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90" strictFirstAndLastChars="0" saveSubsetFonts="1" autoCompressPictures="0">
  <p:sldMasterIdLst>
    <p:sldMasterId id="2147483672" r:id="rId4"/>
  </p:sldMasterIdLst>
  <p:notesMasterIdLst>
    <p:notesMasterId r:id="rId34"/>
  </p:notesMasterIdLst>
  <p:sldIdLst>
    <p:sldId id="337" r:id="rId5"/>
    <p:sldId id="339" r:id="rId6"/>
    <p:sldId id="259" r:id="rId7"/>
    <p:sldId id="260" r:id="rId8"/>
    <p:sldId id="300" r:id="rId9"/>
    <p:sldId id="303" r:id="rId10"/>
    <p:sldId id="302" r:id="rId11"/>
    <p:sldId id="309" r:id="rId12"/>
    <p:sldId id="305" r:id="rId13"/>
    <p:sldId id="311" r:id="rId14"/>
    <p:sldId id="312" r:id="rId15"/>
    <p:sldId id="310" r:id="rId16"/>
    <p:sldId id="318" r:id="rId17"/>
    <p:sldId id="297" r:id="rId18"/>
    <p:sldId id="313" r:id="rId19"/>
    <p:sldId id="320" r:id="rId20"/>
    <p:sldId id="315" r:id="rId21"/>
    <p:sldId id="321" r:id="rId22"/>
    <p:sldId id="301" r:id="rId23"/>
    <p:sldId id="317" r:id="rId24"/>
    <p:sldId id="319" r:id="rId25"/>
    <p:sldId id="298" r:id="rId26"/>
    <p:sldId id="324" r:id="rId27"/>
    <p:sldId id="325" r:id="rId28"/>
    <p:sldId id="329" r:id="rId29"/>
    <p:sldId id="327" r:id="rId30"/>
    <p:sldId id="334" r:id="rId31"/>
    <p:sldId id="333" r:id="rId32"/>
    <p:sldId id="340"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minar 3 Archivieren, Nachnutzung, Praktische Anwendung, Ergebnissicherung" id="{E8B265ED-8FDC-4487-994B-2F4F3751C6FC}">
          <p14:sldIdLst>
            <p14:sldId id="337"/>
            <p14:sldId id="339"/>
          </p14:sldIdLst>
        </p14:section>
        <p14:section name="8. FDL Archivieren" id="{3EF1ECE6-09F9-4242-8EC4-6B06EAB6214E}">
          <p14:sldIdLst>
            <p14:sldId id="259"/>
            <p14:sldId id="260"/>
          </p14:sldIdLst>
        </p14:section>
        <p14:section name="8.1 Backup und Motivation" id="{A11E808C-203B-4B4A-AA8A-D368DA8AE91D}">
          <p14:sldIdLst>
            <p14:sldId id="300"/>
            <p14:sldId id="303"/>
          </p14:sldIdLst>
        </p14:section>
        <p14:section name="8.2 Langzeitarchivierung (LZA)" id="{906980FD-7D55-4037-BF4D-14C06ACC79D1}">
          <p14:sldIdLst>
            <p14:sldId id="302"/>
            <p14:sldId id="309"/>
            <p14:sldId id="305"/>
          </p14:sldIdLst>
        </p14:section>
        <p14:section name="8.3 Kriterien der Archivierung" id="{394787D3-06C4-4B74-920F-32D025D203DD}">
          <p14:sldIdLst>
            <p14:sldId id="311"/>
            <p14:sldId id="312"/>
            <p14:sldId id="310"/>
            <p14:sldId id="318"/>
          </p14:sldIdLst>
        </p14:section>
        <p14:section name="9. FDL Nachnutzen" id="{52A9E00F-82D7-4F08-A24F-513A389BBB63}">
          <p14:sldIdLst>
            <p14:sldId id="297"/>
            <p14:sldId id="313"/>
            <p14:sldId id="320"/>
          </p14:sldIdLst>
        </p14:section>
        <p14:section name="9.1 Forschungsdaten finden" id="{24BA7936-5039-41E2-B5FC-0EC3FF3152C2}">
          <p14:sldIdLst>
            <p14:sldId id="315"/>
            <p14:sldId id="321"/>
          </p14:sldIdLst>
        </p14:section>
        <p14:section name="9.2 Übung" id="{6CF871E2-DECC-4C44-A16A-B3CD65EE2090}">
          <p14:sldIdLst>
            <p14:sldId id="301"/>
          </p14:sldIdLst>
        </p14:section>
        <p14:section name="9.4 gute wissenschaftliche PRaxis" id="{3DA93093-278C-4792-8B45-8317249B9738}">
          <p14:sldIdLst>
            <p14:sldId id="317"/>
            <p14:sldId id="319"/>
          </p14:sldIdLst>
        </p14:section>
        <p14:section name="10. Praktische Anwendung" id="{CB5B6B64-D8A9-489E-AD1F-CEC910540A38}">
          <p14:sldIdLst>
            <p14:sldId id="298"/>
          </p14:sldIdLst>
        </p14:section>
        <p14:section name="10.1 Wisschenschaftliches Lesen" id="{F1502355-16BC-496D-9454-D5DE85EBEAFE}">
          <p14:sldIdLst>
            <p14:sldId id="324"/>
            <p14:sldId id="325"/>
          </p14:sldIdLst>
        </p14:section>
        <p14:section name="10.2 5 S-Methode" id="{FC47B457-0A3C-46AF-89CB-3A8F4387A5FE}">
          <p14:sldIdLst>
            <p14:sldId id="329"/>
          </p14:sldIdLst>
        </p14:section>
        <p14:section name="(10.3 Ergebnissicherung)" id="{19C0AD3D-A4AA-4EEF-B941-5A2D33CC0B5D}">
          <p14:sldIdLst>
            <p14:sldId id="327"/>
          </p14:sldIdLst>
        </p14:section>
        <p14:section name="Quellen" id="{6BEA8218-FDDA-4FEA-AEC0-710604B0136E}">
          <p14:sldIdLst>
            <p14:sldId id="334"/>
            <p14:sldId id="333"/>
            <p14:sldId id="34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B4A4"/>
    <a:srgbClr val="ECD2C8"/>
    <a:srgbClr val="3E7284"/>
    <a:srgbClr val="9B9196"/>
    <a:srgbClr val="1C343C"/>
    <a:srgbClr val="4C6A78"/>
    <a:srgbClr val="A7B3B2"/>
    <a:srgbClr val="BFB9BC"/>
    <a:srgbClr val="377D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A407EE39-42F6-4224-913A-FE5B60889325}">
  <a:tblStyle styleId="{A407EE39-42F6-4224-913A-FE5B6088932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463F5789-61F1-4460-8BB7-7D2F9F56B811}"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7B208E96-A423-442F-B9BC-8177B98686DB}" styleName="Table_2">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80702" autoAdjust="0"/>
  </p:normalViewPr>
  <p:slideViewPr>
    <p:cSldViewPr snapToGrid="0">
      <p:cViewPr varScale="1">
        <p:scale>
          <a:sx n="82" d="100"/>
          <a:sy n="82" d="100"/>
        </p:scale>
        <p:origin x="692" y="52"/>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EE43A9-5AB9-43E6-972B-DC4FB2C6AF67}" type="doc">
      <dgm:prSet loTypeId="urn:microsoft.com/office/officeart/2005/8/layout/matrix1" loCatId="matrix" qsTypeId="urn:microsoft.com/office/officeart/2005/8/quickstyle/simple1" qsCatId="simple" csTypeId="urn:microsoft.com/office/officeart/2005/8/colors/accent1_2" csCatId="accent1" phldr="1"/>
      <dgm:spPr bwMode="auto"/>
      <dgm:t>
        <a:bodyPr/>
        <a:lstStyle/>
        <a:p>
          <a:pPr>
            <a:defRPr/>
          </a:pPr>
          <a:endParaRPr lang="ru-RU"/>
        </a:p>
      </dgm:t>
    </dgm:pt>
    <dgm:pt modelId="{938F4467-687B-48BA-BAA3-94FB9ACBBB20}">
      <dgm:prSet phldrT="[Text]" phldr="0" custT="1"/>
      <dgm:spPr bwMode="auto">
        <a:solidFill>
          <a:schemeClr val="accent1">
            <a:lumMod val="40000"/>
            <a:lumOff val="60000"/>
          </a:schemeClr>
        </a:solidFill>
      </dgm:spPr>
      <dgm:t>
        <a:bodyPr vertOverflow="overflow" horzOverflow="overflow" vert="horz" rtlCol="0" fromWordArt="0" anchor="ctr" forceAA="0" compatLnSpc="0"/>
        <a:lstStyle/>
        <a:p>
          <a:pPr marL="0" indent="0" algn="ctr" defTabSz="2489196">
            <a:lnSpc>
              <a:spcPct val="90000"/>
            </a:lnSpc>
            <a:spcBef>
              <a:spcPts val="0"/>
            </a:spcBef>
            <a:spcAft>
              <a:spcPts val="0"/>
            </a:spcAft>
            <a:defRPr/>
          </a:pPr>
          <a:r>
            <a:rPr lang="de-DE" sz="2400" b="1" noProof="0" dirty="0">
              <a:solidFill>
                <a:schemeClr val="bg2">
                  <a:lumMod val="50000"/>
                </a:schemeClr>
              </a:solidFill>
              <a:latin typeface="Arimo"/>
            </a:rPr>
            <a:t>Forschungsdaten </a:t>
          </a:r>
          <a:br>
            <a:rPr lang="de-DE" sz="2400" b="1" noProof="0" dirty="0">
              <a:solidFill>
                <a:schemeClr val="bg2">
                  <a:lumMod val="50000"/>
                </a:schemeClr>
              </a:solidFill>
              <a:latin typeface="Arimo"/>
            </a:rPr>
          </a:br>
          <a:r>
            <a:rPr lang="de-DE" sz="2400" b="1" noProof="0" dirty="0">
              <a:solidFill>
                <a:schemeClr val="bg2">
                  <a:lumMod val="50000"/>
                </a:schemeClr>
              </a:solidFill>
              <a:latin typeface="Arimo"/>
            </a:rPr>
            <a:t> finden</a:t>
          </a:r>
          <a:endParaRPr lang="de-DE" sz="1600" noProof="0" dirty="0">
            <a:solidFill>
              <a:schemeClr val="bg2">
                <a:lumMod val="50000"/>
              </a:schemeClr>
            </a:solidFill>
            <a:latin typeface="Arimo"/>
          </a:endParaRPr>
        </a:p>
      </dgm:t>
    </dgm:pt>
    <dgm:pt modelId="{28F8934C-2DF0-4809-8A5B-8FE040195501}" type="parTrans" cxnId="{3DFE410F-8772-422F-9D32-D0E63C6E6B11}">
      <dgm:prSet/>
      <dgm:spPr bwMode="auto"/>
      <dgm:t>
        <a:bodyPr/>
        <a:lstStyle/>
        <a:p>
          <a:pPr>
            <a:defRPr/>
          </a:pPr>
          <a:endParaRPr lang="ru-RU"/>
        </a:p>
      </dgm:t>
    </dgm:pt>
    <dgm:pt modelId="{2B95D73E-782D-4CC9-91AD-ACD976A3CF8D}" type="sibTrans" cxnId="{3DFE410F-8772-422F-9D32-D0E63C6E6B11}">
      <dgm:prSet/>
      <dgm:spPr bwMode="auto"/>
      <dgm:t>
        <a:bodyPr/>
        <a:lstStyle/>
        <a:p>
          <a:pPr>
            <a:defRPr/>
          </a:pPr>
          <a:endParaRPr lang="ru-RU"/>
        </a:p>
      </dgm:t>
    </dgm:pt>
    <dgm:pt modelId="{7020CDCB-A499-44AB-95B6-73DB839DD2D4}">
      <dgm:prSet phldrT="[Text]" phldr="0" custT="1"/>
      <dgm:spPr bwMode="auto">
        <a:solidFill>
          <a:schemeClr val="accent1">
            <a:lumMod val="60000"/>
            <a:lumOff val="40000"/>
          </a:schemeClr>
        </a:solidFill>
      </dgm:spPr>
      <dgm:t>
        <a:bodyPr vertOverflow="overflow" horzOverflow="overflow" vert="horz" rtlCol="0" fromWordArt="0" anchor="ctr" forceAA="0" compatLnSpc="0"/>
        <a:lstStyle/>
        <a:p>
          <a:pPr algn="ctr">
            <a:defRPr/>
          </a:pPr>
          <a:endParaRPr lang="de-DE" sz="2400" b="1" i="0" u="none" strike="noStrike" cap="none" spc="0" noProof="0" dirty="0">
            <a:solidFill>
              <a:schemeClr val="tx1"/>
            </a:solidFill>
            <a:latin typeface="Times New Roman"/>
            <a:cs typeface="Times New Roman"/>
          </a:endParaRPr>
        </a:p>
      </dgm:t>
    </dgm:pt>
    <dgm:pt modelId="{4167CD66-EA28-4300-BF9C-157958D767A7}" type="parTrans" cxnId="{B6B2A752-31E4-4D3E-B1E1-C808EB91E5FB}">
      <dgm:prSet/>
      <dgm:spPr bwMode="auto"/>
      <dgm:t>
        <a:bodyPr/>
        <a:lstStyle/>
        <a:p>
          <a:pPr>
            <a:defRPr/>
          </a:pPr>
          <a:endParaRPr lang="ru-RU"/>
        </a:p>
      </dgm:t>
    </dgm:pt>
    <dgm:pt modelId="{CB71329A-ABFF-496E-80B8-3C80E50FF90F}" type="sibTrans" cxnId="{B6B2A752-31E4-4D3E-B1E1-C808EB91E5FB}">
      <dgm:prSet/>
      <dgm:spPr bwMode="auto"/>
      <dgm:t>
        <a:bodyPr/>
        <a:lstStyle/>
        <a:p>
          <a:pPr>
            <a:defRPr/>
          </a:pPr>
          <a:endParaRPr lang="ru-RU"/>
        </a:p>
      </dgm:t>
    </dgm:pt>
    <dgm:pt modelId="{AA73BA8C-28F6-4AD5-B159-8E864C681697}">
      <dgm:prSet phldrT="[Text]" phldr="0" custT="1"/>
      <dgm:spPr bwMode="auto">
        <a:solidFill>
          <a:schemeClr val="accent1">
            <a:lumMod val="60000"/>
            <a:lumOff val="40000"/>
          </a:schemeClr>
        </a:solidFill>
      </dgm:spPr>
      <dgm:t>
        <a:bodyPr vertOverflow="overflow" horzOverflow="overflow" vert="horz" rtlCol="0" fromWordArt="0" anchor="ctr" forceAA="0" compatLnSpc="0"/>
        <a:lstStyle/>
        <a:p>
          <a:pPr marL="0" indent="0" algn="ctr" defTabSz="2889247">
            <a:lnSpc>
              <a:spcPct val="90000"/>
            </a:lnSpc>
            <a:spcBef>
              <a:spcPts val="0"/>
            </a:spcBef>
            <a:spcAft>
              <a:spcPts val="0"/>
            </a:spcAft>
            <a:defRPr/>
          </a:pPr>
          <a:r>
            <a:rPr lang="de-DE" sz="2400" b="1" i="0" u="none" strike="noStrike" cap="none" spc="0" noProof="0" dirty="0">
              <a:solidFill>
                <a:schemeClr val="tx1"/>
              </a:solidFill>
              <a:latin typeface="Arial"/>
              <a:ea typeface="Arial"/>
              <a:cs typeface="Arial"/>
            </a:rPr>
            <a:t> </a:t>
          </a:r>
          <a:endParaRPr lang="de-DE" sz="2400" noProof="0" dirty="0">
            <a:solidFill>
              <a:schemeClr val="tx1"/>
            </a:solidFill>
          </a:endParaRPr>
        </a:p>
      </dgm:t>
    </dgm:pt>
    <dgm:pt modelId="{33018E72-9393-4C85-818F-8C27B26528B5}" type="parTrans" cxnId="{9F37E91D-440D-4938-B45F-BD004FDA4209}">
      <dgm:prSet/>
      <dgm:spPr bwMode="auto"/>
      <dgm:t>
        <a:bodyPr/>
        <a:lstStyle/>
        <a:p>
          <a:pPr>
            <a:defRPr/>
          </a:pPr>
          <a:endParaRPr lang="ru-RU"/>
        </a:p>
      </dgm:t>
    </dgm:pt>
    <dgm:pt modelId="{ABB1C77D-6484-44EE-BA08-5FD82CB98E2A}" type="sibTrans" cxnId="{9F37E91D-440D-4938-B45F-BD004FDA4209}">
      <dgm:prSet/>
      <dgm:spPr bwMode="auto"/>
      <dgm:t>
        <a:bodyPr/>
        <a:lstStyle/>
        <a:p>
          <a:pPr>
            <a:defRPr/>
          </a:pPr>
          <a:endParaRPr lang="ru-RU"/>
        </a:p>
      </dgm:t>
    </dgm:pt>
    <dgm:pt modelId="{1AAC417A-2E59-45AC-8979-21DD77DDEF2D}">
      <dgm:prSet phldrT="[Text]" phldr="0" custT="1"/>
      <dgm:spPr bwMode="auto">
        <a:solidFill>
          <a:schemeClr val="accent1">
            <a:lumMod val="60000"/>
            <a:lumOff val="40000"/>
          </a:schemeClr>
        </a:solidFill>
      </dgm:spPr>
      <dgm:t>
        <a:bodyPr vertOverflow="overflow" horzOverflow="overflow" vert="horz" rtlCol="0" fromWordArt="0" anchor="ctr" forceAA="0" compatLnSpc="0"/>
        <a:lstStyle/>
        <a:p>
          <a:pPr marL="0" indent="0" algn="ctr" defTabSz="2889247">
            <a:lnSpc>
              <a:spcPct val="90000"/>
            </a:lnSpc>
            <a:spcBef>
              <a:spcPts val="0"/>
            </a:spcBef>
            <a:spcAft>
              <a:spcPts val="0"/>
            </a:spcAft>
            <a:defRPr/>
          </a:pPr>
          <a:endParaRPr lang="de-DE" sz="1800" noProof="0" dirty="0">
            <a:latin typeface="Arimo"/>
          </a:endParaRPr>
        </a:p>
      </dgm:t>
    </dgm:pt>
    <dgm:pt modelId="{785D2B26-3E94-48A7-A90F-4309C1E37B9D}" type="parTrans" cxnId="{99D8CCC3-7FF1-4D1E-86C3-7AE6F9F47C27}">
      <dgm:prSet/>
      <dgm:spPr bwMode="auto"/>
      <dgm:t>
        <a:bodyPr/>
        <a:lstStyle/>
        <a:p>
          <a:pPr>
            <a:defRPr/>
          </a:pPr>
          <a:endParaRPr lang="ru-RU"/>
        </a:p>
      </dgm:t>
    </dgm:pt>
    <dgm:pt modelId="{C450A5C7-BD93-4661-BA42-BF64FB704131}" type="sibTrans" cxnId="{99D8CCC3-7FF1-4D1E-86C3-7AE6F9F47C27}">
      <dgm:prSet/>
      <dgm:spPr bwMode="auto"/>
      <dgm:t>
        <a:bodyPr/>
        <a:lstStyle/>
        <a:p>
          <a:pPr>
            <a:defRPr/>
          </a:pPr>
          <a:endParaRPr lang="ru-RU"/>
        </a:p>
      </dgm:t>
    </dgm:pt>
    <dgm:pt modelId="{12066E7A-8A6A-478F-9CA2-C80676BB0EF7}">
      <dgm:prSet phldrT="[Text]" phldr="0" custT="1"/>
      <dgm:spPr bwMode="auto">
        <a:solidFill>
          <a:schemeClr val="accent1">
            <a:lumMod val="60000"/>
            <a:lumOff val="40000"/>
          </a:schemeClr>
        </a:solidFill>
      </dgm:spPr>
      <dgm:t>
        <a:bodyPr vertOverflow="overflow" horzOverflow="overflow" vert="horz" rtlCol="0" fromWordArt="0" anchor="ctr" forceAA="0" compatLnSpc="0"/>
        <a:lstStyle/>
        <a:p>
          <a:pPr marL="0" indent="0" algn="ctr" defTabSz="2889247">
            <a:lnSpc>
              <a:spcPct val="90000"/>
            </a:lnSpc>
            <a:spcBef>
              <a:spcPts val="0"/>
            </a:spcBef>
            <a:spcAft>
              <a:spcPts val="0"/>
            </a:spcAft>
            <a:defRPr/>
          </a:pPr>
          <a:endParaRPr lang="de-DE" sz="1600" b="1" noProof="0" dirty="0">
            <a:solidFill>
              <a:schemeClr val="tx1"/>
            </a:solidFill>
          </a:endParaRPr>
        </a:p>
        <a:p>
          <a:pPr marL="0" indent="0" algn="ctr" defTabSz="2889247">
            <a:lnSpc>
              <a:spcPct val="90000"/>
            </a:lnSpc>
            <a:spcBef>
              <a:spcPts val="0"/>
            </a:spcBef>
            <a:spcAft>
              <a:spcPts val="0"/>
            </a:spcAft>
            <a:defRPr/>
          </a:pPr>
          <a:endParaRPr lang="de-DE" sz="1600" b="1" noProof="0" dirty="0">
            <a:solidFill>
              <a:schemeClr val="tx1"/>
            </a:solidFill>
          </a:endParaRPr>
        </a:p>
      </dgm:t>
    </dgm:pt>
    <dgm:pt modelId="{51912109-670E-48D2-A32A-CEA83A65B973}" type="parTrans" cxnId="{810009F5-DB16-47EC-81B3-0C077E8AF559}">
      <dgm:prSet/>
      <dgm:spPr bwMode="auto"/>
      <dgm:t>
        <a:bodyPr/>
        <a:lstStyle/>
        <a:p>
          <a:pPr>
            <a:defRPr/>
          </a:pPr>
          <a:endParaRPr lang="ru-RU"/>
        </a:p>
      </dgm:t>
    </dgm:pt>
    <dgm:pt modelId="{E0F732D3-B05E-47CC-8CC0-B78F3DC76291}" type="sibTrans" cxnId="{810009F5-DB16-47EC-81B3-0C077E8AF559}">
      <dgm:prSet/>
      <dgm:spPr bwMode="auto"/>
      <dgm:t>
        <a:bodyPr/>
        <a:lstStyle/>
        <a:p>
          <a:pPr>
            <a:defRPr/>
          </a:pPr>
          <a:endParaRPr lang="ru-RU"/>
        </a:p>
      </dgm:t>
    </dgm:pt>
    <dgm:pt modelId="{40BCB61F-994A-434F-A73D-24A81DE40E4E}" type="pres">
      <dgm:prSet presAssocID="{DBEE43A9-5AB9-43E6-972B-DC4FB2C6AF67}" presName="diagram" presStyleCnt="0">
        <dgm:presLayoutVars>
          <dgm:chMax val="1"/>
          <dgm:dir/>
          <dgm:animLvl val="ctr"/>
          <dgm:resizeHandles val="exact"/>
        </dgm:presLayoutVars>
      </dgm:prSet>
      <dgm:spPr bwMode="auto"/>
    </dgm:pt>
    <dgm:pt modelId="{381BB033-A038-4207-8A4A-B6E7D6A99CB2}" type="pres">
      <dgm:prSet presAssocID="{DBEE43A9-5AB9-43E6-972B-DC4FB2C6AF67}" presName="matrix" presStyleCnt="0"/>
      <dgm:spPr bwMode="auto"/>
    </dgm:pt>
    <dgm:pt modelId="{27C13C5D-4316-4ACD-BFED-8A7E4D6252A9}" type="pres">
      <dgm:prSet presAssocID="{DBEE43A9-5AB9-43E6-972B-DC4FB2C6AF67}" presName="tile1" presStyleLbl="node1" presStyleIdx="0" presStyleCnt="4" custScaleX="100691" custLinFactNeighborX="-18497" custLinFactNeighborY="-13174"/>
      <dgm:spPr bwMode="auto"/>
    </dgm:pt>
    <dgm:pt modelId="{04324AB9-CF40-4C53-9CA2-CDA6B5ADB94C}" type="pres">
      <dgm:prSet presAssocID="{DBEE43A9-5AB9-43E6-972B-DC4FB2C6AF67}" presName="tile1text" presStyleLbl="node1" presStyleIdx="0" presStyleCnt="4">
        <dgm:presLayoutVars>
          <dgm:chMax val="0"/>
          <dgm:chPref val="0"/>
          <dgm:bulletEnabled val="1"/>
        </dgm:presLayoutVars>
      </dgm:prSet>
      <dgm:spPr bwMode="auto"/>
    </dgm:pt>
    <dgm:pt modelId="{2798F6CF-BB07-47BD-AB88-039B6E2E438F}" type="pres">
      <dgm:prSet presAssocID="{DBEE43A9-5AB9-43E6-972B-DC4FB2C6AF67}" presName="tile2" presStyleLbl="node1" presStyleIdx="1" presStyleCnt="4"/>
      <dgm:spPr bwMode="auto"/>
    </dgm:pt>
    <dgm:pt modelId="{624B0888-DBAB-4C0B-8F92-AAF6E362B10F}" type="pres">
      <dgm:prSet presAssocID="{DBEE43A9-5AB9-43E6-972B-DC4FB2C6AF67}" presName="tile2text" presStyleLbl="node1" presStyleIdx="1" presStyleCnt="4">
        <dgm:presLayoutVars>
          <dgm:chMax val="0"/>
          <dgm:chPref val="0"/>
          <dgm:bulletEnabled val="1"/>
        </dgm:presLayoutVars>
      </dgm:prSet>
      <dgm:spPr bwMode="auto"/>
    </dgm:pt>
    <dgm:pt modelId="{4A88EE6C-C35D-45E2-80C7-0E4208B9079B}" type="pres">
      <dgm:prSet presAssocID="{DBEE43A9-5AB9-43E6-972B-DC4FB2C6AF67}" presName="tile3" presStyleLbl="node1" presStyleIdx="2" presStyleCnt="4" custLinFactNeighborX="-173" custLinFactNeighborY="3403"/>
      <dgm:spPr bwMode="auto"/>
    </dgm:pt>
    <dgm:pt modelId="{8A832E47-F264-4BED-8CBD-B61F08940C42}" type="pres">
      <dgm:prSet presAssocID="{DBEE43A9-5AB9-43E6-972B-DC4FB2C6AF67}" presName="tile3text" presStyleLbl="node1" presStyleIdx="2" presStyleCnt="4">
        <dgm:presLayoutVars>
          <dgm:chMax val="0"/>
          <dgm:chPref val="0"/>
          <dgm:bulletEnabled val="1"/>
        </dgm:presLayoutVars>
      </dgm:prSet>
      <dgm:spPr bwMode="auto"/>
    </dgm:pt>
    <dgm:pt modelId="{D96B79B5-E17E-4552-87B3-953753C18B24}" type="pres">
      <dgm:prSet presAssocID="{DBEE43A9-5AB9-43E6-972B-DC4FB2C6AF67}" presName="tile4" presStyleLbl="node1" presStyleIdx="3" presStyleCnt="4"/>
      <dgm:spPr bwMode="auto"/>
    </dgm:pt>
    <dgm:pt modelId="{E4972E6B-67FB-4FD8-B427-443E83535554}" type="pres">
      <dgm:prSet presAssocID="{DBEE43A9-5AB9-43E6-972B-DC4FB2C6AF67}" presName="tile4text" presStyleLbl="node1" presStyleIdx="3" presStyleCnt="4">
        <dgm:presLayoutVars>
          <dgm:chMax val="0"/>
          <dgm:chPref val="0"/>
          <dgm:bulletEnabled val="1"/>
        </dgm:presLayoutVars>
      </dgm:prSet>
      <dgm:spPr bwMode="auto"/>
    </dgm:pt>
    <dgm:pt modelId="{87A1ED12-C174-40B8-BD7D-68454879CCC2}" type="pres">
      <dgm:prSet presAssocID="{DBEE43A9-5AB9-43E6-972B-DC4FB2C6AF67}" presName="centerTile" presStyleLbl="fgShp" presStyleIdx="0" presStyleCnt="1" custScaleX="119912" custScaleY="104550" custLinFactNeighborX="0" custLinFactNeighborY="-7612">
        <dgm:presLayoutVars>
          <dgm:chMax val="0"/>
          <dgm:chPref val="0"/>
        </dgm:presLayoutVars>
      </dgm:prSet>
      <dgm:spPr bwMode="auto"/>
    </dgm:pt>
  </dgm:ptLst>
  <dgm:cxnLst>
    <dgm:cxn modelId="{5DDB7001-4AB9-4AE9-990A-A90950043CF1}" type="presOf" srcId="{12066E7A-8A6A-478F-9CA2-C80676BB0EF7}" destId="{E4972E6B-67FB-4FD8-B427-443E83535554}" srcOrd="1" destOrd="0" presId="urn:microsoft.com/office/officeart/2005/8/layout/matrix1"/>
    <dgm:cxn modelId="{3DFE410F-8772-422F-9D32-D0E63C6E6B11}" srcId="{DBEE43A9-5AB9-43E6-972B-DC4FB2C6AF67}" destId="{938F4467-687B-48BA-BAA3-94FB9ACBBB20}" srcOrd="0" destOrd="0" parTransId="{28F8934C-2DF0-4809-8A5B-8FE040195501}" sibTransId="{2B95D73E-782D-4CC9-91AD-ACD976A3CF8D}"/>
    <dgm:cxn modelId="{F774F215-088E-4BD6-9E7E-BC30C9642063}" type="presOf" srcId="{938F4467-687B-48BA-BAA3-94FB9ACBBB20}" destId="{87A1ED12-C174-40B8-BD7D-68454879CCC2}" srcOrd="0" destOrd="0" presId="urn:microsoft.com/office/officeart/2005/8/layout/matrix1"/>
    <dgm:cxn modelId="{2F35EE18-EE63-48B7-AFD1-C81245858BC1}" type="presOf" srcId="{7020CDCB-A499-44AB-95B6-73DB839DD2D4}" destId="{04324AB9-CF40-4C53-9CA2-CDA6B5ADB94C}" srcOrd="1" destOrd="0" presId="urn:microsoft.com/office/officeart/2005/8/layout/matrix1"/>
    <dgm:cxn modelId="{9F37E91D-440D-4938-B45F-BD004FDA4209}" srcId="{938F4467-687B-48BA-BAA3-94FB9ACBBB20}" destId="{AA73BA8C-28F6-4AD5-B159-8E864C681697}" srcOrd="1" destOrd="0" parTransId="{33018E72-9393-4C85-818F-8C27B26528B5}" sibTransId="{ABB1C77D-6484-44EE-BA08-5FD82CB98E2A}"/>
    <dgm:cxn modelId="{B6B2A752-31E4-4D3E-B1E1-C808EB91E5FB}" srcId="{938F4467-687B-48BA-BAA3-94FB9ACBBB20}" destId="{7020CDCB-A499-44AB-95B6-73DB839DD2D4}" srcOrd="0" destOrd="0" parTransId="{4167CD66-EA28-4300-BF9C-157958D767A7}" sibTransId="{CB71329A-ABFF-496E-80B8-3C80E50FF90F}"/>
    <dgm:cxn modelId="{A2B8E155-B4AD-419A-AD69-AD5D27C92E8A}" type="presOf" srcId="{7020CDCB-A499-44AB-95B6-73DB839DD2D4}" destId="{27C13C5D-4316-4ACD-BFED-8A7E4D6252A9}" srcOrd="0" destOrd="0" presId="urn:microsoft.com/office/officeart/2005/8/layout/matrix1"/>
    <dgm:cxn modelId="{5CD5045B-6AE6-4E7C-9373-026244D68E09}" type="presOf" srcId="{DBEE43A9-5AB9-43E6-972B-DC4FB2C6AF67}" destId="{40BCB61F-994A-434F-A73D-24A81DE40E4E}" srcOrd="0" destOrd="0" presId="urn:microsoft.com/office/officeart/2005/8/layout/matrix1"/>
    <dgm:cxn modelId="{B80B1C6D-4B49-4730-BCC5-D080277EB3FA}" type="presOf" srcId="{AA73BA8C-28F6-4AD5-B159-8E864C681697}" destId="{2798F6CF-BB07-47BD-AB88-039B6E2E438F}" srcOrd="0" destOrd="0" presId="urn:microsoft.com/office/officeart/2005/8/layout/matrix1"/>
    <dgm:cxn modelId="{D1FB5AAC-4129-46D6-9103-64238041DADE}" type="presOf" srcId="{AA73BA8C-28F6-4AD5-B159-8E864C681697}" destId="{624B0888-DBAB-4C0B-8F92-AAF6E362B10F}" srcOrd="1" destOrd="0" presId="urn:microsoft.com/office/officeart/2005/8/layout/matrix1"/>
    <dgm:cxn modelId="{15DCF6BE-BBE3-4746-BD77-0B21105A671A}" type="presOf" srcId="{1AAC417A-2E59-45AC-8979-21DD77DDEF2D}" destId="{4A88EE6C-C35D-45E2-80C7-0E4208B9079B}" srcOrd="0" destOrd="0" presId="urn:microsoft.com/office/officeart/2005/8/layout/matrix1"/>
    <dgm:cxn modelId="{99D8CCC3-7FF1-4D1E-86C3-7AE6F9F47C27}" srcId="{938F4467-687B-48BA-BAA3-94FB9ACBBB20}" destId="{1AAC417A-2E59-45AC-8979-21DD77DDEF2D}" srcOrd="2" destOrd="0" parTransId="{785D2B26-3E94-48A7-A90F-4309C1E37B9D}" sibTransId="{C450A5C7-BD93-4661-BA42-BF64FB704131}"/>
    <dgm:cxn modelId="{B09893EB-3521-4945-83C5-697344438228}" type="presOf" srcId="{12066E7A-8A6A-478F-9CA2-C80676BB0EF7}" destId="{D96B79B5-E17E-4552-87B3-953753C18B24}" srcOrd="0" destOrd="0" presId="urn:microsoft.com/office/officeart/2005/8/layout/matrix1"/>
    <dgm:cxn modelId="{810009F5-DB16-47EC-81B3-0C077E8AF559}" srcId="{938F4467-687B-48BA-BAA3-94FB9ACBBB20}" destId="{12066E7A-8A6A-478F-9CA2-C80676BB0EF7}" srcOrd="3" destOrd="0" parTransId="{51912109-670E-48D2-A32A-CEA83A65B973}" sibTransId="{E0F732D3-B05E-47CC-8CC0-B78F3DC76291}"/>
    <dgm:cxn modelId="{E5D9EAFD-8238-4C5A-8AD6-D4314ED3F47E}" type="presOf" srcId="{1AAC417A-2E59-45AC-8979-21DD77DDEF2D}" destId="{8A832E47-F264-4BED-8CBD-B61F08940C42}" srcOrd="1" destOrd="0" presId="urn:microsoft.com/office/officeart/2005/8/layout/matrix1"/>
    <dgm:cxn modelId="{CE23D64D-3B5D-48BE-9A08-71AA13AF4912}" type="presParOf" srcId="{40BCB61F-994A-434F-A73D-24A81DE40E4E}" destId="{381BB033-A038-4207-8A4A-B6E7D6A99CB2}" srcOrd="0" destOrd="0" presId="urn:microsoft.com/office/officeart/2005/8/layout/matrix1"/>
    <dgm:cxn modelId="{5BF18788-1F80-412B-AE99-A366B796D9D9}" type="presParOf" srcId="{381BB033-A038-4207-8A4A-B6E7D6A99CB2}" destId="{27C13C5D-4316-4ACD-BFED-8A7E4D6252A9}" srcOrd="0" destOrd="0" presId="urn:microsoft.com/office/officeart/2005/8/layout/matrix1"/>
    <dgm:cxn modelId="{FFF56C1A-5422-4A8C-A74C-29E021D5A5C6}" type="presParOf" srcId="{381BB033-A038-4207-8A4A-B6E7D6A99CB2}" destId="{04324AB9-CF40-4C53-9CA2-CDA6B5ADB94C}" srcOrd="1" destOrd="0" presId="urn:microsoft.com/office/officeart/2005/8/layout/matrix1"/>
    <dgm:cxn modelId="{DD43D4BF-4A01-4E26-B29E-5CB8C288ADCF}" type="presParOf" srcId="{381BB033-A038-4207-8A4A-B6E7D6A99CB2}" destId="{2798F6CF-BB07-47BD-AB88-039B6E2E438F}" srcOrd="2" destOrd="0" presId="urn:microsoft.com/office/officeart/2005/8/layout/matrix1"/>
    <dgm:cxn modelId="{739F3F49-B5EE-4693-8A1B-020276FDA41B}" type="presParOf" srcId="{381BB033-A038-4207-8A4A-B6E7D6A99CB2}" destId="{624B0888-DBAB-4C0B-8F92-AAF6E362B10F}" srcOrd="3" destOrd="0" presId="urn:microsoft.com/office/officeart/2005/8/layout/matrix1"/>
    <dgm:cxn modelId="{70B65B37-DD32-4DE7-BB5B-2C1528563F40}" type="presParOf" srcId="{381BB033-A038-4207-8A4A-B6E7D6A99CB2}" destId="{4A88EE6C-C35D-45E2-80C7-0E4208B9079B}" srcOrd="4" destOrd="0" presId="urn:microsoft.com/office/officeart/2005/8/layout/matrix1"/>
    <dgm:cxn modelId="{DEB5514E-9BD9-4F73-89AE-358E46062F45}" type="presParOf" srcId="{381BB033-A038-4207-8A4A-B6E7D6A99CB2}" destId="{8A832E47-F264-4BED-8CBD-B61F08940C42}" srcOrd="5" destOrd="0" presId="urn:microsoft.com/office/officeart/2005/8/layout/matrix1"/>
    <dgm:cxn modelId="{103367DC-A5E6-4D4D-995A-C4B781256C00}" type="presParOf" srcId="{381BB033-A038-4207-8A4A-B6E7D6A99CB2}" destId="{D96B79B5-E17E-4552-87B3-953753C18B24}" srcOrd="6" destOrd="0" presId="urn:microsoft.com/office/officeart/2005/8/layout/matrix1"/>
    <dgm:cxn modelId="{19D2AE27-431A-469B-9A6B-E345A51B6227}" type="presParOf" srcId="{381BB033-A038-4207-8A4A-B6E7D6A99CB2}" destId="{E4972E6B-67FB-4FD8-B427-443E83535554}" srcOrd="7" destOrd="0" presId="urn:microsoft.com/office/officeart/2005/8/layout/matrix1"/>
    <dgm:cxn modelId="{215BDEC5-45BE-4E64-A6E4-ACC65B2B6B9C}" type="presParOf" srcId="{40BCB61F-994A-434F-A73D-24A81DE40E4E}" destId="{87A1ED12-C174-40B8-BD7D-68454879CCC2}"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C13C5D-4316-4ACD-BFED-8A7E4D6252A9}">
      <dsp:nvSpPr>
        <dsp:cNvPr id="0" name=""/>
        <dsp:cNvSpPr/>
      </dsp:nvSpPr>
      <dsp:spPr bwMode="auto">
        <a:xfrm rot="16200000">
          <a:off x="804889" y="-811047"/>
          <a:ext cx="1967141" cy="3589236"/>
        </a:xfrm>
        <a:prstGeom prst="round1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Overflow="overflow" horzOverflow="overflow" vert="horz" wrap="square" lIns="170688" tIns="170688" rIns="170688" bIns="170688" numCol="1" spcCol="1270" rtlCol="0" fromWordArt="0" anchor="ctr" anchorCtr="0" forceAA="0" compatLnSpc="0">
          <a:noAutofit/>
        </a:bodyPr>
        <a:lstStyle/>
        <a:p>
          <a:pPr marL="0" lvl="0" indent="0" algn="ctr" defTabSz="1066800">
            <a:lnSpc>
              <a:spcPct val="90000"/>
            </a:lnSpc>
            <a:spcBef>
              <a:spcPct val="0"/>
            </a:spcBef>
            <a:spcAft>
              <a:spcPct val="35000"/>
            </a:spcAft>
            <a:buNone/>
            <a:defRPr/>
          </a:pPr>
          <a:endParaRPr lang="de-DE" sz="2400" b="1" i="0" u="none" strike="noStrike" kern="1200" cap="none" spc="0" noProof="0" dirty="0">
            <a:solidFill>
              <a:schemeClr val="tx1"/>
            </a:solidFill>
            <a:latin typeface="Times New Roman"/>
            <a:cs typeface="Times New Roman"/>
          </a:endParaRPr>
        </a:p>
      </dsp:txBody>
      <dsp:txXfrm rot="5400000">
        <a:off x="-6158" y="0"/>
        <a:ext cx="3589236" cy="1475356"/>
      </dsp:txXfrm>
    </dsp:sp>
    <dsp:sp modelId="{2798F6CF-BB07-47BD-AB88-039B6E2E438F}">
      <dsp:nvSpPr>
        <dsp:cNvPr id="0" name=""/>
        <dsp:cNvSpPr/>
      </dsp:nvSpPr>
      <dsp:spPr bwMode="auto">
        <a:xfrm>
          <a:off x="3570763" y="0"/>
          <a:ext cx="3564605" cy="1967141"/>
        </a:xfrm>
        <a:prstGeom prst="round1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Overflow="overflow" horzOverflow="overflow" vert="horz" wrap="square" lIns="170688" tIns="170688" rIns="170688" bIns="170688" numCol="1" spcCol="1270" rtlCol="0" fromWordArt="0" anchor="ctr" anchorCtr="0" forceAA="0" compatLnSpc="0">
          <a:noAutofit/>
        </a:bodyPr>
        <a:lstStyle/>
        <a:p>
          <a:pPr marL="0" lvl="0" indent="0" algn="ctr" defTabSz="2889247">
            <a:lnSpc>
              <a:spcPct val="90000"/>
            </a:lnSpc>
            <a:spcBef>
              <a:spcPts val="0"/>
            </a:spcBef>
            <a:spcAft>
              <a:spcPts val="0"/>
            </a:spcAft>
            <a:buNone/>
            <a:defRPr/>
          </a:pPr>
          <a:r>
            <a:rPr lang="de-DE" sz="2400" b="1" i="0" u="none" strike="noStrike" kern="1200" cap="none" spc="0" noProof="0" dirty="0">
              <a:solidFill>
                <a:schemeClr val="tx1"/>
              </a:solidFill>
              <a:latin typeface="Arial"/>
              <a:ea typeface="Arial"/>
              <a:cs typeface="Arial"/>
            </a:rPr>
            <a:t> </a:t>
          </a:r>
          <a:endParaRPr lang="de-DE" sz="2400" kern="1200" noProof="0" dirty="0">
            <a:solidFill>
              <a:schemeClr val="tx1"/>
            </a:solidFill>
          </a:endParaRPr>
        </a:p>
      </dsp:txBody>
      <dsp:txXfrm>
        <a:off x="3570763" y="0"/>
        <a:ext cx="3564605" cy="1475356"/>
      </dsp:txXfrm>
    </dsp:sp>
    <dsp:sp modelId="{4A88EE6C-C35D-45E2-80C7-0E4208B9079B}">
      <dsp:nvSpPr>
        <dsp:cNvPr id="0" name=""/>
        <dsp:cNvSpPr/>
      </dsp:nvSpPr>
      <dsp:spPr bwMode="auto">
        <a:xfrm rot="10800000">
          <a:off x="0" y="1967141"/>
          <a:ext cx="3564605" cy="1967141"/>
        </a:xfrm>
        <a:prstGeom prst="round1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Overflow="overflow" horzOverflow="overflow" vert="horz" wrap="square" lIns="128016" tIns="128016" rIns="128016" bIns="128016" numCol="1" spcCol="1270" rtlCol="0" fromWordArt="0" anchor="ctr" anchorCtr="0" forceAA="0" compatLnSpc="0">
          <a:noAutofit/>
        </a:bodyPr>
        <a:lstStyle/>
        <a:p>
          <a:pPr marL="0" lvl="0" indent="0" algn="ctr" defTabSz="2889247">
            <a:lnSpc>
              <a:spcPct val="90000"/>
            </a:lnSpc>
            <a:spcBef>
              <a:spcPts val="0"/>
            </a:spcBef>
            <a:spcAft>
              <a:spcPts val="0"/>
            </a:spcAft>
            <a:buNone/>
            <a:defRPr/>
          </a:pPr>
          <a:endParaRPr lang="de-DE" sz="1800" kern="1200" noProof="0" dirty="0">
            <a:latin typeface="Arimo"/>
          </a:endParaRPr>
        </a:p>
      </dsp:txBody>
      <dsp:txXfrm rot="10800000">
        <a:off x="0" y="2458926"/>
        <a:ext cx="3564605" cy="1475356"/>
      </dsp:txXfrm>
    </dsp:sp>
    <dsp:sp modelId="{D96B79B5-E17E-4552-87B3-953753C18B24}">
      <dsp:nvSpPr>
        <dsp:cNvPr id="0" name=""/>
        <dsp:cNvSpPr/>
      </dsp:nvSpPr>
      <dsp:spPr bwMode="auto">
        <a:xfrm rot="5400000">
          <a:off x="4369495" y="1168409"/>
          <a:ext cx="1967141" cy="3564605"/>
        </a:xfrm>
        <a:prstGeom prst="round1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Overflow="overflow" horzOverflow="overflow" vert="horz" wrap="square" lIns="113792" tIns="113792" rIns="113792" bIns="113792" numCol="1" spcCol="1270" rtlCol="0" fromWordArt="0" anchor="ctr" anchorCtr="0" forceAA="0" compatLnSpc="0">
          <a:noAutofit/>
        </a:bodyPr>
        <a:lstStyle/>
        <a:p>
          <a:pPr marL="0" lvl="0" indent="0" algn="ctr" defTabSz="2889247">
            <a:lnSpc>
              <a:spcPct val="90000"/>
            </a:lnSpc>
            <a:spcBef>
              <a:spcPts val="0"/>
            </a:spcBef>
            <a:spcAft>
              <a:spcPts val="0"/>
            </a:spcAft>
            <a:buNone/>
            <a:defRPr/>
          </a:pPr>
          <a:endParaRPr lang="de-DE" sz="1600" b="1" kern="1200" noProof="0" dirty="0">
            <a:solidFill>
              <a:schemeClr val="tx1"/>
            </a:solidFill>
          </a:endParaRPr>
        </a:p>
        <a:p>
          <a:pPr marL="0" lvl="0" indent="0" algn="ctr" defTabSz="2889247">
            <a:lnSpc>
              <a:spcPct val="90000"/>
            </a:lnSpc>
            <a:spcBef>
              <a:spcPts val="0"/>
            </a:spcBef>
            <a:spcAft>
              <a:spcPts val="0"/>
            </a:spcAft>
            <a:buNone/>
            <a:defRPr/>
          </a:pPr>
          <a:endParaRPr lang="de-DE" sz="1600" b="1" kern="1200" noProof="0" dirty="0">
            <a:solidFill>
              <a:schemeClr val="tx1"/>
            </a:solidFill>
          </a:endParaRPr>
        </a:p>
      </dsp:txBody>
      <dsp:txXfrm rot="-5400000">
        <a:off x="3570764" y="2458926"/>
        <a:ext cx="3564605" cy="1475356"/>
      </dsp:txXfrm>
    </dsp:sp>
    <dsp:sp modelId="{87A1ED12-C174-40B8-BD7D-68454879CCC2}">
      <dsp:nvSpPr>
        <dsp:cNvPr id="0" name=""/>
        <dsp:cNvSpPr/>
      </dsp:nvSpPr>
      <dsp:spPr bwMode="auto">
        <a:xfrm>
          <a:off x="2282288" y="1378110"/>
          <a:ext cx="2564633" cy="1028323"/>
        </a:xfrm>
        <a:prstGeom prst="roundRect">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Overflow="overflow" horzOverflow="overflow" vert="horz" wrap="square" lIns="91440" tIns="91440" rIns="91440" bIns="91440" numCol="1" spcCol="1270" rtlCol="0" fromWordArt="0" anchor="ctr" anchorCtr="0" forceAA="0" compatLnSpc="0">
          <a:noAutofit/>
        </a:bodyPr>
        <a:lstStyle/>
        <a:p>
          <a:pPr marL="0" lvl="0" indent="0" algn="ctr" defTabSz="2489196">
            <a:lnSpc>
              <a:spcPct val="90000"/>
            </a:lnSpc>
            <a:spcBef>
              <a:spcPts val="0"/>
            </a:spcBef>
            <a:spcAft>
              <a:spcPts val="0"/>
            </a:spcAft>
            <a:buNone/>
            <a:defRPr/>
          </a:pPr>
          <a:r>
            <a:rPr lang="de-DE" sz="2400" b="1" kern="1200" noProof="0" dirty="0">
              <a:solidFill>
                <a:schemeClr val="bg2">
                  <a:lumMod val="50000"/>
                </a:schemeClr>
              </a:solidFill>
              <a:latin typeface="Arimo"/>
            </a:rPr>
            <a:t>Forschungsdaten </a:t>
          </a:r>
          <a:br>
            <a:rPr lang="de-DE" sz="2400" b="1" kern="1200" noProof="0" dirty="0">
              <a:solidFill>
                <a:schemeClr val="bg2">
                  <a:lumMod val="50000"/>
                </a:schemeClr>
              </a:solidFill>
              <a:latin typeface="Arimo"/>
            </a:rPr>
          </a:br>
          <a:r>
            <a:rPr lang="de-DE" sz="2400" b="1" kern="1200" noProof="0" dirty="0">
              <a:solidFill>
                <a:schemeClr val="bg2">
                  <a:lumMod val="50000"/>
                </a:schemeClr>
              </a:solidFill>
              <a:latin typeface="Arimo"/>
            </a:rPr>
            <a:t> finden</a:t>
          </a:r>
          <a:endParaRPr lang="de-DE" sz="1600" kern="1200" noProof="0" dirty="0">
            <a:solidFill>
              <a:schemeClr val="bg2">
                <a:lumMod val="50000"/>
              </a:schemeClr>
            </a:solidFill>
            <a:latin typeface="Arimo"/>
          </a:endParaRPr>
        </a:p>
      </dsp:txBody>
      <dsp:txXfrm>
        <a:off x="2332487" y="1428309"/>
        <a:ext cx="2464235" cy="927925"/>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de-DE"/>
          </a:p>
        </p:txBody>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youtu.be/WBiZydSV-m0?si=IEEmbqcfDno6GbON"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classquiz.d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227718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158750" indent="0">
              <a:buNone/>
            </a:pPr>
            <a:r>
              <a:rPr lang="de-DE" dirty="0"/>
              <a:t>Nach Besprechung der Ideen der Studierenden werden die Musterlösungen auf den nächsten zwei Folien besprochen.</a:t>
            </a:r>
          </a:p>
        </p:txBody>
      </p:sp>
    </p:spTree>
    <p:extLst>
      <p:ext uri="{BB962C8B-B14F-4D97-AF65-F5344CB8AC3E}">
        <p14:creationId xmlns:p14="http://schemas.microsoft.com/office/powerpoint/2010/main" val="4097902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Mauer, R. (o. J.). Auswahl und Bewertung von Forschungsdaten für die Archivierung und Nachnutzung. Abgerufen 29. März 2026, von http://www.nestor.sub.uni-goettingen.de/school_2016/slides/PERICLES_WP7_T7-3_UGOE_nestor_PERICLES_School_Presentation_03.pdf</a:t>
            </a:r>
          </a:p>
          <a:p>
            <a:pPr marL="158750" indent="0">
              <a:buNone/>
            </a:pPr>
            <a:endParaRPr lang="de-DE" dirty="0"/>
          </a:p>
        </p:txBody>
      </p:sp>
    </p:spTree>
    <p:extLst>
      <p:ext uri="{BB962C8B-B14F-4D97-AF65-F5344CB8AC3E}">
        <p14:creationId xmlns:p14="http://schemas.microsoft.com/office/powerpoint/2010/main" val="98830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Mauer, R. (o. J.). Auswahl und Bewertung von Forschungsdaten für die Archivierung und Nachnutzung. Abgerufen 29. März 2026, von http://www.nestor.sub.uni-goettingen.de/school_2016/slides/PERICLES_WP7_T7-3_UGOE_nestor_PERICLES_School_Presentation_03.pdf</a:t>
            </a:r>
          </a:p>
          <a:p>
            <a:pPr marL="158750" indent="0">
              <a:buNone/>
            </a:pPr>
            <a:endParaRPr lang="de-DE" dirty="0"/>
          </a:p>
        </p:txBody>
      </p:sp>
    </p:spTree>
    <p:extLst>
      <p:ext uri="{BB962C8B-B14F-4D97-AF65-F5344CB8AC3E}">
        <p14:creationId xmlns:p14="http://schemas.microsoft.com/office/powerpoint/2010/main" val="3655750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a:t>
            </a:r>
          </a:p>
          <a:p>
            <a:pPr marL="158750" indent="0">
              <a:lnSpc>
                <a:spcPct val="150000"/>
              </a:lnSpc>
              <a:buNone/>
            </a:pPr>
            <a:r>
              <a:rPr lang="de-DE" sz="1100" dirty="0">
                <a:latin typeface="Arimo"/>
              </a:rPr>
              <a:t>DFG. (2020, Februar 11). Empfehlungen zur Archivierung, Bereitstellung und Nachnutzung von Forschungsdaten im Kontext erziehungs- und bildungswissenschaftlicher sowie fachdidaktischer Forschung. https://www.dfg.de/resource/blob/174560/stellungnahme-forschungsdatenmanagement.pdf?enodia=eyJleHAiOjE3NzQzNDQ4ODMsImNvbnRlbnQiOnRydWUsImF1ZCI6ImF1dGgiLCJIb3N0Ijoid3d3LmRmZy5kZSIsIlNvdXJjZUlQIjoiMTU2LjE0Ni42Mi42OCIsIkNvbmZpZ0lEIjoiOGRhZGNlMTI1ZmQyYzM5MzJiOTQzYjUyZTlkMmNkNjUwNTc1NGUxNjIyMTJhMmNlMWJiNWFmMTVjMGQ0YmJmZSJ9.INcpQgqFyp71hSP_j7Q84_Gv81DKo5dw0oqCZrdJfCA=</a:t>
            </a:r>
          </a:p>
          <a:p>
            <a:pPr marL="457200" indent="-298450"/>
            <a:endParaRPr lang="de-DE" dirty="0"/>
          </a:p>
        </p:txBody>
      </p:sp>
    </p:spTree>
    <p:extLst>
      <p:ext uri="{BB962C8B-B14F-4D97-AF65-F5344CB8AC3E}">
        <p14:creationId xmlns:p14="http://schemas.microsoft.com/office/powerpoint/2010/main" val="2714816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a:extLst>
            <a:ext uri="{FF2B5EF4-FFF2-40B4-BE49-F238E27FC236}">
              <a16:creationId xmlns:a16="http://schemas.microsoft.com/office/drawing/2014/main" id="{78963BE4-7936-1B19-F527-0AA66CC6138E}"/>
            </a:ext>
          </a:extLst>
        </p:cNvPr>
        <p:cNvGrpSpPr/>
        <p:nvPr/>
      </p:nvGrpSpPr>
      <p:grpSpPr>
        <a:xfrm>
          <a:off x="0" y="0"/>
          <a:ext cx="0" cy="0"/>
          <a:chOff x="0" y="0"/>
          <a:chExt cx="0" cy="0"/>
        </a:xfrm>
      </p:grpSpPr>
      <p:sp>
        <p:nvSpPr>
          <p:cNvPr id="2103" name="Google Shape;2103;g3146cb5cc3e_0_9345:notes">
            <a:extLst>
              <a:ext uri="{FF2B5EF4-FFF2-40B4-BE49-F238E27FC236}">
                <a16:creationId xmlns:a16="http://schemas.microsoft.com/office/drawing/2014/main" id="{BEFC7B16-479D-BF90-D111-B8BD82BBF5A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a:extLst>
              <a:ext uri="{FF2B5EF4-FFF2-40B4-BE49-F238E27FC236}">
                <a16:creationId xmlns:a16="http://schemas.microsoft.com/office/drawing/2014/main" id="{751DF510-2891-F07B-519D-3B79C0BFD5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de-DE"/>
          </a:p>
        </p:txBody>
      </p:sp>
    </p:spTree>
    <p:extLst>
      <p:ext uri="{BB962C8B-B14F-4D97-AF65-F5344CB8AC3E}">
        <p14:creationId xmlns:p14="http://schemas.microsoft.com/office/powerpoint/2010/main" val="2283355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Kleine geschichtliche Einordnung (optional) zu finden unter:</a:t>
            </a:r>
          </a:p>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Nachnutzung. (o. J.).Data Affairs. Abgerufen 29. März 2026, von https://data-affairs.affective-societies.de/artikel/nachnutzung/</a:t>
            </a:r>
          </a:p>
          <a:p>
            <a:pPr marL="457200" indent="-298450"/>
            <a:endParaRPr lang="de-DE" dirty="0"/>
          </a:p>
        </p:txBody>
      </p:sp>
    </p:spTree>
    <p:extLst>
      <p:ext uri="{BB962C8B-B14F-4D97-AF65-F5344CB8AC3E}">
        <p14:creationId xmlns:p14="http://schemas.microsoft.com/office/powerpoint/2010/main" val="3890786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Quellen:</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Nachnutzung. (o. J.).Data Affairs. Abgerufen 29. März 2026, von https://data-affairs.affective-societies.de/artikel/nachnutzung/</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dirty="0">
              <a:latin typeface="Arimo"/>
            </a:endParaRPr>
          </a:p>
          <a:p>
            <a:pPr marL="158750" indent="0">
              <a:lnSpc>
                <a:spcPct val="150000"/>
              </a:lnSpc>
              <a:buNone/>
            </a:pPr>
            <a:r>
              <a:rPr lang="de-DE" sz="1100" dirty="0" err="1">
                <a:latin typeface="Arimo"/>
              </a:rPr>
              <a:t>Ariza</a:t>
            </a:r>
            <a:r>
              <a:rPr lang="de-DE" sz="1100" dirty="0">
                <a:latin typeface="Arimo"/>
              </a:rPr>
              <a:t>, A., Asef, E., Jacob, J., </a:t>
            </a:r>
            <a:r>
              <a:rPr lang="de-DE" sz="1100" dirty="0" err="1">
                <a:latin typeface="Arimo"/>
              </a:rPr>
              <a:t>Mühlichen</a:t>
            </a:r>
            <a:r>
              <a:rPr lang="de-DE" sz="1100" dirty="0">
                <a:latin typeface="Arimo"/>
              </a:rPr>
              <a:t>, A., Peters-von Gehlen, K., </a:t>
            </a:r>
            <a:r>
              <a:rPr lang="de-DE" sz="1100" dirty="0" err="1">
                <a:latin typeface="Arimo"/>
              </a:rPr>
              <a:t>Schranzhofer</a:t>
            </a:r>
            <a:r>
              <a:rPr lang="de-DE" sz="1100" dirty="0">
                <a:latin typeface="Arimo"/>
              </a:rPr>
              <a:t>, H., &amp; Trautwein-Bruns, U. (2023). Train-</a:t>
            </a:r>
            <a:r>
              <a:rPr lang="de-DE" sz="1100" dirty="0" err="1">
                <a:latin typeface="Arimo"/>
              </a:rPr>
              <a:t>the</a:t>
            </a:r>
            <a:r>
              <a:rPr lang="de-DE" sz="1100" dirty="0">
                <a:latin typeface="Arimo"/>
              </a:rPr>
              <a:t>-Trainer-Konzept zum Thema Forschungsdatenmanagement: Erweiterungsmodul Nachnutzung von Forschungsdaten. </a:t>
            </a:r>
            <a:r>
              <a:rPr lang="de-DE" sz="1100" dirty="0" err="1">
                <a:latin typeface="Arimo"/>
              </a:rPr>
              <a:t>Zenodo</a:t>
            </a:r>
            <a:r>
              <a:rPr lang="de-DE" sz="1100" dirty="0">
                <a:latin typeface="Arimo"/>
              </a:rPr>
              <a:t>. https://doi.org/10.5281/zenodo.10160865</a:t>
            </a:r>
          </a:p>
          <a:p>
            <a:pPr marL="158750" indent="0">
              <a:lnSpc>
                <a:spcPct val="150000"/>
              </a:lnSpc>
              <a:buNone/>
            </a:pPr>
            <a:endParaRPr lang="de-DE" sz="1100" dirty="0">
              <a:latin typeface="Arimo"/>
            </a:endParaRPr>
          </a:p>
          <a:p>
            <a:pPr marL="158750" indent="0">
              <a:lnSpc>
                <a:spcPct val="150000"/>
              </a:lnSpc>
              <a:buNone/>
            </a:pPr>
            <a:r>
              <a:rPr lang="de-DE" sz="1100" dirty="0" err="1">
                <a:latin typeface="Arimo"/>
              </a:rPr>
              <a:t>Biernacka</a:t>
            </a:r>
            <a:r>
              <a:rPr lang="de-DE" sz="1100" dirty="0">
                <a:latin typeface="Arimo"/>
              </a:rPr>
              <a:t>, K., Dockhorn, R., Engelhardt, C., Helbig, K., Jacob, J., </a:t>
            </a:r>
            <a:r>
              <a:rPr lang="de-DE" sz="1100" dirty="0" err="1">
                <a:latin typeface="Arimo"/>
              </a:rPr>
              <a:t>Kalová</a:t>
            </a:r>
            <a:r>
              <a:rPr lang="de-DE" sz="1100" dirty="0">
                <a:latin typeface="Arimo"/>
              </a:rPr>
              <a:t>, T., Karsten, A., Meier, K., </a:t>
            </a:r>
            <a:r>
              <a:rPr lang="de-DE" sz="1100" dirty="0" err="1">
                <a:latin typeface="Arimo"/>
              </a:rPr>
              <a:t>Mühlichen</a:t>
            </a:r>
            <a:r>
              <a:rPr lang="de-DE" sz="1100" dirty="0">
                <a:latin typeface="Arimo"/>
              </a:rPr>
              <a:t>, A., Neumann, J., Petersen, B., </a:t>
            </a:r>
            <a:r>
              <a:rPr lang="de-DE" sz="1100" dirty="0" err="1">
                <a:latin typeface="Arimo"/>
              </a:rPr>
              <a:t>Slowig</a:t>
            </a:r>
            <a:r>
              <a:rPr lang="de-DE" sz="1100" dirty="0">
                <a:latin typeface="Arimo"/>
              </a:rPr>
              <a:t>, B., Trautwein-Bruns, U., </a:t>
            </a:r>
            <a:r>
              <a:rPr lang="de-DE" sz="1100" dirty="0" err="1">
                <a:latin typeface="Arimo"/>
              </a:rPr>
              <a:t>Wilbrandt</a:t>
            </a:r>
            <a:r>
              <a:rPr lang="de-DE" sz="1100" dirty="0">
                <a:latin typeface="Arimo"/>
              </a:rPr>
              <a:t>, J., &amp; </a:t>
            </a:r>
            <a:r>
              <a:rPr lang="de-DE" sz="1100" dirty="0" err="1">
                <a:latin typeface="Arimo"/>
              </a:rPr>
              <a:t>Wiljes</a:t>
            </a:r>
            <a:r>
              <a:rPr lang="de-DE" sz="1100" dirty="0">
                <a:latin typeface="Arimo"/>
              </a:rPr>
              <a:t>, C. (2023). Train-</a:t>
            </a:r>
            <a:r>
              <a:rPr lang="de-DE" sz="1100" dirty="0" err="1">
                <a:latin typeface="Arimo"/>
              </a:rPr>
              <a:t>the</a:t>
            </a:r>
            <a:r>
              <a:rPr lang="de-DE" sz="1100" dirty="0">
                <a:latin typeface="Arimo"/>
              </a:rPr>
              <a:t>-Trainer-Konzept zum Thema Forschungsdatenmanagement (Version 5). </a:t>
            </a:r>
            <a:r>
              <a:rPr lang="de-DE" sz="1100" dirty="0" err="1">
                <a:latin typeface="Arimo"/>
              </a:rPr>
              <a:t>Zenodo</a:t>
            </a:r>
            <a:r>
              <a:rPr lang="de-DE" sz="1100" dirty="0">
                <a:latin typeface="Arimo"/>
              </a:rPr>
              <a:t>. https://doi.org/10.5281/zenodo.10122153</a:t>
            </a:r>
          </a:p>
          <a:p>
            <a:pPr marL="457200" indent="-298450"/>
            <a:endParaRPr lang="de-DE" dirty="0"/>
          </a:p>
        </p:txBody>
      </p:sp>
    </p:spTree>
    <p:extLst>
      <p:ext uri="{BB962C8B-B14F-4D97-AF65-F5344CB8AC3E}">
        <p14:creationId xmlns:p14="http://schemas.microsoft.com/office/powerpoint/2010/main" val="501411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lnSpc>
                <a:spcPct val="150000"/>
              </a:lnSpc>
              <a:buNone/>
            </a:pPr>
            <a:r>
              <a:rPr lang="de-DE" sz="1100" dirty="0">
                <a:latin typeface="Arimo"/>
              </a:rPr>
              <a:t>Quelle:</a:t>
            </a:r>
          </a:p>
          <a:p>
            <a:pPr marL="158750" indent="0">
              <a:lnSpc>
                <a:spcPct val="150000"/>
              </a:lnSpc>
              <a:buNone/>
            </a:pPr>
            <a:r>
              <a:rPr lang="de-DE" sz="1100" dirty="0" err="1">
                <a:latin typeface="Arimo"/>
              </a:rPr>
              <a:t>Ariza</a:t>
            </a:r>
            <a:r>
              <a:rPr lang="de-DE" sz="1100" dirty="0">
                <a:latin typeface="Arimo"/>
              </a:rPr>
              <a:t>, A., Asef, E., Jacob, J., </a:t>
            </a:r>
            <a:r>
              <a:rPr lang="de-DE" sz="1100" dirty="0" err="1">
                <a:latin typeface="Arimo"/>
              </a:rPr>
              <a:t>Mühlichen</a:t>
            </a:r>
            <a:r>
              <a:rPr lang="de-DE" sz="1100" dirty="0">
                <a:latin typeface="Arimo"/>
              </a:rPr>
              <a:t>, A., Peters-von Gehlen, K., </a:t>
            </a:r>
            <a:r>
              <a:rPr lang="de-DE" sz="1100" dirty="0" err="1">
                <a:latin typeface="Arimo"/>
              </a:rPr>
              <a:t>Schranzhofer</a:t>
            </a:r>
            <a:r>
              <a:rPr lang="de-DE" sz="1100" dirty="0">
                <a:latin typeface="Arimo"/>
              </a:rPr>
              <a:t>, H., &amp; Trautwein-Bruns, U. (2023). Train-</a:t>
            </a:r>
            <a:r>
              <a:rPr lang="de-DE" sz="1100" dirty="0" err="1">
                <a:latin typeface="Arimo"/>
              </a:rPr>
              <a:t>the</a:t>
            </a:r>
            <a:r>
              <a:rPr lang="de-DE" sz="1100" dirty="0">
                <a:latin typeface="Arimo"/>
              </a:rPr>
              <a:t>-Trainer-Konzept zum Thema Forschungsdatenmanagement: Erweiterungsmodul Nachnutzung von Forschungsdaten. </a:t>
            </a:r>
            <a:r>
              <a:rPr lang="de-DE" sz="1100" dirty="0" err="1">
                <a:latin typeface="Arimo"/>
              </a:rPr>
              <a:t>Zenodo</a:t>
            </a:r>
            <a:r>
              <a:rPr lang="de-DE" sz="1100" dirty="0">
                <a:latin typeface="Arimo"/>
              </a:rPr>
              <a:t>. https://doi.org/10.5281/zenodo.10160865</a:t>
            </a:r>
          </a:p>
          <a:p>
            <a:pPr marL="158750" indent="0">
              <a:lnSpc>
                <a:spcPct val="150000"/>
              </a:lnSpc>
              <a:buNone/>
            </a:pPr>
            <a:endParaRPr lang="de-DE" sz="1100" dirty="0">
              <a:latin typeface="Arimo"/>
            </a:endParaRPr>
          </a:p>
          <a:p>
            <a:pPr marL="158750" indent="0">
              <a:lnSpc>
                <a:spcPct val="150000"/>
              </a:lnSpc>
              <a:buNone/>
            </a:pPr>
            <a:r>
              <a:rPr lang="de-DE" sz="1100" dirty="0">
                <a:latin typeface="Arimo"/>
              </a:rPr>
              <a:t>forschungsdaten.org. (2023). Data Journals. forschungsdaten.org. Abgerufen 29. März 2026, von  https://www.forschungsdaten.org/index.php/Data_Journals</a:t>
            </a:r>
          </a:p>
          <a:p>
            <a:pPr marL="158750" indent="0">
              <a:lnSpc>
                <a:spcPct val="150000"/>
              </a:lnSpc>
              <a:buNone/>
            </a:pPr>
            <a:endParaRPr lang="de-DE" sz="1100" dirty="0">
              <a:latin typeface="Arimo"/>
            </a:endParaRPr>
          </a:p>
          <a:p>
            <a:endParaRPr lang="de-DE" dirty="0"/>
          </a:p>
        </p:txBody>
      </p:sp>
    </p:spTree>
    <p:extLst>
      <p:ext uri="{BB962C8B-B14F-4D97-AF65-F5344CB8AC3E}">
        <p14:creationId xmlns:p14="http://schemas.microsoft.com/office/powerpoint/2010/main" val="1769933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158750" indent="0">
              <a:buNone/>
            </a:pPr>
            <a:r>
              <a:rPr lang="de-DE" dirty="0"/>
              <a:t>Optionaler Inhalt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FDZ=Forschungsdatenzentren</a:t>
            </a:r>
          </a:p>
          <a:p>
            <a:pPr marL="158750" indent="0">
              <a:buNone/>
            </a:pPr>
            <a:endParaRPr lang="de-DE" dirty="0"/>
          </a:p>
          <a:p>
            <a:pPr marL="158750" indent="0">
              <a:buNone/>
            </a:pPr>
            <a:endParaRPr lang="de-DE" dirty="0"/>
          </a:p>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Nachnutzung. (o. J.).Data Affairs. Abgerufen 29. März 2026, von https://data-affairs.affective-societies.de/artikel/nachnutzung/</a:t>
            </a:r>
          </a:p>
          <a:p>
            <a:pPr marL="158750" indent="0">
              <a:buNone/>
            </a:pPr>
            <a:endParaRPr lang="de-DE" dirty="0"/>
          </a:p>
          <a:p>
            <a:pPr marL="158750" indent="0">
              <a:buNone/>
            </a:pPr>
            <a:endParaRPr lang="de-DE" dirty="0"/>
          </a:p>
          <a:p>
            <a:pPr marL="158750" indent="0">
              <a:buNone/>
            </a:pPr>
            <a:endParaRPr lang="de-DE" dirty="0"/>
          </a:p>
        </p:txBody>
      </p:sp>
    </p:spTree>
    <p:extLst>
      <p:ext uri="{BB962C8B-B14F-4D97-AF65-F5344CB8AC3E}">
        <p14:creationId xmlns:p14="http://schemas.microsoft.com/office/powerpoint/2010/main" val="3288413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158750" indent="0">
              <a:buNone/>
            </a:pPr>
            <a:r>
              <a:rPr lang="de-DE" dirty="0"/>
              <a:t>Erkenntnisse, die gewonnen werden sollten:</a:t>
            </a:r>
          </a:p>
          <a:p>
            <a:pPr marL="158750" indent="0">
              <a:buNone/>
            </a:pPr>
            <a:r>
              <a:rPr lang="de-DE" dirty="0"/>
              <a:t>Metadaten sind entscheidend für Auffindbarkeit und Nachnutzung von Daten</a:t>
            </a:r>
          </a:p>
          <a:p>
            <a:pPr marL="158750" indent="0">
              <a:buNone/>
            </a:pPr>
            <a:r>
              <a:rPr lang="de-DE" dirty="0"/>
              <a:t>Es gibt selten einheitliche Metadatenstandards und Metadatenqualität variiert in der Regel sehr </a:t>
            </a:r>
            <a:r>
              <a:rPr lang="de-DE" dirty="0">
                <a:sym typeface="Wingdings" panose="05000000000000000000" pitchFamily="2" charset="2"/>
              </a:rPr>
              <a:t> </a:t>
            </a:r>
            <a:r>
              <a:rPr lang="de-DE" dirty="0"/>
              <a:t>hier stellen sich bei der Besprechung eventuell auch Unterschiede zwischen den Disziplinen heraus</a:t>
            </a:r>
          </a:p>
          <a:p>
            <a:pPr marL="158750" indent="0">
              <a:buNone/>
            </a:pPr>
            <a:r>
              <a:rPr lang="de-DE" dirty="0"/>
              <a:t>Datenqualität umfasst nicht nur den Inhalt (dazu auf der nächsten Folie mehr) sondern auch Kontext, Dokumentation und Struktur</a:t>
            </a:r>
          </a:p>
          <a:p>
            <a:pPr marL="158750" indent="0">
              <a:buNone/>
            </a:pPr>
            <a:r>
              <a:rPr lang="de-DE" dirty="0"/>
              <a:t>Gute Daten sind FAIR (</a:t>
            </a:r>
            <a:r>
              <a:rPr lang="de-DE" dirty="0" err="1"/>
              <a:t>findable</a:t>
            </a:r>
            <a:r>
              <a:rPr lang="de-DE" dirty="0"/>
              <a:t>, </a:t>
            </a:r>
            <a:r>
              <a:rPr lang="de-DE" dirty="0" err="1"/>
              <a:t>accessible</a:t>
            </a:r>
            <a:r>
              <a:rPr lang="de-DE" dirty="0"/>
              <a:t>, interoperable und </a:t>
            </a:r>
            <a:r>
              <a:rPr lang="de-DE" dirty="0" err="1"/>
              <a:t>reusable</a:t>
            </a:r>
            <a:r>
              <a:rPr lang="de-DE" dirty="0"/>
              <a:t>)</a:t>
            </a:r>
          </a:p>
          <a:p>
            <a:pPr marL="158750" indent="0">
              <a:buNone/>
            </a:pPr>
            <a:r>
              <a:rPr lang="de-DE" dirty="0"/>
              <a:t>Man muss Daten kritisch hinsichtlich ihres Metadatenumfangs und ihrer </a:t>
            </a:r>
            <a:r>
              <a:rPr lang="de-DE" dirty="0" err="1"/>
              <a:t>Dokumenationstiefe</a:t>
            </a:r>
            <a:r>
              <a:rPr lang="de-DE" dirty="0"/>
              <a:t> bewerten</a:t>
            </a:r>
          </a:p>
          <a:p>
            <a:pPr marL="158750" indent="0">
              <a:buNone/>
            </a:pPr>
            <a:endParaRPr lang="de-DE" dirty="0"/>
          </a:p>
          <a:p>
            <a:pPr marL="158750" indent="0">
              <a:buNone/>
            </a:pPr>
            <a:endParaRPr lang="de-DE" dirty="0"/>
          </a:p>
          <a:p>
            <a:pPr marL="158750" indent="0">
              <a:buNone/>
            </a:pPr>
            <a:endParaRPr lang="de-DE" dirty="0"/>
          </a:p>
        </p:txBody>
      </p:sp>
    </p:spTree>
    <p:extLst>
      <p:ext uri="{BB962C8B-B14F-4D97-AF65-F5344CB8AC3E}">
        <p14:creationId xmlns:p14="http://schemas.microsoft.com/office/powerpoint/2010/main" val="1984568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93847-A6B5-CDE4-C1C4-8C736627E83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F9BA5E8-950C-AFB6-813C-A5689FEEC3F5}"/>
              </a:ext>
            </a:extLst>
          </p:cNvPr>
          <p:cNvSpPr>
            <a:spLocks noGrp="1" noRot="1" noChangeAspect="1"/>
          </p:cNvSpPr>
          <p:nvPr>
            <p:ph type="sldImg"/>
          </p:nvPr>
        </p:nvSpPr>
        <p:spPr>
          <a:xfrm>
            <a:off x="381000" y="685800"/>
            <a:ext cx="6096000" cy="3429000"/>
          </a:xfrm>
        </p:spPr>
        <p:txBody>
          <a:bodyPr/>
          <a:lstStyle/>
          <a:p>
            <a:endParaRPr lang="de-DE"/>
          </a:p>
        </p:txBody>
      </p:sp>
      <p:sp>
        <p:nvSpPr>
          <p:cNvPr id="3" name="Notizenplatzhalter 2">
            <a:extLst>
              <a:ext uri="{FF2B5EF4-FFF2-40B4-BE49-F238E27FC236}">
                <a16:creationId xmlns:a16="http://schemas.microsoft.com/office/drawing/2014/main" id="{23791A1D-ADB3-CE0C-0CA6-C2438DA31842}"/>
              </a:ext>
            </a:extLst>
          </p:cNvPr>
          <p:cNvSpPr>
            <a:spLocks noGrp="1"/>
          </p:cNvSpPr>
          <p:nvPr>
            <p:ph type="body" idx="1"/>
          </p:nvPr>
        </p:nvSpPr>
        <p:spPr/>
        <p:txBody>
          <a:bodyPr/>
          <a:lstStyle/>
          <a:p>
            <a:pPr marL="158750" indent="0">
              <a:buNone/>
            </a:pPr>
            <a:r>
              <a:rPr lang="de-DE" dirty="0"/>
              <a:t>Sammeln an der Tafel:</a:t>
            </a:r>
          </a:p>
          <a:p>
            <a:pPr marL="158750" indent="0">
              <a:buNone/>
            </a:pPr>
            <a:r>
              <a:rPr lang="de-DE" dirty="0"/>
              <a:t>Beispiele:</a:t>
            </a:r>
          </a:p>
          <a:p>
            <a:r>
              <a:rPr lang="de-DE" dirty="0"/>
              <a:t>Metadaten (Titel, </a:t>
            </a:r>
            <a:r>
              <a:rPr lang="de-DE" dirty="0" err="1"/>
              <a:t>Autor:innen</a:t>
            </a:r>
            <a:r>
              <a:rPr lang="de-DE" dirty="0"/>
              <a:t>, Institution Schlagwörter Zeit- und Ortsangaben)</a:t>
            </a:r>
          </a:p>
          <a:p>
            <a:r>
              <a:rPr lang="de-DE" dirty="0"/>
              <a:t>Format festlegen</a:t>
            </a:r>
          </a:p>
          <a:p>
            <a:r>
              <a:rPr lang="de-DE" b="0" dirty="0"/>
              <a:t>Struktur &amp; Organisation (</a:t>
            </a:r>
            <a:r>
              <a:rPr lang="de-DE" dirty="0"/>
              <a:t>Sinnvolle Ordnerstruktur, Konsistente Dateinamen, Trennung von Rohdaten, bearbeiteten Daten und Ergebnissen)</a:t>
            </a:r>
          </a:p>
          <a:p>
            <a:r>
              <a:rPr lang="de-DE" dirty="0"/>
              <a:t>Rechte (Klärung von Urheberrechten und Nutzungsrechten, Datenschutz) und ggf. Festlegung von Berechtigungskonzepte</a:t>
            </a:r>
          </a:p>
          <a:p>
            <a:r>
              <a:rPr lang="de-DE" dirty="0"/>
              <a:t>Dokumentation</a:t>
            </a:r>
          </a:p>
          <a:p>
            <a:endParaRPr lang="de-DE" dirty="0"/>
          </a:p>
          <a:p>
            <a:pPr marL="158750" indent="0">
              <a:buNone/>
            </a:pPr>
            <a:r>
              <a:rPr lang="de-DE" dirty="0"/>
              <a:t>Erkenntnis: Archivieren heißt nicht </a:t>
            </a:r>
            <a:r>
              <a:rPr lang="de-DE" b="0" dirty="0"/>
              <a:t>einfach Dateien irgendwo ablegen, sondern sie so aufzubereiten, dass sie langfristig auffindbar, verständlich und nutzbar bleiben</a:t>
            </a:r>
          </a:p>
        </p:txBody>
      </p:sp>
    </p:spTree>
    <p:extLst>
      <p:ext uri="{BB962C8B-B14F-4D97-AF65-F5344CB8AC3E}">
        <p14:creationId xmlns:p14="http://schemas.microsoft.com/office/powerpoint/2010/main" val="1895868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Daten, die den FAIR-Prinzipien folgen, sind für Mensch und Maschine nutzbar („fit </a:t>
            </a:r>
            <a:r>
              <a:rPr lang="de-DE" dirty="0" err="1"/>
              <a:t>for</a:t>
            </a:r>
            <a:r>
              <a:rPr lang="de-DE" dirty="0"/>
              <a:t> </a:t>
            </a:r>
            <a:r>
              <a:rPr lang="de-DE" dirty="0" err="1"/>
              <a:t>use</a:t>
            </a:r>
            <a:r>
              <a:rPr lang="de-DE" dirty="0"/>
              <a:t>“) und damit von besserer Qualität als Daten, die nicht dauerhaft gefunden oder abgerufen werden können, oder Daten, deren Integration in eine neue Datenanalyse behindert wird, weil ihre Interoperabilität nicht gegeben ist.</a:t>
            </a:r>
            <a:br>
              <a:rPr lang="de-DE" dirty="0"/>
            </a:br>
            <a:br>
              <a:rPr lang="de-DE" dirty="0"/>
            </a:br>
            <a:r>
              <a:rPr lang="de-DE" dirty="0"/>
              <a:t>Die </a:t>
            </a:r>
            <a:r>
              <a:rPr lang="de-DE" dirty="0" err="1"/>
              <a:t>FAIRness</a:t>
            </a:r>
            <a:r>
              <a:rPr lang="de-DE" dirty="0"/>
              <a:t> von Daten gibt jedoch keine Auskunft über Qualitätsparameter, die für die Entscheidung relevant sind, ob die Daten für die wissenschaftliche Beantwortung einer Fragestellung („fit </a:t>
            </a:r>
            <a:r>
              <a:rPr lang="de-DE" dirty="0" err="1"/>
              <a:t>for</a:t>
            </a:r>
            <a:r>
              <a:rPr lang="de-DE" dirty="0"/>
              <a:t> </a:t>
            </a:r>
            <a:r>
              <a:rPr lang="de-DE" dirty="0" err="1"/>
              <a:t>purpose</a:t>
            </a:r>
            <a:r>
              <a:rPr lang="de-DE" dirty="0"/>
              <a:t>“) nützlich sind.</a:t>
            </a:r>
            <a:br>
              <a:rPr lang="de-DE" dirty="0"/>
            </a:br>
            <a:br>
              <a:rPr lang="de-DE" dirty="0"/>
            </a:br>
            <a:r>
              <a:rPr lang="de-DE" dirty="0"/>
              <a:t>Um die Qualität fremder Daten zu bewerten, sollten Sie sich an den drei oben genannten Säulen orientieren</a:t>
            </a:r>
          </a:p>
          <a:p>
            <a:pPr marL="158750" indent="0">
              <a:buNone/>
            </a:pPr>
            <a:endParaRPr lang="de-DE" dirty="0"/>
          </a:p>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err="1">
                <a:latin typeface="Arimo"/>
              </a:rPr>
              <a:t>Ariza</a:t>
            </a:r>
            <a:r>
              <a:rPr lang="de-DE" sz="1100" dirty="0">
                <a:latin typeface="Arimo"/>
              </a:rPr>
              <a:t>, A., Asef, E., Jacob, J., </a:t>
            </a:r>
            <a:r>
              <a:rPr lang="de-DE" sz="1100" dirty="0" err="1">
                <a:latin typeface="Arimo"/>
              </a:rPr>
              <a:t>Mühlichen</a:t>
            </a:r>
            <a:r>
              <a:rPr lang="de-DE" sz="1100" dirty="0">
                <a:latin typeface="Arimo"/>
              </a:rPr>
              <a:t>, A., Peters-von Gehlen, K., </a:t>
            </a:r>
            <a:r>
              <a:rPr lang="de-DE" sz="1100" dirty="0" err="1">
                <a:latin typeface="Arimo"/>
              </a:rPr>
              <a:t>Schranzhofer</a:t>
            </a:r>
            <a:r>
              <a:rPr lang="de-DE" sz="1100" dirty="0">
                <a:latin typeface="Arimo"/>
              </a:rPr>
              <a:t>, H., &amp; Trautwein-Bruns, U. (2023). Train-</a:t>
            </a:r>
            <a:r>
              <a:rPr lang="de-DE" sz="1100" dirty="0" err="1">
                <a:latin typeface="Arimo"/>
              </a:rPr>
              <a:t>the</a:t>
            </a:r>
            <a:r>
              <a:rPr lang="de-DE" sz="1100" dirty="0">
                <a:latin typeface="Arimo"/>
              </a:rPr>
              <a:t>-Trainer-Konzept zum Thema Forschungsdatenmanagement: Erweiterungsmodul Nachnutzung von Forschungsdaten. </a:t>
            </a:r>
            <a:r>
              <a:rPr lang="de-DE" sz="1100" dirty="0" err="1">
                <a:latin typeface="Arimo"/>
              </a:rPr>
              <a:t>Zenodo</a:t>
            </a:r>
            <a:r>
              <a:rPr lang="de-DE" sz="1100" dirty="0">
                <a:latin typeface="Arimo"/>
              </a:rPr>
              <a:t>. https://doi.org/10.5281/zenodo.10160865</a:t>
            </a:r>
          </a:p>
          <a:p>
            <a:pPr marL="158750" indent="0">
              <a:buNone/>
            </a:pPr>
            <a:endParaRPr lang="de-DE" dirty="0"/>
          </a:p>
          <a:p>
            <a:pPr marL="457200" indent="-298450"/>
            <a:endParaRPr lang="de-DE" dirty="0"/>
          </a:p>
          <a:p>
            <a:endParaRPr lang="de-DE" dirty="0"/>
          </a:p>
        </p:txBody>
      </p:sp>
    </p:spTree>
    <p:extLst>
      <p:ext uri="{BB962C8B-B14F-4D97-AF65-F5344CB8AC3E}">
        <p14:creationId xmlns:p14="http://schemas.microsoft.com/office/powerpoint/2010/main" val="3311850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Link: </a:t>
            </a:r>
            <a:r>
              <a:rPr lang="de-DE" dirty="0">
                <a:hlinkClick r:id="rId3"/>
              </a:rPr>
              <a:t>https://youtu.be/WBiZydSV-m0?si=IEEmbqcfDno6GbON</a:t>
            </a:r>
            <a:endParaRPr lang="de-DE" dirty="0"/>
          </a:p>
          <a:p>
            <a:pPr marL="158750" indent="0">
              <a:buNone/>
            </a:pPr>
            <a:endParaRPr lang="de-DE" dirty="0"/>
          </a:p>
          <a:p>
            <a:pPr marL="158750" indent="0">
              <a:buNone/>
            </a:pPr>
            <a:r>
              <a:rPr lang="de-DE" dirty="0"/>
              <a:t>Ggf. Besprechung von anderen im Studiengang festgelegten Regelungen für das Zitieren </a:t>
            </a:r>
            <a:r>
              <a:rPr lang="de-DE"/>
              <a:t>von Forschungsdaten</a:t>
            </a:r>
            <a:endParaRPr lang="de-DE" dirty="0"/>
          </a:p>
        </p:txBody>
      </p:sp>
    </p:spTree>
    <p:extLst>
      <p:ext uri="{BB962C8B-B14F-4D97-AF65-F5344CB8AC3E}">
        <p14:creationId xmlns:p14="http://schemas.microsoft.com/office/powerpoint/2010/main" val="1158894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a:extLst>
            <a:ext uri="{FF2B5EF4-FFF2-40B4-BE49-F238E27FC236}">
              <a16:creationId xmlns:a16="http://schemas.microsoft.com/office/drawing/2014/main" id="{76F7CC2F-C307-1FFD-1047-1F27756B0846}"/>
            </a:ext>
          </a:extLst>
        </p:cNvPr>
        <p:cNvGrpSpPr/>
        <p:nvPr/>
      </p:nvGrpSpPr>
      <p:grpSpPr>
        <a:xfrm>
          <a:off x="0" y="0"/>
          <a:ext cx="0" cy="0"/>
          <a:chOff x="0" y="0"/>
          <a:chExt cx="0" cy="0"/>
        </a:xfrm>
      </p:grpSpPr>
      <p:sp>
        <p:nvSpPr>
          <p:cNvPr id="2103" name="Google Shape;2103;g3146cb5cc3e_0_9345:notes">
            <a:extLst>
              <a:ext uri="{FF2B5EF4-FFF2-40B4-BE49-F238E27FC236}">
                <a16:creationId xmlns:a16="http://schemas.microsoft.com/office/drawing/2014/main" id="{07DBF04A-0D68-8DF0-3E5D-D0127AF98AB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a:extLst>
              <a:ext uri="{FF2B5EF4-FFF2-40B4-BE49-F238E27FC236}">
                <a16:creationId xmlns:a16="http://schemas.microsoft.com/office/drawing/2014/main" id="{27C7D902-5F48-4A11-EE5B-416666FB96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de-DE"/>
          </a:p>
        </p:txBody>
      </p:sp>
    </p:spTree>
    <p:extLst>
      <p:ext uri="{BB962C8B-B14F-4D97-AF65-F5344CB8AC3E}">
        <p14:creationId xmlns:p14="http://schemas.microsoft.com/office/powerpoint/2010/main" val="2351985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158750" indent="0">
              <a:buNone/>
            </a:pPr>
            <a:r>
              <a:rPr lang="de-DE" dirty="0"/>
              <a:t>Der Zweck der wissenschaftlichen Dokumentation ist, das Lesen von wissenschaftlichen Texten zu ermöglichen. Dafür müssen wissenschaftliche Publikationen auch „lesbar“ geschrieben werden. Die hier genannten Grundsätze helfen dabei wissenschaftliche Texte für Menschen lesbar zu machen.</a:t>
            </a:r>
            <a:br>
              <a:rPr lang="de-DE" dirty="0"/>
            </a:br>
            <a:endParaRPr lang="de-DE" dirty="0"/>
          </a:p>
          <a:p>
            <a:pPr marL="158750" indent="0">
              <a:buNone/>
            </a:pPr>
            <a:r>
              <a:rPr lang="de-DE" dirty="0"/>
              <a:t>Wissenschaftlich-konzeptionelle Zugänglichkeit: Wissenschaftliche Prozesse werden so detailliert und klar beschrieben, dass sie reproduzierbar sind.</a:t>
            </a:r>
          </a:p>
          <a:p>
            <a:pPr marL="158750" indent="0">
              <a:buNone/>
            </a:pPr>
            <a:endParaRPr lang="de-DE" dirty="0"/>
          </a:p>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Gonzalez-Marquez, M. (2023, November 15). </a:t>
            </a:r>
            <a:r>
              <a:rPr lang="de-DE" sz="1100" dirty="0" err="1">
                <a:latin typeface="Arimo"/>
              </a:rPr>
              <a:t>Transitioning</a:t>
            </a:r>
            <a:r>
              <a:rPr lang="de-DE" sz="1100" dirty="0">
                <a:latin typeface="Arimo"/>
              </a:rPr>
              <a:t> </a:t>
            </a:r>
            <a:r>
              <a:rPr lang="de-DE" sz="1100" dirty="0" err="1">
                <a:latin typeface="Arimo"/>
              </a:rPr>
              <a:t>to</a:t>
            </a:r>
            <a:r>
              <a:rPr lang="de-DE" sz="1100" dirty="0">
                <a:latin typeface="Arimo"/>
              </a:rPr>
              <a:t> a Human-User-</a:t>
            </a:r>
            <a:r>
              <a:rPr lang="de-DE" sz="1100" dirty="0" err="1">
                <a:latin typeface="Arimo"/>
              </a:rPr>
              <a:t>Centered</a:t>
            </a:r>
            <a:r>
              <a:rPr lang="de-DE" sz="1100" dirty="0">
                <a:latin typeface="Arimo"/>
              </a:rPr>
              <a:t> Model </a:t>
            </a:r>
            <a:r>
              <a:rPr lang="de-DE" sz="1100" dirty="0" err="1">
                <a:latin typeface="Arimo"/>
              </a:rPr>
              <a:t>of</a:t>
            </a:r>
            <a:r>
              <a:rPr lang="de-DE" sz="1100" dirty="0">
                <a:latin typeface="Arimo"/>
              </a:rPr>
              <a:t> Scientific </a:t>
            </a:r>
            <a:r>
              <a:rPr lang="de-DE" sz="1100" dirty="0" err="1">
                <a:latin typeface="Arimo"/>
              </a:rPr>
              <a:t>Documentation</a:t>
            </a:r>
            <a:r>
              <a:rPr lang="de-DE" sz="1100" dirty="0">
                <a:latin typeface="Arimo"/>
              </a:rPr>
              <a:t>. https://doi.org/10.5281/zenodo.10139461</a:t>
            </a:r>
          </a:p>
          <a:p>
            <a:pPr marL="457200" indent="-298450"/>
            <a:endParaRPr lang="de-DE" dirty="0"/>
          </a:p>
        </p:txBody>
      </p:sp>
    </p:spTree>
    <p:extLst>
      <p:ext uri="{BB962C8B-B14F-4D97-AF65-F5344CB8AC3E}">
        <p14:creationId xmlns:p14="http://schemas.microsoft.com/office/powerpoint/2010/main" val="19705372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Gonzalez-Marquez, M. (2023, November 15). </a:t>
            </a:r>
            <a:r>
              <a:rPr lang="de-DE" sz="1100" dirty="0" err="1">
                <a:latin typeface="Arimo"/>
              </a:rPr>
              <a:t>Transitioning</a:t>
            </a:r>
            <a:r>
              <a:rPr lang="de-DE" sz="1100" dirty="0">
                <a:latin typeface="Arimo"/>
              </a:rPr>
              <a:t> </a:t>
            </a:r>
            <a:r>
              <a:rPr lang="de-DE" sz="1100" dirty="0" err="1">
                <a:latin typeface="Arimo"/>
              </a:rPr>
              <a:t>to</a:t>
            </a:r>
            <a:r>
              <a:rPr lang="de-DE" sz="1100" dirty="0">
                <a:latin typeface="Arimo"/>
              </a:rPr>
              <a:t> a Human-User-</a:t>
            </a:r>
            <a:r>
              <a:rPr lang="de-DE" sz="1100" dirty="0" err="1">
                <a:latin typeface="Arimo"/>
              </a:rPr>
              <a:t>Centered</a:t>
            </a:r>
            <a:r>
              <a:rPr lang="de-DE" sz="1100" dirty="0">
                <a:latin typeface="Arimo"/>
              </a:rPr>
              <a:t> Model </a:t>
            </a:r>
            <a:r>
              <a:rPr lang="de-DE" sz="1100" dirty="0" err="1">
                <a:latin typeface="Arimo"/>
              </a:rPr>
              <a:t>of</a:t>
            </a:r>
            <a:r>
              <a:rPr lang="de-DE" sz="1100" dirty="0">
                <a:latin typeface="Arimo"/>
              </a:rPr>
              <a:t> Scientific </a:t>
            </a:r>
            <a:r>
              <a:rPr lang="de-DE" sz="1100" dirty="0" err="1">
                <a:latin typeface="Arimo"/>
              </a:rPr>
              <a:t>Documentation</a:t>
            </a:r>
            <a:r>
              <a:rPr lang="de-DE" sz="1100" dirty="0">
                <a:latin typeface="Arimo"/>
              </a:rPr>
              <a:t>. https://doi.org/10.5281/zenodo.10139461</a:t>
            </a:r>
          </a:p>
          <a:p>
            <a:endParaRPr lang="de-DE" dirty="0"/>
          </a:p>
        </p:txBody>
      </p:sp>
    </p:spTree>
    <p:extLst>
      <p:ext uri="{BB962C8B-B14F-4D97-AF65-F5344CB8AC3E}">
        <p14:creationId xmlns:p14="http://schemas.microsoft.com/office/powerpoint/2010/main" val="19586892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158750" indent="0">
              <a:buNone/>
            </a:pPr>
            <a:r>
              <a:rPr lang="de-DE" dirty="0"/>
              <a:t>Die 5S-Methode ist ein fünfstufiges Protokoll zur Arbeitsplatzorganisation, das ursprünglich in Japan entwickelt wurde. Sie ist ein Lean-Tool, das darauf abzielt, die Arbeitseffizienz zu steigern und Abläufe zu standardisieren, um eine systematische Organisation zu fördern. Die 5S-Methode ist hilfreich für Forschende, um Forschungsdaten zu organisieren, und kann von allen Universitätsangehörigen – von der Verwaltung über Fachkräfte bis hin zu Studierenden – angewendet werden. (https://blogs.helsinki.fi/thinkopen/5s-method/)</a:t>
            </a:r>
          </a:p>
          <a:p>
            <a:endParaRPr lang="de-DE" dirty="0"/>
          </a:p>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User, D. (2019, Dezember 9). How do I </a:t>
            </a:r>
            <a:r>
              <a:rPr lang="de-DE" sz="1100" dirty="0" err="1">
                <a:latin typeface="Arimo"/>
              </a:rPr>
              <a:t>use</a:t>
            </a:r>
            <a:r>
              <a:rPr lang="de-DE" sz="1100" dirty="0">
                <a:latin typeface="Arimo"/>
              </a:rPr>
              <a:t> 5S </a:t>
            </a:r>
            <a:r>
              <a:rPr lang="de-DE" sz="1100" dirty="0" err="1">
                <a:latin typeface="Arimo"/>
              </a:rPr>
              <a:t>method</a:t>
            </a:r>
            <a:r>
              <a:rPr lang="de-DE" sz="1100" dirty="0">
                <a:latin typeface="Arimo"/>
              </a:rPr>
              <a:t> </a:t>
            </a:r>
            <a:r>
              <a:rPr lang="de-DE" sz="1100" dirty="0" err="1">
                <a:latin typeface="Arimo"/>
              </a:rPr>
              <a:t>for</a:t>
            </a:r>
            <a:r>
              <a:rPr lang="de-DE" sz="1100" dirty="0">
                <a:latin typeface="Arimo"/>
              </a:rPr>
              <a:t> </a:t>
            </a:r>
            <a:r>
              <a:rPr lang="de-DE" sz="1100" dirty="0" err="1">
                <a:latin typeface="Arimo"/>
              </a:rPr>
              <a:t>organizing</a:t>
            </a:r>
            <a:r>
              <a:rPr lang="de-DE" sz="1100" dirty="0">
                <a:latin typeface="Arimo"/>
              </a:rPr>
              <a:t> </a:t>
            </a:r>
            <a:r>
              <a:rPr lang="de-DE" sz="1100" dirty="0" err="1">
                <a:latin typeface="Arimo"/>
              </a:rPr>
              <a:t>data</a:t>
            </a:r>
            <a:r>
              <a:rPr lang="de-DE" sz="1100" dirty="0">
                <a:latin typeface="Arimo"/>
              </a:rPr>
              <a:t> </a:t>
            </a:r>
            <a:r>
              <a:rPr lang="de-DE" sz="1100" dirty="0" err="1">
                <a:latin typeface="Arimo"/>
              </a:rPr>
              <a:t>files</a:t>
            </a:r>
            <a:r>
              <a:rPr lang="de-DE" sz="1100" dirty="0">
                <a:latin typeface="Arimo"/>
              </a:rPr>
              <a:t>? Think Open. https://blogs.helsinki.fi/thinkopen/5s-method</a:t>
            </a:r>
          </a:p>
          <a:p>
            <a:pPr marL="158750" indent="0">
              <a:buNone/>
            </a:pPr>
            <a:endParaRPr lang="de-DE" dirty="0"/>
          </a:p>
        </p:txBody>
      </p:sp>
    </p:spTree>
    <p:extLst>
      <p:ext uri="{BB962C8B-B14F-4D97-AF65-F5344CB8AC3E}">
        <p14:creationId xmlns:p14="http://schemas.microsoft.com/office/powerpoint/2010/main" val="1032929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Je nach Zeit kann man das Abschlussquizz im Seminar bearbeiten oder als Hausaufgabe und die Lösungen hochladen. Die Fragen können auch in andere Quiz Tools übertragen werden. Ein Beispiel für eine Open Source </a:t>
            </a:r>
            <a:r>
              <a:rPr lang="de-DE" dirty="0" err="1"/>
              <a:t>Quizzsoftware</a:t>
            </a:r>
            <a:r>
              <a:rPr lang="de-DE"/>
              <a:t>: </a:t>
            </a:r>
            <a:r>
              <a:rPr lang="de-DE">
                <a:hlinkClick r:id="rId3"/>
              </a:rPr>
              <a:t>https://classquiz.de/</a:t>
            </a:r>
            <a:r>
              <a:rPr lang="de-DE"/>
              <a:t> </a:t>
            </a:r>
            <a:endParaRPr lang="de-DE" dirty="0"/>
          </a:p>
        </p:txBody>
      </p:sp>
    </p:spTree>
    <p:extLst>
      <p:ext uri="{BB962C8B-B14F-4D97-AF65-F5344CB8AC3E}">
        <p14:creationId xmlns:p14="http://schemas.microsoft.com/office/powerpoint/2010/main" val="34443335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35817155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Tree>
    <p:extLst>
      <p:ext uri="{BB962C8B-B14F-4D97-AF65-F5344CB8AC3E}">
        <p14:creationId xmlns:p14="http://schemas.microsoft.com/office/powerpoint/2010/main" val="1642523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p:cNvGrpSpPr/>
        <p:nvPr/>
      </p:nvGrpSpPr>
      <p:grpSpPr>
        <a:xfrm>
          <a:off x="0" y="0"/>
          <a:ext cx="0" cy="0"/>
          <a:chOff x="0" y="0"/>
          <a:chExt cx="0" cy="0"/>
        </a:xfrm>
      </p:grpSpPr>
      <p:sp>
        <p:nvSpPr>
          <p:cNvPr id="2103" name="Google Shape;2103;g3146cb5cc3e_0_93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p:cNvGrpSpPr/>
        <p:nvPr/>
      </p:nvGrpSpPr>
      <p:grpSpPr>
        <a:xfrm>
          <a:off x="0" y="0"/>
          <a:ext cx="0" cy="0"/>
          <a:chOff x="0" y="0"/>
          <a:chExt cx="0" cy="0"/>
        </a:xfrm>
      </p:grpSpPr>
      <p:sp>
        <p:nvSpPr>
          <p:cNvPr id="2110" name="Google Shape;2110;g3146cb5cc3e_0_125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Quellen:</a:t>
            </a:r>
          </a:p>
          <a:p>
            <a:pPr marL="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Archivierung | Portal Systems Wiki. (o. J.). Portal Systems. Abgerufen 29. März 2026, von https://www.portalsystems.de/wiki/archivierung/</a:t>
            </a:r>
          </a:p>
          <a:p>
            <a:pPr marL="0" marR="0" lvl="0" indent="0" algn="l" defTabSz="914400" rtl="0" eaLnBrk="1" fontAlgn="auto" latinLnBrk="0" hangingPunct="1">
              <a:lnSpc>
                <a:spcPct val="100000"/>
              </a:lnSpc>
              <a:spcBef>
                <a:spcPts val="0"/>
              </a:spcBef>
              <a:spcAft>
                <a:spcPts val="0"/>
              </a:spcAft>
              <a:buClr>
                <a:srgbClr val="000000"/>
              </a:buClr>
              <a:buSzPts val="1100"/>
              <a:buNone/>
              <a:tabLst/>
              <a:defRPr/>
            </a:pPr>
            <a:endParaRPr lang="de-DE" sz="1100" dirty="0">
              <a:latin typeface="Arimo"/>
            </a:endParaRPr>
          </a:p>
          <a:p>
            <a:pPr marL="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DFG. (o. J.). Archivierung | DFG. Wissenschaftliche Integrität. Abgerufen 29. März 2026, von https://wissenschaftliche-integritaet.de/kodex/archivierung/</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dirty="0">
              <a:latin typeface="Arimo"/>
            </a:endParaRPr>
          </a:p>
          <a:p>
            <a:pPr marL="0" lvl="0" indent="0" algn="l" rtl="0">
              <a:lnSpc>
                <a:spcPct val="100000"/>
              </a:lnSpc>
              <a:spcBef>
                <a:spcPts val="0"/>
              </a:spcBef>
              <a:spcAft>
                <a:spcPts val="0"/>
              </a:spcAft>
              <a:buSzPts val="1100"/>
              <a:buNone/>
            </a:pPr>
            <a:endParaRPr dirty="0"/>
          </a:p>
        </p:txBody>
      </p:sp>
      <p:sp>
        <p:nvSpPr>
          <p:cNvPr id="2111" name="Google Shape;2111;g3146cb5cc3e_0_125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Quellen:</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err="1">
                <a:latin typeface="Arimo"/>
              </a:rPr>
              <a:t>iTernity</a:t>
            </a:r>
            <a:r>
              <a:rPr lang="de-DE" sz="1100" dirty="0">
                <a:latin typeface="Arimo"/>
              </a:rPr>
              <a:t>. (o. J.). Archivierung und Backup: Was ist der Unterschied? Abgerufen 29. März 2026, von https://iternity.com/de/backup-speicher/unterschied-archivierung-backup/</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endParaRPr lang="de-DE" sz="1100" dirty="0">
              <a:latin typeface="Arimo"/>
            </a:endParaRPr>
          </a:p>
          <a:p>
            <a:pPr marL="158750" indent="0">
              <a:lnSpc>
                <a:spcPct val="150000"/>
              </a:lnSpc>
              <a:buNone/>
            </a:pPr>
            <a:r>
              <a:rPr lang="de-DE" sz="1100" dirty="0" err="1">
                <a:latin typeface="Arimo"/>
              </a:rPr>
              <a:t>Ariza</a:t>
            </a:r>
            <a:r>
              <a:rPr lang="de-DE" sz="1100" dirty="0">
                <a:latin typeface="Arimo"/>
              </a:rPr>
              <a:t>, A., Asef, E., Jacob, J., </a:t>
            </a:r>
            <a:r>
              <a:rPr lang="de-DE" sz="1100" dirty="0" err="1">
                <a:latin typeface="Arimo"/>
              </a:rPr>
              <a:t>Mühlichen</a:t>
            </a:r>
            <a:r>
              <a:rPr lang="de-DE" sz="1100" dirty="0">
                <a:latin typeface="Arimo"/>
              </a:rPr>
              <a:t>, A., Peters-von Gehlen, K., </a:t>
            </a:r>
            <a:r>
              <a:rPr lang="de-DE" sz="1100" dirty="0" err="1">
                <a:latin typeface="Arimo"/>
              </a:rPr>
              <a:t>Schranzhofer</a:t>
            </a:r>
            <a:r>
              <a:rPr lang="de-DE" sz="1100" dirty="0">
                <a:latin typeface="Arimo"/>
              </a:rPr>
              <a:t>, H., &amp; Trautwein-Bruns, U. (2023). Train-</a:t>
            </a:r>
            <a:r>
              <a:rPr lang="de-DE" sz="1100" dirty="0" err="1">
                <a:latin typeface="Arimo"/>
              </a:rPr>
              <a:t>the</a:t>
            </a:r>
            <a:r>
              <a:rPr lang="de-DE" sz="1100" dirty="0">
                <a:latin typeface="Arimo"/>
              </a:rPr>
              <a:t>-Trainer-Konzept zum Thema Forschungsdatenmanagement: Erweiterungsmodul Nachnutzung von Forschungsdaten. </a:t>
            </a:r>
            <a:r>
              <a:rPr lang="de-DE" sz="1100" dirty="0" err="1">
                <a:latin typeface="Arimo"/>
              </a:rPr>
              <a:t>Zenodo</a:t>
            </a:r>
            <a:r>
              <a:rPr lang="de-DE" sz="1100" dirty="0">
                <a:latin typeface="Arimo"/>
              </a:rPr>
              <a:t>. https://doi.org/10.5281/zenodo.10160865</a:t>
            </a:r>
          </a:p>
          <a:p>
            <a:pPr marL="158750" indent="0">
              <a:lnSpc>
                <a:spcPct val="150000"/>
              </a:lnSpc>
              <a:buNone/>
            </a:pPr>
            <a:endParaRPr lang="de-DE" sz="1100" dirty="0">
              <a:latin typeface="Arimo"/>
            </a:endParaRPr>
          </a:p>
          <a:p>
            <a:pPr marL="158750" indent="0">
              <a:lnSpc>
                <a:spcPct val="150000"/>
              </a:lnSpc>
              <a:buNone/>
            </a:pPr>
            <a:r>
              <a:rPr lang="de-DE" sz="1100" dirty="0" err="1">
                <a:latin typeface="Arimo"/>
              </a:rPr>
              <a:t>Biernacka</a:t>
            </a:r>
            <a:r>
              <a:rPr lang="de-DE" sz="1100" dirty="0">
                <a:latin typeface="Arimo"/>
              </a:rPr>
              <a:t>, K., Dockhorn, R., Engelhardt, C., Helbig, K., Jacob, J., </a:t>
            </a:r>
            <a:r>
              <a:rPr lang="de-DE" sz="1100" dirty="0" err="1">
                <a:latin typeface="Arimo"/>
              </a:rPr>
              <a:t>Kalová</a:t>
            </a:r>
            <a:r>
              <a:rPr lang="de-DE" sz="1100" dirty="0">
                <a:latin typeface="Arimo"/>
              </a:rPr>
              <a:t>, T., Karsten, A., Meier, K., </a:t>
            </a:r>
            <a:r>
              <a:rPr lang="de-DE" sz="1100" dirty="0" err="1">
                <a:latin typeface="Arimo"/>
              </a:rPr>
              <a:t>Mühlichen</a:t>
            </a:r>
            <a:r>
              <a:rPr lang="de-DE" sz="1100" dirty="0">
                <a:latin typeface="Arimo"/>
              </a:rPr>
              <a:t>, A., Neumann, J., Petersen, B., </a:t>
            </a:r>
            <a:r>
              <a:rPr lang="de-DE" sz="1100" dirty="0" err="1">
                <a:latin typeface="Arimo"/>
              </a:rPr>
              <a:t>Slowig</a:t>
            </a:r>
            <a:r>
              <a:rPr lang="de-DE" sz="1100" dirty="0">
                <a:latin typeface="Arimo"/>
              </a:rPr>
              <a:t>, B., Trautwein-Bruns, U., </a:t>
            </a:r>
            <a:r>
              <a:rPr lang="de-DE" sz="1100" dirty="0" err="1">
                <a:latin typeface="Arimo"/>
              </a:rPr>
              <a:t>Wilbrandt</a:t>
            </a:r>
            <a:r>
              <a:rPr lang="de-DE" sz="1100" dirty="0">
                <a:latin typeface="Arimo"/>
              </a:rPr>
              <a:t>, J., &amp; </a:t>
            </a:r>
            <a:r>
              <a:rPr lang="de-DE" sz="1100" dirty="0" err="1">
                <a:latin typeface="Arimo"/>
              </a:rPr>
              <a:t>Wiljes</a:t>
            </a:r>
            <a:r>
              <a:rPr lang="de-DE" sz="1100" dirty="0">
                <a:latin typeface="Arimo"/>
              </a:rPr>
              <a:t>, C. (2023). Train-</a:t>
            </a:r>
            <a:r>
              <a:rPr lang="de-DE" sz="1100" dirty="0" err="1">
                <a:latin typeface="Arimo"/>
              </a:rPr>
              <a:t>the</a:t>
            </a:r>
            <a:r>
              <a:rPr lang="de-DE" sz="1100" dirty="0">
                <a:latin typeface="Arimo"/>
              </a:rPr>
              <a:t>-Trainer-Konzept zum Thema Forschungsdatenmanagement (Version 5). </a:t>
            </a:r>
            <a:r>
              <a:rPr lang="de-DE" sz="1100" dirty="0" err="1">
                <a:latin typeface="Arimo"/>
              </a:rPr>
              <a:t>Zenodo</a:t>
            </a:r>
            <a:r>
              <a:rPr lang="de-DE" sz="1100" dirty="0">
                <a:latin typeface="Arimo"/>
              </a:rPr>
              <a:t>. https://doi.org/10.5281/zenodo.10122153</a:t>
            </a:r>
          </a:p>
          <a:p>
            <a:pPr marL="158750" indent="0">
              <a:buNone/>
            </a:pPr>
            <a:endParaRPr lang="de-DE" dirty="0"/>
          </a:p>
        </p:txBody>
      </p:sp>
    </p:spTree>
    <p:extLst>
      <p:ext uri="{BB962C8B-B14F-4D97-AF65-F5344CB8AC3E}">
        <p14:creationId xmlns:p14="http://schemas.microsoft.com/office/powerpoint/2010/main" val="4179586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Quellen:</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Büttner, S., Hobohm, H.-C., &amp; Müller, L. (Hrsg.). (2011). Handbuch Forschungsdatenmanagement. Bock + </a:t>
            </a:r>
            <a:r>
              <a:rPr lang="de-DE" sz="1100" dirty="0" err="1">
                <a:latin typeface="Arimo"/>
              </a:rPr>
              <a:t>Herchen</a:t>
            </a:r>
            <a:r>
              <a:rPr lang="de-DE" sz="1100" dirty="0">
                <a:latin typeface="Arimo"/>
              </a:rPr>
              <a:t> Verlag. S.191. https://opus4.kobv.de/opus4-fhpotsdam/frontdoor/deliver/index/docId/208/file/HandbuchForschungsdatenmanagement.pdf</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endParaRPr lang="de-DE" sz="1100" dirty="0">
              <a:latin typeface="Arimo"/>
            </a:endParaRP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Motivation. (o. J.). Data Affairs. Abgerufen 29. März 2026, von https://data-affairs.affective-societies.de/microcontent/archivierung-motivation/</a:t>
            </a:r>
          </a:p>
          <a:p>
            <a:pPr marL="158750" indent="0">
              <a:buNone/>
            </a:pPr>
            <a:endParaRPr lang="de-DE" dirty="0"/>
          </a:p>
        </p:txBody>
      </p:sp>
    </p:spTree>
    <p:extLst>
      <p:ext uri="{BB962C8B-B14F-4D97-AF65-F5344CB8AC3E}">
        <p14:creationId xmlns:p14="http://schemas.microsoft.com/office/powerpoint/2010/main" val="96639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Quellen: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None/>
              <a:tabLst/>
              <a:defRPr/>
            </a:pPr>
            <a:r>
              <a:rPr lang="de-DE" sz="1100" dirty="0">
                <a:latin typeface="Arimo"/>
              </a:rPr>
              <a:t>Langzeitarchivierung. (2026). In Wikipedia. Abgerufen 29. März 2026, von https://de.wikipedia.org/w/index.php?title=Langzeitarchivierung&amp;oldid=265629326#cite_note-1</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None/>
              <a:tabLst/>
              <a:defRPr/>
            </a:pPr>
            <a:endParaRPr lang="de-DE" sz="1100" dirty="0">
              <a:latin typeface="Arimo"/>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None/>
              <a:tabLst/>
              <a:defRPr/>
            </a:pPr>
            <a:r>
              <a:rPr lang="de-DE" sz="1100" dirty="0">
                <a:latin typeface="Arimo"/>
              </a:rPr>
              <a:t>Andrieu, D. (2024, August 15). Langzeitarchivierung: Definition, Voraussetzung &amp; Vorteile. </a:t>
            </a:r>
            <a:r>
              <a:rPr lang="de-DE" sz="1100" dirty="0" err="1">
                <a:latin typeface="Arimo"/>
              </a:rPr>
              <a:t>d.velop</a:t>
            </a:r>
            <a:r>
              <a:rPr lang="de-DE" sz="1100" dirty="0">
                <a:latin typeface="Arimo"/>
              </a:rPr>
              <a:t> </a:t>
            </a:r>
            <a:r>
              <a:rPr lang="de-DE" sz="1100" dirty="0" err="1">
                <a:latin typeface="Arimo"/>
              </a:rPr>
              <a:t>blog</a:t>
            </a:r>
            <a:r>
              <a:rPr lang="de-DE" sz="1100" dirty="0">
                <a:latin typeface="Arimo"/>
              </a:rPr>
              <a:t>. Abgerufen 29. März 2026, von https://www.d-velop.de/blog/compliance/langzeitarchivierung/</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endParaRPr lang="de-DE" sz="1100" dirty="0">
              <a:latin typeface="Arimo"/>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endParaRPr lang="de-DE" sz="1100" dirty="0">
              <a:latin typeface="Arimo"/>
            </a:endParaRPr>
          </a:p>
          <a:p>
            <a:pPr marL="457200" indent="-298450">
              <a:buFont typeface="Arial" panose="020B0604020202020204" pitchFamily="34" charset="0"/>
              <a:buChar char="•"/>
            </a:pPr>
            <a:endParaRPr lang="de-DE" dirty="0"/>
          </a:p>
        </p:txBody>
      </p:sp>
    </p:spTree>
    <p:extLst>
      <p:ext uri="{BB962C8B-B14F-4D97-AF65-F5344CB8AC3E}">
        <p14:creationId xmlns:p14="http://schemas.microsoft.com/office/powerpoint/2010/main" val="2614374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endParaRPr lang="de-DE" dirty="0"/>
          </a:p>
          <a:p>
            <a:pPr marL="158750" indent="0">
              <a:buNone/>
            </a:pPr>
            <a:r>
              <a:rPr lang="de-DE" dirty="0"/>
              <a:t>Optionaler Inhalt</a:t>
            </a:r>
          </a:p>
          <a:p>
            <a:pPr marL="158750" indent="0">
              <a:buNone/>
            </a:pPr>
            <a:endParaRPr lang="de-DE" dirty="0"/>
          </a:p>
          <a:p>
            <a:pPr marL="158750" indent="0">
              <a:buNone/>
            </a:pPr>
            <a:r>
              <a:rPr lang="de-DE" dirty="0"/>
              <a:t>Quellen:</a:t>
            </a:r>
          </a:p>
          <a:p>
            <a:pPr marL="158750" indent="0">
              <a:lnSpc>
                <a:spcPct val="150000"/>
              </a:lnSpc>
              <a:buNone/>
            </a:pPr>
            <a:r>
              <a:rPr lang="de-DE" sz="1100" dirty="0">
                <a:latin typeface="Arimo"/>
              </a:rPr>
              <a:t>Neuroth, H. &amp; Nestor - Kompetenznetzwerk Langzeitarchivierung und Langzeitverfügbarkeit Digitaler Ressourcen für Deutschland (Hrsg.). (2009a). </a:t>
            </a:r>
            <a:r>
              <a:rPr lang="de-DE" sz="1100" dirty="0" err="1">
                <a:latin typeface="Arimo"/>
              </a:rPr>
              <a:t>nestor</a:t>
            </a:r>
            <a:r>
              <a:rPr lang="de-DE" sz="1100" dirty="0">
                <a:latin typeface="Arimo"/>
              </a:rPr>
              <a:t> Handbuch: Eine kleine Enzyklopädie der digitalen Langzeitarchivierung Kapitel 8.3 Migration (Version 2.0). Hülsbusch. Universität.</a:t>
            </a:r>
          </a:p>
          <a:p>
            <a:pPr marL="158750" indent="0">
              <a:lnSpc>
                <a:spcPct val="150000"/>
              </a:lnSpc>
              <a:buNone/>
            </a:pPr>
            <a:endParaRPr lang="de-DE" sz="1100" dirty="0">
              <a:latin typeface="Arimo"/>
            </a:endParaRPr>
          </a:p>
          <a:p>
            <a:pPr marL="158750" indent="0">
              <a:lnSpc>
                <a:spcPct val="150000"/>
              </a:lnSpc>
              <a:buNone/>
            </a:pPr>
            <a:r>
              <a:rPr lang="de-DE" sz="1100" dirty="0">
                <a:latin typeface="Arimo"/>
              </a:rPr>
              <a:t>Neuroth, H. &amp; Nestor - Kompetenznetzwerk Langzeitarchivierung und Langzeitverfügbarkeit Digitaler Ressourcen für Deutschland (Hrsg.). (2009b). </a:t>
            </a:r>
            <a:r>
              <a:rPr lang="de-DE" sz="1100" dirty="0" err="1">
                <a:latin typeface="Arimo"/>
              </a:rPr>
              <a:t>nestor</a:t>
            </a:r>
            <a:r>
              <a:rPr lang="de-DE" sz="1100" dirty="0">
                <a:latin typeface="Arimo"/>
              </a:rPr>
              <a:t> Handbuch: Eine kleine Enzyklopädie der digitalen Langzeitarchivierung Kapitel 8.4 Emulation (Version 2.0). Hülsbusch. Universität.</a:t>
            </a:r>
          </a:p>
          <a:p>
            <a:pPr>
              <a:lnSpc>
                <a:spcPct val="150000"/>
              </a:lnSpc>
            </a:pPr>
            <a:endParaRPr lang="de-DE" sz="1100" dirty="0">
              <a:latin typeface="Arimo"/>
            </a:endParaRPr>
          </a:p>
          <a:p>
            <a:pPr marL="158750" indent="0">
              <a:lnSpc>
                <a:spcPct val="150000"/>
              </a:lnSpc>
              <a:buNone/>
            </a:pPr>
            <a:r>
              <a:rPr lang="de-DE" sz="1100" dirty="0">
                <a:latin typeface="Arimo"/>
              </a:rPr>
              <a:t>Piktogramme: </a:t>
            </a:r>
          </a:p>
          <a:p>
            <a:pPr marL="457200" indent="-298450">
              <a:lnSpc>
                <a:spcPct val="150000"/>
              </a:lnSpc>
            </a:pPr>
            <a:r>
              <a:rPr lang="de-DE" sz="1100" dirty="0">
                <a:latin typeface="Arimo"/>
              </a:rPr>
              <a:t>https://www.flaticon.com/free-icon/data-migration_14746660?term=migration&amp;page=1&amp;position=20&amp;origin=search&amp;related_id=14746660</a:t>
            </a:r>
          </a:p>
          <a:p>
            <a:pPr marL="457200" indent="-298450">
              <a:lnSpc>
                <a:spcPct val="150000"/>
              </a:lnSpc>
            </a:pPr>
            <a:r>
              <a:rPr lang="de-DE" sz="1100" dirty="0">
                <a:latin typeface="Arimo"/>
              </a:rPr>
              <a:t>https://www.flaticon.com/free-icon/virtual-machine_17064830?term=emulation&amp;page=1&amp;position=12&amp;origin=search&amp;related_id=17064830</a:t>
            </a:r>
          </a:p>
          <a:p>
            <a:pPr marL="158750" indent="0">
              <a:lnSpc>
                <a:spcPct val="150000"/>
              </a:lnSpc>
              <a:buNone/>
            </a:pPr>
            <a:endParaRPr lang="de-DE" sz="1100" dirty="0">
              <a:latin typeface="Arimo"/>
            </a:endParaRPr>
          </a:p>
        </p:txBody>
      </p:sp>
    </p:spTree>
    <p:extLst>
      <p:ext uri="{BB962C8B-B14F-4D97-AF65-F5344CB8AC3E}">
        <p14:creationId xmlns:p14="http://schemas.microsoft.com/office/powerpoint/2010/main" val="4167056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Quellen:</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Andrieu, D. (2024, August 15). Langzeitarchivierung: Definition, Voraussetzung &amp; Vorteile. </a:t>
            </a:r>
            <a:r>
              <a:rPr lang="de-DE" sz="1100" dirty="0" err="1">
                <a:latin typeface="Arimo"/>
              </a:rPr>
              <a:t>d.velop</a:t>
            </a:r>
            <a:r>
              <a:rPr lang="de-DE" sz="1100" dirty="0">
                <a:latin typeface="Arimo"/>
              </a:rPr>
              <a:t> </a:t>
            </a:r>
            <a:r>
              <a:rPr lang="de-DE" sz="1100" dirty="0" err="1">
                <a:latin typeface="Arimo"/>
              </a:rPr>
              <a:t>blog</a:t>
            </a:r>
            <a:r>
              <a:rPr lang="de-DE" sz="1100" dirty="0">
                <a:latin typeface="Arimo"/>
              </a:rPr>
              <a:t>. Abgerufen 29. März 2026, von https://www.d-velop.de/blog/compliance/langzeitarchivierung/</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dirty="0">
              <a:latin typeface="Arimo"/>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dirty="0">
                <a:latin typeface="Arimo"/>
              </a:rPr>
              <a:t>Langzeitarchivierung | Veröffentlichen und Archivieren | Themen | Forschungsdaten und Forschungsdatenmanagement. (o. J.). Abgerufen 29. März 2026, von https://forschungsdaten.info/themen/veroeffentlichen-und-archivieren/langzeitarchivierung/</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de-DE" sz="1100" dirty="0">
              <a:latin typeface="Arimo"/>
            </a:endParaRPr>
          </a:p>
          <a:p>
            <a:endParaRPr lang="de-DE" dirty="0"/>
          </a:p>
        </p:txBody>
      </p:sp>
    </p:spTree>
    <p:extLst>
      <p:ext uri="{BB962C8B-B14F-4D97-AF65-F5344CB8AC3E}">
        <p14:creationId xmlns:p14="http://schemas.microsoft.com/office/powerpoint/2010/main" val="212519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7"/>
        <p:cNvGrpSpPr/>
        <p:nvPr/>
      </p:nvGrpSpPr>
      <p:grpSpPr>
        <a:xfrm>
          <a:off x="0" y="0"/>
          <a:ext cx="0" cy="0"/>
          <a:chOff x="0" y="0"/>
          <a:chExt cx="0" cy="0"/>
        </a:xfrm>
      </p:grpSpPr>
      <p:sp>
        <p:nvSpPr>
          <p:cNvPr id="248" name="Google Shape;248;p3"/>
          <p:cNvSpPr/>
          <p:nvPr/>
        </p:nvSpPr>
        <p:spPr>
          <a:xfrm>
            <a:off x="3943350" y="812998"/>
            <a:ext cx="1257300" cy="968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mo"/>
              <a:ea typeface="Arimo"/>
              <a:cs typeface="Arimo"/>
              <a:sym typeface="Arimo"/>
            </a:endParaRPr>
          </a:p>
        </p:txBody>
      </p:sp>
      <p:sp>
        <p:nvSpPr>
          <p:cNvPr id="249" name="Google Shape;249;p3"/>
          <p:cNvSpPr txBox="1">
            <a:spLocks noGrp="1"/>
          </p:cNvSpPr>
          <p:nvPr>
            <p:ph type="title"/>
          </p:nvPr>
        </p:nvSpPr>
        <p:spPr>
          <a:xfrm>
            <a:off x="629525" y="1989775"/>
            <a:ext cx="7463100" cy="1224600"/>
          </a:xfrm>
          <a:prstGeom prst="rect">
            <a:avLst/>
          </a:prstGeom>
          <a:ln>
            <a:noFill/>
          </a:ln>
        </p:spPr>
        <p:txBody>
          <a:bodyPr spcFirstLastPara="1" wrap="square" lIns="91425" tIns="91425" rIns="91425" bIns="91425" anchor="b" anchorCtr="0">
            <a:noAutofit/>
          </a:bodyPr>
          <a:lstStyle>
            <a:lvl1pPr lvl="0">
              <a:lnSpc>
                <a:spcPct val="90000"/>
              </a:lnSpc>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50" name="Google Shape;250;p3"/>
          <p:cNvSpPr txBox="1">
            <a:spLocks noGrp="1"/>
          </p:cNvSpPr>
          <p:nvPr>
            <p:ph type="title" idx="2" hasCustomPrompt="1"/>
          </p:nvPr>
        </p:nvSpPr>
        <p:spPr>
          <a:xfrm>
            <a:off x="3943350" y="812998"/>
            <a:ext cx="1257300" cy="96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5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rPr dirty="0"/>
              <a:t>%</a:t>
            </a:r>
          </a:p>
        </p:txBody>
      </p:sp>
      <p:sp>
        <p:nvSpPr>
          <p:cNvPr id="251" name="Google Shape;251;p3"/>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lvl1pPr lvl="0" rtl="0">
              <a:lnSpc>
                <a:spcPct val="90000"/>
              </a:lnSpc>
              <a:spcBef>
                <a:spcPts val="75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657"/>
        <p:cNvGrpSpPr/>
        <p:nvPr/>
      </p:nvGrpSpPr>
      <p:grpSpPr>
        <a:xfrm>
          <a:off x="0" y="0"/>
          <a:ext cx="0" cy="0"/>
          <a:chOff x="0" y="0"/>
          <a:chExt cx="0" cy="0"/>
        </a:xfrm>
      </p:grpSpPr>
      <p:sp>
        <p:nvSpPr>
          <p:cNvPr id="1658" name="Google Shape;1658;p18"/>
          <p:cNvSpPr txBox="1">
            <a:spLocks noGrp="1"/>
          </p:cNvSpPr>
          <p:nvPr>
            <p:ph type="title"/>
          </p:nvPr>
        </p:nvSpPr>
        <p:spPr>
          <a:xfrm>
            <a:off x="1958870" y="1181100"/>
            <a:ext cx="5188200" cy="1058700"/>
          </a:xfrm>
          <a:prstGeom prst="rect">
            <a:avLst/>
          </a:prstGeom>
        </p:spPr>
        <p:txBody>
          <a:bodyPr spcFirstLastPara="1" wrap="square" lIns="91425" tIns="91425" rIns="91425" bIns="91425" anchor="b" anchorCtr="0">
            <a:noAutofit/>
          </a:bodyPr>
          <a:lstStyle>
            <a:lvl1pPr lvl="0" algn="ctr" rtl="0">
              <a:lnSpc>
                <a:spcPct val="90000"/>
              </a:lnSpc>
              <a:spcBef>
                <a:spcPts val="0"/>
              </a:spcBef>
              <a:spcAft>
                <a:spcPts val="0"/>
              </a:spcAft>
              <a:buSzPts val="3400"/>
              <a:buNone/>
              <a:defRPr sz="8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659" name="Google Shape;1659;p18"/>
          <p:cNvSpPr txBox="1">
            <a:spLocks noGrp="1"/>
          </p:cNvSpPr>
          <p:nvPr>
            <p:ph type="subTitle" idx="1"/>
          </p:nvPr>
        </p:nvSpPr>
        <p:spPr>
          <a:xfrm>
            <a:off x="1977920" y="2429772"/>
            <a:ext cx="5188200" cy="1231800"/>
          </a:xfrm>
          <a:prstGeom prst="rect">
            <a:avLst/>
          </a:prstGeom>
        </p:spPr>
        <p:txBody>
          <a:bodyPr spcFirstLastPara="1" wrap="square" lIns="91425" tIns="91425" rIns="91425" bIns="91425" anchor="t" anchorCtr="0">
            <a:noAutofit/>
          </a:bodyPr>
          <a:lstStyle>
            <a:lvl1pPr lvl="0" algn="ctr" rtl="0">
              <a:lnSpc>
                <a:spcPct val="90000"/>
              </a:lnSpc>
              <a:spcBef>
                <a:spcPts val="750"/>
              </a:spcBef>
              <a:spcAft>
                <a:spcPts val="0"/>
              </a:spcAft>
              <a:buSzPts val="1200"/>
              <a:buNone/>
              <a:defRPr sz="1300">
                <a:latin typeface="Arial"/>
                <a:ea typeface="Arial"/>
                <a:cs typeface="Arial"/>
                <a:sym typeface="Arial"/>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 name="Rechteck: abgerundete Ecken 1">
            <a:extLst>
              <a:ext uri="{FF2B5EF4-FFF2-40B4-BE49-F238E27FC236}">
                <a16:creationId xmlns:a16="http://schemas.microsoft.com/office/drawing/2014/main" id="{05FADB8B-2AC1-45D3-1B31-0F440277F347}"/>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794"/>
        <p:cNvGrpSpPr/>
        <p:nvPr/>
      </p:nvGrpSpPr>
      <p:grpSpPr>
        <a:xfrm>
          <a:off x="0" y="0"/>
          <a:ext cx="0" cy="0"/>
          <a:chOff x="0" y="0"/>
          <a:chExt cx="0" cy="0"/>
        </a:xfrm>
      </p:grpSpPr>
      <p:sp>
        <p:nvSpPr>
          <p:cNvPr id="2" name="Rechteck: abgerundete Ecken 1">
            <a:extLst>
              <a:ext uri="{FF2B5EF4-FFF2-40B4-BE49-F238E27FC236}">
                <a16:creationId xmlns:a16="http://schemas.microsoft.com/office/drawing/2014/main" id="{1D07A84E-8905-E832-8EF7-811DE4A559C6}"/>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95"/>
        <p:cNvGrpSpPr/>
        <p:nvPr/>
      </p:nvGrpSpPr>
      <p:grpSpPr>
        <a:xfrm>
          <a:off x="0" y="0"/>
          <a:ext cx="0" cy="0"/>
          <a:chOff x="0" y="0"/>
          <a:chExt cx="0" cy="0"/>
        </a:xfrm>
      </p:grpSpPr>
      <p:sp>
        <p:nvSpPr>
          <p:cNvPr id="1796" name="Google Shape;1796;p20"/>
          <p:cNvSpPr txBox="1">
            <a:spLocks noGrp="1"/>
          </p:cNvSpPr>
          <p:nvPr>
            <p:ph type="title"/>
          </p:nvPr>
        </p:nvSpPr>
        <p:spPr>
          <a:xfrm>
            <a:off x="723900" y="552449"/>
            <a:ext cx="7696200" cy="6393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1"/>
              </a:buClr>
              <a:buSzPts val="1800"/>
              <a:buNone/>
              <a:defRPr sz="3400" b="0">
                <a:solidFill>
                  <a:schemeClr val="dk1"/>
                </a:solidFill>
                <a:latin typeface="Poppins ExtraBold"/>
                <a:ea typeface="Poppins ExtraBold"/>
                <a:cs typeface="Poppins ExtraBold"/>
                <a:sym typeface="Poppi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Rechteck: abgerundete Ecken 1">
            <a:extLst>
              <a:ext uri="{FF2B5EF4-FFF2-40B4-BE49-F238E27FC236}">
                <a16:creationId xmlns:a16="http://schemas.microsoft.com/office/drawing/2014/main" id="{4C56D0FF-EECD-6426-31EF-62190FD21DEB}"/>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CUSTOM_2_1">
    <p:spTree>
      <p:nvGrpSpPr>
        <p:cNvPr id="1" name="Shape 2034"/>
        <p:cNvGrpSpPr/>
        <p:nvPr/>
      </p:nvGrpSpPr>
      <p:grpSpPr>
        <a:xfrm>
          <a:off x="0" y="0"/>
          <a:ext cx="0" cy="0"/>
          <a:chOff x="0" y="0"/>
          <a:chExt cx="0" cy="0"/>
        </a:xfrm>
      </p:grpSpPr>
      <p:sp>
        <p:nvSpPr>
          <p:cNvPr id="2035" name="Google Shape;2035;p21"/>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36" name="Google Shape;2036;p21"/>
          <p:cNvSpPr txBox="1">
            <a:spLocks noGrp="1"/>
          </p:cNvSpPr>
          <p:nvPr>
            <p:ph type="title"/>
          </p:nvPr>
        </p:nvSpPr>
        <p:spPr>
          <a:xfrm>
            <a:off x="713225" y="539500"/>
            <a:ext cx="77175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 name="Rechteck: abgerundete Ecken 1">
            <a:extLst>
              <a:ext uri="{FF2B5EF4-FFF2-40B4-BE49-F238E27FC236}">
                <a16:creationId xmlns:a16="http://schemas.microsoft.com/office/drawing/2014/main" id="{6010A1ED-B799-424D-BE3D-705A4BDC351C}"/>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1">
  <p:cSld name="CUSTOM_2_1_1">
    <p:spTree>
      <p:nvGrpSpPr>
        <p:cNvPr id="1" name="Shape 2037"/>
        <p:cNvGrpSpPr/>
        <p:nvPr/>
      </p:nvGrpSpPr>
      <p:grpSpPr>
        <a:xfrm>
          <a:off x="0" y="0"/>
          <a:ext cx="0" cy="0"/>
          <a:chOff x="0" y="0"/>
          <a:chExt cx="0" cy="0"/>
        </a:xfrm>
      </p:grpSpPr>
      <p:sp>
        <p:nvSpPr>
          <p:cNvPr id="2038" name="Google Shape;2038;p22"/>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39" name="Google Shape;2039;p22"/>
          <p:cNvSpPr txBox="1">
            <a:spLocks noGrp="1"/>
          </p:cNvSpPr>
          <p:nvPr>
            <p:ph type="title"/>
          </p:nvPr>
        </p:nvSpPr>
        <p:spPr>
          <a:xfrm>
            <a:off x="728527" y="539500"/>
            <a:ext cx="33477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040" name="Google Shape;2040;p22"/>
          <p:cNvSpPr txBox="1">
            <a:spLocks noGrp="1"/>
          </p:cNvSpPr>
          <p:nvPr>
            <p:ph type="title" idx="2"/>
          </p:nvPr>
        </p:nvSpPr>
        <p:spPr>
          <a:xfrm>
            <a:off x="4977550" y="539500"/>
            <a:ext cx="34584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 name="Rechteck: abgerundete Ecken 1">
            <a:extLst>
              <a:ext uri="{FF2B5EF4-FFF2-40B4-BE49-F238E27FC236}">
                <a16:creationId xmlns:a16="http://schemas.microsoft.com/office/drawing/2014/main" id="{204517B8-3210-F4CC-EE8F-AF66B82EA0E9}"/>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9"/>
        <p:cNvGrpSpPr/>
        <p:nvPr/>
      </p:nvGrpSpPr>
      <p:grpSpPr>
        <a:xfrm>
          <a:off x="0" y="0"/>
          <a:ext cx="0" cy="0"/>
          <a:chOff x="0" y="0"/>
          <a:chExt cx="0" cy="0"/>
        </a:xfrm>
      </p:grpSpPr>
      <p:sp>
        <p:nvSpPr>
          <p:cNvPr id="400" name="Google Shape;400;p6"/>
          <p:cNvSpPr txBox="1">
            <a:spLocks noGrp="1"/>
          </p:cNvSpPr>
          <p:nvPr>
            <p:ph type="title"/>
          </p:nvPr>
        </p:nvSpPr>
        <p:spPr>
          <a:xfrm>
            <a:off x="723900" y="552450"/>
            <a:ext cx="7696200" cy="715500"/>
          </a:xfrm>
          <a:prstGeom prst="rect">
            <a:avLst/>
          </a:prstGeom>
          <a:ln>
            <a:noFill/>
          </a:ln>
        </p:spPr>
        <p:txBody>
          <a:bodyPr spcFirstLastPara="1" wrap="square" lIns="91425" tIns="91425" rIns="91425" bIns="91425" anchor="ctr" anchorCtr="0">
            <a:noAutofit/>
          </a:bodyPr>
          <a:lstStyle>
            <a:lvl1pPr lvl="0" rtl="0">
              <a:lnSpc>
                <a:spcPct val="90000"/>
              </a:lnSpc>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B07FA2CB-FFD7-7958-23D6-E263AFEC40D9}"/>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62"/>
        <p:cNvGrpSpPr/>
        <p:nvPr/>
      </p:nvGrpSpPr>
      <p:grpSpPr>
        <a:xfrm>
          <a:off x="0" y="0"/>
          <a:ext cx="0" cy="0"/>
          <a:chOff x="0" y="0"/>
          <a:chExt cx="0" cy="0"/>
        </a:xfrm>
      </p:grpSpPr>
      <p:sp>
        <p:nvSpPr>
          <p:cNvPr id="763" name="Google Shape;763;p8"/>
          <p:cNvSpPr txBox="1">
            <a:spLocks noGrp="1"/>
          </p:cNvSpPr>
          <p:nvPr>
            <p:ph type="title"/>
          </p:nvPr>
        </p:nvSpPr>
        <p:spPr>
          <a:xfrm>
            <a:off x="1388100" y="1307100"/>
            <a:ext cx="6367800" cy="2529300"/>
          </a:xfrm>
          <a:prstGeom prst="rect">
            <a:avLst/>
          </a:prstGeom>
          <a:ln>
            <a:noFill/>
          </a:ln>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dirty="0"/>
          </a:p>
        </p:txBody>
      </p:sp>
      <p:sp>
        <p:nvSpPr>
          <p:cNvPr id="2" name="Rechteck: abgerundete Ecken 1">
            <a:extLst>
              <a:ext uri="{FF2B5EF4-FFF2-40B4-BE49-F238E27FC236}">
                <a16:creationId xmlns:a16="http://schemas.microsoft.com/office/drawing/2014/main" id="{B39C16EA-A183-17A3-51F7-4A755847FA05}"/>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64"/>
        <p:cNvGrpSpPr/>
        <p:nvPr/>
      </p:nvGrpSpPr>
      <p:grpSpPr>
        <a:xfrm>
          <a:off x="0" y="0"/>
          <a:ext cx="0" cy="0"/>
          <a:chOff x="0" y="0"/>
          <a:chExt cx="0" cy="0"/>
        </a:xfrm>
      </p:grpSpPr>
      <p:sp>
        <p:nvSpPr>
          <p:cNvPr id="765" name="Google Shape;765;p9"/>
          <p:cNvSpPr txBox="1">
            <a:spLocks noGrp="1"/>
          </p:cNvSpPr>
          <p:nvPr>
            <p:ph type="subTitle" idx="1"/>
          </p:nvPr>
        </p:nvSpPr>
        <p:spPr>
          <a:xfrm>
            <a:off x="720068" y="2912750"/>
            <a:ext cx="3841500" cy="1121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200"/>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766" name="Google Shape;766;p9"/>
          <p:cNvSpPr txBox="1">
            <a:spLocks noGrp="1"/>
          </p:cNvSpPr>
          <p:nvPr>
            <p:ph type="title"/>
          </p:nvPr>
        </p:nvSpPr>
        <p:spPr>
          <a:xfrm>
            <a:off x="720000" y="880850"/>
            <a:ext cx="3841500" cy="2031900"/>
          </a:xfrm>
          <a:prstGeom prst="rect">
            <a:avLst/>
          </a:prstGeom>
          <a:ln>
            <a:noFill/>
          </a:ln>
        </p:spPr>
        <p:txBody>
          <a:bodyPr spcFirstLastPara="1" wrap="square" lIns="91425" tIns="91425" rIns="91425" bIns="91425" anchor="b" anchorCtr="0">
            <a:noAutofit/>
          </a:bodyPr>
          <a:lstStyle>
            <a:lvl1pPr lvl="0" rtl="0">
              <a:lnSpc>
                <a:spcPct val="90000"/>
              </a:lnSpc>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12CF7B1C-70A1-F948-D5BC-BEADFCFFA527}"/>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93"/>
        <p:cNvGrpSpPr/>
        <p:nvPr/>
      </p:nvGrpSpPr>
      <p:grpSpPr>
        <a:xfrm>
          <a:off x="0" y="0"/>
          <a:ext cx="0" cy="0"/>
          <a:chOff x="0" y="0"/>
          <a:chExt cx="0" cy="0"/>
        </a:xfrm>
      </p:grpSpPr>
      <p:sp>
        <p:nvSpPr>
          <p:cNvPr id="894" name="Google Shape;894;p10"/>
          <p:cNvSpPr>
            <a:spLocks noGrp="1"/>
          </p:cNvSpPr>
          <p:nvPr>
            <p:ph type="pic" idx="2"/>
          </p:nvPr>
        </p:nvSpPr>
        <p:spPr>
          <a:xfrm>
            <a:off x="0" y="0"/>
            <a:ext cx="9144000" cy="5143500"/>
          </a:xfrm>
          <a:prstGeom prst="rect">
            <a:avLst/>
          </a:prstGeom>
          <a:noFill/>
          <a:ln>
            <a:noFill/>
          </a:ln>
        </p:spPr>
        <p:txBody>
          <a:bodyPr/>
          <a:lstStyle/>
          <a:p>
            <a:endParaRPr lang="de-DE"/>
          </a:p>
        </p:txBody>
      </p:sp>
      <p:sp>
        <p:nvSpPr>
          <p:cNvPr id="895" name="Google Shape;895;p10"/>
          <p:cNvSpPr txBox="1">
            <a:spLocks noGrp="1"/>
          </p:cNvSpPr>
          <p:nvPr>
            <p:ph type="title"/>
          </p:nvPr>
        </p:nvSpPr>
        <p:spPr>
          <a:xfrm>
            <a:off x="740550" y="3910025"/>
            <a:ext cx="7662900" cy="693900"/>
          </a:xfrm>
          <a:prstGeom prst="rect">
            <a:avLst/>
          </a:prstGeom>
          <a:solidFill>
            <a:schemeClr val="accent2"/>
          </a:solidFill>
          <a:ln>
            <a:noFill/>
          </a:ln>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algn="ctr" rtl="0">
              <a:spcBef>
                <a:spcPts val="0"/>
              </a:spcBef>
              <a:spcAft>
                <a:spcPts val="0"/>
              </a:spcAft>
              <a:buSzPts val="3400"/>
              <a:buNone/>
              <a:defRPr/>
            </a:lvl2pPr>
            <a:lvl3pPr lvl="2" algn="ctr" rtl="0">
              <a:spcBef>
                <a:spcPts val="0"/>
              </a:spcBef>
              <a:spcAft>
                <a:spcPts val="0"/>
              </a:spcAft>
              <a:buSzPts val="3400"/>
              <a:buNone/>
              <a:defRPr/>
            </a:lvl3pPr>
            <a:lvl4pPr lvl="3" algn="ctr" rtl="0">
              <a:spcBef>
                <a:spcPts val="0"/>
              </a:spcBef>
              <a:spcAft>
                <a:spcPts val="0"/>
              </a:spcAft>
              <a:buSzPts val="3400"/>
              <a:buNone/>
              <a:defRPr/>
            </a:lvl4pPr>
            <a:lvl5pPr lvl="4" algn="ctr" rtl="0">
              <a:spcBef>
                <a:spcPts val="0"/>
              </a:spcBef>
              <a:spcAft>
                <a:spcPts val="0"/>
              </a:spcAft>
              <a:buSzPts val="3400"/>
              <a:buNone/>
              <a:defRPr/>
            </a:lvl5pPr>
            <a:lvl6pPr lvl="5" algn="ctr" rtl="0">
              <a:spcBef>
                <a:spcPts val="0"/>
              </a:spcBef>
              <a:spcAft>
                <a:spcPts val="0"/>
              </a:spcAft>
              <a:buSzPts val="3400"/>
              <a:buNone/>
              <a:defRPr/>
            </a:lvl6pPr>
            <a:lvl7pPr lvl="6" algn="ctr" rtl="0">
              <a:spcBef>
                <a:spcPts val="0"/>
              </a:spcBef>
              <a:spcAft>
                <a:spcPts val="0"/>
              </a:spcAft>
              <a:buSzPts val="3400"/>
              <a:buNone/>
              <a:defRPr/>
            </a:lvl7pPr>
            <a:lvl8pPr lvl="7" algn="ctr" rtl="0">
              <a:spcBef>
                <a:spcPts val="0"/>
              </a:spcBef>
              <a:spcAft>
                <a:spcPts val="0"/>
              </a:spcAft>
              <a:buSzPts val="3400"/>
              <a:buNone/>
              <a:defRPr/>
            </a:lvl8pPr>
            <a:lvl9pPr lvl="8" algn="ctr"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9B724966-A7CF-D912-7514-CF2849FDCF9F}"/>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6"/>
        <p:cNvGrpSpPr/>
        <p:nvPr/>
      </p:nvGrpSpPr>
      <p:grpSpPr>
        <a:xfrm>
          <a:off x="0" y="0"/>
          <a:ext cx="0" cy="0"/>
          <a:chOff x="0" y="0"/>
          <a:chExt cx="0" cy="0"/>
        </a:xfrm>
      </p:grpSpPr>
      <p:sp>
        <p:nvSpPr>
          <p:cNvPr id="897" name="Google Shape;897;p11"/>
          <p:cNvSpPr txBox="1">
            <a:spLocks noGrp="1"/>
          </p:cNvSpPr>
          <p:nvPr>
            <p:ph type="title" hasCustomPrompt="1"/>
          </p:nvPr>
        </p:nvSpPr>
        <p:spPr>
          <a:xfrm>
            <a:off x="1284000" y="1952850"/>
            <a:ext cx="6576000" cy="7995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solidFill>
                  <a:schemeClr val="accent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898" name="Google Shape;898;p11"/>
          <p:cNvSpPr txBox="1">
            <a:spLocks noGrp="1"/>
          </p:cNvSpPr>
          <p:nvPr>
            <p:ph type="subTitle" idx="1"/>
          </p:nvPr>
        </p:nvSpPr>
        <p:spPr>
          <a:xfrm>
            <a:off x="1284000" y="2816250"/>
            <a:ext cx="6576000" cy="3744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2" name="Rechteck: abgerundete Ecken 1">
            <a:extLst>
              <a:ext uri="{FF2B5EF4-FFF2-40B4-BE49-F238E27FC236}">
                <a16:creationId xmlns:a16="http://schemas.microsoft.com/office/drawing/2014/main" id="{7A997C6A-E8AF-540E-BBEA-9667A6718199}"/>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99"/>
        <p:cNvGrpSpPr/>
        <p:nvPr/>
      </p:nvGrpSpPr>
      <p:grpSpPr>
        <a:xfrm>
          <a:off x="0" y="0"/>
          <a:ext cx="0" cy="0"/>
          <a:chOff x="0" y="0"/>
          <a:chExt cx="0" cy="0"/>
        </a:xfrm>
      </p:grpSpPr>
      <p:sp>
        <p:nvSpPr>
          <p:cNvPr id="2" name="Rechteck: abgerundete Ecken 1">
            <a:extLst>
              <a:ext uri="{FF2B5EF4-FFF2-40B4-BE49-F238E27FC236}">
                <a16:creationId xmlns:a16="http://schemas.microsoft.com/office/drawing/2014/main" id="{B83C9CAE-25EF-AA2B-7BD4-16E3FC1AB16D}"/>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SECTION_TITLE_AND_DESCRIPTION_1">
    <p:spTree>
      <p:nvGrpSpPr>
        <p:cNvPr id="1" name="Shape 1405"/>
        <p:cNvGrpSpPr/>
        <p:nvPr/>
      </p:nvGrpSpPr>
      <p:grpSpPr>
        <a:xfrm>
          <a:off x="0" y="0"/>
          <a:ext cx="0" cy="0"/>
          <a:chOff x="0" y="0"/>
          <a:chExt cx="0" cy="0"/>
        </a:xfrm>
      </p:grpSpPr>
      <p:sp>
        <p:nvSpPr>
          <p:cNvPr id="1406" name="Google Shape;1406;p16"/>
          <p:cNvSpPr txBox="1">
            <a:spLocks noGrp="1"/>
          </p:cNvSpPr>
          <p:nvPr>
            <p:ph type="subTitle" idx="1"/>
          </p:nvPr>
        </p:nvSpPr>
        <p:spPr>
          <a:xfrm>
            <a:off x="720100" y="2402075"/>
            <a:ext cx="6145800" cy="15465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200"/>
            </a:lvl1pPr>
            <a:lvl2pPr lvl="1">
              <a:lnSpc>
                <a:spcPct val="100000"/>
              </a:lnSpc>
              <a:spcBef>
                <a:spcPts val="0"/>
              </a:spcBef>
              <a:spcAft>
                <a:spcPts val="0"/>
              </a:spcAft>
              <a:buSzPts val="1200"/>
              <a:buNone/>
              <a:defRPr/>
            </a:lvl2pPr>
            <a:lvl3pPr lvl="2">
              <a:lnSpc>
                <a:spcPct val="100000"/>
              </a:lnSpc>
              <a:spcBef>
                <a:spcPts val="0"/>
              </a:spcBef>
              <a:spcAft>
                <a:spcPts val="0"/>
              </a:spcAft>
              <a:buSzPts val="1200"/>
              <a:buNone/>
              <a:defRPr/>
            </a:lvl3pPr>
            <a:lvl4pPr lvl="3">
              <a:lnSpc>
                <a:spcPct val="100000"/>
              </a:lnSpc>
              <a:spcBef>
                <a:spcPts val="0"/>
              </a:spcBef>
              <a:spcAft>
                <a:spcPts val="0"/>
              </a:spcAft>
              <a:buSzPts val="1200"/>
              <a:buNone/>
              <a:defRPr/>
            </a:lvl4pPr>
            <a:lvl5pPr lvl="4">
              <a:lnSpc>
                <a:spcPct val="100000"/>
              </a:lnSpc>
              <a:spcBef>
                <a:spcPts val="0"/>
              </a:spcBef>
              <a:spcAft>
                <a:spcPts val="0"/>
              </a:spcAft>
              <a:buSzPts val="1200"/>
              <a:buNone/>
              <a:defRPr/>
            </a:lvl5pPr>
            <a:lvl6pPr lvl="5">
              <a:lnSpc>
                <a:spcPct val="100000"/>
              </a:lnSpc>
              <a:spcBef>
                <a:spcPts val="0"/>
              </a:spcBef>
              <a:spcAft>
                <a:spcPts val="0"/>
              </a:spcAft>
              <a:buSzPts val="1200"/>
              <a:buNone/>
              <a:defRPr/>
            </a:lvl6pPr>
            <a:lvl7pPr lvl="6">
              <a:lnSpc>
                <a:spcPct val="100000"/>
              </a:lnSpc>
              <a:spcBef>
                <a:spcPts val="0"/>
              </a:spcBef>
              <a:spcAft>
                <a:spcPts val="0"/>
              </a:spcAft>
              <a:buSzPts val="1200"/>
              <a:buNone/>
              <a:defRPr/>
            </a:lvl7pPr>
            <a:lvl8pPr lvl="7">
              <a:lnSpc>
                <a:spcPct val="100000"/>
              </a:lnSpc>
              <a:spcBef>
                <a:spcPts val="0"/>
              </a:spcBef>
              <a:spcAft>
                <a:spcPts val="0"/>
              </a:spcAft>
              <a:buSzPts val="1200"/>
              <a:buNone/>
              <a:defRPr/>
            </a:lvl8pPr>
            <a:lvl9pPr lvl="8">
              <a:lnSpc>
                <a:spcPct val="100000"/>
              </a:lnSpc>
              <a:spcBef>
                <a:spcPts val="0"/>
              </a:spcBef>
              <a:spcAft>
                <a:spcPts val="0"/>
              </a:spcAft>
              <a:buSzPts val="1200"/>
              <a:buNone/>
              <a:defRPr/>
            </a:lvl9pPr>
          </a:lstStyle>
          <a:p>
            <a:endParaRPr/>
          </a:p>
        </p:txBody>
      </p:sp>
      <p:sp>
        <p:nvSpPr>
          <p:cNvPr id="1407" name="Google Shape;1407;p16"/>
          <p:cNvSpPr txBox="1">
            <a:spLocks noGrp="1"/>
          </p:cNvSpPr>
          <p:nvPr>
            <p:ph type="title"/>
          </p:nvPr>
        </p:nvSpPr>
        <p:spPr>
          <a:xfrm>
            <a:off x="720000" y="1051775"/>
            <a:ext cx="6145800" cy="1121700"/>
          </a:xfrm>
          <a:prstGeom prst="rect">
            <a:avLst/>
          </a:prstGeom>
          <a:ln>
            <a:noFill/>
          </a:ln>
        </p:spPr>
        <p:txBody>
          <a:bodyPr spcFirstLastPara="1" wrap="square" lIns="91425" tIns="91425" rIns="91425" bIns="91425" anchor="b" anchorCtr="0">
            <a:noAutofit/>
          </a:bodyPr>
          <a:lstStyle>
            <a:lvl1pPr lvl="0">
              <a:lnSpc>
                <a:spcPct val="90000"/>
              </a:lnSpc>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1">
  <p:cSld name="ONE_COLUMN_TEXT_1">
    <p:spTree>
      <p:nvGrpSpPr>
        <p:cNvPr id="1" name="Shape 1534"/>
        <p:cNvGrpSpPr/>
        <p:nvPr/>
      </p:nvGrpSpPr>
      <p:grpSpPr>
        <a:xfrm>
          <a:off x="0" y="0"/>
          <a:ext cx="0" cy="0"/>
          <a:chOff x="0" y="0"/>
          <a:chExt cx="0" cy="0"/>
        </a:xfrm>
      </p:grpSpPr>
      <p:sp>
        <p:nvSpPr>
          <p:cNvPr id="1535" name="Google Shape;1535;p1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1536" name="Google Shape;1536;p17"/>
          <p:cNvSpPr txBox="1">
            <a:spLocks noGrp="1"/>
          </p:cNvSpPr>
          <p:nvPr>
            <p:ph type="body" idx="1"/>
          </p:nvPr>
        </p:nvSpPr>
        <p:spPr>
          <a:xfrm>
            <a:off x="574125" y="1374625"/>
            <a:ext cx="3987300" cy="31161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SzPts val="1400"/>
              <a:buChar char="●"/>
              <a:defRPr sz="1200"/>
            </a:lvl1pPr>
            <a:lvl2pPr marL="914400" lvl="1" indent="-304800">
              <a:lnSpc>
                <a:spcPct val="115000"/>
              </a:lnSpc>
              <a:spcBef>
                <a:spcPts val="0"/>
              </a:spcBef>
              <a:spcAft>
                <a:spcPts val="0"/>
              </a:spcAft>
              <a:buSzPts val="1200"/>
              <a:buChar char="○"/>
              <a:defRPr/>
            </a:lvl2pPr>
            <a:lvl3pPr marL="1371600" lvl="2" indent="-304800">
              <a:lnSpc>
                <a:spcPct val="115000"/>
              </a:lnSpc>
              <a:spcBef>
                <a:spcPts val="0"/>
              </a:spcBef>
              <a:spcAft>
                <a:spcPts val="0"/>
              </a:spcAft>
              <a:buSzPts val="1200"/>
              <a:buChar char="■"/>
              <a:defRPr/>
            </a:lvl3pPr>
            <a:lvl4pPr marL="1828800" lvl="3" indent="-304800">
              <a:lnSpc>
                <a:spcPct val="115000"/>
              </a:lnSpc>
              <a:spcBef>
                <a:spcPts val="0"/>
              </a:spcBef>
              <a:spcAft>
                <a:spcPts val="0"/>
              </a:spcAft>
              <a:buSzPts val="1200"/>
              <a:buChar char="●"/>
              <a:defRPr/>
            </a:lvl4pPr>
            <a:lvl5pPr marL="2286000" lvl="4" indent="-304800">
              <a:lnSpc>
                <a:spcPct val="115000"/>
              </a:lnSpc>
              <a:spcBef>
                <a:spcPts val="0"/>
              </a:spcBef>
              <a:spcAft>
                <a:spcPts val="0"/>
              </a:spcAft>
              <a:buSzPts val="1200"/>
              <a:buChar char="○"/>
              <a:defRPr/>
            </a:lvl5pPr>
            <a:lvl6pPr marL="2743200" lvl="5" indent="-304800">
              <a:lnSpc>
                <a:spcPct val="115000"/>
              </a:lnSpc>
              <a:spcBef>
                <a:spcPts val="0"/>
              </a:spcBef>
              <a:spcAft>
                <a:spcPts val="0"/>
              </a:spcAft>
              <a:buSzPts val="1200"/>
              <a:buChar char="■"/>
              <a:defRPr/>
            </a:lvl6pPr>
            <a:lvl7pPr marL="3200400" lvl="6" indent="-304800">
              <a:lnSpc>
                <a:spcPct val="115000"/>
              </a:lnSpc>
              <a:spcBef>
                <a:spcPts val="0"/>
              </a:spcBef>
              <a:spcAft>
                <a:spcPts val="0"/>
              </a:spcAft>
              <a:buSzPts val="1200"/>
              <a:buChar char="●"/>
              <a:defRPr/>
            </a:lvl7pPr>
            <a:lvl8pPr marL="3657600" lvl="7" indent="-304800">
              <a:lnSpc>
                <a:spcPct val="115000"/>
              </a:lnSpc>
              <a:spcBef>
                <a:spcPts val="0"/>
              </a:spcBef>
              <a:spcAft>
                <a:spcPts val="0"/>
              </a:spcAft>
              <a:buSzPts val="1200"/>
              <a:buChar char="○"/>
              <a:defRPr/>
            </a:lvl8pPr>
            <a:lvl9pPr marL="4114800" lvl="8" indent="-304800">
              <a:lnSpc>
                <a:spcPct val="115000"/>
              </a:lnSpc>
              <a:spcBef>
                <a:spcPts val="0"/>
              </a:spcBef>
              <a:spcAft>
                <a:spcPts val="0"/>
              </a:spcAft>
              <a:buSzPts val="1200"/>
              <a:buChar char="■"/>
              <a:defRPr/>
            </a:lvl9pPr>
          </a:lstStyle>
          <a:p>
            <a:endParaRPr/>
          </a:p>
        </p:txBody>
      </p:sp>
      <p:sp>
        <p:nvSpPr>
          <p:cNvPr id="1537" name="Google Shape;1537;p17"/>
          <p:cNvSpPr>
            <a:spLocks noGrp="1"/>
          </p:cNvSpPr>
          <p:nvPr>
            <p:ph type="pic" idx="2"/>
          </p:nvPr>
        </p:nvSpPr>
        <p:spPr>
          <a:xfrm>
            <a:off x="4976975" y="1374425"/>
            <a:ext cx="3232800" cy="2913000"/>
          </a:xfrm>
          <a:prstGeom prst="roundRect">
            <a:avLst>
              <a:gd name="adj" fmla="val 16667"/>
            </a:avLst>
          </a:prstGeom>
          <a:noFill/>
          <a:ln>
            <a:noFill/>
          </a:ln>
        </p:spPr>
        <p:txBody>
          <a:bodyPr/>
          <a:lstStyle/>
          <a:p>
            <a:endParaRPr lang="de-DE"/>
          </a:p>
        </p:txBody>
      </p:sp>
      <p:sp>
        <p:nvSpPr>
          <p:cNvPr id="2" name="Rechteck: abgerundete Ecken 1">
            <a:extLst>
              <a:ext uri="{FF2B5EF4-FFF2-40B4-BE49-F238E27FC236}">
                <a16:creationId xmlns:a16="http://schemas.microsoft.com/office/drawing/2014/main" id="{2B2C8ADB-A6A3-8511-3972-41F6F9756F5E}"/>
              </a:ext>
            </a:extLst>
          </p:cNvPr>
          <p:cNvSpPr/>
          <p:nvPr userDrawn="1"/>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smtClean="0">
                <a:latin typeface="Arimo"/>
              </a:rPr>
              <a:t>‹#›</a:t>
            </a:fld>
            <a:endParaRPr lang="de-DE" dirty="0">
              <a:latin typeface="Arimo"/>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1pPr>
            <a:lvl2pPr lvl="1"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2pPr>
            <a:lvl3pPr lvl="2"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3pPr>
            <a:lvl4pPr lvl="3"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4pPr>
            <a:lvl5pPr lvl="4"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5pPr>
            <a:lvl6pPr lvl="5"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6pPr>
            <a:lvl7pPr lvl="6"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7pPr>
            <a:lvl8pPr lvl="7"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8pPr>
            <a:lvl9pPr lvl="8"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1pPr>
            <a:lvl2pPr marL="914400" lvl="1"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2pPr>
            <a:lvl3pPr marL="1371600" lvl="2"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3pPr>
            <a:lvl4pPr marL="1828800" lvl="3"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4pPr>
            <a:lvl5pPr marL="2286000" lvl="4"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5pPr>
            <a:lvl6pPr marL="2743200" lvl="5"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6pPr>
            <a:lvl7pPr marL="3200400" lvl="6"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7pPr>
            <a:lvl8pPr marL="3657600" lvl="7"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8pPr>
            <a:lvl9pPr marL="4114800" lvl="8"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4" r:id="rId3"/>
    <p:sldLayoutId id="2147483655" r:id="rId4"/>
    <p:sldLayoutId id="2147483656" r:id="rId5"/>
    <p:sldLayoutId id="2147483657" r:id="rId6"/>
    <p:sldLayoutId id="2147483658" r:id="rId7"/>
    <p:sldLayoutId id="2147483662" r:id="rId8"/>
    <p:sldLayoutId id="2147483663" r:id="rId9"/>
    <p:sldLayoutId id="2147483664" r:id="rId10"/>
    <p:sldLayoutId id="2147483665" r:id="rId11"/>
    <p:sldLayoutId id="2147483666" r:id="rId12"/>
    <p:sldLayoutId id="2147483667" r:id="rId13"/>
    <p:sldLayoutId id="2147483668"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WBiZydSV-m0?si=IEEmbqcfDno6GbON"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hyperlink" Target="https://www.youtube.com/watch?v=WBiZydSV-m0"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s://blogs.helsinki.fi/thinkopen/5s-method"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hyperlink" Target="https://www.hs-hannover.de/forschung/unterstuetzung-und-informationen-fuer-forschende/forschungsdatenmanagement"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696;p28">
            <a:extLst>
              <a:ext uri="{FF2B5EF4-FFF2-40B4-BE49-F238E27FC236}">
                <a16:creationId xmlns:a16="http://schemas.microsoft.com/office/drawing/2014/main" id="{0FF78502-10BA-4151-EED3-AF87518E0752}"/>
              </a:ext>
            </a:extLst>
          </p:cNvPr>
          <p:cNvSpPr txBox="1">
            <a:spLocks/>
          </p:cNvSpPr>
          <p:nvPr/>
        </p:nvSpPr>
        <p:spPr bwMode="auto">
          <a:xfrm>
            <a:off x="1634067" y="2402349"/>
            <a:ext cx="523183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endParaRPr lang="de-DE" sz="1600" noProof="0" dirty="0">
              <a:solidFill>
                <a:srgbClr val="E0B4A4"/>
              </a:solidFill>
            </a:endParaRPr>
          </a:p>
        </p:txBody>
      </p:sp>
      <p:sp>
        <p:nvSpPr>
          <p:cNvPr id="3" name="Titel 2">
            <a:extLst>
              <a:ext uri="{FF2B5EF4-FFF2-40B4-BE49-F238E27FC236}">
                <a16:creationId xmlns:a16="http://schemas.microsoft.com/office/drawing/2014/main" id="{990B233F-3F9B-25CF-867D-0C2E62AF1CEC}"/>
              </a:ext>
            </a:extLst>
          </p:cNvPr>
          <p:cNvSpPr>
            <a:spLocks noGrp="1"/>
          </p:cNvSpPr>
          <p:nvPr>
            <p:ph type="title"/>
          </p:nvPr>
        </p:nvSpPr>
        <p:spPr>
          <a:xfrm>
            <a:off x="529049" y="1051775"/>
            <a:ext cx="7441867" cy="1121700"/>
          </a:xfrm>
        </p:spPr>
        <p:txBody>
          <a:bodyPr/>
          <a:lstStyle/>
          <a:p>
            <a:pPr algn="ctr"/>
            <a:r>
              <a:rPr lang="de-DE" noProof="0" dirty="0">
                <a:latin typeface="+mj-lt"/>
              </a:rPr>
              <a:t>Seminar 3: Forschungsdatenmanagement</a:t>
            </a:r>
          </a:p>
        </p:txBody>
      </p:sp>
      <p:sp>
        <p:nvSpPr>
          <p:cNvPr id="5" name="Google Shape;696;p28">
            <a:extLst>
              <a:ext uri="{FF2B5EF4-FFF2-40B4-BE49-F238E27FC236}">
                <a16:creationId xmlns:a16="http://schemas.microsoft.com/office/drawing/2014/main" id="{DAD279D9-39E3-BBA3-9726-7802F0BCF64A}"/>
              </a:ext>
            </a:extLst>
          </p:cNvPr>
          <p:cNvSpPr txBox="1">
            <a:spLocks/>
          </p:cNvSpPr>
          <p:nvPr/>
        </p:nvSpPr>
        <p:spPr bwMode="auto">
          <a:xfrm>
            <a:off x="1634067" y="2402350"/>
            <a:ext cx="523183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endParaRPr lang="de-DE" sz="1600" noProof="0" dirty="0">
              <a:solidFill>
                <a:srgbClr val="E0B4A4"/>
              </a:solidFill>
            </a:endParaRPr>
          </a:p>
        </p:txBody>
      </p:sp>
      <p:sp>
        <p:nvSpPr>
          <p:cNvPr id="2" name="Untertitel 1">
            <a:extLst>
              <a:ext uri="{FF2B5EF4-FFF2-40B4-BE49-F238E27FC236}">
                <a16:creationId xmlns:a16="http://schemas.microsoft.com/office/drawing/2014/main" id="{70D4B9A3-13FC-DA0C-6FCC-AACA8761FCBA}"/>
              </a:ext>
            </a:extLst>
          </p:cNvPr>
          <p:cNvSpPr>
            <a:spLocks noGrp="1"/>
          </p:cNvSpPr>
          <p:nvPr>
            <p:ph type="subTitle" idx="1"/>
          </p:nvPr>
        </p:nvSpPr>
        <p:spPr>
          <a:xfrm>
            <a:off x="1177083" y="2545225"/>
            <a:ext cx="6145800" cy="1546500"/>
          </a:xfrm>
        </p:spPr>
        <p:txBody>
          <a:bodyPr/>
          <a:lstStyle/>
          <a:p>
            <a:pPr marL="152400" indent="0" algn="ctr"/>
            <a:r>
              <a:rPr lang="de-DE" sz="1800" noProof="0" dirty="0">
                <a:latin typeface="+mn-lt"/>
              </a:rPr>
              <a:t>Forschungsdatenlebenszyklus – Archivieren</a:t>
            </a:r>
          </a:p>
          <a:p>
            <a:pPr marL="152400" indent="0" algn="ctr"/>
            <a:r>
              <a:rPr lang="de-DE" sz="1800" noProof="0" dirty="0">
                <a:latin typeface="+mn-lt"/>
              </a:rPr>
              <a:t>Forschungsdatenlebenszyklus – Nachnutzung </a:t>
            </a:r>
          </a:p>
          <a:p>
            <a:pPr marL="152400" indent="0" algn="ctr"/>
            <a:r>
              <a:rPr lang="de-DE" sz="1800" noProof="0" dirty="0">
                <a:latin typeface="+mn-lt"/>
              </a:rPr>
              <a:t>Praktische Anwendung</a:t>
            </a:r>
          </a:p>
          <a:p>
            <a:pPr marL="152400" indent="0" algn="ctr"/>
            <a:r>
              <a:rPr lang="de-DE" sz="1800" noProof="0" dirty="0">
                <a:latin typeface="+mn-lt"/>
              </a:rPr>
              <a:t>Ergebnissicherung</a:t>
            </a:r>
          </a:p>
          <a:p>
            <a:endParaRPr lang="de-DE" noProof="0" dirty="0"/>
          </a:p>
        </p:txBody>
      </p:sp>
    </p:spTree>
    <p:extLst>
      <p:ext uri="{BB962C8B-B14F-4D97-AF65-F5344CB8AC3E}">
        <p14:creationId xmlns:p14="http://schemas.microsoft.com/office/powerpoint/2010/main" val="924570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696;p28">
            <a:extLst>
              <a:ext uri="{FF2B5EF4-FFF2-40B4-BE49-F238E27FC236}">
                <a16:creationId xmlns:a16="http://schemas.microsoft.com/office/drawing/2014/main" id="{68605771-C3F9-6C47-135D-FC4DFF0DE2F9}"/>
              </a:ext>
            </a:extLst>
          </p:cNvPr>
          <p:cNvSpPr txBox="1">
            <a:spLocks/>
          </p:cNvSpPr>
          <p:nvPr/>
        </p:nvSpPr>
        <p:spPr bwMode="auto">
          <a:xfrm>
            <a:off x="1217883" y="2408761"/>
            <a:ext cx="614521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endParaRPr lang="de-DE" sz="1600" noProof="0" dirty="0">
              <a:latin typeface="+mn-lt"/>
            </a:endParaRPr>
          </a:p>
        </p:txBody>
      </p:sp>
      <p:sp>
        <p:nvSpPr>
          <p:cNvPr id="3" name="Titel 2">
            <a:extLst>
              <a:ext uri="{FF2B5EF4-FFF2-40B4-BE49-F238E27FC236}">
                <a16:creationId xmlns:a16="http://schemas.microsoft.com/office/drawing/2014/main" id="{1572ABD5-C9E7-9462-73BB-2B279BA039F1}"/>
              </a:ext>
            </a:extLst>
          </p:cNvPr>
          <p:cNvSpPr>
            <a:spLocks noGrp="1"/>
          </p:cNvSpPr>
          <p:nvPr>
            <p:ph type="title"/>
          </p:nvPr>
        </p:nvSpPr>
        <p:spPr>
          <a:xfrm>
            <a:off x="1488524" y="1030132"/>
            <a:ext cx="6145800" cy="1121700"/>
          </a:xfrm>
        </p:spPr>
        <p:txBody>
          <a:bodyPr/>
          <a:lstStyle/>
          <a:p>
            <a:r>
              <a:rPr lang="de-DE" noProof="0" dirty="0">
                <a:latin typeface="+mn-lt"/>
              </a:rPr>
              <a:t>Kriterien für Archivierung</a:t>
            </a:r>
          </a:p>
        </p:txBody>
      </p:sp>
      <p:sp>
        <p:nvSpPr>
          <p:cNvPr id="4" name="Google Shape;696;p28">
            <a:extLst>
              <a:ext uri="{FF2B5EF4-FFF2-40B4-BE49-F238E27FC236}">
                <a16:creationId xmlns:a16="http://schemas.microsoft.com/office/drawing/2014/main" id="{7D61B2F8-6B87-46BD-3C5B-7AF0C9EBD131}"/>
              </a:ext>
            </a:extLst>
          </p:cNvPr>
          <p:cNvSpPr txBox="1">
            <a:spLocks noGrp="1"/>
          </p:cNvSpPr>
          <p:nvPr>
            <p:ph type="subTitle" idx="1"/>
          </p:nvPr>
        </p:nvSpPr>
        <p:spPr bwMode="auto">
          <a:xfrm>
            <a:off x="1217884" y="2408762"/>
            <a:ext cx="614521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p>
            <a:pPr algn="ctr"/>
            <a:r>
              <a:rPr lang="de-DE" sz="1600" noProof="0" dirty="0">
                <a:latin typeface="+mn-lt"/>
              </a:rPr>
              <a:t>Diskutieren Sie in Kleingruppen für 5 Minuten:</a:t>
            </a:r>
          </a:p>
          <a:p>
            <a:endParaRPr lang="de-DE" sz="1600" noProof="0" dirty="0">
              <a:latin typeface="+mn-lt"/>
            </a:endParaRPr>
          </a:p>
          <a:p>
            <a:pPr algn="ctr"/>
            <a:r>
              <a:rPr lang="de-DE" sz="1600" noProof="0" dirty="0">
                <a:latin typeface="+mn-lt"/>
              </a:rPr>
              <a:t>„Welche Daten sollten archiviert werden?“</a:t>
            </a:r>
          </a:p>
          <a:p>
            <a:endParaRPr lang="de-DE" sz="1600" noProof="0" dirty="0">
              <a:latin typeface="+mn-lt"/>
            </a:endParaRPr>
          </a:p>
          <a:p>
            <a:pPr algn="ctr"/>
            <a:r>
              <a:rPr lang="de-DE" sz="1600" noProof="0" dirty="0">
                <a:latin typeface="+mn-lt"/>
              </a:rPr>
              <a:t>„Nach welchen Kriterien sollte das entschieden werden?“</a:t>
            </a:r>
          </a:p>
        </p:txBody>
      </p:sp>
      <p:sp>
        <p:nvSpPr>
          <p:cNvPr id="2" name="Rechteck: abgerundete Ecken 1">
            <a:extLst>
              <a:ext uri="{FF2B5EF4-FFF2-40B4-BE49-F238E27FC236}">
                <a16:creationId xmlns:a16="http://schemas.microsoft.com/office/drawing/2014/main" id="{DD484831-91B5-EF8D-A425-EB765B0EC4A2}"/>
              </a:ext>
            </a:extLst>
          </p:cNvPr>
          <p:cNvSpPr/>
          <p:nvPr/>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noProof="0" smtClean="0"/>
              <a:t>99</a:t>
            </a:fld>
            <a:endParaRPr lang="de-DE" noProof="0" dirty="0"/>
          </a:p>
        </p:txBody>
      </p:sp>
    </p:spTree>
    <p:extLst>
      <p:ext uri="{BB962C8B-B14F-4D97-AF65-F5344CB8AC3E}">
        <p14:creationId xmlns:p14="http://schemas.microsoft.com/office/powerpoint/2010/main" val="3785092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269F09-6DB5-D3E4-7663-485E849684CF}"/>
              </a:ext>
            </a:extLst>
          </p:cNvPr>
          <p:cNvSpPr>
            <a:spLocks noGrp="1"/>
          </p:cNvSpPr>
          <p:nvPr>
            <p:ph type="title"/>
          </p:nvPr>
        </p:nvSpPr>
        <p:spPr/>
        <p:txBody>
          <a:bodyPr/>
          <a:lstStyle/>
          <a:p>
            <a:r>
              <a:rPr lang="de-DE" noProof="0" dirty="0">
                <a:latin typeface="+mn-lt"/>
              </a:rPr>
              <a:t>Kriterien für Archivierung</a:t>
            </a:r>
          </a:p>
        </p:txBody>
      </p:sp>
      <p:sp>
        <p:nvSpPr>
          <p:cNvPr id="3" name="Textplatzhalter 2">
            <a:extLst>
              <a:ext uri="{FF2B5EF4-FFF2-40B4-BE49-F238E27FC236}">
                <a16:creationId xmlns:a16="http://schemas.microsoft.com/office/drawing/2014/main" id="{62956F43-5B4F-FB39-748E-3B72F2BE440B}"/>
              </a:ext>
            </a:extLst>
          </p:cNvPr>
          <p:cNvSpPr>
            <a:spLocks noGrp="1"/>
          </p:cNvSpPr>
          <p:nvPr>
            <p:ph type="body" idx="1"/>
          </p:nvPr>
        </p:nvSpPr>
        <p:spPr>
          <a:xfrm>
            <a:off x="574124" y="1374625"/>
            <a:ext cx="8246742" cy="3116100"/>
          </a:xfrm>
        </p:spPr>
        <p:txBody>
          <a:bodyPr/>
          <a:lstStyle/>
          <a:p>
            <a:r>
              <a:rPr lang="de-DE" sz="1600" noProof="0" dirty="0">
                <a:latin typeface="+mn-lt"/>
              </a:rPr>
              <a:t>„Alle Daten sind wertvoll“</a:t>
            </a:r>
          </a:p>
          <a:p>
            <a:r>
              <a:rPr lang="de-DE" sz="1600" noProof="0" dirty="0">
                <a:latin typeface="+mn-lt"/>
              </a:rPr>
              <a:t>gibt immer leistungsfähigere Speicherlösung </a:t>
            </a:r>
          </a:p>
          <a:p>
            <a:r>
              <a:rPr lang="de-DE" sz="1600" noProof="0" dirty="0">
                <a:latin typeface="+mn-lt"/>
                <a:sym typeface="Wingdings" panose="05000000000000000000" pitchFamily="2" charset="2"/>
              </a:rPr>
              <a:t>Gründe für Auswahl können sein:</a:t>
            </a:r>
          </a:p>
          <a:p>
            <a:pPr marL="139700" indent="0">
              <a:buNone/>
            </a:pPr>
            <a:endParaRPr lang="de-DE" sz="1600" noProof="0" dirty="0">
              <a:latin typeface="+mn-lt"/>
              <a:sym typeface="Wingdings" panose="05000000000000000000" pitchFamily="2" charset="2"/>
            </a:endParaRPr>
          </a:p>
          <a:p>
            <a:pPr marL="882650" lvl="1" indent="-285750">
              <a:buFont typeface="Symbol" panose="05050102010706020507" pitchFamily="18" charset="2"/>
              <a:buChar char="-"/>
            </a:pPr>
            <a:r>
              <a:rPr lang="de-DE" sz="1600" noProof="0" dirty="0">
                <a:latin typeface="+mn-lt"/>
                <a:sym typeface="Wingdings" panose="05000000000000000000" pitchFamily="2" charset="2"/>
              </a:rPr>
              <a:t>Technische Einschränkungen wie z.B. Speicherkapazität bei extrem großen Datenmengen</a:t>
            </a:r>
          </a:p>
          <a:p>
            <a:pPr marL="882650" lvl="1" indent="-285750">
              <a:buFont typeface="Symbol" panose="05050102010706020507" pitchFamily="18" charset="2"/>
              <a:buChar char="-"/>
            </a:pPr>
            <a:r>
              <a:rPr lang="de-DE" sz="1600" noProof="0" dirty="0">
                <a:latin typeface="+mn-lt"/>
                <a:sym typeface="Wingdings" panose="05000000000000000000" pitchFamily="2" charset="2"/>
              </a:rPr>
              <a:t>Rechtliche Einschränkungen</a:t>
            </a:r>
          </a:p>
          <a:p>
            <a:pPr marL="882650" lvl="1" indent="-285750">
              <a:buFont typeface="Symbol" panose="05050102010706020507" pitchFamily="18" charset="2"/>
              <a:buChar char="-"/>
            </a:pPr>
            <a:r>
              <a:rPr lang="de-DE" sz="1600" noProof="0" dirty="0">
                <a:latin typeface="+mn-lt"/>
                <a:sym typeface="Wingdings" panose="05000000000000000000" pitchFamily="2" charset="2"/>
              </a:rPr>
              <a:t>Kosten je nach Datentyp können hoch sein</a:t>
            </a:r>
          </a:p>
          <a:p>
            <a:pPr marL="882650" lvl="1" indent="-285750">
              <a:buFont typeface="Symbol" panose="05050102010706020507" pitchFamily="18" charset="2"/>
              <a:buChar char="-"/>
            </a:pPr>
            <a:r>
              <a:rPr lang="de-DE" sz="1600" noProof="0" dirty="0">
                <a:latin typeface="+mn-lt"/>
                <a:sym typeface="Wingdings" panose="05000000000000000000" pitchFamily="2" charset="2"/>
              </a:rPr>
              <a:t>Informationsüberflutung  große Menge an gering erschlossenen Daten</a:t>
            </a:r>
          </a:p>
          <a:p>
            <a:pPr marL="139700" indent="0">
              <a:buNone/>
            </a:pPr>
            <a:endParaRPr lang="de-DE" sz="1600" noProof="0" dirty="0">
              <a:latin typeface="+mn-lt"/>
              <a:sym typeface="Wingdings" panose="05000000000000000000" pitchFamily="2" charset="2"/>
            </a:endParaRPr>
          </a:p>
          <a:p>
            <a:r>
              <a:rPr lang="de-DE" sz="1600" noProof="0" dirty="0">
                <a:latin typeface="+mn-lt"/>
                <a:sym typeface="Wingdings" panose="05000000000000000000" pitchFamily="2" charset="2"/>
              </a:rPr>
              <a:t>Auswahl muss konsistent, nachvollziehbar und  transparent sein</a:t>
            </a:r>
          </a:p>
          <a:p>
            <a:pPr marL="139700" indent="0">
              <a:buNone/>
            </a:pPr>
            <a:endParaRPr lang="de-DE" noProof="0" dirty="0">
              <a:latin typeface="+mn-lt"/>
            </a:endParaRPr>
          </a:p>
        </p:txBody>
      </p:sp>
    </p:spTree>
    <p:extLst>
      <p:ext uri="{BB962C8B-B14F-4D97-AF65-F5344CB8AC3E}">
        <p14:creationId xmlns:p14="http://schemas.microsoft.com/office/powerpoint/2010/main" val="502567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38E91-EFA8-B912-0DD1-03CC5DB21A8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CB7189F-843F-4F46-FE02-0A5772F304D8}"/>
              </a:ext>
            </a:extLst>
          </p:cNvPr>
          <p:cNvSpPr>
            <a:spLocks noGrp="1"/>
          </p:cNvSpPr>
          <p:nvPr>
            <p:ph type="title"/>
          </p:nvPr>
        </p:nvSpPr>
        <p:spPr>
          <a:xfrm>
            <a:off x="723900" y="240533"/>
            <a:ext cx="7696200" cy="639300"/>
          </a:xfrm>
        </p:spPr>
        <p:txBody>
          <a:bodyPr/>
          <a:lstStyle/>
          <a:p>
            <a:pPr algn="ctr"/>
            <a:r>
              <a:rPr lang="de-DE" b="1" noProof="0" dirty="0">
                <a:latin typeface="+mn-lt"/>
              </a:rPr>
              <a:t>Kriterien für Archivierung</a:t>
            </a:r>
          </a:p>
        </p:txBody>
      </p:sp>
      <p:sp>
        <p:nvSpPr>
          <p:cNvPr id="5" name="Textplatzhalter 2">
            <a:extLst>
              <a:ext uri="{FF2B5EF4-FFF2-40B4-BE49-F238E27FC236}">
                <a16:creationId xmlns:a16="http://schemas.microsoft.com/office/drawing/2014/main" id="{256BB36A-BBFD-B8BE-BF48-C1480366BA7B}"/>
              </a:ext>
            </a:extLst>
          </p:cNvPr>
          <p:cNvSpPr txBox="1">
            <a:spLocks/>
          </p:cNvSpPr>
          <p:nvPr/>
        </p:nvSpPr>
        <p:spPr>
          <a:xfrm>
            <a:off x="589373" y="742330"/>
            <a:ext cx="7703999" cy="31161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de-DE" noProof="0" dirty="0">
                <a:latin typeface="+mn-lt"/>
              </a:rPr>
              <a:t>Mögliche Kriterien können sein:</a:t>
            </a:r>
          </a:p>
        </p:txBody>
      </p:sp>
      <p:graphicFrame>
        <p:nvGraphicFramePr>
          <p:cNvPr id="3" name="Tabelle 2">
            <a:extLst>
              <a:ext uri="{FF2B5EF4-FFF2-40B4-BE49-F238E27FC236}">
                <a16:creationId xmlns:a16="http://schemas.microsoft.com/office/drawing/2014/main" id="{952C08A8-633D-D5ED-444A-F762A1D22673}"/>
              </a:ext>
            </a:extLst>
          </p:cNvPr>
          <p:cNvGraphicFramePr>
            <a:graphicFrameLocks noGrp="1"/>
          </p:cNvGraphicFramePr>
          <p:nvPr>
            <p:extLst>
              <p:ext uri="{D42A27DB-BD31-4B8C-83A1-F6EECF244321}">
                <p14:modId xmlns:p14="http://schemas.microsoft.com/office/powerpoint/2010/main" val="61642319"/>
              </p:ext>
            </p:extLst>
          </p:nvPr>
        </p:nvGraphicFramePr>
        <p:xfrm>
          <a:off x="782800" y="1113779"/>
          <a:ext cx="7696200" cy="3510755"/>
        </p:xfrm>
        <a:graphic>
          <a:graphicData uri="http://schemas.openxmlformats.org/drawingml/2006/table">
            <a:tbl>
              <a:tblPr firstRow="1" bandRow="1">
                <a:tableStyleId>{A407EE39-42F6-4224-913A-FE5B60889325}</a:tableStyleId>
              </a:tblPr>
              <a:tblGrid>
                <a:gridCol w="3649313">
                  <a:extLst>
                    <a:ext uri="{9D8B030D-6E8A-4147-A177-3AD203B41FA5}">
                      <a16:colId xmlns:a16="http://schemas.microsoft.com/office/drawing/2014/main" val="3726418322"/>
                    </a:ext>
                  </a:extLst>
                </a:gridCol>
                <a:gridCol w="4046887">
                  <a:extLst>
                    <a:ext uri="{9D8B030D-6E8A-4147-A177-3AD203B41FA5}">
                      <a16:colId xmlns:a16="http://schemas.microsoft.com/office/drawing/2014/main" val="3149692463"/>
                    </a:ext>
                  </a:extLst>
                </a:gridCol>
              </a:tblGrid>
              <a:tr h="369919">
                <a:tc>
                  <a:txBody>
                    <a:bodyPr/>
                    <a:lstStyle/>
                    <a:p>
                      <a:r>
                        <a:rPr lang="de-DE" sz="1600" b="1" noProof="0" dirty="0">
                          <a:solidFill>
                            <a:schemeClr val="tx1"/>
                          </a:solidFill>
                          <a:latin typeface="+mn-lt"/>
                        </a:rPr>
                        <a:t>Formal</a:t>
                      </a:r>
                    </a:p>
                  </a:txBody>
                  <a:tcPr>
                    <a:solidFill>
                      <a:srgbClr val="E0B4A4"/>
                    </a:solidFill>
                  </a:tcPr>
                </a:tc>
                <a:tc>
                  <a:txBody>
                    <a:bodyPr/>
                    <a:lstStyle/>
                    <a:p>
                      <a:r>
                        <a:rPr lang="de-DE" sz="1600" b="1" noProof="0" dirty="0">
                          <a:solidFill>
                            <a:schemeClr val="tx1"/>
                          </a:solidFill>
                          <a:latin typeface="+mn-lt"/>
                        </a:rPr>
                        <a:t>Inhaltlich</a:t>
                      </a:r>
                    </a:p>
                  </a:txBody>
                  <a:tcPr>
                    <a:solidFill>
                      <a:srgbClr val="E0B4A4"/>
                    </a:solidFill>
                  </a:tcPr>
                </a:tc>
                <a:extLst>
                  <a:ext uri="{0D108BD9-81ED-4DB2-BD59-A6C34878D82A}">
                    <a16:rowId xmlns:a16="http://schemas.microsoft.com/office/drawing/2014/main" val="2527408081"/>
                  </a:ext>
                </a:extLst>
              </a:tr>
              <a:tr h="369919">
                <a:tc>
                  <a:txBody>
                    <a:bodyPr/>
                    <a:lstStyle/>
                    <a:p>
                      <a:r>
                        <a:rPr lang="de-DE" sz="1300" noProof="0" dirty="0">
                          <a:latin typeface="+mn-lt"/>
                        </a:rPr>
                        <a:t>Archivierbarkeit</a:t>
                      </a:r>
                    </a:p>
                  </a:txBody>
                  <a:tcPr/>
                </a:tc>
                <a:tc>
                  <a:txBody>
                    <a:bodyPr/>
                    <a:lstStyle/>
                    <a:p>
                      <a:r>
                        <a:rPr lang="de-DE" sz="1300" noProof="0" dirty="0">
                          <a:latin typeface="+mn-lt"/>
                        </a:rPr>
                        <a:t>Disziplin</a:t>
                      </a:r>
                    </a:p>
                  </a:txBody>
                  <a:tcPr/>
                </a:tc>
                <a:extLst>
                  <a:ext uri="{0D108BD9-81ED-4DB2-BD59-A6C34878D82A}">
                    <a16:rowId xmlns:a16="http://schemas.microsoft.com/office/drawing/2014/main" val="3153194711"/>
                  </a:ext>
                </a:extLst>
              </a:tr>
              <a:tr h="369919">
                <a:tc>
                  <a:txBody>
                    <a:bodyPr/>
                    <a:lstStyle/>
                    <a:p>
                      <a:r>
                        <a:rPr lang="de-DE" sz="1300" noProof="0" dirty="0">
                          <a:latin typeface="+mn-lt"/>
                        </a:rPr>
                        <a:t>Größe der Datei</a:t>
                      </a:r>
                    </a:p>
                  </a:txBody>
                  <a:tcPr/>
                </a:tc>
                <a:tc>
                  <a:txBody>
                    <a:bodyPr/>
                    <a:lstStyle/>
                    <a:p>
                      <a:r>
                        <a:rPr lang="de-DE" sz="1300" noProof="0" dirty="0">
                          <a:latin typeface="+mn-lt"/>
                        </a:rPr>
                        <a:t>Forschungsgegenstand</a:t>
                      </a:r>
                    </a:p>
                  </a:txBody>
                  <a:tcPr/>
                </a:tc>
                <a:extLst>
                  <a:ext uri="{0D108BD9-81ED-4DB2-BD59-A6C34878D82A}">
                    <a16:rowId xmlns:a16="http://schemas.microsoft.com/office/drawing/2014/main" val="3184646120"/>
                  </a:ext>
                </a:extLst>
              </a:tr>
              <a:tr h="3699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e-DE" sz="1300" noProof="0" dirty="0">
                          <a:latin typeface="+mn-lt"/>
                        </a:rPr>
                        <a:t>Dateiformat</a:t>
                      </a:r>
                    </a:p>
                  </a:txBody>
                  <a:tcPr/>
                </a:tc>
                <a:tc>
                  <a:txBody>
                    <a:bodyPr/>
                    <a:lstStyle/>
                    <a:p>
                      <a:r>
                        <a:rPr lang="de-DE" sz="1300" noProof="0" dirty="0">
                          <a:latin typeface="+mn-lt"/>
                        </a:rPr>
                        <a:t>Methode</a:t>
                      </a:r>
                    </a:p>
                  </a:txBody>
                  <a:tcPr/>
                </a:tc>
                <a:extLst>
                  <a:ext uri="{0D108BD9-81ED-4DB2-BD59-A6C34878D82A}">
                    <a16:rowId xmlns:a16="http://schemas.microsoft.com/office/drawing/2014/main" val="3035565677"/>
                  </a:ext>
                </a:extLst>
              </a:tr>
              <a:tr h="48646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e-DE" sz="1300" noProof="0" dirty="0">
                          <a:latin typeface="+mn-lt"/>
                        </a:rPr>
                        <a:t>Nutzbarkeit</a:t>
                      </a:r>
                    </a:p>
                    <a:p>
                      <a:endParaRPr lang="de-DE" sz="1300" noProof="0" dirty="0">
                        <a:latin typeface="+mn-lt"/>
                      </a:endParaRPr>
                    </a:p>
                  </a:txBody>
                  <a:tcPr/>
                </a:tc>
                <a:tc>
                  <a:txBody>
                    <a:bodyPr/>
                    <a:lstStyle/>
                    <a:p>
                      <a:r>
                        <a:rPr lang="de-DE" sz="1300" noProof="0" dirty="0">
                          <a:latin typeface="+mn-lt"/>
                        </a:rPr>
                        <a:t>Qualität der Dokumentation und Verständlichkeit </a:t>
                      </a:r>
                    </a:p>
                  </a:txBody>
                  <a:tcPr/>
                </a:tc>
                <a:extLst>
                  <a:ext uri="{0D108BD9-81ED-4DB2-BD59-A6C34878D82A}">
                    <a16:rowId xmlns:a16="http://schemas.microsoft.com/office/drawing/2014/main" val="4153417330"/>
                  </a:ext>
                </a:extLst>
              </a:tr>
              <a:tr h="48646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e-DE" sz="1300" noProof="0" dirty="0">
                          <a:latin typeface="+mn-lt"/>
                        </a:rPr>
                        <a:t>Integrität/Authentizität </a:t>
                      </a:r>
                    </a:p>
                    <a:p>
                      <a:endParaRPr lang="de-DE" sz="1300" noProof="0" dirty="0">
                        <a:latin typeface="+mn-lt"/>
                      </a:endParaRPr>
                    </a:p>
                  </a:txBody>
                  <a:tcPr/>
                </a:tc>
                <a:tc>
                  <a:txBody>
                    <a:bodyPr/>
                    <a:lstStyle/>
                    <a:p>
                      <a:r>
                        <a:rPr lang="de-DE" sz="1300" noProof="0" dirty="0">
                          <a:latin typeface="+mn-lt"/>
                        </a:rPr>
                        <a:t>Vollständigkeit</a:t>
                      </a:r>
                    </a:p>
                  </a:txBody>
                  <a:tcPr/>
                </a:tc>
                <a:extLst>
                  <a:ext uri="{0D108BD9-81ED-4DB2-BD59-A6C34878D82A}">
                    <a16:rowId xmlns:a16="http://schemas.microsoft.com/office/drawing/2014/main" val="2181712906"/>
                  </a:ext>
                </a:extLst>
              </a:tr>
              <a:tr h="684097">
                <a:tc>
                  <a:txBody>
                    <a:bodyPr/>
                    <a:lstStyle/>
                    <a:p>
                      <a:r>
                        <a:rPr lang="de-DE" sz="1300" noProof="0" dirty="0">
                          <a:latin typeface="+mn-lt"/>
                        </a:rPr>
                        <a:t>Rechtliche Situation (Urheberrecht, Datenschutz, ggf. rechtliche Einschränkungen, Aufbewahrungspflichten)</a:t>
                      </a:r>
                    </a:p>
                  </a:txBody>
                  <a:tcPr/>
                </a:tc>
                <a:tc>
                  <a:txBody>
                    <a:bodyPr/>
                    <a:lstStyle/>
                    <a:p>
                      <a:r>
                        <a:rPr lang="de-DE" sz="1300" noProof="0" dirty="0">
                          <a:latin typeface="+mn-lt"/>
                        </a:rPr>
                        <a:t>Einzigartigkeit und wissenschaftlicher Wert</a:t>
                      </a:r>
                    </a:p>
                  </a:txBody>
                  <a:tcPr/>
                </a:tc>
                <a:extLst>
                  <a:ext uri="{0D108BD9-81ED-4DB2-BD59-A6C34878D82A}">
                    <a16:rowId xmlns:a16="http://schemas.microsoft.com/office/drawing/2014/main" val="3531283811"/>
                  </a:ext>
                </a:extLst>
              </a:tr>
              <a:tr h="369919">
                <a:tc>
                  <a:txBody>
                    <a:bodyPr/>
                    <a:lstStyle/>
                    <a:p>
                      <a:r>
                        <a:rPr lang="de-DE" sz="1300" noProof="0" dirty="0">
                          <a:latin typeface="+mn-lt"/>
                        </a:rPr>
                        <a:t>ggf. Sammelrichtlinien von Institutionen</a:t>
                      </a:r>
                    </a:p>
                  </a:txBody>
                  <a:tcPr/>
                </a:tc>
                <a:tc>
                  <a:txBody>
                    <a:bodyPr/>
                    <a:lstStyle/>
                    <a:p>
                      <a:r>
                        <a:rPr lang="de-DE" sz="1300" noProof="0" dirty="0">
                          <a:latin typeface="+mn-lt"/>
                        </a:rPr>
                        <a:t>Nachnutzungspotenzial</a:t>
                      </a:r>
                    </a:p>
                  </a:txBody>
                  <a:tcPr/>
                </a:tc>
                <a:extLst>
                  <a:ext uri="{0D108BD9-81ED-4DB2-BD59-A6C34878D82A}">
                    <a16:rowId xmlns:a16="http://schemas.microsoft.com/office/drawing/2014/main" val="3764725188"/>
                  </a:ext>
                </a:extLst>
              </a:tr>
            </a:tbl>
          </a:graphicData>
        </a:graphic>
      </p:graphicFrame>
    </p:spTree>
    <p:extLst>
      <p:ext uri="{BB962C8B-B14F-4D97-AF65-F5344CB8AC3E}">
        <p14:creationId xmlns:p14="http://schemas.microsoft.com/office/powerpoint/2010/main" val="3945092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4C6C1A-E71A-DB61-7E0F-E5B583C9CD98}"/>
              </a:ext>
            </a:extLst>
          </p:cNvPr>
          <p:cNvSpPr>
            <a:spLocks noGrp="1"/>
          </p:cNvSpPr>
          <p:nvPr>
            <p:ph type="title"/>
          </p:nvPr>
        </p:nvSpPr>
        <p:spPr/>
        <p:txBody>
          <a:bodyPr/>
          <a:lstStyle/>
          <a:p>
            <a:pPr algn="ctr"/>
            <a:r>
              <a:rPr lang="de-DE" b="1" noProof="0" dirty="0">
                <a:latin typeface="+mn-lt"/>
              </a:rPr>
              <a:t>Archivierungsmöglichkeiten</a:t>
            </a:r>
          </a:p>
        </p:txBody>
      </p:sp>
      <p:sp>
        <p:nvSpPr>
          <p:cNvPr id="6" name="Textfeld 5">
            <a:extLst>
              <a:ext uri="{FF2B5EF4-FFF2-40B4-BE49-F238E27FC236}">
                <a16:creationId xmlns:a16="http://schemas.microsoft.com/office/drawing/2014/main" id="{F617DA26-E5B8-A535-FEBE-53F9266BE282}"/>
              </a:ext>
            </a:extLst>
          </p:cNvPr>
          <p:cNvSpPr txBox="1"/>
          <p:nvPr/>
        </p:nvSpPr>
        <p:spPr>
          <a:xfrm>
            <a:off x="1114640" y="1420050"/>
            <a:ext cx="6914720" cy="2554545"/>
          </a:xfrm>
          <a:prstGeom prst="rect">
            <a:avLst/>
          </a:prstGeom>
          <a:noFill/>
        </p:spPr>
        <p:txBody>
          <a:bodyPr wrap="square">
            <a:spAutoFit/>
          </a:bodyPr>
          <a:lstStyle/>
          <a:p>
            <a:pPr marL="457200" lvl="0" indent="-317500">
              <a:buClr>
                <a:srgbClr val="1C343C"/>
              </a:buClr>
              <a:buSzPts val="1400"/>
              <a:buFont typeface="Arimo"/>
              <a:buChar char="●"/>
              <a:defRPr/>
            </a:pPr>
            <a:r>
              <a:rPr lang="de-DE" sz="1600" noProof="0" dirty="0">
                <a:solidFill>
                  <a:srgbClr val="1C343C"/>
                </a:solidFill>
                <a:latin typeface="+mn-lt"/>
                <a:sym typeface="Arimo"/>
              </a:rPr>
              <a:t>Für die Archivierung und Veröffentlichung der aufbereiteten Daten und der zugehörigen Dokumentationsmaterialien bieten sich mehrere Möglichkeiten: </a:t>
            </a:r>
          </a:p>
          <a:p>
            <a:pPr marL="457200" lvl="0" indent="-317500">
              <a:buClr>
                <a:srgbClr val="1C343C"/>
              </a:buClr>
              <a:buSzPts val="1400"/>
              <a:buFont typeface="Arimo"/>
              <a:buChar char="●"/>
              <a:defRPr/>
            </a:pPr>
            <a:endParaRPr lang="de-DE" sz="1600" noProof="0" dirty="0">
              <a:solidFill>
                <a:srgbClr val="1C343C"/>
              </a:solidFill>
              <a:latin typeface="+mn-lt"/>
              <a:sym typeface="Arimo"/>
            </a:endParaRPr>
          </a:p>
          <a:p>
            <a:pPr marL="457200" lvl="0" indent="-317500">
              <a:buClr>
                <a:srgbClr val="1C343C"/>
              </a:buClr>
              <a:buSzPts val="1400"/>
              <a:buFont typeface="Arimo"/>
              <a:buChar char="●"/>
              <a:defRPr/>
            </a:pPr>
            <a:r>
              <a:rPr lang="de-DE" sz="1600" noProof="0" dirty="0">
                <a:solidFill>
                  <a:srgbClr val="1C343C"/>
                </a:solidFill>
                <a:latin typeface="+mn-lt"/>
                <a:sym typeface="Arimo"/>
              </a:rPr>
              <a:t>Daten können in der eigenen Institution aufbewahrt werden</a:t>
            </a:r>
          </a:p>
          <a:p>
            <a:pPr marL="457200" lvl="0" indent="-317500">
              <a:buClr>
                <a:srgbClr val="1C343C"/>
              </a:buClr>
              <a:buSzPts val="1400"/>
              <a:buFont typeface="Arimo"/>
              <a:buChar char="●"/>
              <a:defRPr/>
            </a:pPr>
            <a:r>
              <a:rPr lang="de-DE" sz="1600" noProof="0" dirty="0">
                <a:solidFill>
                  <a:srgbClr val="1C343C"/>
                </a:solidFill>
                <a:latin typeface="+mn-lt"/>
                <a:sym typeface="Arimo"/>
              </a:rPr>
              <a:t>in ein Repositorium gestellt werden </a:t>
            </a:r>
            <a:r>
              <a:rPr lang="de-DE" sz="1600" noProof="0" dirty="0">
                <a:solidFill>
                  <a:srgbClr val="1C343C"/>
                </a:solidFill>
                <a:latin typeface="+mn-lt"/>
                <a:sym typeface="Wingdings" panose="05000000000000000000" pitchFamily="2" charset="2"/>
              </a:rPr>
              <a:t> </a:t>
            </a:r>
            <a:r>
              <a:rPr lang="de-DE" sz="1600" noProof="0" dirty="0">
                <a:solidFill>
                  <a:srgbClr val="1C343C"/>
                </a:solidFill>
                <a:latin typeface="+mn-lt"/>
                <a:sym typeface="Arimo"/>
              </a:rPr>
              <a:t>eigenes oder einer anderen Institution (fachbezogen oder fächerübergreifen)</a:t>
            </a:r>
          </a:p>
          <a:p>
            <a:pPr marL="457200" lvl="0" indent="-317500">
              <a:buClr>
                <a:srgbClr val="1C343C"/>
              </a:buClr>
              <a:buSzPts val="1400"/>
              <a:buFont typeface="Arimo"/>
              <a:buChar char="●"/>
              <a:defRPr/>
            </a:pPr>
            <a:r>
              <a:rPr lang="de-DE" sz="1600" noProof="0" dirty="0">
                <a:solidFill>
                  <a:srgbClr val="1C343C"/>
                </a:solidFill>
                <a:latin typeface="+mn-lt"/>
                <a:sym typeface="Arimo"/>
              </a:rPr>
              <a:t>Daten kuratierendes Forschungsdatenzentrum (FDZ)</a:t>
            </a:r>
          </a:p>
          <a:p>
            <a:pPr marL="457200" lvl="0" indent="-317500">
              <a:buClr>
                <a:srgbClr val="1C343C"/>
              </a:buClr>
              <a:buSzPts val="1400"/>
              <a:buFont typeface="Arimo"/>
              <a:buChar char="●"/>
              <a:defRPr/>
            </a:pPr>
            <a:r>
              <a:rPr lang="de-DE" sz="1600" noProof="0" dirty="0">
                <a:solidFill>
                  <a:srgbClr val="1C343C"/>
                </a:solidFill>
                <a:latin typeface="+mn-lt"/>
                <a:sym typeface="Arimo"/>
              </a:rPr>
              <a:t>bei sensiblen personenbezogenen Daten ist die Möglichkeit zu prüfen sie an ein geeignetes öffentliches Archiv zu übergeben</a:t>
            </a:r>
            <a:endParaRPr kumimoji="0" lang="de-DE" sz="1600" b="0" i="0" u="none" strike="noStrike" kern="0" cap="none" spc="0" normalizeH="0" baseline="0" noProof="0" dirty="0">
              <a:ln>
                <a:noFill/>
              </a:ln>
              <a:solidFill>
                <a:srgbClr val="1C343C"/>
              </a:solidFill>
              <a:effectLst/>
              <a:uLnTx/>
              <a:uFillTx/>
              <a:latin typeface="+mn-lt"/>
              <a:sym typeface="Arimo"/>
            </a:endParaRPr>
          </a:p>
        </p:txBody>
      </p:sp>
    </p:spTree>
    <p:extLst>
      <p:ext uri="{BB962C8B-B14F-4D97-AF65-F5344CB8AC3E}">
        <p14:creationId xmlns:p14="http://schemas.microsoft.com/office/powerpoint/2010/main" val="4136911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5">
          <a:extLst>
            <a:ext uri="{FF2B5EF4-FFF2-40B4-BE49-F238E27FC236}">
              <a16:creationId xmlns:a16="http://schemas.microsoft.com/office/drawing/2014/main" id="{2B184244-1288-8CA7-28D5-692925276EB4}"/>
            </a:ext>
          </a:extLst>
        </p:cNvPr>
        <p:cNvGrpSpPr/>
        <p:nvPr/>
      </p:nvGrpSpPr>
      <p:grpSpPr>
        <a:xfrm>
          <a:off x="0" y="0"/>
          <a:ext cx="0" cy="0"/>
          <a:chOff x="0" y="0"/>
          <a:chExt cx="0" cy="0"/>
        </a:xfrm>
      </p:grpSpPr>
      <p:sp>
        <p:nvSpPr>
          <p:cNvPr id="2106" name="Google Shape;2106;p30">
            <a:extLst>
              <a:ext uri="{FF2B5EF4-FFF2-40B4-BE49-F238E27FC236}">
                <a16:creationId xmlns:a16="http://schemas.microsoft.com/office/drawing/2014/main" id="{CB4FAB55-5328-6E0D-F3BF-DBFC28414CEF}"/>
              </a:ext>
            </a:extLst>
          </p:cNvPr>
          <p:cNvSpPr txBox="1">
            <a:spLocks noGrp="1"/>
          </p:cNvSpPr>
          <p:nvPr>
            <p:ph type="title"/>
          </p:nvPr>
        </p:nvSpPr>
        <p:spPr>
          <a:xfrm>
            <a:off x="629525" y="1989775"/>
            <a:ext cx="8126348"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n-lt"/>
              </a:rPr>
              <a:t>Forschungsdatenlebenszyklus</a:t>
            </a:r>
          </a:p>
        </p:txBody>
      </p:sp>
      <p:sp>
        <p:nvSpPr>
          <p:cNvPr id="2107" name="Google Shape;2107;p30">
            <a:extLst>
              <a:ext uri="{FF2B5EF4-FFF2-40B4-BE49-F238E27FC236}">
                <a16:creationId xmlns:a16="http://schemas.microsoft.com/office/drawing/2014/main" id="{A3620A5F-88FD-4167-C6DC-E79BA1FA761F}"/>
              </a:ext>
            </a:extLst>
          </p:cNvPr>
          <p:cNvSpPr txBox="1">
            <a:spLocks noGrp="1"/>
          </p:cNvSpPr>
          <p:nvPr>
            <p:ph type="title" idx="2"/>
          </p:nvPr>
        </p:nvSpPr>
        <p:spPr>
          <a:xfrm>
            <a:off x="3943350" y="818017"/>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latin typeface="+mn-lt"/>
              </a:rPr>
              <a:t>09</a:t>
            </a:r>
          </a:p>
        </p:txBody>
      </p:sp>
      <p:sp>
        <p:nvSpPr>
          <p:cNvPr id="2108" name="Google Shape;2108;p30">
            <a:extLst>
              <a:ext uri="{FF2B5EF4-FFF2-40B4-BE49-F238E27FC236}">
                <a16:creationId xmlns:a16="http://schemas.microsoft.com/office/drawing/2014/main" id="{4A1D5E61-A015-F572-CB3B-38857AB90114}"/>
              </a:ext>
            </a:extLst>
          </p:cNvPr>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p>
            <a:pPr marL="0" lvl="0" indent="0" algn="ctr" rtl="0">
              <a:spcBef>
                <a:spcPts val="750"/>
              </a:spcBef>
              <a:spcAft>
                <a:spcPts val="0"/>
              </a:spcAft>
              <a:buNone/>
            </a:pPr>
            <a:r>
              <a:rPr lang="de-DE" sz="3200" noProof="0" dirty="0">
                <a:latin typeface="+mn-lt"/>
              </a:rPr>
              <a:t>Nachnutzen</a:t>
            </a:r>
          </a:p>
        </p:txBody>
      </p:sp>
    </p:spTree>
    <p:extLst>
      <p:ext uri="{BB962C8B-B14F-4D97-AF65-F5344CB8AC3E}">
        <p14:creationId xmlns:p14="http://schemas.microsoft.com/office/powerpoint/2010/main" val="511392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8D9B8C-21FE-C9FE-1612-61106445C5C2}"/>
              </a:ext>
            </a:extLst>
          </p:cNvPr>
          <p:cNvSpPr>
            <a:spLocks noGrp="1"/>
          </p:cNvSpPr>
          <p:nvPr>
            <p:ph type="title"/>
          </p:nvPr>
        </p:nvSpPr>
        <p:spPr/>
        <p:txBody>
          <a:bodyPr/>
          <a:lstStyle/>
          <a:p>
            <a:r>
              <a:rPr lang="de-DE" noProof="0" dirty="0">
                <a:solidFill>
                  <a:schemeClr val="bg2">
                    <a:lumMod val="50000"/>
                  </a:schemeClr>
                </a:solidFill>
                <a:latin typeface="+mn-lt"/>
              </a:rPr>
              <a:t>Definition</a:t>
            </a:r>
            <a:r>
              <a:rPr lang="en-GB" noProof="0" dirty="0">
                <a:solidFill>
                  <a:schemeClr val="bg2">
                    <a:lumMod val="50000"/>
                  </a:schemeClr>
                </a:solidFill>
                <a:latin typeface="+mn-lt"/>
              </a:rPr>
              <a:t> </a:t>
            </a:r>
            <a:r>
              <a:rPr lang="en-GB" noProof="0" dirty="0" err="1">
                <a:solidFill>
                  <a:schemeClr val="bg2">
                    <a:lumMod val="50000"/>
                  </a:schemeClr>
                </a:solidFill>
                <a:latin typeface="+mn-lt"/>
              </a:rPr>
              <a:t>Nachnutzung</a:t>
            </a:r>
            <a:endParaRPr lang="de-DE" noProof="0" dirty="0">
              <a:solidFill>
                <a:schemeClr val="bg2">
                  <a:lumMod val="50000"/>
                </a:schemeClr>
              </a:solidFill>
              <a:latin typeface="+mn-lt"/>
            </a:endParaRPr>
          </a:p>
        </p:txBody>
      </p:sp>
      <p:sp>
        <p:nvSpPr>
          <p:cNvPr id="3" name="Textplatzhalter 2">
            <a:extLst>
              <a:ext uri="{FF2B5EF4-FFF2-40B4-BE49-F238E27FC236}">
                <a16:creationId xmlns:a16="http://schemas.microsoft.com/office/drawing/2014/main" id="{8D36C8E3-257D-E1E8-8562-DB10F6F4AB64}"/>
              </a:ext>
            </a:extLst>
          </p:cNvPr>
          <p:cNvSpPr>
            <a:spLocks noGrp="1"/>
          </p:cNvSpPr>
          <p:nvPr>
            <p:ph type="body" idx="1"/>
          </p:nvPr>
        </p:nvSpPr>
        <p:spPr>
          <a:xfrm>
            <a:off x="574124" y="1374625"/>
            <a:ext cx="7648897" cy="3116100"/>
          </a:xfrm>
        </p:spPr>
        <p:txBody>
          <a:bodyPr/>
          <a:lstStyle/>
          <a:p>
            <a:r>
              <a:rPr lang="de-DE" sz="1600" noProof="0" dirty="0">
                <a:latin typeface="+mn-lt"/>
              </a:rPr>
              <a:t>Wiederverwenden bereits erhobener Daten, Materialien oder Quellen, die in Archiven, Repositorien oder Forschungsdatenzentren archiviert wurden</a:t>
            </a:r>
          </a:p>
          <a:p>
            <a:r>
              <a:rPr lang="de-DE" sz="1600" noProof="0" dirty="0">
                <a:latin typeface="+mn-lt"/>
              </a:rPr>
              <a:t>umfasst Forschungsdaten und ihre Metadaten und Kontextmaterialien, die online gefunden, je nach Art der Daten und Zugriffsrechten gelesen, heruntergeladen, gedruckt, verlinkt, gespeichert, analysiert werden </a:t>
            </a:r>
          </a:p>
          <a:p>
            <a:r>
              <a:rPr lang="de-DE" sz="1600" noProof="0" dirty="0">
                <a:latin typeface="+mn-lt"/>
              </a:rPr>
              <a:t>werden für eigenes Forschungsvorhaben mit neuen Fragestellungen verwendet</a:t>
            </a:r>
          </a:p>
          <a:p>
            <a:r>
              <a:rPr lang="de-DE" sz="1600" noProof="0" dirty="0">
                <a:latin typeface="+mn-lt"/>
              </a:rPr>
              <a:t>durch fortschreitende Digitalisierung und der Forderung nach Open Science rückt die Nachnutzung von Forschungsdaten zunehmend in den Fokus</a:t>
            </a:r>
          </a:p>
        </p:txBody>
      </p:sp>
    </p:spTree>
    <p:extLst>
      <p:ext uri="{BB962C8B-B14F-4D97-AF65-F5344CB8AC3E}">
        <p14:creationId xmlns:p14="http://schemas.microsoft.com/office/powerpoint/2010/main" val="752964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Google Shape;462;p24">
            <a:extLst>
              <a:ext uri="{FF2B5EF4-FFF2-40B4-BE49-F238E27FC236}">
                <a16:creationId xmlns:a16="http://schemas.microsoft.com/office/drawing/2014/main" id="{DD2388F3-99B2-8B17-696B-F0DB0302619D}"/>
              </a:ext>
            </a:extLst>
          </p:cNvPr>
          <p:cNvSpPr/>
          <p:nvPr/>
        </p:nvSpPr>
        <p:spPr bwMode="auto">
          <a:xfrm>
            <a:off x="5008302" y="3607484"/>
            <a:ext cx="3152700" cy="1177051"/>
          </a:xfrm>
          <a:prstGeom prst="rect">
            <a:avLst/>
          </a:prstGeom>
          <a:solidFill>
            <a:srgbClr val="ECD2C8">
              <a:alpha val="6000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latin typeface="+mn-lt"/>
            </a:endParaRPr>
          </a:p>
        </p:txBody>
      </p:sp>
      <p:sp>
        <p:nvSpPr>
          <p:cNvPr id="39" name="Google Shape;461;p24">
            <a:extLst>
              <a:ext uri="{FF2B5EF4-FFF2-40B4-BE49-F238E27FC236}">
                <a16:creationId xmlns:a16="http://schemas.microsoft.com/office/drawing/2014/main" id="{48CC53CC-DDD9-6117-0955-78AE4F7F1619}"/>
              </a:ext>
            </a:extLst>
          </p:cNvPr>
          <p:cNvSpPr/>
          <p:nvPr/>
        </p:nvSpPr>
        <p:spPr bwMode="auto">
          <a:xfrm>
            <a:off x="811703" y="2181343"/>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40" name="Google Shape;461;p24">
            <a:extLst>
              <a:ext uri="{FF2B5EF4-FFF2-40B4-BE49-F238E27FC236}">
                <a16:creationId xmlns:a16="http://schemas.microsoft.com/office/drawing/2014/main" id="{E89D9A72-1384-316A-2DCA-AC0F11321FFA}"/>
              </a:ext>
            </a:extLst>
          </p:cNvPr>
          <p:cNvSpPr/>
          <p:nvPr/>
        </p:nvSpPr>
        <p:spPr bwMode="auto">
          <a:xfrm>
            <a:off x="811703" y="2169289"/>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2" name="Titel 1">
            <a:extLst>
              <a:ext uri="{FF2B5EF4-FFF2-40B4-BE49-F238E27FC236}">
                <a16:creationId xmlns:a16="http://schemas.microsoft.com/office/drawing/2014/main" id="{C8B92910-B7CC-731D-A0D1-5C7D0DB217D1}"/>
              </a:ext>
            </a:extLst>
          </p:cNvPr>
          <p:cNvSpPr>
            <a:spLocks noGrp="1"/>
          </p:cNvSpPr>
          <p:nvPr>
            <p:ph type="title"/>
          </p:nvPr>
        </p:nvSpPr>
        <p:spPr>
          <a:xfrm>
            <a:off x="723900" y="170785"/>
            <a:ext cx="7696200" cy="715500"/>
          </a:xfrm>
        </p:spPr>
        <p:txBody>
          <a:bodyPr/>
          <a:lstStyle/>
          <a:p>
            <a:pPr algn="ctr"/>
            <a:r>
              <a:rPr lang="de-DE" noProof="0" dirty="0">
                <a:solidFill>
                  <a:schemeClr val="bg2">
                    <a:lumMod val="50000"/>
                  </a:schemeClr>
                </a:solidFill>
                <a:latin typeface="+mn-lt"/>
              </a:rPr>
              <a:t>Motivation</a:t>
            </a:r>
          </a:p>
        </p:txBody>
      </p:sp>
      <p:sp>
        <p:nvSpPr>
          <p:cNvPr id="3" name="Google Shape;462;p24">
            <a:extLst>
              <a:ext uri="{FF2B5EF4-FFF2-40B4-BE49-F238E27FC236}">
                <a16:creationId xmlns:a16="http://schemas.microsoft.com/office/drawing/2014/main" id="{173D57F4-7A27-23BA-0DEB-750DA174C968}"/>
              </a:ext>
            </a:extLst>
          </p:cNvPr>
          <p:cNvSpPr/>
          <p:nvPr/>
        </p:nvSpPr>
        <p:spPr bwMode="auto">
          <a:xfrm>
            <a:off x="845265" y="3575053"/>
            <a:ext cx="3152700" cy="1177051"/>
          </a:xfrm>
          <a:prstGeom prst="rect">
            <a:avLst/>
          </a:prstGeom>
          <a:solidFill>
            <a:srgbClr val="ECD2C8">
              <a:alpha val="60000"/>
            </a:srgb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latin typeface="+mn-lt"/>
            </a:endParaRPr>
          </a:p>
        </p:txBody>
      </p:sp>
      <p:sp>
        <p:nvSpPr>
          <p:cNvPr id="6" name="Google Shape;461;p24">
            <a:extLst>
              <a:ext uri="{FF2B5EF4-FFF2-40B4-BE49-F238E27FC236}">
                <a16:creationId xmlns:a16="http://schemas.microsoft.com/office/drawing/2014/main" id="{05C8C68A-CEFD-66BD-3F75-288B54A81BDB}"/>
              </a:ext>
            </a:extLst>
          </p:cNvPr>
          <p:cNvSpPr/>
          <p:nvPr/>
        </p:nvSpPr>
        <p:spPr bwMode="auto">
          <a:xfrm>
            <a:off x="784964" y="766192"/>
            <a:ext cx="3152700" cy="1205731"/>
          </a:xfrm>
          <a:prstGeom prst="rect">
            <a:avLst/>
          </a:prstGeom>
          <a:solidFill>
            <a:schemeClr val="tx1">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8" name="Google Shape;461;p24">
            <a:extLst>
              <a:ext uri="{FF2B5EF4-FFF2-40B4-BE49-F238E27FC236}">
                <a16:creationId xmlns:a16="http://schemas.microsoft.com/office/drawing/2014/main" id="{A92516E9-095F-A03E-3CD3-EC9BAA930B77}"/>
              </a:ext>
            </a:extLst>
          </p:cNvPr>
          <p:cNvSpPr/>
          <p:nvPr/>
        </p:nvSpPr>
        <p:spPr bwMode="auto">
          <a:xfrm>
            <a:off x="5008302" y="745097"/>
            <a:ext cx="3152700" cy="1205731"/>
          </a:xfrm>
          <a:prstGeom prst="rect">
            <a:avLst/>
          </a:prstGeom>
          <a:solidFill>
            <a:schemeClr val="tx1">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grpSp>
        <p:nvGrpSpPr>
          <p:cNvPr id="20" name="Google Shape;475;p24">
            <a:extLst>
              <a:ext uri="{FF2B5EF4-FFF2-40B4-BE49-F238E27FC236}">
                <a16:creationId xmlns:a16="http://schemas.microsoft.com/office/drawing/2014/main" id="{B1AC4CDC-BB6C-9336-CC8D-AE36497F7D8B}"/>
              </a:ext>
            </a:extLst>
          </p:cNvPr>
          <p:cNvGrpSpPr/>
          <p:nvPr/>
        </p:nvGrpSpPr>
        <p:grpSpPr bwMode="auto">
          <a:xfrm>
            <a:off x="1063275" y="902358"/>
            <a:ext cx="2901128" cy="940482"/>
            <a:chOff x="5471613" y="1210925"/>
            <a:chExt cx="2901128" cy="940482"/>
          </a:xfrm>
        </p:grpSpPr>
        <p:sp>
          <p:nvSpPr>
            <p:cNvPr id="24" name="Google Shape;478;p24">
              <a:extLst>
                <a:ext uri="{FF2B5EF4-FFF2-40B4-BE49-F238E27FC236}">
                  <a16:creationId xmlns:a16="http://schemas.microsoft.com/office/drawing/2014/main" id="{FC42AB62-FB3A-7323-D608-9B610BCB5D9F}"/>
                </a:ext>
              </a:extLst>
            </p:cNvPr>
            <p:cNvSpPr txBox="1"/>
            <p:nvPr/>
          </p:nvSpPr>
          <p:spPr bwMode="auto">
            <a:xfrm>
              <a:off x="6143013" y="1210925"/>
              <a:ext cx="2229728" cy="940482"/>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Sekundäranalysen und Vergleichsstudien sind möglich</a:t>
              </a:r>
              <a:endParaRPr lang="de-DE" sz="1600" noProof="0" dirty="0">
                <a:solidFill>
                  <a:srgbClr val="000000"/>
                </a:solidFill>
                <a:latin typeface="+mn-lt"/>
                <a:ea typeface="Roboto"/>
                <a:cs typeface="Roboto"/>
              </a:endParaRPr>
            </a:p>
          </p:txBody>
        </p:sp>
        <p:sp>
          <p:nvSpPr>
            <p:cNvPr id="22" name="Google Shape;479;p24">
              <a:extLst>
                <a:ext uri="{FF2B5EF4-FFF2-40B4-BE49-F238E27FC236}">
                  <a16:creationId xmlns:a16="http://schemas.microsoft.com/office/drawing/2014/main" id="{65C054AC-9D90-7C35-F19A-A6BE6721D4F8}"/>
                </a:ext>
              </a:extLst>
            </p:cNvPr>
            <p:cNvSpPr/>
            <p:nvPr/>
          </p:nvSpPr>
          <p:spPr bwMode="auto">
            <a:xfrm>
              <a:off x="5471613" y="1418152"/>
              <a:ext cx="595200" cy="595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01</a:t>
              </a:r>
            </a:p>
          </p:txBody>
        </p:sp>
      </p:grpSp>
      <p:grpSp>
        <p:nvGrpSpPr>
          <p:cNvPr id="25" name="Google Shape;475;p24">
            <a:extLst>
              <a:ext uri="{FF2B5EF4-FFF2-40B4-BE49-F238E27FC236}">
                <a16:creationId xmlns:a16="http://schemas.microsoft.com/office/drawing/2014/main" id="{33AA4914-77FE-C84F-6FB5-B849DDAD4657}"/>
              </a:ext>
            </a:extLst>
          </p:cNvPr>
          <p:cNvGrpSpPr/>
          <p:nvPr/>
        </p:nvGrpSpPr>
        <p:grpSpPr bwMode="auto">
          <a:xfrm>
            <a:off x="5272125" y="1007630"/>
            <a:ext cx="2742563" cy="680664"/>
            <a:chOff x="5471613" y="1354324"/>
            <a:chExt cx="2742563" cy="680664"/>
          </a:xfrm>
        </p:grpSpPr>
        <p:sp>
          <p:nvSpPr>
            <p:cNvPr id="29" name="Google Shape;478;p24">
              <a:extLst>
                <a:ext uri="{FF2B5EF4-FFF2-40B4-BE49-F238E27FC236}">
                  <a16:creationId xmlns:a16="http://schemas.microsoft.com/office/drawing/2014/main" id="{E0646B4F-A287-8690-551B-C94010F39F16}"/>
                </a:ext>
              </a:extLst>
            </p:cNvPr>
            <p:cNvSpPr txBox="1"/>
            <p:nvPr/>
          </p:nvSpPr>
          <p:spPr bwMode="auto">
            <a:xfrm>
              <a:off x="6153176" y="1354324"/>
              <a:ext cx="2061000" cy="680664"/>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Forschungs- und Studienschwerpunkt können erweitert und vertieft werden</a:t>
              </a:r>
              <a:endParaRPr lang="de-DE" sz="1600" noProof="0" dirty="0">
                <a:solidFill>
                  <a:srgbClr val="000000"/>
                </a:solidFill>
                <a:latin typeface="+mn-lt"/>
                <a:ea typeface="Roboto"/>
                <a:cs typeface="Roboto"/>
              </a:endParaRPr>
            </a:p>
          </p:txBody>
        </p:sp>
        <p:sp>
          <p:nvSpPr>
            <p:cNvPr id="27" name="Google Shape;479;p24">
              <a:extLst>
                <a:ext uri="{FF2B5EF4-FFF2-40B4-BE49-F238E27FC236}">
                  <a16:creationId xmlns:a16="http://schemas.microsoft.com/office/drawing/2014/main" id="{4395E5C7-9547-374D-6FF8-2619FA65E948}"/>
                </a:ext>
              </a:extLst>
            </p:cNvPr>
            <p:cNvSpPr/>
            <p:nvPr/>
          </p:nvSpPr>
          <p:spPr bwMode="auto">
            <a:xfrm>
              <a:off x="5471613" y="1418152"/>
              <a:ext cx="595200" cy="595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02</a:t>
              </a:r>
            </a:p>
          </p:txBody>
        </p:sp>
      </p:grpSp>
      <p:sp>
        <p:nvSpPr>
          <p:cNvPr id="41" name="Google Shape;461;p24">
            <a:extLst>
              <a:ext uri="{FF2B5EF4-FFF2-40B4-BE49-F238E27FC236}">
                <a16:creationId xmlns:a16="http://schemas.microsoft.com/office/drawing/2014/main" id="{FED5F5DB-6D80-2D60-429F-7A28F825D642}"/>
              </a:ext>
            </a:extLst>
          </p:cNvPr>
          <p:cNvSpPr/>
          <p:nvPr/>
        </p:nvSpPr>
        <p:spPr bwMode="auto">
          <a:xfrm>
            <a:off x="5008302" y="2160075"/>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42" name="Google Shape;461;p24">
            <a:extLst>
              <a:ext uri="{FF2B5EF4-FFF2-40B4-BE49-F238E27FC236}">
                <a16:creationId xmlns:a16="http://schemas.microsoft.com/office/drawing/2014/main" id="{FD0F7D0F-1399-50D2-8ABE-4A593A52005C}"/>
              </a:ext>
            </a:extLst>
          </p:cNvPr>
          <p:cNvSpPr/>
          <p:nvPr/>
        </p:nvSpPr>
        <p:spPr bwMode="auto">
          <a:xfrm>
            <a:off x="5008302" y="2139929"/>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43" name="Google Shape;461;p24">
            <a:extLst>
              <a:ext uri="{FF2B5EF4-FFF2-40B4-BE49-F238E27FC236}">
                <a16:creationId xmlns:a16="http://schemas.microsoft.com/office/drawing/2014/main" id="{D3E90847-59A8-CF32-2A29-D0E66B26FBA0}"/>
              </a:ext>
            </a:extLst>
          </p:cNvPr>
          <p:cNvSpPr/>
          <p:nvPr/>
        </p:nvSpPr>
        <p:spPr bwMode="auto">
          <a:xfrm>
            <a:off x="5008302" y="2169289"/>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sp>
        <p:nvSpPr>
          <p:cNvPr id="38" name="Google Shape;461;p24">
            <a:extLst>
              <a:ext uri="{FF2B5EF4-FFF2-40B4-BE49-F238E27FC236}">
                <a16:creationId xmlns:a16="http://schemas.microsoft.com/office/drawing/2014/main" id="{560354A4-33FE-8C38-B5F4-68788A4D3D2B}"/>
              </a:ext>
            </a:extLst>
          </p:cNvPr>
          <p:cNvSpPr/>
          <p:nvPr/>
        </p:nvSpPr>
        <p:spPr bwMode="auto">
          <a:xfrm>
            <a:off x="811703" y="2160782"/>
            <a:ext cx="3152700" cy="1205731"/>
          </a:xfrm>
          <a:prstGeom prst="rect">
            <a:avLst/>
          </a:prstGeom>
          <a:solidFill>
            <a:schemeClr val="tx1">
              <a:lumMod val="50000"/>
              <a:lumOff val="50000"/>
              <a:alpha val="12549"/>
            </a:schemeClr>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highlight>
                <a:srgbClr val="E0B4A4"/>
              </a:highlight>
              <a:latin typeface="+mn-lt"/>
            </a:endParaRPr>
          </a:p>
        </p:txBody>
      </p:sp>
      <p:grpSp>
        <p:nvGrpSpPr>
          <p:cNvPr id="10" name="Google Shape;465;p24">
            <a:extLst>
              <a:ext uri="{FF2B5EF4-FFF2-40B4-BE49-F238E27FC236}">
                <a16:creationId xmlns:a16="http://schemas.microsoft.com/office/drawing/2014/main" id="{72257D57-9C2F-8FA3-C944-FF936DD3D165}"/>
              </a:ext>
            </a:extLst>
          </p:cNvPr>
          <p:cNvGrpSpPr/>
          <p:nvPr/>
        </p:nvGrpSpPr>
        <p:grpSpPr bwMode="auto">
          <a:xfrm>
            <a:off x="1063275" y="2169290"/>
            <a:ext cx="7097727" cy="1229839"/>
            <a:chOff x="930513" y="3639390"/>
            <a:chExt cx="7097727" cy="1201459"/>
          </a:xfrm>
        </p:grpSpPr>
        <p:sp>
          <p:nvSpPr>
            <p:cNvPr id="14" name="Google Shape;468;p24">
              <a:extLst>
                <a:ext uri="{FF2B5EF4-FFF2-40B4-BE49-F238E27FC236}">
                  <a16:creationId xmlns:a16="http://schemas.microsoft.com/office/drawing/2014/main" id="{A8EC773F-9087-D231-A9BC-038CE4B17729}"/>
                </a:ext>
              </a:extLst>
            </p:cNvPr>
            <p:cNvSpPr txBox="1"/>
            <p:nvPr/>
          </p:nvSpPr>
          <p:spPr bwMode="auto">
            <a:xfrm>
              <a:off x="5734563" y="3639390"/>
              <a:ext cx="2293677" cy="1201459"/>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historische Entwicklungen und Veränderungen der erforschten Thematik analysierbar</a:t>
              </a:r>
              <a:endParaRPr lang="de-DE" sz="1600" noProof="0" dirty="0">
                <a:solidFill>
                  <a:srgbClr val="000000"/>
                </a:solidFill>
                <a:latin typeface="+mn-lt"/>
                <a:ea typeface="Roboto"/>
                <a:cs typeface="Roboto"/>
              </a:endParaRPr>
            </a:p>
          </p:txBody>
        </p:sp>
        <p:sp>
          <p:nvSpPr>
            <p:cNvPr id="12" name="Google Shape;469;p24">
              <a:extLst>
                <a:ext uri="{FF2B5EF4-FFF2-40B4-BE49-F238E27FC236}">
                  <a16:creationId xmlns:a16="http://schemas.microsoft.com/office/drawing/2014/main" id="{4E994373-84B0-77FB-C75D-7B8C405E6CFD}"/>
                </a:ext>
              </a:extLst>
            </p:cNvPr>
            <p:cNvSpPr/>
            <p:nvPr/>
          </p:nvSpPr>
          <p:spPr bwMode="auto">
            <a:xfrm>
              <a:off x="930513" y="3902058"/>
              <a:ext cx="595200" cy="595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03</a:t>
              </a:r>
              <a:endParaRPr lang="de-DE" sz="1800" b="1" noProof="0" dirty="0">
                <a:solidFill>
                  <a:schemeClr val="bg2">
                    <a:lumMod val="50000"/>
                  </a:schemeClr>
                </a:solidFill>
                <a:latin typeface="+mn-lt"/>
                <a:ea typeface="Fira Sans Extra Condensed"/>
                <a:cs typeface="Fira Sans Extra Condensed"/>
              </a:endParaRPr>
            </a:p>
          </p:txBody>
        </p:sp>
      </p:grpSp>
      <p:grpSp>
        <p:nvGrpSpPr>
          <p:cNvPr id="47" name="Google Shape;465;p24">
            <a:extLst>
              <a:ext uri="{FF2B5EF4-FFF2-40B4-BE49-F238E27FC236}">
                <a16:creationId xmlns:a16="http://schemas.microsoft.com/office/drawing/2014/main" id="{DD851F51-ACFA-A9A3-E35A-BB864D6154C7}"/>
              </a:ext>
            </a:extLst>
          </p:cNvPr>
          <p:cNvGrpSpPr/>
          <p:nvPr/>
        </p:nvGrpSpPr>
        <p:grpSpPr bwMode="auto">
          <a:xfrm>
            <a:off x="1734675" y="2171007"/>
            <a:ext cx="4132650" cy="1194799"/>
            <a:chOff x="-2606937" y="3596246"/>
            <a:chExt cx="4132650" cy="1194799"/>
          </a:xfrm>
        </p:grpSpPr>
        <p:sp>
          <p:nvSpPr>
            <p:cNvPr id="48" name="Google Shape;468;p24">
              <a:extLst>
                <a:ext uri="{FF2B5EF4-FFF2-40B4-BE49-F238E27FC236}">
                  <a16:creationId xmlns:a16="http://schemas.microsoft.com/office/drawing/2014/main" id="{F91A8409-91ED-36A3-8293-C23F42278EB3}"/>
                </a:ext>
              </a:extLst>
            </p:cNvPr>
            <p:cNvSpPr txBox="1"/>
            <p:nvPr/>
          </p:nvSpPr>
          <p:spPr bwMode="auto">
            <a:xfrm>
              <a:off x="-2606937" y="3596246"/>
              <a:ext cx="2061000" cy="1194799"/>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keine redundante Arbeit und geringere Kosten</a:t>
              </a:r>
              <a:endParaRPr lang="de-DE" sz="1600" noProof="0" dirty="0">
                <a:solidFill>
                  <a:srgbClr val="000000"/>
                </a:solidFill>
                <a:latin typeface="+mn-lt"/>
                <a:ea typeface="Roboto"/>
                <a:cs typeface="Roboto"/>
              </a:endParaRPr>
            </a:p>
          </p:txBody>
        </p:sp>
        <p:sp>
          <p:nvSpPr>
            <p:cNvPr id="49" name="Google Shape;469;p24">
              <a:extLst>
                <a:ext uri="{FF2B5EF4-FFF2-40B4-BE49-F238E27FC236}">
                  <a16:creationId xmlns:a16="http://schemas.microsoft.com/office/drawing/2014/main" id="{93F8E6F2-C2DF-FA86-1738-CBFC0CC55776}"/>
                </a:ext>
              </a:extLst>
            </p:cNvPr>
            <p:cNvSpPr/>
            <p:nvPr/>
          </p:nvSpPr>
          <p:spPr bwMode="auto">
            <a:xfrm>
              <a:off x="930513" y="3887313"/>
              <a:ext cx="595200" cy="595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04</a:t>
              </a:r>
              <a:endParaRPr lang="de-DE" sz="1800" b="1" noProof="0" dirty="0">
                <a:solidFill>
                  <a:schemeClr val="bg2">
                    <a:lumMod val="50000"/>
                  </a:schemeClr>
                </a:solidFill>
                <a:latin typeface="+mn-lt"/>
                <a:ea typeface="Fira Sans Extra Condensed"/>
                <a:cs typeface="Fira Sans Extra Condensed"/>
              </a:endParaRPr>
            </a:p>
          </p:txBody>
        </p:sp>
      </p:grpSp>
      <p:grpSp>
        <p:nvGrpSpPr>
          <p:cNvPr id="50" name="Google Shape;465;p24">
            <a:extLst>
              <a:ext uri="{FF2B5EF4-FFF2-40B4-BE49-F238E27FC236}">
                <a16:creationId xmlns:a16="http://schemas.microsoft.com/office/drawing/2014/main" id="{8EB61634-51ED-1864-C143-BD3CB9221507}"/>
              </a:ext>
            </a:extLst>
          </p:cNvPr>
          <p:cNvGrpSpPr/>
          <p:nvPr/>
        </p:nvGrpSpPr>
        <p:grpSpPr bwMode="auto">
          <a:xfrm>
            <a:off x="1063275" y="3563000"/>
            <a:ext cx="2901128" cy="1189104"/>
            <a:chOff x="865683" y="3559586"/>
            <a:chExt cx="2901128" cy="1201459"/>
          </a:xfrm>
        </p:grpSpPr>
        <p:sp>
          <p:nvSpPr>
            <p:cNvPr id="51" name="Google Shape;468;p24">
              <a:extLst>
                <a:ext uri="{FF2B5EF4-FFF2-40B4-BE49-F238E27FC236}">
                  <a16:creationId xmlns:a16="http://schemas.microsoft.com/office/drawing/2014/main" id="{A55B69EE-DF0B-76B2-5EDA-2ED879E13265}"/>
                </a:ext>
              </a:extLst>
            </p:cNvPr>
            <p:cNvSpPr txBox="1"/>
            <p:nvPr/>
          </p:nvSpPr>
          <p:spPr bwMode="auto">
            <a:xfrm>
              <a:off x="1545790" y="3559586"/>
              <a:ext cx="2221021" cy="1201459"/>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Kombination von Datensätzen möglich sowie Kollaborationen</a:t>
              </a:r>
              <a:endParaRPr lang="de-DE" sz="1600" noProof="0" dirty="0">
                <a:solidFill>
                  <a:srgbClr val="000000"/>
                </a:solidFill>
                <a:latin typeface="+mn-lt"/>
                <a:ea typeface="Roboto"/>
                <a:cs typeface="Roboto"/>
              </a:endParaRPr>
            </a:p>
          </p:txBody>
        </p:sp>
        <p:sp>
          <p:nvSpPr>
            <p:cNvPr id="52" name="Google Shape;469;p24">
              <a:extLst>
                <a:ext uri="{FF2B5EF4-FFF2-40B4-BE49-F238E27FC236}">
                  <a16:creationId xmlns:a16="http://schemas.microsoft.com/office/drawing/2014/main" id="{96F76851-E6B5-5485-D173-FF776DC530C0}"/>
                </a:ext>
              </a:extLst>
            </p:cNvPr>
            <p:cNvSpPr/>
            <p:nvPr/>
          </p:nvSpPr>
          <p:spPr bwMode="auto">
            <a:xfrm>
              <a:off x="865683" y="3834313"/>
              <a:ext cx="595200" cy="595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05</a:t>
              </a:r>
            </a:p>
          </p:txBody>
        </p:sp>
      </p:grpSp>
      <p:grpSp>
        <p:nvGrpSpPr>
          <p:cNvPr id="53" name="Google Shape;465;p24">
            <a:extLst>
              <a:ext uri="{FF2B5EF4-FFF2-40B4-BE49-F238E27FC236}">
                <a16:creationId xmlns:a16="http://schemas.microsoft.com/office/drawing/2014/main" id="{CF66D662-A48B-1630-A4DD-873305E83125}"/>
              </a:ext>
            </a:extLst>
          </p:cNvPr>
          <p:cNvGrpSpPr/>
          <p:nvPr/>
        </p:nvGrpSpPr>
        <p:grpSpPr bwMode="auto">
          <a:xfrm>
            <a:off x="5272125" y="3607484"/>
            <a:ext cx="2704754" cy="1130981"/>
            <a:chOff x="930513" y="3632699"/>
            <a:chExt cx="2704754" cy="1201459"/>
          </a:xfrm>
        </p:grpSpPr>
        <p:sp>
          <p:nvSpPr>
            <p:cNvPr id="54" name="Google Shape;468;p24">
              <a:extLst>
                <a:ext uri="{FF2B5EF4-FFF2-40B4-BE49-F238E27FC236}">
                  <a16:creationId xmlns:a16="http://schemas.microsoft.com/office/drawing/2014/main" id="{19498B59-192F-DE16-E465-45AC9395F02D}"/>
                </a:ext>
              </a:extLst>
            </p:cNvPr>
            <p:cNvSpPr txBox="1"/>
            <p:nvPr/>
          </p:nvSpPr>
          <p:spPr bwMode="auto">
            <a:xfrm>
              <a:off x="1574267" y="3632699"/>
              <a:ext cx="2061000" cy="1201459"/>
            </a:xfrm>
            <a:prstGeom prst="rect">
              <a:avLst/>
            </a:prstGeom>
            <a:noFill/>
            <a:ln>
              <a:noFill/>
            </a:ln>
          </p:spPr>
          <p:txBody>
            <a:bodyPr spcFirstLastPara="1" wrap="square" lIns="91425" tIns="91425" rIns="91425" bIns="91425" anchor="ctr" anchorCtr="0">
              <a:noAutofit/>
            </a:bodyPr>
            <a:lstStyle/>
            <a:p>
              <a:pPr lvl="0">
                <a:defRPr/>
              </a:pPr>
              <a:r>
                <a:rPr lang="de-DE" sz="1600" noProof="0" dirty="0">
                  <a:latin typeface="+mn-lt"/>
                </a:rPr>
                <a:t>einmalige Ereignisse und Erhebungen</a:t>
              </a:r>
              <a:endParaRPr lang="de-DE" sz="1600" noProof="0" dirty="0">
                <a:solidFill>
                  <a:srgbClr val="000000"/>
                </a:solidFill>
                <a:latin typeface="+mn-lt"/>
                <a:ea typeface="Roboto"/>
                <a:cs typeface="Roboto"/>
              </a:endParaRPr>
            </a:p>
          </p:txBody>
        </p:sp>
        <p:sp>
          <p:nvSpPr>
            <p:cNvPr id="55" name="Google Shape;469;p24">
              <a:extLst>
                <a:ext uri="{FF2B5EF4-FFF2-40B4-BE49-F238E27FC236}">
                  <a16:creationId xmlns:a16="http://schemas.microsoft.com/office/drawing/2014/main" id="{C96E7237-B1AE-17C1-4E56-8005F4A1F749}"/>
                </a:ext>
              </a:extLst>
            </p:cNvPr>
            <p:cNvSpPr/>
            <p:nvPr/>
          </p:nvSpPr>
          <p:spPr bwMode="auto">
            <a:xfrm>
              <a:off x="930513" y="3905807"/>
              <a:ext cx="595200" cy="595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r>
                <a:rPr lang="de-DE" sz="1600" b="1" noProof="0" dirty="0">
                  <a:solidFill>
                    <a:schemeClr val="bg2">
                      <a:lumMod val="50000"/>
                    </a:schemeClr>
                  </a:solidFill>
                  <a:latin typeface="+mn-lt"/>
                  <a:ea typeface="Fira Sans Extra Condensed"/>
                  <a:cs typeface="Fira Sans Extra Condensed"/>
                </a:rPr>
                <a:t>06</a:t>
              </a:r>
              <a:endParaRPr lang="de-DE" sz="1800" b="1" noProof="0" dirty="0">
                <a:solidFill>
                  <a:schemeClr val="bg2">
                    <a:lumMod val="50000"/>
                  </a:schemeClr>
                </a:solidFill>
                <a:latin typeface="+mn-lt"/>
                <a:ea typeface="Fira Sans Extra Condensed"/>
                <a:cs typeface="Fira Sans Extra Condensed"/>
              </a:endParaRPr>
            </a:p>
          </p:txBody>
        </p:sp>
      </p:grpSp>
    </p:spTree>
    <p:extLst>
      <p:ext uri="{BB962C8B-B14F-4D97-AF65-F5344CB8AC3E}">
        <p14:creationId xmlns:p14="http://schemas.microsoft.com/office/powerpoint/2010/main" val="3291338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4">
            <a:extLst>
              <a:ext uri="{FF2B5EF4-FFF2-40B4-BE49-F238E27FC236}">
                <a16:creationId xmlns:a16="http://schemas.microsoft.com/office/drawing/2014/main" id="{E6D3AC2B-E4DD-0ED5-FB31-B8F80873F2CB}"/>
              </a:ext>
            </a:extLst>
          </p:cNvPr>
          <p:cNvGraphicFramePr>
            <a:graphicFrameLocks/>
          </p:cNvGraphicFramePr>
          <p:nvPr>
            <p:extLst>
              <p:ext uri="{D42A27DB-BD31-4B8C-83A1-F6EECF244321}">
                <p14:modId xmlns:p14="http://schemas.microsoft.com/office/powerpoint/2010/main" val="1218378029"/>
              </p:ext>
            </p:extLst>
          </p:nvPr>
        </p:nvGraphicFramePr>
        <p:xfrm>
          <a:off x="1094478" y="551141"/>
          <a:ext cx="7129211" cy="3934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feld 7">
            <a:extLst>
              <a:ext uri="{FF2B5EF4-FFF2-40B4-BE49-F238E27FC236}">
                <a16:creationId xmlns:a16="http://schemas.microsoft.com/office/drawing/2014/main" id="{A4D85AB9-F672-8684-FAB8-E77A578A4142}"/>
              </a:ext>
            </a:extLst>
          </p:cNvPr>
          <p:cNvSpPr txBox="1"/>
          <p:nvPr/>
        </p:nvSpPr>
        <p:spPr bwMode="auto">
          <a:xfrm>
            <a:off x="1171736" y="1154462"/>
            <a:ext cx="3530893" cy="1006686"/>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lvl="1">
              <a:defRPr/>
            </a:pPr>
            <a:r>
              <a:rPr lang="de-DE" sz="1600" b="0" i="0" u="none" strike="noStrike" cap="none" spc="0" noProof="0" dirty="0">
                <a:solidFill>
                  <a:schemeClr val="tx1"/>
                </a:solidFill>
                <a:latin typeface="+mn-lt"/>
              </a:rPr>
              <a:t>Auswahl eines Repositoriums z.B. über re3data, anschließende Suche darin</a:t>
            </a:r>
            <a:endParaRPr lang="de-DE" sz="1600" noProof="0" dirty="0">
              <a:latin typeface="+mn-lt"/>
            </a:endParaRPr>
          </a:p>
          <a:p>
            <a:pPr>
              <a:defRPr/>
            </a:pPr>
            <a:endParaRPr lang="de-DE" noProof="0" dirty="0">
              <a:latin typeface="+mn-lt"/>
            </a:endParaRPr>
          </a:p>
        </p:txBody>
      </p:sp>
      <p:sp>
        <p:nvSpPr>
          <p:cNvPr id="9" name="Textfeld 8">
            <a:extLst>
              <a:ext uri="{FF2B5EF4-FFF2-40B4-BE49-F238E27FC236}">
                <a16:creationId xmlns:a16="http://schemas.microsoft.com/office/drawing/2014/main" id="{7A4A4FAF-1296-562E-27E2-0027CEC764E7}"/>
              </a:ext>
            </a:extLst>
          </p:cNvPr>
          <p:cNvSpPr txBox="1"/>
          <p:nvPr/>
        </p:nvSpPr>
        <p:spPr bwMode="auto">
          <a:xfrm>
            <a:off x="4851627" y="977341"/>
            <a:ext cx="3372062" cy="1035668"/>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r">
              <a:defRPr/>
            </a:pPr>
            <a:r>
              <a:rPr lang="de-DE" sz="1600" b="0" i="0" u="none" strike="noStrike" cap="none" spc="0" noProof="0" dirty="0">
                <a:solidFill>
                  <a:schemeClr val="tx1"/>
                </a:solidFill>
                <a:latin typeface="+mn-lt"/>
              </a:rPr>
              <a:t>ermöglichen die Suche über mehrere Repositorien hinweg</a:t>
            </a:r>
            <a:r>
              <a:rPr lang="de-DE" sz="1600" noProof="0" dirty="0">
                <a:solidFill>
                  <a:schemeClr val="tx1"/>
                </a:solidFill>
                <a:latin typeface="+mn-lt"/>
              </a:rPr>
              <a:t> (z B. </a:t>
            </a:r>
            <a:r>
              <a:rPr lang="de-DE" sz="1600" noProof="0" dirty="0" err="1">
                <a:solidFill>
                  <a:schemeClr val="tx1"/>
                </a:solidFill>
                <a:latin typeface="+mn-lt"/>
              </a:rPr>
              <a:t>DataCite</a:t>
            </a:r>
            <a:r>
              <a:rPr lang="de-DE" sz="1600" noProof="0" dirty="0">
                <a:solidFill>
                  <a:schemeClr val="tx1"/>
                </a:solidFill>
                <a:latin typeface="+mn-lt"/>
              </a:rPr>
              <a:t>, </a:t>
            </a:r>
            <a:r>
              <a:rPr lang="de-DE" sz="1600" b="0" i="0" u="none" strike="noStrike" cap="none" spc="0" noProof="0" dirty="0">
                <a:solidFill>
                  <a:schemeClr val="tx1"/>
                </a:solidFill>
                <a:latin typeface="+mn-lt"/>
              </a:rPr>
              <a:t>European Union Open Data Portal</a:t>
            </a:r>
            <a:r>
              <a:rPr lang="de-DE" sz="1600" noProof="0" dirty="0">
                <a:solidFill>
                  <a:schemeClr val="tx1"/>
                </a:solidFill>
                <a:latin typeface="+mn-lt"/>
              </a:rPr>
              <a:t> usw.)</a:t>
            </a:r>
            <a:endParaRPr lang="de-DE" sz="1600" b="0" i="0" u="none" strike="noStrike" cap="none" spc="0" noProof="0" dirty="0">
              <a:solidFill>
                <a:schemeClr val="tx1"/>
              </a:solidFill>
              <a:latin typeface="+mn-lt"/>
              <a:cs typeface="Times New Roman"/>
            </a:endParaRPr>
          </a:p>
        </p:txBody>
      </p:sp>
      <p:sp>
        <p:nvSpPr>
          <p:cNvPr id="11" name="Textfeld 10">
            <a:extLst>
              <a:ext uri="{FF2B5EF4-FFF2-40B4-BE49-F238E27FC236}">
                <a16:creationId xmlns:a16="http://schemas.microsoft.com/office/drawing/2014/main" id="{F2CF732C-FBC7-4680-0F88-361E600D47D0}"/>
              </a:ext>
            </a:extLst>
          </p:cNvPr>
          <p:cNvSpPr txBox="1"/>
          <p:nvPr/>
        </p:nvSpPr>
        <p:spPr>
          <a:xfrm>
            <a:off x="43849" y="708995"/>
            <a:ext cx="5025910" cy="461665"/>
          </a:xfrm>
          <a:prstGeom prst="rect">
            <a:avLst/>
          </a:prstGeom>
          <a:noFill/>
        </p:spPr>
        <p:txBody>
          <a:bodyPr wrap="square">
            <a:spAutoFit/>
          </a:bodyPr>
          <a:lstStyle/>
          <a:p>
            <a:pPr lvl="0" algn="ctr">
              <a:defRPr/>
            </a:pPr>
            <a:r>
              <a:rPr lang="de-DE" sz="2400" b="1" i="0" u="none" strike="noStrike" cap="none" spc="0" noProof="0" dirty="0">
                <a:solidFill>
                  <a:schemeClr val="bg2">
                    <a:lumMod val="50000"/>
                  </a:schemeClr>
                </a:solidFill>
                <a:latin typeface="+mn-lt"/>
              </a:rPr>
              <a:t>Datenrepositorien</a:t>
            </a:r>
            <a:r>
              <a:rPr lang="de-DE" sz="2400" b="1" i="0" u="none" strike="noStrike" cap="none" spc="0" noProof="0" dirty="0">
                <a:solidFill>
                  <a:schemeClr val="tx1"/>
                </a:solidFill>
                <a:latin typeface="+mn-lt"/>
              </a:rPr>
              <a:t>  </a:t>
            </a:r>
            <a:endParaRPr lang="de-DE" sz="2400" noProof="0" dirty="0">
              <a:latin typeface="+mn-lt"/>
            </a:endParaRPr>
          </a:p>
        </p:txBody>
      </p:sp>
      <p:sp>
        <p:nvSpPr>
          <p:cNvPr id="13" name="Textfeld 12">
            <a:extLst>
              <a:ext uri="{FF2B5EF4-FFF2-40B4-BE49-F238E27FC236}">
                <a16:creationId xmlns:a16="http://schemas.microsoft.com/office/drawing/2014/main" id="{C97F04BD-3FAE-1B71-926C-AFB2E04F2988}"/>
              </a:ext>
            </a:extLst>
          </p:cNvPr>
          <p:cNvSpPr txBox="1"/>
          <p:nvPr/>
        </p:nvSpPr>
        <p:spPr>
          <a:xfrm>
            <a:off x="1209956" y="2566243"/>
            <a:ext cx="5025762" cy="461665"/>
          </a:xfrm>
          <a:prstGeom prst="rect">
            <a:avLst/>
          </a:prstGeom>
          <a:noFill/>
        </p:spPr>
        <p:txBody>
          <a:bodyPr wrap="square">
            <a:spAutoFit/>
          </a:bodyPr>
          <a:lstStyle/>
          <a:p>
            <a:pPr lvl="0"/>
            <a:r>
              <a:rPr lang="de-DE" sz="2400" b="1" i="0" u="none" strike="noStrike" cap="none" spc="0" noProof="0" dirty="0">
                <a:solidFill>
                  <a:schemeClr val="bg2">
                    <a:lumMod val="50000"/>
                  </a:schemeClr>
                </a:solidFill>
                <a:latin typeface="+mn-lt"/>
              </a:rPr>
              <a:t>Datenjournale</a:t>
            </a:r>
            <a:endParaRPr lang="de-DE" sz="2400" noProof="0" dirty="0">
              <a:solidFill>
                <a:schemeClr val="bg2">
                  <a:lumMod val="50000"/>
                </a:schemeClr>
              </a:solidFill>
              <a:latin typeface="+mn-lt"/>
            </a:endParaRPr>
          </a:p>
        </p:txBody>
      </p:sp>
      <p:sp>
        <p:nvSpPr>
          <p:cNvPr id="15" name="Textfeld 14">
            <a:extLst>
              <a:ext uri="{FF2B5EF4-FFF2-40B4-BE49-F238E27FC236}">
                <a16:creationId xmlns:a16="http://schemas.microsoft.com/office/drawing/2014/main" id="{9F00322B-2B01-AC82-6EC0-0B6CEFD15814}"/>
              </a:ext>
            </a:extLst>
          </p:cNvPr>
          <p:cNvSpPr txBox="1"/>
          <p:nvPr/>
        </p:nvSpPr>
        <p:spPr>
          <a:xfrm>
            <a:off x="4702629" y="2644894"/>
            <a:ext cx="5025762" cy="424732"/>
          </a:xfrm>
          <a:prstGeom prst="rect">
            <a:avLst/>
          </a:prstGeom>
          <a:noFill/>
        </p:spPr>
        <p:txBody>
          <a:bodyPr wrap="square">
            <a:spAutoFit/>
          </a:bodyPr>
          <a:lstStyle/>
          <a:p>
            <a:pPr marL="0" lvl="0" indent="0" algn="ctr" defTabSz="2889247">
              <a:lnSpc>
                <a:spcPct val="90000"/>
              </a:lnSpc>
              <a:spcBef>
                <a:spcPts val="0"/>
              </a:spcBef>
              <a:spcAft>
                <a:spcPts val="0"/>
              </a:spcAft>
              <a:defRPr/>
            </a:pPr>
            <a:r>
              <a:rPr lang="de-DE" sz="2400" b="1" noProof="0" dirty="0">
                <a:solidFill>
                  <a:schemeClr val="bg2">
                    <a:lumMod val="50000"/>
                  </a:schemeClr>
                </a:solidFill>
                <a:latin typeface="+mn-lt"/>
              </a:rPr>
              <a:t>Zeitschriften</a:t>
            </a:r>
            <a:endParaRPr lang="de-DE" sz="2400" noProof="0" dirty="0">
              <a:solidFill>
                <a:schemeClr val="bg2">
                  <a:lumMod val="50000"/>
                </a:schemeClr>
              </a:solidFill>
              <a:latin typeface="+mn-lt"/>
            </a:endParaRPr>
          </a:p>
        </p:txBody>
      </p:sp>
      <p:sp>
        <p:nvSpPr>
          <p:cNvPr id="17" name="Textfeld 16">
            <a:extLst>
              <a:ext uri="{FF2B5EF4-FFF2-40B4-BE49-F238E27FC236}">
                <a16:creationId xmlns:a16="http://schemas.microsoft.com/office/drawing/2014/main" id="{EC210E3A-96F4-CC04-A6A7-916C62F62EE5}"/>
              </a:ext>
            </a:extLst>
          </p:cNvPr>
          <p:cNvSpPr txBox="1"/>
          <p:nvPr/>
        </p:nvSpPr>
        <p:spPr>
          <a:xfrm>
            <a:off x="4702629" y="3096497"/>
            <a:ext cx="3521060" cy="978729"/>
          </a:xfrm>
          <a:prstGeom prst="rect">
            <a:avLst/>
          </a:prstGeom>
          <a:noFill/>
        </p:spPr>
        <p:txBody>
          <a:bodyPr wrap="square">
            <a:spAutoFit/>
          </a:bodyPr>
          <a:lstStyle/>
          <a:p>
            <a:pPr marL="0" lvl="0" indent="0" algn="r" defTabSz="2889247">
              <a:lnSpc>
                <a:spcPct val="90000"/>
              </a:lnSpc>
              <a:spcBef>
                <a:spcPts val="0"/>
              </a:spcBef>
              <a:spcAft>
                <a:spcPts val="0"/>
              </a:spcAft>
              <a:defRPr/>
            </a:pPr>
            <a:r>
              <a:rPr lang="de-DE" sz="1600" b="0" i="0" u="none" strike="noStrike" cap="none" spc="0" noProof="0" dirty="0">
                <a:solidFill>
                  <a:srgbClr val="000000"/>
                </a:solidFill>
                <a:latin typeface="+mn-lt"/>
              </a:rPr>
              <a:t>Auffinden von Daten, die in Zeitschriftenaufsätzen als ergänzendes</a:t>
            </a:r>
            <a:r>
              <a:rPr lang="en-GB" sz="1600" dirty="0">
                <a:latin typeface="+mn-lt"/>
              </a:rPr>
              <a:t> </a:t>
            </a:r>
            <a:r>
              <a:rPr lang="de-DE" sz="1600" b="0" i="0" u="none" strike="noStrike" cap="none" spc="0" noProof="0" dirty="0">
                <a:solidFill>
                  <a:srgbClr val="000000"/>
                </a:solidFill>
                <a:latin typeface="+mn-lt"/>
              </a:rPr>
              <a:t>Material genannt oder präsentiert werden</a:t>
            </a:r>
            <a:endParaRPr lang="de-DE" sz="1600" b="0" noProof="0" dirty="0">
              <a:solidFill>
                <a:schemeClr val="tx1"/>
              </a:solidFill>
              <a:latin typeface="+mn-lt"/>
            </a:endParaRPr>
          </a:p>
        </p:txBody>
      </p:sp>
      <p:sp>
        <p:nvSpPr>
          <p:cNvPr id="19" name="Textfeld 18">
            <a:extLst>
              <a:ext uri="{FF2B5EF4-FFF2-40B4-BE49-F238E27FC236}">
                <a16:creationId xmlns:a16="http://schemas.microsoft.com/office/drawing/2014/main" id="{2D7E6A4F-627A-4496-19A6-D7C1FAF8D706}"/>
              </a:ext>
            </a:extLst>
          </p:cNvPr>
          <p:cNvSpPr txBox="1"/>
          <p:nvPr/>
        </p:nvSpPr>
        <p:spPr>
          <a:xfrm>
            <a:off x="1217350" y="3008996"/>
            <a:ext cx="3634277" cy="1200329"/>
          </a:xfrm>
          <a:prstGeom prst="rect">
            <a:avLst/>
          </a:prstGeom>
          <a:noFill/>
        </p:spPr>
        <p:txBody>
          <a:bodyPr wrap="square">
            <a:spAutoFit/>
          </a:bodyPr>
          <a:lstStyle/>
          <a:p>
            <a:pPr marL="0" lvl="0" indent="0" defTabSz="2889247">
              <a:lnSpc>
                <a:spcPct val="90000"/>
              </a:lnSpc>
              <a:spcBef>
                <a:spcPts val="0"/>
              </a:spcBef>
              <a:spcAft>
                <a:spcPts val="0"/>
              </a:spcAft>
              <a:defRPr/>
            </a:pPr>
            <a:r>
              <a:rPr lang="de-DE" sz="1600" b="0" i="0" u="none" strike="noStrike" cap="none" spc="0" noProof="0" dirty="0">
                <a:solidFill>
                  <a:srgbClr val="000000"/>
                </a:solidFill>
                <a:latin typeface="+mn-lt"/>
              </a:rPr>
              <a:t>publizieren Artikel, die Daten beschreiben </a:t>
            </a:r>
            <a:br>
              <a:rPr lang="de-DE" sz="1600" b="0" i="0" u="none" strike="noStrike" cap="none" spc="0" noProof="0" dirty="0">
                <a:solidFill>
                  <a:srgbClr val="000000"/>
                </a:solidFill>
                <a:latin typeface="+mn-lt"/>
              </a:rPr>
            </a:br>
            <a:r>
              <a:rPr lang="de-DE" sz="1600" b="0" i="0" u="none" strike="noStrike" cap="none" spc="0" noProof="0" dirty="0">
                <a:solidFill>
                  <a:srgbClr val="000000"/>
                </a:solidFill>
                <a:latin typeface="+mn-lt"/>
              </a:rPr>
              <a:t>(sie jedoch nicht interpretieren), eigentliche Datenpublikation liegt idealerweise in einem Repositorium</a:t>
            </a:r>
            <a:endParaRPr lang="de-DE" sz="1800" noProof="0" dirty="0">
              <a:latin typeface="+mn-lt"/>
            </a:endParaRPr>
          </a:p>
        </p:txBody>
      </p:sp>
      <p:sp>
        <p:nvSpPr>
          <p:cNvPr id="21" name="Textfeld 20">
            <a:extLst>
              <a:ext uri="{FF2B5EF4-FFF2-40B4-BE49-F238E27FC236}">
                <a16:creationId xmlns:a16="http://schemas.microsoft.com/office/drawing/2014/main" id="{B7A38682-CD74-98EC-F7DF-30218F9CB2DA}"/>
              </a:ext>
            </a:extLst>
          </p:cNvPr>
          <p:cNvSpPr txBox="1"/>
          <p:nvPr/>
        </p:nvSpPr>
        <p:spPr>
          <a:xfrm>
            <a:off x="6235718" y="658076"/>
            <a:ext cx="5431398" cy="461665"/>
          </a:xfrm>
          <a:prstGeom prst="rect">
            <a:avLst/>
          </a:prstGeom>
          <a:noFill/>
        </p:spPr>
        <p:txBody>
          <a:bodyPr wrap="square">
            <a:spAutoFit/>
          </a:bodyPr>
          <a:lstStyle/>
          <a:p>
            <a:pPr lvl="0"/>
            <a:r>
              <a:rPr lang="de-DE" sz="2400" b="1" i="0" u="none" strike="noStrike" cap="none" spc="0" noProof="0" dirty="0">
                <a:solidFill>
                  <a:schemeClr val="bg2">
                    <a:lumMod val="50000"/>
                  </a:schemeClr>
                </a:solidFill>
                <a:latin typeface="+mn-lt"/>
              </a:rPr>
              <a:t>Datenportale</a:t>
            </a:r>
            <a:endParaRPr lang="de-DE" sz="2400" noProof="0" dirty="0">
              <a:solidFill>
                <a:schemeClr val="bg2">
                  <a:lumMod val="50000"/>
                </a:schemeClr>
              </a:solidFill>
              <a:latin typeface="+mn-lt"/>
            </a:endParaRPr>
          </a:p>
        </p:txBody>
      </p:sp>
    </p:spTree>
    <p:extLst>
      <p:ext uri="{BB962C8B-B14F-4D97-AF65-F5344CB8AC3E}">
        <p14:creationId xmlns:p14="http://schemas.microsoft.com/office/powerpoint/2010/main" val="2599633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Rechteck: abgerundete Ecken 19">
            <a:extLst>
              <a:ext uri="{FF2B5EF4-FFF2-40B4-BE49-F238E27FC236}">
                <a16:creationId xmlns:a16="http://schemas.microsoft.com/office/drawing/2014/main" id="{702E70C8-5BDA-8760-0253-027D0A28C91B}"/>
              </a:ext>
            </a:extLst>
          </p:cNvPr>
          <p:cNvSpPr/>
          <p:nvPr/>
        </p:nvSpPr>
        <p:spPr>
          <a:xfrm>
            <a:off x="605845" y="2050897"/>
            <a:ext cx="2524467" cy="283853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 1">
            <a:extLst>
              <a:ext uri="{FF2B5EF4-FFF2-40B4-BE49-F238E27FC236}">
                <a16:creationId xmlns:a16="http://schemas.microsoft.com/office/drawing/2014/main" id="{7D546531-BCED-EFB9-5648-ADF844BD807C}"/>
              </a:ext>
            </a:extLst>
          </p:cNvPr>
          <p:cNvSpPr>
            <a:spLocks noGrp="1"/>
          </p:cNvSpPr>
          <p:nvPr>
            <p:ph type="title"/>
          </p:nvPr>
        </p:nvSpPr>
        <p:spPr>
          <a:xfrm>
            <a:off x="346339" y="332444"/>
            <a:ext cx="8073760" cy="715500"/>
          </a:xfrm>
        </p:spPr>
        <p:txBody>
          <a:bodyPr/>
          <a:lstStyle/>
          <a:p>
            <a:pPr algn="ctr"/>
            <a:r>
              <a:rPr lang="de-DE" noProof="0" dirty="0">
                <a:solidFill>
                  <a:schemeClr val="bg2">
                    <a:lumMod val="50000"/>
                  </a:schemeClr>
                </a:solidFill>
                <a:latin typeface="+mn-lt"/>
              </a:rPr>
              <a:t>Zugang</a:t>
            </a:r>
          </a:p>
        </p:txBody>
      </p:sp>
      <p:sp>
        <p:nvSpPr>
          <p:cNvPr id="4" name="Textfeld 3">
            <a:extLst>
              <a:ext uri="{FF2B5EF4-FFF2-40B4-BE49-F238E27FC236}">
                <a16:creationId xmlns:a16="http://schemas.microsoft.com/office/drawing/2014/main" id="{778C9CE5-3AA7-7CB9-2136-3424AC7DA6DE}"/>
              </a:ext>
            </a:extLst>
          </p:cNvPr>
          <p:cNvSpPr txBox="1"/>
          <p:nvPr/>
        </p:nvSpPr>
        <p:spPr>
          <a:xfrm>
            <a:off x="353661" y="992942"/>
            <a:ext cx="7917189" cy="923330"/>
          </a:xfrm>
          <a:prstGeom prst="rect">
            <a:avLst/>
          </a:prstGeom>
          <a:noFill/>
        </p:spPr>
        <p:txBody>
          <a:bodyPr wrap="square">
            <a:spAutoFit/>
          </a:bodyPr>
          <a:lstStyle/>
          <a:p>
            <a:pPr marL="285750" indent="-285750">
              <a:buFont typeface="Arial" panose="020B0604020202020204" pitchFamily="34" charset="0"/>
              <a:buChar char="•"/>
            </a:pPr>
            <a:r>
              <a:rPr lang="de-DE" sz="1800" noProof="0" dirty="0">
                <a:latin typeface="+mn-lt"/>
              </a:rPr>
              <a:t>für die Nachnutzung werden unterschiedliche Zugänge ermöglicht, die mit der Beschaffenheit der Daten (z.B. sensibel oder personenbezogen) verbunden sind:</a:t>
            </a:r>
          </a:p>
        </p:txBody>
      </p:sp>
      <p:sp>
        <p:nvSpPr>
          <p:cNvPr id="6" name="Rechteck: abgerundete Ecken 5">
            <a:extLst>
              <a:ext uri="{FF2B5EF4-FFF2-40B4-BE49-F238E27FC236}">
                <a16:creationId xmlns:a16="http://schemas.microsoft.com/office/drawing/2014/main" id="{C74C0EEF-F2BE-BC32-9586-E707DE089BA2}"/>
              </a:ext>
            </a:extLst>
          </p:cNvPr>
          <p:cNvSpPr/>
          <p:nvPr/>
        </p:nvSpPr>
        <p:spPr>
          <a:xfrm>
            <a:off x="3259193" y="2055681"/>
            <a:ext cx="2524467" cy="283853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7" name="Rechteck: abgerundete Ecken 6">
            <a:extLst>
              <a:ext uri="{FF2B5EF4-FFF2-40B4-BE49-F238E27FC236}">
                <a16:creationId xmlns:a16="http://schemas.microsoft.com/office/drawing/2014/main" id="{BB2FA42F-05DB-79B4-9576-BA167CE72301}"/>
              </a:ext>
            </a:extLst>
          </p:cNvPr>
          <p:cNvSpPr/>
          <p:nvPr/>
        </p:nvSpPr>
        <p:spPr>
          <a:xfrm>
            <a:off x="5871394" y="2055682"/>
            <a:ext cx="2548706" cy="283853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9" name="Textfeld 8">
            <a:extLst>
              <a:ext uri="{FF2B5EF4-FFF2-40B4-BE49-F238E27FC236}">
                <a16:creationId xmlns:a16="http://schemas.microsoft.com/office/drawing/2014/main" id="{E821023B-2C7D-55A3-B891-0FDD9B341630}"/>
              </a:ext>
            </a:extLst>
          </p:cNvPr>
          <p:cNvSpPr txBox="1"/>
          <p:nvPr/>
        </p:nvSpPr>
        <p:spPr>
          <a:xfrm>
            <a:off x="1046677" y="2188026"/>
            <a:ext cx="1801198" cy="338554"/>
          </a:xfrm>
          <a:prstGeom prst="rect">
            <a:avLst/>
          </a:prstGeom>
          <a:noFill/>
        </p:spPr>
        <p:txBody>
          <a:bodyPr wrap="square">
            <a:spAutoFit/>
          </a:bodyPr>
          <a:lstStyle/>
          <a:p>
            <a:r>
              <a:rPr lang="de-DE" sz="1600" b="1" noProof="0" dirty="0">
                <a:latin typeface="+mn-lt"/>
              </a:rPr>
              <a:t>1. Freier Zugang</a:t>
            </a:r>
            <a:endParaRPr lang="de-DE" sz="1600" noProof="0" dirty="0">
              <a:latin typeface="+mn-lt"/>
            </a:endParaRPr>
          </a:p>
        </p:txBody>
      </p:sp>
      <p:sp>
        <p:nvSpPr>
          <p:cNvPr id="11" name="Textfeld 10">
            <a:extLst>
              <a:ext uri="{FF2B5EF4-FFF2-40B4-BE49-F238E27FC236}">
                <a16:creationId xmlns:a16="http://schemas.microsoft.com/office/drawing/2014/main" id="{5D14C4CD-E28B-89EF-06F6-9DFDC6118D32}"/>
              </a:ext>
            </a:extLst>
          </p:cNvPr>
          <p:cNvSpPr txBox="1"/>
          <p:nvPr/>
        </p:nvSpPr>
        <p:spPr>
          <a:xfrm>
            <a:off x="3514979" y="2190201"/>
            <a:ext cx="2256238" cy="338554"/>
          </a:xfrm>
          <a:prstGeom prst="rect">
            <a:avLst/>
          </a:prstGeom>
          <a:noFill/>
        </p:spPr>
        <p:txBody>
          <a:bodyPr wrap="square">
            <a:spAutoFit/>
          </a:bodyPr>
          <a:lstStyle/>
          <a:p>
            <a:r>
              <a:rPr lang="de-DE" sz="1600" b="1" noProof="0" dirty="0">
                <a:latin typeface="+mn-lt"/>
              </a:rPr>
              <a:t>2. Zugang auf Antrag</a:t>
            </a:r>
            <a:endParaRPr lang="de-DE" sz="1600" noProof="0" dirty="0">
              <a:latin typeface="+mn-lt"/>
            </a:endParaRPr>
          </a:p>
        </p:txBody>
      </p:sp>
      <p:sp>
        <p:nvSpPr>
          <p:cNvPr id="13" name="Textfeld 12">
            <a:extLst>
              <a:ext uri="{FF2B5EF4-FFF2-40B4-BE49-F238E27FC236}">
                <a16:creationId xmlns:a16="http://schemas.microsoft.com/office/drawing/2014/main" id="{EC684243-0D26-A050-B9E6-E7235471D06A}"/>
              </a:ext>
            </a:extLst>
          </p:cNvPr>
          <p:cNvSpPr txBox="1"/>
          <p:nvPr/>
        </p:nvSpPr>
        <p:spPr>
          <a:xfrm>
            <a:off x="6039446" y="2157248"/>
            <a:ext cx="2548706" cy="338554"/>
          </a:xfrm>
          <a:prstGeom prst="rect">
            <a:avLst/>
          </a:prstGeom>
          <a:noFill/>
        </p:spPr>
        <p:txBody>
          <a:bodyPr wrap="square">
            <a:spAutoFit/>
          </a:bodyPr>
          <a:lstStyle/>
          <a:p>
            <a:r>
              <a:rPr lang="de-DE" sz="1600" b="1" noProof="0" dirty="0">
                <a:latin typeface="+mn-lt"/>
              </a:rPr>
              <a:t>3. Gesicherter Zugang</a:t>
            </a:r>
            <a:endParaRPr lang="de-DE" sz="1600" noProof="0" dirty="0">
              <a:latin typeface="+mn-lt"/>
            </a:endParaRPr>
          </a:p>
        </p:txBody>
      </p:sp>
      <p:sp>
        <p:nvSpPr>
          <p:cNvPr id="15" name="Textfeld 14">
            <a:extLst>
              <a:ext uri="{FF2B5EF4-FFF2-40B4-BE49-F238E27FC236}">
                <a16:creationId xmlns:a16="http://schemas.microsoft.com/office/drawing/2014/main" id="{A606B2A8-B89A-A4E7-1B75-B006B7E4621A}"/>
              </a:ext>
            </a:extLst>
          </p:cNvPr>
          <p:cNvSpPr txBox="1"/>
          <p:nvPr/>
        </p:nvSpPr>
        <p:spPr>
          <a:xfrm>
            <a:off x="775608" y="2495802"/>
            <a:ext cx="2232860" cy="2062103"/>
          </a:xfrm>
          <a:prstGeom prst="rect">
            <a:avLst/>
          </a:prstGeom>
          <a:noFill/>
        </p:spPr>
        <p:txBody>
          <a:bodyPr wrap="square">
            <a:spAutoFit/>
          </a:bodyPr>
          <a:lstStyle/>
          <a:p>
            <a:pPr algn="ctr"/>
            <a:r>
              <a:rPr lang="de-DE" sz="1600" noProof="0" dirty="0">
                <a:latin typeface="+mn-lt"/>
              </a:rPr>
              <a:t>direkt und kostenfrei herunterladbar und nutzbar oder nach Registrierung und Zustimmung der Nutzungsbedingungen </a:t>
            </a:r>
            <a:r>
              <a:rPr lang="de-DE" sz="1600" noProof="0" dirty="0" err="1">
                <a:latin typeface="+mn-lt"/>
              </a:rPr>
              <a:t>einseh</a:t>
            </a:r>
            <a:r>
              <a:rPr lang="de-DE" sz="1600" noProof="0" dirty="0">
                <a:latin typeface="+mn-lt"/>
              </a:rPr>
              <a:t>- und verwendbar</a:t>
            </a:r>
          </a:p>
        </p:txBody>
      </p:sp>
      <p:sp>
        <p:nvSpPr>
          <p:cNvPr id="17" name="Textfeld 16">
            <a:extLst>
              <a:ext uri="{FF2B5EF4-FFF2-40B4-BE49-F238E27FC236}">
                <a16:creationId xmlns:a16="http://schemas.microsoft.com/office/drawing/2014/main" id="{24EB625D-2C85-9A2B-A4EB-362594264F3E}"/>
              </a:ext>
            </a:extLst>
          </p:cNvPr>
          <p:cNvSpPr txBox="1"/>
          <p:nvPr/>
        </p:nvSpPr>
        <p:spPr>
          <a:xfrm>
            <a:off x="3320083" y="2495802"/>
            <a:ext cx="2431126" cy="2062103"/>
          </a:xfrm>
          <a:prstGeom prst="rect">
            <a:avLst/>
          </a:prstGeom>
          <a:noFill/>
        </p:spPr>
        <p:txBody>
          <a:bodyPr wrap="square">
            <a:spAutoFit/>
          </a:bodyPr>
          <a:lstStyle/>
          <a:p>
            <a:pPr algn="ctr"/>
            <a:r>
              <a:rPr lang="de-DE" sz="1600" noProof="0" dirty="0">
                <a:latin typeface="+mn-lt"/>
              </a:rPr>
              <a:t>sind gewünschte Daten nicht offen verfügbar bedarf es eines Datennutzungsvertrags, der beim jeweiligen Archiv, Repositorium oder FDZ angefordert und unterzeichnet wird</a:t>
            </a:r>
          </a:p>
        </p:txBody>
      </p:sp>
      <p:sp>
        <p:nvSpPr>
          <p:cNvPr id="19" name="Textfeld 18">
            <a:extLst>
              <a:ext uri="{FF2B5EF4-FFF2-40B4-BE49-F238E27FC236}">
                <a16:creationId xmlns:a16="http://schemas.microsoft.com/office/drawing/2014/main" id="{EBCC9A91-90DD-C70B-1701-F30EDD72FA8A}"/>
              </a:ext>
            </a:extLst>
          </p:cNvPr>
          <p:cNvSpPr txBox="1"/>
          <p:nvPr/>
        </p:nvSpPr>
        <p:spPr>
          <a:xfrm>
            <a:off x="5911409" y="2412952"/>
            <a:ext cx="2548706" cy="2554545"/>
          </a:xfrm>
          <a:prstGeom prst="rect">
            <a:avLst/>
          </a:prstGeom>
          <a:noFill/>
        </p:spPr>
        <p:txBody>
          <a:bodyPr wrap="square">
            <a:spAutoFit/>
          </a:bodyPr>
          <a:lstStyle/>
          <a:p>
            <a:pPr algn="ctr"/>
            <a:r>
              <a:rPr lang="de-DE" sz="1600" noProof="0" dirty="0">
                <a:latin typeface="+mn-lt"/>
              </a:rPr>
              <a:t>sensible und personen-bezogene Daten können lediglich unter hohen Sicherheitsvorkehrungen nachgenutzt werden</a:t>
            </a:r>
          </a:p>
          <a:p>
            <a:pPr algn="ctr"/>
            <a:r>
              <a:rPr lang="de-DE" sz="1600" noProof="0" dirty="0">
                <a:latin typeface="+mn-lt"/>
              </a:rPr>
              <a:t>bspw. in digitalen Safe-Rooms bzw. Gastarbeits-plätzen, wo keine Handys, Laptops oder USB-Sticks erlaubt sind</a:t>
            </a:r>
          </a:p>
        </p:txBody>
      </p:sp>
      <p:sp>
        <p:nvSpPr>
          <p:cNvPr id="3" name="Rechteck: abgerundete Ecken 2">
            <a:extLst>
              <a:ext uri="{FF2B5EF4-FFF2-40B4-BE49-F238E27FC236}">
                <a16:creationId xmlns:a16="http://schemas.microsoft.com/office/drawing/2014/main" id="{AAC15CEE-D212-EB5D-FDD2-F2C8D5A05269}"/>
              </a:ext>
            </a:extLst>
          </p:cNvPr>
          <p:cNvSpPr/>
          <p:nvPr/>
        </p:nvSpPr>
        <p:spPr>
          <a:xfrm>
            <a:off x="4263909" y="4772766"/>
            <a:ext cx="568450"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noProof="0" smtClean="0"/>
              <a:t>107</a:t>
            </a:fld>
            <a:endParaRPr lang="de-DE" noProof="0" dirty="0"/>
          </a:p>
        </p:txBody>
      </p:sp>
    </p:spTree>
    <p:extLst>
      <p:ext uri="{BB962C8B-B14F-4D97-AF65-F5344CB8AC3E}">
        <p14:creationId xmlns:p14="http://schemas.microsoft.com/office/powerpoint/2010/main" val="1396770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65BACD-B28B-ADED-3111-A5A259956B52}"/>
              </a:ext>
            </a:extLst>
          </p:cNvPr>
          <p:cNvSpPr>
            <a:spLocks noGrp="1"/>
          </p:cNvSpPr>
          <p:nvPr>
            <p:ph type="title"/>
          </p:nvPr>
        </p:nvSpPr>
        <p:spPr>
          <a:xfrm>
            <a:off x="1977900" y="423455"/>
            <a:ext cx="5188200" cy="1058700"/>
          </a:xfrm>
        </p:spPr>
        <p:txBody>
          <a:bodyPr/>
          <a:lstStyle/>
          <a:p>
            <a:r>
              <a:rPr lang="de-DE" sz="4800" noProof="0" dirty="0">
                <a:latin typeface="+mn-lt"/>
              </a:rPr>
              <a:t>Übung</a:t>
            </a:r>
          </a:p>
        </p:txBody>
      </p:sp>
      <p:sp>
        <p:nvSpPr>
          <p:cNvPr id="3" name="Untertitel 2">
            <a:extLst>
              <a:ext uri="{FF2B5EF4-FFF2-40B4-BE49-F238E27FC236}">
                <a16:creationId xmlns:a16="http://schemas.microsoft.com/office/drawing/2014/main" id="{76C61851-E43F-BD76-CA20-65E53E1FB30E}"/>
              </a:ext>
            </a:extLst>
          </p:cNvPr>
          <p:cNvSpPr>
            <a:spLocks noGrp="1"/>
          </p:cNvSpPr>
          <p:nvPr>
            <p:ph type="subTitle" idx="1"/>
          </p:nvPr>
        </p:nvSpPr>
        <p:spPr>
          <a:xfrm>
            <a:off x="866502" y="1628583"/>
            <a:ext cx="7410995" cy="2952125"/>
          </a:xfrm>
        </p:spPr>
        <p:txBody>
          <a:bodyPr/>
          <a:lstStyle/>
          <a:p>
            <a:r>
              <a:rPr lang="de-DE" sz="1600" noProof="0" dirty="0">
                <a:latin typeface="+mn-lt"/>
              </a:rPr>
              <a:t>Bearbeiten Sie das Arbeitsblatt „Repositorium“ in Gruppen von 2-3 </a:t>
            </a:r>
            <a:r>
              <a:rPr lang="en-GB" sz="1600" noProof="0" dirty="0" err="1">
                <a:latin typeface="+mn-lt"/>
              </a:rPr>
              <a:t>Personen</a:t>
            </a:r>
            <a:r>
              <a:rPr lang="de-DE" sz="1600" noProof="0" dirty="0">
                <a:latin typeface="+mn-lt"/>
              </a:rPr>
              <a:t>. </a:t>
            </a:r>
          </a:p>
          <a:p>
            <a:r>
              <a:rPr lang="de-DE" sz="1600" noProof="0" dirty="0">
                <a:latin typeface="+mn-lt"/>
              </a:rPr>
              <a:t>Recherchieren Sie auf </a:t>
            </a:r>
            <a:r>
              <a:rPr lang="de-DE" sz="1600" b="1" noProof="0" dirty="0">
                <a:latin typeface="+mn-lt"/>
              </a:rPr>
              <a:t>https://www.re3data.org/</a:t>
            </a:r>
          </a:p>
          <a:p>
            <a:r>
              <a:rPr lang="de-DE" sz="1600" noProof="0" dirty="0">
                <a:latin typeface="+mn-lt"/>
              </a:rPr>
              <a:t>nach einem Repositorium zu einem der folgenden Themen :</a:t>
            </a:r>
          </a:p>
          <a:p>
            <a:r>
              <a:rPr lang="de-DE" sz="1600" noProof="0" dirty="0">
                <a:latin typeface="+mn-lt"/>
              </a:rPr>
              <a:t> Statistik, Linguistik, Empirische Sozialforschung, Mathematik und Informatik</a:t>
            </a:r>
          </a:p>
          <a:p>
            <a:r>
              <a:rPr lang="de-DE" sz="1600" noProof="0" dirty="0">
                <a:latin typeface="+mn-lt"/>
              </a:rPr>
              <a:t>Schauen Sie sich das gewählte Repositorium und dessen Inhalte genauer an.</a:t>
            </a:r>
          </a:p>
          <a:p>
            <a:pPr>
              <a:buFontTx/>
              <a:buChar char="-"/>
            </a:pPr>
            <a:endParaRPr lang="de-DE" sz="1600" noProof="0" dirty="0">
              <a:latin typeface="+mn-lt"/>
            </a:endParaRPr>
          </a:p>
          <a:p>
            <a:pPr marL="152400" indent="0"/>
            <a:r>
              <a:rPr lang="de-DE" sz="1600" noProof="0" dirty="0">
                <a:latin typeface="+mn-lt"/>
              </a:rPr>
              <a:t>Bearbeitungszeit: 30 Minuten mit anschließender Vorstellung der Ergebnisse</a:t>
            </a:r>
          </a:p>
        </p:txBody>
      </p:sp>
    </p:spTree>
    <p:extLst>
      <p:ext uri="{BB962C8B-B14F-4D97-AF65-F5344CB8AC3E}">
        <p14:creationId xmlns:p14="http://schemas.microsoft.com/office/powerpoint/2010/main" val="64059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57FE5-AFEF-C7AE-422A-1FEC38BBE435}"/>
            </a:ext>
          </a:extLst>
        </p:cNvPr>
        <p:cNvGrpSpPr/>
        <p:nvPr/>
      </p:nvGrpSpPr>
      <p:grpSpPr>
        <a:xfrm>
          <a:off x="0" y="0"/>
          <a:ext cx="0" cy="0"/>
          <a:chOff x="0" y="0"/>
          <a:chExt cx="0" cy="0"/>
        </a:xfrm>
      </p:grpSpPr>
      <p:sp>
        <p:nvSpPr>
          <p:cNvPr id="5" name="Google Shape;696;p28">
            <a:extLst>
              <a:ext uri="{FF2B5EF4-FFF2-40B4-BE49-F238E27FC236}">
                <a16:creationId xmlns:a16="http://schemas.microsoft.com/office/drawing/2014/main" id="{C5657AC9-D5B6-0DDC-44CD-C36D4AC18690}"/>
              </a:ext>
            </a:extLst>
          </p:cNvPr>
          <p:cNvSpPr txBox="1">
            <a:spLocks/>
          </p:cNvSpPr>
          <p:nvPr/>
        </p:nvSpPr>
        <p:spPr bwMode="auto">
          <a:xfrm>
            <a:off x="1479416" y="2408763"/>
            <a:ext cx="614521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endParaRPr lang="de-DE" sz="1600" noProof="0" dirty="0">
              <a:latin typeface="+mn-lt"/>
            </a:endParaRPr>
          </a:p>
        </p:txBody>
      </p:sp>
      <p:sp>
        <p:nvSpPr>
          <p:cNvPr id="3" name="Titel 2">
            <a:extLst>
              <a:ext uri="{FF2B5EF4-FFF2-40B4-BE49-F238E27FC236}">
                <a16:creationId xmlns:a16="http://schemas.microsoft.com/office/drawing/2014/main" id="{2E3CBEF2-6039-3B47-2647-2E65389158AE}"/>
              </a:ext>
            </a:extLst>
          </p:cNvPr>
          <p:cNvSpPr>
            <a:spLocks noGrp="1"/>
          </p:cNvSpPr>
          <p:nvPr>
            <p:ph type="title"/>
          </p:nvPr>
        </p:nvSpPr>
        <p:spPr>
          <a:xfrm>
            <a:off x="1499100" y="1030135"/>
            <a:ext cx="6145800" cy="1121700"/>
          </a:xfrm>
        </p:spPr>
        <p:txBody>
          <a:bodyPr/>
          <a:lstStyle/>
          <a:p>
            <a:pPr algn="ctr"/>
            <a:r>
              <a:rPr lang="de-DE" noProof="0" dirty="0">
                <a:latin typeface="+mn-lt"/>
              </a:rPr>
              <a:t>Einstieg</a:t>
            </a:r>
          </a:p>
        </p:txBody>
      </p:sp>
      <p:sp>
        <p:nvSpPr>
          <p:cNvPr id="4" name="Google Shape;696;p28">
            <a:extLst>
              <a:ext uri="{FF2B5EF4-FFF2-40B4-BE49-F238E27FC236}">
                <a16:creationId xmlns:a16="http://schemas.microsoft.com/office/drawing/2014/main" id="{3DBA5925-EE84-186F-6A7E-D2453284EED5}"/>
              </a:ext>
            </a:extLst>
          </p:cNvPr>
          <p:cNvSpPr txBox="1">
            <a:spLocks noGrp="1"/>
          </p:cNvSpPr>
          <p:nvPr>
            <p:ph type="subTitle" idx="1"/>
          </p:nvPr>
        </p:nvSpPr>
        <p:spPr bwMode="auto">
          <a:xfrm>
            <a:off x="1479417" y="2408763"/>
            <a:ext cx="614521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p>
            <a:pPr algn="ctr"/>
            <a:r>
              <a:rPr lang="de-DE" sz="2000" dirty="0">
                <a:latin typeface="+mn-lt"/>
              </a:rPr>
              <a:t>Was gehört </a:t>
            </a:r>
            <a:r>
              <a:rPr lang="en-GB" sz="2000" dirty="0" err="1">
                <a:latin typeface="+mn-lt"/>
              </a:rPr>
              <a:t>außer</a:t>
            </a:r>
            <a:r>
              <a:rPr lang="en-GB" sz="2000" dirty="0">
                <a:latin typeface="+mn-lt"/>
              </a:rPr>
              <a:t> dem </a:t>
            </a:r>
            <a:r>
              <a:rPr lang="en-GB" sz="2000" dirty="0" err="1">
                <a:latin typeface="+mn-lt"/>
              </a:rPr>
              <a:t>Speichern</a:t>
            </a:r>
            <a:r>
              <a:rPr lang="en-GB" sz="2000" dirty="0">
                <a:latin typeface="+mn-lt"/>
              </a:rPr>
              <a:t> von </a:t>
            </a:r>
            <a:r>
              <a:rPr lang="en-GB" sz="2000" dirty="0" err="1">
                <a:latin typeface="+mn-lt"/>
              </a:rPr>
              <a:t>Dateien</a:t>
            </a:r>
            <a:r>
              <a:rPr lang="en-GB" sz="2000" dirty="0">
                <a:latin typeface="+mn-lt"/>
              </a:rPr>
              <a:t> </a:t>
            </a:r>
            <a:r>
              <a:rPr lang="en-GB" sz="2000" dirty="0" err="1">
                <a:latin typeface="+mn-lt"/>
              </a:rPr>
              <a:t>noch</a:t>
            </a:r>
            <a:r>
              <a:rPr lang="en-GB" sz="2000" dirty="0">
                <a:latin typeface="+mn-lt"/>
              </a:rPr>
              <a:t> </a:t>
            </a:r>
            <a:r>
              <a:rPr lang="en-GB" sz="2000" dirty="0" err="1">
                <a:latin typeface="+mn-lt"/>
              </a:rPr>
              <a:t>alles</a:t>
            </a:r>
            <a:r>
              <a:rPr lang="en-GB" sz="2000" dirty="0">
                <a:latin typeface="+mn-lt"/>
              </a:rPr>
              <a:t> </a:t>
            </a:r>
            <a:r>
              <a:rPr lang="en-GB" sz="2000" dirty="0" err="1">
                <a:latin typeface="+mn-lt"/>
              </a:rPr>
              <a:t>zu</a:t>
            </a:r>
            <a:r>
              <a:rPr lang="en-GB" sz="2000" dirty="0">
                <a:latin typeface="+mn-lt"/>
              </a:rPr>
              <a:t> </a:t>
            </a:r>
            <a:r>
              <a:rPr lang="en-GB" sz="2000" dirty="0" err="1">
                <a:latin typeface="+mn-lt"/>
              </a:rPr>
              <a:t>einer</a:t>
            </a:r>
            <a:r>
              <a:rPr lang="en-GB" sz="2000" dirty="0">
                <a:latin typeface="+mn-lt"/>
              </a:rPr>
              <a:t> </a:t>
            </a:r>
            <a:r>
              <a:rPr lang="en-GB" sz="2000" err="1">
                <a:latin typeface="+mn-lt"/>
              </a:rPr>
              <a:t>Archivierung</a:t>
            </a:r>
            <a:r>
              <a:rPr lang="en-GB" sz="2000">
                <a:latin typeface="+mn-lt"/>
              </a:rPr>
              <a:t> dazu?</a:t>
            </a:r>
            <a:endParaRPr lang="de-DE" sz="2000" noProof="0" dirty="0">
              <a:latin typeface="+mn-lt"/>
            </a:endParaRPr>
          </a:p>
        </p:txBody>
      </p:sp>
      <p:sp>
        <p:nvSpPr>
          <p:cNvPr id="2" name="Rechteck: abgerundete Ecken 1">
            <a:extLst>
              <a:ext uri="{FF2B5EF4-FFF2-40B4-BE49-F238E27FC236}">
                <a16:creationId xmlns:a16="http://schemas.microsoft.com/office/drawing/2014/main" id="{8B158E3E-F831-4082-F009-41E02093585E}"/>
              </a:ext>
            </a:extLst>
          </p:cNvPr>
          <p:cNvSpPr/>
          <p:nvPr/>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noProof="0" smtClean="0"/>
              <a:t>91</a:t>
            </a:fld>
            <a:endParaRPr lang="de-DE" noProof="0" dirty="0"/>
          </a:p>
        </p:txBody>
      </p:sp>
    </p:spTree>
    <p:extLst>
      <p:ext uri="{BB962C8B-B14F-4D97-AF65-F5344CB8AC3E}">
        <p14:creationId xmlns:p14="http://schemas.microsoft.com/office/powerpoint/2010/main" val="2974624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abgerundete Ecken 9">
            <a:extLst>
              <a:ext uri="{FF2B5EF4-FFF2-40B4-BE49-F238E27FC236}">
                <a16:creationId xmlns:a16="http://schemas.microsoft.com/office/drawing/2014/main" id="{B0976983-A797-1E77-3DBF-4A6522B81621}"/>
              </a:ext>
            </a:extLst>
          </p:cNvPr>
          <p:cNvSpPr/>
          <p:nvPr/>
        </p:nvSpPr>
        <p:spPr>
          <a:xfrm>
            <a:off x="310242" y="979249"/>
            <a:ext cx="8647778" cy="740228"/>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a:buSzPts val="1600"/>
              <a:buNone/>
            </a:pPr>
            <a:endParaRPr lang="de-DE" sz="1800" b="1" noProof="0" dirty="0"/>
          </a:p>
        </p:txBody>
      </p:sp>
      <p:sp>
        <p:nvSpPr>
          <p:cNvPr id="2" name="Titel 1">
            <a:extLst>
              <a:ext uri="{FF2B5EF4-FFF2-40B4-BE49-F238E27FC236}">
                <a16:creationId xmlns:a16="http://schemas.microsoft.com/office/drawing/2014/main" id="{412C9E05-230A-7AD3-00D2-7222E05C356A}"/>
              </a:ext>
            </a:extLst>
          </p:cNvPr>
          <p:cNvSpPr>
            <a:spLocks noGrp="1"/>
          </p:cNvSpPr>
          <p:nvPr>
            <p:ph type="title"/>
          </p:nvPr>
        </p:nvSpPr>
        <p:spPr>
          <a:xfrm>
            <a:off x="723900" y="262405"/>
            <a:ext cx="7696200" cy="639300"/>
          </a:xfrm>
        </p:spPr>
        <p:txBody>
          <a:bodyPr/>
          <a:lstStyle/>
          <a:p>
            <a:pPr algn="ctr"/>
            <a:r>
              <a:rPr lang="de-DE" b="1" noProof="0" dirty="0">
                <a:solidFill>
                  <a:schemeClr val="bg2">
                    <a:lumMod val="50000"/>
                  </a:schemeClr>
                </a:solidFill>
                <a:latin typeface="+mn-lt"/>
              </a:rPr>
              <a:t>Datenqualität</a:t>
            </a:r>
            <a:r>
              <a:rPr lang="de-DE" b="1" noProof="0" dirty="0">
                <a:latin typeface="+mn-lt"/>
              </a:rPr>
              <a:t> </a:t>
            </a:r>
          </a:p>
        </p:txBody>
      </p:sp>
      <p:sp>
        <p:nvSpPr>
          <p:cNvPr id="7" name="Textfeld 6">
            <a:extLst>
              <a:ext uri="{FF2B5EF4-FFF2-40B4-BE49-F238E27FC236}">
                <a16:creationId xmlns:a16="http://schemas.microsoft.com/office/drawing/2014/main" id="{44CD160B-F04A-F2EC-0F1E-2087C2FB48A3}"/>
              </a:ext>
            </a:extLst>
          </p:cNvPr>
          <p:cNvSpPr txBox="1"/>
          <p:nvPr/>
        </p:nvSpPr>
        <p:spPr>
          <a:xfrm>
            <a:off x="371203" y="1622429"/>
            <a:ext cx="8586817" cy="3108543"/>
          </a:xfrm>
          <a:prstGeom prst="rect">
            <a:avLst/>
          </a:prstGeom>
          <a:noFill/>
        </p:spPr>
        <p:txBody>
          <a:bodyPr wrap="square">
            <a:spAutoFit/>
          </a:bodyPr>
          <a:lstStyle/>
          <a:p>
            <a:pPr marL="285750" indent="-285750">
              <a:buFont typeface="Arial" panose="020B0604020202020204" pitchFamily="34" charset="0"/>
              <a:buChar char="•"/>
            </a:pPr>
            <a:endParaRPr lang="de-DE" sz="1800" noProof="0" dirty="0">
              <a:latin typeface="+mn-lt"/>
            </a:endParaRPr>
          </a:p>
          <a:p>
            <a:r>
              <a:rPr lang="de-DE" sz="1800" b="1" noProof="0" dirty="0">
                <a:latin typeface="+mn-lt"/>
              </a:rPr>
              <a:t>Qualitätskriterien: </a:t>
            </a:r>
          </a:p>
          <a:p>
            <a:pPr marL="285750" indent="-285750">
              <a:buFont typeface="Arial" panose="020B0604020202020204" pitchFamily="34" charset="0"/>
              <a:buChar char="•"/>
            </a:pPr>
            <a:r>
              <a:rPr lang="de-DE" sz="1600" noProof="0" dirty="0">
                <a:latin typeface="+mn-lt"/>
              </a:rPr>
              <a:t>Integrität: Vertrauenswürdigkeit von Quelle &amp; Daten</a:t>
            </a:r>
          </a:p>
          <a:p>
            <a:pPr marL="285750" indent="-285750">
              <a:buFont typeface="Arial" panose="020B0604020202020204" pitchFamily="34" charset="0"/>
              <a:buChar char="•"/>
            </a:pPr>
            <a:r>
              <a:rPr lang="de-DE" sz="1600" noProof="0" dirty="0">
                <a:latin typeface="+mn-lt"/>
              </a:rPr>
              <a:t>Gütekriterien: Objektivität, Reliabilität, Validität</a:t>
            </a:r>
          </a:p>
          <a:p>
            <a:pPr marL="285750" indent="-285750">
              <a:buFont typeface="Arial" panose="020B0604020202020204" pitchFamily="34" charset="0"/>
              <a:buChar char="•"/>
            </a:pPr>
            <a:r>
              <a:rPr lang="de-DE" sz="1600" noProof="0" dirty="0">
                <a:latin typeface="+mn-lt"/>
              </a:rPr>
              <a:t>Reproduzierbarkeit: Kontextabhängig, besonders bei quantitativen Daten (qualitative Daten z.B. aus psychologischen Studien nicht reproduzierbar)</a:t>
            </a:r>
          </a:p>
          <a:p>
            <a:pPr marL="285750" indent="-285750">
              <a:buFont typeface="Arial" panose="020B0604020202020204" pitchFamily="34" charset="0"/>
              <a:buChar char="•"/>
            </a:pPr>
            <a:endParaRPr lang="de-DE" sz="1600" noProof="0" dirty="0">
              <a:latin typeface="+mn-lt"/>
            </a:endParaRPr>
          </a:p>
          <a:p>
            <a:pPr marL="285750" indent="-285750">
              <a:buFont typeface="Arial" panose="020B0604020202020204" pitchFamily="34" charset="0"/>
              <a:buChar char="•"/>
            </a:pPr>
            <a:r>
              <a:rPr lang="de-DE" sz="1600" noProof="0" dirty="0">
                <a:latin typeface="+mn-lt"/>
              </a:rPr>
              <a:t>Gibt keinen Qualitätsmaßstab, der den Anforderungen aller Disziplinen gerecht wird</a:t>
            </a:r>
          </a:p>
          <a:p>
            <a:r>
              <a:rPr lang="de-DE" sz="1600" noProof="0" dirty="0">
                <a:latin typeface="+mn-lt"/>
              </a:rPr>
              <a:t> </a:t>
            </a:r>
            <a:r>
              <a:rPr lang="de-DE" sz="1600" noProof="0" dirty="0">
                <a:latin typeface="+mn-lt"/>
                <a:sym typeface="Wingdings" panose="05000000000000000000" pitchFamily="2" charset="2"/>
              </a:rPr>
              <a:t> </a:t>
            </a:r>
            <a:r>
              <a:rPr lang="de-DE" sz="1600" noProof="0" dirty="0">
                <a:latin typeface="+mn-lt"/>
              </a:rPr>
              <a:t>Datenqualität hängt vom Kontext ab</a:t>
            </a:r>
          </a:p>
          <a:p>
            <a:pPr marL="285750" indent="-285750">
              <a:buFont typeface="Arial" panose="020B0604020202020204" pitchFamily="34" charset="0"/>
              <a:buChar char="•"/>
            </a:pPr>
            <a:endParaRPr lang="de-DE" sz="1600" noProof="0" dirty="0">
              <a:latin typeface="+mn-lt"/>
            </a:endParaRPr>
          </a:p>
          <a:p>
            <a:pPr marL="285750" indent="-285750">
              <a:buFont typeface="Arial" panose="020B0604020202020204" pitchFamily="34" charset="0"/>
              <a:buChar char="•"/>
            </a:pPr>
            <a:r>
              <a:rPr lang="de-DE" sz="1600" noProof="0" dirty="0">
                <a:latin typeface="+mn-lt"/>
              </a:rPr>
              <a:t>Im Forschungskontext wiederverwendbare Daten sind FAIR, gut dokumentiert und von guter inhaltlicher Qualität</a:t>
            </a:r>
          </a:p>
        </p:txBody>
      </p:sp>
      <p:sp>
        <p:nvSpPr>
          <p:cNvPr id="4" name="Textfeld 3">
            <a:extLst>
              <a:ext uri="{FF2B5EF4-FFF2-40B4-BE49-F238E27FC236}">
                <a16:creationId xmlns:a16="http://schemas.microsoft.com/office/drawing/2014/main" id="{853B7A52-719E-3CC8-4801-C1D2040DC02D}"/>
              </a:ext>
            </a:extLst>
          </p:cNvPr>
          <p:cNvSpPr txBox="1"/>
          <p:nvPr/>
        </p:nvSpPr>
        <p:spPr>
          <a:xfrm>
            <a:off x="371203" y="980813"/>
            <a:ext cx="8586817" cy="738664"/>
          </a:xfrm>
          <a:prstGeom prst="rect">
            <a:avLst/>
          </a:prstGeom>
          <a:noFill/>
        </p:spPr>
        <p:txBody>
          <a:bodyPr wrap="square">
            <a:spAutoFit/>
          </a:bodyPr>
          <a:lstStyle/>
          <a:p>
            <a:pPr algn="ctr"/>
            <a:r>
              <a:rPr lang="de-DE" sz="1400" noProof="0" dirty="0">
                <a:latin typeface="+mn-lt"/>
              </a:rPr>
              <a:t>FAIRe</a:t>
            </a:r>
            <a:r>
              <a:rPr lang="en-GB" dirty="0">
                <a:latin typeface="+mn-lt"/>
              </a:rPr>
              <a:t> </a:t>
            </a:r>
            <a:r>
              <a:rPr lang="de-DE" sz="1400" noProof="0" dirty="0">
                <a:latin typeface="+mn-lt"/>
              </a:rPr>
              <a:t>Daten = „</a:t>
            </a:r>
            <a:r>
              <a:rPr lang="de-DE" sz="1400" b="1" noProof="0" dirty="0">
                <a:latin typeface="+mn-lt"/>
              </a:rPr>
              <a:t>fit for use</a:t>
            </a:r>
            <a:r>
              <a:rPr lang="de-DE" sz="1400" noProof="0" dirty="0">
                <a:latin typeface="+mn-lt"/>
              </a:rPr>
              <a:t>“</a:t>
            </a:r>
          </a:p>
          <a:p>
            <a:pPr algn="ctr"/>
            <a:r>
              <a:rPr lang="de-DE" sz="1400" noProof="0" dirty="0" err="1">
                <a:latin typeface="+mn-lt"/>
              </a:rPr>
              <a:t>FAIRness</a:t>
            </a:r>
            <a:r>
              <a:rPr lang="de-DE" sz="1400" noProof="0" dirty="0">
                <a:latin typeface="+mn-lt"/>
              </a:rPr>
              <a:t> von Daten gibt jedoch keine Information, ob sie auch qualitativ </a:t>
            </a:r>
            <a:r>
              <a:rPr lang="en-GB" sz="1400" noProof="0" dirty="0" err="1">
                <a:latin typeface="+mn-lt"/>
              </a:rPr>
              <a:t>passend</a:t>
            </a:r>
            <a:r>
              <a:rPr lang="en-GB" sz="1400" noProof="0" dirty="0">
                <a:latin typeface="+mn-lt"/>
              </a:rPr>
              <a:t> </a:t>
            </a:r>
            <a:r>
              <a:rPr lang="de-DE" sz="1400" noProof="0" dirty="0">
                <a:latin typeface="+mn-lt"/>
              </a:rPr>
              <a:t>und  „</a:t>
            </a:r>
            <a:r>
              <a:rPr lang="de-DE" sz="1400" b="1" noProof="0" dirty="0">
                <a:latin typeface="+mn-lt"/>
              </a:rPr>
              <a:t>fit for </a:t>
            </a:r>
            <a:r>
              <a:rPr lang="de-DE" sz="1400" b="1" noProof="0" dirty="0" err="1">
                <a:latin typeface="+mn-lt"/>
              </a:rPr>
              <a:t>purpose</a:t>
            </a:r>
            <a:r>
              <a:rPr lang="de-DE" sz="1400" noProof="0" dirty="0">
                <a:latin typeface="+mn-lt"/>
              </a:rPr>
              <a:t>“ sind </a:t>
            </a:r>
          </a:p>
        </p:txBody>
      </p:sp>
    </p:spTree>
    <p:extLst>
      <p:ext uri="{BB962C8B-B14F-4D97-AF65-F5344CB8AC3E}">
        <p14:creationId xmlns:p14="http://schemas.microsoft.com/office/powerpoint/2010/main" val="962919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2A7E2B-9773-AC12-6519-380C63455D6D}"/>
              </a:ext>
            </a:extLst>
          </p:cNvPr>
          <p:cNvSpPr>
            <a:spLocks noGrp="1"/>
          </p:cNvSpPr>
          <p:nvPr>
            <p:ph type="title"/>
          </p:nvPr>
        </p:nvSpPr>
        <p:spPr/>
        <p:txBody>
          <a:bodyPr/>
          <a:lstStyle/>
          <a:p>
            <a:r>
              <a:rPr lang="de-DE" noProof="0" dirty="0">
                <a:latin typeface="+mn-lt"/>
              </a:rPr>
              <a:t>Zitieren</a:t>
            </a:r>
          </a:p>
        </p:txBody>
      </p:sp>
      <p:sp>
        <p:nvSpPr>
          <p:cNvPr id="3" name="Textplatzhalter 2">
            <a:extLst>
              <a:ext uri="{FF2B5EF4-FFF2-40B4-BE49-F238E27FC236}">
                <a16:creationId xmlns:a16="http://schemas.microsoft.com/office/drawing/2014/main" id="{71A93806-65D8-E641-15D6-0470FBBDA897}"/>
              </a:ext>
            </a:extLst>
          </p:cNvPr>
          <p:cNvSpPr>
            <a:spLocks noGrp="1"/>
          </p:cNvSpPr>
          <p:nvPr>
            <p:ph type="body" idx="1"/>
          </p:nvPr>
        </p:nvSpPr>
        <p:spPr>
          <a:xfrm>
            <a:off x="720000" y="1017725"/>
            <a:ext cx="7703999" cy="3116100"/>
          </a:xfrm>
        </p:spPr>
        <p:txBody>
          <a:bodyPr/>
          <a:lstStyle/>
          <a:p>
            <a:r>
              <a:rPr lang="de-DE" sz="1600" noProof="0" dirty="0">
                <a:latin typeface="+mn-lt"/>
              </a:rPr>
              <a:t>Zitieren von Forschungsdaten ist Teil der guten wissenschaftlichen Praxis</a:t>
            </a:r>
          </a:p>
        </p:txBody>
      </p:sp>
      <p:sp>
        <p:nvSpPr>
          <p:cNvPr id="8" name="Textfeld 7">
            <a:extLst>
              <a:ext uri="{FF2B5EF4-FFF2-40B4-BE49-F238E27FC236}">
                <a16:creationId xmlns:a16="http://schemas.microsoft.com/office/drawing/2014/main" id="{2B9A0670-97AA-637A-268F-3548C8EB93CE}"/>
              </a:ext>
            </a:extLst>
          </p:cNvPr>
          <p:cNvSpPr txBox="1"/>
          <p:nvPr/>
        </p:nvSpPr>
        <p:spPr>
          <a:xfrm>
            <a:off x="1769474" y="4466243"/>
            <a:ext cx="6329498" cy="307777"/>
          </a:xfrm>
          <a:prstGeom prst="rect">
            <a:avLst/>
          </a:prstGeom>
          <a:noFill/>
        </p:spPr>
        <p:txBody>
          <a:bodyPr wrap="square">
            <a:spAutoFit/>
          </a:bodyPr>
          <a:lstStyle/>
          <a:p>
            <a:pPr>
              <a:buNone/>
            </a:pPr>
            <a:r>
              <a:rPr lang="de-DE" noProof="0" dirty="0">
                <a:latin typeface="+mn-lt"/>
                <a:hlinkClick r:id="rId3"/>
              </a:rPr>
              <a:t>06 Forschungsdaten zitieren | Forschungsdaten suchen &amp; nachnutzen</a:t>
            </a:r>
            <a:endParaRPr lang="de-DE" noProof="0" dirty="0">
              <a:latin typeface="+mn-lt"/>
            </a:endParaRPr>
          </a:p>
        </p:txBody>
      </p:sp>
      <p:pic>
        <p:nvPicPr>
          <p:cNvPr id="6" name="Grafik 5">
            <a:hlinkClick r:id="rId4"/>
            <a:extLst>
              <a:ext uri="{FF2B5EF4-FFF2-40B4-BE49-F238E27FC236}">
                <a16:creationId xmlns:a16="http://schemas.microsoft.com/office/drawing/2014/main" id="{03ADA069-6392-DEB1-034A-7A51987D693B}"/>
              </a:ext>
            </a:extLst>
          </p:cNvPr>
          <p:cNvPicPr>
            <a:picLocks noChangeAspect="1"/>
          </p:cNvPicPr>
          <p:nvPr/>
        </p:nvPicPr>
        <p:blipFill>
          <a:blip r:embed="rId5"/>
          <a:stretch>
            <a:fillRect/>
          </a:stretch>
        </p:blipFill>
        <p:spPr>
          <a:xfrm>
            <a:off x="2294164" y="1590425"/>
            <a:ext cx="4759779" cy="2676181"/>
          </a:xfrm>
          <a:prstGeom prst="rect">
            <a:avLst/>
          </a:prstGeom>
        </p:spPr>
      </p:pic>
    </p:spTree>
    <p:extLst>
      <p:ext uri="{BB962C8B-B14F-4D97-AF65-F5344CB8AC3E}">
        <p14:creationId xmlns:p14="http://schemas.microsoft.com/office/powerpoint/2010/main" val="4246812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05">
          <a:extLst>
            <a:ext uri="{FF2B5EF4-FFF2-40B4-BE49-F238E27FC236}">
              <a16:creationId xmlns:a16="http://schemas.microsoft.com/office/drawing/2014/main" id="{F5B51D31-B5A9-6FD0-4FB9-42605A68A2CD}"/>
            </a:ext>
          </a:extLst>
        </p:cNvPr>
        <p:cNvGrpSpPr/>
        <p:nvPr/>
      </p:nvGrpSpPr>
      <p:grpSpPr>
        <a:xfrm>
          <a:off x="0" y="0"/>
          <a:ext cx="0" cy="0"/>
          <a:chOff x="0" y="0"/>
          <a:chExt cx="0" cy="0"/>
        </a:xfrm>
      </p:grpSpPr>
      <p:sp>
        <p:nvSpPr>
          <p:cNvPr id="2106" name="Google Shape;2106;p30">
            <a:extLst>
              <a:ext uri="{FF2B5EF4-FFF2-40B4-BE49-F238E27FC236}">
                <a16:creationId xmlns:a16="http://schemas.microsoft.com/office/drawing/2014/main" id="{7644D037-270B-889D-36BF-7512BFA73791}"/>
              </a:ext>
            </a:extLst>
          </p:cNvPr>
          <p:cNvSpPr txBox="1">
            <a:spLocks noGrp="1"/>
          </p:cNvSpPr>
          <p:nvPr>
            <p:ph type="title"/>
          </p:nvPr>
        </p:nvSpPr>
        <p:spPr>
          <a:xfrm>
            <a:off x="629525" y="1989775"/>
            <a:ext cx="8126348"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n-lt"/>
              </a:rPr>
              <a:t>Praktische Anwendung</a:t>
            </a:r>
          </a:p>
        </p:txBody>
      </p:sp>
      <p:sp>
        <p:nvSpPr>
          <p:cNvPr id="2107" name="Google Shape;2107;p30">
            <a:extLst>
              <a:ext uri="{FF2B5EF4-FFF2-40B4-BE49-F238E27FC236}">
                <a16:creationId xmlns:a16="http://schemas.microsoft.com/office/drawing/2014/main" id="{1B1192FE-A225-441B-C83E-E21F7B3BA4AE}"/>
              </a:ext>
            </a:extLst>
          </p:cNvPr>
          <p:cNvSpPr txBox="1">
            <a:spLocks noGrp="1"/>
          </p:cNvSpPr>
          <p:nvPr>
            <p:ph type="title" idx="2"/>
          </p:nvPr>
        </p:nvSpPr>
        <p:spPr>
          <a:xfrm>
            <a:off x="3943350" y="818017"/>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latin typeface="+mn-lt"/>
              </a:rPr>
              <a:t>10</a:t>
            </a:r>
          </a:p>
        </p:txBody>
      </p:sp>
    </p:spTree>
    <p:extLst>
      <p:ext uri="{BB962C8B-B14F-4D97-AF65-F5344CB8AC3E}">
        <p14:creationId xmlns:p14="http://schemas.microsoft.com/office/powerpoint/2010/main" val="3595130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92F6372D-8ED9-9671-4AE6-59579D9250DA}"/>
              </a:ext>
            </a:extLst>
          </p:cNvPr>
          <p:cNvSpPr/>
          <p:nvPr/>
        </p:nvSpPr>
        <p:spPr>
          <a:xfrm>
            <a:off x="1058908" y="1242675"/>
            <a:ext cx="7299960" cy="830997"/>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a:buSzPts val="1600"/>
              <a:buNone/>
            </a:pPr>
            <a:endParaRPr lang="de-DE" sz="1800" b="1" noProof="0" dirty="0"/>
          </a:p>
        </p:txBody>
      </p:sp>
      <p:sp>
        <p:nvSpPr>
          <p:cNvPr id="2" name="Titel 1">
            <a:extLst>
              <a:ext uri="{FF2B5EF4-FFF2-40B4-BE49-F238E27FC236}">
                <a16:creationId xmlns:a16="http://schemas.microsoft.com/office/drawing/2014/main" id="{A3C8E0DC-7435-E439-4CEB-393981B89D8A}"/>
              </a:ext>
            </a:extLst>
          </p:cNvPr>
          <p:cNvSpPr>
            <a:spLocks noGrp="1"/>
          </p:cNvSpPr>
          <p:nvPr>
            <p:ph type="title"/>
          </p:nvPr>
        </p:nvSpPr>
        <p:spPr/>
        <p:txBody>
          <a:bodyPr/>
          <a:lstStyle/>
          <a:p>
            <a:pPr algn="ctr"/>
            <a:r>
              <a:rPr lang="de-DE" b="1" noProof="0" dirty="0">
                <a:latin typeface="+mn-lt"/>
              </a:rPr>
              <a:t>Wissenschaftliches Lesen</a:t>
            </a:r>
          </a:p>
        </p:txBody>
      </p:sp>
      <p:sp>
        <p:nvSpPr>
          <p:cNvPr id="4" name="Textfeld 3">
            <a:extLst>
              <a:ext uri="{FF2B5EF4-FFF2-40B4-BE49-F238E27FC236}">
                <a16:creationId xmlns:a16="http://schemas.microsoft.com/office/drawing/2014/main" id="{C377B3F6-07A0-A5A3-4BD7-52E29B8068E1}"/>
              </a:ext>
            </a:extLst>
          </p:cNvPr>
          <p:cNvSpPr txBox="1"/>
          <p:nvPr/>
        </p:nvSpPr>
        <p:spPr>
          <a:xfrm>
            <a:off x="1058908" y="1255997"/>
            <a:ext cx="7299960" cy="738664"/>
          </a:xfrm>
          <a:prstGeom prst="rect">
            <a:avLst/>
          </a:prstGeom>
          <a:noFill/>
        </p:spPr>
        <p:txBody>
          <a:bodyPr wrap="square">
            <a:spAutoFit/>
          </a:bodyPr>
          <a:lstStyle/>
          <a:p>
            <a:pPr algn="ctr"/>
            <a:r>
              <a:rPr lang="de-DE" noProof="0" dirty="0">
                <a:latin typeface="+mn-lt"/>
              </a:rPr>
              <a:t>Wissenschaftliches Lesen ist die konzeptionelle Rekonstruktion eines wissenschaftlichen Prozesses aus der verfügbaren Dokumentation, sodass seine Zuverlässigkeit beurteilt und alle seine Ergebnisse genutzt werden können.</a:t>
            </a:r>
          </a:p>
        </p:txBody>
      </p:sp>
      <p:sp>
        <p:nvSpPr>
          <p:cNvPr id="8" name="Rechteck: abgerundete Ecken 7">
            <a:extLst>
              <a:ext uri="{FF2B5EF4-FFF2-40B4-BE49-F238E27FC236}">
                <a16:creationId xmlns:a16="http://schemas.microsoft.com/office/drawing/2014/main" id="{5D80BC95-86A5-235B-6AFE-8BE2CA4BFC79}"/>
              </a:ext>
            </a:extLst>
          </p:cNvPr>
          <p:cNvSpPr/>
          <p:nvPr/>
        </p:nvSpPr>
        <p:spPr>
          <a:xfrm>
            <a:off x="1058908" y="2333897"/>
            <a:ext cx="2080261" cy="261649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9" name="Rechteck: abgerundete Ecken 8">
            <a:extLst>
              <a:ext uri="{FF2B5EF4-FFF2-40B4-BE49-F238E27FC236}">
                <a16:creationId xmlns:a16="http://schemas.microsoft.com/office/drawing/2014/main" id="{43680BFD-61C9-ED6F-5A9E-8A07A9006315}"/>
              </a:ext>
            </a:extLst>
          </p:cNvPr>
          <p:cNvSpPr/>
          <p:nvPr/>
        </p:nvSpPr>
        <p:spPr>
          <a:xfrm>
            <a:off x="6278607" y="2335858"/>
            <a:ext cx="2080261" cy="261649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0" name="Rechteck: abgerundete Ecken 9">
            <a:extLst>
              <a:ext uri="{FF2B5EF4-FFF2-40B4-BE49-F238E27FC236}">
                <a16:creationId xmlns:a16="http://schemas.microsoft.com/office/drawing/2014/main" id="{344FE666-6DE4-CE8D-E660-2D04E66D1656}"/>
              </a:ext>
            </a:extLst>
          </p:cNvPr>
          <p:cNvSpPr/>
          <p:nvPr/>
        </p:nvSpPr>
        <p:spPr>
          <a:xfrm>
            <a:off x="3668757" y="2333897"/>
            <a:ext cx="2080261" cy="2616495"/>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Textfeld 11">
            <a:extLst>
              <a:ext uri="{FF2B5EF4-FFF2-40B4-BE49-F238E27FC236}">
                <a16:creationId xmlns:a16="http://schemas.microsoft.com/office/drawing/2014/main" id="{701E7709-A3E2-EF91-F423-85E590A77E5E}"/>
              </a:ext>
            </a:extLst>
          </p:cNvPr>
          <p:cNvSpPr txBox="1"/>
          <p:nvPr/>
        </p:nvSpPr>
        <p:spPr>
          <a:xfrm>
            <a:off x="794115" y="2487982"/>
            <a:ext cx="2609849" cy="1446550"/>
          </a:xfrm>
          <a:prstGeom prst="rect">
            <a:avLst/>
          </a:prstGeom>
          <a:noFill/>
        </p:spPr>
        <p:txBody>
          <a:bodyPr wrap="square">
            <a:spAutoFit/>
          </a:bodyPr>
          <a:lstStyle/>
          <a:p>
            <a:pPr algn="ctr"/>
            <a:r>
              <a:rPr lang="de-DE" sz="1600" noProof="0" dirty="0">
                <a:latin typeface="+mn-lt"/>
              </a:rPr>
              <a:t> </a:t>
            </a:r>
            <a:r>
              <a:rPr lang="de-DE" noProof="0" dirty="0">
                <a:latin typeface="+mn-lt"/>
              </a:rPr>
              <a:t>Verständnisfragen:</a:t>
            </a:r>
          </a:p>
          <a:p>
            <a:pPr algn="ctr"/>
            <a:r>
              <a:rPr lang="de-DE" noProof="0" dirty="0">
                <a:latin typeface="+mn-lt"/>
              </a:rPr>
              <a:t>Was wurde beobachtet?</a:t>
            </a:r>
          </a:p>
          <a:p>
            <a:pPr algn="ctr"/>
            <a:r>
              <a:rPr lang="de-DE" noProof="0" dirty="0">
                <a:latin typeface="+mn-lt"/>
              </a:rPr>
              <a:t>Was wurde getan?</a:t>
            </a:r>
          </a:p>
          <a:p>
            <a:pPr algn="ctr"/>
            <a:r>
              <a:rPr lang="de-DE" noProof="0" dirty="0">
                <a:latin typeface="+mn-lt"/>
              </a:rPr>
              <a:t>Warum? Von wem? </a:t>
            </a:r>
          </a:p>
          <a:p>
            <a:pPr algn="ctr"/>
            <a:r>
              <a:rPr lang="de-DE" noProof="0" dirty="0">
                <a:latin typeface="+mn-lt"/>
              </a:rPr>
              <a:t>Wie? Wo? Wann?</a:t>
            </a:r>
          </a:p>
          <a:p>
            <a:pPr algn="ctr"/>
            <a:r>
              <a:rPr lang="de-DE" noProof="0" dirty="0">
                <a:latin typeface="+mn-lt"/>
              </a:rPr>
              <a:t>Was bedeutet das alles</a:t>
            </a:r>
            <a:r>
              <a:rPr lang="de-DE" sz="1600" noProof="0" dirty="0">
                <a:latin typeface="+mn-lt"/>
              </a:rPr>
              <a:t>?</a:t>
            </a:r>
          </a:p>
        </p:txBody>
      </p:sp>
      <p:sp>
        <p:nvSpPr>
          <p:cNvPr id="14" name="Textfeld 13">
            <a:extLst>
              <a:ext uri="{FF2B5EF4-FFF2-40B4-BE49-F238E27FC236}">
                <a16:creationId xmlns:a16="http://schemas.microsoft.com/office/drawing/2014/main" id="{96003C49-DD85-B8BE-DE7E-59D7AE74DC42}"/>
              </a:ext>
            </a:extLst>
          </p:cNvPr>
          <p:cNvSpPr txBox="1"/>
          <p:nvPr/>
        </p:nvSpPr>
        <p:spPr>
          <a:xfrm>
            <a:off x="3752168" y="2487982"/>
            <a:ext cx="1913438" cy="1600438"/>
          </a:xfrm>
          <a:prstGeom prst="rect">
            <a:avLst/>
          </a:prstGeom>
          <a:noFill/>
        </p:spPr>
        <p:txBody>
          <a:bodyPr wrap="square">
            <a:spAutoFit/>
          </a:bodyPr>
          <a:lstStyle/>
          <a:p>
            <a:pPr algn="ctr"/>
            <a:r>
              <a:rPr lang="de-DE" noProof="0" dirty="0">
                <a:latin typeface="+mn-lt"/>
              </a:rPr>
              <a:t>Es wurde ausreichend Dokumentation über die Prozesse erstellt, um diese Fragen beantworten zu können.</a:t>
            </a:r>
          </a:p>
        </p:txBody>
      </p:sp>
      <p:sp>
        <p:nvSpPr>
          <p:cNvPr id="16" name="Textfeld 15">
            <a:extLst>
              <a:ext uri="{FF2B5EF4-FFF2-40B4-BE49-F238E27FC236}">
                <a16:creationId xmlns:a16="http://schemas.microsoft.com/office/drawing/2014/main" id="{14CDC3E7-BC29-C384-4F5A-8605361A45ED}"/>
              </a:ext>
            </a:extLst>
          </p:cNvPr>
          <p:cNvSpPr txBox="1"/>
          <p:nvPr/>
        </p:nvSpPr>
        <p:spPr>
          <a:xfrm>
            <a:off x="6415494" y="2502730"/>
            <a:ext cx="1806486" cy="1384995"/>
          </a:xfrm>
          <a:prstGeom prst="rect">
            <a:avLst/>
          </a:prstGeom>
          <a:noFill/>
        </p:spPr>
        <p:txBody>
          <a:bodyPr wrap="square">
            <a:spAutoFit/>
          </a:bodyPr>
          <a:lstStyle/>
          <a:p>
            <a:pPr algn="ctr"/>
            <a:r>
              <a:rPr lang="de-DE" noProof="0" dirty="0">
                <a:latin typeface="+mn-lt"/>
              </a:rPr>
              <a:t>Dass alle notwendigen</a:t>
            </a:r>
          </a:p>
          <a:p>
            <a:pPr algn="ctr"/>
            <a:r>
              <a:rPr lang="de-DE" noProof="0" dirty="0">
                <a:latin typeface="+mn-lt"/>
              </a:rPr>
              <a:t>Informationen physisch</a:t>
            </a:r>
          </a:p>
          <a:p>
            <a:pPr algn="ctr"/>
            <a:r>
              <a:rPr lang="de-DE" noProof="0" dirty="0">
                <a:latin typeface="+mn-lt"/>
              </a:rPr>
              <a:t>und konzeptionell</a:t>
            </a:r>
          </a:p>
          <a:p>
            <a:pPr algn="ctr"/>
            <a:r>
              <a:rPr lang="de-DE" noProof="0" dirty="0">
                <a:latin typeface="+mn-lt"/>
              </a:rPr>
              <a:t>zugänglich sind.</a:t>
            </a:r>
          </a:p>
        </p:txBody>
      </p:sp>
      <p:sp>
        <p:nvSpPr>
          <p:cNvPr id="3" name="Rechteck: abgerundete Ecken 2">
            <a:extLst>
              <a:ext uri="{FF2B5EF4-FFF2-40B4-BE49-F238E27FC236}">
                <a16:creationId xmlns:a16="http://schemas.microsoft.com/office/drawing/2014/main" id="{89E9A402-D861-D700-4A46-6C16655BFF0E}"/>
              </a:ext>
            </a:extLst>
          </p:cNvPr>
          <p:cNvSpPr/>
          <p:nvPr/>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noProof="0" smtClean="0"/>
              <a:t>112</a:t>
            </a:fld>
            <a:endParaRPr lang="de-DE" noProof="0" dirty="0"/>
          </a:p>
        </p:txBody>
      </p:sp>
    </p:spTree>
    <p:extLst>
      <p:ext uri="{BB962C8B-B14F-4D97-AF65-F5344CB8AC3E}">
        <p14:creationId xmlns:p14="http://schemas.microsoft.com/office/powerpoint/2010/main" val="22635694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DEE1AD-CB7C-4ADD-7ADB-CE50AB987B46}"/>
              </a:ext>
            </a:extLst>
          </p:cNvPr>
          <p:cNvSpPr>
            <a:spLocks noGrp="1"/>
          </p:cNvSpPr>
          <p:nvPr>
            <p:ph type="title"/>
          </p:nvPr>
        </p:nvSpPr>
        <p:spPr/>
        <p:txBody>
          <a:bodyPr/>
          <a:lstStyle/>
          <a:p>
            <a:r>
              <a:rPr lang="de-DE" noProof="0" dirty="0">
                <a:latin typeface="+mn-lt"/>
              </a:rPr>
              <a:t>Wissenschaftliches Lesen</a:t>
            </a:r>
          </a:p>
        </p:txBody>
      </p:sp>
      <p:sp>
        <p:nvSpPr>
          <p:cNvPr id="3" name="Textplatzhalter 2">
            <a:extLst>
              <a:ext uri="{FF2B5EF4-FFF2-40B4-BE49-F238E27FC236}">
                <a16:creationId xmlns:a16="http://schemas.microsoft.com/office/drawing/2014/main" id="{C1FF5450-4898-9CCA-DFD1-8895F9D639D5}"/>
              </a:ext>
            </a:extLst>
          </p:cNvPr>
          <p:cNvSpPr>
            <a:spLocks noGrp="1"/>
          </p:cNvSpPr>
          <p:nvPr>
            <p:ph type="body" idx="1"/>
          </p:nvPr>
        </p:nvSpPr>
        <p:spPr>
          <a:xfrm>
            <a:off x="582833" y="1226580"/>
            <a:ext cx="7768686" cy="3116100"/>
          </a:xfrm>
        </p:spPr>
        <p:txBody>
          <a:bodyPr/>
          <a:lstStyle/>
          <a:p>
            <a:r>
              <a:rPr lang="de-DE" sz="1600" noProof="0" dirty="0">
                <a:latin typeface="+mn-lt"/>
              </a:rPr>
              <a:t>Uns wird selten gelehrt, wie korrekt wissenschaftlich dokumentiert wird</a:t>
            </a:r>
          </a:p>
          <a:p>
            <a:endParaRPr lang="de-DE" sz="1600" noProof="0" dirty="0">
              <a:latin typeface="+mn-lt"/>
            </a:endParaRPr>
          </a:p>
          <a:p>
            <a:r>
              <a:rPr lang="de-DE" sz="1600" noProof="0" dirty="0">
                <a:latin typeface="+mn-lt"/>
              </a:rPr>
              <a:t>Der Beweis: </a:t>
            </a:r>
          </a:p>
          <a:p>
            <a:pPr marL="596900" lvl="1" indent="0">
              <a:buNone/>
            </a:pPr>
            <a:r>
              <a:rPr lang="de-DE" sz="1600" noProof="0" dirty="0">
                <a:latin typeface="+mn-lt"/>
              </a:rPr>
              <a:t>Replikationskrise; viele Meta-Analysen zeigen, dass unsere Studien entweder nicht repliziert/reproduziert werden oder nicht repliziert werden können, weil nicht genügend Informationen verfügbar sind</a:t>
            </a:r>
          </a:p>
          <a:p>
            <a:endParaRPr lang="de-DE" sz="1600" noProof="0" dirty="0">
              <a:latin typeface="+mn-lt"/>
            </a:endParaRPr>
          </a:p>
          <a:p>
            <a:pPr marL="139700" indent="0">
              <a:buNone/>
            </a:pPr>
            <a:r>
              <a:rPr lang="de-DE" sz="1600" noProof="0" dirty="0">
                <a:latin typeface="+mn-lt"/>
                <a:sym typeface="Wingdings" panose="05000000000000000000" pitchFamily="2" charset="2"/>
              </a:rPr>
              <a:t> </a:t>
            </a:r>
            <a:r>
              <a:rPr lang="de-DE" sz="1600" noProof="0" dirty="0">
                <a:latin typeface="+mn-lt"/>
              </a:rPr>
              <a:t>Das bedeutet nicht, dass die Wissenschaft, die wir betreiben, schlecht ist. Es bedeutet, dass uns die Dokumentation fehlt, um unsere Wissenschaft genau bewerten zu können.</a:t>
            </a:r>
          </a:p>
          <a:p>
            <a:pPr marL="139700" indent="0">
              <a:buNone/>
            </a:pPr>
            <a:endParaRPr lang="de-DE" sz="1600" noProof="0" dirty="0">
              <a:latin typeface="+mn-lt"/>
            </a:endParaRPr>
          </a:p>
          <a:p>
            <a:pPr marL="139700" indent="0">
              <a:buNone/>
            </a:pPr>
            <a:r>
              <a:rPr lang="de-DE" sz="1600" noProof="0" dirty="0">
                <a:latin typeface="+mn-lt"/>
                <a:sym typeface="Wingdings" panose="05000000000000000000" pitchFamily="2" charset="2"/>
              </a:rPr>
              <a:t> </a:t>
            </a:r>
            <a:r>
              <a:rPr lang="de-DE" sz="1600" noProof="0" dirty="0">
                <a:latin typeface="+mn-lt"/>
              </a:rPr>
              <a:t>Es liegt in unserer kollektiven Verantwortung, dies zu ändern.</a:t>
            </a:r>
          </a:p>
        </p:txBody>
      </p:sp>
    </p:spTree>
    <p:extLst>
      <p:ext uri="{BB962C8B-B14F-4D97-AF65-F5344CB8AC3E}">
        <p14:creationId xmlns:p14="http://schemas.microsoft.com/office/powerpoint/2010/main" val="4038199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552D0C-CDD6-FD51-AC0D-43784E799A7E}"/>
              </a:ext>
            </a:extLst>
          </p:cNvPr>
          <p:cNvSpPr>
            <a:spLocks noGrp="1"/>
          </p:cNvSpPr>
          <p:nvPr>
            <p:ph type="title"/>
          </p:nvPr>
        </p:nvSpPr>
        <p:spPr>
          <a:xfrm>
            <a:off x="720000" y="152416"/>
            <a:ext cx="7704000" cy="572700"/>
          </a:xfrm>
        </p:spPr>
        <p:txBody>
          <a:bodyPr/>
          <a:lstStyle/>
          <a:p>
            <a:r>
              <a:rPr lang="de-DE" noProof="0" dirty="0">
                <a:latin typeface="+mn-lt"/>
              </a:rPr>
              <a:t>5S-Methode</a:t>
            </a:r>
          </a:p>
        </p:txBody>
      </p:sp>
      <p:sp>
        <p:nvSpPr>
          <p:cNvPr id="6" name="Rechteck: abgerundete Ecken 5">
            <a:extLst>
              <a:ext uri="{FF2B5EF4-FFF2-40B4-BE49-F238E27FC236}">
                <a16:creationId xmlns:a16="http://schemas.microsoft.com/office/drawing/2014/main" id="{3D9C958B-8223-8827-7F25-E5A4C989BEA4}"/>
              </a:ext>
            </a:extLst>
          </p:cNvPr>
          <p:cNvSpPr/>
          <p:nvPr/>
        </p:nvSpPr>
        <p:spPr>
          <a:xfrm>
            <a:off x="1058908" y="872512"/>
            <a:ext cx="7299960" cy="572701"/>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buSzPts val="1600"/>
              <a:buNone/>
            </a:pPr>
            <a:r>
              <a:rPr lang="de-DE" sz="1800" b="1" noProof="0" dirty="0" err="1"/>
              <a:t>Sort</a:t>
            </a:r>
            <a:r>
              <a:rPr lang="de-DE" sz="1800" b="1" noProof="0" dirty="0"/>
              <a:t> </a:t>
            </a:r>
            <a:r>
              <a:rPr lang="de-DE" sz="1800" noProof="0" dirty="0"/>
              <a:t>- vorhandene Daten sichten, gruppieren und ggf. löschen</a:t>
            </a:r>
            <a:endParaRPr lang="de-DE" sz="1800" b="1" noProof="0" dirty="0"/>
          </a:p>
        </p:txBody>
      </p:sp>
      <p:sp>
        <p:nvSpPr>
          <p:cNvPr id="8" name="Rechteck: abgerundete Ecken 7">
            <a:extLst>
              <a:ext uri="{FF2B5EF4-FFF2-40B4-BE49-F238E27FC236}">
                <a16:creationId xmlns:a16="http://schemas.microsoft.com/office/drawing/2014/main" id="{9C4C827C-A905-E618-F92E-5DAE45F10C39}"/>
              </a:ext>
            </a:extLst>
          </p:cNvPr>
          <p:cNvSpPr/>
          <p:nvPr/>
        </p:nvSpPr>
        <p:spPr>
          <a:xfrm>
            <a:off x="1058908" y="1712698"/>
            <a:ext cx="7299960" cy="572701"/>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buSzPts val="1600"/>
              <a:buNone/>
            </a:pPr>
            <a:r>
              <a:rPr lang="de-DE" sz="1800" b="1" noProof="0" dirty="0"/>
              <a:t>Set in </a:t>
            </a:r>
            <a:r>
              <a:rPr lang="de-DE" sz="1800" b="1" noProof="0" dirty="0" err="1"/>
              <a:t>order</a:t>
            </a:r>
            <a:r>
              <a:rPr lang="de-DE" sz="1800" b="1" noProof="0" dirty="0"/>
              <a:t> </a:t>
            </a:r>
            <a:r>
              <a:rPr lang="de-DE" sz="1800" noProof="0" dirty="0"/>
              <a:t>- verbleibende Daten in eine neue Ordnungsstruktur bringen</a:t>
            </a:r>
            <a:endParaRPr lang="de-DE" sz="1800" b="1" noProof="0" dirty="0"/>
          </a:p>
        </p:txBody>
      </p:sp>
      <p:sp>
        <p:nvSpPr>
          <p:cNvPr id="9" name="Rechteck: abgerundete Ecken 8">
            <a:extLst>
              <a:ext uri="{FF2B5EF4-FFF2-40B4-BE49-F238E27FC236}">
                <a16:creationId xmlns:a16="http://schemas.microsoft.com/office/drawing/2014/main" id="{639E5E23-35FA-F6A4-40AB-F97DC0F59694}"/>
              </a:ext>
            </a:extLst>
          </p:cNvPr>
          <p:cNvSpPr/>
          <p:nvPr/>
        </p:nvSpPr>
        <p:spPr>
          <a:xfrm>
            <a:off x="1058908" y="2552884"/>
            <a:ext cx="7299960" cy="572701"/>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buSzPts val="1600"/>
              <a:buNone/>
            </a:pPr>
            <a:r>
              <a:rPr lang="de-DE" sz="1800" b="1" noProof="0" dirty="0"/>
              <a:t>Shine</a:t>
            </a:r>
            <a:r>
              <a:rPr lang="de-DE" sz="1800" noProof="0" dirty="0"/>
              <a:t> - neugeschaffene Ordnung wird ständig geprüft und erhalten</a:t>
            </a:r>
            <a:endParaRPr lang="de-DE" sz="1800" b="1" noProof="0" dirty="0"/>
          </a:p>
        </p:txBody>
      </p:sp>
      <p:sp>
        <p:nvSpPr>
          <p:cNvPr id="10" name="Rechteck: abgerundete Ecken 9">
            <a:extLst>
              <a:ext uri="{FF2B5EF4-FFF2-40B4-BE49-F238E27FC236}">
                <a16:creationId xmlns:a16="http://schemas.microsoft.com/office/drawing/2014/main" id="{9B257898-26C8-E949-1160-67995CBD8DB4}"/>
              </a:ext>
            </a:extLst>
          </p:cNvPr>
          <p:cNvSpPr/>
          <p:nvPr/>
        </p:nvSpPr>
        <p:spPr>
          <a:xfrm>
            <a:off x="1058908" y="3393070"/>
            <a:ext cx="7299960" cy="572701"/>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buSzPts val="1600"/>
              <a:buNone/>
            </a:pPr>
            <a:r>
              <a:rPr lang="de-DE" sz="1800" b="1" noProof="0" dirty="0" err="1"/>
              <a:t>Standardize</a:t>
            </a:r>
            <a:r>
              <a:rPr lang="de-DE" sz="1800" noProof="0" dirty="0"/>
              <a:t> - Entwicklung einer Methode, die als Arbeitsroutine implementiert wird</a:t>
            </a:r>
            <a:endParaRPr lang="de-DE" sz="1800" b="1" noProof="0" dirty="0"/>
          </a:p>
        </p:txBody>
      </p:sp>
      <p:sp>
        <p:nvSpPr>
          <p:cNvPr id="11" name="Rechteck: abgerundete Ecken 10">
            <a:extLst>
              <a:ext uri="{FF2B5EF4-FFF2-40B4-BE49-F238E27FC236}">
                <a16:creationId xmlns:a16="http://schemas.microsoft.com/office/drawing/2014/main" id="{2766A0C0-E57A-FDA4-21FA-C3F89E908DE4}"/>
              </a:ext>
            </a:extLst>
          </p:cNvPr>
          <p:cNvSpPr/>
          <p:nvPr/>
        </p:nvSpPr>
        <p:spPr>
          <a:xfrm>
            <a:off x="1058908" y="4233256"/>
            <a:ext cx="7299960" cy="572701"/>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buSzPts val="1600"/>
              <a:buNone/>
            </a:pPr>
            <a:r>
              <a:rPr lang="de-DE" sz="1800" b="1" noProof="0" dirty="0"/>
              <a:t>Sustain </a:t>
            </a:r>
            <a:r>
              <a:rPr lang="de-DE" sz="1800" noProof="0" dirty="0"/>
              <a:t>– System aufrecht erhalten und an Kolleg*innen weitergeben</a:t>
            </a:r>
            <a:endParaRPr lang="de-DE" sz="1800" b="1" noProof="0" dirty="0"/>
          </a:p>
        </p:txBody>
      </p:sp>
      <p:sp>
        <p:nvSpPr>
          <p:cNvPr id="3" name="Rechteck: abgerundete Ecken 2">
            <a:extLst>
              <a:ext uri="{FF2B5EF4-FFF2-40B4-BE49-F238E27FC236}">
                <a16:creationId xmlns:a16="http://schemas.microsoft.com/office/drawing/2014/main" id="{5C050E86-7A36-EF54-90B8-67F252FC3FCE}"/>
              </a:ext>
            </a:extLst>
          </p:cNvPr>
          <p:cNvSpPr/>
          <p:nvPr/>
        </p:nvSpPr>
        <p:spPr>
          <a:xfrm>
            <a:off x="4290491" y="4772766"/>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p>
            <a:pPr algn="ctr"/>
            <a:fld id="{B0621523-1275-45D7-A812-A896CFC48751}" type="slidenum">
              <a:rPr lang="de-DE" noProof="0" smtClean="0"/>
              <a:t>114</a:t>
            </a:fld>
            <a:endParaRPr lang="de-DE" noProof="0" dirty="0"/>
          </a:p>
        </p:txBody>
      </p:sp>
    </p:spTree>
    <p:extLst>
      <p:ext uri="{BB962C8B-B14F-4D97-AF65-F5344CB8AC3E}">
        <p14:creationId xmlns:p14="http://schemas.microsoft.com/office/powerpoint/2010/main" val="749852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0DD3F0-7911-1B6B-FAEA-BF031094409C}"/>
              </a:ext>
            </a:extLst>
          </p:cNvPr>
          <p:cNvSpPr>
            <a:spLocks noGrp="1"/>
          </p:cNvSpPr>
          <p:nvPr>
            <p:ph type="title"/>
          </p:nvPr>
        </p:nvSpPr>
        <p:spPr/>
        <p:txBody>
          <a:bodyPr/>
          <a:lstStyle/>
          <a:p>
            <a:r>
              <a:rPr lang="de-DE" sz="4000" noProof="0" dirty="0">
                <a:latin typeface="+mn-lt"/>
              </a:rPr>
              <a:t>Ergebnissicherung </a:t>
            </a:r>
          </a:p>
        </p:txBody>
      </p:sp>
      <p:sp>
        <p:nvSpPr>
          <p:cNvPr id="3" name="Textplatzhalter 2">
            <a:extLst>
              <a:ext uri="{FF2B5EF4-FFF2-40B4-BE49-F238E27FC236}">
                <a16:creationId xmlns:a16="http://schemas.microsoft.com/office/drawing/2014/main" id="{D892A120-4DB1-2ECE-9DD3-6A8DBE613FEF}"/>
              </a:ext>
            </a:extLst>
          </p:cNvPr>
          <p:cNvSpPr>
            <a:spLocks noGrp="1"/>
          </p:cNvSpPr>
          <p:nvPr>
            <p:ph type="subTitle" idx="1"/>
          </p:nvPr>
        </p:nvSpPr>
        <p:spPr/>
        <p:txBody>
          <a:bodyPr/>
          <a:lstStyle/>
          <a:p>
            <a:pPr marL="139700" indent="0" algn="ctr">
              <a:buNone/>
            </a:pPr>
            <a:r>
              <a:rPr lang="de-DE" sz="2000" noProof="0" dirty="0">
                <a:latin typeface="+mn-lt"/>
              </a:rPr>
              <a:t>Bearbeiten Sie zur Ergebnissicherung das Arbeitsblatt </a:t>
            </a:r>
          </a:p>
          <a:p>
            <a:pPr marL="139700" indent="0" algn="ctr">
              <a:buNone/>
            </a:pPr>
            <a:r>
              <a:rPr lang="de-DE" sz="2000" noProof="0" dirty="0">
                <a:latin typeface="+mn-lt"/>
              </a:rPr>
              <a:t>„Abschlussquiz“</a:t>
            </a:r>
          </a:p>
          <a:p>
            <a:pPr marL="139700" indent="0" algn="ctr">
              <a:buNone/>
            </a:pPr>
            <a:endParaRPr lang="de-DE" sz="2000" noProof="0" dirty="0">
              <a:latin typeface="+mn-lt"/>
            </a:endParaRPr>
          </a:p>
          <a:p>
            <a:pPr marL="139700" indent="0" algn="ctr">
              <a:buNone/>
            </a:pPr>
            <a:r>
              <a:rPr lang="de-DE" sz="2000" noProof="0" dirty="0">
                <a:latin typeface="+mn-lt"/>
              </a:rPr>
              <a:t>Bearbeitungszeit: 15-20 Minuten </a:t>
            </a:r>
          </a:p>
        </p:txBody>
      </p:sp>
    </p:spTree>
    <p:extLst>
      <p:ext uri="{BB962C8B-B14F-4D97-AF65-F5344CB8AC3E}">
        <p14:creationId xmlns:p14="http://schemas.microsoft.com/office/powerpoint/2010/main" val="42151494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DAE41-E09F-8B01-F2BE-5AC1FAA754D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34A04D-5BBE-4E2D-7632-4353F7551BED}"/>
              </a:ext>
            </a:extLst>
          </p:cNvPr>
          <p:cNvSpPr>
            <a:spLocks noGrp="1"/>
          </p:cNvSpPr>
          <p:nvPr>
            <p:ph type="title"/>
          </p:nvPr>
        </p:nvSpPr>
        <p:spPr>
          <a:xfrm>
            <a:off x="723900" y="278597"/>
            <a:ext cx="7696200" cy="639300"/>
          </a:xfrm>
        </p:spPr>
        <p:txBody>
          <a:bodyPr anchor="ctr"/>
          <a:lstStyle/>
          <a:p>
            <a:pPr algn="ctr"/>
            <a:r>
              <a:rPr lang="de-DE" b="1" noProof="0" dirty="0">
                <a:latin typeface="+mn-lt"/>
              </a:rPr>
              <a:t>Quellen</a:t>
            </a:r>
          </a:p>
        </p:txBody>
      </p:sp>
      <p:sp>
        <p:nvSpPr>
          <p:cNvPr id="5" name="Textfeld 4">
            <a:extLst>
              <a:ext uri="{FF2B5EF4-FFF2-40B4-BE49-F238E27FC236}">
                <a16:creationId xmlns:a16="http://schemas.microsoft.com/office/drawing/2014/main" id="{44DCA73E-843E-E3C9-D145-6D9875D37A0D}"/>
              </a:ext>
            </a:extLst>
          </p:cNvPr>
          <p:cNvSpPr txBox="1"/>
          <p:nvPr/>
        </p:nvSpPr>
        <p:spPr>
          <a:xfrm>
            <a:off x="479213" y="1059683"/>
            <a:ext cx="8490616" cy="3647152"/>
          </a:xfrm>
          <a:prstGeom prst="rect">
            <a:avLst/>
          </a:prstGeom>
          <a:noFill/>
        </p:spPr>
        <p:txBody>
          <a:bodyPr wrap="square" rtlCol="0">
            <a:spAutoFit/>
          </a:bodyPr>
          <a:lstStyle/>
          <a:p>
            <a:pPr marL="171450" indent="-171450">
              <a:buFont typeface="Arial" panose="020B0604020202020204" pitchFamily="34" charset="0"/>
              <a:buChar char="•"/>
            </a:pPr>
            <a:r>
              <a:rPr lang="de-DE" sz="1050" noProof="0" dirty="0">
                <a:latin typeface="+mn-lt"/>
              </a:rPr>
              <a:t>Andrieu, D. (2024, August 15). Langzeitarchivierung: Definition, Voraussetzung &amp; Vorteile. </a:t>
            </a:r>
            <a:r>
              <a:rPr lang="de-DE" sz="1050" noProof="0" dirty="0" err="1">
                <a:latin typeface="+mn-lt"/>
              </a:rPr>
              <a:t>d.velop</a:t>
            </a:r>
            <a:r>
              <a:rPr lang="de-DE" sz="1050" noProof="0" dirty="0">
                <a:latin typeface="+mn-lt"/>
              </a:rPr>
              <a:t> </a:t>
            </a:r>
            <a:r>
              <a:rPr lang="de-DE" sz="1050" noProof="0" dirty="0" err="1">
                <a:latin typeface="+mn-lt"/>
              </a:rPr>
              <a:t>blog</a:t>
            </a:r>
            <a:r>
              <a:rPr lang="de-DE" sz="1050" noProof="0" dirty="0">
                <a:latin typeface="+mn-lt"/>
              </a:rPr>
              <a:t>. https://www.d-velop.de/blog/compliance/langzeitarchivierung/</a:t>
            </a:r>
          </a:p>
          <a:p>
            <a:pPr marL="171450" indent="-171450">
              <a:buFont typeface="Arial" panose="020B0604020202020204" pitchFamily="34" charset="0"/>
              <a:buChar char="•"/>
            </a:pPr>
            <a:r>
              <a:rPr lang="de-DE" sz="1050" noProof="0" dirty="0">
                <a:latin typeface="+mn-lt"/>
              </a:rPr>
              <a:t>Archivierung | Portal Systems Wiki. (o. J.). Portal Systems. Abgerufen 29. März 2026, von https://www.portalsystems.de/wiki/archivierung/</a:t>
            </a:r>
          </a:p>
          <a:p>
            <a:pPr marL="171450" indent="-171450">
              <a:buFont typeface="Arial" panose="020B0604020202020204" pitchFamily="34" charset="0"/>
              <a:buChar char="•"/>
            </a:pPr>
            <a:r>
              <a:rPr lang="de-DE" sz="1050" noProof="0" dirty="0" err="1">
                <a:latin typeface="+mn-lt"/>
              </a:rPr>
              <a:t>Ariza</a:t>
            </a:r>
            <a:r>
              <a:rPr lang="de-DE" sz="1050" noProof="0" dirty="0">
                <a:latin typeface="+mn-lt"/>
              </a:rPr>
              <a:t>, A., Asef, E., Jacob, J., </a:t>
            </a:r>
            <a:r>
              <a:rPr lang="de-DE" sz="1050" noProof="0" dirty="0" err="1">
                <a:latin typeface="+mn-lt"/>
              </a:rPr>
              <a:t>Mühlichen</a:t>
            </a:r>
            <a:r>
              <a:rPr lang="de-DE" sz="1050" noProof="0" dirty="0">
                <a:latin typeface="+mn-lt"/>
              </a:rPr>
              <a:t>, A., Peters-von Gehlen, K., </a:t>
            </a:r>
            <a:r>
              <a:rPr lang="de-DE" sz="1050" noProof="0" dirty="0" err="1">
                <a:latin typeface="+mn-lt"/>
              </a:rPr>
              <a:t>Schranzhofer</a:t>
            </a:r>
            <a:r>
              <a:rPr lang="de-DE" sz="1050" noProof="0" dirty="0">
                <a:latin typeface="+mn-lt"/>
              </a:rPr>
              <a:t>, H., &amp; Trautwein-Bruns, U. (2023). Train-</a:t>
            </a:r>
            <a:r>
              <a:rPr lang="de-DE" sz="1050" noProof="0" dirty="0" err="1">
                <a:latin typeface="+mn-lt"/>
              </a:rPr>
              <a:t>the</a:t>
            </a:r>
            <a:r>
              <a:rPr lang="de-DE" sz="1050" noProof="0" dirty="0">
                <a:latin typeface="+mn-lt"/>
              </a:rPr>
              <a:t>-Trainer-Konzept zum Thema Forschungsdatenmanagement: Erweiterungsmodul Nachnutzung von Forschungsdaten. </a:t>
            </a:r>
            <a:r>
              <a:rPr lang="de-DE" sz="1050" noProof="0" dirty="0" err="1">
                <a:latin typeface="+mn-lt"/>
              </a:rPr>
              <a:t>Zenodo</a:t>
            </a:r>
            <a:r>
              <a:rPr lang="de-DE" sz="1050" noProof="0" dirty="0">
                <a:latin typeface="+mn-lt"/>
              </a:rPr>
              <a:t>. https://doi.org/10.5281/zenodo.10160865</a:t>
            </a:r>
          </a:p>
          <a:p>
            <a:pPr marL="171450" indent="-171450">
              <a:buFont typeface="Arial" panose="020B0604020202020204" pitchFamily="34" charset="0"/>
              <a:buChar char="•"/>
            </a:pPr>
            <a:r>
              <a:rPr lang="de-DE" sz="1050" noProof="0" dirty="0" err="1">
                <a:latin typeface="+mn-lt"/>
              </a:rPr>
              <a:t>Biernacka</a:t>
            </a:r>
            <a:r>
              <a:rPr lang="de-DE" sz="1050" noProof="0" dirty="0">
                <a:latin typeface="+mn-lt"/>
              </a:rPr>
              <a:t>, K., Dockhorn, R., Engelhardt, C., Helbig, K., Jacob, J., </a:t>
            </a:r>
            <a:r>
              <a:rPr lang="de-DE" sz="1050" noProof="0" dirty="0" err="1">
                <a:latin typeface="+mn-lt"/>
              </a:rPr>
              <a:t>Kalová</a:t>
            </a:r>
            <a:r>
              <a:rPr lang="de-DE" sz="1050" noProof="0" dirty="0">
                <a:latin typeface="+mn-lt"/>
              </a:rPr>
              <a:t>, T., Karsten, A., Meier, K., </a:t>
            </a:r>
            <a:r>
              <a:rPr lang="de-DE" sz="1050" noProof="0" dirty="0" err="1">
                <a:latin typeface="+mn-lt"/>
              </a:rPr>
              <a:t>Mühlichen</a:t>
            </a:r>
            <a:r>
              <a:rPr lang="de-DE" sz="1050" noProof="0" dirty="0">
                <a:latin typeface="+mn-lt"/>
              </a:rPr>
              <a:t>, A., Neumann, J., Petersen, B., </a:t>
            </a:r>
            <a:r>
              <a:rPr lang="de-DE" sz="1050" noProof="0" dirty="0" err="1">
                <a:latin typeface="+mn-lt"/>
              </a:rPr>
              <a:t>Slowig</a:t>
            </a:r>
            <a:r>
              <a:rPr lang="de-DE" sz="1050" noProof="0" dirty="0">
                <a:latin typeface="+mn-lt"/>
              </a:rPr>
              <a:t>, B., Trautwein-Bruns, U., </a:t>
            </a:r>
            <a:r>
              <a:rPr lang="de-DE" sz="1050" noProof="0" dirty="0" err="1">
                <a:latin typeface="+mn-lt"/>
              </a:rPr>
              <a:t>Wilbrandt</a:t>
            </a:r>
            <a:r>
              <a:rPr lang="de-DE" sz="1050" noProof="0" dirty="0">
                <a:latin typeface="+mn-lt"/>
              </a:rPr>
              <a:t>, J., &amp; </a:t>
            </a:r>
            <a:r>
              <a:rPr lang="de-DE" sz="1050" noProof="0" dirty="0" err="1">
                <a:latin typeface="+mn-lt"/>
              </a:rPr>
              <a:t>Wiljes</a:t>
            </a:r>
            <a:r>
              <a:rPr lang="de-DE" sz="1050" noProof="0" dirty="0">
                <a:latin typeface="+mn-lt"/>
              </a:rPr>
              <a:t>, C. (2023). Train-</a:t>
            </a:r>
            <a:r>
              <a:rPr lang="de-DE" sz="1050" noProof="0" dirty="0" err="1">
                <a:latin typeface="+mn-lt"/>
              </a:rPr>
              <a:t>the</a:t>
            </a:r>
            <a:r>
              <a:rPr lang="de-DE" sz="1050" noProof="0" dirty="0">
                <a:latin typeface="+mn-lt"/>
              </a:rPr>
              <a:t>-Trainer-Konzept zum Thema Forschungsdatenmanagement (Version 5). </a:t>
            </a:r>
            <a:r>
              <a:rPr lang="de-DE" sz="1050" noProof="0" dirty="0" err="1">
                <a:latin typeface="+mn-lt"/>
              </a:rPr>
              <a:t>Zenodo</a:t>
            </a:r>
            <a:r>
              <a:rPr lang="de-DE" sz="1050" noProof="0" dirty="0">
                <a:latin typeface="+mn-lt"/>
              </a:rPr>
              <a:t>. https://doi.org/10.5281/zenodo.10122153</a:t>
            </a:r>
          </a:p>
          <a:p>
            <a:pPr marL="171450" indent="-171450">
              <a:buFont typeface="Arial" panose="020B0604020202020204" pitchFamily="34" charset="0"/>
              <a:buChar char="•"/>
            </a:pPr>
            <a:r>
              <a:rPr lang="de-DE" sz="1050" noProof="0" dirty="0">
                <a:latin typeface="+mn-lt"/>
              </a:rPr>
              <a:t>Büttner, S., Hobohm, H.-C., &amp; Müller, L. (Hrsg.). (2011). Handbuch Forschungsdatenmanagement. Bock + </a:t>
            </a:r>
            <a:r>
              <a:rPr lang="de-DE" sz="1050" noProof="0" dirty="0" err="1">
                <a:latin typeface="+mn-lt"/>
              </a:rPr>
              <a:t>Herchen</a:t>
            </a:r>
            <a:r>
              <a:rPr lang="de-DE" sz="1050" noProof="0" dirty="0">
                <a:latin typeface="+mn-lt"/>
              </a:rPr>
              <a:t> Verlag. https://opus4.kobv.de/opus4-fhpotsdam/frontdoor/deliver/index/docId/208/file/HandbuchForschungsdatenmanagement.pdf</a:t>
            </a:r>
          </a:p>
          <a:p>
            <a:pPr marL="171450" indent="-171450">
              <a:buFont typeface="Arial" panose="020B0604020202020204" pitchFamily="34" charset="0"/>
              <a:buChar char="•"/>
            </a:pPr>
            <a:r>
              <a:rPr lang="de-DE" sz="1050" noProof="0" dirty="0">
                <a:latin typeface="+mn-lt"/>
              </a:rPr>
              <a:t>DFG. (o. J.). Archivierung | DFG. Wissenschaftliche Integrität. Abgerufen 29. März 2026, von https://wissenschaftliche-integritaet.de/kodex/archivierung/</a:t>
            </a:r>
          </a:p>
          <a:p>
            <a:pPr marL="171450" indent="-171450">
              <a:buFont typeface="Arial" panose="020B0604020202020204" pitchFamily="34" charset="0"/>
              <a:buChar char="•"/>
            </a:pPr>
            <a:r>
              <a:rPr lang="de-DE" sz="1050" noProof="0" dirty="0">
                <a:latin typeface="+mn-lt"/>
              </a:rPr>
              <a:t>DFG. (2020, Februar 11). Empfehlungen zur Archivierung, Bereitstellung und Nachnutzung von Forschungsdaten im Kontext erziehungs- und bildungswissenschaftlicher sowie fachdidaktischer Forschung. https://www.dfg.de/resource/blob/174560/stellungnahme-forschungsdatenmanagement.pdf?enodia=eyJleHAiOjE3NzQzNDQ4ODMsImNvbnRlbnQiOnRydWUsImF1ZCI6ImF1dGgiLCJIb3N0Ijoid3d3LmRmZy5kZSIsIlNvdXJjZUlQIjoiMTU2LjE0Ni42Mi42OCIsIkNvbmZpZ0lEIjoiOGRhZGNlMTI1ZmQyYzM5MzJiOTQzYjUyZTlkMmNkNjUwNTc1NGUxNjIyMTJhMmNlMWJiNWFmMTVjMGQ0YmJmZSJ9.INcpQgqFyp71hSP_j7Q84_Gv81DKo5dw0oqCZrdJfCA=</a:t>
            </a:r>
          </a:p>
          <a:p>
            <a:pPr marL="171450" indent="-171450">
              <a:buFont typeface="Arial" panose="020B0604020202020204" pitchFamily="34" charset="0"/>
              <a:buChar char="•"/>
            </a:pPr>
            <a:r>
              <a:rPr lang="de-DE" sz="1050" noProof="0" dirty="0">
                <a:latin typeface="+mn-lt"/>
              </a:rPr>
              <a:t>forschungsdaten.org. (2023). Data Journals. forschungsdaten.org. Abgerufen 29. März 2026, von  https://www.forschungsdaten.org/index.php/Data_Journals</a:t>
            </a:r>
          </a:p>
          <a:p>
            <a:pPr marL="171450" indent="-171450">
              <a:buFont typeface="Arial" panose="020B0604020202020204" pitchFamily="34" charset="0"/>
              <a:buChar char="•"/>
            </a:pPr>
            <a:r>
              <a:rPr lang="de-DE" sz="1050" noProof="0" dirty="0">
                <a:latin typeface="+mn-lt"/>
              </a:rPr>
              <a:t>Gonzalez-Marquez, M. (2023, November 15). </a:t>
            </a:r>
            <a:r>
              <a:rPr lang="de-DE" sz="1050" noProof="0" dirty="0" err="1">
                <a:latin typeface="+mn-lt"/>
              </a:rPr>
              <a:t>Transitioning</a:t>
            </a:r>
            <a:r>
              <a:rPr lang="de-DE" sz="1050" noProof="0" dirty="0">
                <a:latin typeface="+mn-lt"/>
              </a:rPr>
              <a:t> </a:t>
            </a:r>
            <a:r>
              <a:rPr lang="de-DE" sz="1050" noProof="0" dirty="0" err="1">
                <a:latin typeface="+mn-lt"/>
              </a:rPr>
              <a:t>to</a:t>
            </a:r>
            <a:r>
              <a:rPr lang="de-DE" sz="1050" noProof="0" dirty="0">
                <a:latin typeface="+mn-lt"/>
              </a:rPr>
              <a:t> a Human-User-</a:t>
            </a:r>
            <a:r>
              <a:rPr lang="de-DE" sz="1050" noProof="0" dirty="0" err="1">
                <a:latin typeface="+mn-lt"/>
              </a:rPr>
              <a:t>Centered</a:t>
            </a:r>
            <a:r>
              <a:rPr lang="de-DE" sz="1050" noProof="0" dirty="0">
                <a:latin typeface="+mn-lt"/>
              </a:rPr>
              <a:t> Model </a:t>
            </a:r>
            <a:r>
              <a:rPr lang="de-DE" sz="1050" noProof="0" dirty="0" err="1">
                <a:latin typeface="+mn-lt"/>
              </a:rPr>
              <a:t>of</a:t>
            </a:r>
            <a:r>
              <a:rPr lang="de-DE" sz="1050" noProof="0" dirty="0">
                <a:latin typeface="+mn-lt"/>
              </a:rPr>
              <a:t> Scientific </a:t>
            </a:r>
            <a:r>
              <a:rPr lang="de-DE" sz="1050" noProof="0" dirty="0" err="1">
                <a:latin typeface="+mn-lt"/>
              </a:rPr>
              <a:t>Documentation</a:t>
            </a:r>
            <a:r>
              <a:rPr lang="de-DE" sz="1050" noProof="0" dirty="0">
                <a:latin typeface="+mn-lt"/>
              </a:rPr>
              <a:t>. https://doi.org/10.5281/zenodo.10139461</a:t>
            </a:r>
          </a:p>
        </p:txBody>
      </p:sp>
    </p:spTree>
    <p:extLst>
      <p:ext uri="{BB962C8B-B14F-4D97-AF65-F5344CB8AC3E}">
        <p14:creationId xmlns:p14="http://schemas.microsoft.com/office/powerpoint/2010/main" val="3448520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319D86-D270-2E6E-1003-3E3962413EE8}"/>
              </a:ext>
            </a:extLst>
          </p:cNvPr>
          <p:cNvSpPr>
            <a:spLocks noGrp="1"/>
          </p:cNvSpPr>
          <p:nvPr>
            <p:ph type="title"/>
          </p:nvPr>
        </p:nvSpPr>
        <p:spPr>
          <a:xfrm>
            <a:off x="723900" y="101038"/>
            <a:ext cx="7696200" cy="639300"/>
          </a:xfrm>
        </p:spPr>
        <p:txBody>
          <a:bodyPr anchor="ctr"/>
          <a:lstStyle/>
          <a:p>
            <a:pPr algn="ctr"/>
            <a:r>
              <a:rPr lang="de-DE" b="1" noProof="0" dirty="0">
                <a:latin typeface="+mn-lt"/>
              </a:rPr>
              <a:t>Quellen</a:t>
            </a:r>
          </a:p>
        </p:txBody>
      </p:sp>
      <p:sp>
        <p:nvSpPr>
          <p:cNvPr id="7" name="Textfeld 6">
            <a:extLst>
              <a:ext uri="{FF2B5EF4-FFF2-40B4-BE49-F238E27FC236}">
                <a16:creationId xmlns:a16="http://schemas.microsoft.com/office/drawing/2014/main" id="{928B0209-B47C-9604-EDD9-D51114FE3DB3}"/>
              </a:ext>
            </a:extLst>
          </p:cNvPr>
          <p:cNvSpPr txBox="1"/>
          <p:nvPr/>
        </p:nvSpPr>
        <p:spPr>
          <a:xfrm>
            <a:off x="508372" y="740338"/>
            <a:ext cx="8388216" cy="4493538"/>
          </a:xfrm>
          <a:prstGeom prst="rect">
            <a:avLst/>
          </a:prstGeom>
          <a:noFill/>
        </p:spPr>
        <p:txBody>
          <a:bodyPr wrap="square">
            <a:spAutoFit/>
          </a:bodyPr>
          <a:lstStyle/>
          <a:p>
            <a:pPr marL="171450" indent="-171450">
              <a:buFont typeface="Arial" panose="020B0604020202020204" pitchFamily="34" charset="0"/>
              <a:buChar char="•"/>
            </a:pPr>
            <a:r>
              <a:rPr lang="de-DE" sz="1100" noProof="0" dirty="0" err="1">
                <a:latin typeface="+mn-lt"/>
              </a:rPr>
              <a:t>iTernity</a:t>
            </a:r>
            <a:r>
              <a:rPr lang="de-DE" sz="1100" noProof="0" dirty="0">
                <a:latin typeface="+mn-lt"/>
              </a:rPr>
              <a:t>. (o. J.). Archivierung und Backup: Was ist der Unterschied? Abgerufen 29. März 2026, von https://iternity.com/de/backup-speicher/unterschied-archivierung-backup/</a:t>
            </a:r>
          </a:p>
          <a:p>
            <a:pPr marL="171450" indent="-171450">
              <a:buFont typeface="Arial" panose="020B0604020202020204" pitchFamily="34" charset="0"/>
              <a:buChar char="•"/>
            </a:pPr>
            <a:r>
              <a:rPr lang="de-DE" sz="1100" noProof="0" dirty="0">
                <a:latin typeface="+mn-lt"/>
              </a:rPr>
              <a:t>Langzeitarchivierung. (2026). In Wikipedia. https://de.wikipedia.org/w/index.php?title=Langzeitarchivierung&amp;oldid=265629326#cite_note-1</a:t>
            </a:r>
          </a:p>
          <a:p>
            <a:pPr marL="171450" indent="-171450">
              <a:buFont typeface="Arial" panose="020B0604020202020204" pitchFamily="34" charset="0"/>
              <a:buChar char="•"/>
            </a:pPr>
            <a:r>
              <a:rPr lang="de-DE" sz="1100" noProof="0" dirty="0">
                <a:latin typeface="+mn-lt"/>
              </a:rPr>
              <a:t>Langzeitarchivierung | Veröffentlichen und Archivieren | Themen | Forschungsdaten und Forschungsdatenmanagement. (o. J.). Abgerufen 29. März 2026, von https://forschungsdaten.info/themen/veroeffentlichen-und-archivieren/langzeitarchivierung/</a:t>
            </a:r>
          </a:p>
          <a:p>
            <a:pPr marL="171450" indent="-171450">
              <a:buFont typeface="Arial" panose="020B0604020202020204" pitchFamily="34" charset="0"/>
              <a:buChar char="•"/>
            </a:pPr>
            <a:r>
              <a:rPr lang="de-DE" sz="1100" noProof="0" dirty="0">
                <a:latin typeface="+mn-lt"/>
              </a:rPr>
              <a:t>Leitlinie zum Umgang mit Forschungsdaten an der Hochschule Hannover. (2017, Oktober 16). https://www.hs-hannover.de/fileadmin/HsH/Hochschule_Hannover/Forschung/Forschung/06_Unterstuetzung_und_Informationen/Forschungsstrategie_und_Leitlinien/Leitlinie_zum_Umgang_mit_Forschungsdaten_an_der_Hochschule_Hannover__HsH_.pdf</a:t>
            </a:r>
          </a:p>
          <a:p>
            <a:pPr marL="171450" indent="-171450">
              <a:buFont typeface="Arial" panose="020B0604020202020204" pitchFamily="34" charset="0"/>
              <a:buChar char="•"/>
            </a:pPr>
            <a:r>
              <a:rPr lang="de-DE" sz="1100" noProof="0" dirty="0">
                <a:latin typeface="+mn-lt"/>
              </a:rPr>
              <a:t>Mauer, R. (o. J.). Auswahl und Bewertung von Forschungsdaten für die Archivierung und Nachnutzung. Abgerufen 29. März 2026, von http://www.nestor.sub.uni-goettingen.de/school_2016/slides/PERICLES_WP7_T7-3_UGOE_nestor_PERICLES_School_Presentation_03.pdf</a:t>
            </a:r>
          </a:p>
          <a:p>
            <a:pPr marL="171450" indent="-171450">
              <a:buFont typeface="Arial" panose="020B0604020202020204" pitchFamily="34" charset="0"/>
              <a:buChar char="•"/>
            </a:pPr>
            <a:r>
              <a:rPr lang="de-DE" sz="1100" noProof="0" dirty="0">
                <a:latin typeface="+mn-lt"/>
              </a:rPr>
              <a:t>Motivation. (o. J.). Data Affairs. Abgerufen 29. März 2026, von https://data-affairs.affective-societies.de/microcontent/archivierung-motivation/</a:t>
            </a:r>
          </a:p>
          <a:p>
            <a:pPr marL="171450" indent="-171450">
              <a:buFont typeface="Arial" panose="020B0604020202020204" pitchFamily="34" charset="0"/>
              <a:buChar char="•"/>
            </a:pPr>
            <a:r>
              <a:rPr lang="de-DE" sz="1100" noProof="0" dirty="0">
                <a:latin typeface="+mn-lt"/>
              </a:rPr>
              <a:t>Nachnutzung. (o. J.).Data Affairs. Abgerufen 29. März 2026, von https://data-affairs.affective-societies.de/artikel/nachnutzung/</a:t>
            </a:r>
          </a:p>
          <a:p>
            <a:pPr marL="171450" indent="-171450">
              <a:buFont typeface="Arial" panose="020B0604020202020204" pitchFamily="34" charset="0"/>
              <a:buChar char="•"/>
            </a:pPr>
            <a:r>
              <a:rPr lang="de-DE" sz="1100" noProof="0" dirty="0">
                <a:latin typeface="+mn-lt"/>
              </a:rPr>
              <a:t>Neuroth, H. &amp; Nestor - Kompetenznetzwerk Langzeitarchivierung und Langzeitverfügbarkeit Digitaler Ressourcen für Deutschland (Hrsg.). (2009a). </a:t>
            </a:r>
            <a:r>
              <a:rPr lang="de-DE" sz="1100" noProof="0" dirty="0" err="1">
                <a:latin typeface="+mn-lt"/>
              </a:rPr>
              <a:t>nestor</a:t>
            </a:r>
            <a:r>
              <a:rPr lang="de-DE" sz="1100" noProof="0" dirty="0">
                <a:latin typeface="+mn-lt"/>
              </a:rPr>
              <a:t> Handbuch: Eine kleine Enzyklopädie der digitalen Langzeitarchivierung Kapitel 8.3 Migration (Version 2.0). Hülsbusch. Universität.</a:t>
            </a:r>
          </a:p>
          <a:p>
            <a:pPr marL="171450" indent="-171450">
              <a:buFont typeface="Arial" panose="020B0604020202020204" pitchFamily="34" charset="0"/>
              <a:buChar char="•"/>
            </a:pPr>
            <a:r>
              <a:rPr lang="de-DE" sz="1100" noProof="0" dirty="0">
                <a:latin typeface="+mn-lt"/>
              </a:rPr>
              <a:t>Neuroth, H. &amp; Nestor - Kompetenznetzwerk Langzeitarchivierung und Langzeitverfügbarkeit Digitaler Ressourcen für Deutschland (Hrsg.). (2009b). </a:t>
            </a:r>
            <a:r>
              <a:rPr lang="de-DE" sz="1100" noProof="0" dirty="0" err="1">
                <a:latin typeface="+mn-lt"/>
              </a:rPr>
              <a:t>nestor</a:t>
            </a:r>
            <a:r>
              <a:rPr lang="de-DE" sz="1100" noProof="0" dirty="0">
                <a:latin typeface="+mn-lt"/>
              </a:rPr>
              <a:t> Handbuch: Eine kleine Enzyklopädie der digitalen Langzeitarchivierung Kapitel 8.4 Emulation (Version 2.0). Hülsbusch. Universität.</a:t>
            </a:r>
          </a:p>
          <a:p>
            <a:pPr marL="171450" indent="-171450">
              <a:buFont typeface="Arial" panose="020B0604020202020204" pitchFamily="34" charset="0"/>
              <a:buChar char="•"/>
            </a:pPr>
            <a:r>
              <a:rPr lang="de-DE" sz="1100" noProof="0" dirty="0">
                <a:latin typeface="+mn-lt"/>
              </a:rPr>
              <a:t>User, D. (2019, Dezember 9). How do I </a:t>
            </a:r>
            <a:r>
              <a:rPr lang="de-DE" sz="1100" noProof="0" dirty="0" err="1">
                <a:latin typeface="+mn-lt"/>
              </a:rPr>
              <a:t>use</a:t>
            </a:r>
            <a:r>
              <a:rPr lang="de-DE" sz="1100" noProof="0" dirty="0">
                <a:latin typeface="+mn-lt"/>
              </a:rPr>
              <a:t> 5S </a:t>
            </a:r>
            <a:r>
              <a:rPr lang="de-DE" sz="1100" noProof="0" dirty="0" err="1">
                <a:latin typeface="+mn-lt"/>
              </a:rPr>
              <a:t>method</a:t>
            </a:r>
            <a:r>
              <a:rPr lang="de-DE" sz="1100" noProof="0" dirty="0">
                <a:latin typeface="+mn-lt"/>
              </a:rPr>
              <a:t> </a:t>
            </a:r>
            <a:r>
              <a:rPr lang="de-DE" sz="1100" noProof="0" dirty="0" err="1">
                <a:latin typeface="+mn-lt"/>
              </a:rPr>
              <a:t>for</a:t>
            </a:r>
            <a:r>
              <a:rPr lang="de-DE" sz="1100" noProof="0" dirty="0">
                <a:latin typeface="+mn-lt"/>
              </a:rPr>
              <a:t> </a:t>
            </a:r>
            <a:r>
              <a:rPr lang="de-DE" sz="1100" noProof="0" dirty="0" err="1">
                <a:latin typeface="+mn-lt"/>
              </a:rPr>
              <a:t>organizing</a:t>
            </a:r>
            <a:r>
              <a:rPr lang="de-DE" sz="1100" noProof="0" dirty="0">
                <a:latin typeface="+mn-lt"/>
              </a:rPr>
              <a:t> </a:t>
            </a:r>
            <a:r>
              <a:rPr lang="de-DE" sz="1100" noProof="0" dirty="0" err="1">
                <a:latin typeface="+mn-lt"/>
              </a:rPr>
              <a:t>data</a:t>
            </a:r>
            <a:r>
              <a:rPr lang="de-DE" sz="1100" noProof="0" dirty="0">
                <a:latin typeface="+mn-lt"/>
              </a:rPr>
              <a:t> </a:t>
            </a:r>
            <a:r>
              <a:rPr lang="de-DE" sz="1100" noProof="0" dirty="0" err="1">
                <a:latin typeface="+mn-lt"/>
              </a:rPr>
              <a:t>files</a:t>
            </a:r>
            <a:r>
              <a:rPr lang="de-DE" sz="1100" noProof="0" dirty="0">
                <a:latin typeface="+mn-lt"/>
              </a:rPr>
              <a:t>? Think Open. </a:t>
            </a:r>
            <a:r>
              <a:rPr lang="de-DE" sz="1100" noProof="0" dirty="0">
                <a:latin typeface="+mn-lt"/>
                <a:hlinkClick r:id="rId3"/>
              </a:rPr>
              <a:t>https://blogs.helsinki.fi/thinkopen/5s-method</a:t>
            </a:r>
            <a:endParaRPr lang="de-DE" sz="1100" noProof="0" dirty="0">
              <a:latin typeface="+mn-lt"/>
            </a:endParaRPr>
          </a:p>
          <a:p>
            <a:pPr marL="171450" indent="-171450">
              <a:buFont typeface="Arial" panose="020B0604020202020204" pitchFamily="34" charset="0"/>
              <a:buChar char="•"/>
            </a:pPr>
            <a:endParaRPr lang="de-DE" sz="1100" dirty="0">
              <a:latin typeface="+mn-lt"/>
            </a:endParaRPr>
          </a:p>
          <a:p>
            <a:pPr marL="171450" indent="-171450">
              <a:buFont typeface="Arial" panose="020B0604020202020204" pitchFamily="34" charset="0"/>
              <a:buChar char="•"/>
            </a:pPr>
            <a:endParaRPr lang="de-DE" sz="1100" dirty="0">
              <a:latin typeface="+mn-lt"/>
            </a:endParaRPr>
          </a:p>
        </p:txBody>
      </p:sp>
    </p:spTree>
    <p:extLst>
      <p:ext uri="{BB962C8B-B14F-4D97-AF65-F5344CB8AC3E}">
        <p14:creationId xmlns:p14="http://schemas.microsoft.com/office/powerpoint/2010/main" val="4072217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C91E7F-EC89-2C7F-7294-28472B86E886}"/>
              </a:ext>
            </a:extLst>
          </p:cNvPr>
          <p:cNvSpPr>
            <a:spLocks noGrp="1"/>
          </p:cNvSpPr>
          <p:nvPr>
            <p:ph type="title"/>
          </p:nvPr>
        </p:nvSpPr>
        <p:spPr>
          <a:xfrm>
            <a:off x="1977900" y="1160635"/>
            <a:ext cx="5188200" cy="1058700"/>
          </a:xfrm>
        </p:spPr>
        <p:txBody>
          <a:bodyPr/>
          <a:lstStyle/>
          <a:p>
            <a:r>
              <a:rPr lang="de-DE" sz="3600" noProof="0" dirty="0">
                <a:latin typeface="+mj-lt"/>
              </a:rPr>
              <a:t>Vielen Dank für Ihre Aufmerksamkeit</a:t>
            </a:r>
          </a:p>
        </p:txBody>
      </p:sp>
      <p:sp>
        <p:nvSpPr>
          <p:cNvPr id="3" name="Textfeld 2">
            <a:extLst>
              <a:ext uri="{FF2B5EF4-FFF2-40B4-BE49-F238E27FC236}">
                <a16:creationId xmlns:a16="http://schemas.microsoft.com/office/drawing/2014/main" id="{4F007561-5CCF-CB09-8A33-3EACA74A3F35}"/>
              </a:ext>
            </a:extLst>
          </p:cNvPr>
          <p:cNvSpPr txBox="1"/>
          <p:nvPr/>
        </p:nvSpPr>
        <p:spPr>
          <a:xfrm>
            <a:off x="1618488" y="2382427"/>
            <a:ext cx="6391656" cy="1600438"/>
          </a:xfrm>
          <a:prstGeom prst="rect">
            <a:avLst/>
          </a:prstGeom>
          <a:noFill/>
        </p:spPr>
        <p:txBody>
          <a:bodyPr wrap="square" rtlCol="0">
            <a:spAutoFit/>
          </a:bodyPr>
          <a:lstStyle/>
          <a:p>
            <a:pPr algn="ctr"/>
            <a:r>
              <a:rPr lang="de-DE" dirty="0"/>
              <a:t>Unter folgendem Link finden sie weitere Informationen zum Forschungsdatenmanagement an der </a:t>
            </a:r>
            <a:r>
              <a:rPr lang="de-DE" dirty="0" err="1"/>
              <a:t>HsH</a:t>
            </a:r>
            <a:r>
              <a:rPr lang="de-DE" dirty="0"/>
              <a:t> und die Kontaktdaten des Data Stewards: </a:t>
            </a:r>
          </a:p>
          <a:p>
            <a:pPr algn="ctr"/>
            <a:r>
              <a:rPr lang="de-DE" dirty="0">
                <a:hlinkClick r:id="rId2"/>
              </a:rPr>
              <a:t>https://www.hs-hannover.de/forschung/unterstuetzung-und-informationen-fuer-forschende/forschungsdatenmanagement</a:t>
            </a:r>
            <a:r>
              <a:rPr lang="de-DE" dirty="0"/>
              <a:t> </a:t>
            </a:r>
          </a:p>
          <a:p>
            <a:pPr algn="ctr"/>
            <a:br>
              <a:rPr lang="de-DE" u="sng" dirty="0"/>
            </a:br>
            <a:r>
              <a:rPr lang="de-DE" b="1" dirty="0"/>
              <a:t>Kontakt</a:t>
            </a:r>
            <a:r>
              <a:rPr lang="de-DE" dirty="0"/>
              <a:t>: </a:t>
            </a:r>
            <a:r>
              <a:rPr lang="de-DE" dirty="0" err="1"/>
              <a:t>forschungsdatenmanagement</a:t>
            </a:r>
            <a:r>
              <a:rPr lang="de-DE" dirty="0"/>
              <a:t>(at)hs-hannover.de </a:t>
            </a:r>
          </a:p>
        </p:txBody>
      </p:sp>
    </p:spTree>
    <p:extLst>
      <p:ext uri="{BB962C8B-B14F-4D97-AF65-F5344CB8AC3E}">
        <p14:creationId xmlns:p14="http://schemas.microsoft.com/office/powerpoint/2010/main" val="1198106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5"/>
        <p:cNvGrpSpPr/>
        <p:nvPr/>
      </p:nvGrpSpPr>
      <p:grpSpPr>
        <a:xfrm>
          <a:off x="0" y="0"/>
          <a:ext cx="0" cy="0"/>
          <a:chOff x="0" y="0"/>
          <a:chExt cx="0" cy="0"/>
        </a:xfrm>
      </p:grpSpPr>
      <p:sp>
        <p:nvSpPr>
          <p:cNvPr id="2106" name="Google Shape;2106;p30"/>
          <p:cNvSpPr txBox="1">
            <a:spLocks noGrp="1"/>
          </p:cNvSpPr>
          <p:nvPr>
            <p:ph type="title"/>
          </p:nvPr>
        </p:nvSpPr>
        <p:spPr>
          <a:xfrm>
            <a:off x="629525" y="1989775"/>
            <a:ext cx="8126348"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j-lt"/>
              </a:rPr>
              <a:t>Forschungsdatenlebenszyklus</a:t>
            </a:r>
          </a:p>
        </p:txBody>
      </p:sp>
      <p:sp>
        <p:nvSpPr>
          <p:cNvPr id="2107" name="Google Shape;2107;p30"/>
          <p:cNvSpPr txBox="1">
            <a:spLocks noGrp="1"/>
          </p:cNvSpPr>
          <p:nvPr>
            <p:ph type="title" idx="2"/>
          </p:nvPr>
        </p:nvSpPr>
        <p:spPr>
          <a:xfrm>
            <a:off x="3943350" y="818017"/>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t>08</a:t>
            </a:r>
          </a:p>
        </p:txBody>
      </p:sp>
      <p:sp>
        <p:nvSpPr>
          <p:cNvPr id="2108" name="Google Shape;2108;p30"/>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p>
            <a:pPr marL="0" lvl="0" indent="0" algn="ctr" rtl="0">
              <a:spcBef>
                <a:spcPts val="750"/>
              </a:spcBef>
              <a:spcAft>
                <a:spcPts val="0"/>
              </a:spcAft>
              <a:buNone/>
            </a:pPr>
            <a:r>
              <a:rPr lang="de-DE" sz="3200" noProof="0" dirty="0">
                <a:latin typeface="+mn-lt"/>
              </a:rPr>
              <a:t>Archivieren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12"/>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6110D00E-D918-514F-1869-52FAD1976931}"/>
              </a:ext>
            </a:extLst>
          </p:cNvPr>
          <p:cNvSpPr/>
          <p:nvPr/>
        </p:nvSpPr>
        <p:spPr>
          <a:xfrm>
            <a:off x="840514" y="3189521"/>
            <a:ext cx="7313458" cy="914400"/>
          </a:xfrm>
          <a:prstGeom prst="roundRect">
            <a:avLst/>
          </a:prstGeom>
          <a:solidFill>
            <a:schemeClr val="accent1">
              <a:lumMod val="60000"/>
              <a:lumOff val="40000"/>
            </a:schemeClr>
          </a:solidFill>
          <a:ln>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a:buSzPts val="1600"/>
              <a:buNone/>
            </a:pPr>
            <a:r>
              <a:rPr lang="de-DE" sz="1800" b="1" noProof="0" dirty="0"/>
              <a:t>„Ziel der Archivierung ist es, Daten und Dokumente so zu speichern, dass sie jederzeit zugänglich und abrufbereit sind.“</a:t>
            </a:r>
          </a:p>
        </p:txBody>
      </p:sp>
      <p:sp>
        <p:nvSpPr>
          <p:cNvPr id="2113" name="Google Shape;2113;p31"/>
          <p:cNvSpPr txBox="1">
            <a:spLocks noGrp="1"/>
          </p:cNvSpPr>
          <p:nvPr>
            <p:ph type="body" idx="1"/>
          </p:nvPr>
        </p:nvSpPr>
        <p:spPr>
          <a:xfrm>
            <a:off x="720000" y="1112487"/>
            <a:ext cx="7944233" cy="1910562"/>
          </a:xfrm>
          <a:prstGeom prst="rect">
            <a:avLst/>
          </a:prstGeom>
        </p:spPr>
        <p:txBody>
          <a:bodyPr spcFirstLastPara="1" wrap="square" lIns="91425" tIns="45700" rIns="91425" bIns="45700" anchor="t" anchorCtr="0">
            <a:normAutofit/>
          </a:bodyPr>
          <a:lstStyle/>
          <a:p>
            <a:pPr marL="285750" indent="-285750">
              <a:buSzPts val="1600"/>
            </a:pPr>
            <a:r>
              <a:rPr lang="de-DE" sz="1800" b="1" noProof="0" dirty="0">
                <a:latin typeface="+mn-lt"/>
              </a:rPr>
              <a:t>zeitlich unbegrenzte </a:t>
            </a:r>
            <a:r>
              <a:rPr lang="de-DE" sz="1800" noProof="0" dirty="0">
                <a:latin typeface="+mn-lt"/>
              </a:rPr>
              <a:t>und unveränderbare in der Regel auch kontrollierte und </a:t>
            </a:r>
            <a:r>
              <a:rPr lang="de-DE" sz="1800" b="1" noProof="0" dirty="0">
                <a:latin typeface="+mn-lt"/>
              </a:rPr>
              <a:t>systematische Speicherung </a:t>
            </a:r>
            <a:r>
              <a:rPr lang="de-DE" sz="1800" noProof="0" dirty="0">
                <a:latin typeface="+mn-lt"/>
              </a:rPr>
              <a:t>von Dokumenten und Daten</a:t>
            </a:r>
          </a:p>
          <a:p>
            <a:pPr marL="285750" indent="-285750">
              <a:buSzPts val="1600"/>
            </a:pPr>
            <a:r>
              <a:rPr lang="de-DE" sz="1800" noProof="0" dirty="0">
                <a:latin typeface="+mn-lt"/>
              </a:rPr>
              <a:t>Analog: Das physische, materielle Lagern von Akten und Dokumenten</a:t>
            </a:r>
          </a:p>
          <a:p>
            <a:pPr marL="285750" indent="-285750">
              <a:buSzPts val="1600"/>
            </a:pPr>
            <a:r>
              <a:rPr lang="de-DE" sz="1800" noProof="0" dirty="0">
                <a:latin typeface="+mn-lt"/>
              </a:rPr>
              <a:t>Digital: Informationen und Daten lagern auf digitalen Speichermedium</a:t>
            </a:r>
          </a:p>
          <a:p>
            <a:pPr marL="285750" indent="-285750">
              <a:buSzPts val="1600"/>
            </a:pPr>
            <a:r>
              <a:rPr lang="de-DE" sz="1800" noProof="0" dirty="0">
                <a:latin typeface="+mn-lt"/>
              </a:rPr>
              <a:t>Forschungsdaten werden in der Regel </a:t>
            </a:r>
            <a:r>
              <a:rPr lang="de-DE" sz="1800" b="1" noProof="0" dirty="0">
                <a:latin typeface="+mn-lt"/>
              </a:rPr>
              <a:t>zehn Jahre </a:t>
            </a:r>
            <a:r>
              <a:rPr lang="de-DE" sz="1800" noProof="0" dirty="0">
                <a:latin typeface="+mn-lt"/>
              </a:rPr>
              <a:t>zugänglich und nachvollziehbar aufbewahrt</a:t>
            </a:r>
          </a:p>
          <a:p>
            <a:pPr marL="0" lvl="0" indent="0">
              <a:buSzPts val="1600"/>
              <a:buNone/>
            </a:pPr>
            <a:endParaRPr lang="de-DE" sz="1800" noProof="0" dirty="0">
              <a:latin typeface="+mn-lt"/>
            </a:endParaRPr>
          </a:p>
          <a:p>
            <a:pPr marL="0" lvl="0" indent="0">
              <a:buSzPts val="1600"/>
              <a:buNone/>
            </a:pPr>
            <a:endParaRPr lang="de-DE" sz="1800" noProof="0" dirty="0">
              <a:latin typeface="+mn-lt"/>
            </a:endParaRPr>
          </a:p>
        </p:txBody>
      </p:sp>
      <p:sp>
        <p:nvSpPr>
          <p:cNvPr id="2114" name="Google Shape;2114;p31"/>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n-lt"/>
              </a:rPr>
              <a:t>Definition</a:t>
            </a:r>
            <a:r>
              <a:rPr lang="en-GB" noProof="0" dirty="0">
                <a:latin typeface="+mn-lt"/>
              </a:rPr>
              <a:t> </a:t>
            </a:r>
            <a:r>
              <a:rPr lang="en-GB" noProof="0" dirty="0" err="1">
                <a:latin typeface="+mn-lt"/>
              </a:rPr>
              <a:t>Archivierung</a:t>
            </a:r>
            <a:endParaRPr lang="de-DE" noProof="0" dirty="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497;p25">
            <a:extLst>
              <a:ext uri="{FF2B5EF4-FFF2-40B4-BE49-F238E27FC236}">
                <a16:creationId xmlns:a16="http://schemas.microsoft.com/office/drawing/2014/main" id="{78BB43B9-792B-9585-8BFC-349BC3DEAB32}"/>
              </a:ext>
            </a:extLst>
          </p:cNvPr>
          <p:cNvSpPr txBox="1"/>
          <p:nvPr/>
        </p:nvSpPr>
        <p:spPr bwMode="auto">
          <a:xfrm>
            <a:off x="4304849" y="1302656"/>
            <a:ext cx="547800" cy="525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rPr>
              <a:t>01</a:t>
            </a:r>
          </a:p>
        </p:txBody>
      </p:sp>
      <p:sp>
        <p:nvSpPr>
          <p:cNvPr id="6" name="Google Shape;498;p25">
            <a:extLst>
              <a:ext uri="{FF2B5EF4-FFF2-40B4-BE49-F238E27FC236}">
                <a16:creationId xmlns:a16="http://schemas.microsoft.com/office/drawing/2014/main" id="{8A1B648E-1502-363A-1C69-007A2CC6E6A0}"/>
              </a:ext>
            </a:extLst>
          </p:cNvPr>
          <p:cNvSpPr txBox="1"/>
          <p:nvPr/>
        </p:nvSpPr>
        <p:spPr bwMode="auto">
          <a:xfrm>
            <a:off x="4304849" y="2217786"/>
            <a:ext cx="547800" cy="5259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rPr>
              <a:t>02</a:t>
            </a:r>
          </a:p>
        </p:txBody>
      </p:sp>
      <p:sp>
        <p:nvSpPr>
          <p:cNvPr id="7" name="Google Shape;499;p25">
            <a:extLst>
              <a:ext uri="{FF2B5EF4-FFF2-40B4-BE49-F238E27FC236}">
                <a16:creationId xmlns:a16="http://schemas.microsoft.com/office/drawing/2014/main" id="{8221E69A-540C-F990-78E1-666020E0FA88}"/>
              </a:ext>
            </a:extLst>
          </p:cNvPr>
          <p:cNvSpPr txBox="1"/>
          <p:nvPr/>
        </p:nvSpPr>
        <p:spPr bwMode="auto">
          <a:xfrm>
            <a:off x="4298100" y="3246632"/>
            <a:ext cx="547800" cy="525900"/>
          </a:xfrm>
          <a:prstGeom prst="rect">
            <a:avLst/>
          </a:prstGeom>
          <a:solidFill>
            <a:srgbClr val="E0B4A4"/>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rPr>
              <a:t>03</a:t>
            </a:r>
          </a:p>
        </p:txBody>
      </p:sp>
      <p:sp>
        <p:nvSpPr>
          <p:cNvPr id="8" name="Google Shape;500;p25">
            <a:extLst>
              <a:ext uri="{FF2B5EF4-FFF2-40B4-BE49-F238E27FC236}">
                <a16:creationId xmlns:a16="http://schemas.microsoft.com/office/drawing/2014/main" id="{6394E734-89B5-4BA2-C213-2564F1189BD2}"/>
              </a:ext>
            </a:extLst>
          </p:cNvPr>
          <p:cNvSpPr txBox="1"/>
          <p:nvPr/>
        </p:nvSpPr>
        <p:spPr bwMode="auto">
          <a:xfrm>
            <a:off x="4298100" y="4189536"/>
            <a:ext cx="547800" cy="525900"/>
          </a:xfrm>
          <a:prstGeom prst="rect">
            <a:avLst/>
          </a:prstGeom>
          <a:solidFill>
            <a:srgbClr val="E0B4A4"/>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rPr>
              <a:t>04</a:t>
            </a:r>
          </a:p>
        </p:txBody>
      </p:sp>
      <p:grpSp>
        <p:nvGrpSpPr>
          <p:cNvPr id="9" name="Google Shape;501;p25">
            <a:extLst>
              <a:ext uri="{FF2B5EF4-FFF2-40B4-BE49-F238E27FC236}">
                <a16:creationId xmlns:a16="http://schemas.microsoft.com/office/drawing/2014/main" id="{2D828FEE-D36D-63E7-D6C5-34C54B6FF8EB}"/>
              </a:ext>
            </a:extLst>
          </p:cNvPr>
          <p:cNvGrpSpPr/>
          <p:nvPr/>
        </p:nvGrpSpPr>
        <p:grpSpPr bwMode="auto">
          <a:xfrm>
            <a:off x="457200" y="1326038"/>
            <a:ext cx="3381300" cy="525900"/>
            <a:chOff x="457200" y="1872790"/>
            <a:chExt cx="3381300" cy="525900"/>
          </a:xfrm>
        </p:grpSpPr>
        <p:sp>
          <p:nvSpPr>
            <p:cNvPr id="13" name="Google Shape;504;p25">
              <a:extLst>
                <a:ext uri="{FF2B5EF4-FFF2-40B4-BE49-F238E27FC236}">
                  <a16:creationId xmlns:a16="http://schemas.microsoft.com/office/drawing/2014/main" id="{6A5D6629-1C2E-5A9E-5E9D-D6FE9BB29EAB}"/>
                </a:ext>
              </a:extLst>
            </p:cNvPr>
            <p:cNvSpPr txBox="1"/>
            <p:nvPr/>
          </p:nvSpPr>
          <p:spPr bwMode="auto">
            <a:xfrm>
              <a:off x="457200" y="1872790"/>
              <a:ext cx="3381300" cy="525900"/>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sz="1600" noProof="0" dirty="0">
                  <a:solidFill>
                    <a:sysClr val="windowText" lastClr="000000"/>
                  </a:solidFill>
                  <a:latin typeface="+mn-lt"/>
                  <a:ea typeface="Roboto"/>
                  <a:cs typeface="Roboto"/>
                </a:rPr>
                <a:t>l</a:t>
              </a: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angfristige Sicherung von Daten</a:t>
              </a:r>
            </a:p>
          </p:txBody>
        </p:sp>
        <p:sp>
          <p:nvSpPr>
            <p:cNvPr id="11" name="Google Shape;505;p25">
              <a:extLst>
                <a:ext uri="{FF2B5EF4-FFF2-40B4-BE49-F238E27FC236}">
                  <a16:creationId xmlns:a16="http://schemas.microsoft.com/office/drawing/2014/main" id="{9B04F2AB-D0C8-A925-F1A4-02D987409B71}"/>
                </a:ext>
              </a:extLst>
            </p:cNvPr>
            <p:cNvSpPr/>
            <p:nvPr/>
          </p:nvSpPr>
          <p:spPr bwMode="auto">
            <a:xfrm>
              <a:off x="3729000" y="2064354"/>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cxnSp>
        <p:nvCxnSpPr>
          <p:cNvPr id="14" name="Google Shape;506;p25">
            <a:extLst>
              <a:ext uri="{FF2B5EF4-FFF2-40B4-BE49-F238E27FC236}">
                <a16:creationId xmlns:a16="http://schemas.microsoft.com/office/drawing/2014/main" id="{BDB6BD30-DE78-FE8F-E7A7-DE6664919EDB}"/>
              </a:ext>
            </a:extLst>
          </p:cNvPr>
          <p:cNvCxnSpPr>
            <a:cxnSpLocks/>
            <a:stCxn id="11" idx="6"/>
            <a:endCxn id="5" idx="1"/>
          </p:cNvCxnSpPr>
          <p:nvPr/>
        </p:nvCxnSpPr>
        <p:spPr bwMode="auto">
          <a:xfrm flipV="1">
            <a:off x="3838500" y="1565606"/>
            <a:ext cx="466349" cy="6746"/>
          </a:xfrm>
          <a:prstGeom prst="straightConnector1">
            <a:avLst/>
          </a:prstGeom>
          <a:noFill/>
          <a:ln w="9525" cap="flat" cmpd="sng">
            <a:solidFill>
              <a:srgbClr val="666666"/>
            </a:solidFill>
            <a:prstDash val="solid"/>
            <a:round/>
            <a:headEnd type="oval" w="med" len="med"/>
            <a:tailEnd type="none" w="med" len="med"/>
          </a:ln>
        </p:spPr>
      </p:cxnSp>
      <p:grpSp>
        <p:nvGrpSpPr>
          <p:cNvPr id="15" name="Google Shape;507;p25">
            <a:extLst>
              <a:ext uri="{FF2B5EF4-FFF2-40B4-BE49-F238E27FC236}">
                <a16:creationId xmlns:a16="http://schemas.microsoft.com/office/drawing/2014/main" id="{E01C07E5-1442-0420-706B-194DCC0661DA}"/>
              </a:ext>
            </a:extLst>
          </p:cNvPr>
          <p:cNvGrpSpPr/>
          <p:nvPr/>
        </p:nvGrpSpPr>
        <p:grpSpPr bwMode="auto">
          <a:xfrm>
            <a:off x="5360249" y="1439910"/>
            <a:ext cx="3436050" cy="277200"/>
            <a:chOff x="5305500" y="1986924"/>
            <a:chExt cx="3436050" cy="277200"/>
          </a:xfrm>
        </p:grpSpPr>
        <p:sp>
          <p:nvSpPr>
            <p:cNvPr id="19" name="Google Shape;510;p25">
              <a:extLst>
                <a:ext uri="{FF2B5EF4-FFF2-40B4-BE49-F238E27FC236}">
                  <a16:creationId xmlns:a16="http://schemas.microsoft.com/office/drawing/2014/main" id="{4D8A69C7-ED86-7887-8716-76D191B5E646}"/>
                </a:ext>
              </a:extLst>
            </p:cNvPr>
            <p:cNvSpPr txBox="1"/>
            <p:nvPr/>
          </p:nvSpPr>
          <p:spPr bwMode="auto">
            <a:xfrm>
              <a:off x="5360250" y="1986924"/>
              <a:ext cx="3381300" cy="277200"/>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sz="1600" noProof="0" dirty="0">
                  <a:solidFill>
                    <a:sysClr val="windowText" lastClr="000000"/>
                  </a:solidFill>
                  <a:latin typeface="+mn-lt"/>
                  <a:ea typeface="Roboto"/>
                  <a:cs typeface="Roboto"/>
                </a:rPr>
                <a:t>(r</a:t>
              </a: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egelmäßige) Sicherung wichtiger Daten</a:t>
              </a:r>
            </a:p>
          </p:txBody>
        </p:sp>
        <p:sp>
          <p:nvSpPr>
            <p:cNvPr id="17" name="Google Shape;511;p25">
              <a:extLst>
                <a:ext uri="{FF2B5EF4-FFF2-40B4-BE49-F238E27FC236}">
                  <a16:creationId xmlns:a16="http://schemas.microsoft.com/office/drawing/2014/main" id="{E1F5CBF0-92F6-F1D3-C77D-76C83C869B72}"/>
                </a:ext>
              </a:extLst>
            </p:cNvPr>
            <p:cNvSpPr/>
            <p:nvPr/>
          </p:nvSpPr>
          <p:spPr bwMode="auto">
            <a:xfrm>
              <a:off x="5305500" y="2064354"/>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cxnSp>
        <p:nvCxnSpPr>
          <p:cNvPr id="20" name="Google Shape;512;p25">
            <a:extLst>
              <a:ext uri="{FF2B5EF4-FFF2-40B4-BE49-F238E27FC236}">
                <a16:creationId xmlns:a16="http://schemas.microsoft.com/office/drawing/2014/main" id="{C4CA57FA-3162-5DF2-08C5-C000D84248BA}"/>
              </a:ext>
            </a:extLst>
          </p:cNvPr>
          <p:cNvCxnSpPr>
            <a:cxnSpLocks/>
            <a:stCxn id="5" idx="3"/>
            <a:endCxn id="17" idx="2"/>
          </p:cNvCxnSpPr>
          <p:nvPr/>
        </p:nvCxnSpPr>
        <p:spPr bwMode="auto">
          <a:xfrm>
            <a:off x="4852649" y="1565606"/>
            <a:ext cx="507600" cy="6484"/>
          </a:xfrm>
          <a:prstGeom prst="straightConnector1">
            <a:avLst/>
          </a:prstGeom>
          <a:ln cap="rnd">
            <a:headEnd type="none" w="med" len="med"/>
            <a:tailEnd type="oval" w="med" len="med"/>
          </a:ln>
        </p:spPr>
        <p:style>
          <a:lnRef idx="1">
            <a:schemeClr val="dk1"/>
          </a:lnRef>
          <a:fillRef idx="0">
            <a:schemeClr val="dk1"/>
          </a:fillRef>
          <a:effectRef idx="0">
            <a:schemeClr val="dk1"/>
          </a:effectRef>
          <a:fontRef idx="minor">
            <a:schemeClr val="tx1"/>
          </a:fontRef>
        </p:style>
      </p:cxnSp>
      <p:grpSp>
        <p:nvGrpSpPr>
          <p:cNvPr id="21" name="Google Shape;513;p25">
            <a:extLst>
              <a:ext uri="{FF2B5EF4-FFF2-40B4-BE49-F238E27FC236}">
                <a16:creationId xmlns:a16="http://schemas.microsoft.com/office/drawing/2014/main" id="{45A4FC97-C3AC-D484-746B-7F37D0E9CB7A}"/>
              </a:ext>
            </a:extLst>
          </p:cNvPr>
          <p:cNvGrpSpPr/>
          <p:nvPr/>
        </p:nvGrpSpPr>
        <p:grpSpPr bwMode="auto">
          <a:xfrm>
            <a:off x="457200" y="2430034"/>
            <a:ext cx="3381300" cy="331938"/>
            <a:chOff x="457200" y="2841347"/>
            <a:chExt cx="3381300" cy="331938"/>
          </a:xfrm>
        </p:grpSpPr>
        <p:sp>
          <p:nvSpPr>
            <p:cNvPr id="25" name="Google Shape;516;p25">
              <a:extLst>
                <a:ext uri="{FF2B5EF4-FFF2-40B4-BE49-F238E27FC236}">
                  <a16:creationId xmlns:a16="http://schemas.microsoft.com/office/drawing/2014/main" id="{FEEFA464-BFD5-1568-D01B-AD285F4CF9E7}"/>
                </a:ext>
              </a:extLst>
            </p:cNvPr>
            <p:cNvSpPr txBox="1"/>
            <p:nvPr/>
          </p:nvSpPr>
          <p:spPr bwMode="auto">
            <a:xfrm>
              <a:off x="457200" y="2896085"/>
              <a:ext cx="3381300" cy="277200"/>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Anspruch: auffindbar und durchsuchbar</a:t>
              </a:r>
            </a:p>
          </p:txBody>
        </p:sp>
        <p:sp>
          <p:nvSpPr>
            <p:cNvPr id="23" name="Google Shape;517;p25">
              <a:extLst>
                <a:ext uri="{FF2B5EF4-FFF2-40B4-BE49-F238E27FC236}">
                  <a16:creationId xmlns:a16="http://schemas.microsoft.com/office/drawing/2014/main" id="{2E5DCCE9-1B80-7E32-73C7-5E7CAAC753FA}"/>
                </a:ext>
              </a:extLst>
            </p:cNvPr>
            <p:cNvSpPr/>
            <p:nvPr/>
          </p:nvSpPr>
          <p:spPr bwMode="auto">
            <a:xfrm>
              <a:off x="3729000" y="2841347"/>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grpSp>
        <p:nvGrpSpPr>
          <p:cNvPr id="26" name="Google Shape;518;p25">
            <a:extLst>
              <a:ext uri="{FF2B5EF4-FFF2-40B4-BE49-F238E27FC236}">
                <a16:creationId xmlns:a16="http://schemas.microsoft.com/office/drawing/2014/main" id="{99A67567-97DE-5D8C-0C07-7FC5DB2D898A}"/>
              </a:ext>
            </a:extLst>
          </p:cNvPr>
          <p:cNvGrpSpPr/>
          <p:nvPr/>
        </p:nvGrpSpPr>
        <p:grpSpPr bwMode="auto">
          <a:xfrm>
            <a:off x="5360249" y="2301099"/>
            <a:ext cx="3381300" cy="597660"/>
            <a:chOff x="5305500" y="2510816"/>
            <a:chExt cx="3381300" cy="1389044"/>
          </a:xfrm>
        </p:grpSpPr>
        <p:sp>
          <p:nvSpPr>
            <p:cNvPr id="30" name="Google Shape;521;p25">
              <a:extLst>
                <a:ext uri="{FF2B5EF4-FFF2-40B4-BE49-F238E27FC236}">
                  <a16:creationId xmlns:a16="http://schemas.microsoft.com/office/drawing/2014/main" id="{BBF26E14-E301-D813-043F-B8B2FAF267A2}"/>
                </a:ext>
              </a:extLst>
            </p:cNvPr>
            <p:cNvSpPr txBox="1"/>
            <p:nvPr/>
          </p:nvSpPr>
          <p:spPr bwMode="auto">
            <a:xfrm>
              <a:off x="5305500" y="2510816"/>
              <a:ext cx="3381300" cy="1389044"/>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Sicherung im Fall von z.B. Festplattenausfall oder Datenverlust</a:t>
              </a:r>
            </a:p>
          </p:txBody>
        </p:sp>
        <p:sp>
          <p:nvSpPr>
            <p:cNvPr id="28" name="Google Shape;522;p25">
              <a:extLst>
                <a:ext uri="{FF2B5EF4-FFF2-40B4-BE49-F238E27FC236}">
                  <a16:creationId xmlns:a16="http://schemas.microsoft.com/office/drawing/2014/main" id="{998E791B-F919-0926-34A8-042386A48D12}"/>
                </a:ext>
              </a:extLst>
            </p:cNvPr>
            <p:cNvSpPr/>
            <p:nvPr/>
          </p:nvSpPr>
          <p:spPr bwMode="auto">
            <a:xfrm>
              <a:off x="5305500" y="2841347"/>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grpSp>
        <p:nvGrpSpPr>
          <p:cNvPr id="31" name="Google Shape;523;p25">
            <a:extLst>
              <a:ext uri="{FF2B5EF4-FFF2-40B4-BE49-F238E27FC236}">
                <a16:creationId xmlns:a16="http://schemas.microsoft.com/office/drawing/2014/main" id="{544F7266-91B8-9AF7-4D1D-84B2EADBA380}"/>
              </a:ext>
            </a:extLst>
          </p:cNvPr>
          <p:cNvGrpSpPr/>
          <p:nvPr/>
        </p:nvGrpSpPr>
        <p:grpSpPr bwMode="auto">
          <a:xfrm>
            <a:off x="457200" y="3287071"/>
            <a:ext cx="3381300" cy="498421"/>
            <a:chOff x="457200" y="3454258"/>
            <a:chExt cx="3381300" cy="498421"/>
          </a:xfrm>
        </p:grpSpPr>
        <p:sp>
          <p:nvSpPr>
            <p:cNvPr id="35" name="Google Shape;526;p25">
              <a:extLst>
                <a:ext uri="{FF2B5EF4-FFF2-40B4-BE49-F238E27FC236}">
                  <a16:creationId xmlns:a16="http://schemas.microsoft.com/office/drawing/2014/main" id="{EF79E29A-79C1-CA32-2625-F286DB379DB1}"/>
                </a:ext>
              </a:extLst>
            </p:cNvPr>
            <p:cNvSpPr txBox="1"/>
            <p:nvPr/>
          </p:nvSpPr>
          <p:spPr bwMode="auto">
            <a:xfrm>
              <a:off x="457200" y="3454258"/>
              <a:ext cx="3381300" cy="498421"/>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Integritäts- und Revisionssicherheit</a:t>
              </a:r>
            </a:p>
          </p:txBody>
        </p:sp>
        <p:sp>
          <p:nvSpPr>
            <p:cNvPr id="33" name="Google Shape;527;p25">
              <a:extLst>
                <a:ext uri="{FF2B5EF4-FFF2-40B4-BE49-F238E27FC236}">
                  <a16:creationId xmlns:a16="http://schemas.microsoft.com/office/drawing/2014/main" id="{7C26D01F-372F-6531-FF90-66D33519DE1F}"/>
                </a:ext>
              </a:extLst>
            </p:cNvPr>
            <p:cNvSpPr/>
            <p:nvPr/>
          </p:nvSpPr>
          <p:spPr bwMode="auto">
            <a:xfrm>
              <a:off x="3729000" y="3618341"/>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grpSp>
        <p:nvGrpSpPr>
          <p:cNvPr id="36" name="Google Shape;528;p25">
            <a:extLst>
              <a:ext uri="{FF2B5EF4-FFF2-40B4-BE49-F238E27FC236}">
                <a16:creationId xmlns:a16="http://schemas.microsoft.com/office/drawing/2014/main" id="{70500BBD-48B2-6F49-336B-93C3E86D3456}"/>
              </a:ext>
            </a:extLst>
          </p:cNvPr>
          <p:cNvGrpSpPr/>
          <p:nvPr/>
        </p:nvGrpSpPr>
        <p:grpSpPr bwMode="auto">
          <a:xfrm>
            <a:off x="5360249" y="3407729"/>
            <a:ext cx="3436050" cy="427746"/>
            <a:chOff x="5305500" y="3576443"/>
            <a:chExt cx="3436050" cy="427746"/>
          </a:xfrm>
        </p:grpSpPr>
        <p:sp>
          <p:nvSpPr>
            <p:cNvPr id="40" name="Google Shape;531;p25">
              <a:extLst>
                <a:ext uri="{FF2B5EF4-FFF2-40B4-BE49-F238E27FC236}">
                  <a16:creationId xmlns:a16="http://schemas.microsoft.com/office/drawing/2014/main" id="{FA252B66-2D83-F827-2764-2F3887A9D883}"/>
                </a:ext>
              </a:extLst>
            </p:cNvPr>
            <p:cNvSpPr txBox="1"/>
            <p:nvPr/>
          </p:nvSpPr>
          <p:spPr bwMode="auto">
            <a:xfrm>
              <a:off x="5360250" y="3576443"/>
              <a:ext cx="3381300" cy="427746"/>
            </a:xfrm>
            <a:prstGeom prst="rect">
              <a:avLst/>
            </a:prstGeom>
            <a:noFill/>
            <a:ln>
              <a:noFill/>
            </a:ln>
          </p:spPr>
          <p:txBody>
            <a:bodyPr spcFirstLastPara="1" wrap="square" lIns="91425" tIns="91425" rIns="91425" bIns="91425" anchor="ctr" anchorCtr="0">
              <a:noAutofit/>
            </a:bodyPr>
            <a:lstStyle/>
            <a:p>
              <a:pPr lvl="0" algn="ctr">
                <a:buClrTx/>
                <a:defRPr/>
              </a:pPr>
              <a:r>
                <a:rPr lang="de-DE" sz="1600" noProof="0" dirty="0">
                  <a:latin typeface="+mn-lt"/>
                </a:rPr>
                <a:t>Datenverluste vermeiden und Wiederherstellen von z.B. beschädigten oder gelöschten Daten</a:t>
              </a:r>
              <a:endParaRPr kumimoji="0" lang="de-DE" sz="1600" b="0" i="0" u="none" strike="noStrike" kern="0" cap="none" spc="0" normalizeH="0" baseline="0" noProof="0" dirty="0">
                <a:ln>
                  <a:noFill/>
                </a:ln>
                <a:solidFill>
                  <a:sysClr val="windowText" lastClr="000000"/>
                </a:solidFill>
                <a:effectLst/>
                <a:uLnTx/>
                <a:uFillTx/>
                <a:latin typeface="+mn-lt"/>
                <a:ea typeface="Roboto"/>
                <a:cs typeface="Roboto"/>
              </a:endParaRPr>
            </a:p>
          </p:txBody>
        </p:sp>
        <p:sp>
          <p:nvSpPr>
            <p:cNvPr id="38" name="Google Shape;532;p25">
              <a:extLst>
                <a:ext uri="{FF2B5EF4-FFF2-40B4-BE49-F238E27FC236}">
                  <a16:creationId xmlns:a16="http://schemas.microsoft.com/office/drawing/2014/main" id="{67ED8453-8E8B-252F-442E-4A2C7AC3E800}"/>
                </a:ext>
              </a:extLst>
            </p:cNvPr>
            <p:cNvSpPr/>
            <p:nvPr/>
          </p:nvSpPr>
          <p:spPr bwMode="auto">
            <a:xfrm>
              <a:off x="5305500" y="3618341"/>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grpSp>
        <p:nvGrpSpPr>
          <p:cNvPr id="41" name="Google Shape;533;p25">
            <a:extLst>
              <a:ext uri="{FF2B5EF4-FFF2-40B4-BE49-F238E27FC236}">
                <a16:creationId xmlns:a16="http://schemas.microsoft.com/office/drawing/2014/main" id="{3026495F-00E1-D86C-901D-3802CA9F1A51}"/>
              </a:ext>
            </a:extLst>
          </p:cNvPr>
          <p:cNvGrpSpPr/>
          <p:nvPr/>
        </p:nvGrpSpPr>
        <p:grpSpPr bwMode="auto">
          <a:xfrm>
            <a:off x="862363" y="4362941"/>
            <a:ext cx="3069771" cy="277200"/>
            <a:chOff x="862363" y="4362941"/>
            <a:chExt cx="3069771" cy="277200"/>
          </a:xfrm>
        </p:grpSpPr>
        <p:sp>
          <p:nvSpPr>
            <p:cNvPr id="45" name="Google Shape;536;p25">
              <a:extLst>
                <a:ext uri="{FF2B5EF4-FFF2-40B4-BE49-F238E27FC236}">
                  <a16:creationId xmlns:a16="http://schemas.microsoft.com/office/drawing/2014/main" id="{6C3A4D4C-A862-AFB6-DFFE-034AEBE3CBAC}"/>
                </a:ext>
              </a:extLst>
            </p:cNvPr>
            <p:cNvSpPr txBox="1"/>
            <p:nvPr/>
          </p:nvSpPr>
          <p:spPr bwMode="auto">
            <a:xfrm>
              <a:off x="862363" y="4362941"/>
              <a:ext cx="3069771" cy="277200"/>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Endgültige Versionen</a:t>
              </a:r>
            </a:p>
          </p:txBody>
        </p:sp>
        <p:sp>
          <p:nvSpPr>
            <p:cNvPr id="43" name="Google Shape;537;p25">
              <a:extLst>
                <a:ext uri="{FF2B5EF4-FFF2-40B4-BE49-F238E27FC236}">
                  <a16:creationId xmlns:a16="http://schemas.microsoft.com/office/drawing/2014/main" id="{EFFA7454-0E22-421B-B90C-781E556D21A5}"/>
                </a:ext>
              </a:extLst>
            </p:cNvPr>
            <p:cNvSpPr/>
            <p:nvPr/>
          </p:nvSpPr>
          <p:spPr bwMode="auto">
            <a:xfrm>
              <a:off x="3729000" y="4397736"/>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grpSp>
        <p:nvGrpSpPr>
          <p:cNvPr id="46" name="Google Shape;538;p25">
            <a:extLst>
              <a:ext uri="{FF2B5EF4-FFF2-40B4-BE49-F238E27FC236}">
                <a16:creationId xmlns:a16="http://schemas.microsoft.com/office/drawing/2014/main" id="{6D869DDC-D59D-7998-5DE9-FD1AA8905F1E}"/>
              </a:ext>
            </a:extLst>
          </p:cNvPr>
          <p:cNvGrpSpPr/>
          <p:nvPr/>
        </p:nvGrpSpPr>
        <p:grpSpPr bwMode="auto">
          <a:xfrm>
            <a:off x="5360249" y="4358481"/>
            <a:ext cx="2705542" cy="328789"/>
            <a:chOff x="5305500" y="4364176"/>
            <a:chExt cx="2705542" cy="328789"/>
          </a:xfrm>
        </p:grpSpPr>
        <p:sp>
          <p:nvSpPr>
            <p:cNvPr id="50" name="Google Shape;541;p25">
              <a:extLst>
                <a:ext uri="{FF2B5EF4-FFF2-40B4-BE49-F238E27FC236}">
                  <a16:creationId xmlns:a16="http://schemas.microsoft.com/office/drawing/2014/main" id="{5DF189B7-192D-6AE4-0780-C1E5D182C8A4}"/>
                </a:ext>
              </a:extLst>
            </p:cNvPr>
            <p:cNvSpPr txBox="1"/>
            <p:nvPr/>
          </p:nvSpPr>
          <p:spPr bwMode="auto">
            <a:xfrm>
              <a:off x="5477001" y="4364176"/>
              <a:ext cx="2534041" cy="328789"/>
            </a:xfrm>
            <a:prstGeom prst="rect">
              <a:avLst/>
            </a:prstGeom>
            <a:no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ysClr val="windowText" lastClr="000000"/>
                  </a:solidFill>
                  <a:effectLst/>
                  <a:uLnTx/>
                  <a:uFillTx/>
                  <a:latin typeface="+mn-lt"/>
                  <a:ea typeface="Roboto"/>
                  <a:cs typeface="Roboto"/>
                </a:rPr>
                <a:t>Alle Versionen</a:t>
              </a:r>
            </a:p>
          </p:txBody>
        </p:sp>
        <p:sp>
          <p:nvSpPr>
            <p:cNvPr id="48" name="Google Shape;542;p25">
              <a:extLst>
                <a:ext uri="{FF2B5EF4-FFF2-40B4-BE49-F238E27FC236}">
                  <a16:creationId xmlns:a16="http://schemas.microsoft.com/office/drawing/2014/main" id="{3C4267FD-8AB7-7930-7616-67CC6842645B}"/>
                </a:ext>
              </a:extLst>
            </p:cNvPr>
            <p:cNvSpPr/>
            <p:nvPr/>
          </p:nvSpPr>
          <p:spPr bwMode="auto">
            <a:xfrm>
              <a:off x="5305500" y="4397736"/>
              <a:ext cx="109500" cy="109500"/>
            </a:xfrm>
            <a:prstGeom prst="ellipse">
              <a:avLst/>
            </a:prstGeom>
            <a:no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n-lt"/>
              </a:endParaRPr>
            </a:p>
          </p:txBody>
        </p:sp>
      </p:grpSp>
      <p:cxnSp>
        <p:nvCxnSpPr>
          <p:cNvPr id="51" name="Google Shape;543;p25">
            <a:extLst>
              <a:ext uri="{FF2B5EF4-FFF2-40B4-BE49-F238E27FC236}">
                <a16:creationId xmlns:a16="http://schemas.microsoft.com/office/drawing/2014/main" id="{D51F9424-31B5-1DC5-7DBA-0F3BA84223BD}"/>
              </a:ext>
            </a:extLst>
          </p:cNvPr>
          <p:cNvCxnSpPr>
            <a:cxnSpLocks/>
            <a:stCxn id="23" idx="6"/>
            <a:endCxn id="6" idx="1"/>
          </p:cNvCxnSpPr>
          <p:nvPr/>
        </p:nvCxnSpPr>
        <p:spPr bwMode="auto">
          <a:xfrm flipV="1">
            <a:off x="3838500" y="2480736"/>
            <a:ext cx="466349" cy="4048"/>
          </a:xfrm>
          <a:prstGeom prst="straightConnector1">
            <a:avLst/>
          </a:prstGeom>
          <a:noFill/>
          <a:ln w="9525" cap="flat" cmpd="sng">
            <a:solidFill>
              <a:srgbClr val="666666"/>
            </a:solidFill>
            <a:prstDash val="solid"/>
            <a:round/>
            <a:headEnd type="oval" w="med" len="med"/>
            <a:tailEnd type="none" w="med" len="med"/>
          </a:ln>
        </p:spPr>
      </p:cxnSp>
      <p:cxnSp>
        <p:nvCxnSpPr>
          <p:cNvPr id="52" name="Google Shape;544;p25">
            <a:extLst>
              <a:ext uri="{FF2B5EF4-FFF2-40B4-BE49-F238E27FC236}">
                <a16:creationId xmlns:a16="http://schemas.microsoft.com/office/drawing/2014/main" id="{82F074D6-9A36-6362-33EB-CF05C4DB293E}"/>
              </a:ext>
            </a:extLst>
          </p:cNvPr>
          <p:cNvCxnSpPr>
            <a:cxnSpLocks/>
            <a:stCxn id="33" idx="6"/>
            <a:endCxn id="7" idx="1"/>
          </p:cNvCxnSpPr>
          <p:nvPr/>
        </p:nvCxnSpPr>
        <p:spPr bwMode="auto">
          <a:xfrm>
            <a:off x="3838500" y="3505904"/>
            <a:ext cx="459600" cy="3678"/>
          </a:xfrm>
          <a:prstGeom prst="straightConnector1">
            <a:avLst/>
          </a:prstGeom>
          <a:noFill/>
          <a:ln w="9525" cap="flat" cmpd="sng">
            <a:solidFill>
              <a:srgbClr val="666666"/>
            </a:solidFill>
            <a:prstDash val="solid"/>
            <a:round/>
            <a:headEnd type="oval" w="med" len="med"/>
            <a:tailEnd type="none" w="med" len="med"/>
          </a:ln>
        </p:spPr>
      </p:cxnSp>
      <p:cxnSp>
        <p:nvCxnSpPr>
          <p:cNvPr id="53" name="Google Shape;545;p25">
            <a:extLst>
              <a:ext uri="{FF2B5EF4-FFF2-40B4-BE49-F238E27FC236}">
                <a16:creationId xmlns:a16="http://schemas.microsoft.com/office/drawing/2014/main" id="{CB0B2AFE-5328-3859-F048-913EB5398B6E}"/>
              </a:ext>
            </a:extLst>
          </p:cNvPr>
          <p:cNvCxnSpPr>
            <a:cxnSpLocks/>
            <a:stCxn id="43" idx="6"/>
            <a:endCxn id="8" idx="1"/>
          </p:cNvCxnSpPr>
          <p:nvPr/>
        </p:nvCxnSpPr>
        <p:spPr bwMode="auto">
          <a:xfrm>
            <a:off x="3838500" y="4452486"/>
            <a:ext cx="459600" cy="0"/>
          </a:xfrm>
          <a:prstGeom prst="straightConnector1">
            <a:avLst/>
          </a:prstGeom>
          <a:noFill/>
          <a:ln w="9525" cap="flat" cmpd="sng">
            <a:solidFill>
              <a:srgbClr val="666666"/>
            </a:solidFill>
            <a:prstDash val="solid"/>
            <a:round/>
            <a:headEnd type="oval" w="med" len="med"/>
            <a:tailEnd type="none" w="med" len="med"/>
          </a:ln>
        </p:spPr>
      </p:cxnSp>
      <p:cxnSp>
        <p:nvCxnSpPr>
          <p:cNvPr id="54" name="Google Shape;546;p25">
            <a:extLst>
              <a:ext uri="{FF2B5EF4-FFF2-40B4-BE49-F238E27FC236}">
                <a16:creationId xmlns:a16="http://schemas.microsoft.com/office/drawing/2014/main" id="{CD467DBA-A670-5E5F-8799-16EE1C342676}"/>
              </a:ext>
            </a:extLst>
          </p:cNvPr>
          <p:cNvCxnSpPr>
            <a:cxnSpLocks/>
            <a:stCxn id="6" idx="3"/>
            <a:endCxn id="28" idx="2"/>
          </p:cNvCxnSpPr>
          <p:nvPr/>
        </p:nvCxnSpPr>
        <p:spPr bwMode="auto">
          <a:xfrm flipV="1">
            <a:off x="4852649" y="2466873"/>
            <a:ext cx="507600" cy="13863"/>
          </a:xfrm>
          <a:prstGeom prst="straightConnector1">
            <a:avLst/>
          </a:prstGeom>
          <a:noFill/>
          <a:ln w="9525" cap="flat" cmpd="sng">
            <a:solidFill>
              <a:srgbClr val="666666"/>
            </a:solidFill>
            <a:prstDash val="solid"/>
            <a:round/>
            <a:headEnd type="none" w="med" len="med"/>
            <a:tailEnd type="oval" w="med" len="med"/>
          </a:ln>
        </p:spPr>
      </p:cxnSp>
      <p:cxnSp>
        <p:nvCxnSpPr>
          <p:cNvPr id="55" name="Google Shape;547;p25">
            <a:extLst>
              <a:ext uri="{FF2B5EF4-FFF2-40B4-BE49-F238E27FC236}">
                <a16:creationId xmlns:a16="http://schemas.microsoft.com/office/drawing/2014/main" id="{913D2DE6-34D5-9797-398B-3D823E6F0520}"/>
              </a:ext>
            </a:extLst>
          </p:cNvPr>
          <p:cNvCxnSpPr>
            <a:cxnSpLocks/>
            <a:stCxn id="7" idx="3"/>
            <a:endCxn id="38" idx="2"/>
          </p:cNvCxnSpPr>
          <p:nvPr/>
        </p:nvCxnSpPr>
        <p:spPr bwMode="auto">
          <a:xfrm flipV="1">
            <a:off x="4845900" y="3504377"/>
            <a:ext cx="514349" cy="5205"/>
          </a:xfrm>
          <a:prstGeom prst="straightConnector1">
            <a:avLst/>
          </a:prstGeom>
          <a:noFill/>
          <a:ln w="9525" cap="flat" cmpd="sng">
            <a:solidFill>
              <a:srgbClr val="666666"/>
            </a:solidFill>
            <a:prstDash val="solid"/>
            <a:round/>
            <a:headEnd type="none" w="med" len="med"/>
            <a:tailEnd type="oval" w="med" len="med"/>
          </a:ln>
        </p:spPr>
      </p:cxnSp>
      <p:cxnSp>
        <p:nvCxnSpPr>
          <p:cNvPr id="56" name="Google Shape;548;p25">
            <a:extLst>
              <a:ext uri="{FF2B5EF4-FFF2-40B4-BE49-F238E27FC236}">
                <a16:creationId xmlns:a16="http://schemas.microsoft.com/office/drawing/2014/main" id="{07BE9D5D-068D-669A-BB1D-2EE9F23F84BB}"/>
              </a:ext>
            </a:extLst>
          </p:cNvPr>
          <p:cNvCxnSpPr>
            <a:cxnSpLocks/>
            <a:stCxn id="8" idx="3"/>
            <a:endCxn id="48" idx="2"/>
          </p:cNvCxnSpPr>
          <p:nvPr/>
        </p:nvCxnSpPr>
        <p:spPr bwMode="auto">
          <a:xfrm flipV="1">
            <a:off x="4845900" y="4446791"/>
            <a:ext cx="514349" cy="5695"/>
          </a:xfrm>
          <a:prstGeom prst="straightConnector1">
            <a:avLst/>
          </a:prstGeom>
          <a:noFill/>
          <a:ln w="9525" cap="flat" cmpd="sng">
            <a:solidFill>
              <a:srgbClr val="666666"/>
            </a:solidFill>
            <a:prstDash val="solid"/>
            <a:round/>
            <a:headEnd type="none" w="med" len="med"/>
            <a:tailEnd type="oval" w="med" len="med"/>
          </a:ln>
        </p:spPr>
      </p:cxnSp>
      <p:sp>
        <p:nvSpPr>
          <p:cNvPr id="1090" name="Textfeld 1089">
            <a:extLst>
              <a:ext uri="{FF2B5EF4-FFF2-40B4-BE49-F238E27FC236}">
                <a16:creationId xmlns:a16="http://schemas.microsoft.com/office/drawing/2014/main" id="{03F3A21C-4AA5-E8E9-B373-D532ECB623AE}"/>
              </a:ext>
            </a:extLst>
          </p:cNvPr>
          <p:cNvSpPr txBox="1"/>
          <p:nvPr/>
        </p:nvSpPr>
        <p:spPr>
          <a:xfrm>
            <a:off x="341781" y="518454"/>
            <a:ext cx="7912636" cy="615553"/>
          </a:xfrm>
          <a:prstGeom prst="rect">
            <a:avLst/>
          </a:prstGeom>
          <a:noFill/>
        </p:spPr>
        <p:txBody>
          <a:bodyPr wrap="square">
            <a:spAutoFit/>
          </a:bodyPr>
          <a:lstStyle/>
          <a:p>
            <a:pPr algn="ctr"/>
            <a:r>
              <a:rPr kumimoji="0" lang="de-DE" sz="3400" b="1" i="0" u="none" strike="noStrike" kern="0" cap="none" spc="0" normalizeH="0" baseline="0" noProof="0" dirty="0">
                <a:ln>
                  <a:noFill/>
                </a:ln>
                <a:solidFill>
                  <a:srgbClr val="1C343C"/>
                </a:solidFill>
                <a:effectLst/>
                <a:uLnTx/>
                <a:uFillTx/>
                <a:latin typeface="+mn-lt"/>
                <a:cs typeface="Poppins"/>
                <a:sym typeface="Poppins"/>
              </a:rPr>
              <a:t>Archivierung                        Backup</a:t>
            </a:r>
            <a:endParaRPr lang="de-DE" noProof="0" dirty="0">
              <a:latin typeface="+mn-lt"/>
            </a:endParaRPr>
          </a:p>
        </p:txBody>
      </p:sp>
    </p:spTree>
    <p:extLst>
      <p:ext uri="{BB962C8B-B14F-4D97-AF65-F5344CB8AC3E}">
        <p14:creationId xmlns:p14="http://schemas.microsoft.com/office/powerpoint/2010/main" val="1360535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4D0ECC-B962-1B45-ACFD-E4CEEAD91D4C}"/>
              </a:ext>
            </a:extLst>
          </p:cNvPr>
          <p:cNvSpPr>
            <a:spLocks noGrp="1"/>
          </p:cNvSpPr>
          <p:nvPr>
            <p:ph type="title"/>
          </p:nvPr>
        </p:nvSpPr>
        <p:spPr>
          <a:xfrm>
            <a:off x="720458" y="90387"/>
            <a:ext cx="7696200" cy="639300"/>
          </a:xfrm>
        </p:spPr>
        <p:txBody>
          <a:bodyPr/>
          <a:lstStyle/>
          <a:p>
            <a:pPr algn="ctr"/>
            <a:r>
              <a:rPr lang="de-DE" b="1" noProof="0" dirty="0">
                <a:latin typeface="+mn-lt"/>
              </a:rPr>
              <a:t>Motivation</a:t>
            </a:r>
          </a:p>
        </p:txBody>
      </p:sp>
      <p:sp>
        <p:nvSpPr>
          <p:cNvPr id="8" name="Google Shape;123;p17">
            <a:extLst>
              <a:ext uri="{FF2B5EF4-FFF2-40B4-BE49-F238E27FC236}">
                <a16:creationId xmlns:a16="http://schemas.microsoft.com/office/drawing/2014/main" id="{4FAC4713-217F-2CC1-E631-7C65BEBE4491}"/>
              </a:ext>
            </a:extLst>
          </p:cNvPr>
          <p:cNvSpPr txBox="1"/>
          <p:nvPr/>
        </p:nvSpPr>
        <p:spPr bwMode="auto">
          <a:xfrm>
            <a:off x="4802160" y="1411259"/>
            <a:ext cx="4485886" cy="732802"/>
          </a:xfrm>
          <a:prstGeom prst="rect">
            <a:avLst/>
          </a:prstGeom>
          <a:noFill/>
          <a:ln>
            <a:noFill/>
          </a:ln>
        </p:spPr>
        <p:txBody>
          <a:bodyPr spcFirstLastPara="1" wrap="square" lIns="91425" tIns="91425" rIns="91425" bIns="91425" anchor="ctr" anchorCtr="0">
            <a:noAutofit/>
          </a:bodyPr>
          <a:lstStyle/>
          <a:p>
            <a:pPr>
              <a:defRPr/>
            </a:pPr>
            <a:r>
              <a:rPr lang="de-DE" noProof="0" dirty="0">
                <a:latin typeface="+mn-lt"/>
              </a:rPr>
              <a:t>Ermöglicht Folgeforschungen oder Vergleichsstudien </a:t>
            </a:r>
            <a:r>
              <a:rPr lang="de-DE" noProof="0" dirty="0">
                <a:latin typeface="+mn-lt"/>
                <a:sym typeface="Wingdings" panose="05000000000000000000" pitchFamily="2" charset="2"/>
              </a:rPr>
              <a:t> </a:t>
            </a:r>
            <a:r>
              <a:rPr lang="de-DE" noProof="0" dirty="0">
                <a:latin typeface="+mn-lt"/>
              </a:rPr>
              <a:t>neue Forschungsperspektiven </a:t>
            </a:r>
            <a:endParaRPr lang="de-DE" noProof="0" dirty="0">
              <a:latin typeface="+mn-lt"/>
              <a:ea typeface="Roboto"/>
              <a:cs typeface="Roboto"/>
            </a:endParaRPr>
          </a:p>
        </p:txBody>
      </p:sp>
      <p:sp>
        <p:nvSpPr>
          <p:cNvPr id="11" name="Google Shape;126;p17">
            <a:extLst>
              <a:ext uri="{FF2B5EF4-FFF2-40B4-BE49-F238E27FC236}">
                <a16:creationId xmlns:a16="http://schemas.microsoft.com/office/drawing/2014/main" id="{836956F4-38AF-E7B6-666A-D0E27CD1D651}"/>
              </a:ext>
            </a:extLst>
          </p:cNvPr>
          <p:cNvSpPr txBox="1"/>
          <p:nvPr/>
        </p:nvSpPr>
        <p:spPr bwMode="auto">
          <a:xfrm>
            <a:off x="4861358" y="2307185"/>
            <a:ext cx="4118224" cy="398700"/>
          </a:xfrm>
          <a:prstGeom prst="rect">
            <a:avLst/>
          </a:prstGeom>
          <a:noFill/>
          <a:ln>
            <a:noFill/>
          </a:ln>
        </p:spPr>
        <p:txBody>
          <a:bodyPr spcFirstLastPara="1" wrap="square" lIns="91425" tIns="91425" rIns="91425" bIns="91425" anchor="ctr" anchorCtr="0">
            <a:noAutofit/>
          </a:bodyPr>
          <a:lstStyle/>
          <a:p>
            <a:pPr>
              <a:defRPr/>
            </a:pPr>
            <a:r>
              <a:rPr lang="de-DE" noProof="0" dirty="0">
                <a:latin typeface="+mn-lt"/>
              </a:rPr>
              <a:t>Ergebnisse und deren Zustandekommen bleiben nachvollziehbar und überprüfbar</a:t>
            </a:r>
            <a:endParaRPr lang="de-DE" noProof="0" dirty="0">
              <a:latin typeface="+mn-lt"/>
              <a:ea typeface="Roboto"/>
              <a:cs typeface="Roboto"/>
            </a:endParaRPr>
          </a:p>
        </p:txBody>
      </p:sp>
      <p:sp>
        <p:nvSpPr>
          <p:cNvPr id="14" name="Google Shape;129;p17">
            <a:extLst>
              <a:ext uri="{FF2B5EF4-FFF2-40B4-BE49-F238E27FC236}">
                <a16:creationId xmlns:a16="http://schemas.microsoft.com/office/drawing/2014/main" id="{91545532-6A0F-EBBA-A0C1-644E0D0E2082}"/>
              </a:ext>
            </a:extLst>
          </p:cNvPr>
          <p:cNvSpPr txBox="1"/>
          <p:nvPr/>
        </p:nvSpPr>
        <p:spPr bwMode="auto">
          <a:xfrm>
            <a:off x="4802160" y="618479"/>
            <a:ext cx="4118224" cy="732802"/>
          </a:xfrm>
          <a:prstGeom prst="rect">
            <a:avLst/>
          </a:prstGeom>
          <a:noFill/>
          <a:ln>
            <a:noFill/>
          </a:ln>
        </p:spPr>
        <p:txBody>
          <a:bodyPr spcFirstLastPara="1" wrap="square" lIns="91425" tIns="91425" rIns="91425" bIns="91425" anchor="ctr" anchorCtr="0">
            <a:noAutofit/>
          </a:bodyPr>
          <a:lstStyle/>
          <a:p>
            <a:pPr>
              <a:defRPr/>
            </a:pPr>
            <a:r>
              <a:rPr lang="de-DE" noProof="0" dirty="0">
                <a:latin typeface="+mn-lt"/>
              </a:rPr>
              <a:t>Liegt oft im Interesse der Förderer und Institutionen, die die Forschung finanzieren</a:t>
            </a:r>
            <a:endParaRPr lang="de-DE" noProof="0" dirty="0">
              <a:latin typeface="+mn-lt"/>
              <a:ea typeface="Roboto"/>
              <a:cs typeface="Roboto"/>
            </a:endParaRPr>
          </a:p>
        </p:txBody>
      </p:sp>
      <p:sp>
        <p:nvSpPr>
          <p:cNvPr id="17" name="Google Shape;132;p17">
            <a:extLst>
              <a:ext uri="{FF2B5EF4-FFF2-40B4-BE49-F238E27FC236}">
                <a16:creationId xmlns:a16="http://schemas.microsoft.com/office/drawing/2014/main" id="{39F1CE68-BBC0-8D23-46CF-9DCB28CB4DE7}"/>
              </a:ext>
            </a:extLst>
          </p:cNvPr>
          <p:cNvSpPr txBox="1"/>
          <p:nvPr/>
        </p:nvSpPr>
        <p:spPr bwMode="auto">
          <a:xfrm>
            <a:off x="4868244" y="2814243"/>
            <a:ext cx="4485885" cy="799208"/>
          </a:xfrm>
          <a:prstGeom prst="rect">
            <a:avLst/>
          </a:prstGeom>
          <a:noFill/>
          <a:ln>
            <a:noFill/>
          </a:ln>
        </p:spPr>
        <p:txBody>
          <a:bodyPr spcFirstLastPara="1" wrap="square" lIns="91425" tIns="91425" rIns="91425" bIns="91425" anchor="ctr" anchorCtr="0">
            <a:noAutofit/>
          </a:bodyPr>
          <a:lstStyle/>
          <a:p>
            <a:pPr>
              <a:defRPr/>
            </a:pPr>
            <a:r>
              <a:rPr lang="de-DE" noProof="0" dirty="0">
                <a:latin typeface="+mn-lt"/>
              </a:rPr>
              <a:t>Ermittlung historischer Veränderungen und Möglichkeit der präzisen Replikation von Untersuchungen</a:t>
            </a:r>
            <a:endParaRPr lang="de-DE" noProof="0" dirty="0">
              <a:latin typeface="+mn-lt"/>
              <a:ea typeface="Roboto"/>
              <a:cs typeface="Roboto"/>
            </a:endParaRPr>
          </a:p>
        </p:txBody>
      </p:sp>
      <p:sp>
        <p:nvSpPr>
          <p:cNvPr id="18" name="Google Shape;133;p17">
            <a:extLst>
              <a:ext uri="{FF2B5EF4-FFF2-40B4-BE49-F238E27FC236}">
                <a16:creationId xmlns:a16="http://schemas.microsoft.com/office/drawing/2014/main" id="{DD32E87A-433F-C9FE-D200-F1EFA4B6CDEE}"/>
              </a:ext>
            </a:extLst>
          </p:cNvPr>
          <p:cNvSpPr/>
          <p:nvPr/>
        </p:nvSpPr>
        <p:spPr bwMode="auto">
          <a:xfrm>
            <a:off x="4211866" y="679623"/>
            <a:ext cx="585600" cy="585600"/>
          </a:xfrm>
          <a:prstGeom prst="ellipse">
            <a:avLst/>
          </a:prstGeom>
          <a:solidFill>
            <a:schemeClr val="tx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FFFFFF"/>
                </a:solidFill>
                <a:effectLst/>
                <a:uLnTx/>
                <a:uFillTx/>
                <a:latin typeface="+mn-lt"/>
                <a:ea typeface="Fira Sans Extra Condensed"/>
                <a:cs typeface="Fira Sans Extra Condensed"/>
              </a:rPr>
              <a:t>01</a:t>
            </a:r>
          </a:p>
        </p:txBody>
      </p:sp>
      <p:sp>
        <p:nvSpPr>
          <p:cNvPr id="19" name="Google Shape;134;p17">
            <a:extLst>
              <a:ext uri="{FF2B5EF4-FFF2-40B4-BE49-F238E27FC236}">
                <a16:creationId xmlns:a16="http://schemas.microsoft.com/office/drawing/2014/main" id="{64E13C5C-6843-B6C9-92F9-333E179F02A1}"/>
              </a:ext>
            </a:extLst>
          </p:cNvPr>
          <p:cNvSpPr/>
          <p:nvPr/>
        </p:nvSpPr>
        <p:spPr bwMode="auto">
          <a:xfrm>
            <a:off x="4192504" y="1407039"/>
            <a:ext cx="585600" cy="585600"/>
          </a:xfrm>
          <a:prstGeom prst="ellipse">
            <a:avLst/>
          </a:prstGeom>
          <a:solidFill>
            <a:schemeClr val="tx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FFFFFF"/>
                </a:solidFill>
                <a:effectLst/>
                <a:uLnTx/>
                <a:uFillTx/>
                <a:latin typeface="+mn-lt"/>
                <a:ea typeface="Fira Sans Extra Condensed"/>
                <a:cs typeface="Fira Sans Extra Condensed"/>
              </a:rPr>
              <a:t>02</a:t>
            </a:r>
          </a:p>
        </p:txBody>
      </p:sp>
      <p:sp>
        <p:nvSpPr>
          <p:cNvPr id="20" name="Google Shape;135;p17">
            <a:extLst>
              <a:ext uri="{FF2B5EF4-FFF2-40B4-BE49-F238E27FC236}">
                <a16:creationId xmlns:a16="http://schemas.microsoft.com/office/drawing/2014/main" id="{788E8DC6-846C-6584-5D43-BE8B32651531}"/>
              </a:ext>
            </a:extLst>
          </p:cNvPr>
          <p:cNvSpPr/>
          <p:nvPr/>
        </p:nvSpPr>
        <p:spPr bwMode="auto">
          <a:xfrm>
            <a:off x="4216560" y="2197645"/>
            <a:ext cx="585600" cy="585600"/>
          </a:xfrm>
          <a:prstGeom prst="ellipse">
            <a:avLst/>
          </a:prstGeom>
          <a:solidFill>
            <a:schemeClr val="tx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FFFFFF"/>
                </a:solidFill>
                <a:effectLst/>
                <a:uLnTx/>
                <a:uFillTx/>
                <a:latin typeface="+mn-lt"/>
                <a:ea typeface="Fira Sans Extra Condensed"/>
                <a:cs typeface="Fira Sans Extra Condensed"/>
              </a:rPr>
              <a:t>03</a:t>
            </a:r>
          </a:p>
        </p:txBody>
      </p:sp>
      <p:sp>
        <p:nvSpPr>
          <p:cNvPr id="21" name="Google Shape;136;p17">
            <a:extLst>
              <a:ext uri="{FF2B5EF4-FFF2-40B4-BE49-F238E27FC236}">
                <a16:creationId xmlns:a16="http://schemas.microsoft.com/office/drawing/2014/main" id="{4931B4D4-2DFE-7E2E-B883-56F575D2F881}"/>
              </a:ext>
            </a:extLst>
          </p:cNvPr>
          <p:cNvSpPr/>
          <p:nvPr/>
        </p:nvSpPr>
        <p:spPr bwMode="auto">
          <a:xfrm>
            <a:off x="4211866" y="2939760"/>
            <a:ext cx="585600" cy="585600"/>
          </a:xfrm>
          <a:prstGeom prst="ellipse">
            <a:avLst/>
          </a:prstGeom>
          <a:solidFill>
            <a:srgbClr val="A7B3B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FFFFFF"/>
                </a:solidFill>
                <a:effectLst/>
                <a:uLnTx/>
                <a:uFillTx/>
                <a:latin typeface="+mn-lt"/>
                <a:ea typeface="Fira Sans Extra Condensed"/>
                <a:cs typeface="Fira Sans Extra Condensed"/>
              </a:rPr>
              <a:t>04</a:t>
            </a:r>
          </a:p>
        </p:txBody>
      </p:sp>
      <p:cxnSp>
        <p:nvCxnSpPr>
          <p:cNvPr id="22" name="Google Shape;137;p17">
            <a:extLst>
              <a:ext uri="{FF2B5EF4-FFF2-40B4-BE49-F238E27FC236}">
                <a16:creationId xmlns:a16="http://schemas.microsoft.com/office/drawing/2014/main" id="{8AF8037E-4464-09CA-8FAF-6D84BCB34C59}"/>
              </a:ext>
            </a:extLst>
          </p:cNvPr>
          <p:cNvCxnSpPr>
            <a:cxnSpLocks/>
          </p:cNvCxnSpPr>
          <p:nvPr/>
        </p:nvCxnSpPr>
        <p:spPr bwMode="auto">
          <a:xfrm rot="10800000" flipH="1">
            <a:off x="3036121" y="1085745"/>
            <a:ext cx="1249500" cy="1443600"/>
          </a:xfrm>
          <a:prstGeom prst="curvedConnector3">
            <a:avLst>
              <a:gd name="adj1" fmla="val 49999"/>
            </a:avLst>
          </a:prstGeom>
          <a:noFill/>
          <a:ln w="9525" cap="flat" cmpd="sng">
            <a:solidFill>
              <a:srgbClr val="666666"/>
            </a:solidFill>
            <a:prstDash val="solid"/>
            <a:round/>
            <a:headEnd type="none" w="med" len="med"/>
            <a:tailEnd type="none" w="med" len="med"/>
          </a:ln>
        </p:spPr>
      </p:cxnSp>
      <p:cxnSp>
        <p:nvCxnSpPr>
          <p:cNvPr id="23" name="Google Shape;138;p17">
            <a:extLst>
              <a:ext uri="{FF2B5EF4-FFF2-40B4-BE49-F238E27FC236}">
                <a16:creationId xmlns:a16="http://schemas.microsoft.com/office/drawing/2014/main" id="{90AFE64C-2E75-3D8D-2D0C-F24A9B7BADA5}"/>
              </a:ext>
            </a:extLst>
          </p:cNvPr>
          <p:cNvCxnSpPr>
            <a:cxnSpLocks/>
          </p:cNvCxnSpPr>
          <p:nvPr/>
        </p:nvCxnSpPr>
        <p:spPr bwMode="auto">
          <a:xfrm flipV="1">
            <a:off x="3036463" y="1736017"/>
            <a:ext cx="1160619" cy="786045"/>
          </a:xfrm>
          <a:prstGeom prst="curvedConnector3">
            <a:avLst>
              <a:gd name="adj1" fmla="val 61848"/>
            </a:avLst>
          </a:prstGeom>
          <a:noFill/>
          <a:ln w="9525" cap="flat" cmpd="sng">
            <a:solidFill>
              <a:srgbClr val="666666"/>
            </a:solidFill>
            <a:prstDash val="solid"/>
            <a:round/>
            <a:headEnd type="none" w="med" len="med"/>
            <a:tailEnd type="none" w="med" len="med"/>
          </a:ln>
        </p:spPr>
      </p:cxnSp>
      <p:cxnSp>
        <p:nvCxnSpPr>
          <p:cNvPr id="24" name="Google Shape;139;p17">
            <a:extLst>
              <a:ext uri="{FF2B5EF4-FFF2-40B4-BE49-F238E27FC236}">
                <a16:creationId xmlns:a16="http://schemas.microsoft.com/office/drawing/2014/main" id="{5E97AD58-C992-4559-15A8-ABE2D608E2B9}"/>
              </a:ext>
            </a:extLst>
          </p:cNvPr>
          <p:cNvCxnSpPr>
            <a:cxnSpLocks/>
          </p:cNvCxnSpPr>
          <p:nvPr/>
        </p:nvCxnSpPr>
        <p:spPr bwMode="auto">
          <a:xfrm flipV="1">
            <a:off x="3118583" y="2498663"/>
            <a:ext cx="1128348" cy="29938"/>
          </a:xfrm>
          <a:prstGeom prst="curvedConnector3">
            <a:avLst>
              <a:gd name="adj1" fmla="val 50000"/>
            </a:avLst>
          </a:prstGeom>
          <a:noFill/>
          <a:ln w="9525" cap="flat" cmpd="sng">
            <a:solidFill>
              <a:srgbClr val="666666"/>
            </a:solidFill>
            <a:prstDash val="solid"/>
            <a:round/>
            <a:headEnd type="none" w="med" len="med"/>
            <a:tailEnd type="none" w="med" len="med"/>
          </a:ln>
        </p:spPr>
      </p:cxnSp>
      <p:cxnSp>
        <p:nvCxnSpPr>
          <p:cNvPr id="25" name="Google Shape;140;p17">
            <a:extLst>
              <a:ext uri="{FF2B5EF4-FFF2-40B4-BE49-F238E27FC236}">
                <a16:creationId xmlns:a16="http://schemas.microsoft.com/office/drawing/2014/main" id="{A0BC37A8-03DD-D5DC-B8DA-CDEA09CDDE93}"/>
              </a:ext>
            </a:extLst>
          </p:cNvPr>
          <p:cNvCxnSpPr>
            <a:cxnSpLocks/>
          </p:cNvCxnSpPr>
          <p:nvPr/>
        </p:nvCxnSpPr>
        <p:spPr bwMode="auto">
          <a:xfrm>
            <a:off x="3033144" y="2528601"/>
            <a:ext cx="1249500" cy="1463700"/>
          </a:xfrm>
          <a:prstGeom prst="curvedConnector3">
            <a:avLst>
              <a:gd name="adj1" fmla="val 33492"/>
            </a:avLst>
          </a:prstGeom>
          <a:noFill/>
          <a:ln w="9525" cap="flat" cmpd="sng">
            <a:solidFill>
              <a:srgbClr val="666666"/>
            </a:solidFill>
            <a:prstDash val="solid"/>
            <a:round/>
            <a:headEnd type="none" w="med" len="med"/>
            <a:tailEnd type="none" w="med" len="med"/>
          </a:ln>
        </p:spPr>
      </p:cxnSp>
      <p:sp>
        <p:nvSpPr>
          <p:cNvPr id="26" name="Google Shape;116;p17">
            <a:extLst>
              <a:ext uri="{FF2B5EF4-FFF2-40B4-BE49-F238E27FC236}">
                <a16:creationId xmlns:a16="http://schemas.microsoft.com/office/drawing/2014/main" id="{EA99AB09-D2E7-22BB-71C8-4E1B1046CDED}"/>
              </a:ext>
            </a:extLst>
          </p:cNvPr>
          <p:cNvSpPr/>
          <p:nvPr/>
        </p:nvSpPr>
        <p:spPr bwMode="auto">
          <a:xfrm>
            <a:off x="646439" y="1366517"/>
            <a:ext cx="2348451" cy="2398438"/>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defRPr/>
            </a:pPr>
            <a:endParaRPr lang="de-DE" noProof="0" dirty="0">
              <a:latin typeface="+mn-lt"/>
            </a:endParaRPr>
          </a:p>
        </p:txBody>
      </p:sp>
      <p:sp>
        <p:nvSpPr>
          <p:cNvPr id="4" name="Google Shape;119;p17">
            <a:extLst>
              <a:ext uri="{FF2B5EF4-FFF2-40B4-BE49-F238E27FC236}">
                <a16:creationId xmlns:a16="http://schemas.microsoft.com/office/drawing/2014/main" id="{F91FEEDB-2332-ABEB-EA83-79B03E1BCAAC}"/>
              </a:ext>
            </a:extLst>
          </p:cNvPr>
          <p:cNvSpPr txBox="1"/>
          <p:nvPr/>
        </p:nvSpPr>
        <p:spPr bwMode="auto">
          <a:xfrm>
            <a:off x="766614" y="2127504"/>
            <a:ext cx="2093700" cy="1023627"/>
          </a:xfrm>
          <a:prstGeom prst="rect">
            <a:avLst/>
          </a:prstGeom>
          <a:noFill/>
          <a:ln>
            <a:noFill/>
          </a:ln>
        </p:spPr>
        <p:txBody>
          <a:bodyPr spcFirstLastPara="1" wrap="square" lIns="91425" tIns="91425" rIns="91425" bIns="91425" anchor="ctr" anchorCtr="0">
            <a:noAutofit/>
          </a:bodyPr>
          <a:lstStyle/>
          <a:p>
            <a:pPr algn="ctr">
              <a:defRPr/>
            </a:pPr>
            <a:r>
              <a:rPr lang="de-DE" sz="2400" b="1" noProof="0" dirty="0">
                <a:solidFill>
                  <a:srgbClr val="1C343C"/>
                </a:solidFill>
                <a:latin typeface="+mn-lt"/>
                <a:ea typeface="Fira Sans Extra Condensed"/>
                <a:cs typeface="Fira Sans Extra Condensed"/>
              </a:rPr>
              <a:t>Warum soll ich meine Daten archivieren?</a:t>
            </a:r>
          </a:p>
        </p:txBody>
      </p:sp>
      <p:cxnSp>
        <p:nvCxnSpPr>
          <p:cNvPr id="40" name="Google Shape;139;p17">
            <a:extLst>
              <a:ext uri="{FF2B5EF4-FFF2-40B4-BE49-F238E27FC236}">
                <a16:creationId xmlns:a16="http://schemas.microsoft.com/office/drawing/2014/main" id="{76B61464-B962-E65C-3546-ABEAEBFCD374}"/>
              </a:ext>
            </a:extLst>
          </p:cNvPr>
          <p:cNvCxnSpPr>
            <a:cxnSpLocks/>
            <a:endCxn id="21" idx="2"/>
          </p:cNvCxnSpPr>
          <p:nvPr/>
        </p:nvCxnSpPr>
        <p:spPr bwMode="auto">
          <a:xfrm>
            <a:off x="3123277" y="2528601"/>
            <a:ext cx="1088589" cy="703959"/>
          </a:xfrm>
          <a:prstGeom prst="curvedConnector3">
            <a:avLst>
              <a:gd name="adj1" fmla="val 50000"/>
            </a:avLst>
          </a:prstGeom>
          <a:noFill/>
          <a:ln w="9525" cap="flat" cmpd="sng">
            <a:solidFill>
              <a:srgbClr val="666666"/>
            </a:solidFill>
            <a:prstDash val="solid"/>
            <a:round/>
            <a:headEnd type="none" w="med" len="med"/>
            <a:tailEnd type="none" w="med" len="med"/>
          </a:ln>
        </p:spPr>
      </p:cxnSp>
      <p:sp>
        <p:nvSpPr>
          <p:cNvPr id="43" name="Google Shape;136;p17">
            <a:extLst>
              <a:ext uri="{FF2B5EF4-FFF2-40B4-BE49-F238E27FC236}">
                <a16:creationId xmlns:a16="http://schemas.microsoft.com/office/drawing/2014/main" id="{3838CE69-E0F8-86C1-E0ED-02460D0A2620}"/>
              </a:ext>
            </a:extLst>
          </p:cNvPr>
          <p:cNvSpPr/>
          <p:nvPr/>
        </p:nvSpPr>
        <p:spPr bwMode="auto">
          <a:xfrm>
            <a:off x="4211866" y="3764955"/>
            <a:ext cx="585600" cy="585600"/>
          </a:xfrm>
          <a:prstGeom prst="ellipse">
            <a:avLst/>
          </a:prstGeom>
          <a:solidFill>
            <a:srgbClr val="A7B3B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FFFFFF"/>
                </a:solidFill>
                <a:effectLst/>
                <a:uLnTx/>
                <a:uFillTx/>
                <a:latin typeface="+mn-lt"/>
                <a:ea typeface="Fira Sans Extra Condensed"/>
                <a:cs typeface="Fira Sans Extra Condensed"/>
              </a:rPr>
              <a:t>05</a:t>
            </a:r>
          </a:p>
        </p:txBody>
      </p:sp>
      <p:sp>
        <p:nvSpPr>
          <p:cNvPr id="55" name="Google Shape;126;p17">
            <a:extLst>
              <a:ext uri="{FF2B5EF4-FFF2-40B4-BE49-F238E27FC236}">
                <a16:creationId xmlns:a16="http://schemas.microsoft.com/office/drawing/2014/main" id="{B8121D51-93EA-C265-0EE3-0FBAA785F8D7}"/>
              </a:ext>
            </a:extLst>
          </p:cNvPr>
          <p:cNvSpPr txBox="1"/>
          <p:nvPr/>
        </p:nvSpPr>
        <p:spPr bwMode="auto">
          <a:xfrm>
            <a:off x="4868244" y="3835308"/>
            <a:ext cx="4118224" cy="398700"/>
          </a:xfrm>
          <a:prstGeom prst="rect">
            <a:avLst/>
          </a:prstGeom>
          <a:noFill/>
          <a:ln>
            <a:noFill/>
          </a:ln>
        </p:spPr>
        <p:txBody>
          <a:bodyPr spcFirstLastPara="1" wrap="square" lIns="91425" tIns="91425" rIns="91425" bIns="91425" anchor="ctr" anchorCtr="0">
            <a:noAutofit/>
          </a:bodyPr>
          <a:lstStyle/>
          <a:p>
            <a:pPr>
              <a:defRPr/>
            </a:pPr>
            <a:r>
              <a:rPr lang="de-DE" noProof="0" dirty="0">
                <a:latin typeface="+mn-lt"/>
              </a:rPr>
              <a:t>Verstärkung des wissenschaftlichen Austauschs und Erfüllung der Grundsätze der guten wissenschaftlicher Praxis </a:t>
            </a:r>
            <a:endParaRPr lang="de-DE" noProof="0" dirty="0">
              <a:latin typeface="+mn-lt"/>
              <a:ea typeface="Roboto"/>
              <a:cs typeface="Roboto"/>
            </a:endParaRPr>
          </a:p>
        </p:txBody>
      </p:sp>
    </p:spTree>
    <p:extLst>
      <p:ext uri="{BB962C8B-B14F-4D97-AF65-F5344CB8AC3E}">
        <p14:creationId xmlns:p14="http://schemas.microsoft.com/office/powerpoint/2010/main" val="1742456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E27CE-9646-2954-A709-93DE0F447187}"/>
              </a:ext>
            </a:extLst>
          </p:cNvPr>
          <p:cNvSpPr>
            <a:spLocks noGrp="1"/>
          </p:cNvSpPr>
          <p:nvPr>
            <p:ph type="title"/>
          </p:nvPr>
        </p:nvSpPr>
        <p:spPr/>
        <p:txBody>
          <a:bodyPr/>
          <a:lstStyle/>
          <a:p>
            <a:r>
              <a:rPr lang="de-DE" noProof="0" dirty="0">
                <a:latin typeface="+mn-lt"/>
              </a:rPr>
              <a:t>Langzeitarchivierung (LZA)</a:t>
            </a:r>
          </a:p>
        </p:txBody>
      </p:sp>
      <p:sp>
        <p:nvSpPr>
          <p:cNvPr id="3" name="Textplatzhalter 2">
            <a:extLst>
              <a:ext uri="{FF2B5EF4-FFF2-40B4-BE49-F238E27FC236}">
                <a16:creationId xmlns:a16="http://schemas.microsoft.com/office/drawing/2014/main" id="{8C667B63-2B20-BA64-9E23-E7B3A40ADD3A}"/>
              </a:ext>
            </a:extLst>
          </p:cNvPr>
          <p:cNvSpPr>
            <a:spLocks noGrp="1"/>
          </p:cNvSpPr>
          <p:nvPr>
            <p:ph type="body" idx="1"/>
          </p:nvPr>
        </p:nvSpPr>
        <p:spPr>
          <a:xfrm>
            <a:off x="457566" y="1218033"/>
            <a:ext cx="8102043" cy="3071096"/>
          </a:xfrm>
        </p:spPr>
        <p:txBody>
          <a:bodyPr/>
          <a:lstStyle/>
          <a:p>
            <a:r>
              <a:rPr lang="de-DE" sz="1600" noProof="0" dirty="0">
                <a:latin typeface="+mn-lt"/>
              </a:rPr>
              <a:t>langfristige Aufbewahrung und </a:t>
            </a:r>
            <a:r>
              <a:rPr lang="de-DE" sz="1600" b="1" noProof="0" dirty="0">
                <a:latin typeface="+mn-lt"/>
              </a:rPr>
              <a:t>Erhaltung der dauerhaften Verfügbarkeit </a:t>
            </a:r>
            <a:r>
              <a:rPr lang="de-DE" sz="1600" noProof="0" dirty="0">
                <a:latin typeface="+mn-lt"/>
              </a:rPr>
              <a:t>von Daten</a:t>
            </a:r>
          </a:p>
          <a:p>
            <a:r>
              <a:rPr lang="de-DE" sz="1600" b="1" noProof="0" dirty="0">
                <a:latin typeface="+mn-lt"/>
              </a:rPr>
              <a:t>Moderne Speichermedien</a:t>
            </a:r>
            <a:r>
              <a:rPr lang="de-DE" sz="1600" noProof="0" dirty="0">
                <a:latin typeface="+mn-lt"/>
              </a:rPr>
              <a:t> sind für eine langfristige Aufbewahrung in der Regel nur </a:t>
            </a:r>
            <a:r>
              <a:rPr lang="de-DE" sz="1600" b="1" noProof="0" dirty="0">
                <a:latin typeface="+mn-lt"/>
              </a:rPr>
              <a:t>bedingt geeignet</a:t>
            </a:r>
            <a:r>
              <a:rPr lang="de-DE" sz="1600" noProof="0" dirty="0">
                <a:latin typeface="+mn-lt"/>
              </a:rPr>
              <a:t>:</a:t>
            </a:r>
          </a:p>
          <a:p>
            <a:endParaRPr lang="de-DE" sz="1600" noProof="0" dirty="0">
              <a:latin typeface="+mn-lt"/>
            </a:endParaRPr>
          </a:p>
          <a:p>
            <a:pPr marL="1054100" lvl="2" indent="0">
              <a:buNone/>
            </a:pPr>
            <a:r>
              <a:rPr lang="de-DE" sz="1600" noProof="0" dirty="0">
                <a:latin typeface="+mn-lt"/>
              </a:rPr>
              <a:t>CDs, DVDs: Lebensdauer 10–30 Jahre </a:t>
            </a:r>
            <a:r>
              <a:rPr lang="de-DE" sz="1600" noProof="0" dirty="0">
                <a:latin typeface="+mn-lt"/>
                <a:sym typeface="Wingdings" panose="05000000000000000000" pitchFamily="2" charset="2"/>
              </a:rPr>
              <a:t> </a:t>
            </a:r>
            <a:r>
              <a:rPr lang="de-DE" sz="1600" noProof="0" dirty="0">
                <a:latin typeface="+mn-lt"/>
              </a:rPr>
              <a:t>rückläufige Nutzung</a:t>
            </a:r>
          </a:p>
          <a:p>
            <a:pPr marL="1054100" lvl="2" indent="0">
              <a:buNone/>
            </a:pPr>
            <a:r>
              <a:rPr lang="de-DE" sz="1600" noProof="0" dirty="0">
                <a:latin typeface="+mn-lt"/>
              </a:rPr>
              <a:t>Festplatten (HDDs): Hohe Kapazität, aber nur 3–5 Jahre </a:t>
            </a:r>
          </a:p>
          <a:p>
            <a:pPr marL="1054100" lvl="2" indent="0">
              <a:buNone/>
            </a:pPr>
            <a:r>
              <a:rPr lang="de-DE" sz="1600" noProof="0" dirty="0">
                <a:latin typeface="+mn-lt"/>
              </a:rPr>
              <a:t>Solid-State-Drives (SSDs): Robust, Lebensdauer 5–10 Jahre</a:t>
            </a:r>
          </a:p>
          <a:p>
            <a:pPr marL="1054100" lvl="2" indent="0">
              <a:buNone/>
            </a:pPr>
            <a:r>
              <a:rPr lang="de-DE" sz="1600" noProof="0" dirty="0">
                <a:latin typeface="+mn-lt"/>
              </a:rPr>
              <a:t>Magnetbänder: Lange Haltbarkeit von 30+ Jahren </a:t>
            </a:r>
            <a:r>
              <a:rPr lang="de-DE" sz="1600" noProof="0" dirty="0">
                <a:latin typeface="+mn-lt"/>
                <a:sym typeface="Wingdings" panose="05000000000000000000" pitchFamily="2" charset="2"/>
              </a:rPr>
              <a:t></a:t>
            </a:r>
            <a:r>
              <a:rPr lang="de-DE" sz="1600" noProof="0" dirty="0">
                <a:latin typeface="+mn-lt"/>
              </a:rPr>
              <a:t>spezielle Lesegeräte</a:t>
            </a:r>
          </a:p>
          <a:p>
            <a:endParaRPr lang="de-DE" sz="1600" noProof="0" dirty="0">
              <a:latin typeface="+mn-lt"/>
            </a:endParaRPr>
          </a:p>
          <a:p>
            <a:r>
              <a:rPr lang="de-DE" sz="1600" noProof="0" dirty="0">
                <a:latin typeface="+mn-lt"/>
              </a:rPr>
              <a:t>Zeitraum von 10 Jahren Speicherdauer spricht man in der Regel bereits von LZA</a:t>
            </a:r>
          </a:p>
          <a:p>
            <a:r>
              <a:rPr lang="de-DE" sz="1600" noProof="0" dirty="0">
                <a:latin typeface="+mn-lt"/>
              </a:rPr>
              <a:t>„Langzeit“ ≠ Garantieerklärung über bestimmte Anzahl von Jahren </a:t>
            </a:r>
          </a:p>
          <a:p>
            <a:pPr marL="139700" indent="0">
              <a:buNone/>
            </a:pPr>
            <a:r>
              <a:rPr lang="de-DE" sz="1600" noProof="0" dirty="0">
                <a:latin typeface="+mn-lt"/>
                <a:sym typeface="Wingdings" panose="05000000000000000000" pitchFamily="2" charset="2"/>
              </a:rPr>
              <a:t> </a:t>
            </a:r>
            <a:r>
              <a:rPr lang="de-DE" sz="1600" noProof="0" dirty="0">
                <a:latin typeface="+mn-lt"/>
              </a:rPr>
              <a:t>Entwicklung von Strategien zur Bewältigung von auftretenden Problemen</a:t>
            </a:r>
          </a:p>
        </p:txBody>
      </p:sp>
    </p:spTree>
    <p:extLst>
      <p:ext uri="{BB962C8B-B14F-4D97-AF65-F5344CB8AC3E}">
        <p14:creationId xmlns:p14="http://schemas.microsoft.com/office/powerpoint/2010/main" val="4153058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 name="Google Shape;696;p28">
            <a:extLst>
              <a:ext uri="{FF2B5EF4-FFF2-40B4-BE49-F238E27FC236}">
                <a16:creationId xmlns:a16="http://schemas.microsoft.com/office/drawing/2014/main" id="{80A56619-51AC-A4F2-CE26-4D62BC0D89A4}"/>
              </a:ext>
            </a:extLst>
          </p:cNvPr>
          <p:cNvSpPr txBox="1"/>
          <p:nvPr/>
        </p:nvSpPr>
        <p:spPr bwMode="auto">
          <a:xfrm>
            <a:off x="6134504" y="2949841"/>
            <a:ext cx="2872060" cy="1714971"/>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endParaRPr lang="de-DE" sz="2400" b="1" noProof="0" dirty="0">
              <a:solidFill>
                <a:schemeClr val="lt1"/>
              </a:solidFill>
              <a:latin typeface="+mn-lt"/>
              <a:ea typeface="Fira Sans Extra Condensed"/>
              <a:cs typeface="Fira Sans Extra Condensed"/>
            </a:endParaRPr>
          </a:p>
        </p:txBody>
      </p:sp>
      <p:sp>
        <p:nvSpPr>
          <p:cNvPr id="2" name="Titel 1">
            <a:extLst>
              <a:ext uri="{FF2B5EF4-FFF2-40B4-BE49-F238E27FC236}">
                <a16:creationId xmlns:a16="http://schemas.microsoft.com/office/drawing/2014/main" id="{005954F0-2835-B73B-2B73-70E03520059B}"/>
              </a:ext>
            </a:extLst>
          </p:cNvPr>
          <p:cNvSpPr>
            <a:spLocks noGrp="1"/>
          </p:cNvSpPr>
          <p:nvPr>
            <p:ph type="title"/>
          </p:nvPr>
        </p:nvSpPr>
        <p:spPr>
          <a:xfrm>
            <a:off x="720000" y="218680"/>
            <a:ext cx="7704000" cy="572700"/>
          </a:xfrm>
        </p:spPr>
        <p:txBody>
          <a:bodyPr/>
          <a:lstStyle/>
          <a:p>
            <a:r>
              <a:rPr lang="de-DE" noProof="0" dirty="0">
                <a:latin typeface="+mn-lt"/>
              </a:rPr>
              <a:t>Digitale Langzeitarchivierung</a:t>
            </a:r>
          </a:p>
        </p:txBody>
      </p:sp>
      <p:sp>
        <p:nvSpPr>
          <p:cNvPr id="3" name="Textplatzhalter 2">
            <a:extLst>
              <a:ext uri="{FF2B5EF4-FFF2-40B4-BE49-F238E27FC236}">
                <a16:creationId xmlns:a16="http://schemas.microsoft.com/office/drawing/2014/main" id="{B1D8D943-1102-70FB-97FB-D44535F5F00F}"/>
              </a:ext>
            </a:extLst>
          </p:cNvPr>
          <p:cNvSpPr>
            <a:spLocks noGrp="1"/>
          </p:cNvSpPr>
          <p:nvPr>
            <p:ph type="body" idx="1"/>
          </p:nvPr>
        </p:nvSpPr>
        <p:spPr>
          <a:xfrm>
            <a:off x="574124" y="1374625"/>
            <a:ext cx="7703999" cy="3116100"/>
          </a:xfrm>
        </p:spPr>
        <p:txBody>
          <a:bodyPr/>
          <a:lstStyle/>
          <a:p>
            <a:endParaRPr lang="de-DE" noProof="0" dirty="0">
              <a:latin typeface="+mn-lt"/>
            </a:endParaRPr>
          </a:p>
          <a:p>
            <a:endParaRPr lang="de-DE" noProof="0" dirty="0">
              <a:latin typeface="+mn-lt"/>
            </a:endParaRPr>
          </a:p>
          <a:p>
            <a:endParaRPr lang="de-DE" noProof="0" dirty="0">
              <a:latin typeface="+mn-lt"/>
            </a:endParaRPr>
          </a:p>
          <a:p>
            <a:pPr marL="139700" indent="0">
              <a:buNone/>
            </a:pPr>
            <a:endParaRPr lang="de-DE" noProof="0" dirty="0">
              <a:latin typeface="+mn-lt"/>
            </a:endParaRPr>
          </a:p>
        </p:txBody>
      </p:sp>
      <p:sp>
        <p:nvSpPr>
          <p:cNvPr id="4" name="Google Shape;682;p28">
            <a:extLst>
              <a:ext uri="{FF2B5EF4-FFF2-40B4-BE49-F238E27FC236}">
                <a16:creationId xmlns:a16="http://schemas.microsoft.com/office/drawing/2014/main" id="{B7598032-13EA-69BE-3607-984F35C64EB6}"/>
              </a:ext>
            </a:extLst>
          </p:cNvPr>
          <p:cNvSpPr txBox="1"/>
          <p:nvPr/>
        </p:nvSpPr>
        <p:spPr bwMode="auto">
          <a:xfrm>
            <a:off x="6067366" y="1165143"/>
            <a:ext cx="2590800" cy="632298"/>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p>
            <a:pPr algn="ctr">
              <a:defRPr/>
            </a:pPr>
            <a:endParaRPr lang="de-DE" sz="2400" b="1" noProof="0" dirty="0">
              <a:solidFill>
                <a:srgbClr val="FFFFFF"/>
              </a:solidFill>
              <a:latin typeface="+mn-lt"/>
              <a:ea typeface="Fira Sans Extra Condensed"/>
              <a:cs typeface="Fira Sans Extra Condensed"/>
            </a:endParaRPr>
          </a:p>
        </p:txBody>
      </p:sp>
      <p:sp>
        <p:nvSpPr>
          <p:cNvPr id="5" name="Google Shape;684;p28">
            <a:extLst>
              <a:ext uri="{FF2B5EF4-FFF2-40B4-BE49-F238E27FC236}">
                <a16:creationId xmlns:a16="http://schemas.microsoft.com/office/drawing/2014/main" id="{84D9183D-884B-156B-672C-8D9EB6DAE458}"/>
              </a:ext>
            </a:extLst>
          </p:cNvPr>
          <p:cNvSpPr txBox="1"/>
          <p:nvPr/>
        </p:nvSpPr>
        <p:spPr bwMode="auto">
          <a:xfrm>
            <a:off x="257565" y="941341"/>
            <a:ext cx="2644739" cy="505955"/>
          </a:xfrm>
          <a:prstGeom prst="rect">
            <a:avLst/>
          </a:prstGeom>
          <a:solidFill>
            <a:srgbClr val="1C343C">
              <a:alpha val="12549"/>
            </a:srgbClr>
          </a:solidFill>
          <a:ln>
            <a:noFill/>
          </a:ln>
        </p:spPr>
        <p:txBody>
          <a:bodyPr spcFirstLastPara="1" wrap="square" lIns="91425" tIns="91425" rIns="91425" bIns="91425" anchor="ctr" anchorCtr="0">
            <a:noAutofit/>
          </a:bodyPr>
          <a:lstStyle/>
          <a:p>
            <a:pPr algn="ctr">
              <a:defRPr/>
            </a:pPr>
            <a:endParaRPr lang="de-DE" sz="2400" b="1" noProof="0" dirty="0">
              <a:solidFill>
                <a:srgbClr val="FFFFFF"/>
              </a:solidFill>
              <a:latin typeface="+mn-lt"/>
              <a:ea typeface="Fira Sans Extra Condensed"/>
              <a:cs typeface="Fira Sans Extra Condensed"/>
            </a:endParaRPr>
          </a:p>
        </p:txBody>
      </p:sp>
      <p:sp>
        <p:nvSpPr>
          <p:cNvPr id="7" name="Google Shape;686;p28">
            <a:extLst>
              <a:ext uri="{FF2B5EF4-FFF2-40B4-BE49-F238E27FC236}">
                <a16:creationId xmlns:a16="http://schemas.microsoft.com/office/drawing/2014/main" id="{2DE3EC5E-CB48-4E61-9495-8E243F83F5C2}"/>
              </a:ext>
            </a:extLst>
          </p:cNvPr>
          <p:cNvSpPr txBox="1"/>
          <p:nvPr/>
        </p:nvSpPr>
        <p:spPr bwMode="auto">
          <a:xfrm>
            <a:off x="3282954" y="1969825"/>
            <a:ext cx="2673773" cy="794446"/>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err="1">
                <a:ln>
                  <a:noFill/>
                </a:ln>
                <a:solidFill>
                  <a:srgbClr val="FFFFFF"/>
                </a:solidFill>
                <a:effectLst/>
                <a:uLnTx/>
                <a:uFillTx/>
                <a:latin typeface="+mn-lt"/>
                <a:ea typeface="Fira Sans Extra Condensed"/>
                <a:cs typeface="Fira Sans Extra Condensed"/>
              </a:rPr>
              <a:t>Erhaltungs</a:t>
            </a:r>
            <a:r>
              <a:rPr kumimoji="0" lang="en-GB" sz="2400" b="1" i="0" u="none" strike="noStrike" kern="0" cap="none" spc="0" normalizeH="0" baseline="0" noProof="0" dirty="0">
                <a:ln>
                  <a:noFill/>
                </a:ln>
                <a:solidFill>
                  <a:srgbClr val="FFFFFF"/>
                </a:solidFill>
                <a:effectLst/>
                <a:uLnTx/>
                <a:uFillTx/>
                <a:latin typeface="+mn-lt"/>
                <a:ea typeface="Fira Sans Extra Condensed"/>
                <a:cs typeface="Fira Sans Extra Condensed"/>
              </a:rPr>
              <a:t>-</a:t>
            </a:r>
            <a:r>
              <a:rPr kumimoji="0" lang="de-DE" sz="2400" b="1" i="0" u="none" strike="noStrike" kern="0" cap="none" spc="0" normalizeH="0" baseline="0" noProof="0" dirty="0" err="1">
                <a:ln>
                  <a:noFill/>
                </a:ln>
                <a:solidFill>
                  <a:srgbClr val="FFFFFF"/>
                </a:solidFill>
                <a:effectLst/>
                <a:uLnTx/>
                <a:uFillTx/>
                <a:latin typeface="+mn-lt"/>
                <a:ea typeface="Fira Sans Extra Condensed"/>
                <a:cs typeface="Fira Sans Extra Condensed"/>
              </a:rPr>
              <a:t>strategien</a:t>
            </a:r>
            <a:endParaRPr kumimoji="0" lang="de-DE" sz="2400" b="1" i="0" u="none" strike="noStrike" kern="0" cap="none" spc="0" normalizeH="0" baseline="0" noProof="0" dirty="0">
              <a:ln>
                <a:noFill/>
              </a:ln>
              <a:solidFill>
                <a:srgbClr val="FFFFFF"/>
              </a:solidFill>
              <a:effectLst/>
              <a:uLnTx/>
              <a:uFillTx/>
              <a:latin typeface="+mn-lt"/>
              <a:ea typeface="Fira Sans Extra Condensed"/>
              <a:cs typeface="Fira Sans Extra Condensed"/>
            </a:endParaRPr>
          </a:p>
        </p:txBody>
      </p:sp>
      <p:sp>
        <p:nvSpPr>
          <p:cNvPr id="9" name="Google Shape;688;p28">
            <a:extLst>
              <a:ext uri="{FF2B5EF4-FFF2-40B4-BE49-F238E27FC236}">
                <a16:creationId xmlns:a16="http://schemas.microsoft.com/office/drawing/2014/main" id="{0CE91EFC-C116-E7F1-9A66-FDC3A41932F3}"/>
              </a:ext>
            </a:extLst>
          </p:cNvPr>
          <p:cNvSpPr txBox="1"/>
          <p:nvPr/>
        </p:nvSpPr>
        <p:spPr bwMode="auto">
          <a:xfrm>
            <a:off x="485834" y="1066679"/>
            <a:ext cx="2061000" cy="273900"/>
          </a:xfrm>
          <a:prstGeom prst="rect">
            <a:avLst/>
          </a:prstGeom>
          <a:noFill/>
          <a:ln>
            <a:noFill/>
          </a:ln>
        </p:spPr>
        <p:txBody>
          <a:bodyPr spcFirstLastPara="1" wrap="square" lIns="91425" tIns="91425" rIns="91425" bIns="91425" anchor="ctr" anchorCtr="0">
            <a:noAutofit/>
          </a:bodyPr>
          <a:lstStyle/>
          <a:p>
            <a:pPr algn="ctr">
              <a:defRPr/>
            </a:pPr>
            <a:r>
              <a:rPr lang="de-DE" sz="2400" b="1" noProof="0" dirty="0">
                <a:solidFill>
                  <a:srgbClr val="1C343C"/>
                </a:solidFill>
                <a:latin typeface="+mn-lt"/>
                <a:ea typeface="Fira Sans Extra Condensed"/>
                <a:cs typeface="Fira Sans Extra Condensed"/>
              </a:rPr>
              <a:t>Migration</a:t>
            </a:r>
          </a:p>
        </p:txBody>
      </p:sp>
      <p:sp>
        <p:nvSpPr>
          <p:cNvPr id="15" name="Google Shape;694;p28">
            <a:extLst>
              <a:ext uri="{FF2B5EF4-FFF2-40B4-BE49-F238E27FC236}">
                <a16:creationId xmlns:a16="http://schemas.microsoft.com/office/drawing/2014/main" id="{672601A4-A9B5-BB97-12D4-8A20EC25198D}"/>
              </a:ext>
            </a:extLst>
          </p:cNvPr>
          <p:cNvSpPr txBox="1"/>
          <p:nvPr/>
        </p:nvSpPr>
        <p:spPr bwMode="auto">
          <a:xfrm>
            <a:off x="6317940" y="1333064"/>
            <a:ext cx="2061000" cy="273900"/>
          </a:xfrm>
          <a:prstGeom prst="rect">
            <a:avLst/>
          </a:prstGeom>
          <a:noFill/>
          <a:ln>
            <a:noFill/>
          </a:ln>
        </p:spPr>
        <p:txBody>
          <a:bodyPr spcFirstLastPara="1" wrap="square" lIns="91425" tIns="91425" rIns="91425" bIns="91425" anchor="ctr" anchorCtr="0">
            <a:noAutofit/>
          </a:bodyPr>
          <a:lstStyle/>
          <a:p>
            <a:pPr algn="ctr">
              <a:defRPr/>
            </a:pPr>
            <a:r>
              <a:rPr lang="de-DE" sz="2400" b="1" noProof="0" dirty="0">
                <a:solidFill>
                  <a:srgbClr val="1C343C"/>
                </a:solidFill>
                <a:latin typeface="+mn-lt"/>
                <a:ea typeface="Fira Sans Extra Condensed"/>
                <a:cs typeface="Fira Sans Extra Condensed"/>
              </a:rPr>
              <a:t>Emulation</a:t>
            </a:r>
            <a:endParaRPr lang="de-DE" sz="3600" b="1" noProof="0" dirty="0">
              <a:solidFill>
                <a:srgbClr val="1C343C"/>
              </a:solidFill>
              <a:latin typeface="+mn-lt"/>
              <a:ea typeface="Fira Sans Extra Condensed"/>
              <a:cs typeface="Fira Sans Extra Condensed"/>
            </a:endParaRPr>
          </a:p>
        </p:txBody>
      </p:sp>
      <p:grpSp>
        <p:nvGrpSpPr>
          <p:cNvPr id="17" name="Google Shape;697;p28">
            <a:extLst>
              <a:ext uri="{FF2B5EF4-FFF2-40B4-BE49-F238E27FC236}">
                <a16:creationId xmlns:a16="http://schemas.microsoft.com/office/drawing/2014/main" id="{4D01BB7D-9419-09F9-F9D5-FDF15608D562}"/>
              </a:ext>
            </a:extLst>
          </p:cNvPr>
          <p:cNvGrpSpPr/>
          <p:nvPr/>
        </p:nvGrpSpPr>
        <p:grpSpPr bwMode="auto">
          <a:xfrm>
            <a:off x="160223" y="1753542"/>
            <a:ext cx="2829903" cy="1295663"/>
            <a:chOff x="609600" y="3322312"/>
            <a:chExt cx="2829903" cy="1295663"/>
          </a:xfrm>
        </p:grpSpPr>
        <p:sp>
          <p:nvSpPr>
            <p:cNvPr id="18" name="Google Shape;698;p28">
              <a:extLst>
                <a:ext uri="{FF2B5EF4-FFF2-40B4-BE49-F238E27FC236}">
                  <a16:creationId xmlns:a16="http://schemas.microsoft.com/office/drawing/2014/main" id="{56535B7E-D3C4-210F-6DA8-1B2F5F57D75E}"/>
                </a:ext>
              </a:extLst>
            </p:cNvPr>
            <p:cNvSpPr txBox="1"/>
            <p:nvPr/>
          </p:nvSpPr>
          <p:spPr bwMode="auto">
            <a:xfrm>
              <a:off x="609601" y="3322312"/>
              <a:ext cx="2829902" cy="273900"/>
            </a:xfrm>
            <a:prstGeom prst="rect">
              <a:avLst/>
            </a:prstGeom>
            <a:noFill/>
            <a:ln>
              <a:noFill/>
            </a:ln>
          </p:spPr>
          <p:txBody>
            <a:bodyPr spcFirstLastPara="1" wrap="square" lIns="91425" tIns="91425" rIns="91425" bIns="91425" anchor="ctr" anchorCtr="0">
              <a:noAutofit/>
            </a:bodyPr>
            <a:lstStyle/>
            <a:p>
              <a:pPr>
                <a:defRPr/>
              </a:pPr>
              <a:r>
                <a:rPr lang="de-DE" sz="1800" b="1" noProof="0" dirty="0">
                  <a:latin typeface="+mn-lt"/>
                  <a:ea typeface="Fira Sans Extra Condensed"/>
                  <a:cs typeface="Fira Sans Extra Condensed"/>
                </a:rPr>
                <a:t> </a:t>
              </a:r>
              <a:r>
                <a:rPr lang="de-DE" sz="1800" b="1" noProof="0" dirty="0">
                  <a:solidFill>
                    <a:srgbClr val="1C343C"/>
                  </a:solidFill>
                  <a:latin typeface="+mn-lt"/>
                  <a:ea typeface="Fira Sans Extra Condensed"/>
                  <a:cs typeface="Fira Sans Extra Condensed"/>
                </a:rPr>
                <a:t>Datenträgermigration</a:t>
              </a:r>
            </a:p>
          </p:txBody>
        </p:sp>
        <p:sp>
          <p:nvSpPr>
            <p:cNvPr id="19" name="Google Shape;699;p28">
              <a:extLst>
                <a:ext uri="{FF2B5EF4-FFF2-40B4-BE49-F238E27FC236}">
                  <a16:creationId xmlns:a16="http://schemas.microsoft.com/office/drawing/2014/main" id="{571F4611-230B-3E2D-B8D9-02D2CC484E69}"/>
                </a:ext>
              </a:extLst>
            </p:cNvPr>
            <p:cNvSpPr txBox="1"/>
            <p:nvPr/>
          </p:nvSpPr>
          <p:spPr bwMode="auto">
            <a:xfrm>
              <a:off x="609600" y="3604275"/>
              <a:ext cx="2829270" cy="1013700"/>
            </a:xfrm>
            <a:prstGeom prst="rect">
              <a:avLst/>
            </a:prstGeom>
            <a:noFill/>
            <a:ln>
              <a:noFill/>
            </a:ln>
          </p:spPr>
          <p:txBody>
            <a:bodyPr spcFirstLastPara="1" wrap="square" lIns="91425" tIns="91425" rIns="91425" bIns="91425" anchor="ctr" anchorCtr="0">
              <a:noAutofit/>
            </a:bodyPr>
            <a:lstStyle/>
            <a:p>
              <a:pPr marL="457200" indent="-317500">
                <a:buSzPts val="1400"/>
                <a:buFont typeface="Roboto"/>
                <a:buChar char="●"/>
                <a:defRPr/>
              </a:pPr>
              <a:r>
                <a:rPr lang="de-DE" sz="1300" noProof="0" dirty="0">
                  <a:latin typeface="+mn-lt"/>
                  <a:ea typeface="Roboto"/>
                  <a:cs typeface="Roboto"/>
                </a:rPr>
                <a:t>Daten von einem Träger auf einen anderen kopieren</a:t>
              </a:r>
            </a:p>
            <a:p>
              <a:pPr marL="457200" indent="-317500">
                <a:buSzPts val="1400"/>
                <a:buFont typeface="Roboto"/>
                <a:buChar char="●"/>
                <a:defRPr/>
              </a:pPr>
              <a:r>
                <a:rPr lang="de-DE" sz="1300" noProof="0" dirty="0">
                  <a:latin typeface="+mn-lt"/>
                  <a:ea typeface="Roboto"/>
                  <a:cs typeface="Roboto"/>
                </a:rPr>
                <a:t>Grundlage der physischen Erhaltung der Daten</a:t>
              </a:r>
            </a:p>
          </p:txBody>
        </p:sp>
      </p:grpSp>
      <p:sp>
        <p:nvSpPr>
          <p:cNvPr id="23" name="Google Shape;701;p28">
            <a:extLst>
              <a:ext uri="{FF2B5EF4-FFF2-40B4-BE49-F238E27FC236}">
                <a16:creationId xmlns:a16="http://schemas.microsoft.com/office/drawing/2014/main" id="{64A48BBC-B41A-B003-D58C-96D774FE0A2E}"/>
              </a:ext>
            </a:extLst>
          </p:cNvPr>
          <p:cNvSpPr/>
          <p:nvPr/>
        </p:nvSpPr>
        <p:spPr bwMode="auto">
          <a:xfrm>
            <a:off x="4213014" y="822729"/>
            <a:ext cx="813651" cy="743177"/>
          </a:xfrm>
          <a:prstGeom prst="ellipse">
            <a:avLst/>
          </a:prstGeom>
          <a:solidFill>
            <a:schemeClr val="tx2"/>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endParaRPr>
          </a:p>
        </p:txBody>
      </p:sp>
      <p:sp>
        <p:nvSpPr>
          <p:cNvPr id="33" name="Google Shape;705;p28">
            <a:extLst>
              <a:ext uri="{FF2B5EF4-FFF2-40B4-BE49-F238E27FC236}">
                <a16:creationId xmlns:a16="http://schemas.microsoft.com/office/drawing/2014/main" id="{0D545EB1-78EE-C6FD-0D71-2AB99CBA4346}"/>
              </a:ext>
            </a:extLst>
          </p:cNvPr>
          <p:cNvSpPr/>
          <p:nvPr/>
        </p:nvSpPr>
        <p:spPr bwMode="auto">
          <a:xfrm>
            <a:off x="6950815" y="2006923"/>
            <a:ext cx="818147" cy="746622"/>
          </a:xfrm>
          <a:prstGeom prst="ellipse">
            <a:avLst/>
          </a:prstGeom>
          <a:solidFill>
            <a:schemeClr val="accent1">
              <a:lumMod val="60000"/>
              <a:lumOff val="40000"/>
            </a:schemeClr>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rgbClr val="FFFFFF"/>
              </a:solidFill>
              <a:effectLst/>
              <a:uLnTx/>
              <a:uFillTx/>
              <a:latin typeface="+mn-lt"/>
              <a:ea typeface="Fira Sans Extra Condensed"/>
              <a:cs typeface="Fira Sans Extra Condensed"/>
            </a:endParaRPr>
          </a:p>
        </p:txBody>
      </p:sp>
      <p:cxnSp>
        <p:nvCxnSpPr>
          <p:cNvPr id="62" name="Gerader Verbinder 61">
            <a:extLst>
              <a:ext uri="{FF2B5EF4-FFF2-40B4-BE49-F238E27FC236}">
                <a16:creationId xmlns:a16="http://schemas.microsoft.com/office/drawing/2014/main" id="{A265BEEC-507B-E6E6-04BE-6E9DFE401FD3}"/>
              </a:ext>
            </a:extLst>
          </p:cNvPr>
          <p:cNvCxnSpPr>
            <a:cxnSpLocks/>
            <a:stCxn id="23" idx="4"/>
            <a:endCxn id="7" idx="0"/>
          </p:cNvCxnSpPr>
          <p:nvPr/>
        </p:nvCxnSpPr>
        <p:spPr>
          <a:xfrm>
            <a:off x="4619840" y="1565906"/>
            <a:ext cx="1" cy="403919"/>
          </a:xfrm>
          <a:prstGeom prst="line">
            <a:avLst/>
          </a:prstGeom>
        </p:spPr>
        <p:style>
          <a:lnRef idx="1">
            <a:schemeClr val="dk1"/>
          </a:lnRef>
          <a:fillRef idx="0">
            <a:schemeClr val="dk1"/>
          </a:fillRef>
          <a:effectRef idx="0">
            <a:schemeClr val="dk1"/>
          </a:effectRef>
          <a:fontRef idx="minor">
            <a:schemeClr val="tx1"/>
          </a:fontRef>
        </p:style>
      </p:cxnSp>
      <p:grpSp>
        <p:nvGrpSpPr>
          <p:cNvPr id="76" name="Google Shape;697;p28">
            <a:extLst>
              <a:ext uri="{FF2B5EF4-FFF2-40B4-BE49-F238E27FC236}">
                <a16:creationId xmlns:a16="http://schemas.microsoft.com/office/drawing/2014/main" id="{C4890373-FFB1-6D58-0103-8BB8721E7586}"/>
              </a:ext>
            </a:extLst>
          </p:cNvPr>
          <p:cNvGrpSpPr/>
          <p:nvPr/>
        </p:nvGrpSpPr>
        <p:grpSpPr bwMode="auto">
          <a:xfrm>
            <a:off x="171999" y="3227259"/>
            <a:ext cx="6014099" cy="1408889"/>
            <a:chOff x="609600" y="3156423"/>
            <a:chExt cx="2846523" cy="1408889"/>
          </a:xfrm>
        </p:grpSpPr>
        <p:sp>
          <p:nvSpPr>
            <p:cNvPr id="77" name="Google Shape;698;p28">
              <a:extLst>
                <a:ext uri="{FF2B5EF4-FFF2-40B4-BE49-F238E27FC236}">
                  <a16:creationId xmlns:a16="http://schemas.microsoft.com/office/drawing/2014/main" id="{C2D630C5-6F0E-6BD8-175A-23E2E8D45349}"/>
                </a:ext>
              </a:extLst>
            </p:cNvPr>
            <p:cNvSpPr txBox="1"/>
            <p:nvPr/>
          </p:nvSpPr>
          <p:spPr bwMode="auto">
            <a:xfrm>
              <a:off x="626221" y="3156423"/>
              <a:ext cx="2829902" cy="273900"/>
            </a:xfrm>
            <a:prstGeom prst="rect">
              <a:avLst/>
            </a:prstGeom>
            <a:noFill/>
            <a:ln>
              <a:noFill/>
            </a:ln>
          </p:spPr>
          <p:txBody>
            <a:bodyPr spcFirstLastPara="1" wrap="square" lIns="91425" tIns="91425" rIns="91425" bIns="91425" anchor="ctr" anchorCtr="0">
              <a:noAutofit/>
            </a:bodyPr>
            <a:lstStyle/>
            <a:p>
              <a:pPr>
                <a:defRPr/>
              </a:pPr>
              <a:r>
                <a:rPr lang="de-DE" sz="1800" b="1" noProof="0" dirty="0">
                  <a:solidFill>
                    <a:srgbClr val="1C343C"/>
                  </a:solidFill>
                  <a:latin typeface="+mn-lt"/>
                  <a:ea typeface="Fira Sans Extra Condensed"/>
                  <a:cs typeface="Fira Sans Extra Condensed"/>
                </a:rPr>
                <a:t> Datenformatmigration</a:t>
              </a:r>
            </a:p>
          </p:txBody>
        </p:sp>
        <p:sp>
          <p:nvSpPr>
            <p:cNvPr id="78" name="Google Shape;699;p28">
              <a:extLst>
                <a:ext uri="{FF2B5EF4-FFF2-40B4-BE49-F238E27FC236}">
                  <a16:creationId xmlns:a16="http://schemas.microsoft.com/office/drawing/2014/main" id="{E7299594-1647-A511-FC5A-8F13FF67F918}"/>
                </a:ext>
              </a:extLst>
            </p:cNvPr>
            <p:cNvSpPr txBox="1"/>
            <p:nvPr/>
          </p:nvSpPr>
          <p:spPr bwMode="auto">
            <a:xfrm>
              <a:off x="609600" y="3430323"/>
              <a:ext cx="2829270" cy="1134989"/>
            </a:xfrm>
            <a:prstGeom prst="rect">
              <a:avLst/>
            </a:prstGeom>
            <a:noFill/>
            <a:ln>
              <a:noFill/>
            </a:ln>
          </p:spPr>
          <p:txBody>
            <a:bodyPr spcFirstLastPara="1" wrap="square" lIns="91425" tIns="91425" rIns="91425" bIns="91425" anchor="ctr" anchorCtr="0">
              <a:noAutofit/>
            </a:bodyPr>
            <a:lstStyle/>
            <a:p>
              <a:pPr marL="457200" indent="-317500">
                <a:buSzPts val="1400"/>
                <a:buFont typeface="Roboto"/>
                <a:buChar char="●"/>
                <a:defRPr/>
              </a:pPr>
              <a:r>
                <a:rPr lang="de-DE" sz="1300" noProof="0" dirty="0">
                  <a:latin typeface="+mn-lt"/>
                  <a:ea typeface="Roboto"/>
                  <a:cs typeface="Roboto"/>
                </a:rPr>
                <a:t>Überführung von Daten von einem Datenformat in ein aktuelleres, möglichst standardisiertes und offen gelegtes Format</a:t>
              </a:r>
            </a:p>
            <a:p>
              <a:pPr marL="457200" indent="-317500">
                <a:buSzPts val="1400"/>
                <a:buFont typeface="Roboto"/>
                <a:buChar char="●"/>
                <a:defRPr/>
              </a:pPr>
              <a:r>
                <a:rPr lang="de-DE" sz="1300" noProof="0" dirty="0">
                  <a:latin typeface="+mn-lt"/>
                  <a:ea typeface="Roboto"/>
                  <a:cs typeface="Roboto"/>
                </a:rPr>
                <a:t>Wenn Gefahr besteht, dass Objekte aufgrund des Formates nicht mehr benutzt werden kann</a:t>
              </a:r>
            </a:p>
            <a:p>
              <a:pPr marL="457200" indent="-317500">
                <a:buSzPts val="1400"/>
                <a:buFont typeface="Roboto"/>
                <a:buChar char="●"/>
                <a:defRPr/>
              </a:pPr>
              <a:r>
                <a:rPr lang="de-DE" sz="1300" noProof="0" dirty="0">
                  <a:latin typeface="+mn-lt"/>
                  <a:ea typeface="Roboto"/>
                  <a:cs typeface="Roboto"/>
                </a:rPr>
                <a:t>Problem: Informationsverlust, Datenverlust, anderes Erscheinungsbild</a:t>
              </a:r>
            </a:p>
          </p:txBody>
        </p:sp>
      </p:grpSp>
      <p:grpSp>
        <p:nvGrpSpPr>
          <p:cNvPr id="89" name="Google Shape;697;p28">
            <a:extLst>
              <a:ext uri="{FF2B5EF4-FFF2-40B4-BE49-F238E27FC236}">
                <a16:creationId xmlns:a16="http://schemas.microsoft.com/office/drawing/2014/main" id="{CA8709A5-9DB3-7E08-5B50-1D409A77EE20}"/>
              </a:ext>
            </a:extLst>
          </p:cNvPr>
          <p:cNvGrpSpPr/>
          <p:nvPr/>
        </p:nvGrpSpPr>
        <p:grpSpPr bwMode="auto">
          <a:xfrm>
            <a:off x="5964952" y="3003226"/>
            <a:ext cx="3139895" cy="1500224"/>
            <a:chOff x="496175" y="3322312"/>
            <a:chExt cx="3139895" cy="1500224"/>
          </a:xfrm>
        </p:grpSpPr>
        <p:sp>
          <p:nvSpPr>
            <p:cNvPr id="90" name="Google Shape;698;p28">
              <a:extLst>
                <a:ext uri="{FF2B5EF4-FFF2-40B4-BE49-F238E27FC236}">
                  <a16:creationId xmlns:a16="http://schemas.microsoft.com/office/drawing/2014/main" id="{FC7443F0-FE74-C160-A756-EF3A6E23BF6E}"/>
                </a:ext>
              </a:extLst>
            </p:cNvPr>
            <p:cNvSpPr txBox="1"/>
            <p:nvPr/>
          </p:nvSpPr>
          <p:spPr bwMode="auto">
            <a:xfrm>
              <a:off x="609601" y="3322312"/>
              <a:ext cx="2829902" cy="273900"/>
            </a:xfrm>
            <a:prstGeom prst="rect">
              <a:avLst/>
            </a:prstGeom>
            <a:noFill/>
            <a:ln>
              <a:noFill/>
            </a:ln>
          </p:spPr>
          <p:txBody>
            <a:bodyPr spcFirstLastPara="1" wrap="square" lIns="91425" tIns="91425" rIns="91425" bIns="91425" anchor="ctr" anchorCtr="0">
              <a:noAutofit/>
            </a:bodyPr>
            <a:lstStyle/>
            <a:p>
              <a:pPr>
                <a:defRPr/>
              </a:pPr>
              <a:r>
                <a:rPr lang="de-DE" sz="1800" b="1" noProof="0" dirty="0">
                  <a:solidFill>
                    <a:srgbClr val="1C343C"/>
                  </a:solidFill>
                  <a:latin typeface="+mn-lt"/>
                  <a:ea typeface="Fira Sans Extra Condensed"/>
                  <a:cs typeface="Fira Sans Extra Condensed"/>
                </a:rPr>
                <a:t>Emulation</a:t>
              </a:r>
            </a:p>
          </p:txBody>
        </p:sp>
        <p:sp>
          <p:nvSpPr>
            <p:cNvPr id="91" name="Google Shape;699;p28">
              <a:extLst>
                <a:ext uri="{FF2B5EF4-FFF2-40B4-BE49-F238E27FC236}">
                  <a16:creationId xmlns:a16="http://schemas.microsoft.com/office/drawing/2014/main" id="{1318CA0D-1120-3EA8-C646-19EDC6DAFEFD}"/>
                </a:ext>
              </a:extLst>
            </p:cNvPr>
            <p:cNvSpPr txBox="1"/>
            <p:nvPr/>
          </p:nvSpPr>
          <p:spPr bwMode="auto">
            <a:xfrm>
              <a:off x="496175" y="3596212"/>
              <a:ext cx="3139895" cy="1226324"/>
            </a:xfrm>
            <a:prstGeom prst="rect">
              <a:avLst/>
            </a:prstGeom>
            <a:noFill/>
            <a:ln>
              <a:noFill/>
            </a:ln>
          </p:spPr>
          <p:txBody>
            <a:bodyPr spcFirstLastPara="1" wrap="square" lIns="91425" tIns="91425" rIns="91425" bIns="91425" anchor="ctr" anchorCtr="0">
              <a:noAutofit/>
            </a:bodyPr>
            <a:lstStyle/>
            <a:p>
              <a:pPr marL="457200" indent="-317500">
                <a:buSzPts val="1400"/>
                <a:buFont typeface="Roboto"/>
                <a:buChar char="●"/>
                <a:defRPr/>
              </a:pPr>
              <a:r>
                <a:rPr lang="de-DE" sz="1300" noProof="0" dirty="0">
                  <a:latin typeface="+mn-lt"/>
                  <a:ea typeface="Roboto"/>
                  <a:cs typeface="Roboto"/>
                </a:rPr>
                <a:t>Dient dazu auftretenden Verluste einer Datenformatmigration zu umgehen</a:t>
              </a:r>
            </a:p>
            <a:p>
              <a:pPr marL="457200" indent="-317500">
                <a:buSzPts val="1400"/>
                <a:buFont typeface="Roboto"/>
                <a:buChar char="●"/>
                <a:defRPr/>
              </a:pPr>
              <a:r>
                <a:rPr lang="de-DE" sz="1300" noProof="0" dirty="0">
                  <a:latin typeface="+mn-lt"/>
                  <a:ea typeface="Roboto"/>
                  <a:cs typeface="Roboto"/>
                </a:rPr>
                <a:t>die originale Umgebung der archivierten digitalen Objekte wird nachbildet</a:t>
              </a:r>
            </a:p>
          </p:txBody>
        </p:sp>
      </p:grpSp>
      <p:cxnSp>
        <p:nvCxnSpPr>
          <p:cNvPr id="96" name="Gerader Verbinder 95">
            <a:extLst>
              <a:ext uri="{FF2B5EF4-FFF2-40B4-BE49-F238E27FC236}">
                <a16:creationId xmlns:a16="http://schemas.microsoft.com/office/drawing/2014/main" id="{4854D978-5159-F0C7-382D-91BB2A6D3196}"/>
              </a:ext>
            </a:extLst>
          </p:cNvPr>
          <p:cNvCxnSpPr>
            <a:cxnSpLocks/>
            <a:stCxn id="4" idx="2"/>
            <a:endCxn id="33" idx="0"/>
          </p:cNvCxnSpPr>
          <p:nvPr/>
        </p:nvCxnSpPr>
        <p:spPr>
          <a:xfrm flipH="1">
            <a:off x="7359889" y="1797441"/>
            <a:ext cx="2877" cy="209482"/>
          </a:xfrm>
          <a:prstGeom prst="line">
            <a:avLst/>
          </a:prstGeom>
        </p:spPr>
        <p:style>
          <a:lnRef idx="1">
            <a:schemeClr val="dk1"/>
          </a:lnRef>
          <a:fillRef idx="0">
            <a:schemeClr val="dk1"/>
          </a:fillRef>
          <a:effectRef idx="0">
            <a:schemeClr val="dk1"/>
          </a:effectRef>
          <a:fontRef idx="minor">
            <a:schemeClr val="tx1"/>
          </a:fontRef>
        </p:style>
      </p:cxnSp>
      <p:sp>
        <p:nvSpPr>
          <p:cNvPr id="97" name="Google Shape;696;p28">
            <a:extLst>
              <a:ext uri="{FF2B5EF4-FFF2-40B4-BE49-F238E27FC236}">
                <a16:creationId xmlns:a16="http://schemas.microsoft.com/office/drawing/2014/main" id="{F70A430A-0D43-D2BC-8499-D13598CC8ADB}"/>
              </a:ext>
            </a:extLst>
          </p:cNvPr>
          <p:cNvSpPr txBox="1"/>
          <p:nvPr/>
        </p:nvSpPr>
        <p:spPr bwMode="auto">
          <a:xfrm>
            <a:off x="245297" y="1686002"/>
            <a:ext cx="2673773" cy="1319094"/>
          </a:xfrm>
          <a:prstGeom prst="rect">
            <a:avLst/>
          </a:prstGeom>
          <a:solidFill>
            <a:srgbClr val="1C343C">
              <a:alpha val="12549"/>
            </a:srgbClr>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endParaRPr lang="de-DE" sz="2400" b="1" noProof="0" dirty="0">
              <a:solidFill>
                <a:schemeClr val="lt1"/>
              </a:solidFill>
              <a:latin typeface="+mn-lt"/>
              <a:ea typeface="Fira Sans Extra Condensed"/>
              <a:cs typeface="Fira Sans Extra Condensed"/>
            </a:endParaRPr>
          </a:p>
        </p:txBody>
      </p:sp>
      <p:sp>
        <p:nvSpPr>
          <p:cNvPr id="98" name="Google Shape;696;p28">
            <a:extLst>
              <a:ext uri="{FF2B5EF4-FFF2-40B4-BE49-F238E27FC236}">
                <a16:creationId xmlns:a16="http://schemas.microsoft.com/office/drawing/2014/main" id="{D112E96A-8D2D-F070-E2D5-1B22E673666F}"/>
              </a:ext>
            </a:extLst>
          </p:cNvPr>
          <p:cNvSpPr txBox="1"/>
          <p:nvPr/>
        </p:nvSpPr>
        <p:spPr bwMode="auto">
          <a:xfrm>
            <a:off x="257566" y="3231073"/>
            <a:ext cx="5699161" cy="1432014"/>
          </a:xfrm>
          <a:prstGeom prst="rect">
            <a:avLst/>
          </a:prstGeom>
          <a:solidFill>
            <a:srgbClr val="1C343C">
              <a:alpha val="12549"/>
            </a:srgbClr>
          </a:solidFill>
          <a:ln>
            <a:noFill/>
          </a:ln>
        </p:spPr>
        <p:txBody>
          <a:bodyPr spcFirstLastPara="1" wrap="square" lIns="91425" tIns="91425" rIns="91425" bIns="91425" anchor="ctr" anchorCtr="0">
            <a:noAutofit/>
          </a:bodyPr>
          <a:lstStyle/>
          <a:p>
            <a:pPr marL="0" lvl="0" indent="0" algn="ctr">
              <a:spcBef>
                <a:spcPts val="0"/>
              </a:spcBef>
              <a:spcAft>
                <a:spcPts val="0"/>
              </a:spcAft>
              <a:buNone/>
              <a:defRPr/>
            </a:pPr>
            <a:endParaRPr lang="de-DE" sz="2400" b="1" noProof="0" dirty="0">
              <a:solidFill>
                <a:schemeClr val="lt1"/>
              </a:solidFill>
              <a:latin typeface="+mn-lt"/>
              <a:ea typeface="Fira Sans Extra Condensed"/>
              <a:cs typeface="Fira Sans Extra Condensed"/>
            </a:endParaRPr>
          </a:p>
        </p:txBody>
      </p:sp>
      <p:cxnSp>
        <p:nvCxnSpPr>
          <p:cNvPr id="108" name="Gerader Verbinder 107">
            <a:extLst>
              <a:ext uri="{FF2B5EF4-FFF2-40B4-BE49-F238E27FC236}">
                <a16:creationId xmlns:a16="http://schemas.microsoft.com/office/drawing/2014/main" id="{194FAF58-1B5A-E3B0-F093-1F2F7ED371F1}"/>
              </a:ext>
            </a:extLst>
          </p:cNvPr>
          <p:cNvCxnSpPr>
            <a:cxnSpLocks/>
            <a:stCxn id="5" idx="3"/>
            <a:endCxn id="23" idx="2"/>
          </p:cNvCxnSpPr>
          <p:nvPr/>
        </p:nvCxnSpPr>
        <p:spPr>
          <a:xfrm flipV="1">
            <a:off x="2902304" y="1194318"/>
            <a:ext cx="1310710" cy="1"/>
          </a:xfrm>
          <a:prstGeom prst="line">
            <a:avLst/>
          </a:prstGeom>
        </p:spPr>
        <p:style>
          <a:lnRef idx="1">
            <a:schemeClr val="dk1"/>
          </a:lnRef>
          <a:fillRef idx="0">
            <a:schemeClr val="dk1"/>
          </a:fillRef>
          <a:effectRef idx="0">
            <a:schemeClr val="dk1"/>
          </a:effectRef>
          <a:fontRef idx="minor">
            <a:schemeClr val="tx1"/>
          </a:fontRef>
        </p:style>
      </p:cxnSp>
      <p:cxnSp>
        <p:nvCxnSpPr>
          <p:cNvPr id="113" name="Gerader Verbinder 112">
            <a:extLst>
              <a:ext uri="{FF2B5EF4-FFF2-40B4-BE49-F238E27FC236}">
                <a16:creationId xmlns:a16="http://schemas.microsoft.com/office/drawing/2014/main" id="{B2EA873D-5BB5-A4CF-E81F-F59511D30026}"/>
              </a:ext>
            </a:extLst>
          </p:cNvPr>
          <p:cNvCxnSpPr>
            <a:cxnSpLocks/>
            <a:stCxn id="7" idx="3"/>
            <a:endCxn id="33" idx="2"/>
          </p:cNvCxnSpPr>
          <p:nvPr/>
        </p:nvCxnSpPr>
        <p:spPr>
          <a:xfrm>
            <a:off x="5956727" y="2367048"/>
            <a:ext cx="994088" cy="13186"/>
          </a:xfrm>
          <a:prstGeom prst="line">
            <a:avLst/>
          </a:prstGeom>
        </p:spPr>
        <p:style>
          <a:lnRef idx="1">
            <a:schemeClr val="dk1"/>
          </a:lnRef>
          <a:fillRef idx="0">
            <a:schemeClr val="dk1"/>
          </a:fillRef>
          <a:effectRef idx="0">
            <a:schemeClr val="dk1"/>
          </a:effectRef>
          <a:fontRef idx="minor">
            <a:schemeClr val="tx1"/>
          </a:fontRef>
        </p:style>
      </p:cxnSp>
      <p:cxnSp>
        <p:nvCxnSpPr>
          <p:cNvPr id="121" name="Gerader Verbinder 120">
            <a:extLst>
              <a:ext uri="{FF2B5EF4-FFF2-40B4-BE49-F238E27FC236}">
                <a16:creationId xmlns:a16="http://schemas.microsoft.com/office/drawing/2014/main" id="{D06D8998-A403-DD2C-376C-59F1FA810E1F}"/>
              </a:ext>
            </a:extLst>
          </p:cNvPr>
          <p:cNvCxnSpPr>
            <a:cxnSpLocks/>
            <a:stCxn id="33" idx="4"/>
          </p:cNvCxnSpPr>
          <p:nvPr/>
        </p:nvCxnSpPr>
        <p:spPr>
          <a:xfrm>
            <a:off x="7359889" y="2753545"/>
            <a:ext cx="12237" cy="223120"/>
          </a:xfrm>
          <a:prstGeom prst="line">
            <a:avLst/>
          </a:prstGeom>
        </p:spPr>
        <p:style>
          <a:lnRef idx="1">
            <a:schemeClr val="dk1"/>
          </a:lnRef>
          <a:fillRef idx="0">
            <a:schemeClr val="dk1"/>
          </a:fillRef>
          <a:effectRef idx="0">
            <a:schemeClr val="dk1"/>
          </a:effectRef>
          <a:fontRef idx="minor">
            <a:schemeClr val="tx1"/>
          </a:fontRef>
        </p:style>
      </p:cxnSp>
      <p:cxnSp>
        <p:nvCxnSpPr>
          <p:cNvPr id="122" name="Gerader Verbinder 121">
            <a:extLst>
              <a:ext uri="{FF2B5EF4-FFF2-40B4-BE49-F238E27FC236}">
                <a16:creationId xmlns:a16="http://schemas.microsoft.com/office/drawing/2014/main" id="{E48ABB47-4683-4D8A-948A-ABF8199FEDC7}"/>
              </a:ext>
            </a:extLst>
          </p:cNvPr>
          <p:cNvCxnSpPr>
            <a:cxnSpLocks/>
            <a:stCxn id="97" idx="2"/>
          </p:cNvCxnSpPr>
          <p:nvPr/>
        </p:nvCxnSpPr>
        <p:spPr>
          <a:xfrm>
            <a:off x="1582184" y="3005096"/>
            <a:ext cx="0" cy="222163"/>
          </a:xfrm>
          <a:prstGeom prst="line">
            <a:avLst/>
          </a:prstGeom>
        </p:spPr>
        <p:style>
          <a:lnRef idx="1">
            <a:schemeClr val="dk1"/>
          </a:lnRef>
          <a:fillRef idx="0">
            <a:schemeClr val="dk1"/>
          </a:fillRef>
          <a:effectRef idx="0">
            <a:schemeClr val="dk1"/>
          </a:effectRef>
          <a:fontRef idx="minor">
            <a:schemeClr val="tx1"/>
          </a:fontRef>
        </p:style>
      </p:cxnSp>
      <p:cxnSp>
        <p:nvCxnSpPr>
          <p:cNvPr id="126" name="Gerader Verbinder 125">
            <a:extLst>
              <a:ext uri="{FF2B5EF4-FFF2-40B4-BE49-F238E27FC236}">
                <a16:creationId xmlns:a16="http://schemas.microsoft.com/office/drawing/2014/main" id="{BA2236B5-C342-E025-47A1-33ABEA3C09F0}"/>
              </a:ext>
            </a:extLst>
          </p:cNvPr>
          <p:cNvCxnSpPr>
            <a:cxnSpLocks/>
            <a:stCxn id="5" idx="2"/>
            <a:endCxn id="97" idx="0"/>
          </p:cNvCxnSpPr>
          <p:nvPr/>
        </p:nvCxnSpPr>
        <p:spPr>
          <a:xfrm>
            <a:off x="1579935" y="1447296"/>
            <a:ext cx="2249" cy="238706"/>
          </a:xfrm>
          <a:prstGeom prst="line">
            <a:avLst/>
          </a:prstGeom>
        </p:spPr>
        <p:style>
          <a:lnRef idx="1">
            <a:schemeClr val="dk1"/>
          </a:lnRef>
          <a:fillRef idx="0">
            <a:schemeClr val="dk1"/>
          </a:fillRef>
          <a:effectRef idx="0">
            <a:schemeClr val="dk1"/>
          </a:effectRef>
          <a:fontRef idx="minor">
            <a:schemeClr val="tx1"/>
          </a:fontRef>
        </p:style>
      </p:cxnSp>
      <p:pic>
        <p:nvPicPr>
          <p:cNvPr id="8" name="Grafik 7">
            <a:extLst>
              <a:ext uri="{FF2B5EF4-FFF2-40B4-BE49-F238E27FC236}">
                <a16:creationId xmlns:a16="http://schemas.microsoft.com/office/drawing/2014/main" id="{130A97C9-81BA-DDC1-644C-D23402E7BBB8}"/>
              </a:ext>
            </a:extLst>
          </p:cNvPr>
          <p:cNvPicPr>
            <a:picLocks noChangeAspect="1"/>
          </p:cNvPicPr>
          <p:nvPr/>
        </p:nvPicPr>
        <p:blipFill>
          <a:blip r:embed="rId3"/>
          <a:stretch>
            <a:fillRect/>
          </a:stretch>
        </p:blipFill>
        <p:spPr>
          <a:xfrm>
            <a:off x="4368798" y="955470"/>
            <a:ext cx="516233" cy="516233"/>
          </a:xfrm>
          <a:prstGeom prst="rect">
            <a:avLst/>
          </a:prstGeom>
        </p:spPr>
      </p:pic>
      <p:pic>
        <p:nvPicPr>
          <p:cNvPr id="41" name="Grafik 40">
            <a:extLst>
              <a:ext uri="{FF2B5EF4-FFF2-40B4-BE49-F238E27FC236}">
                <a16:creationId xmlns:a16="http://schemas.microsoft.com/office/drawing/2014/main" id="{B75B27CB-5E25-F327-F9B5-4FAA263A0D13}"/>
              </a:ext>
            </a:extLst>
          </p:cNvPr>
          <p:cNvPicPr>
            <a:picLocks noChangeAspect="1"/>
          </p:cNvPicPr>
          <p:nvPr/>
        </p:nvPicPr>
        <p:blipFill>
          <a:blip r:embed="rId4"/>
          <a:stretch>
            <a:fillRect/>
          </a:stretch>
        </p:blipFill>
        <p:spPr>
          <a:xfrm>
            <a:off x="7095609" y="2099891"/>
            <a:ext cx="534314" cy="534314"/>
          </a:xfrm>
          <a:prstGeom prst="rect">
            <a:avLst/>
          </a:prstGeom>
        </p:spPr>
      </p:pic>
    </p:spTree>
    <p:extLst>
      <p:ext uri="{BB962C8B-B14F-4D97-AF65-F5344CB8AC3E}">
        <p14:creationId xmlns:p14="http://schemas.microsoft.com/office/powerpoint/2010/main" val="1683453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C28EF7-98B1-806F-E1EF-20156A4190D8}"/>
              </a:ext>
            </a:extLst>
          </p:cNvPr>
          <p:cNvSpPr>
            <a:spLocks noGrp="1"/>
          </p:cNvSpPr>
          <p:nvPr>
            <p:ph type="title"/>
          </p:nvPr>
        </p:nvSpPr>
        <p:spPr>
          <a:xfrm>
            <a:off x="719999" y="445025"/>
            <a:ext cx="7824645" cy="572700"/>
          </a:xfrm>
        </p:spPr>
        <p:txBody>
          <a:bodyPr/>
          <a:lstStyle/>
          <a:p>
            <a:r>
              <a:rPr lang="de-DE" noProof="0" dirty="0">
                <a:solidFill>
                  <a:srgbClr val="1C343C"/>
                </a:solidFill>
                <a:latin typeface="+mn-lt"/>
              </a:rPr>
              <a:t>Langzeitarchivierung</a:t>
            </a:r>
            <a:r>
              <a:rPr lang="de-DE" noProof="0" dirty="0">
                <a:latin typeface="+mn-lt"/>
              </a:rPr>
              <a:t>  – Anforderungen </a:t>
            </a:r>
          </a:p>
        </p:txBody>
      </p:sp>
      <p:sp>
        <p:nvSpPr>
          <p:cNvPr id="3" name="Textplatzhalter 2">
            <a:extLst>
              <a:ext uri="{FF2B5EF4-FFF2-40B4-BE49-F238E27FC236}">
                <a16:creationId xmlns:a16="http://schemas.microsoft.com/office/drawing/2014/main" id="{6673C141-8345-6902-CB0D-6846791F2FF0}"/>
              </a:ext>
            </a:extLst>
          </p:cNvPr>
          <p:cNvSpPr>
            <a:spLocks noGrp="1"/>
          </p:cNvSpPr>
          <p:nvPr>
            <p:ph type="body" idx="1"/>
          </p:nvPr>
        </p:nvSpPr>
        <p:spPr>
          <a:xfrm>
            <a:off x="574124" y="1682803"/>
            <a:ext cx="7970520" cy="2807922"/>
          </a:xfrm>
        </p:spPr>
        <p:txBody>
          <a:bodyPr/>
          <a:lstStyle/>
          <a:p>
            <a:r>
              <a:rPr lang="de-DE" sz="1600" noProof="0" dirty="0">
                <a:latin typeface="+mn-lt"/>
              </a:rPr>
              <a:t>richtige Wahl des Speichermediums </a:t>
            </a:r>
            <a:r>
              <a:rPr lang="de-DE" sz="1600" noProof="0" dirty="0">
                <a:latin typeface="+mn-lt"/>
                <a:sym typeface="Wingdings" panose="05000000000000000000" pitchFamily="2" charset="2"/>
              </a:rPr>
              <a:t> r</a:t>
            </a:r>
            <a:r>
              <a:rPr lang="de-DE" sz="1600" noProof="0" dirty="0">
                <a:latin typeface="+mn-lt"/>
              </a:rPr>
              <a:t>egelmäßige Überprüfung und rechtzeitige Migration</a:t>
            </a:r>
          </a:p>
          <a:p>
            <a:r>
              <a:rPr lang="de-DE" sz="1600" noProof="0" dirty="0">
                <a:latin typeface="+mn-lt"/>
              </a:rPr>
              <a:t>langfristige Lesbarkeit, Verständlichkeit und Authentizität</a:t>
            </a:r>
          </a:p>
          <a:p>
            <a:r>
              <a:rPr lang="de-DE" sz="1600" noProof="0" dirty="0">
                <a:latin typeface="+mn-lt"/>
              </a:rPr>
              <a:t>langfristige und schnelle Verfügbarkeit und Zugänglichkeit der Daten</a:t>
            </a:r>
          </a:p>
          <a:p>
            <a:r>
              <a:rPr lang="de-DE" sz="1600" noProof="0" dirty="0">
                <a:latin typeface="+mn-lt"/>
              </a:rPr>
              <a:t>ggf. Erfüllung rechtliche Anforderungen</a:t>
            </a:r>
          </a:p>
          <a:p>
            <a:r>
              <a:rPr lang="de-DE" sz="1600" noProof="0" dirty="0">
                <a:latin typeface="+mn-lt"/>
              </a:rPr>
              <a:t>Revisionssicherheit </a:t>
            </a:r>
            <a:r>
              <a:rPr lang="de-DE" sz="1600" noProof="0" dirty="0">
                <a:latin typeface="+mn-lt"/>
                <a:sym typeface="Wingdings" panose="05000000000000000000" pitchFamily="2" charset="2"/>
              </a:rPr>
              <a:t> </a:t>
            </a:r>
            <a:r>
              <a:rPr lang="de-DE" sz="1600" noProof="0" dirty="0">
                <a:latin typeface="+mn-lt"/>
              </a:rPr>
              <a:t>unveränderbar, vollständig, sicher und nachvollziehbar</a:t>
            </a:r>
          </a:p>
          <a:p>
            <a:r>
              <a:rPr lang="de-DE" sz="1600" noProof="0" dirty="0">
                <a:latin typeface="+mn-lt"/>
              </a:rPr>
              <a:t>Datenintegrität</a:t>
            </a:r>
          </a:p>
          <a:p>
            <a:r>
              <a:rPr lang="de-DE" sz="1600" noProof="0" dirty="0">
                <a:latin typeface="+mn-lt"/>
              </a:rPr>
              <a:t>Offene Dateiformate</a:t>
            </a:r>
          </a:p>
          <a:p>
            <a:endParaRPr lang="de-DE" sz="1800" noProof="0" dirty="0">
              <a:latin typeface="+mn-lt"/>
            </a:endParaRPr>
          </a:p>
          <a:p>
            <a:endParaRPr lang="de-DE" sz="1800" noProof="0" dirty="0">
              <a:latin typeface="+mn-lt"/>
            </a:endParaRPr>
          </a:p>
        </p:txBody>
      </p:sp>
    </p:spTree>
    <p:extLst>
      <p:ext uri="{BB962C8B-B14F-4D97-AF65-F5344CB8AC3E}">
        <p14:creationId xmlns:p14="http://schemas.microsoft.com/office/powerpoint/2010/main" val="318508791"/>
      </p:ext>
    </p:extLst>
  </p:cSld>
  <p:clrMapOvr>
    <a:masterClrMapping/>
  </p:clrMapOvr>
</p:sld>
</file>

<file path=ppt/theme/theme1.xml><?xml version="1.0" encoding="utf-8"?>
<a:theme xmlns:a="http://schemas.openxmlformats.org/drawingml/2006/main" name="Elegant Workplan by Slidesgo">
  <a:themeElements>
    <a:clrScheme name="Simple Light">
      <a:dk1>
        <a:srgbClr val="1C343C"/>
      </a:dk1>
      <a:lt1>
        <a:srgbClr val="F0EBE4"/>
      </a:lt1>
      <a:dk2>
        <a:srgbClr val="4C6A78"/>
      </a:dk2>
      <a:lt2>
        <a:srgbClr val="A7B3B2"/>
      </a:lt2>
      <a:accent1>
        <a:srgbClr val="E0B4A4"/>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522B4A47B9D2243BB6ACFC872119698" ma:contentTypeVersion="13" ma:contentTypeDescription="Ein neues Dokument erstellen." ma:contentTypeScope="" ma:versionID="bbaa5b9262c942188c793dc1ce7f3e93">
  <xsd:schema xmlns:xsd="http://www.w3.org/2001/XMLSchema" xmlns:xs="http://www.w3.org/2001/XMLSchema" xmlns:p="http://schemas.microsoft.com/office/2006/metadata/properties" xmlns:ns3="f08b7363-4392-4b17-ae98-a8c7a611e657" xmlns:ns4="28f13fb6-6b49-4ca6-8615-97a0574e68f4" targetNamespace="http://schemas.microsoft.com/office/2006/metadata/properties" ma:root="true" ma:fieldsID="28fae5eccbdb60f439e8db165a029a71" ns3:_="" ns4:_="">
    <xsd:import namespace="f08b7363-4392-4b17-ae98-a8c7a611e657"/>
    <xsd:import namespace="28f13fb6-6b49-4ca6-8615-97a0574e68f4"/>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_activity" minOccurs="0"/>
                <xsd:element ref="ns4:SharedWithUsers" minOccurs="0"/>
                <xsd:element ref="ns4:SharedWithDetails" minOccurs="0"/>
                <xsd:element ref="ns4:SharingHintHash" minOccurs="0"/>
                <xsd:element ref="ns3:MediaServiceDateTaken" minOccurs="0"/>
                <xsd:element ref="ns3:MediaServiceSystemTag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b7363-4392-4b17-ae98-a8c7a611e6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_activity" ma:index="12" nillable="true" ma:displayName="_activity" ma:hidden="true" ma:internalName="_activity">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8f13fb6-6b49-4ca6-8615-97a0574e68f4" elementFormDefault="qualified">
    <xsd:import namespace="http://schemas.microsoft.com/office/2006/documentManagement/types"/>
    <xsd:import namespace="http://schemas.microsoft.com/office/infopath/2007/PartnerControls"/>
    <xsd:element name="SharedWithUsers" ma:index="1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Freigegeben für - Details" ma:internalName="SharedWithDetails" ma:readOnly="true">
      <xsd:simpleType>
        <xsd:restriction base="dms:Note">
          <xsd:maxLength value="255"/>
        </xsd:restriction>
      </xsd:simpleType>
    </xsd:element>
    <xsd:element name="SharingHintHash" ma:index="15"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f08b7363-4392-4b17-ae98-a8c7a611e657" xsi:nil="true"/>
  </documentManagement>
</p:properties>
</file>

<file path=customXml/itemProps1.xml><?xml version="1.0" encoding="utf-8"?>
<ds:datastoreItem xmlns:ds="http://schemas.openxmlformats.org/officeDocument/2006/customXml" ds:itemID="{4B35C0FB-8146-47C3-B0FF-93FCF3861AED}">
  <ds:schemaRefs>
    <ds:schemaRef ds:uri="http://schemas.microsoft.com/office/2006/metadata/contentType"/>
    <ds:schemaRef ds:uri="http://schemas.microsoft.com/office/2006/metadata/properties/metaAttributes"/>
    <ds:schemaRef ds:uri="http://www.w3.org/2000/xmlns/"/>
    <ds:schemaRef ds:uri="http://www.w3.org/2001/XMLSchema"/>
    <ds:schemaRef ds:uri="f08b7363-4392-4b17-ae98-a8c7a611e657"/>
    <ds:schemaRef ds:uri="28f13fb6-6b49-4ca6-8615-97a0574e68f4"/>
  </ds:schemaRefs>
</ds:datastoreItem>
</file>

<file path=customXml/itemProps2.xml><?xml version="1.0" encoding="utf-8"?>
<ds:datastoreItem xmlns:ds="http://schemas.openxmlformats.org/officeDocument/2006/customXml" ds:itemID="{C870EF9A-F73A-4182-9490-26F0F2758724}">
  <ds:schemaRefs>
    <ds:schemaRef ds:uri="http://schemas.microsoft.com/sharepoint/v3/contenttype/forms"/>
  </ds:schemaRefs>
</ds:datastoreItem>
</file>

<file path=customXml/itemProps3.xml><?xml version="1.0" encoding="utf-8"?>
<ds:datastoreItem xmlns:ds="http://schemas.openxmlformats.org/officeDocument/2006/customXml" ds:itemID="{FCA84FA9-53B6-4587-A59D-44A54C9BAE32}">
  <ds:schemaRefs>
    <ds:schemaRef ds:uri="http://schemas.microsoft.com/office/2006/metadata/properties"/>
    <ds:schemaRef ds:uri="http://www.w3.org/2000/xmlns/"/>
    <ds:schemaRef ds:uri="f08b7363-4392-4b17-ae98-a8c7a611e657"/>
    <ds:schemaRef ds:uri="http://www.w3.org/2001/XMLSchema-instance"/>
  </ds:schemaRefs>
</ds:datastoreItem>
</file>

<file path=docProps/app.xml><?xml version="1.0" encoding="utf-8"?>
<Properties xmlns="http://schemas.openxmlformats.org/officeDocument/2006/extended-properties" xmlns:vt="http://schemas.openxmlformats.org/officeDocument/2006/docPropsVTypes">
  <TotalTime>0</TotalTime>
  <Words>4105</Words>
  <Application>Microsoft Office PowerPoint</Application>
  <PresentationFormat>On-screen Show (16:9)</PresentationFormat>
  <Paragraphs>345</Paragraphs>
  <Slides>29</Slides>
  <Notes>28</Notes>
  <HiddenSlides>3</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Elegant Workplan by Slidesgo</vt:lpstr>
      <vt:lpstr>Seminar 3: Forschungsdatenmanagement</vt:lpstr>
      <vt:lpstr>Einstieg</vt:lpstr>
      <vt:lpstr>Forschungsdatenlebenszyklus</vt:lpstr>
      <vt:lpstr>Definition Archivierung</vt:lpstr>
      <vt:lpstr>PowerPoint Presentation</vt:lpstr>
      <vt:lpstr>Motivation</vt:lpstr>
      <vt:lpstr>Langzeitarchivierung (LZA)</vt:lpstr>
      <vt:lpstr>Digitale Langzeitarchivierung</vt:lpstr>
      <vt:lpstr>Langzeitarchivierung  – Anforderungen </vt:lpstr>
      <vt:lpstr>Kriterien für Archivierung</vt:lpstr>
      <vt:lpstr>Kriterien für Archivierung</vt:lpstr>
      <vt:lpstr>Kriterien für Archivierung</vt:lpstr>
      <vt:lpstr>Archivierungsmöglichkeiten</vt:lpstr>
      <vt:lpstr>Forschungsdatenlebenszyklus</vt:lpstr>
      <vt:lpstr>Definition Nachnutzung</vt:lpstr>
      <vt:lpstr>Motivation</vt:lpstr>
      <vt:lpstr>PowerPoint Presentation</vt:lpstr>
      <vt:lpstr>Zugang</vt:lpstr>
      <vt:lpstr>Übung</vt:lpstr>
      <vt:lpstr>Datenqualität </vt:lpstr>
      <vt:lpstr>Zitieren</vt:lpstr>
      <vt:lpstr>Praktische Anwendung</vt:lpstr>
      <vt:lpstr>Wissenschaftliches Lesen</vt:lpstr>
      <vt:lpstr>Wissenschaftliches Lesen</vt:lpstr>
      <vt:lpstr>5S-Methode</vt:lpstr>
      <vt:lpstr>Ergebnissicherung </vt:lpstr>
      <vt:lpstr>Quellen</vt:lpstr>
      <vt:lpstr>Quellen</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Seminar 3: Forschungsdatenmanagement</dc:title>
  <dc:creator>Helena Seufferth</dc:creator>
  <cp:lastModifiedBy>Liana Neufeld</cp:lastModifiedBy>
  <cp:revision>36</cp:revision>
  <cp:lastPrinted>2026-05-05T07:53:49Z</cp:lastPrinted>
  <dcterms:modified xsi:type="dcterms:W3CDTF">2026-05-12T07:22:40Z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0x010100F522B4A47B9D2243BB6ACFC872119698</vt:lpwstr>
  </property>
</Properties>
</file>