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50" strictFirstAndLastChars="0" saveSubsetFonts="1" autoCompressPictures="0">
  <p:sldMasterIdLst>
    <p:sldMasterId id="2147483672" r:id="rId4"/>
  </p:sldMasterIdLst>
  <p:notesMasterIdLst>
    <p:notesMasterId r:id="rId45"/>
  </p:notesMasterIdLst>
  <p:sldIdLst>
    <p:sldId id="337" r:id="rId5"/>
    <p:sldId id="353" r:id="rId6"/>
    <p:sldId id="259" r:id="rId7"/>
    <p:sldId id="302" r:id="rId8"/>
    <p:sldId id="320" r:id="rId9"/>
    <p:sldId id="321" r:id="rId10"/>
    <p:sldId id="322" r:id="rId11"/>
    <p:sldId id="325" r:id="rId12"/>
    <p:sldId id="324" r:id="rId13"/>
    <p:sldId id="323" r:id="rId14"/>
    <p:sldId id="262" r:id="rId15"/>
    <p:sldId id="305" r:id="rId16"/>
    <p:sldId id="299" r:id="rId17"/>
    <p:sldId id="309" r:id="rId18"/>
    <p:sldId id="300" r:id="rId19"/>
    <p:sldId id="312" r:id="rId20"/>
    <p:sldId id="315" r:id="rId21"/>
    <p:sldId id="327" r:id="rId22"/>
    <p:sldId id="326" r:id="rId23"/>
    <p:sldId id="359" r:id="rId24"/>
    <p:sldId id="332" r:id="rId25"/>
    <p:sldId id="317" r:id="rId26"/>
    <p:sldId id="328" r:id="rId27"/>
    <p:sldId id="330" r:id="rId28"/>
    <p:sldId id="358" r:id="rId29"/>
    <p:sldId id="344" r:id="rId30"/>
    <p:sldId id="345" r:id="rId31"/>
    <p:sldId id="318" r:id="rId32"/>
    <p:sldId id="349" r:id="rId33"/>
    <p:sldId id="346" r:id="rId34"/>
    <p:sldId id="357" r:id="rId35"/>
    <p:sldId id="348" r:id="rId36"/>
    <p:sldId id="351" r:id="rId37"/>
    <p:sldId id="352" r:id="rId38"/>
    <p:sldId id="350" r:id="rId39"/>
    <p:sldId id="308" r:id="rId40"/>
    <p:sldId id="360" r:id="rId41"/>
    <p:sldId id="355" r:id="rId42"/>
    <p:sldId id="356" r:id="rId43"/>
    <p:sldId id="338" r:id="rId4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minar 2: Erheben,  Aufbereiten &amp; Analysieren, Publizieren" id="{66E429B7-F5C7-4B8B-A1A8-3FDE96ADD0ED}">
          <p14:sldIdLst>
            <p14:sldId id="337"/>
            <p14:sldId id="353"/>
          </p14:sldIdLst>
        </p14:section>
        <p14:section name="5. FDL Erheben" id="{B6827B52-9DD2-46AB-9C13-3C965D349FA5}">
          <p14:sldIdLst>
            <p14:sldId id="259"/>
          </p14:sldIdLst>
        </p14:section>
        <p14:section name="5.1 Urheberrecht und Datenschutz" id="{0142825E-2ADD-4B3A-961E-404D2F962311}">
          <p14:sldIdLst>
            <p14:sldId id="302"/>
            <p14:sldId id="320"/>
            <p14:sldId id="321"/>
          </p14:sldIdLst>
        </p14:section>
        <p14:section name="5.2 Dokumentation" id="{3F7512E4-AA8E-40D0-9FDD-8F7283382C41}">
          <p14:sldIdLst>
            <p14:sldId id="322"/>
            <p14:sldId id="325"/>
            <p14:sldId id="324"/>
            <p14:sldId id="323"/>
          </p14:sldIdLst>
        </p14:section>
        <p14:section name="5.3 Dateiformate" id="{1343146F-3C7A-49EC-9A5F-F7CEB9EFDD96}">
          <p14:sldIdLst>
            <p14:sldId id="262"/>
            <p14:sldId id="305"/>
          </p14:sldIdLst>
        </p14:section>
        <p14:section name="6 FDL Aufbereiten und Analysieren" id="{7EB378F9-1BD5-4A10-B84D-006F8DF4D900}">
          <p14:sldIdLst>
            <p14:sldId id="299"/>
            <p14:sldId id="309"/>
          </p14:sldIdLst>
        </p14:section>
        <p14:section name="7. FDL Publizieren" id="{9AB0D3F5-98C1-4892-B36C-947D2869A2F7}">
          <p14:sldIdLst>
            <p14:sldId id="300"/>
            <p14:sldId id="312"/>
          </p14:sldIdLst>
        </p14:section>
        <p14:section name="7.1 Richt- und Leitlinien" id="{90790A97-FC13-4802-9488-889CBE946CDE}">
          <p14:sldIdLst>
            <p14:sldId id="315"/>
            <p14:sldId id="327"/>
            <p14:sldId id="326"/>
            <p14:sldId id="359"/>
            <p14:sldId id="332"/>
          </p14:sldIdLst>
        </p14:section>
        <p14:section name="7.2 Publikationswege" id="{F1F033DA-8596-4170-8FD6-53C984B281B2}">
          <p14:sldIdLst>
            <p14:sldId id="317"/>
          </p14:sldIdLst>
        </p14:section>
        <p14:section name="7.3 Repositorien" id="{6F9EF725-59EC-4B87-B269-1765C50EDDF9}">
          <p14:sldIdLst>
            <p14:sldId id="328"/>
            <p14:sldId id="330"/>
            <p14:sldId id="358"/>
            <p14:sldId id="344"/>
            <p14:sldId id="345"/>
          </p14:sldIdLst>
        </p14:section>
        <p14:section name="7.4 Übung" id="{4FE06D4C-FFE7-405B-8153-DC60BAE31C8A}">
          <p14:sldIdLst>
            <p14:sldId id="318"/>
          </p14:sldIdLst>
        </p14:section>
        <p14:section name="7.5 Lizenzen" id="{ECEF4964-0EAE-4752-A08E-E6F064ADC988}">
          <p14:sldIdLst>
            <p14:sldId id="349"/>
            <p14:sldId id="346"/>
            <p14:sldId id="357"/>
            <p14:sldId id="348"/>
          </p14:sldIdLst>
        </p14:section>
        <p14:section name="7.6 Beschreibung von Daten" id="{0D780441-C781-48A6-A7DF-18186822550C}">
          <p14:sldIdLst>
            <p14:sldId id="351"/>
            <p14:sldId id="352"/>
            <p14:sldId id="350"/>
            <p14:sldId id="308"/>
            <p14:sldId id="360"/>
          </p14:sldIdLst>
        </p14:section>
        <p14:section name="Quellen" id="{94345927-4C65-4520-A160-E24748C9B6B4}">
          <p14:sldIdLst>
            <p14:sldId id="355"/>
            <p14:sldId id="356"/>
            <p14:sldId id="33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BE2DC"/>
    <a:srgbClr val="1C343C"/>
    <a:srgbClr val="4C6A78"/>
    <a:srgbClr val="A7B3B2"/>
    <a:srgbClr val="E0B4A4"/>
    <a:srgbClr val="FFFFFF"/>
    <a:srgbClr val="B2C5CE"/>
    <a:srgbClr val="A8B4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407EE39-42F6-4224-913A-FE5B60889325}">
  <a:tblStyle styleId="{A407EE39-42F6-4224-913A-FE5B60889325}"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463F5789-61F1-4460-8BB7-7D2F9F56B811}"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7B208E96-A423-442F-B9BC-8177B98686DB}" styleName="Table_2">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202B0CA-FC54-4496-8BCA-5EF66A818D29}" styleName="Dunkle Formatvorlag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ittlere Formatvorlage 4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ittlere Formatvorlage 4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39" autoAdjust="0"/>
    <p:restoredTop sz="79221" autoAdjust="0"/>
  </p:normalViewPr>
  <p:slideViewPr>
    <p:cSldViewPr snapToGrid="0">
      <p:cViewPr>
        <p:scale>
          <a:sx n="100" d="100"/>
          <a:sy n="100" d="100"/>
        </p:scale>
        <p:origin x="834" y="210"/>
      </p:cViewPr>
      <p:guideLst/>
    </p:cSldViewPr>
  </p:slideViewPr>
  <p:outlineViewPr>
    <p:cViewPr>
      <p:scale>
        <a:sx n="33" d="100"/>
        <a:sy n="33" d="100"/>
      </p:scale>
      <p:origin x="0" y="-1479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forschungsdaten.info/themen/beschreiben-und-dokumentieren/elektronische-laborbuecher/#c911069"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doi.org/10.25625/EKEEFB"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lzv.nrw/dateiformate/"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doi.org/10.25625/EKEEFB"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publisso.de/open-access-beraten/faqs/publikationsrichtlinie-oder-affiliationsrichtlinie"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forschungsdaten.info/themen/ethik-und-gute-wissenschaftliche-praxis/leitlinien-und-policies/"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doi.org/10.25625/EKEEFB"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forschungsdaten.info/themen/veroeffentlichen-und-archivieren/repositorien/"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doi.org/10.25625/EKEEFB"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youtube.com/watch?v=38_ETsB06I4"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re3data.org/search"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coretrustseal.org/about/"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www.langzeitarchivierung.de/Webs/nestor/DE/Zertifizierung/nestor_Siegel/siegel.html"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doi.org/10.5281/zenodo.5702009"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s://forschungsdaten.info/themen/rechte-und-pflichten/forschungsdaten-veroeffentlichen/creative-commons-lizenzen/"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doi.org/10.25625/EKEEFB"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cdi.fau.de/glossary/metadaten/"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cdi.fau.de/glossary/metadaten/"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doi.org/10.25625/EKEEFB"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doi.org/10.5281/zenodo.15180713"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doi.org/10.25625/EKEEFB"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doi.org/10.5281/zenodo.14898828"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doi.org/10.5281/zenodo.14898828"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val-wiki.org/glossar/Datenerhebungspla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eval-wiki.org/glossar/Datenerhebungsplan"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oi.org/10.25625/EKEEFB/BJYKE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endParaRPr lang="de-DE" dirty="0"/>
          </a:p>
        </p:txBody>
      </p:sp>
    </p:spTree>
    <p:extLst>
      <p:ext uri="{BB962C8B-B14F-4D97-AF65-F5344CB8AC3E}">
        <p14:creationId xmlns:p14="http://schemas.microsoft.com/office/powerpoint/2010/main" val="37584628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9">
          <a:extLst>
            <a:ext uri="{FF2B5EF4-FFF2-40B4-BE49-F238E27FC236}">
              <a16:creationId xmlns:a16="http://schemas.microsoft.com/office/drawing/2014/main" id="{2F9C0FA4-91D1-A576-1139-BE034AA81BA3}"/>
            </a:ext>
          </a:extLst>
        </p:cNvPr>
        <p:cNvGrpSpPr/>
        <p:nvPr/>
      </p:nvGrpSpPr>
      <p:grpSpPr>
        <a:xfrm>
          <a:off x="0" y="0"/>
          <a:ext cx="0" cy="0"/>
          <a:chOff x="0" y="0"/>
          <a:chExt cx="0" cy="0"/>
        </a:xfrm>
      </p:grpSpPr>
      <p:sp>
        <p:nvSpPr>
          <p:cNvPr id="2110" name="Google Shape;2110;g3146cb5cc3e_0_12588:notes">
            <a:extLst>
              <a:ext uri="{FF2B5EF4-FFF2-40B4-BE49-F238E27FC236}">
                <a16:creationId xmlns:a16="http://schemas.microsoft.com/office/drawing/2014/main" id="{93FED45E-36E2-283C-899E-7CB4364950F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DE" dirty="0"/>
              <a:t>Quelle: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1" u="none" strike="noStrike" cap="none" dirty="0">
                <a:solidFill>
                  <a:srgbClr val="000000"/>
                </a:solidFill>
                <a:effectLst/>
                <a:latin typeface="Arial"/>
                <a:ea typeface="Arial"/>
                <a:cs typeface="Arial"/>
                <a:sym typeface="Arial"/>
              </a:rPr>
              <a:t>Elektronische Laborbücher | Beschreiben und Dokumentieren | Themen | Forschungsdaten und Forschungsdatenmanagement</a:t>
            </a:r>
            <a:r>
              <a:rPr lang="de-DE" sz="1100" b="0" i="0" u="none" strike="noStrike" cap="none" dirty="0">
                <a:solidFill>
                  <a:srgbClr val="000000"/>
                </a:solidFill>
                <a:effectLst/>
                <a:latin typeface="Arial"/>
                <a:ea typeface="Arial"/>
                <a:cs typeface="Arial"/>
                <a:sym typeface="Arial"/>
              </a:rPr>
              <a:t>. (o. J.). Abgerufen 30. März 2026, von </a:t>
            </a:r>
            <a:r>
              <a:rPr lang="de-DE" sz="1100" b="0" i="0" u="sng" strike="noStrike" cap="none" dirty="0">
                <a:solidFill>
                  <a:srgbClr val="000000"/>
                </a:solidFill>
                <a:effectLst/>
                <a:latin typeface="Arial"/>
                <a:ea typeface="Arial"/>
                <a:cs typeface="Arial"/>
                <a:sym typeface="Arial"/>
                <a:hlinkClick r:id="rId3"/>
              </a:rPr>
              <a:t>https://forschungsdaten.info/themen/beschreiben-und-dokumentieren/elektronische-laborbuecher/#c911069</a:t>
            </a:r>
            <a:endParaRPr lang="de-DE" sz="1100" b="0" i="0" u="none" strike="noStrike" cap="none" dirty="0">
              <a:solidFill>
                <a:srgbClr val="000000"/>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dirty="0"/>
          </a:p>
        </p:txBody>
      </p:sp>
      <p:sp>
        <p:nvSpPr>
          <p:cNvPr id="2111" name="Google Shape;2111;g3146cb5cc3e_0_12588:notes">
            <a:extLst>
              <a:ext uri="{FF2B5EF4-FFF2-40B4-BE49-F238E27FC236}">
                <a16:creationId xmlns:a16="http://schemas.microsoft.com/office/drawing/2014/main" id="{B23A2073-6457-4125-3B70-37D57EB4A5D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425712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6"/>
        <p:cNvGrpSpPr/>
        <p:nvPr/>
      </p:nvGrpSpPr>
      <p:grpSpPr>
        <a:xfrm>
          <a:off x="0" y="0"/>
          <a:ext cx="0" cy="0"/>
          <a:chOff x="0" y="0"/>
          <a:chExt cx="0" cy="0"/>
        </a:xfrm>
      </p:grpSpPr>
      <p:sp>
        <p:nvSpPr>
          <p:cNvPr id="2257" name="Google Shape;2257;g3146cb5cc3e_0_187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dirty="0"/>
              <a:t>Quelle: </a:t>
            </a:r>
            <a:br>
              <a:rPr lang="de-DE" dirty="0"/>
            </a:br>
            <a:r>
              <a:rPr lang="de-DE" sz="1100" b="0" i="0" u="none" strike="noStrike" cap="none" dirty="0">
                <a:solidFill>
                  <a:srgbClr val="000000"/>
                </a:solidFill>
                <a:effectLst/>
                <a:latin typeface="Arial"/>
                <a:ea typeface="Arial"/>
                <a:cs typeface="Arial"/>
                <a:sym typeface="Arial"/>
              </a:rPr>
              <a:t>Lehmann, Sebastian B. C.; Altemeier, Franziska; Nina, Düvel (2026). </a:t>
            </a:r>
            <a:r>
              <a:rPr lang="de-DE" sz="1100" b="0" i="1" u="none" strike="noStrike" cap="none" dirty="0">
                <a:solidFill>
                  <a:srgbClr val="000000"/>
                </a:solidFill>
                <a:effectLst/>
                <a:latin typeface="Arial"/>
                <a:ea typeface="Arial"/>
                <a:cs typeface="Arial"/>
                <a:sym typeface="Arial"/>
              </a:rPr>
              <a:t>Nachhaltige Wissenschaft mit Forschungsdatenmanagement - Eine Einführung für Betreuende von Qualifizierungsarbeiten</a:t>
            </a:r>
            <a:r>
              <a:rPr lang="de-DE" sz="1100" b="0" i="0" u="none" strike="noStrike" cap="none" dirty="0">
                <a:solidFill>
                  <a:srgbClr val="000000"/>
                </a:solidFill>
                <a:effectLst/>
                <a:latin typeface="Arial"/>
                <a:ea typeface="Arial"/>
                <a:cs typeface="Arial"/>
                <a:sym typeface="Arial"/>
              </a:rPr>
              <a:t>. </a:t>
            </a:r>
            <a:r>
              <a:rPr lang="de-DE" sz="1100" b="0" i="0" u="sng" strike="noStrike" cap="none" dirty="0">
                <a:solidFill>
                  <a:srgbClr val="000000"/>
                </a:solidFill>
                <a:effectLst/>
                <a:latin typeface="Arial"/>
                <a:ea typeface="Arial"/>
                <a:cs typeface="Arial"/>
                <a:sym typeface="Arial"/>
                <a:hlinkClick r:id="rId3"/>
              </a:rPr>
              <a:t>https://doi.org/10.25625/EKEEFB</a:t>
            </a:r>
            <a:endParaRPr lang="de-DE" dirty="0"/>
          </a:p>
          <a:p>
            <a:pPr marL="0" lvl="0" indent="0" algn="l" rtl="0">
              <a:lnSpc>
                <a:spcPct val="100000"/>
              </a:lnSpc>
              <a:spcBef>
                <a:spcPts val="0"/>
              </a:spcBef>
              <a:spcAft>
                <a:spcPts val="0"/>
              </a:spcAft>
              <a:buSzPts val="1100"/>
              <a:buNone/>
            </a:pPr>
            <a:endParaRPr dirty="0"/>
          </a:p>
        </p:txBody>
      </p:sp>
      <p:sp>
        <p:nvSpPr>
          <p:cNvPr id="2258" name="Google Shape;2258;g3146cb5cc3e_0_187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9">
          <a:extLst>
            <a:ext uri="{FF2B5EF4-FFF2-40B4-BE49-F238E27FC236}">
              <a16:creationId xmlns:a16="http://schemas.microsoft.com/office/drawing/2014/main" id="{61787498-0548-FAC8-6EBB-66AC0602880B}"/>
            </a:ext>
          </a:extLst>
        </p:cNvPr>
        <p:cNvGrpSpPr/>
        <p:nvPr/>
      </p:nvGrpSpPr>
      <p:grpSpPr>
        <a:xfrm>
          <a:off x="0" y="0"/>
          <a:ext cx="0" cy="0"/>
          <a:chOff x="0" y="0"/>
          <a:chExt cx="0" cy="0"/>
        </a:xfrm>
      </p:grpSpPr>
      <p:sp>
        <p:nvSpPr>
          <p:cNvPr id="2110" name="Google Shape;2110;g3146cb5cc3e_0_12588:notes">
            <a:extLst>
              <a:ext uri="{FF2B5EF4-FFF2-40B4-BE49-F238E27FC236}">
                <a16:creationId xmlns:a16="http://schemas.microsoft.com/office/drawing/2014/main" id="{8452700B-4AA4-CF20-35E8-5230A2E3940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DE" u="none" dirty="0"/>
              <a:t>Quelle: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1" u="none" strike="noStrike" cap="none" dirty="0">
                <a:solidFill>
                  <a:srgbClr val="000000"/>
                </a:solidFill>
                <a:effectLst/>
                <a:latin typeface="Arial"/>
                <a:ea typeface="Arial"/>
                <a:cs typeface="Arial"/>
                <a:sym typeface="Arial"/>
              </a:rPr>
              <a:t>Dateiformate—</a:t>
            </a:r>
            <a:r>
              <a:rPr lang="de-DE" sz="1100" b="0" i="1" u="none" strike="noStrike" cap="none" dirty="0" err="1">
                <a:solidFill>
                  <a:srgbClr val="000000"/>
                </a:solidFill>
                <a:effectLst/>
                <a:latin typeface="Arial"/>
                <a:ea typeface="Arial"/>
                <a:cs typeface="Arial"/>
                <a:sym typeface="Arial"/>
              </a:rPr>
              <a:t>LZV.nrw</a:t>
            </a:r>
            <a:r>
              <a:rPr lang="de-DE" sz="1100" b="0" i="0" u="none" strike="noStrike" cap="none" dirty="0">
                <a:solidFill>
                  <a:srgbClr val="000000"/>
                </a:solidFill>
                <a:effectLst/>
                <a:latin typeface="Arial"/>
                <a:ea typeface="Arial"/>
                <a:cs typeface="Arial"/>
                <a:sym typeface="Arial"/>
              </a:rPr>
              <a:t>. (o. J.). Abgerufen 30. März 2026, von </a:t>
            </a:r>
            <a:r>
              <a:rPr lang="de-DE" sz="1100" b="0" i="0" u="sng" strike="noStrike" cap="none" dirty="0">
                <a:solidFill>
                  <a:srgbClr val="000000"/>
                </a:solidFill>
                <a:effectLst/>
                <a:latin typeface="Arial"/>
                <a:ea typeface="Arial"/>
                <a:cs typeface="Arial"/>
                <a:sym typeface="Arial"/>
                <a:hlinkClick r:id="rId3"/>
              </a:rPr>
              <a:t>https://www.lzv.nrw/dateiformate/</a:t>
            </a:r>
            <a:endParaRPr lang="de-DE" sz="1100" b="0" i="0" u="none" strike="noStrike" cap="none" dirty="0">
              <a:solidFill>
                <a:srgbClr val="000000"/>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u="none" dirty="0"/>
          </a:p>
        </p:txBody>
      </p:sp>
      <p:sp>
        <p:nvSpPr>
          <p:cNvPr id="2111" name="Google Shape;2111;g3146cb5cc3e_0_12588:notes">
            <a:extLst>
              <a:ext uri="{FF2B5EF4-FFF2-40B4-BE49-F238E27FC236}">
                <a16:creationId xmlns:a16="http://schemas.microsoft.com/office/drawing/2014/main" id="{E063851B-CB24-5408-E522-31DDC74C003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484233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2">
          <a:extLst>
            <a:ext uri="{FF2B5EF4-FFF2-40B4-BE49-F238E27FC236}">
              <a16:creationId xmlns:a16="http://schemas.microsoft.com/office/drawing/2014/main" id="{A9217DC3-7E7A-CD8F-4917-EFFFD86DE173}"/>
            </a:ext>
          </a:extLst>
        </p:cNvPr>
        <p:cNvGrpSpPr/>
        <p:nvPr/>
      </p:nvGrpSpPr>
      <p:grpSpPr>
        <a:xfrm>
          <a:off x="0" y="0"/>
          <a:ext cx="0" cy="0"/>
          <a:chOff x="0" y="0"/>
          <a:chExt cx="0" cy="0"/>
        </a:xfrm>
      </p:grpSpPr>
      <p:sp>
        <p:nvSpPr>
          <p:cNvPr id="2103" name="Google Shape;2103;g3146cb5cc3e_0_9345:notes">
            <a:extLst>
              <a:ext uri="{FF2B5EF4-FFF2-40B4-BE49-F238E27FC236}">
                <a16:creationId xmlns:a16="http://schemas.microsoft.com/office/drawing/2014/main" id="{6D9B24B2-5FCB-9116-BE51-9D4BBFF7102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04" name="Google Shape;2104;g3146cb5cc3e_0_9345:notes">
            <a:extLst>
              <a:ext uri="{FF2B5EF4-FFF2-40B4-BE49-F238E27FC236}">
                <a16:creationId xmlns:a16="http://schemas.microsoft.com/office/drawing/2014/main" id="{7E6AE599-47F6-E9B2-87C3-65C8B4C7AA0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866652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9">
          <a:extLst>
            <a:ext uri="{FF2B5EF4-FFF2-40B4-BE49-F238E27FC236}">
              <a16:creationId xmlns:a16="http://schemas.microsoft.com/office/drawing/2014/main" id="{6A0B3379-09E3-2245-142F-1CED10C5CD68}"/>
            </a:ext>
          </a:extLst>
        </p:cNvPr>
        <p:cNvGrpSpPr/>
        <p:nvPr/>
      </p:nvGrpSpPr>
      <p:grpSpPr>
        <a:xfrm>
          <a:off x="0" y="0"/>
          <a:ext cx="0" cy="0"/>
          <a:chOff x="0" y="0"/>
          <a:chExt cx="0" cy="0"/>
        </a:xfrm>
      </p:grpSpPr>
      <p:sp>
        <p:nvSpPr>
          <p:cNvPr id="2110" name="Google Shape;2110;g3146cb5cc3e_0_12588:notes">
            <a:extLst>
              <a:ext uri="{FF2B5EF4-FFF2-40B4-BE49-F238E27FC236}">
                <a16:creationId xmlns:a16="http://schemas.microsoft.com/office/drawing/2014/main" id="{8519AD54-9261-D999-EEAD-02C25698443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dirty="0"/>
              <a:t>Quelle: </a:t>
            </a:r>
            <a:br>
              <a:rPr lang="de-DE" dirty="0"/>
            </a:br>
            <a:r>
              <a:rPr lang="de-DE" sz="1100" b="0" i="0" u="none" strike="noStrike" cap="none" dirty="0">
                <a:solidFill>
                  <a:srgbClr val="000000"/>
                </a:solidFill>
                <a:effectLst/>
                <a:latin typeface="Arial"/>
                <a:ea typeface="Arial"/>
                <a:cs typeface="Arial"/>
                <a:sym typeface="Arial"/>
              </a:rPr>
              <a:t>Lehmann, Sebastian B. C.; Altemeier, Franziska; Nina, Düvel (2026). </a:t>
            </a:r>
            <a:r>
              <a:rPr lang="de-DE" sz="1100" b="0" i="1" u="none" strike="noStrike" cap="none" dirty="0">
                <a:solidFill>
                  <a:srgbClr val="000000"/>
                </a:solidFill>
                <a:effectLst/>
                <a:latin typeface="Arial"/>
                <a:ea typeface="Arial"/>
                <a:cs typeface="Arial"/>
                <a:sym typeface="Arial"/>
              </a:rPr>
              <a:t>Nachhaltige Wissenschaft mit Forschungsdatenmanagement - Eine Einführung für Betreuende von Qualifizierungsarbeiten</a:t>
            </a:r>
            <a:r>
              <a:rPr lang="de-DE" sz="1100" b="0" i="0" u="none" strike="noStrike" cap="none" dirty="0">
                <a:solidFill>
                  <a:srgbClr val="000000"/>
                </a:solidFill>
                <a:effectLst/>
                <a:latin typeface="Arial"/>
                <a:ea typeface="Arial"/>
                <a:cs typeface="Arial"/>
                <a:sym typeface="Arial"/>
              </a:rPr>
              <a:t>. </a:t>
            </a:r>
            <a:r>
              <a:rPr lang="de-DE" sz="1100" b="0" i="0" u="sng" strike="noStrike" cap="none" dirty="0">
                <a:solidFill>
                  <a:srgbClr val="000000"/>
                </a:solidFill>
                <a:effectLst/>
                <a:latin typeface="Arial"/>
                <a:ea typeface="Arial"/>
                <a:cs typeface="Arial"/>
                <a:sym typeface="Arial"/>
                <a:hlinkClick r:id="rId3"/>
              </a:rPr>
              <a:t>https://doi.org/10.25625/EKEEFB</a:t>
            </a:r>
            <a:endParaRPr lang="de-DE" dirty="0"/>
          </a:p>
          <a:p>
            <a:pPr marL="0" lvl="0" indent="0" algn="l" rtl="0">
              <a:lnSpc>
                <a:spcPct val="100000"/>
              </a:lnSpc>
              <a:spcBef>
                <a:spcPts val="0"/>
              </a:spcBef>
              <a:spcAft>
                <a:spcPts val="0"/>
              </a:spcAft>
              <a:buSzPts val="1100"/>
              <a:buNone/>
            </a:pPr>
            <a:endParaRPr dirty="0"/>
          </a:p>
        </p:txBody>
      </p:sp>
      <p:sp>
        <p:nvSpPr>
          <p:cNvPr id="2111" name="Google Shape;2111;g3146cb5cc3e_0_12588:notes">
            <a:extLst>
              <a:ext uri="{FF2B5EF4-FFF2-40B4-BE49-F238E27FC236}">
                <a16:creationId xmlns:a16="http://schemas.microsoft.com/office/drawing/2014/main" id="{0E0863DA-FFCB-120B-C425-2303EFDEC9F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176443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2">
          <a:extLst>
            <a:ext uri="{FF2B5EF4-FFF2-40B4-BE49-F238E27FC236}">
              <a16:creationId xmlns:a16="http://schemas.microsoft.com/office/drawing/2014/main" id="{505A1FA6-204C-509E-27BB-7B29461DD886}"/>
            </a:ext>
          </a:extLst>
        </p:cNvPr>
        <p:cNvGrpSpPr/>
        <p:nvPr/>
      </p:nvGrpSpPr>
      <p:grpSpPr>
        <a:xfrm>
          <a:off x="0" y="0"/>
          <a:ext cx="0" cy="0"/>
          <a:chOff x="0" y="0"/>
          <a:chExt cx="0" cy="0"/>
        </a:xfrm>
      </p:grpSpPr>
      <p:sp>
        <p:nvSpPr>
          <p:cNvPr id="2103" name="Google Shape;2103;g3146cb5cc3e_0_9345:notes">
            <a:extLst>
              <a:ext uri="{FF2B5EF4-FFF2-40B4-BE49-F238E27FC236}">
                <a16:creationId xmlns:a16="http://schemas.microsoft.com/office/drawing/2014/main" id="{5F626B1E-4836-68EC-7243-1A432C23B03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04" name="Google Shape;2104;g3146cb5cc3e_0_9345:notes">
            <a:extLst>
              <a:ext uri="{FF2B5EF4-FFF2-40B4-BE49-F238E27FC236}">
                <a16:creationId xmlns:a16="http://schemas.microsoft.com/office/drawing/2014/main" id="{40949229-93C4-961C-ECE8-B18C177F38D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13262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9">
          <a:extLst>
            <a:ext uri="{FF2B5EF4-FFF2-40B4-BE49-F238E27FC236}">
              <a16:creationId xmlns:a16="http://schemas.microsoft.com/office/drawing/2014/main" id="{893E840A-188F-5B0D-2706-4E2F66121ADA}"/>
            </a:ext>
          </a:extLst>
        </p:cNvPr>
        <p:cNvGrpSpPr/>
        <p:nvPr/>
      </p:nvGrpSpPr>
      <p:grpSpPr>
        <a:xfrm>
          <a:off x="0" y="0"/>
          <a:ext cx="0" cy="0"/>
          <a:chOff x="0" y="0"/>
          <a:chExt cx="0" cy="0"/>
        </a:xfrm>
      </p:grpSpPr>
      <p:sp>
        <p:nvSpPr>
          <p:cNvPr id="2110" name="Google Shape;2110;g3146cb5cc3e_0_12588:notes">
            <a:extLst>
              <a:ext uri="{FF2B5EF4-FFF2-40B4-BE49-F238E27FC236}">
                <a16:creationId xmlns:a16="http://schemas.microsoft.com/office/drawing/2014/main" id="{179CD6F7-1F0C-249B-FD22-54C7697A713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DE" dirty="0"/>
              <a:t>Quelle: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0" u="none" strike="noStrike" cap="none" dirty="0" err="1">
                <a:solidFill>
                  <a:srgbClr val="000000"/>
                </a:solidFill>
                <a:effectLst/>
                <a:latin typeface="Arial"/>
                <a:ea typeface="Arial"/>
                <a:cs typeface="Arial"/>
                <a:sym typeface="Arial"/>
              </a:rPr>
              <a:t>Biernacka</a:t>
            </a:r>
            <a:r>
              <a:rPr lang="de-DE" sz="1100" b="0" i="0" u="none" strike="noStrike" cap="none" dirty="0">
                <a:solidFill>
                  <a:srgbClr val="000000"/>
                </a:solidFill>
                <a:effectLst/>
                <a:latin typeface="Arial"/>
                <a:ea typeface="Arial"/>
                <a:cs typeface="Arial"/>
                <a:sym typeface="Arial"/>
              </a:rPr>
              <a:t>, K., Dockhorn, R., Engelhardt, C., Helbig, K., Jacob, J., </a:t>
            </a:r>
            <a:r>
              <a:rPr lang="de-DE" sz="1100" b="0" i="0" u="none" strike="noStrike" cap="none" dirty="0" err="1">
                <a:solidFill>
                  <a:srgbClr val="000000"/>
                </a:solidFill>
                <a:effectLst/>
                <a:latin typeface="Arial"/>
                <a:ea typeface="Arial"/>
                <a:cs typeface="Arial"/>
                <a:sym typeface="Arial"/>
              </a:rPr>
              <a:t>Kalová</a:t>
            </a:r>
            <a:r>
              <a:rPr lang="de-DE" sz="1100" b="0" i="0" u="none" strike="noStrike" cap="none" dirty="0">
                <a:solidFill>
                  <a:srgbClr val="000000"/>
                </a:solidFill>
                <a:effectLst/>
                <a:latin typeface="Arial"/>
                <a:ea typeface="Arial"/>
                <a:cs typeface="Arial"/>
                <a:sym typeface="Arial"/>
              </a:rPr>
              <a:t>, T., Karsten, A., Meier, K., </a:t>
            </a:r>
            <a:r>
              <a:rPr lang="de-DE" sz="1100" b="0" i="0" u="none" strike="noStrike" cap="none" dirty="0" err="1">
                <a:solidFill>
                  <a:srgbClr val="000000"/>
                </a:solidFill>
                <a:effectLst/>
                <a:latin typeface="Arial"/>
                <a:ea typeface="Arial"/>
                <a:cs typeface="Arial"/>
                <a:sym typeface="Arial"/>
              </a:rPr>
              <a:t>Mühlichen</a:t>
            </a:r>
            <a:r>
              <a:rPr lang="de-DE" sz="1100" b="0" i="0" u="none" strike="noStrike" cap="none" dirty="0">
                <a:solidFill>
                  <a:srgbClr val="000000"/>
                </a:solidFill>
                <a:effectLst/>
                <a:latin typeface="Arial"/>
                <a:ea typeface="Arial"/>
                <a:cs typeface="Arial"/>
                <a:sym typeface="Arial"/>
              </a:rPr>
              <a:t>, A., Neumann, J., Petersen, B., </a:t>
            </a:r>
            <a:r>
              <a:rPr lang="de-DE" sz="1100" b="0" i="0" u="none" strike="noStrike" cap="none" dirty="0" err="1">
                <a:solidFill>
                  <a:srgbClr val="000000"/>
                </a:solidFill>
                <a:effectLst/>
                <a:latin typeface="Arial"/>
                <a:ea typeface="Arial"/>
                <a:cs typeface="Arial"/>
                <a:sym typeface="Arial"/>
              </a:rPr>
              <a:t>Slowig</a:t>
            </a:r>
            <a:r>
              <a:rPr lang="de-DE" sz="1100" b="0" i="0" u="none" strike="noStrike" cap="none" dirty="0">
                <a:solidFill>
                  <a:srgbClr val="000000"/>
                </a:solidFill>
                <a:effectLst/>
                <a:latin typeface="Arial"/>
                <a:ea typeface="Arial"/>
                <a:cs typeface="Arial"/>
                <a:sym typeface="Arial"/>
              </a:rPr>
              <a:t>, B., Trautwein-Bruns, U., </a:t>
            </a:r>
            <a:r>
              <a:rPr lang="de-DE" sz="1100" b="0" i="0" u="none" strike="noStrike" cap="none" dirty="0" err="1">
                <a:solidFill>
                  <a:srgbClr val="000000"/>
                </a:solidFill>
                <a:effectLst/>
                <a:latin typeface="Arial"/>
                <a:ea typeface="Arial"/>
                <a:cs typeface="Arial"/>
                <a:sym typeface="Arial"/>
              </a:rPr>
              <a:t>Wilbrandt</a:t>
            </a:r>
            <a:r>
              <a:rPr lang="de-DE" sz="1100" b="0" i="0" u="none" strike="noStrike" cap="none" dirty="0">
                <a:solidFill>
                  <a:srgbClr val="000000"/>
                </a:solidFill>
                <a:effectLst/>
                <a:latin typeface="Arial"/>
                <a:ea typeface="Arial"/>
                <a:cs typeface="Arial"/>
                <a:sym typeface="Arial"/>
              </a:rPr>
              <a:t>, J., &amp; </a:t>
            </a:r>
            <a:r>
              <a:rPr lang="de-DE" sz="1100" b="0" i="0" u="none" strike="noStrike" cap="none" dirty="0" err="1">
                <a:solidFill>
                  <a:srgbClr val="000000"/>
                </a:solidFill>
                <a:effectLst/>
                <a:latin typeface="Arial"/>
                <a:ea typeface="Arial"/>
                <a:cs typeface="Arial"/>
                <a:sym typeface="Arial"/>
              </a:rPr>
              <a:t>Wiljes</a:t>
            </a:r>
            <a:r>
              <a:rPr lang="de-DE" sz="1100" b="0" i="0" u="none" strike="noStrike" cap="none" dirty="0">
                <a:solidFill>
                  <a:srgbClr val="000000"/>
                </a:solidFill>
                <a:effectLst/>
                <a:latin typeface="Arial"/>
                <a:ea typeface="Arial"/>
                <a:cs typeface="Arial"/>
                <a:sym typeface="Arial"/>
              </a:rPr>
              <a:t>, C. (2023). </a:t>
            </a:r>
            <a:r>
              <a:rPr lang="de-DE" sz="1100" b="0" i="1" u="none" strike="noStrike" cap="none" dirty="0">
                <a:solidFill>
                  <a:srgbClr val="000000"/>
                </a:solidFill>
                <a:effectLst/>
                <a:latin typeface="Arial"/>
                <a:ea typeface="Arial"/>
                <a:cs typeface="Arial"/>
                <a:sym typeface="Arial"/>
              </a:rPr>
              <a:t>Train-</a:t>
            </a:r>
            <a:r>
              <a:rPr lang="de-DE" sz="1100" b="0" i="1" u="none" strike="noStrike" cap="none" dirty="0" err="1">
                <a:solidFill>
                  <a:srgbClr val="000000"/>
                </a:solidFill>
                <a:effectLst/>
                <a:latin typeface="Arial"/>
                <a:ea typeface="Arial"/>
                <a:cs typeface="Arial"/>
                <a:sym typeface="Arial"/>
              </a:rPr>
              <a:t>the</a:t>
            </a:r>
            <a:r>
              <a:rPr lang="de-DE" sz="1100" b="0" i="1" u="none" strike="noStrike" cap="none" dirty="0">
                <a:solidFill>
                  <a:srgbClr val="000000"/>
                </a:solidFill>
                <a:effectLst/>
                <a:latin typeface="Arial"/>
                <a:ea typeface="Arial"/>
                <a:cs typeface="Arial"/>
                <a:sym typeface="Arial"/>
              </a:rPr>
              <a:t>-Trainer-Konzept zum Thema Forschungsdatenmanagement</a:t>
            </a:r>
            <a:r>
              <a:rPr lang="de-DE" sz="1100" b="0" i="0" u="none" strike="noStrike" cap="none" dirty="0">
                <a:solidFill>
                  <a:srgbClr val="000000"/>
                </a:solidFill>
                <a:effectLst/>
                <a:latin typeface="Arial"/>
                <a:ea typeface="Arial"/>
                <a:cs typeface="Arial"/>
                <a:sym typeface="Arial"/>
              </a:rPr>
              <a:t> (Version 5). </a:t>
            </a:r>
            <a:r>
              <a:rPr lang="de-DE" sz="1100" b="0" i="0" u="none" strike="noStrike" cap="none" dirty="0" err="1">
                <a:solidFill>
                  <a:srgbClr val="000000"/>
                </a:solidFill>
                <a:effectLst/>
                <a:latin typeface="Arial"/>
                <a:ea typeface="Arial"/>
                <a:cs typeface="Arial"/>
                <a:sym typeface="Arial"/>
              </a:rPr>
              <a:t>Zenodo</a:t>
            </a:r>
            <a:r>
              <a:rPr lang="de-DE" sz="1100" b="0" i="0" u="none" strike="noStrike" cap="none" dirty="0">
                <a:solidFill>
                  <a:srgbClr val="000000"/>
                </a:solidFill>
                <a:effectLst/>
                <a:latin typeface="Arial"/>
                <a:ea typeface="Arial"/>
                <a:cs typeface="Arial"/>
                <a:sym typeface="Arial"/>
              </a:rPr>
              <a:t>. </a:t>
            </a:r>
          </a:p>
          <a:p>
            <a:pPr marL="0" lvl="0" indent="0" algn="l" rtl="0">
              <a:lnSpc>
                <a:spcPct val="100000"/>
              </a:lnSpc>
              <a:spcBef>
                <a:spcPts val="0"/>
              </a:spcBef>
              <a:spcAft>
                <a:spcPts val="0"/>
              </a:spcAft>
              <a:buSzPts val="1100"/>
              <a:buNone/>
            </a:pPr>
            <a:r>
              <a:rPr lang="de-DE" dirty="0"/>
              <a:t> </a:t>
            </a:r>
            <a:endParaRPr dirty="0"/>
          </a:p>
        </p:txBody>
      </p:sp>
      <p:sp>
        <p:nvSpPr>
          <p:cNvPr id="2111" name="Google Shape;2111;g3146cb5cc3e_0_12588:notes">
            <a:extLst>
              <a:ext uri="{FF2B5EF4-FFF2-40B4-BE49-F238E27FC236}">
                <a16:creationId xmlns:a16="http://schemas.microsoft.com/office/drawing/2014/main" id="{C18A6B15-09D5-6F64-8041-7AF0CC3A10D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2955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9">
          <a:extLst>
            <a:ext uri="{FF2B5EF4-FFF2-40B4-BE49-F238E27FC236}">
              <a16:creationId xmlns:a16="http://schemas.microsoft.com/office/drawing/2014/main" id="{DAEA2D8B-76C9-C300-AEB4-46EEDA275D19}"/>
            </a:ext>
          </a:extLst>
        </p:cNvPr>
        <p:cNvGrpSpPr/>
        <p:nvPr/>
      </p:nvGrpSpPr>
      <p:grpSpPr>
        <a:xfrm>
          <a:off x="0" y="0"/>
          <a:ext cx="0" cy="0"/>
          <a:chOff x="0" y="0"/>
          <a:chExt cx="0" cy="0"/>
        </a:xfrm>
      </p:grpSpPr>
      <p:sp>
        <p:nvSpPr>
          <p:cNvPr id="2110" name="Google Shape;2110;g3146cb5cc3e_0_12588:notes">
            <a:extLst>
              <a:ext uri="{FF2B5EF4-FFF2-40B4-BE49-F238E27FC236}">
                <a16:creationId xmlns:a16="http://schemas.microsoft.com/office/drawing/2014/main" id="{A6DEF6BC-B5BE-C228-8272-BF004F5B9E7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DE" dirty="0"/>
              <a:t>Quelle: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1" u="none" strike="noStrike" cap="none" dirty="0">
                <a:solidFill>
                  <a:srgbClr val="000000"/>
                </a:solidFill>
                <a:effectLst/>
                <a:latin typeface="Arial"/>
                <a:ea typeface="Arial"/>
                <a:cs typeface="Arial"/>
                <a:sym typeface="Arial"/>
              </a:rPr>
              <a:t>Publikationsrichtlinie oder Affiliationsrichtlinie: Was hat es damit auf sich?</a:t>
            </a:r>
            <a:r>
              <a:rPr lang="de-DE" sz="1100" b="0" i="0" u="none" strike="noStrike" cap="none" dirty="0">
                <a:solidFill>
                  <a:srgbClr val="000000"/>
                </a:solidFill>
                <a:effectLst/>
                <a:latin typeface="Arial"/>
                <a:ea typeface="Arial"/>
                <a:cs typeface="Arial"/>
                <a:sym typeface="Arial"/>
              </a:rPr>
              <a:t> (o. J.). ZB MED - Informationszentrum Lebenswissenschaften. Abgerufen 30. März 2026, von </a:t>
            </a:r>
            <a:r>
              <a:rPr lang="de-DE" sz="1100" b="0" i="0" u="sng" strike="noStrike" cap="none" dirty="0">
                <a:solidFill>
                  <a:srgbClr val="000000"/>
                </a:solidFill>
                <a:effectLst/>
                <a:latin typeface="Arial"/>
                <a:ea typeface="Arial"/>
                <a:cs typeface="Arial"/>
                <a:sym typeface="Arial"/>
                <a:hlinkClick r:id="rId3"/>
              </a:rPr>
              <a:t>https://www.publisso.de/open-access-beraten/faqs/publikationsrichtlinie-oder-affiliationsrichtlinie</a:t>
            </a:r>
            <a:endParaRPr lang="de-DE" sz="1100" b="0" i="0" u="none" strike="noStrike" cap="none" dirty="0">
              <a:solidFill>
                <a:srgbClr val="000000"/>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dirty="0"/>
          </a:p>
        </p:txBody>
      </p:sp>
      <p:sp>
        <p:nvSpPr>
          <p:cNvPr id="2111" name="Google Shape;2111;g3146cb5cc3e_0_12588:notes">
            <a:extLst>
              <a:ext uri="{FF2B5EF4-FFF2-40B4-BE49-F238E27FC236}">
                <a16:creationId xmlns:a16="http://schemas.microsoft.com/office/drawing/2014/main" id="{E3DFB15C-323D-A7C5-7B44-C3A5B110F81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67573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f88550721b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f88550721b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u="none" dirty="0">
                <a:solidFill>
                  <a:srgbClr val="000000"/>
                </a:solidFill>
                <a:cs typeface="Arial"/>
              </a:rPr>
              <a:t>Quelle</a:t>
            </a:r>
            <a:r>
              <a:rPr lang="de-DE" sz="1100" u="sng" dirty="0">
                <a:solidFill>
                  <a:srgbClr val="000000"/>
                </a:solidFill>
                <a:cs typeface="Arial"/>
              </a:rPr>
              <a: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1" u="none" strike="noStrike" cap="none" dirty="0">
                <a:solidFill>
                  <a:srgbClr val="000000"/>
                </a:solidFill>
                <a:effectLst/>
                <a:latin typeface="Arial"/>
                <a:ea typeface="Arial"/>
                <a:cs typeface="Arial"/>
                <a:sym typeface="Arial"/>
              </a:rPr>
              <a:t>Leitlinien und </a:t>
            </a:r>
            <a:r>
              <a:rPr lang="de-DE" sz="1100" b="0" i="1" u="none" strike="noStrike" cap="none" dirty="0" err="1">
                <a:solidFill>
                  <a:srgbClr val="000000"/>
                </a:solidFill>
                <a:effectLst/>
                <a:latin typeface="Arial"/>
                <a:ea typeface="Arial"/>
                <a:cs typeface="Arial"/>
                <a:sym typeface="Arial"/>
              </a:rPr>
              <a:t>Policies</a:t>
            </a:r>
            <a:r>
              <a:rPr lang="de-DE" sz="1100" b="0" i="1" u="none" strike="noStrike" cap="none" dirty="0">
                <a:solidFill>
                  <a:srgbClr val="000000"/>
                </a:solidFill>
                <a:effectLst/>
                <a:latin typeface="Arial"/>
                <a:ea typeface="Arial"/>
                <a:cs typeface="Arial"/>
                <a:sym typeface="Arial"/>
              </a:rPr>
              <a:t> | Ethik und gute wissenschaftliche Praxis | Themen | Forschungsdaten und Forschungsdatenmanagement</a:t>
            </a:r>
            <a:r>
              <a:rPr lang="de-DE" sz="1100" b="0" i="0" u="none" strike="noStrike" cap="none" dirty="0">
                <a:solidFill>
                  <a:srgbClr val="000000"/>
                </a:solidFill>
                <a:effectLst/>
                <a:latin typeface="Arial"/>
                <a:ea typeface="Arial"/>
                <a:cs typeface="Arial"/>
                <a:sym typeface="Arial"/>
              </a:rPr>
              <a:t>. (o. J.). Abgerufen 30. März 2026, von </a:t>
            </a:r>
            <a:r>
              <a:rPr lang="de-DE" sz="1100" b="0" i="0" u="sng" strike="noStrike" cap="none" dirty="0">
                <a:solidFill>
                  <a:srgbClr val="000000"/>
                </a:solidFill>
                <a:effectLst/>
                <a:latin typeface="Arial"/>
                <a:ea typeface="Arial"/>
                <a:cs typeface="Arial"/>
                <a:sym typeface="Arial"/>
                <a:hlinkClick r:id="rId3"/>
              </a:rPr>
              <a:t>https://forschungsdaten.info/themen/ethik-und-gute-wissenschaftliche-praxis/leitlinien-und-policies/</a:t>
            </a:r>
            <a:endParaRPr lang="de-DE" sz="1100" b="0" i="0" u="none" strike="noStrike" cap="none" dirty="0">
              <a:solidFill>
                <a:srgbClr val="000000"/>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de-DE" sz="1100" u="sng" dirty="0">
              <a:solidFill>
                <a:srgbClr val="000000"/>
              </a:solidFill>
              <a:cs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de-DE" sz="1100" u="sng" dirty="0">
              <a:solidFill>
                <a:srgbClr val="000000"/>
              </a:solidFill>
              <a:cs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u="none" dirty="0">
                <a:solidFill>
                  <a:schemeClr val="bg1">
                    <a:lumMod val="85000"/>
                  </a:schemeClr>
                </a:solidFill>
                <a:cs typeface="ARial"/>
              </a:rPr>
              <a:t>Data </a:t>
            </a:r>
            <a:r>
              <a:rPr lang="de-DE" sz="1100" u="none" dirty="0" err="1">
                <a:solidFill>
                  <a:schemeClr val="bg1">
                    <a:lumMod val="85000"/>
                  </a:schemeClr>
                </a:solidFill>
                <a:cs typeface="ARial"/>
              </a:rPr>
              <a:t>Availability</a:t>
            </a:r>
            <a:r>
              <a:rPr lang="de-DE" sz="1100" u="none" dirty="0">
                <a:solidFill>
                  <a:schemeClr val="bg1">
                    <a:lumMod val="85000"/>
                  </a:schemeClr>
                </a:solidFill>
                <a:cs typeface="ARial"/>
              </a:rPr>
              <a:t> Statement: </a:t>
            </a:r>
            <a:r>
              <a:rPr lang="de-DE" sz="1100" b="0" i="0" u="none" strike="noStrike" cap="none" dirty="0">
                <a:solidFill>
                  <a:srgbClr val="000000"/>
                </a:solidFill>
                <a:effectLst/>
                <a:latin typeface="Arial"/>
                <a:ea typeface="Arial"/>
                <a:cs typeface="Arial"/>
                <a:sym typeface="Arial"/>
              </a:rPr>
              <a:t>Datenverfügbarkeitserklärungen sind kurze Aussagen darüber, ob die Autoren eines Artikels die ihre Ergebnisse stützenden Belege zugänglich gemacht haben und, falls ja, wo die Leser darauf zugreifen können.</a:t>
            </a: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r>
              <a:rPr lang="de-DE" u="none" dirty="0"/>
              <a:t>Quelle:</a:t>
            </a:r>
          </a:p>
          <a:p>
            <a:pPr marL="158750" marR="0" lvl="0" indent="0" algn="l" defTabSz="914400" rtl="0" eaLnBrk="1" fontAlgn="auto" latinLnBrk="0" hangingPunct="1">
              <a:lnSpc>
                <a:spcPct val="100000"/>
              </a:lnSpc>
              <a:spcBef>
                <a:spcPts val="0"/>
              </a:spcBef>
              <a:spcAft>
                <a:spcPts val="0"/>
              </a:spcAft>
              <a:buClr>
                <a:srgbClr val="000000"/>
              </a:buClr>
              <a:buSzPts val="1100"/>
              <a:buNone/>
              <a:tabLst/>
              <a:defRPr/>
            </a:pPr>
            <a:r>
              <a:rPr lang="de-DE" sz="1100" dirty="0">
                <a:latin typeface="Arimo"/>
              </a:rPr>
              <a:t>Leitlinie zum Umgang mit Forschungsdaten an der Hochschule Hannover. (2017, Oktober 16). https://www.hs-hannover.de/fileadmin/HsH/Hochschule_Hannover/Forschung/Forschung/06_Unterstuetzung_und_Informationen/Forschungsstrategie_und_Leitlinien/Leitlinie_zum_Umgang_mit_Forschungsdaten_an_der_Hochschule_Hannover__HsH_.pdf</a:t>
            </a:r>
          </a:p>
          <a:p>
            <a:pPr marL="158750" indent="0">
              <a:buNone/>
            </a:pPr>
            <a:endParaRPr lang="de-DE" dirty="0"/>
          </a:p>
        </p:txBody>
      </p:sp>
    </p:spTree>
    <p:extLst>
      <p:ext uri="{BB962C8B-B14F-4D97-AF65-F5344CB8AC3E}">
        <p14:creationId xmlns:p14="http://schemas.microsoft.com/office/powerpoint/2010/main" val="245672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r>
              <a:rPr lang="de-DE" sz="1100" b="0" i="0" u="sng" strike="noStrike" cap="none" dirty="0">
                <a:solidFill>
                  <a:srgbClr val="000000"/>
                </a:solidFill>
                <a:effectLst/>
                <a:latin typeface="Arial"/>
                <a:ea typeface="Arial"/>
                <a:cs typeface="Arial"/>
                <a:sym typeface="Arial"/>
              </a:rPr>
              <a:t>Einstieg: Scary Tale</a:t>
            </a:r>
          </a:p>
          <a:p>
            <a:pPr marL="457200" indent="-298450"/>
            <a:r>
              <a:rPr lang="de-DE" sz="1100" b="0" i="0" u="none" strike="noStrike" cap="none" dirty="0">
                <a:solidFill>
                  <a:srgbClr val="000000"/>
                </a:solidFill>
                <a:effectLst/>
                <a:latin typeface="Arial"/>
                <a:ea typeface="Arial"/>
                <a:cs typeface="Arial"/>
                <a:sym typeface="Arial"/>
              </a:rPr>
              <a:t>Nur die Lehrperson öffnet die Lösung und liest diese.</a:t>
            </a:r>
          </a:p>
          <a:p>
            <a:r>
              <a:rPr lang="de-DE" sz="1100" b="0" i="0" u="none" strike="noStrike" cap="none" dirty="0">
                <a:solidFill>
                  <a:srgbClr val="000000"/>
                </a:solidFill>
                <a:effectLst/>
                <a:latin typeface="Arial"/>
                <a:ea typeface="Arial"/>
                <a:cs typeface="Arial"/>
                <a:sym typeface="Arial"/>
              </a:rPr>
              <a:t>Die Mitspielenden stellen nun reihum Ja/Nein-Fragen, um herauszufinden, was passiert ist.</a:t>
            </a:r>
          </a:p>
          <a:p>
            <a:r>
              <a:rPr lang="de-DE" sz="1100" b="0" i="0" u="none" strike="noStrike" cap="none" dirty="0">
                <a:solidFill>
                  <a:srgbClr val="000000"/>
                </a:solidFill>
                <a:effectLst/>
                <a:latin typeface="Arial"/>
                <a:ea typeface="Arial"/>
                <a:cs typeface="Arial"/>
                <a:sym typeface="Arial"/>
              </a:rPr>
              <a:t>Die Spielleitung antwortet mit "Ja" oder "Nein".</a:t>
            </a:r>
          </a:p>
          <a:p>
            <a:r>
              <a:rPr lang="de-DE" sz="1100" b="0" i="0" u="none" strike="noStrike" cap="none" dirty="0">
                <a:solidFill>
                  <a:srgbClr val="000000"/>
                </a:solidFill>
                <a:effectLst/>
                <a:latin typeface="Arial"/>
                <a:ea typeface="Arial"/>
                <a:cs typeface="Arial"/>
                <a:sym typeface="Arial"/>
              </a:rPr>
              <a:t>Die Runde ist beendet, sobald erraten wurde, was passiert ist.</a:t>
            </a:r>
          </a:p>
          <a:p>
            <a:r>
              <a:rPr lang="de-DE" sz="1100" b="0" i="0" u="none" strike="noStrike" cap="none" dirty="0">
                <a:solidFill>
                  <a:srgbClr val="000000"/>
                </a:solidFill>
                <a:effectLst/>
                <a:latin typeface="Arial"/>
                <a:ea typeface="Arial"/>
                <a:cs typeface="Arial"/>
                <a:sym typeface="Arial"/>
              </a:rPr>
              <a:t>Zum Schluss wird die Lösung vorgelesen.</a:t>
            </a:r>
          </a:p>
          <a:p>
            <a:pPr marL="158750" indent="0">
              <a:buNone/>
            </a:pPr>
            <a:endParaRPr lang="de-DE" sz="1100" b="0" i="0" u="sng" strike="noStrike" cap="none" dirty="0">
              <a:solidFill>
                <a:srgbClr val="000000"/>
              </a:solidFill>
              <a:effectLst/>
              <a:latin typeface="Arial"/>
              <a:ea typeface="Arial"/>
              <a:cs typeface="Arial"/>
              <a:sym typeface="Arial"/>
            </a:endParaRPr>
          </a:p>
          <a:p>
            <a:pPr marL="158750" indent="0">
              <a:buNone/>
            </a:pPr>
            <a:endParaRPr lang="de-DE" sz="1100" b="0" i="0" u="sng" strike="noStrike" cap="none" dirty="0">
              <a:solidFill>
                <a:srgbClr val="000000"/>
              </a:solidFill>
              <a:effectLst/>
              <a:latin typeface="Arial"/>
              <a:ea typeface="Arial"/>
              <a:cs typeface="Arial"/>
              <a:sym typeface="Arial"/>
            </a:endParaRPr>
          </a:p>
          <a:p>
            <a:pPr marL="158750" indent="0">
              <a:buNone/>
            </a:pPr>
            <a:r>
              <a:rPr lang="de-DE" sz="1100" b="0" i="0" u="sng" strike="noStrike" cap="none" dirty="0">
                <a:solidFill>
                  <a:srgbClr val="000000"/>
                </a:solidFill>
                <a:effectLst/>
                <a:latin typeface="Arial"/>
                <a:ea typeface="Arial"/>
                <a:cs typeface="Arial"/>
                <a:sym typeface="Arial"/>
              </a:rPr>
              <a:t>Auflösung</a:t>
            </a:r>
          </a:p>
          <a:p>
            <a:pPr marL="158750" indent="0">
              <a:buNone/>
            </a:pPr>
            <a:r>
              <a:rPr lang="de-DE" sz="1100" b="0" i="0" u="none" strike="noStrike" cap="none" dirty="0">
                <a:solidFill>
                  <a:srgbClr val="000000"/>
                </a:solidFill>
                <a:effectLst/>
                <a:latin typeface="Arial"/>
                <a:ea typeface="Arial"/>
                <a:cs typeface="Arial"/>
                <a:sym typeface="Arial"/>
              </a:rPr>
              <a:t>Zu Beginn seiner Promotion wurde einem jungen Wissenschaftler mitgeteilt, er solle an unveröffentlichten Daten arbeiten, die drei Jahre zuvor erhoben wurden. Er erhielt mehrere Ordner voller Daten. Darin enthalten waren Dateien mit identischem Namen, aber unterschiedlichem Inhalt, Skripte von denen niemand mehr wusste, was sie tun oder warum sie existieren und Tabellen mit unklaren Spaltenbezeichnungen. Noch dazu war teilweise unbekannt, welche Geräte und/oder Einstellungen genau für die Datenerhebung verwendet wurden. Da die Daten mehrere Jahre alt waren, konnten weder intensive Gespräche mit den Herstellern der identifizierten Geräte noch mit den damaligen Forschern die Nachnutzbarkeit der Daten ermöglichen. Am Ende konnten die Daten einfach nicht mehr verwendet werden.</a:t>
            </a:r>
          </a:p>
          <a:p>
            <a:pPr marL="158750" indent="0">
              <a:buNone/>
            </a:pPr>
            <a:r>
              <a:rPr lang="de-DE" sz="1100" b="0" i="0" u="none" strike="noStrike" cap="none" dirty="0">
                <a:solidFill>
                  <a:srgbClr val="000000"/>
                </a:solidFill>
                <a:effectLst/>
                <a:latin typeface="Arial"/>
                <a:ea typeface="Arial"/>
                <a:cs typeface="Arial"/>
                <a:sym typeface="Arial"/>
              </a:rPr>
              <a:t>Dies zeigt, wie essenziell das Beschreiben und Dokumentieren von Datensammlungen und Analyseprozessen ist. Auch wenn Datendokumentation Zeit braucht, ist es noch zeitintensiver schlecht dokumentierte, jahrealte Daten aufzubereiten. Obwohl viele Forschende denken, dass sie ihre Daten kennen, ist es sehr wahrscheinlich, dass die meisten von ihnen einen Großteil der Details innerhalb weniger Jahre vergessen. Daher sollte die Datendokumentation immer so umfangreich, detailliert, präzise und für Dritte leicht verständlich sein wie möglich.</a:t>
            </a:r>
          </a:p>
          <a:p>
            <a:endParaRPr lang="de-DE" sz="1100" b="0" i="0" u="none" strike="noStrike" cap="none" dirty="0">
              <a:solidFill>
                <a:srgbClr val="000000"/>
              </a:solidFill>
              <a:effectLst/>
              <a:latin typeface="Arial"/>
              <a:ea typeface="Arial"/>
              <a:cs typeface="Arial"/>
              <a:sym typeface="Arial"/>
            </a:endParaRPr>
          </a:p>
          <a:p>
            <a:pPr marL="457200" indent="-298450"/>
            <a:endParaRPr lang="de-DE" dirty="0"/>
          </a:p>
        </p:txBody>
      </p:sp>
    </p:spTree>
    <p:extLst>
      <p:ext uri="{BB962C8B-B14F-4D97-AF65-F5344CB8AC3E}">
        <p14:creationId xmlns:p14="http://schemas.microsoft.com/office/powerpoint/2010/main" val="999885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r>
              <a:rPr lang="de-DE" dirty="0"/>
              <a:t>Quelle:</a:t>
            </a:r>
          </a:p>
          <a:p>
            <a:pPr marL="158750" marR="0" lvl="0" indent="0" algn="l" defTabSz="914400" rtl="0" eaLnBrk="1" fontAlgn="auto" latinLnBrk="0" hangingPunct="1">
              <a:lnSpc>
                <a:spcPct val="100000"/>
              </a:lnSpc>
              <a:spcBef>
                <a:spcPts val="0"/>
              </a:spcBef>
              <a:spcAft>
                <a:spcPts val="0"/>
              </a:spcAft>
              <a:buClr>
                <a:srgbClr val="000000"/>
              </a:buClr>
              <a:buSzPts val="1100"/>
              <a:buNone/>
              <a:tabLst/>
              <a:defRPr/>
            </a:pPr>
            <a:r>
              <a:rPr lang="de-DE" sz="1100" dirty="0">
                <a:latin typeface="Arimo"/>
              </a:rPr>
              <a:t>Leitlinie zum Umgang mit Forschungsdaten an der Hochschule Hannover. (2017, Oktober 16). https://www.hs-hannover.de/fileadmin/HsH/Hochschule_Hannover/Forschung/Forschung/06_Unterstuetzung_und_Informationen/Forschungsstrategie_und_Leitlinien/Leitlinie_zum_Umgang_mit_Forschungsdaten_an_der_Hochschule_Hannover__HsH_.pdf</a:t>
            </a:r>
          </a:p>
          <a:p>
            <a:endParaRPr lang="de-DE" dirty="0"/>
          </a:p>
        </p:txBody>
      </p:sp>
    </p:spTree>
    <p:extLst>
      <p:ext uri="{BB962C8B-B14F-4D97-AF65-F5344CB8AC3E}">
        <p14:creationId xmlns:p14="http://schemas.microsoft.com/office/powerpoint/2010/main" val="34847745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r>
              <a:rPr lang="de-DE" dirty="0"/>
              <a:t>Quelle:</a:t>
            </a:r>
          </a:p>
          <a:p>
            <a:pPr marL="158750" marR="0" lvl="0" indent="0" algn="l" defTabSz="914400" rtl="0" eaLnBrk="1" fontAlgn="auto" latinLnBrk="0" hangingPunct="1">
              <a:lnSpc>
                <a:spcPct val="100000"/>
              </a:lnSpc>
              <a:spcBef>
                <a:spcPts val="0"/>
              </a:spcBef>
              <a:spcAft>
                <a:spcPts val="0"/>
              </a:spcAft>
              <a:buClr>
                <a:srgbClr val="000000"/>
              </a:buClr>
              <a:buSzPts val="1100"/>
              <a:buNone/>
              <a:tabLst/>
              <a:defRPr/>
            </a:pPr>
            <a:r>
              <a:rPr lang="de-DE" sz="1100" dirty="0">
                <a:latin typeface="Arimo"/>
              </a:rPr>
              <a:t>Leitlinie zum Umgang mit Forschungsdaten an der Hochschule Hannover. (2017, Oktober 16). https://www.hs-hannover.de/fileadmin/HsH/Hochschule_Hannover/Forschung/Forschung/06_Unterstuetzung_und_Informationen/Forschungsstrategie_und_Leitlinien/Leitlinie_zum_Umgang_mit_Forschungsdaten_an_der_Hochschule_Hannover__HsH_.pdf</a:t>
            </a:r>
          </a:p>
          <a:p>
            <a:endParaRPr lang="de-DE" dirty="0"/>
          </a:p>
        </p:txBody>
      </p:sp>
    </p:spTree>
    <p:extLst>
      <p:ext uri="{BB962C8B-B14F-4D97-AF65-F5344CB8AC3E}">
        <p14:creationId xmlns:p14="http://schemas.microsoft.com/office/powerpoint/2010/main" val="6625344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9">
          <a:extLst>
            <a:ext uri="{FF2B5EF4-FFF2-40B4-BE49-F238E27FC236}">
              <a16:creationId xmlns:a16="http://schemas.microsoft.com/office/drawing/2014/main" id="{0FC5632C-B265-D3FD-4A69-817428EABC1D}"/>
            </a:ext>
          </a:extLst>
        </p:cNvPr>
        <p:cNvGrpSpPr/>
        <p:nvPr/>
      </p:nvGrpSpPr>
      <p:grpSpPr>
        <a:xfrm>
          <a:off x="0" y="0"/>
          <a:ext cx="0" cy="0"/>
          <a:chOff x="0" y="0"/>
          <a:chExt cx="0" cy="0"/>
        </a:xfrm>
      </p:grpSpPr>
      <p:sp>
        <p:nvSpPr>
          <p:cNvPr id="2110" name="Google Shape;2110;g3146cb5cc3e_0_12588:notes">
            <a:extLst>
              <a:ext uri="{FF2B5EF4-FFF2-40B4-BE49-F238E27FC236}">
                <a16:creationId xmlns:a16="http://schemas.microsoft.com/office/drawing/2014/main" id="{A7AB560C-1C3B-FF11-76F4-7BD3650E481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DE" dirty="0"/>
              <a:t>Nach eigenem Ermessen können noch Beispiele für die einzelnen Publikationswege gezeigt werden, je nach Zeitrahmen und Wunsch nach Detailliertheit. </a:t>
            </a:r>
          </a:p>
          <a:p>
            <a:pPr marL="0" lvl="0" indent="0" algn="l" rtl="0">
              <a:lnSpc>
                <a:spcPct val="100000"/>
              </a:lnSpc>
              <a:spcBef>
                <a:spcPts val="0"/>
              </a:spcBef>
              <a:spcAft>
                <a:spcPts val="0"/>
              </a:spcAft>
              <a:buSzPts val="1100"/>
              <a:buNone/>
            </a:pPr>
            <a:endParaRPr lang="de-DE"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dirty="0"/>
              <a:t>Quelle: </a:t>
            </a:r>
            <a:br>
              <a:rPr lang="de-DE" dirty="0"/>
            </a:br>
            <a:r>
              <a:rPr lang="de-DE" sz="1100" b="0" i="0" u="none" strike="noStrike" cap="none" dirty="0">
                <a:solidFill>
                  <a:srgbClr val="000000"/>
                </a:solidFill>
                <a:effectLst/>
                <a:latin typeface="Arial"/>
                <a:ea typeface="Arial"/>
                <a:cs typeface="Arial"/>
                <a:sym typeface="Arial"/>
              </a:rPr>
              <a:t>Lehmann, Sebastian B. C.; Altemeier, Franziska; Nina, Düvel (2026). </a:t>
            </a:r>
            <a:r>
              <a:rPr lang="de-DE" sz="1100" b="0" i="1" u="none" strike="noStrike" cap="none" dirty="0">
                <a:solidFill>
                  <a:srgbClr val="000000"/>
                </a:solidFill>
                <a:effectLst/>
                <a:latin typeface="Arial"/>
                <a:ea typeface="Arial"/>
                <a:cs typeface="Arial"/>
                <a:sym typeface="Arial"/>
              </a:rPr>
              <a:t>Nachhaltige Wissenschaft mit Forschungsdatenmanagement - Eine Einführung für Betreuende von Qualifizierungsarbeiten</a:t>
            </a:r>
            <a:r>
              <a:rPr lang="de-DE" sz="1100" b="0" i="0" u="none" strike="noStrike" cap="none" dirty="0">
                <a:solidFill>
                  <a:srgbClr val="000000"/>
                </a:solidFill>
                <a:effectLst/>
                <a:latin typeface="Arial"/>
                <a:ea typeface="Arial"/>
                <a:cs typeface="Arial"/>
                <a:sym typeface="Arial"/>
              </a:rPr>
              <a:t>. </a:t>
            </a:r>
            <a:r>
              <a:rPr lang="de-DE" sz="1100" b="0" i="0" u="sng" strike="noStrike" cap="none" dirty="0">
                <a:solidFill>
                  <a:srgbClr val="000000"/>
                </a:solidFill>
                <a:effectLst/>
                <a:latin typeface="Arial"/>
                <a:ea typeface="Arial"/>
                <a:cs typeface="Arial"/>
                <a:sym typeface="Arial"/>
                <a:hlinkClick r:id="rId3"/>
              </a:rPr>
              <a:t>https://doi.org/10.25625/EKEEFB</a:t>
            </a:r>
            <a:endParaRPr lang="de-DE" dirty="0"/>
          </a:p>
          <a:p>
            <a:pPr marL="0" lvl="0" indent="0" algn="l" rtl="0">
              <a:lnSpc>
                <a:spcPct val="100000"/>
              </a:lnSpc>
              <a:spcBef>
                <a:spcPts val="0"/>
              </a:spcBef>
              <a:spcAft>
                <a:spcPts val="0"/>
              </a:spcAft>
              <a:buSzPts val="1100"/>
              <a:buNone/>
            </a:pPr>
            <a:endParaRPr dirty="0"/>
          </a:p>
        </p:txBody>
      </p:sp>
      <p:sp>
        <p:nvSpPr>
          <p:cNvPr id="2111" name="Google Shape;2111;g3146cb5cc3e_0_12588:notes">
            <a:extLst>
              <a:ext uri="{FF2B5EF4-FFF2-40B4-BE49-F238E27FC236}">
                <a16:creationId xmlns:a16="http://schemas.microsoft.com/office/drawing/2014/main" id="{74305BF6-E0CC-BD27-D858-5611D72D820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374644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6">
          <a:extLst>
            <a:ext uri="{FF2B5EF4-FFF2-40B4-BE49-F238E27FC236}">
              <a16:creationId xmlns:a16="http://schemas.microsoft.com/office/drawing/2014/main" id="{E292CB47-4837-994E-D875-2BE7EB3C3DCB}"/>
            </a:ext>
          </a:extLst>
        </p:cNvPr>
        <p:cNvGrpSpPr/>
        <p:nvPr/>
      </p:nvGrpSpPr>
      <p:grpSpPr>
        <a:xfrm>
          <a:off x="0" y="0"/>
          <a:ext cx="0" cy="0"/>
          <a:chOff x="0" y="0"/>
          <a:chExt cx="0" cy="0"/>
        </a:xfrm>
      </p:grpSpPr>
      <p:sp>
        <p:nvSpPr>
          <p:cNvPr id="2297" name="Google Shape;2297;g3146cb5cc3e_0_25281:notes">
            <a:extLst>
              <a:ext uri="{FF2B5EF4-FFF2-40B4-BE49-F238E27FC236}">
                <a16:creationId xmlns:a16="http://schemas.microsoft.com/office/drawing/2014/main" id="{1938932E-DA1C-1393-0CB6-A3A80CFA37D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DE" dirty="0"/>
              <a:t>Quelle: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1" u="none" strike="noStrike" cap="none" dirty="0">
                <a:solidFill>
                  <a:srgbClr val="000000"/>
                </a:solidFill>
                <a:effectLst/>
                <a:latin typeface="Arial"/>
                <a:ea typeface="Arial"/>
                <a:cs typeface="Arial"/>
                <a:sym typeface="Arial"/>
              </a:rPr>
              <a:t>Repositorien | Veröffentlichen und Archivieren | Themen | Forschungsdaten und Forschungsdatenmanagement</a:t>
            </a:r>
            <a:r>
              <a:rPr lang="de-DE" sz="1100" b="0" i="0" u="none" strike="noStrike" cap="none" dirty="0">
                <a:solidFill>
                  <a:srgbClr val="000000"/>
                </a:solidFill>
                <a:effectLst/>
                <a:latin typeface="Arial"/>
                <a:ea typeface="Arial"/>
                <a:cs typeface="Arial"/>
                <a:sym typeface="Arial"/>
              </a:rPr>
              <a:t>. (o. J.). Abgerufen 30. März 2026, von </a:t>
            </a:r>
            <a:r>
              <a:rPr lang="de-DE" sz="1100" b="0" i="0" u="sng" strike="noStrike" cap="none" dirty="0">
                <a:solidFill>
                  <a:srgbClr val="000000"/>
                </a:solidFill>
                <a:effectLst/>
                <a:latin typeface="Arial"/>
                <a:ea typeface="Arial"/>
                <a:cs typeface="Arial"/>
                <a:sym typeface="Arial"/>
                <a:hlinkClick r:id="rId3"/>
              </a:rPr>
              <a:t>https://forschungsdaten.info/themen/veroeffentlichen-und-archivieren/repositorien/</a:t>
            </a:r>
            <a:endParaRPr lang="de-DE" sz="1100" b="0" i="0" u="none" strike="noStrike" cap="none" dirty="0">
              <a:solidFill>
                <a:srgbClr val="000000"/>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dirty="0"/>
          </a:p>
        </p:txBody>
      </p:sp>
      <p:sp>
        <p:nvSpPr>
          <p:cNvPr id="2298" name="Google Shape;2298;g3146cb5cc3e_0_25281:notes">
            <a:extLst>
              <a:ext uri="{FF2B5EF4-FFF2-40B4-BE49-F238E27FC236}">
                <a16:creationId xmlns:a16="http://schemas.microsoft.com/office/drawing/2014/main" id="{D66832F1-3A0C-28B9-DFE1-1AA8BF1711E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362190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6"/>
        <p:cNvGrpSpPr/>
        <p:nvPr/>
      </p:nvGrpSpPr>
      <p:grpSpPr>
        <a:xfrm>
          <a:off x="0" y="0"/>
          <a:ext cx="0" cy="0"/>
          <a:chOff x="0" y="0"/>
          <a:chExt cx="0" cy="0"/>
        </a:xfrm>
      </p:grpSpPr>
      <p:sp>
        <p:nvSpPr>
          <p:cNvPr id="757" name="Google Shape;757;g101266b9b2f_0_9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8" name="Google Shape;758;g101266b9b2f_0_9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dirty="0"/>
              <a:t>Quelle: </a:t>
            </a:r>
            <a:br>
              <a:rPr lang="de-DE" dirty="0"/>
            </a:br>
            <a:r>
              <a:rPr lang="de-DE" sz="1100" b="0" i="0" u="none" strike="noStrike" cap="none" dirty="0">
                <a:solidFill>
                  <a:srgbClr val="000000"/>
                </a:solidFill>
                <a:effectLst/>
                <a:latin typeface="Arial"/>
                <a:ea typeface="Arial"/>
                <a:cs typeface="Arial"/>
                <a:sym typeface="Arial"/>
              </a:rPr>
              <a:t>Lehmann, Sebastian B. C.; Altemeier, Franziska; Nina, Düvel (2026). </a:t>
            </a:r>
            <a:r>
              <a:rPr lang="de-DE" sz="1100" b="0" i="1" u="none" strike="noStrike" cap="none" dirty="0">
                <a:solidFill>
                  <a:srgbClr val="000000"/>
                </a:solidFill>
                <a:effectLst/>
                <a:latin typeface="Arial"/>
                <a:ea typeface="Arial"/>
                <a:cs typeface="Arial"/>
                <a:sym typeface="Arial"/>
              </a:rPr>
              <a:t>Nachhaltige Wissenschaft mit Forschungsdatenmanagement - Eine Einführung für Betreuende von Qualifizierungsarbeiten</a:t>
            </a:r>
            <a:r>
              <a:rPr lang="de-DE" sz="1100" b="0" i="0" u="none" strike="noStrike" cap="none" dirty="0">
                <a:solidFill>
                  <a:srgbClr val="000000"/>
                </a:solidFill>
                <a:effectLst/>
                <a:latin typeface="Arial"/>
                <a:ea typeface="Arial"/>
                <a:cs typeface="Arial"/>
                <a:sym typeface="Arial"/>
              </a:rPr>
              <a:t>. </a:t>
            </a:r>
            <a:r>
              <a:rPr lang="de-DE" sz="1100" b="0" i="0" u="sng" strike="noStrike" cap="none" dirty="0">
                <a:solidFill>
                  <a:srgbClr val="000000"/>
                </a:solidFill>
                <a:effectLst/>
                <a:latin typeface="Arial"/>
                <a:ea typeface="Arial"/>
                <a:cs typeface="Arial"/>
                <a:sym typeface="Arial"/>
                <a:hlinkClick r:id="rId3"/>
              </a:rPr>
              <a:t>https://doi.org/10.25625/EKEEFB</a:t>
            </a:r>
            <a:endParaRPr lang="de-DE" dirty="0"/>
          </a:p>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6">
          <a:extLst>
            <a:ext uri="{FF2B5EF4-FFF2-40B4-BE49-F238E27FC236}">
              <a16:creationId xmlns:a16="http://schemas.microsoft.com/office/drawing/2014/main" id="{87594DFE-F809-A1F9-27BF-529F1B6C20FB}"/>
            </a:ext>
          </a:extLst>
        </p:cNvPr>
        <p:cNvGrpSpPr/>
        <p:nvPr/>
      </p:nvGrpSpPr>
      <p:grpSpPr>
        <a:xfrm>
          <a:off x="0" y="0"/>
          <a:ext cx="0" cy="0"/>
          <a:chOff x="0" y="0"/>
          <a:chExt cx="0" cy="0"/>
        </a:xfrm>
      </p:grpSpPr>
      <p:sp>
        <p:nvSpPr>
          <p:cNvPr id="757" name="Google Shape;757;g101266b9b2f_0_968:notes">
            <a:extLst>
              <a:ext uri="{FF2B5EF4-FFF2-40B4-BE49-F238E27FC236}">
                <a16:creationId xmlns:a16="http://schemas.microsoft.com/office/drawing/2014/main" id="{C5AEEF36-3285-38C3-1F8B-E29E4FBB8E9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8" name="Google Shape;758;g101266b9b2f_0_968:notes">
            <a:extLst>
              <a:ext uri="{FF2B5EF4-FFF2-40B4-BE49-F238E27FC236}">
                <a16:creationId xmlns:a16="http://schemas.microsoft.com/office/drawing/2014/main" id="{0932BBCE-5341-8A48-468C-733DD27796C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a:t>Das Video öffnet sich durch klicken auf den untenstehenden Link oder auf den mit Bild verknüpften Link.</a:t>
            </a:r>
          </a:p>
          <a:p>
            <a:pPr marL="0" lvl="0" indent="0" algn="l" rtl="0">
              <a:spcBef>
                <a:spcPts val="0"/>
              </a:spcBef>
              <a:spcAft>
                <a:spcPts val="0"/>
              </a:spcAft>
              <a:buNone/>
            </a:pPr>
            <a:r>
              <a:rPr lang="de-DE" dirty="0"/>
              <a:t>Es vermittelt die Grundlagen der Verwendung von re3data.</a:t>
            </a:r>
          </a:p>
          <a:p>
            <a:pPr marL="0" lvl="0" indent="0" algn="l" rtl="0">
              <a:spcBef>
                <a:spcPts val="0"/>
              </a:spcBef>
              <a:spcAft>
                <a:spcPts val="0"/>
              </a:spcAft>
              <a:buNone/>
            </a:pPr>
            <a:endParaRPr lang="de-DE" dirty="0"/>
          </a:p>
          <a:p>
            <a:pPr marL="0" lvl="0" indent="0" algn="l" rtl="0">
              <a:spcBef>
                <a:spcPts val="0"/>
              </a:spcBef>
              <a:spcAft>
                <a:spcPts val="0"/>
              </a:spcAft>
              <a:buNone/>
            </a:pPr>
            <a:r>
              <a:rPr lang="de-DE" dirty="0"/>
              <a:t>Quelle: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dirty="0">
                <a:effectLst/>
              </a:rPr>
              <a:t>Forschungsdatenmanagement Bayern. (2019, Juli 1). </a:t>
            </a:r>
            <a:r>
              <a:rPr lang="de-DE" i="1" dirty="0">
                <a:effectLst/>
              </a:rPr>
              <a:t>#01 Relevante Repositorien finden | Forschungsdaten suchen &amp; nachnutzen</a:t>
            </a:r>
            <a:r>
              <a:rPr lang="de-DE" dirty="0">
                <a:effectLst/>
              </a:rPr>
              <a:t> [Videoaufnahme]. </a:t>
            </a:r>
            <a:r>
              <a:rPr lang="de-DE" dirty="0">
                <a:effectLst/>
                <a:hlinkClick r:id="rId3"/>
              </a:rPr>
              <a:t>https://www.youtube.com/watch?v=38_ETsB06I4</a:t>
            </a:r>
            <a:endParaRPr lang="de-DE" dirty="0">
              <a:effectLst/>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5929392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6">
          <a:extLst>
            <a:ext uri="{FF2B5EF4-FFF2-40B4-BE49-F238E27FC236}">
              <a16:creationId xmlns:a16="http://schemas.microsoft.com/office/drawing/2014/main" id="{59277061-C9F2-59FA-8836-A8BA24BB5652}"/>
            </a:ext>
          </a:extLst>
        </p:cNvPr>
        <p:cNvGrpSpPr/>
        <p:nvPr/>
      </p:nvGrpSpPr>
      <p:grpSpPr>
        <a:xfrm>
          <a:off x="0" y="0"/>
          <a:ext cx="0" cy="0"/>
          <a:chOff x="0" y="0"/>
          <a:chExt cx="0" cy="0"/>
        </a:xfrm>
      </p:grpSpPr>
      <p:sp>
        <p:nvSpPr>
          <p:cNvPr id="757" name="Google Shape;757;g101266b9b2f_0_968:notes">
            <a:extLst>
              <a:ext uri="{FF2B5EF4-FFF2-40B4-BE49-F238E27FC236}">
                <a16:creationId xmlns:a16="http://schemas.microsoft.com/office/drawing/2014/main" id="{4C9FBF15-290A-98C8-A3CA-7987E71C12F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8" name="Google Shape;758;g101266b9b2f_0_968:notes">
            <a:extLst>
              <a:ext uri="{FF2B5EF4-FFF2-40B4-BE49-F238E27FC236}">
                <a16:creationId xmlns:a16="http://schemas.microsoft.com/office/drawing/2014/main" id="{89BBBBD3-8255-FCC5-1159-189C70AD8FC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dirty="0"/>
              <a:t>Quelle: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1" u="none" strike="noStrike" cap="none" dirty="0">
                <a:solidFill>
                  <a:srgbClr val="000000"/>
                </a:solidFill>
                <a:effectLst/>
                <a:latin typeface="Arial"/>
                <a:ea typeface="Arial"/>
                <a:cs typeface="Arial"/>
                <a:sym typeface="Arial"/>
              </a:rPr>
              <a:t>Search | re3data.org</a:t>
            </a:r>
            <a:r>
              <a:rPr lang="de-DE" sz="1100" b="0" i="0" u="none" strike="noStrike" cap="none" dirty="0">
                <a:solidFill>
                  <a:srgbClr val="000000"/>
                </a:solidFill>
                <a:effectLst/>
                <a:latin typeface="Arial"/>
                <a:ea typeface="Arial"/>
                <a:cs typeface="Arial"/>
                <a:sym typeface="Arial"/>
              </a:rPr>
              <a:t>. (o. J.). Abgerufen 30. März 2026, von </a:t>
            </a:r>
            <a:r>
              <a:rPr lang="de-DE" sz="1100" b="0" i="0" u="sng" strike="noStrike" cap="none" dirty="0">
                <a:solidFill>
                  <a:srgbClr val="000000"/>
                </a:solidFill>
                <a:effectLst/>
                <a:latin typeface="Arial"/>
                <a:ea typeface="Arial"/>
                <a:cs typeface="Arial"/>
                <a:sym typeface="Arial"/>
                <a:hlinkClick r:id="rId3"/>
              </a:rPr>
              <a:t>https://www.re3data.org/search</a:t>
            </a:r>
            <a:endParaRPr lang="de-DE" sz="1100" b="0" i="0" u="none" strike="noStrike" cap="none" dirty="0">
              <a:solidFill>
                <a:srgbClr val="000000"/>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de-DE"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dirty="0"/>
              <a:t>Die Bedeutung der Icons sieht man, wenn man mit dem Mauszeiger über dem Icon </a:t>
            </a:r>
            <a:r>
              <a:rPr lang="de-DE" dirty="0" err="1"/>
              <a:t>hovert</a:t>
            </a:r>
            <a:r>
              <a:rPr lang="de-DE"/>
              <a:t>.</a:t>
            </a:r>
            <a:endParaRPr dirty="0"/>
          </a:p>
        </p:txBody>
      </p:sp>
    </p:spTree>
    <p:extLst>
      <p:ext uri="{BB962C8B-B14F-4D97-AF65-F5344CB8AC3E}">
        <p14:creationId xmlns:p14="http://schemas.microsoft.com/office/powerpoint/2010/main" val="27515636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6">
          <a:extLst>
            <a:ext uri="{FF2B5EF4-FFF2-40B4-BE49-F238E27FC236}">
              <a16:creationId xmlns:a16="http://schemas.microsoft.com/office/drawing/2014/main" id="{8434AAB2-F485-E924-1787-87978576DE09}"/>
            </a:ext>
          </a:extLst>
        </p:cNvPr>
        <p:cNvGrpSpPr/>
        <p:nvPr/>
      </p:nvGrpSpPr>
      <p:grpSpPr>
        <a:xfrm>
          <a:off x="0" y="0"/>
          <a:ext cx="0" cy="0"/>
          <a:chOff x="0" y="0"/>
          <a:chExt cx="0" cy="0"/>
        </a:xfrm>
      </p:grpSpPr>
      <p:sp>
        <p:nvSpPr>
          <p:cNvPr id="757" name="Google Shape;757;g101266b9b2f_0_968:notes">
            <a:extLst>
              <a:ext uri="{FF2B5EF4-FFF2-40B4-BE49-F238E27FC236}">
                <a16:creationId xmlns:a16="http://schemas.microsoft.com/office/drawing/2014/main" id="{3C8476AC-AF4F-685A-561E-8D9E668A9AB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8" name="Google Shape;758;g101266b9b2f_0_968:notes">
            <a:extLst>
              <a:ext uri="{FF2B5EF4-FFF2-40B4-BE49-F238E27FC236}">
                <a16:creationId xmlns:a16="http://schemas.microsoft.com/office/drawing/2014/main" id="{20386268-129D-54D0-5D87-74B6FAD137A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defRPr/>
            </a:pPr>
            <a:r>
              <a:rPr lang="de-DE" sz="1100" b="0" i="0" u="none" dirty="0">
                <a:solidFill>
                  <a:srgbClr val="000000"/>
                </a:solidFill>
                <a:latin typeface="ARial"/>
                <a:ea typeface="ARial"/>
                <a:cs typeface="ARial"/>
              </a:rPr>
              <a:t>Quellen:</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1" u="none" strike="noStrike" cap="none" dirty="0">
                <a:solidFill>
                  <a:srgbClr val="000000"/>
                </a:solidFill>
                <a:effectLst/>
                <a:latin typeface="Arial"/>
                <a:ea typeface="Arial"/>
                <a:cs typeface="Arial"/>
                <a:sym typeface="Arial"/>
              </a:rPr>
              <a:t>About – </a:t>
            </a:r>
            <a:r>
              <a:rPr lang="de-DE" sz="1100" b="0" i="1" u="none" strike="noStrike" cap="none" dirty="0" err="1">
                <a:solidFill>
                  <a:srgbClr val="000000"/>
                </a:solidFill>
                <a:effectLst/>
                <a:latin typeface="Arial"/>
                <a:ea typeface="Arial"/>
                <a:cs typeface="Arial"/>
                <a:sym typeface="Arial"/>
              </a:rPr>
              <a:t>CoreTrustSeal</a:t>
            </a:r>
            <a:r>
              <a:rPr lang="de-DE" sz="1100" b="0" i="0" u="none" strike="noStrike" cap="none" dirty="0">
                <a:solidFill>
                  <a:srgbClr val="000000"/>
                </a:solidFill>
                <a:effectLst/>
                <a:latin typeface="Arial"/>
                <a:ea typeface="Arial"/>
                <a:cs typeface="Arial"/>
                <a:sym typeface="Arial"/>
              </a:rPr>
              <a:t>. (o. J.). Abgerufen 30. März 2026, von </a:t>
            </a:r>
            <a:r>
              <a:rPr lang="de-DE" sz="1100" b="0" i="0" u="sng" strike="noStrike" cap="none" dirty="0">
                <a:solidFill>
                  <a:srgbClr val="000000"/>
                </a:solidFill>
                <a:effectLst/>
                <a:latin typeface="Arial"/>
                <a:ea typeface="Arial"/>
                <a:cs typeface="Arial"/>
                <a:sym typeface="Arial"/>
                <a:hlinkClick r:id="rId3"/>
              </a:rPr>
              <a:t>https://www.coretrustseal.org/about/</a:t>
            </a:r>
            <a:endParaRPr lang="de-DE" sz="1100" b="0" i="0" u="sng" strike="noStrike" cap="none" dirty="0">
              <a:solidFill>
                <a:srgbClr val="000000"/>
              </a:solidFill>
              <a:effectLst/>
              <a:latin typeface="Arial"/>
              <a:ea typeface="Arial"/>
              <a:cs typeface="Arial"/>
              <a:sym typeface="Arial"/>
            </a:endParaRP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de-DE" sz="1100" b="0" i="0" u="none" strike="noStrike" cap="none" dirty="0">
              <a:solidFill>
                <a:srgbClr val="000000"/>
              </a:solidFill>
              <a:effectLst/>
              <a:latin typeface="Arial"/>
              <a:ea typeface="Arial"/>
              <a:cs typeface="Arial"/>
              <a:sym typeface="Arial"/>
            </a:endParaRP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1" u="none" strike="noStrike" cap="none" dirty="0">
                <a:solidFill>
                  <a:srgbClr val="000000"/>
                </a:solidFill>
                <a:effectLst/>
                <a:latin typeface="Arial"/>
                <a:ea typeface="Arial"/>
                <a:cs typeface="Arial"/>
                <a:sym typeface="Arial"/>
              </a:rPr>
              <a:t>Nestor—Homepage—Nestor-Siegel für vertrauenswürdige digitale Langzeitarchive</a:t>
            </a:r>
            <a:r>
              <a:rPr lang="de-DE" sz="1100" b="0" i="0" u="none" strike="noStrike" cap="none" dirty="0">
                <a:solidFill>
                  <a:srgbClr val="000000"/>
                </a:solidFill>
                <a:effectLst/>
                <a:latin typeface="Arial"/>
                <a:ea typeface="Arial"/>
                <a:cs typeface="Arial"/>
                <a:sym typeface="Arial"/>
              </a:rPr>
              <a:t>. (o. J.). Abgerufen 30. März 2026, von </a:t>
            </a:r>
            <a:r>
              <a:rPr lang="de-DE" sz="1100" b="0" i="0" u="sng" strike="noStrike" cap="none" dirty="0">
                <a:solidFill>
                  <a:srgbClr val="000000"/>
                </a:solidFill>
                <a:effectLst/>
                <a:latin typeface="Arial"/>
                <a:ea typeface="Arial"/>
                <a:cs typeface="Arial"/>
                <a:sym typeface="Arial"/>
                <a:hlinkClick r:id="rId4"/>
              </a:rPr>
              <a:t>https://www.langzeitarchivierung.de/Webs/nestor/DE/Zertifizierung/nestor_Siegel/siegel.html</a:t>
            </a:r>
            <a:endParaRPr lang="de-DE" dirty="0">
              <a:latin typeface="ARial"/>
              <a:cs typeface="ARial"/>
            </a:endParaRPr>
          </a:p>
          <a:p>
            <a:pPr marL="158750" indent="0">
              <a:buNone/>
              <a:defRPr/>
            </a:pPr>
            <a:endParaRPr lang="de-DE" dirty="0"/>
          </a:p>
          <a:p>
            <a:pPr marL="0" lvl="0" indent="0" algn="l" rtl="0">
              <a:spcBef>
                <a:spcPts val="0"/>
              </a:spcBef>
              <a:spcAft>
                <a:spcPts val="0"/>
              </a:spcAft>
              <a:buNone/>
            </a:pPr>
            <a:r>
              <a:rPr lang="de-DE" dirty="0"/>
              <a:t> </a:t>
            </a:r>
            <a:endParaRPr dirty="0"/>
          </a:p>
        </p:txBody>
      </p:sp>
    </p:spTree>
    <p:extLst>
      <p:ext uri="{BB962C8B-B14F-4D97-AF65-F5344CB8AC3E}">
        <p14:creationId xmlns:p14="http://schemas.microsoft.com/office/powerpoint/2010/main" val="29558555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158750" indent="0">
              <a:buNone/>
            </a:pPr>
            <a:r>
              <a:rPr lang="de-DE" dirty="0"/>
              <a:t>Die Übung soll zum Kennenlernen von </a:t>
            </a:r>
            <a:r>
              <a:rPr lang="de-DE" i="1" dirty="0"/>
              <a:t>re3data</a:t>
            </a:r>
            <a:r>
              <a:rPr lang="de-DE" dirty="0"/>
              <a:t> dienen und die Studierenden mit der Nutzung vertraut machen.</a:t>
            </a:r>
          </a:p>
          <a:p>
            <a:pPr marL="158750" indent="0">
              <a:buNone/>
            </a:pPr>
            <a:endParaRPr lang="de-DE" dirty="0"/>
          </a:p>
          <a:p>
            <a:pPr marL="158750" indent="0">
              <a:buNone/>
            </a:pPr>
            <a:r>
              <a:rPr lang="de-DE" dirty="0"/>
              <a:t>Mögliche Lösungen finden sich im Dokument „02_Arbeitsblatt_re3data_Beispiele“, es können jedoch auch andere Repositorien passend sein.</a:t>
            </a:r>
          </a:p>
        </p:txBody>
      </p:sp>
    </p:spTree>
    <p:extLst>
      <p:ext uri="{BB962C8B-B14F-4D97-AF65-F5344CB8AC3E}">
        <p14:creationId xmlns:p14="http://schemas.microsoft.com/office/powerpoint/2010/main" val="16810986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6">
          <a:extLst>
            <a:ext uri="{FF2B5EF4-FFF2-40B4-BE49-F238E27FC236}">
              <a16:creationId xmlns:a16="http://schemas.microsoft.com/office/drawing/2014/main" id="{0FC86CBA-60C8-B0B1-840B-CDFCCB6A0A06}"/>
            </a:ext>
          </a:extLst>
        </p:cNvPr>
        <p:cNvGrpSpPr/>
        <p:nvPr/>
      </p:nvGrpSpPr>
      <p:grpSpPr>
        <a:xfrm>
          <a:off x="0" y="0"/>
          <a:ext cx="0" cy="0"/>
          <a:chOff x="0" y="0"/>
          <a:chExt cx="0" cy="0"/>
        </a:xfrm>
      </p:grpSpPr>
      <p:sp>
        <p:nvSpPr>
          <p:cNvPr id="1397" name="Google Shape;1397;g101266b9b2f_0_2357:notes">
            <a:extLst>
              <a:ext uri="{FF2B5EF4-FFF2-40B4-BE49-F238E27FC236}">
                <a16:creationId xmlns:a16="http://schemas.microsoft.com/office/drawing/2014/main" id="{F2B3D35C-527C-5706-1FF3-8F441580D44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8" name="Google Shape;1398;g101266b9b2f_0_2357:notes">
            <a:extLst>
              <a:ext uri="{FF2B5EF4-FFF2-40B4-BE49-F238E27FC236}">
                <a16:creationId xmlns:a16="http://schemas.microsoft.com/office/drawing/2014/main" id="{D843994D-AF82-BE85-3B7D-7CE3A42F95F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a:t>Zum Creative Commons </a:t>
            </a:r>
            <a:r>
              <a:rPr lang="de-DE" dirty="0" err="1"/>
              <a:t>Chooser</a:t>
            </a:r>
            <a:r>
              <a:rPr lang="de-DE" dirty="0"/>
              <a:t> kommt mit, indem man Strg gedrückt hält und auf das Bild klickt.</a:t>
            </a:r>
          </a:p>
          <a:p>
            <a:pPr marL="0" lvl="0" indent="0" algn="l" rtl="0">
              <a:spcBef>
                <a:spcPts val="0"/>
              </a:spcBef>
              <a:spcAft>
                <a:spcPts val="0"/>
              </a:spcAft>
              <a:buNone/>
            </a:pPr>
            <a:endParaRPr lang="de-DE" dirty="0"/>
          </a:p>
          <a:p>
            <a:pPr marL="0" lvl="0" indent="0" algn="l" rtl="0">
              <a:spcBef>
                <a:spcPts val="0"/>
              </a:spcBef>
              <a:spcAft>
                <a:spcPts val="0"/>
              </a:spcAft>
              <a:buNone/>
            </a:pPr>
            <a:r>
              <a:rPr lang="de-DE" dirty="0"/>
              <a:t>Vorteile:</a:t>
            </a:r>
          </a:p>
          <a:p>
            <a:pPr marL="0" lvl="0" indent="0" algn="l" rtl="0">
              <a:spcBef>
                <a:spcPts val="0"/>
              </a:spcBef>
              <a:spcAft>
                <a:spcPts val="0"/>
              </a:spcAft>
              <a:buNone/>
            </a:pPr>
            <a:r>
              <a:rPr lang="de-DE" dirty="0"/>
              <a:t>Verbreitung der Inhalte: befördern das Teilen von Forschungsdaten, bieten einen einfachen Weg zur Nachnutzung</a:t>
            </a:r>
          </a:p>
          <a:p>
            <a:pPr marL="0" lvl="0" indent="0" algn="l" rtl="0">
              <a:spcBef>
                <a:spcPts val="0"/>
              </a:spcBef>
              <a:spcAft>
                <a:spcPts val="0"/>
              </a:spcAft>
              <a:buNone/>
            </a:pPr>
            <a:r>
              <a:rPr lang="de-DE" dirty="0"/>
              <a:t>Sichtbarkeit/Renommee: erhöht Sichtbarkeit und Nachnutzbarkeit und kann dadurch das Renommee der Forschenden steigern</a:t>
            </a:r>
          </a:p>
          <a:p>
            <a:pPr marL="0" lvl="0" indent="0" algn="l" rtl="0">
              <a:spcBef>
                <a:spcPts val="0"/>
              </a:spcBef>
              <a:spcAft>
                <a:spcPts val="0"/>
              </a:spcAft>
              <a:buNone/>
            </a:pPr>
            <a:r>
              <a:rPr lang="de-DE" dirty="0"/>
              <a:t>Rechtssicherheit: Standardisierung verringert Risiko</a:t>
            </a:r>
          </a:p>
          <a:p>
            <a:pPr marL="0" lvl="0" indent="0" algn="l" rtl="0">
              <a:spcBef>
                <a:spcPts val="0"/>
              </a:spcBef>
              <a:spcAft>
                <a:spcPts val="0"/>
              </a:spcAft>
              <a:buNone/>
            </a:pPr>
            <a:r>
              <a:rPr lang="de-DE" dirty="0"/>
              <a:t>Bequemlichkeit: reduzierter Aufwand durch fertig formulierte Lizenzen, es fallen weniger Fragen zur Nachnutzung an</a:t>
            </a:r>
          </a:p>
          <a:p>
            <a:pPr marL="0" lvl="0" indent="0" algn="l" rtl="0">
              <a:spcBef>
                <a:spcPts val="0"/>
              </a:spcBef>
              <a:spcAft>
                <a:spcPts val="0"/>
              </a:spcAft>
              <a:buNone/>
            </a:pPr>
            <a:endParaRPr lang="de-DE"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0" u="none" strike="noStrike" cap="none" dirty="0">
                <a:solidFill>
                  <a:srgbClr val="000000"/>
                </a:solidFill>
                <a:effectLst/>
                <a:latin typeface="Arial"/>
                <a:ea typeface="Arial"/>
                <a:cs typeface="Arial"/>
                <a:sym typeface="Arial"/>
              </a:rPr>
              <a:t>Quellen: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0" u="none" strike="noStrike" cap="none" dirty="0">
                <a:solidFill>
                  <a:srgbClr val="000000"/>
                </a:solidFill>
                <a:effectLst/>
                <a:latin typeface="Arial"/>
                <a:ea typeface="Arial"/>
                <a:cs typeface="Arial"/>
                <a:sym typeface="Arial"/>
              </a:rPr>
              <a:t>Gerlach, R., Rex, J., Lang, K., </a:t>
            </a:r>
            <a:r>
              <a:rPr lang="de-DE" sz="1100" b="0" i="0" u="none" strike="noStrike" cap="none" dirty="0" err="1">
                <a:solidFill>
                  <a:srgbClr val="000000"/>
                </a:solidFill>
                <a:effectLst/>
                <a:latin typeface="Arial"/>
                <a:ea typeface="Arial"/>
                <a:cs typeface="Arial"/>
                <a:sym typeface="Arial"/>
              </a:rPr>
              <a:t>Neute</a:t>
            </a:r>
            <a:r>
              <a:rPr lang="de-DE" sz="1100" b="0" i="0" u="none" strike="noStrike" cap="none" dirty="0">
                <a:solidFill>
                  <a:srgbClr val="000000"/>
                </a:solidFill>
                <a:effectLst/>
                <a:latin typeface="Arial"/>
                <a:ea typeface="Arial"/>
                <a:cs typeface="Arial"/>
                <a:sym typeface="Arial"/>
              </a:rPr>
              <a:t>, N., Assmann, C., &amp; Lehmann, A. (o. J.). </a:t>
            </a:r>
            <a:r>
              <a:rPr lang="de-DE" sz="1100" b="0" i="1" u="none" strike="noStrike" cap="none" dirty="0">
                <a:solidFill>
                  <a:srgbClr val="000000"/>
                </a:solidFill>
                <a:effectLst/>
                <a:latin typeface="Arial"/>
                <a:ea typeface="Arial"/>
                <a:cs typeface="Arial"/>
                <a:sym typeface="Arial"/>
              </a:rPr>
              <a:t>23 Research Data Management Things: Edition Free </a:t>
            </a:r>
            <a:r>
              <a:rPr lang="de-DE" sz="1100" b="0" i="1" u="none" strike="noStrike" cap="none" dirty="0" err="1">
                <a:solidFill>
                  <a:srgbClr val="000000"/>
                </a:solidFill>
                <a:effectLst/>
                <a:latin typeface="Arial"/>
                <a:ea typeface="Arial"/>
                <a:cs typeface="Arial"/>
                <a:sym typeface="Arial"/>
              </a:rPr>
              <a:t>Licenses</a:t>
            </a:r>
            <a:r>
              <a:rPr lang="de-DE" sz="1100" b="0" i="0" u="none" strike="noStrike" cap="none" dirty="0">
                <a:solidFill>
                  <a:srgbClr val="000000"/>
                </a:solidFill>
                <a:effectLst/>
                <a:latin typeface="Arial"/>
                <a:ea typeface="Arial"/>
                <a:cs typeface="Arial"/>
                <a:sym typeface="Arial"/>
              </a:rPr>
              <a:t>. </a:t>
            </a:r>
            <a:r>
              <a:rPr lang="de-DE" sz="1100" b="0" i="0" u="none" strike="noStrike" cap="none" dirty="0">
                <a:solidFill>
                  <a:srgbClr val="000000"/>
                </a:solidFill>
                <a:effectLst/>
                <a:latin typeface="Arial"/>
                <a:ea typeface="Arial"/>
                <a:cs typeface="Arial"/>
                <a:sym typeface="Arial"/>
                <a:hlinkClick r:id="rId3"/>
              </a:rPr>
              <a:t>https://doi.org/10.5281/zenodo.5702009</a:t>
            </a:r>
            <a:endParaRPr lang="da-DK" sz="1100" dirty="0">
              <a:solidFill>
                <a:schemeClr val="bg1">
                  <a:lumMod val="85000"/>
                </a:schemeClr>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a-DK" sz="1100" dirty="0">
                <a:solidFill>
                  <a:schemeClr val="bg1">
                    <a:lumMod val="85000"/>
                  </a:schemeClr>
                </a:solidFill>
              </a:rPr>
              <a:t> </a:t>
            </a:r>
            <a:endParaRPr lang="da-DK" sz="1100"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1" u="none" strike="noStrike" cap="none" dirty="0">
                <a:solidFill>
                  <a:srgbClr val="000000"/>
                </a:solidFill>
                <a:effectLst/>
                <a:latin typeface="Arial"/>
                <a:ea typeface="Arial"/>
                <a:cs typeface="Arial"/>
                <a:sym typeface="Arial"/>
              </a:rPr>
              <a:t>Creative-Commons-Lizenzen | Forschungsdaten veröffentlichen | Rechte und Pflichten | Themen | Forschungsdaten und Forschungsdatenmanagement</a:t>
            </a:r>
            <a:r>
              <a:rPr lang="de-DE" sz="1100" b="0" i="0" u="none" strike="noStrike" cap="none" dirty="0">
                <a:solidFill>
                  <a:srgbClr val="000000"/>
                </a:solidFill>
                <a:effectLst/>
                <a:latin typeface="Arial"/>
                <a:ea typeface="Arial"/>
                <a:cs typeface="Arial"/>
                <a:sym typeface="Arial"/>
              </a:rPr>
              <a:t>. (o. J.). Abgerufen 30. März 2026, von </a:t>
            </a:r>
            <a:r>
              <a:rPr lang="de-DE" sz="1100" b="0" i="0" u="sng" strike="noStrike" cap="none" dirty="0">
                <a:solidFill>
                  <a:srgbClr val="000000"/>
                </a:solidFill>
                <a:effectLst/>
                <a:latin typeface="Arial"/>
                <a:ea typeface="Arial"/>
                <a:cs typeface="Arial"/>
                <a:sym typeface="Arial"/>
                <a:hlinkClick r:id="rId4"/>
              </a:rPr>
              <a:t>https://forschungsdaten.info/themen/rechte-und-pflichten/forschungsdaten-veroeffentlichen/creative-commons-lizenzen/</a:t>
            </a:r>
            <a:endParaRPr lang="de-DE" sz="11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751600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2"/>
        <p:cNvGrpSpPr/>
        <p:nvPr/>
      </p:nvGrpSpPr>
      <p:grpSpPr>
        <a:xfrm>
          <a:off x="0" y="0"/>
          <a:ext cx="0" cy="0"/>
          <a:chOff x="0" y="0"/>
          <a:chExt cx="0" cy="0"/>
        </a:xfrm>
      </p:grpSpPr>
      <p:sp>
        <p:nvSpPr>
          <p:cNvPr id="2103" name="Google Shape;2103;g3146cb5cc3e_0_93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04" name="Google Shape;2104;g3146cb5cc3e_0_93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9">
          <a:extLst>
            <a:ext uri="{FF2B5EF4-FFF2-40B4-BE49-F238E27FC236}">
              <a16:creationId xmlns:a16="http://schemas.microsoft.com/office/drawing/2014/main" id="{58E827DB-0EB9-300E-ECE1-0295D8A3FE71}"/>
            </a:ext>
          </a:extLst>
        </p:cNvPr>
        <p:cNvGrpSpPr/>
        <p:nvPr/>
      </p:nvGrpSpPr>
      <p:grpSpPr>
        <a:xfrm>
          <a:off x="0" y="0"/>
          <a:ext cx="0" cy="0"/>
          <a:chOff x="0" y="0"/>
          <a:chExt cx="0" cy="0"/>
        </a:xfrm>
      </p:grpSpPr>
      <p:sp>
        <p:nvSpPr>
          <p:cNvPr id="2110" name="Google Shape;2110;g3146cb5cc3e_0_12588:notes">
            <a:extLst>
              <a:ext uri="{FF2B5EF4-FFF2-40B4-BE49-F238E27FC236}">
                <a16:creationId xmlns:a16="http://schemas.microsoft.com/office/drawing/2014/main" id="{EDBEF73E-1FA8-FB8B-FAAF-F0B9F093576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a:defRPr/>
            </a:pPr>
            <a:r>
              <a:rPr lang="de-DE" sz="1100" b="0" i="0" u="none" dirty="0">
                <a:solidFill>
                  <a:srgbClr val="000000"/>
                </a:solidFill>
                <a:latin typeface="Arial"/>
                <a:ea typeface="Arial"/>
                <a:cs typeface="Arial"/>
              </a:rPr>
              <a:t>CC0: Verzicht auf alle Rechte (Gemeinfreiheit) – ideal für maximale Nachnutzung.</a:t>
            </a:r>
            <a:endParaRPr lang="de-DE" sz="1100" b="0" dirty="0">
              <a:latin typeface="Arial"/>
              <a:cs typeface="Arial"/>
            </a:endParaRPr>
          </a:p>
          <a:p>
            <a:pPr>
              <a:defRPr/>
            </a:pPr>
            <a:r>
              <a:rPr lang="de-DE" sz="1100" b="0" i="0" u="none" dirty="0">
                <a:solidFill>
                  <a:srgbClr val="000000"/>
                </a:solidFill>
                <a:latin typeface="Arial"/>
                <a:ea typeface="Arial"/>
                <a:cs typeface="Arial"/>
              </a:rPr>
              <a:t>CC-BY: Nutzung ist erlaubt, solange euer Name als </a:t>
            </a:r>
            <a:r>
              <a:rPr lang="de-DE" sz="1100" b="0" i="0" u="none" dirty="0" err="1">
                <a:solidFill>
                  <a:srgbClr val="000000"/>
                </a:solidFill>
                <a:latin typeface="Arial"/>
                <a:ea typeface="Arial"/>
                <a:cs typeface="Arial"/>
              </a:rPr>
              <a:t>Urheber:in</a:t>
            </a:r>
            <a:r>
              <a:rPr lang="de-DE" sz="1100" b="0" i="0" u="none" dirty="0">
                <a:solidFill>
                  <a:srgbClr val="000000"/>
                </a:solidFill>
                <a:latin typeface="Arial"/>
                <a:ea typeface="Arial"/>
                <a:cs typeface="Arial"/>
              </a:rPr>
              <a:t> genannt wird. Das ist der Goldstandard in der Wissenschaft.</a:t>
            </a:r>
            <a:endParaRPr lang="de-DE" sz="1100" b="0" dirty="0">
              <a:latin typeface="Arial"/>
              <a:ea typeface="Arial"/>
              <a:cs typeface="Arial"/>
            </a:endParaRPr>
          </a:p>
          <a:p>
            <a:pPr>
              <a:defRPr/>
            </a:pPr>
            <a:endParaRPr lang="de-DE" sz="1100" b="0" dirty="0">
              <a:latin typeface="Arial"/>
              <a:cs typeface="Arial"/>
            </a:endParaRPr>
          </a:p>
          <a:p>
            <a:pPr>
              <a:defRPr/>
            </a:pPr>
            <a:r>
              <a:rPr lang="de-DE" sz="1100" b="0" i="0" u="none" dirty="0">
                <a:solidFill>
                  <a:srgbClr val="000000"/>
                </a:solidFill>
                <a:latin typeface="Arial"/>
                <a:ea typeface="Arial"/>
                <a:cs typeface="Arial"/>
              </a:rPr>
              <a:t>Vorsicht bei „NC“ (non </a:t>
            </a:r>
            <a:r>
              <a:rPr lang="de-DE" sz="1100" b="0" i="0" u="none" dirty="0" err="1">
                <a:solidFill>
                  <a:srgbClr val="000000"/>
                </a:solidFill>
                <a:latin typeface="Arial"/>
                <a:ea typeface="Arial"/>
                <a:cs typeface="Arial"/>
              </a:rPr>
              <a:t>commercial</a:t>
            </a:r>
            <a:r>
              <a:rPr lang="de-DE" sz="1100" b="0" i="0" u="none" dirty="0">
                <a:solidFill>
                  <a:srgbClr val="000000"/>
                </a:solidFill>
                <a:latin typeface="Arial"/>
                <a:ea typeface="Arial"/>
                <a:cs typeface="Arial"/>
              </a:rPr>
              <a:t>):</a:t>
            </a:r>
            <a:endParaRPr lang="de-DE" sz="1100" b="0" dirty="0">
              <a:latin typeface="Arial"/>
              <a:cs typeface="Arial"/>
            </a:endParaRPr>
          </a:p>
          <a:p>
            <a:pPr>
              <a:defRPr/>
            </a:pPr>
            <a:r>
              <a:rPr lang="de-DE" sz="1100" b="0" i="0" u="none" dirty="0">
                <a:solidFill>
                  <a:srgbClr val="000000"/>
                </a:solidFill>
                <a:latin typeface="Arial"/>
                <a:ea typeface="Arial"/>
                <a:cs typeface="Arial"/>
              </a:rPr>
              <a:t>Annahme: Schutz vor kommerzieller Ausbeutung</a:t>
            </a:r>
            <a:endParaRPr lang="de-DE" sz="1100" b="0" dirty="0">
              <a:latin typeface="Arial"/>
              <a:cs typeface="Arial"/>
            </a:endParaRPr>
          </a:p>
          <a:p>
            <a:pPr>
              <a:defRPr/>
            </a:pPr>
            <a:r>
              <a:rPr lang="de-DE" sz="1100" b="0" i="0" u="none" dirty="0">
                <a:solidFill>
                  <a:srgbClr val="000000"/>
                </a:solidFill>
                <a:latin typeface="Arial"/>
                <a:ea typeface="Arial"/>
                <a:cs typeface="Arial"/>
              </a:rPr>
              <a:t>Tatsächliche Wirkung: Verhindert, dass die Forschungsgemeinschaft die Daten einfach kombinieren und weiterverarbeiten kann</a:t>
            </a:r>
            <a:r>
              <a:rPr lang="de-DE" sz="1100" b="0" dirty="0">
                <a:latin typeface="Arial"/>
                <a:ea typeface="Arial"/>
                <a:cs typeface="Arial"/>
              </a:rPr>
              <a:t>.</a:t>
            </a:r>
            <a:endParaRPr lang="de-DE" b="0" dirty="0"/>
          </a:p>
          <a:p>
            <a:pPr marL="0" lvl="0" indent="0" algn="l" rtl="0">
              <a:lnSpc>
                <a:spcPct val="100000"/>
              </a:lnSpc>
              <a:spcBef>
                <a:spcPts val="0"/>
              </a:spcBef>
              <a:spcAft>
                <a:spcPts val="0"/>
              </a:spcAft>
              <a:buSzPts val="1100"/>
              <a:buNone/>
            </a:pPr>
            <a:r>
              <a:rPr lang="de-DE" b="0" dirty="0"/>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dirty="0"/>
              <a:t>Quelle: </a:t>
            </a:r>
            <a:br>
              <a:rPr lang="de-DE" dirty="0"/>
            </a:br>
            <a:r>
              <a:rPr lang="de-DE" sz="1100" b="0" i="0" u="none" strike="noStrike" cap="none" dirty="0">
                <a:solidFill>
                  <a:srgbClr val="000000"/>
                </a:solidFill>
                <a:effectLst/>
                <a:latin typeface="Arial"/>
                <a:ea typeface="Arial"/>
                <a:cs typeface="Arial"/>
                <a:sym typeface="Arial"/>
              </a:rPr>
              <a:t>Lehmann, Sebastian B. C.; Altemeier, Franziska; Nina, Düvel (2026). </a:t>
            </a:r>
            <a:r>
              <a:rPr lang="de-DE" sz="1100" b="0" i="1" u="none" strike="noStrike" cap="none" dirty="0">
                <a:solidFill>
                  <a:srgbClr val="000000"/>
                </a:solidFill>
                <a:effectLst/>
                <a:latin typeface="Arial"/>
                <a:ea typeface="Arial"/>
                <a:cs typeface="Arial"/>
                <a:sym typeface="Arial"/>
              </a:rPr>
              <a:t>Nachhaltige Wissenschaft mit Forschungsdatenmanagement - Eine Einführung für Betreuende von Qualifizierungsarbeiten</a:t>
            </a:r>
            <a:r>
              <a:rPr lang="de-DE" sz="1100" b="0" i="0" u="none" strike="noStrike" cap="none" dirty="0">
                <a:solidFill>
                  <a:srgbClr val="000000"/>
                </a:solidFill>
                <a:effectLst/>
                <a:latin typeface="Arial"/>
                <a:ea typeface="Arial"/>
                <a:cs typeface="Arial"/>
                <a:sym typeface="Arial"/>
              </a:rPr>
              <a:t>. </a:t>
            </a:r>
            <a:r>
              <a:rPr lang="de-DE" sz="1100" b="0" i="0" u="sng" strike="noStrike" cap="none" dirty="0">
                <a:solidFill>
                  <a:srgbClr val="000000"/>
                </a:solidFill>
                <a:effectLst/>
                <a:latin typeface="Arial"/>
                <a:ea typeface="Arial"/>
                <a:cs typeface="Arial"/>
                <a:sym typeface="Arial"/>
                <a:hlinkClick r:id="rId3"/>
              </a:rPr>
              <a:t>https://doi.org/10.25625/EKEEFB</a:t>
            </a:r>
            <a:endParaRPr lang="de-DE" dirty="0"/>
          </a:p>
          <a:p>
            <a:pPr marL="0" lvl="0" indent="0" algn="l" rtl="0">
              <a:lnSpc>
                <a:spcPct val="100000"/>
              </a:lnSpc>
              <a:spcBef>
                <a:spcPts val="0"/>
              </a:spcBef>
              <a:spcAft>
                <a:spcPts val="0"/>
              </a:spcAft>
              <a:buSzPts val="1100"/>
              <a:buNone/>
            </a:pPr>
            <a:endParaRPr b="0" dirty="0"/>
          </a:p>
        </p:txBody>
      </p:sp>
      <p:sp>
        <p:nvSpPr>
          <p:cNvPr id="2111" name="Google Shape;2111;g3146cb5cc3e_0_12588:notes">
            <a:extLst>
              <a:ext uri="{FF2B5EF4-FFF2-40B4-BE49-F238E27FC236}">
                <a16:creationId xmlns:a16="http://schemas.microsoft.com/office/drawing/2014/main" id="{B0E922D7-C788-1920-0E67-73981231085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771557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9">
          <a:extLst>
            <a:ext uri="{FF2B5EF4-FFF2-40B4-BE49-F238E27FC236}">
              <a16:creationId xmlns:a16="http://schemas.microsoft.com/office/drawing/2014/main" id="{109AA670-EA44-3857-0610-26A48C75D228}"/>
            </a:ext>
          </a:extLst>
        </p:cNvPr>
        <p:cNvGrpSpPr/>
        <p:nvPr/>
      </p:nvGrpSpPr>
      <p:grpSpPr>
        <a:xfrm>
          <a:off x="0" y="0"/>
          <a:ext cx="0" cy="0"/>
          <a:chOff x="0" y="0"/>
          <a:chExt cx="0" cy="0"/>
        </a:xfrm>
      </p:grpSpPr>
      <p:sp>
        <p:nvSpPr>
          <p:cNvPr id="2110" name="Google Shape;2110;g3146cb5cc3e_0_12588:notes">
            <a:extLst>
              <a:ext uri="{FF2B5EF4-FFF2-40B4-BE49-F238E27FC236}">
                <a16:creationId xmlns:a16="http://schemas.microsoft.com/office/drawing/2014/main" id="{1A4E1E30-2E74-CE80-EA3E-EDDE7CB98CD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dirty="0"/>
              <a:t>Hier lässt sich abfragen, welches Vorwissen die Studierenden bereits aus anderen Veranstaltungen besitzen, die Inhalte können dann evtl. gekürzt besprochen werden.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de-DE" dirty="0"/>
          </a:p>
          <a:p>
            <a:pPr marL="0" lvl="0" indent="0" algn="l" rtl="0">
              <a:lnSpc>
                <a:spcPct val="100000"/>
              </a:lnSpc>
              <a:spcBef>
                <a:spcPts val="0"/>
              </a:spcBef>
              <a:spcAft>
                <a:spcPts val="0"/>
              </a:spcAft>
              <a:buSzPts val="1100"/>
              <a:buNone/>
            </a:pPr>
            <a:endParaRPr lang="de-DE" dirty="0"/>
          </a:p>
          <a:p>
            <a:pPr marL="0" lvl="0" indent="0" algn="l" rtl="0">
              <a:lnSpc>
                <a:spcPct val="100000"/>
              </a:lnSpc>
              <a:spcBef>
                <a:spcPts val="0"/>
              </a:spcBef>
              <a:spcAft>
                <a:spcPts val="0"/>
              </a:spcAft>
              <a:buSzPts val="1100"/>
              <a:buNone/>
            </a:pPr>
            <a:r>
              <a:rPr lang="de-DE" dirty="0"/>
              <a:t>Quelle: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1" u="none" strike="noStrike" cap="none" dirty="0">
                <a:solidFill>
                  <a:srgbClr val="000000"/>
                </a:solidFill>
                <a:effectLst/>
                <a:latin typeface="Arial"/>
                <a:ea typeface="Arial"/>
                <a:cs typeface="Arial"/>
                <a:sym typeface="Arial"/>
              </a:rPr>
              <a:t>Metadaten | CDI</a:t>
            </a:r>
            <a:r>
              <a:rPr lang="de-DE" sz="1100" b="0" i="0" u="none" strike="noStrike" cap="none" dirty="0">
                <a:solidFill>
                  <a:srgbClr val="000000"/>
                </a:solidFill>
                <a:effectLst/>
                <a:latin typeface="Arial"/>
                <a:ea typeface="Arial"/>
                <a:cs typeface="Arial"/>
                <a:sym typeface="Arial"/>
              </a:rPr>
              <a:t>. (o. J.). Abgerufen 30. März 2026, von </a:t>
            </a:r>
            <a:r>
              <a:rPr lang="de-DE" sz="1100" b="0" i="0" u="sng" strike="noStrike" cap="none" dirty="0">
                <a:solidFill>
                  <a:srgbClr val="000000"/>
                </a:solidFill>
                <a:effectLst/>
                <a:latin typeface="Arial"/>
                <a:ea typeface="Arial"/>
                <a:cs typeface="Arial"/>
                <a:sym typeface="Arial"/>
                <a:hlinkClick r:id="rId3"/>
              </a:rPr>
              <a:t>https://www.cdi.fau.de/glossary/metadaten/</a:t>
            </a:r>
            <a:endParaRPr lang="de-DE" sz="1100" b="0" i="0" u="none" strike="noStrike" cap="none" dirty="0">
              <a:solidFill>
                <a:srgbClr val="000000"/>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dirty="0"/>
          </a:p>
        </p:txBody>
      </p:sp>
      <p:sp>
        <p:nvSpPr>
          <p:cNvPr id="2111" name="Google Shape;2111;g3146cb5cc3e_0_12588:notes">
            <a:extLst>
              <a:ext uri="{FF2B5EF4-FFF2-40B4-BE49-F238E27FC236}">
                <a16:creationId xmlns:a16="http://schemas.microsoft.com/office/drawing/2014/main" id="{D349DA69-4401-3F5A-B3BB-30B169A5E97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351395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9">
          <a:extLst>
            <a:ext uri="{FF2B5EF4-FFF2-40B4-BE49-F238E27FC236}">
              <a16:creationId xmlns:a16="http://schemas.microsoft.com/office/drawing/2014/main" id="{7C597D89-AABC-33E9-7D5B-CE74AF8F0207}"/>
            </a:ext>
          </a:extLst>
        </p:cNvPr>
        <p:cNvGrpSpPr/>
        <p:nvPr/>
      </p:nvGrpSpPr>
      <p:grpSpPr>
        <a:xfrm>
          <a:off x="0" y="0"/>
          <a:ext cx="0" cy="0"/>
          <a:chOff x="0" y="0"/>
          <a:chExt cx="0" cy="0"/>
        </a:xfrm>
      </p:grpSpPr>
      <p:sp>
        <p:nvSpPr>
          <p:cNvPr id="2110" name="Google Shape;2110;g3146cb5cc3e_0_12588:notes">
            <a:extLst>
              <a:ext uri="{FF2B5EF4-FFF2-40B4-BE49-F238E27FC236}">
                <a16:creationId xmlns:a16="http://schemas.microsoft.com/office/drawing/2014/main" id="{426C27EF-3493-A351-A5FC-31F9C433014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de-DE" dirty="0"/>
              <a:t>Quelle: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1" u="none" strike="noStrike" cap="none" dirty="0">
                <a:solidFill>
                  <a:srgbClr val="000000"/>
                </a:solidFill>
                <a:effectLst/>
                <a:latin typeface="Arial"/>
                <a:ea typeface="Arial"/>
                <a:cs typeface="Arial"/>
                <a:sym typeface="Arial"/>
              </a:rPr>
              <a:t>Metadaten | CDI</a:t>
            </a:r>
            <a:r>
              <a:rPr lang="de-DE" sz="1100" b="0" i="0" u="none" strike="noStrike" cap="none" dirty="0">
                <a:solidFill>
                  <a:srgbClr val="000000"/>
                </a:solidFill>
                <a:effectLst/>
                <a:latin typeface="Arial"/>
                <a:ea typeface="Arial"/>
                <a:cs typeface="Arial"/>
                <a:sym typeface="Arial"/>
              </a:rPr>
              <a:t>. (o. J.). Abgerufen 30. März 2026, von </a:t>
            </a:r>
            <a:r>
              <a:rPr lang="de-DE" sz="1100" b="0" i="0" u="sng" strike="noStrike" cap="none" dirty="0">
                <a:solidFill>
                  <a:srgbClr val="000000"/>
                </a:solidFill>
                <a:effectLst/>
                <a:latin typeface="Arial"/>
                <a:ea typeface="Arial"/>
                <a:cs typeface="Arial"/>
                <a:sym typeface="Arial"/>
                <a:hlinkClick r:id="rId3"/>
              </a:rPr>
              <a:t>https://www.cdi.fau.de/glossary/metadaten/</a:t>
            </a:r>
            <a:endParaRPr lang="de-DE" sz="1100" b="0" i="0" u="none" strike="noStrike" cap="none" dirty="0">
              <a:solidFill>
                <a:srgbClr val="000000"/>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lang="de-DE" dirty="0"/>
          </a:p>
          <a:p>
            <a:pPr marL="0" lvl="0" indent="0" algn="l" rtl="0">
              <a:lnSpc>
                <a:spcPct val="100000"/>
              </a:lnSpc>
              <a:spcBef>
                <a:spcPts val="0"/>
              </a:spcBef>
              <a:spcAft>
                <a:spcPts val="0"/>
              </a:spcAft>
              <a:buSzPts val="1100"/>
              <a:buNone/>
            </a:pPr>
            <a:endParaRPr dirty="0"/>
          </a:p>
        </p:txBody>
      </p:sp>
      <p:sp>
        <p:nvSpPr>
          <p:cNvPr id="2111" name="Google Shape;2111;g3146cb5cc3e_0_12588:notes">
            <a:extLst>
              <a:ext uri="{FF2B5EF4-FFF2-40B4-BE49-F238E27FC236}">
                <a16:creationId xmlns:a16="http://schemas.microsoft.com/office/drawing/2014/main" id="{713F1C48-CA68-5107-3428-D2E88432511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955688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5"/>
        <p:cNvGrpSpPr/>
        <p:nvPr/>
      </p:nvGrpSpPr>
      <p:grpSpPr>
        <a:xfrm>
          <a:off x="0" y="0"/>
          <a:ext cx="0" cy="0"/>
          <a:chOff x="0" y="0"/>
          <a:chExt cx="0" cy="0"/>
        </a:xfrm>
      </p:grpSpPr>
      <p:sp>
        <p:nvSpPr>
          <p:cNvPr id="1116" name="Google Shape;1116;g101266b9b2f_0_15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7" name="Google Shape;1117;g101266b9b2f_0_15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dirty="0"/>
              <a:t>Hier lässt sich abfragen, welches Vorwissen die Studierenden bereits aus anderen Veranstaltungen besitzen, die Inhalte können dann evtl. gekürzt besprochen werden.</a:t>
            </a:r>
          </a:p>
          <a:p>
            <a:pPr marL="0" lvl="0" indent="0" algn="l" rtl="0">
              <a:spcBef>
                <a:spcPts val="0"/>
              </a:spcBef>
              <a:spcAft>
                <a:spcPts val="0"/>
              </a:spcAft>
              <a:buNone/>
            </a:pPr>
            <a:endParaRPr lang="de-DE"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dirty="0"/>
              <a:t>Quelle: </a:t>
            </a:r>
            <a:br>
              <a:rPr lang="de-DE" dirty="0"/>
            </a:br>
            <a:r>
              <a:rPr lang="de-DE" sz="1100" b="0" i="0" u="none" strike="noStrike" cap="none" dirty="0">
                <a:solidFill>
                  <a:srgbClr val="000000"/>
                </a:solidFill>
                <a:effectLst/>
                <a:latin typeface="Arial"/>
                <a:ea typeface="Arial"/>
                <a:cs typeface="Arial"/>
                <a:sym typeface="Arial"/>
              </a:rPr>
              <a:t>Lehmann, Sebastian B. C.; Altemeier, Franziska; Nina, Düvel (2026). </a:t>
            </a:r>
            <a:r>
              <a:rPr lang="de-DE" sz="1100" b="0" i="1" u="none" strike="noStrike" cap="none" dirty="0">
                <a:solidFill>
                  <a:srgbClr val="000000"/>
                </a:solidFill>
                <a:effectLst/>
                <a:latin typeface="Arial"/>
                <a:ea typeface="Arial"/>
                <a:cs typeface="Arial"/>
                <a:sym typeface="Arial"/>
              </a:rPr>
              <a:t>Nachhaltige Wissenschaft mit Forschungsdatenmanagement - Eine Einführung für Betreuende von Qualifizierungsarbeiten</a:t>
            </a:r>
            <a:r>
              <a:rPr lang="de-DE" sz="1100" b="0" i="0" u="none" strike="noStrike" cap="none" dirty="0">
                <a:solidFill>
                  <a:srgbClr val="000000"/>
                </a:solidFill>
                <a:effectLst/>
                <a:latin typeface="Arial"/>
                <a:ea typeface="Arial"/>
                <a:cs typeface="Arial"/>
                <a:sym typeface="Arial"/>
              </a:rPr>
              <a:t>. </a:t>
            </a:r>
            <a:r>
              <a:rPr lang="de-DE" sz="1100" b="0" i="0" u="sng" strike="noStrike" cap="none" dirty="0">
                <a:solidFill>
                  <a:srgbClr val="000000"/>
                </a:solidFill>
                <a:effectLst/>
                <a:latin typeface="Arial"/>
                <a:ea typeface="Arial"/>
                <a:cs typeface="Arial"/>
                <a:sym typeface="Arial"/>
                <a:hlinkClick r:id="rId3"/>
              </a:rPr>
              <a:t>https://doi.org/10.25625/EKEEFB</a:t>
            </a:r>
            <a:endParaRPr lang="de-DE" dirty="0"/>
          </a:p>
          <a:p>
            <a:pPr marL="0" lvl="0" indent="0" algn="l" rtl="0">
              <a:spcBef>
                <a:spcPts val="0"/>
              </a:spcBef>
              <a:spcAft>
                <a:spcPts val="0"/>
              </a:spcAft>
              <a:buNone/>
            </a:pPr>
            <a:endParaRP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9">
          <a:extLst>
            <a:ext uri="{FF2B5EF4-FFF2-40B4-BE49-F238E27FC236}">
              <a16:creationId xmlns:a16="http://schemas.microsoft.com/office/drawing/2014/main" id="{6A0BA8E2-3D70-A1B1-154C-03D9EF6592BC}"/>
            </a:ext>
          </a:extLst>
        </p:cNvPr>
        <p:cNvGrpSpPr/>
        <p:nvPr/>
      </p:nvGrpSpPr>
      <p:grpSpPr>
        <a:xfrm>
          <a:off x="0" y="0"/>
          <a:ext cx="0" cy="0"/>
          <a:chOff x="0" y="0"/>
          <a:chExt cx="0" cy="0"/>
        </a:xfrm>
      </p:grpSpPr>
      <p:sp>
        <p:nvSpPr>
          <p:cNvPr id="2110" name="Google Shape;2110;g3146cb5cc3e_0_12588:notes">
            <a:extLst>
              <a:ext uri="{FF2B5EF4-FFF2-40B4-BE49-F238E27FC236}">
                <a16:creationId xmlns:a16="http://schemas.microsoft.com/office/drawing/2014/main" id="{1172EF7C-9E3D-A69A-C774-7B81CD85F94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indent="0" algn="l">
              <a:buNone/>
              <a:defRPr/>
            </a:pPr>
            <a:r>
              <a:rPr lang="sv-SE" sz="800" u="sng" dirty="0" err="1"/>
              <a:t>Quelle</a:t>
            </a:r>
            <a:r>
              <a:rPr lang="sv-SE" sz="800" u="sng" dirty="0"/>
              <a:t>:</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0" u="none" strike="noStrike" cap="none" dirty="0" err="1">
                <a:solidFill>
                  <a:srgbClr val="000000"/>
                </a:solidFill>
                <a:effectLst/>
                <a:latin typeface="Arial"/>
                <a:ea typeface="Arial"/>
                <a:cs typeface="Arial"/>
                <a:sym typeface="Arial"/>
              </a:rPr>
              <a:t>Ziedorn</a:t>
            </a:r>
            <a:r>
              <a:rPr lang="de-DE" sz="1100" b="0" i="0" u="none" strike="noStrike" cap="none" dirty="0">
                <a:solidFill>
                  <a:srgbClr val="000000"/>
                </a:solidFill>
                <a:effectLst/>
                <a:latin typeface="Arial"/>
                <a:ea typeface="Arial"/>
                <a:cs typeface="Arial"/>
                <a:sym typeface="Arial"/>
              </a:rPr>
              <a:t>, F., &amp; </a:t>
            </a:r>
            <a:r>
              <a:rPr lang="de-DE" sz="1100" b="0" i="0" u="none" strike="noStrike" cap="none" dirty="0" err="1">
                <a:solidFill>
                  <a:srgbClr val="000000"/>
                </a:solidFill>
                <a:effectLst/>
                <a:latin typeface="Arial"/>
                <a:ea typeface="Arial"/>
                <a:cs typeface="Arial"/>
                <a:sym typeface="Arial"/>
              </a:rPr>
              <a:t>Taller</a:t>
            </a:r>
            <a:r>
              <a:rPr lang="de-DE" sz="1100" b="0" i="0" u="none" strike="noStrike" cap="none" dirty="0">
                <a:solidFill>
                  <a:srgbClr val="000000"/>
                </a:solidFill>
                <a:effectLst/>
                <a:latin typeface="Arial"/>
                <a:ea typeface="Arial"/>
                <a:cs typeface="Arial"/>
                <a:sym typeface="Arial"/>
              </a:rPr>
              <a:t>, N. (o. J.). </a:t>
            </a:r>
            <a:r>
              <a:rPr lang="de-DE" sz="1100" b="0" i="1" u="none" strike="noStrike" cap="none" dirty="0">
                <a:solidFill>
                  <a:srgbClr val="000000"/>
                </a:solidFill>
                <a:effectLst/>
                <a:latin typeface="Arial"/>
                <a:ea typeface="Arial"/>
                <a:cs typeface="Arial"/>
                <a:sym typeface="Arial"/>
              </a:rPr>
              <a:t>Persistent Identifier (PID) im Forschungsdatenmanagement</a:t>
            </a:r>
            <a:r>
              <a:rPr lang="de-DE" sz="1100" b="0" i="0" u="none" strike="noStrike" cap="none" dirty="0">
                <a:solidFill>
                  <a:srgbClr val="000000"/>
                </a:solidFill>
                <a:effectLst/>
                <a:latin typeface="Arial"/>
                <a:ea typeface="Arial"/>
                <a:cs typeface="Arial"/>
                <a:sym typeface="Arial"/>
              </a:rPr>
              <a:t>. </a:t>
            </a:r>
            <a:r>
              <a:rPr lang="de-DE" sz="1100" b="0" i="0" u="sng" strike="noStrike" cap="none" dirty="0">
                <a:solidFill>
                  <a:srgbClr val="000000"/>
                </a:solidFill>
                <a:effectLst/>
                <a:latin typeface="Arial"/>
                <a:ea typeface="Arial"/>
                <a:cs typeface="Arial"/>
                <a:sym typeface="Arial"/>
                <a:hlinkClick r:id="rId3"/>
              </a:rPr>
              <a:t>https://doi.org/10.5281/zenodo.15180713</a:t>
            </a:r>
            <a:endParaRPr lang="de-DE" sz="1100" b="0" i="0" u="none" strike="noStrike" cap="none" dirty="0">
              <a:solidFill>
                <a:srgbClr val="000000"/>
              </a:solidFill>
              <a:effectLst/>
              <a:latin typeface="Arial"/>
              <a:ea typeface="Arial"/>
              <a:cs typeface="Arial"/>
              <a:sym typeface="Arial"/>
            </a:endParaRPr>
          </a:p>
          <a:p>
            <a:pPr marL="158750" indent="0">
              <a:buNone/>
              <a:defRPr/>
            </a:pPr>
            <a:endParaRPr lang="de-DE" sz="800" b="0" i="0" u="none" strike="noStrike" cap="none" spc="0" dirty="0">
              <a:solidFill>
                <a:schemeClr val="tx1"/>
              </a:solidFill>
              <a:latin typeface="Arial"/>
              <a:cs typeface="Arial"/>
            </a:endParaRPr>
          </a:p>
          <a:p>
            <a:pPr marL="217793" indent="-217793">
              <a:buFont typeface="Arial"/>
              <a:buChar char="•"/>
              <a:defRPr/>
            </a:pPr>
            <a:r>
              <a:rPr lang="de-DE" sz="800" b="0" i="0" u="none" strike="noStrike" cap="none" spc="0" dirty="0">
                <a:solidFill>
                  <a:schemeClr val="tx1"/>
                </a:solidFill>
                <a:latin typeface="Arial"/>
                <a:ea typeface="Arial"/>
                <a:cs typeface="Arial"/>
              </a:rPr>
              <a:t>Einzigartige, universelle alphanumerische Codes</a:t>
            </a:r>
            <a:endParaRPr lang="de-DE" sz="800" b="0" dirty="0"/>
          </a:p>
          <a:p>
            <a:pPr marL="217793" indent="-217793">
              <a:buFont typeface="Arial"/>
              <a:buChar char="•"/>
              <a:defRPr/>
            </a:pPr>
            <a:r>
              <a:rPr lang="de-DE" sz="800" b="0" i="0" u="none" strike="noStrike" cap="none" spc="0" dirty="0">
                <a:solidFill>
                  <a:schemeClr val="tx1"/>
                </a:solidFill>
                <a:latin typeface="Arial"/>
                <a:ea typeface="Arial"/>
                <a:cs typeface="Arial"/>
              </a:rPr>
              <a:t>Stellen dauerhafte und zugängliche Informationen über Forschende, Forschungseinrichtungen, Förderer, Daten, Veröffentlichungen </a:t>
            </a:r>
            <a:r>
              <a:rPr lang="de-DE" sz="800" b="0" i="0" u="none" strike="noStrike" cap="none" spc="0" dirty="0" err="1">
                <a:solidFill>
                  <a:schemeClr val="tx1"/>
                </a:solidFill>
                <a:latin typeface="Arial"/>
                <a:ea typeface="Arial"/>
                <a:cs typeface="Arial"/>
              </a:rPr>
              <a:t>uvm</a:t>
            </a:r>
            <a:r>
              <a:rPr lang="de-DE" sz="800" b="0" i="0" u="none" strike="noStrike" cap="none" spc="0" dirty="0">
                <a:solidFill>
                  <a:schemeClr val="tx1"/>
                </a:solidFill>
                <a:latin typeface="Arial"/>
                <a:ea typeface="Arial"/>
                <a:cs typeface="Arial"/>
              </a:rPr>
              <a:t>. sicher</a:t>
            </a:r>
            <a:endParaRPr lang="de-DE" sz="800" b="0" dirty="0"/>
          </a:p>
          <a:p>
            <a:pPr marL="217793" indent="-217793">
              <a:buFont typeface="Arial"/>
              <a:buChar char="•"/>
              <a:defRPr/>
            </a:pPr>
            <a:r>
              <a:rPr lang="de-DE" sz="800" b="0" i="0" u="none" strike="noStrike" cap="none" spc="0" dirty="0">
                <a:solidFill>
                  <a:schemeClr val="tx1"/>
                </a:solidFill>
                <a:latin typeface="Arial"/>
                <a:ea typeface="Arial"/>
                <a:cs typeface="Arial"/>
              </a:rPr>
              <a:t>Verbunden mit beschreibenden Informationen (Metadaten) über die Ressourcen.</a:t>
            </a:r>
            <a:endParaRPr lang="de-DE" sz="800" b="0" i="0" u="none" strike="noStrike" cap="none" spc="0" dirty="0">
              <a:solidFill>
                <a:schemeClr val="tx1"/>
              </a:solidFill>
              <a:latin typeface="Arial"/>
              <a:cs typeface="Arial"/>
            </a:endParaRPr>
          </a:p>
          <a:p>
            <a:pPr marL="217793" indent="-217793">
              <a:buFont typeface="Arial"/>
              <a:buChar char="•"/>
              <a:defRPr/>
            </a:pPr>
            <a:r>
              <a:rPr lang="de-DE" sz="800" b="0" i="0" u="none" strike="noStrike" cap="none" spc="0" dirty="0">
                <a:solidFill>
                  <a:schemeClr val="tx1"/>
                </a:solidFill>
                <a:latin typeface="Arial"/>
                <a:ea typeface="Arial"/>
                <a:cs typeface="Arial"/>
              </a:rPr>
              <a:t>Ermöglichen </a:t>
            </a:r>
            <a:r>
              <a:rPr lang="de-DE" sz="800" b="0" i="0" u="none" strike="noStrike" cap="none" spc="0" dirty="0" err="1">
                <a:solidFill>
                  <a:schemeClr val="tx1"/>
                </a:solidFill>
                <a:latin typeface="Arial"/>
                <a:ea typeface="Arial"/>
                <a:cs typeface="Arial"/>
              </a:rPr>
              <a:t>FAIRes</a:t>
            </a:r>
            <a:r>
              <a:rPr lang="de-DE" sz="800" b="0" i="0" u="none" strike="noStrike" cap="none" spc="0" dirty="0">
                <a:solidFill>
                  <a:schemeClr val="tx1"/>
                </a:solidFill>
                <a:latin typeface="Arial"/>
                <a:ea typeface="Arial"/>
                <a:cs typeface="Arial"/>
              </a:rPr>
              <a:t> FDM</a:t>
            </a:r>
            <a:endParaRPr lang="de-DE" sz="800" b="0" dirty="0"/>
          </a:p>
        </p:txBody>
      </p:sp>
      <p:sp>
        <p:nvSpPr>
          <p:cNvPr id="2111" name="Google Shape;2111;g3146cb5cc3e_0_12588:notes">
            <a:extLst>
              <a:ext uri="{FF2B5EF4-FFF2-40B4-BE49-F238E27FC236}">
                <a16:creationId xmlns:a16="http://schemas.microsoft.com/office/drawing/2014/main" id="{6905ABFA-B609-56F7-C0E7-518B3111ABD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376524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D41B5-FBD6-0542-2A5A-414706C016E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B7C5EA0-0908-1A4F-0A7F-6FC3EB27763E}"/>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C0E9A243-F15A-62CC-1A17-6998776AE96D}"/>
              </a:ext>
            </a:extLst>
          </p:cNvPr>
          <p:cNvSpPr>
            <a:spLocks noGrp="1"/>
          </p:cNvSpPr>
          <p:nvPr>
            <p:ph type="body" idx="1"/>
          </p:nvPr>
        </p:nvSpPr>
        <p:spPr/>
        <p:txBody>
          <a:bodyPr/>
          <a:lstStyle/>
          <a:p>
            <a:pPr marL="158750" indent="0">
              <a:buNone/>
            </a:pPr>
            <a:r>
              <a:rPr lang="de-DE" b="0" dirty="0"/>
              <a:t>OPTIONALE ÜBUNG</a:t>
            </a:r>
          </a:p>
          <a:p>
            <a:pPr marL="158750" indent="0">
              <a:buNone/>
            </a:pPr>
            <a:endParaRPr lang="de-DE" b="0" dirty="0"/>
          </a:p>
          <a:p>
            <a:pPr marL="158750" indent="0">
              <a:buNone/>
            </a:pPr>
            <a:r>
              <a:rPr lang="de-DE" b="0" dirty="0"/>
              <a:t>Die Studierenden sollen verschiedene Typen von Persistenten Identifikatoren (PIDs) kennenlernen und deren Zweck, Struktur und Einsatzbereiche vergleichen. </a:t>
            </a:r>
          </a:p>
          <a:p>
            <a:pPr marL="158750" indent="0">
              <a:buNone/>
            </a:pPr>
            <a:endParaRPr lang="de-DE" dirty="0"/>
          </a:p>
          <a:p>
            <a:pPr marL="158750" indent="0">
              <a:buNone/>
            </a:pPr>
            <a:r>
              <a:rPr lang="de-DE" dirty="0"/>
              <a:t>Eine Musterlösung findet sich im Dokument „02_Lösung_Persistente Identifikatoren“.</a:t>
            </a:r>
          </a:p>
          <a:p>
            <a:pPr marL="158750" indent="0">
              <a:buNone/>
            </a:pPr>
            <a:endParaRPr lang="de-DE" dirty="0"/>
          </a:p>
          <a:p>
            <a:pPr marL="158750" indent="0">
              <a:buNone/>
            </a:pPr>
            <a:r>
              <a:rPr lang="de-DE" dirty="0"/>
              <a:t>Erkenntnisse aus der Übung hinsichtlich der Mehrwerte von PIDs können sein:</a:t>
            </a:r>
          </a:p>
          <a:p>
            <a:pPr marL="217793" indent="-217793">
              <a:buFont typeface="Arial"/>
              <a:buChar char="•"/>
              <a:defRPr/>
            </a:pPr>
            <a:r>
              <a:rPr lang="de-DE" sz="1100" dirty="0"/>
              <a:t>Verknüpfung von </a:t>
            </a:r>
            <a:r>
              <a:rPr lang="de-DE" sz="1100" dirty="0" err="1"/>
              <a:t>Forscher:innen</a:t>
            </a:r>
            <a:r>
              <a:rPr lang="de-DE" sz="1100" dirty="0"/>
              <a:t> mit Publikationen und Einrichtungen</a:t>
            </a:r>
          </a:p>
          <a:p>
            <a:pPr marL="217793" indent="-217793">
              <a:spcAft>
                <a:spcPts val="0"/>
              </a:spcAft>
              <a:buFont typeface="Arial"/>
              <a:buChar char="•"/>
              <a:defRPr/>
            </a:pPr>
            <a:r>
              <a:rPr lang="de-DE" sz="1100" dirty="0"/>
              <a:t>Auswertung von Zitationen</a:t>
            </a:r>
          </a:p>
          <a:p>
            <a:pPr marL="217793" indent="-217793">
              <a:spcAft>
                <a:spcPts val="0"/>
              </a:spcAft>
              <a:buFont typeface="Arial"/>
              <a:buChar char="•"/>
              <a:defRPr/>
            </a:pPr>
            <a:r>
              <a:rPr lang="de-DE" sz="1100" dirty="0"/>
              <a:t>Auffindbarkeit von Objekten ist sichergestellt</a:t>
            </a:r>
          </a:p>
          <a:p>
            <a:pPr marL="217793" indent="-217793">
              <a:spcAft>
                <a:spcPts val="0"/>
              </a:spcAft>
              <a:buFont typeface="Arial"/>
              <a:buChar char="•"/>
              <a:defRPr/>
            </a:pPr>
            <a:r>
              <a:rPr lang="de-DE" sz="1100" dirty="0"/>
              <a:t>Durch Aktualisierung der Metadaten ist die eindeutige </a:t>
            </a:r>
            <a:r>
              <a:rPr lang="de-DE" sz="1100" dirty="0" err="1"/>
              <a:t>Referenzierung</a:t>
            </a:r>
            <a:r>
              <a:rPr lang="de-DE" sz="1100" dirty="0"/>
              <a:t> dynamischer Objekte möglich</a:t>
            </a:r>
          </a:p>
          <a:p>
            <a:pPr marL="217793" indent="-217793">
              <a:spcAft>
                <a:spcPts val="0"/>
              </a:spcAft>
              <a:buFont typeface="Arial"/>
              <a:buChar char="•"/>
              <a:defRPr/>
            </a:pPr>
            <a:r>
              <a:rPr lang="de-DE" sz="1100" dirty="0"/>
              <a:t>PIDs dienen plattformübergreifend als Identifikatoren und ermöglichen so automatisierte Aggregation und Vernetzung</a:t>
            </a:r>
          </a:p>
          <a:p>
            <a:pPr marL="158750" indent="0">
              <a:buNone/>
            </a:pPr>
            <a:endParaRPr lang="de-DE" dirty="0"/>
          </a:p>
        </p:txBody>
      </p:sp>
    </p:spTree>
    <p:extLst>
      <p:ext uri="{BB962C8B-B14F-4D97-AF65-F5344CB8AC3E}">
        <p14:creationId xmlns:p14="http://schemas.microsoft.com/office/powerpoint/2010/main" val="14971677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6">
          <a:extLst>
            <a:ext uri="{FF2B5EF4-FFF2-40B4-BE49-F238E27FC236}">
              <a16:creationId xmlns:a16="http://schemas.microsoft.com/office/drawing/2014/main" id="{CB3CBCED-ADB8-6D4E-900D-47614489B7F4}"/>
            </a:ext>
          </a:extLst>
        </p:cNvPr>
        <p:cNvGrpSpPr/>
        <p:nvPr/>
      </p:nvGrpSpPr>
      <p:grpSpPr>
        <a:xfrm>
          <a:off x="0" y="0"/>
          <a:ext cx="0" cy="0"/>
          <a:chOff x="0" y="0"/>
          <a:chExt cx="0" cy="0"/>
        </a:xfrm>
      </p:grpSpPr>
      <p:sp>
        <p:nvSpPr>
          <p:cNvPr id="757" name="Google Shape;757;g101266b9b2f_0_968:notes">
            <a:extLst>
              <a:ext uri="{FF2B5EF4-FFF2-40B4-BE49-F238E27FC236}">
                <a16:creationId xmlns:a16="http://schemas.microsoft.com/office/drawing/2014/main" id="{0B3B1E8B-8B8C-8B40-DBAE-16F1C8929A0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8" name="Google Shape;758;g101266b9b2f_0_968:notes">
            <a:extLst>
              <a:ext uri="{FF2B5EF4-FFF2-40B4-BE49-F238E27FC236}">
                <a16:creationId xmlns:a16="http://schemas.microsoft.com/office/drawing/2014/main" id="{AFE93CFE-A0F8-D11F-595F-4A78ECA02A9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defRPr/>
            </a:pPr>
            <a:endParaRPr lang="de-DE" dirty="0">
              <a:latin typeface="ARial"/>
              <a:cs typeface="ARial"/>
            </a:endParaRPr>
          </a:p>
          <a:p>
            <a:pPr marL="158750" indent="0">
              <a:buNone/>
              <a:defRPr/>
            </a:pPr>
            <a:endParaRPr lang="de-DE" dirty="0"/>
          </a:p>
          <a:p>
            <a:pPr marL="0" lvl="0" indent="0" algn="l" rtl="0">
              <a:spcBef>
                <a:spcPts val="0"/>
              </a:spcBef>
              <a:spcAft>
                <a:spcPts val="0"/>
              </a:spcAft>
              <a:buNone/>
            </a:pPr>
            <a:r>
              <a:rPr lang="de-DE" dirty="0"/>
              <a:t> </a:t>
            </a:r>
            <a:endParaRPr dirty="0"/>
          </a:p>
        </p:txBody>
      </p:sp>
    </p:spTree>
    <p:extLst>
      <p:ext uri="{BB962C8B-B14F-4D97-AF65-F5344CB8AC3E}">
        <p14:creationId xmlns:p14="http://schemas.microsoft.com/office/powerpoint/2010/main" val="25800507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6">
          <a:extLst>
            <a:ext uri="{FF2B5EF4-FFF2-40B4-BE49-F238E27FC236}">
              <a16:creationId xmlns:a16="http://schemas.microsoft.com/office/drawing/2014/main" id="{E6791ACE-1396-92E3-6ECA-B5E4804BB260}"/>
            </a:ext>
          </a:extLst>
        </p:cNvPr>
        <p:cNvGrpSpPr/>
        <p:nvPr/>
      </p:nvGrpSpPr>
      <p:grpSpPr>
        <a:xfrm>
          <a:off x="0" y="0"/>
          <a:ext cx="0" cy="0"/>
          <a:chOff x="0" y="0"/>
          <a:chExt cx="0" cy="0"/>
        </a:xfrm>
      </p:grpSpPr>
      <p:sp>
        <p:nvSpPr>
          <p:cNvPr id="757" name="Google Shape;757;g101266b9b2f_0_968:notes">
            <a:extLst>
              <a:ext uri="{FF2B5EF4-FFF2-40B4-BE49-F238E27FC236}">
                <a16:creationId xmlns:a16="http://schemas.microsoft.com/office/drawing/2014/main" id="{2F8183CF-D243-296B-C589-4EB1B0CE7D3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8" name="Google Shape;758;g101266b9b2f_0_968:notes">
            <a:extLst>
              <a:ext uri="{FF2B5EF4-FFF2-40B4-BE49-F238E27FC236}">
                <a16:creationId xmlns:a16="http://schemas.microsoft.com/office/drawing/2014/main" id="{858DBF02-D75D-B410-4B34-8B807A7C380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defRPr/>
            </a:pPr>
            <a:endParaRPr lang="de-DE" dirty="0">
              <a:latin typeface="ARial"/>
              <a:cs typeface="ARial"/>
            </a:endParaRPr>
          </a:p>
          <a:p>
            <a:pPr marL="158750" indent="0">
              <a:buNone/>
              <a:defRPr/>
            </a:pPr>
            <a:endParaRPr lang="de-DE" dirty="0"/>
          </a:p>
          <a:p>
            <a:pPr marL="0" lvl="0" indent="0" algn="l" rtl="0">
              <a:spcBef>
                <a:spcPts val="0"/>
              </a:spcBef>
              <a:spcAft>
                <a:spcPts val="0"/>
              </a:spcAft>
              <a:buNone/>
            </a:pPr>
            <a:r>
              <a:rPr lang="de-DE" dirty="0"/>
              <a:t> </a:t>
            </a:r>
            <a:endParaRPr dirty="0"/>
          </a:p>
        </p:txBody>
      </p:sp>
    </p:spTree>
    <p:extLst>
      <p:ext uri="{BB962C8B-B14F-4D97-AF65-F5344CB8AC3E}">
        <p14:creationId xmlns:p14="http://schemas.microsoft.com/office/powerpoint/2010/main" val="3344331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9">
          <a:extLst>
            <a:ext uri="{FF2B5EF4-FFF2-40B4-BE49-F238E27FC236}">
              <a16:creationId xmlns:a16="http://schemas.microsoft.com/office/drawing/2014/main" id="{22511729-F78E-BC49-FFEF-E31CB20D9CF6}"/>
            </a:ext>
          </a:extLst>
        </p:cNvPr>
        <p:cNvGrpSpPr/>
        <p:nvPr/>
      </p:nvGrpSpPr>
      <p:grpSpPr>
        <a:xfrm>
          <a:off x="0" y="0"/>
          <a:ext cx="0" cy="0"/>
          <a:chOff x="0" y="0"/>
          <a:chExt cx="0" cy="0"/>
        </a:xfrm>
      </p:grpSpPr>
      <p:sp>
        <p:nvSpPr>
          <p:cNvPr id="2110" name="Google Shape;2110;g3146cb5cc3e_0_12588:notes">
            <a:extLst>
              <a:ext uri="{FF2B5EF4-FFF2-40B4-BE49-F238E27FC236}">
                <a16:creationId xmlns:a16="http://schemas.microsoft.com/office/drawing/2014/main" id="{A93F7218-9BF9-88E4-9751-0AD7262FF5E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dirty="0"/>
              <a:t>Hier lässt sich abfragen, welches Vorwissen die Studierenden bereits aus anderen Veranstaltungen besitzen, die Inhalte können dann evtl. gekürzt besprochen werden.</a:t>
            </a:r>
          </a:p>
          <a:p>
            <a:pPr marL="0" lvl="0" indent="0" algn="l" rtl="0">
              <a:lnSpc>
                <a:spcPct val="100000"/>
              </a:lnSpc>
              <a:spcBef>
                <a:spcPts val="0"/>
              </a:spcBef>
              <a:spcAft>
                <a:spcPts val="0"/>
              </a:spcAft>
              <a:buSzPts val="1100"/>
              <a:buNone/>
            </a:pPr>
            <a:endParaRPr lang="de-DE" dirty="0"/>
          </a:p>
          <a:p>
            <a:pPr marL="0" lvl="0" indent="0" algn="l" rtl="0">
              <a:lnSpc>
                <a:spcPct val="100000"/>
              </a:lnSpc>
              <a:spcBef>
                <a:spcPts val="0"/>
              </a:spcBef>
              <a:spcAft>
                <a:spcPts val="0"/>
              </a:spcAft>
              <a:buSzPts val="1100"/>
              <a:buNone/>
            </a:pPr>
            <a:r>
              <a:rPr lang="de-DE" dirty="0"/>
              <a:t>Quelle: </a:t>
            </a:r>
            <a:br>
              <a:rPr lang="de-DE" dirty="0"/>
            </a:br>
            <a:r>
              <a:rPr lang="de-DE" sz="1100" b="0" i="0" u="none" strike="noStrike" cap="none" dirty="0">
                <a:solidFill>
                  <a:srgbClr val="000000"/>
                </a:solidFill>
                <a:effectLst/>
                <a:latin typeface="Arial"/>
                <a:ea typeface="Arial"/>
                <a:cs typeface="Arial"/>
                <a:sym typeface="Arial"/>
              </a:rPr>
              <a:t>Lehmann, Sebastian B. C.; Altemeier, Franziska; Nina, Düvel (2026). </a:t>
            </a:r>
            <a:r>
              <a:rPr lang="de-DE" sz="1100" b="0" i="1" u="none" strike="noStrike" cap="none" dirty="0">
                <a:solidFill>
                  <a:srgbClr val="000000"/>
                </a:solidFill>
                <a:effectLst/>
                <a:latin typeface="Arial"/>
                <a:ea typeface="Arial"/>
                <a:cs typeface="Arial"/>
                <a:sym typeface="Arial"/>
              </a:rPr>
              <a:t>Nachhaltige Wissenschaft mit Forschungsdatenmanagement - Eine Einführung für Betreuende von Qualifizierungsarbeiten</a:t>
            </a:r>
            <a:r>
              <a:rPr lang="de-DE" sz="1100" b="0" i="0" u="none" strike="noStrike" cap="none" dirty="0">
                <a:solidFill>
                  <a:srgbClr val="000000"/>
                </a:solidFill>
                <a:effectLst/>
                <a:latin typeface="Arial"/>
                <a:ea typeface="Arial"/>
                <a:cs typeface="Arial"/>
                <a:sym typeface="Arial"/>
              </a:rPr>
              <a:t>. </a:t>
            </a:r>
            <a:r>
              <a:rPr lang="de-DE" sz="1100" b="0" i="0" u="sng" strike="noStrike" cap="none" dirty="0">
                <a:solidFill>
                  <a:srgbClr val="000000"/>
                </a:solidFill>
                <a:effectLst/>
                <a:latin typeface="Arial"/>
                <a:ea typeface="Arial"/>
                <a:cs typeface="Arial"/>
                <a:sym typeface="Arial"/>
                <a:hlinkClick r:id="rId3"/>
              </a:rPr>
              <a:t>https://doi.org/10.25625/EKEEFB</a:t>
            </a:r>
            <a:endParaRPr dirty="0"/>
          </a:p>
        </p:txBody>
      </p:sp>
      <p:sp>
        <p:nvSpPr>
          <p:cNvPr id="2111" name="Google Shape;2111;g3146cb5cc3e_0_12588:notes">
            <a:extLst>
              <a:ext uri="{FF2B5EF4-FFF2-40B4-BE49-F238E27FC236}">
                <a16:creationId xmlns:a16="http://schemas.microsoft.com/office/drawing/2014/main" id="{36E2F8F8-3BC5-FA43-93FE-A3E9433B3C4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89279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9">
          <a:extLst>
            <a:ext uri="{FF2B5EF4-FFF2-40B4-BE49-F238E27FC236}">
              <a16:creationId xmlns:a16="http://schemas.microsoft.com/office/drawing/2014/main" id="{43637B9F-AA04-4056-74B6-018FDBDE90CA}"/>
            </a:ext>
          </a:extLst>
        </p:cNvPr>
        <p:cNvGrpSpPr/>
        <p:nvPr/>
      </p:nvGrpSpPr>
      <p:grpSpPr>
        <a:xfrm>
          <a:off x="0" y="0"/>
          <a:ext cx="0" cy="0"/>
          <a:chOff x="0" y="0"/>
          <a:chExt cx="0" cy="0"/>
        </a:xfrm>
      </p:grpSpPr>
      <p:sp>
        <p:nvSpPr>
          <p:cNvPr id="2110" name="Google Shape;2110;g3146cb5cc3e_0_12588:notes">
            <a:extLst>
              <a:ext uri="{FF2B5EF4-FFF2-40B4-BE49-F238E27FC236}">
                <a16:creationId xmlns:a16="http://schemas.microsoft.com/office/drawing/2014/main" id="{C65FE473-F743-91EC-3A78-938CF51E353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0" u="none" strike="noStrike" cap="none" dirty="0">
                <a:solidFill>
                  <a:srgbClr val="000000"/>
                </a:solidFill>
                <a:effectLst/>
                <a:latin typeface="Arial"/>
                <a:ea typeface="Arial"/>
                <a:cs typeface="Arial"/>
                <a:sym typeface="Arial"/>
              </a:rPr>
              <a:t>Quelle: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0" u="none" strike="noStrike" cap="none" dirty="0" err="1">
                <a:solidFill>
                  <a:srgbClr val="000000"/>
                </a:solidFill>
                <a:effectLst/>
                <a:latin typeface="Arial"/>
                <a:ea typeface="Arial"/>
                <a:cs typeface="Arial"/>
                <a:sym typeface="Arial"/>
              </a:rPr>
              <a:t>Boelter</a:t>
            </a:r>
            <a:r>
              <a:rPr lang="de-DE" sz="1100" b="0" i="0" u="none" strike="noStrike" cap="none" dirty="0">
                <a:solidFill>
                  <a:srgbClr val="000000"/>
                </a:solidFill>
                <a:effectLst/>
                <a:latin typeface="Arial"/>
                <a:ea typeface="Arial"/>
                <a:cs typeface="Arial"/>
                <a:sym typeface="Arial"/>
              </a:rPr>
              <a:t>, S., &amp; </a:t>
            </a:r>
            <a:r>
              <a:rPr lang="de-DE" sz="1100" b="0" i="0" u="none" strike="noStrike" cap="none" dirty="0" err="1">
                <a:solidFill>
                  <a:srgbClr val="000000"/>
                </a:solidFill>
                <a:effectLst/>
                <a:latin typeface="Arial"/>
                <a:ea typeface="Arial"/>
                <a:cs typeface="Arial"/>
                <a:sym typeface="Arial"/>
              </a:rPr>
              <a:t>Agniashvili</a:t>
            </a:r>
            <a:r>
              <a:rPr lang="de-DE" sz="1100" b="0" i="0" u="none" strike="noStrike" cap="none" dirty="0">
                <a:solidFill>
                  <a:srgbClr val="000000"/>
                </a:solidFill>
                <a:effectLst/>
                <a:latin typeface="Arial"/>
                <a:ea typeface="Arial"/>
                <a:cs typeface="Arial"/>
                <a:sym typeface="Arial"/>
              </a:rPr>
              <a:t>, A. (2025, Februar 20). </a:t>
            </a:r>
            <a:r>
              <a:rPr lang="de-DE" sz="1100" b="0" i="1" u="none" strike="noStrike" cap="none" dirty="0">
                <a:solidFill>
                  <a:srgbClr val="000000"/>
                </a:solidFill>
                <a:effectLst/>
                <a:latin typeface="Arial"/>
                <a:ea typeface="Arial"/>
                <a:cs typeface="Arial"/>
                <a:sym typeface="Arial"/>
              </a:rPr>
              <a:t>Das ABC zum sicheren Umgang mit personenbezogenen Daten im Forschungsalltag</a:t>
            </a:r>
            <a:r>
              <a:rPr lang="de-DE" sz="1100" b="0" i="0" u="none" strike="noStrike" cap="none" dirty="0">
                <a:solidFill>
                  <a:srgbClr val="000000"/>
                </a:solidFill>
                <a:effectLst/>
                <a:latin typeface="Arial"/>
                <a:ea typeface="Arial"/>
                <a:cs typeface="Arial"/>
                <a:sym typeface="Arial"/>
              </a:rPr>
              <a:t>. </a:t>
            </a:r>
            <a:r>
              <a:rPr lang="de-DE" sz="1100" b="0" i="0" u="sng" strike="noStrike" cap="none" dirty="0">
                <a:solidFill>
                  <a:srgbClr val="000000"/>
                </a:solidFill>
                <a:effectLst/>
                <a:latin typeface="Arial"/>
                <a:ea typeface="Arial"/>
                <a:cs typeface="Arial"/>
                <a:sym typeface="Arial"/>
                <a:hlinkClick r:id="rId3"/>
              </a:rPr>
              <a:t>https://doi.org/10.5281/zenodo.14898828</a:t>
            </a:r>
            <a:endParaRPr lang="de-DE" sz="1100" b="0" i="0" u="none" strike="noStrike" cap="none" dirty="0">
              <a:solidFill>
                <a:srgbClr val="000000"/>
              </a:solidFill>
              <a:effectLst/>
              <a:latin typeface="Arial"/>
              <a:ea typeface="Arial"/>
              <a:cs typeface="Arial"/>
              <a:sym typeface="Arial"/>
            </a:endParaRPr>
          </a:p>
          <a:p>
            <a:pPr marL="0" lvl="0" indent="0" algn="l" rtl="0">
              <a:lnSpc>
                <a:spcPct val="100000"/>
              </a:lnSpc>
              <a:spcBef>
                <a:spcPts val="0"/>
              </a:spcBef>
              <a:spcAft>
                <a:spcPts val="0"/>
              </a:spcAft>
              <a:buSzPts val="1100"/>
              <a:buNone/>
            </a:pPr>
            <a:r>
              <a:rPr lang="de-DE" dirty="0"/>
              <a:t> </a:t>
            </a:r>
            <a:endParaRPr dirty="0"/>
          </a:p>
        </p:txBody>
      </p:sp>
      <p:sp>
        <p:nvSpPr>
          <p:cNvPr id="2111" name="Google Shape;2111;g3146cb5cc3e_0_12588:notes">
            <a:extLst>
              <a:ext uri="{FF2B5EF4-FFF2-40B4-BE49-F238E27FC236}">
                <a16:creationId xmlns:a16="http://schemas.microsoft.com/office/drawing/2014/main" id="{5B04AA41-2DE1-0C99-53AA-38B22AA5CCC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72286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9">
          <a:extLst>
            <a:ext uri="{FF2B5EF4-FFF2-40B4-BE49-F238E27FC236}">
              <a16:creationId xmlns:a16="http://schemas.microsoft.com/office/drawing/2014/main" id="{8E9743FA-DEDF-3287-11C4-40FEB4DA619B}"/>
            </a:ext>
          </a:extLst>
        </p:cNvPr>
        <p:cNvGrpSpPr/>
        <p:nvPr/>
      </p:nvGrpSpPr>
      <p:grpSpPr>
        <a:xfrm>
          <a:off x="0" y="0"/>
          <a:ext cx="0" cy="0"/>
          <a:chOff x="0" y="0"/>
          <a:chExt cx="0" cy="0"/>
        </a:xfrm>
      </p:grpSpPr>
      <p:sp>
        <p:nvSpPr>
          <p:cNvPr id="2110" name="Google Shape;2110;g3146cb5cc3e_0_12588:notes">
            <a:extLst>
              <a:ext uri="{FF2B5EF4-FFF2-40B4-BE49-F238E27FC236}">
                <a16:creationId xmlns:a16="http://schemas.microsoft.com/office/drawing/2014/main" id="{6553BDB8-255F-67B6-7B50-318D802E798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0" u="none" strike="noStrike" cap="none" dirty="0">
                <a:solidFill>
                  <a:srgbClr val="000000"/>
                </a:solidFill>
                <a:effectLst/>
                <a:latin typeface="Arial"/>
                <a:ea typeface="Arial"/>
                <a:cs typeface="Arial"/>
                <a:sym typeface="Arial"/>
              </a:rPr>
              <a:t>Quelle: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0" u="none" strike="noStrike" cap="none" dirty="0" err="1">
                <a:solidFill>
                  <a:srgbClr val="000000"/>
                </a:solidFill>
                <a:effectLst/>
                <a:latin typeface="Arial"/>
                <a:ea typeface="Arial"/>
                <a:cs typeface="Arial"/>
                <a:sym typeface="Arial"/>
              </a:rPr>
              <a:t>Boelter</a:t>
            </a:r>
            <a:r>
              <a:rPr lang="de-DE" sz="1100" b="0" i="0" u="none" strike="noStrike" cap="none" dirty="0">
                <a:solidFill>
                  <a:srgbClr val="000000"/>
                </a:solidFill>
                <a:effectLst/>
                <a:latin typeface="Arial"/>
                <a:ea typeface="Arial"/>
                <a:cs typeface="Arial"/>
                <a:sym typeface="Arial"/>
              </a:rPr>
              <a:t>, S., &amp; </a:t>
            </a:r>
            <a:r>
              <a:rPr lang="de-DE" sz="1100" b="0" i="0" u="none" strike="noStrike" cap="none" dirty="0" err="1">
                <a:solidFill>
                  <a:srgbClr val="000000"/>
                </a:solidFill>
                <a:effectLst/>
                <a:latin typeface="Arial"/>
                <a:ea typeface="Arial"/>
                <a:cs typeface="Arial"/>
                <a:sym typeface="Arial"/>
              </a:rPr>
              <a:t>Agniashvili</a:t>
            </a:r>
            <a:r>
              <a:rPr lang="de-DE" sz="1100" b="0" i="0" u="none" strike="noStrike" cap="none" dirty="0">
                <a:solidFill>
                  <a:srgbClr val="000000"/>
                </a:solidFill>
                <a:effectLst/>
                <a:latin typeface="Arial"/>
                <a:ea typeface="Arial"/>
                <a:cs typeface="Arial"/>
                <a:sym typeface="Arial"/>
              </a:rPr>
              <a:t>, A. (2025, Februar 20). </a:t>
            </a:r>
            <a:r>
              <a:rPr lang="de-DE" sz="1100" b="0" i="1" u="none" strike="noStrike" cap="none" dirty="0">
                <a:solidFill>
                  <a:srgbClr val="000000"/>
                </a:solidFill>
                <a:effectLst/>
                <a:latin typeface="Arial"/>
                <a:ea typeface="Arial"/>
                <a:cs typeface="Arial"/>
                <a:sym typeface="Arial"/>
              </a:rPr>
              <a:t>Das ABC zum sicheren Umgang mit personenbezogenen Daten im Forschungsalltag</a:t>
            </a:r>
            <a:r>
              <a:rPr lang="de-DE" sz="1100" b="0" i="0" u="none" strike="noStrike" cap="none" dirty="0">
                <a:solidFill>
                  <a:srgbClr val="000000"/>
                </a:solidFill>
                <a:effectLst/>
                <a:latin typeface="Arial"/>
                <a:ea typeface="Arial"/>
                <a:cs typeface="Arial"/>
                <a:sym typeface="Arial"/>
              </a:rPr>
              <a:t>. </a:t>
            </a:r>
            <a:r>
              <a:rPr lang="de-DE" sz="1100" b="0" i="0" u="sng" strike="noStrike" cap="none" dirty="0">
                <a:solidFill>
                  <a:srgbClr val="000000"/>
                </a:solidFill>
                <a:effectLst/>
                <a:latin typeface="Arial"/>
                <a:ea typeface="Arial"/>
                <a:cs typeface="Arial"/>
                <a:sym typeface="Arial"/>
                <a:hlinkClick r:id="rId3"/>
              </a:rPr>
              <a:t>https://doi.org/10.5281/zenodo.14898828</a:t>
            </a:r>
            <a:endParaRPr lang="de-DE" sz="1100" b="0" i="0" u="none" strike="noStrike" cap="none" dirty="0">
              <a:solidFill>
                <a:srgbClr val="000000"/>
              </a:solidFill>
              <a:effectLst/>
              <a:latin typeface="Arial"/>
              <a:ea typeface="Arial"/>
              <a:cs typeface="Arial"/>
              <a:sym typeface="Arial"/>
            </a:endParaRPr>
          </a:p>
          <a:p>
            <a:pPr marL="0" lvl="0" indent="0" algn="l" rtl="0">
              <a:lnSpc>
                <a:spcPct val="100000"/>
              </a:lnSpc>
              <a:spcBef>
                <a:spcPts val="0"/>
              </a:spcBef>
              <a:spcAft>
                <a:spcPts val="0"/>
              </a:spcAft>
              <a:buSzPts val="1100"/>
              <a:buNone/>
            </a:pPr>
            <a:r>
              <a:rPr lang="de-DE" dirty="0"/>
              <a:t> </a:t>
            </a:r>
            <a:endParaRPr dirty="0"/>
          </a:p>
        </p:txBody>
      </p:sp>
      <p:sp>
        <p:nvSpPr>
          <p:cNvPr id="2111" name="Google Shape;2111;g3146cb5cc3e_0_12588:notes">
            <a:extLst>
              <a:ext uri="{FF2B5EF4-FFF2-40B4-BE49-F238E27FC236}">
                <a16:creationId xmlns:a16="http://schemas.microsoft.com/office/drawing/2014/main" id="{61AE93A5-7F66-4BDF-5911-798B7B41111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98129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6"/>
        <p:cNvGrpSpPr/>
        <p:nvPr/>
      </p:nvGrpSpPr>
      <p:grpSpPr>
        <a:xfrm>
          <a:off x="0" y="0"/>
          <a:ext cx="0" cy="0"/>
          <a:chOff x="0" y="0"/>
          <a:chExt cx="0" cy="0"/>
        </a:xfrm>
      </p:grpSpPr>
      <p:sp>
        <p:nvSpPr>
          <p:cNvPr id="1397" name="Google Shape;1397;g101266b9b2f_0_23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8" name="Google Shape;1398;g101266b9b2f_0_23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0" u="none" strike="noStrike" cap="none" dirty="0">
                <a:solidFill>
                  <a:srgbClr val="000000"/>
                </a:solidFill>
                <a:effectLst/>
                <a:latin typeface="Arial"/>
                <a:ea typeface="Arial"/>
                <a:cs typeface="Arial"/>
                <a:sym typeface="Arial"/>
              </a:rPr>
              <a:t>Quelle</a:t>
            </a:r>
            <a:r>
              <a:rPr lang="de-DE" sz="1100" b="0" i="1" u="none" strike="noStrike" cap="none" dirty="0">
                <a:solidFill>
                  <a:srgbClr val="000000"/>
                </a:solidFill>
                <a:effectLst/>
                <a:latin typeface="Arial"/>
                <a:ea typeface="Arial"/>
                <a:cs typeface="Arial"/>
                <a:sym typeface="Arial"/>
              </a:rPr>
              <a: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1" u="none" strike="noStrike" cap="none" dirty="0">
                <a:solidFill>
                  <a:srgbClr val="000000"/>
                </a:solidFill>
                <a:effectLst/>
                <a:latin typeface="Arial"/>
                <a:ea typeface="Arial"/>
                <a:cs typeface="Arial"/>
                <a:sym typeface="Arial"/>
              </a:rPr>
              <a:t>Datenerhebungsplan – </a:t>
            </a:r>
            <a:r>
              <a:rPr lang="de-DE" sz="1100" b="0" i="1" u="none" strike="noStrike" cap="none" dirty="0" err="1">
                <a:solidFill>
                  <a:srgbClr val="000000"/>
                </a:solidFill>
                <a:effectLst/>
                <a:latin typeface="Arial"/>
                <a:ea typeface="Arial"/>
                <a:cs typeface="Arial"/>
                <a:sym typeface="Arial"/>
              </a:rPr>
              <a:t>Eval</a:t>
            </a:r>
            <a:r>
              <a:rPr lang="de-DE" sz="1100" b="0" i="1" u="none" strike="noStrike" cap="none" dirty="0">
                <a:solidFill>
                  <a:srgbClr val="000000"/>
                </a:solidFill>
                <a:effectLst/>
                <a:latin typeface="Arial"/>
                <a:ea typeface="Arial"/>
                <a:cs typeface="Arial"/>
                <a:sym typeface="Arial"/>
              </a:rPr>
              <a:t>-Wiki: Glossar der Evaluation</a:t>
            </a:r>
            <a:r>
              <a:rPr lang="de-DE" sz="1100" b="0" i="0" u="none" strike="noStrike" cap="none" dirty="0">
                <a:solidFill>
                  <a:srgbClr val="000000"/>
                </a:solidFill>
                <a:effectLst/>
                <a:latin typeface="Arial"/>
                <a:ea typeface="Arial"/>
                <a:cs typeface="Arial"/>
                <a:sym typeface="Arial"/>
              </a:rPr>
              <a:t>. (o. J.). Abgerufen 30. März 2026, von </a:t>
            </a:r>
            <a:r>
              <a:rPr lang="de-DE" sz="1100" b="0" i="0" u="sng" strike="noStrike" cap="none" dirty="0">
                <a:solidFill>
                  <a:srgbClr val="000000"/>
                </a:solidFill>
                <a:effectLst/>
                <a:latin typeface="Arial"/>
                <a:ea typeface="Arial"/>
                <a:cs typeface="Arial"/>
                <a:sym typeface="Arial"/>
                <a:hlinkClick r:id="rId3"/>
              </a:rPr>
              <a:t>https://eval-wiki.org/glossar/Datenerhebungsplan</a:t>
            </a:r>
            <a:endParaRPr lang="de-DE" sz="11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6">
          <a:extLst>
            <a:ext uri="{FF2B5EF4-FFF2-40B4-BE49-F238E27FC236}">
              <a16:creationId xmlns:a16="http://schemas.microsoft.com/office/drawing/2014/main" id="{7F7851C0-95D9-8B3A-1AA5-B98A059291B8}"/>
            </a:ext>
          </a:extLst>
        </p:cNvPr>
        <p:cNvGrpSpPr/>
        <p:nvPr/>
      </p:nvGrpSpPr>
      <p:grpSpPr>
        <a:xfrm>
          <a:off x="0" y="0"/>
          <a:ext cx="0" cy="0"/>
          <a:chOff x="0" y="0"/>
          <a:chExt cx="0" cy="0"/>
        </a:xfrm>
      </p:grpSpPr>
      <p:sp>
        <p:nvSpPr>
          <p:cNvPr id="1397" name="Google Shape;1397;g101266b9b2f_0_2357:notes">
            <a:extLst>
              <a:ext uri="{FF2B5EF4-FFF2-40B4-BE49-F238E27FC236}">
                <a16:creationId xmlns:a16="http://schemas.microsoft.com/office/drawing/2014/main" id="{FF6A78E7-81CC-0D51-4C70-D3B95ECA6ED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8" name="Google Shape;1398;g101266b9b2f_0_2357:notes">
            <a:extLst>
              <a:ext uri="{FF2B5EF4-FFF2-40B4-BE49-F238E27FC236}">
                <a16:creationId xmlns:a16="http://schemas.microsoft.com/office/drawing/2014/main" id="{C322E549-F74A-810D-817D-7D2E0389357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0" u="none" strike="noStrike" cap="none" dirty="0">
                <a:solidFill>
                  <a:srgbClr val="000000"/>
                </a:solidFill>
                <a:effectLst/>
                <a:latin typeface="Arial"/>
                <a:ea typeface="Arial"/>
                <a:cs typeface="Arial"/>
                <a:sym typeface="Arial"/>
              </a:rPr>
              <a:t>Quelle</a:t>
            </a:r>
            <a:r>
              <a:rPr lang="de-DE" sz="1100" b="0" i="1" u="none" strike="noStrike" cap="none" dirty="0">
                <a:solidFill>
                  <a:srgbClr val="000000"/>
                </a:solidFill>
                <a:effectLst/>
                <a:latin typeface="Arial"/>
                <a:ea typeface="Arial"/>
                <a:cs typeface="Arial"/>
                <a:sym typeface="Arial"/>
              </a:rPr>
              <a: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1" u="none" strike="noStrike" cap="none" dirty="0">
                <a:solidFill>
                  <a:srgbClr val="000000"/>
                </a:solidFill>
                <a:effectLst/>
                <a:latin typeface="Arial"/>
                <a:ea typeface="Arial"/>
                <a:cs typeface="Arial"/>
                <a:sym typeface="Arial"/>
              </a:rPr>
              <a:t>Datenerhebungsplan – </a:t>
            </a:r>
            <a:r>
              <a:rPr lang="de-DE" sz="1100" b="0" i="1" u="none" strike="noStrike" cap="none" dirty="0" err="1">
                <a:solidFill>
                  <a:srgbClr val="000000"/>
                </a:solidFill>
                <a:effectLst/>
                <a:latin typeface="Arial"/>
                <a:ea typeface="Arial"/>
                <a:cs typeface="Arial"/>
                <a:sym typeface="Arial"/>
              </a:rPr>
              <a:t>Eval</a:t>
            </a:r>
            <a:r>
              <a:rPr lang="de-DE" sz="1100" b="0" i="1" u="none" strike="noStrike" cap="none" dirty="0">
                <a:solidFill>
                  <a:srgbClr val="000000"/>
                </a:solidFill>
                <a:effectLst/>
                <a:latin typeface="Arial"/>
                <a:ea typeface="Arial"/>
                <a:cs typeface="Arial"/>
                <a:sym typeface="Arial"/>
              </a:rPr>
              <a:t>-Wiki: Glossar der Evaluation</a:t>
            </a:r>
            <a:r>
              <a:rPr lang="de-DE" sz="1100" b="0" i="0" u="none" strike="noStrike" cap="none" dirty="0">
                <a:solidFill>
                  <a:srgbClr val="000000"/>
                </a:solidFill>
                <a:effectLst/>
                <a:latin typeface="Arial"/>
                <a:ea typeface="Arial"/>
                <a:cs typeface="Arial"/>
                <a:sym typeface="Arial"/>
              </a:rPr>
              <a:t>. (o. J.). Abgerufen 30. März 2026, von </a:t>
            </a:r>
            <a:r>
              <a:rPr lang="de-DE" sz="1100" b="0" i="0" u="sng" strike="noStrike" cap="none" dirty="0">
                <a:solidFill>
                  <a:srgbClr val="000000"/>
                </a:solidFill>
                <a:effectLst/>
                <a:latin typeface="Arial"/>
                <a:ea typeface="Arial"/>
                <a:cs typeface="Arial"/>
                <a:sym typeface="Arial"/>
                <a:hlinkClick r:id="rId3"/>
              </a:rPr>
              <a:t>https://eval-wiki.org/glossar/Datenerhebungsplan</a:t>
            </a:r>
            <a:endParaRPr lang="de-DE" sz="11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endParaRPr lang="de-DE"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6567045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f77b7884eb_1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f77b7884eb_1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dirty="0"/>
              <a:t>Quelle: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de-DE" sz="1100" b="0" i="0" u="none" strike="noStrike" cap="none" dirty="0">
                <a:solidFill>
                  <a:srgbClr val="000000"/>
                </a:solidFill>
                <a:effectLst/>
                <a:latin typeface="Arial"/>
                <a:ea typeface="Arial"/>
                <a:cs typeface="Arial"/>
                <a:sym typeface="Arial"/>
              </a:rPr>
              <a:t>Lehmann, S. B. C., Altemeier, F., &amp; Nina, D. (2026). </a:t>
            </a:r>
            <a:r>
              <a:rPr lang="de-DE" sz="1100" b="0" i="1" u="none" strike="noStrike" cap="none" dirty="0">
                <a:solidFill>
                  <a:srgbClr val="000000"/>
                </a:solidFill>
                <a:effectLst/>
                <a:latin typeface="Arial"/>
                <a:ea typeface="Arial"/>
                <a:cs typeface="Arial"/>
                <a:sym typeface="Arial"/>
              </a:rPr>
              <a:t>Team-Documentation-Sheet_Beispiel.pdf</a:t>
            </a:r>
            <a:r>
              <a:rPr lang="de-DE" sz="1100" b="0" i="0" u="none" strike="noStrike" cap="none" dirty="0">
                <a:solidFill>
                  <a:srgbClr val="000000"/>
                </a:solidFill>
                <a:effectLst/>
                <a:latin typeface="Arial"/>
                <a:ea typeface="Arial"/>
                <a:cs typeface="Arial"/>
                <a:sym typeface="Arial"/>
              </a:rPr>
              <a:t> (Version 2.0, S. 268538) [</a:t>
            </a:r>
            <a:r>
              <a:rPr lang="de-DE" sz="1100" b="0" i="0" u="none" strike="noStrike" cap="none" dirty="0" err="1">
                <a:solidFill>
                  <a:srgbClr val="000000"/>
                </a:solidFill>
                <a:effectLst/>
                <a:latin typeface="Arial"/>
                <a:ea typeface="Arial"/>
                <a:cs typeface="Arial"/>
                <a:sym typeface="Arial"/>
              </a:rPr>
              <a:t>Application</a:t>
            </a:r>
            <a:r>
              <a:rPr lang="de-DE" sz="1100" b="0" i="0" u="none" strike="noStrike" cap="none" dirty="0">
                <a:solidFill>
                  <a:srgbClr val="000000"/>
                </a:solidFill>
                <a:effectLst/>
                <a:latin typeface="Arial"/>
                <a:ea typeface="Arial"/>
                <a:cs typeface="Arial"/>
                <a:sym typeface="Arial"/>
              </a:rPr>
              <a:t>/</a:t>
            </a:r>
            <a:r>
              <a:rPr lang="de-DE" sz="1100" b="0" i="0" u="none" strike="noStrike" cap="none" dirty="0" err="1">
                <a:solidFill>
                  <a:srgbClr val="000000"/>
                </a:solidFill>
                <a:effectLst/>
                <a:latin typeface="Arial"/>
                <a:ea typeface="Arial"/>
                <a:cs typeface="Arial"/>
                <a:sym typeface="Arial"/>
              </a:rPr>
              <a:t>pdf</a:t>
            </a:r>
            <a:r>
              <a:rPr lang="de-DE" sz="1100" b="0" i="0" u="none" strike="noStrike" cap="none" dirty="0">
                <a:solidFill>
                  <a:srgbClr val="000000"/>
                </a:solidFill>
                <a:effectLst/>
                <a:latin typeface="Arial"/>
                <a:ea typeface="Arial"/>
                <a:cs typeface="Arial"/>
                <a:sym typeface="Arial"/>
              </a:rPr>
              <a:t>]. </a:t>
            </a:r>
            <a:r>
              <a:rPr lang="de-DE" sz="1100" b="0" i="0" u="none" strike="noStrike" cap="none" dirty="0" err="1">
                <a:solidFill>
                  <a:srgbClr val="000000"/>
                </a:solidFill>
                <a:effectLst/>
                <a:latin typeface="Arial"/>
                <a:ea typeface="Arial"/>
                <a:cs typeface="Arial"/>
                <a:sym typeface="Arial"/>
              </a:rPr>
              <a:t>GRO.data</a:t>
            </a:r>
            <a:r>
              <a:rPr lang="de-DE" sz="1100" b="0" i="0" u="none" strike="noStrike" cap="none" dirty="0">
                <a:solidFill>
                  <a:srgbClr val="000000"/>
                </a:solidFill>
                <a:effectLst/>
                <a:latin typeface="Arial"/>
                <a:ea typeface="Arial"/>
                <a:cs typeface="Arial"/>
                <a:sym typeface="Arial"/>
              </a:rPr>
              <a:t>. </a:t>
            </a:r>
            <a:r>
              <a:rPr lang="de-DE" sz="1100" b="0" i="0" u="sng" strike="noStrike" cap="none" dirty="0">
                <a:solidFill>
                  <a:srgbClr val="000000"/>
                </a:solidFill>
                <a:effectLst/>
                <a:latin typeface="Arial"/>
                <a:ea typeface="Arial"/>
                <a:cs typeface="Arial"/>
                <a:sym typeface="Arial"/>
                <a:hlinkClick r:id="rId3"/>
              </a:rPr>
              <a:t>https://doi.org/10.25625/EKEEFB/BJYKEM</a:t>
            </a:r>
            <a:endParaRPr lang="de-DE" sz="1100" b="0" i="0" u="none" strike="noStrike" cap="none" dirty="0">
              <a:solidFill>
                <a:srgbClr val="000000"/>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de-DE"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de-DE"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de-DE" dirty="0"/>
          </a:p>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7"/>
        <p:cNvGrpSpPr/>
        <p:nvPr/>
      </p:nvGrpSpPr>
      <p:grpSpPr>
        <a:xfrm>
          <a:off x="0" y="0"/>
          <a:ext cx="0" cy="0"/>
          <a:chOff x="0" y="0"/>
          <a:chExt cx="0" cy="0"/>
        </a:xfrm>
      </p:grpSpPr>
      <p:sp>
        <p:nvSpPr>
          <p:cNvPr id="248" name="Google Shape;248;p3"/>
          <p:cNvSpPr/>
          <p:nvPr/>
        </p:nvSpPr>
        <p:spPr>
          <a:xfrm>
            <a:off x="3732425" y="862425"/>
            <a:ext cx="1257300" cy="9684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Arimo"/>
              <a:ea typeface="Arimo"/>
              <a:cs typeface="Arimo"/>
              <a:sym typeface="Arimo"/>
            </a:endParaRPr>
          </a:p>
        </p:txBody>
      </p:sp>
      <p:sp>
        <p:nvSpPr>
          <p:cNvPr id="249" name="Google Shape;249;p3"/>
          <p:cNvSpPr txBox="1">
            <a:spLocks noGrp="1"/>
          </p:cNvSpPr>
          <p:nvPr>
            <p:ph type="title"/>
          </p:nvPr>
        </p:nvSpPr>
        <p:spPr>
          <a:xfrm>
            <a:off x="629525" y="1989775"/>
            <a:ext cx="7463100" cy="1224600"/>
          </a:xfrm>
          <a:prstGeom prst="rect">
            <a:avLst/>
          </a:prstGeom>
          <a:ln>
            <a:noFill/>
          </a:ln>
        </p:spPr>
        <p:txBody>
          <a:bodyPr spcFirstLastPara="1" wrap="square" lIns="91425" tIns="91425" rIns="91425" bIns="91425" anchor="b" anchorCtr="0">
            <a:noAutofit/>
          </a:bodyPr>
          <a:lstStyle>
            <a:lvl1pPr lvl="0">
              <a:lnSpc>
                <a:spcPct val="90000"/>
              </a:lnSpc>
              <a:spcBef>
                <a:spcPts val="0"/>
              </a:spcBef>
              <a:spcAft>
                <a:spcPts val="0"/>
              </a:spcAft>
              <a:buSzPts val="3600"/>
              <a:buNone/>
              <a:defRPr sz="4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50" name="Google Shape;250;p3"/>
          <p:cNvSpPr txBox="1">
            <a:spLocks noGrp="1"/>
          </p:cNvSpPr>
          <p:nvPr>
            <p:ph type="title" idx="2" hasCustomPrompt="1"/>
          </p:nvPr>
        </p:nvSpPr>
        <p:spPr>
          <a:xfrm>
            <a:off x="3732425" y="862425"/>
            <a:ext cx="1257300" cy="9684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SzPts val="6000"/>
              <a:buNone/>
              <a:defRPr sz="5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rPr dirty="0"/>
              <a:t>xx%</a:t>
            </a:r>
          </a:p>
        </p:txBody>
      </p:sp>
      <p:sp>
        <p:nvSpPr>
          <p:cNvPr id="251" name="Google Shape;251;p3"/>
          <p:cNvSpPr txBox="1">
            <a:spLocks noGrp="1"/>
          </p:cNvSpPr>
          <p:nvPr>
            <p:ph type="subTitle" idx="1"/>
          </p:nvPr>
        </p:nvSpPr>
        <p:spPr>
          <a:xfrm>
            <a:off x="629525" y="3141225"/>
            <a:ext cx="7463100" cy="449700"/>
          </a:xfrm>
          <a:prstGeom prst="rect">
            <a:avLst/>
          </a:prstGeom>
        </p:spPr>
        <p:txBody>
          <a:bodyPr spcFirstLastPara="1" wrap="square" lIns="91425" tIns="91425" rIns="91425" bIns="91425" anchor="t" anchorCtr="0">
            <a:noAutofit/>
          </a:bodyPr>
          <a:lstStyle>
            <a:lvl1pPr lvl="0" rtl="0">
              <a:lnSpc>
                <a:spcPct val="90000"/>
              </a:lnSpc>
              <a:spcBef>
                <a:spcPts val="750"/>
              </a:spcBef>
              <a:spcAft>
                <a:spcPts val="0"/>
              </a:spcAft>
              <a:buSzPts val="1200"/>
              <a:buNone/>
              <a:defRPr sz="16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hree columns">
  <p:cSld name="BLANK_1_1_1_2">
    <p:spTree>
      <p:nvGrpSpPr>
        <p:cNvPr id="1" name="Shape 1160"/>
        <p:cNvGrpSpPr/>
        <p:nvPr/>
      </p:nvGrpSpPr>
      <p:grpSpPr>
        <a:xfrm>
          <a:off x="0" y="0"/>
          <a:ext cx="0" cy="0"/>
          <a:chOff x="0" y="0"/>
          <a:chExt cx="0" cy="0"/>
        </a:xfrm>
      </p:grpSpPr>
      <p:sp>
        <p:nvSpPr>
          <p:cNvPr id="1161" name="Google Shape;1161;p15"/>
          <p:cNvSpPr txBox="1">
            <a:spLocks noGrp="1"/>
          </p:cNvSpPr>
          <p:nvPr>
            <p:ph type="subTitle" idx="1"/>
          </p:nvPr>
        </p:nvSpPr>
        <p:spPr>
          <a:xfrm>
            <a:off x="817925" y="3098801"/>
            <a:ext cx="2279100" cy="757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2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162" name="Google Shape;1162;p15"/>
          <p:cNvSpPr txBox="1">
            <a:spLocks noGrp="1"/>
          </p:cNvSpPr>
          <p:nvPr>
            <p:ph type="subTitle" idx="2"/>
          </p:nvPr>
        </p:nvSpPr>
        <p:spPr>
          <a:xfrm>
            <a:off x="3432450" y="3079926"/>
            <a:ext cx="2279100" cy="776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2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163" name="Google Shape;1163;p15"/>
          <p:cNvSpPr txBox="1">
            <a:spLocks noGrp="1"/>
          </p:cNvSpPr>
          <p:nvPr>
            <p:ph type="subTitle" idx="3"/>
          </p:nvPr>
        </p:nvSpPr>
        <p:spPr>
          <a:xfrm>
            <a:off x="6067800" y="3080850"/>
            <a:ext cx="2279100" cy="77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2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164" name="Google Shape;1164;p15"/>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3400"/>
              <a:buNone/>
              <a:defRPr/>
            </a:lvl1pPr>
            <a:lvl2pPr lvl="1" algn="ctr" rtl="0">
              <a:spcBef>
                <a:spcPts val="0"/>
              </a:spcBef>
              <a:spcAft>
                <a:spcPts val="0"/>
              </a:spcAft>
              <a:buSzPts val="3400"/>
              <a:buNone/>
              <a:defRPr/>
            </a:lvl2pPr>
            <a:lvl3pPr lvl="2" algn="ctr" rtl="0">
              <a:spcBef>
                <a:spcPts val="0"/>
              </a:spcBef>
              <a:spcAft>
                <a:spcPts val="0"/>
              </a:spcAft>
              <a:buSzPts val="3400"/>
              <a:buNone/>
              <a:defRPr/>
            </a:lvl3pPr>
            <a:lvl4pPr lvl="3" algn="ctr" rtl="0">
              <a:spcBef>
                <a:spcPts val="0"/>
              </a:spcBef>
              <a:spcAft>
                <a:spcPts val="0"/>
              </a:spcAft>
              <a:buSzPts val="3400"/>
              <a:buNone/>
              <a:defRPr/>
            </a:lvl4pPr>
            <a:lvl5pPr lvl="4" algn="ctr" rtl="0">
              <a:spcBef>
                <a:spcPts val="0"/>
              </a:spcBef>
              <a:spcAft>
                <a:spcPts val="0"/>
              </a:spcAft>
              <a:buSzPts val="3400"/>
              <a:buNone/>
              <a:defRPr/>
            </a:lvl5pPr>
            <a:lvl6pPr lvl="5" algn="ctr" rtl="0">
              <a:spcBef>
                <a:spcPts val="0"/>
              </a:spcBef>
              <a:spcAft>
                <a:spcPts val="0"/>
              </a:spcAft>
              <a:buSzPts val="3400"/>
              <a:buNone/>
              <a:defRPr/>
            </a:lvl6pPr>
            <a:lvl7pPr lvl="6" algn="ctr" rtl="0">
              <a:spcBef>
                <a:spcPts val="0"/>
              </a:spcBef>
              <a:spcAft>
                <a:spcPts val="0"/>
              </a:spcAft>
              <a:buSzPts val="3400"/>
              <a:buNone/>
              <a:defRPr/>
            </a:lvl7pPr>
            <a:lvl8pPr lvl="7" algn="ctr" rtl="0">
              <a:spcBef>
                <a:spcPts val="0"/>
              </a:spcBef>
              <a:spcAft>
                <a:spcPts val="0"/>
              </a:spcAft>
              <a:buSzPts val="3400"/>
              <a:buNone/>
              <a:defRPr/>
            </a:lvl8pPr>
            <a:lvl9pPr lvl="8" algn="ctr" rtl="0">
              <a:spcBef>
                <a:spcPts val="0"/>
              </a:spcBef>
              <a:spcAft>
                <a:spcPts val="0"/>
              </a:spcAft>
              <a:buSzPts val="3400"/>
              <a:buNone/>
              <a:defRPr/>
            </a:lvl9pPr>
          </a:lstStyle>
          <a:p>
            <a:endParaRPr/>
          </a:p>
        </p:txBody>
      </p:sp>
      <p:sp>
        <p:nvSpPr>
          <p:cNvPr id="1165" name="Google Shape;1165;p15"/>
          <p:cNvSpPr txBox="1">
            <a:spLocks noGrp="1"/>
          </p:cNvSpPr>
          <p:nvPr>
            <p:ph type="subTitle" idx="4"/>
          </p:nvPr>
        </p:nvSpPr>
        <p:spPr>
          <a:xfrm>
            <a:off x="817925" y="2709450"/>
            <a:ext cx="2279100" cy="392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2400" b="1">
                <a:latin typeface="Poppins"/>
                <a:ea typeface="Poppins"/>
                <a:cs typeface="Poppins"/>
                <a:sym typeface="Poppins"/>
              </a:defRPr>
            </a:lvl1pPr>
            <a:lvl2pPr lvl="1" algn="ctr" rtl="0">
              <a:lnSpc>
                <a:spcPct val="100000"/>
              </a:lnSpc>
              <a:spcBef>
                <a:spcPts val="0"/>
              </a:spcBef>
              <a:spcAft>
                <a:spcPts val="0"/>
              </a:spcAft>
              <a:buSzPts val="2400"/>
              <a:buFont typeface="Raleway"/>
              <a:buNone/>
              <a:defRPr sz="2400" b="1">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b="1">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b="1">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b="1">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b="1">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b="1">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b="1">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b="1">
                <a:latin typeface="Raleway"/>
                <a:ea typeface="Raleway"/>
                <a:cs typeface="Raleway"/>
                <a:sym typeface="Raleway"/>
              </a:defRPr>
            </a:lvl9pPr>
          </a:lstStyle>
          <a:p>
            <a:endParaRPr/>
          </a:p>
        </p:txBody>
      </p:sp>
      <p:sp>
        <p:nvSpPr>
          <p:cNvPr id="1166" name="Google Shape;1166;p15"/>
          <p:cNvSpPr txBox="1">
            <a:spLocks noGrp="1"/>
          </p:cNvSpPr>
          <p:nvPr>
            <p:ph type="subTitle" idx="5"/>
          </p:nvPr>
        </p:nvSpPr>
        <p:spPr>
          <a:xfrm>
            <a:off x="6067800" y="2709450"/>
            <a:ext cx="2279100" cy="447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Raleway"/>
              <a:buNone/>
              <a:defRPr sz="2400" b="1">
                <a:latin typeface="Poppins"/>
                <a:ea typeface="Poppins"/>
                <a:cs typeface="Poppins"/>
                <a:sym typeface="Poppins"/>
              </a:defRPr>
            </a:lvl1pPr>
            <a:lvl2pPr lvl="1" algn="ctr" rtl="0">
              <a:lnSpc>
                <a:spcPct val="100000"/>
              </a:lnSpc>
              <a:spcBef>
                <a:spcPts val="0"/>
              </a:spcBef>
              <a:spcAft>
                <a:spcPts val="0"/>
              </a:spcAft>
              <a:buSzPts val="2400"/>
              <a:buFont typeface="Raleway"/>
              <a:buNone/>
              <a:defRPr sz="2400" b="1">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b="1">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b="1">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b="1">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b="1">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b="1">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b="1">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b="1">
                <a:latin typeface="Raleway"/>
                <a:ea typeface="Raleway"/>
                <a:cs typeface="Raleway"/>
                <a:sym typeface="Raleway"/>
              </a:defRPr>
            </a:lvl9pPr>
          </a:lstStyle>
          <a:p>
            <a:endParaRPr/>
          </a:p>
        </p:txBody>
      </p:sp>
      <p:sp>
        <p:nvSpPr>
          <p:cNvPr id="1167" name="Google Shape;1167;p15"/>
          <p:cNvSpPr txBox="1">
            <a:spLocks noGrp="1"/>
          </p:cNvSpPr>
          <p:nvPr>
            <p:ph type="subTitle" idx="6"/>
          </p:nvPr>
        </p:nvSpPr>
        <p:spPr>
          <a:xfrm>
            <a:off x="3432450" y="2709450"/>
            <a:ext cx="2279100" cy="447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2400" b="1">
                <a:latin typeface="Poppins"/>
                <a:ea typeface="Poppins"/>
                <a:cs typeface="Poppins"/>
                <a:sym typeface="Poppins"/>
              </a:defRPr>
            </a:lvl1pPr>
            <a:lvl2pPr lvl="1" algn="ctr" rtl="0">
              <a:lnSpc>
                <a:spcPct val="100000"/>
              </a:lnSpc>
              <a:spcBef>
                <a:spcPts val="0"/>
              </a:spcBef>
              <a:spcAft>
                <a:spcPts val="0"/>
              </a:spcAft>
              <a:buSzPts val="2400"/>
              <a:buFont typeface="Raleway"/>
              <a:buNone/>
              <a:defRPr sz="2400" b="1">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b="1">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b="1">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b="1">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b="1">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b="1">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b="1">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b="1">
                <a:latin typeface="Raleway"/>
                <a:ea typeface="Raleway"/>
                <a:cs typeface="Raleway"/>
                <a:sym typeface="Raleway"/>
              </a:defRPr>
            </a:lvl9pPr>
          </a:lstStyle>
          <a:p>
            <a:endParaRPr/>
          </a:p>
        </p:txBody>
      </p:sp>
      <p:sp>
        <p:nvSpPr>
          <p:cNvPr id="2" name="Rechteck: abgerundete Ecken 1">
            <a:extLst>
              <a:ext uri="{FF2B5EF4-FFF2-40B4-BE49-F238E27FC236}">
                <a16:creationId xmlns:a16="http://schemas.microsoft.com/office/drawing/2014/main" id="{8D9D2530-9DBC-0A89-E5A1-504C0FF38DD6}"/>
              </a:ext>
            </a:extLst>
          </p:cNvPr>
          <p:cNvSpPr/>
          <p:nvPr userDrawn="1"/>
        </p:nvSpPr>
        <p:spPr>
          <a:xfrm>
            <a:off x="4301066" y="4714922"/>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BD56B4B0-BF19-4F10-AA7D-C52212C6CBC8}" type="slidenum">
              <a:rPr lang="de-DE" smtClean="0">
                <a:latin typeface="Arimo"/>
              </a:rPr>
              <a:t>‹Nr.›</a:t>
            </a:fld>
            <a:endParaRPr lang="de-DE" dirty="0">
              <a:latin typeface="Arim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ext">
  <p:cSld name="SECTION_TITLE_AND_DESCRIPTION_1">
    <p:spTree>
      <p:nvGrpSpPr>
        <p:cNvPr id="1" name="Shape 1405"/>
        <p:cNvGrpSpPr/>
        <p:nvPr/>
      </p:nvGrpSpPr>
      <p:grpSpPr>
        <a:xfrm>
          <a:off x="0" y="0"/>
          <a:ext cx="0" cy="0"/>
          <a:chOff x="0" y="0"/>
          <a:chExt cx="0" cy="0"/>
        </a:xfrm>
      </p:grpSpPr>
      <p:sp>
        <p:nvSpPr>
          <p:cNvPr id="1406" name="Google Shape;1406;p16"/>
          <p:cNvSpPr txBox="1">
            <a:spLocks noGrp="1"/>
          </p:cNvSpPr>
          <p:nvPr>
            <p:ph type="subTitle" idx="1"/>
          </p:nvPr>
        </p:nvSpPr>
        <p:spPr>
          <a:xfrm>
            <a:off x="720100" y="2402075"/>
            <a:ext cx="6145800" cy="15465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200"/>
              <a:buNone/>
              <a:defRPr sz="1200"/>
            </a:lvl1pPr>
            <a:lvl2pPr lvl="1">
              <a:lnSpc>
                <a:spcPct val="100000"/>
              </a:lnSpc>
              <a:spcBef>
                <a:spcPts val="0"/>
              </a:spcBef>
              <a:spcAft>
                <a:spcPts val="0"/>
              </a:spcAft>
              <a:buSzPts val="1200"/>
              <a:buNone/>
              <a:defRPr/>
            </a:lvl2pPr>
            <a:lvl3pPr lvl="2">
              <a:lnSpc>
                <a:spcPct val="100000"/>
              </a:lnSpc>
              <a:spcBef>
                <a:spcPts val="0"/>
              </a:spcBef>
              <a:spcAft>
                <a:spcPts val="0"/>
              </a:spcAft>
              <a:buSzPts val="1200"/>
              <a:buNone/>
              <a:defRPr/>
            </a:lvl3pPr>
            <a:lvl4pPr lvl="3">
              <a:lnSpc>
                <a:spcPct val="100000"/>
              </a:lnSpc>
              <a:spcBef>
                <a:spcPts val="0"/>
              </a:spcBef>
              <a:spcAft>
                <a:spcPts val="0"/>
              </a:spcAft>
              <a:buSzPts val="1200"/>
              <a:buNone/>
              <a:defRPr/>
            </a:lvl4pPr>
            <a:lvl5pPr lvl="4">
              <a:lnSpc>
                <a:spcPct val="100000"/>
              </a:lnSpc>
              <a:spcBef>
                <a:spcPts val="0"/>
              </a:spcBef>
              <a:spcAft>
                <a:spcPts val="0"/>
              </a:spcAft>
              <a:buSzPts val="1200"/>
              <a:buNone/>
              <a:defRPr/>
            </a:lvl5pPr>
            <a:lvl6pPr lvl="5">
              <a:lnSpc>
                <a:spcPct val="100000"/>
              </a:lnSpc>
              <a:spcBef>
                <a:spcPts val="0"/>
              </a:spcBef>
              <a:spcAft>
                <a:spcPts val="0"/>
              </a:spcAft>
              <a:buSzPts val="1200"/>
              <a:buNone/>
              <a:defRPr/>
            </a:lvl6pPr>
            <a:lvl7pPr lvl="6">
              <a:lnSpc>
                <a:spcPct val="100000"/>
              </a:lnSpc>
              <a:spcBef>
                <a:spcPts val="0"/>
              </a:spcBef>
              <a:spcAft>
                <a:spcPts val="0"/>
              </a:spcAft>
              <a:buSzPts val="1200"/>
              <a:buNone/>
              <a:defRPr/>
            </a:lvl7pPr>
            <a:lvl8pPr lvl="7">
              <a:lnSpc>
                <a:spcPct val="100000"/>
              </a:lnSpc>
              <a:spcBef>
                <a:spcPts val="0"/>
              </a:spcBef>
              <a:spcAft>
                <a:spcPts val="0"/>
              </a:spcAft>
              <a:buSzPts val="1200"/>
              <a:buNone/>
              <a:defRPr/>
            </a:lvl8pPr>
            <a:lvl9pPr lvl="8">
              <a:lnSpc>
                <a:spcPct val="100000"/>
              </a:lnSpc>
              <a:spcBef>
                <a:spcPts val="0"/>
              </a:spcBef>
              <a:spcAft>
                <a:spcPts val="0"/>
              </a:spcAft>
              <a:buSzPts val="1200"/>
              <a:buNone/>
              <a:defRPr/>
            </a:lvl9pPr>
          </a:lstStyle>
          <a:p>
            <a:endParaRPr/>
          </a:p>
        </p:txBody>
      </p:sp>
      <p:sp>
        <p:nvSpPr>
          <p:cNvPr id="1407" name="Google Shape;1407;p16"/>
          <p:cNvSpPr txBox="1">
            <a:spLocks noGrp="1"/>
          </p:cNvSpPr>
          <p:nvPr>
            <p:ph type="title"/>
          </p:nvPr>
        </p:nvSpPr>
        <p:spPr>
          <a:xfrm>
            <a:off x="720000" y="1051775"/>
            <a:ext cx="6145800" cy="1121700"/>
          </a:xfrm>
          <a:prstGeom prst="rect">
            <a:avLst/>
          </a:prstGeom>
          <a:ln>
            <a:noFill/>
          </a:ln>
        </p:spPr>
        <p:txBody>
          <a:bodyPr spcFirstLastPara="1" wrap="square" lIns="91425" tIns="91425" rIns="91425" bIns="91425" anchor="b" anchorCtr="0">
            <a:noAutofit/>
          </a:bodyPr>
          <a:lstStyle>
            <a:lvl1pPr lvl="0">
              <a:lnSpc>
                <a:spcPct val="90000"/>
              </a:lnSpc>
              <a:spcBef>
                <a:spcPts val="0"/>
              </a:spcBef>
              <a:spcAft>
                <a:spcPts val="0"/>
              </a:spcAft>
              <a:buSzPts val="3400"/>
              <a:buNone/>
              <a:defRPr/>
            </a:lvl1pPr>
            <a:lvl2pPr lvl="1">
              <a:spcBef>
                <a:spcPts val="0"/>
              </a:spcBef>
              <a:spcAft>
                <a:spcPts val="0"/>
              </a:spcAft>
              <a:buSzPts val="3400"/>
              <a:buNone/>
              <a:defRPr/>
            </a:lvl2pPr>
            <a:lvl3pPr lvl="2">
              <a:spcBef>
                <a:spcPts val="0"/>
              </a:spcBef>
              <a:spcAft>
                <a:spcPts val="0"/>
              </a:spcAft>
              <a:buSzPts val="3400"/>
              <a:buNone/>
              <a:defRPr/>
            </a:lvl3pPr>
            <a:lvl4pPr lvl="3">
              <a:spcBef>
                <a:spcPts val="0"/>
              </a:spcBef>
              <a:spcAft>
                <a:spcPts val="0"/>
              </a:spcAft>
              <a:buSzPts val="3400"/>
              <a:buNone/>
              <a:defRPr/>
            </a:lvl4pPr>
            <a:lvl5pPr lvl="4">
              <a:spcBef>
                <a:spcPts val="0"/>
              </a:spcBef>
              <a:spcAft>
                <a:spcPts val="0"/>
              </a:spcAft>
              <a:buSzPts val="3400"/>
              <a:buNone/>
              <a:defRPr/>
            </a:lvl5pPr>
            <a:lvl6pPr lvl="5">
              <a:spcBef>
                <a:spcPts val="0"/>
              </a:spcBef>
              <a:spcAft>
                <a:spcPts val="0"/>
              </a:spcAft>
              <a:buSzPts val="3400"/>
              <a:buNone/>
              <a:defRPr/>
            </a:lvl6pPr>
            <a:lvl7pPr lvl="6">
              <a:spcBef>
                <a:spcPts val="0"/>
              </a:spcBef>
              <a:spcAft>
                <a:spcPts val="0"/>
              </a:spcAft>
              <a:buSzPts val="3400"/>
              <a:buNone/>
              <a:defRPr/>
            </a:lvl7pPr>
            <a:lvl8pPr lvl="7">
              <a:spcBef>
                <a:spcPts val="0"/>
              </a:spcBef>
              <a:spcAft>
                <a:spcPts val="0"/>
              </a:spcAft>
              <a:buSzPts val="3400"/>
              <a:buNone/>
              <a:defRPr/>
            </a:lvl8pPr>
            <a:lvl9pPr lvl="8">
              <a:spcBef>
                <a:spcPts val="0"/>
              </a:spcBef>
              <a:spcAft>
                <a:spcPts val="0"/>
              </a:spcAft>
              <a:buSzPts val="3400"/>
              <a:buNone/>
              <a:defRPr/>
            </a:lvl9pPr>
          </a:lstStyle>
          <a:p>
            <a:endParaRPr/>
          </a:p>
        </p:txBody>
      </p:sp>
      <p:sp>
        <p:nvSpPr>
          <p:cNvPr id="2" name="Rechteck: abgerundete Ecken 1">
            <a:extLst>
              <a:ext uri="{FF2B5EF4-FFF2-40B4-BE49-F238E27FC236}">
                <a16:creationId xmlns:a16="http://schemas.microsoft.com/office/drawing/2014/main" id="{9192E05F-54A9-8AA2-94D1-A69B4F372F10}"/>
              </a:ext>
            </a:extLst>
          </p:cNvPr>
          <p:cNvSpPr/>
          <p:nvPr userDrawn="1"/>
        </p:nvSpPr>
        <p:spPr>
          <a:xfrm>
            <a:off x="4301066" y="4714922"/>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CED6FB2E-F4DE-42F3-8F57-B34E8121939D}" type="slidenum">
              <a:rPr lang="de-DE" smtClean="0">
                <a:latin typeface="Arimo"/>
              </a:rPr>
              <a:t>‹Nr.›</a:t>
            </a:fld>
            <a:endParaRPr lang="de-DE" dirty="0">
              <a:latin typeface="Arim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ext 1">
  <p:cSld name="ONE_COLUMN_TEXT_1">
    <p:spTree>
      <p:nvGrpSpPr>
        <p:cNvPr id="1" name="Shape 1534"/>
        <p:cNvGrpSpPr/>
        <p:nvPr/>
      </p:nvGrpSpPr>
      <p:grpSpPr>
        <a:xfrm>
          <a:off x="0" y="0"/>
          <a:ext cx="0" cy="0"/>
          <a:chOff x="0" y="0"/>
          <a:chExt cx="0" cy="0"/>
        </a:xfrm>
      </p:grpSpPr>
      <p:sp>
        <p:nvSpPr>
          <p:cNvPr id="1535" name="Google Shape;1535;p17"/>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algn="ctr">
              <a:spcBef>
                <a:spcPts val="0"/>
              </a:spcBef>
              <a:spcAft>
                <a:spcPts val="0"/>
              </a:spcAft>
              <a:buSzPts val="3400"/>
              <a:buNone/>
              <a:defRPr/>
            </a:lvl1pPr>
            <a:lvl2pPr lvl="1">
              <a:spcBef>
                <a:spcPts val="0"/>
              </a:spcBef>
              <a:spcAft>
                <a:spcPts val="0"/>
              </a:spcAft>
              <a:buSzPts val="3400"/>
              <a:buNone/>
              <a:defRPr/>
            </a:lvl2pPr>
            <a:lvl3pPr lvl="2">
              <a:spcBef>
                <a:spcPts val="0"/>
              </a:spcBef>
              <a:spcAft>
                <a:spcPts val="0"/>
              </a:spcAft>
              <a:buSzPts val="3400"/>
              <a:buNone/>
              <a:defRPr/>
            </a:lvl3pPr>
            <a:lvl4pPr lvl="3">
              <a:spcBef>
                <a:spcPts val="0"/>
              </a:spcBef>
              <a:spcAft>
                <a:spcPts val="0"/>
              </a:spcAft>
              <a:buSzPts val="3400"/>
              <a:buNone/>
              <a:defRPr/>
            </a:lvl4pPr>
            <a:lvl5pPr lvl="4">
              <a:spcBef>
                <a:spcPts val="0"/>
              </a:spcBef>
              <a:spcAft>
                <a:spcPts val="0"/>
              </a:spcAft>
              <a:buSzPts val="3400"/>
              <a:buNone/>
              <a:defRPr/>
            </a:lvl5pPr>
            <a:lvl6pPr lvl="5">
              <a:spcBef>
                <a:spcPts val="0"/>
              </a:spcBef>
              <a:spcAft>
                <a:spcPts val="0"/>
              </a:spcAft>
              <a:buSzPts val="3400"/>
              <a:buNone/>
              <a:defRPr/>
            </a:lvl6pPr>
            <a:lvl7pPr lvl="6">
              <a:spcBef>
                <a:spcPts val="0"/>
              </a:spcBef>
              <a:spcAft>
                <a:spcPts val="0"/>
              </a:spcAft>
              <a:buSzPts val="3400"/>
              <a:buNone/>
              <a:defRPr/>
            </a:lvl7pPr>
            <a:lvl8pPr lvl="7">
              <a:spcBef>
                <a:spcPts val="0"/>
              </a:spcBef>
              <a:spcAft>
                <a:spcPts val="0"/>
              </a:spcAft>
              <a:buSzPts val="3400"/>
              <a:buNone/>
              <a:defRPr/>
            </a:lvl8pPr>
            <a:lvl9pPr lvl="8">
              <a:spcBef>
                <a:spcPts val="0"/>
              </a:spcBef>
              <a:spcAft>
                <a:spcPts val="0"/>
              </a:spcAft>
              <a:buSzPts val="3400"/>
              <a:buNone/>
              <a:defRPr/>
            </a:lvl9pPr>
          </a:lstStyle>
          <a:p>
            <a:endParaRPr/>
          </a:p>
        </p:txBody>
      </p:sp>
      <p:sp>
        <p:nvSpPr>
          <p:cNvPr id="1536" name="Google Shape;1536;p17"/>
          <p:cNvSpPr txBox="1">
            <a:spLocks noGrp="1"/>
          </p:cNvSpPr>
          <p:nvPr>
            <p:ph type="body" idx="1"/>
          </p:nvPr>
        </p:nvSpPr>
        <p:spPr>
          <a:xfrm>
            <a:off x="574125" y="1374625"/>
            <a:ext cx="3987300" cy="3116100"/>
          </a:xfrm>
          <a:prstGeom prst="rect">
            <a:avLst/>
          </a:prstGeom>
        </p:spPr>
        <p:txBody>
          <a:bodyPr spcFirstLastPara="1" wrap="square" lIns="91425" tIns="91425" rIns="91425" bIns="91425" anchor="t" anchorCtr="0">
            <a:noAutofit/>
          </a:bodyPr>
          <a:lstStyle>
            <a:lvl1pPr marL="457200" lvl="0" indent="-317500">
              <a:lnSpc>
                <a:spcPct val="100000"/>
              </a:lnSpc>
              <a:spcBef>
                <a:spcPts val="0"/>
              </a:spcBef>
              <a:spcAft>
                <a:spcPts val="0"/>
              </a:spcAft>
              <a:buSzPts val="1400"/>
              <a:buChar char="●"/>
              <a:defRPr sz="1200"/>
            </a:lvl1pPr>
            <a:lvl2pPr marL="914400" lvl="1" indent="-304800">
              <a:lnSpc>
                <a:spcPct val="115000"/>
              </a:lnSpc>
              <a:spcBef>
                <a:spcPts val="0"/>
              </a:spcBef>
              <a:spcAft>
                <a:spcPts val="0"/>
              </a:spcAft>
              <a:buSzPts val="1200"/>
              <a:buChar char="○"/>
              <a:defRPr/>
            </a:lvl2pPr>
            <a:lvl3pPr marL="1371600" lvl="2" indent="-304800">
              <a:lnSpc>
                <a:spcPct val="115000"/>
              </a:lnSpc>
              <a:spcBef>
                <a:spcPts val="0"/>
              </a:spcBef>
              <a:spcAft>
                <a:spcPts val="0"/>
              </a:spcAft>
              <a:buSzPts val="1200"/>
              <a:buChar char="■"/>
              <a:defRPr/>
            </a:lvl3pPr>
            <a:lvl4pPr marL="1828800" lvl="3" indent="-304800">
              <a:lnSpc>
                <a:spcPct val="115000"/>
              </a:lnSpc>
              <a:spcBef>
                <a:spcPts val="0"/>
              </a:spcBef>
              <a:spcAft>
                <a:spcPts val="0"/>
              </a:spcAft>
              <a:buSzPts val="1200"/>
              <a:buChar char="●"/>
              <a:defRPr/>
            </a:lvl4pPr>
            <a:lvl5pPr marL="2286000" lvl="4" indent="-304800">
              <a:lnSpc>
                <a:spcPct val="115000"/>
              </a:lnSpc>
              <a:spcBef>
                <a:spcPts val="0"/>
              </a:spcBef>
              <a:spcAft>
                <a:spcPts val="0"/>
              </a:spcAft>
              <a:buSzPts val="1200"/>
              <a:buChar char="○"/>
              <a:defRPr/>
            </a:lvl5pPr>
            <a:lvl6pPr marL="2743200" lvl="5" indent="-304800">
              <a:lnSpc>
                <a:spcPct val="115000"/>
              </a:lnSpc>
              <a:spcBef>
                <a:spcPts val="0"/>
              </a:spcBef>
              <a:spcAft>
                <a:spcPts val="0"/>
              </a:spcAft>
              <a:buSzPts val="1200"/>
              <a:buChar char="■"/>
              <a:defRPr/>
            </a:lvl6pPr>
            <a:lvl7pPr marL="3200400" lvl="6" indent="-304800">
              <a:lnSpc>
                <a:spcPct val="115000"/>
              </a:lnSpc>
              <a:spcBef>
                <a:spcPts val="0"/>
              </a:spcBef>
              <a:spcAft>
                <a:spcPts val="0"/>
              </a:spcAft>
              <a:buSzPts val="1200"/>
              <a:buChar char="●"/>
              <a:defRPr/>
            </a:lvl7pPr>
            <a:lvl8pPr marL="3657600" lvl="7" indent="-304800">
              <a:lnSpc>
                <a:spcPct val="115000"/>
              </a:lnSpc>
              <a:spcBef>
                <a:spcPts val="0"/>
              </a:spcBef>
              <a:spcAft>
                <a:spcPts val="0"/>
              </a:spcAft>
              <a:buSzPts val="1200"/>
              <a:buChar char="○"/>
              <a:defRPr/>
            </a:lvl8pPr>
            <a:lvl9pPr marL="4114800" lvl="8" indent="-304800">
              <a:lnSpc>
                <a:spcPct val="115000"/>
              </a:lnSpc>
              <a:spcBef>
                <a:spcPts val="0"/>
              </a:spcBef>
              <a:spcAft>
                <a:spcPts val="0"/>
              </a:spcAft>
              <a:buSzPts val="1200"/>
              <a:buChar char="■"/>
              <a:defRPr/>
            </a:lvl9pPr>
          </a:lstStyle>
          <a:p>
            <a:endParaRPr/>
          </a:p>
        </p:txBody>
      </p:sp>
      <p:sp>
        <p:nvSpPr>
          <p:cNvPr id="1537" name="Google Shape;1537;p17"/>
          <p:cNvSpPr>
            <a:spLocks noGrp="1"/>
          </p:cNvSpPr>
          <p:nvPr>
            <p:ph type="pic" idx="2"/>
          </p:nvPr>
        </p:nvSpPr>
        <p:spPr>
          <a:xfrm>
            <a:off x="4976975" y="1374425"/>
            <a:ext cx="3232800" cy="2913000"/>
          </a:xfrm>
          <a:prstGeom prst="roundRect">
            <a:avLst>
              <a:gd name="adj" fmla="val 16667"/>
            </a:avLst>
          </a:prstGeom>
          <a:noFill/>
          <a:ln>
            <a:noFill/>
          </a:ln>
        </p:spPr>
        <p:txBody>
          <a:bodyPr/>
          <a:lstStyle/>
          <a:p>
            <a:endParaRPr lang="de-DE"/>
          </a:p>
        </p:txBody>
      </p:sp>
      <p:sp>
        <p:nvSpPr>
          <p:cNvPr id="2" name="Rechteck: abgerundete Ecken 1">
            <a:extLst>
              <a:ext uri="{FF2B5EF4-FFF2-40B4-BE49-F238E27FC236}">
                <a16:creationId xmlns:a16="http://schemas.microsoft.com/office/drawing/2014/main" id="{47879112-FD8D-A0A3-9D39-9B38ACF6DD95}"/>
              </a:ext>
            </a:extLst>
          </p:cNvPr>
          <p:cNvSpPr/>
          <p:nvPr userDrawn="1"/>
        </p:nvSpPr>
        <p:spPr>
          <a:xfrm>
            <a:off x="4301066" y="4707778"/>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C5A01505-DD78-45DD-8FC9-1BD04D84DBAE}" type="slidenum">
              <a:rPr lang="de-DE" smtClean="0">
                <a:latin typeface="Arimo"/>
              </a:rPr>
              <a:t>‹Nr.›</a:t>
            </a:fld>
            <a:endParaRPr lang="de-DE" dirty="0">
              <a:latin typeface="Arim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hanks">
  <p:cSld name="CUSTOM_3_1">
    <p:spTree>
      <p:nvGrpSpPr>
        <p:cNvPr id="1" name="Shape 1657"/>
        <p:cNvGrpSpPr/>
        <p:nvPr/>
      </p:nvGrpSpPr>
      <p:grpSpPr>
        <a:xfrm>
          <a:off x="0" y="0"/>
          <a:ext cx="0" cy="0"/>
          <a:chOff x="0" y="0"/>
          <a:chExt cx="0" cy="0"/>
        </a:xfrm>
      </p:grpSpPr>
      <p:sp>
        <p:nvSpPr>
          <p:cNvPr id="1658" name="Google Shape;1658;p18"/>
          <p:cNvSpPr txBox="1">
            <a:spLocks noGrp="1"/>
          </p:cNvSpPr>
          <p:nvPr>
            <p:ph type="title"/>
          </p:nvPr>
        </p:nvSpPr>
        <p:spPr>
          <a:xfrm>
            <a:off x="1977920" y="552450"/>
            <a:ext cx="5188200" cy="1058700"/>
          </a:xfrm>
          <a:prstGeom prst="rect">
            <a:avLst/>
          </a:prstGeom>
        </p:spPr>
        <p:txBody>
          <a:bodyPr spcFirstLastPara="1" wrap="square" lIns="91425" tIns="91425" rIns="91425" bIns="91425" anchor="b" anchorCtr="0">
            <a:noAutofit/>
          </a:bodyPr>
          <a:lstStyle>
            <a:lvl1pPr lvl="0" algn="ctr" rtl="0">
              <a:lnSpc>
                <a:spcPct val="90000"/>
              </a:lnSpc>
              <a:spcBef>
                <a:spcPts val="0"/>
              </a:spcBef>
              <a:spcAft>
                <a:spcPts val="0"/>
              </a:spcAft>
              <a:buSzPts val="3400"/>
              <a:buNone/>
              <a:defRPr sz="4000"/>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dirty="0"/>
          </a:p>
        </p:txBody>
      </p:sp>
      <p:sp>
        <p:nvSpPr>
          <p:cNvPr id="1659" name="Google Shape;1659;p18"/>
          <p:cNvSpPr txBox="1">
            <a:spLocks noGrp="1"/>
          </p:cNvSpPr>
          <p:nvPr>
            <p:ph type="subTitle" idx="1"/>
          </p:nvPr>
        </p:nvSpPr>
        <p:spPr>
          <a:xfrm>
            <a:off x="1977876" y="1479800"/>
            <a:ext cx="5188200" cy="1231800"/>
          </a:xfrm>
          <a:prstGeom prst="rect">
            <a:avLst/>
          </a:prstGeom>
        </p:spPr>
        <p:txBody>
          <a:bodyPr spcFirstLastPara="1" wrap="square" lIns="91425" tIns="91425" rIns="91425" bIns="91425" anchor="t" anchorCtr="0">
            <a:noAutofit/>
          </a:bodyPr>
          <a:lstStyle>
            <a:lvl1pPr lvl="0" algn="ctr" rtl="0">
              <a:lnSpc>
                <a:spcPct val="90000"/>
              </a:lnSpc>
              <a:spcBef>
                <a:spcPts val="750"/>
              </a:spcBef>
              <a:spcAft>
                <a:spcPts val="0"/>
              </a:spcAft>
              <a:buSzPts val="1200"/>
              <a:buNone/>
              <a:defRPr sz="1300">
                <a:latin typeface="Arial"/>
                <a:ea typeface="Arial"/>
                <a:cs typeface="Arial"/>
                <a:sym typeface="Arial"/>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 name="Rechteck: abgerundete Ecken 1">
            <a:extLst>
              <a:ext uri="{FF2B5EF4-FFF2-40B4-BE49-F238E27FC236}">
                <a16:creationId xmlns:a16="http://schemas.microsoft.com/office/drawing/2014/main" id="{0AA3DFA9-09F2-2FC7-A42B-346B4EBFC189}"/>
              </a:ext>
            </a:extLst>
          </p:cNvPr>
          <p:cNvSpPr/>
          <p:nvPr userDrawn="1"/>
        </p:nvSpPr>
        <p:spPr>
          <a:xfrm>
            <a:off x="4301066" y="4707778"/>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C78163C2-395C-4DE5-8381-31F6B7C40117}" type="slidenum">
              <a:rPr lang="de-DE" smtClean="0">
                <a:latin typeface="Arimo"/>
              </a:rPr>
              <a:t>‹Nr.›</a:t>
            </a:fld>
            <a:endParaRPr lang="de-DE" dirty="0">
              <a:latin typeface="Arim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1794"/>
        <p:cNvGrpSpPr/>
        <p:nvPr/>
      </p:nvGrpSpPr>
      <p:grpSpPr>
        <a:xfrm>
          <a:off x="0" y="0"/>
          <a:ext cx="0" cy="0"/>
          <a:chOff x="0" y="0"/>
          <a:chExt cx="0" cy="0"/>
        </a:xfrm>
      </p:grpSpPr>
      <p:sp>
        <p:nvSpPr>
          <p:cNvPr id="2" name="Rechteck: abgerundete Ecken 1">
            <a:extLst>
              <a:ext uri="{FF2B5EF4-FFF2-40B4-BE49-F238E27FC236}">
                <a16:creationId xmlns:a16="http://schemas.microsoft.com/office/drawing/2014/main" id="{1E869F81-B056-6556-C0E5-CEA14AA18297}"/>
              </a:ext>
            </a:extLst>
          </p:cNvPr>
          <p:cNvSpPr/>
          <p:nvPr userDrawn="1"/>
        </p:nvSpPr>
        <p:spPr>
          <a:xfrm>
            <a:off x="4301066" y="4707778"/>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4CCBAD7A-299B-44C2-BD10-DBA5ED21D33F}" type="slidenum">
              <a:rPr lang="de-DE" smtClean="0">
                <a:latin typeface="Arimo"/>
              </a:rPr>
              <a:t>‹Nr.›</a:t>
            </a:fld>
            <a:endParaRPr lang="de-DE" dirty="0">
              <a:latin typeface="Arim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1795"/>
        <p:cNvGrpSpPr/>
        <p:nvPr/>
      </p:nvGrpSpPr>
      <p:grpSpPr>
        <a:xfrm>
          <a:off x="0" y="0"/>
          <a:ext cx="0" cy="0"/>
          <a:chOff x="0" y="0"/>
          <a:chExt cx="0" cy="0"/>
        </a:xfrm>
      </p:grpSpPr>
      <p:sp>
        <p:nvSpPr>
          <p:cNvPr id="1796" name="Google Shape;1796;p20"/>
          <p:cNvSpPr txBox="1">
            <a:spLocks noGrp="1"/>
          </p:cNvSpPr>
          <p:nvPr>
            <p:ph type="title"/>
          </p:nvPr>
        </p:nvSpPr>
        <p:spPr>
          <a:xfrm>
            <a:off x="723900" y="552449"/>
            <a:ext cx="7696200" cy="6393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dk1"/>
              </a:buClr>
              <a:buSzPts val="1800"/>
              <a:buNone/>
              <a:defRPr sz="3400" b="0">
                <a:solidFill>
                  <a:schemeClr val="dk1"/>
                </a:solidFill>
                <a:latin typeface="Poppins ExtraBold"/>
                <a:ea typeface="Poppins ExtraBold"/>
                <a:cs typeface="Poppins ExtraBold"/>
                <a:sym typeface="Poppins Extra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Rechteck: abgerundete Ecken 1">
            <a:extLst>
              <a:ext uri="{FF2B5EF4-FFF2-40B4-BE49-F238E27FC236}">
                <a16:creationId xmlns:a16="http://schemas.microsoft.com/office/drawing/2014/main" id="{27FA5C08-9713-01E2-5B9A-7347F0CE2FFB}"/>
              </a:ext>
            </a:extLst>
          </p:cNvPr>
          <p:cNvSpPr/>
          <p:nvPr userDrawn="1"/>
        </p:nvSpPr>
        <p:spPr>
          <a:xfrm>
            <a:off x="4301066" y="4707778"/>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CDACC173-5835-4E94-9DF3-F215941479C6}" type="slidenum">
              <a:rPr lang="de-DE" smtClean="0">
                <a:latin typeface="Arimo"/>
              </a:rPr>
              <a:t>‹Nr.›</a:t>
            </a:fld>
            <a:endParaRPr lang="de-DE" dirty="0">
              <a:latin typeface="Arim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2">
  <p:cSld name="CUSTOM_2_1">
    <p:spTree>
      <p:nvGrpSpPr>
        <p:cNvPr id="1" name="Shape 2034"/>
        <p:cNvGrpSpPr/>
        <p:nvPr/>
      </p:nvGrpSpPr>
      <p:grpSpPr>
        <a:xfrm>
          <a:off x="0" y="0"/>
          <a:ext cx="0" cy="0"/>
          <a:chOff x="0" y="0"/>
          <a:chExt cx="0" cy="0"/>
        </a:xfrm>
      </p:grpSpPr>
      <p:sp>
        <p:nvSpPr>
          <p:cNvPr id="2035" name="Google Shape;2035;p21"/>
          <p:cNvSpPr/>
          <p:nvPr/>
        </p:nvSpPr>
        <p:spPr>
          <a:xfrm>
            <a:off x="-75" y="-10275"/>
            <a:ext cx="9144000" cy="11808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36" name="Google Shape;2036;p21"/>
          <p:cNvSpPr txBox="1">
            <a:spLocks noGrp="1"/>
          </p:cNvSpPr>
          <p:nvPr>
            <p:ph type="title"/>
          </p:nvPr>
        </p:nvSpPr>
        <p:spPr>
          <a:xfrm>
            <a:off x="713225" y="539500"/>
            <a:ext cx="7717500" cy="482400"/>
          </a:xfrm>
          <a:prstGeom prst="rect">
            <a:avLst/>
          </a:prstGeom>
        </p:spPr>
        <p:txBody>
          <a:bodyPr spcFirstLastPara="1" wrap="square" lIns="91425" tIns="91425" rIns="91425" bIns="91425" anchor="t" anchorCtr="0">
            <a:noAutofit/>
          </a:bodyPr>
          <a:lstStyle>
            <a:lvl1pPr lvl="0" algn="l">
              <a:spcBef>
                <a:spcPts val="0"/>
              </a:spcBef>
              <a:spcAft>
                <a:spcPts val="0"/>
              </a:spcAft>
              <a:buSzPts val="2400"/>
              <a:buFont typeface="Inter"/>
              <a:buNone/>
              <a:defRPr sz="2200" b="1"/>
            </a:lvl1pPr>
            <a:lvl2pPr lvl="1" algn="ctr">
              <a:spcBef>
                <a:spcPts val="0"/>
              </a:spcBef>
              <a:spcAft>
                <a:spcPts val="0"/>
              </a:spcAft>
              <a:buSzPts val="2400"/>
              <a:buFont typeface="Inter"/>
              <a:buNone/>
              <a:defRPr sz="2400" b="1">
                <a:latin typeface="Inter"/>
                <a:ea typeface="Inter"/>
                <a:cs typeface="Inter"/>
                <a:sym typeface="Inter"/>
              </a:defRPr>
            </a:lvl2pPr>
            <a:lvl3pPr lvl="2" algn="ctr">
              <a:spcBef>
                <a:spcPts val="0"/>
              </a:spcBef>
              <a:spcAft>
                <a:spcPts val="0"/>
              </a:spcAft>
              <a:buSzPts val="2400"/>
              <a:buFont typeface="Inter"/>
              <a:buNone/>
              <a:defRPr sz="2400" b="1">
                <a:latin typeface="Inter"/>
                <a:ea typeface="Inter"/>
                <a:cs typeface="Inter"/>
                <a:sym typeface="Inter"/>
              </a:defRPr>
            </a:lvl3pPr>
            <a:lvl4pPr lvl="3" algn="ctr">
              <a:spcBef>
                <a:spcPts val="0"/>
              </a:spcBef>
              <a:spcAft>
                <a:spcPts val="0"/>
              </a:spcAft>
              <a:buSzPts val="2400"/>
              <a:buFont typeface="Inter"/>
              <a:buNone/>
              <a:defRPr sz="2400" b="1">
                <a:latin typeface="Inter"/>
                <a:ea typeface="Inter"/>
                <a:cs typeface="Inter"/>
                <a:sym typeface="Inter"/>
              </a:defRPr>
            </a:lvl4pPr>
            <a:lvl5pPr lvl="4" algn="ctr">
              <a:spcBef>
                <a:spcPts val="0"/>
              </a:spcBef>
              <a:spcAft>
                <a:spcPts val="0"/>
              </a:spcAft>
              <a:buSzPts val="2400"/>
              <a:buFont typeface="Inter"/>
              <a:buNone/>
              <a:defRPr sz="2400" b="1">
                <a:latin typeface="Inter"/>
                <a:ea typeface="Inter"/>
                <a:cs typeface="Inter"/>
                <a:sym typeface="Inter"/>
              </a:defRPr>
            </a:lvl5pPr>
            <a:lvl6pPr lvl="5" algn="ctr">
              <a:spcBef>
                <a:spcPts val="0"/>
              </a:spcBef>
              <a:spcAft>
                <a:spcPts val="0"/>
              </a:spcAft>
              <a:buSzPts val="2400"/>
              <a:buFont typeface="Inter"/>
              <a:buNone/>
              <a:defRPr sz="2400" b="1">
                <a:latin typeface="Inter"/>
                <a:ea typeface="Inter"/>
                <a:cs typeface="Inter"/>
                <a:sym typeface="Inter"/>
              </a:defRPr>
            </a:lvl6pPr>
            <a:lvl7pPr lvl="6" algn="ctr">
              <a:spcBef>
                <a:spcPts val="0"/>
              </a:spcBef>
              <a:spcAft>
                <a:spcPts val="0"/>
              </a:spcAft>
              <a:buSzPts val="2400"/>
              <a:buFont typeface="Inter"/>
              <a:buNone/>
              <a:defRPr sz="2400" b="1">
                <a:latin typeface="Inter"/>
                <a:ea typeface="Inter"/>
                <a:cs typeface="Inter"/>
                <a:sym typeface="Inter"/>
              </a:defRPr>
            </a:lvl7pPr>
            <a:lvl8pPr lvl="7" algn="ctr">
              <a:spcBef>
                <a:spcPts val="0"/>
              </a:spcBef>
              <a:spcAft>
                <a:spcPts val="0"/>
              </a:spcAft>
              <a:buSzPts val="2400"/>
              <a:buFont typeface="Inter"/>
              <a:buNone/>
              <a:defRPr sz="2400" b="1">
                <a:latin typeface="Inter"/>
                <a:ea typeface="Inter"/>
                <a:cs typeface="Inter"/>
                <a:sym typeface="Inter"/>
              </a:defRPr>
            </a:lvl8pPr>
            <a:lvl9pPr lvl="8" algn="ctr">
              <a:spcBef>
                <a:spcPts val="0"/>
              </a:spcBef>
              <a:spcAft>
                <a:spcPts val="0"/>
              </a:spcAft>
              <a:buSzPts val="2400"/>
              <a:buFont typeface="Inter"/>
              <a:buNone/>
              <a:defRPr sz="2400" b="1">
                <a:latin typeface="Inter"/>
                <a:ea typeface="Inter"/>
                <a:cs typeface="Inter"/>
                <a:sym typeface="Inter"/>
              </a:defRPr>
            </a:lvl9pPr>
          </a:lstStyle>
          <a:p>
            <a:endParaRPr/>
          </a:p>
        </p:txBody>
      </p:sp>
      <p:sp>
        <p:nvSpPr>
          <p:cNvPr id="2" name="Rechteck: abgerundete Ecken 1">
            <a:extLst>
              <a:ext uri="{FF2B5EF4-FFF2-40B4-BE49-F238E27FC236}">
                <a16:creationId xmlns:a16="http://schemas.microsoft.com/office/drawing/2014/main" id="{38207CE1-9DBF-3B59-F932-AAAFC2925DD2}"/>
              </a:ext>
            </a:extLst>
          </p:cNvPr>
          <p:cNvSpPr/>
          <p:nvPr userDrawn="1"/>
        </p:nvSpPr>
        <p:spPr>
          <a:xfrm>
            <a:off x="4301066" y="4707778"/>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263EE043-0E4A-4664-BCC9-D5EFB0232FA6}" type="slidenum">
              <a:rPr lang="de-DE" smtClean="0">
                <a:latin typeface="Arimo"/>
              </a:rPr>
              <a:t>‹Nr.›</a:t>
            </a:fld>
            <a:endParaRPr lang="de-DE" dirty="0">
              <a:latin typeface="Arim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1">
  <p:cSld name="CUSTOM_2_1_1">
    <p:spTree>
      <p:nvGrpSpPr>
        <p:cNvPr id="1" name="Shape 2037"/>
        <p:cNvGrpSpPr/>
        <p:nvPr/>
      </p:nvGrpSpPr>
      <p:grpSpPr>
        <a:xfrm>
          <a:off x="0" y="0"/>
          <a:ext cx="0" cy="0"/>
          <a:chOff x="0" y="0"/>
          <a:chExt cx="0" cy="0"/>
        </a:xfrm>
      </p:grpSpPr>
      <p:sp>
        <p:nvSpPr>
          <p:cNvPr id="2038" name="Google Shape;2038;p22"/>
          <p:cNvSpPr/>
          <p:nvPr/>
        </p:nvSpPr>
        <p:spPr>
          <a:xfrm>
            <a:off x="-75" y="-10275"/>
            <a:ext cx="9144000" cy="11808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Inter"/>
              <a:ea typeface="Inter"/>
              <a:cs typeface="Inter"/>
              <a:sym typeface="Inter"/>
            </a:endParaRPr>
          </a:p>
        </p:txBody>
      </p:sp>
      <p:sp>
        <p:nvSpPr>
          <p:cNvPr id="2039" name="Google Shape;2039;p22"/>
          <p:cNvSpPr txBox="1">
            <a:spLocks noGrp="1"/>
          </p:cNvSpPr>
          <p:nvPr>
            <p:ph type="title"/>
          </p:nvPr>
        </p:nvSpPr>
        <p:spPr>
          <a:xfrm>
            <a:off x="728527" y="539500"/>
            <a:ext cx="3347700" cy="482400"/>
          </a:xfrm>
          <a:prstGeom prst="rect">
            <a:avLst/>
          </a:prstGeom>
        </p:spPr>
        <p:txBody>
          <a:bodyPr spcFirstLastPara="1" wrap="square" lIns="91425" tIns="91425" rIns="91425" bIns="91425" anchor="t" anchorCtr="0">
            <a:noAutofit/>
          </a:bodyPr>
          <a:lstStyle>
            <a:lvl1pPr lvl="0" algn="l">
              <a:spcBef>
                <a:spcPts val="0"/>
              </a:spcBef>
              <a:spcAft>
                <a:spcPts val="0"/>
              </a:spcAft>
              <a:buSzPts val="2400"/>
              <a:buFont typeface="Inter"/>
              <a:buNone/>
              <a:defRPr sz="2200" b="1">
                <a:latin typeface="Inter"/>
                <a:ea typeface="Inter"/>
                <a:cs typeface="Inter"/>
                <a:sym typeface="Inter"/>
              </a:defRPr>
            </a:lvl1pPr>
            <a:lvl2pPr lvl="1" algn="ctr">
              <a:spcBef>
                <a:spcPts val="0"/>
              </a:spcBef>
              <a:spcAft>
                <a:spcPts val="0"/>
              </a:spcAft>
              <a:buSzPts val="2400"/>
              <a:buFont typeface="Inter"/>
              <a:buNone/>
              <a:defRPr sz="2400" b="1">
                <a:latin typeface="Inter"/>
                <a:ea typeface="Inter"/>
                <a:cs typeface="Inter"/>
                <a:sym typeface="Inter"/>
              </a:defRPr>
            </a:lvl2pPr>
            <a:lvl3pPr lvl="2" algn="ctr">
              <a:spcBef>
                <a:spcPts val="0"/>
              </a:spcBef>
              <a:spcAft>
                <a:spcPts val="0"/>
              </a:spcAft>
              <a:buSzPts val="2400"/>
              <a:buFont typeface="Inter"/>
              <a:buNone/>
              <a:defRPr sz="2400" b="1">
                <a:latin typeface="Inter"/>
                <a:ea typeface="Inter"/>
                <a:cs typeface="Inter"/>
                <a:sym typeface="Inter"/>
              </a:defRPr>
            </a:lvl3pPr>
            <a:lvl4pPr lvl="3" algn="ctr">
              <a:spcBef>
                <a:spcPts val="0"/>
              </a:spcBef>
              <a:spcAft>
                <a:spcPts val="0"/>
              </a:spcAft>
              <a:buSzPts val="2400"/>
              <a:buFont typeface="Inter"/>
              <a:buNone/>
              <a:defRPr sz="2400" b="1">
                <a:latin typeface="Inter"/>
                <a:ea typeface="Inter"/>
                <a:cs typeface="Inter"/>
                <a:sym typeface="Inter"/>
              </a:defRPr>
            </a:lvl4pPr>
            <a:lvl5pPr lvl="4" algn="ctr">
              <a:spcBef>
                <a:spcPts val="0"/>
              </a:spcBef>
              <a:spcAft>
                <a:spcPts val="0"/>
              </a:spcAft>
              <a:buSzPts val="2400"/>
              <a:buFont typeface="Inter"/>
              <a:buNone/>
              <a:defRPr sz="2400" b="1">
                <a:latin typeface="Inter"/>
                <a:ea typeface="Inter"/>
                <a:cs typeface="Inter"/>
                <a:sym typeface="Inter"/>
              </a:defRPr>
            </a:lvl5pPr>
            <a:lvl6pPr lvl="5" algn="ctr">
              <a:spcBef>
                <a:spcPts val="0"/>
              </a:spcBef>
              <a:spcAft>
                <a:spcPts val="0"/>
              </a:spcAft>
              <a:buSzPts val="2400"/>
              <a:buFont typeface="Inter"/>
              <a:buNone/>
              <a:defRPr sz="2400" b="1">
                <a:latin typeface="Inter"/>
                <a:ea typeface="Inter"/>
                <a:cs typeface="Inter"/>
                <a:sym typeface="Inter"/>
              </a:defRPr>
            </a:lvl6pPr>
            <a:lvl7pPr lvl="6" algn="ctr">
              <a:spcBef>
                <a:spcPts val="0"/>
              </a:spcBef>
              <a:spcAft>
                <a:spcPts val="0"/>
              </a:spcAft>
              <a:buSzPts val="2400"/>
              <a:buFont typeface="Inter"/>
              <a:buNone/>
              <a:defRPr sz="2400" b="1">
                <a:latin typeface="Inter"/>
                <a:ea typeface="Inter"/>
                <a:cs typeface="Inter"/>
                <a:sym typeface="Inter"/>
              </a:defRPr>
            </a:lvl7pPr>
            <a:lvl8pPr lvl="7" algn="ctr">
              <a:spcBef>
                <a:spcPts val="0"/>
              </a:spcBef>
              <a:spcAft>
                <a:spcPts val="0"/>
              </a:spcAft>
              <a:buSzPts val="2400"/>
              <a:buFont typeface="Inter"/>
              <a:buNone/>
              <a:defRPr sz="2400" b="1">
                <a:latin typeface="Inter"/>
                <a:ea typeface="Inter"/>
                <a:cs typeface="Inter"/>
                <a:sym typeface="Inter"/>
              </a:defRPr>
            </a:lvl8pPr>
            <a:lvl9pPr lvl="8" algn="ctr">
              <a:spcBef>
                <a:spcPts val="0"/>
              </a:spcBef>
              <a:spcAft>
                <a:spcPts val="0"/>
              </a:spcAft>
              <a:buSzPts val="2400"/>
              <a:buFont typeface="Inter"/>
              <a:buNone/>
              <a:defRPr sz="2400" b="1">
                <a:latin typeface="Inter"/>
                <a:ea typeface="Inter"/>
                <a:cs typeface="Inter"/>
                <a:sym typeface="Inter"/>
              </a:defRPr>
            </a:lvl9pPr>
          </a:lstStyle>
          <a:p>
            <a:endParaRPr/>
          </a:p>
        </p:txBody>
      </p:sp>
      <p:sp>
        <p:nvSpPr>
          <p:cNvPr id="2040" name="Google Shape;2040;p22"/>
          <p:cNvSpPr txBox="1">
            <a:spLocks noGrp="1"/>
          </p:cNvSpPr>
          <p:nvPr>
            <p:ph type="title" idx="2"/>
          </p:nvPr>
        </p:nvSpPr>
        <p:spPr>
          <a:xfrm>
            <a:off x="4977550" y="539500"/>
            <a:ext cx="3458400" cy="482400"/>
          </a:xfrm>
          <a:prstGeom prst="rect">
            <a:avLst/>
          </a:prstGeom>
        </p:spPr>
        <p:txBody>
          <a:bodyPr spcFirstLastPara="1" wrap="square" lIns="91425" tIns="91425" rIns="91425" bIns="91425" anchor="t" anchorCtr="0">
            <a:noAutofit/>
          </a:bodyPr>
          <a:lstStyle>
            <a:lvl1pPr lvl="0" algn="l">
              <a:spcBef>
                <a:spcPts val="0"/>
              </a:spcBef>
              <a:spcAft>
                <a:spcPts val="0"/>
              </a:spcAft>
              <a:buSzPts val="2400"/>
              <a:buFont typeface="Inter"/>
              <a:buNone/>
              <a:defRPr sz="2200" b="1">
                <a:latin typeface="Inter"/>
                <a:ea typeface="Inter"/>
                <a:cs typeface="Inter"/>
                <a:sym typeface="Inter"/>
              </a:defRPr>
            </a:lvl1pPr>
            <a:lvl2pPr lvl="1" algn="ctr">
              <a:spcBef>
                <a:spcPts val="0"/>
              </a:spcBef>
              <a:spcAft>
                <a:spcPts val="0"/>
              </a:spcAft>
              <a:buSzPts val="2400"/>
              <a:buFont typeface="Inter"/>
              <a:buNone/>
              <a:defRPr sz="2400" b="1">
                <a:latin typeface="Inter"/>
                <a:ea typeface="Inter"/>
                <a:cs typeface="Inter"/>
                <a:sym typeface="Inter"/>
              </a:defRPr>
            </a:lvl2pPr>
            <a:lvl3pPr lvl="2" algn="ctr">
              <a:spcBef>
                <a:spcPts val="0"/>
              </a:spcBef>
              <a:spcAft>
                <a:spcPts val="0"/>
              </a:spcAft>
              <a:buSzPts val="2400"/>
              <a:buFont typeface="Inter"/>
              <a:buNone/>
              <a:defRPr sz="2400" b="1">
                <a:latin typeface="Inter"/>
                <a:ea typeface="Inter"/>
                <a:cs typeface="Inter"/>
                <a:sym typeface="Inter"/>
              </a:defRPr>
            </a:lvl3pPr>
            <a:lvl4pPr lvl="3" algn="ctr">
              <a:spcBef>
                <a:spcPts val="0"/>
              </a:spcBef>
              <a:spcAft>
                <a:spcPts val="0"/>
              </a:spcAft>
              <a:buSzPts val="2400"/>
              <a:buFont typeface="Inter"/>
              <a:buNone/>
              <a:defRPr sz="2400" b="1">
                <a:latin typeface="Inter"/>
                <a:ea typeface="Inter"/>
                <a:cs typeface="Inter"/>
                <a:sym typeface="Inter"/>
              </a:defRPr>
            </a:lvl4pPr>
            <a:lvl5pPr lvl="4" algn="ctr">
              <a:spcBef>
                <a:spcPts val="0"/>
              </a:spcBef>
              <a:spcAft>
                <a:spcPts val="0"/>
              </a:spcAft>
              <a:buSzPts val="2400"/>
              <a:buFont typeface="Inter"/>
              <a:buNone/>
              <a:defRPr sz="2400" b="1">
                <a:latin typeface="Inter"/>
                <a:ea typeface="Inter"/>
                <a:cs typeface="Inter"/>
                <a:sym typeface="Inter"/>
              </a:defRPr>
            </a:lvl5pPr>
            <a:lvl6pPr lvl="5" algn="ctr">
              <a:spcBef>
                <a:spcPts val="0"/>
              </a:spcBef>
              <a:spcAft>
                <a:spcPts val="0"/>
              </a:spcAft>
              <a:buSzPts val="2400"/>
              <a:buFont typeface="Inter"/>
              <a:buNone/>
              <a:defRPr sz="2400" b="1">
                <a:latin typeface="Inter"/>
                <a:ea typeface="Inter"/>
                <a:cs typeface="Inter"/>
                <a:sym typeface="Inter"/>
              </a:defRPr>
            </a:lvl6pPr>
            <a:lvl7pPr lvl="6" algn="ctr">
              <a:spcBef>
                <a:spcPts val="0"/>
              </a:spcBef>
              <a:spcAft>
                <a:spcPts val="0"/>
              </a:spcAft>
              <a:buSzPts val="2400"/>
              <a:buFont typeface="Inter"/>
              <a:buNone/>
              <a:defRPr sz="2400" b="1">
                <a:latin typeface="Inter"/>
                <a:ea typeface="Inter"/>
                <a:cs typeface="Inter"/>
                <a:sym typeface="Inter"/>
              </a:defRPr>
            </a:lvl7pPr>
            <a:lvl8pPr lvl="7" algn="ctr">
              <a:spcBef>
                <a:spcPts val="0"/>
              </a:spcBef>
              <a:spcAft>
                <a:spcPts val="0"/>
              </a:spcAft>
              <a:buSzPts val="2400"/>
              <a:buFont typeface="Inter"/>
              <a:buNone/>
              <a:defRPr sz="2400" b="1">
                <a:latin typeface="Inter"/>
                <a:ea typeface="Inter"/>
                <a:cs typeface="Inter"/>
                <a:sym typeface="Inter"/>
              </a:defRPr>
            </a:lvl8pPr>
            <a:lvl9pPr lvl="8" algn="ctr">
              <a:spcBef>
                <a:spcPts val="0"/>
              </a:spcBef>
              <a:spcAft>
                <a:spcPts val="0"/>
              </a:spcAft>
              <a:buSzPts val="2400"/>
              <a:buFont typeface="Inter"/>
              <a:buNone/>
              <a:defRPr sz="2400" b="1">
                <a:latin typeface="Inter"/>
                <a:ea typeface="Inter"/>
                <a:cs typeface="Inter"/>
                <a:sym typeface="Inter"/>
              </a:defRPr>
            </a:lvl9pPr>
          </a:lstStyle>
          <a:p>
            <a:endParaRPr/>
          </a:p>
        </p:txBody>
      </p:sp>
      <p:sp>
        <p:nvSpPr>
          <p:cNvPr id="2" name="Rechteck: abgerundete Ecken 1">
            <a:extLst>
              <a:ext uri="{FF2B5EF4-FFF2-40B4-BE49-F238E27FC236}">
                <a16:creationId xmlns:a16="http://schemas.microsoft.com/office/drawing/2014/main" id="{E4952B08-B38E-EC39-348D-6C153C861222}"/>
              </a:ext>
            </a:extLst>
          </p:cNvPr>
          <p:cNvSpPr/>
          <p:nvPr userDrawn="1"/>
        </p:nvSpPr>
        <p:spPr>
          <a:xfrm>
            <a:off x="4301066" y="4714705"/>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7923C0C0-C3F4-43C5-96D9-6B8D588C7339}" type="slidenum">
              <a:rPr lang="de-DE" smtClean="0">
                <a:latin typeface="Arimo"/>
              </a:rPr>
              <a:t>‹Nr.›</a:t>
            </a:fld>
            <a:endParaRPr lang="de-DE" dirty="0">
              <a:latin typeface="Arim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87"/>
        <p:cNvGrpSpPr/>
        <p:nvPr/>
      </p:nvGrpSpPr>
      <p:grpSpPr>
        <a:xfrm>
          <a:off x="0" y="0"/>
          <a:ext cx="0" cy="0"/>
          <a:chOff x="0" y="0"/>
          <a:chExt cx="0" cy="0"/>
        </a:xfrm>
      </p:grpSpPr>
      <p:sp>
        <p:nvSpPr>
          <p:cNvPr id="388" name="Google Shape;388;p5"/>
          <p:cNvSpPr txBox="1">
            <a:spLocks noGrp="1"/>
          </p:cNvSpPr>
          <p:nvPr>
            <p:ph type="subTitle" idx="1"/>
          </p:nvPr>
        </p:nvSpPr>
        <p:spPr>
          <a:xfrm>
            <a:off x="1290750" y="2672122"/>
            <a:ext cx="2907600" cy="425700"/>
          </a:xfrm>
          <a:prstGeom prst="rect">
            <a:avLst/>
          </a:prstGeom>
        </p:spPr>
        <p:txBody>
          <a:bodyPr spcFirstLastPara="1" wrap="square" lIns="91425" tIns="91425" rIns="91425" bIns="91425" anchor="t" anchorCtr="0">
            <a:noAutofit/>
          </a:bodyPr>
          <a:lstStyle>
            <a:lvl1pPr lvl="0">
              <a:lnSpc>
                <a:spcPct val="90000"/>
              </a:lnSpc>
              <a:spcBef>
                <a:spcPts val="750"/>
              </a:spcBef>
              <a:spcAft>
                <a:spcPts val="0"/>
              </a:spcAft>
              <a:buSzPts val="2400"/>
              <a:buFont typeface="Raleway"/>
              <a:buNone/>
              <a:defRPr sz="2400">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sz="2400" b="1">
                <a:latin typeface="Raleway"/>
                <a:ea typeface="Raleway"/>
                <a:cs typeface="Raleway"/>
                <a:sym typeface="Raleway"/>
              </a:defRPr>
            </a:lvl2pPr>
            <a:lvl3pPr lvl="2" algn="ctr">
              <a:lnSpc>
                <a:spcPct val="100000"/>
              </a:lnSpc>
              <a:spcBef>
                <a:spcPts val="0"/>
              </a:spcBef>
              <a:spcAft>
                <a:spcPts val="0"/>
              </a:spcAft>
              <a:buSzPts val="2400"/>
              <a:buFont typeface="Raleway"/>
              <a:buNone/>
              <a:defRPr sz="2400" b="1">
                <a:latin typeface="Raleway"/>
                <a:ea typeface="Raleway"/>
                <a:cs typeface="Raleway"/>
                <a:sym typeface="Raleway"/>
              </a:defRPr>
            </a:lvl3pPr>
            <a:lvl4pPr lvl="3" algn="ctr">
              <a:lnSpc>
                <a:spcPct val="100000"/>
              </a:lnSpc>
              <a:spcBef>
                <a:spcPts val="0"/>
              </a:spcBef>
              <a:spcAft>
                <a:spcPts val="0"/>
              </a:spcAft>
              <a:buSzPts val="2400"/>
              <a:buFont typeface="Raleway"/>
              <a:buNone/>
              <a:defRPr sz="2400" b="1">
                <a:latin typeface="Raleway"/>
                <a:ea typeface="Raleway"/>
                <a:cs typeface="Raleway"/>
                <a:sym typeface="Raleway"/>
              </a:defRPr>
            </a:lvl4pPr>
            <a:lvl5pPr lvl="4" algn="ctr">
              <a:lnSpc>
                <a:spcPct val="100000"/>
              </a:lnSpc>
              <a:spcBef>
                <a:spcPts val="0"/>
              </a:spcBef>
              <a:spcAft>
                <a:spcPts val="0"/>
              </a:spcAft>
              <a:buSzPts val="2400"/>
              <a:buFont typeface="Raleway"/>
              <a:buNone/>
              <a:defRPr sz="2400" b="1">
                <a:latin typeface="Raleway"/>
                <a:ea typeface="Raleway"/>
                <a:cs typeface="Raleway"/>
                <a:sym typeface="Raleway"/>
              </a:defRPr>
            </a:lvl5pPr>
            <a:lvl6pPr lvl="5" algn="ctr">
              <a:lnSpc>
                <a:spcPct val="100000"/>
              </a:lnSpc>
              <a:spcBef>
                <a:spcPts val="0"/>
              </a:spcBef>
              <a:spcAft>
                <a:spcPts val="0"/>
              </a:spcAft>
              <a:buSzPts val="2400"/>
              <a:buFont typeface="Raleway"/>
              <a:buNone/>
              <a:defRPr sz="2400" b="1">
                <a:latin typeface="Raleway"/>
                <a:ea typeface="Raleway"/>
                <a:cs typeface="Raleway"/>
                <a:sym typeface="Raleway"/>
              </a:defRPr>
            </a:lvl6pPr>
            <a:lvl7pPr lvl="6" algn="ctr">
              <a:lnSpc>
                <a:spcPct val="100000"/>
              </a:lnSpc>
              <a:spcBef>
                <a:spcPts val="0"/>
              </a:spcBef>
              <a:spcAft>
                <a:spcPts val="0"/>
              </a:spcAft>
              <a:buSzPts val="2400"/>
              <a:buFont typeface="Raleway"/>
              <a:buNone/>
              <a:defRPr sz="2400" b="1">
                <a:latin typeface="Raleway"/>
                <a:ea typeface="Raleway"/>
                <a:cs typeface="Raleway"/>
                <a:sym typeface="Raleway"/>
              </a:defRPr>
            </a:lvl7pPr>
            <a:lvl8pPr lvl="7" algn="ctr">
              <a:lnSpc>
                <a:spcPct val="100000"/>
              </a:lnSpc>
              <a:spcBef>
                <a:spcPts val="0"/>
              </a:spcBef>
              <a:spcAft>
                <a:spcPts val="0"/>
              </a:spcAft>
              <a:buSzPts val="2400"/>
              <a:buFont typeface="Raleway"/>
              <a:buNone/>
              <a:defRPr sz="2400" b="1">
                <a:latin typeface="Raleway"/>
                <a:ea typeface="Raleway"/>
                <a:cs typeface="Raleway"/>
                <a:sym typeface="Raleway"/>
              </a:defRPr>
            </a:lvl8pPr>
            <a:lvl9pPr lvl="8" algn="ctr">
              <a:lnSpc>
                <a:spcPct val="100000"/>
              </a:lnSpc>
              <a:spcBef>
                <a:spcPts val="0"/>
              </a:spcBef>
              <a:spcAft>
                <a:spcPts val="0"/>
              </a:spcAft>
              <a:buSzPts val="2400"/>
              <a:buFont typeface="Raleway"/>
              <a:buNone/>
              <a:defRPr sz="2400" b="1">
                <a:latin typeface="Raleway"/>
                <a:ea typeface="Raleway"/>
                <a:cs typeface="Raleway"/>
                <a:sym typeface="Raleway"/>
              </a:defRPr>
            </a:lvl9pPr>
          </a:lstStyle>
          <a:p>
            <a:endParaRPr/>
          </a:p>
        </p:txBody>
      </p:sp>
      <p:sp>
        <p:nvSpPr>
          <p:cNvPr id="389" name="Google Shape;389;p5"/>
          <p:cNvSpPr txBox="1">
            <a:spLocks noGrp="1"/>
          </p:cNvSpPr>
          <p:nvPr>
            <p:ph type="subTitle" idx="2"/>
          </p:nvPr>
        </p:nvSpPr>
        <p:spPr>
          <a:xfrm>
            <a:off x="4945625" y="2672122"/>
            <a:ext cx="2907600" cy="425700"/>
          </a:xfrm>
          <a:prstGeom prst="rect">
            <a:avLst/>
          </a:prstGeom>
        </p:spPr>
        <p:txBody>
          <a:bodyPr spcFirstLastPara="1" wrap="square" lIns="91425" tIns="91425" rIns="91425" bIns="91425" anchor="t" anchorCtr="0">
            <a:noAutofit/>
          </a:bodyPr>
          <a:lstStyle>
            <a:lvl1pPr lvl="0" rtl="0">
              <a:lnSpc>
                <a:spcPct val="90000"/>
              </a:lnSpc>
              <a:spcBef>
                <a:spcPts val="750"/>
              </a:spcBef>
              <a:spcAft>
                <a:spcPts val="0"/>
              </a:spcAft>
              <a:buSzPts val="2400"/>
              <a:buFont typeface="Raleway"/>
              <a:buNone/>
              <a:defRPr sz="2400">
                <a:latin typeface="Raleway ExtraBold"/>
                <a:ea typeface="Raleway ExtraBold"/>
                <a:cs typeface="Raleway ExtraBold"/>
                <a:sym typeface="Raleway ExtraBold"/>
              </a:defRPr>
            </a:lvl1pPr>
            <a:lvl2pPr lvl="1" algn="ctr" rtl="0">
              <a:lnSpc>
                <a:spcPct val="100000"/>
              </a:lnSpc>
              <a:spcBef>
                <a:spcPts val="0"/>
              </a:spcBef>
              <a:spcAft>
                <a:spcPts val="0"/>
              </a:spcAft>
              <a:buSzPts val="2400"/>
              <a:buFont typeface="Raleway"/>
              <a:buNone/>
              <a:defRPr sz="2400" b="1">
                <a:latin typeface="Raleway"/>
                <a:ea typeface="Raleway"/>
                <a:cs typeface="Raleway"/>
                <a:sym typeface="Raleway"/>
              </a:defRPr>
            </a:lvl2pPr>
            <a:lvl3pPr lvl="2" algn="ctr" rtl="0">
              <a:lnSpc>
                <a:spcPct val="100000"/>
              </a:lnSpc>
              <a:spcBef>
                <a:spcPts val="0"/>
              </a:spcBef>
              <a:spcAft>
                <a:spcPts val="0"/>
              </a:spcAft>
              <a:buSzPts val="2400"/>
              <a:buFont typeface="Raleway"/>
              <a:buNone/>
              <a:defRPr sz="2400" b="1">
                <a:latin typeface="Raleway"/>
                <a:ea typeface="Raleway"/>
                <a:cs typeface="Raleway"/>
                <a:sym typeface="Raleway"/>
              </a:defRPr>
            </a:lvl3pPr>
            <a:lvl4pPr lvl="3" algn="ctr" rtl="0">
              <a:lnSpc>
                <a:spcPct val="100000"/>
              </a:lnSpc>
              <a:spcBef>
                <a:spcPts val="0"/>
              </a:spcBef>
              <a:spcAft>
                <a:spcPts val="0"/>
              </a:spcAft>
              <a:buSzPts val="2400"/>
              <a:buFont typeface="Raleway"/>
              <a:buNone/>
              <a:defRPr sz="2400" b="1">
                <a:latin typeface="Raleway"/>
                <a:ea typeface="Raleway"/>
                <a:cs typeface="Raleway"/>
                <a:sym typeface="Raleway"/>
              </a:defRPr>
            </a:lvl4pPr>
            <a:lvl5pPr lvl="4" algn="ctr" rtl="0">
              <a:lnSpc>
                <a:spcPct val="100000"/>
              </a:lnSpc>
              <a:spcBef>
                <a:spcPts val="0"/>
              </a:spcBef>
              <a:spcAft>
                <a:spcPts val="0"/>
              </a:spcAft>
              <a:buSzPts val="2400"/>
              <a:buFont typeface="Raleway"/>
              <a:buNone/>
              <a:defRPr sz="2400" b="1">
                <a:latin typeface="Raleway"/>
                <a:ea typeface="Raleway"/>
                <a:cs typeface="Raleway"/>
                <a:sym typeface="Raleway"/>
              </a:defRPr>
            </a:lvl5pPr>
            <a:lvl6pPr lvl="5" algn="ctr" rtl="0">
              <a:lnSpc>
                <a:spcPct val="100000"/>
              </a:lnSpc>
              <a:spcBef>
                <a:spcPts val="0"/>
              </a:spcBef>
              <a:spcAft>
                <a:spcPts val="0"/>
              </a:spcAft>
              <a:buSzPts val="2400"/>
              <a:buFont typeface="Raleway"/>
              <a:buNone/>
              <a:defRPr sz="2400" b="1">
                <a:latin typeface="Raleway"/>
                <a:ea typeface="Raleway"/>
                <a:cs typeface="Raleway"/>
                <a:sym typeface="Raleway"/>
              </a:defRPr>
            </a:lvl6pPr>
            <a:lvl7pPr lvl="6" algn="ctr" rtl="0">
              <a:lnSpc>
                <a:spcPct val="100000"/>
              </a:lnSpc>
              <a:spcBef>
                <a:spcPts val="0"/>
              </a:spcBef>
              <a:spcAft>
                <a:spcPts val="0"/>
              </a:spcAft>
              <a:buSzPts val="2400"/>
              <a:buFont typeface="Raleway"/>
              <a:buNone/>
              <a:defRPr sz="2400" b="1">
                <a:latin typeface="Raleway"/>
                <a:ea typeface="Raleway"/>
                <a:cs typeface="Raleway"/>
                <a:sym typeface="Raleway"/>
              </a:defRPr>
            </a:lvl7pPr>
            <a:lvl8pPr lvl="7" algn="ctr" rtl="0">
              <a:lnSpc>
                <a:spcPct val="100000"/>
              </a:lnSpc>
              <a:spcBef>
                <a:spcPts val="0"/>
              </a:spcBef>
              <a:spcAft>
                <a:spcPts val="0"/>
              </a:spcAft>
              <a:buSzPts val="2400"/>
              <a:buFont typeface="Raleway"/>
              <a:buNone/>
              <a:defRPr sz="2400" b="1">
                <a:latin typeface="Raleway"/>
                <a:ea typeface="Raleway"/>
                <a:cs typeface="Raleway"/>
                <a:sym typeface="Raleway"/>
              </a:defRPr>
            </a:lvl8pPr>
            <a:lvl9pPr lvl="8" algn="ctr" rtl="0">
              <a:lnSpc>
                <a:spcPct val="100000"/>
              </a:lnSpc>
              <a:spcBef>
                <a:spcPts val="0"/>
              </a:spcBef>
              <a:spcAft>
                <a:spcPts val="0"/>
              </a:spcAft>
              <a:buSzPts val="2400"/>
              <a:buFont typeface="Raleway"/>
              <a:buNone/>
              <a:defRPr sz="2400" b="1">
                <a:latin typeface="Raleway"/>
                <a:ea typeface="Raleway"/>
                <a:cs typeface="Raleway"/>
                <a:sym typeface="Raleway"/>
              </a:defRPr>
            </a:lvl9pPr>
          </a:lstStyle>
          <a:p>
            <a:endParaRPr/>
          </a:p>
        </p:txBody>
      </p:sp>
      <p:sp>
        <p:nvSpPr>
          <p:cNvPr id="390" name="Google Shape;390;p5"/>
          <p:cNvSpPr txBox="1">
            <a:spLocks noGrp="1"/>
          </p:cNvSpPr>
          <p:nvPr>
            <p:ph type="subTitle" idx="3"/>
          </p:nvPr>
        </p:nvSpPr>
        <p:spPr>
          <a:xfrm>
            <a:off x="1290750" y="3097824"/>
            <a:ext cx="2907600" cy="1167000"/>
          </a:xfrm>
          <a:prstGeom prst="rect">
            <a:avLst/>
          </a:prstGeom>
        </p:spPr>
        <p:txBody>
          <a:bodyPr spcFirstLastPara="1" wrap="square" lIns="91425" tIns="91425" rIns="91425" bIns="91425" anchor="t" anchorCtr="0">
            <a:noAutofit/>
          </a:bodyPr>
          <a:lstStyle>
            <a:lvl1pPr lvl="0" rtl="0">
              <a:lnSpc>
                <a:spcPct val="90000"/>
              </a:lnSpc>
              <a:spcBef>
                <a:spcPts val="750"/>
              </a:spcBef>
              <a:spcAft>
                <a:spcPts val="0"/>
              </a:spcAft>
              <a:buSzPts val="1200"/>
              <a:buNone/>
              <a:defRPr sz="12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391" name="Google Shape;391;p5"/>
          <p:cNvSpPr txBox="1">
            <a:spLocks noGrp="1"/>
          </p:cNvSpPr>
          <p:nvPr>
            <p:ph type="subTitle" idx="4"/>
          </p:nvPr>
        </p:nvSpPr>
        <p:spPr>
          <a:xfrm>
            <a:off x="4945625" y="3097824"/>
            <a:ext cx="2907600" cy="1167000"/>
          </a:xfrm>
          <a:prstGeom prst="rect">
            <a:avLst/>
          </a:prstGeom>
        </p:spPr>
        <p:txBody>
          <a:bodyPr spcFirstLastPara="1" wrap="square" lIns="91425" tIns="91425" rIns="91425" bIns="91425" anchor="t" anchorCtr="0">
            <a:noAutofit/>
          </a:bodyPr>
          <a:lstStyle>
            <a:lvl1pPr lvl="0" rtl="0">
              <a:lnSpc>
                <a:spcPct val="90000"/>
              </a:lnSpc>
              <a:spcBef>
                <a:spcPts val="750"/>
              </a:spcBef>
              <a:spcAft>
                <a:spcPts val="0"/>
              </a:spcAft>
              <a:buSzPts val="1200"/>
              <a:buNone/>
              <a:defRPr sz="12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392" name="Google Shape;392;p5"/>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rtl="0">
              <a:lnSpc>
                <a:spcPct val="90000"/>
              </a:lnSpc>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2" name="Rechteck: abgerundete Ecken 1">
            <a:extLst>
              <a:ext uri="{FF2B5EF4-FFF2-40B4-BE49-F238E27FC236}">
                <a16:creationId xmlns:a16="http://schemas.microsoft.com/office/drawing/2014/main" id="{47302C0C-DFFD-1A1B-ED05-9A7A33C86299}"/>
              </a:ext>
            </a:extLst>
          </p:cNvPr>
          <p:cNvSpPr/>
          <p:nvPr userDrawn="1"/>
        </p:nvSpPr>
        <p:spPr>
          <a:xfrm>
            <a:off x="4301066" y="4707778"/>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D0F7B509-6EDB-4874-B913-3DC8C1EF5E15}" type="slidenum">
              <a:rPr lang="de-DE" smtClean="0">
                <a:latin typeface="Arimo"/>
              </a:rPr>
              <a:t>‹Nr.›</a:t>
            </a:fld>
            <a:endParaRPr lang="de-DE" dirty="0">
              <a:latin typeface="Arim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99"/>
        <p:cNvGrpSpPr/>
        <p:nvPr/>
      </p:nvGrpSpPr>
      <p:grpSpPr>
        <a:xfrm>
          <a:off x="0" y="0"/>
          <a:ext cx="0" cy="0"/>
          <a:chOff x="0" y="0"/>
          <a:chExt cx="0" cy="0"/>
        </a:xfrm>
      </p:grpSpPr>
      <p:sp>
        <p:nvSpPr>
          <p:cNvPr id="400" name="Google Shape;400;p6"/>
          <p:cNvSpPr txBox="1">
            <a:spLocks noGrp="1"/>
          </p:cNvSpPr>
          <p:nvPr>
            <p:ph type="title"/>
          </p:nvPr>
        </p:nvSpPr>
        <p:spPr>
          <a:xfrm>
            <a:off x="723900" y="552450"/>
            <a:ext cx="7696200" cy="715500"/>
          </a:xfrm>
          <a:prstGeom prst="rect">
            <a:avLst/>
          </a:prstGeom>
          <a:ln>
            <a:noFill/>
          </a:ln>
        </p:spPr>
        <p:txBody>
          <a:bodyPr spcFirstLastPara="1" wrap="square" lIns="91425" tIns="91425" rIns="91425" bIns="91425" anchor="ctr" anchorCtr="0">
            <a:noAutofit/>
          </a:bodyPr>
          <a:lstStyle>
            <a:lvl1pPr lvl="0" rtl="0">
              <a:lnSpc>
                <a:spcPct val="90000"/>
              </a:lnSpc>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3" name="Rechteck: abgerundete Ecken 2">
            <a:extLst>
              <a:ext uri="{FF2B5EF4-FFF2-40B4-BE49-F238E27FC236}">
                <a16:creationId xmlns:a16="http://schemas.microsoft.com/office/drawing/2014/main" id="{61215709-85A1-FA10-D998-D78BE640A2A6}"/>
              </a:ext>
            </a:extLst>
          </p:cNvPr>
          <p:cNvSpPr/>
          <p:nvPr userDrawn="1"/>
        </p:nvSpPr>
        <p:spPr>
          <a:xfrm>
            <a:off x="4301066" y="4707778"/>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0F482A12-F9F7-43AC-990E-4AF83E5F017D}" type="slidenum">
              <a:rPr lang="de-DE" smtClean="0">
                <a:latin typeface="Arimo"/>
              </a:rPr>
              <a:t>‹Nr.›</a:t>
            </a:fld>
            <a:endParaRPr lang="de-DE" dirty="0">
              <a:latin typeface="Arim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639"/>
        <p:cNvGrpSpPr/>
        <p:nvPr/>
      </p:nvGrpSpPr>
      <p:grpSpPr>
        <a:xfrm>
          <a:off x="0" y="0"/>
          <a:ext cx="0" cy="0"/>
          <a:chOff x="0" y="0"/>
          <a:chExt cx="0" cy="0"/>
        </a:xfrm>
      </p:grpSpPr>
      <p:sp>
        <p:nvSpPr>
          <p:cNvPr id="640" name="Google Shape;640;p7"/>
          <p:cNvSpPr txBox="1">
            <a:spLocks noGrp="1"/>
          </p:cNvSpPr>
          <p:nvPr>
            <p:ph type="title"/>
          </p:nvPr>
        </p:nvSpPr>
        <p:spPr>
          <a:xfrm>
            <a:off x="720000" y="445025"/>
            <a:ext cx="7704000" cy="5727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641" name="Google Shape;641;p7"/>
          <p:cNvSpPr txBox="1">
            <a:spLocks noGrp="1"/>
          </p:cNvSpPr>
          <p:nvPr>
            <p:ph type="body" idx="1"/>
          </p:nvPr>
        </p:nvSpPr>
        <p:spPr>
          <a:xfrm>
            <a:off x="574125" y="1374625"/>
            <a:ext cx="3987300" cy="31161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SzPts val="1400"/>
              <a:buChar char="●"/>
              <a:defRPr sz="1200"/>
            </a:lvl1pPr>
            <a:lvl2pPr marL="914400" lvl="1" indent="-304800" rtl="0">
              <a:lnSpc>
                <a:spcPct val="115000"/>
              </a:lnSpc>
              <a:spcBef>
                <a:spcPts val="0"/>
              </a:spcBef>
              <a:spcAft>
                <a:spcPts val="0"/>
              </a:spcAft>
              <a:buSzPts val="1200"/>
              <a:buChar char="○"/>
              <a:defRPr/>
            </a:lvl2pPr>
            <a:lvl3pPr marL="1371600" lvl="2" indent="-304800" rtl="0">
              <a:lnSpc>
                <a:spcPct val="115000"/>
              </a:lnSpc>
              <a:spcBef>
                <a:spcPts val="0"/>
              </a:spcBef>
              <a:spcAft>
                <a:spcPts val="0"/>
              </a:spcAft>
              <a:buSzPts val="1200"/>
              <a:buChar char="■"/>
              <a:defRPr/>
            </a:lvl3pPr>
            <a:lvl4pPr marL="1828800" lvl="3" indent="-304800" rtl="0">
              <a:lnSpc>
                <a:spcPct val="115000"/>
              </a:lnSpc>
              <a:spcBef>
                <a:spcPts val="0"/>
              </a:spcBef>
              <a:spcAft>
                <a:spcPts val="0"/>
              </a:spcAft>
              <a:buSzPts val="1200"/>
              <a:buChar char="●"/>
              <a:defRPr/>
            </a:lvl4pPr>
            <a:lvl5pPr marL="2286000" lvl="4" indent="-304800" rtl="0">
              <a:lnSpc>
                <a:spcPct val="115000"/>
              </a:lnSpc>
              <a:spcBef>
                <a:spcPts val="0"/>
              </a:spcBef>
              <a:spcAft>
                <a:spcPts val="0"/>
              </a:spcAft>
              <a:buSzPts val="1200"/>
              <a:buChar char="○"/>
              <a:defRPr/>
            </a:lvl5pPr>
            <a:lvl6pPr marL="2743200" lvl="5" indent="-304800" rtl="0">
              <a:lnSpc>
                <a:spcPct val="115000"/>
              </a:lnSpc>
              <a:spcBef>
                <a:spcPts val="0"/>
              </a:spcBef>
              <a:spcAft>
                <a:spcPts val="0"/>
              </a:spcAft>
              <a:buSzPts val="1200"/>
              <a:buChar char="■"/>
              <a:defRPr/>
            </a:lvl6pPr>
            <a:lvl7pPr marL="3200400" lvl="6" indent="-304800" rtl="0">
              <a:lnSpc>
                <a:spcPct val="115000"/>
              </a:lnSpc>
              <a:spcBef>
                <a:spcPts val="0"/>
              </a:spcBef>
              <a:spcAft>
                <a:spcPts val="0"/>
              </a:spcAft>
              <a:buSzPts val="1200"/>
              <a:buChar char="●"/>
              <a:defRPr/>
            </a:lvl7pPr>
            <a:lvl8pPr marL="3657600" lvl="7" indent="-304800" rtl="0">
              <a:lnSpc>
                <a:spcPct val="115000"/>
              </a:lnSpc>
              <a:spcBef>
                <a:spcPts val="0"/>
              </a:spcBef>
              <a:spcAft>
                <a:spcPts val="0"/>
              </a:spcAft>
              <a:buSzPts val="1200"/>
              <a:buChar char="○"/>
              <a:defRPr/>
            </a:lvl8pPr>
            <a:lvl9pPr marL="4114800" lvl="8" indent="-304800" rtl="0">
              <a:lnSpc>
                <a:spcPct val="115000"/>
              </a:lnSpc>
              <a:spcBef>
                <a:spcPts val="0"/>
              </a:spcBef>
              <a:spcAft>
                <a:spcPts val="0"/>
              </a:spcAft>
              <a:buSzPts val="1200"/>
              <a:buChar char="■"/>
              <a:defRPr/>
            </a:lvl9pPr>
          </a:lstStyle>
          <a:p>
            <a:endParaRPr/>
          </a:p>
        </p:txBody>
      </p:sp>
      <p:sp>
        <p:nvSpPr>
          <p:cNvPr id="642" name="Google Shape;642;p7"/>
          <p:cNvSpPr>
            <a:spLocks noGrp="1"/>
          </p:cNvSpPr>
          <p:nvPr>
            <p:ph type="pic" idx="2"/>
          </p:nvPr>
        </p:nvSpPr>
        <p:spPr>
          <a:xfrm>
            <a:off x="4976975" y="1374425"/>
            <a:ext cx="3232800" cy="2913000"/>
          </a:xfrm>
          <a:prstGeom prst="roundRect">
            <a:avLst>
              <a:gd name="adj" fmla="val 16667"/>
            </a:avLst>
          </a:prstGeom>
          <a:noFill/>
          <a:ln>
            <a:noFill/>
          </a:ln>
        </p:spPr>
      </p:sp>
      <p:sp>
        <p:nvSpPr>
          <p:cNvPr id="2" name="Rechteck: abgerundete Ecken 1">
            <a:extLst>
              <a:ext uri="{FF2B5EF4-FFF2-40B4-BE49-F238E27FC236}">
                <a16:creationId xmlns:a16="http://schemas.microsoft.com/office/drawing/2014/main" id="{E05BA1B7-BA16-DB5B-3391-A4842DFB4D68}"/>
              </a:ext>
            </a:extLst>
          </p:cNvPr>
          <p:cNvSpPr/>
          <p:nvPr userDrawn="1"/>
        </p:nvSpPr>
        <p:spPr>
          <a:xfrm>
            <a:off x="4301066" y="4707778"/>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AB5B3951-CE4C-4C44-8ADF-29953F1699C9}" type="slidenum">
              <a:rPr lang="de-DE" smtClean="0">
                <a:latin typeface="Arimo"/>
              </a:rPr>
              <a:t>‹Nr.›</a:t>
            </a:fld>
            <a:endParaRPr lang="de-DE" dirty="0">
              <a:latin typeface="Arim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62"/>
        <p:cNvGrpSpPr/>
        <p:nvPr/>
      </p:nvGrpSpPr>
      <p:grpSpPr>
        <a:xfrm>
          <a:off x="0" y="0"/>
          <a:ext cx="0" cy="0"/>
          <a:chOff x="0" y="0"/>
          <a:chExt cx="0" cy="0"/>
        </a:xfrm>
      </p:grpSpPr>
      <p:sp>
        <p:nvSpPr>
          <p:cNvPr id="763" name="Google Shape;763;p8"/>
          <p:cNvSpPr txBox="1">
            <a:spLocks noGrp="1"/>
          </p:cNvSpPr>
          <p:nvPr>
            <p:ph type="title"/>
          </p:nvPr>
        </p:nvSpPr>
        <p:spPr>
          <a:xfrm>
            <a:off x="1388100" y="1307100"/>
            <a:ext cx="6367800" cy="2529300"/>
          </a:xfrm>
          <a:prstGeom prst="rect">
            <a:avLst/>
          </a:prstGeom>
          <a:ln>
            <a:noFill/>
          </a:ln>
        </p:spPr>
        <p:txBody>
          <a:bodyPr spcFirstLastPara="1" wrap="square" lIns="91425" tIns="91425" rIns="91425" bIns="91425" anchor="ctr" anchorCtr="0">
            <a:noAutofit/>
          </a:bodyPr>
          <a:lstStyle>
            <a:lvl1pPr lvl="0" algn="ctr">
              <a:spcBef>
                <a:spcPts val="0"/>
              </a:spcBef>
              <a:spcAft>
                <a:spcPts val="0"/>
              </a:spcAft>
              <a:buSzPts val="6000"/>
              <a:buNone/>
              <a:defRPr sz="6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
        <p:nvSpPr>
          <p:cNvPr id="2" name="Rechteck: abgerundete Ecken 1">
            <a:extLst>
              <a:ext uri="{FF2B5EF4-FFF2-40B4-BE49-F238E27FC236}">
                <a16:creationId xmlns:a16="http://schemas.microsoft.com/office/drawing/2014/main" id="{87348CE5-3651-349C-2933-C492D3F03FCC}"/>
              </a:ext>
            </a:extLst>
          </p:cNvPr>
          <p:cNvSpPr/>
          <p:nvPr userDrawn="1"/>
        </p:nvSpPr>
        <p:spPr>
          <a:xfrm>
            <a:off x="4301066" y="4707778"/>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E23A10DA-BD6F-4EAD-AF06-A7CFF300E728}" type="slidenum">
              <a:rPr lang="de-DE" smtClean="0">
                <a:latin typeface="Arimo"/>
              </a:rPr>
              <a:t>‹Nr.›</a:t>
            </a:fld>
            <a:endParaRPr lang="de-DE" dirty="0">
              <a:latin typeface="Arim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764"/>
        <p:cNvGrpSpPr/>
        <p:nvPr/>
      </p:nvGrpSpPr>
      <p:grpSpPr>
        <a:xfrm>
          <a:off x="0" y="0"/>
          <a:ext cx="0" cy="0"/>
          <a:chOff x="0" y="0"/>
          <a:chExt cx="0" cy="0"/>
        </a:xfrm>
      </p:grpSpPr>
      <p:sp>
        <p:nvSpPr>
          <p:cNvPr id="765" name="Google Shape;765;p9"/>
          <p:cNvSpPr txBox="1">
            <a:spLocks noGrp="1"/>
          </p:cNvSpPr>
          <p:nvPr>
            <p:ph type="subTitle" idx="1"/>
          </p:nvPr>
        </p:nvSpPr>
        <p:spPr>
          <a:xfrm>
            <a:off x="720068" y="2912750"/>
            <a:ext cx="3841500" cy="1121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sz="1200"/>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766" name="Google Shape;766;p9"/>
          <p:cNvSpPr txBox="1">
            <a:spLocks noGrp="1"/>
          </p:cNvSpPr>
          <p:nvPr>
            <p:ph type="title"/>
          </p:nvPr>
        </p:nvSpPr>
        <p:spPr>
          <a:xfrm>
            <a:off x="720000" y="880850"/>
            <a:ext cx="3841500" cy="2031900"/>
          </a:xfrm>
          <a:prstGeom prst="rect">
            <a:avLst/>
          </a:prstGeom>
          <a:ln>
            <a:noFill/>
          </a:ln>
        </p:spPr>
        <p:txBody>
          <a:bodyPr spcFirstLastPara="1" wrap="square" lIns="91425" tIns="91425" rIns="91425" bIns="91425" anchor="b" anchorCtr="0">
            <a:noAutofit/>
          </a:bodyPr>
          <a:lstStyle>
            <a:lvl1pPr lvl="0" rtl="0">
              <a:lnSpc>
                <a:spcPct val="90000"/>
              </a:lnSpc>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2" name="Rechteck: abgerundete Ecken 1">
            <a:extLst>
              <a:ext uri="{FF2B5EF4-FFF2-40B4-BE49-F238E27FC236}">
                <a16:creationId xmlns:a16="http://schemas.microsoft.com/office/drawing/2014/main" id="{3683775B-8642-31D3-4B1B-41461D7283F5}"/>
              </a:ext>
            </a:extLst>
          </p:cNvPr>
          <p:cNvSpPr/>
          <p:nvPr userDrawn="1"/>
        </p:nvSpPr>
        <p:spPr>
          <a:xfrm>
            <a:off x="4301066" y="4707778"/>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E9FF398F-65B5-479C-9C07-EC39D169FDA8}" type="slidenum">
              <a:rPr lang="de-DE" smtClean="0">
                <a:latin typeface="Arimo"/>
              </a:rPr>
              <a:t>‹Nr.›</a:t>
            </a:fld>
            <a:endParaRPr lang="de-DE" dirty="0">
              <a:latin typeface="Arim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93"/>
        <p:cNvGrpSpPr/>
        <p:nvPr/>
      </p:nvGrpSpPr>
      <p:grpSpPr>
        <a:xfrm>
          <a:off x="0" y="0"/>
          <a:ext cx="0" cy="0"/>
          <a:chOff x="0" y="0"/>
          <a:chExt cx="0" cy="0"/>
        </a:xfrm>
      </p:grpSpPr>
      <p:sp>
        <p:nvSpPr>
          <p:cNvPr id="894" name="Google Shape;894;p10"/>
          <p:cNvSpPr>
            <a:spLocks noGrp="1"/>
          </p:cNvSpPr>
          <p:nvPr>
            <p:ph type="pic" idx="2"/>
          </p:nvPr>
        </p:nvSpPr>
        <p:spPr>
          <a:xfrm>
            <a:off x="0" y="13854"/>
            <a:ext cx="9144000" cy="5143500"/>
          </a:xfrm>
          <a:prstGeom prst="rect">
            <a:avLst/>
          </a:prstGeom>
          <a:noFill/>
          <a:ln>
            <a:noFill/>
          </a:ln>
        </p:spPr>
      </p:sp>
      <p:sp>
        <p:nvSpPr>
          <p:cNvPr id="895" name="Google Shape;895;p10"/>
          <p:cNvSpPr txBox="1">
            <a:spLocks noGrp="1"/>
          </p:cNvSpPr>
          <p:nvPr>
            <p:ph type="title"/>
          </p:nvPr>
        </p:nvSpPr>
        <p:spPr>
          <a:xfrm>
            <a:off x="740550" y="3910025"/>
            <a:ext cx="7662900" cy="693900"/>
          </a:xfrm>
          <a:prstGeom prst="rect">
            <a:avLst/>
          </a:prstGeom>
          <a:solidFill>
            <a:schemeClr val="accent2"/>
          </a:solidFill>
          <a:ln>
            <a:noFill/>
          </a:ln>
        </p:spPr>
        <p:txBody>
          <a:bodyPr spcFirstLastPara="1" wrap="square" lIns="91425" tIns="91425" rIns="91425" bIns="91425" anchor="t" anchorCtr="0">
            <a:noAutofit/>
          </a:bodyPr>
          <a:lstStyle>
            <a:lvl1pPr lvl="0" algn="ctr" rtl="0">
              <a:spcBef>
                <a:spcPts val="0"/>
              </a:spcBef>
              <a:spcAft>
                <a:spcPts val="0"/>
              </a:spcAft>
              <a:buSzPts val="3400"/>
              <a:buNone/>
              <a:defRPr/>
            </a:lvl1pPr>
            <a:lvl2pPr lvl="1" algn="ctr" rtl="0">
              <a:spcBef>
                <a:spcPts val="0"/>
              </a:spcBef>
              <a:spcAft>
                <a:spcPts val="0"/>
              </a:spcAft>
              <a:buSzPts val="3400"/>
              <a:buNone/>
              <a:defRPr/>
            </a:lvl2pPr>
            <a:lvl3pPr lvl="2" algn="ctr" rtl="0">
              <a:spcBef>
                <a:spcPts val="0"/>
              </a:spcBef>
              <a:spcAft>
                <a:spcPts val="0"/>
              </a:spcAft>
              <a:buSzPts val="3400"/>
              <a:buNone/>
              <a:defRPr/>
            </a:lvl3pPr>
            <a:lvl4pPr lvl="3" algn="ctr" rtl="0">
              <a:spcBef>
                <a:spcPts val="0"/>
              </a:spcBef>
              <a:spcAft>
                <a:spcPts val="0"/>
              </a:spcAft>
              <a:buSzPts val="3400"/>
              <a:buNone/>
              <a:defRPr/>
            </a:lvl4pPr>
            <a:lvl5pPr lvl="4" algn="ctr" rtl="0">
              <a:spcBef>
                <a:spcPts val="0"/>
              </a:spcBef>
              <a:spcAft>
                <a:spcPts val="0"/>
              </a:spcAft>
              <a:buSzPts val="3400"/>
              <a:buNone/>
              <a:defRPr/>
            </a:lvl5pPr>
            <a:lvl6pPr lvl="5" algn="ctr" rtl="0">
              <a:spcBef>
                <a:spcPts val="0"/>
              </a:spcBef>
              <a:spcAft>
                <a:spcPts val="0"/>
              </a:spcAft>
              <a:buSzPts val="3400"/>
              <a:buNone/>
              <a:defRPr/>
            </a:lvl6pPr>
            <a:lvl7pPr lvl="6" algn="ctr" rtl="0">
              <a:spcBef>
                <a:spcPts val="0"/>
              </a:spcBef>
              <a:spcAft>
                <a:spcPts val="0"/>
              </a:spcAft>
              <a:buSzPts val="3400"/>
              <a:buNone/>
              <a:defRPr/>
            </a:lvl7pPr>
            <a:lvl8pPr lvl="7" algn="ctr" rtl="0">
              <a:spcBef>
                <a:spcPts val="0"/>
              </a:spcBef>
              <a:spcAft>
                <a:spcPts val="0"/>
              </a:spcAft>
              <a:buSzPts val="3400"/>
              <a:buNone/>
              <a:defRPr/>
            </a:lvl8pPr>
            <a:lvl9pPr lvl="8" algn="ctr" rtl="0">
              <a:spcBef>
                <a:spcPts val="0"/>
              </a:spcBef>
              <a:spcAft>
                <a:spcPts val="0"/>
              </a:spcAft>
              <a:buSzPts val="3400"/>
              <a:buNone/>
              <a:defRPr/>
            </a:lvl9pPr>
          </a:lstStyle>
          <a:p>
            <a:endParaRPr/>
          </a:p>
        </p:txBody>
      </p:sp>
      <p:sp>
        <p:nvSpPr>
          <p:cNvPr id="2" name="Rechteck: abgerundete Ecken 1">
            <a:extLst>
              <a:ext uri="{FF2B5EF4-FFF2-40B4-BE49-F238E27FC236}">
                <a16:creationId xmlns:a16="http://schemas.microsoft.com/office/drawing/2014/main" id="{4BCA16CF-5146-1F09-F786-FD3112300808}"/>
              </a:ext>
            </a:extLst>
          </p:cNvPr>
          <p:cNvSpPr/>
          <p:nvPr userDrawn="1"/>
        </p:nvSpPr>
        <p:spPr>
          <a:xfrm>
            <a:off x="4301066" y="4714705"/>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36717F87-6503-4ADB-97C6-FFA8B5B8E2AA}" type="slidenum">
              <a:rPr lang="de-DE" smtClean="0">
                <a:latin typeface="Arimo"/>
              </a:rPr>
              <a:t>‹Nr.›</a:t>
            </a:fld>
            <a:endParaRPr lang="de-DE" dirty="0">
              <a:latin typeface="Arim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6"/>
        <p:cNvGrpSpPr/>
        <p:nvPr/>
      </p:nvGrpSpPr>
      <p:grpSpPr>
        <a:xfrm>
          <a:off x="0" y="0"/>
          <a:ext cx="0" cy="0"/>
          <a:chOff x="0" y="0"/>
          <a:chExt cx="0" cy="0"/>
        </a:xfrm>
      </p:grpSpPr>
      <p:sp>
        <p:nvSpPr>
          <p:cNvPr id="897" name="Google Shape;897;p11"/>
          <p:cNvSpPr txBox="1">
            <a:spLocks noGrp="1"/>
          </p:cNvSpPr>
          <p:nvPr>
            <p:ph type="title" hasCustomPrompt="1"/>
          </p:nvPr>
        </p:nvSpPr>
        <p:spPr>
          <a:xfrm>
            <a:off x="1284000" y="1952850"/>
            <a:ext cx="6576000" cy="7995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6000">
                <a:solidFill>
                  <a:schemeClr val="accent1"/>
                </a:solidFill>
              </a:defRPr>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898" name="Google Shape;898;p11"/>
          <p:cNvSpPr txBox="1">
            <a:spLocks noGrp="1"/>
          </p:cNvSpPr>
          <p:nvPr>
            <p:ph type="subTitle" idx="1"/>
          </p:nvPr>
        </p:nvSpPr>
        <p:spPr>
          <a:xfrm>
            <a:off x="1284000" y="2816250"/>
            <a:ext cx="6576000" cy="3744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2" name="Rechteck: abgerundete Ecken 1">
            <a:extLst>
              <a:ext uri="{FF2B5EF4-FFF2-40B4-BE49-F238E27FC236}">
                <a16:creationId xmlns:a16="http://schemas.microsoft.com/office/drawing/2014/main" id="{CE40BC94-30E4-2EA9-B1BB-6F20A2C0B32D}"/>
              </a:ext>
            </a:extLst>
          </p:cNvPr>
          <p:cNvSpPr/>
          <p:nvPr userDrawn="1"/>
        </p:nvSpPr>
        <p:spPr>
          <a:xfrm>
            <a:off x="4301066" y="4707778"/>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E44B68AE-F749-4F79-AFED-CCCB85269555}" type="slidenum">
              <a:rPr lang="de-DE" smtClean="0">
                <a:latin typeface="Arimo"/>
              </a:rPr>
              <a:t>‹Nr.›</a:t>
            </a:fld>
            <a:endParaRPr lang="de-DE" dirty="0">
              <a:latin typeface="Arim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899"/>
        <p:cNvGrpSpPr/>
        <p:nvPr/>
      </p:nvGrpSpPr>
      <p:grpSpPr>
        <a:xfrm>
          <a:off x="0" y="0"/>
          <a:ext cx="0" cy="0"/>
          <a:chOff x="0" y="0"/>
          <a:chExt cx="0" cy="0"/>
        </a:xfrm>
      </p:grpSpPr>
      <p:sp>
        <p:nvSpPr>
          <p:cNvPr id="2" name="Rechteck: abgerundete Ecken 1">
            <a:extLst>
              <a:ext uri="{FF2B5EF4-FFF2-40B4-BE49-F238E27FC236}">
                <a16:creationId xmlns:a16="http://schemas.microsoft.com/office/drawing/2014/main" id="{90738C42-38D0-6B1F-C57C-BE711B0725CC}"/>
              </a:ext>
            </a:extLst>
          </p:cNvPr>
          <p:cNvSpPr/>
          <p:nvPr userDrawn="1"/>
        </p:nvSpPr>
        <p:spPr>
          <a:xfrm>
            <a:off x="4301066" y="4707778"/>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CE7C0B09-0692-49C9-A707-6AE77F076509}" type="slidenum">
              <a:rPr lang="de-DE" smtClean="0">
                <a:latin typeface="Arimo"/>
              </a:rPr>
              <a:t>‹Nr.›</a:t>
            </a:fld>
            <a:endParaRPr lang="de-DE" dirty="0">
              <a:latin typeface="Arim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1pPr>
            <a:lvl2pPr lvl="1"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2pPr>
            <a:lvl3pPr lvl="2"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3pPr>
            <a:lvl4pPr lvl="3"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4pPr>
            <a:lvl5pPr lvl="4"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5pPr>
            <a:lvl6pPr lvl="5"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6pPr>
            <a:lvl7pPr lvl="6"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7pPr>
            <a:lvl8pPr lvl="7"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8pPr>
            <a:lvl9pPr lvl="8"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9pPr>
          </a:lstStyle>
          <a:p>
            <a:endParaRPr dirty="0"/>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1pPr>
            <a:lvl2pPr marL="914400" lvl="1"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2pPr>
            <a:lvl3pPr marL="1371600" lvl="2"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3pPr>
            <a:lvl4pPr marL="1828800" lvl="3"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4pPr>
            <a:lvl5pPr marL="2286000" lvl="4"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5pPr>
            <a:lvl6pPr marL="2743200" lvl="5"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6pPr>
            <a:lvl7pPr marL="3200400" lvl="6"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7pPr>
            <a:lvl8pPr marL="3657600" lvl="7"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8pPr>
            <a:lvl9pPr marL="4114800" lvl="8" indent="-304800">
              <a:lnSpc>
                <a:spcPct val="100000"/>
              </a:lnSpc>
              <a:spcBef>
                <a:spcPts val="0"/>
              </a:spcBef>
              <a:spcAft>
                <a:spcPts val="0"/>
              </a:spcAft>
              <a:buClr>
                <a:schemeClr val="dk1"/>
              </a:buClr>
              <a:buSzPts val="1200"/>
              <a:buFont typeface="Arimo"/>
              <a:buChar char="■"/>
              <a:defRPr sz="1200">
                <a:solidFill>
                  <a:schemeClr val="dk1"/>
                </a:solidFill>
                <a:latin typeface="Arimo"/>
                <a:ea typeface="Arimo"/>
                <a:cs typeface="Arimo"/>
                <a:sym typeface="Arimo"/>
              </a:defRPr>
            </a:lvl9pPr>
          </a:lstStyle>
          <a:p>
            <a:endParaRPr dirty="0"/>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61" r:id="rId10"/>
    <p:sldLayoutId id="2147483662" r:id="rId11"/>
    <p:sldLayoutId id="2147483663" r:id="rId12"/>
    <p:sldLayoutId id="2147483664" r:id="rId13"/>
    <p:sldLayoutId id="2147483665" r:id="rId14"/>
    <p:sldLayoutId id="2147483666" r:id="rId15"/>
    <p:sldLayoutId id="2147483667" r:id="rId16"/>
    <p:sldLayoutId id="2147483668" r:id="rId17"/>
  </p:sldLayoutIdLst>
  <mc:AlternateContent xmlns:mc="http://schemas.openxmlformats.org/markup-compatibility/2006" xmlns:p14="http://schemas.microsoft.com/office/powerpoint/2010/main">
    <mc:Choice Requires="p14">
      <p:transition p14:dur="10"/>
    </mc:Choice>
    <mc:Fallback xmlns="">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hyperlink" Target="https://eln-finder.ulb.tu-darmstadt.de/home"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hyperlink" Target="https://www.dfg.de/de/grundlagen-themen/grundlagen-und-prinzipien-der-foerderung/gwp/kodex" TargetMode="External"/><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hyperlink" Target="https://www.forschungsdaten.org/index.php/Data_Journals" TargetMode="External"/><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hyperlink" Target="https://www.re3data.org/"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hyperlink" Target="https://risources.dfg.de/"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youtube.com/watch?v=38_ETsB06I4" TargetMode="External"/><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hyperlink" Target="https://www.re3data.org/" TargetMode="External"/><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hyperlink" Target="https://creativecommons.org/chooser/" TargetMode="External"/><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notesSlide" Target="../notesSlides/notesSlide30.xml"/><Relationship Id="rId1" Type="http://schemas.openxmlformats.org/officeDocument/2006/relationships/slideLayout" Target="../slideLayouts/slideLayout12.xml"/><Relationship Id="rId6" Type="http://schemas.openxmlformats.org/officeDocument/2006/relationships/image" Target="../media/image21.svg"/><Relationship Id="rId5" Type="http://schemas.openxmlformats.org/officeDocument/2006/relationships/image" Target="../media/image20.svg"/><Relationship Id="rId4" Type="http://schemas.openxmlformats.org/officeDocument/2006/relationships/image" Target="../media/image19.sv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6.png"/><Relationship Id="rId7"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1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8" Type="http://schemas.openxmlformats.org/officeDocument/2006/relationships/hyperlink" Target="https://www.lzv.nrw/dateiformate/" TargetMode="External"/><Relationship Id="rId3" Type="http://schemas.openxmlformats.org/officeDocument/2006/relationships/hyperlink" Target="https://commons.wikimedia.org/wiki/Category:Open_Access_Icons_for_Open_Access_Office_Brandenburg" TargetMode="External"/><Relationship Id="rId7" Type="http://schemas.openxmlformats.org/officeDocument/2006/relationships/hyperlink" Target="https://forschungsdaten.info/themen/rechte-und-pflichten/forschungsdaten-veroeffentlichen/creative-commons-lizenzen/" TargetMode="External"/><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hyperlink" Target="https://opus4.kobv.de/opus4-fhpotsdam/frontdoor/deliver/index/docId/208/file/HandbuchForschungsdatenmanagement.pdf" TargetMode="External"/><Relationship Id="rId5" Type="http://schemas.openxmlformats.org/officeDocument/2006/relationships/hyperlink" Target="https://doi.org/10.5281/zenodo.14898828" TargetMode="External"/><Relationship Id="rId10" Type="http://schemas.openxmlformats.org/officeDocument/2006/relationships/hyperlink" Target="https://forschungsdaten.info/themen/beschreiben-und-dokumentieren/elektronische-laborbuecher/#c911069" TargetMode="External"/><Relationship Id="rId4" Type="http://schemas.openxmlformats.org/officeDocument/2006/relationships/hyperlink" Target="https://www.coretrustseal.org/about/" TargetMode="External"/><Relationship Id="rId9" Type="http://schemas.openxmlformats.org/officeDocument/2006/relationships/hyperlink" Target="https://eval-wiki.org/glossar/Datenerhebungsplan"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s://www.degruyterbrill.com/document/doi/10.1515/9783110657807/html?lang=de&amp;srsltid=AfmBOoq10CPxTW_Iq0c7gkTiP5W3wxDPqlbgjqCyMKoeFIWoYwRFeU2d" TargetMode="External"/><Relationship Id="rId3" Type="http://schemas.openxmlformats.org/officeDocument/2006/relationships/hyperlink" Target="https://doi.org/10.25625/EKEEFB/BJYKEM" TargetMode="External"/><Relationship Id="rId7" Type="http://schemas.openxmlformats.org/officeDocument/2006/relationships/hyperlink" Target="https://www.langzeitarchivierung.de/Webs/nestor/DE/Zertifizierung/nestor_Siegel/siegel.html" TargetMode="External"/><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hyperlink" Target="https://data-affairs.affective-societies.de/artikel/nachnutzung/" TargetMode="External"/><Relationship Id="rId11" Type="http://schemas.openxmlformats.org/officeDocument/2006/relationships/hyperlink" Target="https://www.re3data.org/search" TargetMode="External"/><Relationship Id="rId5" Type="http://schemas.openxmlformats.org/officeDocument/2006/relationships/hyperlink" Target="https://www.cdi.fau.de/glossary/metadaten/" TargetMode="External"/><Relationship Id="rId10" Type="http://schemas.openxmlformats.org/officeDocument/2006/relationships/hyperlink" Target="https://forschungsdaten.info/themen/veroeffentlichen-und-archivieren/repositorien/" TargetMode="External"/><Relationship Id="rId4" Type="http://schemas.openxmlformats.org/officeDocument/2006/relationships/hyperlink" Target="https://forschungsdaten.info/themen/ethik-und-gute-wissenschaftliche-praxis/leitlinien-und-policies/" TargetMode="External"/><Relationship Id="rId9" Type="http://schemas.openxmlformats.org/officeDocument/2006/relationships/hyperlink" Target="https://www.publisso.de/open-access-beraten/faqs/publikationsrichtlinie-oder-affiliationsrichtlinie"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s://www.hs-hannover.de/forschung/unterstuetzung-und-informationen-fuer-forschende/forschungsdatenmanagement" TargetMode="Externa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990B233F-3F9B-25CF-867D-0C2E62AF1CEC}"/>
              </a:ext>
            </a:extLst>
          </p:cNvPr>
          <p:cNvSpPr>
            <a:spLocks noGrp="1"/>
          </p:cNvSpPr>
          <p:nvPr>
            <p:ph type="title"/>
          </p:nvPr>
        </p:nvSpPr>
        <p:spPr>
          <a:xfrm>
            <a:off x="851066" y="1042898"/>
            <a:ext cx="7441867" cy="1121700"/>
          </a:xfrm>
        </p:spPr>
        <p:txBody>
          <a:bodyPr/>
          <a:lstStyle/>
          <a:p>
            <a:pPr algn="ctr"/>
            <a:r>
              <a:rPr lang="de-DE" noProof="0" dirty="0">
                <a:latin typeface="+mj-lt"/>
              </a:rPr>
              <a:t>Seminar 2: Forschungsdatenmanagement</a:t>
            </a:r>
          </a:p>
        </p:txBody>
      </p:sp>
      <p:sp>
        <p:nvSpPr>
          <p:cNvPr id="5" name="Google Shape;696;p28">
            <a:extLst>
              <a:ext uri="{FF2B5EF4-FFF2-40B4-BE49-F238E27FC236}">
                <a16:creationId xmlns:a16="http://schemas.microsoft.com/office/drawing/2014/main" id="{DAD279D9-39E3-BBA3-9726-7802F0BCF64A}"/>
              </a:ext>
            </a:extLst>
          </p:cNvPr>
          <p:cNvSpPr txBox="1">
            <a:spLocks/>
          </p:cNvSpPr>
          <p:nvPr/>
        </p:nvSpPr>
        <p:spPr bwMode="auto">
          <a:xfrm>
            <a:off x="1956082" y="2554377"/>
            <a:ext cx="5231833" cy="1546225"/>
          </a:xfrm>
          <a:prstGeom prst="rect">
            <a:avLst/>
          </a:prstGeom>
          <a:solidFill>
            <a:schemeClr val="accent1">
              <a:lumMod val="75000"/>
              <a:alpha val="12549"/>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1pPr>
            <a:lvl2pPr marL="914400" marR="0" lvl="1"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2pPr>
            <a:lvl3pPr marL="1371600" marR="0" lvl="2"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3pPr>
            <a:lvl4pPr marL="1828800" marR="0" lvl="3"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4pPr>
            <a:lvl5pPr marL="2286000" marR="0" lvl="4"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5pPr>
            <a:lvl6pPr marL="2743200" marR="0" lvl="5"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6pPr>
            <a:lvl7pPr marL="3200400" marR="0" lvl="6"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7pPr>
            <a:lvl8pPr marL="3657600" marR="0" lvl="7"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8pPr>
            <a:lvl9pPr marL="4114800" marR="0" lvl="8"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9pPr>
          </a:lstStyle>
          <a:p>
            <a:pPr algn="ctr"/>
            <a:endParaRPr lang="de-DE" sz="1600" noProof="0" dirty="0">
              <a:solidFill>
                <a:srgbClr val="E0B4A4"/>
              </a:solidFill>
              <a:latin typeface="+mj-lt"/>
            </a:endParaRPr>
          </a:p>
        </p:txBody>
      </p:sp>
      <p:sp>
        <p:nvSpPr>
          <p:cNvPr id="4" name="Google Shape;696;p28">
            <a:extLst>
              <a:ext uri="{FF2B5EF4-FFF2-40B4-BE49-F238E27FC236}">
                <a16:creationId xmlns:a16="http://schemas.microsoft.com/office/drawing/2014/main" id="{24411652-C02D-AF67-E6CF-E5C587E0F0E4}"/>
              </a:ext>
            </a:extLst>
          </p:cNvPr>
          <p:cNvSpPr txBox="1">
            <a:spLocks/>
          </p:cNvSpPr>
          <p:nvPr/>
        </p:nvSpPr>
        <p:spPr bwMode="auto">
          <a:xfrm>
            <a:off x="1956082" y="2554377"/>
            <a:ext cx="5231833" cy="1546225"/>
          </a:xfrm>
          <a:prstGeom prst="rect">
            <a:avLst/>
          </a:prstGeom>
          <a:solidFill>
            <a:schemeClr val="accent1">
              <a:lumMod val="75000"/>
              <a:alpha val="12549"/>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1pPr>
            <a:lvl2pPr marL="914400" marR="0" lvl="1"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2pPr>
            <a:lvl3pPr marL="1371600" marR="0" lvl="2"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3pPr>
            <a:lvl4pPr marL="1828800" marR="0" lvl="3"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4pPr>
            <a:lvl5pPr marL="2286000" marR="0" lvl="4"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5pPr>
            <a:lvl6pPr marL="2743200" marR="0" lvl="5"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6pPr>
            <a:lvl7pPr marL="3200400" marR="0" lvl="6"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7pPr>
            <a:lvl8pPr marL="3657600" marR="0" lvl="7"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8pPr>
            <a:lvl9pPr marL="4114800" marR="0" lvl="8" indent="-304800" algn="l" rtl="0">
              <a:lnSpc>
                <a:spcPct val="100000"/>
              </a:lnSpc>
              <a:spcBef>
                <a:spcPts val="0"/>
              </a:spcBef>
              <a:spcAft>
                <a:spcPts val="0"/>
              </a:spcAft>
              <a:buClr>
                <a:schemeClr val="dk1"/>
              </a:buClr>
              <a:buSzPts val="1200"/>
              <a:buFont typeface="Arimo"/>
              <a:buNone/>
              <a:defRPr sz="1200" b="0" i="0" u="none" strike="noStrike" cap="none">
                <a:solidFill>
                  <a:schemeClr val="dk1"/>
                </a:solidFill>
                <a:latin typeface="Arimo"/>
                <a:ea typeface="Arimo"/>
                <a:cs typeface="Arimo"/>
                <a:sym typeface="Arimo"/>
              </a:defRPr>
            </a:lvl9pPr>
          </a:lstStyle>
          <a:p>
            <a:pPr algn="ctr"/>
            <a:r>
              <a:rPr lang="de-DE" sz="1800" noProof="0" dirty="0">
                <a:solidFill>
                  <a:srgbClr val="1C343C"/>
                </a:solidFill>
                <a:latin typeface="+mj-lt"/>
              </a:rPr>
              <a:t>Forschungsdatenlebenszyklus – Erheben</a:t>
            </a:r>
          </a:p>
          <a:p>
            <a:pPr algn="ctr"/>
            <a:r>
              <a:rPr lang="de-DE" sz="1800" noProof="0" dirty="0">
                <a:solidFill>
                  <a:srgbClr val="1C343C"/>
                </a:solidFill>
                <a:latin typeface="+mj-lt"/>
              </a:rPr>
              <a:t>Forschungsdatenlebenszyklus – Aufbereiten &amp; Analysieren</a:t>
            </a:r>
          </a:p>
          <a:p>
            <a:pPr algn="ctr"/>
            <a:r>
              <a:rPr lang="de-DE" sz="1800" noProof="0" dirty="0">
                <a:solidFill>
                  <a:srgbClr val="1C343C"/>
                </a:solidFill>
                <a:latin typeface="+mj-lt"/>
              </a:rPr>
              <a:t>Forschungsdatenlebenszyklus - Publizieren</a:t>
            </a:r>
          </a:p>
        </p:txBody>
      </p:sp>
    </p:spTree>
    <p:extLst>
      <p:ext uri="{BB962C8B-B14F-4D97-AF65-F5344CB8AC3E}">
        <p14:creationId xmlns:p14="http://schemas.microsoft.com/office/powerpoint/2010/main" val="9245709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12">
          <a:extLst>
            <a:ext uri="{FF2B5EF4-FFF2-40B4-BE49-F238E27FC236}">
              <a16:creationId xmlns:a16="http://schemas.microsoft.com/office/drawing/2014/main" id="{3E1BC8E4-4013-B53F-D432-3DB9F51A498B}"/>
            </a:ext>
          </a:extLst>
        </p:cNvPr>
        <p:cNvGrpSpPr/>
        <p:nvPr/>
      </p:nvGrpSpPr>
      <p:grpSpPr>
        <a:xfrm>
          <a:off x="0" y="0"/>
          <a:ext cx="0" cy="0"/>
          <a:chOff x="0" y="0"/>
          <a:chExt cx="0" cy="0"/>
        </a:xfrm>
      </p:grpSpPr>
      <p:sp>
        <p:nvSpPr>
          <p:cNvPr id="2113" name="Google Shape;2113;p31">
            <a:extLst>
              <a:ext uri="{FF2B5EF4-FFF2-40B4-BE49-F238E27FC236}">
                <a16:creationId xmlns:a16="http://schemas.microsoft.com/office/drawing/2014/main" id="{E215185B-EA5A-0FA3-BABF-F1A0C6DB4B52}"/>
              </a:ext>
            </a:extLst>
          </p:cNvPr>
          <p:cNvSpPr txBox="1">
            <a:spLocks noGrp="1"/>
          </p:cNvSpPr>
          <p:nvPr>
            <p:ph type="body" idx="1"/>
          </p:nvPr>
        </p:nvSpPr>
        <p:spPr>
          <a:xfrm>
            <a:off x="665239" y="1158677"/>
            <a:ext cx="7234402" cy="3116100"/>
          </a:xfrm>
          <a:prstGeom prst="rect">
            <a:avLst/>
          </a:prstGeom>
        </p:spPr>
        <p:txBody>
          <a:bodyPr spcFirstLastPara="1" wrap="square" lIns="91425" tIns="45700" rIns="91425" bIns="45700" anchor="t" anchorCtr="0">
            <a:normAutofit/>
          </a:bodyPr>
          <a:lstStyle/>
          <a:p>
            <a:pPr marL="171450" indent="-171450">
              <a:buSzPts val="1600"/>
            </a:pPr>
            <a:r>
              <a:rPr lang="de-DE" sz="1400" noProof="0" dirty="0">
                <a:latin typeface="+mj-lt"/>
              </a:rPr>
              <a:t>Ein elektronisches Laborbuch/Logbuch (ELN) kann bei der Dokumentation unterstützen</a:t>
            </a:r>
          </a:p>
          <a:p>
            <a:pPr marL="171450" indent="-171450">
              <a:buSzPts val="1600"/>
            </a:pPr>
            <a:r>
              <a:rPr lang="de-DE" sz="1400" noProof="0" dirty="0">
                <a:latin typeface="+mj-lt"/>
              </a:rPr>
              <a:t>Software für die strukturierte Beschreibung eines Experimentes, d.h. die Aufzeichnung von</a:t>
            </a:r>
          </a:p>
          <a:p>
            <a:pPr marL="628650" lvl="1" indent="-171450">
              <a:buSzPts val="1600"/>
            </a:pPr>
            <a:r>
              <a:rPr lang="de-DE" sz="1400" noProof="0" dirty="0">
                <a:latin typeface="+mj-lt"/>
              </a:rPr>
              <a:t>Ablauf</a:t>
            </a:r>
          </a:p>
          <a:p>
            <a:pPr marL="628650" lvl="1" indent="-171450">
              <a:buSzPts val="1600"/>
            </a:pPr>
            <a:r>
              <a:rPr lang="de-DE" sz="1400" noProof="0" dirty="0">
                <a:latin typeface="+mj-lt"/>
              </a:rPr>
              <a:t>Verwendeten Materialien und Instrumenten</a:t>
            </a:r>
          </a:p>
          <a:p>
            <a:pPr marL="628650" lvl="1" indent="-171450">
              <a:buSzPts val="1600"/>
            </a:pPr>
            <a:r>
              <a:rPr lang="de-DE" sz="1400" noProof="0" dirty="0">
                <a:latin typeface="+mj-lt"/>
              </a:rPr>
              <a:t>Vorgenommenen Beobachtungen inkl. Fotos</a:t>
            </a:r>
          </a:p>
          <a:p>
            <a:pPr marL="628650" lvl="1" indent="-171450">
              <a:buSzPts val="1600"/>
            </a:pPr>
            <a:r>
              <a:rPr lang="de-DE" sz="1400" noProof="0" dirty="0">
                <a:latin typeface="+mj-lt"/>
              </a:rPr>
              <a:t>Metadaten/Beschreibungen der erzeugten Daten und ggf. die Dateien (oder Links zu diesen) sowie die damit verbundene Schlussfolgerungen</a:t>
            </a:r>
          </a:p>
          <a:p>
            <a:pPr marL="171450" indent="-171450">
              <a:buSzPts val="1600"/>
            </a:pPr>
            <a:r>
              <a:rPr lang="de-DE" sz="1400" noProof="0" dirty="0">
                <a:latin typeface="+mj-lt"/>
              </a:rPr>
              <a:t>Die langfristige Aufbewahrung und den Zugang zu allen diesen Informationen unter Einhaltung von Kriterien zur Langezeitarchivierung</a:t>
            </a:r>
          </a:p>
          <a:p>
            <a:pPr marL="628650" lvl="1" indent="-171450">
              <a:buSzPts val="1600"/>
            </a:pPr>
            <a:endParaRPr lang="de-DE" sz="1400" noProof="0" dirty="0">
              <a:latin typeface="+mj-lt"/>
            </a:endParaRPr>
          </a:p>
        </p:txBody>
      </p:sp>
      <p:sp>
        <p:nvSpPr>
          <p:cNvPr id="2114" name="Google Shape;2114;p31">
            <a:extLst>
              <a:ext uri="{FF2B5EF4-FFF2-40B4-BE49-F238E27FC236}">
                <a16:creationId xmlns:a16="http://schemas.microsoft.com/office/drawing/2014/main" id="{E1582F37-C48C-420A-CF0F-E0BB398845D3}"/>
              </a:ext>
            </a:extLst>
          </p:cNvPr>
          <p:cNvSpPr txBox="1">
            <a:spLocks noGrp="1"/>
          </p:cNvSpPr>
          <p:nvPr>
            <p:ph type="title"/>
          </p:nvPr>
        </p:nvSpPr>
        <p:spPr>
          <a:xfrm>
            <a:off x="720000" y="304915"/>
            <a:ext cx="7704000" cy="572700"/>
          </a:xfrm>
          <a:prstGeom prst="rect">
            <a:avLst/>
          </a:prstGeom>
        </p:spPr>
        <p:txBody>
          <a:bodyPr spcFirstLastPara="1" wrap="square" lIns="91425" tIns="45700" rIns="91425" bIns="45700" anchor="t" anchorCtr="0">
            <a:normAutofit fontScale="90000"/>
          </a:bodyPr>
          <a:lstStyle/>
          <a:p>
            <a:pPr marL="0" lvl="0" indent="0" algn="ctr" rtl="0">
              <a:spcBef>
                <a:spcPts val="0"/>
              </a:spcBef>
              <a:spcAft>
                <a:spcPts val="0"/>
              </a:spcAft>
              <a:buSzPct val="52941"/>
              <a:buNone/>
            </a:pPr>
            <a:r>
              <a:rPr lang="de-DE" noProof="0" dirty="0">
                <a:latin typeface="+mj-lt"/>
              </a:rPr>
              <a:t>Elektronische Laborbücher/Logbücher</a:t>
            </a:r>
          </a:p>
        </p:txBody>
      </p:sp>
      <p:pic>
        <p:nvPicPr>
          <p:cNvPr id="1026" name="Picture 2">
            <a:hlinkClick r:id="rId3"/>
            <a:extLst>
              <a:ext uri="{FF2B5EF4-FFF2-40B4-BE49-F238E27FC236}">
                <a16:creationId xmlns:a16="http://schemas.microsoft.com/office/drawing/2014/main" id="{BCDC88DC-8CDA-C8B4-BB91-9166270FFE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2440" y="3792336"/>
            <a:ext cx="2825998" cy="964882"/>
          </a:xfrm>
          <a:prstGeom prst="rect">
            <a:avLst/>
          </a:prstGeom>
          <a:noFill/>
          <a:extLst>
            <a:ext uri="{909E8E84-426E-40DD-AFC4-6F175D3DCCD1}">
              <a14:hiddenFill xmlns:a14="http://schemas.microsoft.com/office/drawing/2010/main">
                <a:solidFill>
                  <a:srgbClr val="FFFFFF"/>
                </a:solidFill>
              </a14:hiddenFill>
            </a:ext>
          </a:extLst>
        </p:spPr>
      </p:pic>
      <p:sp>
        <p:nvSpPr>
          <p:cNvPr id="2" name="Sprechblase: rechteckig 1">
            <a:extLst>
              <a:ext uri="{FF2B5EF4-FFF2-40B4-BE49-F238E27FC236}">
                <a16:creationId xmlns:a16="http://schemas.microsoft.com/office/drawing/2014/main" id="{C2548950-A050-6315-1B20-A823913A4C78}"/>
              </a:ext>
            </a:extLst>
          </p:cNvPr>
          <p:cNvSpPr/>
          <p:nvPr/>
        </p:nvSpPr>
        <p:spPr>
          <a:xfrm>
            <a:off x="2035562" y="3792336"/>
            <a:ext cx="2004386" cy="964882"/>
          </a:xfrm>
          <a:prstGeom prst="wedgeRectCallout">
            <a:avLst/>
          </a:prstGeom>
          <a:solidFill>
            <a:srgbClr val="4C6A78"/>
          </a:solidFill>
          <a:ln>
            <a:solidFill>
              <a:srgbClr val="4C6A7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100" noProof="0" dirty="0">
                <a:solidFill>
                  <a:srgbClr val="FFFFFF"/>
                </a:solidFill>
                <a:latin typeface="+mj-lt"/>
                <a:ea typeface="Arial"/>
                <a:cs typeface="Arial"/>
              </a:rPr>
              <a:t>Es gibt eine Vielzahl an Systemen, </a:t>
            </a:r>
            <a:r>
              <a:rPr lang="de-DE" sz="1100" noProof="0" dirty="0">
                <a:solidFill>
                  <a:srgbClr val="FFFFFF"/>
                </a:solidFill>
                <a:latin typeface="+mj-lt"/>
                <a:cs typeface="Arial"/>
              </a:rPr>
              <a:t>Hilfe bei der Suche bietet der ELN Finder der TU Darmstadt</a:t>
            </a:r>
            <a:endParaRPr lang="de-DE" sz="1100" noProof="0" dirty="0">
              <a:solidFill>
                <a:srgbClr val="FFFFFF"/>
              </a:solidFill>
              <a:latin typeface="+mj-lt"/>
            </a:endParaRPr>
          </a:p>
        </p:txBody>
      </p:sp>
    </p:spTree>
    <p:extLst>
      <p:ext uri="{BB962C8B-B14F-4D97-AF65-F5344CB8AC3E}">
        <p14:creationId xmlns:p14="http://schemas.microsoft.com/office/powerpoint/2010/main" val="36723288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59"/>
        <p:cNvGrpSpPr/>
        <p:nvPr/>
      </p:nvGrpSpPr>
      <p:grpSpPr>
        <a:xfrm>
          <a:off x="0" y="0"/>
          <a:ext cx="0" cy="0"/>
          <a:chOff x="0" y="0"/>
          <a:chExt cx="0" cy="0"/>
        </a:xfrm>
      </p:grpSpPr>
      <p:sp>
        <p:nvSpPr>
          <p:cNvPr id="2263" name="Google Shape;2263;p33"/>
          <p:cNvSpPr txBox="1">
            <a:spLocks noGrp="1"/>
          </p:cNvSpPr>
          <p:nvPr>
            <p:ph type="title"/>
          </p:nvPr>
        </p:nvSpPr>
        <p:spPr>
          <a:xfrm>
            <a:off x="720000" y="445025"/>
            <a:ext cx="7704000" cy="572700"/>
          </a:xfrm>
          <a:prstGeom prst="rect">
            <a:avLst/>
          </a:prstGeom>
          <a:noFill/>
          <a:ln>
            <a:noFill/>
          </a:ln>
        </p:spPr>
        <p:txBody>
          <a:bodyPr spcFirstLastPara="1" wrap="square" lIns="91425" tIns="45700" rIns="91425" bIns="45700" anchor="t" anchorCtr="0">
            <a:normAutofit/>
          </a:bodyPr>
          <a:lstStyle/>
          <a:p>
            <a:pPr marL="0" lvl="0" indent="0" rtl="0">
              <a:lnSpc>
                <a:spcPct val="90000"/>
              </a:lnSpc>
              <a:spcBef>
                <a:spcPts val="0"/>
              </a:spcBef>
              <a:spcAft>
                <a:spcPts val="0"/>
              </a:spcAft>
              <a:buSzPts val="1800"/>
              <a:buNone/>
            </a:pPr>
            <a:r>
              <a:rPr lang="de-DE" noProof="0" dirty="0">
                <a:latin typeface="+mj-lt"/>
              </a:rPr>
              <a:t>Dateiformate</a:t>
            </a:r>
          </a:p>
        </p:txBody>
      </p:sp>
      <p:grpSp>
        <p:nvGrpSpPr>
          <p:cNvPr id="16" name="Gruppieren 15">
            <a:extLst>
              <a:ext uri="{FF2B5EF4-FFF2-40B4-BE49-F238E27FC236}">
                <a16:creationId xmlns:a16="http://schemas.microsoft.com/office/drawing/2014/main" id="{094E1908-BFE3-8DBD-4DA3-BBE3256B1568}"/>
              </a:ext>
            </a:extLst>
          </p:cNvPr>
          <p:cNvGrpSpPr/>
          <p:nvPr/>
        </p:nvGrpSpPr>
        <p:grpSpPr>
          <a:xfrm>
            <a:off x="1256306" y="1483062"/>
            <a:ext cx="6337189" cy="3001474"/>
            <a:chOff x="1253543" y="1512549"/>
            <a:chExt cx="5271182" cy="2716813"/>
          </a:xfrm>
        </p:grpSpPr>
        <p:sp>
          <p:nvSpPr>
            <p:cNvPr id="17" name="Freihandform: Form 16">
              <a:extLst>
                <a:ext uri="{FF2B5EF4-FFF2-40B4-BE49-F238E27FC236}">
                  <a16:creationId xmlns:a16="http://schemas.microsoft.com/office/drawing/2014/main" id="{67E884C9-6689-7EB9-2FE8-25783E788D7D}"/>
                </a:ext>
              </a:extLst>
            </p:cNvPr>
            <p:cNvSpPr/>
            <p:nvPr/>
          </p:nvSpPr>
          <p:spPr>
            <a:xfrm rot="21600000">
              <a:off x="1635945" y="1512549"/>
              <a:ext cx="4888780" cy="764807"/>
            </a:xfrm>
            <a:custGeom>
              <a:avLst/>
              <a:gdLst>
                <a:gd name="csX0" fmla="*/ 0 w 4888780"/>
                <a:gd name="csY0" fmla="*/ 0 h 764805"/>
                <a:gd name="csX1" fmla="*/ 4506378 w 4888780"/>
                <a:gd name="csY1" fmla="*/ 0 h 764805"/>
                <a:gd name="csX2" fmla="*/ 4888780 w 4888780"/>
                <a:gd name="csY2" fmla="*/ 382403 h 764805"/>
                <a:gd name="csX3" fmla="*/ 4506378 w 4888780"/>
                <a:gd name="csY3" fmla="*/ 764805 h 764805"/>
                <a:gd name="csX4" fmla="*/ 0 w 4888780"/>
                <a:gd name="csY4" fmla="*/ 764805 h 764805"/>
                <a:gd name="csX5" fmla="*/ 0 w 4888780"/>
                <a:gd name="csY5" fmla="*/ 0 h 764805"/>
              </a:gdLst>
              <a:ahLst/>
              <a:cxnLst>
                <a:cxn ang="0">
                  <a:pos x="csX0" y="csY0"/>
                </a:cxn>
                <a:cxn ang="0">
                  <a:pos x="csX1" y="csY1"/>
                </a:cxn>
                <a:cxn ang="0">
                  <a:pos x="csX2" y="csY2"/>
                </a:cxn>
                <a:cxn ang="0">
                  <a:pos x="csX3" y="csY3"/>
                </a:cxn>
                <a:cxn ang="0">
                  <a:pos x="csX4" y="csY4"/>
                </a:cxn>
                <a:cxn ang="0">
                  <a:pos x="csX5" y="csY5"/>
                </a:cxn>
              </a:cxnLst>
              <a:rect l="l" t="t" r="r" b="b"/>
              <a:pathLst>
                <a:path w="4888780" h="764805">
                  <a:moveTo>
                    <a:pt x="4888780" y="764804"/>
                  </a:moveTo>
                  <a:lnTo>
                    <a:pt x="382402" y="764804"/>
                  </a:lnTo>
                  <a:lnTo>
                    <a:pt x="0" y="382402"/>
                  </a:lnTo>
                  <a:lnTo>
                    <a:pt x="382402" y="1"/>
                  </a:lnTo>
                  <a:lnTo>
                    <a:pt x="4888780" y="1"/>
                  </a:lnTo>
                  <a:lnTo>
                    <a:pt x="4888780" y="764804"/>
                  </a:lnTo>
                  <a:close/>
                </a:path>
              </a:pathLst>
            </a:cu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528459" tIns="83821" rIns="156464" bIns="83820" numCol="1" spcCol="1270" anchor="ctr" anchorCtr="0">
              <a:noAutofit/>
            </a:bodyPr>
            <a:lstStyle/>
            <a:p>
              <a:pPr marL="0" lvl="0" indent="0" algn="ctr" defTabSz="977900">
                <a:lnSpc>
                  <a:spcPct val="90000"/>
                </a:lnSpc>
                <a:spcBef>
                  <a:spcPct val="0"/>
                </a:spcBef>
                <a:spcAft>
                  <a:spcPct val="35000"/>
                </a:spcAft>
                <a:buNone/>
              </a:pPr>
              <a:r>
                <a:rPr lang="de-DE" sz="2200" b="0" kern="1200" noProof="0" dirty="0">
                  <a:solidFill>
                    <a:schemeClr val="tx1"/>
                  </a:solidFill>
                  <a:latin typeface="+mj-lt"/>
                </a:rPr>
                <a:t>Offene und nicht proprietäre Software verwenden</a:t>
              </a:r>
            </a:p>
          </p:txBody>
        </p:sp>
        <p:sp>
          <p:nvSpPr>
            <p:cNvPr id="18" name="Ellipse 17">
              <a:extLst>
                <a:ext uri="{FF2B5EF4-FFF2-40B4-BE49-F238E27FC236}">
                  <a16:creationId xmlns:a16="http://schemas.microsoft.com/office/drawing/2014/main" id="{86596E8B-1187-BCD6-9CF6-C7B469E45985}"/>
                </a:ext>
              </a:extLst>
            </p:cNvPr>
            <p:cNvSpPr/>
            <p:nvPr/>
          </p:nvSpPr>
          <p:spPr>
            <a:xfrm>
              <a:off x="1253543" y="1512550"/>
              <a:ext cx="764805" cy="764805"/>
            </a:xfrm>
            <a:prstGeom prst="ellipse">
              <a:avLst/>
            </a:prstGeom>
          </p:spPr>
          <p:style>
            <a:lnRef idx="3">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p:style>
          <p:txBody>
            <a:bodyPr/>
            <a:lstStyle/>
            <a:p>
              <a:endParaRPr lang="de-DE" noProof="0" dirty="0">
                <a:latin typeface="+mj-lt"/>
              </a:endParaRPr>
            </a:p>
          </p:txBody>
        </p:sp>
        <p:sp>
          <p:nvSpPr>
            <p:cNvPr id="19" name="Freihandform: Form 18">
              <a:extLst>
                <a:ext uri="{FF2B5EF4-FFF2-40B4-BE49-F238E27FC236}">
                  <a16:creationId xmlns:a16="http://schemas.microsoft.com/office/drawing/2014/main" id="{BB45485A-FCEC-70D7-DF45-4A214A2D2F0E}"/>
                </a:ext>
              </a:extLst>
            </p:cNvPr>
            <p:cNvSpPr/>
            <p:nvPr/>
          </p:nvSpPr>
          <p:spPr>
            <a:xfrm rot="21600000">
              <a:off x="1635945" y="2488553"/>
              <a:ext cx="4888780" cy="764807"/>
            </a:xfrm>
            <a:custGeom>
              <a:avLst/>
              <a:gdLst>
                <a:gd name="csX0" fmla="*/ 0 w 4888780"/>
                <a:gd name="csY0" fmla="*/ 0 h 764805"/>
                <a:gd name="csX1" fmla="*/ 4506378 w 4888780"/>
                <a:gd name="csY1" fmla="*/ 0 h 764805"/>
                <a:gd name="csX2" fmla="*/ 4888780 w 4888780"/>
                <a:gd name="csY2" fmla="*/ 382403 h 764805"/>
                <a:gd name="csX3" fmla="*/ 4506378 w 4888780"/>
                <a:gd name="csY3" fmla="*/ 764805 h 764805"/>
                <a:gd name="csX4" fmla="*/ 0 w 4888780"/>
                <a:gd name="csY4" fmla="*/ 764805 h 764805"/>
                <a:gd name="csX5" fmla="*/ 0 w 4888780"/>
                <a:gd name="csY5" fmla="*/ 0 h 764805"/>
              </a:gdLst>
              <a:ahLst/>
              <a:cxnLst>
                <a:cxn ang="0">
                  <a:pos x="csX0" y="csY0"/>
                </a:cxn>
                <a:cxn ang="0">
                  <a:pos x="csX1" y="csY1"/>
                </a:cxn>
                <a:cxn ang="0">
                  <a:pos x="csX2" y="csY2"/>
                </a:cxn>
                <a:cxn ang="0">
                  <a:pos x="csX3" y="csY3"/>
                </a:cxn>
                <a:cxn ang="0">
                  <a:pos x="csX4" y="csY4"/>
                </a:cxn>
                <a:cxn ang="0">
                  <a:pos x="csX5" y="csY5"/>
                </a:cxn>
              </a:cxnLst>
              <a:rect l="l" t="t" r="r" b="b"/>
              <a:pathLst>
                <a:path w="4888780" h="764805">
                  <a:moveTo>
                    <a:pt x="4888780" y="764804"/>
                  </a:moveTo>
                  <a:lnTo>
                    <a:pt x="382402" y="764804"/>
                  </a:lnTo>
                  <a:lnTo>
                    <a:pt x="0" y="382402"/>
                  </a:lnTo>
                  <a:lnTo>
                    <a:pt x="382402" y="1"/>
                  </a:lnTo>
                  <a:lnTo>
                    <a:pt x="4888780" y="1"/>
                  </a:lnTo>
                  <a:lnTo>
                    <a:pt x="4888780" y="764804"/>
                  </a:lnTo>
                  <a:close/>
                </a:path>
              </a:pathLst>
            </a:cu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528459" tIns="83821" rIns="156464" bIns="83821" numCol="1" spcCol="1270" anchor="ctr" anchorCtr="0">
              <a:noAutofit/>
            </a:bodyPr>
            <a:lstStyle/>
            <a:p>
              <a:pPr marL="0" lvl="0" indent="0" algn="ctr" defTabSz="977900">
                <a:lnSpc>
                  <a:spcPct val="90000"/>
                </a:lnSpc>
                <a:spcBef>
                  <a:spcPct val="0"/>
                </a:spcBef>
                <a:spcAft>
                  <a:spcPct val="35000"/>
                </a:spcAft>
                <a:buNone/>
              </a:pPr>
              <a:r>
                <a:rPr lang="de-DE" sz="2200" kern="1200" noProof="0" dirty="0">
                  <a:solidFill>
                    <a:schemeClr val="tx1"/>
                  </a:solidFill>
                  <a:latin typeface="+mj-lt"/>
                </a:rPr>
                <a:t>Formate einheitlich verwenden</a:t>
              </a:r>
            </a:p>
          </p:txBody>
        </p:sp>
        <p:sp>
          <p:nvSpPr>
            <p:cNvPr id="20" name="Ellipse 19">
              <a:extLst>
                <a:ext uri="{FF2B5EF4-FFF2-40B4-BE49-F238E27FC236}">
                  <a16:creationId xmlns:a16="http://schemas.microsoft.com/office/drawing/2014/main" id="{7C63454D-F1ED-6E14-8CA9-C408BE9E9400}"/>
                </a:ext>
              </a:extLst>
            </p:cNvPr>
            <p:cNvSpPr/>
            <p:nvPr/>
          </p:nvSpPr>
          <p:spPr>
            <a:xfrm>
              <a:off x="1253543" y="2488554"/>
              <a:ext cx="764805" cy="764805"/>
            </a:xfrm>
            <a:prstGeom prst="ellipse">
              <a:avLst/>
            </a:prstGeom>
          </p:spPr>
          <p:style>
            <a:lnRef idx="3">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p:style>
          <p:txBody>
            <a:bodyPr/>
            <a:lstStyle/>
            <a:p>
              <a:endParaRPr lang="de-DE" noProof="0" dirty="0">
                <a:latin typeface="+mj-lt"/>
              </a:endParaRPr>
            </a:p>
          </p:txBody>
        </p:sp>
        <p:sp>
          <p:nvSpPr>
            <p:cNvPr id="21" name="Freihandform: Form 20">
              <a:extLst>
                <a:ext uri="{FF2B5EF4-FFF2-40B4-BE49-F238E27FC236}">
                  <a16:creationId xmlns:a16="http://schemas.microsoft.com/office/drawing/2014/main" id="{44CC64D1-9146-F538-3130-1E6DAD2B3755}"/>
                </a:ext>
              </a:extLst>
            </p:cNvPr>
            <p:cNvSpPr/>
            <p:nvPr/>
          </p:nvSpPr>
          <p:spPr>
            <a:xfrm rot="21600000">
              <a:off x="1635945" y="3464556"/>
              <a:ext cx="4888780" cy="764806"/>
            </a:xfrm>
            <a:custGeom>
              <a:avLst/>
              <a:gdLst>
                <a:gd name="csX0" fmla="*/ 0 w 4888780"/>
                <a:gd name="csY0" fmla="*/ 0 h 764805"/>
                <a:gd name="csX1" fmla="*/ 4506378 w 4888780"/>
                <a:gd name="csY1" fmla="*/ 0 h 764805"/>
                <a:gd name="csX2" fmla="*/ 4888780 w 4888780"/>
                <a:gd name="csY2" fmla="*/ 382403 h 764805"/>
                <a:gd name="csX3" fmla="*/ 4506378 w 4888780"/>
                <a:gd name="csY3" fmla="*/ 764805 h 764805"/>
                <a:gd name="csX4" fmla="*/ 0 w 4888780"/>
                <a:gd name="csY4" fmla="*/ 764805 h 764805"/>
                <a:gd name="csX5" fmla="*/ 0 w 4888780"/>
                <a:gd name="csY5" fmla="*/ 0 h 764805"/>
              </a:gdLst>
              <a:ahLst/>
              <a:cxnLst>
                <a:cxn ang="0">
                  <a:pos x="csX0" y="csY0"/>
                </a:cxn>
                <a:cxn ang="0">
                  <a:pos x="csX1" y="csY1"/>
                </a:cxn>
                <a:cxn ang="0">
                  <a:pos x="csX2" y="csY2"/>
                </a:cxn>
                <a:cxn ang="0">
                  <a:pos x="csX3" y="csY3"/>
                </a:cxn>
                <a:cxn ang="0">
                  <a:pos x="csX4" y="csY4"/>
                </a:cxn>
                <a:cxn ang="0">
                  <a:pos x="csX5" y="csY5"/>
                </a:cxn>
              </a:cxnLst>
              <a:rect l="l" t="t" r="r" b="b"/>
              <a:pathLst>
                <a:path w="4888780" h="764805">
                  <a:moveTo>
                    <a:pt x="4888780" y="764804"/>
                  </a:moveTo>
                  <a:lnTo>
                    <a:pt x="382402" y="764804"/>
                  </a:lnTo>
                  <a:lnTo>
                    <a:pt x="0" y="382402"/>
                  </a:lnTo>
                  <a:lnTo>
                    <a:pt x="382402" y="1"/>
                  </a:lnTo>
                  <a:lnTo>
                    <a:pt x="4888780" y="1"/>
                  </a:lnTo>
                  <a:lnTo>
                    <a:pt x="4888780" y="764804"/>
                  </a:lnTo>
                  <a:close/>
                </a:path>
              </a:pathLst>
            </a:cu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528459" tIns="83821" rIns="156464" bIns="83820" numCol="1" spcCol="1270" anchor="ctr" anchorCtr="0">
              <a:noAutofit/>
            </a:bodyPr>
            <a:lstStyle/>
            <a:p>
              <a:pPr marL="0" lvl="0" indent="0" algn="ctr" defTabSz="977900">
                <a:lnSpc>
                  <a:spcPct val="90000"/>
                </a:lnSpc>
                <a:spcBef>
                  <a:spcPct val="0"/>
                </a:spcBef>
                <a:spcAft>
                  <a:spcPct val="35000"/>
                </a:spcAft>
                <a:buNone/>
              </a:pPr>
              <a:r>
                <a:rPr lang="de-DE" sz="2200" b="0" kern="1200" noProof="0" dirty="0">
                  <a:solidFill>
                    <a:schemeClr val="tx1"/>
                  </a:solidFill>
                  <a:latin typeface="+mj-lt"/>
                </a:rPr>
                <a:t>Übergang zur Analyse (-software) planen</a:t>
              </a:r>
            </a:p>
          </p:txBody>
        </p:sp>
        <p:sp>
          <p:nvSpPr>
            <p:cNvPr id="22" name="Ellipse 21">
              <a:extLst>
                <a:ext uri="{FF2B5EF4-FFF2-40B4-BE49-F238E27FC236}">
                  <a16:creationId xmlns:a16="http://schemas.microsoft.com/office/drawing/2014/main" id="{7AAA8736-7208-29C2-BE74-5DE2C5CB5780}"/>
                </a:ext>
              </a:extLst>
            </p:cNvPr>
            <p:cNvSpPr/>
            <p:nvPr/>
          </p:nvSpPr>
          <p:spPr>
            <a:xfrm>
              <a:off x="1253543" y="3464557"/>
              <a:ext cx="764805" cy="764805"/>
            </a:xfrm>
            <a:prstGeom prst="ellipse">
              <a:avLst/>
            </a:prstGeom>
          </p:spPr>
          <p:style>
            <a:lnRef idx="3">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p:style>
          <p:txBody>
            <a:bodyPr/>
            <a:lstStyle/>
            <a:p>
              <a:endParaRPr lang="de-DE" noProof="0" dirty="0">
                <a:latin typeface="+mj-lt"/>
              </a:endParaRPr>
            </a:p>
          </p:txBody>
        </p:sp>
      </p:grpSp>
      <p:pic>
        <p:nvPicPr>
          <p:cNvPr id="2" name="Grafik 1">
            <a:extLst>
              <a:ext uri="{FF2B5EF4-FFF2-40B4-BE49-F238E27FC236}">
                <a16:creationId xmlns:a16="http://schemas.microsoft.com/office/drawing/2014/main" id="{BC7D1BC9-5592-6CA6-872D-D3352E5926B3}"/>
              </a:ext>
            </a:extLst>
          </p:cNvPr>
          <p:cNvPicPr>
            <a:picLocks noChangeAspect="1"/>
          </p:cNvPicPr>
          <p:nvPr/>
        </p:nvPicPr>
        <p:blipFill>
          <a:blip r:embed="rId3"/>
          <a:stretch>
            <a:fillRect/>
          </a:stretch>
        </p:blipFill>
        <p:spPr>
          <a:xfrm>
            <a:off x="1461769" y="1617667"/>
            <a:ext cx="507996" cy="575729"/>
          </a:xfrm>
          <a:prstGeom prst="rect">
            <a:avLst/>
          </a:prstGeom>
        </p:spPr>
      </p:pic>
      <p:pic>
        <p:nvPicPr>
          <p:cNvPr id="3" name="Grafik 2">
            <a:extLst>
              <a:ext uri="{FF2B5EF4-FFF2-40B4-BE49-F238E27FC236}">
                <a16:creationId xmlns:a16="http://schemas.microsoft.com/office/drawing/2014/main" id="{FEE69281-57AF-F498-84C3-C62B9D5034E0}"/>
              </a:ext>
            </a:extLst>
          </p:cNvPr>
          <p:cNvPicPr>
            <a:picLocks noChangeAspect="1"/>
          </p:cNvPicPr>
          <p:nvPr/>
        </p:nvPicPr>
        <p:blipFill>
          <a:blip r:embed="rId4"/>
          <a:stretch>
            <a:fillRect/>
          </a:stretch>
        </p:blipFill>
        <p:spPr>
          <a:xfrm>
            <a:off x="1271873" y="2478560"/>
            <a:ext cx="785989" cy="844938"/>
          </a:xfrm>
          <a:prstGeom prst="rect">
            <a:avLst/>
          </a:prstGeom>
        </p:spPr>
      </p:pic>
      <p:sp>
        <p:nvSpPr>
          <p:cNvPr id="4" name="Pfeil: nach rechts 3">
            <a:extLst>
              <a:ext uri="{FF2B5EF4-FFF2-40B4-BE49-F238E27FC236}">
                <a16:creationId xmlns:a16="http://schemas.microsoft.com/office/drawing/2014/main" id="{3D843ECF-3687-C28E-8815-B727417EC9BD}"/>
              </a:ext>
            </a:extLst>
          </p:cNvPr>
          <p:cNvSpPr/>
          <p:nvPr/>
        </p:nvSpPr>
        <p:spPr>
          <a:xfrm>
            <a:off x="1461769" y="3823941"/>
            <a:ext cx="533400" cy="476250"/>
          </a:xfrm>
          <a:prstGeom prst="rightArrow">
            <a:avLst/>
          </a:prstGeom>
          <a:solidFill>
            <a:schemeClr val="accent2"/>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12">
          <a:extLst>
            <a:ext uri="{FF2B5EF4-FFF2-40B4-BE49-F238E27FC236}">
              <a16:creationId xmlns:a16="http://schemas.microsoft.com/office/drawing/2014/main" id="{32D871CA-3451-48E7-883D-CCF10FAA7794}"/>
            </a:ext>
          </a:extLst>
        </p:cNvPr>
        <p:cNvGrpSpPr/>
        <p:nvPr/>
      </p:nvGrpSpPr>
      <p:grpSpPr>
        <a:xfrm>
          <a:off x="0" y="0"/>
          <a:ext cx="0" cy="0"/>
          <a:chOff x="0" y="0"/>
          <a:chExt cx="0" cy="0"/>
        </a:xfrm>
      </p:grpSpPr>
      <p:graphicFrame>
        <p:nvGraphicFramePr>
          <p:cNvPr id="4" name="Tabelle 3">
            <a:extLst>
              <a:ext uri="{FF2B5EF4-FFF2-40B4-BE49-F238E27FC236}">
                <a16:creationId xmlns:a16="http://schemas.microsoft.com/office/drawing/2014/main" id="{AAAADAC8-9E82-7F21-DF73-18DB9350BB5A}"/>
              </a:ext>
            </a:extLst>
          </p:cNvPr>
          <p:cNvGraphicFramePr>
            <a:graphicFrameLocks noGrp="1"/>
          </p:cNvGraphicFramePr>
          <p:nvPr>
            <p:extLst>
              <p:ext uri="{D42A27DB-BD31-4B8C-83A1-F6EECF244321}">
                <p14:modId xmlns:p14="http://schemas.microsoft.com/office/powerpoint/2010/main" val="2089520026"/>
              </p:ext>
            </p:extLst>
          </p:nvPr>
        </p:nvGraphicFramePr>
        <p:xfrm>
          <a:off x="752475" y="798074"/>
          <a:ext cx="7639049" cy="4129254"/>
        </p:xfrm>
        <a:graphic>
          <a:graphicData uri="http://schemas.openxmlformats.org/drawingml/2006/table">
            <a:tbl>
              <a:tblPr firstRow="1" bandRow="1">
                <a:tableStyleId>{2D5ABB26-0587-4C30-8999-92F81FD0307C}</a:tableStyleId>
              </a:tblPr>
              <a:tblGrid>
                <a:gridCol w="996558">
                  <a:extLst>
                    <a:ext uri="{9D8B030D-6E8A-4147-A177-3AD203B41FA5}">
                      <a16:colId xmlns:a16="http://schemas.microsoft.com/office/drawing/2014/main" val="256017019"/>
                    </a:ext>
                  </a:extLst>
                </a:gridCol>
                <a:gridCol w="1337959">
                  <a:extLst>
                    <a:ext uri="{9D8B030D-6E8A-4147-A177-3AD203B41FA5}">
                      <a16:colId xmlns:a16="http://schemas.microsoft.com/office/drawing/2014/main" val="1380521667"/>
                    </a:ext>
                  </a:extLst>
                </a:gridCol>
                <a:gridCol w="1326133">
                  <a:extLst>
                    <a:ext uri="{9D8B030D-6E8A-4147-A177-3AD203B41FA5}">
                      <a16:colId xmlns:a16="http://schemas.microsoft.com/office/drawing/2014/main" val="3050728397"/>
                    </a:ext>
                  </a:extLst>
                </a:gridCol>
                <a:gridCol w="1326133">
                  <a:extLst>
                    <a:ext uri="{9D8B030D-6E8A-4147-A177-3AD203B41FA5}">
                      <a16:colId xmlns:a16="http://schemas.microsoft.com/office/drawing/2014/main" val="1711945787"/>
                    </a:ext>
                  </a:extLst>
                </a:gridCol>
                <a:gridCol w="1326133">
                  <a:extLst>
                    <a:ext uri="{9D8B030D-6E8A-4147-A177-3AD203B41FA5}">
                      <a16:colId xmlns:a16="http://schemas.microsoft.com/office/drawing/2014/main" val="410765399"/>
                    </a:ext>
                  </a:extLst>
                </a:gridCol>
                <a:gridCol w="1326133">
                  <a:extLst>
                    <a:ext uri="{9D8B030D-6E8A-4147-A177-3AD203B41FA5}">
                      <a16:colId xmlns:a16="http://schemas.microsoft.com/office/drawing/2014/main" val="3421082237"/>
                    </a:ext>
                  </a:extLst>
                </a:gridCol>
              </a:tblGrid>
              <a:tr h="288774">
                <a:tc>
                  <a:txBody>
                    <a:bodyPr/>
                    <a:lstStyle/>
                    <a:p>
                      <a:endParaRPr lang="de-DE" sz="1200" noProof="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de-DE" sz="1200" noProof="0" dirty="0">
                          <a:latin typeface="+mj-lt"/>
                        </a:rPr>
                        <a:t>Text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de-DE" sz="1200" noProof="0" dirty="0">
                          <a:latin typeface="+mj-lt"/>
                        </a:rPr>
                        <a:t>Dokumente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de-DE" sz="1200" noProof="0" dirty="0">
                          <a:latin typeface="+mj-lt"/>
                        </a:rPr>
                        <a:t>Grafik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de-DE" sz="1200" noProof="0" dirty="0">
                          <a:latin typeface="+mj-lt"/>
                        </a:rPr>
                        <a:t>Multimedia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de-DE" sz="1200" noProof="0" dirty="0">
                          <a:latin typeface="+mj-lt"/>
                        </a:rPr>
                        <a:t>Daten und 3D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973813194"/>
                  </a:ext>
                </a:extLst>
              </a:tr>
              <a:tr h="1814966">
                <a:tc>
                  <a:txBody>
                    <a:bodyPr/>
                    <a:lstStyle/>
                    <a:p>
                      <a:pPr algn="ctr"/>
                      <a:r>
                        <a:rPr lang="de-DE" sz="1200" noProof="0" dirty="0">
                          <a:latin typeface="+mj-lt"/>
                        </a:rPr>
                        <a:t>Empfohlen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indent="-171450" algn="l" rtl="0">
                        <a:buFont typeface="Arial" panose="020B0604020202020204" pitchFamily="34" charset="0"/>
                        <a:buChar char="•"/>
                      </a:pPr>
                      <a:r>
                        <a:rPr lang="de-DE" sz="1200" noProof="0" dirty="0">
                          <a:latin typeface="+mj-lt"/>
                        </a:rPr>
                        <a:t>ASCII</a:t>
                      </a: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txt</a:t>
                      </a:r>
                      <a:r>
                        <a:rPr lang="de-DE" sz="1200" noProof="0" dirty="0">
                          <a:latin typeface="+mj-lt"/>
                        </a:rPr>
                        <a:t>.</a:t>
                      </a:r>
                    </a:p>
                    <a:p>
                      <a:pPr marL="171450" indent="-171450" algn="l" rtl="0">
                        <a:buFont typeface="Arial" panose="020B0604020202020204" pitchFamily="34" charset="0"/>
                        <a:buChar char="•"/>
                      </a:pPr>
                      <a:r>
                        <a:rPr lang="de-DE" sz="1200" noProof="0" dirty="0">
                          <a:latin typeface="+mj-lt"/>
                        </a:rPr>
                        <a:t>.md</a:t>
                      </a: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sgml</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html</a:t>
                      </a:r>
                      <a:endParaRPr lang="de-DE" sz="1200" noProof="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indent="-171450" algn="l" rtl="0">
                        <a:buFont typeface="Arial" panose="020B0604020202020204" pitchFamily="34" charset="0"/>
                        <a:buChar char="•"/>
                      </a:pPr>
                      <a:r>
                        <a:rPr lang="de-DE" sz="1200" noProof="0" dirty="0">
                          <a:latin typeface="+mj-lt"/>
                        </a:rPr>
                        <a:t>.</a:t>
                      </a:r>
                      <a:r>
                        <a:rPr lang="de-DE" sz="1200" noProof="0" dirty="0" err="1">
                          <a:latin typeface="+mj-lt"/>
                        </a:rPr>
                        <a:t>odt</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tex</a:t>
                      </a:r>
                      <a:r>
                        <a:rPr lang="de-DE" sz="1200" noProof="0" dirty="0">
                          <a:latin typeface="+mj-lt"/>
                        </a:rPr>
                        <a:t> (</a:t>
                      </a:r>
                      <a:r>
                        <a:rPr lang="de-DE" sz="1200" noProof="0" dirty="0" err="1">
                          <a:latin typeface="+mj-lt"/>
                        </a:rPr>
                        <a:t>LaTeX</a:t>
                      </a:r>
                      <a:r>
                        <a:rPr lang="de-DE" sz="1200" noProof="0" dirty="0">
                          <a:latin typeface="+mj-lt"/>
                        </a:rPr>
                        <a:t>)</a:t>
                      </a: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eps</a:t>
                      </a:r>
                      <a:r>
                        <a:rPr lang="de-DE" sz="1200" noProof="0" dirty="0">
                          <a:latin typeface="+mj-lt"/>
                        </a:rPr>
                        <a:t> (</a:t>
                      </a:r>
                      <a:r>
                        <a:rPr lang="de-DE" sz="1200" noProof="0" dirty="0" err="1">
                          <a:latin typeface="+mj-lt"/>
                        </a:rPr>
                        <a:t>Ghostscript</a:t>
                      </a:r>
                      <a:r>
                        <a:rPr lang="de-DE" sz="1200" noProof="0" dirty="0">
                          <a:latin typeface="+mj-lt"/>
                        </a:rPr>
                        <a:t>)</a:t>
                      </a: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pdf</a:t>
                      </a:r>
                      <a:r>
                        <a:rPr lang="de-DE" sz="1200" noProof="0" dirty="0">
                          <a:latin typeface="+mj-lt"/>
                        </a:rPr>
                        <a:t> (Acrobat)</a:t>
                      </a: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odp</a:t>
                      </a:r>
                      <a:endParaRPr lang="de-DE" sz="1200" noProof="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indent="-171450" algn="l" rtl="0">
                        <a:buFont typeface="Arial" panose="020B0604020202020204" pitchFamily="34" charset="0"/>
                        <a:buChar char="•"/>
                      </a:pPr>
                      <a:r>
                        <a:rPr lang="de-DE" sz="1200" noProof="0" dirty="0">
                          <a:latin typeface="+mj-lt"/>
                        </a:rPr>
                        <a:t>.</a:t>
                      </a:r>
                      <a:r>
                        <a:rPr lang="de-DE" sz="1200" noProof="0" dirty="0" err="1">
                          <a:latin typeface="+mj-lt"/>
                        </a:rPr>
                        <a:t>png</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tif</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.jp2</a:t>
                      </a: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svg</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odg</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dxf</a:t>
                      </a:r>
                      <a:r>
                        <a:rPr lang="de-DE" sz="1200" noProof="0" dirty="0">
                          <a:latin typeface="+mj-lt"/>
                        </a:rPr>
                        <a:t> (</a:t>
                      </a:r>
                      <a:r>
                        <a:rPr lang="de-DE" sz="1200" noProof="0" dirty="0" err="1">
                          <a:latin typeface="+mj-lt"/>
                        </a:rPr>
                        <a:t>Autocad</a:t>
                      </a:r>
                      <a:r>
                        <a:rPr lang="de-DE" sz="1200" noProof="0" dirty="0">
                          <a:latin typeface="+mj-lt"/>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indent="-171450" algn="l" rtl="0">
                        <a:buFont typeface="Arial" panose="020B0604020202020204" pitchFamily="34" charset="0"/>
                        <a:buChar char="•"/>
                      </a:pPr>
                      <a:r>
                        <a:rPr lang="de-DE" sz="1200" noProof="0" dirty="0">
                          <a:latin typeface="+mj-lt"/>
                        </a:rPr>
                        <a:t>.</a:t>
                      </a:r>
                      <a:r>
                        <a:rPr lang="de-DE" sz="1200" noProof="0" dirty="0" err="1">
                          <a:latin typeface="+mj-lt"/>
                        </a:rPr>
                        <a:t>wav</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flac</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.ffv1</a:t>
                      </a: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webm</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avi</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mkv</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.mj2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indent="-171450" algn="l" rtl="0">
                        <a:buFont typeface="Arial" panose="020B0604020202020204" pitchFamily="34" charset="0"/>
                        <a:buChar char="•"/>
                      </a:pPr>
                      <a:r>
                        <a:rPr lang="de-DE" sz="1200" noProof="0" dirty="0">
                          <a:latin typeface="+mj-lt"/>
                        </a:rPr>
                        <a:t>XML</a:t>
                      </a: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csv</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ods</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kml</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gpx</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blend</a:t>
                      </a:r>
                      <a:r>
                        <a:rPr lang="de-DE" sz="1200" noProof="0" dirty="0">
                          <a:latin typeface="+mj-lt"/>
                        </a:rPr>
                        <a:t> (Blender)</a:t>
                      </a: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obj</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ply</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tar</a:t>
                      </a:r>
                      <a:endParaRPr lang="de-DE" sz="1200" noProof="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6526031"/>
                  </a:ext>
                </a:extLst>
              </a:tr>
              <a:tr h="1814966">
                <a:tc>
                  <a:txBody>
                    <a:bodyPr/>
                    <a:lstStyle/>
                    <a:p>
                      <a:pPr algn="ctr"/>
                      <a:r>
                        <a:rPr lang="de-DE" sz="1200" noProof="0" dirty="0">
                          <a:latin typeface="+mj-lt"/>
                        </a:rPr>
                        <a:t>Nicht Empfohlen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l" rtl="0">
                        <a:buFontTx/>
                        <a:buNone/>
                      </a:pPr>
                      <a:endParaRPr lang="de-DE" sz="1200" noProof="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indent="-171450" algn="l" rtl="0">
                        <a:buFont typeface="Arial" panose="020B0604020202020204" pitchFamily="34" charset="0"/>
                        <a:buChar char="•"/>
                      </a:pPr>
                      <a:r>
                        <a:rPr lang="de-DE" sz="1200" noProof="0" dirty="0">
                          <a:latin typeface="+mj-lt"/>
                        </a:rPr>
                        <a:t>.</a:t>
                      </a:r>
                      <a:r>
                        <a:rPr lang="de-DE" sz="1200" noProof="0" dirty="0" err="1">
                          <a:latin typeface="+mj-lt"/>
                        </a:rPr>
                        <a:t>doc</a:t>
                      </a:r>
                      <a:r>
                        <a:rPr lang="de-DE" sz="1200" noProof="0" dirty="0">
                          <a:latin typeface="+mj-lt"/>
                        </a:rPr>
                        <a:t> und .</a:t>
                      </a:r>
                      <a:r>
                        <a:rPr lang="de-DE" sz="1200" noProof="0" dirty="0" err="1">
                          <a:latin typeface="+mj-lt"/>
                        </a:rPr>
                        <a:t>docx</a:t>
                      </a:r>
                      <a:r>
                        <a:rPr lang="de-DE" sz="1200" noProof="0" dirty="0">
                          <a:latin typeface="+mj-lt"/>
                        </a:rPr>
                        <a:t> (Word)</a:t>
                      </a: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indd</a:t>
                      </a:r>
                      <a:r>
                        <a:rPr lang="de-DE" sz="1200" noProof="0" dirty="0">
                          <a:latin typeface="+mj-lt"/>
                        </a:rPr>
                        <a:t> (InDesign)</a:t>
                      </a: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ppt</a:t>
                      </a:r>
                      <a:r>
                        <a:rPr lang="de-DE" sz="1200" noProof="0" dirty="0">
                          <a:latin typeface="+mj-lt"/>
                        </a:rPr>
                        <a:t> und .</a:t>
                      </a:r>
                      <a:r>
                        <a:rPr lang="de-DE" sz="1200" noProof="0" dirty="0" err="1">
                          <a:latin typeface="+mj-lt"/>
                        </a:rPr>
                        <a:t>pptx</a:t>
                      </a:r>
                      <a:r>
                        <a:rPr lang="de-DE" sz="1200" noProof="0" dirty="0">
                          <a:latin typeface="+mj-lt"/>
                        </a:rPr>
                        <a:t> (PowerPoint)</a:t>
                      </a: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pez</a:t>
                      </a:r>
                      <a:r>
                        <a:rPr lang="de-DE" sz="1200" noProof="0" dirty="0">
                          <a:latin typeface="+mj-lt"/>
                        </a:rPr>
                        <a:t> (Prezi)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indent="-171450" algn="l" rtl="0">
                        <a:buFont typeface="Arial" panose="020B0604020202020204" pitchFamily="34" charset="0"/>
                        <a:buChar char="•"/>
                      </a:pPr>
                      <a:r>
                        <a:rPr lang="de-DE" sz="1200" noProof="0" dirty="0">
                          <a:latin typeface="+mj-lt"/>
                        </a:rPr>
                        <a:t>.</a:t>
                      </a:r>
                      <a:r>
                        <a:rPr lang="de-DE" sz="1200" noProof="0" dirty="0" err="1">
                          <a:latin typeface="+mj-lt"/>
                        </a:rPr>
                        <a:t>bmp</a:t>
                      </a:r>
                      <a:r>
                        <a:rPr lang="de-DE" sz="1200" noProof="0" dirty="0">
                          <a:latin typeface="+mj-lt"/>
                        </a:rPr>
                        <a:t> (Paint)</a:t>
                      </a: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dng</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gif</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jpg</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.ai (Illustrator)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indent="-171450" algn="l" rtl="0">
                        <a:buFont typeface="Arial" panose="020B0604020202020204" pitchFamily="34" charset="0"/>
                        <a:buChar char="•"/>
                      </a:pPr>
                      <a:r>
                        <a:rPr lang="de-DE" sz="1200" noProof="0" dirty="0">
                          <a:latin typeface="+mj-lt"/>
                        </a:rPr>
                        <a:t>.mp3</a:t>
                      </a:r>
                    </a:p>
                    <a:p>
                      <a:pPr marL="171450" indent="-171450" algn="l" rtl="0">
                        <a:buFont typeface="Arial" panose="020B0604020202020204" pitchFamily="34" charset="0"/>
                        <a:buChar char="•"/>
                      </a:pPr>
                      <a:r>
                        <a:rPr lang="de-DE" sz="1200" noProof="0" dirty="0">
                          <a:latin typeface="+mj-lt"/>
                        </a:rPr>
                        <a:t>.m4a</a:t>
                      </a: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ogg</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mpg</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.m2v</a:t>
                      </a:r>
                    </a:p>
                    <a:p>
                      <a:pPr marL="171450" indent="-171450" algn="l" rtl="0">
                        <a:buFont typeface="Arial" panose="020B0604020202020204" pitchFamily="34" charset="0"/>
                        <a:buChar char="•"/>
                      </a:pPr>
                      <a:r>
                        <a:rPr lang="de-DE" sz="1200" noProof="0" dirty="0">
                          <a:latin typeface="+mj-lt"/>
                        </a:rPr>
                        <a:t>.mp4</a:t>
                      </a:r>
                    </a:p>
                    <a:p>
                      <a:pPr marL="171450" indent="-171450" algn="l" rtl="0">
                        <a:buFont typeface="Arial" panose="020B0604020202020204" pitchFamily="34" charset="0"/>
                        <a:buChar char="•"/>
                      </a:pPr>
                      <a:r>
                        <a:rPr lang="de-DE" sz="1200" noProof="0" dirty="0">
                          <a:latin typeface="+mj-lt"/>
                        </a:rPr>
                        <a:t>.mov (</a:t>
                      </a:r>
                      <a:r>
                        <a:rPr lang="de-DE" sz="1200" noProof="0" dirty="0" err="1">
                          <a:latin typeface="+mj-lt"/>
                        </a:rPr>
                        <a:t>Quicktime</a:t>
                      </a:r>
                      <a:r>
                        <a:rPr lang="de-DE" sz="1200" noProof="0" dirty="0">
                          <a:latin typeface="+mj-lt"/>
                        </a:rPr>
                        <a:t>)</a:t>
                      </a: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swf</a:t>
                      </a:r>
                      <a:r>
                        <a:rPr lang="de-DE" sz="1200" noProof="0" dirty="0">
                          <a:latin typeface="+mj-lt"/>
                        </a:rPr>
                        <a:t> (Flashplayer)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indent="-171450" algn="l" rtl="0">
                        <a:buFont typeface="Arial" panose="020B0604020202020204" pitchFamily="34" charset="0"/>
                        <a:buChar char="•"/>
                      </a:pPr>
                      <a:r>
                        <a:rPr lang="de-DE" sz="1200" noProof="0" dirty="0">
                          <a:latin typeface="+mj-lt"/>
                        </a:rPr>
                        <a:t>.</a:t>
                      </a:r>
                      <a:r>
                        <a:rPr lang="de-DE" sz="1200" noProof="0" dirty="0" err="1">
                          <a:latin typeface="+mj-lt"/>
                        </a:rPr>
                        <a:t>xls</a:t>
                      </a:r>
                      <a:r>
                        <a:rPr lang="de-DE" sz="1200" noProof="0" dirty="0">
                          <a:latin typeface="+mj-lt"/>
                        </a:rPr>
                        <a:t> und .xlsx (Excel)</a:t>
                      </a: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arc</a:t>
                      </a:r>
                      <a:endParaRPr lang="de-DE" sz="1200" noProof="0" dirty="0">
                        <a:latin typeface="+mj-lt"/>
                      </a:endParaRPr>
                    </a:p>
                    <a:p>
                      <a:pPr marL="171450" indent="-171450" algn="l" rtl="0">
                        <a:buFont typeface="Arial" panose="020B0604020202020204" pitchFamily="34" charset="0"/>
                        <a:buChar char="•"/>
                      </a:pPr>
                      <a:r>
                        <a:rPr lang="de-DE" sz="1200" noProof="0" dirty="0">
                          <a:latin typeface="+mj-lt"/>
                        </a:rPr>
                        <a:t>.</a:t>
                      </a:r>
                      <a:r>
                        <a:rPr lang="de-DE" sz="1200" noProof="0" dirty="0" err="1">
                          <a:latin typeface="+mj-lt"/>
                        </a:rPr>
                        <a:t>zip</a:t>
                      </a:r>
                      <a:endParaRPr lang="de-DE" sz="1200" noProof="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25975840"/>
                  </a:ext>
                </a:extLst>
              </a:tr>
            </a:tbl>
          </a:graphicData>
        </a:graphic>
      </p:graphicFrame>
      <p:sp>
        <p:nvSpPr>
          <p:cNvPr id="2114" name="Google Shape;2114;p31">
            <a:extLst>
              <a:ext uri="{FF2B5EF4-FFF2-40B4-BE49-F238E27FC236}">
                <a16:creationId xmlns:a16="http://schemas.microsoft.com/office/drawing/2014/main" id="{53AC7869-5A27-5948-87B1-C498E5A88713}"/>
              </a:ext>
            </a:extLst>
          </p:cNvPr>
          <p:cNvSpPr txBox="1">
            <a:spLocks noGrp="1"/>
          </p:cNvSpPr>
          <p:nvPr>
            <p:ph type="title"/>
          </p:nvPr>
        </p:nvSpPr>
        <p:spPr>
          <a:xfrm>
            <a:off x="720000" y="161322"/>
            <a:ext cx="7704000" cy="572700"/>
          </a:xfrm>
          <a:prstGeom prst="rect">
            <a:avLst/>
          </a:prstGeom>
        </p:spPr>
        <p:txBody>
          <a:bodyPr spcFirstLastPara="1" wrap="square" lIns="91425" tIns="45700" rIns="91425" bIns="45700" anchor="t" anchorCtr="0">
            <a:normAutofit fontScale="90000"/>
          </a:bodyPr>
          <a:lstStyle/>
          <a:p>
            <a:pPr marL="0" lvl="0" indent="0" algn="ctr" rtl="0">
              <a:spcBef>
                <a:spcPts val="0"/>
              </a:spcBef>
              <a:spcAft>
                <a:spcPts val="0"/>
              </a:spcAft>
              <a:buSzPct val="52941"/>
              <a:buNone/>
            </a:pPr>
            <a:r>
              <a:rPr lang="de-DE" noProof="0" dirty="0">
                <a:latin typeface="+mj-lt"/>
              </a:rPr>
              <a:t>Dateiformate</a:t>
            </a:r>
          </a:p>
        </p:txBody>
      </p:sp>
      <p:sp>
        <p:nvSpPr>
          <p:cNvPr id="2" name="Rechteck: abgerundete Ecken 1">
            <a:extLst>
              <a:ext uri="{FF2B5EF4-FFF2-40B4-BE49-F238E27FC236}">
                <a16:creationId xmlns:a16="http://schemas.microsoft.com/office/drawing/2014/main" id="{7E79E0BD-936E-1CB0-8223-B001235F39C2}"/>
              </a:ext>
            </a:extLst>
          </p:cNvPr>
          <p:cNvSpPr/>
          <p:nvPr/>
        </p:nvSpPr>
        <p:spPr>
          <a:xfrm>
            <a:off x="4301066" y="4707778"/>
            <a:ext cx="541867" cy="314233"/>
          </a:xfrm>
          <a:prstGeom prst="roundRect">
            <a:avLst>
              <a:gd name="adj" fmla="val 29846"/>
            </a:avLst>
          </a:prstGeom>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algn="ctr"/>
            <a:fld id="{B0621523-1275-45D7-A812-A896CFC48751}" type="slidenum">
              <a:rPr lang="de-DE" noProof="0" smtClean="0">
                <a:latin typeface="+mj-lt"/>
              </a:rPr>
              <a:pPr algn="ctr"/>
              <a:t>61</a:t>
            </a:fld>
            <a:endParaRPr lang="de-DE" noProof="0" dirty="0">
              <a:latin typeface="+mj-lt"/>
            </a:endParaRPr>
          </a:p>
        </p:txBody>
      </p:sp>
    </p:spTree>
    <p:extLst>
      <p:ext uri="{BB962C8B-B14F-4D97-AF65-F5344CB8AC3E}">
        <p14:creationId xmlns:p14="http://schemas.microsoft.com/office/powerpoint/2010/main" val="25993618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05">
          <a:extLst>
            <a:ext uri="{FF2B5EF4-FFF2-40B4-BE49-F238E27FC236}">
              <a16:creationId xmlns:a16="http://schemas.microsoft.com/office/drawing/2014/main" id="{A3E1CCDC-F301-E7AA-C426-D4552E56E5D8}"/>
            </a:ext>
          </a:extLst>
        </p:cNvPr>
        <p:cNvGrpSpPr/>
        <p:nvPr/>
      </p:nvGrpSpPr>
      <p:grpSpPr>
        <a:xfrm>
          <a:off x="0" y="0"/>
          <a:ext cx="0" cy="0"/>
          <a:chOff x="0" y="0"/>
          <a:chExt cx="0" cy="0"/>
        </a:xfrm>
      </p:grpSpPr>
      <p:sp>
        <p:nvSpPr>
          <p:cNvPr id="2106" name="Google Shape;2106;p30">
            <a:extLst>
              <a:ext uri="{FF2B5EF4-FFF2-40B4-BE49-F238E27FC236}">
                <a16:creationId xmlns:a16="http://schemas.microsoft.com/office/drawing/2014/main" id="{7262E7E7-2BBE-84E8-EF1F-E19A4488F73A}"/>
              </a:ext>
            </a:extLst>
          </p:cNvPr>
          <p:cNvSpPr txBox="1">
            <a:spLocks noGrp="1"/>
          </p:cNvSpPr>
          <p:nvPr>
            <p:ph type="title"/>
          </p:nvPr>
        </p:nvSpPr>
        <p:spPr>
          <a:xfrm>
            <a:off x="629525" y="1989775"/>
            <a:ext cx="7463100" cy="1224600"/>
          </a:xfrm>
          <a:prstGeom prst="rect">
            <a:avLst/>
          </a:prstGeom>
        </p:spPr>
        <p:txBody>
          <a:bodyPr spcFirstLastPara="1" wrap="square" lIns="91425" tIns="45700" rIns="91425" bIns="45700" anchor="b" anchorCtr="0">
            <a:noAutofit/>
          </a:bodyPr>
          <a:lstStyle/>
          <a:p>
            <a:pPr marL="0" lvl="0" indent="0" algn="ctr" rtl="0">
              <a:spcBef>
                <a:spcPts val="0"/>
              </a:spcBef>
              <a:spcAft>
                <a:spcPts val="0"/>
              </a:spcAft>
              <a:buSzPts val="5000"/>
              <a:buNone/>
            </a:pPr>
            <a:r>
              <a:rPr lang="de-DE" sz="3600" noProof="0" dirty="0">
                <a:latin typeface="+mj-lt"/>
              </a:rPr>
              <a:t>Forschungsdatenlebenszyklus</a:t>
            </a:r>
          </a:p>
        </p:txBody>
      </p:sp>
      <p:sp>
        <p:nvSpPr>
          <p:cNvPr id="2107" name="Google Shape;2107;p30">
            <a:extLst>
              <a:ext uri="{FF2B5EF4-FFF2-40B4-BE49-F238E27FC236}">
                <a16:creationId xmlns:a16="http://schemas.microsoft.com/office/drawing/2014/main" id="{5EBB9CCE-C656-7AC3-77C9-6E6A747D6E11}"/>
              </a:ext>
            </a:extLst>
          </p:cNvPr>
          <p:cNvSpPr txBox="1">
            <a:spLocks noGrp="1"/>
          </p:cNvSpPr>
          <p:nvPr>
            <p:ph type="title" idx="2"/>
          </p:nvPr>
        </p:nvSpPr>
        <p:spPr>
          <a:xfrm>
            <a:off x="3732425" y="870045"/>
            <a:ext cx="1257300" cy="96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DE" noProof="0" dirty="0">
                <a:latin typeface="+mj-lt"/>
              </a:rPr>
              <a:t>06</a:t>
            </a:r>
          </a:p>
        </p:txBody>
      </p:sp>
      <p:sp>
        <p:nvSpPr>
          <p:cNvPr id="2108" name="Google Shape;2108;p30">
            <a:extLst>
              <a:ext uri="{FF2B5EF4-FFF2-40B4-BE49-F238E27FC236}">
                <a16:creationId xmlns:a16="http://schemas.microsoft.com/office/drawing/2014/main" id="{15C1AE0C-68B9-ECCA-68D1-69A4FD8F664B}"/>
              </a:ext>
            </a:extLst>
          </p:cNvPr>
          <p:cNvSpPr txBox="1">
            <a:spLocks noGrp="1"/>
          </p:cNvSpPr>
          <p:nvPr>
            <p:ph type="subTitle" idx="1"/>
          </p:nvPr>
        </p:nvSpPr>
        <p:spPr>
          <a:xfrm>
            <a:off x="629525" y="3141225"/>
            <a:ext cx="7463100" cy="449700"/>
          </a:xfrm>
          <a:prstGeom prst="rect">
            <a:avLst/>
          </a:prstGeom>
        </p:spPr>
        <p:txBody>
          <a:bodyPr spcFirstLastPara="1" wrap="square" lIns="91425" tIns="91425" rIns="91425" bIns="91425" anchor="t" anchorCtr="0">
            <a:noAutofit/>
          </a:bodyPr>
          <a:lstStyle/>
          <a:p>
            <a:pPr marL="0" lvl="0" indent="0" algn="ctr" rtl="0">
              <a:spcBef>
                <a:spcPts val="750"/>
              </a:spcBef>
              <a:spcAft>
                <a:spcPts val="0"/>
              </a:spcAft>
              <a:buNone/>
            </a:pPr>
            <a:r>
              <a:rPr lang="de-DE" sz="3200" noProof="0" dirty="0">
                <a:latin typeface="+mj-lt"/>
              </a:rPr>
              <a:t>Aufbereiten &amp; Analysieren</a:t>
            </a:r>
          </a:p>
        </p:txBody>
      </p:sp>
    </p:spTree>
    <p:extLst>
      <p:ext uri="{BB962C8B-B14F-4D97-AF65-F5344CB8AC3E}">
        <p14:creationId xmlns:p14="http://schemas.microsoft.com/office/powerpoint/2010/main" val="13425322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12">
          <a:extLst>
            <a:ext uri="{FF2B5EF4-FFF2-40B4-BE49-F238E27FC236}">
              <a16:creationId xmlns:a16="http://schemas.microsoft.com/office/drawing/2014/main" id="{79CA98B4-A889-1041-B165-827251E650DD}"/>
            </a:ext>
          </a:extLst>
        </p:cNvPr>
        <p:cNvGrpSpPr/>
        <p:nvPr/>
      </p:nvGrpSpPr>
      <p:grpSpPr>
        <a:xfrm>
          <a:off x="0" y="0"/>
          <a:ext cx="0" cy="0"/>
          <a:chOff x="0" y="0"/>
          <a:chExt cx="0" cy="0"/>
        </a:xfrm>
      </p:grpSpPr>
      <p:sp>
        <p:nvSpPr>
          <p:cNvPr id="2113" name="Google Shape;2113;p31">
            <a:extLst>
              <a:ext uri="{FF2B5EF4-FFF2-40B4-BE49-F238E27FC236}">
                <a16:creationId xmlns:a16="http://schemas.microsoft.com/office/drawing/2014/main" id="{D904A32E-D8E4-A9B2-F3D1-FEA7313E3C1A}"/>
              </a:ext>
            </a:extLst>
          </p:cNvPr>
          <p:cNvSpPr txBox="1">
            <a:spLocks noGrp="1"/>
          </p:cNvSpPr>
          <p:nvPr>
            <p:ph type="body" idx="1"/>
          </p:nvPr>
        </p:nvSpPr>
        <p:spPr>
          <a:xfrm>
            <a:off x="1121506" y="1427443"/>
            <a:ext cx="4960315" cy="2924712"/>
          </a:xfrm>
          <a:prstGeom prst="rect">
            <a:avLst/>
          </a:prstGeom>
          <a:noFill/>
        </p:spPr>
        <p:txBody>
          <a:bodyPr spcFirstLastPara="1" wrap="square" lIns="91425" tIns="45700" rIns="91425" bIns="45700" anchor="t" anchorCtr="0">
            <a:noAutofit/>
          </a:bodyPr>
          <a:lstStyle/>
          <a:p>
            <a:pPr marL="171450" indent="-171450">
              <a:buSzPts val="1600"/>
            </a:pPr>
            <a:r>
              <a:rPr lang="de-DE" sz="1400" noProof="0" dirty="0">
                <a:latin typeface="+mj-lt"/>
              </a:rPr>
              <a:t>Sehr individuell; abhängig von Art der Daten (quantitativ, qualitativ), Fachgebiet, Fragestellung und Methode</a:t>
            </a:r>
          </a:p>
          <a:p>
            <a:pPr marL="171450" indent="-171450">
              <a:buSzPts val="1600"/>
            </a:pPr>
            <a:r>
              <a:rPr lang="de-DE" sz="1400" noProof="0" dirty="0">
                <a:latin typeface="+mj-lt"/>
              </a:rPr>
              <a:t>Wichtig ist: Verstehen der Auswertungsmethode</a:t>
            </a:r>
          </a:p>
          <a:p>
            <a:pPr marL="171450" indent="-171450">
              <a:buSzPts val="1600"/>
            </a:pPr>
            <a:endParaRPr lang="de-DE" sz="1400" noProof="0" dirty="0">
              <a:latin typeface="+mj-lt"/>
            </a:endParaRPr>
          </a:p>
          <a:p>
            <a:pPr marL="0" indent="0">
              <a:buSzPts val="1600"/>
              <a:buNone/>
            </a:pPr>
            <a:r>
              <a:rPr lang="de-DE" sz="1400" noProof="0" dirty="0">
                <a:latin typeface="+mj-lt"/>
              </a:rPr>
              <a:t>Auswertungssoftware</a:t>
            </a:r>
          </a:p>
          <a:p>
            <a:pPr marL="171450" indent="-171450">
              <a:buSzPts val="1600"/>
            </a:pPr>
            <a:r>
              <a:rPr lang="de-DE" sz="1400" noProof="0" dirty="0">
                <a:latin typeface="+mj-lt"/>
              </a:rPr>
              <a:t>Bewusst auswählen, proprietäre Software vermeiden</a:t>
            </a:r>
          </a:p>
          <a:p>
            <a:pPr marL="171450" indent="-171450">
              <a:buSzPts val="1600"/>
            </a:pPr>
            <a:r>
              <a:rPr lang="de-DE" sz="1400" noProof="0" dirty="0">
                <a:latin typeface="+mj-lt"/>
              </a:rPr>
              <a:t>Um im Sinne von FAIR zu handeln, sollten offene Formate verwendet werden</a:t>
            </a:r>
          </a:p>
          <a:p>
            <a:pPr marL="171450" indent="-171450">
              <a:buSzPts val="1600"/>
            </a:pPr>
            <a:endParaRPr lang="de-DE" sz="1400" noProof="0" dirty="0">
              <a:latin typeface="+mj-lt"/>
            </a:endParaRPr>
          </a:p>
          <a:p>
            <a:pPr marL="0" indent="0">
              <a:buSzPts val="1600"/>
              <a:buNone/>
            </a:pPr>
            <a:r>
              <a:rPr lang="de-DE" sz="1400" noProof="0" dirty="0">
                <a:latin typeface="+mj-lt"/>
              </a:rPr>
              <a:t>Auswertung</a:t>
            </a:r>
          </a:p>
          <a:p>
            <a:pPr marL="171450" indent="-171450">
              <a:buSzPts val="1600"/>
            </a:pPr>
            <a:r>
              <a:rPr lang="de-DE" sz="1400" noProof="0" dirty="0">
                <a:latin typeface="+mj-lt"/>
              </a:rPr>
              <a:t>Dokumentation aller Arbeitsschritte, Aktionen etc. ist wichtig!</a:t>
            </a:r>
          </a:p>
          <a:p>
            <a:pPr marL="171450" indent="-171450">
              <a:buSzPts val="1600"/>
            </a:pPr>
            <a:r>
              <a:rPr lang="de-DE" sz="1400" noProof="0" dirty="0">
                <a:latin typeface="+mj-lt"/>
              </a:rPr>
              <a:t>Auswertungsroutinen wenn möglich automatisieren</a:t>
            </a:r>
          </a:p>
        </p:txBody>
      </p:sp>
      <p:sp>
        <p:nvSpPr>
          <p:cNvPr id="2114" name="Google Shape;2114;p31">
            <a:extLst>
              <a:ext uri="{FF2B5EF4-FFF2-40B4-BE49-F238E27FC236}">
                <a16:creationId xmlns:a16="http://schemas.microsoft.com/office/drawing/2014/main" id="{8E0975F0-DF14-365F-6DA6-C1E1E9FABB58}"/>
              </a:ext>
            </a:extLst>
          </p:cNvPr>
          <p:cNvSpPr txBox="1">
            <a:spLocks noGrp="1"/>
          </p:cNvSpPr>
          <p:nvPr>
            <p:ph type="title"/>
          </p:nvPr>
        </p:nvSpPr>
        <p:spPr>
          <a:xfrm>
            <a:off x="720000" y="445025"/>
            <a:ext cx="7704000" cy="572700"/>
          </a:xfrm>
          <a:prstGeom prst="rect">
            <a:avLst/>
          </a:prstGeom>
        </p:spPr>
        <p:txBody>
          <a:bodyPr spcFirstLastPara="1" wrap="square" lIns="91425" tIns="45700" rIns="91425" bIns="45700" anchor="t" anchorCtr="0">
            <a:normAutofit fontScale="90000"/>
          </a:bodyPr>
          <a:lstStyle/>
          <a:p>
            <a:pPr marL="0" lvl="0" indent="0" algn="ctr" rtl="0">
              <a:spcBef>
                <a:spcPts val="0"/>
              </a:spcBef>
              <a:spcAft>
                <a:spcPts val="0"/>
              </a:spcAft>
              <a:buSzPct val="52941"/>
              <a:buNone/>
            </a:pPr>
            <a:r>
              <a:rPr lang="de-DE" noProof="0" dirty="0">
                <a:latin typeface="+mj-lt"/>
              </a:rPr>
              <a:t>Datenanalyse und Auswertung</a:t>
            </a:r>
          </a:p>
        </p:txBody>
      </p:sp>
      <p:pic>
        <p:nvPicPr>
          <p:cNvPr id="3" name="Grafik 2">
            <a:extLst>
              <a:ext uri="{FF2B5EF4-FFF2-40B4-BE49-F238E27FC236}">
                <a16:creationId xmlns:a16="http://schemas.microsoft.com/office/drawing/2014/main" id="{D2028F07-296D-B3A0-A3BB-8D7CF772EA0B}"/>
              </a:ext>
            </a:extLst>
          </p:cNvPr>
          <p:cNvPicPr>
            <a:picLocks noChangeAspect="1"/>
          </p:cNvPicPr>
          <p:nvPr/>
        </p:nvPicPr>
        <p:blipFill>
          <a:blip r:embed="rId3"/>
          <a:stretch>
            <a:fillRect/>
          </a:stretch>
        </p:blipFill>
        <p:spPr>
          <a:xfrm>
            <a:off x="6249723" y="1945254"/>
            <a:ext cx="2305880" cy="1889090"/>
          </a:xfrm>
          <a:prstGeom prst="rect">
            <a:avLst/>
          </a:prstGeom>
        </p:spPr>
      </p:pic>
    </p:spTree>
    <p:extLst>
      <p:ext uri="{BB962C8B-B14F-4D97-AF65-F5344CB8AC3E}">
        <p14:creationId xmlns:p14="http://schemas.microsoft.com/office/powerpoint/2010/main" val="30516098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05">
          <a:extLst>
            <a:ext uri="{FF2B5EF4-FFF2-40B4-BE49-F238E27FC236}">
              <a16:creationId xmlns:a16="http://schemas.microsoft.com/office/drawing/2014/main" id="{C24CFBEA-B624-D4E2-FD18-DCD8BA5D5C1E}"/>
            </a:ext>
          </a:extLst>
        </p:cNvPr>
        <p:cNvGrpSpPr/>
        <p:nvPr/>
      </p:nvGrpSpPr>
      <p:grpSpPr>
        <a:xfrm>
          <a:off x="0" y="0"/>
          <a:ext cx="0" cy="0"/>
          <a:chOff x="0" y="0"/>
          <a:chExt cx="0" cy="0"/>
        </a:xfrm>
      </p:grpSpPr>
      <p:sp>
        <p:nvSpPr>
          <p:cNvPr id="2106" name="Google Shape;2106;p30">
            <a:extLst>
              <a:ext uri="{FF2B5EF4-FFF2-40B4-BE49-F238E27FC236}">
                <a16:creationId xmlns:a16="http://schemas.microsoft.com/office/drawing/2014/main" id="{0E2DD6AA-012B-05DD-9D1A-5F581F00B34C}"/>
              </a:ext>
            </a:extLst>
          </p:cNvPr>
          <p:cNvSpPr txBox="1">
            <a:spLocks noGrp="1"/>
          </p:cNvSpPr>
          <p:nvPr>
            <p:ph type="title"/>
          </p:nvPr>
        </p:nvSpPr>
        <p:spPr>
          <a:xfrm>
            <a:off x="629525" y="1989775"/>
            <a:ext cx="7463100" cy="1224600"/>
          </a:xfrm>
          <a:prstGeom prst="rect">
            <a:avLst/>
          </a:prstGeom>
        </p:spPr>
        <p:txBody>
          <a:bodyPr spcFirstLastPara="1" wrap="square" lIns="91425" tIns="45700" rIns="91425" bIns="45700" anchor="b" anchorCtr="0">
            <a:noAutofit/>
          </a:bodyPr>
          <a:lstStyle/>
          <a:p>
            <a:pPr marL="0" lvl="0" indent="0" algn="ctr" rtl="0">
              <a:spcBef>
                <a:spcPts val="0"/>
              </a:spcBef>
              <a:spcAft>
                <a:spcPts val="0"/>
              </a:spcAft>
              <a:buSzPts val="5000"/>
              <a:buNone/>
            </a:pPr>
            <a:r>
              <a:rPr lang="de-DE" sz="3600" noProof="0" dirty="0">
                <a:latin typeface="+mj-lt"/>
              </a:rPr>
              <a:t>Forschungsdatenlebenszyklus</a:t>
            </a:r>
          </a:p>
        </p:txBody>
      </p:sp>
      <p:sp>
        <p:nvSpPr>
          <p:cNvPr id="2107" name="Google Shape;2107;p30">
            <a:extLst>
              <a:ext uri="{FF2B5EF4-FFF2-40B4-BE49-F238E27FC236}">
                <a16:creationId xmlns:a16="http://schemas.microsoft.com/office/drawing/2014/main" id="{159E91F9-546B-F315-DE71-1E40FCE997B9}"/>
              </a:ext>
            </a:extLst>
          </p:cNvPr>
          <p:cNvSpPr txBox="1">
            <a:spLocks noGrp="1"/>
          </p:cNvSpPr>
          <p:nvPr>
            <p:ph type="title" idx="2"/>
          </p:nvPr>
        </p:nvSpPr>
        <p:spPr>
          <a:xfrm>
            <a:off x="3732425" y="870045"/>
            <a:ext cx="1257300" cy="96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DE" noProof="0" dirty="0">
                <a:latin typeface="+mj-lt"/>
              </a:rPr>
              <a:t>07</a:t>
            </a:r>
          </a:p>
        </p:txBody>
      </p:sp>
      <p:sp>
        <p:nvSpPr>
          <p:cNvPr id="2108" name="Google Shape;2108;p30">
            <a:extLst>
              <a:ext uri="{FF2B5EF4-FFF2-40B4-BE49-F238E27FC236}">
                <a16:creationId xmlns:a16="http://schemas.microsoft.com/office/drawing/2014/main" id="{189FD88C-7445-93C8-3DDB-B68DF30A4CD4}"/>
              </a:ext>
            </a:extLst>
          </p:cNvPr>
          <p:cNvSpPr txBox="1">
            <a:spLocks noGrp="1"/>
          </p:cNvSpPr>
          <p:nvPr>
            <p:ph type="subTitle" idx="1"/>
          </p:nvPr>
        </p:nvSpPr>
        <p:spPr>
          <a:xfrm>
            <a:off x="629525" y="3141225"/>
            <a:ext cx="7463100" cy="449700"/>
          </a:xfrm>
          <a:prstGeom prst="rect">
            <a:avLst/>
          </a:prstGeom>
        </p:spPr>
        <p:txBody>
          <a:bodyPr spcFirstLastPara="1" wrap="square" lIns="91425" tIns="91425" rIns="91425" bIns="91425" anchor="t" anchorCtr="0">
            <a:noAutofit/>
          </a:bodyPr>
          <a:lstStyle/>
          <a:p>
            <a:pPr marL="0" lvl="0" indent="0" algn="ctr" rtl="0">
              <a:spcBef>
                <a:spcPts val="750"/>
              </a:spcBef>
              <a:spcAft>
                <a:spcPts val="0"/>
              </a:spcAft>
              <a:buNone/>
            </a:pPr>
            <a:r>
              <a:rPr lang="de-DE" sz="3200" noProof="0" dirty="0">
                <a:latin typeface="+mj-lt"/>
              </a:rPr>
              <a:t>Publizieren</a:t>
            </a:r>
          </a:p>
        </p:txBody>
      </p:sp>
    </p:spTree>
    <p:extLst>
      <p:ext uri="{BB962C8B-B14F-4D97-AF65-F5344CB8AC3E}">
        <p14:creationId xmlns:p14="http://schemas.microsoft.com/office/powerpoint/2010/main" val="5125239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12">
          <a:extLst>
            <a:ext uri="{FF2B5EF4-FFF2-40B4-BE49-F238E27FC236}">
              <a16:creationId xmlns:a16="http://schemas.microsoft.com/office/drawing/2014/main" id="{BBEBC3D1-A2B8-262A-09A7-F40689294424}"/>
            </a:ext>
          </a:extLst>
        </p:cNvPr>
        <p:cNvGrpSpPr/>
        <p:nvPr/>
      </p:nvGrpSpPr>
      <p:grpSpPr>
        <a:xfrm>
          <a:off x="0" y="0"/>
          <a:ext cx="0" cy="0"/>
          <a:chOff x="0" y="0"/>
          <a:chExt cx="0" cy="0"/>
        </a:xfrm>
      </p:grpSpPr>
      <p:sp>
        <p:nvSpPr>
          <p:cNvPr id="2114" name="Google Shape;2114;p31">
            <a:extLst>
              <a:ext uri="{FF2B5EF4-FFF2-40B4-BE49-F238E27FC236}">
                <a16:creationId xmlns:a16="http://schemas.microsoft.com/office/drawing/2014/main" id="{8FE9A0C7-E8EA-E457-933E-750B3BA40980}"/>
              </a:ext>
            </a:extLst>
          </p:cNvPr>
          <p:cNvSpPr txBox="1">
            <a:spLocks noGrp="1"/>
          </p:cNvSpPr>
          <p:nvPr>
            <p:ph type="title"/>
          </p:nvPr>
        </p:nvSpPr>
        <p:spPr>
          <a:xfrm>
            <a:off x="720000" y="323105"/>
            <a:ext cx="7704000" cy="572700"/>
          </a:xfrm>
          <a:prstGeom prst="rect">
            <a:avLst/>
          </a:prstGeom>
        </p:spPr>
        <p:txBody>
          <a:bodyPr spcFirstLastPara="1" wrap="square" lIns="91425" tIns="45700" rIns="91425" bIns="45700" anchor="t" anchorCtr="0">
            <a:normAutofit fontScale="90000"/>
          </a:bodyPr>
          <a:lstStyle/>
          <a:p>
            <a:pPr marL="0" lvl="0" indent="0" algn="ctr" rtl="0">
              <a:spcBef>
                <a:spcPts val="0"/>
              </a:spcBef>
              <a:spcAft>
                <a:spcPts val="0"/>
              </a:spcAft>
              <a:buSzPct val="52941"/>
              <a:buNone/>
            </a:pPr>
            <a:r>
              <a:rPr lang="de-DE" noProof="0" dirty="0">
                <a:latin typeface="+mj-lt"/>
              </a:rPr>
              <a:t>Daten publizieren - Vorteile</a:t>
            </a:r>
          </a:p>
        </p:txBody>
      </p:sp>
      <p:grpSp>
        <p:nvGrpSpPr>
          <p:cNvPr id="2" name="Google Shape;4213;p49">
            <a:extLst>
              <a:ext uri="{FF2B5EF4-FFF2-40B4-BE49-F238E27FC236}">
                <a16:creationId xmlns:a16="http://schemas.microsoft.com/office/drawing/2014/main" id="{D9950115-A1CB-812A-9496-CAEFBF8AED5C}"/>
              </a:ext>
            </a:extLst>
          </p:cNvPr>
          <p:cNvGrpSpPr/>
          <p:nvPr/>
        </p:nvGrpSpPr>
        <p:grpSpPr>
          <a:xfrm>
            <a:off x="1767952" y="1067722"/>
            <a:ext cx="5638575" cy="3676473"/>
            <a:chOff x="1256313" y="3803123"/>
            <a:chExt cx="1184814" cy="784978"/>
          </a:xfrm>
          <a:solidFill>
            <a:schemeClr val="accent1">
              <a:lumMod val="75000"/>
            </a:schemeClr>
          </a:solidFill>
        </p:grpSpPr>
        <p:sp>
          <p:nvSpPr>
            <p:cNvPr id="20" name="Google Shape;4215;p49">
              <a:extLst>
                <a:ext uri="{FF2B5EF4-FFF2-40B4-BE49-F238E27FC236}">
                  <a16:creationId xmlns:a16="http://schemas.microsoft.com/office/drawing/2014/main" id="{189A6847-54C4-CD8B-C2D7-F74F83E4B18A}"/>
                </a:ext>
              </a:extLst>
            </p:cNvPr>
            <p:cNvSpPr/>
            <p:nvPr/>
          </p:nvSpPr>
          <p:spPr>
            <a:xfrm rot="5400000">
              <a:off x="2034643" y="3832228"/>
              <a:ext cx="435590" cy="377379"/>
            </a:xfrm>
            <a:prstGeom prst="hexagon">
              <a:avLst>
                <a:gd name="adj" fmla="val 30376"/>
                <a:gd name="vf" fmla="val 115470"/>
              </a:avLst>
            </a:prstGeom>
            <a:solidFill>
              <a:srgbClr val="A7B3B2"/>
            </a:solidFill>
            <a:ln w="19050" cap="flat" cmpd="sng">
              <a:solidFill>
                <a:schemeClr val="tx1"/>
              </a:solidFill>
              <a:prstDash val="solid"/>
              <a:round/>
              <a:headEnd type="none" w="sm" len="sm"/>
              <a:tailEnd type="none" w="sm" len="sm"/>
            </a:ln>
          </p:spPr>
          <p:txBody>
            <a:bodyPr spcFirstLastPara="1" vert="vert270" wrap="square" lIns="91425" tIns="91425" rIns="91425" bIns="91425" anchor="ctr" anchorCtr="0">
              <a:noAutofit/>
            </a:bodyPr>
            <a:lstStyle/>
            <a:p>
              <a:pPr marL="0" lvl="0" indent="0" algn="ctr" rtl="0">
                <a:spcBef>
                  <a:spcPts val="0"/>
                </a:spcBef>
                <a:spcAft>
                  <a:spcPts val="0"/>
                </a:spcAft>
                <a:buNone/>
              </a:pPr>
              <a:r>
                <a:rPr lang="de-DE" noProof="0" dirty="0">
                  <a:solidFill>
                    <a:schemeClr val="accent2"/>
                  </a:solidFill>
                  <a:latin typeface="+mj-lt"/>
                  <a:ea typeface="Inter"/>
                  <a:cs typeface="Inter"/>
                  <a:sym typeface="Inter"/>
                </a:rPr>
                <a:t>Wissen-</a:t>
              </a:r>
              <a:r>
                <a:rPr lang="de-DE" noProof="0" dirty="0" err="1">
                  <a:solidFill>
                    <a:schemeClr val="accent2"/>
                  </a:solidFill>
                  <a:latin typeface="+mj-lt"/>
                  <a:ea typeface="Inter"/>
                  <a:cs typeface="Inter"/>
                  <a:sym typeface="Inter"/>
                </a:rPr>
                <a:t>schaftliche</a:t>
              </a:r>
              <a:r>
                <a:rPr lang="de-DE" noProof="0" dirty="0">
                  <a:solidFill>
                    <a:schemeClr val="accent2"/>
                  </a:solidFill>
                  <a:latin typeface="+mj-lt"/>
                  <a:ea typeface="Inter"/>
                  <a:cs typeface="Inter"/>
                  <a:sym typeface="Inter"/>
                </a:rPr>
                <a:t> Integrität</a:t>
              </a:r>
            </a:p>
          </p:txBody>
        </p:sp>
        <p:sp>
          <p:nvSpPr>
            <p:cNvPr id="17" name="Google Shape;4219;p49">
              <a:extLst>
                <a:ext uri="{FF2B5EF4-FFF2-40B4-BE49-F238E27FC236}">
                  <a16:creationId xmlns:a16="http://schemas.microsoft.com/office/drawing/2014/main" id="{F12EC722-9E98-7123-FA64-4DAB0A358244}"/>
                </a:ext>
              </a:extLst>
            </p:cNvPr>
            <p:cNvSpPr/>
            <p:nvPr/>
          </p:nvSpPr>
          <p:spPr>
            <a:xfrm rot="5400000">
              <a:off x="1227207" y="3836648"/>
              <a:ext cx="435591" cy="377379"/>
            </a:xfrm>
            <a:prstGeom prst="hexagon">
              <a:avLst>
                <a:gd name="adj" fmla="val 30376"/>
                <a:gd name="vf" fmla="val 115470"/>
              </a:avLst>
            </a:prstGeom>
            <a:grpFill/>
            <a:ln w="19050" cap="flat" cmpd="sng">
              <a:solidFill>
                <a:schemeClr val="tx1"/>
              </a:solidFill>
              <a:prstDash val="solid"/>
              <a:round/>
              <a:headEnd type="none" w="sm" len="sm"/>
              <a:tailEnd type="none" w="sm" len="sm"/>
            </a:ln>
          </p:spPr>
          <p:txBody>
            <a:bodyPr spcFirstLastPara="1" vert="vert270" wrap="square" lIns="91425" tIns="91425" rIns="91425" bIns="91425" anchor="ctr" anchorCtr="0">
              <a:noAutofit/>
            </a:bodyPr>
            <a:lstStyle/>
            <a:p>
              <a:pPr marL="0" lvl="0" indent="0" algn="ctr" rtl="0">
                <a:spcBef>
                  <a:spcPts val="0"/>
                </a:spcBef>
                <a:spcAft>
                  <a:spcPts val="0"/>
                </a:spcAft>
                <a:buNone/>
              </a:pPr>
              <a:r>
                <a:rPr lang="de-DE" noProof="0" dirty="0" err="1">
                  <a:solidFill>
                    <a:schemeClr val="accent2"/>
                  </a:solidFill>
                  <a:latin typeface="+mj-lt"/>
                  <a:ea typeface="Inter"/>
                  <a:cs typeface="Inter"/>
                  <a:sym typeface="Inter"/>
                </a:rPr>
                <a:t>Anerken-nung</a:t>
              </a:r>
              <a:r>
                <a:rPr lang="de-DE" noProof="0" dirty="0">
                  <a:solidFill>
                    <a:schemeClr val="accent2"/>
                  </a:solidFill>
                  <a:latin typeface="+mj-lt"/>
                  <a:ea typeface="Inter"/>
                  <a:cs typeface="Inter"/>
                  <a:sym typeface="Inter"/>
                </a:rPr>
                <a:t> </a:t>
              </a:r>
              <a:r>
                <a:rPr lang="de-DE" dirty="0">
                  <a:solidFill>
                    <a:schemeClr val="accent2"/>
                  </a:solidFill>
                  <a:latin typeface="+mj-lt"/>
                  <a:ea typeface="Inter"/>
                  <a:cs typeface="Inter"/>
                  <a:sym typeface="Inter"/>
                </a:rPr>
                <a:t>/ </a:t>
              </a:r>
              <a:r>
                <a:rPr lang="de-DE" noProof="0" dirty="0">
                  <a:solidFill>
                    <a:schemeClr val="accent2"/>
                  </a:solidFill>
                  <a:latin typeface="+mj-lt"/>
                  <a:ea typeface="Inter"/>
                  <a:cs typeface="Inter"/>
                  <a:sym typeface="Inter"/>
                </a:rPr>
                <a:t>Reputation</a:t>
              </a:r>
            </a:p>
          </p:txBody>
        </p:sp>
        <p:sp>
          <p:nvSpPr>
            <p:cNvPr id="14" name="Google Shape;4223;p49">
              <a:extLst>
                <a:ext uri="{FF2B5EF4-FFF2-40B4-BE49-F238E27FC236}">
                  <a16:creationId xmlns:a16="http://schemas.microsoft.com/office/drawing/2014/main" id="{E9EF9975-0B18-1358-ED8A-038CAD10A931}"/>
                </a:ext>
              </a:extLst>
            </p:cNvPr>
            <p:cNvSpPr/>
            <p:nvPr/>
          </p:nvSpPr>
          <p:spPr>
            <a:xfrm rot="5400000">
              <a:off x="1425590" y="4181616"/>
              <a:ext cx="435591" cy="377379"/>
            </a:xfrm>
            <a:prstGeom prst="hexagon">
              <a:avLst>
                <a:gd name="adj" fmla="val 30376"/>
                <a:gd name="vf" fmla="val 115470"/>
              </a:avLst>
            </a:prstGeom>
            <a:solidFill>
              <a:srgbClr val="A7B3B2"/>
            </a:solidFill>
            <a:ln w="19050" cap="flat" cmpd="sng">
              <a:solidFill>
                <a:schemeClr val="tx1"/>
              </a:solidFill>
              <a:prstDash val="solid"/>
              <a:round/>
              <a:headEnd type="none" w="sm" len="sm"/>
              <a:tailEnd type="none" w="sm" len="sm"/>
            </a:ln>
          </p:spPr>
          <p:txBody>
            <a:bodyPr spcFirstLastPara="1" vert="vert270" wrap="square" lIns="91425" tIns="91425" rIns="91425" bIns="91425" anchor="ctr" anchorCtr="0">
              <a:noAutofit/>
            </a:bodyPr>
            <a:lstStyle/>
            <a:p>
              <a:pPr marL="0" lvl="0" indent="0" algn="ctr" rtl="0">
                <a:spcBef>
                  <a:spcPts val="0"/>
                </a:spcBef>
                <a:spcAft>
                  <a:spcPts val="0"/>
                </a:spcAft>
                <a:buNone/>
              </a:pPr>
              <a:r>
                <a:rPr lang="de-DE" noProof="0" dirty="0">
                  <a:solidFill>
                    <a:schemeClr val="accent2"/>
                  </a:solidFill>
                  <a:latin typeface="+mj-lt"/>
                  <a:ea typeface="Inter"/>
                  <a:cs typeface="Inter"/>
                  <a:sym typeface="Inter"/>
                </a:rPr>
                <a:t>Wissens-stand im Fachgebiet voran-bringen</a:t>
              </a:r>
            </a:p>
          </p:txBody>
        </p:sp>
        <p:sp>
          <p:nvSpPr>
            <p:cNvPr id="11" name="Google Shape;4227;p49">
              <a:extLst>
                <a:ext uri="{FF2B5EF4-FFF2-40B4-BE49-F238E27FC236}">
                  <a16:creationId xmlns:a16="http://schemas.microsoft.com/office/drawing/2014/main" id="{86534269-9E28-7D20-440F-33EA97B204C2}"/>
                </a:ext>
              </a:extLst>
            </p:cNvPr>
            <p:cNvSpPr/>
            <p:nvPr/>
          </p:nvSpPr>
          <p:spPr>
            <a:xfrm rot="5400000">
              <a:off x="1834331" y="4179862"/>
              <a:ext cx="435590" cy="377379"/>
            </a:xfrm>
            <a:prstGeom prst="hexagon">
              <a:avLst>
                <a:gd name="adj" fmla="val 30376"/>
                <a:gd name="vf" fmla="val 115470"/>
              </a:avLst>
            </a:prstGeom>
            <a:grpFill/>
            <a:ln w="19050" cap="flat" cmpd="sng">
              <a:solidFill>
                <a:schemeClr val="tx1"/>
              </a:solidFill>
              <a:prstDash val="solid"/>
              <a:round/>
              <a:headEnd type="none" w="sm" len="sm"/>
              <a:tailEnd type="none" w="sm" len="sm"/>
            </a:ln>
          </p:spPr>
          <p:txBody>
            <a:bodyPr spcFirstLastPara="1" vert="vert270" wrap="square" lIns="91425" tIns="91425" rIns="91425" bIns="91425" anchor="ctr" anchorCtr="0">
              <a:noAutofit/>
            </a:bodyPr>
            <a:lstStyle/>
            <a:p>
              <a:pPr marL="0" lvl="0" indent="0" algn="ctr" rtl="0">
                <a:spcBef>
                  <a:spcPts val="0"/>
                </a:spcBef>
                <a:spcAft>
                  <a:spcPts val="0"/>
                </a:spcAft>
                <a:buNone/>
              </a:pPr>
              <a:r>
                <a:rPr lang="de-DE" noProof="0" dirty="0">
                  <a:solidFill>
                    <a:schemeClr val="accent2"/>
                  </a:solidFill>
                  <a:latin typeface="+mj-lt"/>
                  <a:ea typeface="Inter"/>
                  <a:cs typeface="Inter"/>
                  <a:sym typeface="Inter"/>
                </a:rPr>
                <a:t>Vermeidung von Kosten durch Nach-nutzung</a:t>
              </a:r>
            </a:p>
          </p:txBody>
        </p:sp>
        <p:sp>
          <p:nvSpPr>
            <p:cNvPr id="8" name="Google Shape;4231;p49">
              <a:extLst>
                <a:ext uri="{FF2B5EF4-FFF2-40B4-BE49-F238E27FC236}">
                  <a16:creationId xmlns:a16="http://schemas.microsoft.com/office/drawing/2014/main" id="{FF365FC3-FFA3-BB5E-CCD1-264CEC043460}"/>
                </a:ext>
              </a:extLst>
            </p:cNvPr>
            <p:cNvSpPr/>
            <p:nvPr/>
          </p:nvSpPr>
          <p:spPr>
            <a:xfrm rot="5400000">
              <a:off x="1630432" y="3834648"/>
              <a:ext cx="435591" cy="377379"/>
            </a:xfrm>
            <a:prstGeom prst="hexagon">
              <a:avLst>
                <a:gd name="adj" fmla="val 30376"/>
                <a:gd name="vf" fmla="val 115470"/>
              </a:avLst>
            </a:prstGeom>
            <a:solidFill>
              <a:srgbClr val="4C6A78"/>
            </a:solidFill>
            <a:ln w="19050" cap="flat" cmpd="sng">
              <a:solidFill>
                <a:schemeClr val="tx1"/>
              </a:solidFill>
              <a:prstDash val="solid"/>
              <a:round/>
              <a:headEnd type="none" w="sm" len="sm"/>
              <a:tailEnd type="none" w="sm" len="sm"/>
            </a:ln>
          </p:spPr>
          <p:txBody>
            <a:bodyPr spcFirstLastPara="1" vert="vert270" wrap="square" lIns="91425" tIns="91425" rIns="91425" bIns="91425" anchor="ctr" anchorCtr="0">
              <a:noAutofit/>
            </a:bodyPr>
            <a:lstStyle/>
            <a:p>
              <a:pPr marL="0" lvl="0" indent="0" algn="ctr" rtl="0">
                <a:spcBef>
                  <a:spcPts val="0"/>
                </a:spcBef>
                <a:spcAft>
                  <a:spcPts val="0"/>
                </a:spcAft>
                <a:buNone/>
              </a:pPr>
              <a:r>
                <a:rPr lang="de-DE" noProof="0" dirty="0">
                  <a:solidFill>
                    <a:schemeClr val="accent2"/>
                  </a:solidFill>
                  <a:latin typeface="+mj-lt"/>
                  <a:ea typeface="Inter"/>
                  <a:cs typeface="Inter"/>
                  <a:sym typeface="Inter"/>
                </a:rPr>
                <a:t>Gefordert von Mittel-gebenden</a:t>
              </a:r>
            </a:p>
          </p:txBody>
        </p:sp>
      </p:grpSp>
    </p:spTree>
    <p:extLst>
      <p:ext uri="{BB962C8B-B14F-4D97-AF65-F5344CB8AC3E}">
        <p14:creationId xmlns:p14="http://schemas.microsoft.com/office/powerpoint/2010/main" val="21653076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12">
          <a:extLst>
            <a:ext uri="{FF2B5EF4-FFF2-40B4-BE49-F238E27FC236}">
              <a16:creationId xmlns:a16="http://schemas.microsoft.com/office/drawing/2014/main" id="{37664E86-0510-0CF2-F012-AAB43FCA83A6}"/>
            </a:ext>
          </a:extLst>
        </p:cNvPr>
        <p:cNvGrpSpPr/>
        <p:nvPr/>
      </p:nvGrpSpPr>
      <p:grpSpPr>
        <a:xfrm>
          <a:off x="0" y="0"/>
          <a:ext cx="0" cy="0"/>
          <a:chOff x="0" y="0"/>
          <a:chExt cx="0" cy="0"/>
        </a:xfrm>
      </p:grpSpPr>
      <p:sp>
        <p:nvSpPr>
          <p:cNvPr id="2114" name="Google Shape;2114;p31">
            <a:extLst>
              <a:ext uri="{FF2B5EF4-FFF2-40B4-BE49-F238E27FC236}">
                <a16:creationId xmlns:a16="http://schemas.microsoft.com/office/drawing/2014/main" id="{378C6511-25FE-04B7-1ACD-4F85B660AD9D}"/>
              </a:ext>
            </a:extLst>
          </p:cNvPr>
          <p:cNvSpPr txBox="1">
            <a:spLocks noGrp="1"/>
          </p:cNvSpPr>
          <p:nvPr>
            <p:ph type="title"/>
          </p:nvPr>
        </p:nvSpPr>
        <p:spPr>
          <a:prstGeom prst="rect">
            <a:avLst/>
          </a:prstGeom>
        </p:spPr>
        <p:txBody>
          <a:bodyPr spcFirstLastPara="1" wrap="square" lIns="91425" tIns="45700" rIns="91425" bIns="45700" anchor="t" anchorCtr="0">
            <a:normAutofit/>
          </a:bodyPr>
          <a:lstStyle/>
          <a:p>
            <a:pPr marL="0" lvl="0" indent="0" algn="ctr" rtl="0">
              <a:spcBef>
                <a:spcPts val="0"/>
              </a:spcBef>
              <a:spcAft>
                <a:spcPts val="0"/>
              </a:spcAft>
              <a:buSzPct val="52941"/>
              <a:buNone/>
            </a:pPr>
            <a:r>
              <a:rPr lang="de-DE" sz="3100" b="1" noProof="0" dirty="0">
                <a:latin typeface="+mj-lt"/>
              </a:rPr>
              <a:t>Publikationsrichtlinien</a:t>
            </a:r>
          </a:p>
        </p:txBody>
      </p:sp>
      <p:sp>
        <p:nvSpPr>
          <p:cNvPr id="2" name="Google Shape;2113;p31">
            <a:extLst>
              <a:ext uri="{FF2B5EF4-FFF2-40B4-BE49-F238E27FC236}">
                <a16:creationId xmlns:a16="http://schemas.microsoft.com/office/drawing/2014/main" id="{BF0ED089-2754-44B4-0096-9ADA3AAF176A}"/>
              </a:ext>
            </a:extLst>
          </p:cNvPr>
          <p:cNvSpPr txBox="1">
            <a:spLocks/>
          </p:cNvSpPr>
          <p:nvPr/>
        </p:nvSpPr>
        <p:spPr>
          <a:xfrm>
            <a:off x="574124" y="1374625"/>
            <a:ext cx="7945035" cy="3116100"/>
          </a:xfrm>
          <a:prstGeom prst="rect">
            <a:avLst/>
          </a:prstGeom>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600"/>
            </a:pPr>
            <a:endParaRPr lang="de-DE" noProof="0" dirty="0"/>
          </a:p>
        </p:txBody>
      </p:sp>
      <p:sp>
        <p:nvSpPr>
          <p:cNvPr id="3" name="Google Shape;2113;p31">
            <a:extLst>
              <a:ext uri="{FF2B5EF4-FFF2-40B4-BE49-F238E27FC236}">
                <a16:creationId xmlns:a16="http://schemas.microsoft.com/office/drawing/2014/main" id="{7785E485-D623-BCF6-D91C-00180D725655}"/>
              </a:ext>
            </a:extLst>
          </p:cNvPr>
          <p:cNvSpPr txBox="1">
            <a:spLocks/>
          </p:cNvSpPr>
          <p:nvPr/>
        </p:nvSpPr>
        <p:spPr>
          <a:xfrm>
            <a:off x="574125" y="1374625"/>
            <a:ext cx="7945034" cy="3116100"/>
          </a:xfrm>
          <a:prstGeom prst="rect">
            <a:avLst/>
          </a:prstGeom>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de-DE" sz="1600" noProof="0" dirty="0">
                <a:latin typeface="+mj-lt"/>
              </a:rPr>
              <a:t>Die Publikations- oder Affiliationsrichtlinie legt fest, wie die Institution in Publikationen benannt werden soll.</a:t>
            </a:r>
          </a:p>
          <a:p>
            <a:pPr marL="285750" indent="-285750">
              <a:buFont typeface="Arial" panose="020B0604020202020204" pitchFamily="34" charset="0"/>
              <a:buChar char="•"/>
            </a:pPr>
            <a:r>
              <a:rPr lang="de-DE" sz="1600" noProof="0" dirty="0">
                <a:latin typeface="+mj-lt"/>
              </a:rPr>
              <a:t>Damit soll eine einheitliche Benennung der Institution in allen Publikationen, die aus Forschungsarbeiten an der jeweiligen Institution entstanden sind, erreicht werden. </a:t>
            </a:r>
          </a:p>
          <a:p>
            <a:endParaRPr lang="de-DE" sz="1600" noProof="0" dirty="0">
              <a:latin typeface="+mj-lt"/>
            </a:endParaRPr>
          </a:p>
          <a:p>
            <a:r>
              <a:rPr lang="de-DE" sz="1600" noProof="0" dirty="0">
                <a:latin typeface="+mj-lt"/>
              </a:rPr>
              <a:t>Vorteile</a:t>
            </a:r>
          </a:p>
          <a:p>
            <a:pPr marL="285750" indent="-285750">
              <a:buFont typeface="Arial" panose="020B0604020202020204" pitchFamily="34" charset="0"/>
              <a:buChar char="•"/>
            </a:pPr>
            <a:r>
              <a:rPr lang="de-DE" sz="1600" dirty="0">
                <a:latin typeface="+mj-lt"/>
              </a:rPr>
              <a:t>Einheitliche Benennung der Institution in allen Publikationen</a:t>
            </a:r>
          </a:p>
          <a:p>
            <a:pPr marL="285750" indent="-285750">
              <a:buFont typeface="Arial" panose="020B0604020202020204" pitchFamily="34" charset="0"/>
              <a:buChar char="•"/>
            </a:pPr>
            <a:r>
              <a:rPr lang="de-DE" sz="1600" dirty="0">
                <a:latin typeface="+mj-lt"/>
              </a:rPr>
              <a:t>Eindeutige Zuordnung von Publikationen zur Einrichtung</a:t>
            </a:r>
          </a:p>
          <a:p>
            <a:pPr marL="285750" indent="-285750">
              <a:buFont typeface="Arial" panose="020B0604020202020204" pitchFamily="34" charset="0"/>
              <a:buChar char="•"/>
            </a:pPr>
            <a:r>
              <a:rPr lang="de-DE" sz="1600" dirty="0">
                <a:latin typeface="+mj-lt"/>
              </a:rPr>
              <a:t>Bessere Auffindbarkeit in Literaturdatenbanken</a:t>
            </a:r>
          </a:p>
          <a:p>
            <a:pPr marL="285750" indent="-285750">
              <a:buFont typeface="Arial" panose="020B0604020202020204" pitchFamily="34" charset="0"/>
              <a:buChar char="•"/>
            </a:pPr>
            <a:r>
              <a:rPr lang="de-DE" sz="1600" dirty="0">
                <a:latin typeface="+mj-lt"/>
              </a:rPr>
              <a:t>Analyse von Publikationsaufkommen und weiteren Kennzahlen möglich</a:t>
            </a:r>
          </a:p>
          <a:p>
            <a:pPr marL="285750" indent="-285750">
              <a:buFont typeface="Arial" panose="020B0604020202020204" pitchFamily="34" charset="0"/>
              <a:buChar char="•"/>
            </a:pPr>
            <a:r>
              <a:rPr lang="de-DE" sz="1600" dirty="0">
                <a:latin typeface="+mj-lt"/>
              </a:rPr>
              <a:t>Höhere Sichtbarkeit der Institution und ihrer Forschung</a:t>
            </a:r>
          </a:p>
          <a:p>
            <a:pPr marL="285750" indent="-285750">
              <a:buFont typeface="Arial" panose="020B0604020202020204" pitchFamily="34" charset="0"/>
              <a:buChar char="•"/>
            </a:pPr>
            <a:r>
              <a:rPr lang="de-DE" sz="1600" dirty="0">
                <a:latin typeface="+mj-lt"/>
              </a:rPr>
              <a:t>Vermeidung von Schreibfehlern durch standardisierte Angaben</a:t>
            </a:r>
            <a:endParaRPr lang="de-DE" sz="1600" noProof="0" dirty="0">
              <a:latin typeface="+mj-lt"/>
            </a:endParaRPr>
          </a:p>
          <a:p>
            <a:endParaRPr lang="de-DE" sz="1600" noProof="0" dirty="0">
              <a:latin typeface="+mj-lt"/>
            </a:endParaRPr>
          </a:p>
          <a:p>
            <a:pPr>
              <a:buSzPts val="1600"/>
            </a:pPr>
            <a:endParaRPr lang="de-DE" sz="1600" noProof="0" dirty="0">
              <a:latin typeface="+mj-lt"/>
            </a:endParaRPr>
          </a:p>
        </p:txBody>
      </p:sp>
    </p:spTree>
    <p:extLst>
      <p:ext uri="{BB962C8B-B14F-4D97-AF65-F5344CB8AC3E}">
        <p14:creationId xmlns:p14="http://schemas.microsoft.com/office/powerpoint/2010/main" val="8880691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19"/>
          <p:cNvSpPr/>
          <p:nvPr/>
        </p:nvSpPr>
        <p:spPr>
          <a:xfrm rot="2700000">
            <a:off x="3942001" y="1439753"/>
            <a:ext cx="1260000" cy="1260000"/>
          </a:xfrm>
          <a:prstGeom prst="roundRect">
            <a:avLst>
              <a:gd name="adj" fmla="val 16667"/>
            </a:avLst>
          </a:prstGeom>
          <a:solidFill>
            <a:srgbClr val="A7B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de-DE" noProof="0" dirty="0">
              <a:latin typeface="+mj-lt"/>
            </a:endParaRPr>
          </a:p>
        </p:txBody>
      </p:sp>
      <p:sp>
        <p:nvSpPr>
          <p:cNvPr id="236" name="Google Shape;236;p19"/>
          <p:cNvSpPr/>
          <p:nvPr/>
        </p:nvSpPr>
        <p:spPr>
          <a:xfrm rot="2700000">
            <a:off x="3942000" y="3195439"/>
            <a:ext cx="1260000" cy="1260000"/>
          </a:xfrm>
          <a:prstGeom prst="roundRect">
            <a:avLst>
              <a:gd name="adj" fmla="val 16667"/>
            </a:avLst>
          </a:prstGeom>
          <a:solidFill>
            <a:srgbClr val="4C6A78"/>
          </a:solidFill>
          <a:ln>
            <a:solidFill>
              <a:srgbClr val="4C6A78"/>
            </a:solidFill>
          </a:ln>
        </p:spPr>
        <p:txBody>
          <a:bodyPr spcFirstLastPara="1" wrap="square" lIns="91425" tIns="91425" rIns="91425" bIns="91425" anchor="ctr" anchorCtr="0">
            <a:noAutofit/>
          </a:bodyPr>
          <a:lstStyle/>
          <a:p>
            <a:pPr marL="0" lvl="0" indent="0" algn="l" rtl="0">
              <a:spcBef>
                <a:spcPts val="0"/>
              </a:spcBef>
              <a:spcAft>
                <a:spcPts val="0"/>
              </a:spcAft>
              <a:buNone/>
            </a:pPr>
            <a:endParaRPr lang="de-DE" noProof="0" dirty="0">
              <a:latin typeface="+mj-lt"/>
            </a:endParaRPr>
          </a:p>
        </p:txBody>
      </p:sp>
      <p:sp>
        <p:nvSpPr>
          <p:cNvPr id="237" name="Google Shape;237;p19"/>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de-DE" noProof="0" dirty="0">
                <a:latin typeface="+mj-lt"/>
              </a:rPr>
              <a:t>Publikationsrichtlinien</a:t>
            </a:r>
          </a:p>
        </p:txBody>
      </p:sp>
      <p:sp>
        <p:nvSpPr>
          <p:cNvPr id="238" name="Google Shape;238;p19"/>
          <p:cNvSpPr/>
          <p:nvPr/>
        </p:nvSpPr>
        <p:spPr>
          <a:xfrm rot="2700000">
            <a:off x="2928467" y="2313621"/>
            <a:ext cx="1260000" cy="1260000"/>
          </a:xfrm>
          <a:prstGeom prst="round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de-DE" noProof="0" dirty="0">
              <a:latin typeface="+mj-lt"/>
            </a:endParaRPr>
          </a:p>
        </p:txBody>
      </p:sp>
      <p:sp>
        <p:nvSpPr>
          <p:cNvPr id="239" name="Google Shape;239;p19"/>
          <p:cNvSpPr/>
          <p:nvPr/>
        </p:nvSpPr>
        <p:spPr>
          <a:xfrm rot="2700000">
            <a:off x="4955527" y="2313620"/>
            <a:ext cx="1260000" cy="1260000"/>
          </a:xfrm>
          <a:prstGeom prst="roundRect">
            <a:avLst>
              <a:gd name="adj" fmla="val 16667"/>
            </a:avLst>
          </a:prstGeom>
          <a:solidFill>
            <a:schemeClr val="accent1">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de-DE" noProof="0" dirty="0">
              <a:latin typeface="+mj-lt"/>
            </a:endParaRPr>
          </a:p>
        </p:txBody>
      </p:sp>
      <p:sp>
        <p:nvSpPr>
          <p:cNvPr id="241" name="Google Shape;241;p19"/>
          <p:cNvSpPr txBox="1"/>
          <p:nvPr/>
        </p:nvSpPr>
        <p:spPr>
          <a:xfrm>
            <a:off x="2932090" y="2526134"/>
            <a:ext cx="1288854" cy="825624"/>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600" b="1" noProof="0" dirty="0" err="1">
                <a:solidFill>
                  <a:schemeClr val="accent2"/>
                </a:solidFill>
                <a:latin typeface="+mj-lt"/>
                <a:ea typeface="Fira Sans Extra Condensed"/>
                <a:cs typeface="Fira Sans Extra Condensed"/>
                <a:sym typeface="Fira Sans Extra Condensed"/>
              </a:rPr>
              <a:t>Diszipli-näre</a:t>
            </a:r>
            <a:r>
              <a:rPr lang="de-DE" sz="1600" b="1" noProof="0" dirty="0">
                <a:solidFill>
                  <a:schemeClr val="accent2"/>
                </a:solidFill>
                <a:latin typeface="+mj-lt"/>
                <a:ea typeface="Fira Sans Extra Condensed"/>
                <a:cs typeface="Fira Sans Extra Condensed"/>
                <a:sym typeface="Fira Sans Extra Condensed"/>
              </a:rPr>
              <a:t> Richtlinien</a:t>
            </a:r>
          </a:p>
        </p:txBody>
      </p:sp>
      <p:sp>
        <p:nvSpPr>
          <p:cNvPr id="246" name="Google Shape;246;p19"/>
          <p:cNvSpPr txBox="1"/>
          <p:nvPr/>
        </p:nvSpPr>
        <p:spPr>
          <a:xfrm>
            <a:off x="4033677" y="3355261"/>
            <a:ext cx="1089125" cy="940354"/>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600" b="1" noProof="0" dirty="0">
                <a:solidFill>
                  <a:schemeClr val="accent2"/>
                </a:solidFill>
                <a:latin typeface="+mj-lt"/>
                <a:ea typeface="Fira Sans Extra Condensed"/>
                <a:cs typeface="Fira Sans Extra Condensed"/>
                <a:sym typeface="Fira Sans Extra Condensed"/>
              </a:rPr>
              <a:t>Richt-linien im Team</a:t>
            </a:r>
          </a:p>
        </p:txBody>
      </p:sp>
      <p:sp>
        <p:nvSpPr>
          <p:cNvPr id="251" name="Google Shape;251;p19"/>
          <p:cNvSpPr txBox="1"/>
          <p:nvPr/>
        </p:nvSpPr>
        <p:spPr>
          <a:xfrm>
            <a:off x="4979465" y="2459314"/>
            <a:ext cx="1212124" cy="984148"/>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300" b="1" noProof="0" dirty="0">
                <a:solidFill>
                  <a:schemeClr val="accent2"/>
                </a:solidFill>
                <a:latin typeface="+mj-lt"/>
                <a:ea typeface="Fira Sans Extra Condensed"/>
                <a:cs typeface="Fira Sans Extra Condensed"/>
                <a:sym typeface="Fira Sans Extra Condensed"/>
              </a:rPr>
              <a:t>Forschungs-</a:t>
            </a:r>
            <a:r>
              <a:rPr lang="de-DE" sz="1300" b="1" noProof="0" dirty="0" err="1">
                <a:solidFill>
                  <a:schemeClr val="accent2"/>
                </a:solidFill>
                <a:latin typeface="+mj-lt"/>
                <a:ea typeface="Fira Sans Extra Condensed"/>
                <a:cs typeface="Fira Sans Extra Condensed"/>
                <a:sym typeface="Fira Sans Extra Condensed"/>
              </a:rPr>
              <a:t>datenpolicy</a:t>
            </a:r>
            <a:r>
              <a:rPr lang="de-DE" sz="1300" b="1" noProof="0" dirty="0">
                <a:solidFill>
                  <a:schemeClr val="accent2"/>
                </a:solidFill>
                <a:latin typeface="+mj-lt"/>
                <a:ea typeface="Fira Sans Extra Condensed"/>
                <a:cs typeface="Fira Sans Extra Condensed"/>
                <a:sym typeface="Fira Sans Extra Condensed"/>
              </a:rPr>
              <a:t> der eigenen Einrichtung</a:t>
            </a:r>
          </a:p>
        </p:txBody>
      </p:sp>
      <p:sp>
        <p:nvSpPr>
          <p:cNvPr id="256" name="Google Shape;256;p19"/>
          <p:cNvSpPr txBox="1"/>
          <p:nvPr/>
        </p:nvSpPr>
        <p:spPr>
          <a:xfrm>
            <a:off x="4094922" y="1591625"/>
            <a:ext cx="1027880" cy="946936"/>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600" b="1" noProof="0" dirty="0" err="1">
                <a:solidFill>
                  <a:schemeClr val="accent2"/>
                </a:solidFill>
                <a:latin typeface="+mj-lt"/>
                <a:ea typeface="Fira Sans Extra Condensed"/>
                <a:cs typeface="Fira Sans Extra Condensed"/>
                <a:sym typeface="Fira Sans Extra Condensed"/>
              </a:rPr>
              <a:t>Journalpolicies</a:t>
            </a:r>
            <a:endParaRPr lang="de-DE" b="1" noProof="0" dirty="0">
              <a:solidFill>
                <a:schemeClr val="accent2"/>
              </a:solidFill>
              <a:latin typeface="+mj-lt"/>
              <a:ea typeface="Fira Sans Extra Condensed"/>
              <a:cs typeface="Fira Sans Extra Condensed"/>
              <a:sym typeface="Fira Sans Extra Condensed"/>
            </a:endParaRPr>
          </a:p>
        </p:txBody>
      </p:sp>
      <p:cxnSp>
        <p:nvCxnSpPr>
          <p:cNvPr id="260" name="Google Shape;260;p19"/>
          <p:cNvCxnSpPr>
            <a:cxnSpLocks/>
            <a:stCxn id="27" idx="0"/>
            <a:endCxn id="256" idx="1"/>
          </p:cNvCxnSpPr>
          <p:nvPr/>
        </p:nvCxnSpPr>
        <p:spPr>
          <a:xfrm rot="16200000" flipH="1">
            <a:off x="2288107" y="258279"/>
            <a:ext cx="903384" cy="2710245"/>
          </a:xfrm>
          <a:prstGeom prst="curvedConnector4">
            <a:avLst>
              <a:gd name="adj1" fmla="val -25305"/>
              <a:gd name="adj2" fmla="val 67111"/>
            </a:avLst>
          </a:prstGeom>
          <a:noFill/>
          <a:ln w="9525" cap="flat" cmpd="sng">
            <a:solidFill>
              <a:schemeClr val="dk2"/>
            </a:solidFill>
            <a:prstDash val="dash"/>
            <a:round/>
            <a:headEnd type="none" w="med" len="med"/>
            <a:tailEnd type="stealth" w="med" len="med"/>
          </a:ln>
        </p:spPr>
      </p:cxnSp>
      <p:cxnSp>
        <p:nvCxnSpPr>
          <p:cNvPr id="261" name="Google Shape;261;p19"/>
          <p:cNvCxnSpPr>
            <a:cxnSpLocks/>
            <a:stCxn id="32" idx="0"/>
            <a:endCxn id="241" idx="1"/>
          </p:cNvCxnSpPr>
          <p:nvPr/>
        </p:nvCxnSpPr>
        <p:spPr>
          <a:xfrm rot="5400000" flipH="1" flipV="1">
            <a:off x="2106918" y="2526587"/>
            <a:ext cx="412812" cy="1237531"/>
          </a:xfrm>
          <a:prstGeom prst="curvedConnector2">
            <a:avLst/>
          </a:prstGeom>
          <a:noFill/>
          <a:ln w="9525" cap="flat" cmpd="sng">
            <a:solidFill>
              <a:schemeClr val="dk2"/>
            </a:solidFill>
            <a:prstDash val="dash"/>
            <a:round/>
            <a:headEnd type="none" w="med" len="med"/>
            <a:tailEnd type="stealth" w="med" len="med"/>
          </a:ln>
        </p:spPr>
      </p:cxnSp>
      <p:cxnSp>
        <p:nvCxnSpPr>
          <p:cNvPr id="262" name="Google Shape;262;p19"/>
          <p:cNvCxnSpPr>
            <a:cxnSpLocks/>
            <a:stCxn id="39" idx="1"/>
            <a:endCxn id="251" idx="0"/>
          </p:cNvCxnSpPr>
          <p:nvPr/>
        </p:nvCxnSpPr>
        <p:spPr>
          <a:xfrm rot="10800000" flipV="1">
            <a:off x="5585527" y="1884680"/>
            <a:ext cx="1075144" cy="574633"/>
          </a:xfrm>
          <a:prstGeom prst="curvedConnector2">
            <a:avLst/>
          </a:prstGeom>
          <a:noFill/>
          <a:ln w="9525" cap="flat" cmpd="sng">
            <a:solidFill>
              <a:schemeClr val="dk2"/>
            </a:solidFill>
            <a:prstDash val="dash"/>
            <a:round/>
            <a:headEnd type="none" w="med" len="med"/>
            <a:tailEnd type="stealth" w="med" len="med"/>
          </a:ln>
        </p:spPr>
      </p:cxnSp>
      <p:cxnSp>
        <p:nvCxnSpPr>
          <p:cNvPr id="263" name="Google Shape;263;p19"/>
          <p:cNvCxnSpPr>
            <a:cxnSpLocks/>
            <a:stCxn id="35" idx="2"/>
          </p:cNvCxnSpPr>
          <p:nvPr/>
        </p:nvCxnSpPr>
        <p:spPr>
          <a:xfrm rot="5400000" flipH="1">
            <a:off x="5907828" y="3092990"/>
            <a:ext cx="516681" cy="2516869"/>
          </a:xfrm>
          <a:prstGeom prst="curvedConnector4">
            <a:avLst>
              <a:gd name="adj1" fmla="val -61172"/>
              <a:gd name="adj2" fmla="val 55250"/>
            </a:avLst>
          </a:prstGeom>
          <a:noFill/>
          <a:ln w="9525" cap="flat" cmpd="sng">
            <a:solidFill>
              <a:schemeClr val="dk2"/>
            </a:solidFill>
            <a:prstDash val="dash"/>
            <a:round/>
            <a:headEnd type="none" w="med" len="med"/>
            <a:tailEnd type="stealth" w="med" len="med"/>
          </a:ln>
        </p:spPr>
      </p:cxnSp>
      <p:sp>
        <p:nvSpPr>
          <p:cNvPr id="27" name="Rechteck: abgerundete Ecken 26">
            <a:extLst>
              <a:ext uri="{FF2B5EF4-FFF2-40B4-BE49-F238E27FC236}">
                <a16:creationId xmlns:a16="http://schemas.microsoft.com/office/drawing/2014/main" id="{5FEE678F-5B52-EBD2-DF52-D515B36C8BA7}"/>
              </a:ext>
            </a:extLst>
          </p:cNvPr>
          <p:cNvSpPr/>
          <p:nvPr/>
        </p:nvSpPr>
        <p:spPr>
          <a:xfrm>
            <a:off x="457200" y="1161709"/>
            <a:ext cx="1854954" cy="1781911"/>
          </a:xfrm>
          <a:prstGeom prst="roundRect">
            <a:avLst/>
          </a:prstGeom>
          <a:solidFill>
            <a:schemeClr val="accent2"/>
          </a:solidFill>
          <a:ln>
            <a:solidFill>
              <a:srgbClr val="A7B3B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100" noProof="0" dirty="0">
                <a:solidFill>
                  <a:schemeClr val="tx1"/>
                </a:solidFill>
                <a:latin typeface="+mj-lt"/>
                <a:ea typeface="Roboto"/>
                <a:cs typeface="Roboto"/>
                <a:sym typeface="Roboto"/>
              </a:rPr>
              <a:t>Werden die Daten begleitend zu einem Artikel veröffentlicht? Dann geben die Fachzeitschriften oft den Ton an. Viele Verlage verlangen mittlerweile ein „Data </a:t>
            </a:r>
            <a:r>
              <a:rPr lang="de-DE" sz="1100" noProof="0" dirty="0" err="1">
                <a:solidFill>
                  <a:schemeClr val="tx1"/>
                </a:solidFill>
                <a:latin typeface="+mj-lt"/>
                <a:ea typeface="Roboto"/>
                <a:cs typeface="Roboto"/>
                <a:sym typeface="Roboto"/>
              </a:rPr>
              <a:t>Availability</a:t>
            </a:r>
            <a:r>
              <a:rPr lang="de-DE" sz="1100" noProof="0" dirty="0">
                <a:solidFill>
                  <a:schemeClr val="tx1"/>
                </a:solidFill>
                <a:latin typeface="+mj-lt"/>
                <a:ea typeface="Roboto"/>
                <a:cs typeface="Roboto"/>
                <a:sym typeface="Roboto"/>
              </a:rPr>
              <a:t> Statement“.</a:t>
            </a:r>
          </a:p>
        </p:txBody>
      </p:sp>
      <p:sp>
        <p:nvSpPr>
          <p:cNvPr id="32" name="Rechteck: abgerundete Ecken 31">
            <a:extLst>
              <a:ext uri="{FF2B5EF4-FFF2-40B4-BE49-F238E27FC236}">
                <a16:creationId xmlns:a16="http://schemas.microsoft.com/office/drawing/2014/main" id="{A98CC2DC-4E1C-13EE-02FC-47FA6CC37866}"/>
              </a:ext>
            </a:extLst>
          </p:cNvPr>
          <p:cNvSpPr/>
          <p:nvPr/>
        </p:nvSpPr>
        <p:spPr>
          <a:xfrm>
            <a:off x="966756" y="3351758"/>
            <a:ext cx="1455605" cy="1482644"/>
          </a:xfrm>
          <a:prstGeom prst="roundRect">
            <a:avLst/>
          </a:prstGeom>
          <a:solidFill>
            <a:schemeClr val="accent2"/>
          </a:solidFill>
          <a:ln>
            <a:solidFill>
              <a:srgbClr val="E0B4A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de-DE" sz="1100" noProof="0" dirty="0">
                <a:solidFill>
                  <a:srgbClr val="000000"/>
                </a:solidFill>
                <a:latin typeface="+mj-lt"/>
                <a:ea typeface="Roboto"/>
                <a:cs typeface="Roboto"/>
                <a:sym typeface="Roboto"/>
              </a:rPr>
              <a:t>Viele Disziplinen haben bereits etablierte Standards im Bereich FDM und bevorzugte Repositorien</a:t>
            </a:r>
          </a:p>
        </p:txBody>
      </p:sp>
      <p:sp>
        <p:nvSpPr>
          <p:cNvPr id="35" name="Rechteck: abgerundete Ecken 34">
            <a:extLst>
              <a:ext uri="{FF2B5EF4-FFF2-40B4-BE49-F238E27FC236}">
                <a16:creationId xmlns:a16="http://schemas.microsoft.com/office/drawing/2014/main" id="{60462806-63CA-2C8C-3616-AC1D803E338E}"/>
              </a:ext>
            </a:extLst>
          </p:cNvPr>
          <p:cNvSpPr/>
          <p:nvPr/>
        </p:nvSpPr>
        <p:spPr>
          <a:xfrm>
            <a:off x="6476482" y="2984238"/>
            <a:ext cx="1896241" cy="1625526"/>
          </a:xfrm>
          <a:prstGeom prst="roundRect">
            <a:avLst/>
          </a:prstGeom>
          <a:solidFill>
            <a:schemeClr val="accent2"/>
          </a:solidFill>
          <a:ln>
            <a:solidFill>
              <a:srgbClr val="4C6A7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de-DE" sz="1100" noProof="0" dirty="0">
                <a:solidFill>
                  <a:schemeClr val="tx1"/>
                </a:solidFill>
                <a:latin typeface="+mj-lt"/>
                <a:ea typeface="ARial"/>
                <a:cs typeface="ARial"/>
              </a:rPr>
              <a:t>Der wohl wichtigste Punkt für den Arbeitsalltag ist die Abstimmung im eigenen Team oder der Arbeitsgruppe. Welche Lizenzen nutzen wir standardmäßig? Wo legen wir Daten ab? …</a:t>
            </a:r>
            <a:endParaRPr lang="de-DE" sz="1100" noProof="0" dirty="0">
              <a:solidFill>
                <a:schemeClr val="tx1"/>
              </a:solidFill>
              <a:latin typeface="+mj-lt"/>
              <a:ea typeface="Roboto"/>
              <a:cs typeface="Roboto"/>
              <a:sym typeface="Roboto"/>
            </a:endParaRPr>
          </a:p>
        </p:txBody>
      </p:sp>
      <p:sp>
        <p:nvSpPr>
          <p:cNvPr id="39" name="Rechteck: abgerundete Ecken 38">
            <a:extLst>
              <a:ext uri="{FF2B5EF4-FFF2-40B4-BE49-F238E27FC236}">
                <a16:creationId xmlns:a16="http://schemas.microsoft.com/office/drawing/2014/main" id="{B932A78C-D15F-0B3C-77C1-641FDBEE4C25}"/>
              </a:ext>
            </a:extLst>
          </p:cNvPr>
          <p:cNvSpPr/>
          <p:nvPr/>
        </p:nvSpPr>
        <p:spPr>
          <a:xfrm>
            <a:off x="6660671" y="993725"/>
            <a:ext cx="2181487" cy="1781911"/>
          </a:xfrm>
          <a:prstGeom prst="roundRect">
            <a:avLst/>
          </a:prstGeom>
          <a:solidFill>
            <a:schemeClr val="accent2"/>
          </a:solid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de-DE" sz="1100" noProof="0" dirty="0">
                <a:solidFill>
                  <a:schemeClr val="tx1"/>
                </a:solidFill>
                <a:latin typeface="+mj-lt"/>
                <a:ea typeface="ARial"/>
                <a:cs typeface="ARial"/>
              </a:rPr>
              <a:t>Auch die eigene Hochschule oder Forschungseinrichtung hat in der Regel eine FDM-Policy. Diese dient als rechtlicher und ethischer Rahmen. Sie gibt uns Rückhalt, wenn es um Fragen der Archivierungsdauer oder der Verantwortlichkeit geht.</a:t>
            </a:r>
            <a:endParaRPr lang="de-DE" sz="1100" noProof="0" dirty="0">
              <a:solidFill>
                <a:schemeClr val="tx1"/>
              </a:solidFill>
              <a:latin typeface="+mj-lt"/>
              <a:ea typeface="Roboto"/>
              <a:cs typeface="Roboto"/>
              <a:sym typeface="Roboto"/>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abgerundete Ecken 4">
            <a:extLst>
              <a:ext uri="{FF2B5EF4-FFF2-40B4-BE49-F238E27FC236}">
                <a16:creationId xmlns:a16="http://schemas.microsoft.com/office/drawing/2014/main" id="{8D40D4DB-B87A-E8A4-458A-217435DC969E}"/>
              </a:ext>
            </a:extLst>
          </p:cNvPr>
          <p:cNvSpPr/>
          <p:nvPr/>
        </p:nvSpPr>
        <p:spPr>
          <a:xfrm>
            <a:off x="355108" y="1492963"/>
            <a:ext cx="8290325" cy="2750564"/>
          </a:xfrm>
          <a:prstGeom prst="roundRect">
            <a:avLst/>
          </a:prstGeom>
          <a:solidFill>
            <a:srgbClr val="3E7284">
              <a:alpha val="34118"/>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dirty="0">
              <a:latin typeface="+mj-lt"/>
            </a:endParaRPr>
          </a:p>
        </p:txBody>
      </p:sp>
      <p:sp>
        <p:nvSpPr>
          <p:cNvPr id="2" name="Titel 1">
            <a:extLst>
              <a:ext uri="{FF2B5EF4-FFF2-40B4-BE49-F238E27FC236}">
                <a16:creationId xmlns:a16="http://schemas.microsoft.com/office/drawing/2014/main" id="{8226F921-CCC2-7E1C-2AED-AFFDB54C1F38}"/>
              </a:ext>
            </a:extLst>
          </p:cNvPr>
          <p:cNvSpPr>
            <a:spLocks noGrp="1"/>
          </p:cNvSpPr>
          <p:nvPr>
            <p:ph type="title"/>
          </p:nvPr>
        </p:nvSpPr>
        <p:spPr>
          <a:xfrm>
            <a:off x="723900" y="232799"/>
            <a:ext cx="7696200" cy="639300"/>
          </a:xfrm>
        </p:spPr>
        <p:txBody>
          <a:bodyPr>
            <a:normAutofit fontScale="90000"/>
          </a:bodyPr>
          <a:lstStyle/>
          <a:p>
            <a:pPr algn="ctr"/>
            <a:r>
              <a:rPr lang="de-DE" b="1" noProof="0" dirty="0">
                <a:latin typeface="+mj-lt"/>
              </a:rPr>
              <a:t>Leitlinien für den Umgang mit Forschungsdaten </a:t>
            </a:r>
          </a:p>
        </p:txBody>
      </p:sp>
      <p:sp>
        <p:nvSpPr>
          <p:cNvPr id="4" name="Textfeld 3">
            <a:extLst>
              <a:ext uri="{FF2B5EF4-FFF2-40B4-BE49-F238E27FC236}">
                <a16:creationId xmlns:a16="http://schemas.microsoft.com/office/drawing/2014/main" id="{46B2BD3C-9F4A-7077-64D8-C3661D471387}"/>
              </a:ext>
            </a:extLst>
          </p:cNvPr>
          <p:cNvSpPr txBox="1"/>
          <p:nvPr/>
        </p:nvSpPr>
        <p:spPr>
          <a:xfrm>
            <a:off x="498567" y="1711546"/>
            <a:ext cx="8290325" cy="2308324"/>
          </a:xfrm>
          <a:prstGeom prst="rect">
            <a:avLst/>
          </a:prstGeom>
          <a:noFill/>
        </p:spPr>
        <p:txBody>
          <a:bodyPr wrap="square">
            <a:spAutoFit/>
          </a:bodyPr>
          <a:lstStyle/>
          <a:p>
            <a:pPr marL="342900" indent="-342900">
              <a:buFont typeface="Arial" panose="020B0604020202020204" pitchFamily="34" charset="0"/>
              <a:buChar char="•"/>
            </a:pPr>
            <a:r>
              <a:rPr lang="de-DE" sz="1600" noProof="0" dirty="0">
                <a:latin typeface="+mj-lt"/>
              </a:rPr>
              <a:t>Projektleiterinnen und Projektleiter tragen die Verantwortung für das Forschungsdatenmanagement ihrer Vorhaben</a:t>
            </a:r>
          </a:p>
          <a:p>
            <a:pPr marL="342900" indent="-342900">
              <a:buFont typeface="Arial" panose="020B0604020202020204" pitchFamily="34" charset="0"/>
              <a:buChar char="•"/>
            </a:pPr>
            <a:r>
              <a:rPr lang="de-DE" sz="1600" noProof="0" dirty="0">
                <a:latin typeface="+mj-lt"/>
              </a:rPr>
              <a:t>Sicherstellung der Einhaltung guter wissenschaftlicher Praxis und fachlicher Standards</a:t>
            </a:r>
          </a:p>
          <a:p>
            <a:pPr marL="342900" indent="-342900">
              <a:buFont typeface="Arial" panose="020B0604020202020204" pitchFamily="34" charset="0"/>
              <a:buChar char="•"/>
            </a:pPr>
            <a:r>
              <a:rPr lang="de-DE" sz="1600" noProof="0" dirty="0">
                <a:latin typeface="+mj-lt"/>
              </a:rPr>
              <a:t>Beachtung datenschutzrechtlicher Bestimmungen bei personenbezogenen Daten</a:t>
            </a:r>
          </a:p>
          <a:p>
            <a:pPr marL="342900" indent="-342900">
              <a:buFont typeface="Arial" panose="020B0604020202020204" pitchFamily="34" charset="0"/>
              <a:buChar char="•"/>
            </a:pPr>
            <a:r>
              <a:rPr lang="de-DE" sz="1600" noProof="0" dirty="0">
                <a:latin typeface="+mj-lt"/>
              </a:rPr>
              <a:t>Dokumentation des gesamten Forschungsprozesses sowie der eingesetzten Werkzeuge und Verfahren</a:t>
            </a:r>
          </a:p>
          <a:p>
            <a:pPr marL="342900" indent="-342900">
              <a:buFont typeface="Arial" panose="020B0604020202020204" pitchFamily="34" charset="0"/>
              <a:buChar char="•"/>
            </a:pPr>
            <a:r>
              <a:rPr lang="de-DE" sz="1600" noProof="0" dirty="0">
                <a:latin typeface="+mj-lt"/>
              </a:rPr>
              <a:t>Aufbewahrung der Forschungsprimärdaten, die Veröffentlichungen zugrunde liegen</a:t>
            </a:r>
          </a:p>
          <a:p>
            <a:pPr marL="342900" indent="-342900">
              <a:buFont typeface="Arial" panose="020B0604020202020204" pitchFamily="34" charset="0"/>
              <a:buChar char="•"/>
            </a:pPr>
            <a:r>
              <a:rPr lang="de-DE" sz="1600" noProof="0" dirty="0">
                <a:latin typeface="+mj-lt"/>
              </a:rPr>
              <a:t>Gewährleistung des Zugriffs auf diese Daten im Bedarfsfall</a:t>
            </a:r>
          </a:p>
        </p:txBody>
      </p:sp>
      <p:sp>
        <p:nvSpPr>
          <p:cNvPr id="9" name="Textfeld 8">
            <a:extLst>
              <a:ext uri="{FF2B5EF4-FFF2-40B4-BE49-F238E27FC236}">
                <a16:creationId xmlns:a16="http://schemas.microsoft.com/office/drawing/2014/main" id="{AEE50AE3-AE83-F66D-10D4-CEF1013E2EA2}"/>
              </a:ext>
            </a:extLst>
          </p:cNvPr>
          <p:cNvSpPr txBox="1"/>
          <p:nvPr/>
        </p:nvSpPr>
        <p:spPr>
          <a:xfrm>
            <a:off x="3517063" y="1123630"/>
            <a:ext cx="2326278" cy="369332"/>
          </a:xfrm>
          <a:prstGeom prst="rect">
            <a:avLst/>
          </a:prstGeom>
          <a:noFill/>
        </p:spPr>
        <p:txBody>
          <a:bodyPr wrap="none" rtlCol="0">
            <a:spAutoFit/>
          </a:bodyPr>
          <a:lstStyle/>
          <a:p>
            <a:r>
              <a:rPr lang="de-DE" sz="1800" i="1" noProof="0" dirty="0">
                <a:latin typeface="+mj-lt"/>
              </a:rPr>
              <a:t>am Beispiel der HSH</a:t>
            </a:r>
          </a:p>
        </p:txBody>
      </p:sp>
    </p:spTree>
    <p:extLst>
      <p:ext uri="{BB962C8B-B14F-4D97-AF65-F5344CB8AC3E}">
        <p14:creationId xmlns:p14="http://schemas.microsoft.com/office/powerpoint/2010/main" val="4369008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E29DD-EF08-962B-37F9-0EF2442CC230}"/>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7F2A3BD4-0F90-66BF-E9D9-B28674926919}"/>
              </a:ext>
            </a:extLst>
          </p:cNvPr>
          <p:cNvSpPr>
            <a:spLocks noGrp="1"/>
          </p:cNvSpPr>
          <p:nvPr>
            <p:ph type="title"/>
          </p:nvPr>
        </p:nvSpPr>
        <p:spPr>
          <a:xfrm>
            <a:off x="1977900" y="526942"/>
            <a:ext cx="5188200" cy="690320"/>
          </a:xfrm>
        </p:spPr>
        <p:txBody>
          <a:bodyPr/>
          <a:lstStyle/>
          <a:p>
            <a:r>
              <a:rPr lang="de-DE" sz="3100" noProof="0" dirty="0">
                <a:latin typeface="+mj-lt"/>
              </a:rPr>
              <a:t>Unbeschriebenes Blatt</a:t>
            </a:r>
          </a:p>
        </p:txBody>
      </p:sp>
      <p:sp>
        <p:nvSpPr>
          <p:cNvPr id="4" name="Untertitel 3">
            <a:extLst>
              <a:ext uri="{FF2B5EF4-FFF2-40B4-BE49-F238E27FC236}">
                <a16:creationId xmlns:a16="http://schemas.microsoft.com/office/drawing/2014/main" id="{26F0BD39-9775-7D3C-A6FB-B745462AB78A}"/>
              </a:ext>
            </a:extLst>
          </p:cNvPr>
          <p:cNvSpPr>
            <a:spLocks noGrp="1"/>
          </p:cNvSpPr>
          <p:nvPr>
            <p:ph type="subTitle" idx="1"/>
          </p:nvPr>
        </p:nvSpPr>
        <p:spPr>
          <a:xfrm>
            <a:off x="1485900" y="3804834"/>
            <a:ext cx="6172200" cy="811724"/>
          </a:xfrm>
        </p:spPr>
        <p:txBody>
          <a:bodyPr/>
          <a:lstStyle/>
          <a:p>
            <a:pPr fontAlgn="base"/>
            <a:r>
              <a:rPr lang="de-DE" sz="1600" b="1" noProof="0" dirty="0">
                <a:latin typeface="+mj-lt"/>
              </a:rPr>
              <a:t>Die Daten existierten, konnten aber trotz größter Bemühungen nicht nachgenutzt werden.</a:t>
            </a:r>
            <a:endParaRPr lang="de-DE" sz="1800" noProof="0" dirty="0">
              <a:latin typeface="+mj-lt"/>
            </a:endParaRPr>
          </a:p>
        </p:txBody>
      </p:sp>
      <p:pic>
        <p:nvPicPr>
          <p:cNvPr id="1026" name="Picture 2">
            <a:extLst>
              <a:ext uri="{FF2B5EF4-FFF2-40B4-BE49-F238E27FC236}">
                <a16:creationId xmlns:a16="http://schemas.microsoft.com/office/drawing/2014/main" id="{C2298229-17E7-B489-D86B-C6446CFC31D6}"/>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500" l="6458" r="90000">
                        <a14:foregroundMark x1="44583" y1="90500" x2="44583" y2="90500"/>
                        <a14:foregroundMark x1="40208" y1="81333" x2="40208" y2="81333"/>
                        <a14:foregroundMark x1="22917" y1="80000" x2="22917" y2="80000"/>
                        <a14:foregroundMark x1="17500" y1="66000" x2="17500" y2="66000"/>
                        <a14:foregroundMark x1="6458" y1="71833" x2="6458" y2="71833"/>
                        <a14:foregroundMark x1="47083" y1="80167" x2="47083" y2="80167"/>
                        <a14:foregroundMark x1="49583" y1="80833" x2="49583" y2="80833"/>
                        <a14:foregroundMark x1="64792" y1="76667" x2="64792" y2="76667"/>
                        <a14:foregroundMark x1="72500" y1="77667" x2="72500" y2="77667"/>
                        <a14:foregroundMark x1="83333" y1="75500" x2="83333" y2="75500"/>
                        <a14:foregroundMark x1="81250" y1="78000" x2="81250" y2="78000"/>
                        <a14:foregroundMark x1="81875" y1="82667" x2="81875" y2="82667"/>
                        <a14:foregroundMark x1="58750" y1="83167" x2="58750" y2="83167"/>
                        <a14:foregroundMark x1="49792" y1="48000" x2="49792" y2="48000"/>
                        <a14:foregroundMark x1="46875" y1="50833" x2="46875" y2="50833"/>
                        <a14:foregroundMark x1="43542" y1="38500" x2="43542" y2="38500"/>
                      </a14:backgroundRemoval>
                    </a14:imgEffect>
                  </a14:imgLayer>
                </a14:imgProps>
              </a:ext>
              <a:ext uri="{28A0092B-C50C-407E-A947-70E740481C1C}">
                <a14:useLocalDpi xmlns:a14="http://schemas.microsoft.com/office/drawing/2010/main" val="0"/>
              </a:ext>
            </a:extLst>
          </a:blip>
          <a:srcRect/>
          <a:stretch>
            <a:fillRect/>
          </a:stretch>
        </p:blipFill>
        <p:spPr bwMode="auto">
          <a:xfrm>
            <a:off x="3290496" y="736170"/>
            <a:ext cx="2563008" cy="3203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06455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56C96-9687-A556-8378-6D1AFE447F97}"/>
            </a:ext>
          </a:extLst>
        </p:cNvPr>
        <p:cNvGrpSpPr/>
        <p:nvPr/>
      </p:nvGrpSpPr>
      <p:grpSpPr>
        <a:xfrm>
          <a:off x="0" y="0"/>
          <a:ext cx="0" cy="0"/>
          <a:chOff x="0" y="0"/>
          <a:chExt cx="0" cy="0"/>
        </a:xfrm>
      </p:grpSpPr>
      <p:sp>
        <p:nvSpPr>
          <p:cNvPr id="5" name="Rechteck: abgerundete Ecken 4">
            <a:extLst>
              <a:ext uri="{FF2B5EF4-FFF2-40B4-BE49-F238E27FC236}">
                <a16:creationId xmlns:a16="http://schemas.microsoft.com/office/drawing/2014/main" id="{FF93F0B4-E738-F530-688E-F86422A91F41}"/>
              </a:ext>
            </a:extLst>
          </p:cNvPr>
          <p:cNvSpPr/>
          <p:nvPr/>
        </p:nvSpPr>
        <p:spPr>
          <a:xfrm>
            <a:off x="923105" y="1394047"/>
            <a:ext cx="7696200" cy="1532032"/>
          </a:xfrm>
          <a:prstGeom prst="roundRect">
            <a:avLst/>
          </a:prstGeom>
          <a:solidFill>
            <a:srgbClr val="3E7284">
              <a:alpha val="34118"/>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dirty="0">
              <a:latin typeface="+mj-lt"/>
            </a:endParaRPr>
          </a:p>
        </p:txBody>
      </p:sp>
      <p:sp>
        <p:nvSpPr>
          <p:cNvPr id="2" name="Titel 1">
            <a:extLst>
              <a:ext uri="{FF2B5EF4-FFF2-40B4-BE49-F238E27FC236}">
                <a16:creationId xmlns:a16="http://schemas.microsoft.com/office/drawing/2014/main" id="{939DFFE7-D767-D0CB-5C79-6855023F2DFF}"/>
              </a:ext>
            </a:extLst>
          </p:cNvPr>
          <p:cNvSpPr>
            <a:spLocks noGrp="1"/>
          </p:cNvSpPr>
          <p:nvPr>
            <p:ph type="title"/>
          </p:nvPr>
        </p:nvSpPr>
        <p:spPr>
          <a:xfrm>
            <a:off x="723900" y="220734"/>
            <a:ext cx="7696200" cy="639300"/>
          </a:xfrm>
        </p:spPr>
        <p:txBody>
          <a:bodyPr>
            <a:normAutofit fontScale="90000"/>
          </a:bodyPr>
          <a:lstStyle/>
          <a:p>
            <a:pPr algn="ctr"/>
            <a:r>
              <a:rPr lang="de-DE" b="1" noProof="0" dirty="0">
                <a:latin typeface="+mj-lt"/>
              </a:rPr>
              <a:t>Leitlinien für den Umgang mit Forschungsdaten</a:t>
            </a:r>
          </a:p>
        </p:txBody>
      </p:sp>
      <p:sp>
        <p:nvSpPr>
          <p:cNvPr id="4" name="Textfeld 3">
            <a:extLst>
              <a:ext uri="{FF2B5EF4-FFF2-40B4-BE49-F238E27FC236}">
                <a16:creationId xmlns:a16="http://schemas.microsoft.com/office/drawing/2014/main" id="{367D4DEC-798C-3672-C1F5-7D0976B8E8D9}"/>
              </a:ext>
            </a:extLst>
          </p:cNvPr>
          <p:cNvSpPr txBox="1"/>
          <p:nvPr/>
        </p:nvSpPr>
        <p:spPr>
          <a:xfrm>
            <a:off x="1114148" y="1498343"/>
            <a:ext cx="7314113" cy="1200329"/>
          </a:xfrm>
          <a:prstGeom prst="rect">
            <a:avLst/>
          </a:prstGeom>
          <a:noFill/>
        </p:spPr>
        <p:txBody>
          <a:bodyPr wrap="square">
            <a:spAutoFit/>
          </a:bodyPr>
          <a:lstStyle/>
          <a:p>
            <a:pPr algn="ctr"/>
            <a:r>
              <a:rPr lang="de-DE" sz="1800" noProof="0" dirty="0">
                <a:latin typeface="+mj-lt"/>
              </a:rPr>
              <a:t>Das Forschungsdatenmanagement wird nach aktuellen fachlichen Standards unter Einhaltung der Empfehlungen der </a:t>
            </a:r>
            <a:r>
              <a:rPr lang="de-DE" sz="1800" noProof="0" dirty="0">
                <a:latin typeface="+mj-lt"/>
                <a:hlinkClick r:id="rId3"/>
              </a:rPr>
              <a:t>DFG zur Sicherung der guten wissenschaftlichen Praxis</a:t>
            </a:r>
            <a:r>
              <a:rPr lang="de-DE" sz="1800" noProof="0" dirty="0">
                <a:latin typeface="+mj-lt"/>
              </a:rPr>
              <a:t> durchgeführt. Dabei sind insbesondere rechtliche und ethische Vorgaben zu beachten.</a:t>
            </a:r>
          </a:p>
        </p:txBody>
      </p:sp>
      <p:sp>
        <p:nvSpPr>
          <p:cNvPr id="3" name="Textfeld 2">
            <a:extLst>
              <a:ext uri="{FF2B5EF4-FFF2-40B4-BE49-F238E27FC236}">
                <a16:creationId xmlns:a16="http://schemas.microsoft.com/office/drawing/2014/main" id="{3D36F85D-124E-A93A-626F-FD8BF2F692B3}"/>
              </a:ext>
            </a:extLst>
          </p:cNvPr>
          <p:cNvSpPr txBox="1"/>
          <p:nvPr/>
        </p:nvSpPr>
        <p:spPr>
          <a:xfrm>
            <a:off x="3517063" y="1024715"/>
            <a:ext cx="2326278" cy="369332"/>
          </a:xfrm>
          <a:prstGeom prst="rect">
            <a:avLst/>
          </a:prstGeom>
          <a:noFill/>
        </p:spPr>
        <p:txBody>
          <a:bodyPr wrap="none" rtlCol="0">
            <a:spAutoFit/>
          </a:bodyPr>
          <a:lstStyle/>
          <a:p>
            <a:r>
              <a:rPr lang="de-DE" sz="1800" i="1" noProof="0" dirty="0">
                <a:latin typeface="+mj-lt"/>
              </a:rPr>
              <a:t>am Beispiel der HSH</a:t>
            </a:r>
          </a:p>
        </p:txBody>
      </p:sp>
      <p:sp>
        <p:nvSpPr>
          <p:cNvPr id="6" name="Rechteck: abgerundete Ecken 5">
            <a:extLst>
              <a:ext uri="{FF2B5EF4-FFF2-40B4-BE49-F238E27FC236}">
                <a16:creationId xmlns:a16="http://schemas.microsoft.com/office/drawing/2014/main" id="{11AE7C3F-E755-9A81-D608-8AE0726ED21B}"/>
              </a:ext>
            </a:extLst>
          </p:cNvPr>
          <p:cNvSpPr/>
          <p:nvPr/>
        </p:nvSpPr>
        <p:spPr>
          <a:xfrm>
            <a:off x="923105" y="3102703"/>
            <a:ext cx="7696200" cy="1321251"/>
          </a:xfrm>
          <a:prstGeom prst="roundRect">
            <a:avLst/>
          </a:prstGeom>
          <a:solidFill>
            <a:srgbClr val="3E7284">
              <a:alpha val="34118"/>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dirty="0">
              <a:latin typeface="+mj-lt"/>
            </a:endParaRPr>
          </a:p>
        </p:txBody>
      </p:sp>
      <p:sp>
        <p:nvSpPr>
          <p:cNvPr id="7" name="Textfeld 6">
            <a:extLst>
              <a:ext uri="{FF2B5EF4-FFF2-40B4-BE49-F238E27FC236}">
                <a16:creationId xmlns:a16="http://schemas.microsoft.com/office/drawing/2014/main" id="{BC263C0A-24AD-1EA9-7771-E9E4F013558D}"/>
              </a:ext>
            </a:extLst>
          </p:cNvPr>
          <p:cNvSpPr txBox="1"/>
          <p:nvPr/>
        </p:nvSpPr>
        <p:spPr>
          <a:xfrm>
            <a:off x="923104" y="3200294"/>
            <a:ext cx="7696200" cy="923330"/>
          </a:xfrm>
          <a:prstGeom prst="rect">
            <a:avLst/>
          </a:prstGeom>
          <a:noFill/>
        </p:spPr>
        <p:txBody>
          <a:bodyPr wrap="square">
            <a:spAutoFit/>
          </a:bodyPr>
          <a:lstStyle/>
          <a:p>
            <a:pPr algn="ctr"/>
            <a:r>
              <a:rPr lang="de-DE" sz="1800" noProof="0" dirty="0">
                <a:latin typeface="+mj-lt"/>
              </a:rPr>
              <a:t>Die Forschungsdaten werden dabei bewusst und nachvollziehbar gesammelt und in ihrem Entstehungskontext beschrieben sowie gespeichert, um ihre wissenschaftliche Aussagekraft zu bewahren.</a:t>
            </a:r>
          </a:p>
        </p:txBody>
      </p:sp>
    </p:spTree>
    <p:extLst>
      <p:ext uri="{BB962C8B-B14F-4D97-AF65-F5344CB8AC3E}">
        <p14:creationId xmlns:p14="http://schemas.microsoft.com/office/powerpoint/2010/main" val="370588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EC3430-3F76-15D5-1937-9067D4036A5B}"/>
            </a:ext>
          </a:extLst>
        </p:cNvPr>
        <p:cNvGrpSpPr/>
        <p:nvPr/>
      </p:nvGrpSpPr>
      <p:grpSpPr>
        <a:xfrm>
          <a:off x="0" y="0"/>
          <a:ext cx="0" cy="0"/>
          <a:chOff x="0" y="0"/>
          <a:chExt cx="0" cy="0"/>
        </a:xfrm>
      </p:grpSpPr>
      <p:sp>
        <p:nvSpPr>
          <p:cNvPr id="5" name="Rechteck: abgerundete Ecken 4">
            <a:extLst>
              <a:ext uri="{FF2B5EF4-FFF2-40B4-BE49-F238E27FC236}">
                <a16:creationId xmlns:a16="http://schemas.microsoft.com/office/drawing/2014/main" id="{E601FB12-B428-A60C-3C70-A78877DA829D}"/>
              </a:ext>
            </a:extLst>
          </p:cNvPr>
          <p:cNvSpPr/>
          <p:nvPr/>
        </p:nvSpPr>
        <p:spPr>
          <a:xfrm>
            <a:off x="905690" y="1705986"/>
            <a:ext cx="7696200" cy="2578631"/>
          </a:xfrm>
          <a:prstGeom prst="roundRect">
            <a:avLst/>
          </a:prstGeom>
          <a:solidFill>
            <a:srgbClr val="3E7284">
              <a:alpha val="34118"/>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dirty="0">
              <a:latin typeface="+mj-lt"/>
            </a:endParaRPr>
          </a:p>
        </p:txBody>
      </p:sp>
      <p:sp>
        <p:nvSpPr>
          <p:cNvPr id="2" name="Titel 1">
            <a:extLst>
              <a:ext uri="{FF2B5EF4-FFF2-40B4-BE49-F238E27FC236}">
                <a16:creationId xmlns:a16="http://schemas.microsoft.com/office/drawing/2014/main" id="{F155C6CB-A012-A63F-7148-F31A25235DAF}"/>
              </a:ext>
            </a:extLst>
          </p:cNvPr>
          <p:cNvSpPr>
            <a:spLocks noGrp="1"/>
          </p:cNvSpPr>
          <p:nvPr>
            <p:ph type="title"/>
          </p:nvPr>
        </p:nvSpPr>
        <p:spPr>
          <a:xfrm>
            <a:off x="723900" y="311360"/>
            <a:ext cx="7696200" cy="639300"/>
          </a:xfrm>
        </p:spPr>
        <p:txBody>
          <a:bodyPr>
            <a:normAutofit fontScale="90000"/>
          </a:bodyPr>
          <a:lstStyle/>
          <a:p>
            <a:pPr algn="ctr"/>
            <a:r>
              <a:rPr lang="de-DE" b="1" noProof="0" dirty="0">
                <a:latin typeface="+mj-lt"/>
              </a:rPr>
              <a:t>Leitlinien für den Umgang mit Forschungsdaten</a:t>
            </a:r>
          </a:p>
        </p:txBody>
      </p:sp>
      <p:sp>
        <p:nvSpPr>
          <p:cNvPr id="3" name="Textfeld 2">
            <a:extLst>
              <a:ext uri="{FF2B5EF4-FFF2-40B4-BE49-F238E27FC236}">
                <a16:creationId xmlns:a16="http://schemas.microsoft.com/office/drawing/2014/main" id="{98D3775B-B0D1-4045-BB6B-D0359BA2248D}"/>
              </a:ext>
            </a:extLst>
          </p:cNvPr>
          <p:cNvSpPr txBox="1"/>
          <p:nvPr/>
        </p:nvSpPr>
        <p:spPr>
          <a:xfrm>
            <a:off x="3517063" y="1205892"/>
            <a:ext cx="2326278" cy="369332"/>
          </a:xfrm>
          <a:prstGeom prst="rect">
            <a:avLst/>
          </a:prstGeom>
          <a:noFill/>
        </p:spPr>
        <p:txBody>
          <a:bodyPr wrap="none" rtlCol="0">
            <a:spAutoFit/>
          </a:bodyPr>
          <a:lstStyle/>
          <a:p>
            <a:r>
              <a:rPr lang="de-DE" sz="1800" i="1" noProof="0" dirty="0">
                <a:latin typeface="+mj-lt"/>
              </a:rPr>
              <a:t>am Beispiel der HSH</a:t>
            </a:r>
          </a:p>
        </p:txBody>
      </p:sp>
      <p:sp>
        <p:nvSpPr>
          <p:cNvPr id="7" name="Textfeld 6">
            <a:extLst>
              <a:ext uri="{FF2B5EF4-FFF2-40B4-BE49-F238E27FC236}">
                <a16:creationId xmlns:a16="http://schemas.microsoft.com/office/drawing/2014/main" id="{A78057B4-F654-7EA4-50D5-E20C5E4C2B7E}"/>
              </a:ext>
            </a:extLst>
          </p:cNvPr>
          <p:cNvSpPr txBox="1"/>
          <p:nvPr/>
        </p:nvSpPr>
        <p:spPr>
          <a:xfrm>
            <a:off x="905690" y="1906283"/>
            <a:ext cx="7696200" cy="2308324"/>
          </a:xfrm>
          <a:prstGeom prst="rect">
            <a:avLst/>
          </a:prstGeom>
          <a:noFill/>
        </p:spPr>
        <p:txBody>
          <a:bodyPr wrap="square">
            <a:spAutoFit/>
          </a:bodyPr>
          <a:lstStyle/>
          <a:p>
            <a:pPr algn="ctr"/>
            <a:r>
              <a:rPr lang="de-DE" sz="1800" noProof="0" dirty="0">
                <a:latin typeface="+mj-lt"/>
              </a:rPr>
              <a:t>Die Forschenden der HSH werden ermutigt und unterstützt, Forschungsdaten der interessierten (Fach-)Öffentlichkeit im Sinne von Open Access zugänglich zu machen, soweit die Art der Daten dies zulässt. Dabei sind die wissenschaftlichen und rechtlichen Interessen der Forschenden, der Schutz der personenbezogenen Daten sowie weitere Verpflichtungen gegenüber Dritten (z.B. Kooperationspartnern) zu beachten. Die Wahl einer die Nachnutzung ermöglichenden offenen Lizenz (z.B. Creative Commons) wird empfohlen.</a:t>
            </a:r>
          </a:p>
        </p:txBody>
      </p:sp>
    </p:spTree>
    <p:extLst>
      <p:ext uri="{BB962C8B-B14F-4D97-AF65-F5344CB8AC3E}">
        <p14:creationId xmlns:p14="http://schemas.microsoft.com/office/powerpoint/2010/main" val="1399686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12">
          <a:extLst>
            <a:ext uri="{FF2B5EF4-FFF2-40B4-BE49-F238E27FC236}">
              <a16:creationId xmlns:a16="http://schemas.microsoft.com/office/drawing/2014/main" id="{848D95C3-A1EA-E1D1-08AD-2BDC78892536}"/>
            </a:ext>
          </a:extLst>
        </p:cNvPr>
        <p:cNvGrpSpPr/>
        <p:nvPr/>
      </p:nvGrpSpPr>
      <p:grpSpPr>
        <a:xfrm>
          <a:off x="0" y="0"/>
          <a:ext cx="0" cy="0"/>
          <a:chOff x="0" y="0"/>
          <a:chExt cx="0" cy="0"/>
        </a:xfrm>
      </p:grpSpPr>
      <p:sp>
        <p:nvSpPr>
          <p:cNvPr id="2113" name="Google Shape;2113;p31">
            <a:extLst>
              <a:ext uri="{FF2B5EF4-FFF2-40B4-BE49-F238E27FC236}">
                <a16:creationId xmlns:a16="http://schemas.microsoft.com/office/drawing/2014/main" id="{07E4F924-2CC7-E00A-B2D5-CD555987E3B6}"/>
              </a:ext>
            </a:extLst>
          </p:cNvPr>
          <p:cNvSpPr txBox="1">
            <a:spLocks noGrp="1"/>
          </p:cNvSpPr>
          <p:nvPr>
            <p:ph type="body" idx="1"/>
          </p:nvPr>
        </p:nvSpPr>
        <p:spPr>
          <a:xfrm>
            <a:off x="720001" y="1239453"/>
            <a:ext cx="7849875" cy="3116100"/>
          </a:xfrm>
          <a:prstGeom prst="rect">
            <a:avLst/>
          </a:prstGeom>
        </p:spPr>
        <p:txBody>
          <a:bodyPr spcFirstLastPara="1" wrap="square" lIns="91425" tIns="45700" rIns="91425" bIns="45700" anchor="t" anchorCtr="0">
            <a:normAutofit/>
          </a:bodyPr>
          <a:lstStyle/>
          <a:p>
            <a:pPr marL="0" marR="0" lvl="0" indent="0" algn="l" defTabSz="1325320" eaLnBrk="1" fontAlgn="auto" latinLnBrk="0" hangingPunct="1">
              <a:lnSpc>
                <a:spcPct val="110000"/>
              </a:lnSpc>
              <a:spcBef>
                <a:spcPts val="0"/>
              </a:spcBef>
              <a:spcAft>
                <a:spcPts val="0"/>
              </a:spcAft>
              <a:buClrTx/>
              <a:buSzTx/>
              <a:buNone/>
              <a:tabLst/>
              <a:defRPr/>
            </a:pPr>
            <a:r>
              <a:rPr lang="de-DE" sz="1600" b="1" noProof="0" dirty="0">
                <a:solidFill>
                  <a:srgbClr val="000000"/>
                </a:solidFill>
                <a:latin typeface="+mj-lt"/>
                <a:ea typeface="Arial"/>
                <a:cs typeface="Arial"/>
              </a:rPr>
              <a:t>1. </a:t>
            </a:r>
            <a:r>
              <a:rPr kumimoji="0" lang="de-DE" sz="1600" b="1" i="0" u="none" strike="noStrike" kern="0" cap="none" spc="0" normalizeH="0" baseline="0" noProof="0" dirty="0">
                <a:ln>
                  <a:noFill/>
                </a:ln>
                <a:solidFill>
                  <a:srgbClr val="000000"/>
                </a:solidFill>
                <a:effectLst/>
                <a:uLnTx/>
                <a:uFillTx/>
                <a:latin typeface="+mj-lt"/>
                <a:ea typeface="Arial"/>
                <a:cs typeface="Arial"/>
              </a:rPr>
              <a:t>Ergänzung zu einem begutachteten Artikel </a:t>
            </a:r>
            <a:r>
              <a:rPr kumimoji="0" lang="de-DE" sz="1600" b="0" i="0" u="none" strike="noStrike" kern="0" cap="none" spc="0" normalizeH="0" baseline="0" noProof="0" dirty="0">
                <a:ln>
                  <a:noFill/>
                </a:ln>
                <a:solidFill>
                  <a:srgbClr val="000000"/>
                </a:solidFill>
                <a:effectLst/>
                <a:uLnTx/>
                <a:uFillTx/>
                <a:latin typeface="+mj-lt"/>
                <a:ea typeface="Arial"/>
                <a:cs typeface="Arial"/>
              </a:rPr>
              <a:t>(„</a:t>
            </a:r>
            <a:r>
              <a:rPr kumimoji="0" lang="de-DE" sz="1600" b="0" i="0" u="none" strike="noStrike" kern="0" cap="none" spc="0" normalizeH="0" baseline="0" noProof="0" dirty="0" err="1">
                <a:ln>
                  <a:noFill/>
                </a:ln>
                <a:solidFill>
                  <a:srgbClr val="000000"/>
                </a:solidFill>
                <a:effectLst/>
                <a:uLnTx/>
                <a:uFillTx/>
                <a:latin typeface="+mj-lt"/>
                <a:ea typeface="Arial"/>
                <a:cs typeface="Arial"/>
              </a:rPr>
              <a:t>enhanced</a:t>
            </a:r>
            <a:r>
              <a:rPr kumimoji="0" lang="de-DE" sz="1600" b="0" i="0" u="none" strike="noStrike" kern="0" cap="none" spc="0" normalizeH="0" baseline="0" noProof="0" dirty="0">
                <a:ln>
                  <a:noFill/>
                </a:ln>
                <a:solidFill>
                  <a:srgbClr val="000000"/>
                </a:solidFill>
                <a:effectLst/>
                <a:uLnTx/>
                <a:uFillTx/>
                <a:latin typeface="+mj-lt"/>
                <a:ea typeface="Arial"/>
                <a:cs typeface="Arial"/>
              </a:rPr>
              <a:t> </a:t>
            </a:r>
            <a:r>
              <a:rPr kumimoji="0" lang="de-DE" sz="1600" b="0" i="0" u="none" strike="noStrike" kern="0" cap="none" spc="0" normalizeH="0" baseline="0" noProof="0" dirty="0" err="1">
                <a:ln>
                  <a:noFill/>
                </a:ln>
                <a:solidFill>
                  <a:srgbClr val="000000"/>
                </a:solidFill>
                <a:effectLst/>
                <a:uLnTx/>
                <a:uFillTx/>
                <a:latin typeface="+mj-lt"/>
                <a:ea typeface="Arial"/>
                <a:cs typeface="Arial"/>
              </a:rPr>
              <a:t>publication</a:t>
            </a:r>
            <a:r>
              <a:rPr kumimoji="0" lang="de-DE" sz="1600" b="0" i="0" u="none" strike="noStrike" kern="0" cap="none" spc="0" normalizeH="0" baseline="0" noProof="0" dirty="0">
                <a:ln>
                  <a:noFill/>
                </a:ln>
                <a:solidFill>
                  <a:srgbClr val="000000"/>
                </a:solidFill>
                <a:effectLst/>
                <a:uLnTx/>
                <a:uFillTx/>
                <a:latin typeface="+mj-lt"/>
                <a:ea typeface="Arial"/>
                <a:cs typeface="Arial"/>
              </a:rPr>
              <a:t>“)</a:t>
            </a:r>
            <a:endParaRPr kumimoji="0" lang="de-DE" sz="1600" b="0" i="0" u="none" strike="noStrike" kern="0" cap="none" spc="0" normalizeH="0" baseline="0" noProof="0" dirty="0">
              <a:ln>
                <a:noFill/>
              </a:ln>
              <a:solidFill>
                <a:srgbClr val="000000"/>
              </a:solidFill>
              <a:effectLst/>
              <a:uLnTx/>
              <a:uFillTx/>
              <a:latin typeface="+mj-lt"/>
              <a:cs typeface="Arial"/>
            </a:endParaRPr>
          </a:p>
          <a:p>
            <a:pPr marL="0" marR="0" lvl="0" indent="0" algn="l" defTabSz="1325320" eaLnBrk="1" fontAlgn="auto" latinLnBrk="0" hangingPunct="1">
              <a:lnSpc>
                <a:spcPct val="110000"/>
              </a:lnSpc>
              <a:spcBef>
                <a:spcPts val="0"/>
              </a:spcBef>
              <a:spcAft>
                <a:spcPts val="0"/>
              </a:spcAft>
              <a:buClrTx/>
              <a:buSzTx/>
              <a:buFontTx/>
              <a:buNone/>
              <a:tabLst/>
              <a:defRPr/>
            </a:pPr>
            <a:endParaRPr kumimoji="0" lang="de-DE" sz="1600" b="0" i="0" u="none" strike="noStrike" kern="0" cap="none" spc="0" normalizeH="0" baseline="0" noProof="0" dirty="0">
              <a:ln>
                <a:noFill/>
              </a:ln>
              <a:solidFill>
                <a:srgbClr val="000000"/>
              </a:solidFill>
              <a:effectLst/>
              <a:uLnTx/>
              <a:uFillTx/>
              <a:latin typeface="+mj-lt"/>
              <a:cs typeface="Arial"/>
            </a:endParaRPr>
          </a:p>
          <a:p>
            <a:pPr marL="360000" marR="0" lvl="0" indent="-360000" algn="l" defTabSz="1325320" eaLnBrk="1" fontAlgn="auto" latinLnBrk="0" hangingPunct="1">
              <a:lnSpc>
                <a:spcPct val="110000"/>
              </a:lnSpc>
              <a:spcBef>
                <a:spcPts val="0"/>
              </a:spcBef>
              <a:spcAft>
                <a:spcPts val="0"/>
              </a:spcAft>
              <a:buClrTx/>
              <a:buSzTx/>
              <a:buFontTx/>
              <a:buNone/>
              <a:tabLst/>
              <a:defRPr/>
            </a:pPr>
            <a:r>
              <a:rPr kumimoji="0" lang="de-DE" sz="1600" b="1" i="0" u="none" strike="noStrike" kern="0" cap="none" spc="0" normalizeH="0" baseline="0" noProof="0" dirty="0">
                <a:ln>
                  <a:noFill/>
                </a:ln>
                <a:solidFill>
                  <a:srgbClr val="000000"/>
                </a:solidFill>
                <a:effectLst/>
                <a:uLnTx/>
                <a:uFillTx/>
                <a:latin typeface="+mj-lt"/>
                <a:ea typeface="Arial"/>
                <a:cs typeface="Arial"/>
              </a:rPr>
              <a:t>2. Eigenständiges Informationsobjekt in einem Forschungsdaten-Repositorium</a:t>
            </a:r>
            <a:endParaRPr kumimoji="0" lang="de-DE" sz="1600" b="0" i="0" u="none" strike="noStrike" kern="0" cap="none" spc="0" normalizeH="0" baseline="0" noProof="0" dirty="0">
              <a:ln>
                <a:noFill/>
              </a:ln>
              <a:solidFill>
                <a:srgbClr val="000000"/>
              </a:solidFill>
              <a:effectLst/>
              <a:uLnTx/>
              <a:uFillTx/>
              <a:latin typeface="+mj-lt"/>
              <a:cs typeface="Arial"/>
            </a:endParaRPr>
          </a:p>
          <a:p>
            <a:pPr marL="626400" marR="0" lvl="2" indent="-176400" algn="l" defTabSz="1325320" eaLnBrk="1" fontAlgn="auto" latinLnBrk="0" hangingPunct="1">
              <a:lnSpc>
                <a:spcPct val="110000"/>
              </a:lnSpc>
              <a:spcBef>
                <a:spcPts val="0"/>
              </a:spcBef>
              <a:spcAft>
                <a:spcPts val="0"/>
              </a:spcAft>
              <a:buClrTx/>
              <a:buSzTx/>
              <a:buFont typeface="Arial"/>
              <a:buChar char="-"/>
              <a:tabLst/>
              <a:defRPr/>
            </a:pPr>
            <a:r>
              <a:rPr kumimoji="0" lang="de-DE" sz="1600" b="0" i="0" u="none" strike="noStrike" kern="0" cap="none" spc="0" normalizeH="0" baseline="0" noProof="0" dirty="0">
                <a:ln>
                  <a:noFill/>
                </a:ln>
                <a:solidFill>
                  <a:srgbClr val="000000"/>
                </a:solidFill>
                <a:effectLst/>
                <a:uLnTx/>
                <a:uFillTx/>
                <a:latin typeface="+mj-lt"/>
                <a:ea typeface="Arial"/>
                <a:cs typeface="Arial"/>
              </a:rPr>
              <a:t>Disziplinspezifische Repositorien, z. B. </a:t>
            </a:r>
            <a:r>
              <a:rPr kumimoji="0" lang="de-DE" sz="1600" b="0" i="0" u="none" strike="noStrike" kern="0" cap="none" spc="0" normalizeH="0" baseline="0" noProof="0" dirty="0" err="1">
                <a:ln>
                  <a:noFill/>
                </a:ln>
                <a:solidFill>
                  <a:srgbClr val="000000"/>
                </a:solidFill>
                <a:effectLst/>
                <a:uLnTx/>
                <a:uFillTx/>
                <a:latin typeface="+mj-lt"/>
                <a:ea typeface="Arial"/>
                <a:cs typeface="Arial"/>
              </a:rPr>
              <a:t>Pangaea</a:t>
            </a:r>
            <a:endParaRPr kumimoji="0" lang="de-DE" sz="1600" b="0" i="0" u="none" strike="noStrike" kern="0" cap="none" spc="0" normalizeH="0" baseline="0" noProof="0" dirty="0">
              <a:ln>
                <a:noFill/>
              </a:ln>
              <a:solidFill>
                <a:srgbClr val="000000"/>
              </a:solidFill>
              <a:effectLst/>
              <a:uLnTx/>
              <a:uFillTx/>
              <a:latin typeface="+mj-lt"/>
              <a:cs typeface="Arial"/>
            </a:endParaRPr>
          </a:p>
          <a:p>
            <a:pPr marL="626400" marR="0" lvl="2" indent="-176400" algn="l" defTabSz="1325320" eaLnBrk="1" fontAlgn="auto" latinLnBrk="0" hangingPunct="1">
              <a:lnSpc>
                <a:spcPct val="110000"/>
              </a:lnSpc>
              <a:spcBef>
                <a:spcPts val="0"/>
              </a:spcBef>
              <a:spcAft>
                <a:spcPts val="0"/>
              </a:spcAft>
              <a:buClrTx/>
              <a:buSzTx/>
              <a:buFont typeface="Arial"/>
              <a:buChar char="-"/>
              <a:tabLst/>
              <a:defRPr/>
            </a:pPr>
            <a:r>
              <a:rPr kumimoji="0" lang="de-DE" sz="1600" b="0" i="0" u="none" strike="noStrike" kern="0" cap="none" spc="0" normalizeH="0" baseline="0" noProof="0" dirty="0">
                <a:ln>
                  <a:noFill/>
                </a:ln>
                <a:solidFill>
                  <a:srgbClr val="000000"/>
                </a:solidFill>
                <a:effectLst/>
                <a:uLnTx/>
                <a:uFillTx/>
                <a:latin typeface="+mj-lt"/>
                <a:ea typeface="Arial"/>
                <a:cs typeface="Arial"/>
              </a:rPr>
              <a:t>Institutionelle Repositorien, z. B. </a:t>
            </a:r>
            <a:r>
              <a:rPr kumimoji="0" lang="de-DE" sz="1600" b="0" i="0" u="none" strike="noStrike" kern="0" cap="none" spc="0" normalizeH="0" baseline="0" noProof="0" dirty="0" err="1">
                <a:ln>
                  <a:noFill/>
                </a:ln>
                <a:solidFill>
                  <a:srgbClr val="000000"/>
                </a:solidFill>
                <a:effectLst/>
                <a:uLnTx/>
                <a:uFillTx/>
                <a:latin typeface="+mj-lt"/>
                <a:ea typeface="Arial"/>
                <a:cs typeface="Arial"/>
              </a:rPr>
              <a:t>GRO.data</a:t>
            </a:r>
            <a:r>
              <a:rPr kumimoji="0" lang="de-DE" sz="1600" b="0" i="0" u="none" strike="noStrike" kern="0" cap="none" spc="0" normalizeH="0" baseline="0" noProof="0" dirty="0">
                <a:ln>
                  <a:noFill/>
                </a:ln>
                <a:solidFill>
                  <a:srgbClr val="000000"/>
                </a:solidFill>
                <a:effectLst/>
                <a:uLnTx/>
                <a:uFillTx/>
                <a:latin typeface="+mj-lt"/>
                <a:ea typeface="Arial"/>
                <a:cs typeface="Arial"/>
              </a:rPr>
              <a:t> </a:t>
            </a:r>
            <a:endParaRPr kumimoji="0" lang="de-DE" sz="1600" b="0" i="0" u="none" strike="noStrike" kern="0" cap="none" spc="0" normalizeH="0" baseline="0" noProof="0" dirty="0">
              <a:ln>
                <a:noFill/>
              </a:ln>
              <a:solidFill>
                <a:srgbClr val="000000"/>
              </a:solidFill>
              <a:effectLst/>
              <a:uLnTx/>
              <a:uFillTx/>
              <a:latin typeface="+mj-lt"/>
              <a:cs typeface="Arial"/>
            </a:endParaRPr>
          </a:p>
          <a:p>
            <a:pPr marL="626400" marR="0" lvl="2" indent="-176400" algn="l" defTabSz="1325320" eaLnBrk="1" fontAlgn="auto" latinLnBrk="0" hangingPunct="1">
              <a:lnSpc>
                <a:spcPct val="110000"/>
              </a:lnSpc>
              <a:spcBef>
                <a:spcPts val="0"/>
              </a:spcBef>
              <a:spcAft>
                <a:spcPts val="0"/>
              </a:spcAft>
              <a:buClrTx/>
              <a:buSzTx/>
              <a:buFont typeface="Arial"/>
              <a:buChar char="-"/>
              <a:tabLst/>
              <a:defRPr/>
            </a:pPr>
            <a:r>
              <a:rPr kumimoji="0" lang="de-DE" sz="1600" b="0" i="0" u="none" strike="noStrike" kern="0" cap="none" spc="0" normalizeH="0" baseline="0" noProof="0" dirty="0">
                <a:ln>
                  <a:noFill/>
                </a:ln>
                <a:solidFill>
                  <a:srgbClr val="000000"/>
                </a:solidFill>
                <a:effectLst/>
                <a:uLnTx/>
                <a:uFillTx/>
                <a:latin typeface="+mj-lt"/>
                <a:ea typeface="Arial"/>
                <a:cs typeface="Arial"/>
              </a:rPr>
              <a:t>Disziplinübergreifende Repositorien, z. B. ZENODO</a:t>
            </a:r>
            <a:br>
              <a:rPr kumimoji="0" lang="de-DE" sz="1600" b="0" i="0" u="none" strike="noStrike" kern="0" cap="none" spc="0" normalizeH="0" baseline="0" noProof="0" dirty="0">
                <a:ln>
                  <a:noFill/>
                </a:ln>
                <a:solidFill>
                  <a:srgbClr val="000000"/>
                </a:solidFill>
                <a:effectLst/>
                <a:uLnTx/>
                <a:uFillTx/>
                <a:latin typeface="+mj-lt"/>
                <a:ea typeface="Arial"/>
                <a:cs typeface="Arial"/>
              </a:rPr>
            </a:br>
            <a:endParaRPr kumimoji="0" lang="de-DE" sz="1600" b="0" i="0" u="none" strike="noStrike" kern="0" cap="none" spc="0" normalizeH="0" baseline="0" noProof="0" dirty="0">
              <a:ln>
                <a:noFill/>
              </a:ln>
              <a:solidFill>
                <a:srgbClr val="000000"/>
              </a:solidFill>
              <a:effectLst/>
              <a:uLnTx/>
              <a:uFillTx/>
              <a:latin typeface="+mj-lt"/>
              <a:cs typeface="Arial"/>
            </a:endParaRPr>
          </a:p>
          <a:p>
            <a:pPr marL="0" marR="0" lvl="0" indent="0" algn="l" defTabSz="1325320" eaLnBrk="1" fontAlgn="auto" latinLnBrk="0" hangingPunct="1">
              <a:lnSpc>
                <a:spcPct val="110000"/>
              </a:lnSpc>
              <a:spcBef>
                <a:spcPts val="0"/>
              </a:spcBef>
              <a:spcAft>
                <a:spcPts val="0"/>
              </a:spcAft>
              <a:buClrTx/>
              <a:buSzTx/>
              <a:buFontTx/>
              <a:buNone/>
              <a:tabLst/>
              <a:defRPr/>
            </a:pPr>
            <a:r>
              <a:rPr kumimoji="0" lang="de-DE" sz="1600" b="1" i="0" u="none" strike="noStrike" kern="0" cap="none" spc="0" normalizeH="0" baseline="0" noProof="0" dirty="0">
                <a:ln>
                  <a:noFill/>
                </a:ln>
                <a:solidFill>
                  <a:srgbClr val="000000"/>
                </a:solidFill>
                <a:effectLst/>
                <a:uLnTx/>
                <a:uFillTx/>
                <a:latin typeface="+mj-lt"/>
                <a:ea typeface="Arial"/>
                <a:cs typeface="Arial"/>
              </a:rPr>
              <a:t>3. Data Journals</a:t>
            </a:r>
            <a:endParaRPr kumimoji="0" lang="de-DE" sz="1600" b="0" i="0" u="none" strike="noStrike" kern="0" cap="none" spc="0" normalizeH="0" baseline="0" noProof="0" dirty="0">
              <a:ln>
                <a:noFill/>
              </a:ln>
              <a:solidFill>
                <a:srgbClr val="000000"/>
              </a:solidFill>
              <a:effectLst/>
              <a:uLnTx/>
              <a:uFillTx/>
              <a:latin typeface="+mj-lt"/>
              <a:cs typeface="Arial"/>
            </a:endParaRPr>
          </a:p>
          <a:p>
            <a:pPr marL="626400" marR="0" lvl="2" indent="-176400" algn="l" defTabSz="1325320" eaLnBrk="1" fontAlgn="auto" latinLnBrk="0" hangingPunct="1">
              <a:lnSpc>
                <a:spcPct val="110000"/>
              </a:lnSpc>
              <a:spcBef>
                <a:spcPts val="0"/>
              </a:spcBef>
              <a:spcAft>
                <a:spcPts val="0"/>
              </a:spcAft>
              <a:buClrTx/>
              <a:buSzTx/>
              <a:buFont typeface="Arial"/>
              <a:buChar char="-"/>
              <a:tabLst/>
              <a:defRPr/>
            </a:pPr>
            <a:r>
              <a:rPr kumimoji="0" lang="de-DE" sz="1600" b="0" i="0" u="none" strike="noStrike" kern="0" cap="none" spc="0" normalizeH="0" baseline="0" noProof="0" dirty="0">
                <a:ln>
                  <a:noFill/>
                </a:ln>
                <a:solidFill>
                  <a:srgbClr val="000000"/>
                </a:solidFill>
                <a:effectLst/>
                <a:uLnTx/>
                <a:uFillTx/>
                <a:latin typeface="+mj-lt"/>
                <a:ea typeface="Arial"/>
                <a:cs typeface="Arial"/>
              </a:rPr>
              <a:t>Publizieren ausführliche Beschreibung der Daten</a:t>
            </a:r>
            <a:endParaRPr kumimoji="0" lang="de-DE" sz="1600" b="0" i="0" u="none" strike="noStrike" kern="0" cap="none" spc="0" normalizeH="0" baseline="0" noProof="0" dirty="0">
              <a:ln>
                <a:noFill/>
              </a:ln>
              <a:solidFill>
                <a:srgbClr val="000000"/>
              </a:solidFill>
              <a:effectLst/>
              <a:uLnTx/>
              <a:uFillTx/>
              <a:latin typeface="+mj-lt"/>
              <a:cs typeface="Arial"/>
            </a:endParaRPr>
          </a:p>
          <a:p>
            <a:pPr marL="626400" marR="0" lvl="2" indent="-176400" algn="l" defTabSz="1325320" eaLnBrk="1" fontAlgn="auto" latinLnBrk="0" hangingPunct="1">
              <a:lnSpc>
                <a:spcPct val="110000"/>
              </a:lnSpc>
              <a:spcBef>
                <a:spcPts val="0"/>
              </a:spcBef>
              <a:spcAft>
                <a:spcPts val="0"/>
              </a:spcAft>
              <a:buClrTx/>
              <a:buSzTx/>
              <a:buFont typeface="Arial"/>
              <a:buChar char="-"/>
              <a:tabLst/>
              <a:defRPr/>
            </a:pPr>
            <a:r>
              <a:rPr kumimoji="0" lang="de-DE" sz="1600" b="0" i="0" u="none" strike="noStrike" kern="0" cap="none" spc="0" normalizeH="0" baseline="0" noProof="0" dirty="0">
                <a:ln>
                  <a:noFill/>
                </a:ln>
                <a:solidFill>
                  <a:srgbClr val="000000"/>
                </a:solidFill>
                <a:effectLst/>
                <a:uLnTx/>
                <a:uFillTx/>
                <a:latin typeface="+mj-lt"/>
                <a:ea typeface="Arial"/>
                <a:cs typeface="Arial"/>
              </a:rPr>
              <a:t>Teilweise peer-</a:t>
            </a:r>
            <a:r>
              <a:rPr kumimoji="0" lang="de-DE" sz="1600" b="0" i="0" u="none" strike="noStrike" kern="0" cap="none" spc="0" normalizeH="0" baseline="0" noProof="0" dirty="0" err="1">
                <a:ln>
                  <a:noFill/>
                </a:ln>
                <a:solidFill>
                  <a:srgbClr val="000000"/>
                </a:solidFill>
                <a:effectLst/>
                <a:uLnTx/>
                <a:uFillTx/>
                <a:latin typeface="+mj-lt"/>
                <a:ea typeface="Arial"/>
                <a:cs typeface="Arial"/>
              </a:rPr>
              <a:t>reviewed</a:t>
            </a:r>
            <a:endParaRPr kumimoji="0" lang="de-DE" sz="1600" b="0" i="0" u="none" strike="noStrike" kern="0" cap="none" spc="0" normalizeH="0" baseline="0" noProof="0" dirty="0">
              <a:ln>
                <a:noFill/>
              </a:ln>
              <a:solidFill>
                <a:srgbClr val="000000"/>
              </a:solidFill>
              <a:effectLst/>
              <a:uLnTx/>
              <a:uFillTx/>
              <a:latin typeface="+mj-lt"/>
              <a:cs typeface="Arial"/>
            </a:endParaRPr>
          </a:p>
          <a:p>
            <a:pPr marL="626400" marR="0" lvl="2" indent="-176400" algn="l" defTabSz="1325320" eaLnBrk="1" fontAlgn="auto" latinLnBrk="0" hangingPunct="1">
              <a:lnSpc>
                <a:spcPct val="110000"/>
              </a:lnSpc>
              <a:spcBef>
                <a:spcPts val="0"/>
              </a:spcBef>
              <a:spcAft>
                <a:spcPts val="0"/>
              </a:spcAft>
              <a:buClrTx/>
              <a:buSzTx/>
              <a:buFont typeface="Arial"/>
              <a:buChar char="-"/>
              <a:tabLst/>
              <a:defRPr/>
            </a:pPr>
            <a:r>
              <a:rPr kumimoji="0" lang="de-DE" sz="1600" b="0" i="0" u="none" strike="noStrike" kern="0" cap="none" spc="0" normalizeH="0" baseline="0" noProof="0" dirty="0">
                <a:ln>
                  <a:noFill/>
                </a:ln>
                <a:solidFill>
                  <a:srgbClr val="000000"/>
                </a:solidFill>
                <a:effectLst/>
                <a:uLnTx/>
                <a:uFillTx/>
                <a:latin typeface="+mj-lt"/>
                <a:ea typeface="Arial"/>
                <a:cs typeface="Arial"/>
              </a:rPr>
              <a:t>Liste:</a:t>
            </a:r>
            <a:r>
              <a:rPr kumimoji="0" lang="de-DE" sz="1600" b="0" i="0" u="none" strike="noStrike" kern="0" cap="none" spc="0" normalizeH="0" baseline="0" noProof="0" dirty="0">
                <a:ln>
                  <a:noFill/>
                </a:ln>
                <a:solidFill>
                  <a:srgbClr val="5E5E5E"/>
                </a:solidFill>
                <a:effectLst/>
                <a:uLnTx/>
                <a:uFillTx/>
                <a:latin typeface="+mj-lt"/>
                <a:ea typeface="Arial"/>
                <a:cs typeface="Arial"/>
              </a:rPr>
              <a:t> </a:t>
            </a:r>
            <a:r>
              <a:rPr kumimoji="0" lang="de-DE" sz="1600" b="0" i="0" u="sng" strike="noStrike" kern="0" cap="none" spc="0" normalizeH="0" baseline="0" noProof="0" dirty="0">
                <a:ln>
                  <a:noFill/>
                </a:ln>
                <a:solidFill>
                  <a:srgbClr val="5E5E5E"/>
                </a:solidFill>
                <a:effectLst/>
                <a:uLnTx/>
                <a:uFillTx/>
                <a:latin typeface="+mj-lt"/>
                <a:ea typeface="Arial"/>
                <a:cs typeface="Arial"/>
                <a:hlinkClick r:id="rId3" tooltip="https://www.forschungsdaten.org/index.php/Data_Journals"/>
              </a:rPr>
              <a:t>https://www.forschungsdaten.org/index.php/Data_Journals</a:t>
            </a:r>
            <a:r>
              <a:rPr kumimoji="0" lang="de-DE" sz="1600" b="0" i="0" u="none" strike="noStrike" kern="0" cap="none" spc="0" normalizeH="0" baseline="0" noProof="0" dirty="0">
                <a:ln>
                  <a:noFill/>
                </a:ln>
                <a:solidFill>
                  <a:srgbClr val="5E5E5E"/>
                </a:solidFill>
                <a:effectLst/>
                <a:uLnTx/>
                <a:uFillTx/>
                <a:latin typeface="+mj-lt"/>
                <a:ea typeface="Arial"/>
                <a:cs typeface="Arial"/>
              </a:rPr>
              <a:t> </a:t>
            </a:r>
            <a:endParaRPr kumimoji="0" lang="de-DE" sz="1600" b="0" i="0" u="none" strike="noStrike" kern="0" cap="none" spc="0" normalizeH="0" baseline="0" noProof="0" dirty="0">
              <a:ln>
                <a:noFill/>
              </a:ln>
              <a:solidFill>
                <a:srgbClr val="000000"/>
              </a:solidFill>
              <a:effectLst/>
              <a:uLnTx/>
              <a:uFillTx/>
              <a:latin typeface="+mj-lt"/>
              <a:cs typeface="Calibri"/>
            </a:endParaRPr>
          </a:p>
          <a:p>
            <a:pPr marL="626400" marR="0" lvl="2" indent="-176400" algn="l" defTabSz="1325320" eaLnBrk="1" fontAlgn="auto" latinLnBrk="0" hangingPunct="1">
              <a:lnSpc>
                <a:spcPct val="110000"/>
              </a:lnSpc>
              <a:spcBef>
                <a:spcPts val="0"/>
              </a:spcBef>
              <a:spcAft>
                <a:spcPts val="0"/>
              </a:spcAft>
              <a:buClrTx/>
              <a:buSzTx/>
              <a:buFont typeface="Arial"/>
              <a:buChar char="-"/>
              <a:tabLst/>
              <a:defRPr/>
            </a:pPr>
            <a:endParaRPr kumimoji="0" lang="de-DE" sz="1600" b="0" i="0" u="none" strike="noStrike" kern="0" cap="none" spc="0" normalizeH="0" baseline="0" noProof="0" dirty="0">
              <a:ln>
                <a:noFill/>
              </a:ln>
              <a:solidFill>
                <a:srgbClr val="000000"/>
              </a:solidFill>
              <a:effectLst/>
              <a:uLnTx/>
              <a:uFillTx/>
              <a:latin typeface="+mj-lt"/>
            </a:endParaRPr>
          </a:p>
          <a:p>
            <a:pPr marL="449999" marR="0" lvl="2" indent="0" algn="l" defTabSz="1325320" eaLnBrk="1" fontAlgn="auto" latinLnBrk="0" hangingPunct="1">
              <a:lnSpc>
                <a:spcPct val="110000"/>
              </a:lnSpc>
              <a:spcBef>
                <a:spcPts val="0"/>
              </a:spcBef>
              <a:spcAft>
                <a:spcPts val="0"/>
              </a:spcAft>
              <a:buClrTx/>
              <a:buSzTx/>
              <a:buFont typeface="Arial"/>
              <a:buNone/>
              <a:tabLst/>
              <a:defRPr/>
            </a:pPr>
            <a:endParaRPr kumimoji="0" lang="de-DE" sz="1600" b="0" i="0" u="none" strike="noStrike" kern="0" cap="none" spc="0" normalizeH="0" baseline="0" noProof="0" dirty="0">
              <a:ln>
                <a:noFill/>
              </a:ln>
              <a:solidFill>
                <a:srgbClr val="000000"/>
              </a:solidFill>
              <a:effectLst/>
              <a:uLnTx/>
              <a:uFillTx/>
              <a:latin typeface="+mj-lt"/>
            </a:endParaRPr>
          </a:p>
          <a:p>
            <a:pPr marL="0" indent="0">
              <a:buSzPts val="1600"/>
              <a:buNone/>
            </a:pPr>
            <a:endParaRPr lang="de-DE" sz="1600" noProof="0" dirty="0">
              <a:latin typeface="+mj-lt"/>
            </a:endParaRPr>
          </a:p>
        </p:txBody>
      </p:sp>
      <p:sp>
        <p:nvSpPr>
          <p:cNvPr id="2114" name="Google Shape;2114;p31">
            <a:extLst>
              <a:ext uri="{FF2B5EF4-FFF2-40B4-BE49-F238E27FC236}">
                <a16:creationId xmlns:a16="http://schemas.microsoft.com/office/drawing/2014/main" id="{721EFE11-9D97-1DC8-2208-186BFE293222}"/>
              </a:ext>
            </a:extLst>
          </p:cNvPr>
          <p:cNvSpPr txBox="1">
            <a:spLocks noGrp="1"/>
          </p:cNvSpPr>
          <p:nvPr>
            <p:ph type="title"/>
          </p:nvPr>
        </p:nvSpPr>
        <p:spPr>
          <a:xfrm>
            <a:off x="720000" y="445025"/>
            <a:ext cx="7704000" cy="572700"/>
          </a:xfrm>
          <a:prstGeom prst="rect">
            <a:avLst/>
          </a:prstGeom>
        </p:spPr>
        <p:txBody>
          <a:bodyPr spcFirstLastPara="1" wrap="square" lIns="91425" tIns="45700" rIns="91425" bIns="45700" anchor="t" anchorCtr="0">
            <a:normAutofit fontScale="90000"/>
          </a:bodyPr>
          <a:lstStyle/>
          <a:p>
            <a:pPr marL="0" lvl="0" indent="0" algn="ctr" rtl="0">
              <a:spcBef>
                <a:spcPts val="0"/>
              </a:spcBef>
              <a:spcAft>
                <a:spcPts val="0"/>
              </a:spcAft>
              <a:buSzPct val="52941"/>
              <a:buNone/>
            </a:pPr>
            <a:r>
              <a:rPr lang="de-DE" noProof="0" dirty="0">
                <a:latin typeface="+mj-lt"/>
              </a:rPr>
              <a:t>Publikationswege</a:t>
            </a:r>
          </a:p>
        </p:txBody>
      </p:sp>
      <p:pic>
        <p:nvPicPr>
          <p:cNvPr id="3" name="Grafik 2">
            <a:extLst>
              <a:ext uri="{FF2B5EF4-FFF2-40B4-BE49-F238E27FC236}">
                <a16:creationId xmlns:a16="http://schemas.microsoft.com/office/drawing/2014/main" id="{1D8A8FF7-B3D3-C13A-7A49-9FC56D9F16AA}"/>
              </a:ext>
            </a:extLst>
          </p:cNvPr>
          <p:cNvPicPr>
            <a:picLocks noChangeAspect="1"/>
          </p:cNvPicPr>
          <p:nvPr/>
        </p:nvPicPr>
        <p:blipFill>
          <a:blip r:embed="rId4"/>
          <a:stretch>
            <a:fillRect/>
          </a:stretch>
        </p:blipFill>
        <p:spPr>
          <a:xfrm>
            <a:off x="6643199" y="2342965"/>
            <a:ext cx="1457549" cy="1289020"/>
          </a:xfrm>
          <a:prstGeom prst="rect">
            <a:avLst/>
          </a:prstGeom>
        </p:spPr>
      </p:pic>
    </p:spTree>
    <p:extLst>
      <p:ext uri="{BB962C8B-B14F-4D97-AF65-F5344CB8AC3E}">
        <p14:creationId xmlns:p14="http://schemas.microsoft.com/office/powerpoint/2010/main" val="31617681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99">
          <a:extLst>
            <a:ext uri="{FF2B5EF4-FFF2-40B4-BE49-F238E27FC236}">
              <a16:creationId xmlns:a16="http://schemas.microsoft.com/office/drawing/2014/main" id="{9E68FB79-C4CB-736C-D4B8-B0FAA0E586B6}"/>
            </a:ext>
          </a:extLst>
        </p:cNvPr>
        <p:cNvGrpSpPr/>
        <p:nvPr/>
      </p:nvGrpSpPr>
      <p:grpSpPr>
        <a:xfrm>
          <a:off x="0" y="0"/>
          <a:ext cx="0" cy="0"/>
          <a:chOff x="0" y="0"/>
          <a:chExt cx="0" cy="0"/>
        </a:xfrm>
      </p:grpSpPr>
      <p:sp>
        <p:nvSpPr>
          <p:cNvPr id="2300" name="Google Shape;2300;p34">
            <a:extLst>
              <a:ext uri="{FF2B5EF4-FFF2-40B4-BE49-F238E27FC236}">
                <a16:creationId xmlns:a16="http://schemas.microsoft.com/office/drawing/2014/main" id="{012ABE50-FFB3-A029-668C-E12E0402E7C8}"/>
              </a:ext>
            </a:extLst>
          </p:cNvPr>
          <p:cNvSpPr txBox="1">
            <a:spLocks noGrp="1"/>
          </p:cNvSpPr>
          <p:nvPr>
            <p:ph type="title"/>
          </p:nvPr>
        </p:nvSpPr>
        <p:spPr>
          <a:xfrm>
            <a:off x="599483" y="893135"/>
            <a:ext cx="6145800" cy="631754"/>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SzPts val="3500"/>
              <a:buNone/>
            </a:pPr>
            <a:r>
              <a:rPr lang="de-DE" noProof="0" dirty="0">
                <a:latin typeface="+mj-lt"/>
              </a:rPr>
              <a:t>Repositorien</a:t>
            </a:r>
          </a:p>
        </p:txBody>
      </p:sp>
      <p:sp>
        <p:nvSpPr>
          <p:cNvPr id="4" name="Google Shape;2113;p31">
            <a:extLst>
              <a:ext uri="{FF2B5EF4-FFF2-40B4-BE49-F238E27FC236}">
                <a16:creationId xmlns:a16="http://schemas.microsoft.com/office/drawing/2014/main" id="{0653BEF2-8E51-4EE7-A620-826CC98F8757}"/>
              </a:ext>
            </a:extLst>
          </p:cNvPr>
          <p:cNvSpPr txBox="1">
            <a:spLocks/>
          </p:cNvSpPr>
          <p:nvPr/>
        </p:nvSpPr>
        <p:spPr>
          <a:xfrm>
            <a:off x="599483" y="1651071"/>
            <a:ext cx="6524331" cy="2910296"/>
          </a:xfrm>
          <a:prstGeom prst="rect">
            <a:avLst/>
          </a:prstGeom>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de-DE" sz="1600" noProof="0" dirty="0">
                <a:latin typeface="+mj-lt"/>
              </a:rPr>
              <a:t>Repositorien sind Speicherorte für digitale Objekte, die diese für einen öffentlichen oder beschränkten Nutzerinnen- oder Nutzerkreis zur Verfügung stellen. Repositorien lassen sich unterscheiden:</a:t>
            </a:r>
          </a:p>
          <a:p>
            <a:pPr marL="285750" indent="-285750">
              <a:buFont typeface="Arial" panose="020B0604020202020204" pitchFamily="34" charset="0"/>
              <a:buChar char="•"/>
            </a:pPr>
            <a:r>
              <a:rPr lang="de-DE" sz="1600" noProof="0" dirty="0">
                <a:latin typeface="+mj-lt"/>
              </a:rPr>
              <a:t>nach der Art der zu speichernden Objekte (Publikationen oder Forschungsdaten),</a:t>
            </a:r>
          </a:p>
          <a:p>
            <a:pPr marL="285750" indent="-285750">
              <a:buFont typeface="Arial" panose="020B0604020202020204" pitchFamily="34" charset="0"/>
              <a:buChar char="•"/>
            </a:pPr>
            <a:r>
              <a:rPr lang="de-DE" sz="1600" noProof="0" dirty="0">
                <a:latin typeface="+mj-lt"/>
              </a:rPr>
              <a:t>nach der Domäne der enthaltenen Daten (institutionell, fachlich oder generisch),</a:t>
            </a:r>
          </a:p>
          <a:p>
            <a:pPr marL="285750" indent="-285750">
              <a:buFont typeface="Arial" panose="020B0604020202020204" pitchFamily="34" charset="0"/>
              <a:buChar char="•"/>
            </a:pPr>
            <a:r>
              <a:rPr lang="de-DE" sz="1600" noProof="0" dirty="0">
                <a:latin typeface="+mj-lt"/>
              </a:rPr>
              <a:t>nach der Speicherfrist der Daten (z. B. 10 Jahre, um den Regeln der guten wissenschaftlichen Praxis zu genügen, oder dauerhaft) oder</a:t>
            </a:r>
          </a:p>
          <a:p>
            <a:pPr marL="285750" indent="-285750">
              <a:buFont typeface="Arial" panose="020B0604020202020204" pitchFamily="34" charset="0"/>
              <a:buChar char="•"/>
            </a:pPr>
            <a:r>
              <a:rPr lang="de-DE" sz="1600" noProof="0" dirty="0">
                <a:latin typeface="+mj-lt"/>
              </a:rPr>
              <a:t>nach den </a:t>
            </a:r>
            <a:r>
              <a:rPr lang="de-DE" sz="1600" noProof="0" dirty="0" err="1">
                <a:latin typeface="+mj-lt"/>
              </a:rPr>
              <a:t>Policies</a:t>
            </a:r>
            <a:r>
              <a:rPr lang="de-DE" sz="1600" noProof="0" dirty="0">
                <a:latin typeface="+mj-lt"/>
              </a:rPr>
              <a:t>, mit denen die Daten abgerufen und nachgenutzt werden dürfen.</a:t>
            </a:r>
          </a:p>
          <a:p>
            <a:pPr>
              <a:buSzPts val="1600"/>
            </a:pPr>
            <a:endParaRPr lang="de-DE" sz="1600" noProof="0" dirty="0">
              <a:latin typeface="+mj-lt"/>
            </a:endParaRPr>
          </a:p>
        </p:txBody>
      </p:sp>
      <p:pic>
        <p:nvPicPr>
          <p:cNvPr id="6" name="Grafik 5">
            <a:extLst>
              <a:ext uri="{FF2B5EF4-FFF2-40B4-BE49-F238E27FC236}">
                <a16:creationId xmlns:a16="http://schemas.microsoft.com/office/drawing/2014/main" id="{C7D4635B-889A-FE92-294F-D849749DC44C}"/>
              </a:ext>
            </a:extLst>
          </p:cNvPr>
          <p:cNvPicPr>
            <a:picLocks noChangeAspect="1"/>
          </p:cNvPicPr>
          <p:nvPr/>
        </p:nvPicPr>
        <p:blipFill>
          <a:blip r:embed="rId3"/>
          <a:stretch>
            <a:fillRect/>
          </a:stretch>
        </p:blipFill>
        <p:spPr>
          <a:xfrm>
            <a:off x="6951946" y="1339703"/>
            <a:ext cx="1477076" cy="1424763"/>
          </a:xfrm>
          <a:prstGeom prst="rect">
            <a:avLst/>
          </a:prstGeom>
        </p:spPr>
      </p:pic>
    </p:spTree>
    <p:extLst>
      <p:ext uri="{BB962C8B-B14F-4D97-AF65-F5344CB8AC3E}">
        <p14:creationId xmlns:p14="http://schemas.microsoft.com/office/powerpoint/2010/main" val="19741553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59"/>
        <p:cNvGrpSpPr/>
        <p:nvPr/>
      </p:nvGrpSpPr>
      <p:grpSpPr>
        <a:xfrm>
          <a:off x="0" y="0"/>
          <a:ext cx="0" cy="0"/>
          <a:chOff x="0" y="0"/>
          <a:chExt cx="0" cy="0"/>
        </a:xfrm>
      </p:grpSpPr>
      <p:graphicFrame>
        <p:nvGraphicFramePr>
          <p:cNvPr id="762" name="Google Shape;762;p30"/>
          <p:cNvGraphicFramePr/>
          <p:nvPr>
            <p:extLst>
              <p:ext uri="{D42A27DB-BD31-4B8C-83A1-F6EECF244321}">
                <p14:modId xmlns:p14="http://schemas.microsoft.com/office/powerpoint/2010/main" val="930579522"/>
              </p:ext>
            </p:extLst>
          </p:nvPr>
        </p:nvGraphicFramePr>
        <p:xfrm>
          <a:off x="1140847" y="1190599"/>
          <a:ext cx="3097198" cy="3370025"/>
        </p:xfrm>
        <a:graphic>
          <a:graphicData uri="http://schemas.openxmlformats.org/drawingml/2006/table">
            <a:tbl>
              <a:tblPr>
                <a:noFill/>
              </a:tblPr>
              <a:tblGrid>
                <a:gridCol w="1352317">
                  <a:extLst>
                    <a:ext uri="{9D8B030D-6E8A-4147-A177-3AD203B41FA5}">
                      <a16:colId xmlns:a16="http://schemas.microsoft.com/office/drawing/2014/main" val="20000"/>
                    </a:ext>
                  </a:extLst>
                </a:gridCol>
                <a:gridCol w="1744881">
                  <a:extLst>
                    <a:ext uri="{9D8B030D-6E8A-4147-A177-3AD203B41FA5}">
                      <a16:colId xmlns:a16="http://schemas.microsoft.com/office/drawing/2014/main" val="20001"/>
                    </a:ext>
                  </a:extLst>
                </a:gridCol>
              </a:tblGrid>
              <a:tr h="559250">
                <a:tc gridSpan="2">
                  <a:txBody>
                    <a:bodyPr/>
                    <a:lstStyle/>
                    <a:p>
                      <a:pPr marL="0" lvl="0" indent="0" algn="ctr" rtl="0">
                        <a:spcBef>
                          <a:spcPts val="0"/>
                        </a:spcBef>
                        <a:spcAft>
                          <a:spcPts val="0"/>
                        </a:spcAft>
                        <a:buNone/>
                      </a:pPr>
                      <a:r>
                        <a:rPr lang="de-DE" sz="1600" b="1" noProof="0" dirty="0">
                          <a:solidFill>
                            <a:schemeClr val="tx1"/>
                          </a:solidFill>
                          <a:latin typeface="Arimo"/>
                          <a:ea typeface="Fira Sans Extra Condensed"/>
                          <a:cs typeface="Fira Sans Extra Condensed"/>
                          <a:sym typeface="Fira Sans Extra Condensed"/>
                        </a:rPr>
                        <a:t>re3data</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chemeClr val="accent2"/>
                    </a:solidFill>
                  </a:tcPr>
                </a:tc>
                <a:tc hMerge="1">
                  <a:txBody>
                    <a:bodyPr/>
                    <a:lstStyle/>
                    <a:p>
                      <a:endParaRPr lang="de-DE"/>
                    </a:p>
                  </a:txBody>
                  <a:tcPr/>
                </a:tc>
                <a:extLst>
                  <a:ext uri="{0D108BD9-81ED-4DB2-BD59-A6C34878D82A}">
                    <a16:rowId xmlns:a16="http://schemas.microsoft.com/office/drawing/2014/main" val="10000"/>
                  </a:ext>
                </a:extLst>
              </a:tr>
              <a:tr h="936925">
                <a:tc>
                  <a:txBody>
                    <a:bodyPr/>
                    <a:lstStyle/>
                    <a:p>
                      <a:pPr marL="0" lvl="0" indent="0" algn="ctr" rtl="0">
                        <a:spcBef>
                          <a:spcPts val="0"/>
                        </a:spcBef>
                        <a:spcAft>
                          <a:spcPts val="0"/>
                        </a:spcAft>
                        <a:buNone/>
                      </a:pPr>
                      <a:endParaRPr lang="de-DE" sz="1200" b="1" noProof="0" dirty="0">
                        <a:solidFill>
                          <a:schemeClr val="dk1"/>
                        </a:solidFill>
                        <a:latin typeface="Arimo"/>
                        <a:ea typeface="Fira Sans Extra Condensed"/>
                        <a:cs typeface="Fira Sans Extra Condensed"/>
                        <a:sym typeface="Fira Sans Extra Condensed"/>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C79DA9">
                        <a:alpha val="37650"/>
                      </a:srgb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de-DE" sz="1200" u="sng" noProof="0" dirty="0">
                          <a:solidFill>
                            <a:schemeClr val="tx1"/>
                          </a:solidFill>
                          <a:latin typeface="Arimo"/>
                          <a:ea typeface="Arial"/>
                          <a:cs typeface="Arial"/>
                          <a:hlinkClick r:id="rId3" tooltip="https://www.r3data.org"/>
                        </a:rPr>
                        <a:t>https://www.re3data.org</a:t>
                      </a:r>
                      <a:r>
                        <a:rPr lang="de-DE" sz="1200" u="sng" noProof="0" dirty="0">
                          <a:solidFill>
                            <a:schemeClr val="tx1"/>
                          </a:solidFill>
                          <a:latin typeface="Arimo"/>
                          <a:ea typeface="Arial"/>
                          <a:cs typeface="Arial"/>
                        </a:rPr>
                        <a:t> </a:t>
                      </a:r>
                      <a:endParaRPr lang="de-DE" sz="1200" noProof="0" dirty="0">
                        <a:latin typeface="Arim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C79DA9">
                        <a:alpha val="12549"/>
                      </a:srgbClr>
                    </a:solidFill>
                  </a:tcPr>
                </a:tc>
                <a:extLst>
                  <a:ext uri="{0D108BD9-81ED-4DB2-BD59-A6C34878D82A}">
                    <a16:rowId xmlns:a16="http://schemas.microsoft.com/office/drawing/2014/main" val="10001"/>
                  </a:ext>
                </a:extLst>
              </a:tr>
              <a:tr h="936925">
                <a:tc>
                  <a:txBody>
                    <a:bodyPr/>
                    <a:lstStyle/>
                    <a:p>
                      <a:pPr marL="0" lvl="0" indent="0" algn="ctr" rtl="0">
                        <a:spcBef>
                          <a:spcPts val="0"/>
                        </a:spcBef>
                        <a:spcAft>
                          <a:spcPts val="0"/>
                        </a:spcAft>
                        <a:buNone/>
                      </a:pPr>
                      <a:endParaRPr lang="de-DE" sz="1200" b="1" noProof="0" dirty="0">
                        <a:solidFill>
                          <a:schemeClr val="dk1"/>
                        </a:solidFill>
                        <a:latin typeface="Arimo"/>
                        <a:ea typeface="Fira Sans Extra Condensed"/>
                        <a:cs typeface="Fira Sans Extra Condensed"/>
                        <a:sym typeface="Fira Sans Extra Condensed"/>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C79DA9">
                        <a:alpha val="50199"/>
                      </a:srgbClr>
                    </a:solidFill>
                  </a:tcPr>
                </a:tc>
                <a:tc>
                  <a:txBody>
                    <a:bodyPr/>
                    <a:lstStyle/>
                    <a:p>
                      <a:pPr>
                        <a:buFont typeface="Arial" panose="020B0604020202020204" pitchFamily="34" charset="0"/>
                        <a:buNone/>
                      </a:pPr>
                      <a:r>
                        <a:rPr lang="de-DE" sz="1200" noProof="0" dirty="0">
                          <a:latin typeface="Arimo"/>
                        </a:rPr>
                        <a:t>Suchmöglichkeiten:</a:t>
                      </a:r>
                    </a:p>
                    <a:p>
                      <a:pPr lvl="1" algn="l">
                        <a:buFont typeface="Arial" panose="020B0604020202020204" pitchFamily="34" charset="0"/>
                        <a:buChar char="•"/>
                      </a:pPr>
                      <a:r>
                        <a:rPr lang="de-DE" sz="1200" noProof="0" dirty="0">
                          <a:latin typeface="Arimo"/>
                        </a:rPr>
                        <a:t> Stichwort</a:t>
                      </a:r>
                    </a:p>
                    <a:p>
                      <a:pPr lvl="1" algn="l">
                        <a:buFont typeface="Arial" panose="020B0604020202020204" pitchFamily="34" charset="0"/>
                        <a:buChar char="•"/>
                      </a:pPr>
                      <a:r>
                        <a:rPr lang="de-DE" sz="1200" noProof="0" dirty="0">
                          <a:latin typeface="Arimo"/>
                        </a:rPr>
                        <a:t> Browse </a:t>
                      </a:r>
                      <a:r>
                        <a:rPr lang="de-DE" sz="1200" noProof="0" dirty="0" err="1">
                          <a:latin typeface="Arimo"/>
                        </a:rPr>
                        <a:t>by</a:t>
                      </a:r>
                      <a:r>
                        <a:rPr lang="de-DE" sz="1200" noProof="0" dirty="0">
                          <a:latin typeface="Arimo"/>
                        </a:rPr>
                        <a:t> </a:t>
                      </a:r>
                      <a:r>
                        <a:rPr lang="de-DE" sz="1200" noProof="0" dirty="0" err="1">
                          <a:latin typeface="Arimo"/>
                        </a:rPr>
                        <a:t>subject</a:t>
                      </a:r>
                      <a:r>
                        <a:rPr lang="de-DE" sz="1200" noProof="0" dirty="0">
                          <a:latin typeface="Arimo"/>
                        </a:rPr>
                        <a:t> / </a:t>
                      </a:r>
                      <a:r>
                        <a:rPr lang="de-DE" sz="1200" noProof="0" dirty="0" err="1">
                          <a:latin typeface="Arimo"/>
                        </a:rPr>
                        <a:t>country</a:t>
                      </a:r>
                      <a:endParaRPr lang="de-DE" sz="1200" noProof="0" dirty="0">
                        <a:latin typeface="Arim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C79DA9">
                        <a:alpha val="25099"/>
                      </a:srgbClr>
                    </a:solidFill>
                  </a:tcPr>
                </a:tc>
                <a:extLst>
                  <a:ext uri="{0D108BD9-81ED-4DB2-BD59-A6C34878D82A}">
                    <a16:rowId xmlns:a16="http://schemas.microsoft.com/office/drawing/2014/main" val="10002"/>
                  </a:ext>
                </a:extLst>
              </a:tr>
              <a:tr h="936925">
                <a:tc>
                  <a:txBody>
                    <a:bodyPr/>
                    <a:lstStyle/>
                    <a:p>
                      <a:pPr marL="0" lvl="0" indent="0" algn="ctr" rtl="0">
                        <a:spcBef>
                          <a:spcPts val="0"/>
                        </a:spcBef>
                        <a:spcAft>
                          <a:spcPts val="0"/>
                        </a:spcAft>
                        <a:buNone/>
                      </a:pPr>
                      <a:endParaRPr lang="de-DE" sz="1200" b="1" noProof="0" dirty="0">
                        <a:solidFill>
                          <a:schemeClr val="dk1"/>
                        </a:solidFill>
                        <a:latin typeface="Arimo"/>
                        <a:ea typeface="Fira Sans Extra Condensed"/>
                        <a:cs typeface="Fira Sans Extra Condensed"/>
                        <a:sym typeface="Fira Sans Extra Condensed"/>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C79DA9">
                        <a:alpha val="37650"/>
                      </a:srgbClr>
                    </a:solidFill>
                  </a:tcPr>
                </a:tc>
                <a:tc>
                  <a:txBody>
                    <a:bodyPr/>
                    <a:lstStyle/>
                    <a:p>
                      <a:pPr marL="0" lvl="0" indent="0" algn="ctr" rtl="0">
                        <a:spcBef>
                          <a:spcPts val="0"/>
                        </a:spcBef>
                        <a:spcAft>
                          <a:spcPts val="0"/>
                        </a:spcAft>
                        <a:buNone/>
                      </a:pPr>
                      <a:endParaRPr lang="de-DE" sz="1200" noProof="0" dirty="0">
                        <a:solidFill>
                          <a:schemeClr val="dk1"/>
                        </a:solidFill>
                        <a:latin typeface="Arimo"/>
                        <a:ea typeface="Roboto"/>
                        <a:cs typeface="Roboto"/>
                        <a:sym typeface="Robot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C79DA9">
                        <a:alpha val="12549"/>
                      </a:srgbClr>
                    </a:solidFill>
                  </a:tcPr>
                </a:tc>
                <a:extLst>
                  <a:ext uri="{0D108BD9-81ED-4DB2-BD59-A6C34878D82A}">
                    <a16:rowId xmlns:a16="http://schemas.microsoft.com/office/drawing/2014/main" val="10003"/>
                  </a:ext>
                </a:extLst>
              </a:tr>
            </a:tbl>
          </a:graphicData>
        </a:graphic>
      </p:graphicFrame>
      <p:sp>
        <p:nvSpPr>
          <p:cNvPr id="24" name="Rechteck 23">
            <a:extLst>
              <a:ext uri="{FF2B5EF4-FFF2-40B4-BE49-F238E27FC236}">
                <a16:creationId xmlns:a16="http://schemas.microsoft.com/office/drawing/2014/main" id="{72E8779B-4051-1D7F-148D-3C3DB9965C55}"/>
              </a:ext>
            </a:extLst>
          </p:cNvPr>
          <p:cNvSpPr/>
          <p:nvPr/>
        </p:nvSpPr>
        <p:spPr>
          <a:xfrm>
            <a:off x="1140847" y="3625795"/>
            <a:ext cx="3097198" cy="934828"/>
          </a:xfrm>
          <a:prstGeom prst="rect">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dirty="0">
              <a:latin typeface="+mj-lt"/>
            </a:endParaRPr>
          </a:p>
        </p:txBody>
      </p:sp>
      <p:sp>
        <p:nvSpPr>
          <p:cNvPr id="760" name="Google Shape;760;p30"/>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de-DE" noProof="0" dirty="0">
                <a:latin typeface="+mj-lt"/>
              </a:rPr>
              <a:t>Repositorium finden</a:t>
            </a:r>
          </a:p>
        </p:txBody>
      </p:sp>
      <p:graphicFrame>
        <p:nvGraphicFramePr>
          <p:cNvPr id="763" name="Google Shape;763;p30"/>
          <p:cNvGraphicFramePr/>
          <p:nvPr>
            <p:extLst>
              <p:ext uri="{D42A27DB-BD31-4B8C-83A1-F6EECF244321}">
                <p14:modId xmlns:p14="http://schemas.microsoft.com/office/powerpoint/2010/main" val="1466415272"/>
              </p:ext>
            </p:extLst>
          </p:nvPr>
        </p:nvGraphicFramePr>
        <p:xfrm>
          <a:off x="4905957" y="1190600"/>
          <a:ext cx="3097196" cy="3390886"/>
        </p:xfrm>
        <a:graphic>
          <a:graphicData uri="http://schemas.openxmlformats.org/drawingml/2006/table">
            <a:tbl>
              <a:tblPr>
                <a:noFill/>
              </a:tblPr>
              <a:tblGrid>
                <a:gridCol w="1352316">
                  <a:extLst>
                    <a:ext uri="{9D8B030D-6E8A-4147-A177-3AD203B41FA5}">
                      <a16:colId xmlns:a16="http://schemas.microsoft.com/office/drawing/2014/main" val="20000"/>
                    </a:ext>
                  </a:extLst>
                </a:gridCol>
                <a:gridCol w="1744880">
                  <a:extLst>
                    <a:ext uri="{9D8B030D-6E8A-4147-A177-3AD203B41FA5}">
                      <a16:colId xmlns:a16="http://schemas.microsoft.com/office/drawing/2014/main" val="20001"/>
                    </a:ext>
                  </a:extLst>
                </a:gridCol>
              </a:tblGrid>
              <a:tr h="542335">
                <a:tc gridSpan="2">
                  <a:txBody>
                    <a:bodyPr/>
                    <a:lstStyle/>
                    <a:p>
                      <a:pPr marL="0" lvl="0" indent="0" algn="ctr" rtl="0">
                        <a:spcBef>
                          <a:spcPts val="0"/>
                        </a:spcBef>
                        <a:spcAft>
                          <a:spcPts val="0"/>
                        </a:spcAft>
                        <a:buNone/>
                      </a:pPr>
                      <a:r>
                        <a:rPr lang="de-DE" sz="1600" b="1" noProof="0" dirty="0" err="1">
                          <a:solidFill>
                            <a:schemeClr val="tx1"/>
                          </a:solidFill>
                          <a:latin typeface="Arimo"/>
                          <a:ea typeface="Fira Sans Extra Condensed"/>
                          <a:cs typeface="Fira Sans Extra Condensed"/>
                          <a:sym typeface="Fira Sans Extra Condensed"/>
                        </a:rPr>
                        <a:t>risources</a:t>
                      </a:r>
                      <a:endParaRPr lang="de-DE" sz="1600" b="1" noProof="0" dirty="0">
                        <a:solidFill>
                          <a:schemeClr val="tx1"/>
                        </a:solidFill>
                        <a:latin typeface="Arimo"/>
                        <a:ea typeface="Fira Sans Extra Condensed"/>
                        <a:cs typeface="Fira Sans Extra Condensed"/>
                        <a:sym typeface="Fira Sans Extra Condensed"/>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chemeClr val="accent3"/>
                    </a:solidFill>
                  </a:tcPr>
                </a:tc>
                <a:tc hMerge="1">
                  <a:txBody>
                    <a:bodyPr/>
                    <a:lstStyle/>
                    <a:p>
                      <a:endParaRPr lang="de-DE"/>
                    </a:p>
                  </a:txBody>
                  <a:tcPr/>
                </a:tc>
                <a:extLst>
                  <a:ext uri="{0D108BD9-81ED-4DB2-BD59-A6C34878D82A}">
                    <a16:rowId xmlns:a16="http://schemas.microsoft.com/office/drawing/2014/main" val="10000"/>
                  </a:ext>
                </a:extLst>
              </a:tr>
              <a:tr h="808839">
                <a:tc>
                  <a:txBody>
                    <a:bodyPr/>
                    <a:lstStyle/>
                    <a:p>
                      <a:pPr marL="0" lvl="0" indent="0" algn="ctr" rtl="0">
                        <a:spcBef>
                          <a:spcPts val="0"/>
                        </a:spcBef>
                        <a:spcAft>
                          <a:spcPts val="0"/>
                        </a:spcAft>
                        <a:buNone/>
                      </a:pPr>
                      <a:endParaRPr lang="de-DE" sz="1200" b="1" noProof="0" dirty="0">
                        <a:solidFill>
                          <a:schemeClr val="dk1"/>
                        </a:solidFill>
                        <a:latin typeface="Arimo"/>
                        <a:ea typeface="Fira Sans Extra Condensed"/>
                        <a:cs typeface="Fira Sans Extra Condensed"/>
                        <a:sym typeface="Fira Sans Extra Condensed"/>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A68596">
                        <a:alpha val="37650"/>
                      </a:srgb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de-DE" sz="1200" noProof="0" dirty="0">
                          <a:solidFill>
                            <a:srgbClr val="000000"/>
                          </a:solidFill>
                          <a:latin typeface="Arimo"/>
                          <a:ea typeface="Arial"/>
                          <a:cs typeface="Arial"/>
                        </a:rPr>
                        <a:t>DFG, </a:t>
                      </a:r>
                      <a:r>
                        <a:rPr lang="de-DE" sz="1200" u="sng" noProof="0" dirty="0">
                          <a:solidFill>
                            <a:schemeClr val="tx1"/>
                          </a:solidFill>
                          <a:latin typeface="Arimo"/>
                          <a:ea typeface="Arial"/>
                          <a:cs typeface="Arial"/>
                          <a:hlinkClick r:id="rId4" tooltip="https://risources.dfg.de/"/>
                        </a:rPr>
                        <a:t>https://risources.dfg.de/</a:t>
                      </a:r>
                      <a:endParaRPr lang="de-DE" sz="1200" noProof="0" dirty="0">
                        <a:latin typeface="Arim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A68596">
                        <a:alpha val="12549"/>
                      </a:srgbClr>
                    </a:solidFill>
                  </a:tcPr>
                </a:tc>
                <a:extLst>
                  <a:ext uri="{0D108BD9-81ED-4DB2-BD59-A6C34878D82A}">
                    <a16:rowId xmlns:a16="http://schemas.microsoft.com/office/drawing/2014/main" val="10001"/>
                  </a:ext>
                </a:extLst>
              </a:tr>
              <a:tr h="1308429">
                <a:tc>
                  <a:txBody>
                    <a:bodyPr/>
                    <a:lstStyle/>
                    <a:p>
                      <a:pPr marL="0" lvl="0" indent="0" algn="ctr" rtl="0">
                        <a:spcBef>
                          <a:spcPts val="0"/>
                        </a:spcBef>
                        <a:spcAft>
                          <a:spcPts val="0"/>
                        </a:spcAft>
                        <a:buNone/>
                      </a:pPr>
                      <a:endParaRPr lang="de-DE" sz="1200" b="1" noProof="0" dirty="0">
                        <a:solidFill>
                          <a:schemeClr val="dk1"/>
                        </a:solidFill>
                        <a:latin typeface="Arimo"/>
                        <a:ea typeface="Fira Sans Extra Condensed"/>
                        <a:cs typeface="Fira Sans Extra Condensed"/>
                        <a:sym typeface="Fira Sans Extra Condensed"/>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A68596">
                        <a:alpha val="50199"/>
                      </a:srgbClr>
                    </a:solidFill>
                  </a:tcPr>
                </a:tc>
                <a:tc>
                  <a:txBody>
                    <a:bodyPr/>
                    <a:lstStyle/>
                    <a:p>
                      <a:pPr>
                        <a:buFont typeface="Arial" panose="020B0604020202020204" pitchFamily="34" charset="0"/>
                        <a:buNone/>
                      </a:pPr>
                      <a:r>
                        <a:rPr lang="de-DE" sz="1200" noProof="0" dirty="0">
                          <a:latin typeface="Arimo"/>
                        </a:rPr>
                        <a:t>Suchmöglichkeiten:</a:t>
                      </a:r>
                    </a:p>
                    <a:p>
                      <a:pPr lvl="1" algn="l">
                        <a:buFont typeface="Arial" panose="020B0604020202020204" pitchFamily="34" charset="0"/>
                        <a:buChar char="•"/>
                      </a:pPr>
                      <a:r>
                        <a:rPr lang="de-DE" sz="1200" noProof="0" dirty="0">
                          <a:latin typeface="Arimo"/>
                        </a:rPr>
                        <a:t> Stichwort</a:t>
                      </a:r>
                    </a:p>
                    <a:p>
                      <a:pPr lvl="1" algn="l">
                        <a:buFont typeface="Arial" panose="020B0604020202020204" pitchFamily="34" charset="0"/>
                        <a:buChar char="•"/>
                      </a:pPr>
                      <a:r>
                        <a:rPr lang="de-DE" sz="1200" noProof="0" dirty="0">
                          <a:latin typeface="Arimo"/>
                        </a:rPr>
                        <a:t> Kriterien (Wissenschaftsgebiet, Kategorie, Bundesland)</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A68596">
                        <a:alpha val="25099"/>
                      </a:srgbClr>
                    </a:solidFill>
                  </a:tcPr>
                </a:tc>
                <a:extLst>
                  <a:ext uri="{0D108BD9-81ED-4DB2-BD59-A6C34878D82A}">
                    <a16:rowId xmlns:a16="http://schemas.microsoft.com/office/drawing/2014/main" val="10002"/>
                  </a:ext>
                </a:extLst>
              </a:tr>
              <a:tr h="731283">
                <a:tc>
                  <a:txBody>
                    <a:bodyPr/>
                    <a:lstStyle/>
                    <a:p>
                      <a:pPr marL="0" lvl="0" indent="0" algn="ctr" rtl="0">
                        <a:spcBef>
                          <a:spcPts val="0"/>
                        </a:spcBef>
                        <a:spcAft>
                          <a:spcPts val="0"/>
                        </a:spcAft>
                        <a:buNone/>
                      </a:pPr>
                      <a:endParaRPr lang="de-DE" sz="1200" b="1" noProof="0" dirty="0">
                        <a:solidFill>
                          <a:schemeClr val="dk1"/>
                        </a:solidFill>
                        <a:latin typeface="Arimo"/>
                        <a:ea typeface="Fira Sans Extra Condensed"/>
                        <a:cs typeface="Fira Sans Extra Condensed"/>
                        <a:sym typeface="Fira Sans Extra Condensed"/>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A68596">
                        <a:alpha val="37650"/>
                      </a:srgbClr>
                    </a:solidFill>
                  </a:tcPr>
                </a:tc>
                <a:tc>
                  <a:txBody>
                    <a:bodyPr/>
                    <a:lstStyle/>
                    <a:p>
                      <a:pPr marL="0" lvl="0" indent="0" algn="ctr" rtl="0">
                        <a:spcBef>
                          <a:spcPts val="0"/>
                        </a:spcBef>
                        <a:spcAft>
                          <a:spcPts val="0"/>
                        </a:spcAft>
                        <a:buNone/>
                      </a:pPr>
                      <a:endParaRPr lang="de-DE" sz="1200" noProof="0" dirty="0">
                        <a:solidFill>
                          <a:schemeClr val="dk1"/>
                        </a:solidFill>
                        <a:latin typeface="Arimo"/>
                        <a:ea typeface="Roboto"/>
                        <a:cs typeface="Roboto"/>
                        <a:sym typeface="Robot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A68596">
                        <a:alpha val="12549"/>
                      </a:srgbClr>
                    </a:solidFill>
                  </a:tcPr>
                </a:tc>
                <a:extLst>
                  <a:ext uri="{0D108BD9-81ED-4DB2-BD59-A6C34878D82A}">
                    <a16:rowId xmlns:a16="http://schemas.microsoft.com/office/drawing/2014/main" val="10003"/>
                  </a:ext>
                </a:extLst>
              </a:tr>
            </a:tbl>
          </a:graphicData>
        </a:graphic>
      </p:graphicFrame>
      <p:pic>
        <p:nvPicPr>
          <p:cNvPr id="3" name="Grafik 2">
            <a:extLst>
              <a:ext uri="{FF2B5EF4-FFF2-40B4-BE49-F238E27FC236}">
                <a16:creationId xmlns:a16="http://schemas.microsoft.com/office/drawing/2014/main" id="{AFE91BCA-729B-F947-AC36-6BBFBAE0CEE7}"/>
              </a:ext>
            </a:extLst>
          </p:cNvPr>
          <p:cNvPicPr>
            <a:picLocks noChangeAspect="1"/>
          </p:cNvPicPr>
          <p:nvPr/>
        </p:nvPicPr>
        <p:blipFill>
          <a:blip r:embed="rId5"/>
          <a:stretch>
            <a:fillRect/>
          </a:stretch>
        </p:blipFill>
        <p:spPr>
          <a:xfrm>
            <a:off x="1544153" y="3746078"/>
            <a:ext cx="2290586" cy="675494"/>
          </a:xfrm>
          <a:prstGeom prst="rect">
            <a:avLst/>
          </a:prstGeom>
        </p:spPr>
      </p:pic>
      <p:grpSp>
        <p:nvGrpSpPr>
          <p:cNvPr id="8" name="Google Shape;5169;p53">
            <a:extLst>
              <a:ext uri="{FF2B5EF4-FFF2-40B4-BE49-F238E27FC236}">
                <a16:creationId xmlns:a16="http://schemas.microsoft.com/office/drawing/2014/main" id="{A417F862-21C7-4593-2D55-F665F2E3E46A}"/>
              </a:ext>
            </a:extLst>
          </p:cNvPr>
          <p:cNvGrpSpPr/>
          <p:nvPr/>
        </p:nvGrpSpPr>
        <p:grpSpPr>
          <a:xfrm>
            <a:off x="1525587" y="1958605"/>
            <a:ext cx="629171" cy="613145"/>
            <a:chOff x="4374915" y="4753854"/>
            <a:chExt cx="639889" cy="639889"/>
          </a:xfrm>
          <a:solidFill>
            <a:srgbClr val="4C6A78"/>
          </a:solidFill>
        </p:grpSpPr>
        <p:sp>
          <p:nvSpPr>
            <p:cNvPr id="9" name="Google Shape;5170;p53">
              <a:extLst>
                <a:ext uri="{FF2B5EF4-FFF2-40B4-BE49-F238E27FC236}">
                  <a16:creationId xmlns:a16="http://schemas.microsoft.com/office/drawing/2014/main" id="{298C1F7A-A3BA-7A15-48F8-D18FB545C0DB}"/>
                </a:ext>
              </a:extLst>
            </p:cNvPr>
            <p:cNvSpPr/>
            <p:nvPr/>
          </p:nvSpPr>
          <p:spPr>
            <a:xfrm>
              <a:off x="4374915" y="4753854"/>
              <a:ext cx="639889" cy="639889"/>
            </a:xfrm>
            <a:custGeom>
              <a:avLst/>
              <a:gdLst/>
              <a:ahLst/>
              <a:cxnLst/>
              <a:rect l="l" t="t" r="r" b="b"/>
              <a:pathLst>
                <a:path w="639889" h="639889" extrusionOk="0">
                  <a:moveTo>
                    <a:pt x="605409" y="360331"/>
                  </a:moveTo>
                  <a:cubicBezTo>
                    <a:pt x="624840" y="357188"/>
                    <a:pt x="639794" y="340233"/>
                    <a:pt x="639794" y="319945"/>
                  </a:cubicBezTo>
                  <a:cubicBezTo>
                    <a:pt x="639794" y="299657"/>
                    <a:pt x="624840" y="282702"/>
                    <a:pt x="605409" y="279559"/>
                  </a:cubicBezTo>
                  <a:cubicBezTo>
                    <a:pt x="597218" y="221170"/>
                    <a:pt x="570738" y="166021"/>
                    <a:pt x="530352" y="122873"/>
                  </a:cubicBezTo>
                  <a:lnTo>
                    <a:pt x="577405" y="75819"/>
                  </a:lnTo>
                  <a:cubicBezTo>
                    <a:pt x="583692" y="79724"/>
                    <a:pt x="591026" y="81915"/>
                    <a:pt x="598932" y="81915"/>
                  </a:cubicBezTo>
                  <a:cubicBezTo>
                    <a:pt x="621506" y="81915"/>
                    <a:pt x="639889" y="63532"/>
                    <a:pt x="639889" y="40958"/>
                  </a:cubicBezTo>
                  <a:cubicBezTo>
                    <a:pt x="639889" y="18383"/>
                    <a:pt x="621506" y="0"/>
                    <a:pt x="598932" y="0"/>
                  </a:cubicBezTo>
                  <a:cubicBezTo>
                    <a:pt x="576358" y="0"/>
                    <a:pt x="557974" y="18383"/>
                    <a:pt x="557974" y="40958"/>
                  </a:cubicBezTo>
                  <a:cubicBezTo>
                    <a:pt x="557974" y="48863"/>
                    <a:pt x="560261" y="56198"/>
                    <a:pt x="564071" y="62484"/>
                  </a:cubicBezTo>
                  <a:lnTo>
                    <a:pt x="517017" y="109538"/>
                  </a:lnTo>
                  <a:cubicBezTo>
                    <a:pt x="473773" y="69056"/>
                    <a:pt x="418719" y="42672"/>
                    <a:pt x="360331" y="34481"/>
                  </a:cubicBezTo>
                  <a:cubicBezTo>
                    <a:pt x="357188" y="15050"/>
                    <a:pt x="340233" y="95"/>
                    <a:pt x="319945" y="95"/>
                  </a:cubicBezTo>
                  <a:cubicBezTo>
                    <a:pt x="299656" y="95"/>
                    <a:pt x="282702" y="15050"/>
                    <a:pt x="279559" y="34481"/>
                  </a:cubicBezTo>
                  <a:cubicBezTo>
                    <a:pt x="221171" y="42672"/>
                    <a:pt x="166021" y="69152"/>
                    <a:pt x="122872" y="109538"/>
                  </a:cubicBezTo>
                  <a:lnTo>
                    <a:pt x="75819" y="62484"/>
                  </a:lnTo>
                  <a:cubicBezTo>
                    <a:pt x="79724" y="56198"/>
                    <a:pt x="81915" y="48863"/>
                    <a:pt x="81915" y="40958"/>
                  </a:cubicBezTo>
                  <a:cubicBezTo>
                    <a:pt x="81915" y="18383"/>
                    <a:pt x="63532" y="0"/>
                    <a:pt x="40958" y="0"/>
                  </a:cubicBezTo>
                  <a:cubicBezTo>
                    <a:pt x="18383" y="0"/>
                    <a:pt x="0" y="18383"/>
                    <a:pt x="0" y="40958"/>
                  </a:cubicBezTo>
                  <a:cubicBezTo>
                    <a:pt x="0" y="63532"/>
                    <a:pt x="18383" y="81915"/>
                    <a:pt x="40958" y="81915"/>
                  </a:cubicBezTo>
                  <a:cubicBezTo>
                    <a:pt x="48863" y="81915"/>
                    <a:pt x="56197" y="79629"/>
                    <a:pt x="62484" y="75819"/>
                  </a:cubicBezTo>
                  <a:lnTo>
                    <a:pt x="109538" y="122873"/>
                  </a:lnTo>
                  <a:cubicBezTo>
                    <a:pt x="69056" y="166116"/>
                    <a:pt x="42672" y="221170"/>
                    <a:pt x="34480" y="279559"/>
                  </a:cubicBezTo>
                  <a:cubicBezTo>
                    <a:pt x="15050" y="282702"/>
                    <a:pt x="95" y="299657"/>
                    <a:pt x="95" y="319945"/>
                  </a:cubicBezTo>
                  <a:cubicBezTo>
                    <a:pt x="95" y="340233"/>
                    <a:pt x="15050" y="357188"/>
                    <a:pt x="34480" y="360331"/>
                  </a:cubicBezTo>
                  <a:cubicBezTo>
                    <a:pt x="42672" y="418719"/>
                    <a:pt x="69151" y="473869"/>
                    <a:pt x="109538" y="517017"/>
                  </a:cubicBezTo>
                  <a:lnTo>
                    <a:pt x="62484" y="564071"/>
                  </a:lnTo>
                  <a:cubicBezTo>
                    <a:pt x="56197" y="560165"/>
                    <a:pt x="48863" y="557975"/>
                    <a:pt x="40958" y="557975"/>
                  </a:cubicBezTo>
                  <a:cubicBezTo>
                    <a:pt x="18383" y="557975"/>
                    <a:pt x="0" y="576358"/>
                    <a:pt x="0" y="598932"/>
                  </a:cubicBezTo>
                  <a:cubicBezTo>
                    <a:pt x="0" y="621506"/>
                    <a:pt x="18383" y="639890"/>
                    <a:pt x="40958" y="639890"/>
                  </a:cubicBezTo>
                  <a:cubicBezTo>
                    <a:pt x="63532" y="639890"/>
                    <a:pt x="81915" y="621506"/>
                    <a:pt x="81915" y="598932"/>
                  </a:cubicBezTo>
                  <a:cubicBezTo>
                    <a:pt x="81915" y="591026"/>
                    <a:pt x="79629" y="583692"/>
                    <a:pt x="75819" y="577406"/>
                  </a:cubicBezTo>
                  <a:lnTo>
                    <a:pt x="122872" y="530352"/>
                  </a:lnTo>
                  <a:cubicBezTo>
                    <a:pt x="166116" y="570833"/>
                    <a:pt x="221171" y="597218"/>
                    <a:pt x="279559" y="605409"/>
                  </a:cubicBezTo>
                  <a:cubicBezTo>
                    <a:pt x="282702" y="624840"/>
                    <a:pt x="299656" y="639794"/>
                    <a:pt x="319945" y="639794"/>
                  </a:cubicBezTo>
                  <a:cubicBezTo>
                    <a:pt x="340233" y="639794"/>
                    <a:pt x="357188" y="624840"/>
                    <a:pt x="360331" y="605409"/>
                  </a:cubicBezTo>
                  <a:cubicBezTo>
                    <a:pt x="418719" y="597218"/>
                    <a:pt x="473869" y="570738"/>
                    <a:pt x="517017" y="530352"/>
                  </a:cubicBezTo>
                  <a:lnTo>
                    <a:pt x="564071" y="577406"/>
                  </a:lnTo>
                  <a:cubicBezTo>
                    <a:pt x="560165" y="583692"/>
                    <a:pt x="557974" y="591026"/>
                    <a:pt x="557974" y="598932"/>
                  </a:cubicBezTo>
                  <a:cubicBezTo>
                    <a:pt x="557974" y="621506"/>
                    <a:pt x="576358" y="639890"/>
                    <a:pt x="598932" y="639890"/>
                  </a:cubicBezTo>
                  <a:cubicBezTo>
                    <a:pt x="621506" y="639890"/>
                    <a:pt x="639889" y="621506"/>
                    <a:pt x="639889" y="598932"/>
                  </a:cubicBezTo>
                  <a:cubicBezTo>
                    <a:pt x="639889" y="576358"/>
                    <a:pt x="621506" y="557975"/>
                    <a:pt x="598932" y="557975"/>
                  </a:cubicBezTo>
                  <a:cubicBezTo>
                    <a:pt x="591026" y="557975"/>
                    <a:pt x="583692" y="560261"/>
                    <a:pt x="577405" y="564071"/>
                  </a:cubicBezTo>
                  <a:lnTo>
                    <a:pt x="530352" y="517017"/>
                  </a:lnTo>
                  <a:cubicBezTo>
                    <a:pt x="570833" y="473774"/>
                    <a:pt x="597218" y="418719"/>
                    <a:pt x="605409" y="360331"/>
                  </a:cubicBezTo>
                  <a:close/>
                  <a:moveTo>
                    <a:pt x="319945" y="557975"/>
                  </a:moveTo>
                  <a:cubicBezTo>
                    <a:pt x="301657" y="557975"/>
                    <a:pt x="286036" y="570071"/>
                    <a:pt x="280892" y="586740"/>
                  </a:cubicBezTo>
                  <a:cubicBezTo>
                    <a:pt x="164116" y="569690"/>
                    <a:pt x="70295" y="475869"/>
                    <a:pt x="53245" y="359093"/>
                  </a:cubicBezTo>
                  <a:cubicBezTo>
                    <a:pt x="69913" y="353854"/>
                    <a:pt x="82010" y="338328"/>
                    <a:pt x="82010" y="320040"/>
                  </a:cubicBezTo>
                  <a:cubicBezTo>
                    <a:pt x="82010" y="301752"/>
                    <a:pt x="69913" y="286131"/>
                    <a:pt x="53245" y="280988"/>
                  </a:cubicBezTo>
                  <a:cubicBezTo>
                    <a:pt x="70295" y="164211"/>
                    <a:pt x="164116" y="70390"/>
                    <a:pt x="280892" y="53340"/>
                  </a:cubicBezTo>
                  <a:cubicBezTo>
                    <a:pt x="286131" y="70009"/>
                    <a:pt x="301657" y="82106"/>
                    <a:pt x="319945" y="82106"/>
                  </a:cubicBezTo>
                  <a:cubicBezTo>
                    <a:pt x="338233" y="82106"/>
                    <a:pt x="353854" y="70009"/>
                    <a:pt x="358997" y="53340"/>
                  </a:cubicBezTo>
                  <a:cubicBezTo>
                    <a:pt x="475774" y="70390"/>
                    <a:pt x="569595" y="164211"/>
                    <a:pt x="586645" y="280988"/>
                  </a:cubicBezTo>
                  <a:cubicBezTo>
                    <a:pt x="569976" y="286226"/>
                    <a:pt x="557879" y="301752"/>
                    <a:pt x="557879" y="320040"/>
                  </a:cubicBezTo>
                  <a:cubicBezTo>
                    <a:pt x="557879" y="338328"/>
                    <a:pt x="569976" y="353949"/>
                    <a:pt x="586645" y="359093"/>
                  </a:cubicBezTo>
                  <a:cubicBezTo>
                    <a:pt x="569595" y="475869"/>
                    <a:pt x="475774" y="569690"/>
                    <a:pt x="358997" y="586740"/>
                  </a:cubicBezTo>
                  <a:cubicBezTo>
                    <a:pt x="353759" y="570071"/>
                    <a:pt x="338233" y="557975"/>
                    <a:pt x="319945" y="557975"/>
                  </a:cubicBezTo>
                  <a:close/>
                  <a:moveTo>
                    <a:pt x="621030" y="319945"/>
                  </a:moveTo>
                  <a:cubicBezTo>
                    <a:pt x="621030" y="332137"/>
                    <a:pt x="611124" y="342138"/>
                    <a:pt x="598837" y="342138"/>
                  </a:cubicBezTo>
                  <a:cubicBezTo>
                    <a:pt x="586549" y="342138"/>
                    <a:pt x="576644" y="332232"/>
                    <a:pt x="576644" y="319945"/>
                  </a:cubicBezTo>
                  <a:cubicBezTo>
                    <a:pt x="576644" y="307658"/>
                    <a:pt x="586549" y="297752"/>
                    <a:pt x="598837" y="297752"/>
                  </a:cubicBezTo>
                  <a:cubicBezTo>
                    <a:pt x="611124" y="297752"/>
                    <a:pt x="621030" y="307658"/>
                    <a:pt x="621030" y="319945"/>
                  </a:cubicBezTo>
                  <a:close/>
                  <a:moveTo>
                    <a:pt x="598837" y="18860"/>
                  </a:moveTo>
                  <a:cubicBezTo>
                    <a:pt x="611029" y="18860"/>
                    <a:pt x="621030" y="28766"/>
                    <a:pt x="621030" y="41053"/>
                  </a:cubicBezTo>
                  <a:cubicBezTo>
                    <a:pt x="621030" y="53340"/>
                    <a:pt x="611124" y="63246"/>
                    <a:pt x="598837" y="63246"/>
                  </a:cubicBezTo>
                  <a:cubicBezTo>
                    <a:pt x="586549" y="63246"/>
                    <a:pt x="576644" y="53340"/>
                    <a:pt x="576644" y="41053"/>
                  </a:cubicBezTo>
                  <a:cubicBezTo>
                    <a:pt x="576644" y="28766"/>
                    <a:pt x="586549" y="18860"/>
                    <a:pt x="598837" y="18860"/>
                  </a:cubicBezTo>
                  <a:close/>
                  <a:moveTo>
                    <a:pt x="319945" y="18860"/>
                  </a:moveTo>
                  <a:cubicBezTo>
                    <a:pt x="332137" y="18860"/>
                    <a:pt x="342138" y="28766"/>
                    <a:pt x="342138" y="41053"/>
                  </a:cubicBezTo>
                  <a:cubicBezTo>
                    <a:pt x="342138" y="53340"/>
                    <a:pt x="332232" y="63246"/>
                    <a:pt x="319945" y="63246"/>
                  </a:cubicBezTo>
                  <a:cubicBezTo>
                    <a:pt x="307658" y="63246"/>
                    <a:pt x="297751" y="53340"/>
                    <a:pt x="297751" y="41053"/>
                  </a:cubicBezTo>
                  <a:cubicBezTo>
                    <a:pt x="297751" y="28766"/>
                    <a:pt x="307658" y="18860"/>
                    <a:pt x="319945" y="18860"/>
                  </a:cubicBezTo>
                  <a:close/>
                  <a:moveTo>
                    <a:pt x="18859" y="41053"/>
                  </a:moveTo>
                  <a:cubicBezTo>
                    <a:pt x="18859" y="28861"/>
                    <a:pt x="28766" y="18860"/>
                    <a:pt x="41053" y="18860"/>
                  </a:cubicBezTo>
                  <a:cubicBezTo>
                    <a:pt x="53340" y="18860"/>
                    <a:pt x="63246" y="28766"/>
                    <a:pt x="63246" y="41053"/>
                  </a:cubicBezTo>
                  <a:cubicBezTo>
                    <a:pt x="63246" y="53340"/>
                    <a:pt x="53340" y="63246"/>
                    <a:pt x="41053" y="63246"/>
                  </a:cubicBezTo>
                  <a:cubicBezTo>
                    <a:pt x="28766" y="63246"/>
                    <a:pt x="18859" y="53340"/>
                    <a:pt x="18859" y="41053"/>
                  </a:cubicBezTo>
                  <a:close/>
                  <a:moveTo>
                    <a:pt x="18859" y="319945"/>
                  </a:moveTo>
                  <a:cubicBezTo>
                    <a:pt x="18859" y="307753"/>
                    <a:pt x="28766" y="297752"/>
                    <a:pt x="41053" y="297752"/>
                  </a:cubicBezTo>
                  <a:cubicBezTo>
                    <a:pt x="53340" y="297752"/>
                    <a:pt x="63246" y="307658"/>
                    <a:pt x="63246" y="319945"/>
                  </a:cubicBezTo>
                  <a:cubicBezTo>
                    <a:pt x="63246" y="332232"/>
                    <a:pt x="53340" y="342138"/>
                    <a:pt x="41053" y="342138"/>
                  </a:cubicBezTo>
                  <a:cubicBezTo>
                    <a:pt x="28766" y="342138"/>
                    <a:pt x="18859" y="332232"/>
                    <a:pt x="18859" y="319945"/>
                  </a:cubicBezTo>
                  <a:close/>
                  <a:moveTo>
                    <a:pt x="41053" y="621030"/>
                  </a:moveTo>
                  <a:cubicBezTo>
                    <a:pt x="28861" y="621030"/>
                    <a:pt x="18859" y="611124"/>
                    <a:pt x="18859" y="598837"/>
                  </a:cubicBezTo>
                  <a:cubicBezTo>
                    <a:pt x="18859" y="586550"/>
                    <a:pt x="28766" y="576644"/>
                    <a:pt x="41053" y="576644"/>
                  </a:cubicBezTo>
                  <a:cubicBezTo>
                    <a:pt x="53340" y="576644"/>
                    <a:pt x="63246" y="586550"/>
                    <a:pt x="63246" y="598837"/>
                  </a:cubicBezTo>
                  <a:cubicBezTo>
                    <a:pt x="63246" y="611124"/>
                    <a:pt x="53340" y="621030"/>
                    <a:pt x="41053" y="621030"/>
                  </a:cubicBezTo>
                  <a:close/>
                  <a:moveTo>
                    <a:pt x="319945" y="621030"/>
                  </a:moveTo>
                  <a:cubicBezTo>
                    <a:pt x="307753" y="621030"/>
                    <a:pt x="297751" y="611124"/>
                    <a:pt x="297751" y="598837"/>
                  </a:cubicBezTo>
                  <a:cubicBezTo>
                    <a:pt x="297751" y="586550"/>
                    <a:pt x="307658" y="576644"/>
                    <a:pt x="319945" y="576644"/>
                  </a:cubicBezTo>
                  <a:cubicBezTo>
                    <a:pt x="332232" y="576644"/>
                    <a:pt x="342138" y="586550"/>
                    <a:pt x="342138" y="598837"/>
                  </a:cubicBezTo>
                  <a:cubicBezTo>
                    <a:pt x="342138" y="611124"/>
                    <a:pt x="332232" y="621030"/>
                    <a:pt x="319945" y="621030"/>
                  </a:cubicBezTo>
                  <a:close/>
                  <a:moveTo>
                    <a:pt x="621030" y="598837"/>
                  </a:moveTo>
                  <a:cubicBezTo>
                    <a:pt x="621030" y="611029"/>
                    <a:pt x="611124" y="621030"/>
                    <a:pt x="598837" y="621030"/>
                  </a:cubicBezTo>
                  <a:cubicBezTo>
                    <a:pt x="586549" y="621030"/>
                    <a:pt x="576644" y="611124"/>
                    <a:pt x="576644" y="598837"/>
                  </a:cubicBezTo>
                  <a:cubicBezTo>
                    <a:pt x="576644" y="586550"/>
                    <a:pt x="586549" y="576644"/>
                    <a:pt x="598837" y="576644"/>
                  </a:cubicBezTo>
                  <a:cubicBezTo>
                    <a:pt x="611124" y="576644"/>
                    <a:pt x="621030" y="586550"/>
                    <a:pt x="621030" y="598837"/>
                  </a:cubicBezTo>
                  <a:close/>
                </a:path>
              </a:pathLst>
            </a:custGeom>
            <a:grp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Text" lastClr="000000"/>
                </a:solidFill>
                <a:effectLst/>
                <a:uLnTx/>
                <a:uFillTx/>
                <a:latin typeface="+mj-lt"/>
              </a:endParaRPr>
            </a:p>
          </p:txBody>
        </p:sp>
        <p:sp>
          <p:nvSpPr>
            <p:cNvPr id="10" name="Google Shape;5171;p53">
              <a:extLst>
                <a:ext uri="{FF2B5EF4-FFF2-40B4-BE49-F238E27FC236}">
                  <a16:creationId xmlns:a16="http://schemas.microsoft.com/office/drawing/2014/main" id="{D17BDD51-ED75-C083-6F60-ECBC97DB7279}"/>
                </a:ext>
              </a:extLst>
            </p:cNvPr>
            <p:cNvSpPr/>
            <p:nvPr/>
          </p:nvSpPr>
          <p:spPr>
            <a:xfrm>
              <a:off x="4490072" y="4868726"/>
              <a:ext cx="409956" cy="409955"/>
            </a:xfrm>
            <a:custGeom>
              <a:avLst/>
              <a:gdLst/>
              <a:ahLst/>
              <a:cxnLst/>
              <a:rect l="l" t="t" r="r" b="b"/>
              <a:pathLst>
                <a:path w="409956" h="409955" extrusionOk="0">
                  <a:moveTo>
                    <a:pt x="388715" y="272510"/>
                  </a:moveTo>
                  <a:cubicBezTo>
                    <a:pt x="383953" y="270510"/>
                    <a:pt x="378428" y="272701"/>
                    <a:pt x="376428" y="277463"/>
                  </a:cubicBezTo>
                  <a:cubicBezTo>
                    <a:pt x="370332" y="291846"/>
                    <a:pt x="362617" y="305181"/>
                    <a:pt x="353473" y="317278"/>
                  </a:cubicBezTo>
                  <a:cubicBezTo>
                    <a:pt x="338423" y="307277"/>
                    <a:pt x="322040" y="298895"/>
                    <a:pt x="304895" y="292322"/>
                  </a:cubicBezTo>
                  <a:cubicBezTo>
                    <a:pt x="310896" y="268129"/>
                    <a:pt x="314420" y="241745"/>
                    <a:pt x="315087" y="214408"/>
                  </a:cubicBezTo>
                  <a:lnTo>
                    <a:pt x="390906" y="214408"/>
                  </a:lnTo>
                  <a:cubicBezTo>
                    <a:pt x="390525" y="222028"/>
                    <a:pt x="389668" y="229648"/>
                    <a:pt x="388430" y="237173"/>
                  </a:cubicBezTo>
                  <a:cubicBezTo>
                    <a:pt x="387572" y="242316"/>
                    <a:pt x="391001" y="247079"/>
                    <a:pt x="396049" y="248031"/>
                  </a:cubicBezTo>
                  <a:cubicBezTo>
                    <a:pt x="396621" y="248031"/>
                    <a:pt x="397097" y="248126"/>
                    <a:pt x="397669" y="248126"/>
                  </a:cubicBezTo>
                  <a:cubicBezTo>
                    <a:pt x="402146" y="248126"/>
                    <a:pt x="406146" y="244888"/>
                    <a:pt x="406908" y="240316"/>
                  </a:cubicBezTo>
                  <a:cubicBezTo>
                    <a:pt x="408908" y="228695"/>
                    <a:pt x="409956" y="216789"/>
                    <a:pt x="409956" y="204978"/>
                  </a:cubicBezTo>
                  <a:cubicBezTo>
                    <a:pt x="409956" y="150209"/>
                    <a:pt x="388620" y="98774"/>
                    <a:pt x="349948" y="60008"/>
                  </a:cubicBezTo>
                  <a:cubicBezTo>
                    <a:pt x="311277" y="21241"/>
                    <a:pt x="259747" y="0"/>
                    <a:pt x="204978" y="0"/>
                  </a:cubicBezTo>
                  <a:cubicBezTo>
                    <a:pt x="204978" y="0"/>
                    <a:pt x="204978" y="0"/>
                    <a:pt x="204978" y="0"/>
                  </a:cubicBezTo>
                  <a:cubicBezTo>
                    <a:pt x="204978" y="0"/>
                    <a:pt x="204978" y="0"/>
                    <a:pt x="204978" y="0"/>
                  </a:cubicBezTo>
                  <a:cubicBezTo>
                    <a:pt x="169640" y="0"/>
                    <a:pt x="134779" y="9144"/>
                    <a:pt x="104204" y="26479"/>
                  </a:cubicBezTo>
                  <a:cubicBezTo>
                    <a:pt x="82677" y="38672"/>
                    <a:pt x="63532" y="54769"/>
                    <a:pt x="47720" y="73628"/>
                  </a:cubicBezTo>
                  <a:cubicBezTo>
                    <a:pt x="47530" y="73914"/>
                    <a:pt x="47244" y="74105"/>
                    <a:pt x="47054" y="74390"/>
                  </a:cubicBezTo>
                  <a:cubicBezTo>
                    <a:pt x="41338" y="81344"/>
                    <a:pt x="36004" y="88583"/>
                    <a:pt x="31242" y="96298"/>
                  </a:cubicBezTo>
                  <a:cubicBezTo>
                    <a:pt x="28480" y="100679"/>
                    <a:pt x="29813" y="106489"/>
                    <a:pt x="34195" y="109252"/>
                  </a:cubicBezTo>
                  <a:cubicBezTo>
                    <a:pt x="38576" y="112014"/>
                    <a:pt x="44387" y="110681"/>
                    <a:pt x="47149" y="106299"/>
                  </a:cubicBezTo>
                  <a:cubicBezTo>
                    <a:pt x="50101" y="101632"/>
                    <a:pt x="53245" y="97155"/>
                    <a:pt x="56483" y="92774"/>
                  </a:cubicBezTo>
                  <a:cubicBezTo>
                    <a:pt x="71533" y="102775"/>
                    <a:pt x="87821" y="111061"/>
                    <a:pt x="105061" y="117729"/>
                  </a:cubicBezTo>
                  <a:cubicBezTo>
                    <a:pt x="99060" y="141923"/>
                    <a:pt x="95536" y="168307"/>
                    <a:pt x="94869" y="195644"/>
                  </a:cubicBezTo>
                  <a:lnTo>
                    <a:pt x="19050" y="195644"/>
                  </a:lnTo>
                  <a:cubicBezTo>
                    <a:pt x="19907" y="177927"/>
                    <a:pt x="23241" y="160592"/>
                    <a:pt x="29051" y="143828"/>
                  </a:cubicBezTo>
                  <a:cubicBezTo>
                    <a:pt x="30766" y="138970"/>
                    <a:pt x="28194" y="133636"/>
                    <a:pt x="23241" y="131921"/>
                  </a:cubicBezTo>
                  <a:cubicBezTo>
                    <a:pt x="18383" y="130207"/>
                    <a:pt x="13049" y="132779"/>
                    <a:pt x="11335" y="137732"/>
                  </a:cubicBezTo>
                  <a:cubicBezTo>
                    <a:pt x="3810" y="159353"/>
                    <a:pt x="0" y="181928"/>
                    <a:pt x="0" y="204978"/>
                  </a:cubicBezTo>
                  <a:lnTo>
                    <a:pt x="0" y="204978"/>
                  </a:lnTo>
                  <a:cubicBezTo>
                    <a:pt x="0" y="259747"/>
                    <a:pt x="21336" y="311182"/>
                    <a:pt x="60008" y="349949"/>
                  </a:cubicBezTo>
                  <a:cubicBezTo>
                    <a:pt x="98679" y="388620"/>
                    <a:pt x="150209" y="409956"/>
                    <a:pt x="204978" y="409956"/>
                  </a:cubicBezTo>
                  <a:cubicBezTo>
                    <a:pt x="287560" y="409956"/>
                    <a:pt x="361760" y="360807"/>
                    <a:pt x="393859" y="284702"/>
                  </a:cubicBezTo>
                  <a:cubicBezTo>
                    <a:pt x="395859" y="279940"/>
                    <a:pt x="393668" y="274415"/>
                    <a:pt x="388906" y="272415"/>
                  </a:cubicBezTo>
                  <a:close/>
                  <a:moveTo>
                    <a:pt x="287084" y="286226"/>
                  </a:moveTo>
                  <a:cubicBezTo>
                    <a:pt x="263747" y="279082"/>
                    <a:pt x="239173" y="274987"/>
                    <a:pt x="214122" y="274130"/>
                  </a:cubicBezTo>
                  <a:lnTo>
                    <a:pt x="214122" y="214503"/>
                  </a:lnTo>
                  <a:lnTo>
                    <a:pt x="296228" y="214503"/>
                  </a:lnTo>
                  <a:cubicBezTo>
                    <a:pt x="295561" y="239744"/>
                    <a:pt x="292513" y="264033"/>
                    <a:pt x="287084" y="286322"/>
                  </a:cubicBezTo>
                  <a:close/>
                  <a:moveTo>
                    <a:pt x="18764" y="214408"/>
                  </a:moveTo>
                  <a:lnTo>
                    <a:pt x="94583" y="214408"/>
                  </a:lnTo>
                  <a:cubicBezTo>
                    <a:pt x="95250" y="241745"/>
                    <a:pt x="98679" y="268129"/>
                    <a:pt x="104775" y="292322"/>
                  </a:cubicBezTo>
                  <a:cubicBezTo>
                    <a:pt x="87630" y="298990"/>
                    <a:pt x="71342" y="307277"/>
                    <a:pt x="56293" y="317182"/>
                  </a:cubicBezTo>
                  <a:cubicBezTo>
                    <a:pt x="34385" y="288322"/>
                    <a:pt x="20765" y="252889"/>
                    <a:pt x="18859" y="214312"/>
                  </a:cubicBezTo>
                  <a:close/>
                  <a:moveTo>
                    <a:pt x="113347" y="214408"/>
                  </a:moveTo>
                  <a:lnTo>
                    <a:pt x="195453" y="214408"/>
                  </a:lnTo>
                  <a:lnTo>
                    <a:pt x="195453" y="274034"/>
                  </a:lnTo>
                  <a:cubicBezTo>
                    <a:pt x="170402" y="274892"/>
                    <a:pt x="145828" y="278987"/>
                    <a:pt x="122492" y="286131"/>
                  </a:cubicBezTo>
                  <a:cubicBezTo>
                    <a:pt x="117062" y="263843"/>
                    <a:pt x="113919" y="239554"/>
                    <a:pt x="113347" y="214312"/>
                  </a:cubicBezTo>
                  <a:close/>
                  <a:moveTo>
                    <a:pt x="195453" y="292799"/>
                  </a:moveTo>
                  <a:lnTo>
                    <a:pt x="195453" y="390239"/>
                  </a:lnTo>
                  <a:cubicBezTo>
                    <a:pt x="175546" y="385953"/>
                    <a:pt x="156782" y="368141"/>
                    <a:pt x="141732" y="338995"/>
                  </a:cubicBezTo>
                  <a:cubicBezTo>
                    <a:pt x="136208" y="328327"/>
                    <a:pt x="131540" y="316706"/>
                    <a:pt x="127540" y="304133"/>
                  </a:cubicBezTo>
                  <a:cubicBezTo>
                    <a:pt x="149162" y="297466"/>
                    <a:pt x="172117" y="293561"/>
                    <a:pt x="195453" y="292703"/>
                  </a:cubicBezTo>
                  <a:close/>
                  <a:moveTo>
                    <a:pt x="214217" y="390239"/>
                  </a:moveTo>
                  <a:lnTo>
                    <a:pt x="214217" y="292799"/>
                  </a:lnTo>
                  <a:cubicBezTo>
                    <a:pt x="237554" y="293656"/>
                    <a:pt x="260413" y="297466"/>
                    <a:pt x="282130" y="304229"/>
                  </a:cubicBezTo>
                  <a:cubicBezTo>
                    <a:pt x="278130" y="316706"/>
                    <a:pt x="273463" y="328422"/>
                    <a:pt x="267938" y="339090"/>
                  </a:cubicBezTo>
                  <a:cubicBezTo>
                    <a:pt x="252889" y="368237"/>
                    <a:pt x="234125" y="386048"/>
                    <a:pt x="214217" y="390335"/>
                  </a:cubicBezTo>
                  <a:close/>
                  <a:moveTo>
                    <a:pt x="267938" y="70961"/>
                  </a:moveTo>
                  <a:cubicBezTo>
                    <a:pt x="273463" y="81629"/>
                    <a:pt x="278130" y="93250"/>
                    <a:pt x="282130" y="105823"/>
                  </a:cubicBezTo>
                  <a:cubicBezTo>
                    <a:pt x="260509" y="112490"/>
                    <a:pt x="237554" y="116396"/>
                    <a:pt x="214217" y="117253"/>
                  </a:cubicBezTo>
                  <a:lnTo>
                    <a:pt x="214217" y="19812"/>
                  </a:lnTo>
                  <a:cubicBezTo>
                    <a:pt x="234125" y="24098"/>
                    <a:pt x="252889" y="41910"/>
                    <a:pt x="267938" y="71057"/>
                  </a:cubicBezTo>
                  <a:close/>
                  <a:moveTo>
                    <a:pt x="195548" y="19717"/>
                  </a:moveTo>
                  <a:lnTo>
                    <a:pt x="195548" y="117158"/>
                  </a:lnTo>
                  <a:cubicBezTo>
                    <a:pt x="172212" y="116300"/>
                    <a:pt x="149352" y="112490"/>
                    <a:pt x="127635" y="105727"/>
                  </a:cubicBezTo>
                  <a:cubicBezTo>
                    <a:pt x="131636" y="93250"/>
                    <a:pt x="136303" y="81534"/>
                    <a:pt x="141827" y="70866"/>
                  </a:cubicBezTo>
                  <a:cubicBezTo>
                    <a:pt x="156877" y="41720"/>
                    <a:pt x="175641" y="23908"/>
                    <a:pt x="195548" y="19621"/>
                  </a:cubicBezTo>
                  <a:close/>
                  <a:moveTo>
                    <a:pt x="214313" y="135922"/>
                  </a:moveTo>
                  <a:cubicBezTo>
                    <a:pt x="239363" y="135065"/>
                    <a:pt x="263938" y="130969"/>
                    <a:pt x="287274" y="123825"/>
                  </a:cubicBezTo>
                  <a:cubicBezTo>
                    <a:pt x="292703" y="146114"/>
                    <a:pt x="295846" y="170402"/>
                    <a:pt x="296418" y="195644"/>
                  </a:cubicBezTo>
                  <a:lnTo>
                    <a:pt x="214313" y="195644"/>
                  </a:lnTo>
                  <a:lnTo>
                    <a:pt x="214313" y="136017"/>
                  </a:lnTo>
                  <a:close/>
                  <a:moveTo>
                    <a:pt x="391001" y="195548"/>
                  </a:moveTo>
                  <a:lnTo>
                    <a:pt x="315182" y="195548"/>
                  </a:lnTo>
                  <a:cubicBezTo>
                    <a:pt x="314516" y="168211"/>
                    <a:pt x="311087" y="141827"/>
                    <a:pt x="304991" y="117634"/>
                  </a:cubicBezTo>
                  <a:cubicBezTo>
                    <a:pt x="322136" y="110966"/>
                    <a:pt x="338423" y="102680"/>
                    <a:pt x="353473" y="92774"/>
                  </a:cubicBezTo>
                  <a:cubicBezTo>
                    <a:pt x="375380" y="121634"/>
                    <a:pt x="389001" y="157067"/>
                    <a:pt x="390906" y="195644"/>
                  </a:cubicBezTo>
                  <a:close/>
                  <a:moveTo>
                    <a:pt x="341376" y="78296"/>
                  </a:moveTo>
                  <a:cubicBezTo>
                    <a:pt x="328422" y="86677"/>
                    <a:pt x="314516" y="93821"/>
                    <a:pt x="299847" y="99536"/>
                  </a:cubicBezTo>
                  <a:cubicBezTo>
                    <a:pt x="295561" y="86201"/>
                    <a:pt x="290513" y="73724"/>
                    <a:pt x="284607" y="62294"/>
                  </a:cubicBezTo>
                  <a:cubicBezTo>
                    <a:pt x="277368" y="48387"/>
                    <a:pt x="269272" y="36576"/>
                    <a:pt x="260509" y="27146"/>
                  </a:cubicBezTo>
                  <a:cubicBezTo>
                    <a:pt x="291751" y="36957"/>
                    <a:pt x="319564" y="54769"/>
                    <a:pt x="341281" y="78296"/>
                  </a:cubicBezTo>
                  <a:close/>
                  <a:moveTo>
                    <a:pt x="68390" y="78296"/>
                  </a:moveTo>
                  <a:cubicBezTo>
                    <a:pt x="90583" y="54293"/>
                    <a:pt x="118491" y="36766"/>
                    <a:pt x="149447" y="27146"/>
                  </a:cubicBezTo>
                  <a:cubicBezTo>
                    <a:pt x="140589" y="36576"/>
                    <a:pt x="132493" y="48387"/>
                    <a:pt x="125254" y="62389"/>
                  </a:cubicBezTo>
                  <a:cubicBezTo>
                    <a:pt x="119348" y="73819"/>
                    <a:pt x="114300" y="86297"/>
                    <a:pt x="110014" y="99632"/>
                  </a:cubicBezTo>
                  <a:cubicBezTo>
                    <a:pt x="95345" y="93821"/>
                    <a:pt x="81344" y="86677"/>
                    <a:pt x="68390" y="78296"/>
                  </a:cubicBezTo>
                  <a:close/>
                  <a:moveTo>
                    <a:pt x="122682" y="123920"/>
                  </a:moveTo>
                  <a:cubicBezTo>
                    <a:pt x="146018" y="131064"/>
                    <a:pt x="170593" y="135160"/>
                    <a:pt x="195644" y="136017"/>
                  </a:cubicBezTo>
                  <a:lnTo>
                    <a:pt x="195644" y="195644"/>
                  </a:lnTo>
                  <a:lnTo>
                    <a:pt x="113538" y="195644"/>
                  </a:lnTo>
                  <a:cubicBezTo>
                    <a:pt x="114205" y="170402"/>
                    <a:pt x="117253" y="146114"/>
                    <a:pt x="122682" y="123825"/>
                  </a:cubicBezTo>
                  <a:close/>
                  <a:moveTo>
                    <a:pt x="68580" y="331756"/>
                  </a:moveTo>
                  <a:cubicBezTo>
                    <a:pt x="81534" y="323374"/>
                    <a:pt x="95441" y="316230"/>
                    <a:pt x="110109" y="310515"/>
                  </a:cubicBezTo>
                  <a:cubicBezTo>
                    <a:pt x="114395" y="323850"/>
                    <a:pt x="119444" y="336328"/>
                    <a:pt x="125349" y="347758"/>
                  </a:cubicBezTo>
                  <a:cubicBezTo>
                    <a:pt x="132588" y="361664"/>
                    <a:pt x="140684" y="373475"/>
                    <a:pt x="149447" y="382905"/>
                  </a:cubicBezTo>
                  <a:cubicBezTo>
                    <a:pt x="118205" y="373094"/>
                    <a:pt x="90392" y="355282"/>
                    <a:pt x="68675" y="331756"/>
                  </a:cubicBezTo>
                  <a:close/>
                  <a:moveTo>
                    <a:pt x="260604" y="382905"/>
                  </a:moveTo>
                  <a:cubicBezTo>
                    <a:pt x="269462" y="373475"/>
                    <a:pt x="277559" y="361664"/>
                    <a:pt x="284797" y="347758"/>
                  </a:cubicBezTo>
                  <a:cubicBezTo>
                    <a:pt x="290703" y="336328"/>
                    <a:pt x="295751" y="323850"/>
                    <a:pt x="300038" y="310515"/>
                  </a:cubicBezTo>
                  <a:cubicBezTo>
                    <a:pt x="314706" y="316325"/>
                    <a:pt x="328708" y="323469"/>
                    <a:pt x="341662" y="331851"/>
                  </a:cubicBezTo>
                  <a:cubicBezTo>
                    <a:pt x="319659" y="355664"/>
                    <a:pt x="291655" y="373285"/>
                    <a:pt x="260699" y="382905"/>
                  </a:cubicBezTo>
                  <a:close/>
                </a:path>
              </a:pathLst>
            </a:custGeom>
            <a:grp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Text" lastClr="000000"/>
                </a:solidFill>
                <a:effectLst/>
                <a:uLnTx/>
                <a:uFillTx/>
                <a:latin typeface="+mj-lt"/>
              </a:endParaRPr>
            </a:p>
          </p:txBody>
        </p:sp>
      </p:grpSp>
      <p:grpSp>
        <p:nvGrpSpPr>
          <p:cNvPr id="11" name="Google Shape;5169;p53">
            <a:extLst>
              <a:ext uri="{FF2B5EF4-FFF2-40B4-BE49-F238E27FC236}">
                <a16:creationId xmlns:a16="http://schemas.microsoft.com/office/drawing/2014/main" id="{837C3B36-CDA6-AF1A-5E95-F7C279B75853}"/>
              </a:ext>
            </a:extLst>
          </p:cNvPr>
          <p:cNvGrpSpPr/>
          <p:nvPr/>
        </p:nvGrpSpPr>
        <p:grpSpPr>
          <a:xfrm>
            <a:off x="5311472" y="1788837"/>
            <a:ext cx="588396" cy="559678"/>
            <a:chOff x="4374915" y="4753854"/>
            <a:chExt cx="639889" cy="639889"/>
          </a:xfrm>
          <a:solidFill>
            <a:srgbClr val="4C6A78"/>
          </a:solidFill>
        </p:grpSpPr>
        <p:sp>
          <p:nvSpPr>
            <p:cNvPr id="12" name="Google Shape;5170;p53">
              <a:extLst>
                <a:ext uri="{FF2B5EF4-FFF2-40B4-BE49-F238E27FC236}">
                  <a16:creationId xmlns:a16="http://schemas.microsoft.com/office/drawing/2014/main" id="{6D7CFA98-F4C2-E5A7-D91A-88AE47B6BC26}"/>
                </a:ext>
              </a:extLst>
            </p:cNvPr>
            <p:cNvSpPr/>
            <p:nvPr/>
          </p:nvSpPr>
          <p:spPr>
            <a:xfrm>
              <a:off x="4374915" y="4753854"/>
              <a:ext cx="639889" cy="639889"/>
            </a:xfrm>
            <a:custGeom>
              <a:avLst/>
              <a:gdLst/>
              <a:ahLst/>
              <a:cxnLst/>
              <a:rect l="l" t="t" r="r" b="b"/>
              <a:pathLst>
                <a:path w="639889" h="639889" extrusionOk="0">
                  <a:moveTo>
                    <a:pt x="605409" y="360331"/>
                  </a:moveTo>
                  <a:cubicBezTo>
                    <a:pt x="624840" y="357188"/>
                    <a:pt x="639794" y="340233"/>
                    <a:pt x="639794" y="319945"/>
                  </a:cubicBezTo>
                  <a:cubicBezTo>
                    <a:pt x="639794" y="299657"/>
                    <a:pt x="624840" y="282702"/>
                    <a:pt x="605409" y="279559"/>
                  </a:cubicBezTo>
                  <a:cubicBezTo>
                    <a:pt x="597218" y="221170"/>
                    <a:pt x="570738" y="166021"/>
                    <a:pt x="530352" y="122873"/>
                  </a:cubicBezTo>
                  <a:lnTo>
                    <a:pt x="577405" y="75819"/>
                  </a:lnTo>
                  <a:cubicBezTo>
                    <a:pt x="583692" y="79724"/>
                    <a:pt x="591026" y="81915"/>
                    <a:pt x="598932" y="81915"/>
                  </a:cubicBezTo>
                  <a:cubicBezTo>
                    <a:pt x="621506" y="81915"/>
                    <a:pt x="639889" y="63532"/>
                    <a:pt x="639889" y="40958"/>
                  </a:cubicBezTo>
                  <a:cubicBezTo>
                    <a:pt x="639889" y="18383"/>
                    <a:pt x="621506" y="0"/>
                    <a:pt x="598932" y="0"/>
                  </a:cubicBezTo>
                  <a:cubicBezTo>
                    <a:pt x="576358" y="0"/>
                    <a:pt x="557974" y="18383"/>
                    <a:pt x="557974" y="40958"/>
                  </a:cubicBezTo>
                  <a:cubicBezTo>
                    <a:pt x="557974" y="48863"/>
                    <a:pt x="560261" y="56198"/>
                    <a:pt x="564071" y="62484"/>
                  </a:cubicBezTo>
                  <a:lnTo>
                    <a:pt x="517017" y="109538"/>
                  </a:lnTo>
                  <a:cubicBezTo>
                    <a:pt x="473773" y="69056"/>
                    <a:pt x="418719" y="42672"/>
                    <a:pt x="360331" y="34481"/>
                  </a:cubicBezTo>
                  <a:cubicBezTo>
                    <a:pt x="357188" y="15050"/>
                    <a:pt x="340233" y="95"/>
                    <a:pt x="319945" y="95"/>
                  </a:cubicBezTo>
                  <a:cubicBezTo>
                    <a:pt x="299656" y="95"/>
                    <a:pt x="282702" y="15050"/>
                    <a:pt x="279559" y="34481"/>
                  </a:cubicBezTo>
                  <a:cubicBezTo>
                    <a:pt x="221171" y="42672"/>
                    <a:pt x="166021" y="69152"/>
                    <a:pt x="122872" y="109538"/>
                  </a:cubicBezTo>
                  <a:lnTo>
                    <a:pt x="75819" y="62484"/>
                  </a:lnTo>
                  <a:cubicBezTo>
                    <a:pt x="79724" y="56198"/>
                    <a:pt x="81915" y="48863"/>
                    <a:pt x="81915" y="40958"/>
                  </a:cubicBezTo>
                  <a:cubicBezTo>
                    <a:pt x="81915" y="18383"/>
                    <a:pt x="63532" y="0"/>
                    <a:pt x="40958" y="0"/>
                  </a:cubicBezTo>
                  <a:cubicBezTo>
                    <a:pt x="18383" y="0"/>
                    <a:pt x="0" y="18383"/>
                    <a:pt x="0" y="40958"/>
                  </a:cubicBezTo>
                  <a:cubicBezTo>
                    <a:pt x="0" y="63532"/>
                    <a:pt x="18383" y="81915"/>
                    <a:pt x="40958" y="81915"/>
                  </a:cubicBezTo>
                  <a:cubicBezTo>
                    <a:pt x="48863" y="81915"/>
                    <a:pt x="56197" y="79629"/>
                    <a:pt x="62484" y="75819"/>
                  </a:cubicBezTo>
                  <a:lnTo>
                    <a:pt x="109538" y="122873"/>
                  </a:lnTo>
                  <a:cubicBezTo>
                    <a:pt x="69056" y="166116"/>
                    <a:pt x="42672" y="221170"/>
                    <a:pt x="34480" y="279559"/>
                  </a:cubicBezTo>
                  <a:cubicBezTo>
                    <a:pt x="15050" y="282702"/>
                    <a:pt x="95" y="299657"/>
                    <a:pt x="95" y="319945"/>
                  </a:cubicBezTo>
                  <a:cubicBezTo>
                    <a:pt x="95" y="340233"/>
                    <a:pt x="15050" y="357188"/>
                    <a:pt x="34480" y="360331"/>
                  </a:cubicBezTo>
                  <a:cubicBezTo>
                    <a:pt x="42672" y="418719"/>
                    <a:pt x="69151" y="473869"/>
                    <a:pt x="109538" y="517017"/>
                  </a:cubicBezTo>
                  <a:lnTo>
                    <a:pt x="62484" y="564071"/>
                  </a:lnTo>
                  <a:cubicBezTo>
                    <a:pt x="56197" y="560165"/>
                    <a:pt x="48863" y="557975"/>
                    <a:pt x="40958" y="557975"/>
                  </a:cubicBezTo>
                  <a:cubicBezTo>
                    <a:pt x="18383" y="557975"/>
                    <a:pt x="0" y="576358"/>
                    <a:pt x="0" y="598932"/>
                  </a:cubicBezTo>
                  <a:cubicBezTo>
                    <a:pt x="0" y="621506"/>
                    <a:pt x="18383" y="639890"/>
                    <a:pt x="40958" y="639890"/>
                  </a:cubicBezTo>
                  <a:cubicBezTo>
                    <a:pt x="63532" y="639890"/>
                    <a:pt x="81915" y="621506"/>
                    <a:pt x="81915" y="598932"/>
                  </a:cubicBezTo>
                  <a:cubicBezTo>
                    <a:pt x="81915" y="591026"/>
                    <a:pt x="79629" y="583692"/>
                    <a:pt x="75819" y="577406"/>
                  </a:cubicBezTo>
                  <a:lnTo>
                    <a:pt x="122872" y="530352"/>
                  </a:lnTo>
                  <a:cubicBezTo>
                    <a:pt x="166116" y="570833"/>
                    <a:pt x="221171" y="597218"/>
                    <a:pt x="279559" y="605409"/>
                  </a:cubicBezTo>
                  <a:cubicBezTo>
                    <a:pt x="282702" y="624840"/>
                    <a:pt x="299656" y="639794"/>
                    <a:pt x="319945" y="639794"/>
                  </a:cubicBezTo>
                  <a:cubicBezTo>
                    <a:pt x="340233" y="639794"/>
                    <a:pt x="357188" y="624840"/>
                    <a:pt x="360331" y="605409"/>
                  </a:cubicBezTo>
                  <a:cubicBezTo>
                    <a:pt x="418719" y="597218"/>
                    <a:pt x="473869" y="570738"/>
                    <a:pt x="517017" y="530352"/>
                  </a:cubicBezTo>
                  <a:lnTo>
                    <a:pt x="564071" y="577406"/>
                  </a:lnTo>
                  <a:cubicBezTo>
                    <a:pt x="560165" y="583692"/>
                    <a:pt x="557974" y="591026"/>
                    <a:pt x="557974" y="598932"/>
                  </a:cubicBezTo>
                  <a:cubicBezTo>
                    <a:pt x="557974" y="621506"/>
                    <a:pt x="576358" y="639890"/>
                    <a:pt x="598932" y="639890"/>
                  </a:cubicBezTo>
                  <a:cubicBezTo>
                    <a:pt x="621506" y="639890"/>
                    <a:pt x="639889" y="621506"/>
                    <a:pt x="639889" y="598932"/>
                  </a:cubicBezTo>
                  <a:cubicBezTo>
                    <a:pt x="639889" y="576358"/>
                    <a:pt x="621506" y="557975"/>
                    <a:pt x="598932" y="557975"/>
                  </a:cubicBezTo>
                  <a:cubicBezTo>
                    <a:pt x="591026" y="557975"/>
                    <a:pt x="583692" y="560261"/>
                    <a:pt x="577405" y="564071"/>
                  </a:cubicBezTo>
                  <a:lnTo>
                    <a:pt x="530352" y="517017"/>
                  </a:lnTo>
                  <a:cubicBezTo>
                    <a:pt x="570833" y="473774"/>
                    <a:pt x="597218" y="418719"/>
                    <a:pt x="605409" y="360331"/>
                  </a:cubicBezTo>
                  <a:close/>
                  <a:moveTo>
                    <a:pt x="319945" y="557975"/>
                  </a:moveTo>
                  <a:cubicBezTo>
                    <a:pt x="301657" y="557975"/>
                    <a:pt x="286036" y="570071"/>
                    <a:pt x="280892" y="586740"/>
                  </a:cubicBezTo>
                  <a:cubicBezTo>
                    <a:pt x="164116" y="569690"/>
                    <a:pt x="70295" y="475869"/>
                    <a:pt x="53245" y="359093"/>
                  </a:cubicBezTo>
                  <a:cubicBezTo>
                    <a:pt x="69913" y="353854"/>
                    <a:pt x="82010" y="338328"/>
                    <a:pt x="82010" y="320040"/>
                  </a:cubicBezTo>
                  <a:cubicBezTo>
                    <a:pt x="82010" y="301752"/>
                    <a:pt x="69913" y="286131"/>
                    <a:pt x="53245" y="280988"/>
                  </a:cubicBezTo>
                  <a:cubicBezTo>
                    <a:pt x="70295" y="164211"/>
                    <a:pt x="164116" y="70390"/>
                    <a:pt x="280892" y="53340"/>
                  </a:cubicBezTo>
                  <a:cubicBezTo>
                    <a:pt x="286131" y="70009"/>
                    <a:pt x="301657" y="82106"/>
                    <a:pt x="319945" y="82106"/>
                  </a:cubicBezTo>
                  <a:cubicBezTo>
                    <a:pt x="338233" y="82106"/>
                    <a:pt x="353854" y="70009"/>
                    <a:pt x="358997" y="53340"/>
                  </a:cubicBezTo>
                  <a:cubicBezTo>
                    <a:pt x="475774" y="70390"/>
                    <a:pt x="569595" y="164211"/>
                    <a:pt x="586645" y="280988"/>
                  </a:cubicBezTo>
                  <a:cubicBezTo>
                    <a:pt x="569976" y="286226"/>
                    <a:pt x="557879" y="301752"/>
                    <a:pt x="557879" y="320040"/>
                  </a:cubicBezTo>
                  <a:cubicBezTo>
                    <a:pt x="557879" y="338328"/>
                    <a:pt x="569976" y="353949"/>
                    <a:pt x="586645" y="359093"/>
                  </a:cubicBezTo>
                  <a:cubicBezTo>
                    <a:pt x="569595" y="475869"/>
                    <a:pt x="475774" y="569690"/>
                    <a:pt x="358997" y="586740"/>
                  </a:cubicBezTo>
                  <a:cubicBezTo>
                    <a:pt x="353759" y="570071"/>
                    <a:pt x="338233" y="557975"/>
                    <a:pt x="319945" y="557975"/>
                  </a:cubicBezTo>
                  <a:close/>
                  <a:moveTo>
                    <a:pt x="621030" y="319945"/>
                  </a:moveTo>
                  <a:cubicBezTo>
                    <a:pt x="621030" y="332137"/>
                    <a:pt x="611124" y="342138"/>
                    <a:pt x="598837" y="342138"/>
                  </a:cubicBezTo>
                  <a:cubicBezTo>
                    <a:pt x="586549" y="342138"/>
                    <a:pt x="576644" y="332232"/>
                    <a:pt x="576644" y="319945"/>
                  </a:cubicBezTo>
                  <a:cubicBezTo>
                    <a:pt x="576644" y="307658"/>
                    <a:pt x="586549" y="297752"/>
                    <a:pt x="598837" y="297752"/>
                  </a:cubicBezTo>
                  <a:cubicBezTo>
                    <a:pt x="611124" y="297752"/>
                    <a:pt x="621030" y="307658"/>
                    <a:pt x="621030" y="319945"/>
                  </a:cubicBezTo>
                  <a:close/>
                  <a:moveTo>
                    <a:pt x="598837" y="18860"/>
                  </a:moveTo>
                  <a:cubicBezTo>
                    <a:pt x="611029" y="18860"/>
                    <a:pt x="621030" y="28766"/>
                    <a:pt x="621030" y="41053"/>
                  </a:cubicBezTo>
                  <a:cubicBezTo>
                    <a:pt x="621030" y="53340"/>
                    <a:pt x="611124" y="63246"/>
                    <a:pt x="598837" y="63246"/>
                  </a:cubicBezTo>
                  <a:cubicBezTo>
                    <a:pt x="586549" y="63246"/>
                    <a:pt x="576644" y="53340"/>
                    <a:pt x="576644" y="41053"/>
                  </a:cubicBezTo>
                  <a:cubicBezTo>
                    <a:pt x="576644" y="28766"/>
                    <a:pt x="586549" y="18860"/>
                    <a:pt x="598837" y="18860"/>
                  </a:cubicBezTo>
                  <a:close/>
                  <a:moveTo>
                    <a:pt x="319945" y="18860"/>
                  </a:moveTo>
                  <a:cubicBezTo>
                    <a:pt x="332137" y="18860"/>
                    <a:pt x="342138" y="28766"/>
                    <a:pt x="342138" y="41053"/>
                  </a:cubicBezTo>
                  <a:cubicBezTo>
                    <a:pt x="342138" y="53340"/>
                    <a:pt x="332232" y="63246"/>
                    <a:pt x="319945" y="63246"/>
                  </a:cubicBezTo>
                  <a:cubicBezTo>
                    <a:pt x="307658" y="63246"/>
                    <a:pt x="297751" y="53340"/>
                    <a:pt x="297751" y="41053"/>
                  </a:cubicBezTo>
                  <a:cubicBezTo>
                    <a:pt x="297751" y="28766"/>
                    <a:pt x="307658" y="18860"/>
                    <a:pt x="319945" y="18860"/>
                  </a:cubicBezTo>
                  <a:close/>
                  <a:moveTo>
                    <a:pt x="18859" y="41053"/>
                  </a:moveTo>
                  <a:cubicBezTo>
                    <a:pt x="18859" y="28861"/>
                    <a:pt x="28766" y="18860"/>
                    <a:pt x="41053" y="18860"/>
                  </a:cubicBezTo>
                  <a:cubicBezTo>
                    <a:pt x="53340" y="18860"/>
                    <a:pt x="63246" y="28766"/>
                    <a:pt x="63246" y="41053"/>
                  </a:cubicBezTo>
                  <a:cubicBezTo>
                    <a:pt x="63246" y="53340"/>
                    <a:pt x="53340" y="63246"/>
                    <a:pt x="41053" y="63246"/>
                  </a:cubicBezTo>
                  <a:cubicBezTo>
                    <a:pt x="28766" y="63246"/>
                    <a:pt x="18859" y="53340"/>
                    <a:pt x="18859" y="41053"/>
                  </a:cubicBezTo>
                  <a:close/>
                  <a:moveTo>
                    <a:pt x="18859" y="319945"/>
                  </a:moveTo>
                  <a:cubicBezTo>
                    <a:pt x="18859" y="307753"/>
                    <a:pt x="28766" y="297752"/>
                    <a:pt x="41053" y="297752"/>
                  </a:cubicBezTo>
                  <a:cubicBezTo>
                    <a:pt x="53340" y="297752"/>
                    <a:pt x="63246" y="307658"/>
                    <a:pt x="63246" y="319945"/>
                  </a:cubicBezTo>
                  <a:cubicBezTo>
                    <a:pt x="63246" y="332232"/>
                    <a:pt x="53340" y="342138"/>
                    <a:pt x="41053" y="342138"/>
                  </a:cubicBezTo>
                  <a:cubicBezTo>
                    <a:pt x="28766" y="342138"/>
                    <a:pt x="18859" y="332232"/>
                    <a:pt x="18859" y="319945"/>
                  </a:cubicBezTo>
                  <a:close/>
                  <a:moveTo>
                    <a:pt x="41053" y="621030"/>
                  </a:moveTo>
                  <a:cubicBezTo>
                    <a:pt x="28861" y="621030"/>
                    <a:pt x="18859" y="611124"/>
                    <a:pt x="18859" y="598837"/>
                  </a:cubicBezTo>
                  <a:cubicBezTo>
                    <a:pt x="18859" y="586550"/>
                    <a:pt x="28766" y="576644"/>
                    <a:pt x="41053" y="576644"/>
                  </a:cubicBezTo>
                  <a:cubicBezTo>
                    <a:pt x="53340" y="576644"/>
                    <a:pt x="63246" y="586550"/>
                    <a:pt x="63246" y="598837"/>
                  </a:cubicBezTo>
                  <a:cubicBezTo>
                    <a:pt x="63246" y="611124"/>
                    <a:pt x="53340" y="621030"/>
                    <a:pt x="41053" y="621030"/>
                  </a:cubicBezTo>
                  <a:close/>
                  <a:moveTo>
                    <a:pt x="319945" y="621030"/>
                  </a:moveTo>
                  <a:cubicBezTo>
                    <a:pt x="307753" y="621030"/>
                    <a:pt x="297751" y="611124"/>
                    <a:pt x="297751" y="598837"/>
                  </a:cubicBezTo>
                  <a:cubicBezTo>
                    <a:pt x="297751" y="586550"/>
                    <a:pt x="307658" y="576644"/>
                    <a:pt x="319945" y="576644"/>
                  </a:cubicBezTo>
                  <a:cubicBezTo>
                    <a:pt x="332232" y="576644"/>
                    <a:pt x="342138" y="586550"/>
                    <a:pt x="342138" y="598837"/>
                  </a:cubicBezTo>
                  <a:cubicBezTo>
                    <a:pt x="342138" y="611124"/>
                    <a:pt x="332232" y="621030"/>
                    <a:pt x="319945" y="621030"/>
                  </a:cubicBezTo>
                  <a:close/>
                  <a:moveTo>
                    <a:pt x="621030" y="598837"/>
                  </a:moveTo>
                  <a:cubicBezTo>
                    <a:pt x="621030" y="611029"/>
                    <a:pt x="611124" y="621030"/>
                    <a:pt x="598837" y="621030"/>
                  </a:cubicBezTo>
                  <a:cubicBezTo>
                    <a:pt x="586549" y="621030"/>
                    <a:pt x="576644" y="611124"/>
                    <a:pt x="576644" y="598837"/>
                  </a:cubicBezTo>
                  <a:cubicBezTo>
                    <a:pt x="576644" y="586550"/>
                    <a:pt x="586549" y="576644"/>
                    <a:pt x="598837" y="576644"/>
                  </a:cubicBezTo>
                  <a:cubicBezTo>
                    <a:pt x="611124" y="576644"/>
                    <a:pt x="621030" y="586550"/>
                    <a:pt x="621030" y="598837"/>
                  </a:cubicBezTo>
                  <a:close/>
                </a:path>
              </a:pathLst>
            </a:custGeom>
            <a:grp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Text" lastClr="000000"/>
                </a:solidFill>
                <a:effectLst/>
                <a:uLnTx/>
                <a:uFillTx/>
                <a:latin typeface="+mj-lt"/>
              </a:endParaRPr>
            </a:p>
          </p:txBody>
        </p:sp>
        <p:sp>
          <p:nvSpPr>
            <p:cNvPr id="13" name="Google Shape;5171;p53">
              <a:extLst>
                <a:ext uri="{FF2B5EF4-FFF2-40B4-BE49-F238E27FC236}">
                  <a16:creationId xmlns:a16="http://schemas.microsoft.com/office/drawing/2014/main" id="{D8D0FEA9-5FF8-D8E9-55AA-0A0B5A6376C7}"/>
                </a:ext>
              </a:extLst>
            </p:cNvPr>
            <p:cNvSpPr/>
            <p:nvPr/>
          </p:nvSpPr>
          <p:spPr>
            <a:xfrm>
              <a:off x="4490072" y="4868726"/>
              <a:ext cx="409956" cy="409955"/>
            </a:xfrm>
            <a:custGeom>
              <a:avLst/>
              <a:gdLst/>
              <a:ahLst/>
              <a:cxnLst/>
              <a:rect l="l" t="t" r="r" b="b"/>
              <a:pathLst>
                <a:path w="409956" h="409955" extrusionOk="0">
                  <a:moveTo>
                    <a:pt x="388715" y="272510"/>
                  </a:moveTo>
                  <a:cubicBezTo>
                    <a:pt x="383953" y="270510"/>
                    <a:pt x="378428" y="272701"/>
                    <a:pt x="376428" y="277463"/>
                  </a:cubicBezTo>
                  <a:cubicBezTo>
                    <a:pt x="370332" y="291846"/>
                    <a:pt x="362617" y="305181"/>
                    <a:pt x="353473" y="317278"/>
                  </a:cubicBezTo>
                  <a:cubicBezTo>
                    <a:pt x="338423" y="307277"/>
                    <a:pt x="322040" y="298895"/>
                    <a:pt x="304895" y="292322"/>
                  </a:cubicBezTo>
                  <a:cubicBezTo>
                    <a:pt x="310896" y="268129"/>
                    <a:pt x="314420" y="241745"/>
                    <a:pt x="315087" y="214408"/>
                  </a:cubicBezTo>
                  <a:lnTo>
                    <a:pt x="390906" y="214408"/>
                  </a:lnTo>
                  <a:cubicBezTo>
                    <a:pt x="390525" y="222028"/>
                    <a:pt x="389668" y="229648"/>
                    <a:pt x="388430" y="237173"/>
                  </a:cubicBezTo>
                  <a:cubicBezTo>
                    <a:pt x="387572" y="242316"/>
                    <a:pt x="391001" y="247079"/>
                    <a:pt x="396049" y="248031"/>
                  </a:cubicBezTo>
                  <a:cubicBezTo>
                    <a:pt x="396621" y="248031"/>
                    <a:pt x="397097" y="248126"/>
                    <a:pt x="397669" y="248126"/>
                  </a:cubicBezTo>
                  <a:cubicBezTo>
                    <a:pt x="402146" y="248126"/>
                    <a:pt x="406146" y="244888"/>
                    <a:pt x="406908" y="240316"/>
                  </a:cubicBezTo>
                  <a:cubicBezTo>
                    <a:pt x="408908" y="228695"/>
                    <a:pt x="409956" y="216789"/>
                    <a:pt x="409956" y="204978"/>
                  </a:cubicBezTo>
                  <a:cubicBezTo>
                    <a:pt x="409956" y="150209"/>
                    <a:pt x="388620" y="98774"/>
                    <a:pt x="349948" y="60008"/>
                  </a:cubicBezTo>
                  <a:cubicBezTo>
                    <a:pt x="311277" y="21241"/>
                    <a:pt x="259747" y="0"/>
                    <a:pt x="204978" y="0"/>
                  </a:cubicBezTo>
                  <a:cubicBezTo>
                    <a:pt x="204978" y="0"/>
                    <a:pt x="204978" y="0"/>
                    <a:pt x="204978" y="0"/>
                  </a:cubicBezTo>
                  <a:cubicBezTo>
                    <a:pt x="204978" y="0"/>
                    <a:pt x="204978" y="0"/>
                    <a:pt x="204978" y="0"/>
                  </a:cubicBezTo>
                  <a:cubicBezTo>
                    <a:pt x="169640" y="0"/>
                    <a:pt x="134779" y="9144"/>
                    <a:pt x="104204" y="26479"/>
                  </a:cubicBezTo>
                  <a:cubicBezTo>
                    <a:pt x="82677" y="38672"/>
                    <a:pt x="63532" y="54769"/>
                    <a:pt x="47720" y="73628"/>
                  </a:cubicBezTo>
                  <a:cubicBezTo>
                    <a:pt x="47530" y="73914"/>
                    <a:pt x="47244" y="74105"/>
                    <a:pt x="47054" y="74390"/>
                  </a:cubicBezTo>
                  <a:cubicBezTo>
                    <a:pt x="41338" y="81344"/>
                    <a:pt x="36004" y="88583"/>
                    <a:pt x="31242" y="96298"/>
                  </a:cubicBezTo>
                  <a:cubicBezTo>
                    <a:pt x="28480" y="100679"/>
                    <a:pt x="29813" y="106489"/>
                    <a:pt x="34195" y="109252"/>
                  </a:cubicBezTo>
                  <a:cubicBezTo>
                    <a:pt x="38576" y="112014"/>
                    <a:pt x="44387" y="110681"/>
                    <a:pt x="47149" y="106299"/>
                  </a:cubicBezTo>
                  <a:cubicBezTo>
                    <a:pt x="50101" y="101632"/>
                    <a:pt x="53245" y="97155"/>
                    <a:pt x="56483" y="92774"/>
                  </a:cubicBezTo>
                  <a:cubicBezTo>
                    <a:pt x="71533" y="102775"/>
                    <a:pt x="87821" y="111061"/>
                    <a:pt x="105061" y="117729"/>
                  </a:cubicBezTo>
                  <a:cubicBezTo>
                    <a:pt x="99060" y="141923"/>
                    <a:pt x="95536" y="168307"/>
                    <a:pt x="94869" y="195644"/>
                  </a:cubicBezTo>
                  <a:lnTo>
                    <a:pt x="19050" y="195644"/>
                  </a:lnTo>
                  <a:cubicBezTo>
                    <a:pt x="19907" y="177927"/>
                    <a:pt x="23241" y="160592"/>
                    <a:pt x="29051" y="143828"/>
                  </a:cubicBezTo>
                  <a:cubicBezTo>
                    <a:pt x="30766" y="138970"/>
                    <a:pt x="28194" y="133636"/>
                    <a:pt x="23241" y="131921"/>
                  </a:cubicBezTo>
                  <a:cubicBezTo>
                    <a:pt x="18383" y="130207"/>
                    <a:pt x="13049" y="132779"/>
                    <a:pt x="11335" y="137732"/>
                  </a:cubicBezTo>
                  <a:cubicBezTo>
                    <a:pt x="3810" y="159353"/>
                    <a:pt x="0" y="181928"/>
                    <a:pt x="0" y="204978"/>
                  </a:cubicBezTo>
                  <a:lnTo>
                    <a:pt x="0" y="204978"/>
                  </a:lnTo>
                  <a:cubicBezTo>
                    <a:pt x="0" y="259747"/>
                    <a:pt x="21336" y="311182"/>
                    <a:pt x="60008" y="349949"/>
                  </a:cubicBezTo>
                  <a:cubicBezTo>
                    <a:pt x="98679" y="388620"/>
                    <a:pt x="150209" y="409956"/>
                    <a:pt x="204978" y="409956"/>
                  </a:cubicBezTo>
                  <a:cubicBezTo>
                    <a:pt x="287560" y="409956"/>
                    <a:pt x="361760" y="360807"/>
                    <a:pt x="393859" y="284702"/>
                  </a:cubicBezTo>
                  <a:cubicBezTo>
                    <a:pt x="395859" y="279940"/>
                    <a:pt x="393668" y="274415"/>
                    <a:pt x="388906" y="272415"/>
                  </a:cubicBezTo>
                  <a:close/>
                  <a:moveTo>
                    <a:pt x="287084" y="286226"/>
                  </a:moveTo>
                  <a:cubicBezTo>
                    <a:pt x="263747" y="279082"/>
                    <a:pt x="239173" y="274987"/>
                    <a:pt x="214122" y="274130"/>
                  </a:cubicBezTo>
                  <a:lnTo>
                    <a:pt x="214122" y="214503"/>
                  </a:lnTo>
                  <a:lnTo>
                    <a:pt x="296228" y="214503"/>
                  </a:lnTo>
                  <a:cubicBezTo>
                    <a:pt x="295561" y="239744"/>
                    <a:pt x="292513" y="264033"/>
                    <a:pt x="287084" y="286322"/>
                  </a:cubicBezTo>
                  <a:close/>
                  <a:moveTo>
                    <a:pt x="18764" y="214408"/>
                  </a:moveTo>
                  <a:lnTo>
                    <a:pt x="94583" y="214408"/>
                  </a:lnTo>
                  <a:cubicBezTo>
                    <a:pt x="95250" y="241745"/>
                    <a:pt x="98679" y="268129"/>
                    <a:pt x="104775" y="292322"/>
                  </a:cubicBezTo>
                  <a:cubicBezTo>
                    <a:pt x="87630" y="298990"/>
                    <a:pt x="71342" y="307277"/>
                    <a:pt x="56293" y="317182"/>
                  </a:cubicBezTo>
                  <a:cubicBezTo>
                    <a:pt x="34385" y="288322"/>
                    <a:pt x="20765" y="252889"/>
                    <a:pt x="18859" y="214312"/>
                  </a:cubicBezTo>
                  <a:close/>
                  <a:moveTo>
                    <a:pt x="113347" y="214408"/>
                  </a:moveTo>
                  <a:lnTo>
                    <a:pt x="195453" y="214408"/>
                  </a:lnTo>
                  <a:lnTo>
                    <a:pt x="195453" y="274034"/>
                  </a:lnTo>
                  <a:cubicBezTo>
                    <a:pt x="170402" y="274892"/>
                    <a:pt x="145828" y="278987"/>
                    <a:pt x="122492" y="286131"/>
                  </a:cubicBezTo>
                  <a:cubicBezTo>
                    <a:pt x="117062" y="263843"/>
                    <a:pt x="113919" y="239554"/>
                    <a:pt x="113347" y="214312"/>
                  </a:cubicBezTo>
                  <a:close/>
                  <a:moveTo>
                    <a:pt x="195453" y="292799"/>
                  </a:moveTo>
                  <a:lnTo>
                    <a:pt x="195453" y="390239"/>
                  </a:lnTo>
                  <a:cubicBezTo>
                    <a:pt x="175546" y="385953"/>
                    <a:pt x="156782" y="368141"/>
                    <a:pt x="141732" y="338995"/>
                  </a:cubicBezTo>
                  <a:cubicBezTo>
                    <a:pt x="136208" y="328327"/>
                    <a:pt x="131540" y="316706"/>
                    <a:pt x="127540" y="304133"/>
                  </a:cubicBezTo>
                  <a:cubicBezTo>
                    <a:pt x="149162" y="297466"/>
                    <a:pt x="172117" y="293561"/>
                    <a:pt x="195453" y="292703"/>
                  </a:cubicBezTo>
                  <a:close/>
                  <a:moveTo>
                    <a:pt x="214217" y="390239"/>
                  </a:moveTo>
                  <a:lnTo>
                    <a:pt x="214217" y="292799"/>
                  </a:lnTo>
                  <a:cubicBezTo>
                    <a:pt x="237554" y="293656"/>
                    <a:pt x="260413" y="297466"/>
                    <a:pt x="282130" y="304229"/>
                  </a:cubicBezTo>
                  <a:cubicBezTo>
                    <a:pt x="278130" y="316706"/>
                    <a:pt x="273463" y="328422"/>
                    <a:pt x="267938" y="339090"/>
                  </a:cubicBezTo>
                  <a:cubicBezTo>
                    <a:pt x="252889" y="368237"/>
                    <a:pt x="234125" y="386048"/>
                    <a:pt x="214217" y="390335"/>
                  </a:cubicBezTo>
                  <a:close/>
                  <a:moveTo>
                    <a:pt x="267938" y="70961"/>
                  </a:moveTo>
                  <a:cubicBezTo>
                    <a:pt x="273463" y="81629"/>
                    <a:pt x="278130" y="93250"/>
                    <a:pt x="282130" y="105823"/>
                  </a:cubicBezTo>
                  <a:cubicBezTo>
                    <a:pt x="260509" y="112490"/>
                    <a:pt x="237554" y="116396"/>
                    <a:pt x="214217" y="117253"/>
                  </a:cubicBezTo>
                  <a:lnTo>
                    <a:pt x="214217" y="19812"/>
                  </a:lnTo>
                  <a:cubicBezTo>
                    <a:pt x="234125" y="24098"/>
                    <a:pt x="252889" y="41910"/>
                    <a:pt x="267938" y="71057"/>
                  </a:cubicBezTo>
                  <a:close/>
                  <a:moveTo>
                    <a:pt x="195548" y="19717"/>
                  </a:moveTo>
                  <a:lnTo>
                    <a:pt x="195548" y="117158"/>
                  </a:lnTo>
                  <a:cubicBezTo>
                    <a:pt x="172212" y="116300"/>
                    <a:pt x="149352" y="112490"/>
                    <a:pt x="127635" y="105727"/>
                  </a:cubicBezTo>
                  <a:cubicBezTo>
                    <a:pt x="131636" y="93250"/>
                    <a:pt x="136303" y="81534"/>
                    <a:pt x="141827" y="70866"/>
                  </a:cubicBezTo>
                  <a:cubicBezTo>
                    <a:pt x="156877" y="41720"/>
                    <a:pt x="175641" y="23908"/>
                    <a:pt x="195548" y="19621"/>
                  </a:cubicBezTo>
                  <a:close/>
                  <a:moveTo>
                    <a:pt x="214313" y="135922"/>
                  </a:moveTo>
                  <a:cubicBezTo>
                    <a:pt x="239363" y="135065"/>
                    <a:pt x="263938" y="130969"/>
                    <a:pt x="287274" y="123825"/>
                  </a:cubicBezTo>
                  <a:cubicBezTo>
                    <a:pt x="292703" y="146114"/>
                    <a:pt x="295846" y="170402"/>
                    <a:pt x="296418" y="195644"/>
                  </a:cubicBezTo>
                  <a:lnTo>
                    <a:pt x="214313" y="195644"/>
                  </a:lnTo>
                  <a:lnTo>
                    <a:pt x="214313" y="136017"/>
                  </a:lnTo>
                  <a:close/>
                  <a:moveTo>
                    <a:pt x="391001" y="195548"/>
                  </a:moveTo>
                  <a:lnTo>
                    <a:pt x="315182" y="195548"/>
                  </a:lnTo>
                  <a:cubicBezTo>
                    <a:pt x="314516" y="168211"/>
                    <a:pt x="311087" y="141827"/>
                    <a:pt x="304991" y="117634"/>
                  </a:cubicBezTo>
                  <a:cubicBezTo>
                    <a:pt x="322136" y="110966"/>
                    <a:pt x="338423" y="102680"/>
                    <a:pt x="353473" y="92774"/>
                  </a:cubicBezTo>
                  <a:cubicBezTo>
                    <a:pt x="375380" y="121634"/>
                    <a:pt x="389001" y="157067"/>
                    <a:pt x="390906" y="195644"/>
                  </a:cubicBezTo>
                  <a:close/>
                  <a:moveTo>
                    <a:pt x="341376" y="78296"/>
                  </a:moveTo>
                  <a:cubicBezTo>
                    <a:pt x="328422" y="86677"/>
                    <a:pt x="314516" y="93821"/>
                    <a:pt x="299847" y="99536"/>
                  </a:cubicBezTo>
                  <a:cubicBezTo>
                    <a:pt x="295561" y="86201"/>
                    <a:pt x="290513" y="73724"/>
                    <a:pt x="284607" y="62294"/>
                  </a:cubicBezTo>
                  <a:cubicBezTo>
                    <a:pt x="277368" y="48387"/>
                    <a:pt x="269272" y="36576"/>
                    <a:pt x="260509" y="27146"/>
                  </a:cubicBezTo>
                  <a:cubicBezTo>
                    <a:pt x="291751" y="36957"/>
                    <a:pt x="319564" y="54769"/>
                    <a:pt x="341281" y="78296"/>
                  </a:cubicBezTo>
                  <a:close/>
                  <a:moveTo>
                    <a:pt x="68390" y="78296"/>
                  </a:moveTo>
                  <a:cubicBezTo>
                    <a:pt x="90583" y="54293"/>
                    <a:pt x="118491" y="36766"/>
                    <a:pt x="149447" y="27146"/>
                  </a:cubicBezTo>
                  <a:cubicBezTo>
                    <a:pt x="140589" y="36576"/>
                    <a:pt x="132493" y="48387"/>
                    <a:pt x="125254" y="62389"/>
                  </a:cubicBezTo>
                  <a:cubicBezTo>
                    <a:pt x="119348" y="73819"/>
                    <a:pt x="114300" y="86297"/>
                    <a:pt x="110014" y="99632"/>
                  </a:cubicBezTo>
                  <a:cubicBezTo>
                    <a:pt x="95345" y="93821"/>
                    <a:pt x="81344" y="86677"/>
                    <a:pt x="68390" y="78296"/>
                  </a:cubicBezTo>
                  <a:close/>
                  <a:moveTo>
                    <a:pt x="122682" y="123920"/>
                  </a:moveTo>
                  <a:cubicBezTo>
                    <a:pt x="146018" y="131064"/>
                    <a:pt x="170593" y="135160"/>
                    <a:pt x="195644" y="136017"/>
                  </a:cubicBezTo>
                  <a:lnTo>
                    <a:pt x="195644" y="195644"/>
                  </a:lnTo>
                  <a:lnTo>
                    <a:pt x="113538" y="195644"/>
                  </a:lnTo>
                  <a:cubicBezTo>
                    <a:pt x="114205" y="170402"/>
                    <a:pt x="117253" y="146114"/>
                    <a:pt x="122682" y="123825"/>
                  </a:cubicBezTo>
                  <a:close/>
                  <a:moveTo>
                    <a:pt x="68580" y="331756"/>
                  </a:moveTo>
                  <a:cubicBezTo>
                    <a:pt x="81534" y="323374"/>
                    <a:pt x="95441" y="316230"/>
                    <a:pt x="110109" y="310515"/>
                  </a:cubicBezTo>
                  <a:cubicBezTo>
                    <a:pt x="114395" y="323850"/>
                    <a:pt x="119444" y="336328"/>
                    <a:pt x="125349" y="347758"/>
                  </a:cubicBezTo>
                  <a:cubicBezTo>
                    <a:pt x="132588" y="361664"/>
                    <a:pt x="140684" y="373475"/>
                    <a:pt x="149447" y="382905"/>
                  </a:cubicBezTo>
                  <a:cubicBezTo>
                    <a:pt x="118205" y="373094"/>
                    <a:pt x="90392" y="355282"/>
                    <a:pt x="68675" y="331756"/>
                  </a:cubicBezTo>
                  <a:close/>
                  <a:moveTo>
                    <a:pt x="260604" y="382905"/>
                  </a:moveTo>
                  <a:cubicBezTo>
                    <a:pt x="269462" y="373475"/>
                    <a:pt x="277559" y="361664"/>
                    <a:pt x="284797" y="347758"/>
                  </a:cubicBezTo>
                  <a:cubicBezTo>
                    <a:pt x="290703" y="336328"/>
                    <a:pt x="295751" y="323850"/>
                    <a:pt x="300038" y="310515"/>
                  </a:cubicBezTo>
                  <a:cubicBezTo>
                    <a:pt x="314706" y="316325"/>
                    <a:pt x="328708" y="323469"/>
                    <a:pt x="341662" y="331851"/>
                  </a:cubicBezTo>
                  <a:cubicBezTo>
                    <a:pt x="319659" y="355664"/>
                    <a:pt x="291655" y="373285"/>
                    <a:pt x="260699" y="382905"/>
                  </a:cubicBezTo>
                  <a:close/>
                </a:path>
              </a:pathLst>
            </a:custGeom>
            <a:grpFill/>
            <a:ln>
              <a:noFill/>
            </a:ln>
          </p:spPr>
          <p:txBody>
            <a:bodyPr spcFirstLastPara="1" wrap="square" lIns="91425" tIns="45700" rIns="91425" bIns="4570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Text" lastClr="000000"/>
                </a:solidFill>
                <a:effectLst/>
                <a:uLnTx/>
                <a:uFillTx/>
                <a:latin typeface="+mj-lt"/>
              </a:endParaRPr>
            </a:p>
          </p:txBody>
        </p:sp>
      </p:grpSp>
      <p:grpSp>
        <p:nvGrpSpPr>
          <p:cNvPr id="14" name="Google Shape;4799;p53">
            <a:extLst>
              <a:ext uri="{FF2B5EF4-FFF2-40B4-BE49-F238E27FC236}">
                <a16:creationId xmlns:a16="http://schemas.microsoft.com/office/drawing/2014/main" id="{EE6CC8DD-FED5-A1C1-F568-408DEA0A979F}"/>
              </a:ext>
            </a:extLst>
          </p:cNvPr>
          <p:cNvGrpSpPr/>
          <p:nvPr/>
        </p:nvGrpSpPr>
        <p:grpSpPr>
          <a:xfrm>
            <a:off x="1525587" y="2875611"/>
            <a:ext cx="680739" cy="616624"/>
            <a:chOff x="4126815" y="2760704"/>
            <a:chExt cx="380393" cy="363118"/>
          </a:xfrm>
          <a:solidFill>
            <a:srgbClr val="4C6A78"/>
          </a:solidFill>
        </p:grpSpPr>
        <p:sp>
          <p:nvSpPr>
            <p:cNvPr id="15" name="Google Shape;4800;p53">
              <a:extLst>
                <a:ext uri="{FF2B5EF4-FFF2-40B4-BE49-F238E27FC236}">
                  <a16:creationId xmlns:a16="http://schemas.microsoft.com/office/drawing/2014/main" id="{33B30FB7-FEEB-99C2-F214-EF3B071E31E7}"/>
                </a:ext>
              </a:extLst>
            </p:cNvPr>
            <p:cNvSpPr/>
            <p:nvPr/>
          </p:nvSpPr>
          <p:spPr>
            <a:xfrm>
              <a:off x="4219825" y="2822435"/>
              <a:ext cx="103267" cy="29056"/>
            </a:xfrm>
            <a:custGeom>
              <a:avLst/>
              <a:gdLst/>
              <a:ahLst/>
              <a:cxnLst/>
              <a:rect l="l" t="t" r="r" b="b"/>
              <a:pathLst>
                <a:path w="3252" h="915" extrusionOk="0">
                  <a:moveTo>
                    <a:pt x="1620" y="0"/>
                  </a:moveTo>
                  <a:cubicBezTo>
                    <a:pt x="1025" y="0"/>
                    <a:pt x="477" y="215"/>
                    <a:pt x="60" y="631"/>
                  </a:cubicBezTo>
                  <a:cubicBezTo>
                    <a:pt x="1" y="691"/>
                    <a:pt x="1" y="810"/>
                    <a:pt x="60" y="869"/>
                  </a:cubicBezTo>
                  <a:cubicBezTo>
                    <a:pt x="90" y="899"/>
                    <a:pt x="132" y="914"/>
                    <a:pt x="175" y="914"/>
                  </a:cubicBezTo>
                  <a:cubicBezTo>
                    <a:pt x="218" y="914"/>
                    <a:pt x="263" y="899"/>
                    <a:pt x="298" y="869"/>
                  </a:cubicBezTo>
                  <a:cubicBezTo>
                    <a:pt x="656" y="512"/>
                    <a:pt x="1120" y="322"/>
                    <a:pt x="1620" y="322"/>
                  </a:cubicBezTo>
                  <a:cubicBezTo>
                    <a:pt x="2132" y="322"/>
                    <a:pt x="2596" y="512"/>
                    <a:pt x="2953" y="869"/>
                  </a:cubicBezTo>
                  <a:cubicBezTo>
                    <a:pt x="2983" y="899"/>
                    <a:pt x="3028" y="914"/>
                    <a:pt x="3073" y="914"/>
                  </a:cubicBezTo>
                  <a:cubicBezTo>
                    <a:pt x="3117" y="914"/>
                    <a:pt x="3162" y="899"/>
                    <a:pt x="3192" y="869"/>
                  </a:cubicBezTo>
                  <a:cubicBezTo>
                    <a:pt x="3251" y="810"/>
                    <a:pt x="3251" y="691"/>
                    <a:pt x="3192" y="631"/>
                  </a:cubicBezTo>
                  <a:cubicBezTo>
                    <a:pt x="2775" y="215"/>
                    <a:pt x="2215" y="0"/>
                    <a:pt x="16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de-DE" noProof="0" dirty="0">
                <a:latin typeface="+mj-lt"/>
              </a:endParaRPr>
            </a:p>
          </p:txBody>
        </p:sp>
        <p:sp>
          <p:nvSpPr>
            <p:cNvPr id="16" name="Google Shape;4801;p53">
              <a:extLst>
                <a:ext uri="{FF2B5EF4-FFF2-40B4-BE49-F238E27FC236}">
                  <a16:creationId xmlns:a16="http://schemas.microsoft.com/office/drawing/2014/main" id="{CB69F7B8-374C-0187-4B33-EF78EAE68CD3}"/>
                </a:ext>
              </a:extLst>
            </p:cNvPr>
            <p:cNvSpPr/>
            <p:nvPr/>
          </p:nvSpPr>
          <p:spPr>
            <a:xfrm>
              <a:off x="4126815" y="2760704"/>
              <a:ext cx="380393" cy="363118"/>
            </a:xfrm>
            <a:custGeom>
              <a:avLst/>
              <a:gdLst/>
              <a:ahLst/>
              <a:cxnLst/>
              <a:rect l="l" t="t" r="r" b="b"/>
              <a:pathLst>
                <a:path w="11979" h="11435" extrusionOk="0">
                  <a:moveTo>
                    <a:pt x="7621" y="6921"/>
                  </a:moveTo>
                  <a:lnTo>
                    <a:pt x="8061" y="7373"/>
                  </a:lnTo>
                  <a:lnTo>
                    <a:pt x="7787" y="7659"/>
                  </a:lnTo>
                  <a:lnTo>
                    <a:pt x="7335" y="7207"/>
                  </a:lnTo>
                  <a:cubicBezTo>
                    <a:pt x="7442" y="7123"/>
                    <a:pt x="7526" y="7016"/>
                    <a:pt x="7621" y="6921"/>
                  </a:cubicBezTo>
                  <a:close/>
                  <a:moveTo>
                    <a:pt x="4552" y="328"/>
                  </a:moveTo>
                  <a:cubicBezTo>
                    <a:pt x="5525" y="328"/>
                    <a:pt x="6496" y="700"/>
                    <a:pt x="7228" y="1444"/>
                  </a:cubicBezTo>
                  <a:cubicBezTo>
                    <a:pt x="8645" y="2861"/>
                    <a:pt x="8704" y="5076"/>
                    <a:pt x="7466" y="6564"/>
                  </a:cubicBezTo>
                  <a:cubicBezTo>
                    <a:pt x="7311" y="6766"/>
                    <a:pt x="7156" y="6909"/>
                    <a:pt x="6978" y="7064"/>
                  </a:cubicBezTo>
                  <a:cubicBezTo>
                    <a:pt x="6279" y="7651"/>
                    <a:pt x="5417" y="7944"/>
                    <a:pt x="4554" y="7944"/>
                  </a:cubicBezTo>
                  <a:cubicBezTo>
                    <a:pt x="3579" y="7944"/>
                    <a:pt x="2603" y="7571"/>
                    <a:pt x="1858" y="6826"/>
                  </a:cubicBezTo>
                  <a:cubicBezTo>
                    <a:pt x="370" y="5338"/>
                    <a:pt x="370" y="2921"/>
                    <a:pt x="1858" y="1444"/>
                  </a:cubicBezTo>
                  <a:cubicBezTo>
                    <a:pt x="2602" y="700"/>
                    <a:pt x="3579" y="328"/>
                    <a:pt x="4552" y="328"/>
                  </a:cubicBezTo>
                  <a:close/>
                  <a:moveTo>
                    <a:pt x="8518" y="7440"/>
                  </a:moveTo>
                  <a:cubicBezTo>
                    <a:pt x="8550" y="7440"/>
                    <a:pt x="8580" y="7453"/>
                    <a:pt x="8597" y="7481"/>
                  </a:cubicBezTo>
                  <a:lnTo>
                    <a:pt x="9061" y="7897"/>
                  </a:lnTo>
                  <a:lnTo>
                    <a:pt x="8276" y="8683"/>
                  </a:lnTo>
                  <a:lnTo>
                    <a:pt x="7883" y="8195"/>
                  </a:lnTo>
                  <a:cubicBezTo>
                    <a:pt x="7847" y="8135"/>
                    <a:pt x="7847" y="8052"/>
                    <a:pt x="7883" y="8016"/>
                  </a:cubicBezTo>
                  <a:lnTo>
                    <a:pt x="8418" y="7481"/>
                  </a:lnTo>
                  <a:cubicBezTo>
                    <a:pt x="8444" y="7456"/>
                    <a:pt x="8482" y="7440"/>
                    <a:pt x="8518" y="7440"/>
                  </a:cubicBezTo>
                  <a:close/>
                  <a:moveTo>
                    <a:pt x="9335" y="8100"/>
                  </a:moveTo>
                  <a:lnTo>
                    <a:pt x="11252" y="9779"/>
                  </a:lnTo>
                  <a:cubicBezTo>
                    <a:pt x="11574" y="10064"/>
                    <a:pt x="11597" y="10576"/>
                    <a:pt x="11276" y="10886"/>
                  </a:cubicBezTo>
                  <a:cubicBezTo>
                    <a:pt x="11128" y="11033"/>
                    <a:pt x="10940" y="11105"/>
                    <a:pt x="10752" y="11105"/>
                  </a:cubicBezTo>
                  <a:cubicBezTo>
                    <a:pt x="10544" y="11105"/>
                    <a:pt x="10336" y="11018"/>
                    <a:pt x="10181" y="10850"/>
                  </a:cubicBezTo>
                  <a:lnTo>
                    <a:pt x="8514" y="8921"/>
                  </a:lnTo>
                  <a:lnTo>
                    <a:pt x="9335" y="8100"/>
                  </a:lnTo>
                  <a:close/>
                  <a:moveTo>
                    <a:pt x="4543" y="1"/>
                  </a:moveTo>
                  <a:cubicBezTo>
                    <a:pt x="3483" y="1"/>
                    <a:pt x="2424" y="402"/>
                    <a:pt x="1620" y="1206"/>
                  </a:cubicBezTo>
                  <a:cubicBezTo>
                    <a:pt x="1" y="2837"/>
                    <a:pt x="1" y="5457"/>
                    <a:pt x="1620" y="7064"/>
                  </a:cubicBezTo>
                  <a:cubicBezTo>
                    <a:pt x="2431" y="7875"/>
                    <a:pt x="3489" y="8272"/>
                    <a:pt x="4543" y="8272"/>
                  </a:cubicBezTo>
                  <a:cubicBezTo>
                    <a:pt x="5440" y="8272"/>
                    <a:pt x="6334" y="7985"/>
                    <a:pt x="7073" y="7421"/>
                  </a:cubicBezTo>
                  <a:lnTo>
                    <a:pt x="7561" y="7909"/>
                  </a:lnTo>
                  <a:cubicBezTo>
                    <a:pt x="7490" y="8076"/>
                    <a:pt x="7502" y="8278"/>
                    <a:pt x="7633" y="8409"/>
                  </a:cubicBezTo>
                  <a:lnTo>
                    <a:pt x="9954" y="11064"/>
                  </a:lnTo>
                  <a:cubicBezTo>
                    <a:pt x="10171" y="11312"/>
                    <a:pt x="10471" y="11434"/>
                    <a:pt x="10771" y="11434"/>
                  </a:cubicBezTo>
                  <a:cubicBezTo>
                    <a:pt x="11049" y="11434"/>
                    <a:pt x="11326" y="11330"/>
                    <a:pt x="11538" y="11124"/>
                  </a:cubicBezTo>
                  <a:cubicBezTo>
                    <a:pt x="11978" y="10671"/>
                    <a:pt x="11955" y="9945"/>
                    <a:pt x="11478" y="9540"/>
                  </a:cubicBezTo>
                  <a:lnTo>
                    <a:pt x="8823" y="7219"/>
                  </a:lnTo>
                  <a:cubicBezTo>
                    <a:pt x="8737" y="7139"/>
                    <a:pt x="8629" y="7104"/>
                    <a:pt x="8522" y="7104"/>
                  </a:cubicBezTo>
                  <a:cubicBezTo>
                    <a:pt x="8453" y="7104"/>
                    <a:pt x="8384" y="7119"/>
                    <a:pt x="8323" y="7147"/>
                  </a:cubicBezTo>
                  <a:lnTo>
                    <a:pt x="7823" y="6659"/>
                  </a:lnTo>
                  <a:cubicBezTo>
                    <a:pt x="9073" y="5052"/>
                    <a:pt x="8978" y="2694"/>
                    <a:pt x="7466" y="1206"/>
                  </a:cubicBezTo>
                  <a:cubicBezTo>
                    <a:pt x="6662" y="402"/>
                    <a:pt x="5603" y="1"/>
                    <a:pt x="454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de-DE" noProof="0" dirty="0">
                <a:latin typeface="+mj-lt"/>
              </a:endParaRPr>
            </a:p>
          </p:txBody>
        </p:sp>
        <p:sp>
          <p:nvSpPr>
            <p:cNvPr id="17" name="Google Shape;4802;p53">
              <a:extLst>
                <a:ext uri="{FF2B5EF4-FFF2-40B4-BE49-F238E27FC236}">
                  <a16:creationId xmlns:a16="http://schemas.microsoft.com/office/drawing/2014/main" id="{3014D912-FAC8-5C64-F9C1-45A3BE42EACD}"/>
                </a:ext>
              </a:extLst>
            </p:cNvPr>
            <p:cNvSpPr/>
            <p:nvPr/>
          </p:nvSpPr>
          <p:spPr>
            <a:xfrm>
              <a:off x="4278826" y="2791379"/>
              <a:ext cx="103998" cy="201962"/>
            </a:xfrm>
            <a:custGeom>
              <a:avLst/>
              <a:gdLst/>
              <a:ahLst/>
              <a:cxnLst/>
              <a:rect l="l" t="t" r="r" b="b"/>
              <a:pathLst>
                <a:path w="3275" h="6360" extrusionOk="0">
                  <a:moveTo>
                    <a:pt x="191" y="0"/>
                  </a:moveTo>
                  <a:cubicBezTo>
                    <a:pt x="106" y="0"/>
                    <a:pt x="35" y="59"/>
                    <a:pt x="24" y="157"/>
                  </a:cubicBezTo>
                  <a:cubicBezTo>
                    <a:pt x="0" y="264"/>
                    <a:pt x="60" y="335"/>
                    <a:pt x="167" y="347"/>
                  </a:cubicBezTo>
                  <a:cubicBezTo>
                    <a:pt x="798" y="442"/>
                    <a:pt x="1345" y="716"/>
                    <a:pt x="1786" y="1169"/>
                  </a:cubicBezTo>
                  <a:cubicBezTo>
                    <a:pt x="2905" y="2288"/>
                    <a:pt x="2905" y="4110"/>
                    <a:pt x="1786" y="5229"/>
                  </a:cubicBezTo>
                  <a:cubicBezTo>
                    <a:pt x="1345" y="5645"/>
                    <a:pt x="774" y="5931"/>
                    <a:pt x="167" y="6015"/>
                  </a:cubicBezTo>
                  <a:cubicBezTo>
                    <a:pt x="83" y="6038"/>
                    <a:pt x="24" y="6122"/>
                    <a:pt x="24" y="6217"/>
                  </a:cubicBezTo>
                  <a:cubicBezTo>
                    <a:pt x="36" y="6300"/>
                    <a:pt x="107" y="6360"/>
                    <a:pt x="179" y="6360"/>
                  </a:cubicBezTo>
                  <a:lnTo>
                    <a:pt x="214" y="6360"/>
                  </a:lnTo>
                  <a:cubicBezTo>
                    <a:pt x="917" y="6253"/>
                    <a:pt x="1536" y="5943"/>
                    <a:pt x="2024" y="5455"/>
                  </a:cubicBezTo>
                  <a:cubicBezTo>
                    <a:pt x="3274" y="4205"/>
                    <a:pt x="3274" y="2169"/>
                    <a:pt x="2024" y="919"/>
                  </a:cubicBezTo>
                  <a:cubicBezTo>
                    <a:pt x="1536" y="419"/>
                    <a:pt x="917" y="109"/>
                    <a:pt x="214" y="2"/>
                  </a:cubicBezTo>
                  <a:cubicBezTo>
                    <a:pt x="206" y="1"/>
                    <a:pt x="198" y="0"/>
                    <a:pt x="19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de-DE" noProof="0" dirty="0">
                <a:latin typeface="+mj-lt"/>
              </a:endParaRPr>
            </a:p>
          </p:txBody>
        </p:sp>
        <p:sp>
          <p:nvSpPr>
            <p:cNvPr id="18" name="Google Shape;4803;p53">
              <a:extLst>
                <a:ext uri="{FF2B5EF4-FFF2-40B4-BE49-F238E27FC236}">
                  <a16:creationId xmlns:a16="http://schemas.microsoft.com/office/drawing/2014/main" id="{D9EEB383-58D1-D083-FA0C-2CAA5B3FDAF1}"/>
                </a:ext>
              </a:extLst>
            </p:cNvPr>
            <p:cNvSpPr/>
            <p:nvPr/>
          </p:nvSpPr>
          <p:spPr>
            <a:xfrm>
              <a:off x="4159332" y="2791379"/>
              <a:ext cx="105903" cy="201962"/>
            </a:xfrm>
            <a:custGeom>
              <a:avLst/>
              <a:gdLst/>
              <a:ahLst/>
              <a:cxnLst/>
              <a:rect l="l" t="t" r="r" b="b"/>
              <a:pathLst>
                <a:path w="3335" h="6360" extrusionOk="0">
                  <a:moveTo>
                    <a:pt x="3162" y="1"/>
                  </a:moveTo>
                  <a:cubicBezTo>
                    <a:pt x="3156" y="1"/>
                    <a:pt x="3150" y="1"/>
                    <a:pt x="3144" y="2"/>
                  </a:cubicBezTo>
                  <a:cubicBezTo>
                    <a:pt x="2430" y="61"/>
                    <a:pt x="1775" y="383"/>
                    <a:pt x="1251" y="895"/>
                  </a:cubicBezTo>
                  <a:cubicBezTo>
                    <a:pt x="1" y="2145"/>
                    <a:pt x="1" y="4193"/>
                    <a:pt x="1251" y="5443"/>
                  </a:cubicBezTo>
                  <a:cubicBezTo>
                    <a:pt x="1775" y="5955"/>
                    <a:pt x="2430" y="6277"/>
                    <a:pt x="3144" y="6360"/>
                  </a:cubicBezTo>
                  <a:lnTo>
                    <a:pt x="3156" y="6360"/>
                  </a:lnTo>
                  <a:cubicBezTo>
                    <a:pt x="3251" y="6360"/>
                    <a:pt x="3311" y="6300"/>
                    <a:pt x="3323" y="6217"/>
                  </a:cubicBezTo>
                  <a:cubicBezTo>
                    <a:pt x="3334" y="6122"/>
                    <a:pt x="3263" y="6038"/>
                    <a:pt x="3168" y="6038"/>
                  </a:cubicBezTo>
                  <a:cubicBezTo>
                    <a:pt x="2537" y="5955"/>
                    <a:pt x="1941" y="5681"/>
                    <a:pt x="1477" y="5217"/>
                  </a:cubicBezTo>
                  <a:cubicBezTo>
                    <a:pt x="358" y="4098"/>
                    <a:pt x="358" y="2264"/>
                    <a:pt x="1477" y="1157"/>
                  </a:cubicBezTo>
                  <a:cubicBezTo>
                    <a:pt x="1941" y="692"/>
                    <a:pt x="2513" y="407"/>
                    <a:pt x="3168" y="335"/>
                  </a:cubicBezTo>
                  <a:cubicBezTo>
                    <a:pt x="3263" y="311"/>
                    <a:pt x="3334" y="240"/>
                    <a:pt x="3323" y="157"/>
                  </a:cubicBezTo>
                  <a:cubicBezTo>
                    <a:pt x="3312" y="68"/>
                    <a:pt x="3239" y="1"/>
                    <a:pt x="316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de-DE" noProof="0" dirty="0">
                <a:latin typeface="+mj-lt"/>
              </a:endParaRPr>
            </a:p>
          </p:txBody>
        </p:sp>
      </p:grpSp>
      <p:grpSp>
        <p:nvGrpSpPr>
          <p:cNvPr id="19" name="Google Shape;4799;p53">
            <a:extLst>
              <a:ext uri="{FF2B5EF4-FFF2-40B4-BE49-F238E27FC236}">
                <a16:creationId xmlns:a16="http://schemas.microsoft.com/office/drawing/2014/main" id="{AF2CD6AD-1CD7-1C93-7518-A52A30604756}"/>
              </a:ext>
            </a:extLst>
          </p:cNvPr>
          <p:cNvGrpSpPr/>
          <p:nvPr/>
        </p:nvGrpSpPr>
        <p:grpSpPr>
          <a:xfrm>
            <a:off x="5311472" y="2821459"/>
            <a:ext cx="680739" cy="616624"/>
            <a:chOff x="4126815" y="2760704"/>
            <a:chExt cx="380393" cy="363118"/>
          </a:xfrm>
          <a:solidFill>
            <a:srgbClr val="4C6A78"/>
          </a:solidFill>
        </p:grpSpPr>
        <p:sp>
          <p:nvSpPr>
            <p:cNvPr id="20" name="Google Shape;4800;p53">
              <a:extLst>
                <a:ext uri="{FF2B5EF4-FFF2-40B4-BE49-F238E27FC236}">
                  <a16:creationId xmlns:a16="http://schemas.microsoft.com/office/drawing/2014/main" id="{9E55CC7D-43C3-013F-EFE2-559B6E67B2CF}"/>
                </a:ext>
              </a:extLst>
            </p:cNvPr>
            <p:cNvSpPr/>
            <p:nvPr/>
          </p:nvSpPr>
          <p:spPr>
            <a:xfrm>
              <a:off x="4219825" y="2822435"/>
              <a:ext cx="103267" cy="29056"/>
            </a:xfrm>
            <a:custGeom>
              <a:avLst/>
              <a:gdLst/>
              <a:ahLst/>
              <a:cxnLst/>
              <a:rect l="l" t="t" r="r" b="b"/>
              <a:pathLst>
                <a:path w="3252" h="915" extrusionOk="0">
                  <a:moveTo>
                    <a:pt x="1620" y="0"/>
                  </a:moveTo>
                  <a:cubicBezTo>
                    <a:pt x="1025" y="0"/>
                    <a:pt x="477" y="215"/>
                    <a:pt x="60" y="631"/>
                  </a:cubicBezTo>
                  <a:cubicBezTo>
                    <a:pt x="1" y="691"/>
                    <a:pt x="1" y="810"/>
                    <a:pt x="60" y="869"/>
                  </a:cubicBezTo>
                  <a:cubicBezTo>
                    <a:pt x="90" y="899"/>
                    <a:pt x="132" y="914"/>
                    <a:pt x="175" y="914"/>
                  </a:cubicBezTo>
                  <a:cubicBezTo>
                    <a:pt x="218" y="914"/>
                    <a:pt x="263" y="899"/>
                    <a:pt x="298" y="869"/>
                  </a:cubicBezTo>
                  <a:cubicBezTo>
                    <a:pt x="656" y="512"/>
                    <a:pt x="1120" y="322"/>
                    <a:pt x="1620" y="322"/>
                  </a:cubicBezTo>
                  <a:cubicBezTo>
                    <a:pt x="2132" y="322"/>
                    <a:pt x="2596" y="512"/>
                    <a:pt x="2953" y="869"/>
                  </a:cubicBezTo>
                  <a:cubicBezTo>
                    <a:pt x="2983" y="899"/>
                    <a:pt x="3028" y="914"/>
                    <a:pt x="3073" y="914"/>
                  </a:cubicBezTo>
                  <a:cubicBezTo>
                    <a:pt x="3117" y="914"/>
                    <a:pt x="3162" y="899"/>
                    <a:pt x="3192" y="869"/>
                  </a:cubicBezTo>
                  <a:cubicBezTo>
                    <a:pt x="3251" y="810"/>
                    <a:pt x="3251" y="691"/>
                    <a:pt x="3192" y="631"/>
                  </a:cubicBezTo>
                  <a:cubicBezTo>
                    <a:pt x="2775" y="215"/>
                    <a:pt x="2215" y="0"/>
                    <a:pt x="16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de-DE" noProof="0" dirty="0">
                <a:latin typeface="+mj-lt"/>
              </a:endParaRPr>
            </a:p>
          </p:txBody>
        </p:sp>
        <p:sp>
          <p:nvSpPr>
            <p:cNvPr id="21" name="Google Shape;4801;p53">
              <a:extLst>
                <a:ext uri="{FF2B5EF4-FFF2-40B4-BE49-F238E27FC236}">
                  <a16:creationId xmlns:a16="http://schemas.microsoft.com/office/drawing/2014/main" id="{AF49A98F-D5EC-87CF-B959-E0FB7EC3E645}"/>
                </a:ext>
              </a:extLst>
            </p:cNvPr>
            <p:cNvSpPr/>
            <p:nvPr/>
          </p:nvSpPr>
          <p:spPr>
            <a:xfrm>
              <a:off x="4126815" y="2760704"/>
              <a:ext cx="380393" cy="363118"/>
            </a:xfrm>
            <a:custGeom>
              <a:avLst/>
              <a:gdLst/>
              <a:ahLst/>
              <a:cxnLst/>
              <a:rect l="l" t="t" r="r" b="b"/>
              <a:pathLst>
                <a:path w="11979" h="11435" extrusionOk="0">
                  <a:moveTo>
                    <a:pt x="7621" y="6921"/>
                  </a:moveTo>
                  <a:lnTo>
                    <a:pt x="8061" y="7373"/>
                  </a:lnTo>
                  <a:lnTo>
                    <a:pt x="7787" y="7659"/>
                  </a:lnTo>
                  <a:lnTo>
                    <a:pt x="7335" y="7207"/>
                  </a:lnTo>
                  <a:cubicBezTo>
                    <a:pt x="7442" y="7123"/>
                    <a:pt x="7526" y="7016"/>
                    <a:pt x="7621" y="6921"/>
                  </a:cubicBezTo>
                  <a:close/>
                  <a:moveTo>
                    <a:pt x="4552" y="328"/>
                  </a:moveTo>
                  <a:cubicBezTo>
                    <a:pt x="5525" y="328"/>
                    <a:pt x="6496" y="700"/>
                    <a:pt x="7228" y="1444"/>
                  </a:cubicBezTo>
                  <a:cubicBezTo>
                    <a:pt x="8645" y="2861"/>
                    <a:pt x="8704" y="5076"/>
                    <a:pt x="7466" y="6564"/>
                  </a:cubicBezTo>
                  <a:cubicBezTo>
                    <a:pt x="7311" y="6766"/>
                    <a:pt x="7156" y="6909"/>
                    <a:pt x="6978" y="7064"/>
                  </a:cubicBezTo>
                  <a:cubicBezTo>
                    <a:pt x="6279" y="7651"/>
                    <a:pt x="5417" y="7944"/>
                    <a:pt x="4554" y="7944"/>
                  </a:cubicBezTo>
                  <a:cubicBezTo>
                    <a:pt x="3579" y="7944"/>
                    <a:pt x="2603" y="7571"/>
                    <a:pt x="1858" y="6826"/>
                  </a:cubicBezTo>
                  <a:cubicBezTo>
                    <a:pt x="370" y="5338"/>
                    <a:pt x="370" y="2921"/>
                    <a:pt x="1858" y="1444"/>
                  </a:cubicBezTo>
                  <a:cubicBezTo>
                    <a:pt x="2602" y="700"/>
                    <a:pt x="3579" y="328"/>
                    <a:pt x="4552" y="328"/>
                  </a:cubicBezTo>
                  <a:close/>
                  <a:moveTo>
                    <a:pt x="8518" y="7440"/>
                  </a:moveTo>
                  <a:cubicBezTo>
                    <a:pt x="8550" y="7440"/>
                    <a:pt x="8580" y="7453"/>
                    <a:pt x="8597" y="7481"/>
                  </a:cubicBezTo>
                  <a:lnTo>
                    <a:pt x="9061" y="7897"/>
                  </a:lnTo>
                  <a:lnTo>
                    <a:pt x="8276" y="8683"/>
                  </a:lnTo>
                  <a:lnTo>
                    <a:pt x="7883" y="8195"/>
                  </a:lnTo>
                  <a:cubicBezTo>
                    <a:pt x="7847" y="8135"/>
                    <a:pt x="7847" y="8052"/>
                    <a:pt x="7883" y="8016"/>
                  </a:cubicBezTo>
                  <a:lnTo>
                    <a:pt x="8418" y="7481"/>
                  </a:lnTo>
                  <a:cubicBezTo>
                    <a:pt x="8444" y="7456"/>
                    <a:pt x="8482" y="7440"/>
                    <a:pt x="8518" y="7440"/>
                  </a:cubicBezTo>
                  <a:close/>
                  <a:moveTo>
                    <a:pt x="9335" y="8100"/>
                  </a:moveTo>
                  <a:lnTo>
                    <a:pt x="11252" y="9779"/>
                  </a:lnTo>
                  <a:cubicBezTo>
                    <a:pt x="11574" y="10064"/>
                    <a:pt x="11597" y="10576"/>
                    <a:pt x="11276" y="10886"/>
                  </a:cubicBezTo>
                  <a:cubicBezTo>
                    <a:pt x="11128" y="11033"/>
                    <a:pt x="10940" y="11105"/>
                    <a:pt x="10752" y="11105"/>
                  </a:cubicBezTo>
                  <a:cubicBezTo>
                    <a:pt x="10544" y="11105"/>
                    <a:pt x="10336" y="11018"/>
                    <a:pt x="10181" y="10850"/>
                  </a:cubicBezTo>
                  <a:lnTo>
                    <a:pt x="8514" y="8921"/>
                  </a:lnTo>
                  <a:lnTo>
                    <a:pt x="9335" y="8100"/>
                  </a:lnTo>
                  <a:close/>
                  <a:moveTo>
                    <a:pt x="4543" y="1"/>
                  </a:moveTo>
                  <a:cubicBezTo>
                    <a:pt x="3483" y="1"/>
                    <a:pt x="2424" y="402"/>
                    <a:pt x="1620" y="1206"/>
                  </a:cubicBezTo>
                  <a:cubicBezTo>
                    <a:pt x="1" y="2837"/>
                    <a:pt x="1" y="5457"/>
                    <a:pt x="1620" y="7064"/>
                  </a:cubicBezTo>
                  <a:cubicBezTo>
                    <a:pt x="2431" y="7875"/>
                    <a:pt x="3489" y="8272"/>
                    <a:pt x="4543" y="8272"/>
                  </a:cubicBezTo>
                  <a:cubicBezTo>
                    <a:pt x="5440" y="8272"/>
                    <a:pt x="6334" y="7985"/>
                    <a:pt x="7073" y="7421"/>
                  </a:cubicBezTo>
                  <a:lnTo>
                    <a:pt x="7561" y="7909"/>
                  </a:lnTo>
                  <a:cubicBezTo>
                    <a:pt x="7490" y="8076"/>
                    <a:pt x="7502" y="8278"/>
                    <a:pt x="7633" y="8409"/>
                  </a:cubicBezTo>
                  <a:lnTo>
                    <a:pt x="9954" y="11064"/>
                  </a:lnTo>
                  <a:cubicBezTo>
                    <a:pt x="10171" y="11312"/>
                    <a:pt x="10471" y="11434"/>
                    <a:pt x="10771" y="11434"/>
                  </a:cubicBezTo>
                  <a:cubicBezTo>
                    <a:pt x="11049" y="11434"/>
                    <a:pt x="11326" y="11330"/>
                    <a:pt x="11538" y="11124"/>
                  </a:cubicBezTo>
                  <a:cubicBezTo>
                    <a:pt x="11978" y="10671"/>
                    <a:pt x="11955" y="9945"/>
                    <a:pt x="11478" y="9540"/>
                  </a:cubicBezTo>
                  <a:lnTo>
                    <a:pt x="8823" y="7219"/>
                  </a:lnTo>
                  <a:cubicBezTo>
                    <a:pt x="8737" y="7139"/>
                    <a:pt x="8629" y="7104"/>
                    <a:pt x="8522" y="7104"/>
                  </a:cubicBezTo>
                  <a:cubicBezTo>
                    <a:pt x="8453" y="7104"/>
                    <a:pt x="8384" y="7119"/>
                    <a:pt x="8323" y="7147"/>
                  </a:cubicBezTo>
                  <a:lnTo>
                    <a:pt x="7823" y="6659"/>
                  </a:lnTo>
                  <a:cubicBezTo>
                    <a:pt x="9073" y="5052"/>
                    <a:pt x="8978" y="2694"/>
                    <a:pt x="7466" y="1206"/>
                  </a:cubicBezTo>
                  <a:cubicBezTo>
                    <a:pt x="6662" y="402"/>
                    <a:pt x="5603" y="1"/>
                    <a:pt x="454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de-DE" noProof="0" dirty="0">
                <a:latin typeface="+mj-lt"/>
              </a:endParaRPr>
            </a:p>
          </p:txBody>
        </p:sp>
        <p:sp>
          <p:nvSpPr>
            <p:cNvPr id="22" name="Google Shape;4802;p53">
              <a:extLst>
                <a:ext uri="{FF2B5EF4-FFF2-40B4-BE49-F238E27FC236}">
                  <a16:creationId xmlns:a16="http://schemas.microsoft.com/office/drawing/2014/main" id="{8B91AC53-BA82-43A1-B35F-73A9142BF991}"/>
                </a:ext>
              </a:extLst>
            </p:cNvPr>
            <p:cNvSpPr/>
            <p:nvPr/>
          </p:nvSpPr>
          <p:spPr>
            <a:xfrm>
              <a:off x="4278826" y="2791379"/>
              <a:ext cx="103998" cy="201962"/>
            </a:xfrm>
            <a:custGeom>
              <a:avLst/>
              <a:gdLst/>
              <a:ahLst/>
              <a:cxnLst/>
              <a:rect l="l" t="t" r="r" b="b"/>
              <a:pathLst>
                <a:path w="3275" h="6360" extrusionOk="0">
                  <a:moveTo>
                    <a:pt x="191" y="0"/>
                  </a:moveTo>
                  <a:cubicBezTo>
                    <a:pt x="106" y="0"/>
                    <a:pt x="35" y="59"/>
                    <a:pt x="24" y="157"/>
                  </a:cubicBezTo>
                  <a:cubicBezTo>
                    <a:pt x="0" y="264"/>
                    <a:pt x="60" y="335"/>
                    <a:pt x="167" y="347"/>
                  </a:cubicBezTo>
                  <a:cubicBezTo>
                    <a:pt x="798" y="442"/>
                    <a:pt x="1345" y="716"/>
                    <a:pt x="1786" y="1169"/>
                  </a:cubicBezTo>
                  <a:cubicBezTo>
                    <a:pt x="2905" y="2288"/>
                    <a:pt x="2905" y="4110"/>
                    <a:pt x="1786" y="5229"/>
                  </a:cubicBezTo>
                  <a:cubicBezTo>
                    <a:pt x="1345" y="5645"/>
                    <a:pt x="774" y="5931"/>
                    <a:pt x="167" y="6015"/>
                  </a:cubicBezTo>
                  <a:cubicBezTo>
                    <a:pt x="83" y="6038"/>
                    <a:pt x="24" y="6122"/>
                    <a:pt x="24" y="6217"/>
                  </a:cubicBezTo>
                  <a:cubicBezTo>
                    <a:pt x="36" y="6300"/>
                    <a:pt x="107" y="6360"/>
                    <a:pt x="179" y="6360"/>
                  </a:cubicBezTo>
                  <a:lnTo>
                    <a:pt x="214" y="6360"/>
                  </a:lnTo>
                  <a:cubicBezTo>
                    <a:pt x="917" y="6253"/>
                    <a:pt x="1536" y="5943"/>
                    <a:pt x="2024" y="5455"/>
                  </a:cubicBezTo>
                  <a:cubicBezTo>
                    <a:pt x="3274" y="4205"/>
                    <a:pt x="3274" y="2169"/>
                    <a:pt x="2024" y="919"/>
                  </a:cubicBezTo>
                  <a:cubicBezTo>
                    <a:pt x="1536" y="419"/>
                    <a:pt x="917" y="109"/>
                    <a:pt x="214" y="2"/>
                  </a:cubicBezTo>
                  <a:cubicBezTo>
                    <a:pt x="206" y="1"/>
                    <a:pt x="198" y="0"/>
                    <a:pt x="19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de-DE" noProof="0" dirty="0">
                <a:latin typeface="+mj-lt"/>
              </a:endParaRPr>
            </a:p>
          </p:txBody>
        </p:sp>
        <p:sp>
          <p:nvSpPr>
            <p:cNvPr id="23" name="Google Shape;4803;p53">
              <a:extLst>
                <a:ext uri="{FF2B5EF4-FFF2-40B4-BE49-F238E27FC236}">
                  <a16:creationId xmlns:a16="http://schemas.microsoft.com/office/drawing/2014/main" id="{B3B49D49-0DA8-F839-6223-E8B122C45C53}"/>
                </a:ext>
              </a:extLst>
            </p:cNvPr>
            <p:cNvSpPr/>
            <p:nvPr/>
          </p:nvSpPr>
          <p:spPr>
            <a:xfrm>
              <a:off x="4159332" y="2791379"/>
              <a:ext cx="105903" cy="201962"/>
            </a:xfrm>
            <a:custGeom>
              <a:avLst/>
              <a:gdLst/>
              <a:ahLst/>
              <a:cxnLst/>
              <a:rect l="l" t="t" r="r" b="b"/>
              <a:pathLst>
                <a:path w="3335" h="6360" extrusionOk="0">
                  <a:moveTo>
                    <a:pt x="3162" y="1"/>
                  </a:moveTo>
                  <a:cubicBezTo>
                    <a:pt x="3156" y="1"/>
                    <a:pt x="3150" y="1"/>
                    <a:pt x="3144" y="2"/>
                  </a:cubicBezTo>
                  <a:cubicBezTo>
                    <a:pt x="2430" y="61"/>
                    <a:pt x="1775" y="383"/>
                    <a:pt x="1251" y="895"/>
                  </a:cubicBezTo>
                  <a:cubicBezTo>
                    <a:pt x="1" y="2145"/>
                    <a:pt x="1" y="4193"/>
                    <a:pt x="1251" y="5443"/>
                  </a:cubicBezTo>
                  <a:cubicBezTo>
                    <a:pt x="1775" y="5955"/>
                    <a:pt x="2430" y="6277"/>
                    <a:pt x="3144" y="6360"/>
                  </a:cubicBezTo>
                  <a:lnTo>
                    <a:pt x="3156" y="6360"/>
                  </a:lnTo>
                  <a:cubicBezTo>
                    <a:pt x="3251" y="6360"/>
                    <a:pt x="3311" y="6300"/>
                    <a:pt x="3323" y="6217"/>
                  </a:cubicBezTo>
                  <a:cubicBezTo>
                    <a:pt x="3334" y="6122"/>
                    <a:pt x="3263" y="6038"/>
                    <a:pt x="3168" y="6038"/>
                  </a:cubicBezTo>
                  <a:cubicBezTo>
                    <a:pt x="2537" y="5955"/>
                    <a:pt x="1941" y="5681"/>
                    <a:pt x="1477" y="5217"/>
                  </a:cubicBezTo>
                  <a:cubicBezTo>
                    <a:pt x="358" y="4098"/>
                    <a:pt x="358" y="2264"/>
                    <a:pt x="1477" y="1157"/>
                  </a:cubicBezTo>
                  <a:cubicBezTo>
                    <a:pt x="1941" y="692"/>
                    <a:pt x="2513" y="407"/>
                    <a:pt x="3168" y="335"/>
                  </a:cubicBezTo>
                  <a:cubicBezTo>
                    <a:pt x="3263" y="311"/>
                    <a:pt x="3334" y="240"/>
                    <a:pt x="3323" y="157"/>
                  </a:cubicBezTo>
                  <a:cubicBezTo>
                    <a:pt x="3312" y="68"/>
                    <a:pt x="3239" y="1"/>
                    <a:pt x="316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de-DE" noProof="0" dirty="0">
                <a:latin typeface="+mj-lt"/>
              </a:endParaRPr>
            </a:p>
          </p:txBody>
        </p:sp>
      </p:grpSp>
      <p:sp>
        <p:nvSpPr>
          <p:cNvPr id="25" name="Rechteck 24">
            <a:extLst>
              <a:ext uri="{FF2B5EF4-FFF2-40B4-BE49-F238E27FC236}">
                <a16:creationId xmlns:a16="http://schemas.microsoft.com/office/drawing/2014/main" id="{ED96DD97-456D-C9E4-99A0-3B79C740D134}"/>
              </a:ext>
            </a:extLst>
          </p:cNvPr>
          <p:cNvSpPr/>
          <p:nvPr/>
        </p:nvSpPr>
        <p:spPr>
          <a:xfrm>
            <a:off x="4905957" y="3624233"/>
            <a:ext cx="3097196" cy="1107791"/>
          </a:xfrm>
          <a:prstGeom prst="rect">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dirty="0">
              <a:latin typeface="+mj-lt"/>
            </a:endParaRPr>
          </a:p>
        </p:txBody>
      </p:sp>
      <p:pic>
        <p:nvPicPr>
          <p:cNvPr id="5" name="Grafik 4">
            <a:extLst>
              <a:ext uri="{FF2B5EF4-FFF2-40B4-BE49-F238E27FC236}">
                <a16:creationId xmlns:a16="http://schemas.microsoft.com/office/drawing/2014/main" id="{650313D2-6533-3BF7-A1E8-AFFF9EDBDA97}"/>
              </a:ext>
            </a:extLst>
          </p:cNvPr>
          <p:cNvPicPr>
            <a:picLocks noChangeAspect="1"/>
          </p:cNvPicPr>
          <p:nvPr/>
        </p:nvPicPr>
        <p:blipFill>
          <a:blip r:embed="rId6"/>
          <a:stretch>
            <a:fillRect/>
          </a:stretch>
        </p:blipFill>
        <p:spPr>
          <a:xfrm>
            <a:off x="5254834" y="3759027"/>
            <a:ext cx="2273587" cy="64959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59">
          <a:extLst>
            <a:ext uri="{FF2B5EF4-FFF2-40B4-BE49-F238E27FC236}">
              <a16:creationId xmlns:a16="http://schemas.microsoft.com/office/drawing/2014/main" id="{6B958767-02FC-8F2E-3E1E-441DD1F5C30B}"/>
            </a:ext>
          </a:extLst>
        </p:cNvPr>
        <p:cNvGrpSpPr/>
        <p:nvPr/>
      </p:nvGrpSpPr>
      <p:grpSpPr>
        <a:xfrm>
          <a:off x="0" y="0"/>
          <a:ext cx="0" cy="0"/>
          <a:chOff x="0" y="0"/>
          <a:chExt cx="0" cy="0"/>
        </a:xfrm>
      </p:grpSpPr>
      <p:sp>
        <p:nvSpPr>
          <p:cNvPr id="760" name="Google Shape;760;p30">
            <a:extLst>
              <a:ext uri="{FF2B5EF4-FFF2-40B4-BE49-F238E27FC236}">
                <a16:creationId xmlns:a16="http://schemas.microsoft.com/office/drawing/2014/main" id="{A66373ED-E6F4-C4BB-F092-79B411B37676}"/>
              </a:ext>
            </a:extLst>
          </p:cNvPr>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de-DE" noProof="0" dirty="0">
                <a:latin typeface="+mj-lt"/>
              </a:rPr>
              <a:t>Repositorium finden mit re3data</a:t>
            </a:r>
          </a:p>
        </p:txBody>
      </p:sp>
      <p:sp>
        <p:nvSpPr>
          <p:cNvPr id="2" name="Textfeld 1">
            <a:extLst>
              <a:ext uri="{FF2B5EF4-FFF2-40B4-BE49-F238E27FC236}">
                <a16:creationId xmlns:a16="http://schemas.microsoft.com/office/drawing/2014/main" id="{BE561D5B-D141-B216-D091-3731BE901E97}"/>
              </a:ext>
            </a:extLst>
          </p:cNvPr>
          <p:cNvSpPr txBox="1"/>
          <p:nvPr/>
        </p:nvSpPr>
        <p:spPr>
          <a:xfrm>
            <a:off x="1564997" y="4318479"/>
            <a:ext cx="5881738" cy="307777"/>
          </a:xfrm>
          <a:prstGeom prst="rect">
            <a:avLst/>
          </a:prstGeom>
          <a:noFill/>
        </p:spPr>
        <p:txBody>
          <a:bodyPr wrap="none" rtlCol="0">
            <a:spAutoFit/>
          </a:bodyPr>
          <a:lstStyle/>
          <a:p>
            <a:r>
              <a:rPr lang="de-DE" noProof="0" dirty="0">
                <a:latin typeface="+mj-lt"/>
              </a:rPr>
              <a:t>Relevante Repositorien finden | Forschungsdaten suchen &amp; nachnutzen</a:t>
            </a:r>
          </a:p>
        </p:txBody>
      </p:sp>
      <p:pic>
        <p:nvPicPr>
          <p:cNvPr id="6" name="Grafik 5">
            <a:hlinkClick r:id="rId3"/>
            <a:extLst>
              <a:ext uri="{FF2B5EF4-FFF2-40B4-BE49-F238E27FC236}">
                <a16:creationId xmlns:a16="http://schemas.microsoft.com/office/drawing/2014/main" id="{46559A5D-9833-B349-72F2-C01411983F8F}"/>
              </a:ext>
            </a:extLst>
          </p:cNvPr>
          <p:cNvPicPr>
            <a:picLocks noChangeAspect="1"/>
          </p:cNvPicPr>
          <p:nvPr/>
        </p:nvPicPr>
        <p:blipFill>
          <a:blip r:embed="rId4"/>
          <a:srcRect l="932" t="1417" r="721" b="2410"/>
          <a:stretch>
            <a:fillRect/>
          </a:stretch>
        </p:blipFill>
        <p:spPr>
          <a:xfrm>
            <a:off x="1645680" y="1082219"/>
            <a:ext cx="5852640" cy="3236260"/>
          </a:xfrm>
          <a:prstGeom prst="rect">
            <a:avLst/>
          </a:prstGeom>
        </p:spPr>
      </p:pic>
    </p:spTree>
    <p:extLst>
      <p:ext uri="{BB962C8B-B14F-4D97-AF65-F5344CB8AC3E}">
        <p14:creationId xmlns:p14="http://schemas.microsoft.com/office/powerpoint/2010/main" val="9194125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59">
          <a:extLst>
            <a:ext uri="{FF2B5EF4-FFF2-40B4-BE49-F238E27FC236}">
              <a16:creationId xmlns:a16="http://schemas.microsoft.com/office/drawing/2014/main" id="{4B57EB10-5DE9-4896-683A-CC5BA0633D22}"/>
            </a:ext>
          </a:extLst>
        </p:cNvPr>
        <p:cNvGrpSpPr/>
        <p:nvPr/>
      </p:nvGrpSpPr>
      <p:grpSpPr>
        <a:xfrm>
          <a:off x="0" y="0"/>
          <a:ext cx="0" cy="0"/>
          <a:chOff x="0" y="0"/>
          <a:chExt cx="0" cy="0"/>
        </a:xfrm>
      </p:grpSpPr>
      <p:sp>
        <p:nvSpPr>
          <p:cNvPr id="760" name="Google Shape;760;p30">
            <a:extLst>
              <a:ext uri="{FF2B5EF4-FFF2-40B4-BE49-F238E27FC236}">
                <a16:creationId xmlns:a16="http://schemas.microsoft.com/office/drawing/2014/main" id="{41A0F1CD-13F3-862F-AF95-D5A59026E060}"/>
              </a:ext>
            </a:extLst>
          </p:cNvPr>
          <p:cNvSpPr txBox="1">
            <a:spLocks noGrp="1"/>
          </p:cNvSpPr>
          <p:nvPr>
            <p:ph type="title"/>
          </p:nvPr>
        </p:nvSpPr>
        <p:spPr>
          <a:xfrm>
            <a:off x="457200" y="651257"/>
            <a:ext cx="8229600" cy="371400"/>
          </a:xfrm>
          <a:prstGeom prst="rect">
            <a:avLst/>
          </a:prstGeom>
        </p:spPr>
        <p:txBody>
          <a:bodyPr spcFirstLastPara="1" wrap="square" lIns="91425" tIns="91425" rIns="91425" bIns="91425" anchor="ctr" anchorCtr="0">
            <a:noAutofit/>
          </a:bodyPr>
          <a:lstStyle/>
          <a:p>
            <a:pPr lvl="0" algn="ctr"/>
            <a:r>
              <a:rPr lang="de-DE" noProof="0" dirty="0">
                <a:solidFill>
                  <a:schemeClr val="bg1">
                    <a:lumMod val="10000"/>
                  </a:schemeClr>
                </a:solidFill>
                <a:latin typeface="+mj-lt"/>
                <a:ea typeface="Arial"/>
                <a:cs typeface="Arial"/>
              </a:rPr>
              <a:t>Kriterien für Repositorien bei re3data.org</a:t>
            </a:r>
            <a:endParaRPr lang="de-DE" noProof="0" dirty="0">
              <a:latin typeface="+mj-lt"/>
            </a:endParaRPr>
          </a:p>
        </p:txBody>
      </p:sp>
      <p:sp>
        <p:nvSpPr>
          <p:cNvPr id="2" name="Textfeld 16">
            <a:extLst>
              <a:ext uri="{FF2B5EF4-FFF2-40B4-BE49-F238E27FC236}">
                <a16:creationId xmlns:a16="http://schemas.microsoft.com/office/drawing/2014/main" id="{71E10100-EF8F-5C0E-130B-BBB7645C182F}"/>
              </a:ext>
            </a:extLst>
          </p:cNvPr>
          <p:cNvSpPr txBox="1"/>
          <p:nvPr/>
        </p:nvSpPr>
        <p:spPr bwMode="auto">
          <a:xfrm>
            <a:off x="931803" y="2142453"/>
            <a:ext cx="1842795" cy="845809"/>
          </a:xfrm>
          <a:prstGeom prst="rect">
            <a:avLst/>
          </a:prstGeom>
          <a:noFill/>
        </p:spPr>
        <p:txBody>
          <a:bodyPr wrap="square" rtlCol="0">
            <a:spAutoFit/>
          </a:bodyPr>
          <a:lstStyle/>
          <a:p>
            <a:pPr>
              <a:defRPr/>
            </a:pPr>
            <a:r>
              <a:rPr lang="de-DE" sz="1632" noProof="0" dirty="0">
                <a:solidFill>
                  <a:schemeClr val="tx1"/>
                </a:solidFill>
                <a:latin typeface="+mj-lt"/>
              </a:rPr>
              <a:t>Weitere Informationen </a:t>
            </a:r>
            <a:br>
              <a:rPr lang="de-DE" sz="1632" noProof="0" dirty="0">
                <a:solidFill>
                  <a:schemeClr val="tx1"/>
                </a:solidFill>
                <a:latin typeface="+mj-lt"/>
              </a:rPr>
            </a:br>
            <a:r>
              <a:rPr lang="de-DE" sz="1632" noProof="0" dirty="0">
                <a:solidFill>
                  <a:schemeClr val="tx1"/>
                </a:solidFill>
                <a:latin typeface="+mj-lt"/>
              </a:rPr>
              <a:t>verfügbar</a:t>
            </a:r>
            <a:endParaRPr lang="de-DE" sz="1224" noProof="0" dirty="0">
              <a:latin typeface="+mj-lt"/>
            </a:endParaRPr>
          </a:p>
        </p:txBody>
      </p:sp>
      <p:sp>
        <p:nvSpPr>
          <p:cNvPr id="4" name="Textfeld 18">
            <a:extLst>
              <a:ext uri="{FF2B5EF4-FFF2-40B4-BE49-F238E27FC236}">
                <a16:creationId xmlns:a16="http://schemas.microsoft.com/office/drawing/2014/main" id="{2A6CFEE0-5334-5C11-55F9-C1D77E51992E}"/>
              </a:ext>
            </a:extLst>
          </p:cNvPr>
          <p:cNvSpPr txBox="1"/>
          <p:nvPr/>
        </p:nvSpPr>
        <p:spPr bwMode="auto">
          <a:xfrm>
            <a:off x="1100384" y="3159051"/>
            <a:ext cx="2521844" cy="594650"/>
          </a:xfrm>
          <a:prstGeom prst="rect">
            <a:avLst/>
          </a:prstGeom>
          <a:noFill/>
        </p:spPr>
        <p:txBody>
          <a:bodyPr wrap="none" rtlCol="0">
            <a:spAutoFit/>
          </a:bodyPr>
          <a:lstStyle/>
          <a:p>
            <a:pPr>
              <a:defRPr/>
            </a:pPr>
            <a:r>
              <a:rPr lang="de-DE" sz="1632" noProof="0" dirty="0">
                <a:solidFill>
                  <a:schemeClr val="tx1"/>
                </a:solidFill>
                <a:latin typeface="+mj-lt"/>
              </a:rPr>
              <a:t>open / </a:t>
            </a:r>
            <a:r>
              <a:rPr lang="de-DE" sz="1632" noProof="0" dirty="0" err="1">
                <a:solidFill>
                  <a:schemeClr val="tx1"/>
                </a:solidFill>
                <a:latin typeface="+mj-lt"/>
              </a:rPr>
              <a:t>restricted</a:t>
            </a:r>
            <a:r>
              <a:rPr lang="de-DE" sz="1632" noProof="0" dirty="0">
                <a:solidFill>
                  <a:schemeClr val="tx1"/>
                </a:solidFill>
                <a:latin typeface="+mj-lt"/>
              </a:rPr>
              <a:t> / </a:t>
            </a:r>
            <a:r>
              <a:rPr lang="de-DE" sz="1632" noProof="0" dirty="0" err="1">
                <a:solidFill>
                  <a:schemeClr val="tx1"/>
                </a:solidFill>
                <a:latin typeface="+mj-lt"/>
              </a:rPr>
              <a:t>closed</a:t>
            </a:r>
            <a:r>
              <a:rPr lang="de-DE" sz="1632" noProof="0" dirty="0">
                <a:solidFill>
                  <a:schemeClr val="tx1"/>
                </a:solidFill>
                <a:latin typeface="+mj-lt"/>
              </a:rPr>
              <a:t> </a:t>
            </a:r>
            <a:br>
              <a:rPr lang="de-DE" sz="1632" noProof="0" dirty="0">
                <a:solidFill>
                  <a:schemeClr val="tx1"/>
                </a:solidFill>
                <a:latin typeface="+mj-lt"/>
              </a:rPr>
            </a:br>
            <a:r>
              <a:rPr lang="de-DE" sz="1632" noProof="0" dirty="0">
                <a:solidFill>
                  <a:schemeClr val="tx1"/>
                </a:solidFill>
                <a:latin typeface="+mj-lt"/>
              </a:rPr>
              <a:t>Access</a:t>
            </a:r>
            <a:endParaRPr lang="de-DE" sz="1224" noProof="0" dirty="0">
              <a:latin typeface="+mj-lt"/>
            </a:endParaRPr>
          </a:p>
        </p:txBody>
      </p:sp>
      <p:sp>
        <p:nvSpPr>
          <p:cNvPr id="6" name="Textfeld 20">
            <a:extLst>
              <a:ext uri="{FF2B5EF4-FFF2-40B4-BE49-F238E27FC236}">
                <a16:creationId xmlns:a16="http://schemas.microsoft.com/office/drawing/2014/main" id="{4AE0FF54-F671-3106-192C-047362067E11}"/>
              </a:ext>
            </a:extLst>
          </p:cNvPr>
          <p:cNvSpPr txBox="1"/>
          <p:nvPr/>
        </p:nvSpPr>
        <p:spPr bwMode="auto">
          <a:xfrm>
            <a:off x="2625111" y="3777382"/>
            <a:ext cx="2343911" cy="845809"/>
          </a:xfrm>
          <a:prstGeom prst="rect">
            <a:avLst/>
          </a:prstGeom>
          <a:noFill/>
        </p:spPr>
        <p:txBody>
          <a:bodyPr wrap="none" rtlCol="0">
            <a:spAutoFit/>
          </a:bodyPr>
          <a:lstStyle/>
          <a:p>
            <a:pPr>
              <a:defRPr/>
            </a:pPr>
            <a:r>
              <a:rPr lang="de-DE" sz="1632" noProof="0" dirty="0">
                <a:solidFill>
                  <a:schemeClr val="tx1"/>
                </a:solidFill>
                <a:latin typeface="+mj-lt"/>
              </a:rPr>
              <a:t>Nutzungsbedingungen </a:t>
            </a:r>
            <a:br>
              <a:rPr lang="de-DE" sz="1632" noProof="0" dirty="0">
                <a:solidFill>
                  <a:schemeClr val="tx1"/>
                </a:solidFill>
                <a:latin typeface="+mj-lt"/>
              </a:rPr>
            </a:br>
            <a:r>
              <a:rPr lang="de-DE" sz="1632" noProof="0" dirty="0">
                <a:solidFill>
                  <a:schemeClr val="tx1"/>
                </a:solidFill>
                <a:latin typeface="+mj-lt"/>
              </a:rPr>
              <a:t>und Lizenzen </a:t>
            </a:r>
            <a:br>
              <a:rPr lang="de-DE" sz="1632" noProof="0" dirty="0">
                <a:solidFill>
                  <a:schemeClr val="tx1"/>
                </a:solidFill>
                <a:latin typeface="+mj-lt"/>
              </a:rPr>
            </a:br>
            <a:r>
              <a:rPr lang="de-DE" sz="1632" noProof="0" dirty="0">
                <a:solidFill>
                  <a:schemeClr val="tx1"/>
                </a:solidFill>
                <a:latin typeface="+mj-lt"/>
              </a:rPr>
              <a:t>sind geregelt</a:t>
            </a:r>
            <a:endParaRPr lang="de-DE" sz="1224" noProof="0" dirty="0">
              <a:latin typeface="+mj-lt"/>
            </a:endParaRPr>
          </a:p>
        </p:txBody>
      </p:sp>
      <p:sp>
        <p:nvSpPr>
          <p:cNvPr id="7" name="Textfeld 30">
            <a:extLst>
              <a:ext uri="{FF2B5EF4-FFF2-40B4-BE49-F238E27FC236}">
                <a16:creationId xmlns:a16="http://schemas.microsoft.com/office/drawing/2014/main" id="{5B475776-41AA-BD97-E583-E0532585CB99}"/>
              </a:ext>
            </a:extLst>
          </p:cNvPr>
          <p:cNvSpPr txBox="1"/>
          <p:nvPr/>
        </p:nvSpPr>
        <p:spPr bwMode="auto">
          <a:xfrm>
            <a:off x="4086392" y="3218487"/>
            <a:ext cx="1545616" cy="343492"/>
          </a:xfrm>
          <a:prstGeom prst="rect">
            <a:avLst/>
          </a:prstGeom>
          <a:noFill/>
        </p:spPr>
        <p:txBody>
          <a:bodyPr wrap="none" rtlCol="0">
            <a:spAutoFit/>
          </a:bodyPr>
          <a:lstStyle/>
          <a:p>
            <a:pPr>
              <a:defRPr/>
            </a:pPr>
            <a:r>
              <a:rPr lang="de-DE" sz="1632" noProof="0" dirty="0">
                <a:solidFill>
                  <a:schemeClr val="tx1"/>
                </a:solidFill>
                <a:latin typeface="+mj-lt"/>
              </a:rPr>
              <a:t>Genutzte PIDs</a:t>
            </a:r>
            <a:endParaRPr lang="de-DE" sz="1224" noProof="0" dirty="0">
              <a:latin typeface="+mj-lt"/>
            </a:endParaRPr>
          </a:p>
        </p:txBody>
      </p:sp>
      <p:pic>
        <p:nvPicPr>
          <p:cNvPr id="26" name="Grafik 4">
            <a:extLst>
              <a:ext uri="{FF2B5EF4-FFF2-40B4-BE49-F238E27FC236}">
                <a16:creationId xmlns:a16="http://schemas.microsoft.com/office/drawing/2014/main" id="{5A2C3276-5C32-079E-D9F9-B579B32D786B}"/>
              </a:ext>
            </a:extLst>
          </p:cNvPr>
          <p:cNvPicPr>
            <a:picLocks noChangeAspect="1"/>
          </p:cNvPicPr>
          <p:nvPr/>
        </p:nvPicPr>
        <p:blipFill>
          <a:blip r:embed="rId3"/>
          <a:stretch/>
        </p:blipFill>
        <p:spPr bwMode="auto">
          <a:xfrm>
            <a:off x="3636779" y="1433475"/>
            <a:ext cx="1715513" cy="336882"/>
          </a:xfrm>
          <a:prstGeom prst="rect">
            <a:avLst/>
          </a:prstGeom>
        </p:spPr>
      </p:pic>
      <p:cxnSp>
        <p:nvCxnSpPr>
          <p:cNvPr id="27" name="Gerade Verbindung mit Pfeil 8">
            <a:extLst>
              <a:ext uri="{FF2B5EF4-FFF2-40B4-BE49-F238E27FC236}">
                <a16:creationId xmlns:a16="http://schemas.microsoft.com/office/drawing/2014/main" id="{04EE5028-A573-433F-9C95-35933E14BD99}"/>
              </a:ext>
            </a:extLst>
          </p:cNvPr>
          <p:cNvCxnSpPr>
            <a:cxnSpLocks/>
          </p:cNvCxnSpPr>
          <p:nvPr/>
        </p:nvCxnSpPr>
        <p:spPr bwMode="auto">
          <a:xfrm flipH="1" flipV="1">
            <a:off x="5451379" y="1679331"/>
            <a:ext cx="1166682" cy="585658"/>
          </a:xfrm>
          <a:prstGeom prst="straightConnector1">
            <a:avLst/>
          </a:prstGeom>
          <a:solidFill>
            <a:srgbClr val="FFA500"/>
          </a:solidFill>
          <a:ln w="38100" cap="flat" cmpd="sng" algn="ctr">
            <a:solidFill>
              <a:schemeClr val="accent1">
                <a:lumMod val="75000"/>
              </a:schemeClr>
            </a:solidFill>
            <a:prstDash val="solid"/>
            <a:round/>
            <a:headEnd type="none" w="med" len="med"/>
            <a:tailEnd type="triangle"/>
          </a:ln>
          <a:effectLst/>
        </p:spPr>
      </p:cxnSp>
      <p:sp>
        <p:nvSpPr>
          <p:cNvPr id="28" name="Textfeld 11">
            <a:extLst>
              <a:ext uri="{FF2B5EF4-FFF2-40B4-BE49-F238E27FC236}">
                <a16:creationId xmlns:a16="http://schemas.microsoft.com/office/drawing/2014/main" id="{8255EB08-B3F8-7079-6498-D04BB4ABE90D}"/>
              </a:ext>
            </a:extLst>
          </p:cNvPr>
          <p:cNvSpPr txBox="1"/>
          <p:nvPr/>
        </p:nvSpPr>
        <p:spPr bwMode="auto">
          <a:xfrm>
            <a:off x="6618061" y="2222290"/>
            <a:ext cx="1407120" cy="594650"/>
          </a:xfrm>
          <a:prstGeom prst="rect">
            <a:avLst/>
          </a:prstGeom>
          <a:noFill/>
        </p:spPr>
        <p:txBody>
          <a:bodyPr wrap="square" rtlCol="0">
            <a:spAutoFit/>
          </a:bodyPr>
          <a:lstStyle/>
          <a:p>
            <a:pPr>
              <a:defRPr/>
            </a:pPr>
            <a:r>
              <a:rPr lang="de-DE" sz="1632" noProof="0" dirty="0">
                <a:solidFill>
                  <a:schemeClr val="tx1"/>
                </a:solidFill>
                <a:latin typeface="+mj-lt"/>
              </a:rPr>
              <a:t>Nutzt eine </a:t>
            </a:r>
            <a:br>
              <a:rPr lang="de-DE" sz="1632" noProof="0" dirty="0">
                <a:solidFill>
                  <a:schemeClr val="tx1"/>
                </a:solidFill>
                <a:latin typeface="+mj-lt"/>
              </a:rPr>
            </a:br>
            <a:r>
              <a:rPr lang="de-DE" sz="1632" noProof="0" dirty="0">
                <a:solidFill>
                  <a:schemeClr val="tx1"/>
                </a:solidFill>
                <a:latin typeface="+mj-lt"/>
              </a:rPr>
              <a:t>Policy</a:t>
            </a:r>
            <a:endParaRPr lang="de-DE" sz="1224" noProof="0" dirty="0">
              <a:latin typeface="+mj-lt"/>
            </a:endParaRPr>
          </a:p>
        </p:txBody>
      </p:sp>
      <p:cxnSp>
        <p:nvCxnSpPr>
          <p:cNvPr id="29" name="Gerade Verbindung mit Pfeil 15">
            <a:extLst>
              <a:ext uri="{FF2B5EF4-FFF2-40B4-BE49-F238E27FC236}">
                <a16:creationId xmlns:a16="http://schemas.microsoft.com/office/drawing/2014/main" id="{C04CD0A1-F1D4-451B-E0E6-46B70248F8BF}"/>
              </a:ext>
            </a:extLst>
          </p:cNvPr>
          <p:cNvCxnSpPr>
            <a:cxnSpLocks/>
          </p:cNvCxnSpPr>
          <p:nvPr/>
        </p:nvCxnSpPr>
        <p:spPr bwMode="auto">
          <a:xfrm flipV="1">
            <a:off x="2363455" y="1679331"/>
            <a:ext cx="1175377" cy="445658"/>
          </a:xfrm>
          <a:prstGeom prst="straightConnector1">
            <a:avLst/>
          </a:prstGeom>
          <a:solidFill>
            <a:srgbClr val="FFA500"/>
          </a:solidFill>
          <a:ln w="38100" cap="flat" cmpd="sng" algn="ctr">
            <a:solidFill>
              <a:schemeClr val="accent1">
                <a:lumMod val="75000"/>
              </a:schemeClr>
            </a:solidFill>
            <a:prstDash val="solid"/>
            <a:round/>
            <a:headEnd type="none" w="med" len="med"/>
            <a:tailEnd type="triangle"/>
          </a:ln>
          <a:effectLst/>
        </p:spPr>
      </p:cxnSp>
      <p:cxnSp>
        <p:nvCxnSpPr>
          <p:cNvPr id="30" name="Gerade Verbindung mit Pfeil 17">
            <a:extLst>
              <a:ext uri="{FF2B5EF4-FFF2-40B4-BE49-F238E27FC236}">
                <a16:creationId xmlns:a16="http://schemas.microsoft.com/office/drawing/2014/main" id="{05916B0B-1040-E9A6-79B1-A91862B2F6BF}"/>
              </a:ext>
            </a:extLst>
          </p:cNvPr>
          <p:cNvCxnSpPr>
            <a:cxnSpLocks/>
          </p:cNvCxnSpPr>
          <p:nvPr/>
        </p:nvCxnSpPr>
        <p:spPr bwMode="auto">
          <a:xfrm flipV="1">
            <a:off x="2510378" y="1834920"/>
            <a:ext cx="1485715" cy="1251764"/>
          </a:xfrm>
          <a:prstGeom prst="straightConnector1">
            <a:avLst/>
          </a:prstGeom>
          <a:solidFill>
            <a:srgbClr val="FFA500"/>
          </a:solidFill>
          <a:ln w="38100" cap="flat" cmpd="sng" algn="ctr">
            <a:solidFill>
              <a:schemeClr val="accent1">
                <a:lumMod val="75000"/>
              </a:schemeClr>
            </a:solidFill>
            <a:prstDash val="solid"/>
            <a:round/>
            <a:headEnd type="none" w="med" len="med"/>
            <a:tailEnd type="triangle"/>
          </a:ln>
          <a:effectLst/>
        </p:spPr>
      </p:cxnSp>
      <p:cxnSp>
        <p:nvCxnSpPr>
          <p:cNvPr id="31" name="Gerade Verbindung mit Pfeil 19">
            <a:extLst>
              <a:ext uri="{FF2B5EF4-FFF2-40B4-BE49-F238E27FC236}">
                <a16:creationId xmlns:a16="http://schemas.microsoft.com/office/drawing/2014/main" id="{B8CB9416-5089-940C-F62A-0ADDA3DEB5F2}"/>
              </a:ext>
            </a:extLst>
          </p:cNvPr>
          <p:cNvCxnSpPr>
            <a:cxnSpLocks/>
          </p:cNvCxnSpPr>
          <p:nvPr/>
        </p:nvCxnSpPr>
        <p:spPr bwMode="auto">
          <a:xfrm flipV="1">
            <a:off x="3881651" y="1873198"/>
            <a:ext cx="427194" cy="1870160"/>
          </a:xfrm>
          <a:prstGeom prst="straightConnector1">
            <a:avLst/>
          </a:prstGeom>
          <a:solidFill>
            <a:srgbClr val="FFA500"/>
          </a:solidFill>
          <a:ln w="38100" cap="flat" cmpd="sng" algn="ctr">
            <a:solidFill>
              <a:schemeClr val="accent1">
                <a:lumMod val="75000"/>
              </a:schemeClr>
            </a:solidFill>
            <a:prstDash val="solid"/>
            <a:round/>
            <a:headEnd type="none" w="med" len="med"/>
            <a:tailEnd type="triangle"/>
          </a:ln>
          <a:effectLst/>
        </p:spPr>
      </p:cxnSp>
      <p:cxnSp>
        <p:nvCxnSpPr>
          <p:cNvPr id="32" name="Gerade Verbindung mit Pfeil 29">
            <a:extLst>
              <a:ext uri="{FF2B5EF4-FFF2-40B4-BE49-F238E27FC236}">
                <a16:creationId xmlns:a16="http://schemas.microsoft.com/office/drawing/2014/main" id="{E23C3E1A-40C2-4434-1D89-91A52EED7970}"/>
              </a:ext>
            </a:extLst>
          </p:cNvPr>
          <p:cNvCxnSpPr>
            <a:cxnSpLocks/>
          </p:cNvCxnSpPr>
          <p:nvPr/>
        </p:nvCxnSpPr>
        <p:spPr bwMode="auto">
          <a:xfrm flipH="1" flipV="1">
            <a:off x="4651666" y="1885086"/>
            <a:ext cx="65331" cy="1201598"/>
          </a:xfrm>
          <a:prstGeom prst="straightConnector1">
            <a:avLst/>
          </a:prstGeom>
          <a:solidFill>
            <a:srgbClr val="FFA500"/>
          </a:solidFill>
          <a:ln w="38100" cap="flat" cmpd="sng" algn="ctr">
            <a:solidFill>
              <a:schemeClr val="accent1">
                <a:lumMod val="75000"/>
              </a:schemeClr>
            </a:solidFill>
            <a:prstDash val="solid"/>
            <a:round/>
            <a:headEnd type="none" w="med" len="med"/>
            <a:tailEnd type="triangle"/>
          </a:ln>
          <a:effectLst/>
        </p:spPr>
      </p:cxnSp>
      <p:cxnSp>
        <p:nvCxnSpPr>
          <p:cNvPr id="33" name="Gerade Verbindung mit Pfeil 36">
            <a:extLst>
              <a:ext uri="{FF2B5EF4-FFF2-40B4-BE49-F238E27FC236}">
                <a16:creationId xmlns:a16="http://schemas.microsoft.com/office/drawing/2014/main" id="{89EA6B69-8E99-C77A-BDA2-337A2B9239F8}"/>
              </a:ext>
            </a:extLst>
          </p:cNvPr>
          <p:cNvCxnSpPr>
            <a:cxnSpLocks/>
          </p:cNvCxnSpPr>
          <p:nvPr/>
        </p:nvCxnSpPr>
        <p:spPr bwMode="auto">
          <a:xfrm flipH="1" flipV="1">
            <a:off x="5000716" y="1873197"/>
            <a:ext cx="1171565" cy="1560979"/>
          </a:xfrm>
          <a:prstGeom prst="straightConnector1">
            <a:avLst/>
          </a:prstGeom>
          <a:solidFill>
            <a:srgbClr val="FFA500"/>
          </a:solidFill>
          <a:ln w="38100" cap="flat" cmpd="sng" algn="ctr">
            <a:solidFill>
              <a:schemeClr val="accent1">
                <a:lumMod val="75000"/>
              </a:schemeClr>
            </a:solidFill>
            <a:prstDash val="solid"/>
            <a:round/>
            <a:headEnd type="none" w="med" len="med"/>
            <a:tailEnd type="triangle"/>
          </a:ln>
          <a:effectLst/>
        </p:spPr>
      </p:cxnSp>
      <p:sp>
        <p:nvSpPr>
          <p:cNvPr id="34" name="Textfeld 37">
            <a:extLst>
              <a:ext uri="{FF2B5EF4-FFF2-40B4-BE49-F238E27FC236}">
                <a16:creationId xmlns:a16="http://schemas.microsoft.com/office/drawing/2014/main" id="{32D4A5C0-20FB-B5FD-E93D-8410D624E305}"/>
              </a:ext>
            </a:extLst>
          </p:cNvPr>
          <p:cNvSpPr txBox="1"/>
          <p:nvPr/>
        </p:nvSpPr>
        <p:spPr bwMode="auto">
          <a:xfrm>
            <a:off x="6073236" y="3507654"/>
            <a:ext cx="1951456" cy="845809"/>
          </a:xfrm>
          <a:prstGeom prst="rect">
            <a:avLst/>
          </a:prstGeom>
          <a:noFill/>
        </p:spPr>
        <p:txBody>
          <a:bodyPr wrap="square" rtlCol="0">
            <a:spAutoFit/>
          </a:bodyPr>
          <a:lstStyle/>
          <a:p>
            <a:pPr>
              <a:defRPr/>
            </a:pPr>
            <a:r>
              <a:rPr lang="de-DE" sz="1632" noProof="0" dirty="0">
                <a:solidFill>
                  <a:schemeClr val="tx1"/>
                </a:solidFill>
                <a:latin typeface="+mj-lt"/>
              </a:rPr>
              <a:t>Zertifizierung</a:t>
            </a:r>
            <a:br>
              <a:rPr lang="de-DE" sz="1632" noProof="0" dirty="0">
                <a:solidFill>
                  <a:schemeClr val="tx1"/>
                </a:solidFill>
                <a:latin typeface="+mj-lt"/>
              </a:rPr>
            </a:br>
            <a:r>
              <a:rPr lang="de-DE" sz="1632" noProof="0" dirty="0">
                <a:solidFill>
                  <a:schemeClr val="tx1"/>
                </a:solidFill>
                <a:latin typeface="+mj-lt"/>
              </a:rPr>
              <a:t>z.B. </a:t>
            </a:r>
            <a:r>
              <a:rPr lang="de-DE" sz="1632" noProof="0" dirty="0" err="1">
                <a:solidFill>
                  <a:schemeClr val="tx1"/>
                </a:solidFill>
                <a:latin typeface="+mj-lt"/>
              </a:rPr>
              <a:t>CoreTrustSeal</a:t>
            </a:r>
            <a:r>
              <a:rPr lang="de-DE" sz="1632" noProof="0" dirty="0">
                <a:solidFill>
                  <a:schemeClr val="tx1"/>
                </a:solidFill>
                <a:latin typeface="+mj-lt"/>
              </a:rPr>
              <a:t> oder nestor-Siegel</a:t>
            </a:r>
            <a:endParaRPr lang="de-DE" sz="1224" noProof="0" dirty="0">
              <a:latin typeface="+mj-lt"/>
            </a:endParaRPr>
          </a:p>
        </p:txBody>
      </p:sp>
    </p:spTree>
    <p:extLst>
      <p:ext uri="{BB962C8B-B14F-4D97-AF65-F5344CB8AC3E}">
        <p14:creationId xmlns:p14="http://schemas.microsoft.com/office/powerpoint/2010/main" val="7035478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59">
          <a:extLst>
            <a:ext uri="{FF2B5EF4-FFF2-40B4-BE49-F238E27FC236}">
              <a16:creationId xmlns:a16="http://schemas.microsoft.com/office/drawing/2014/main" id="{9FDE4E3A-CE0E-3951-C40B-E41C000AFC47}"/>
            </a:ext>
          </a:extLst>
        </p:cNvPr>
        <p:cNvGrpSpPr/>
        <p:nvPr/>
      </p:nvGrpSpPr>
      <p:grpSpPr>
        <a:xfrm>
          <a:off x="0" y="0"/>
          <a:ext cx="0" cy="0"/>
          <a:chOff x="0" y="0"/>
          <a:chExt cx="0" cy="0"/>
        </a:xfrm>
      </p:grpSpPr>
      <p:sp>
        <p:nvSpPr>
          <p:cNvPr id="760" name="Google Shape;760;p30">
            <a:extLst>
              <a:ext uri="{FF2B5EF4-FFF2-40B4-BE49-F238E27FC236}">
                <a16:creationId xmlns:a16="http://schemas.microsoft.com/office/drawing/2014/main" id="{2984D804-3ABC-BABB-E3CB-BCCEFAFA64F9}"/>
              </a:ext>
            </a:extLst>
          </p:cNvPr>
          <p:cNvSpPr txBox="1">
            <a:spLocks noGrp="1"/>
          </p:cNvSpPr>
          <p:nvPr>
            <p:ph type="title"/>
          </p:nvPr>
        </p:nvSpPr>
        <p:spPr>
          <a:xfrm>
            <a:off x="457200" y="651257"/>
            <a:ext cx="8229600" cy="371400"/>
          </a:xfrm>
          <a:prstGeom prst="rect">
            <a:avLst/>
          </a:prstGeom>
        </p:spPr>
        <p:txBody>
          <a:bodyPr spcFirstLastPara="1" wrap="square" lIns="91425" tIns="91425" rIns="91425" bIns="91425" anchor="ctr" anchorCtr="0">
            <a:noAutofit/>
          </a:bodyPr>
          <a:lstStyle/>
          <a:p>
            <a:pPr lvl="0" algn="ctr"/>
            <a:r>
              <a:rPr lang="de-DE" noProof="0" dirty="0">
                <a:solidFill>
                  <a:schemeClr val="bg1">
                    <a:lumMod val="10000"/>
                  </a:schemeClr>
                </a:solidFill>
                <a:latin typeface="+mj-lt"/>
                <a:ea typeface="Arial"/>
                <a:cs typeface="Arial"/>
              </a:rPr>
              <a:t>Kriterien für Repositorien - Zertifizierung</a:t>
            </a:r>
            <a:endParaRPr lang="de-DE" noProof="0" dirty="0">
              <a:latin typeface="+mj-lt"/>
            </a:endParaRPr>
          </a:p>
        </p:txBody>
      </p:sp>
      <p:sp>
        <p:nvSpPr>
          <p:cNvPr id="9" name="Inhaltsplatzhalter 2">
            <a:extLst>
              <a:ext uri="{FF2B5EF4-FFF2-40B4-BE49-F238E27FC236}">
                <a16:creationId xmlns:a16="http://schemas.microsoft.com/office/drawing/2014/main" id="{6373024F-4129-9A55-56B6-29EBD1C14EFB}"/>
              </a:ext>
            </a:extLst>
          </p:cNvPr>
          <p:cNvSpPr txBox="1">
            <a:spLocks/>
          </p:cNvSpPr>
          <p:nvPr/>
        </p:nvSpPr>
        <p:spPr bwMode="auto">
          <a:xfrm>
            <a:off x="721918" y="1434445"/>
            <a:ext cx="8030141" cy="227461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r>
              <a:rPr lang="de-DE" sz="1800" noProof="0" dirty="0">
                <a:solidFill>
                  <a:schemeClr val="tx1"/>
                </a:solidFill>
                <a:latin typeface="+mj-lt"/>
              </a:rPr>
              <a:t>Nutzer*innen können auf ein Mindestmaß an Qualität (Datenformat, Zitierbarkeit, etc.) der in zertifizierten Repositorien vorgehaltenen Daten vertrauen. Entscheidend ist die Qualität der Bereitstellung, nicht die wissenschaftliche Qualität der Daten selbst.</a:t>
            </a:r>
            <a:endParaRPr lang="de-DE" sz="1800" noProof="0" dirty="0">
              <a:latin typeface="+mj-lt"/>
            </a:endParaRPr>
          </a:p>
          <a:p>
            <a:pPr>
              <a:defRPr/>
            </a:pPr>
            <a:endParaRPr lang="de-DE" sz="1800" noProof="0" dirty="0">
              <a:latin typeface="+mj-lt"/>
            </a:endParaRPr>
          </a:p>
          <a:p>
            <a:pPr>
              <a:defRPr/>
            </a:pPr>
            <a:r>
              <a:rPr lang="de-DE" sz="1800" noProof="0" dirty="0">
                <a:solidFill>
                  <a:schemeClr val="tx1"/>
                </a:solidFill>
                <a:latin typeface="+mj-lt"/>
              </a:rPr>
              <a:t>Wichtige Zertifizierungen sind: </a:t>
            </a:r>
            <a:r>
              <a:rPr lang="de-DE" sz="1800" b="1" noProof="0" dirty="0" err="1">
                <a:solidFill>
                  <a:schemeClr val="tx1"/>
                </a:solidFill>
                <a:latin typeface="+mj-lt"/>
              </a:rPr>
              <a:t>CoreTrustSeal</a:t>
            </a:r>
            <a:r>
              <a:rPr lang="de-DE" sz="1800" noProof="0" dirty="0">
                <a:solidFill>
                  <a:schemeClr val="tx1"/>
                </a:solidFill>
                <a:latin typeface="+mj-lt"/>
              </a:rPr>
              <a:t> und </a:t>
            </a:r>
            <a:r>
              <a:rPr lang="de-DE" sz="1800" b="1" noProof="0" dirty="0">
                <a:solidFill>
                  <a:schemeClr val="tx1"/>
                </a:solidFill>
                <a:latin typeface="+mj-lt"/>
              </a:rPr>
              <a:t>nestor-Siegel</a:t>
            </a:r>
            <a:endParaRPr lang="de-DE" sz="1800" noProof="0" dirty="0">
              <a:latin typeface="+mj-lt"/>
            </a:endParaRPr>
          </a:p>
        </p:txBody>
      </p:sp>
      <p:pic>
        <p:nvPicPr>
          <p:cNvPr id="1026" name="Picture 2" descr="CoreTrustSeal">
            <a:extLst>
              <a:ext uri="{FF2B5EF4-FFF2-40B4-BE49-F238E27FC236}">
                <a16:creationId xmlns:a16="http://schemas.microsoft.com/office/drawing/2014/main" id="{57E19AB8-7D5E-B1D8-CD34-A0A13936A4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0043" y="3488901"/>
            <a:ext cx="1144832" cy="1144832"/>
          </a:xfrm>
          <a:prstGeom prst="rect">
            <a:avLst/>
          </a:prstGeom>
          <a:noFill/>
          <a:extLst>
            <a:ext uri="{909E8E84-426E-40DD-AFC4-6F175D3DCCD1}">
              <a14:hiddenFill xmlns:a14="http://schemas.microsoft.com/office/drawing/2010/main">
                <a:solidFill>
                  <a:srgbClr val="FFFFFF"/>
                </a:solidFill>
              </a14:hiddenFill>
            </a:ext>
          </a:extLst>
        </p:spPr>
      </p:pic>
      <p:pic>
        <p:nvPicPr>
          <p:cNvPr id="11" name="Grafik 5" descr="Ein Bild, das Schrift, Symbol, Kreis, Logo enthält.&#10;&#10;Automatisch generierte Beschreibung">
            <a:extLst>
              <a:ext uri="{FF2B5EF4-FFF2-40B4-BE49-F238E27FC236}">
                <a16:creationId xmlns:a16="http://schemas.microsoft.com/office/drawing/2014/main" id="{7494D8C2-08BE-E04A-19B1-6A2C85628950}"/>
              </a:ext>
            </a:extLst>
          </p:cNvPr>
          <p:cNvPicPr>
            <a:picLocks noChangeAspect="1"/>
          </p:cNvPicPr>
          <p:nvPr/>
        </p:nvPicPr>
        <p:blipFill>
          <a:blip r:embed="rId4"/>
          <a:stretch/>
        </p:blipFill>
        <p:spPr bwMode="auto">
          <a:xfrm>
            <a:off x="4572000" y="3443108"/>
            <a:ext cx="1144832" cy="1190625"/>
          </a:xfrm>
          <a:prstGeom prst="rect">
            <a:avLst/>
          </a:prstGeom>
        </p:spPr>
      </p:pic>
    </p:spTree>
    <p:extLst>
      <p:ext uri="{BB962C8B-B14F-4D97-AF65-F5344CB8AC3E}">
        <p14:creationId xmlns:p14="http://schemas.microsoft.com/office/powerpoint/2010/main" val="37976433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84D79-DFD5-2CE9-FA90-1E0509ADD0AA}"/>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980F7AC1-53AE-3F95-9FA9-813AE62960B0}"/>
              </a:ext>
            </a:extLst>
          </p:cNvPr>
          <p:cNvSpPr>
            <a:spLocks noGrp="1"/>
          </p:cNvSpPr>
          <p:nvPr>
            <p:ph type="title"/>
          </p:nvPr>
        </p:nvSpPr>
        <p:spPr>
          <a:xfrm>
            <a:off x="1977876" y="732000"/>
            <a:ext cx="5188200" cy="1058700"/>
          </a:xfrm>
        </p:spPr>
        <p:txBody>
          <a:bodyPr/>
          <a:lstStyle/>
          <a:p>
            <a:r>
              <a:rPr lang="de-DE" sz="4800" noProof="0" dirty="0">
                <a:latin typeface="+mj-lt"/>
              </a:rPr>
              <a:t>Übung</a:t>
            </a:r>
            <a:br>
              <a:rPr lang="de-DE" sz="4800" noProof="0" dirty="0">
                <a:latin typeface="+mj-lt"/>
              </a:rPr>
            </a:br>
            <a:r>
              <a:rPr lang="de-DE" sz="2400" noProof="0" dirty="0">
                <a:latin typeface="+mj-lt"/>
              </a:rPr>
              <a:t>Arbeiten mit re3data</a:t>
            </a:r>
          </a:p>
        </p:txBody>
      </p:sp>
      <p:sp>
        <p:nvSpPr>
          <p:cNvPr id="4" name="Untertitel 3">
            <a:extLst>
              <a:ext uri="{FF2B5EF4-FFF2-40B4-BE49-F238E27FC236}">
                <a16:creationId xmlns:a16="http://schemas.microsoft.com/office/drawing/2014/main" id="{2C225813-3686-EBF6-677E-FC9D3B045F20}"/>
              </a:ext>
            </a:extLst>
          </p:cNvPr>
          <p:cNvSpPr>
            <a:spLocks noGrp="1"/>
          </p:cNvSpPr>
          <p:nvPr>
            <p:ph type="subTitle" idx="1"/>
          </p:nvPr>
        </p:nvSpPr>
        <p:spPr>
          <a:xfrm>
            <a:off x="1485876" y="1981200"/>
            <a:ext cx="6172200" cy="2720340"/>
          </a:xfrm>
        </p:spPr>
        <p:txBody>
          <a:bodyPr/>
          <a:lstStyle/>
          <a:p>
            <a:pPr marL="152400" indent="0"/>
            <a:r>
              <a:rPr lang="de-DE" sz="1600" noProof="0" dirty="0">
                <a:latin typeface="+mj-lt"/>
              </a:rPr>
              <a:t>Bearbeiten Sie das Arbeitsblatt „re3data“ in Einzelarbeit.</a:t>
            </a:r>
          </a:p>
          <a:p>
            <a:pPr marL="152400" indent="0"/>
            <a:r>
              <a:rPr lang="de-DE" sz="1600" noProof="0" dirty="0">
                <a:latin typeface="+mj-lt"/>
              </a:rPr>
              <a:t>Recherchieren Sie auf </a:t>
            </a:r>
            <a:r>
              <a:rPr lang="de-DE" sz="1600" noProof="0" dirty="0">
                <a:latin typeface="+mj-lt"/>
                <a:hlinkClick r:id="rId3"/>
              </a:rPr>
              <a:t>https://www.re3data.org/</a:t>
            </a:r>
            <a:r>
              <a:rPr lang="de-DE" sz="1600" b="1" noProof="0" dirty="0">
                <a:latin typeface="+mj-lt"/>
              </a:rPr>
              <a:t> </a:t>
            </a:r>
            <a:r>
              <a:rPr lang="de-DE" sz="1600" noProof="0" dirty="0">
                <a:latin typeface="+mj-lt"/>
              </a:rPr>
              <a:t>nach Repositorien zu den auf dem Arbeitsblatt genannten Szenarien.</a:t>
            </a:r>
          </a:p>
          <a:p>
            <a:pPr marL="152400" indent="0"/>
            <a:r>
              <a:rPr lang="de-DE" sz="1600" noProof="0" dirty="0">
                <a:latin typeface="+mj-lt"/>
              </a:rPr>
              <a:t>Beantworte</a:t>
            </a:r>
            <a:r>
              <a:rPr lang="de-DE" sz="1600" dirty="0">
                <a:latin typeface="+mj-lt"/>
              </a:rPr>
              <a:t>n Sie</a:t>
            </a:r>
            <a:r>
              <a:rPr lang="de-DE" sz="1600" noProof="0" dirty="0">
                <a:latin typeface="+mj-lt"/>
              </a:rPr>
              <a:t> anschließend die Fragen.</a:t>
            </a:r>
          </a:p>
          <a:p>
            <a:pPr marL="152400" indent="0"/>
            <a:endParaRPr lang="de-DE" sz="1600" noProof="0" dirty="0">
              <a:latin typeface="+mj-lt"/>
            </a:endParaRPr>
          </a:p>
          <a:p>
            <a:pPr marL="152400" indent="0"/>
            <a:r>
              <a:rPr lang="de-DE" sz="1600" noProof="0" dirty="0">
                <a:latin typeface="+mj-lt"/>
              </a:rPr>
              <a:t>Bearbeitungszeit: 15 Minuten mit anschließender Besprechung der Ergebnisse.</a:t>
            </a:r>
          </a:p>
        </p:txBody>
      </p:sp>
    </p:spTree>
    <p:extLst>
      <p:ext uri="{BB962C8B-B14F-4D97-AF65-F5344CB8AC3E}">
        <p14:creationId xmlns:p14="http://schemas.microsoft.com/office/powerpoint/2010/main" val="16213350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99">
          <a:extLst>
            <a:ext uri="{FF2B5EF4-FFF2-40B4-BE49-F238E27FC236}">
              <a16:creationId xmlns:a16="http://schemas.microsoft.com/office/drawing/2014/main" id="{507F3F20-5C7A-2532-4861-DB16C95412F1}"/>
            </a:ext>
          </a:extLst>
        </p:cNvPr>
        <p:cNvGrpSpPr/>
        <p:nvPr/>
      </p:nvGrpSpPr>
      <p:grpSpPr>
        <a:xfrm>
          <a:off x="0" y="0"/>
          <a:ext cx="0" cy="0"/>
          <a:chOff x="0" y="0"/>
          <a:chExt cx="0" cy="0"/>
        </a:xfrm>
      </p:grpSpPr>
      <p:sp>
        <p:nvSpPr>
          <p:cNvPr id="1400" name="Google Shape;1400;p45">
            <a:extLst>
              <a:ext uri="{FF2B5EF4-FFF2-40B4-BE49-F238E27FC236}">
                <a16:creationId xmlns:a16="http://schemas.microsoft.com/office/drawing/2014/main" id="{A8CE551A-0D1E-FA93-D98A-65E6A2E454A0}"/>
              </a:ext>
            </a:extLst>
          </p:cNvPr>
          <p:cNvSpPr txBox="1">
            <a:spLocks noGrp="1"/>
          </p:cNvSpPr>
          <p:nvPr>
            <p:ph type="title"/>
          </p:nvPr>
        </p:nvSpPr>
        <p:spPr>
          <a:xfrm>
            <a:off x="457196" y="494577"/>
            <a:ext cx="822960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de-DE" noProof="0" dirty="0">
                <a:latin typeface="+mj-lt"/>
              </a:rPr>
              <a:t>Lizenzen</a:t>
            </a:r>
          </a:p>
        </p:txBody>
      </p:sp>
      <p:sp>
        <p:nvSpPr>
          <p:cNvPr id="1402" name="Google Shape;1402;p45">
            <a:extLst>
              <a:ext uri="{FF2B5EF4-FFF2-40B4-BE49-F238E27FC236}">
                <a16:creationId xmlns:a16="http://schemas.microsoft.com/office/drawing/2014/main" id="{6B5518EB-9BBA-F50B-2E14-63C1F38114E5}"/>
              </a:ext>
            </a:extLst>
          </p:cNvPr>
          <p:cNvSpPr txBox="1"/>
          <p:nvPr/>
        </p:nvSpPr>
        <p:spPr>
          <a:xfrm>
            <a:off x="687019" y="1200667"/>
            <a:ext cx="2171700" cy="657598"/>
          </a:xfrm>
          <a:prstGeom prst="rect">
            <a:avLst/>
          </a:prstGeom>
          <a:solidFill>
            <a:schemeClr val="accent2"/>
          </a:solidFill>
          <a:ln>
            <a:solidFill>
              <a:schemeClr val="accent1">
                <a:lumMod val="75000"/>
              </a:schemeClr>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800" b="1" noProof="0" dirty="0" err="1">
                <a:solidFill>
                  <a:srgbClr val="1C343C"/>
                </a:solidFill>
                <a:latin typeface="+mj-lt"/>
                <a:ea typeface="Fira Sans Extra Condensed"/>
                <a:cs typeface="Fira Sans Extra Condensed"/>
                <a:sym typeface="Fira Sans Extra Condensed"/>
              </a:rPr>
              <a:t>Definiton</a:t>
            </a:r>
            <a:endParaRPr lang="de-DE" sz="1800" b="1" noProof="0" dirty="0">
              <a:solidFill>
                <a:srgbClr val="1C343C"/>
              </a:solidFill>
              <a:latin typeface="+mj-lt"/>
              <a:ea typeface="Fira Sans Extra Condensed"/>
              <a:cs typeface="Fira Sans Extra Condensed"/>
              <a:sym typeface="Fira Sans Extra Condensed"/>
            </a:endParaRPr>
          </a:p>
        </p:txBody>
      </p:sp>
      <p:sp>
        <p:nvSpPr>
          <p:cNvPr id="1403" name="Google Shape;1403;p45">
            <a:extLst>
              <a:ext uri="{FF2B5EF4-FFF2-40B4-BE49-F238E27FC236}">
                <a16:creationId xmlns:a16="http://schemas.microsoft.com/office/drawing/2014/main" id="{ED8A316E-1D64-2D46-E6C2-551DB360BB61}"/>
              </a:ext>
            </a:extLst>
          </p:cNvPr>
          <p:cNvSpPr txBox="1"/>
          <p:nvPr/>
        </p:nvSpPr>
        <p:spPr>
          <a:xfrm>
            <a:off x="3486146" y="1200667"/>
            <a:ext cx="2171700" cy="657597"/>
          </a:xfrm>
          <a:prstGeom prst="rect">
            <a:avLst/>
          </a:prstGeom>
          <a:solidFill>
            <a:schemeClr val="accent3"/>
          </a:solidFill>
          <a:ln>
            <a:solidFill>
              <a:schemeClr val="accent1">
                <a:lumMod val="75000"/>
              </a:schemeClr>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800" b="1" noProof="0" dirty="0">
                <a:solidFill>
                  <a:srgbClr val="1C343C"/>
                </a:solidFill>
                <a:latin typeface="+mj-lt"/>
                <a:ea typeface="Fira Sans Extra Condensed"/>
                <a:cs typeface="Fira Sans Extra Condensed"/>
                <a:sym typeface="Fira Sans Extra Condensed"/>
              </a:rPr>
              <a:t>Vorteile</a:t>
            </a:r>
          </a:p>
        </p:txBody>
      </p:sp>
      <p:sp>
        <p:nvSpPr>
          <p:cNvPr id="1404" name="Google Shape;1404;p45">
            <a:extLst>
              <a:ext uri="{FF2B5EF4-FFF2-40B4-BE49-F238E27FC236}">
                <a16:creationId xmlns:a16="http://schemas.microsoft.com/office/drawing/2014/main" id="{3A6C8C5C-C5BA-5BDD-AD3E-A97A11878AA9}"/>
              </a:ext>
            </a:extLst>
          </p:cNvPr>
          <p:cNvSpPr txBox="1"/>
          <p:nvPr/>
        </p:nvSpPr>
        <p:spPr>
          <a:xfrm>
            <a:off x="6285273" y="1200666"/>
            <a:ext cx="2171700" cy="657597"/>
          </a:xfrm>
          <a:prstGeom prst="rect">
            <a:avLst/>
          </a:prstGeom>
          <a:solidFill>
            <a:schemeClr val="accent4"/>
          </a:solidFill>
          <a:ln>
            <a:solidFill>
              <a:schemeClr val="accent1">
                <a:lumMod val="75000"/>
              </a:schemeClr>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800" b="1" noProof="0" dirty="0">
                <a:solidFill>
                  <a:srgbClr val="1C343C"/>
                </a:solidFill>
                <a:latin typeface="+mj-lt"/>
                <a:ea typeface="Fira Sans Extra Condensed"/>
                <a:cs typeface="Fira Sans Extra Condensed"/>
                <a:sym typeface="Fira Sans Extra Condensed"/>
              </a:rPr>
              <a:t>Beispiele</a:t>
            </a:r>
          </a:p>
        </p:txBody>
      </p:sp>
      <p:sp>
        <p:nvSpPr>
          <p:cNvPr id="1408" name="Google Shape;1408;p45">
            <a:extLst>
              <a:ext uri="{FF2B5EF4-FFF2-40B4-BE49-F238E27FC236}">
                <a16:creationId xmlns:a16="http://schemas.microsoft.com/office/drawing/2014/main" id="{73A18717-5B2B-8043-4621-1E722E8230F6}"/>
              </a:ext>
            </a:extLst>
          </p:cNvPr>
          <p:cNvSpPr txBox="1"/>
          <p:nvPr/>
        </p:nvSpPr>
        <p:spPr>
          <a:xfrm>
            <a:off x="490378" y="2030278"/>
            <a:ext cx="2564969" cy="1968285"/>
          </a:xfrm>
          <a:prstGeom prst="rect">
            <a:avLst/>
          </a:prstGeom>
          <a:solidFill>
            <a:srgbClr val="EBE2DC"/>
          </a:solidFill>
          <a:ln>
            <a:solidFill>
              <a:srgbClr val="EBE2DC"/>
            </a:solidFill>
          </a:ln>
        </p:spPr>
        <p:txBody>
          <a:bodyPr spcFirstLastPara="1" wrap="square" lIns="91425" tIns="91425" rIns="91425" bIns="91425" anchor="ctr" anchorCtr="0">
            <a:noAutofit/>
          </a:bodyPr>
          <a:lstStyle/>
          <a:p>
            <a:r>
              <a:rPr lang="de-DE" noProof="0" dirty="0">
                <a:solidFill>
                  <a:schemeClr val="bg1">
                    <a:lumMod val="10000"/>
                  </a:schemeClr>
                </a:solidFill>
                <a:latin typeface="+mj-lt"/>
              </a:rPr>
              <a:t>Eine Lizenz ist eine Erlaubniserklärung, mit der der/die </a:t>
            </a:r>
            <a:r>
              <a:rPr lang="de-DE" noProof="0" dirty="0" err="1">
                <a:solidFill>
                  <a:schemeClr val="bg1">
                    <a:lumMod val="10000"/>
                  </a:schemeClr>
                </a:solidFill>
                <a:latin typeface="+mj-lt"/>
              </a:rPr>
              <a:t>Urheber:in</a:t>
            </a:r>
            <a:r>
              <a:rPr lang="de-DE" noProof="0" dirty="0">
                <a:solidFill>
                  <a:schemeClr val="bg1">
                    <a:lumMod val="10000"/>
                  </a:schemeClr>
                </a:solidFill>
                <a:latin typeface="+mj-lt"/>
              </a:rPr>
              <a:t> den </a:t>
            </a:r>
            <a:r>
              <a:rPr lang="de-DE" noProof="0" dirty="0" err="1">
                <a:solidFill>
                  <a:schemeClr val="bg1">
                    <a:lumMod val="10000"/>
                  </a:schemeClr>
                </a:solidFill>
                <a:latin typeface="+mj-lt"/>
              </a:rPr>
              <a:t>Nutzer:innen</a:t>
            </a:r>
            <a:r>
              <a:rPr lang="de-DE" noProof="0" dirty="0">
                <a:solidFill>
                  <a:schemeClr val="bg1">
                    <a:lumMod val="10000"/>
                  </a:schemeClr>
                </a:solidFill>
                <a:latin typeface="+mj-lt"/>
              </a:rPr>
              <a:t> mitteilt: </a:t>
            </a:r>
            <a:br>
              <a:rPr lang="de-DE" noProof="0" dirty="0">
                <a:solidFill>
                  <a:schemeClr val="bg1">
                    <a:lumMod val="10000"/>
                  </a:schemeClr>
                </a:solidFill>
                <a:latin typeface="+mj-lt"/>
              </a:rPr>
            </a:br>
            <a:r>
              <a:rPr lang="de-DE" noProof="0" dirty="0">
                <a:solidFill>
                  <a:schemeClr val="bg1">
                    <a:lumMod val="10000"/>
                  </a:schemeClr>
                </a:solidFill>
                <a:latin typeface="+mj-lt"/>
              </a:rPr>
              <a:t>„</a:t>
            </a:r>
            <a:r>
              <a:rPr lang="de-DE" i="1" noProof="0" dirty="0">
                <a:solidFill>
                  <a:schemeClr val="bg1">
                    <a:lumMod val="10000"/>
                  </a:schemeClr>
                </a:solidFill>
                <a:latin typeface="+mj-lt"/>
              </a:rPr>
              <a:t>Unter folgenden Bedingungen könnt ihr mein Werk in einer bestimmten Art nutzen</a:t>
            </a:r>
            <a:r>
              <a:rPr lang="de-DE" noProof="0" dirty="0">
                <a:solidFill>
                  <a:schemeClr val="bg1">
                    <a:lumMod val="10000"/>
                  </a:schemeClr>
                </a:solidFill>
                <a:latin typeface="+mj-lt"/>
              </a:rPr>
              <a:t>.“</a:t>
            </a:r>
          </a:p>
        </p:txBody>
      </p:sp>
      <p:sp>
        <p:nvSpPr>
          <p:cNvPr id="1409" name="Google Shape;1409;p45">
            <a:extLst>
              <a:ext uri="{FF2B5EF4-FFF2-40B4-BE49-F238E27FC236}">
                <a16:creationId xmlns:a16="http://schemas.microsoft.com/office/drawing/2014/main" id="{FBCF135F-6F9A-509C-099B-4DB33CC1CDC8}"/>
              </a:ext>
            </a:extLst>
          </p:cNvPr>
          <p:cNvSpPr txBox="1"/>
          <p:nvPr/>
        </p:nvSpPr>
        <p:spPr>
          <a:xfrm>
            <a:off x="3289513" y="2030278"/>
            <a:ext cx="2564969" cy="1968285"/>
          </a:xfrm>
          <a:prstGeom prst="rect">
            <a:avLst/>
          </a:prstGeom>
          <a:solidFill>
            <a:srgbClr val="EBE2DC"/>
          </a:solidFill>
          <a:ln>
            <a:solidFill>
              <a:srgbClr val="EBE2DC"/>
            </a:solidFill>
          </a:ln>
        </p:spPr>
        <p:txBody>
          <a:bodyPr spcFirstLastPara="1" wrap="square" lIns="91425" tIns="91425" rIns="91425" bIns="91425" anchor="ctr" anchorCtr="0">
            <a:noAutofit/>
          </a:bodyPr>
          <a:lstStyle/>
          <a:p>
            <a:pPr marL="285750" lvl="0" indent="-285750" rtl="0">
              <a:spcBef>
                <a:spcPts val="0"/>
              </a:spcBef>
              <a:spcAft>
                <a:spcPts val="0"/>
              </a:spcAft>
              <a:buFont typeface="Arial" panose="020B0604020202020204" pitchFamily="34" charset="0"/>
              <a:buChar char="•"/>
            </a:pPr>
            <a:r>
              <a:rPr lang="de-DE" noProof="0" dirty="0">
                <a:solidFill>
                  <a:schemeClr val="bg1">
                    <a:lumMod val="10000"/>
                  </a:schemeClr>
                </a:solidFill>
                <a:latin typeface="+mj-lt"/>
                <a:ea typeface="Roboto"/>
                <a:cs typeface="Roboto"/>
                <a:sym typeface="Roboto"/>
              </a:rPr>
              <a:t>Verbreitung der Inhalte</a:t>
            </a:r>
          </a:p>
          <a:p>
            <a:pPr marL="285750" lvl="0" indent="-285750" rtl="0">
              <a:spcBef>
                <a:spcPts val="0"/>
              </a:spcBef>
              <a:spcAft>
                <a:spcPts val="0"/>
              </a:spcAft>
              <a:buFont typeface="Arial" panose="020B0604020202020204" pitchFamily="34" charset="0"/>
              <a:buChar char="•"/>
            </a:pPr>
            <a:r>
              <a:rPr lang="de-DE" noProof="0" dirty="0">
                <a:solidFill>
                  <a:schemeClr val="bg1">
                    <a:lumMod val="10000"/>
                  </a:schemeClr>
                </a:solidFill>
                <a:latin typeface="+mj-lt"/>
                <a:ea typeface="Roboto"/>
                <a:cs typeface="Roboto"/>
                <a:sym typeface="Roboto"/>
              </a:rPr>
              <a:t>Sichtbarkeit/Renommee</a:t>
            </a:r>
          </a:p>
          <a:p>
            <a:pPr marL="285750" lvl="0" indent="-285750" rtl="0">
              <a:spcBef>
                <a:spcPts val="0"/>
              </a:spcBef>
              <a:spcAft>
                <a:spcPts val="0"/>
              </a:spcAft>
              <a:buFont typeface="Arial" panose="020B0604020202020204" pitchFamily="34" charset="0"/>
              <a:buChar char="•"/>
            </a:pPr>
            <a:r>
              <a:rPr lang="de-DE" noProof="0" dirty="0">
                <a:solidFill>
                  <a:schemeClr val="bg1">
                    <a:lumMod val="10000"/>
                  </a:schemeClr>
                </a:solidFill>
                <a:latin typeface="+mj-lt"/>
                <a:ea typeface="Roboto"/>
                <a:cs typeface="Roboto"/>
                <a:sym typeface="Roboto"/>
              </a:rPr>
              <a:t>Rechtssicherheit</a:t>
            </a:r>
          </a:p>
          <a:p>
            <a:pPr marL="285750" lvl="0" indent="-285750" rtl="0">
              <a:spcBef>
                <a:spcPts val="0"/>
              </a:spcBef>
              <a:spcAft>
                <a:spcPts val="0"/>
              </a:spcAft>
              <a:buFont typeface="Arial" panose="020B0604020202020204" pitchFamily="34" charset="0"/>
              <a:buChar char="•"/>
            </a:pPr>
            <a:r>
              <a:rPr lang="de-DE" noProof="0" dirty="0">
                <a:solidFill>
                  <a:schemeClr val="bg1">
                    <a:lumMod val="10000"/>
                  </a:schemeClr>
                </a:solidFill>
                <a:latin typeface="+mj-lt"/>
                <a:ea typeface="Roboto"/>
                <a:cs typeface="Roboto"/>
                <a:sym typeface="Roboto"/>
              </a:rPr>
              <a:t>Bequemlichkeit</a:t>
            </a:r>
          </a:p>
        </p:txBody>
      </p:sp>
      <p:sp>
        <p:nvSpPr>
          <p:cNvPr id="1410" name="Google Shape;1410;p45">
            <a:extLst>
              <a:ext uri="{FF2B5EF4-FFF2-40B4-BE49-F238E27FC236}">
                <a16:creationId xmlns:a16="http://schemas.microsoft.com/office/drawing/2014/main" id="{53E06664-0AA7-F10D-5520-498063AAE997}"/>
              </a:ext>
            </a:extLst>
          </p:cNvPr>
          <p:cNvSpPr txBox="1"/>
          <p:nvPr/>
        </p:nvSpPr>
        <p:spPr>
          <a:xfrm>
            <a:off x="6088647" y="2030278"/>
            <a:ext cx="2564969" cy="1968285"/>
          </a:xfrm>
          <a:prstGeom prst="rect">
            <a:avLst/>
          </a:prstGeom>
          <a:solidFill>
            <a:srgbClr val="EBE2DC"/>
          </a:solidFill>
          <a:ln>
            <a:noFill/>
          </a:ln>
        </p:spPr>
        <p:txBody>
          <a:bodyPr spcFirstLastPara="1" wrap="square" lIns="91425" tIns="91425" rIns="91425" bIns="91425" anchor="ctr" anchorCtr="0">
            <a:noAutofit/>
          </a:bodyPr>
          <a:lstStyle/>
          <a:p>
            <a:pPr marL="285750" lvl="0" indent="-285750" rtl="0">
              <a:spcBef>
                <a:spcPts val="0"/>
              </a:spcBef>
              <a:spcAft>
                <a:spcPts val="0"/>
              </a:spcAft>
              <a:buFont typeface="Arial" panose="020B0604020202020204" pitchFamily="34" charset="0"/>
              <a:buChar char="•"/>
            </a:pPr>
            <a:r>
              <a:rPr lang="de-DE" noProof="0" dirty="0">
                <a:solidFill>
                  <a:schemeClr val="bg1">
                    <a:lumMod val="10000"/>
                  </a:schemeClr>
                </a:solidFill>
                <a:latin typeface="+mj-lt"/>
                <a:ea typeface="Roboto"/>
                <a:cs typeface="Roboto"/>
                <a:sym typeface="Roboto"/>
              </a:rPr>
              <a:t>Creative Commons Lizenzen (CC0, CC-BY, CC-BY-SA, etc.)</a:t>
            </a:r>
          </a:p>
          <a:p>
            <a:pPr marL="285750" lvl="0" indent="-285750" rtl="0">
              <a:spcBef>
                <a:spcPts val="0"/>
              </a:spcBef>
              <a:spcAft>
                <a:spcPts val="0"/>
              </a:spcAft>
              <a:buFont typeface="Arial" panose="020B0604020202020204" pitchFamily="34" charset="0"/>
              <a:buChar char="•"/>
            </a:pPr>
            <a:r>
              <a:rPr lang="de-DE" noProof="0" dirty="0">
                <a:solidFill>
                  <a:schemeClr val="bg1">
                    <a:lumMod val="10000"/>
                  </a:schemeClr>
                </a:solidFill>
                <a:latin typeface="+mj-lt"/>
                <a:ea typeface="Roboto"/>
                <a:cs typeface="Roboto"/>
                <a:sym typeface="Roboto"/>
              </a:rPr>
              <a:t>Open Data Commons (</a:t>
            </a:r>
            <a:r>
              <a:rPr lang="de-DE" noProof="0" dirty="0" err="1">
                <a:solidFill>
                  <a:schemeClr val="bg1">
                    <a:lumMod val="10000"/>
                  </a:schemeClr>
                </a:solidFill>
                <a:latin typeface="+mj-lt"/>
                <a:ea typeface="Roboto"/>
                <a:cs typeface="Roboto"/>
                <a:sym typeface="Roboto"/>
              </a:rPr>
              <a:t>ODbL</a:t>
            </a:r>
            <a:r>
              <a:rPr lang="de-DE" noProof="0" dirty="0">
                <a:solidFill>
                  <a:schemeClr val="bg1">
                    <a:lumMod val="10000"/>
                  </a:schemeClr>
                </a:solidFill>
                <a:latin typeface="+mj-lt"/>
                <a:ea typeface="Roboto"/>
                <a:cs typeface="Roboto"/>
                <a:sym typeface="Roboto"/>
              </a:rPr>
              <a:t>)</a:t>
            </a:r>
          </a:p>
          <a:p>
            <a:pPr marL="285750" lvl="0" indent="-285750" rtl="0">
              <a:spcBef>
                <a:spcPts val="0"/>
              </a:spcBef>
              <a:spcAft>
                <a:spcPts val="0"/>
              </a:spcAft>
              <a:buFont typeface="Arial" panose="020B0604020202020204" pitchFamily="34" charset="0"/>
              <a:buChar char="•"/>
            </a:pPr>
            <a:r>
              <a:rPr lang="de-DE" noProof="0" dirty="0">
                <a:solidFill>
                  <a:schemeClr val="bg1">
                    <a:lumMod val="10000"/>
                  </a:schemeClr>
                </a:solidFill>
                <a:latin typeface="+mj-lt"/>
                <a:ea typeface="Roboto"/>
                <a:cs typeface="Roboto"/>
                <a:sym typeface="Roboto"/>
              </a:rPr>
              <a:t>Software-Lizenzen (MIT, GPL, LGPL, Apache, etc.)</a:t>
            </a:r>
          </a:p>
        </p:txBody>
      </p:sp>
      <p:cxnSp>
        <p:nvCxnSpPr>
          <p:cNvPr id="51" name="Gerader Verbinder 50">
            <a:extLst>
              <a:ext uri="{FF2B5EF4-FFF2-40B4-BE49-F238E27FC236}">
                <a16:creationId xmlns:a16="http://schemas.microsoft.com/office/drawing/2014/main" id="{E3199581-C869-2259-464B-59BC4FD7EFBA}"/>
              </a:ext>
            </a:extLst>
          </p:cNvPr>
          <p:cNvCxnSpPr>
            <a:cxnSpLocks/>
            <a:stCxn id="1402" idx="2"/>
            <a:endCxn id="1408" idx="0"/>
          </p:cNvCxnSpPr>
          <p:nvPr/>
        </p:nvCxnSpPr>
        <p:spPr>
          <a:xfrm flipH="1">
            <a:off x="1772863" y="1858265"/>
            <a:ext cx="6" cy="172013"/>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7" name="Gerader Verbinder 56">
            <a:extLst>
              <a:ext uri="{FF2B5EF4-FFF2-40B4-BE49-F238E27FC236}">
                <a16:creationId xmlns:a16="http://schemas.microsoft.com/office/drawing/2014/main" id="{76E2F4A9-40D0-6F09-7E6E-91DD5BE9782D}"/>
              </a:ext>
            </a:extLst>
          </p:cNvPr>
          <p:cNvCxnSpPr>
            <a:cxnSpLocks/>
            <a:stCxn id="1403" idx="2"/>
            <a:endCxn id="1409" idx="0"/>
          </p:cNvCxnSpPr>
          <p:nvPr/>
        </p:nvCxnSpPr>
        <p:spPr>
          <a:xfrm>
            <a:off x="4571996" y="1858264"/>
            <a:ext cx="2" cy="17201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0" name="Gerader Verbinder 59">
            <a:extLst>
              <a:ext uri="{FF2B5EF4-FFF2-40B4-BE49-F238E27FC236}">
                <a16:creationId xmlns:a16="http://schemas.microsoft.com/office/drawing/2014/main" id="{03DD4D1A-43CE-4BED-06B1-26A3D91C302A}"/>
              </a:ext>
            </a:extLst>
          </p:cNvPr>
          <p:cNvCxnSpPr>
            <a:cxnSpLocks/>
            <a:stCxn id="1404" idx="2"/>
            <a:endCxn id="1410" idx="0"/>
          </p:cNvCxnSpPr>
          <p:nvPr/>
        </p:nvCxnSpPr>
        <p:spPr>
          <a:xfrm>
            <a:off x="7371123" y="1858263"/>
            <a:ext cx="9" cy="172015"/>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44" name="Gruppieren 43">
            <a:extLst>
              <a:ext uri="{FF2B5EF4-FFF2-40B4-BE49-F238E27FC236}">
                <a16:creationId xmlns:a16="http://schemas.microsoft.com/office/drawing/2014/main" id="{14930901-C02D-8E51-BCB8-A617A82D5DC5}"/>
              </a:ext>
            </a:extLst>
          </p:cNvPr>
          <p:cNvGrpSpPr/>
          <p:nvPr/>
        </p:nvGrpSpPr>
        <p:grpSpPr>
          <a:xfrm>
            <a:off x="1772862" y="4092352"/>
            <a:ext cx="5598269" cy="585429"/>
            <a:chOff x="1772862" y="4076853"/>
            <a:chExt cx="5598269" cy="585429"/>
          </a:xfrm>
        </p:grpSpPr>
        <p:grpSp>
          <p:nvGrpSpPr>
            <p:cNvPr id="38" name="Google Shape;3431;p47">
              <a:extLst>
                <a:ext uri="{FF2B5EF4-FFF2-40B4-BE49-F238E27FC236}">
                  <a16:creationId xmlns:a16="http://schemas.microsoft.com/office/drawing/2014/main" id="{22B595A9-D67C-E622-A865-DA436A74BF73}"/>
                </a:ext>
              </a:extLst>
            </p:cNvPr>
            <p:cNvGrpSpPr/>
            <p:nvPr/>
          </p:nvGrpSpPr>
          <p:grpSpPr>
            <a:xfrm>
              <a:off x="1772862" y="4076853"/>
              <a:ext cx="5598269" cy="585429"/>
              <a:chOff x="2098899" y="2292894"/>
              <a:chExt cx="2449381" cy="280503"/>
            </a:xfrm>
          </p:grpSpPr>
          <p:sp>
            <p:nvSpPr>
              <p:cNvPr id="39" name="Google Shape;3432;p47">
                <a:extLst>
                  <a:ext uri="{FF2B5EF4-FFF2-40B4-BE49-F238E27FC236}">
                    <a16:creationId xmlns:a16="http://schemas.microsoft.com/office/drawing/2014/main" id="{669F86EF-B923-09C7-97CD-3E2710E74F4E}"/>
                  </a:ext>
                </a:extLst>
              </p:cNvPr>
              <p:cNvSpPr/>
              <p:nvPr/>
            </p:nvSpPr>
            <p:spPr>
              <a:xfrm>
                <a:off x="2098899" y="2292894"/>
                <a:ext cx="2449381" cy="280500"/>
              </a:xfrm>
              <a:prstGeom prst="rect">
                <a:avLst/>
              </a:prstGeom>
              <a:solidFill>
                <a:srgbClr val="B2C5C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noProof="0" dirty="0">
                    <a:latin typeface="+mj-lt"/>
                    <a:ea typeface="Inter"/>
                    <a:cs typeface="Inter"/>
                    <a:sym typeface="Inter"/>
                  </a:rPr>
                  <a:t>		Der Creative Commons </a:t>
                </a:r>
                <a:r>
                  <a:rPr lang="de-DE" noProof="0" dirty="0" err="1">
                    <a:latin typeface="+mj-lt"/>
                    <a:ea typeface="Inter"/>
                    <a:cs typeface="Inter"/>
                    <a:sym typeface="Inter"/>
                  </a:rPr>
                  <a:t>Chooser</a:t>
                </a:r>
                <a:r>
                  <a:rPr lang="de-DE" noProof="0" dirty="0">
                    <a:latin typeface="+mj-lt"/>
                    <a:ea typeface="Inter"/>
                    <a:cs typeface="Inter"/>
                    <a:sym typeface="Inter"/>
                  </a:rPr>
                  <a:t> hilft bei der 		Auswahl der passenden Lizenz.</a:t>
                </a:r>
              </a:p>
            </p:txBody>
          </p:sp>
          <p:sp>
            <p:nvSpPr>
              <p:cNvPr id="41" name="Google Shape;3433;p47">
                <a:extLst>
                  <a:ext uri="{FF2B5EF4-FFF2-40B4-BE49-F238E27FC236}">
                    <a16:creationId xmlns:a16="http://schemas.microsoft.com/office/drawing/2014/main" id="{AFB113D0-51D3-915D-A18E-64613D342FEF}"/>
                  </a:ext>
                </a:extLst>
              </p:cNvPr>
              <p:cNvSpPr/>
              <p:nvPr/>
            </p:nvSpPr>
            <p:spPr>
              <a:xfrm>
                <a:off x="2098900" y="2292897"/>
                <a:ext cx="820451" cy="280500"/>
              </a:xfrm>
              <a:prstGeom prst="homePlate">
                <a:avLst>
                  <a:gd name="adj" fmla="val 50000"/>
                </a:avLst>
              </a:prstGeom>
              <a:solidFill>
                <a:srgbClr val="FFFFFF"/>
              </a:solidFill>
              <a:ln w="19050" cap="flat" cmpd="sng">
                <a:solidFill>
                  <a:srgbClr val="4C6A78"/>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de-DE" noProof="0" dirty="0">
                  <a:latin typeface="+mj-lt"/>
                  <a:ea typeface="Inter"/>
                  <a:cs typeface="Inter"/>
                  <a:sym typeface="Inter"/>
                </a:endParaRPr>
              </a:p>
            </p:txBody>
          </p:sp>
        </p:grpSp>
        <p:pic>
          <p:nvPicPr>
            <p:cNvPr id="43" name="Grafik 42">
              <a:hlinkClick r:id="rId3"/>
              <a:extLst>
                <a:ext uri="{FF2B5EF4-FFF2-40B4-BE49-F238E27FC236}">
                  <a16:creationId xmlns:a16="http://schemas.microsoft.com/office/drawing/2014/main" id="{48674E21-DFD8-5097-D2C4-54F0F2D4BD97}"/>
                </a:ext>
              </a:extLst>
            </p:cNvPr>
            <p:cNvPicPr>
              <a:picLocks noChangeAspect="1"/>
            </p:cNvPicPr>
            <p:nvPr/>
          </p:nvPicPr>
          <p:blipFill>
            <a:blip r:embed="rId4"/>
            <a:stretch>
              <a:fillRect/>
            </a:stretch>
          </p:blipFill>
          <p:spPr>
            <a:xfrm>
              <a:off x="1924050" y="4123483"/>
              <a:ext cx="1365463" cy="492169"/>
            </a:xfrm>
            <a:prstGeom prst="rect">
              <a:avLst/>
            </a:prstGeom>
          </p:spPr>
        </p:pic>
      </p:grpSp>
    </p:spTree>
    <p:extLst>
      <p:ext uri="{BB962C8B-B14F-4D97-AF65-F5344CB8AC3E}">
        <p14:creationId xmlns:p14="http://schemas.microsoft.com/office/powerpoint/2010/main" val="21954322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05"/>
        <p:cNvGrpSpPr/>
        <p:nvPr/>
      </p:nvGrpSpPr>
      <p:grpSpPr>
        <a:xfrm>
          <a:off x="0" y="0"/>
          <a:ext cx="0" cy="0"/>
          <a:chOff x="0" y="0"/>
          <a:chExt cx="0" cy="0"/>
        </a:xfrm>
      </p:grpSpPr>
      <p:sp>
        <p:nvSpPr>
          <p:cNvPr id="2106" name="Google Shape;2106;p30"/>
          <p:cNvSpPr txBox="1">
            <a:spLocks noGrp="1"/>
          </p:cNvSpPr>
          <p:nvPr>
            <p:ph type="title"/>
          </p:nvPr>
        </p:nvSpPr>
        <p:spPr>
          <a:xfrm>
            <a:off x="629525" y="1989775"/>
            <a:ext cx="7463100" cy="1224600"/>
          </a:xfrm>
          <a:prstGeom prst="rect">
            <a:avLst/>
          </a:prstGeom>
        </p:spPr>
        <p:txBody>
          <a:bodyPr spcFirstLastPara="1" wrap="square" lIns="91425" tIns="45700" rIns="91425" bIns="45700" anchor="b" anchorCtr="0">
            <a:noAutofit/>
          </a:bodyPr>
          <a:lstStyle/>
          <a:p>
            <a:pPr marL="0" lvl="0" indent="0" algn="ctr" rtl="0">
              <a:spcBef>
                <a:spcPts val="0"/>
              </a:spcBef>
              <a:spcAft>
                <a:spcPts val="0"/>
              </a:spcAft>
              <a:buSzPts val="5000"/>
              <a:buNone/>
            </a:pPr>
            <a:r>
              <a:rPr lang="de-DE" sz="3600" noProof="0" dirty="0">
                <a:latin typeface="+mj-lt"/>
              </a:rPr>
              <a:t>Forschungsdatenlebenszyklus</a:t>
            </a:r>
          </a:p>
        </p:txBody>
      </p:sp>
      <p:sp>
        <p:nvSpPr>
          <p:cNvPr id="2107" name="Google Shape;2107;p30"/>
          <p:cNvSpPr txBox="1">
            <a:spLocks noGrp="1"/>
          </p:cNvSpPr>
          <p:nvPr>
            <p:ph type="title" idx="2"/>
          </p:nvPr>
        </p:nvSpPr>
        <p:spPr>
          <a:xfrm>
            <a:off x="3732425" y="870045"/>
            <a:ext cx="1257300" cy="96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DE" noProof="0" dirty="0">
                <a:latin typeface="+mj-lt"/>
              </a:rPr>
              <a:t>05</a:t>
            </a:r>
          </a:p>
        </p:txBody>
      </p:sp>
      <p:sp>
        <p:nvSpPr>
          <p:cNvPr id="2108" name="Google Shape;2108;p30"/>
          <p:cNvSpPr txBox="1">
            <a:spLocks noGrp="1"/>
          </p:cNvSpPr>
          <p:nvPr>
            <p:ph type="subTitle" idx="1"/>
          </p:nvPr>
        </p:nvSpPr>
        <p:spPr>
          <a:xfrm>
            <a:off x="629525" y="3141225"/>
            <a:ext cx="7463100" cy="449700"/>
          </a:xfrm>
          <a:prstGeom prst="rect">
            <a:avLst/>
          </a:prstGeom>
        </p:spPr>
        <p:txBody>
          <a:bodyPr spcFirstLastPara="1" wrap="square" lIns="91425" tIns="91425" rIns="91425" bIns="91425" anchor="t" anchorCtr="0">
            <a:noAutofit/>
          </a:bodyPr>
          <a:lstStyle/>
          <a:p>
            <a:pPr marL="0" lvl="0" indent="0" algn="ctr" rtl="0">
              <a:spcBef>
                <a:spcPts val="750"/>
              </a:spcBef>
              <a:spcAft>
                <a:spcPts val="0"/>
              </a:spcAft>
              <a:buNone/>
            </a:pPr>
            <a:r>
              <a:rPr lang="de-DE" sz="3200" noProof="0" dirty="0">
                <a:latin typeface="+mj-lt"/>
              </a:rPr>
              <a:t>Erheben</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112">
          <a:extLst>
            <a:ext uri="{FF2B5EF4-FFF2-40B4-BE49-F238E27FC236}">
              <a16:creationId xmlns:a16="http://schemas.microsoft.com/office/drawing/2014/main" id="{A70383F9-83C8-56C6-18A6-EEE9DE3FFB7A}"/>
            </a:ext>
          </a:extLst>
        </p:cNvPr>
        <p:cNvGrpSpPr/>
        <p:nvPr/>
      </p:nvGrpSpPr>
      <p:grpSpPr>
        <a:xfrm>
          <a:off x="0" y="0"/>
          <a:ext cx="0" cy="0"/>
          <a:chOff x="0" y="0"/>
          <a:chExt cx="0" cy="0"/>
        </a:xfrm>
      </p:grpSpPr>
      <p:sp>
        <p:nvSpPr>
          <p:cNvPr id="22" name="Rechteck 21">
            <a:extLst>
              <a:ext uri="{FF2B5EF4-FFF2-40B4-BE49-F238E27FC236}">
                <a16:creationId xmlns:a16="http://schemas.microsoft.com/office/drawing/2014/main" id="{568F1C94-9627-4BB7-B724-9D3A09B7DCE1}"/>
              </a:ext>
            </a:extLst>
          </p:cNvPr>
          <p:cNvSpPr/>
          <p:nvPr/>
        </p:nvSpPr>
        <p:spPr>
          <a:xfrm>
            <a:off x="836908" y="1233543"/>
            <a:ext cx="7470183" cy="3299711"/>
          </a:xfrm>
          <a:prstGeom prst="rect">
            <a:avLst/>
          </a:prstGeom>
          <a:solidFill>
            <a:srgbClr val="FFFFFF"/>
          </a:solidFill>
          <a:ln>
            <a:solidFill>
              <a:srgbClr val="1C343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dirty="0">
              <a:latin typeface="+mj-lt"/>
            </a:endParaRPr>
          </a:p>
        </p:txBody>
      </p:sp>
      <p:sp>
        <p:nvSpPr>
          <p:cNvPr id="2114" name="Google Shape;2114;p31">
            <a:extLst>
              <a:ext uri="{FF2B5EF4-FFF2-40B4-BE49-F238E27FC236}">
                <a16:creationId xmlns:a16="http://schemas.microsoft.com/office/drawing/2014/main" id="{A235EACC-94B0-3C71-6C4A-58D544547B6B}"/>
              </a:ext>
            </a:extLst>
          </p:cNvPr>
          <p:cNvSpPr txBox="1">
            <a:spLocks noGrp="1"/>
          </p:cNvSpPr>
          <p:nvPr>
            <p:ph type="title"/>
          </p:nvPr>
        </p:nvSpPr>
        <p:spPr>
          <a:xfrm>
            <a:off x="720000" y="445025"/>
            <a:ext cx="7704000" cy="572700"/>
          </a:xfrm>
          <a:prstGeom prst="rect">
            <a:avLst/>
          </a:prstGeom>
        </p:spPr>
        <p:txBody>
          <a:bodyPr spcFirstLastPara="1" wrap="square" lIns="91425" tIns="45700" rIns="91425" bIns="45700" anchor="t" anchorCtr="0">
            <a:normAutofit fontScale="90000"/>
          </a:bodyPr>
          <a:lstStyle/>
          <a:p>
            <a:pPr marL="0" lvl="0" indent="0" algn="ctr" rtl="0">
              <a:spcBef>
                <a:spcPts val="0"/>
              </a:spcBef>
              <a:spcAft>
                <a:spcPts val="0"/>
              </a:spcAft>
              <a:buSzPct val="52941"/>
              <a:buNone/>
            </a:pPr>
            <a:r>
              <a:rPr lang="de-DE" noProof="0" dirty="0">
                <a:latin typeface="+mj-lt"/>
              </a:rPr>
              <a:t>Creative Commons Lizenzmodell</a:t>
            </a:r>
          </a:p>
        </p:txBody>
      </p:sp>
      <p:sp>
        <p:nvSpPr>
          <p:cNvPr id="2" name="Rechteck 1">
            <a:extLst>
              <a:ext uri="{FF2B5EF4-FFF2-40B4-BE49-F238E27FC236}">
                <a16:creationId xmlns:a16="http://schemas.microsoft.com/office/drawing/2014/main" id="{26C762E4-CFC9-AF5B-39A8-2CBDC1D0D048}"/>
              </a:ext>
            </a:extLst>
          </p:cNvPr>
          <p:cNvSpPr/>
          <p:nvPr/>
        </p:nvSpPr>
        <p:spPr bwMode="auto">
          <a:xfrm>
            <a:off x="1752444" y="1408506"/>
            <a:ext cx="6317654" cy="1206019"/>
          </a:xfrm>
          <a:prstGeom prst="rect">
            <a:avLst/>
          </a:prstGeom>
          <a:solidFill>
            <a:srgbClr val="1BA100">
              <a:alpha val="50000"/>
            </a:srgbClr>
          </a:solidFill>
          <a:ln w="3175" cap="flat"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de-DE" sz="952" noProof="0" dirty="0">
              <a:latin typeface="+mj-lt"/>
            </a:endParaRPr>
          </a:p>
        </p:txBody>
      </p:sp>
      <p:sp>
        <p:nvSpPr>
          <p:cNvPr id="3" name="Rechteck 2">
            <a:extLst>
              <a:ext uri="{FF2B5EF4-FFF2-40B4-BE49-F238E27FC236}">
                <a16:creationId xmlns:a16="http://schemas.microsoft.com/office/drawing/2014/main" id="{A49C1D73-26AF-A951-9CF2-877AA4B0B573}"/>
              </a:ext>
            </a:extLst>
          </p:cNvPr>
          <p:cNvSpPr/>
          <p:nvPr/>
        </p:nvSpPr>
        <p:spPr bwMode="auto">
          <a:xfrm>
            <a:off x="1752444" y="2696924"/>
            <a:ext cx="6317653" cy="780389"/>
          </a:xfrm>
          <a:prstGeom prst="rect">
            <a:avLst/>
          </a:prstGeom>
          <a:solidFill>
            <a:srgbClr val="9DCF48">
              <a:alpha val="50000"/>
            </a:srgbClr>
          </a:solidFill>
          <a:ln w="3175" cap="flat"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de-DE" sz="952" noProof="0" dirty="0">
              <a:latin typeface="+mj-lt"/>
            </a:endParaRPr>
          </a:p>
        </p:txBody>
      </p:sp>
      <p:sp>
        <p:nvSpPr>
          <p:cNvPr id="4" name="Rechteck 3">
            <a:extLst>
              <a:ext uri="{FF2B5EF4-FFF2-40B4-BE49-F238E27FC236}">
                <a16:creationId xmlns:a16="http://schemas.microsoft.com/office/drawing/2014/main" id="{1440807E-63C3-739E-49C4-E3EDC2B8D642}"/>
              </a:ext>
            </a:extLst>
          </p:cNvPr>
          <p:cNvSpPr/>
          <p:nvPr/>
        </p:nvSpPr>
        <p:spPr bwMode="auto">
          <a:xfrm>
            <a:off x="1753416" y="3559713"/>
            <a:ext cx="6317653" cy="780389"/>
          </a:xfrm>
          <a:prstGeom prst="rect">
            <a:avLst/>
          </a:prstGeom>
          <a:solidFill>
            <a:srgbClr val="FFFF00">
              <a:alpha val="50000"/>
            </a:srgbClr>
          </a:solidFill>
          <a:ln w="3175" cap="flat"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de-DE" sz="952" noProof="0" dirty="0">
              <a:latin typeface="+mj-lt"/>
            </a:endParaRPr>
          </a:p>
        </p:txBody>
      </p:sp>
      <p:pic>
        <p:nvPicPr>
          <p:cNvPr id="5" name="Grafik 4">
            <a:extLst>
              <a:ext uri="{FF2B5EF4-FFF2-40B4-BE49-F238E27FC236}">
                <a16:creationId xmlns:a16="http://schemas.microsoft.com/office/drawing/2014/main" id="{DF5BC14E-949F-0B9B-6E14-2B84D596C68C}"/>
              </a:ext>
            </a:extLst>
          </p:cNvPr>
          <p:cNvPicPr>
            <a:picLocks noChangeAspect="1"/>
          </p:cNvPicPr>
          <p:nvPr/>
        </p:nvPicPr>
        <p:blipFill>
          <a:blip>
            <a:extLst>
              <a:ext uri="{96DAC541-7B7A-43D3-8B79-37D633B846F1}">
                <asvg:svgBlip xmlns:asvg="http://schemas.microsoft.com/office/drawing/2016/SVG/main" r:embed="rId3"/>
              </a:ext>
            </a:extLst>
          </a:blip>
          <a:stretch/>
        </p:blipFill>
        <p:spPr bwMode="auto">
          <a:xfrm>
            <a:off x="1811163" y="3604393"/>
            <a:ext cx="1058991" cy="694339"/>
          </a:xfrm>
          <a:prstGeom prst="rect">
            <a:avLst/>
          </a:prstGeom>
        </p:spPr>
      </p:pic>
      <p:pic>
        <p:nvPicPr>
          <p:cNvPr id="6" name="Grafik 5">
            <a:extLst>
              <a:ext uri="{FF2B5EF4-FFF2-40B4-BE49-F238E27FC236}">
                <a16:creationId xmlns:a16="http://schemas.microsoft.com/office/drawing/2014/main" id="{3BA19F1A-A681-DCAF-C5A3-DADF2CB53D56}"/>
              </a:ext>
            </a:extLst>
          </p:cNvPr>
          <p:cNvPicPr>
            <a:picLocks noChangeAspect="1"/>
          </p:cNvPicPr>
          <p:nvPr/>
        </p:nvPicPr>
        <p:blipFill>
          <a:blip>
            <a:extLst>
              <a:ext uri="{96DAC541-7B7A-43D3-8B79-37D633B846F1}">
                <asvg:svgBlip xmlns:asvg="http://schemas.microsoft.com/office/drawing/2016/SVG/main" r:embed="rId4"/>
              </a:ext>
            </a:extLst>
          </a:blip>
          <a:stretch/>
        </p:blipFill>
        <p:spPr bwMode="auto">
          <a:xfrm>
            <a:off x="1811163" y="2756167"/>
            <a:ext cx="1058991" cy="694339"/>
          </a:xfrm>
          <a:prstGeom prst="rect">
            <a:avLst/>
          </a:prstGeom>
        </p:spPr>
      </p:pic>
      <p:pic>
        <p:nvPicPr>
          <p:cNvPr id="7" name="Grafik 6">
            <a:extLst>
              <a:ext uri="{FF2B5EF4-FFF2-40B4-BE49-F238E27FC236}">
                <a16:creationId xmlns:a16="http://schemas.microsoft.com/office/drawing/2014/main" id="{672D0815-49C8-F19E-4FBC-843C638456D0}"/>
              </a:ext>
            </a:extLst>
          </p:cNvPr>
          <p:cNvPicPr>
            <a:picLocks noChangeAspect="1"/>
          </p:cNvPicPr>
          <p:nvPr/>
        </p:nvPicPr>
        <p:blipFill>
          <a:blip>
            <a:extLst>
              <a:ext uri="{96DAC541-7B7A-43D3-8B79-37D633B846F1}">
                <asvg:svgBlip xmlns:asvg="http://schemas.microsoft.com/office/drawing/2016/SVG/main" r:embed="rId5"/>
              </a:ext>
            </a:extLst>
          </a:blip>
          <a:stretch/>
        </p:blipFill>
        <p:spPr bwMode="auto">
          <a:xfrm>
            <a:off x="1811165" y="1472183"/>
            <a:ext cx="794243" cy="1058991"/>
          </a:xfrm>
          <a:prstGeom prst="rect">
            <a:avLst/>
          </a:prstGeom>
        </p:spPr>
      </p:pic>
      <p:sp>
        <p:nvSpPr>
          <p:cNvPr id="8" name="Textfeld 7">
            <a:extLst>
              <a:ext uri="{FF2B5EF4-FFF2-40B4-BE49-F238E27FC236}">
                <a16:creationId xmlns:a16="http://schemas.microsoft.com/office/drawing/2014/main" id="{64809E03-7112-DEA8-61CC-223E730B7AFA}"/>
              </a:ext>
            </a:extLst>
          </p:cNvPr>
          <p:cNvSpPr txBox="1"/>
          <p:nvPr/>
        </p:nvSpPr>
        <p:spPr bwMode="auto">
          <a:xfrm>
            <a:off x="2910459" y="1471991"/>
            <a:ext cx="5061690" cy="280718"/>
          </a:xfrm>
          <a:prstGeom prst="rect">
            <a:avLst/>
          </a:prstGeom>
          <a:noFill/>
        </p:spPr>
        <p:txBody>
          <a:bodyPr wrap="square" rtlCol="0">
            <a:spAutoFit/>
          </a:bodyPr>
          <a:lstStyle/>
          <a:p>
            <a:pPr algn="l">
              <a:defRPr/>
            </a:pPr>
            <a:r>
              <a:rPr lang="de-DE" sz="1224" noProof="0" dirty="0">
                <a:latin typeface="+mj-lt"/>
              </a:rPr>
              <a:t>CC0 (Public Domain)</a:t>
            </a:r>
            <a:endParaRPr lang="de-DE" sz="952" noProof="0" dirty="0">
              <a:latin typeface="+mj-lt"/>
            </a:endParaRPr>
          </a:p>
        </p:txBody>
      </p:sp>
      <p:sp>
        <p:nvSpPr>
          <p:cNvPr id="9" name="Textfeld 8">
            <a:extLst>
              <a:ext uri="{FF2B5EF4-FFF2-40B4-BE49-F238E27FC236}">
                <a16:creationId xmlns:a16="http://schemas.microsoft.com/office/drawing/2014/main" id="{A99B9C33-6CA5-1A20-F92F-D1983A612C3B}"/>
              </a:ext>
            </a:extLst>
          </p:cNvPr>
          <p:cNvSpPr txBox="1"/>
          <p:nvPr/>
        </p:nvSpPr>
        <p:spPr bwMode="auto">
          <a:xfrm>
            <a:off x="2910459" y="1842609"/>
            <a:ext cx="5061690" cy="280718"/>
          </a:xfrm>
          <a:prstGeom prst="rect">
            <a:avLst/>
          </a:prstGeom>
          <a:noFill/>
        </p:spPr>
        <p:txBody>
          <a:bodyPr wrap="square" rtlCol="0">
            <a:spAutoFit/>
          </a:bodyPr>
          <a:lstStyle/>
          <a:p>
            <a:pPr algn="l">
              <a:defRPr/>
            </a:pPr>
            <a:r>
              <a:rPr lang="de-DE" sz="1224" b="1" noProof="0" dirty="0">
                <a:latin typeface="+mj-lt"/>
              </a:rPr>
              <a:t>CC-BY (Namensnennung)</a:t>
            </a:r>
            <a:endParaRPr lang="de-DE" sz="952" b="1" noProof="0" dirty="0">
              <a:latin typeface="+mj-lt"/>
            </a:endParaRPr>
          </a:p>
        </p:txBody>
      </p:sp>
      <p:sp>
        <p:nvSpPr>
          <p:cNvPr id="10" name="Textfeld 9">
            <a:extLst>
              <a:ext uri="{FF2B5EF4-FFF2-40B4-BE49-F238E27FC236}">
                <a16:creationId xmlns:a16="http://schemas.microsoft.com/office/drawing/2014/main" id="{0E45EBB1-EC7F-AD1A-E0B7-012EF4C98E3F}"/>
              </a:ext>
            </a:extLst>
          </p:cNvPr>
          <p:cNvSpPr txBox="1"/>
          <p:nvPr/>
        </p:nvSpPr>
        <p:spPr bwMode="auto">
          <a:xfrm>
            <a:off x="2910458" y="2160138"/>
            <a:ext cx="5061691" cy="469103"/>
          </a:xfrm>
          <a:prstGeom prst="rect">
            <a:avLst/>
          </a:prstGeom>
          <a:noFill/>
        </p:spPr>
        <p:txBody>
          <a:bodyPr wrap="square" rtlCol="0">
            <a:spAutoFit/>
          </a:bodyPr>
          <a:lstStyle/>
          <a:p>
            <a:pPr algn="l">
              <a:defRPr/>
            </a:pPr>
            <a:r>
              <a:rPr lang="de-DE" sz="1224" noProof="0" dirty="0">
                <a:latin typeface="+mj-lt"/>
              </a:rPr>
              <a:t>CC-BY-SA (Namensnennung - Weitergabe unter gleichen Bedingungen)</a:t>
            </a:r>
            <a:endParaRPr lang="de-DE" sz="952" noProof="0" dirty="0">
              <a:latin typeface="+mj-lt"/>
            </a:endParaRPr>
          </a:p>
        </p:txBody>
      </p:sp>
      <p:sp>
        <p:nvSpPr>
          <p:cNvPr id="11" name="Textfeld 10">
            <a:extLst>
              <a:ext uri="{FF2B5EF4-FFF2-40B4-BE49-F238E27FC236}">
                <a16:creationId xmlns:a16="http://schemas.microsoft.com/office/drawing/2014/main" id="{FCB1034D-CC47-E5AA-0CB8-8B257884F73E}"/>
              </a:ext>
            </a:extLst>
          </p:cNvPr>
          <p:cNvSpPr txBox="1"/>
          <p:nvPr/>
        </p:nvSpPr>
        <p:spPr bwMode="auto">
          <a:xfrm>
            <a:off x="2910459" y="2754979"/>
            <a:ext cx="5061690" cy="280718"/>
          </a:xfrm>
          <a:prstGeom prst="rect">
            <a:avLst/>
          </a:prstGeom>
          <a:noFill/>
        </p:spPr>
        <p:txBody>
          <a:bodyPr wrap="square" rtlCol="0">
            <a:spAutoFit/>
          </a:bodyPr>
          <a:lstStyle/>
          <a:p>
            <a:pPr algn="l">
              <a:defRPr/>
            </a:pPr>
            <a:r>
              <a:rPr lang="de-DE" sz="1224" noProof="0" dirty="0">
                <a:solidFill>
                  <a:schemeClr val="tx1"/>
                </a:solidFill>
                <a:latin typeface="+mj-lt"/>
              </a:rPr>
              <a:t>CC-BY-NC (Namensnennung – Nicht-kommerziell)</a:t>
            </a:r>
            <a:endParaRPr lang="de-DE" sz="952" noProof="0" dirty="0">
              <a:solidFill>
                <a:schemeClr val="tx1"/>
              </a:solidFill>
              <a:latin typeface="+mj-lt"/>
            </a:endParaRPr>
          </a:p>
        </p:txBody>
      </p:sp>
      <p:sp>
        <p:nvSpPr>
          <p:cNvPr id="12" name="Textfeld 11">
            <a:extLst>
              <a:ext uri="{FF2B5EF4-FFF2-40B4-BE49-F238E27FC236}">
                <a16:creationId xmlns:a16="http://schemas.microsoft.com/office/drawing/2014/main" id="{BFEE452A-67AD-5202-1F97-84A24554B5D6}"/>
              </a:ext>
            </a:extLst>
          </p:cNvPr>
          <p:cNvSpPr txBox="1"/>
          <p:nvPr/>
        </p:nvSpPr>
        <p:spPr bwMode="auto">
          <a:xfrm>
            <a:off x="2910458" y="3021954"/>
            <a:ext cx="5218358" cy="469103"/>
          </a:xfrm>
          <a:prstGeom prst="rect">
            <a:avLst/>
          </a:prstGeom>
          <a:noFill/>
        </p:spPr>
        <p:txBody>
          <a:bodyPr wrap="square" rtlCol="0">
            <a:spAutoFit/>
          </a:bodyPr>
          <a:lstStyle/>
          <a:p>
            <a:pPr algn="l">
              <a:defRPr/>
            </a:pPr>
            <a:r>
              <a:rPr lang="de-DE" sz="1224" noProof="0" dirty="0">
                <a:solidFill>
                  <a:schemeClr val="tx1"/>
                </a:solidFill>
                <a:latin typeface="+mj-lt"/>
              </a:rPr>
              <a:t>CC-BY-NC-SA (Namensnennung – Nicht-kommerziell – Weitergabe unter gleichen Bedingungen)</a:t>
            </a:r>
            <a:endParaRPr lang="de-DE" sz="952" noProof="0" dirty="0">
              <a:solidFill>
                <a:schemeClr val="tx1"/>
              </a:solidFill>
              <a:latin typeface="+mj-lt"/>
            </a:endParaRPr>
          </a:p>
        </p:txBody>
      </p:sp>
      <p:sp>
        <p:nvSpPr>
          <p:cNvPr id="13" name="Textfeld 12">
            <a:extLst>
              <a:ext uri="{FF2B5EF4-FFF2-40B4-BE49-F238E27FC236}">
                <a16:creationId xmlns:a16="http://schemas.microsoft.com/office/drawing/2014/main" id="{1B8B5ECA-18CB-45FA-A612-93A797694639}"/>
              </a:ext>
            </a:extLst>
          </p:cNvPr>
          <p:cNvSpPr txBox="1"/>
          <p:nvPr/>
        </p:nvSpPr>
        <p:spPr bwMode="auto">
          <a:xfrm>
            <a:off x="2910458" y="3629239"/>
            <a:ext cx="5061690" cy="280718"/>
          </a:xfrm>
          <a:prstGeom prst="rect">
            <a:avLst/>
          </a:prstGeom>
          <a:noFill/>
        </p:spPr>
        <p:txBody>
          <a:bodyPr wrap="square" rtlCol="0">
            <a:spAutoFit/>
          </a:bodyPr>
          <a:lstStyle/>
          <a:p>
            <a:pPr algn="l">
              <a:defRPr/>
            </a:pPr>
            <a:r>
              <a:rPr lang="de-DE" sz="1224" noProof="0" dirty="0">
                <a:solidFill>
                  <a:schemeClr val="tx1"/>
                </a:solidFill>
                <a:latin typeface="+mj-lt"/>
              </a:rPr>
              <a:t>CC-BY-ND (Namensnennung – keine Bearbeitung)</a:t>
            </a:r>
            <a:endParaRPr lang="de-DE" sz="952" noProof="0" dirty="0">
              <a:solidFill>
                <a:schemeClr val="tx1"/>
              </a:solidFill>
              <a:latin typeface="+mj-lt"/>
            </a:endParaRPr>
          </a:p>
        </p:txBody>
      </p:sp>
      <p:sp>
        <p:nvSpPr>
          <p:cNvPr id="14" name="Textfeld 13">
            <a:extLst>
              <a:ext uri="{FF2B5EF4-FFF2-40B4-BE49-F238E27FC236}">
                <a16:creationId xmlns:a16="http://schemas.microsoft.com/office/drawing/2014/main" id="{B8EDE348-F063-2CFA-9476-B2C5EB382292}"/>
              </a:ext>
            </a:extLst>
          </p:cNvPr>
          <p:cNvSpPr txBox="1"/>
          <p:nvPr/>
        </p:nvSpPr>
        <p:spPr bwMode="auto">
          <a:xfrm>
            <a:off x="2910458" y="3909957"/>
            <a:ext cx="5061690" cy="469103"/>
          </a:xfrm>
          <a:prstGeom prst="rect">
            <a:avLst/>
          </a:prstGeom>
          <a:noFill/>
        </p:spPr>
        <p:txBody>
          <a:bodyPr wrap="square" rtlCol="0">
            <a:spAutoFit/>
          </a:bodyPr>
          <a:lstStyle/>
          <a:p>
            <a:pPr algn="l">
              <a:defRPr/>
            </a:pPr>
            <a:r>
              <a:rPr lang="de-DE" sz="1224" noProof="0" dirty="0">
                <a:solidFill>
                  <a:schemeClr val="tx1"/>
                </a:solidFill>
                <a:latin typeface="+mj-lt"/>
              </a:rPr>
              <a:t>CC-BY-NC-ND (Namensnennung – Nicht-kommerziell – Keine Bearbeitung)</a:t>
            </a:r>
            <a:endParaRPr lang="de-DE" sz="952" noProof="0" dirty="0">
              <a:solidFill>
                <a:schemeClr val="tx1"/>
              </a:solidFill>
              <a:latin typeface="+mj-lt"/>
            </a:endParaRPr>
          </a:p>
        </p:txBody>
      </p:sp>
      <p:sp>
        <p:nvSpPr>
          <p:cNvPr id="15" name="Rechteck 14">
            <a:extLst>
              <a:ext uri="{FF2B5EF4-FFF2-40B4-BE49-F238E27FC236}">
                <a16:creationId xmlns:a16="http://schemas.microsoft.com/office/drawing/2014/main" id="{AD9EC130-B68F-D23C-1D71-09ACBAAFDF52}"/>
              </a:ext>
            </a:extLst>
          </p:cNvPr>
          <p:cNvSpPr/>
          <p:nvPr/>
        </p:nvSpPr>
        <p:spPr bwMode="auto">
          <a:xfrm>
            <a:off x="1056375" y="1408506"/>
            <a:ext cx="418544" cy="1206019"/>
          </a:xfrm>
          <a:prstGeom prst="rect">
            <a:avLst/>
          </a:prstGeom>
          <a:solidFill>
            <a:srgbClr val="1BA100">
              <a:alpha val="50000"/>
            </a:srgbClr>
          </a:solidFill>
          <a:ln w="3175" cap="flat"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de-DE" sz="952" noProof="0" dirty="0">
              <a:latin typeface="+mj-lt"/>
            </a:endParaRPr>
          </a:p>
        </p:txBody>
      </p:sp>
      <p:sp>
        <p:nvSpPr>
          <p:cNvPr id="16" name="Rechteck 15">
            <a:extLst>
              <a:ext uri="{FF2B5EF4-FFF2-40B4-BE49-F238E27FC236}">
                <a16:creationId xmlns:a16="http://schemas.microsoft.com/office/drawing/2014/main" id="{DB7AFB9A-9E0F-94BE-4D64-A0E1FC148B4E}"/>
              </a:ext>
            </a:extLst>
          </p:cNvPr>
          <p:cNvSpPr/>
          <p:nvPr/>
        </p:nvSpPr>
        <p:spPr bwMode="auto">
          <a:xfrm>
            <a:off x="1056374" y="2696924"/>
            <a:ext cx="418544" cy="780389"/>
          </a:xfrm>
          <a:prstGeom prst="rect">
            <a:avLst/>
          </a:prstGeom>
          <a:solidFill>
            <a:srgbClr val="9DCF48">
              <a:alpha val="50000"/>
            </a:srgbClr>
          </a:solidFill>
          <a:ln w="3175" cap="flat"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de-DE" sz="952" noProof="0" dirty="0">
              <a:latin typeface="+mj-lt"/>
            </a:endParaRPr>
          </a:p>
        </p:txBody>
      </p:sp>
      <p:sp>
        <p:nvSpPr>
          <p:cNvPr id="17" name="Rechteck 16">
            <a:extLst>
              <a:ext uri="{FF2B5EF4-FFF2-40B4-BE49-F238E27FC236}">
                <a16:creationId xmlns:a16="http://schemas.microsoft.com/office/drawing/2014/main" id="{99BB8875-40E7-2C22-530D-C2CBF56DA0C4}"/>
              </a:ext>
            </a:extLst>
          </p:cNvPr>
          <p:cNvSpPr/>
          <p:nvPr/>
        </p:nvSpPr>
        <p:spPr bwMode="auto">
          <a:xfrm>
            <a:off x="1057346" y="3559713"/>
            <a:ext cx="418544" cy="780389"/>
          </a:xfrm>
          <a:prstGeom prst="rect">
            <a:avLst/>
          </a:prstGeom>
          <a:solidFill>
            <a:srgbClr val="FFFF00">
              <a:alpha val="50000"/>
            </a:srgbClr>
          </a:solidFill>
          <a:ln w="3175" cap="flat"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de-DE" sz="952" noProof="0" dirty="0">
              <a:latin typeface="+mj-lt"/>
            </a:endParaRPr>
          </a:p>
        </p:txBody>
      </p:sp>
      <p:pic>
        <p:nvPicPr>
          <p:cNvPr id="18" name="Grafik 17">
            <a:extLst>
              <a:ext uri="{FF2B5EF4-FFF2-40B4-BE49-F238E27FC236}">
                <a16:creationId xmlns:a16="http://schemas.microsoft.com/office/drawing/2014/main" id="{8B478617-AA73-2C45-62FD-2E82D7F173CD}"/>
              </a:ext>
            </a:extLst>
          </p:cNvPr>
          <p:cNvPicPr>
            <a:picLocks noChangeAspect="1"/>
          </p:cNvPicPr>
          <p:nvPr/>
        </p:nvPicPr>
        <p:blipFill>
          <a:blip>
            <a:extLst>
              <a:ext uri="{96DAC541-7B7A-43D3-8B79-37D633B846F1}">
                <asvg:svgBlip xmlns:asvg="http://schemas.microsoft.com/office/drawing/2016/SVG/main" r:embed="rId6"/>
              </a:ext>
            </a:extLst>
          </a:blip>
          <a:stretch/>
        </p:blipFill>
        <p:spPr bwMode="auto">
          <a:xfrm>
            <a:off x="1144277" y="3785063"/>
            <a:ext cx="254758" cy="329686"/>
          </a:xfrm>
          <a:prstGeom prst="rect">
            <a:avLst/>
          </a:prstGeom>
        </p:spPr>
      </p:pic>
      <p:pic>
        <p:nvPicPr>
          <p:cNvPr id="19" name="Grafik 18">
            <a:extLst>
              <a:ext uri="{FF2B5EF4-FFF2-40B4-BE49-F238E27FC236}">
                <a16:creationId xmlns:a16="http://schemas.microsoft.com/office/drawing/2014/main" id="{62D4A79D-3948-E86D-CAEE-F7C79736147C}"/>
              </a:ext>
            </a:extLst>
          </p:cNvPr>
          <p:cNvPicPr>
            <a:picLocks noChangeAspect="1"/>
          </p:cNvPicPr>
          <p:nvPr/>
        </p:nvPicPr>
        <p:blipFill>
          <a:blip>
            <a:extLst>
              <a:ext uri="{96DAC541-7B7A-43D3-8B79-37D633B846F1}">
                <asvg:svgBlip xmlns:asvg="http://schemas.microsoft.com/office/drawing/2016/SVG/main" r:embed="rId7"/>
              </a:ext>
            </a:extLst>
          </a:blip>
          <a:stretch/>
        </p:blipFill>
        <p:spPr bwMode="auto">
          <a:xfrm>
            <a:off x="1144277" y="2742447"/>
            <a:ext cx="254758" cy="689343"/>
          </a:xfrm>
          <a:prstGeom prst="rect">
            <a:avLst/>
          </a:prstGeom>
        </p:spPr>
      </p:pic>
      <p:pic>
        <p:nvPicPr>
          <p:cNvPr id="20" name="Grafik 19">
            <a:extLst>
              <a:ext uri="{FF2B5EF4-FFF2-40B4-BE49-F238E27FC236}">
                <a16:creationId xmlns:a16="http://schemas.microsoft.com/office/drawing/2014/main" id="{8136C3B8-72B0-87B1-9566-4B456E521B70}"/>
              </a:ext>
            </a:extLst>
          </p:cNvPr>
          <p:cNvPicPr>
            <a:picLocks noChangeAspect="1"/>
          </p:cNvPicPr>
          <p:nvPr/>
        </p:nvPicPr>
        <p:blipFill>
          <a:blip>
            <a:extLst>
              <a:ext uri="{96DAC541-7B7A-43D3-8B79-37D633B846F1}">
                <asvg:svgBlip xmlns:asvg="http://schemas.microsoft.com/office/drawing/2016/SVG/main" r:embed="rId8"/>
              </a:ext>
            </a:extLst>
          </a:blip>
          <a:stretch/>
        </p:blipFill>
        <p:spPr bwMode="auto">
          <a:xfrm>
            <a:off x="1104316" y="1487014"/>
            <a:ext cx="334681" cy="1049000"/>
          </a:xfrm>
          <a:prstGeom prst="rect">
            <a:avLst/>
          </a:prstGeom>
        </p:spPr>
      </p:pic>
      <p:sp>
        <p:nvSpPr>
          <p:cNvPr id="21" name="Stern: 5 Zacken 20">
            <a:extLst>
              <a:ext uri="{FF2B5EF4-FFF2-40B4-BE49-F238E27FC236}">
                <a16:creationId xmlns:a16="http://schemas.microsoft.com/office/drawing/2014/main" id="{FDA9C160-D003-19EE-D398-8CE12B353476}"/>
              </a:ext>
            </a:extLst>
          </p:cNvPr>
          <p:cNvSpPr/>
          <p:nvPr/>
        </p:nvSpPr>
        <p:spPr bwMode="auto">
          <a:xfrm>
            <a:off x="2685663" y="1842609"/>
            <a:ext cx="184491" cy="184491"/>
          </a:xfrm>
          <a:prstGeom prst="star5">
            <a:avLst>
              <a:gd name="adj" fmla="val 19098"/>
              <a:gd name="hf" fmla="val 105146"/>
              <a:gd name="vf" fmla="val 110557"/>
            </a:avLst>
          </a:prstGeom>
          <a:solidFill>
            <a:schemeClr val="accent1"/>
          </a:solidFill>
          <a:ln w="9525" cap="flat" cmpd="sng" algn="ctr">
            <a:solidFill>
              <a:schemeClr val="accent1">
                <a:lumMod val="60000"/>
                <a:lumOff val="40000"/>
              </a:schemeClr>
            </a:solidFill>
            <a:prstDash val="solid"/>
            <a:round/>
            <a:headEnd type="none" w="med" len="med"/>
            <a:tailEnd type="none" w="med" len="med"/>
          </a:ln>
        </p:spPr>
        <p:txBody>
          <a:bodyPr rtlCol="0" anchor="ctr"/>
          <a:lstStyle/>
          <a:p>
            <a:pPr algn="ctr">
              <a:defRPr/>
            </a:pPr>
            <a:endParaRPr lang="de-DE" sz="952" noProof="0" dirty="0">
              <a:latin typeface="+mj-lt"/>
            </a:endParaRPr>
          </a:p>
        </p:txBody>
      </p:sp>
    </p:spTree>
    <p:extLst>
      <p:ext uri="{BB962C8B-B14F-4D97-AF65-F5344CB8AC3E}">
        <p14:creationId xmlns:p14="http://schemas.microsoft.com/office/powerpoint/2010/main" val="6425694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39CA34-E597-599A-75D3-DBE22EB46EDF}"/>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5F194E52-31A5-10D0-82C0-C059162E3C03}"/>
              </a:ext>
            </a:extLst>
          </p:cNvPr>
          <p:cNvSpPr>
            <a:spLocks noGrp="1"/>
          </p:cNvSpPr>
          <p:nvPr>
            <p:ph type="title"/>
          </p:nvPr>
        </p:nvSpPr>
        <p:spPr>
          <a:xfrm>
            <a:off x="1977876" y="732000"/>
            <a:ext cx="5188200" cy="1058700"/>
          </a:xfrm>
        </p:spPr>
        <p:txBody>
          <a:bodyPr/>
          <a:lstStyle/>
          <a:p>
            <a:r>
              <a:rPr lang="de-DE" sz="4800" noProof="0" dirty="0">
                <a:latin typeface="+mj-lt"/>
              </a:rPr>
              <a:t>Lizenz-Quiz</a:t>
            </a:r>
            <a:br>
              <a:rPr lang="de-DE" sz="4800" noProof="0" dirty="0">
                <a:latin typeface="+mj-lt"/>
              </a:rPr>
            </a:br>
            <a:r>
              <a:rPr lang="de-DE" sz="2400" noProof="0" dirty="0">
                <a:latin typeface="+mj-lt"/>
              </a:rPr>
              <a:t>Welche CC-Lizenz ist korrekt?</a:t>
            </a:r>
            <a:endParaRPr lang="de-DE" sz="3100" noProof="0" dirty="0">
              <a:latin typeface="+mj-lt"/>
            </a:endParaRPr>
          </a:p>
        </p:txBody>
      </p:sp>
      <p:sp>
        <p:nvSpPr>
          <p:cNvPr id="4" name="Untertitel 3">
            <a:extLst>
              <a:ext uri="{FF2B5EF4-FFF2-40B4-BE49-F238E27FC236}">
                <a16:creationId xmlns:a16="http://schemas.microsoft.com/office/drawing/2014/main" id="{34F5CD48-A38A-BAFD-4423-2E666FADB847}"/>
              </a:ext>
            </a:extLst>
          </p:cNvPr>
          <p:cNvSpPr>
            <a:spLocks noGrp="1"/>
          </p:cNvSpPr>
          <p:nvPr>
            <p:ph type="subTitle" idx="1"/>
          </p:nvPr>
        </p:nvSpPr>
        <p:spPr>
          <a:xfrm>
            <a:off x="1485876" y="1981200"/>
            <a:ext cx="6172200" cy="2720340"/>
          </a:xfrm>
        </p:spPr>
        <p:txBody>
          <a:bodyPr/>
          <a:lstStyle/>
          <a:p>
            <a:pPr marL="495300" indent="-342900" algn="l">
              <a:buAutoNum type="arabicPeriod"/>
            </a:pPr>
            <a:r>
              <a:rPr lang="de-DE" sz="1600" noProof="0" dirty="0">
                <a:latin typeface="+mj-lt"/>
              </a:rPr>
              <a:t>Mein Werk darf von allen genutzt werden, auch kommerziell, aber sie müssen meinen Namen nennen.</a:t>
            </a:r>
          </a:p>
          <a:p>
            <a:pPr marL="495300" indent="-342900" algn="l">
              <a:buAutoNum type="arabicPeriod"/>
            </a:pPr>
            <a:r>
              <a:rPr lang="de-DE" sz="1600" dirty="0">
                <a:latin typeface="+mj-lt"/>
              </a:rPr>
              <a:t>Mein Werk darf nicht verändert werden, darf aber, auch kommerziell, frei weitergegeben werden.</a:t>
            </a:r>
          </a:p>
          <a:p>
            <a:pPr marL="495300" indent="-342900" algn="l">
              <a:buAutoNum type="arabicPeriod"/>
            </a:pPr>
            <a:r>
              <a:rPr lang="de-DE" sz="1600" noProof="0" dirty="0">
                <a:latin typeface="+mj-lt"/>
              </a:rPr>
              <a:t>Mein Werk darf verändert werden, aber nur nicht-kommerziell und mit gleicher Lizenz weitergegeben werden.</a:t>
            </a:r>
          </a:p>
          <a:p>
            <a:pPr marL="495300" indent="-342900" algn="l">
              <a:buAutoNum type="arabicPeriod"/>
            </a:pPr>
            <a:r>
              <a:rPr lang="de-DE" sz="1600" noProof="0" dirty="0">
                <a:latin typeface="+mj-lt"/>
              </a:rPr>
              <a:t>Mein Werk darf geteilt werden, aber weder verändert noch kommerziell genutzt werden.</a:t>
            </a:r>
          </a:p>
        </p:txBody>
      </p:sp>
    </p:spTree>
    <p:extLst>
      <p:ext uri="{BB962C8B-B14F-4D97-AF65-F5344CB8AC3E}">
        <p14:creationId xmlns:p14="http://schemas.microsoft.com/office/powerpoint/2010/main" val="31164753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8B8652-6DEA-C156-90AB-83B0EDEFC13D}"/>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9B0D545C-1086-E3F4-CC1C-C002BB263A8D}"/>
              </a:ext>
            </a:extLst>
          </p:cNvPr>
          <p:cNvSpPr>
            <a:spLocks noGrp="1"/>
          </p:cNvSpPr>
          <p:nvPr>
            <p:ph type="title"/>
          </p:nvPr>
        </p:nvSpPr>
        <p:spPr>
          <a:xfrm>
            <a:off x="1977876" y="732000"/>
            <a:ext cx="5188200" cy="1058700"/>
          </a:xfrm>
        </p:spPr>
        <p:txBody>
          <a:bodyPr/>
          <a:lstStyle/>
          <a:p>
            <a:r>
              <a:rPr lang="de-DE" sz="4800" noProof="0" dirty="0">
                <a:latin typeface="+mj-lt"/>
              </a:rPr>
              <a:t>Lizenz-Quiz</a:t>
            </a:r>
            <a:br>
              <a:rPr lang="de-DE" sz="4800" noProof="0" dirty="0">
                <a:latin typeface="+mj-lt"/>
              </a:rPr>
            </a:br>
            <a:r>
              <a:rPr lang="de-DE" sz="2400" noProof="0" dirty="0">
                <a:latin typeface="+mj-lt"/>
              </a:rPr>
              <a:t>Lösungen</a:t>
            </a:r>
            <a:endParaRPr lang="de-DE" sz="3100" noProof="0" dirty="0">
              <a:latin typeface="+mj-lt"/>
            </a:endParaRPr>
          </a:p>
        </p:txBody>
      </p:sp>
      <p:sp>
        <p:nvSpPr>
          <p:cNvPr id="4" name="Untertitel 3">
            <a:extLst>
              <a:ext uri="{FF2B5EF4-FFF2-40B4-BE49-F238E27FC236}">
                <a16:creationId xmlns:a16="http://schemas.microsoft.com/office/drawing/2014/main" id="{BBAC7CB7-C728-8D8C-AD01-622E1B798624}"/>
              </a:ext>
            </a:extLst>
          </p:cNvPr>
          <p:cNvSpPr>
            <a:spLocks noGrp="1"/>
          </p:cNvSpPr>
          <p:nvPr>
            <p:ph type="subTitle" idx="1"/>
          </p:nvPr>
        </p:nvSpPr>
        <p:spPr>
          <a:xfrm>
            <a:off x="1485876" y="1981200"/>
            <a:ext cx="6172200" cy="2720340"/>
          </a:xfrm>
        </p:spPr>
        <p:txBody>
          <a:bodyPr/>
          <a:lstStyle/>
          <a:p>
            <a:pPr marL="495300" indent="-342900" algn="l">
              <a:buAutoNum type="arabicPeriod"/>
            </a:pPr>
            <a:r>
              <a:rPr lang="de-DE" sz="1600" noProof="0" dirty="0">
                <a:latin typeface="+mj-lt"/>
              </a:rPr>
              <a:t>Mein Werk darf von allen genutzt werden, auch kommerziell, aber sie müssen meinen Namen nennen. </a:t>
            </a:r>
            <a:r>
              <a:rPr lang="de-DE" sz="1600" b="1" noProof="0" dirty="0">
                <a:latin typeface="+mj-lt"/>
              </a:rPr>
              <a:t>(CC BY)</a:t>
            </a:r>
          </a:p>
          <a:p>
            <a:pPr marL="495300" indent="-342900" algn="l">
              <a:buAutoNum type="arabicPeriod"/>
            </a:pPr>
            <a:r>
              <a:rPr lang="de-DE" sz="1600" noProof="0" dirty="0">
                <a:latin typeface="+mj-lt"/>
              </a:rPr>
              <a:t>Mein Werk darf nicht verändert werden, darf aber, auch kommerziell, frei weitergegeben werden. </a:t>
            </a:r>
            <a:r>
              <a:rPr lang="de-DE" sz="1600" b="1" noProof="0" dirty="0">
                <a:latin typeface="+mj-lt"/>
              </a:rPr>
              <a:t>(CC BY-ND)</a:t>
            </a:r>
          </a:p>
          <a:p>
            <a:pPr marL="495300" indent="-342900" algn="l">
              <a:buAutoNum type="arabicPeriod"/>
            </a:pPr>
            <a:r>
              <a:rPr lang="de-DE" sz="1600" noProof="0" dirty="0">
                <a:latin typeface="+mj-lt"/>
              </a:rPr>
              <a:t>Mein Werk darf verändert werden, aber nur nicht-kommerziell und mit gleicher Lizenz weitergegeben werden. </a:t>
            </a:r>
            <a:r>
              <a:rPr lang="de-DE" sz="1600" b="1" noProof="0" dirty="0">
                <a:latin typeface="+mj-lt"/>
              </a:rPr>
              <a:t>(CC BY-NC-SA)</a:t>
            </a:r>
          </a:p>
          <a:p>
            <a:pPr marL="495300" indent="-342900" algn="l">
              <a:buAutoNum type="arabicPeriod"/>
            </a:pPr>
            <a:r>
              <a:rPr lang="de-DE" sz="1600" noProof="0" dirty="0">
                <a:latin typeface="+mj-lt"/>
              </a:rPr>
              <a:t>Mein Werk darf geteilt werden, aber weder verändert noch kommerziell genutzt werden. </a:t>
            </a:r>
            <a:r>
              <a:rPr lang="de-DE" sz="1600" b="1" noProof="0" dirty="0">
                <a:latin typeface="+mj-lt"/>
              </a:rPr>
              <a:t>(CC BY-NC-ND)</a:t>
            </a:r>
          </a:p>
        </p:txBody>
      </p:sp>
    </p:spTree>
    <p:extLst>
      <p:ext uri="{BB962C8B-B14F-4D97-AF65-F5344CB8AC3E}">
        <p14:creationId xmlns:p14="http://schemas.microsoft.com/office/powerpoint/2010/main" val="3570799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112">
          <a:extLst>
            <a:ext uri="{FF2B5EF4-FFF2-40B4-BE49-F238E27FC236}">
              <a16:creationId xmlns:a16="http://schemas.microsoft.com/office/drawing/2014/main" id="{85C6AEAF-BB24-BB07-1D05-2F696473C9F7}"/>
            </a:ext>
          </a:extLst>
        </p:cNvPr>
        <p:cNvGrpSpPr/>
        <p:nvPr/>
      </p:nvGrpSpPr>
      <p:grpSpPr>
        <a:xfrm>
          <a:off x="0" y="0"/>
          <a:ext cx="0" cy="0"/>
          <a:chOff x="0" y="0"/>
          <a:chExt cx="0" cy="0"/>
        </a:xfrm>
      </p:grpSpPr>
      <p:sp>
        <p:nvSpPr>
          <p:cNvPr id="2113" name="Google Shape;2113;p31">
            <a:extLst>
              <a:ext uri="{FF2B5EF4-FFF2-40B4-BE49-F238E27FC236}">
                <a16:creationId xmlns:a16="http://schemas.microsoft.com/office/drawing/2014/main" id="{2594E16D-CBFE-8F0A-0F8D-9AEE864EE5BC}"/>
              </a:ext>
            </a:extLst>
          </p:cNvPr>
          <p:cNvSpPr txBox="1">
            <a:spLocks noGrp="1"/>
          </p:cNvSpPr>
          <p:nvPr>
            <p:ph type="body" idx="1"/>
          </p:nvPr>
        </p:nvSpPr>
        <p:spPr>
          <a:xfrm>
            <a:off x="574124" y="1374625"/>
            <a:ext cx="7849875" cy="3116100"/>
          </a:xfrm>
          <a:prstGeom prst="rect">
            <a:avLst/>
          </a:prstGeom>
        </p:spPr>
        <p:txBody>
          <a:bodyPr spcFirstLastPara="1" wrap="square" lIns="91425" tIns="45700" rIns="91425" bIns="45700" anchor="t" anchorCtr="0">
            <a:normAutofit/>
          </a:bodyPr>
          <a:lstStyle/>
          <a:p>
            <a:pPr marL="171450" indent="-171450">
              <a:buSzPts val="1600"/>
            </a:pPr>
            <a:endParaRPr lang="de-DE" noProof="0" dirty="0">
              <a:latin typeface="+mj-lt"/>
            </a:endParaRPr>
          </a:p>
          <a:p>
            <a:pPr marL="171450" indent="-171450">
              <a:buSzPts val="1600"/>
            </a:pPr>
            <a:endParaRPr lang="de-DE" noProof="0" dirty="0">
              <a:latin typeface="+mj-lt"/>
            </a:endParaRPr>
          </a:p>
          <a:p>
            <a:pPr marL="171450" indent="-171450">
              <a:buSzPts val="1600"/>
            </a:pPr>
            <a:endParaRPr lang="de-DE" noProof="0" dirty="0">
              <a:latin typeface="+mj-lt"/>
            </a:endParaRPr>
          </a:p>
          <a:p>
            <a:pPr marL="171450" indent="-171450">
              <a:buSzPts val="1600"/>
            </a:pPr>
            <a:endParaRPr lang="de-DE" noProof="0" dirty="0">
              <a:latin typeface="+mj-lt"/>
            </a:endParaRPr>
          </a:p>
          <a:p>
            <a:pPr marL="171450" indent="-171450">
              <a:buSzPts val="1600"/>
            </a:pPr>
            <a:r>
              <a:rPr lang="de-DE" noProof="0" dirty="0">
                <a:latin typeface="+mj-lt"/>
              </a:rPr>
              <a:t>20 </a:t>
            </a:r>
          </a:p>
          <a:p>
            <a:pPr marL="171450" indent="-171450">
              <a:buSzPts val="1600"/>
            </a:pPr>
            <a:endParaRPr lang="de-DE" noProof="0" dirty="0">
              <a:latin typeface="+mj-lt"/>
            </a:endParaRPr>
          </a:p>
          <a:p>
            <a:pPr marL="171450" indent="-171450">
              <a:buSzPts val="1600"/>
            </a:pPr>
            <a:endParaRPr lang="de-DE" noProof="0" dirty="0">
              <a:latin typeface="+mj-lt"/>
            </a:endParaRPr>
          </a:p>
          <a:p>
            <a:pPr marL="171450" indent="-171450">
              <a:buSzPts val="1600"/>
            </a:pPr>
            <a:endParaRPr lang="de-DE" noProof="0" dirty="0">
              <a:latin typeface="+mj-lt"/>
            </a:endParaRPr>
          </a:p>
          <a:p>
            <a:pPr marL="171450" indent="-171450">
              <a:buSzPts val="1600"/>
            </a:pPr>
            <a:endParaRPr lang="de-DE" noProof="0" dirty="0">
              <a:latin typeface="+mj-lt"/>
            </a:endParaRPr>
          </a:p>
          <a:p>
            <a:pPr marL="171450" indent="-171450">
              <a:buSzPts val="1600"/>
            </a:pPr>
            <a:endParaRPr lang="de-DE" noProof="0" dirty="0">
              <a:latin typeface="+mj-lt"/>
            </a:endParaRPr>
          </a:p>
          <a:p>
            <a:pPr marL="171450" indent="-171450">
              <a:buSzPts val="1600"/>
            </a:pPr>
            <a:r>
              <a:rPr lang="de-DE" noProof="0" dirty="0">
                <a:latin typeface="+mj-lt"/>
              </a:rPr>
              <a:t>20° C &gt; Aussage über die Temperatur.</a:t>
            </a:r>
          </a:p>
          <a:p>
            <a:pPr marL="171450" indent="-171450">
              <a:buSzPts val="1600"/>
            </a:pPr>
            <a:endParaRPr lang="de-DE" noProof="0" dirty="0">
              <a:latin typeface="+mj-lt"/>
            </a:endParaRPr>
          </a:p>
          <a:p>
            <a:pPr marL="171450" indent="-171450">
              <a:buSzPts val="1600"/>
            </a:pPr>
            <a:r>
              <a:rPr lang="de-DE" noProof="0" dirty="0">
                <a:latin typeface="+mj-lt"/>
              </a:rPr>
              <a:t>Technische Metadaten: wichtig für die nachhaltige Datenspeicherung, z.B. Datenvolumen und Datenformat</a:t>
            </a:r>
          </a:p>
          <a:p>
            <a:pPr marL="171450" indent="-171450">
              <a:buSzPts val="1600"/>
            </a:pPr>
            <a:r>
              <a:rPr lang="de-DE" noProof="0" dirty="0">
                <a:latin typeface="+mj-lt"/>
              </a:rPr>
              <a:t>Deskriptive Metadaten: geben Auskunft über die enthaltenen Informationen, z.B. Abstracts und Schlagwörter</a:t>
            </a:r>
          </a:p>
          <a:p>
            <a:pPr marL="171450" indent="-171450">
              <a:buSzPts val="1600"/>
            </a:pPr>
            <a:r>
              <a:rPr lang="de-DE" noProof="0" dirty="0">
                <a:latin typeface="+mj-lt"/>
              </a:rPr>
              <a:t>Administrative Metadaten: beinhalten Informationen für die Qualitätssicherung der Daten, z.B. Lizenzen</a:t>
            </a:r>
          </a:p>
        </p:txBody>
      </p:sp>
      <p:sp>
        <p:nvSpPr>
          <p:cNvPr id="2114" name="Google Shape;2114;p31">
            <a:extLst>
              <a:ext uri="{FF2B5EF4-FFF2-40B4-BE49-F238E27FC236}">
                <a16:creationId xmlns:a16="http://schemas.microsoft.com/office/drawing/2014/main" id="{98C707DD-2F0A-98CE-3309-17B14E5FBD80}"/>
              </a:ext>
            </a:extLst>
          </p:cNvPr>
          <p:cNvSpPr txBox="1">
            <a:spLocks noGrp="1"/>
          </p:cNvSpPr>
          <p:nvPr>
            <p:ph type="title"/>
          </p:nvPr>
        </p:nvSpPr>
        <p:spPr>
          <a:xfrm>
            <a:off x="720000" y="445025"/>
            <a:ext cx="7704000" cy="572700"/>
          </a:xfrm>
          <a:prstGeom prst="rect">
            <a:avLst/>
          </a:prstGeom>
        </p:spPr>
        <p:txBody>
          <a:bodyPr spcFirstLastPara="1" wrap="square" lIns="91425" tIns="45700" rIns="91425" bIns="45700" anchor="t" anchorCtr="0">
            <a:normAutofit fontScale="90000"/>
          </a:bodyPr>
          <a:lstStyle/>
          <a:p>
            <a:pPr marL="0" lvl="0" indent="0" algn="ctr" rtl="0">
              <a:spcBef>
                <a:spcPts val="0"/>
              </a:spcBef>
              <a:spcAft>
                <a:spcPts val="0"/>
              </a:spcAft>
              <a:buSzPct val="52941"/>
              <a:buNone/>
            </a:pPr>
            <a:r>
              <a:rPr lang="de-DE" noProof="0" dirty="0">
                <a:latin typeface="+mj-lt"/>
              </a:rPr>
              <a:t>Daten und Metadaten</a:t>
            </a:r>
          </a:p>
        </p:txBody>
      </p:sp>
      <p:sp>
        <p:nvSpPr>
          <p:cNvPr id="2" name="Inhaltsplatzhalter 2">
            <a:extLst>
              <a:ext uri="{FF2B5EF4-FFF2-40B4-BE49-F238E27FC236}">
                <a16:creationId xmlns:a16="http://schemas.microsoft.com/office/drawing/2014/main" id="{72BA2215-BB29-E50A-467F-757943F3357C}"/>
              </a:ext>
            </a:extLst>
          </p:cNvPr>
          <p:cNvSpPr txBox="1"/>
          <p:nvPr/>
        </p:nvSpPr>
        <p:spPr bwMode="auto">
          <a:xfrm>
            <a:off x="574123" y="1374625"/>
            <a:ext cx="5906575" cy="572700"/>
          </a:xfrm>
          <a:prstGeom prst="flowChartAlternateProcess">
            <a:avLst/>
          </a:prstGeom>
          <a:solidFill>
            <a:srgbClr val="E0B4A4"/>
          </a:solidFill>
          <a:ln/>
          <a:effectLst/>
        </p:spPr>
        <p:txBody>
          <a:bodyPr vert="horz" lIns="277884" tIns="0" rIns="277884" bIns="0" numCol="1" rtlCol="0" anchor="ctr" anchorCtr="0">
            <a:noAutofit/>
          </a:bodyPr>
          <a:lstStyle>
            <a:lvl1pPr marL="228600" indent="-228600" algn="l" defTabSz="914400">
              <a:lnSpc>
                <a:spcPct val="113999"/>
              </a:lnSpc>
              <a:spcBef>
                <a:spcPts val="0"/>
              </a:spcBef>
              <a:spcAft>
                <a:spcPts val="596"/>
              </a:spcAft>
              <a:buFont typeface="Calibri"/>
              <a:buChar char="•"/>
              <a:defRPr sz="2200">
                <a:solidFill>
                  <a:schemeClr val="tx1"/>
                </a:solidFill>
                <a:latin typeface="+mn-lt"/>
                <a:ea typeface="+mn-ea"/>
                <a:cs typeface="+mn-cs"/>
              </a:defRPr>
            </a:lvl1pPr>
            <a:lvl2pPr marL="450846" indent="-234945" algn="l" defTabSz="914400">
              <a:lnSpc>
                <a:spcPct val="113999"/>
              </a:lnSpc>
              <a:spcBef>
                <a:spcPts val="0"/>
              </a:spcBef>
              <a:spcAft>
                <a:spcPts val="596"/>
              </a:spcAft>
              <a:buFont typeface="Calibri"/>
              <a:buChar char="•"/>
              <a:defRPr sz="2200">
                <a:solidFill>
                  <a:schemeClr val="tx1"/>
                </a:solidFill>
                <a:latin typeface="+mn-lt"/>
                <a:ea typeface="+mn-ea"/>
                <a:cs typeface="+mn-cs"/>
              </a:defRPr>
            </a:lvl2pPr>
            <a:lvl3pPr marL="666747" indent="-215895" algn="l" defTabSz="914400">
              <a:lnSpc>
                <a:spcPct val="113999"/>
              </a:lnSpc>
              <a:spcBef>
                <a:spcPts val="0"/>
              </a:spcBef>
              <a:spcAft>
                <a:spcPts val="596"/>
              </a:spcAft>
              <a:buFont typeface="Calibri"/>
              <a:buChar char="•"/>
              <a:defRPr sz="2200">
                <a:solidFill>
                  <a:schemeClr val="tx1"/>
                </a:solidFill>
                <a:latin typeface="+mn-lt"/>
                <a:ea typeface="+mn-ea"/>
                <a:cs typeface="+mn-cs"/>
              </a:defRPr>
            </a:lvl3pPr>
            <a:lvl4pPr marL="895347" indent="-215895" algn="l" defTabSz="914400">
              <a:lnSpc>
                <a:spcPct val="113999"/>
              </a:lnSpc>
              <a:spcBef>
                <a:spcPts val="0"/>
              </a:spcBef>
              <a:spcAft>
                <a:spcPts val="596"/>
              </a:spcAft>
              <a:buFont typeface="Calibri"/>
              <a:buChar char="•"/>
              <a:defRPr sz="2200">
                <a:solidFill>
                  <a:schemeClr val="tx1"/>
                </a:solidFill>
                <a:latin typeface="+mn-lt"/>
                <a:ea typeface="+mn-ea"/>
                <a:cs typeface="+mn-cs"/>
              </a:defRPr>
            </a:lvl4pPr>
            <a:lvl5pPr marL="1117596" indent="-215895" algn="l" defTabSz="914400">
              <a:lnSpc>
                <a:spcPct val="113999"/>
              </a:lnSpc>
              <a:spcBef>
                <a:spcPts val="0"/>
              </a:spcBef>
              <a:spcAft>
                <a:spcPts val="596"/>
              </a:spcAft>
              <a:buFont typeface="Calibri"/>
              <a:buChar char="•"/>
              <a:defRPr sz="2200">
                <a:solidFill>
                  <a:schemeClr val="tx1"/>
                </a:solidFill>
                <a:latin typeface="+mn-lt"/>
                <a:ea typeface="+mn-ea"/>
                <a:cs typeface="+mn-cs"/>
              </a:defRPr>
            </a:lvl5pPr>
            <a:lvl6pPr marL="2514596" indent="-228600" algn="l" defTabSz="914400">
              <a:lnSpc>
                <a:spcPct val="90000"/>
              </a:lnSpc>
              <a:spcBef>
                <a:spcPts val="496"/>
              </a:spcBef>
              <a:buFont typeface="Arial"/>
              <a:buChar char="•"/>
              <a:defRPr sz="1800">
                <a:solidFill>
                  <a:schemeClr val="tx1"/>
                </a:solidFill>
                <a:latin typeface="+mn-lt"/>
                <a:ea typeface="+mn-ea"/>
                <a:cs typeface="+mn-cs"/>
              </a:defRPr>
            </a:lvl6pPr>
            <a:lvl7pPr marL="2971800" indent="-228600" algn="l" defTabSz="914400">
              <a:lnSpc>
                <a:spcPct val="90000"/>
              </a:lnSpc>
              <a:spcBef>
                <a:spcPts val="496"/>
              </a:spcBef>
              <a:buFont typeface="Arial"/>
              <a:buChar char="•"/>
              <a:defRPr sz="1800">
                <a:solidFill>
                  <a:schemeClr val="tx1"/>
                </a:solidFill>
                <a:latin typeface="+mn-lt"/>
                <a:ea typeface="+mn-ea"/>
                <a:cs typeface="+mn-cs"/>
              </a:defRPr>
            </a:lvl7pPr>
            <a:lvl8pPr marL="3429000" indent="-228600" algn="l" defTabSz="914400">
              <a:lnSpc>
                <a:spcPct val="90000"/>
              </a:lnSpc>
              <a:spcBef>
                <a:spcPts val="496"/>
              </a:spcBef>
              <a:buFont typeface="Arial"/>
              <a:buChar char="•"/>
              <a:defRPr sz="1800">
                <a:solidFill>
                  <a:schemeClr val="tx1"/>
                </a:solidFill>
                <a:latin typeface="+mn-lt"/>
                <a:ea typeface="+mn-ea"/>
                <a:cs typeface="+mn-cs"/>
              </a:defRPr>
            </a:lvl8pPr>
            <a:lvl9pPr marL="3886200" indent="-228600" algn="l" defTabSz="914400">
              <a:lnSpc>
                <a:spcPct val="90000"/>
              </a:lnSpc>
              <a:spcBef>
                <a:spcPts val="496"/>
              </a:spcBef>
              <a:buFont typeface="Arial"/>
              <a:buChar char="•"/>
              <a:defRPr sz="1800">
                <a:solidFill>
                  <a:schemeClr val="tx1"/>
                </a:solidFill>
                <a:latin typeface="+mn-lt"/>
                <a:ea typeface="+mn-ea"/>
                <a:cs typeface="+mn-cs"/>
              </a:defRPr>
            </a:lvl9pPr>
          </a:lstStyle>
          <a:p>
            <a:pPr marL="0" indent="0">
              <a:buFont typeface="Calibri"/>
              <a:buNone/>
              <a:defRPr/>
            </a:pPr>
            <a:r>
              <a:rPr lang="de-DE" sz="2000" b="1" i="0" u="none" strike="noStrike" cap="none" spc="0" noProof="0" dirty="0">
                <a:solidFill>
                  <a:srgbClr val="1C343C"/>
                </a:solidFill>
                <a:latin typeface="+mj-lt"/>
                <a:ea typeface="Arial"/>
                <a:cs typeface="Arial"/>
              </a:rPr>
              <a:t>Daten </a:t>
            </a:r>
            <a:r>
              <a:rPr lang="de-DE" sz="2000" b="0" i="0" u="none" strike="noStrike" cap="none" spc="0" noProof="0" dirty="0">
                <a:solidFill>
                  <a:srgbClr val="1C343C"/>
                </a:solidFill>
                <a:latin typeface="+mj-lt"/>
                <a:ea typeface="Arial"/>
                <a:cs typeface="Arial"/>
              </a:rPr>
              <a:t>sind Rohdaten ohne jeglichen Kontext</a:t>
            </a:r>
            <a:endParaRPr lang="de-DE" sz="2000" noProof="0" dirty="0">
              <a:solidFill>
                <a:srgbClr val="1C343C"/>
              </a:solidFill>
              <a:latin typeface="+mj-lt"/>
            </a:endParaRPr>
          </a:p>
        </p:txBody>
      </p:sp>
      <p:sp>
        <p:nvSpPr>
          <p:cNvPr id="3" name="Inhaltsplatzhalter 2">
            <a:extLst>
              <a:ext uri="{FF2B5EF4-FFF2-40B4-BE49-F238E27FC236}">
                <a16:creationId xmlns:a16="http://schemas.microsoft.com/office/drawing/2014/main" id="{F516FB8B-4FD1-E60D-EADA-F7EE3212AD0A}"/>
              </a:ext>
            </a:extLst>
          </p:cNvPr>
          <p:cNvSpPr txBox="1"/>
          <p:nvPr/>
        </p:nvSpPr>
        <p:spPr bwMode="auto">
          <a:xfrm>
            <a:off x="574124" y="2537461"/>
            <a:ext cx="5906574" cy="572700"/>
          </a:xfrm>
          <a:prstGeom prst="flowChartAlternateProcess">
            <a:avLst/>
          </a:prstGeom>
          <a:solidFill>
            <a:srgbClr val="E0B4A4"/>
          </a:solidFill>
          <a:ln/>
          <a:effectLst/>
        </p:spPr>
        <p:txBody>
          <a:bodyPr vert="horz" lIns="277884" tIns="0" rIns="277884" bIns="0" numCol="1" rtlCol="0" anchor="ctr" anchorCtr="0">
            <a:noAutofit/>
          </a:bodyPr>
          <a:lstStyle>
            <a:lvl1pPr marL="228600" indent="-228600" algn="l" defTabSz="914400">
              <a:lnSpc>
                <a:spcPct val="113999"/>
              </a:lnSpc>
              <a:spcBef>
                <a:spcPts val="0"/>
              </a:spcBef>
              <a:spcAft>
                <a:spcPts val="596"/>
              </a:spcAft>
              <a:buFont typeface="Calibri"/>
              <a:buChar char="•"/>
              <a:defRPr sz="2200">
                <a:solidFill>
                  <a:schemeClr val="tx1"/>
                </a:solidFill>
                <a:latin typeface="+mn-lt"/>
                <a:ea typeface="+mn-ea"/>
                <a:cs typeface="+mn-cs"/>
              </a:defRPr>
            </a:lvl1pPr>
            <a:lvl2pPr marL="450846" indent="-234945" algn="l" defTabSz="914400">
              <a:lnSpc>
                <a:spcPct val="113999"/>
              </a:lnSpc>
              <a:spcBef>
                <a:spcPts val="0"/>
              </a:spcBef>
              <a:spcAft>
                <a:spcPts val="596"/>
              </a:spcAft>
              <a:buFont typeface="Calibri"/>
              <a:buChar char="•"/>
              <a:defRPr sz="2200">
                <a:solidFill>
                  <a:schemeClr val="tx1"/>
                </a:solidFill>
                <a:latin typeface="+mn-lt"/>
                <a:ea typeface="+mn-ea"/>
                <a:cs typeface="+mn-cs"/>
              </a:defRPr>
            </a:lvl2pPr>
            <a:lvl3pPr marL="666747" indent="-215895" algn="l" defTabSz="914400">
              <a:lnSpc>
                <a:spcPct val="113999"/>
              </a:lnSpc>
              <a:spcBef>
                <a:spcPts val="0"/>
              </a:spcBef>
              <a:spcAft>
                <a:spcPts val="596"/>
              </a:spcAft>
              <a:buFont typeface="Calibri"/>
              <a:buChar char="•"/>
              <a:defRPr sz="2200">
                <a:solidFill>
                  <a:schemeClr val="tx1"/>
                </a:solidFill>
                <a:latin typeface="+mn-lt"/>
                <a:ea typeface="+mn-ea"/>
                <a:cs typeface="+mn-cs"/>
              </a:defRPr>
            </a:lvl3pPr>
            <a:lvl4pPr marL="895347" indent="-215895" algn="l" defTabSz="914400">
              <a:lnSpc>
                <a:spcPct val="113999"/>
              </a:lnSpc>
              <a:spcBef>
                <a:spcPts val="0"/>
              </a:spcBef>
              <a:spcAft>
                <a:spcPts val="596"/>
              </a:spcAft>
              <a:buFont typeface="Calibri"/>
              <a:buChar char="•"/>
              <a:defRPr sz="2200">
                <a:solidFill>
                  <a:schemeClr val="tx1"/>
                </a:solidFill>
                <a:latin typeface="+mn-lt"/>
                <a:ea typeface="+mn-ea"/>
                <a:cs typeface="+mn-cs"/>
              </a:defRPr>
            </a:lvl4pPr>
            <a:lvl5pPr marL="1117596" indent="-215895" algn="l" defTabSz="914400">
              <a:lnSpc>
                <a:spcPct val="113999"/>
              </a:lnSpc>
              <a:spcBef>
                <a:spcPts val="0"/>
              </a:spcBef>
              <a:spcAft>
                <a:spcPts val="596"/>
              </a:spcAft>
              <a:buFont typeface="Calibri"/>
              <a:buChar char="•"/>
              <a:defRPr sz="2200">
                <a:solidFill>
                  <a:schemeClr val="tx1"/>
                </a:solidFill>
                <a:latin typeface="+mn-lt"/>
                <a:ea typeface="+mn-ea"/>
                <a:cs typeface="+mn-cs"/>
              </a:defRPr>
            </a:lvl5pPr>
            <a:lvl6pPr marL="2514596" indent="-228600" algn="l" defTabSz="914400">
              <a:lnSpc>
                <a:spcPct val="90000"/>
              </a:lnSpc>
              <a:spcBef>
                <a:spcPts val="496"/>
              </a:spcBef>
              <a:buFont typeface="Arial"/>
              <a:buChar char="•"/>
              <a:defRPr sz="1800">
                <a:solidFill>
                  <a:schemeClr val="tx1"/>
                </a:solidFill>
                <a:latin typeface="+mn-lt"/>
                <a:ea typeface="+mn-ea"/>
                <a:cs typeface="+mn-cs"/>
              </a:defRPr>
            </a:lvl6pPr>
            <a:lvl7pPr marL="2971800" indent="-228600" algn="l" defTabSz="914400">
              <a:lnSpc>
                <a:spcPct val="90000"/>
              </a:lnSpc>
              <a:spcBef>
                <a:spcPts val="496"/>
              </a:spcBef>
              <a:buFont typeface="Arial"/>
              <a:buChar char="•"/>
              <a:defRPr sz="1800">
                <a:solidFill>
                  <a:schemeClr val="tx1"/>
                </a:solidFill>
                <a:latin typeface="+mn-lt"/>
                <a:ea typeface="+mn-ea"/>
                <a:cs typeface="+mn-cs"/>
              </a:defRPr>
            </a:lvl7pPr>
            <a:lvl8pPr marL="3429000" indent="-228600" algn="l" defTabSz="914400">
              <a:lnSpc>
                <a:spcPct val="90000"/>
              </a:lnSpc>
              <a:spcBef>
                <a:spcPts val="496"/>
              </a:spcBef>
              <a:buFont typeface="Arial"/>
              <a:buChar char="•"/>
              <a:defRPr sz="1800">
                <a:solidFill>
                  <a:schemeClr val="tx1"/>
                </a:solidFill>
                <a:latin typeface="+mn-lt"/>
                <a:ea typeface="+mn-ea"/>
                <a:cs typeface="+mn-cs"/>
              </a:defRPr>
            </a:lvl8pPr>
            <a:lvl9pPr marL="3886200" indent="-228600" algn="l" defTabSz="914400">
              <a:lnSpc>
                <a:spcPct val="90000"/>
              </a:lnSpc>
              <a:spcBef>
                <a:spcPts val="496"/>
              </a:spcBef>
              <a:buFont typeface="Arial"/>
              <a:buChar char="•"/>
              <a:defRPr sz="1800">
                <a:solidFill>
                  <a:schemeClr val="tx1"/>
                </a:solidFill>
                <a:latin typeface="+mn-lt"/>
                <a:ea typeface="+mn-ea"/>
                <a:cs typeface="+mn-cs"/>
              </a:defRPr>
            </a:lvl9pPr>
          </a:lstStyle>
          <a:p>
            <a:pPr marL="0" indent="0">
              <a:buFont typeface="Calibri"/>
              <a:buNone/>
              <a:defRPr/>
            </a:pPr>
            <a:r>
              <a:rPr lang="de-DE" sz="2000" b="1" i="0" u="none" strike="noStrike" cap="none" spc="0" noProof="0" dirty="0">
                <a:solidFill>
                  <a:srgbClr val="1C343C"/>
                </a:solidFill>
                <a:latin typeface="+mj-lt"/>
                <a:ea typeface="Arial"/>
                <a:cs typeface="Arial"/>
              </a:rPr>
              <a:t>Metadaten </a:t>
            </a:r>
            <a:r>
              <a:rPr lang="de-DE" sz="2000" b="0" i="0" u="none" strike="noStrike" cap="none" spc="0" noProof="0" dirty="0">
                <a:solidFill>
                  <a:srgbClr val="1C343C"/>
                </a:solidFill>
                <a:latin typeface="+mj-lt"/>
                <a:ea typeface="Arial"/>
                <a:cs typeface="Arial"/>
              </a:rPr>
              <a:t>liefern den Kontext</a:t>
            </a:r>
            <a:endParaRPr lang="de-DE" sz="2000" b="0" noProof="0" dirty="0">
              <a:solidFill>
                <a:srgbClr val="1C343C"/>
              </a:solidFill>
              <a:latin typeface="+mj-lt"/>
            </a:endParaRPr>
          </a:p>
        </p:txBody>
      </p:sp>
    </p:spTree>
    <p:extLst>
      <p:ext uri="{BB962C8B-B14F-4D97-AF65-F5344CB8AC3E}">
        <p14:creationId xmlns:p14="http://schemas.microsoft.com/office/powerpoint/2010/main" val="20501968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112">
          <a:extLst>
            <a:ext uri="{FF2B5EF4-FFF2-40B4-BE49-F238E27FC236}">
              <a16:creationId xmlns:a16="http://schemas.microsoft.com/office/drawing/2014/main" id="{47B6154B-CCD8-BFDE-0688-217FF194432E}"/>
            </a:ext>
          </a:extLst>
        </p:cNvPr>
        <p:cNvGrpSpPr/>
        <p:nvPr/>
      </p:nvGrpSpPr>
      <p:grpSpPr>
        <a:xfrm>
          <a:off x="0" y="0"/>
          <a:ext cx="0" cy="0"/>
          <a:chOff x="0" y="0"/>
          <a:chExt cx="0" cy="0"/>
        </a:xfrm>
      </p:grpSpPr>
      <p:sp>
        <p:nvSpPr>
          <p:cNvPr id="2113" name="Google Shape;2113;p31">
            <a:extLst>
              <a:ext uri="{FF2B5EF4-FFF2-40B4-BE49-F238E27FC236}">
                <a16:creationId xmlns:a16="http://schemas.microsoft.com/office/drawing/2014/main" id="{C5316061-4ACB-F827-64A6-6F73D4E4187E}"/>
              </a:ext>
            </a:extLst>
          </p:cNvPr>
          <p:cNvSpPr txBox="1">
            <a:spLocks noGrp="1"/>
          </p:cNvSpPr>
          <p:nvPr>
            <p:ph type="body" idx="1"/>
          </p:nvPr>
        </p:nvSpPr>
        <p:spPr>
          <a:xfrm>
            <a:off x="574124" y="1374625"/>
            <a:ext cx="7849875" cy="3116100"/>
          </a:xfrm>
          <a:prstGeom prst="rect">
            <a:avLst/>
          </a:prstGeom>
        </p:spPr>
        <p:txBody>
          <a:bodyPr spcFirstLastPara="1" wrap="square" lIns="91425" tIns="45700" rIns="91425" bIns="45700" anchor="t" anchorCtr="0">
            <a:normAutofit/>
          </a:bodyPr>
          <a:lstStyle/>
          <a:p>
            <a:pPr marL="171450" indent="-171450">
              <a:buSzPts val="1600"/>
            </a:pPr>
            <a:endParaRPr lang="de-DE" noProof="0" dirty="0">
              <a:latin typeface="+mj-lt"/>
            </a:endParaRPr>
          </a:p>
          <a:p>
            <a:pPr marL="171450" indent="-171450">
              <a:buSzPts val="1600"/>
            </a:pPr>
            <a:endParaRPr lang="de-DE" noProof="0" dirty="0">
              <a:latin typeface="+mj-lt"/>
            </a:endParaRPr>
          </a:p>
          <a:p>
            <a:pPr marL="171450" indent="-171450">
              <a:buSzPts val="1600"/>
            </a:pPr>
            <a:endParaRPr lang="de-DE" noProof="0" dirty="0">
              <a:latin typeface="+mj-lt"/>
            </a:endParaRPr>
          </a:p>
          <a:p>
            <a:pPr marL="171450" indent="-171450">
              <a:buSzPts val="1600"/>
            </a:pPr>
            <a:endParaRPr lang="de-DE" noProof="0" dirty="0">
              <a:latin typeface="+mj-lt"/>
            </a:endParaRPr>
          </a:p>
          <a:p>
            <a:pPr marL="171450" indent="-171450">
              <a:buSzPts val="1600"/>
            </a:pPr>
            <a:r>
              <a:rPr lang="de-DE" noProof="0" dirty="0">
                <a:latin typeface="+mj-lt"/>
              </a:rPr>
              <a:t>20 </a:t>
            </a:r>
          </a:p>
          <a:p>
            <a:pPr marL="171450" indent="-171450">
              <a:buSzPts val="1600"/>
            </a:pPr>
            <a:endParaRPr lang="de-DE" noProof="0" dirty="0">
              <a:latin typeface="+mj-lt"/>
            </a:endParaRPr>
          </a:p>
          <a:p>
            <a:pPr marL="171450" indent="-171450">
              <a:buSzPts val="1600"/>
            </a:pPr>
            <a:endParaRPr lang="de-DE" noProof="0" dirty="0">
              <a:latin typeface="+mj-lt"/>
            </a:endParaRPr>
          </a:p>
          <a:p>
            <a:pPr marL="171450" indent="-171450">
              <a:buSzPts val="1600"/>
            </a:pPr>
            <a:endParaRPr lang="de-DE" noProof="0" dirty="0">
              <a:latin typeface="+mj-lt"/>
            </a:endParaRPr>
          </a:p>
          <a:p>
            <a:pPr marL="171450" indent="-171450">
              <a:buSzPts val="1600"/>
            </a:pPr>
            <a:endParaRPr lang="de-DE" noProof="0" dirty="0">
              <a:latin typeface="+mj-lt"/>
            </a:endParaRPr>
          </a:p>
          <a:p>
            <a:pPr marL="171450" indent="-171450">
              <a:buSzPts val="1600"/>
            </a:pPr>
            <a:endParaRPr lang="de-DE" noProof="0" dirty="0">
              <a:latin typeface="+mj-lt"/>
            </a:endParaRPr>
          </a:p>
          <a:p>
            <a:pPr marL="171450" indent="-171450">
              <a:buSzPts val="1600"/>
            </a:pPr>
            <a:r>
              <a:rPr lang="de-DE" noProof="0" dirty="0">
                <a:latin typeface="+mj-lt"/>
              </a:rPr>
              <a:t>20° C &gt; Aussage über die Temperatur.</a:t>
            </a:r>
          </a:p>
          <a:p>
            <a:pPr marL="171450" indent="-171450">
              <a:buSzPts val="1600"/>
            </a:pPr>
            <a:endParaRPr lang="de-DE" noProof="0" dirty="0">
              <a:latin typeface="+mj-lt"/>
            </a:endParaRPr>
          </a:p>
          <a:p>
            <a:pPr marL="171450" indent="-171450">
              <a:buSzPts val="1600"/>
            </a:pPr>
            <a:r>
              <a:rPr lang="de-DE" noProof="0" dirty="0">
                <a:latin typeface="+mj-lt"/>
              </a:rPr>
              <a:t>Technische Metadaten: wichtig für die nachhaltige Datenspeicherung, z.B. Datenvolumen und Datenformat</a:t>
            </a:r>
          </a:p>
          <a:p>
            <a:pPr marL="171450" indent="-171450">
              <a:buSzPts val="1600"/>
            </a:pPr>
            <a:r>
              <a:rPr lang="de-DE" noProof="0" dirty="0">
                <a:latin typeface="+mj-lt"/>
              </a:rPr>
              <a:t>Deskriptive Metadaten: geben Auskunft über die enthaltenen Informationen, z.B. Abstracts und Schlagwörter</a:t>
            </a:r>
          </a:p>
          <a:p>
            <a:pPr marL="171450" indent="-171450">
              <a:buSzPts val="1600"/>
            </a:pPr>
            <a:r>
              <a:rPr lang="de-DE" noProof="0" dirty="0">
                <a:latin typeface="+mj-lt"/>
              </a:rPr>
              <a:t>Administrative Metadaten: beinhalten Informationen für die Qualitätssicherung der Daten, z.B. Lizenzen</a:t>
            </a:r>
          </a:p>
        </p:txBody>
      </p:sp>
      <p:sp>
        <p:nvSpPr>
          <p:cNvPr id="2114" name="Google Shape;2114;p31">
            <a:extLst>
              <a:ext uri="{FF2B5EF4-FFF2-40B4-BE49-F238E27FC236}">
                <a16:creationId xmlns:a16="http://schemas.microsoft.com/office/drawing/2014/main" id="{62D2B822-C43D-FA32-DAFE-53B85E6A01A3}"/>
              </a:ext>
            </a:extLst>
          </p:cNvPr>
          <p:cNvSpPr txBox="1">
            <a:spLocks noGrp="1"/>
          </p:cNvSpPr>
          <p:nvPr>
            <p:ph type="title"/>
          </p:nvPr>
        </p:nvSpPr>
        <p:spPr>
          <a:xfrm>
            <a:off x="720000" y="445025"/>
            <a:ext cx="7704000" cy="572700"/>
          </a:xfrm>
          <a:prstGeom prst="rect">
            <a:avLst/>
          </a:prstGeom>
        </p:spPr>
        <p:txBody>
          <a:bodyPr spcFirstLastPara="1" wrap="square" lIns="91425" tIns="45700" rIns="91425" bIns="45700" anchor="t" anchorCtr="0">
            <a:normAutofit fontScale="90000"/>
          </a:bodyPr>
          <a:lstStyle/>
          <a:p>
            <a:pPr marL="0" lvl="0" indent="0" algn="ctr" rtl="0">
              <a:spcBef>
                <a:spcPts val="0"/>
              </a:spcBef>
              <a:spcAft>
                <a:spcPts val="0"/>
              </a:spcAft>
              <a:buSzPct val="52941"/>
              <a:buNone/>
            </a:pPr>
            <a:r>
              <a:rPr lang="de-DE" noProof="0" dirty="0">
                <a:latin typeface="+mj-lt"/>
              </a:rPr>
              <a:t>Daten und Metadaten</a:t>
            </a:r>
          </a:p>
        </p:txBody>
      </p:sp>
      <p:sp>
        <p:nvSpPr>
          <p:cNvPr id="2" name="Inhaltsplatzhalter 2">
            <a:extLst>
              <a:ext uri="{FF2B5EF4-FFF2-40B4-BE49-F238E27FC236}">
                <a16:creationId xmlns:a16="http://schemas.microsoft.com/office/drawing/2014/main" id="{6B9F8819-206E-C9E4-BAD6-982382B9B173}"/>
              </a:ext>
            </a:extLst>
          </p:cNvPr>
          <p:cNvSpPr txBox="1"/>
          <p:nvPr/>
        </p:nvSpPr>
        <p:spPr bwMode="auto">
          <a:xfrm>
            <a:off x="574123" y="1374625"/>
            <a:ext cx="5755655" cy="572700"/>
          </a:xfrm>
          <a:prstGeom prst="flowChartAlternateProcess">
            <a:avLst/>
          </a:prstGeom>
          <a:solidFill>
            <a:srgbClr val="E0B4A4"/>
          </a:solidFill>
          <a:ln/>
          <a:effectLst/>
        </p:spPr>
        <p:txBody>
          <a:bodyPr vert="horz" lIns="277884" tIns="0" rIns="277884" bIns="0" numCol="1" rtlCol="0" anchor="ctr" anchorCtr="0">
            <a:noAutofit/>
          </a:bodyPr>
          <a:lstStyle>
            <a:lvl1pPr marL="228600" indent="-228600" algn="l" defTabSz="914400">
              <a:lnSpc>
                <a:spcPct val="113999"/>
              </a:lnSpc>
              <a:spcBef>
                <a:spcPts val="0"/>
              </a:spcBef>
              <a:spcAft>
                <a:spcPts val="596"/>
              </a:spcAft>
              <a:buFont typeface="Calibri"/>
              <a:buChar char="•"/>
              <a:defRPr sz="2200">
                <a:solidFill>
                  <a:schemeClr val="tx1"/>
                </a:solidFill>
                <a:latin typeface="+mn-lt"/>
                <a:ea typeface="+mn-ea"/>
                <a:cs typeface="+mn-cs"/>
              </a:defRPr>
            </a:lvl1pPr>
            <a:lvl2pPr marL="450846" indent="-234945" algn="l" defTabSz="914400">
              <a:lnSpc>
                <a:spcPct val="113999"/>
              </a:lnSpc>
              <a:spcBef>
                <a:spcPts val="0"/>
              </a:spcBef>
              <a:spcAft>
                <a:spcPts val="596"/>
              </a:spcAft>
              <a:buFont typeface="Calibri"/>
              <a:buChar char="•"/>
              <a:defRPr sz="2200">
                <a:solidFill>
                  <a:schemeClr val="tx1"/>
                </a:solidFill>
                <a:latin typeface="+mn-lt"/>
                <a:ea typeface="+mn-ea"/>
                <a:cs typeface="+mn-cs"/>
              </a:defRPr>
            </a:lvl2pPr>
            <a:lvl3pPr marL="666747" indent="-215895" algn="l" defTabSz="914400">
              <a:lnSpc>
                <a:spcPct val="113999"/>
              </a:lnSpc>
              <a:spcBef>
                <a:spcPts val="0"/>
              </a:spcBef>
              <a:spcAft>
                <a:spcPts val="596"/>
              </a:spcAft>
              <a:buFont typeface="Calibri"/>
              <a:buChar char="•"/>
              <a:defRPr sz="2200">
                <a:solidFill>
                  <a:schemeClr val="tx1"/>
                </a:solidFill>
                <a:latin typeface="+mn-lt"/>
                <a:ea typeface="+mn-ea"/>
                <a:cs typeface="+mn-cs"/>
              </a:defRPr>
            </a:lvl3pPr>
            <a:lvl4pPr marL="895347" indent="-215895" algn="l" defTabSz="914400">
              <a:lnSpc>
                <a:spcPct val="113999"/>
              </a:lnSpc>
              <a:spcBef>
                <a:spcPts val="0"/>
              </a:spcBef>
              <a:spcAft>
                <a:spcPts val="596"/>
              </a:spcAft>
              <a:buFont typeface="Calibri"/>
              <a:buChar char="•"/>
              <a:defRPr sz="2200">
                <a:solidFill>
                  <a:schemeClr val="tx1"/>
                </a:solidFill>
                <a:latin typeface="+mn-lt"/>
                <a:ea typeface="+mn-ea"/>
                <a:cs typeface="+mn-cs"/>
              </a:defRPr>
            </a:lvl4pPr>
            <a:lvl5pPr marL="1117596" indent="-215895" algn="l" defTabSz="914400">
              <a:lnSpc>
                <a:spcPct val="113999"/>
              </a:lnSpc>
              <a:spcBef>
                <a:spcPts val="0"/>
              </a:spcBef>
              <a:spcAft>
                <a:spcPts val="596"/>
              </a:spcAft>
              <a:buFont typeface="Calibri"/>
              <a:buChar char="•"/>
              <a:defRPr sz="2200">
                <a:solidFill>
                  <a:schemeClr val="tx1"/>
                </a:solidFill>
                <a:latin typeface="+mn-lt"/>
                <a:ea typeface="+mn-ea"/>
                <a:cs typeface="+mn-cs"/>
              </a:defRPr>
            </a:lvl5pPr>
            <a:lvl6pPr marL="2514596" indent="-228600" algn="l" defTabSz="914400">
              <a:lnSpc>
                <a:spcPct val="90000"/>
              </a:lnSpc>
              <a:spcBef>
                <a:spcPts val="496"/>
              </a:spcBef>
              <a:buFont typeface="Arial"/>
              <a:buChar char="•"/>
              <a:defRPr sz="1800">
                <a:solidFill>
                  <a:schemeClr val="tx1"/>
                </a:solidFill>
                <a:latin typeface="+mn-lt"/>
                <a:ea typeface="+mn-ea"/>
                <a:cs typeface="+mn-cs"/>
              </a:defRPr>
            </a:lvl6pPr>
            <a:lvl7pPr marL="2971800" indent="-228600" algn="l" defTabSz="914400">
              <a:lnSpc>
                <a:spcPct val="90000"/>
              </a:lnSpc>
              <a:spcBef>
                <a:spcPts val="496"/>
              </a:spcBef>
              <a:buFont typeface="Arial"/>
              <a:buChar char="•"/>
              <a:defRPr sz="1800">
                <a:solidFill>
                  <a:schemeClr val="tx1"/>
                </a:solidFill>
                <a:latin typeface="+mn-lt"/>
                <a:ea typeface="+mn-ea"/>
                <a:cs typeface="+mn-cs"/>
              </a:defRPr>
            </a:lvl7pPr>
            <a:lvl8pPr marL="3429000" indent="-228600" algn="l" defTabSz="914400">
              <a:lnSpc>
                <a:spcPct val="90000"/>
              </a:lnSpc>
              <a:spcBef>
                <a:spcPts val="496"/>
              </a:spcBef>
              <a:buFont typeface="Arial"/>
              <a:buChar char="•"/>
              <a:defRPr sz="1800">
                <a:solidFill>
                  <a:schemeClr val="tx1"/>
                </a:solidFill>
                <a:latin typeface="+mn-lt"/>
                <a:ea typeface="+mn-ea"/>
                <a:cs typeface="+mn-cs"/>
              </a:defRPr>
            </a:lvl8pPr>
            <a:lvl9pPr marL="3886200" indent="-228600" algn="l" defTabSz="914400">
              <a:lnSpc>
                <a:spcPct val="90000"/>
              </a:lnSpc>
              <a:spcBef>
                <a:spcPts val="496"/>
              </a:spcBef>
              <a:buFont typeface="Arial"/>
              <a:buChar char="•"/>
              <a:defRPr sz="1800">
                <a:solidFill>
                  <a:schemeClr val="tx1"/>
                </a:solidFill>
                <a:latin typeface="+mn-lt"/>
                <a:ea typeface="+mn-ea"/>
                <a:cs typeface="+mn-cs"/>
              </a:defRPr>
            </a:lvl9pPr>
          </a:lstStyle>
          <a:p>
            <a:pPr marL="0" indent="0">
              <a:buFont typeface="Calibri"/>
              <a:buNone/>
              <a:defRPr/>
            </a:pPr>
            <a:r>
              <a:rPr lang="de-DE" sz="2000" b="1" i="0" u="none" strike="noStrike" cap="none" spc="0" noProof="0" dirty="0">
                <a:solidFill>
                  <a:srgbClr val="1C343C"/>
                </a:solidFill>
                <a:latin typeface="+mj-lt"/>
                <a:ea typeface="Arial"/>
                <a:cs typeface="Arial"/>
              </a:rPr>
              <a:t>Daten </a:t>
            </a:r>
            <a:r>
              <a:rPr lang="de-DE" sz="2000" b="0" i="0" u="none" strike="noStrike" cap="none" spc="0" noProof="0" dirty="0">
                <a:solidFill>
                  <a:srgbClr val="1C343C"/>
                </a:solidFill>
                <a:latin typeface="+mj-lt"/>
                <a:ea typeface="Arial"/>
                <a:cs typeface="Arial"/>
              </a:rPr>
              <a:t>sind Rohdaten ohne jeglichen Kontext</a:t>
            </a:r>
            <a:endParaRPr lang="de-DE" sz="2000" noProof="0" dirty="0">
              <a:solidFill>
                <a:srgbClr val="1C343C"/>
              </a:solidFill>
              <a:latin typeface="+mj-lt"/>
            </a:endParaRPr>
          </a:p>
        </p:txBody>
      </p:sp>
      <p:sp>
        <p:nvSpPr>
          <p:cNvPr id="3" name="Inhaltsplatzhalter 2">
            <a:extLst>
              <a:ext uri="{FF2B5EF4-FFF2-40B4-BE49-F238E27FC236}">
                <a16:creationId xmlns:a16="http://schemas.microsoft.com/office/drawing/2014/main" id="{9D522C7D-B15F-0E0E-2A43-A55283351BEA}"/>
              </a:ext>
            </a:extLst>
          </p:cNvPr>
          <p:cNvSpPr txBox="1"/>
          <p:nvPr/>
        </p:nvSpPr>
        <p:spPr bwMode="auto">
          <a:xfrm>
            <a:off x="574124" y="2537461"/>
            <a:ext cx="5537116" cy="572700"/>
          </a:xfrm>
          <a:prstGeom prst="flowChartAlternateProcess">
            <a:avLst/>
          </a:prstGeom>
          <a:solidFill>
            <a:srgbClr val="E0B4A4"/>
          </a:solidFill>
          <a:ln/>
          <a:effectLst/>
        </p:spPr>
        <p:txBody>
          <a:bodyPr vert="horz" lIns="277884" tIns="0" rIns="277884" bIns="0" numCol="1" rtlCol="0" anchor="ctr" anchorCtr="0">
            <a:noAutofit/>
          </a:bodyPr>
          <a:lstStyle>
            <a:lvl1pPr marL="228600" indent="-228600" algn="l" defTabSz="914400">
              <a:lnSpc>
                <a:spcPct val="113999"/>
              </a:lnSpc>
              <a:spcBef>
                <a:spcPts val="0"/>
              </a:spcBef>
              <a:spcAft>
                <a:spcPts val="596"/>
              </a:spcAft>
              <a:buFont typeface="Calibri"/>
              <a:buChar char="•"/>
              <a:defRPr sz="2200">
                <a:solidFill>
                  <a:schemeClr val="tx1"/>
                </a:solidFill>
                <a:latin typeface="+mn-lt"/>
                <a:ea typeface="+mn-ea"/>
                <a:cs typeface="+mn-cs"/>
              </a:defRPr>
            </a:lvl1pPr>
            <a:lvl2pPr marL="450846" indent="-234945" algn="l" defTabSz="914400">
              <a:lnSpc>
                <a:spcPct val="113999"/>
              </a:lnSpc>
              <a:spcBef>
                <a:spcPts val="0"/>
              </a:spcBef>
              <a:spcAft>
                <a:spcPts val="596"/>
              </a:spcAft>
              <a:buFont typeface="Calibri"/>
              <a:buChar char="•"/>
              <a:defRPr sz="2200">
                <a:solidFill>
                  <a:schemeClr val="tx1"/>
                </a:solidFill>
                <a:latin typeface="+mn-lt"/>
                <a:ea typeface="+mn-ea"/>
                <a:cs typeface="+mn-cs"/>
              </a:defRPr>
            </a:lvl2pPr>
            <a:lvl3pPr marL="666747" indent="-215895" algn="l" defTabSz="914400">
              <a:lnSpc>
                <a:spcPct val="113999"/>
              </a:lnSpc>
              <a:spcBef>
                <a:spcPts val="0"/>
              </a:spcBef>
              <a:spcAft>
                <a:spcPts val="596"/>
              </a:spcAft>
              <a:buFont typeface="Calibri"/>
              <a:buChar char="•"/>
              <a:defRPr sz="2200">
                <a:solidFill>
                  <a:schemeClr val="tx1"/>
                </a:solidFill>
                <a:latin typeface="+mn-lt"/>
                <a:ea typeface="+mn-ea"/>
                <a:cs typeface="+mn-cs"/>
              </a:defRPr>
            </a:lvl3pPr>
            <a:lvl4pPr marL="895347" indent="-215895" algn="l" defTabSz="914400">
              <a:lnSpc>
                <a:spcPct val="113999"/>
              </a:lnSpc>
              <a:spcBef>
                <a:spcPts val="0"/>
              </a:spcBef>
              <a:spcAft>
                <a:spcPts val="596"/>
              </a:spcAft>
              <a:buFont typeface="Calibri"/>
              <a:buChar char="•"/>
              <a:defRPr sz="2200">
                <a:solidFill>
                  <a:schemeClr val="tx1"/>
                </a:solidFill>
                <a:latin typeface="+mn-lt"/>
                <a:ea typeface="+mn-ea"/>
                <a:cs typeface="+mn-cs"/>
              </a:defRPr>
            </a:lvl4pPr>
            <a:lvl5pPr marL="1117596" indent="-215895" algn="l" defTabSz="914400">
              <a:lnSpc>
                <a:spcPct val="113999"/>
              </a:lnSpc>
              <a:spcBef>
                <a:spcPts val="0"/>
              </a:spcBef>
              <a:spcAft>
                <a:spcPts val="596"/>
              </a:spcAft>
              <a:buFont typeface="Calibri"/>
              <a:buChar char="•"/>
              <a:defRPr sz="2200">
                <a:solidFill>
                  <a:schemeClr val="tx1"/>
                </a:solidFill>
                <a:latin typeface="+mn-lt"/>
                <a:ea typeface="+mn-ea"/>
                <a:cs typeface="+mn-cs"/>
              </a:defRPr>
            </a:lvl5pPr>
            <a:lvl6pPr marL="2514596" indent="-228600" algn="l" defTabSz="914400">
              <a:lnSpc>
                <a:spcPct val="90000"/>
              </a:lnSpc>
              <a:spcBef>
                <a:spcPts val="496"/>
              </a:spcBef>
              <a:buFont typeface="Arial"/>
              <a:buChar char="•"/>
              <a:defRPr sz="1800">
                <a:solidFill>
                  <a:schemeClr val="tx1"/>
                </a:solidFill>
                <a:latin typeface="+mn-lt"/>
                <a:ea typeface="+mn-ea"/>
                <a:cs typeface="+mn-cs"/>
              </a:defRPr>
            </a:lvl6pPr>
            <a:lvl7pPr marL="2971800" indent="-228600" algn="l" defTabSz="914400">
              <a:lnSpc>
                <a:spcPct val="90000"/>
              </a:lnSpc>
              <a:spcBef>
                <a:spcPts val="496"/>
              </a:spcBef>
              <a:buFont typeface="Arial"/>
              <a:buChar char="•"/>
              <a:defRPr sz="1800">
                <a:solidFill>
                  <a:schemeClr val="tx1"/>
                </a:solidFill>
                <a:latin typeface="+mn-lt"/>
                <a:ea typeface="+mn-ea"/>
                <a:cs typeface="+mn-cs"/>
              </a:defRPr>
            </a:lvl7pPr>
            <a:lvl8pPr marL="3429000" indent="-228600" algn="l" defTabSz="914400">
              <a:lnSpc>
                <a:spcPct val="90000"/>
              </a:lnSpc>
              <a:spcBef>
                <a:spcPts val="496"/>
              </a:spcBef>
              <a:buFont typeface="Arial"/>
              <a:buChar char="•"/>
              <a:defRPr sz="1800">
                <a:solidFill>
                  <a:schemeClr val="tx1"/>
                </a:solidFill>
                <a:latin typeface="+mn-lt"/>
                <a:ea typeface="+mn-ea"/>
                <a:cs typeface="+mn-cs"/>
              </a:defRPr>
            </a:lvl8pPr>
            <a:lvl9pPr marL="3886200" indent="-228600" algn="l" defTabSz="914400">
              <a:lnSpc>
                <a:spcPct val="90000"/>
              </a:lnSpc>
              <a:spcBef>
                <a:spcPts val="496"/>
              </a:spcBef>
              <a:buFont typeface="Arial"/>
              <a:buChar char="•"/>
              <a:defRPr sz="1800">
                <a:solidFill>
                  <a:schemeClr val="tx1"/>
                </a:solidFill>
                <a:latin typeface="+mn-lt"/>
                <a:ea typeface="+mn-ea"/>
                <a:cs typeface="+mn-cs"/>
              </a:defRPr>
            </a:lvl9pPr>
          </a:lstStyle>
          <a:p>
            <a:pPr marL="0" indent="0">
              <a:buFont typeface="Calibri"/>
              <a:buNone/>
              <a:defRPr/>
            </a:pPr>
            <a:r>
              <a:rPr lang="de-DE" sz="2000" b="1" i="0" u="none" strike="noStrike" cap="none" spc="0" noProof="0" dirty="0">
                <a:solidFill>
                  <a:srgbClr val="1C343C"/>
                </a:solidFill>
                <a:latin typeface="+mj-lt"/>
                <a:ea typeface="Arial"/>
                <a:cs typeface="Arial"/>
              </a:rPr>
              <a:t>Metadaten </a:t>
            </a:r>
            <a:r>
              <a:rPr lang="de-DE" sz="2000" b="0" i="0" u="none" strike="noStrike" cap="none" spc="0" noProof="0" dirty="0">
                <a:solidFill>
                  <a:srgbClr val="1C343C"/>
                </a:solidFill>
                <a:latin typeface="+mj-lt"/>
                <a:ea typeface="Arial"/>
                <a:cs typeface="Arial"/>
              </a:rPr>
              <a:t>liefern den Kontext</a:t>
            </a:r>
            <a:endParaRPr lang="de-DE" sz="2000" b="0" noProof="0" dirty="0">
              <a:solidFill>
                <a:srgbClr val="1C343C"/>
              </a:solidFill>
              <a:latin typeface="+mj-lt"/>
            </a:endParaRPr>
          </a:p>
        </p:txBody>
      </p:sp>
      <p:sp>
        <p:nvSpPr>
          <p:cNvPr id="4" name="Sprechblase: rechteckig 3">
            <a:extLst>
              <a:ext uri="{FF2B5EF4-FFF2-40B4-BE49-F238E27FC236}">
                <a16:creationId xmlns:a16="http://schemas.microsoft.com/office/drawing/2014/main" id="{9374BA03-5DFE-B2D7-AD07-7238E0AB7A25}"/>
              </a:ext>
            </a:extLst>
          </p:cNvPr>
          <p:cNvSpPr/>
          <p:nvPr/>
        </p:nvSpPr>
        <p:spPr>
          <a:xfrm>
            <a:off x="6517812" y="1877720"/>
            <a:ext cx="2331720" cy="1054955"/>
          </a:xfrm>
          <a:prstGeom prst="wedgeRectCallout">
            <a:avLst>
              <a:gd name="adj1" fmla="val -64036"/>
              <a:gd name="adj2" fmla="val 37525"/>
            </a:avLst>
          </a:prstGeom>
          <a:solidFill>
            <a:srgbClr val="4C6A78"/>
          </a:solidFill>
          <a:ln>
            <a:solidFill>
              <a:srgbClr val="4C6A7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200" noProof="0" dirty="0">
                <a:solidFill>
                  <a:schemeClr val="accent2"/>
                </a:solidFill>
                <a:latin typeface="+mj-lt"/>
              </a:rPr>
              <a:t>Metadaten sind essenziell für </a:t>
            </a:r>
            <a:r>
              <a:rPr lang="de-DE" sz="1200" noProof="0" dirty="0" err="1">
                <a:solidFill>
                  <a:schemeClr val="accent2"/>
                </a:solidFill>
                <a:latin typeface="+mj-lt"/>
              </a:rPr>
              <a:t>FAIRe</a:t>
            </a:r>
            <a:r>
              <a:rPr lang="de-DE" sz="1200" noProof="0" dirty="0">
                <a:solidFill>
                  <a:schemeClr val="accent2"/>
                </a:solidFill>
                <a:latin typeface="+mj-lt"/>
              </a:rPr>
              <a:t> Datenpublikation, da diese die Daten erst auffindbar und verständlich machen.</a:t>
            </a:r>
          </a:p>
        </p:txBody>
      </p:sp>
    </p:spTree>
    <p:extLst>
      <p:ext uri="{BB962C8B-B14F-4D97-AF65-F5344CB8AC3E}">
        <p14:creationId xmlns:p14="http://schemas.microsoft.com/office/powerpoint/2010/main" val="25528819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118"/>
        <p:cNvGrpSpPr/>
        <p:nvPr/>
      </p:nvGrpSpPr>
      <p:grpSpPr>
        <a:xfrm>
          <a:off x="0" y="0"/>
          <a:ext cx="0" cy="0"/>
          <a:chOff x="0" y="0"/>
          <a:chExt cx="0" cy="0"/>
        </a:xfrm>
      </p:grpSpPr>
      <p:sp>
        <p:nvSpPr>
          <p:cNvPr id="1119" name="Google Shape;1119;p39"/>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de-DE" noProof="0" dirty="0">
                <a:latin typeface="+mj-lt"/>
              </a:rPr>
              <a:t>Kontrolliertes Vokabular</a:t>
            </a:r>
          </a:p>
        </p:txBody>
      </p:sp>
      <p:grpSp>
        <p:nvGrpSpPr>
          <p:cNvPr id="1120" name="Google Shape;1120;p39"/>
          <p:cNvGrpSpPr/>
          <p:nvPr/>
        </p:nvGrpSpPr>
        <p:grpSpPr>
          <a:xfrm>
            <a:off x="728420" y="1287640"/>
            <a:ext cx="2918368" cy="638074"/>
            <a:chOff x="195020" y="1287640"/>
            <a:chExt cx="2918368" cy="638074"/>
          </a:xfrm>
        </p:grpSpPr>
        <p:sp>
          <p:nvSpPr>
            <p:cNvPr id="1123" name="Google Shape;1123;p39"/>
            <p:cNvSpPr txBox="1"/>
            <p:nvPr/>
          </p:nvSpPr>
          <p:spPr>
            <a:xfrm>
              <a:off x="195020" y="1287640"/>
              <a:ext cx="2440756" cy="63807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noProof="0" dirty="0">
                  <a:solidFill>
                    <a:schemeClr val="dk1"/>
                  </a:solidFill>
                  <a:latin typeface="+mj-lt"/>
                  <a:ea typeface="Roboto"/>
                  <a:cs typeface="Roboto"/>
                  <a:sym typeface="Roboto"/>
                </a:rPr>
                <a:t>Sammlung von Bezeichnungen (Wortschatz), die eindeutigen Begriffen zugeordnet sind</a:t>
              </a:r>
            </a:p>
          </p:txBody>
        </p:sp>
        <p:sp>
          <p:nvSpPr>
            <p:cNvPr id="1124" name="Google Shape;1124;p39"/>
            <p:cNvSpPr/>
            <p:nvPr/>
          </p:nvSpPr>
          <p:spPr>
            <a:xfrm>
              <a:off x="2518188" y="1287777"/>
              <a:ext cx="595200" cy="5952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de-DE" sz="1800" b="1" noProof="0" dirty="0">
                <a:solidFill>
                  <a:schemeClr val="lt1"/>
                </a:solidFill>
                <a:latin typeface="+mj-lt"/>
                <a:ea typeface="Fira Sans Extra Condensed"/>
                <a:cs typeface="Fira Sans Extra Condensed"/>
                <a:sym typeface="Fira Sans Extra Condensed"/>
              </a:endParaRPr>
            </a:p>
          </p:txBody>
        </p:sp>
      </p:grpSp>
      <p:grpSp>
        <p:nvGrpSpPr>
          <p:cNvPr id="1125" name="Google Shape;1125;p39"/>
          <p:cNvGrpSpPr/>
          <p:nvPr/>
        </p:nvGrpSpPr>
        <p:grpSpPr>
          <a:xfrm>
            <a:off x="457199" y="2528905"/>
            <a:ext cx="2656189" cy="638074"/>
            <a:chOff x="457199" y="2528905"/>
            <a:chExt cx="2656189" cy="638074"/>
          </a:xfrm>
        </p:grpSpPr>
        <p:sp>
          <p:nvSpPr>
            <p:cNvPr id="1128" name="Google Shape;1128;p39"/>
            <p:cNvSpPr txBox="1"/>
            <p:nvPr/>
          </p:nvSpPr>
          <p:spPr>
            <a:xfrm>
              <a:off x="457199" y="2528905"/>
              <a:ext cx="2153613" cy="63807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noProof="0" dirty="0">
                  <a:solidFill>
                    <a:schemeClr val="dk1"/>
                  </a:solidFill>
                  <a:latin typeface="+mj-lt"/>
                  <a:ea typeface="Roboto"/>
                  <a:cs typeface="Roboto"/>
                  <a:sym typeface="Roboto"/>
                </a:rPr>
                <a:t>Stellt einen verbindlichen Wortschatz für die inhaltliche Beschreibung von Ressourcen bereit </a:t>
              </a:r>
            </a:p>
          </p:txBody>
        </p:sp>
        <p:sp>
          <p:nvSpPr>
            <p:cNvPr id="1129" name="Google Shape;1129;p39"/>
            <p:cNvSpPr/>
            <p:nvPr/>
          </p:nvSpPr>
          <p:spPr>
            <a:xfrm>
              <a:off x="2518188" y="2529040"/>
              <a:ext cx="595200" cy="595200"/>
            </a:xfrm>
            <a:prstGeom prst="ellipse">
              <a:avLst/>
            </a:prstGeom>
            <a:solidFill>
              <a:srgbClr val="E0B4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de-DE" sz="1800" b="1" noProof="0" dirty="0">
                <a:solidFill>
                  <a:schemeClr val="lt1"/>
                </a:solidFill>
                <a:latin typeface="+mj-lt"/>
                <a:ea typeface="Fira Sans Extra Condensed"/>
                <a:cs typeface="Fira Sans Extra Condensed"/>
                <a:sym typeface="Fira Sans Extra Condensed"/>
              </a:endParaRPr>
            </a:p>
          </p:txBody>
        </p:sp>
      </p:grpSp>
      <p:grpSp>
        <p:nvGrpSpPr>
          <p:cNvPr id="1130" name="Google Shape;1130;p39"/>
          <p:cNvGrpSpPr/>
          <p:nvPr/>
        </p:nvGrpSpPr>
        <p:grpSpPr>
          <a:xfrm>
            <a:off x="990600" y="3770302"/>
            <a:ext cx="2656188" cy="637925"/>
            <a:chOff x="457200" y="3770302"/>
            <a:chExt cx="2656188" cy="637925"/>
          </a:xfrm>
        </p:grpSpPr>
        <p:sp>
          <p:nvSpPr>
            <p:cNvPr id="1133" name="Google Shape;1133;p39"/>
            <p:cNvSpPr txBox="1"/>
            <p:nvPr/>
          </p:nvSpPr>
          <p:spPr>
            <a:xfrm>
              <a:off x="457200" y="3813027"/>
              <a:ext cx="2061000" cy="5952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noProof="0" dirty="0">
                  <a:solidFill>
                    <a:schemeClr val="dk1"/>
                  </a:solidFill>
                  <a:latin typeface="+mj-lt"/>
                  <a:ea typeface="Roboto"/>
                  <a:cs typeface="Roboto"/>
                  <a:sym typeface="Roboto"/>
                </a:rPr>
                <a:t>Lebt von Normung und Standardisierung</a:t>
              </a:r>
            </a:p>
          </p:txBody>
        </p:sp>
        <p:sp>
          <p:nvSpPr>
            <p:cNvPr id="1134" name="Google Shape;1134;p39"/>
            <p:cNvSpPr/>
            <p:nvPr/>
          </p:nvSpPr>
          <p:spPr>
            <a:xfrm>
              <a:off x="2518188" y="3770302"/>
              <a:ext cx="595200" cy="595200"/>
            </a:xfrm>
            <a:prstGeom prst="ellipse">
              <a:avLst/>
            </a:prstGeom>
            <a:solidFill>
              <a:srgbClr val="E0B4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de-DE" sz="1800" b="1" noProof="0" dirty="0">
                <a:solidFill>
                  <a:schemeClr val="lt1"/>
                </a:solidFill>
                <a:latin typeface="+mj-lt"/>
                <a:ea typeface="Fira Sans Extra Condensed"/>
                <a:cs typeface="Fira Sans Extra Condensed"/>
                <a:sym typeface="Fira Sans Extra Condensed"/>
              </a:endParaRPr>
            </a:p>
          </p:txBody>
        </p:sp>
      </p:grpSp>
      <p:grpSp>
        <p:nvGrpSpPr>
          <p:cNvPr id="1135" name="Google Shape;1135;p39"/>
          <p:cNvGrpSpPr/>
          <p:nvPr/>
        </p:nvGrpSpPr>
        <p:grpSpPr>
          <a:xfrm>
            <a:off x="5515088" y="1287777"/>
            <a:ext cx="2838498" cy="637938"/>
            <a:chOff x="6048488" y="1287777"/>
            <a:chExt cx="2838498" cy="637938"/>
          </a:xfrm>
        </p:grpSpPr>
        <p:sp>
          <p:nvSpPr>
            <p:cNvPr id="1138" name="Google Shape;1138;p39"/>
            <p:cNvSpPr txBox="1"/>
            <p:nvPr/>
          </p:nvSpPr>
          <p:spPr>
            <a:xfrm>
              <a:off x="6643700" y="1322407"/>
              <a:ext cx="2243286" cy="603308"/>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de-DE" noProof="0" dirty="0">
                  <a:solidFill>
                    <a:schemeClr val="dk1"/>
                  </a:solidFill>
                  <a:latin typeface="+mj-lt"/>
                  <a:ea typeface="Roboto"/>
                  <a:cs typeface="Roboto"/>
                  <a:sym typeface="Roboto"/>
                </a:rPr>
                <a:t>Kann der Orientierung über einen Gegenstandsbereich dienen</a:t>
              </a:r>
            </a:p>
          </p:txBody>
        </p:sp>
        <p:sp>
          <p:nvSpPr>
            <p:cNvPr id="1139" name="Google Shape;1139;p39"/>
            <p:cNvSpPr/>
            <p:nvPr/>
          </p:nvSpPr>
          <p:spPr>
            <a:xfrm>
              <a:off x="6048488" y="1287777"/>
              <a:ext cx="595200" cy="595200"/>
            </a:xfrm>
            <a:prstGeom prst="ellipse">
              <a:avLst/>
            </a:prstGeom>
            <a:solidFill>
              <a:srgbClr val="E0B4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de-DE" sz="1800" b="1" noProof="0" dirty="0">
                <a:solidFill>
                  <a:schemeClr val="lt1"/>
                </a:solidFill>
                <a:latin typeface="+mj-lt"/>
                <a:ea typeface="Fira Sans Extra Condensed"/>
                <a:cs typeface="Fira Sans Extra Condensed"/>
                <a:sym typeface="Fira Sans Extra Condensed"/>
              </a:endParaRPr>
            </a:p>
          </p:txBody>
        </p:sp>
      </p:grpSp>
      <p:grpSp>
        <p:nvGrpSpPr>
          <p:cNvPr id="1140" name="Google Shape;1140;p39"/>
          <p:cNvGrpSpPr/>
          <p:nvPr/>
        </p:nvGrpSpPr>
        <p:grpSpPr>
          <a:xfrm>
            <a:off x="6048488" y="2529025"/>
            <a:ext cx="2656212" cy="637954"/>
            <a:chOff x="6048488" y="2529025"/>
            <a:chExt cx="2656212" cy="637954"/>
          </a:xfrm>
        </p:grpSpPr>
        <p:sp>
          <p:nvSpPr>
            <p:cNvPr id="1143" name="Google Shape;1143;p39"/>
            <p:cNvSpPr txBox="1"/>
            <p:nvPr/>
          </p:nvSpPr>
          <p:spPr>
            <a:xfrm>
              <a:off x="6540285" y="2529025"/>
              <a:ext cx="2164415" cy="637954"/>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de-DE" noProof="0" dirty="0">
                  <a:solidFill>
                    <a:schemeClr val="dk1"/>
                  </a:solidFill>
                  <a:latin typeface="+mj-lt"/>
                  <a:ea typeface="Roboto"/>
                  <a:cs typeface="Roboto"/>
                  <a:sym typeface="Roboto"/>
                </a:rPr>
                <a:t>Erhöht die Auffindbarkeit, Interoperabilität und Nachnutzbarkeit von Forschungsdaten </a:t>
              </a:r>
            </a:p>
          </p:txBody>
        </p:sp>
        <p:sp>
          <p:nvSpPr>
            <p:cNvPr id="1144" name="Google Shape;1144;p39"/>
            <p:cNvSpPr/>
            <p:nvPr/>
          </p:nvSpPr>
          <p:spPr>
            <a:xfrm>
              <a:off x="6048488" y="2529040"/>
              <a:ext cx="595200" cy="595200"/>
            </a:xfrm>
            <a:prstGeom prst="ellipse">
              <a:avLst/>
            </a:prstGeom>
            <a:solidFill>
              <a:srgbClr val="E0B4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de-DE" sz="1800" b="1" noProof="0" dirty="0">
                <a:solidFill>
                  <a:schemeClr val="lt1"/>
                </a:solidFill>
                <a:latin typeface="+mj-lt"/>
                <a:ea typeface="Fira Sans Extra Condensed"/>
                <a:cs typeface="Fira Sans Extra Condensed"/>
                <a:sym typeface="Fira Sans Extra Condensed"/>
              </a:endParaRPr>
            </a:p>
          </p:txBody>
        </p:sp>
      </p:grpSp>
      <p:grpSp>
        <p:nvGrpSpPr>
          <p:cNvPr id="1145" name="Google Shape;1145;p39"/>
          <p:cNvGrpSpPr/>
          <p:nvPr/>
        </p:nvGrpSpPr>
        <p:grpSpPr>
          <a:xfrm>
            <a:off x="5515088" y="3770302"/>
            <a:ext cx="2656212" cy="637925"/>
            <a:chOff x="6048488" y="3770302"/>
            <a:chExt cx="2656212" cy="637925"/>
          </a:xfrm>
        </p:grpSpPr>
        <p:sp>
          <p:nvSpPr>
            <p:cNvPr id="1148" name="Google Shape;1148;p39"/>
            <p:cNvSpPr txBox="1"/>
            <p:nvPr/>
          </p:nvSpPr>
          <p:spPr>
            <a:xfrm>
              <a:off x="6643700" y="3813027"/>
              <a:ext cx="2061000" cy="5952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de-DE" noProof="0" dirty="0">
                  <a:solidFill>
                    <a:schemeClr val="dk1"/>
                  </a:solidFill>
                  <a:latin typeface="+mj-lt"/>
                  <a:ea typeface="Roboto"/>
                  <a:cs typeface="Roboto"/>
                  <a:sym typeface="Roboto"/>
                </a:rPr>
                <a:t>Realisiert in Normdatei, Thesauri und Klassifikationen</a:t>
              </a:r>
            </a:p>
          </p:txBody>
        </p:sp>
        <p:sp>
          <p:nvSpPr>
            <p:cNvPr id="1149" name="Google Shape;1149;p39"/>
            <p:cNvSpPr/>
            <p:nvPr/>
          </p:nvSpPr>
          <p:spPr>
            <a:xfrm>
              <a:off x="6048488" y="3770302"/>
              <a:ext cx="595200" cy="595200"/>
            </a:xfrm>
            <a:prstGeom prst="ellipse">
              <a:avLst/>
            </a:prstGeom>
            <a:solidFill>
              <a:srgbClr val="E0B4A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de-DE" sz="1800" b="1" noProof="0" dirty="0">
                <a:solidFill>
                  <a:schemeClr val="lt1"/>
                </a:solidFill>
                <a:latin typeface="+mj-lt"/>
                <a:ea typeface="Fira Sans Extra Condensed"/>
                <a:cs typeface="Fira Sans Extra Condensed"/>
                <a:sym typeface="Fira Sans Extra Condensed"/>
              </a:endParaRPr>
            </a:p>
          </p:txBody>
        </p:sp>
      </p:grpSp>
      <p:sp>
        <p:nvSpPr>
          <p:cNvPr id="1150" name="Google Shape;1150;p39"/>
          <p:cNvSpPr/>
          <p:nvPr/>
        </p:nvSpPr>
        <p:spPr>
          <a:xfrm>
            <a:off x="3723125" y="2305038"/>
            <a:ext cx="1715700" cy="1043100"/>
          </a:xfrm>
          <a:prstGeom prst="roundRect">
            <a:avLst/>
          </a:prstGeom>
          <a:solidFill>
            <a:srgbClr val="4C6A78"/>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600" b="1" noProof="0" dirty="0">
                <a:solidFill>
                  <a:schemeClr val="lt1"/>
                </a:solidFill>
                <a:latin typeface="+mj-lt"/>
                <a:ea typeface="Fira Sans Extra Condensed"/>
                <a:cs typeface="Fira Sans Extra Condensed"/>
                <a:sym typeface="Fira Sans Extra Condensed"/>
              </a:rPr>
              <a:t>Kontrolliertes Vokabular</a:t>
            </a:r>
          </a:p>
        </p:txBody>
      </p:sp>
      <p:pic>
        <p:nvPicPr>
          <p:cNvPr id="3" name="Grafik 2">
            <a:extLst>
              <a:ext uri="{FF2B5EF4-FFF2-40B4-BE49-F238E27FC236}">
                <a16:creationId xmlns:a16="http://schemas.microsoft.com/office/drawing/2014/main" id="{6D879732-E826-4AF7-C627-393CE506385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169188" y="1373489"/>
            <a:ext cx="360000" cy="408000"/>
          </a:xfrm>
          <a:prstGeom prst="rect">
            <a:avLst/>
          </a:prstGeom>
        </p:spPr>
      </p:pic>
      <p:pic>
        <p:nvPicPr>
          <p:cNvPr id="1026" name="Picture 2">
            <a:extLst>
              <a:ext uri="{FF2B5EF4-FFF2-40B4-BE49-F238E27FC236}">
                <a16:creationId xmlns:a16="http://schemas.microsoft.com/office/drawing/2014/main" id="{AF95F127-2603-97DD-B2E1-6E3457120C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6162" y="1384650"/>
            <a:ext cx="402326" cy="423501"/>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2F1B90FA-558A-51DE-73EA-B06FBF2D733F}"/>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034586" y="3770288"/>
            <a:ext cx="612202" cy="515270"/>
          </a:xfrm>
          <a:prstGeom prst="rect">
            <a:avLst/>
          </a:prstGeom>
        </p:spPr>
      </p:pic>
      <p:pic>
        <p:nvPicPr>
          <p:cNvPr id="1028" name="Picture 4">
            <a:extLst>
              <a:ext uri="{FF2B5EF4-FFF2-40B4-BE49-F238E27FC236}">
                <a16:creationId xmlns:a16="http://schemas.microsoft.com/office/drawing/2014/main" id="{A1F62F7C-E765-2358-8575-F14A0C3DEC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9816" y="2614502"/>
            <a:ext cx="332543" cy="420054"/>
          </a:xfrm>
          <a:prstGeom prst="rect">
            <a:avLst/>
          </a:prstGeom>
          <a:noFill/>
          <a:extLst>
            <a:ext uri="{909E8E84-426E-40DD-AFC4-6F175D3DCCD1}">
              <a14:hiddenFill xmlns:a14="http://schemas.microsoft.com/office/drawing/2010/main">
                <a:solidFill>
                  <a:srgbClr val="FFFFFF"/>
                </a:solidFill>
              </a14:hiddenFill>
            </a:ext>
          </a:extLst>
        </p:spPr>
      </p:pic>
      <p:pic>
        <p:nvPicPr>
          <p:cNvPr id="5" name="Grafik 4">
            <a:extLst>
              <a:ext uri="{FF2B5EF4-FFF2-40B4-BE49-F238E27FC236}">
                <a16:creationId xmlns:a16="http://schemas.microsoft.com/office/drawing/2014/main" id="{97D677C5-AF70-C3B0-EE5D-E7C7E4B9606C}"/>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2638739" y="2646588"/>
            <a:ext cx="354098" cy="360000"/>
          </a:xfrm>
          <a:prstGeom prst="rect">
            <a:avLst/>
          </a:prstGeom>
        </p:spPr>
      </p:pic>
      <p:pic>
        <p:nvPicPr>
          <p:cNvPr id="6" name="Grafik 5">
            <a:extLst>
              <a:ext uri="{FF2B5EF4-FFF2-40B4-BE49-F238E27FC236}">
                <a16:creationId xmlns:a16="http://schemas.microsoft.com/office/drawing/2014/main" id="{7E3331AB-A0BF-D5BE-265E-BDCB9E96BB7B}"/>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616324" y="3887902"/>
            <a:ext cx="392727" cy="360000"/>
          </a:xfrm>
          <a:prstGeom prst="rect">
            <a:avLst/>
          </a:prstGeom>
        </p:spPr>
      </p:pic>
      <p:cxnSp>
        <p:nvCxnSpPr>
          <p:cNvPr id="11" name="Gerade Verbindung mit Pfeil 10">
            <a:extLst>
              <a:ext uri="{FF2B5EF4-FFF2-40B4-BE49-F238E27FC236}">
                <a16:creationId xmlns:a16="http://schemas.microsoft.com/office/drawing/2014/main" id="{032CBE79-5FB9-CC18-275A-605A9110D8E8}"/>
              </a:ext>
            </a:extLst>
          </p:cNvPr>
          <p:cNvCxnSpPr>
            <a:cxnSpLocks/>
            <a:endCxn id="1124" idx="5"/>
          </p:cNvCxnSpPr>
          <p:nvPr/>
        </p:nvCxnSpPr>
        <p:spPr>
          <a:xfrm flipH="1" flipV="1">
            <a:off x="3559623" y="1795812"/>
            <a:ext cx="696902" cy="578500"/>
          </a:xfrm>
          <a:prstGeom prst="straightConnector1">
            <a:avLst/>
          </a:prstGeom>
          <a:ln>
            <a:solidFill>
              <a:srgbClr val="4C6A78"/>
            </a:solidFill>
            <a:tailEnd type="triangle"/>
          </a:ln>
        </p:spPr>
        <p:style>
          <a:lnRef idx="1">
            <a:schemeClr val="accent1"/>
          </a:lnRef>
          <a:fillRef idx="0">
            <a:schemeClr val="accent1"/>
          </a:fillRef>
          <a:effectRef idx="0">
            <a:schemeClr val="accent1"/>
          </a:effectRef>
          <a:fontRef idx="minor">
            <a:schemeClr val="tx1"/>
          </a:fontRef>
        </p:style>
      </p:cxnSp>
      <p:cxnSp>
        <p:nvCxnSpPr>
          <p:cNvPr id="13" name="Gerade Verbindung mit Pfeil 12">
            <a:extLst>
              <a:ext uri="{FF2B5EF4-FFF2-40B4-BE49-F238E27FC236}">
                <a16:creationId xmlns:a16="http://schemas.microsoft.com/office/drawing/2014/main" id="{72811177-4952-5E42-174F-E25454BD342B}"/>
              </a:ext>
            </a:extLst>
          </p:cNvPr>
          <p:cNvCxnSpPr>
            <a:cxnSpLocks/>
            <a:endCxn id="1139" idx="3"/>
          </p:cNvCxnSpPr>
          <p:nvPr/>
        </p:nvCxnSpPr>
        <p:spPr>
          <a:xfrm flipV="1">
            <a:off x="4851713" y="1795812"/>
            <a:ext cx="750540" cy="578500"/>
          </a:xfrm>
          <a:prstGeom prst="straightConnector1">
            <a:avLst/>
          </a:prstGeom>
          <a:ln>
            <a:solidFill>
              <a:srgbClr val="4C6A78"/>
            </a:solidFill>
            <a:tailEnd type="triangle"/>
          </a:ln>
        </p:spPr>
        <p:style>
          <a:lnRef idx="1">
            <a:schemeClr val="accent1"/>
          </a:lnRef>
          <a:fillRef idx="0">
            <a:schemeClr val="accent1"/>
          </a:fillRef>
          <a:effectRef idx="0">
            <a:schemeClr val="accent1"/>
          </a:effectRef>
          <a:fontRef idx="minor">
            <a:schemeClr val="tx1"/>
          </a:fontRef>
        </p:style>
      </p:cxnSp>
      <p:cxnSp>
        <p:nvCxnSpPr>
          <p:cNvPr id="15" name="Gerade Verbindung mit Pfeil 14">
            <a:extLst>
              <a:ext uri="{FF2B5EF4-FFF2-40B4-BE49-F238E27FC236}">
                <a16:creationId xmlns:a16="http://schemas.microsoft.com/office/drawing/2014/main" id="{98E9A52D-BE48-BBFA-1F24-029BE9DF507A}"/>
              </a:ext>
            </a:extLst>
          </p:cNvPr>
          <p:cNvCxnSpPr>
            <a:stCxn id="1150" idx="1"/>
            <a:endCxn id="1129" idx="6"/>
          </p:cNvCxnSpPr>
          <p:nvPr/>
        </p:nvCxnSpPr>
        <p:spPr>
          <a:xfrm flipH="1">
            <a:off x="3113388" y="2826588"/>
            <a:ext cx="609737" cy="52"/>
          </a:xfrm>
          <a:prstGeom prst="straightConnector1">
            <a:avLst/>
          </a:prstGeom>
          <a:ln>
            <a:solidFill>
              <a:srgbClr val="4C6A78"/>
            </a:solidFill>
            <a:tailEnd type="triangle"/>
          </a:ln>
        </p:spPr>
        <p:style>
          <a:lnRef idx="1">
            <a:schemeClr val="accent1"/>
          </a:lnRef>
          <a:fillRef idx="0">
            <a:schemeClr val="accent1"/>
          </a:fillRef>
          <a:effectRef idx="0">
            <a:schemeClr val="accent1"/>
          </a:effectRef>
          <a:fontRef idx="minor">
            <a:schemeClr val="tx1"/>
          </a:fontRef>
        </p:style>
      </p:cxnSp>
      <p:cxnSp>
        <p:nvCxnSpPr>
          <p:cNvPr id="17" name="Gerade Verbindung mit Pfeil 16">
            <a:extLst>
              <a:ext uri="{FF2B5EF4-FFF2-40B4-BE49-F238E27FC236}">
                <a16:creationId xmlns:a16="http://schemas.microsoft.com/office/drawing/2014/main" id="{ABF15BFA-688E-E7E9-5122-F891B9BF52AA}"/>
              </a:ext>
            </a:extLst>
          </p:cNvPr>
          <p:cNvCxnSpPr>
            <a:stCxn id="1150" idx="3"/>
            <a:endCxn id="1144" idx="2"/>
          </p:cNvCxnSpPr>
          <p:nvPr/>
        </p:nvCxnSpPr>
        <p:spPr>
          <a:xfrm>
            <a:off x="5438825" y="2826588"/>
            <a:ext cx="609663" cy="52"/>
          </a:xfrm>
          <a:prstGeom prst="straightConnector1">
            <a:avLst/>
          </a:prstGeom>
          <a:ln>
            <a:solidFill>
              <a:srgbClr val="4C6A78"/>
            </a:solidFill>
            <a:tailEnd type="triangle"/>
          </a:ln>
        </p:spPr>
        <p:style>
          <a:lnRef idx="1">
            <a:schemeClr val="accent1"/>
          </a:lnRef>
          <a:fillRef idx="0">
            <a:schemeClr val="accent1"/>
          </a:fillRef>
          <a:effectRef idx="0">
            <a:schemeClr val="accent1"/>
          </a:effectRef>
          <a:fontRef idx="minor">
            <a:schemeClr val="tx1"/>
          </a:fontRef>
        </p:style>
      </p:cxnSp>
      <p:cxnSp>
        <p:nvCxnSpPr>
          <p:cNvPr id="19" name="Gerade Verbindung mit Pfeil 18">
            <a:extLst>
              <a:ext uri="{FF2B5EF4-FFF2-40B4-BE49-F238E27FC236}">
                <a16:creationId xmlns:a16="http://schemas.microsoft.com/office/drawing/2014/main" id="{1C3060F7-119A-DDD3-16F3-158D8B80C10F}"/>
              </a:ext>
            </a:extLst>
          </p:cNvPr>
          <p:cNvCxnSpPr>
            <a:cxnSpLocks/>
          </p:cNvCxnSpPr>
          <p:nvPr/>
        </p:nvCxnSpPr>
        <p:spPr>
          <a:xfrm flipH="1">
            <a:off x="3559623" y="3317975"/>
            <a:ext cx="678821" cy="539389"/>
          </a:xfrm>
          <a:prstGeom prst="straightConnector1">
            <a:avLst/>
          </a:prstGeom>
          <a:ln>
            <a:solidFill>
              <a:srgbClr val="4C6A78"/>
            </a:solidFill>
            <a:tailEnd type="triangle"/>
          </a:ln>
        </p:spPr>
        <p:style>
          <a:lnRef idx="1">
            <a:schemeClr val="accent1"/>
          </a:lnRef>
          <a:fillRef idx="0">
            <a:schemeClr val="accent1"/>
          </a:fillRef>
          <a:effectRef idx="0">
            <a:schemeClr val="accent1"/>
          </a:effectRef>
          <a:fontRef idx="minor">
            <a:schemeClr val="tx1"/>
          </a:fontRef>
        </p:style>
      </p:cxnSp>
      <p:cxnSp>
        <p:nvCxnSpPr>
          <p:cNvPr id="21" name="Gerade Verbindung mit Pfeil 20">
            <a:extLst>
              <a:ext uri="{FF2B5EF4-FFF2-40B4-BE49-F238E27FC236}">
                <a16:creationId xmlns:a16="http://schemas.microsoft.com/office/drawing/2014/main" id="{75F303FA-05A5-9D6E-1876-38B7DC59A289}"/>
              </a:ext>
            </a:extLst>
          </p:cNvPr>
          <p:cNvCxnSpPr>
            <a:cxnSpLocks/>
            <a:endCxn id="1149" idx="1"/>
          </p:cNvCxnSpPr>
          <p:nvPr/>
        </p:nvCxnSpPr>
        <p:spPr>
          <a:xfrm>
            <a:off x="4905558" y="3248649"/>
            <a:ext cx="696695" cy="608818"/>
          </a:xfrm>
          <a:prstGeom prst="straightConnector1">
            <a:avLst/>
          </a:prstGeom>
          <a:ln>
            <a:solidFill>
              <a:srgbClr val="4C6A78"/>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112">
          <a:extLst>
            <a:ext uri="{FF2B5EF4-FFF2-40B4-BE49-F238E27FC236}">
              <a16:creationId xmlns:a16="http://schemas.microsoft.com/office/drawing/2014/main" id="{52B39E1A-B1BF-B842-6040-F9F8265F6C6B}"/>
            </a:ext>
          </a:extLst>
        </p:cNvPr>
        <p:cNvGrpSpPr/>
        <p:nvPr/>
      </p:nvGrpSpPr>
      <p:grpSpPr>
        <a:xfrm>
          <a:off x="0" y="0"/>
          <a:ext cx="0" cy="0"/>
          <a:chOff x="0" y="0"/>
          <a:chExt cx="0" cy="0"/>
        </a:xfrm>
      </p:grpSpPr>
      <p:sp>
        <p:nvSpPr>
          <p:cNvPr id="2114" name="Google Shape;2114;p31">
            <a:extLst>
              <a:ext uri="{FF2B5EF4-FFF2-40B4-BE49-F238E27FC236}">
                <a16:creationId xmlns:a16="http://schemas.microsoft.com/office/drawing/2014/main" id="{1797E388-9353-C2A2-B096-7B0892A5163C}"/>
              </a:ext>
            </a:extLst>
          </p:cNvPr>
          <p:cNvSpPr txBox="1">
            <a:spLocks noGrp="1"/>
          </p:cNvSpPr>
          <p:nvPr>
            <p:ph type="title"/>
          </p:nvPr>
        </p:nvSpPr>
        <p:spPr>
          <a:xfrm>
            <a:off x="735200" y="333125"/>
            <a:ext cx="7696200" cy="6393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SzPct val="52941"/>
              <a:buNone/>
            </a:pPr>
            <a:r>
              <a:rPr kumimoji="0" lang="de-DE" sz="2800" b="1" i="0" u="none" strike="noStrike" kern="0" cap="none" spc="0" normalizeH="0" baseline="0" noProof="0" dirty="0">
                <a:ln>
                  <a:noFill/>
                </a:ln>
                <a:solidFill>
                  <a:srgbClr val="1C343C"/>
                </a:solidFill>
                <a:effectLst/>
                <a:uLnTx/>
                <a:uFillTx/>
                <a:latin typeface="+mj-lt"/>
                <a:sym typeface="Poppins"/>
              </a:rPr>
              <a:t>Persistente Identifikatoren (PIDs): </a:t>
            </a:r>
            <a:br>
              <a:rPr kumimoji="0" lang="de-DE" sz="2800" b="1" i="0" u="none" strike="noStrike" kern="0" cap="none" spc="0" normalizeH="0" baseline="0" noProof="0" dirty="0">
                <a:ln>
                  <a:noFill/>
                </a:ln>
                <a:solidFill>
                  <a:srgbClr val="1C343C"/>
                </a:solidFill>
                <a:effectLst/>
                <a:uLnTx/>
                <a:uFillTx/>
                <a:latin typeface="+mj-lt"/>
                <a:sym typeface="Poppins"/>
              </a:rPr>
            </a:br>
            <a:r>
              <a:rPr kumimoji="0" lang="de-DE" sz="2800" b="1" i="0" u="none" strike="noStrike" kern="0" cap="none" spc="0" normalizeH="0" baseline="0" noProof="0" dirty="0">
                <a:ln>
                  <a:noFill/>
                </a:ln>
                <a:solidFill>
                  <a:srgbClr val="1C343C"/>
                </a:solidFill>
                <a:effectLst/>
                <a:uLnTx/>
                <a:uFillTx/>
                <a:latin typeface="+mj-lt"/>
                <a:sym typeface="Poppins"/>
              </a:rPr>
              <a:t>Informationen (technisch) verbinden</a:t>
            </a:r>
            <a:endParaRPr lang="de-DE" sz="2400" b="1" noProof="0" dirty="0">
              <a:latin typeface="+mj-lt"/>
            </a:endParaRPr>
          </a:p>
        </p:txBody>
      </p:sp>
      <p:sp>
        <p:nvSpPr>
          <p:cNvPr id="2" name="Google Shape;2113;p31">
            <a:extLst>
              <a:ext uri="{FF2B5EF4-FFF2-40B4-BE49-F238E27FC236}">
                <a16:creationId xmlns:a16="http://schemas.microsoft.com/office/drawing/2014/main" id="{D4D2A6CB-C497-5E79-1AD9-6C1AC642E9D4}"/>
              </a:ext>
            </a:extLst>
          </p:cNvPr>
          <p:cNvSpPr txBox="1">
            <a:spLocks/>
          </p:cNvSpPr>
          <p:nvPr/>
        </p:nvSpPr>
        <p:spPr>
          <a:xfrm>
            <a:off x="574124" y="1374625"/>
            <a:ext cx="7945035" cy="3116100"/>
          </a:xfrm>
          <a:prstGeom prst="rect">
            <a:avLst/>
          </a:prstGeom>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600"/>
            </a:pPr>
            <a:endParaRPr lang="de-DE" noProof="0" dirty="0">
              <a:latin typeface="+mj-lt"/>
            </a:endParaRPr>
          </a:p>
        </p:txBody>
      </p:sp>
      <p:sp>
        <p:nvSpPr>
          <p:cNvPr id="3" name="Google Shape;2113;p31">
            <a:extLst>
              <a:ext uri="{FF2B5EF4-FFF2-40B4-BE49-F238E27FC236}">
                <a16:creationId xmlns:a16="http://schemas.microsoft.com/office/drawing/2014/main" id="{297D23A9-0B50-8092-460D-0306DF02369F}"/>
              </a:ext>
            </a:extLst>
          </p:cNvPr>
          <p:cNvSpPr txBox="1">
            <a:spLocks/>
          </p:cNvSpPr>
          <p:nvPr/>
        </p:nvSpPr>
        <p:spPr>
          <a:xfrm>
            <a:off x="574125" y="1374625"/>
            <a:ext cx="7945034" cy="3116100"/>
          </a:xfrm>
          <a:prstGeom prst="rect">
            <a:avLst/>
          </a:prstGeom>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buSzPts val="1600"/>
              <a:buFont typeface="Arial" panose="020B0604020202020204" pitchFamily="34" charset="0"/>
              <a:buChar char="•"/>
            </a:pPr>
            <a:endParaRPr lang="de-DE" noProof="0" dirty="0">
              <a:latin typeface="+mj-lt"/>
            </a:endParaRPr>
          </a:p>
        </p:txBody>
      </p:sp>
      <p:sp>
        <p:nvSpPr>
          <p:cNvPr id="4" name="Rechteck 3">
            <a:extLst>
              <a:ext uri="{FF2B5EF4-FFF2-40B4-BE49-F238E27FC236}">
                <a16:creationId xmlns:a16="http://schemas.microsoft.com/office/drawing/2014/main" id="{F9F16303-BB85-0AF7-9CF3-3459A433AC4B}"/>
              </a:ext>
            </a:extLst>
          </p:cNvPr>
          <p:cNvSpPr/>
          <p:nvPr/>
        </p:nvSpPr>
        <p:spPr bwMode="auto">
          <a:xfrm>
            <a:off x="735200" y="1579207"/>
            <a:ext cx="3586851" cy="1363738"/>
          </a:xfrm>
          <a:prstGeom prst="rect">
            <a:avLst/>
          </a:prstGeom>
          <a:solidFill>
            <a:srgbClr val="E0B4A4">
              <a:alpha val="99999"/>
            </a:srgbClr>
          </a:solidFill>
          <a:ln w="9525" cap="flat"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50000"/>
              </a:lnSpc>
              <a:defRPr/>
            </a:pPr>
            <a:r>
              <a:rPr lang="de-DE" sz="1200" b="1" noProof="0" dirty="0">
                <a:solidFill>
                  <a:schemeClr val="tx1"/>
                </a:solidFill>
                <a:latin typeface="+mj-lt"/>
              </a:rPr>
              <a:t>PIDs für Forschungsergebnisse</a:t>
            </a:r>
            <a:endParaRPr lang="de-DE" sz="1200" noProof="0" dirty="0">
              <a:latin typeface="+mj-lt"/>
            </a:endParaRPr>
          </a:p>
          <a:p>
            <a:pPr marL="163102" indent="-163102">
              <a:buFont typeface="Arial"/>
              <a:buChar char="•"/>
              <a:defRPr/>
            </a:pPr>
            <a:r>
              <a:rPr lang="de-DE" sz="1200" noProof="0" dirty="0">
                <a:solidFill>
                  <a:schemeClr val="tx1"/>
                </a:solidFill>
                <a:latin typeface="+mj-lt"/>
              </a:rPr>
              <a:t>DOI (</a:t>
            </a:r>
            <a:r>
              <a:rPr lang="de-DE" sz="1200" noProof="0" dirty="0" err="1">
                <a:solidFill>
                  <a:schemeClr val="tx1"/>
                </a:solidFill>
                <a:latin typeface="+mj-lt"/>
              </a:rPr>
              <a:t>DataCite</a:t>
            </a:r>
            <a:r>
              <a:rPr lang="de-DE" sz="1200" noProof="0" dirty="0">
                <a:solidFill>
                  <a:schemeClr val="tx1"/>
                </a:solidFill>
                <a:latin typeface="+mj-lt"/>
              </a:rPr>
              <a:t>)</a:t>
            </a:r>
            <a:endParaRPr lang="de-DE" sz="1200" noProof="0" dirty="0">
              <a:latin typeface="+mj-lt"/>
            </a:endParaRPr>
          </a:p>
          <a:p>
            <a:pPr marL="163102" indent="-163102">
              <a:buFont typeface="Arial"/>
              <a:buChar char="•"/>
              <a:defRPr/>
            </a:pPr>
            <a:r>
              <a:rPr lang="de-DE" sz="1200" noProof="0" dirty="0">
                <a:solidFill>
                  <a:schemeClr val="tx1"/>
                </a:solidFill>
                <a:latin typeface="+mj-lt"/>
              </a:rPr>
              <a:t>IGSN (Proben)</a:t>
            </a:r>
            <a:endParaRPr lang="de-DE" sz="1200" noProof="0" dirty="0">
              <a:latin typeface="+mj-lt"/>
            </a:endParaRPr>
          </a:p>
          <a:p>
            <a:pPr marL="163102" indent="-163102">
              <a:buFont typeface="Arial"/>
              <a:buChar char="•"/>
              <a:defRPr/>
            </a:pPr>
            <a:r>
              <a:rPr lang="de-DE" sz="1200" noProof="0" dirty="0">
                <a:solidFill>
                  <a:schemeClr val="tx1"/>
                </a:solidFill>
                <a:latin typeface="+mj-lt"/>
              </a:rPr>
              <a:t>ARK (</a:t>
            </a:r>
            <a:r>
              <a:rPr lang="de-DE" sz="1200" noProof="0" dirty="0" err="1">
                <a:solidFill>
                  <a:schemeClr val="tx1"/>
                </a:solidFill>
                <a:latin typeface="+mj-lt"/>
                <a:ea typeface="Arial"/>
                <a:cs typeface="Arial"/>
              </a:rPr>
              <a:t>Archival</a:t>
            </a:r>
            <a:r>
              <a:rPr lang="de-DE" sz="1200" noProof="0" dirty="0">
                <a:solidFill>
                  <a:schemeClr val="tx1"/>
                </a:solidFill>
                <a:latin typeface="+mj-lt"/>
                <a:ea typeface="Arial"/>
                <a:cs typeface="Arial"/>
              </a:rPr>
              <a:t> </a:t>
            </a:r>
            <a:r>
              <a:rPr lang="de-DE" sz="1200" noProof="0" dirty="0" err="1">
                <a:solidFill>
                  <a:schemeClr val="tx1"/>
                </a:solidFill>
                <a:latin typeface="+mj-lt"/>
                <a:ea typeface="Arial"/>
                <a:cs typeface="Arial"/>
              </a:rPr>
              <a:t>Resource</a:t>
            </a:r>
            <a:r>
              <a:rPr lang="de-DE" sz="1200" noProof="0" dirty="0">
                <a:solidFill>
                  <a:schemeClr val="tx1"/>
                </a:solidFill>
                <a:latin typeface="+mj-lt"/>
                <a:ea typeface="Arial"/>
                <a:cs typeface="Arial"/>
              </a:rPr>
              <a:t> Key</a:t>
            </a:r>
            <a:r>
              <a:rPr lang="de-DE" sz="1200" noProof="0" dirty="0">
                <a:solidFill>
                  <a:schemeClr val="tx1"/>
                </a:solidFill>
                <a:latin typeface="+mj-lt"/>
              </a:rPr>
              <a:t>)</a:t>
            </a:r>
            <a:endParaRPr lang="de-DE" sz="1200" noProof="0" dirty="0">
              <a:latin typeface="+mj-lt"/>
            </a:endParaRPr>
          </a:p>
          <a:p>
            <a:pPr marL="163102" indent="-163102">
              <a:buFont typeface="Arial"/>
              <a:buChar char="•"/>
              <a:defRPr/>
            </a:pPr>
            <a:r>
              <a:rPr lang="de-DE" sz="1200" noProof="0" dirty="0">
                <a:solidFill>
                  <a:schemeClr val="tx1"/>
                </a:solidFill>
                <a:latin typeface="+mj-lt"/>
              </a:rPr>
              <a:t>Gemeinsame Normdatei (GND ID)</a:t>
            </a:r>
            <a:endParaRPr lang="de-DE" sz="1050" noProof="0" dirty="0">
              <a:latin typeface="+mj-lt"/>
            </a:endParaRPr>
          </a:p>
          <a:p>
            <a:pPr marL="163102" indent="-163102">
              <a:buFont typeface="Arial"/>
              <a:buChar char="•"/>
              <a:defRPr/>
            </a:pPr>
            <a:r>
              <a:rPr lang="de-DE" sz="1200" noProof="0" dirty="0" err="1">
                <a:solidFill>
                  <a:schemeClr val="tx1"/>
                </a:solidFill>
                <a:latin typeface="+mj-lt"/>
                <a:ea typeface="Arial"/>
                <a:cs typeface="Arial"/>
              </a:rPr>
              <a:t>ePIC</a:t>
            </a:r>
            <a:r>
              <a:rPr lang="de-DE" sz="1200" noProof="0" dirty="0">
                <a:solidFill>
                  <a:schemeClr val="tx1"/>
                </a:solidFill>
                <a:latin typeface="+mj-lt"/>
                <a:ea typeface="Arial"/>
                <a:cs typeface="Arial"/>
              </a:rPr>
              <a:t> (Service zur PID-Erstellung)</a:t>
            </a:r>
            <a:endParaRPr lang="de-DE" sz="1050" noProof="0" dirty="0">
              <a:latin typeface="+mj-lt"/>
            </a:endParaRPr>
          </a:p>
          <a:p>
            <a:pPr marL="163102" indent="-163102">
              <a:buFont typeface="Arial"/>
              <a:buChar char="•"/>
              <a:defRPr/>
            </a:pPr>
            <a:endParaRPr lang="de-DE" sz="1050" b="1" noProof="0" dirty="0">
              <a:solidFill>
                <a:schemeClr val="tx1"/>
              </a:solidFill>
              <a:latin typeface="+mj-lt"/>
            </a:endParaRPr>
          </a:p>
        </p:txBody>
      </p:sp>
      <p:sp>
        <p:nvSpPr>
          <p:cNvPr id="5" name="Rechteck 4">
            <a:extLst>
              <a:ext uri="{FF2B5EF4-FFF2-40B4-BE49-F238E27FC236}">
                <a16:creationId xmlns:a16="http://schemas.microsoft.com/office/drawing/2014/main" id="{EF7C96EB-D8D9-91C5-B978-A6A47EC320AF}"/>
              </a:ext>
            </a:extLst>
          </p:cNvPr>
          <p:cNvSpPr/>
          <p:nvPr/>
        </p:nvSpPr>
        <p:spPr bwMode="auto">
          <a:xfrm>
            <a:off x="4483125" y="1588131"/>
            <a:ext cx="3586851" cy="1363738"/>
          </a:xfrm>
          <a:prstGeom prst="rect">
            <a:avLst/>
          </a:prstGeom>
          <a:solidFill>
            <a:srgbClr val="A8B4B3"/>
          </a:solidFill>
          <a:ln w="9525" cap="flat"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50000"/>
              </a:lnSpc>
              <a:defRPr/>
            </a:pPr>
            <a:r>
              <a:rPr lang="de-DE" sz="1200" b="1" noProof="0" dirty="0">
                <a:solidFill>
                  <a:schemeClr val="tx1"/>
                </a:solidFill>
                <a:latin typeface="+mj-lt"/>
              </a:rPr>
              <a:t>PIDs für Personen</a:t>
            </a:r>
            <a:endParaRPr lang="de-DE" sz="1200" noProof="0" dirty="0">
              <a:solidFill>
                <a:schemeClr val="tx1"/>
              </a:solidFill>
              <a:latin typeface="+mj-lt"/>
            </a:endParaRPr>
          </a:p>
          <a:p>
            <a:pPr marL="163102" indent="-163102">
              <a:buFont typeface="Arial"/>
              <a:buChar char="•"/>
              <a:defRPr/>
            </a:pPr>
            <a:r>
              <a:rPr lang="de-DE" sz="1200" noProof="0" dirty="0" err="1">
                <a:solidFill>
                  <a:schemeClr val="tx1"/>
                </a:solidFill>
                <a:latin typeface="+mj-lt"/>
              </a:rPr>
              <a:t>ORCiD</a:t>
            </a:r>
            <a:endParaRPr lang="de-DE" sz="1200" noProof="0" dirty="0">
              <a:latin typeface="+mj-lt"/>
            </a:endParaRPr>
          </a:p>
          <a:p>
            <a:pPr marL="163102" indent="-163102">
              <a:buFont typeface="Arial"/>
              <a:buChar char="•"/>
              <a:defRPr/>
            </a:pPr>
            <a:r>
              <a:rPr lang="de-DE" sz="1200" noProof="0" dirty="0">
                <a:solidFill>
                  <a:schemeClr val="tx1"/>
                </a:solidFill>
                <a:latin typeface="+mj-lt"/>
              </a:rPr>
              <a:t>GND ID</a:t>
            </a:r>
            <a:endParaRPr lang="de-DE" sz="1200" noProof="0" dirty="0">
              <a:latin typeface="+mj-lt"/>
            </a:endParaRPr>
          </a:p>
          <a:p>
            <a:pPr marL="163102" indent="-163102">
              <a:buFont typeface="Arial"/>
              <a:buChar char="•"/>
              <a:defRPr/>
            </a:pPr>
            <a:r>
              <a:rPr lang="de-DE" sz="1200" noProof="0" dirty="0" err="1">
                <a:solidFill>
                  <a:schemeClr val="tx1"/>
                </a:solidFill>
                <a:latin typeface="+mj-lt"/>
              </a:rPr>
              <a:t>WikiData</a:t>
            </a:r>
            <a:endParaRPr lang="de-DE" sz="1050" noProof="0" dirty="0">
              <a:latin typeface="+mj-lt"/>
            </a:endParaRPr>
          </a:p>
        </p:txBody>
      </p:sp>
      <p:sp>
        <p:nvSpPr>
          <p:cNvPr id="6" name="Rechteck 5">
            <a:extLst>
              <a:ext uri="{FF2B5EF4-FFF2-40B4-BE49-F238E27FC236}">
                <a16:creationId xmlns:a16="http://schemas.microsoft.com/office/drawing/2014/main" id="{C0D797CD-9B26-0AF1-3B94-0C163A206571}"/>
              </a:ext>
            </a:extLst>
          </p:cNvPr>
          <p:cNvSpPr/>
          <p:nvPr/>
        </p:nvSpPr>
        <p:spPr bwMode="auto">
          <a:xfrm>
            <a:off x="723900" y="3125821"/>
            <a:ext cx="3587011" cy="1364904"/>
          </a:xfrm>
          <a:prstGeom prst="rect">
            <a:avLst/>
          </a:prstGeom>
          <a:solidFill>
            <a:srgbClr val="A7B3B2">
              <a:alpha val="99999"/>
            </a:srgbClr>
          </a:solidFill>
          <a:ln w="9525" cap="flat"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50000"/>
              </a:lnSpc>
              <a:defRPr/>
            </a:pPr>
            <a:r>
              <a:rPr lang="de-DE" sz="1200" b="1" noProof="0" dirty="0">
                <a:solidFill>
                  <a:schemeClr val="tx1"/>
                </a:solidFill>
                <a:latin typeface="+mj-lt"/>
              </a:rPr>
              <a:t>PIDs für Organisationen</a:t>
            </a:r>
            <a:endParaRPr lang="de-DE" sz="1200" noProof="0" dirty="0">
              <a:latin typeface="+mj-lt"/>
            </a:endParaRPr>
          </a:p>
          <a:p>
            <a:pPr marL="163102" indent="-163102">
              <a:buFont typeface="Arial"/>
              <a:buChar char="•"/>
              <a:defRPr/>
            </a:pPr>
            <a:r>
              <a:rPr lang="de-DE" sz="1200" noProof="0" dirty="0">
                <a:solidFill>
                  <a:schemeClr val="tx1"/>
                </a:solidFill>
                <a:latin typeface="+mj-lt"/>
              </a:rPr>
              <a:t>ROR</a:t>
            </a:r>
            <a:endParaRPr lang="de-DE" sz="1200" noProof="0" dirty="0">
              <a:latin typeface="+mj-lt"/>
            </a:endParaRPr>
          </a:p>
          <a:p>
            <a:pPr marL="163102" indent="-163102">
              <a:buFont typeface="Arial"/>
              <a:buChar char="•"/>
              <a:defRPr/>
            </a:pPr>
            <a:r>
              <a:rPr lang="de-DE" sz="1200" noProof="0" dirty="0">
                <a:solidFill>
                  <a:schemeClr val="tx1"/>
                </a:solidFill>
                <a:latin typeface="+mj-lt"/>
              </a:rPr>
              <a:t>GND ID</a:t>
            </a:r>
            <a:endParaRPr lang="de-DE" sz="1200" noProof="0" dirty="0">
              <a:latin typeface="+mj-lt"/>
            </a:endParaRPr>
          </a:p>
          <a:p>
            <a:pPr marL="163102" indent="-163102">
              <a:buFont typeface="Arial"/>
              <a:buChar char="•"/>
              <a:defRPr/>
            </a:pPr>
            <a:r>
              <a:rPr lang="de-DE" sz="1200" noProof="0" dirty="0" err="1">
                <a:solidFill>
                  <a:schemeClr val="tx1"/>
                </a:solidFill>
                <a:latin typeface="+mj-lt"/>
              </a:rPr>
              <a:t>Ringgold</a:t>
            </a:r>
            <a:endParaRPr lang="de-DE" sz="1050" noProof="0" dirty="0">
              <a:solidFill>
                <a:schemeClr val="tx1"/>
              </a:solidFill>
              <a:latin typeface="+mj-lt"/>
            </a:endParaRPr>
          </a:p>
        </p:txBody>
      </p:sp>
      <p:sp>
        <p:nvSpPr>
          <p:cNvPr id="7" name="Rechteck 6">
            <a:extLst>
              <a:ext uri="{FF2B5EF4-FFF2-40B4-BE49-F238E27FC236}">
                <a16:creationId xmlns:a16="http://schemas.microsoft.com/office/drawing/2014/main" id="{086E4619-6F74-23FD-513E-36E81341A4D2}"/>
              </a:ext>
            </a:extLst>
          </p:cNvPr>
          <p:cNvSpPr/>
          <p:nvPr/>
        </p:nvSpPr>
        <p:spPr bwMode="auto">
          <a:xfrm>
            <a:off x="4482965" y="3125821"/>
            <a:ext cx="3587011" cy="1364904"/>
          </a:xfrm>
          <a:prstGeom prst="rect">
            <a:avLst/>
          </a:prstGeom>
          <a:solidFill>
            <a:srgbClr val="E0B4A4">
              <a:alpha val="99999"/>
            </a:srgbClr>
          </a:solidFill>
          <a:ln w="9525" cap="flat"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50000"/>
              </a:lnSpc>
              <a:defRPr/>
            </a:pPr>
            <a:r>
              <a:rPr lang="de-DE" sz="1200" b="1" noProof="0" dirty="0">
                <a:solidFill>
                  <a:schemeClr val="tx1"/>
                </a:solidFill>
                <a:latin typeface="+mj-lt"/>
              </a:rPr>
              <a:t>PIDs für Textpublikationen</a:t>
            </a:r>
            <a:endParaRPr lang="de-DE" sz="1200" noProof="0" dirty="0">
              <a:solidFill>
                <a:schemeClr val="tx1"/>
              </a:solidFill>
              <a:latin typeface="+mj-lt"/>
            </a:endParaRPr>
          </a:p>
          <a:p>
            <a:pPr marL="163102" indent="-163102">
              <a:buFont typeface="Arial"/>
              <a:buChar char="•"/>
              <a:defRPr/>
            </a:pPr>
            <a:r>
              <a:rPr lang="de-DE" sz="1200" noProof="0" dirty="0">
                <a:solidFill>
                  <a:schemeClr val="tx1"/>
                </a:solidFill>
                <a:latin typeface="+mj-lt"/>
              </a:rPr>
              <a:t>DOI (</a:t>
            </a:r>
            <a:r>
              <a:rPr lang="de-DE" sz="1200" noProof="0" dirty="0" err="1">
                <a:solidFill>
                  <a:schemeClr val="tx1"/>
                </a:solidFill>
                <a:latin typeface="+mj-lt"/>
              </a:rPr>
              <a:t>Crossref</a:t>
            </a:r>
            <a:r>
              <a:rPr lang="de-DE" sz="1200" noProof="0" dirty="0">
                <a:solidFill>
                  <a:schemeClr val="tx1"/>
                </a:solidFill>
                <a:latin typeface="+mj-lt"/>
              </a:rPr>
              <a:t>)</a:t>
            </a:r>
            <a:endParaRPr lang="de-DE" sz="1200" noProof="0" dirty="0">
              <a:latin typeface="+mj-lt"/>
            </a:endParaRPr>
          </a:p>
          <a:p>
            <a:pPr marL="163102" indent="-163102">
              <a:buFont typeface="Arial"/>
              <a:buChar char="•"/>
              <a:defRPr/>
            </a:pPr>
            <a:r>
              <a:rPr lang="de-DE" sz="1200" noProof="0" dirty="0">
                <a:solidFill>
                  <a:schemeClr val="tx1"/>
                </a:solidFill>
                <a:latin typeface="+mj-lt"/>
              </a:rPr>
              <a:t>ARK </a:t>
            </a:r>
            <a:endParaRPr lang="de-DE" sz="1200" noProof="0" dirty="0">
              <a:latin typeface="+mj-lt"/>
            </a:endParaRPr>
          </a:p>
          <a:p>
            <a:pPr marL="163102" indent="-163102">
              <a:buFont typeface="Arial"/>
              <a:buChar char="•"/>
              <a:defRPr/>
            </a:pPr>
            <a:r>
              <a:rPr lang="de-DE" sz="1200" noProof="0" dirty="0">
                <a:solidFill>
                  <a:schemeClr val="tx1"/>
                </a:solidFill>
                <a:latin typeface="+mj-lt"/>
              </a:rPr>
              <a:t>URN (Deutsche Nationalbibliothek)</a:t>
            </a:r>
            <a:endParaRPr lang="de-DE" sz="1200" noProof="0" dirty="0">
              <a:latin typeface="+mj-lt"/>
            </a:endParaRPr>
          </a:p>
        </p:txBody>
      </p:sp>
      <p:pic>
        <p:nvPicPr>
          <p:cNvPr id="8" name="Grafik 7">
            <a:extLst>
              <a:ext uri="{FF2B5EF4-FFF2-40B4-BE49-F238E27FC236}">
                <a16:creationId xmlns:a16="http://schemas.microsoft.com/office/drawing/2014/main" id="{D5817321-A127-D7C7-7464-B74FF7872E02}"/>
              </a:ext>
            </a:extLst>
          </p:cNvPr>
          <p:cNvPicPr>
            <a:picLocks noChangeAspect="1"/>
          </p:cNvPicPr>
          <p:nvPr/>
        </p:nvPicPr>
        <p:blipFill>
          <a:blip r:embed="rId3"/>
          <a:stretch/>
        </p:blipFill>
        <p:spPr bwMode="auto">
          <a:xfrm>
            <a:off x="3432161" y="1885655"/>
            <a:ext cx="775822" cy="775822"/>
          </a:xfrm>
          <a:prstGeom prst="rect">
            <a:avLst/>
          </a:prstGeom>
          <a:solidFill>
            <a:schemeClr val="accent2"/>
          </a:solidFill>
          <a:ln>
            <a:noFill/>
          </a:ln>
        </p:spPr>
      </p:pic>
      <p:pic>
        <p:nvPicPr>
          <p:cNvPr id="9" name="Grafik 8">
            <a:extLst>
              <a:ext uri="{FF2B5EF4-FFF2-40B4-BE49-F238E27FC236}">
                <a16:creationId xmlns:a16="http://schemas.microsoft.com/office/drawing/2014/main" id="{60D0CAA7-4F2A-14B7-A8EC-406C02966488}"/>
              </a:ext>
            </a:extLst>
          </p:cNvPr>
          <p:cNvPicPr>
            <a:picLocks noChangeAspect="1"/>
          </p:cNvPicPr>
          <p:nvPr/>
        </p:nvPicPr>
        <p:blipFill>
          <a:blip r:embed="rId4"/>
          <a:stretch/>
        </p:blipFill>
        <p:spPr bwMode="auto">
          <a:xfrm>
            <a:off x="6080575" y="1947799"/>
            <a:ext cx="1806734" cy="644402"/>
          </a:xfrm>
          <a:prstGeom prst="rect">
            <a:avLst/>
          </a:prstGeom>
          <a:solidFill>
            <a:schemeClr val="accent2"/>
          </a:solidFill>
        </p:spPr>
      </p:pic>
      <p:pic>
        <p:nvPicPr>
          <p:cNvPr id="10" name="Grafik 9">
            <a:extLst>
              <a:ext uri="{FF2B5EF4-FFF2-40B4-BE49-F238E27FC236}">
                <a16:creationId xmlns:a16="http://schemas.microsoft.com/office/drawing/2014/main" id="{F0714AFC-D812-992B-64E6-F08C7FA78DC0}"/>
              </a:ext>
            </a:extLst>
          </p:cNvPr>
          <p:cNvPicPr>
            <a:picLocks noChangeAspect="1"/>
          </p:cNvPicPr>
          <p:nvPr/>
        </p:nvPicPr>
        <p:blipFill>
          <a:blip r:embed="rId5"/>
          <a:stretch/>
        </p:blipFill>
        <p:spPr bwMode="auto">
          <a:xfrm>
            <a:off x="3086590" y="3450128"/>
            <a:ext cx="1121393" cy="716290"/>
          </a:xfrm>
          <a:prstGeom prst="rect">
            <a:avLst/>
          </a:prstGeom>
        </p:spPr>
      </p:pic>
      <p:pic>
        <p:nvPicPr>
          <p:cNvPr id="11" name="Grafik 10">
            <a:extLst>
              <a:ext uri="{FF2B5EF4-FFF2-40B4-BE49-F238E27FC236}">
                <a16:creationId xmlns:a16="http://schemas.microsoft.com/office/drawing/2014/main" id="{5DF619DC-66BA-E31E-7468-BD9B60D96190}"/>
              </a:ext>
            </a:extLst>
          </p:cNvPr>
          <p:cNvPicPr>
            <a:picLocks noChangeAspect="1"/>
          </p:cNvPicPr>
          <p:nvPr/>
        </p:nvPicPr>
        <p:blipFill>
          <a:blip r:embed="rId6"/>
          <a:stretch/>
        </p:blipFill>
        <p:spPr bwMode="auto">
          <a:xfrm>
            <a:off x="7169002" y="3491486"/>
            <a:ext cx="644134" cy="644134"/>
          </a:xfrm>
          <a:prstGeom prst="rect">
            <a:avLst/>
          </a:prstGeom>
          <a:solidFill>
            <a:schemeClr val="accent2"/>
          </a:solidFill>
        </p:spPr>
      </p:pic>
    </p:spTree>
    <p:extLst>
      <p:ext uri="{BB962C8B-B14F-4D97-AF65-F5344CB8AC3E}">
        <p14:creationId xmlns:p14="http://schemas.microsoft.com/office/powerpoint/2010/main" val="25555578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90083F8-CAA1-7EAE-B092-45E9A488D13F}"/>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CE8CF87A-5A8C-3BD6-8E6D-1FCC58327CF1}"/>
              </a:ext>
            </a:extLst>
          </p:cNvPr>
          <p:cNvSpPr>
            <a:spLocks noGrp="1"/>
          </p:cNvSpPr>
          <p:nvPr>
            <p:ph type="title"/>
          </p:nvPr>
        </p:nvSpPr>
        <p:spPr>
          <a:xfrm>
            <a:off x="1977876" y="732000"/>
            <a:ext cx="5188200" cy="1058700"/>
          </a:xfrm>
        </p:spPr>
        <p:txBody>
          <a:bodyPr/>
          <a:lstStyle/>
          <a:p>
            <a:r>
              <a:rPr lang="de-DE" sz="4800" noProof="0" dirty="0">
                <a:latin typeface="+mj-lt"/>
              </a:rPr>
              <a:t>Übung</a:t>
            </a:r>
            <a:br>
              <a:rPr lang="de-DE" sz="4800" noProof="0" dirty="0">
                <a:latin typeface="+mj-lt"/>
              </a:rPr>
            </a:br>
            <a:r>
              <a:rPr lang="de-DE" sz="2400" noProof="0" dirty="0">
                <a:latin typeface="+mj-lt"/>
              </a:rPr>
              <a:t>Persistente Identifikatoren</a:t>
            </a:r>
          </a:p>
        </p:txBody>
      </p:sp>
      <p:sp>
        <p:nvSpPr>
          <p:cNvPr id="4" name="Untertitel 3">
            <a:extLst>
              <a:ext uri="{FF2B5EF4-FFF2-40B4-BE49-F238E27FC236}">
                <a16:creationId xmlns:a16="http://schemas.microsoft.com/office/drawing/2014/main" id="{445BEF58-091A-DF8D-F966-A2F2F1632DAC}"/>
              </a:ext>
            </a:extLst>
          </p:cNvPr>
          <p:cNvSpPr>
            <a:spLocks noGrp="1"/>
          </p:cNvSpPr>
          <p:nvPr>
            <p:ph type="subTitle" idx="1"/>
          </p:nvPr>
        </p:nvSpPr>
        <p:spPr>
          <a:xfrm>
            <a:off x="1485876" y="1981200"/>
            <a:ext cx="6172200" cy="2720340"/>
          </a:xfrm>
        </p:spPr>
        <p:txBody>
          <a:bodyPr/>
          <a:lstStyle/>
          <a:p>
            <a:pPr marL="152400" indent="0"/>
            <a:r>
              <a:rPr lang="de-DE" sz="1600" noProof="0" dirty="0">
                <a:latin typeface="+mj-lt"/>
              </a:rPr>
              <a:t>Bearbeiten Sie das Arbeitsblatt „Persistente Identifikatoren“ in Gruppenarbeit.</a:t>
            </a:r>
          </a:p>
          <a:p>
            <a:pPr marL="152400" indent="0"/>
            <a:r>
              <a:rPr lang="de-DE" sz="1600" noProof="0" dirty="0">
                <a:latin typeface="+mj-lt"/>
              </a:rPr>
              <a:t>Arbeiten Sie die Merkmale der verschiedenen PID-Typen heraus und notieren Sie diese in der Tabelle.</a:t>
            </a:r>
          </a:p>
          <a:p>
            <a:pPr marL="152400" indent="0"/>
            <a:r>
              <a:rPr lang="de-DE" sz="1600" noProof="0" dirty="0">
                <a:latin typeface="+mj-lt"/>
              </a:rPr>
              <a:t>Beantworten Sie anschließend die Fragen.</a:t>
            </a:r>
          </a:p>
          <a:p>
            <a:pPr marL="152400" indent="0"/>
            <a:endParaRPr lang="de-DE" sz="1600" noProof="0" dirty="0">
              <a:latin typeface="+mj-lt"/>
            </a:endParaRPr>
          </a:p>
          <a:p>
            <a:pPr marL="152400" indent="0"/>
            <a:r>
              <a:rPr lang="de-DE" sz="1600" noProof="0" dirty="0">
                <a:latin typeface="+mj-lt"/>
              </a:rPr>
              <a:t>Bearbeitungszeit: 15 Minuten mit anschließender Besprechung der Ergebnisse.</a:t>
            </a:r>
          </a:p>
        </p:txBody>
      </p:sp>
    </p:spTree>
    <p:extLst>
      <p:ext uri="{BB962C8B-B14F-4D97-AF65-F5344CB8AC3E}">
        <p14:creationId xmlns:p14="http://schemas.microsoft.com/office/powerpoint/2010/main" val="22651215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59">
          <a:extLst>
            <a:ext uri="{FF2B5EF4-FFF2-40B4-BE49-F238E27FC236}">
              <a16:creationId xmlns:a16="http://schemas.microsoft.com/office/drawing/2014/main" id="{134FE10A-31DB-78B0-67EF-A65C2826E485}"/>
            </a:ext>
          </a:extLst>
        </p:cNvPr>
        <p:cNvGrpSpPr/>
        <p:nvPr/>
      </p:nvGrpSpPr>
      <p:grpSpPr>
        <a:xfrm>
          <a:off x="0" y="0"/>
          <a:ext cx="0" cy="0"/>
          <a:chOff x="0" y="0"/>
          <a:chExt cx="0" cy="0"/>
        </a:xfrm>
      </p:grpSpPr>
      <p:sp>
        <p:nvSpPr>
          <p:cNvPr id="760" name="Google Shape;760;p30">
            <a:extLst>
              <a:ext uri="{FF2B5EF4-FFF2-40B4-BE49-F238E27FC236}">
                <a16:creationId xmlns:a16="http://schemas.microsoft.com/office/drawing/2014/main" id="{044E14D2-310D-1CD5-6484-9ADCDA99D554}"/>
              </a:ext>
            </a:extLst>
          </p:cNvPr>
          <p:cNvSpPr txBox="1">
            <a:spLocks noGrp="1"/>
          </p:cNvSpPr>
          <p:nvPr>
            <p:ph type="title"/>
          </p:nvPr>
        </p:nvSpPr>
        <p:spPr>
          <a:xfrm>
            <a:off x="457200" y="465557"/>
            <a:ext cx="8229600" cy="371400"/>
          </a:xfrm>
          <a:prstGeom prst="rect">
            <a:avLst/>
          </a:prstGeom>
        </p:spPr>
        <p:txBody>
          <a:bodyPr spcFirstLastPara="1" wrap="square" lIns="91425" tIns="91425" rIns="91425" bIns="91425" anchor="ctr" anchorCtr="0">
            <a:noAutofit/>
          </a:bodyPr>
          <a:lstStyle/>
          <a:p>
            <a:pPr lvl="0" algn="ctr"/>
            <a:r>
              <a:rPr lang="de-DE" noProof="0" dirty="0">
                <a:solidFill>
                  <a:schemeClr val="bg1">
                    <a:lumMod val="10000"/>
                  </a:schemeClr>
                </a:solidFill>
                <a:latin typeface="+mj-lt"/>
                <a:ea typeface="Arial"/>
                <a:cs typeface="Arial"/>
              </a:rPr>
              <a:t>Quellen</a:t>
            </a:r>
            <a:endParaRPr lang="de-DE" noProof="0" dirty="0">
              <a:latin typeface="+mj-lt"/>
            </a:endParaRPr>
          </a:p>
        </p:txBody>
      </p:sp>
      <p:sp>
        <p:nvSpPr>
          <p:cNvPr id="9" name="Inhaltsplatzhalter 2">
            <a:extLst>
              <a:ext uri="{FF2B5EF4-FFF2-40B4-BE49-F238E27FC236}">
                <a16:creationId xmlns:a16="http://schemas.microsoft.com/office/drawing/2014/main" id="{EFA832C4-19BB-A1CF-A247-7D1BD479F2BE}"/>
              </a:ext>
            </a:extLst>
          </p:cNvPr>
          <p:cNvSpPr txBox="1">
            <a:spLocks/>
          </p:cNvSpPr>
          <p:nvPr/>
        </p:nvSpPr>
        <p:spPr bwMode="auto">
          <a:xfrm>
            <a:off x="556929" y="961610"/>
            <a:ext cx="8030141" cy="322027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71450" indent="-171450">
              <a:buFont typeface="Arial" panose="020B0604020202020204" pitchFamily="34" charset="0"/>
              <a:buChar char="•"/>
            </a:pPr>
            <a:endParaRPr lang="de-DE" sz="1000" i="1" noProof="0" dirty="0">
              <a:latin typeface="+mj-lt"/>
            </a:endParaRPr>
          </a:p>
          <a:p>
            <a:pPr marL="171450" indent="-171450">
              <a:buFont typeface="Arial" panose="020B0604020202020204" pitchFamily="34" charset="0"/>
              <a:buChar char="•"/>
            </a:pPr>
            <a:r>
              <a:rPr lang="de-DE" sz="1000" noProof="0" dirty="0">
                <a:latin typeface="+mj-lt"/>
              </a:rPr>
              <a:t>Die Icons auf den Folien 58, 60, 63, 71, 72 &amp; </a:t>
            </a:r>
            <a:r>
              <a:rPr lang="de-DE" sz="1000" dirty="0">
                <a:latin typeface="+mj-lt"/>
              </a:rPr>
              <a:t>84</a:t>
            </a:r>
            <a:r>
              <a:rPr lang="de-DE" sz="1000" noProof="0" dirty="0">
                <a:latin typeface="+mj-lt"/>
              </a:rPr>
              <a:t> sind die "Open Access Icons </a:t>
            </a:r>
            <a:r>
              <a:rPr lang="de-DE" sz="1000" noProof="0" dirty="0" err="1">
                <a:latin typeface="+mj-lt"/>
              </a:rPr>
              <a:t>for</a:t>
            </a:r>
            <a:r>
              <a:rPr lang="de-DE" sz="1000" noProof="0" dirty="0">
                <a:latin typeface="+mj-lt"/>
              </a:rPr>
              <a:t> Open Access Office Brandenburg“, lizensiert unter CC 0, </a:t>
            </a:r>
            <a:r>
              <a:rPr lang="de-DE" sz="1000" noProof="0" dirty="0">
                <a:latin typeface="+mj-lt"/>
                <a:hlinkClick r:id="rId3"/>
              </a:rPr>
              <a:t>https://commons.wikimedia.org/wiki/Category:Open_Access_Icons_for_Open_Access_Office_Brandenburg</a:t>
            </a:r>
            <a:endParaRPr lang="de-DE" sz="1000" noProof="0" dirty="0">
              <a:latin typeface="+mj-lt"/>
            </a:endParaRPr>
          </a:p>
          <a:p>
            <a:endParaRPr lang="de-DE" sz="1000" noProof="0" dirty="0">
              <a:latin typeface="+mj-lt"/>
            </a:endParaRPr>
          </a:p>
          <a:p>
            <a:pPr marL="171450" indent="-171450">
              <a:buFont typeface="Arial" panose="020B0604020202020204" pitchFamily="34" charset="0"/>
              <a:buChar char="•"/>
            </a:pPr>
            <a:r>
              <a:rPr lang="de-DE" sz="1000" i="1" noProof="0" dirty="0">
                <a:latin typeface="+mj-lt"/>
              </a:rPr>
              <a:t>About – </a:t>
            </a:r>
            <a:r>
              <a:rPr lang="de-DE" sz="1000" i="1" noProof="0" dirty="0" err="1">
                <a:latin typeface="+mj-lt"/>
              </a:rPr>
              <a:t>CoreTrustSeal</a:t>
            </a:r>
            <a:r>
              <a:rPr lang="de-DE" sz="1000" noProof="0" dirty="0">
                <a:latin typeface="+mj-lt"/>
              </a:rPr>
              <a:t>. (o. J.). Abgerufen 30. März 2026, von </a:t>
            </a:r>
            <a:r>
              <a:rPr lang="de-DE" sz="1000" u="sng" noProof="0" dirty="0">
                <a:latin typeface="+mj-lt"/>
                <a:hlinkClick r:id="rId4"/>
              </a:rPr>
              <a:t>https://www.coretrustseal.org/about/</a:t>
            </a:r>
            <a:endParaRPr lang="de-DE" sz="1000" u="sng" noProof="0" dirty="0">
              <a:latin typeface="+mj-lt"/>
            </a:endParaRPr>
          </a:p>
          <a:p>
            <a:pPr marL="171450" indent="-171450">
              <a:buFont typeface="Arial" panose="020B0604020202020204" pitchFamily="34" charset="0"/>
              <a:buChar char="•"/>
            </a:pPr>
            <a:r>
              <a:rPr lang="de-DE" sz="1000" noProof="0" dirty="0" err="1">
                <a:latin typeface="+mj-lt"/>
              </a:rPr>
              <a:t>Biernacka</a:t>
            </a:r>
            <a:r>
              <a:rPr lang="de-DE" sz="1000" noProof="0" dirty="0">
                <a:latin typeface="+mj-lt"/>
              </a:rPr>
              <a:t>, K., Dockhorn, R., Engelhardt, C., Helbig, K., Jacob, J., </a:t>
            </a:r>
            <a:r>
              <a:rPr lang="de-DE" sz="1000" noProof="0" dirty="0" err="1">
                <a:latin typeface="+mj-lt"/>
              </a:rPr>
              <a:t>Kalová</a:t>
            </a:r>
            <a:r>
              <a:rPr lang="de-DE" sz="1000" noProof="0" dirty="0">
                <a:latin typeface="+mj-lt"/>
              </a:rPr>
              <a:t>, T., Karsten, A., Meier, K., </a:t>
            </a:r>
            <a:r>
              <a:rPr lang="de-DE" sz="1000" noProof="0" dirty="0" err="1">
                <a:latin typeface="+mj-lt"/>
              </a:rPr>
              <a:t>Mühlichen</a:t>
            </a:r>
            <a:r>
              <a:rPr lang="de-DE" sz="1000" noProof="0" dirty="0">
                <a:latin typeface="+mj-lt"/>
              </a:rPr>
              <a:t>, A., Neumann, J., Petersen, B., </a:t>
            </a:r>
            <a:r>
              <a:rPr lang="de-DE" sz="1000" noProof="0" dirty="0" err="1">
                <a:latin typeface="+mj-lt"/>
              </a:rPr>
              <a:t>Slowig</a:t>
            </a:r>
            <a:r>
              <a:rPr lang="de-DE" sz="1000" noProof="0" dirty="0">
                <a:latin typeface="+mj-lt"/>
              </a:rPr>
              <a:t>, B., Trautwein-Bruns, U., </a:t>
            </a:r>
            <a:r>
              <a:rPr lang="de-DE" sz="1000" noProof="0" dirty="0" err="1">
                <a:latin typeface="+mj-lt"/>
              </a:rPr>
              <a:t>Wilbrandt</a:t>
            </a:r>
            <a:r>
              <a:rPr lang="de-DE" sz="1000" noProof="0" dirty="0">
                <a:latin typeface="+mj-lt"/>
              </a:rPr>
              <a:t>, J., &amp; </a:t>
            </a:r>
            <a:r>
              <a:rPr lang="de-DE" sz="1000" noProof="0" dirty="0" err="1">
                <a:latin typeface="+mj-lt"/>
              </a:rPr>
              <a:t>Wiljes</a:t>
            </a:r>
            <a:r>
              <a:rPr lang="de-DE" sz="1000" noProof="0" dirty="0">
                <a:latin typeface="+mj-lt"/>
              </a:rPr>
              <a:t>, C. (2023). Train-</a:t>
            </a:r>
            <a:r>
              <a:rPr lang="de-DE" sz="1000" noProof="0" dirty="0" err="1">
                <a:latin typeface="+mj-lt"/>
              </a:rPr>
              <a:t>the</a:t>
            </a:r>
            <a:r>
              <a:rPr lang="de-DE" sz="1000" noProof="0" dirty="0">
                <a:latin typeface="+mj-lt"/>
              </a:rPr>
              <a:t>-Trainer-Konzept zum Thema Forschungsdatenmanagement (Version 5). </a:t>
            </a:r>
            <a:r>
              <a:rPr lang="de-DE" sz="1000" noProof="0" dirty="0" err="1">
                <a:latin typeface="+mj-lt"/>
              </a:rPr>
              <a:t>Zenodo</a:t>
            </a:r>
            <a:r>
              <a:rPr lang="de-DE" sz="1000" noProof="0" dirty="0">
                <a:latin typeface="+mj-lt"/>
              </a:rPr>
              <a:t>. </a:t>
            </a:r>
          </a:p>
          <a:p>
            <a:pPr marL="171450" indent="-171450">
              <a:buFont typeface="Arial" panose="020B0604020202020204" pitchFamily="34" charset="0"/>
              <a:buChar char="•"/>
            </a:pPr>
            <a:r>
              <a:rPr lang="de-DE" sz="1000" noProof="0" dirty="0" err="1">
                <a:latin typeface="+mj-lt"/>
              </a:rPr>
              <a:t>Boelter</a:t>
            </a:r>
            <a:r>
              <a:rPr lang="de-DE" sz="1000" noProof="0" dirty="0">
                <a:latin typeface="+mj-lt"/>
              </a:rPr>
              <a:t>, S., &amp; </a:t>
            </a:r>
            <a:r>
              <a:rPr lang="de-DE" sz="1000" noProof="0" dirty="0" err="1">
                <a:latin typeface="+mj-lt"/>
              </a:rPr>
              <a:t>Agniashvili</a:t>
            </a:r>
            <a:r>
              <a:rPr lang="de-DE" sz="1000" noProof="0" dirty="0">
                <a:latin typeface="+mj-lt"/>
              </a:rPr>
              <a:t>, A. (2025, Februar 20). Das ABC zum sicheren Umgang mit personenbezogenen Daten im Forschungsalltag. </a:t>
            </a:r>
            <a:r>
              <a:rPr lang="de-DE" sz="1000" noProof="0" dirty="0">
                <a:latin typeface="+mj-lt"/>
                <a:hlinkClick r:id="rId5"/>
              </a:rPr>
              <a:t>https://doi.org/10.5281/zenodo.14898828</a:t>
            </a:r>
            <a:endParaRPr lang="de-DE" sz="1000" noProof="0" dirty="0">
              <a:latin typeface="+mj-lt"/>
            </a:endParaRPr>
          </a:p>
          <a:p>
            <a:pPr marL="171450" indent="-171450">
              <a:buFont typeface="Arial" panose="020B0604020202020204" pitchFamily="34" charset="0"/>
              <a:buChar char="•"/>
            </a:pPr>
            <a:r>
              <a:rPr lang="de-DE" sz="1000" noProof="0" dirty="0">
                <a:latin typeface="+mj-lt"/>
              </a:rPr>
              <a:t>Büttner, S., Hobohm, H.-C., &amp; Müller, L. (Hrsg.). (2011). Handbuch Forschungsdatenmanagement. Bock + </a:t>
            </a:r>
            <a:r>
              <a:rPr lang="de-DE" sz="1000" noProof="0" dirty="0" err="1">
                <a:latin typeface="+mj-lt"/>
              </a:rPr>
              <a:t>Herchen</a:t>
            </a:r>
            <a:r>
              <a:rPr lang="de-DE" sz="1000" noProof="0" dirty="0">
                <a:latin typeface="+mj-lt"/>
              </a:rPr>
              <a:t> Verlag. </a:t>
            </a:r>
            <a:r>
              <a:rPr lang="de-DE" sz="1000" noProof="0" dirty="0">
                <a:latin typeface="+mj-lt"/>
                <a:hlinkClick r:id="rId6"/>
              </a:rPr>
              <a:t>https://opus4.kobv.de/opus4-fhpotsdam/frontdoor/deliver/index/docId/208/file/HandbuchForschungsdatenmanagement.pdf</a:t>
            </a:r>
            <a:endParaRPr lang="de-DE" sz="1000" noProof="0" dirty="0">
              <a:latin typeface="+mj-lt"/>
            </a:endParaRPr>
          </a:p>
          <a:p>
            <a:pPr marL="171450" indent="-171450">
              <a:buFont typeface="Arial" panose="020B0604020202020204" pitchFamily="34" charset="0"/>
              <a:buChar char="•"/>
            </a:pPr>
            <a:r>
              <a:rPr lang="de-DE" sz="1000" noProof="0" dirty="0">
                <a:latin typeface="+mj-lt"/>
              </a:rPr>
              <a:t>Creative-Commons-Lizenzen | Forschungsdaten veröffentlichen | Rechte und Pflichten | Themen | Forschungsdaten und Forschungsdatenmanagement. (o. J.). Abgerufen 30. März 2026, von </a:t>
            </a:r>
            <a:r>
              <a:rPr lang="de-DE" sz="1000" noProof="0" dirty="0">
                <a:latin typeface="+mj-lt"/>
                <a:hlinkClick r:id="rId7"/>
              </a:rPr>
              <a:t>https://forschungsdaten.info/themen/rechte-und-pflichten/forschungsdaten-veroeffentlichen/creative-commons-lizenzen/</a:t>
            </a:r>
            <a:endParaRPr lang="de-DE" sz="1000" noProof="0" dirty="0">
              <a:latin typeface="+mj-lt"/>
            </a:endParaRPr>
          </a:p>
          <a:p>
            <a:pPr marL="171450" indent="-171450">
              <a:buFont typeface="Arial" panose="020B0604020202020204" pitchFamily="34" charset="0"/>
              <a:buChar char="•"/>
            </a:pPr>
            <a:r>
              <a:rPr lang="de-DE" sz="1000" noProof="0" dirty="0">
                <a:latin typeface="+mj-lt"/>
              </a:rPr>
              <a:t>Dateiformate—</a:t>
            </a:r>
            <a:r>
              <a:rPr lang="de-DE" sz="1000" noProof="0" dirty="0" err="1">
                <a:latin typeface="+mj-lt"/>
              </a:rPr>
              <a:t>LZV.nrw</a:t>
            </a:r>
            <a:r>
              <a:rPr lang="de-DE" sz="1000" noProof="0" dirty="0">
                <a:latin typeface="+mj-lt"/>
              </a:rPr>
              <a:t>. (o. J.). Abgerufen 30. März 2026, von </a:t>
            </a:r>
            <a:r>
              <a:rPr lang="de-DE" sz="1000" noProof="0" dirty="0">
                <a:latin typeface="+mj-lt"/>
                <a:hlinkClick r:id="rId8"/>
              </a:rPr>
              <a:t>https://www.lzv.nrw/dateiformate/</a:t>
            </a:r>
            <a:endParaRPr lang="de-DE" sz="1000" noProof="0" dirty="0">
              <a:latin typeface="+mj-lt"/>
            </a:endParaRPr>
          </a:p>
          <a:p>
            <a:pPr marL="171450" indent="-171450">
              <a:buFont typeface="Arial" panose="020B0604020202020204" pitchFamily="34" charset="0"/>
              <a:buChar char="•"/>
            </a:pPr>
            <a:r>
              <a:rPr lang="de-DE" sz="1000" noProof="0" dirty="0">
                <a:latin typeface="+mj-lt"/>
              </a:rPr>
              <a:t>Datenerhebungsplan – </a:t>
            </a:r>
            <a:r>
              <a:rPr lang="de-DE" sz="1000" noProof="0" dirty="0" err="1">
                <a:latin typeface="+mj-lt"/>
              </a:rPr>
              <a:t>Eval</a:t>
            </a:r>
            <a:r>
              <a:rPr lang="de-DE" sz="1000" noProof="0" dirty="0">
                <a:latin typeface="+mj-lt"/>
              </a:rPr>
              <a:t>-Wiki: Glossar der Evaluation. (o. J.). Abgerufen 30. März 2026, von </a:t>
            </a:r>
            <a:r>
              <a:rPr lang="de-DE" sz="1000" noProof="0" dirty="0">
                <a:latin typeface="+mj-lt"/>
                <a:hlinkClick r:id="rId9"/>
              </a:rPr>
              <a:t>https://eval-wiki.org/glossar/Datenerhebungsplan</a:t>
            </a:r>
            <a:endParaRPr lang="de-DE" sz="1000" noProof="0" dirty="0">
              <a:latin typeface="+mj-lt"/>
            </a:endParaRPr>
          </a:p>
          <a:p>
            <a:pPr marL="171450" indent="-171450">
              <a:buFont typeface="Arial" panose="020B0604020202020204" pitchFamily="34" charset="0"/>
              <a:buChar char="•"/>
            </a:pPr>
            <a:r>
              <a:rPr lang="de-DE" sz="1000" noProof="0" dirty="0">
                <a:latin typeface="+mj-lt"/>
              </a:rPr>
              <a:t>Elektronische Laborbücher | Beschreiben und Dokumentieren | Themen | Forschungsdaten und Forschungsdatenmanagement. (o. J.). Abgerufen 30. März 2026, von </a:t>
            </a:r>
            <a:r>
              <a:rPr lang="de-DE" sz="1000" noProof="0" dirty="0">
                <a:latin typeface="+mj-lt"/>
                <a:hlinkClick r:id="rId10"/>
              </a:rPr>
              <a:t>https://forschungsdaten.info/themen/beschreiben-und-dokumentieren/elektronische-laborbuecher/#c911069</a:t>
            </a:r>
            <a:endParaRPr lang="de-DE" sz="1000" noProof="0" dirty="0">
              <a:latin typeface="+mj-lt"/>
            </a:endParaRPr>
          </a:p>
          <a:p>
            <a:pPr marL="171450" indent="-171450">
              <a:buFont typeface="Arial" panose="020B0604020202020204" pitchFamily="34" charset="0"/>
              <a:buChar char="•"/>
            </a:pPr>
            <a:r>
              <a:rPr lang="de-DE" sz="1000" noProof="0" dirty="0">
                <a:latin typeface="+mj-lt"/>
              </a:rPr>
              <a:t>Forschungsdatenmanagement Bayern. (2019, Juli 1). #01 Relevante Repositorien finden | Forschungsdaten suchen &amp; nachnutzen [Videoaufnahme]. https://www.youtube.com/watch?v=38_ETsB06I4</a:t>
            </a:r>
          </a:p>
          <a:p>
            <a:pPr marL="171450" indent="-171450">
              <a:buFont typeface="Arial" panose="020B0604020202020204" pitchFamily="34" charset="0"/>
              <a:buChar char="•"/>
            </a:pPr>
            <a:r>
              <a:rPr lang="de-DE" sz="1000" noProof="0" dirty="0">
                <a:latin typeface="+mj-lt"/>
              </a:rPr>
              <a:t>Gerlach, R., Rex, J., Lang, K., </a:t>
            </a:r>
            <a:r>
              <a:rPr lang="de-DE" sz="1000" noProof="0" dirty="0" err="1">
                <a:latin typeface="+mj-lt"/>
              </a:rPr>
              <a:t>Neute</a:t>
            </a:r>
            <a:r>
              <a:rPr lang="de-DE" sz="1000" noProof="0" dirty="0">
                <a:latin typeface="+mj-lt"/>
              </a:rPr>
              <a:t>, N., Assmann, C., &amp; Lehmann, A. (o. J.). 23 Research Data Management Things: Edition Free </a:t>
            </a:r>
            <a:r>
              <a:rPr lang="de-DE" sz="1000" noProof="0" dirty="0" err="1">
                <a:latin typeface="+mj-lt"/>
              </a:rPr>
              <a:t>Licenses</a:t>
            </a:r>
            <a:r>
              <a:rPr lang="de-DE" sz="1000" noProof="0" dirty="0">
                <a:latin typeface="+mj-lt"/>
              </a:rPr>
              <a:t>. https://doi.org/10.5281/zenodo.5702009</a:t>
            </a:r>
          </a:p>
        </p:txBody>
      </p:sp>
    </p:spTree>
    <p:extLst>
      <p:ext uri="{BB962C8B-B14F-4D97-AF65-F5344CB8AC3E}">
        <p14:creationId xmlns:p14="http://schemas.microsoft.com/office/powerpoint/2010/main" val="24867772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59">
          <a:extLst>
            <a:ext uri="{FF2B5EF4-FFF2-40B4-BE49-F238E27FC236}">
              <a16:creationId xmlns:a16="http://schemas.microsoft.com/office/drawing/2014/main" id="{0A30D1E7-992B-31AA-1229-AED4EEE47316}"/>
            </a:ext>
          </a:extLst>
        </p:cNvPr>
        <p:cNvGrpSpPr/>
        <p:nvPr/>
      </p:nvGrpSpPr>
      <p:grpSpPr>
        <a:xfrm>
          <a:off x="0" y="0"/>
          <a:ext cx="0" cy="0"/>
          <a:chOff x="0" y="0"/>
          <a:chExt cx="0" cy="0"/>
        </a:xfrm>
      </p:grpSpPr>
      <p:sp>
        <p:nvSpPr>
          <p:cNvPr id="760" name="Google Shape;760;p30">
            <a:extLst>
              <a:ext uri="{FF2B5EF4-FFF2-40B4-BE49-F238E27FC236}">
                <a16:creationId xmlns:a16="http://schemas.microsoft.com/office/drawing/2014/main" id="{A5D1806B-ADB8-A8FB-4020-9F4369EFADE5}"/>
              </a:ext>
            </a:extLst>
          </p:cNvPr>
          <p:cNvSpPr txBox="1">
            <a:spLocks noGrp="1"/>
          </p:cNvSpPr>
          <p:nvPr>
            <p:ph type="title"/>
          </p:nvPr>
        </p:nvSpPr>
        <p:spPr>
          <a:xfrm>
            <a:off x="457200" y="541114"/>
            <a:ext cx="8229600" cy="371400"/>
          </a:xfrm>
          <a:prstGeom prst="rect">
            <a:avLst/>
          </a:prstGeom>
        </p:spPr>
        <p:txBody>
          <a:bodyPr spcFirstLastPara="1" wrap="square" lIns="91425" tIns="91425" rIns="91425" bIns="91425" anchor="ctr" anchorCtr="0">
            <a:noAutofit/>
          </a:bodyPr>
          <a:lstStyle/>
          <a:p>
            <a:pPr lvl="0" algn="ctr"/>
            <a:r>
              <a:rPr lang="de-DE" noProof="0" dirty="0">
                <a:solidFill>
                  <a:schemeClr val="bg1">
                    <a:lumMod val="10000"/>
                  </a:schemeClr>
                </a:solidFill>
                <a:latin typeface="+mj-lt"/>
                <a:ea typeface="Arial"/>
                <a:cs typeface="Arial"/>
              </a:rPr>
              <a:t>Quellen</a:t>
            </a:r>
            <a:endParaRPr lang="de-DE" noProof="0" dirty="0">
              <a:latin typeface="+mj-lt"/>
            </a:endParaRPr>
          </a:p>
        </p:txBody>
      </p:sp>
      <p:sp>
        <p:nvSpPr>
          <p:cNvPr id="9" name="Inhaltsplatzhalter 2">
            <a:extLst>
              <a:ext uri="{FF2B5EF4-FFF2-40B4-BE49-F238E27FC236}">
                <a16:creationId xmlns:a16="http://schemas.microsoft.com/office/drawing/2014/main" id="{A521F4BC-4FA9-0E28-7465-D76424FB0F3C}"/>
              </a:ext>
            </a:extLst>
          </p:cNvPr>
          <p:cNvSpPr txBox="1">
            <a:spLocks/>
          </p:cNvSpPr>
          <p:nvPr/>
        </p:nvSpPr>
        <p:spPr bwMode="auto">
          <a:xfrm>
            <a:off x="556929" y="1136451"/>
            <a:ext cx="8030141" cy="305779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71450" indent="-171450">
              <a:buFont typeface="Arial" panose="020B0604020202020204" pitchFamily="34" charset="0"/>
              <a:buChar char="•"/>
            </a:pPr>
            <a:r>
              <a:rPr lang="de-DE" sz="1000" noProof="0" dirty="0">
                <a:latin typeface="+mj-lt"/>
              </a:rPr>
              <a:t>Lehmann, S. B. C., Altemeier, F., &amp; Nina, D. (2026). Team-Documentation-Sheet_Beispiel.pdf (Version 2.0, S. 268538) [</a:t>
            </a:r>
            <a:r>
              <a:rPr lang="de-DE" sz="1000" noProof="0" dirty="0" err="1">
                <a:latin typeface="+mj-lt"/>
              </a:rPr>
              <a:t>Application</a:t>
            </a:r>
            <a:r>
              <a:rPr lang="de-DE" sz="1000" noProof="0" dirty="0">
                <a:latin typeface="+mj-lt"/>
              </a:rPr>
              <a:t>/</a:t>
            </a:r>
            <a:r>
              <a:rPr lang="de-DE" sz="1000" noProof="0" dirty="0" err="1">
                <a:latin typeface="+mj-lt"/>
              </a:rPr>
              <a:t>pdf</a:t>
            </a:r>
            <a:r>
              <a:rPr lang="de-DE" sz="1000" noProof="0" dirty="0">
                <a:latin typeface="+mj-lt"/>
              </a:rPr>
              <a:t>]. </a:t>
            </a:r>
            <a:r>
              <a:rPr lang="de-DE" sz="1000" noProof="0" dirty="0" err="1">
                <a:latin typeface="+mj-lt"/>
              </a:rPr>
              <a:t>GRO.data</a:t>
            </a:r>
            <a:r>
              <a:rPr lang="de-DE" sz="1000" noProof="0" dirty="0">
                <a:latin typeface="+mj-lt"/>
              </a:rPr>
              <a:t>. </a:t>
            </a:r>
            <a:r>
              <a:rPr lang="de-DE" sz="1000" noProof="0" dirty="0">
                <a:latin typeface="+mj-lt"/>
                <a:hlinkClick r:id="rId3"/>
              </a:rPr>
              <a:t>https://doi.org/10.25625/EKEEFB/BJYKEM</a:t>
            </a:r>
            <a:endParaRPr lang="de-DE" sz="1000" noProof="0" dirty="0">
              <a:latin typeface="+mj-lt"/>
            </a:endParaRPr>
          </a:p>
          <a:p>
            <a:pPr marL="171450" indent="-171450">
              <a:buFont typeface="Arial" panose="020B0604020202020204" pitchFamily="34" charset="0"/>
              <a:buChar char="•"/>
            </a:pPr>
            <a:r>
              <a:rPr lang="de-DE" sz="1000" noProof="0" dirty="0">
                <a:latin typeface="+mj-lt"/>
              </a:rPr>
              <a:t>Leitlinien und </a:t>
            </a:r>
            <a:r>
              <a:rPr lang="de-DE" sz="1000" noProof="0" dirty="0" err="1">
                <a:latin typeface="+mj-lt"/>
              </a:rPr>
              <a:t>Policies</a:t>
            </a:r>
            <a:r>
              <a:rPr lang="de-DE" sz="1000" noProof="0" dirty="0">
                <a:latin typeface="+mj-lt"/>
              </a:rPr>
              <a:t> | Ethik und gute wissenschaftliche Praxis | Themen | Forschungsdaten und Forschungsdatenmanagement. (o. J.). Abgerufen 30. März 2026, von </a:t>
            </a:r>
            <a:r>
              <a:rPr lang="de-DE" sz="1000" noProof="0" dirty="0">
                <a:latin typeface="+mj-lt"/>
                <a:hlinkClick r:id="rId4"/>
              </a:rPr>
              <a:t>https://forschungsdaten.info/themen/ethik-und-gute-wissenschaftliche-praxis/leitlinien-und-policies/</a:t>
            </a:r>
            <a:endParaRPr lang="de-DE" sz="1000" noProof="0" dirty="0">
              <a:latin typeface="+mj-lt"/>
            </a:endParaRPr>
          </a:p>
          <a:p>
            <a:pPr marL="171450" indent="-171450">
              <a:buFont typeface="Arial" panose="020B0604020202020204" pitchFamily="34" charset="0"/>
              <a:buChar char="•"/>
            </a:pPr>
            <a:r>
              <a:rPr lang="de-DE" sz="1000" noProof="0" dirty="0">
                <a:latin typeface="+mj-lt"/>
              </a:rPr>
              <a:t>Leitlinie zum Umgang mit Forschungsdaten an der Hochschule Hannover. (2017, Oktober 16). https://www.hs-hannover.de/fileadmin/HsH/Hochschule_Hannover/Forschung/Forschung/06_Unterstuetzung_und_Informationen/Forschungsstrategie_und_Leitlinien/Leitlinie_zum_Umgang_mit_Forschungsdaten_an_der_Hochschule_Hannover__HsH_.pdf</a:t>
            </a:r>
          </a:p>
          <a:p>
            <a:pPr marL="171450" indent="-171450">
              <a:buFont typeface="Arial" panose="020B0604020202020204" pitchFamily="34" charset="0"/>
              <a:buChar char="•"/>
            </a:pPr>
            <a:r>
              <a:rPr lang="de-DE" sz="1000" noProof="0" dirty="0">
                <a:latin typeface="+mj-lt"/>
              </a:rPr>
              <a:t>Metadaten | CDI. (o. J.). Abgerufen 30. März 2026, von </a:t>
            </a:r>
            <a:r>
              <a:rPr lang="de-DE" sz="1000" noProof="0" dirty="0">
                <a:latin typeface="+mj-lt"/>
                <a:hlinkClick r:id="rId5"/>
              </a:rPr>
              <a:t>https://www.cdi.fau.de/glossary/metadaten/</a:t>
            </a:r>
            <a:endParaRPr lang="de-DE" sz="1000" noProof="0" dirty="0">
              <a:latin typeface="+mj-lt"/>
            </a:endParaRPr>
          </a:p>
          <a:p>
            <a:pPr marL="171450" indent="-171450">
              <a:buFont typeface="Arial" panose="020B0604020202020204" pitchFamily="34" charset="0"/>
              <a:buChar char="•"/>
            </a:pPr>
            <a:r>
              <a:rPr lang="de-DE" sz="1000" noProof="0" dirty="0">
                <a:latin typeface="+mj-lt"/>
              </a:rPr>
              <a:t>Nachnutzung. (2026, März 29). </a:t>
            </a:r>
            <a:r>
              <a:rPr lang="de-DE" sz="1000" noProof="0" dirty="0">
                <a:latin typeface="+mj-lt"/>
                <a:hlinkClick r:id="rId6"/>
              </a:rPr>
              <a:t>https://data-affairs.affective-societies.de/artikel/nachnutzung/</a:t>
            </a:r>
            <a:endParaRPr lang="de-DE" sz="1000" noProof="0" dirty="0">
              <a:latin typeface="+mj-lt"/>
            </a:endParaRPr>
          </a:p>
          <a:p>
            <a:pPr marL="171450" indent="-171450">
              <a:buFont typeface="Arial" panose="020B0604020202020204" pitchFamily="34" charset="0"/>
              <a:buChar char="•"/>
            </a:pPr>
            <a:r>
              <a:rPr lang="de-DE" sz="1000" noProof="0" dirty="0">
                <a:latin typeface="+mj-lt"/>
              </a:rPr>
              <a:t>Nestor—Homepage—Nestor-Siegel für vertrauenswürdige digitale Langzeitarchive. (o. J.). Abgerufen 30. März 2026, von </a:t>
            </a:r>
            <a:r>
              <a:rPr lang="de-DE" sz="1000" noProof="0" dirty="0">
                <a:latin typeface="+mj-lt"/>
                <a:hlinkClick r:id="rId7"/>
              </a:rPr>
              <a:t>https://www.langzeitarchivierung.de/Webs/nestor/DE/Zertifizierung/nestor_Siegel/siegel.html</a:t>
            </a:r>
            <a:endParaRPr lang="de-DE" sz="1000" noProof="0" dirty="0">
              <a:latin typeface="+mj-lt"/>
            </a:endParaRPr>
          </a:p>
          <a:p>
            <a:pPr marL="171450" indent="-171450">
              <a:buFont typeface="Arial" panose="020B0604020202020204" pitchFamily="34" charset="0"/>
              <a:buChar char="•"/>
            </a:pPr>
            <a:r>
              <a:rPr lang="de-DE" sz="1000" noProof="0" dirty="0">
                <a:latin typeface="+mj-lt"/>
              </a:rPr>
              <a:t>Praxishandbuch Forschungsdatenmanagement. (2021). In Praxishandbuch Forschungsdatenmanagement. De Gruyter Saur. </a:t>
            </a:r>
            <a:r>
              <a:rPr lang="de-DE" sz="1000" noProof="0" dirty="0">
                <a:latin typeface="+mj-lt"/>
                <a:hlinkClick r:id="rId8"/>
              </a:rPr>
              <a:t>https://www.degruyterbrill.com/document/doi/10.1515/9783110657807/html?lang=de&amp;srsltid=AfmBOoq10CPxTW_Iq0c7gkTiP5W3wxDPqlbgjqCyMKoeFIWoYwRFeU2d</a:t>
            </a:r>
            <a:endParaRPr lang="de-DE" sz="1000" noProof="0" dirty="0">
              <a:latin typeface="+mj-lt"/>
            </a:endParaRPr>
          </a:p>
          <a:p>
            <a:pPr marL="171450" indent="-171450">
              <a:buFont typeface="Arial" panose="020B0604020202020204" pitchFamily="34" charset="0"/>
              <a:buChar char="•"/>
            </a:pPr>
            <a:r>
              <a:rPr lang="de-DE" sz="1000" noProof="0" dirty="0">
                <a:latin typeface="+mj-lt"/>
              </a:rPr>
              <a:t>Publikationsrichtlinie oder Affiliationsrichtlinie: Was hat es damit auf sich? (o. J.). ZB MED - Informationszentrum Lebenswissenschaften. Abgerufen 30. März 2026, von </a:t>
            </a:r>
            <a:r>
              <a:rPr lang="de-DE" sz="1000" noProof="0" dirty="0">
                <a:latin typeface="+mj-lt"/>
                <a:hlinkClick r:id="rId9"/>
              </a:rPr>
              <a:t>https://www.publisso.de/open-access-beraten/faqs/publikationsrichtlinie-oder-affiliationsrichtlinie</a:t>
            </a:r>
            <a:endParaRPr lang="de-DE" sz="1000" noProof="0" dirty="0">
              <a:latin typeface="+mj-lt"/>
            </a:endParaRPr>
          </a:p>
          <a:p>
            <a:pPr marL="171450" indent="-171450">
              <a:buFont typeface="Arial" panose="020B0604020202020204" pitchFamily="34" charset="0"/>
              <a:buChar char="•"/>
            </a:pPr>
            <a:r>
              <a:rPr lang="de-DE" sz="1000" noProof="0" dirty="0">
                <a:latin typeface="+mj-lt"/>
              </a:rPr>
              <a:t>Repositorien | Veröffentlichen und Archivieren | Themen | Forschungsdaten und Forschungsdatenmanagement. (o. J.). Abgerufen 30. März 2026, von </a:t>
            </a:r>
            <a:r>
              <a:rPr lang="de-DE" sz="1000" noProof="0" dirty="0">
                <a:latin typeface="+mj-lt"/>
                <a:hlinkClick r:id="rId10"/>
              </a:rPr>
              <a:t>https://forschungsdaten.info/themen/veroeffentlichen-und-archivieren/repositorien/</a:t>
            </a:r>
            <a:endParaRPr lang="de-DE" sz="1000" noProof="0" dirty="0">
              <a:latin typeface="+mj-lt"/>
            </a:endParaRPr>
          </a:p>
          <a:p>
            <a:pPr marL="171450" indent="-171450">
              <a:buFont typeface="Arial" panose="020B0604020202020204" pitchFamily="34" charset="0"/>
              <a:buChar char="•"/>
            </a:pPr>
            <a:r>
              <a:rPr lang="de-DE" sz="1000" noProof="0" dirty="0">
                <a:latin typeface="+mj-lt"/>
              </a:rPr>
              <a:t>Search | re3data.org. (o. J.). Abgerufen 30. März 2026, von </a:t>
            </a:r>
            <a:r>
              <a:rPr lang="de-DE" sz="1000" noProof="0" dirty="0">
                <a:latin typeface="+mj-lt"/>
                <a:hlinkClick r:id="rId11"/>
              </a:rPr>
              <a:t>https://www.re3data.org/search</a:t>
            </a:r>
            <a:endParaRPr lang="de-DE" sz="1000" noProof="0" dirty="0">
              <a:latin typeface="+mj-lt"/>
            </a:endParaRPr>
          </a:p>
          <a:p>
            <a:pPr marL="171450" indent="-171450">
              <a:buFont typeface="Arial" panose="020B0604020202020204" pitchFamily="34" charset="0"/>
              <a:buChar char="•"/>
            </a:pPr>
            <a:r>
              <a:rPr lang="de-DE" sz="1000" noProof="0" dirty="0" err="1">
                <a:latin typeface="+mj-lt"/>
              </a:rPr>
              <a:t>Ziedorn</a:t>
            </a:r>
            <a:r>
              <a:rPr lang="de-DE" sz="1000" noProof="0" dirty="0">
                <a:latin typeface="+mj-lt"/>
              </a:rPr>
              <a:t>, F., &amp; </a:t>
            </a:r>
            <a:r>
              <a:rPr lang="de-DE" sz="1000" noProof="0" dirty="0" err="1">
                <a:latin typeface="+mj-lt"/>
              </a:rPr>
              <a:t>Taller</a:t>
            </a:r>
            <a:r>
              <a:rPr lang="de-DE" sz="1000" noProof="0" dirty="0">
                <a:latin typeface="+mj-lt"/>
              </a:rPr>
              <a:t>, N. (o. J.). Persistent Identifier (PID) im Forschungsdatenmanagement. https://doi.org/10.5281/zenodo.15180713</a:t>
            </a:r>
          </a:p>
          <a:p>
            <a:pPr marL="171450" indent="-171450">
              <a:buFont typeface="Arial" panose="020B0604020202020204" pitchFamily="34" charset="0"/>
              <a:buChar char="•"/>
            </a:pPr>
            <a:endParaRPr lang="de-DE" sz="1000" noProof="0" dirty="0">
              <a:latin typeface="+mj-lt"/>
            </a:endParaRPr>
          </a:p>
        </p:txBody>
      </p:sp>
    </p:spTree>
    <p:extLst>
      <p:ext uri="{BB962C8B-B14F-4D97-AF65-F5344CB8AC3E}">
        <p14:creationId xmlns:p14="http://schemas.microsoft.com/office/powerpoint/2010/main" val="25938568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12">
          <a:extLst>
            <a:ext uri="{FF2B5EF4-FFF2-40B4-BE49-F238E27FC236}">
              <a16:creationId xmlns:a16="http://schemas.microsoft.com/office/drawing/2014/main" id="{D9559D85-F483-E53C-331F-D478275E1EFE}"/>
            </a:ext>
          </a:extLst>
        </p:cNvPr>
        <p:cNvGrpSpPr/>
        <p:nvPr/>
      </p:nvGrpSpPr>
      <p:grpSpPr>
        <a:xfrm>
          <a:off x="0" y="0"/>
          <a:ext cx="0" cy="0"/>
          <a:chOff x="0" y="0"/>
          <a:chExt cx="0" cy="0"/>
        </a:xfrm>
      </p:grpSpPr>
      <p:sp>
        <p:nvSpPr>
          <p:cNvPr id="2113" name="Google Shape;2113;p31">
            <a:extLst>
              <a:ext uri="{FF2B5EF4-FFF2-40B4-BE49-F238E27FC236}">
                <a16:creationId xmlns:a16="http://schemas.microsoft.com/office/drawing/2014/main" id="{BC848B10-7939-C96D-6946-10A14D8E3AB5}"/>
              </a:ext>
            </a:extLst>
          </p:cNvPr>
          <p:cNvSpPr txBox="1">
            <a:spLocks noGrp="1"/>
          </p:cNvSpPr>
          <p:nvPr>
            <p:ph type="subTitle" idx="1"/>
          </p:nvPr>
        </p:nvSpPr>
        <p:spPr>
          <a:xfrm>
            <a:off x="1054530" y="1490436"/>
            <a:ext cx="2907600" cy="425700"/>
          </a:xfrm>
          <a:prstGeom prst="rect">
            <a:avLst/>
          </a:prstGeom>
        </p:spPr>
        <p:txBody>
          <a:bodyPr spcFirstLastPara="1" wrap="square" lIns="91425" tIns="45700" rIns="91425" bIns="45700" anchor="ctr" anchorCtr="0">
            <a:normAutofit fontScale="85000" lnSpcReduction="20000"/>
          </a:bodyPr>
          <a:lstStyle/>
          <a:p>
            <a:pPr marL="171450" indent="-171450">
              <a:buSzPts val="1600"/>
            </a:pPr>
            <a:r>
              <a:rPr lang="de-DE" b="1" noProof="0" dirty="0">
                <a:latin typeface="+mj-lt"/>
              </a:rPr>
              <a:t>Urheberrecht</a:t>
            </a:r>
          </a:p>
        </p:txBody>
      </p:sp>
      <p:sp>
        <p:nvSpPr>
          <p:cNvPr id="3" name="Untertitel 2">
            <a:extLst>
              <a:ext uri="{FF2B5EF4-FFF2-40B4-BE49-F238E27FC236}">
                <a16:creationId xmlns:a16="http://schemas.microsoft.com/office/drawing/2014/main" id="{F7010966-DC1F-CB27-0616-7271726C9BD5}"/>
              </a:ext>
            </a:extLst>
          </p:cNvPr>
          <p:cNvSpPr>
            <a:spLocks noGrp="1"/>
          </p:cNvSpPr>
          <p:nvPr>
            <p:ph type="subTitle" idx="3"/>
          </p:nvPr>
        </p:nvSpPr>
        <p:spPr>
          <a:xfrm>
            <a:off x="1054530" y="1916136"/>
            <a:ext cx="3281250" cy="2019299"/>
          </a:xfrm>
        </p:spPr>
        <p:txBody>
          <a:bodyPr/>
          <a:lstStyle/>
          <a:p>
            <a:pPr>
              <a:buFont typeface="Arial" panose="020B0604020202020204" pitchFamily="34" charset="0"/>
              <a:buChar char="•"/>
            </a:pPr>
            <a:r>
              <a:rPr lang="de-DE" sz="1400" noProof="0" dirty="0">
                <a:latin typeface="+mj-lt"/>
              </a:rPr>
              <a:t>Regelt die Gesamtheit der Rechtsbeziehungen, in denen künstlerische, literarische und wissenschaftliche Werke von ihren Urhebern geschaffen werden</a:t>
            </a:r>
          </a:p>
          <a:p>
            <a:pPr>
              <a:buFont typeface="Arial" panose="020B0604020202020204" pitchFamily="34" charset="0"/>
              <a:buChar char="•"/>
            </a:pPr>
            <a:r>
              <a:rPr lang="de-DE" sz="1400" noProof="0" dirty="0">
                <a:latin typeface="+mj-lt"/>
              </a:rPr>
              <a:t>Ausnahmen bilden z.B. Lizenzen oder Schrankenregelungen</a:t>
            </a:r>
          </a:p>
          <a:p>
            <a:pPr>
              <a:buFont typeface="Arial" panose="020B0604020202020204" pitchFamily="34" charset="0"/>
              <a:buChar char="•"/>
            </a:pPr>
            <a:r>
              <a:rPr lang="de-DE" sz="1400" noProof="0" dirty="0">
                <a:latin typeface="+mj-lt"/>
              </a:rPr>
              <a:t>Erlischt in der Regel 70 Jahre nach dem Tod </a:t>
            </a:r>
            <a:r>
              <a:rPr lang="de-DE" sz="1400" noProof="0" dirty="0" err="1">
                <a:latin typeface="+mj-lt"/>
              </a:rPr>
              <a:t>des:der</a:t>
            </a:r>
            <a:r>
              <a:rPr lang="de-DE" sz="1400" noProof="0" dirty="0">
                <a:latin typeface="+mj-lt"/>
              </a:rPr>
              <a:t> </a:t>
            </a:r>
            <a:r>
              <a:rPr lang="de-DE" sz="1400" noProof="0" dirty="0" err="1">
                <a:latin typeface="+mj-lt"/>
              </a:rPr>
              <a:t>Urheber:in</a:t>
            </a:r>
            <a:endParaRPr lang="de-DE" sz="1400" noProof="0" dirty="0">
              <a:latin typeface="+mj-lt"/>
            </a:endParaRPr>
          </a:p>
          <a:p>
            <a:pPr>
              <a:buFont typeface="Arial" panose="020B0604020202020204" pitchFamily="34" charset="0"/>
              <a:buChar char="•"/>
            </a:pPr>
            <a:endParaRPr lang="de-DE" sz="1400" noProof="0" dirty="0">
              <a:latin typeface="+mj-lt"/>
            </a:endParaRPr>
          </a:p>
        </p:txBody>
      </p:sp>
      <p:sp>
        <p:nvSpPr>
          <p:cNvPr id="4" name="Untertitel 3">
            <a:extLst>
              <a:ext uri="{FF2B5EF4-FFF2-40B4-BE49-F238E27FC236}">
                <a16:creationId xmlns:a16="http://schemas.microsoft.com/office/drawing/2014/main" id="{738766F2-45FC-2249-EBC9-E4EF95B4BAE0}"/>
              </a:ext>
            </a:extLst>
          </p:cNvPr>
          <p:cNvSpPr>
            <a:spLocks noGrp="1"/>
          </p:cNvSpPr>
          <p:nvPr>
            <p:ph type="subTitle" idx="4"/>
          </p:nvPr>
        </p:nvSpPr>
        <p:spPr>
          <a:xfrm>
            <a:off x="4572000" y="1916136"/>
            <a:ext cx="3281249" cy="2019300"/>
          </a:xfrm>
        </p:spPr>
        <p:txBody>
          <a:bodyPr/>
          <a:lstStyle/>
          <a:p>
            <a:pPr>
              <a:buFont typeface="Arial" panose="020B0604020202020204" pitchFamily="34" charset="0"/>
              <a:buChar char="•"/>
            </a:pPr>
            <a:r>
              <a:rPr lang="de-DE" sz="1400" noProof="0" dirty="0">
                <a:latin typeface="+mj-lt"/>
              </a:rPr>
              <a:t>Beachtung ist gesetzlich vorgeschrieben</a:t>
            </a:r>
          </a:p>
          <a:p>
            <a:pPr>
              <a:buFont typeface="Arial" panose="020B0604020202020204" pitchFamily="34" charset="0"/>
              <a:buChar char="•"/>
            </a:pPr>
            <a:r>
              <a:rPr lang="de-DE" sz="1400" noProof="0" dirty="0">
                <a:latin typeface="+mj-lt"/>
              </a:rPr>
              <a:t>Grundrecht auf „informationelle Selbstbestimmung“: Schutz der Privatsphäre; Kenntnis darüber, welche Daten wo gespeichert sind</a:t>
            </a:r>
          </a:p>
          <a:p>
            <a:pPr>
              <a:buFont typeface="Arial" panose="020B0604020202020204" pitchFamily="34" charset="0"/>
              <a:buChar char="•"/>
            </a:pPr>
            <a:r>
              <a:rPr lang="de-DE" sz="1400" noProof="0" dirty="0">
                <a:latin typeface="+mj-lt"/>
              </a:rPr>
              <a:t>Wichtige Quellen sind die DSGVO, DSVO und </a:t>
            </a:r>
            <a:r>
              <a:rPr lang="de-DE" sz="1400" noProof="0" dirty="0" err="1">
                <a:latin typeface="+mj-lt"/>
              </a:rPr>
              <a:t>ePrivacy</a:t>
            </a:r>
            <a:r>
              <a:rPr lang="de-DE" sz="1400" noProof="0" dirty="0">
                <a:latin typeface="+mj-lt"/>
              </a:rPr>
              <a:t>-RL </a:t>
            </a:r>
          </a:p>
        </p:txBody>
      </p:sp>
      <p:sp>
        <p:nvSpPr>
          <p:cNvPr id="2114" name="Google Shape;2114;p31">
            <a:extLst>
              <a:ext uri="{FF2B5EF4-FFF2-40B4-BE49-F238E27FC236}">
                <a16:creationId xmlns:a16="http://schemas.microsoft.com/office/drawing/2014/main" id="{85CB9DB8-87EE-F058-004C-ECF3D174E230}"/>
              </a:ext>
            </a:extLst>
          </p:cNvPr>
          <p:cNvSpPr txBox="1">
            <a:spLocks noGrp="1"/>
          </p:cNvSpPr>
          <p:nvPr>
            <p:ph type="title"/>
          </p:nvPr>
        </p:nvSpPr>
        <p:spPr>
          <a:prstGeom prst="rect">
            <a:avLst/>
          </a:prstGeom>
        </p:spPr>
        <p:txBody>
          <a:bodyPr spcFirstLastPara="1" wrap="square" lIns="91425" tIns="45700" rIns="91425" bIns="45700" anchor="t" anchorCtr="0">
            <a:normAutofit/>
          </a:bodyPr>
          <a:lstStyle/>
          <a:p>
            <a:pPr marL="0" lvl="0" indent="0" algn="ctr" rtl="0">
              <a:spcBef>
                <a:spcPts val="0"/>
              </a:spcBef>
              <a:spcAft>
                <a:spcPts val="0"/>
              </a:spcAft>
              <a:buSzPct val="52941"/>
              <a:buNone/>
            </a:pPr>
            <a:r>
              <a:rPr lang="de-DE" noProof="0" dirty="0">
                <a:latin typeface="+mj-lt"/>
              </a:rPr>
              <a:t>Urheberrecht &amp; Datenschutz</a:t>
            </a:r>
          </a:p>
        </p:txBody>
      </p:sp>
      <p:sp>
        <p:nvSpPr>
          <p:cNvPr id="5" name="Google Shape;2113;p31">
            <a:extLst>
              <a:ext uri="{FF2B5EF4-FFF2-40B4-BE49-F238E27FC236}">
                <a16:creationId xmlns:a16="http://schemas.microsoft.com/office/drawing/2014/main" id="{BA450FA3-D3B3-CB24-2D25-95E6837EF8B9}"/>
              </a:ext>
            </a:extLst>
          </p:cNvPr>
          <p:cNvSpPr txBox="1">
            <a:spLocks/>
          </p:cNvSpPr>
          <p:nvPr/>
        </p:nvSpPr>
        <p:spPr>
          <a:xfrm>
            <a:off x="4572000" y="1490436"/>
            <a:ext cx="2907600" cy="425700"/>
          </a:xfrm>
          <a:prstGeom prst="rect">
            <a:avLst/>
          </a:prstGeom>
          <a:noFill/>
          <a:ln>
            <a:noFill/>
          </a:ln>
        </p:spPr>
        <p:txBody>
          <a:bodyPr spcFirstLastPara="1" wrap="square" lIns="91425" tIns="45700" rIns="91425" bIns="45700" anchor="ctr" anchorCtr="0">
            <a:normAutofit fontScale="85000" lnSpcReduction="20000"/>
          </a:bodyPr>
          <a:lstStyle>
            <a:defPPr marR="0" lvl="0" algn="l" rtl="0">
              <a:lnSpc>
                <a:spcPct val="100000"/>
              </a:lnSpc>
              <a:spcBef>
                <a:spcPts val="0"/>
              </a:spcBef>
              <a:spcAft>
                <a:spcPts val="0"/>
              </a:spcAft>
            </a:defPPr>
            <a:lvl1pPr marL="457200" marR="0" lvl="0" indent="-304800" algn="l" rtl="0">
              <a:lnSpc>
                <a:spcPct val="90000"/>
              </a:lnSpc>
              <a:spcBef>
                <a:spcPts val="750"/>
              </a:spcBef>
              <a:spcAft>
                <a:spcPts val="0"/>
              </a:spcAft>
              <a:buClr>
                <a:schemeClr val="dk1"/>
              </a:buClr>
              <a:buSzPts val="2400"/>
              <a:buFont typeface="Raleway"/>
              <a:buNone/>
              <a:defRPr sz="2400" b="0" i="0" u="none" strike="noStrike" cap="none">
                <a:solidFill>
                  <a:schemeClr val="dk1"/>
                </a:solidFill>
                <a:latin typeface="Raleway ExtraBold"/>
                <a:ea typeface="Raleway ExtraBold"/>
                <a:cs typeface="Raleway ExtraBold"/>
                <a:sym typeface="Raleway ExtraBold"/>
              </a:defRPr>
            </a:lvl1pPr>
            <a:lvl2pPr marL="914400" marR="0" lvl="1" indent="-304800" algn="ctr" rtl="0">
              <a:lnSpc>
                <a:spcPct val="100000"/>
              </a:lnSpc>
              <a:spcBef>
                <a:spcPts val="0"/>
              </a:spcBef>
              <a:spcAft>
                <a:spcPts val="0"/>
              </a:spcAft>
              <a:buClr>
                <a:schemeClr val="dk1"/>
              </a:buClr>
              <a:buSzPts val="2400"/>
              <a:buFont typeface="Raleway"/>
              <a:buNone/>
              <a:defRPr sz="2400" b="1" i="0" u="none" strike="noStrike" cap="none">
                <a:solidFill>
                  <a:schemeClr val="dk1"/>
                </a:solidFill>
                <a:latin typeface="Raleway"/>
                <a:ea typeface="Raleway"/>
                <a:cs typeface="Raleway"/>
                <a:sym typeface="Raleway"/>
              </a:defRPr>
            </a:lvl2pPr>
            <a:lvl3pPr marL="1371600" marR="0" lvl="2" indent="-304800" algn="ctr" rtl="0">
              <a:lnSpc>
                <a:spcPct val="100000"/>
              </a:lnSpc>
              <a:spcBef>
                <a:spcPts val="0"/>
              </a:spcBef>
              <a:spcAft>
                <a:spcPts val="0"/>
              </a:spcAft>
              <a:buClr>
                <a:schemeClr val="dk1"/>
              </a:buClr>
              <a:buSzPts val="2400"/>
              <a:buFont typeface="Raleway"/>
              <a:buNone/>
              <a:defRPr sz="2400" b="1" i="0" u="none" strike="noStrike" cap="none">
                <a:solidFill>
                  <a:schemeClr val="dk1"/>
                </a:solidFill>
                <a:latin typeface="Raleway"/>
                <a:ea typeface="Raleway"/>
                <a:cs typeface="Raleway"/>
                <a:sym typeface="Raleway"/>
              </a:defRPr>
            </a:lvl3pPr>
            <a:lvl4pPr marL="1828800" marR="0" lvl="3" indent="-304800" algn="ctr" rtl="0">
              <a:lnSpc>
                <a:spcPct val="100000"/>
              </a:lnSpc>
              <a:spcBef>
                <a:spcPts val="0"/>
              </a:spcBef>
              <a:spcAft>
                <a:spcPts val="0"/>
              </a:spcAft>
              <a:buClr>
                <a:schemeClr val="dk1"/>
              </a:buClr>
              <a:buSzPts val="2400"/>
              <a:buFont typeface="Raleway"/>
              <a:buNone/>
              <a:defRPr sz="2400" b="1" i="0" u="none" strike="noStrike" cap="none">
                <a:solidFill>
                  <a:schemeClr val="dk1"/>
                </a:solidFill>
                <a:latin typeface="Raleway"/>
                <a:ea typeface="Raleway"/>
                <a:cs typeface="Raleway"/>
                <a:sym typeface="Raleway"/>
              </a:defRPr>
            </a:lvl4pPr>
            <a:lvl5pPr marL="2286000" marR="0" lvl="4" indent="-304800" algn="ctr" rtl="0">
              <a:lnSpc>
                <a:spcPct val="100000"/>
              </a:lnSpc>
              <a:spcBef>
                <a:spcPts val="0"/>
              </a:spcBef>
              <a:spcAft>
                <a:spcPts val="0"/>
              </a:spcAft>
              <a:buClr>
                <a:schemeClr val="dk1"/>
              </a:buClr>
              <a:buSzPts val="2400"/>
              <a:buFont typeface="Raleway"/>
              <a:buNone/>
              <a:defRPr sz="2400" b="1" i="0" u="none" strike="noStrike" cap="none">
                <a:solidFill>
                  <a:schemeClr val="dk1"/>
                </a:solidFill>
                <a:latin typeface="Raleway"/>
                <a:ea typeface="Raleway"/>
                <a:cs typeface="Raleway"/>
                <a:sym typeface="Raleway"/>
              </a:defRPr>
            </a:lvl5pPr>
            <a:lvl6pPr marL="2743200" marR="0" lvl="5" indent="-304800" algn="ctr" rtl="0">
              <a:lnSpc>
                <a:spcPct val="100000"/>
              </a:lnSpc>
              <a:spcBef>
                <a:spcPts val="0"/>
              </a:spcBef>
              <a:spcAft>
                <a:spcPts val="0"/>
              </a:spcAft>
              <a:buClr>
                <a:schemeClr val="dk1"/>
              </a:buClr>
              <a:buSzPts val="2400"/>
              <a:buFont typeface="Raleway"/>
              <a:buNone/>
              <a:defRPr sz="2400" b="1" i="0" u="none" strike="noStrike" cap="none">
                <a:solidFill>
                  <a:schemeClr val="dk1"/>
                </a:solidFill>
                <a:latin typeface="Raleway"/>
                <a:ea typeface="Raleway"/>
                <a:cs typeface="Raleway"/>
                <a:sym typeface="Raleway"/>
              </a:defRPr>
            </a:lvl6pPr>
            <a:lvl7pPr marL="3200400" marR="0" lvl="6" indent="-304800" algn="ctr" rtl="0">
              <a:lnSpc>
                <a:spcPct val="100000"/>
              </a:lnSpc>
              <a:spcBef>
                <a:spcPts val="0"/>
              </a:spcBef>
              <a:spcAft>
                <a:spcPts val="0"/>
              </a:spcAft>
              <a:buClr>
                <a:schemeClr val="dk1"/>
              </a:buClr>
              <a:buSzPts val="2400"/>
              <a:buFont typeface="Raleway"/>
              <a:buNone/>
              <a:defRPr sz="2400" b="1" i="0" u="none" strike="noStrike" cap="none">
                <a:solidFill>
                  <a:schemeClr val="dk1"/>
                </a:solidFill>
                <a:latin typeface="Raleway"/>
                <a:ea typeface="Raleway"/>
                <a:cs typeface="Raleway"/>
                <a:sym typeface="Raleway"/>
              </a:defRPr>
            </a:lvl7pPr>
            <a:lvl8pPr marL="3657600" marR="0" lvl="7" indent="-304800" algn="ctr" rtl="0">
              <a:lnSpc>
                <a:spcPct val="100000"/>
              </a:lnSpc>
              <a:spcBef>
                <a:spcPts val="0"/>
              </a:spcBef>
              <a:spcAft>
                <a:spcPts val="0"/>
              </a:spcAft>
              <a:buClr>
                <a:schemeClr val="dk1"/>
              </a:buClr>
              <a:buSzPts val="2400"/>
              <a:buFont typeface="Raleway"/>
              <a:buNone/>
              <a:defRPr sz="2400" b="1" i="0" u="none" strike="noStrike" cap="none">
                <a:solidFill>
                  <a:schemeClr val="dk1"/>
                </a:solidFill>
                <a:latin typeface="Raleway"/>
                <a:ea typeface="Raleway"/>
                <a:cs typeface="Raleway"/>
                <a:sym typeface="Raleway"/>
              </a:defRPr>
            </a:lvl8pPr>
            <a:lvl9pPr marL="4114800" marR="0" lvl="8" indent="-304800" algn="ctr" rtl="0">
              <a:lnSpc>
                <a:spcPct val="100000"/>
              </a:lnSpc>
              <a:spcBef>
                <a:spcPts val="0"/>
              </a:spcBef>
              <a:spcAft>
                <a:spcPts val="0"/>
              </a:spcAft>
              <a:buClr>
                <a:schemeClr val="dk1"/>
              </a:buClr>
              <a:buSzPts val="2400"/>
              <a:buFont typeface="Raleway"/>
              <a:buNone/>
              <a:defRPr sz="2400" b="1" i="0" u="none" strike="noStrike" cap="none">
                <a:solidFill>
                  <a:schemeClr val="dk1"/>
                </a:solidFill>
                <a:latin typeface="Raleway"/>
                <a:ea typeface="Raleway"/>
                <a:cs typeface="Raleway"/>
                <a:sym typeface="Raleway"/>
              </a:defRPr>
            </a:lvl9pPr>
          </a:lstStyle>
          <a:p>
            <a:pPr marL="171450" indent="-171450">
              <a:buSzPts val="1600"/>
            </a:pPr>
            <a:r>
              <a:rPr lang="de-DE" b="1" noProof="0" dirty="0">
                <a:latin typeface="+mj-lt"/>
              </a:rPr>
              <a:t>Datenschutz</a:t>
            </a:r>
          </a:p>
        </p:txBody>
      </p:sp>
    </p:spTree>
    <p:extLst>
      <p:ext uri="{BB962C8B-B14F-4D97-AF65-F5344CB8AC3E}">
        <p14:creationId xmlns:p14="http://schemas.microsoft.com/office/powerpoint/2010/main" val="19857802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C91E7F-EC89-2C7F-7294-28472B86E886}"/>
              </a:ext>
            </a:extLst>
          </p:cNvPr>
          <p:cNvSpPr>
            <a:spLocks noGrp="1"/>
          </p:cNvSpPr>
          <p:nvPr>
            <p:ph type="title"/>
          </p:nvPr>
        </p:nvSpPr>
        <p:spPr>
          <a:xfrm>
            <a:off x="1977900" y="1160635"/>
            <a:ext cx="5188200" cy="1058700"/>
          </a:xfrm>
        </p:spPr>
        <p:txBody>
          <a:bodyPr/>
          <a:lstStyle/>
          <a:p>
            <a:r>
              <a:rPr lang="de-DE" sz="3600" noProof="0" dirty="0">
                <a:latin typeface="+mj-lt"/>
              </a:rPr>
              <a:t>Vielen Dank für Ihre Aufmerksamkeit</a:t>
            </a:r>
          </a:p>
        </p:txBody>
      </p:sp>
      <p:sp>
        <p:nvSpPr>
          <p:cNvPr id="3" name="Textfeld 2">
            <a:extLst>
              <a:ext uri="{FF2B5EF4-FFF2-40B4-BE49-F238E27FC236}">
                <a16:creationId xmlns:a16="http://schemas.microsoft.com/office/drawing/2014/main" id="{4F007561-5CCF-CB09-8A33-3EACA74A3F35}"/>
              </a:ext>
            </a:extLst>
          </p:cNvPr>
          <p:cNvSpPr txBox="1"/>
          <p:nvPr/>
        </p:nvSpPr>
        <p:spPr>
          <a:xfrm>
            <a:off x="1618488" y="2382427"/>
            <a:ext cx="6391656" cy="1600438"/>
          </a:xfrm>
          <a:prstGeom prst="rect">
            <a:avLst/>
          </a:prstGeom>
          <a:noFill/>
        </p:spPr>
        <p:txBody>
          <a:bodyPr wrap="square" rtlCol="0">
            <a:spAutoFit/>
          </a:bodyPr>
          <a:lstStyle/>
          <a:p>
            <a:pPr algn="ctr"/>
            <a:r>
              <a:rPr lang="de-DE" dirty="0"/>
              <a:t>Unter folgendem Link finden sie weitere Informationen zum Forschungsdatenmanagement an der </a:t>
            </a:r>
            <a:r>
              <a:rPr lang="de-DE" dirty="0" err="1"/>
              <a:t>HsH</a:t>
            </a:r>
            <a:r>
              <a:rPr lang="de-DE" dirty="0"/>
              <a:t> und die Kontaktdaten des Data Stewards: </a:t>
            </a:r>
          </a:p>
          <a:p>
            <a:pPr algn="ctr"/>
            <a:r>
              <a:rPr lang="de-DE" dirty="0">
                <a:hlinkClick r:id="rId2"/>
              </a:rPr>
              <a:t>https://www.hs-hannover.de/forschung/unterstuetzung-und-informationen-fuer-forschende/forschungsdatenmanagement</a:t>
            </a:r>
            <a:r>
              <a:rPr lang="de-DE" dirty="0"/>
              <a:t> </a:t>
            </a:r>
          </a:p>
          <a:p>
            <a:pPr algn="ctr"/>
            <a:br>
              <a:rPr lang="de-DE" u="sng" dirty="0"/>
            </a:br>
            <a:r>
              <a:rPr lang="de-DE" b="1" dirty="0"/>
              <a:t>Kontakt</a:t>
            </a:r>
            <a:r>
              <a:rPr lang="de-DE" dirty="0"/>
              <a:t>: </a:t>
            </a:r>
            <a:r>
              <a:rPr lang="de-DE" dirty="0" err="1"/>
              <a:t>forschungsdatenmanagement</a:t>
            </a:r>
            <a:r>
              <a:rPr lang="de-DE" dirty="0"/>
              <a:t>(at)hs-hannover.de </a:t>
            </a:r>
          </a:p>
        </p:txBody>
      </p:sp>
    </p:spTree>
    <p:extLst>
      <p:ext uri="{BB962C8B-B14F-4D97-AF65-F5344CB8AC3E}">
        <p14:creationId xmlns:p14="http://schemas.microsoft.com/office/powerpoint/2010/main" val="36023009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12">
          <a:extLst>
            <a:ext uri="{FF2B5EF4-FFF2-40B4-BE49-F238E27FC236}">
              <a16:creationId xmlns:a16="http://schemas.microsoft.com/office/drawing/2014/main" id="{CE87AEA5-C3B8-665F-9295-066CA621E153}"/>
            </a:ext>
          </a:extLst>
        </p:cNvPr>
        <p:cNvGrpSpPr/>
        <p:nvPr/>
      </p:nvGrpSpPr>
      <p:grpSpPr>
        <a:xfrm>
          <a:off x="0" y="0"/>
          <a:ext cx="0" cy="0"/>
          <a:chOff x="0" y="0"/>
          <a:chExt cx="0" cy="0"/>
        </a:xfrm>
      </p:grpSpPr>
      <p:sp>
        <p:nvSpPr>
          <p:cNvPr id="2114" name="Google Shape;2114;p31">
            <a:extLst>
              <a:ext uri="{FF2B5EF4-FFF2-40B4-BE49-F238E27FC236}">
                <a16:creationId xmlns:a16="http://schemas.microsoft.com/office/drawing/2014/main" id="{B2570DDD-9DB9-90C2-E013-437B9EAAE9FF}"/>
              </a:ext>
            </a:extLst>
          </p:cNvPr>
          <p:cNvSpPr txBox="1">
            <a:spLocks noGrp="1"/>
          </p:cNvSpPr>
          <p:nvPr>
            <p:ph type="title"/>
          </p:nvPr>
        </p:nvSpPr>
        <p:spPr>
          <a:xfrm>
            <a:off x="720000" y="445025"/>
            <a:ext cx="7704000" cy="572700"/>
          </a:xfrm>
          <a:prstGeom prst="rect">
            <a:avLst/>
          </a:prstGeom>
        </p:spPr>
        <p:txBody>
          <a:bodyPr spcFirstLastPara="1" wrap="square" lIns="91425" tIns="45700" rIns="91425" bIns="45700" anchor="t" anchorCtr="0">
            <a:normAutofit fontScale="90000"/>
          </a:bodyPr>
          <a:lstStyle/>
          <a:p>
            <a:pPr marL="0" lvl="0" indent="0" algn="ctr" rtl="0">
              <a:spcBef>
                <a:spcPts val="0"/>
              </a:spcBef>
              <a:spcAft>
                <a:spcPts val="0"/>
              </a:spcAft>
              <a:buSzPct val="52941"/>
              <a:buNone/>
            </a:pPr>
            <a:r>
              <a:rPr lang="de-DE" noProof="0" dirty="0">
                <a:latin typeface="+mj-lt"/>
              </a:rPr>
              <a:t>Personenbezogene Daten</a:t>
            </a:r>
          </a:p>
        </p:txBody>
      </p:sp>
      <p:graphicFrame>
        <p:nvGraphicFramePr>
          <p:cNvPr id="2" name="Tabelle 1">
            <a:extLst>
              <a:ext uri="{FF2B5EF4-FFF2-40B4-BE49-F238E27FC236}">
                <a16:creationId xmlns:a16="http://schemas.microsoft.com/office/drawing/2014/main" id="{AB9B3A51-0E9F-2469-2FF6-CBC1B48DD96E}"/>
              </a:ext>
            </a:extLst>
          </p:cNvPr>
          <p:cNvGraphicFramePr>
            <a:graphicFrameLocks noGrp="1"/>
          </p:cNvGraphicFramePr>
          <p:nvPr>
            <p:extLst>
              <p:ext uri="{D42A27DB-BD31-4B8C-83A1-F6EECF244321}">
                <p14:modId xmlns:p14="http://schemas.microsoft.com/office/powerpoint/2010/main" val="892657040"/>
              </p:ext>
            </p:extLst>
          </p:nvPr>
        </p:nvGraphicFramePr>
        <p:xfrm>
          <a:off x="720000" y="1546860"/>
          <a:ext cx="7704000" cy="2956560"/>
        </p:xfrm>
        <a:graphic>
          <a:graphicData uri="http://schemas.openxmlformats.org/drawingml/2006/table">
            <a:tbl>
              <a:tblPr firstRow="1" bandRow="1">
                <a:tableStyleId>{A407EE39-42F6-4224-913A-FE5B60889325}</a:tableStyleId>
              </a:tblPr>
              <a:tblGrid>
                <a:gridCol w="3852000">
                  <a:extLst>
                    <a:ext uri="{9D8B030D-6E8A-4147-A177-3AD203B41FA5}">
                      <a16:colId xmlns:a16="http://schemas.microsoft.com/office/drawing/2014/main" val="857591142"/>
                    </a:ext>
                  </a:extLst>
                </a:gridCol>
                <a:gridCol w="3852000">
                  <a:extLst>
                    <a:ext uri="{9D8B030D-6E8A-4147-A177-3AD203B41FA5}">
                      <a16:colId xmlns:a16="http://schemas.microsoft.com/office/drawing/2014/main" val="2161453988"/>
                    </a:ext>
                  </a:extLst>
                </a:gridCol>
              </a:tblGrid>
              <a:tr h="547814">
                <a:tc>
                  <a:txBody>
                    <a:bodyPr/>
                    <a:lstStyle/>
                    <a:p>
                      <a:pPr algn="ctr"/>
                      <a:r>
                        <a:rPr lang="de-DE" b="1" noProof="0" dirty="0">
                          <a:latin typeface="+mj-lt"/>
                        </a:rPr>
                        <a:t>Personenbezogene Daten…</a:t>
                      </a:r>
                    </a:p>
                    <a:p>
                      <a:pPr algn="ctr"/>
                      <a:r>
                        <a:rPr lang="de-DE" b="1" noProof="0" dirty="0">
                          <a:latin typeface="+mj-lt"/>
                        </a:rPr>
                        <a:t>(Art. 4, Nr.1 DSGVO)</a:t>
                      </a:r>
                    </a:p>
                  </a:txBody>
                  <a:tcPr anchor="ctr">
                    <a:solidFill>
                      <a:srgbClr val="E0B4A4"/>
                    </a:solidFill>
                  </a:tcPr>
                </a:tc>
                <a:tc>
                  <a:txBody>
                    <a:bodyPr/>
                    <a:lstStyle/>
                    <a:p>
                      <a:pPr algn="ctr"/>
                      <a:r>
                        <a:rPr lang="de-DE" b="1" noProof="0" dirty="0">
                          <a:latin typeface="+mj-lt"/>
                        </a:rPr>
                        <a:t>Personenbezogene Daten besonderer Kategorien… </a:t>
                      </a:r>
                    </a:p>
                    <a:p>
                      <a:pPr algn="ctr"/>
                      <a:r>
                        <a:rPr lang="de-DE" b="1" noProof="0" dirty="0">
                          <a:latin typeface="+mj-lt"/>
                        </a:rPr>
                        <a:t>(Art. 9 DSGVO)</a:t>
                      </a:r>
                    </a:p>
                  </a:txBody>
                  <a:tcPr anchor="ctr">
                    <a:solidFill>
                      <a:srgbClr val="E0B4A4"/>
                    </a:solidFill>
                  </a:tcPr>
                </a:tc>
                <a:extLst>
                  <a:ext uri="{0D108BD9-81ED-4DB2-BD59-A6C34878D82A}">
                    <a16:rowId xmlns:a16="http://schemas.microsoft.com/office/drawing/2014/main" val="31426223"/>
                  </a:ext>
                </a:extLst>
              </a:tr>
              <a:tr h="2126806">
                <a:tc>
                  <a:txBody>
                    <a:bodyPr/>
                    <a:lstStyle/>
                    <a:p>
                      <a:pPr marL="0" indent="0">
                        <a:buFont typeface="Arial" panose="020B0604020202020204" pitchFamily="34" charset="0"/>
                        <a:buNone/>
                      </a:pPr>
                      <a:r>
                        <a:rPr lang="de-DE" noProof="0" dirty="0">
                          <a:latin typeface="+mj-lt"/>
                        </a:rPr>
                        <a:t>…sind alle Informationen, die sich auf eine identifizierte oder identifizierbare natürliche Person beziehen.</a:t>
                      </a:r>
                    </a:p>
                    <a:p>
                      <a:pPr marL="0" indent="0">
                        <a:buFont typeface="Arial" panose="020B0604020202020204" pitchFamily="34" charset="0"/>
                        <a:buNone/>
                      </a:pPr>
                      <a:endParaRPr lang="de-DE" noProof="0" dirty="0">
                        <a:latin typeface="+mj-lt"/>
                      </a:endParaRPr>
                    </a:p>
                    <a:p>
                      <a:pPr marL="0" indent="0">
                        <a:buFont typeface="Arial" panose="020B0604020202020204" pitchFamily="34" charset="0"/>
                        <a:buNone/>
                      </a:pPr>
                      <a:r>
                        <a:rPr lang="de-DE" noProof="0" dirty="0">
                          <a:latin typeface="+mj-lt"/>
                        </a:rPr>
                        <a:t>Beispiele</a:t>
                      </a:r>
                    </a:p>
                    <a:p>
                      <a:pPr marL="285750" lvl="3" indent="-285750">
                        <a:buFont typeface="Arial" panose="020B0604020202020204" pitchFamily="34" charset="0"/>
                        <a:buChar char="•"/>
                      </a:pPr>
                      <a:r>
                        <a:rPr lang="de-DE" noProof="0" dirty="0">
                          <a:latin typeface="+mj-lt"/>
                        </a:rPr>
                        <a:t>Name, Alter, Anschrift</a:t>
                      </a:r>
                    </a:p>
                    <a:p>
                      <a:pPr marL="285750" lvl="2" indent="-285750">
                        <a:buFont typeface="Arial" panose="020B0604020202020204" pitchFamily="34" charset="0"/>
                        <a:buChar char="•"/>
                      </a:pPr>
                      <a:r>
                        <a:rPr lang="de-DE" noProof="0" dirty="0">
                          <a:latin typeface="+mj-lt"/>
                        </a:rPr>
                        <a:t>Telefonnummer, E-Mail-Adresse</a:t>
                      </a:r>
                    </a:p>
                    <a:p>
                      <a:pPr marL="285750" lvl="2" indent="-285750">
                        <a:buFont typeface="Arial" panose="020B0604020202020204" pitchFamily="34" charset="0"/>
                        <a:buChar char="•"/>
                      </a:pPr>
                      <a:r>
                        <a:rPr lang="de-DE" noProof="0" dirty="0">
                          <a:latin typeface="+mj-lt"/>
                        </a:rPr>
                        <a:t>Matrikelnummer</a:t>
                      </a:r>
                    </a:p>
                    <a:p>
                      <a:pPr marL="285750" lvl="2" indent="-285750">
                        <a:buFont typeface="Arial" panose="020B0604020202020204" pitchFamily="34" charset="0"/>
                        <a:buChar char="•"/>
                      </a:pPr>
                      <a:r>
                        <a:rPr lang="de-DE" noProof="0" dirty="0">
                          <a:latin typeface="+mj-lt"/>
                        </a:rPr>
                        <a:t>Bilder und Stimmen</a:t>
                      </a:r>
                    </a:p>
                    <a:p>
                      <a:pPr marL="285750" lvl="2" indent="-285750">
                        <a:buFont typeface="Arial" panose="020B0604020202020204" pitchFamily="34" charset="0"/>
                        <a:buChar char="•"/>
                      </a:pPr>
                      <a:r>
                        <a:rPr lang="de-DE" noProof="0" dirty="0">
                          <a:latin typeface="+mj-lt"/>
                        </a:rPr>
                        <a:t>Usernamen auf Online-Plattformen</a:t>
                      </a:r>
                    </a:p>
                  </a:txBody>
                  <a:tcPr>
                    <a:solidFill>
                      <a:schemeClr val="bg1"/>
                    </a:solidFill>
                  </a:tcPr>
                </a:tc>
                <a:tc>
                  <a:txBody>
                    <a:bodyPr/>
                    <a:lstStyle/>
                    <a:p>
                      <a:pPr marL="0" indent="0">
                        <a:buFont typeface="Arial" panose="020B0604020202020204" pitchFamily="34" charset="0"/>
                        <a:buNone/>
                      </a:pPr>
                      <a:r>
                        <a:rPr lang="de-DE" noProof="0" dirty="0">
                          <a:latin typeface="+mj-lt"/>
                        </a:rPr>
                        <a:t>…sind besonders schützenswerte Daten.</a:t>
                      </a:r>
                    </a:p>
                    <a:p>
                      <a:pPr marL="0" indent="0">
                        <a:buFont typeface="Arial" panose="020B0604020202020204" pitchFamily="34" charset="0"/>
                        <a:buNone/>
                      </a:pPr>
                      <a:endParaRPr lang="de-DE" noProof="0" dirty="0">
                        <a:latin typeface="+mj-lt"/>
                      </a:endParaRPr>
                    </a:p>
                    <a:p>
                      <a:pPr marL="0" indent="0">
                        <a:buFont typeface="Arial" panose="020B0604020202020204" pitchFamily="34" charset="0"/>
                        <a:buNone/>
                      </a:pPr>
                      <a:endParaRPr lang="de-DE" noProof="0" dirty="0">
                        <a:latin typeface="+mj-lt"/>
                      </a:endParaRPr>
                    </a:p>
                    <a:p>
                      <a:pPr marL="0" indent="0">
                        <a:buFont typeface="Arial" panose="020B0604020202020204" pitchFamily="34" charset="0"/>
                        <a:buNone/>
                      </a:pPr>
                      <a:r>
                        <a:rPr lang="de-DE" noProof="0" dirty="0">
                          <a:latin typeface="+mj-lt"/>
                        </a:rPr>
                        <a:t>Beispiele</a:t>
                      </a:r>
                    </a:p>
                    <a:p>
                      <a:pPr marL="285750" indent="-285750">
                        <a:buFont typeface="Arial" panose="020B0604020202020204" pitchFamily="34" charset="0"/>
                        <a:buChar char="•"/>
                      </a:pPr>
                      <a:r>
                        <a:rPr lang="de-DE" noProof="0" dirty="0">
                          <a:latin typeface="+mj-lt"/>
                        </a:rPr>
                        <a:t>Ethnische Herkunft</a:t>
                      </a:r>
                    </a:p>
                    <a:p>
                      <a:pPr marL="285750" indent="-285750">
                        <a:buFont typeface="Arial" panose="020B0604020202020204" pitchFamily="34" charset="0"/>
                        <a:buChar char="•"/>
                      </a:pPr>
                      <a:r>
                        <a:rPr lang="de-DE" noProof="0" dirty="0">
                          <a:latin typeface="+mj-lt"/>
                        </a:rPr>
                        <a:t>Politische Meinungen</a:t>
                      </a:r>
                    </a:p>
                    <a:p>
                      <a:pPr marL="285750" indent="-285750">
                        <a:buFont typeface="Arial" panose="020B0604020202020204" pitchFamily="34" charset="0"/>
                        <a:buChar char="•"/>
                      </a:pPr>
                      <a:r>
                        <a:rPr lang="de-DE" noProof="0" dirty="0">
                          <a:latin typeface="+mj-lt"/>
                        </a:rPr>
                        <a:t>Religiöse &amp; weltanschauliche Überzeugung</a:t>
                      </a:r>
                    </a:p>
                    <a:p>
                      <a:pPr marL="285750" indent="-285750">
                        <a:buFont typeface="Arial" panose="020B0604020202020204" pitchFamily="34" charset="0"/>
                        <a:buChar char="•"/>
                      </a:pPr>
                      <a:r>
                        <a:rPr lang="de-DE" noProof="0" dirty="0">
                          <a:latin typeface="+mj-lt"/>
                        </a:rPr>
                        <a:t>Genetische Daten</a:t>
                      </a:r>
                    </a:p>
                    <a:p>
                      <a:pPr marL="285750" indent="-285750">
                        <a:buFont typeface="Arial" panose="020B0604020202020204" pitchFamily="34" charset="0"/>
                        <a:buChar char="•"/>
                      </a:pPr>
                      <a:r>
                        <a:rPr lang="de-DE" noProof="0" dirty="0">
                          <a:latin typeface="+mj-lt"/>
                        </a:rPr>
                        <a:t>Gesundheitsdaten</a:t>
                      </a:r>
                    </a:p>
                  </a:txBody>
                  <a:tcPr>
                    <a:solidFill>
                      <a:schemeClr val="bg1"/>
                    </a:solidFill>
                  </a:tcPr>
                </a:tc>
                <a:extLst>
                  <a:ext uri="{0D108BD9-81ED-4DB2-BD59-A6C34878D82A}">
                    <a16:rowId xmlns:a16="http://schemas.microsoft.com/office/drawing/2014/main" val="2108441101"/>
                  </a:ext>
                </a:extLst>
              </a:tr>
            </a:tbl>
          </a:graphicData>
        </a:graphic>
      </p:graphicFrame>
    </p:spTree>
    <p:extLst>
      <p:ext uri="{BB962C8B-B14F-4D97-AF65-F5344CB8AC3E}">
        <p14:creationId xmlns:p14="http://schemas.microsoft.com/office/powerpoint/2010/main" val="33059867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2">
          <a:extLst>
            <a:ext uri="{FF2B5EF4-FFF2-40B4-BE49-F238E27FC236}">
              <a16:creationId xmlns:a16="http://schemas.microsoft.com/office/drawing/2014/main" id="{72084788-0010-611F-DD4C-D4ABBE5BA932}"/>
            </a:ext>
          </a:extLst>
        </p:cNvPr>
        <p:cNvGrpSpPr/>
        <p:nvPr/>
      </p:nvGrpSpPr>
      <p:grpSpPr>
        <a:xfrm>
          <a:off x="0" y="0"/>
          <a:ext cx="0" cy="0"/>
          <a:chOff x="0" y="0"/>
          <a:chExt cx="0" cy="0"/>
        </a:xfrm>
      </p:grpSpPr>
      <p:sp>
        <p:nvSpPr>
          <p:cNvPr id="2114" name="Google Shape;2114;p31">
            <a:extLst>
              <a:ext uri="{FF2B5EF4-FFF2-40B4-BE49-F238E27FC236}">
                <a16:creationId xmlns:a16="http://schemas.microsoft.com/office/drawing/2014/main" id="{D2867831-E018-4AA5-C569-C4B1780ED073}"/>
              </a:ext>
            </a:extLst>
          </p:cNvPr>
          <p:cNvSpPr txBox="1">
            <a:spLocks noGrp="1"/>
          </p:cNvSpPr>
          <p:nvPr>
            <p:ph type="title"/>
          </p:nvPr>
        </p:nvSpPr>
        <p:spPr>
          <a:xfrm>
            <a:off x="720000" y="445025"/>
            <a:ext cx="7704000" cy="572700"/>
          </a:xfrm>
          <a:prstGeom prst="rect">
            <a:avLst/>
          </a:prstGeom>
        </p:spPr>
        <p:txBody>
          <a:bodyPr spcFirstLastPara="1" wrap="square" lIns="91425" tIns="45700" rIns="91425" bIns="45700" anchor="t" anchorCtr="0">
            <a:normAutofit fontScale="90000"/>
          </a:bodyPr>
          <a:lstStyle/>
          <a:p>
            <a:pPr marL="0" lvl="0" indent="0" algn="ctr" rtl="0">
              <a:spcBef>
                <a:spcPts val="0"/>
              </a:spcBef>
              <a:spcAft>
                <a:spcPts val="0"/>
              </a:spcAft>
              <a:buSzPct val="52941"/>
              <a:buNone/>
            </a:pPr>
            <a:r>
              <a:rPr lang="de-DE" noProof="0" dirty="0">
                <a:latin typeface="+mj-lt"/>
              </a:rPr>
              <a:t>Personenbezogene Daten</a:t>
            </a:r>
          </a:p>
        </p:txBody>
      </p:sp>
      <p:graphicFrame>
        <p:nvGraphicFramePr>
          <p:cNvPr id="2" name="Tabelle 1">
            <a:extLst>
              <a:ext uri="{FF2B5EF4-FFF2-40B4-BE49-F238E27FC236}">
                <a16:creationId xmlns:a16="http://schemas.microsoft.com/office/drawing/2014/main" id="{FCB7DE2D-478D-4C87-FCBD-29642851A565}"/>
              </a:ext>
            </a:extLst>
          </p:cNvPr>
          <p:cNvGraphicFramePr>
            <a:graphicFrameLocks noGrp="1"/>
          </p:cNvGraphicFramePr>
          <p:nvPr>
            <p:extLst>
              <p:ext uri="{D42A27DB-BD31-4B8C-83A1-F6EECF244321}">
                <p14:modId xmlns:p14="http://schemas.microsoft.com/office/powerpoint/2010/main" val="1947416380"/>
              </p:ext>
            </p:extLst>
          </p:nvPr>
        </p:nvGraphicFramePr>
        <p:xfrm>
          <a:off x="720000" y="1546860"/>
          <a:ext cx="7704000" cy="2956560"/>
        </p:xfrm>
        <a:graphic>
          <a:graphicData uri="http://schemas.openxmlformats.org/drawingml/2006/table">
            <a:tbl>
              <a:tblPr firstRow="1" bandRow="1">
                <a:tableStyleId>{A407EE39-42F6-4224-913A-FE5B60889325}</a:tableStyleId>
              </a:tblPr>
              <a:tblGrid>
                <a:gridCol w="3852000">
                  <a:extLst>
                    <a:ext uri="{9D8B030D-6E8A-4147-A177-3AD203B41FA5}">
                      <a16:colId xmlns:a16="http://schemas.microsoft.com/office/drawing/2014/main" val="857591142"/>
                    </a:ext>
                  </a:extLst>
                </a:gridCol>
                <a:gridCol w="3852000">
                  <a:extLst>
                    <a:ext uri="{9D8B030D-6E8A-4147-A177-3AD203B41FA5}">
                      <a16:colId xmlns:a16="http://schemas.microsoft.com/office/drawing/2014/main" val="2161453988"/>
                    </a:ext>
                  </a:extLst>
                </a:gridCol>
              </a:tblGrid>
              <a:tr h="547814">
                <a:tc>
                  <a:txBody>
                    <a:bodyPr/>
                    <a:lstStyle/>
                    <a:p>
                      <a:pPr algn="ctr"/>
                      <a:r>
                        <a:rPr lang="de-DE" b="1" noProof="0" dirty="0">
                          <a:latin typeface="+mj-lt"/>
                        </a:rPr>
                        <a:t>Personenbezogene Daten…</a:t>
                      </a:r>
                    </a:p>
                    <a:p>
                      <a:pPr algn="ctr"/>
                      <a:r>
                        <a:rPr lang="de-DE" b="1" noProof="0" dirty="0">
                          <a:latin typeface="+mj-lt"/>
                        </a:rPr>
                        <a:t>(Art. 4, Nr.1 DSGVO)</a:t>
                      </a:r>
                    </a:p>
                  </a:txBody>
                  <a:tcPr anchor="ctr">
                    <a:solidFill>
                      <a:srgbClr val="E0B4A4"/>
                    </a:solidFill>
                  </a:tcPr>
                </a:tc>
                <a:tc>
                  <a:txBody>
                    <a:bodyPr/>
                    <a:lstStyle/>
                    <a:p>
                      <a:pPr algn="ctr"/>
                      <a:r>
                        <a:rPr lang="de-DE" b="1" noProof="0" dirty="0">
                          <a:latin typeface="+mj-lt"/>
                        </a:rPr>
                        <a:t>Personenbezogene Daten besonderer Kategorien… </a:t>
                      </a:r>
                    </a:p>
                    <a:p>
                      <a:pPr algn="ctr"/>
                      <a:r>
                        <a:rPr lang="de-DE" b="1" noProof="0" dirty="0">
                          <a:latin typeface="+mj-lt"/>
                        </a:rPr>
                        <a:t>(Art. 9 DSGVO)</a:t>
                      </a:r>
                    </a:p>
                  </a:txBody>
                  <a:tcPr anchor="ctr">
                    <a:solidFill>
                      <a:srgbClr val="E0B4A4"/>
                    </a:solidFill>
                  </a:tcPr>
                </a:tc>
                <a:extLst>
                  <a:ext uri="{0D108BD9-81ED-4DB2-BD59-A6C34878D82A}">
                    <a16:rowId xmlns:a16="http://schemas.microsoft.com/office/drawing/2014/main" val="31426223"/>
                  </a:ext>
                </a:extLst>
              </a:tr>
              <a:tr h="2126806">
                <a:tc>
                  <a:txBody>
                    <a:bodyPr/>
                    <a:lstStyle/>
                    <a:p>
                      <a:pPr marL="0" indent="0">
                        <a:buFont typeface="Arial" panose="020B0604020202020204" pitchFamily="34" charset="0"/>
                        <a:buNone/>
                      </a:pPr>
                      <a:r>
                        <a:rPr lang="de-DE" noProof="0" dirty="0">
                          <a:latin typeface="+mj-lt"/>
                        </a:rPr>
                        <a:t>…sind alle Informationen, die sich auf eine identifizierte oder identifizierbare natürliche Person beziehen.</a:t>
                      </a:r>
                    </a:p>
                    <a:p>
                      <a:pPr marL="0" indent="0">
                        <a:buFont typeface="Arial" panose="020B0604020202020204" pitchFamily="34" charset="0"/>
                        <a:buNone/>
                      </a:pPr>
                      <a:endParaRPr lang="de-DE" noProof="0" dirty="0">
                        <a:latin typeface="+mj-lt"/>
                      </a:endParaRPr>
                    </a:p>
                    <a:p>
                      <a:pPr marL="0" indent="0">
                        <a:buFont typeface="Arial" panose="020B0604020202020204" pitchFamily="34" charset="0"/>
                        <a:buNone/>
                      </a:pPr>
                      <a:r>
                        <a:rPr lang="de-DE" noProof="0" dirty="0">
                          <a:latin typeface="+mj-lt"/>
                        </a:rPr>
                        <a:t>Beispiele</a:t>
                      </a:r>
                    </a:p>
                    <a:p>
                      <a:pPr marL="285750" lvl="3" indent="-285750">
                        <a:buFont typeface="Arial" panose="020B0604020202020204" pitchFamily="34" charset="0"/>
                        <a:buChar char="•"/>
                      </a:pPr>
                      <a:r>
                        <a:rPr lang="de-DE" noProof="0" dirty="0">
                          <a:latin typeface="+mj-lt"/>
                        </a:rPr>
                        <a:t>Name, Alter, Anschrift</a:t>
                      </a:r>
                    </a:p>
                    <a:p>
                      <a:pPr marL="285750" lvl="2" indent="-285750">
                        <a:buFont typeface="Arial" panose="020B0604020202020204" pitchFamily="34" charset="0"/>
                        <a:buChar char="•"/>
                      </a:pPr>
                      <a:r>
                        <a:rPr lang="de-DE" noProof="0" dirty="0">
                          <a:latin typeface="+mj-lt"/>
                        </a:rPr>
                        <a:t>Telefonnummer, E-Mail-Adresse</a:t>
                      </a:r>
                    </a:p>
                    <a:p>
                      <a:pPr marL="285750" lvl="2" indent="-285750">
                        <a:buFont typeface="Arial" panose="020B0604020202020204" pitchFamily="34" charset="0"/>
                        <a:buChar char="•"/>
                      </a:pPr>
                      <a:r>
                        <a:rPr lang="de-DE" noProof="0" dirty="0">
                          <a:latin typeface="+mj-lt"/>
                        </a:rPr>
                        <a:t>Matrikelnummer</a:t>
                      </a:r>
                    </a:p>
                    <a:p>
                      <a:pPr marL="285750" lvl="2" indent="-285750">
                        <a:buFont typeface="Arial" panose="020B0604020202020204" pitchFamily="34" charset="0"/>
                        <a:buChar char="•"/>
                      </a:pPr>
                      <a:r>
                        <a:rPr lang="de-DE" noProof="0" dirty="0">
                          <a:latin typeface="+mj-lt"/>
                        </a:rPr>
                        <a:t>Bilder und Stimmen</a:t>
                      </a:r>
                    </a:p>
                    <a:p>
                      <a:pPr marL="285750" lvl="2" indent="-285750">
                        <a:buFont typeface="Arial" panose="020B0604020202020204" pitchFamily="34" charset="0"/>
                        <a:buChar char="•"/>
                      </a:pPr>
                      <a:r>
                        <a:rPr lang="de-DE" noProof="0" dirty="0">
                          <a:latin typeface="+mj-lt"/>
                        </a:rPr>
                        <a:t>Usernamen auf Online-Plattformen</a:t>
                      </a:r>
                    </a:p>
                  </a:txBody>
                  <a:tcPr>
                    <a:solidFill>
                      <a:schemeClr val="bg1"/>
                    </a:solidFill>
                  </a:tcPr>
                </a:tc>
                <a:tc>
                  <a:txBody>
                    <a:bodyPr/>
                    <a:lstStyle/>
                    <a:p>
                      <a:pPr marL="0" indent="0">
                        <a:buFont typeface="Arial" panose="020B0604020202020204" pitchFamily="34" charset="0"/>
                        <a:buNone/>
                      </a:pPr>
                      <a:r>
                        <a:rPr lang="de-DE" noProof="0" dirty="0">
                          <a:latin typeface="+mj-lt"/>
                        </a:rPr>
                        <a:t>…sind besonders schützenswerte Daten.</a:t>
                      </a:r>
                    </a:p>
                    <a:p>
                      <a:pPr marL="0" indent="0">
                        <a:buFont typeface="Arial" panose="020B0604020202020204" pitchFamily="34" charset="0"/>
                        <a:buNone/>
                      </a:pPr>
                      <a:endParaRPr lang="de-DE" noProof="0" dirty="0">
                        <a:latin typeface="+mj-lt"/>
                      </a:endParaRPr>
                    </a:p>
                    <a:p>
                      <a:pPr marL="0" indent="0">
                        <a:buFont typeface="Arial" panose="020B0604020202020204" pitchFamily="34" charset="0"/>
                        <a:buNone/>
                      </a:pPr>
                      <a:endParaRPr lang="de-DE" noProof="0" dirty="0">
                        <a:latin typeface="+mj-lt"/>
                      </a:endParaRPr>
                    </a:p>
                    <a:p>
                      <a:pPr marL="0" indent="0">
                        <a:buFont typeface="Arial" panose="020B0604020202020204" pitchFamily="34" charset="0"/>
                        <a:buNone/>
                      </a:pPr>
                      <a:r>
                        <a:rPr lang="de-DE" noProof="0" dirty="0">
                          <a:latin typeface="+mj-lt"/>
                        </a:rPr>
                        <a:t>Beispiele</a:t>
                      </a:r>
                    </a:p>
                    <a:p>
                      <a:pPr marL="285750" indent="-285750">
                        <a:buFont typeface="Arial" panose="020B0604020202020204" pitchFamily="34" charset="0"/>
                        <a:buChar char="•"/>
                      </a:pPr>
                      <a:r>
                        <a:rPr lang="de-DE" noProof="0" dirty="0">
                          <a:latin typeface="+mj-lt"/>
                        </a:rPr>
                        <a:t>Ethnische Herkunft</a:t>
                      </a:r>
                    </a:p>
                    <a:p>
                      <a:pPr marL="285750" indent="-285750">
                        <a:buFont typeface="Arial" panose="020B0604020202020204" pitchFamily="34" charset="0"/>
                        <a:buChar char="•"/>
                      </a:pPr>
                      <a:r>
                        <a:rPr lang="de-DE" noProof="0" dirty="0">
                          <a:latin typeface="+mj-lt"/>
                        </a:rPr>
                        <a:t>Politische Meinungen</a:t>
                      </a:r>
                    </a:p>
                    <a:p>
                      <a:pPr marL="285750" indent="-285750">
                        <a:buFont typeface="Arial" panose="020B0604020202020204" pitchFamily="34" charset="0"/>
                        <a:buChar char="•"/>
                      </a:pPr>
                      <a:r>
                        <a:rPr lang="de-DE" noProof="0" dirty="0">
                          <a:latin typeface="+mj-lt"/>
                        </a:rPr>
                        <a:t>Religiöse &amp; weltanschauliche Überzeugung</a:t>
                      </a:r>
                    </a:p>
                    <a:p>
                      <a:pPr marL="285750" indent="-285750">
                        <a:buFont typeface="Arial" panose="020B0604020202020204" pitchFamily="34" charset="0"/>
                        <a:buChar char="•"/>
                      </a:pPr>
                      <a:r>
                        <a:rPr lang="de-DE" noProof="0" dirty="0">
                          <a:latin typeface="+mj-lt"/>
                        </a:rPr>
                        <a:t>Genetische Daten</a:t>
                      </a:r>
                    </a:p>
                    <a:p>
                      <a:pPr marL="285750" indent="-285750">
                        <a:buFont typeface="Arial" panose="020B0604020202020204" pitchFamily="34" charset="0"/>
                        <a:buChar char="•"/>
                      </a:pPr>
                      <a:r>
                        <a:rPr lang="de-DE" noProof="0" dirty="0">
                          <a:latin typeface="+mj-lt"/>
                        </a:rPr>
                        <a:t>Gesundheitsdaten</a:t>
                      </a:r>
                    </a:p>
                  </a:txBody>
                  <a:tcPr>
                    <a:solidFill>
                      <a:schemeClr val="bg1"/>
                    </a:solidFill>
                  </a:tcPr>
                </a:tc>
                <a:extLst>
                  <a:ext uri="{0D108BD9-81ED-4DB2-BD59-A6C34878D82A}">
                    <a16:rowId xmlns:a16="http://schemas.microsoft.com/office/drawing/2014/main" val="2108441101"/>
                  </a:ext>
                </a:extLst>
              </a:tr>
            </a:tbl>
          </a:graphicData>
        </a:graphic>
      </p:graphicFrame>
      <p:sp>
        <p:nvSpPr>
          <p:cNvPr id="4" name="Sprechblase: rechteckig 3">
            <a:extLst>
              <a:ext uri="{FF2B5EF4-FFF2-40B4-BE49-F238E27FC236}">
                <a16:creationId xmlns:a16="http://schemas.microsoft.com/office/drawing/2014/main" id="{9E801405-E05A-C547-0558-D729B250FB42}"/>
              </a:ext>
            </a:extLst>
          </p:cNvPr>
          <p:cNvSpPr/>
          <p:nvPr/>
        </p:nvSpPr>
        <p:spPr>
          <a:xfrm>
            <a:off x="411480" y="510539"/>
            <a:ext cx="1821180" cy="833645"/>
          </a:xfrm>
          <a:prstGeom prst="wedgeRect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000" noProof="0" dirty="0">
                <a:solidFill>
                  <a:schemeClr val="tx1"/>
                </a:solidFill>
                <a:latin typeface="+mj-lt"/>
              </a:rPr>
              <a:t>Bitte vor einer Erhebung personenbezogener Daten immer von der Datenschutzstelle juristisch beraten lassen!</a:t>
            </a:r>
          </a:p>
        </p:txBody>
      </p:sp>
    </p:spTree>
    <p:extLst>
      <p:ext uri="{BB962C8B-B14F-4D97-AF65-F5344CB8AC3E}">
        <p14:creationId xmlns:p14="http://schemas.microsoft.com/office/powerpoint/2010/main" val="30469156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99"/>
        <p:cNvGrpSpPr/>
        <p:nvPr/>
      </p:nvGrpSpPr>
      <p:grpSpPr>
        <a:xfrm>
          <a:off x="0" y="0"/>
          <a:ext cx="0" cy="0"/>
          <a:chOff x="0" y="0"/>
          <a:chExt cx="0" cy="0"/>
        </a:xfrm>
      </p:grpSpPr>
      <p:sp>
        <p:nvSpPr>
          <p:cNvPr id="1400" name="Google Shape;1400;p45"/>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de-DE" noProof="0" dirty="0">
                <a:latin typeface="+mj-lt"/>
              </a:rPr>
              <a:t>Dokumentation</a:t>
            </a:r>
          </a:p>
        </p:txBody>
      </p:sp>
      <p:sp>
        <p:nvSpPr>
          <p:cNvPr id="1401" name="Google Shape;1401;p45"/>
          <p:cNvSpPr txBox="1"/>
          <p:nvPr/>
        </p:nvSpPr>
        <p:spPr>
          <a:xfrm>
            <a:off x="3245605" y="1015042"/>
            <a:ext cx="2652787" cy="632951"/>
          </a:xfrm>
          <a:prstGeom prst="rect">
            <a:avLst/>
          </a:prstGeom>
          <a:solidFill>
            <a:schemeClr val="accent1">
              <a:lumMod val="75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800" b="1" noProof="0" dirty="0">
                <a:solidFill>
                  <a:srgbClr val="FFFFFF"/>
                </a:solidFill>
                <a:latin typeface="+mj-lt"/>
                <a:ea typeface="Fira Sans Extra Condensed"/>
                <a:cs typeface="Fira Sans Extra Condensed"/>
                <a:sym typeface="Fira Sans Extra Condensed"/>
              </a:rPr>
              <a:t>Alle Entscheidungen dokumentieren!</a:t>
            </a:r>
          </a:p>
        </p:txBody>
      </p:sp>
      <p:sp>
        <p:nvSpPr>
          <p:cNvPr id="1402" name="Google Shape;1402;p45"/>
          <p:cNvSpPr txBox="1"/>
          <p:nvPr/>
        </p:nvSpPr>
        <p:spPr>
          <a:xfrm>
            <a:off x="490379" y="1914152"/>
            <a:ext cx="2171700" cy="1423407"/>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800" b="1" noProof="0" dirty="0">
                <a:solidFill>
                  <a:srgbClr val="1C343C"/>
                </a:solidFill>
                <a:latin typeface="+mj-lt"/>
                <a:ea typeface="Fira Sans Extra Condensed"/>
                <a:cs typeface="Fira Sans Extra Condensed"/>
                <a:sym typeface="Fira Sans Extra Condensed"/>
              </a:rPr>
              <a:t>Plan für die Dokumentation erstellen</a:t>
            </a:r>
          </a:p>
        </p:txBody>
      </p:sp>
      <p:sp>
        <p:nvSpPr>
          <p:cNvPr id="1403" name="Google Shape;1403;p45"/>
          <p:cNvSpPr txBox="1"/>
          <p:nvPr/>
        </p:nvSpPr>
        <p:spPr>
          <a:xfrm>
            <a:off x="3486149" y="1914152"/>
            <a:ext cx="2171700" cy="1423407"/>
          </a:xfrm>
          <a:prstGeom prst="rect">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800" b="1" noProof="0" dirty="0">
                <a:solidFill>
                  <a:srgbClr val="1C343C"/>
                </a:solidFill>
                <a:latin typeface="+mj-lt"/>
                <a:ea typeface="Fira Sans Extra Condensed"/>
                <a:cs typeface="Fira Sans Extra Condensed"/>
                <a:sym typeface="Fira Sans Extra Condensed"/>
              </a:rPr>
              <a:t>Datenerhebungs-plan/Protokoll erstellen</a:t>
            </a:r>
          </a:p>
        </p:txBody>
      </p:sp>
      <p:sp>
        <p:nvSpPr>
          <p:cNvPr id="1404" name="Google Shape;1404;p45"/>
          <p:cNvSpPr txBox="1"/>
          <p:nvPr/>
        </p:nvSpPr>
        <p:spPr>
          <a:xfrm>
            <a:off x="6481919" y="1914153"/>
            <a:ext cx="2171700" cy="1423406"/>
          </a:xfrm>
          <a:prstGeom prst="rect">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600" b="1" noProof="0" dirty="0">
                <a:solidFill>
                  <a:srgbClr val="1C343C"/>
                </a:solidFill>
                <a:latin typeface="+mj-lt"/>
                <a:ea typeface="Fira Sans Extra Condensed"/>
                <a:cs typeface="Fira Sans Extra Condensed"/>
                <a:sym typeface="Fira Sans Extra Condensed"/>
              </a:rPr>
              <a:t>Workflows, Versuchsaufbau, </a:t>
            </a:r>
            <a:r>
              <a:rPr lang="de-DE" sz="1600" b="1" noProof="0" dirty="0" err="1">
                <a:solidFill>
                  <a:srgbClr val="1C343C"/>
                </a:solidFill>
                <a:latin typeface="+mj-lt"/>
                <a:ea typeface="Fira Sans Extra Condensed"/>
                <a:cs typeface="Fira Sans Extra Condensed"/>
                <a:sym typeface="Fira Sans Extra Condensed"/>
              </a:rPr>
              <a:t>Datenkuratierung</a:t>
            </a:r>
            <a:r>
              <a:rPr lang="de-DE" sz="1600" b="1" noProof="0" dirty="0">
                <a:solidFill>
                  <a:srgbClr val="1C343C"/>
                </a:solidFill>
                <a:latin typeface="+mj-lt"/>
                <a:ea typeface="Fira Sans Extra Condensed"/>
                <a:cs typeface="Fira Sans Extra Condensed"/>
                <a:sym typeface="Fira Sans Extra Condensed"/>
              </a:rPr>
              <a:t>/ Filterung dokumentieren</a:t>
            </a:r>
          </a:p>
        </p:txBody>
      </p:sp>
      <p:sp>
        <p:nvSpPr>
          <p:cNvPr id="1408" name="Google Shape;1408;p45"/>
          <p:cNvSpPr txBox="1"/>
          <p:nvPr/>
        </p:nvSpPr>
        <p:spPr>
          <a:xfrm>
            <a:off x="490379" y="3569726"/>
            <a:ext cx="2171700" cy="756600"/>
          </a:xfrm>
          <a:prstGeom prst="rect">
            <a:avLst/>
          </a:prstGeom>
          <a:solidFill>
            <a:srgbClr val="EBE2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noProof="0" dirty="0">
                <a:solidFill>
                  <a:srgbClr val="000000"/>
                </a:solidFill>
                <a:latin typeface="+mj-lt"/>
                <a:ea typeface="Roboto"/>
                <a:cs typeface="Roboto"/>
                <a:sym typeface="Roboto"/>
              </a:rPr>
              <a:t>Team-</a:t>
            </a:r>
            <a:r>
              <a:rPr lang="de-DE" noProof="0" dirty="0" err="1">
                <a:solidFill>
                  <a:srgbClr val="000000"/>
                </a:solidFill>
                <a:latin typeface="+mj-lt"/>
                <a:ea typeface="Roboto"/>
                <a:cs typeface="Roboto"/>
                <a:sym typeface="Roboto"/>
              </a:rPr>
              <a:t>Documentation</a:t>
            </a:r>
            <a:r>
              <a:rPr lang="de-DE" noProof="0" dirty="0">
                <a:solidFill>
                  <a:srgbClr val="000000"/>
                </a:solidFill>
                <a:latin typeface="+mj-lt"/>
                <a:ea typeface="Roboto"/>
                <a:cs typeface="Roboto"/>
                <a:sym typeface="Roboto"/>
              </a:rPr>
              <a:t>-Sheet</a:t>
            </a:r>
          </a:p>
        </p:txBody>
      </p:sp>
      <p:sp>
        <p:nvSpPr>
          <p:cNvPr id="1409" name="Google Shape;1409;p45"/>
          <p:cNvSpPr txBox="1"/>
          <p:nvPr/>
        </p:nvSpPr>
        <p:spPr>
          <a:xfrm>
            <a:off x="3486149" y="3569726"/>
            <a:ext cx="2171700" cy="756600"/>
          </a:xfrm>
          <a:prstGeom prst="rect">
            <a:avLst/>
          </a:prstGeom>
          <a:solidFill>
            <a:srgbClr val="EBE2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noProof="0" dirty="0">
                <a:latin typeface="+mj-lt"/>
                <a:ea typeface="Roboto"/>
                <a:cs typeface="Roboto"/>
                <a:sym typeface="Roboto"/>
              </a:rPr>
              <a:t>Hypothesen, Methoden, Analyseplan notieren</a:t>
            </a:r>
            <a:endParaRPr lang="de-DE" noProof="0" dirty="0">
              <a:solidFill>
                <a:srgbClr val="000000"/>
              </a:solidFill>
              <a:latin typeface="+mj-lt"/>
              <a:ea typeface="Roboto"/>
              <a:cs typeface="Roboto"/>
              <a:sym typeface="Roboto"/>
            </a:endParaRPr>
          </a:p>
        </p:txBody>
      </p:sp>
      <p:sp>
        <p:nvSpPr>
          <p:cNvPr id="1410" name="Google Shape;1410;p45"/>
          <p:cNvSpPr txBox="1"/>
          <p:nvPr/>
        </p:nvSpPr>
        <p:spPr>
          <a:xfrm>
            <a:off x="6481918" y="3569726"/>
            <a:ext cx="2171700" cy="756600"/>
          </a:xfrm>
          <a:prstGeom prst="rect">
            <a:avLst/>
          </a:prstGeom>
          <a:solidFill>
            <a:srgbClr val="EBE2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noProof="0" dirty="0" err="1">
                <a:solidFill>
                  <a:srgbClr val="000000"/>
                </a:solidFill>
                <a:latin typeface="+mj-lt"/>
                <a:ea typeface="Roboto"/>
                <a:cs typeface="Roboto"/>
                <a:sym typeface="Roboto"/>
              </a:rPr>
              <a:t>Swimlane</a:t>
            </a:r>
            <a:r>
              <a:rPr lang="de-DE" noProof="0" dirty="0">
                <a:solidFill>
                  <a:srgbClr val="000000"/>
                </a:solidFill>
                <a:latin typeface="+mj-lt"/>
                <a:ea typeface="Roboto"/>
                <a:cs typeface="Roboto"/>
                <a:sym typeface="Roboto"/>
              </a:rPr>
              <a:t>-Chart etc.</a:t>
            </a:r>
          </a:p>
        </p:txBody>
      </p:sp>
      <p:cxnSp>
        <p:nvCxnSpPr>
          <p:cNvPr id="33" name="Gerader Verbinder 32">
            <a:extLst>
              <a:ext uri="{FF2B5EF4-FFF2-40B4-BE49-F238E27FC236}">
                <a16:creationId xmlns:a16="http://schemas.microsoft.com/office/drawing/2014/main" id="{C45E976C-CF95-2CAE-90E6-FA64A59DAEEC}"/>
              </a:ext>
            </a:extLst>
          </p:cNvPr>
          <p:cNvCxnSpPr>
            <a:cxnSpLocks/>
            <a:stCxn id="1401" idx="2"/>
            <a:endCxn id="1403" idx="0"/>
          </p:cNvCxnSpPr>
          <p:nvPr/>
        </p:nvCxnSpPr>
        <p:spPr>
          <a:xfrm>
            <a:off x="4571999" y="1647993"/>
            <a:ext cx="0" cy="266159"/>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0" name="Verbinder: gewinkelt 39">
            <a:extLst>
              <a:ext uri="{FF2B5EF4-FFF2-40B4-BE49-F238E27FC236}">
                <a16:creationId xmlns:a16="http://schemas.microsoft.com/office/drawing/2014/main" id="{F9A1EC2C-0641-8AF6-7F21-D94E147DF7C3}"/>
              </a:ext>
            </a:extLst>
          </p:cNvPr>
          <p:cNvCxnSpPr>
            <a:cxnSpLocks/>
            <a:stCxn id="1401" idx="1"/>
            <a:endCxn id="1402" idx="0"/>
          </p:cNvCxnSpPr>
          <p:nvPr/>
        </p:nvCxnSpPr>
        <p:spPr>
          <a:xfrm rot="10800000" flipV="1">
            <a:off x="1576229" y="1331518"/>
            <a:ext cx="1669376" cy="582634"/>
          </a:xfrm>
          <a:prstGeom prst="bentConnector2">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5" name="Verbinder: gewinkelt 44">
            <a:extLst>
              <a:ext uri="{FF2B5EF4-FFF2-40B4-BE49-F238E27FC236}">
                <a16:creationId xmlns:a16="http://schemas.microsoft.com/office/drawing/2014/main" id="{8016634F-39F7-1702-3ADB-E07C74D07BC5}"/>
              </a:ext>
            </a:extLst>
          </p:cNvPr>
          <p:cNvCxnSpPr>
            <a:cxnSpLocks/>
            <a:stCxn id="1401" idx="3"/>
            <a:endCxn id="1404" idx="0"/>
          </p:cNvCxnSpPr>
          <p:nvPr/>
        </p:nvCxnSpPr>
        <p:spPr>
          <a:xfrm>
            <a:off x="5898392" y="1331518"/>
            <a:ext cx="1669377" cy="582635"/>
          </a:xfrm>
          <a:prstGeom prst="bentConnector2">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1" name="Gerader Verbinder 50">
            <a:extLst>
              <a:ext uri="{FF2B5EF4-FFF2-40B4-BE49-F238E27FC236}">
                <a16:creationId xmlns:a16="http://schemas.microsoft.com/office/drawing/2014/main" id="{C8C2400A-76DE-F929-83B0-58657581B437}"/>
              </a:ext>
            </a:extLst>
          </p:cNvPr>
          <p:cNvCxnSpPr>
            <a:cxnSpLocks/>
            <a:stCxn id="1402" idx="2"/>
            <a:endCxn id="1408" idx="0"/>
          </p:cNvCxnSpPr>
          <p:nvPr/>
        </p:nvCxnSpPr>
        <p:spPr>
          <a:xfrm>
            <a:off x="1576229" y="3337559"/>
            <a:ext cx="0" cy="23216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7" name="Gerader Verbinder 56">
            <a:extLst>
              <a:ext uri="{FF2B5EF4-FFF2-40B4-BE49-F238E27FC236}">
                <a16:creationId xmlns:a16="http://schemas.microsoft.com/office/drawing/2014/main" id="{0D86E0F1-4CD5-C7E3-5873-9C94B64BB27C}"/>
              </a:ext>
            </a:extLst>
          </p:cNvPr>
          <p:cNvCxnSpPr>
            <a:stCxn id="1403" idx="2"/>
            <a:endCxn id="1409" idx="0"/>
          </p:cNvCxnSpPr>
          <p:nvPr/>
        </p:nvCxnSpPr>
        <p:spPr>
          <a:xfrm>
            <a:off x="4571999" y="3337559"/>
            <a:ext cx="0" cy="23216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0" name="Gerader Verbinder 59">
            <a:extLst>
              <a:ext uri="{FF2B5EF4-FFF2-40B4-BE49-F238E27FC236}">
                <a16:creationId xmlns:a16="http://schemas.microsoft.com/office/drawing/2014/main" id="{BAC88E06-BAC9-4717-7713-4049EAC5F75D}"/>
              </a:ext>
            </a:extLst>
          </p:cNvPr>
          <p:cNvCxnSpPr>
            <a:stCxn id="1404" idx="2"/>
            <a:endCxn id="1410" idx="0"/>
          </p:cNvCxnSpPr>
          <p:nvPr/>
        </p:nvCxnSpPr>
        <p:spPr>
          <a:xfrm flipH="1">
            <a:off x="7567768" y="3337559"/>
            <a:ext cx="1" cy="23216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9">
          <a:extLst>
            <a:ext uri="{FF2B5EF4-FFF2-40B4-BE49-F238E27FC236}">
              <a16:creationId xmlns:a16="http://schemas.microsoft.com/office/drawing/2014/main" id="{9210B947-ADAA-B904-D048-70ACCA83204E}"/>
            </a:ext>
          </a:extLst>
        </p:cNvPr>
        <p:cNvGrpSpPr/>
        <p:nvPr/>
      </p:nvGrpSpPr>
      <p:grpSpPr>
        <a:xfrm>
          <a:off x="0" y="0"/>
          <a:ext cx="0" cy="0"/>
          <a:chOff x="0" y="0"/>
          <a:chExt cx="0" cy="0"/>
        </a:xfrm>
      </p:grpSpPr>
      <p:sp>
        <p:nvSpPr>
          <p:cNvPr id="1400" name="Google Shape;1400;p45">
            <a:extLst>
              <a:ext uri="{FF2B5EF4-FFF2-40B4-BE49-F238E27FC236}">
                <a16:creationId xmlns:a16="http://schemas.microsoft.com/office/drawing/2014/main" id="{310A2DF1-96F3-2259-C619-8DE4FE3D5DBC}"/>
              </a:ext>
            </a:extLst>
          </p:cNvPr>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de-DE" noProof="0" dirty="0">
                <a:latin typeface="+mj-lt"/>
              </a:rPr>
              <a:t>Dokumentation</a:t>
            </a:r>
          </a:p>
        </p:txBody>
      </p:sp>
      <p:sp>
        <p:nvSpPr>
          <p:cNvPr id="1401" name="Google Shape;1401;p45">
            <a:extLst>
              <a:ext uri="{FF2B5EF4-FFF2-40B4-BE49-F238E27FC236}">
                <a16:creationId xmlns:a16="http://schemas.microsoft.com/office/drawing/2014/main" id="{91E67573-57A7-0AAF-2D70-3104A041A5FB}"/>
              </a:ext>
            </a:extLst>
          </p:cNvPr>
          <p:cNvSpPr txBox="1"/>
          <p:nvPr/>
        </p:nvSpPr>
        <p:spPr>
          <a:xfrm>
            <a:off x="3245605" y="1015042"/>
            <a:ext cx="2652787" cy="632951"/>
          </a:xfrm>
          <a:prstGeom prst="rect">
            <a:avLst/>
          </a:prstGeom>
          <a:solidFill>
            <a:schemeClr val="accent1">
              <a:lumMod val="75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800" b="1" noProof="0" dirty="0">
                <a:solidFill>
                  <a:srgbClr val="FFFFFF"/>
                </a:solidFill>
                <a:latin typeface="+mj-lt"/>
                <a:ea typeface="Fira Sans Extra Condensed"/>
                <a:cs typeface="Fira Sans Extra Condensed"/>
                <a:sym typeface="Fira Sans Extra Condensed"/>
              </a:rPr>
              <a:t>Alle Entscheidungen dokumentieren!</a:t>
            </a:r>
          </a:p>
        </p:txBody>
      </p:sp>
      <p:sp>
        <p:nvSpPr>
          <p:cNvPr id="1402" name="Google Shape;1402;p45">
            <a:extLst>
              <a:ext uri="{FF2B5EF4-FFF2-40B4-BE49-F238E27FC236}">
                <a16:creationId xmlns:a16="http://schemas.microsoft.com/office/drawing/2014/main" id="{CF3728CB-8F10-4172-F019-214442A3C186}"/>
              </a:ext>
            </a:extLst>
          </p:cNvPr>
          <p:cNvSpPr txBox="1"/>
          <p:nvPr/>
        </p:nvSpPr>
        <p:spPr>
          <a:xfrm>
            <a:off x="490379" y="1914152"/>
            <a:ext cx="2171700" cy="1423407"/>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800" b="1" noProof="0" dirty="0">
                <a:solidFill>
                  <a:srgbClr val="1C343C"/>
                </a:solidFill>
                <a:latin typeface="+mj-lt"/>
                <a:ea typeface="Fira Sans Extra Condensed"/>
                <a:cs typeface="Fira Sans Extra Condensed"/>
                <a:sym typeface="Fira Sans Extra Condensed"/>
              </a:rPr>
              <a:t>Plan für die Dokumentation erstellen</a:t>
            </a:r>
          </a:p>
        </p:txBody>
      </p:sp>
      <p:sp>
        <p:nvSpPr>
          <p:cNvPr id="1403" name="Google Shape;1403;p45">
            <a:extLst>
              <a:ext uri="{FF2B5EF4-FFF2-40B4-BE49-F238E27FC236}">
                <a16:creationId xmlns:a16="http://schemas.microsoft.com/office/drawing/2014/main" id="{FDF638B9-7CA4-5625-D313-6BA36F092C4A}"/>
              </a:ext>
            </a:extLst>
          </p:cNvPr>
          <p:cNvSpPr txBox="1"/>
          <p:nvPr/>
        </p:nvSpPr>
        <p:spPr>
          <a:xfrm>
            <a:off x="3486149" y="1914152"/>
            <a:ext cx="2171700" cy="1423407"/>
          </a:xfrm>
          <a:prstGeom prst="rect">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800" b="1" noProof="0" dirty="0">
                <a:solidFill>
                  <a:srgbClr val="1C343C"/>
                </a:solidFill>
                <a:latin typeface="+mj-lt"/>
                <a:ea typeface="Fira Sans Extra Condensed"/>
                <a:cs typeface="Fira Sans Extra Condensed"/>
                <a:sym typeface="Fira Sans Extra Condensed"/>
              </a:rPr>
              <a:t>Datenerhebungsplan/Protokoll erstellen</a:t>
            </a:r>
          </a:p>
        </p:txBody>
      </p:sp>
      <p:sp>
        <p:nvSpPr>
          <p:cNvPr id="1404" name="Google Shape;1404;p45">
            <a:extLst>
              <a:ext uri="{FF2B5EF4-FFF2-40B4-BE49-F238E27FC236}">
                <a16:creationId xmlns:a16="http://schemas.microsoft.com/office/drawing/2014/main" id="{FE8400A0-6B40-E715-721E-45EE85D22323}"/>
              </a:ext>
            </a:extLst>
          </p:cNvPr>
          <p:cNvSpPr txBox="1"/>
          <p:nvPr/>
        </p:nvSpPr>
        <p:spPr>
          <a:xfrm>
            <a:off x="6481919" y="1914153"/>
            <a:ext cx="2171700" cy="1423406"/>
          </a:xfrm>
          <a:prstGeom prst="rect">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800" b="1" noProof="0" dirty="0">
                <a:solidFill>
                  <a:srgbClr val="1C343C"/>
                </a:solidFill>
                <a:latin typeface="+mj-lt"/>
                <a:ea typeface="Fira Sans Extra Condensed"/>
                <a:cs typeface="Fira Sans Extra Condensed"/>
                <a:sym typeface="Fira Sans Extra Condensed"/>
              </a:rPr>
              <a:t>Workflows, Versuchsaufbau, </a:t>
            </a:r>
            <a:r>
              <a:rPr lang="de-DE" sz="1800" b="1" noProof="0" dirty="0" err="1">
                <a:solidFill>
                  <a:srgbClr val="1C343C"/>
                </a:solidFill>
                <a:latin typeface="+mj-lt"/>
                <a:ea typeface="Fira Sans Extra Condensed"/>
                <a:cs typeface="Fira Sans Extra Condensed"/>
                <a:sym typeface="Fira Sans Extra Condensed"/>
              </a:rPr>
              <a:t>Datenkuratierung</a:t>
            </a:r>
            <a:r>
              <a:rPr lang="de-DE" sz="1800" b="1" noProof="0" dirty="0">
                <a:solidFill>
                  <a:srgbClr val="1C343C"/>
                </a:solidFill>
                <a:latin typeface="+mj-lt"/>
                <a:ea typeface="Fira Sans Extra Condensed"/>
                <a:cs typeface="Fira Sans Extra Condensed"/>
                <a:sym typeface="Fira Sans Extra Condensed"/>
              </a:rPr>
              <a:t>/Filterung dokumentieren</a:t>
            </a:r>
          </a:p>
        </p:txBody>
      </p:sp>
      <p:sp>
        <p:nvSpPr>
          <p:cNvPr id="1408" name="Google Shape;1408;p45">
            <a:extLst>
              <a:ext uri="{FF2B5EF4-FFF2-40B4-BE49-F238E27FC236}">
                <a16:creationId xmlns:a16="http://schemas.microsoft.com/office/drawing/2014/main" id="{FC31C20C-D7B2-4E68-FEC7-1DBB55991182}"/>
              </a:ext>
            </a:extLst>
          </p:cNvPr>
          <p:cNvSpPr txBox="1"/>
          <p:nvPr/>
        </p:nvSpPr>
        <p:spPr>
          <a:xfrm>
            <a:off x="490379" y="3569726"/>
            <a:ext cx="2171700" cy="756600"/>
          </a:xfrm>
          <a:prstGeom prst="rect">
            <a:avLst/>
          </a:prstGeom>
          <a:solidFill>
            <a:srgbClr val="C79DA9">
              <a:alpha val="12549"/>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noProof="0" dirty="0">
                <a:solidFill>
                  <a:srgbClr val="000000"/>
                </a:solidFill>
                <a:latin typeface="+mj-lt"/>
                <a:ea typeface="Roboto"/>
                <a:cs typeface="Roboto"/>
                <a:sym typeface="Roboto"/>
              </a:rPr>
              <a:t>Team-</a:t>
            </a:r>
            <a:r>
              <a:rPr lang="de-DE" noProof="0" dirty="0" err="1">
                <a:solidFill>
                  <a:srgbClr val="000000"/>
                </a:solidFill>
                <a:latin typeface="+mj-lt"/>
                <a:ea typeface="Roboto"/>
                <a:cs typeface="Roboto"/>
                <a:sym typeface="Roboto"/>
              </a:rPr>
              <a:t>Documentation</a:t>
            </a:r>
            <a:r>
              <a:rPr lang="de-DE" noProof="0" dirty="0">
                <a:solidFill>
                  <a:srgbClr val="000000"/>
                </a:solidFill>
                <a:latin typeface="+mj-lt"/>
                <a:ea typeface="Roboto"/>
                <a:cs typeface="Roboto"/>
                <a:sym typeface="Roboto"/>
              </a:rPr>
              <a:t>-Sheet</a:t>
            </a:r>
          </a:p>
        </p:txBody>
      </p:sp>
      <p:sp>
        <p:nvSpPr>
          <p:cNvPr id="1409" name="Google Shape;1409;p45">
            <a:extLst>
              <a:ext uri="{FF2B5EF4-FFF2-40B4-BE49-F238E27FC236}">
                <a16:creationId xmlns:a16="http://schemas.microsoft.com/office/drawing/2014/main" id="{5DBE0E1B-59EC-8904-9CE2-5A48AA56BF0A}"/>
              </a:ext>
            </a:extLst>
          </p:cNvPr>
          <p:cNvSpPr txBox="1"/>
          <p:nvPr/>
        </p:nvSpPr>
        <p:spPr>
          <a:xfrm>
            <a:off x="3486149" y="3569726"/>
            <a:ext cx="2171700" cy="756600"/>
          </a:xfrm>
          <a:prstGeom prst="rect">
            <a:avLst/>
          </a:prstGeom>
          <a:solidFill>
            <a:srgbClr val="A68596">
              <a:alpha val="12549"/>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noProof="0" dirty="0">
                <a:latin typeface="+mj-lt"/>
                <a:ea typeface="Roboto"/>
                <a:cs typeface="Roboto"/>
                <a:sym typeface="Roboto"/>
              </a:rPr>
              <a:t>Hypothesen, Methoden, Analyseplan notieren</a:t>
            </a:r>
            <a:endParaRPr lang="de-DE" noProof="0" dirty="0">
              <a:solidFill>
                <a:srgbClr val="000000"/>
              </a:solidFill>
              <a:latin typeface="+mj-lt"/>
              <a:ea typeface="Roboto"/>
              <a:cs typeface="Roboto"/>
              <a:sym typeface="Roboto"/>
            </a:endParaRPr>
          </a:p>
        </p:txBody>
      </p:sp>
      <p:sp>
        <p:nvSpPr>
          <p:cNvPr id="1410" name="Google Shape;1410;p45">
            <a:extLst>
              <a:ext uri="{FF2B5EF4-FFF2-40B4-BE49-F238E27FC236}">
                <a16:creationId xmlns:a16="http://schemas.microsoft.com/office/drawing/2014/main" id="{3665A597-D636-A126-FA2E-AA7EE19BB403}"/>
              </a:ext>
            </a:extLst>
          </p:cNvPr>
          <p:cNvSpPr txBox="1"/>
          <p:nvPr/>
        </p:nvSpPr>
        <p:spPr>
          <a:xfrm>
            <a:off x="6481918" y="3569726"/>
            <a:ext cx="2171700" cy="756600"/>
          </a:xfrm>
          <a:prstGeom prst="rect">
            <a:avLst/>
          </a:prstGeom>
          <a:solidFill>
            <a:srgbClr val="846E84">
              <a:alpha val="12549"/>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noProof="0" dirty="0" err="1">
                <a:solidFill>
                  <a:srgbClr val="000000"/>
                </a:solidFill>
                <a:latin typeface="+mj-lt"/>
                <a:ea typeface="Roboto"/>
                <a:cs typeface="Roboto"/>
                <a:sym typeface="Roboto"/>
              </a:rPr>
              <a:t>Swimlane</a:t>
            </a:r>
            <a:r>
              <a:rPr lang="de-DE" noProof="0" dirty="0">
                <a:solidFill>
                  <a:srgbClr val="000000"/>
                </a:solidFill>
                <a:latin typeface="+mj-lt"/>
                <a:ea typeface="Roboto"/>
                <a:cs typeface="Roboto"/>
                <a:sym typeface="Roboto"/>
              </a:rPr>
              <a:t>-Chart etc.</a:t>
            </a:r>
          </a:p>
        </p:txBody>
      </p:sp>
      <p:cxnSp>
        <p:nvCxnSpPr>
          <p:cNvPr id="33" name="Gerader Verbinder 32">
            <a:extLst>
              <a:ext uri="{FF2B5EF4-FFF2-40B4-BE49-F238E27FC236}">
                <a16:creationId xmlns:a16="http://schemas.microsoft.com/office/drawing/2014/main" id="{FCD6998D-441F-1D0D-099F-D7DF0C10DE66}"/>
              </a:ext>
            </a:extLst>
          </p:cNvPr>
          <p:cNvCxnSpPr>
            <a:cxnSpLocks/>
            <a:stCxn id="1401" idx="2"/>
            <a:endCxn id="1403" idx="0"/>
          </p:cNvCxnSpPr>
          <p:nvPr/>
        </p:nvCxnSpPr>
        <p:spPr>
          <a:xfrm>
            <a:off x="4571999" y="1647993"/>
            <a:ext cx="0" cy="266159"/>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0" name="Verbinder: gewinkelt 39">
            <a:extLst>
              <a:ext uri="{FF2B5EF4-FFF2-40B4-BE49-F238E27FC236}">
                <a16:creationId xmlns:a16="http://schemas.microsoft.com/office/drawing/2014/main" id="{B507BB26-5B95-882F-3210-020CA38C2414}"/>
              </a:ext>
            </a:extLst>
          </p:cNvPr>
          <p:cNvCxnSpPr>
            <a:cxnSpLocks/>
            <a:stCxn id="1401" idx="1"/>
            <a:endCxn id="1402" idx="0"/>
          </p:cNvCxnSpPr>
          <p:nvPr/>
        </p:nvCxnSpPr>
        <p:spPr>
          <a:xfrm rot="10800000" flipV="1">
            <a:off x="1576229" y="1331518"/>
            <a:ext cx="1669376" cy="582634"/>
          </a:xfrm>
          <a:prstGeom prst="bentConnector2">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5" name="Verbinder: gewinkelt 44">
            <a:extLst>
              <a:ext uri="{FF2B5EF4-FFF2-40B4-BE49-F238E27FC236}">
                <a16:creationId xmlns:a16="http://schemas.microsoft.com/office/drawing/2014/main" id="{C4BCC6B6-A4B6-E90A-9031-4ED98CE09CD3}"/>
              </a:ext>
            </a:extLst>
          </p:cNvPr>
          <p:cNvCxnSpPr>
            <a:cxnSpLocks/>
            <a:stCxn id="1401" idx="3"/>
            <a:endCxn id="1404" idx="0"/>
          </p:cNvCxnSpPr>
          <p:nvPr/>
        </p:nvCxnSpPr>
        <p:spPr>
          <a:xfrm>
            <a:off x="5898392" y="1331518"/>
            <a:ext cx="1669377" cy="582635"/>
          </a:xfrm>
          <a:prstGeom prst="bentConnector2">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1" name="Gerader Verbinder 50">
            <a:extLst>
              <a:ext uri="{FF2B5EF4-FFF2-40B4-BE49-F238E27FC236}">
                <a16:creationId xmlns:a16="http://schemas.microsoft.com/office/drawing/2014/main" id="{B7D16B0B-73F2-6620-8B25-E3E075D588B3}"/>
              </a:ext>
            </a:extLst>
          </p:cNvPr>
          <p:cNvCxnSpPr>
            <a:cxnSpLocks/>
            <a:stCxn id="1402" idx="2"/>
            <a:endCxn id="1408" idx="0"/>
          </p:cNvCxnSpPr>
          <p:nvPr/>
        </p:nvCxnSpPr>
        <p:spPr>
          <a:xfrm>
            <a:off x="1576229" y="3337559"/>
            <a:ext cx="0" cy="23216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7" name="Gerader Verbinder 56">
            <a:extLst>
              <a:ext uri="{FF2B5EF4-FFF2-40B4-BE49-F238E27FC236}">
                <a16:creationId xmlns:a16="http://schemas.microsoft.com/office/drawing/2014/main" id="{57F5E2F0-8BCF-B960-9403-32E5D33CBA78}"/>
              </a:ext>
            </a:extLst>
          </p:cNvPr>
          <p:cNvCxnSpPr>
            <a:stCxn id="1403" idx="2"/>
            <a:endCxn id="1409" idx="0"/>
          </p:cNvCxnSpPr>
          <p:nvPr/>
        </p:nvCxnSpPr>
        <p:spPr>
          <a:xfrm>
            <a:off x="4571999" y="3337559"/>
            <a:ext cx="0" cy="23216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0" name="Gerader Verbinder 59">
            <a:extLst>
              <a:ext uri="{FF2B5EF4-FFF2-40B4-BE49-F238E27FC236}">
                <a16:creationId xmlns:a16="http://schemas.microsoft.com/office/drawing/2014/main" id="{BDDC0987-5C5C-A3C3-6020-B2C82DCE5EDB}"/>
              </a:ext>
            </a:extLst>
          </p:cNvPr>
          <p:cNvCxnSpPr>
            <a:stCxn id="1404" idx="2"/>
            <a:endCxn id="1410" idx="0"/>
          </p:cNvCxnSpPr>
          <p:nvPr/>
        </p:nvCxnSpPr>
        <p:spPr>
          <a:xfrm flipH="1">
            <a:off x="7567768" y="3337559"/>
            <a:ext cx="1" cy="23216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3" name="Rechteck 2">
            <a:extLst>
              <a:ext uri="{FF2B5EF4-FFF2-40B4-BE49-F238E27FC236}">
                <a16:creationId xmlns:a16="http://schemas.microsoft.com/office/drawing/2014/main" id="{47E159B2-AE36-EA7B-F201-F419F56E3A67}"/>
              </a:ext>
            </a:extLst>
          </p:cNvPr>
          <p:cNvSpPr/>
          <p:nvPr/>
        </p:nvSpPr>
        <p:spPr>
          <a:xfrm>
            <a:off x="0" y="0"/>
            <a:ext cx="9144000" cy="5143500"/>
          </a:xfrm>
          <a:prstGeom prst="rect">
            <a:avLst/>
          </a:prstGeom>
          <a:solidFill>
            <a:schemeClr val="accent2">
              <a:lumMod val="95000"/>
              <a:alpha val="90000"/>
            </a:schemeClr>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noProof="0" dirty="0">
              <a:latin typeface="+mj-lt"/>
            </a:endParaRPr>
          </a:p>
        </p:txBody>
      </p:sp>
      <p:sp>
        <p:nvSpPr>
          <p:cNvPr id="4" name="Sprechblase: rechteckig 3">
            <a:extLst>
              <a:ext uri="{FF2B5EF4-FFF2-40B4-BE49-F238E27FC236}">
                <a16:creationId xmlns:a16="http://schemas.microsoft.com/office/drawing/2014/main" id="{5AE25666-5BE1-8AA6-0C1B-53ADD92B5442}"/>
              </a:ext>
            </a:extLst>
          </p:cNvPr>
          <p:cNvSpPr/>
          <p:nvPr/>
        </p:nvSpPr>
        <p:spPr>
          <a:xfrm>
            <a:off x="1705948" y="1041665"/>
            <a:ext cx="5732097" cy="3168379"/>
          </a:xfrm>
          <a:prstGeom prst="wedgeRectCallout">
            <a:avLst/>
          </a:prstGeom>
          <a:solidFill>
            <a:srgbClr val="4C6A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defRPr/>
            </a:pPr>
            <a:endParaRPr lang="de-DE" sz="1600" noProof="0" dirty="0">
              <a:solidFill>
                <a:schemeClr val="accent2"/>
              </a:solidFill>
              <a:latin typeface="+mj-lt"/>
            </a:endParaRPr>
          </a:p>
          <a:p>
            <a:pPr algn="ctr">
              <a:defRPr/>
            </a:pPr>
            <a:r>
              <a:rPr lang="de-DE" sz="1600" noProof="0" dirty="0">
                <a:solidFill>
                  <a:schemeClr val="accent2"/>
                </a:solidFill>
                <a:latin typeface="+mj-lt"/>
              </a:rPr>
              <a:t>Die </a:t>
            </a:r>
            <a:r>
              <a:rPr lang="de-DE" sz="1600" b="1" noProof="0" dirty="0">
                <a:solidFill>
                  <a:schemeClr val="accent2"/>
                </a:solidFill>
                <a:latin typeface="+mj-lt"/>
              </a:rPr>
              <a:t>geeignetste Art der Dokumentation </a:t>
            </a:r>
            <a:r>
              <a:rPr lang="de-DE" sz="1600" noProof="0" dirty="0">
                <a:solidFill>
                  <a:schemeClr val="accent2"/>
                </a:solidFill>
                <a:latin typeface="+mj-lt"/>
              </a:rPr>
              <a:t>wird für jedes Forschungsprojekt </a:t>
            </a:r>
            <a:r>
              <a:rPr lang="de-DE" sz="1600" b="1" noProof="0" dirty="0">
                <a:solidFill>
                  <a:schemeClr val="accent2"/>
                </a:solidFill>
                <a:latin typeface="+mj-lt"/>
              </a:rPr>
              <a:t>individuell</a:t>
            </a:r>
            <a:r>
              <a:rPr lang="de-DE" sz="1600" noProof="0" dirty="0">
                <a:solidFill>
                  <a:schemeClr val="accent2"/>
                </a:solidFill>
                <a:latin typeface="+mj-lt"/>
              </a:rPr>
              <a:t> entschieden.</a:t>
            </a:r>
          </a:p>
          <a:p>
            <a:pPr algn="ctr">
              <a:defRPr/>
            </a:pPr>
            <a:r>
              <a:rPr lang="de-DE" sz="1600" noProof="0" dirty="0">
                <a:solidFill>
                  <a:schemeClr val="accent2"/>
                </a:solidFill>
                <a:latin typeface="+mj-lt"/>
              </a:rPr>
              <a:t>Beschreibende Daten/Metadaten können in den unterschiedlichsten Formaten und Softwares abgespeichert werden. </a:t>
            </a:r>
          </a:p>
          <a:p>
            <a:pPr algn="ctr">
              <a:defRPr/>
            </a:pPr>
            <a:endParaRPr lang="de-DE" sz="1600" noProof="0" dirty="0">
              <a:solidFill>
                <a:schemeClr val="accent2"/>
              </a:solidFill>
              <a:latin typeface="+mj-lt"/>
            </a:endParaRPr>
          </a:p>
          <a:p>
            <a:pPr algn="ctr"/>
            <a:r>
              <a:rPr lang="de-DE" sz="1600" noProof="0" dirty="0">
                <a:solidFill>
                  <a:schemeClr val="accent2"/>
                </a:solidFill>
                <a:latin typeface="+mj-lt"/>
              </a:rPr>
              <a:t>Wichtig dabei ist:</a:t>
            </a:r>
            <a:br>
              <a:rPr lang="de-DE" sz="1600" noProof="0" dirty="0">
                <a:solidFill>
                  <a:schemeClr val="accent2"/>
                </a:solidFill>
                <a:latin typeface="+mj-lt"/>
              </a:rPr>
            </a:br>
            <a:r>
              <a:rPr lang="de-DE" sz="1600" noProof="0" dirty="0">
                <a:solidFill>
                  <a:schemeClr val="accent2"/>
                </a:solidFill>
                <a:latin typeface="+mj-lt"/>
              </a:rPr>
              <a:t>Nutzung von standardisierten und offenen </a:t>
            </a:r>
            <a:r>
              <a:rPr lang="de-DE" sz="1600" b="1" noProof="0" dirty="0">
                <a:solidFill>
                  <a:schemeClr val="accent2"/>
                </a:solidFill>
                <a:latin typeface="+mj-lt"/>
              </a:rPr>
              <a:t>Formaten</a:t>
            </a:r>
            <a:r>
              <a:rPr lang="de-DE" sz="1600" noProof="0" dirty="0">
                <a:solidFill>
                  <a:schemeClr val="accent2"/>
                </a:solidFill>
                <a:latin typeface="+mj-lt"/>
              </a:rPr>
              <a:t>, </a:t>
            </a:r>
            <a:r>
              <a:rPr lang="de-DE" sz="1600" b="1" noProof="0" dirty="0">
                <a:solidFill>
                  <a:schemeClr val="accent2"/>
                </a:solidFill>
                <a:latin typeface="+mj-lt"/>
              </a:rPr>
              <a:t>Vokabularen </a:t>
            </a:r>
            <a:r>
              <a:rPr lang="de-DE" sz="1600" noProof="0" dirty="0">
                <a:solidFill>
                  <a:schemeClr val="accent2"/>
                </a:solidFill>
                <a:latin typeface="+mj-lt"/>
              </a:rPr>
              <a:t>(des jeweiligen Fachbereiches), </a:t>
            </a:r>
            <a:r>
              <a:rPr lang="de-DE" sz="1600" b="1" noProof="0" dirty="0">
                <a:solidFill>
                  <a:schemeClr val="accent2"/>
                </a:solidFill>
                <a:latin typeface="+mj-lt"/>
              </a:rPr>
              <a:t>Sprachen</a:t>
            </a:r>
            <a:r>
              <a:rPr lang="de-DE" sz="1600" noProof="0" dirty="0">
                <a:solidFill>
                  <a:schemeClr val="accent2"/>
                </a:solidFill>
                <a:latin typeface="+mj-lt"/>
              </a:rPr>
              <a:t> und </a:t>
            </a:r>
            <a:r>
              <a:rPr lang="de-DE" sz="1600" b="1" noProof="0" dirty="0">
                <a:solidFill>
                  <a:schemeClr val="accent2"/>
                </a:solidFill>
                <a:latin typeface="+mj-lt"/>
              </a:rPr>
              <a:t>Methoden.</a:t>
            </a:r>
            <a:endParaRPr lang="de-DE" sz="1600" noProof="0" dirty="0">
              <a:solidFill>
                <a:schemeClr val="accent2"/>
              </a:solidFill>
              <a:latin typeface="+mj-lt"/>
            </a:endParaRPr>
          </a:p>
          <a:p>
            <a:pPr algn="ctr"/>
            <a:endParaRPr lang="de-DE" noProof="0" dirty="0">
              <a:solidFill>
                <a:schemeClr val="accent2"/>
              </a:solidFill>
              <a:latin typeface="+mj-lt"/>
            </a:endParaRPr>
          </a:p>
        </p:txBody>
      </p:sp>
    </p:spTree>
    <p:extLst>
      <p:ext uri="{BB962C8B-B14F-4D97-AF65-F5344CB8AC3E}">
        <p14:creationId xmlns:p14="http://schemas.microsoft.com/office/powerpoint/2010/main" val="34017159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p:nvPr/>
        </p:nvSpPr>
        <p:spPr>
          <a:xfrm>
            <a:off x="835909" y="1905007"/>
            <a:ext cx="1800000" cy="18000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de-DE" noProof="0" dirty="0">
              <a:latin typeface="+mj-lt"/>
            </a:endParaRPr>
          </a:p>
        </p:txBody>
      </p:sp>
      <p:sp>
        <p:nvSpPr>
          <p:cNvPr id="117" name="Google Shape;117;p17"/>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de-DE" noProof="0" dirty="0">
                <a:latin typeface="+mj-lt"/>
              </a:rPr>
              <a:t>Team-</a:t>
            </a:r>
            <a:r>
              <a:rPr lang="de-DE" noProof="0" dirty="0" err="1">
                <a:latin typeface="+mj-lt"/>
              </a:rPr>
              <a:t>Documentation</a:t>
            </a:r>
            <a:r>
              <a:rPr lang="de-DE" noProof="0" dirty="0">
                <a:latin typeface="+mj-lt"/>
              </a:rPr>
              <a:t>-Sheet</a:t>
            </a:r>
          </a:p>
        </p:txBody>
      </p:sp>
      <p:sp>
        <p:nvSpPr>
          <p:cNvPr id="119" name="Google Shape;119;p17"/>
          <p:cNvSpPr txBox="1"/>
          <p:nvPr/>
        </p:nvSpPr>
        <p:spPr>
          <a:xfrm>
            <a:off x="695665" y="2096528"/>
            <a:ext cx="2131140" cy="1416955"/>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800" b="1" noProof="0" dirty="0">
                <a:latin typeface="+mj-lt"/>
                <a:ea typeface="Fira Sans Extra Condensed"/>
                <a:cs typeface="Fira Sans Extra Condensed"/>
                <a:sym typeface="Fira Sans Extra Condensed"/>
              </a:rPr>
              <a:t>Team-</a:t>
            </a:r>
            <a:r>
              <a:rPr lang="de-DE" sz="1800" b="1" noProof="0" dirty="0" err="1">
                <a:latin typeface="+mj-lt"/>
                <a:ea typeface="Fira Sans Extra Condensed"/>
                <a:cs typeface="Fira Sans Extra Condensed"/>
                <a:sym typeface="Fira Sans Extra Condensed"/>
              </a:rPr>
              <a:t>Documentation</a:t>
            </a:r>
            <a:r>
              <a:rPr lang="de-DE" sz="1800" b="1" noProof="0" dirty="0">
                <a:latin typeface="+mj-lt"/>
                <a:ea typeface="Fira Sans Extra Condensed"/>
                <a:cs typeface="Fira Sans Extra Condensed"/>
                <a:sym typeface="Fira Sans Extra Condensed"/>
              </a:rPr>
              <a:t>-Sheet</a:t>
            </a:r>
            <a:endParaRPr lang="de-DE" sz="2000" b="1" noProof="0" dirty="0">
              <a:solidFill>
                <a:srgbClr val="000000"/>
              </a:solidFill>
              <a:latin typeface="+mj-lt"/>
              <a:ea typeface="Fira Sans Extra Condensed"/>
              <a:cs typeface="Fira Sans Extra Condensed"/>
              <a:sym typeface="Fira Sans Extra Condensed"/>
            </a:endParaRPr>
          </a:p>
        </p:txBody>
      </p:sp>
      <p:grpSp>
        <p:nvGrpSpPr>
          <p:cNvPr id="121" name="Google Shape;121;p17"/>
          <p:cNvGrpSpPr/>
          <p:nvPr/>
        </p:nvGrpSpPr>
        <p:grpSpPr>
          <a:xfrm>
            <a:off x="4965802" y="2512207"/>
            <a:ext cx="2722932" cy="1130957"/>
            <a:chOff x="5374225" y="2105400"/>
            <a:chExt cx="2061000" cy="698990"/>
          </a:xfrm>
        </p:grpSpPr>
        <p:sp>
          <p:nvSpPr>
            <p:cNvPr id="122" name="Google Shape;122;p17"/>
            <p:cNvSpPr txBox="1"/>
            <p:nvPr/>
          </p:nvSpPr>
          <p:spPr>
            <a:xfrm>
              <a:off x="5374225" y="2105400"/>
              <a:ext cx="2061000" cy="2772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1800" b="1" noProof="0" dirty="0">
                  <a:solidFill>
                    <a:schemeClr val="dk1"/>
                  </a:solidFill>
                  <a:latin typeface="+mj-lt"/>
                  <a:ea typeface="Fira Sans Extra Condensed"/>
                  <a:cs typeface="Fira Sans Extra Condensed"/>
                  <a:sym typeface="Fira Sans Extra Condensed"/>
                </a:rPr>
                <a:t>Zielgruppe</a:t>
              </a:r>
            </a:p>
          </p:txBody>
        </p:sp>
        <p:sp>
          <p:nvSpPr>
            <p:cNvPr id="123" name="Google Shape;123;p17"/>
            <p:cNvSpPr txBox="1"/>
            <p:nvPr/>
          </p:nvSpPr>
          <p:spPr>
            <a:xfrm>
              <a:off x="5374225" y="2400890"/>
              <a:ext cx="2061000" cy="403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1200" noProof="0" dirty="0">
                  <a:solidFill>
                    <a:schemeClr val="dk1"/>
                  </a:solidFill>
                  <a:latin typeface="+mj-lt"/>
                  <a:ea typeface="Roboto"/>
                  <a:cs typeface="Roboto"/>
                  <a:sym typeface="Roboto"/>
                </a:rPr>
                <a:t>Wissenschaftliche Teams</a:t>
              </a:r>
            </a:p>
            <a:p>
              <a:pPr marL="0" lvl="0" indent="0" algn="l" rtl="0">
                <a:spcBef>
                  <a:spcPts val="0"/>
                </a:spcBef>
                <a:spcAft>
                  <a:spcPts val="0"/>
                </a:spcAft>
                <a:buNone/>
              </a:pPr>
              <a:r>
                <a:rPr lang="de-DE" sz="1200" noProof="0" dirty="0">
                  <a:solidFill>
                    <a:schemeClr val="dk1"/>
                  </a:solidFill>
                  <a:latin typeface="+mj-lt"/>
                  <a:ea typeface="Roboto"/>
                  <a:cs typeface="Roboto"/>
                  <a:sym typeface="Roboto"/>
                </a:rPr>
                <a:t>Forschungsprojekte</a:t>
              </a:r>
            </a:p>
            <a:p>
              <a:pPr marL="0" lvl="0" indent="0" algn="l" rtl="0">
                <a:spcBef>
                  <a:spcPts val="0"/>
                </a:spcBef>
                <a:spcAft>
                  <a:spcPts val="0"/>
                </a:spcAft>
                <a:buNone/>
              </a:pPr>
              <a:r>
                <a:rPr lang="de-DE" sz="1200" noProof="0" dirty="0">
                  <a:solidFill>
                    <a:schemeClr val="dk1"/>
                  </a:solidFill>
                  <a:latin typeface="+mj-lt"/>
                  <a:ea typeface="Roboto"/>
                  <a:cs typeface="Roboto"/>
                  <a:sym typeface="Roboto"/>
                </a:rPr>
                <a:t>Studiengruppen</a:t>
              </a:r>
            </a:p>
            <a:p>
              <a:pPr marL="0" lvl="0" indent="0" algn="l" rtl="0">
                <a:spcBef>
                  <a:spcPts val="0"/>
                </a:spcBef>
                <a:spcAft>
                  <a:spcPts val="0"/>
                </a:spcAft>
                <a:buNone/>
              </a:pPr>
              <a:r>
                <a:rPr lang="de-DE" sz="1200" noProof="0" dirty="0">
                  <a:solidFill>
                    <a:schemeClr val="dk1"/>
                  </a:solidFill>
                  <a:latin typeface="+mj-lt"/>
                  <a:ea typeface="Roboto"/>
                  <a:cs typeface="Roboto"/>
                  <a:sym typeface="Roboto"/>
                </a:rPr>
                <a:t>Interdisziplinäre Projekte</a:t>
              </a:r>
            </a:p>
          </p:txBody>
        </p:sp>
      </p:grpSp>
      <p:grpSp>
        <p:nvGrpSpPr>
          <p:cNvPr id="124" name="Google Shape;124;p17"/>
          <p:cNvGrpSpPr/>
          <p:nvPr/>
        </p:nvGrpSpPr>
        <p:grpSpPr>
          <a:xfrm>
            <a:off x="4966360" y="3971196"/>
            <a:ext cx="2722932" cy="760829"/>
            <a:chOff x="5374225" y="3060550"/>
            <a:chExt cx="2061000" cy="760829"/>
          </a:xfrm>
        </p:grpSpPr>
        <p:sp>
          <p:nvSpPr>
            <p:cNvPr id="125" name="Google Shape;125;p17"/>
            <p:cNvSpPr txBox="1"/>
            <p:nvPr/>
          </p:nvSpPr>
          <p:spPr>
            <a:xfrm>
              <a:off x="5374225" y="3060550"/>
              <a:ext cx="2061000" cy="273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1800" b="1" noProof="0" dirty="0">
                  <a:solidFill>
                    <a:schemeClr val="dk1"/>
                  </a:solidFill>
                  <a:latin typeface="+mj-lt"/>
                  <a:ea typeface="Fira Sans Extra Condensed"/>
                  <a:cs typeface="Fira Sans Extra Condensed"/>
                  <a:sym typeface="Fira Sans Extra Condensed"/>
                </a:rPr>
                <a:t>Funktion</a:t>
              </a:r>
            </a:p>
          </p:txBody>
        </p:sp>
        <p:sp>
          <p:nvSpPr>
            <p:cNvPr id="126" name="Google Shape;126;p17"/>
            <p:cNvSpPr txBox="1"/>
            <p:nvPr/>
          </p:nvSpPr>
          <p:spPr>
            <a:xfrm>
              <a:off x="5374225" y="3422679"/>
              <a:ext cx="2061000" cy="39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1200" noProof="0" dirty="0">
                  <a:solidFill>
                    <a:schemeClr val="dk1"/>
                  </a:solidFill>
                  <a:latin typeface="+mj-lt"/>
                  <a:ea typeface="Roboto"/>
                  <a:cs typeface="Roboto"/>
                  <a:sym typeface="Roboto"/>
                </a:rPr>
                <a:t>Datenmanagementplan</a:t>
              </a:r>
            </a:p>
            <a:p>
              <a:pPr marL="0" lvl="0" indent="0" algn="l" rtl="0">
                <a:spcBef>
                  <a:spcPts val="0"/>
                </a:spcBef>
                <a:spcAft>
                  <a:spcPts val="0"/>
                </a:spcAft>
                <a:buNone/>
              </a:pPr>
              <a:r>
                <a:rPr lang="de-DE" sz="1200" noProof="0" dirty="0">
                  <a:solidFill>
                    <a:schemeClr val="dk1"/>
                  </a:solidFill>
                  <a:latin typeface="+mj-lt"/>
                  <a:ea typeface="Roboto"/>
                  <a:cs typeface="Roboto"/>
                  <a:sym typeface="Roboto"/>
                </a:rPr>
                <a:t>Readme-Datei</a:t>
              </a:r>
            </a:p>
            <a:p>
              <a:pPr marL="0" lvl="0" indent="0" algn="l" rtl="0">
                <a:spcBef>
                  <a:spcPts val="0"/>
                </a:spcBef>
                <a:spcAft>
                  <a:spcPts val="0"/>
                </a:spcAft>
                <a:buNone/>
              </a:pPr>
              <a:r>
                <a:rPr lang="de-DE" sz="1200" noProof="0" dirty="0">
                  <a:solidFill>
                    <a:schemeClr val="dk1"/>
                  </a:solidFill>
                  <a:latin typeface="+mj-lt"/>
                  <a:ea typeface="Roboto"/>
                  <a:cs typeface="Roboto"/>
                  <a:sym typeface="Roboto"/>
                </a:rPr>
                <a:t>Prozessdokumentation</a:t>
              </a:r>
            </a:p>
          </p:txBody>
        </p:sp>
      </p:grpSp>
      <p:grpSp>
        <p:nvGrpSpPr>
          <p:cNvPr id="127" name="Google Shape;127;p17"/>
          <p:cNvGrpSpPr/>
          <p:nvPr/>
        </p:nvGrpSpPr>
        <p:grpSpPr>
          <a:xfrm>
            <a:off x="4965802" y="942707"/>
            <a:ext cx="2722932" cy="1298527"/>
            <a:chOff x="5374225" y="1149200"/>
            <a:chExt cx="2061000" cy="796998"/>
          </a:xfrm>
        </p:grpSpPr>
        <p:sp>
          <p:nvSpPr>
            <p:cNvPr id="128" name="Google Shape;128;p17"/>
            <p:cNvSpPr txBox="1"/>
            <p:nvPr/>
          </p:nvSpPr>
          <p:spPr>
            <a:xfrm>
              <a:off x="5374225" y="1149200"/>
              <a:ext cx="2061000" cy="273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1800" b="1" noProof="0" dirty="0">
                  <a:solidFill>
                    <a:schemeClr val="dk1"/>
                  </a:solidFill>
                  <a:latin typeface="+mj-lt"/>
                  <a:ea typeface="Fira Sans Extra Condensed"/>
                  <a:cs typeface="Fira Sans Extra Condensed"/>
                  <a:sym typeface="Fira Sans Extra Condensed"/>
                </a:rPr>
                <a:t>Inhalte</a:t>
              </a:r>
            </a:p>
          </p:txBody>
        </p:sp>
        <p:sp>
          <p:nvSpPr>
            <p:cNvPr id="129" name="Google Shape;129;p17"/>
            <p:cNvSpPr txBox="1"/>
            <p:nvPr/>
          </p:nvSpPr>
          <p:spPr>
            <a:xfrm>
              <a:off x="5374225" y="1521882"/>
              <a:ext cx="2061000" cy="42431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1200" noProof="0" dirty="0">
                  <a:solidFill>
                    <a:schemeClr val="dk1"/>
                  </a:solidFill>
                  <a:latin typeface="+mj-lt"/>
                  <a:ea typeface="Roboto"/>
                  <a:cs typeface="Roboto"/>
                  <a:sym typeface="Roboto"/>
                </a:rPr>
                <a:t>Zweck &amp; Ziel des Projektes</a:t>
              </a:r>
            </a:p>
            <a:p>
              <a:pPr marL="0" lvl="0" indent="0" algn="l" rtl="0">
                <a:spcBef>
                  <a:spcPts val="0"/>
                </a:spcBef>
                <a:spcAft>
                  <a:spcPts val="0"/>
                </a:spcAft>
                <a:buNone/>
              </a:pPr>
              <a:r>
                <a:rPr lang="de-DE" sz="1200" noProof="0" dirty="0">
                  <a:solidFill>
                    <a:schemeClr val="dk1"/>
                  </a:solidFill>
                  <a:latin typeface="+mj-lt"/>
                  <a:ea typeface="Roboto"/>
                  <a:cs typeface="Roboto"/>
                  <a:sym typeface="Roboto"/>
                </a:rPr>
                <a:t>Datei- und Ordnerstruktur</a:t>
              </a:r>
            </a:p>
            <a:p>
              <a:pPr marL="0" lvl="0" indent="0" algn="l" rtl="0">
                <a:spcBef>
                  <a:spcPts val="0"/>
                </a:spcBef>
                <a:spcAft>
                  <a:spcPts val="0"/>
                </a:spcAft>
                <a:buNone/>
              </a:pPr>
              <a:r>
                <a:rPr lang="de-DE" sz="1200" noProof="0" dirty="0">
                  <a:solidFill>
                    <a:schemeClr val="dk1"/>
                  </a:solidFill>
                  <a:latin typeface="+mj-lt"/>
                  <a:ea typeface="Roboto"/>
                  <a:cs typeface="Roboto"/>
                  <a:sym typeface="Roboto"/>
                </a:rPr>
                <a:t>Prozessbeschreibungen</a:t>
              </a:r>
            </a:p>
            <a:p>
              <a:pPr marL="0" lvl="0" indent="0" algn="l" rtl="0">
                <a:spcBef>
                  <a:spcPts val="0"/>
                </a:spcBef>
                <a:spcAft>
                  <a:spcPts val="0"/>
                </a:spcAft>
                <a:buNone/>
              </a:pPr>
              <a:r>
                <a:rPr lang="de-DE" sz="1200" noProof="0" dirty="0">
                  <a:solidFill>
                    <a:schemeClr val="dk1"/>
                  </a:solidFill>
                  <a:latin typeface="+mj-lt"/>
                  <a:ea typeface="Roboto"/>
                  <a:cs typeface="Roboto"/>
                  <a:sym typeface="Roboto"/>
                </a:rPr>
                <a:t>Verantwortlichkeiten und Rollen</a:t>
              </a:r>
            </a:p>
            <a:p>
              <a:pPr marL="0" lvl="0" indent="0" algn="l" rtl="0">
                <a:spcBef>
                  <a:spcPts val="0"/>
                </a:spcBef>
                <a:spcAft>
                  <a:spcPts val="0"/>
                </a:spcAft>
                <a:buNone/>
              </a:pPr>
              <a:r>
                <a:rPr lang="de-DE" sz="1200" noProof="0" dirty="0">
                  <a:solidFill>
                    <a:schemeClr val="dk1"/>
                  </a:solidFill>
                  <a:latin typeface="+mj-lt"/>
                  <a:ea typeface="Roboto"/>
                  <a:cs typeface="Roboto"/>
                  <a:sym typeface="Roboto"/>
                </a:rPr>
                <a:t>Dokumentationsstandards</a:t>
              </a:r>
            </a:p>
            <a:p>
              <a:pPr marL="0" lvl="0" indent="0" algn="l" rtl="0">
                <a:spcBef>
                  <a:spcPts val="0"/>
                </a:spcBef>
                <a:spcAft>
                  <a:spcPts val="0"/>
                </a:spcAft>
                <a:buNone/>
              </a:pPr>
              <a:r>
                <a:rPr lang="de-DE" sz="1200" noProof="0" dirty="0">
                  <a:solidFill>
                    <a:schemeClr val="dk1"/>
                  </a:solidFill>
                  <a:latin typeface="+mj-lt"/>
                  <a:ea typeface="Roboto"/>
                  <a:cs typeface="Roboto"/>
                  <a:sym typeface="Roboto"/>
                </a:rPr>
                <a:t>…</a:t>
              </a:r>
            </a:p>
          </p:txBody>
        </p:sp>
      </p:grpSp>
      <p:sp>
        <p:nvSpPr>
          <p:cNvPr id="133" name="Google Shape;133;p17"/>
          <p:cNvSpPr/>
          <p:nvPr/>
        </p:nvSpPr>
        <p:spPr>
          <a:xfrm>
            <a:off x="4059392" y="1335550"/>
            <a:ext cx="585600" cy="5856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de-DE" sz="1800" b="1" noProof="0" dirty="0">
              <a:solidFill>
                <a:schemeClr val="tx1">
                  <a:lumMod val="90000"/>
                  <a:lumOff val="10000"/>
                </a:schemeClr>
              </a:solidFill>
              <a:latin typeface="+mj-lt"/>
              <a:ea typeface="Fira Sans Extra Condensed"/>
              <a:cs typeface="Fira Sans Extra Condensed"/>
              <a:sym typeface="Fira Sans Extra Condensed"/>
            </a:endParaRPr>
          </a:p>
        </p:txBody>
      </p:sp>
      <p:sp>
        <p:nvSpPr>
          <p:cNvPr id="134" name="Google Shape;134;p17"/>
          <p:cNvSpPr/>
          <p:nvPr/>
        </p:nvSpPr>
        <p:spPr>
          <a:xfrm>
            <a:off x="4057098" y="2512207"/>
            <a:ext cx="585600" cy="5856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de-DE" sz="1800" b="1" noProof="0" dirty="0">
              <a:solidFill>
                <a:schemeClr val="tx1">
                  <a:lumMod val="90000"/>
                  <a:lumOff val="10000"/>
                </a:schemeClr>
              </a:solidFill>
              <a:latin typeface="+mj-lt"/>
              <a:ea typeface="Fira Sans Extra Condensed"/>
              <a:cs typeface="Fira Sans Extra Condensed"/>
              <a:sym typeface="Fira Sans Extra Condensed"/>
            </a:endParaRPr>
          </a:p>
        </p:txBody>
      </p:sp>
      <p:sp>
        <p:nvSpPr>
          <p:cNvPr id="135" name="Google Shape;135;p17"/>
          <p:cNvSpPr/>
          <p:nvPr/>
        </p:nvSpPr>
        <p:spPr>
          <a:xfrm>
            <a:off x="4057098" y="3942424"/>
            <a:ext cx="585600" cy="585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lang="de-DE" sz="1800" b="1" noProof="0" dirty="0">
              <a:solidFill>
                <a:schemeClr val="tx1">
                  <a:lumMod val="90000"/>
                  <a:lumOff val="10000"/>
                </a:schemeClr>
              </a:solidFill>
              <a:latin typeface="+mj-lt"/>
              <a:ea typeface="Fira Sans Extra Condensed"/>
              <a:cs typeface="Fira Sans Extra Condensed"/>
              <a:sym typeface="Fira Sans Extra Condensed"/>
            </a:endParaRPr>
          </a:p>
        </p:txBody>
      </p:sp>
      <p:cxnSp>
        <p:nvCxnSpPr>
          <p:cNvPr id="137" name="Google Shape;137;p17"/>
          <p:cNvCxnSpPr>
            <a:cxnSpLocks/>
            <a:stCxn id="116" idx="6"/>
            <a:endCxn id="133" idx="2"/>
          </p:cNvCxnSpPr>
          <p:nvPr/>
        </p:nvCxnSpPr>
        <p:spPr>
          <a:xfrm flipV="1">
            <a:off x="2635909" y="1628350"/>
            <a:ext cx="1423483" cy="1176657"/>
          </a:xfrm>
          <a:prstGeom prst="curvedConnector3">
            <a:avLst>
              <a:gd name="adj1" fmla="val 50000"/>
            </a:avLst>
          </a:prstGeom>
          <a:noFill/>
          <a:ln w="9525" cap="flat" cmpd="sng">
            <a:solidFill>
              <a:schemeClr val="dk2"/>
            </a:solidFill>
            <a:prstDash val="solid"/>
            <a:round/>
            <a:headEnd type="none" w="med" len="med"/>
            <a:tailEnd type="none" w="med" len="med"/>
          </a:ln>
        </p:spPr>
      </p:cxnSp>
      <p:cxnSp>
        <p:nvCxnSpPr>
          <p:cNvPr id="138" name="Google Shape;138;p17"/>
          <p:cNvCxnSpPr>
            <a:cxnSpLocks/>
            <a:stCxn id="116" idx="6"/>
            <a:endCxn id="134" idx="2"/>
          </p:cNvCxnSpPr>
          <p:nvPr/>
        </p:nvCxnSpPr>
        <p:spPr>
          <a:xfrm>
            <a:off x="2635909" y="2805007"/>
            <a:ext cx="1421189" cy="12700"/>
          </a:xfrm>
          <a:prstGeom prst="curvedConnector3">
            <a:avLst>
              <a:gd name="adj1" fmla="val 50000"/>
            </a:avLst>
          </a:prstGeom>
          <a:noFill/>
          <a:ln w="9525" cap="flat" cmpd="sng">
            <a:solidFill>
              <a:schemeClr val="dk2"/>
            </a:solidFill>
            <a:prstDash val="solid"/>
            <a:round/>
            <a:headEnd type="none" w="med" len="med"/>
            <a:tailEnd type="none" w="med" len="med"/>
          </a:ln>
        </p:spPr>
      </p:cxnSp>
      <p:cxnSp>
        <p:nvCxnSpPr>
          <p:cNvPr id="139" name="Google Shape;139;p17"/>
          <p:cNvCxnSpPr>
            <a:cxnSpLocks/>
            <a:stCxn id="116" idx="6"/>
            <a:endCxn id="135" idx="2"/>
          </p:cNvCxnSpPr>
          <p:nvPr/>
        </p:nvCxnSpPr>
        <p:spPr>
          <a:xfrm>
            <a:off x="2635909" y="2805007"/>
            <a:ext cx="1421189" cy="1430217"/>
          </a:xfrm>
          <a:prstGeom prst="curvedConnector3">
            <a:avLst>
              <a:gd name="adj1" fmla="val 50000"/>
            </a:avLst>
          </a:prstGeom>
          <a:noFill/>
          <a:ln w="9525" cap="flat" cmpd="sng">
            <a:solidFill>
              <a:schemeClr val="dk2"/>
            </a:solidFill>
            <a:prstDash val="solid"/>
            <a:round/>
            <a:headEnd type="none" w="med" len="med"/>
            <a:tailEnd type="none" w="med" len="med"/>
          </a:ln>
        </p:spPr>
      </p:cxnSp>
      <p:pic>
        <p:nvPicPr>
          <p:cNvPr id="1026" name="Picture 2">
            <a:extLst>
              <a:ext uri="{FF2B5EF4-FFF2-40B4-BE49-F238E27FC236}">
                <a16:creationId xmlns:a16="http://schemas.microsoft.com/office/drawing/2014/main" id="{96932CC6-27F9-8FDB-4328-4A61339F21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878" y="1434375"/>
            <a:ext cx="318333" cy="360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8CF2D531-3EC7-F222-A61C-D3B2644900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4175453" y="2631357"/>
            <a:ext cx="348889" cy="360000"/>
          </a:xfrm>
          <a:prstGeom prst="rect">
            <a:avLst/>
          </a:prstGeom>
          <a:noFill/>
          <a:extLst>
            <a:ext uri="{909E8E84-426E-40DD-AFC4-6F175D3DCCD1}">
              <a14:hiddenFill xmlns:a14="http://schemas.microsoft.com/office/drawing/2010/main">
                <a:solidFill>
                  <a:srgbClr val="FFFFFF"/>
                </a:solidFill>
              </a14:hiddenFill>
            </a:ext>
          </a:extLst>
        </p:spPr>
      </p:pic>
      <p:pic>
        <p:nvPicPr>
          <p:cNvPr id="48" name="Grafik 47">
            <a:extLst>
              <a:ext uri="{FF2B5EF4-FFF2-40B4-BE49-F238E27FC236}">
                <a16:creationId xmlns:a16="http://schemas.microsoft.com/office/drawing/2014/main" id="{D4A4640F-A1E5-95C9-71E7-8692E6A713D6}"/>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4140997" y="4055224"/>
            <a:ext cx="395877" cy="360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Elegant Workplan by Slidesgo">
  <a:themeElements>
    <a:clrScheme name="Simple Light">
      <a:dk1>
        <a:srgbClr val="1C343C"/>
      </a:dk1>
      <a:lt1>
        <a:srgbClr val="F0EBE4"/>
      </a:lt1>
      <a:dk2>
        <a:srgbClr val="4C6A78"/>
      </a:dk2>
      <a:lt2>
        <a:srgbClr val="A7B3B2"/>
      </a:lt2>
      <a:accent1>
        <a:srgbClr val="E0B4A4"/>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F522B4A47B9D2243BB6ACFC872119698" ma:contentTypeVersion="13" ma:contentTypeDescription="Ein neues Dokument erstellen." ma:contentTypeScope="" ma:versionID="bbaa5b9262c942188c793dc1ce7f3e93">
  <xsd:schema xmlns:xsd="http://www.w3.org/2001/XMLSchema" xmlns:xs="http://www.w3.org/2001/XMLSchema" xmlns:p="http://schemas.microsoft.com/office/2006/metadata/properties" xmlns:ns3="f08b7363-4392-4b17-ae98-a8c7a611e657" xmlns:ns4="28f13fb6-6b49-4ca6-8615-97a0574e68f4" targetNamespace="http://schemas.microsoft.com/office/2006/metadata/properties" ma:root="true" ma:fieldsID="28fae5eccbdb60f439e8db165a029a71" ns3:_="" ns4:_="">
    <xsd:import namespace="f08b7363-4392-4b17-ae98-a8c7a611e657"/>
    <xsd:import namespace="28f13fb6-6b49-4ca6-8615-97a0574e68f4"/>
    <xsd:element name="properties">
      <xsd:complexType>
        <xsd:sequence>
          <xsd:element name="documentManagement">
            <xsd:complexType>
              <xsd:all>
                <xsd:element ref="ns3:MediaServiceMetadata" minOccurs="0"/>
                <xsd:element ref="ns3:MediaServiceFastMetadata" minOccurs="0"/>
                <xsd:element ref="ns3:MediaServiceSearchProperties" minOccurs="0"/>
                <xsd:element ref="ns3:MediaServiceObjectDetectorVersions" minOccurs="0"/>
                <xsd:element ref="ns3:_activity" minOccurs="0"/>
                <xsd:element ref="ns4:SharedWithUsers" minOccurs="0"/>
                <xsd:element ref="ns4:SharedWithDetails" minOccurs="0"/>
                <xsd:element ref="ns4:SharingHintHash" minOccurs="0"/>
                <xsd:element ref="ns3:MediaServiceDateTaken" minOccurs="0"/>
                <xsd:element ref="ns3:MediaServiceSystemTags"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b7363-4392-4b17-ae98-a8c7a611e6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_activity" ma:index="12" nillable="true" ma:displayName="_activity" ma:hidden="true" ma:internalName="_activity">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8f13fb6-6b49-4ca6-8615-97a0574e68f4" elementFormDefault="qualified">
    <xsd:import namespace="http://schemas.microsoft.com/office/2006/documentManagement/types"/>
    <xsd:import namespace="http://schemas.microsoft.com/office/infopath/2007/PartnerControls"/>
    <xsd:element name="SharedWithUsers" ma:index="13"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Freigegeben für - Details" ma:internalName="SharedWithDetails" ma:readOnly="true">
      <xsd:simpleType>
        <xsd:restriction base="dms:Note">
          <xsd:maxLength value="255"/>
        </xsd:restriction>
      </xsd:simpleType>
    </xsd:element>
    <xsd:element name="SharingHintHash" ma:index="15" nillable="true" ma:displayName="Freigabehinweis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f08b7363-4392-4b17-ae98-a8c7a611e657" xsi:nil="true"/>
  </documentManagement>
</p:properties>
</file>

<file path=customXml/itemProps1.xml><?xml version="1.0" encoding="utf-8"?>
<ds:datastoreItem xmlns:ds="http://schemas.openxmlformats.org/officeDocument/2006/customXml" ds:itemID="{9D3CA19E-9FFC-44CD-AFE5-92AEB06634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b7363-4392-4b17-ae98-a8c7a611e657"/>
    <ds:schemaRef ds:uri="28f13fb6-6b49-4ca6-8615-97a0574e68f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DF97353-A98F-4801-8B91-2EFD2168D93F}">
  <ds:schemaRefs>
    <ds:schemaRef ds:uri="http://schemas.microsoft.com/sharepoint/v3/contenttype/forms"/>
  </ds:schemaRefs>
</ds:datastoreItem>
</file>

<file path=customXml/itemProps3.xml><?xml version="1.0" encoding="utf-8"?>
<ds:datastoreItem xmlns:ds="http://schemas.openxmlformats.org/officeDocument/2006/customXml" ds:itemID="{13604E33-5D6E-4A91-AB99-78EB8759A101}">
  <ds:schemaRefs>
    <ds:schemaRef ds:uri="http://schemas.microsoft.com/office/2006/documentManagement/types"/>
    <ds:schemaRef ds:uri="http://purl.org/dc/elements/1.1/"/>
    <ds:schemaRef ds:uri="http://www.w3.org/XML/1998/namespace"/>
    <ds:schemaRef ds:uri="f08b7363-4392-4b17-ae98-a8c7a611e657"/>
    <ds:schemaRef ds:uri="http://purl.org/dc/terms/"/>
    <ds:schemaRef ds:uri="http://schemas.microsoft.com/office/2006/metadata/properties"/>
    <ds:schemaRef ds:uri="http://schemas.microsoft.com/office/infopath/2007/PartnerControls"/>
    <ds:schemaRef ds:uri="http://purl.org/dc/dcmitype/"/>
    <ds:schemaRef ds:uri="http://schemas.openxmlformats.org/package/2006/metadata/core-properties"/>
    <ds:schemaRef ds:uri="28f13fb6-6b49-4ca6-8615-97a0574e68f4"/>
  </ds:schemaRefs>
</ds:datastoreItem>
</file>

<file path=docProps/app.xml><?xml version="1.0" encoding="utf-8"?>
<Properties xmlns="http://schemas.openxmlformats.org/officeDocument/2006/extended-properties" xmlns:vt="http://schemas.openxmlformats.org/officeDocument/2006/docPropsVTypes">
  <TotalTime>0</TotalTime>
  <Words>5227</Words>
  <Application>Microsoft Office PowerPoint</Application>
  <PresentationFormat>Bildschirmpräsentation (16:9)</PresentationFormat>
  <Paragraphs>542</Paragraphs>
  <Slides>40</Slides>
  <Notes>37</Notes>
  <HiddenSlides>1</HiddenSlides>
  <MMClips>0</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40</vt:i4>
      </vt:variant>
    </vt:vector>
  </HeadingPairs>
  <TitlesOfParts>
    <vt:vector size="50" baseType="lpstr">
      <vt:lpstr>Arial</vt:lpstr>
      <vt:lpstr>Arial</vt:lpstr>
      <vt:lpstr>Arimo</vt:lpstr>
      <vt:lpstr>Calibri</vt:lpstr>
      <vt:lpstr>Inter</vt:lpstr>
      <vt:lpstr>Poppins</vt:lpstr>
      <vt:lpstr>Poppins ExtraBold</vt:lpstr>
      <vt:lpstr>Raleway</vt:lpstr>
      <vt:lpstr>Raleway ExtraBold</vt:lpstr>
      <vt:lpstr>Elegant Workplan by Slidesgo</vt:lpstr>
      <vt:lpstr>Seminar 2: Forschungsdatenmanagement</vt:lpstr>
      <vt:lpstr>Unbeschriebenes Blatt</vt:lpstr>
      <vt:lpstr>Forschungsdatenlebenszyklus</vt:lpstr>
      <vt:lpstr>Urheberrecht &amp; Datenschutz</vt:lpstr>
      <vt:lpstr>Personenbezogene Daten</vt:lpstr>
      <vt:lpstr>Personenbezogene Daten</vt:lpstr>
      <vt:lpstr>Dokumentation</vt:lpstr>
      <vt:lpstr>Dokumentation</vt:lpstr>
      <vt:lpstr>Team-Documentation-Sheet</vt:lpstr>
      <vt:lpstr>Elektronische Laborbücher/Logbücher</vt:lpstr>
      <vt:lpstr>Dateiformate</vt:lpstr>
      <vt:lpstr>Dateiformate</vt:lpstr>
      <vt:lpstr>Forschungsdatenlebenszyklus</vt:lpstr>
      <vt:lpstr>Datenanalyse und Auswertung</vt:lpstr>
      <vt:lpstr>Forschungsdatenlebenszyklus</vt:lpstr>
      <vt:lpstr>Daten publizieren - Vorteile</vt:lpstr>
      <vt:lpstr>Publikationsrichtlinien</vt:lpstr>
      <vt:lpstr>Publikationsrichtlinien</vt:lpstr>
      <vt:lpstr>Leitlinien für den Umgang mit Forschungsdaten </vt:lpstr>
      <vt:lpstr>Leitlinien für den Umgang mit Forschungsdaten</vt:lpstr>
      <vt:lpstr>Leitlinien für den Umgang mit Forschungsdaten</vt:lpstr>
      <vt:lpstr>Publikationswege</vt:lpstr>
      <vt:lpstr>Repositorien</vt:lpstr>
      <vt:lpstr>Repositorium finden</vt:lpstr>
      <vt:lpstr>Repositorium finden mit re3data</vt:lpstr>
      <vt:lpstr>Kriterien für Repositorien bei re3data.org</vt:lpstr>
      <vt:lpstr>Kriterien für Repositorien - Zertifizierung</vt:lpstr>
      <vt:lpstr>Übung Arbeiten mit re3data</vt:lpstr>
      <vt:lpstr>Lizenzen</vt:lpstr>
      <vt:lpstr>Creative Commons Lizenzmodell</vt:lpstr>
      <vt:lpstr>Lizenz-Quiz Welche CC-Lizenz ist korrekt?</vt:lpstr>
      <vt:lpstr>Lizenz-Quiz Lösungen</vt:lpstr>
      <vt:lpstr>Daten und Metadaten</vt:lpstr>
      <vt:lpstr>Daten und Metadaten</vt:lpstr>
      <vt:lpstr>Kontrolliertes Vokabular</vt:lpstr>
      <vt:lpstr>Persistente Identifikatoren (PIDs):  Informationen (technisch) verbinden</vt:lpstr>
      <vt:lpstr>Übung Persistente Identifikatoren</vt:lpstr>
      <vt:lpstr>Quellen</vt:lpstr>
      <vt:lpstr>Quellen</vt:lpstr>
      <vt:lpstr>Vielen Dank für Ihre Aufmerksamkeit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Helena Seufferth</dc:creator>
  <cp:lastModifiedBy>Lilly Riesner</cp:lastModifiedBy>
  <cp:revision>229</cp:revision>
  <dcterms:modified xsi:type="dcterms:W3CDTF">2026-05-12T07:21:45Z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0x010100F522B4A47B9D2243BB6ACFC872119698</vt:lpwstr>
  </property>
</Properties>
</file>