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5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3" r:id="rId41"/>
    <p:sldId id="294" r:id="rId42"/>
    <p:sldId id="295" r:id="rId43"/>
    <p:sldId id="30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</p:sldIdLst>
  <p:sldSz cx="9144000" cy="5143500" type="screen16x9"/>
  <p:notesSz cx="6858000" cy="9144000"/>
  <p:defaultTextStyle>
    <a:defPPr marR="0" lvl="0" algn="l">
      <a:lnSpc>
        <a:spcPct val="100000"/>
      </a:lnSpc>
      <a:spcBef>
        <a:spcPts val="0"/>
      </a:spcBef>
      <a:spcAft>
        <a:spcPts val="0"/>
      </a:spcAft>
    </a:defPPr>
    <a:lvl1pPr marR="0" lv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defaultTextStyle>
  <p:extLst>
    <p:ext uri="{521415D9-36F7-43E2-AB2F-B90AF26B5E84}">
      <p14:sectionLst xmlns:p14="http://schemas.microsoft.com/office/powerpoint/2010/main">
        <p14:section name="Seminar 1 Einführung, Allgemeines und FDL Planen" id="{44BE70ED-DFD3-4CCD-A3BA-613EF732A324}">
          <p14:sldIdLst>
            <p14:sldId id="256"/>
            <p14:sldId id="257"/>
          </p14:sldIdLst>
        </p14:section>
        <p14:section name="1. Einführung" id="{9CEB0036-7474-40F3-8BDF-8FEA36E28EB7}">
          <p14:sldIdLst>
            <p14:sldId id="258"/>
            <p14:sldId id="259"/>
            <p14:sldId id="260"/>
          </p14:sldIdLst>
        </p14:section>
        <p14:section name="1.1 Definition Forschungsdaten und -management" id="{4F71C82D-E3D3-44EC-8C80-07ECDB63639A}">
          <p14:sldIdLst>
            <p14:sldId id="261"/>
            <p14:sldId id="262"/>
            <p14:sldId id="263"/>
          </p14:sldIdLst>
        </p14:section>
        <p14:section name="2. FDM Basics" id="{11BC87CA-81C9-4A15-958F-4FEF3EE903DB}">
          <p14:sldIdLst>
            <p14:sldId id="264"/>
          </p14:sldIdLst>
        </p14:section>
        <p14:section name="2.1 DFG-Kodex" id="{81C8F9B4-1EA7-418C-AAD6-47394F1A661A}">
          <p14:sldIdLst>
            <p14:sldId id="265"/>
            <p14:sldId id="266"/>
            <p14:sldId id="267"/>
            <p14:sldId id="268"/>
            <p14:sldId id="269"/>
          </p14:sldIdLst>
        </p14:section>
        <p14:section name="2.2 FAIR Prinzipien" id="{7188439C-2101-43BA-A6CB-A4E09A56E2F4}">
          <p14:sldIdLst>
            <p14:sldId id="270"/>
            <p14:sldId id="271"/>
          </p14:sldIdLst>
        </p14:section>
        <p14:section name="2.3 CARE Prinzipien" id="{D1F058C4-C0C5-4145-B80C-E2DE6A139DB3}">
          <p14:sldIdLst>
            <p14:sldId id="272"/>
            <p14:sldId id="273"/>
            <p14:sldId id="274"/>
          </p14:sldIdLst>
        </p14:section>
        <p14:section name="(2.4 optionale Übung)" id="{CEDFF89A-9BD9-48A6-920F-6E662427B6E9}">
          <p14:sldIdLst>
            <p14:sldId id="275"/>
          </p14:sldIdLst>
        </p14:section>
        <p14:section name="3. Allgemeines" id="{59E872CB-AF42-4DA1-9034-F2E9CF6A7FA5}">
          <p14:sldIdLst>
            <p14:sldId id="276"/>
            <p14:sldId id="277"/>
          </p14:sldIdLst>
        </p14:section>
        <p14:section name="4. FDL Planen" id="{8F91ED0E-D280-4654-8545-E7752D9573C9}">
          <p14:sldIdLst>
            <p14:sldId id="278"/>
            <p14:sldId id="279"/>
          </p14:sldIdLst>
        </p14:section>
        <p14:section name="4.1 Dokumentation" id="{7C040C57-5EB5-4887-91B5-6A0649BC6EEB}">
          <p14:sldIdLst>
            <p14:sldId id="280"/>
            <p14:sldId id="281"/>
            <p14:sldId id="282"/>
            <p14:sldId id="283"/>
            <p14:sldId id="284"/>
            <p14:sldId id="285"/>
            <p14:sldId id="286"/>
          </p14:sldIdLst>
        </p14:section>
        <p14:section name="4.2 Ordnerstruktur" id="{E1191CC0-A871-4870-9AAF-00A46F7A8CCD}">
          <p14:sldIdLst>
            <p14:sldId id="287"/>
            <p14:sldId id="288"/>
          </p14:sldIdLst>
        </p14:section>
        <p14:section name="4.3 Übung" id="{FE0C7424-3813-43AF-8D57-7DA0B7C85917}">
          <p14:sldIdLst>
            <p14:sldId id="289"/>
          </p14:sldIdLst>
        </p14:section>
        <p14:section name="4.4 Dateiverwaltung" id="{F1E93181-2754-40AC-BC08-D734E800CE43}">
          <p14:sldIdLst>
            <p14:sldId id="290"/>
            <p14:sldId id="291"/>
          </p14:sldIdLst>
        </p14:section>
        <p14:section name="4.5 ReadMe Dateien" id="{3DEB9680-27EC-4185-B0BD-73C65645C4B6}">
          <p14:sldIdLst>
            <p14:sldId id="293"/>
          </p14:sldIdLst>
        </p14:section>
        <p14:section name="4.6 Datenspeicherung" id="{41F2F7E7-89D7-4A06-8736-2AD40DB5EB18}">
          <p14:sldIdLst>
            <p14:sldId id="294"/>
            <p14:sldId id="295"/>
          </p14:sldIdLst>
        </p14:section>
        <p14:section name="4.7 Datenmanagementplan" id="{BFC3A437-4F67-4AEF-B921-644DEB29E323}">
          <p14:sldIdLst>
            <p14:sldId id="305"/>
            <p14:sldId id="296"/>
            <p14:sldId id="297"/>
            <p14:sldId id="298"/>
            <p14:sldId id="299"/>
            <p14:sldId id="300"/>
          </p14:sldIdLst>
        </p14:section>
        <p14:section name="Quellen und Weiterführendes" id="{102894DA-6678-4BEC-A821-030270DFA5BC}">
          <p14:sldIdLst>
            <p14:sldId id="301"/>
            <p14:sldId id="302"/>
            <p14:sldId id="303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pos="2880">
          <p15:clr>
            <a:srgbClr val="A4A3A4"/>
          </p15:clr>
        </p15:guide>
        <p15:guide id="2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6C4492-25E0-407D-B7EF-29C49020729D}" v="28" dt="2026-05-12T08:14:57.062"/>
  </p1510:revLst>
</p1510:revInfo>
</file>

<file path=ppt/tableStyles.xml><?xml version="1.0" encoding="utf-8"?>
<a:tblStyleLst xmlns:a="http://schemas.openxmlformats.org/drawingml/2006/main" def="{A407EE39-42F6-4224-913A-FE5B60889325}">
  <a:tblStyle styleId="{A407EE39-42F6-4224-913A-FE5B60889325}" styleName="Table_0">
    <a:wholeTbl>
      <a:tcTxStyle>
        <a:srgbClr val="000000"/>
      </a:tcTxStyle>
      <a:tcStyle>
        <a:tcBdr>
          <a:left>
            <a:ln w="12700">
              <a:noFill/>
            </a:ln>
          </a:left>
          <a:right>
            <a:ln w="12700">
              <a:noFill/>
            </a:ln>
          </a:right>
          <a:top>
            <a:ln w="12700">
              <a:noFill/>
            </a:ln>
          </a:top>
          <a:bottom>
            <a:ln w="12700">
              <a:noFill/>
            </a:ln>
          </a:bottom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85752" autoAdjust="0"/>
  </p:normalViewPr>
  <p:slideViewPr>
    <p:cSldViewPr snapToGrid="0">
      <p:cViewPr>
        <p:scale>
          <a:sx n="100" d="100"/>
          <a:sy n="100" d="100"/>
        </p:scale>
        <p:origin x="970" y="-149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7B21DB-7F82-4A6D-8C35-4F4FD83BB028}" type="doc">
      <dgm:prSet loTypeId="urn:microsoft.com/office/officeart/2008/layout/LinedList" loCatId="list" qsTypeId="urn:microsoft.com/office/officeart/2005/8/quickstyle/simple1#1" qsCatId="simple" csTypeId="urn:microsoft.com/office/officeart/2005/8/colors/accent1_2" csCatId="accent1" phldr="1"/>
      <dgm:spPr bwMode="auto"/>
      <dgm:t>
        <a:bodyPr/>
        <a:lstStyle/>
        <a:p>
          <a:pPr>
            <a:defRPr/>
          </a:pPr>
          <a:endParaRPr lang="de-DE"/>
        </a:p>
      </dgm:t>
    </dgm:pt>
    <dgm:pt modelId="{4A7776CE-608C-400A-9B54-1967BB599117}">
      <dgm:prSet phldrT="[Text]" phldr="0"/>
      <dgm:spPr bwMode="auto"/>
      <dgm:t>
        <a:bodyPr/>
        <a:lstStyle/>
        <a:p>
          <a:pPr>
            <a:defRPr/>
          </a:pPr>
          <a:r>
            <a:rPr lang="de-DE" b="1">
              <a:solidFill>
                <a:srgbClr val="1C343C"/>
              </a:solidFill>
              <a:latin typeface="Arimo"/>
            </a:rPr>
            <a:t>1</a:t>
          </a:r>
          <a:r>
            <a:rPr lang="de-DE">
              <a:solidFill>
                <a:srgbClr val="1C343C"/>
              </a:solidFill>
              <a:latin typeface="Arimo"/>
            </a:rPr>
            <a:t> Einführung</a:t>
          </a:r>
          <a:endParaRPr/>
        </a:p>
      </dgm:t>
    </dgm:pt>
    <dgm:pt modelId="{740AFC3C-9EC0-49C5-A85D-876A04F6B4F2}" type="parTrans" cxnId="{57C353C3-AD53-4375-A880-2AD8C092BBD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B9EF05C-64E8-4C45-A25E-9436FB267034}" type="sibTrans" cxnId="{57C353C3-AD53-4375-A880-2AD8C092BBD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6D942E5-1C05-44E6-ACAC-7E5EE8D21235}">
      <dgm:prSet phldrT="[Text]" phldr="0"/>
      <dgm:spPr bwMode="auto"/>
      <dgm:t>
        <a:bodyPr/>
        <a:lstStyle/>
        <a:p>
          <a:pPr>
            <a:defRPr/>
          </a:pPr>
          <a:r>
            <a:rPr lang="de-DE" b="1">
              <a:solidFill>
                <a:srgbClr val="1C343C"/>
              </a:solidFill>
              <a:latin typeface="Arimo"/>
            </a:rPr>
            <a:t>2</a:t>
          </a:r>
          <a:r>
            <a:rPr lang="de-DE">
              <a:solidFill>
                <a:srgbClr val="1C343C"/>
              </a:solidFill>
              <a:latin typeface="Arimo"/>
            </a:rPr>
            <a:t> Basics</a:t>
          </a:r>
          <a:endParaRPr/>
        </a:p>
      </dgm:t>
    </dgm:pt>
    <dgm:pt modelId="{B4AD4514-E781-4E21-94DC-F72BBA7784DB}" type="parTrans" cxnId="{418F8168-27A1-4969-B965-37E00FB6029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19F7ECB-5BD4-4EDA-B116-CD0B04F9D4FC}" type="sibTrans" cxnId="{418F8168-27A1-4969-B965-37E00FB6029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1FDF45A-E97A-4DCB-9B25-AC9A7FB953F2}">
      <dgm:prSet phldrT="[Text]" phldr="0"/>
      <dgm:spPr bwMode="auto"/>
      <dgm:t>
        <a:bodyPr/>
        <a:lstStyle/>
        <a:p>
          <a:pPr>
            <a:defRPr/>
          </a:pPr>
          <a:r>
            <a:rPr lang="de-DE" b="1">
              <a:solidFill>
                <a:srgbClr val="1C343C"/>
              </a:solidFill>
              <a:latin typeface="Arimo"/>
            </a:rPr>
            <a:t>3</a:t>
          </a:r>
          <a:r>
            <a:rPr lang="de-DE">
              <a:solidFill>
                <a:srgbClr val="1C343C"/>
              </a:solidFill>
              <a:latin typeface="Arimo"/>
            </a:rPr>
            <a:t> Allgemeines</a:t>
          </a:r>
          <a:endParaRPr/>
        </a:p>
      </dgm:t>
    </dgm:pt>
    <dgm:pt modelId="{34C209E8-21C9-4885-96B7-58B47147BFAF}" type="parTrans" cxnId="{F9909C3D-FE89-483A-ACA8-4B64814A078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D1512B2-7337-429D-B96A-6F4062CD3805}" type="sibTrans" cxnId="{F9909C3D-FE89-483A-ACA8-4B64814A078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644DFD3-3A58-46CD-AC1F-CD53E59449E4}">
      <dgm:prSet phldrT=""/>
      <dgm:spPr bwMode="auto"/>
      <dgm:t>
        <a:bodyPr/>
        <a:lstStyle/>
        <a:p>
          <a:pPr>
            <a:defRPr/>
          </a:pPr>
          <a:r>
            <a:rPr lang="de-DE" b="1">
              <a:solidFill>
                <a:srgbClr val="1C343C"/>
              </a:solidFill>
              <a:latin typeface="Arimo"/>
            </a:rPr>
            <a:t>4</a:t>
          </a:r>
          <a:r>
            <a:rPr lang="de-DE">
              <a:solidFill>
                <a:srgbClr val="1C343C"/>
              </a:solidFill>
              <a:latin typeface="Arimo"/>
            </a:rPr>
            <a:t> Forschungsdatenlebenszyklus - Planen</a:t>
          </a:r>
          <a:endParaRPr/>
        </a:p>
      </dgm:t>
    </dgm:pt>
    <dgm:pt modelId="{BB63F2EE-8DE8-4BC7-B1ED-FC717AAE5F21}" type="parTrans" cxnId="{158016C4-5368-44A4-9BFA-AFC4C6A4074C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5851CC8-CCFF-4DDF-AF23-8BE1A8C42B8B}" type="sibTrans" cxnId="{158016C4-5368-44A4-9BFA-AFC4C6A4074C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2DFB5C3-44F0-4E41-B482-3150A159548D}">
      <dgm:prSet phldrT=""/>
      <dgm:spPr bwMode="auto"/>
      <dgm:t>
        <a:bodyPr/>
        <a:lstStyle/>
        <a:p>
          <a:pPr>
            <a:defRPr/>
          </a:pPr>
          <a:r>
            <a:rPr lang="de-DE" b="1">
              <a:solidFill>
                <a:srgbClr val="1C343C"/>
              </a:solidFill>
              <a:latin typeface="Arimo"/>
            </a:rPr>
            <a:t>5</a:t>
          </a:r>
          <a:r>
            <a:rPr lang="de-DE">
              <a:solidFill>
                <a:srgbClr val="1C343C"/>
              </a:solidFill>
              <a:latin typeface="Arimo"/>
            </a:rPr>
            <a:t> Forschungsdatenlebenszyklus - Erheben</a:t>
          </a:r>
          <a:endParaRPr/>
        </a:p>
      </dgm:t>
    </dgm:pt>
    <dgm:pt modelId="{E6AA48D7-4F15-4D0B-B382-9FAB3A448C52}" type="parTrans" cxnId="{76C448CE-75E3-4792-8F65-913907CF780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73680C2-A489-43AF-9BB8-E6C025C20984}" type="sibTrans" cxnId="{76C448CE-75E3-4792-8F65-913907CF780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FB769C26-D5C9-4432-B065-5BC8573AA764}" type="pres">
      <dgm:prSet presAssocID="{677B21DB-7F82-4A6D-8C35-4F4FD83BB028}" presName="vert0" presStyleCnt="0">
        <dgm:presLayoutVars>
          <dgm:dir/>
          <dgm:animOne val="branch"/>
          <dgm:animLvl val="lvl"/>
        </dgm:presLayoutVars>
      </dgm:prSet>
      <dgm:spPr bwMode="auto"/>
    </dgm:pt>
    <dgm:pt modelId="{8AF2E12C-FD9D-4DAA-9C6F-E3C9BF1CFABA}" type="pres">
      <dgm:prSet presAssocID="{4A7776CE-608C-400A-9B54-1967BB599117}" presName="thickLine" presStyleLbl="alignNode1" presStyleIdx="0" presStyleCnt="5" custLinFactNeighborX="-1664" custLinFactNeighborY="-61"/>
      <dgm:spPr bwMode="auto"/>
    </dgm:pt>
    <dgm:pt modelId="{E2A54C6B-8BD2-4951-9145-7C49D5C8A15B}" type="pres">
      <dgm:prSet presAssocID="{4A7776CE-608C-400A-9B54-1967BB599117}" presName="horz1" presStyleCnt="0"/>
      <dgm:spPr bwMode="auto"/>
    </dgm:pt>
    <dgm:pt modelId="{7168885F-1123-4E37-95B2-CA759FA2AA79}" type="pres">
      <dgm:prSet presAssocID="{4A7776CE-608C-400A-9B54-1967BB599117}" presName="tx1" presStyleLbl="revTx" presStyleIdx="0" presStyleCnt="5"/>
      <dgm:spPr bwMode="auto"/>
    </dgm:pt>
    <dgm:pt modelId="{4DE48C61-5ED4-4E60-A15E-F7F17DCC4701}" type="pres">
      <dgm:prSet presAssocID="{4A7776CE-608C-400A-9B54-1967BB599117}" presName="vert1" presStyleCnt="0"/>
      <dgm:spPr bwMode="auto"/>
    </dgm:pt>
    <dgm:pt modelId="{8FA28D74-946F-4C61-B85A-8C91C6546002}" type="pres">
      <dgm:prSet presAssocID="{56D942E5-1C05-44E6-ACAC-7E5EE8D21235}" presName="thickLine" presStyleLbl="alignNode1" presStyleIdx="1" presStyleCnt="5"/>
      <dgm:spPr bwMode="auto"/>
    </dgm:pt>
    <dgm:pt modelId="{59EE1F91-39A4-48F5-AFDF-7D763B761B42}" type="pres">
      <dgm:prSet presAssocID="{56D942E5-1C05-44E6-ACAC-7E5EE8D21235}" presName="horz1" presStyleCnt="0"/>
      <dgm:spPr bwMode="auto"/>
    </dgm:pt>
    <dgm:pt modelId="{C9414B48-B2E0-4066-9F4B-3C4983A29C67}" type="pres">
      <dgm:prSet presAssocID="{56D942E5-1C05-44E6-ACAC-7E5EE8D21235}" presName="tx1" presStyleLbl="revTx" presStyleIdx="1" presStyleCnt="5"/>
      <dgm:spPr bwMode="auto"/>
    </dgm:pt>
    <dgm:pt modelId="{06DE2119-57F4-4850-ACA3-33D37648D086}" type="pres">
      <dgm:prSet presAssocID="{56D942E5-1C05-44E6-ACAC-7E5EE8D21235}" presName="vert1" presStyleCnt="0"/>
      <dgm:spPr bwMode="auto"/>
    </dgm:pt>
    <dgm:pt modelId="{0ED61191-CE3F-437E-8965-0A75BEB75B14}" type="pres">
      <dgm:prSet presAssocID="{C1FDF45A-E97A-4DCB-9B25-AC9A7FB953F2}" presName="thickLine" presStyleLbl="alignNode1" presStyleIdx="2" presStyleCnt="5"/>
      <dgm:spPr bwMode="auto"/>
    </dgm:pt>
    <dgm:pt modelId="{CD8233C2-2823-417A-99EE-7DEDDD033AD0}" type="pres">
      <dgm:prSet presAssocID="{C1FDF45A-E97A-4DCB-9B25-AC9A7FB953F2}" presName="horz1" presStyleCnt="0"/>
      <dgm:spPr bwMode="auto"/>
    </dgm:pt>
    <dgm:pt modelId="{F5B5F9E8-8B40-4D12-B3D7-2B29BD9F3F1F}" type="pres">
      <dgm:prSet presAssocID="{C1FDF45A-E97A-4DCB-9B25-AC9A7FB953F2}" presName="tx1" presStyleLbl="revTx" presStyleIdx="2" presStyleCnt="5"/>
      <dgm:spPr bwMode="auto"/>
    </dgm:pt>
    <dgm:pt modelId="{D23E0737-5ADF-4AEA-9280-1E7AA1B7F362}" type="pres">
      <dgm:prSet presAssocID="{C1FDF45A-E97A-4DCB-9B25-AC9A7FB953F2}" presName="vert1" presStyleCnt="0"/>
      <dgm:spPr bwMode="auto"/>
    </dgm:pt>
    <dgm:pt modelId="{E09FE5D6-D0E8-4EB5-87E4-2CF50C3AB375}" type="pres">
      <dgm:prSet presAssocID="{1644DFD3-3A58-46CD-AC1F-CD53E59449E4}" presName="thickLine" presStyleLbl="alignNode1" presStyleIdx="3" presStyleCnt="5"/>
      <dgm:spPr bwMode="auto"/>
    </dgm:pt>
    <dgm:pt modelId="{5A56888C-4A90-4933-974C-7DB1A0CDA13B}" type="pres">
      <dgm:prSet presAssocID="{1644DFD3-3A58-46CD-AC1F-CD53E59449E4}" presName="horz1" presStyleCnt="0"/>
      <dgm:spPr bwMode="auto"/>
    </dgm:pt>
    <dgm:pt modelId="{CFB79F99-6E5D-4EA0-927A-F70DA58E8CF2}" type="pres">
      <dgm:prSet presAssocID="{1644DFD3-3A58-46CD-AC1F-CD53E59449E4}" presName="tx1" presStyleLbl="revTx" presStyleIdx="3" presStyleCnt="5"/>
      <dgm:spPr bwMode="auto"/>
    </dgm:pt>
    <dgm:pt modelId="{5CE60F75-4B58-45EB-A7B5-FEC5C3C7BC72}" type="pres">
      <dgm:prSet presAssocID="{1644DFD3-3A58-46CD-AC1F-CD53E59449E4}" presName="vert1" presStyleCnt="0"/>
      <dgm:spPr bwMode="auto"/>
    </dgm:pt>
    <dgm:pt modelId="{BCB6A555-AF8A-4671-A050-FDA9CA828C5A}" type="pres">
      <dgm:prSet presAssocID="{E2DFB5C3-44F0-4E41-B482-3150A159548D}" presName="thickLine" presStyleLbl="alignNode1" presStyleIdx="4" presStyleCnt="5"/>
      <dgm:spPr bwMode="auto"/>
    </dgm:pt>
    <dgm:pt modelId="{EDDBF233-D248-4E69-B9A2-F3FB42DC0454}" type="pres">
      <dgm:prSet presAssocID="{E2DFB5C3-44F0-4E41-B482-3150A159548D}" presName="horz1" presStyleCnt="0"/>
      <dgm:spPr bwMode="auto"/>
    </dgm:pt>
    <dgm:pt modelId="{C3B2EB7B-6D2C-401A-912B-8B9A71B8DDC8}" type="pres">
      <dgm:prSet presAssocID="{E2DFB5C3-44F0-4E41-B482-3150A159548D}" presName="tx1" presStyleLbl="revTx" presStyleIdx="4" presStyleCnt="5"/>
      <dgm:spPr bwMode="auto"/>
    </dgm:pt>
    <dgm:pt modelId="{8EA9B852-9795-4F41-88C2-B31C5912A951}" type="pres">
      <dgm:prSet presAssocID="{E2DFB5C3-44F0-4E41-B482-3150A159548D}" presName="vert1" presStyleCnt="0"/>
      <dgm:spPr bwMode="auto"/>
    </dgm:pt>
  </dgm:ptLst>
  <dgm:cxnLst>
    <dgm:cxn modelId="{03D4862C-8D13-435D-8A99-414F688B6E41}" type="presOf" srcId="{677B21DB-7F82-4A6D-8C35-4F4FD83BB028}" destId="{FB769C26-D5C9-4432-B065-5BC8573AA764}" srcOrd="0" destOrd="0" presId="urn:microsoft.com/office/officeart/2008/layout/LinedList"/>
    <dgm:cxn modelId="{0079FB30-91A1-444F-8513-426B5CD79ECE}" type="presOf" srcId="{56D942E5-1C05-44E6-ACAC-7E5EE8D21235}" destId="{C9414B48-B2E0-4066-9F4B-3C4983A29C67}" srcOrd="0" destOrd="0" presId="urn:microsoft.com/office/officeart/2008/layout/LinedList"/>
    <dgm:cxn modelId="{F9909C3D-FE89-483A-ACA8-4B64814A0784}" srcId="{677B21DB-7F82-4A6D-8C35-4F4FD83BB028}" destId="{C1FDF45A-E97A-4DCB-9B25-AC9A7FB953F2}" srcOrd="2" destOrd="0" parTransId="{34C209E8-21C9-4885-96B7-58B47147BFAF}" sibTransId="{5D1512B2-7337-429D-B96A-6F4062CD3805}"/>
    <dgm:cxn modelId="{10FAF565-C0C3-421C-AEAF-E930B3C529A1}" type="presOf" srcId="{E2DFB5C3-44F0-4E41-B482-3150A159548D}" destId="{C3B2EB7B-6D2C-401A-912B-8B9A71B8DDC8}" srcOrd="0" destOrd="0" presId="urn:microsoft.com/office/officeart/2008/layout/LinedList"/>
    <dgm:cxn modelId="{418F8168-27A1-4969-B965-37E00FB60290}" srcId="{677B21DB-7F82-4A6D-8C35-4F4FD83BB028}" destId="{56D942E5-1C05-44E6-ACAC-7E5EE8D21235}" srcOrd="1" destOrd="0" parTransId="{B4AD4514-E781-4E21-94DC-F72BBA7784DB}" sibTransId="{119F7ECB-5BD4-4EDA-B116-CD0B04F9D4FC}"/>
    <dgm:cxn modelId="{EAB7A172-FE56-4C9A-8B9F-4B5495B1DABB}" type="presOf" srcId="{1644DFD3-3A58-46CD-AC1F-CD53E59449E4}" destId="{CFB79F99-6E5D-4EA0-927A-F70DA58E8CF2}" srcOrd="0" destOrd="0" presId="urn:microsoft.com/office/officeart/2008/layout/LinedList"/>
    <dgm:cxn modelId="{7C82DBB0-7797-4761-8401-C453F0873BC9}" type="presOf" srcId="{4A7776CE-608C-400A-9B54-1967BB599117}" destId="{7168885F-1123-4E37-95B2-CA759FA2AA79}" srcOrd="0" destOrd="0" presId="urn:microsoft.com/office/officeart/2008/layout/LinedList"/>
    <dgm:cxn modelId="{1C9131BB-B68C-4753-922D-22BAFC7BE48B}" type="presOf" srcId="{C1FDF45A-E97A-4DCB-9B25-AC9A7FB953F2}" destId="{F5B5F9E8-8B40-4D12-B3D7-2B29BD9F3F1F}" srcOrd="0" destOrd="0" presId="urn:microsoft.com/office/officeart/2008/layout/LinedList"/>
    <dgm:cxn modelId="{57C353C3-AD53-4375-A880-2AD8C092BBD5}" srcId="{677B21DB-7F82-4A6D-8C35-4F4FD83BB028}" destId="{4A7776CE-608C-400A-9B54-1967BB599117}" srcOrd="0" destOrd="0" parTransId="{740AFC3C-9EC0-49C5-A85D-876A04F6B4F2}" sibTransId="{EB9EF05C-64E8-4C45-A25E-9436FB267034}"/>
    <dgm:cxn modelId="{158016C4-5368-44A4-9BFA-AFC4C6A4074C}" srcId="{677B21DB-7F82-4A6D-8C35-4F4FD83BB028}" destId="{1644DFD3-3A58-46CD-AC1F-CD53E59449E4}" srcOrd="3" destOrd="0" parTransId="{BB63F2EE-8DE8-4BC7-B1ED-FC717AAE5F21}" sibTransId="{A5851CC8-CCFF-4DDF-AF23-8BE1A8C42B8B}"/>
    <dgm:cxn modelId="{76C448CE-75E3-4792-8F65-913907CF780D}" srcId="{677B21DB-7F82-4A6D-8C35-4F4FD83BB028}" destId="{E2DFB5C3-44F0-4E41-B482-3150A159548D}" srcOrd="4" destOrd="0" parTransId="{E6AA48D7-4F15-4D0B-B382-9FAB3A448C52}" sibTransId="{673680C2-A489-43AF-9BB8-E6C025C20984}"/>
    <dgm:cxn modelId="{BE910BD3-D305-4E76-8984-07B1F5E9BCE5}" type="presParOf" srcId="{FB769C26-D5C9-4432-B065-5BC8573AA764}" destId="{8AF2E12C-FD9D-4DAA-9C6F-E3C9BF1CFABA}" srcOrd="0" destOrd="0" presId="urn:microsoft.com/office/officeart/2008/layout/LinedList"/>
    <dgm:cxn modelId="{7B02011D-3ABF-4751-B7D3-633FD3C9DC95}" type="presParOf" srcId="{FB769C26-D5C9-4432-B065-5BC8573AA764}" destId="{E2A54C6B-8BD2-4951-9145-7C49D5C8A15B}" srcOrd="1" destOrd="0" presId="urn:microsoft.com/office/officeart/2008/layout/LinedList"/>
    <dgm:cxn modelId="{85A40209-085F-4B05-A9AA-0F14842CDFAB}" type="presParOf" srcId="{E2A54C6B-8BD2-4951-9145-7C49D5C8A15B}" destId="{7168885F-1123-4E37-95B2-CA759FA2AA79}" srcOrd="0" destOrd="0" presId="urn:microsoft.com/office/officeart/2008/layout/LinedList"/>
    <dgm:cxn modelId="{D8F631A5-D291-4D2D-82D2-FE93EE95EB8A}" type="presParOf" srcId="{E2A54C6B-8BD2-4951-9145-7C49D5C8A15B}" destId="{4DE48C61-5ED4-4E60-A15E-F7F17DCC4701}" srcOrd="1" destOrd="0" presId="urn:microsoft.com/office/officeart/2008/layout/LinedList"/>
    <dgm:cxn modelId="{5EE7B733-98FD-45DB-8D6A-464A00ACB2E1}" type="presParOf" srcId="{FB769C26-D5C9-4432-B065-5BC8573AA764}" destId="{8FA28D74-946F-4C61-B85A-8C91C6546002}" srcOrd="2" destOrd="0" presId="urn:microsoft.com/office/officeart/2008/layout/LinedList"/>
    <dgm:cxn modelId="{B9F966DE-E756-43E1-B099-F9857B9C92B4}" type="presParOf" srcId="{FB769C26-D5C9-4432-B065-5BC8573AA764}" destId="{59EE1F91-39A4-48F5-AFDF-7D763B761B42}" srcOrd="3" destOrd="0" presId="urn:microsoft.com/office/officeart/2008/layout/LinedList"/>
    <dgm:cxn modelId="{165EAB24-BEE3-49E0-A15C-8589CB8CB1B3}" type="presParOf" srcId="{59EE1F91-39A4-48F5-AFDF-7D763B761B42}" destId="{C9414B48-B2E0-4066-9F4B-3C4983A29C67}" srcOrd="0" destOrd="0" presId="urn:microsoft.com/office/officeart/2008/layout/LinedList"/>
    <dgm:cxn modelId="{A5DB99B0-EC32-4022-B4A5-EA72CF93C4FA}" type="presParOf" srcId="{59EE1F91-39A4-48F5-AFDF-7D763B761B42}" destId="{06DE2119-57F4-4850-ACA3-33D37648D086}" srcOrd="1" destOrd="0" presId="urn:microsoft.com/office/officeart/2008/layout/LinedList"/>
    <dgm:cxn modelId="{1F86BD8B-0956-4D29-965C-5C2F06D8A1EF}" type="presParOf" srcId="{FB769C26-D5C9-4432-B065-5BC8573AA764}" destId="{0ED61191-CE3F-437E-8965-0A75BEB75B14}" srcOrd="4" destOrd="0" presId="urn:microsoft.com/office/officeart/2008/layout/LinedList"/>
    <dgm:cxn modelId="{9AEFE932-B94B-488F-8BB5-9FE37AEEC257}" type="presParOf" srcId="{FB769C26-D5C9-4432-B065-5BC8573AA764}" destId="{CD8233C2-2823-417A-99EE-7DEDDD033AD0}" srcOrd="5" destOrd="0" presId="urn:microsoft.com/office/officeart/2008/layout/LinedList"/>
    <dgm:cxn modelId="{62E3ECCB-53C9-40F6-B4D7-1F00FAC63016}" type="presParOf" srcId="{CD8233C2-2823-417A-99EE-7DEDDD033AD0}" destId="{F5B5F9E8-8B40-4D12-B3D7-2B29BD9F3F1F}" srcOrd="0" destOrd="0" presId="urn:microsoft.com/office/officeart/2008/layout/LinedList"/>
    <dgm:cxn modelId="{6BF0E117-1A96-493A-81C1-8BE6A1C0B49F}" type="presParOf" srcId="{CD8233C2-2823-417A-99EE-7DEDDD033AD0}" destId="{D23E0737-5ADF-4AEA-9280-1E7AA1B7F362}" srcOrd="1" destOrd="0" presId="urn:microsoft.com/office/officeart/2008/layout/LinedList"/>
    <dgm:cxn modelId="{159F6418-8C35-4124-B268-D2476B0CFB19}" type="presParOf" srcId="{FB769C26-D5C9-4432-B065-5BC8573AA764}" destId="{E09FE5D6-D0E8-4EB5-87E4-2CF50C3AB375}" srcOrd="6" destOrd="0" presId="urn:microsoft.com/office/officeart/2008/layout/LinedList"/>
    <dgm:cxn modelId="{637D4837-2BE1-4447-A6BC-AA08CDED134C}" type="presParOf" srcId="{FB769C26-D5C9-4432-B065-5BC8573AA764}" destId="{5A56888C-4A90-4933-974C-7DB1A0CDA13B}" srcOrd="7" destOrd="0" presId="urn:microsoft.com/office/officeart/2008/layout/LinedList"/>
    <dgm:cxn modelId="{147A669C-2A33-424D-A38A-0CF692172989}" type="presParOf" srcId="{5A56888C-4A90-4933-974C-7DB1A0CDA13B}" destId="{CFB79F99-6E5D-4EA0-927A-F70DA58E8CF2}" srcOrd="0" destOrd="0" presId="urn:microsoft.com/office/officeart/2008/layout/LinedList"/>
    <dgm:cxn modelId="{2A6EC382-0A5E-4A04-9A06-EC5D3830A979}" type="presParOf" srcId="{5A56888C-4A90-4933-974C-7DB1A0CDA13B}" destId="{5CE60F75-4B58-45EB-A7B5-FEC5C3C7BC72}" srcOrd="1" destOrd="0" presId="urn:microsoft.com/office/officeart/2008/layout/LinedList"/>
    <dgm:cxn modelId="{79DBD329-2D99-4A36-B4FE-28510302C3BD}" type="presParOf" srcId="{FB769C26-D5C9-4432-B065-5BC8573AA764}" destId="{BCB6A555-AF8A-4671-A050-FDA9CA828C5A}" srcOrd="8" destOrd="0" presId="urn:microsoft.com/office/officeart/2008/layout/LinedList"/>
    <dgm:cxn modelId="{B62CB8AE-7D88-4B97-BE67-2099083E9DBE}" type="presParOf" srcId="{FB769C26-D5C9-4432-B065-5BC8573AA764}" destId="{EDDBF233-D248-4E69-B9A2-F3FB42DC0454}" srcOrd="9" destOrd="0" presId="urn:microsoft.com/office/officeart/2008/layout/LinedList"/>
    <dgm:cxn modelId="{0179A43E-6F49-40AC-88E8-A5F2D2722492}" type="presParOf" srcId="{EDDBF233-D248-4E69-B9A2-F3FB42DC0454}" destId="{C3B2EB7B-6D2C-401A-912B-8B9A71B8DDC8}" srcOrd="0" destOrd="0" presId="urn:microsoft.com/office/officeart/2008/layout/LinedList"/>
    <dgm:cxn modelId="{16044DF4-F07C-43BA-A447-D3395E0D5E05}" type="presParOf" srcId="{EDDBF233-D248-4E69-B9A2-F3FB42DC0454}" destId="{8EA9B852-9795-4F41-88C2-B31C5912A951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7B21DB-7F82-4A6D-8C35-4F4FD83BB028}" type="doc">
      <dgm:prSet loTypeId="urn:microsoft.com/office/officeart/2008/layout/LinedList" loCatId="list" qsTypeId="urn:microsoft.com/office/officeart/2005/8/quickstyle/simple1#2" qsCatId="simple" csTypeId="urn:microsoft.com/office/officeart/2005/8/colors/accent1_2" csCatId="accent1" phldr="1"/>
      <dgm:spPr bwMode="auto"/>
      <dgm:t>
        <a:bodyPr/>
        <a:lstStyle/>
        <a:p>
          <a:pPr>
            <a:defRPr/>
          </a:pPr>
          <a:endParaRPr lang="de-DE"/>
        </a:p>
      </dgm:t>
    </dgm:pt>
    <dgm:pt modelId="{4A7776CE-608C-400A-9B54-1967BB599117}">
      <dgm:prSet phldrT="[Text]" phldr="0"/>
      <dgm:spPr bwMode="auto"/>
      <dgm:t>
        <a:bodyPr/>
        <a:lstStyle/>
        <a:p>
          <a:pPr>
            <a:defRPr/>
          </a:pPr>
          <a:r>
            <a:rPr lang="de-DE" b="1">
              <a:latin typeface="Arimo"/>
            </a:rPr>
            <a:t>6</a:t>
          </a:r>
          <a:r>
            <a:rPr lang="de-DE">
              <a:latin typeface="Arimo"/>
            </a:rPr>
            <a:t> Forschungsdatenlebenszyklus - Aufbereiten</a:t>
          </a:r>
          <a:endParaRPr/>
        </a:p>
      </dgm:t>
    </dgm:pt>
    <dgm:pt modelId="{740AFC3C-9EC0-49C5-A85D-876A04F6B4F2}" type="parTrans" cxnId="{57C353C3-AD53-4375-A880-2AD8C092BBD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B9EF05C-64E8-4C45-A25E-9436FB267034}" type="sibTrans" cxnId="{57C353C3-AD53-4375-A880-2AD8C092BBD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6D942E5-1C05-44E6-ACAC-7E5EE8D21235}">
      <dgm:prSet phldrT="[Text]" phldr="0"/>
      <dgm:spPr bwMode="auto"/>
      <dgm:t>
        <a:bodyPr/>
        <a:lstStyle/>
        <a:p>
          <a:pPr>
            <a:defRPr/>
          </a:pPr>
          <a:r>
            <a:rPr lang="de-DE" b="1">
              <a:latin typeface="Arimo"/>
            </a:rPr>
            <a:t>7</a:t>
          </a:r>
          <a:r>
            <a:rPr lang="de-DE">
              <a:latin typeface="Arimo"/>
            </a:rPr>
            <a:t> Forschungsdatenlebenszyklus - Publizieren</a:t>
          </a:r>
          <a:endParaRPr/>
        </a:p>
      </dgm:t>
    </dgm:pt>
    <dgm:pt modelId="{B4AD4514-E781-4E21-94DC-F72BBA7784DB}" type="parTrans" cxnId="{418F8168-27A1-4969-B965-37E00FB6029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19F7ECB-5BD4-4EDA-B116-CD0B04F9D4FC}" type="sibTrans" cxnId="{418F8168-27A1-4969-B965-37E00FB6029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1FDF45A-E97A-4DCB-9B25-AC9A7FB953F2}">
      <dgm:prSet phldrT="[Text]" phldr="0"/>
      <dgm:spPr bwMode="auto"/>
      <dgm:t>
        <a:bodyPr/>
        <a:lstStyle/>
        <a:p>
          <a:pPr>
            <a:defRPr/>
          </a:pPr>
          <a:r>
            <a:rPr lang="de-DE" b="1">
              <a:latin typeface="Arimo"/>
            </a:rPr>
            <a:t>8</a:t>
          </a:r>
          <a:r>
            <a:rPr lang="de-DE">
              <a:latin typeface="Arimo"/>
            </a:rPr>
            <a:t> Forschungsdatenlebenszyklus - Archivieren</a:t>
          </a:r>
          <a:endParaRPr/>
        </a:p>
      </dgm:t>
    </dgm:pt>
    <dgm:pt modelId="{34C209E8-21C9-4885-96B7-58B47147BFAF}" type="parTrans" cxnId="{F9909C3D-FE89-483A-ACA8-4B64814A078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D1512B2-7337-429D-B96A-6F4062CD3805}" type="sibTrans" cxnId="{F9909C3D-FE89-483A-ACA8-4B64814A078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644DFD3-3A58-46CD-AC1F-CD53E59449E4}">
      <dgm:prSet phldrT=""/>
      <dgm:spPr bwMode="auto"/>
      <dgm:t>
        <a:bodyPr/>
        <a:lstStyle/>
        <a:p>
          <a:pPr>
            <a:defRPr/>
          </a:pPr>
          <a:r>
            <a:rPr lang="de-DE" b="1">
              <a:latin typeface="Arimo"/>
            </a:rPr>
            <a:t>9</a:t>
          </a:r>
          <a:r>
            <a:rPr lang="de-DE">
              <a:latin typeface="Arimo"/>
            </a:rPr>
            <a:t> Forschungsdatenlebenszyklus - Nachnutzen</a:t>
          </a:r>
          <a:endParaRPr/>
        </a:p>
      </dgm:t>
    </dgm:pt>
    <dgm:pt modelId="{BB63F2EE-8DE8-4BC7-B1ED-FC717AAE5F21}" type="parTrans" cxnId="{158016C4-5368-44A4-9BFA-AFC4C6A4074C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5851CC8-CCFF-4DDF-AF23-8BE1A8C42B8B}" type="sibTrans" cxnId="{158016C4-5368-44A4-9BFA-AFC4C6A4074C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2DFB5C3-44F0-4E41-B482-3150A159548D}">
      <dgm:prSet phldrT=""/>
      <dgm:spPr bwMode="auto"/>
      <dgm:t>
        <a:bodyPr/>
        <a:lstStyle/>
        <a:p>
          <a:pPr>
            <a:defRPr/>
          </a:pPr>
          <a:r>
            <a:rPr lang="de-DE" b="1">
              <a:latin typeface="Arimo"/>
            </a:rPr>
            <a:t>10</a:t>
          </a:r>
          <a:r>
            <a:rPr lang="de-DE">
              <a:latin typeface="Arimo"/>
            </a:rPr>
            <a:t> Praktische Anwendung</a:t>
          </a:r>
          <a:endParaRPr/>
        </a:p>
      </dgm:t>
    </dgm:pt>
    <dgm:pt modelId="{E6AA48D7-4F15-4D0B-B382-9FAB3A448C52}" type="parTrans" cxnId="{76C448CE-75E3-4792-8F65-913907CF780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73680C2-A489-43AF-9BB8-E6C025C20984}" type="sibTrans" cxnId="{76C448CE-75E3-4792-8F65-913907CF780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F7712B1-E210-4012-91CB-679BF57E16A1}" type="pres">
      <dgm:prSet presAssocID="{677B21DB-7F82-4A6D-8C35-4F4FD83BB028}" presName="vert0" presStyleCnt="0">
        <dgm:presLayoutVars>
          <dgm:dir/>
          <dgm:animOne val="branch"/>
          <dgm:animLvl val="lvl"/>
        </dgm:presLayoutVars>
      </dgm:prSet>
      <dgm:spPr bwMode="auto"/>
    </dgm:pt>
    <dgm:pt modelId="{C63B05E0-E1DC-4588-B802-E7AB3C979EA9}" type="pres">
      <dgm:prSet presAssocID="{4A7776CE-608C-400A-9B54-1967BB599117}" presName="thickLine" presStyleLbl="alignNode1" presStyleIdx="0" presStyleCnt="5" custLinFactNeighborX="-2277" custLinFactNeighborY="-61"/>
      <dgm:spPr bwMode="auto"/>
    </dgm:pt>
    <dgm:pt modelId="{FFEFD308-4574-4CB9-A86B-69554D48CAB9}" type="pres">
      <dgm:prSet presAssocID="{4A7776CE-608C-400A-9B54-1967BB599117}" presName="horz1" presStyleCnt="0"/>
      <dgm:spPr bwMode="auto"/>
    </dgm:pt>
    <dgm:pt modelId="{43EACCC1-199F-4E16-9E27-DB97A7712A2F}" type="pres">
      <dgm:prSet presAssocID="{4A7776CE-608C-400A-9B54-1967BB599117}" presName="tx1" presStyleLbl="revTx" presStyleIdx="0" presStyleCnt="5"/>
      <dgm:spPr bwMode="auto"/>
    </dgm:pt>
    <dgm:pt modelId="{F7B34EB3-8650-4236-B850-F282A5E873FD}" type="pres">
      <dgm:prSet presAssocID="{4A7776CE-608C-400A-9B54-1967BB599117}" presName="vert1" presStyleCnt="0"/>
      <dgm:spPr bwMode="auto"/>
    </dgm:pt>
    <dgm:pt modelId="{0B2FFE8F-C74D-457B-B3D1-39F93F75BDD8}" type="pres">
      <dgm:prSet presAssocID="{56D942E5-1C05-44E6-ACAC-7E5EE8D21235}" presName="thickLine" presStyleLbl="alignNode1" presStyleIdx="1" presStyleCnt="5"/>
      <dgm:spPr bwMode="auto"/>
    </dgm:pt>
    <dgm:pt modelId="{6CEC5C7C-75AD-41D1-BB7F-D4E8702F09A8}" type="pres">
      <dgm:prSet presAssocID="{56D942E5-1C05-44E6-ACAC-7E5EE8D21235}" presName="horz1" presStyleCnt="0"/>
      <dgm:spPr bwMode="auto"/>
    </dgm:pt>
    <dgm:pt modelId="{37AB30D1-AE67-43BC-A982-1E2CED4F6BC2}" type="pres">
      <dgm:prSet presAssocID="{56D942E5-1C05-44E6-ACAC-7E5EE8D21235}" presName="tx1" presStyleLbl="revTx" presStyleIdx="1" presStyleCnt="5"/>
      <dgm:spPr bwMode="auto"/>
    </dgm:pt>
    <dgm:pt modelId="{74CED9ED-E0E5-465B-9D50-B6E382B93398}" type="pres">
      <dgm:prSet presAssocID="{56D942E5-1C05-44E6-ACAC-7E5EE8D21235}" presName="vert1" presStyleCnt="0"/>
      <dgm:spPr bwMode="auto"/>
    </dgm:pt>
    <dgm:pt modelId="{03D8D336-1C8B-41AA-B385-CF90581626E4}" type="pres">
      <dgm:prSet presAssocID="{C1FDF45A-E97A-4DCB-9B25-AC9A7FB953F2}" presName="thickLine" presStyleLbl="alignNode1" presStyleIdx="2" presStyleCnt="5"/>
      <dgm:spPr bwMode="auto"/>
    </dgm:pt>
    <dgm:pt modelId="{52C4DC74-610C-4FC1-BA95-7F51AE2BC236}" type="pres">
      <dgm:prSet presAssocID="{C1FDF45A-E97A-4DCB-9B25-AC9A7FB953F2}" presName="horz1" presStyleCnt="0"/>
      <dgm:spPr bwMode="auto"/>
    </dgm:pt>
    <dgm:pt modelId="{2F815D5A-37CF-4E7D-BF8E-B6BE92F12647}" type="pres">
      <dgm:prSet presAssocID="{C1FDF45A-E97A-4DCB-9B25-AC9A7FB953F2}" presName="tx1" presStyleLbl="revTx" presStyleIdx="2" presStyleCnt="5"/>
      <dgm:spPr bwMode="auto"/>
    </dgm:pt>
    <dgm:pt modelId="{B2620DEC-E557-40F1-8DC6-94FAFD924CE0}" type="pres">
      <dgm:prSet presAssocID="{C1FDF45A-E97A-4DCB-9B25-AC9A7FB953F2}" presName="vert1" presStyleCnt="0"/>
      <dgm:spPr bwMode="auto"/>
    </dgm:pt>
    <dgm:pt modelId="{7DE87E50-56C1-4C02-962B-1B3B9AD70129}" type="pres">
      <dgm:prSet presAssocID="{1644DFD3-3A58-46CD-AC1F-CD53E59449E4}" presName="thickLine" presStyleLbl="alignNode1" presStyleIdx="3" presStyleCnt="5"/>
      <dgm:spPr bwMode="auto"/>
    </dgm:pt>
    <dgm:pt modelId="{F2640CF4-F8B5-41D5-B471-EBB589D8A180}" type="pres">
      <dgm:prSet presAssocID="{1644DFD3-3A58-46CD-AC1F-CD53E59449E4}" presName="horz1" presStyleCnt="0"/>
      <dgm:spPr bwMode="auto"/>
    </dgm:pt>
    <dgm:pt modelId="{DF5D18F9-ABED-4F40-A04B-AD65F102B563}" type="pres">
      <dgm:prSet presAssocID="{1644DFD3-3A58-46CD-AC1F-CD53E59449E4}" presName="tx1" presStyleLbl="revTx" presStyleIdx="3" presStyleCnt="5"/>
      <dgm:spPr bwMode="auto"/>
    </dgm:pt>
    <dgm:pt modelId="{C72ABE98-20E4-43AE-B900-368EDF167C01}" type="pres">
      <dgm:prSet presAssocID="{1644DFD3-3A58-46CD-AC1F-CD53E59449E4}" presName="vert1" presStyleCnt="0"/>
      <dgm:spPr bwMode="auto"/>
    </dgm:pt>
    <dgm:pt modelId="{1C9C5315-D8B2-4186-9A87-C2E360113F53}" type="pres">
      <dgm:prSet presAssocID="{E2DFB5C3-44F0-4E41-B482-3150A159548D}" presName="thickLine" presStyleLbl="alignNode1" presStyleIdx="4" presStyleCnt="5"/>
      <dgm:spPr bwMode="auto"/>
    </dgm:pt>
    <dgm:pt modelId="{667539C0-93DA-44E0-9BFA-C854119D14EE}" type="pres">
      <dgm:prSet presAssocID="{E2DFB5C3-44F0-4E41-B482-3150A159548D}" presName="horz1" presStyleCnt="0"/>
      <dgm:spPr bwMode="auto"/>
    </dgm:pt>
    <dgm:pt modelId="{C76C96AB-76C4-4B86-B86D-77F14813F248}" type="pres">
      <dgm:prSet presAssocID="{E2DFB5C3-44F0-4E41-B482-3150A159548D}" presName="tx1" presStyleLbl="revTx" presStyleIdx="4" presStyleCnt="5"/>
      <dgm:spPr bwMode="auto"/>
    </dgm:pt>
    <dgm:pt modelId="{F8CCCAD0-6CE7-4AAB-AE39-AA09765BA722}" type="pres">
      <dgm:prSet presAssocID="{E2DFB5C3-44F0-4E41-B482-3150A159548D}" presName="vert1" presStyleCnt="0"/>
      <dgm:spPr bwMode="auto"/>
    </dgm:pt>
  </dgm:ptLst>
  <dgm:cxnLst>
    <dgm:cxn modelId="{D56F161C-00FF-46C2-8375-4C25F91C1FE1}" type="presOf" srcId="{4A7776CE-608C-400A-9B54-1967BB599117}" destId="{43EACCC1-199F-4E16-9E27-DB97A7712A2F}" srcOrd="0" destOrd="0" presId="urn:microsoft.com/office/officeart/2008/layout/LinedList"/>
    <dgm:cxn modelId="{F9909C3D-FE89-483A-ACA8-4B64814A0784}" srcId="{677B21DB-7F82-4A6D-8C35-4F4FD83BB028}" destId="{C1FDF45A-E97A-4DCB-9B25-AC9A7FB953F2}" srcOrd="2" destOrd="0" parTransId="{34C209E8-21C9-4885-96B7-58B47147BFAF}" sibTransId="{5D1512B2-7337-429D-B96A-6F4062CD3805}"/>
    <dgm:cxn modelId="{418F8168-27A1-4969-B965-37E00FB60290}" srcId="{677B21DB-7F82-4A6D-8C35-4F4FD83BB028}" destId="{56D942E5-1C05-44E6-ACAC-7E5EE8D21235}" srcOrd="1" destOrd="0" parTransId="{B4AD4514-E781-4E21-94DC-F72BBA7784DB}" sibTransId="{119F7ECB-5BD4-4EDA-B116-CD0B04F9D4FC}"/>
    <dgm:cxn modelId="{A1DC1DB7-AFA8-45F6-B52C-96C7275556F8}" type="presOf" srcId="{C1FDF45A-E97A-4DCB-9B25-AC9A7FB953F2}" destId="{2F815D5A-37CF-4E7D-BF8E-B6BE92F12647}" srcOrd="0" destOrd="0" presId="urn:microsoft.com/office/officeart/2008/layout/LinedList"/>
    <dgm:cxn modelId="{57C353C3-AD53-4375-A880-2AD8C092BBD5}" srcId="{677B21DB-7F82-4A6D-8C35-4F4FD83BB028}" destId="{4A7776CE-608C-400A-9B54-1967BB599117}" srcOrd="0" destOrd="0" parTransId="{740AFC3C-9EC0-49C5-A85D-876A04F6B4F2}" sibTransId="{EB9EF05C-64E8-4C45-A25E-9436FB267034}"/>
    <dgm:cxn modelId="{158016C4-5368-44A4-9BFA-AFC4C6A4074C}" srcId="{677B21DB-7F82-4A6D-8C35-4F4FD83BB028}" destId="{1644DFD3-3A58-46CD-AC1F-CD53E59449E4}" srcOrd="3" destOrd="0" parTransId="{BB63F2EE-8DE8-4BC7-B1ED-FC717AAE5F21}" sibTransId="{A5851CC8-CCFF-4DDF-AF23-8BE1A8C42B8B}"/>
    <dgm:cxn modelId="{14B026C9-CFA0-4672-94D4-2BD4D99770E2}" type="presOf" srcId="{677B21DB-7F82-4A6D-8C35-4F4FD83BB028}" destId="{6F7712B1-E210-4012-91CB-679BF57E16A1}" srcOrd="0" destOrd="0" presId="urn:microsoft.com/office/officeart/2008/layout/LinedList"/>
    <dgm:cxn modelId="{5CE588CA-D323-4B1B-8BE0-347F018885F0}" type="presOf" srcId="{56D942E5-1C05-44E6-ACAC-7E5EE8D21235}" destId="{37AB30D1-AE67-43BC-A982-1E2CED4F6BC2}" srcOrd="0" destOrd="0" presId="urn:microsoft.com/office/officeart/2008/layout/LinedList"/>
    <dgm:cxn modelId="{76C448CE-75E3-4792-8F65-913907CF780D}" srcId="{677B21DB-7F82-4A6D-8C35-4F4FD83BB028}" destId="{E2DFB5C3-44F0-4E41-B482-3150A159548D}" srcOrd="4" destOrd="0" parTransId="{E6AA48D7-4F15-4D0B-B382-9FAB3A448C52}" sibTransId="{673680C2-A489-43AF-9BB8-E6C025C20984}"/>
    <dgm:cxn modelId="{4B48E0E5-2FF6-469D-A776-BB69A7C43AAA}" type="presOf" srcId="{E2DFB5C3-44F0-4E41-B482-3150A159548D}" destId="{C76C96AB-76C4-4B86-B86D-77F14813F248}" srcOrd="0" destOrd="0" presId="urn:microsoft.com/office/officeart/2008/layout/LinedList"/>
    <dgm:cxn modelId="{F78F10FC-2582-4E0F-9DD3-C82C3F145975}" type="presOf" srcId="{1644DFD3-3A58-46CD-AC1F-CD53E59449E4}" destId="{DF5D18F9-ABED-4F40-A04B-AD65F102B563}" srcOrd="0" destOrd="0" presId="urn:microsoft.com/office/officeart/2008/layout/LinedList"/>
    <dgm:cxn modelId="{30ADDBFE-4A42-45C1-BB28-797E289F260A}" type="presParOf" srcId="{6F7712B1-E210-4012-91CB-679BF57E16A1}" destId="{C63B05E0-E1DC-4588-B802-E7AB3C979EA9}" srcOrd="0" destOrd="0" presId="urn:microsoft.com/office/officeart/2008/layout/LinedList"/>
    <dgm:cxn modelId="{C932A206-0324-4F00-9E4C-7331D18A3010}" type="presParOf" srcId="{6F7712B1-E210-4012-91CB-679BF57E16A1}" destId="{FFEFD308-4574-4CB9-A86B-69554D48CAB9}" srcOrd="1" destOrd="0" presId="urn:microsoft.com/office/officeart/2008/layout/LinedList"/>
    <dgm:cxn modelId="{F0ECB3E5-5FB0-48FD-810E-E2F370BE91C5}" type="presParOf" srcId="{FFEFD308-4574-4CB9-A86B-69554D48CAB9}" destId="{43EACCC1-199F-4E16-9E27-DB97A7712A2F}" srcOrd="0" destOrd="0" presId="urn:microsoft.com/office/officeart/2008/layout/LinedList"/>
    <dgm:cxn modelId="{9C31C5A0-05AB-492A-BB1F-8D2BCD90895B}" type="presParOf" srcId="{FFEFD308-4574-4CB9-A86B-69554D48CAB9}" destId="{F7B34EB3-8650-4236-B850-F282A5E873FD}" srcOrd="1" destOrd="0" presId="urn:microsoft.com/office/officeart/2008/layout/LinedList"/>
    <dgm:cxn modelId="{D1A6715C-333A-4AA0-ACD9-E2F644FE6810}" type="presParOf" srcId="{6F7712B1-E210-4012-91CB-679BF57E16A1}" destId="{0B2FFE8F-C74D-457B-B3D1-39F93F75BDD8}" srcOrd="2" destOrd="0" presId="urn:microsoft.com/office/officeart/2008/layout/LinedList"/>
    <dgm:cxn modelId="{F234D1F2-5094-4F12-A27B-2D33FC84A6F5}" type="presParOf" srcId="{6F7712B1-E210-4012-91CB-679BF57E16A1}" destId="{6CEC5C7C-75AD-41D1-BB7F-D4E8702F09A8}" srcOrd="3" destOrd="0" presId="urn:microsoft.com/office/officeart/2008/layout/LinedList"/>
    <dgm:cxn modelId="{4D472ABA-59AD-46AE-9911-2716AFEF8DB3}" type="presParOf" srcId="{6CEC5C7C-75AD-41D1-BB7F-D4E8702F09A8}" destId="{37AB30D1-AE67-43BC-A982-1E2CED4F6BC2}" srcOrd="0" destOrd="0" presId="urn:microsoft.com/office/officeart/2008/layout/LinedList"/>
    <dgm:cxn modelId="{E79107D3-3D7D-463F-90A2-C71255457AB5}" type="presParOf" srcId="{6CEC5C7C-75AD-41D1-BB7F-D4E8702F09A8}" destId="{74CED9ED-E0E5-465B-9D50-B6E382B93398}" srcOrd="1" destOrd="0" presId="urn:microsoft.com/office/officeart/2008/layout/LinedList"/>
    <dgm:cxn modelId="{C122FB38-D998-407B-BA4F-6D07770810A2}" type="presParOf" srcId="{6F7712B1-E210-4012-91CB-679BF57E16A1}" destId="{03D8D336-1C8B-41AA-B385-CF90581626E4}" srcOrd="4" destOrd="0" presId="urn:microsoft.com/office/officeart/2008/layout/LinedList"/>
    <dgm:cxn modelId="{55E1F1A5-100A-4C33-A3D0-F9D462DE032B}" type="presParOf" srcId="{6F7712B1-E210-4012-91CB-679BF57E16A1}" destId="{52C4DC74-610C-4FC1-BA95-7F51AE2BC236}" srcOrd="5" destOrd="0" presId="urn:microsoft.com/office/officeart/2008/layout/LinedList"/>
    <dgm:cxn modelId="{9D507516-0D52-4052-A152-EA7EA85C7585}" type="presParOf" srcId="{52C4DC74-610C-4FC1-BA95-7F51AE2BC236}" destId="{2F815D5A-37CF-4E7D-BF8E-B6BE92F12647}" srcOrd="0" destOrd="0" presId="urn:microsoft.com/office/officeart/2008/layout/LinedList"/>
    <dgm:cxn modelId="{5103BACB-5AD6-4C9F-95E3-DA9A4B05A9A2}" type="presParOf" srcId="{52C4DC74-610C-4FC1-BA95-7F51AE2BC236}" destId="{B2620DEC-E557-40F1-8DC6-94FAFD924CE0}" srcOrd="1" destOrd="0" presId="urn:microsoft.com/office/officeart/2008/layout/LinedList"/>
    <dgm:cxn modelId="{8EC19588-38DE-43B4-B878-D51623625B92}" type="presParOf" srcId="{6F7712B1-E210-4012-91CB-679BF57E16A1}" destId="{7DE87E50-56C1-4C02-962B-1B3B9AD70129}" srcOrd="6" destOrd="0" presId="urn:microsoft.com/office/officeart/2008/layout/LinedList"/>
    <dgm:cxn modelId="{D026D181-FF5A-4915-B0FB-436EEA79BED5}" type="presParOf" srcId="{6F7712B1-E210-4012-91CB-679BF57E16A1}" destId="{F2640CF4-F8B5-41D5-B471-EBB589D8A180}" srcOrd="7" destOrd="0" presId="urn:microsoft.com/office/officeart/2008/layout/LinedList"/>
    <dgm:cxn modelId="{4E20A086-5DBB-4F35-A6C9-9988E579AD25}" type="presParOf" srcId="{F2640CF4-F8B5-41D5-B471-EBB589D8A180}" destId="{DF5D18F9-ABED-4F40-A04B-AD65F102B563}" srcOrd="0" destOrd="0" presId="urn:microsoft.com/office/officeart/2008/layout/LinedList"/>
    <dgm:cxn modelId="{3510DBA3-5810-4193-945E-C158F1EC707C}" type="presParOf" srcId="{F2640CF4-F8B5-41D5-B471-EBB589D8A180}" destId="{C72ABE98-20E4-43AE-B900-368EDF167C01}" srcOrd="1" destOrd="0" presId="urn:microsoft.com/office/officeart/2008/layout/LinedList"/>
    <dgm:cxn modelId="{61D2A24F-6F2D-44EB-A0B1-2F0972A83367}" type="presParOf" srcId="{6F7712B1-E210-4012-91CB-679BF57E16A1}" destId="{1C9C5315-D8B2-4186-9A87-C2E360113F53}" srcOrd="8" destOrd="0" presId="urn:microsoft.com/office/officeart/2008/layout/LinedList"/>
    <dgm:cxn modelId="{BF3E8258-399B-4F59-9338-57D74E2819AA}" type="presParOf" srcId="{6F7712B1-E210-4012-91CB-679BF57E16A1}" destId="{667539C0-93DA-44E0-9BFA-C854119D14EE}" srcOrd="9" destOrd="0" presId="urn:microsoft.com/office/officeart/2008/layout/LinedList"/>
    <dgm:cxn modelId="{20D52CA1-1D39-4D16-B1B6-4AD95FAC366E}" type="presParOf" srcId="{667539C0-93DA-44E0-9BFA-C854119D14EE}" destId="{C76C96AB-76C4-4B86-B86D-77F14813F248}" srcOrd="0" destOrd="0" presId="urn:microsoft.com/office/officeart/2008/layout/LinedList"/>
    <dgm:cxn modelId="{339982A7-AAA1-45D2-B3F7-86001D6371DC}" type="presParOf" srcId="{667539C0-93DA-44E0-9BFA-C854119D14EE}" destId="{F8CCCAD0-6CE7-4AAB-AE39-AA09765BA722}" srcOrd="1" destOrd="0" presId="urn:microsoft.com/office/officeart/2008/layout/LinedList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EC1A63-F4C3-42E7-BEAC-751239DC4FD0}" type="doc">
      <dgm:prSet loTypeId="urn:microsoft.com/office/officeart/2005/8/layout/cycle3" loCatId="cycle" qsTypeId="urn:microsoft.com/office/officeart/2005/8/quickstyle/simple3#1" qsCatId="simple" csTypeId="urn:microsoft.com/office/officeart/2005/8/colors/accent1_2" csCatId="accent1" phldr="1"/>
      <dgm:spPr bwMode="auto"/>
      <dgm:t>
        <a:bodyPr/>
        <a:lstStyle/>
        <a:p>
          <a:pPr>
            <a:defRPr/>
          </a:pPr>
          <a:endParaRPr lang="de-DE"/>
        </a:p>
      </dgm:t>
    </dgm:pt>
    <dgm:pt modelId="{95E59A50-4E83-4227-BC59-6EDED24DCE69}">
      <dgm:prSet phldrT="[Text]" phldr="0" custT="1"/>
      <dgm:spPr bwMode="auto"/>
      <dgm:t>
        <a:bodyPr/>
        <a:lstStyle/>
        <a:p>
          <a:pPr>
            <a:defRPr/>
          </a:pPr>
          <a:r>
            <a:rPr lang="de-DE" sz="1400" b="1">
              <a:latin typeface="Arimo"/>
            </a:rPr>
            <a:t>Forschungsfrage</a:t>
          </a:r>
          <a:endParaRPr/>
        </a:p>
      </dgm:t>
    </dgm:pt>
    <dgm:pt modelId="{C6FB33A1-C88B-4E7C-91C2-BA8F5E7905AF}" type="parTrans" cxnId="{AD79B67B-82D4-449F-964B-B1CBCD2F8F2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5B60E6C-B680-42C5-A062-24CA2CF668C6}" type="sibTrans" cxnId="{AD79B67B-82D4-449F-964B-B1CBCD2F8F2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02877ED-B796-4F89-BBE8-19CDD430D944}">
      <dgm:prSet phldrT="[Text]" phldr="0" custT="1"/>
      <dgm:spPr bwMode="auto"/>
      <dgm:t>
        <a:bodyPr/>
        <a:lstStyle/>
        <a:p>
          <a:pPr>
            <a:defRPr/>
          </a:pPr>
          <a:r>
            <a:rPr lang="de-DE" sz="1400" b="1">
              <a:latin typeface="Arimo"/>
            </a:rPr>
            <a:t>Datenerhebung/</a:t>
          </a:r>
          <a:endParaRPr/>
        </a:p>
        <a:p>
          <a:pPr>
            <a:defRPr/>
          </a:pPr>
          <a:r>
            <a:rPr lang="de-DE" sz="1400" b="1">
              <a:latin typeface="Arimo"/>
            </a:rPr>
            <a:t>Analyse</a:t>
          </a:r>
          <a:endParaRPr/>
        </a:p>
      </dgm:t>
    </dgm:pt>
    <dgm:pt modelId="{46DEF76D-8740-42A5-B90A-E6F7DCA748A8}" type="parTrans" cxnId="{439049FD-FCF4-4DC7-A1F0-956E92009631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B9B34D34-EEE8-4922-B4C3-507BEAC238F2}" type="sibTrans" cxnId="{439049FD-FCF4-4DC7-A1F0-956E92009631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64F7487-6578-42CE-816C-A0E508492801}">
      <dgm:prSet phldrT="[Text]" phldr="0" custT="1"/>
      <dgm:spPr bwMode="auto"/>
      <dgm:t>
        <a:bodyPr anchor="ctr"/>
        <a:lstStyle/>
        <a:p>
          <a:pPr>
            <a:defRPr/>
          </a:pPr>
          <a:r>
            <a:rPr lang="de-DE" sz="1400" b="1">
              <a:latin typeface="Arimo"/>
            </a:rPr>
            <a:t>Dokumentation</a:t>
          </a:r>
          <a:endParaRPr/>
        </a:p>
      </dgm:t>
    </dgm:pt>
    <dgm:pt modelId="{520CE09E-3631-4573-8136-FE48D5DECFCE}" type="parTrans" cxnId="{00B156DE-6452-4BF8-8BA0-C70408B8116C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44B9BBB-FFF1-41B1-802F-C8796FC57439}" type="sibTrans" cxnId="{00B156DE-6452-4BF8-8BA0-C70408B8116C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D030901-B13E-4638-84FF-E220B82AC03C}">
      <dgm:prSet phldrT="[Text]" custT="1"/>
      <dgm:spPr bwMode="auto"/>
      <dgm:t>
        <a:bodyPr anchor="ctr"/>
        <a:lstStyle/>
        <a:p>
          <a:pPr>
            <a:defRPr/>
          </a:pPr>
          <a:r>
            <a:rPr lang="de-DE" sz="1400" b="1">
              <a:latin typeface="Arimo"/>
            </a:rPr>
            <a:t>Veröffentlichung</a:t>
          </a:r>
          <a:endParaRPr/>
        </a:p>
      </dgm:t>
    </dgm:pt>
    <dgm:pt modelId="{078B5FB7-CC12-4BCA-BE93-47B2706A8970}" type="parTrans" cxnId="{923330A1-0198-49D6-BA09-CA6C3584073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016DA6B-1508-4214-8843-2164B0707C38}" type="sibTrans" cxnId="{923330A1-0198-49D6-BA09-CA6C3584073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AE0A507-5252-4C21-9930-4D753A08D133}">
      <dgm:prSet phldrT="[Text]" phldr="0" custT="1"/>
      <dgm:spPr bwMode="auto"/>
      <dgm:t>
        <a:bodyPr/>
        <a:lstStyle/>
        <a:p>
          <a:pPr>
            <a:defRPr/>
          </a:pPr>
          <a:r>
            <a:rPr lang="de-DE" sz="1400" b="1">
              <a:latin typeface="Arimo"/>
            </a:rPr>
            <a:t>Nachnutzung/</a:t>
          </a:r>
          <a:endParaRPr/>
        </a:p>
        <a:p>
          <a:pPr>
            <a:defRPr/>
          </a:pPr>
          <a:r>
            <a:rPr lang="de-DE" sz="1400" b="1">
              <a:latin typeface="Arimo"/>
            </a:rPr>
            <a:t>Überprüfung</a:t>
          </a:r>
          <a:endParaRPr/>
        </a:p>
      </dgm:t>
    </dgm:pt>
    <dgm:pt modelId="{03911E1C-73C1-4812-822A-D92581A94089}" type="parTrans" cxnId="{8196B6C9-DC27-4784-86EE-45801F308D6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B9102DE-B462-4FBF-8AFC-7CF713DE9378}" type="sibTrans" cxnId="{8196B6C9-DC27-4784-86EE-45801F308D6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7407C70-AB14-4E79-AF8B-75B2941EEB87}" type="pres">
      <dgm:prSet presAssocID="{01EC1A63-F4C3-42E7-BEAC-751239DC4FD0}" presName="Name0" presStyleCnt="0">
        <dgm:presLayoutVars>
          <dgm:dir/>
          <dgm:resizeHandles val="exact"/>
        </dgm:presLayoutVars>
      </dgm:prSet>
      <dgm:spPr bwMode="auto"/>
    </dgm:pt>
    <dgm:pt modelId="{A18A427A-77A2-45AD-8CF3-E70BE2FE4AE1}" type="pres">
      <dgm:prSet presAssocID="{01EC1A63-F4C3-42E7-BEAC-751239DC4FD0}" presName="cycle" presStyleCnt="0"/>
      <dgm:spPr bwMode="auto"/>
    </dgm:pt>
    <dgm:pt modelId="{537038CA-589B-4275-98BA-11B094FD2D33}" type="pres">
      <dgm:prSet presAssocID="{95E59A50-4E83-4227-BC59-6EDED24DCE69}" presName="nodeFirstNode" presStyleLbl="node1" presStyleIdx="0" presStyleCnt="5">
        <dgm:presLayoutVars>
          <dgm:bulletEnabled val="1"/>
        </dgm:presLayoutVars>
      </dgm:prSet>
      <dgm:spPr bwMode="auto"/>
    </dgm:pt>
    <dgm:pt modelId="{D5E4C420-9E2D-4136-96A1-03847119B009}" type="pres">
      <dgm:prSet presAssocID="{75B60E6C-B680-42C5-A062-24CA2CF668C6}" presName="sibTransFirstNode" presStyleLbl="bgShp" presStyleIdx="0" presStyleCnt="1"/>
      <dgm:spPr bwMode="auto"/>
    </dgm:pt>
    <dgm:pt modelId="{2C6A249D-64DF-4930-8EB9-1962B3C30EEA}" type="pres">
      <dgm:prSet presAssocID="{702877ED-B796-4F89-BBE8-19CDD430D944}" presName="nodeFollowingNodes" presStyleLbl="node1" presStyleIdx="1" presStyleCnt="5">
        <dgm:presLayoutVars>
          <dgm:bulletEnabled val="1"/>
        </dgm:presLayoutVars>
      </dgm:prSet>
      <dgm:spPr bwMode="auto"/>
    </dgm:pt>
    <dgm:pt modelId="{4677FF5B-A07F-4E66-B672-9F8C1658BF4E}" type="pres">
      <dgm:prSet presAssocID="{764F7487-6578-42CE-816C-A0E508492801}" presName="nodeFollowingNodes" presStyleLbl="node1" presStyleIdx="2" presStyleCnt="5">
        <dgm:presLayoutVars>
          <dgm:bulletEnabled val="1"/>
        </dgm:presLayoutVars>
      </dgm:prSet>
      <dgm:spPr bwMode="auto"/>
    </dgm:pt>
    <dgm:pt modelId="{5098050B-435F-4F50-A172-E5B15D08D181}" type="pres">
      <dgm:prSet presAssocID="{1D030901-B13E-4638-84FF-E220B82AC03C}" presName="nodeFollowingNodes" presStyleLbl="node1" presStyleIdx="3" presStyleCnt="5">
        <dgm:presLayoutVars>
          <dgm:bulletEnabled val="1"/>
        </dgm:presLayoutVars>
      </dgm:prSet>
      <dgm:spPr bwMode="auto"/>
    </dgm:pt>
    <dgm:pt modelId="{7240915E-73F2-402D-853E-158EF4491471}" type="pres">
      <dgm:prSet presAssocID="{6AE0A507-5252-4C21-9930-4D753A08D133}" presName="nodeFollowingNodes" presStyleLbl="node1" presStyleIdx="4" presStyleCnt="5">
        <dgm:presLayoutVars>
          <dgm:bulletEnabled val="1"/>
        </dgm:presLayoutVars>
      </dgm:prSet>
      <dgm:spPr bwMode="auto"/>
    </dgm:pt>
  </dgm:ptLst>
  <dgm:cxnLst>
    <dgm:cxn modelId="{E7AFEE25-902E-4273-940B-CC96582A6774}" type="presOf" srcId="{6AE0A507-5252-4C21-9930-4D753A08D133}" destId="{7240915E-73F2-402D-853E-158EF4491471}" srcOrd="0" destOrd="0" presId="urn:microsoft.com/office/officeart/2005/8/layout/cycle3"/>
    <dgm:cxn modelId="{47793837-5C3F-4932-A627-8E50127D87B6}" type="presOf" srcId="{1D030901-B13E-4638-84FF-E220B82AC03C}" destId="{5098050B-435F-4F50-A172-E5B15D08D181}" srcOrd="0" destOrd="0" presId="urn:microsoft.com/office/officeart/2005/8/layout/cycle3"/>
    <dgm:cxn modelId="{6884FB44-7B8E-4F34-AA58-DC06EF355E62}" type="presOf" srcId="{702877ED-B796-4F89-BBE8-19CDD430D944}" destId="{2C6A249D-64DF-4930-8EB9-1962B3C30EEA}" srcOrd="0" destOrd="0" presId="urn:microsoft.com/office/officeart/2005/8/layout/cycle3"/>
    <dgm:cxn modelId="{D9896E46-8EE5-4425-8A3F-AC5B80E8DD9B}" type="presOf" srcId="{75B60E6C-B680-42C5-A062-24CA2CF668C6}" destId="{D5E4C420-9E2D-4136-96A1-03847119B009}" srcOrd="0" destOrd="0" presId="urn:microsoft.com/office/officeart/2005/8/layout/cycle3"/>
    <dgm:cxn modelId="{AD79B67B-82D4-449F-964B-B1CBCD2F8F20}" srcId="{01EC1A63-F4C3-42E7-BEAC-751239DC4FD0}" destId="{95E59A50-4E83-4227-BC59-6EDED24DCE69}" srcOrd="0" destOrd="0" parTransId="{C6FB33A1-C88B-4E7C-91C2-BA8F5E7905AF}" sibTransId="{75B60E6C-B680-42C5-A062-24CA2CF668C6}"/>
    <dgm:cxn modelId="{8021AF97-3803-4614-850D-5047EA5ACDCB}" type="presOf" srcId="{01EC1A63-F4C3-42E7-BEAC-751239DC4FD0}" destId="{E7407C70-AB14-4E79-AF8B-75B2941EEB87}" srcOrd="0" destOrd="0" presId="urn:microsoft.com/office/officeart/2005/8/layout/cycle3"/>
    <dgm:cxn modelId="{923330A1-0198-49D6-BA09-CA6C35840739}" srcId="{01EC1A63-F4C3-42E7-BEAC-751239DC4FD0}" destId="{1D030901-B13E-4638-84FF-E220B82AC03C}" srcOrd="3" destOrd="0" parTransId="{078B5FB7-CC12-4BCA-BE93-47B2706A8970}" sibTransId="{A016DA6B-1508-4214-8843-2164B0707C38}"/>
    <dgm:cxn modelId="{9057D0B4-1AC9-4D7B-8160-087D3CE8B740}" type="presOf" srcId="{95E59A50-4E83-4227-BC59-6EDED24DCE69}" destId="{537038CA-589B-4275-98BA-11B094FD2D33}" srcOrd="0" destOrd="0" presId="urn:microsoft.com/office/officeart/2005/8/layout/cycle3"/>
    <dgm:cxn modelId="{3B9CF4C4-7AD1-4934-9CE4-D456FCF4BA13}" type="presOf" srcId="{764F7487-6578-42CE-816C-A0E508492801}" destId="{4677FF5B-A07F-4E66-B672-9F8C1658BF4E}" srcOrd="0" destOrd="0" presId="urn:microsoft.com/office/officeart/2005/8/layout/cycle3"/>
    <dgm:cxn modelId="{8196B6C9-DC27-4784-86EE-45801F308D63}" srcId="{01EC1A63-F4C3-42E7-BEAC-751239DC4FD0}" destId="{6AE0A507-5252-4C21-9930-4D753A08D133}" srcOrd="4" destOrd="0" parTransId="{03911E1C-73C1-4812-822A-D92581A94089}" sibTransId="{7B9102DE-B462-4FBF-8AFC-7CF713DE9378}"/>
    <dgm:cxn modelId="{00B156DE-6452-4BF8-8BA0-C70408B8116C}" srcId="{01EC1A63-F4C3-42E7-BEAC-751239DC4FD0}" destId="{764F7487-6578-42CE-816C-A0E508492801}" srcOrd="2" destOrd="0" parTransId="{520CE09E-3631-4573-8136-FE48D5DECFCE}" sibTransId="{944B9BBB-FFF1-41B1-802F-C8796FC57439}"/>
    <dgm:cxn modelId="{439049FD-FCF4-4DC7-A1F0-956E92009631}" srcId="{01EC1A63-F4C3-42E7-BEAC-751239DC4FD0}" destId="{702877ED-B796-4F89-BBE8-19CDD430D944}" srcOrd="1" destOrd="0" parTransId="{46DEF76D-8740-42A5-B90A-E6F7DCA748A8}" sibTransId="{B9B34D34-EEE8-4922-B4C3-507BEAC238F2}"/>
    <dgm:cxn modelId="{50D37C6E-B47A-4514-A369-89CB674322CE}" type="presParOf" srcId="{E7407C70-AB14-4E79-AF8B-75B2941EEB87}" destId="{A18A427A-77A2-45AD-8CF3-E70BE2FE4AE1}" srcOrd="0" destOrd="0" presId="urn:microsoft.com/office/officeart/2005/8/layout/cycle3"/>
    <dgm:cxn modelId="{719E8A48-628E-49D9-B283-2D4207BEC504}" type="presParOf" srcId="{A18A427A-77A2-45AD-8CF3-E70BE2FE4AE1}" destId="{537038CA-589B-4275-98BA-11B094FD2D33}" srcOrd="0" destOrd="0" presId="urn:microsoft.com/office/officeart/2005/8/layout/cycle3"/>
    <dgm:cxn modelId="{D091D46D-C358-4F07-A916-E7BF11425A7E}" type="presParOf" srcId="{A18A427A-77A2-45AD-8CF3-E70BE2FE4AE1}" destId="{D5E4C420-9E2D-4136-96A1-03847119B009}" srcOrd="1" destOrd="0" presId="urn:microsoft.com/office/officeart/2005/8/layout/cycle3"/>
    <dgm:cxn modelId="{BE6B4D49-5624-4F62-824D-8015BA8999FD}" type="presParOf" srcId="{A18A427A-77A2-45AD-8CF3-E70BE2FE4AE1}" destId="{2C6A249D-64DF-4930-8EB9-1962B3C30EEA}" srcOrd="2" destOrd="0" presId="urn:microsoft.com/office/officeart/2005/8/layout/cycle3"/>
    <dgm:cxn modelId="{B0A655F0-FFC6-433C-8C21-98BDDE4FC2D2}" type="presParOf" srcId="{A18A427A-77A2-45AD-8CF3-E70BE2FE4AE1}" destId="{4677FF5B-A07F-4E66-B672-9F8C1658BF4E}" srcOrd="3" destOrd="0" presId="urn:microsoft.com/office/officeart/2005/8/layout/cycle3"/>
    <dgm:cxn modelId="{8A5A59ED-1051-4CE0-A166-CD771A7C727F}" type="presParOf" srcId="{A18A427A-77A2-45AD-8CF3-E70BE2FE4AE1}" destId="{5098050B-435F-4F50-A172-E5B15D08D181}" srcOrd="4" destOrd="0" presId="urn:microsoft.com/office/officeart/2005/8/layout/cycle3"/>
    <dgm:cxn modelId="{66A237E4-3409-4DA5-889E-2CEF6163FCCD}" type="presParOf" srcId="{A18A427A-77A2-45AD-8CF3-E70BE2FE4AE1}" destId="{7240915E-73F2-402D-853E-158EF4491471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F2E12C-FD9D-4DAA-9C6F-E3C9BF1CFABA}">
      <dsp:nvSpPr>
        <dsp:cNvPr id="0" name=""/>
        <dsp:cNvSpPr/>
      </dsp:nvSpPr>
      <dsp:spPr bwMode="auto">
        <a:xfrm>
          <a:off x="0" y="0"/>
          <a:ext cx="3924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7168885F-1123-4E37-95B2-CA759FA2AA79}">
      <dsp:nvSpPr>
        <dsp:cNvPr id="0" name=""/>
        <dsp:cNvSpPr/>
      </dsp:nvSpPr>
      <dsp:spPr bwMode="auto">
        <a:xfrm>
          <a:off x="0" y="389"/>
          <a:ext cx="3924300" cy="638129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de-DE" sz="1700" b="1" kern="1200">
              <a:solidFill>
                <a:srgbClr val="1C343C"/>
              </a:solidFill>
              <a:latin typeface="Arimo"/>
            </a:rPr>
            <a:t>1</a:t>
          </a:r>
          <a:r>
            <a:rPr lang="de-DE" sz="1700" kern="1200">
              <a:solidFill>
                <a:srgbClr val="1C343C"/>
              </a:solidFill>
              <a:latin typeface="Arimo"/>
            </a:rPr>
            <a:t> Einführung</a:t>
          </a:r>
          <a:endParaRPr sz="1700" kern="1200"/>
        </a:p>
      </dsp:txBody>
      <dsp:txXfrm>
        <a:off x="0" y="389"/>
        <a:ext cx="3924300" cy="638129"/>
      </dsp:txXfrm>
    </dsp:sp>
    <dsp:sp modelId="{8FA28D74-946F-4C61-B85A-8C91C6546002}">
      <dsp:nvSpPr>
        <dsp:cNvPr id="0" name=""/>
        <dsp:cNvSpPr/>
      </dsp:nvSpPr>
      <dsp:spPr bwMode="auto">
        <a:xfrm>
          <a:off x="0" y="638519"/>
          <a:ext cx="3924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C9414B48-B2E0-4066-9F4B-3C4983A29C67}">
      <dsp:nvSpPr>
        <dsp:cNvPr id="0" name=""/>
        <dsp:cNvSpPr/>
      </dsp:nvSpPr>
      <dsp:spPr bwMode="auto">
        <a:xfrm>
          <a:off x="0" y="638519"/>
          <a:ext cx="3924300" cy="638129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de-DE" sz="1700" b="1" kern="1200">
              <a:solidFill>
                <a:srgbClr val="1C343C"/>
              </a:solidFill>
              <a:latin typeface="Arimo"/>
            </a:rPr>
            <a:t>2</a:t>
          </a:r>
          <a:r>
            <a:rPr lang="de-DE" sz="1700" kern="1200">
              <a:solidFill>
                <a:srgbClr val="1C343C"/>
              </a:solidFill>
              <a:latin typeface="Arimo"/>
            </a:rPr>
            <a:t> Basics</a:t>
          </a:r>
          <a:endParaRPr sz="1700" kern="1200"/>
        </a:p>
      </dsp:txBody>
      <dsp:txXfrm>
        <a:off x="0" y="638519"/>
        <a:ext cx="3924300" cy="638129"/>
      </dsp:txXfrm>
    </dsp:sp>
    <dsp:sp modelId="{0ED61191-CE3F-437E-8965-0A75BEB75B14}">
      <dsp:nvSpPr>
        <dsp:cNvPr id="0" name=""/>
        <dsp:cNvSpPr/>
      </dsp:nvSpPr>
      <dsp:spPr bwMode="auto">
        <a:xfrm>
          <a:off x="0" y="1276649"/>
          <a:ext cx="3924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F5B5F9E8-8B40-4D12-B3D7-2B29BD9F3F1F}">
      <dsp:nvSpPr>
        <dsp:cNvPr id="0" name=""/>
        <dsp:cNvSpPr/>
      </dsp:nvSpPr>
      <dsp:spPr bwMode="auto">
        <a:xfrm>
          <a:off x="0" y="1276649"/>
          <a:ext cx="3924300" cy="638129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de-DE" sz="1700" b="1" kern="1200">
              <a:solidFill>
                <a:srgbClr val="1C343C"/>
              </a:solidFill>
              <a:latin typeface="Arimo"/>
            </a:rPr>
            <a:t>3</a:t>
          </a:r>
          <a:r>
            <a:rPr lang="de-DE" sz="1700" kern="1200">
              <a:solidFill>
                <a:srgbClr val="1C343C"/>
              </a:solidFill>
              <a:latin typeface="Arimo"/>
            </a:rPr>
            <a:t> Allgemeines</a:t>
          </a:r>
          <a:endParaRPr sz="1700" kern="1200"/>
        </a:p>
      </dsp:txBody>
      <dsp:txXfrm>
        <a:off x="0" y="1276649"/>
        <a:ext cx="3924300" cy="638129"/>
      </dsp:txXfrm>
    </dsp:sp>
    <dsp:sp modelId="{E09FE5D6-D0E8-4EB5-87E4-2CF50C3AB375}">
      <dsp:nvSpPr>
        <dsp:cNvPr id="0" name=""/>
        <dsp:cNvSpPr/>
      </dsp:nvSpPr>
      <dsp:spPr bwMode="auto">
        <a:xfrm>
          <a:off x="0" y="1914778"/>
          <a:ext cx="3924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CFB79F99-6E5D-4EA0-927A-F70DA58E8CF2}">
      <dsp:nvSpPr>
        <dsp:cNvPr id="0" name=""/>
        <dsp:cNvSpPr/>
      </dsp:nvSpPr>
      <dsp:spPr bwMode="auto">
        <a:xfrm>
          <a:off x="0" y="1914778"/>
          <a:ext cx="3924300" cy="638129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de-DE" sz="1700" b="1" kern="1200">
              <a:solidFill>
                <a:srgbClr val="1C343C"/>
              </a:solidFill>
              <a:latin typeface="Arimo"/>
            </a:rPr>
            <a:t>4</a:t>
          </a:r>
          <a:r>
            <a:rPr lang="de-DE" sz="1700" kern="1200">
              <a:solidFill>
                <a:srgbClr val="1C343C"/>
              </a:solidFill>
              <a:latin typeface="Arimo"/>
            </a:rPr>
            <a:t> Forschungsdatenlebenszyklus - Planen</a:t>
          </a:r>
          <a:endParaRPr sz="1700" kern="1200"/>
        </a:p>
      </dsp:txBody>
      <dsp:txXfrm>
        <a:off x="0" y="1914778"/>
        <a:ext cx="3924300" cy="638129"/>
      </dsp:txXfrm>
    </dsp:sp>
    <dsp:sp modelId="{BCB6A555-AF8A-4671-A050-FDA9CA828C5A}">
      <dsp:nvSpPr>
        <dsp:cNvPr id="0" name=""/>
        <dsp:cNvSpPr/>
      </dsp:nvSpPr>
      <dsp:spPr bwMode="auto">
        <a:xfrm>
          <a:off x="0" y="2552908"/>
          <a:ext cx="3924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C3B2EB7B-6D2C-401A-912B-8B9A71B8DDC8}">
      <dsp:nvSpPr>
        <dsp:cNvPr id="0" name=""/>
        <dsp:cNvSpPr/>
      </dsp:nvSpPr>
      <dsp:spPr bwMode="auto">
        <a:xfrm>
          <a:off x="0" y="2552908"/>
          <a:ext cx="3924300" cy="638129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de-DE" sz="1700" b="1" kern="1200">
              <a:solidFill>
                <a:srgbClr val="1C343C"/>
              </a:solidFill>
              <a:latin typeface="Arimo"/>
            </a:rPr>
            <a:t>5</a:t>
          </a:r>
          <a:r>
            <a:rPr lang="de-DE" sz="1700" kern="1200">
              <a:solidFill>
                <a:srgbClr val="1C343C"/>
              </a:solidFill>
              <a:latin typeface="Arimo"/>
            </a:rPr>
            <a:t> Forschungsdatenlebenszyklus - Erheben</a:t>
          </a:r>
          <a:endParaRPr sz="1700" kern="1200"/>
        </a:p>
      </dsp:txBody>
      <dsp:txXfrm>
        <a:off x="0" y="2552908"/>
        <a:ext cx="3924300" cy="6381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3B05E0-E1DC-4588-B802-E7AB3C979EA9}">
      <dsp:nvSpPr>
        <dsp:cNvPr id="0" name=""/>
        <dsp:cNvSpPr/>
      </dsp:nvSpPr>
      <dsp:spPr bwMode="auto">
        <a:xfrm>
          <a:off x="0" y="0"/>
          <a:ext cx="3924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43EACCC1-199F-4E16-9E27-DB97A7712A2F}">
      <dsp:nvSpPr>
        <dsp:cNvPr id="0" name=""/>
        <dsp:cNvSpPr/>
      </dsp:nvSpPr>
      <dsp:spPr bwMode="auto">
        <a:xfrm>
          <a:off x="0" y="389"/>
          <a:ext cx="3924000" cy="638484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de-DE" sz="1700" b="1" kern="1200">
              <a:latin typeface="Arimo"/>
            </a:rPr>
            <a:t>6</a:t>
          </a:r>
          <a:r>
            <a:rPr lang="de-DE" sz="1700" kern="1200">
              <a:latin typeface="Arimo"/>
            </a:rPr>
            <a:t> Forschungsdatenlebenszyklus - Aufbereiten</a:t>
          </a:r>
          <a:endParaRPr sz="1700" kern="1200"/>
        </a:p>
      </dsp:txBody>
      <dsp:txXfrm>
        <a:off x="0" y="389"/>
        <a:ext cx="3924000" cy="638484"/>
      </dsp:txXfrm>
    </dsp:sp>
    <dsp:sp modelId="{0B2FFE8F-C74D-457B-B3D1-39F93F75BDD8}">
      <dsp:nvSpPr>
        <dsp:cNvPr id="0" name=""/>
        <dsp:cNvSpPr/>
      </dsp:nvSpPr>
      <dsp:spPr bwMode="auto">
        <a:xfrm>
          <a:off x="0" y="638873"/>
          <a:ext cx="3924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37AB30D1-AE67-43BC-A982-1E2CED4F6BC2}">
      <dsp:nvSpPr>
        <dsp:cNvPr id="0" name=""/>
        <dsp:cNvSpPr/>
      </dsp:nvSpPr>
      <dsp:spPr bwMode="auto">
        <a:xfrm>
          <a:off x="0" y="638873"/>
          <a:ext cx="3924000" cy="638484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de-DE" sz="1700" b="1" kern="1200">
              <a:latin typeface="Arimo"/>
            </a:rPr>
            <a:t>7</a:t>
          </a:r>
          <a:r>
            <a:rPr lang="de-DE" sz="1700" kern="1200">
              <a:latin typeface="Arimo"/>
            </a:rPr>
            <a:t> Forschungsdatenlebenszyklus - Publizieren</a:t>
          </a:r>
          <a:endParaRPr sz="1700" kern="1200"/>
        </a:p>
      </dsp:txBody>
      <dsp:txXfrm>
        <a:off x="0" y="638873"/>
        <a:ext cx="3924000" cy="638484"/>
      </dsp:txXfrm>
    </dsp:sp>
    <dsp:sp modelId="{03D8D336-1C8B-41AA-B385-CF90581626E4}">
      <dsp:nvSpPr>
        <dsp:cNvPr id="0" name=""/>
        <dsp:cNvSpPr/>
      </dsp:nvSpPr>
      <dsp:spPr bwMode="auto">
        <a:xfrm>
          <a:off x="0" y="1277357"/>
          <a:ext cx="3924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2F815D5A-37CF-4E7D-BF8E-B6BE92F12647}">
      <dsp:nvSpPr>
        <dsp:cNvPr id="0" name=""/>
        <dsp:cNvSpPr/>
      </dsp:nvSpPr>
      <dsp:spPr bwMode="auto">
        <a:xfrm>
          <a:off x="0" y="1277357"/>
          <a:ext cx="3924000" cy="638484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de-DE" sz="1700" b="1" kern="1200">
              <a:latin typeface="Arimo"/>
            </a:rPr>
            <a:t>8</a:t>
          </a:r>
          <a:r>
            <a:rPr lang="de-DE" sz="1700" kern="1200">
              <a:latin typeface="Arimo"/>
            </a:rPr>
            <a:t> Forschungsdatenlebenszyklus - Archivieren</a:t>
          </a:r>
          <a:endParaRPr sz="1700" kern="1200"/>
        </a:p>
      </dsp:txBody>
      <dsp:txXfrm>
        <a:off x="0" y="1277357"/>
        <a:ext cx="3924000" cy="638484"/>
      </dsp:txXfrm>
    </dsp:sp>
    <dsp:sp modelId="{7DE87E50-56C1-4C02-962B-1B3B9AD70129}">
      <dsp:nvSpPr>
        <dsp:cNvPr id="0" name=""/>
        <dsp:cNvSpPr/>
      </dsp:nvSpPr>
      <dsp:spPr bwMode="auto">
        <a:xfrm>
          <a:off x="0" y="1915842"/>
          <a:ext cx="3924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DF5D18F9-ABED-4F40-A04B-AD65F102B563}">
      <dsp:nvSpPr>
        <dsp:cNvPr id="0" name=""/>
        <dsp:cNvSpPr/>
      </dsp:nvSpPr>
      <dsp:spPr bwMode="auto">
        <a:xfrm>
          <a:off x="0" y="1915842"/>
          <a:ext cx="3924000" cy="638484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de-DE" sz="1700" b="1" kern="1200">
              <a:latin typeface="Arimo"/>
            </a:rPr>
            <a:t>9</a:t>
          </a:r>
          <a:r>
            <a:rPr lang="de-DE" sz="1700" kern="1200">
              <a:latin typeface="Arimo"/>
            </a:rPr>
            <a:t> Forschungsdatenlebenszyklus - Nachnutzen</a:t>
          </a:r>
          <a:endParaRPr sz="1700" kern="1200"/>
        </a:p>
      </dsp:txBody>
      <dsp:txXfrm>
        <a:off x="0" y="1915842"/>
        <a:ext cx="3924000" cy="638484"/>
      </dsp:txXfrm>
    </dsp:sp>
    <dsp:sp modelId="{1C9C5315-D8B2-4186-9A87-C2E360113F53}">
      <dsp:nvSpPr>
        <dsp:cNvPr id="0" name=""/>
        <dsp:cNvSpPr/>
      </dsp:nvSpPr>
      <dsp:spPr bwMode="auto">
        <a:xfrm>
          <a:off x="0" y="2554326"/>
          <a:ext cx="3924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C76C96AB-76C4-4B86-B86D-77F14813F248}">
      <dsp:nvSpPr>
        <dsp:cNvPr id="0" name=""/>
        <dsp:cNvSpPr/>
      </dsp:nvSpPr>
      <dsp:spPr bwMode="auto">
        <a:xfrm>
          <a:off x="0" y="2554326"/>
          <a:ext cx="3924000" cy="638484"/>
        </a:xfrm>
        <a:prstGeom prst="rect">
          <a:avLst/>
        </a:prstGeom>
        <a:noFill/>
        <a:ln>
          <a:noFill/>
        </a:ln>
        <a:effectLst/>
      </dsp:spPr>
      <dsp:style>
        <a:lnRef idx="0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de-DE" sz="1700" b="1" kern="1200">
              <a:latin typeface="Arimo"/>
            </a:rPr>
            <a:t>10</a:t>
          </a:r>
          <a:r>
            <a:rPr lang="de-DE" sz="1700" kern="1200">
              <a:latin typeface="Arimo"/>
            </a:rPr>
            <a:t> Praktische Anwendung</a:t>
          </a:r>
          <a:endParaRPr sz="1700" kern="1200"/>
        </a:p>
      </dsp:txBody>
      <dsp:txXfrm>
        <a:off x="0" y="2554326"/>
        <a:ext cx="3924000" cy="6384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E4C420-9E2D-4136-96A1-03847119B009}">
      <dsp:nvSpPr>
        <dsp:cNvPr id="0" name=""/>
        <dsp:cNvSpPr/>
      </dsp:nvSpPr>
      <dsp:spPr bwMode="auto">
        <a:xfrm>
          <a:off x="1005079" y="-21394"/>
          <a:ext cx="3845049" cy="3845049"/>
        </a:xfrm>
        <a:prstGeom prst="circularArrow">
          <a:avLst>
            <a:gd name="adj1" fmla="val 5544"/>
            <a:gd name="adj2" fmla="val 330680"/>
            <a:gd name="adj3" fmla="val 13826411"/>
            <a:gd name="adj4" fmla="val 17355315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rgbClr val="000000"/>
        </a:lnRef>
        <a:fillRef idx="1">
          <a:srgbClr val="000000"/>
        </a:fillRef>
        <a:effectRef idx="1">
          <a:srgbClr val="000000"/>
        </a:effectRef>
        <a:fontRef idx="minor"/>
      </dsp:style>
    </dsp:sp>
    <dsp:sp modelId="{537038CA-589B-4275-98BA-11B094FD2D33}">
      <dsp:nvSpPr>
        <dsp:cNvPr id="0" name=""/>
        <dsp:cNvSpPr/>
      </dsp:nvSpPr>
      <dsp:spPr bwMode="auto">
        <a:xfrm>
          <a:off x="2047035" y="525"/>
          <a:ext cx="1761136" cy="88056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0">
          <a:srgbClr val="000000"/>
        </a:lnRef>
        <a:fillRef idx="2">
          <a:srgbClr val="000000"/>
        </a:fillRef>
        <a:effectRef idx="1">
          <a:srgbClr val="00000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de-DE" sz="1400" b="1" kern="1200">
              <a:latin typeface="Arimo"/>
            </a:rPr>
            <a:t>Forschungsfrage</a:t>
          </a:r>
          <a:endParaRPr kern="1200"/>
        </a:p>
      </dsp:txBody>
      <dsp:txXfrm>
        <a:off x="2090021" y="43511"/>
        <a:ext cx="1675164" cy="794596"/>
      </dsp:txXfrm>
    </dsp:sp>
    <dsp:sp modelId="{2C6A249D-64DF-4930-8EB9-1962B3C30EEA}">
      <dsp:nvSpPr>
        <dsp:cNvPr id="0" name=""/>
        <dsp:cNvSpPr/>
      </dsp:nvSpPr>
      <dsp:spPr bwMode="auto">
        <a:xfrm>
          <a:off x="3606464" y="1133516"/>
          <a:ext cx="1761136" cy="88056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0">
          <a:srgbClr val="000000"/>
        </a:lnRef>
        <a:fillRef idx="2">
          <a:srgbClr val="000000"/>
        </a:fillRef>
        <a:effectRef idx="1">
          <a:srgbClr val="00000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de-DE" sz="1400" b="1" kern="1200">
              <a:latin typeface="Arimo"/>
            </a:rPr>
            <a:t>Datenerhebung/</a:t>
          </a:r>
          <a:endParaRPr kern="120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de-DE" sz="1400" b="1" kern="1200">
              <a:latin typeface="Arimo"/>
            </a:rPr>
            <a:t>Analyse</a:t>
          </a:r>
          <a:endParaRPr kern="1200"/>
        </a:p>
      </dsp:txBody>
      <dsp:txXfrm>
        <a:off x="3649450" y="1176502"/>
        <a:ext cx="1675164" cy="794596"/>
      </dsp:txXfrm>
    </dsp:sp>
    <dsp:sp modelId="{4677FF5B-A07F-4E66-B672-9F8C1658BF4E}">
      <dsp:nvSpPr>
        <dsp:cNvPr id="0" name=""/>
        <dsp:cNvSpPr/>
      </dsp:nvSpPr>
      <dsp:spPr bwMode="auto">
        <a:xfrm>
          <a:off x="3010815" y="2966734"/>
          <a:ext cx="1761136" cy="88056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0">
          <a:srgbClr val="000000"/>
        </a:lnRef>
        <a:fillRef idx="2">
          <a:srgbClr val="000000"/>
        </a:fillRef>
        <a:effectRef idx="1">
          <a:srgbClr val="00000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de-DE" sz="1400" b="1" kern="1200">
              <a:latin typeface="Arimo"/>
            </a:rPr>
            <a:t>Dokumentation</a:t>
          </a:r>
          <a:endParaRPr kern="1200"/>
        </a:p>
      </dsp:txBody>
      <dsp:txXfrm>
        <a:off x="3053801" y="3009720"/>
        <a:ext cx="1675164" cy="794596"/>
      </dsp:txXfrm>
    </dsp:sp>
    <dsp:sp modelId="{5098050B-435F-4F50-A172-E5B15D08D181}">
      <dsp:nvSpPr>
        <dsp:cNvPr id="0" name=""/>
        <dsp:cNvSpPr/>
      </dsp:nvSpPr>
      <dsp:spPr bwMode="auto">
        <a:xfrm>
          <a:off x="1083255" y="2966734"/>
          <a:ext cx="1761136" cy="88056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0">
          <a:srgbClr val="000000"/>
        </a:lnRef>
        <a:fillRef idx="2">
          <a:srgbClr val="000000"/>
        </a:fillRef>
        <a:effectRef idx="1">
          <a:srgbClr val="00000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de-DE" sz="1400" b="1" kern="1200">
              <a:latin typeface="Arimo"/>
            </a:rPr>
            <a:t>Veröffentlichung</a:t>
          </a:r>
          <a:endParaRPr kern="1200"/>
        </a:p>
      </dsp:txBody>
      <dsp:txXfrm>
        <a:off x="1126241" y="3009720"/>
        <a:ext cx="1675164" cy="794596"/>
      </dsp:txXfrm>
    </dsp:sp>
    <dsp:sp modelId="{7240915E-73F2-402D-853E-158EF4491471}">
      <dsp:nvSpPr>
        <dsp:cNvPr id="0" name=""/>
        <dsp:cNvSpPr/>
      </dsp:nvSpPr>
      <dsp:spPr bwMode="auto">
        <a:xfrm>
          <a:off x="487607" y="1133516"/>
          <a:ext cx="1761136" cy="88056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</dsp:spPr>
      <dsp:style>
        <a:lnRef idx="0">
          <a:srgbClr val="000000"/>
        </a:lnRef>
        <a:fillRef idx="2">
          <a:srgbClr val="000000"/>
        </a:fillRef>
        <a:effectRef idx="1">
          <a:srgbClr val="00000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de-DE" sz="1400" b="1" kern="1200">
              <a:latin typeface="Arimo"/>
            </a:rPr>
            <a:t>Nachnutzung/</a:t>
          </a:r>
          <a:endParaRPr kern="120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de-DE" sz="1400" b="1" kern="1200">
              <a:latin typeface="Arimo"/>
            </a:rPr>
            <a:t>Überprüfung</a:t>
          </a:r>
          <a:endParaRPr kern="1200"/>
        </a:p>
      </dsp:txBody>
      <dsp:txXfrm>
        <a:off x="530593" y="1176502"/>
        <a:ext cx="1675164" cy="7945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/>
    <dgm:txPr/>
    <dgm:style>
      <a:lnRef idx="0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/>
    <dgm:txPr/>
    <dgm:style>
      <a:lnRef idx="1">
        <a:srgbClr val="000000"/>
      </a:lnRef>
      <a:fillRef idx="2">
        <a:srgbClr val="000000"/>
      </a:fillRef>
      <a:effectRef idx="0">
        <a:srgbClr val="00000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/>
    <dgm:txPr/>
    <dgm:style>
      <a:lnRef idx="0">
        <a:srgbClr val="000000"/>
      </a:lnRef>
      <a:fillRef idx="2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/>
    <dgm:txPr/>
    <dgm:style>
      <a:lnRef idx="0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/>
    <dgm:txPr/>
    <dgm:style>
      <a:lnRef idx="0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/>
    <dgm:txPr/>
    <dgm:style>
      <a:lnRef idx="0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/>
    <dgm:txPr/>
    <dgm:style>
      <a:lnRef idx="0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rgbClr val="000000"/>
      </a:lnRef>
      <a:fillRef idx="2">
        <a:srgbClr val="000000"/>
      </a:fillRef>
      <a:effectRef idx="1">
        <a:srgbClr val="000000"/>
      </a:effectRef>
      <a:fontRef idx="minor"/>
    </dgm:style>
  </dgm:styleLbl>
  <dgm:styleLbl name="asst0">
    <dgm:scene3d>
      <a:camera prst="orthographicFront"/>
      <a:lightRig rig="flat" dir="t"/>
    </dgm:scene3d>
    <dgm:sp3d/>
    <dgm:txPr/>
    <dgm:style>
      <a:lnRef idx="0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/>
    <dgm:txPr/>
    <dgm:style>
      <a:lnRef idx="0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/>
    <dgm:txPr/>
    <dgm:style>
      <a:lnRef idx="0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/>
    <dgm:txPr/>
    <dgm:style>
      <a:lnRef idx="0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/>
    <dgm:txPr/>
    <dgm:style>
      <a:lnRef idx="0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rgbClr val="000000"/>
      </a:lnRef>
      <a:fillRef idx="2">
        <a:srgbClr val="000000"/>
      </a:fillRef>
      <a:effectRef idx="1">
        <a:srgbClr val="00000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rgbClr val="000000"/>
      </a:lnRef>
      <a:fillRef idx="2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1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flat" dir="t"/>
    </dgm:scene3d>
    <dgm:sp3d/>
    <dgm:txPr/>
    <dgm:style>
      <a:lnRef idx="1">
        <a:srgbClr val="000000"/>
      </a:lnRef>
      <a:fillRef idx="2">
        <a:srgbClr val="000000"/>
      </a:fillRef>
      <a:effectRef idx="1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pPr>
              <a:defRPr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>
      <a:lnSpc>
        <a:spcPct val="100000"/>
      </a:lnSpc>
      <a:spcBef>
        <a:spcPts val="0"/>
      </a:spcBef>
      <a:spcAft>
        <a:spcPts val="0"/>
      </a:spcAft>
    </a:defPPr>
    <a:lvl1pPr marR="0" lv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issenschaftliche-integritaet.de/kodex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issenschaftliche-integritaet.de/kodex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issenschaftliche-integritaet.de/kodex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38/sdata.2016.18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-fair.org/fair-principles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d-alliance.org/wp-content/uploads/2024/03/CARE20Principles20for20Indigenous20Data20Governance_OnePagers_FINAL20Sept2006202019.pdf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25625/EKEEFB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johnnydecimal.com/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25625/EKEEFB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schungsdaten.info/fdm-allgemein/speichern-und-rechnen/datensicherheit-und-backup" TargetMode="External"/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schungsdaten.info/fdm-allgemein/informieren-und-planen/datenmanagementplan" TargetMode="External"/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schungsdaten.info/fdm-allgemein/informieren-und-planen/datenmanagementplan" TargetMode="External"/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youtube.com/watch?v=54pZJ0bU5ek" TargetMode="External"/><Relationship Id="rId5" Type="http://schemas.openxmlformats.org/officeDocument/2006/relationships/hyperlink" Target="https://doi.org/10.17192/bfdm.2020.2.8283" TargetMode="External"/><Relationship Id="rId4" Type="http://schemas.openxmlformats.org/officeDocument/2006/relationships/hyperlink" Target="https://www.scienceeurope.org/media/4brkxxe5/se_rdm_practical_guide_extended_final.pdf" TargetMode="Externa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rwth-aachen.de/forschungsdaten/2021/04/22/fdm-erklaert-was-ist-eigentlich-ein-datenmanagementplan/" TargetMode="External"/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dcc.ac.uk/guidance/how-guides/develop-data-plan#Steps%20to%20get%20started" TargetMode="External"/></Relationships>
</file>

<file path=ppt/notesSlides/_rels/notes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4632307" TargetMode="External"/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9F30BDF-436E-1621-7D39-FA63C6CAB54B}" type="slidenum">
              <a:rPr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285750" lvl="0" indent="-285750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de-DE" sz="11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DFG = Denkschrift der Deutschen Forschungsgemeinschaft</a:t>
            </a:r>
          </a:p>
          <a:p>
            <a:pPr marL="285750" lvl="0" indent="-285750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de-DE" sz="11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Ist das zentrale Regelwerk, wo die Redlichkeit der Wissenschaft befördert wird.</a:t>
            </a:r>
          </a:p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endParaRPr lang="de-DE" dirty="0"/>
          </a:p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 dirty="0"/>
              <a:t>Quelle: </a:t>
            </a:r>
            <a:endParaRPr dirty="0"/>
          </a:p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 dirty="0"/>
              <a:t>Kodex. (o. J.). </a:t>
            </a:r>
            <a:r>
              <a:rPr lang="de-DE" i="1" dirty="0"/>
              <a:t>Wissenschaftliche Integrität</a:t>
            </a:r>
            <a:r>
              <a:rPr lang="de-DE" dirty="0"/>
              <a:t>. Abgerufen 11. April 2026, von </a:t>
            </a:r>
            <a:r>
              <a:rPr lang="de-DE" u="sng" dirty="0">
                <a:hlinkClick r:id="rId3" tooltip="https://wissenschaftliche-integritaet.de/kodex/"/>
              </a:rPr>
              <a:t>https://wissenschaftliche-integritaet.de/kodex/</a:t>
            </a:r>
            <a:endParaRPr lang="de-DE" dirty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/>
              <a:t>Quelle: </a:t>
            </a:r>
            <a:endParaRPr/>
          </a:p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/>
              <a:t>Kodex. (o. J.). </a:t>
            </a:r>
            <a:r>
              <a:rPr lang="de-DE" i="1"/>
              <a:t>Wissenschaftliche Integrität</a:t>
            </a:r>
            <a:r>
              <a:rPr lang="de-DE"/>
              <a:t>. Abgerufen 11. April 2026, von </a:t>
            </a:r>
            <a:r>
              <a:rPr lang="de-DE" u="sng">
                <a:hlinkClick r:id="rId3" tooltip="https://wissenschaftliche-integritaet.de/kodex/"/>
              </a:rPr>
              <a:t>https://wissenschaftliche-integritaet.de/kodex/</a:t>
            </a:r>
            <a:endParaRPr lang="de-DE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/>
              <a:t>Quelle: </a:t>
            </a:r>
            <a:endParaRPr/>
          </a:p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/>
              <a:t>Kodex. (o. J.). </a:t>
            </a:r>
            <a:r>
              <a:rPr lang="de-DE" i="1"/>
              <a:t>Wissenschaftliche Integrität</a:t>
            </a:r>
            <a:r>
              <a:rPr lang="de-DE"/>
              <a:t>. Abgerufen 11. April 2026, von </a:t>
            </a:r>
            <a:r>
              <a:rPr lang="de-DE" u="sng">
                <a:hlinkClick r:id="rId3" tooltip="https://wissenschaftliche-integritaet.de/kodex/"/>
              </a:rPr>
              <a:t>https://wissenschaftliche-integritaet.de/kodex/</a:t>
            </a:r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CDF67A-A45E-8A3C-C549-353C2CD179C7}" type="slidenum">
              <a:rPr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r>
              <a:rPr lang="de-DE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Die Leitlinien des DFG Kodex sind für Studierende wichtig, weil sie den wissenschaftlichen Standard definieren, an dem sich alle Forschungsarbeiten, auch in der Lehre und Bachelor-/Masterarbeit, orientieren müssen. </a:t>
            </a:r>
            <a:endParaRPr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F999830-D066-8067-2523-02155236DBC2}" type="slidenum">
              <a:rPr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/>
              <a:t>Quelle:</a:t>
            </a:r>
            <a:endParaRPr/>
          </a:p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/>
              <a:t>Wilkinson, M. D., Dumontier, M., Aalbersberg, Ij. J., Appleton, G., Axton, M., Baak, A., Blomberg, N., Boiten, J.-W., Da Silva Santos, L. B., Bourne, P. E., Bouwman, J., Brookes, A. J., Clark, T., Crosas, M., Dillo, I., Dumon, O., Edmunds, S., Evelo, C. T., Finkers, R., … Mons, B. (2016). The FAIR Guiding Principles for scientific data management and stewardship. </a:t>
            </a:r>
            <a:r>
              <a:rPr lang="de-DE" i="1"/>
              <a:t>Scientific Data</a:t>
            </a:r>
            <a:r>
              <a:rPr lang="de-DE"/>
              <a:t>, </a:t>
            </a:r>
            <a:r>
              <a:rPr lang="de-DE" i="1"/>
              <a:t>3</a:t>
            </a:r>
            <a:r>
              <a:rPr lang="de-DE"/>
              <a:t>(1), 160018. </a:t>
            </a:r>
            <a:r>
              <a:rPr lang="de-DE" u="sng">
                <a:hlinkClick r:id="rId3" tooltip="https://doi.org/10.1038/sdata.2016.18"/>
              </a:rPr>
              <a:t>https://doi.org/10.1038/sdata.2016.18</a:t>
            </a:r>
            <a:endParaRPr lang="de-DE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r>
              <a:rPr lang="de-DE" b="1" u="none"/>
              <a:t>Interoperable - Ergänzung</a:t>
            </a:r>
            <a:endParaRPr/>
          </a:p>
          <a:p>
            <a:pPr marL="457200" marR="0" lvl="0" indent="-2984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/>
            </a:pPr>
            <a:r>
              <a:rPr lang="de-DE"/>
              <a:t>Daten sollen mit anderen Systemen zusammenarbeiten können (Kompatibilität)</a:t>
            </a:r>
            <a:endParaRPr/>
          </a:p>
          <a:p>
            <a:pPr marL="457200" marR="0" lvl="0" indent="-2984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/>
            </a:pPr>
            <a:endParaRPr lang="de-DE"/>
          </a:p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/>
              <a:t>Quelle:</a:t>
            </a:r>
            <a:endParaRPr/>
          </a:p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en-US"/>
              <a:t>FAIR Principles. (o. J.). </a:t>
            </a:r>
            <a:r>
              <a:rPr lang="en-US" i="1"/>
              <a:t>GO FAIR</a:t>
            </a:r>
            <a:r>
              <a:rPr lang="en-US"/>
              <a:t>. Abgerufen 01. April 2026, von </a:t>
            </a:r>
            <a:r>
              <a:rPr lang="en-US" u="sng">
                <a:hlinkClick r:id="rId3" tooltip="https://www.go-fair.org/fair-principles/"/>
              </a:rPr>
              <a:t>https://www.go-fair.org/fair-principles/</a:t>
            </a:r>
            <a:endParaRPr lang="en-US"/>
          </a:p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 i="0"/>
              <a:t>Quelle:</a:t>
            </a:r>
            <a:endParaRPr/>
          </a:p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 i="1"/>
              <a:t>CARE Principles for Indigenous Data Governance</a:t>
            </a:r>
            <a:r>
              <a:rPr lang="de-DE"/>
              <a:t>. (o. J.). Abgerufen 11. April 2026, von </a:t>
            </a:r>
            <a:r>
              <a:rPr lang="de-DE" u="sng">
                <a:hlinkClick r:id="rId3" tooltip="https://www.rd-alliance.org/wp-content/uploads/2024/03/CARE20Principles20for20Indigenous20Data20Governance_OnePagers_FINAL20Sept2006202019.pdf"/>
              </a:rPr>
              <a:t>https://www.rd-alliance.org/wp-content/uploads/2024/03/CARE20Principles20for20Indigenous20Data20Governance_OnePagers_FINAL20Sept2006202019.pdf</a:t>
            </a:r>
            <a:endParaRPr lang="de-DE"/>
          </a:p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endParaRPr 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457200" marR="0" lvl="0" indent="-2984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/>
            </a:pPr>
            <a:r>
              <a:rPr lang="de-DE" b="1"/>
              <a:t>Collective Benefit</a:t>
            </a:r>
            <a:r>
              <a:rPr lang="de-DE"/>
              <a:t>: Daten sollen also nicht nur für Forschende, Unternehmen oder Institutionen einen Vorteil bringen, sondern auch für indigene Gemeinschaften selbst.</a:t>
            </a:r>
            <a:endParaRPr lang="de-DE" b="1"/>
          </a:p>
          <a:p>
            <a:pPr marL="457200" marR="0" lvl="0" indent="-2984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/>
            </a:pPr>
            <a:r>
              <a:rPr lang="de-DE" b="1"/>
              <a:t>Authority to Control</a:t>
            </a:r>
            <a:r>
              <a:rPr lang="de-DE"/>
              <a:t>: Anerkennung und Schutz der Rechte indigener Gemeinschaften an ihren Daten sowie Kontrolle über Erhebung, Nutzung und Zugang im Sinne der Selbstbestimmung.</a:t>
            </a:r>
            <a:endParaRPr/>
          </a:p>
          <a:p>
            <a:pPr marL="457200" marR="0" lvl="0" indent="-2984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/>
            </a:pPr>
            <a:r>
              <a:rPr lang="de-DE" b="1"/>
              <a:t>Responsibility</a:t>
            </a:r>
            <a:r>
              <a:rPr lang="de-DE"/>
              <a:t>: Verpflichtung der Datenverarbeitenden, transparent darzulegen, wie indigene Daten genutzt werden, welchen Nutzen sie bringen und dabei respektvoll zu handeln sowie die Datenkompetenz der indigenen Gemeinschaften zu stärken.</a:t>
            </a:r>
            <a:endParaRPr/>
          </a:p>
          <a:p>
            <a:pPr marL="457200" marR="0" lvl="0" indent="-2984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/>
            </a:pPr>
            <a:r>
              <a:rPr lang="de-DE" b="1"/>
              <a:t>Ethics</a:t>
            </a:r>
            <a:r>
              <a:rPr lang="de-DE"/>
              <a:t>: Schutz der Rechte und des Wohlergehens indigener Gemeinschaften durch schadensvermeidende, faire und zukunftsorientierte Datennutzung.</a:t>
            </a:r>
            <a:endParaRPr/>
          </a:p>
          <a:p>
            <a:pPr marL="457200" marR="0" lvl="0" indent="-2984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/>
            </a:pPr>
            <a:endParaRPr lang="de-DE"/>
          </a:p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/>
              <a:t>Quelle: </a:t>
            </a:r>
            <a:endParaRPr/>
          </a:p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/>
              <a:t>https://forschungsdaten.info/kalender-index/kalender-anzeige/termin/die-care-prinzipien-im-forschungsdatenmanagement/</a:t>
            </a:r>
            <a:endParaRPr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r>
              <a:rPr lang="de-DE" dirty="0" err="1"/>
              <a:t>FAIRe</a:t>
            </a:r>
            <a:r>
              <a:rPr lang="de-DE" dirty="0"/>
              <a:t> und offene Daten sind nicht das gleiche.</a:t>
            </a:r>
          </a:p>
          <a:p>
            <a:pPr>
              <a:defRPr/>
            </a:pPr>
            <a:r>
              <a:rPr lang="de-DE" dirty="0"/>
              <a:t>FAIR, aber nicht offen bedeutet, dass Daten gut dokumentiert und auffindbar sind, aber nicht frei zugänglich, z. B. aus Datenschutzgründen.</a:t>
            </a:r>
            <a:endParaRPr dirty="0"/>
          </a:p>
          <a:p>
            <a:pPr>
              <a:defRPr/>
            </a:pPr>
            <a:r>
              <a:rPr lang="de-DE" dirty="0"/>
              <a:t>Offen, aber nicht FAIR bedeutet, dass Daten frei zugänglich sind, aber schlecht dokumentiert, schwer auffindbar oder rechtlich unklar und daher kaum nachnutzbar.</a:t>
            </a:r>
            <a:endParaRPr dirty="0"/>
          </a:p>
          <a:p>
            <a:pPr marL="158750" indent="0">
              <a:buNone/>
              <a:defRPr/>
            </a:pPr>
            <a:endParaRPr lang="de-DE" dirty="0"/>
          </a:p>
          <a:p>
            <a:pPr marL="158750" indent="0">
              <a:buNone/>
              <a:defRPr/>
            </a:pPr>
            <a:r>
              <a:rPr lang="de-DE" dirty="0"/>
              <a:t>Quelle:</a:t>
            </a:r>
            <a:endParaRPr dirty="0"/>
          </a:p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 dirty="0"/>
              <a:t>Lehmann, S. B. C., Altemeier, F., &amp; Nina, D. (2026). </a:t>
            </a:r>
            <a:r>
              <a:rPr lang="de-DE" i="1" dirty="0"/>
              <a:t>Nachhaltige Wissenschaft mit Forschungsdatenmanagement—Eine Einführung für Betreuende von Qualifizierungsarbeiten</a:t>
            </a:r>
            <a:r>
              <a:rPr lang="de-DE" dirty="0"/>
              <a:t> (Version 2) [Datensatz]. </a:t>
            </a:r>
            <a:r>
              <a:rPr lang="de-DE" dirty="0" err="1"/>
              <a:t>GRO.data</a:t>
            </a:r>
            <a:r>
              <a:rPr lang="de-DE" dirty="0"/>
              <a:t>. </a:t>
            </a:r>
            <a:r>
              <a:rPr lang="de-DE" u="sng" dirty="0">
                <a:hlinkClick r:id="rId3" tooltip="https://doi.org/10.25625/EKEEFB"/>
              </a:rPr>
              <a:t>https://doi.org/10.25625/EKEEFB</a:t>
            </a:r>
            <a:endParaRPr lang="de-DE" dirty="0"/>
          </a:p>
          <a:p>
            <a:pPr marL="158750" indent="0">
              <a:buNone/>
              <a:defRPr/>
            </a:pPr>
            <a:endParaRPr lang="de-D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r>
              <a:rPr lang="en-GB"/>
              <a:t>Die Angaben beziehen sich auf alle in den Seminaren geplanten Inhalte.</a:t>
            </a:r>
            <a:endParaRPr/>
          </a:p>
          <a:p>
            <a:pPr marL="158750" indent="0">
              <a:buNone/>
              <a:defRPr/>
            </a:pPr>
            <a:endParaRPr lang="en-GB"/>
          </a:p>
          <a:p>
            <a:pPr marL="158750" indent="0">
              <a:buNone/>
              <a:defRPr/>
            </a:pPr>
            <a:r>
              <a:rPr lang="en-GB"/>
              <a:t>Näheres bzgl. der  Zeitvorstellung und Verteilung der Inhalte sind im Dokument “00_Zeitplanung_FDM-Seminar” zu finden. </a:t>
            </a:r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r>
              <a:rPr lang="en-GB"/>
              <a:t>Optionaler Inhalt</a:t>
            </a:r>
          </a:p>
          <a:p>
            <a:pPr marL="158750" indent="0">
              <a:buNone/>
              <a:defRPr/>
            </a:pPr>
            <a:endParaRPr lang="en-GB"/>
          </a:p>
          <a:p>
            <a:pPr marL="158750" indent="0">
              <a:buNone/>
              <a:defRPr/>
            </a:pPr>
            <a:r>
              <a:rPr lang="de-DE"/>
              <a:t>Lösung:</a:t>
            </a:r>
            <a:endParaRPr/>
          </a:p>
          <a:p>
            <a:pPr marL="158750" indent="0">
              <a:buNone/>
              <a:defRPr/>
            </a:pPr>
            <a:r>
              <a:rPr lang="de-DE"/>
              <a:t>Klare Dateibenennung und Struktur</a:t>
            </a:r>
            <a:endParaRPr/>
          </a:p>
          <a:p>
            <a:pPr marL="158750" indent="0">
              <a:buNone/>
              <a:defRPr/>
            </a:pPr>
            <a:r>
              <a:rPr lang="de-DE"/>
              <a:t>Erstellung von Metadaten</a:t>
            </a:r>
            <a:endParaRPr/>
          </a:p>
          <a:p>
            <a:pPr marL="158750" indent="0">
              <a:buNone/>
              <a:defRPr/>
            </a:pPr>
            <a:r>
              <a:rPr lang="de-DE"/>
              <a:t>Vergabe eines DOI/PID</a:t>
            </a:r>
            <a:endParaRPr/>
          </a:p>
          <a:p>
            <a:pPr marL="158750" indent="0">
              <a:buNone/>
              <a:defRPr/>
            </a:pPr>
            <a:r>
              <a:rPr lang="de-DE"/>
              <a:t>Nutzung offener Formate z.b. CSV statt XLSX</a:t>
            </a:r>
            <a:endParaRPr/>
          </a:p>
          <a:p>
            <a:pPr marL="158750" indent="0">
              <a:buNone/>
              <a:defRPr/>
            </a:pPr>
            <a:r>
              <a:rPr lang="de-DE"/>
              <a:t>Vergabe einer Lizenz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03" name="Google Shape;2103;g3146cb5cc3e_0_9345:notes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/>
          </a:p>
        </p:txBody>
      </p:sp>
      <p:sp>
        <p:nvSpPr>
          <p:cNvPr id="2104" name="Google Shape;2104;g3146cb5cc3e_0_9345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r>
              <a:rPr lang="de-DE" dirty="0"/>
              <a:t>Erst durch die Datenarchivierung bestehend aus Dokumentation, Speichern und Teilen wird der Prozess nachhaltig, überprüfbar und nachnutzbar für andere Forschende.</a:t>
            </a: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CC31685-F6C0-3C88-594D-33EC0E866ED6}" type="slidenum">
              <a:rPr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03" name="Google Shape;2103;g3146cb5cc3e_0_9345:notes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/>
          </a:p>
        </p:txBody>
      </p:sp>
      <p:sp>
        <p:nvSpPr>
          <p:cNvPr id="2104" name="Google Shape;2104;g3146cb5cc3e_0_9345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BEF325B-C3FB-D77B-513F-F6B631A5E729}" type="slidenum">
              <a:rPr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0" name="Google Shape;2110;g3146cb5cc3e_0_12588:notes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Ablauf der Übung:</a:t>
            </a:r>
            <a:endParaRPr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1. Austausch unter den Studierenden (angedacht sind 2-5 Minuten*)</a:t>
            </a:r>
            <a:endParaRPr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2. Sammeln der Überlegungen</a:t>
            </a:r>
            <a:endParaRPr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3. ggf. Diskussion einzelner Überlegungen (sofern es von den Studierenden angestoßen wird)</a:t>
            </a:r>
            <a:endParaRPr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4. Auflösung (nächste Folie, ggf. einmal alles durchgehen, Dopplungen nach Möglichkeit vermeiden)</a:t>
            </a:r>
            <a:endParaRPr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i="1" dirty="0"/>
              <a:t>*Die Zeitangaben sind nur als Referenzrahmen gedacht und den Bedürfnissen der jeweiligen Studierendengruppe anzupassen.</a:t>
            </a:r>
            <a:endParaRPr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 lang="de-DE"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Ziel der Übung ist, dass sich die Studierenden:</a:t>
            </a:r>
            <a:endParaRPr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1. etwas mit dem Thema befassen </a:t>
            </a:r>
            <a:endParaRPr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2. darüber ins Gespräch kommen </a:t>
            </a:r>
            <a:endParaRPr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3. aktiv mitmachen</a:t>
            </a:r>
            <a:endParaRPr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 lang="de-DE"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Es sollte kein Anspruch auf Vollständigkeit oder Richtigkeit bestehen (Diskussion wäre bevorzugt).</a:t>
            </a:r>
            <a:endParaRPr dirty="0"/>
          </a:p>
        </p:txBody>
      </p:sp>
      <p:sp>
        <p:nvSpPr>
          <p:cNvPr id="2111" name="Google Shape;2111;g3146cb5cc3e_0_12588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r>
              <a:rPr lang="de-DE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Quelle: </a:t>
            </a:r>
            <a:endParaRPr/>
          </a:p>
          <a:p>
            <a:pPr marL="158750" indent="0">
              <a:buNone/>
              <a:defRPr/>
            </a:pPr>
            <a:r>
              <a:rPr lang="de-DE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DDP-Bildung &amp; VerbundFDB (2024). </a:t>
            </a:r>
            <a:r>
              <a:rPr lang="de-DE" sz="11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Stamp – Standardisierter Datenmanagementplan.</a:t>
            </a:r>
            <a:r>
              <a:rPr lang="de-DE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 Version 1.0 Frankfurt am Main: DIPF | Leibniz-Institut für Bildungsforschung und Bildungsinformation.</a:t>
            </a:r>
            <a:endParaRPr lang="de-DE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endParaRPr lang="de-DE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endParaRPr lang="de-DE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03" name="Google Shape;2103;g3146cb5cc3e_0_9345:notes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/>
          </a:p>
        </p:txBody>
      </p:sp>
      <p:sp>
        <p:nvSpPr>
          <p:cNvPr id="2104" name="Google Shape;2104;g3146cb5cc3e_0_9345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endParaRPr lang="de-DE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r>
              <a:rPr lang="de-DE" dirty="0"/>
              <a:t>Dokumentation, soll Nachnutzenden, die Daten ohne weitere Erklärung zugänglich machen.</a:t>
            </a:r>
          </a:p>
          <a:p>
            <a:pPr marL="158750" indent="0">
              <a:buNone/>
              <a:defRPr/>
            </a:pPr>
            <a:r>
              <a:rPr lang="de-DE" dirty="0"/>
              <a:t>Das Ziel hier ist die Erfüllung der FAIR Prinzipien.</a:t>
            </a:r>
          </a:p>
          <a:p>
            <a:pPr marL="158750" indent="0">
              <a:buNone/>
              <a:defRPr/>
            </a:pPr>
            <a:endParaRPr lang="de-DE" dirty="0"/>
          </a:p>
          <a:p>
            <a:pPr marL="158750" indent="0">
              <a:buNone/>
              <a:defRPr/>
            </a:pPr>
            <a:r>
              <a:rPr lang="de-DE" dirty="0"/>
              <a:t>Quelle:</a:t>
            </a:r>
            <a:endParaRPr dirty="0"/>
          </a:p>
          <a:p>
            <a:pPr marL="158750" indent="0">
              <a:buNone/>
              <a:defRPr/>
            </a:pPr>
            <a:r>
              <a:rPr lang="de-DE" sz="11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DDP-Bildung &amp; </a:t>
            </a:r>
            <a:r>
              <a:rPr lang="de-DE" sz="11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VerbundFDB</a:t>
            </a:r>
            <a:r>
              <a:rPr lang="de-DE" sz="11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(2024). </a:t>
            </a:r>
            <a:r>
              <a:rPr lang="de-DE" sz="11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Stamp – Standardisierter Datenmanagementplan.</a:t>
            </a:r>
            <a:r>
              <a:rPr lang="de-DE" sz="11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 Version 1.0 Frankfurt am Main: DIPF | Leibniz-Institut für Bildungsforschung und Bildungsinformation.</a:t>
            </a:r>
            <a:endParaRPr lang="de-DE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0" name="Google Shape;2110;g3146cb5cc3e_0_12588:notes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en-GB" dirty="0"/>
              <a:t>Die </a:t>
            </a:r>
            <a:r>
              <a:rPr lang="en-GB" dirty="0" err="1"/>
              <a:t>gezeigten</a:t>
            </a:r>
            <a:r>
              <a:rPr lang="en-GB" dirty="0"/>
              <a:t> </a:t>
            </a:r>
            <a:r>
              <a:rPr lang="en-GB" dirty="0" err="1"/>
              <a:t>Ordnerstrukturen</a:t>
            </a:r>
            <a:r>
              <a:rPr lang="en-GB" dirty="0"/>
              <a:t> </a:t>
            </a:r>
            <a:r>
              <a:rPr lang="en-GB" dirty="0" err="1"/>
              <a:t>sind</a:t>
            </a:r>
            <a:r>
              <a:rPr lang="en-GB" dirty="0"/>
              <a:t> </a:t>
            </a:r>
            <a:r>
              <a:rPr lang="en-GB" dirty="0" err="1"/>
              <a:t>besipielhafte</a:t>
            </a:r>
            <a:r>
              <a:rPr lang="en-GB" dirty="0"/>
              <a:t> Schemata, </a:t>
            </a:r>
            <a:r>
              <a:rPr lang="en-GB" dirty="0" err="1"/>
              <a:t>sie</a:t>
            </a:r>
            <a:r>
              <a:rPr lang="en-GB" dirty="0"/>
              <a:t> </a:t>
            </a:r>
            <a:r>
              <a:rPr lang="en-GB" dirty="0" err="1"/>
              <a:t>sollen</a:t>
            </a:r>
            <a:r>
              <a:rPr lang="en-GB" dirty="0"/>
              <a:t>: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Char char="–"/>
              <a:defRPr/>
            </a:pPr>
            <a:r>
              <a:rPr lang="en-GB" dirty="0"/>
              <a:t>Den Student*</a:t>
            </a:r>
            <a:r>
              <a:rPr lang="en-GB" dirty="0" err="1"/>
              <a:t>innen</a:t>
            </a:r>
            <a:r>
              <a:rPr lang="en-GB" dirty="0"/>
              <a:t> </a:t>
            </a:r>
            <a:r>
              <a:rPr lang="en-GB" dirty="0" err="1"/>
              <a:t>als</a:t>
            </a:r>
            <a:r>
              <a:rPr lang="en-GB" dirty="0"/>
              <a:t> </a:t>
            </a:r>
            <a:r>
              <a:rPr lang="en-GB" dirty="0" err="1"/>
              <a:t>Anreiz</a:t>
            </a:r>
            <a:r>
              <a:rPr lang="en-GB" dirty="0"/>
              <a:t> </a:t>
            </a:r>
            <a:r>
              <a:rPr lang="en-GB" dirty="0" err="1"/>
              <a:t>dienen</a:t>
            </a:r>
            <a:endParaRPr lang="en-GB" dirty="0"/>
          </a:p>
          <a:p>
            <a: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Char char="–"/>
              <a:defRPr/>
            </a:pPr>
            <a:r>
              <a:rPr lang="en-GB" dirty="0" err="1"/>
              <a:t>Exemplarische</a:t>
            </a:r>
            <a:r>
              <a:rPr lang="en-GB" dirty="0"/>
              <a:t> </a:t>
            </a:r>
            <a:r>
              <a:rPr lang="en-GB" dirty="0" err="1"/>
              <a:t>Ansätze</a:t>
            </a:r>
            <a:r>
              <a:rPr lang="en-GB" dirty="0"/>
              <a:t> </a:t>
            </a:r>
            <a:r>
              <a:rPr lang="en-GB" dirty="0" err="1"/>
              <a:t>aufzeigen</a:t>
            </a:r>
            <a:endParaRPr lang="en-GB"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en-GB" dirty="0" err="1"/>
              <a:t>Lösungen</a:t>
            </a:r>
            <a:r>
              <a:rPr lang="en-GB" dirty="0"/>
              <a:t> in der Praxis </a:t>
            </a:r>
            <a:r>
              <a:rPr lang="en-GB" dirty="0" err="1"/>
              <a:t>werden</a:t>
            </a:r>
            <a:r>
              <a:rPr lang="en-GB" dirty="0"/>
              <a:t> </a:t>
            </a:r>
            <a:r>
              <a:rPr lang="en-GB" dirty="0" err="1"/>
              <a:t>vermutlich</a:t>
            </a:r>
            <a:r>
              <a:rPr lang="en-GB" dirty="0"/>
              <a:t> </a:t>
            </a:r>
            <a:r>
              <a:rPr lang="en-GB" dirty="0" err="1"/>
              <a:t>mehr</a:t>
            </a:r>
            <a:r>
              <a:rPr lang="en-GB" dirty="0"/>
              <a:t> </a:t>
            </a:r>
            <a:r>
              <a:rPr lang="en-GB" dirty="0" err="1"/>
              <a:t>ein</a:t>
            </a:r>
            <a:r>
              <a:rPr lang="en-GB" dirty="0"/>
              <a:t> Mix </a:t>
            </a:r>
            <a:r>
              <a:rPr lang="en-GB" dirty="0" err="1"/>
              <a:t>aus</a:t>
            </a:r>
            <a:r>
              <a:rPr lang="en-GB" dirty="0"/>
              <a:t> </a:t>
            </a:r>
            <a:r>
              <a:rPr lang="en-GB" dirty="0" err="1"/>
              <a:t>verschiedenen</a:t>
            </a:r>
            <a:r>
              <a:rPr lang="en-GB" dirty="0"/>
              <a:t> </a:t>
            </a:r>
            <a:r>
              <a:rPr lang="en-GB" dirty="0" err="1"/>
              <a:t>Ordnungssystemen</a:t>
            </a:r>
            <a:r>
              <a:rPr lang="en-GB" dirty="0"/>
              <a:t> sein.</a:t>
            </a:r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 lang="en-GB"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 lang="en-GB" dirty="0"/>
          </a:p>
        </p:txBody>
      </p:sp>
      <p:sp>
        <p:nvSpPr>
          <p:cNvPr id="2111" name="Google Shape;2111;g3146cb5cc3e_0_12588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0" name="Google Shape;2110;g3146cb5cc3e_0_12588:notes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/>
              <a:t>Diese Systematik bietet sich vor allem deshalb an, weil somit jeder Datei eine 4-stellige ID zugewiesen wird, die sich leicht merken lässt.</a:t>
            </a:r>
            <a:endParaRPr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/>
              <a:t>Weiterer Hauptpunkt sind hier auch die Übersichtlichkeit: „nur“ 3 Ebenen zur Einsortierung und eine begrenzte Anzahl von Objekten pro Ebene.</a:t>
            </a:r>
            <a:endParaRPr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 lang="de-DE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/>
              <a:t>Quelle: 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en-US" i="1"/>
              <a:t>A system to organise your life</a:t>
            </a:r>
            <a:r>
              <a:rPr lang="en-US"/>
              <a:t>. (2026, April 9). </a:t>
            </a:r>
            <a:r>
              <a:rPr lang="en-US" u="sng">
                <a:hlinkClick r:id="rId3" tooltip="https://johnnydecimal.com/"/>
              </a:rPr>
              <a:t>https://johnnydecimal.com/</a:t>
            </a:r>
            <a:endParaRPr lang="en-US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 lang="de-DE"/>
          </a:p>
        </p:txBody>
      </p:sp>
      <p:sp>
        <p:nvSpPr>
          <p:cNvPr id="2111" name="Google Shape;2111;g3146cb5cc3e_0_12588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r>
              <a:rPr lang="de-DE" i="0"/>
              <a:t>Für den Ablauf der Übung:</a:t>
            </a:r>
            <a:endParaRPr/>
          </a:p>
          <a:p>
            <a:pPr marL="158750" indent="0">
              <a:buNone/>
              <a:defRPr/>
            </a:pPr>
            <a:r>
              <a:rPr lang="de-DE" i="0"/>
              <a:t>1. Die Bearbeitung des Arbeitsblattes (etwa 15-20 Minuten)</a:t>
            </a:r>
            <a:endParaRPr/>
          </a:p>
          <a:p>
            <a:pPr marL="158750" indent="0">
              <a:buNone/>
              <a:defRPr/>
            </a:pPr>
            <a:r>
              <a:rPr lang="de-DE" i="0"/>
              <a:t>2. Ergebnisbesprechung/-Vorstellung (etwa 5 Minuten, maximal 10 Min.)</a:t>
            </a:r>
            <a:endParaRPr/>
          </a:p>
          <a:p>
            <a:pPr marL="158750" indent="0">
              <a:buNone/>
              <a:defRPr/>
            </a:pPr>
            <a:endParaRPr lang="de-DE" i="0"/>
          </a:p>
          <a:p>
            <a:pPr marL="158750" indent="0">
              <a:buNone/>
              <a:defRPr/>
            </a:pPr>
            <a:r>
              <a:rPr lang="de-DE" i="0"/>
              <a:t>Lösungs- und Diskussionansätze befinden sich im Arbeitsblatt „Ordnerstruktur – Lösung“</a:t>
            </a:r>
            <a:endParaRPr/>
          </a:p>
          <a:p>
            <a:pPr marL="158750" indent="0">
              <a:buNone/>
              <a:defRPr/>
            </a:pPr>
            <a:endParaRPr lang="de-DE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/>
              <a:t>Quelle: </a:t>
            </a:r>
            <a:endParaRPr/>
          </a:p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/>
              <a:t>Lehmann, S. B. C., Altemeier, F., &amp; Nina, D. (2026). </a:t>
            </a:r>
            <a:r>
              <a:rPr lang="de-DE" i="1"/>
              <a:t>Nachhaltige Wissenschaft mit Forschungsdatenmanagement—Eine Einführung für Betreuende von Qualifizierungsarbeiten</a:t>
            </a:r>
            <a:r>
              <a:rPr lang="de-DE"/>
              <a:t> (Version 2) [Datensatz]. GRO.data. </a:t>
            </a:r>
            <a:r>
              <a:rPr lang="de-DE" u="sng">
                <a:hlinkClick r:id="rId3" tooltip="https://doi.org/10.25625/EKEEFB"/>
              </a:rPr>
              <a:t>https://doi.org/10.25625/EKEEFB</a:t>
            </a:r>
            <a:endParaRPr lang="de-DE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3F3E003-98CC-F0B8-E02E-8958E9767E89}" type="slidenum">
              <a:rPr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endParaRPr lang="de-DE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0" name="Google Shape;2110;g3146cb5cc3e_0_12588:notes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/>
              <a:t>Bei abgespeicherten Dateien stellt sich trotzdem die Frage, ob die Dateien </a:t>
            </a:r>
            <a:r>
              <a:rPr lang="de-DE" i="1"/>
              <a:t>auf dem Speichermedium </a:t>
            </a:r>
            <a:r>
              <a:rPr lang="de-DE"/>
              <a:t>sicher sind. </a:t>
            </a:r>
            <a:endParaRPr/>
          </a:p>
        </p:txBody>
      </p:sp>
      <p:sp>
        <p:nvSpPr>
          <p:cNvPr id="2111" name="Google Shape;2111;g3146cb5cc3e_0_12588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0" name="Google Shape;2110;g3146cb5cc3e_0_12588:notes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/>
              <a:t>Die Idee hier ist, dass es immer eine Back-Up-Kopie der Dateien gibt.</a:t>
            </a:r>
            <a:endParaRPr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/>
              <a:t>Eine Aufteilung nach der 3-2-1 Regel stellt sicher, dass selbst bei Verlust oder Beschädigung eines Datenträgers, noch weitere Kopien zum weiterarbeiten vorhanden sind.</a:t>
            </a:r>
            <a:endParaRPr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 lang="de-DE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/>
              <a:t>Hierbei ist zu beachten:</a:t>
            </a:r>
            <a:endParaRPr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/>
              <a:t>- Back-ups müssen regelmäßig getestet werden (ob die Kopien nutzbar und auch auf dem aktuellsten Stand sind)</a:t>
            </a:r>
            <a:endParaRPr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/>
              <a:t>- Das Back-up bleibt ist unberührt (es sollte nicht direkt darin gearbeitet werden, sondern in einer Derivativ-Datei)</a:t>
            </a:r>
            <a:endParaRPr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 lang="de-DE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/>
              <a:t>Quelle: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 i="1"/>
              <a:t>Datensicherheit und Backup—Forschungsdaten</a:t>
            </a:r>
            <a:r>
              <a:rPr lang="de-DE"/>
              <a:t>. (o. J.). Abgerufen 01. April 2026, von </a:t>
            </a:r>
            <a:r>
              <a:rPr lang="de-DE" u="sng">
                <a:hlinkClick r:id="rId3" tooltip="https://forschungsdaten.info/fdm-allgemein/speichern-und-rechnen/datensicherheit-und-backup"/>
              </a:rPr>
              <a:t>https://forschungsdaten.info/fdm-allgemein/speichern-und-rechnen/datensicherheit-und-backup</a:t>
            </a:r>
            <a:endParaRPr lang="de-DE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/>
          </a:p>
        </p:txBody>
      </p:sp>
      <p:sp>
        <p:nvSpPr>
          <p:cNvPr id="2111" name="Google Shape;2111;g3146cb5cc3e_0_12588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97" name="Google Shape;2297;g3146cb5cc3e_0_25281:notes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/>
          </a:p>
        </p:txBody>
      </p:sp>
      <p:sp>
        <p:nvSpPr>
          <p:cNvPr id="2298" name="Google Shape;2298;g3146cb5cc3e_0_25281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Zitat von: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 i="1" dirty="0"/>
              <a:t>Datenmanagementplan—Forschungsdaten</a:t>
            </a:r>
            <a:r>
              <a:rPr lang="de-DE" dirty="0"/>
              <a:t>. (o. J.). Abgerufen 20. März 2026, von </a:t>
            </a:r>
            <a:r>
              <a:rPr lang="de-DE" u="sng" dirty="0">
                <a:hlinkClick r:id="rId3" tooltip="https://forschungsdaten.info/fdm-allgemein/informieren-und-planen/datenmanagementplan"/>
              </a:rPr>
              <a:t>https://forschungsdaten.info/fdm-allgemein/informieren-und-planen/datenmanagementplan</a:t>
            </a:r>
            <a:endParaRPr lang="de-DE" dirty="0"/>
          </a:p>
          <a:p>
            <a:pPr marL="15875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214659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0" name="Google Shape;2110;g3146cb5cc3e_0_12588:notes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Die Elemente eines DMP wirklich festzulegen ist relativ schwer, weil:</a:t>
            </a:r>
            <a:endParaRPr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- viele Institutionen besitzen einen eigenen Leitfaden mit ihren Spezifikationen</a:t>
            </a:r>
            <a:endParaRPr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- es gibt mehrere Internationale Leitfäden und Richtlinien </a:t>
            </a:r>
            <a:endParaRPr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- nicht alle Punkte treffen auf alles zu (manche brauchen weniger, andere noch spezielle Punkte)</a:t>
            </a:r>
            <a:endParaRPr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 lang="de-DE"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=&gt; Insgesamt beschreiben nahezu alle Leitfäden, dieselben Inhalte, aber mit unterschiedlichen </a:t>
            </a:r>
            <a:endParaRPr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 lang="de-DE"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Quellen:</a:t>
            </a:r>
            <a:endParaRPr dirty="0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 i="1" dirty="0"/>
              <a:t>Datenmanagementplan—Forschungsdaten</a:t>
            </a:r>
            <a:r>
              <a:rPr lang="de-DE" dirty="0"/>
              <a:t>. (o. J.). Abgerufen 20. März 2026, von </a:t>
            </a:r>
            <a:r>
              <a:rPr lang="de-DE" u="sng" dirty="0">
                <a:hlinkClick r:id="rId3" tooltip="https://forschungsdaten.info/fdm-allgemein/informieren-und-planen/datenmanagementplan"/>
              </a:rPr>
              <a:t>https://forschungsdaten.info/fdm-allgemein/informieren-und-planen/datenmanagementplan</a:t>
            </a:r>
            <a:endParaRPr lang="de-DE"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 lang="de-DE"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 lang="de-DE"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Weiterführende Literatur : </a:t>
            </a:r>
            <a:endParaRPr dirty="0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 i="1" dirty="0"/>
              <a:t>Se_rdm_practical_guide_extended_final.pdf</a:t>
            </a:r>
            <a:r>
              <a:rPr lang="de-DE" dirty="0"/>
              <a:t>. (2021). Abgerufen 11. April 2026, von </a:t>
            </a:r>
            <a:r>
              <a:rPr lang="de-DE" u="sng" dirty="0">
                <a:hlinkClick r:id="rId4" tooltip="https://www.scienceeurope.org/media/4brkxxe5/se_rdm_practical_guide_extended_final.pdf"/>
              </a:rPr>
              <a:t>https://www.scienceeurope.org/media/4brkxxe5/se_rdm_practical_guide_extended_final.pdf</a:t>
            </a:r>
            <a:endParaRPr lang="de-DE" dirty="0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 dirty="0"/>
              <a:t>Helbig, K., Anders, I., Buchholz, P., Favella, G., Hausen, D., Hendriks, S., Klar, J., Krause, E., Paul-Stüve, T., Peters, K., Rathmann, T., Rehwald, S., Rex, J., </a:t>
            </a:r>
            <a:r>
              <a:rPr lang="de-DE" dirty="0" err="1"/>
              <a:t>Soßna</a:t>
            </a:r>
            <a:r>
              <a:rPr lang="de-DE" dirty="0"/>
              <a:t>, V., Sperling, J., Strauch, A., &amp; Voigt, P. (2020). Erfahrungen und Empfehlungen aus der Beratung bei Datenmanagementplänen. </a:t>
            </a:r>
            <a:r>
              <a:rPr lang="de-DE" i="1" dirty="0"/>
              <a:t>Bausteine Forschungsdatenmanagement</a:t>
            </a:r>
            <a:r>
              <a:rPr lang="de-DE" dirty="0"/>
              <a:t>, (2), 29–40. </a:t>
            </a:r>
            <a:r>
              <a:rPr lang="de-DE" u="sng" dirty="0">
                <a:hlinkClick r:id="rId5" tooltip="https://doi.org/10.17192/bfdm.2020.2.8283"/>
              </a:rPr>
              <a:t>https://doi.org/10.17192/bfdm.2020.2.8283</a:t>
            </a:r>
            <a:endParaRPr lang="de-DE" dirty="0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endParaRPr lang="de-DE" dirty="0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 dirty="0"/>
              <a:t>Bei Interesse gibt es ein Erklärvideo von „Medien für die Lehre“, dieses thematisiert einen Datenmanagementplan basierend auf einem Beispiel:</a:t>
            </a:r>
            <a:br>
              <a:rPr lang="de-DE" dirty="0"/>
            </a:br>
            <a:r>
              <a:rPr lang="de-DE" dirty="0"/>
              <a:t>Medien für die Lehre. (2019, März 7). </a:t>
            </a:r>
            <a:r>
              <a:rPr lang="de-DE" i="1" dirty="0"/>
              <a:t>Inhalte eines Datenmanagementplans</a:t>
            </a:r>
            <a:r>
              <a:rPr lang="de-DE" dirty="0"/>
              <a:t> [Videoaufnahme]. </a:t>
            </a:r>
            <a:r>
              <a:rPr lang="de-DE" u="sng" dirty="0">
                <a:hlinkClick r:id="rId6" tooltip="https://www.youtube.com/watch?v=54pZJ0bU5ek"/>
              </a:rPr>
              <a:t>https://www.youtube.com/watch?v=54pZJ0bU5ek</a:t>
            </a:r>
            <a:endParaRPr lang="de-DE" dirty="0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endParaRPr dirty="0"/>
          </a:p>
        </p:txBody>
      </p:sp>
      <p:sp>
        <p:nvSpPr>
          <p:cNvPr id="2111" name="Google Shape;2111;g3146cb5cc3e_0_12588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endParaRPr lang="de-DE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endParaRPr lang="de-DE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r>
              <a:rPr lang="de-DE" dirty="0"/>
              <a:t>Quellen:</a:t>
            </a:r>
            <a:endParaRPr dirty="0"/>
          </a:p>
          <a:p>
            <a:pPr marL="13970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 dirty="0"/>
              <a:t>Baur, J. (2021, April 22). </a:t>
            </a:r>
            <a:r>
              <a:rPr lang="de-DE" i="1" dirty="0"/>
              <a:t>FDM erklärt – Was ist eigentlich ein Datenmanagementplan? - Forschungsdaten – Aktuelles und Wissenswertes Forschungsdaten – Aktuelles und Wissenswertes</a:t>
            </a:r>
            <a:r>
              <a:rPr lang="de-DE" dirty="0"/>
              <a:t>. </a:t>
            </a:r>
            <a:r>
              <a:rPr lang="de-DE" u="sng" dirty="0">
                <a:hlinkClick r:id="rId3" tooltip="https://blog.rwth-aachen.de/forschungsdaten/2021/04/22/fdm-erklaert-was-ist-eigentlich-ein-datenmanagementplan/"/>
              </a:rPr>
              <a:t>https://blog.rwth-aachen.de/forschungsdaten/2021/04/22/fdm-erklaert-was-ist-eigentlich-ein-datenmanagementplan/</a:t>
            </a:r>
            <a:endParaRPr lang="de-DE" dirty="0"/>
          </a:p>
          <a:p>
            <a:pPr marL="13970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en-US" dirty="0"/>
              <a:t>Jones, S. &amp; Digital Curation Centre. (2011, September 8). </a:t>
            </a:r>
            <a:r>
              <a:rPr lang="en-US" i="1" dirty="0"/>
              <a:t>How to Develop a Data Management and Sharing Plan</a:t>
            </a:r>
            <a:r>
              <a:rPr lang="en-US" dirty="0"/>
              <a:t>. </a:t>
            </a:r>
            <a:r>
              <a:rPr lang="en-US" u="sng" dirty="0">
                <a:hlinkClick r:id="rId4" tooltip="https://www.dcc.ac.uk/guidance/how-guides/develop-data-plan#Steps%20to%20get%20started"/>
              </a:rPr>
              <a:t>https://www.dcc.ac.uk/guidance/how-guides/develop-data-plan#Steps%20to%20get%20started</a:t>
            </a:r>
            <a:endParaRPr lang="en-US" dirty="0"/>
          </a:p>
          <a:p>
            <a:pPr marL="139700" indent="0">
              <a:buNone/>
              <a:defRPr/>
            </a:pPr>
            <a:endParaRPr lang="de-DE" sz="1100" dirty="0">
              <a:latin typeface="Arimo"/>
            </a:endParaRPr>
          </a:p>
          <a:p>
            <a:pPr marL="158750" indent="0">
              <a:buNone/>
              <a:defRPr/>
            </a:pPr>
            <a:endParaRPr lang="de-DE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r>
              <a:rPr lang="de-DE"/>
              <a:t>Das Bild ist ein Screenshot von der Software-Übersicht von </a:t>
            </a:r>
            <a:r>
              <a:rPr lang="de-DE" b="1"/>
              <a:t>forschungsdaten.info,</a:t>
            </a:r>
            <a:r>
              <a:rPr lang="de-DE" b="0"/>
              <a:t> wo auf eine Excel-liste verwiesen wird (veröffentlicht über Zenodo). </a:t>
            </a:r>
            <a:endParaRPr/>
          </a:p>
          <a:p>
            <a:pPr marL="158750" indent="0">
              <a:buNone/>
              <a:defRPr/>
            </a:pPr>
            <a:r>
              <a:rPr lang="de-DE" b="0"/>
              <a:t>Es sollte darauf verwiesen werde, dass das Bild nur ein kleiner Ausschnitt ist und die ausgefüllten Kategorien sehr umfangreich sind.</a:t>
            </a:r>
            <a:endParaRPr/>
          </a:p>
          <a:p>
            <a:pPr marL="158750" indent="0">
              <a:buNone/>
              <a:defRPr/>
            </a:pPr>
            <a:endParaRPr lang="de-DE" b="0"/>
          </a:p>
          <a:p>
            <a:pPr marL="158750" indent="0">
              <a:buNone/>
              <a:defRPr/>
            </a:pPr>
            <a:r>
              <a:rPr lang="de-DE" b="0"/>
              <a:t>Quelle: </a:t>
            </a:r>
            <a:endParaRPr/>
          </a:p>
          <a:p>
            <a:pPr marL="15875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/>
              <a:t>Helbig, K., Paul-Stüve, T., &amp; Rex, J. (2021). </a:t>
            </a:r>
            <a:r>
              <a:rPr lang="de-DE" i="1"/>
              <a:t>DMP-Toolguide</a:t>
            </a:r>
            <a:r>
              <a:rPr lang="de-DE"/>
              <a:t> (Version 1.0) [Datensatz]. Zenodo. </a:t>
            </a:r>
            <a:r>
              <a:rPr lang="de-DE" u="sng">
                <a:hlinkClick r:id="rId3" tooltip="https://doi.org/10.5281/ZENODO.4632307"/>
              </a:rPr>
              <a:t>https://doi.org/10.5281/ZENODO.4632307</a:t>
            </a:r>
            <a:endParaRPr lang="de-DE"/>
          </a:p>
          <a:p>
            <a:pPr marL="158750" indent="0">
              <a:buNone/>
              <a:defRPr/>
            </a:pPr>
            <a:endParaRPr lang="de-DE" b="0"/>
          </a:p>
          <a:p>
            <a:pPr marL="158750" indent="0">
              <a:buNone/>
              <a:defRPr/>
            </a:pPr>
            <a:r>
              <a:rPr lang="de-DE" b="0"/>
              <a:t>Weiterführende Links:</a:t>
            </a:r>
            <a:endParaRPr/>
          </a:p>
          <a:p>
            <a:pPr marL="158750" indent="0">
              <a:buNone/>
              <a:defRPr/>
            </a:pPr>
            <a:r>
              <a:rPr lang="de-DE" sz="11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Data Management Pläne – forschungsdaten.org</a:t>
            </a:r>
            <a:r>
              <a:rPr lang="de-DE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. (2021, 21. September). https://www.forschungsdaten.org/index.php/Data_Management_Pl%C3%A4ne </a:t>
            </a:r>
            <a:r>
              <a:rPr lang="de-DE" b="0"/>
              <a:t>(eine Auflistung</a:t>
            </a:r>
            <a:r>
              <a:rPr lang="de-DE" b="1"/>
              <a:t> </a:t>
            </a:r>
            <a:r>
              <a:rPr lang="de-DE" b="0"/>
              <a:t>einiger Tools mit Kurzbeschreibungen)</a:t>
            </a:r>
            <a:endParaRPr/>
          </a:p>
          <a:p>
            <a:pPr marL="158750" indent="0">
              <a:buNone/>
              <a:defRPr/>
            </a:pPr>
            <a:endParaRPr lang="de-DE" b="0"/>
          </a:p>
          <a:p>
            <a:pPr marL="158750" indent="0">
              <a:buNone/>
              <a:defRPr/>
            </a:pPr>
            <a:endParaRPr lang="de-DE" b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0765C5A-E64A-157C-4ECB-F3BA97E432C6}" type="slidenum">
              <a:rPr/>
              <a:t>46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EE9AE60-71A8-45C7-1569-3E356EE04C6A}" type="slidenum">
              <a:rPr/>
              <a:t>47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92A1D83-54C9-19F4-A87F-9EEF65E50031}" type="slidenum">
              <a:rPr/>
              <a:t>49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Forschung beginnt mit einer Fragestellung. </a:t>
            </a:r>
            <a:endParaRPr dirty="0"/>
          </a:p>
          <a:p>
            <a:pPr>
              <a:defRPr/>
            </a:pPr>
            <a:r>
              <a:rPr lang="de-DE" dirty="0"/>
              <a:t>Danach werden Daten gesammelt (z. B. durch Experimente oder Umfragen) und anschließend ausgewertet. </a:t>
            </a:r>
            <a:endParaRPr dirty="0"/>
          </a:p>
          <a:p>
            <a:pPr>
              <a:defRPr/>
            </a:pPr>
            <a:r>
              <a:rPr lang="de-DE" dirty="0"/>
              <a:t>Die Ergebnisse werden dokumentiert, veröffentlicht und können von anderen überprüft oder weiterverwendet werden. </a:t>
            </a:r>
            <a:endParaRPr dirty="0"/>
          </a:p>
          <a:p>
            <a:pPr>
              <a:defRPr/>
            </a:pPr>
            <a:r>
              <a:rPr lang="de-DE" dirty="0"/>
              <a:t>So entsteht ein Kreislauf, in dem neue Erkenntnisse wieder zu neuen Forschungsfragen führen.</a:t>
            </a:r>
            <a:endParaRPr dirty="0"/>
          </a:p>
          <a:p>
            <a:pPr marL="158750" indent="0">
              <a:buNone/>
              <a:defRPr/>
            </a:pPr>
            <a:endParaRPr lang="de-DE" dirty="0"/>
          </a:p>
          <a:p>
            <a:pPr marL="158750" indent="0">
              <a:buNone/>
              <a:defRPr/>
            </a:pPr>
            <a:r>
              <a:rPr lang="de-DE" dirty="0"/>
              <a:t>Icons sind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r>
              <a:rPr lang="de-DE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Quelle:</a:t>
            </a:r>
            <a:endParaRPr/>
          </a:p>
          <a:p>
            <a:pPr marL="158750" indent="0">
              <a:buNone/>
              <a:defRPr/>
            </a:pPr>
            <a:r>
              <a:rPr lang="de-DE" sz="11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Was sind Forschungsdaten? - Forschungsdaten</a:t>
            </a:r>
            <a:r>
              <a:rPr lang="de-DE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rPr>
              <a:t>. (o. D.). https://forschungsdaten.info/fdm-allgemein/was-sind-forschungsdaten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0" name="Google Shape;2110;g3146cb5cc3e_0_12588:notes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 lang="de-DE"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r>
              <a:rPr lang="de-DE" dirty="0"/>
              <a:t>Quelle:</a:t>
            </a:r>
            <a:endParaRPr dirty="0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/>
            </a:pPr>
            <a:r>
              <a:rPr lang="de-DE" sz="11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Was sind Forschungsdaten? - Forschungsdaten</a:t>
            </a:r>
            <a:r>
              <a:rPr lang="de-DE" sz="11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. (o. D.). https://forschungsdaten.info/fdm-allgemein/was-sind-forschungsdaten</a:t>
            </a:r>
            <a:endParaRPr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 lang="de-DE" dirty="0"/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 dirty="0"/>
          </a:p>
        </p:txBody>
      </p:sp>
      <p:sp>
        <p:nvSpPr>
          <p:cNvPr id="2111" name="Google Shape;2111;g3146cb5cc3e_0_12588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58750" indent="0">
              <a:buNone/>
              <a:defRPr/>
            </a:pPr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7809A0A-E140-B737-168A-D352582E9F0D}" type="slidenum">
              <a:rPr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Section header" userDrawn="1">
  <p:cSld name="SECTION_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48" name="Google Shape;248;p3"/>
          <p:cNvSpPr/>
          <p:nvPr userDrawn="1"/>
        </p:nvSpPr>
        <p:spPr bwMode="auto">
          <a:xfrm>
            <a:off x="3943350" y="864450"/>
            <a:ext cx="1257300" cy="968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>
              <a:latin typeface="Arimo"/>
              <a:ea typeface="Arimo"/>
              <a:cs typeface="Arimo"/>
            </a:endParaRPr>
          </a:p>
        </p:txBody>
      </p:sp>
      <p:sp>
        <p:nvSpPr>
          <p:cNvPr id="249" name="Google Shape;249;p3"/>
          <p:cNvSpPr txBox="1">
            <a:spLocks noGrp="1"/>
          </p:cNvSpPr>
          <p:nvPr>
            <p:ph type="title"/>
          </p:nvPr>
        </p:nvSpPr>
        <p:spPr bwMode="auto">
          <a:xfrm>
            <a:off x="840450" y="1959450"/>
            <a:ext cx="7463100" cy="1224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pPr>
              <a:defRPr/>
            </a:pPr>
            <a:endParaRPr/>
          </a:p>
        </p:txBody>
      </p:sp>
      <p:sp>
        <p:nvSpPr>
          <p:cNvPr id="250" name="Google Shape;250;p3"/>
          <p:cNvSpPr txBox="1">
            <a:spLocks noGrp="1"/>
          </p:cNvSpPr>
          <p:nvPr>
            <p:ph type="title" idx="2" hasCustomPrompt="1"/>
          </p:nvPr>
        </p:nvSpPr>
        <p:spPr bwMode="auto">
          <a:xfrm>
            <a:off x="3943350" y="864450"/>
            <a:ext cx="1257300" cy="968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pPr>
              <a:defRPr/>
            </a:pPr>
            <a:r>
              <a:t>xx%</a:t>
            </a:r>
          </a:p>
        </p:txBody>
      </p:sp>
      <p:sp>
        <p:nvSpPr>
          <p:cNvPr id="251" name="Google Shape;251;p3"/>
          <p:cNvSpPr txBox="1">
            <a:spLocks noGrp="1"/>
          </p:cNvSpPr>
          <p:nvPr>
            <p:ph type="subTitle" idx="1"/>
          </p:nvPr>
        </p:nvSpPr>
        <p:spPr bwMode="auto">
          <a:xfrm>
            <a:off x="840450" y="3153951"/>
            <a:ext cx="7463100" cy="44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and three columns" userDrawn="1">
  <p:cSld name="BLANK_1_1_1_2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61" name="Google Shape;1161;p15"/>
          <p:cNvSpPr txBox="1">
            <a:spLocks noGrp="1"/>
          </p:cNvSpPr>
          <p:nvPr>
            <p:ph type="subTitle" idx="1"/>
          </p:nvPr>
        </p:nvSpPr>
        <p:spPr bwMode="auto">
          <a:xfrm>
            <a:off x="817925" y="3098801"/>
            <a:ext cx="2279100" cy="75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62" name="Google Shape;1162;p15"/>
          <p:cNvSpPr txBox="1">
            <a:spLocks noGrp="1"/>
          </p:cNvSpPr>
          <p:nvPr>
            <p:ph type="subTitle" idx="2"/>
          </p:nvPr>
        </p:nvSpPr>
        <p:spPr bwMode="auto">
          <a:xfrm>
            <a:off x="3432450" y="3079926"/>
            <a:ext cx="2279100" cy="7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63" name="Google Shape;1163;p15"/>
          <p:cNvSpPr txBox="1">
            <a:spLocks noGrp="1"/>
          </p:cNvSpPr>
          <p:nvPr>
            <p:ph type="subTitle" idx="3"/>
          </p:nvPr>
        </p:nvSpPr>
        <p:spPr bwMode="auto">
          <a:xfrm>
            <a:off x="6067800" y="3080850"/>
            <a:ext cx="2279100" cy="7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64" name="Google Shape;1164;p15"/>
          <p:cNvSpPr txBox="1">
            <a:spLocks noGrp="1"/>
          </p:cNvSpPr>
          <p:nvPr>
            <p:ph type="title"/>
          </p:nvPr>
        </p:nvSpPr>
        <p:spPr bwMode="auto">
          <a:xfrm>
            <a:off x="720000" y="445025"/>
            <a:ext cx="77040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65" name="Google Shape;1165;p15"/>
          <p:cNvSpPr txBox="1">
            <a:spLocks noGrp="1"/>
          </p:cNvSpPr>
          <p:nvPr>
            <p:ph type="subTitle" idx="4"/>
          </p:nvPr>
        </p:nvSpPr>
        <p:spPr bwMode="auto">
          <a:xfrm>
            <a:off x="817925" y="2709450"/>
            <a:ext cx="2279100" cy="39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Poppins"/>
                <a:ea typeface="Poppins"/>
                <a:cs typeface="Poppi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166" name="Google Shape;1166;p15"/>
          <p:cNvSpPr txBox="1">
            <a:spLocks noGrp="1"/>
          </p:cNvSpPr>
          <p:nvPr>
            <p:ph type="subTitle" idx="5"/>
          </p:nvPr>
        </p:nvSpPr>
        <p:spPr bwMode="auto">
          <a:xfrm>
            <a:off x="6067800" y="2709450"/>
            <a:ext cx="22791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Poppins"/>
                <a:ea typeface="Poppins"/>
                <a:cs typeface="Poppi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167" name="Google Shape;1167;p15"/>
          <p:cNvSpPr txBox="1">
            <a:spLocks noGrp="1"/>
          </p:cNvSpPr>
          <p:nvPr>
            <p:ph type="subTitle" idx="6"/>
          </p:nvPr>
        </p:nvSpPr>
        <p:spPr bwMode="auto">
          <a:xfrm>
            <a:off x="3432450" y="2709450"/>
            <a:ext cx="22791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Poppins"/>
                <a:ea typeface="Poppins"/>
                <a:cs typeface="Poppi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3" name="Rechteck: abgerundete Ecken 2"/>
          <p:cNvSpPr/>
          <p:nvPr userDrawn="1"/>
        </p:nvSpPr>
        <p:spPr bwMode="auto">
          <a:xfrm>
            <a:off x="4290491" y="4772766"/>
            <a:ext cx="541867" cy="314233"/>
          </a:xfrm>
          <a:prstGeom prst="roundRect">
            <a:avLst>
              <a:gd name="adj" fmla="val 2984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fld id="{B0621523-1275-45D7-A812-A896CFC48751}" type="slidenum">
              <a:rPr lang="de-DE">
                <a:latin typeface="Arimo"/>
              </a:rPr>
              <a:t>‹Nr.›</a:t>
            </a:fld>
            <a:endParaRPr lang="de-DE">
              <a:latin typeface="Arimo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and text 1" userDrawn="1">
  <p:cSld name="ONE_COLUMN_TEXT_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35" name="Google Shape;1535;p17"/>
          <p:cNvSpPr txBox="1">
            <a:spLocks noGrp="1"/>
          </p:cNvSpPr>
          <p:nvPr>
            <p:ph type="title"/>
          </p:nvPr>
        </p:nvSpPr>
        <p:spPr bwMode="auto">
          <a:xfrm>
            <a:off x="720000" y="445025"/>
            <a:ext cx="77040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536" name="Google Shape;1536;p17"/>
          <p:cNvSpPr txBox="1">
            <a:spLocks noGrp="1"/>
          </p:cNvSpPr>
          <p:nvPr>
            <p:ph type="body" idx="1"/>
          </p:nvPr>
        </p:nvSpPr>
        <p:spPr bwMode="auto">
          <a:xfrm>
            <a:off x="574125" y="1374625"/>
            <a:ext cx="3987300" cy="311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200"/>
            </a:lvl1pPr>
            <a:lvl2pPr marL="914400" lvl="1" indent="-3048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537" name="Google Shape;1537;p17"/>
          <p:cNvSpPr>
            <a:spLocks noGrp="1"/>
          </p:cNvSpPr>
          <p:nvPr>
            <p:ph type="pic" idx="2"/>
          </p:nvPr>
        </p:nvSpPr>
        <p:spPr bwMode="auto">
          <a:xfrm>
            <a:off x="4976975" y="1374425"/>
            <a:ext cx="3232800" cy="291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3" name="Rechteck: abgerundete Ecken 2"/>
          <p:cNvSpPr/>
          <p:nvPr userDrawn="1"/>
        </p:nvSpPr>
        <p:spPr bwMode="auto">
          <a:xfrm>
            <a:off x="4290491" y="4772766"/>
            <a:ext cx="541867" cy="314233"/>
          </a:xfrm>
          <a:prstGeom prst="roundRect">
            <a:avLst>
              <a:gd name="adj" fmla="val 2984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fld id="{B0621523-1275-45D7-A812-A896CFC48751}" type="slidenum">
              <a:rPr lang="de-DE">
                <a:latin typeface="Arimo"/>
              </a:rPr>
              <a:t>‹Nr.›</a:t>
            </a:fld>
            <a:endParaRPr lang="de-DE">
              <a:latin typeface="Arimo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hanks" userDrawn="1">
  <p:cSld name="CUSTOM_3_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58" name="Google Shape;1658;p18"/>
          <p:cNvSpPr txBox="1">
            <a:spLocks noGrp="1"/>
          </p:cNvSpPr>
          <p:nvPr>
            <p:ph type="title"/>
          </p:nvPr>
        </p:nvSpPr>
        <p:spPr bwMode="auto">
          <a:xfrm>
            <a:off x="1977920" y="552450"/>
            <a:ext cx="5188200" cy="105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659" name="Google Shape;1659;p18"/>
          <p:cNvSpPr txBox="1">
            <a:spLocks noGrp="1"/>
          </p:cNvSpPr>
          <p:nvPr>
            <p:ph type="subTitle" idx="1"/>
          </p:nvPr>
        </p:nvSpPr>
        <p:spPr bwMode="auto">
          <a:xfrm>
            <a:off x="1977876" y="1479800"/>
            <a:ext cx="5188200" cy="123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sz="1300">
                <a:latin typeface="Arial"/>
                <a:ea typeface="Arial"/>
                <a:cs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" name="Rechteck: abgerundete Ecken 2"/>
          <p:cNvSpPr/>
          <p:nvPr userDrawn="1"/>
        </p:nvSpPr>
        <p:spPr bwMode="auto">
          <a:xfrm>
            <a:off x="4290491" y="4772766"/>
            <a:ext cx="541867" cy="314233"/>
          </a:xfrm>
          <a:prstGeom prst="roundRect">
            <a:avLst>
              <a:gd name="adj" fmla="val 2984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fld id="{B0621523-1275-45D7-A812-A896CFC48751}" type="slidenum">
              <a:rPr lang="de-DE">
                <a:latin typeface="Arimo"/>
              </a:rPr>
              <a:t>‹Nr.›</a:t>
            </a:fld>
            <a:endParaRPr lang="de-DE">
              <a:latin typeface="Arimo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Background" userDrawn="1">
  <p:cSld name="BLANK_1_1_1_1_1_1_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Rechteck: abgerundete Ecken 2"/>
          <p:cNvSpPr/>
          <p:nvPr userDrawn="1"/>
        </p:nvSpPr>
        <p:spPr bwMode="auto">
          <a:xfrm>
            <a:off x="4290491" y="4772766"/>
            <a:ext cx="541867" cy="314233"/>
          </a:xfrm>
          <a:prstGeom prst="roundRect">
            <a:avLst>
              <a:gd name="adj" fmla="val 2984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fld id="{B0621523-1275-45D7-A812-A896CFC48751}" type="slidenum">
              <a:rPr lang="de-DE">
                <a:latin typeface="Arimo"/>
              </a:rPr>
              <a:t>‹Nr.›</a:t>
            </a:fld>
            <a:endParaRPr lang="de-DE">
              <a:latin typeface="Arimo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only 2" userDrawn="1">
  <p:cSld name="CUSTOM_2_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35" name="Google Shape;2035;p21"/>
          <p:cNvSpPr/>
          <p:nvPr/>
        </p:nvSpPr>
        <p:spPr bwMode="auto">
          <a:xfrm>
            <a:off x="-75" y="-10275"/>
            <a:ext cx="9144000" cy="118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>
              <a:latin typeface="Inter"/>
              <a:ea typeface="Inter"/>
              <a:cs typeface="Inter"/>
            </a:endParaRPr>
          </a:p>
        </p:txBody>
      </p:sp>
      <p:sp>
        <p:nvSpPr>
          <p:cNvPr id="2036" name="Google Shape;2036;p21"/>
          <p:cNvSpPr txBox="1">
            <a:spLocks noGrp="1"/>
          </p:cNvSpPr>
          <p:nvPr>
            <p:ph type="title"/>
          </p:nvPr>
        </p:nvSpPr>
        <p:spPr bwMode="auto">
          <a:xfrm>
            <a:off x="713225" y="539500"/>
            <a:ext cx="77175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2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3" name="Rechteck: abgerundete Ecken 2"/>
          <p:cNvSpPr/>
          <p:nvPr userDrawn="1"/>
        </p:nvSpPr>
        <p:spPr bwMode="auto">
          <a:xfrm>
            <a:off x="4290491" y="4772766"/>
            <a:ext cx="541867" cy="314233"/>
          </a:xfrm>
          <a:prstGeom prst="roundRect">
            <a:avLst>
              <a:gd name="adj" fmla="val 2984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fld id="{B0621523-1275-45D7-A812-A896CFC48751}" type="slidenum">
              <a:rPr lang="de-DE">
                <a:latin typeface="Arimo"/>
              </a:rPr>
              <a:t>‹Nr.›</a:t>
            </a:fld>
            <a:endParaRPr lang="de-DE">
              <a:latin typeface="Arimo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and two columns 1" userDrawn="1">
  <p:cSld name="CUSTOM_2_1_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38" name="Google Shape;2038;p22"/>
          <p:cNvSpPr/>
          <p:nvPr/>
        </p:nvSpPr>
        <p:spPr bwMode="auto">
          <a:xfrm>
            <a:off x="-75" y="-10275"/>
            <a:ext cx="9144000" cy="118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>
              <a:latin typeface="Inter"/>
              <a:ea typeface="Inter"/>
              <a:cs typeface="Inter"/>
            </a:endParaRPr>
          </a:p>
        </p:txBody>
      </p:sp>
      <p:sp>
        <p:nvSpPr>
          <p:cNvPr id="2039" name="Google Shape;2039;p22"/>
          <p:cNvSpPr txBox="1">
            <a:spLocks noGrp="1"/>
          </p:cNvSpPr>
          <p:nvPr>
            <p:ph type="title"/>
          </p:nvPr>
        </p:nvSpPr>
        <p:spPr bwMode="auto">
          <a:xfrm>
            <a:off x="728527" y="539500"/>
            <a:ext cx="3347699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200" b="1">
                <a:latin typeface="Inter"/>
                <a:ea typeface="Inter"/>
                <a:cs typeface="Int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2040" name="Google Shape;2040;p22"/>
          <p:cNvSpPr txBox="1">
            <a:spLocks noGrp="1"/>
          </p:cNvSpPr>
          <p:nvPr>
            <p:ph type="title" idx="2"/>
          </p:nvPr>
        </p:nvSpPr>
        <p:spPr bwMode="auto">
          <a:xfrm>
            <a:off x="4977550" y="539500"/>
            <a:ext cx="34584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200" b="1">
                <a:latin typeface="Inter"/>
                <a:ea typeface="Inter"/>
                <a:cs typeface="Int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Font typeface="Inter"/>
              <a:buNone/>
              <a:defRPr sz="2400" b="1">
                <a:latin typeface="Inter"/>
                <a:ea typeface="Inter"/>
                <a:cs typeface="Inter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3" name="Rechteck: abgerundete Ecken 2"/>
          <p:cNvSpPr/>
          <p:nvPr userDrawn="1"/>
        </p:nvSpPr>
        <p:spPr bwMode="auto">
          <a:xfrm>
            <a:off x="4290491" y="4779693"/>
            <a:ext cx="541867" cy="314233"/>
          </a:xfrm>
          <a:prstGeom prst="roundRect">
            <a:avLst>
              <a:gd name="adj" fmla="val 2984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fld id="{B0621523-1275-45D7-A812-A896CFC48751}" type="slidenum">
              <a:rPr lang="de-DE">
                <a:latin typeface="Arimo"/>
              </a:rPr>
              <a:t>‹Nr.›</a:t>
            </a:fld>
            <a:endParaRPr lang="de-DE">
              <a:latin typeface="Arimo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and text" userDrawn="1">
  <p:cSld name="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06" name="Google Shape;1406;p16"/>
          <p:cNvSpPr txBox="1">
            <a:spLocks noGrp="1"/>
          </p:cNvSpPr>
          <p:nvPr>
            <p:ph type="subTitle" idx="1"/>
          </p:nvPr>
        </p:nvSpPr>
        <p:spPr bwMode="auto">
          <a:xfrm>
            <a:off x="720100" y="2402075"/>
            <a:ext cx="6145800" cy="15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407" name="Google Shape;1407;p16"/>
          <p:cNvSpPr txBox="1">
            <a:spLocks noGrp="1"/>
          </p:cNvSpPr>
          <p:nvPr>
            <p:ph type="title"/>
          </p:nvPr>
        </p:nvSpPr>
        <p:spPr bwMode="auto">
          <a:xfrm>
            <a:off x="720000" y="1051775"/>
            <a:ext cx="6145800" cy="1121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" name="Rechteck: abgerundete Ecken 2"/>
          <p:cNvSpPr/>
          <p:nvPr userDrawn="1"/>
        </p:nvSpPr>
        <p:spPr bwMode="auto">
          <a:xfrm>
            <a:off x="4290491" y="4772766"/>
            <a:ext cx="541867" cy="314233"/>
          </a:xfrm>
          <a:prstGeom prst="roundRect">
            <a:avLst>
              <a:gd name="adj" fmla="val 2984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fld id="{B0621523-1275-45D7-A812-A896CFC48751}" type="slidenum">
              <a:rPr lang="de-DE">
                <a:latin typeface="Arimo"/>
              </a:rPr>
              <a:t>‹Nr.›</a:t>
            </a:fld>
            <a:endParaRPr lang="de-DE">
              <a:latin typeface="Arimo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and body" type="tx" userDrawn="1">
  <p:cSld name="Title and bod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5" name="Google Shape;385;p4"/>
          <p:cNvSpPr txBox="1">
            <a:spLocks noGrp="1"/>
          </p:cNvSpPr>
          <p:nvPr>
            <p:ph type="title"/>
          </p:nvPr>
        </p:nvSpPr>
        <p:spPr bwMode="auto">
          <a:xfrm>
            <a:off x="720000" y="523275"/>
            <a:ext cx="7704000" cy="668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86" name="Google Shape;386;p4"/>
          <p:cNvSpPr txBox="1">
            <a:spLocks noGrp="1"/>
          </p:cNvSpPr>
          <p:nvPr>
            <p:ph type="body" idx="1"/>
          </p:nvPr>
        </p:nvSpPr>
        <p:spPr bwMode="auto">
          <a:xfrm>
            <a:off x="720000" y="1152475"/>
            <a:ext cx="7704000" cy="105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200">
                <a:solidFill>
                  <a:srgbClr val="434343"/>
                </a:solidFill>
              </a:defRPr>
            </a:lvl1pPr>
            <a:lvl2pPr marL="914400" lvl="1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>
                <a:solidFill>
                  <a:srgbClr val="434343"/>
                </a:solidFill>
              </a:defRPr>
            </a:lvl2pPr>
            <a:lvl3pPr marL="1371600" lvl="2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>
                <a:solidFill>
                  <a:srgbClr val="434343"/>
                </a:solidFill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3" name="Rechteck: abgerundete Ecken 2"/>
          <p:cNvSpPr/>
          <p:nvPr userDrawn="1"/>
        </p:nvSpPr>
        <p:spPr bwMode="auto">
          <a:xfrm>
            <a:off x="4290491" y="4772766"/>
            <a:ext cx="541867" cy="314233"/>
          </a:xfrm>
          <a:prstGeom prst="roundRect">
            <a:avLst>
              <a:gd name="adj" fmla="val 2984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fld id="{B0621523-1275-45D7-A812-A896CFC48751}" type="slidenum">
              <a:rPr lang="de-DE">
                <a:latin typeface="Arimo"/>
              </a:rPr>
              <a:t>‹Nr.›</a:t>
            </a:fld>
            <a:endParaRPr lang="de-DE">
              <a:latin typeface="Arimo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and two columns" type="twoColTx" userDrawn="1">
  <p:cSld name="Title and two column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8" name="Google Shape;388;p5"/>
          <p:cNvSpPr txBox="1">
            <a:spLocks noGrp="1"/>
          </p:cNvSpPr>
          <p:nvPr>
            <p:ph type="subTitle" idx="1"/>
          </p:nvPr>
        </p:nvSpPr>
        <p:spPr bwMode="auto">
          <a:xfrm>
            <a:off x="1290750" y="2672122"/>
            <a:ext cx="2907600" cy="4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 ExtraBold"/>
                <a:ea typeface="Raleway ExtraBold"/>
                <a:cs typeface="Raleway Extra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389" name="Google Shape;389;p5"/>
          <p:cNvSpPr txBox="1">
            <a:spLocks noGrp="1"/>
          </p:cNvSpPr>
          <p:nvPr>
            <p:ph type="subTitle" idx="2"/>
          </p:nvPr>
        </p:nvSpPr>
        <p:spPr bwMode="auto">
          <a:xfrm>
            <a:off x="4945625" y="2672122"/>
            <a:ext cx="2907600" cy="4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2400"/>
              <a:buFont typeface="Raleway"/>
              <a:buNone/>
              <a:defRPr sz="2400">
                <a:latin typeface="Raleway ExtraBold"/>
                <a:ea typeface="Raleway ExtraBold"/>
                <a:cs typeface="Raleway Extra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390" name="Google Shape;390;p5"/>
          <p:cNvSpPr txBox="1">
            <a:spLocks noGrp="1"/>
          </p:cNvSpPr>
          <p:nvPr>
            <p:ph type="subTitle" idx="3"/>
          </p:nvPr>
        </p:nvSpPr>
        <p:spPr bwMode="auto">
          <a:xfrm>
            <a:off x="1290750" y="3097824"/>
            <a:ext cx="2907600" cy="11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sz="1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91" name="Google Shape;391;p5"/>
          <p:cNvSpPr txBox="1">
            <a:spLocks noGrp="1"/>
          </p:cNvSpPr>
          <p:nvPr>
            <p:ph type="subTitle" idx="4"/>
          </p:nvPr>
        </p:nvSpPr>
        <p:spPr bwMode="auto">
          <a:xfrm>
            <a:off x="4945625" y="3097824"/>
            <a:ext cx="2907600" cy="11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sz="1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92" name="Google Shape;392;p5"/>
          <p:cNvSpPr txBox="1">
            <a:spLocks noGrp="1"/>
          </p:cNvSpPr>
          <p:nvPr>
            <p:ph type="title"/>
          </p:nvPr>
        </p:nvSpPr>
        <p:spPr bwMode="auto">
          <a:xfrm>
            <a:off x="720000" y="445025"/>
            <a:ext cx="77040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" name="Rechteck: abgerundete Ecken 2"/>
          <p:cNvSpPr/>
          <p:nvPr userDrawn="1"/>
        </p:nvSpPr>
        <p:spPr bwMode="auto">
          <a:xfrm>
            <a:off x="4290491" y="4772766"/>
            <a:ext cx="541867" cy="314233"/>
          </a:xfrm>
          <a:prstGeom prst="roundRect">
            <a:avLst>
              <a:gd name="adj" fmla="val 2984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fld id="{B0621523-1275-45D7-A812-A896CFC48751}" type="slidenum">
              <a:rPr lang="de-DE">
                <a:latin typeface="Arimo"/>
              </a:rPr>
              <a:t>‹Nr.›</a:t>
            </a:fld>
            <a:endParaRPr lang="de-DE">
              <a:latin typeface="Arimo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only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 bwMode="auto">
          <a:xfrm>
            <a:off x="457200" y="411475"/>
            <a:ext cx="822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Section header" preserve="1" userDrawn="1">
  <p:cSld name="1_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49" name="Google Shape;249;p3"/>
          <p:cNvSpPr txBox="1">
            <a:spLocks noGrp="1"/>
          </p:cNvSpPr>
          <p:nvPr>
            <p:ph type="title"/>
          </p:nvPr>
        </p:nvSpPr>
        <p:spPr bwMode="auto">
          <a:xfrm>
            <a:off x="629525" y="1989775"/>
            <a:ext cx="7463100" cy="1224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pPr>
              <a:defRPr/>
            </a:pPr>
            <a:endParaRPr/>
          </a:p>
        </p:txBody>
      </p:sp>
      <p:sp>
        <p:nvSpPr>
          <p:cNvPr id="251" name="Google Shape;251;p3"/>
          <p:cNvSpPr txBox="1">
            <a:spLocks noGrp="1"/>
          </p:cNvSpPr>
          <p:nvPr>
            <p:ph type="subTitle" idx="1"/>
          </p:nvPr>
        </p:nvSpPr>
        <p:spPr bwMode="auto">
          <a:xfrm>
            <a:off x="629525" y="3141225"/>
            <a:ext cx="7463100" cy="44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One column text" userDrawn="1">
  <p:cSld name="ONE_COLUMN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40" name="Google Shape;640;p7"/>
          <p:cNvSpPr txBox="1">
            <a:spLocks noGrp="1"/>
          </p:cNvSpPr>
          <p:nvPr>
            <p:ph type="title"/>
          </p:nvPr>
        </p:nvSpPr>
        <p:spPr bwMode="auto">
          <a:xfrm>
            <a:off x="720000" y="445025"/>
            <a:ext cx="77040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41" name="Google Shape;641;p7"/>
          <p:cNvSpPr txBox="1">
            <a:spLocks noGrp="1"/>
          </p:cNvSpPr>
          <p:nvPr>
            <p:ph type="body" idx="1"/>
          </p:nvPr>
        </p:nvSpPr>
        <p:spPr bwMode="auto">
          <a:xfrm>
            <a:off x="574125" y="1374625"/>
            <a:ext cx="3987300" cy="311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200"/>
            </a:lvl1pPr>
            <a:lvl2pPr marL="914400" lvl="1" indent="-3048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42" name="Google Shape;642;p7"/>
          <p:cNvSpPr>
            <a:spLocks noGrp="1"/>
          </p:cNvSpPr>
          <p:nvPr>
            <p:ph type="pic" idx="2"/>
          </p:nvPr>
        </p:nvSpPr>
        <p:spPr bwMode="auto">
          <a:xfrm>
            <a:off x="4976975" y="1374425"/>
            <a:ext cx="3232800" cy="2913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3" name="Rechteck: abgerundete Ecken 2"/>
          <p:cNvSpPr/>
          <p:nvPr userDrawn="1"/>
        </p:nvSpPr>
        <p:spPr bwMode="auto">
          <a:xfrm>
            <a:off x="4290491" y="4772766"/>
            <a:ext cx="541867" cy="314233"/>
          </a:xfrm>
          <a:prstGeom prst="roundRect">
            <a:avLst>
              <a:gd name="adj" fmla="val 2984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fld id="{B0621523-1275-45D7-A812-A896CFC48751}" type="slidenum">
              <a:rPr lang="de-DE">
                <a:latin typeface="Arimo"/>
              </a:rPr>
              <a:t>‹Nr.›</a:t>
            </a:fld>
            <a:endParaRPr lang="de-DE">
              <a:latin typeface="Arimo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Main point" userDrawn="1">
  <p:cSld name="MAIN_POI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63" name="Google Shape;763;p8"/>
          <p:cNvSpPr txBox="1">
            <a:spLocks noGrp="1"/>
          </p:cNvSpPr>
          <p:nvPr>
            <p:ph type="title"/>
          </p:nvPr>
        </p:nvSpPr>
        <p:spPr bwMode="auto">
          <a:xfrm>
            <a:off x="1388099" y="1307099"/>
            <a:ext cx="6367800" cy="2529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pPr>
              <a:defRPr/>
            </a:pPr>
            <a:endParaRPr/>
          </a:p>
        </p:txBody>
      </p:sp>
      <p:sp>
        <p:nvSpPr>
          <p:cNvPr id="7" name="Rechteck: abgerundete Ecken 6"/>
          <p:cNvSpPr/>
          <p:nvPr userDrawn="1"/>
        </p:nvSpPr>
        <p:spPr bwMode="auto">
          <a:xfrm>
            <a:off x="4290491" y="4772766"/>
            <a:ext cx="541867" cy="314233"/>
          </a:xfrm>
          <a:prstGeom prst="roundRect">
            <a:avLst>
              <a:gd name="adj" fmla="val 2984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fld id="{B0621523-1275-45D7-A812-A896CFC48751}" type="slidenum">
              <a:rPr lang="de-DE">
                <a:latin typeface="Arimo"/>
              </a:rPr>
              <a:t>‹Nr.›</a:t>
            </a:fld>
            <a:endParaRPr lang="de-DE">
              <a:latin typeface="Arimo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Section title and description" userDrawn="1">
  <p:cSld name="SECTION_TITLE_AND_DESCRI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65" name="Google Shape;765;p9"/>
          <p:cNvSpPr txBox="1">
            <a:spLocks noGrp="1"/>
          </p:cNvSpPr>
          <p:nvPr>
            <p:ph type="subTitle" idx="1"/>
          </p:nvPr>
        </p:nvSpPr>
        <p:spPr bwMode="auto">
          <a:xfrm>
            <a:off x="720068" y="2912750"/>
            <a:ext cx="3841500" cy="112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66" name="Google Shape;766;p9"/>
          <p:cNvSpPr txBox="1">
            <a:spLocks noGrp="1"/>
          </p:cNvSpPr>
          <p:nvPr>
            <p:ph type="title"/>
          </p:nvPr>
        </p:nvSpPr>
        <p:spPr bwMode="auto">
          <a:xfrm>
            <a:off x="720000" y="880850"/>
            <a:ext cx="3841500" cy="2031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" name="Rechteck: abgerundete Ecken 2"/>
          <p:cNvSpPr/>
          <p:nvPr userDrawn="1"/>
        </p:nvSpPr>
        <p:spPr bwMode="auto">
          <a:xfrm>
            <a:off x="4290491" y="4772766"/>
            <a:ext cx="541867" cy="314233"/>
          </a:xfrm>
          <a:prstGeom prst="roundRect">
            <a:avLst>
              <a:gd name="adj" fmla="val 2984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fld id="{B0621523-1275-45D7-A812-A896CFC48751}" type="slidenum">
              <a:rPr lang="de-DE">
                <a:latin typeface="Arimo"/>
              </a:rPr>
              <a:t>‹Nr.›</a:t>
            </a:fld>
            <a:endParaRPr lang="de-DE">
              <a:latin typeface="Arimo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Caption" userDrawn="1">
  <p:cSld name="CAPTION_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94" name="Google Shape;894;p10"/>
          <p:cNvSpPr>
            <a:spLocks noGrp="1"/>
          </p:cNvSpPr>
          <p:nvPr>
            <p:ph type="pic" idx="2"/>
          </p:nvPr>
        </p:nvSpPr>
        <p:spPr bwMode="auto">
          <a:xfrm>
            <a:off x="0" y="6927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895" name="Google Shape;895;p10"/>
          <p:cNvSpPr txBox="1">
            <a:spLocks noGrp="1"/>
          </p:cNvSpPr>
          <p:nvPr>
            <p:ph type="title"/>
          </p:nvPr>
        </p:nvSpPr>
        <p:spPr bwMode="auto">
          <a:xfrm>
            <a:off x="740550" y="3910024"/>
            <a:ext cx="7662899" cy="693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" name="Rechteck: abgerundete Ecken 2"/>
          <p:cNvSpPr/>
          <p:nvPr userDrawn="1"/>
        </p:nvSpPr>
        <p:spPr bwMode="auto">
          <a:xfrm>
            <a:off x="4290491" y="4772766"/>
            <a:ext cx="541867" cy="314233"/>
          </a:xfrm>
          <a:prstGeom prst="roundRect">
            <a:avLst>
              <a:gd name="adj" fmla="val 2984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fld id="{B0621523-1275-45D7-A812-A896CFC48751}" type="slidenum">
              <a:rPr lang="de-DE">
                <a:latin typeface="Arimo"/>
              </a:rPr>
              <a:t>‹Nr.›</a:t>
            </a:fld>
            <a:endParaRPr lang="de-DE">
              <a:latin typeface="Arimo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Big number" userDrawn="1">
  <p:cSld name="BIG_NUMB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97" name="Google Shape;897;p11"/>
          <p:cNvSpPr txBox="1">
            <a:spLocks noGrp="1"/>
          </p:cNvSpPr>
          <p:nvPr>
            <p:ph type="title" hasCustomPrompt="1"/>
          </p:nvPr>
        </p:nvSpPr>
        <p:spPr bwMode="auto">
          <a:xfrm>
            <a:off x="1284000" y="1952849"/>
            <a:ext cx="6576000" cy="799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60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pPr>
              <a:defRPr/>
            </a:pPr>
            <a:r>
              <a:t>xx%</a:t>
            </a:r>
          </a:p>
        </p:txBody>
      </p:sp>
      <p:sp>
        <p:nvSpPr>
          <p:cNvPr id="898" name="Google Shape;898;p11"/>
          <p:cNvSpPr txBox="1">
            <a:spLocks noGrp="1"/>
          </p:cNvSpPr>
          <p:nvPr>
            <p:ph type="subTitle" idx="1"/>
          </p:nvPr>
        </p:nvSpPr>
        <p:spPr bwMode="auto">
          <a:xfrm>
            <a:off x="1284000" y="2816250"/>
            <a:ext cx="6576000" cy="374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pPr>
              <a:defRPr/>
            </a:pPr>
            <a:endParaRPr/>
          </a:p>
        </p:txBody>
      </p:sp>
      <p:sp>
        <p:nvSpPr>
          <p:cNvPr id="2" name="Rechteck: abgerundete Ecken 1"/>
          <p:cNvSpPr/>
          <p:nvPr userDrawn="1"/>
        </p:nvSpPr>
        <p:spPr bwMode="auto">
          <a:xfrm>
            <a:off x="4290491" y="4772766"/>
            <a:ext cx="541867" cy="314233"/>
          </a:xfrm>
          <a:prstGeom prst="roundRect">
            <a:avLst>
              <a:gd name="adj" fmla="val 2984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fld id="{B0621523-1275-45D7-A812-A896CFC48751}" type="slidenum">
              <a:rPr lang="de-DE">
                <a:latin typeface="Arimo"/>
              </a:rPr>
              <a:t>‹Nr.›</a:t>
            </a:fld>
            <a:endParaRPr lang="de-DE">
              <a:latin typeface="Arimo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Blank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Rechteck: abgerundete Ecken 2"/>
          <p:cNvSpPr/>
          <p:nvPr userDrawn="1"/>
        </p:nvSpPr>
        <p:spPr bwMode="auto">
          <a:xfrm>
            <a:off x="4290491" y="4772766"/>
            <a:ext cx="541867" cy="314233"/>
          </a:xfrm>
          <a:prstGeom prst="roundRect">
            <a:avLst>
              <a:gd name="adj" fmla="val 2984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fld id="{B0621523-1275-45D7-A812-A896CFC48751}" type="slidenum">
              <a:rPr lang="de-DE">
                <a:latin typeface="Arimo"/>
              </a:rPr>
              <a:t>‹Nr.›</a:t>
            </a:fld>
            <a:endParaRPr lang="de-DE">
              <a:latin typeface="Arimo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only " userDrawn="1">
  <p:cSld name="TITLE_ONLY_2_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39" name="Google Shape;1039;p14"/>
          <p:cNvSpPr txBox="1">
            <a:spLocks noGrp="1"/>
          </p:cNvSpPr>
          <p:nvPr>
            <p:ph type="title"/>
          </p:nvPr>
        </p:nvSpPr>
        <p:spPr bwMode="auto">
          <a:xfrm>
            <a:off x="720000" y="445025"/>
            <a:ext cx="77040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" name="Rechteck: abgerundete Ecken 2"/>
          <p:cNvSpPr/>
          <p:nvPr userDrawn="1"/>
        </p:nvSpPr>
        <p:spPr bwMode="auto">
          <a:xfrm>
            <a:off x="4290491" y="4772766"/>
            <a:ext cx="541867" cy="314233"/>
          </a:xfrm>
          <a:prstGeom prst="roundRect">
            <a:avLst>
              <a:gd name="adj" fmla="val 2984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fld id="{B0621523-1275-45D7-A812-A896CFC48751}" type="slidenum">
              <a:rPr lang="de-DE">
                <a:latin typeface="Arimo"/>
              </a:rPr>
              <a:t>‹Nr.›</a:t>
            </a:fld>
            <a:endParaRPr lang="de-DE">
              <a:latin typeface="Arimo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 bwMode="auto"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 bwMode="auto"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>
              <a:defRPr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hdr="0" ftr="0" dt="0"/>
  <p:txStyles>
    <p:title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commons.wikimedia.org/wiki/Category:Open_Access_Icons_for_Open_Access_Office_Brandenburg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162/99608f92.e38165eb" TargetMode="External"/><Relationship Id="rId3" Type="http://schemas.openxmlformats.org/officeDocument/2006/relationships/hyperlink" Target="https://johnnydecimal.com/" TargetMode="External"/><Relationship Id="rId7" Type="http://schemas.openxmlformats.org/officeDocument/2006/relationships/hyperlink" Target="https://www.go-fair.org/fair-principles/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forschungsdaten.info/fdm-allgemein/speichern-und-rechnen/datensicherheit-und-backup" TargetMode="External"/><Relationship Id="rId5" Type="http://schemas.openxmlformats.org/officeDocument/2006/relationships/hyperlink" Target="https://forschungsdaten.info/fdm-allgemein/informieren-und-planen/datenmanagementplan" TargetMode="External"/><Relationship Id="rId10" Type="http://schemas.openxmlformats.org/officeDocument/2006/relationships/hyperlink" Target="https://blog.rwth-aachen.de/forschungsdaten/2021/04/22/fdm-erklaert-was-ist-eigentlich-ein-datenmanagementplan/" TargetMode="External"/><Relationship Id="rId4" Type="http://schemas.openxmlformats.org/officeDocument/2006/relationships/hyperlink" Target="https://www.rd-alliance.org/wp-content/uploads/2024/03/CARE20Principles20for20Indigenous20Data20Governance_OnePagers_FINAL20Sept2006202019.pdf" TargetMode="External"/><Relationship Id="rId9" Type="http://schemas.openxmlformats.org/officeDocument/2006/relationships/hyperlink" Target="https://doi.org/10.5281/zenodo.4632307" TargetMode="Externa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s://forschungsdaten.info/fdm-allgemein/was-sind-forschungsdaten" TargetMode="External"/><Relationship Id="rId3" Type="http://schemas.openxmlformats.org/officeDocument/2006/relationships/hyperlink" Target="https://www.dcc.ac.uk/guidance/how-guides/develop-data-plan" TargetMode="External"/><Relationship Id="rId7" Type="http://schemas.openxmlformats.org/officeDocument/2006/relationships/hyperlink" Target="https://doi.org/10.25625/EKEEFB" TargetMode="Externa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doi.org/10.25625/D75BDZ/HJUCDP" TargetMode="External"/><Relationship Id="rId5" Type="http://schemas.openxmlformats.org/officeDocument/2006/relationships/hyperlink" Target="https://doi.org/10.25625/D75BDZ/OFMS0L" TargetMode="External"/><Relationship Id="rId10" Type="http://schemas.openxmlformats.org/officeDocument/2006/relationships/hyperlink" Target="https://blog.tib.eu/2020/06/09/2-minuten-fdm-readme/" TargetMode="External"/><Relationship Id="rId4" Type="http://schemas.openxmlformats.org/officeDocument/2006/relationships/hyperlink" Target="https://wissenschaftliche-integritaet.de/kodex/" TargetMode="External"/><Relationship Id="rId9" Type="http://schemas.openxmlformats.org/officeDocument/2006/relationships/hyperlink" Target="https://doi.org/10.1038/sdata.2016.18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dm.uni-hannover.de/fileadmin/fdm/Dokumente/Leitfaden_DMP_LUH_v2.3.pdf" TargetMode="Externa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www.youtube.com/watch?v=54pZJ0bU5ek" TargetMode="External"/><Relationship Id="rId5" Type="http://schemas.openxmlformats.org/officeDocument/2006/relationships/hyperlink" Target="https://doi.org/10.17192/bfdm.2020.2.8283" TargetMode="External"/><Relationship Id="rId4" Type="http://schemas.openxmlformats.org/officeDocument/2006/relationships/hyperlink" Target="https://www.scienceeurope.org/media/4brkxxe5/se_rdm_practical_guide_extended_final.pdf" TargetMode="Externa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 bwMode="auto">
          <a:xfrm>
            <a:off x="1003610" y="208156"/>
            <a:ext cx="7239608" cy="2197569"/>
          </a:xfrm>
        </p:spPr>
        <p:txBody>
          <a:bodyPr/>
          <a:lstStyle/>
          <a:p>
            <a:pPr algn="ctr">
              <a:defRPr/>
            </a:pPr>
            <a:r>
              <a:rPr lang="de-DE" sz="2400" u="sng" dirty="0">
                <a:latin typeface="+mj-lt"/>
              </a:rPr>
              <a:t>Forschungsdatenmanagement im Bachelor Informationsmanagement: Seminarplanungen für die einfache Umsetzung in der Hochschullehre</a:t>
            </a:r>
            <a:br>
              <a:rPr lang="de-DE" sz="2400" dirty="0">
                <a:latin typeface="+mj-lt"/>
              </a:rPr>
            </a:br>
            <a:br>
              <a:rPr lang="de-DE" sz="2400" dirty="0">
                <a:latin typeface="+mj-lt"/>
              </a:rPr>
            </a:br>
            <a:r>
              <a:rPr lang="de-DE" sz="2400" dirty="0">
                <a:latin typeface="+mj-lt"/>
              </a:rPr>
              <a:t>Seminar 1</a:t>
            </a:r>
            <a:endParaRPr sz="2400" dirty="0">
              <a:latin typeface="+mj-lt"/>
            </a:endParaRPr>
          </a:p>
        </p:txBody>
      </p:sp>
      <p:sp>
        <p:nvSpPr>
          <p:cNvPr id="5" name="Google Shape;696;p28"/>
          <p:cNvSpPr txBox="1"/>
          <p:nvPr/>
        </p:nvSpPr>
        <p:spPr bwMode="auto">
          <a:xfrm>
            <a:off x="2009196" y="2438120"/>
            <a:ext cx="5231833" cy="1546225"/>
          </a:xfrm>
          <a:prstGeom prst="rect">
            <a:avLst/>
          </a:prstGeom>
          <a:solidFill>
            <a:schemeClr val="accent1">
              <a:lumMod val="75000"/>
              <a:alpha val="12549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algn="ctr">
              <a:defRPr/>
            </a:pPr>
            <a:endParaRPr lang="de-DE" sz="1600">
              <a:solidFill>
                <a:srgbClr val="E0B4A4"/>
              </a:solidFill>
              <a:latin typeface="+mn-lt"/>
            </a:endParaRPr>
          </a:p>
        </p:txBody>
      </p:sp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 bwMode="auto">
          <a:xfrm>
            <a:off x="1505326" y="2545225"/>
            <a:ext cx="6145800" cy="1546500"/>
          </a:xfrm>
        </p:spPr>
        <p:txBody>
          <a:bodyPr/>
          <a:lstStyle/>
          <a:p>
            <a:pPr marL="152400" indent="0" algn="ctr">
              <a:defRPr/>
            </a:pPr>
            <a:r>
              <a:rPr lang="de-DE" sz="1800">
                <a:latin typeface="+mn-lt"/>
              </a:rPr>
              <a:t>Einführung</a:t>
            </a:r>
            <a:endParaRPr>
              <a:latin typeface="+mn-lt"/>
            </a:endParaRPr>
          </a:p>
          <a:p>
            <a:pPr marL="152400" indent="0" algn="ctr">
              <a:defRPr/>
            </a:pPr>
            <a:r>
              <a:rPr lang="de-DE" sz="1800">
                <a:latin typeface="+mn-lt"/>
              </a:rPr>
              <a:t>FDM - Basics</a:t>
            </a:r>
            <a:endParaRPr>
              <a:latin typeface="+mn-lt"/>
            </a:endParaRPr>
          </a:p>
          <a:p>
            <a:pPr marL="152400" indent="0" algn="ctr">
              <a:defRPr/>
            </a:pPr>
            <a:r>
              <a:rPr lang="de-DE" sz="1800">
                <a:latin typeface="+mn-lt"/>
              </a:rPr>
              <a:t>Allgemeines</a:t>
            </a:r>
            <a:endParaRPr>
              <a:latin typeface="+mn-lt"/>
            </a:endParaRPr>
          </a:p>
          <a:p>
            <a:pPr marL="152400" indent="0" algn="ctr">
              <a:defRPr/>
            </a:pPr>
            <a:r>
              <a:rPr lang="de-DE" sz="1800">
                <a:latin typeface="+mn-lt"/>
              </a:rPr>
              <a:t>Forschungsdatenlebenszyklus - Planen</a:t>
            </a:r>
            <a:endParaRPr>
              <a:latin typeface="+mn-lt"/>
            </a:endParaRPr>
          </a:p>
          <a:p>
            <a:pPr>
              <a:defRPr/>
            </a:pPr>
            <a:endParaRPr lang="de-DE">
              <a:latin typeface="+mn-lt"/>
            </a:endParaRPr>
          </a:p>
        </p:txBody>
      </p:sp>
      <p:sp>
        <p:nvSpPr>
          <p:cNvPr id="6" name="Google Shape;696;p28"/>
          <p:cNvSpPr txBox="1"/>
          <p:nvPr/>
        </p:nvSpPr>
        <p:spPr bwMode="auto">
          <a:xfrm>
            <a:off x="2009197" y="2438120"/>
            <a:ext cx="5231833" cy="1546225"/>
          </a:xfrm>
          <a:prstGeom prst="rect">
            <a:avLst/>
          </a:prstGeom>
          <a:solidFill>
            <a:schemeClr val="accent1">
              <a:lumMod val="75000"/>
              <a:alpha val="12549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algn="ctr">
              <a:defRPr/>
            </a:pPr>
            <a:endParaRPr lang="de-DE" sz="1600">
              <a:solidFill>
                <a:srgbClr val="E0B4A4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 bwMode="auto">
          <a:xfrm>
            <a:off x="1295013" y="1880973"/>
            <a:ext cx="6553974" cy="2062266"/>
          </a:xfrm>
        </p:spPr>
        <p:txBody>
          <a:bodyPr/>
          <a:lstStyle/>
          <a:p>
            <a:pPr marL="285750" lvl="0" indent="-285750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de-DE" sz="1800" dirty="0">
                <a:solidFill>
                  <a:schemeClr val="tx1"/>
                </a:solidFill>
                <a:latin typeface="+mn-lt"/>
              </a:rPr>
              <a:t>Enthält </a:t>
            </a:r>
            <a:r>
              <a:rPr lang="de-DE" sz="1800" b="1" dirty="0">
                <a:solidFill>
                  <a:schemeClr val="tx1"/>
                </a:solidFill>
                <a:latin typeface="+mn-lt"/>
              </a:rPr>
              <a:t>19 Leitlinien 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für korrektes wissenschaftliches  Arbeiten</a:t>
            </a:r>
            <a:endParaRPr lang="de-DE" dirty="0">
              <a:latin typeface="+mn-lt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defRPr/>
            </a:pPr>
            <a:r>
              <a:rPr lang="de-DE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b="1" dirty="0">
                <a:solidFill>
                  <a:schemeClr val="tx1"/>
                </a:solidFill>
                <a:latin typeface="+mn-lt"/>
              </a:rPr>
              <a:t>6 der Leitlinien 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befassen sich speziell mit Forschungsdaten und deren nachhaltigem Umgang</a:t>
            </a:r>
            <a:endParaRPr dirty="0">
              <a:latin typeface="+mn-lt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de-DE" sz="1800" dirty="0">
              <a:solidFill>
                <a:schemeClr val="tx1"/>
              </a:solidFill>
              <a:latin typeface="+mn-lt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defRPr/>
            </a:pPr>
            <a:r>
              <a:rPr lang="de-DE" sz="1800" dirty="0">
                <a:solidFill>
                  <a:schemeClr val="tx1"/>
                </a:solidFill>
                <a:latin typeface="+mn-lt"/>
              </a:rPr>
              <a:t> Dient als Orientierung für Forschende und Institutionen 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dirty="0">
              <a:latin typeface="+mn-lt"/>
            </a:endParaRPr>
          </a:p>
          <a:p>
            <a:pPr>
              <a:defRPr/>
            </a:pPr>
            <a:endParaRPr lang="de-DE" dirty="0">
              <a:latin typeface="+mn-lt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 bwMode="auto">
          <a:xfrm>
            <a:off x="1499100" y="572442"/>
            <a:ext cx="6145800" cy="1121700"/>
          </a:xfrm>
        </p:spPr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Der DFG Kodex</a:t>
            </a:r>
            <a:endParaRPr>
              <a:latin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 bwMode="auto">
          <a:xfrm>
            <a:off x="1499100" y="1790406"/>
            <a:ext cx="6145800" cy="2219802"/>
          </a:xfrm>
        </p:spPr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de-DE" sz="1800">
              <a:solidFill>
                <a:schemeClr val="tx1"/>
              </a:solidFill>
              <a:latin typeface="+mn-lt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defRPr/>
            </a:pPr>
            <a:r>
              <a:rPr lang="de-DE" sz="1800">
                <a:solidFill>
                  <a:schemeClr val="tx1"/>
                </a:solidFill>
                <a:latin typeface="+mn-lt"/>
              </a:rPr>
              <a:t> Enthält </a:t>
            </a:r>
            <a:r>
              <a:rPr lang="de-DE" sz="1800" b="1">
                <a:solidFill>
                  <a:schemeClr val="tx1"/>
                </a:solidFill>
                <a:latin typeface="+mn-lt"/>
              </a:rPr>
              <a:t>19 Leitlinien </a:t>
            </a:r>
            <a:r>
              <a:rPr lang="de-DE" sz="1800">
                <a:solidFill>
                  <a:schemeClr val="tx1"/>
                </a:solidFill>
                <a:latin typeface="+mn-lt"/>
              </a:rPr>
              <a:t>für korrektes wissenschaftliches  Arbeiten</a:t>
            </a:r>
            <a:endParaRPr>
              <a:latin typeface="+mn-lt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defRPr/>
            </a:pPr>
            <a:r>
              <a:rPr lang="de-DE" sz="180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b="1">
                <a:solidFill>
                  <a:schemeClr val="tx1"/>
                </a:solidFill>
                <a:latin typeface="+mn-lt"/>
              </a:rPr>
              <a:t>6 der Leitlinien </a:t>
            </a:r>
            <a:r>
              <a:rPr lang="de-DE" sz="1800">
                <a:solidFill>
                  <a:schemeClr val="tx1"/>
                </a:solidFill>
                <a:latin typeface="+mn-lt"/>
              </a:rPr>
              <a:t>befassen sich speziell mit Forschungsdaten und deren nachhaltigem Umgang</a:t>
            </a:r>
            <a:endParaRPr>
              <a:latin typeface="+mn-lt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de-DE" sz="1800">
              <a:solidFill>
                <a:schemeClr val="tx1"/>
              </a:solidFill>
              <a:latin typeface="+mn-lt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defRPr/>
            </a:pPr>
            <a:r>
              <a:rPr lang="de-DE" sz="1800">
                <a:solidFill>
                  <a:schemeClr val="tx1"/>
                </a:solidFill>
                <a:latin typeface="+mn-lt"/>
              </a:rPr>
              <a:t> Dient als Orientierung für Forschende und Institutionen </a:t>
            </a:r>
            <a:endParaRPr>
              <a:latin typeface="+mn-lt"/>
            </a:endParaRPr>
          </a:p>
          <a:p>
            <a:pPr>
              <a:defRPr/>
            </a:pPr>
            <a:endParaRPr lang="de-DE">
              <a:latin typeface="+mn-lt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 bwMode="auto">
          <a:xfrm>
            <a:off x="1499100" y="572442"/>
            <a:ext cx="6145800" cy="1121700"/>
          </a:xfrm>
        </p:spPr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Der DFG Kodex</a:t>
            </a:r>
            <a:endParaRPr>
              <a:latin typeface="+mn-lt"/>
            </a:endParaRPr>
          </a:p>
        </p:txBody>
      </p:sp>
      <p:sp>
        <p:nvSpPr>
          <p:cNvPr id="4" name="Rechteck 3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5" name="Rechteck: abgerundete Ecken 4"/>
          <p:cNvSpPr/>
          <p:nvPr/>
        </p:nvSpPr>
        <p:spPr bwMode="auto">
          <a:xfrm>
            <a:off x="798832" y="1608882"/>
            <a:ext cx="7546336" cy="1689903"/>
          </a:xfrm>
          <a:prstGeom prst="roundRect">
            <a:avLst>
              <a:gd name="adj" fmla="val 16667"/>
            </a:avLst>
          </a:prstGeom>
          <a:solidFill>
            <a:srgbClr val="EECEC4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de-DE" sz="2800">
                <a:solidFill>
                  <a:schemeClr val="tx1"/>
                </a:solidFill>
              </a:rPr>
              <a:t>Der DFG Kodex ist die Leitlinie zur Sicherung guter wissenschaftlicher Praxis.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 bwMode="auto">
          <a:xfrm>
            <a:off x="1444220" y="1256084"/>
            <a:ext cx="2956843" cy="98597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>
              <a:defRPr/>
            </a:pPr>
            <a:r>
              <a:rPr lang="de-DE" sz="1800">
                <a:latin typeface="+mn-lt"/>
              </a:rPr>
              <a:t>7 – Phasenübergreifende Qualitätssicherung</a:t>
            </a:r>
            <a:endParaRPr>
              <a:latin typeface="+mn-lt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2"/>
          </p:nvPr>
        </p:nvSpPr>
        <p:spPr bwMode="auto">
          <a:xfrm>
            <a:off x="5020023" y="1256085"/>
            <a:ext cx="3403977" cy="104759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>
              <a:defRPr/>
            </a:pPr>
            <a:r>
              <a:rPr lang="de-DE" sz="1800">
                <a:latin typeface="+mn-lt"/>
              </a:rPr>
              <a:t>10 - Rechtliche und ethische  Rahmenbedingungen, Nutzungsrechte</a:t>
            </a:r>
            <a:endParaRPr>
              <a:latin typeface="+mn-lt"/>
            </a:endParaRPr>
          </a:p>
          <a:p>
            <a:pPr>
              <a:defRPr/>
            </a:pPr>
            <a:endParaRPr lang="de-DE" sz="1200">
              <a:latin typeface="+mn-lt"/>
            </a:endParaRPr>
          </a:p>
        </p:txBody>
      </p:sp>
      <p:sp>
        <p:nvSpPr>
          <p:cNvPr id="4" name="Untertitel 3"/>
          <p:cNvSpPr>
            <a:spLocks noGrp="1"/>
          </p:cNvSpPr>
          <p:nvPr>
            <p:ph type="subTitle" idx="3"/>
          </p:nvPr>
        </p:nvSpPr>
        <p:spPr bwMode="auto">
          <a:xfrm>
            <a:off x="1444220" y="2571750"/>
            <a:ext cx="2956843" cy="1231108"/>
          </a:xfrm>
          <a:prstGeom prst="rect">
            <a:avLst/>
          </a:prstGeom>
          <a:solidFill>
            <a:srgbClr val="EECEC4"/>
          </a:solidFill>
        </p:spPr>
        <p:txBody>
          <a:bodyPr/>
          <a:lstStyle/>
          <a:p>
            <a:pPr>
              <a:buFont typeface="Courier New"/>
              <a:buChar char="o"/>
              <a:defRPr/>
            </a:pPr>
            <a:r>
              <a:rPr lang="de-DE" sz="1800">
                <a:latin typeface="+mn-lt"/>
              </a:rPr>
              <a:t>Transparenz und offene Daten werden empfohlen</a:t>
            </a:r>
            <a:endParaRPr sz="1400">
              <a:latin typeface="+mn-lt"/>
            </a:endParaRPr>
          </a:p>
        </p:txBody>
      </p:sp>
      <p:sp>
        <p:nvSpPr>
          <p:cNvPr id="5" name="Untertitel 4"/>
          <p:cNvSpPr>
            <a:spLocks noGrp="1"/>
          </p:cNvSpPr>
          <p:nvPr>
            <p:ph type="subTitle" idx="4"/>
          </p:nvPr>
        </p:nvSpPr>
        <p:spPr bwMode="auto">
          <a:xfrm>
            <a:off x="5020023" y="2571750"/>
            <a:ext cx="3403977" cy="1977102"/>
          </a:xfrm>
          <a:prstGeom prst="rect">
            <a:avLst/>
          </a:prstGeom>
          <a:solidFill>
            <a:srgbClr val="EECEC4"/>
          </a:solidFill>
        </p:spPr>
        <p:txBody>
          <a:bodyPr/>
          <a:lstStyle/>
          <a:p>
            <a:pPr>
              <a:buFont typeface="Courier New"/>
              <a:buChar char="o"/>
              <a:defRPr/>
            </a:pPr>
            <a:r>
              <a:rPr lang="de-DE" sz="1800">
                <a:latin typeface="+mn-lt"/>
              </a:rPr>
              <a:t>Vertraulichkeit und Neutralität werden empfohlen</a:t>
            </a:r>
            <a:endParaRPr sz="1800">
              <a:latin typeface="+mn-lt"/>
            </a:endParaRPr>
          </a:p>
          <a:p>
            <a:pPr>
              <a:buFont typeface="Courier New"/>
              <a:buChar char="o"/>
              <a:defRPr/>
            </a:pPr>
            <a:r>
              <a:rPr lang="de-DE" sz="1800">
                <a:latin typeface="+mn-lt"/>
              </a:rPr>
              <a:t>Berücksichtigung von Datenschutz und Urheberrecht</a:t>
            </a:r>
            <a:endParaRPr sz="1800">
              <a:latin typeface="+mn-lt"/>
            </a:endParaRP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 bwMode="auto">
          <a:xfrm>
            <a:off x="720000" y="60383"/>
            <a:ext cx="7704000" cy="985979"/>
          </a:xfrm>
        </p:spPr>
        <p:txBody>
          <a:bodyPr/>
          <a:lstStyle/>
          <a:p>
            <a:pPr algn="ctr">
              <a:defRPr/>
            </a:pPr>
            <a:br>
              <a:rPr lang="de-DE" sz="2400">
                <a:latin typeface="+mn-lt"/>
              </a:rPr>
            </a:br>
            <a:r>
              <a:rPr lang="de-DE" sz="2800">
                <a:latin typeface="+mn-lt"/>
              </a:rPr>
              <a:t>DFG Kodex</a:t>
            </a:r>
            <a:endParaRPr>
              <a:latin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 bwMode="auto">
          <a:xfrm>
            <a:off x="1290750" y="1353897"/>
            <a:ext cx="2907600" cy="78959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>
              <a:defRPr/>
            </a:pPr>
            <a:r>
              <a:rPr lang="de-DE" sz="1800">
                <a:latin typeface="+mn-lt"/>
              </a:rPr>
              <a:t>11 – Methoden und Standards</a:t>
            </a:r>
            <a:endParaRPr>
              <a:latin typeface="+mn-lt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2"/>
          </p:nvPr>
        </p:nvSpPr>
        <p:spPr bwMode="auto">
          <a:xfrm>
            <a:off x="4945625" y="1353897"/>
            <a:ext cx="2907600" cy="78959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>
              <a:defRPr/>
            </a:pPr>
            <a:r>
              <a:rPr lang="de-DE" sz="1800">
                <a:latin typeface="+mn-lt"/>
              </a:rPr>
              <a:t>12 - Dokumentation</a:t>
            </a:r>
            <a:endParaRPr>
              <a:latin typeface="+mn-lt"/>
            </a:endParaRPr>
          </a:p>
        </p:txBody>
      </p:sp>
      <p:sp>
        <p:nvSpPr>
          <p:cNvPr id="4" name="Untertitel 3"/>
          <p:cNvSpPr>
            <a:spLocks noGrp="1"/>
          </p:cNvSpPr>
          <p:nvPr>
            <p:ph type="subTitle" idx="3"/>
          </p:nvPr>
        </p:nvSpPr>
        <p:spPr bwMode="auto">
          <a:xfrm>
            <a:off x="1290750" y="2464567"/>
            <a:ext cx="2907600" cy="1667595"/>
          </a:xfrm>
          <a:prstGeom prst="rect">
            <a:avLst/>
          </a:prstGeom>
          <a:solidFill>
            <a:srgbClr val="EECEC4"/>
          </a:solidFill>
        </p:spPr>
        <p:txBody>
          <a:bodyPr/>
          <a:lstStyle/>
          <a:p>
            <a:pPr>
              <a:buFont typeface="Courier New"/>
              <a:buChar char="o"/>
              <a:defRPr/>
            </a:pPr>
            <a:r>
              <a:rPr lang="de-DE" sz="1800">
                <a:latin typeface="+mn-lt"/>
              </a:rPr>
              <a:t>Nutzung anerkannter wissenschaftlicher Methoden</a:t>
            </a:r>
            <a:endParaRPr sz="1800">
              <a:latin typeface="+mn-lt"/>
            </a:endParaRPr>
          </a:p>
          <a:p>
            <a:pPr>
              <a:buFont typeface="Courier New"/>
              <a:buChar char="o"/>
              <a:defRPr/>
            </a:pPr>
            <a:r>
              <a:rPr lang="de-DE" sz="1800">
                <a:latin typeface="+mn-lt"/>
              </a:rPr>
              <a:t>Anwendung von FAIR-Prinzipien</a:t>
            </a:r>
            <a:endParaRPr sz="1800">
              <a:latin typeface="+mn-lt"/>
            </a:endParaRPr>
          </a:p>
        </p:txBody>
      </p:sp>
      <p:sp>
        <p:nvSpPr>
          <p:cNvPr id="9" name="Untertitel 8"/>
          <p:cNvSpPr>
            <a:spLocks noGrp="1"/>
          </p:cNvSpPr>
          <p:nvPr>
            <p:ph type="subTitle" idx="4"/>
          </p:nvPr>
        </p:nvSpPr>
        <p:spPr bwMode="auto">
          <a:xfrm>
            <a:off x="4945625" y="2464568"/>
            <a:ext cx="2907600" cy="1667594"/>
          </a:xfrm>
          <a:prstGeom prst="rect">
            <a:avLst/>
          </a:prstGeom>
          <a:solidFill>
            <a:srgbClr val="EECEC4"/>
          </a:solidFill>
        </p:spPr>
        <p:txBody>
          <a:bodyPr/>
          <a:lstStyle/>
          <a:p>
            <a:pPr>
              <a:buFont typeface="Courier New"/>
              <a:buChar char="o"/>
              <a:defRPr/>
            </a:pPr>
            <a:r>
              <a:rPr lang="de-DE" sz="1800">
                <a:latin typeface="+mn-lt"/>
              </a:rPr>
              <a:t>Vollständige und nachvollziehbare Dokumentation der Ergebnisse</a:t>
            </a:r>
            <a:endParaRPr sz="1800">
              <a:latin typeface="+mn-lt"/>
            </a:endParaRPr>
          </a:p>
          <a:p>
            <a:pPr>
              <a:buFont typeface="Courier New"/>
              <a:buChar char="o"/>
              <a:defRPr/>
            </a:pPr>
            <a:r>
              <a:rPr lang="de-DE" sz="1800">
                <a:latin typeface="+mn-lt"/>
              </a:rPr>
              <a:t>Überprüfbarkeit</a:t>
            </a:r>
            <a:endParaRPr sz="1800">
              <a:latin typeface="+mn-lt"/>
            </a:endParaRPr>
          </a:p>
        </p:txBody>
      </p:sp>
      <p:sp>
        <p:nvSpPr>
          <p:cNvPr id="8" name="Titel 5"/>
          <p:cNvSpPr>
            <a:spLocks noGrp="1"/>
          </p:cNvSpPr>
          <p:nvPr>
            <p:ph type="title"/>
          </p:nvPr>
        </p:nvSpPr>
        <p:spPr bwMode="auto">
          <a:xfrm>
            <a:off x="720000" y="60383"/>
            <a:ext cx="7704000" cy="985979"/>
          </a:xfrm>
        </p:spPr>
        <p:txBody>
          <a:bodyPr/>
          <a:lstStyle/>
          <a:p>
            <a:pPr algn="ctr">
              <a:defRPr/>
            </a:pPr>
            <a:br>
              <a:rPr lang="de-DE" sz="2400">
                <a:latin typeface="+mn-lt"/>
              </a:rPr>
            </a:br>
            <a:r>
              <a:rPr lang="de-DE" sz="2800">
                <a:latin typeface="+mn-lt"/>
              </a:rPr>
              <a:t>DFG Kodex</a:t>
            </a:r>
            <a:endParaRPr>
              <a:latin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 bwMode="auto">
          <a:xfrm>
            <a:off x="1290750" y="1400191"/>
            <a:ext cx="3084100" cy="10275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>
              <a:defRPr/>
            </a:pPr>
            <a:r>
              <a:rPr lang="de-DE" sz="1800">
                <a:latin typeface="+mn-lt"/>
              </a:rPr>
              <a:t>13 – Herstellung von öffentlichem Zugang zu Forschungsergebnisse</a:t>
            </a:r>
            <a:endParaRPr>
              <a:latin typeface="+mn-lt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2"/>
          </p:nvPr>
        </p:nvSpPr>
        <p:spPr bwMode="auto">
          <a:xfrm>
            <a:off x="4945625" y="1400193"/>
            <a:ext cx="2907600" cy="10275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>
              <a:defRPr/>
            </a:pPr>
            <a:r>
              <a:rPr lang="de-DE" sz="1800">
                <a:latin typeface="+mn-lt"/>
              </a:rPr>
              <a:t>17 - Archivierung</a:t>
            </a:r>
            <a:endParaRPr>
              <a:latin typeface="+mn-lt"/>
            </a:endParaRPr>
          </a:p>
        </p:txBody>
      </p:sp>
      <p:sp>
        <p:nvSpPr>
          <p:cNvPr id="4" name="Untertitel 3"/>
          <p:cNvSpPr>
            <a:spLocks noGrp="1"/>
          </p:cNvSpPr>
          <p:nvPr>
            <p:ph type="subTitle" idx="3"/>
          </p:nvPr>
        </p:nvSpPr>
        <p:spPr bwMode="auto">
          <a:xfrm>
            <a:off x="1290749" y="2715857"/>
            <a:ext cx="3084099" cy="1427879"/>
          </a:xfrm>
          <a:prstGeom prst="rect">
            <a:avLst/>
          </a:prstGeom>
          <a:solidFill>
            <a:srgbClr val="EECEC4"/>
          </a:solidFill>
        </p:spPr>
        <p:txBody>
          <a:bodyPr/>
          <a:lstStyle/>
          <a:p>
            <a:pPr>
              <a:buFont typeface="Courier New"/>
              <a:buChar char="o"/>
              <a:defRPr/>
            </a:pPr>
            <a:r>
              <a:rPr lang="de-DE" sz="1800">
                <a:latin typeface="+mn-lt"/>
              </a:rPr>
              <a:t>Zugänglichmachung der Ergebnisse anhand der FAIR-Prinzipien wird empfohlen</a:t>
            </a:r>
            <a:endParaRPr sz="1800">
              <a:latin typeface="+mn-lt"/>
            </a:endParaRPr>
          </a:p>
        </p:txBody>
      </p:sp>
      <p:sp>
        <p:nvSpPr>
          <p:cNvPr id="5" name="Untertitel 4"/>
          <p:cNvSpPr>
            <a:spLocks noGrp="1"/>
          </p:cNvSpPr>
          <p:nvPr>
            <p:ph type="subTitle" idx="4"/>
          </p:nvPr>
        </p:nvSpPr>
        <p:spPr bwMode="auto">
          <a:xfrm>
            <a:off x="4945625" y="2715857"/>
            <a:ext cx="2907600" cy="1427879"/>
          </a:xfrm>
          <a:prstGeom prst="rect">
            <a:avLst/>
          </a:prstGeom>
          <a:solidFill>
            <a:srgbClr val="EECEC4"/>
          </a:solidFill>
        </p:spPr>
        <p:txBody>
          <a:bodyPr/>
          <a:lstStyle/>
          <a:p>
            <a:pPr>
              <a:buFont typeface="Courier New"/>
              <a:buChar char="o"/>
              <a:defRPr/>
            </a:pPr>
            <a:r>
              <a:rPr lang="de-DE" sz="1800">
                <a:latin typeface="+mn-lt"/>
              </a:rPr>
              <a:t>Aufbewahrung in geeigneten, sicheren Systemen &gt; 10 Jahre</a:t>
            </a:r>
            <a:endParaRPr sz="1800">
              <a:latin typeface="+mn-lt"/>
            </a:endParaRPr>
          </a:p>
          <a:p>
            <a:pPr>
              <a:defRPr/>
            </a:pPr>
            <a:endParaRPr lang="de-DE" sz="1800">
              <a:latin typeface="+mn-lt"/>
            </a:endParaRPr>
          </a:p>
        </p:txBody>
      </p:sp>
      <p:sp>
        <p:nvSpPr>
          <p:cNvPr id="9" name="Titel 5"/>
          <p:cNvSpPr>
            <a:spLocks noGrp="1"/>
          </p:cNvSpPr>
          <p:nvPr>
            <p:ph type="title"/>
          </p:nvPr>
        </p:nvSpPr>
        <p:spPr bwMode="auto">
          <a:xfrm>
            <a:off x="720000" y="60383"/>
            <a:ext cx="7704000" cy="985979"/>
          </a:xfrm>
        </p:spPr>
        <p:txBody>
          <a:bodyPr/>
          <a:lstStyle/>
          <a:p>
            <a:pPr algn="ctr">
              <a:defRPr/>
            </a:pPr>
            <a:br>
              <a:rPr lang="de-DE" sz="2400">
                <a:latin typeface="+mn-lt"/>
              </a:rPr>
            </a:br>
            <a:r>
              <a:rPr lang="de-DE" sz="2800">
                <a:latin typeface="+mn-lt"/>
              </a:rPr>
              <a:t>DFG Kodex</a:t>
            </a:r>
            <a:endParaRPr>
              <a:latin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de-DE">
                <a:latin typeface="+mn-lt"/>
              </a:rPr>
              <a:t>FAIR - Prinzipien</a:t>
            </a:r>
            <a:endParaRPr>
              <a:latin typeface="+mn-lt"/>
            </a:endParaRPr>
          </a:p>
        </p:txBody>
      </p:sp>
      <p:sp>
        <p:nvSpPr>
          <p:cNvPr id="77" name="Untertitel 76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de-DE" sz="1800">
                <a:latin typeface="+mn-lt"/>
              </a:rPr>
              <a:t>Im Jahr 2016 wurden die „FAIR Guiding Principles for scientific data management and stewardship“ in der Zeitschrift </a:t>
            </a:r>
            <a:r>
              <a:rPr lang="de-DE" sz="1800" i="1">
                <a:latin typeface="+mn-lt"/>
              </a:rPr>
              <a:t>Scientific Data</a:t>
            </a:r>
            <a:r>
              <a:rPr lang="de-DE" sz="1800">
                <a:latin typeface="+mn-lt"/>
              </a:rPr>
              <a:t> veröffentlicht.</a:t>
            </a:r>
            <a:endParaRPr>
              <a:latin typeface="+mn-lt"/>
            </a:endParaRPr>
          </a:p>
        </p:txBody>
      </p:sp>
      <p:grpSp>
        <p:nvGrpSpPr>
          <p:cNvPr id="70" name="Gruppieren 69"/>
          <p:cNvGrpSpPr/>
          <p:nvPr/>
        </p:nvGrpSpPr>
        <p:grpSpPr bwMode="auto">
          <a:xfrm>
            <a:off x="1318386" y="2613724"/>
            <a:ext cx="6507228" cy="1375654"/>
            <a:chOff x="889459" y="4935102"/>
            <a:chExt cx="7291699" cy="1541494"/>
          </a:xfrm>
        </p:grpSpPr>
        <p:pic>
          <p:nvPicPr>
            <p:cNvPr id="71" name="Grafik 70"/>
            <p:cNvPicPr>
              <a:picLocks noChangeAspect="1"/>
            </p:cNvPicPr>
            <p:nvPr/>
          </p:nvPicPr>
          <p:blipFill>
            <a:blip r:embed="rId3"/>
            <a:stretch/>
          </p:blipFill>
          <p:spPr bwMode="auto">
            <a:xfrm>
              <a:off x="889459" y="4935102"/>
              <a:ext cx="1872260" cy="1541494"/>
            </a:xfrm>
            <a:prstGeom prst="rect">
              <a:avLst/>
            </a:prstGeom>
          </p:spPr>
        </p:pic>
        <p:pic>
          <p:nvPicPr>
            <p:cNvPr id="72" name="Grafik 71"/>
            <p:cNvPicPr>
              <a:picLocks noChangeAspect="1"/>
            </p:cNvPicPr>
            <p:nvPr/>
          </p:nvPicPr>
          <p:blipFill>
            <a:blip r:embed="rId4"/>
            <a:stretch/>
          </p:blipFill>
          <p:spPr bwMode="auto">
            <a:xfrm>
              <a:off x="2695940" y="4935102"/>
              <a:ext cx="1872259" cy="1541494"/>
            </a:xfrm>
            <a:prstGeom prst="rect">
              <a:avLst/>
            </a:prstGeom>
          </p:spPr>
        </p:pic>
        <p:pic>
          <p:nvPicPr>
            <p:cNvPr id="73" name="Grafik 72"/>
            <p:cNvPicPr>
              <a:picLocks noChangeAspect="1"/>
            </p:cNvPicPr>
            <p:nvPr/>
          </p:nvPicPr>
          <p:blipFill>
            <a:blip r:embed="rId5"/>
            <a:stretch/>
          </p:blipFill>
          <p:spPr bwMode="auto">
            <a:xfrm>
              <a:off x="4502420" y="4935102"/>
              <a:ext cx="1872259" cy="1541492"/>
            </a:xfrm>
            <a:prstGeom prst="rect">
              <a:avLst/>
            </a:prstGeom>
          </p:spPr>
        </p:pic>
        <p:pic>
          <p:nvPicPr>
            <p:cNvPr id="74" name="Grafik 73"/>
            <p:cNvPicPr>
              <a:picLocks noChangeAspect="1"/>
            </p:cNvPicPr>
            <p:nvPr/>
          </p:nvPicPr>
          <p:blipFill>
            <a:blip r:embed="rId6"/>
            <a:stretch/>
          </p:blipFill>
          <p:spPr bwMode="auto">
            <a:xfrm>
              <a:off x="6308900" y="4935102"/>
              <a:ext cx="1872258" cy="1541492"/>
            </a:xfrm>
            <a:prstGeom prst="rect">
              <a:avLst/>
            </a:prstGeom>
          </p:spPr>
        </p:pic>
      </p:grpSp>
      <p:sp>
        <p:nvSpPr>
          <p:cNvPr id="80" name="Textfeld 79"/>
          <p:cNvSpPr txBox="1"/>
          <p:nvPr/>
        </p:nvSpPr>
        <p:spPr bwMode="auto">
          <a:xfrm>
            <a:off x="1589517" y="3991023"/>
            <a:ext cx="6486849" cy="30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>
                <a:latin typeface="+mn-lt"/>
              </a:rPr>
              <a:t>Auffindbarkeit          Zugänglichkeit        Kompatibilität	    Nachnutzbarkeit</a:t>
            </a:r>
            <a:endParaRPr>
              <a:latin typeface="+mn-lt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C8977B2-7B3D-867A-262D-0D9FC2D63D1B}"/>
              </a:ext>
            </a:extLst>
          </p:cNvPr>
          <p:cNvSpPr txBox="1"/>
          <p:nvPr/>
        </p:nvSpPr>
        <p:spPr>
          <a:xfrm>
            <a:off x="1490700" y="4512503"/>
            <a:ext cx="143981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>
                <a:solidFill>
                  <a:schemeClr val="accent3">
                    <a:lumMod val="65000"/>
                  </a:schemeClr>
                </a:solidFill>
              </a:rPr>
              <a:t>Bilder: SBC Lehmann, CC0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50624" y="443284"/>
            <a:ext cx="1573526" cy="1432512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663894" y="443284"/>
            <a:ext cx="1576247" cy="143499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679885" y="443284"/>
            <a:ext cx="1576247" cy="143295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6695876" y="443284"/>
            <a:ext cx="1561128" cy="1432512"/>
          </a:xfrm>
          <a:prstGeom prst="rect">
            <a:avLst/>
          </a:prstGeom>
        </p:spPr>
      </p:pic>
      <p:cxnSp>
        <p:nvCxnSpPr>
          <p:cNvPr id="10" name="Gerader Verbinder 9"/>
          <p:cNvCxnSpPr>
            <a:cxnSpLocks/>
          </p:cNvCxnSpPr>
          <p:nvPr/>
        </p:nvCxnSpPr>
        <p:spPr bwMode="auto">
          <a:xfrm>
            <a:off x="2452255" y="1704109"/>
            <a:ext cx="0" cy="33583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/>
          <p:cNvCxnSpPr>
            <a:cxnSpLocks/>
          </p:cNvCxnSpPr>
          <p:nvPr/>
        </p:nvCxnSpPr>
        <p:spPr bwMode="auto">
          <a:xfrm>
            <a:off x="4572000" y="1623753"/>
            <a:ext cx="0" cy="3093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>
            <a:cxnSpLocks/>
          </p:cNvCxnSpPr>
          <p:nvPr/>
        </p:nvCxnSpPr>
        <p:spPr bwMode="auto">
          <a:xfrm>
            <a:off x="6586452" y="1623753"/>
            <a:ext cx="0" cy="34386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platzhalter 20"/>
          <p:cNvSpPr>
            <a:spLocks noGrp="1"/>
          </p:cNvSpPr>
          <p:nvPr>
            <p:ph type="body" idx="1"/>
          </p:nvPr>
        </p:nvSpPr>
        <p:spPr bwMode="auto">
          <a:xfrm>
            <a:off x="437803" y="1812175"/>
            <a:ext cx="2074055" cy="3250276"/>
          </a:xfrm>
        </p:spPr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Eindeutige Identifikation (z. B. DOI)</a:t>
            </a:r>
            <a:endParaRPr>
              <a:latin typeface="+mn-lt"/>
            </a:endParaRPr>
          </a:p>
          <a:p>
            <a:pPr>
              <a:defRPr/>
            </a:pPr>
            <a:endParaRPr lang="de-DE">
              <a:latin typeface="+mn-lt"/>
            </a:endParaRPr>
          </a:p>
          <a:p>
            <a:pPr>
              <a:defRPr/>
            </a:pPr>
            <a:r>
              <a:rPr lang="de-DE">
                <a:latin typeface="+mn-lt"/>
              </a:rPr>
              <a:t>Ausführliche Metadaten zur Beschreibung </a:t>
            </a:r>
            <a:endParaRPr>
              <a:latin typeface="+mn-lt"/>
            </a:endParaRPr>
          </a:p>
          <a:p>
            <a:pPr>
              <a:defRPr/>
            </a:pPr>
            <a:endParaRPr lang="de-DE">
              <a:latin typeface="+mn-lt"/>
            </a:endParaRPr>
          </a:p>
          <a:p>
            <a:pPr>
              <a:defRPr/>
            </a:pPr>
            <a:r>
              <a:rPr lang="de-DE">
                <a:latin typeface="+mn-lt"/>
              </a:rPr>
              <a:t>Klare Verknüpfung zwischen Daten und Metadaten</a:t>
            </a:r>
            <a:endParaRPr>
              <a:latin typeface="+mn-lt"/>
            </a:endParaRPr>
          </a:p>
          <a:p>
            <a:pPr>
              <a:defRPr/>
            </a:pPr>
            <a:endParaRPr lang="de-DE">
              <a:latin typeface="+mn-lt"/>
            </a:endParaRPr>
          </a:p>
          <a:p>
            <a:pPr>
              <a:defRPr/>
            </a:pPr>
            <a:r>
              <a:rPr lang="de-DE">
                <a:latin typeface="+mn-lt"/>
              </a:rPr>
              <a:t>Registrierung in Suchsysteme</a:t>
            </a:r>
            <a:endParaRPr>
              <a:latin typeface="+mn-lt"/>
            </a:endParaRPr>
          </a:p>
        </p:txBody>
      </p:sp>
      <p:sp>
        <p:nvSpPr>
          <p:cNvPr id="50" name="Textplatzhalter 20"/>
          <p:cNvSpPr txBox="1"/>
          <p:nvPr/>
        </p:nvSpPr>
        <p:spPr bwMode="auto">
          <a:xfrm>
            <a:off x="2477192" y="1812174"/>
            <a:ext cx="2046522" cy="3250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1pPr>
            <a:lvl2pPr marL="914400" marR="0" lvl="1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2pPr>
            <a:lvl3pPr marL="1371600" marR="0" lvl="2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3pPr>
            <a:lvl4pPr marL="1828800" marR="0" lvl="3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4pPr>
            <a:lvl5pPr marL="2286000" marR="0" lvl="4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5pPr>
            <a:lvl6pPr marL="2743200" marR="0" lvl="5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6pPr>
            <a:lvl7pPr marL="3200400" marR="0" lvl="6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7pPr>
            <a:lvl8pPr marL="3657600" marR="0" lvl="7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8pPr>
            <a:lvl9pPr marL="4114800" marR="0" lvl="8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9pPr>
          </a:lstStyle>
          <a:p>
            <a:pPr>
              <a:defRPr/>
            </a:pPr>
            <a:r>
              <a:rPr lang="de-DE">
                <a:latin typeface="+mn-lt"/>
              </a:rPr>
              <a:t>Daten abrufbar machen</a:t>
            </a:r>
            <a:endParaRPr>
              <a:latin typeface="+mn-lt"/>
            </a:endParaRPr>
          </a:p>
          <a:p>
            <a:pPr>
              <a:defRPr/>
            </a:pPr>
            <a:endParaRPr lang="de-DE">
              <a:latin typeface="+mn-lt"/>
            </a:endParaRPr>
          </a:p>
          <a:p>
            <a:pPr>
              <a:defRPr/>
            </a:pPr>
            <a:r>
              <a:rPr lang="de-DE">
                <a:latin typeface="+mn-lt"/>
              </a:rPr>
              <a:t>Nutzung von standardisierten, offenen Zugriffsprotokollen</a:t>
            </a:r>
            <a:endParaRPr>
              <a:latin typeface="+mn-lt"/>
            </a:endParaRPr>
          </a:p>
          <a:p>
            <a:pPr>
              <a:defRPr/>
            </a:pPr>
            <a:endParaRPr lang="de-DE">
              <a:latin typeface="+mn-lt"/>
            </a:endParaRPr>
          </a:p>
          <a:p>
            <a:pPr>
              <a:defRPr/>
            </a:pPr>
            <a:r>
              <a:rPr lang="de-DE">
                <a:latin typeface="+mn-lt"/>
              </a:rPr>
              <a:t>Authentifizierung</a:t>
            </a:r>
            <a:endParaRPr>
              <a:latin typeface="+mn-lt"/>
            </a:endParaRPr>
          </a:p>
          <a:p>
            <a:pPr>
              <a:defRPr/>
            </a:pPr>
            <a:endParaRPr lang="de-DE">
              <a:latin typeface="+mn-lt"/>
            </a:endParaRPr>
          </a:p>
          <a:p>
            <a:pPr>
              <a:defRPr/>
            </a:pPr>
            <a:endParaRPr lang="de-DE">
              <a:latin typeface="+mn-lt"/>
            </a:endParaRPr>
          </a:p>
        </p:txBody>
      </p:sp>
      <p:sp>
        <p:nvSpPr>
          <p:cNvPr id="51" name="Textplatzhalter 20"/>
          <p:cNvSpPr txBox="1"/>
          <p:nvPr/>
        </p:nvSpPr>
        <p:spPr bwMode="auto">
          <a:xfrm>
            <a:off x="4620281" y="1812175"/>
            <a:ext cx="2002087" cy="3250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1pPr>
            <a:lvl2pPr marL="914400" marR="0" lvl="1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2pPr>
            <a:lvl3pPr marL="1371600" marR="0" lvl="2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3pPr>
            <a:lvl4pPr marL="1828800" marR="0" lvl="3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4pPr>
            <a:lvl5pPr marL="2286000" marR="0" lvl="4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5pPr>
            <a:lvl6pPr marL="2743200" marR="0" lvl="5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6pPr>
            <a:lvl7pPr marL="3200400" marR="0" lvl="6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7pPr>
            <a:lvl8pPr marL="3657600" marR="0" lvl="7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8pPr>
            <a:lvl9pPr marL="4114800" marR="0" lvl="8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9pPr>
          </a:lstStyle>
          <a:p>
            <a:pPr>
              <a:defRPr/>
            </a:pPr>
            <a:r>
              <a:rPr lang="de-DE">
                <a:latin typeface="+mn-lt"/>
              </a:rPr>
              <a:t>Standard oder Metadatenschema verwenden</a:t>
            </a:r>
            <a:endParaRPr>
              <a:latin typeface="+mn-lt"/>
            </a:endParaRPr>
          </a:p>
          <a:p>
            <a:pPr>
              <a:defRPr/>
            </a:pPr>
            <a:endParaRPr lang="de-DE">
              <a:latin typeface="+mn-lt"/>
            </a:endParaRPr>
          </a:p>
          <a:p>
            <a:pPr>
              <a:defRPr/>
            </a:pPr>
            <a:endParaRPr lang="de-DE">
              <a:latin typeface="+mn-lt"/>
            </a:endParaRPr>
          </a:p>
          <a:p>
            <a:pPr>
              <a:defRPr/>
            </a:pPr>
            <a:r>
              <a:rPr lang="de-DE">
                <a:latin typeface="+mn-lt"/>
              </a:rPr>
              <a:t>Nutzung von offenen Dateiformaten wie CSV, SVG, JPG</a:t>
            </a:r>
            <a:endParaRPr>
              <a:latin typeface="+mn-lt"/>
            </a:endParaRPr>
          </a:p>
          <a:p>
            <a:pPr marL="139700" indent="0">
              <a:buNone/>
              <a:defRPr/>
            </a:pPr>
            <a:endParaRPr lang="de-DE">
              <a:latin typeface="+mn-lt"/>
            </a:endParaRPr>
          </a:p>
        </p:txBody>
      </p:sp>
      <p:sp>
        <p:nvSpPr>
          <p:cNvPr id="52" name="Textplatzhalter 20"/>
          <p:cNvSpPr txBox="1"/>
          <p:nvPr/>
        </p:nvSpPr>
        <p:spPr bwMode="auto">
          <a:xfrm>
            <a:off x="6691745" y="1840467"/>
            <a:ext cx="2046515" cy="3250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1pPr>
            <a:lvl2pPr marL="914400" marR="0" lvl="1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2pPr>
            <a:lvl3pPr marL="1371600" marR="0" lvl="2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3pPr>
            <a:lvl4pPr marL="1828800" marR="0" lvl="3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4pPr>
            <a:lvl5pPr marL="2286000" marR="0" lvl="4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5pPr>
            <a:lvl6pPr marL="2743200" marR="0" lvl="5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6pPr>
            <a:lvl7pPr marL="3200400" marR="0" lvl="6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7pPr>
            <a:lvl8pPr marL="3657600" marR="0" lvl="7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8pPr>
            <a:lvl9pPr marL="4114800" marR="0" lvl="8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9pPr>
          </a:lstStyle>
          <a:p>
            <a:pPr>
              <a:defRPr/>
            </a:pPr>
            <a:r>
              <a:rPr lang="de-DE">
                <a:latin typeface="+mn-lt"/>
              </a:rPr>
              <a:t>Klare Lizenz und Nutzungsbedingungen</a:t>
            </a:r>
            <a:endParaRPr>
              <a:latin typeface="+mn-lt"/>
            </a:endParaRPr>
          </a:p>
          <a:p>
            <a:pPr>
              <a:defRPr/>
            </a:pPr>
            <a:endParaRPr lang="de-DE">
              <a:latin typeface="+mn-lt"/>
            </a:endParaRPr>
          </a:p>
          <a:p>
            <a:pPr>
              <a:defRPr/>
            </a:pPr>
            <a:r>
              <a:rPr lang="de-DE">
                <a:latin typeface="+mn-lt"/>
              </a:rPr>
              <a:t>Gute Dokumentation für Verständnis und Weiterverwendung </a:t>
            </a:r>
            <a:endParaRPr>
              <a:latin typeface="+mn-lt"/>
            </a:endParaRPr>
          </a:p>
          <a:p>
            <a:pPr>
              <a:defRPr/>
            </a:pPr>
            <a:endParaRPr lang="de-DE">
              <a:latin typeface="+mn-lt"/>
            </a:endParaRPr>
          </a:p>
          <a:p>
            <a:pPr marL="139700" indent="0">
              <a:buNone/>
              <a:defRPr/>
            </a:pPr>
            <a:endParaRPr lang="de-DE">
              <a:latin typeface="+mn-lt"/>
            </a:endParaRPr>
          </a:p>
          <a:p>
            <a:pPr>
              <a:defRPr/>
            </a:pPr>
            <a:endParaRPr lang="de-DE">
              <a:latin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de-DE">
                <a:latin typeface="+mn-lt"/>
              </a:rPr>
              <a:t>CARE - Prinzipien</a:t>
            </a:r>
            <a:endParaRPr>
              <a:latin typeface="+mn-lt"/>
            </a:endParaRPr>
          </a:p>
        </p:txBody>
      </p:sp>
      <p:sp>
        <p:nvSpPr>
          <p:cNvPr id="4" name="Google Shape;3294;p45"/>
          <p:cNvSpPr>
            <a:spLocks noGrp="1"/>
          </p:cNvSpPr>
          <p:nvPr>
            <p:ph type="body" idx="1"/>
          </p:nvPr>
        </p:nvSpPr>
        <p:spPr bwMode="auto">
          <a:xfrm>
            <a:off x="1888372" y="3125728"/>
            <a:ext cx="1074824" cy="1057275"/>
          </a:xfrm>
          <a:prstGeom prst="roundRect">
            <a:avLst>
              <a:gd name="adj" fmla="val 16667"/>
            </a:avLst>
          </a:prstGeom>
          <a:solidFill>
            <a:srgbClr val="39A0BE"/>
          </a:solidFill>
          <a:ln w="19050" cap="flat" cmpd="sng">
            <a:solidFill>
              <a:srgbClr val="5032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39700" indent="0" algn="ctr">
              <a:buNone/>
              <a:defRPr/>
            </a:pPr>
            <a:r>
              <a:rPr lang="de-DE" sz="3200">
                <a:solidFill>
                  <a:schemeClr val="accent4"/>
                </a:solidFill>
                <a:latin typeface="+mn-lt"/>
              </a:rPr>
              <a:t> </a:t>
            </a:r>
            <a:endParaRPr>
              <a:latin typeface="+mn-lt"/>
            </a:endParaRPr>
          </a:p>
        </p:txBody>
      </p:sp>
      <p:sp>
        <p:nvSpPr>
          <p:cNvPr id="5" name="Google Shape;3294;p45"/>
          <p:cNvSpPr txBox="1"/>
          <p:nvPr/>
        </p:nvSpPr>
        <p:spPr bwMode="auto">
          <a:xfrm>
            <a:off x="3230185" y="3125729"/>
            <a:ext cx="1074824" cy="1057275"/>
          </a:xfrm>
          <a:prstGeom prst="roundRect">
            <a:avLst>
              <a:gd name="adj" fmla="val 16667"/>
            </a:avLst>
          </a:prstGeom>
          <a:solidFill>
            <a:srgbClr val="39BFA8"/>
          </a:solidFill>
          <a:ln w="19050" cap="flat" cmpd="sng">
            <a:solidFill>
              <a:srgbClr val="5032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1pPr>
            <a:lvl2pPr marL="914400" marR="0" lvl="1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2pPr>
            <a:lvl3pPr marL="1371600" marR="0" lvl="2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3pPr>
            <a:lvl4pPr marL="1828800" marR="0" lvl="3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4pPr>
            <a:lvl5pPr marL="2286000" marR="0" lvl="4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5pPr>
            <a:lvl6pPr marL="2743200" marR="0" lvl="5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6pPr>
            <a:lvl7pPr marL="3200400" marR="0" lvl="6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7pPr>
            <a:lvl8pPr marL="3657600" marR="0" lvl="7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8pPr>
            <a:lvl9pPr marL="4114800" marR="0" lvl="8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9pPr>
          </a:lstStyle>
          <a:p>
            <a:pPr marL="139700" indent="0" algn="ctr">
              <a:buFont typeface="Arial"/>
              <a:buNone/>
              <a:defRPr/>
            </a:pPr>
            <a:endParaRPr lang="de-DE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latin typeface="+mn-lt"/>
            </a:endParaRPr>
          </a:p>
        </p:txBody>
      </p:sp>
      <p:sp>
        <p:nvSpPr>
          <p:cNvPr id="6" name="Google Shape;3294;p45"/>
          <p:cNvSpPr txBox="1"/>
          <p:nvPr/>
        </p:nvSpPr>
        <p:spPr bwMode="auto">
          <a:xfrm>
            <a:off x="4572000" y="3125729"/>
            <a:ext cx="1080000" cy="1080000"/>
          </a:xfrm>
          <a:prstGeom prst="roundRect">
            <a:avLst>
              <a:gd name="adj" fmla="val 16667"/>
            </a:avLst>
          </a:prstGeom>
          <a:solidFill>
            <a:srgbClr val="CC2D4A"/>
          </a:solidFill>
          <a:ln w="19050" cap="flat" cmpd="sng">
            <a:solidFill>
              <a:srgbClr val="5032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1pPr>
            <a:lvl2pPr marL="914400" marR="0" lvl="1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2pPr>
            <a:lvl3pPr marL="1371600" marR="0" lvl="2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3pPr>
            <a:lvl4pPr marL="1828800" marR="0" lvl="3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4pPr>
            <a:lvl5pPr marL="2286000" marR="0" lvl="4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5pPr>
            <a:lvl6pPr marL="2743200" marR="0" lvl="5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6pPr>
            <a:lvl7pPr marL="3200400" marR="0" lvl="6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7pPr>
            <a:lvl8pPr marL="3657600" marR="0" lvl="7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8pPr>
            <a:lvl9pPr marL="4114800" marR="0" lvl="8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9pPr>
          </a:lstStyle>
          <a:p>
            <a:pPr marL="139700" indent="0">
              <a:buFont typeface="Arial"/>
              <a:buNone/>
              <a:defRPr/>
            </a:pPr>
            <a:endParaRPr lang="de-DE" sz="320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7" name="Google Shape;3294;p45"/>
          <p:cNvSpPr txBox="1"/>
          <p:nvPr/>
        </p:nvSpPr>
        <p:spPr bwMode="auto">
          <a:xfrm>
            <a:off x="5920888" y="3148454"/>
            <a:ext cx="1074824" cy="1057275"/>
          </a:xfrm>
          <a:prstGeom prst="roundRect">
            <a:avLst>
              <a:gd name="adj" fmla="val 16667"/>
            </a:avLst>
          </a:prstGeom>
          <a:solidFill>
            <a:srgbClr val="E5C117"/>
          </a:solidFill>
          <a:ln w="19050" cap="flat" cmpd="sng">
            <a:solidFill>
              <a:srgbClr val="5032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1pPr>
            <a:lvl2pPr marL="914400" marR="0" lvl="1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2pPr>
            <a:lvl3pPr marL="1371600" marR="0" lvl="2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3pPr>
            <a:lvl4pPr marL="1828800" marR="0" lvl="3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4pPr>
            <a:lvl5pPr marL="2286000" marR="0" lvl="4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5pPr>
            <a:lvl6pPr marL="2743200" marR="0" lvl="5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6pPr>
            <a:lvl7pPr marL="3200400" marR="0" lvl="6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7pPr>
            <a:lvl8pPr marL="3657600" marR="0" lvl="7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8pPr>
            <a:lvl9pPr marL="4114800" marR="0" lvl="8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9pPr>
          </a:lstStyle>
          <a:p>
            <a:pPr marL="139700" indent="0" algn="ctr">
              <a:buFont typeface="Arial"/>
              <a:buNone/>
              <a:defRPr/>
            </a:pPr>
            <a:endParaRPr lang="de-DE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latin typeface="+mn-lt"/>
            </a:endParaRPr>
          </a:p>
        </p:txBody>
      </p:sp>
      <p:sp>
        <p:nvSpPr>
          <p:cNvPr id="9" name="Textfeld 8"/>
          <p:cNvSpPr txBox="1"/>
          <p:nvPr/>
        </p:nvSpPr>
        <p:spPr bwMode="auto">
          <a:xfrm>
            <a:off x="1888372" y="3331199"/>
            <a:ext cx="105608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de-DE" sz="3600" b="1">
                <a:solidFill>
                  <a:schemeClr val="accent4"/>
                </a:solidFill>
                <a:latin typeface="+mn-lt"/>
              </a:rPr>
              <a:t>C</a:t>
            </a:r>
            <a:endParaRPr>
              <a:latin typeface="+mn-lt"/>
            </a:endParaRPr>
          </a:p>
        </p:txBody>
      </p:sp>
      <p:sp>
        <p:nvSpPr>
          <p:cNvPr id="10" name="Textfeld 9"/>
          <p:cNvSpPr txBox="1"/>
          <p:nvPr/>
        </p:nvSpPr>
        <p:spPr bwMode="auto">
          <a:xfrm>
            <a:off x="3248929" y="3342562"/>
            <a:ext cx="105608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de-DE" sz="3600" b="1">
                <a:solidFill>
                  <a:schemeClr val="accent4"/>
                </a:solidFill>
                <a:latin typeface="+mn-lt"/>
              </a:rPr>
              <a:t>A</a:t>
            </a:r>
            <a:endParaRPr>
              <a:latin typeface="+mn-lt"/>
            </a:endParaRPr>
          </a:p>
        </p:txBody>
      </p:sp>
      <p:sp>
        <p:nvSpPr>
          <p:cNvPr id="11" name="Textfeld 10"/>
          <p:cNvSpPr txBox="1"/>
          <p:nvPr/>
        </p:nvSpPr>
        <p:spPr bwMode="auto">
          <a:xfrm>
            <a:off x="4595919" y="3353925"/>
            <a:ext cx="105608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de-DE" sz="3600" b="1">
                <a:solidFill>
                  <a:schemeClr val="accent4"/>
                </a:solidFill>
                <a:latin typeface="+mn-lt"/>
              </a:rPr>
              <a:t>R</a:t>
            </a:r>
            <a:endParaRPr>
              <a:latin typeface="+mn-lt"/>
            </a:endParaRPr>
          </a:p>
        </p:txBody>
      </p:sp>
      <p:sp>
        <p:nvSpPr>
          <p:cNvPr id="12" name="Textfeld 11"/>
          <p:cNvSpPr txBox="1"/>
          <p:nvPr/>
        </p:nvSpPr>
        <p:spPr bwMode="auto">
          <a:xfrm>
            <a:off x="5913814" y="3353924"/>
            <a:ext cx="105608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de-DE" sz="3600" b="1">
                <a:solidFill>
                  <a:schemeClr val="accent4"/>
                </a:solidFill>
                <a:latin typeface="+mn-lt"/>
              </a:rPr>
              <a:t>E</a:t>
            </a:r>
            <a:endParaRPr>
              <a:latin typeface="+mn-lt"/>
            </a:endParaRPr>
          </a:p>
        </p:txBody>
      </p:sp>
      <p:sp>
        <p:nvSpPr>
          <p:cNvPr id="15" name="Textfeld 14"/>
          <p:cNvSpPr txBox="1"/>
          <p:nvPr/>
        </p:nvSpPr>
        <p:spPr bwMode="auto">
          <a:xfrm>
            <a:off x="1807361" y="4227250"/>
            <a:ext cx="15828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>
              <a:spcBef>
                <a:spcPts val="750"/>
              </a:spcBef>
              <a:spcAft>
                <a:spcPts val="0"/>
              </a:spcAft>
              <a:buNone/>
              <a:defRPr/>
            </a:pPr>
            <a:r>
              <a:rPr lang="de-DE" sz="1200" dirty="0">
                <a:latin typeface="+mn-lt"/>
              </a:rPr>
              <a:t>Collective Benefit</a:t>
            </a:r>
            <a:endParaRPr dirty="0">
              <a:latin typeface="+mn-lt"/>
            </a:endParaRPr>
          </a:p>
        </p:txBody>
      </p:sp>
      <p:sp>
        <p:nvSpPr>
          <p:cNvPr id="17" name="Textfeld 16"/>
          <p:cNvSpPr txBox="1"/>
          <p:nvPr/>
        </p:nvSpPr>
        <p:spPr bwMode="auto">
          <a:xfrm>
            <a:off x="3132715" y="4217090"/>
            <a:ext cx="172073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>
              <a:spcBef>
                <a:spcPts val="750"/>
              </a:spcBef>
              <a:spcAft>
                <a:spcPts val="0"/>
              </a:spcAft>
              <a:buNone/>
              <a:defRPr/>
            </a:pPr>
            <a:r>
              <a:rPr lang="de-DE" sz="1200">
                <a:latin typeface="+mn-lt"/>
              </a:rPr>
              <a:t>Authority to Control</a:t>
            </a:r>
            <a:endParaRPr>
              <a:latin typeface="+mn-lt"/>
            </a:endParaRPr>
          </a:p>
        </p:txBody>
      </p:sp>
      <p:sp>
        <p:nvSpPr>
          <p:cNvPr id="19" name="Textfeld 18"/>
          <p:cNvSpPr txBox="1"/>
          <p:nvPr/>
        </p:nvSpPr>
        <p:spPr bwMode="auto">
          <a:xfrm>
            <a:off x="4595917" y="4227248"/>
            <a:ext cx="1234802" cy="276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>
              <a:spcBef>
                <a:spcPts val="750"/>
              </a:spcBef>
              <a:spcAft>
                <a:spcPts val="0"/>
              </a:spcAft>
              <a:buNone/>
              <a:defRPr/>
            </a:pPr>
            <a:r>
              <a:rPr lang="de-DE" sz="1200">
                <a:latin typeface="+mn-lt"/>
              </a:rPr>
              <a:t>Responsability</a:t>
            </a:r>
            <a:endParaRPr/>
          </a:p>
        </p:txBody>
      </p:sp>
      <p:sp>
        <p:nvSpPr>
          <p:cNvPr id="21" name="Textfeld 20"/>
          <p:cNvSpPr txBox="1"/>
          <p:nvPr/>
        </p:nvSpPr>
        <p:spPr bwMode="auto">
          <a:xfrm>
            <a:off x="6162213" y="4227248"/>
            <a:ext cx="8076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>
              <a:spcBef>
                <a:spcPts val="750"/>
              </a:spcBef>
              <a:spcAft>
                <a:spcPts val="0"/>
              </a:spcAft>
              <a:buNone/>
              <a:defRPr/>
            </a:pPr>
            <a:r>
              <a:rPr lang="de-DE" sz="1200">
                <a:latin typeface="+mn-lt"/>
              </a:rPr>
              <a:t>Ethics</a:t>
            </a:r>
            <a:endParaRPr/>
          </a:p>
        </p:txBody>
      </p:sp>
      <p:sp>
        <p:nvSpPr>
          <p:cNvPr id="22" name="Google Shape;3294;p45"/>
          <p:cNvSpPr txBox="1"/>
          <p:nvPr/>
        </p:nvSpPr>
        <p:spPr bwMode="auto">
          <a:xfrm>
            <a:off x="719999" y="1491473"/>
            <a:ext cx="7703999" cy="1268352"/>
          </a:xfrm>
          <a:prstGeom prst="roundRect">
            <a:avLst>
              <a:gd name="adj" fmla="val 16667"/>
            </a:avLst>
          </a:prstGeom>
          <a:noFill/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1pPr>
            <a:lvl2pPr marL="914400" marR="0" lvl="1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2pPr>
            <a:lvl3pPr marL="1371600" marR="0" lvl="2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3pPr>
            <a:lvl4pPr marL="1828800" marR="0" lvl="3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4pPr>
            <a:lvl5pPr marL="2286000" marR="0" lvl="4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5pPr>
            <a:lvl6pPr marL="2743200" marR="0" lvl="5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6pPr>
            <a:lvl7pPr marL="3200400" marR="0" lvl="6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7pPr>
            <a:lvl8pPr marL="3657600" marR="0" lvl="7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8pPr>
            <a:lvl9pPr marL="4114800" marR="0" lvl="8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9pPr>
          </a:lstStyle>
          <a:p>
            <a:pPr>
              <a:buFont typeface="Wingdings"/>
              <a:buChar char="Ø"/>
              <a:defRPr/>
            </a:pPr>
            <a:r>
              <a:rPr lang="de-DE" sz="1600">
                <a:latin typeface="+mn-lt"/>
              </a:rPr>
              <a:t>Die </a:t>
            </a:r>
            <a:r>
              <a:rPr lang="de-DE" sz="1600" b="1">
                <a:latin typeface="+mn-lt"/>
              </a:rPr>
              <a:t>CARE-Prinzipien </a:t>
            </a:r>
            <a:r>
              <a:rPr lang="de-DE" sz="1600">
                <a:latin typeface="+mn-lt"/>
              </a:rPr>
              <a:t>beschreiben einen verantwortungsvollen Umgang mit Daten, die indigene Gemeinschaften betreffen.</a:t>
            </a:r>
            <a:endParaRPr>
              <a:latin typeface="+mn-lt"/>
            </a:endParaRPr>
          </a:p>
          <a:p>
            <a:pPr marL="139700" indent="0">
              <a:buNone/>
              <a:defRPr/>
            </a:pPr>
            <a:endParaRPr lang="de-DE" sz="1600">
              <a:latin typeface="+mn-lt"/>
            </a:endParaRPr>
          </a:p>
          <a:p>
            <a:pPr>
              <a:buFont typeface="Wingdings"/>
              <a:buChar char="Ø"/>
              <a:defRPr/>
            </a:pPr>
            <a:r>
              <a:rPr lang="de-DE" sz="1600">
                <a:latin typeface="+mn-lt"/>
              </a:rPr>
              <a:t>Im Vergleich zu den FAIR-Prinzipien fokussieren sich die CARE-Prinzipien auf dem Schutz der Rechte sowie der Berücksichtigung der Interessen indigener Völker.</a:t>
            </a:r>
            <a:endParaRPr lang="de-DE" sz="1600">
              <a:solidFill>
                <a:schemeClr val="accent4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10" name="Gerader Verbinder 9"/>
          <p:cNvCxnSpPr>
            <a:cxnSpLocks/>
          </p:cNvCxnSpPr>
          <p:nvPr/>
        </p:nvCxnSpPr>
        <p:spPr bwMode="auto">
          <a:xfrm>
            <a:off x="2452255" y="1704109"/>
            <a:ext cx="0" cy="33583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/>
          <p:cNvCxnSpPr>
            <a:cxnSpLocks/>
          </p:cNvCxnSpPr>
          <p:nvPr/>
        </p:nvCxnSpPr>
        <p:spPr bwMode="auto">
          <a:xfrm>
            <a:off x="4572000" y="1623753"/>
            <a:ext cx="0" cy="31345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>
            <a:cxnSpLocks/>
          </p:cNvCxnSpPr>
          <p:nvPr/>
        </p:nvCxnSpPr>
        <p:spPr bwMode="auto">
          <a:xfrm>
            <a:off x="6586452" y="1623753"/>
            <a:ext cx="0" cy="34386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platzhalter 20"/>
          <p:cNvSpPr>
            <a:spLocks noGrp="1"/>
          </p:cNvSpPr>
          <p:nvPr>
            <p:ph type="body" idx="1"/>
          </p:nvPr>
        </p:nvSpPr>
        <p:spPr bwMode="auto">
          <a:xfrm>
            <a:off x="437804" y="1812175"/>
            <a:ext cx="1855722" cy="3250276"/>
          </a:xfrm>
        </p:spPr>
        <p:txBody>
          <a:bodyPr/>
          <a:lstStyle/>
          <a:p>
            <a:pPr>
              <a:defRPr/>
            </a:pPr>
            <a:r>
              <a:rPr lang="de-DE" dirty="0">
                <a:latin typeface="+mn-lt"/>
              </a:rPr>
              <a:t>Nutzung indigener Daten zum Vorteil der Gemeinschaft</a:t>
            </a:r>
          </a:p>
          <a:p>
            <a:pPr marL="139700" indent="0">
              <a:buNone/>
              <a:defRPr/>
            </a:pPr>
            <a:endParaRPr lang="de-DE" dirty="0">
              <a:latin typeface="+mn-lt"/>
            </a:endParaRPr>
          </a:p>
          <a:p>
            <a:pPr>
              <a:defRPr/>
            </a:pPr>
            <a:r>
              <a:rPr lang="de-DE" dirty="0">
                <a:latin typeface="Arial"/>
              </a:rPr>
              <a:t>z. B. für Entscheidungen, Selbstbestimmung und faire Wertbeteiligung</a:t>
            </a:r>
          </a:p>
        </p:txBody>
      </p:sp>
      <p:sp>
        <p:nvSpPr>
          <p:cNvPr id="50" name="Textplatzhalter 20"/>
          <p:cNvSpPr txBox="1"/>
          <p:nvPr/>
        </p:nvSpPr>
        <p:spPr bwMode="auto">
          <a:xfrm>
            <a:off x="2477194" y="1812175"/>
            <a:ext cx="1855722" cy="3250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1pPr>
            <a:lvl2pPr marL="914400" marR="0" lvl="1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2pPr>
            <a:lvl3pPr marL="1371600" marR="0" lvl="2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3pPr>
            <a:lvl4pPr marL="1828800" marR="0" lvl="3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4pPr>
            <a:lvl5pPr marL="2286000" marR="0" lvl="4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5pPr>
            <a:lvl6pPr marL="2743200" marR="0" lvl="5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6pPr>
            <a:lvl7pPr marL="3200400" marR="0" lvl="6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7pPr>
            <a:lvl8pPr marL="3657600" marR="0" lvl="7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8pPr>
            <a:lvl9pPr marL="4114800" marR="0" lvl="8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9pPr>
          </a:lstStyle>
          <a:p>
            <a:pPr>
              <a:defRPr/>
            </a:pPr>
            <a:r>
              <a:rPr lang="de-DE" dirty="0">
                <a:latin typeface="+mn-lt"/>
              </a:rPr>
              <a:t>Kontrolle darüber, wer Zugriff auf Daten hat</a:t>
            </a:r>
            <a:endParaRPr dirty="0">
              <a:latin typeface="+mn-lt"/>
            </a:endParaRPr>
          </a:p>
          <a:p>
            <a:pPr>
              <a:defRPr/>
            </a:pPr>
            <a:endParaRPr lang="de-DE" dirty="0">
              <a:latin typeface="+mn-lt"/>
            </a:endParaRPr>
          </a:p>
          <a:p>
            <a:pPr>
              <a:defRPr/>
            </a:pPr>
            <a:endParaRPr lang="de-DE" dirty="0">
              <a:latin typeface="+mn-lt"/>
            </a:endParaRPr>
          </a:p>
          <a:p>
            <a:pPr>
              <a:defRPr/>
            </a:pPr>
            <a:r>
              <a:rPr lang="de-DE" dirty="0">
                <a:latin typeface="+mn-lt"/>
              </a:rPr>
              <a:t>Entscheidung darüber, wie Daten dargestellt, interpretiert und weitergegeben werden</a:t>
            </a:r>
            <a:endParaRPr dirty="0">
              <a:latin typeface="+mn-lt"/>
            </a:endParaRPr>
          </a:p>
        </p:txBody>
      </p:sp>
      <p:sp>
        <p:nvSpPr>
          <p:cNvPr id="51" name="Textplatzhalter 20"/>
          <p:cNvSpPr txBox="1"/>
          <p:nvPr/>
        </p:nvSpPr>
        <p:spPr bwMode="auto">
          <a:xfrm>
            <a:off x="4620282" y="1812175"/>
            <a:ext cx="1855722" cy="2251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1pPr>
            <a:lvl2pPr marL="914400" marR="0" lvl="1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2pPr>
            <a:lvl3pPr marL="1371600" marR="0" lvl="2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3pPr>
            <a:lvl4pPr marL="1828800" marR="0" lvl="3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4pPr>
            <a:lvl5pPr marL="2286000" marR="0" lvl="4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5pPr>
            <a:lvl6pPr marL="2743200" marR="0" lvl="5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6pPr>
            <a:lvl7pPr marL="3200400" marR="0" lvl="6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7pPr>
            <a:lvl8pPr marL="3657600" marR="0" lvl="7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8pPr>
            <a:lvl9pPr marL="4114800" marR="0" lvl="8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9pPr>
          </a:lstStyle>
          <a:p>
            <a:pPr>
              <a:defRPr/>
            </a:pPr>
            <a:endParaRPr lang="de-DE">
              <a:latin typeface="+mn-lt"/>
            </a:endParaRPr>
          </a:p>
        </p:txBody>
      </p:sp>
      <p:sp>
        <p:nvSpPr>
          <p:cNvPr id="52" name="Textplatzhalter 20"/>
          <p:cNvSpPr txBox="1"/>
          <p:nvPr/>
        </p:nvSpPr>
        <p:spPr bwMode="auto">
          <a:xfrm>
            <a:off x="6691746" y="1840467"/>
            <a:ext cx="1855722" cy="3250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1pPr>
            <a:lvl2pPr marL="914400" marR="0" lvl="1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2pPr>
            <a:lvl3pPr marL="1371600" marR="0" lvl="2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3pPr>
            <a:lvl4pPr marL="1828800" marR="0" lvl="3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4pPr>
            <a:lvl5pPr marL="2286000" marR="0" lvl="4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5pPr>
            <a:lvl6pPr marL="2743200" marR="0" lvl="5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6pPr>
            <a:lvl7pPr marL="3200400" marR="0" lvl="6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7pPr>
            <a:lvl8pPr marL="3657600" marR="0" lvl="7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8pPr>
            <a:lvl9pPr marL="4114800" marR="0" lvl="8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9pPr>
          </a:lstStyle>
          <a:p>
            <a:pPr>
              <a:defRPr/>
            </a:pPr>
            <a:endParaRPr lang="de-DE">
              <a:latin typeface="+mn-lt"/>
            </a:endParaRPr>
          </a:p>
        </p:txBody>
      </p:sp>
      <p:sp>
        <p:nvSpPr>
          <p:cNvPr id="8" name="Google Shape;3294;p45"/>
          <p:cNvSpPr txBox="1"/>
          <p:nvPr/>
        </p:nvSpPr>
        <p:spPr bwMode="auto">
          <a:xfrm>
            <a:off x="851287" y="566478"/>
            <a:ext cx="1074824" cy="1057275"/>
          </a:xfrm>
          <a:prstGeom prst="roundRect">
            <a:avLst>
              <a:gd name="adj" fmla="val 16667"/>
            </a:avLst>
          </a:prstGeom>
          <a:solidFill>
            <a:srgbClr val="39A0BE"/>
          </a:solidFill>
          <a:ln w="19050" cap="flat" cmpd="sng">
            <a:solidFill>
              <a:srgbClr val="5032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1pPr>
            <a:lvl2pPr marL="914400" marR="0" lvl="1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2pPr>
            <a:lvl3pPr marL="1371600" marR="0" lvl="2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3pPr>
            <a:lvl4pPr marL="1828800" marR="0" lvl="3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4pPr>
            <a:lvl5pPr marL="2286000" marR="0" lvl="4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5pPr>
            <a:lvl6pPr marL="2743200" marR="0" lvl="5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6pPr>
            <a:lvl7pPr marL="3200400" marR="0" lvl="6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7pPr>
            <a:lvl8pPr marL="3657600" marR="0" lvl="7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8pPr>
            <a:lvl9pPr marL="4114800" marR="0" lvl="8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9pPr>
          </a:lstStyle>
          <a:p>
            <a:pPr marL="139700" indent="0" algn="ctr">
              <a:buFont typeface="Arial"/>
              <a:buNone/>
              <a:defRPr/>
            </a:pPr>
            <a:r>
              <a:rPr lang="de-DE" sz="3200">
                <a:solidFill>
                  <a:schemeClr val="accent4"/>
                </a:solidFill>
                <a:latin typeface="+mn-lt"/>
              </a:rPr>
              <a:t> </a:t>
            </a:r>
            <a:endParaRPr>
              <a:latin typeface="+mn-lt"/>
            </a:endParaRPr>
          </a:p>
        </p:txBody>
      </p:sp>
      <p:sp>
        <p:nvSpPr>
          <p:cNvPr id="9" name="Google Shape;3294;p45"/>
          <p:cNvSpPr txBox="1"/>
          <p:nvPr/>
        </p:nvSpPr>
        <p:spPr bwMode="auto">
          <a:xfrm>
            <a:off x="2867643" y="555115"/>
            <a:ext cx="1081600" cy="1045913"/>
          </a:xfrm>
          <a:prstGeom prst="roundRect">
            <a:avLst>
              <a:gd name="adj" fmla="val 16667"/>
            </a:avLst>
          </a:prstGeom>
          <a:solidFill>
            <a:srgbClr val="39BFA8"/>
          </a:solidFill>
          <a:ln w="19050" cap="flat" cmpd="sng">
            <a:solidFill>
              <a:srgbClr val="5032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1pPr>
            <a:lvl2pPr marL="914400" marR="0" lvl="1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2pPr>
            <a:lvl3pPr marL="1371600" marR="0" lvl="2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3pPr>
            <a:lvl4pPr marL="1828800" marR="0" lvl="3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4pPr>
            <a:lvl5pPr marL="2286000" marR="0" lvl="4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5pPr>
            <a:lvl6pPr marL="2743200" marR="0" lvl="5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6pPr>
            <a:lvl7pPr marL="3200400" marR="0" lvl="6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7pPr>
            <a:lvl8pPr marL="3657600" marR="0" lvl="7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8pPr>
            <a:lvl9pPr marL="4114800" marR="0" lvl="8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9pPr>
          </a:lstStyle>
          <a:p>
            <a:pPr marL="139700" indent="0" algn="ctr">
              <a:buFont typeface="Arial"/>
              <a:buNone/>
              <a:defRPr/>
            </a:pPr>
            <a:endParaRPr lang="de-DE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" name="Google Shape;3294;p45"/>
          <p:cNvSpPr txBox="1"/>
          <p:nvPr/>
        </p:nvSpPr>
        <p:spPr bwMode="auto">
          <a:xfrm>
            <a:off x="5065735" y="543753"/>
            <a:ext cx="1081600" cy="1045913"/>
          </a:xfrm>
          <a:prstGeom prst="roundRect">
            <a:avLst>
              <a:gd name="adj" fmla="val 16667"/>
            </a:avLst>
          </a:prstGeom>
          <a:solidFill>
            <a:srgbClr val="CC2D4A"/>
          </a:solidFill>
          <a:ln w="19050" cap="flat" cmpd="sng">
            <a:solidFill>
              <a:srgbClr val="5032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1pPr>
            <a:lvl2pPr marL="914400" marR="0" lvl="1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2pPr>
            <a:lvl3pPr marL="1371600" marR="0" lvl="2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3pPr>
            <a:lvl4pPr marL="1828800" marR="0" lvl="3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4pPr>
            <a:lvl5pPr marL="2286000" marR="0" lvl="4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5pPr>
            <a:lvl6pPr marL="2743200" marR="0" lvl="5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6pPr>
            <a:lvl7pPr marL="3200400" marR="0" lvl="6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7pPr>
            <a:lvl8pPr marL="3657600" marR="0" lvl="7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8pPr>
            <a:lvl9pPr marL="4114800" marR="0" lvl="8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9pPr>
          </a:lstStyle>
          <a:p>
            <a:pPr marL="139700" indent="0">
              <a:buFont typeface="Arial"/>
              <a:buNone/>
              <a:defRPr/>
            </a:pPr>
            <a:endParaRPr lang="de-DE" sz="3200">
              <a:solidFill>
                <a:schemeClr val="accent4"/>
              </a:solidFill>
              <a:latin typeface="+mn-lt"/>
            </a:endParaRPr>
          </a:p>
        </p:txBody>
      </p:sp>
      <p:sp>
        <p:nvSpPr>
          <p:cNvPr id="12" name="Google Shape;3294;p45"/>
          <p:cNvSpPr txBox="1"/>
          <p:nvPr/>
        </p:nvSpPr>
        <p:spPr bwMode="auto">
          <a:xfrm>
            <a:off x="7262226" y="543753"/>
            <a:ext cx="1081599" cy="985789"/>
          </a:xfrm>
          <a:prstGeom prst="roundRect">
            <a:avLst>
              <a:gd name="adj" fmla="val 16667"/>
            </a:avLst>
          </a:prstGeom>
          <a:solidFill>
            <a:srgbClr val="E5C117"/>
          </a:solidFill>
          <a:ln w="19050" cap="flat" cmpd="sng">
            <a:solidFill>
              <a:srgbClr val="5032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1pPr>
            <a:lvl2pPr marL="914400" marR="0" lvl="1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2pPr>
            <a:lvl3pPr marL="1371600" marR="0" lvl="2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3pPr>
            <a:lvl4pPr marL="1828800" marR="0" lvl="3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4pPr>
            <a:lvl5pPr marL="2286000" marR="0" lvl="4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5pPr>
            <a:lvl6pPr marL="2743200" marR="0" lvl="5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6pPr>
            <a:lvl7pPr marL="3200400" marR="0" lvl="6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7pPr>
            <a:lvl8pPr marL="3657600" marR="0" lvl="7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8pPr>
            <a:lvl9pPr marL="4114800" marR="0" lvl="8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9pPr>
          </a:lstStyle>
          <a:p>
            <a:pPr marL="139700" indent="0" algn="ctr">
              <a:buFont typeface="Arial"/>
              <a:buNone/>
              <a:defRPr/>
            </a:pPr>
            <a:endParaRPr lang="de-DE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latin typeface="+mn-lt"/>
            </a:endParaRPr>
          </a:p>
        </p:txBody>
      </p:sp>
      <p:sp>
        <p:nvSpPr>
          <p:cNvPr id="16" name="Textfeld 15"/>
          <p:cNvSpPr txBox="1"/>
          <p:nvPr/>
        </p:nvSpPr>
        <p:spPr bwMode="auto">
          <a:xfrm>
            <a:off x="860658" y="771949"/>
            <a:ext cx="105608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de-DE" sz="3600" b="1">
                <a:solidFill>
                  <a:schemeClr val="accent4"/>
                </a:solidFill>
                <a:latin typeface="+mn-lt"/>
              </a:rPr>
              <a:t>C</a:t>
            </a:r>
            <a:endParaRPr>
              <a:latin typeface="+mn-lt"/>
            </a:endParaRPr>
          </a:p>
        </p:txBody>
      </p:sp>
      <p:sp>
        <p:nvSpPr>
          <p:cNvPr id="17" name="Textfeld 16"/>
          <p:cNvSpPr txBox="1"/>
          <p:nvPr/>
        </p:nvSpPr>
        <p:spPr bwMode="auto">
          <a:xfrm>
            <a:off x="2886386" y="771949"/>
            <a:ext cx="105608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de-DE" sz="3600" b="1">
                <a:solidFill>
                  <a:schemeClr val="accent4"/>
                </a:solidFill>
                <a:latin typeface="+mn-lt"/>
              </a:rPr>
              <a:t>A</a:t>
            </a:r>
            <a:endParaRPr>
              <a:latin typeface="+mn-lt"/>
            </a:endParaRPr>
          </a:p>
        </p:txBody>
      </p:sp>
      <p:sp>
        <p:nvSpPr>
          <p:cNvPr id="19" name="Textfeld 18"/>
          <p:cNvSpPr txBox="1"/>
          <p:nvPr/>
        </p:nvSpPr>
        <p:spPr bwMode="auto">
          <a:xfrm>
            <a:off x="5065735" y="760586"/>
            <a:ext cx="105608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de-DE" sz="3600" b="1">
                <a:solidFill>
                  <a:schemeClr val="accent4"/>
                </a:solidFill>
                <a:latin typeface="+mn-lt"/>
              </a:rPr>
              <a:t>R</a:t>
            </a:r>
            <a:endParaRPr>
              <a:latin typeface="+mn-lt"/>
            </a:endParaRPr>
          </a:p>
        </p:txBody>
      </p:sp>
      <p:sp>
        <p:nvSpPr>
          <p:cNvPr id="20" name="Textfeld 19"/>
          <p:cNvSpPr txBox="1"/>
          <p:nvPr/>
        </p:nvSpPr>
        <p:spPr bwMode="auto">
          <a:xfrm>
            <a:off x="7262227" y="749224"/>
            <a:ext cx="105608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de-DE" sz="3600" b="1">
                <a:solidFill>
                  <a:schemeClr val="accent4"/>
                </a:solidFill>
                <a:latin typeface="+mn-lt"/>
              </a:rPr>
              <a:t>E</a:t>
            </a:r>
            <a:endParaRPr>
              <a:latin typeface="+mn-lt"/>
            </a:endParaRPr>
          </a:p>
        </p:txBody>
      </p:sp>
      <p:sp>
        <p:nvSpPr>
          <p:cNvPr id="25" name="Textplatzhalter 20"/>
          <p:cNvSpPr txBox="1"/>
          <p:nvPr/>
        </p:nvSpPr>
        <p:spPr bwMode="auto">
          <a:xfrm>
            <a:off x="4640556" y="1776702"/>
            <a:ext cx="1855722" cy="2922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1pPr>
            <a:lvl2pPr marL="914400" marR="0" lvl="1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2pPr>
            <a:lvl3pPr marL="1371600" marR="0" lvl="2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3pPr>
            <a:lvl4pPr marL="1828800" marR="0" lvl="3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4pPr>
            <a:lvl5pPr marL="2286000" marR="0" lvl="4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5pPr>
            <a:lvl6pPr marL="2743200" marR="0" lvl="5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6pPr>
            <a:lvl7pPr marL="3200400" marR="0" lvl="6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7pPr>
            <a:lvl8pPr marL="3657600" marR="0" lvl="7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8pPr>
            <a:lvl9pPr marL="4114800" marR="0" lvl="8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9pPr>
          </a:lstStyle>
          <a:p>
            <a:pPr>
              <a:defRPr/>
            </a:pPr>
            <a:r>
              <a:rPr lang="de-DE">
                <a:latin typeface="+mn-lt"/>
              </a:rPr>
              <a:t>Transparent erklären, wie Daten genutzt werden</a:t>
            </a:r>
            <a:endParaRPr>
              <a:latin typeface="+mn-lt"/>
            </a:endParaRPr>
          </a:p>
          <a:p>
            <a:pPr>
              <a:defRPr/>
            </a:pPr>
            <a:endParaRPr lang="de-DE">
              <a:latin typeface="+mn-lt"/>
            </a:endParaRPr>
          </a:p>
          <a:p>
            <a:pPr>
              <a:defRPr/>
            </a:pPr>
            <a:r>
              <a:rPr lang="de-DE">
                <a:latin typeface="+mn-lt"/>
              </a:rPr>
              <a:t>Nachweisen, dass die Nutzung den indigenen Völkern zugutekommt</a:t>
            </a:r>
            <a:endParaRPr>
              <a:latin typeface="+mn-lt"/>
            </a:endParaRPr>
          </a:p>
        </p:txBody>
      </p:sp>
      <p:sp>
        <p:nvSpPr>
          <p:cNvPr id="27" name="Textplatzhalter 20"/>
          <p:cNvSpPr txBox="1"/>
          <p:nvPr/>
        </p:nvSpPr>
        <p:spPr bwMode="auto">
          <a:xfrm>
            <a:off x="6712020" y="1758142"/>
            <a:ext cx="1855722" cy="300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1pPr>
            <a:lvl2pPr marL="914400" marR="0" lvl="1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2pPr>
            <a:lvl3pPr marL="1371600" marR="0" lvl="2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3pPr>
            <a:lvl4pPr marL="1828800" marR="0" lvl="3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4pPr>
            <a:lvl5pPr marL="2286000" marR="0" lvl="4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5pPr>
            <a:lvl6pPr marL="2743200" marR="0" lvl="5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6pPr>
            <a:lvl7pPr marL="3200400" marR="0" lvl="6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7pPr>
            <a:lvl8pPr marL="3657600" marR="0" lvl="7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8pPr>
            <a:lvl9pPr marL="4114800" marR="0" lvl="8" indent="-3175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200" b="0" i="0" u="none" strike="noStrike" cap="none">
                <a:solidFill>
                  <a:srgbClr val="434343"/>
                </a:solidFill>
                <a:latin typeface="Arimo"/>
                <a:ea typeface="Arimo"/>
                <a:cs typeface="Arimo"/>
              </a:defRPr>
            </a:lvl9pPr>
          </a:lstStyle>
          <a:p>
            <a:pPr>
              <a:defRPr/>
            </a:pPr>
            <a:r>
              <a:rPr lang="de-DE">
                <a:latin typeface="+mn-lt"/>
              </a:rPr>
              <a:t>Vermeidung von Ausbeutung, Missbrauch oder Fehlinterpretation</a:t>
            </a:r>
            <a:endParaRPr>
              <a:latin typeface="+mn-lt"/>
            </a:endParaRPr>
          </a:p>
          <a:p>
            <a:pPr>
              <a:defRPr/>
            </a:pPr>
            <a:endParaRPr lang="de-DE">
              <a:latin typeface="+mn-lt"/>
            </a:endParaRPr>
          </a:p>
          <a:p>
            <a:pPr>
              <a:defRPr/>
            </a:pPr>
            <a:r>
              <a:rPr lang="de-DE">
                <a:latin typeface="+mn-lt"/>
              </a:rPr>
              <a:t>Respektvoller und sensibler Umgang mit kulturellen und sozialen Besonderheiten</a:t>
            </a:r>
            <a:endParaRPr>
              <a:latin typeface="+mn-lt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39F4753-1E66-1C84-C8D8-435B592D76CD}"/>
              </a:ext>
            </a:extLst>
          </p:cNvPr>
          <p:cNvSpPr txBox="1"/>
          <p:nvPr/>
        </p:nvSpPr>
        <p:spPr>
          <a:xfrm>
            <a:off x="669216" y="289477"/>
            <a:ext cx="139289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>
              <a:spcBef>
                <a:spcPts val="750"/>
              </a:spcBef>
              <a:spcAft>
                <a:spcPts val="0"/>
              </a:spcAft>
              <a:buNone/>
              <a:defRPr/>
            </a:pPr>
            <a:r>
              <a:rPr lang="de-DE" sz="1200" dirty="0">
                <a:latin typeface="+mn-lt"/>
              </a:rPr>
              <a:t>Collective Benefit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E96E50E-A9F1-60E3-B9DA-05CF6C9E89E4}"/>
              </a:ext>
            </a:extLst>
          </p:cNvPr>
          <p:cNvSpPr txBox="1"/>
          <p:nvPr/>
        </p:nvSpPr>
        <p:spPr bwMode="auto">
          <a:xfrm>
            <a:off x="2554058" y="278117"/>
            <a:ext cx="172073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>
              <a:spcBef>
                <a:spcPts val="750"/>
              </a:spcBef>
              <a:spcAft>
                <a:spcPts val="0"/>
              </a:spcAft>
              <a:buNone/>
              <a:defRPr/>
            </a:pPr>
            <a:r>
              <a:rPr lang="de-DE" sz="1200" dirty="0">
                <a:latin typeface="+mn-lt"/>
              </a:rPr>
              <a:t>Authority </a:t>
            </a:r>
            <a:r>
              <a:rPr lang="de-DE" sz="1200" dirty="0" err="1">
                <a:latin typeface="+mn-lt"/>
              </a:rPr>
              <a:t>to</a:t>
            </a:r>
            <a:r>
              <a:rPr lang="de-DE" sz="1200" dirty="0">
                <a:latin typeface="+mn-lt"/>
              </a:rPr>
              <a:t> Control</a:t>
            </a:r>
            <a:endParaRPr dirty="0">
              <a:latin typeface="+mn-lt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C8CD6C2-79BF-D294-404C-C6497CD975F6}"/>
              </a:ext>
            </a:extLst>
          </p:cNvPr>
          <p:cNvSpPr txBox="1"/>
          <p:nvPr/>
        </p:nvSpPr>
        <p:spPr bwMode="auto">
          <a:xfrm>
            <a:off x="4989134" y="282684"/>
            <a:ext cx="1234802" cy="276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>
              <a:spcBef>
                <a:spcPts val="750"/>
              </a:spcBef>
              <a:spcAft>
                <a:spcPts val="0"/>
              </a:spcAft>
              <a:buNone/>
              <a:defRPr/>
            </a:pPr>
            <a:r>
              <a:rPr lang="de-DE" sz="1200" dirty="0" err="1">
                <a:latin typeface="+mn-lt"/>
              </a:rPr>
              <a:t>Responsability</a:t>
            </a:r>
            <a:endParaRPr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BA56AF0-C6D2-2271-284A-58077DBE2E96}"/>
              </a:ext>
            </a:extLst>
          </p:cNvPr>
          <p:cNvSpPr txBox="1"/>
          <p:nvPr/>
        </p:nvSpPr>
        <p:spPr bwMode="auto">
          <a:xfrm>
            <a:off x="7399184" y="289477"/>
            <a:ext cx="8076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>
              <a:spcBef>
                <a:spcPts val="750"/>
              </a:spcBef>
              <a:spcAft>
                <a:spcPts val="0"/>
              </a:spcAft>
              <a:buNone/>
              <a:defRPr/>
            </a:pPr>
            <a:r>
              <a:rPr lang="de-DE" sz="1200" dirty="0" err="1">
                <a:latin typeface="+mn-lt"/>
              </a:rPr>
              <a:t>Ethics</a:t>
            </a: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95349" y="551757"/>
            <a:ext cx="8753302" cy="4039986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 bwMode="auto">
          <a:xfrm>
            <a:off x="3640973" y="1986974"/>
            <a:ext cx="229431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1800" b="1">
                <a:solidFill>
                  <a:schemeClr val="tx1"/>
                </a:solidFill>
                <a:latin typeface="+mn-lt"/>
              </a:rPr>
              <a:t>FAIR und offen:</a:t>
            </a:r>
            <a:endParaRPr lang="de-DE" sz="1800">
              <a:latin typeface="+mn-lt"/>
            </a:endParaRPr>
          </a:p>
          <a:p>
            <a:pPr>
              <a:defRPr/>
            </a:pPr>
            <a:r>
              <a:rPr lang="de-DE" sz="1800">
                <a:solidFill>
                  <a:schemeClr val="tx1"/>
                </a:solidFill>
                <a:latin typeface="+mn-lt"/>
              </a:rPr>
              <a:t>Mit PID, Metadaten, </a:t>
            </a:r>
            <a:br>
              <a:rPr lang="de-DE" sz="1800">
                <a:solidFill>
                  <a:schemeClr val="tx1"/>
                </a:solidFill>
                <a:latin typeface="+mn-lt"/>
              </a:rPr>
            </a:br>
            <a:r>
              <a:rPr lang="de-DE" sz="1800">
                <a:solidFill>
                  <a:schemeClr val="tx1"/>
                </a:solidFill>
                <a:latin typeface="+mn-lt"/>
              </a:rPr>
              <a:t>Lizenz etc. </a:t>
            </a:r>
            <a:br>
              <a:rPr lang="de-DE" sz="1800">
                <a:solidFill>
                  <a:schemeClr val="tx1"/>
                </a:solidFill>
                <a:latin typeface="+mn-lt"/>
              </a:rPr>
            </a:br>
            <a:r>
              <a:rPr lang="de-DE" sz="1800">
                <a:solidFill>
                  <a:schemeClr val="tx1"/>
                </a:solidFill>
                <a:latin typeface="+mn-lt"/>
              </a:rPr>
              <a:t>und öffentlich </a:t>
            </a:r>
            <a:br>
              <a:rPr lang="de-DE" sz="1800">
                <a:solidFill>
                  <a:schemeClr val="tx1"/>
                </a:solidFill>
                <a:latin typeface="+mn-lt"/>
              </a:rPr>
            </a:br>
            <a:r>
              <a:rPr lang="de-DE" sz="1800">
                <a:solidFill>
                  <a:schemeClr val="tx1"/>
                </a:solidFill>
                <a:latin typeface="+mn-lt"/>
              </a:rPr>
              <a:t>zugänglich</a:t>
            </a:r>
            <a:endParaRPr lang="de-DE" sz="1800"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Google Shape;2300;p34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pPr>
            <a:r>
              <a:rPr lang="en-GB">
                <a:latin typeface="+mn-lt"/>
              </a:rPr>
              <a:t>Gesamt-A</a:t>
            </a:r>
            <a:r>
              <a:rPr lang="de-DE">
                <a:latin typeface="+mn-lt"/>
              </a:rPr>
              <a:t>genda</a:t>
            </a:r>
            <a:endParaRPr>
              <a:latin typeface="+mn-lt"/>
            </a:endParaRPr>
          </a:p>
        </p:txBody>
      </p:sp>
      <p:graphicFrame>
        <p:nvGraphicFramePr>
          <p:cNvPr id="3" name="Diagramm 2"/>
          <p:cNvGraphicFramePr>
            <a:graphicFrameLocks/>
          </p:cNvGraphicFramePr>
          <p:nvPr/>
        </p:nvGraphicFramePr>
        <p:xfrm>
          <a:off x="507321" y="1472800"/>
          <a:ext cx="3924300" cy="31914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m 3"/>
          <p:cNvGraphicFramePr>
            <a:graphicFrameLocks/>
          </p:cNvGraphicFramePr>
          <p:nvPr/>
        </p:nvGraphicFramePr>
        <p:xfrm>
          <a:off x="4712679" y="1471028"/>
          <a:ext cx="3924000" cy="319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977876" y="324739"/>
            <a:ext cx="5188200" cy="756571"/>
          </a:xfrm>
        </p:spPr>
        <p:txBody>
          <a:bodyPr/>
          <a:lstStyle/>
          <a:p>
            <a:pPr algn="ctr">
              <a:defRPr/>
            </a:pPr>
            <a:r>
              <a:rPr lang="de-DE" sz="3200">
                <a:latin typeface="+mn-lt"/>
              </a:rPr>
              <a:t>Übung</a:t>
            </a:r>
            <a:endParaRPr lang="de-DE" sz="4000">
              <a:latin typeface="+mn-lt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subTitle" idx="1"/>
          </p:nvPr>
        </p:nvSpPr>
        <p:spPr bwMode="auto">
          <a:xfrm>
            <a:off x="1012640" y="1081310"/>
            <a:ext cx="7118671" cy="3603880"/>
          </a:xfrm>
          <a:prstGeom prst="rect">
            <a:avLst/>
          </a:prstGeom>
          <a:noFill/>
        </p:spPr>
        <p:txBody>
          <a:bodyPr/>
          <a:lstStyle/>
          <a:p>
            <a:pPr marL="139700" indent="0" algn="l">
              <a:lnSpc>
                <a:spcPct val="100000"/>
              </a:lnSpc>
              <a:buNone/>
              <a:defRPr/>
            </a:pPr>
            <a:r>
              <a:rPr lang="de-DE" sz="1050" b="1" dirty="0">
                <a:latin typeface="+mn-lt"/>
              </a:rPr>
              <a:t>Szenario</a:t>
            </a:r>
            <a:r>
              <a:rPr lang="de-DE" sz="1050" dirty="0">
                <a:latin typeface="+mn-lt"/>
              </a:rPr>
              <a:t>: Ein Forschungsteam hat ein Projekt abgeschlossen. Die Daten sollen veröffentlicht werden – aktuell sehen sie so aus:</a:t>
            </a:r>
            <a:endParaRPr dirty="0">
              <a:latin typeface="+mn-lt"/>
            </a:endParaRPr>
          </a:p>
          <a:p>
            <a:pPr algn="l">
              <a:lnSpc>
                <a:spcPct val="100000"/>
              </a:lnSpc>
              <a:buFont typeface="Arial"/>
              <a:buChar char="•"/>
              <a:defRPr/>
            </a:pPr>
            <a:r>
              <a:rPr lang="de-DE" sz="1050" dirty="0">
                <a:latin typeface="+mn-lt"/>
              </a:rPr>
              <a:t>Dateien heißen:</a:t>
            </a:r>
            <a:br>
              <a:rPr lang="de-DE" sz="1050" dirty="0">
                <a:latin typeface="+mn-lt"/>
              </a:rPr>
            </a:br>
            <a:r>
              <a:rPr lang="de-DE" sz="1050" dirty="0">
                <a:latin typeface="+mn-lt"/>
              </a:rPr>
              <a:t>→ </a:t>
            </a:r>
            <a:r>
              <a:rPr lang="de-DE" sz="1050" i="1" dirty="0">
                <a:latin typeface="+mn-lt"/>
              </a:rPr>
              <a:t>final.xlsx</a:t>
            </a:r>
            <a:r>
              <a:rPr lang="de-DE" sz="1050" dirty="0">
                <a:latin typeface="+mn-lt"/>
              </a:rPr>
              <a:t>, </a:t>
            </a:r>
            <a:r>
              <a:rPr lang="de-DE" sz="1050" i="1" dirty="0">
                <a:latin typeface="+mn-lt"/>
              </a:rPr>
              <a:t>neu_final2.csv</a:t>
            </a:r>
            <a:r>
              <a:rPr lang="de-DE" sz="1050" dirty="0">
                <a:latin typeface="+mn-lt"/>
              </a:rPr>
              <a:t>, </a:t>
            </a:r>
            <a:r>
              <a:rPr lang="de-DE" sz="1050" i="1" dirty="0">
                <a:latin typeface="+mn-lt"/>
              </a:rPr>
              <a:t>test_version3.csv</a:t>
            </a:r>
            <a:endParaRPr dirty="0">
              <a:latin typeface="+mn-lt"/>
            </a:endParaRPr>
          </a:p>
          <a:p>
            <a:pPr algn="l">
              <a:lnSpc>
                <a:spcPct val="100000"/>
              </a:lnSpc>
              <a:buFont typeface="Arial"/>
              <a:buChar char="•"/>
              <a:defRPr/>
            </a:pPr>
            <a:r>
              <a:rPr lang="de-DE" sz="1050" dirty="0">
                <a:latin typeface="+mn-lt"/>
              </a:rPr>
              <a:t>Es gibt keine einheitliche Struktur oder Metadaten</a:t>
            </a:r>
            <a:endParaRPr dirty="0">
              <a:latin typeface="+mn-lt"/>
            </a:endParaRPr>
          </a:p>
          <a:p>
            <a:pPr algn="l">
              <a:lnSpc>
                <a:spcPct val="100000"/>
              </a:lnSpc>
              <a:buFont typeface="Arial"/>
              <a:buChar char="•"/>
              <a:defRPr/>
            </a:pPr>
            <a:r>
              <a:rPr lang="de-DE" sz="1050" dirty="0">
                <a:latin typeface="+mn-lt"/>
              </a:rPr>
              <a:t>Daten liegen z.B. als Excel-Dateiformat vor</a:t>
            </a:r>
            <a:endParaRPr dirty="0">
              <a:latin typeface="+mn-lt"/>
            </a:endParaRPr>
          </a:p>
          <a:p>
            <a:pPr algn="l">
              <a:lnSpc>
                <a:spcPct val="100000"/>
              </a:lnSpc>
              <a:buFont typeface="Arial"/>
              <a:buChar char="•"/>
              <a:defRPr/>
            </a:pPr>
            <a:r>
              <a:rPr lang="de-DE" sz="1050" dirty="0">
                <a:latin typeface="+mn-lt"/>
              </a:rPr>
              <a:t>Keine Lizenz</a:t>
            </a:r>
            <a:endParaRPr lang="de-DE" sz="1050" i="1" dirty="0">
              <a:latin typeface="+mn-lt"/>
            </a:endParaRPr>
          </a:p>
          <a:p>
            <a:pPr marL="139700" indent="0" algn="l">
              <a:lnSpc>
                <a:spcPct val="100000"/>
              </a:lnSpc>
              <a:buNone/>
              <a:defRPr/>
            </a:pPr>
            <a:r>
              <a:rPr lang="de-DE" sz="1050" b="1" dirty="0">
                <a:latin typeface="+mn-lt"/>
              </a:rPr>
              <a:t>Arbeitsauftrag:</a:t>
            </a:r>
            <a:r>
              <a:rPr lang="de-DE" sz="1050" dirty="0">
                <a:latin typeface="+mn-lt"/>
              </a:rPr>
              <a:t> Entwickelt einen konkreten Plan, um die Daten zu verbessern. Die Daten sollen möglichst den FAIR-Prinzipien entsprechen.</a:t>
            </a:r>
            <a:endParaRPr dirty="0">
              <a:latin typeface="+mn-lt"/>
            </a:endParaRPr>
          </a:p>
          <a:p>
            <a:pPr marL="139700" indent="0" algn="l">
              <a:lnSpc>
                <a:spcPct val="100000"/>
              </a:lnSpc>
              <a:buNone/>
              <a:defRPr/>
            </a:pPr>
            <a:r>
              <a:rPr lang="de-DE" sz="1050" b="1" dirty="0">
                <a:latin typeface="+mn-lt"/>
              </a:rPr>
              <a:t>Leitfragen:</a:t>
            </a:r>
            <a:endParaRPr dirty="0">
              <a:latin typeface="+mn-lt"/>
            </a:endParaRPr>
          </a:p>
          <a:p>
            <a:pPr algn="l">
              <a:lnSpc>
                <a:spcPct val="100000"/>
              </a:lnSpc>
              <a:buFont typeface="Arial"/>
              <a:buChar char="•"/>
              <a:defRPr/>
            </a:pPr>
            <a:r>
              <a:rPr lang="de-DE" sz="1050" dirty="0">
                <a:latin typeface="+mn-lt"/>
              </a:rPr>
              <a:t>Wie macht ihr die Daten auffindbar?</a:t>
            </a:r>
            <a:endParaRPr dirty="0">
              <a:latin typeface="+mn-lt"/>
            </a:endParaRPr>
          </a:p>
          <a:p>
            <a:pPr algn="l">
              <a:lnSpc>
                <a:spcPct val="100000"/>
              </a:lnSpc>
              <a:buFont typeface="Arial"/>
              <a:buChar char="•"/>
              <a:defRPr/>
            </a:pPr>
            <a:r>
              <a:rPr lang="de-DE" sz="1050" dirty="0">
                <a:latin typeface="+mn-lt"/>
              </a:rPr>
              <a:t>Wie verbessert ihr die Dokumentation?</a:t>
            </a:r>
            <a:endParaRPr dirty="0">
              <a:latin typeface="+mn-lt"/>
            </a:endParaRPr>
          </a:p>
          <a:p>
            <a:pPr algn="l">
              <a:lnSpc>
                <a:spcPct val="100000"/>
              </a:lnSpc>
              <a:buFont typeface="Arial"/>
              <a:buChar char="•"/>
              <a:defRPr/>
            </a:pPr>
            <a:r>
              <a:rPr lang="de-DE" sz="1050" dirty="0">
                <a:latin typeface="+mn-lt"/>
              </a:rPr>
              <a:t>Welche Dateiformate würdet ihr wählen?</a:t>
            </a:r>
            <a:endParaRPr dirty="0">
              <a:latin typeface="+mn-lt"/>
            </a:endParaRPr>
          </a:p>
          <a:p>
            <a:pPr algn="l">
              <a:lnSpc>
                <a:spcPct val="100000"/>
              </a:lnSpc>
              <a:buFont typeface="Arial"/>
              <a:buChar char="•"/>
              <a:defRPr/>
            </a:pPr>
            <a:r>
              <a:rPr lang="de-DE" sz="1050" dirty="0">
                <a:latin typeface="+mn-lt"/>
              </a:rPr>
              <a:t>Wie stellt ihr Nachnutzbarkeit sicher?</a:t>
            </a:r>
            <a:endParaRPr dirty="0">
              <a:latin typeface="+mn-lt"/>
            </a:endParaRPr>
          </a:p>
        </p:txBody>
      </p:sp>
      <p:sp>
        <p:nvSpPr>
          <p:cNvPr id="4" name="Rechteck: abgerundete Ecken 3"/>
          <p:cNvSpPr/>
          <p:nvPr/>
        </p:nvSpPr>
        <p:spPr bwMode="auto">
          <a:xfrm>
            <a:off x="5281301" y="3673356"/>
            <a:ext cx="1534397" cy="777667"/>
          </a:xfrm>
          <a:prstGeom prst="roundRect">
            <a:avLst>
              <a:gd name="adj" fmla="val 16667"/>
            </a:avLst>
          </a:prstGeom>
          <a:solidFill>
            <a:srgbClr val="E0B4A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200">
                <a:solidFill>
                  <a:srgbClr val="1C343C"/>
                </a:solidFill>
              </a:rPr>
              <a:t>Bearbeitungszeit: 10 Minuten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06" name="Google Shape;2106;p30"/>
          <p:cNvSpPr txBox="1">
            <a:spLocks noGrp="1"/>
          </p:cNvSpPr>
          <p:nvPr>
            <p:ph type="title"/>
          </p:nvPr>
        </p:nvSpPr>
        <p:spPr bwMode="auto">
          <a:xfrm>
            <a:off x="840450" y="1959450"/>
            <a:ext cx="7463100" cy="12246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pPr>
            <a:r>
              <a:rPr lang="de-DE">
                <a:latin typeface="+mn-lt"/>
              </a:rPr>
              <a:t>Allgemeines</a:t>
            </a:r>
            <a:endParaRPr>
              <a:latin typeface="+mn-lt"/>
            </a:endParaRPr>
          </a:p>
        </p:txBody>
      </p:sp>
      <p:sp>
        <p:nvSpPr>
          <p:cNvPr id="2107" name="Google Shape;2107;p30"/>
          <p:cNvSpPr txBox="1">
            <a:spLocks noGrp="1"/>
          </p:cNvSpPr>
          <p:nvPr>
            <p:ph type="title" idx="2"/>
          </p:nvPr>
        </p:nvSpPr>
        <p:spPr bwMode="auto">
          <a:xfrm>
            <a:off x="3943350" y="862425"/>
            <a:ext cx="1257300" cy="96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>
                <a:latin typeface="+mn-lt"/>
              </a:rPr>
              <a:t>03</a:t>
            </a:r>
            <a:endParaRPr>
              <a:latin typeface="+mn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Halbbogen 5"/>
          <p:cNvSpPr>
            <a:spLocks noChangeAspect="1"/>
          </p:cNvSpPr>
          <p:nvPr/>
        </p:nvSpPr>
        <p:spPr bwMode="auto">
          <a:xfrm rot="8982594">
            <a:off x="2504837" y="511550"/>
            <a:ext cx="4284605" cy="4161251"/>
          </a:xfrm>
          <a:prstGeom prst="blockArc">
            <a:avLst>
              <a:gd name="adj1" fmla="val 11092296"/>
              <a:gd name="adj2" fmla="val 257452"/>
              <a:gd name="adj3" fmla="val 33798"/>
            </a:avLst>
          </a:prstGeom>
          <a:solidFill>
            <a:srgbClr val="B7D4DD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28" name="Textfeld 27"/>
          <p:cNvSpPr txBox="1">
            <a:spLocks noChangeAspect="1"/>
          </p:cNvSpPr>
          <p:nvPr/>
        </p:nvSpPr>
        <p:spPr bwMode="auto">
          <a:xfrm rot="18971038">
            <a:off x="3136775" y="1400431"/>
            <a:ext cx="3650969" cy="294669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20725754"/>
              </a:avLst>
            </a:prstTxWarp>
            <a:spAutoFit/>
          </a:bodyPr>
          <a:lstStyle/>
          <a:p>
            <a:pPr algn="ctr">
              <a:defRPr/>
            </a:pPr>
            <a:r>
              <a:rPr lang="de-DE" sz="2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Daten archivieren</a:t>
            </a:r>
            <a:endParaRPr>
              <a:latin typeface="+mn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 bwMode="auto">
          <a:xfrm>
            <a:off x="510471" y="283216"/>
            <a:ext cx="7696200" cy="6393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3100">
                <a:latin typeface="+mn-lt"/>
              </a:rPr>
              <a:t>Lebenszyklus</a:t>
            </a:r>
            <a:endParaRPr>
              <a:latin typeface="+mn-lt"/>
            </a:endParaRPr>
          </a:p>
        </p:txBody>
      </p:sp>
      <p:sp>
        <p:nvSpPr>
          <p:cNvPr id="8" name="Freihandform: Form 7"/>
          <p:cNvSpPr/>
          <p:nvPr/>
        </p:nvSpPr>
        <p:spPr bwMode="auto">
          <a:xfrm>
            <a:off x="5685579" y="1266264"/>
            <a:ext cx="1061634" cy="106157"/>
          </a:xfrm>
          <a:custGeom>
            <a:avLst/>
            <a:gdLst>
              <a:gd name="csX0" fmla="*/ 0 w 1053884"/>
              <a:gd name="csY0" fmla="*/ 0 h 255917"/>
              <a:gd name="csX1" fmla="*/ 542440 w 1053884"/>
              <a:gd name="csY1" fmla="*/ 247973 h 255917"/>
              <a:gd name="csX2" fmla="*/ 1053884 w 1053884"/>
              <a:gd name="csY2" fmla="*/ 170482 h 2559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053884" h="255917" extrusionOk="0">
                <a:moveTo>
                  <a:pt x="0" y="0"/>
                </a:moveTo>
                <a:cubicBezTo>
                  <a:pt x="183396" y="109779"/>
                  <a:pt x="366793" y="219559"/>
                  <a:pt x="542440" y="247973"/>
                </a:cubicBezTo>
                <a:cubicBezTo>
                  <a:pt x="718087" y="276387"/>
                  <a:pt x="885985" y="223434"/>
                  <a:pt x="1053884" y="170482"/>
                </a:cubicBezTo>
              </a:path>
            </a:pathLst>
          </a:custGeom>
          <a:noFill/>
          <a:ln w="123825">
            <a:solidFill>
              <a:srgbClr val="E4B3A3"/>
            </a:solidFill>
            <a:headEnd w="sm" len="sm"/>
            <a:tailEnd type="triangle" w="med" len="sm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891644" y="835525"/>
            <a:ext cx="3360711" cy="3116850"/>
          </a:xfrm>
          <a:prstGeom prst="rect">
            <a:avLst/>
          </a:prstGeom>
        </p:spPr>
      </p:pic>
      <p:sp>
        <p:nvSpPr>
          <p:cNvPr id="10" name="Ellipse 9"/>
          <p:cNvSpPr>
            <a:spLocks noChangeAspect="1"/>
          </p:cNvSpPr>
          <p:nvPr/>
        </p:nvSpPr>
        <p:spPr bwMode="auto">
          <a:xfrm>
            <a:off x="5544109" y="2047922"/>
            <a:ext cx="956462" cy="956462"/>
          </a:xfrm>
          <a:prstGeom prst="ellipse">
            <a:avLst/>
          </a:prstGeom>
          <a:solidFill>
            <a:srgbClr val="EECEC4"/>
          </a:solidFill>
          <a:ln w="3175"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1" name="Ellipse 10"/>
          <p:cNvSpPr>
            <a:spLocks noChangeAspect="1"/>
          </p:cNvSpPr>
          <p:nvPr/>
        </p:nvSpPr>
        <p:spPr bwMode="auto">
          <a:xfrm>
            <a:off x="4806103" y="687663"/>
            <a:ext cx="956462" cy="95646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3175"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2" name="Ellipse 11"/>
          <p:cNvSpPr>
            <a:spLocks noChangeAspect="1"/>
          </p:cNvSpPr>
          <p:nvPr/>
        </p:nvSpPr>
        <p:spPr bwMode="auto">
          <a:xfrm>
            <a:off x="3186191" y="687663"/>
            <a:ext cx="956462" cy="95646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3175"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3" name="Ellipse 12"/>
          <p:cNvSpPr>
            <a:spLocks noChangeAspect="1"/>
          </p:cNvSpPr>
          <p:nvPr/>
        </p:nvSpPr>
        <p:spPr bwMode="auto">
          <a:xfrm>
            <a:off x="2426020" y="2053459"/>
            <a:ext cx="956462" cy="95646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3175"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4" name="Ellipse 13"/>
          <p:cNvSpPr>
            <a:spLocks noChangeAspect="1"/>
          </p:cNvSpPr>
          <p:nvPr/>
        </p:nvSpPr>
        <p:spPr bwMode="auto">
          <a:xfrm>
            <a:off x="4722283" y="3188869"/>
            <a:ext cx="956462" cy="956462"/>
          </a:xfrm>
          <a:prstGeom prst="ellipse">
            <a:avLst/>
          </a:prstGeom>
          <a:solidFill>
            <a:srgbClr val="EECEC4"/>
          </a:solidFill>
          <a:ln w="3175"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Freihandform: Form 14"/>
          <p:cNvSpPr/>
          <p:nvPr/>
        </p:nvSpPr>
        <p:spPr bwMode="auto">
          <a:xfrm rot="17288984">
            <a:off x="3175980" y="2969214"/>
            <a:ext cx="405478" cy="584314"/>
          </a:xfrm>
          <a:custGeom>
            <a:avLst/>
            <a:gdLst>
              <a:gd name="csX0" fmla="*/ 0 w 341086"/>
              <a:gd name="csY0" fmla="*/ 631371 h 631371"/>
              <a:gd name="csX1" fmla="*/ 123372 w 341086"/>
              <a:gd name="csY1" fmla="*/ 254000 h 631371"/>
              <a:gd name="csX2" fmla="*/ 341086 w 341086"/>
              <a:gd name="csY2" fmla="*/ 0 h 631371"/>
              <a:gd name="csX0" fmla="*/ 0 w 341086"/>
              <a:gd name="csY0" fmla="*/ 631371 h 631371"/>
              <a:gd name="csX1" fmla="*/ 181429 w 341086"/>
              <a:gd name="csY1" fmla="*/ 246743 h 631371"/>
              <a:gd name="csX2" fmla="*/ 341086 w 341086"/>
              <a:gd name="csY2" fmla="*/ 0 h 631371"/>
              <a:gd name="csX0" fmla="*/ 0 w 341086"/>
              <a:gd name="csY0" fmla="*/ 631371 h 631371"/>
              <a:gd name="csX1" fmla="*/ 181429 w 341086"/>
              <a:gd name="csY1" fmla="*/ 246743 h 631371"/>
              <a:gd name="csX2" fmla="*/ 341086 w 341086"/>
              <a:gd name="csY2" fmla="*/ 0 h 631371"/>
              <a:gd name="csX0" fmla="*/ 0 w 341086"/>
              <a:gd name="csY0" fmla="*/ 631371 h 631371"/>
              <a:gd name="csX1" fmla="*/ 181429 w 341086"/>
              <a:gd name="csY1" fmla="*/ 246743 h 631371"/>
              <a:gd name="csX2" fmla="*/ 341086 w 341086"/>
              <a:gd name="csY2" fmla="*/ 0 h 631371"/>
              <a:gd name="csX0" fmla="*/ 0 w 341086"/>
              <a:gd name="csY0" fmla="*/ 631371 h 631371"/>
              <a:gd name="csX1" fmla="*/ 181429 w 341086"/>
              <a:gd name="csY1" fmla="*/ 246743 h 631371"/>
              <a:gd name="csX2" fmla="*/ 341086 w 341086"/>
              <a:gd name="csY2" fmla="*/ 0 h 631371"/>
              <a:gd name="csX0" fmla="*/ 0 w 341086"/>
              <a:gd name="csY0" fmla="*/ 631371 h 631371"/>
              <a:gd name="csX1" fmla="*/ 174172 w 341086"/>
              <a:gd name="csY1" fmla="*/ 137886 h 631371"/>
              <a:gd name="csX2" fmla="*/ 341086 w 341086"/>
              <a:gd name="csY2" fmla="*/ 0 h 631371"/>
              <a:gd name="csX0" fmla="*/ 0 w 312057"/>
              <a:gd name="csY0" fmla="*/ 406399 h 406399"/>
              <a:gd name="csX1" fmla="*/ 145143 w 312057"/>
              <a:gd name="csY1" fmla="*/ 137886 h 406399"/>
              <a:gd name="csX2" fmla="*/ 312057 w 312057"/>
              <a:gd name="csY2" fmla="*/ 0 h 406399"/>
              <a:gd name="csX0" fmla="*/ 0 w 348343"/>
              <a:gd name="csY0" fmla="*/ 711199 h 711199"/>
              <a:gd name="csX1" fmla="*/ 181429 w 348343"/>
              <a:gd name="csY1" fmla="*/ 137886 h 711199"/>
              <a:gd name="csX2" fmla="*/ 348343 w 348343"/>
              <a:gd name="csY2" fmla="*/ 0 h 711199"/>
              <a:gd name="csX0" fmla="*/ 0 w 348343"/>
              <a:gd name="csY0" fmla="*/ 711199 h 711199"/>
              <a:gd name="csX1" fmla="*/ 181429 w 348343"/>
              <a:gd name="csY1" fmla="*/ 137886 h 711199"/>
              <a:gd name="csX2" fmla="*/ 348343 w 348343"/>
              <a:gd name="csY2" fmla="*/ 0 h 711199"/>
              <a:gd name="csX0" fmla="*/ 0 w 348343"/>
              <a:gd name="csY0" fmla="*/ 711199 h 711199"/>
              <a:gd name="csX1" fmla="*/ 181429 w 348343"/>
              <a:gd name="csY1" fmla="*/ 137886 h 711199"/>
              <a:gd name="csX2" fmla="*/ 348343 w 348343"/>
              <a:gd name="csY2" fmla="*/ 0 h 711199"/>
              <a:gd name="csX0" fmla="*/ 0 w 348343"/>
              <a:gd name="csY0" fmla="*/ 711199 h 711199"/>
              <a:gd name="csX1" fmla="*/ 181429 w 348343"/>
              <a:gd name="csY1" fmla="*/ 137886 h 711199"/>
              <a:gd name="csX2" fmla="*/ 348343 w 348343"/>
              <a:gd name="csY2" fmla="*/ 0 h 711199"/>
              <a:gd name="csX0" fmla="*/ 12754 w 361097"/>
              <a:gd name="csY0" fmla="*/ 711199 h 725872"/>
              <a:gd name="csX1" fmla="*/ 194183 w 361097"/>
              <a:gd name="csY1" fmla="*/ 137886 h 725872"/>
              <a:gd name="csX2" fmla="*/ 361097 w 361097"/>
              <a:gd name="csY2" fmla="*/ 0 h 725872"/>
              <a:gd name="csX0" fmla="*/ 7872 w 390505"/>
              <a:gd name="csY0" fmla="*/ 701832 h 716757"/>
              <a:gd name="csX1" fmla="*/ 223591 w 390505"/>
              <a:gd name="csY1" fmla="*/ 137886 h 716757"/>
              <a:gd name="csX2" fmla="*/ 390505 w 390505"/>
              <a:gd name="csY2" fmla="*/ 0 h 716757"/>
              <a:gd name="csX0" fmla="*/ 6258 w 407941"/>
              <a:gd name="csY0" fmla="*/ 701831 h 716756"/>
              <a:gd name="csX1" fmla="*/ 241027 w 407941"/>
              <a:gd name="csY1" fmla="*/ 137886 h 716756"/>
              <a:gd name="csX2" fmla="*/ 407941 w 407941"/>
              <a:gd name="csY2" fmla="*/ 0 h 716756"/>
              <a:gd name="csX0" fmla="*/ 3795 w 405478"/>
              <a:gd name="csY0" fmla="*/ 701831 h 718209"/>
              <a:gd name="csX1" fmla="*/ 292278 w 405478"/>
              <a:gd name="csY1" fmla="*/ 186408 h 718209"/>
              <a:gd name="csX2" fmla="*/ 405478 w 405478"/>
              <a:gd name="csY2" fmla="*/ 0 h 71820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405478" h="718209" extrusionOk="0">
                <a:moveTo>
                  <a:pt x="3795" y="701831"/>
                </a:moveTo>
                <a:cubicBezTo>
                  <a:pt x="-20999" y="805245"/>
                  <a:pt x="75772" y="393236"/>
                  <a:pt x="292278" y="186408"/>
                </a:cubicBezTo>
                <a:cubicBezTo>
                  <a:pt x="349126" y="81179"/>
                  <a:pt x="325045" y="74385"/>
                  <a:pt x="405478" y="0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152400" cap="rnd">
            <a:solidFill>
              <a:schemeClr val="tx2"/>
            </a:solidFill>
            <a:round/>
            <a:headEnd type="none" w="sm" len="sm"/>
            <a:tailEnd type="triangle" w="sm" len="sm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6" name="Freihandform: Form 15"/>
          <p:cNvSpPr/>
          <p:nvPr/>
        </p:nvSpPr>
        <p:spPr bwMode="auto">
          <a:xfrm rot="20427195">
            <a:off x="1651502" y="2913713"/>
            <a:ext cx="830930" cy="115651"/>
          </a:xfrm>
          <a:custGeom>
            <a:avLst/>
            <a:gdLst>
              <a:gd name="csX0" fmla="*/ 0 w 844657"/>
              <a:gd name="csY0" fmla="*/ 178230 h 249662"/>
              <a:gd name="csX1" fmla="*/ 371959 w 844657"/>
              <a:gd name="csY1" fmla="*/ 240223 h 249662"/>
              <a:gd name="csX2" fmla="*/ 844657 w 844657"/>
              <a:gd name="csY2" fmla="*/ 0 h 24966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844657" h="249662" extrusionOk="0">
                <a:moveTo>
                  <a:pt x="0" y="178230"/>
                </a:moveTo>
                <a:cubicBezTo>
                  <a:pt x="115591" y="224079"/>
                  <a:pt x="231183" y="269928"/>
                  <a:pt x="371959" y="240223"/>
                </a:cubicBezTo>
                <a:cubicBezTo>
                  <a:pt x="512735" y="210518"/>
                  <a:pt x="678696" y="105259"/>
                  <a:pt x="844657" y="0"/>
                </a:cubicBezTo>
              </a:path>
            </a:pathLst>
          </a:custGeom>
          <a:noFill/>
          <a:ln w="123825">
            <a:solidFill>
              <a:srgbClr val="E4B3A3"/>
            </a:solidFill>
            <a:tailEnd type="triangle" w="med" len="sm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7" name="Rechteck: abgerundete Ecken 16"/>
          <p:cNvSpPr/>
          <p:nvPr/>
        </p:nvSpPr>
        <p:spPr bwMode="auto">
          <a:xfrm>
            <a:off x="531318" y="2825537"/>
            <a:ext cx="1165751" cy="639299"/>
          </a:xfrm>
          <a:prstGeom prst="roundRect">
            <a:avLst>
              <a:gd name="adj" fmla="val 16667"/>
            </a:avLst>
          </a:prstGeom>
          <a:solidFill>
            <a:srgbClr val="EECEC4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800">
                <a:solidFill>
                  <a:schemeClr val="tx1"/>
                </a:solidFill>
              </a:rPr>
              <a:t>Planen</a:t>
            </a:r>
            <a:endParaRPr lang="de-DE">
              <a:solidFill>
                <a:schemeClr val="tx1"/>
              </a:solidFill>
            </a:endParaRPr>
          </a:p>
        </p:txBody>
      </p:sp>
      <p:sp>
        <p:nvSpPr>
          <p:cNvPr id="18" name="Rechteck: abgerundete Ecken 17"/>
          <p:cNvSpPr/>
          <p:nvPr/>
        </p:nvSpPr>
        <p:spPr bwMode="auto">
          <a:xfrm>
            <a:off x="6851907" y="990365"/>
            <a:ext cx="1486740" cy="657954"/>
          </a:xfrm>
          <a:prstGeom prst="roundRect">
            <a:avLst>
              <a:gd name="adj" fmla="val 16667"/>
            </a:avLst>
          </a:prstGeom>
          <a:solidFill>
            <a:srgbClr val="EECEC4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800">
                <a:solidFill>
                  <a:schemeClr val="tx1"/>
                </a:solidFill>
              </a:rPr>
              <a:t>Publizieren</a:t>
            </a:r>
            <a:endParaRPr lang="de-DE">
              <a:solidFill>
                <a:schemeClr val="tx1"/>
              </a:solidFill>
            </a:endParaRPr>
          </a:p>
        </p:txBody>
      </p:sp>
      <p:sp>
        <p:nvSpPr>
          <p:cNvPr id="19" name="Ellipse 18"/>
          <p:cNvSpPr>
            <a:spLocks noChangeAspect="1"/>
          </p:cNvSpPr>
          <p:nvPr/>
        </p:nvSpPr>
        <p:spPr bwMode="auto">
          <a:xfrm>
            <a:off x="3404512" y="3126050"/>
            <a:ext cx="956462" cy="956462"/>
          </a:xfrm>
          <a:prstGeom prst="ellipse">
            <a:avLst/>
          </a:prstGeom>
          <a:solidFill>
            <a:srgbClr val="EECEC4"/>
          </a:solidFill>
          <a:ln w="3175">
            <a:solidFill>
              <a:schemeClr val="bg1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0" name="Textfeld 19"/>
          <p:cNvSpPr txBox="1"/>
          <p:nvPr/>
        </p:nvSpPr>
        <p:spPr bwMode="auto">
          <a:xfrm>
            <a:off x="3134604" y="990365"/>
            <a:ext cx="10596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 sz="1600">
                <a:latin typeface="+mn-lt"/>
              </a:rPr>
              <a:t>Erzeugen</a:t>
            </a:r>
            <a:endParaRPr lang="de-DE" sz="1800">
              <a:latin typeface="+mn-lt"/>
            </a:endParaRPr>
          </a:p>
        </p:txBody>
      </p:sp>
      <p:sp>
        <p:nvSpPr>
          <p:cNvPr id="21" name="Textfeld 20"/>
          <p:cNvSpPr txBox="1"/>
          <p:nvPr/>
        </p:nvSpPr>
        <p:spPr bwMode="auto">
          <a:xfrm>
            <a:off x="4761986" y="872514"/>
            <a:ext cx="1044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 sz="1600">
                <a:latin typeface="+mn-lt"/>
              </a:rPr>
              <a:t>Analy-sieren</a:t>
            </a:r>
            <a:endParaRPr lang="de-DE" sz="1800">
              <a:latin typeface="+mn-lt"/>
            </a:endParaRPr>
          </a:p>
        </p:txBody>
      </p:sp>
      <p:sp>
        <p:nvSpPr>
          <p:cNvPr id="22" name="Textfeld 21"/>
          <p:cNvSpPr txBox="1"/>
          <p:nvPr/>
        </p:nvSpPr>
        <p:spPr bwMode="auto">
          <a:xfrm>
            <a:off x="5505079" y="2261488"/>
            <a:ext cx="1059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 sz="1600">
                <a:latin typeface="+mn-lt"/>
              </a:rPr>
              <a:t>Dokumentieren</a:t>
            </a:r>
            <a:endParaRPr lang="de-DE" sz="1800">
              <a:latin typeface="+mn-lt"/>
            </a:endParaRPr>
          </a:p>
        </p:txBody>
      </p:sp>
      <p:sp>
        <p:nvSpPr>
          <p:cNvPr id="23" name="Textfeld 22"/>
          <p:cNvSpPr txBox="1"/>
          <p:nvPr/>
        </p:nvSpPr>
        <p:spPr bwMode="auto">
          <a:xfrm>
            <a:off x="4586030" y="3509613"/>
            <a:ext cx="1270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 sz="1600">
                <a:latin typeface="+mn-lt"/>
              </a:rPr>
              <a:t>Speichern</a:t>
            </a:r>
            <a:endParaRPr lang="de-DE" sz="1800">
              <a:latin typeface="+mn-lt"/>
            </a:endParaRPr>
          </a:p>
        </p:txBody>
      </p:sp>
      <p:sp>
        <p:nvSpPr>
          <p:cNvPr id="24" name="Textfeld 23"/>
          <p:cNvSpPr txBox="1"/>
          <p:nvPr/>
        </p:nvSpPr>
        <p:spPr bwMode="auto">
          <a:xfrm>
            <a:off x="3356245" y="3464836"/>
            <a:ext cx="10596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 sz="1600">
                <a:latin typeface="+mn-lt"/>
              </a:rPr>
              <a:t>Teilen</a:t>
            </a:r>
            <a:endParaRPr lang="de-DE" sz="1800">
              <a:latin typeface="+mn-lt"/>
            </a:endParaRPr>
          </a:p>
        </p:txBody>
      </p:sp>
      <p:sp>
        <p:nvSpPr>
          <p:cNvPr id="25" name="Textfeld 24"/>
          <p:cNvSpPr txBox="1"/>
          <p:nvPr/>
        </p:nvSpPr>
        <p:spPr bwMode="auto">
          <a:xfrm rot="5400000">
            <a:off x="2003212" y="1672107"/>
            <a:ext cx="1450354" cy="1598039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00000"/>
              </a:avLst>
            </a:prstTxWarp>
            <a:spAutoFit/>
          </a:bodyPr>
          <a:lstStyle/>
          <a:p>
            <a:pPr algn="ctr">
              <a:defRPr/>
            </a:pPr>
            <a:r>
              <a:rPr lang="de-DE"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Nachnutzen</a:t>
            </a:r>
            <a:endParaRPr lang="de-DE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6" name="Textfeld 25"/>
          <p:cNvSpPr txBox="1"/>
          <p:nvPr/>
        </p:nvSpPr>
        <p:spPr bwMode="auto">
          <a:xfrm>
            <a:off x="2396786" y="2363972"/>
            <a:ext cx="10596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 sz="1600">
                <a:latin typeface="+mn-lt"/>
              </a:rPr>
              <a:t>Sammeln</a:t>
            </a:r>
            <a:endParaRPr lang="de-DE" sz="1800">
              <a:latin typeface="+mn-lt"/>
            </a:endParaRPr>
          </a:p>
        </p:txBody>
      </p:sp>
      <p:sp>
        <p:nvSpPr>
          <p:cNvPr id="27" name="Textfeld 26"/>
          <p:cNvSpPr txBox="1"/>
          <p:nvPr/>
        </p:nvSpPr>
        <p:spPr bwMode="auto">
          <a:xfrm>
            <a:off x="1009596" y="4859256"/>
            <a:ext cx="26434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100">
                <a:latin typeface="+mn-lt"/>
              </a:rPr>
              <a:t>SBC Lehmann CC0</a:t>
            </a:r>
            <a:endParaRPr>
              <a:latin typeface="+mn-l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06" name="Google Shape;2106;p30"/>
          <p:cNvSpPr txBox="1">
            <a:spLocks noGrp="1"/>
          </p:cNvSpPr>
          <p:nvPr>
            <p:ph type="title"/>
          </p:nvPr>
        </p:nvSpPr>
        <p:spPr bwMode="auto">
          <a:xfrm>
            <a:off x="364151" y="1959450"/>
            <a:ext cx="8415697" cy="12246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pPr>
            <a:r>
              <a:rPr lang="de-DE">
                <a:latin typeface="+mn-lt"/>
              </a:rPr>
              <a:t>Forschungsdatenlebenszyklus</a:t>
            </a:r>
            <a:endParaRPr>
              <a:latin typeface="+mn-lt"/>
            </a:endParaRPr>
          </a:p>
        </p:txBody>
      </p:sp>
      <p:sp>
        <p:nvSpPr>
          <p:cNvPr id="2107" name="Google Shape;2107;p30"/>
          <p:cNvSpPr txBox="1">
            <a:spLocks noGrp="1"/>
          </p:cNvSpPr>
          <p:nvPr>
            <p:ph type="title" idx="2"/>
          </p:nvPr>
        </p:nvSpPr>
        <p:spPr bwMode="auto">
          <a:xfrm>
            <a:off x="3943350" y="929850"/>
            <a:ext cx="1257300" cy="96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>
                <a:latin typeface="+mn-lt"/>
              </a:rPr>
              <a:t>04</a:t>
            </a:r>
            <a:endParaRPr>
              <a:latin typeface="+mn-lt"/>
            </a:endParaRPr>
          </a:p>
        </p:txBody>
      </p:sp>
      <p:sp>
        <p:nvSpPr>
          <p:cNvPr id="2108" name="Google Shape;2108;p30"/>
          <p:cNvSpPr txBox="1">
            <a:spLocks noGrp="1"/>
          </p:cNvSpPr>
          <p:nvPr>
            <p:ph type="subTitle" idx="1"/>
          </p:nvPr>
        </p:nvSpPr>
        <p:spPr bwMode="auto">
          <a:xfrm>
            <a:off x="629525" y="3141225"/>
            <a:ext cx="7463100" cy="44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750"/>
              </a:spcBef>
              <a:spcAft>
                <a:spcPts val="0"/>
              </a:spcAft>
              <a:buNone/>
              <a:defRPr/>
            </a:pPr>
            <a:r>
              <a:rPr lang="de-DE" sz="3600">
                <a:latin typeface="+mn-lt"/>
              </a:rPr>
              <a:t>Planen</a:t>
            </a:r>
            <a:endParaRPr lang="de-DE">
              <a:latin typeface="+mn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 bwMode="auto">
          <a:xfrm>
            <a:off x="1316291" y="1555800"/>
            <a:ext cx="6511418" cy="2031900"/>
          </a:xfrm>
        </p:spPr>
        <p:txBody>
          <a:bodyPr anchor="ctr"/>
          <a:lstStyle/>
          <a:p>
            <a:pPr algn="ctr">
              <a:defRPr/>
            </a:pPr>
            <a:r>
              <a:rPr lang="de-DE">
                <a:latin typeface="+mn-lt"/>
              </a:rPr>
              <a:t>Wer scheitert zu planen,</a:t>
            </a:r>
            <a:br>
              <a:rPr lang="de-DE">
                <a:latin typeface="+mn-lt"/>
              </a:rPr>
            </a:br>
            <a:r>
              <a:rPr lang="de-DE">
                <a:latin typeface="+mn-lt"/>
              </a:rPr>
              <a:t>plant zu scheitern.</a:t>
            </a:r>
            <a:endParaRPr>
              <a:latin typeface="+mn-l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3" name="Google Shape;2113;p31"/>
          <p:cNvSpPr txBox="1">
            <a:spLocks noGrp="1"/>
          </p:cNvSpPr>
          <p:nvPr>
            <p:ph type="subTitle" idx="1"/>
          </p:nvPr>
        </p:nvSpPr>
        <p:spPr bwMode="auto">
          <a:xfrm>
            <a:off x="1568682" y="1865694"/>
            <a:ext cx="6006631" cy="1758513"/>
          </a:xfrm>
          <a:prstGeom prst="rect">
            <a:avLst/>
          </a:prstGeom>
          <a:solidFill>
            <a:schemeClr val="accent1">
              <a:alpha val="56863"/>
            </a:schemeClr>
          </a:solidFill>
          <a:ln>
            <a:solidFill>
              <a:schemeClr val="tx1"/>
            </a:solidFill>
          </a:ln>
        </p:spPr>
        <p:txBody>
          <a:bodyPr spcFirstLastPara="1" wrap="square" lIns="91425" tIns="45700" rIns="91425" bIns="45700" anchor="ctr" anchorCtr="0">
            <a:normAutofit fontScale="92500" lnSpcReduction="10000"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r>
              <a:rPr lang="de-DE" sz="2000" dirty="0" err="1">
                <a:latin typeface="+mn-lt"/>
              </a:rPr>
              <a:t>Sammel</a:t>
            </a:r>
            <a:r>
              <a:rPr lang="en-GB" sz="2000" dirty="0">
                <a:latin typeface="+mn-lt"/>
              </a:rPr>
              <a:t>n Sie in </a:t>
            </a:r>
            <a:r>
              <a:rPr lang="en-GB" sz="2000" dirty="0" err="1">
                <a:latin typeface="+mn-lt"/>
              </a:rPr>
              <a:t>Kleingruppen</a:t>
            </a:r>
            <a:r>
              <a:rPr lang="en-GB" sz="2000" dirty="0">
                <a:latin typeface="+mn-lt"/>
              </a:rPr>
              <a:t> (2-3 </a:t>
            </a:r>
            <a:r>
              <a:rPr lang="en-GB" sz="2000" dirty="0" err="1">
                <a:latin typeface="+mn-lt"/>
              </a:rPr>
              <a:t>Personen</a:t>
            </a:r>
            <a:r>
              <a:rPr lang="en-GB" sz="2000" dirty="0">
                <a:latin typeface="+mn-lt"/>
              </a:rPr>
              <a:t>) </a:t>
            </a:r>
            <a:r>
              <a:rPr lang="de-DE" sz="2000" dirty="0">
                <a:latin typeface="+mn-lt"/>
              </a:rPr>
              <a:t>kurz folgendes:</a:t>
            </a:r>
            <a:endParaRPr dirty="0">
              <a:latin typeface="+mn-lt"/>
            </a:endParaRPr>
          </a:p>
          <a:p>
            <a:pPr marL="0" lvl="0" indent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endParaRPr lang="de-DE" sz="2000" dirty="0">
              <a:latin typeface="+mn-lt"/>
            </a:endParaRPr>
          </a:p>
          <a:p>
            <a:pPr marL="0" lv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r>
              <a:rPr lang="de-DE" sz="2000" dirty="0">
                <a:latin typeface="+mn-lt"/>
              </a:rPr>
              <a:t>1. Was gehört in eine Dokumentation?</a:t>
            </a:r>
            <a:endParaRPr dirty="0">
              <a:latin typeface="+mn-lt"/>
            </a:endParaRPr>
          </a:p>
          <a:p>
            <a:pPr marL="0" lv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r>
              <a:rPr lang="de-DE" sz="2000" dirty="0">
                <a:latin typeface="+mn-lt"/>
              </a:rPr>
              <a:t>2. Gibt es inhaltliche Schwerpunkte?</a:t>
            </a:r>
            <a:endParaRPr lang="de-DE" dirty="0">
              <a:latin typeface="+mn-lt"/>
            </a:endParaRPr>
          </a:p>
        </p:txBody>
      </p:sp>
      <p:sp>
        <p:nvSpPr>
          <p:cNvPr id="2114" name="Google Shape;2114;p31"/>
          <p:cNvSpPr txBox="1">
            <a:spLocks noGrp="1"/>
          </p:cNvSpPr>
          <p:nvPr>
            <p:ph type="title"/>
          </p:nvPr>
        </p:nvSpPr>
        <p:spPr bwMode="auto">
          <a:xfrm>
            <a:off x="1221847" y="743994"/>
            <a:ext cx="6700303" cy="1121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SzPct val="52941"/>
              <a:buNone/>
              <a:defRPr/>
            </a:pPr>
            <a:r>
              <a:rPr lang="de-DE">
                <a:latin typeface="+mn-lt"/>
              </a:rPr>
              <a:t>Inhalte einer Dokumentation</a:t>
            </a:r>
            <a:endParaRPr>
              <a:latin typeface="+mn-l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720000" y="173875"/>
            <a:ext cx="7704000" cy="572700"/>
          </a:xfrm>
        </p:spPr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Dokumentation</a:t>
            </a:r>
            <a:br>
              <a:rPr lang="de-DE">
                <a:latin typeface="+mn-lt"/>
              </a:rPr>
            </a:br>
            <a:r>
              <a:rPr lang="de-DE" sz="2400">
                <a:latin typeface="+mn-lt"/>
              </a:rPr>
              <a:t>Was gehört alles dazu?</a:t>
            </a:r>
            <a:endParaRPr lang="de-DE">
              <a:latin typeface="+mn-lt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142484" y="1164312"/>
            <a:ext cx="3328932" cy="3580407"/>
          </a:xfrm>
        </p:spPr>
        <p:txBody>
          <a:bodyPr/>
          <a:lstStyle/>
          <a:p>
            <a:pPr>
              <a:lnSpc>
                <a:spcPct val="200000"/>
              </a:lnSpc>
              <a:buSzPct val="100000"/>
              <a:buFont typeface="Arial"/>
              <a:buChar char="•"/>
              <a:defRPr/>
            </a:pPr>
            <a:r>
              <a:rPr lang="de-DE" sz="1600" dirty="0">
                <a:latin typeface="+mn-lt"/>
              </a:rPr>
              <a:t>Beschreibung der Daten </a:t>
            </a:r>
            <a:endParaRPr dirty="0">
              <a:latin typeface="+mn-lt"/>
            </a:endParaRPr>
          </a:p>
          <a:p>
            <a:pPr>
              <a:lnSpc>
                <a:spcPct val="200000"/>
              </a:lnSpc>
              <a:buFont typeface="Arial"/>
              <a:buChar char="•"/>
              <a:defRPr/>
            </a:pPr>
            <a:r>
              <a:rPr lang="de-DE" sz="1600" dirty="0">
                <a:latin typeface="+mn-lt"/>
              </a:rPr>
              <a:t>Entstehung der Daten</a:t>
            </a:r>
            <a:endParaRPr dirty="0">
              <a:latin typeface="+mn-lt"/>
            </a:endParaRPr>
          </a:p>
          <a:p>
            <a:pPr>
              <a:lnSpc>
                <a:spcPct val="200000"/>
              </a:lnSpc>
              <a:buFont typeface="Arial"/>
              <a:buChar char="•"/>
              <a:defRPr/>
            </a:pPr>
            <a:r>
              <a:rPr lang="de-DE" sz="1600" dirty="0">
                <a:latin typeface="+mn-lt"/>
              </a:rPr>
              <a:t>Dateien und Ordnerstruktur</a:t>
            </a:r>
            <a:endParaRPr dirty="0">
              <a:latin typeface="+mn-lt"/>
            </a:endParaRPr>
          </a:p>
          <a:p>
            <a:pPr>
              <a:lnSpc>
                <a:spcPct val="200000"/>
              </a:lnSpc>
              <a:buFont typeface="Arial"/>
              <a:buChar char="•"/>
              <a:defRPr/>
            </a:pPr>
            <a:r>
              <a:rPr lang="de-DE" sz="1600" dirty="0">
                <a:latin typeface="+mn-lt"/>
              </a:rPr>
              <a:t>Datenverarbeitung</a:t>
            </a:r>
          </a:p>
          <a:p>
            <a:pPr>
              <a:lnSpc>
                <a:spcPct val="200000"/>
              </a:lnSpc>
              <a:buFont typeface="Arial"/>
              <a:buChar char="•"/>
              <a:defRPr/>
            </a:pPr>
            <a:r>
              <a:rPr lang="de-DE" sz="1600" dirty="0">
                <a:latin typeface="+mn-lt"/>
              </a:rPr>
              <a:t>Tools und Software</a:t>
            </a:r>
            <a:endParaRPr dirty="0">
              <a:latin typeface="+mn-lt"/>
            </a:endParaRPr>
          </a:p>
          <a:p>
            <a:pPr>
              <a:lnSpc>
                <a:spcPct val="200000"/>
              </a:lnSpc>
              <a:buFont typeface="Arial"/>
              <a:buChar char="•"/>
              <a:defRPr/>
            </a:pPr>
            <a:r>
              <a:rPr lang="de-DE" sz="1600" dirty="0">
                <a:latin typeface="+mn-lt"/>
              </a:rPr>
              <a:t>Nachnutzungsrechte </a:t>
            </a:r>
            <a:endParaRPr dirty="0">
              <a:latin typeface="+mn-lt"/>
            </a:endParaRPr>
          </a:p>
          <a:p>
            <a:pPr marL="139700" indent="0">
              <a:lnSpc>
                <a:spcPct val="200000"/>
              </a:lnSpc>
              <a:buNone/>
              <a:defRPr/>
            </a:pPr>
            <a:endParaRPr lang="de-DE" dirty="0">
              <a:latin typeface="+mn-lt"/>
            </a:endParaRPr>
          </a:p>
        </p:txBody>
      </p:sp>
      <p:sp>
        <p:nvSpPr>
          <p:cNvPr id="6" name="Textplatzhalter 2"/>
          <p:cNvSpPr txBox="1"/>
          <p:nvPr/>
        </p:nvSpPr>
        <p:spPr bwMode="auto">
          <a:xfrm>
            <a:off x="4233672" y="1164312"/>
            <a:ext cx="4782568" cy="3805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139700" indent="0">
              <a:lnSpc>
                <a:spcPct val="200000"/>
              </a:lnSpc>
              <a:buFont typeface="Arimo"/>
              <a:buNone/>
              <a:defRPr/>
            </a:pPr>
            <a:r>
              <a:rPr lang="de-DE" sz="1600" dirty="0">
                <a:latin typeface="+mn-lt"/>
              </a:rPr>
              <a:t>Thema, Kontext, Ziel des Projekts</a:t>
            </a:r>
          </a:p>
          <a:p>
            <a:pPr marL="139700" indent="0">
              <a:lnSpc>
                <a:spcPct val="200000"/>
              </a:lnSpc>
              <a:buFont typeface="Arimo"/>
              <a:buNone/>
              <a:defRPr/>
            </a:pPr>
            <a:endParaRPr lang="de-DE" sz="1600" dirty="0">
              <a:latin typeface="+mn-lt"/>
            </a:endParaRPr>
          </a:p>
          <a:p>
            <a:pPr marL="139700" indent="0">
              <a:lnSpc>
                <a:spcPct val="200000"/>
              </a:lnSpc>
              <a:buFont typeface="Arimo"/>
              <a:buNone/>
              <a:defRPr/>
            </a:pPr>
            <a:endParaRPr lang="de-DE" sz="1600" dirty="0">
              <a:latin typeface="+mn-lt"/>
            </a:endParaRPr>
          </a:p>
          <a:p>
            <a:pPr marL="139700" indent="0">
              <a:lnSpc>
                <a:spcPct val="200000"/>
              </a:lnSpc>
              <a:buFont typeface="Arimo"/>
              <a:buNone/>
              <a:defRPr/>
            </a:pPr>
            <a:endParaRPr lang="de-DE" sz="1600" dirty="0">
              <a:latin typeface="+mn-lt"/>
            </a:endParaRPr>
          </a:p>
          <a:p>
            <a:pPr marL="139700" indent="0">
              <a:lnSpc>
                <a:spcPct val="200000"/>
              </a:lnSpc>
              <a:buFont typeface="Arimo"/>
              <a:buNone/>
              <a:defRPr/>
            </a:pPr>
            <a:r>
              <a:rPr lang="de-DE" sz="1600" dirty="0">
                <a:latin typeface="+mn-lt"/>
              </a:rPr>
              <a:t>Namen, sowie die Version</a:t>
            </a:r>
            <a:endParaRPr dirty="0">
              <a:latin typeface="+mn-lt"/>
            </a:endParaRPr>
          </a:p>
          <a:p>
            <a:pPr marL="139700" indent="0">
              <a:lnSpc>
                <a:spcPct val="200000"/>
              </a:lnSpc>
              <a:buFont typeface="Arimo"/>
              <a:buNone/>
              <a:defRPr/>
            </a:pPr>
            <a:r>
              <a:rPr lang="de-DE" sz="1600" dirty="0">
                <a:latin typeface="+mn-lt"/>
              </a:rPr>
              <a:t>Lizenzen oder Einschränkungen</a:t>
            </a:r>
            <a:endParaRPr dirty="0">
              <a:latin typeface="+mn-lt"/>
            </a:endParaRPr>
          </a:p>
          <a:p>
            <a:pPr marL="139700" indent="0">
              <a:lnSpc>
                <a:spcPct val="200000"/>
              </a:lnSpc>
              <a:buFont typeface="Arimo"/>
              <a:buNone/>
              <a:defRPr/>
            </a:pPr>
            <a:endParaRPr lang="de-DE" dirty="0">
              <a:latin typeface="+mn-lt"/>
            </a:endParaRPr>
          </a:p>
        </p:txBody>
      </p:sp>
      <p:cxnSp>
        <p:nvCxnSpPr>
          <p:cNvPr id="8" name="Gerade Verbindung mit Pfeil 7"/>
          <p:cNvCxnSpPr>
            <a:cxnSpLocks/>
          </p:cNvCxnSpPr>
          <p:nvPr/>
        </p:nvCxnSpPr>
        <p:spPr bwMode="auto">
          <a:xfrm>
            <a:off x="3923818" y="1563624"/>
            <a:ext cx="50187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</p:cNvCxnSpPr>
          <p:nvPr/>
        </p:nvCxnSpPr>
        <p:spPr bwMode="auto">
          <a:xfrm>
            <a:off x="3749040" y="2024090"/>
            <a:ext cx="69494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>
            <a:cxnSpLocks/>
          </p:cNvCxnSpPr>
          <p:nvPr/>
        </p:nvCxnSpPr>
        <p:spPr bwMode="auto">
          <a:xfrm>
            <a:off x="4233672" y="2521386"/>
            <a:ext cx="21031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>
            <a:cxnSpLocks/>
          </p:cNvCxnSpPr>
          <p:nvPr/>
        </p:nvCxnSpPr>
        <p:spPr bwMode="auto">
          <a:xfrm>
            <a:off x="3421888" y="3028950"/>
            <a:ext cx="102209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>
            <a:cxnSpLocks/>
          </p:cNvCxnSpPr>
          <p:nvPr/>
        </p:nvCxnSpPr>
        <p:spPr bwMode="auto">
          <a:xfrm>
            <a:off x="3517110" y="3495452"/>
            <a:ext cx="90830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>
            <a:cxnSpLocks/>
          </p:cNvCxnSpPr>
          <p:nvPr/>
        </p:nvCxnSpPr>
        <p:spPr bwMode="auto">
          <a:xfrm>
            <a:off x="3600770" y="3992100"/>
            <a:ext cx="82314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FD25767E-EF79-7AF8-037C-A8F7EA4BA2E0}"/>
              </a:ext>
            </a:extLst>
          </p:cNvPr>
          <p:cNvSpPr txBox="1"/>
          <p:nvPr/>
        </p:nvSpPr>
        <p:spPr bwMode="auto">
          <a:xfrm>
            <a:off x="4233672" y="1707221"/>
            <a:ext cx="4782568" cy="788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139700" indent="0">
              <a:buFont typeface="Arimo"/>
              <a:buNone/>
              <a:defRPr/>
            </a:pPr>
            <a:r>
              <a:rPr lang="de-DE" sz="1600" dirty="0">
                <a:latin typeface="+mn-lt"/>
              </a:rPr>
              <a:t>Wie wurden die Daten erhoben, Ablauf der Erhebung</a:t>
            </a:r>
            <a:endParaRPr dirty="0">
              <a:latin typeface="+mn-lt"/>
            </a:endParaRPr>
          </a:p>
          <a:p>
            <a:pPr marL="139700" indent="0">
              <a:lnSpc>
                <a:spcPct val="200000"/>
              </a:lnSpc>
              <a:buFont typeface="Arimo"/>
              <a:buNone/>
              <a:defRPr/>
            </a:pPr>
            <a:endParaRPr lang="de-DE" dirty="0">
              <a:latin typeface="+mn-lt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7E528A04-2D27-60D1-667B-4E28DC8B12DA}"/>
              </a:ext>
            </a:extLst>
          </p:cNvPr>
          <p:cNvSpPr txBox="1"/>
          <p:nvPr/>
        </p:nvSpPr>
        <p:spPr bwMode="auto">
          <a:xfrm>
            <a:off x="4233672" y="2124958"/>
            <a:ext cx="4782568" cy="788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139700" indent="0">
              <a:lnSpc>
                <a:spcPct val="200000"/>
              </a:lnSpc>
              <a:buNone/>
              <a:defRPr/>
            </a:pPr>
            <a:r>
              <a:rPr lang="de-DE" sz="1600" dirty="0">
                <a:latin typeface="+mn-lt"/>
              </a:rPr>
              <a:t>Erklärung der Struktur (Ablage und Benennung)</a:t>
            </a:r>
          </a:p>
          <a:p>
            <a:pPr marL="139700" indent="0">
              <a:lnSpc>
                <a:spcPct val="200000"/>
              </a:lnSpc>
              <a:buFont typeface="Arimo"/>
              <a:buNone/>
              <a:defRPr/>
            </a:pPr>
            <a:endParaRPr lang="de-DE" dirty="0">
              <a:latin typeface="+mn-lt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6223B11-BD6F-AA60-2B8E-23B31E6C561A}"/>
              </a:ext>
            </a:extLst>
          </p:cNvPr>
          <p:cNvSpPr txBox="1"/>
          <p:nvPr/>
        </p:nvSpPr>
        <p:spPr>
          <a:xfrm>
            <a:off x="4233672" y="2760008"/>
            <a:ext cx="457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>
              <a:defRPr/>
            </a:pPr>
            <a:r>
              <a:rPr lang="de-DE" sz="1600" dirty="0">
                <a:solidFill>
                  <a:schemeClr val="dk1"/>
                </a:solidFill>
                <a:latin typeface="+mn-lt"/>
              </a:rPr>
              <a:t>Verarbeitende Schritte, wie z.B. Bereinigung, Versionsangaben, Änderungen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720000" y="173875"/>
            <a:ext cx="7704000" cy="572700"/>
          </a:xfrm>
        </p:spPr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Dokumentation</a:t>
            </a:r>
            <a:br>
              <a:rPr lang="de-DE">
                <a:latin typeface="+mn-lt"/>
              </a:rPr>
            </a:br>
            <a:r>
              <a:rPr lang="de-DE" sz="2400">
                <a:latin typeface="+mn-lt"/>
              </a:rPr>
              <a:t>Was gehört alles dazu?</a:t>
            </a:r>
            <a:endParaRPr lang="de-DE">
              <a:latin typeface="+mn-lt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1142484" y="1164312"/>
            <a:ext cx="3328932" cy="3580407"/>
          </a:xfrm>
        </p:spPr>
        <p:txBody>
          <a:bodyPr/>
          <a:lstStyle/>
          <a:p>
            <a:pPr>
              <a:lnSpc>
                <a:spcPct val="200000"/>
              </a:lnSpc>
              <a:buSzPct val="100000"/>
              <a:buFont typeface="Arial"/>
              <a:buChar char="•"/>
              <a:defRPr/>
            </a:pPr>
            <a:r>
              <a:rPr lang="de-DE" sz="1600">
                <a:latin typeface="+mn-lt"/>
              </a:rPr>
              <a:t>Beschreibung der Daten </a:t>
            </a:r>
            <a:endParaRPr>
              <a:latin typeface="+mn-lt"/>
            </a:endParaRPr>
          </a:p>
          <a:p>
            <a:pPr>
              <a:lnSpc>
                <a:spcPct val="200000"/>
              </a:lnSpc>
              <a:buFont typeface="Arial"/>
              <a:buChar char="•"/>
              <a:defRPr/>
            </a:pPr>
            <a:r>
              <a:rPr lang="de-DE" sz="1600">
                <a:latin typeface="+mn-lt"/>
              </a:rPr>
              <a:t>Entstehung der Daten</a:t>
            </a:r>
            <a:endParaRPr>
              <a:latin typeface="+mn-lt"/>
            </a:endParaRPr>
          </a:p>
          <a:p>
            <a:pPr>
              <a:lnSpc>
                <a:spcPct val="200000"/>
              </a:lnSpc>
              <a:buFont typeface="Arial"/>
              <a:buChar char="•"/>
              <a:defRPr/>
            </a:pPr>
            <a:r>
              <a:rPr lang="de-DE" sz="1600">
                <a:latin typeface="+mn-lt"/>
              </a:rPr>
              <a:t>Dateien und Ordnerstruktur</a:t>
            </a:r>
            <a:endParaRPr>
              <a:latin typeface="+mn-lt"/>
            </a:endParaRPr>
          </a:p>
          <a:p>
            <a:pPr>
              <a:lnSpc>
                <a:spcPct val="200000"/>
              </a:lnSpc>
              <a:buFont typeface="Arial"/>
              <a:buChar char="•"/>
              <a:defRPr/>
            </a:pPr>
            <a:r>
              <a:rPr lang="de-DE" sz="1600">
                <a:latin typeface="+mn-lt"/>
              </a:rPr>
              <a:t>Datenverarbeitung</a:t>
            </a:r>
            <a:endParaRPr>
              <a:latin typeface="+mn-lt"/>
            </a:endParaRPr>
          </a:p>
          <a:p>
            <a:pPr>
              <a:lnSpc>
                <a:spcPct val="200000"/>
              </a:lnSpc>
              <a:buFont typeface="Arial"/>
              <a:buChar char="•"/>
              <a:defRPr/>
            </a:pPr>
            <a:endParaRPr lang="de-DE" sz="1600">
              <a:latin typeface="+mn-lt"/>
            </a:endParaRPr>
          </a:p>
          <a:p>
            <a:pPr>
              <a:lnSpc>
                <a:spcPct val="200000"/>
              </a:lnSpc>
              <a:buFont typeface="Arial"/>
              <a:buChar char="•"/>
              <a:defRPr/>
            </a:pPr>
            <a:r>
              <a:rPr lang="de-DE" sz="1600">
                <a:latin typeface="+mn-lt"/>
              </a:rPr>
              <a:t>Tools und Software</a:t>
            </a:r>
            <a:endParaRPr>
              <a:latin typeface="+mn-lt"/>
            </a:endParaRPr>
          </a:p>
          <a:p>
            <a:pPr>
              <a:lnSpc>
                <a:spcPct val="200000"/>
              </a:lnSpc>
              <a:buFont typeface="Arial"/>
              <a:buChar char="•"/>
              <a:defRPr/>
            </a:pPr>
            <a:r>
              <a:rPr lang="de-DE" sz="1600">
                <a:latin typeface="+mn-lt"/>
              </a:rPr>
              <a:t>Nachnutzungsrechte </a:t>
            </a:r>
            <a:endParaRPr>
              <a:latin typeface="+mn-lt"/>
            </a:endParaRPr>
          </a:p>
          <a:p>
            <a:pPr marL="139700" indent="0">
              <a:lnSpc>
                <a:spcPct val="200000"/>
              </a:lnSpc>
              <a:buNone/>
              <a:defRPr/>
            </a:pPr>
            <a:endParaRPr lang="de-DE">
              <a:latin typeface="+mn-lt"/>
            </a:endParaRPr>
          </a:p>
        </p:txBody>
      </p:sp>
      <p:sp>
        <p:nvSpPr>
          <p:cNvPr id="6" name="Textplatzhalter 2"/>
          <p:cNvSpPr txBox="1"/>
          <p:nvPr/>
        </p:nvSpPr>
        <p:spPr bwMode="auto">
          <a:xfrm>
            <a:off x="4233672" y="1164312"/>
            <a:ext cx="4782568" cy="3805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139700" indent="0">
              <a:lnSpc>
                <a:spcPct val="200000"/>
              </a:lnSpc>
              <a:buFont typeface="Arimo"/>
              <a:buNone/>
              <a:defRPr/>
            </a:pPr>
            <a:r>
              <a:rPr lang="de-DE" sz="1600">
                <a:latin typeface="+mn-lt"/>
              </a:rPr>
              <a:t>Thema, Kontext, Ziel des Projekts</a:t>
            </a:r>
            <a:endParaRPr>
              <a:latin typeface="+mn-lt"/>
            </a:endParaRPr>
          </a:p>
          <a:p>
            <a:pPr marL="139700" indent="0">
              <a:lnSpc>
                <a:spcPct val="200000"/>
              </a:lnSpc>
              <a:buFont typeface="Arimo"/>
              <a:buNone/>
              <a:defRPr/>
            </a:pPr>
            <a:r>
              <a:rPr lang="de-DE" sz="1600">
                <a:latin typeface="+mn-lt"/>
              </a:rPr>
              <a:t>Wie wurden die Daten erhoben, Ablauf der Erhebung</a:t>
            </a:r>
            <a:endParaRPr>
              <a:latin typeface="+mn-lt"/>
            </a:endParaRPr>
          </a:p>
          <a:p>
            <a:pPr marL="139700" indent="0">
              <a:lnSpc>
                <a:spcPct val="200000"/>
              </a:lnSpc>
              <a:buFont typeface="Arimo"/>
              <a:buNone/>
              <a:defRPr/>
            </a:pPr>
            <a:r>
              <a:rPr lang="de-DE" sz="1600">
                <a:latin typeface="+mn-lt"/>
              </a:rPr>
              <a:t>Erklärung der Struktur (Ablage und Benennung)</a:t>
            </a:r>
            <a:endParaRPr>
              <a:latin typeface="+mn-lt"/>
            </a:endParaRPr>
          </a:p>
          <a:p>
            <a:pPr marL="139700" indent="0">
              <a:lnSpc>
                <a:spcPct val="200000"/>
              </a:lnSpc>
              <a:buFont typeface="Arimo"/>
              <a:buNone/>
              <a:defRPr/>
            </a:pPr>
            <a:r>
              <a:rPr lang="de-DE" sz="1600">
                <a:latin typeface="+mn-lt"/>
              </a:rPr>
              <a:t>Verarbeitende Schritte, wie z.B. Bereinigung, Versionsangaben, Änderungen</a:t>
            </a:r>
            <a:endParaRPr>
              <a:latin typeface="+mn-lt"/>
            </a:endParaRPr>
          </a:p>
          <a:p>
            <a:pPr marL="139700" indent="0">
              <a:lnSpc>
                <a:spcPct val="200000"/>
              </a:lnSpc>
              <a:buFont typeface="Arimo"/>
              <a:buNone/>
              <a:defRPr/>
            </a:pPr>
            <a:r>
              <a:rPr lang="de-DE" sz="1600">
                <a:latin typeface="+mn-lt"/>
              </a:rPr>
              <a:t>Namen, sowie die Version</a:t>
            </a:r>
            <a:endParaRPr>
              <a:latin typeface="+mn-lt"/>
            </a:endParaRPr>
          </a:p>
          <a:p>
            <a:pPr marL="139700" indent="0">
              <a:lnSpc>
                <a:spcPct val="200000"/>
              </a:lnSpc>
              <a:buFont typeface="Arimo"/>
              <a:buNone/>
              <a:defRPr/>
            </a:pPr>
            <a:r>
              <a:rPr lang="de-DE" sz="1600">
                <a:latin typeface="+mn-lt"/>
              </a:rPr>
              <a:t>Lizenzen oder Einschränkungen</a:t>
            </a:r>
            <a:endParaRPr>
              <a:latin typeface="+mn-lt"/>
            </a:endParaRPr>
          </a:p>
          <a:p>
            <a:pPr marL="139700" indent="0">
              <a:lnSpc>
                <a:spcPct val="200000"/>
              </a:lnSpc>
              <a:buFont typeface="Arimo"/>
              <a:buNone/>
              <a:defRPr/>
            </a:pPr>
            <a:endParaRPr lang="de-DE">
              <a:latin typeface="+mn-lt"/>
            </a:endParaRPr>
          </a:p>
        </p:txBody>
      </p:sp>
      <p:cxnSp>
        <p:nvCxnSpPr>
          <p:cNvPr id="8" name="Gerade Verbindung mit Pfeil 7"/>
          <p:cNvCxnSpPr>
            <a:cxnSpLocks/>
          </p:cNvCxnSpPr>
          <p:nvPr/>
        </p:nvCxnSpPr>
        <p:spPr bwMode="auto">
          <a:xfrm>
            <a:off x="3749040" y="1563624"/>
            <a:ext cx="6766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</p:cNvCxnSpPr>
          <p:nvPr/>
        </p:nvCxnSpPr>
        <p:spPr bwMode="auto">
          <a:xfrm>
            <a:off x="3535680" y="2047240"/>
            <a:ext cx="90830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>
            <a:cxnSpLocks/>
          </p:cNvCxnSpPr>
          <p:nvPr/>
        </p:nvCxnSpPr>
        <p:spPr bwMode="auto">
          <a:xfrm>
            <a:off x="4096512" y="2567686"/>
            <a:ext cx="34747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>
            <a:cxnSpLocks/>
          </p:cNvCxnSpPr>
          <p:nvPr/>
        </p:nvCxnSpPr>
        <p:spPr bwMode="auto">
          <a:xfrm>
            <a:off x="3310127" y="3028950"/>
            <a:ext cx="11338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>
            <a:cxnSpLocks/>
          </p:cNvCxnSpPr>
          <p:nvPr/>
        </p:nvCxnSpPr>
        <p:spPr bwMode="auto">
          <a:xfrm>
            <a:off x="3319272" y="3997960"/>
            <a:ext cx="112471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>
            <a:cxnSpLocks/>
          </p:cNvCxnSpPr>
          <p:nvPr/>
        </p:nvCxnSpPr>
        <p:spPr bwMode="auto">
          <a:xfrm>
            <a:off x="3421888" y="4511294"/>
            <a:ext cx="102412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hteck 3"/>
          <p:cNvSpPr/>
          <p:nvPr/>
        </p:nvSpPr>
        <p:spPr bwMode="auto">
          <a:xfrm>
            <a:off x="0" y="-4064"/>
            <a:ext cx="9144000" cy="51435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5" name="Sprechblase: rechteckig 4"/>
          <p:cNvSpPr/>
          <p:nvPr/>
        </p:nvSpPr>
        <p:spPr bwMode="auto">
          <a:xfrm>
            <a:off x="2297575" y="1271255"/>
            <a:ext cx="4548849" cy="2592862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tx1">
              <a:lumMod val="25000"/>
              <a:lumOff val="75000"/>
            </a:scheme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de-DE" sz="2000" b="1">
                <a:solidFill>
                  <a:schemeClr val="tx1"/>
                </a:solidFill>
              </a:rPr>
              <a:t>Kurz gesagt:</a:t>
            </a:r>
            <a:endParaRPr/>
          </a:p>
          <a:p>
            <a:pPr>
              <a:defRPr/>
            </a:pPr>
            <a:r>
              <a:rPr lang="de-DE" sz="2000">
                <a:solidFill>
                  <a:schemeClr val="tx1"/>
                </a:solidFill>
              </a:rPr>
              <a:t>Die Dokumentation sollte alle Fragen beantworten, die jemand hätte, der die Daten zum allerersten Mal sieht.</a:t>
            </a:r>
            <a:endParaRPr sz="2000"/>
          </a:p>
          <a:p>
            <a:pPr>
              <a:defRPr/>
            </a:pPr>
            <a:endParaRPr lang="de-DE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720000" y="271597"/>
            <a:ext cx="7704000" cy="572700"/>
          </a:xfrm>
        </p:spPr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Wie macht man das</a:t>
            </a:r>
            <a:r>
              <a:rPr lang="de-DE" sz="3200">
                <a:latin typeface="+mn-lt"/>
              </a:rPr>
              <a:t>?</a:t>
            </a:r>
            <a:endParaRPr lang="de-DE">
              <a:latin typeface="+mn-lt"/>
            </a:endParaRPr>
          </a:p>
        </p:txBody>
      </p:sp>
      <p:sp>
        <p:nvSpPr>
          <p:cNvPr id="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27274" y="888452"/>
            <a:ext cx="7886958" cy="3810023"/>
          </a:xfrm>
        </p:spPr>
        <p:txBody>
          <a:bodyPr/>
          <a:lstStyle/>
          <a:p>
            <a:pPr marL="139700" indent="0">
              <a:buSzPct val="100000"/>
              <a:buNone/>
              <a:defRPr/>
            </a:pPr>
            <a:r>
              <a:rPr lang="de-DE" sz="2000">
                <a:latin typeface="+mn-lt"/>
              </a:rPr>
              <a:t>Alles an einem Ort</a:t>
            </a:r>
            <a:endParaRPr sz="2000">
              <a:latin typeface="+mn-lt"/>
            </a:endParaRPr>
          </a:p>
          <a:p>
            <a:pPr marL="139700" indent="0">
              <a:lnSpc>
                <a:spcPct val="150000"/>
              </a:lnSpc>
              <a:buSzPct val="100000"/>
              <a:buNone/>
              <a:defRPr/>
            </a:pPr>
            <a:r>
              <a:rPr lang="de-DE" sz="1600">
                <a:latin typeface="+mn-lt"/>
              </a:rPr>
              <a:t>         </a:t>
            </a:r>
            <a:r>
              <a:rPr lang="de-DE" sz="1800">
                <a:latin typeface="+mn-lt"/>
              </a:rPr>
              <a:t>eine für alle zugängliche Version sollte zentral gespeichert sein (z.B. in einer Cloud)</a:t>
            </a:r>
            <a:endParaRPr>
              <a:latin typeface="+mn-lt"/>
            </a:endParaRPr>
          </a:p>
          <a:p>
            <a:pPr marL="139700" indent="0">
              <a:lnSpc>
                <a:spcPct val="200000"/>
              </a:lnSpc>
              <a:buNone/>
              <a:defRPr/>
            </a:pPr>
            <a:endParaRPr lang="en-GB" sz="1800">
              <a:latin typeface="+mn-lt"/>
            </a:endParaRPr>
          </a:p>
          <a:p>
            <a:pPr marL="139700" indent="0">
              <a:lnSpc>
                <a:spcPct val="200000"/>
              </a:lnSpc>
              <a:buNone/>
              <a:defRPr/>
            </a:pPr>
            <a:r>
              <a:rPr lang="de-DE" sz="2000">
                <a:latin typeface="+mn-lt"/>
              </a:rPr>
              <a:t>Klare Strukturen und Einheitlichkeit</a:t>
            </a:r>
            <a:endParaRPr sz="2000">
              <a:latin typeface="+mn-lt"/>
            </a:endParaRPr>
          </a:p>
          <a:p>
            <a:pPr marL="139700" indent="0">
              <a:lnSpc>
                <a:spcPct val="150000"/>
              </a:lnSpc>
              <a:buNone/>
              <a:defRPr/>
            </a:pPr>
            <a:r>
              <a:rPr lang="de-DE" sz="1800">
                <a:latin typeface="+mn-lt"/>
              </a:rPr>
              <a:t>         v.a. bei der Ablage und Benennung der Dateien</a:t>
            </a:r>
            <a:endParaRPr/>
          </a:p>
          <a:p>
            <a:pPr marL="139700" indent="0">
              <a:lnSpc>
                <a:spcPct val="150000"/>
              </a:lnSpc>
              <a:buNone/>
              <a:defRPr/>
            </a:pPr>
            <a:endParaRPr lang="de-DE">
              <a:latin typeface="+mn-lt"/>
            </a:endParaRPr>
          </a:p>
        </p:txBody>
      </p:sp>
      <p:cxnSp>
        <p:nvCxnSpPr>
          <p:cNvPr id="8" name="Gerade Verbindung mit Pfeil 7"/>
          <p:cNvCxnSpPr>
            <a:cxnSpLocks/>
          </p:cNvCxnSpPr>
          <p:nvPr/>
        </p:nvCxnSpPr>
        <p:spPr bwMode="auto">
          <a:xfrm>
            <a:off x="1086285" y="1530059"/>
            <a:ext cx="365760" cy="0"/>
          </a:xfrm>
          <a:prstGeom prst="straightConnector1">
            <a:avLst/>
          </a:prstGeom>
          <a:ln w="381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</p:cNvCxnSpPr>
          <p:nvPr/>
        </p:nvCxnSpPr>
        <p:spPr bwMode="auto">
          <a:xfrm>
            <a:off x="1132583" y="3501821"/>
            <a:ext cx="365760" cy="0"/>
          </a:xfrm>
          <a:prstGeom prst="straightConnector1">
            <a:avLst/>
          </a:prstGeom>
          <a:ln w="381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720000" y="271597"/>
            <a:ext cx="7704000" cy="572700"/>
          </a:xfrm>
        </p:spPr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Wie macht man das</a:t>
            </a:r>
            <a:r>
              <a:rPr lang="de-DE" sz="3200">
                <a:latin typeface="+mn-lt"/>
              </a:rPr>
              <a:t>?</a:t>
            </a:r>
            <a:endParaRPr lang="de-DE">
              <a:latin typeface="+mn-lt"/>
            </a:endParaRPr>
          </a:p>
        </p:txBody>
      </p:sp>
      <p:sp>
        <p:nvSpPr>
          <p:cNvPr id="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27274" y="888452"/>
            <a:ext cx="7886958" cy="3810023"/>
          </a:xfrm>
        </p:spPr>
        <p:txBody>
          <a:bodyPr/>
          <a:lstStyle/>
          <a:p>
            <a:pPr marL="139700" indent="0">
              <a:lnSpc>
                <a:spcPct val="200000"/>
              </a:lnSpc>
              <a:buNone/>
              <a:defRPr/>
            </a:pPr>
            <a:r>
              <a:rPr lang="de-DE" sz="2000" dirty="0">
                <a:latin typeface="+mn-lt"/>
              </a:rPr>
              <a:t>Fortlaufende Dokumentation</a:t>
            </a:r>
            <a:endParaRPr sz="2000" dirty="0">
              <a:latin typeface="+mn-lt"/>
            </a:endParaRPr>
          </a:p>
          <a:p>
            <a:pPr marL="139700" indent="0">
              <a:lnSpc>
                <a:spcPct val="150000"/>
              </a:lnSpc>
              <a:buNone/>
              <a:defRPr/>
            </a:pPr>
            <a:r>
              <a:rPr lang="de-DE" sz="1600" dirty="0">
                <a:latin typeface="+mn-lt"/>
              </a:rPr>
              <a:t>         </a:t>
            </a:r>
            <a:r>
              <a:rPr lang="de-DE" sz="1800" dirty="0">
                <a:latin typeface="+mn-lt"/>
              </a:rPr>
              <a:t>die Dokumentation ist ein lebendes Werk, sie muss auch während des Projektes fortwährend angepasst, geändert und ergänzt werden</a:t>
            </a:r>
            <a:endParaRPr sz="1800" dirty="0">
              <a:latin typeface="+mn-lt"/>
            </a:endParaRPr>
          </a:p>
          <a:p>
            <a:pPr marL="139700" indent="0">
              <a:lnSpc>
                <a:spcPct val="200000"/>
              </a:lnSpc>
              <a:buNone/>
              <a:defRPr/>
            </a:pPr>
            <a:endParaRPr lang="en-GB" sz="1800" dirty="0">
              <a:latin typeface="+mn-lt"/>
            </a:endParaRPr>
          </a:p>
          <a:p>
            <a:pPr marL="139700" indent="0">
              <a:lnSpc>
                <a:spcPct val="200000"/>
              </a:lnSpc>
              <a:buNone/>
              <a:defRPr/>
            </a:pPr>
            <a:r>
              <a:rPr lang="de-DE" sz="2000" dirty="0">
                <a:latin typeface="+mn-lt"/>
              </a:rPr>
              <a:t>Auch „Unwichtiges“ dokumentieren</a:t>
            </a:r>
            <a:endParaRPr sz="2000" dirty="0">
              <a:latin typeface="+mn-lt"/>
            </a:endParaRPr>
          </a:p>
          <a:p>
            <a:pPr marL="139700" indent="0">
              <a:lnSpc>
                <a:spcPct val="150000"/>
              </a:lnSpc>
              <a:buNone/>
              <a:defRPr/>
            </a:pPr>
            <a:r>
              <a:rPr lang="de-DE" sz="1800" dirty="0">
                <a:latin typeface="+mn-lt"/>
              </a:rPr>
              <a:t>         nur weil es selbstverständlich ist, bedeutet nicht, dass es Dritte verstehen würden</a:t>
            </a:r>
            <a:endParaRPr sz="1800" dirty="0">
              <a:latin typeface="+mn-lt"/>
            </a:endParaRPr>
          </a:p>
          <a:p>
            <a:pPr marL="139700" indent="0">
              <a:lnSpc>
                <a:spcPct val="150000"/>
              </a:lnSpc>
              <a:buNone/>
              <a:defRPr/>
            </a:pPr>
            <a:endParaRPr lang="de-DE" sz="1600" dirty="0">
              <a:latin typeface="+mn-lt"/>
            </a:endParaRPr>
          </a:p>
          <a:p>
            <a:pPr marL="139700" indent="0">
              <a:lnSpc>
                <a:spcPct val="150000"/>
              </a:lnSpc>
              <a:buNone/>
              <a:defRPr/>
            </a:pPr>
            <a:endParaRPr lang="de-DE" dirty="0">
              <a:latin typeface="+mn-lt"/>
            </a:endParaRPr>
          </a:p>
        </p:txBody>
      </p:sp>
      <p:cxnSp>
        <p:nvCxnSpPr>
          <p:cNvPr id="8" name="Gerade Verbindung mit Pfeil 7"/>
          <p:cNvCxnSpPr>
            <a:cxnSpLocks/>
          </p:cNvCxnSpPr>
          <p:nvPr/>
        </p:nvCxnSpPr>
        <p:spPr bwMode="auto">
          <a:xfrm>
            <a:off x="1097860" y="1830157"/>
            <a:ext cx="365760" cy="0"/>
          </a:xfrm>
          <a:prstGeom prst="straightConnector1">
            <a:avLst/>
          </a:prstGeom>
          <a:ln w="381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>
            <a:cxnSpLocks/>
          </p:cNvCxnSpPr>
          <p:nvPr/>
        </p:nvCxnSpPr>
        <p:spPr bwMode="auto">
          <a:xfrm>
            <a:off x="1144159" y="3812663"/>
            <a:ext cx="365760" cy="0"/>
          </a:xfrm>
          <a:prstGeom prst="straightConnector1">
            <a:avLst/>
          </a:prstGeom>
          <a:ln w="381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06" name="Google Shape;2106;p30"/>
          <p:cNvSpPr txBox="1">
            <a:spLocks noGrp="1"/>
          </p:cNvSpPr>
          <p:nvPr>
            <p:ph type="title"/>
          </p:nvPr>
        </p:nvSpPr>
        <p:spPr bwMode="auto">
          <a:xfrm>
            <a:off x="840450" y="1959450"/>
            <a:ext cx="7463100" cy="12246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SzPts val="5000"/>
              <a:buNone/>
              <a:defRPr/>
            </a:pPr>
            <a:r>
              <a:rPr lang="de-DE" dirty="0">
                <a:latin typeface="+mn-lt"/>
              </a:rPr>
              <a:t>Einführung</a:t>
            </a:r>
            <a:endParaRPr dirty="0">
              <a:latin typeface="+mn-lt"/>
            </a:endParaRPr>
          </a:p>
        </p:txBody>
      </p:sp>
      <p:sp>
        <p:nvSpPr>
          <p:cNvPr id="2107" name="Google Shape;2107;p30"/>
          <p:cNvSpPr txBox="1">
            <a:spLocks noGrp="1"/>
          </p:cNvSpPr>
          <p:nvPr>
            <p:ph type="title" idx="2"/>
          </p:nvPr>
        </p:nvSpPr>
        <p:spPr bwMode="auto">
          <a:xfrm>
            <a:off x="3943350" y="801465"/>
            <a:ext cx="1257300" cy="96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>
                <a:latin typeface="+mn-lt"/>
              </a:rPr>
              <a:t>01</a:t>
            </a:r>
            <a:endParaRPr>
              <a:latin typeface="+mn-lt"/>
            </a:endParaRPr>
          </a:p>
        </p:txBody>
      </p:sp>
      <p:sp>
        <p:nvSpPr>
          <p:cNvPr id="2108" name="Google Shape;2108;p30"/>
          <p:cNvSpPr txBox="1">
            <a:spLocks noGrp="1"/>
          </p:cNvSpPr>
          <p:nvPr>
            <p:ph type="subTitle" idx="1"/>
          </p:nvPr>
        </p:nvSpPr>
        <p:spPr bwMode="auto">
          <a:xfrm>
            <a:off x="629525" y="3141225"/>
            <a:ext cx="7463100" cy="44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spcBef>
                <a:spcPts val="750"/>
              </a:spcBef>
              <a:spcAft>
                <a:spcPts val="0"/>
              </a:spcAft>
              <a:buNone/>
              <a:defRPr/>
            </a:pPr>
            <a:r>
              <a:rPr lang="de-DE">
                <a:latin typeface="+mn-lt"/>
              </a:rPr>
              <a:t>  </a:t>
            </a:r>
            <a:endParaRPr>
              <a:latin typeface="+mn-l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Wofür dokumentiert man ? </a:t>
            </a:r>
            <a:endParaRPr>
              <a:latin typeface="+mn-lt"/>
            </a:endParaRPr>
          </a:p>
        </p:txBody>
      </p:sp>
      <p:sp>
        <p:nvSpPr>
          <p:cNvPr id="6" name="Textfeld 5"/>
          <p:cNvSpPr txBox="1"/>
          <p:nvPr/>
        </p:nvSpPr>
        <p:spPr bwMode="auto">
          <a:xfrm>
            <a:off x="3149610" y="1192193"/>
            <a:ext cx="26466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800">
                <a:latin typeface="+mn-lt"/>
              </a:rPr>
              <a:t>Nachnutzbarkeit </a:t>
            </a:r>
            <a:endParaRPr>
              <a:latin typeface="+mn-lt"/>
            </a:endParaRPr>
          </a:p>
          <a:p>
            <a:pPr>
              <a:defRPr/>
            </a:pPr>
            <a:r>
              <a:rPr lang="de-DE" sz="1800">
                <a:latin typeface="+mn-lt"/>
              </a:rPr>
              <a:t>Weiterverwendbarkeit</a:t>
            </a:r>
            <a:endParaRPr>
              <a:latin typeface="+mn-lt"/>
            </a:endParaRPr>
          </a:p>
          <a:p>
            <a:pPr>
              <a:defRPr/>
            </a:pPr>
            <a:r>
              <a:rPr lang="de-DE" sz="1800">
                <a:latin typeface="+mn-lt"/>
              </a:rPr>
              <a:t>Verständlichkeit</a:t>
            </a:r>
            <a:endParaRPr>
              <a:latin typeface="+mn-lt"/>
            </a:endParaRPr>
          </a:p>
          <a:p>
            <a:pPr>
              <a:defRPr/>
            </a:pPr>
            <a:r>
              <a:rPr lang="de-DE" sz="1800">
                <a:latin typeface="+mn-lt"/>
              </a:rPr>
              <a:t>Transparenz</a:t>
            </a:r>
            <a:endParaRPr>
              <a:latin typeface="+mn-l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>
                <a:latin typeface="+mn-lt"/>
              </a:rPr>
              <a:t>Wofür dokumentiert man? </a:t>
            </a:r>
            <a:endParaRPr dirty="0"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319211" y="3410287"/>
            <a:ext cx="6505575" cy="1371600"/>
          </a:xfrm>
          <a:prstGeom prst="rect">
            <a:avLst/>
          </a:prstGeom>
          <a:noFill/>
        </p:spPr>
      </p:pic>
      <p:sp>
        <p:nvSpPr>
          <p:cNvPr id="3" name="Pfeil: nach unten 2"/>
          <p:cNvSpPr/>
          <p:nvPr/>
        </p:nvSpPr>
        <p:spPr bwMode="auto">
          <a:xfrm>
            <a:off x="3977638" y="2392522"/>
            <a:ext cx="355600" cy="995680"/>
          </a:xfrm>
          <a:prstGeom prst="downArrow">
            <a:avLst>
              <a:gd name="adj1" fmla="val 50000"/>
              <a:gd name="adj2" fmla="val 7285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4" name="Textfeld 3"/>
          <p:cNvSpPr txBox="1"/>
          <p:nvPr/>
        </p:nvSpPr>
        <p:spPr bwMode="auto">
          <a:xfrm>
            <a:off x="3149610" y="1192193"/>
            <a:ext cx="26466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800">
                <a:latin typeface="+mn-lt"/>
              </a:rPr>
              <a:t>Nachnutzbarkeit </a:t>
            </a:r>
            <a:endParaRPr>
              <a:latin typeface="+mn-lt"/>
            </a:endParaRPr>
          </a:p>
          <a:p>
            <a:pPr>
              <a:defRPr/>
            </a:pPr>
            <a:r>
              <a:rPr lang="de-DE" sz="1800">
                <a:latin typeface="+mn-lt"/>
              </a:rPr>
              <a:t>Weiterverwendbarkeit</a:t>
            </a:r>
            <a:endParaRPr>
              <a:latin typeface="+mn-lt"/>
            </a:endParaRPr>
          </a:p>
          <a:p>
            <a:pPr>
              <a:defRPr/>
            </a:pPr>
            <a:r>
              <a:rPr lang="de-DE" sz="1800">
                <a:latin typeface="+mn-lt"/>
              </a:rPr>
              <a:t>Verständlichkeit</a:t>
            </a:r>
            <a:endParaRPr>
              <a:latin typeface="+mn-lt"/>
            </a:endParaRPr>
          </a:p>
          <a:p>
            <a:pPr>
              <a:defRPr/>
            </a:pPr>
            <a:r>
              <a:rPr lang="de-DE" sz="1800">
                <a:latin typeface="+mn-lt"/>
              </a:rPr>
              <a:t>Transparenz</a:t>
            </a:r>
            <a:endParaRPr>
              <a:latin typeface="+mn-l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4" name="Google Shape;2114;p31"/>
          <p:cNvSpPr txBox="1">
            <a:spLocks noGrp="1"/>
          </p:cNvSpPr>
          <p:nvPr>
            <p:ph type="title"/>
          </p:nvPr>
        </p:nvSpPr>
        <p:spPr bwMode="auto"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SzPct val="52941"/>
              <a:buNone/>
              <a:defRPr/>
            </a:pPr>
            <a:r>
              <a:rPr lang="de-DE">
                <a:latin typeface="+mn-lt"/>
              </a:rPr>
              <a:t>Ordnerstruktur - Schemata</a:t>
            </a:r>
            <a:endParaRPr>
              <a:latin typeface="+mn-lt"/>
            </a:endParaRPr>
          </a:p>
        </p:txBody>
      </p:sp>
      <p:sp>
        <p:nvSpPr>
          <p:cNvPr id="10" name="Google Shape;2113;p31"/>
          <p:cNvSpPr txBox="1"/>
          <p:nvPr/>
        </p:nvSpPr>
        <p:spPr bwMode="auto">
          <a:xfrm>
            <a:off x="1315434" y="1295630"/>
            <a:ext cx="2167631" cy="339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indent="0">
              <a:buSzPts val="1600"/>
              <a:buNone/>
              <a:defRPr/>
            </a:pPr>
            <a:r>
              <a:rPr lang="de-DE" sz="2000">
                <a:latin typeface="+mn-lt"/>
              </a:rPr>
              <a:t>Prozessorientiert</a:t>
            </a:r>
            <a:endParaRPr>
              <a:latin typeface="+mn-lt"/>
            </a:endParaRPr>
          </a:p>
          <a:p>
            <a:pPr marL="0" indent="0">
              <a:buSzPts val="1600"/>
              <a:buNone/>
              <a:defRPr/>
            </a:pPr>
            <a:endParaRPr lang="de-DE" sz="1600">
              <a:latin typeface="+mn-lt"/>
            </a:endParaRPr>
          </a:p>
        </p:txBody>
      </p:sp>
      <p:sp>
        <p:nvSpPr>
          <p:cNvPr id="17" name="Rechteck: abgerundete Ecken 4"/>
          <p:cNvSpPr/>
          <p:nvPr/>
        </p:nvSpPr>
        <p:spPr bwMode="auto">
          <a:xfrm>
            <a:off x="4930312" y="1622191"/>
            <a:ext cx="3312000" cy="3060000"/>
          </a:xfrm>
          <a:prstGeom prst="roundRect">
            <a:avLst>
              <a:gd name="adj" fmla="val 5215"/>
            </a:avLst>
          </a:prstGeom>
          <a:solidFill>
            <a:srgbClr val="CEE0AE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9" name="Rechteck: abgerundete Ecken 4"/>
          <p:cNvSpPr/>
          <p:nvPr/>
        </p:nvSpPr>
        <p:spPr bwMode="auto">
          <a:xfrm>
            <a:off x="1325591" y="1604351"/>
            <a:ext cx="3312000" cy="3060000"/>
          </a:xfrm>
          <a:prstGeom prst="roundRect">
            <a:avLst>
              <a:gd name="adj" fmla="val 5215"/>
            </a:avLst>
          </a:prstGeom>
          <a:solidFill>
            <a:schemeClr val="tx1">
              <a:lumMod val="25000"/>
              <a:lumOff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689321" y="1750363"/>
            <a:ext cx="378311" cy="37831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323033" y="1737630"/>
            <a:ext cx="378311" cy="378311"/>
          </a:xfrm>
          <a:prstGeom prst="rect">
            <a:avLst/>
          </a:prstGeom>
        </p:spPr>
      </p:pic>
      <p:sp>
        <p:nvSpPr>
          <p:cNvPr id="31" name="Google Shape;2113;p31"/>
          <p:cNvSpPr txBox="1">
            <a:spLocks noGrp="1"/>
          </p:cNvSpPr>
          <p:nvPr/>
        </p:nvSpPr>
        <p:spPr bwMode="auto">
          <a:xfrm>
            <a:off x="2036925" y="1782220"/>
            <a:ext cx="1311710" cy="37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r>
              <a:rPr lang="de-DE" sz="1600">
                <a:latin typeface="+mn-lt"/>
              </a:rPr>
              <a:t>Projekt 123</a:t>
            </a:r>
            <a:endParaRPr>
              <a:latin typeface="+mn-lt"/>
            </a:endParaRPr>
          </a:p>
        </p:txBody>
      </p:sp>
      <p:sp>
        <p:nvSpPr>
          <p:cNvPr id="33" name="Google Shape;2113;p31"/>
          <p:cNvSpPr txBox="1">
            <a:spLocks noGrp="1"/>
          </p:cNvSpPr>
          <p:nvPr/>
        </p:nvSpPr>
        <p:spPr bwMode="auto">
          <a:xfrm>
            <a:off x="5667838" y="1755414"/>
            <a:ext cx="1340516" cy="385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r>
              <a:rPr lang="de-DE" sz="1600">
                <a:latin typeface="+mn-lt"/>
              </a:rPr>
              <a:t>Projekt 123</a:t>
            </a:r>
            <a:endParaRPr>
              <a:latin typeface="+mn-lt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120485" y="2298717"/>
            <a:ext cx="248901" cy="248901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129198" y="3994179"/>
            <a:ext cx="248901" cy="248901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129198" y="3295385"/>
            <a:ext cx="248901" cy="248901"/>
          </a:xfrm>
          <a:prstGeom prst="rect">
            <a:avLst/>
          </a:prstGeom>
        </p:spPr>
      </p:pic>
      <p:sp>
        <p:nvSpPr>
          <p:cNvPr id="47" name="Google Shape;2113;p31"/>
          <p:cNvSpPr txBox="1">
            <a:spLocks noGrp="1"/>
          </p:cNvSpPr>
          <p:nvPr/>
        </p:nvSpPr>
        <p:spPr bwMode="auto">
          <a:xfrm>
            <a:off x="2309820" y="2259924"/>
            <a:ext cx="1311710" cy="37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r>
              <a:rPr lang="de-DE" sz="1400">
                <a:latin typeface="+mn-lt"/>
              </a:rPr>
              <a:t>Rohdaten</a:t>
            </a:r>
            <a:endParaRPr>
              <a:latin typeface="+mn-lt"/>
            </a:endParaRPr>
          </a:p>
        </p:txBody>
      </p:sp>
      <p:sp>
        <p:nvSpPr>
          <p:cNvPr id="49" name="Google Shape;2113;p31"/>
          <p:cNvSpPr txBox="1">
            <a:spLocks noGrp="1"/>
          </p:cNvSpPr>
          <p:nvPr/>
        </p:nvSpPr>
        <p:spPr bwMode="auto">
          <a:xfrm>
            <a:off x="2327246" y="3266244"/>
            <a:ext cx="1311710" cy="37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r>
              <a:rPr lang="de-DE" sz="1400">
                <a:latin typeface="+mn-lt"/>
              </a:rPr>
              <a:t>Analyse</a:t>
            </a:r>
            <a:endParaRPr>
              <a:latin typeface="+mn-lt"/>
            </a:endParaRPr>
          </a:p>
        </p:txBody>
      </p:sp>
      <p:sp>
        <p:nvSpPr>
          <p:cNvPr id="51" name="Google Shape;2113;p31"/>
          <p:cNvSpPr txBox="1">
            <a:spLocks noGrp="1"/>
          </p:cNvSpPr>
          <p:nvPr/>
        </p:nvSpPr>
        <p:spPr bwMode="auto">
          <a:xfrm>
            <a:off x="2327365" y="3975224"/>
            <a:ext cx="1311710" cy="37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r>
              <a:rPr lang="de-DE" sz="1400">
                <a:latin typeface="+mn-lt"/>
              </a:rPr>
              <a:t>Ergebnisse</a:t>
            </a:r>
            <a:endParaRPr>
              <a:latin typeface="+mn-lt"/>
            </a:endParaRPr>
          </a:p>
        </p:txBody>
      </p:sp>
      <p:pic>
        <p:nvPicPr>
          <p:cNvPr id="53" name="Grafik 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415495" y="2622584"/>
            <a:ext cx="239306" cy="23930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2404120" y="2915988"/>
            <a:ext cx="288660" cy="288660"/>
          </a:xfrm>
          <a:prstGeom prst="rect">
            <a:avLst/>
          </a:prstGeom>
        </p:spPr>
      </p:pic>
      <p:sp>
        <p:nvSpPr>
          <p:cNvPr id="59" name="Google Shape;2113;p31"/>
          <p:cNvSpPr txBox="1">
            <a:spLocks noGrp="1"/>
          </p:cNvSpPr>
          <p:nvPr/>
        </p:nvSpPr>
        <p:spPr bwMode="auto">
          <a:xfrm>
            <a:off x="2579612" y="2551699"/>
            <a:ext cx="1311710" cy="37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r>
              <a:rPr lang="de-DE" sz="1400">
                <a:latin typeface="+mn-lt"/>
              </a:rPr>
              <a:t>Notizen</a:t>
            </a:r>
            <a:endParaRPr>
              <a:latin typeface="+mn-lt"/>
            </a:endParaRPr>
          </a:p>
        </p:txBody>
      </p:sp>
      <p:sp>
        <p:nvSpPr>
          <p:cNvPr id="61" name="Google Shape;2113;p31"/>
          <p:cNvSpPr txBox="1">
            <a:spLocks noGrp="1"/>
          </p:cNvSpPr>
          <p:nvPr/>
        </p:nvSpPr>
        <p:spPr bwMode="auto">
          <a:xfrm>
            <a:off x="2630081" y="2912295"/>
            <a:ext cx="1917241" cy="372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r>
              <a:rPr lang="de-DE" sz="1400">
                <a:latin typeface="+mn-lt"/>
              </a:rPr>
              <a:t>Zahlen, Statistiken,..</a:t>
            </a:r>
            <a:endParaRPr>
              <a:latin typeface="+mn-lt"/>
            </a:endParaRPr>
          </a:p>
        </p:txBody>
      </p:sp>
      <p:pic>
        <p:nvPicPr>
          <p:cNvPr id="63" name="Grafik 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378098" y="3661029"/>
            <a:ext cx="239306" cy="239306"/>
          </a:xfrm>
          <a:prstGeom prst="rect">
            <a:avLst/>
          </a:prstGeom>
        </p:spPr>
      </p:pic>
      <p:sp>
        <p:nvSpPr>
          <p:cNvPr id="2113" name="Google Shape;2113;p31"/>
          <p:cNvSpPr txBox="1">
            <a:spLocks noGrp="1"/>
          </p:cNvSpPr>
          <p:nvPr/>
        </p:nvSpPr>
        <p:spPr bwMode="auto">
          <a:xfrm>
            <a:off x="2540239" y="3623180"/>
            <a:ext cx="1311710" cy="37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r>
              <a:rPr lang="de-DE" sz="1400">
                <a:latin typeface="+mn-lt"/>
              </a:rPr>
              <a:t>Notizen</a:t>
            </a:r>
            <a:endParaRPr>
              <a:latin typeface="+mn-lt"/>
            </a:endParaRPr>
          </a:p>
        </p:txBody>
      </p:sp>
      <p:cxnSp>
        <p:nvCxnSpPr>
          <p:cNvPr id="2115" name="Straight Arrow Connector 2114"/>
          <p:cNvCxnSpPr>
            <a:cxnSpLocks/>
          </p:cNvCxnSpPr>
          <p:nvPr/>
        </p:nvCxnSpPr>
        <p:spPr bwMode="auto">
          <a:xfrm>
            <a:off x="1878476" y="2150074"/>
            <a:ext cx="0" cy="1968555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8" name="Straight Arrow Connector 2237"/>
          <p:cNvCxnSpPr>
            <a:cxnSpLocks/>
          </p:cNvCxnSpPr>
          <p:nvPr/>
        </p:nvCxnSpPr>
        <p:spPr bwMode="auto">
          <a:xfrm flipH="1">
            <a:off x="1877663" y="2423167"/>
            <a:ext cx="189969" cy="0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2" name="Straight Arrow Connector 2241"/>
          <p:cNvCxnSpPr>
            <a:cxnSpLocks/>
          </p:cNvCxnSpPr>
          <p:nvPr/>
        </p:nvCxnSpPr>
        <p:spPr bwMode="auto">
          <a:xfrm flipV="1">
            <a:off x="1877663" y="3419835"/>
            <a:ext cx="189969" cy="1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7" name="Straight Arrow Connector 2246"/>
          <p:cNvCxnSpPr>
            <a:cxnSpLocks/>
          </p:cNvCxnSpPr>
          <p:nvPr/>
        </p:nvCxnSpPr>
        <p:spPr bwMode="auto">
          <a:xfrm>
            <a:off x="1877663" y="4100601"/>
            <a:ext cx="189969" cy="0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4" name="Straight Arrow Connector 2253"/>
          <p:cNvCxnSpPr>
            <a:cxnSpLocks/>
          </p:cNvCxnSpPr>
          <p:nvPr/>
        </p:nvCxnSpPr>
        <p:spPr bwMode="auto">
          <a:xfrm>
            <a:off x="2253648" y="2580250"/>
            <a:ext cx="0" cy="480068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7" name="Straight Arrow Connector 2256"/>
          <p:cNvCxnSpPr>
            <a:cxnSpLocks/>
          </p:cNvCxnSpPr>
          <p:nvPr/>
        </p:nvCxnSpPr>
        <p:spPr bwMode="auto">
          <a:xfrm>
            <a:off x="2239780" y="2722774"/>
            <a:ext cx="159470" cy="0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5" name="Straight Arrow Connector 2264"/>
          <p:cNvCxnSpPr>
            <a:cxnSpLocks/>
          </p:cNvCxnSpPr>
          <p:nvPr/>
        </p:nvCxnSpPr>
        <p:spPr bwMode="auto">
          <a:xfrm>
            <a:off x="2253130" y="3042034"/>
            <a:ext cx="116256" cy="0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2" name="Straight Arrow Connector 2271"/>
          <p:cNvCxnSpPr>
            <a:cxnSpLocks/>
          </p:cNvCxnSpPr>
          <p:nvPr/>
        </p:nvCxnSpPr>
        <p:spPr bwMode="auto">
          <a:xfrm>
            <a:off x="2248457" y="3548714"/>
            <a:ext cx="0" cy="252444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4" name="Straight Arrow Connector 2273"/>
          <p:cNvCxnSpPr>
            <a:cxnSpLocks/>
          </p:cNvCxnSpPr>
          <p:nvPr/>
        </p:nvCxnSpPr>
        <p:spPr bwMode="auto">
          <a:xfrm>
            <a:off x="2247939" y="3778446"/>
            <a:ext cx="116256" cy="0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7" name="Google Shape;2113;p31"/>
          <p:cNvSpPr txBox="1"/>
          <p:nvPr/>
        </p:nvSpPr>
        <p:spPr bwMode="auto">
          <a:xfrm>
            <a:off x="4970497" y="1328128"/>
            <a:ext cx="2167631" cy="339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indent="0">
              <a:buSzPts val="1600"/>
              <a:buNone/>
              <a:defRPr/>
            </a:pPr>
            <a:r>
              <a:rPr lang="de-DE" sz="1900">
                <a:latin typeface="+mn-lt"/>
              </a:rPr>
              <a:t>Datentyp</a:t>
            </a:r>
            <a:endParaRPr>
              <a:latin typeface="+mn-lt"/>
            </a:endParaRPr>
          </a:p>
          <a:p>
            <a:pPr marL="0" indent="0">
              <a:buSzPts val="1600"/>
              <a:buNone/>
              <a:defRPr/>
            </a:pPr>
            <a:endParaRPr lang="de-DE">
              <a:latin typeface="+mn-lt"/>
            </a:endParaRPr>
          </a:p>
        </p:txBody>
      </p:sp>
      <p:pic>
        <p:nvPicPr>
          <p:cNvPr id="2289" name="Picture 228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713721" y="2277094"/>
            <a:ext cx="248901" cy="248901"/>
          </a:xfrm>
          <a:prstGeom prst="rect">
            <a:avLst/>
          </a:prstGeom>
        </p:spPr>
      </p:pic>
      <p:sp>
        <p:nvSpPr>
          <p:cNvPr id="2291" name="Google Shape;2113;p31"/>
          <p:cNvSpPr txBox="1">
            <a:spLocks noGrp="1"/>
          </p:cNvSpPr>
          <p:nvPr/>
        </p:nvSpPr>
        <p:spPr bwMode="auto">
          <a:xfrm>
            <a:off x="5924711" y="2256310"/>
            <a:ext cx="1917241" cy="372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r>
              <a:rPr lang="de-DE" sz="1400">
                <a:latin typeface="+mn-lt"/>
              </a:rPr>
              <a:t>Tabellarische Daten</a:t>
            </a:r>
            <a:endParaRPr>
              <a:latin typeface="+mn-lt"/>
            </a:endParaRPr>
          </a:p>
        </p:txBody>
      </p:sp>
      <p:pic>
        <p:nvPicPr>
          <p:cNvPr id="2295" name="Grafik 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075333" y="2645909"/>
            <a:ext cx="239306" cy="239306"/>
          </a:xfrm>
          <a:prstGeom prst="rect">
            <a:avLst/>
          </a:prstGeom>
        </p:spPr>
      </p:pic>
      <p:pic>
        <p:nvPicPr>
          <p:cNvPr id="2" name="Picture 228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712924" y="3428457"/>
            <a:ext cx="248901" cy="248901"/>
          </a:xfrm>
          <a:prstGeom prst="rect">
            <a:avLst/>
          </a:prstGeom>
        </p:spPr>
      </p:pic>
      <p:sp>
        <p:nvSpPr>
          <p:cNvPr id="3" name="Google Shape;2113;p31"/>
          <p:cNvSpPr txBox="1">
            <a:spLocks noGrp="1"/>
          </p:cNvSpPr>
          <p:nvPr/>
        </p:nvSpPr>
        <p:spPr bwMode="auto">
          <a:xfrm>
            <a:off x="5923913" y="3407673"/>
            <a:ext cx="1917241" cy="372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r>
              <a:rPr lang="de-DE" sz="1400">
                <a:latin typeface="+mn-lt"/>
              </a:rPr>
              <a:t>Textuelle Daten</a:t>
            </a:r>
            <a:endParaRPr>
              <a:latin typeface="+mn-lt"/>
            </a:endParaRPr>
          </a:p>
        </p:txBody>
      </p:sp>
      <p:pic>
        <p:nvPicPr>
          <p:cNvPr id="4" name="Grafik 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075333" y="3784655"/>
            <a:ext cx="239306" cy="239306"/>
          </a:xfrm>
          <a:prstGeom prst="rect">
            <a:avLst/>
          </a:prstGeom>
        </p:spPr>
      </p:pic>
      <p:pic>
        <p:nvPicPr>
          <p:cNvPr id="5" name="Picture 228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712924" y="4216352"/>
            <a:ext cx="248901" cy="248901"/>
          </a:xfrm>
          <a:prstGeom prst="rect">
            <a:avLst/>
          </a:prstGeom>
        </p:spPr>
      </p:pic>
      <p:sp>
        <p:nvSpPr>
          <p:cNvPr id="6" name="Google Shape;2113;p31"/>
          <p:cNvSpPr txBox="1">
            <a:spLocks noGrp="1"/>
          </p:cNvSpPr>
          <p:nvPr/>
        </p:nvSpPr>
        <p:spPr bwMode="auto">
          <a:xfrm>
            <a:off x="5961825" y="4187137"/>
            <a:ext cx="1917241" cy="372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r>
              <a:rPr lang="de-DE" sz="1400">
                <a:latin typeface="+mn-lt"/>
              </a:rPr>
              <a:t>…</a:t>
            </a:r>
            <a:endParaRPr>
              <a:latin typeface="+mn-lt"/>
            </a:endParaRPr>
          </a:p>
        </p:txBody>
      </p:sp>
      <p:sp>
        <p:nvSpPr>
          <p:cNvPr id="7" name="Google Shape;2113;p31"/>
          <p:cNvSpPr txBox="1">
            <a:spLocks noGrp="1"/>
          </p:cNvSpPr>
          <p:nvPr/>
        </p:nvSpPr>
        <p:spPr bwMode="auto">
          <a:xfrm>
            <a:off x="6314638" y="3738432"/>
            <a:ext cx="1893744" cy="37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r>
              <a:rPr lang="de-DE" sz="1400">
                <a:latin typeface="+mn-lt"/>
              </a:rPr>
              <a:t>Interview-Transkripte</a:t>
            </a:r>
            <a:endParaRPr>
              <a:latin typeface="+mn-lt"/>
            </a:endParaRPr>
          </a:p>
        </p:txBody>
      </p:sp>
      <p:sp>
        <p:nvSpPr>
          <p:cNvPr id="8" name="Google Shape;2113;p31"/>
          <p:cNvSpPr txBox="1">
            <a:spLocks noGrp="1"/>
          </p:cNvSpPr>
          <p:nvPr/>
        </p:nvSpPr>
        <p:spPr bwMode="auto">
          <a:xfrm>
            <a:off x="6257848" y="2599081"/>
            <a:ext cx="1893744" cy="37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r>
              <a:rPr lang="de-DE" sz="1400">
                <a:latin typeface="+mn-lt"/>
              </a:rPr>
              <a:t>Roh</a:t>
            </a:r>
            <a:endParaRPr>
              <a:latin typeface="+mn-lt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075333" y="3071706"/>
            <a:ext cx="239306" cy="239306"/>
          </a:xfrm>
          <a:prstGeom prst="rect">
            <a:avLst/>
          </a:prstGeom>
        </p:spPr>
      </p:pic>
      <p:sp>
        <p:nvSpPr>
          <p:cNvPr id="11" name="Google Shape;2113;p31"/>
          <p:cNvSpPr txBox="1">
            <a:spLocks noGrp="1"/>
          </p:cNvSpPr>
          <p:nvPr/>
        </p:nvSpPr>
        <p:spPr bwMode="auto">
          <a:xfrm>
            <a:off x="6257848" y="3024878"/>
            <a:ext cx="1893744" cy="37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pPr>
            <a:r>
              <a:rPr lang="de-DE" sz="1400">
                <a:latin typeface="+mn-lt"/>
              </a:rPr>
              <a:t>Verarbeitet </a:t>
            </a:r>
            <a:endParaRPr>
              <a:latin typeface="+mn-lt"/>
            </a:endParaRPr>
          </a:p>
        </p:txBody>
      </p:sp>
      <p:cxnSp>
        <p:nvCxnSpPr>
          <p:cNvPr id="12" name="Straight Arrow Connector 2253"/>
          <p:cNvCxnSpPr>
            <a:cxnSpLocks/>
          </p:cNvCxnSpPr>
          <p:nvPr/>
        </p:nvCxnSpPr>
        <p:spPr bwMode="auto">
          <a:xfrm flipH="1">
            <a:off x="5836081" y="2563117"/>
            <a:ext cx="518" cy="628799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2256"/>
          <p:cNvCxnSpPr>
            <a:cxnSpLocks/>
          </p:cNvCxnSpPr>
          <p:nvPr/>
        </p:nvCxnSpPr>
        <p:spPr bwMode="auto">
          <a:xfrm>
            <a:off x="5844178" y="2759048"/>
            <a:ext cx="210135" cy="0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2264"/>
          <p:cNvCxnSpPr>
            <a:cxnSpLocks/>
          </p:cNvCxnSpPr>
          <p:nvPr/>
        </p:nvCxnSpPr>
        <p:spPr bwMode="auto">
          <a:xfrm>
            <a:off x="5815061" y="3193067"/>
            <a:ext cx="239252" cy="0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253"/>
          <p:cNvCxnSpPr>
            <a:cxnSpLocks/>
          </p:cNvCxnSpPr>
          <p:nvPr/>
        </p:nvCxnSpPr>
        <p:spPr bwMode="auto">
          <a:xfrm flipH="1">
            <a:off x="5836081" y="3712003"/>
            <a:ext cx="0" cy="200744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64"/>
          <p:cNvCxnSpPr>
            <a:cxnSpLocks/>
          </p:cNvCxnSpPr>
          <p:nvPr/>
        </p:nvCxnSpPr>
        <p:spPr bwMode="auto">
          <a:xfrm>
            <a:off x="5814797" y="3920254"/>
            <a:ext cx="180000" cy="0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114"/>
          <p:cNvCxnSpPr>
            <a:cxnSpLocks/>
          </p:cNvCxnSpPr>
          <p:nvPr/>
        </p:nvCxnSpPr>
        <p:spPr bwMode="auto">
          <a:xfrm>
            <a:off x="5512188" y="2165342"/>
            <a:ext cx="0" cy="2196000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246"/>
          <p:cNvCxnSpPr>
            <a:cxnSpLocks/>
          </p:cNvCxnSpPr>
          <p:nvPr/>
        </p:nvCxnSpPr>
        <p:spPr bwMode="auto">
          <a:xfrm>
            <a:off x="5511375" y="4345402"/>
            <a:ext cx="189969" cy="0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246"/>
          <p:cNvCxnSpPr>
            <a:cxnSpLocks/>
          </p:cNvCxnSpPr>
          <p:nvPr/>
        </p:nvCxnSpPr>
        <p:spPr bwMode="auto">
          <a:xfrm>
            <a:off x="5522955" y="3573593"/>
            <a:ext cx="189969" cy="0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2246"/>
          <p:cNvCxnSpPr>
            <a:cxnSpLocks/>
          </p:cNvCxnSpPr>
          <p:nvPr/>
        </p:nvCxnSpPr>
        <p:spPr bwMode="auto">
          <a:xfrm>
            <a:off x="5532555" y="2401544"/>
            <a:ext cx="189969" cy="0"/>
          </a:xfrm>
          <a:prstGeom prst="straightConnector1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4" name="Google Shape;2114;p31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SzPct val="52941"/>
              <a:buNone/>
              <a:defRPr/>
            </a:pPr>
            <a:r>
              <a:rPr lang="de-DE" dirty="0">
                <a:latin typeface="+mn-lt"/>
              </a:rPr>
              <a:t>Ordnerstruktur – Johnny </a:t>
            </a:r>
            <a:r>
              <a:rPr lang="de-DE" dirty="0" err="1">
                <a:latin typeface="+mn-lt"/>
              </a:rPr>
              <a:t>Decimal</a:t>
            </a:r>
            <a:r>
              <a:rPr lang="de-DE" dirty="0">
                <a:latin typeface="+mn-lt"/>
              </a:rPr>
              <a:t> System</a:t>
            </a:r>
            <a:endParaRPr dirty="0"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202654" y="1437114"/>
            <a:ext cx="4738692" cy="3261361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 bwMode="auto">
          <a:xfrm>
            <a:off x="1977876" y="732000"/>
            <a:ext cx="5188200" cy="1058700"/>
          </a:xfrm>
        </p:spPr>
        <p:txBody>
          <a:bodyPr/>
          <a:lstStyle/>
          <a:p>
            <a:pPr>
              <a:defRPr/>
            </a:pPr>
            <a:r>
              <a:rPr lang="de-DE" sz="4800">
                <a:latin typeface="+mn-lt"/>
              </a:rPr>
              <a:t>Übung</a:t>
            </a:r>
            <a:endParaRPr>
              <a:latin typeface="+mn-lt"/>
            </a:endParaRPr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 bwMode="auto">
          <a:xfrm>
            <a:off x="1485876" y="1981200"/>
            <a:ext cx="6172200" cy="2720340"/>
          </a:xfrm>
        </p:spPr>
        <p:txBody>
          <a:bodyPr/>
          <a:lstStyle/>
          <a:p>
            <a:pPr marL="0" lvl="0" indent="0">
              <a:spcBef>
                <a:spcPts val="0"/>
              </a:spcBef>
              <a:buSzPts val="1600"/>
              <a:defRPr/>
            </a:pPr>
            <a:r>
              <a:rPr lang="de-DE" sz="2000">
                <a:latin typeface="+mn-lt"/>
              </a:rPr>
              <a:t>Bearbeite</a:t>
            </a:r>
            <a:r>
              <a:rPr lang="en-GB" sz="2000">
                <a:latin typeface="+mn-lt"/>
              </a:rPr>
              <a:t>n Sie</a:t>
            </a:r>
            <a:r>
              <a:rPr lang="de-DE" sz="2000">
                <a:latin typeface="+mn-lt"/>
              </a:rPr>
              <a:t> das Aufgabenblatt „Ordnerstrukturen“ in Kleingruppen.</a:t>
            </a:r>
            <a:endParaRPr>
              <a:latin typeface="+mn-lt"/>
            </a:endParaRPr>
          </a:p>
          <a:p>
            <a:pPr marL="0" lvl="0" indent="0">
              <a:spcBef>
                <a:spcPts val="0"/>
              </a:spcBef>
              <a:buSzPts val="1600"/>
              <a:defRPr/>
            </a:pPr>
            <a:endParaRPr lang="de-DE" sz="2000">
              <a:latin typeface="+mn-lt"/>
            </a:endParaRPr>
          </a:p>
          <a:p>
            <a:pPr marL="0" lvl="0" indent="0">
              <a:spcBef>
                <a:spcPts val="0"/>
              </a:spcBef>
              <a:buSzPts val="1600"/>
              <a:defRPr/>
            </a:pPr>
            <a:endParaRPr lang="de-DE" sz="2000">
              <a:latin typeface="+mn-lt"/>
            </a:endParaRPr>
          </a:p>
          <a:p>
            <a:pPr marL="0" indent="0">
              <a:spcBef>
                <a:spcPts val="0"/>
              </a:spcBef>
              <a:buSzPts val="1600"/>
              <a:defRPr/>
            </a:pPr>
            <a:r>
              <a:rPr lang="de-DE" sz="2000">
                <a:latin typeface="+mn-lt"/>
              </a:rPr>
              <a:t>Bearbeitungszeit: 15 Minuten mit anschließender Besprechung der Ergebnisse.</a:t>
            </a:r>
            <a:endParaRPr>
              <a:latin typeface="+mn-lt"/>
            </a:endParaRPr>
          </a:p>
          <a:p>
            <a:pPr marL="0" lvl="0" indent="0">
              <a:spcBef>
                <a:spcPts val="0"/>
              </a:spcBef>
              <a:buSzPts val="1600"/>
              <a:defRPr/>
            </a:pPr>
            <a:endParaRPr lang="de-DE" sz="1600">
              <a:latin typeface="+mn-lt"/>
            </a:endParaRPr>
          </a:p>
          <a:p>
            <a:pPr marL="152400" indent="0" algn="l">
              <a:defRPr/>
            </a:pPr>
            <a:endParaRPr lang="de-DE" sz="1600">
              <a:latin typeface="+mn-l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 bwMode="auto">
          <a:xfrm>
            <a:off x="720000" y="184745"/>
            <a:ext cx="7704000" cy="572700"/>
          </a:xfrm>
        </p:spPr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Dateibenennung</a:t>
            </a:r>
            <a:br>
              <a:rPr lang="de-DE">
                <a:latin typeface="+mn-lt"/>
              </a:rPr>
            </a:br>
            <a:r>
              <a:rPr lang="de-DE">
                <a:latin typeface="+mn-lt"/>
              </a:rPr>
              <a:t>Kurzübersicht</a:t>
            </a:r>
            <a:endParaRPr>
              <a:latin typeface="+mn-lt"/>
            </a:endParaRP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1021080" y="1557766"/>
          <a:ext cx="7299960" cy="2828289"/>
        </p:xfrm>
        <a:graphic>
          <a:graphicData uri="http://schemas.openxmlformats.org/drawingml/2006/table">
            <a:tbl>
              <a:tblPr firstRow="1" bandRow="1">
                <a:tableStyleId>{A407EE39-42F6-4224-913A-FE5B60889325}</a:tableStyleId>
              </a:tblPr>
              <a:tblGrid>
                <a:gridCol w="592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4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127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92263">
                <a:tc rowSpan="3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de-DE" sz="1800">
                          <a:latin typeface="Arimo"/>
                        </a:rPr>
                        <a:t>Kriterien</a:t>
                      </a:r>
                      <a:endParaRPr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r">
                        <a:defRPr/>
                      </a:pPr>
                      <a:r>
                        <a:rPr lang="de-DE">
                          <a:latin typeface="Arimo"/>
                        </a:rPr>
                        <a:t>System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>
                          <a:latin typeface="Arimo"/>
                        </a:rPr>
                        <a:t>- keine Leer- und Sonderzeichen</a:t>
                      </a:r>
                      <a:endParaRPr/>
                    </a:p>
                    <a:p>
                      <a:pPr>
                        <a:defRPr/>
                      </a:pPr>
                      <a:r>
                        <a:rPr lang="de-DE">
                          <a:latin typeface="Arimo"/>
                        </a:rPr>
                        <a:t>- Pfadlänge beachten</a:t>
                      </a:r>
                      <a:endParaRPr/>
                    </a:p>
                    <a:p>
                      <a:pPr>
                        <a:defRPr/>
                      </a:pPr>
                      <a:r>
                        <a:rPr lang="de-DE">
                          <a:latin typeface="Arimo"/>
                        </a:rPr>
                        <a:t>- Datumsangaben zur chronologischen Sortierung im </a:t>
                      </a:r>
                      <a:endParaRPr/>
                    </a:p>
                    <a:p>
                      <a:pPr>
                        <a:defRPr/>
                      </a:pPr>
                      <a:r>
                        <a:rPr lang="de-DE">
                          <a:latin typeface="Arimo"/>
                        </a:rPr>
                        <a:t>  JJJJMMTT-Format</a:t>
                      </a:r>
                      <a:endParaRPr/>
                    </a:p>
                  </a:txBody>
                  <a:tcPr anchor="ctr">
                    <a:solidFill>
                      <a:srgbClr val="EECE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3106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defRPr/>
                      </a:pPr>
                      <a:r>
                        <a:rPr lang="de-DE">
                          <a:latin typeface="Arimo"/>
                        </a:rPr>
                        <a:t>Lesbarkeit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>
                          <a:latin typeface="Arimo"/>
                        </a:rPr>
                        <a:t>- CamelCase oder snake_case (konsequente Anwendung)</a:t>
                      </a:r>
                      <a:endParaRPr lang="de-DE"/>
                    </a:p>
                    <a:p>
                      <a:pPr>
                        <a:defRPr/>
                      </a:pPr>
                      <a:r>
                        <a:rPr lang="de-DE">
                          <a:latin typeface="Arimo"/>
                        </a:rPr>
                        <a:t>- Kontext (z.B. den Projekt- oder Probenamen) in den</a:t>
                      </a:r>
                      <a:endParaRPr lang="de-DE"/>
                    </a:p>
                    <a:p>
                      <a:pPr>
                        <a:defRPr/>
                      </a:pPr>
                      <a:r>
                        <a:rPr lang="de-DE">
                          <a:latin typeface="Arimo"/>
                        </a:rPr>
                        <a:t>  Dateinamen aufnehmen</a:t>
                      </a:r>
                      <a:endParaRPr lang="de-DE"/>
                    </a:p>
                  </a:txBody>
                  <a:tcPr anchor="ctr">
                    <a:solidFill>
                      <a:srgbClr val="B6D3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2920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defRPr/>
                      </a:pPr>
                      <a:r>
                        <a:rPr lang="de-DE">
                          <a:latin typeface="Arimo"/>
                        </a:rPr>
                        <a:t>Grundsätzlich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de-DE">
                          <a:latin typeface="Arimo"/>
                        </a:rPr>
                        <a:t>- So lang wie nötig, so kurz wie möglich</a:t>
                      </a:r>
                      <a:endParaRPr/>
                    </a:p>
                  </a:txBody>
                  <a:tcPr anchor="ctr">
                    <a:solidFill>
                      <a:srgbClr val="C7D9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hteck: abgerundete Ecken 9"/>
          <p:cNvSpPr/>
          <p:nvPr/>
        </p:nvSpPr>
        <p:spPr bwMode="auto">
          <a:xfrm>
            <a:off x="720000" y="1297947"/>
            <a:ext cx="6779172" cy="1450873"/>
          </a:xfrm>
          <a:prstGeom prst="roundRect">
            <a:avLst>
              <a:gd name="adj" fmla="val 11596"/>
            </a:avLst>
          </a:prstGeom>
          <a:solidFill>
            <a:srgbClr val="4C6A78">
              <a:alpha val="30193"/>
            </a:srgbClr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Datenverwaltung</a:t>
            </a:r>
            <a:endParaRPr>
              <a:latin typeface="+mn-lt"/>
            </a:endParaRPr>
          </a:p>
        </p:txBody>
      </p:sp>
      <p:sp>
        <p:nvSpPr>
          <p:cNvPr id="7" name="Textfeld 6"/>
          <p:cNvSpPr txBox="1"/>
          <p:nvPr/>
        </p:nvSpPr>
        <p:spPr bwMode="auto">
          <a:xfrm>
            <a:off x="823788" y="1238602"/>
            <a:ext cx="677654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  <a:defRPr/>
            </a:pPr>
            <a:r>
              <a:rPr lang="de-DE" sz="1600" b="1">
                <a:latin typeface="+mn-lt"/>
              </a:rPr>
              <a:t>Zentrale Aspekte:</a:t>
            </a:r>
            <a:endParaRPr lang="de-DE" sz="1600"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>
                <a:latin typeface="+mn-lt"/>
              </a:rPr>
              <a:t>Versionierung von Dateien klar regeln </a:t>
            </a:r>
            <a:endParaRPr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>
                <a:latin typeface="+mn-lt"/>
              </a:rPr>
              <a:t>Synchronisation zwischen Geräten und Team sicherstellen </a:t>
            </a:r>
            <a:endParaRPr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>
                <a:latin typeface="+mn-lt"/>
              </a:rPr>
              <a:t>Einheitliche und nachvollziehbare Benennung verwenden </a:t>
            </a:r>
            <a:endParaRPr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>
                <a:latin typeface="+mn-lt"/>
              </a:rPr>
              <a:t>Strukturierte und sichere Speicherung der Daten </a:t>
            </a:r>
            <a:endParaRPr>
              <a:latin typeface="+mn-lt"/>
            </a:endParaRPr>
          </a:p>
        </p:txBody>
      </p:sp>
      <p:sp>
        <p:nvSpPr>
          <p:cNvPr id="11" name="Rechteck: abgerundete Ecken 10"/>
          <p:cNvSpPr/>
          <p:nvPr/>
        </p:nvSpPr>
        <p:spPr bwMode="auto">
          <a:xfrm>
            <a:off x="1756540" y="2969697"/>
            <a:ext cx="6779172" cy="1710076"/>
          </a:xfrm>
          <a:prstGeom prst="roundRect">
            <a:avLst>
              <a:gd name="adj" fmla="val 11596"/>
            </a:avLst>
          </a:prstGeom>
          <a:solidFill>
            <a:srgbClr val="EECEC4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9" name="Textfeld 8"/>
          <p:cNvSpPr txBox="1"/>
          <p:nvPr/>
        </p:nvSpPr>
        <p:spPr bwMode="auto">
          <a:xfrm>
            <a:off x="1911567" y="2969697"/>
            <a:ext cx="5662448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  <a:defRPr/>
            </a:pPr>
            <a:r>
              <a:rPr lang="de-DE" sz="1600" b="1">
                <a:latin typeface="+mn-lt"/>
              </a:rPr>
              <a:t>Umgang mit Versionen:</a:t>
            </a:r>
            <a:endParaRPr lang="de-DE" sz="1600"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>
                <a:latin typeface="+mn-lt"/>
              </a:rPr>
              <a:t>Veraltete oder doppelte Dateien nicht löschen, sondern separat ablegen („ausmisten“) </a:t>
            </a:r>
            <a:endParaRPr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>
                <a:latin typeface="+mn-lt"/>
              </a:rPr>
              <a:t>Wichtige Projektstände als Meilenstein-Versionen sichern </a:t>
            </a:r>
            <a:endParaRPr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>
                <a:latin typeface="+mn-lt"/>
              </a:rPr>
              <a:t>Änderungen und Versionen ggf. in einer Versionskontrolltabelle dokumentieren</a:t>
            </a:r>
            <a:endParaRPr>
              <a:latin typeface="+mn-lt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de-DE">
                <a:latin typeface="+mn-lt"/>
              </a:rPr>
              <a:t>Readme-Dateien</a:t>
            </a:r>
            <a:endParaRPr>
              <a:latin typeface="+mn-lt"/>
            </a:endParaRPr>
          </a:p>
        </p:txBody>
      </p:sp>
      <p:sp>
        <p:nvSpPr>
          <p:cNvPr id="6" name="Textplatzhalter 2"/>
          <p:cNvSpPr txBox="1"/>
          <p:nvPr/>
        </p:nvSpPr>
        <p:spPr bwMode="auto">
          <a:xfrm>
            <a:off x="654262" y="2254583"/>
            <a:ext cx="7704000" cy="2443892"/>
          </a:xfrm>
          <a:prstGeom prst="rect">
            <a:avLst/>
          </a:prstGeom>
        </p:spPr>
        <p:txBody>
          <a:bodyPr numCol="2"/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de-DE" sz="1800">
                <a:latin typeface="+mn-lt"/>
              </a:rPr>
              <a:t>Zweck</a:t>
            </a:r>
            <a:endParaRPr lang="de-DE" sz="1600"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>
                <a:latin typeface="+mn-lt"/>
              </a:rPr>
              <a:t>Orientierung im Projekt bieten </a:t>
            </a:r>
            <a:endParaRPr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>
                <a:latin typeface="+mn-lt"/>
              </a:rPr>
              <a:t>Wichtige Ordner, Datenquellen und Methoden beschreiben </a:t>
            </a:r>
            <a:endParaRPr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>
                <a:latin typeface="+mn-lt"/>
              </a:rPr>
              <a:t>Lizenz- und Kontaktinformationen bereitstellen </a:t>
            </a:r>
            <a:endParaRPr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>
                <a:latin typeface="+mn-lt"/>
              </a:rPr>
              <a:t>Alles wichtige an einem Ort</a:t>
            </a:r>
            <a:endParaRPr>
              <a:latin typeface="+mn-lt"/>
            </a:endParaRPr>
          </a:p>
          <a:p>
            <a:pPr>
              <a:defRPr/>
            </a:pPr>
            <a:r>
              <a:rPr lang="de-DE" sz="1600">
                <a:latin typeface="+mn-lt"/>
              </a:rPr>
              <a:t>      zusammentragen</a:t>
            </a:r>
            <a:endParaRPr>
              <a:latin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de-DE" sz="1800">
                <a:latin typeface="+mn-lt"/>
              </a:rPr>
              <a:t>Nutzen</a:t>
            </a:r>
            <a:endParaRPr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>
                <a:latin typeface="+mn-lt"/>
              </a:rPr>
              <a:t>Unterstützt Nachvollziehbarkeit der Daten </a:t>
            </a:r>
            <a:endParaRPr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>
                <a:latin typeface="+mn-lt"/>
              </a:rPr>
              <a:t>Stärkt Auffindbarkeit und Wiederverwendbarkeit </a:t>
            </a:r>
            <a:endParaRPr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>
                <a:latin typeface="+mn-lt"/>
              </a:rPr>
              <a:t>Hilft neuen Projektbeteiligten, sich schnell zurechtzufinden</a:t>
            </a:r>
            <a:endParaRPr>
              <a:latin typeface="+mn-lt"/>
            </a:endParaRPr>
          </a:p>
        </p:txBody>
      </p:sp>
      <p:sp>
        <p:nvSpPr>
          <p:cNvPr id="2" name="Rechteck: abgerundete Ecken 1"/>
          <p:cNvSpPr/>
          <p:nvPr/>
        </p:nvSpPr>
        <p:spPr bwMode="auto">
          <a:xfrm>
            <a:off x="679931" y="1017724"/>
            <a:ext cx="7784138" cy="1084344"/>
          </a:xfrm>
          <a:prstGeom prst="roundRect">
            <a:avLst>
              <a:gd name="adj" fmla="val 10996"/>
            </a:avLst>
          </a:prstGeom>
          <a:solidFill>
            <a:srgbClr val="EECEC4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de-DE" sz="1800">
                <a:solidFill>
                  <a:schemeClr val="tx1"/>
                </a:solidFill>
              </a:rPr>
              <a:t>Definition:</a:t>
            </a:r>
            <a:br>
              <a:rPr lang="de-DE" sz="1600">
                <a:solidFill>
                  <a:schemeClr val="tx1"/>
                </a:solidFill>
              </a:rPr>
            </a:br>
            <a:r>
              <a:rPr lang="de-DE" sz="1600">
                <a:solidFill>
                  <a:schemeClr val="tx1"/>
                </a:solidFill>
              </a:rPr>
              <a:t>Eine README-Datei ist ein zentrales Dokument innerhalb eines Projektordners, das Inhalt, Struktur und Nutzung der Daten erklärt.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4" name="Google Shape;2114;p31"/>
          <p:cNvSpPr txBox="1">
            <a:spLocks noGrp="1"/>
          </p:cNvSpPr>
          <p:nvPr>
            <p:ph type="title"/>
          </p:nvPr>
        </p:nvSpPr>
        <p:spPr bwMode="auto"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SzPct val="52941"/>
              <a:buNone/>
              <a:defRPr/>
            </a:pPr>
            <a:r>
              <a:rPr lang="de-DE">
                <a:latin typeface="+mn-lt"/>
              </a:rPr>
              <a:t>Speicherung </a:t>
            </a:r>
            <a:endParaRPr>
              <a:latin typeface="+mn-lt"/>
            </a:endParaRPr>
          </a:p>
        </p:txBody>
      </p:sp>
      <p:sp>
        <p:nvSpPr>
          <p:cNvPr id="7" name="Rechteck: abgerundete Ecken 6"/>
          <p:cNvSpPr/>
          <p:nvPr/>
        </p:nvSpPr>
        <p:spPr bwMode="auto">
          <a:xfrm>
            <a:off x="3909060" y="979623"/>
            <a:ext cx="2880360" cy="742496"/>
          </a:xfrm>
          <a:prstGeom prst="roundRect">
            <a:avLst>
              <a:gd name="adj" fmla="val 16667"/>
            </a:avLst>
          </a:prstGeom>
          <a:solidFill>
            <a:srgbClr val="EECEC4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600">
                <a:solidFill>
                  <a:schemeClr val="tx1"/>
                </a:solidFill>
              </a:rPr>
              <a:t>Technische Defekte</a:t>
            </a:r>
            <a:endParaRPr/>
          </a:p>
          <a:p>
            <a:pPr algn="ctr">
              <a:defRPr/>
            </a:pPr>
            <a:r>
              <a:rPr lang="de-DE" sz="1600">
                <a:solidFill>
                  <a:schemeClr val="tx1"/>
                </a:solidFill>
              </a:rPr>
              <a:t> (z.B. am Speichermedium)</a:t>
            </a:r>
            <a:endParaRPr/>
          </a:p>
        </p:txBody>
      </p:sp>
      <p:sp>
        <p:nvSpPr>
          <p:cNvPr id="8" name="Rechteck: abgerundete Ecken 7"/>
          <p:cNvSpPr/>
          <p:nvPr/>
        </p:nvSpPr>
        <p:spPr bwMode="auto">
          <a:xfrm>
            <a:off x="4893362" y="2977800"/>
            <a:ext cx="2520000" cy="756000"/>
          </a:xfrm>
          <a:prstGeom prst="roundRect">
            <a:avLst>
              <a:gd name="adj" fmla="val 16667"/>
            </a:avLst>
          </a:prstGeom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600">
                <a:solidFill>
                  <a:schemeClr val="tx1"/>
                </a:solidFill>
              </a:rPr>
              <a:t>Diebstahl</a:t>
            </a:r>
            <a:endParaRPr/>
          </a:p>
        </p:txBody>
      </p:sp>
      <p:sp>
        <p:nvSpPr>
          <p:cNvPr id="9" name="Rechteck: abgerundete Ecken 8"/>
          <p:cNvSpPr/>
          <p:nvPr/>
        </p:nvSpPr>
        <p:spPr bwMode="auto">
          <a:xfrm>
            <a:off x="4893362" y="1971960"/>
            <a:ext cx="2520000" cy="756000"/>
          </a:xfrm>
          <a:prstGeom prst="roundRect">
            <a:avLst>
              <a:gd name="adj" fmla="val 16667"/>
            </a:avLst>
          </a:prstGeom>
          <a:solidFill>
            <a:srgbClr val="E6C1B4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600">
                <a:solidFill>
                  <a:schemeClr val="tx1"/>
                </a:solidFill>
              </a:rPr>
              <a:t>Verlust / Vergesslichkeit</a:t>
            </a:r>
            <a:endParaRPr/>
          </a:p>
        </p:txBody>
      </p:sp>
      <p:sp>
        <p:nvSpPr>
          <p:cNvPr id="10" name="Rechteck: abgerundete Ecken 9"/>
          <p:cNvSpPr/>
          <p:nvPr/>
        </p:nvSpPr>
        <p:spPr bwMode="auto">
          <a:xfrm>
            <a:off x="4089240" y="3983640"/>
            <a:ext cx="2520000" cy="756000"/>
          </a:xfrm>
          <a:prstGeom prst="roundRect">
            <a:avLst>
              <a:gd name="adj" fmla="val 16667"/>
            </a:avLst>
          </a:prstGeom>
          <a:solidFill>
            <a:srgbClr val="D8A08C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600">
                <a:solidFill>
                  <a:schemeClr val="tx1"/>
                </a:solidFill>
              </a:rPr>
              <a:t>Äußere Einflüsse</a:t>
            </a:r>
            <a:endParaRPr/>
          </a:p>
          <a:p>
            <a:pPr algn="ctr">
              <a:defRPr/>
            </a:pPr>
            <a:r>
              <a:rPr lang="de-DE" sz="1600">
                <a:solidFill>
                  <a:schemeClr val="tx1"/>
                </a:solidFill>
              </a:rPr>
              <a:t>(Unwetter, Unfälle, …)</a:t>
            </a:r>
            <a:endParaRPr/>
          </a:p>
        </p:txBody>
      </p:sp>
      <p:sp>
        <p:nvSpPr>
          <p:cNvPr id="13" name="Freihandform: Form 12"/>
          <p:cNvSpPr/>
          <p:nvPr/>
        </p:nvSpPr>
        <p:spPr bwMode="auto">
          <a:xfrm>
            <a:off x="2804160" y="1348740"/>
            <a:ext cx="1104900" cy="632459"/>
          </a:xfrm>
          <a:custGeom>
            <a:avLst/>
            <a:gdLst>
              <a:gd name="csX0" fmla="*/ 0 w 1104900"/>
              <a:gd name="csY0" fmla="*/ 632460 h 632460"/>
              <a:gd name="csX1" fmla="*/ 289560 w 1104900"/>
              <a:gd name="csY1" fmla="*/ 228600 h 632460"/>
              <a:gd name="csX2" fmla="*/ 1104900 w 1104900"/>
              <a:gd name="csY2" fmla="*/ 0 h 632460"/>
              <a:gd name="csX0" fmla="*/ 0 w 1104900"/>
              <a:gd name="csY0" fmla="*/ 632460 h 632460"/>
              <a:gd name="csX1" fmla="*/ 365760 w 1104900"/>
              <a:gd name="csY1" fmla="*/ 228600 h 632460"/>
              <a:gd name="csX2" fmla="*/ 1104900 w 1104900"/>
              <a:gd name="csY2" fmla="*/ 0 h 6324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104900" h="632460" extrusionOk="0">
                <a:moveTo>
                  <a:pt x="0" y="632460"/>
                </a:moveTo>
                <a:cubicBezTo>
                  <a:pt x="52705" y="483235"/>
                  <a:pt x="181610" y="334010"/>
                  <a:pt x="365760" y="228600"/>
                </a:cubicBezTo>
                <a:cubicBezTo>
                  <a:pt x="549910" y="123190"/>
                  <a:pt x="789305" y="61595"/>
                  <a:pt x="1104900" y="0"/>
                </a:cubicBezTo>
              </a:path>
            </a:pathLst>
          </a:custGeom>
          <a:noFill/>
          <a:ln w="63500">
            <a:solidFill>
              <a:schemeClr val="tx2">
                <a:lumMod val="75000"/>
              </a:schemeClr>
            </a:solidFill>
            <a:tailEnd type="triangle" w="sm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4" name="Freihandform: Form 13"/>
          <p:cNvSpPr/>
          <p:nvPr/>
        </p:nvSpPr>
        <p:spPr bwMode="auto">
          <a:xfrm>
            <a:off x="3291840" y="2231040"/>
            <a:ext cx="1601522" cy="163260"/>
          </a:xfrm>
          <a:custGeom>
            <a:avLst/>
            <a:gdLst>
              <a:gd name="csX0" fmla="*/ 0 w 1402080"/>
              <a:gd name="csY0" fmla="*/ 150358 h 150358"/>
              <a:gd name="csX1" fmla="*/ 678180 w 1402080"/>
              <a:gd name="csY1" fmla="*/ 13198 h 150358"/>
              <a:gd name="csX2" fmla="*/ 1402080 w 1402080"/>
              <a:gd name="csY2" fmla="*/ 13198 h 15035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402080" h="150358" extrusionOk="0">
                <a:moveTo>
                  <a:pt x="0" y="150358"/>
                </a:moveTo>
                <a:cubicBezTo>
                  <a:pt x="222250" y="93208"/>
                  <a:pt x="444500" y="36058"/>
                  <a:pt x="678180" y="13198"/>
                </a:cubicBezTo>
                <a:cubicBezTo>
                  <a:pt x="911860" y="-9662"/>
                  <a:pt x="1156970" y="1768"/>
                  <a:pt x="1402080" y="13198"/>
                </a:cubicBezTo>
              </a:path>
            </a:pathLst>
          </a:custGeom>
          <a:noFill/>
          <a:ln w="63500">
            <a:solidFill>
              <a:schemeClr val="tx2">
                <a:lumMod val="75000"/>
              </a:schemeClr>
            </a:solidFill>
            <a:tailEnd type="triangle" w="sm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6" name="Freihandform: Form 15"/>
          <p:cNvSpPr/>
          <p:nvPr/>
        </p:nvSpPr>
        <p:spPr bwMode="auto">
          <a:xfrm>
            <a:off x="2918460" y="3596640"/>
            <a:ext cx="1170780" cy="792480"/>
          </a:xfrm>
          <a:custGeom>
            <a:avLst/>
            <a:gdLst>
              <a:gd name="csX0" fmla="*/ 0 w 1143000"/>
              <a:gd name="csY0" fmla="*/ 0 h 792480"/>
              <a:gd name="csX1" fmla="*/ 365760 w 1143000"/>
              <a:gd name="csY1" fmla="*/ 502920 h 792480"/>
              <a:gd name="csX2" fmla="*/ 1143000 w 1143000"/>
              <a:gd name="csY2" fmla="*/ 792480 h 7924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143000" h="792480" extrusionOk="0">
                <a:moveTo>
                  <a:pt x="0" y="0"/>
                </a:moveTo>
                <a:cubicBezTo>
                  <a:pt x="87630" y="185420"/>
                  <a:pt x="175260" y="370840"/>
                  <a:pt x="365760" y="502920"/>
                </a:cubicBezTo>
                <a:cubicBezTo>
                  <a:pt x="556260" y="635000"/>
                  <a:pt x="849630" y="713740"/>
                  <a:pt x="1143000" y="792480"/>
                </a:cubicBezTo>
              </a:path>
            </a:pathLst>
          </a:custGeom>
          <a:noFill/>
          <a:ln w="63500">
            <a:solidFill>
              <a:schemeClr val="tx2">
                <a:lumMod val="75000"/>
              </a:schemeClr>
            </a:solidFill>
            <a:tailEnd type="triangle" w="sm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6" name="Ellipse 5"/>
          <p:cNvSpPr>
            <a:spLocks noChangeAspect="1"/>
          </p:cNvSpPr>
          <p:nvPr/>
        </p:nvSpPr>
        <p:spPr bwMode="auto">
          <a:xfrm>
            <a:off x="1539240" y="1790700"/>
            <a:ext cx="1944000" cy="1943100"/>
          </a:xfrm>
          <a:prstGeom prst="ellipse">
            <a:avLst/>
          </a:prstGeom>
          <a:solidFill>
            <a:schemeClr val="tx1">
              <a:lumMod val="25000"/>
              <a:lumOff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2000" b="1">
                <a:solidFill>
                  <a:schemeClr val="bg2"/>
                </a:solidFill>
              </a:rPr>
              <a:t>Risiken</a:t>
            </a:r>
            <a:endParaRPr lang="de-DE" b="1">
              <a:solidFill>
                <a:schemeClr val="bg2"/>
              </a:solidFill>
            </a:endParaRPr>
          </a:p>
        </p:txBody>
      </p:sp>
      <p:sp>
        <p:nvSpPr>
          <p:cNvPr id="17" name="Freihandform: Form 16"/>
          <p:cNvSpPr/>
          <p:nvPr/>
        </p:nvSpPr>
        <p:spPr bwMode="auto">
          <a:xfrm>
            <a:off x="3429000" y="3009900"/>
            <a:ext cx="1464362" cy="358140"/>
          </a:xfrm>
          <a:custGeom>
            <a:avLst/>
            <a:gdLst>
              <a:gd name="csX0" fmla="*/ 0 w 1432560"/>
              <a:gd name="csY0" fmla="*/ 0 h 358140"/>
              <a:gd name="csX1" fmla="*/ 541020 w 1432560"/>
              <a:gd name="csY1" fmla="*/ 274320 h 358140"/>
              <a:gd name="csX2" fmla="*/ 1432560 w 1432560"/>
              <a:gd name="csY2" fmla="*/ 358140 h 35814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</a:cxnLst>
            <a:rect l="l" t="t" r="r" b="b"/>
            <a:pathLst>
              <a:path w="1432560" h="358140" extrusionOk="0">
                <a:moveTo>
                  <a:pt x="0" y="0"/>
                </a:moveTo>
                <a:cubicBezTo>
                  <a:pt x="151130" y="107315"/>
                  <a:pt x="302260" y="214630"/>
                  <a:pt x="541020" y="274320"/>
                </a:cubicBezTo>
                <a:cubicBezTo>
                  <a:pt x="779780" y="334010"/>
                  <a:pt x="1106170" y="346075"/>
                  <a:pt x="1432560" y="358140"/>
                </a:cubicBezTo>
              </a:path>
            </a:pathLst>
          </a:custGeom>
          <a:noFill/>
          <a:ln w="63500">
            <a:solidFill>
              <a:schemeClr val="tx2">
                <a:lumMod val="75000"/>
              </a:schemeClr>
            </a:solidFill>
            <a:tailEnd type="triangle" w="sm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4" name="Google Shape;2114;p31"/>
          <p:cNvSpPr txBox="1">
            <a:spLocks noGrp="1"/>
          </p:cNvSpPr>
          <p:nvPr>
            <p:ph type="title"/>
          </p:nvPr>
        </p:nvSpPr>
        <p:spPr bwMode="auto"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SzPct val="52941"/>
              <a:buNone/>
              <a:defRPr/>
            </a:pPr>
            <a:r>
              <a:rPr lang="de-DE">
                <a:latin typeface="+mn-lt"/>
              </a:rPr>
              <a:t>3 – 2 – 1  Regel</a:t>
            </a:r>
            <a:endParaRPr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13747" y="1307545"/>
            <a:ext cx="3291840" cy="914399"/>
          </a:xfrm>
          <a:prstGeom prst="rect">
            <a:avLst/>
          </a:prstGeom>
          <a:ln w="0" cmpd="dbl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6" name="Rectangle 5"/>
          <p:cNvSpPr/>
          <p:nvPr/>
        </p:nvSpPr>
        <p:spPr bwMode="auto">
          <a:xfrm>
            <a:off x="2322880" y="2606959"/>
            <a:ext cx="2377440" cy="914400"/>
          </a:xfrm>
          <a:prstGeom prst="rect">
            <a:avLst/>
          </a:prstGeom>
          <a:solidFill>
            <a:srgbClr val="A7B3B2"/>
          </a:solidFill>
          <a:ln w="0" cmpd="dbl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8" name="Rectangle 7"/>
          <p:cNvSpPr/>
          <p:nvPr/>
        </p:nvSpPr>
        <p:spPr bwMode="auto">
          <a:xfrm>
            <a:off x="3237819" y="3813243"/>
            <a:ext cx="1463040" cy="914400"/>
          </a:xfrm>
          <a:prstGeom prst="rect">
            <a:avLst/>
          </a:prstGeom>
          <a:solidFill>
            <a:srgbClr val="4A6777">
              <a:alpha val="76000"/>
            </a:srgbClr>
          </a:solidFill>
          <a:ln w="0" cmpd="dbl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3" name="Google Shape;2096;p29"/>
          <p:cNvSpPr txBox="1">
            <a:spLocks noGrp="1"/>
          </p:cNvSpPr>
          <p:nvPr/>
        </p:nvSpPr>
        <p:spPr bwMode="auto">
          <a:xfrm>
            <a:off x="4830291" y="1322043"/>
            <a:ext cx="2867700" cy="52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750"/>
              </a:spcBef>
              <a:spcAft>
                <a:spcPts val="0"/>
              </a:spcAft>
              <a:buNone/>
              <a:defRPr/>
            </a:pPr>
            <a:r>
              <a:rPr lang="de-DE" sz="1800">
                <a:latin typeface="+mn-lt"/>
              </a:rPr>
              <a:t>3 Kopien</a:t>
            </a:r>
            <a:endParaRPr>
              <a:latin typeface="+mn-lt"/>
            </a:endParaRPr>
          </a:p>
        </p:txBody>
      </p:sp>
      <p:sp>
        <p:nvSpPr>
          <p:cNvPr id="25" name="Google Shape;2096;p29"/>
          <p:cNvSpPr txBox="1">
            <a:spLocks noGrp="1"/>
          </p:cNvSpPr>
          <p:nvPr/>
        </p:nvSpPr>
        <p:spPr bwMode="auto">
          <a:xfrm>
            <a:off x="4830291" y="2572311"/>
            <a:ext cx="2867700" cy="52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750"/>
              </a:spcBef>
              <a:spcAft>
                <a:spcPts val="0"/>
              </a:spcAft>
              <a:buNone/>
              <a:defRPr/>
            </a:pPr>
            <a:r>
              <a:rPr lang="de-DE" sz="1800">
                <a:latin typeface="+mn-lt"/>
              </a:rPr>
              <a:t>2 Speichermedien</a:t>
            </a:r>
            <a:endParaRPr>
              <a:latin typeface="+mn-lt"/>
            </a:endParaRPr>
          </a:p>
        </p:txBody>
      </p:sp>
      <p:sp>
        <p:nvSpPr>
          <p:cNvPr id="27" name="Google Shape;2096;p29"/>
          <p:cNvSpPr txBox="1">
            <a:spLocks noGrp="1"/>
          </p:cNvSpPr>
          <p:nvPr/>
        </p:nvSpPr>
        <p:spPr bwMode="auto">
          <a:xfrm>
            <a:off x="4830291" y="3813243"/>
            <a:ext cx="2867700" cy="52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750"/>
              </a:spcBef>
              <a:spcAft>
                <a:spcPts val="0"/>
              </a:spcAft>
              <a:buNone/>
              <a:defRPr/>
            </a:pPr>
            <a:r>
              <a:rPr lang="de-DE" sz="1800">
                <a:latin typeface="+mn-lt"/>
              </a:rPr>
              <a:t>1 dezentrale Kopie</a:t>
            </a:r>
            <a:endParaRPr>
              <a:latin typeface="+mn-lt"/>
            </a:endParaRPr>
          </a:p>
        </p:txBody>
      </p:sp>
      <p:cxnSp>
        <p:nvCxnSpPr>
          <p:cNvPr id="28" name="Straight Arrow Connector 27"/>
          <p:cNvCxnSpPr>
            <a:cxnSpLocks/>
          </p:cNvCxnSpPr>
          <p:nvPr/>
        </p:nvCxnSpPr>
        <p:spPr bwMode="auto">
          <a:xfrm>
            <a:off x="4032679" y="2202294"/>
            <a:ext cx="0" cy="34993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cxnSpLocks/>
          </p:cNvCxnSpPr>
          <p:nvPr/>
        </p:nvCxnSpPr>
        <p:spPr bwMode="auto">
          <a:xfrm>
            <a:off x="3019330" y="2203050"/>
            <a:ext cx="0" cy="34993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cxnSpLocks/>
          </p:cNvCxnSpPr>
          <p:nvPr/>
        </p:nvCxnSpPr>
        <p:spPr bwMode="auto">
          <a:xfrm>
            <a:off x="2062847" y="2203808"/>
            <a:ext cx="0" cy="34993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cxnSpLocks/>
          </p:cNvCxnSpPr>
          <p:nvPr/>
        </p:nvCxnSpPr>
        <p:spPr bwMode="auto">
          <a:xfrm>
            <a:off x="4033434" y="3510967"/>
            <a:ext cx="0" cy="349939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cxnSpLocks/>
          </p:cNvCxnSpPr>
          <p:nvPr/>
        </p:nvCxnSpPr>
        <p:spPr bwMode="auto">
          <a:xfrm>
            <a:off x="3029567" y="3511718"/>
            <a:ext cx="0" cy="349939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Grafik 15">
            <a:extLst>
              <a:ext uri="{FF2B5EF4-FFF2-40B4-BE49-F238E27FC236}">
                <a16:creationId xmlns:a16="http://schemas.microsoft.com/office/drawing/2014/main" id="{04025236-77A9-1BDA-64CD-C032B783D0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696502" y="1375417"/>
            <a:ext cx="685094" cy="774357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D3C1AD39-A83D-94B1-4982-CB8A073C7C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708575" y="1381906"/>
            <a:ext cx="685094" cy="774357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7DE45E04-2CEC-A763-BD8D-B63A50E48B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693514" y="1375417"/>
            <a:ext cx="685094" cy="774357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DE353B9E-6886-F9E6-CD25-FD468F4BF3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8762" y="3860906"/>
            <a:ext cx="901153" cy="825456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8EB108E0-6678-4D09-87FB-1F48842756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1365" y="2718862"/>
            <a:ext cx="836404" cy="658367"/>
          </a:xfrm>
          <a:prstGeom prst="rect">
            <a:avLst/>
          </a:prstGeom>
        </p:spPr>
      </p:pic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7CC73D74-8EFB-5070-7518-346A316518C9}"/>
              </a:ext>
            </a:extLst>
          </p:cNvPr>
          <p:cNvGrpSpPr/>
          <p:nvPr/>
        </p:nvGrpSpPr>
        <p:grpSpPr>
          <a:xfrm>
            <a:off x="3886055" y="2685511"/>
            <a:ext cx="293248" cy="716830"/>
            <a:chOff x="720000" y="3377229"/>
            <a:chExt cx="293248" cy="716830"/>
          </a:xfrm>
        </p:grpSpPr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77092AF3-AF58-C4D6-9FF7-72FA07B3FBB3}"/>
                </a:ext>
              </a:extLst>
            </p:cNvPr>
            <p:cNvSpPr/>
            <p:nvPr/>
          </p:nvSpPr>
          <p:spPr>
            <a:xfrm>
              <a:off x="720000" y="3521359"/>
              <a:ext cx="293248" cy="572700"/>
            </a:xfrm>
            <a:prstGeom prst="rect">
              <a:avLst/>
            </a:prstGeom>
            <a:noFill/>
            <a:ln>
              <a:solidFill>
                <a:schemeClr val="bg1">
                  <a:lumMod val="1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7D2111B1-1544-58D9-2A44-DAA64A3D2A1D}"/>
                </a:ext>
              </a:extLst>
            </p:cNvPr>
            <p:cNvSpPr/>
            <p:nvPr/>
          </p:nvSpPr>
          <p:spPr>
            <a:xfrm>
              <a:off x="762000" y="3377229"/>
              <a:ext cx="198120" cy="144130"/>
            </a:xfrm>
            <a:prstGeom prst="rect">
              <a:avLst/>
            </a:prstGeom>
            <a:noFill/>
            <a:ln>
              <a:solidFill>
                <a:schemeClr val="bg1">
                  <a:lumMod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5" name="Gerade Verbindung mit Pfeil 34">
              <a:extLst>
                <a:ext uri="{FF2B5EF4-FFF2-40B4-BE49-F238E27FC236}">
                  <a16:creationId xmlns:a16="http://schemas.microsoft.com/office/drawing/2014/main" id="{EEE7C75A-E6B0-20CB-C5A5-9D30046256F6}"/>
                </a:ext>
              </a:extLst>
            </p:cNvPr>
            <p:cNvCxnSpPr/>
            <p:nvPr/>
          </p:nvCxnSpPr>
          <p:spPr>
            <a:xfrm flipV="1">
              <a:off x="873760" y="3632200"/>
              <a:ext cx="0" cy="32004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8C300FC1-D78A-A4BD-7AA3-F8EEE0A17683}"/>
                </a:ext>
              </a:extLst>
            </p:cNvPr>
            <p:cNvSpPr/>
            <p:nvPr/>
          </p:nvSpPr>
          <p:spPr>
            <a:xfrm>
              <a:off x="878420" y="3426435"/>
              <a:ext cx="55880" cy="4571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F2DA5406-B856-CE64-1D0A-B70D90D7EB76}"/>
                </a:ext>
              </a:extLst>
            </p:cNvPr>
            <p:cNvSpPr/>
            <p:nvPr/>
          </p:nvSpPr>
          <p:spPr bwMode="auto">
            <a:xfrm>
              <a:off x="789940" y="3426435"/>
              <a:ext cx="55880" cy="4571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7" name="Textfeld 46">
            <a:extLst>
              <a:ext uri="{FF2B5EF4-FFF2-40B4-BE49-F238E27FC236}">
                <a16:creationId xmlns:a16="http://schemas.microsoft.com/office/drawing/2014/main" id="{BD727EAE-AF81-558C-E4AB-7A1FF70BA4E1}"/>
              </a:ext>
            </a:extLst>
          </p:cNvPr>
          <p:cNvSpPr txBox="1"/>
          <p:nvPr/>
        </p:nvSpPr>
        <p:spPr>
          <a:xfrm>
            <a:off x="4981802" y="4527671"/>
            <a:ext cx="41876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solidFill>
                  <a:schemeClr val="accent3">
                    <a:lumMod val="65000"/>
                  </a:schemeClr>
                </a:solidFill>
              </a:rPr>
              <a:t>Die Icons sind die "Open Access Icons </a:t>
            </a:r>
            <a:r>
              <a:rPr lang="de-DE" sz="800" dirty="0" err="1">
                <a:solidFill>
                  <a:schemeClr val="accent3">
                    <a:lumMod val="65000"/>
                  </a:schemeClr>
                </a:solidFill>
              </a:rPr>
              <a:t>for</a:t>
            </a:r>
            <a:r>
              <a:rPr lang="de-DE" sz="800" dirty="0">
                <a:solidFill>
                  <a:schemeClr val="accent3">
                    <a:lumMod val="65000"/>
                  </a:schemeClr>
                </a:solidFill>
              </a:rPr>
              <a:t> Open Access Office Brandenburg“, lizensiert unter CC 0, </a:t>
            </a:r>
            <a:r>
              <a:rPr lang="de-DE" sz="800" dirty="0">
                <a:solidFill>
                  <a:schemeClr val="accent3">
                    <a:lumMod val="6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https://commons.wikimedia.org/wiki/Category:Open_Access_Icons_for_Open_Access_Office_Brandenburg</a:t>
            </a:r>
            <a:endParaRPr lang="de-DE" sz="800" dirty="0">
              <a:solidFill>
                <a:schemeClr val="accent3">
                  <a:lumMod val="65000"/>
                </a:schemeClr>
              </a:solidFill>
            </a:endParaRPr>
          </a:p>
          <a:p>
            <a:endParaRPr lang="de-DE" sz="800" dirty="0">
              <a:solidFill>
                <a:schemeClr val="accent3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00" name="Google Shape;2300;p34"/>
          <p:cNvSpPr txBox="1">
            <a:spLocks noGrp="1"/>
          </p:cNvSpPr>
          <p:nvPr>
            <p:ph type="title"/>
          </p:nvPr>
        </p:nvSpPr>
        <p:spPr bwMode="auto">
          <a:xfrm>
            <a:off x="1499100" y="324032"/>
            <a:ext cx="6145800" cy="1121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pPr>
            <a:r>
              <a:rPr lang="de-DE">
                <a:latin typeface="+mn-lt"/>
              </a:rPr>
              <a:t>Alltagsbeispiel</a:t>
            </a:r>
            <a:endParaRPr>
              <a:latin typeface="+mn-lt"/>
            </a:endParaRPr>
          </a:p>
        </p:txBody>
      </p:sp>
      <p:sp>
        <p:nvSpPr>
          <p:cNvPr id="2301" name="Google Shape;2301;p34"/>
          <p:cNvSpPr txBox="1">
            <a:spLocks noGrp="1"/>
          </p:cNvSpPr>
          <p:nvPr>
            <p:ph type="subTitle" idx="1"/>
          </p:nvPr>
        </p:nvSpPr>
        <p:spPr bwMode="auto">
          <a:xfrm>
            <a:off x="1499100" y="1611051"/>
            <a:ext cx="6145800" cy="15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defRPr/>
            </a:pPr>
            <a:r>
              <a:rPr lang="de-DE" sz="1800">
                <a:latin typeface="+mn-lt"/>
              </a:rPr>
              <a:t>Stellt euch vor, ihr findet einen USB-Stick auf der Straße.</a:t>
            </a:r>
            <a:br>
              <a:rPr lang="de-DE" sz="1800">
                <a:latin typeface="+mn-lt"/>
              </a:rPr>
            </a:br>
            <a:r>
              <a:rPr lang="de-DE" sz="1800">
                <a:latin typeface="+mn-lt"/>
              </a:rPr>
              <a:t>Darauf sind Daten, aber:</a:t>
            </a:r>
            <a:br>
              <a:rPr lang="de-DE" sz="1800">
                <a:latin typeface="+mn-lt"/>
              </a:rPr>
            </a:br>
            <a:r>
              <a:rPr lang="de-DE" sz="1800">
                <a:latin typeface="+mn-lt"/>
              </a:rPr>
              <a:t>keine Beschriftung, keine Erklärung, kein Kontext.</a:t>
            </a:r>
            <a:endParaRPr sz="1800">
              <a:latin typeface="+mn-lt"/>
            </a:endParaRPr>
          </a:p>
          <a:p>
            <a:pPr marL="0" lvl="0" indent="0">
              <a:defRPr/>
            </a:pPr>
            <a:endParaRPr lang="de-DE" sz="1800">
              <a:latin typeface="+mn-lt"/>
            </a:endParaRPr>
          </a:p>
          <a:p>
            <a:pPr marL="0" lvl="0" indent="0">
              <a:defRPr/>
            </a:pPr>
            <a:r>
              <a:rPr lang="de-DE" sz="1800">
                <a:latin typeface="+mn-lt"/>
              </a:rPr>
              <a:t>Sind diese Daten wertvoll? </a:t>
            </a:r>
            <a:r>
              <a:rPr lang="de-DE" sz="1800" u="sng">
                <a:latin typeface="+mn-lt"/>
              </a:rPr>
              <a:t>Vielleicht.</a:t>
            </a:r>
            <a:br>
              <a:rPr lang="de-DE" sz="1800">
                <a:latin typeface="+mn-lt"/>
              </a:rPr>
            </a:br>
            <a:r>
              <a:rPr lang="de-DE" sz="1800">
                <a:latin typeface="+mn-lt"/>
              </a:rPr>
              <a:t>Nutzbar? </a:t>
            </a:r>
            <a:r>
              <a:rPr lang="de-DE" sz="1800" u="sng">
                <a:latin typeface="+mn-lt"/>
              </a:rPr>
              <a:t>Eigentlich nicht.</a:t>
            </a:r>
            <a:endParaRPr sz="1800">
              <a:latin typeface="+mn-lt"/>
            </a:endParaRPr>
          </a:p>
          <a:p>
            <a:pPr marL="0" lvl="0" indent="0">
              <a:defRPr/>
            </a:pPr>
            <a:endParaRPr lang="de-DE" sz="1800">
              <a:latin typeface="+mn-lt"/>
            </a:endParaRPr>
          </a:p>
          <a:p>
            <a:pPr marL="0" lvl="0" indent="0">
              <a:defRPr/>
            </a:pPr>
            <a:r>
              <a:rPr lang="de-DE" sz="1800" b="1">
                <a:latin typeface="+mn-lt"/>
              </a:rPr>
              <a:t>Forschungsdaten ohne gutes Management sind genau so.</a:t>
            </a:r>
            <a:endParaRPr sz="1800">
              <a:latin typeface="+mn-l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2278A8E-7EC0-1C46-D2E5-B4CD78584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Definition DMP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5E146A29-F33F-32EB-18E5-E8663EA3E1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2208" y="1013700"/>
            <a:ext cx="6031360" cy="3116100"/>
          </a:xfrm>
        </p:spPr>
        <p:txBody>
          <a:bodyPr anchor="ctr"/>
          <a:lstStyle/>
          <a:p>
            <a:pPr marL="139700" indent="0">
              <a:buNone/>
            </a:pPr>
            <a:r>
              <a:rPr lang="de-DE" sz="1800" dirty="0">
                <a:latin typeface="+mj-lt"/>
              </a:rPr>
              <a:t>„Ein Datenmanagementplan (DMP) strukturiert den Umgang mit Forschungsdaten eines wissenschaftlichen Projekts. Er beschreibt, wie während der Laufzeit und nach Projektende mit verwendeten Daten verfahren wird.“</a:t>
            </a:r>
          </a:p>
        </p:txBody>
      </p:sp>
    </p:spTree>
    <p:extLst>
      <p:ext uri="{BB962C8B-B14F-4D97-AF65-F5344CB8AC3E}">
        <p14:creationId xmlns:p14="http://schemas.microsoft.com/office/powerpoint/2010/main" val="24869242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" name="Ellipse 19"/>
          <p:cNvSpPr/>
          <p:nvPr/>
        </p:nvSpPr>
        <p:spPr bwMode="auto">
          <a:xfrm rot="20902031">
            <a:off x="4765044" y="2658736"/>
            <a:ext cx="3586230" cy="2447530"/>
          </a:xfrm>
          <a:prstGeom prst="ellipse">
            <a:avLst/>
          </a:prstGeom>
          <a:solidFill>
            <a:srgbClr val="6FA9BC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1" name="Ellipse 20"/>
          <p:cNvSpPr/>
          <p:nvPr/>
        </p:nvSpPr>
        <p:spPr bwMode="auto">
          <a:xfrm rot="794143">
            <a:off x="819227" y="2808945"/>
            <a:ext cx="3482786" cy="2031508"/>
          </a:xfrm>
          <a:prstGeom prst="ellipse">
            <a:avLst/>
          </a:prstGeom>
          <a:solidFill>
            <a:srgbClr val="E0B4A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8" name="Google Shape;2096;p29"/>
          <p:cNvSpPr txBox="1">
            <a:spLocks noGrp="1"/>
          </p:cNvSpPr>
          <p:nvPr/>
        </p:nvSpPr>
        <p:spPr bwMode="auto">
          <a:xfrm rot="1103472">
            <a:off x="989540" y="3312064"/>
            <a:ext cx="2867700" cy="1349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prstTxWarp prst="textArchDown">
              <a:avLst>
                <a:gd name="adj" fmla="val 610748"/>
              </a:avLst>
            </a:prstTxWarp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750"/>
              </a:spcBef>
              <a:spcAft>
                <a:spcPts val="0"/>
              </a:spcAft>
              <a:buNone/>
              <a:defRPr/>
            </a:pPr>
            <a:r>
              <a:rPr lang="de-DE" sz="2000">
                <a:solidFill>
                  <a:srgbClr val="B15B3D"/>
                </a:solidFill>
                <a:latin typeface="+mn-lt"/>
              </a:rPr>
              <a:t>Datenverwendung</a:t>
            </a:r>
            <a:endParaRPr lang="de-DE" sz="1800">
              <a:solidFill>
                <a:srgbClr val="B15B3D"/>
              </a:solidFill>
              <a:latin typeface="+mn-lt"/>
            </a:endParaRPr>
          </a:p>
        </p:txBody>
      </p:sp>
      <p:sp>
        <p:nvSpPr>
          <p:cNvPr id="33" name="Google Shape;2096;p29"/>
          <p:cNvSpPr txBox="1">
            <a:spLocks noGrp="1"/>
          </p:cNvSpPr>
          <p:nvPr/>
        </p:nvSpPr>
        <p:spPr bwMode="auto">
          <a:xfrm rot="19419277">
            <a:off x="5615963" y="2801031"/>
            <a:ext cx="2867700" cy="2027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prstTxWarp prst="textArchDown">
              <a:avLst>
                <a:gd name="adj" fmla="val 1970653"/>
              </a:avLst>
            </a:prstTxWarp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de-DE" sz="2000">
                <a:solidFill>
                  <a:srgbClr val="415B67"/>
                </a:solidFill>
                <a:latin typeface="+mn-lt"/>
              </a:rPr>
              <a:t>&amp; -bereitstellung</a:t>
            </a:r>
            <a:endParaRPr>
              <a:latin typeface="+mn-lt"/>
            </a:endParaRPr>
          </a:p>
        </p:txBody>
      </p:sp>
      <p:sp>
        <p:nvSpPr>
          <p:cNvPr id="29" name="Google Shape;2096;p29"/>
          <p:cNvSpPr txBox="1">
            <a:spLocks noGrp="1"/>
          </p:cNvSpPr>
          <p:nvPr/>
        </p:nvSpPr>
        <p:spPr bwMode="auto">
          <a:xfrm rot="19419277">
            <a:off x="5481178" y="2611080"/>
            <a:ext cx="2867700" cy="2027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prstTxWarp prst="textArchDown">
              <a:avLst>
                <a:gd name="adj" fmla="val 1970653"/>
              </a:avLst>
            </a:prstTxWarp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sz="2000">
                <a:solidFill>
                  <a:srgbClr val="415B67"/>
                </a:solidFill>
                <a:latin typeface="+mn-lt"/>
              </a:rPr>
              <a:t>Datenverarbeitung</a:t>
            </a:r>
            <a:r>
              <a:rPr lang="de-DE" sz="2000">
                <a:latin typeface="+mn-lt"/>
              </a:rPr>
              <a:t> </a:t>
            </a:r>
            <a:endParaRPr>
              <a:latin typeface="+mn-lt"/>
            </a:endParaRPr>
          </a:p>
        </p:txBody>
      </p:sp>
      <p:sp>
        <p:nvSpPr>
          <p:cNvPr id="24" name="Ellipse 23"/>
          <p:cNvSpPr/>
          <p:nvPr/>
        </p:nvSpPr>
        <p:spPr bwMode="auto">
          <a:xfrm rot="20715906">
            <a:off x="953959" y="650100"/>
            <a:ext cx="3482786" cy="1859002"/>
          </a:xfrm>
          <a:prstGeom prst="ellipse">
            <a:avLst/>
          </a:prstGeom>
          <a:solidFill>
            <a:srgbClr val="92D05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7" name="Ellipse 26"/>
          <p:cNvSpPr/>
          <p:nvPr/>
        </p:nvSpPr>
        <p:spPr bwMode="auto">
          <a:xfrm rot="833118">
            <a:off x="4678846" y="392987"/>
            <a:ext cx="3586230" cy="2115199"/>
          </a:xfrm>
          <a:prstGeom prst="ellipse">
            <a:avLst/>
          </a:prstGeom>
          <a:solidFill>
            <a:schemeClr val="tx2">
              <a:alpha val="2509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34" name="Google Shape;2096;p29"/>
          <p:cNvSpPr txBox="1">
            <a:spLocks noGrp="1"/>
          </p:cNvSpPr>
          <p:nvPr/>
        </p:nvSpPr>
        <p:spPr bwMode="auto">
          <a:xfrm rot="1456838">
            <a:off x="5355902" y="647172"/>
            <a:ext cx="2867700" cy="1349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prstTxWarp prst="textArchUp">
              <a:avLst>
                <a:gd name="adj" fmla="val 11252761"/>
              </a:avLst>
            </a:prstTxWarp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r">
              <a:spcBef>
                <a:spcPts val="750"/>
              </a:spcBef>
              <a:spcAft>
                <a:spcPts val="0"/>
              </a:spcAft>
              <a:buNone/>
              <a:defRPr/>
            </a:pPr>
            <a:r>
              <a:rPr lang="de-DE" sz="2000">
                <a:latin typeface="+mn-lt"/>
              </a:rPr>
              <a:t>Organisation &amp; Ressourcen</a:t>
            </a:r>
            <a:endParaRPr lang="de-DE" sz="1800">
              <a:latin typeface="+mn-lt"/>
            </a:endParaRPr>
          </a:p>
        </p:txBody>
      </p:sp>
      <p:sp>
        <p:nvSpPr>
          <p:cNvPr id="2114" name="Google Shape;2114;p31"/>
          <p:cNvSpPr txBox="1">
            <a:spLocks noGrp="1"/>
          </p:cNvSpPr>
          <p:nvPr>
            <p:ph type="title"/>
          </p:nvPr>
        </p:nvSpPr>
        <p:spPr bwMode="auto">
          <a:xfrm>
            <a:off x="1035571" y="-7251"/>
            <a:ext cx="7704000" cy="572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SzPct val="52941"/>
              <a:buNone/>
              <a:defRPr/>
            </a:pPr>
            <a:r>
              <a:rPr lang="de-DE">
                <a:latin typeface="+mn-lt"/>
              </a:rPr>
              <a:t>Datenmanagementplan</a:t>
            </a:r>
            <a:endParaRPr>
              <a:latin typeface="+mn-lt"/>
            </a:endParaRPr>
          </a:p>
        </p:txBody>
      </p:sp>
      <p:sp>
        <p:nvSpPr>
          <p:cNvPr id="11" name="Rechteck: abgerundete Ecken 10"/>
          <p:cNvSpPr/>
          <p:nvPr/>
        </p:nvSpPr>
        <p:spPr bwMode="auto">
          <a:xfrm>
            <a:off x="1456689" y="1668168"/>
            <a:ext cx="1942131" cy="619301"/>
          </a:xfrm>
          <a:prstGeom prst="roundRect">
            <a:avLst>
              <a:gd name="adj" fmla="val 16667"/>
            </a:avLst>
          </a:prstGeom>
          <a:solidFill>
            <a:srgbClr val="B5DA86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600">
                <a:solidFill>
                  <a:schemeClr val="tx1"/>
                </a:solidFill>
              </a:rPr>
              <a:t>Überblick/</a:t>
            </a:r>
            <a:endParaRPr/>
          </a:p>
          <a:p>
            <a:pPr algn="ctr">
              <a:defRPr/>
            </a:pPr>
            <a:r>
              <a:rPr lang="de-DE" sz="1600">
                <a:solidFill>
                  <a:schemeClr val="tx1"/>
                </a:solidFill>
              </a:rPr>
              <a:t>Administratives</a:t>
            </a:r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12" name="Rechteck: abgerundete Ecken 11"/>
          <p:cNvSpPr/>
          <p:nvPr/>
        </p:nvSpPr>
        <p:spPr bwMode="auto">
          <a:xfrm>
            <a:off x="2478437" y="3900853"/>
            <a:ext cx="1653246" cy="586088"/>
          </a:xfrm>
          <a:prstGeom prst="roundRect">
            <a:avLst>
              <a:gd name="adj" fmla="val 16667"/>
            </a:avLst>
          </a:prstGeom>
          <a:solidFill>
            <a:srgbClr val="EECEC4">
              <a:alpha val="65882"/>
            </a:srgb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600">
                <a:solidFill>
                  <a:schemeClr val="tx1"/>
                </a:solidFill>
              </a:rPr>
              <a:t>Nachnutzung von Daten</a:t>
            </a:r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13" name="Rechteck: abgerundete Ecken 12"/>
          <p:cNvSpPr/>
          <p:nvPr/>
        </p:nvSpPr>
        <p:spPr bwMode="auto">
          <a:xfrm>
            <a:off x="1781670" y="3082862"/>
            <a:ext cx="1313683" cy="668239"/>
          </a:xfrm>
          <a:prstGeom prst="roundRect">
            <a:avLst>
              <a:gd name="adj" fmla="val 16667"/>
            </a:avLst>
          </a:prstGeom>
          <a:solidFill>
            <a:srgbClr val="EECEC4">
              <a:alpha val="65882"/>
            </a:srgb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600">
                <a:solidFill>
                  <a:schemeClr val="tx1"/>
                </a:solidFill>
              </a:rPr>
              <a:t>Erzeugung neuer Daten</a:t>
            </a:r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14" name="Rechteck: abgerundete Ecken 13"/>
          <p:cNvSpPr/>
          <p:nvPr/>
        </p:nvSpPr>
        <p:spPr bwMode="auto">
          <a:xfrm>
            <a:off x="6488357" y="3043776"/>
            <a:ext cx="1522271" cy="786287"/>
          </a:xfrm>
          <a:prstGeom prst="roundRect">
            <a:avLst>
              <a:gd name="adj" fmla="val 16667"/>
            </a:avLst>
          </a:prstGeom>
          <a:solidFill>
            <a:schemeClr val="tx1">
              <a:lumMod val="25000"/>
              <a:lumOff val="75000"/>
            </a:scheme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600">
                <a:solidFill>
                  <a:schemeClr val="tx1"/>
                </a:solidFill>
              </a:rPr>
              <a:t>Workflow &amp; Speicherung</a:t>
            </a:r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15" name="Rechteck: abgerundete Ecken 14"/>
          <p:cNvSpPr/>
          <p:nvPr/>
        </p:nvSpPr>
        <p:spPr bwMode="auto">
          <a:xfrm>
            <a:off x="5354314" y="3997761"/>
            <a:ext cx="1522271" cy="493833"/>
          </a:xfrm>
          <a:prstGeom prst="roundRect">
            <a:avLst>
              <a:gd name="adj" fmla="val 16667"/>
            </a:avLst>
          </a:prstGeom>
          <a:solidFill>
            <a:schemeClr val="tx1">
              <a:lumMod val="25000"/>
              <a:lumOff val="75000"/>
            </a:scheme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600">
                <a:solidFill>
                  <a:schemeClr val="tx1"/>
                </a:solidFill>
              </a:rPr>
              <a:t>Datenauswahl</a:t>
            </a:r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16" name="Rechteck: abgerundete Ecken 15"/>
          <p:cNvSpPr/>
          <p:nvPr/>
        </p:nvSpPr>
        <p:spPr bwMode="auto">
          <a:xfrm>
            <a:off x="2789108" y="863551"/>
            <a:ext cx="1445858" cy="594270"/>
          </a:xfrm>
          <a:prstGeom prst="roundRect">
            <a:avLst>
              <a:gd name="adj" fmla="val 16667"/>
            </a:avLst>
          </a:prstGeom>
          <a:solidFill>
            <a:srgbClr val="B5DA86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600">
                <a:solidFill>
                  <a:schemeClr val="tx1"/>
                </a:solidFill>
              </a:rPr>
              <a:t>Rechtliches</a:t>
            </a:r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17" name="Rechteck: abgerundete Ecken 16"/>
          <p:cNvSpPr/>
          <p:nvPr/>
        </p:nvSpPr>
        <p:spPr bwMode="auto">
          <a:xfrm>
            <a:off x="5024465" y="3232614"/>
            <a:ext cx="1419535" cy="544292"/>
          </a:xfrm>
          <a:prstGeom prst="roundRect">
            <a:avLst>
              <a:gd name="adj" fmla="val 16667"/>
            </a:avLst>
          </a:prstGeom>
          <a:solidFill>
            <a:schemeClr val="tx1">
              <a:lumMod val="25000"/>
              <a:lumOff val="75000"/>
            </a:scheme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600">
                <a:solidFill>
                  <a:schemeClr val="tx1"/>
                </a:solidFill>
              </a:rPr>
              <a:t>Publikation der Daten</a:t>
            </a:r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18" name="Rechteck: abgerundete Ecken 17"/>
          <p:cNvSpPr/>
          <p:nvPr/>
        </p:nvSpPr>
        <p:spPr bwMode="auto">
          <a:xfrm>
            <a:off x="6079209" y="1571008"/>
            <a:ext cx="1608102" cy="668239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600">
                <a:solidFill>
                  <a:schemeClr val="tx1"/>
                </a:solidFill>
              </a:rPr>
              <a:t>Rollen im Projekt</a:t>
            </a:r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19" name="Rechteck: abgerundete Ecken 18"/>
          <p:cNvSpPr/>
          <p:nvPr/>
        </p:nvSpPr>
        <p:spPr bwMode="auto">
          <a:xfrm>
            <a:off x="4955002" y="833108"/>
            <a:ext cx="1689769" cy="716809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1600">
                <a:solidFill>
                  <a:schemeClr val="tx1"/>
                </a:solidFill>
              </a:rPr>
              <a:t>Budgetplanung</a:t>
            </a:r>
            <a:endParaRPr lang="de-DE" sz="1200">
              <a:solidFill>
                <a:schemeClr val="tx1"/>
              </a:solidFill>
            </a:endParaRPr>
          </a:p>
        </p:txBody>
      </p:sp>
      <p:sp>
        <p:nvSpPr>
          <p:cNvPr id="32" name="Google Shape;2096;p29"/>
          <p:cNvSpPr txBox="1">
            <a:spLocks noGrp="1"/>
          </p:cNvSpPr>
          <p:nvPr/>
        </p:nvSpPr>
        <p:spPr bwMode="auto">
          <a:xfrm rot="20576683">
            <a:off x="1135783" y="801578"/>
            <a:ext cx="2867700" cy="1349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prstTxWarp prst="textArchUp">
              <a:avLst>
                <a:gd name="adj" fmla="val 11357083"/>
              </a:avLst>
            </a:prstTxWarp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None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0" lvl="0" indent="0" algn="l">
              <a:spcBef>
                <a:spcPts val="750"/>
              </a:spcBef>
              <a:spcAft>
                <a:spcPts val="0"/>
              </a:spcAft>
              <a:buNone/>
              <a:defRPr/>
            </a:pPr>
            <a:r>
              <a:rPr lang="de-DE" sz="2000">
                <a:solidFill>
                  <a:srgbClr val="537925"/>
                </a:solidFill>
                <a:latin typeface="+mn-lt"/>
              </a:rPr>
              <a:t>Rahmenbedingungen</a:t>
            </a:r>
            <a:endParaRPr lang="de-DE" sz="1800">
              <a:solidFill>
                <a:srgbClr val="537925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720000" y="203287"/>
            <a:ext cx="7704000" cy="572700"/>
          </a:xfrm>
        </p:spPr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DMP Begriffe</a:t>
            </a:r>
            <a:endParaRPr>
              <a:latin typeface="+mn-lt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98087" y="922678"/>
            <a:ext cx="3694972" cy="1584165"/>
          </a:xfrm>
        </p:spPr>
        <p:txBody>
          <a:bodyPr/>
          <a:lstStyle/>
          <a:p>
            <a:pPr marL="139700" indent="0">
              <a:buNone/>
              <a:defRPr/>
            </a:pPr>
            <a:r>
              <a:rPr lang="de-DE" sz="1800" b="1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Organisation &amp; Ressourcen:</a:t>
            </a:r>
            <a:endParaRPr dirty="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None/>
              <a:defRPr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Budgetplanung</a:t>
            </a:r>
            <a:endParaRPr dirty="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None/>
              <a:defRPr/>
            </a:pPr>
            <a:endParaRPr sz="1600" dirty="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None/>
              <a:defRPr/>
            </a:pPr>
            <a:endParaRPr sz="1600" dirty="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None/>
              <a:defRPr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Rollen im Projekt</a:t>
            </a:r>
            <a:endParaRPr dirty="0">
              <a:solidFill>
                <a:schemeClr val="bg1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" name="Textplatzhalter 2"/>
          <p:cNvSpPr txBox="1"/>
          <p:nvPr/>
        </p:nvSpPr>
        <p:spPr bwMode="auto">
          <a:xfrm>
            <a:off x="3038870" y="1295077"/>
            <a:ext cx="5454965" cy="1211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139700" indent="0">
              <a:buFont typeface="Arimo"/>
              <a:buNone/>
              <a:defRPr/>
            </a:pPr>
            <a:r>
              <a:rPr lang="de-DE" sz="14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Angaben zu den </a:t>
            </a:r>
            <a:r>
              <a:rPr lang="de-DE" sz="1400" dirty="0" err="1">
                <a:solidFill>
                  <a:schemeClr val="bg1">
                    <a:lumMod val="10000"/>
                  </a:schemeClr>
                </a:solidFill>
                <a:latin typeface="+mn-lt"/>
              </a:rPr>
              <a:t>vorraussichtlichen</a:t>
            </a:r>
            <a:r>
              <a:rPr lang="de-DE" sz="14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 Kosten für Einhaltung des DMP (Personal-, Service-, </a:t>
            </a:r>
            <a:r>
              <a:rPr lang="de-DE" sz="1400" dirty="0" err="1">
                <a:solidFill>
                  <a:schemeClr val="bg1">
                    <a:lumMod val="10000"/>
                  </a:schemeClr>
                </a:solidFill>
                <a:latin typeface="+mn-lt"/>
              </a:rPr>
              <a:t>Kurations</a:t>
            </a:r>
            <a:r>
              <a:rPr lang="de-DE" sz="14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- &amp; Sachkosten)</a:t>
            </a:r>
            <a:endParaRPr dirty="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endParaRPr sz="1400" dirty="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r>
              <a:rPr lang="de-DE" sz="14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Wer ist </a:t>
            </a:r>
            <a:r>
              <a:rPr lang="de-DE" sz="1400" dirty="0">
                <a:solidFill>
                  <a:schemeClr val="bg1">
                    <a:lumMod val="10000"/>
                  </a:schemeClr>
                </a:solidFill>
                <a:latin typeface="Arial"/>
              </a:rPr>
              <a:t>verantwortlich für das Datenmanagement</a:t>
            </a:r>
            <a:endParaRPr dirty="0">
              <a:solidFill>
                <a:schemeClr val="bg1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" name="Textplatzhalter 2"/>
          <p:cNvSpPr txBox="1"/>
          <p:nvPr/>
        </p:nvSpPr>
        <p:spPr bwMode="auto">
          <a:xfrm>
            <a:off x="498087" y="2506843"/>
            <a:ext cx="4244898" cy="1584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139700" indent="0">
              <a:buFont typeface="Arimo"/>
              <a:buNone/>
              <a:defRPr/>
            </a:pPr>
            <a:r>
              <a:rPr lang="de-DE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Datenverarbeitung &amp; -bereitstellung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Publikation der Daten</a:t>
            </a:r>
            <a:endParaRPr dirty="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endParaRPr sz="1600" dirty="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endParaRPr sz="1600" dirty="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Datenauswahl</a:t>
            </a:r>
            <a:endParaRPr dirty="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endParaRPr sz="1600" dirty="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Workflow &amp; Speicherung</a:t>
            </a:r>
            <a:endParaRPr dirty="0">
              <a:solidFill>
                <a:schemeClr val="bg1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" name="Textplatzhalter 2"/>
          <p:cNvSpPr txBox="1"/>
          <p:nvPr/>
        </p:nvSpPr>
        <p:spPr bwMode="auto">
          <a:xfrm>
            <a:off x="3038870" y="2804901"/>
            <a:ext cx="5454965" cy="1211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139700" indent="0">
              <a:buFont typeface="Arimo"/>
              <a:buNone/>
              <a:defRPr/>
            </a:pPr>
            <a:r>
              <a:rPr lang="de-DE" sz="14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Welche Daten? Wie umgesetzt? Angestrebte Interoperabilität der Daten</a:t>
            </a:r>
            <a:endParaRPr dirty="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endParaRPr sz="1400" dirty="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r>
              <a:rPr lang="de-DE" sz="14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Kriterien für Datenauswahl, Angaben zu Metadaten, Datenvalidierung &amp; Archivierung</a:t>
            </a:r>
            <a:endParaRPr dirty="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endParaRPr sz="1400" dirty="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r>
              <a:rPr lang="de-DE" sz="1400" dirty="0">
                <a:solidFill>
                  <a:schemeClr val="bg1">
                    <a:lumMod val="10000"/>
                  </a:schemeClr>
                </a:solidFill>
                <a:latin typeface="+mn-lt"/>
              </a:rPr>
              <a:t>Datenverwaltung: Speicherung, Benennung, Versionierung, Synchronisation, kollaboratives Arbeiten</a:t>
            </a:r>
            <a:endParaRPr dirty="0">
              <a:solidFill>
                <a:schemeClr val="bg1">
                  <a:lumMod val="10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DMP Begriffe</a:t>
            </a:r>
            <a:endParaRPr>
              <a:latin typeface="+mn-lt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225778" y="1374625"/>
            <a:ext cx="2965170" cy="1391153"/>
          </a:xfrm>
        </p:spPr>
        <p:txBody>
          <a:bodyPr/>
          <a:lstStyle/>
          <a:p>
            <a:pPr marL="139700" indent="0">
              <a:buNone/>
              <a:defRPr/>
            </a:pPr>
            <a:r>
              <a:rPr lang="de-DE" sz="1800" b="1">
                <a:solidFill>
                  <a:srgbClr val="537925"/>
                </a:solidFill>
                <a:latin typeface="+mn-lt"/>
              </a:rPr>
              <a:t>Rahmenbedingungen:</a:t>
            </a:r>
            <a:endParaRPr>
              <a:latin typeface="+mn-lt"/>
            </a:endParaRPr>
          </a:p>
          <a:p>
            <a:pPr marL="139700" indent="0">
              <a:buNone/>
              <a:defRPr/>
            </a:pPr>
            <a:r>
              <a:rPr lang="de-DE" sz="1600">
                <a:solidFill>
                  <a:schemeClr val="bg1">
                    <a:lumMod val="10000"/>
                  </a:schemeClr>
                </a:solidFill>
                <a:latin typeface="+mn-lt"/>
              </a:rPr>
              <a:t>Überblick / Administratives</a:t>
            </a:r>
            <a:endParaRPr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None/>
              <a:defRPr/>
            </a:pPr>
            <a:endParaRPr sz="160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None/>
              <a:defRPr/>
            </a:pPr>
            <a:r>
              <a:rPr lang="de-DE" sz="1600">
                <a:solidFill>
                  <a:schemeClr val="bg1">
                    <a:lumMod val="10000"/>
                  </a:schemeClr>
                </a:solidFill>
                <a:latin typeface="+mn-lt"/>
              </a:rPr>
              <a:t>Rechtliches</a:t>
            </a:r>
            <a:endParaRPr>
              <a:latin typeface="+mn-lt"/>
            </a:endParaRPr>
          </a:p>
        </p:txBody>
      </p:sp>
      <p:sp>
        <p:nvSpPr>
          <p:cNvPr id="5" name="Textplatzhalter 2"/>
          <p:cNvSpPr txBox="1"/>
          <p:nvPr/>
        </p:nvSpPr>
        <p:spPr bwMode="auto">
          <a:xfrm>
            <a:off x="3114909" y="1464318"/>
            <a:ext cx="5454965" cy="1211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139700" indent="0">
              <a:buFont typeface="Arimo"/>
              <a:buNone/>
              <a:defRPr/>
            </a:pPr>
            <a:r>
              <a:rPr lang="de-DE" sz="1400">
                <a:solidFill>
                  <a:schemeClr val="bg1">
                    <a:lumMod val="10000"/>
                  </a:schemeClr>
                </a:solidFill>
                <a:latin typeface="+mn-lt"/>
              </a:rPr>
              <a:t>Angaben zu den Beteiligten (Träger, Partner, Projektverantwortliche), sowie generelle Informationen, wie Laufzeit und Ziel</a:t>
            </a:r>
            <a:endParaRPr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endParaRPr sz="140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r>
              <a:rPr lang="de-DE" sz="1400">
                <a:solidFill>
                  <a:schemeClr val="bg1">
                    <a:lumMod val="10000"/>
                  </a:schemeClr>
                </a:solidFill>
                <a:latin typeface="+mn-lt"/>
              </a:rPr>
              <a:t>Vorgaben bzgl. Zugriffs- und Nútzungsregelungen, Eigentums- und Lizenzinformationen, Vorgaben von Geldgebern / Archivaren </a:t>
            </a:r>
            <a:endParaRPr>
              <a:solidFill>
                <a:schemeClr val="bg1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" name="Textplatzhalter 2"/>
          <p:cNvSpPr txBox="1"/>
          <p:nvPr/>
        </p:nvSpPr>
        <p:spPr bwMode="auto">
          <a:xfrm>
            <a:off x="225778" y="2958790"/>
            <a:ext cx="2889131" cy="1584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139700" indent="0">
              <a:buFont typeface="Arimo"/>
              <a:buNone/>
              <a:defRPr/>
            </a:pPr>
            <a:r>
              <a:rPr lang="de-DE" sz="1800" b="1">
                <a:solidFill>
                  <a:srgbClr val="B15B3D"/>
                </a:solidFill>
                <a:latin typeface="+mn-lt"/>
              </a:rPr>
              <a:t>Datenverwendung</a:t>
            </a:r>
            <a:endParaRPr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r>
              <a:rPr lang="de-DE" sz="1600">
                <a:solidFill>
                  <a:schemeClr val="bg1">
                    <a:lumMod val="10000"/>
                  </a:schemeClr>
                </a:solidFill>
                <a:latin typeface="+mn-lt"/>
              </a:rPr>
              <a:t>Erzeugung neuer Daten</a:t>
            </a:r>
            <a:endParaRPr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endParaRPr sz="160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endParaRPr sz="160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r>
              <a:rPr lang="de-DE" sz="1600">
                <a:solidFill>
                  <a:schemeClr val="bg1">
                    <a:lumMod val="10000"/>
                  </a:schemeClr>
                </a:solidFill>
                <a:latin typeface="+mn-lt"/>
              </a:rPr>
              <a:t>Nachnutzung v. Daten</a:t>
            </a:r>
            <a:endParaRPr>
              <a:latin typeface="+mn-lt"/>
            </a:endParaRPr>
          </a:p>
        </p:txBody>
      </p:sp>
      <p:sp>
        <p:nvSpPr>
          <p:cNvPr id="7" name="Textplatzhalter 2"/>
          <p:cNvSpPr txBox="1"/>
          <p:nvPr/>
        </p:nvSpPr>
        <p:spPr bwMode="auto">
          <a:xfrm>
            <a:off x="3038870" y="3256848"/>
            <a:ext cx="5454965" cy="1211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1pPr>
            <a:lvl2pPr marL="914400" marR="0" lvl="1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2pPr>
            <a:lvl3pPr marL="1371600" marR="0" lvl="2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3pPr>
            <a:lvl4pPr marL="1828800" marR="0" lvl="3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4pPr>
            <a:lvl5pPr marL="2286000" marR="0" lvl="4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5pPr>
            <a:lvl6pPr marL="2743200" marR="0" lvl="5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6pPr>
            <a:lvl7pPr marL="3200400" marR="0" lvl="6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●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7pPr>
            <a:lvl8pPr marL="3657600" marR="0" lvl="7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○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8pPr>
            <a:lvl9pPr marL="4114800" marR="0" lvl="8" indent="-3048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mo"/>
              <a:buChar char="■"/>
              <a:defRPr sz="1200" b="0" i="0" u="none" strike="noStrike" cap="none">
                <a:solidFill>
                  <a:schemeClr val="dk1"/>
                </a:solidFill>
                <a:latin typeface="Arimo"/>
                <a:ea typeface="Arimo"/>
                <a:cs typeface="Arimo"/>
              </a:defRPr>
            </a:lvl9pPr>
          </a:lstStyle>
          <a:p>
            <a:pPr marL="139700" indent="0">
              <a:buFont typeface="Arimo"/>
              <a:buNone/>
              <a:defRPr/>
            </a:pPr>
            <a:r>
              <a:rPr lang="de-DE" sz="1400">
                <a:solidFill>
                  <a:schemeClr val="bg1">
                    <a:lumMod val="10000"/>
                  </a:schemeClr>
                </a:solidFill>
                <a:latin typeface="+mn-lt"/>
              </a:rPr>
              <a:t>Abschätzungen bzgl. Datenart &amp; -menge, Art der Erzeugung, Datenformate, Datendokumentation, Reproduzierbarkeit</a:t>
            </a:r>
            <a:endParaRPr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endParaRPr sz="1400">
              <a:solidFill>
                <a:schemeClr val="bg1">
                  <a:lumMod val="10000"/>
                </a:schemeClr>
              </a:solidFill>
              <a:latin typeface="+mn-lt"/>
            </a:endParaRPr>
          </a:p>
          <a:p>
            <a:pPr marL="139700" indent="0">
              <a:buFont typeface="Arimo"/>
              <a:buNone/>
              <a:defRPr/>
            </a:pPr>
            <a:r>
              <a:rPr lang="de-DE" sz="1400">
                <a:solidFill>
                  <a:schemeClr val="bg1">
                    <a:lumMod val="10000"/>
                  </a:schemeClr>
                </a:solidFill>
                <a:latin typeface="+mn-lt"/>
              </a:rPr>
              <a:t>Herkunft und Qualität existierender Daten und deren Integration ins Projekt</a:t>
            </a:r>
            <a:endParaRPr>
              <a:solidFill>
                <a:schemeClr val="bg1">
                  <a:lumMod val="10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Vorteile von einem DMP</a:t>
            </a:r>
            <a:endParaRPr>
              <a:latin typeface="+mn-lt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219200" y="735574"/>
            <a:ext cx="6564618" cy="33649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endParaRPr lang="de-DE" sz="1800" b="0" i="0" u="none" strike="noStrike" cap="none">
              <a:ln>
                <a:noFill/>
              </a:ln>
              <a:solidFill>
                <a:schemeClr val="tx1"/>
              </a:solidFill>
              <a:latin typeface="+mn-lt"/>
            </a:endParaRPr>
          </a:p>
          <a:p>
            <a:pPr marL="285750" marR="0" lvl="0" indent="-28575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800" b="0" i="0" u="none" strike="noStrike" cap="none">
                <a:ln>
                  <a:noFill/>
                </a:ln>
                <a:solidFill>
                  <a:schemeClr val="tx1"/>
                </a:solidFill>
                <a:latin typeface="+mn-lt"/>
              </a:rPr>
              <a:t>Daten sind auffindbar und verständlich </a:t>
            </a:r>
            <a:endParaRPr>
              <a:latin typeface="+mn-lt"/>
            </a:endParaRPr>
          </a:p>
          <a:p>
            <a:pPr marL="285750" marR="0" lvl="0" indent="-28575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800" b="0" i="0" u="none" strike="noStrike" cap="none">
                <a:ln>
                  <a:noFill/>
                </a:ln>
                <a:solidFill>
                  <a:schemeClr val="tx1"/>
                </a:solidFill>
                <a:latin typeface="+mn-lt"/>
              </a:rPr>
              <a:t>Kontinuität im Projekt (z. B. bei Personalwechsel) </a:t>
            </a:r>
            <a:endParaRPr>
              <a:latin typeface="+mn-lt"/>
            </a:endParaRPr>
          </a:p>
          <a:p>
            <a:pPr marL="285750" marR="0" lvl="0" indent="-28575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800" b="0" i="0" u="none" strike="noStrike" cap="none">
                <a:ln>
                  <a:noFill/>
                </a:ln>
                <a:solidFill>
                  <a:schemeClr val="tx1"/>
                </a:solidFill>
                <a:latin typeface="+mn-lt"/>
              </a:rPr>
              <a:t>Vermeidung von Doppelarbeit </a:t>
            </a:r>
            <a:endParaRPr>
              <a:latin typeface="+mn-lt"/>
            </a:endParaRPr>
          </a:p>
          <a:p>
            <a:pPr marL="285750" marR="0" lvl="0" indent="-28575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800" b="0" i="0" u="none" strike="noStrike" cap="none">
                <a:ln>
                  <a:noFill/>
                </a:ln>
                <a:solidFill>
                  <a:schemeClr val="tx1"/>
                </a:solidFill>
                <a:latin typeface="+mn-lt"/>
              </a:rPr>
              <a:t>Nachvollziehbarkeit und Überprüfbarkeit von Ergebnissen </a:t>
            </a:r>
            <a:endParaRPr>
              <a:latin typeface="+mn-lt"/>
            </a:endParaRPr>
          </a:p>
          <a:p>
            <a:pPr marL="285750" marR="0" lvl="0" indent="-28575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800" b="0" i="0" u="none" strike="noStrike" cap="none">
                <a:ln>
                  <a:noFill/>
                </a:ln>
                <a:solidFill>
                  <a:schemeClr val="tx1"/>
                </a:solidFill>
                <a:latin typeface="+mn-lt"/>
              </a:rPr>
              <a:t>Förderung von Zusammenarbeit </a:t>
            </a:r>
            <a:endParaRPr>
              <a:latin typeface="+mn-lt"/>
            </a:endParaRPr>
          </a:p>
          <a:p>
            <a:pPr marL="285750" marR="0" lvl="0" indent="-28575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800" b="0" i="0" u="none" strike="noStrike" cap="none">
                <a:ln>
                  <a:noFill/>
                </a:ln>
                <a:solidFill>
                  <a:schemeClr val="tx1"/>
                </a:solidFill>
                <a:latin typeface="+mn-lt"/>
              </a:rPr>
              <a:t>Höhere Sichtbarkeit und Wirkung der Forschung </a:t>
            </a:r>
            <a:endParaRPr>
              <a:latin typeface="+mn-lt"/>
            </a:endParaRPr>
          </a:p>
          <a:p>
            <a:pPr marL="285750" marR="0" lvl="0" indent="-28575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800" b="0" i="0" u="none" strike="noStrike" cap="none">
                <a:ln>
                  <a:noFill/>
                </a:ln>
                <a:solidFill>
                  <a:schemeClr val="tx1"/>
                </a:solidFill>
                <a:latin typeface="+mn-lt"/>
              </a:rPr>
              <a:t>Zitierbarkeit der Daten und wissenschaftliche Anerkennung </a:t>
            </a:r>
            <a:endParaRPr>
              <a:latin typeface="+mn-lt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93986" y="1263986"/>
            <a:ext cx="5312238" cy="277179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DMP Software-Übersicht</a:t>
            </a:r>
            <a:endParaRPr>
              <a:latin typeface="+mn-lt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5806224" y="1263986"/>
            <a:ext cx="2991555" cy="3116100"/>
          </a:xfrm>
        </p:spPr>
        <p:txBody>
          <a:bodyPr/>
          <a:lstStyle/>
          <a:p>
            <a:pPr marL="139700" indent="0">
              <a:buNone/>
              <a:defRPr/>
            </a:pPr>
            <a:r>
              <a:rPr lang="de-DE" sz="1600">
                <a:latin typeface="+mn-lt"/>
              </a:rPr>
              <a:t>Jede Software hat andere Stärken/Anwendungsgebiete.</a:t>
            </a:r>
            <a:endParaRPr>
              <a:latin typeface="+mn-lt"/>
            </a:endParaRPr>
          </a:p>
          <a:p>
            <a:pPr marL="139700" indent="0">
              <a:buNone/>
              <a:defRPr/>
            </a:pPr>
            <a:endParaRPr lang="de-DE" sz="1600">
              <a:latin typeface="+mn-lt"/>
            </a:endParaRPr>
          </a:p>
          <a:p>
            <a:pPr marL="139700" indent="0">
              <a:buNone/>
              <a:defRPr/>
            </a:pPr>
            <a:r>
              <a:rPr lang="de-DE" sz="1600">
                <a:latin typeface="+mn-lt"/>
              </a:rPr>
              <a:t>Übersichten und Guides können helfen, die richtige Software für das eigene Projekt zu finden.</a:t>
            </a:r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 bwMode="auto">
          <a:xfrm>
            <a:off x="720000" y="312753"/>
            <a:ext cx="7704000" cy="572700"/>
          </a:xfrm>
        </p:spPr>
        <p:txBody>
          <a:bodyPr/>
          <a:lstStyle/>
          <a:p>
            <a:pPr algn="ctr">
              <a:defRPr/>
            </a:pPr>
            <a:r>
              <a:rPr lang="de-DE">
                <a:latin typeface="+mn-lt"/>
              </a:rPr>
              <a:t>Quellen</a:t>
            </a:r>
            <a:endParaRPr>
              <a:latin typeface="+mn-lt"/>
            </a:endParaRPr>
          </a:p>
        </p:txBody>
      </p:sp>
      <p:sp>
        <p:nvSpPr>
          <p:cNvPr id="6" name="Textfeld 5"/>
          <p:cNvSpPr txBox="1"/>
          <p:nvPr/>
        </p:nvSpPr>
        <p:spPr bwMode="auto">
          <a:xfrm>
            <a:off x="649560" y="1128077"/>
            <a:ext cx="839874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de-DE" sz="1200" i="1">
                <a:latin typeface="+mn-lt"/>
              </a:rPr>
              <a:t>A system to organise your life.</a:t>
            </a:r>
            <a:r>
              <a:rPr lang="de-DE" sz="1200">
                <a:latin typeface="+mn-lt"/>
              </a:rPr>
              <a:t> (2026, April 9). </a:t>
            </a:r>
            <a:r>
              <a:rPr lang="de-DE" sz="1200" i="1">
                <a:latin typeface="+mn-lt"/>
              </a:rPr>
              <a:t>Johnny Decimal</a:t>
            </a:r>
            <a:r>
              <a:rPr lang="de-DE" sz="1200">
                <a:latin typeface="+mn-lt"/>
              </a:rPr>
              <a:t>. </a:t>
            </a:r>
            <a:r>
              <a:rPr lang="de-DE" sz="1200" u="sng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3" tooltip="https://johnnydecimal.com/"/>
              </a:rPr>
              <a:t>https://johnnydecimal.com/</a:t>
            </a:r>
            <a:endParaRPr lang="de-DE" sz="12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sz="1200" b="0" i="1" u="none" strike="noStrike" cap="none" spc="0">
                <a:ln>
                  <a:noFill/>
                </a:ln>
                <a:solidFill>
                  <a:srgbClr val="000000"/>
                </a:solidFill>
                <a:latin typeface="+mn-lt"/>
              </a:rPr>
              <a:t>CARE Principles for Indigenous Data Governance</a:t>
            </a:r>
            <a:r>
              <a:rPr lang="de-DE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+mn-lt"/>
              </a:rPr>
              <a:t>. (o. J.). Abgerufen 11. April 2026, von</a:t>
            </a:r>
            <a:r>
              <a:rPr lang="de-DE" sz="1200" b="0" i="0" u="none" strike="noStrike" cap="none" spc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de-DE" sz="1200" b="0" i="0" u="sng" strike="noStrike" cap="none" spc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4" tooltip="https://www.rd-alliance.org/wp-content/uploads/2024/03/CARE20Principles20for20Indigenous20Data20Governance_OnePagers_FINAL20Sept2006202019.pdf"/>
              </a:rPr>
              <a:t>https://www.rd-alliance.org/wp-content/uploads/2024/03/CARE20Principles20for20Indigenous20Data20Governance_OnePagers_FINAL20Sept2006202019.pdf</a:t>
            </a:r>
            <a:endParaRPr lang="de-DE" sz="12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sz="1200">
                <a:latin typeface="+mn-lt"/>
              </a:rPr>
              <a:t>Datenmanagementplan—Forschungsdaten. (o. J.). Abgerufen am 20. März 2026, von </a:t>
            </a:r>
            <a:r>
              <a:rPr lang="de-DE" sz="1200" u="sng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5" tooltip="https://forschungsdaten.info/fdm-allgemein/informieren-und-planen/datenmanagementplan"/>
              </a:rPr>
              <a:t>https://forschungsdaten.info/fdm-allgemein/informieren-und-planen/datenmanagementplan</a:t>
            </a:r>
            <a:endParaRPr lang="de-DE" sz="12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sz="1200">
                <a:latin typeface="+mn-lt"/>
              </a:rPr>
              <a:t>Datensicherheit und Backup—Forschungsdaten. (o. J.). Abgerufen am 1. April 2026, </a:t>
            </a:r>
            <a:r>
              <a:rPr lang="de-DE"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von </a:t>
            </a:r>
            <a:r>
              <a:rPr lang="de-DE" sz="1200" u="sng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6" tooltip="https://forschungsdaten.info/fdm-allgemein/speichern-und-rechnen/datensicherheit-und-backup"/>
              </a:rPr>
              <a:t>https://forschungsdaten.info/fdm-allgemein/speichern-und-rechnen/datensicherheit-und-backup</a:t>
            </a:r>
            <a:endParaRPr lang="de-DE" sz="12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sz="1200">
                <a:latin typeface="+mn-lt"/>
              </a:rPr>
              <a:t>DDP-Bildung &amp; VerbundFDB (2024). </a:t>
            </a:r>
            <a:r>
              <a:rPr lang="de-DE" sz="1200" i="1">
                <a:latin typeface="+mn-lt"/>
              </a:rPr>
              <a:t>Stamp – Standardisierter Datenmanagementplan</a:t>
            </a:r>
            <a:r>
              <a:rPr lang="de-DE" sz="1200">
                <a:latin typeface="+mn-lt"/>
              </a:rPr>
              <a:t> (Version 1.0). Frankfurt am Main: DIPF | Leibniz-Institut für Bildungsforschung und Bildungsinformation.</a:t>
            </a:r>
            <a:endParaRPr>
              <a:latin typeface="+mn-lt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+mn-lt"/>
              </a:rPr>
              <a:t>FAIR Principles. (o. J.). </a:t>
            </a:r>
            <a:r>
              <a:rPr lang="de-DE" sz="1200" b="0" i="1" u="none" strike="noStrike" cap="none" spc="0">
                <a:ln>
                  <a:noFill/>
                </a:ln>
                <a:solidFill>
                  <a:srgbClr val="000000"/>
                </a:solidFill>
                <a:latin typeface="+mn-lt"/>
              </a:rPr>
              <a:t>GO FAIR</a:t>
            </a:r>
            <a:r>
              <a:rPr lang="de-DE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+mn-lt"/>
              </a:rPr>
              <a:t>. Abgerufen 01. April 2026, von </a:t>
            </a:r>
            <a:r>
              <a:rPr lang="de-DE" sz="1200" b="0" i="0" u="sng" strike="noStrike" cap="none" spc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7" tooltip="https://www.go-fair.org/fair-principles/"/>
              </a:rPr>
              <a:t>https://www.go-fair.org/fair-principles/</a:t>
            </a:r>
            <a:endParaRPr lang="de-DE" sz="1200">
              <a:latin typeface="+mn-lt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sz="1200">
                <a:latin typeface="+mn-lt"/>
              </a:rPr>
              <a:t>Gregory, K., Groth, P., Scharnhorst, A., &amp; Wyatt, S. (2020). Lost or Found? Discovering Data Needed for Research. </a:t>
            </a:r>
            <a:r>
              <a:rPr lang="de-DE" sz="1200" i="1">
                <a:latin typeface="+mn-lt"/>
              </a:rPr>
              <a:t>Harvard Data Science Review, 2</a:t>
            </a:r>
            <a:r>
              <a:rPr lang="de-DE" sz="1200">
                <a:latin typeface="+mn-lt"/>
              </a:rPr>
              <a:t>(2). </a:t>
            </a:r>
            <a:r>
              <a:rPr lang="de-DE" sz="1200" u="sng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8" tooltip="https://doi.org/10.1162/99608f92.e38165eb"/>
              </a:rPr>
              <a:t>https://doi.org/10.1162/99608f92.e38165eb</a:t>
            </a:r>
            <a:endParaRPr lang="de-DE" sz="12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sz="1200">
                <a:latin typeface="+mn-lt"/>
              </a:rPr>
              <a:t>Helbig, K., Paul-Stüve, T., &amp; Rex, J. (2021). </a:t>
            </a:r>
            <a:r>
              <a:rPr lang="de-DE" sz="1200" i="1">
                <a:latin typeface="+mn-lt"/>
              </a:rPr>
              <a:t>DMP-Toolguide</a:t>
            </a:r>
            <a:r>
              <a:rPr lang="de-DE" sz="1200">
                <a:latin typeface="+mn-lt"/>
              </a:rPr>
              <a:t> (Version 1.0) [Datensatz]. Zenodo. </a:t>
            </a:r>
            <a:r>
              <a:rPr lang="de-DE" sz="1200" u="sng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9" tooltip="https://doi.org/10.5281/zenodo.4632307"/>
              </a:rPr>
              <a:t>https://doi.org/10.5281/zenodo.4632307</a:t>
            </a:r>
            <a:endParaRPr lang="de-DE" sz="12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sz="1200">
                <a:latin typeface="+mn-lt"/>
              </a:rPr>
              <a:t>Jana, B. (2021, April 22). FDM erklärt – Was ist eigentlich ein Datenmanagementplan? </a:t>
            </a:r>
            <a:r>
              <a:rPr lang="de-DE" sz="1200" i="1">
                <a:latin typeface="+mn-lt"/>
              </a:rPr>
              <a:t>Forschungsdaten – Aktuelles und Wissenswertes</a:t>
            </a:r>
            <a:r>
              <a:rPr lang="de-DE"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 </a:t>
            </a:r>
            <a:r>
              <a:rPr lang="de-DE" sz="1200" u="sng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10" tooltip="https://blog.rwth-aachen.de/forschungsdaten/2021/04/22/fdm-erklaert-was-ist-eigentlich-ein-datenmanagementplan/"/>
              </a:rPr>
              <a:t>https://blog.rwth-aachen.de/forschungsdaten/2021/04/22/fdm-erklaert-was-ist-eigentlich-ein-datenmanagementplan/</a:t>
            </a:r>
            <a:endParaRPr lang="de-DE" sz="12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200">
              <a:latin typeface="+mn-lt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720000" y="453817"/>
            <a:ext cx="7704000" cy="572700"/>
          </a:xfrm>
        </p:spPr>
        <p:txBody>
          <a:bodyPr/>
          <a:lstStyle/>
          <a:p>
            <a:pPr algn="ctr">
              <a:defRPr/>
            </a:pPr>
            <a:r>
              <a:rPr lang="de-DE">
                <a:latin typeface="+mn-lt"/>
              </a:rPr>
              <a:t>Quellen</a:t>
            </a:r>
            <a:endParaRPr>
              <a:latin typeface="+mn-lt"/>
            </a:endParaRPr>
          </a:p>
        </p:txBody>
      </p:sp>
      <p:sp>
        <p:nvSpPr>
          <p:cNvPr id="3" name="Textfeld 2"/>
          <p:cNvSpPr txBox="1"/>
          <p:nvPr/>
        </p:nvSpPr>
        <p:spPr bwMode="auto">
          <a:xfrm>
            <a:off x="508883" y="1232922"/>
            <a:ext cx="839874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/>
              <a:buChar char="•"/>
              <a:defRPr/>
            </a:pPr>
            <a:r>
              <a:rPr lang="de-DE" sz="1200">
                <a:latin typeface="+mn-lt"/>
              </a:rPr>
              <a:t>Jones, S., &amp; Digital Curation Centre. (2011, September 8). </a:t>
            </a:r>
            <a:r>
              <a:rPr lang="de-DE" sz="1200" i="1">
                <a:latin typeface="+mn-lt"/>
              </a:rPr>
              <a:t>How to Develop a Data Management and Sharing Plan</a:t>
            </a:r>
            <a:r>
              <a:rPr lang="de-DE" sz="1200">
                <a:latin typeface="+mn-lt"/>
              </a:rPr>
              <a:t>. </a:t>
            </a:r>
            <a:r>
              <a:rPr lang="de-DE" sz="1200" u="sng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3" tooltip="https://www.dcc.ac.uk/guidance/how-guides/develop-data-plan"/>
              </a:rPr>
              <a:t>https://www.dcc.ac.uk/guidance/how-guides/develop-data-plan</a:t>
            </a:r>
            <a:endParaRPr lang="de-DE" sz="12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+mn-lt"/>
              </a:rPr>
              <a:t>Kodex. (o. J.). </a:t>
            </a:r>
            <a:r>
              <a:rPr lang="de-DE" sz="1200" b="0" i="1" u="none" strike="noStrike" cap="none" spc="0">
                <a:ln>
                  <a:noFill/>
                </a:ln>
                <a:solidFill>
                  <a:srgbClr val="000000"/>
                </a:solidFill>
                <a:latin typeface="+mn-lt"/>
              </a:rPr>
              <a:t>Wissenschaftliche Integrität</a:t>
            </a:r>
            <a:r>
              <a:rPr lang="de-DE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+mn-lt"/>
              </a:rPr>
              <a:t>. Abgerufen 11. April 2026, von </a:t>
            </a:r>
            <a:r>
              <a:rPr lang="de-DE" sz="1200" b="0" i="0" u="sng" strike="noStrike" cap="none" spc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4" tooltip="https://wissenschaftliche-integritaet.de/kodex/"/>
              </a:rPr>
              <a:t>https://wissenschaftliche-integritaet.de/kodex/</a:t>
            </a:r>
            <a:endParaRPr lang="de-DE" sz="12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sz="1200">
                <a:latin typeface="+mn-lt"/>
              </a:rPr>
              <a:t>Lehmann, S. B. C. (2025). </a:t>
            </a:r>
            <a:r>
              <a:rPr lang="de-DE" sz="1200" i="1">
                <a:latin typeface="+mn-lt"/>
              </a:rPr>
              <a:t>FDM-Zyklus_1.png</a:t>
            </a:r>
            <a:r>
              <a:rPr lang="de-DE" sz="1200">
                <a:latin typeface="+mn-lt"/>
              </a:rPr>
              <a:t> (Version 3.0) [Image]. GRO.data. </a:t>
            </a:r>
            <a:r>
              <a:rPr lang="de-DE" sz="1200" u="sng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5" tooltip="https://doi.org/10.25625/D75BDZ/OFMS0L"/>
              </a:rPr>
              <a:t>https://doi.org/10.25625/D75BDZ/OFMS0L</a:t>
            </a:r>
            <a:endParaRPr lang="de-DE" sz="12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sz="1200">
                <a:latin typeface="+mn-lt"/>
              </a:rPr>
              <a:t>Lehmann, S. B. C. (2025). </a:t>
            </a:r>
            <a:r>
              <a:rPr lang="de-DE" sz="1200" i="1">
                <a:latin typeface="+mn-lt"/>
              </a:rPr>
              <a:t>FDM-Zyklus_2.png</a:t>
            </a:r>
            <a:r>
              <a:rPr lang="de-DE" sz="1200">
                <a:latin typeface="+mn-lt"/>
              </a:rPr>
              <a:t> (Version 3.0) [Image]. GRO.data. </a:t>
            </a:r>
            <a:r>
              <a:rPr lang="de-DE" sz="1200" u="sng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6" tooltip="https://doi.org/10.25625/D75BDZ/HJUCDP"/>
              </a:rPr>
              <a:t>https://doi.org/10.25625/D75BDZ/HJUCDP</a:t>
            </a:r>
            <a:endParaRPr lang="de-DE" sz="12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sz="1200">
                <a:latin typeface="+mn-lt"/>
              </a:rPr>
              <a:t>Lehmann, S. B. C., Altemeier, F., &amp; Nina, D. (2026). </a:t>
            </a:r>
            <a:r>
              <a:rPr lang="de-DE" sz="1200" i="1">
                <a:latin typeface="+mn-lt"/>
              </a:rPr>
              <a:t>Nachhaltige Wissenschaft mit Forschungsdatenmanagement—Eine Einführung für Betreuende von Qualifizierungsarbeiten</a:t>
            </a:r>
            <a:r>
              <a:rPr lang="de-DE" sz="1200">
                <a:latin typeface="+mn-lt"/>
              </a:rPr>
              <a:t> (Version 2) [Datensatz]. GRO.data. </a:t>
            </a:r>
            <a:r>
              <a:rPr lang="de-DE" sz="1200" u="sng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7" tooltip="https://doi.org/10.25625/EKEEFB"/>
              </a:rPr>
              <a:t>https://doi.org/10.25625/EKEEFB</a:t>
            </a:r>
            <a:endParaRPr lang="de-DE" sz="12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sz="1200" b="0" i="1" u="none" strike="noStrike" cap="none" spc="0">
                <a:ln>
                  <a:noFill/>
                </a:ln>
                <a:solidFill>
                  <a:srgbClr val="000000"/>
                </a:solidFill>
                <a:latin typeface="+mn-lt"/>
              </a:rPr>
              <a:t>Was sind Forschungsdaten? - Forschungsdaten</a:t>
            </a:r>
            <a:r>
              <a:rPr lang="de-DE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+mn-lt"/>
              </a:rPr>
              <a:t>. (o. D.). </a:t>
            </a:r>
            <a:r>
              <a:rPr lang="de-DE" sz="1200" b="0" i="0" u="sng" strike="noStrike" cap="none" spc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8" tooltip="https://forschungsdaten.info/fdm-allgemein/was-sind-forschungsdaten"/>
              </a:rPr>
              <a:t>https://forschungsdaten.info/fdm-allgemein/was-sind-forschungsdaten</a:t>
            </a:r>
            <a:endParaRPr lang="de-DE" sz="1200" b="0" i="0" u="none" strike="noStrike" cap="none" spc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+mn-lt"/>
              </a:rPr>
              <a:t>Wilkinson, M. D., Dumontier, M., Aalbersberg, Ij. J., Appleton, G., Axton, M., Baak, A., Blomberg, N., Boiten, J.-W., Da Silva Santos, L. B., Bourne, P. E., Bouwman, J., Brookes, A. J., Clark, T., Crosas, M., Dillo, I., Dumon, O., Edmunds, S., Evelo, C. T., Finkers, R., … Mons, B. (2016). The FAIR Guiding Principles for scientific data management and stewardship. </a:t>
            </a:r>
            <a:r>
              <a:rPr lang="de-DE" sz="1200" b="0" i="1" u="none" strike="noStrike" cap="none" spc="0">
                <a:ln>
                  <a:noFill/>
                </a:ln>
                <a:solidFill>
                  <a:srgbClr val="000000"/>
                </a:solidFill>
                <a:latin typeface="+mn-lt"/>
              </a:rPr>
              <a:t>Scientific Data</a:t>
            </a:r>
            <a:r>
              <a:rPr lang="de-DE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+mn-lt"/>
              </a:rPr>
              <a:t>, </a:t>
            </a:r>
            <a:r>
              <a:rPr lang="de-DE" sz="1200" b="0" i="1" u="none" strike="noStrike" cap="none" spc="0">
                <a:ln>
                  <a:noFill/>
                </a:ln>
                <a:solidFill>
                  <a:srgbClr val="000000"/>
                </a:solidFill>
                <a:latin typeface="+mn-lt"/>
              </a:rPr>
              <a:t>3</a:t>
            </a:r>
            <a:r>
              <a:rPr lang="de-DE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+mn-lt"/>
              </a:rPr>
              <a:t>(1), 160018. </a:t>
            </a:r>
            <a:r>
              <a:rPr lang="de-DE" sz="1200" b="0" i="0" u="sng" strike="noStrike" cap="none" spc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9" tooltip="https://doi.org/10.1038/sdata.2016.18"/>
              </a:rPr>
              <a:t>https://doi.org/10.1038/sdata.2016.18</a:t>
            </a:r>
            <a:endParaRPr lang="de-DE" sz="12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de-DE" sz="1200">
                <a:latin typeface="+mn-lt"/>
              </a:rPr>
              <a:t>Ziedorn, F. (2020, Juni 9). 2 Minuten FDM: ReadMe. </a:t>
            </a:r>
            <a:r>
              <a:rPr lang="de-DE" sz="1200" i="1">
                <a:latin typeface="+mn-lt"/>
              </a:rPr>
              <a:t>TIB-Blog</a:t>
            </a:r>
            <a:r>
              <a:rPr lang="de-DE" sz="1200">
                <a:latin typeface="+mn-lt"/>
              </a:rPr>
              <a:t>. </a:t>
            </a:r>
            <a:r>
              <a:rPr lang="de-DE" sz="1200" u="sng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10" tooltip="https://blog.tib.eu/2020/06/09/2-minuten-fdm-readme/"/>
              </a:rPr>
              <a:t>https://blog.tib.eu/2020/06/09/2-minuten-fdm-readme/</a:t>
            </a:r>
            <a:endParaRPr lang="de-DE" sz="12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171450" indent="-171450">
              <a:buFont typeface="Arial"/>
              <a:buChar char="•"/>
              <a:defRPr/>
            </a:pPr>
            <a:endParaRPr lang="de-DE" sz="1200">
              <a:latin typeface="+mn-lt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649560" y="254345"/>
            <a:ext cx="7704000" cy="572700"/>
          </a:xfrm>
        </p:spPr>
        <p:txBody>
          <a:bodyPr/>
          <a:lstStyle/>
          <a:p>
            <a:pPr algn="ctr">
              <a:defRPr/>
            </a:pPr>
            <a:r>
              <a:rPr lang="de-DE" sz="2800">
                <a:latin typeface="+mn-lt"/>
              </a:rPr>
              <a:t>Weiterführende Literatur</a:t>
            </a:r>
            <a:endParaRPr>
              <a:latin typeface="+mn-lt"/>
            </a:endParaRPr>
          </a:p>
        </p:txBody>
      </p:sp>
      <p:sp>
        <p:nvSpPr>
          <p:cNvPr id="3" name="Textfeld 2"/>
          <p:cNvSpPr txBox="1"/>
          <p:nvPr/>
        </p:nvSpPr>
        <p:spPr bwMode="auto">
          <a:xfrm>
            <a:off x="649560" y="814525"/>
            <a:ext cx="78448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de-DE" sz="1200" i="1">
                <a:latin typeface="+mn-lt"/>
              </a:rPr>
              <a:t>Data Management Pläne – forschungsdaten.org</a:t>
            </a:r>
            <a:r>
              <a:rPr lang="de-DE" sz="1200">
                <a:latin typeface="+mn-lt"/>
              </a:rPr>
              <a:t>. (2021, 21. September).</a:t>
            </a:r>
            <a:r>
              <a:rPr lang="de-DE"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 https://www.forschungsdaten.org/index.php/Data_Management_Pl%C3%A4ne</a:t>
            </a:r>
            <a:endParaRPr lang="de-DE" sz="1200" i="1"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200" i="1">
                <a:latin typeface="+mn-lt"/>
              </a:rPr>
              <a:t>Leitfaden_DMP_LUH_v2.3.pdf</a:t>
            </a:r>
            <a:r>
              <a:rPr lang="de-DE" sz="1200">
                <a:latin typeface="+mn-lt"/>
              </a:rPr>
              <a:t>. (o. J.). Abgerufen 11. April 2026, von </a:t>
            </a:r>
            <a:r>
              <a:rPr lang="de-DE" sz="1200" u="sng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3" tooltip="https://www.fdm.uni-hannover.de/fileadmin/fdm/Dokumente/Leitfaden_DMP_LUH_v2.3.pdf"/>
              </a:rPr>
              <a:t>https://www.fdm.uni-hannover.de/fileadmin/fdm/Dokumente/Leitfaden_DMP_LUH_v2.3.pdf</a:t>
            </a:r>
            <a:r>
              <a:rPr lang="de-DE"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endParaRPr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200" i="1">
                <a:latin typeface="+mn-lt"/>
              </a:rPr>
              <a:t>Se_rdm_practical_guide_extended_final.pdf</a:t>
            </a:r>
            <a:r>
              <a:rPr lang="de-DE" sz="1200">
                <a:latin typeface="+mn-lt"/>
              </a:rPr>
              <a:t>. (o. J.). Abgerufen 11. April 2026, von </a:t>
            </a:r>
            <a:r>
              <a:rPr lang="de-DE" sz="1200" u="sng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4" tooltip="https://www.scienceeurope.org/media/4brkxxe5/se_rdm_practical_guide_extended_final.pdf"/>
              </a:rPr>
              <a:t>https://www.scienceeurope.org/media/4brkxxe5/se_rdm_practical_guide_extended_final.pdf</a:t>
            </a:r>
            <a:endParaRPr lang="de-DE" sz="12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200">
                <a:latin typeface="+mn-lt"/>
              </a:rPr>
              <a:t>Helbig, K., Anders, I., Buchholz, P., Favella, G., Hausen, D., Hendriks, S., Klar, J., Krause, E., Paul-Stüve, T., Peters, K., Rathmann, T., Rehwald, S., Rex, J., Soßna, V., Sperling, J., Strauch, A., &amp; Voigt, P. (2020). Erfahrungen und Empfehlungen aus der Beratung bei Datenmanagementplänen. </a:t>
            </a:r>
            <a:r>
              <a:rPr lang="de-DE" sz="1200" i="1">
                <a:latin typeface="+mn-lt"/>
              </a:rPr>
              <a:t>Bausteine Forschungsdatenmanagement</a:t>
            </a:r>
            <a:r>
              <a:rPr lang="de-DE" sz="1200">
                <a:latin typeface="+mn-lt"/>
              </a:rPr>
              <a:t>, (2), 29–40. </a:t>
            </a:r>
            <a:r>
              <a:rPr lang="de-DE" sz="1200" u="sng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5" tooltip="https://doi.org/10.17192/bfdm.2020.2.8283"/>
              </a:rPr>
              <a:t>https://doi.org/10.17192/bfdm.2020.2.8283</a:t>
            </a:r>
            <a:endParaRPr lang="de-DE" sz="12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285750" indent="-285750">
              <a:buFont typeface="Arial"/>
              <a:buChar char="•"/>
              <a:defRPr/>
            </a:pPr>
            <a:endParaRPr lang="de-DE" sz="1200">
              <a:latin typeface="+mn-lt"/>
            </a:endParaRPr>
          </a:p>
        </p:txBody>
      </p:sp>
      <p:sp>
        <p:nvSpPr>
          <p:cNvPr id="4" name="Titel 1"/>
          <p:cNvSpPr txBox="1"/>
          <p:nvPr/>
        </p:nvSpPr>
        <p:spPr bwMode="auto">
          <a:xfrm>
            <a:off x="720000" y="3059404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oppins"/>
              <a:buNone/>
              <a:defRPr sz="3400" b="1" i="0" u="none" strike="noStrike" cap="none">
                <a:solidFill>
                  <a:schemeClr val="dk1"/>
                </a:solidFill>
                <a:latin typeface="Poppins"/>
                <a:ea typeface="Poppins"/>
                <a:cs typeface="Poppins"/>
              </a:defRPr>
            </a:lvl9pPr>
          </a:lstStyle>
          <a:p>
            <a:pPr algn="ctr">
              <a:defRPr/>
            </a:pPr>
            <a:r>
              <a:rPr lang="de-DE" sz="2800">
                <a:latin typeface="+mn-lt"/>
              </a:rPr>
              <a:t>Zusatzmaterial</a:t>
            </a:r>
            <a:endParaRPr>
              <a:latin typeface="+mn-lt"/>
            </a:endParaRPr>
          </a:p>
        </p:txBody>
      </p:sp>
      <p:sp>
        <p:nvSpPr>
          <p:cNvPr id="6" name="Textfeld 5"/>
          <p:cNvSpPr txBox="1"/>
          <p:nvPr/>
        </p:nvSpPr>
        <p:spPr bwMode="auto">
          <a:xfrm>
            <a:off x="649560" y="3630834"/>
            <a:ext cx="7844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de-DE" sz="1200">
                <a:latin typeface="+mn-lt"/>
              </a:rPr>
              <a:t>Medien für die Lehre. (2019, März 7). </a:t>
            </a:r>
            <a:r>
              <a:rPr lang="de-DE" sz="1200" i="1">
                <a:latin typeface="+mn-lt"/>
              </a:rPr>
              <a:t>Inhalte eines Datenmanagementplans</a:t>
            </a:r>
            <a:r>
              <a:rPr lang="de-DE" sz="1200">
                <a:latin typeface="+mn-lt"/>
              </a:rPr>
              <a:t> [Videoaufnahme]. </a:t>
            </a:r>
            <a:r>
              <a:rPr lang="de-DE" sz="1200" u="sng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6" tooltip="https://www.youtube.com/watch?v=54pZJ0bU5ek"/>
              </a:rPr>
              <a:t>https://www.youtube.com/watch?v=54pZJ0bU5ek</a:t>
            </a:r>
            <a:endParaRPr lang="de-DE" sz="120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>
              <a:defRPr/>
            </a:pPr>
            <a:endParaRPr lang="de-DE" sz="1200">
              <a:latin typeface="+mn-lt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1977900" y="1956163"/>
            <a:ext cx="5188200" cy="1058700"/>
          </a:xfrm>
        </p:spPr>
        <p:txBody>
          <a:bodyPr/>
          <a:lstStyle/>
          <a:p>
            <a:pPr>
              <a:defRPr/>
            </a:pPr>
            <a:r>
              <a:rPr lang="de-DE" sz="3600"/>
              <a:t>Vielen Dank für Ihre Aufmerksamkeit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720000" y="174089"/>
            <a:ext cx="7704000" cy="572700"/>
          </a:xfrm>
        </p:spPr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Die Wissenschaft</a:t>
            </a:r>
            <a:endParaRPr>
              <a:latin typeface="+mn-lt"/>
            </a:endParaRPr>
          </a:p>
        </p:txBody>
      </p:sp>
      <p:graphicFrame>
        <p:nvGraphicFramePr>
          <p:cNvPr id="8" name="Diagramm 7"/>
          <p:cNvGraphicFramePr>
            <a:graphicFrameLocks/>
          </p:cNvGraphicFramePr>
          <p:nvPr/>
        </p:nvGraphicFramePr>
        <p:xfrm>
          <a:off x="1644396" y="872318"/>
          <a:ext cx="5855208" cy="38478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 bwMode="auto">
          <a:xfrm>
            <a:off x="586285" y="2342601"/>
            <a:ext cx="6758651" cy="1546500"/>
          </a:xfrm>
        </p:spPr>
        <p:txBody>
          <a:bodyPr/>
          <a:lstStyle/>
          <a:p>
            <a:pPr>
              <a:buFont typeface="Arial"/>
              <a:buChar char="•"/>
              <a:defRPr/>
            </a:pPr>
            <a:r>
              <a:rPr lang="de-DE" sz="1800" dirty="0">
                <a:latin typeface="+mn-lt"/>
              </a:rPr>
              <a:t>Daten, die im Forschungsprozess entstehen, erhoben oder ausgewertet werden.</a:t>
            </a:r>
          </a:p>
          <a:p>
            <a:pPr>
              <a:buFont typeface="Arial"/>
              <a:buChar char="•"/>
              <a:defRPr/>
            </a:pPr>
            <a:r>
              <a:rPr lang="de-DE" sz="1800" u="sng" dirty="0">
                <a:latin typeface="+mn-lt"/>
              </a:rPr>
              <a:t>Beispiele</a:t>
            </a:r>
            <a:r>
              <a:rPr lang="de-DE" sz="1800" dirty="0">
                <a:latin typeface="+mn-lt"/>
              </a:rPr>
              <a:t>: Messdaten, Umfragen, Texte, Bilder, Videos, Proben</a:t>
            </a:r>
            <a:endParaRPr sz="1800" dirty="0">
              <a:latin typeface="+mn-lt"/>
            </a:endParaRPr>
          </a:p>
          <a:p>
            <a:pPr>
              <a:buFont typeface="Arial"/>
              <a:buChar char="•"/>
              <a:defRPr/>
            </a:pPr>
            <a:r>
              <a:rPr lang="de-DE" sz="1800" dirty="0">
                <a:latin typeface="+mn-lt"/>
              </a:rPr>
              <a:t>Sie bilden eine Grundlage wissenschaftlicher Arbeit und Dokumentation von Ergebnissen</a:t>
            </a:r>
            <a:endParaRPr sz="1800" dirty="0">
              <a:latin typeface="+mn-lt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Was sind Forschungsdaten?</a:t>
            </a:r>
            <a:endParaRPr>
              <a:latin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3" name="Google Shape;2113;p31"/>
          <p:cNvSpPr txBox="1">
            <a:spLocks noGrp="1"/>
          </p:cNvSpPr>
          <p:nvPr>
            <p:ph type="body" idx="1"/>
          </p:nvPr>
        </p:nvSpPr>
        <p:spPr bwMode="auto">
          <a:xfrm>
            <a:off x="574125" y="1174919"/>
            <a:ext cx="3987300" cy="3523556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lnSpc>
                <a:spcPct val="150000"/>
              </a:lnSpc>
              <a:buSzPts val="1600"/>
              <a:buNone/>
              <a:defRPr/>
            </a:pPr>
            <a:r>
              <a:rPr lang="de-DE" sz="1800">
                <a:latin typeface="+mn-lt"/>
              </a:rPr>
              <a:t>„Forschungsdatenmanagement (FDM) umfasst die Prozesse der </a:t>
            </a:r>
            <a:r>
              <a:rPr lang="de-DE" sz="1800" b="1">
                <a:latin typeface="+mn-lt"/>
              </a:rPr>
              <a:t>Transformation, Selektion und Speicherung </a:t>
            </a:r>
            <a:r>
              <a:rPr lang="de-DE" sz="1800">
                <a:latin typeface="+mn-lt"/>
              </a:rPr>
              <a:t>von Forschungsdaten mit dem gemeinsamen Ziel, diese langfristig und personenunabhängig zugänglich, nachnutzbar und nachprüfbar zu halten.“</a:t>
            </a:r>
            <a:endParaRPr sz="1100">
              <a:latin typeface="+mn-lt"/>
            </a:endParaRPr>
          </a:p>
        </p:txBody>
      </p:sp>
      <p:sp>
        <p:nvSpPr>
          <p:cNvPr id="2114" name="Google Shape;2114;p31"/>
          <p:cNvSpPr txBox="1">
            <a:spLocks noGrp="1"/>
          </p:cNvSpPr>
          <p:nvPr>
            <p:ph type="title"/>
          </p:nvPr>
        </p:nvSpPr>
        <p:spPr bwMode="auto"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SzPct val="52941"/>
              <a:buNone/>
              <a:defRPr/>
            </a:pPr>
            <a:r>
              <a:rPr lang="de-DE">
                <a:latin typeface="+mn-lt"/>
              </a:rPr>
              <a:t>Definition - FDM</a:t>
            </a:r>
            <a:endParaRPr>
              <a:latin typeface="+mn-lt"/>
            </a:endParaRPr>
          </a:p>
        </p:txBody>
      </p:sp>
      <p:pic>
        <p:nvPicPr>
          <p:cNvPr id="4" name="Bildplatzhalter 3"/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4958" b="4956"/>
          <a:stretch/>
        </p:blipFill>
        <p:spPr bwMode="auto">
          <a:xfrm>
            <a:off x="4929447" y="1174919"/>
            <a:ext cx="3405019" cy="3068183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95B22ED-CFD0-3D79-1A5F-2B72303C311B}"/>
              </a:ext>
            </a:extLst>
          </p:cNvPr>
          <p:cNvSpPr txBox="1"/>
          <p:nvPr/>
        </p:nvSpPr>
        <p:spPr>
          <a:xfrm>
            <a:off x="4572000" y="4292574"/>
            <a:ext cx="412164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>
                <a:solidFill>
                  <a:schemeClr val="accent3">
                    <a:lumMod val="65000"/>
                  </a:schemeClr>
                </a:solidFill>
              </a:rPr>
              <a:t>Das Bild wurde mittels generativer KI – Adobe Firefly- von SBC Lehmann erstellt. CC0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de-DE" dirty="0">
                <a:latin typeface="+mn-lt"/>
              </a:rPr>
              <a:t>Vorteile von FDM </a:t>
            </a:r>
            <a:endParaRPr dirty="0">
              <a:latin typeface="+mn-lt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720000" y="1152473"/>
            <a:ext cx="7704000" cy="3467752"/>
          </a:xfrm>
        </p:spPr>
        <p:txBody>
          <a:bodyPr/>
          <a:lstStyle/>
          <a:p>
            <a:pPr>
              <a:buFont typeface="Wingdings"/>
              <a:buChar char="ü"/>
              <a:defRPr/>
            </a:pPr>
            <a:r>
              <a:rPr lang="de-DE" sz="2000" dirty="0">
                <a:latin typeface="+mn-lt"/>
              </a:rPr>
              <a:t>Vermeidung von Doppelarbeit durch gute Dokumentation</a:t>
            </a:r>
            <a:endParaRPr dirty="0">
              <a:latin typeface="+mn-lt"/>
            </a:endParaRPr>
          </a:p>
          <a:p>
            <a:pPr>
              <a:buFont typeface="Wingdings"/>
              <a:buChar char="ü"/>
              <a:defRPr/>
            </a:pPr>
            <a:r>
              <a:rPr lang="de-DE" sz="2000" dirty="0">
                <a:latin typeface="+mn-lt"/>
              </a:rPr>
              <a:t>Daten sind jederzeit prüfbereit</a:t>
            </a:r>
            <a:endParaRPr dirty="0">
              <a:latin typeface="+mn-lt"/>
            </a:endParaRPr>
          </a:p>
          <a:p>
            <a:pPr>
              <a:buFont typeface="Wingdings"/>
              <a:buChar char="ü"/>
              <a:defRPr/>
            </a:pPr>
            <a:r>
              <a:rPr lang="de-DE" sz="2000" dirty="0">
                <a:latin typeface="+mn-lt"/>
              </a:rPr>
              <a:t>Minimiertes Risiko von Datenverlust durch Sicherung &amp; Archivierung</a:t>
            </a:r>
            <a:endParaRPr dirty="0">
              <a:latin typeface="+mn-lt"/>
            </a:endParaRPr>
          </a:p>
          <a:p>
            <a:pPr>
              <a:buFont typeface="Wingdings"/>
              <a:buChar char="ü"/>
              <a:defRPr/>
            </a:pPr>
            <a:r>
              <a:rPr lang="de-DE" sz="2000" dirty="0">
                <a:latin typeface="+mn-lt"/>
              </a:rPr>
              <a:t>Die Verständlichkeit der Forschungsdaten wird verbessert</a:t>
            </a:r>
          </a:p>
          <a:p>
            <a:pPr>
              <a:buFont typeface="Wingdings"/>
              <a:buChar char="ü"/>
              <a:defRPr/>
            </a:pPr>
            <a:r>
              <a:rPr lang="de-DE" sz="2000" dirty="0">
                <a:latin typeface="+mj-lt"/>
              </a:rPr>
              <a:t>Zugang zu Fördermitteln</a:t>
            </a:r>
          </a:p>
          <a:p>
            <a:pPr>
              <a:buFont typeface="Wingdings"/>
              <a:buChar char="ü"/>
              <a:defRPr/>
            </a:pPr>
            <a:r>
              <a:rPr lang="de-DE" sz="2000" dirty="0">
                <a:latin typeface="+mj-lt"/>
              </a:rPr>
              <a:t>Erfüllung von Förderauflagen zum Umgang mit Daten</a:t>
            </a:r>
          </a:p>
          <a:p>
            <a:pPr>
              <a:buFont typeface="Wingdings"/>
              <a:buChar char="ü"/>
              <a:defRPr/>
            </a:pPr>
            <a:endParaRPr lang="de-DE" dirty="0"/>
          </a:p>
          <a:p>
            <a:pPr>
              <a:buFont typeface="Wingdings"/>
              <a:buChar char="ü"/>
              <a:defRPr/>
            </a:pPr>
            <a:endParaRPr lang="de-DE" sz="2000" dirty="0">
              <a:latin typeface="+mn-lt"/>
            </a:endParaRPr>
          </a:p>
          <a:p>
            <a:pPr>
              <a:buFont typeface="Wingdings"/>
              <a:buChar char="ü"/>
              <a:defRPr/>
            </a:pPr>
            <a:endParaRPr dirty="0">
              <a:latin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FDM - Basics</a:t>
            </a:r>
            <a:endParaRPr>
              <a:latin typeface="+mn-lt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 idx="2"/>
          </p:nvPr>
        </p:nvSpPr>
        <p:spPr bwMode="auto">
          <a:xfrm>
            <a:off x="3943350" y="878000"/>
            <a:ext cx="1257300" cy="968400"/>
          </a:xfrm>
        </p:spPr>
        <p:txBody>
          <a:bodyPr/>
          <a:lstStyle/>
          <a:p>
            <a:pPr>
              <a:defRPr/>
            </a:pPr>
            <a:r>
              <a:rPr lang="de-DE">
                <a:latin typeface="+mn-lt"/>
              </a:rPr>
              <a:t>02</a:t>
            </a:r>
            <a:endParaRPr>
              <a:latin typeface="+mn-lt"/>
            </a:endParaRPr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de-DE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legant Workplan by Slidesgo">
  <a:themeElements>
    <a:clrScheme name="Simple Light">
      <a:dk1>
        <a:srgbClr val="1C343C"/>
      </a:dk1>
      <a:lt1>
        <a:srgbClr val="F0EBE4"/>
      </a:lt1>
      <a:dk2>
        <a:srgbClr val="4C6A78"/>
      </a:dk2>
      <a:lt2>
        <a:srgbClr val="A7B3B2"/>
      </a:lt2>
      <a:accent1>
        <a:srgbClr val="E0B4A4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91919"/>
      </a:hlink>
      <a:folHlink>
        <a:srgbClr val="0097A7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9F1EC8B1928547BB15B7A839DEEFD7" ma:contentTypeVersion="12" ma:contentTypeDescription="Ein neues Dokument erstellen." ma:contentTypeScope="" ma:versionID="756c62d5b1b897e7038de9aa51f17953">
  <xsd:schema xmlns:xsd="http://www.w3.org/2001/XMLSchema" xmlns:xs="http://www.w3.org/2001/XMLSchema" xmlns:p="http://schemas.microsoft.com/office/2006/metadata/properties" xmlns:ns3="abe7a8ec-7a63-497a-9dbf-3efcfd63e807" targetNamespace="http://schemas.microsoft.com/office/2006/metadata/properties" ma:root="true" ma:fieldsID="bdde8ce7d7a5b3f95c023c5af28587ca" ns3:_="">
    <xsd:import namespace="abe7a8ec-7a63-497a-9dbf-3efcfd63e80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DateTaken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_activity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e7a8ec-7a63-497a-9dbf-3efcfd63e8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17" nillable="true" ma:displayName="_activity" ma:hidden="true" ma:internalName="_activity">
      <xsd:simpleType>
        <xsd:restriction base="dms:Note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be7a8ec-7a63-497a-9dbf-3efcfd63e807" xsi:nil="true"/>
  </documentManagement>
</p:properties>
</file>

<file path=customXml/itemProps1.xml><?xml version="1.0" encoding="utf-8"?>
<ds:datastoreItem xmlns:ds="http://schemas.openxmlformats.org/officeDocument/2006/customXml" ds:itemID="{C79D656A-019D-4BE5-B997-9477E8CD26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be7a8ec-7a63-497a-9dbf-3efcfd63e80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63D01D-3A57-4254-A5D9-B3AC4BF3FCE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A8FB067-CC77-4ECC-B497-6F9B351D6970}">
  <ds:schemaRefs>
    <ds:schemaRef ds:uri="http://schemas.microsoft.com/office/2006/metadata/properties"/>
    <ds:schemaRef ds:uri="http://www.w3.org/XML/1998/namespace"/>
    <ds:schemaRef ds:uri="http://schemas.microsoft.com/office/2006/documentManagement/types"/>
    <ds:schemaRef ds:uri="abe7a8ec-7a63-497a-9dbf-3efcfd63e807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4500</Words>
  <Application>Microsoft Office PowerPoint</Application>
  <DocSecurity>0</DocSecurity>
  <PresentationFormat>Bildschirmpräsentation (16:9)</PresentationFormat>
  <Paragraphs>539</Paragraphs>
  <Slides>49</Slides>
  <Notes>49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49</vt:i4>
      </vt:variant>
    </vt:vector>
  </HeadingPairs>
  <TitlesOfParts>
    <vt:vector size="58" baseType="lpstr">
      <vt:lpstr>Arial</vt:lpstr>
      <vt:lpstr>Arimo</vt:lpstr>
      <vt:lpstr>Courier New</vt:lpstr>
      <vt:lpstr>Inter</vt:lpstr>
      <vt:lpstr>Poppins</vt:lpstr>
      <vt:lpstr>Raleway</vt:lpstr>
      <vt:lpstr>Raleway ExtraBold</vt:lpstr>
      <vt:lpstr>Wingdings</vt:lpstr>
      <vt:lpstr>Elegant Workplan by Slidesgo</vt:lpstr>
      <vt:lpstr>Forschungsdatenmanagement im Bachelor Informationsmanagement: Seminarplanungen für die einfache Umsetzung in der Hochschullehre  Seminar 1</vt:lpstr>
      <vt:lpstr>Gesamt-Agenda</vt:lpstr>
      <vt:lpstr>Einführung</vt:lpstr>
      <vt:lpstr>Alltagsbeispiel</vt:lpstr>
      <vt:lpstr>Die Wissenschaft</vt:lpstr>
      <vt:lpstr>Was sind Forschungsdaten?</vt:lpstr>
      <vt:lpstr>Definition - FDM</vt:lpstr>
      <vt:lpstr>Vorteile von FDM </vt:lpstr>
      <vt:lpstr>FDM - Basics</vt:lpstr>
      <vt:lpstr>Der DFG Kodex</vt:lpstr>
      <vt:lpstr>Der DFG Kodex</vt:lpstr>
      <vt:lpstr> DFG Kodex</vt:lpstr>
      <vt:lpstr> DFG Kodex</vt:lpstr>
      <vt:lpstr> DFG Kodex</vt:lpstr>
      <vt:lpstr>FAIR - Prinzipien</vt:lpstr>
      <vt:lpstr>PowerPoint-Präsentation</vt:lpstr>
      <vt:lpstr>CARE - Prinzipien</vt:lpstr>
      <vt:lpstr>PowerPoint-Präsentation</vt:lpstr>
      <vt:lpstr>PowerPoint-Präsentation</vt:lpstr>
      <vt:lpstr>Übung</vt:lpstr>
      <vt:lpstr>Allgemeines</vt:lpstr>
      <vt:lpstr>Lebenszyklus</vt:lpstr>
      <vt:lpstr>Forschungsdatenlebenszyklus</vt:lpstr>
      <vt:lpstr>Wer scheitert zu planen, plant zu scheitern.</vt:lpstr>
      <vt:lpstr>Inhalte einer Dokumentation</vt:lpstr>
      <vt:lpstr>Dokumentation Was gehört alles dazu?</vt:lpstr>
      <vt:lpstr>Dokumentation Was gehört alles dazu?</vt:lpstr>
      <vt:lpstr>Wie macht man das?</vt:lpstr>
      <vt:lpstr>Wie macht man das?</vt:lpstr>
      <vt:lpstr>Wofür dokumentiert man ? </vt:lpstr>
      <vt:lpstr>Wofür dokumentiert man? </vt:lpstr>
      <vt:lpstr>Ordnerstruktur - Schemata</vt:lpstr>
      <vt:lpstr>Ordnerstruktur – Johnny Decimal System</vt:lpstr>
      <vt:lpstr>Übung</vt:lpstr>
      <vt:lpstr>Dateibenennung Kurzübersicht</vt:lpstr>
      <vt:lpstr>Datenverwaltung</vt:lpstr>
      <vt:lpstr>Readme-Dateien</vt:lpstr>
      <vt:lpstr>Speicherung </vt:lpstr>
      <vt:lpstr>3 – 2 – 1  Regel</vt:lpstr>
      <vt:lpstr>Definition DMP</vt:lpstr>
      <vt:lpstr>Datenmanagementplan</vt:lpstr>
      <vt:lpstr>DMP Begriffe</vt:lpstr>
      <vt:lpstr>DMP Begriffe</vt:lpstr>
      <vt:lpstr>Vorteile von einem DMP</vt:lpstr>
      <vt:lpstr>DMP Software-Übersicht</vt:lpstr>
      <vt:lpstr>Quellen</vt:lpstr>
      <vt:lpstr>Quellen</vt:lpstr>
      <vt:lpstr>Weiterführende Literatur</vt:lpstr>
      <vt:lpstr>Vielen Dank für Ihre Aufmerksamkeit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Elegant Workplan</dc:title>
  <dc:subject/>
  <dc:creator>Helena Seufferth</dc:creator>
  <cp:keywords/>
  <dc:description/>
  <cp:lastModifiedBy>Denisa Teliban</cp:lastModifiedBy>
  <cp:revision>6</cp:revision>
  <cp:lastPrinted>2026-05-12T08:18:12Z</cp:lastPrinted>
  <dcterms:modified xsi:type="dcterms:W3CDTF">2026-05-12T08:18:39Z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0x0101009C9F1EC8B1928547BB15B7A839DEEFD7</vt:lpwstr>
  </property>
</Properties>
</file>