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ppt/authors.xml" ContentType="application/vnd.ms-powerpoint.authors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4"/>
  </p:sldMasterIdLst>
  <p:notesMasterIdLst>
    <p:notesMasterId r:id="rId19"/>
  </p:notesMasterIdLst>
  <p:sldIdLst>
    <p:sldId id="320" r:id="rId5"/>
    <p:sldId id="334" r:id="rId6"/>
    <p:sldId id="286" r:id="rId7"/>
    <p:sldId id="333" r:id="rId8"/>
    <p:sldId id="338" r:id="rId9"/>
    <p:sldId id="336" r:id="rId10"/>
    <p:sldId id="337" r:id="rId11"/>
    <p:sldId id="340" r:id="rId12"/>
    <p:sldId id="341" r:id="rId13"/>
    <p:sldId id="342" r:id="rId14"/>
    <p:sldId id="339" r:id="rId15"/>
    <p:sldId id="307" r:id="rId16"/>
    <p:sldId id="284" r:id="rId17"/>
    <p:sldId id="309" r:id="rId18"/>
  </p:sldIdLst>
  <p:sldSz cx="12192000" cy="6858000"/>
  <p:notesSz cx="7315200" cy="96012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15D37F6D-4CAD-F22D-E716-19B7389444EA}" name="Maria Constantin" initials="MC" userId="S::93948mco@eur.nl::f289efe5-8a1d-463d-a74a-135e50daa9f0" providerId="AD"/>
  <p188:author id="{705AAF9A-B7B1-4E71-8630-3A59E402F0AD}" name="Livio, C. (Chiara)" initials="L(" userId="S::c.livio_uu.nl#ext#@liveeur.onmicrosoft.com::a73af97f-5462-4ed0-ae54-fd2a847d050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364C"/>
    <a:srgbClr val="2146A0"/>
    <a:srgbClr val="F5F5F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85000474-D190-49FB-90C7-D7569525F59A}" v="1" dt="2026-05-11T13:41:10.25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81092" autoAdjust="0"/>
  </p:normalViewPr>
  <p:slideViewPr>
    <p:cSldViewPr snapToGrid="0">
      <p:cViewPr varScale="1">
        <p:scale>
          <a:sx n="60" d="100"/>
          <a:sy n="60" d="100"/>
        </p:scale>
        <p:origin x="884" y="44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slide" Target="slides/slide14.xml"/><Relationship Id="rId26" Type="http://schemas.microsoft.com/office/2018/10/relationships/authors" Target="authors.xml"/><Relationship Id="rId3" Type="http://schemas.openxmlformats.org/officeDocument/2006/relationships/customXml" Target="../customXml/item3.xml"/><Relationship Id="rId21" Type="http://schemas.openxmlformats.org/officeDocument/2006/relationships/viewProps" Target="viewProp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slide" Target="slides/slide13.xml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slide" Target="slides/slide12.xml"/><Relationship Id="rId20" Type="http://schemas.openxmlformats.org/officeDocument/2006/relationships/presProps" Target="presProp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24" Type="http://schemas.microsoft.com/office/2016/11/relationships/changesInfo" Target="changesInfos/changesInfo1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23" Type="http://schemas.openxmlformats.org/officeDocument/2006/relationships/tableStyles" Target="tableStyles.xml"/><Relationship Id="rId10" Type="http://schemas.openxmlformats.org/officeDocument/2006/relationships/slide" Target="slides/slide6.xml"/><Relationship Id="rId19" Type="http://schemas.openxmlformats.org/officeDocument/2006/relationships/notesMaster" Target="notesMasters/notesMaster1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slide" Target="slides/slide10.xml"/><Relationship Id="rId22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anne van Rijn" userId="b57a4f2a-3efc-46d9-b33a-a9e0c68636cd" providerId="ADAL" clId="{360DE030-0FB5-4BB3-9090-EF7725E07450}"/>
    <pc:docChg chg="modSld">
      <pc:chgData name="Susanne van Rijn" userId="b57a4f2a-3efc-46d9-b33a-a9e0c68636cd" providerId="ADAL" clId="{360DE030-0FB5-4BB3-9090-EF7725E07450}" dt="2026-05-11T13:41:10.255" v="0"/>
      <pc:docMkLst>
        <pc:docMk/>
      </pc:docMkLst>
      <pc:sldChg chg="modSp">
        <pc:chgData name="Susanne van Rijn" userId="b57a4f2a-3efc-46d9-b33a-a9e0c68636cd" providerId="ADAL" clId="{360DE030-0FB5-4BB3-9090-EF7725E07450}" dt="2026-05-11T13:41:10.255" v="0"/>
        <pc:sldMkLst>
          <pc:docMk/>
          <pc:sldMk cId="3972701037" sldId="320"/>
        </pc:sldMkLst>
        <pc:spChg chg="mod">
          <ac:chgData name="Susanne van Rijn" userId="b57a4f2a-3efc-46d9-b33a-a9e0c68636cd" providerId="ADAL" clId="{360DE030-0FB5-4BB3-9090-EF7725E07450}" dt="2026-05-11T13:41:10.255" v="0"/>
          <ac:spMkLst>
            <pc:docMk/>
            <pc:sldMk cId="3972701037" sldId="320"/>
            <ac:spMk id="8" creationId="{10CE14FA-8505-5081-37EB-0F3C1AD67EC7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143587" y="0"/>
            <a:ext cx="3169920" cy="481727"/>
          </a:xfrm>
          <a:prstGeom prst="rect">
            <a:avLst/>
          </a:prstGeom>
        </p:spPr>
        <p:txBody>
          <a:bodyPr vert="horz" lIns="96661" tIns="48331" rIns="96661" bIns="48331" rtlCol="0"/>
          <a:lstStyle>
            <a:lvl1pPr algn="r">
              <a:defRPr sz="1300"/>
            </a:lvl1pPr>
          </a:lstStyle>
          <a:p>
            <a:fld id="{C52F4751-8B83-4F0D-AE70-2262C2826C86}" type="datetimeFigureOut">
              <a:t>11-5-2026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777875" y="1200150"/>
            <a:ext cx="5759450" cy="3240088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6661" tIns="48331" rIns="96661" bIns="48331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31520" y="4620577"/>
            <a:ext cx="5852160" cy="3780473"/>
          </a:xfrm>
          <a:prstGeom prst="rect">
            <a:avLst/>
          </a:prstGeom>
        </p:spPr>
        <p:txBody>
          <a:bodyPr vert="horz" lIns="96661" tIns="48331" rIns="96661" bIns="48331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l">
              <a:defRPr sz="13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143587" y="9119474"/>
            <a:ext cx="3169920" cy="481726"/>
          </a:xfrm>
          <a:prstGeom prst="rect">
            <a:avLst/>
          </a:prstGeom>
        </p:spPr>
        <p:txBody>
          <a:bodyPr vert="horz" lIns="96661" tIns="48331" rIns="96661" bIns="48331" rtlCol="0" anchor="b"/>
          <a:lstStyle>
            <a:lvl1pPr algn="r">
              <a:defRPr sz="1300"/>
            </a:lvl1pPr>
          </a:lstStyle>
          <a:p>
            <a:fld id="{5FA9B4D0-BD63-4D40-853D-BBA96E152B90}" type="slidenum"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574236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3975049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C34C916-9DC7-A4BD-7E9E-8E4C4B3E312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C3BAC3D-87CD-345F-67AC-6A0C2CDF2DBE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3F5B8F26-7A32-4B23-8AA6-1BBDB3815C2D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F7227DB-E80E-9263-3F5D-C643D500401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10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05637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F5988CE-FB80-F27B-7C67-4CB7273FE9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36BD31A2-FD96-664E-04D2-7AD0DC0AF26C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E29B86-A119-DF11-DFD3-55E5B36AD8C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21F3774-C145-9CE9-39B6-5467EE139D8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11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88569457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SURF: </a:t>
            </a:r>
            <a:r>
              <a:rPr lang="en-US" sz="12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expertise on publication services and will participate in preparing scenarios for the integration of the existing technical infrastructures. </a:t>
            </a:r>
            <a:endParaRPr lang="en-US" dirty="0">
              <a:latin typeface="Calibri"/>
              <a:cs typeface="Calibri"/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12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31798774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13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24277316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68BCF86-F123-1367-040C-6724D16BE69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5D89E2CF-B1BE-7A9C-D7BD-7E0CC3C5B45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DEF30DC-4960-562F-D4D1-DC0BA695E544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C7FC741-F6FD-8CB6-2265-099A537B9A2F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2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94004993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nl-NL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FA9B4D0-BD63-4D40-853D-BBA96E152B90}" type="slidenum">
              <a:rPr lang="nl-NL" smtClean="0"/>
              <a:t>3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50054861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BA0F07D-DBF1-EBD8-C776-E5F826D198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93BB2BE9-A079-9645-B1DD-A597D0E2128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ED97F41-89D0-033B-72ED-D111D8EC353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>
                <a:latin typeface="Calibri"/>
                <a:cs typeface="Calibri"/>
              </a:rPr>
              <a:t>OVERLEG = CONSULTATION</a:t>
            </a:r>
          </a:p>
          <a:p>
            <a:r>
              <a:rPr lang="en-US" dirty="0">
                <a:latin typeface="Calibri"/>
                <a:cs typeface="Calibri"/>
              </a:rPr>
              <a:t>VHB = association of university college libraries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10451D0-284D-9F08-C285-4AF30D33F6F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4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433214607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CDFFBE-9121-657E-FBAD-8346B41E7EC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C5D5F2D3-D8A3-1029-890A-7F3EA0362AD5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93849D0-0E2A-D0C6-5E3C-48E746FBB8D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lang="en-US" sz="2400" dirty="0">
                <a:solidFill>
                  <a:srgbClr val="2A364C"/>
                </a:solidFill>
                <a:ea typeface="+mn-lt"/>
                <a:cs typeface="+mn-lt"/>
              </a:rPr>
              <a:t>We develop our activities within a wider ecosystem defined by a preference for commercial gold open access, both by policy makers and researchers. However, currently there’s a new open access strategy in the making which will contain a call to transfer funding to non-profit open access service providers and publishers.  </a:t>
            </a:r>
          </a:p>
          <a:p>
            <a:pPr lvl="1"/>
            <a:endParaRPr lang="en-US" sz="2400" dirty="0">
              <a:solidFill>
                <a:srgbClr val="2A364C"/>
              </a:solidFill>
              <a:ea typeface="+mn-lt"/>
              <a:cs typeface="+mn-lt"/>
            </a:endParaRPr>
          </a:p>
          <a:p>
            <a:pPr lvl="1"/>
            <a:r>
              <a:rPr lang="en-US" sz="2400" dirty="0">
                <a:solidFill>
                  <a:srgbClr val="2A364C"/>
                </a:solidFill>
                <a:ea typeface="+mn-lt"/>
                <a:cs typeface="+mn-lt"/>
              </a:rPr>
              <a:t>Our mission: establish the conditions in the Netherlands for Diamond OA as a fully developed and sustainable publishing model. Our message: </a:t>
            </a:r>
          </a:p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Diamond Open Access is a vital part of a healthy and diverse publishing landscape. </a:t>
            </a:r>
          </a:p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Diamond Open Access – as being steered and controlled by academia – takes the needs of research, researchers, and societal stakeholders first.  </a:t>
            </a:r>
          </a:p>
          <a:p>
            <a:pPr rtl="0" fontAlgn="base"/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Diamond Open Access makes peer reviewed research freely available for readers AND authors. It is qualitative, transparent and equitable and puts community over commercialization. </a:t>
            </a:r>
          </a:p>
          <a:p>
            <a:pPr lvl="1"/>
            <a:endParaRPr lang="en-US" sz="2400" dirty="0">
              <a:solidFill>
                <a:srgbClr val="2A364C"/>
              </a:solidFill>
              <a:ea typeface="+mn-lt"/>
              <a:cs typeface="+mn-lt"/>
            </a:endParaRPr>
          </a:p>
          <a:p>
            <a:pPr defTabSz="966612">
              <a:defRPr/>
            </a:pPr>
            <a:r>
              <a:rPr lang="en-US"/>
              <a:t>We </a:t>
            </a:r>
            <a:r>
              <a:rPr lang="en-US" dirty="0"/>
              <a:t>do not have a radical message, no overhaul but working on improvement of what’s already out there in the areas which we can influence. Give researchers what they want: qualitative scholarly journals with a thorough peer review.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E485F8-556A-27F1-AE07-3A72EB64C500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5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290130746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A1B03B4-B319-C700-92F9-B24D76AC318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D4AEF39F-7B02-BD7C-5D2F-B144BCB4B67F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19DEF979-8EC1-11F9-F051-D9ABC7AF412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 dirty="0"/>
          </a:p>
          <a:p>
            <a:endParaRPr lang="nl-NL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21900A5-6410-ABEF-05BA-6C644723B1A1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6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18547178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EFD7835-B0F5-ED0A-DC2B-E501C6E62DD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476A0AD6-CDDE-C89B-A7C3-53FEF76D35FD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E909FCBF-EAF8-95DB-3593-51DFE487D5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791C3EC-5020-35B4-EA38-A7CB4C6BF95B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7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308757633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6506B8F-5CC0-131B-B189-4F6D1866397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0AA4A23F-C581-4523-61FE-8F67E5B50709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CD69CDFC-B9C0-90EA-F457-122DC256C74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21467F2-A9C2-FEE5-E142-F078ADEBC995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8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76885028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64EBAF-190B-04CE-DD69-6E3F28DB30B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65A6D076-86E3-A818-E687-9BEC8CD0C4C1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73E2FDBC-8C69-D4BE-5CD7-3CD9B0A31D87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defTabSz="966612">
              <a:defRPr/>
            </a:pPr>
            <a:endParaRPr lang="en-US"/>
          </a:p>
          <a:p>
            <a:endParaRPr lang="nl-NL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10DA5A8-81D4-B0CD-EB27-119857E62127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CE0B5C30-9A8A-4592-92E2-D3539FD4707A}" type="slidenum">
              <a:rPr lang="nl-NL" smtClean="0"/>
              <a:t>9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10876369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5387890"/>
      </p:ext>
    </p:extLst>
  </p:cSld>
  <p:clrMapOvr>
    <a:masterClrMapping/>
  </p:clrMapOvr>
  <p:hf sldNum="0"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02905451"/>
      </p:ext>
    </p:extLst>
  </p:cSld>
  <p:clrMapOvr>
    <a:masterClrMapping/>
  </p:clrMapOvr>
  <p:hf sldNum="0"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9445657"/>
      </p:ext>
    </p:extLst>
  </p:cSld>
  <p:clrMapOvr>
    <a:masterClrMapping/>
  </p:clrMapOvr>
  <p:hf sldNum="0"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Afbeelding met bijschrif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jdelijke aanduiding voor afbeelding 2"/>
          <p:cNvSpPr>
            <a:spLocks noGrp="1"/>
          </p:cNvSpPr>
          <p:nvPr>
            <p:ph type="pic" idx="1" hasCustomPrompt="1"/>
          </p:nvPr>
        </p:nvSpPr>
        <p:spPr>
          <a:xfrm>
            <a:off x="655367" y="1056001"/>
            <a:ext cx="10896000" cy="4558151"/>
          </a:xfrm>
          <a:solidFill>
            <a:schemeClr val="bg1">
              <a:lumMod val="85000"/>
            </a:schemeClr>
          </a:solidFill>
        </p:spPr>
        <p:txBody>
          <a:bodyPr tIns="180000"/>
          <a:lstStyle>
            <a:lvl1pPr marL="0" indent="0" algn="ctr">
              <a:buNone/>
              <a:defRPr sz="2133">
                <a:solidFill>
                  <a:schemeClr val="bg1">
                    <a:lumMod val="50000"/>
                  </a:schemeClr>
                </a:solidFill>
              </a:defRPr>
            </a:lvl1pPr>
            <a:lvl2pPr marL="609585" indent="0">
              <a:buNone/>
              <a:defRPr sz="3733"/>
            </a:lvl2pPr>
            <a:lvl3pPr marL="1219170" indent="0">
              <a:buNone/>
              <a:defRPr sz="3200"/>
            </a:lvl3pPr>
            <a:lvl4pPr marL="1828754" indent="0">
              <a:buNone/>
              <a:defRPr sz="2667"/>
            </a:lvl4pPr>
            <a:lvl5pPr marL="2438339" indent="0">
              <a:buNone/>
              <a:defRPr sz="2667"/>
            </a:lvl5pPr>
            <a:lvl6pPr marL="3047924" indent="0">
              <a:buNone/>
              <a:defRPr sz="2667"/>
            </a:lvl6pPr>
            <a:lvl7pPr marL="3657509" indent="0">
              <a:buNone/>
              <a:defRPr sz="2667"/>
            </a:lvl7pPr>
            <a:lvl8pPr marL="4267093" indent="0">
              <a:buNone/>
              <a:defRPr sz="2667"/>
            </a:lvl8pPr>
            <a:lvl9pPr marL="4876678" indent="0">
              <a:buNone/>
              <a:defRPr sz="2667"/>
            </a:lvl9pPr>
          </a:lstStyle>
          <a:p>
            <a:r>
              <a:rPr lang="nl-NL"/>
              <a:t>Klik op het icoon om een foto</a:t>
            </a:r>
            <a:br>
              <a:rPr lang="nl-NL"/>
            </a:br>
            <a:r>
              <a:rPr lang="nl-NL"/>
              <a:t>toe te voegen</a:t>
            </a:r>
          </a:p>
        </p:txBody>
      </p:sp>
      <p:sp>
        <p:nvSpPr>
          <p:cNvPr id="2" name="Titel 1"/>
          <p:cNvSpPr>
            <a:spLocks noGrp="1"/>
          </p:cNvSpPr>
          <p:nvPr>
            <p:ph type="title" hasCustomPrompt="1"/>
          </p:nvPr>
        </p:nvSpPr>
        <p:spPr>
          <a:xfrm>
            <a:off x="655367" y="528000"/>
            <a:ext cx="10896000" cy="528000"/>
          </a:xfrm>
        </p:spPr>
        <p:txBody>
          <a:bodyPr anchor="t" anchorCtr="0"/>
          <a:lstStyle>
            <a:lvl1pPr algn="l">
              <a:lnSpc>
                <a:spcPts val="3333"/>
              </a:lnSpc>
              <a:defRPr sz="2667" b="1">
                <a:solidFill>
                  <a:schemeClr val="tx1"/>
                </a:solidFill>
                <a:latin typeface="+mj-lt"/>
              </a:defRPr>
            </a:lvl1pPr>
          </a:lstStyle>
          <a:p>
            <a:r>
              <a:rPr lang="nl-NL"/>
              <a:t>Titel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138F704-9101-4896-B18D-A567A5D089F6}" type="datetime1">
              <a:rPr lang="nl-NL" smtClean="0"/>
              <a:t>11-5-2026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nl-NL"/>
              <a:t>LOGO</a:t>
            </a:r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C6BC05E-DB9A-EB4A-A776-575FA40369A3}" type="slidenum">
              <a:rPr lang="nl-NL" smtClean="0"/>
              <a:pPr/>
              <a:t>‹nr.›</a:t>
            </a:fld>
            <a:endParaRPr lang="nl-NL"/>
          </a:p>
        </p:txBody>
      </p:sp>
    </p:spTree>
    <p:extLst>
      <p:ext uri="{BB962C8B-B14F-4D97-AF65-F5344CB8AC3E}">
        <p14:creationId xmlns:p14="http://schemas.microsoft.com/office/powerpoint/2010/main" val="242470073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hf sldNum="0"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9138452"/>
      </p:ext>
    </p:extLst>
  </p:cSld>
  <p:clrMapOvr>
    <a:masterClrMapping/>
  </p:clrMapOvr>
  <p:hf sldNum="0"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91524520"/>
      </p:ext>
    </p:extLst>
  </p:cSld>
  <p:clrMapOvr>
    <a:masterClrMapping/>
  </p:clrMapOvr>
  <p:hf sldNum="0"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03092039"/>
      </p:ext>
    </p:extLst>
  </p:cSld>
  <p:clrMapOvr>
    <a:masterClrMapping/>
  </p:clrMapOvr>
  <p:hf sldNum="0"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3172339"/>
      </p:ext>
    </p:extLst>
  </p:cSld>
  <p:clrMapOvr>
    <a:masterClrMapping/>
  </p:clrMapOvr>
  <p:hf sldNum="0"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10312558"/>
      </p:ext>
    </p:extLst>
  </p:cSld>
  <p:clrMapOvr>
    <a:masterClrMapping/>
  </p:clrMapOvr>
  <p:hf sldNum="0"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46388984"/>
      </p:ext>
    </p:extLst>
  </p:cSld>
  <p:clrMapOvr>
    <a:masterClrMapping/>
  </p:clrMapOvr>
  <p:hf sldNum="0"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1841454"/>
      </p:ext>
    </p:extLst>
  </p:cSld>
  <p:clrMapOvr>
    <a:masterClrMapping/>
  </p:clrMapOvr>
  <p:hf sldNum="0"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en-US"/>
              <a:t>LOGO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18958274"/>
      </p:ext>
    </p:extLst>
  </p:cSld>
  <p:clrMapOvr>
    <a:masterClrMapping/>
  </p:clrMapOvr>
  <p:hf sldNum="0"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46CE7D5-CF57-46EF-B807-FDD0502418D4}" type="datetimeFigureOut">
              <a:rPr lang="en-US" smtClean="0"/>
              <a:t>5/11/2026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r>
              <a:rPr lang="en-US"/>
              <a:t>LOGO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30EA680-D336-4FF7-8B7A-9848BB0A1C32}" type="slidenum">
              <a:rPr lang="en-US" smtClean="0"/>
              <a:t>‹nr.›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095407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png"/><Relationship Id="rId3" Type="http://schemas.openxmlformats.org/officeDocument/2006/relationships/image" Target="../media/image1.png"/><Relationship Id="rId7" Type="http://schemas.openxmlformats.org/officeDocument/2006/relationships/image" Target="../media/image5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5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1.png"/><Relationship Id="rId4" Type="http://schemas.openxmlformats.org/officeDocument/2006/relationships/image" Target="../media/image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5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2.svg"/><Relationship Id="rId4" Type="http://schemas.openxmlformats.org/officeDocument/2006/relationships/image" Target="../media/image5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24.jpg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jpe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8.jpeg"/><Relationship Id="rId7" Type="http://schemas.openxmlformats.org/officeDocument/2006/relationships/image" Target="../media/image12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jpe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14.png"/><Relationship Id="rId4" Type="http://schemas.openxmlformats.org/officeDocument/2006/relationships/image" Target="../media/image5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5.svg"/><Relationship Id="rId4" Type="http://schemas.openxmlformats.org/officeDocument/2006/relationships/image" Target="../media/image5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www.cos.io/blog/strategy-for-culture-change" TargetMode="External"/><Relationship Id="rId5" Type="http://schemas.openxmlformats.org/officeDocument/2006/relationships/image" Target="../media/image16.svg"/><Relationship Id="rId4" Type="http://schemas.openxmlformats.org/officeDocument/2006/relationships/image" Target="../media/image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7.png"/><Relationship Id="rId4" Type="http://schemas.openxmlformats.org/officeDocument/2006/relationships/image" Target="../media/image5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8.png"/><Relationship Id="rId4" Type="http://schemas.openxmlformats.org/officeDocument/2006/relationships/image" Target="../media/image5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>
            <a:extLst>
              <a:ext uri="{FF2B5EF4-FFF2-40B4-BE49-F238E27FC236}">
                <a16:creationId xmlns:a16="http://schemas.microsoft.com/office/drawing/2014/main" id="{10CE14FA-8505-5081-37EB-0F3C1AD67EC7}"/>
              </a:ext>
            </a:extLst>
          </p:cNvPr>
          <p:cNvSpPr txBox="1"/>
          <p:nvPr/>
        </p:nvSpPr>
        <p:spPr>
          <a:xfrm>
            <a:off x="17960" y="780398"/>
            <a:ext cx="12174040" cy="258532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dirty="0"/>
              <a:t>Sustainability and expansion of Dutch Diamond Open Access through collaboration and resource sharing</a:t>
            </a:r>
            <a:endParaRPr lang="en-US" sz="5400" b="1" dirty="0">
              <a:solidFill>
                <a:srgbClr val="2146A0"/>
              </a:solidFill>
              <a:latin typeface="Aptos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2029595-D43A-968C-5A8D-8F48D7FC6DB4}"/>
              </a:ext>
            </a:extLst>
          </p:cNvPr>
          <p:cNvSpPr txBox="1"/>
          <p:nvPr/>
        </p:nvSpPr>
        <p:spPr>
          <a:xfrm>
            <a:off x="772590" y="3790818"/>
            <a:ext cx="10646819" cy="1015663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2000" b="1" dirty="0">
                <a:solidFill>
                  <a:srgbClr val="2A364C"/>
                </a:solidFill>
                <a:latin typeface="Aptos"/>
              </a:rPr>
              <a:t>Craft-OA Conference </a:t>
            </a:r>
          </a:p>
          <a:p>
            <a:pPr algn="ctr"/>
            <a:r>
              <a:rPr lang="en-US" sz="2000" b="1" dirty="0">
                <a:solidFill>
                  <a:srgbClr val="2A364C"/>
                </a:solidFill>
                <a:latin typeface="Aptos"/>
              </a:rPr>
              <a:t>Göttingen 6-8 October 2025</a:t>
            </a:r>
          </a:p>
          <a:p>
            <a:pPr algn="ctr"/>
            <a:r>
              <a:rPr lang="en-US" sz="2000" b="1" dirty="0">
                <a:solidFill>
                  <a:srgbClr val="2A364C"/>
                </a:solidFill>
                <a:latin typeface="Aptos"/>
              </a:rPr>
              <a:t>Susanne van Rijn</a:t>
            </a:r>
          </a:p>
        </p:txBody>
      </p:sp>
      <p:pic>
        <p:nvPicPr>
          <p:cNvPr id="11" name="Picture 10" descr="A red and black logo&#10;&#10;Description automatically generated">
            <a:extLst>
              <a:ext uri="{FF2B5EF4-FFF2-40B4-BE49-F238E27FC236}">
                <a16:creationId xmlns:a16="http://schemas.microsoft.com/office/drawing/2014/main" id="{A57EDA69-6E9B-4BAE-AC92-5DD2135FD67E}"/>
              </a:ext>
            </a:extLst>
          </p:cNvPr>
          <p:cNvPicPr>
            <a:picLocks noChangeAspect="1"/>
          </p:cNvPicPr>
          <p:nvPr/>
        </p:nvPicPr>
        <p:blipFill>
          <a:blip r:embed="rId3"/>
          <a:srcRect l="4146" t="2258" r="2096" b="4885"/>
          <a:stretch/>
        </p:blipFill>
        <p:spPr>
          <a:xfrm>
            <a:off x="5218486" y="5042857"/>
            <a:ext cx="2444558" cy="1000634"/>
          </a:xfrm>
          <a:prstGeom prst="rect">
            <a:avLst/>
          </a:prstGeom>
          <a:ln>
            <a:solidFill>
              <a:schemeClr val="bg1"/>
            </a:solidFill>
          </a:ln>
        </p:spPr>
      </p:pic>
      <p:pic>
        <p:nvPicPr>
          <p:cNvPr id="2" name="Picture 1" descr="A green sign with white text&#10;&#10;Description automatically generated">
            <a:extLst>
              <a:ext uri="{FF2B5EF4-FFF2-40B4-BE49-F238E27FC236}">
                <a16:creationId xmlns:a16="http://schemas.microsoft.com/office/drawing/2014/main" id="{B9194A89-0300-2443-60BB-4AEA0EA5823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630541" y="5058231"/>
            <a:ext cx="2459052" cy="999300"/>
          </a:xfrm>
          <a:prstGeom prst="rect">
            <a:avLst/>
          </a:prstGeom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B54490A0-8F7F-CFFB-25D7-4B5A21B51CB1}"/>
              </a:ext>
            </a:extLst>
          </p:cNvPr>
          <p:cNvGrpSpPr/>
          <p:nvPr/>
        </p:nvGrpSpPr>
        <p:grpSpPr>
          <a:xfrm>
            <a:off x="7578376" y="4442396"/>
            <a:ext cx="3007180" cy="2214354"/>
            <a:chOff x="8020654" y="4218518"/>
            <a:chExt cx="3589263" cy="2521271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89F9A8F7-0CDC-343C-C3F3-7D1BDF1C13DE}"/>
                </a:ext>
              </a:extLst>
            </p:cNvPr>
            <p:cNvPicPr>
              <a:picLocks noChangeAspect="1"/>
            </p:cNvPicPr>
            <p:nvPr/>
          </p:nvPicPr>
          <p:blipFill>
            <a:blip r:embed="rId5"/>
            <a:stretch>
              <a:fillRect/>
            </a:stretch>
          </p:blipFill>
          <p:spPr>
            <a:xfrm>
              <a:off x="8020654" y="4218518"/>
              <a:ext cx="2913440" cy="2252133"/>
            </a:xfrm>
            <a:prstGeom prst="rect">
              <a:avLst/>
            </a:prstGeom>
          </p:spPr>
        </p:pic>
        <p:pic>
          <p:nvPicPr>
            <p:cNvPr id="3" name="Picture 2">
              <a:extLst>
                <a:ext uri="{FF2B5EF4-FFF2-40B4-BE49-F238E27FC236}">
                  <a16:creationId xmlns:a16="http://schemas.microsoft.com/office/drawing/2014/main" id="{DCA6D4B3-2EB7-B39F-2C55-0C985217A7ED}"/>
                </a:ext>
              </a:extLst>
            </p:cNvPr>
            <p:cNvPicPr>
              <a:picLocks noChangeAspect="1"/>
            </p:cNvPicPr>
            <p:nvPr/>
          </p:nvPicPr>
          <p:blipFill>
            <a:blip r:embed="rId6"/>
            <a:stretch>
              <a:fillRect/>
            </a:stretch>
          </p:blipFill>
          <p:spPr>
            <a:xfrm>
              <a:off x="8921749" y="5081793"/>
              <a:ext cx="2688168" cy="1657996"/>
            </a:xfrm>
            <a:prstGeom prst="rect">
              <a:avLst/>
            </a:prstGeom>
          </p:spPr>
        </p:pic>
      </p:grpSp>
      <p:pic>
        <p:nvPicPr>
          <p:cNvPr id="12" name="Picture 11" descr="A blue and white logo&#10;&#10;Description automatically generated">
            <a:extLst>
              <a:ext uri="{FF2B5EF4-FFF2-40B4-BE49-F238E27FC236}">
                <a16:creationId xmlns:a16="http://schemas.microsoft.com/office/drawing/2014/main" id="{980AC628-7F5A-4EAF-5A48-6C861EB63FB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pic>
        <p:nvPicPr>
          <p:cNvPr id="13" name="Picture 12" descr="A grey and black sign with a person in a circle&#10;&#10;Description automatically generated">
            <a:extLst>
              <a:ext uri="{FF2B5EF4-FFF2-40B4-BE49-F238E27FC236}">
                <a16:creationId xmlns:a16="http://schemas.microsoft.com/office/drawing/2014/main" id="{292E4788-C80E-1BC8-89C8-6F35CA369894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00530" y="6196999"/>
            <a:ext cx="1238250" cy="4286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7270103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B0A0C-923A-262F-97D3-CAEFBDD541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F1DC9C73-3A5B-FBC7-1079-555AA85650E5}"/>
              </a:ext>
            </a:extLst>
          </p:cNvPr>
          <p:cNvSpPr txBox="1"/>
          <p:nvPr/>
        </p:nvSpPr>
        <p:spPr>
          <a:xfrm>
            <a:off x="-1" y="362225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Expertise Centre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F0669988-498F-15F1-9DD6-0770FD9E9835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56" y="279374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DBBA7907-7B73-67C0-3214-A11A2F47526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94A96763-1A85-6BDA-479B-88AE38F31ABD}"/>
              </a:ext>
            </a:extLst>
          </p:cNvPr>
          <p:cNvSpPr txBox="1"/>
          <p:nvPr/>
        </p:nvSpPr>
        <p:spPr>
          <a:xfrm>
            <a:off x="153256" y="1524739"/>
            <a:ext cx="10699048" cy="1200329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lvl="1"/>
            <a:r>
              <a:rPr lang="nl-NL" sz="2400" dirty="0" err="1"/>
              <a:t>Ambassador</a:t>
            </a:r>
            <a:r>
              <a:rPr lang="nl-NL" sz="2400" dirty="0"/>
              <a:t> </a:t>
            </a:r>
            <a:r>
              <a:rPr lang="nl-NL" sz="2400" dirty="0" err="1"/>
              <a:t>programme</a:t>
            </a:r>
            <a:endParaRPr lang="nl-NL" sz="2400" dirty="0"/>
          </a:p>
          <a:p>
            <a:pPr lvl="1"/>
            <a:endParaRPr lang="nl-NL" sz="2400" dirty="0"/>
          </a:p>
          <a:p>
            <a:pPr lvl="1"/>
            <a:r>
              <a:rPr lang="nl-NL" sz="2400" dirty="0" err="1"/>
              <a:t>Collaboration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</a:t>
            </a:r>
            <a:r>
              <a:rPr lang="nl-NL" sz="2400" dirty="0" err="1"/>
              <a:t>the</a:t>
            </a:r>
            <a:r>
              <a:rPr lang="nl-NL" sz="2400" dirty="0"/>
              <a:t> </a:t>
            </a:r>
            <a:r>
              <a:rPr lang="nl-NL" sz="2400" dirty="0" err="1"/>
              <a:t>scholarly</a:t>
            </a:r>
            <a:r>
              <a:rPr lang="nl-NL" sz="2400" dirty="0"/>
              <a:t> community</a:t>
            </a: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ABAF5456-AEF3-5BE0-35FF-0B62DE7BC7E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50779" y="2964252"/>
            <a:ext cx="11455118" cy="296031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7501449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D70B19E-44FC-2126-78CC-D319190E160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E0DA095C-C70E-4120-A8F6-7E297636BFD0}"/>
              </a:ext>
            </a:extLst>
          </p:cNvPr>
          <p:cNvSpPr txBox="1"/>
          <p:nvPr/>
        </p:nvSpPr>
        <p:spPr>
          <a:xfrm>
            <a:off x="-103637" y="340960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Monitoring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AD754000-07A2-06A6-7EC3-3C5AC95480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56" y="279374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EC80E555-C4F8-C8EE-ED83-BEEC704DE64A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D7F3F5D5-77F1-ACD6-93A6-0079540F3B64}"/>
              </a:ext>
            </a:extLst>
          </p:cNvPr>
          <p:cNvSpPr txBox="1"/>
          <p:nvPr/>
        </p:nvSpPr>
        <p:spPr>
          <a:xfrm>
            <a:off x="8191" y="2885090"/>
            <a:ext cx="12183809" cy="646331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endParaRPr lang="nl-NL" dirty="0"/>
          </a:p>
          <a:p>
            <a:endParaRPr lang="nl-NL" dirty="0"/>
          </a:p>
        </p:txBody>
      </p:sp>
      <p:sp>
        <p:nvSpPr>
          <p:cNvPr id="6" name="Tekstvak 5">
            <a:extLst>
              <a:ext uri="{FF2B5EF4-FFF2-40B4-BE49-F238E27FC236}">
                <a16:creationId xmlns:a16="http://schemas.microsoft.com/office/drawing/2014/main" id="{B1453FC9-CF48-3F96-8D71-75261C2F1335}"/>
              </a:ext>
            </a:extLst>
          </p:cNvPr>
          <p:cNvSpPr txBox="1"/>
          <p:nvPr/>
        </p:nvSpPr>
        <p:spPr>
          <a:xfrm>
            <a:off x="6945835" y="1478250"/>
            <a:ext cx="4274287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/>
              <a:t>Inventory of Diamond OA initiatives in the Netherlands detailing their organizational structures and financial models</a:t>
            </a:r>
          </a:p>
          <a:p>
            <a:endParaRPr lang="en-US" sz="2400" dirty="0">
              <a:ea typeface="Calibri" panose="020F0502020204030204" pitchFamily="34" charset="0"/>
            </a:endParaRPr>
          </a:p>
          <a:p>
            <a:r>
              <a:rPr lang="nl-NL" sz="2400" dirty="0" err="1"/>
              <a:t>Collaboration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</a:t>
            </a:r>
            <a:r>
              <a:rPr lang="nl-NL" sz="2400" dirty="0" err="1"/>
              <a:t>UKBsis</a:t>
            </a:r>
            <a:r>
              <a:rPr lang="nl-NL" sz="2400" dirty="0"/>
              <a:t>, DDH, PKP, Netherlands University </a:t>
            </a:r>
            <a:r>
              <a:rPr lang="nl-NL" sz="2400" dirty="0" err="1"/>
              <a:t>Presses</a:t>
            </a:r>
            <a:r>
              <a:rPr lang="nl-NL" sz="2400" dirty="0"/>
              <a:t>, Open </a:t>
            </a:r>
            <a:r>
              <a:rPr lang="nl-NL" sz="2400" dirty="0" err="1"/>
              <a:t>Journals</a:t>
            </a:r>
            <a:r>
              <a:rPr lang="nl-NL" sz="2400" dirty="0"/>
              <a:t>, </a:t>
            </a:r>
            <a:r>
              <a:rPr lang="nl-NL" sz="2400" dirty="0" err="1"/>
              <a:t>OpenSesame</a:t>
            </a:r>
            <a:endParaRPr lang="nl-NL" sz="2400" dirty="0"/>
          </a:p>
          <a:p>
            <a:endParaRPr lang="nl-NL" sz="2400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62181EAA-73F8-4FE0-F3F5-E28423E41D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18976" y="1505358"/>
            <a:ext cx="6035594" cy="3618264"/>
          </a:xfrm>
          <a:prstGeom prst="rect">
            <a:avLst/>
          </a:prstGeom>
        </p:spPr>
      </p:pic>
      <p:sp>
        <p:nvSpPr>
          <p:cNvPr id="12" name="Tekstvak 11">
            <a:extLst>
              <a:ext uri="{FF2B5EF4-FFF2-40B4-BE49-F238E27FC236}">
                <a16:creationId xmlns:a16="http://schemas.microsoft.com/office/drawing/2014/main" id="{E0451339-049E-0D1D-1EC4-535F6010FE07}"/>
              </a:ext>
            </a:extLst>
          </p:cNvPr>
          <p:cNvSpPr txBox="1"/>
          <p:nvPr/>
        </p:nvSpPr>
        <p:spPr>
          <a:xfrm>
            <a:off x="418137" y="5264520"/>
            <a:ext cx="6150934" cy="36933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nl-NL" dirty="0"/>
              <a:t>https://zenodo.org/records/17195184</a:t>
            </a:r>
          </a:p>
        </p:txBody>
      </p:sp>
    </p:spTree>
    <p:extLst>
      <p:ext uri="{BB962C8B-B14F-4D97-AF65-F5344CB8AC3E}">
        <p14:creationId xmlns:p14="http://schemas.microsoft.com/office/powerpoint/2010/main" val="35285492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FF8DAA0-7338-C1C0-D485-EA26F4191BA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64" y="1395341"/>
            <a:ext cx="4214380" cy="40646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National </a:t>
            </a:r>
            <a:r>
              <a:rPr lang="en-US" sz="4000">
                <a:solidFill>
                  <a:srgbClr val="FFFFFF"/>
                </a:solidFill>
              </a:rPr>
              <a:t>Diamond OA Expertise Center</a:t>
            </a:r>
            <a:endParaRPr lang="en-US" sz="400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D1ADDF8-A3CF-963F-0930-C7D3A5EA11F6}"/>
              </a:ext>
            </a:extLst>
          </p:cNvPr>
          <p:cNvSpPr txBox="1"/>
          <p:nvPr/>
        </p:nvSpPr>
        <p:spPr>
          <a:xfrm>
            <a:off x="5621643" y="2431266"/>
            <a:ext cx="5676841" cy="2376257"/>
          </a:xfrm>
          <a:prstGeom prst="rect">
            <a:avLst/>
          </a:prstGeom>
          <a:solidFill>
            <a:schemeClr val="bg1"/>
          </a:solidFill>
        </p:spPr>
        <p:txBody>
          <a:bodyPr vert="horz" lIns="91440" tIns="45720" rIns="91440" bIns="45720" rtlCol="0" anchor="t">
            <a:noAutofit/>
          </a:bodyPr>
          <a:lstStyle/>
          <a:p>
            <a:pPr marL="0" indent="0">
              <a:spcAft>
                <a:spcPts val="600"/>
              </a:spcAft>
              <a:buNone/>
            </a:pPr>
            <a:r>
              <a:rPr lang="en-US" sz="2400"/>
              <a:t> </a:t>
            </a:r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EB045724-802A-6A33-CA37-A6512B06DA91}"/>
              </a:ext>
            </a:extLst>
          </p:cNvPr>
          <p:cNvSpPr txBox="1"/>
          <p:nvPr/>
        </p:nvSpPr>
        <p:spPr>
          <a:xfrm>
            <a:off x="8191" y="283141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Infrastructures</a:t>
            </a:r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B4D0641-C86B-3D1A-C9CF-51DB3069FAAF}"/>
              </a:ext>
            </a:extLst>
          </p:cNvPr>
          <p:cNvSpPr txBox="1"/>
          <p:nvPr/>
        </p:nvSpPr>
        <p:spPr>
          <a:xfrm>
            <a:off x="693464" y="1922918"/>
            <a:ext cx="4461750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>
                <a:solidFill>
                  <a:srgbClr val="2A364C"/>
                </a:solidFill>
                <a:ea typeface="+mn-lt"/>
                <a:cs typeface="+mn-lt"/>
              </a:rPr>
              <a:t>Develop a shared technical infrastructure at the Dutch national level, supporting journals and (text)books by leveraging existing resources. Begin with a small-scale "coalition of the willing," emphasizing institutional branding, transparency, and a non-profit approach.</a:t>
            </a:r>
          </a:p>
          <a:p>
            <a:endParaRPr lang="en-US" sz="2400" dirty="0">
              <a:solidFill>
                <a:srgbClr val="2A364C"/>
              </a:solidFill>
              <a:ea typeface="+mn-lt"/>
              <a:cs typeface="+mn-lt"/>
            </a:endParaRPr>
          </a:p>
          <a:p>
            <a:endParaRPr lang="en-US" sz="2400" dirty="0">
              <a:solidFill>
                <a:srgbClr val="2A364C"/>
              </a:solidFill>
              <a:ea typeface="+mn-lt"/>
              <a:cs typeface="+mn-lt"/>
            </a:endParaRPr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7FD5B661-F4C1-D1E4-7B0D-8FFE61E58670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10" name="Picture 9" descr="A blue and white logo&#10;&#10;Description automatically generated">
            <a:extLst>
              <a:ext uri="{FF2B5EF4-FFF2-40B4-BE49-F238E27FC236}">
                <a16:creationId xmlns:a16="http://schemas.microsoft.com/office/drawing/2014/main" id="{67A30D06-6EC6-9A34-B383-FAB8AB262E4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1957" y="5853804"/>
            <a:ext cx="971550" cy="962025"/>
          </a:xfrm>
          <a:prstGeom prst="rect">
            <a:avLst/>
          </a:prstGeom>
        </p:spPr>
      </p:pic>
      <p:sp>
        <p:nvSpPr>
          <p:cNvPr id="9" name="TextBox 6">
            <a:extLst>
              <a:ext uri="{FF2B5EF4-FFF2-40B4-BE49-F238E27FC236}">
                <a16:creationId xmlns:a16="http://schemas.microsoft.com/office/drawing/2014/main" id="{3B4D0641-C86B-3D1A-C9CF-51DB3069FAAF}"/>
              </a:ext>
            </a:extLst>
          </p:cNvPr>
          <p:cNvSpPr txBox="1"/>
          <p:nvPr/>
        </p:nvSpPr>
        <p:spPr>
          <a:xfrm>
            <a:off x="5390707" y="1922918"/>
            <a:ext cx="6107829" cy="427809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l" rtl="0" fontAlgn="base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C</a:t>
            </a:r>
            <a:r>
              <a:rPr lang="en-US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ollaboration with:</a:t>
            </a:r>
          </a:p>
          <a:p>
            <a:pPr algn="l" rtl="0" fontAlgn="base"/>
            <a:endParaRPr lang="en-US" sz="2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algn="l" rtl="0" fontAlgn="base"/>
            <a:r>
              <a:rPr lang="en-US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Netherlands University Presses and </a:t>
            </a:r>
            <a:r>
              <a:rPr lang="en-US" sz="2400" b="0" i="0" dirty="0" err="1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Openjournals</a:t>
            </a:r>
            <a:endParaRPr lang="en-US" sz="2400" b="0" i="0" dirty="0">
              <a:solidFill>
                <a:srgbClr val="000000"/>
              </a:solidFill>
              <a:effectLst/>
              <a:latin typeface="Calibri" panose="020F0502020204030204" pitchFamily="34" charset="0"/>
            </a:endParaRPr>
          </a:p>
          <a:p>
            <a:pPr fontAlgn="base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University Libraries</a:t>
            </a:r>
          </a:p>
          <a:p>
            <a:pPr algn="l" rtl="0" fontAlgn="base"/>
            <a:r>
              <a:rPr lang="en-US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SURF</a:t>
            </a:r>
          </a:p>
          <a:p>
            <a:pPr algn="l" rtl="0" fontAlgn="base"/>
            <a:r>
              <a:rPr lang="en-US" sz="2400" b="0" i="0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Open Science NL</a:t>
            </a:r>
          </a:p>
          <a:p>
            <a:pPr algn="l" rtl="0" fontAlgn="base"/>
            <a:endParaRPr 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Vereniging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Hogeschool</a:t>
            </a:r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sz="2400" dirty="0" err="1">
                <a:solidFill>
                  <a:srgbClr val="000000"/>
                </a:solidFill>
                <a:latin typeface="Calibri" panose="020F0502020204030204" pitchFamily="34" charset="0"/>
              </a:rPr>
              <a:t>Bibliotheken</a:t>
            </a:r>
            <a:endParaRPr lang="en-US" sz="2400" dirty="0">
              <a:solidFill>
                <a:srgbClr val="000000"/>
              </a:solidFill>
              <a:latin typeface="Calibri" panose="020F0502020204030204" pitchFamily="34" charset="0"/>
            </a:endParaRPr>
          </a:p>
          <a:p>
            <a:pPr fontAlgn="base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NWO-I</a:t>
            </a:r>
          </a:p>
          <a:p>
            <a:pPr fontAlgn="base"/>
            <a:r>
              <a:rPr lang="en-US" sz="2400" dirty="0">
                <a:solidFill>
                  <a:srgbClr val="000000"/>
                </a:solidFill>
                <a:latin typeface="Calibri" panose="020F0502020204030204" pitchFamily="34" charset="0"/>
              </a:rPr>
              <a:t>KNAW, etc.</a:t>
            </a:r>
            <a:endParaRPr lang="en-US" sz="3200" dirty="0">
              <a:solidFill>
                <a:srgbClr val="000000"/>
              </a:solidFill>
              <a:latin typeface="Segoe UI" panose="020B050204020402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63045253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9E80569-0A06-876D-A0DC-555B4B7F62B9}"/>
              </a:ext>
            </a:extLst>
          </p:cNvPr>
          <p:cNvSpPr txBox="1"/>
          <p:nvPr/>
        </p:nvSpPr>
        <p:spPr>
          <a:xfrm>
            <a:off x="-32956" y="1394362"/>
            <a:ext cx="8047238" cy="3323987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 dirty="0"/>
              <a:t>Create a clear message</a:t>
            </a:r>
          </a:p>
          <a:p>
            <a:pPr lvl="2"/>
            <a:endParaRPr lang="en-US" sz="2400" dirty="0"/>
          </a:p>
          <a:p>
            <a:pPr lvl="1"/>
            <a:r>
              <a:rPr lang="en-US" sz="2400" dirty="0"/>
              <a:t>Make yourself be seen (booths, workshops and talks, social media)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Be trustworthy: inform stakeholders in projects on a regular basis, keep your word</a:t>
            </a:r>
          </a:p>
          <a:p>
            <a:pPr lvl="1"/>
            <a:endParaRPr lang="en-US" sz="2400" dirty="0"/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6A8C217-91AE-29D9-DE00-237AA4862667}"/>
              </a:ext>
            </a:extLst>
          </p:cNvPr>
          <p:cNvSpPr txBox="1"/>
          <p:nvPr/>
        </p:nvSpPr>
        <p:spPr>
          <a:xfrm>
            <a:off x="8191" y="212898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 A few tips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2FA65CDE-C21D-8077-A65E-D0805F52DA7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5C71C6C3-7FA5-4109-1681-5F2ADE3B462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pic>
        <p:nvPicPr>
          <p:cNvPr id="5" name="Graphic 4" descr="Hindernis silhouet">
            <a:extLst>
              <a:ext uri="{FF2B5EF4-FFF2-40B4-BE49-F238E27FC236}">
                <a16:creationId xmlns:a16="http://schemas.microsoft.com/office/drawing/2014/main" id="{49F3D748-1097-5442-4FA0-980D0EABCF45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8155173" y="1136228"/>
            <a:ext cx="3157866" cy="3157866"/>
          </a:xfrm>
          <a:prstGeom prst="rect">
            <a:avLst/>
          </a:prstGeom>
        </p:spPr>
      </p:pic>
      <p:sp>
        <p:nvSpPr>
          <p:cNvPr id="7" name="Tekstvak 6">
            <a:extLst>
              <a:ext uri="{FF2B5EF4-FFF2-40B4-BE49-F238E27FC236}">
                <a16:creationId xmlns:a16="http://schemas.microsoft.com/office/drawing/2014/main" id="{42EA6523-2482-D060-39AD-EFB29BA1870F}"/>
              </a:ext>
            </a:extLst>
          </p:cNvPr>
          <p:cNvSpPr txBox="1"/>
          <p:nvPr/>
        </p:nvSpPr>
        <p:spPr>
          <a:xfrm>
            <a:off x="-32956" y="4273536"/>
            <a:ext cx="11067636" cy="19389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sz="2400" dirty="0"/>
              <a:t>Inform yourself in a broad sense (mailing lists, webinars, articles)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Take the time to probe expectations, demands and possible collaboration</a:t>
            </a:r>
          </a:p>
          <a:p>
            <a:pPr lvl="1"/>
            <a:endParaRPr lang="en-US" sz="2400" dirty="0"/>
          </a:p>
          <a:p>
            <a:pPr lvl="1"/>
            <a:r>
              <a:rPr lang="en-US" sz="2400" dirty="0"/>
              <a:t>Record what you’ve discussed </a:t>
            </a:r>
          </a:p>
        </p:txBody>
      </p:sp>
    </p:spTree>
    <p:extLst>
      <p:ext uri="{BB962C8B-B14F-4D97-AF65-F5344CB8AC3E}">
        <p14:creationId xmlns:p14="http://schemas.microsoft.com/office/powerpoint/2010/main" val="243845101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>
            <a:extLst>
              <a:ext uri="{FF2B5EF4-FFF2-40B4-BE49-F238E27FC236}">
                <a16:creationId xmlns:a16="http://schemas.microsoft.com/office/drawing/2014/main" id="{999523E0-98F1-D188-B6CA-89DA777B2F9A}"/>
              </a:ext>
            </a:extLst>
          </p:cNvPr>
          <p:cNvSpPr txBox="1"/>
          <p:nvPr/>
        </p:nvSpPr>
        <p:spPr>
          <a:xfrm>
            <a:off x="7036" y="1252627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How to reach us</a:t>
            </a:r>
            <a:endParaRPr lang="en-US" dirty="0"/>
          </a:p>
        </p:txBody>
      </p:sp>
      <p:pic>
        <p:nvPicPr>
          <p:cNvPr id="3" name="Picture 2" descr="A close up of a sign&#10;&#10;Description automatically generated">
            <a:extLst>
              <a:ext uri="{FF2B5EF4-FFF2-40B4-BE49-F238E27FC236}">
                <a16:creationId xmlns:a16="http://schemas.microsoft.com/office/drawing/2014/main" id="{F73A55A0-3805-3CA2-058F-B432D9E4731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5" name="Picture 4" descr="A blue and white logo&#10;&#10;Description automatically generated">
            <a:extLst>
              <a:ext uri="{FF2B5EF4-FFF2-40B4-BE49-F238E27FC236}">
                <a16:creationId xmlns:a16="http://schemas.microsoft.com/office/drawing/2014/main" id="{7399762F-EDE0-A07A-E609-2B7B984E0E8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pic>
        <p:nvPicPr>
          <p:cNvPr id="4" name="Afbeelding 3">
            <a:extLst>
              <a:ext uri="{FF2B5EF4-FFF2-40B4-BE49-F238E27FC236}">
                <a16:creationId xmlns:a16="http://schemas.microsoft.com/office/drawing/2014/main" id="{8128AFC8-06F1-334F-37BB-7FFD844642C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4265" y="2730773"/>
            <a:ext cx="4064353" cy="2060598"/>
          </a:xfrm>
          <a:prstGeom prst="rect">
            <a:avLst/>
          </a:prstGeom>
        </p:spPr>
      </p:pic>
      <p:pic>
        <p:nvPicPr>
          <p:cNvPr id="8" name="Afbeelding 7" descr="Afbeelding met patroon, plein, kunst, Symmetrie&#10;&#10;Door AI gegenereerde inhoud is mogelijk onjuist.">
            <a:extLst>
              <a:ext uri="{FF2B5EF4-FFF2-40B4-BE49-F238E27FC236}">
                <a16:creationId xmlns:a16="http://schemas.microsoft.com/office/drawing/2014/main" id="{0178D61E-AD34-7C16-02AC-25194127E3BF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06250" y="2730773"/>
            <a:ext cx="1693264" cy="1693264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C0630DBC-5ACB-F6CE-2D12-385FF8ABBD1A}"/>
              </a:ext>
            </a:extLst>
          </p:cNvPr>
          <p:cNvSpPr txBox="1"/>
          <p:nvPr/>
        </p:nvSpPr>
        <p:spPr>
          <a:xfrm>
            <a:off x="7970445" y="4497378"/>
            <a:ext cx="1329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b="1" dirty="0" err="1"/>
              <a:t>Zenodo</a:t>
            </a:r>
            <a:endParaRPr lang="nl-NL" b="1" dirty="0"/>
          </a:p>
        </p:txBody>
      </p:sp>
    </p:spTree>
    <p:extLst>
      <p:ext uri="{BB962C8B-B14F-4D97-AF65-F5344CB8AC3E}">
        <p14:creationId xmlns:p14="http://schemas.microsoft.com/office/powerpoint/2010/main" val="19395525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D10E1D9-0435-AFD0-0ABD-4792B3F725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A36A9035-4CB7-372E-B506-6877D3660A8B}"/>
              </a:ext>
            </a:extLst>
          </p:cNvPr>
          <p:cNvSpPr txBox="1"/>
          <p:nvPr/>
        </p:nvSpPr>
        <p:spPr>
          <a:xfrm>
            <a:off x="-8191" y="2387314"/>
            <a:ext cx="12192000" cy="1477328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lvl="1"/>
            <a:r>
              <a:rPr lang="en-US" sz="2400" dirty="0">
                <a:solidFill>
                  <a:srgbClr val="2A364C"/>
                </a:solidFill>
                <a:ea typeface="+mn-lt"/>
                <a:cs typeface="+mn-lt"/>
              </a:rPr>
              <a:t>Project 2024-2026</a:t>
            </a:r>
          </a:p>
          <a:p>
            <a:pPr lvl="1"/>
            <a:r>
              <a:rPr lang="en-US" sz="2400" dirty="0">
                <a:solidFill>
                  <a:srgbClr val="2A364C"/>
                </a:solidFill>
                <a:latin typeface="Calibri" panose="020F0502020204030204" pitchFamily="34" charset="0"/>
              </a:rPr>
              <a:t>Paid by Universities of the Netherlands (€100.000 per year)</a:t>
            </a:r>
          </a:p>
          <a:p>
            <a:pPr lvl="1"/>
            <a:r>
              <a:rPr lang="en-US" sz="2400" dirty="0">
                <a:solidFill>
                  <a:srgbClr val="2A364C"/>
                </a:solidFill>
                <a:latin typeface="Calibri" panose="020F0502020204030204" pitchFamily="34" charset="0"/>
              </a:rPr>
              <a:t>E</a:t>
            </a:r>
            <a:r>
              <a:rPr lang="en-US" sz="2400" b="0" i="0" dirty="0">
                <a:solidFill>
                  <a:srgbClr val="2A364C"/>
                </a:solidFill>
                <a:effectLst/>
                <a:latin typeface="Calibri" panose="020F0502020204030204" pitchFamily="34" charset="0"/>
              </a:rPr>
              <a:t>xecuted by UKB, with the Erasmus University Rotterdam as program secretary</a:t>
            </a:r>
          </a:p>
          <a:p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D880B74-82A0-CEA8-8884-4FAF2E2F698E}"/>
              </a:ext>
            </a:extLst>
          </p:cNvPr>
          <p:cNvSpPr txBox="1"/>
          <p:nvPr/>
        </p:nvSpPr>
        <p:spPr>
          <a:xfrm>
            <a:off x="0" y="198991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 err="1">
                <a:solidFill>
                  <a:srgbClr val="2146A0"/>
                </a:solidFill>
                <a:latin typeface="Aptos"/>
                <a:cs typeface="Calibri"/>
              </a:rPr>
              <a:t>Programme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A7BA7C8F-DE62-0BC7-6545-AEAC04645F3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A3AF7D54-BA14-7EF9-B99B-061578EA1CF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989703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Rectangle 17">
            <a:extLst>
              <a:ext uri="{FF2B5EF4-FFF2-40B4-BE49-F238E27FC236}">
                <a16:creationId xmlns:a16="http://schemas.microsoft.com/office/drawing/2014/main" id="{00303A37-CFE4-894C-8FCD-7A01A9628438}"/>
              </a:ext>
            </a:extLst>
          </p:cNvPr>
          <p:cNvSpPr/>
          <p:nvPr/>
        </p:nvSpPr>
        <p:spPr>
          <a:xfrm>
            <a:off x="83" y="6728"/>
            <a:ext cx="3259927" cy="6868062"/>
          </a:xfrm>
          <a:prstGeom prst="rect">
            <a:avLst/>
          </a:prstGeom>
          <a:solidFill>
            <a:srgbClr val="2A364C"/>
          </a:solidFill>
          <a:ln>
            <a:solidFill>
              <a:srgbClr val="2A364C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98E01215-9CFA-C988-4315-D7544B200C27}"/>
              </a:ext>
            </a:extLst>
          </p:cNvPr>
          <p:cNvSpPr txBox="1"/>
          <p:nvPr/>
        </p:nvSpPr>
        <p:spPr>
          <a:xfrm>
            <a:off x="-6103" y="1999048"/>
            <a:ext cx="3263155" cy="2308324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4800" b="1" dirty="0">
                <a:solidFill>
                  <a:schemeClr val="bg1"/>
                </a:solidFill>
                <a:latin typeface="Aptos"/>
                <a:cs typeface="Calibri"/>
              </a:rPr>
              <a:t>Our </a:t>
            </a:r>
            <a:endParaRPr lang="en-US" sz="1600" dirty="0">
              <a:solidFill>
                <a:schemeClr val="bg1"/>
              </a:solidFill>
              <a:latin typeface="Aptos"/>
              <a:cs typeface="Calibri"/>
            </a:endParaRPr>
          </a:p>
          <a:p>
            <a:pPr algn="ctr"/>
            <a:r>
              <a:rPr lang="en-US" sz="4800" b="1" dirty="0">
                <a:solidFill>
                  <a:schemeClr val="bg1"/>
                </a:solidFill>
                <a:latin typeface="Aptos"/>
                <a:cs typeface="Calibri"/>
              </a:rPr>
              <a:t>key strategies</a:t>
            </a:r>
            <a:endParaRPr lang="en-US" sz="1600" dirty="0">
              <a:solidFill>
                <a:schemeClr val="bg1"/>
              </a:solidFill>
            </a:endParaRPr>
          </a:p>
        </p:txBody>
      </p:sp>
      <p:sp>
        <p:nvSpPr>
          <p:cNvPr id="8" name="TextBox 14">
            <a:extLst>
              <a:ext uri="{FF2B5EF4-FFF2-40B4-BE49-F238E27FC236}">
                <a16:creationId xmlns:a16="http://schemas.microsoft.com/office/drawing/2014/main" id="{EC5F81BE-E5E6-2BF4-B112-D0AD5B322B32}"/>
              </a:ext>
            </a:extLst>
          </p:cNvPr>
          <p:cNvSpPr txBox="1"/>
          <p:nvPr/>
        </p:nvSpPr>
        <p:spPr>
          <a:xfrm>
            <a:off x="3262399" y="1771359"/>
            <a:ext cx="2515769" cy="523220"/>
          </a:xfrm>
          <a:prstGeom prst="rect">
            <a:avLst/>
          </a:prstGeom>
          <a:noFill/>
        </p:spPr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en-US" sz="1400" b="1">
                <a:solidFill>
                  <a:srgbClr val="2146A0"/>
                </a:solidFill>
              </a:rPr>
              <a:t>Susanne van Rijn</a:t>
            </a:r>
            <a:endParaRPr lang="en-US" sz="1400">
              <a:solidFill>
                <a:srgbClr val="2146A0"/>
              </a:solidFill>
            </a:endParaRPr>
          </a:p>
          <a:p>
            <a:pPr algn="ctr"/>
            <a:r>
              <a:rPr lang="en-US" sz="1400">
                <a:solidFill>
                  <a:srgbClr val="2A364C"/>
                </a:solidFill>
              </a:rPr>
              <a:t>Program manager, EUR</a:t>
            </a:r>
            <a:endParaRPr lang="en-US" sz="1400"/>
          </a:p>
        </p:txBody>
      </p:sp>
      <p:grpSp>
        <p:nvGrpSpPr>
          <p:cNvPr id="15" name="Group 14">
            <a:extLst>
              <a:ext uri="{FF2B5EF4-FFF2-40B4-BE49-F238E27FC236}">
                <a16:creationId xmlns:a16="http://schemas.microsoft.com/office/drawing/2014/main" id="{C46CE040-802D-90F6-F67F-DFCF85CB44A1}"/>
              </a:ext>
            </a:extLst>
          </p:cNvPr>
          <p:cNvGrpSpPr/>
          <p:nvPr/>
        </p:nvGrpSpPr>
        <p:grpSpPr>
          <a:xfrm>
            <a:off x="3719860" y="4758531"/>
            <a:ext cx="1606703" cy="2060477"/>
            <a:chOff x="8367445" y="3888524"/>
            <a:chExt cx="2066530" cy="2715890"/>
          </a:xfrm>
        </p:grpSpPr>
        <p:sp>
          <p:nvSpPr>
            <p:cNvPr id="5" name="TextBox 14">
              <a:extLst>
                <a:ext uri="{FF2B5EF4-FFF2-40B4-BE49-F238E27FC236}">
                  <a16:creationId xmlns:a16="http://schemas.microsoft.com/office/drawing/2014/main" id="{6E761FEB-8022-22F4-DA60-B3BF0AE8794B}"/>
                </a:ext>
              </a:extLst>
            </p:cNvPr>
            <p:cNvSpPr txBox="1"/>
            <p:nvPr/>
          </p:nvSpPr>
          <p:spPr>
            <a:xfrm>
              <a:off x="8373426" y="5914764"/>
              <a:ext cx="2060549" cy="689650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>
                  <a:solidFill>
                    <a:srgbClr val="2146A0"/>
                  </a:solidFill>
                </a:rPr>
                <a:t>Chiara Livio</a:t>
              </a:r>
              <a:endParaRPr lang="en-US" sz="1400">
                <a:solidFill>
                  <a:srgbClr val="2146A0"/>
                </a:solidFill>
              </a:endParaRPr>
            </a:p>
            <a:p>
              <a:pPr algn="ctr"/>
              <a:r>
                <a:rPr lang="en-US" sz="1400">
                  <a:solidFill>
                    <a:srgbClr val="2A364C"/>
                  </a:solidFill>
                </a:rPr>
                <a:t>Project lead, UU</a:t>
              </a:r>
              <a:endParaRPr lang="en-US" sz="1400"/>
            </a:p>
          </p:txBody>
        </p:sp>
        <p:pic>
          <p:nvPicPr>
            <p:cNvPr id="9" name="Picture 8" descr="A person holding a book&#10;&#10;Description automatically generated">
              <a:extLst>
                <a:ext uri="{FF2B5EF4-FFF2-40B4-BE49-F238E27FC236}">
                  <a16:creationId xmlns:a16="http://schemas.microsoft.com/office/drawing/2014/main" id="{80250EC1-3010-1410-A341-894D97EA97D3}"/>
                </a:ext>
              </a:extLst>
            </p:cNvPr>
            <p:cNvPicPr>
              <a:picLocks noChangeAspect="1"/>
            </p:cNvPicPr>
            <p:nvPr/>
          </p:nvPicPr>
          <p:blipFill>
            <a:blip r:embed="rId3"/>
            <a:srcRect l="28362" t="5890" r="27730" b="28615"/>
            <a:stretch/>
          </p:blipFill>
          <p:spPr>
            <a:xfrm>
              <a:off x="8367445" y="3888524"/>
              <a:ext cx="2065278" cy="2030389"/>
            </a:xfrm>
            <a:prstGeom prst="rect">
              <a:avLst/>
            </a:prstGeom>
            <a:ln w="57150">
              <a:noFill/>
            </a:ln>
          </p:spPr>
        </p:pic>
      </p:grpSp>
      <p:grpSp>
        <p:nvGrpSpPr>
          <p:cNvPr id="14" name="Group 13">
            <a:extLst>
              <a:ext uri="{FF2B5EF4-FFF2-40B4-BE49-F238E27FC236}">
                <a16:creationId xmlns:a16="http://schemas.microsoft.com/office/drawing/2014/main" id="{64459C11-0E49-0669-893F-E5B0C8310EB6}"/>
              </a:ext>
            </a:extLst>
          </p:cNvPr>
          <p:cNvGrpSpPr/>
          <p:nvPr/>
        </p:nvGrpSpPr>
        <p:grpSpPr>
          <a:xfrm>
            <a:off x="3402481" y="2482354"/>
            <a:ext cx="2228100" cy="1989891"/>
            <a:chOff x="4678885" y="3885211"/>
            <a:chExt cx="2887772" cy="2781458"/>
          </a:xfrm>
        </p:grpSpPr>
        <p:sp>
          <p:nvSpPr>
            <p:cNvPr id="3" name="TextBox 14">
              <a:extLst>
                <a:ext uri="{FF2B5EF4-FFF2-40B4-BE49-F238E27FC236}">
                  <a16:creationId xmlns:a16="http://schemas.microsoft.com/office/drawing/2014/main" id="{5409D1FE-49EF-6CFE-E491-188DBEA9B456}"/>
                </a:ext>
              </a:extLst>
            </p:cNvPr>
            <p:cNvSpPr txBox="1"/>
            <p:nvPr/>
          </p:nvSpPr>
          <p:spPr>
            <a:xfrm>
              <a:off x="4678885" y="5935315"/>
              <a:ext cx="2887772" cy="731354"/>
            </a:xfrm>
            <a:prstGeom prst="rect">
              <a:avLst/>
            </a:prstGeom>
            <a:noFill/>
            <a:ln>
              <a:noFill/>
            </a:ln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spAutoFit/>
            </a:bodyPr>
            <a:lstStyle>
              <a:defPPr>
                <a:defRPr lang="en-US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 algn="ctr"/>
              <a:r>
                <a:rPr lang="en-US" sz="1400" b="1">
                  <a:solidFill>
                    <a:srgbClr val="2146A0"/>
                  </a:solidFill>
                </a:rPr>
                <a:t>Maria Constantin</a:t>
              </a:r>
              <a:endParaRPr lang="en-US" sz="1400">
                <a:solidFill>
                  <a:srgbClr val="2146A0"/>
                </a:solidFill>
              </a:endParaRPr>
            </a:p>
            <a:p>
              <a:pPr algn="ctr"/>
              <a:r>
                <a:rPr lang="en-US" sz="1400">
                  <a:solidFill>
                    <a:srgbClr val="2A364C"/>
                  </a:solidFill>
                </a:rPr>
                <a:t>Project lead, EUR</a:t>
              </a:r>
              <a:endParaRPr lang="en-US" sz="1400"/>
            </a:p>
          </p:txBody>
        </p:sp>
        <p:pic>
          <p:nvPicPr>
            <p:cNvPr id="13" name="Picture 12" descr="A person wearing glasses and a checkered jacket&#10;&#10;Description automatically generated">
              <a:extLst>
                <a:ext uri="{FF2B5EF4-FFF2-40B4-BE49-F238E27FC236}">
                  <a16:creationId xmlns:a16="http://schemas.microsoft.com/office/drawing/2014/main" id="{763B1E14-5188-7B44-4AB4-A41A3C6D7543}"/>
                </a:ext>
              </a:extLst>
            </p:cNvPr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087585" y="3885211"/>
              <a:ext cx="2066307" cy="2056411"/>
            </a:xfrm>
            <a:prstGeom prst="rect">
              <a:avLst/>
            </a:prstGeom>
            <a:ln w="57150">
              <a:noFill/>
            </a:ln>
          </p:spPr>
        </p:pic>
      </p:grpSp>
      <p:pic>
        <p:nvPicPr>
          <p:cNvPr id="7" name="Picture 6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BE80BEFA-FC34-A323-5CFC-867AC2E940F7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780688" y="2736843"/>
            <a:ext cx="5701863" cy="1294743"/>
          </a:xfrm>
          <a:prstGeom prst="rect">
            <a:avLst/>
          </a:prstGeom>
        </p:spPr>
      </p:pic>
      <p:pic>
        <p:nvPicPr>
          <p:cNvPr id="16" name="Picture 15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29238095-E952-A7E9-1C9B-BE3A6BCC611A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885793" y="526646"/>
            <a:ext cx="5491654" cy="1299280"/>
          </a:xfrm>
          <a:prstGeom prst="rect">
            <a:avLst/>
          </a:prstGeom>
        </p:spPr>
      </p:pic>
      <p:pic>
        <p:nvPicPr>
          <p:cNvPr id="17" name="Picture 16" descr="Blue text on a white background&#10;&#10;Description automatically generated">
            <a:extLst>
              <a:ext uri="{FF2B5EF4-FFF2-40B4-BE49-F238E27FC236}">
                <a16:creationId xmlns:a16="http://schemas.microsoft.com/office/drawing/2014/main" id="{4344DB04-0ED8-E047-9A59-DD3375A448FE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741276" y="4905361"/>
            <a:ext cx="5964620" cy="1277694"/>
          </a:xfrm>
          <a:prstGeom prst="rect">
            <a:avLst/>
          </a:prstGeom>
        </p:spPr>
      </p:pic>
      <p:pic>
        <p:nvPicPr>
          <p:cNvPr id="4" name="Picture 3">
            <a:extLst>
              <a:ext uri="{FF2B5EF4-FFF2-40B4-BE49-F238E27FC236}">
                <a16:creationId xmlns:a16="http://schemas.microsoft.com/office/drawing/2014/main" id="{CF9D319C-E57C-150F-4085-E1EE251B7369}"/>
              </a:ext>
            </a:extLst>
          </p:cNvPr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3830857" y="34352"/>
            <a:ext cx="1383736" cy="179157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0839112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0BFBA93-727C-CFCA-34F3-6C43942B2C4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020E3BE-8E69-F8D6-FC1B-A5A7EDA53E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93464" y="1395341"/>
            <a:ext cx="4214380" cy="4064628"/>
          </a:xfrm>
        </p:spPr>
        <p:txBody>
          <a:bodyPr vert="horz" lIns="91440" tIns="45720" rIns="91440" bIns="45720" rtlCol="0" anchor="ctr">
            <a:normAutofit/>
          </a:bodyPr>
          <a:lstStyle/>
          <a:p>
            <a:pPr algn="ctr"/>
            <a:r>
              <a:rPr lang="en-US" sz="4000" kern="1200" dirty="0">
                <a:solidFill>
                  <a:srgbClr val="FFFFFF"/>
                </a:solidFill>
                <a:latin typeface="+mj-lt"/>
                <a:ea typeface="+mj-ea"/>
                <a:cs typeface="+mj-cs"/>
              </a:rPr>
              <a:t>National </a:t>
            </a:r>
            <a:r>
              <a:rPr lang="en-US" sz="4000" dirty="0">
                <a:solidFill>
                  <a:srgbClr val="FFFFFF"/>
                </a:solidFill>
              </a:rPr>
              <a:t>Diamond OA Expertise Center</a:t>
            </a:r>
            <a:endParaRPr lang="en-US" sz="4000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546CB62D-F712-3638-8938-9AD85F871C67}"/>
              </a:ext>
            </a:extLst>
          </p:cNvPr>
          <p:cNvSpPr txBox="1"/>
          <p:nvPr/>
        </p:nvSpPr>
        <p:spPr>
          <a:xfrm>
            <a:off x="0" y="133079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A lot of stakeholders</a:t>
            </a:r>
            <a:endParaRPr lang="en-US" dirty="0"/>
          </a:p>
        </p:txBody>
      </p:sp>
      <p:pic>
        <p:nvPicPr>
          <p:cNvPr id="5" name="Picture 4" descr="A close up of a sign&#10;&#10;Description automatically generated">
            <a:extLst>
              <a:ext uri="{FF2B5EF4-FFF2-40B4-BE49-F238E27FC236}">
                <a16:creationId xmlns:a16="http://schemas.microsoft.com/office/drawing/2014/main" id="{6F5B79A4-36F4-688A-753E-4FD0438D3842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91" y="133079"/>
            <a:ext cx="2969173" cy="915811"/>
          </a:xfrm>
          <a:prstGeom prst="rect">
            <a:avLst/>
          </a:prstGeom>
        </p:spPr>
      </p:pic>
      <p:pic>
        <p:nvPicPr>
          <p:cNvPr id="10" name="Picture 9" descr="A blue and white logo&#10;&#10;Description automatically generated">
            <a:extLst>
              <a:ext uri="{FF2B5EF4-FFF2-40B4-BE49-F238E27FC236}">
                <a16:creationId xmlns:a16="http://schemas.microsoft.com/office/drawing/2014/main" id="{412F2143-CE29-9492-6C4B-E5E959E639E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051957" y="5853804"/>
            <a:ext cx="971550" cy="962025"/>
          </a:xfrm>
          <a:prstGeom prst="rect">
            <a:avLst/>
          </a:prstGeom>
        </p:spPr>
      </p:pic>
      <p:pic>
        <p:nvPicPr>
          <p:cNvPr id="8" name="Afbeelding 7" descr="Afbeelding met tekst, schermopname, Lettertype, ontwerp&#10;&#10;Door AI gegenereerde inhoud is mogelijk onjuist.">
            <a:extLst>
              <a:ext uri="{FF2B5EF4-FFF2-40B4-BE49-F238E27FC236}">
                <a16:creationId xmlns:a16="http://schemas.microsoft.com/office/drawing/2014/main" id="{5F962C7D-A3BF-71D8-0ED9-EF37C8C5469D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0543" y="1182267"/>
            <a:ext cx="9708722" cy="5461156"/>
          </a:xfrm>
          <a:prstGeom prst="rect">
            <a:avLst/>
          </a:prstGeom>
        </p:spPr>
      </p:pic>
      <p:sp>
        <p:nvSpPr>
          <p:cNvPr id="9" name="Tekstvak 8">
            <a:extLst>
              <a:ext uri="{FF2B5EF4-FFF2-40B4-BE49-F238E27FC236}">
                <a16:creationId xmlns:a16="http://schemas.microsoft.com/office/drawing/2014/main" id="{EEB74FCA-B893-22CD-6521-C20248F9B6EA}"/>
              </a:ext>
            </a:extLst>
          </p:cNvPr>
          <p:cNvSpPr txBox="1"/>
          <p:nvPr/>
        </p:nvSpPr>
        <p:spPr>
          <a:xfrm>
            <a:off x="5837274" y="6453963"/>
            <a:ext cx="494414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 err="1"/>
              <a:t>Courtesy</a:t>
            </a:r>
            <a:r>
              <a:rPr lang="nl-NL" dirty="0"/>
              <a:t> of Jeroen Bosman (Utrecht University)</a:t>
            </a:r>
          </a:p>
        </p:txBody>
      </p:sp>
    </p:spTree>
    <p:extLst>
      <p:ext uri="{BB962C8B-B14F-4D97-AF65-F5344CB8AC3E}">
        <p14:creationId xmlns:p14="http://schemas.microsoft.com/office/powerpoint/2010/main" val="832690583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B15FEA4-D490-A649-F124-3CCA24EB796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TextBox 10">
            <a:extLst>
              <a:ext uri="{FF2B5EF4-FFF2-40B4-BE49-F238E27FC236}">
                <a16:creationId xmlns:a16="http://schemas.microsoft.com/office/drawing/2014/main" id="{2B740BED-AC78-D53C-91F9-5C5E57D23E5C}"/>
              </a:ext>
            </a:extLst>
          </p:cNvPr>
          <p:cNvSpPr txBox="1"/>
          <p:nvPr/>
        </p:nvSpPr>
        <p:spPr>
          <a:xfrm>
            <a:off x="453575" y="1666459"/>
            <a:ext cx="5380238" cy="4524315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r>
              <a:rPr lang="en-US" sz="2400" dirty="0"/>
              <a:t>The Dutch Open Access Strategy</a:t>
            </a:r>
            <a:endParaRPr lang="nl-NL" sz="2400" dirty="0"/>
          </a:p>
          <a:p>
            <a:pPr lvl="1"/>
            <a:endParaRPr lang="en-US" sz="2400" dirty="0"/>
          </a:p>
          <a:p>
            <a:r>
              <a:rPr lang="en-US" sz="2400" dirty="0"/>
              <a:t>Our mission</a:t>
            </a:r>
          </a:p>
          <a:p>
            <a:endParaRPr lang="en-US" sz="2400" dirty="0"/>
          </a:p>
          <a:p>
            <a:r>
              <a:rPr lang="en-US" sz="2400" dirty="0"/>
              <a:t>Overhauling the scholarly publishing system?</a:t>
            </a:r>
          </a:p>
          <a:p>
            <a:endParaRPr lang="en-US" sz="2400" dirty="0"/>
          </a:p>
          <a:p>
            <a:r>
              <a:rPr lang="en-US" sz="2400" dirty="0"/>
              <a:t>Step-by-step from the ground up</a:t>
            </a:r>
          </a:p>
          <a:p>
            <a:endParaRPr lang="en-US" sz="2400" dirty="0"/>
          </a:p>
          <a:p>
            <a:r>
              <a:rPr lang="en-US" sz="2400" dirty="0"/>
              <a:t>The low hanging fruit</a:t>
            </a:r>
          </a:p>
          <a:p>
            <a:endParaRPr lang="en-US" sz="2400" dirty="0"/>
          </a:p>
          <a:p>
            <a:r>
              <a:rPr lang="en-US" sz="2400" dirty="0"/>
              <a:t>Our message</a:t>
            </a:r>
            <a:endParaRPr lang="en-US" dirty="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62715D7-BABB-5505-8431-6FA58124CC5B}"/>
              </a:ext>
            </a:extLst>
          </p:cNvPr>
          <p:cNvSpPr txBox="1"/>
          <p:nvPr/>
        </p:nvSpPr>
        <p:spPr>
          <a:xfrm>
            <a:off x="8191" y="212898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 Our strategy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6229AC44-74D4-AC37-CB7D-70F8F4FB97FD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9797600D-9DD8-AB3B-C875-77BD1870C21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pic>
        <p:nvPicPr>
          <p:cNvPr id="5" name="Graphic 4" descr="Weg silhouet">
            <a:extLst>
              <a:ext uri="{FF2B5EF4-FFF2-40B4-BE49-F238E27FC236}">
                <a16:creationId xmlns:a16="http://schemas.microsoft.com/office/drawing/2014/main" id="{E9910BE1-A5EF-4795-042B-5A944A51EA89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5921830" y="1666459"/>
            <a:ext cx="4224426" cy="42244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2275937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3B8E2D5-6005-7B4B-6F55-A1EB90D5E24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C0F38706-A3E4-855A-915A-38C2A68B200F}"/>
              </a:ext>
            </a:extLst>
          </p:cNvPr>
          <p:cNvSpPr txBox="1"/>
          <p:nvPr/>
        </p:nvSpPr>
        <p:spPr>
          <a:xfrm>
            <a:off x="0" y="198991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Program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CF9CE614-1DF0-7290-12F8-39145A4DD7F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8828" y="198991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807D2221-C8D1-EE70-A480-1010A0C494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pic>
        <p:nvPicPr>
          <p:cNvPr id="7" name="Graphic 6">
            <a:extLst>
              <a:ext uri="{FF2B5EF4-FFF2-40B4-BE49-F238E27FC236}">
                <a16:creationId xmlns:a16="http://schemas.microsoft.com/office/drawing/2014/main" id="{6B250B51-B72F-58F5-7B0C-62398DD6A853}"/>
              </a:ext>
            </a:extLst>
          </p:cNvPr>
          <p:cNvPicPr>
            <a:picLocks noChangeAspect="1"/>
          </p:cNvPicPr>
          <p:nvPr/>
        </p:nvPicPr>
        <p:blipFill>
          <a:blip>
            <a:extLst>
              <a:ext uri="{96DAC541-7B7A-43D3-8B79-37D633B846F1}">
                <asvg:svgBlip xmlns:asvg="http://schemas.microsoft.com/office/drawing/2016/SVG/main" r:embed="rId5"/>
              </a:ext>
            </a:extLst>
          </a:blip>
          <a:stretch>
            <a:fillRect/>
          </a:stretch>
        </p:blipFill>
        <p:spPr>
          <a:xfrm>
            <a:off x="1149882" y="1633743"/>
            <a:ext cx="9047001" cy="4310063"/>
          </a:xfrm>
          <a:prstGeom prst="rect">
            <a:avLst/>
          </a:prstGeom>
        </p:spPr>
      </p:pic>
      <p:sp>
        <p:nvSpPr>
          <p:cNvPr id="8" name="Tekstvak 7">
            <a:extLst>
              <a:ext uri="{FF2B5EF4-FFF2-40B4-BE49-F238E27FC236}">
                <a16:creationId xmlns:a16="http://schemas.microsoft.com/office/drawing/2014/main" id="{5A614169-440C-C741-8FE6-EFD38CE0D76E}"/>
              </a:ext>
            </a:extLst>
          </p:cNvPr>
          <p:cNvSpPr txBox="1"/>
          <p:nvPr/>
        </p:nvSpPr>
        <p:spPr>
          <a:xfrm>
            <a:off x="2450551" y="6085896"/>
            <a:ext cx="393961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nl-NL" dirty="0">
                <a:hlinkClick r:id="rId6"/>
              </a:rPr>
              <a:t>Source: </a:t>
            </a:r>
            <a:r>
              <a:rPr lang="nl-NL" dirty="0" err="1">
                <a:hlinkClick r:id="rId6"/>
              </a:rPr>
              <a:t>Strategy</a:t>
            </a:r>
            <a:r>
              <a:rPr lang="nl-NL" dirty="0">
                <a:hlinkClick r:id="rId6"/>
              </a:rPr>
              <a:t> </a:t>
            </a:r>
            <a:r>
              <a:rPr lang="nl-NL" dirty="0" err="1">
                <a:hlinkClick r:id="rId6"/>
              </a:rPr>
              <a:t>for</a:t>
            </a:r>
            <a:r>
              <a:rPr lang="nl-NL" dirty="0">
                <a:hlinkClick r:id="rId6"/>
              </a:rPr>
              <a:t> Culture Change</a:t>
            </a:r>
            <a:endParaRPr lang="nl-NL" dirty="0"/>
          </a:p>
        </p:txBody>
      </p:sp>
    </p:spTree>
    <p:extLst>
      <p:ext uri="{BB962C8B-B14F-4D97-AF65-F5344CB8AC3E}">
        <p14:creationId xmlns:p14="http://schemas.microsoft.com/office/powerpoint/2010/main" val="498603360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901559E-1BB8-957A-C90E-15B0EC5020B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24550F50-8DE8-B2D0-D307-AE54ABDB9AA7}"/>
              </a:ext>
            </a:extLst>
          </p:cNvPr>
          <p:cNvSpPr txBox="1"/>
          <p:nvPr/>
        </p:nvSpPr>
        <p:spPr>
          <a:xfrm>
            <a:off x="-1" y="362225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Expertise Centre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748A8F8E-D9E7-10B3-A7B5-6E1D9D415AA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56" y="279374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130FA26B-A1F5-3FF4-7698-BC58603E998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3FDE1B0-D13F-2680-9149-83BD405AEF8A}"/>
              </a:ext>
            </a:extLst>
          </p:cNvPr>
          <p:cNvSpPr txBox="1"/>
          <p:nvPr/>
        </p:nvSpPr>
        <p:spPr>
          <a:xfrm>
            <a:off x="5199321" y="1417835"/>
            <a:ext cx="6262577" cy="5170646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r>
              <a:rPr lang="en-US" sz="2400" dirty="0"/>
              <a:t>Designed within an online environment the expertise </a:t>
            </a:r>
            <a:r>
              <a:rPr lang="en-US" sz="2400" dirty="0" err="1"/>
              <a:t>centre</a:t>
            </a:r>
            <a:r>
              <a:rPr lang="en-US" sz="2400" dirty="0"/>
              <a:t> helps expand the knowledge and expertise of the academic community around Diamond OA and creates communities around editors, research supporters and publishers</a:t>
            </a:r>
            <a:endParaRPr lang="nl-NL" sz="2400" dirty="0"/>
          </a:p>
          <a:p>
            <a:endParaRPr lang="nl-NL" sz="2400" dirty="0"/>
          </a:p>
          <a:p>
            <a:r>
              <a:rPr lang="nl-NL" sz="2400" dirty="0"/>
              <a:t>Website</a:t>
            </a:r>
          </a:p>
          <a:p>
            <a:endParaRPr lang="nl-NL" sz="2400" dirty="0"/>
          </a:p>
          <a:p>
            <a:r>
              <a:rPr lang="nl-NL" sz="2400" dirty="0" err="1"/>
              <a:t>Collaboration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UKB </a:t>
            </a:r>
            <a:r>
              <a:rPr lang="nl-NL" sz="2400" dirty="0" err="1"/>
              <a:t>Working</a:t>
            </a:r>
            <a:r>
              <a:rPr lang="nl-NL" sz="2400" dirty="0"/>
              <a:t> Group Open Access</a:t>
            </a:r>
          </a:p>
          <a:p>
            <a:endParaRPr lang="nl-NL" sz="2400" dirty="0"/>
          </a:p>
          <a:p>
            <a:r>
              <a:rPr lang="nl-NL" sz="2400" dirty="0"/>
              <a:t>Part of overall </a:t>
            </a:r>
            <a:r>
              <a:rPr lang="nl-NL" sz="2400" dirty="0" err="1"/>
              <a:t>revision</a:t>
            </a:r>
            <a:endParaRPr lang="nl-NL" sz="2400" dirty="0"/>
          </a:p>
          <a:p>
            <a:endParaRPr lang="nl-NL" dirty="0"/>
          </a:p>
        </p:txBody>
      </p:sp>
      <p:pic>
        <p:nvPicPr>
          <p:cNvPr id="1026" name="Picture 2" descr="The Diamond Open Access Expertise Center is now available online - UKB">
            <a:extLst>
              <a:ext uri="{FF2B5EF4-FFF2-40B4-BE49-F238E27FC236}">
                <a16:creationId xmlns:a16="http://schemas.microsoft.com/office/drawing/2014/main" id="{26305F25-4CBF-17C9-A8F3-87950CF1F68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6279" y="1828800"/>
            <a:ext cx="4348716" cy="434871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7608507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EDDCA58-0618-AD58-C784-53A480E2C05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51EB7E84-EC42-6BBF-A73E-8169BE0FAB38}"/>
              </a:ext>
            </a:extLst>
          </p:cNvPr>
          <p:cNvSpPr txBox="1"/>
          <p:nvPr/>
        </p:nvSpPr>
        <p:spPr>
          <a:xfrm>
            <a:off x="-1" y="362225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Expertise Centre</a:t>
            </a:r>
            <a:endParaRPr lang="en-US" dirty="0"/>
          </a:p>
        </p:txBody>
      </p:sp>
      <p:pic>
        <p:nvPicPr>
          <p:cNvPr id="2" name="Picture 1" descr="A close up of a sign&#10;&#10;Description automatically generated">
            <a:extLst>
              <a:ext uri="{FF2B5EF4-FFF2-40B4-BE49-F238E27FC236}">
                <a16:creationId xmlns:a16="http://schemas.microsoft.com/office/drawing/2014/main" id="{A0C34DEF-3963-BB71-1DA0-216679A7202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53256" y="279374"/>
            <a:ext cx="2969173" cy="915811"/>
          </a:xfrm>
          <a:prstGeom prst="rect">
            <a:avLst/>
          </a:prstGeom>
        </p:spPr>
      </p:pic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D3E69BC6-84EF-5947-3105-667A5FF7A2C3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E1B749E6-3276-7C8B-75D8-B9EBFDE66322}"/>
              </a:ext>
            </a:extLst>
          </p:cNvPr>
          <p:cNvSpPr txBox="1"/>
          <p:nvPr/>
        </p:nvSpPr>
        <p:spPr>
          <a:xfrm>
            <a:off x="4976024" y="2085500"/>
            <a:ext cx="4787214" cy="2862322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lvl="1"/>
            <a:r>
              <a:rPr lang="nl-NL" sz="2400" dirty="0"/>
              <a:t>European </a:t>
            </a:r>
            <a:r>
              <a:rPr lang="nl-NL" sz="2400" dirty="0" err="1"/>
              <a:t>allignment</a:t>
            </a:r>
            <a:endParaRPr lang="nl-NL" sz="2400" dirty="0"/>
          </a:p>
          <a:p>
            <a:pPr lvl="1"/>
            <a:endParaRPr lang="nl-NL" sz="2400" dirty="0"/>
          </a:p>
          <a:p>
            <a:pPr lvl="1"/>
            <a:r>
              <a:rPr lang="nl-NL" sz="2400" dirty="0" err="1"/>
              <a:t>Collaboration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EDCH </a:t>
            </a:r>
            <a:r>
              <a:rPr lang="nl-NL" sz="2400" dirty="0" err="1"/>
              <a:t>Task</a:t>
            </a:r>
            <a:r>
              <a:rPr lang="nl-NL" sz="2400" dirty="0"/>
              <a:t> </a:t>
            </a:r>
            <a:r>
              <a:rPr lang="nl-NL" sz="2400" dirty="0" err="1"/>
              <a:t>Forces</a:t>
            </a:r>
            <a:endParaRPr lang="nl-NL" sz="2400" dirty="0"/>
          </a:p>
          <a:p>
            <a:pPr lvl="1"/>
            <a:endParaRPr lang="nl-NL" sz="2400" dirty="0"/>
          </a:p>
          <a:p>
            <a:pPr lvl="1"/>
            <a:r>
              <a:rPr lang="nl-NL" sz="2400" dirty="0" err="1"/>
              <a:t>Participation</a:t>
            </a:r>
            <a:r>
              <a:rPr lang="nl-NL" sz="2400" dirty="0"/>
              <a:t> in </a:t>
            </a:r>
            <a:r>
              <a:rPr lang="nl-NL" sz="2400" dirty="0" err="1"/>
              <a:t>Aegis</a:t>
            </a:r>
            <a:r>
              <a:rPr lang="nl-NL" sz="2400" dirty="0"/>
              <a:t>-OA</a:t>
            </a:r>
          </a:p>
          <a:p>
            <a:endParaRPr lang="nl-NL" dirty="0"/>
          </a:p>
          <a:p>
            <a:endParaRPr lang="nl-NL" dirty="0"/>
          </a:p>
        </p:txBody>
      </p:sp>
      <p:pic>
        <p:nvPicPr>
          <p:cNvPr id="6" name="Afbeelding 5">
            <a:extLst>
              <a:ext uri="{FF2B5EF4-FFF2-40B4-BE49-F238E27FC236}">
                <a16:creationId xmlns:a16="http://schemas.microsoft.com/office/drawing/2014/main" id="{D30657A5-7827-C32E-F9F7-492E76C86323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15" y="1450010"/>
            <a:ext cx="4550314" cy="52432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787743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3A33122-C8E9-8E79-99E7-D5109DE1553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TextBox 12">
            <a:extLst>
              <a:ext uri="{FF2B5EF4-FFF2-40B4-BE49-F238E27FC236}">
                <a16:creationId xmlns:a16="http://schemas.microsoft.com/office/drawing/2014/main" id="{434F3DF5-7090-4A14-15F1-F5109FC59F7F}"/>
              </a:ext>
            </a:extLst>
          </p:cNvPr>
          <p:cNvSpPr txBox="1"/>
          <p:nvPr/>
        </p:nvSpPr>
        <p:spPr>
          <a:xfrm>
            <a:off x="-1" y="362225"/>
            <a:ext cx="12183809" cy="923330"/>
          </a:xfrm>
          <a:prstGeom prst="rect">
            <a:avLst/>
          </a:prstGeom>
          <a:noFill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spAutoFit/>
          </a:bodyPr>
          <a:lstStyle/>
          <a:p>
            <a:pPr algn="ctr"/>
            <a:r>
              <a:rPr lang="en-US" sz="5400" b="1" dirty="0">
                <a:solidFill>
                  <a:srgbClr val="2146A0"/>
                </a:solidFill>
                <a:latin typeface="Aptos"/>
                <a:cs typeface="Calibri"/>
              </a:rPr>
              <a:t>                Expertise Centre</a:t>
            </a:r>
            <a:endParaRPr lang="en-US" dirty="0"/>
          </a:p>
        </p:txBody>
      </p:sp>
      <p:pic>
        <p:nvPicPr>
          <p:cNvPr id="4" name="Picture 3" descr="A blue and white logo&#10;&#10;Description automatically generated">
            <a:extLst>
              <a:ext uri="{FF2B5EF4-FFF2-40B4-BE49-F238E27FC236}">
                <a16:creationId xmlns:a16="http://schemas.microsoft.com/office/drawing/2014/main" id="{38C95145-9034-7C48-8917-D653F412C6D8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1220122" y="5890885"/>
            <a:ext cx="971550" cy="962025"/>
          </a:xfrm>
          <a:prstGeom prst="rect">
            <a:avLst/>
          </a:prstGeom>
        </p:spPr>
      </p:pic>
      <p:sp>
        <p:nvSpPr>
          <p:cNvPr id="3" name="Tekstvak 2">
            <a:extLst>
              <a:ext uri="{FF2B5EF4-FFF2-40B4-BE49-F238E27FC236}">
                <a16:creationId xmlns:a16="http://schemas.microsoft.com/office/drawing/2014/main" id="{14002AAE-5084-812A-C165-1D5E020F4E8E}"/>
              </a:ext>
            </a:extLst>
          </p:cNvPr>
          <p:cNvSpPr txBox="1"/>
          <p:nvPr/>
        </p:nvSpPr>
        <p:spPr>
          <a:xfrm>
            <a:off x="4942114" y="1652870"/>
            <a:ext cx="6030686" cy="2308324"/>
          </a:xfrm>
          <a:prstGeom prst="rect">
            <a:avLst/>
          </a:prstGeom>
          <a:noFill/>
        </p:spPr>
        <p:txBody>
          <a:bodyPr wrap="square" numCol="1" rtlCol="0">
            <a:spAutoFit/>
          </a:bodyPr>
          <a:lstStyle/>
          <a:p>
            <a:pPr lvl="1"/>
            <a:r>
              <a:rPr lang="nl-NL" sz="2400" dirty="0" err="1"/>
              <a:t>Diamond</a:t>
            </a:r>
            <a:r>
              <a:rPr lang="nl-NL" sz="2400" dirty="0"/>
              <a:t> OA portfolio</a:t>
            </a:r>
          </a:p>
          <a:p>
            <a:pPr lvl="1"/>
            <a:endParaRPr lang="nl-NL" sz="2400" dirty="0"/>
          </a:p>
          <a:p>
            <a:pPr lvl="1"/>
            <a:r>
              <a:rPr lang="nl-NL" sz="2400" dirty="0"/>
              <a:t>Part of Open Access Week 2024 Community over </a:t>
            </a:r>
            <a:r>
              <a:rPr lang="nl-NL" sz="2400" dirty="0" err="1"/>
              <a:t>Commercialisation</a:t>
            </a:r>
            <a:endParaRPr lang="nl-NL" sz="2400" dirty="0"/>
          </a:p>
          <a:p>
            <a:pPr lvl="1"/>
            <a:endParaRPr lang="nl-NL" sz="2400" dirty="0"/>
          </a:p>
          <a:p>
            <a:pPr lvl="1"/>
            <a:r>
              <a:rPr lang="nl-NL" sz="2400" dirty="0" err="1"/>
              <a:t>Collaboration</a:t>
            </a:r>
            <a:r>
              <a:rPr lang="nl-NL" sz="2400" dirty="0"/>
              <a:t> </a:t>
            </a:r>
            <a:r>
              <a:rPr lang="nl-NL" sz="2400" dirty="0" err="1"/>
              <a:t>with</a:t>
            </a:r>
            <a:r>
              <a:rPr lang="nl-NL" sz="2400" dirty="0"/>
              <a:t> research </a:t>
            </a:r>
            <a:r>
              <a:rPr lang="nl-NL" sz="2400" dirty="0" err="1"/>
              <a:t>funder</a:t>
            </a:r>
            <a:r>
              <a:rPr lang="nl-NL" sz="2400" dirty="0"/>
              <a:t> NWO</a:t>
            </a:r>
            <a:endParaRPr lang="nl-NL" dirty="0"/>
          </a:p>
        </p:txBody>
      </p:sp>
      <p:pic>
        <p:nvPicPr>
          <p:cNvPr id="8" name="Afbeelding 7">
            <a:extLst>
              <a:ext uri="{FF2B5EF4-FFF2-40B4-BE49-F238E27FC236}">
                <a16:creationId xmlns:a16="http://schemas.microsoft.com/office/drawing/2014/main" id="{77FE0B15-29AB-5C7A-9AFA-7024B8E5AB0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6502" y="319630"/>
            <a:ext cx="3934028" cy="62187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9445339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 Theme">
      <a:majorFont>
        <a:latin typeface="Aptos Display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ptos" panose="020B000402020202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527332183CAE3741999A5293D66709C4" ma:contentTypeVersion="11" ma:contentTypeDescription="Create a new document." ma:contentTypeScope="" ma:versionID="d9fdef9fdbe089a16cb1ac89507d1baa">
  <xsd:schema xmlns:xsd="http://www.w3.org/2001/XMLSchema" xmlns:xs="http://www.w3.org/2001/XMLSchema" xmlns:p="http://schemas.microsoft.com/office/2006/metadata/properties" xmlns:ns2="95f0b496-f5fe-4dc2-9a0e-74c917e47264" xmlns:ns3="2a7cb000-36fd-4d1e-b1f2-c37ed0e01b20" targetNamespace="http://schemas.microsoft.com/office/2006/metadata/properties" ma:root="true" ma:fieldsID="560322ee2fecb15dda6b669370165788" ns2:_="" ns3:_="">
    <xsd:import namespace="95f0b496-f5fe-4dc2-9a0e-74c917e47264"/>
    <xsd:import namespace="2a7cb000-36fd-4d1e-b1f2-c37ed0e01b20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SearchProperties" minOccurs="0"/>
                <xsd:element ref="ns2:MediaServiceObjectDetectorVersions" minOccurs="0"/>
                <xsd:element ref="ns2:lcf76f155ced4ddcb4097134ff3c332f" minOccurs="0"/>
                <xsd:element ref="ns3:TaxCatchAll" minOccurs="0"/>
                <xsd:element ref="ns2:MediaServiceDateTaken" minOccurs="0"/>
                <xsd:element ref="ns2:MediaServiceOCR" minOccurs="0"/>
                <xsd:element ref="ns2:MediaServiceGenerationTime" minOccurs="0"/>
                <xsd:element ref="ns2:MediaServiceEventHashCode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5f0b496-f5fe-4dc2-9a0e-74c917e47264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SearchProperties" ma:index="10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ObjectDetectorVersions" ma:index="11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lcf76f155ced4ddcb4097134ff3c332f" ma:index="13" nillable="true" ma:taxonomy="true" ma:internalName="lcf76f155ced4ddcb4097134ff3c332f" ma:taxonomyFieldName="MediaServiceImageTags" ma:displayName="Image Tags" ma:readOnly="false" ma:fieldId="{5cf76f15-5ced-4ddc-b409-7134ff3c332f}" ma:taxonomyMulti="true" ma:sspId="d5e0f8d3-5d55-42d7-8108-7e842a0d7440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DateTaken" ma:index="15" nillable="true" ma:displayName="MediaServiceDateTaken" ma:hidden="true" ma:indexed="true" ma:internalName="MediaServiceDateTaken" ma:readOnly="true">
      <xsd:simpleType>
        <xsd:restriction base="dms:Text"/>
      </xsd:simpleType>
    </xsd:element>
    <xsd:element name="MediaServiceOCR" ma:index="16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7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8" nillable="true" ma:displayName="MediaServiceEventHashCode" ma:hidden="true" ma:internalName="MediaServiceEventHashCode" ma:readOnly="true">
      <xsd:simpleType>
        <xsd:restriction base="dms:Text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2a7cb000-36fd-4d1e-b1f2-c37ed0e01b20" elementFormDefault="qualified">
    <xsd:import namespace="http://schemas.microsoft.com/office/2006/documentManagement/types"/>
    <xsd:import namespace="http://schemas.microsoft.com/office/infopath/2007/PartnerControls"/>
    <xsd:element name="TaxCatchAll" ma:index="14" nillable="true" ma:displayName="Taxonomy Catch All Column" ma:hidden="true" ma:list="{6f90e703-75d5-4cbb-895a-78e26b7848c3}" ma:internalName="TaxCatchAll" ma:showField="CatchAllData" ma:web="2a7cb000-36fd-4d1e-b1f2-c37ed0e01b20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2a7cb000-36fd-4d1e-b1f2-c37ed0e01b20" xsi:nil="true"/>
    <lcf76f155ced4ddcb4097134ff3c332f xmlns="95f0b496-f5fe-4dc2-9a0e-74c917e47264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7D9D09ED-5FE5-482A-B4AC-97D07ABED5BA}">
  <ds:schemaRefs>
    <ds:schemaRef ds:uri="2a7cb000-36fd-4d1e-b1f2-c37ed0e01b20"/>
    <ds:schemaRef ds:uri="95f0b496-f5fe-4dc2-9a0e-74c917e47264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2.xml><?xml version="1.0" encoding="utf-8"?>
<ds:datastoreItem xmlns:ds="http://schemas.openxmlformats.org/officeDocument/2006/customXml" ds:itemID="{484CB93A-4133-45CF-8C3E-B1BF707D8D55}">
  <ds:schemaRefs>
    <ds:schemaRef ds:uri="http://schemas.microsoft.com/sharepoint/v3/contenttype/forms"/>
  </ds:schemaRefs>
</ds:datastoreItem>
</file>

<file path=customXml/itemProps3.xml><?xml version="1.0" encoding="utf-8"?>
<ds:datastoreItem xmlns:ds="http://schemas.openxmlformats.org/officeDocument/2006/customXml" ds:itemID="{5EF7D440-1055-4D39-A474-F8DD3FA9BADD}">
  <ds:schemaRefs>
    <ds:schemaRef ds:uri="http://purl.org/dc/terms/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office/2006/documentManagement/types"/>
    <ds:schemaRef ds:uri="http://purl.org/dc/elements/1.1/"/>
    <ds:schemaRef ds:uri="http://www.w3.org/XML/1998/namespace"/>
    <ds:schemaRef ds:uri="http://schemas.microsoft.com/office/2006/metadata/properties"/>
    <ds:schemaRef ds:uri="2a7cb000-36fd-4d1e-b1f2-c37ed0e01b20"/>
    <ds:schemaRef ds:uri="95f0b496-f5fe-4dc2-9a0e-74c917e47264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2629</TotalTime>
  <Words>629</Words>
  <Application>Microsoft Office PowerPoint</Application>
  <PresentationFormat>Breedbeeld</PresentationFormat>
  <Paragraphs>113</Paragraphs>
  <Slides>14</Slides>
  <Notes>13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5</vt:i4>
      </vt:variant>
      <vt:variant>
        <vt:lpstr>Thema</vt:lpstr>
      </vt:variant>
      <vt:variant>
        <vt:i4>1</vt:i4>
      </vt:variant>
      <vt:variant>
        <vt:lpstr>Diatitels</vt:lpstr>
      </vt:variant>
      <vt:variant>
        <vt:i4>14</vt:i4>
      </vt:variant>
    </vt:vector>
  </HeadingPairs>
  <TitlesOfParts>
    <vt:vector size="20" baseType="lpstr">
      <vt:lpstr>Aptos</vt:lpstr>
      <vt:lpstr>Aptos Display</vt:lpstr>
      <vt:lpstr>Arial</vt:lpstr>
      <vt:lpstr>Calibri</vt:lpstr>
      <vt:lpstr>Segoe UI</vt:lpstr>
      <vt:lpstr>office theme</vt:lpstr>
      <vt:lpstr>PowerPoint-presentatie</vt:lpstr>
      <vt:lpstr>PowerPoint-presentatie</vt:lpstr>
      <vt:lpstr>PowerPoint-presentatie</vt:lpstr>
      <vt:lpstr>National Diamond OA Expertise Center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PowerPoint-presentatie</vt:lpstr>
      <vt:lpstr>National Diamond OA Expertise Center</vt:lpstr>
      <vt:lpstr>PowerPoint-presentatie</vt:lpstr>
      <vt:lpstr>PowerPoint-presentatie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Susanne van Rijn</dc:creator>
  <cp:lastModifiedBy>Susanne van Rijn</cp:lastModifiedBy>
  <cp:revision>3</cp:revision>
  <dcterms:created xsi:type="dcterms:W3CDTF">2024-10-28T14:11:05Z</dcterms:created>
  <dcterms:modified xsi:type="dcterms:W3CDTF">2026-05-11T13:41:30Z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0x010100527332183CAE3741999A5293D66709C4</vt:lpwstr>
  </property>
  <property fmtid="{D5CDD505-2E9C-101B-9397-08002B2CF9AE}" pid="3" name="MediaServiceImageTags">
    <vt:lpwstr/>
  </property>
  <property fmtid="{D5CDD505-2E9C-101B-9397-08002B2CF9AE}" pid="4" name="MSIP_Label_8772ba27-cab8-4042-a351-a31f6e4eacdc_Enabled">
    <vt:lpwstr>true</vt:lpwstr>
  </property>
  <property fmtid="{D5CDD505-2E9C-101B-9397-08002B2CF9AE}" pid="5" name="MSIP_Label_8772ba27-cab8-4042-a351-a31f6e4eacdc_SetDate">
    <vt:lpwstr>2024-10-28T15:28:59Z</vt:lpwstr>
  </property>
  <property fmtid="{D5CDD505-2E9C-101B-9397-08002B2CF9AE}" pid="6" name="MSIP_Label_8772ba27-cab8-4042-a351-a31f6e4eacdc_SiteId">
    <vt:lpwstr>715902d6-f63e-4b8d-929b-4bb170bad492</vt:lpwstr>
  </property>
  <property fmtid="{D5CDD505-2E9C-101B-9397-08002B2CF9AE}" pid="7" name="MSIP_Label_8772ba27-cab8-4042-a351-a31f6e4eacdc_Method">
    <vt:lpwstr>Standard</vt:lpwstr>
  </property>
  <property fmtid="{D5CDD505-2E9C-101B-9397-08002B2CF9AE}" pid="8" name="MSIP_Label_8772ba27-cab8-4042-a351-a31f6e4eacdc_ActionId">
    <vt:lpwstr>d80f121c-aecf-4324-af0e-3fc8029af09a</vt:lpwstr>
  </property>
  <property fmtid="{D5CDD505-2E9C-101B-9397-08002B2CF9AE}" pid="9" name="MSIP_Label_8772ba27-cab8-4042-a351-a31f6e4eacdc_Name">
    <vt:lpwstr>Internal</vt:lpwstr>
  </property>
  <property fmtid="{D5CDD505-2E9C-101B-9397-08002B2CF9AE}" pid="10" name="MSIP_Label_8772ba27-cab8-4042-a351-a31f6e4eacdc_ContentBits">
    <vt:lpwstr>0</vt:lpwstr>
  </property>
</Properties>
</file>