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74" r:id="rId3"/>
    <p:sldId id="261" r:id="rId4"/>
    <p:sldId id="275" r:id="rId5"/>
    <p:sldId id="277" r:id="rId6"/>
    <p:sldId id="276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7" r:id="rId16"/>
    <p:sldId id="288" r:id="rId17"/>
    <p:sldId id="289" r:id="rId18"/>
    <p:sldId id="29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7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echan, Kimberly" userId="1696b674-d45e-4ebc-abac-1a30af660298" providerId="ADAL" clId="{56E10604-A3D6-4FCC-AC8A-95D56F1B9378}"/>
    <pc:docChg chg="delSld">
      <pc:chgData name="Meechan, Kimberly" userId="1696b674-d45e-4ebc-abac-1a30af660298" providerId="ADAL" clId="{56E10604-A3D6-4FCC-AC8A-95D56F1B9378}" dt="2025-08-06T08:15:00.271" v="2" actId="47"/>
      <pc:docMkLst>
        <pc:docMk/>
      </pc:docMkLst>
      <pc:sldChg chg="del">
        <pc:chgData name="Meechan, Kimberly" userId="1696b674-d45e-4ebc-abac-1a30af660298" providerId="ADAL" clId="{56E10604-A3D6-4FCC-AC8A-95D56F1B9378}" dt="2025-08-06T08:14:55.578" v="0" actId="47"/>
        <pc:sldMkLst>
          <pc:docMk/>
          <pc:sldMk cId="1221799280" sldId="258"/>
        </pc:sldMkLst>
      </pc:sldChg>
      <pc:sldChg chg="del">
        <pc:chgData name="Meechan, Kimberly" userId="1696b674-d45e-4ebc-abac-1a30af660298" providerId="ADAL" clId="{56E10604-A3D6-4FCC-AC8A-95D56F1B9378}" dt="2025-08-06T08:14:57.204" v="1" actId="47"/>
        <pc:sldMkLst>
          <pc:docMk/>
          <pc:sldMk cId="235696377" sldId="259"/>
        </pc:sldMkLst>
      </pc:sldChg>
      <pc:sldChg chg="del">
        <pc:chgData name="Meechan, Kimberly" userId="1696b674-d45e-4ebc-abac-1a30af660298" providerId="ADAL" clId="{56E10604-A3D6-4FCC-AC8A-95D56F1B9378}" dt="2025-08-06T08:15:00.271" v="2" actId="47"/>
        <pc:sldMkLst>
          <pc:docMk/>
          <pc:sldMk cId="3738805133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BDCEF-C0DB-4F9C-B9BB-EE111C9241C0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067-9746-4D6C-8252-8FB82537AC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72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1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B5E70F-EF03-B535-2505-BC971E3BC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794424E-93DD-A404-D05E-EF6030A76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6858000"/>
          </a:xfrm>
          <a:prstGeom prst="line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03A3B6B-5129-A46A-A20C-5D7BC706C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4E401A1-8CEE-5E1B-343B-D737433AE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7615" y="690511"/>
            <a:ext cx="5185821" cy="5253089"/>
          </a:xfrm>
        </p:spPr>
        <p:txBody>
          <a:bodyPr anchor="b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831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ontent and Tabl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17CE1C3-9892-2E23-986F-80ABB41823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468814" y="2057400"/>
            <a:ext cx="3091027" cy="3867538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2000"/>
            </a:lvl1pPr>
            <a:lvl2pPr marL="8001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125730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71450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217170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able Placeholder 13">
            <a:extLst>
              <a:ext uri="{FF2B5EF4-FFF2-40B4-BE49-F238E27FC236}">
                <a16:creationId xmlns:a16="http://schemas.microsoft.com/office/drawing/2014/main" id="{EA708189-1532-1BDD-104F-4D8556146CEE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097463" y="2051976"/>
            <a:ext cx="6180137" cy="3867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E0EC71B-95A1-C740-6B1F-F8DF02E2D1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953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 2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0AB10A-3CAB-D4C0-3CB1-401461802BD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468814" y="2066731"/>
            <a:ext cx="6452876" cy="3867538"/>
          </a:xfrm>
        </p:spPr>
        <p:txBody>
          <a:bodyPr lIns="0">
            <a:norm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2000"/>
            </a:lvl1pPr>
            <a:lvl2pPr>
              <a:lnSpc>
                <a:spcPct val="100000"/>
              </a:lnSpc>
              <a:spcAft>
                <a:spcPts val="600"/>
              </a:spcAft>
              <a:defRPr sz="2000"/>
            </a:lvl2pPr>
            <a:lvl3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000"/>
            </a:lvl3pPr>
            <a:lvl4pPr>
              <a:lnSpc>
                <a:spcPct val="100000"/>
              </a:lnSpc>
              <a:spcAft>
                <a:spcPts val="1200"/>
              </a:spcAft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7DBA8ADB-B20F-8404-46AB-AF67E25C7C7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169196" y="2066731"/>
            <a:ext cx="3108391" cy="3867538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2000"/>
            </a:lvl1pPr>
            <a:lvl2pPr marL="8001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714500" indent="-342900">
              <a:buFont typeface="Arial" panose="020B0604020202020204" pitchFamily="34" charset="0"/>
              <a:buChar char="•"/>
              <a:defRPr sz="2000"/>
            </a:lvl4pPr>
            <a:lvl5pPr marL="2171700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814D5F7-E70A-5F97-5C8F-95B9E1B6D49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302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CB43608F-0A38-CF4A-4B3B-F1212E786FDE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487488" y="2057400"/>
            <a:ext cx="9790112" cy="38862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5DA3688-07D1-82D9-6818-C95E9A69C2F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369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1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B5E70F-EF03-B535-2505-BC971E3BC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794424E-93DD-A404-D05E-EF6030A76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6858000"/>
          </a:xfrm>
          <a:prstGeom prst="line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03A3B6B-5129-A46A-A20C-5D7BC706C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4E401A1-8CEE-5E1B-343B-D737433AE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7614" y="690511"/>
            <a:ext cx="4964671" cy="5253089"/>
          </a:xfrm>
        </p:spPr>
        <p:txBody>
          <a:bodyPr anchor="b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D608249-3D60-D3B2-68C5-778D0EA18F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2286" y="690465"/>
            <a:ext cx="4784372" cy="5253089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1"/>
                </a:solidFill>
              </a:defRPr>
            </a:lvl1pPr>
            <a:lvl2pPr marL="7429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2001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6573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21145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1036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05FAC-0FA6-D28C-5914-5A3A26282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77755C-2132-B3FA-5F6C-B5825DE13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B865B-9100-B572-06FF-25729C1DB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FEE01-D89C-4709-90E3-D1EF8DE64768}" type="datetime1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5F862-38E3-DC79-F742-1D2D8630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31358-578D-8741-8C4A-00FF4FDC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112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C1099-30E3-4FDC-9138-6C31C96FECDA}" type="datetime1">
              <a:rPr lang="en-GB" smtClean="0"/>
              <a:t>15/03/2026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D993FBE-EA3C-F600-14DD-2F20610BA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01" y="103517"/>
            <a:ext cx="10058400" cy="86609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90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1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5583" y="737115"/>
            <a:ext cx="4640418" cy="5407091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EA3C42D-C3E7-4F13-63E2-96D7A3B2111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388461" y="737115"/>
            <a:ext cx="4449712" cy="5407091"/>
          </a:xfrm>
        </p:spPr>
        <p:txBody>
          <a:bodyPr lIns="0" tIns="0" rIns="0" bIns="0" anchor="ctr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6002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20574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5FE61D9-DA99-9DA5-5DD2-C4118066C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E64603E-965E-E3BF-203B-F4D994282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9F5D75-1D8F-F695-81F8-4A6D0C6782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282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Picture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B6B956C-A124-5A7C-EBD4-CBB618B9B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3827" y="1278294"/>
            <a:ext cx="5000318" cy="490414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B92702B-E14C-886C-445A-349265F375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42169" y="-1"/>
            <a:ext cx="4635426" cy="68579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C76C37-CBD2-36CF-1413-53DD1CB4A5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0D1AAD-E663-5B8E-CE72-64C1DBF19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250190-89C1-EAA3-6C2A-15A60C675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685800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8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B6B956C-A124-5A7C-EBD4-CBB618B9B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3827" y="3508311"/>
            <a:ext cx="9923770" cy="1438762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B92702B-E14C-886C-445A-349265F375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600" y="0"/>
            <a:ext cx="10361995" cy="34290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C76C37-CBD2-36CF-1413-53DD1CB4A5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0D1AAD-E663-5B8E-CE72-64C1DBF19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250190-89C1-EAA3-6C2A-15A60C675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685800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D179113D-0374-3934-841E-56AD5AFCF9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3828" y="5228488"/>
            <a:ext cx="9923770" cy="13682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1255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5" y="503852"/>
            <a:ext cx="9150675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EA3C42D-C3E7-4F13-63E2-96D7A3B2111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50153" y="2108722"/>
            <a:ext cx="8552264" cy="4119463"/>
          </a:xfrm>
        </p:spPr>
        <p:txBody>
          <a:bodyPr lIns="0" tIns="0" rIns="0" bIns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6002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2057400" indent="-2286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5FE61D9-DA99-9DA5-5DD2-C4118066C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E64603E-965E-E3BF-203B-F4D994282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364E994-6F1B-9567-8D18-500A6B5981FA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CC6681A-353A-4DF1-8CED-182F0065D06E}" type="datetime1">
              <a:rPr lang="en-GB" smtClean="0"/>
              <a:t>15/03/2026</a:t>
            </a:fld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E8E82BB-2829-CD4C-8FAB-1EAE4260A3D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520F3BD-BF13-0942-C782-4997109D4B7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4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07175C5-CB2F-2BAC-3704-54DCD1BF04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031" y="1068169"/>
            <a:ext cx="10115939" cy="2681549"/>
          </a:xfrm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01905E-33E7-852F-94E3-8E100B3D1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400" y="914400"/>
            <a:ext cx="10363200" cy="50292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7799F7-CBB1-9649-7D06-F7EEFD4F0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AFC5CA-DB29-4B8C-C004-72E4EC761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3CB2D2A-7172-87CE-D493-DAF52D62EB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38031" y="4027047"/>
            <a:ext cx="10115939" cy="176278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714917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 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EA3C42D-C3E7-4F13-63E2-96D7A3B2111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68814" y="2057401"/>
            <a:ext cx="4627186" cy="4119463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None/>
              <a:defRPr sz="2000"/>
            </a:lvl1pPr>
            <a:lvl2pPr marL="2286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6858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1430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16002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17CE1C3-9892-2E23-986F-80ABB41823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68185" y="2057401"/>
            <a:ext cx="4609399" cy="4119463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None/>
              <a:defRPr sz="2000"/>
            </a:lvl1pPr>
            <a:lvl2pPr marL="228600" indent="-22860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6858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1430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16002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D40DF0B-6602-19D4-3110-4659C28780D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87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 3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355854D-70C0-E6E1-2A0C-284D00A21AE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68815" y="2057401"/>
            <a:ext cx="3068678" cy="4119463"/>
          </a:xfrm>
        </p:spPr>
        <p:txBody>
          <a:bodyPr lIns="0">
            <a:normAutofit/>
          </a:bodyPr>
          <a:lstStyle>
            <a:lvl1pPr marL="32004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 sz="2000"/>
            </a:lvl1pPr>
            <a:lvl2pPr marL="457200" indent="-32004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+mj-lt"/>
              <a:buAutoNum type="alphaLcPeriod"/>
              <a:defRPr sz="2000"/>
            </a:lvl2pPr>
            <a:lvl3pPr marL="914400" indent="-320040">
              <a:spcBef>
                <a:spcPts val="1000"/>
              </a:spcBef>
              <a:spcAft>
                <a:spcPts val="1200"/>
              </a:spcAft>
              <a:buFont typeface="+mj-lt"/>
              <a:buAutoNum type="arabicParenR"/>
              <a:defRPr sz="2000"/>
            </a:lvl3pPr>
            <a:lvl4pPr marL="1371600" indent="-320040">
              <a:spcBef>
                <a:spcPts val="1000"/>
              </a:spcBef>
              <a:spcAft>
                <a:spcPts val="1200"/>
              </a:spcAft>
              <a:buFont typeface="+mj-lt"/>
              <a:buAutoNum type="alphaLcParenR"/>
              <a:defRPr sz="2000"/>
            </a:lvl4pPr>
            <a:lvl5pPr marL="1828800" indent="-320040">
              <a:spcBef>
                <a:spcPts val="1000"/>
              </a:spcBef>
              <a:spcAft>
                <a:spcPts val="1200"/>
              </a:spcAft>
              <a:buFont typeface="+mj-lt"/>
              <a:buAutoNum type="romanL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17CE1C3-9892-2E23-986F-80ABB41823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91727" y="2057401"/>
            <a:ext cx="6085857" cy="4119463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None/>
              <a:defRPr sz="2000"/>
            </a:lvl1pPr>
            <a:lvl2pPr marL="228600" indent="-22860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6858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1430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16002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7B331F9-6D4A-5020-969F-E961AF374E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86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icture and Content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5B3424C-4925-A7F7-02CD-84526B2E22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8814" y="503852"/>
            <a:ext cx="9808773" cy="142758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7912CB-B8F8-1E65-094F-AD3220E6C7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03363" y="2061969"/>
            <a:ext cx="4592637" cy="48053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17CE1C3-9892-2E23-986F-80ABB41823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87262" y="2052736"/>
            <a:ext cx="4490320" cy="4800598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None/>
              <a:defRPr sz="2000"/>
            </a:lvl1pPr>
            <a:lvl2pPr marL="800100" indent="-34290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2pPr>
            <a:lvl3pPr marL="1257300" indent="-3429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3pPr>
            <a:lvl4pPr marL="1714500" indent="-3429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4pPr>
            <a:lvl5pPr marL="2171700" indent="-3429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809D86D-3DDE-CA24-4CAA-DF6944B9BC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12136" y="5943601"/>
            <a:ext cx="968983" cy="651912"/>
          </a:xfrm>
        </p:spPr>
        <p:txBody>
          <a:bodyPr/>
          <a:lstStyle/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389812-0415-9025-AB21-4503F7DF3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77600" y="0"/>
            <a:ext cx="9144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59A5A0-86AD-344B-A0E4-6C559581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6628" y="0"/>
            <a:ext cx="0" cy="594360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38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82F216-62F1-7E0B-63FD-51C27CDAA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1F31D-B959-2AD8-9208-FF08B574D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2C8C7-5C6C-400B-AEC0-4D8178161B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Univers Light" panose="020B0403020202020204" pitchFamily="34" charset="0"/>
              </a:defRPr>
            </a:lvl1pPr>
          </a:lstStyle>
          <a:p>
            <a:fld id="{49EFDC38-D8D7-4533-9CFE-A4079A07828F}" type="datetime1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105D6-7B52-4B7D-9473-BCD571A93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Univers Light" panose="020B0403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EAA0A-7090-4FA3-AD1C-CD4570404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136" y="5943601"/>
            <a:ext cx="968983" cy="6519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pc="15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B1508C4A-250A-4644-83FB-8ED317DAE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395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66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-commit.com/" TargetMode="External"/><Relationship Id="rId2" Type="http://schemas.openxmlformats.org/officeDocument/2006/relationships/hyperlink" Target="https://docs.astral.sh/ruff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acobtomlinson.dev/effver/" TargetMode="External"/><Relationship Id="rId2" Type="http://schemas.openxmlformats.org/officeDocument/2006/relationships/hyperlink" Target="https://semver.org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apari.org/dev/release/release_0_7_0.html" TargetMode="External"/><Relationship Id="rId2" Type="http://schemas.openxmlformats.org/officeDocument/2006/relationships/hyperlink" Target="https://github.com/napari/napari/releases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apari.org/dev/api/index.html" TargetMode="External"/><Relationship Id="rId2" Type="http://schemas.openxmlformats.org/officeDocument/2006/relationships/hyperlink" Target="https://numpydoc.readthedocs.io/en/latest/format.html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hyperlink" Target="https://javadoc.scijava.org/ImgLib2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.the-turing-way.org/" TargetMode="External"/><Relationship Id="rId2" Type="http://schemas.openxmlformats.org/officeDocument/2006/relationships/hyperlink" Target="https://github-pages.arc.ucl.ac.uk/python-tooling/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carpentries-incubator.github.io/python-intermediate-development/" TargetMode="External"/><Relationship Id="rId4" Type="http://schemas.openxmlformats.org/officeDocument/2006/relationships/hyperlink" Target="https://swcarpentry.github.io/git-novic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scientific-python.org/specs/spec-0000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unit.org/" TargetMode="External"/><Relationship Id="rId2" Type="http://schemas.openxmlformats.org/officeDocument/2006/relationships/hyperlink" Target="https://docs.pytest.org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docs.github.com/en/actions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377D-2737-F355-09D2-7F02E0F59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615" y="690511"/>
            <a:ext cx="10377080" cy="5253089"/>
          </a:xfrm>
        </p:spPr>
        <p:txBody>
          <a:bodyPr anchor="b">
            <a:normAutofit/>
          </a:bodyPr>
          <a:lstStyle/>
          <a:p>
            <a:r>
              <a:rPr lang="en-GB" dirty="0"/>
              <a:t>CCP-</a:t>
            </a:r>
            <a:r>
              <a:rPr lang="en-GB" dirty="0" err="1"/>
              <a:t>volumeEM</a:t>
            </a:r>
            <a:r>
              <a:rPr lang="en-GB" dirty="0"/>
              <a:t> Show &amp; Tell</a:t>
            </a:r>
            <a:br>
              <a:rPr lang="en-GB" dirty="0"/>
            </a:br>
            <a:br>
              <a:rPr lang="en-GB" dirty="0"/>
            </a:br>
            <a:r>
              <a:rPr lang="en-GB" dirty="0"/>
              <a:t>Good practices for image analysis software</a:t>
            </a:r>
          </a:p>
        </p:txBody>
      </p:sp>
    </p:spTree>
    <p:extLst>
      <p:ext uri="{BB962C8B-B14F-4D97-AF65-F5344CB8AC3E}">
        <p14:creationId xmlns:p14="http://schemas.microsoft.com/office/powerpoint/2010/main" val="1376216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47921-F352-302C-1AF3-F6789310F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95CCA-4189-443C-D5E3-DC3E04F77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Code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0C486-353B-9458-1A31-FF01FA5E3C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68711"/>
            <a:ext cx="6024233" cy="4426802"/>
          </a:xfrm>
        </p:spPr>
        <p:txBody>
          <a:bodyPr>
            <a:normAutofit/>
          </a:bodyPr>
          <a:lstStyle/>
          <a:p>
            <a:r>
              <a:rPr lang="en-GB" sz="2400" dirty="0"/>
              <a:t>% of source code executed by automated tests</a:t>
            </a:r>
          </a:p>
          <a:p>
            <a:endParaRPr lang="en-GB" sz="2400" dirty="0"/>
          </a:p>
          <a:p>
            <a:r>
              <a:rPr lang="en-GB" sz="2400" dirty="0"/>
              <a:t>Can’t have good testing without good code coverage</a:t>
            </a:r>
          </a:p>
          <a:p>
            <a:r>
              <a:rPr lang="en-GB" sz="2400" dirty="0"/>
              <a:t>BUT can have good code coverage with bad testing</a:t>
            </a:r>
          </a:p>
          <a:p>
            <a:endParaRPr lang="en-GB" sz="2400" dirty="0"/>
          </a:p>
          <a:p>
            <a:r>
              <a:rPr lang="en-GB" sz="2400" dirty="0"/>
              <a:t>Automated tools e.g. </a:t>
            </a:r>
            <a:r>
              <a:rPr lang="en-GB" sz="2400" dirty="0" err="1"/>
              <a:t>Codecov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FFF12-87AB-D598-BE38-9F68E2FAA8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10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EF3A62-D85D-A567-9C69-BB15DEE8A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900" y="4157048"/>
            <a:ext cx="2197100" cy="219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1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5927D87-08E1-CAC1-7FC2-C70ACB311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D61F9-8BFD-353E-F1AF-CB01639C6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Linting / formatting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95F5A-3DB6-95D6-2920-F2F6964ED73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68711"/>
            <a:ext cx="6024233" cy="4426802"/>
          </a:xfrm>
        </p:spPr>
        <p:txBody>
          <a:bodyPr>
            <a:normAutofit/>
          </a:bodyPr>
          <a:lstStyle/>
          <a:p>
            <a:r>
              <a:rPr lang="en-GB" sz="2400" dirty="0"/>
              <a:t>Automatically check for common issues e.g. un-used imports / variables</a:t>
            </a:r>
          </a:p>
          <a:p>
            <a:endParaRPr lang="en-GB" sz="2400" dirty="0"/>
          </a:p>
          <a:p>
            <a:r>
              <a:rPr lang="en-GB" sz="2400" dirty="0"/>
              <a:t>Consistent formatting – important when working with multiple </a:t>
            </a:r>
            <a:r>
              <a:rPr lang="en-GB" sz="2400" dirty="0" err="1"/>
              <a:t>devs</a:t>
            </a:r>
            <a:r>
              <a:rPr lang="en-GB" sz="2400" dirty="0"/>
              <a:t>!</a:t>
            </a:r>
          </a:p>
          <a:p>
            <a:endParaRPr lang="en-GB" sz="2400" dirty="0"/>
          </a:p>
          <a:p>
            <a:r>
              <a:rPr lang="en-GB" sz="2400" dirty="0"/>
              <a:t>Python: Ruff </a:t>
            </a:r>
            <a:r>
              <a:rPr lang="en-GB" sz="2400" dirty="0">
                <a:hlinkClick r:id="rId2"/>
              </a:rPr>
              <a:t>https://docs.astral.sh/ruff/</a:t>
            </a:r>
            <a:r>
              <a:rPr lang="en-GB" sz="2400" dirty="0"/>
              <a:t> …</a:t>
            </a:r>
          </a:p>
          <a:p>
            <a:r>
              <a:rPr lang="en-GB" sz="2400" dirty="0"/>
              <a:t>Java: ?</a:t>
            </a:r>
          </a:p>
          <a:p>
            <a:r>
              <a:rPr lang="en-GB" sz="2400" dirty="0"/>
              <a:t>Pre-commit </a:t>
            </a:r>
            <a:r>
              <a:rPr lang="en-GB" sz="2400" dirty="0">
                <a:hlinkClick r:id="rId3"/>
              </a:rPr>
              <a:t>https://pre-commit.com/</a:t>
            </a:r>
            <a:r>
              <a:rPr lang="en-GB" sz="2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B85B8-84C8-71F2-9D5B-34CA2D0F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11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C2C157-24C0-42B2-21FB-F607D34D16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859" t="37749" r="41791" b="39366"/>
          <a:stretch>
            <a:fillRect/>
          </a:stretch>
        </p:blipFill>
        <p:spPr>
          <a:xfrm>
            <a:off x="8374335" y="1931437"/>
            <a:ext cx="3694036" cy="11759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60B012-9B4C-B645-20AB-5B0D45DC3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8569" y="3535885"/>
            <a:ext cx="2818263" cy="281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4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C82E6-0A24-90FA-D6CC-827F0ED28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E59C5-567D-DEE3-ACC4-C926D5D32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Releases / versioning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98AB4-8E97-4FA6-8265-9574403EF34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68711"/>
            <a:ext cx="5942733" cy="4426802"/>
          </a:xfrm>
        </p:spPr>
        <p:txBody>
          <a:bodyPr>
            <a:normAutofit/>
          </a:bodyPr>
          <a:lstStyle/>
          <a:p>
            <a:r>
              <a:rPr lang="en-GB" sz="2400" dirty="0"/>
              <a:t>Versioning helps other people use your package + understand when it changes</a:t>
            </a:r>
          </a:p>
          <a:p>
            <a:endParaRPr lang="en-GB" sz="2400" dirty="0"/>
          </a:p>
          <a:p>
            <a:r>
              <a:rPr lang="en-GB" sz="2400" dirty="0"/>
              <a:t>When new code is made available to users of your software : new release</a:t>
            </a:r>
          </a:p>
          <a:p>
            <a:endParaRPr lang="en-GB" sz="2400" dirty="0"/>
          </a:p>
          <a:p>
            <a:r>
              <a:rPr lang="en-GB" sz="2400" dirty="0"/>
              <a:t>Semantic versioning: </a:t>
            </a:r>
            <a:r>
              <a:rPr lang="en-GB" sz="2400" dirty="0">
                <a:hlinkClick r:id="rId2"/>
              </a:rPr>
              <a:t>https://semver.org/</a:t>
            </a:r>
            <a:endParaRPr lang="en-GB" sz="2400" dirty="0"/>
          </a:p>
          <a:p>
            <a:r>
              <a:rPr lang="en-GB" sz="2400" dirty="0" err="1"/>
              <a:t>EffVer</a:t>
            </a:r>
            <a:r>
              <a:rPr lang="en-GB" sz="2400" dirty="0"/>
              <a:t>: </a:t>
            </a:r>
            <a:r>
              <a:rPr lang="en-GB" sz="2400" dirty="0">
                <a:hlinkClick r:id="rId3"/>
              </a:rPr>
              <a:t>https://jacobtomlinson.dev/effver/</a:t>
            </a:r>
            <a:r>
              <a:rPr lang="en-GB" sz="2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E9D66-9D0A-F4CE-E9CF-D6B05FD06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12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DCDE9A-8B33-8125-F10A-B9F6B76BD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0897" y="1530849"/>
            <a:ext cx="5942733" cy="532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2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844DD-373E-EC8E-9563-6F9B8544E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1E89-E31A-38E2-8457-97C56B04E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4ED0E-4C30-2BAC-ADF2-624F295E1DF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09200" y="1842755"/>
            <a:ext cx="5942733" cy="4426802"/>
          </a:xfrm>
        </p:spPr>
        <p:txBody>
          <a:bodyPr>
            <a:normAutofit/>
          </a:bodyPr>
          <a:lstStyle/>
          <a:p>
            <a:r>
              <a:rPr lang="en-GB" sz="2400" dirty="0"/>
              <a:t>Help yourself + others understand what has changed</a:t>
            </a:r>
          </a:p>
          <a:p>
            <a:endParaRPr lang="en-GB" sz="2400" dirty="0"/>
          </a:p>
          <a:p>
            <a:r>
              <a:rPr lang="en-GB" sz="2400" dirty="0"/>
              <a:t>GitHub auto-release notes</a:t>
            </a:r>
          </a:p>
          <a:p>
            <a:r>
              <a:rPr lang="en-GB" sz="2400" dirty="0"/>
              <a:t>Nicely edited </a:t>
            </a:r>
            <a:r>
              <a:rPr lang="en-GB" sz="2400" dirty="0" err="1"/>
              <a:t>Github</a:t>
            </a:r>
            <a:r>
              <a:rPr lang="en-GB" sz="2400" dirty="0"/>
              <a:t> release notes:</a:t>
            </a:r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https://github.com/napari/napari/releases</a:t>
            </a:r>
            <a:r>
              <a:rPr lang="en-GB" sz="2400" dirty="0"/>
              <a:t> </a:t>
            </a:r>
          </a:p>
          <a:p>
            <a:r>
              <a:rPr lang="en-GB" sz="2400" dirty="0"/>
              <a:t>Release notes on a web-page:</a:t>
            </a:r>
          </a:p>
          <a:p>
            <a:pPr marL="0" indent="0">
              <a:buNone/>
            </a:pPr>
            <a:r>
              <a:rPr lang="en-GB" sz="2400" dirty="0">
                <a:hlinkClick r:id="rId3"/>
              </a:rPr>
              <a:t>https://napari.org/dev/release/release_0_7_0.html</a:t>
            </a:r>
            <a:r>
              <a:rPr lang="en-GB" sz="2400" dirty="0"/>
              <a:t> 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74A36-217E-2B6F-F44E-034EC59ED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13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72E58D-700E-E76A-1A57-E6B5A3D1F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0897" y="1530849"/>
            <a:ext cx="5942733" cy="532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7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FD38E-68A0-FC0F-4D7C-E614C3CD4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A6E73-9091-7F4A-ACA8-9EDB1F86C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CB9A8-5AF6-0F9C-B541-9538469BC51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09200" y="1842755"/>
            <a:ext cx="5877663" cy="4752758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Make it easier for yourself + others to use your code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GitHub readme</a:t>
            </a:r>
          </a:p>
          <a:p>
            <a:r>
              <a:rPr lang="en-GB" sz="2400" dirty="0"/>
              <a:t>GitHub wiki</a:t>
            </a:r>
          </a:p>
          <a:p>
            <a:r>
              <a:rPr lang="en-GB" sz="2400" dirty="0"/>
              <a:t>GitHub pages site</a:t>
            </a:r>
          </a:p>
          <a:p>
            <a:endParaRPr lang="en-GB" sz="2400" dirty="0"/>
          </a:p>
          <a:p>
            <a:r>
              <a:rPr lang="en-GB" sz="2400" dirty="0"/>
              <a:t>Have user and developer focused docs</a:t>
            </a:r>
          </a:p>
          <a:p>
            <a:r>
              <a:rPr lang="en-GB" sz="2400" dirty="0"/>
              <a:t>Automated documentation building with GitHub Actions</a:t>
            </a:r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5CEA8-7D2F-8951-282F-B51552B60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14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7B8531-FC78-CD94-7878-8B4C0ACD6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180" y="0"/>
            <a:ext cx="4602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13DBC-4584-C537-ED2C-374CEB218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5DAC3-A672-5478-2781-A77599058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Documentation in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D60C9-D562-3943-4CC3-EE444CF8212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09200" y="1842755"/>
            <a:ext cx="5877663" cy="4752758"/>
          </a:xfrm>
        </p:spPr>
        <p:txBody>
          <a:bodyPr>
            <a:normAutofit/>
          </a:bodyPr>
          <a:lstStyle/>
          <a:p>
            <a:r>
              <a:rPr lang="en-GB" sz="2400" dirty="0"/>
              <a:t>Python docstrings</a:t>
            </a:r>
          </a:p>
          <a:p>
            <a:pPr lvl="1"/>
            <a:r>
              <a:rPr lang="en-GB" sz="2400" dirty="0"/>
              <a:t>Different standards: </a:t>
            </a:r>
            <a:r>
              <a:rPr lang="en-GB" sz="2400" dirty="0" err="1"/>
              <a:t>numpydoc</a:t>
            </a:r>
            <a:r>
              <a:rPr lang="en-GB" sz="2400" dirty="0"/>
              <a:t> style </a:t>
            </a:r>
            <a:r>
              <a:rPr lang="en-GB" sz="2400" dirty="0">
                <a:hlinkClick r:id="rId2"/>
              </a:rPr>
              <a:t>https://numpydoc.readthedocs.io/en/latest/format.html</a:t>
            </a:r>
            <a:endParaRPr lang="en-GB" sz="2400" dirty="0"/>
          </a:p>
          <a:p>
            <a:r>
              <a:rPr lang="en-GB" sz="2400" dirty="0"/>
              <a:t>Javadoc</a:t>
            </a:r>
          </a:p>
          <a:p>
            <a:pPr lvl="1"/>
            <a:endParaRPr lang="en-GB" sz="2400" dirty="0"/>
          </a:p>
          <a:p>
            <a:r>
              <a:rPr lang="en-GB" sz="2400" dirty="0"/>
              <a:t>Provide auto-generated API docs:</a:t>
            </a:r>
          </a:p>
          <a:p>
            <a:pPr lvl="1"/>
            <a:r>
              <a:rPr lang="en-GB" sz="2400" dirty="0">
                <a:hlinkClick r:id="rId3"/>
              </a:rPr>
              <a:t>https://napari.org/dev/api/index.html</a:t>
            </a:r>
            <a:r>
              <a:rPr lang="en-GB" sz="2400" dirty="0"/>
              <a:t> </a:t>
            </a:r>
          </a:p>
          <a:p>
            <a:pPr lvl="1"/>
            <a:r>
              <a:rPr lang="en-GB" sz="2400" dirty="0">
                <a:hlinkClick r:id="rId4"/>
              </a:rPr>
              <a:t>https://javadoc.scijava.org/ImgLib2/</a:t>
            </a: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39DB6E-CEA9-8EE1-65CE-2E3F863DD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15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B583D7-0787-E7D4-D7EC-05D45BA00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180" y="0"/>
            <a:ext cx="4602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4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0694509-6B25-C20F-4831-CFC3157D0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73CC3-8308-929D-AAC1-28BB06FBE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Encouraging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22560-C458-65CC-4D87-EAC8AE342FF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09200" y="1842755"/>
            <a:ext cx="5877663" cy="4752758"/>
          </a:xfrm>
        </p:spPr>
        <p:txBody>
          <a:bodyPr>
            <a:normAutofit/>
          </a:bodyPr>
          <a:lstStyle/>
          <a:p>
            <a:r>
              <a:rPr lang="en-GB" sz="2400" dirty="0"/>
              <a:t>Contributing guide: CONTRIBUTING.md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Developer documentation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Encourage all kinds of contribution: not everything is code!</a:t>
            </a:r>
          </a:p>
          <a:p>
            <a:endParaRPr lang="en-GB" sz="2400" dirty="0"/>
          </a:p>
          <a:p>
            <a:r>
              <a:rPr lang="en-GB" sz="2400" dirty="0"/>
              <a:t>Issue templates e.g. </a:t>
            </a:r>
            <a:r>
              <a:rPr lang="en-GB" sz="2400" dirty="0" err="1"/>
              <a:t>napari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428926-D40D-9BF4-BA95-C047041EB7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16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95502F-467F-1C6A-5A59-ECF99B9A4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931" y="803188"/>
            <a:ext cx="4905069" cy="605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1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0D627-F8CC-55EA-4B1A-B7329F8BA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3F5C3-DC89-3244-7DA6-D96188C2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/ further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A5B86-8F40-254B-4E40-2C340DC1A7F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1710897"/>
            <a:ext cx="8245766" cy="4484420"/>
          </a:xfrm>
        </p:spPr>
        <p:txBody>
          <a:bodyPr>
            <a:normAutofit/>
          </a:bodyPr>
          <a:lstStyle/>
          <a:p>
            <a:r>
              <a:rPr lang="en-GB" sz="2400" dirty="0"/>
              <a:t>Many features you can add to help make a project more sustainable long-term</a:t>
            </a:r>
          </a:p>
          <a:p>
            <a:endParaRPr lang="en-GB" sz="2400" dirty="0"/>
          </a:p>
          <a:p>
            <a:r>
              <a:rPr lang="en-GB" sz="2400" dirty="0"/>
              <a:t>It’s a lot! Focus on what will have most impact for your project</a:t>
            </a:r>
          </a:p>
          <a:p>
            <a:r>
              <a:rPr lang="en-GB" sz="2400" dirty="0"/>
              <a:t>Ideally, add these early into a project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8B522-1B8F-F01E-7151-6B0A367E8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044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B541B-DE53-FBCD-78B0-3BED1BB4B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466BF-AF5D-811C-1743-A7383DAF3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Further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88426-9808-92FD-DA17-77DE513C2E7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8" y="1710897"/>
            <a:ext cx="10398745" cy="5277732"/>
          </a:xfrm>
        </p:spPr>
        <p:txBody>
          <a:bodyPr>
            <a:normAutofit/>
          </a:bodyPr>
          <a:lstStyle/>
          <a:p>
            <a:r>
              <a:rPr lang="en-GB" sz="2400" dirty="0"/>
              <a:t>ARC python tooling: </a:t>
            </a:r>
            <a:r>
              <a:rPr lang="en-GB" sz="2400" dirty="0">
                <a:hlinkClick r:id="rId2"/>
              </a:rPr>
              <a:t>https://github-pages.arc.ucl.ac.uk/python-tooling/</a:t>
            </a: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Turing way book: </a:t>
            </a:r>
            <a:r>
              <a:rPr lang="en-GB" sz="2400" dirty="0">
                <a:hlinkClick r:id="rId3"/>
              </a:rPr>
              <a:t>https://book.the-turing-way.org/</a:t>
            </a:r>
            <a:r>
              <a:rPr lang="en-GB" sz="2400" dirty="0"/>
              <a:t> </a:t>
            </a:r>
          </a:p>
          <a:p>
            <a:endParaRPr lang="en-GB" sz="2400" dirty="0"/>
          </a:p>
          <a:p>
            <a:r>
              <a:rPr lang="en-GB" sz="2400" dirty="0"/>
              <a:t>Software carpentry:</a:t>
            </a:r>
          </a:p>
          <a:p>
            <a:pPr lvl="1"/>
            <a:r>
              <a:rPr lang="en-GB" sz="2400" dirty="0"/>
              <a:t>Git intro: </a:t>
            </a:r>
            <a:r>
              <a:rPr lang="en-GB" sz="2400" dirty="0">
                <a:hlinkClick r:id="rId4"/>
              </a:rPr>
              <a:t>https://swcarpentry.github.io/git-novice/</a:t>
            </a:r>
            <a:endParaRPr lang="en-GB" sz="2400" dirty="0"/>
          </a:p>
          <a:p>
            <a:pPr lvl="1"/>
            <a:r>
              <a:rPr lang="en-GB" sz="2400" dirty="0"/>
              <a:t>Intermediate research software development: </a:t>
            </a:r>
            <a:r>
              <a:rPr lang="en-GB" sz="2400" dirty="0">
                <a:hlinkClick r:id="rId5"/>
              </a:rPr>
              <a:t>https://carpentries-incubator.github.io/python-intermediate-development/</a:t>
            </a:r>
            <a:r>
              <a:rPr lang="en-GB" sz="2400" dirty="0"/>
              <a:t> </a:t>
            </a:r>
          </a:p>
          <a:p>
            <a:pPr lvl="1"/>
            <a:endParaRPr lang="en-GB" sz="2400" dirty="0"/>
          </a:p>
          <a:p>
            <a:r>
              <a:rPr lang="en-GB" sz="2400" dirty="0"/>
              <a:t>Would be great to make a resource specifically for </a:t>
            </a:r>
            <a:r>
              <a:rPr lang="en-GB" sz="2400" dirty="0" err="1"/>
              <a:t>fiji</a:t>
            </a:r>
            <a:r>
              <a:rPr lang="en-GB" sz="2400" dirty="0"/>
              <a:t>/</a:t>
            </a:r>
            <a:r>
              <a:rPr lang="en-GB" sz="2400" dirty="0" err="1"/>
              <a:t>napari</a:t>
            </a:r>
            <a:r>
              <a:rPr lang="en-GB" sz="2400" dirty="0"/>
              <a:t> plugins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8EDEC-6D3E-8761-FE9A-42B535A0E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92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A063A-34E6-51B4-C249-6D8C6938C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063B5-B25F-0458-2EDC-15DEC7A38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Quick about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CB835-3363-6617-11E9-82AF05DDBA8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386182"/>
            <a:ext cx="5993384" cy="3557419"/>
          </a:xfrm>
        </p:spPr>
        <p:txBody>
          <a:bodyPr>
            <a:normAutofit/>
          </a:bodyPr>
          <a:lstStyle/>
          <a:p>
            <a:r>
              <a:rPr lang="en-GB" sz="2400" dirty="0"/>
              <a:t>Research software engineer</a:t>
            </a:r>
          </a:p>
          <a:p>
            <a:r>
              <a:rPr lang="en-GB" sz="2400" dirty="0"/>
              <a:t>UCL’s Advanced Research Computing Centre (ARC)</a:t>
            </a:r>
          </a:p>
          <a:p>
            <a:r>
              <a:rPr lang="en-GB" sz="2400" dirty="0"/>
              <a:t>All kinds of projects including many biological / medical + imaging-related</a:t>
            </a:r>
          </a:p>
          <a:p>
            <a:r>
              <a:rPr lang="en-GB" sz="2400" dirty="0"/>
              <a:t>+ contributing to open-source projects</a:t>
            </a:r>
          </a:p>
          <a:p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5E6B69-0053-231B-4853-9C3995C9B2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2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7FF58F-82AD-098E-E9ED-12CFC082F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621" y="1225310"/>
            <a:ext cx="2911444" cy="2911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4600C9-C36F-2654-BCE9-72C56D4C5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450" y="4422029"/>
            <a:ext cx="1292854" cy="12928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CAAC7D-2F38-FBC2-E53E-EE066DF17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89863" l="3645" r="96090">
                        <a14:foregroundMark x1="8011" y1="29195" x2="8011" y2="29195"/>
                        <a14:foregroundMark x1="3645" y1="29651" x2="3645" y2="29651"/>
                        <a14:foregroundMark x1="92331" y1="48975" x2="92331" y2="48975"/>
                        <a14:foregroundMark x1="96090" y1="52126" x2="96090" y2="521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63916" y="5491886"/>
            <a:ext cx="1555341" cy="15553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2FF075-8FAC-5971-E988-F54D19C7110B}"/>
              </a:ext>
            </a:extLst>
          </p:cNvPr>
          <p:cNvSpPr txBox="1"/>
          <p:nvPr/>
        </p:nvSpPr>
        <p:spPr>
          <a:xfrm>
            <a:off x="9072081" y="4745290"/>
            <a:ext cx="1475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Crosshair (no logo 🥲) </a:t>
            </a:r>
          </a:p>
        </p:txBody>
      </p:sp>
    </p:spTree>
    <p:extLst>
      <p:ext uri="{BB962C8B-B14F-4D97-AF65-F5344CB8AC3E}">
        <p14:creationId xmlns:p14="http://schemas.microsoft.com/office/powerpoint/2010/main" val="267589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DB7BE-9187-4A69-0B06-EF0AB2F9D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Software maintenance – why?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0DFCF-0AE8-C558-D652-3F6A54522B0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183358" y="1902971"/>
            <a:ext cx="6049992" cy="4268671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Software needs continued work to remain up-to-date</a:t>
            </a:r>
          </a:p>
          <a:p>
            <a:r>
              <a:rPr lang="en-GB" sz="2400" dirty="0"/>
              <a:t>Bug fixes</a:t>
            </a:r>
          </a:p>
          <a:p>
            <a:r>
              <a:rPr lang="en-GB" sz="2400" dirty="0"/>
              <a:t>Adding new features</a:t>
            </a:r>
          </a:p>
          <a:p>
            <a:r>
              <a:rPr lang="en-GB" sz="2400" dirty="0"/>
              <a:t>Updating documentation</a:t>
            </a:r>
          </a:p>
          <a:p>
            <a:r>
              <a:rPr lang="en-GB" sz="2400" dirty="0"/>
              <a:t>Keeping up with dependencies:</a:t>
            </a:r>
          </a:p>
          <a:p>
            <a:pPr lvl="1"/>
            <a:r>
              <a:rPr lang="en-GB" sz="2400" dirty="0"/>
              <a:t>Other packages</a:t>
            </a:r>
          </a:p>
          <a:p>
            <a:pPr lvl="1"/>
            <a:r>
              <a:rPr lang="en-GB" sz="2400" dirty="0"/>
              <a:t>The framework you are building in: </a:t>
            </a:r>
          </a:p>
          <a:p>
            <a:pPr marL="457200" lvl="1" indent="0">
              <a:buNone/>
            </a:pPr>
            <a:r>
              <a:rPr lang="en-GB" sz="2400" dirty="0"/>
              <a:t>e.g. Fiji / </a:t>
            </a:r>
            <a:r>
              <a:rPr lang="en-GB" sz="2400" dirty="0" err="1"/>
              <a:t>napari</a:t>
            </a:r>
            <a:r>
              <a:rPr lang="en-GB" sz="2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D4F31D-6802-1F60-A1AA-40FBDA2A9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3</a:t>
            </a:fld>
            <a:endParaRPr lang="en-GB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B440DC6-6837-AA74-3C22-DA7363F5030F}"/>
              </a:ext>
            </a:extLst>
          </p:cNvPr>
          <p:cNvGrpSpPr/>
          <p:nvPr/>
        </p:nvGrpSpPr>
        <p:grpSpPr>
          <a:xfrm>
            <a:off x="8089222" y="2630510"/>
            <a:ext cx="1596980" cy="1596980"/>
            <a:chOff x="8089222" y="2630510"/>
            <a:chExt cx="1596980" cy="159698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CC0C3FA-3C3F-7252-8554-719764DF683C}"/>
                </a:ext>
              </a:extLst>
            </p:cNvPr>
            <p:cNvSpPr/>
            <p:nvPr/>
          </p:nvSpPr>
          <p:spPr>
            <a:xfrm>
              <a:off x="8089222" y="2630510"/>
              <a:ext cx="1596980" cy="159698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A8954AA-F011-102B-CB15-14F0B40F3D67}"/>
                </a:ext>
              </a:extLst>
            </p:cNvPr>
            <p:cNvSpPr txBox="1"/>
            <p:nvPr/>
          </p:nvSpPr>
          <p:spPr>
            <a:xfrm>
              <a:off x="8166495" y="3013501"/>
              <a:ext cx="14424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My software</a:t>
              </a: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7096C3CA-24BD-3171-2A4D-057B0F33B2F5}"/>
              </a:ext>
            </a:extLst>
          </p:cNvPr>
          <p:cNvSpPr/>
          <p:nvPr/>
        </p:nvSpPr>
        <p:spPr>
          <a:xfrm>
            <a:off x="8505210" y="4834484"/>
            <a:ext cx="1596980" cy="15969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DAE18B-4323-36D7-5948-D9592908F381}"/>
              </a:ext>
            </a:extLst>
          </p:cNvPr>
          <p:cNvSpPr txBox="1"/>
          <p:nvPr/>
        </p:nvSpPr>
        <p:spPr>
          <a:xfrm>
            <a:off x="8630135" y="5217475"/>
            <a:ext cx="1347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Table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package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B73B01-40F9-4BDB-4BCB-BDF64C270361}"/>
              </a:ext>
            </a:extLst>
          </p:cNvPr>
          <p:cNvSpPr/>
          <p:nvPr/>
        </p:nvSpPr>
        <p:spPr>
          <a:xfrm>
            <a:off x="10227115" y="4834484"/>
            <a:ext cx="1596980" cy="15969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4E1016-A7AE-2276-FB19-5001E9B2E8EA}"/>
              </a:ext>
            </a:extLst>
          </p:cNvPr>
          <p:cNvSpPr txBox="1"/>
          <p:nvPr/>
        </p:nvSpPr>
        <p:spPr>
          <a:xfrm>
            <a:off x="10289577" y="5228509"/>
            <a:ext cx="1472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Statistics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package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09100F6-AC43-CEEB-9887-BD25D43DB9A7}"/>
              </a:ext>
            </a:extLst>
          </p:cNvPr>
          <p:cNvGrpSpPr/>
          <p:nvPr/>
        </p:nvGrpSpPr>
        <p:grpSpPr>
          <a:xfrm>
            <a:off x="10316268" y="2630510"/>
            <a:ext cx="1596980" cy="1596980"/>
            <a:chOff x="10316268" y="2630510"/>
            <a:chExt cx="1596980" cy="159698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F65C04-3F33-BDCA-5B16-3AD39CEEDD30}"/>
                </a:ext>
              </a:extLst>
            </p:cNvPr>
            <p:cNvSpPr/>
            <p:nvPr/>
          </p:nvSpPr>
          <p:spPr>
            <a:xfrm>
              <a:off x="10316268" y="2630510"/>
              <a:ext cx="1596980" cy="159698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683DFD3-0551-EEBE-308A-711759F608A7}"/>
                </a:ext>
              </a:extLst>
            </p:cNvPr>
            <p:cNvSpPr txBox="1"/>
            <p:nvPr/>
          </p:nvSpPr>
          <p:spPr>
            <a:xfrm>
              <a:off x="10393541" y="2836978"/>
              <a:ext cx="14424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Another useful software</a:t>
              </a: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97EDAB-37EA-C332-9BC3-E9A747C606BF}"/>
              </a:ext>
            </a:extLst>
          </p:cNvPr>
          <p:cNvSpPr/>
          <p:nvPr/>
        </p:nvSpPr>
        <p:spPr>
          <a:xfrm>
            <a:off x="6776077" y="4834484"/>
            <a:ext cx="1596980" cy="15969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7537B7-6AC5-85D5-9832-DC60AE46462A}"/>
              </a:ext>
            </a:extLst>
          </p:cNvPr>
          <p:cNvSpPr txBox="1"/>
          <p:nvPr/>
        </p:nvSpPr>
        <p:spPr>
          <a:xfrm>
            <a:off x="6838539" y="5228509"/>
            <a:ext cx="1472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Fiji / </a:t>
            </a:r>
            <a:r>
              <a:rPr lang="en-GB" sz="2400" dirty="0" err="1">
                <a:solidFill>
                  <a:schemeClr val="bg1"/>
                </a:solidFill>
              </a:rPr>
              <a:t>napari</a:t>
            </a:r>
            <a:endParaRPr lang="en-GB" sz="2400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1DEB71E-20E3-9A3F-5575-7CCFB10E0689}"/>
              </a:ext>
            </a:extLst>
          </p:cNvPr>
          <p:cNvCxnSpPr>
            <a:cxnSpLocks/>
          </p:cNvCxnSpPr>
          <p:nvPr/>
        </p:nvCxnSpPr>
        <p:spPr>
          <a:xfrm flipH="1" flipV="1">
            <a:off x="8969339" y="4037307"/>
            <a:ext cx="267128" cy="1007304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E4FCB5E-2EA1-E93E-0E82-A154F80ECF77}"/>
              </a:ext>
            </a:extLst>
          </p:cNvPr>
          <p:cNvCxnSpPr>
            <a:cxnSpLocks/>
          </p:cNvCxnSpPr>
          <p:nvPr/>
        </p:nvCxnSpPr>
        <p:spPr>
          <a:xfrm flipH="1" flipV="1">
            <a:off x="9246741" y="3896702"/>
            <a:ext cx="1561672" cy="1147909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68BFEA4-99E4-DD45-5296-37AC66314879}"/>
              </a:ext>
            </a:extLst>
          </p:cNvPr>
          <p:cNvCxnSpPr>
            <a:cxnSpLocks/>
          </p:cNvCxnSpPr>
          <p:nvPr/>
        </p:nvCxnSpPr>
        <p:spPr>
          <a:xfrm flipV="1">
            <a:off x="7863416" y="3896702"/>
            <a:ext cx="527453" cy="1268570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E32F0B4-7E99-F8BB-04F7-D31F320E7C4D}"/>
              </a:ext>
            </a:extLst>
          </p:cNvPr>
          <p:cNvCxnSpPr>
            <a:cxnSpLocks/>
          </p:cNvCxnSpPr>
          <p:nvPr/>
        </p:nvCxnSpPr>
        <p:spPr>
          <a:xfrm flipV="1">
            <a:off x="11069088" y="4037306"/>
            <a:ext cx="222211" cy="1075762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6D8F81-450B-E29D-1F2C-352EF9FD550C}"/>
              </a:ext>
            </a:extLst>
          </p:cNvPr>
          <p:cNvCxnSpPr>
            <a:cxnSpLocks/>
          </p:cNvCxnSpPr>
          <p:nvPr/>
        </p:nvCxnSpPr>
        <p:spPr>
          <a:xfrm flipV="1">
            <a:off x="9605166" y="4017362"/>
            <a:ext cx="1203247" cy="1131000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27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17533-71E2-C266-1EFA-0CBD147A1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732C3-C6DA-8408-E00E-2DBC437A2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Software maintenance – how?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6E479-1285-7AD3-87E6-45C7A6E83AA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06831"/>
            <a:ext cx="7247727" cy="4012164"/>
          </a:xfrm>
        </p:spPr>
        <p:txBody>
          <a:bodyPr>
            <a:normAutofit/>
          </a:bodyPr>
          <a:lstStyle/>
          <a:p>
            <a:r>
              <a:rPr lang="en-GB" sz="2400" dirty="0"/>
              <a:t>Often limited resources: </a:t>
            </a:r>
          </a:p>
          <a:p>
            <a:pPr lvl="1"/>
            <a:r>
              <a:rPr lang="en-GB" sz="2400" dirty="0"/>
              <a:t>Small teams</a:t>
            </a:r>
          </a:p>
          <a:p>
            <a:pPr lvl="1"/>
            <a:r>
              <a:rPr lang="en-GB" sz="2400" dirty="0"/>
              <a:t>Limited funding</a:t>
            </a:r>
          </a:p>
          <a:p>
            <a:r>
              <a:rPr lang="en-GB" sz="2400" dirty="0"/>
              <a:t>Make maintenance as efficient as possible</a:t>
            </a:r>
          </a:p>
          <a:p>
            <a:r>
              <a:rPr lang="en-GB" sz="2400" dirty="0"/>
              <a:t>Steps beyond making the software work</a:t>
            </a:r>
          </a:p>
          <a:p>
            <a:endParaRPr lang="en-GB" sz="2400" dirty="0"/>
          </a:p>
          <a:p>
            <a:r>
              <a:rPr lang="en-GB" sz="2400" dirty="0"/>
              <a:t>Focus on what has the most impact for your project!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975B3-D04D-CD9B-78B3-F4D79EE358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4</a:t>
            </a:fld>
            <a:endParaRPr lang="en-GB" dirty="0"/>
          </a:p>
        </p:txBody>
      </p:sp>
      <p:pic>
        <p:nvPicPr>
          <p:cNvPr id="5" name="Picture 4" descr="Half face clock on a wall">
            <a:extLst>
              <a:ext uri="{FF2B5EF4-FFF2-40B4-BE49-F238E27FC236}">
                <a16:creationId xmlns:a16="http://schemas.microsoft.com/office/drawing/2014/main" id="{404BF6C1-ED93-6987-C24A-99A5FBD6E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868" y="136348"/>
            <a:ext cx="3274132" cy="2356143"/>
          </a:xfrm>
          <a:prstGeom prst="rect">
            <a:avLst/>
          </a:prstGeom>
        </p:spPr>
      </p:pic>
      <p:pic>
        <p:nvPicPr>
          <p:cNvPr id="6" name="Picture 5" descr="Jars of coins">
            <a:extLst>
              <a:ext uri="{FF2B5EF4-FFF2-40B4-BE49-F238E27FC236}">
                <a16:creationId xmlns:a16="http://schemas.microsoft.com/office/drawing/2014/main" id="{593B63C8-0822-AB04-60B1-CF18F7FC0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868" y="2492491"/>
            <a:ext cx="3274132" cy="2182755"/>
          </a:xfrm>
          <a:prstGeom prst="rect">
            <a:avLst/>
          </a:prstGeom>
        </p:spPr>
      </p:pic>
      <p:pic>
        <p:nvPicPr>
          <p:cNvPr id="7" name="Picture 6" descr="People checking a computer">
            <a:extLst>
              <a:ext uri="{FF2B5EF4-FFF2-40B4-BE49-F238E27FC236}">
                <a16:creationId xmlns:a16="http://schemas.microsoft.com/office/drawing/2014/main" id="{1F237D4E-0E47-FA16-BFA3-51F2AF54F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868" y="4675245"/>
            <a:ext cx="3274132" cy="21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4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524B0-1ACF-E1CA-36B5-AAAF04D13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20A8D-C03C-D068-1E5E-2C1A2714C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662" y="452337"/>
            <a:ext cx="9150675" cy="1427585"/>
          </a:xfrm>
        </p:spPr>
        <p:txBody>
          <a:bodyPr/>
          <a:lstStyle/>
          <a:p>
            <a:r>
              <a:rPr lang="en-GB" dirty="0"/>
              <a:t>Version control - Git and GitHub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705A2-F7FF-6DCF-6148-FDB7BFBA2C3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06831"/>
            <a:ext cx="5586351" cy="3836770"/>
          </a:xfrm>
        </p:spPr>
        <p:txBody>
          <a:bodyPr>
            <a:normAutofit/>
          </a:bodyPr>
          <a:lstStyle/>
          <a:p>
            <a:r>
              <a:rPr lang="en-GB" sz="2400" dirty="0"/>
              <a:t>Git = a version control system</a:t>
            </a:r>
          </a:p>
          <a:p>
            <a:r>
              <a:rPr lang="en-GB" sz="2400" dirty="0"/>
              <a:t>GitHub = a website that integrates with git + lets you collaborate / share your code with others</a:t>
            </a:r>
          </a:p>
          <a:p>
            <a:r>
              <a:rPr lang="en-GB" sz="2400" dirty="0"/>
              <a:t>There are more options: GitLab, Bitbucket…</a:t>
            </a:r>
          </a:p>
          <a:p>
            <a:endParaRPr lang="en-GB" sz="2400" dirty="0"/>
          </a:p>
          <a:p>
            <a:r>
              <a:rPr lang="en-GB" sz="2400" dirty="0"/>
              <a:t>Let’s look at </a:t>
            </a:r>
            <a:r>
              <a:rPr lang="en-GB" sz="2400" dirty="0" err="1"/>
              <a:t>napari’s</a:t>
            </a:r>
            <a:r>
              <a:rPr lang="en-GB" sz="2400" dirty="0"/>
              <a:t> GitHub…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ED65E-8FDD-15D1-BB89-B676CC6EB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5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DA60D1-71A8-3B06-B16D-E92A057A4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3017" y="1754147"/>
            <a:ext cx="4009623" cy="16748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297688-2868-D277-7975-7EF6FB4BC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154" y="4268328"/>
            <a:ext cx="5992039" cy="222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6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46AE9-F880-75A8-5C0A-6C0C12F9F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CF08F-1857-B91E-77C6-2C6293638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Automated dependency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0BD09-014D-228A-9019-D9F39C43990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06831"/>
            <a:ext cx="6024233" cy="4012164"/>
          </a:xfrm>
        </p:spPr>
        <p:txBody>
          <a:bodyPr>
            <a:normAutofit/>
          </a:bodyPr>
          <a:lstStyle/>
          <a:p>
            <a:r>
              <a:rPr lang="en-GB" sz="2400" dirty="0"/>
              <a:t>How do I know when a new version is out?</a:t>
            </a:r>
          </a:p>
          <a:p>
            <a:endParaRPr lang="en-GB" sz="2400" dirty="0"/>
          </a:p>
          <a:p>
            <a:r>
              <a:rPr lang="en-GB" sz="2400" dirty="0"/>
              <a:t>Detect and automatically open PRs</a:t>
            </a:r>
          </a:p>
          <a:p>
            <a:r>
              <a:rPr lang="en-GB" sz="2400" dirty="0"/>
              <a:t>Detect security vulnerabilities </a:t>
            </a:r>
          </a:p>
          <a:p>
            <a:r>
              <a:rPr lang="en-GB" sz="2400" dirty="0"/>
              <a:t>Works for python, java…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A21EF-9A1D-FC4D-EAF4-06E2B6874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6</a:t>
            </a:fld>
            <a:endParaRPr lang="en-GB" dirty="0"/>
          </a:p>
        </p:txBody>
      </p:sp>
      <p:pic>
        <p:nvPicPr>
          <p:cNvPr id="2054" name="Picture 6" descr="Dependabot · GitHub">
            <a:extLst>
              <a:ext uri="{FF2B5EF4-FFF2-40B4-BE49-F238E27FC236}">
                <a16:creationId xmlns:a16="http://schemas.microsoft.com/office/drawing/2014/main" id="{6536A8AF-8667-D241-5FC0-7E180FF07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210" y="1931437"/>
            <a:ext cx="1996619" cy="199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187FD5-EA5E-5837-A7A7-0FF8647FB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56" y="4442729"/>
            <a:ext cx="1914525" cy="19145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0705A4D-F184-6A39-8AC2-B526D517D590}"/>
              </a:ext>
            </a:extLst>
          </p:cNvPr>
          <p:cNvSpPr txBox="1"/>
          <p:nvPr/>
        </p:nvSpPr>
        <p:spPr>
          <a:xfrm>
            <a:off x="9903854" y="2700408"/>
            <a:ext cx="2382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Dependabot</a:t>
            </a:r>
            <a:endParaRPr lang="en-GB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5BC4AD-C139-D917-A344-72B06D4E4F61}"/>
              </a:ext>
            </a:extLst>
          </p:cNvPr>
          <p:cNvSpPr txBox="1"/>
          <p:nvPr/>
        </p:nvSpPr>
        <p:spPr>
          <a:xfrm>
            <a:off x="9923172" y="5169158"/>
            <a:ext cx="2382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Renovate </a:t>
            </a:r>
          </a:p>
          <a:p>
            <a:r>
              <a:rPr lang="en-GB" sz="2400" dirty="0"/>
              <a:t>(Mend)</a:t>
            </a:r>
          </a:p>
        </p:txBody>
      </p:sp>
    </p:spTree>
    <p:extLst>
      <p:ext uri="{BB962C8B-B14F-4D97-AF65-F5344CB8AC3E}">
        <p14:creationId xmlns:p14="http://schemas.microsoft.com/office/powerpoint/2010/main" val="358424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8335A-F4A7-CA98-E3E1-FFA978546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Guidelines for dependency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6AA51-FDC3-E794-DB02-6E66C19837B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sz="2400" dirty="0"/>
              <a:t>Spec 0 for scientific python: </a:t>
            </a:r>
            <a:r>
              <a:rPr lang="en-GB" sz="2400" dirty="0">
                <a:hlinkClick r:id="rId2"/>
              </a:rPr>
              <a:t>https://scientific-python.org/specs/spec-0000/</a:t>
            </a: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722E5B-6277-8E35-DBAF-798A2F5DA5B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012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ADFEC-6C60-AFE7-6350-6CC375852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572CD-C474-2074-59FF-C455B2936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26911-5079-28D4-1D40-19E6872722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68711"/>
            <a:ext cx="6024233" cy="4012164"/>
          </a:xfrm>
        </p:spPr>
        <p:txBody>
          <a:bodyPr>
            <a:normAutofit/>
          </a:bodyPr>
          <a:lstStyle/>
          <a:p>
            <a:r>
              <a:rPr lang="en-GB" sz="2400" dirty="0"/>
              <a:t>Automated testing of your software</a:t>
            </a:r>
          </a:p>
          <a:p>
            <a:endParaRPr lang="en-GB" sz="2400" dirty="0"/>
          </a:p>
          <a:p>
            <a:r>
              <a:rPr lang="en-GB" sz="2400" dirty="0"/>
              <a:t>Python (</a:t>
            </a:r>
            <a:r>
              <a:rPr lang="en-GB" sz="2400" dirty="0" err="1"/>
              <a:t>napari</a:t>
            </a:r>
            <a:r>
              <a:rPr lang="en-GB" sz="2400" dirty="0"/>
              <a:t>) = </a:t>
            </a:r>
            <a:r>
              <a:rPr lang="en-GB" sz="2400" dirty="0" err="1"/>
              <a:t>pytest</a:t>
            </a:r>
            <a:endParaRPr lang="en-GB" sz="2400" dirty="0"/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https://docs.pytest.org/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Java (Fiji): Junit</a:t>
            </a:r>
          </a:p>
          <a:p>
            <a:pPr marL="0" indent="0">
              <a:buNone/>
            </a:pPr>
            <a:r>
              <a:rPr lang="en-GB" sz="2400" dirty="0">
                <a:hlinkClick r:id="rId3"/>
              </a:rPr>
              <a:t>https://junit.org/</a:t>
            </a:r>
            <a:r>
              <a:rPr lang="en-GB" sz="2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76C7D-BACF-9421-48FC-E912477D5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8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B5BF3B-4DFD-7832-0AD2-A68AFC21F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2524" y="644623"/>
            <a:ext cx="3541295" cy="3541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D5697E-4724-75FA-2B59-FF24BEAA2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336" y="4753290"/>
            <a:ext cx="5062528" cy="14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85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8A34A-5169-9B62-EFDF-4C52406EA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2E200-9515-DE3C-BC56-C0039E59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Running remotely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F7B8A-548A-8EBC-B645-2D527A87773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81119" y="2168711"/>
            <a:ext cx="6024233" cy="4426802"/>
          </a:xfrm>
        </p:spPr>
        <p:txBody>
          <a:bodyPr>
            <a:normAutofit/>
          </a:bodyPr>
          <a:lstStyle/>
          <a:p>
            <a:r>
              <a:rPr lang="en-GB" sz="2400" dirty="0"/>
              <a:t>Usually we want to run when a new PR is opened</a:t>
            </a:r>
          </a:p>
          <a:p>
            <a:endParaRPr lang="en-GB" sz="2400" dirty="0"/>
          </a:p>
          <a:p>
            <a:r>
              <a:rPr lang="en-GB" sz="2400" dirty="0"/>
              <a:t>‘Continuous integration’: integrating new code changes frequently, usually with automated tests / builds etc.</a:t>
            </a:r>
          </a:p>
          <a:p>
            <a:endParaRPr lang="en-GB" sz="2400" dirty="0"/>
          </a:p>
          <a:p>
            <a:r>
              <a:rPr lang="en-GB" sz="2400" dirty="0"/>
              <a:t>GitHub actions (or GitLab CI/CD…)</a:t>
            </a:r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https://docs.github.com/en/actions</a:t>
            </a:r>
            <a:r>
              <a:rPr lang="en-GB" sz="2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2274B-ABAA-BDB1-4D69-EE4780793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508C4A-250A-4644-83FB-8ED317DAE4C2}" type="slidenum">
              <a:rPr lang="en-GB" smtClean="0"/>
              <a:t>9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D182C0-68B4-7994-22B3-0D65D23BC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524" y="644623"/>
            <a:ext cx="3541295" cy="3541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154821-91E2-B763-C944-4CC30880D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336" y="4753290"/>
            <a:ext cx="5062528" cy="14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1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">
  <a:themeElements>
    <a:clrScheme name="Custom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96B"/>
      </a:accent1>
      <a:accent2>
        <a:srgbClr val="95B8BF"/>
      </a:accent2>
      <a:accent3>
        <a:srgbClr val="BFD4D9"/>
      </a:accent3>
      <a:accent4>
        <a:srgbClr val="5B4839"/>
      </a:accent4>
      <a:accent5>
        <a:srgbClr val="C3A398"/>
      </a:accent5>
      <a:accent6>
        <a:srgbClr val="CA553E"/>
      </a:accent6>
      <a:hlink>
        <a:srgbClr val="0563C1"/>
      </a:hlink>
      <a:folHlink>
        <a:srgbClr val="954F72"/>
      </a:folHlink>
    </a:clrScheme>
    <a:fontScheme name="Custom 30">
      <a:majorFont>
        <a:latin typeface="Tisa Offc Serif Pro"/>
        <a:ea typeface=""/>
        <a:cs typeface=""/>
      </a:majorFont>
      <a:minorFont>
        <a:latin typeface="Univer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5">
              <a:lumMod val="20000"/>
              <a:lumOff val="8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78544816_Win32_SL_V10" id="{8934A6D9-B969-498F-A646-4B502FD69C4E}" vid="{AA78C1C8-456D-41A9-83FC-BC8B9A8EE3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1faf88fe-a998-4c5b-93c9-210a11d9a5c2}" enabled="0" method="" siteId="{1faf88fe-a998-4c5b-93c9-210a11d9a5c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Modern conference presentation</Template>
  <TotalTime>0</TotalTime>
  <Words>744</Words>
  <Application>Microsoft Office PowerPoint</Application>
  <PresentationFormat>Widescreen</PresentationFormat>
  <Paragraphs>158</Paragraphs>
  <Slides>18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Aptos</vt:lpstr>
      <vt:lpstr>Arial</vt:lpstr>
      <vt:lpstr>Tisa Offc Serif Pro</vt:lpstr>
      <vt:lpstr>Univers Light</vt:lpstr>
      <vt:lpstr>Custom</vt:lpstr>
      <vt:lpstr>CCP-volumeEM Show &amp; Tell  Good practices for image analysis software</vt:lpstr>
      <vt:lpstr>Quick about me</vt:lpstr>
      <vt:lpstr>Software maintenance – why?</vt:lpstr>
      <vt:lpstr>Software maintenance – how?</vt:lpstr>
      <vt:lpstr>Version control - Git and GitHub</vt:lpstr>
      <vt:lpstr>Automated dependency updates</vt:lpstr>
      <vt:lpstr>Guidelines for dependency support</vt:lpstr>
      <vt:lpstr>Testing</vt:lpstr>
      <vt:lpstr>Running remotely</vt:lpstr>
      <vt:lpstr>Code coverage</vt:lpstr>
      <vt:lpstr>Linting / formatting</vt:lpstr>
      <vt:lpstr>Releases / versioning</vt:lpstr>
      <vt:lpstr>Release notes</vt:lpstr>
      <vt:lpstr>Documentation</vt:lpstr>
      <vt:lpstr>Documentation in code</vt:lpstr>
      <vt:lpstr>Encouraging contributions</vt:lpstr>
      <vt:lpstr>Summary / further resources</vt:lpstr>
      <vt:lpstr>Further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Meechan, Kimberly</dc:creator>
  <cp:lastModifiedBy>Kimberly Meechan</cp:lastModifiedBy>
  <cp:revision>92</cp:revision>
  <dcterms:created xsi:type="dcterms:W3CDTF">2025-08-01T15:32:19Z</dcterms:created>
  <dcterms:modified xsi:type="dcterms:W3CDTF">2026-03-15T22:06:07Z</dcterms:modified>
</cp:coreProperties>
</file>