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x="18288000" cy="10287000"/>
  <p:notesSz cx="6858000" cy="9144000"/>
  <p:embeddedFontLst>
    <p:embeddedFont>
      <p:font typeface="Montserrat Semi-Bold" charset="1" panose="00000700000000000000"/>
      <p:regular r:id="rId18"/>
    </p:embeddedFont>
    <p:embeddedFont>
      <p:font typeface="Montserrat" charset="1" panose="00000500000000000000"/>
      <p:regular r:id="rId19"/>
    </p:embeddedFont>
    <p:embeddedFont>
      <p:font typeface="Calibri (MS)" charset="1" panose="020F0502020204030204"/>
      <p:regular r:id="rId20"/>
    </p:embeddedFont>
    <p:embeddedFont>
      <p:font typeface="Calibri (MS) Bold" charset="1" panose="020F0702030404030204"/>
      <p:regular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jpeg" Type="http://schemas.openxmlformats.org/officeDocument/2006/relationships/image"/><Relationship Id="rId4" Target="../media/image3.jpe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https://doi.org/10.5281/zenodo.20023848" TargetMode="External" Type="http://schemas.openxmlformats.org/officeDocument/2006/relationships/hyperlink"/><Relationship Id="rId8" Target="https://doi.org/10.5281/zenodo.20023848" TargetMode="External" Type="http://schemas.openxmlformats.org/officeDocument/2006/relationships/hyperlink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5.png" Type="http://schemas.openxmlformats.org/officeDocument/2006/relationships/image"/><Relationship Id="rId3" Target="../media/image46.svg" Type="http://schemas.openxmlformats.org/officeDocument/2006/relationships/image"/><Relationship Id="rId4" Target="../media/image47.png" Type="http://schemas.openxmlformats.org/officeDocument/2006/relationships/image"/><Relationship Id="rId5" Target="../media/image48.svg" Type="http://schemas.openxmlformats.org/officeDocument/2006/relationships/image"/><Relationship Id="rId6" Target="../media/image49.png" Type="http://schemas.openxmlformats.org/officeDocument/2006/relationships/image"/><Relationship Id="rId7" Target="../media/image50.png" Type="http://schemas.openxmlformats.org/officeDocument/2006/relationships/image"/><Relationship Id="rId8" Target="https://dub.sh/eresearch-news" TargetMode="External" Type="http://schemas.openxmlformats.org/officeDocument/2006/relationships/hyperlink"/><Relationship Id="rId9" Target="https://dub.sh/eresearch-events" TargetMode="External" Type="http://schemas.openxmlformats.org/officeDocument/2006/relationships/hyperlink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1.png" Type="http://schemas.openxmlformats.org/officeDocument/2006/relationships/image"/><Relationship Id="rId3" Target="../media/image52.sv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jpeg" Type="http://schemas.openxmlformats.org/officeDocument/2006/relationships/image"/><Relationship Id="rId4" Target="../media/image3.jpe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https://doi.org/10.5281/zenodo.20023848" TargetMode="External" Type="http://schemas.openxmlformats.org/officeDocument/2006/relationships/hyperlink"/><Relationship Id="rId8" Target="https://doi.org/10.5281/zenodo.20023848" TargetMode="External" Type="http://schemas.openxmlformats.org/officeDocument/2006/relationships/hyperlink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Relationship Id="rId4" Target="https://doi.org/10.5281/zenodo.5504015" TargetMode="External" Type="http://schemas.openxmlformats.org/officeDocument/2006/relationships/hyperlink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png" Type="http://schemas.openxmlformats.org/officeDocument/2006/relationships/image"/><Relationship Id="rId3" Target="../media/image10.png" Type="http://schemas.openxmlformats.org/officeDocument/2006/relationships/image"/><Relationship Id="rId4" Target="../media/image11.png" Type="http://schemas.openxmlformats.org/officeDocument/2006/relationships/image"/><Relationship Id="rId5" Target="../media/image12.png" Type="http://schemas.openxmlformats.org/officeDocument/2006/relationships/image"/><Relationship Id="rId6" Target="../media/image13.svg" Type="http://schemas.openxmlformats.org/officeDocument/2006/relationships/image"/><Relationship Id="rId7" Target="https://commons.datacite.org/doi.org?query=+&amp;resource-type=software" TargetMode="External" Type="http://schemas.openxmlformats.org/officeDocument/2006/relationships/hyperlink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4.png" Type="http://schemas.openxmlformats.org/officeDocument/2006/relationships/image"/><Relationship Id="rId3" Target="https://doi.org/10.5281/zenodo.18669645" TargetMode="External" Type="http://schemas.openxmlformats.org/officeDocument/2006/relationships/hyperlink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3.png" Type="http://schemas.openxmlformats.org/officeDocument/2006/relationships/image"/><Relationship Id="rId11" Target="../media/image24.svg" Type="http://schemas.openxmlformats.org/officeDocument/2006/relationships/image"/><Relationship Id="rId12" Target="../media/image25.png" Type="http://schemas.openxmlformats.org/officeDocument/2006/relationships/image"/><Relationship Id="rId13" Target="../media/image26.svg" Type="http://schemas.openxmlformats.org/officeDocument/2006/relationships/image"/><Relationship Id="rId2" Target="../media/image15.png" Type="http://schemas.openxmlformats.org/officeDocument/2006/relationships/image"/><Relationship Id="rId3" Target="../media/image16.svg" Type="http://schemas.openxmlformats.org/officeDocument/2006/relationships/image"/><Relationship Id="rId4" Target="../media/image17.png" Type="http://schemas.openxmlformats.org/officeDocument/2006/relationships/image"/><Relationship Id="rId5" Target="../media/image18.svg" Type="http://schemas.openxmlformats.org/officeDocument/2006/relationships/image"/><Relationship Id="rId6" Target="../media/image19.png" Type="http://schemas.openxmlformats.org/officeDocument/2006/relationships/image"/><Relationship Id="rId7" Target="../media/image20.svg" Type="http://schemas.openxmlformats.org/officeDocument/2006/relationships/image"/><Relationship Id="rId8" Target="../media/image21.png" Type="http://schemas.openxmlformats.org/officeDocument/2006/relationships/image"/><Relationship Id="rId9" Target="../media/image22.sv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7.png" Type="http://schemas.openxmlformats.org/officeDocument/2006/relationships/image"/><Relationship Id="rId3" Target="../media/image28.svg" Type="http://schemas.openxmlformats.org/officeDocument/2006/relationships/image"/><Relationship Id="rId4" Target="../media/image29.png" Type="http://schemas.openxmlformats.org/officeDocument/2006/relationships/image"/><Relationship Id="rId5" Target="../media/image30.svg" Type="http://schemas.openxmlformats.org/officeDocument/2006/relationships/image"/><Relationship Id="rId6" Target="../media/image31.png" Type="http://schemas.openxmlformats.org/officeDocument/2006/relationships/image"/><Relationship Id="rId7" Target="../media/image32.sv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41.png" Type="http://schemas.openxmlformats.org/officeDocument/2006/relationships/image"/><Relationship Id="rId11" Target="../media/image42.svg" Type="http://schemas.openxmlformats.org/officeDocument/2006/relationships/image"/><Relationship Id="rId12" Target="../media/image43.png" Type="http://schemas.openxmlformats.org/officeDocument/2006/relationships/image"/><Relationship Id="rId13" Target="../media/image44.svg" Type="http://schemas.openxmlformats.org/officeDocument/2006/relationships/image"/><Relationship Id="rId2" Target="../media/image33.png" Type="http://schemas.openxmlformats.org/officeDocument/2006/relationships/image"/><Relationship Id="rId3" Target="../media/image34.svg" Type="http://schemas.openxmlformats.org/officeDocument/2006/relationships/image"/><Relationship Id="rId4" Target="../media/image35.png" Type="http://schemas.openxmlformats.org/officeDocument/2006/relationships/image"/><Relationship Id="rId5" Target="../media/image36.svg" Type="http://schemas.openxmlformats.org/officeDocument/2006/relationships/image"/><Relationship Id="rId6" Target="../media/image37.png" Type="http://schemas.openxmlformats.org/officeDocument/2006/relationships/image"/><Relationship Id="rId7" Target="../media/image38.svg" Type="http://schemas.openxmlformats.org/officeDocument/2006/relationships/image"/><Relationship Id="rId8" Target="../media/image39.png" Type="http://schemas.openxmlformats.org/officeDocument/2006/relationships/image"/><Relationship Id="rId9" Target="../media/image40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3C6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3732625"/>
          </a:xfrm>
          <a:custGeom>
            <a:avLst/>
            <a:gdLst/>
            <a:ahLst/>
            <a:cxnLst/>
            <a:rect r="r" b="b" t="t" l="l"/>
            <a:pathLst>
              <a:path h="13732625" w="18288000">
                <a:moveTo>
                  <a:pt x="0" y="0"/>
                </a:moveTo>
                <a:lnTo>
                  <a:pt x="18288000" y="0"/>
                </a:lnTo>
                <a:lnTo>
                  <a:pt x="18288000" y="13732625"/>
                </a:lnTo>
                <a:lnTo>
                  <a:pt x="0" y="1373262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7999"/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>
            <a:off x="1349375" y="4196842"/>
            <a:ext cx="15589250" cy="0"/>
          </a:xfrm>
          <a:prstGeom prst="line">
            <a:avLst/>
          </a:prstGeom>
          <a:ln cap="flat" w="57150">
            <a:solidFill>
              <a:srgbClr val="C99700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4" id="4"/>
          <p:cNvGrpSpPr/>
          <p:nvPr/>
        </p:nvGrpSpPr>
        <p:grpSpPr>
          <a:xfrm rot="0">
            <a:off x="0" y="8149600"/>
            <a:ext cx="18288000" cy="3570014"/>
            <a:chOff x="0" y="0"/>
            <a:chExt cx="4816593" cy="940251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4816592" cy="940251"/>
            </a:xfrm>
            <a:custGeom>
              <a:avLst/>
              <a:gdLst/>
              <a:ahLst/>
              <a:cxnLst/>
              <a:rect r="r" b="b" t="t" l="l"/>
              <a:pathLst>
                <a:path h="940251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940251"/>
                  </a:lnTo>
                  <a:lnTo>
                    <a:pt x="0" y="940251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0" y="-38100"/>
              <a:ext cx="4816593" cy="97835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sp>
        <p:nvSpPr>
          <p:cNvPr name="Freeform 7" id="7"/>
          <p:cNvSpPr/>
          <p:nvPr/>
        </p:nvSpPr>
        <p:spPr>
          <a:xfrm flipH="false" flipV="false" rot="0">
            <a:off x="1501775" y="8726778"/>
            <a:ext cx="7146518" cy="1063045"/>
          </a:xfrm>
          <a:custGeom>
            <a:avLst/>
            <a:gdLst/>
            <a:ahLst/>
            <a:cxnLst/>
            <a:rect r="r" b="b" t="t" l="l"/>
            <a:pathLst>
              <a:path h="1063045" w="7146518">
                <a:moveTo>
                  <a:pt x="0" y="0"/>
                </a:moveTo>
                <a:lnTo>
                  <a:pt x="7146518" y="0"/>
                </a:lnTo>
                <a:lnTo>
                  <a:pt x="7146518" y="1063044"/>
                </a:lnTo>
                <a:lnTo>
                  <a:pt x="0" y="106304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13766795" y="8311936"/>
            <a:ext cx="3492505" cy="1892728"/>
          </a:xfrm>
          <a:custGeom>
            <a:avLst/>
            <a:gdLst/>
            <a:ahLst/>
            <a:cxnLst/>
            <a:rect r="r" b="b" t="t" l="l"/>
            <a:pathLst>
              <a:path h="1892728" w="3492505">
                <a:moveTo>
                  <a:pt x="0" y="0"/>
                </a:moveTo>
                <a:lnTo>
                  <a:pt x="3492505" y="0"/>
                </a:lnTo>
                <a:lnTo>
                  <a:pt x="3492505" y="1892728"/>
                </a:lnTo>
                <a:lnTo>
                  <a:pt x="0" y="189272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-15429" r="-9249" b="-16536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1330325" y="2891431"/>
            <a:ext cx="16230600" cy="8775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279"/>
              </a:lnSpc>
              <a:spcBef>
                <a:spcPct val="0"/>
              </a:spcBef>
            </a:pPr>
            <a:r>
              <a:rPr lang="en-US" sz="5199" b="true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Unpacking Research Software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501775" y="6378067"/>
            <a:ext cx="5803033" cy="15811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>
                <a:solidFill>
                  <a:srgbClr val="E5E7EB"/>
                </a:solidFill>
                <a:latin typeface="Montserrat"/>
                <a:ea typeface="Montserrat"/>
                <a:cs typeface="Montserrat"/>
                <a:sym typeface="Montserrat"/>
              </a:rPr>
              <a:t>Anelda van der Walt</a:t>
            </a:r>
          </a:p>
          <a:p>
            <a:pPr algn="l">
              <a:lnSpc>
                <a:spcPts val="4200"/>
              </a:lnSpc>
            </a:pPr>
            <a:r>
              <a:rPr lang="en-US" sz="3000">
                <a:solidFill>
                  <a:srgbClr val="E5E7EB"/>
                </a:solidFill>
                <a:latin typeface="Montserrat"/>
                <a:ea typeface="Montserrat"/>
                <a:cs typeface="Montserrat"/>
                <a:sym typeface="Montserrat"/>
              </a:rPr>
              <a:t>Senior eResearch Analyst</a:t>
            </a:r>
          </a:p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E5E7EB"/>
                </a:solidFill>
                <a:latin typeface="Montserrat"/>
                <a:ea typeface="Montserrat"/>
                <a:cs typeface="Montserrat"/>
                <a:sym typeface="Montserrat"/>
              </a:rPr>
              <a:t>anelda.vanderwalt@uct.ac.za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9445625" y="6378067"/>
            <a:ext cx="8003355" cy="15811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4200"/>
              </a:lnSpc>
            </a:pPr>
            <a:r>
              <a:rPr lang="en-US" sz="3000">
                <a:solidFill>
                  <a:srgbClr val="E5E7EB"/>
                </a:solidFill>
                <a:latin typeface="Montserrat"/>
                <a:ea typeface="Montserrat"/>
                <a:cs typeface="Montserrat"/>
                <a:sym typeface="Montserrat"/>
              </a:rPr>
              <a:t>UCT Emerging Researcher Programme</a:t>
            </a:r>
          </a:p>
          <a:p>
            <a:pPr algn="r">
              <a:lnSpc>
                <a:spcPts val="4200"/>
              </a:lnSpc>
            </a:pPr>
            <a:r>
              <a:rPr lang="en-US" sz="3000">
                <a:solidFill>
                  <a:srgbClr val="E5E7EB"/>
                </a:solidFill>
                <a:latin typeface="Montserrat"/>
                <a:ea typeface="Montserrat"/>
                <a:cs typeface="Montserrat"/>
                <a:sym typeface="Montserrat"/>
              </a:rPr>
              <a:t>4 May 2026</a:t>
            </a:r>
          </a:p>
          <a:p>
            <a:pPr algn="r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E5E7EB"/>
                </a:solidFill>
                <a:latin typeface="Montserrat"/>
                <a:ea typeface="Montserrat"/>
                <a:cs typeface="Montserrat"/>
                <a:sym typeface="Montserrat"/>
              </a:rPr>
              <a:t>Online</a:t>
            </a:r>
          </a:p>
        </p:txBody>
      </p:sp>
      <p:grpSp>
        <p:nvGrpSpPr>
          <p:cNvPr name="Group 12" id="12"/>
          <p:cNvGrpSpPr/>
          <p:nvPr/>
        </p:nvGrpSpPr>
        <p:grpSpPr>
          <a:xfrm rot="0">
            <a:off x="9934858" y="8594713"/>
            <a:ext cx="2818243" cy="1327175"/>
            <a:chOff x="0" y="0"/>
            <a:chExt cx="3757658" cy="1769566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3757658" cy="1318596"/>
            </a:xfrm>
            <a:custGeom>
              <a:avLst/>
              <a:gdLst/>
              <a:ahLst/>
              <a:cxnLst/>
              <a:rect r="r" b="b" t="t" l="l"/>
              <a:pathLst>
                <a:path h="1318596" w="3757658">
                  <a:moveTo>
                    <a:pt x="0" y="0"/>
                  </a:moveTo>
                  <a:lnTo>
                    <a:pt x="3757658" y="0"/>
                  </a:lnTo>
                  <a:lnTo>
                    <a:pt x="3757658" y="1318596"/>
                  </a:lnTo>
                  <a:lnTo>
                    <a:pt x="0" y="131859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4" id="14"/>
            <p:cNvSpPr txBox="true"/>
            <p:nvPr/>
          </p:nvSpPr>
          <p:spPr>
            <a:xfrm rot="0">
              <a:off x="0" y="1331840"/>
              <a:ext cx="3711178" cy="43772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440"/>
                </a:lnSpc>
                <a:spcBef>
                  <a:spcPct val="0"/>
                </a:spcBef>
              </a:pPr>
              <a:r>
                <a:rPr lang="en-US" sz="2000" u="sng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  <a:hlinkClick r:id="rId7" tooltip="https://doi.org/10.5281/zenodo.20023848"/>
                </a:rPr>
                <a:t>10.5281/z</a:t>
              </a:r>
              <a:r>
                <a:rPr lang="en-US" sz="2000" u="sng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  <a:hlinkClick r:id="rId8" tooltip="https://doi.org/10.5281/zenodo.20023848"/>
                </a:rPr>
                <a:t>enodo.20023848</a:t>
              </a:r>
            </a:p>
          </p:txBody>
        </p:sp>
      </p:grp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>
            <a:off x="1028700" y="9553575"/>
            <a:ext cx="16230600" cy="0"/>
          </a:xfrm>
          <a:prstGeom prst="line">
            <a:avLst/>
          </a:prstGeom>
          <a:ln cap="flat" w="19050">
            <a:solidFill>
              <a:srgbClr val="72808A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3" id="3"/>
          <p:cNvGrpSpPr/>
          <p:nvPr/>
        </p:nvGrpSpPr>
        <p:grpSpPr>
          <a:xfrm rot="0">
            <a:off x="3283853" y="2112990"/>
            <a:ext cx="4531745" cy="7278951"/>
            <a:chOff x="0" y="0"/>
            <a:chExt cx="1193546" cy="191709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193546" cy="1917090"/>
            </a:xfrm>
            <a:custGeom>
              <a:avLst/>
              <a:gdLst/>
              <a:ahLst/>
              <a:cxnLst/>
              <a:rect r="r" b="b" t="t" l="l"/>
              <a:pathLst>
                <a:path h="1917090" w="1193546">
                  <a:moveTo>
                    <a:pt x="87127" y="0"/>
                  </a:moveTo>
                  <a:lnTo>
                    <a:pt x="1106419" y="0"/>
                  </a:lnTo>
                  <a:cubicBezTo>
                    <a:pt x="1154538" y="0"/>
                    <a:pt x="1193546" y="39008"/>
                    <a:pt x="1193546" y="87127"/>
                  </a:cubicBezTo>
                  <a:lnTo>
                    <a:pt x="1193546" y="1829963"/>
                  </a:lnTo>
                  <a:cubicBezTo>
                    <a:pt x="1193546" y="1878082"/>
                    <a:pt x="1154538" y="1917090"/>
                    <a:pt x="1106419" y="1917090"/>
                  </a:cubicBezTo>
                  <a:lnTo>
                    <a:pt x="87127" y="1917090"/>
                  </a:lnTo>
                  <a:cubicBezTo>
                    <a:pt x="39008" y="1917090"/>
                    <a:pt x="0" y="1878082"/>
                    <a:pt x="0" y="1829963"/>
                  </a:cubicBezTo>
                  <a:lnTo>
                    <a:pt x="0" y="87127"/>
                  </a:lnTo>
                  <a:cubicBezTo>
                    <a:pt x="0" y="39008"/>
                    <a:pt x="39008" y="0"/>
                    <a:pt x="87127" y="0"/>
                  </a:cubicBezTo>
                  <a:close/>
                </a:path>
              </a:pathLst>
            </a:custGeom>
            <a:ln w="38100" cap="rnd">
              <a:solidFill>
                <a:srgbClr val="E5E7EB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57150"/>
              <a:ext cx="1193546" cy="197424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171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4464271" y="2710279"/>
            <a:ext cx="2170910" cy="1832610"/>
          </a:xfrm>
          <a:custGeom>
            <a:avLst/>
            <a:gdLst/>
            <a:ahLst/>
            <a:cxnLst/>
            <a:rect r="r" b="b" t="t" l="l"/>
            <a:pathLst>
              <a:path h="1832610" w="2170910">
                <a:moveTo>
                  <a:pt x="0" y="0"/>
                </a:moveTo>
                <a:lnTo>
                  <a:pt x="2170910" y="0"/>
                </a:lnTo>
                <a:lnTo>
                  <a:pt x="2170910" y="1832610"/>
                </a:lnTo>
                <a:lnTo>
                  <a:pt x="0" y="183261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0097953" y="4474416"/>
            <a:ext cx="4566426" cy="12204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539"/>
              </a:lnSpc>
            </a:pPr>
            <a:r>
              <a:rPr lang="en-US" b="true" sz="6999">
                <a:solidFill>
                  <a:srgbClr val="003C69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Participate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10115293" y="2165923"/>
            <a:ext cx="4531745" cy="7226018"/>
            <a:chOff x="0" y="0"/>
            <a:chExt cx="1193546" cy="1903149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1193546" cy="1903149"/>
            </a:xfrm>
            <a:custGeom>
              <a:avLst/>
              <a:gdLst/>
              <a:ahLst/>
              <a:cxnLst/>
              <a:rect r="r" b="b" t="t" l="l"/>
              <a:pathLst>
                <a:path h="1903149" w="1193546">
                  <a:moveTo>
                    <a:pt x="87127" y="0"/>
                  </a:moveTo>
                  <a:lnTo>
                    <a:pt x="1106419" y="0"/>
                  </a:lnTo>
                  <a:cubicBezTo>
                    <a:pt x="1154538" y="0"/>
                    <a:pt x="1193546" y="39008"/>
                    <a:pt x="1193546" y="87127"/>
                  </a:cubicBezTo>
                  <a:lnTo>
                    <a:pt x="1193546" y="1816022"/>
                  </a:lnTo>
                  <a:cubicBezTo>
                    <a:pt x="1193546" y="1864141"/>
                    <a:pt x="1154538" y="1903149"/>
                    <a:pt x="1106419" y="1903149"/>
                  </a:cubicBezTo>
                  <a:lnTo>
                    <a:pt x="87127" y="1903149"/>
                  </a:lnTo>
                  <a:cubicBezTo>
                    <a:pt x="39008" y="1903149"/>
                    <a:pt x="0" y="1864141"/>
                    <a:pt x="0" y="1816022"/>
                  </a:cubicBezTo>
                  <a:lnTo>
                    <a:pt x="0" y="87127"/>
                  </a:lnTo>
                  <a:cubicBezTo>
                    <a:pt x="0" y="39008"/>
                    <a:pt x="39008" y="0"/>
                    <a:pt x="87127" y="0"/>
                  </a:cubicBezTo>
                  <a:close/>
                </a:path>
              </a:pathLst>
            </a:custGeom>
            <a:ln w="38100" cap="rnd">
              <a:solidFill>
                <a:srgbClr val="E5E7EB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57150"/>
              <a:ext cx="1193546" cy="196029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171"/>
                </a:lnSpc>
              </a:pPr>
            </a:p>
          </p:txBody>
        </p:sp>
      </p:grpSp>
      <p:sp>
        <p:nvSpPr>
          <p:cNvPr name="Freeform 11" id="11"/>
          <p:cNvSpPr/>
          <p:nvPr/>
        </p:nvSpPr>
        <p:spPr>
          <a:xfrm flipH="false" flipV="false" rot="0">
            <a:off x="11049620" y="2379370"/>
            <a:ext cx="2663092" cy="2256971"/>
          </a:xfrm>
          <a:custGeom>
            <a:avLst/>
            <a:gdLst/>
            <a:ahLst/>
            <a:cxnLst/>
            <a:rect r="r" b="b" t="t" l="l"/>
            <a:pathLst>
              <a:path h="2256971" w="2663092">
                <a:moveTo>
                  <a:pt x="0" y="0"/>
                </a:moveTo>
                <a:lnTo>
                  <a:pt x="2663092" y="0"/>
                </a:lnTo>
                <a:lnTo>
                  <a:pt x="2663092" y="2256971"/>
                </a:lnTo>
                <a:lnTo>
                  <a:pt x="0" y="225697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4154270" y="5694886"/>
            <a:ext cx="2790912" cy="2790912"/>
          </a:xfrm>
          <a:custGeom>
            <a:avLst/>
            <a:gdLst/>
            <a:ahLst/>
            <a:cxnLst/>
            <a:rect r="r" b="b" t="t" l="l"/>
            <a:pathLst>
              <a:path h="2790912" w="2790912">
                <a:moveTo>
                  <a:pt x="0" y="0"/>
                </a:moveTo>
                <a:lnTo>
                  <a:pt x="2790912" y="0"/>
                </a:lnTo>
                <a:lnTo>
                  <a:pt x="2790912" y="2790912"/>
                </a:lnTo>
                <a:lnTo>
                  <a:pt x="0" y="279091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0985710" y="5694886"/>
            <a:ext cx="2790912" cy="2790912"/>
          </a:xfrm>
          <a:custGeom>
            <a:avLst/>
            <a:gdLst/>
            <a:ahLst/>
            <a:cxnLst/>
            <a:rect r="r" b="b" t="t" l="l"/>
            <a:pathLst>
              <a:path h="2790912" w="2790912">
                <a:moveTo>
                  <a:pt x="0" y="0"/>
                </a:moveTo>
                <a:lnTo>
                  <a:pt x="2790912" y="0"/>
                </a:lnTo>
                <a:lnTo>
                  <a:pt x="2790912" y="2790912"/>
                </a:lnTo>
                <a:lnTo>
                  <a:pt x="0" y="279091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3853623" y="4474416"/>
            <a:ext cx="3392206" cy="12204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539"/>
              </a:lnSpc>
            </a:pPr>
            <a:r>
              <a:rPr lang="en-US" b="true" sz="6999">
                <a:solidFill>
                  <a:srgbClr val="003C69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Connect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028700" y="952500"/>
            <a:ext cx="15340823" cy="7454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160"/>
              </a:lnSpc>
              <a:spcBef>
                <a:spcPct val="0"/>
              </a:spcBef>
            </a:pPr>
            <a:r>
              <a:rPr lang="en-US" b="true" sz="4400">
                <a:solidFill>
                  <a:srgbClr val="003C69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Next Steps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3283853" y="8632335"/>
            <a:ext cx="4531745" cy="4505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71"/>
              </a:lnSpc>
              <a:spcBef>
                <a:spcPct val="0"/>
              </a:spcBef>
            </a:pPr>
            <a:r>
              <a:rPr lang="en-US" sz="2599" u="sng">
                <a:solidFill>
                  <a:srgbClr val="72808A"/>
                </a:solidFill>
                <a:latin typeface="Calibri (MS)"/>
                <a:ea typeface="Calibri (MS)"/>
                <a:cs typeface="Calibri (MS)"/>
                <a:sym typeface="Calibri (MS)"/>
                <a:hlinkClick r:id="rId8" tooltip="https://dub.sh/eresearch-news"/>
              </a:rPr>
              <a:t>dub.sh/eresearch-news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0132633" y="8632335"/>
            <a:ext cx="4531745" cy="4505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71"/>
              </a:lnSpc>
              <a:spcBef>
                <a:spcPct val="0"/>
              </a:spcBef>
            </a:pPr>
            <a:r>
              <a:rPr lang="en-US" sz="2599" u="sng">
                <a:solidFill>
                  <a:srgbClr val="72808A"/>
                </a:solidFill>
                <a:latin typeface="Calibri (MS)"/>
                <a:ea typeface="Calibri (MS)"/>
                <a:cs typeface="Calibri (MS)"/>
                <a:sym typeface="Calibri (MS)"/>
                <a:hlinkClick r:id="rId9" tooltip="https://dub.sh/eresearch-events"/>
              </a:rPr>
              <a:t>dub.sh/eresearch-events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0"/>
            <a:ext cx="9144000" cy="10287000"/>
            <a:chOff x="0" y="0"/>
            <a:chExt cx="1427139" cy="1605531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427139" cy="1605531"/>
            </a:xfrm>
            <a:custGeom>
              <a:avLst/>
              <a:gdLst/>
              <a:ahLst/>
              <a:cxnLst/>
              <a:rect r="r" b="b" t="t" l="l"/>
              <a:pathLst>
                <a:path h="1605531" w="1427139">
                  <a:moveTo>
                    <a:pt x="0" y="0"/>
                  </a:moveTo>
                  <a:lnTo>
                    <a:pt x="1427139" y="0"/>
                  </a:lnTo>
                  <a:lnTo>
                    <a:pt x="1427139" y="1605531"/>
                  </a:lnTo>
                  <a:lnTo>
                    <a:pt x="0" y="1605531"/>
                  </a:lnTo>
                  <a:close/>
                </a:path>
              </a:pathLst>
            </a:custGeom>
            <a:solidFill>
              <a:srgbClr val="003C69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57150"/>
              <a:ext cx="1427139" cy="166268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171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2192499" y="1577491"/>
            <a:ext cx="4759001" cy="7132018"/>
          </a:xfrm>
          <a:custGeom>
            <a:avLst/>
            <a:gdLst/>
            <a:ahLst/>
            <a:cxnLst/>
            <a:rect r="r" b="b" t="t" l="l"/>
            <a:pathLst>
              <a:path h="7132018" w="4759001">
                <a:moveTo>
                  <a:pt x="0" y="0"/>
                </a:moveTo>
                <a:lnTo>
                  <a:pt x="4759002" y="0"/>
                </a:lnTo>
                <a:lnTo>
                  <a:pt x="4759002" y="7132018"/>
                </a:lnTo>
                <a:lnTo>
                  <a:pt x="0" y="713201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9753967" y="1929454"/>
            <a:ext cx="7486013" cy="20876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680"/>
              </a:lnSpc>
              <a:spcBef>
                <a:spcPct val="0"/>
              </a:spcBef>
            </a:pPr>
            <a:r>
              <a:rPr lang="en-US" sz="12033">
                <a:solidFill>
                  <a:srgbClr val="72808A"/>
                </a:solidFill>
                <a:latin typeface="Calibri (MS)"/>
                <a:ea typeface="Calibri (MS)"/>
                <a:cs typeface="Calibri (MS)"/>
                <a:sym typeface="Calibri (MS)"/>
              </a:rPr>
              <a:t>Questions?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9734647" y="6896528"/>
            <a:ext cx="7524653" cy="11943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49"/>
              </a:lnSpc>
              <a:spcBef>
                <a:spcPct val="0"/>
              </a:spcBef>
            </a:pPr>
            <a:r>
              <a:rPr lang="en-US" sz="6843">
                <a:solidFill>
                  <a:srgbClr val="72808A"/>
                </a:solidFill>
                <a:latin typeface="Calibri (MS)"/>
                <a:ea typeface="Calibri (MS)"/>
                <a:cs typeface="Calibri (MS)"/>
                <a:sym typeface="Calibri (MS)"/>
              </a:rPr>
              <a:t>eresearch@uct.ac.za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3C6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3732625"/>
          </a:xfrm>
          <a:custGeom>
            <a:avLst/>
            <a:gdLst/>
            <a:ahLst/>
            <a:cxnLst/>
            <a:rect r="r" b="b" t="t" l="l"/>
            <a:pathLst>
              <a:path h="13732625" w="18288000">
                <a:moveTo>
                  <a:pt x="0" y="0"/>
                </a:moveTo>
                <a:lnTo>
                  <a:pt x="18288000" y="0"/>
                </a:lnTo>
                <a:lnTo>
                  <a:pt x="18288000" y="13732625"/>
                </a:lnTo>
                <a:lnTo>
                  <a:pt x="0" y="1373262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7999"/>
            </a:blip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0" y="8633514"/>
            <a:ext cx="18288000" cy="3086100"/>
            <a:chOff x="0" y="0"/>
            <a:chExt cx="4816593" cy="8128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816592" cy="812800"/>
            </a:xfrm>
            <a:custGeom>
              <a:avLst/>
              <a:gdLst/>
              <a:ahLst/>
              <a:cxnLst/>
              <a:rect r="r" b="b" t="t" l="l"/>
              <a:pathLst>
                <a:path h="812800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816593" cy="8509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1349375" y="8999493"/>
            <a:ext cx="7146518" cy="1063045"/>
          </a:xfrm>
          <a:custGeom>
            <a:avLst/>
            <a:gdLst/>
            <a:ahLst/>
            <a:cxnLst/>
            <a:rect r="r" b="b" t="t" l="l"/>
            <a:pathLst>
              <a:path h="1063045" w="7146518">
                <a:moveTo>
                  <a:pt x="0" y="0"/>
                </a:moveTo>
                <a:lnTo>
                  <a:pt x="7146518" y="0"/>
                </a:lnTo>
                <a:lnTo>
                  <a:pt x="7146518" y="1063044"/>
                </a:lnTo>
                <a:lnTo>
                  <a:pt x="0" y="106304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4209384" y="8848174"/>
            <a:ext cx="2729241" cy="1365682"/>
          </a:xfrm>
          <a:custGeom>
            <a:avLst/>
            <a:gdLst/>
            <a:ahLst/>
            <a:cxnLst/>
            <a:rect r="r" b="b" t="t" l="l"/>
            <a:pathLst>
              <a:path h="1365682" w="2729241">
                <a:moveTo>
                  <a:pt x="0" y="0"/>
                </a:moveTo>
                <a:lnTo>
                  <a:pt x="2729241" y="0"/>
                </a:lnTo>
                <a:lnTo>
                  <a:pt x="2729241" y="1365682"/>
                </a:lnTo>
                <a:lnTo>
                  <a:pt x="0" y="136568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-14430" r="0" b="-16393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1028700" y="2837352"/>
            <a:ext cx="16269324" cy="18528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195"/>
              </a:lnSpc>
              <a:spcBef>
                <a:spcPct val="0"/>
              </a:spcBef>
            </a:pPr>
            <a:r>
              <a:rPr lang="en-US" b="true" sz="10853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Thank you!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349375" y="6379864"/>
            <a:ext cx="15589250" cy="15265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6160"/>
              </a:lnSpc>
            </a:pPr>
            <a:r>
              <a:rPr lang="en-US" sz="4400">
                <a:solidFill>
                  <a:srgbClr val="E5E7EB"/>
                </a:solidFill>
                <a:latin typeface="Montserrat"/>
                <a:ea typeface="Montserrat"/>
                <a:cs typeface="Montserrat"/>
                <a:sym typeface="Montserrat"/>
              </a:rPr>
              <a:t>eresearch@uct.ac.za</a:t>
            </a:r>
          </a:p>
          <a:p>
            <a:pPr algn="r">
              <a:lnSpc>
                <a:spcPts val="6160"/>
              </a:lnSpc>
              <a:spcBef>
                <a:spcPct val="0"/>
              </a:spcBef>
            </a:pPr>
            <a:r>
              <a:rPr lang="en-US" sz="4400">
                <a:solidFill>
                  <a:srgbClr val="E5E7EB"/>
                </a:solidFill>
                <a:latin typeface="Montserrat"/>
                <a:ea typeface="Montserrat"/>
                <a:cs typeface="Montserrat"/>
                <a:sym typeface="Montserrat"/>
              </a:rPr>
              <a:t>https://uct.ac.za/eresearch</a:t>
            </a:r>
          </a:p>
        </p:txBody>
      </p:sp>
      <p:grpSp>
        <p:nvGrpSpPr>
          <p:cNvPr name="Group 10" id="10"/>
          <p:cNvGrpSpPr/>
          <p:nvPr/>
        </p:nvGrpSpPr>
        <p:grpSpPr>
          <a:xfrm rot="0">
            <a:off x="9934858" y="8867428"/>
            <a:ext cx="2818243" cy="1327175"/>
            <a:chOff x="0" y="0"/>
            <a:chExt cx="3757658" cy="1769566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3757658" cy="1318596"/>
            </a:xfrm>
            <a:custGeom>
              <a:avLst/>
              <a:gdLst/>
              <a:ahLst/>
              <a:cxnLst/>
              <a:rect r="r" b="b" t="t" l="l"/>
              <a:pathLst>
                <a:path h="1318596" w="3757658">
                  <a:moveTo>
                    <a:pt x="0" y="0"/>
                  </a:moveTo>
                  <a:lnTo>
                    <a:pt x="3757658" y="0"/>
                  </a:lnTo>
                  <a:lnTo>
                    <a:pt x="3757658" y="1318596"/>
                  </a:lnTo>
                  <a:lnTo>
                    <a:pt x="0" y="131859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2" id="12"/>
            <p:cNvSpPr txBox="true"/>
            <p:nvPr/>
          </p:nvSpPr>
          <p:spPr>
            <a:xfrm rot="0">
              <a:off x="0" y="1331840"/>
              <a:ext cx="3711178" cy="43772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440"/>
                </a:lnSpc>
                <a:spcBef>
                  <a:spcPct val="0"/>
                </a:spcBef>
              </a:pPr>
              <a:r>
                <a:rPr lang="en-US" sz="2000" u="sng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  <a:hlinkClick r:id="rId7" tooltip="https://doi.org/10.5281/zenodo.20023848"/>
                </a:rPr>
                <a:t>10.5281/z</a:t>
              </a:r>
              <a:r>
                <a:rPr lang="en-US" sz="2000" u="sng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  <a:hlinkClick r:id="rId8" tooltip="https://doi.org/10.5281/zenodo.20023848"/>
                </a:rPr>
                <a:t>enodo.20023848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>
            <a:off x="1028700" y="9553575"/>
            <a:ext cx="16230600" cy="0"/>
          </a:xfrm>
          <a:prstGeom prst="line">
            <a:avLst/>
          </a:prstGeom>
          <a:ln cap="flat" w="19050">
            <a:solidFill>
              <a:srgbClr val="72808A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3" id="3"/>
          <p:cNvSpPr/>
          <p:nvPr/>
        </p:nvSpPr>
        <p:spPr>
          <a:xfrm flipH="false" flipV="false" rot="0">
            <a:off x="909237" y="1520204"/>
            <a:ext cx="16469526" cy="7246592"/>
          </a:xfrm>
          <a:custGeom>
            <a:avLst/>
            <a:gdLst/>
            <a:ahLst/>
            <a:cxnLst/>
            <a:rect r="r" b="b" t="t" l="l"/>
            <a:pathLst>
              <a:path h="7246592" w="16469526">
                <a:moveTo>
                  <a:pt x="0" y="0"/>
                </a:moveTo>
                <a:lnTo>
                  <a:pt x="16469526" y="0"/>
                </a:lnTo>
                <a:lnTo>
                  <a:pt x="16469526" y="7246592"/>
                </a:lnTo>
                <a:lnTo>
                  <a:pt x="0" y="724659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2011781" y="3119143"/>
            <a:ext cx="14264438" cy="42049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157"/>
              </a:lnSpc>
              <a:spcBef>
                <a:spcPct val="0"/>
              </a:spcBef>
            </a:pPr>
            <a:r>
              <a:rPr lang="en-US" sz="5826">
                <a:solidFill>
                  <a:srgbClr val="FFFFFF"/>
                </a:solidFill>
                <a:latin typeface="Calibri (MS)"/>
                <a:ea typeface="Calibri (MS)"/>
                <a:cs typeface="Calibri (MS)"/>
                <a:sym typeface="Calibri (MS)"/>
              </a:rPr>
              <a:t>Researc</a:t>
            </a:r>
            <a:r>
              <a:rPr lang="en-US" sz="5826">
                <a:solidFill>
                  <a:srgbClr val="FFFFFF"/>
                </a:solidFill>
                <a:latin typeface="Calibri (MS)"/>
                <a:ea typeface="Calibri (MS)"/>
                <a:cs typeface="Calibri (MS)"/>
                <a:sym typeface="Calibri (MS)"/>
              </a:rPr>
              <a:t>h Software includes source code files, algorithms, scripts, computational workflows and executables that were created during the research process or for a research purpose.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0712790" y="9629775"/>
            <a:ext cx="6551674" cy="4438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359"/>
              </a:lnSpc>
              <a:spcBef>
                <a:spcPct val="0"/>
              </a:spcBef>
            </a:pPr>
            <a:r>
              <a:rPr lang="en-US" sz="2400" u="sng">
                <a:solidFill>
                  <a:srgbClr val="72808A"/>
                </a:solidFill>
                <a:latin typeface="Calibri (MS)"/>
                <a:ea typeface="Calibri (MS)"/>
                <a:cs typeface="Calibri (MS)"/>
                <a:sym typeface="Calibri (MS)"/>
                <a:hlinkClick r:id="rId4" tooltip="https://doi.org/10.5281/zenodo.5504015"/>
              </a:rPr>
              <a:t>https://doi.org/10.5281/zenodo.5504015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>
            <a:off x="1028700" y="9553575"/>
            <a:ext cx="16230600" cy="0"/>
          </a:xfrm>
          <a:prstGeom prst="line">
            <a:avLst/>
          </a:prstGeom>
          <a:ln cap="flat" w="19050">
            <a:solidFill>
              <a:srgbClr val="72808A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3" id="3"/>
          <p:cNvSpPr/>
          <p:nvPr/>
        </p:nvSpPr>
        <p:spPr>
          <a:xfrm flipH="false" flipV="false" rot="0">
            <a:off x="1726125" y="1863275"/>
            <a:ext cx="14835750" cy="7395025"/>
          </a:xfrm>
          <a:custGeom>
            <a:avLst/>
            <a:gdLst/>
            <a:ahLst/>
            <a:cxnLst/>
            <a:rect r="r" b="b" t="t" l="l"/>
            <a:pathLst>
              <a:path h="7395025" w="14835750">
                <a:moveTo>
                  <a:pt x="0" y="0"/>
                </a:moveTo>
                <a:lnTo>
                  <a:pt x="14835750" y="0"/>
                </a:lnTo>
                <a:lnTo>
                  <a:pt x="14835750" y="7395025"/>
                </a:lnTo>
                <a:lnTo>
                  <a:pt x="0" y="739502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12847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028700" y="617855"/>
            <a:ext cx="15340823" cy="15265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160"/>
              </a:lnSpc>
              <a:spcBef>
                <a:spcPct val="0"/>
              </a:spcBef>
            </a:pPr>
            <a:r>
              <a:rPr lang="en-US" b="true" sz="4400">
                <a:solidFill>
                  <a:srgbClr val="003C69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Where in the research lifecycle do we find research software?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0707626" y="9677400"/>
            <a:ext cx="6551674" cy="4438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359"/>
              </a:lnSpc>
              <a:spcBef>
                <a:spcPct val="0"/>
              </a:spcBef>
            </a:pPr>
            <a:r>
              <a:rPr lang="en-US" sz="2400">
                <a:solidFill>
                  <a:srgbClr val="72808A"/>
                </a:solidFill>
                <a:latin typeface="Calibri (MS)"/>
                <a:ea typeface="Calibri (MS)"/>
                <a:cs typeface="Calibri (MS)"/>
                <a:sym typeface="Calibri (MS)"/>
              </a:rPr>
              <a:t>Generated with ChatGPT based on GPT-5.3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>
            <a:off x="1028700" y="9553575"/>
            <a:ext cx="16230600" cy="0"/>
          </a:xfrm>
          <a:prstGeom prst="line">
            <a:avLst/>
          </a:prstGeom>
          <a:ln cap="flat" w="19050">
            <a:solidFill>
              <a:srgbClr val="72808A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3" id="3"/>
          <p:cNvSpPr/>
          <p:nvPr/>
        </p:nvSpPr>
        <p:spPr>
          <a:xfrm flipH="false" flipV="false" rot="0">
            <a:off x="529385" y="1966876"/>
            <a:ext cx="10817705" cy="7146304"/>
          </a:xfrm>
          <a:custGeom>
            <a:avLst/>
            <a:gdLst/>
            <a:ahLst/>
            <a:cxnLst/>
            <a:rect r="r" b="b" t="t" l="l"/>
            <a:pathLst>
              <a:path h="7146304" w="10817705">
                <a:moveTo>
                  <a:pt x="0" y="0"/>
                </a:moveTo>
                <a:lnTo>
                  <a:pt x="10817704" y="0"/>
                </a:lnTo>
                <a:lnTo>
                  <a:pt x="10817704" y="7146304"/>
                </a:lnTo>
                <a:lnTo>
                  <a:pt x="0" y="71463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3730" r="-45028" b="0"/>
            </a:stretch>
          </a:blipFill>
        </p:spPr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10625974" y="1407746"/>
            <a:ext cx="7347012" cy="8564240"/>
          </a:xfrm>
          <a:prstGeom prst="rect">
            <a:avLst/>
          </a:prstGeom>
        </p:spPr>
      </p:pic>
      <p:sp>
        <p:nvSpPr>
          <p:cNvPr name="Freeform 5" id="5"/>
          <p:cNvSpPr/>
          <p:nvPr/>
        </p:nvSpPr>
        <p:spPr>
          <a:xfrm flipH="false" flipV="false" rot="0">
            <a:off x="1028700" y="1359174"/>
            <a:ext cx="3142505" cy="1349746"/>
          </a:xfrm>
          <a:custGeom>
            <a:avLst/>
            <a:gdLst/>
            <a:ahLst/>
            <a:cxnLst/>
            <a:rect r="r" b="b" t="t" l="l"/>
            <a:pathLst>
              <a:path h="1349746" w="3142505">
                <a:moveTo>
                  <a:pt x="0" y="0"/>
                </a:moveTo>
                <a:lnTo>
                  <a:pt x="3142505" y="0"/>
                </a:lnTo>
                <a:lnTo>
                  <a:pt x="3142505" y="1349746"/>
                </a:lnTo>
                <a:lnTo>
                  <a:pt x="0" y="134974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9852" t="-15836" r="-462780" b="-898302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6" id="6"/>
          <p:cNvSpPr/>
          <p:nvPr/>
        </p:nvSpPr>
        <p:spPr>
          <a:xfrm flipH="false" flipV="false" rot="-7280088">
            <a:off x="3497237" y="1632299"/>
            <a:ext cx="1001691" cy="1757352"/>
          </a:xfrm>
          <a:custGeom>
            <a:avLst/>
            <a:gdLst/>
            <a:ahLst/>
            <a:cxnLst/>
            <a:rect r="r" b="b" t="t" l="l"/>
            <a:pathLst>
              <a:path h="1757352" w="1001691">
                <a:moveTo>
                  <a:pt x="0" y="0"/>
                </a:moveTo>
                <a:lnTo>
                  <a:pt x="1001691" y="0"/>
                </a:lnTo>
                <a:lnTo>
                  <a:pt x="1001691" y="1757352"/>
                </a:lnTo>
                <a:lnTo>
                  <a:pt x="0" y="175735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7" id="7"/>
          <p:cNvSpPr/>
          <p:nvPr/>
        </p:nvSpPr>
        <p:spPr>
          <a:xfrm flipV="true">
            <a:off x="16481549" y="3051251"/>
            <a:ext cx="391527" cy="980490"/>
          </a:xfrm>
          <a:prstGeom prst="line">
            <a:avLst/>
          </a:prstGeom>
          <a:ln cap="flat" w="38100">
            <a:solidFill>
              <a:srgbClr val="003C69"/>
            </a:solidFill>
            <a:prstDash val="sysDot"/>
            <a:headEnd type="none" len="sm" w="sm"/>
            <a:tailEnd type="none" len="sm" w="sm"/>
          </a:ln>
        </p:spPr>
      </p:sp>
      <p:sp>
        <p:nvSpPr>
          <p:cNvPr name="TextBox 8" id="8"/>
          <p:cNvSpPr txBox="true"/>
          <p:nvPr/>
        </p:nvSpPr>
        <p:spPr>
          <a:xfrm rot="0">
            <a:off x="8205639" y="9576454"/>
            <a:ext cx="9053661" cy="4438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  <a:spcBef>
                <a:spcPct val="0"/>
              </a:spcBef>
            </a:pPr>
            <a:r>
              <a:rPr lang="en-US" sz="2400" u="sng">
                <a:solidFill>
                  <a:srgbClr val="72808A"/>
                </a:solidFill>
                <a:latin typeface="Calibri (MS)"/>
                <a:ea typeface="Calibri (MS)"/>
                <a:cs typeface="Calibri (MS)"/>
                <a:sym typeface="Calibri (MS)"/>
                <a:hlinkClick r:id="rId7" tooltip="https://commons.datacite.org/doi.org?query=+&amp;resource-type=software"/>
              </a:rPr>
              <a:t>https://commons.datacite.org/doi.org?query=+&amp;resource-type=software</a:t>
            </a:r>
          </a:p>
        </p:txBody>
      </p:sp>
      <p:sp>
        <p:nvSpPr>
          <p:cNvPr name="Freeform 9" id="9"/>
          <p:cNvSpPr/>
          <p:nvPr/>
        </p:nvSpPr>
        <p:spPr>
          <a:xfrm flipH="false" flipV="false" rot="-8317417">
            <a:off x="5525214" y="3416169"/>
            <a:ext cx="4476715" cy="7853885"/>
          </a:xfrm>
          <a:custGeom>
            <a:avLst/>
            <a:gdLst/>
            <a:ahLst/>
            <a:cxnLst/>
            <a:rect r="r" b="b" t="t" l="l"/>
            <a:pathLst>
              <a:path h="7853885" w="4476715">
                <a:moveTo>
                  <a:pt x="0" y="0"/>
                </a:moveTo>
                <a:lnTo>
                  <a:pt x="4476714" y="0"/>
                </a:lnTo>
                <a:lnTo>
                  <a:pt x="4476714" y="7853885"/>
                </a:lnTo>
                <a:lnTo>
                  <a:pt x="0" y="785388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1028700" y="405766"/>
            <a:ext cx="16230600" cy="7454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160"/>
              </a:lnSpc>
              <a:spcBef>
                <a:spcPct val="0"/>
              </a:spcBef>
            </a:pPr>
            <a:r>
              <a:rPr lang="en-US" b="true" sz="4400">
                <a:solidFill>
                  <a:srgbClr val="003C69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How many tools/softwares are available?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>
            <a:off x="1028700" y="9553575"/>
            <a:ext cx="16230600" cy="0"/>
          </a:xfrm>
          <a:prstGeom prst="line">
            <a:avLst/>
          </a:prstGeom>
          <a:ln cap="flat" w="19050">
            <a:solidFill>
              <a:srgbClr val="72808A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3" id="3"/>
          <p:cNvSpPr/>
          <p:nvPr/>
        </p:nvSpPr>
        <p:spPr>
          <a:xfrm flipH="false" flipV="false" rot="0">
            <a:off x="1028700" y="1246327"/>
            <a:ext cx="16230600" cy="7652271"/>
          </a:xfrm>
          <a:custGeom>
            <a:avLst/>
            <a:gdLst/>
            <a:ahLst/>
            <a:cxnLst/>
            <a:rect r="r" b="b" t="t" l="l"/>
            <a:pathLst>
              <a:path h="7652271" w="16230600">
                <a:moveTo>
                  <a:pt x="0" y="0"/>
                </a:moveTo>
                <a:lnTo>
                  <a:pt x="16230600" y="0"/>
                </a:lnTo>
                <a:lnTo>
                  <a:pt x="16230600" y="7652272"/>
                </a:lnTo>
                <a:lnTo>
                  <a:pt x="0" y="765227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55333" r="0" b="-56768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028700" y="405766"/>
            <a:ext cx="16230600" cy="7454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160"/>
              </a:lnSpc>
              <a:spcBef>
                <a:spcPct val="0"/>
              </a:spcBef>
            </a:pPr>
            <a:r>
              <a:rPr lang="en-US" b="true" sz="4400">
                <a:solidFill>
                  <a:srgbClr val="003C69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Who creates research software?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1963251" y="9572625"/>
            <a:ext cx="5296049" cy="4438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  <a:spcBef>
                <a:spcPct val="0"/>
              </a:spcBef>
            </a:pPr>
            <a:r>
              <a:rPr lang="en-US" sz="2400" u="sng">
                <a:solidFill>
                  <a:srgbClr val="72808A"/>
                </a:solidFill>
                <a:latin typeface="Calibri (MS)"/>
                <a:ea typeface="Calibri (MS)"/>
                <a:cs typeface="Calibri (MS)"/>
                <a:sym typeface="Calibri (MS)"/>
                <a:hlinkClick r:id="rId3" tooltip="https://doi.org/10.5281/zenodo.18669645"/>
              </a:rPr>
              <a:t>https://doi.org/10.5281/zenodo.18669645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28700" y="952500"/>
            <a:ext cx="15340823" cy="7454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160"/>
              </a:lnSpc>
              <a:spcBef>
                <a:spcPct val="0"/>
              </a:spcBef>
            </a:pPr>
            <a:r>
              <a:rPr lang="en-US" b="true" sz="4400">
                <a:solidFill>
                  <a:srgbClr val="003C69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How can I find research software?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1380996" y="2013304"/>
            <a:ext cx="15526008" cy="7215432"/>
            <a:chOff x="0" y="0"/>
            <a:chExt cx="20701344" cy="9620576"/>
          </a:xfrm>
        </p:grpSpPr>
        <p:grpSp>
          <p:nvGrpSpPr>
            <p:cNvPr name="Group 4" id="4"/>
            <p:cNvGrpSpPr/>
            <p:nvPr/>
          </p:nvGrpSpPr>
          <p:grpSpPr>
            <a:xfrm rot="0">
              <a:off x="0" y="395457"/>
              <a:ext cx="6900448" cy="4177936"/>
              <a:chOff x="0" y="0"/>
              <a:chExt cx="1363051" cy="825271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0" y="0"/>
                <a:ext cx="1363051" cy="825271"/>
              </a:xfrm>
              <a:custGeom>
                <a:avLst/>
                <a:gdLst/>
                <a:ahLst/>
                <a:cxnLst/>
                <a:rect r="r" b="b" t="t" l="l"/>
                <a:pathLst>
                  <a:path h="825271" w="1363051">
                    <a:moveTo>
                      <a:pt x="76292" y="0"/>
                    </a:moveTo>
                    <a:lnTo>
                      <a:pt x="1286759" y="0"/>
                    </a:lnTo>
                    <a:cubicBezTo>
                      <a:pt x="1306993" y="0"/>
                      <a:pt x="1326398" y="8038"/>
                      <a:pt x="1340706" y="22345"/>
                    </a:cubicBezTo>
                    <a:cubicBezTo>
                      <a:pt x="1355014" y="36653"/>
                      <a:pt x="1363051" y="56058"/>
                      <a:pt x="1363051" y="76292"/>
                    </a:cubicBezTo>
                    <a:lnTo>
                      <a:pt x="1363051" y="748979"/>
                    </a:lnTo>
                    <a:cubicBezTo>
                      <a:pt x="1363051" y="791114"/>
                      <a:pt x="1328894" y="825271"/>
                      <a:pt x="1286759" y="825271"/>
                    </a:cubicBezTo>
                    <a:lnTo>
                      <a:pt x="76292" y="825271"/>
                    </a:lnTo>
                    <a:cubicBezTo>
                      <a:pt x="34157" y="825271"/>
                      <a:pt x="0" y="791114"/>
                      <a:pt x="0" y="748979"/>
                    </a:cubicBezTo>
                    <a:lnTo>
                      <a:pt x="0" y="76292"/>
                    </a:lnTo>
                    <a:cubicBezTo>
                      <a:pt x="0" y="34157"/>
                      <a:pt x="34157" y="0"/>
                      <a:pt x="76292" y="0"/>
                    </a:cubicBezTo>
                    <a:close/>
                  </a:path>
                </a:pathLst>
              </a:custGeom>
              <a:ln w="38100" cap="rnd">
                <a:solidFill>
                  <a:srgbClr val="E5E7EB"/>
                </a:solidFill>
                <a:prstDash val="solid"/>
                <a:round/>
              </a:ln>
            </p:spPr>
          </p:sp>
          <p:sp>
            <p:nvSpPr>
              <p:cNvPr name="TextBox 6" id="6"/>
              <p:cNvSpPr txBox="true"/>
              <p:nvPr/>
            </p:nvSpPr>
            <p:spPr>
              <a:xfrm>
                <a:off x="0" y="-57150"/>
                <a:ext cx="1363051" cy="88242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3171"/>
                  </a:lnSpc>
                </a:pPr>
              </a:p>
            </p:txBody>
          </p:sp>
        </p:grpSp>
        <p:grpSp>
          <p:nvGrpSpPr>
            <p:cNvPr name="Group 7" id="7"/>
            <p:cNvGrpSpPr/>
            <p:nvPr/>
          </p:nvGrpSpPr>
          <p:grpSpPr>
            <a:xfrm rot="0">
              <a:off x="0" y="0"/>
              <a:ext cx="6900448" cy="1261615"/>
              <a:chOff x="0" y="0"/>
              <a:chExt cx="1363051" cy="249208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1363051" cy="249208"/>
              </a:xfrm>
              <a:custGeom>
                <a:avLst/>
                <a:gdLst/>
                <a:ahLst/>
                <a:cxnLst/>
                <a:rect r="r" b="b" t="t" l="l"/>
                <a:pathLst>
                  <a:path h="249208" w="1363051">
                    <a:moveTo>
                      <a:pt x="76292" y="0"/>
                    </a:moveTo>
                    <a:lnTo>
                      <a:pt x="1286759" y="0"/>
                    </a:lnTo>
                    <a:cubicBezTo>
                      <a:pt x="1306993" y="0"/>
                      <a:pt x="1326398" y="8038"/>
                      <a:pt x="1340706" y="22345"/>
                    </a:cubicBezTo>
                    <a:cubicBezTo>
                      <a:pt x="1355014" y="36653"/>
                      <a:pt x="1363051" y="56058"/>
                      <a:pt x="1363051" y="76292"/>
                    </a:cubicBezTo>
                    <a:lnTo>
                      <a:pt x="1363051" y="172916"/>
                    </a:lnTo>
                    <a:cubicBezTo>
                      <a:pt x="1363051" y="215051"/>
                      <a:pt x="1328894" y="249208"/>
                      <a:pt x="1286759" y="249208"/>
                    </a:cubicBezTo>
                    <a:lnTo>
                      <a:pt x="76292" y="249208"/>
                    </a:lnTo>
                    <a:cubicBezTo>
                      <a:pt x="34157" y="249208"/>
                      <a:pt x="0" y="215051"/>
                      <a:pt x="0" y="172916"/>
                    </a:cubicBezTo>
                    <a:lnTo>
                      <a:pt x="0" y="76292"/>
                    </a:lnTo>
                    <a:cubicBezTo>
                      <a:pt x="0" y="34157"/>
                      <a:pt x="34157" y="0"/>
                      <a:pt x="76292" y="0"/>
                    </a:cubicBezTo>
                    <a:close/>
                  </a:path>
                </a:pathLst>
              </a:custGeom>
              <a:solidFill>
                <a:srgbClr val="C99700"/>
              </a:solidFill>
              <a:ln w="38100" cap="rnd">
                <a:solidFill>
                  <a:srgbClr val="E5E7EB"/>
                </a:solidFill>
                <a:prstDash val="solid"/>
                <a:round/>
              </a:ln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0" y="-66675"/>
                <a:ext cx="1363051" cy="31588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3659"/>
                  </a:lnSpc>
                </a:pPr>
                <a:r>
                  <a:rPr lang="en-US" b="true" sz="2999">
                    <a:solidFill>
                      <a:srgbClr val="003C69"/>
                    </a:solidFill>
                    <a:latin typeface="Calibri (MS) Bold"/>
                    <a:ea typeface="Calibri (MS) Bold"/>
                    <a:cs typeface="Calibri (MS) Bold"/>
                    <a:sym typeface="Calibri (MS) Bold"/>
                  </a:rPr>
                  <a:t>Research literature</a:t>
                </a:r>
              </a:p>
            </p:txBody>
          </p:sp>
        </p:grpSp>
        <p:sp>
          <p:nvSpPr>
            <p:cNvPr name="TextBox 10" id="10"/>
            <p:cNvSpPr txBox="true"/>
            <p:nvPr/>
          </p:nvSpPr>
          <p:spPr>
            <a:xfrm rot="0">
              <a:off x="332939" y="1633357"/>
              <a:ext cx="6234571" cy="197690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507171" indent="-253586" lvl="1">
                <a:lnSpc>
                  <a:spcPts val="2865"/>
                </a:lnSpc>
                <a:buFont typeface="Arial"/>
                <a:buChar char="•"/>
              </a:pPr>
              <a:r>
                <a:rPr lang="en-US" sz="2349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Meth</a:t>
              </a:r>
              <a:r>
                <a:rPr lang="en-US" sz="2349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ods / Materials sections</a:t>
              </a:r>
            </a:p>
            <a:p>
              <a:pPr algn="l" marL="507171" indent="-253586" lvl="1">
                <a:lnSpc>
                  <a:spcPts val="2865"/>
                </a:lnSpc>
                <a:buFont typeface="Arial"/>
                <a:buChar char="•"/>
              </a:pPr>
              <a:r>
                <a:rPr lang="en-US" sz="2349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Supplementary materials</a:t>
              </a:r>
            </a:p>
            <a:p>
              <a:pPr algn="l" marL="507171" indent="-253586" lvl="1">
                <a:lnSpc>
                  <a:spcPts val="2865"/>
                </a:lnSpc>
                <a:buFont typeface="Arial"/>
                <a:buChar char="•"/>
              </a:pPr>
              <a:r>
                <a:rPr lang="en-US" sz="2349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Citations of software </a:t>
              </a:r>
            </a:p>
            <a:p>
              <a:pPr algn="l" marL="507171" indent="-253586" lvl="1">
                <a:lnSpc>
                  <a:spcPts val="2865"/>
                </a:lnSpc>
                <a:buFont typeface="Arial"/>
                <a:buChar char="•"/>
              </a:pPr>
              <a:r>
                <a:rPr lang="en-US" sz="2349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Footnotes</a:t>
              </a:r>
            </a:p>
          </p:txBody>
        </p:sp>
        <p:grpSp>
          <p:nvGrpSpPr>
            <p:cNvPr name="Group 11" id="11"/>
            <p:cNvGrpSpPr/>
            <p:nvPr/>
          </p:nvGrpSpPr>
          <p:grpSpPr>
            <a:xfrm rot="0">
              <a:off x="6900448" y="571013"/>
              <a:ext cx="6900448" cy="4002380"/>
              <a:chOff x="0" y="0"/>
              <a:chExt cx="1363051" cy="790594"/>
            </a:xfrm>
          </p:grpSpPr>
          <p:sp>
            <p:nvSpPr>
              <p:cNvPr name="Freeform 12" id="12"/>
              <p:cNvSpPr/>
              <p:nvPr/>
            </p:nvSpPr>
            <p:spPr>
              <a:xfrm flipH="false" flipV="false" rot="0">
                <a:off x="0" y="0"/>
                <a:ext cx="1363051" cy="790594"/>
              </a:xfrm>
              <a:custGeom>
                <a:avLst/>
                <a:gdLst/>
                <a:ahLst/>
                <a:cxnLst/>
                <a:rect r="r" b="b" t="t" l="l"/>
                <a:pathLst>
                  <a:path h="790594" w="1363051">
                    <a:moveTo>
                      <a:pt x="76292" y="0"/>
                    </a:moveTo>
                    <a:lnTo>
                      <a:pt x="1286759" y="0"/>
                    </a:lnTo>
                    <a:cubicBezTo>
                      <a:pt x="1306993" y="0"/>
                      <a:pt x="1326398" y="8038"/>
                      <a:pt x="1340706" y="22345"/>
                    </a:cubicBezTo>
                    <a:cubicBezTo>
                      <a:pt x="1355014" y="36653"/>
                      <a:pt x="1363051" y="56058"/>
                      <a:pt x="1363051" y="76292"/>
                    </a:cubicBezTo>
                    <a:lnTo>
                      <a:pt x="1363051" y="714301"/>
                    </a:lnTo>
                    <a:cubicBezTo>
                      <a:pt x="1363051" y="756436"/>
                      <a:pt x="1328894" y="790594"/>
                      <a:pt x="1286759" y="790594"/>
                    </a:cubicBezTo>
                    <a:lnTo>
                      <a:pt x="76292" y="790594"/>
                    </a:lnTo>
                    <a:cubicBezTo>
                      <a:pt x="34157" y="790594"/>
                      <a:pt x="0" y="756436"/>
                      <a:pt x="0" y="714301"/>
                    </a:cubicBezTo>
                    <a:lnTo>
                      <a:pt x="0" y="76292"/>
                    </a:lnTo>
                    <a:cubicBezTo>
                      <a:pt x="0" y="34157"/>
                      <a:pt x="34157" y="0"/>
                      <a:pt x="76292" y="0"/>
                    </a:cubicBezTo>
                    <a:close/>
                  </a:path>
                </a:pathLst>
              </a:custGeom>
              <a:ln w="38100" cap="rnd">
                <a:solidFill>
                  <a:srgbClr val="E5E7EB"/>
                </a:solidFill>
                <a:prstDash val="solid"/>
                <a:round/>
              </a:ln>
            </p:spPr>
          </p:sp>
          <p:sp>
            <p:nvSpPr>
              <p:cNvPr name="TextBox 13" id="13"/>
              <p:cNvSpPr txBox="true"/>
              <p:nvPr/>
            </p:nvSpPr>
            <p:spPr>
              <a:xfrm>
                <a:off x="0" y="-57150"/>
                <a:ext cx="1363051" cy="84774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3171"/>
                  </a:lnSpc>
                </a:pPr>
              </a:p>
            </p:txBody>
          </p:sp>
        </p:grpSp>
        <p:grpSp>
          <p:nvGrpSpPr>
            <p:cNvPr name="Group 14" id="14"/>
            <p:cNvGrpSpPr/>
            <p:nvPr/>
          </p:nvGrpSpPr>
          <p:grpSpPr>
            <a:xfrm rot="0">
              <a:off x="6900448" y="0"/>
              <a:ext cx="6900448" cy="1261615"/>
              <a:chOff x="0" y="0"/>
              <a:chExt cx="1363051" cy="249208"/>
            </a:xfrm>
          </p:grpSpPr>
          <p:sp>
            <p:nvSpPr>
              <p:cNvPr name="Freeform 15" id="15"/>
              <p:cNvSpPr/>
              <p:nvPr/>
            </p:nvSpPr>
            <p:spPr>
              <a:xfrm flipH="false" flipV="false" rot="0">
                <a:off x="0" y="0"/>
                <a:ext cx="1363051" cy="249208"/>
              </a:xfrm>
              <a:custGeom>
                <a:avLst/>
                <a:gdLst/>
                <a:ahLst/>
                <a:cxnLst/>
                <a:rect r="r" b="b" t="t" l="l"/>
                <a:pathLst>
                  <a:path h="249208" w="1363051">
                    <a:moveTo>
                      <a:pt x="76292" y="0"/>
                    </a:moveTo>
                    <a:lnTo>
                      <a:pt x="1286759" y="0"/>
                    </a:lnTo>
                    <a:cubicBezTo>
                      <a:pt x="1306993" y="0"/>
                      <a:pt x="1326398" y="8038"/>
                      <a:pt x="1340706" y="22345"/>
                    </a:cubicBezTo>
                    <a:cubicBezTo>
                      <a:pt x="1355014" y="36653"/>
                      <a:pt x="1363051" y="56058"/>
                      <a:pt x="1363051" y="76292"/>
                    </a:cubicBezTo>
                    <a:lnTo>
                      <a:pt x="1363051" y="172916"/>
                    </a:lnTo>
                    <a:cubicBezTo>
                      <a:pt x="1363051" y="215051"/>
                      <a:pt x="1328894" y="249208"/>
                      <a:pt x="1286759" y="249208"/>
                    </a:cubicBezTo>
                    <a:lnTo>
                      <a:pt x="76292" y="249208"/>
                    </a:lnTo>
                    <a:cubicBezTo>
                      <a:pt x="34157" y="249208"/>
                      <a:pt x="0" y="215051"/>
                      <a:pt x="0" y="172916"/>
                    </a:cubicBezTo>
                    <a:lnTo>
                      <a:pt x="0" y="76292"/>
                    </a:lnTo>
                    <a:cubicBezTo>
                      <a:pt x="0" y="34157"/>
                      <a:pt x="34157" y="0"/>
                      <a:pt x="76292" y="0"/>
                    </a:cubicBezTo>
                    <a:close/>
                  </a:path>
                </a:pathLst>
              </a:custGeom>
              <a:solidFill>
                <a:srgbClr val="C99700"/>
              </a:solidFill>
              <a:ln w="38100" cap="rnd">
                <a:solidFill>
                  <a:srgbClr val="E5E7EB"/>
                </a:solidFill>
                <a:prstDash val="solid"/>
                <a:round/>
              </a:ln>
            </p:spPr>
          </p:sp>
          <p:sp>
            <p:nvSpPr>
              <p:cNvPr name="TextBox 16" id="16"/>
              <p:cNvSpPr txBox="true"/>
              <p:nvPr/>
            </p:nvSpPr>
            <p:spPr>
              <a:xfrm>
                <a:off x="0" y="-66675"/>
                <a:ext cx="1363051" cy="31588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3659"/>
                  </a:lnSpc>
                </a:pPr>
                <a:r>
                  <a:rPr lang="en-US" b="true" sz="2999">
                    <a:solidFill>
                      <a:srgbClr val="003C69"/>
                    </a:solidFill>
                    <a:latin typeface="Calibri (MS) Bold"/>
                    <a:ea typeface="Calibri (MS) Bold"/>
                    <a:cs typeface="Calibri (MS) Bold"/>
                    <a:sym typeface="Calibri (MS) Bold"/>
                  </a:rPr>
                  <a:t>Research software registries</a:t>
                </a:r>
              </a:p>
            </p:txBody>
          </p:sp>
        </p:grpSp>
        <p:sp>
          <p:nvSpPr>
            <p:cNvPr name="TextBox 17" id="17"/>
            <p:cNvSpPr txBox="true"/>
            <p:nvPr/>
          </p:nvSpPr>
          <p:spPr>
            <a:xfrm rot="0">
              <a:off x="7233387" y="1633357"/>
              <a:ext cx="6234571" cy="245883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507171" indent="-253586" lvl="1">
                <a:lnSpc>
                  <a:spcPts val="2865"/>
                </a:lnSpc>
                <a:buFont typeface="Arial"/>
                <a:buChar char="•"/>
              </a:pPr>
              <a:r>
                <a:rPr lang="en-US" sz="2349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Subject-specific e.g bio.t</a:t>
              </a:r>
              <a:r>
                <a:rPr lang="en-US" sz="2349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ools</a:t>
              </a:r>
            </a:p>
            <a:p>
              <a:pPr algn="l" marL="507171" indent="-253586" lvl="1">
                <a:lnSpc>
                  <a:spcPts val="2865"/>
                </a:lnSpc>
                <a:buFont typeface="Arial"/>
                <a:buChar char="•"/>
              </a:pPr>
              <a:r>
                <a:rPr lang="en-US" sz="2349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Zenodo</a:t>
              </a:r>
            </a:p>
            <a:p>
              <a:pPr algn="l" marL="507171" indent="-253586" lvl="1">
                <a:lnSpc>
                  <a:spcPts val="2865"/>
                </a:lnSpc>
                <a:buFont typeface="Arial"/>
                <a:buChar char="•"/>
              </a:pPr>
              <a:r>
                <a:rPr lang="en-US" sz="2349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Figshare</a:t>
              </a:r>
            </a:p>
            <a:p>
              <a:pPr algn="l" marL="507171" indent="-253586" lvl="1">
                <a:lnSpc>
                  <a:spcPts val="2865"/>
                </a:lnSpc>
                <a:buFont typeface="Arial"/>
                <a:buChar char="•"/>
              </a:pPr>
              <a:r>
                <a:rPr lang="en-US" sz="2349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Software Heritage</a:t>
              </a:r>
            </a:p>
            <a:p>
              <a:pPr algn="l" marL="507171" indent="-253586" lvl="1">
                <a:lnSpc>
                  <a:spcPts val="2865"/>
                </a:lnSpc>
                <a:buFont typeface="Arial"/>
                <a:buChar char="•"/>
              </a:pPr>
              <a:r>
                <a:rPr lang="en-US" sz="2349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Institutional repos</a:t>
              </a:r>
            </a:p>
          </p:txBody>
        </p:sp>
        <p:grpSp>
          <p:nvGrpSpPr>
            <p:cNvPr name="Group 18" id="18"/>
            <p:cNvGrpSpPr/>
            <p:nvPr/>
          </p:nvGrpSpPr>
          <p:grpSpPr>
            <a:xfrm rot="0">
              <a:off x="83161" y="5442276"/>
              <a:ext cx="6900448" cy="4178300"/>
              <a:chOff x="0" y="0"/>
              <a:chExt cx="1363051" cy="825343"/>
            </a:xfrm>
          </p:grpSpPr>
          <p:sp>
            <p:nvSpPr>
              <p:cNvPr name="Freeform 19" id="19"/>
              <p:cNvSpPr/>
              <p:nvPr/>
            </p:nvSpPr>
            <p:spPr>
              <a:xfrm flipH="false" flipV="false" rot="0">
                <a:off x="0" y="0"/>
                <a:ext cx="1363051" cy="825343"/>
              </a:xfrm>
              <a:custGeom>
                <a:avLst/>
                <a:gdLst/>
                <a:ahLst/>
                <a:cxnLst/>
                <a:rect r="r" b="b" t="t" l="l"/>
                <a:pathLst>
                  <a:path h="825343" w="1363051">
                    <a:moveTo>
                      <a:pt x="76292" y="0"/>
                    </a:moveTo>
                    <a:lnTo>
                      <a:pt x="1286759" y="0"/>
                    </a:lnTo>
                    <a:cubicBezTo>
                      <a:pt x="1306993" y="0"/>
                      <a:pt x="1326398" y="8038"/>
                      <a:pt x="1340706" y="22345"/>
                    </a:cubicBezTo>
                    <a:cubicBezTo>
                      <a:pt x="1355014" y="36653"/>
                      <a:pt x="1363051" y="56058"/>
                      <a:pt x="1363051" y="76292"/>
                    </a:cubicBezTo>
                    <a:lnTo>
                      <a:pt x="1363051" y="749051"/>
                    </a:lnTo>
                    <a:cubicBezTo>
                      <a:pt x="1363051" y="791186"/>
                      <a:pt x="1328894" y="825343"/>
                      <a:pt x="1286759" y="825343"/>
                    </a:cubicBezTo>
                    <a:lnTo>
                      <a:pt x="76292" y="825343"/>
                    </a:lnTo>
                    <a:cubicBezTo>
                      <a:pt x="34157" y="825343"/>
                      <a:pt x="0" y="791186"/>
                      <a:pt x="0" y="749051"/>
                    </a:cubicBezTo>
                    <a:lnTo>
                      <a:pt x="0" y="76292"/>
                    </a:lnTo>
                    <a:cubicBezTo>
                      <a:pt x="0" y="34157"/>
                      <a:pt x="34157" y="0"/>
                      <a:pt x="76292" y="0"/>
                    </a:cubicBezTo>
                    <a:close/>
                  </a:path>
                </a:pathLst>
              </a:custGeom>
              <a:ln w="38100" cap="rnd">
                <a:solidFill>
                  <a:srgbClr val="E5E7EB"/>
                </a:solidFill>
                <a:prstDash val="solid"/>
                <a:round/>
              </a:ln>
            </p:spPr>
          </p:sp>
          <p:sp>
            <p:nvSpPr>
              <p:cNvPr name="TextBox 20" id="20"/>
              <p:cNvSpPr txBox="true"/>
              <p:nvPr/>
            </p:nvSpPr>
            <p:spPr>
              <a:xfrm>
                <a:off x="0" y="-57150"/>
                <a:ext cx="1363051" cy="88249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3171"/>
                  </a:lnSpc>
                </a:pPr>
              </a:p>
            </p:txBody>
          </p:sp>
        </p:grpSp>
        <p:grpSp>
          <p:nvGrpSpPr>
            <p:cNvPr name="Group 21" id="21"/>
            <p:cNvGrpSpPr/>
            <p:nvPr/>
          </p:nvGrpSpPr>
          <p:grpSpPr>
            <a:xfrm rot="0">
              <a:off x="83161" y="5005193"/>
              <a:ext cx="6900448" cy="1255213"/>
              <a:chOff x="0" y="0"/>
              <a:chExt cx="1363051" cy="247943"/>
            </a:xfrm>
          </p:grpSpPr>
          <p:sp>
            <p:nvSpPr>
              <p:cNvPr name="Freeform 22" id="22"/>
              <p:cNvSpPr/>
              <p:nvPr/>
            </p:nvSpPr>
            <p:spPr>
              <a:xfrm flipH="false" flipV="false" rot="0">
                <a:off x="0" y="0"/>
                <a:ext cx="1363051" cy="247943"/>
              </a:xfrm>
              <a:custGeom>
                <a:avLst/>
                <a:gdLst/>
                <a:ahLst/>
                <a:cxnLst/>
                <a:rect r="r" b="b" t="t" l="l"/>
                <a:pathLst>
                  <a:path h="247943" w="1363051">
                    <a:moveTo>
                      <a:pt x="76292" y="0"/>
                    </a:moveTo>
                    <a:lnTo>
                      <a:pt x="1286759" y="0"/>
                    </a:lnTo>
                    <a:cubicBezTo>
                      <a:pt x="1306993" y="0"/>
                      <a:pt x="1326398" y="8038"/>
                      <a:pt x="1340706" y="22345"/>
                    </a:cubicBezTo>
                    <a:cubicBezTo>
                      <a:pt x="1355014" y="36653"/>
                      <a:pt x="1363051" y="56058"/>
                      <a:pt x="1363051" y="76292"/>
                    </a:cubicBezTo>
                    <a:lnTo>
                      <a:pt x="1363051" y="171651"/>
                    </a:lnTo>
                    <a:cubicBezTo>
                      <a:pt x="1363051" y="213786"/>
                      <a:pt x="1328894" y="247943"/>
                      <a:pt x="1286759" y="247943"/>
                    </a:cubicBezTo>
                    <a:lnTo>
                      <a:pt x="76292" y="247943"/>
                    </a:lnTo>
                    <a:cubicBezTo>
                      <a:pt x="56058" y="247943"/>
                      <a:pt x="36653" y="239905"/>
                      <a:pt x="22345" y="225598"/>
                    </a:cubicBezTo>
                    <a:cubicBezTo>
                      <a:pt x="8038" y="211290"/>
                      <a:pt x="0" y="191885"/>
                      <a:pt x="0" y="171651"/>
                    </a:cubicBezTo>
                    <a:lnTo>
                      <a:pt x="0" y="76292"/>
                    </a:lnTo>
                    <a:cubicBezTo>
                      <a:pt x="0" y="34157"/>
                      <a:pt x="34157" y="0"/>
                      <a:pt x="76292" y="0"/>
                    </a:cubicBezTo>
                    <a:close/>
                  </a:path>
                </a:pathLst>
              </a:custGeom>
              <a:solidFill>
                <a:srgbClr val="C99700"/>
              </a:solidFill>
              <a:ln w="38100" cap="rnd">
                <a:solidFill>
                  <a:srgbClr val="E5E7EB"/>
                </a:solidFill>
                <a:prstDash val="solid"/>
                <a:round/>
              </a:ln>
            </p:spPr>
          </p:sp>
          <p:sp>
            <p:nvSpPr>
              <p:cNvPr name="TextBox 23" id="23"/>
              <p:cNvSpPr txBox="true"/>
              <p:nvPr/>
            </p:nvSpPr>
            <p:spPr>
              <a:xfrm>
                <a:off x="0" y="-66675"/>
                <a:ext cx="1363051" cy="314618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3659"/>
                  </a:lnSpc>
                </a:pPr>
                <a:r>
                  <a:rPr lang="en-US" b="true" sz="2999">
                    <a:solidFill>
                      <a:srgbClr val="003C69"/>
                    </a:solidFill>
                    <a:latin typeface="Calibri (MS) Bold"/>
                    <a:ea typeface="Calibri (MS) Bold"/>
                    <a:cs typeface="Calibri (MS) Bold"/>
                    <a:sym typeface="Calibri (MS) Bold"/>
                  </a:rPr>
                  <a:t>Code hosting platforms</a:t>
                </a:r>
              </a:p>
            </p:txBody>
          </p:sp>
        </p:grpSp>
        <p:sp>
          <p:nvSpPr>
            <p:cNvPr name="TextBox 24" id="24"/>
            <p:cNvSpPr txBox="true"/>
            <p:nvPr/>
          </p:nvSpPr>
          <p:spPr>
            <a:xfrm rot="0">
              <a:off x="418838" y="6635055"/>
              <a:ext cx="6234571" cy="149497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507171" indent="-253586" lvl="1">
                <a:lnSpc>
                  <a:spcPts val="2865"/>
                </a:lnSpc>
                <a:buFont typeface="Arial"/>
                <a:buChar char="•"/>
              </a:pPr>
              <a:r>
                <a:rPr lang="en-US" sz="2349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GitHub</a:t>
              </a:r>
            </a:p>
            <a:p>
              <a:pPr algn="l" marL="507171" indent="-253586" lvl="1">
                <a:lnSpc>
                  <a:spcPts val="2865"/>
                </a:lnSpc>
                <a:buFont typeface="Arial"/>
                <a:buChar char="•"/>
              </a:pPr>
              <a:r>
                <a:rPr lang="en-US" sz="2349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BitBucket</a:t>
              </a:r>
            </a:p>
            <a:p>
              <a:pPr algn="l" marL="507171" indent="-253586" lvl="1">
                <a:lnSpc>
                  <a:spcPts val="2865"/>
                </a:lnSpc>
                <a:buFont typeface="Arial"/>
                <a:buChar char="•"/>
              </a:pPr>
              <a:r>
                <a:rPr lang="en-US" sz="2349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GitLab</a:t>
              </a:r>
            </a:p>
          </p:txBody>
        </p:sp>
        <p:grpSp>
          <p:nvGrpSpPr>
            <p:cNvPr name="Group 25" id="25"/>
            <p:cNvGrpSpPr/>
            <p:nvPr/>
          </p:nvGrpSpPr>
          <p:grpSpPr>
            <a:xfrm rot="0">
              <a:off x="13884057" y="5442276"/>
              <a:ext cx="6817287" cy="4178300"/>
              <a:chOff x="0" y="0"/>
              <a:chExt cx="1346625" cy="825343"/>
            </a:xfrm>
          </p:grpSpPr>
          <p:sp>
            <p:nvSpPr>
              <p:cNvPr name="Freeform 26" id="26"/>
              <p:cNvSpPr/>
              <p:nvPr/>
            </p:nvSpPr>
            <p:spPr>
              <a:xfrm flipH="false" flipV="false" rot="0">
                <a:off x="0" y="0"/>
                <a:ext cx="1346625" cy="825343"/>
              </a:xfrm>
              <a:custGeom>
                <a:avLst/>
                <a:gdLst/>
                <a:ahLst/>
                <a:cxnLst/>
                <a:rect r="r" b="b" t="t" l="l"/>
                <a:pathLst>
                  <a:path h="825343" w="1346625">
                    <a:moveTo>
                      <a:pt x="77223" y="0"/>
                    </a:moveTo>
                    <a:lnTo>
                      <a:pt x="1269402" y="0"/>
                    </a:lnTo>
                    <a:cubicBezTo>
                      <a:pt x="1289883" y="0"/>
                      <a:pt x="1309525" y="8136"/>
                      <a:pt x="1324007" y="22618"/>
                    </a:cubicBezTo>
                    <a:cubicBezTo>
                      <a:pt x="1338489" y="37100"/>
                      <a:pt x="1346625" y="56742"/>
                      <a:pt x="1346625" y="77223"/>
                    </a:cubicBezTo>
                    <a:lnTo>
                      <a:pt x="1346625" y="748120"/>
                    </a:lnTo>
                    <a:cubicBezTo>
                      <a:pt x="1346625" y="768601"/>
                      <a:pt x="1338489" y="788243"/>
                      <a:pt x="1324007" y="802725"/>
                    </a:cubicBezTo>
                    <a:cubicBezTo>
                      <a:pt x="1309525" y="817207"/>
                      <a:pt x="1289883" y="825343"/>
                      <a:pt x="1269402" y="825343"/>
                    </a:cubicBezTo>
                    <a:lnTo>
                      <a:pt x="77223" y="825343"/>
                    </a:lnTo>
                    <a:cubicBezTo>
                      <a:pt x="56742" y="825343"/>
                      <a:pt x="37100" y="817207"/>
                      <a:pt x="22618" y="802725"/>
                    </a:cubicBezTo>
                    <a:cubicBezTo>
                      <a:pt x="8136" y="788243"/>
                      <a:pt x="0" y="768601"/>
                      <a:pt x="0" y="748120"/>
                    </a:cubicBezTo>
                    <a:lnTo>
                      <a:pt x="0" y="77223"/>
                    </a:lnTo>
                    <a:cubicBezTo>
                      <a:pt x="0" y="56742"/>
                      <a:pt x="8136" y="37100"/>
                      <a:pt x="22618" y="22618"/>
                    </a:cubicBezTo>
                    <a:cubicBezTo>
                      <a:pt x="37100" y="8136"/>
                      <a:pt x="56742" y="0"/>
                      <a:pt x="77223" y="0"/>
                    </a:cubicBezTo>
                    <a:close/>
                  </a:path>
                </a:pathLst>
              </a:custGeom>
              <a:ln w="38100" cap="rnd">
                <a:solidFill>
                  <a:srgbClr val="E5E7EB"/>
                </a:solidFill>
                <a:prstDash val="solid"/>
                <a:round/>
              </a:ln>
            </p:spPr>
          </p:sp>
          <p:sp>
            <p:nvSpPr>
              <p:cNvPr name="TextBox 27" id="27"/>
              <p:cNvSpPr txBox="true"/>
              <p:nvPr/>
            </p:nvSpPr>
            <p:spPr>
              <a:xfrm>
                <a:off x="0" y="-57150"/>
                <a:ext cx="1346625" cy="88249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3171"/>
                  </a:lnSpc>
                </a:pPr>
              </a:p>
            </p:txBody>
          </p:sp>
        </p:grpSp>
        <p:grpSp>
          <p:nvGrpSpPr>
            <p:cNvPr name="Group 28" id="28"/>
            <p:cNvGrpSpPr/>
            <p:nvPr/>
          </p:nvGrpSpPr>
          <p:grpSpPr>
            <a:xfrm rot="0">
              <a:off x="13884057" y="5005193"/>
              <a:ext cx="6817287" cy="1255213"/>
              <a:chOff x="0" y="0"/>
              <a:chExt cx="1346625" cy="247943"/>
            </a:xfrm>
          </p:grpSpPr>
          <p:sp>
            <p:nvSpPr>
              <p:cNvPr name="Freeform 29" id="29"/>
              <p:cNvSpPr/>
              <p:nvPr/>
            </p:nvSpPr>
            <p:spPr>
              <a:xfrm flipH="false" flipV="false" rot="0">
                <a:off x="0" y="0"/>
                <a:ext cx="1346625" cy="247943"/>
              </a:xfrm>
              <a:custGeom>
                <a:avLst/>
                <a:gdLst/>
                <a:ahLst/>
                <a:cxnLst/>
                <a:rect r="r" b="b" t="t" l="l"/>
                <a:pathLst>
                  <a:path h="247943" w="1346625">
                    <a:moveTo>
                      <a:pt x="77223" y="0"/>
                    </a:moveTo>
                    <a:lnTo>
                      <a:pt x="1269402" y="0"/>
                    </a:lnTo>
                    <a:cubicBezTo>
                      <a:pt x="1289883" y="0"/>
                      <a:pt x="1309525" y="8136"/>
                      <a:pt x="1324007" y="22618"/>
                    </a:cubicBezTo>
                    <a:cubicBezTo>
                      <a:pt x="1338489" y="37100"/>
                      <a:pt x="1346625" y="56742"/>
                      <a:pt x="1346625" y="77223"/>
                    </a:cubicBezTo>
                    <a:lnTo>
                      <a:pt x="1346625" y="170720"/>
                    </a:lnTo>
                    <a:cubicBezTo>
                      <a:pt x="1346625" y="191201"/>
                      <a:pt x="1338489" y="210843"/>
                      <a:pt x="1324007" y="225325"/>
                    </a:cubicBezTo>
                    <a:cubicBezTo>
                      <a:pt x="1309525" y="239807"/>
                      <a:pt x="1289883" y="247943"/>
                      <a:pt x="1269402" y="247943"/>
                    </a:cubicBezTo>
                    <a:lnTo>
                      <a:pt x="77223" y="247943"/>
                    </a:lnTo>
                    <a:cubicBezTo>
                      <a:pt x="56742" y="247943"/>
                      <a:pt x="37100" y="239807"/>
                      <a:pt x="22618" y="225325"/>
                    </a:cubicBezTo>
                    <a:cubicBezTo>
                      <a:pt x="8136" y="210843"/>
                      <a:pt x="0" y="191201"/>
                      <a:pt x="0" y="170720"/>
                    </a:cubicBezTo>
                    <a:lnTo>
                      <a:pt x="0" y="77223"/>
                    </a:lnTo>
                    <a:cubicBezTo>
                      <a:pt x="0" y="56742"/>
                      <a:pt x="8136" y="37100"/>
                      <a:pt x="22618" y="22618"/>
                    </a:cubicBezTo>
                    <a:cubicBezTo>
                      <a:pt x="37100" y="8136"/>
                      <a:pt x="56742" y="0"/>
                      <a:pt x="77223" y="0"/>
                    </a:cubicBezTo>
                    <a:close/>
                  </a:path>
                </a:pathLst>
              </a:custGeom>
              <a:solidFill>
                <a:srgbClr val="C99700"/>
              </a:solidFill>
              <a:ln w="38100" cap="rnd">
                <a:solidFill>
                  <a:srgbClr val="E5E7EB"/>
                </a:solidFill>
                <a:prstDash val="solid"/>
                <a:round/>
              </a:ln>
            </p:spPr>
          </p:sp>
          <p:sp>
            <p:nvSpPr>
              <p:cNvPr name="TextBox 30" id="30"/>
              <p:cNvSpPr txBox="true"/>
              <p:nvPr/>
            </p:nvSpPr>
            <p:spPr>
              <a:xfrm>
                <a:off x="0" y="-66675"/>
                <a:ext cx="1346625" cy="314618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3659"/>
                  </a:lnSpc>
                </a:pPr>
                <a:r>
                  <a:rPr lang="en-US" b="true" sz="2999">
                    <a:solidFill>
                      <a:srgbClr val="003C69"/>
                    </a:solidFill>
                    <a:latin typeface="Calibri (MS) Bold"/>
                    <a:ea typeface="Calibri (MS) Bold"/>
                    <a:cs typeface="Calibri (MS) Bold"/>
                    <a:sym typeface="Calibri (MS) Bold"/>
                  </a:rPr>
                  <a:t>Workflow tools</a:t>
                </a:r>
              </a:p>
            </p:txBody>
          </p:sp>
        </p:grpSp>
        <p:sp>
          <p:nvSpPr>
            <p:cNvPr name="TextBox 31" id="31"/>
            <p:cNvSpPr txBox="true"/>
            <p:nvPr/>
          </p:nvSpPr>
          <p:spPr>
            <a:xfrm rot="0">
              <a:off x="14468257" y="6635055"/>
              <a:ext cx="6159435" cy="149497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507171" indent="-253586" lvl="1">
                <a:lnSpc>
                  <a:spcPts val="2865"/>
                </a:lnSpc>
                <a:buFont typeface="Arial"/>
                <a:buChar char="•"/>
              </a:pPr>
              <a:r>
                <a:rPr lang="en-US" sz="2349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Galaxy Project</a:t>
              </a:r>
            </a:p>
            <a:p>
              <a:pPr algn="l" marL="507171" indent="-253586" lvl="1">
                <a:lnSpc>
                  <a:spcPts val="2865"/>
                </a:lnSpc>
                <a:buFont typeface="Arial"/>
                <a:buChar char="•"/>
              </a:pPr>
              <a:r>
                <a:rPr lang="en-US" sz="2349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Nextflow</a:t>
              </a:r>
            </a:p>
            <a:p>
              <a:pPr algn="l" marL="507171" indent="-253586" lvl="1">
                <a:lnSpc>
                  <a:spcPts val="2865"/>
                </a:lnSpc>
                <a:buFont typeface="Arial"/>
                <a:buChar char="•"/>
              </a:pPr>
              <a:r>
                <a:rPr lang="en-US" sz="2349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Snakemake</a:t>
              </a:r>
            </a:p>
          </p:txBody>
        </p:sp>
        <p:grpSp>
          <p:nvGrpSpPr>
            <p:cNvPr name="Group 32" id="32"/>
            <p:cNvGrpSpPr/>
            <p:nvPr/>
          </p:nvGrpSpPr>
          <p:grpSpPr>
            <a:xfrm rot="0">
              <a:off x="13800896" y="395457"/>
              <a:ext cx="6900448" cy="4177936"/>
              <a:chOff x="0" y="0"/>
              <a:chExt cx="1363051" cy="825271"/>
            </a:xfrm>
          </p:grpSpPr>
          <p:sp>
            <p:nvSpPr>
              <p:cNvPr name="Freeform 33" id="33"/>
              <p:cNvSpPr/>
              <p:nvPr/>
            </p:nvSpPr>
            <p:spPr>
              <a:xfrm flipH="false" flipV="false" rot="0">
                <a:off x="0" y="0"/>
                <a:ext cx="1363051" cy="825271"/>
              </a:xfrm>
              <a:custGeom>
                <a:avLst/>
                <a:gdLst/>
                <a:ahLst/>
                <a:cxnLst/>
                <a:rect r="r" b="b" t="t" l="l"/>
                <a:pathLst>
                  <a:path h="825271" w="1363051">
                    <a:moveTo>
                      <a:pt x="76292" y="0"/>
                    </a:moveTo>
                    <a:lnTo>
                      <a:pt x="1286759" y="0"/>
                    </a:lnTo>
                    <a:cubicBezTo>
                      <a:pt x="1306993" y="0"/>
                      <a:pt x="1326398" y="8038"/>
                      <a:pt x="1340706" y="22345"/>
                    </a:cubicBezTo>
                    <a:cubicBezTo>
                      <a:pt x="1355014" y="36653"/>
                      <a:pt x="1363051" y="56058"/>
                      <a:pt x="1363051" y="76292"/>
                    </a:cubicBezTo>
                    <a:lnTo>
                      <a:pt x="1363051" y="748979"/>
                    </a:lnTo>
                    <a:cubicBezTo>
                      <a:pt x="1363051" y="791114"/>
                      <a:pt x="1328894" y="825271"/>
                      <a:pt x="1286759" y="825271"/>
                    </a:cubicBezTo>
                    <a:lnTo>
                      <a:pt x="76292" y="825271"/>
                    </a:lnTo>
                    <a:cubicBezTo>
                      <a:pt x="34157" y="825271"/>
                      <a:pt x="0" y="791114"/>
                      <a:pt x="0" y="748979"/>
                    </a:cubicBezTo>
                    <a:lnTo>
                      <a:pt x="0" y="76292"/>
                    </a:lnTo>
                    <a:cubicBezTo>
                      <a:pt x="0" y="34157"/>
                      <a:pt x="34157" y="0"/>
                      <a:pt x="76292" y="0"/>
                    </a:cubicBezTo>
                    <a:close/>
                  </a:path>
                </a:pathLst>
              </a:custGeom>
              <a:ln w="38100" cap="rnd">
                <a:solidFill>
                  <a:srgbClr val="E5E7EB"/>
                </a:solidFill>
                <a:prstDash val="solid"/>
                <a:round/>
              </a:ln>
            </p:spPr>
          </p:sp>
          <p:sp>
            <p:nvSpPr>
              <p:cNvPr name="TextBox 34" id="34"/>
              <p:cNvSpPr txBox="true"/>
              <p:nvPr/>
            </p:nvSpPr>
            <p:spPr>
              <a:xfrm>
                <a:off x="0" y="-57150"/>
                <a:ext cx="1363051" cy="88242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3171"/>
                  </a:lnSpc>
                </a:pPr>
              </a:p>
            </p:txBody>
          </p:sp>
        </p:grpSp>
        <p:grpSp>
          <p:nvGrpSpPr>
            <p:cNvPr name="Group 35" id="35"/>
            <p:cNvGrpSpPr/>
            <p:nvPr/>
          </p:nvGrpSpPr>
          <p:grpSpPr>
            <a:xfrm rot="0">
              <a:off x="13800896" y="0"/>
              <a:ext cx="6900448" cy="1261615"/>
              <a:chOff x="0" y="0"/>
              <a:chExt cx="1363051" cy="249208"/>
            </a:xfrm>
          </p:grpSpPr>
          <p:sp>
            <p:nvSpPr>
              <p:cNvPr name="Freeform 36" id="36"/>
              <p:cNvSpPr/>
              <p:nvPr/>
            </p:nvSpPr>
            <p:spPr>
              <a:xfrm flipH="false" flipV="false" rot="0">
                <a:off x="0" y="0"/>
                <a:ext cx="1363051" cy="249208"/>
              </a:xfrm>
              <a:custGeom>
                <a:avLst/>
                <a:gdLst/>
                <a:ahLst/>
                <a:cxnLst/>
                <a:rect r="r" b="b" t="t" l="l"/>
                <a:pathLst>
                  <a:path h="249208" w="1363051">
                    <a:moveTo>
                      <a:pt x="76292" y="0"/>
                    </a:moveTo>
                    <a:lnTo>
                      <a:pt x="1286759" y="0"/>
                    </a:lnTo>
                    <a:cubicBezTo>
                      <a:pt x="1306993" y="0"/>
                      <a:pt x="1326398" y="8038"/>
                      <a:pt x="1340706" y="22345"/>
                    </a:cubicBezTo>
                    <a:cubicBezTo>
                      <a:pt x="1355014" y="36653"/>
                      <a:pt x="1363051" y="56058"/>
                      <a:pt x="1363051" y="76292"/>
                    </a:cubicBezTo>
                    <a:lnTo>
                      <a:pt x="1363051" y="172916"/>
                    </a:lnTo>
                    <a:cubicBezTo>
                      <a:pt x="1363051" y="215051"/>
                      <a:pt x="1328894" y="249208"/>
                      <a:pt x="1286759" y="249208"/>
                    </a:cubicBezTo>
                    <a:lnTo>
                      <a:pt x="76292" y="249208"/>
                    </a:lnTo>
                    <a:cubicBezTo>
                      <a:pt x="34157" y="249208"/>
                      <a:pt x="0" y="215051"/>
                      <a:pt x="0" y="172916"/>
                    </a:cubicBezTo>
                    <a:lnTo>
                      <a:pt x="0" y="76292"/>
                    </a:lnTo>
                    <a:cubicBezTo>
                      <a:pt x="0" y="34157"/>
                      <a:pt x="34157" y="0"/>
                      <a:pt x="76292" y="0"/>
                    </a:cubicBezTo>
                    <a:close/>
                  </a:path>
                </a:pathLst>
              </a:custGeom>
              <a:solidFill>
                <a:srgbClr val="C99700"/>
              </a:solidFill>
              <a:ln w="38100" cap="rnd">
                <a:solidFill>
                  <a:srgbClr val="E5E7EB"/>
                </a:solidFill>
                <a:prstDash val="solid"/>
                <a:round/>
              </a:ln>
            </p:spPr>
          </p:sp>
          <p:sp>
            <p:nvSpPr>
              <p:cNvPr name="TextBox 37" id="37"/>
              <p:cNvSpPr txBox="true"/>
              <p:nvPr/>
            </p:nvSpPr>
            <p:spPr>
              <a:xfrm>
                <a:off x="0" y="-66675"/>
                <a:ext cx="1363051" cy="31588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3659"/>
                  </a:lnSpc>
                </a:pPr>
                <a:r>
                  <a:rPr lang="en-US" b="true" sz="2999">
                    <a:solidFill>
                      <a:srgbClr val="003C69"/>
                    </a:solidFill>
                    <a:latin typeface="Calibri (MS) Bold"/>
                    <a:ea typeface="Calibri (MS) Bold"/>
                    <a:cs typeface="Calibri (MS) Bold"/>
                    <a:sym typeface="Calibri (MS) Bold"/>
                  </a:rPr>
                  <a:t>Research Communities</a:t>
                </a:r>
              </a:p>
            </p:txBody>
          </p:sp>
        </p:grpSp>
        <p:sp>
          <p:nvSpPr>
            <p:cNvPr name="TextBox 38" id="38"/>
            <p:cNvSpPr txBox="true"/>
            <p:nvPr/>
          </p:nvSpPr>
          <p:spPr>
            <a:xfrm rot="0">
              <a:off x="14133835" y="1633357"/>
              <a:ext cx="6234571" cy="245883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507171" indent="-253586" lvl="1">
                <a:lnSpc>
                  <a:spcPts val="2865"/>
                </a:lnSpc>
                <a:buFont typeface="Arial"/>
                <a:buChar char="•"/>
              </a:pPr>
              <a:r>
                <a:rPr lang="en-US" sz="2349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Discipline-specific Slack/Discord groups</a:t>
              </a:r>
            </a:p>
            <a:p>
              <a:pPr algn="l" marL="507171" indent="-253586" lvl="1">
                <a:lnSpc>
                  <a:spcPts val="2865"/>
                </a:lnSpc>
                <a:buFont typeface="Arial"/>
                <a:buChar char="•"/>
              </a:pPr>
              <a:r>
                <a:rPr lang="en-US" sz="2349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Research networks</a:t>
              </a:r>
            </a:p>
            <a:p>
              <a:pPr algn="l" marL="507171" indent="-253586" lvl="1">
                <a:lnSpc>
                  <a:spcPts val="2865"/>
                </a:lnSpc>
                <a:buFont typeface="Arial"/>
                <a:buChar char="•"/>
              </a:pPr>
              <a:r>
                <a:rPr lang="en-US" sz="2349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Lab websites</a:t>
              </a:r>
            </a:p>
            <a:p>
              <a:pPr algn="l" marL="507171" indent="-253586" lvl="1">
                <a:lnSpc>
                  <a:spcPts val="2865"/>
                </a:lnSpc>
                <a:buFont typeface="Arial"/>
                <a:buChar char="•"/>
              </a:pPr>
              <a:r>
                <a:rPr lang="en-US" sz="2349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Conference proceedings</a:t>
              </a:r>
            </a:p>
          </p:txBody>
        </p:sp>
        <p:grpSp>
          <p:nvGrpSpPr>
            <p:cNvPr name="Group 39" id="39"/>
            <p:cNvGrpSpPr/>
            <p:nvPr/>
          </p:nvGrpSpPr>
          <p:grpSpPr>
            <a:xfrm rot="0">
              <a:off x="6983609" y="5442276"/>
              <a:ext cx="6900448" cy="4178300"/>
              <a:chOff x="0" y="0"/>
              <a:chExt cx="1363051" cy="825343"/>
            </a:xfrm>
          </p:grpSpPr>
          <p:sp>
            <p:nvSpPr>
              <p:cNvPr name="Freeform 40" id="40"/>
              <p:cNvSpPr/>
              <p:nvPr/>
            </p:nvSpPr>
            <p:spPr>
              <a:xfrm flipH="false" flipV="false" rot="0">
                <a:off x="0" y="0"/>
                <a:ext cx="1363051" cy="825343"/>
              </a:xfrm>
              <a:custGeom>
                <a:avLst/>
                <a:gdLst/>
                <a:ahLst/>
                <a:cxnLst/>
                <a:rect r="r" b="b" t="t" l="l"/>
                <a:pathLst>
                  <a:path h="825343" w="1363051">
                    <a:moveTo>
                      <a:pt x="76292" y="0"/>
                    </a:moveTo>
                    <a:lnTo>
                      <a:pt x="1286759" y="0"/>
                    </a:lnTo>
                    <a:cubicBezTo>
                      <a:pt x="1306993" y="0"/>
                      <a:pt x="1326398" y="8038"/>
                      <a:pt x="1340706" y="22345"/>
                    </a:cubicBezTo>
                    <a:cubicBezTo>
                      <a:pt x="1355014" y="36653"/>
                      <a:pt x="1363051" y="56058"/>
                      <a:pt x="1363051" y="76292"/>
                    </a:cubicBezTo>
                    <a:lnTo>
                      <a:pt x="1363051" y="749051"/>
                    </a:lnTo>
                    <a:cubicBezTo>
                      <a:pt x="1363051" y="791186"/>
                      <a:pt x="1328894" y="825343"/>
                      <a:pt x="1286759" y="825343"/>
                    </a:cubicBezTo>
                    <a:lnTo>
                      <a:pt x="76292" y="825343"/>
                    </a:lnTo>
                    <a:cubicBezTo>
                      <a:pt x="34157" y="825343"/>
                      <a:pt x="0" y="791186"/>
                      <a:pt x="0" y="749051"/>
                    </a:cubicBezTo>
                    <a:lnTo>
                      <a:pt x="0" y="76292"/>
                    </a:lnTo>
                    <a:cubicBezTo>
                      <a:pt x="0" y="34157"/>
                      <a:pt x="34157" y="0"/>
                      <a:pt x="76292" y="0"/>
                    </a:cubicBezTo>
                    <a:close/>
                  </a:path>
                </a:pathLst>
              </a:custGeom>
              <a:ln w="38100" cap="rnd">
                <a:solidFill>
                  <a:srgbClr val="E5E7EB"/>
                </a:solidFill>
                <a:prstDash val="solid"/>
                <a:round/>
              </a:ln>
            </p:spPr>
          </p:sp>
          <p:sp>
            <p:nvSpPr>
              <p:cNvPr name="TextBox 41" id="41"/>
              <p:cNvSpPr txBox="true"/>
              <p:nvPr/>
            </p:nvSpPr>
            <p:spPr>
              <a:xfrm>
                <a:off x="0" y="-57150"/>
                <a:ext cx="1363051" cy="88249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3171"/>
                  </a:lnSpc>
                </a:pPr>
              </a:p>
            </p:txBody>
          </p:sp>
        </p:grpSp>
        <p:grpSp>
          <p:nvGrpSpPr>
            <p:cNvPr name="Group 42" id="42"/>
            <p:cNvGrpSpPr/>
            <p:nvPr/>
          </p:nvGrpSpPr>
          <p:grpSpPr>
            <a:xfrm rot="0">
              <a:off x="6983609" y="5005193"/>
              <a:ext cx="6900448" cy="1255213"/>
              <a:chOff x="0" y="0"/>
              <a:chExt cx="1363051" cy="247943"/>
            </a:xfrm>
          </p:grpSpPr>
          <p:sp>
            <p:nvSpPr>
              <p:cNvPr name="Freeform 43" id="43"/>
              <p:cNvSpPr/>
              <p:nvPr/>
            </p:nvSpPr>
            <p:spPr>
              <a:xfrm flipH="false" flipV="false" rot="0">
                <a:off x="0" y="0"/>
                <a:ext cx="1363051" cy="247943"/>
              </a:xfrm>
              <a:custGeom>
                <a:avLst/>
                <a:gdLst/>
                <a:ahLst/>
                <a:cxnLst/>
                <a:rect r="r" b="b" t="t" l="l"/>
                <a:pathLst>
                  <a:path h="247943" w="1363051">
                    <a:moveTo>
                      <a:pt x="76292" y="0"/>
                    </a:moveTo>
                    <a:lnTo>
                      <a:pt x="1286759" y="0"/>
                    </a:lnTo>
                    <a:cubicBezTo>
                      <a:pt x="1306993" y="0"/>
                      <a:pt x="1326398" y="8038"/>
                      <a:pt x="1340706" y="22345"/>
                    </a:cubicBezTo>
                    <a:cubicBezTo>
                      <a:pt x="1355014" y="36653"/>
                      <a:pt x="1363051" y="56058"/>
                      <a:pt x="1363051" y="76292"/>
                    </a:cubicBezTo>
                    <a:lnTo>
                      <a:pt x="1363051" y="171651"/>
                    </a:lnTo>
                    <a:cubicBezTo>
                      <a:pt x="1363051" y="213786"/>
                      <a:pt x="1328894" y="247943"/>
                      <a:pt x="1286759" y="247943"/>
                    </a:cubicBezTo>
                    <a:lnTo>
                      <a:pt x="76292" y="247943"/>
                    </a:lnTo>
                    <a:cubicBezTo>
                      <a:pt x="56058" y="247943"/>
                      <a:pt x="36653" y="239905"/>
                      <a:pt x="22345" y="225598"/>
                    </a:cubicBezTo>
                    <a:cubicBezTo>
                      <a:pt x="8038" y="211290"/>
                      <a:pt x="0" y="191885"/>
                      <a:pt x="0" y="171651"/>
                    </a:cubicBezTo>
                    <a:lnTo>
                      <a:pt x="0" y="76292"/>
                    </a:lnTo>
                    <a:cubicBezTo>
                      <a:pt x="0" y="34157"/>
                      <a:pt x="34157" y="0"/>
                      <a:pt x="76292" y="0"/>
                    </a:cubicBezTo>
                    <a:close/>
                  </a:path>
                </a:pathLst>
              </a:custGeom>
              <a:solidFill>
                <a:srgbClr val="C99700"/>
              </a:solidFill>
              <a:ln w="38100" cap="rnd">
                <a:solidFill>
                  <a:srgbClr val="E5E7EB"/>
                </a:solidFill>
                <a:prstDash val="solid"/>
                <a:round/>
              </a:ln>
            </p:spPr>
          </p:sp>
          <p:sp>
            <p:nvSpPr>
              <p:cNvPr name="TextBox 44" id="44"/>
              <p:cNvSpPr txBox="true"/>
              <p:nvPr/>
            </p:nvSpPr>
            <p:spPr>
              <a:xfrm>
                <a:off x="0" y="-66675"/>
                <a:ext cx="1363051" cy="314618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3659"/>
                  </a:lnSpc>
                </a:pPr>
                <a:r>
                  <a:rPr lang="en-US" b="true" sz="2999">
                    <a:solidFill>
                      <a:srgbClr val="003C69"/>
                    </a:solidFill>
                    <a:latin typeface="Calibri (MS) Bold"/>
                    <a:ea typeface="Calibri (MS) Bold"/>
                    <a:cs typeface="Calibri (MS) Bold"/>
                    <a:sym typeface="Calibri (MS) Bold"/>
                  </a:rPr>
                  <a:t>Institutional infrastructure</a:t>
                </a:r>
              </a:p>
            </p:txBody>
          </p:sp>
        </p:grpSp>
        <p:sp>
          <p:nvSpPr>
            <p:cNvPr name="TextBox 45" id="45"/>
            <p:cNvSpPr txBox="true"/>
            <p:nvPr/>
          </p:nvSpPr>
          <p:spPr>
            <a:xfrm rot="0">
              <a:off x="7233387" y="6635055"/>
              <a:ext cx="6234571" cy="149497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507171" indent="-253586" lvl="1">
                <a:lnSpc>
                  <a:spcPts val="2865"/>
                </a:lnSpc>
                <a:buFont typeface="Arial"/>
                <a:buChar char="•"/>
              </a:pPr>
              <a:r>
                <a:rPr lang="en-US" sz="2349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HPC-supported software lists</a:t>
              </a:r>
            </a:p>
            <a:p>
              <a:pPr algn="l" marL="507171" indent="-253586" lvl="1">
                <a:lnSpc>
                  <a:spcPts val="2865"/>
                </a:lnSpc>
                <a:buFont typeface="Arial"/>
                <a:buChar char="•"/>
              </a:pPr>
              <a:r>
                <a:rPr lang="en-US" sz="2349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Institutional documentation</a:t>
              </a:r>
            </a:p>
            <a:p>
              <a:pPr algn="l" marL="507171" indent="-253586" lvl="1">
                <a:lnSpc>
                  <a:spcPts val="2865"/>
                </a:lnSpc>
                <a:buFont typeface="Arial"/>
                <a:buChar char="•"/>
              </a:pPr>
              <a:r>
                <a:rPr lang="en-US" sz="2349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Research groups in your domain</a:t>
              </a:r>
            </a:p>
          </p:txBody>
        </p:sp>
      </p:grpSp>
      <p:sp>
        <p:nvSpPr>
          <p:cNvPr name="AutoShape 46" id="46"/>
          <p:cNvSpPr/>
          <p:nvPr/>
        </p:nvSpPr>
        <p:spPr>
          <a:xfrm>
            <a:off x="1028700" y="9553575"/>
            <a:ext cx="16230600" cy="0"/>
          </a:xfrm>
          <a:prstGeom prst="line">
            <a:avLst/>
          </a:prstGeom>
          <a:ln cap="flat" w="19050">
            <a:solidFill>
              <a:srgbClr val="72808A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>
            <a:off x="1028700" y="9553575"/>
            <a:ext cx="16230600" cy="0"/>
          </a:xfrm>
          <a:prstGeom prst="line">
            <a:avLst/>
          </a:prstGeom>
          <a:ln cap="flat" w="19050">
            <a:solidFill>
              <a:srgbClr val="72808A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3" id="3"/>
          <p:cNvGrpSpPr/>
          <p:nvPr/>
        </p:nvGrpSpPr>
        <p:grpSpPr>
          <a:xfrm rot="0">
            <a:off x="688865" y="2662187"/>
            <a:ext cx="5562482" cy="4973692"/>
            <a:chOff x="0" y="0"/>
            <a:chExt cx="7416642" cy="6631589"/>
          </a:xfrm>
        </p:grpSpPr>
        <p:grpSp>
          <p:nvGrpSpPr>
            <p:cNvPr name="Group 4" id="4"/>
            <p:cNvGrpSpPr/>
            <p:nvPr/>
          </p:nvGrpSpPr>
          <p:grpSpPr>
            <a:xfrm rot="0">
              <a:off x="0" y="0"/>
              <a:ext cx="7416642" cy="3104299"/>
              <a:chOff x="0" y="0"/>
              <a:chExt cx="1465016" cy="613195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0" y="0"/>
                <a:ext cx="1465016" cy="613195"/>
              </a:xfrm>
              <a:custGeom>
                <a:avLst/>
                <a:gdLst/>
                <a:ahLst/>
                <a:cxnLst/>
                <a:rect r="r" b="b" t="t" l="l"/>
                <a:pathLst>
                  <a:path h="613195" w="1465016">
                    <a:moveTo>
                      <a:pt x="70982" y="0"/>
                    </a:moveTo>
                    <a:lnTo>
                      <a:pt x="1394033" y="0"/>
                    </a:lnTo>
                    <a:cubicBezTo>
                      <a:pt x="1433236" y="0"/>
                      <a:pt x="1465016" y="31780"/>
                      <a:pt x="1465016" y="70982"/>
                    </a:cubicBezTo>
                    <a:lnTo>
                      <a:pt x="1465016" y="542213"/>
                    </a:lnTo>
                    <a:cubicBezTo>
                      <a:pt x="1465016" y="561038"/>
                      <a:pt x="1457537" y="579093"/>
                      <a:pt x="1444226" y="592405"/>
                    </a:cubicBezTo>
                    <a:cubicBezTo>
                      <a:pt x="1430914" y="605716"/>
                      <a:pt x="1412859" y="613195"/>
                      <a:pt x="1394033" y="613195"/>
                    </a:cubicBezTo>
                    <a:lnTo>
                      <a:pt x="70982" y="613195"/>
                    </a:lnTo>
                    <a:cubicBezTo>
                      <a:pt x="52157" y="613195"/>
                      <a:pt x="34102" y="605716"/>
                      <a:pt x="20790" y="592405"/>
                    </a:cubicBezTo>
                    <a:cubicBezTo>
                      <a:pt x="7478" y="579093"/>
                      <a:pt x="0" y="561038"/>
                      <a:pt x="0" y="542213"/>
                    </a:cubicBezTo>
                    <a:lnTo>
                      <a:pt x="0" y="70982"/>
                    </a:lnTo>
                    <a:cubicBezTo>
                      <a:pt x="0" y="52157"/>
                      <a:pt x="7478" y="34102"/>
                      <a:pt x="20790" y="20790"/>
                    </a:cubicBezTo>
                    <a:cubicBezTo>
                      <a:pt x="34102" y="7478"/>
                      <a:pt x="52157" y="0"/>
                      <a:pt x="70982" y="0"/>
                    </a:cubicBezTo>
                    <a:close/>
                  </a:path>
                </a:pathLst>
              </a:custGeom>
              <a:ln w="38100" cap="rnd">
                <a:solidFill>
                  <a:srgbClr val="E5E7EB"/>
                </a:solidFill>
                <a:prstDash val="solid"/>
                <a:round/>
              </a:ln>
            </p:spPr>
          </p:sp>
          <p:sp>
            <p:nvSpPr>
              <p:cNvPr name="TextBox 6" id="6"/>
              <p:cNvSpPr txBox="true"/>
              <p:nvPr/>
            </p:nvSpPr>
            <p:spPr>
              <a:xfrm>
                <a:off x="0" y="-57150"/>
                <a:ext cx="1465016" cy="67034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3171"/>
                  </a:lnSpc>
                </a:pPr>
              </a:p>
            </p:txBody>
          </p:sp>
        </p:grpSp>
        <p:grpSp>
          <p:nvGrpSpPr>
            <p:cNvPr name="Group 7" id="7"/>
            <p:cNvGrpSpPr/>
            <p:nvPr/>
          </p:nvGrpSpPr>
          <p:grpSpPr>
            <a:xfrm rot="0">
              <a:off x="241224" y="2007796"/>
              <a:ext cx="6920721" cy="816495"/>
              <a:chOff x="0" y="0"/>
              <a:chExt cx="1367056" cy="161283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1367056" cy="161283"/>
              </a:xfrm>
              <a:custGeom>
                <a:avLst/>
                <a:gdLst/>
                <a:ahLst/>
                <a:cxnLst/>
                <a:rect r="r" b="b" t="t" l="l"/>
                <a:pathLst>
                  <a:path h="161283" w="1367056">
                    <a:moveTo>
                      <a:pt x="76069" y="0"/>
                    </a:moveTo>
                    <a:lnTo>
                      <a:pt x="1290987" y="0"/>
                    </a:lnTo>
                    <a:cubicBezTo>
                      <a:pt x="1332999" y="0"/>
                      <a:pt x="1367056" y="34057"/>
                      <a:pt x="1367056" y="76069"/>
                    </a:cubicBezTo>
                    <a:lnTo>
                      <a:pt x="1367056" y="85214"/>
                    </a:lnTo>
                    <a:cubicBezTo>
                      <a:pt x="1367056" y="105389"/>
                      <a:pt x="1359042" y="124737"/>
                      <a:pt x="1344776" y="139003"/>
                    </a:cubicBezTo>
                    <a:cubicBezTo>
                      <a:pt x="1330510" y="153269"/>
                      <a:pt x="1311162" y="161283"/>
                      <a:pt x="1290987" y="161283"/>
                    </a:cubicBezTo>
                    <a:lnTo>
                      <a:pt x="76069" y="161283"/>
                    </a:lnTo>
                    <a:cubicBezTo>
                      <a:pt x="55894" y="161283"/>
                      <a:pt x="36546" y="153269"/>
                      <a:pt x="22280" y="139003"/>
                    </a:cubicBezTo>
                    <a:cubicBezTo>
                      <a:pt x="8014" y="124737"/>
                      <a:pt x="0" y="105389"/>
                      <a:pt x="0" y="85214"/>
                    </a:cubicBezTo>
                    <a:lnTo>
                      <a:pt x="0" y="76069"/>
                    </a:lnTo>
                    <a:cubicBezTo>
                      <a:pt x="0" y="55894"/>
                      <a:pt x="8014" y="36546"/>
                      <a:pt x="22280" y="22280"/>
                    </a:cubicBezTo>
                    <a:cubicBezTo>
                      <a:pt x="36546" y="8014"/>
                      <a:pt x="55894" y="0"/>
                      <a:pt x="76069" y="0"/>
                    </a:cubicBezTo>
                    <a:close/>
                  </a:path>
                </a:pathLst>
              </a:custGeom>
              <a:solidFill>
                <a:srgbClr val="E5E7EB"/>
              </a:solidFill>
              <a:ln w="38100" cap="rnd">
                <a:solidFill>
                  <a:srgbClr val="E5E7EB"/>
                </a:solidFill>
                <a:prstDash val="solid"/>
                <a:round/>
              </a:ln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0" y="-47625"/>
                <a:ext cx="1367056" cy="208908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562"/>
                  </a:lnSpc>
                </a:pPr>
                <a:r>
                  <a:rPr lang="en-US" sz="2100">
                    <a:solidFill>
                      <a:srgbClr val="000000"/>
                    </a:solidFill>
                    <a:latin typeface="Calibri (MS)"/>
                    <a:ea typeface="Calibri (MS)"/>
                    <a:cs typeface="Calibri (MS)"/>
                    <a:sym typeface="Calibri (MS)"/>
                  </a:rPr>
                  <a:t>Aligns with your methods, data, and goals</a:t>
                </a:r>
              </a:p>
            </p:txBody>
          </p:sp>
        </p:grpSp>
        <p:sp>
          <p:nvSpPr>
            <p:cNvPr name="TextBox 10" id="10"/>
            <p:cNvSpPr txBox="true"/>
            <p:nvPr/>
          </p:nvSpPr>
          <p:spPr>
            <a:xfrm rot="0">
              <a:off x="839780" y="830954"/>
              <a:ext cx="6322165" cy="76860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388620" indent="-194310" lvl="1">
                <a:lnSpc>
                  <a:spcPts val="2196"/>
                </a:lnSpc>
                <a:buFont typeface="Arial"/>
                <a:buChar char="•"/>
              </a:pPr>
              <a:r>
                <a:rPr lang="en-US" sz="1800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Does it implement the method you need?</a:t>
              </a:r>
            </a:p>
            <a:p>
              <a:pPr algn="l" marL="388620" indent="-194310" lvl="1">
                <a:lnSpc>
                  <a:spcPts val="2196"/>
                </a:lnSpc>
                <a:buFont typeface="Arial"/>
                <a:buChar char="•"/>
              </a:pPr>
              <a:r>
                <a:rPr lang="en-US" sz="1800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Does it handle your data type and scale?</a:t>
              </a:r>
            </a:p>
          </p:txBody>
        </p:sp>
        <p:sp>
          <p:nvSpPr>
            <p:cNvPr name="Freeform 11" id="11"/>
            <p:cNvSpPr/>
            <p:nvPr/>
          </p:nvSpPr>
          <p:spPr>
            <a:xfrm flipH="false" flipV="false" rot="0">
              <a:off x="192012" y="128134"/>
              <a:ext cx="740920" cy="740920"/>
            </a:xfrm>
            <a:custGeom>
              <a:avLst/>
              <a:gdLst/>
              <a:ahLst/>
              <a:cxnLst/>
              <a:rect r="r" b="b" t="t" l="l"/>
              <a:pathLst>
                <a:path h="740920" w="740920">
                  <a:moveTo>
                    <a:pt x="0" y="0"/>
                  </a:moveTo>
                  <a:lnTo>
                    <a:pt x="740920" y="0"/>
                  </a:lnTo>
                  <a:lnTo>
                    <a:pt x="740920" y="740920"/>
                  </a:lnTo>
                  <a:lnTo>
                    <a:pt x="0" y="74092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2" id="12"/>
            <p:cNvSpPr txBox="true"/>
            <p:nvPr/>
          </p:nvSpPr>
          <p:spPr>
            <a:xfrm rot="0">
              <a:off x="1060084" y="179147"/>
              <a:ext cx="5455047" cy="58174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171"/>
                </a:lnSpc>
                <a:spcBef>
                  <a:spcPct val="0"/>
                </a:spcBef>
              </a:pPr>
              <a:r>
                <a:rPr lang="en-US" b="true" sz="2599">
                  <a:solidFill>
                    <a:srgbClr val="003C69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FIT THE RESEARCH PROBLEM?</a:t>
              </a:r>
            </a:p>
          </p:txBody>
        </p:sp>
        <p:grpSp>
          <p:nvGrpSpPr>
            <p:cNvPr name="Group 13" id="13"/>
            <p:cNvGrpSpPr/>
            <p:nvPr/>
          </p:nvGrpSpPr>
          <p:grpSpPr>
            <a:xfrm rot="0">
              <a:off x="0" y="3527290"/>
              <a:ext cx="7416642" cy="3104299"/>
              <a:chOff x="0" y="0"/>
              <a:chExt cx="1465016" cy="613195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1465016" cy="613195"/>
              </a:xfrm>
              <a:custGeom>
                <a:avLst/>
                <a:gdLst/>
                <a:ahLst/>
                <a:cxnLst/>
                <a:rect r="r" b="b" t="t" l="l"/>
                <a:pathLst>
                  <a:path h="613195" w="1465016">
                    <a:moveTo>
                      <a:pt x="70982" y="0"/>
                    </a:moveTo>
                    <a:lnTo>
                      <a:pt x="1394033" y="0"/>
                    </a:lnTo>
                    <a:cubicBezTo>
                      <a:pt x="1433236" y="0"/>
                      <a:pt x="1465016" y="31780"/>
                      <a:pt x="1465016" y="70982"/>
                    </a:cubicBezTo>
                    <a:lnTo>
                      <a:pt x="1465016" y="542213"/>
                    </a:lnTo>
                    <a:cubicBezTo>
                      <a:pt x="1465016" y="561038"/>
                      <a:pt x="1457537" y="579093"/>
                      <a:pt x="1444226" y="592405"/>
                    </a:cubicBezTo>
                    <a:cubicBezTo>
                      <a:pt x="1430914" y="605716"/>
                      <a:pt x="1412859" y="613195"/>
                      <a:pt x="1394033" y="613195"/>
                    </a:cubicBezTo>
                    <a:lnTo>
                      <a:pt x="70982" y="613195"/>
                    </a:lnTo>
                    <a:cubicBezTo>
                      <a:pt x="52157" y="613195"/>
                      <a:pt x="34102" y="605716"/>
                      <a:pt x="20790" y="592405"/>
                    </a:cubicBezTo>
                    <a:cubicBezTo>
                      <a:pt x="7478" y="579093"/>
                      <a:pt x="0" y="561038"/>
                      <a:pt x="0" y="542213"/>
                    </a:cubicBezTo>
                    <a:lnTo>
                      <a:pt x="0" y="70982"/>
                    </a:lnTo>
                    <a:cubicBezTo>
                      <a:pt x="0" y="52157"/>
                      <a:pt x="7478" y="34102"/>
                      <a:pt x="20790" y="20790"/>
                    </a:cubicBezTo>
                    <a:cubicBezTo>
                      <a:pt x="34102" y="7478"/>
                      <a:pt x="52157" y="0"/>
                      <a:pt x="70982" y="0"/>
                    </a:cubicBezTo>
                    <a:close/>
                  </a:path>
                </a:pathLst>
              </a:custGeom>
              <a:ln w="38100" cap="rnd">
                <a:solidFill>
                  <a:srgbClr val="E5E7EB"/>
                </a:solidFill>
                <a:prstDash val="solid"/>
                <a:round/>
              </a:ln>
            </p:spPr>
          </p:sp>
          <p:sp>
            <p:nvSpPr>
              <p:cNvPr name="TextBox 15" id="15"/>
              <p:cNvSpPr txBox="true"/>
              <p:nvPr/>
            </p:nvSpPr>
            <p:spPr>
              <a:xfrm>
                <a:off x="0" y="-57150"/>
                <a:ext cx="1465016" cy="67034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3171"/>
                  </a:lnSpc>
                </a:pPr>
              </a:p>
            </p:txBody>
          </p:sp>
        </p:grpSp>
        <p:grpSp>
          <p:nvGrpSpPr>
            <p:cNvPr name="Group 16" id="16"/>
            <p:cNvGrpSpPr/>
            <p:nvPr/>
          </p:nvGrpSpPr>
          <p:grpSpPr>
            <a:xfrm rot="0">
              <a:off x="241224" y="5535086"/>
              <a:ext cx="6920721" cy="816495"/>
              <a:chOff x="0" y="0"/>
              <a:chExt cx="1367056" cy="161283"/>
            </a:xfrm>
          </p:grpSpPr>
          <p:sp>
            <p:nvSpPr>
              <p:cNvPr name="Freeform 17" id="17"/>
              <p:cNvSpPr/>
              <p:nvPr/>
            </p:nvSpPr>
            <p:spPr>
              <a:xfrm flipH="false" flipV="false" rot="0">
                <a:off x="0" y="0"/>
                <a:ext cx="1367056" cy="161283"/>
              </a:xfrm>
              <a:custGeom>
                <a:avLst/>
                <a:gdLst/>
                <a:ahLst/>
                <a:cxnLst/>
                <a:rect r="r" b="b" t="t" l="l"/>
                <a:pathLst>
                  <a:path h="161283" w="1367056">
                    <a:moveTo>
                      <a:pt x="76069" y="0"/>
                    </a:moveTo>
                    <a:lnTo>
                      <a:pt x="1290987" y="0"/>
                    </a:lnTo>
                    <a:cubicBezTo>
                      <a:pt x="1332999" y="0"/>
                      <a:pt x="1367056" y="34057"/>
                      <a:pt x="1367056" y="76069"/>
                    </a:cubicBezTo>
                    <a:lnTo>
                      <a:pt x="1367056" y="85214"/>
                    </a:lnTo>
                    <a:cubicBezTo>
                      <a:pt x="1367056" y="105389"/>
                      <a:pt x="1359042" y="124737"/>
                      <a:pt x="1344776" y="139003"/>
                    </a:cubicBezTo>
                    <a:cubicBezTo>
                      <a:pt x="1330510" y="153269"/>
                      <a:pt x="1311162" y="161283"/>
                      <a:pt x="1290987" y="161283"/>
                    </a:cubicBezTo>
                    <a:lnTo>
                      <a:pt x="76069" y="161283"/>
                    </a:lnTo>
                    <a:cubicBezTo>
                      <a:pt x="55894" y="161283"/>
                      <a:pt x="36546" y="153269"/>
                      <a:pt x="22280" y="139003"/>
                    </a:cubicBezTo>
                    <a:cubicBezTo>
                      <a:pt x="8014" y="124737"/>
                      <a:pt x="0" y="105389"/>
                      <a:pt x="0" y="85214"/>
                    </a:cubicBezTo>
                    <a:lnTo>
                      <a:pt x="0" y="76069"/>
                    </a:lnTo>
                    <a:cubicBezTo>
                      <a:pt x="0" y="55894"/>
                      <a:pt x="8014" y="36546"/>
                      <a:pt x="22280" y="22280"/>
                    </a:cubicBezTo>
                    <a:cubicBezTo>
                      <a:pt x="36546" y="8014"/>
                      <a:pt x="55894" y="0"/>
                      <a:pt x="76069" y="0"/>
                    </a:cubicBezTo>
                    <a:close/>
                  </a:path>
                </a:pathLst>
              </a:custGeom>
              <a:solidFill>
                <a:srgbClr val="E5E7EB"/>
              </a:solidFill>
              <a:ln w="38100" cap="rnd">
                <a:solidFill>
                  <a:srgbClr val="E5E7EB"/>
                </a:solidFill>
                <a:prstDash val="solid"/>
                <a:round/>
              </a:ln>
            </p:spPr>
          </p:sp>
          <p:sp>
            <p:nvSpPr>
              <p:cNvPr name="TextBox 18" id="18"/>
              <p:cNvSpPr txBox="true"/>
              <p:nvPr/>
            </p:nvSpPr>
            <p:spPr>
              <a:xfrm>
                <a:off x="0" y="-47625"/>
                <a:ext cx="1367056" cy="208908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562"/>
                  </a:lnSpc>
                </a:pPr>
                <a:r>
                  <a:rPr lang="en-US" sz="2100">
                    <a:solidFill>
                      <a:srgbClr val="000000"/>
                    </a:solidFill>
                    <a:latin typeface="Calibri (MS)"/>
                    <a:ea typeface="Calibri (MS)"/>
                    <a:cs typeface="Calibri (MS)"/>
                    <a:sym typeface="Calibri (MS)"/>
                  </a:rPr>
                  <a:t>Fits your technical ecosystem and workflow</a:t>
                </a:r>
              </a:p>
            </p:txBody>
          </p:sp>
        </p:grpSp>
        <p:sp>
          <p:nvSpPr>
            <p:cNvPr name="TextBox 19" id="19"/>
            <p:cNvSpPr txBox="true"/>
            <p:nvPr/>
          </p:nvSpPr>
          <p:spPr>
            <a:xfrm rot="0">
              <a:off x="839780" y="4358244"/>
              <a:ext cx="6322165" cy="113690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388620" indent="-194310" lvl="1">
                <a:lnSpc>
                  <a:spcPts val="2196"/>
                </a:lnSpc>
                <a:buFont typeface="Arial"/>
                <a:buChar char="•"/>
              </a:pPr>
              <a:r>
                <a:rPr lang="en-US" sz="1800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Runs on your infrastructure?</a:t>
              </a:r>
            </a:p>
            <a:p>
              <a:pPr algn="l" marL="388620" indent="-194310" lvl="1">
                <a:lnSpc>
                  <a:spcPts val="2196"/>
                </a:lnSpc>
                <a:buFont typeface="Arial"/>
                <a:buChar char="•"/>
              </a:pPr>
              <a:r>
                <a:rPr lang="en-US" sz="1800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Integrates with other tools?</a:t>
              </a:r>
            </a:p>
            <a:p>
              <a:pPr algn="l" marL="388620" indent="-194310" lvl="1">
                <a:lnSpc>
                  <a:spcPts val="2196"/>
                </a:lnSpc>
                <a:buFont typeface="Arial"/>
                <a:buChar char="•"/>
              </a:pPr>
              <a:r>
                <a:rPr lang="en-US" sz="1800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Supports standard formats?</a:t>
              </a:r>
            </a:p>
          </p:txBody>
        </p:sp>
        <p:sp>
          <p:nvSpPr>
            <p:cNvPr name="Freeform 20" id="20"/>
            <p:cNvSpPr/>
            <p:nvPr/>
          </p:nvSpPr>
          <p:spPr>
            <a:xfrm flipH="false" flipV="false" rot="0">
              <a:off x="192012" y="3763587"/>
              <a:ext cx="740920" cy="740920"/>
            </a:xfrm>
            <a:custGeom>
              <a:avLst/>
              <a:gdLst/>
              <a:ahLst/>
              <a:cxnLst/>
              <a:rect r="r" b="b" t="t" l="l"/>
              <a:pathLst>
                <a:path h="740920" w="740920">
                  <a:moveTo>
                    <a:pt x="0" y="0"/>
                  </a:moveTo>
                  <a:lnTo>
                    <a:pt x="740920" y="0"/>
                  </a:lnTo>
                  <a:lnTo>
                    <a:pt x="740920" y="740920"/>
                  </a:lnTo>
                  <a:lnTo>
                    <a:pt x="0" y="74092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21" id="21"/>
            <p:cNvSpPr txBox="true"/>
            <p:nvPr/>
          </p:nvSpPr>
          <p:spPr>
            <a:xfrm rot="0">
              <a:off x="1094477" y="3814600"/>
              <a:ext cx="5954712" cy="58174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171"/>
                </a:lnSpc>
                <a:spcBef>
                  <a:spcPct val="0"/>
                </a:spcBef>
              </a:pPr>
              <a:r>
                <a:rPr lang="en-US" b="true" sz="2599">
                  <a:solidFill>
                    <a:srgbClr val="003C69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WORK IN YOUR ENVIRONMENT?</a:t>
              </a:r>
            </a:p>
          </p:txBody>
        </p:sp>
      </p:grpSp>
      <p:grpSp>
        <p:nvGrpSpPr>
          <p:cNvPr name="Group 22" id="22"/>
          <p:cNvGrpSpPr/>
          <p:nvPr/>
        </p:nvGrpSpPr>
        <p:grpSpPr>
          <a:xfrm rot="0">
            <a:off x="6292457" y="2662187"/>
            <a:ext cx="5562482" cy="4973692"/>
            <a:chOff x="0" y="0"/>
            <a:chExt cx="7416642" cy="6631589"/>
          </a:xfrm>
        </p:grpSpPr>
        <p:grpSp>
          <p:nvGrpSpPr>
            <p:cNvPr name="Group 23" id="23"/>
            <p:cNvGrpSpPr/>
            <p:nvPr/>
          </p:nvGrpSpPr>
          <p:grpSpPr>
            <a:xfrm rot="0">
              <a:off x="0" y="0"/>
              <a:ext cx="7416642" cy="3104299"/>
              <a:chOff x="0" y="0"/>
              <a:chExt cx="1465016" cy="613195"/>
            </a:xfrm>
          </p:grpSpPr>
          <p:sp>
            <p:nvSpPr>
              <p:cNvPr name="Freeform 24" id="24"/>
              <p:cNvSpPr/>
              <p:nvPr/>
            </p:nvSpPr>
            <p:spPr>
              <a:xfrm flipH="false" flipV="false" rot="0">
                <a:off x="0" y="0"/>
                <a:ext cx="1465016" cy="613195"/>
              </a:xfrm>
              <a:custGeom>
                <a:avLst/>
                <a:gdLst/>
                <a:ahLst/>
                <a:cxnLst/>
                <a:rect r="r" b="b" t="t" l="l"/>
                <a:pathLst>
                  <a:path h="613195" w="1465016">
                    <a:moveTo>
                      <a:pt x="70982" y="0"/>
                    </a:moveTo>
                    <a:lnTo>
                      <a:pt x="1394033" y="0"/>
                    </a:lnTo>
                    <a:cubicBezTo>
                      <a:pt x="1433236" y="0"/>
                      <a:pt x="1465016" y="31780"/>
                      <a:pt x="1465016" y="70982"/>
                    </a:cubicBezTo>
                    <a:lnTo>
                      <a:pt x="1465016" y="542213"/>
                    </a:lnTo>
                    <a:cubicBezTo>
                      <a:pt x="1465016" y="561038"/>
                      <a:pt x="1457537" y="579093"/>
                      <a:pt x="1444226" y="592405"/>
                    </a:cubicBezTo>
                    <a:cubicBezTo>
                      <a:pt x="1430914" y="605716"/>
                      <a:pt x="1412859" y="613195"/>
                      <a:pt x="1394033" y="613195"/>
                    </a:cubicBezTo>
                    <a:lnTo>
                      <a:pt x="70982" y="613195"/>
                    </a:lnTo>
                    <a:cubicBezTo>
                      <a:pt x="52157" y="613195"/>
                      <a:pt x="34102" y="605716"/>
                      <a:pt x="20790" y="592405"/>
                    </a:cubicBezTo>
                    <a:cubicBezTo>
                      <a:pt x="7478" y="579093"/>
                      <a:pt x="0" y="561038"/>
                      <a:pt x="0" y="542213"/>
                    </a:cubicBezTo>
                    <a:lnTo>
                      <a:pt x="0" y="70982"/>
                    </a:lnTo>
                    <a:cubicBezTo>
                      <a:pt x="0" y="52157"/>
                      <a:pt x="7478" y="34102"/>
                      <a:pt x="20790" y="20790"/>
                    </a:cubicBezTo>
                    <a:cubicBezTo>
                      <a:pt x="34102" y="7478"/>
                      <a:pt x="52157" y="0"/>
                      <a:pt x="70982" y="0"/>
                    </a:cubicBezTo>
                    <a:close/>
                  </a:path>
                </a:pathLst>
              </a:custGeom>
              <a:ln w="38100" cap="rnd">
                <a:solidFill>
                  <a:srgbClr val="E5E7EB"/>
                </a:solidFill>
                <a:prstDash val="solid"/>
                <a:round/>
              </a:ln>
            </p:spPr>
          </p:sp>
          <p:sp>
            <p:nvSpPr>
              <p:cNvPr name="TextBox 25" id="25"/>
              <p:cNvSpPr txBox="true"/>
              <p:nvPr/>
            </p:nvSpPr>
            <p:spPr>
              <a:xfrm>
                <a:off x="0" y="-57150"/>
                <a:ext cx="1465016" cy="67034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3171"/>
                  </a:lnSpc>
                </a:pPr>
              </a:p>
            </p:txBody>
          </p:sp>
        </p:grpSp>
        <p:grpSp>
          <p:nvGrpSpPr>
            <p:cNvPr name="Group 26" id="26"/>
            <p:cNvGrpSpPr/>
            <p:nvPr/>
          </p:nvGrpSpPr>
          <p:grpSpPr>
            <a:xfrm rot="0">
              <a:off x="241224" y="2051638"/>
              <a:ext cx="6863216" cy="816495"/>
              <a:chOff x="0" y="0"/>
              <a:chExt cx="1355697" cy="161283"/>
            </a:xfrm>
          </p:grpSpPr>
          <p:sp>
            <p:nvSpPr>
              <p:cNvPr name="Freeform 27" id="27"/>
              <p:cNvSpPr/>
              <p:nvPr/>
            </p:nvSpPr>
            <p:spPr>
              <a:xfrm flipH="false" flipV="false" rot="0">
                <a:off x="0" y="0"/>
                <a:ext cx="1355697" cy="161283"/>
              </a:xfrm>
              <a:custGeom>
                <a:avLst/>
                <a:gdLst/>
                <a:ahLst/>
                <a:cxnLst/>
                <a:rect r="r" b="b" t="t" l="l"/>
                <a:pathLst>
                  <a:path h="161283" w="1355697">
                    <a:moveTo>
                      <a:pt x="76706" y="0"/>
                    </a:moveTo>
                    <a:lnTo>
                      <a:pt x="1278991" y="0"/>
                    </a:lnTo>
                    <a:cubicBezTo>
                      <a:pt x="1321355" y="0"/>
                      <a:pt x="1355697" y="34342"/>
                      <a:pt x="1355697" y="76706"/>
                    </a:cubicBezTo>
                    <a:lnTo>
                      <a:pt x="1355697" y="84577"/>
                    </a:lnTo>
                    <a:cubicBezTo>
                      <a:pt x="1355697" y="126941"/>
                      <a:pt x="1321355" y="161283"/>
                      <a:pt x="1278991" y="161283"/>
                    </a:cubicBezTo>
                    <a:lnTo>
                      <a:pt x="76706" y="161283"/>
                    </a:lnTo>
                    <a:cubicBezTo>
                      <a:pt x="34342" y="161283"/>
                      <a:pt x="0" y="126941"/>
                      <a:pt x="0" y="84577"/>
                    </a:cubicBezTo>
                    <a:lnTo>
                      <a:pt x="0" y="76706"/>
                    </a:lnTo>
                    <a:cubicBezTo>
                      <a:pt x="0" y="34342"/>
                      <a:pt x="34342" y="0"/>
                      <a:pt x="76706" y="0"/>
                    </a:cubicBezTo>
                    <a:close/>
                  </a:path>
                </a:pathLst>
              </a:custGeom>
              <a:solidFill>
                <a:srgbClr val="E5E7EB"/>
              </a:solidFill>
              <a:ln w="38100" cap="rnd">
                <a:solidFill>
                  <a:srgbClr val="E5E7EB"/>
                </a:solidFill>
                <a:prstDash val="solid"/>
                <a:round/>
              </a:ln>
            </p:spPr>
          </p:sp>
          <p:sp>
            <p:nvSpPr>
              <p:cNvPr name="TextBox 28" id="28"/>
              <p:cNvSpPr txBox="true"/>
              <p:nvPr/>
            </p:nvSpPr>
            <p:spPr>
              <a:xfrm>
                <a:off x="0" y="-47625"/>
                <a:ext cx="1355697" cy="208908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562"/>
                  </a:lnSpc>
                </a:pPr>
                <a:r>
                  <a:rPr lang="en-US" sz="2100">
                    <a:solidFill>
                      <a:srgbClr val="000000"/>
                    </a:solidFill>
                    <a:latin typeface="Calibri (MS)"/>
                    <a:ea typeface="Calibri (MS)"/>
                    <a:cs typeface="Calibri (MS)"/>
                    <a:sym typeface="Calibri (MS)"/>
                  </a:rPr>
                  <a:t>Promotes transparency and repeatability</a:t>
                </a:r>
              </a:p>
            </p:txBody>
          </p:sp>
        </p:grpSp>
        <p:sp>
          <p:nvSpPr>
            <p:cNvPr name="TextBox 29" id="29"/>
            <p:cNvSpPr txBox="true"/>
            <p:nvPr/>
          </p:nvSpPr>
          <p:spPr>
            <a:xfrm rot="0">
              <a:off x="927969" y="874796"/>
              <a:ext cx="6488673" cy="113690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388620" indent="-194310" lvl="1">
                <a:lnSpc>
                  <a:spcPts val="2196"/>
                </a:lnSpc>
                <a:buFont typeface="Arial"/>
                <a:buChar char="•"/>
              </a:pPr>
              <a:r>
                <a:rPr lang="en-US" sz="1800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Can the process be reliably reproduced?</a:t>
              </a:r>
            </a:p>
            <a:p>
              <a:pPr algn="l" marL="388620" indent="-194310" lvl="1">
                <a:lnSpc>
                  <a:spcPts val="2196"/>
                </a:lnSpc>
                <a:buFont typeface="Arial"/>
                <a:buChar char="•"/>
              </a:pPr>
              <a:r>
                <a:rPr lang="en-US" sz="1800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Can the methods be documented and shared?</a:t>
              </a:r>
            </a:p>
            <a:p>
              <a:pPr algn="l" marL="388620" indent="-194310" lvl="1">
                <a:lnSpc>
                  <a:spcPts val="2196"/>
                </a:lnSpc>
                <a:buFont typeface="Arial"/>
                <a:buChar char="•"/>
              </a:pPr>
              <a:r>
                <a:rPr lang="en-US" sz="1800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Can others use the same version?</a:t>
              </a:r>
            </a:p>
          </p:txBody>
        </p:sp>
        <p:sp>
          <p:nvSpPr>
            <p:cNvPr name="Freeform 30" id="30"/>
            <p:cNvSpPr/>
            <p:nvPr/>
          </p:nvSpPr>
          <p:spPr>
            <a:xfrm flipH="false" flipV="false" rot="0">
              <a:off x="216397" y="167717"/>
              <a:ext cx="740920" cy="740920"/>
            </a:xfrm>
            <a:custGeom>
              <a:avLst/>
              <a:gdLst/>
              <a:ahLst/>
              <a:cxnLst/>
              <a:rect r="r" b="b" t="t" l="l"/>
              <a:pathLst>
                <a:path h="740920" w="740920">
                  <a:moveTo>
                    <a:pt x="0" y="0"/>
                  </a:moveTo>
                  <a:lnTo>
                    <a:pt x="740921" y="0"/>
                  </a:lnTo>
                  <a:lnTo>
                    <a:pt x="740921" y="740921"/>
                  </a:lnTo>
                  <a:lnTo>
                    <a:pt x="0" y="74092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31" id="31"/>
            <p:cNvSpPr txBox="true"/>
            <p:nvPr/>
          </p:nvSpPr>
          <p:spPr>
            <a:xfrm rot="0">
              <a:off x="1185514" y="218730"/>
              <a:ext cx="5555619" cy="58174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171"/>
                </a:lnSpc>
                <a:spcBef>
                  <a:spcPct val="0"/>
                </a:spcBef>
              </a:pPr>
              <a:r>
                <a:rPr lang="en-US" b="true" sz="2599">
                  <a:solidFill>
                    <a:srgbClr val="003C69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ENABLE REPRODUCIBILITY?</a:t>
              </a:r>
            </a:p>
          </p:txBody>
        </p:sp>
        <p:grpSp>
          <p:nvGrpSpPr>
            <p:cNvPr name="Group 32" id="32"/>
            <p:cNvGrpSpPr/>
            <p:nvPr/>
          </p:nvGrpSpPr>
          <p:grpSpPr>
            <a:xfrm rot="0">
              <a:off x="0" y="3527290"/>
              <a:ext cx="7416642" cy="3104299"/>
              <a:chOff x="0" y="0"/>
              <a:chExt cx="1465016" cy="613195"/>
            </a:xfrm>
          </p:grpSpPr>
          <p:sp>
            <p:nvSpPr>
              <p:cNvPr name="Freeform 33" id="33"/>
              <p:cNvSpPr/>
              <p:nvPr/>
            </p:nvSpPr>
            <p:spPr>
              <a:xfrm flipH="false" flipV="false" rot="0">
                <a:off x="0" y="0"/>
                <a:ext cx="1465016" cy="613195"/>
              </a:xfrm>
              <a:custGeom>
                <a:avLst/>
                <a:gdLst/>
                <a:ahLst/>
                <a:cxnLst/>
                <a:rect r="r" b="b" t="t" l="l"/>
                <a:pathLst>
                  <a:path h="613195" w="1465016">
                    <a:moveTo>
                      <a:pt x="70982" y="0"/>
                    </a:moveTo>
                    <a:lnTo>
                      <a:pt x="1394033" y="0"/>
                    </a:lnTo>
                    <a:cubicBezTo>
                      <a:pt x="1433236" y="0"/>
                      <a:pt x="1465016" y="31780"/>
                      <a:pt x="1465016" y="70982"/>
                    </a:cubicBezTo>
                    <a:lnTo>
                      <a:pt x="1465016" y="542213"/>
                    </a:lnTo>
                    <a:cubicBezTo>
                      <a:pt x="1465016" y="561038"/>
                      <a:pt x="1457537" y="579093"/>
                      <a:pt x="1444226" y="592405"/>
                    </a:cubicBezTo>
                    <a:cubicBezTo>
                      <a:pt x="1430914" y="605716"/>
                      <a:pt x="1412859" y="613195"/>
                      <a:pt x="1394033" y="613195"/>
                    </a:cubicBezTo>
                    <a:lnTo>
                      <a:pt x="70982" y="613195"/>
                    </a:lnTo>
                    <a:cubicBezTo>
                      <a:pt x="52157" y="613195"/>
                      <a:pt x="34102" y="605716"/>
                      <a:pt x="20790" y="592405"/>
                    </a:cubicBezTo>
                    <a:cubicBezTo>
                      <a:pt x="7478" y="579093"/>
                      <a:pt x="0" y="561038"/>
                      <a:pt x="0" y="542213"/>
                    </a:cubicBezTo>
                    <a:lnTo>
                      <a:pt x="0" y="70982"/>
                    </a:lnTo>
                    <a:cubicBezTo>
                      <a:pt x="0" y="52157"/>
                      <a:pt x="7478" y="34102"/>
                      <a:pt x="20790" y="20790"/>
                    </a:cubicBezTo>
                    <a:cubicBezTo>
                      <a:pt x="34102" y="7478"/>
                      <a:pt x="52157" y="0"/>
                      <a:pt x="70982" y="0"/>
                    </a:cubicBezTo>
                    <a:close/>
                  </a:path>
                </a:pathLst>
              </a:custGeom>
              <a:ln w="38100" cap="rnd">
                <a:solidFill>
                  <a:srgbClr val="E5E7EB"/>
                </a:solidFill>
                <a:prstDash val="solid"/>
                <a:round/>
              </a:ln>
            </p:spPr>
          </p:sp>
          <p:sp>
            <p:nvSpPr>
              <p:cNvPr name="TextBox 34" id="34"/>
              <p:cNvSpPr txBox="true"/>
              <p:nvPr/>
            </p:nvSpPr>
            <p:spPr>
              <a:xfrm>
                <a:off x="0" y="-57150"/>
                <a:ext cx="1465016" cy="67034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3171"/>
                  </a:lnSpc>
                </a:pPr>
              </a:p>
            </p:txBody>
          </p:sp>
        </p:grpSp>
        <p:grpSp>
          <p:nvGrpSpPr>
            <p:cNvPr name="Group 35" id="35"/>
            <p:cNvGrpSpPr/>
            <p:nvPr/>
          </p:nvGrpSpPr>
          <p:grpSpPr>
            <a:xfrm rot="0">
              <a:off x="241224" y="5535086"/>
              <a:ext cx="6863216" cy="816495"/>
              <a:chOff x="0" y="0"/>
              <a:chExt cx="1355697" cy="161283"/>
            </a:xfrm>
          </p:grpSpPr>
          <p:sp>
            <p:nvSpPr>
              <p:cNvPr name="Freeform 36" id="36"/>
              <p:cNvSpPr/>
              <p:nvPr/>
            </p:nvSpPr>
            <p:spPr>
              <a:xfrm flipH="false" flipV="false" rot="0">
                <a:off x="0" y="0"/>
                <a:ext cx="1355697" cy="161283"/>
              </a:xfrm>
              <a:custGeom>
                <a:avLst/>
                <a:gdLst/>
                <a:ahLst/>
                <a:cxnLst/>
                <a:rect r="r" b="b" t="t" l="l"/>
                <a:pathLst>
                  <a:path h="161283" w="1355697">
                    <a:moveTo>
                      <a:pt x="76706" y="0"/>
                    </a:moveTo>
                    <a:lnTo>
                      <a:pt x="1278991" y="0"/>
                    </a:lnTo>
                    <a:cubicBezTo>
                      <a:pt x="1321355" y="0"/>
                      <a:pt x="1355697" y="34342"/>
                      <a:pt x="1355697" y="76706"/>
                    </a:cubicBezTo>
                    <a:lnTo>
                      <a:pt x="1355697" y="84577"/>
                    </a:lnTo>
                    <a:cubicBezTo>
                      <a:pt x="1355697" y="126941"/>
                      <a:pt x="1321355" y="161283"/>
                      <a:pt x="1278991" y="161283"/>
                    </a:cubicBezTo>
                    <a:lnTo>
                      <a:pt x="76706" y="161283"/>
                    </a:lnTo>
                    <a:cubicBezTo>
                      <a:pt x="34342" y="161283"/>
                      <a:pt x="0" y="126941"/>
                      <a:pt x="0" y="84577"/>
                    </a:cubicBezTo>
                    <a:lnTo>
                      <a:pt x="0" y="76706"/>
                    </a:lnTo>
                    <a:cubicBezTo>
                      <a:pt x="0" y="34342"/>
                      <a:pt x="34342" y="0"/>
                      <a:pt x="76706" y="0"/>
                    </a:cubicBezTo>
                    <a:close/>
                  </a:path>
                </a:pathLst>
              </a:custGeom>
              <a:solidFill>
                <a:srgbClr val="E5E7EB"/>
              </a:solidFill>
              <a:ln w="38100" cap="rnd">
                <a:solidFill>
                  <a:srgbClr val="E5E7EB"/>
                </a:solidFill>
                <a:prstDash val="solid"/>
                <a:round/>
              </a:ln>
            </p:spPr>
          </p:sp>
          <p:sp>
            <p:nvSpPr>
              <p:cNvPr name="TextBox 37" id="37"/>
              <p:cNvSpPr txBox="true"/>
              <p:nvPr/>
            </p:nvSpPr>
            <p:spPr>
              <a:xfrm>
                <a:off x="0" y="-47625"/>
                <a:ext cx="1355697" cy="208908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562"/>
                  </a:lnSpc>
                </a:pPr>
                <a:r>
                  <a:rPr lang="en-US" sz="2100">
                    <a:solidFill>
                      <a:srgbClr val="000000"/>
                    </a:solidFill>
                    <a:latin typeface="Calibri (MS)"/>
                    <a:ea typeface="Calibri (MS)"/>
                    <a:cs typeface="Calibri (MS)"/>
                    <a:sym typeface="Calibri (MS)"/>
                  </a:rPr>
                  <a:t>Sustainable today and into the future</a:t>
                </a:r>
              </a:p>
            </p:txBody>
          </p:sp>
        </p:grpSp>
        <p:sp>
          <p:nvSpPr>
            <p:cNvPr name="TextBox 38" id="38"/>
            <p:cNvSpPr txBox="true"/>
            <p:nvPr/>
          </p:nvSpPr>
          <p:spPr>
            <a:xfrm rot="0">
              <a:off x="927969" y="4358244"/>
              <a:ext cx="6322165" cy="113690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388620" indent="-194310" lvl="1">
                <a:lnSpc>
                  <a:spcPts val="2196"/>
                </a:lnSpc>
                <a:buFont typeface="Arial"/>
                <a:buChar char="•"/>
              </a:pPr>
              <a:r>
                <a:rPr lang="en-US" sz="1800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Actively maintained?</a:t>
              </a:r>
            </a:p>
            <a:p>
              <a:pPr algn="l" marL="388620" indent="-194310" lvl="1">
                <a:lnSpc>
                  <a:spcPts val="2196"/>
                </a:lnSpc>
                <a:buFont typeface="Arial"/>
                <a:buChar char="•"/>
              </a:pPr>
              <a:r>
                <a:rPr lang="en-US" sz="1800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Has a community or support?</a:t>
              </a:r>
            </a:p>
            <a:p>
              <a:pPr algn="l" marL="388620" indent="-194310" lvl="1">
                <a:lnSpc>
                  <a:spcPts val="2196"/>
                </a:lnSpc>
                <a:buFont typeface="Arial"/>
                <a:buChar char="•"/>
              </a:pPr>
              <a:r>
                <a:rPr lang="en-US" sz="1800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Reasonable learning curve vs your timeline?</a:t>
              </a:r>
            </a:p>
          </p:txBody>
        </p:sp>
        <p:sp>
          <p:nvSpPr>
            <p:cNvPr name="Freeform 39" id="39"/>
            <p:cNvSpPr/>
            <p:nvPr/>
          </p:nvSpPr>
          <p:spPr>
            <a:xfrm flipH="false" flipV="false" rot="0">
              <a:off x="216397" y="3688543"/>
              <a:ext cx="740920" cy="740920"/>
            </a:xfrm>
            <a:custGeom>
              <a:avLst/>
              <a:gdLst/>
              <a:ahLst/>
              <a:cxnLst/>
              <a:rect r="r" b="b" t="t" l="l"/>
              <a:pathLst>
                <a:path h="740920" w="740920">
                  <a:moveTo>
                    <a:pt x="0" y="0"/>
                  </a:moveTo>
                  <a:lnTo>
                    <a:pt x="740921" y="0"/>
                  </a:lnTo>
                  <a:lnTo>
                    <a:pt x="740921" y="740920"/>
                  </a:lnTo>
                  <a:lnTo>
                    <a:pt x="0" y="74092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40" id="40"/>
            <p:cNvSpPr txBox="true"/>
            <p:nvPr/>
          </p:nvSpPr>
          <p:spPr>
            <a:xfrm rot="0">
              <a:off x="1180042" y="3739556"/>
              <a:ext cx="5401826" cy="58174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171"/>
                </a:lnSpc>
                <a:spcBef>
                  <a:spcPct val="0"/>
                </a:spcBef>
              </a:pPr>
              <a:r>
                <a:rPr lang="en-US" b="true" sz="2599">
                  <a:solidFill>
                    <a:srgbClr val="003C69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BE SUSTAINABLE TO USE?</a:t>
              </a:r>
            </a:p>
          </p:txBody>
        </p:sp>
      </p:grpSp>
      <p:grpSp>
        <p:nvGrpSpPr>
          <p:cNvPr name="Group 41" id="41"/>
          <p:cNvGrpSpPr/>
          <p:nvPr/>
        </p:nvGrpSpPr>
        <p:grpSpPr>
          <a:xfrm rot="0">
            <a:off x="11896049" y="2656654"/>
            <a:ext cx="5562482" cy="4973692"/>
            <a:chOff x="0" y="0"/>
            <a:chExt cx="7416642" cy="6631589"/>
          </a:xfrm>
        </p:grpSpPr>
        <p:sp>
          <p:nvSpPr>
            <p:cNvPr name="Freeform 42" id="42"/>
            <p:cNvSpPr/>
            <p:nvPr/>
          </p:nvSpPr>
          <p:spPr>
            <a:xfrm flipH="false" flipV="false" rot="0">
              <a:off x="241224" y="3706148"/>
              <a:ext cx="716094" cy="716094"/>
            </a:xfrm>
            <a:custGeom>
              <a:avLst/>
              <a:gdLst/>
              <a:ahLst/>
              <a:cxnLst/>
              <a:rect r="r" b="b" t="t" l="l"/>
              <a:pathLst>
                <a:path h="716094" w="716094">
                  <a:moveTo>
                    <a:pt x="0" y="0"/>
                  </a:moveTo>
                  <a:lnTo>
                    <a:pt x="716094" y="0"/>
                  </a:lnTo>
                  <a:lnTo>
                    <a:pt x="716094" y="716094"/>
                  </a:lnTo>
                  <a:lnTo>
                    <a:pt x="0" y="71609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43" id="43"/>
            <p:cNvGrpSpPr/>
            <p:nvPr/>
          </p:nvGrpSpPr>
          <p:grpSpPr>
            <a:xfrm rot="0">
              <a:off x="0" y="3527290"/>
              <a:ext cx="7416642" cy="3104299"/>
              <a:chOff x="0" y="0"/>
              <a:chExt cx="1465016" cy="613195"/>
            </a:xfrm>
          </p:grpSpPr>
          <p:sp>
            <p:nvSpPr>
              <p:cNvPr name="Freeform 44" id="44"/>
              <p:cNvSpPr/>
              <p:nvPr/>
            </p:nvSpPr>
            <p:spPr>
              <a:xfrm flipH="false" flipV="false" rot="0">
                <a:off x="0" y="0"/>
                <a:ext cx="1465016" cy="613195"/>
              </a:xfrm>
              <a:custGeom>
                <a:avLst/>
                <a:gdLst/>
                <a:ahLst/>
                <a:cxnLst/>
                <a:rect r="r" b="b" t="t" l="l"/>
                <a:pathLst>
                  <a:path h="613195" w="1465016">
                    <a:moveTo>
                      <a:pt x="70982" y="0"/>
                    </a:moveTo>
                    <a:lnTo>
                      <a:pt x="1394033" y="0"/>
                    </a:lnTo>
                    <a:cubicBezTo>
                      <a:pt x="1433236" y="0"/>
                      <a:pt x="1465016" y="31780"/>
                      <a:pt x="1465016" y="70982"/>
                    </a:cubicBezTo>
                    <a:lnTo>
                      <a:pt x="1465016" y="542213"/>
                    </a:lnTo>
                    <a:cubicBezTo>
                      <a:pt x="1465016" y="561038"/>
                      <a:pt x="1457537" y="579093"/>
                      <a:pt x="1444226" y="592405"/>
                    </a:cubicBezTo>
                    <a:cubicBezTo>
                      <a:pt x="1430914" y="605716"/>
                      <a:pt x="1412859" y="613195"/>
                      <a:pt x="1394033" y="613195"/>
                    </a:cubicBezTo>
                    <a:lnTo>
                      <a:pt x="70982" y="613195"/>
                    </a:lnTo>
                    <a:cubicBezTo>
                      <a:pt x="52157" y="613195"/>
                      <a:pt x="34102" y="605716"/>
                      <a:pt x="20790" y="592405"/>
                    </a:cubicBezTo>
                    <a:cubicBezTo>
                      <a:pt x="7478" y="579093"/>
                      <a:pt x="0" y="561038"/>
                      <a:pt x="0" y="542213"/>
                    </a:cubicBezTo>
                    <a:lnTo>
                      <a:pt x="0" y="70982"/>
                    </a:lnTo>
                    <a:cubicBezTo>
                      <a:pt x="0" y="52157"/>
                      <a:pt x="7478" y="34102"/>
                      <a:pt x="20790" y="20790"/>
                    </a:cubicBezTo>
                    <a:cubicBezTo>
                      <a:pt x="34102" y="7478"/>
                      <a:pt x="52157" y="0"/>
                      <a:pt x="70982" y="0"/>
                    </a:cubicBezTo>
                    <a:close/>
                  </a:path>
                </a:pathLst>
              </a:custGeom>
              <a:ln w="38100" cap="rnd">
                <a:solidFill>
                  <a:srgbClr val="E5E7EB"/>
                </a:solidFill>
                <a:prstDash val="solid"/>
                <a:round/>
              </a:ln>
            </p:spPr>
          </p:sp>
          <p:sp>
            <p:nvSpPr>
              <p:cNvPr name="TextBox 45" id="45"/>
              <p:cNvSpPr txBox="true"/>
              <p:nvPr/>
            </p:nvSpPr>
            <p:spPr>
              <a:xfrm>
                <a:off x="0" y="-57150"/>
                <a:ext cx="1465016" cy="67034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3171"/>
                  </a:lnSpc>
                </a:pPr>
              </a:p>
            </p:txBody>
          </p:sp>
        </p:grpSp>
        <p:grpSp>
          <p:nvGrpSpPr>
            <p:cNvPr name="Group 46" id="46"/>
            <p:cNvGrpSpPr/>
            <p:nvPr/>
          </p:nvGrpSpPr>
          <p:grpSpPr>
            <a:xfrm rot="0">
              <a:off x="241224" y="5535086"/>
              <a:ext cx="6863216" cy="816495"/>
              <a:chOff x="0" y="0"/>
              <a:chExt cx="1355697" cy="161283"/>
            </a:xfrm>
          </p:grpSpPr>
          <p:sp>
            <p:nvSpPr>
              <p:cNvPr name="Freeform 47" id="47"/>
              <p:cNvSpPr/>
              <p:nvPr/>
            </p:nvSpPr>
            <p:spPr>
              <a:xfrm flipH="false" flipV="false" rot="0">
                <a:off x="0" y="0"/>
                <a:ext cx="1355697" cy="161283"/>
              </a:xfrm>
              <a:custGeom>
                <a:avLst/>
                <a:gdLst/>
                <a:ahLst/>
                <a:cxnLst/>
                <a:rect r="r" b="b" t="t" l="l"/>
                <a:pathLst>
                  <a:path h="161283" w="1355697">
                    <a:moveTo>
                      <a:pt x="76706" y="0"/>
                    </a:moveTo>
                    <a:lnTo>
                      <a:pt x="1278991" y="0"/>
                    </a:lnTo>
                    <a:cubicBezTo>
                      <a:pt x="1321355" y="0"/>
                      <a:pt x="1355697" y="34342"/>
                      <a:pt x="1355697" y="76706"/>
                    </a:cubicBezTo>
                    <a:lnTo>
                      <a:pt x="1355697" y="84577"/>
                    </a:lnTo>
                    <a:cubicBezTo>
                      <a:pt x="1355697" y="126941"/>
                      <a:pt x="1321355" y="161283"/>
                      <a:pt x="1278991" y="161283"/>
                    </a:cubicBezTo>
                    <a:lnTo>
                      <a:pt x="76706" y="161283"/>
                    </a:lnTo>
                    <a:cubicBezTo>
                      <a:pt x="34342" y="161283"/>
                      <a:pt x="0" y="126941"/>
                      <a:pt x="0" y="84577"/>
                    </a:cubicBezTo>
                    <a:lnTo>
                      <a:pt x="0" y="76706"/>
                    </a:lnTo>
                    <a:cubicBezTo>
                      <a:pt x="0" y="34342"/>
                      <a:pt x="34342" y="0"/>
                      <a:pt x="76706" y="0"/>
                    </a:cubicBezTo>
                    <a:close/>
                  </a:path>
                </a:pathLst>
              </a:custGeom>
              <a:solidFill>
                <a:srgbClr val="E5E7EB"/>
              </a:solidFill>
              <a:ln w="38100" cap="rnd">
                <a:solidFill>
                  <a:srgbClr val="E5E7EB"/>
                </a:solidFill>
                <a:prstDash val="solid"/>
                <a:round/>
              </a:ln>
            </p:spPr>
          </p:sp>
          <p:sp>
            <p:nvSpPr>
              <p:cNvPr name="TextBox 48" id="48"/>
              <p:cNvSpPr txBox="true"/>
              <p:nvPr/>
            </p:nvSpPr>
            <p:spPr>
              <a:xfrm>
                <a:off x="0" y="-47625"/>
                <a:ext cx="1355697" cy="208908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562"/>
                  </a:lnSpc>
                </a:pPr>
                <a:r>
                  <a:rPr lang="en-US" sz="2100">
                    <a:solidFill>
                      <a:srgbClr val="000000"/>
                    </a:solidFill>
                    <a:latin typeface="Calibri (MS)"/>
                    <a:ea typeface="Calibri (MS)"/>
                    <a:cs typeface="Calibri (MS)"/>
                    <a:sym typeface="Calibri (MS)"/>
                  </a:rPr>
                  <a:t>Build only when it adds clear research value</a:t>
                </a:r>
              </a:p>
            </p:txBody>
          </p:sp>
        </p:grpSp>
        <p:sp>
          <p:nvSpPr>
            <p:cNvPr name="TextBox 49" id="49"/>
            <p:cNvSpPr txBox="true"/>
            <p:nvPr/>
          </p:nvSpPr>
          <p:spPr>
            <a:xfrm rot="0">
              <a:off x="927969" y="4358244"/>
              <a:ext cx="6322165" cy="113690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388620" indent="-194310" lvl="1">
                <a:lnSpc>
                  <a:spcPts val="2196"/>
                </a:lnSpc>
                <a:buFont typeface="Arial"/>
                <a:buChar char="•"/>
              </a:pPr>
              <a:r>
                <a:rPr lang="en-US" sz="1800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Does existing software meet your needs?</a:t>
              </a:r>
            </a:p>
            <a:p>
              <a:pPr algn="l" marL="388620" indent="-194310" lvl="1">
                <a:lnSpc>
                  <a:spcPts val="2196"/>
                </a:lnSpc>
                <a:buFont typeface="Arial"/>
                <a:buChar char="•"/>
              </a:pPr>
              <a:r>
                <a:rPr lang="en-US" sz="1800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Is extending more efficient than building?</a:t>
              </a:r>
            </a:p>
            <a:p>
              <a:pPr algn="l" marL="388620" indent="-194310" lvl="1">
                <a:lnSpc>
                  <a:spcPts val="2196"/>
                </a:lnSpc>
                <a:buFont typeface="Arial"/>
                <a:buChar char="•"/>
              </a:pPr>
              <a:r>
                <a:rPr lang="en-US" sz="1800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Does building add clear research value?</a:t>
              </a:r>
            </a:p>
          </p:txBody>
        </p:sp>
        <p:sp>
          <p:nvSpPr>
            <p:cNvPr name="TextBox 50" id="50"/>
            <p:cNvSpPr txBox="true"/>
            <p:nvPr/>
          </p:nvSpPr>
          <p:spPr>
            <a:xfrm rot="0">
              <a:off x="1180042" y="3739556"/>
              <a:ext cx="5547521" cy="58174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171"/>
                </a:lnSpc>
                <a:spcBef>
                  <a:spcPct val="0"/>
                </a:spcBef>
              </a:pPr>
              <a:r>
                <a:rPr lang="en-US" b="true" sz="2599">
                  <a:solidFill>
                    <a:srgbClr val="003C69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BUILD VS USE (OR EXTEND)?</a:t>
              </a:r>
            </a:p>
          </p:txBody>
        </p:sp>
        <p:sp>
          <p:nvSpPr>
            <p:cNvPr name="Freeform 51" id="51"/>
            <p:cNvSpPr/>
            <p:nvPr/>
          </p:nvSpPr>
          <p:spPr>
            <a:xfrm flipH="false" flipV="false" rot="0">
              <a:off x="216397" y="171976"/>
              <a:ext cx="740920" cy="740920"/>
            </a:xfrm>
            <a:custGeom>
              <a:avLst/>
              <a:gdLst/>
              <a:ahLst/>
              <a:cxnLst/>
              <a:rect r="r" b="b" t="t" l="l"/>
              <a:pathLst>
                <a:path h="740920" w="740920">
                  <a:moveTo>
                    <a:pt x="0" y="0"/>
                  </a:moveTo>
                  <a:lnTo>
                    <a:pt x="740921" y="0"/>
                  </a:lnTo>
                  <a:lnTo>
                    <a:pt x="740921" y="740920"/>
                  </a:lnTo>
                  <a:lnTo>
                    <a:pt x="0" y="74092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52" id="52"/>
            <p:cNvGrpSpPr/>
            <p:nvPr/>
          </p:nvGrpSpPr>
          <p:grpSpPr>
            <a:xfrm rot="0">
              <a:off x="0" y="0"/>
              <a:ext cx="7416642" cy="3104299"/>
              <a:chOff x="0" y="0"/>
              <a:chExt cx="1465016" cy="613195"/>
            </a:xfrm>
          </p:grpSpPr>
          <p:sp>
            <p:nvSpPr>
              <p:cNvPr name="Freeform 53" id="53"/>
              <p:cNvSpPr/>
              <p:nvPr/>
            </p:nvSpPr>
            <p:spPr>
              <a:xfrm flipH="false" flipV="false" rot="0">
                <a:off x="0" y="0"/>
                <a:ext cx="1465016" cy="613195"/>
              </a:xfrm>
              <a:custGeom>
                <a:avLst/>
                <a:gdLst/>
                <a:ahLst/>
                <a:cxnLst/>
                <a:rect r="r" b="b" t="t" l="l"/>
                <a:pathLst>
                  <a:path h="613195" w="1465016">
                    <a:moveTo>
                      <a:pt x="70982" y="0"/>
                    </a:moveTo>
                    <a:lnTo>
                      <a:pt x="1394033" y="0"/>
                    </a:lnTo>
                    <a:cubicBezTo>
                      <a:pt x="1433236" y="0"/>
                      <a:pt x="1465016" y="31780"/>
                      <a:pt x="1465016" y="70982"/>
                    </a:cubicBezTo>
                    <a:lnTo>
                      <a:pt x="1465016" y="542213"/>
                    </a:lnTo>
                    <a:cubicBezTo>
                      <a:pt x="1465016" y="561038"/>
                      <a:pt x="1457537" y="579093"/>
                      <a:pt x="1444226" y="592405"/>
                    </a:cubicBezTo>
                    <a:cubicBezTo>
                      <a:pt x="1430914" y="605716"/>
                      <a:pt x="1412859" y="613195"/>
                      <a:pt x="1394033" y="613195"/>
                    </a:cubicBezTo>
                    <a:lnTo>
                      <a:pt x="70982" y="613195"/>
                    </a:lnTo>
                    <a:cubicBezTo>
                      <a:pt x="52157" y="613195"/>
                      <a:pt x="34102" y="605716"/>
                      <a:pt x="20790" y="592405"/>
                    </a:cubicBezTo>
                    <a:cubicBezTo>
                      <a:pt x="7478" y="579093"/>
                      <a:pt x="0" y="561038"/>
                      <a:pt x="0" y="542213"/>
                    </a:cubicBezTo>
                    <a:lnTo>
                      <a:pt x="0" y="70982"/>
                    </a:lnTo>
                    <a:cubicBezTo>
                      <a:pt x="0" y="52157"/>
                      <a:pt x="7478" y="34102"/>
                      <a:pt x="20790" y="20790"/>
                    </a:cubicBezTo>
                    <a:cubicBezTo>
                      <a:pt x="34102" y="7478"/>
                      <a:pt x="52157" y="0"/>
                      <a:pt x="70982" y="0"/>
                    </a:cubicBezTo>
                    <a:close/>
                  </a:path>
                </a:pathLst>
              </a:custGeom>
              <a:ln w="38100" cap="rnd">
                <a:solidFill>
                  <a:srgbClr val="E5E7EB"/>
                </a:solidFill>
                <a:prstDash val="solid"/>
                <a:round/>
              </a:ln>
            </p:spPr>
          </p:sp>
          <p:sp>
            <p:nvSpPr>
              <p:cNvPr name="TextBox 54" id="54"/>
              <p:cNvSpPr txBox="true"/>
              <p:nvPr/>
            </p:nvSpPr>
            <p:spPr>
              <a:xfrm>
                <a:off x="0" y="-57150"/>
                <a:ext cx="1465016" cy="67034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3171"/>
                  </a:lnSpc>
                </a:pPr>
              </a:p>
            </p:txBody>
          </p:sp>
        </p:grpSp>
        <p:grpSp>
          <p:nvGrpSpPr>
            <p:cNvPr name="Group 55" id="55"/>
            <p:cNvGrpSpPr/>
            <p:nvPr/>
          </p:nvGrpSpPr>
          <p:grpSpPr>
            <a:xfrm rot="0">
              <a:off x="241224" y="2051638"/>
              <a:ext cx="6863216" cy="816495"/>
              <a:chOff x="0" y="0"/>
              <a:chExt cx="1355697" cy="161283"/>
            </a:xfrm>
          </p:grpSpPr>
          <p:sp>
            <p:nvSpPr>
              <p:cNvPr name="Freeform 56" id="56"/>
              <p:cNvSpPr/>
              <p:nvPr/>
            </p:nvSpPr>
            <p:spPr>
              <a:xfrm flipH="false" flipV="false" rot="0">
                <a:off x="0" y="0"/>
                <a:ext cx="1355697" cy="161283"/>
              </a:xfrm>
              <a:custGeom>
                <a:avLst/>
                <a:gdLst/>
                <a:ahLst/>
                <a:cxnLst/>
                <a:rect r="r" b="b" t="t" l="l"/>
                <a:pathLst>
                  <a:path h="161283" w="1355697">
                    <a:moveTo>
                      <a:pt x="76706" y="0"/>
                    </a:moveTo>
                    <a:lnTo>
                      <a:pt x="1278991" y="0"/>
                    </a:lnTo>
                    <a:cubicBezTo>
                      <a:pt x="1321355" y="0"/>
                      <a:pt x="1355697" y="34342"/>
                      <a:pt x="1355697" y="76706"/>
                    </a:cubicBezTo>
                    <a:lnTo>
                      <a:pt x="1355697" y="84577"/>
                    </a:lnTo>
                    <a:cubicBezTo>
                      <a:pt x="1355697" y="126941"/>
                      <a:pt x="1321355" y="161283"/>
                      <a:pt x="1278991" y="161283"/>
                    </a:cubicBezTo>
                    <a:lnTo>
                      <a:pt x="76706" y="161283"/>
                    </a:lnTo>
                    <a:cubicBezTo>
                      <a:pt x="34342" y="161283"/>
                      <a:pt x="0" y="126941"/>
                      <a:pt x="0" y="84577"/>
                    </a:cubicBezTo>
                    <a:lnTo>
                      <a:pt x="0" y="76706"/>
                    </a:lnTo>
                    <a:cubicBezTo>
                      <a:pt x="0" y="34342"/>
                      <a:pt x="34342" y="0"/>
                      <a:pt x="76706" y="0"/>
                    </a:cubicBezTo>
                    <a:close/>
                  </a:path>
                </a:pathLst>
              </a:custGeom>
              <a:solidFill>
                <a:srgbClr val="E5E7EB"/>
              </a:solidFill>
              <a:ln w="38100" cap="rnd">
                <a:solidFill>
                  <a:srgbClr val="E5E7EB"/>
                </a:solidFill>
                <a:prstDash val="solid"/>
                <a:round/>
              </a:ln>
            </p:spPr>
          </p:sp>
          <p:sp>
            <p:nvSpPr>
              <p:cNvPr name="TextBox 57" id="57"/>
              <p:cNvSpPr txBox="true"/>
              <p:nvPr/>
            </p:nvSpPr>
            <p:spPr>
              <a:xfrm>
                <a:off x="0" y="-47625"/>
                <a:ext cx="1355697" cy="208908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562"/>
                  </a:lnSpc>
                </a:pPr>
                <a:r>
                  <a:rPr lang="en-US" sz="2100">
                    <a:solidFill>
                      <a:srgbClr val="000000"/>
                    </a:solidFill>
                    <a:latin typeface="Calibri (MS)"/>
                    <a:ea typeface="Calibri (MS)"/>
                    <a:cs typeface="Calibri (MS)"/>
                    <a:sym typeface="Calibri (MS)"/>
                  </a:rPr>
                  <a:t>Affordable, accessible, and compliant</a:t>
                </a:r>
              </a:p>
            </p:txBody>
          </p:sp>
        </p:grpSp>
        <p:sp>
          <p:nvSpPr>
            <p:cNvPr name="TextBox 58" id="58"/>
            <p:cNvSpPr txBox="true"/>
            <p:nvPr/>
          </p:nvSpPr>
          <p:spPr>
            <a:xfrm rot="0">
              <a:off x="927969" y="874796"/>
              <a:ext cx="6488673" cy="113690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388620" indent="-194310" lvl="1">
                <a:lnSpc>
                  <a:spcPts val="2196"/>
                </a:lnSpc>
                <a:buFont typeface="Arial"/>
                <a:buChar char="•"/>
              </a:pPr>
              <a:r>
                <a:rPr lang="en-US" sz="1800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Is the software affordable over time?</a:t>
              </a:r>
            </a:p>
            <a:p>
              <a:pPr algn="l" marL="388620" indent="-194310" lvl="1">
                <a:lnSpc>
                  <a:spcPts val="2196"/>
                </a:lnSpc>
                <a:buFont typeface="Arial"/>
                <a:buChar char="•"/>
              </a:pPr>
              <a:r>
                <a:rPr lang="en-US" sz="1800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Can you and collaborators reliably access it?</a:t>
              </a:r>
            </a:p>
            <a:p>
              <a:pPr algn="l" marL="388620" indent="-194310" lvl="1">
                <a:lnSpc>
                  <a:spcPts val="2196"/>
                </a:lnSpc>
                <a:buFont typeface="Arial"/>
                <a:buChar char="•"/>
              </a:pPr>
              <a:r>
                <a:rPr lang="en-US" sz="1800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Does the license allow use, sharing, and reuse?</a:t>
              </a:r>
            </a:p>
          </p:txBody>
        </p:sp>
        <p:sp>
          <p:nvSpPr>
            <p:cNvPr name="TextBox 59" id="59"/>
            <p:cNvSpPr txBox="true"/>
            <p:nvPr/>
          </p:nvSpPr>
          <p:spPr>
            <a:xfrm rot="0">
              <a:off x="1185514" y="218730"/>
              <a:ext cx="4785519" cy="58174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171"/>
                </a:lnSpc>
                <a:spcBef>
                  <a:spcPct val="0"/>
                </a:spcBef>
              </a:pPr>
              <a:r>
                <a:rPr lang="en-US" b="true" sz="2599">
                  <a:solidFill>
                    <a:srgbClr val="003C69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COST AND ACCESS?</a:t>
              </a:r>
            </a:p>
          </p:txBody>
        </p:sp>
      </p:grpSp>
      <p:sp>
        <p:nvSpPr>
          <p:cNvPr name="TextBox 60" id="60"/>
          <p:cNvSpPr txBox="true"/>
          <p:nvPr/>
        </p:nvSpPr>
        <p:spPr>
          <a:xfrm rot="0">
            <a:off x="1028700" y="952500"/>
            <a:ext cx="15340823" cy="7454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160"/>
              </a:lnSpc>
              <a:spcBef>
                <a:spcPct val="0"/>
              </a:spcBef>
            </a:pPr>
            <a:r>
              <a:rPr lang="en-US" b="true" sz="4400">
                <a:solidFill>
                  <a:srgbClr val="003C69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What should I consider when deciding on software?</a:t>
            </a:r>
          </a:p>
        </p:txBody>
      </p:sp>
      <p:sp>
        <p:nvSpPr>
          <p:cNvPr name="TextBox 61" id="61"/>
          <p:cNvSpPr txBox="true"/>
          <p:nvPr/>
        </p:nvSpPr>
        <p:spPr>
          <a:xfrm rot="0">
            <a:off x="837677" y="8376576"/>
            <a:ext cx="16620853" cy="10026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060"/>
              </a:lnSpc>
            </a:pPr>
            <a:r>
              <a:rPr lang="en-US" sz="2900">
                <a:solidFill>
                  <a:srgbClr val="003C69"/>
                </a:solidFill>
                <a:latin typeface="Montserrat"/>
                <a:ea typeface="Montserrat"/>
                <a:cs typeface="Montserrat"/>
                <a:sym typeface="Montserrat"/>
              </a:rPr>
              <a:t>Research software is not only a technical decision. </a:t>
            </a:r>
          </a:p>
          <a:p>
            <a:pPr algn="ctr">
              <a:lnSpc>
                <a:spcPts val="4060"/>
              </a:lnSpc>
              <a:spcBef>
                <a:spcPct val="0"/>
              </a:spcBef>
            </a:pPr>
            <a:r>
              <a:rPr lang="en-US" sz="2900">
                <a:solidFill>
                  <a:srgbClr val="003C69"/>
                </a:solidFill>
                <a:latin typeface="Montserrat"/>
                <a:ea typeface="Montserrat"/>
                <a:cs typeface="Montserrat"/>
                <a:sym typeface="Montserrat"/>
              </a:rPr>
              <a:t>Also consider validity, reproducibility, scalability, and long-term usability.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>
            <a:off x="1028700" y="9553575"/>
            <a:ext cx="16230600" cy="0"/>
          </a:xfrm>
          <a:prstGeom prst="line">
            <a:avLst/>
          </a:prstGeom>
          <a:ln cap="flat" w="19050">
            <a:solidFill>
              <a:srgbClr val="72808A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833573" y="8990331"/>
            <a:ext cx="16620853" cy="4883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060"/>
              </a:lnSpc>
              <a:spcBef>
                <a:spcPct val="0"/>
              </a:spcBef>
            </a:pPr>
            <a:r>
              <a:rPr lang="en-US" sz="2900">
                <a:solidFill>
                  <a:srgbClr val="003C69"/>
                </a:solidFill>
                <a:latin typeface="Montserrat"/>
                <a:ea typeface="Montserrat"/>
                <a:cs typeface="Montserrat"/>
                <a:sym typeface="Montserrat"/>
              </a:rPr>
              <a:t>If software contributed to your research, it should be cited - not just mentioned.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717013" y="2662187"/>
            <a:ext cx="4159619" cy="5788006"/>
            <a:chOff x="0" y="0"/>
            <a:chExt cx="5546158" cy="7717341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218034" y="3110847"/>
              <a:ext cx="562472" cy="562472"/>
            </a:xfrm>
            <a:custGeom>
              <a:avLst/>
              <a:gdLst/>
              <a:ahLst/>
              <a:cxnLst/>
              <a:rect r="r" b="b" t="t" l="l"/>
              <a:pathLst>
                <a:path h="562472" w="562472">
                  <a:moveTo>
                    <a:pt x="0" y="0"/>
                  </a:moveTo>
                  <a:lnTo>
                    <a:pt x="562473" y="0"/>
                  </a:lnTo>
                  <a:lnTo>
                    <a:pt x="562473" y="562472"/>
                  </a:lnTo>
                  <a:lnTo>
                    <a:pt x="0" y="5624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6" id="6"/>
            <p:cNvSpPr/>
            <p:nvPr/>
          </p:nvSpPr>
          <p:spPr>
            <a:xfrm flipH="false" flipV="false" rot="0">
              <a:off x="218034" y="1590875"/>
              <a:ext cx="562472" cy="562472"/>
            </a:xfrm>
            <a:custGeom>
              <a:avLst/>
              <a:gdLst/>
              <a:ahLst/>
              <a:cxnLst/>
              <a:rect r="r" b="b" t="t" l="l"/>
              <a:pathLst>
                <a:path h="562472" w="562472">
                  <a:moveTo>
                    <a:pt x="0" y="0"/>
                  </a:moveTo>
                  <a:lnTo>
                    <a:pt x="562473" y="0"/>
                  </a:lnTo>
                  <a:lnTo>
                    <a:pt x="562473" y="562472"/>
                  </a:lnTo>
                  <a:lnTo>
                    <a:pt x="0" y="5624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0">
              <a:off x="218034" y="4875645"/>
              <a:ext cx="562472" cy="562472"/>
            </a:xfrm>
            <a:custGeom>
              <a:avLst/>
              <a:gdLst/>
              <a:ahLst/>
              <a:cxnLst/>
              <a:rect r="r" b="b" t="t" l="l"/>
              <a:pathLst>
                <a:path h="562472" w="562472">
                  <a:moveTo>
                    <a:pt x="0" y="0"/>
                  </a:moveTo>
                  <a:lnTo>
                    <a:pt x="562473" y="0"/>
                  </a:lnTo>
                  <a:lnTo>
                    <a:pt x="562473" y="562472"/>
                  </a:lnTo>
                  <a:lnTo>
                    <a:pt x="0" y="5624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8" id="8"/>
            <p:cNvSpPr/>
            <p:nvPr/>
          </p:nvSpPr>
          <p:spPr>
            <a:xfrm flipH="false" flipV="false" rot="0">
              <a:off x="218034" y="6518029"/>
              <a:ext cx="562472" cy="562472"/>
            </a:xfrm>
            <a:custGeom>
              <a:avLst/>
              <a:gdLst/>
              <a:ahLst/>
              <a:cxnLst/>
              <a:rect r="r" b="b" t="t" l="l"/>
              <a:pathLst>
                <a:path h="562472" w="562472">
                  <a:moveTo>
                    <a:pt x="0" y="0"/>
                  </a:moveTo>
                  <a:lnTo>
                    <a:pt x="562473" y="0"/>
                  </a:lnTo>
                  <a:lnTo>
                    <a:pt x="562473" y="562472"/>
                  </a:lnTo>
                  <a:lnTo>
                    <a:pt x="0" y="5624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9" id="9"/>
            <p:cNvGrpSpPr/>
            <p:nvPr/>
          </p:nvGrpSpPr>
          <p:grpSpPr>
            <a:xfrm rot="0">
              <a:off x="0" y="0"/>
              <a:ext cx="5546158" cy="7717341"/>
              <a:chOff x="0" y="0"/>
              <a:chExt cx="1095537" cy="1524413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0" y="0"/>
                <a:ext cx="1095537" cy="1524413"/>
              </a:xfrm>
              <a:custGeom>
                <a:avLst/>
                <a:gdLst/>
                <a:ahLst/>
                <a:cxnLst/>
                <a:rect r="r" b="b" t="t" l="l"/>
                <a:pathLst>
                  <a:path h="1524413" w="1095537">
                    <a:moveTo>
                      <a:pt x="94922" y="0"/>
                    </a:moveTo>
                    <a:lnTo>
                      <a:pt x="1000616" y="0"/>
                    </a:lnTo>
                    <a:cubicBezTo>
                      <a:pt x="1025790" y="0"/>
                      <a:pt x="1049934" y="10001"/>
                      <a:pt x="1067736" y="27802"/>
                    </a:cubicBezTo>
                    <a:cubicBezTo>
                      <a:pt x="1085537" y="45603"/>
                      <a:pt x="1095537" y="69747"/>
                      <a:pt x="1095537" y="94922"/>
                    </a:cubicBezTo>
                    <a:lnTo>
                      <a:pt x="1095537" y="1429491"/>
                    </a:lnTo>
                    <a:cubicBezTo>
                      <a:pt x="1095537" y="1481915"/>
                      <a:pt x="1053040" y="1524413"/>
                      <a:pt x="1000616" y="1524413"/>
                    </a:cubicBezTo>
                    <a:lnTo>
                      <a:pt x="94922" y="1524413"/>
                    </a:lnTo>
                    <a:cubicBezTo>
                      <a:pt x="42498" y="1524413"/>
                      <a:pt x="0" y="1481915"/>
                      <a:pt x="0" y="1429491"/>
                    </a:cubicBezTo>
                    <a:lnTo>
                      <a:pt x="0" y="94922"/>
                    </a:lnTo>
                    <a:cubicBezTo>
                      <a:pt x="0" y="69747"/>
                      <a:pt x="10001" y="45603"/>
                      <a:pt x="27802" y="27802"/>
                    </a:cubicBezTo>
                    <a:cubicBezTo>
                      <a:pt x="45603" y="10001"/>
                      <a:pt x="69747" y="0"/>
                      <a:pt x="94922" y="0"/>
                    </a:cubicBezTo>
                    <a:close/>
                  </a:path>
                </a:pathLst>
              </a:custGeom>
              <a:ln w="38100" cap="rnd">
                <a:solidFill>
                  <a:srgbClr val="E5E7EB"/>
                </a:solidFill>
                <a:prstDash val="solid"/>
                <a:round/>
              </a:ln>
            </p:spPr>
          </p:sp>
          <p:sp>
            <p:nvSpPr>
              <p:cNvPr name="TextBox 11" id="11"/>
              <p:cNvSpPr txBox="true"/>
              <p:nvPr/>
            </p:nvSpPr>
            <p:spPr>
              <a:xfrm>
                <a:off x="0" y="-57150"/>
                <a:ext cx="1095537" cy="158156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3171"/>
                  </a:lnSpc>
                </a:pPr>
              </a:p>
            </p:txBody>
          </p:sp>
        </p:grpSp>
        <p:sp>
          <p:nvSpPr>
            <p:cNvPr name="TextBox 12" id="12"/>
            <p:cNvSpPr txBox="true"/>
            <p:nvPr/>
          </p:nvSpPr>
          <p:spPr>
            <a:xfrm rot="0">
              <a:off x="1040675" y="3172881"/>
              <a:ext cx="3843349" cy="40030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196"/>
                </a:lnSpc>
              </a:pPr>
              <a:r>
                <a:rPr lang="en-US" sz="1800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Include exact version used</a:t>
              </a:r>
            </a:p>
          </p:txBody>
        </p:sp>
        <p:sp>
          <p:nvSpPr>
            <p:cNvPr name="TextBox 13" id="13"/>
            <p:cNvSpPr txBox="true"/>
            <p:nvPr/>
          </p:nvSpPr>
          <p:spPr>
            <a:xfrm rot="0">
              <a:off x="1040675" y="1468759"/>
              <a:ext cx="2938043" cy="76860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196"/>
                </a:lnSpc>
              </a:pPr>
              <a:r>
                <a:rPr lang="en-US" sz="1800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Cite software formally (like a paper)</a:t>
              </a:r>
            </a:p>
          </p:txBody>
        </p:sp>
        <p:sp>
          <p:nvSpPr>
            <p:cNvPr name="TextBox 14" id="14"/>
            <p:cNvSpPr txBox="true"/>
            <p:nvPr/>
          </p:nvSpPr>
          <p:spPr>
            <a:xfrm rot="0">
              <a:off x="45556" y="372668"/>
              <a:ext cx="5455047" cy="58174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171"/>
                </a:lnSpc>
                <a:spcBef>
                  <a:spcPct val="0"/>
                </a:spcBef>
              </a:pPr>
              <a:r>
                <a:rPr lang="en-US" b="true" sz="2599">
                  <a:solidFill>
                    <a:srgbClr val="003C69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WHAT TO DO</a:t>
              </a:r>
            </a:p>
          </p:txBody>
        </p:sp>
        <p:sp>
          <p:nvSpPr>
            <p:cNvPr name="TextBox 15" id="15"/>
            <p:cNvSpPr txBox="true"/>
            <p:nvPr/>
          </p:nvSpPr>
          <p:spPr>
            <a:xfrm rot="0">
              <a:off x="1040675" y="4753529"/>
              <a:ext cx="4015789" cy="76860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196"/>
                </a:lnSpc>
              </a:pPr>
              <a:r>
                <a:rPr lang="en-US" sz="1800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Link to code, workflows, repositories (if applicable)</a:t>
              </a:r>
            </a:p>
          </p:txBody>
        </p:sp>
        <p:sp>
          <p:nvSpPr>
            <p:cNvPr name="TextBox 16" id="16"/>
            <p:cNvSpPr txBox="true"/>
            <p:nvPr/>
          </p:nvSpPr>
          <p:spPr>
            <a:xfrm rot="0">
              <a:off x="1040675" y="6580063"/>
              <a:ext cx="4015789" cy="40030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196"/>
                </a:lnSpc>
              </a:pPr>
              <a:r>
                <a:rPr lang="en-US" sz="1800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Acknowledge infrastructure</a:t>
              </a:r>
            </a:p>
          </p:txBody>
        </p:sp>
      </p:grpSp>
      <p:sp>
        <p:nvSpPr>
          <p:cNvPr name="TextBox 17" id="17"/>
          <p:cNvSpPr txBox="true"/>
          <p:nvPr/>
        </p:nvSpPr>
        <p:spPr>
          <a:xfrm rot="0">
            <a:off x="1028700" y="952500"/>
            <a:ext cx="15340823" cy="7454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160"/>
              </a:lnSpc>
              <a:spcBef>
                <a:spcPct val="0"/>
              </a:spcBef>
            </a:pPr>
            <a:r>
              <a:rPr lang="en-US" b="true" sz="4400">
                <a:solidFill>
                  <a:srgbClr val="003C69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How should I reference software in publications?</a:t>
            </a:r>
          </a:p>
        </p:txBody>
      </p:sp>
      <p:grpSp>
        <p:nvGrpSpPr>
          <p:cNvPr name="Group 18" id="18"/>
          <p:cNvGrpSpPr/>
          <p:nvPr/>
        </p:nvGrpSpPr>
        <p:grpSpPr>
          <a:xfrm rot="0">
            <a:off x="5115766" y="2662187"/>
            <a:ext cx="4159619" cy="5788006"/>
            <a:chOff x="0" y="0"/>
            <a:chExt cx="5546158" cy="7717341"/>
          </a:xfrm>
        </p:grpSpPr>
        <p:grpSp>
          <p:nvGrpSpPr>
            <p:cNvPr name="Group 19" id="19"/>
            <p:cNvGrpSpPr/>
            <p:nvPr/>
          </p:nvGrpSpPr>
          <p:grpSpPr>
            <a:xfrm rot="0">
              <a:off x="0" y="0"/>
              <a:ext cx="5546158" cy="7717341"/>
              <a:chOff x="0" y="0"/>
              <a:chExt cx="1095537" cy="1524413"/>
            </a:xfrm>
          </p:grpSpPr>
          <p:sp>
            <p:nvSpPr>
              <p:cNvPr name="Freeform 20" id="20"/>
              <p:cNvSpPr/>
              <p:nvPr/>
            </p:nvSpPr>
            <p:spPr>
              <a:xfrm flipH="false" flipV="false" rot="0">
                <a:off x="0" y="0"/>
                <a:ext cx="1095537" cy="1524413"/>
              </a:xfrm>
              <a:custGeom>
                <a:avLst/>
                <a:gdLst/>
                <a:ahLst/>
                <a:cxnLst/>
                <a:rect r="r" b="b" t="t" l="l"/>
                <a:pathLst>
                  <a:path h="1524413" w="1095537">
                    <a:moveTo>
                      <a:pt x="94922" y="0"/>
                    </a:moveTo>
                    <a:lnTo>
                      <a:pt x="1000616" y="0"/>
                    </a:lnTo>
                    <a:cubicBezTo>
                      <a:pt x="1025790" y="0"/>
                      <a:pt x="1049934" y="10001"/>
                      <a:pt x="1067736" y="27802"/>
                    </a:cubicBezTo>
                    <a:cubicBezTo>
                      <a:pt x="1085537" y="45603"/>
                      <a:pt x="1095537" y="69747"/>
                      <a:pt x="1095537" y="94922"/>
                    </a:cubicBezTo>
                    <a:lnTo>
                      <a:pt x="1095537" y="1429491"/>
                    </a:lnTo>
                    <a:cubicBezTo>
                      <a:pt x="1095537" y="1481915"/>
                      <a:pt x="1053040" y="1524413"/>
                      <a:pt x="1000616" y="1524413"/>
                    </a:cubicBezTo>
                    <a:lnTo>
                      <a:pt x="94922" y="1524413"/>
                    </a:lnTo>
                    <a:cubicBezTo>
                      <a:pt x="42498" y="1524413"/>
                      <a:pt x="0" y="1481915"/>
                      <a:pt x="0" y="1429491"/>
                    </a:cubicBezTo>
                    <a:lnTo>
                      <a:pt x="0" y="94922"/>
                    </a:lnTo>
                    <a:cubicBezTo>
                      <a:pt x="0" y="69747"/>
                      <a:pt x="10001" y="45603"/>
                      <a:pt x="27802" y="27802"/>
                    </a:cubicBezTo>
                    <a:cubicBezTo>
                      <a:pt x="45603" y="10001"/>
                      <a:pt x="69747" y="0"/>
                      <a:pt x="94922" y="0"/>
                    </a:cubicBezTo>
                    <a:close/>
                  </a:path>
                </a:pathLst>
              </a:custGeom>
              <a:ln w="38100" cap="rnd">
                <a:solidFill>
                  <a:srgbClr val="E5E7EB"/>
                </a:solidFill>
                <a:prstDash val="solid"/>
                <a:round/>
              </a:ln>
            </p:spPr>
          </p:sp>
          <p:sp>
            <p:nvSpPr>
              <p:cNvPr name="TextBox 21" id="21"/>
              <p:cNvSpPr txBox="true"/>
              <p:nvPr/>
            </p:nvSpPr>
            <p:spPr>
              <a:xfrm>
                <a:off x="0" y="-57150"/>
                <a:ext cx="1095537" cy="158156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3171"/>
                  </a:lnSpc>
                </a:pPr>
              </a:p>
            </p:txBody>
          </p:sp>
        </p:grpSp>
        <p:sp>
          <p:nvSpPr>
            <p:cNvPr name="TextBox 22" id="22"/>
            <p:cNvSpPr txBox="true"/>
            <p:nvPr/>
          </p:nvSpPr>
          <p:spPr>
            <a:xfrm rot="0">
              <a:off x="45556" y="372668"/>
              <a:ext cx="5455047" cy="58174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171"/>
                </a:lnSpc>
                <a:spcBef>
                  <a:spcPct val="0"/>
                </a:spcBef>
              </a:pPr>
              <a:r>
                <a:rPr lang="en-US" b="true" sz="2599">
                  <a:solidFill>
                    <a:srgbClr val="003C69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AVOID</a:t>
              </a:r>
            </a:p>
          </p:txBody>
        </p:sp>
        <p:sp>
          <p:nvSpPr>
            <p:cNvPr name="Freeform 23" id="23"/>
            <p:cNvSpPr/>
            <p:nvPr/>
          </p:nvSpPr>
          <p:spPr>
            <a:xfrm flipH="false" flipV="false" rot="0">
              <a:off x="344201" y="1590875"/>
              <a:ext cx="562472" cy="562472"/>
            </a:xfrm>
            <a:custGeom>
              <a:avLst/>
              <a:gdLst/>
              <a:ahLst/>
              <a:cxnLst/>
              <a:rect r="r" b="b" t="t" l="l"/>
              <a:pathLst>
                <a:path h="562472" w="562472">
                  <a:moveTo>
                    <a:pt x="0" y="0"/>
                  </a:moveTo>
                  <a:lnTo>
                    <a:pt x="562472" y="0"/>
                  </a:lnTo>
                  <a:lnTo>
                    <a:pt x="562472" y="562472"/>
                  </a:lnTo>
                  <a:lnTo>
                    <a:pt x="0" y="5624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24" id="24"/>
            <p:cNvSpPr txBox="true"/>
            <p:nvPr/>
          </p:nvSpPr>
          <p:spPr>
            <a:xfrm rot="0">
              <a:off x="1148486" y="1468759"/>
              <a:ext cx="3908014" cy="76860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196"/>
                </a:lnSpc>
              </a:pPr>
              <a:r>
                <a:rPr lang="en-US" sz="1800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“We used X software...” (no citation)</a:t>
              </a:r>
            </a:p>
          </p:txBody>
        </p:sp>
        <p:sp>
          <p:nvSpPr>
            <p:cNvPr name="Freeform 25" id="25"/>
            <p:cNvSpPr/>
            <p:nvPr/>
          </p:nvSpPr>
          <p:spPr>
            <a:xfrm flipH="false" flipV="false" rot="0">
              <a:off x="344201" y="3049640"/>
              <a:ext cx="562472" cy="562472"/>
            </a:xfrm>
            <a:custGeom>
              <a:avLst/>
              <a:gdLst/>
              <a:ahLst/>
              <a:cxnLst/>
              <a:rect r="r" b="b" t="t" l="l"/>
              <a:pathLst>
                <a:path h="562472" w="562472">
                  <a:moveTo>
                    <a:pt x="0" y="0"/>
                  </a:moveTo>
                  <a:lnTo>
                    <a:pt x="562472" y="0"/>
                  </a:lnTo>
                  <a:lnTo>
                    <a:pt x="562472" y="562472"/>
                  </a:lnTo>
                  <a:lnTo>
                    <a:pt x="0" y="5624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26" id="26"/>
            <p:cNvSpPr txBox="true"/>
            <p:nvPr/>
          </p:nvSpPr>
          <p:spPr>
            <a:xfrm rot="0">
              <a:off x="1148486" y="3111674"/>
              <a:ext cx="3908014" cy="40030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196"/>
                </a:lnSpc>
              </a:pPr>
              <a:r>
                <a:rPr lang="en-US" sz="1800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Missing versions</a:t>
              </a:r>
            </a:p>
          </p:txBody>
        </p:sp>
        <p:sp>
          <p:nvSpPr>
            <p:cNvPr name="Freeform 27" id="27"/>
            <p:cNvSpPr/>
            <p:nvPr/>
          </p:nvSpPr>
          <p:spPr>
            <a:xfrm flipH="false" flipV="false" rot="0">
              <a:off x="338392" y="4907430"/>
              <a:ext cx="562472" cy="562472"/>
            </a:xfrm>
            <a:custGeom>
              <a:avLst/>
              <a:gdLst/>
              <a:ahLst/>
              <a:cxnLst/>
              <a:rect r="r" b="b" t="t" l="l"/>
              <a:pathLst>
                <a:path h="562472" w="562472">
                  <a:moveTo>
                    <a:pt x="0" y="0"/>
                  </a:moveTo>
                  <a:lnTo>
                    <a:pt x="562472" y="0"/>
                  </a:lnTo>
                  <a:lnTo>
                    <a:pt x="562472" y="562473"/>
                  </a:lnTo>
                  <a:lnTo>
                    <a:pt x="0" y="56247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28" id="28"/>
            <p:cNvSpPr txBox="true"/>
            <p:nvPr/>
          </p:nvSpPr>
          <p:spPr>
            <a:xfrm rot="0">
              <a:off x="1142677" y="4785314"/>
              <a:ext cx="3908014" cy="76860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196"/>
                </a:lnSpc>
              </a:pPr>
              <a:r>
                <a:rPr lang="en-US" sz="1800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No links to computational methods or code</a:t>
              </a:r>
            </a:p>
          </p:txBody>
        </p:sp>
      </p:grpSp>
      <p:grpSp>
        <p:nvGrpSpPr>
          <p:cNvPr name="Group 29" id="29"/>
          <p:cNvGrpSpPr/>
          <p:nvPr/>
        </p:nvGrpSpPr>
        <p:grpSpPr>
          <a:xfrm rot="0">
            <a:off x="9514519" y="2695524"/>
            <a:ext cx="4159619" cy="5721331"/>
            <a:chOff x="0" y="0"/>
            <a:chExt cx="5546158" cy="7628441"/>
          </a:xfrm>
        </p:grpSpPr>
        <p:grpSp>
          <p:nvGrpSpPr>
            <p:cNvPr name="Group 30" id="30"/>
            <p:cNvGrpSpPr/>
            <p:nvPr/>
          </p:nvGrpSpPr>
          <p:grpSpPr>
            <a:xfrm rot="0">
              <a:off x="0" y="0"/>
              <a:ext cx="5546158" cy="7628441"/>
              <a:chOff x="0" y="0"/>
              <a:chExt cx="1095537" cy="1506853"/>
            </a:xfrm>
          </p:grpSpPr>
          <p:sp>
            <p:nvSpPr>
              <p:cNvPr name="Freeform 31" id="31"/>
              <p:cNvSpPr/>
              <p:nvPr/>
            </p:nvSpPr>
            <p:spPr>
              <a:xfrm flipH="false" flipV="false" rot="0">
                <a:off x="0" y="0"/>
                <a:ext cx="1095537" cy="1506853"/>
              </a:xfrm>
              <a:custGeom>
                <a:avLst/>
                <a:gdLst/>
                <a:ahLst/>
                <a:cxnLst/>
                <a:rect r="r" b="b" t="t" l="l"/>
                <a:pathLst>
                  <a:path h="1506853" w="1095537">
                    <a:moveTo>
                      <a:pt x="94922" y="0"/>
                    </a:moveTo>
                    <a:lnTo>
                      <a:pt x="1000616" y="0"/>
                    </a:lnTo>
                    <a:cubicBezTo>
                      <a:pt x="1025790" y="0"/>
                      <a:pt x="1049934" y="10001"/>
                      <a:pt x="1067736" y="27802"/>
                    </a:cubicBezTo>
                    <a:cubicBezTo>
                      <a:pt x="1085537" y="45603"/>
                      <a:pt x="1095537" y="69747"/>
                      <a:pt x="1095537" y="94922"/>
                    </a:cubicBezTo>
                    <a:lnTo>
                      <a:pt x="1095537" y="1411931"/>
                    </a:lnTo>
                    <a:cubicBezTo>
                      <a:pt x="1095537" y="1464355"/>
                      <a:pt x="1053040" y="1506853"/>
                      <a:pt x="1000616" y="1506853"/>
                    </a:cubicBezTo>
                    <a:lnTo>
                      <a:pt x="94922" y="1506853"/>
                    </a:lnTo>
                    <a:cubicBezTo>
                      <a:pt x="69747" y="1506853"/>
                      <a:pt x="45603" y="1496852"/>
                      <a:pt x="27802" y="1479051"/>
                    </a:cubicBezTo>
                    <a:cubicBezTo>
                      <a:pt x="10001" y="1461249"/>
                      <a:pt x="0" y="1437106"/>
                      <a:pt x="0" y="1411931"/>
                    </a:cubicBezTo>
                    <a:lnTo>
                      <a:pt x="0" y="94922"/>
                    </a:lnTo>
                    <a:cubicBezTo>
                      <a:pt x="0" y="69747"/>
                      <a:pt x="10001" y="45603"/>
                      <a:pt x="27802" y="27802"/>
                    </a:cubicBezTo>
                    <a:cubicBezTo>
                      <a:pt x="45603" y="10001"/>
                      <a:pt x="69747" y="0"/>
                      <a:pt x="94922" y="0"/>
                    </a:cubicBezTo>
                    <a:close/>
                  </a:path>
                </a:pathLst>
              </a:custGeom>
              <a:ln w="38100" cap="rnd">
                <a:solidFill>
                  <a:srgbClr val="E5E7EB"/>
                </a:solidFill>
                <a:prstDash val="solid"/>
                <a:round/>
              </a:ln>
            </p:spPr>
          </p:sp>
          <p:sp>
            <p:nvSpPr>
              <p:cNvPr name="TextBox 32" id="32"/>
              <p:cNvSpPr txBox="true"/>
              <p:nvPr/>
            </p:nvSpPr>
            <p:spPr>
              <a:xfrm>
                <a:off x="0" y="-57150"/>
                <a:ext cx="1095537" cy="156400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3171"/>
                  </a:lnSpc>
                </a:pPr>
              </a:p>
            </p:txBody>
          </p:sp>
        </p:grpSp>
        <p:sp>
          <p:nvSpPr>
            <p:cNvPr name="TextBox 33" id="33"/>
            <p:cNvSpPr txBox="true"/>
            <p:nvPr/>
          </p:nvSpPr>
          <p:spPr>
            <a:xfrm rot="0">
              <a:off x="45556" y="328218"/>
              <a:ext cx="5455047" cy="58174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171"/>
                </a:lnSpc>
                <a:spcBef>
                  <a:spcPct val="0"/>
                </a:spcBef>
              </a:pPr>
              <a:r>
                <a:rPr lang="en-US" b="true" sz="2599">
                  <a:solidFill>
                    <a:srgbClr val="003C69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WHY IT MATTERS</a:t>
              </a:r>
            </a:p>
          </p:txBody>
        </p:sp>
        <p:sp>
          <p:nvSpPr>
            <p:cNvPr name="Freeform 34" id="34"/>
            <p:cNvSpPr/>
            <p:nvPr/>
          </p:nvSpPr>
          <p:spPr>
            <a:xfrm flipH="false" flipV="false" rot="0">
              <a:off x="430476" y="1462409"/>
              <a:ext cx="616796" cy="616796"/>
            </a:xfrm>
            <a:custGeom>
              <a:avLst/>
              <a:gdLst/>
              <a:ahLst/>
              <a:cxnLst/>
              <a:rect r="r" b="b" t="t" l="l"/>
              <a:pathLst>
                <a:path h="616796" w="616796">
                  <a:moveTo>
                    <a:pt x="0" y="0"/>
                  </a:moveTo>
                  <a:lnTo>
                    <a:pt x="616795" y="0"/>
                  </a:lnTo>
                  <a:lnTo>
                    <a:pt x="616795" y="616796"/>
                  </a:lnTo>
                  <a:lnTo>
                    <a:pt x="0" y="61679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35" id="35"/>
            <p:cNvSpPr txBox="true"/>
            <p:nvPr/>
          </p:nvSpPr>
          <p:spPr>
            <a:xfrm rot="0">
              <a:off x="1289084" y="1551605"/>
              <a:ext cx="3908014" cy="40030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196"/>
                </a:lnSpc>
              </a:pPr>
              <a:r>
                <a:rPr lang="en-US" sz="1800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Enables reproducibility</a:t>
              </a:r>
            </a:p>
          </p:txBody>
        </p:sp>
        <p:sp>
          <p:nvSpPr>
            <p:cNvPr name="TextBox 36" id="36"/>
            <p:cNvSpPr txBox="true"/>
            <p:nvPr/>
          </p:nvSpPr>
          <p:spPr>
            <a:xfrm rot="0">
              <a:off x="1282578" y="3067224"/>
              <a:ext cx="3908014" cy="40030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196"/>
                </a:lnSpc>
              </a:pPr>
              <a:r>
                <a:rPr lang="en-US" sz="1800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Gives credit to developers</a:t>
              </a:r>
            </a:p>
          </p:txBody>
        </p:sp>
        <p:sp>
          <p:nvSpPr>
            <p:cNvPr name="Freeform 37" id="37"/>
            <p:cNvSpPr/>
            <p:nvPr/>
          </p:nvSpPr>
          <p:spPr>
            <a:xfrm flipH="false" flipV="false" rot="0">
              <a:off x="430476" y="2978028"/>
              <a:ext cx="616796" cy="616796"/>
            </a:xfrm>
            <a:custGeom>
              <a:avLst/>
              <a:gdLst/>
              <a:ahLst/>
              <a:cxnLst/>
              <a:rect r="r" b="b" t="t" l="l"/>
              <a:pathLst>
                <a:path h="616796" w="616796">
                  <a:moveTo>
                    <a:pt x="0" y="0"/>
                  </a:moveTo>
                  <a:lnTo>
                    <a:pt x="616795" y="0"/>
                  </a:lnTo>
                  <a:lnTo>
                    <a:pt x="616795" y="616796"/>
                  </a:lnTo>
                  <a:lnTo>
                    <a:pt x="0" y="61679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38" id="38"/>
            <p:cNvSpPr txBox="true"/>
            <p:nvPr/>
          </p:nvSpPr>
          <p:spPr>
            <a:xfrm rot="0">
              <a:off x="1265095" y="4740864"/>
              <a:ext cx="3908014" cy="76860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196"/>
                </a:lnSpc>
              </a:pPr>
              <a:r>
                <a:rPr lang="en-US" sz="1800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Makes your work traceable and credible</a:t>
              </a:r>
            </a:p>
          </p:txBody>
        </p:sp>
        <p:sp>
          <p:nvSpPr>
            <p:cNvPr name="Freeform 39" id="39"/>
            <p:cNvSpPr/>
            <p:nvPr/>
          </p:nvSpPr>
          <p:spPr>
            <a:xfrm flipH="false" flipV="false" rot="0">
              <a:off x="406487" y="4835819"/>
              <a:ext cx="616796" cy="616796"/>
            </a:xfrm>
            <a:custGeom>
              <a:avLst/>
              <a:gdLst/>
              <a:ahLst/>
              <a:cxnLst/>
              <a:rect r="r" b="b" t="t" l="l"/>
              <a:pathLst>
                <a:path h="616796" w="616796">
                  <a:moveTo>
                    <a:pt x="0" y="0"/>
                  </a:moveTo>
                  <a:lnTo>
                    <a:pt x="616796" y="0"/>
                  </a:lnTo>
                  <a:lnTo>
                    <a:pt x="616796" y="616795"/>
                  </a:lnTo>
                  <a:lnTo>
                    <a:pt x="0" y="61679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 l="0" t="0" r="0" b="0"/>
              </a:stretch>
            </a:blipFill>
          </p:spPr>
        </p:sp>
      </p:grpSp>
      <p:grpSp>
        <p:nvGrpSpPr>
          <p:cNvPr name="Group 40" id="40"/>
          <p:cNvGrpSpPr/>
          <p:nvPr/>
        </p:nvGrpSpPr>
        <p:grpSpPr>
          <a:xfrm rot="0">
            <a:off x="13913272" y="2695524"/>
            <a:ext cx="4159619" cy="5721331"/>
            <a:chOff x="0" y="0"/>
            <a:chExt cx="5546158" cy="7628441"/>
          </a:xfrm>
        </p:grpSpPr>
        <p:grpSp>
          <p:nvGrpSpPr>
            <p:cNvPr name="Group 41" id="41"/>
            <p:cNvGrpSpPr/>
            <p:nvPr/>
          </p:nvGrpSpPr>
          <p:grpSpPr>
            <a:xfrm rot="0">
              <a:off x="0" y="0"/>
              <a:ext cx="5546158" cy="7628441"/>
              <a:chOff x="0" y="0"/>
              <a:chExt cx="1095537" cy="1506853"/>
            </a:xfrm>
          </p:grpSpPr>
          <p:sp>
            <p:nvSpPr>
              <p:cNvPr name="Freeform 42" id="42"/>
              <p:cNvSpPr/>
              <p:nvPr/>
            </p:nvSpPr>
            <p:spPr>
              <a:xfrm flipH="false" flipV="false" rot="0">
                <a:off x="0" y="0"/>
                <a:ext cx="1095537" cy="1506853"/>
              </a:xfrm>
              <a:custGeom>
                <a:avLst/>
                <a:gdLst/>
                <a:ahLst/>
                <a:cxnLst/>
                <a:rect r="r" b="b" t="t" l="l"/>
                <a:pathLst>
                  <a:path h="1506853" w="1095537">
                    <a:moveTo>
                      <a:pt x="94922" y="0"/>
                    </a:moveTo>
                    <a:lnTo>
                      <a:pt x="1000616" y="0"/>
                    </a:lnTo>
                    <a:cubicBezTo>
                      <a:pt x="1025790" y="0"/>
                      <a:pt x="1049934" y="10001"/>
                      <a:pt x="1067736" y="27802"/>
                    </a:cubicBezTo>
                    <a:cubicBezTo>
                      <a:pt x="1085537" y="45603"/>
                      <a:pt x="1095537" y="69747"/>
                      <a:pt x="1095537" y="94922"/>
                    </a:cubicBezTo>
                    <a:lnTo>
                      <a:pt x="1095537" y="1411931"/>
                    </a:lnTo>
                    <a:cubicBezTo>
                      <a:pt x="1095537" y="1464355"/>
                      <a:pt x="1053040" y="1506853"/>
                      <a:pt x="1000616" y="1506853"/>
                    </a:cubicBezTo>
                    <a:lnTo>
                      <a:pt x="94922" y="1506853"/>
                    </a:lnTo>
                    <a:cubicBezTo>
                      <a:pt x="69747" y="1506853"/>
                      <a:pt x="45603" y="1496852"/>
                      <a:pt x="27802" y="1479051"/>
                    </a:cubicBezTo>
                    <a:cubicBezTo>
                      <a:pt x="10001" y="1461249"/>
                      <a:pt x="0" y="1437106"/>
                      <a:pt x="0" y="1411931"/>
                    </a:cubicBezTo>
                    <a:lnTo>
                      <a:pt x="0" y="94922"/>
                    </a:lnTo>
                    <a:cubicBezTo>
                      <a:pt x="0" y="69747"/>
                      <a:pt x="10001" y="45603"/>
                      <a:pt x="27802" y="27802"/>
                    </a:cubicBezTo>
                    <a:cubicBezTo>
                      <a:pt x="45603" y="10001"/>
                      <a:pt x="69747" y="0"/>
                      <a:pt x="94922" y="0"/>
                    </a:cubicBezTo>
                    <a:close/>
                  </a:path>
                </a:pathLst>
              </a:custGeom>
              <a:ln w="38100" cap="rnd">
                <a:solidFill>
                  <a:srgbClr val="E5E7EB"/>
                </a:solidFill>
                <a:prstDash val="solid"/>
                <a:round/>
              </a:ln>
            </p:spPr>
          </p:sp>
          <p:sp>
            <p:nvSpPr>
              <p:cNvPr name="TextBox 43" id="43"/>
              <p:cNvSpPr txBox="true"/>
              <p:nvPr/>
            </p:nvSpPr>
            <p:spPr>
              <a:xfrm>
                <a:off x="0" y="-57150"/>
                <a:ext cx="1095537" cy="156400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3171"/>
                  </a:lnSpc>
                </a:pPr>
              </a:p>
            </p:txBody>
          </p:sp>
        </p:grpSp>
        <p:sp>
          <p:nvSpPr>
            <p:cNvPr name="TextBox 44" id="44"/>
            <p:cNvSpPr txBox="true"/>
            <p:nvPr/>
          </p:nvSpPr>
          <p:spPr>
            <a:xfrm rot="0">
              <a:off x="45556" y="328218"/>
              <a:ext cx="5455047" cy="58174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171"/>
                </a:lnSpc>
                <a:spcBef>
                  <a:spcPct val="0"/>
                </a:spcBef>
              </a:pPr>
              <a:r>
                <a:rPr lang="en-US" b="true" sz="2599">
                  <a:solidFill>
                    <a:srgbClr val="003C69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EXAMPLE</a:t>
              </a:r>
            </a:p>
          </p:txBody>
        </p:sp>
        <p:sp>
          <p:nvSpPr>
            <p:cNvPr name="TextBox 45" id="45"/>
            <p:cNvSpPr txBox="true"/>
            <p:nvPr/>
          </p:nvSpPr>
          <p:spPr>
            <a:xfrm rot="0">
              <a:off x="553357" y="1202228"/>
              <a:ext cx="3908014" cy="119371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439"/>
                </a:lnSpc>
              </a:pPr>
              <a:r>
                <a:rPr lang="en-US" sz="1999" b="true">
                  <a:solidFill>
                    <a:srgbClr val="00000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In text:</a:t>
              </a:r>
            </a:p>
            <a:p>
              <a:pPr algn="l">
                <a:lnSpc>
                  <a:spcPts val="2196"/>
                </a:lnSpc>
              </a:pPr>
              <a:r>
                <a:rPr lang="en-US" sz="1800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We used R version 4.3.2 (R Core Team, 2023)</a:t>
              </a:r>
            </a:p>
          </p:txBody>
        </p:sp>
        <p:sp>
          <p:nvSpPr>
            <p:cNvPr name="TextBox 46" id="46"/>
            <p:cNvSpPr txBox="true"/>
            <p:nvPr/>
          </p:nvSpPr>
          <p:spPr>
            <a:xfrm rot="0">
              <a:off x="484004" y="2636338"/>
              <a:ext cx="4880739" cy="229861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439"/>
                </a:lnSpc>
              </a:pPr>
              <a:r>
                <a:rPr lang="en-US" sz="1999" b="true">
                  <a:solidFill>
                    <a:srgbClr val="00000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Reference list:</a:t>
              </a:r>
            </a:p>
            <a:p>
              <a:pPr algn="l">
                <a:lnSpc>
                  <a:spcPts val="2196"/>
                </a:lnSpc>
              </a:pPr>
              <a:r>
                <a:rPr lang="en-US" sz="1800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R Core Team. (2023). R: A language and environment for statistical computing. R Foundation for Statistical Computing.</a:t>
              </a:r>
            </a:p>
            <a:p>
              <a:pPr algn="l">
                <a:lnSpc>
                  <a:spcPts val="2196"/>
                </a:lnSpc>
              </a:pPr>
              <a:r>
                <a:rPr lang="en-US" sz="1800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https://www.R-project.org/.</a:t>
              </a:r>
            </a:p>
          </p:txBody>
        </p:sp>
        <p:sp>
          <p:nvSpPr>
            <p:cNvPr name="TextBox 47" id="47"/>
            <p:cNvSpPr txBox="true"/>
            <p:nvPr/>
          </p:nvSpPr>
          <p:spPr>
            <a:xfrm rot="0">
              <a:off x="484004" y="5169903"/>
              <a:ext cx="4880739" cy="229861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439"/>
                </a:lnSpc>
              </a:pPr>
              <a:r>
                <a:rPr lang="en-US" sz="1999" b="true">
                  <a:solidFill>
                    <a:srgbClr val="00000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Publication example:</a:t>
              </a:r>
            </a:p>
            <a:p>
              <a:pPr algn="l">
                <a:lnSpc>
                  <a:spcPts val="2196"/>
                </a:lnSpc>
              </a:pPr>
              <a:r>
                <a:rPr lang="en-US" sz="1800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W</a:t>
              </a:r>
              <a:r>
                <a:rPr lang="en-US" sz="1800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ells et al., (2026). HLAfreq: Download and combine HLA allele frequency data. Journal of Open Source Software, 11(121), 10122, https://doi.org/10.21105/joss.10122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>
            <a:off x="1028700" y="9553575"/>
            <a:ext cx="16230600" cy="0"/>
          </a:xfrm>
          <a:prstGeom prst="line">
            <a:avLst/>
          </a:prstGeom>
          <a:ln cap="flat" w="19050">
            <a:solidFill>
              <a:srgbClr val="72808A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3" id="3"/>
          <p:cNvGrpSpPr/>
          <p:nvPr/>
        </p:nvGrpSpPr>
        <p:grpSpPr>
          <a:xfrm rot="0">
            <a:off x="493215" y="2767858"/>
            <a:ext cx="17301570" cy="3735451"/>
            <a:chOff x="0" y="0"/>
            <a:chExt cx="23068760" cy="4980601"/>
          </a:xfrm>
        </p:grpSpPr>
        <p:grpSp>
          <p:nvGrpSpPr>
            <p:cNvPr name="Group 4" id="4"/>
            <p:cNvGrpSpPr/>
            <p:nvPr/>
          </p:nvGrpSpPr>
          <p:grpSpPr>
            <a:xfrm rot="0">
              <a:off x="4643685" y="0"/>
              <a:ext cx="4522941" cy="4980601"/>
              <a:chOff x="0" y="0"/>
              <a:chExt cx="893420" cy="983822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0" y="0"/>
                <a:ext cx="893420" cy="983823"/>
              </a:xfrm>
              <a:custGeom>
                <a:avLst/>
                <a:gdLst/>
                <a:ahLst/>
                <a:cxnLst/>
                <a:rect r="r" b="b" t="t" l="l"/>
                <a:pathLst>
                  <a:path h="983823" w="893420">
                    <a:moveTo>
                      <a:pt x="116396" y="0"/>
                    </a:moveTo>
                    <a:lnTo>
                      <a:pt x="777025" y="0"/>
                    </a:lnTo>
                    <a:cubicBezTo>
                      <a:pt x="807895" y="0"/>
                      <a:pt x="837501" y="12263"/>
                      <a:pt x="859329" y="34091"/>
                    </a:cubicBezTo>
                    <a:cubicBezTo>
                      <a:pt x="881157" y="55920"/>
                      <a:pt x="893420" y="85526"/>
                      <a:pt x="893420" y="116396"/>
                    </a:cubicBezTo>
                    <a:lnTo>
                      <a:pt x="893420" y="867427"/>
                    </a:lnTo>
                    <a:cubicBezTo>
                      <a:pt x="893420" y="931710"/>
                      <a:pt x="841308" y="983823"/>
                      <a:pt x="777025" y="983823"/>
                    </a:cubicBezTo>
                    <a:lnTo>
                      <a:pt x="116396" y="983823"/>
                    </a:lnTo>
                    <a:cubicBezTo>
                      <a:pt x="85526" y="983823"/>
                      <a:pt x="55920" y="971559"/>
                      <a:pt x="34091" y="949731"/>
                    </a:cubicBezTo>
                    <a:cubicBezTo>
                      <a:pt x="12263" y="927903"/>
                      <a:pt x="0" y="898297"/>
                      <a:pt x="0" y="867427"/>
                    </a:cubicBezTo>
                    <a:lnTo>
                      <a:pt x="0" y="116396"/>
                    </a:lnTo>
                    <a:cubicBezTo>
                      <a:pt x="0" y="52112"/>
                      <a:pt x="52112" y="0"/>
                      <a:pt x="116396" y="0"/>
                    </a:cubicBezTo>
                    <a:close/>
                  </a:path>
                </a:pathLst>
              </a:custGeom>
              <a:ln w="38100" cap="rnd">
                <a:solidFill>
                  <a:srgbClr val="E5E7EB"/>
                </a:solidFill>
                <a:prstDash val="solid"/>
                <a:round/>
              </a:ln>
            </p:spPr>
          </p:sp>
          <p:sp>
            <p:nvSpPr>
              <p:cNvPr name="TextBox 6" id="6"/>
              <p:cNvSpPr txBox="true"/>
              <p:nvPr/>
            </p:nvSpPr>
            <p:spPr>
              <a:xfrm>
                <a:off x="0" y="-57150"/>
                <a:ext cx="893420" cy="1040972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3171"/>
                  </a:lnSpc>
                </a:pPr>
              </a:p>
            </p:txBody>
          </p:sp>
        </p:grpSp>
        <p:grpSp>
          <p:nvGrpSpPr>
            <p:cNvPr name="Group 7" id="7"/>
            <p:cNvGrpSpPr/>
            <p:nvPr/>
          </p:nvGrpSpPr>
          <p:grpSpPr>
            <a:xfrm rot="0">
              <a:off x="9316935" y="0"/>
              <a:ext cx="4522941" cy="4980601"/>
              <a:chOff x="0" y="0"/>
              <a:chExt cx="893420" cy="983822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893420" cy="983823"/>
              </a:xfrm>
              <a:custGeom>
                <a:avLst/>
                <a:gdLst/>
                <a:ahLst/>
                <a:cxnLst/>
                <a:rect r="r" b="b" t="t" l="l"/>
                <a:pathLst>
                  <a:path h="983823" w="893420">
                    <a:moveTo>
                      <a:pt x="116396" y="0"/>
                    </a:moveTo>
                    <a:lnTo>
                      <a:pt x="777025" y="0"/>
                    </a:lnTo>
                    <a:cubicBezTo>
                      <a:pt x="807895" y="0"/>
                      <a:pt x="837501" y="12263"/>
                      <a:pt x="859329" y="34091"/>
                    </a:cubicBezTo>
                    <a:cubicBezTo>
                      <a:pt x="881157" y="55920"/>
                      <a:pt x="893420" y="85526"/>
                      <a:pt x="893420" y="116396"/>
                    </a:cubicBezTo>
                    <a:lnTo>
                      <a:pt x="893420" y="867427"/>
                    </a:lnTo>
                    <a:cubicBezTo>
                      <a:pt x="893420" y="931710"/>
                      <a:pt x="841308" y="983823"/>
                      <a:pt x="777025" y="983823"/>
                    </a:cubicBezTo>
                    <a:lnTo>
                      <a:pt x="116396" y="983823"/>
                    </a:lnTo>
                    <a:cubicBezTo>
                      <a:pt x="85526" y="983823"/>
                      <a:pt x="55920" y="971559"/>
                      <a:pt x="34091" y="949731"/>
                    </a:cubicBezTo>
                    <a:cubicBezTo>
                      <a:pt x="12263" y="927903"/>
                      <a:pt x="0" y="898297"/>
                      <a:pt x="0" y="867427"/>
                    </a:cubicBezTo>
                    <a:lnTo>
                      <a:pt x="0" y="116396"/>
                    </a:lnTo>
                    <a:cubicBezTo>
                      <a:pt x="0" y="52112"/>
                      <a:pt x="52112" y="0"/>
                      <a:pt x="116396" y="0"/>
                    </a:cubicBezTo>
                    <a:close/>
                  </a:path>
                </a:pathLst>
              </a:custGeom>
              <a:ln w="38100" cap="rnd">
                <a:solidFill>
                  <a:srgbClr val="E5E7EB"/>
                </a:solidFill>
                <a:prstDash val="solid"/>
                <a:round/>
              </a:ln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0" y="-57150"/>
                <a:ext cx="893420" cy="1040972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3171"/>
                  </a:lnSpc>
                </a:pPr>
              </a:p>
            </p:txBody>
          </p:sp>
        </p:grpSp>
        <p:grpSp>
          <p:nvGrpSpPr>
            <p:cNvPr name="Group 10" id="10"/>
            <p:cNvGrpSpPr/>
            <p:nvPr/>
          </p:nvGrpSpPr>
          <p:grpSpPr>
            <a:xfrm rot="0">
              <a:off x="13962506" y="0"/>
              <a:ext cx="4522941" cy="4980601"/>
              <a:chOff x="0" y="0"/>
              <a:chExt cx="893420" cy="983822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893420" cy="983823"/>
              </a:xfrm>
              <a:custGeom>
                <a:avLst/>
                <a:gdLst/>
                <a:ahLst/>
                <a:cxnLst/>
                <a:rect r="r" b="b" t="t" l="l"/>
                <a:pathLst>
                  <a:path h="983823" w="893420">
                    <a:moveTo>
                      <a:pt x="116396" y="0"/>
                    </a:moveTo>
                    <a:lnTo>
                      <a:pt x="777025" y="0"/>
                    </a:lnTo>
                    <a:cubicBezTo>
                      <a:pt x="807895" y="0"/>
                      <a:pt x="837501" y="12263"/>
                      <a:pt x="859329" y="34091"/>
                    </a:cubicBezTo>
                    <a:cubicBezTo>
                      <a:pt x="881157" y="55920"/>
                      <a:pt x="893420" y="85526"/>
                      <a:pt x="893420" y="116396"/>
                    </a:cubicBezTo>
                    <a:lnTo>
                      <a:pt x="893420" y="867427"/>
                    </a:lnTo>
                    <a:cubicBezTo>
                      <a:pt x="893420" y="931710"/>
                      <a:pt x="841308" y="983823"/>
                      <a:pt x="777025" y="983823"/>
                    </a:cubicBezTo>
                    <a:lnTo>
                      <a:pt x="116396" y="983823"/>
                    </a:lnTo>
                    <a:cubicBezTo>
                      <a:pt x="85526" y="983823"/>
                      <a:pt x="55920" y="971559"/>
                      <a:pt x="34091" y="949731"/>
                    </a:cubicBezTo>
                    <a:cubicBezTo>
                      <a:pt x="12263" y="927903"/>
                      <a:pt x="0" y="898297"/>
                      <a:pt x="0" y="867427"/>
                    </a:cubicBezTo>
                    <a:lnTo>
                      <a:pt x="0" y="116396"/>
                    </a:lnTo>
                    <a:cubicBezTo>
                      <a:pt x="0" y="52112"/>
                      <a:pt x="52112" y="0"/>
                      <a:pt x="116396" y="0"/>
                    </a:cubicBezTo>
                    <a:close/>
                  </a:path>
                </a:pathLst>
              </a:custGeom>
              <a:ln w="38100" cap="rnd">
                <a:solidFill>
                  <a:srgbClr val="E5E7EB"/>
                </a:solidFill>
                <a:prstDash val="solid"/>
                <a:round/>
              </a:ln>
            </p:spPr>
          </p:sp>
          <p:sp>
            <p:nvSpPr>
              <p:cNvPr name="TextBox 12" id="12"/>
              <p:cNvSpPr txBox="true"/>
              <p:nvPr/>
            </p:nvSpPr>
            <p:spPr>
              <a:xfrm>
                <a:off x="0" y="-57150"/>
                <a:ext cx="893420" cy="1040972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3171"/>
                  </a:lnSpc>
                </a:pPr>
              </a:p>
            </p:txBody>
          </p:sp>
        </p:grpSp>
        <p:grpSp>
          <p:nvGrpSpPr>
            <p:cNvPr name="Group 13" id="13"/>
            <p:cNvGrpSpPr/>
            <p:nvPr/>
          </p:nvGrpSpPr>
          <p:grpSpPr>
            <a:xfrm rot="0">
              <a:off x="18545819" y="0"/>
              <a:ext cx="4522941" cy="4980601"/>
              <a:chOff x="0" y="0"/>
              <a:chExt cx="893420" cy="983822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893420" cy="983823"/>
              </a:xfrm>
              <a:custGeom>
                <a:avLst/>
                <a:gdLst/>
                <a:ahLst/>
                <a:cxnLst/>
                <a:rect r="r" b="b" t="t" l="l"/>
                <a:pathLst>
                  <a:path h="983823" w="893420">
                    <a:moveTo>
                      <a:pt x="116396" y="0"/>
                    </a:moveTo>
                    <a:lnTo>
                      <a:pt x="777025" y="0"/>
                    </a:lnTo>
                    <a:cubicBezTo>
                      <a:pt x="807895" y="0"/>
                      <a:pt x="837501" y="12263"/>
                      <a:pt x="859329" y="34091"/>
                    </a:cubicBezTo>
                    <a:cubicBezTo>
                      <a:pt x="881157" y="55920"/>
                      <a:pt x="893420" y="85526"/>
                      <a:pt x="893420" y="116396"/>
                    </a:cubicBezTo>
                    <a:lnTo>
                      <a:pt x="893420" y="867427"/>
                    </a:lnTo>
                    <a:cubicBezTo>
                      <a:pt x="893420" y="931710"/>
                      <a:pt x="841308" y="983823"/>
                      <a:pt x="777025" y="983823"/>
                    </a:cubicBezTo>
                    <a:lnTo>
                      <a:pt x="116396" y="983823"/>
                    </a:lnTo>
                    <a:cubicBezTo>
                      <a:pt x="85526" y="983823"/>
                      <a:pt x="55920" y="971559"/>
                      <a:pt x="34091" y="949731"/>
                    </a:cubicBezTo>
                    <a:cubicBezTo>
                      <a:pt x="12263" y="927903"/>
                      <a:pt x="0" y="898297"/>
                      <a:pt x="0" y="867427"/>
                    </a:cubicBezTo>
                    <a:lnTo>
                      <a:pt x="0" y="116396"/>
                    </a:lnTo>
                    <a:cubicBezTo>
                      <a:pt x="0" y="52112"/>
                      <a:pt x="52112" y="0"/>
                      <a:pt x="116396" y="0"/>
                    </a:cubicBezTo>
                    <a:close/>
                  </a:path>
                </a:pathLst>
              </a:custGeom>
              <a:ln w="38100" cap="rnd">
                <a:solidFill>
                  <a:srgbClr val="E5E7EB"/>
                </a:solidFill>
                <a:prstDash val="solid"/>
                <a:round/>
              </a:ln>
            </p:spPr>
          </p:sp>
          <p:sp>
            <p:nvSpPr>
              <p:cNvPr name="TextBox 15" id="15"/>
              <p:cNvSpPr txBox="true"/>
              <p:nvPr/>
            </p:nvSpPr>
            <p:spPr>
              <a:xfrm>
                <a:off x="0" y="-57150"/>
                <a:ext cx="893420" cy="1040972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3171"/>
                  </a:lnSpc>
                </a:pPr>
              </a:p>
            </p:txBody>
          </p:sp>
        </p:grpSp>
        <p:grpSp>
          <p:nvGrpSpPr>
            <p:cNvPr name="Group 16" id="16"/>
            <p:cNvGrpSpPr/>
            <p:nvPr/>
          </p:nvGrpSpPr>
          <p:grpSpPr>
            <a:xfrm rot="0">
              <a:off x="0" y="0"/>
              <a:ext cx="4522941" cy="4980601"/>
              <a:chOff x="0" y="0"/>
              <a:chExt cx="893420" cy="983822"/>
            </a:xfrm>
          </p:grpSpPr>
          <p:sp>
            <p:nvSpPr>
              <p:cNvPr name="Freeform 17" id="17"/>
              <p:cNvSpPr/>
              <p:nvPr/>
            </p:nvSpPr>
            <p:spPr>
              <a:xfrm flipH="false" flipV="false" rot="0">
                <a:off x="0" y="0"/>
                <a:ext cx="893420" cy="983823"/>
              </a:xfrm>
              <a:custGeom>
                <a:avLst/>
                <a:gdLst/>
                <a:ahLst/>
                <a:cxnLst/>
                <a:rect r="r" b="b" t="t" l="l"/>
                <a:pathLst>
                  <a:path h="983823" w="893420">
                    <a:moveTo>
                      <a:pt x="116396" y="0"/>
                    </a:moveTo>
                    <a:lnTo>
                      <a:pt x="777025" y="0"/>
                    </a:lnTo>
                    <a:cubicBezTo>
                      <a:pt x="807895" y="0"/>
                      <a:pt x="837501" y="12263"/>
                      <a:pt x="859329" y="34091"/>
                    </a:cubicBezTo>
                    <a:cubicBezTo>
                      <a:pt x="881157" y="55920"/>
                      <a:pt x="893420" y="85526"/>
                      <a:pt x="893420" y="116396"/>
                    </a:cubicBezTo>
                    <a:lnTo>
                      <a:pt x="893420" y="867427"/>
                    </a:lnTo>
                    <a:cubicBezTo>
                      <a:pt x="893420" y="931710"/>
                      <a:pt x="841308" y="983823"/>
                      <a:pt x="777025" y="983823"/>
                    </a:cubicBezTo>
                    <a:lnTo>
                      <a:pt x="116396" y="983823"/>
                    </a:lnTo>
                    <a:cubicBezTo>
                      <a:pt x="85526" y="983823"/>
                      <a:pt x="55920" y="971559"/>
                      <a:pt x="34091" y="949731"/>
                    </a:cubicBezTo>
                    <a:cubicBezTo>
                      <a:pt x="12263" y="927903"/>
                      <a:pt x="0" y="898297"/>
                      <a:pt x="0" y="867427"/>
                    </a:cubicBezTo>
                    <a:lnTo>
                      <a:pt x="0" y="116396"/>
                    </a:lnTo>
                    <a:cubicBezTo>
                      <a:pt x="0" y="52112"/>
                      <a:pt x="52112" y="0"/>
                      <a:pt x="116396" y="0"/>
                    </a:cubicBezTo>
                    <a:close/>
                  </a:path>
                </a:pathLst>
              </a:custGeom>
              <a:ln w="38100" cap="rnd">
                <a:solidFill>
                  <a:srgbClr val="E5E7EB"/>
                </a:solidFill>
                <a:prstDash val="solid"/>
                <a:round/>
              </a:ln>
            </p:spPr>
          </p:sp>
          <p:sp>
            <p:nvSpPr>
              <p:cNvPr name="TextBox 18" id="18"/>
              <p:cNvSpPr txBox="true"/>
              <p:nvPr/>
            </p:nvSpPr>
            <p:spPr>
              <a:xfrm>
                <a:off x="0" y="-57150"/>
                <a:ext cx="893420" cy="1040972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3171"/>
                  </a:lnSpc>
                </a:pPr>
              </a:p>
            </p:txBody>
          </p:sp>
        </p:grpSp>
        <p:grpSp>
          <p:nvGrpSpPr>
            <p:cNvPr name="Group 19" id="19"/>
            <p:cNvGrpSpPr/>
            <p:nvPr/>
          </p:nvGrpSpPr>
          <p:grpSpPr>
            <a:xfrm rot="0">
              <a:off x="0" y="0"/>
              <a:ext cx="4522941" cy="1223452"/>
              <a:chOff x="0" y="0"/>
              <a:chExt cx="893420" cy="241669"/>
            </a:xfrm>
          </p:grpSpPr>
          <p:sp>
            <p:nvSpPr>
              <p:cNvPr name="Freeform 20" id="20"/>
              <p:cNvSpPr/>
              <p:nvPr/>
            </p:nvSpPr>
            <p:spPr>
              <a:xfrm flipH="false" flipV="false" rot="0">
                <a:off x="0" y="0"/>
                <a:ext cx="893420" cy="241669"/>
              </a:xfrm>
              <a:custGeom>
                <a:avLst/>
                <a:gdLst/>
                <a:ahLst/>
                <a:cxnLst/>
                <a:rect r="r" b="b" t="t" l="l"/>
                <a:pathLst>
                  <a:path h="241669" w="893420">
                    <a:moveTo>
                      <a:pt x="116396" y="0"/>
                    </a:moveTo>
                    <a:lnTo>
                      <a:pt x="777025" y="0"/>
                    </a:lnTo>
                    <a:cubicBezTo>
                      <a:pt x="807895" y="0"/>
                      <a:pt x="837501" y="12263"/>
                      <a:pt x="859329" y="34091"/>
                    </a:cubicBezTo>
                    <a:cubicBezTo>
                      <a:pt x="881157" y="55920"/>
                      <a:pt x="893420" y="85526"/>
                      <a:pt x="893420" y="116396"/>
                    </a:cubicBezTo>
                    <a:lnTo>
                      <a:pt x="893420" y="125274"/>
                    </a:lnTo>
                    <a:cubicBezTo>
                      <a:pt x="893420" y="189557"/>
                      <a:pt x="841308" y="241669"/>
                      <a:pt x="777025" y="241669"/>
                    </a:cubicBezTo>
                    <a:lnTo>
                      <a:pt x="116396" y="241669"/>
                    </a:lnTo>
                    <a:cubicBezTo>
                      <a:pt x="85526" y="241669"/>
                      <a:pt x="55920" y="229406"/>
                      <a:pt x="34091" y="207578"/>
                    </a:cubicBezTo>
                    <a:cubicBezTo>
                      <a:pt x="12263" y="185750"/>
                      <a:pt x="0" y="156144"/>
                      <a:pt x="0" y="125274"/>
                    </a:cubicBezTo>
                    <a:lnTo>
                      <a:pt x="0" y="116396"/>
                    </a:lnTo>
                    <a:cubicBezTo>
                      <a:pt x="0" y="52112"/>
                      <a:pt x="52112" y="0"/>
                      <a:pt x="116396" y="0"/>
                    </a:cubicBezTo>
                    <a:close/>
                  </a:path>
                </a:pathLst>
              </a:custGeom>
              <a:solidFill>
                <a:srgbClr val="C99700"/>
              </a:solidFill>
              <a:ln w="38100" cap="rnd">
                <a:solidFill>
                  <a:srgbClr val="E5E7EB"/>
                </a:solidFill>
                <a:prstDash val="solid"/>
                <a:round/>
              </a:ln>
            </p:spPr>
          </p:sp>
          <p:sp>
            <p:nvSpPr>
              <p:cNvPr name="TextBox 21" id="21"/>
              <p:cNvSpPr txBox="true"/>
              <p:nvPr/>
            </p:nvSpPr>
            <p:spPr>
              <a:xfrm>
                <a:off x="0" y="-57150"/>
                <a:ext cx="893420" cy="298819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3171"/>
                  </a:lnSpc>
                </a:pPr>
              </a:p>
            </p:txBody>
          </p:sp>
        </p:grpSp>
        <p:sp>
          <p:nvSpPr>
            <p:cNvPr name="Freeform 22" id="22"/>
            <p:cNvSpPr/>
            <p:nvPr/>
          </p:nvSpPr>
          <p:spPr>
            <a:xfrm flipH="false" flipV="false" rot="0">
              <a:off x="949134" y="2010852"/>
              <a:ext cx="2692173" cy="2247904"/>
            </a:xfrm>
            <a:custGeom>
              <a:avLst/>
              <a:gdLst/>
              <a:ahLst/>
              <a:cxnLst/>
              <a:rect r="r" b="b" t="t" l="l"/>
              <a:pathLst>
                <a:path h="2247904" w="2692173">
                  <a:moveTo>
                    <a:pt x="0" y="0"/>
                  </a:moveTo>
                  <a:lnTo>
                    <a:pt x="2692173" y="0"/>
                  </a:lnTo>
                  <a:lnTo>
                    <a:pt x="2692173" y="2247903"/>
                  </a:lnTo>
                  <a:lnTo>
                    <a:pt x="0" y="2247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23" id="23"/>
            <p:cNvSpPr/>
            <p:nvPr/>
          </p:nvSpPr>
          <p:spPr>
            <a:xfrm flipH="false" flipV="false" rot="0">
              <a:off x="1561473" y="2156546"/>
              <a:ext cx="1467494" cy="1571614"/>
            </a:xfrm>
            <a:custGeom>
              <a:avLst/>
              <a:gdLst/>
              <a:ahLst/>
              <a:cxnLst/>
              <a:rect r="r" b="b" t="t" l="l"/>
              <a:pathLst>
                <a:path h="1571614" w="1467494">
                  <a:moveTo>
                    <a:pt x="0" y="0"/>
                  </a:moveTo>
                  <a:lnTo>
                    <a:pt x="1467494" y="0"/>
                  </a:lnTo>
                  <a:lnTo>
                    <a:pt x="1467494" y="1571614"/>
                  </a:lnTo>
                  <a:lnTo>
                    <a:pt x="0" y="157161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24" id="24"/>
            <p:cNvSpPr/>
            <p:nvPr/>
          </p:nvSpPr>
          <p:spPr>
            <a:xfrm flipH="false" flipV="false" rot="0">
              <a:off x="5836027" y="2010852"/>
              <a:ext cx="2205756" cy="2247904"/>
            </a:xfrm>
            <a:custGeom>
              <a:avLst/>
              <a:gdLst/>
              <a:ahLst/>
              <a:cxnLst/>
              <a:rect r="r" b="b" t="t" l="l"/>
              <a:pathLst>
                <a:path h="2247904" w="2205756">
                  <a:moveTo>
                    <a:pt x="0" y="0"/>
                  </a:moveTo>
                  <a:lnTo>
                    <a:pt x="2205756" y="0"/>
                  </a:lnTo>
                  <a:lnTo>
                    <a:pt x="2205756" y="2247903"/>
                  </a:lnTo>
                  <a:lnTo>
                    <a:pt x="0" y="2247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25" id="25"/>
            <p:cNvSpPr/>
            <p:nvPr/>
          </p:nvSpPr>
          <p:spPr>
            <a:xfrm flipH="false" flipV="false" rot="0">
              <a:off x="10310908" y="2010852"/>
              <a:ext cx="2602494" cy="2247904"/>
            </a:xfrm>
            <a:custGeom>
              <a:avLst/>
              <a:gdLst/>
              <a:ahLst/>
              <a:cxnLst/>
              <a:rect r="r" b="b" t="t" l="l"/>
              <a:pathLst>
                <a:path h="2247904" w="2602494">
                  <a:moveTo>
                    <a:pt x="0" y="0"/>
                  </a:moveTo>
                  <a:lnTo>
                    <a:pt x="2602494" y="0"/>
                  </a:lnTo>
                  <a:lnTo>
                    <a:pt x="2602494" y="2247903"/>
                  </a:lnTo>
                  <a:lnTo>
                    <a:pt x="0" y="2247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26" id="26"/>
            <p:cNvSpPr/>
            <p:nvPr/>
          </p:nvSpPr>
          <p:spPr>
            <a:xfrm flipH="false" flipV="false" rot="0">
              <a:off x="15073060" y="2010852"/>
              <a:ext cx="2369332" cy="2247904"/>
            </a:xfrm>
            <a:custGeom>
              <a:avLst/>
              <a:gdLst/>
              <a:ahLst/>
              <a:cxnLst/>
              <a:rect r="r" b="b" t="t" l="l"/>
              <a:pathLst>
                <a:path h="2247904" w="2369332">
                  <a:moveTo>
                    <a:pt x="0" y="0"/>
                  </a:moveTo>
                  <a:lnTo>
                    <a:pt x="2369333" y="0"/>
                  </a:lnTo>
                  <a:lnTo>
                    <a:pt x="2369333" y="2247903"/>
                  </a:lnTo>
                  <a:lnTo>
                    <a:pt x="0" y="2247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27" id="27"/>
            <p:cNvSpPr/>
            <p:nvPr/>
          </p:nvSpPr>
          <p:spPr>
            <a:xfrm flipH="false" flipV="false" rot="0">
              <a:off x="19536015" y="2010852"/>
              <a:ext cx="2610048" cy="2247904"/>
            </a:xfrm>
            <a:custGeom>
              <a:avLst/>
              <a:gdLst/>
              <a:ahLst/>
              <a:cxnLst/>
              <a:rect r="r" b="b" t="t" l="l"/>
              <a:pathLst>
                <a:path h="2247904" w="2610048">
                  <a:moveTo>
                    <a:pt x="0" y="0"/>
                  </a:moveTo>
                  <a:lnTo>
                    <a:pt x="2610048" y="0"/>
                  </a:lnTo>
                  <a:lnTo>
                    <a:pt x="2610048" y="2247903"/>
                  </a:lnTo>
                  <a:lnTo>
                    <a:pt x="0" y="2247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28" id="28"/>
            <p:cNvSpPr txBox="true"/>
            <p:nvPr/>
          </p:nvSpPr>
          <p:spPr>
            <a:xfrm rot="0">
              <a:off x="0" y="245331"/>
              <a:ext cx="4522941" cy="66611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659"/>
                </a:lnSpc>
              </a:pPr>
              <a:r>
                <a:rPr lang="en-US" b="true" sz="2999">
                  <a:solidFill>
                    <a:srgbClr val="003C69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Recognition</a:t>
              </a:r>
            </a:p>
          </p:txBody>
        </p:sp>
        <p:grpSp>
          <p:nvGrpSpPr>
            <p:cNvPr name="Group 29" id="29"/>
            <p:cNvGrpSpPr/>
            <p:nvPr/>
          </p:nvGrpSpPr>
          <p:grpSpPr>
            <a:xfrm rot="0">
              <a:off x="4643685" y="0"/>
              <a:ext cx="4522941" cy="1223452"/>
              <a:chOff x="0" y="0"/>
              <a:chExt cx="893420" cy="241669"/>
            </a:xfrm>
          </p:grpSpPr>
          <p:sp>
            <p:nvSpPr>
              <p:cNvPr name="Freeform 30" id="30"/>
              <p:cNvSpPr/>
              <p:nvPr/>
            </p:nvSpPr>
            <p:spPr>
              <a:xfrm flipH="false" flipV="false" rot="0">
                <a:off x="0" y="0"/>
                <a:ext cx="893420" cy="241669"/>
              </a:xfrm>
              <a:custGeom>
                <a:avLst/>
                <a:gdLst/>
                <a:ahLst/>
                <a:cxnLst/>
                <a:rect r="r" b="b" t="t" l="l"/>
                <a:pathLst>
                  <a:path h="241669" w="893420">
                    <a:moveTo>
                      <a:pt x="116396" y="0"/>
                    </a:moveTo>
                    <a:lnTo>
                      <a:pt x="777025" y="0"/>
                    </a:lnTo>
                    <a:cubicBezTo>
                      <a:pt x="807895" y="0"/>
                      <a:pt x="837501" y="12263"/>
                      <a:pt x="859329" y="34091"/>
                    </a:cubicBezTo>
                    <a:cubicBezTo>
                      <a:pt x="881157" y="55920"/>
                      <a:pt x="893420" y="85526"/>
                      <a:pt x="893420" y="116396"/>
                    </a:cubicBezTo>
                    <a:lnTo>
                      <a:pt x="893420" y="125274"/>
                    </a:lnTo>
                    <a:cubicBezTo>
                      <a:pt x="893420" y="189557"/>
                      <a:pt x="841308" y="241669"/>
                      <a:pt x="777025" y="241669"/>
                    </a:cubicBezTo>
                    <a:lnTo>
                      <a:pt x="116396" y="241669"/>
                    </a:lnTo>
                    <a:cubicBezTo>
                      <a:pt x="85526" y="241669"/>
                      <a:pt x="55920" y="229406"/>
                      <a:pt x="34091" y="207578"/>
                    </a:cubicBezTo>
                    <a:cubicBezTo>
                      <a:pt x="12263" y="185750"/>
                      <a:pt x="0" y="156144"/>
                      <a:pt x="0" y="125274"/>
                    </a:cubicBezTo>
                    <a:lnTo>
                      <a:pt x="0" y="116396"/>
                    </a:lnTo>
                    <a:cubicBezTo>
                      <a:pt x="0" y="52112"/>
                      <a:pt x="52112" y="0"/>
                      <a:pt x="116396" y="0"/>
                    </a:cubicBezTo>
                    <a:close/>
                  </a:path>
                </a:pathLst>
              </a:custGeom>
              <a:solidFill>
                <a:srgbClr val="C99700"/>
              </a:solidFill>
              <a:ln w="38100" cap="rnd">
                <a:solidFill>
                  <a:srgbClr val="E5E7EB"/>
                </a:solidFill>
                <a:prstDash val="solid"/>
                <a:round/>
              </a:ln>
            </p:spPr>
          </p:sp>
          <p:sp>
            <p:nvSpPr>
              <p:cNvPr name="TextBox 31" id="31"/>
              <p:cNvSpPr txBox="true"/>
              <p:nvPr/>
            </p:nvSpPr>
            <p:spPr>
              <a:xfrm>
                <a:off x="0" y="-57150"/>
                <a:ext cx="893420" cy="298819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3171"/>
                  </a:lnSpc>
                </a:pPr>
              </a:p>
            </p:txBody>
          </p:sp>
        </p:grpSp>
        <p:sp>
          <p:nvSpPr>
            <p:cNvPr name="TextBox 32" id="32"/>
            <p:cNvSpPr txBox="true"/>
            <p:nvPr/>
          </p:nvSpPr>
          <p:spPr>
            <a:xfrm rot="0">
              <a:off x="4643685" y="245331"/>
              <a:ext cx="4522941" cy="66611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659"/>
                </a:lnSpc>
              </a:pPr>
              <a:r>
                <a:rPr lang="en-US" b="true" sz="2999">
                  <a:solidFill>
                    <a:srgbClr val="003C69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Evidence</a:t>
              </a:r>
            </a:p>
          </p:txBody>
        </p:sp>
        <p:grpSp>
          <p:nvGrpSpPr>
            <p:cNvPr name="Group 33" id="33"/>
            <p:cNvGrpSpPr/>
            <p:nvPr/>
          </p:nvGrpSpPr>
          <p:grpSpPr>
            <a:xfrm rot="0">
              <a:off x="9316935" y="0"/>
              <a:ext cx="4522941" cy="1223452"/>
              <a:chOff x="0" y="0"/>
              <a:chExt cx="893420" cy="241669"/>
            </a:xfrm>
          </p:grpSpPr>
          <p:sp>
            <p:nvSpPr>
              <p:cNvPr name="Freeform 34" id="34"/>
              <p:cNvSpPr/>
              <p:nvPr/>
            </p:nvSpPr>
            <p:spPr>
              <a:xfrm flipH="false" flipV="false" rot="0">
                <a:off x="0" y="0"/>
                <a:ext cx="893420" cy="241669"/>
              </a:xfrm>
              <a:custGeom>
                <a:avLst/>
                <a:gdLst/>
                <a:ahLst/>
                <a:cxnLst/>
                <a:rect r="r" b="b" t="t" l="l"/>
                <a:pathLst>
                  <a:path h="241669" w="893420">
                    <a:moveTo>
                      <a:pt x="116396" y="0"/>
                    </a:moveTo>
                    <a:lnTo>
                      <a:pt x="777025" y="0"/>
                    </a:lnTo>
                    <a:cubicBezTo>
                      <a:pt x="807895" y="0"/>
                      <a:pt x="837501" y="12263"/>
                      <a:pt x="859329" y="34091"/>
                    </a:cubicBezTo>
                    <a:cubicBezTo>
                      <a:pt x="881157" y="55920"/>
                      <a:pt x="893420" y="85526"/>
                      <a:pt x="893420" y="116396"/>
                    </a:cubicBezTo>
                    <a:lnTo>
                      <a:pt x="893420" y="125274"/>
                    </a:lnTo>
                    <a:cubicBezTo>
                      <a:pt x="893420" y="189557"/>
                      <a:pt x="841308" y="241669"/>
                      <a:pt x="777025" y="241669"/>
                    </a:cubicBezTo>
                    <a:lnTo>
                      <a:pt x="116396" y="241669"/>
                    </a:lnTo>
                    <a:cubicBezTo>
                      <a:pt x="85526" y="241669"/>
                      <a:pt x="55920" y="229406"/>
                      <a:pt x="34091" y="207578"/>
                    </a:cubicBezTo>
                    <a:cubicBezTo>
                      <a:pt x="12263" y="185750"/>
                      <a:pt x="0" y="156144"/>
                      <a:pt x="0" y="125274"/>
                    </a:cubicBezTo>
                    <a:lnTo>
                      <a:pt x="0" y="116396"/>
                    </a:lnTo>
                    <a:cubicBezTo>
                      <a:pt x="0" y="52112"/>
                      <a:pt x="52112" y="0"/>
                      <a:pt x="116396" y="0"/>
                    </a:cubicBezTo>
                    <a:close/>
                  </a:path>
                </a:pathLst>
              </a:custGeom>
              <a:solidFill>
                <a:srgbClr val="C99700"/>
              </a:solidFill>
              <a:ln w="38100" cap="rnd">
                <a:solidFill>
                  <a:srgbClr val="E5E7EB"/>
                </a:solidFill>
                <a:prstDash val="solid"/>
                <a:round/>
              </a:ln>
            </p:spPr>
          </p:sp>
          <p:sp>
            <p:nvSpPr>
              <p:cNvPr name="TextBox 35" id="35"/>
              <p:cNvSpPr txBox="true"/>
              <p:nvPr/>
            </p:nvSpPr>
            <p:spPr>
              <a:xfrm>
                <a:off x="0" y="-57150"/>
                <a:ext cx="893420" cy="298819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3171"/>
                  </a:lnSpc>
                </a:pPr>
              </a:p>
            </p:txBody>
          </p:sp>
        </p:grpSp>
        <p:sp>
          <p:nvSpPr>
            <p:cNvPr name="TextBox 36" id="36"/>
            <p:cNvSpPr txBox="true"/>
            <p:nvPr/>
          </p:nvSpPr>
          <p:spPr>
            <a:xfrm rot="0">
              <a:off x="9316935" y="245331"/>
              <a:ext cx="4522941" cy="66611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659"/>
                </a:lnSpc>
              </a:pPr>
              <a:r>
                <a:rPr lang="en-US" b="true" sz="2999">
                  <a:solidFill>
                    <a:srgbClr val="003C69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Practice</a:t>
              </a:r>
            </a:p>
          </p:txBody>
        </p:sp>
        <p:grpSp>
          <p:nvGrpSpPr>
            <p:cNvPr name="Group 37" id="37"/>
            <p:cNvGrpSpPr/>
            <p:nvPr/>
          </p:nvGrpSpPr>
          <p:grpSpPr>
            <a:xfrm rot="0">
              <a:off x="13962506" y="0"/>
              <a:ext cx="4522941" cy="1223452"/>
              <a:chOff x="0" y="0"/>
              <a:chExt cx="893420" cy="241669"/>
            </a:xfrm>
          </p:grpSpPr>
          <p:sp>
            <p:nvSpPr>
              <p:cNvPr name="Freeform 38" id="38"/>
              <p:cNvSpPr/>
              <p:nvPr/>
            </p:nvSpPr>
            <p:spPr>
              <a:xfrm flipH="false" flipV="false" rot="0">
                <a:off x="0" y="0"/>
                <a:ext cx="893420" cy="241669"/>
              </a:xfrm>
              <a:custGeom>
                <a:avLst/>
                <a:gdLst/>
                <a:ahLst/>
                <a:cxnLst/>
                <a:rect r="r" b="b" t="t" l="l"/>
                <a:pathLst>
                  <a:path h="241669" w="893420">
                    <a:moveTo>
                      <a:pt x="116396" y="0"/>
                    </a:moveTo>
                    <a:lnTo>
                      <a:pt x="777025" y="0"/>
                    </a:lnTo>
                    <a:cubicBezTo>
                      <a:pt x="807895" y="0"/>
                      <a:pt x="837501" y="12263"/>
                      <a:pt x="859329" y="34091"/>
                    </a:cubicBezTo>
                    <a:cubicBezTo>
                      <a:pt x="881157" y="55920"/>
                      <a:pt x="893420" y="85526"/>
                      <a:pt x="893420" y="116396"/>
                    </a:cubicBezTo>
                    <a:lnTo>
                      <a:pt x="893420" y="125274"/>
                    </a:lnTo>
                    <a:cubicBezTo>
                      <a:pt x="893420" y="189557"/>
                      <a:pt x="841308" y="241669"/>
                      <a:pt x="777025" y="241669"/>
                    </a:cubicBezTo>
                    <a:lnTo>
                      <a:pt x="116396" y="241669"/>
                    </a:lnTo>
                    <a:cubicBezTo>
                      <a:pt x="85526" y="241669"/>
                      <a:pt x="55920" y="229406"/>
                      <a:pt x="34091" y="207578"/>
                    </a:cubicBezTo>
                    <a:cubicBezTo>
                      <a:pt x="12263" y="185750"/>
                      <a:pt x="0" y="156144"/>
                      <a:pt x="0" y="125274"/>
                    </a:cubicBezTo>
                    <a:lnTo>
                      <a:pt x="0" y="116396"/>
                    </a:lnTo>
                    <a:cubicBezTo>
                      <a:pt x="0" y="52112"/>
                      <a:pt x="52112" y="0"/>
                      <a:pt x="116396" y="0"/>
                    </a:cubicBezTo>
                    <a:close/>
                  </a:path>
                </a:pathLst>
              </a:custGeom>
              <a:solidFill>
                <a:srgbClr val="C99700"/>
              </a:solidFill>
              <a:ln w="38100" cap="rnd">
                <a:solidFill>
                  <a:srgbClr val="E5E7EB"/>
                </a:solidFill>
                <a:prstDash val="solid"/>
                <a:round/>
              </a:ln>
            </p:spPr>
          </p:sp>
          <p:sp>
            <p:nvSpPr>
              <p:cNvPr name="TextBox 39" id="39"/>
              <p:cNvSpPr txBox="true"/>
              <p:nvPr/>
            </p:nvSpPr>
            <p:spPr>
              <a:xfrm>
                <a:off x="0" y="-57150"/>
                <a:ext cx="893420" cy="298819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3171"/>
                  </a:lnSpc>
                </a:pPr>
              </a:p>
            </p:txBody>
          </p:sp>
        </p:grpSp>
        <p:sp>
          <p:nvSpPr>
            <p:cNvPr name="TextBox 40" id="40"/>
            <p:cNvSpPr txBox="true"/>
            <p:nvPr/>
          </p:nvSpPr>
          <p:spPr>
            <a:xfrm rot="0">
              <a:off x="13962506" y="245331"/>
              <a:ext cx="4522941" cy="66611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659"/>
                </a:lnSpc>
              </a:pPr>
              <a:r>
                <a:rPr lang="en-US" b="true" sz="2999">
                  <a:solidFill>
                    <a:srgbClr val="003C69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Policy</a:t>
              </a:r>
            </a:p>
          </p:txBody>
        </p:sp>
        <p:grpSp>
          <p:nvGrpSpPr>
            <p:cNvPr name="Group 41" id="41"/>
            <p:cNvGrpSpPr/>
            <p:nvPr/>
          </p:nvGrpSpPr>
          <p:grpSpPr>
            <a:xfrm rot="0">
              <a:off x="18545819" y="0"/>
              <a:ext cx="4522941" cy="1223452"/>
              <a:chOff x="0" y="0"/>
              <a:chExt cx="893420" cy="241669"/>
            </a:xfrm>
          </p:grpSpPr>
          <p:sp>
            <p:nvSpPr>
              <p:cNvPr name="Freeform 42" id="42"/>
              <p:cNvSpPr/>
              <p:nvPr/>
            </p:nvSpPr>
            <p:spPr>
              <a:xfrm flipH="false" flipV="false" rot="0">
                <a:off x="0" y="0"/>
                <a:ext cx="893420" cy="241669"/>
              </a:xfrm>
              <a:custGeom>
                <a:avLst/>
                <a:gdLst/>
                <a:ahLst/>
                <a:cxnLst/>
                <a:rect r="r" b="b" t="t" l="l"/>
                <a:pathLst>
                  <a:path h="241669" w="893420">
                    <a:moveTo>
                      <a:pt x="116396" y="0"/>
                    </a:moveTo>
                    <a:lnTo>
                      <a:pt x="777025" y="0"/>
                    </a:lnTo>
                    <a:cubicBezTo>
                      <a:pt x="807895" y="0"/>
                      <a:pt x="837501" y="12263"/>
                      <a:pt x="859329" y="34091"/>
                    </a:cubicBezTo>
                    <a:cubicBezTo>
                      <a:pt x="881157" y="55920"/>
                      <a:pt x="893420" y="85526"/>
                      <a:pt x="893420" y="116396"/>
                    </a:cubicBezTo>
                    <a:lnTo>
                      <a:pt x="893420" y="125274"/>
                    </a:lnTo>
                    <a:cubicBezTo>
                      <a:pt x="893420" y="189557"/>
                      <a:pt x="841308" y="241669"/>
                      <a:pt x="777025" y="241669"/>
                    </a:cubicBezTo>
                    <a:lnTo>
                      <a:pt x="116396" y="241669"/>
                    </a:lnTo>
                    <a:cubicBezTo>
                      <a:pt x="85526" y="241669"/>
                      <a:pt x="55920" y="229406"/>
                      <a:pt x="34091" y="207578"/>
                    </a:cubicBezTo>
                    <a:cubicBezTo>
                      <a:pt x="12263" y="185750"/>
                      <a:pt x="0" y="156144"/>
                      <a:pt x="0" y="125274"/>
                    </a:cubicBezTo>
                    <a:lnTo>
                      <a:pt x="0" y="116396"/>
                    </a:lnTo>
                    <a:cubicBezTo>
                      <a:pt x="0" y="52112"/>
                      <a:pt x="52112" y="0"/>
                      <a:pt x="116396" y="0"/>
                    </a:cubicBezTo>
                    <a:close/>
                  </a:path>
                </a:pathLst>
              </a:custGeom>
              <a:solidFill>
                <a:srgbClr val="C99700"/>
              </a:solidFill>
              <a:ln w="38100" cap="rnd">
                <a:solidFill>
                  <a:srgbClr val="E5E7EB"/>
                </a:solidFill>
                <a:prstDash val="solid"/>
                <a:round/>
              </a:ln>
            </p:spPr>
          </p:sp>
          <p:sp>
            <p:nvSpPr>
              <p:cNvPr name="TextBox 43" id="43"/>
              <p:cNvSpPr txBox="true"/>
              <p:nvPr/>
            </p:nvSpPr>
            <p:spPr>
              <a:xfrm>
                <a:off x="0" y="-57150"/>
                <a:ext cx="893420" cy="298819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3171"/>
                  </a:lnSpc>
                </a:pPr>
              </a:p>
            </p:txBody>
          </p:sp>
        </p:grpSp>
        <p:sp>
          <p:nvSpPr>
            <p:cNvPr name="TextBox 44" id="44"/>
            <p:cNvSpPr txBox="true"/>
            <p:nvPr/>
          </p:nvSpPr>
          <p:spPr>
            <a:xfrm rot="0">
              <a:off x="18545819" y="245331"/>
              <a:ext cx="4522941" cy="66611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659"/>
                </a:lnSpc>
              </a:pPr>
              <a:r>
                <a:rPr lang="en-US" b="true" sz="2999">
                  <a:solidFill>
                    <a:srgbClr val="003C69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Global Engagement</a:t>
              </a:r>
            </a:p>
          </p:txBody>
        </p:sp>
      </p:grpSp>
      <p:sp>
        <p:nvSpPr>
          <p:cNvPr name="TextBox 45" id="45"/>
          <p:cNvSpPr txBox="true"/>
          <p:nvPr/>
        </p:nvSpPr>
        <p:spPr>
          <a:xfrm rot="0">
            <a:off x="1028700" y="952500"/>
            <a:ext cx="15340823" cy="7454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160"/>
              </a:lnSpc>
              <a:spcBef>
                <a:spcPct val="0"/>
              </a:spcBef>
            </a:pPr>
            <a:r>
              <a:rPr lang="en-US" b="true" sz="4400">
                <a:solidFill>
                  <a:srgbClr val="003C69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Our Research Software Programme 2026</a:t>
            </a:r>
          </a:p>
        </p:txBody>
      </p:sp>
      <p:sp>
        <p:nvSpPr>
          <p:cNvPr name="TextBox 46" id="46"/>
          <p:cNvSpPr txBox="true"/>
          <p:nvPr/>
        </p:nvSpPr>
        <p:spPr>
          <a:xfrm rot="0">
            <a:off x="1556891" y="7468402"/>
            <a:ext cx="15174218" cy="8167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733"/>
              </a:lnSpc>
              <a:spcBef>
                <a:spcPct val="0"/>
              </a:spcBef>
            </a:pPr>
            <a:r>
              <a:rPr lang="en-US" b="true" sz="4699">
                <a:solidFill>
                  <a:srgbClr val="72808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Laying t</a:t>
            </a:r>
            <a:r>
              <a:rPr lang="en-US" b="true" sz="4699">
                <a:solidFill>
                  <a:srgbClr val="72808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he groundwork for a UCT Research Software initiative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DAHIOLCXEQU</dc:identifier>
  <dcterms:modified xsi:type="dcterms:W3CDTF">2011-08-01T06:04:30Z</dcterms:modified>
  <cp:revision>1</cp:revision>
  <dc:title>uct-eresearch-rs-erp-may2026</dc:title>
</cp:coreProperties>
</file>