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71" r:id="rId5"/>
    <p:sldId id="272" r:id="rId6"/>
    <p:sldId id="273" r:id="rId7"/>
    <p:sldId id="265" r:id="rId8"/>
    <p:sldId id="260" r:id="rId9"/>
    <p:sldId id="266" r:id="rId10"/>
    <p:sldId id="259" r:id="rId11"/>
    <p:sldId id="261" r:id="rId12"/>
    <p:sldId id="267" r:id="rId13"/>
    <p:sldId id="268" r:id="rId14"/>
    <p:sldId id="269" r:id="rId15"/>
    <p:sldId id="264" r:id="rId16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98" d="100"/>
          <a:sy n="98" d="100"/>
        </p:scale>
        <p:origin x="36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7189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9136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5900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3634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6852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46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819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9024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83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1.jpg"/><Relationship Id="rId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
<Relationships xmlns="http://schemas.openxmlformats.org/package/2006/relationships">
	<Relationship Id="rId3" Type="http://schemas.openxmlformats.org/officeDocument/2006/relationships/image" Target="../media/image17.png"/>
	<Relationship Id="rId2" Type="http://schemas.openxmlformats.org/officeDocument/2006/relationships/notesSlide" Target="../notesSlides/notesSlide7.xml"/>
	<Relationship Id="rId1" Type="http://schemas.openxmlformats.org/officeDocument/2006/relationships/slideLayout" Target="../slideLayouts/slideLayout1.xml"/>
	<Relationship Id="rId6" Type="http://schemas.openxmlformats.org/officeDocument/2006/relationships/hyperlink" Target="http://?" TargetMode="External"/>
	<Relationship Id="rId5" Type="http://schemas.openxmlformats.org/officeDocument/2006/relationships/image" Target="../media/image19.png"/>
	<Relationship Id="rId4" Type="http://schemas.openxmlformats.org/officeDocument/2006/relationships/image" Target="../media/image18.svg"/>
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A3D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4389120" y="0"/>
            <a:ext cx="1097280" cy="5143500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" name="Shape 2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92D05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6" name="Text 4"/>
          <p:cNvSpPr/>
          <p:nvPr/>
        </p:nvSpPr>
        <p:spPr>
          <a:xfrm>
            <a:off x="502920" y="1188720"/>
            <a:ext cx="411480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Metadata</a:t>
            </a:r>
            <a:endParaRPr lang="en-US" sz="3800" dirty="0"/>
          </a:p>
          <a:p>
            <a:pPr marL="0" indent="0" algn="l">
              <a:buNone/>
            </a:pPr>
            <a:r>
              <a:rPr lang="en-US" sz="3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&amp; GBIF</a:t>
            </a:r>
            <a:endParaRPr lang="en-US" sz="3800" dirty="0"/>
          </a:p>
        </p:txBody>
      </p:sp>
      <p:sp>
        <p:nvSpPr>
          <p:cNvPr id="7" name="Text 5"/>
          <p:cNvSpPr/>
          <p:nvPr/>
        </p:nvSpPr>
        <p:spPr>
          <a:xfrm>
            <a:off x="313068" y="2628900"/>
            <a:ext cx="4860263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79C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Simple principles to unlock biodiversity data</a:t>
            </a:r>
            <a:endParaRPr lang="en-US" sz="2000" b="1" dirty="0"/>
          </a:p>
        </p:txBody>
      </p:sp>
      <p:sp>
        <p:nvSpPr>
          <p:cNvPr id="8" name="Text 6"/>
          <p:cNvSpPr/>
          <p:nvPr/>
        </p:nvSpPr>
        <p:spPr>
          <a:xfrm>
            <a:off x="502920" y="4462272"/>
            <a:ext cx="44805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7DB8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Belgian Biodiversity Platform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502920" y="4133088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79C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FedOSC Webinar · April 2025</a:t>
            </a:r>
            <a:endParaRPr lang="en-US" sz="1000" dirty="0"/>
          </a:p>
        </p:txBody>
      </p:sp>
      <p:pic>
        <p:nvPicPr>
          <p:cNvPr id="14" name="Picture 13" descr="A cartoon image of a planet&#10;&#10;Description automatically generated">
            <a:extLst>
              <a:ext uri="{FF2B5EF4-FFF2-40B4-BE49-F238E27FC236}">
                <a16:creationId xmlns:a16="http://schemas.microsoft.com/office/drawing/2014/main" id="{402DCFA8-8095-C682-025C-37232164CC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9120" y="39073"/>
            <a:ext cx="5058248" cy="2736429"/>
          </a:xfrm>
          <a:prstGeom prst="rect">
            <a:avLst/>
          </a:prstGeom>
        </p:spPr>
      </p:pic>
      <p:pic>
        <p:nvPicPr>
          <p:cNvPr id="15" name="Picture 14" descr="A logo with green leaves&#10;&#10;Description automatically generated">
            <a:extLst>
              <a:ext uri="{FF2B5EF4-FFF2-40B4-BE49-F238E27FC236}">
                <a16:creationId xmlns:a16="http://schemas.microsoft.com/office/drawing/2014/main" id="{160EEE5E-06E5-1C7F-20C7-5DFE020B3B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8486" y="3764514"/>
            <a:ext cx="1395514" cy="697758"/>
          </a:xfrm>
          <a:prstGeom prst="rect">
            <a:avLst/>
          </a:prstGeom>
        </p:spPr>
      </p:pic>
      <p:pic>
        <p:nvPicPr>
          <p:cNvPr id="16" name="Picture 15" descr="A logo with text and butterflies&#10;&#10;Description automatically generated with medium confidence">
            <a:extLst>
              <a:ext uri="{FF2B5EF4-FFF2-40B4-BE49-F238E27FC236}">
                <a16:creationId xmlns:a16="http://schemas.microsoft.com/office/drawing/2014/main" id="{0E6BDC74-37BC-AA3C-61D5-22ADEB81E9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8486" y="3065640"/>
            <a:ext cx="1395514" cy="743066"/>
          </a:xfrm>
          <a:prstGeom prst="rect">
            <a:avLst/>
          </a:prstGeom>
        </p:spPr>
      </p:pic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02991660-03C1-A640-DA5A-FA4B10EDA9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8486" y="4426185"/>
            <a:ext cx="1395514" cy="7430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2F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21792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21792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" name="Text 2"/>
          <p:cNvSpPr/>
          <p:nvPr/>
        </p:nvSpPr>
        <p:spPr>
          <a:xfrm>
            <a:off x="411480" y="0"/>
            <a:ext cx="85039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you will describe the dataset</a:t>
            </a:r>
            <a:endParaRPr lang="en-US" sz="1900" dirty="0"/>
          </a:p>
        </p:txBody>
      </p:sp>
      <p:sp>
        <p:nvSpPr>
          <p:cNvPr id="21" name="Shape 19"/>
          <p:cNvSpPr/>
          <p:nvPr/>
        </p:nvSpPr>
        <p:spPr>
          <a:xfrm>
            <a:off x="201168" y="704671"/>
            <a:ext cx="4206240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E9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22" name="Shape 20"/>
          <p:cNvSpPr/>
          <p:nvPr/>
        </p:nvSpPr>
        <p:spPr>
          <a:xfrm>
            <a:off x="256032" y="745657"/>
            <a:ext cx="50292" cy="685800"/>
          </a:xfrm>
          <a:prstGeom prst="rect">
            <a:avLst/>
          </a:prstGeom>
          <a:solidFill>
            <a:srgbClr val="4E9A3F"/>
          </a:solidFill>
          <a:ln w="12700">
            <a:solidFill>
              <a:srgbClr val="4E9A3F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23" name="Text 21"/>
          <p:cNvSpPr/>
          <p:nvPr/>
        </p:nvSpPr>
        <p:spPr>
          <a:xfrm>
            <a:off x="384048" y="768096"/>
            <a:ext cx="395020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D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Basic Metadata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384048" y="1060704"/>
            <a:ext cx="395020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General description  ·  dataset title  ·  type  · context / purpose</a:t>
            </a:r>
            <a:endParaRPr lang="en-US" sz="1000" dirty="0"/>
          </a:p>
        </p:txBody>
      </p:sp>
      <p:sp>
        <p:nvSpPr>
          <p:cNvPr id="25" name="Shape 23"/>
          <p:cNvSpPr/>
          <p:nvPr/>
        </p:nvSpPr>
        <p:spPr>
          <a:xfrm>
            <a:off x="4754880" y="696761"/>
            <a:ext cx="4206240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E9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26" name="Shape 24"/>
          <p:cNvSpPr/>
          <p:nvPr/>
        </p:nvSpPr>
        <p:spPr>
          <a:xfrm>
            <a:off x="4754880" y="768096"/>
            <a:ext cx="50292" cy="685800"/>
          </a:xfrm>
          <a:prstGeom prst="rect">
            <a:avLst/>
          </a:prstGeom>
          <a:solidFill>
            <a:srgbClr val="4E9A3F"/>
          </a:solidFill>
          <a:ln w="12700">
            <a:solidFill>
              <a:srgbClr val="4E9A3F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27" name="Text 25"/>
          <p:cNvSpPr/>
          <p:nvPr/>
        </p:nvSpPr>
        <p:spPr>
          <a:xfrm>
            <a:off x="4882896" y="751625"/>
            <a:ext cx="395020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D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Sampling &amp; methods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4882896" y="1044233"/>
            <a:ext cx="395020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Protocol  ·  effort  ·  quality control  ·  steps description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4754880" y="1378218"/>
            <a:ext cx="4206240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E9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0" name="Shape 28"/>
          <p:cNvSpPr/>
          <p:nvPr/>
        </p:nvSpPr>
        <p:spPr>
          <a:xfrm>
            <a:off x="4754880" y="1391188"/>
            <a:ext cx="50292" cy="685800"/>
          </a:xfrm>
          <a:prstGeom prst="rect">
            <a:avLst/>
          </a:prstGeom>
          <a:solidFill>
            <a:srgbClr val="4E9A3F"/>
          </a:solidFill>
          <a:ln w="12700">
            <a:solidFill>
              <a:srgbClr val="4E9A3F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1" name="Text 29"/>
          <p:cNvSpPr/>
          <p:nvPr/>
        </p:nvSpPr>
        <p:spPr>
          <a:xfrm>
            <a:off x="4882896" y="1433082"/>
            <a:ext cx="395020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D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Thematic coverages</a:t>
            </a:r>
            <a:endParaRPr lang="en-US" sz="1200" dirty="0"/>
          </a:p>
        </p:txBody>
      </p:sp>
      <p:sp>
        <p:nvSpPr>
          <p:cNvPr id="32" name="Text 30"/>
          <p:cNvSpPr/>
          <p:nvPr/>
        </p:nvSpPr>
        <p:spPr>
          <a:xfrm>
            <a:off x="4882896" y="1725690"/>
            <a:ext cx="395020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Geographic · temporal · taxonomic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4780025" y="2092100"/>
            <a:ext cx="4206240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E9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4" name="Shape 32"/>
          <p:cNvSpPr/>
          <p:nvPr/>
        </p:nvSpPr>
        <p:spPr>
          <a:xfrm>
            <a:off x="4754880" y="2092100"/>
            <a:ext cx="50292" cy="685800"/>
          </a:xfrm>
          <a:prstGeom prst="rect">
            <a:avLst/>
          </a:prstGeom>
          <a:solidFill>
            <a:srgbClr val="4E9A3F"/>
          </a:solidFill>
          <a:ln w="12700">
            <a:solidFill>
              <a:srgbClr val="4E9A3F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5" name="Text 33"/>
          <p:cNvSpPr/>
          <p:nvPr/>
        </p:nvSpPr>
        <p:spPr>
          <a:xfrm>
            <a:off x="4882896" y="2146964"/>
            <a:ext cx="395020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D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Contacts</a:t>
            </a:r>
            <a:endParaRPr lang="en-US" sz="1200" dirty="0"/>
          </a:p>
        </p:txBody>
      </p:sp>
      <p:sp>
        <p:nvSpPr>
          <p:cNvPr id="36" name="Text 34"/>
          <p:cNvSpPr/>
          <p:nvPr/>
        </p:nvSpPr>
        <p:spPr>
          <a:xfrm>
            <a:off x="4882896" y="2439572"/>
            <a:ext cx="395020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Authors  ·  institution  ·  associated parties  ·  roles  ·  used for citation</a:t>
            </a:r>
            <a:endParaRPr lang="en-US" sz="1000" dirty="0"/>
          </a:p>
        </p:txBody>
      </p:sp>
      <p:sp>
        <p:nvSpPr>
          <p:cNvPr id="37" name="Shape 35"/>
          <p:cNvSpPr/>
          <p:nvPr/>
        </p:nvSpPr>
        <p:spPr>
          <a:xfrm>
            <a:off x="256032" y="2108961"/>
            <a:ext cx="4206240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E9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8" name="Shape 36"/>
          <p:cNvSpPr/>
          <p:nvPr/>
        </p:nvSpPr>
        <p:spPr>
          <a:xfrm>
            <a:off x="259145" y="2120891"/>
            <a:ext cx="50292" cy="685800"/>
          </a:xfrm>
          <a:prstGeom prst="rect">
            <a:avLst/>
          </a:prstGeom>
          <a:solidFill>
            <a:srgbClr val="4E9A3F"/>
          </a:solidFill>
          <a:ln w="12700">
            <a:solidFill>
              <a:srgbClr val="4E9A3F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9" name="Text 37"/>
          <p:cNvSpPr/>
          <p:nvPr/>
        </p:nvSpPr>
        <p:spPr>
          <a:xfrm>
            <a:off x="384048" y="2137885"/>
            <a:ext cx="395020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D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Citations</a:t>
            </a:r>
            <a:endParaRPr lang="en-US" sz="1200" dirty="0"/>
          </a:p>
        </p:txBody>
      </p:sp>
      <p:sp>
        <p:nvSpPr>
          <p:cNvPr id="40" name="Text 38"/>
          <p:cNvSpPr/>
          <p:nvPr/>
        </p:nvSpPr>
        <p:spPr>
          <a:xfrm>
            <a:off x="384048" y="2449948"/>
            <a:ext cx="395020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/>
              <a:t>References </a:t>
            </a:r>
            <a:r>
              <a:rPr lang="en-US" sz="1000" dirty="0">
                <a:solidFill>
                  <a:srgbClr val="5A6B60"/>
                </a:solidFill>
                <a:ea typeface="Calibri" pitchFamily="34" charset="-122"/>
                <a:cs typeface="Calibri" pitchFamily="34" charset="-120"/>
              </a:rPr>
              <a:t> · </a:t>
            </a:r>
            <a:r>
              <a:rPr lang="en-US" sz="1000" dirty="0"/>
              <a:t> preferred dataset citation</a:t>
            </a:r>
          </a:p>
        </p:txBody>
      </p:sp>
      <p:sp>
        <p:nvSpPr>
          <p:cNvPr id="41" name="Shape 39"/>
          <p:cNvSpPr/>
          <p:nvPr/>
        </p:nvSpPr>
        <p:spPr>
          <a:xfrm>
            <a:off x="256032" y="1415636"/>
            <a:ext cx="4206240" cy="685800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E9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2" name="Shape 40"/>
          <p:cNvSpPr/>
          <p:nvPr/>
        </p:nvSpPr>
        <p:spPr>
          <a:xfrm>
            <a:off x="256032" y="1417970"/>
            <a:ext cx="50292" cy="685800"/>
          </a:xfrm>
          <a:prstGeom prst="rect">
            <a:avLst/>
          </a:prstGeom>
          <a:solidFill>
            <a:srgbClr val="4E9A3F"/>
          </a:solidFill>
          <a:ln w="12700">
            <a:solidFill>
              <a:srgbClr val="4E9A3F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3" name="Text 41"/>
          <p:cNvSpPr/>
          <p:nvPr/>
        </p:nvSpPr>
        <p:spPr>
          <a:xfrm>
            <a:off x="384048" y="1541835"/>
            <a:ext cx="395020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D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Additional Metadata</a:t>
            </a:r>
            <a:endParaRPr lang="en-US" sz="1200" dirty="0"/>
          </a:p>
        </p:txBody>
      </p:sp>
      <p:sp>
        <p:nvSpPr>
          <p:cNvPr id="44" name="Text 42"/>
          <p:cNvSpPr/>
          <p:nvPr/>
        </p:nvSpPr>
        <p:spPr>
          <a:xfrm>
            <a:off x="384048" y="1834443"/>
            <a:ext cx="3950208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Project information  ·  maintenance  ·  physical/collection data</a:t>
            </a:r>
            <a:endParaRPr lang="en-US" sz="1000" dirty="0"/>
          </a:p>
        </p:txBody>
      </p:sp>
      <p:pic>
        <p:nvPicPr>
          <p:cNvPr id="51" name="Picture 50" descr="A map of the country&#10;&#10;Description automatically generated">
            <a:extLst>
              <a:ext uri="{FF2B5EF4-FFF2-40B4-BE49-F238E27FC236}">
                <a16:creationId xmlns:a16="http://schemas.microsoft.com/office/drawing/2014/main" id="{8777D406-8FAF-4A5C-C8E0-442787B3DA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712" y="2890613"/>
            <a:ext cx="4909225" cy="2209567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accent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Arc 4">
            <a:extLst>
              <a:ext uri="{FF2B5EF4-FFF2-40B4-BE49-F238E27FC236}">
                <a16:creationId xmlns:a16="http://schemas.microsoft.com/office/drawing/2014/main" id="{8969328E-69FD-3BA1-9311-CEB475FADD3E}"/>
              </a:ext>
            </a:extLst>
          </p:cNvPr>
          <p:cNvSpPr/>
          <p:nvPr/>
        </p:nvSpPr>
        <p:spPr>
          <a:xfrm flipH="1">
            <a:off x="3437105" y="1782888"/>
            <a:ext cx="1653832" cy="2184493"/>
          </a:xfrm>
          <a:prstGeom prst="arc">
            <a:avLst>
              <a:gd name="adj1" fmla="val 14446458"/>
              <a:gd name="adj2" fmla="val 47038"/>
            </a:avLst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AC439B-4138-3A87-A9EC-EE28523393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2774" y="3946579"/>
            <a:ext cx="3480330" cy="603257"/>
          </a:xfrm>
          <a:prstGeom prst="rect">
            <a:avLst/>
          </a:prstGeom>
        </p:spPr>
      </p:pic>
      <p:sp>
        <p:nvSpPr>
          <p:cNvPr id="9" name="Text 21">
            <a:extLst>
              <a:ext uri="{FF2B5EF4-FFF2-40B4-BE49-F238E27FC236}">
                <a16:creationId xmlns:a16="http://schemas.microsoft.com/office/drawing/2014/main" id="{01B3857D-A0E1-939F-5132-D8C3D9A7AB6A}"/>
              </a:ext>
            </a:extLst>
          </p:cNvPr>
          <p:cNvSpPr/>
          <p:nvPr/>
        </p:nvSpPr>
        <p:spPr>
          <a:xfrm>
            <a:off x="5286789" y="3717979"/>
            <a:ext cx="3950208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D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Basic controls</a:t>
            </a:r>
            <a:endParaRPr lang="en-US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21792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21792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" name="Text 2"/>
          <p:cNvSpPr/>
          <p:nvPr/>
        </p:nvSpPr>
        <p:spPr>
          <a:xfrm>
            <a:off x="411480" y="0"/>
            <a:ext cx="85039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exhaustive should your metadata be ?</a:t>
            </a:r>
            <a:endParaRPr lang="en-US" sz="1900" dirty="0"/>
          </a:p>
        </p:txBody>
      </p:sp>
      <p:pic>
        <p:nvPicPr>
          <p:cNvPr id="22" name="Picture 21" descr="A screenshot of a computer&#10;&#10;Description automatically generated">
            <a:extLst>
              <a:ext uri="{FF2B5EF4-FFF2-40B4-BE49-F238E27FC236}">
                <a16:creationId xmlns:a16="http://schemas.microsoft.com/office/drawing/2014/main" id="{2B287851-7D43-2878-7962-FDB8507F20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67" y="742772"/>
            <a:ext cx="3449947" cy="36872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23" descr="A screenshot of a computer&#10;&#10;Description automatically generated">
            <a:extLst>
              <a:ext uri="{FF2B5EF4-FFF2-40B4-BE49-F238E27FC236}">
                <a16:creationId xmlns:a16="http://schemas.microsoft.com/office/drawing/2014/main" id="{7C26A948-F80F-1893-F4A7-2E71461763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6589" y="742771"/>
            <a:ext cx="4706715" cy="37514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logo with green leaves&#10;&#10;Description automatically generated">
            <a:extLst>
              <a:ext uri="{FF2B5EF4-FFF2-40B4-BE49-F238E27FC236}">
                <a16:creationId xmlns:a16="http://schemas.microsoft.com/office/drawing/2014/main" id="{4A2C3E9C-BD37-6B62-0076-19808EB424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452" y="1897787"/>
            <a:ext cx="1191995" cy="653389"/>
          </a:xfrm>
          <a:prstGeom prst="rect">
            <a:avLst/>
          </a:prstGeom>
        </p:spPr>
      </p:pic>
      <p:sp>
        <p:nvSpPr>
          <p:cNvPr id="2" name="Shape 0"/>
          <p:cNvSpPr/>
          <p:nvPr/>
        </p:nvSpPr>
        <p:spPr>
          <a:xfrm>
            <a:off x="0" y="0"/>
            <a:ext cx="9144000" cy="621792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21792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" name="Text 2"/>
          <p:cNvSpPr/>
          <p:nvPr/>
        </p:nvSpPr>
        <p:spPr>
          <a:xfrm>
            <a:off x="411480" y="0"/>
            <a:ext cx="85039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exhaustive should your metadata be ?</a:t>
            </a:r>
            <a:endParaRPr lang="en-US" sz="1900" dirty="0"/>
          </a:p>
        </p:txBody>
      </p:sp>
      <p:sp>
        <p:nvSpPr>
          <p:cNvPr id="7" name="Text 5"/>
          <p:cNvSpPr/>
          <p:nvPr/>
        </p:nvSpPr>
        <p:spPr>
          <a:xfrm>
            <a:off x="402336" y="777240"/>
            <a:ext cx="36576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quality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594360" y="3090672"/>
            <a:ext cx="813816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Metadata is what allows the user to judge fitness for use themselves — without calling you.</a:t>
            </a:r>
            <a:endParaRPr lang="en-US" sz="1500" dirty="0"/>
          </a:p>
        </p:txBody>
      </p:sp>
      <p:pic>
        <p:nvPicPr>
          <p:cNvPr id="19" name="Picture 18" descr="A screenshot of a phone&#10;&#10;Description automatically generated">
            <a:extLst>
              <a:ext uri="{FF2B5EF4-FFF2-40B4-BE49-F238E27FC236}">
                <a16:creationId xmlns:a16="http://schemas.microsoft.com/office/drawing/2014/main" id="{D14BC3B8-EA50-5D04-2A64-35EE77F19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04279" y="1128476"/>
            <a:ext cx="4169665" cy="1962196"/>
          </a:xfrm>
          <a:prstGeom prst="rect">
            <a:avLst/>
          </a:prstGeom>
        </p:spPr>
      </p:pic>
      <p:cxnSp>
        <p:nvCxnSpPr>
          <p:cNvPr id="25" name="Connector: Curved 24">
            <a:extLst>
              <a:ext uri="{FF2B5EF4-FFF2-40B4-BE49-F238E27FC236}">
                <a16:creationId xmlns:a16="http://schemas.microsoft.com/office/drawing/2014/main" id="{A4AD1638-3814-F512-63CF-A37B90CF0578}"/>
              </a:ext>
            </a:extLst>
          </p:cNvPr>
          <p:cNvCxnSpPr>
            <a:cxnSpLocks/>
            <a:endCxn id="21" idx="0"/>
          </p:cNvCxnSpPr>
          <p:nvPr/>
        </p:nvCxnSpPr>
        <p:spPr>
          <a:xfrm>
            <a:off x="3346946" y="1436547"/>
            <a:ext cx="668504" cy="461240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6" name="Connector: Curved 25">
            <a:extLst>
              <a:ext uri="{FF2B5EF4-FFF2-40B4-BE49-F238E27FC236}">
                <a16:creationId xmlns:a16="http://schemas.microsoft.com/office/drawing/2014/main" id="{4FBC886D-68A3-AEF5-2C66-B6C2C58C373A}"/>
              </a:ext>
            </a:extLst>
          </p:cNvPr>
          <p:cNvCxnSpPr>
            <a:cxnSpLocks/>
            <a:endCxn id="21" idx="2"/>
          </p:cNvCxnSpPr>
          <p:nvPr/>
        </p:nvCxnSpPr>
        <p:spPr>
          <a:xfrm flipV="1">
            <a:off x="3376112" y="2551176"/>
            <a:ext cx="639338" cy="32856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1" name="Connector: Curved 30">
            <a:extLst>
              <a:ext uri="{FF2B5EF4-FFF2-40B4-BE49-F238E27FC236}">
                <a16:creationId xmlns:a16="http://schemas.microsoft.com/office/drawing/2014/main" id="{A5F56736-4513-3CCD-5726-4BB33902ABE9}"/>
              </a:ext>
            </a:extLst>
          </p:cNvPr>
          <p:cNvCxnSpPr>
            <a:cxnSpLocks/>
            <a:stCxn id="21" idx="3"/>
          </p:cNvCxnSpPr>
          <p:nvPr/>
        </p:nvCxnSpPr>
        <p:spPr>
          <a:xfrm flipV="1">
            <a:off x="4611447" y="2036000"/>
            <a:ext cx="1352778" cy="188482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9" name="Picture 38" descr="A screenshot of a computer&#10;&#10;Description automatically generated">
            <a:extLst>
              <a:ext uri="{FF2B5EF4-FFF2-40B4-BE49-F238E27FC236}">
                <a16:creationId xmlns:a16="http://schemas.microsoft.com/office/drawing/2014/main" id="{51E84FBA-9A25-A0F2-EDA8-E08AB848FE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8947" y="1035011"/>
            <a:ext cx="4426142" cy="2473432"/>
          </a:xfrm>
          <a:prstGeom prst="rect">
            <a:avLst/>
          </a:prstGeom>
        </p:spPr>
      </p:pic>
      <p:cxnSp>
        <p:nvCxnSpPr>
          <p:cNvPr id="42" name="Connector: Curved 41">
            <a:extLst>
              <a:ext uri="{FF2B5EF4-FFF2-40B4-BE49-F238E27FC236}">
                <a16:creationId xmlns:a16="http://schemas.microsoft.com/office/drawing/2014/main" id="{A5001A2E-0FBF-64E4-E982-A0B9C1E606E8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4611447" y="2224482"/>
            <a:ext cx="347586" cy="556654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7" name="Connector: Curved 46">
            <a:extLst>
              <a:ext uri="{FF2B5EF4-FFF2-40B4-BE49-F238E27FC236}">
                <a16:creationId xmlns:a16="http://schemas.microsoft.com/office/drawing/2014/main" id="{0245D43F-6172-8810-6594-E0A9170818A9}"/>
              </a:ext>
            </a:extLst>
          </p:cNvPr>
          <p:cNvCxnSpPr>
            <a:cxnSpLocks/>
            <a:stCxn id="21" idx="3"/>
          </p:cNvCxnSpPr>
          <p:nvPr/>
        </p:nvCxnSpPr>
        <p:spPr>
          <a:xfrm flipV="1">
            <a:off x="4611447" y="1667167"/>
            <a:ext cx="347586" cy="55731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01182A5E-5224-0287-8EE7-1276235029BB}"/>
              </a:ext>
            </a:extLst>
          </p:cNvPr>
          <p:cNvSpPr txBox="1"/>
          <p:nvPr/>
        </p:nvSpPr>
        <p:spPr>
          <a:xfrm>
            <a:off x="77821" y="3728359"/>
            <a:ext cx="42285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Various data types, contexts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Spatial, taxonomic, temporal specificities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8071E1D-6649-F22E-5E03-6B53E7A3C95C}"/>
              </a:ext>
            </a:extLst>
          </p:cNvPr>
          <p:cNvSpPr txBox="1"/>
          <p:nvPr/>
        </p:nvSpPr>
        <p:spPr>
          <a:xfrm>
            <a:off x="6487420" y="715436"/>
            <a:ext cx="1512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6"/>
                </a:solidFill>
              </a:rPr>
              <a:t>USES</a:t>
            </a:r>
            <a:endParaRPr lang="en-BE" b="1" dirty="0">
              <a:solidFill>
                <a:schemeClr val="accent6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70AC5072-4E41-FCD5-1EC2-47E8FC2E8B32}"/>
              </a:ext>
            </a:extLst>
          </p:cNvPr>
          <p:cNvSpPr txBox="1"/>
          <p:nvPr/>
        </p:nvSpPr>
        <p:spPr>
          <a:xfrm>
            <a:off x="1264225" y="691848"/>
            <a:ext cx="1512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6"/>
                </a:solidFill>
              </a:rPr>
              <a:t>SOURCES</a:t>
            </a:r>
            <a:endParaRPr lang="en-BE" b="1" dirty="0">
              <a:solidFill>
                <a:schemeClr val="accent6"/>
              </a:solidFill>
            </a:endParaRP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05D101B1-D90C-899B-2375-DBD4ED9F221F}"/>
              </a:ext>
            </a:extLst>
          </p:cNvPr>
          <p:cNvCxnSpPr/>
          <p:nvPr/>
        </p:nvCxnSpPr>
        <p:spPr>
          <a:xfrm>
            <a:off x="4306378" y="3249038"/>
            <a:ext cx="0" cy="1368358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D1C56D6E-1353-83F1-1D19-ECD39C4D9E66}"/>
              </a:ext>
            </a:extLst>
          </p:cNvPr>
          <p:cNvSpPr txBox="1"/>
          <p:nvPr/>
        </p:nvSpPr>
        <p:spPr>
          <a:xfrm>
            <a:off x="4715247" y="3568999"/>
            <a:ext cx="42285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Use-case dependant needs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Data quantity, accuracy, level of thrust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accent2"/>
                </a:solidFill>
              </a:rPr>
              <a:t>Data quality  </a:t>
            </a:r>
            <a:r>
              <a:rPr lang="en-GB" sz="1600" dirty="0">
                <a:solidFill>
                  <a:schemeClr val="accent6"/>
                </a:solidFill>
              </a:rPr>
              <a:t>Fitness for Use</a:t>
            </a:r>
          </a:p>
        </p:txBody>
      </p:sp>
    </p:spTree>
    <p:extLst>
      <p:ext uri="{BB962C8B-B14F-4D97-AF65-F5344CB8AC3E}">
        <p14:creationId xmlns:p14="http://schemas.microsoft.com/office/powerpoint/2010/main" val="2251413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21792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21792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" name="Text 2"/>
          <p:cNvSpPr/>
          <p:nvPr/>
        </p:nvSpPr>
        <p:spPr>
          <a:xfrm>
            <a:off x="411480" y="0"/>
            <a:ext cx="85039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exhaustive should your metadata be ?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274320" y="777240"/>
            <a:ext cx="3869663" cy="905256"/>
          </a:xfrm>
          <a:prstGeom prst="rect">
            <a:avLst/>
          </a:prstGeom>
          <a:solidFill>
            <a:srgbClr val="FDF2F0"/>
          </a:solidFill>
          <a:ln w="12700">
            <a:solidFill>
              <a:srgbClr val="F2C4B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6" name="Shape 4"/>
          <p:cNvSpPr/>
          <p:nvPr/>
        </p:nvSpPr>
        <p:spPr>
          <a:xfrm>
            <a:off x="274320" y="777240"/>
            <a:ext cx="3931920" cy="384048"/>
          </a:xfrm>
          <a:prstGeom prst="rect">
            <a:avLst/>
          </a:prstGeom>
          <a:solidFill>
            <a:srgbClr val="D95B3D"/>
          </a:solidFill>
          <a:ln w="12700">
            <a:solidFill>
              <a:srgbClr val="D95B3D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7" name="Text 5"/>
          <p:cNvSpPr/>
          <p:nvPr/>
        </p:nvSpPr>
        <p:spPr>
          <a:xfrm>
            <a:off x="402336" y="777240"/>
            <a:ext cx="36576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quality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402336" y="1243584"/>
            <a:ext cx="365760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D95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"Are my data good?"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402336" y="1682496"/>
            <a:ext cx="3657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754880" y="777240"/>
            <a:ext cx="4114800" cy="905256"/>
          </a:xfrm>
          <a:prstGeom prst="rect">
            <a:avLst/>
          </a:prstGeom>
          <a:solidFill>
            <a:srgbClr val="EBF5DE"/>
          </a:solidFill>
          <a:ln w="12700">
            <a:solidFill>
              <a:srgbClr val="BDE09C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11" name="Shape 9"/>
          <p:cNvSpPr/>
          <p:nvPr/>
        </p:nvSpPr>
        <p:spPr>
          <a:xfrm>
            <a:off x="4754880" y="777240"/>
            <a:ext cx="4114800" cy="384048"/>
          </a:xfrm>
          <a:prstGeom prst="rect">
            <a:avLst/>
          </a:prstGeom>
          <a:solidFill>
            <a:srgbClr val="4E9A3F"/>
          </a:solidFill>
          <a:ln w="12700">
            <a:solidFill>
              <a:srgbClr val="4E9A3F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12" name="Text 10"/>
          <p:cNvSpPr/>
          <p:nvPr/>
        </p:nvSpPr>
        <p:spPr>
          <a:xfrm>
            <a:off x="4882896" y="777240"/>
            <a:ext cx="384048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Fitness for use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4882896" y="1243584"/>
            <a:ext cx="384048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4E9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"Good for which purpose?"</a:t>
            </a:r>
            <a:endParaRPr lang="en-US" sz="1400" dirty="0"/>
          </a:p>
        </p:txBody>
      </p:sp>
      <p:sp>
        <p:nvSpPr>
          <p:cNvPr id="15" name="Shape 13"/>
          <p:cNvSpPr/>
          <p:nvPr/>
        </p:nvSpPr>
        <p:spPr>
          <a:xfrm>
            <a:off x="274320" y="2124392"/>
            <a:ext cx="8595360" cy="749808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16" name="Shape 14"/>
          <p:cNvSpPr/>
          <p:nvPr/>
        </p:nvSpPr>
        <p:spPr>
          <a:xfrm>
            <a:off x="274320" y="2124392"/>
            <a:ext cx="146304" cy="749808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17" name="Text 15"/>
          <p:cNvSpPr/>
          <p:nvPr/>
        </p:nvSpPr>
        <p:spPr>
          <a:xfrm>
            <a:off x="594360" y="2124392"/>
            <a:ext cx="813816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Think FAIR : allow the user to judge fitness for use themselves … without calling you.</a:t>
            </a:r>
            <a:endParaRPr lang="en-US" sz="1500" dirty="0"/>
          </a:p>
        </p:txBody>
      </p:sp>
      <p:sp>
        <p:nvSpPr>
          <p:cNvPr id="18" name="Text 18">
            <a:extLst>
              <a:ext uri="{FF2B5EF4-FFF2-40B4-BE49-F238E27FC236}">
                <a16:creationId xmlns:a16="http://schemas.microsoft.com/office/drawing/2014/main" id="{F672A159-3C14-5C36-41B9-4BCBE6B3B0F1}"/>
              </a:ext>
            </a:extLst>
          </p:cNvPr>
          <p:cNvSpPr/>
          <p:nvPr/>
        </p:nvSpPr>
        <p:spPr>
          <a:xfrm>
            <a:off x="283466" y="3334642"/>
            <a:ext cx="8595360" cy="13871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300" b="1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own effort to balance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1300" b="1" i="1" dirty="0">
              <a:solidFill>
                <a:srgbClr val="5A6B6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300" b="1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Give the resources to users to assess themselves if they should or not include your dataset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1300" b="1" i="1" dirty="0">
              <a:solidFill>
                <a:srgbClr val="5A6B6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300" b="1" i="1" u="sng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Visibility, thrust, reuse : Help users taking ownership of your work -- considering it’s your own benefits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1300" b="1" dirty="0"/>
          </a:p>
        </p:txBody>
      </p:sp>
    </p:spTree>
    <p:extLst>
      <p:ext uri="{BB962C8B-B14F-4D97-AF65-F5344CB8AC3E}">
        <p14:creationId xmlns:p14="http://schemas.microsoft.com/office/powerpoint/2010/main" val="35432872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21792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21792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" name="Text 2"/>
          <p:cNvSpPr/>
          <p:nvPr/>
        </p:nvSpPr>
        <p:spPr>
          <a:xfrm>
            <a:off x="411480" y="0"/>
            <a:ext cx="85039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 are doing this for yourself</a:t>
            </a:r>
            <a:endParaRPr lang="en-US" sz="1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4C3F77-41FB-F8D4-7C37-A23AFE9F945C}"/>
              </a:ext>
            </a:extLst>
          </p:cNvPr>
          <p:cNvSpPr txBox="1"/>
          <p:nvPr/>
        </p:nvSpPr>
        <p:spPr>
          <a:xfrm>
            <a:off x="5119180" y="680157"/>
            <a:ext cx="391052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Funding requirement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1800" b="1" dirty="0">
              <a:solidFill>
                <a:srgbClr val="5A6B6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Show your research is reproducible and based on solid evidence</a:t>
            </a:r>
          </a:p>
          <a:p>
            <a:pPr algn="ctr"/>
            <a:r>
              <a:rPr lang="en-US" b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basis </a:t>
            </a:r>
          </a:p>
          <a:p>
            <a:pPr algn="ctr"/>
            <a:endParaRPr lang="en-US" b="1" dirty="0">
              <a:solidFill>
                <a:srgbClr val="5A6B6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Get visibility and credits for your data related efforts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b="1" dirty="0">
              <a:solidFill>
                <a:srgbClr val="5A6B6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Literature tracking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b="1" dirty="0">
              <a:solidFill>
                <a:srgbClr val="5A6B6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Collaboration and networking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b="1" dirty="0">
              <a:solidFill>
                <a:srgbClr val="5A6B6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Papers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b="1" i="1" dirty="0">
              <a:solidFill>
                <a:srgbClr val="5A6B6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b="1" i="1" dirty="0">
              <a:solidFill>
                <a:srgbClr val="5A6B6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CFA1524-A4C5-0E25-806B-653244BB9B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68" y="726075"/>
            <a:ext cx="4070014" cy="2146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697DBC8-C18D-0B41-9594-9E469B3575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094" y="3029165"/>
            <a:ext cx="3080426" cy="19567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694349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1A3D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4389120" y="0"/>
            <a:ext cx="1097280" cy="5143500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" name="Shape 2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6" name="Text 4"/>
          <p:cNvSpPr/>
          <p:nvPr/>
        </p:nvSpPr>
        <p:spPr>
          <a:xfrm>
            <a:off x="297180" y="-22860"/>
            <a:ext cx="4160520" cy="2377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Documenting is giving users the keys to decide for themselves.</a:t>
            </a:r>
            <a:endParaRPr lang="en-US" sz="2800" dirty="0"/>
          </a:p>
        </p:txBody>
      </p:sp>
      <p:sp>
        <p:nvSpPr>
          <p:cNvPr id="7" name="Text 5"/>
          <p:cNvSpPr/>
          <p:nvPr/>
        </p:nvSpPr>
        <p:spPr>
          <a:xfrm>
            <a:off x="350519" y="2160269"/>
            <a:ext cx="6419931" cy="189292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b="1" i="1" dirty="0">
                <a:solidFill>
                  <a:srgbClr val="79C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a technical constraint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i="1" dirty="0">
                <a:solidFill>
                  <a:srgbClr val="79C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service to different user communities</a:t>
            </a:r>
          </a:p>
          <a:p>
            <a:pPr marL="0" indent="0">
              <a:buNone/>
            </a:pPr>
            <a:endParaRPr lang="en-US" b="1" i="1" dirty="0">
              <a:solidFill>
                <a:srgbClr val="79C24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0" indent="0">
              <a:buNone/>
            </a:pPr>
            <a:r>
              <a:rPr lang="en-US" b="1" i="1" dirty="0">
                <a:solidFill>
                  <a:srgbClr val="79C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valorization of your work, your own visibility and credits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5F61B7-BDC9-7040-A2B9-701C18058E93}"/>
              </a:ext>
            </a:extLst>
          </p:cNvPr>
          <p:cNvSpPr txBox="1"/>
          <p:nvPr/>
        </p:nvSpPr>
        <p:spPr>
          <a:xfrm>
            <a:off x="6705600" y="4698230"/>
            <a:ext cx="3132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0" dirty="0">
                <a:solidFill>
                  <a:schemeClr val="bg1"/>
                </a:solidFill>
                <a:effectLst/>
                <a:latin typeface="Google Sans"/>
              </a:rPr>
              <a:t>contact@biodiversity.be</a:t>
            </a:r>
            <a:endParaRPr lang="en-BE" dirty="0">
              <a:solidFill>
                <a:schemeClr val="bg1"/>
              </a:solidFill>
            </a:endParaRPr>
          </a:p>
        </p:txBody>
      </p:sp>
      <p:pic>
        <p:nvPicPr>
          <p:cNvPr id="9" name="Picture 8" descr="A cartoon image of a planet&#10;&#10;Description automatically generated">
            <a:extLst>
              <a:ext uri="{FF2B5EF4-FFF2-40B4-BE49-F238E27FC236}">
                <a16:creationId xmlns:a16="http://schemas.microsoft.com/office/drawing/2014/main" id="{5EF4AB2E-7FCF-2E67-475B-16CD2E08AA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6476" y="0"/>
            <a:ext cx="5058248" cy="27364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9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21792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21792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" name="Text 2"/>
          <p:cNvSpPr/>
          <p:nvPr/>
        </p:nvSpPr>
        <p:spPr>
          <a:xfrm>
            <a:off x="411480" y="0"/>
            <a:ext cx="85039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team — Biodiversity Platform Belgium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0" y="0"/>
            <a:ext cx="9144000" cy="621792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6" name="Shape 4"/>
          <p:cNvSpPr/>
          <p:nvPr/>
        </p:nvSpPr>
        <p:spPr>
          <a:xfrm>
            <a:off x="0" y="0"/>
            <a:ext cx="201168" cy="621792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7" name="Text 5"/>
          <p:cNvSpPr/>
          <p:nvPr/>
        </p:nvSpPr>
        <p:spPr>
          <a:xfrm>
            <a:off x="411480" y="0"/>
            <a:ext cx="85039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Belgian Biodiversity Platform – Belgian GBIF Node</a:t>
            </a:r>
            <a:endParaRPr lang="en-US" sz="1900" dirty="0"/>
          </a:p>
        </p:txBody>
      </p:sp>
      <p:sp>
        <p:nvSpPr>
          <p:cNvPr id="8" name="Shape 6"/>
          <p:cNvSpPr/>
          <p:nvPr/>
        </p:nvSpPr>
        <p:spPr>
          <a:xfrm>
            <a:off x="320040" y="822960"/>
            <a:ext cx="54864" cy="658368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9" name="Text 7"/>
          <p:cNvSpPr/>
          <p:nvPr/>
        </p:nvSpPr>
        <p:spPr>
          <a:xfrm>
            <a:off x="548640" y="841248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3D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National GBIF node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48639" y="1133856"/>
            <a:ext cx="5352807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Belgium's interface to the Global Biodiversity Information Facility network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320040" y="1828800"/>
            <a:ext cx="54864" cy="658368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12" name="Text 10"/>
          <p:cNvSpPr/>
          <p:nvPr/>
        </p:nvSpPr>
        <p:spPr>
          <a:xfrm>
            <a:off x="548640" y="1847088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3D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mobilisation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548640" y="2139696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Publishing, curating &amp; improving biodiversity datasets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320040" y="2834640"/>
            <a:ext cx="54864" cy="658368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15" name="Text 13"/>
          <p:cNvSpPr/>
          <p:nvPr/>
        </p:nvSpPr>
        <p:spPr>
          <a:xfrm>
            <a:off x="548640" y="2852928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3D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548640" y="3145536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Training, tools, data portals, data use, publication infrastructures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320040" y="3840480"/>
            <a:ext cx="54864" cy="658368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18" name="Text 16"/>
          <p:cNvSpPr/>
          <p:nvPr/>
        </p:nvSpPr>
        <p:spPr>
          <a:xfrm>
            <a:off x="548640" y="3858768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A3D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Interoperability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548640" y="4151376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Making Belgian data reusable at National, European &amp; global scales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5577840" y="749808"/>
            <a:ext cx="3246120" cy="4114800"/>
          </a:xfrm>
          <a:prstGeom prst="rect">
            <a:avLst/>
          </a:prstGeom>
          <a:solidFill>
            <a:srgbClr val="EBF5DE"/>
          </a:solidFill>
          <a:ln w="12700">
            <a:solidFill>
              <a:srgbClr val="E8EDE9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21" name="Text 19"/>
          <p:cNvSpPr/>
          <p:nvPr/>
        </p:nvSpPr>
        <p:spPr>
          <a:xfrm>
            <a:off x="5577840" y="2560320"/>
            <a:ext cx="32461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200" dirty="0"/>
          </a:p>
        </p:txBody>
      </p:sp>
      <p:sp>
        <p:nvSpPr>
          <p:cNvPr id="22" name="Shape 20"/>
          <p:cNvSpPr/>
          <p:nvPr/>
        </p:nvSpPr>
        <p:spPr>
          <a:xfrm>
            <a:off x="5577840" y="4608576"/>
            <a:ext cx="3246120" cy="256032"/>
          </a:xfrm>
          <a:prstGeom prst="rect">
            <a:avLst/>
          </a:prstGeom>
          <a:solidFill>
            <a:srgbClr val="4E9A3F"/>
          </a:solidFill>
          <a:ln w="12700">
            <a:solidFill>
              <a:srgbClr val="4E9A3F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23" name="Text 21"/>
          <p:cNvSpPr/>
          <p:nvPr/>
        </p:nvSpPr>
        <p:spPr>
          <a:xfrm>
            <a:off x="5577840" y="4608576"/>
            <a:ext cx="32461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biodiversity.be  ·  gbif.org · gbif.biodiversity.be</a:t>
            </a:r>
            <a:endParaRPr lang="en-US" sz="1000" dirty="0"/>
          </a:p>
        </p:txBody>
      </p:sp>
      <p:pic>
        <p:nvPicPr>
          <p:cNvPr id="25" name="Picture 24" descr="A person smiling for a picture&#10;&#10;Description automatically generated">
            <a:extLst>
              <a:ext uri="{FF2B5EF4-FFF2-40B4-BE49-F238E27FC236}">
                <a16:creationId xmlns:a16="http://schemas.microsoft.com/office/drawing/2014/main" id="{6C2C2DC9-1D91-03D8-0DED-734BAA37CA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1329" y="2487370"/>
            <a:ext cx="1106116" cy="1106116"/>
          </a:xfrm>
          <a:prstGeom prst="rect">
            <a:avLst/>
          </a:prstGeom>
        </p:spPr>
      </p:pic>
      <p:pic>
        <p:nvPicPr>
          <p:cNvPr id="27" name="Picture 26" descr="A close-up of a person&#10;&#10;Description automatically generated">
            <a:extLst>
              <a:ext uri="{FF2B5EF4-FFF2-40B4-BE49-F238E27FC236}">
                <a16:creationId xmlns:a16="http://schemas.microsoft.com/office/drawing/2014/main" id="{D01A8F47-0212-5882-ACF9-8326A53BA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6946" y="853364"/>
            <a:ext cx="1095792" cy="1090647"/>
          </a:xfrm>
          <a:prstGeom prst="rect">
            <a:avLst/>
          </a:prstGeom>
        </p:spPr>
      </p:pic>
      <p:pic>
        <p:nvPicPr>
          <p:cNvPr id="29" name="Picture 28" descr="A person with a beard and mustache&#10;&#10;Description automatically generated">
            <a:extLst>
              <a:ext uri="{FF2B5EF4-FFF2-40B4-BE49-F238E27FC236}">
                <a16:creationId xmlns:a16="http://schemas.microsoft.com/office/drawing/2014/main" id="{A8C33C4E-AC49-44A7-FAB9-B64381792C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8796" y="1605518"/>
            <a:ext cx="949417" cy="947947"/>
          </a:xfrm>
          <a:prstGeom prst="rect">
            <a:avLst/>
          </a:prstGeom>
        </p:spPr>
      </p:pic>
      <p:pic>
        <p:nvPicPr>
          <p:cNvPr id="31" name="Picture 30" descr="A person wearing glasses and smiling&#10;&#10;Description automatically generated">
            <a:extLst>
              <a:ext uri="{FF2B5EF4-FFF2-40B4-BE49-F238E27FC236}">
                <a16:creationId xmlns:a16="http://schemas.microsoft.com/office/drawing/2014/main" id="{2210A00E-1528-7C93-016E-85104CB07F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2729" y="978408"/>
            <a:ext cx="970274" cy="966198"/>
          </a:xfrm>
          <a:prstGeom prst="rect">
            <a:avLst/>
          </a:prstGeom>
        </p:spPr>
      </p:pic>
      <p:pic>
        <p:nvPicPr>
          <p:cNvPr id="33" name="Picture 32" descr="A person wearing glasses&#10;&#10;Description automatically generated">
            <a:extLst>
              <a:ext uri="{FF2B5EF4-FFF2-40B4-BE49-F238E27FC236}">
                <a16:creationId xmlns:a16="http://schemas.microsoft.com/office/drawing/2014/main" id="{FCB12B9F-4DE2-7BAA-13AD-B629CB664D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04842" y="2717862"/>
            <a:ext cx="1095792" cy="1106116"/>
          </a:xfrm>
          <a:prstGeom prst="rect">
            <a:avLst/>
          </a:prstGeom>
        </p:spPr>
      </p:pic>
      <p:pic>
        <p:nvPicPr>
          <p:cNvPr id="35" name="Picture 34" descr="A colorful logo with blue text&#10;&#10;Description automatically generated">
            <a:extLst>
              <a:ext uri="{FF2B5EF4-FFF2-40B4-BE49-F238E27FC236}">
                <a16:creationId xmlns:a16="http://schemas.microsoft.com/office/drawing/2014/main" id="{80626CD6-0957-5F26-D018-3FC0A60A09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3003" y="4002413"/>
            <a:ext cx="1095793" cy="613644"/>
          </a:xfrm>
          <a:prstGeom prst="rect">
            <a:avLst/>
          </a:prstGeom>
        </p:spPr>
      </p:pic>
      <p:pic>
        <p:nvPicPr>
          <p:cNvPr id="37" name="Picture 36" descr="A logo with text and butterflies&#10;&#10;Description automatically generated with medium confidence">
            <a:extLst>
              <a:ext uri="{FF2B5EF4-FFF2-40B4-BE49-F238E27FC236}">
                <a16:creationId xmlns:a16="http://schemas.microsoft.com/office/drawing/2014/main" id="{1CCCA3D3-9812-0ACC-CB8F-8E9CAD3D194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84003" y="3994476"/>
            <a:ext cx="1222781" cy="611391"/>
          </a:xfrm>
          <a:prstGeom prst="rect">
            <a:avLst/>
          </a:prstGeom>
        </p:spPr>
      </p:pic>
      <p:pic>
        <p:nvPicPr>
          <p:cNvPr id="38" name="Picture 37" descr="A logo with green leaves&#10;&#10;Description automatically generated">
            <a:extLst>
              <a:ext uri="{FF2B5EF4-FFF2-40B4-BE49-F238E27FC236}">
                <a16:creationId xmlns:a16="http://schemas.microsoft.com/office/drawing/2014/main" id="{791721BD-3D78-A671-8154-709942A64A5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57821" y="4007446"/>
            <a:ext cx="1154863" cy="611391"/>
          </a:xfrm>
          <a:prstGeom prst="rect">
            <a:avLst/>
          </a:prstGeom>
        </p:spPr>
      </p:pic>
      <p:pic>
        <p:nvPicPr>
          <p:cNvPr id="42" name="Picture 41" descr="Pink text on a white background&#10;&#10;Description automatically generated">
            <a:extLst>
              <a:ext uri="{FF2B5EF4-FFF2-40B4-BE49-F238E27FC236}">
                <a16:creationId xmlns:a16="http://schemas.microsoft.com/office/drawing/2014/main" id="{ABC4ABF3-2E9B-91EE-A29F-1EF554695B4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86348" y="1847088"/>
            <a:ext cx="626594" cy="403200"/>
          </a:xfrm>
          <a:prstGeom prst="rect">
            <a:avLst/>
          </a:prstGeom>
        </p:spPr>
      </p:pic>
      <p:pic>
        <p:nvPicPr>
          <p:cNvPr id="43" name="Picture 42" descr="A colorful logo with blue text&#10;&#10;Description automatically generated">
            <a:extLst>
              <a:ext uri="{FF2B5EF4-FFF2-40B4-BE49-F238E27FC236}">
                <a16:creationId xmlns:a16="http://schemas.microsoft.com/office/drawing/2014/main" id="{8B09CEB5-9BE4-BA4B-13D6-11019A090A2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48796" y="844789"/>
            <a:ext cx="463869" cy="259767"/>
          </a:xfrm>
          <a:prstGeom prst="rect">
            <a:avLst/>
          </a:prstGeom>
        </p:spPr>
      </p:pic>
      <p:pic>
        <p:nvPicPr>
          <p:cNvPr id="44" name="Picture 43" descr="A colorful logo with blue text&#10;&#10;Description automatically generated">
            <a:extLst>
              <a:ext uri="{FF2B5EF4-FFF2-40B4-BE49-F238E27FC236}">
                <a16:creationId xmlns:a16="http://schemas.microsoft.com/office/drawing/2014/main" id="{7D377694-09D4-08A7-E48C-288CCE0A69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1936" y="3494095"/>
            <a:ext cx="463869" cy="259767"/>
          </a:xfrm>
          <a:prstGeom prst="rect">
            <a:avLst/>
          </a:prstGeom>
        </p:spPr>
      </p:pic>
      <p:pic>
        <p:nvPicPr>
          <p:cNvPr id="24" name="Picture 23" descr="A black and white logo&#10;&#10;Description automatically generated">
            <a:extLst>
              <a:ext uri="{FF2B5EF4-FFF2-40B4-BE49-F238E27FC236}">
                <a16:creationId xmlns:a16="http://schemas.microsoft.com/office/drawing/2014/main" id="{E7AEC504-E994-E932-1532-DCA5669F1B5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91287" y="3498871"/>
            <a:ext cx="706926" cy="376415"/>
          </a:xfrm>
          <a:prstGeom prst="rect">
            <a:avLst/>
          </a:prstGeom>
        </p:spPr>
      </p:pic>
      <p:pic>
        <p:nvPicPr>
          <p:cNvPr id="26" name="Picture 25" descr="A black and white logo&#10;&#10;Description automatically generated">
            <a:extLst>
              <a:ext uri="{FF2B5EF4-FFF2-40B4-BE49-F238E27FC236}">
                <a16:creationId xmlns:a16="http://schemas.microsoft.com/office/drawing/2014/main" id="{BA2DF7B5-77EB-BFF1-EC27-8830C64F96C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84361" y="2168726"/>
            <a:ext cx="706926" cy="3764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21792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21792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" name="Text 2"/>
          <p:cNvSpPr/>
          <p:nvPr/>
        </p:nvSpPr>
        <p:spPr>
          <a:xfrm>
            <a:off x="411480" y="0"/>
            <a:ext cx="85039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GBIF?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274320" y="777240"/>
            <a:ext cx="1993392" cy="1280160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6" name="Text 4"/>
          <p:cNvSpPr/>
          <p:nvPr/>
        </p:nvSpPr>
        <p:spPr>
          <a:xfrm>
            <a:off x="274320" y="822960"/>
            <a:ext cx="1993392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3.6 B+</a:t>
            </a:r>
            <a:endParaRPr lang="en-US" sz="3400" dirty="0"/>
          </a:p>
        </p:txBody>
      </p:sp>
      <p:sp>
        <p:nvSpPr>
          <p:cNvPr id="7" name="Text 5"/>
          <p:cNvSpPr/>
          <p:nvPr/>
        </p:nvSpPr>
        <p:spPr>
          <a:xfrm>
            <a:off x="274320" y="1508760"/>
            <a:ext cx="1993392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79C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occurrence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79C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records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2450592" y="777240"/>
            <a:ext cx="1993392" cy="1280160"/>
          </a:xfrm>
          <a:prstGeom prst="rect">
            <a:avLst/>
          </a:prstGeom>
          <a:solidFill>
            <a:srgbClr val="4E9A3F"/>
          </a:solidFill>
          <a:ln w="12700">
            <a:solidFill>
              <a:srgbClr val="4E9A3F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9" name="Text 7"/>
          <p:cNvSpPr/>
          <p:nvPr/>
        </p:nvSpPr>
        <p:spPr>
          <a:xfrm>
            <a:off x="2450592" y="822960"/>
            <a:ext cx="1993392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120K+</a:t>
            </a:r>
            <a:endParaRPr lang="en-US" sz="3400" dirty="0"/>
          </a:p>
        </p:txBody>
      </p:sp>
      <p:sp>
        <p:nvSpPr>
          <p:cNvPr id="10" name="Text 8"/>
          <p:cNvSpPr/>
          <p:nvPr/>
        </p:nvSpPr>
        <p:spPr>
          <a:xfrm>
            <a:off x="2450592" y="1508760"/>
            <a:ext cx="1993392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79C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published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79C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datasets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4626864" y="777240"/>
            <a:ext cx="1993392" cy="1280160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13" name="Text 11"/>
          <p:cNvSpPr/>
          <p:nvPr/>
        </p:nvSpPr>
        <p:spPr>
          <a:xfrm>
            <a:off x="4626864" y="1508760"/>
            <a:ext cx="1993392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79C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79C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Countries and organizations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803136" y="777240"/>
            <a:ext cx="1993392" cy="1280160"/>
          </a:xfrm>
          <a:prstGeom prst="rect">
            <a:avLst/>
          </a:prstGeom>
          <a:solidFill>
            <a:srgbClr val="4E9A3F"/>
          </a:solidFill>
          <a:ln w="12700">
            <a:solidFill>
              <a:srgbClr val="4E9A3F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15" name="Text 13"/>
          <p:cNvSpPr/>
          <p:nvPr/>
        </p:nvSpPr>
        <p:spPr>
          <a:xfrm>
            <a:off x="6803136" y="822960"/>
            <a:ext cx="1993392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2.6 K+</a:t>
            </a:r>
            <a:endParaRPr lang="en-US" sz="3400" dirty="0"/>
          </a:p>
        </p:txBody>
      </p:sp>
      <p:sp>
        <p:nvSpPr>
          <p:cNvPr id="16" name="Text 14"/>
          <p:cNvSpPr/>
          <p:nvPr/>
        </p:nvSpPr>
        <p:spPr>
          <a:xfrm>
            <a:off x="6803136" y="1508760"/>
            <a:ext cx="1993392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79C2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Publishers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320040" y="2286000"/>
            <a:ext cx="85039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A3D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global open-data infrastructure making biodiversity data freely available to science, policy, and society.</a:t>
            </a:r>
            <a:endParaRPr lang="en-US" sz="1500" dirty="0"/>
          </a:p>
        </p:txBody>
      </p:sp>
      <p:sp>
        <p:nvSpPr>
          <p:cNvPr id="18" name="Shape 16"/>
          <p:cNvSpPr/>
          <p:nvPr/>
        </p:nvSpPr>
        <p:spPr>
          <a:xfrm>
            <a:off x="5486400" y="2852928"/>
            <a:ext cx="3383280" cy="2057400"/>
          </a:xfrm>
          <a:prstGeom prst="rect">
            <a:avLst/>
          </a:prstGeom>
          <a:solidFill>
            <a:srgbClr val="EBF5DE"/>
          </a:solidFill>
          <a:ln w="12700">
            <a:solidFill>
              <a:srgbClr val="E8EDE9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20" name="Text 18"/>
          <p:cNvSpPr/>
          <p:nvPr/>
        </p:nvSpPr>
        <p:spPr>
          <a:xfrm>
            <a:off x="201168" y="3294434"/>
            <a:ext cx="5029200" cy="138713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Raw evidence records about biodiversity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Network of publishers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Various types : Structured Monitoring, Citizen Science, eDNA/metabarcoding, NH collections,…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Single access point to a coherent and interoperable knowledge basis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Publisher remains the owner ! licenses</a:t>
            </a:r>
          </a:p>
          <a:p>
            <a:endParaRPr lang="en-US" sz="1300" i="1" dirty="0">
              <a:solidFill>
                <a:srgbClr val="5A6B6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i="1" dirty="0">
              <a:solidFill>
                <a:srgbClr val="5A6B6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dirty="0"/>
          </a:p>
        </p:txBody>
      </p:sp>
      <p:sp>
        <p:nvSpPr>
          <p:cNvPr id="21" name="Text 13">
            <a:extLst>
              <a:ext uri="{FF2B5EF4-FFF2-40B4-BE49-F238E27FC236}">
                <a16:creationId xmlns:a16="http://schemas.microsoft.com/office/drawing/2014/main" id="{94C71504-35AE-1AA0-66BC-768C35F8FE7A}"/>
              </a:ext>
            </a:extLst>
          </p:cNvPr>
          <p:cNvSpPr/>
          <p:nvPr/>
        </p:nvSpPr>
        <p:spPr>
          <a:xfrm>
            <a:off x="4572000" y="819069"/>
            <a:ext cx="1993392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111</a:t>
            </a:r>
            <a:endParaRPr lang="en-US" sz="3400" dirty="0"/>
          </a:p>
        </p:txBody>
      </p:sp>
      <p:pic>
        <p:nvPicPr>
          <p:cNvPr id="25" name="Picture 24" descr="A map of the world&#10;&#10;Description automatically generated">
            <a:extLst>
              <a:ext uri="{FF2B5EF4-FFF2-40B4-BE49-F238E27FC236}">
                <a16:creationId xmlns:a16="http://schemas.microsoft.com/office/drawing/2014/main" id="{6E1D09A4-B406-A2A3-0E97-EC2BBF85E1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9058" y="2852929"/>
            <a:ext cx="3426342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21792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21792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" name="Text 2"/>
          <p:cNvSpPr/>
          <p:nvPr/>
        </p:nvSpPr>
        <p:spPr>
          <a:xfrm>
            <a:off x="411480" y="0"/>
            <a:ext cx="85039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GBIF?</a:t>
            </a:r>
            <a:endParaRPr lang="en-US" sz="1900" dirty="0"/>
          </a:p>
        </p:txBody>
      </p:sp>
      <p:pic>
        <p:nvPicPr>
          <p:cNvPr id="22" name="Picture 21" descr="A screenshot of a computer&#10;&#10;Description automatically generated">
            <a:extLst>
              <a:ext uri="{FF2B5EF4-FFF2-40B4-BE49-F238E27FC236}">
                <a16:creationId xmlns:a16="http://schemas.microsoft.com/office/drawing/2014/main" id="{F754BBAF-9FD1-F425-992C-88FAE4198E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3870" y="1590728"/>
            <a:ext cx="4813968" cy="1450785"/>
          </a:xfrm>
          <a:prstGeom prst="rect">
            <a:avLst/>
          </a:prstGeom>
        </p:spPr>
      </p:pic>
      <p:pic>
        <p:nvPicPr>
          <p:cNvPr id="24" name="Picture 23" descr="A map of the united kingdom&#10;&#10;Description automatically generated">
            <a:extLst>
              <a:ext uri="{FF2B5EF4-FFF2-40B4-BE49-F238E27FC236}">
                <a16:creationId xmlns:a16="http://schemas.microsoft.com/office/drawing/2014/main" id="{676E1E03-F2AE-EDCF-114B-D729445E1C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281" y="849558"/>
            <a:ext cx="3764589" cy="326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010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21792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21792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" name="Text 2"/>
          <p:cNvSpPr/>
          <p:nvPr/>
        </p:nvSpPr>
        <p:spPr>
          <a:xfrm>
            <a:off x="411480" y="0"/>
            <a:ext cx="85039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GBIF?</a:t>
            </a:r>
            <a:endParaRPr lang="en-US" sz="1900" dirty="0"/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131C1558-7B40-F292-AA51-4C31E4488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7450" y="621792"/>
            <a:ext cx="4541500" cy="434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21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21792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21792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" name="Text 2"/>
          <p:cNvSpPr/>
          <p:nvPr/>
        </p:nvSpPr>
        <p:spPr>
          <a:xfrm>
            <a:off x="411480" y="0"/>
            <a:ext cx="85039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GBIF?</a:t>
            </a:r>
            <a:endParaRPr lang="en-US" sz="1900" dirty="0"/>
          </a:p>
        </p:txBody>
      </p:sp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74CC1661-D4D6-3A03-DE20-6121FB10C5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6104" y="680936"/>
            <a:ext cx="3843890" cy="429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209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21792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21792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" name="Text 2"/>
          <p:cNvSpPr/>
          <p:nvPr/>
        </p:nvSpPr>
        <p:spPr>
          <a:xfrm>
            <a:off x="411480" y="0"/>
            <a:ext cx="85039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GBIF?</a:t>
            </a:r>
            <a:endParaRPr lang="en-US" sz="1900" dirty="0"/>
          </a:p>
        </p:txBody>
      </p:sp>
      <p:sp>
        <p:nvSpPr>
          <p:cNvPr id="15" name="Text 13"/>
          <p:cNvSpPr/>
          <p:nvPr/>
        </p:nvSpPr>
        <p:spPr>
          <a:xfrm>
            <a:off x="6803136" y="822960"/>
            <a:ext cx="1993392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DOI</a:t>
            </a:r>
            <a:endParaRPr lang="en-US" sz="3400" dirty="0"/>
          </a:p>
        </p:txBody>
      </p:sp>
      <p:sp>
        <p:nvSpPr>
          <p:cNvPr id="17" name="Text 15"/>
          <p:cNvSpPr/>
          <p:nvPr/>
        </p:nvSpPr>
        <p:spPr>
          <a:xfrm>
            <a:off x="4985426" y="889966"/>
            <a:ext cx="3929974" cy="6387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 data to be useful across systems and borders, it needs a shared language.</a:t>
            </a:r>
          </a:p>
          <a:p>
            <a:pPr marL="0" indent="0">
              <a:buNone/>
            </a:pPr>
            <a:endParaRPr lang="en-US" sz="1600" b="1" dirty="0"/>
          </a:p>
        </p:txBody>
      </p:sp>
      <p:sp>
        <p:nvSpPr>
          <p:cNvPr id="20" name="Text 18"/>
          <p:cNvSpPr/>
          <p:nvPr/>
        </p:nvSpPr>
        <p:spPr>
          <a:xfrm>
            <a:off x="2774036" y="3678174"/>
            <a:ext cx="3929974" cy="197461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1300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Both in a single zip folder = </a:t>
            </a:r>
            <a:r>
              <a:rPr lang="en-US" sz="1300" b="1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Darwin Core archive</a:t>
            </a:r>
          </a:p>
          <a:p>
            <a:pPr algn="ctr"/>
            <a:r>
              <a:rPr lang="en-US" sz="1300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Machine readable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1300" b="1" i="1" dirty="0">
              <a:solidFill>
                <a:srgbClr val="5A6B6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0" indent="0" algn="ctr">
              <a:buNone/>
            </a:pPr>
            <a:endParaRPr lang="en-US" sz="1300" dirty="0"/>
          </a:p>
        </p:txBody>
      </p:sp>
      <p:sp>
        <p:nvSpPr>
          <p:cNvPr id="21" name="Text 15">
            <a:extLst>
              <a:ext uri="{FF2B5EF4-FFF2-40B4-BE49-F238E27FC236}">
                <a16:creationId xmlns:a16="http://schemas.microsoft.com/office/drawing/2014/main" id="{F785009A-D2CA-C8BA-3099-ADEF20754947}"/>
              </a:ext>
            </a:extLst>
          </p:cNvPr>
          <p:cNvSpPr/>
          <p:nvPr/>
        </p:nvSpPr>
        <p:spPr>
          <a:xfrm>
            <a:off x="100584" y="791377"/>
            <a:ext cx="85039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sz="1600" b="1" dirty="0"/>
          </a:p>
        </p:txBody>
      </p:sp>
      <p:sp>
        <p:nvSpPr>
          <p:cNvPr id="22" name="Text 15">
            <a:extLst>
              <a:ext uri="{FF2B5EF4-FFF2-40B4-BE49-F238E27FC236}">
                <a16:creationId xmlns:a16="http://schemas.microsoft.com/office/drawing/2014/main" id="{81E4EBD0-A49B-6440-AA70-B969C7F36928}"/>
              </a:ext>
            </a:extLst>
          </p:cNvPr>
          <p:cNvSpPr/>
          <p:nvPr/>
        </p:nvSpPr>
        <p:spPr>
          <a:xfrm>
            <a:off x="100584" y="594360"/>
            <a:ext cx="85039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600" b="1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GBIF datasets</a:t>
            </a:r>
            <a:endParaRPr lang="en-US" sz="1600" b="1" dirty="0"/>
          </a:p>
        </p:txBody>
      </p:sp>
      <p:sp>
        <p:nvSpPr>
          <p:cNvPr id="23" name="Text 18">
            <a:extLst>
              <a:ext uri="{FF2B5EF4-FFF2-40B4-BE49-F238E27FC236}">
                <a16:creationId xmlns:a16="http://schemas.microsoft.com/office/drawing/2014/main" id="{344F01AD-0CBD-D526-5251-C5DDDBFB2FBC}"/>
              </a:ext>
            </a:extLst>
          </p:cNvPr>
          <p:cNvSpPr/>
          <p:nvPr/>
        </p:nvSpPr>
        <p:spPr>
          <a:xfrm>
            <a:off x="50292" y="1059551"/>
            <a:ext cx="9043416" cy="13353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Basic ‘container’ on GBIF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Different types: taxon lists, occurrences, sampling events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indissociable components :</a:t>
            </a:r>
            <a:r>
              <a:rPr lang="en-US" sz="1300" b="1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Data</a:t>
            </a:r>
            <a:r>
              <a:rPr lang="en-US" sz="1300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&amp; </a:t>
            </a:r>
            <a:r>
              <a:rPr lang="en-US" sz="1300" b="1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Metadata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i="1" dirty="0">
              <a:solidFill>
                <a:srgbClr val="5A6B6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i="1" dirty="0">
              <a:solidFill>
                <a:srgbClr val="5A6B6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i="1" dirty="0">
              <a:solidFill>
                <a:srgbClr val="5A6B6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dirty="0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32ABE851-B8CE-4B58-9CE6-83D10CD2B0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7977" y="1448482"/>
            <a:ext cx="5298432" cy="2805052"/>
          </a:xfrm>
          <a:prstGeom prst="rect">
            <a:avLst/>
          </a:prstGeom>
        </p:spPr>
      </p:pic>
      <p:pic>
        <p:nvPicPr>
          <p:cNvPr id="27" name="Picture 26" descr="A black and white image of a square with a cursor&amp;#xA;&amp;#xA;Description automatically generated">
            <a:extLst>
              <a:ext uri="{FF2B5EF4-FFF2-40B4-BE49-F238E27FC236}">
                <a16:creationId xmlns:a16="http://schemas.microsoft.com/office/drawing/2014/main" id="{61988016-FE58-3F79-A008-B243708F7A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4673501"/>
            <a:ext cx="273645" cy="27364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BA5233C8-ED4A-5BFF-72A7-805BA5BBA28B}"/>
              </a:ext>
            </a:extLst>
          </p:cNvPr>
          <p:cNvSpPr txBox="1"/>
          <p:nvPr/>
        </p:nvSpPr>
        <p:spPr>
          <a:xfrm>
            <a:off x="6749375" y="1706588"/>
            <a:ext cx="2357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Ecological Metadata </a:t>
            </a:r>
            <a:r>
              <a:rPr lang="en-US" sz="1800" i="1" dirty="0" err="1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Langage</a:t>
            </a:r>
            <a:r>
              <a:rPr lang="en-US" sz="1800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</a:t>
            </a:r>
            <a:r>
              <a:rPr lang="en-US" sz="1800" b="1" i="1" dirty="0">
                <a:solidFill>
                  <a:schemeClr val="accent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EML</a:t>
            </a:r>
            <a:r>
              <a:rPr lang="en-US" sz="1800" i="1" dirty="0">
                <a:solidFill>
                  <a:srgbClr val="5A6B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</a:t>
            </a:r>
            <a:endParaRPr lang="en-BE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A3724CF-9D80-AADE-FE55-BB56BBBA307F}"/>
              </a:ext>
            </a:extLst>
          </p:cNvPr>
          <p:cNvSpPr txBox="1"/>
          <p:nvPr/>
        </p:nvSpPr>
        <p:spPr>
          <a:xfrm>
            <a:off x="201168" y="1865655"/>
            <a:ext cx="1692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i="1" dirty="0" err="1">
                <a:solidFill>
                  <a:schemeClr val="accent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DarwinCore</a:t>
            </a:r>
            <a:endParaRPr lang="en-US" sz="1800" b="1" i="1" dirty="0">
              <a:solidFill>
                <a:schemeClr val="accent6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endParaRPr lang="en-B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B002E7-E26E-A650-CA9C-46E7E5D4C12F}"/>
              </a:ext>
            </a:extLst>
          </p:cNvPr>
          <p:cNvSpPr txBox="1"/>
          <p:nvPr/>
        </p:nvSpPr>
        <p:spPr>
          <a:xfrm>
            <a:off x="-21014" y="2222622"/>
            <a:ext cx="23782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u="sng" dirty="0" err="1"/>
              <a:t>scientificName</a:t>
            </a:r>
            <a:r>
              <a:rPr lang="en-GB" sz="1200" u="sng" dirty="0"/>
              <a:t>: </a:t>
            </a:r>
            <a:r>
              <a:rPr lang="en-GB" sz="1200" dirty="0"/>
              <a:t>“</a:t>
            </a:r>
            <a:r>
              <a:rPr lang="en-GB" sz="1200" i="1" dirty="0"/>
              <a:t>Puma concolor”</a:t>
            </a:r>
          </a:p>
          <a:p>
            <a:r>
              <a:rPr lang="en-GB" sz="1200" u="sng" dirty="0" err="1"/>
              <a:t>taxonRank</a:t>
            </a:r>
            <a:r>
              <a:rPr lang="en-GB" sz="1200" u="sng" dirty="0"/>
              <a:t>: </a:t>
            </a:r>
            <a:r>
              <a:rPr lang="en-GB" sz="1200" i="1" dirty="0"/>
              <a:t>“species”</a:t>
            </a:r>
          </a:p>
          <a:p>
            <a:r>
              <a:rPr lang="en-GB" sz="1200" u="sng" dirty="0" err="1"/>
              <a:t>decimalLongitude</a:t>
            </a:r>
            <a:r>
              <a:rPr lang="en-GB" sz="1200" u="sng" dirty="0"/>
              <a:t>: </a:t>
            </a:r>
            <a:r>
              <a:rPr lang="en-GB" sz="1200" i="1" dirty="0"/>
              <a:t>“23.098”</a:t>
            </a:r>
          </a:p>
          <a:p>
            <a:r>
              <a:rPr lang="en-GB" sz="1200" i="1" dirty="0"/>
              <a:t>…</a:t>
            </a:r>
          </a:p>
          <a:p>
            <a:endParaRPr lang="en-BE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F1D0E6-16DE-B56C-9375-CF66D7485B7A}"/>
              </a:ext>
            </a:extLst>
          </p:cNvPr>
          <p:cNvSpPr txBox="1"/>
          <p:nvPr/>
        </p:nvSpPr>
        <p:spPr>
          <a:xfrm>
            <a:off x="6728900" y="2279050"/>
            <a:ext cx="23782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u="sng" dirty="0"/>
              <a:t>Title</a:t>
            </a:r>
          </a:p>
          <a:p>
            <a:r>
              <a:rPr lang="en-GB" sz="1200" u="sng" dirty="0"/>
              <a:t>Abstract</a:t>
            </a:r>
          </a:p>
          <a:p>
            <a:r>
              <a:rPr lang="en-GB" sz="1200" u="sng" dirty="0"/>
              <a:t>Metadata provider</a:t>
            </a:r>
          </a:p>
          <a:p>
            <a:r>
              <a:rPr lang="en-GB" sz="1200" dirty="0"/>
              <a:t>…</a:t>
            </a:r>
          </a:p>
          <a:p>
            <a:endParaRPr lang="en-BE" sz="1200" dirty="0"/>
          </a:p>
        </p:txBody>
      </p:sp>
    </p:spTree>
    <p:extLst>
      <p:ext uri="{BB962C8B-B14F-4D97-AF65-F5344CB8AC3E}">
        <p14:creationId xmlns:p14="http://schemas.microsoft.com/office/powerpoint/2010/main" val="2648529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21792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21792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" name="Text 2"/>
          <p:cNvSpPr/>
          <p:nvPr/>
        </p:nvSpPr>
        <p:spPr>
          <a:xfrm>
            <a:off x="411480" y="0"/>
            <a:ext cx="85039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FAIR &amp; interoperable Metadata principles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256032" y="703715"/>
            <a:ext cx="8540496" cy="3749040"/>
          </a:xfrm>
          <a:prstGeom prst="rect">
            <a:avLst/>
          </a:prstGeom>
          <a:solidFill>
            <a:srgbClr val="FDF2F0"/>
          </a:solidFill>
          <a:ln w="12700">
            <a:solidFill>
              <a:srgbClr val="F2C4B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6" name="Shape 4"/>
          <p:cNvSpPr/>
          <p:nvPr/>
        </p:nvSpPr>
        <p:spPr>
          <a:xfrm>
            <a:off x="256031" y="777240"/>
            <a:ext cx="8540495" cy="402336"/>
          </a:xfrm>
          <a:prstGeom prst="rect">
            <a:avLst/>
          </a:prstGeom>
          <a:solidFill>
            <a:srgbClr val="D95B3D"/>
          </a:solidFill>
          <a:ln w="12700">
            <a:solidFill>
              <a:srgbClr val="D95B3D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7" name="Text 5"/>
          <p:cNvSpPr/>
          <p:nvPr/>
        </p:nvSpPr>
        <p:spPr>
          <a:xfrm>
            <a:off x="347472" y="777240"/>
            <a:ext cx="3858768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it requires in theory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384048" y="1261872"/>
            <a:ext cx="256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D95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658368" y="1261872"/>
            <a:ext cx="34930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 err="1">
                <a:solidFill>
                  <a:srgbClr val="9B3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Standardised</a:t>
            </a:r>
            <a:r>
              <a:rPr lang="en-US" sz="1200" dirty="0">
                <a:solidFill>
                  <a:srgbClr val="9B3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XML/EML format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384048" y="1691640"/>
            <a:ext cx="256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D95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658368" y="1691640"/>
            <a:ext cx="34930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9B3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Files descriptors &amp; relationships schemas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384048" y="2121408"/>
            <a:ext cx="256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D95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658368" y="2121408"/>
            <a:ext cx="34930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9B3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Controlled vocabularies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384048" y="2551176"/>
            <a:ext cx="256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D95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658368" y="2551176"/>
            <a:ext cx="34930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9B3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Persistent identifiers, DOIs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384048" y="2980944"/>
            <a:ext cx="256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D95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658368" y="2980944"/>
            <a:ext cx="34930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9B3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Clear use license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384048" y="3410712"/>
            <a:ext cx="256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D95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658368" y="3410712"/>
            <a:ext cx="34930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9B3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Versioning metadata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384048" y="3840480"/>
            <a:ext cx="256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D95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658368" y="3840480"/>
            <a:ext cx="34930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9B3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API endpoint setup</a:t>
            </a:r>
            <a:endParaRPr lang="en-US" sz="1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21792"/>
          </a:xfrm>
          <a:prstGeom prst="rect">
            <a:avLst/>
          </a:prstGeom>
          <a:solidFill>
            <a:srgbClr val="1A3D2B"/>
          </a:solidFill>
          <a:ln w="12700">
            <a:solidFill>
              <a:srgbClr val="1A3D2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201168" cy="621792"/>
          </a:xfrm>
          <a:prstGeom prst="rect">
            <a:avLst/>
          </a:prstGeom>
          <a:solidFill>
            <a:srgbClr val="79C240"/>
          </a:solidFill>
          <a:ln w="12700">
            <a:solidFill>
              <a:srgbClr val="79C240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4" name="Text 2"/>
          <p:cNvSpPr/>
          <p:nvPr/>
        </p:nvSpPr>
        <p:spPr>
          <a:xfrm>
            <a:off x="411480" y="0"/>
            <a:ext cx="85039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FAIR &amp; interoperable Metadata principles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256032" y="777240"/>
            <a:ext cx="4041648" cy="3749040"/>
          </a:xfrm>
          <a:prstGeom prst="rect">
            <a:avLst/>
          </a:prstGeom>
          <a:solidFill>
            <a:srgbClr val="FDF2F0"/>
          </a:solidFill>
          <a:ln w="12700">
            <a:solidFill>
              <a:srgbClr val="F2C4BB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6" name="Shape 4"/>
          <p:cNvSpPr/>
          <p:nvPr/>
        </p:nvSpPr>
        <p:spPr>
          <a:xfrm>
            <a:off x="256032" y="777240"/>
            <a:ext cx="4041648" cy="402336"/>
          </a:xfrm>
          <a:prstGeom prst="rect">
            <a:avLst/>
          </a:prstGeom>
          <a:solidFill>
            <a:srgbClr val="D95B3D"/>
          </a:solidFill>
          <a:ln w="12700">
            <a:solidFill>
              <a:srgbClr val="D95B3D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7" name="Text 5"/>
          <p:cNvSpPr/>
          <p:nvPr/>
        </p:nvSpPr>
        <p:spPr>
          <a:xfrm>
            <a:off x="347472" y="777240"/>
            <a:ext cx="3858768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FAIR </a:t>
            </a:r>
            <a:r>
              <a:rPr lang="en-US" sz="1300" b="1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metdata</a:t>
            </a: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theory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384048" y="1261872"/>
            <a:ext cx="256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D95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658368" y="1261872"/>
            <a:ext cx="34930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9B3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Standardised XML/EML format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384048" y="1691640"/>
            <a:ext cx="256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D95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658368" y="1691640"/>
            <a:ext cx="34930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9B3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Files descriptors &amp; relationships schemas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384048" y="2121408"/>
            <a:ext cx="256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D95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658368" y="2121408"/>
            <a:ext cx="34930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9B3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Controlled vocabularies and semantic annotations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384048" y="2551176"/>
            <a:ext cx="256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D95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658368" y="2551176"/>
            <a:ext cx="34930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9B3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Persistent identifiers, DOIs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384048" y="2980944"/>
            <a:ext cx="256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D95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658368" y="2980944"/>
            <a:ext cx="34930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9B3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Clear use license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384048" y="3410712"/>
            <a:ext cx="256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D95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658368" y="3410712"/>
            <a:ext cx="34930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9B3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Versioning metadata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384048" y="3840480"/>
            <a:ext cx="2560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D95B3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658368" y="3840480"/>
            <a:ext cx="349300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9B3A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API endpoint access</a:t>
            </a:r>
            <a:endParaRPr lang="en-US" sz="1200" dirty="0"/>
          </a:p>
        </p:txBody>
      </p:sp>
      <p:sp>
        <p:nvSpPr>
          <p:cNvPr id="22" name="Shape 20"/>
          <p:cNvSpPr/>
          <p:nvPr/>
        </p:nvSpPr>
        <p:spPr>
          <a:xfrm>
            <a:off x="4663440" y="774146"/>
            <a:ext cx="4251960" cy="3749040"/>
          </a:xfrm>
          <a:prstGeom prst="rect">
            <a:avLst/>
          </a:prstGeom>
          <a:solidFill>
            <a:srgbClr val="EBF5DE"/>
          </a:solidFill>
          <a:ln w="12700">
            <a:solidFill>
              <a:srgbClr val="BDE09C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23" name="Shape 21"/>
          <p:cNvSpPr/>
          <p:nvPr/>
        </p:nvSpPr>
        <p:spPr>
          <a:xfrm>
            <a:off x="4665774" y="777240"/>
            <a:ext cx="4251960" cy="402336"/>
          </a:xfrm>
          <a:prstGeom prst="rect">
            <a:avLst/>
          </a:prstGeom>
          <a:solidFill>
            <a:srgbClr val="4E9A3F"/>
          </a:solidFill>
          <a:ln w="12700">
            <a:solidFill>
              <a:srgbClr val="4E9A3F"/>
            </a:solidFill>
            <a:prstDash val="solid"/>
          </a:ln>
        </p:spPr>
        <p:txBody>
          <a:bodyPr/>
          <a:lstStyle/>
          <a:p>
            <a:endParaRPr lang="en-BE"/>
          </a:p>
        </p:txBody>
      </p:sp>
      <p:sp>
        <p:nvSpPr>
          <p:cNvPr id="24" name="Text 22"/>
          <p:cNvSpPr/>
          <p:nvPr/>
        </p:nvSpPr>
        <p:spPr>
          <a:xfrm>
            <a:off x="4718304" y="777240"/>
            <a:ext cx="4069080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Publisher concrete experience </a:t>
            </a:r>
            <a:endParaRPr lang="en-US" sz="1300" dirty="0"/>
          </a:p>
        </p:txBody>
      </p:sp>
      <p:sp>
        <p:nvSpPr>
          <p:cNvPr id="25" name="Text 23"/>
          <p:cNvSpPr/>
          <p:nvPr/>
        </p:nvSpPr>
        <p:spPr>
          <a:xfrm>
            <a:off x="4767850" y="1261872"/>
            <a:ext cx="274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4E9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37" name="Text 35"/>
          <p:cNvSpPr/>
          <p:nvPr/>
        </p:nvSpPr>
        <p:spPr>
          <a:xfrm>
            <a:off x="4754880" y="3840480"/>
            <a:ext cx="274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sz="1400" dirty="0"/>
          </a:p>
        </p:txBody>
      </p:sp>
      <p:sp>
        <p:nvSpPr>
          <p:cNvPr id="41" name="Text 7">
            <a:extLst>
              <a:ext uri="{FF2B5EF4-FFF2-40B4-BE49-F238E27FC236}">
                <a16:creationId xmlns:a16="http://schemas.microsoft.com/office/drawing/2014/main" id="{E7F52CBD-37AC-FDB0-9F30-B45185CC3B94}"/>
              </a:ext>
            </a:extLst>
          </p:cNvPr>
          <p:cNvSpPr/>
          <p:nvPr/>
        </p:nvSpPr>
        <p:spPr>
          <a:xfrm>
            <a:off x="5029200" y="1264304"/>
            <a:ext cx="3493008" cy="500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chemeClr val="accent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 to a tool : The </a:t>
            </a:r>
            <a:r>
              <a:rPr lang="en-US" sz="1200" b="1" dirty="0">
                <a:solidFill>
                  <a:schemeClr val="accent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Integrated Publishing Toolkit</a:t>
            </a:r>
          </a:p>
          <a:p>
            <a:pPr marL="0" indent="0">
              <a:buNone/>
            </a:pPr>
            <a:endParaRPr lang="en-US" sz="1200" dirty="0">
              <a:solidFill>
                <a:schemeClr val="accent6"/>
              </a:solidFill>
            </a:endParaRPr>
          </a:p>
        </p:txBody>
      </p:sp>
      <p:sp>
        <p:nvSpPr>
          <p:cNvPr id="42" name="Text 23">
            <a:extLst>
              <a:ext uri="{FF2B5EF4-FFF2-40B4-BE49-F238E27FC236}">
                <a16:creationId xmlns:a16="http://schemas.microsoft.com/office/drawing/2014/main" id="{263A88AB-B24F-F668-1BEC-ACD2798415C4}"/>
              </a:ext>
            </a:extLst>
          </p:cNvPr>
          <p:cNvSpPr/>
          <p:nvPr/>
        </p:nvSpPr>
        <p:spPr>
          <a:xfrm>
            <a:off x="4771094" y="1647735"/>
            <a:ext cx="274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4E9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43" name="Text 7">
            <a:extLst>
              <a:ext uri="{FF2B5EF4-FFF2-40B4-BE49-F238E27FC236}">
                <a16:creationId xmlns:a16="http://schemas.microsoft.com/office/drawing/2014/main" id="{58038031-3319-946D-FA00-2A7B3BBE8421}"/>
              </a:ext>
            </a:extLst>
          </p:cNvPr>
          <p:cNvSpPr/>
          <p:nvPr/>
        </p:nvSpPr>
        <p:spPr>
          <a:xfrm>
            <a:off x="5017399" y="1656326"/>
            <a:ext cx="3493008" cy="500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chemeClr val="accent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Upload data files</a:t>
            </a:r>
          </a:p>
          <a:p>
            <a:pPr marL="0" indent="0">
              <a:buNone/>
            </a:pPr>
            <a:endParaRPr lang="en-US" sz="1200" dirty="0">
              <a:solidFill>
                <a:schemeClr val="accent6"/>
              </a:solidFill>
            </a:endParaRPr>
          </a:p>
        </p:txBody>
      </p:sp>
      <p:sp>
        <p:nvSpPr>
          <p:cNvPr id="44" name="Text 7">
            <a:extLst>
              <a:ext uri="{FF2B5EF4-FFF2-40B4-BE49-F238E27FC236}">
                <a16:creationId xmlns:a16="http://schemas.microsoft.com/office/drawing/2014/main" id="{2FB23634-3FDC-B1AA-F0A6-E45F2D4DCC4C}"/>
              </a:ext>
            </a:extLst>
          </p:cNvPr>
          <p:cNvSpPr/>
          <p:nvPr/>
        </p:nvSpPr>
        <p:spPr>
          <a:xfrm>
            <a:off x="4992624" y="2156814"/>
            <a:ext cx="3493008" cy="500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chemeClr val="accent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Make sure the tool recognizes your files structures and fields correctly</a:t>
            </a:r>
          </a:p>
          <a:p>
            <a:pPr marL="0" indent="0">
              <a:buNone/>
            </a:pPr>
            <a:endParaRPr lang="en-US" sz="1200" dirty="0">
              <a:solidFill>
                <a:schemeClr val="accent6"/>
              </a:solidFill>
            </a:endParaRPr>
          </a:p>
        </p:txBody>
      </p:sp>
      <p:sp>
        <p:nvSpPr>
          <p:cNvPr id="45" name="Text 23">
            <a:extLst>
              <a:ext uri="{FF2B5EF4-FFF2-40B4-BE49-F238E27FC236}">
                <a16:creationId xmlns:a16="http://schemas.microsoft.com/office/drawing/2014/main" id="{DC0C3ACB-279C-11F2-3570-F38FC531F590}"/>
              </a:ext>
            </a:extLst>
          </p:cNvPr>
          <p:cNvSpPr/>
          <p:nvPr/>
        </p:nvSpPr>
        <p:spPr>
          <a:xfrm>
            <a:off x="4767853" y="2085478"/>
            <a:ext cx="274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4E9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46" name="Text 23">
            <a:extLst>
              <a:ext uri="{FF2B5EF4-FFF2-40B4-BE49-F238E27FC236}">
                <a16:creationId xmlns:a16="http://schemas.microsoft.com/office/drawing/2014/main" id="{B5F6C3F1-3CD4-47B6-1C4B-401F3DC0B976}"/>
              </a:ext>
            </a:extLst>
          </p:cNvPr>
          <p:cNvSpPr/>
          <p:nvPr/>
        </p:nvSpPr>
        <p:spPr>
          <a:xfrm>
            <a:off x="4777583" y="2594557"/>
            <a:ext cx="2743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4E9A3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400" dirty="0"/>
          </a:p>
        </p:txBody>
      </p:sp>
      <p:sp>
        <p:nvSpPr>
          <p:cNvPr id="47" name="Text 7">
            <a:extLst>
              <a:ext uri="{FF2B5EF4-FFF2-40B4-BE49-F238E27FC236}">
                <a16:creationId xmlns:a16="http://schemas.microsoft.com/office/drawing/2014/main" id="{9BC2E2A8-E157-B235-6CF3-0AF1F968DB84}"/>
              </a:ext>
            </a:extLst>
          </p:cNvPr>
          <p:cNvSpPr/>
          <p:nvPr/>
        </p:nvSpPr>
        <p:spPr>
          <a:xfrm>
            <a:off x="5017399" y="2516386"/>
            <a:ext cx="3493008" cy="500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GB" sz="1200" b="1" u="sng" dirty="0">
                <a:solidFill>
                  <a:schemeClr val="accent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Describe the dataset in the metadata section (form)</a:t>
            </a:r>
            <a:endParaRPr lang="en-US" sz="1200" b="1" u="sng" dirty="0">
              <a:solidFill>
                <a:schemeClr val="accent6"/>
              </a:solidFill>
            </a:endParaRPr>
          </a:p>
        </p:txBody>
      </p:sp>
      <p:pic>
        <p:nvPicPr>
          <p:cNvPr id="49" name="Picture 48" descr="A screenshot of a computer&#10;&#10;Description automatically generated">
            <a:extLst>
              <a:ext uri="{FF2B5EF4-FFF2-40B4-BE49-F238E27FC236}">
                <a16:creationId xmlns:a16="http://schemas.microsoft.com/office/drawing/2014/main" id="{DCA8FE71-7580-CA42-DFD9-0FA1CF4DED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6425" y="3929447"/>
            <a:ext cx="2328814" cy="1164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0" name="Arrow: Bent 49">
            <a:extLst>
              <a:ext uri="{FF2B5EF4-FFF2-40B4-BE49-F238E27FC236}">
                <a16:creationId xmlns:a16="http://schemas.microsoft.com/office/drawing/2014/main" id="{98CF24EC-01D5-9D4C-C220-6F35686E3103}"/>
              </a:ext>
            </a:extLst>
          </p:cNvPr>
          <p:cNvSpPr/>
          <p:nvPr/>
        </p:nvSpPr>
        <p:spPr>
          <a:xfrm rot="21213331" flipV="1">
            <a:off x="2549224" y="3945811"/>
            <a:ext cx="590145" cy="297829"/>
          </a:xfrm>
          <a:prstGeom prst="bent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1" name="Arrow: Bent 50">
            <a:extLst>
              <a:ext uri="{FF2B5EF4-FFF2-40B4-BE49-F238E27FC236}">
                <a16:creationId xmlns:a16="http://schemas.microsoft.com/office/drawing/2014/main" id="{2FA113ED-92EE-4F02-42B6-EEB4F063D7B1}"/>
              </a:ext>
            </a:extLst>
          </p:cNvPr>
          <p:cNvSpPr/>
          <p:nvPr/>
        </p:nvSpPr>
        <p:spPr>
          <a:xfrm rot="19367588" flipV="1">
            <a:off x="5589946" y="3943544"/>
            <a:ext cx="590145" cy="244974"/>
          </a:xfrm>
          <a:prstGeom prst="bentArrow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4729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200DCCE1B17F458B59C21D3F48D6D5" ma:contentTypeVersion="13" ma:contentTypeDescription="Create a new document." ma:contentTypeScope="" ma:versionID="4f86fd7121f2905d6dd090c31e1c10f5">
  <xsd:schema xmlns:xsd="http://www.w3.org/2001/XMLSchema" xmlns:xs="http://www.w3.org/2001/XMLSchema" xmlns:p="http://schemas.microsoft.com/office/2006/metadata/properties" xmlns:ns2="05e10ce5-8ec0-4fd8-b1dd-f6cba71219dc" xmlns:ns3="00a70306-d1de-4b29-b402-eac482ba5921" targetNamespace="http://schemas.microsoft.com/office/2006/metadata/properties" ma:root="true" ma:fieldsID="4a66a436161e9fc904e60508dbc56573" ns2:_="" ns3:_="">
    <xsd:import namespace="05e10ce5-8ec0-4fd8-b1dd-f6cba71219dc"/>
    <xsd:import namespace="00a70306-d1de-4b29-b402-eac482ba5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10ce5-8ec0-4fd8-b1dd-f6cba71219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87cc964-1fad-4322-8c46-b34bf628419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a70306-d1de-4b29-b402-eac482ba592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0e72affc-98e0-4d33-b9d0-366c3c34033b}" ma:internalName="TaxCatchAll" ma:showField="CatchAllData" ma:web="00a70306-d1de-4b29-b402-eac482ba5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0a70306-d1de-4b29-b402-eac482ba5921" xsi:nil="true"/>
    <lcf76f155ced4ddcb4097134ff3c332f xmlns="05e10ce5-8ec0-4fd8-b1dd-f6cba71219d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36CD348-039E-49B8-8EF8-25BE18A2DA65}"/>
</file>

<file path=customXml/itemProps2.xml><?xml version="1.0" encoding="utf-8"?>
<ds:datastoreItem xmlns:ds="http://schemas.openxmlformats.org/officeDocument/2006/customXml" ds:itemID="{97BEE483-2982-4D0F-AE28-DA99616A6252}"/>
</file>

<file path=customXml/itemProps3.xml><?xml version="1.0" encoding="utf-8"?>
<ds:datastoreItem xmlns:ds="http://schemas.openxmlformats.org/officeDocument/2006/customXml" ds:itemID="{54FFDF55-A4A9-4BA9-B360-BFE2745B0C8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692</Words>
  <Application>Microsoft Office PowerPoint</Application>
  <PresentationFormat>On-screen Show (16:9)</PresentationFormat>
  <Paragraphs>171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Google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GBIF Metadata – Biodiversity Platform</dc:title>
  <dc:subject>PptxGenJS Presentation</dc:subject>
  <dc:creator>PptxGenJS</dc:creator>
  <cp:lastModifiedBy>Maxime Coupremanne</cp:lastModifiedBy>
  <cp:revision>40</cp:revision>
  <dcterms:created xsi:type="dcterms:W3CDTF">2026-04-16T07:18:24Z</dcterms:created>
  <dcterms:modified xsi:type="dcterms:W3CDTF">2026-04-24T09:04:57Z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0x010100FB200DCCE1B17F458B59C21D3F48D6D5</vt:lpwstr>
  </property>
</Properties>
</file>