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10691813" cy="1511935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64" userDrawn="1">
          <p15:clr>
            <a:srgbClr val="A4A3A4"/>
          </p15:clr>
        </p15:guide>
        <p15:guide id="2" pos="3368" userDrawn="1">
          <p15:clr>
            <a:srgbClr val="A4A3A4"/>
          </p15:clr>
        </p15:guide>
        <p15:guide id="3" orient="horz" pos="8277" userDrawn="1">
          <p15:clr>
            <a:srgbClr val="A4A3A4"/>
          </p15:clr>
        </p15:guide>
        <p15:guide id="4" orient="horz" pos="8391" userDrawn="1">
          <p15:clr>
            <a:srgbClr val="A4A3A4"/>
          </p15:clr>
        </p15:guide>
        <p15:guide id="5" orient="horz" pos="8844" userDrawn="1">
          <p15:clr>
            <a:srgbClr val="A4A3A4"/>
          </p15:clr>
        </p15:guide>
        <p15:guide id="6" orient="horz" pos="9298" userDrawn="1">
          <p15:clr>
            <a:srgbClr val="A4A3A4"/>
          </p15:clr>
        </p15:guide>
        <p15:guide id="7" orient="horz" pos="9411" userDrawn="1">
          <p15:clr>
            <a:srgbClr val="A4A3A4"/>
          </p15:clr>
        </p15:guide>
        <p15:guide id="8" pos="102" userDrawn="1">
          <p15:clr>
            <a:srgbClr val="A4A3A4"/>
          </p15:clr>
        </p15:guide>
        <p15:guide id="9" pos="215" userDrawn="1">
          <p15:clr>
            <a:srgbClr val="A4A3A4"/>
          </p15:clr>
        </p15:guide>
        <p15:guide id="10" pos="3254" userDrawn="1">
          <p15:clr>
            <a:srgbClr val="A4A3A4"/>
          </p15:clr>
        </p15:guide>
        <p15:guide id="11" pos="3481" userDrawn="1">
          <p15:clr>
            <a:srgbClr val="A4A3A4"/>
          </p15:clr>
        </p15:guide>
        <p15:guide id="12" pos="6520" userDrawn="1">
          <p15:clr>
            <a:srgbClr val="A4A3A4"/>
          </p15:clr>
        </p15:guide>
        <p15:guide id="13" pos="6633" userDrawn="1">
          <p15:clr>
            <a:srgbClr val="A4A3A4"/>
          </p15:clr>
        </p15:guide>
        <p15:guide id="14" orient="horz" pos="113" userDrawn="1">
          <p15:clr>
            <a:srgbClr val="A4A3A4"/>
          </p15:clr>
        </p15:guide>
        <p15:guide id="15" orient="horz" pos="226" userDrawn="1">
          <p15:clr>
            <a:srgbClr val="A4A3A4"/>
          </p15:clr>
        </p15:guide>
        <p15:guide id="16" orient="horz" pos="906" userDrawn="1">
          <p15:clr>
            <a:srgbClr val="A4A3A4"/>
          </p15:clr>
        </p15:guide>
        <p15:guide id="17" orient="horz" pos="1133" userDrawn="1">
          <p15:clr>
            <a:srgbClr val="A4A3A4"/>
          </p15:clr>
        </p15:guide>
        <p15:guide id="19" orient="horz" pos="2789" userDrawn="1">
          <p15:clr>
            <a:srgbClr val="A4A3A4"/>
          </p15:clr>
        </p15:guide>
        <p15:guide id="22" orient="horz" pos="2358" userDrawn="1">
          <p15:clr>
            <a:srgbClr val="A4A3A4"/>
          </p15:clr>
        </p15:guide>
        <p15:guide id="23" orient="horz" pos="3651" userDrawn="1">
          <p15:clr>
            <a:srgbClr val="A4A3A4"/>
          </p15:clr>
        </p15:guide>
        <p15:guide id="24" orient="horz" pos="5873" userDrawn="1">
          <p15:clr>
            <a:srgbClr val="A4A3A4"/>
          </p15:clr>
        </p15:guide>
        <p15:guide id="25" orient="horz" pos="7484" userDrawn="1">
          <p15:clr>
            <a:srgbClr val="A4A3A4"/>
          </p15:clr>
        </p15:guide>
        <p15:guide id="26" orient="horz" pos="5669" userDrawn="1">
          <p15:clr>
            <a:srgbClr val="A4A3A4"/>
          </p15:clr>
        </p15:guide>
        <p15:guide id="27" orient="horz" pos="4762" userDrawn="1">
          <p15:clr>
            <a:srgbClr val="A4A3A4"/>
          </p15:clr>
        </p15:guide>
        <p15:guide id="29" orient="horz" pos="8051" userDrawn="1">
          <p15:clr>
            <a:srgbClr val="A4A3A4"/>
          </p15:clr>
        </p15:guide>
        <p15:guide id="30" orient="horz" pos="70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84" autoAdjust="0"/>
    <p:restoredTop sz="94660"/>
  </p:normalViewPr>
  <p:slideViewPr>
    <p:cSldViewPr snapToGrid="0">
      <p:cViewPr varScale="1">
        <p:scale>
          <a:sx n="49" d="100"/>
          <a:sy n="49" d="100"/>
        </p:scale>
        <p:origin x="2562" y="54"/>
      </p:cViewPr>
      <p:guideLst>
        <p:guide orient="horz" pos="8164"/>
        <p:guide pos="3368"/>
        <p:guide orient="horz" pos="8277"/>
        <p:guide orient="horz" pos="8391"/>
        <p:guide orient="horz" pos="8844"/>
        <p:guide orient="horz" pos="9298"/>
        <p:guide orient="horz" pos="9411"/>
        <p:guide pos="102"/>
        <p:guide pos="215"/>
        <p:guide pos="3254"/>
        <p:guide pos="3481"/>
        <p:guide pos="6520"/>
        <p:guide pos="6633"/>
        <p:guide orient="horz" pos="113"/>
        <p:guide orient="horz" pos="226"/>
        <p:guide orient="horz" pos="906"/>
        <p:guide orient="horz" pos="1133"/>
        <p:guide orient="horz" pos="2789"/>
        <p:guide orient="horz" pos="2358"/>
        <p:guide orient="horz" pos="3651"/>
        <p:guide orient="horz" pos="5873"/>
        <p:guide orient="horz" pos="7484"/>
        <p:guide orient="horz" pos="5669"/>
        <p:guide orient="horz" pos="4762"/>
        <p:guide orient="horz" pos="8051"/>
        <p:guide orient="horz" pos="70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7AE2-65B9-4AC8-8631-68F75A0D0834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1AEEF-E0BD-435C-B716-C6426214AB76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81166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7AE2-65B9-4AC8-8631-68F75A0D0834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1AEEF-E0BD-435C-B716-C6426214AB76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041345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7AE2-65B9-4AC8-8631-68F75A0D0834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1AEEF-E0BD-435C-B716-C6426214AB76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26181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7AE2-65B9-4AC8-8631-68F75A0D0834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1AEEF-E0BD-435C-B716-C6426214AB76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4874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7AE2-65B9-4AC8-8631-68F75A0D0834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1AEEF-E0BD-435C-B716-C6426214AB76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47900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7AE2-65B9-4AC8-8631-68F75A0D0834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1AEEF-E0BD-435C-B716-C6426214AB76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733040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7AE2-65B9-4AC8-8631-68F75A0D0834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1AEEF-E0BD-435C-B716-C6426214AB76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034080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7AE2-65B9-4AC8-8631-68F75A0D0834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1AEEF-E0BD-435C-B716-C6426214AB76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93161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7AE2-65B9-4AC8-8631-68F75A0D0834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1AEEF-E0BD-435C-B716-C6426214AB76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776017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7AE2-65B9-4AC8-8631-68F75A0D0834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1AEEF-E0BD-435C-B716-C6426214AB76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937598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7AE2-65B9-4AC8-8631-68F75A0D0834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1AEEF-E0BD-435C-B716-C6426214AB76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17104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E7AE2-65B9-4AC8-8631-68F75A0D0834}" type="datetimeFigureOut">
              <a:rPr lang="fr-CH" smtClean="0"/>
              <a:t>30.04.2026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1AEEF-E0BD-435C-B716-C6426214AB76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211670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jp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2719" y="193237"/>
            <a:ext cx="10367962" cy="127865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8169" tIns="59084" rIns="118169" bIns="590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CH" sz="3108"/>
          </a:p>
        </p:txBody>
      </p:sp>
      <p:sp>
        <p:nvSpPr>
          <p:cNvPr id="6" name="Rectangle 5"/>
          <p:cNvSpPr/>
          <p:nvPr/>
        </p:nvSpPr>
        <p:spPr>
          <a:xfrm>
            <a:off x="161925" y="13135327"/>
            <a:ext cx="10367963" cy="18061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8169" tIns="59084" rIns="118169" bIns="590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CH" sz="3108"/>
          </a:p>
        </p:txBody>
      </p:sp>
      <p:sp>
        <p:nvSpPr>
          <p:cNvPr id="7" name="ZoneTexte 45">
            <a:extLst>
              <a:ext uri="{FF2B5EF4-FFF2-40B4-BE49-F238E27FC236}">
                <a16:creationId xmlns:a16="http://schemas.microsoft.com/office/drawing/2014/main" id="{8FB2FF89-DCB3-4292-BE9E-C55BFFEBF6D7}"/>
              </a:ext>
            </a:extLst>
          </p:cNvPr>
          <p:cNvSpPr txBox="1"/>
          <p:nvPr/>
        </p:nvSpPr>
        <p:spPr>
          <a:xfrm>
            <a:off x="355900" y="13316195"/>
            <a:ext cx="4990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 dirty="0">
                <a:solidFill>
                  <a:schemeClr val="bg1"/>
                </a:solidFill>
                <a:latin typeface="Gotham Narrow Medium" pitchFamily="2" charset="0"/>
                <a:cs typeface="Arial" panose="020B0604020202020204" pitchFamily="34" charset="0"/>
              </a:rPr>
              <a:t>KATHRYN &amp; SHELBY CULLOM DAVIS LIBRARY </a:t>
            </a:r>
          </a:p>
          <a:p>
            <a:r>
              <a:rPr lang="fr-CH" b="1" dirty="0">
                <a:solidFill>
                  <a:schemeClr val="bg1"/>
                </a:solidFill>
                <a:latin typeface="Gotham Narrow Thin" pitchFamily="2" charset="0"/>
                <a:cs typeface="Arial" panose="020B0604020202020204" pitchFamily="34" charset="0"/>
              </a:rPr>
              <a:t>library@graduateinstitute.ch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431" y="13320713"/>
            <a:ext cx="2999070" cy="1441112"/>
          </a:xfrm>
          <a:prstGeom prst="rect">
            <a:avLst/>
          </a:prstGeom>
        </p:spPr>
      </p:pic>
      <p:pic>
        <p:nvPicPr>
          <p:cNvPr id="10" name="Image 2">
            <a:extLst>
              <a:ext uri="{FF2B5EF4-FFF2-40B4-BE49-F238E27FC236}">
                <a16:creationId xmlns:a16="http://schemas.microsoft.com/office/drawing/2014/main" id="{3429143E-BDA2-4E8B-9D27-7E9CEBD9A2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305" y="14039851"/>
            <a:ext cx="2063515" cy="72197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407797" y="14038413"/>
            <a:ext cx="47642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Gotham Narrow Medium" pitchFamily="2" charset="0"/>
              </a:rPr>
              <a:t>Catherine </a:t>
            </a:r>
            <a:r>
              <a:rPr lang="en-GB" sz="1400" dirty="0" err="1">
                <a:solidFill>
                  <a:schemeClr val="bg1"/>
                </a:solidFill>
                <a:latin typeface="Gotham Narrow Medium" pitchFamily="2" charset="0"/>
              </a:rPr>
              <a:t>Brendow</a:t>
            </a:r>
            <a:r>
              <a:rPr lang="en-GB" sz="1400" dirty="0">
                <a:solidFill>
                  <a:schemeClr val="bg1"/>
                </a:solidFill>
                <a:latin typeface="Gotham Narrow Medium" pitchFamily="2" charset="0"/>
              </a:rPr>
              <a:t> &amp; Guillaume Pasquier, 2025</a:t>
            </a:r>
          </a:p>
          <a:p>
            <a:r>
              <a:rPr lang="en-GB" sz="800" dirty="0">
                <a:solidFill>
                  <a:schemeClr val="bg1"/>
                </a:solidFill>
                <a:latin typeface="Gotham Narrow Medium" pitchFamily="2" charset="0"/>
              </a:rPr>
              <a:t>This document is shared under a Creative Commons Attribution-</a:t>
            </a:r>
            <a:r>
              <a:rPr lang="en-GB" sz="800" dirty="0" err="1">
                <a:solidFill>
                  <a:schemeClr val="bg1"/>
                </a:solidFill>
                <a:latin typeface="Gotham Narrow Medium" pitchFamily="2" charset="0"/>
              </a:rPr>
              <a:t>ShareAlike</a:t>
            </a:r>
            <a:r>
              <a:rPr lang="en-GB" sz="800" dirty="0">
                <a:solidFill>
                  <a:schemeClr val="bg1"/>
                </a:solidFill>
                <a:latin typeface="Gotham Narrow Medium" pitchFamily="2" charset="0"/>
              </a:rPr>
              <a:t> 4.0 International License.</a:t>
            </a:r>
          </a:p>
          <a:p>
            <a:r>
              <a:rPr lang="en-GB" sz="800" dirty="0">
                <a:solidFill>
                  <a:schemeClr val="bg1"/>
                </a:solidFill>
                <a:latin typeface="Gotham Narrow Medium" pitchFamily="2" charset="0"/>
              </a:rPr>
              <a:t>DOI: 10.5281/zenodo.10047255</a:t>
            </a:r>
            <a:endParaRPr lang="fr-CH" sz="800" dirty="0">
              <a:solidFill>
                <a:schemeClr val="bg1"/>
              </a:solidFill>
              <a:latin typeface="Gotham Narrow Medium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33870" y="6568104"/>
            <a:ext cx="2074445" cy="1191816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Gotham Narrow Medium" pitchFamily="2" charset="0"/>
              </a:rPr>
              <a:t>Is your research funded by </a:t>
            </a:r>
            <a:br>
              <a:rPr lang="en-GB" sz="1600" dirty="0">
                <a:latin typeface="Gotham Narrow Medium" pitchFamily="2" charset="0"/>
              </a:rPr>
            </a:br>
            <a:r>
              <a:rPr lang="en-GB" sz="1600" dirty="0">
                <a:latin typeface="Gotham Narrow Medium" pitchFamily="2" charset="0"/>
              </a:rPr>
              <a:t>the SNSF or another funder?</a:t>
            </a:r>
            <a:endParaRPr lang="fr-CH" sz="1600" dirty="0">
              <a:latin typeface="Gotham Narrow Medium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02861" y="9626201"/>
            <a:ext cx="2782459" cy="919401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Gotham Narrow Medium" pitchFamily="2" charset="0"/>
              </a:rPr>
              <a:t>Is the journal published by Cambridge, Elsevier, Sage, Taylor &amp; Francis, or Wiley?</a:t>
            </a:r>
            <a:endParaRPr lang="fr-CH" sz="1600" dirty="0">
              <a:latin typeface="Gotham Narrow Medium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5899" y="4440072"/>
            <a:ext cx="2355941" cy="919401"/>
          </a:xfrm>
          <a:prstGeom prst="flowChartAlternateProcess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latin typeface="Gotham Narrow Medium" pitchFamily="2" charset="0"/>
              </a:defRPr>
            </a:lvl1pPr>
          </a:lstStyle>
          <a:p>
            <a:r>
              <a:rPr lang="en-GB" dirty="0"/>
              <a:t>Does it ask for article processing charges (APC)?</a:t>
            </a:r>
            <a:endParaRPr lang="fr-CH" dirty="0"/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208" y="5969898"/>
            <a:ext cx="722208" cy="722208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751" y="5530214"/>
            <a:ext cx="711380" cy="711380"/>
          </a:xfrm>
          <a:prstGeom prst="rect">
            <a:avLst/>
          </a:prstGeom>
        </p:spPr>
      </p:pic>
      <p:sp>
        <p:nvSpPr>
          <p:cNvPr id="77" name="TextBox 76"/>
          <p:cNvSpPr txBox="1"/>
          <p:nvPr/>
        </p:nvSpPr>
        <p:spPr>
          <a:xfrm>
            <a:off x="3859468" y="7770216"/>
            <a:ext cx="1863847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C00000"/>
                </a:solidFill>
                <a:latin typeface="Gotham Narrow Medium" pitchFamily="2" charset="0"/>
              </a:rPr>
              <a:t>Only for IHEID corresponding authors.</a:t>
            </a:r>
          </a:p>
          <a:p>
            <a:pPr algn="ctr"/>
            <a:r>
              <a:rPr lang="en-GB" sz="1200" dirty="0">
                <a:solidFill>
                  <a:srgbClr val="C00000"/>
                </a:solidFill>
                <a:latin typeface="Gotham Narrow Medium" pitchFamily="2" charset="0"/>
              </a:rPr>
              <a:t>Some publishers offer limited quota.</a:t>
            </a:r>
          </a:p>
          <a:p>
            <a:pPr algn="ctr"/>
            <a:r>
              <a:rPr lang="en-GB" sz="1200" dirty="0">
                <a:solidFill>
                  <a:srgbClr val="C00000"/>
                </a:solidFill>
                <a:latin typeface="Gotham Narrow Medium" pitchFamily="2" charset="0"/>
              </a:rPr>
              <a:t>Non-research articles may be excluded.</a:t>
            </a:r>
            <a:endParaRPr lang="fr-CH" sz="1200" dirty="0">
              <a:solidFill>
                <a:srgbClr val="C00000"/>
              </a:solidFill>
              <a:latin typeface="Gotham Narrow Medium" pitchFamily="2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906988" y="3122873"/>
            <a:ext cx="1532037" cy="6420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sz="1200" dirty="0">
                <a:solidFill>
                  <a:srgbClr val="C00000"/>
                </a:solidFill>
                <a:latin typeface="Gotham Narrow Medium" pitchFamily="2" charset="0"/>
              </a:rPr>
              <a:t>Most funders do not support publication in hybrid journals</a:t>
            </a:r>
            <a:endParaRPr lang="fr-CH" sz="1200" dirty="0">
              <a:solidFill>
                <a:srgbClr val="C00000"/>
              </a:solidFill>
              <a:latin typeface="Gotham Narrow Medium" pitchFamily="2" charset="0"/>
            </a:endParaRPr>
          </a:p>
        </p:txBody>
      </p:sp>
      <p:pic>
        <p:nvPicPr>
          <p:cNvPr id="81" name="Picture 8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055" y="11505212"/>
            <a:ext cx="701070" cy="7010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521">
            <a:off x="2557707" y="5761488"/>
            <a:ext cx="369390" cy="3693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5198">
            <a:off x="5152169" y="6144452"/>
            <a:ext cx="475485" cy="47548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3701">
            <a:off x="612018" y="5782543"/>
            <a:ext cx="321353" cy="32135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410" y="11585776"/>
            <a:ext cx="547393" cy="551481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0949">
            <a:off x="1350928" y="9175007"/>
            <a:ext cx="414224" cy="647086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0949">
            <a:off x="489841" y="11523960"/>
            <a:ext cx="414224" cy="647086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0949">
            <a:off x="4650830" y="5995777"/>
            <a:ext cx="414224" cy="647086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0949">
            <a:off x="8977041" y="5542875"/>
            <a:ext cx="414224" cy="64708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8309">
            <a:off x="1801109" y="9248668"/>
            <a:ext cx="552243" cy="55224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2680" y="5688040"/>
            <a:ext cx="534723" cy="534723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7664130" y="8057478"/>
            <a:ext cx="2686369" cy="711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46800" rIns="46800" anchor="ctr" anchorCtr="0">
            <a:noAutofit/>
          </a:bodyPr>
          <a:lstStyle/>
          <a:p>
            <a:pPr algn="ctr"/>
            <a:r>
              <a:rPr lang="en-GB" sz="1200" dirty="0">
                <a:solidFill>
                  <a:srgbClr val="C00000"/>
                </a:solidFill>
                <a:latin typeface="Gotham Narrow Medium" pitchFamily="2" charset="0"/>
              </a:rPr>
              <a:t>The SNSF and other funders </a:t>
            </a:r>
            <a:br>
              <a:rPr lang="en-GB" sz="1200" dirty="0">
                <a:solidFill>
                  <a:srgbClr val="C00000"/>
                </a:solidFill>
                <a:latin typeface="Gotham Narrow Medium" pitchFamily="2" charset="0"/>
              </a:rPr>
            </a:br>
            <a:r>
              <a:rPr lang="en-GB" sz="1200" dirty="0">
                <a:solidFill>
                  <a:srgbClr val="C00000"/>
                </a:solidFill>
                <a:latin typeface="Gotham Narrow Medium" pitchFamily="2" charset="0"/>
              </a:rPr>
              <a:t>require immediate OA </a:t>
            </a:r>
            <a:br>
              <a:rPr lang="en-GB" sz="1200" dirty="0">
                <a:solidFill>
                  <a:srgbClr val="C00000"/>
                </a:solidFill>
                <a:latin typeface="Gotham Narrow Medium" pitchFamily="2" charset="0"/>
              </a:rPr>
            </a:br>
            <a:r>
              <a:rPr lang="en-GB" sz="1200" dirty="0">
                <a:solidFill>
                  <a:srgbClr val="C00000"/>
                </a:solidFill>
                <a:latin typeface="Gotham Narrow Medium" pitchFamily="2" charset="0"/>
              </a:rPr>
              <a:t>with no embargo!</a:t>
            </a:r>
          </a:p>
        </p:txBody>
      </p:sp>
      <p:pic>
        <p:nvPicPr>
          <p:cNvPr id="98" name="Picture 9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18" y="2566121"/>
            <a:ext cx="333358" cy="52075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336" y="2555796"/>
            <a:ext cx="336027" cy="52504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475" y="2622599"/>
            <a:ext cx="298918" cy="46706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443" y="11412456"/>
            <a:ext cx="468394" cy="468394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341313" y="357384"/>
            <a:ext cx="10009188" cy="10841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rgbClr val="FFC000"/>
                </a:solidFill>
                <a:latin typeface="Gotham Narrow Ultra" pitchFamily="2" charset="0"/>
              </a:rPr>
              <a:t>Making your Article Open Access</a:t>
            </a:r>
          </a:p>
          <a:p>
            <a:pPr algn="ctr"/>
            <a:r>
              <a:rPr lang="en-GB" dirty="0">
                <a:solidFill>
                  <a:srgbClr val="FFC000"/>
                </a:solidFill>
                <a:latin typeface="Gotham Narrow Bold" pitchFamily="2" charset="0"/>
              </a:rPr>
              <a:t>… when you did not plan ahead</a:t>
            </a:r>
          </a:p>
        </p:txBody>
      </p:sp>
      <p:sp>
        <p:nvSpPr>
          <p:cNvPr id="104" name="Flowchart: Alternate Process 103"/>
          <p:cNvSpPr/>
          <p:nvPr/>
        </p:nvSpPr>
        <p:spPr>
          <a:xfrm>
            <a:off x="7288806" y="11766875"/>
            <a:ext cx="3052127" cy="1014088"/>
          </a:xfrm>
          <a:prstGeom prst="flowChartAlternateProcess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Gotham Narrow Bold" pitchFamily="2" charset="0"/>
              </a:rPr>
              <a:t>Have an OA question? </a:t>
            </a:r>
          </a:p>
          <a:p>
            <a:pPr algn="ctr"/>
            <a:r>
              <a:rPr lang="en-GB" sz="1600" dirty="0">
                <a:latin typeface="Gotham Narrow Bold" pitchFamily="2" charset="0"/>
              </a:rPr>
              <a:t>Ask a Librarian!</a:t>
            </a:r>
          </a:p>
          <a:p>
            <a:pPr algn="ctr"/>
            <a:r>
              <a:rPr lang="en-GB" sz="1200" dirty="0">
                <a:latin typeface="Gotham Narrow Medium" pitchFamily="2" charset="0"/>
              </a:rPr>
              <a:t>catherine.brendow@graduateinstitute.ch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55264" y="6241596"/>
            <a:ext cx="3395235" cy="181588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Gotham Narrow Medium" pitchFamily="2" charset="0"/>
              </a:rPr>
              <a:t>Publish your peer-reviewed manuscript (AAM) on our repository (Green OA).</a:t>
            </a:r>
          </a:p>
          <a:p>
            <a:pPr algn="ctr"/>
            <a:endParaRPr lang="en-GB" sz="1600" dirty="0">
              <a:solidFill>
                <a:schemeClr val="bg1"/>
              </a:solidFill>
              <a:latin typeface="Gotham Narrow Medium" pitchFamily="2" charset="0"/>
            </a:endParaRP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Gotham Narrow Medium" pitchFamily="2" charset="0"/>
              </a:rPr>
              <a:t>Check </a:t>
            </a:r>
            <a:r>
              <a:rPr lang="en-GB" sz="1600" dirty="0" err="1">
                <a:solidFill>
                  <a:schemeClr val="bg1"/>
                </a:solidFill>
                <a:latin typeface="Gotham Narrow Medium" pitchFamily="2" charset="0"/>
              </a:rPr>
              <a:t>OpenPolicyFinder</a:t>
            </a:r>
            <a:r>
              <a:rPr lang="en-GB" sz="1600" dirty="0">
                <a:solidFill>
                  <a:schemeClr val="bg1"/>
                </a:solidFill>
                <a:latin typeface="Gotham Narrow Medium" pitchFamily="2" charset="0"/>
              </a:rPr>
              <a:t> </a:t>
            </a:r>
            <a:br>
              <a:rPr lang="en-GB" sz="1600" dirty="0">
                <a:solidFill>
                  <a:schemeClr val="bg1"/>
                </a:solidFill>
                <a:latin typeface="Gotham Narrow Medium" pitchFamily="2" charset="0"/>
              </a:rPr>
            </a:br>
            <a:r>
              <a:rPr lang="en-GB" sz="1600" dirty="0">
                <a:solidFill>
                  <a:schemeClr val="bg1"/>
                </a:solidFill>
                <a:latin typeface="Gotham Narrow Medium" pitchFamily="2" charset="0"/>
              </a:rPr>
              <a:t>for the journal’s self-archiving embargo period. 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859135" y="6692998"/>
            <a:ext cx="2583727" cy="107721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Gotham Narrow Medium" pitchFamily="2" charset="0"/>
              </a:rPr>
              <a:t>APC costs (Gold OA) </a:t>
            </a:r>
            <a:br>
              <a:rPr lang="en-GB" sz="1600" dirty="0">
                <a:solidFill>
                  <a:schemeClr val="bg1"/>
                </a:solidFill>
                <a:latin typeface="Gotham Narrow Medium" pitchFamily="2" charset="0"/>
              </a:rPr>
            </a:br>
            <a:r>
              <a:rPr lang="en-GB" sz="1600" dirty="0">
                <a:solidFill>
                  <a:schemeClr val="bg1"/>
                </a:solidFill>
                <a:latin typeface="Gotham Narrow Medium" pitchFamily="2" charset="0"/>
              </a:rPr>
              <a:t>might be covered by our Read &amp; Publish agreements</a:t>
            </a:r>
            <a:endParaRPr lang="fr-CH" sz="1600" dirty="0">
              <a:solidFill>
                <a:schemeClr val="bg1"/>
              </a:solidFill>
              <a:latin typeface="Gotham Narrow Medium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3623" y="9888718"/>
            <a:ext cx="1897109" cy="83099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Gotham Narrow Medium" pitchFamily="2" charset="0"/>
              </a:rPr>
              <a:t>Congratulations! This is called “Diamond OA”</a:t>
            </a:r>
            <a:endParaRPr lang="fr-CH" sz="1600" dirty="0">
              <a:solidFill>
                <a:schemeClr val="bg1"/>
              </a:solidFill>
              <a:latin typeface="Gotham Narrow Medium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1316" y="12202711"/>
            <a:ext cx="3069461" cy="58477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Gotham Narrow Medium" pitchFamily="2" charset="0"/>
              </a:rPr>
              <a:t>Your funder should cover </a:t>
            </a:r>
            <a:br>
              <a:rPr lang="en-GB" sz="1600" dirty="0">
                <a:solidFill>
                  <a:schemeClr val="bg1"/>
                </a:solidFill>
                <a:latin typeface="Gotham Narrow Medium" pitchFamily="2" charset="0"/>
              </a:rPr>
            </a:br>
            <a:r>
              <a:rPr lang="en-GB" sz="1600" dirty="0">
                <a:solidFill>
                  <a:schemeClr val="bg1"/>
                </a:solidFill>
                <a:latin typeface="Gotham Narrow Medium" pitchFamily="2" charset="0"/>
              </a:rPr>
              <a:t>your APC costs (Gold OA)</a:t>
            </a:r>
            <a:endParaRPr lang="fr-CH" sz="1600" dirty="0">
              <a:solidFill>
                <a:schemeClr val="bg1"/>
              </a:solidFill>
              <a:latin typeface="Gotham Narrow Medium" pitchFamily="2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3663460" y="11949966"/>
            <a:ext cx="3313824" cy="83099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Gotham Narrow Medium" pitchFamily="2" charset="0"/>
              </a:rPr>
              <a:t>Whoops! Now that’s a problem. 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Gotham Narrow Medium" pitchFamily="2" charset="0"/>
              </a:rPr>
              <a:t>Pay out of pocket or contact the Library for help.</a:t>
            </a:r>
            <a:endParaRPr lang="fr-CH" sz="1600" dirty="0">
              <a:solidFill>
                <a:schemeClr val="bg1"/>
              </a:solidFill>
              <a:latin typeface="Gotham Narrow Medium" pitchFamily="2" charset="0"/>
            </a:endParaRPr>
          </a:p>
        </p:txBody>
      </p:sp>
      <p:sp>
        <p:nvSpPr>
          <p:cNvPr id="123" name="Rectangle : coins arrondis 16">
            <a:extLst>
              <a:ext uri="{FF2B5EF4-FFF2-40B4-BE49-F238E27FC236}">
                <a16:creationId xmlns:a16="http://schemas.microsoft.com/office/drawing/2014/main" id="{2608C6B2-4D61-4AF1-8510-EDF02E51F4C5}"/>
              </a:ext>
            </a:extLst>
          </p:cNvPr>
          <p:cNvSpPr/>
          <p:nvPr/>
        </p:nvSpPr>
        <p:spPr>
          <a:xfrm>
            <a:off x="7705809" y="9680290"/>
            <a:ext cx="2635125" cy="1479835"/>
          </a:xfrm>
          <a:prstGeom prst="roundRect">
            <a:avLst>
              <a:gd name="adj" fmla="val 1318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marL="44550">
              <a:spcBef>
                <a:spcPts val="600"/>
              </a:spcBef>
              <a:tabLst>
                <a:tab pos="1438275" algn="l"/>
              </a:tabLst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Gotham Narrow Bold" pitchFamily="2" charset="0"/>
              </a:rPr>
              <a:t>	Open </a:t>
            </a:r>
            <a:b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Gotham Narrow Bold" pitchFamily="2" charset="0"/>
              </a:rPr>
            </a:b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Gotham Narrow Bold" pitchFamily="2" charset="0"/>
              </a:rPr>
              <a:t>	Access </a:t>
            </a:r>
            <a:b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Gotham Narrow Bold" pitchFamily="2" charset="0"/>
              </a:rPr>
            </a:b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Gotham Narrow Bold" pitchFamily="2" charset="0"/>
              </a:rPr>
              <a:t>	Guide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185DD71-7D02-45CD-B56F-7149180A1C9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463" y="9850643"/>
            <a:ext cx="1129452" cy="11294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059967" y="1795381"/>
            <a:ext cx="2584496" cy="715089"/>
          </a:xfrm>
          <a:prstGeom prst="flowChartAlternateProcess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Gotham Narrow Medium" pitchFamily="2" charset="0"/>
              </a:rPr>
              <a:t>What is the journal’s publishing model?</a:t>
            </a:r>
            <a:endParaRPr lang="fr-CH" dirty="0">
              <a:latin typeface="Gotham Narrow Medium" pitchFamily="2" charset="0"/>
            </a:endParaRPr>
          </a:p>
        </p:txBody>
      </p: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6A8DAB43-A32E-4F33-8AD7-5C8E58351933}"/>
              </a:ext>
            </a:extLst>
          </p:cNvPr>
          <p:cNvCxnSpPr>
            <a:cxnSpLocks/>
            <a:stCxn id="21" idx="3"/>
            <a:endCxn id="16" idx="0"/>
          </p:cNvCxnSpPr>
          <p:nvPr/>
        </p:nvCxnSpPr>
        <p:spPr>
          <a:xfrm>
            <a:off x="6644463" y="2152926"/>
            <a:ext cx="2008419" cy="4088670"/>
          </a:xfrm>
          <a:prstGeom prst="bentConnector2">
            <a:avLst/>
          </a:prstGeom>
          <a:ln w="762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B5314189-987E-46BB-9867-34A936B97424}"/>
              </a:ext>
            </a:extLst>
          </p:cNvPr>
          <p:cNvCxnSpPr>
            <a:stCxn id="21" idx="1"/>
            <a:endCxn id="25" idx="0"/>
          </p:cNvCxnSpPr>
          <p:nvPr/>
        </p:nvCxnSpPr>
        <p:spPr>
          <a:xfrm rot="10800000" flipV="1">
            <a:off x="1533871" y="2152926"/>
            <a:ext cx="2526097" cy="2287146"/>
          </a:xfrm>
          <a:prstGeom prst="bentConnector2">
            <a:avLst/>
          </a:prstGeom>
          <a:ln w="762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41313" y="3117054"/>
            <a:ext cx="2370527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Gotham Narrow Medium" pitchFamily="2" charset="0"/>
              </a:rPr>
              <a:t>The journal is </a:t>
            </a:r>
            <a:br>
              <a:rPr lang="en-GB" dirty="0">
                <a:latin typeface="Gotham Narrow Medium" pitchFamily="2" charset="0"/>
              </a:rPr>
            </a:br>
            <a:r>
              <a:rPr lang="en-GB" dirty="0">
                <a:latin typeface="Gotham Narrow Medium" pitchFamily="2" charset="0"/>
              </a:rPr>
              <a:t>100% open access</a:t>
            </a:r>
            <a:endParaRPr lang="fr-CH" dirty="0">
              <a:latin typeface="Gotham Narrow Medium" pitchFamily="2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382000" y="3111542"/>
            <a:ext cx="1968500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Gotham Narrow Medium" pitchFamily="2" charset="0"/>
              </a:rPr>
              <a:t>The journal is subscription-only</a:t>
            </a:r>
            <a:endParaRPr lang="fr-CH" dirty="0">
              <a:solidFill>
                <a:schemeClr val="bg1"/>
              </a:solidFill>
              <a:latin typeface="Gotham Narrow Medium" pitchFamily="2" charset="0"/>
            </a:endParaRPr>
          </a:p>
        </p:txBody>
      </p: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A7E6F545-4527-459F-93E8-F25A57F6924D}"/>
              </a:ext>
            </a:extLst>
          </p:cNvPr>
          <p:cNvCxnSpPr>
            <a:cxnSpLocks/>
          </p:cNvCxnSpPr>
          <p:nvPr/>
        </p:nvCxnSpPr>
        <p:spPr>
          <a:xfrm flipH="1">
            <a:off x="6058904" y="5382065"/>
            <a:ext cx="5876" cy="1310041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5826286" y="5783487"/>
            <a:ext cx="616576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Gotham Narrow Medium" pitchFamily="2" charset="0"/>
              </a:rPr>
              <a:t>Yes!</a:t>
            </a:r>
            <a:endParaRPr lang="fr-CH" sz="1600" dirty="0">
              <a:latin typeface="Gotham Narrow Medium" pitchFamily="2" charset="0"/>
            </a:endParaRPr>
          </a:p>
        </p:txBody>
      </p:sp>
      <p:cxnSp>
        <p:nvCxnSpPr>
          <p:cNvPr id="165" name="Connector: Elbow 164">
            <a:extLst>
              <a:ext uri="{FF2B5EF4-FFF2-40B4-BE49-F238E27FC236}">
                <a16:creationId xmlns:a16="http://schemas.microsoft.com/office/drawing/2014/main" id="{F26C431D-6938-4B87-95E8-959683104D64}"/>
              </a:ext>
            </a:extLst>
          </p:cNvPr>
          <p:cNvCxnSpPr>
            <a:cxnSpLocks/>
            <a:stCxn id="54" idx="3"/>
          </p:cNvCxnSpPr>
          <p:nvPr/>
        </p:nvCxnSpPr>
        <p:spPr>
          <a:xfrm>
            <a:off x="6755629" y="4903534"/>
            <a:ext cx="1260205" cy="1326080"/>
          </a:xfrm>
          <a:prstGeom prst="bentConnector2">
            <a:avLst/>
          </a:prstGeom>
          <a:ln w="762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7159043" y="4755946"/>
            <a:ext cx="542423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Gotham Narrow Medium" pitchFamily="2" charset="0"/>
              </a:rPr>
              <a:t>No.</a:t>
            </a:r>
            <a:endParaRPr lang="fr-CH" sz="1600" dirty="0">
              <a:latin typeface="Gotham Narrow Medium" pitchFamily="2" charset="0"/>
            </a:endParaRPr>
          </a:p>
        </p:txBody>
      </p:sp>
      <p:cxnSp>
        <p:nvCxnSpPr>
          <p:cNvPr id="173" name="Connector: Elbow 172">
            <a:extLst>
              <a:ext uri="{FF2B5EF4-FFF2-40B4-BE49-F238E27FC236}">
                <a16:creationId xmlns:a16="http://schemas.microsoft.com/office/drawing/2014/main" id="{588A4526-FC3F-4243-B728-DAB099357D45}"/>
              </a:ext>
            </a:extLst>
          </p:cNvPr>
          <p:cNvCxnSpPr>
            <a:cxnSpLocks/>
            <a:endCxn id="20" idx="1"/>
          </p:cNvCxnSpPr>
          <p:nvPr/>
        </p:nvCxnSpPr>
        <p:spPr>
          <a:xfrm rot="16200000" flipH="1">
            <a:off x="2420786" y="8603826"/>
            <a:ext cx="2315685" cy="648466"/>
          </a:xfrm>
          <a:prstGeom prst="bentConnector2">
            <a:avLst/>
          </a:prstGeom>
          <a:ln w="762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3004278" y="8608438"/>
            <a:ext cx="616576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Gotham Narrow Medium" pitchFamily="2" charset="0"/>
              </a:rPr>
              <a:t>No.</a:t>
            </a:r>
            <a:endParaRPr lang="fr-CH" sz="1600" dirty="0">
              <a:latin typeface="Gotham Narrow Medium" pitchFamily="2" charset="0"/>
            </a:endParaRPr>
          </a:p>
        </p:txBody>
      </p:sp>
      <p:cxnSp>
        <p:nvCxnSpPr>
          <p:cNvPr id="180" name="Straight Arrow Connector 179">
            <a:extLst>
              <a:ext uri="{FF2B5EF4-FFF2-40B4-BE49-F238E27FC236}">
                <a16:creationId xmlns:a16="http://schemas.microsoft.com/office/drawing/2014/main" id="{0444B2EB-3235-40F8-973D-75387FD36800}"/>
              </a:ext>
            </a:extLst>
          </p:cNvPr>
          <p:cNvCxnSpPr>
            <a:cxnSpLocks/>
          </p:cNvCxnSpPr>
          <p:nvPr/>
        </p:nvCxnSpPr>
        <p:spPr>
          <a:xfrm>
            <a:off x="2254272" y="5359473"/>
            <a:ext cx="0" cy="1227026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1872168" y="5773942"/>
            <a:ext cx="616576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Gotham Narrow Medium" pitchFamily="2" charset="0"/>
              </a:rPr>
              <a:t>Yes.</a:t>
            </a:r>
            <a:endParaRPr lang="fr-CH" sz="1600" dirty="0">
              <a:latin typeface="Gotham Narrow Medium" pitchFamily="2" charset="0"/>
            </a:endParaRPr>
          </a:p>
        </p:txBody>
      </p:sp>
      <p:cxnSp>
        <p:nvCxnSpPr>
          <p:cNvPr id="210" name="Straight Arrow Connector 209">
            <a:extLst>
              <a:ext uri="{FF2B5EF4-FFF2-40B4-BE49-F238E27FC236}">
                <a16:creationId xmlns:a16="http://schemas.microsoft.com/office/drawing/2014/main" id="{B3951423-1AED-486A-A802-09306D344874}"/>
              </a:ext>
            </a:extLst>
          </p:cNvPr>
          <p:cNvCxnSpPr>
            <a:cxnSpLocks/>
          </p:cNvCxnSpPr>
          <p:nvPr/>
        </p:nvCxnSpPr>
        <p:spPr>
          <a:xfrm>
            <a:off x="1169388" y="5359473"/>
            <a:ext cx="0" cy="4529245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982479" y="5773942"/>
            <a:ext cx="616576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Gotham Narrow Medium" pitchFamily="2" charset="0"/>
              </a:rPr>
              <a:t>No!</a:t>
            </a:r>
            <a:endParaRPr lang="fr-CH" sz="1600" dirty="0">
              <a:latin typeface="Gotham Narrow Medium" pitchFamily="2" charset="0"/>
            </a:endParaRPr>
          </a:p>
        </p:txBody>
      </p:sp>
      <p:cxnSp>
        <p:nvCxnSpPr>
          <p:cNvPr id="231" name="Straight Arrow Connector 230">
            <a:extLst>
              <a:ext uri="{FF2B5EF4-FFF2-40B4-BE49-F238E27FC236}">
                <a16:creationId xmlns:a16="http://schemas.microsoft.com/office/drawing/2014/main" id="{5D766BD7-58E3-4BDA-9C5E-8B5A6D74BDB8}"/>
              </a:ext>
            </a:extLst>
          </p:cNvPr>
          <p:cNvCxnSpPr>
            <a:cxnSpLocks/>
          </p:cNvCxnSpPr>
          <p:nvPr/>
        </p:nvCxnSpPr>
        <p:spPr>
          <a:xfrm flipV="1">
            <a:off x="6065317" y="7759920"/>
            <a:ext cx="2225" cy="1866281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5782313" y="8620917"/>
            <a:ext cx="616576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Gotham Narrow Medium" pitchFamily="2" charset="0"/>
              </a:rPr>
              <a:t>Yes!</a:t>
            </a:r>
            <a:endParaRPr lang="fr-CH" sz="1600" dirty="0">
              <a:latin typeface="Gotham Narrow Medium" pitchFamily="2" charset="0"/>
            </a:endParaRPr>
          </a:p>
        </p:txBody>
      </p:sp>
      <p:cxnSp>
        <p:nvCxnSpPr>
          <p:cNvPr id="234" name="Straight Arrow Connector 233">
            <a:extLst>
              <a:ext uri="{FF2B5EF4-FFF2-40B4-BE49-F238E27FC236}">
                <a16:creationId xmlns:a16="http://schemas.microsoft.com/office/drawing/2014/main" id="{3F9127B0-474F-4512-9067-6A7570A6BD96}"/>
              </a:ext>
            </a:extLst>
          </p:cNvPr>
          <p:cNvCxnSpPr>
            <a:cxnSpLocks/>
          </p:cNvCxnSpPr>
          <p:nvPr/>
        </p:nvCxnSpPr>
        <p:spPr>
          <a:xfrm>
            <a:off x="6067542" y="10545602"/>
            <a:ext cx="0" cy="1404364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5770413" y="10822437"/>
            <a:ext cx="616576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Gotham Narrow Medium" pitchFamily="2" charset="0"/>
              </a:rPr>
              <a:t>No.</a:t>
            </a:r>
            <a:endParaRPr lang="fr-CH" sz="1600" dirty="0">
              <a:latin typeface="Gotham Narrow Medium" pitchFamily="2" charset="0"/>
            </a:endParaRPr>
          </a:p>
        </p:txBody>
      </p:sp>
      <p:cxnSp>
        <p:nvCxnSpPr>
          <p:cNvPr id="246" name="Straight Arrow Connector 245">
            <a:extLst>
              <a:ext uri="{FF2B5EF4-FFF2-40B4-BE49-F238E27FC236}">
                <a16:creationId xmlns:a16="http://schemas.microsoft.com/office/drawing/2014/main" id="{A1B521A5-277E-4F9D-BC82-1357EA7E97C2}"/>
              </a:ext>
            </a:extLst>
          </p:cNvPr>
          <p:cNvCxnSpPr>
            <a:cxnSpLocks/>
          </p:cNvCxnSpPr>
          <p:nvPr/>
        </p:nvCxnSpPr>
        <p:spPr>
          <a:xfrm flipH="1">
            <a:off x="2685744" y="7759920"/>
            <a:ext cx="60323" cy="4444291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2317772" y="8608438"/>
            <a:ext cx="616576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Gotham Narrow Medium" pitchFamily="2" charset="0"/>
              </a:rPr>
              <a:t>Yes!</a:t>
            </a:r>
            <a:endParaRPr lang="fr-CH" sz="1600" dirty="0">
              <a:latin typeface="Gotham Narrow Medium" pitchFamily="2" charset="0"/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FD04E85F-EAF9-4803-B2BA-0387B0B1B700}"/>
              </a:ext>
            </a:extLst>
          </p:cNvPr>
          <p:cNvCxnSpPr>
            <a:cxnSpLocks/>
            <a:stCxn id="21" idx="2"/>
          </p:cNvCxnSpPr>
          <p:nvPr/>
        </p:nvCxnSpPr>
        <p:spPr>
          <a:xfrm>
            <a:off x="5352215" y="2510470"/>
            <a:ext cx="0" cy="1940935"/>
          </a:xfrm>
          <a:prstGeom prst="straightConnector1">
            <a:avLst/>
          </a:prstGeom>
          <a:ln w="762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655329" y="3118554"/>
            <a:ext cx="2251659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Gotham Narrow Medium" pitchFamily="2" charset="0"/>
              </a:rPr>
              <a:t>The journal is hybrid (partly open access)</a:t>
            </a:r>
            <a:endParaRPr lang="fr-CH" dirty="0">
              <a:latin typeface="Gotham Narrow Medium" pitchFamily="2" charset="0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56C5E13D-508E-4188-82BC-A4DA3D283D7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530" y="8057478"/>
            <a:ext cx="711380" cy="711380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2ECD7875-E9E6-4BDE-948F-8C907C349802}"/>
              </a:ext>
            </a:extLst>
          </p:cNvPr>
          <p:cNvSpPr txBox="1"/>
          <p:nvPr/>
        </p:nvSpPr>
        <p:spPr>
          <a:xfrm>
            <a:off x="3199785" y="5373530"/>
            <a:ext cx="2431695" cy="4254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sz="1200" dirty="0">
                <a:solidFill>
                  <a:srgbClr val="C00000"/>
                </a:solidFill>
                <a:latin typeface="Gotham Narrow Medium" pitchFamily="2" charset="0"/>
              </a:rPr>
              <a:t>Contracts with Sage and Springer </a:t>
            </a:r>
            <a:br>
              <a:rPr lang="en-GB" sz="1200" dirty="0">
                <a:solidFill>
                  <a:srgbClr val="C00000"/>
                </a:solidFill>
                <a:latin typeface="Gotham Narrow Medium" pitchFamily="2" charset="0"/>
              </a:rPr>
            </a:br>
            <a:r>
              <a:rPr lang="en-GB" sz="1200" dirty="0">
                <a:solidFill>
                  <a:srgbClr val="C00000"/>
                </a:solidFill>
                <a:latin typeface="Gotham Narrow Medium" pitchFamily="2" charset="0"/>
              </a:rPr>
              <a:t>are currently under negotiation</a:t>
            </a:r>
            <a:endParaRPr lang="fr-CH" sz="1200" dirty="0">
              <a:solidFill>
                <a:srgbClr val="C00000"/>
              </a:solidFill>
              <a:latin typeface="Gotham Narrow Medium" pitchFamily="2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905814" y="4443833"/>
            <a:ext cx="3849815" cy="91940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Gotham Narrow Medium" pitchFamily="2" charset="0"/>
              </a:rPr>
              <a:t>Is the journal published by </a:t>
            </a:r>
            <a:br>
              <a:rPr lang="en-GB" sz="1600" dirty="0">
                <a:latin typeface="Gotham Narrow Medium" pitchFamily="2" charset="0"/>
              </a:rPr>
            </a:br>
            <a:r>
              <a:rPr lang="en-GB" sz="1600" dirty="0">
                <a:latin typeface="Gotham Narrow Medium" pitchFamily="2" charset="0"/>
              </a:rPr>
              <a:t>Cambridge, Elsevier, Oxford, </a:t>
            </a:r>
            <a:r>
              <a:rPr lang="en-GB" sz="1600" strike="sngStrike" dirty="0">
                <a:latin typeface="Gotham Narrow Medium" pitchFamily="2" charset="0"/>
              </a:rPr>
              <a:t>Sage*</a:t>
            </a:r>
            <a:r>
              <a:rPr lang="en-GB" sz="1600" dirty="0">
                <a:latin typeface="Gotham Narrow Medium" pitchFamily="2" charset="0"/>
              </a:rPr>
              <a:t>, </a:t>
            </a:r>
            <a:r>
              <a:rPr lang="en-GB" sz="1600" strike="sngStrike" dirty="0">
                <a:latin typeface="Gotham Narrow Medium" pitchFamily="2" charset="0"/>
              </a:rPr>
              <a:t>Springer*</a:t>
            </a:r>
            <a:r>
              <a:rPr lang="en-GB" sz="1600" dirty="0">
                <a:latin typeface="Gotham Narrow Medium" pitchFamily="2" charset="0"/>
              </a:rPr>
              <a:t>, Taylor &amp; Francis, or Wiley?</a:t>
            </a:r>
            <a:endParaRPr lang="fr-CH" sz="1600" dirty="0">
              <a:latin typeface="Gotham Narrow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250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1430</TotalTime>
  <Words>311</Words>
  <Application>Microsoft Office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Gotham Narrow Bold</vt:lpstr>
      <vt:lpstr>Gotham Narrow Medium</vt:lpstr>
      <vt:lpstr>Gotham Narrow Thin</vt:lpstr>
      <vt:lpstr>Gotham Narrow Ultra</vt:lpstr>
      <vt:lpstr>Office Theme</vt:lpstr>
      <vt:lpstr>PowerPoint Presentation</vt:lpstr>
    </vt:vector>
  </TitlesOfParts>
  <Company>IHEID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your article OA</dc:title>
  <dc:creator>Guillaume Pasquier</dc:creator>
  <cp:keywords>open access, gold road, green road, diamond oa</cp:keywords>
  <cp:lastModifiedBy>Pasquier Guillaume</cp:lastModifiedBy>
  <cp:revision>107</cp:revision>
  <cp:lastPrinted>2025-10-23T13:48:06Z</cp:lastPrinted>
  <dcterms:created xsi:type="dcterms:W3CDTF">2023-09-28T11:22:23Z</dcterms:created>
  <dcterms:modified xsi:type="dcterms:W3CDTF">2026-04-30T13:42:40Z</dcterms:modified>
</cp:coreProperties>
</file>