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"/>
  </p:notesMasterIdLst>
  <p:sldIdLst>
    <p:sldId id="259" r:id="rId2"/>
  </p:sldIdLst>
  <p:sldSz cx="10691813" cy="15119350"/>
  <p:notesSz cx="9926638" cy="143557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ersion 2022" id="{03569F93-87EB-499B-87E9-156BFC639A46}">
          <p14:sldIdLst>
            <p14:sldId id="25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" userDrawn="1">
          <p15:clr>
            <a:srgbClr val="A4A3A4"/>
          </p15:clr>
        </p15:guide>
        <p15:guide id="2" pos="6633" userDrawn="1">
          <p15:clr>
            <a:srgbClr val="A4A3A4"/>
          </p15:clr>
        </p15:guide>
        <p15:guide id="3" orient="horz" pos="226" userDrawn="1">
          <p15:clr>
            <a:srgbClr val="A4A3A4"/>
          </p15:clr>
        </p15:guide>
        <p15:guide id="4" pos="102" userDrawn="1">
          <p15:clr>
            <a:srgbClr val="A4A3A4"/>
          </p15:clr>
        </p15:guide>
        <p15:guide id="5" pos="3776" userDrawn="1">
          <p15:clr>
            <a:srgbClr val="A4A3A4"/>
          </p15:clr>
        </p15:guide>
        <p15:guide id="6" orient="horz" pos="9411" userDrawn="1">
          <p15:clr>
            <a:srgbClr val="A4A3A4"/>
          </p15:clr>
        </p15:guide>
        <p15:guide id="7" pos="238" userDrawn="1">
          <p15:clr>
            <a:srgbClr val="A4A3A4"/>
          </p15:clr>
        </p15:guide>
        <p15:guide id="8" pos="6497" userDrawn="1">
          <p15:clr>
            <a:srgbClr val="A4A3A4"/>
          </p15:clr>
        </p15:guide>
        <p15:guide id="9" pos="3912" userDrawn="1">
          <p15:clr>
            <a:srgbClr val="A4A3A4"/>
          </p15:clr>
        </p15:guide>
        <p15:guide id="10" orient="horz" pos="906" userDrawn="1">
          <p15:clr>
            <a:srgbClr val="A4A3A4"/>
          </p15:clr>
        </p15:guide>
        <p15:guide id="11" orient="horz" pos="8391" userDrawn="1">
          <p15:clr>
            <a:srgbClr val="A4A3A4"/>
          </p15:clr>
        </p15:guide>
        <p15:guide id="12" orient="horz" pos="9298" userDrawn="1">
          <p15:clr>
            <a:srgbClr val="A4A3A4"/>
          </p15:clr>
        </p15:guide>
        <p15:guide id="13" orient="horz" pos="8277" userDrawn="1">
          <p15:clr>
            <a:srgbClr val="A4A3A4"/>
          </p15:clr>
        </p15:guide>
        <p15:guide id="14" orient="horz" pos="1020" userDrawn="1">
          <p15:clr>
            <a:srgbClr val="A4A3A4"/>
          </p15:clr>
        </p15:guide>
        <p15:guide id="15" orient="horz" pos="8164" userDrawn="1">
          <p15:clr>
            <a:srgbClr val="A4A3A4"/>
          </p15:clr>
        </p15:guide>
        <p15:guide id="16" orient="horz" pos="884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loriane Sophie Muller" initials="FSM" lastIdx="9" clrIdx="0">
    <p:extLst>
      <p:ext uri="{19B8F6BF-5375-455C-9EA6-DF929625EA0E}">
        <p15:presenceInfo xmlns:p15="http://schemas.microsoft.com/office/powerpoint/2012/main" userId="S-1-5-21-2549886845-264585227-397852783-58385" providerId="AD"/>
      </p:ext>
    </p:extLst>
  </p:cmAuthor>
  <p:cmAuthor id="2" name="Dimitri Donzé" initials="DD" lastIdx="6" clrIdx="1">
    <p:extLst>
      <p:ext uri="{19B8F6BF-5375-455C-9EA6-DF929625EA0E}">
        <p15:presenceInfo xmlns:p15="http://schemas.microsoft.com/office/powerpoint/2012/main" userId="S-1-5-21-2549886845-264585227-397852783-30799" providerId="AD"/>
      </p:ext>
    </p:extLst>
  </p:cmAuthor>
  <p:cmAuthor id="3" name="Jean-Blaise Claivaz" initials="JC" lastIdx="5" clrIdx="2">
    <p:extLst>
      <p:ext uri="{19B8F6BF-5375-455C-9EA6-DF929625EA0E}">
        <p15:presenceInfo xmlns:p15="http://schemas.microsoft.com/office/powerpoint/2012/main" userId="S-1-5-21-2549886845-264585227-397852783-32795" providerId="AD"/>
      </p:ext>
    </p:extLst>
  </p:cmAuthor>
  <p:cmAuthor id="4" name="Claire Wuillemin" initials="CW" lastIdx="3" clrIdx="3">
    <p:extLst>
      <p:ext uri="{19B8F6BF-5375-455C-9EA6-DF929625EA0E}">
        <p15:presenceInfo xmlns:p15="http://schemas.microsoft.com/office/powerpoint/2012/main" userId="S-1-5-21-2549886845-264585227-397852783-547083" providerId="AD"/>
      </p:ext>
    </p:extLst>
  </p:cmAuthor>
  <p:cmAuthor id="5" name="Elena Maria Fachinotti" initials="EMF" lastIdx="1" clrIdx="4">
    <p:extLst>
      <p:ext uri="{19B8F6BF-5375-455C-9EA6-DF929625EA0E}">
        <p15:presenceInfo xmlns:p15="http://schemas.microsoft.com/office/powerpoint/2012/main" userId="S-1-5-21-2549886845-264585227-397852783-98107" providerId="AD"/>
      </p:ext>
    </p:extLst>
  </p:cmAuthor>
  <p:cmAuthor id="6" name="Floriane Sophie Muller" initials="FSM [2]" lastIdx="9" clrIdx="5">
    <p:extLst>
      <p:ext uri="{19B8F6BF-5375-455C-9EA6-DF929625EA0E}">
        <p15:presenceInfo xmlns:p15="http://schemas.microsoft.com/office/powerpoint/2012/main" userId="S::floriane.muller@unige.ch::6b4d021e-e778-4371-88a5-9f255b274ac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0000"/>
    <a:srgbClr val="5298BD"/>
    <a:srgbClr val="E1EDF3"/>
    <a:srgbClr val="CF0063"/>
    <a:srgbClr val="F68212"/>
    <a:srgbClr val="FCE4E2"/>
    <a:srgbClr val="FDEFE9"/>
    <a:srgbClr val="F47115"/>
    <a:srgbClr val="FF0000"/>
    <a:srgbClr val="2132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Style moyen 1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93D81CF-94F2-401A-BA57-92F5A7B2D0C5}" styleName="Style moye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DA37D80-6434-44D0-A028-1B22A696006F}" styleName="Style léger 3 - Accentuation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301B821-A1FF-4177-AEE7-76D212191A09}" styleName="Style moyen 1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ABFCF23-3B69-468F-B69F-88F6DE6A72F2}" styleName="Style moyen 1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710" autoAdjust="0"/>
    <p:restoredTop sz="94690" autoAdjust="0"/>
  </p:normalViewPr>
  <p:slideViewPr>
    <p:cSldViewPr>
      <p:cViewPr>
        <p:scale>
          <a:sx n="75" d="100"/>
          <a:sy n="75" d="100"/>
        </p:scale>
        <p:origin x="1838" y="-2016"/>
      </p:cViewPr>
      <p:guideLst>
        <p:guide orient="horz" pos="113"/>
        <p:guide pos="6633"/>
        <p:guide orient="horz" pos="226"/>
        <p:guide pos="102"/>
        <p:guide pos="3776"/>
        <p:guide orient="horz" pos="9411"/>
        <p:guide pos="238"/>
        <p:guide pos="6497"/>
        <p:guide pos="3912"/>
        <p:guide orient="horz" pos="906"/>
        <p:guide orient="horz" pos="8391"/>
        <p:guide orient="horz" pos="9298"/>
        <p:guide orient="horz" pos="8277"/>
        <p:guide orient="horz" pos="1020"/>
        <p:guide orient="horz" pos="8164"/>
        <p:guide orient="horz" pos="884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97" cy="719929"/>
          </a:xfrm>
          <a:prstGeom prst="rect">
            <a:avLst/>
          </a:prstGeom>
        </p:spPr>
        <p:txBody>
          <a:bodyPr vert="horz" lIns="90264" tIns="45131" rIns="90264" bIns="45131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23458" y="0"/>
            <a:ext cx="4301597" cy="719929"/>
          </a:xfrm>
          <a:prstGeom prst="rect">
            <a:avLst/>
          </a:prstGeom>
        </p:spPr>
        <p:txBody>
          <a:bodyPr vert="horz" lIns="90264" tIns="45131" rIns="90264" bIns="45131" rtlCol="0"/>
          <a:lstStyle>
            <a:lvl1pPr algn="r">
              <a:defRPr sz="1200"/>
            </a:lvl1pPr>
          </a:lstStyle>
          <a:p>
            <a:fld id="{F7AFE537-9651-4CB0-B2AA-03DF37A33F2D}" type="datetimeFigureOut">
              <a:rPr lang="fr-CH" smtClean="0"/>
              <a:t>30.04.2026</a:t>
            </a:fld>
            <a:endParaRPr lang="fr-CH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1795463"/>
            <a:ext cx="3424238" cy="48434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264" tIns="45131" rIns="90264" bIns="45131" rtlCol="0" anchor="ctr"/>
          <a:lstStyle/>
          <a:p>
            <a:endParaRPr lang="fr-CH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2192" y="6909099"/>
            <a:ext cx="7942261" cy="5651600"/>
          </a:xfrm>
          <a:prstGeom prst="rect">
            <a:avLst/>
          </a:prstGeom>
        </p:spPr>
        <p:txBody>
          <a:bodyPr vert="horz" lIns="90264" tIns="45131" rIns="90264" bIns="45131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35834"/>
            <a:ext cx="4301597" cy="719929"/>
          </a:xfrm>
          <a:prstGeom prst="rect">
            <a:avLst/>
          </a:prstGeom>
        </p:spPr>
        <p:txBody>
          <a:bodyPr vert="horz" lIns="90264" tIns="45131" rIns="90264" bIns="45131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23458" y="13635834"/>
            <a:ext cx="4301597" cy="719929"/>
          </a:xfrm>
          <a:prstGeom prst="rect">
            <a:avLst/>
          </a:prstGeom>
        </p:spPr>
        <p:txBody>
          <a:bodyPr vert="horz" lIns="90264" tIns="45131" rIns="90264" bIns="45131" rtlCol="0" anchor="b"/>
          <a:lstStyle>
            <a:lvl1pPr algn="r">
              <a:defRPr sz="1200"/>
            </a:lvl1pPr>
          </a:lstStyle>
          <a:p>
            <a:fld id="{A2BDA3B5-5F0E-423F-ACBB-1F6337CF9AC9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22054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46407" rtl="0" eaLnBrk="1" latinLnBrk="0" hangingPunct="1">
      <a:defRPr sz="848" kern="1200">
        <a:solidFill>
          <a:schemeClr val="tx1"/>
        </a:solidFill>
        <a:latin typeface="+mn-lt"/>
        <a:ea typeface="+mn-ea"/>
        <a:cs typeface="+mn-cs"/>
      </a:defRPr>
    </a:lvl1pPr>
    <a:lvl2pPr marL="323204" algn="l" defTabSz="646407" rtl="0" eaLnBrk="1" latinLnBrk="0" hangingPunct="1">
      <a:defRPr sz="848" kern="1200">
        <a:solidFill>
          <a:schemeClr val="tx1"/>
        </a:solidFill>
        <a:latin typeface="+mn-lt"/>
        <a:ea typeface="+mn-ea"/>
        <a:cs typeface="+mn-cs"/>
      </a:defRPr>
    </a:lvl2pPr>
    <a:lvl3pPr marL="646407" algn="l" defTabSz="646407" rtl="0" eaLnBrk="1" latinLnBrk="0" hangingPunct="1">
      <a:defRPr sz="848" kern="1200">
        <a:solidFill>
          <a:schemeClr val="tx1"/>
        </a:solidFill>
        <a:latin typeface="+mn-lt"/>
        <a:ea typeface="+mn-ea"/>
        <a:cs typeface="+mn-cs"/>
      </a:defRPr>
    </a:lvl3pPr>
    <a:lvl4pPr marL="969612" algn="l" defTabSz="646407" rtl="0" eaLnBrk="1" latinLnBrk="0" hangingPunct="1">
      <a:defRPr sz="848" kern="1200">
        <a:solidFill>
          <a:schemeClr val="tx1"/>
        </a:solidFill>
        <a:latin typeface="+mn-lt"/>
        <a:ea typeface="+mn-ea"/>
        <a:cs typeface="+mn-cs"/>
      </a:defRPr>
    </a:lvl4pPr>
    <a:lvl5pPr marL="1292815" algn="l" defTabSz="646407" rtl="0" eaLnBrk="1" latinLnBrk="0" hangingPunct="1">
      <a:defRPr sz="848" kern="1200">
        <a:solidFill>
          <a:schemeClr val="tx1"/>
        </a:solidFill>
        <a:latin typeface="+mn-lt"/>
        <a:ea typeface="+mn-ea"/>
        <a:cs typeface="+mn-cs"/>
      </a:defRPr>
    </a:lvl5pPr>
    <a:lvl6pPr marL="1616020" algn="l" defTabSz="646407" rtl="0" eaLnBrk="1" latinLnBrk="0" hangingPunct="1">
      <a:defRPr sz="848" kern="1200">
        <a:solidFill>
          <a:schemeClr val="tx1"/>
        </a:solidFill>
        <a:latin typeface="+mn-lt"/>
        <a:ea typeface="+mn-ea"/>
        <a:cs typeface="+mn-cs"/>
      </a:defRPr>
    </a:lvl6pPr>
    <a:lvl7pPr marL="1939223" algn="l" defTabSz="646407" rtl="0" eaLnBrk="1" latinLnBrk="0" hangingPunct="1">
      <a:defRPr sz="848" kern="1200">
        <a:solidFill>
          <a:schemeClr val="tx1"/>
        </a:solidFill>
        <a:latin typeface="+mn-lt"/>
        <a:ea typeface="+mn-ea"/>
        <a:cs typeface="+mn-cs"/>
      </a:defRPr>
    </a:lvl7pPr>
    <a:lvl8pPr marL="2262427" algn="l" defTabSz="646407" rtl="0" eaLnBrk="1" latinLnBrk="0" hangingPunct="1">
      <a:defRPr sz="848" kern="1200">
        <a:solidFill>
          <a:schemeClr val="tx1"/>
        </a:solidFill>
        <a:latin typeface="+mn-lt"/>
        <a:ea typeface="+mn-ea"/>
        <a:cs typeface="+mn-cs"/>
      </a:defRPr>
    </a:lvl8pPr>
    <a:lvl9pPr marL="2585631" algn="l" defTabSz="646407" rtl="0" eaLnBrk="1" latinLnBrk="0" hangingPunct="1">
      <a:defRPr sz="84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5A451-AE96-48FF-8B39-B683EF0913A9}" type="datetimeFigureOut">
              <a:rPr lang="fr-CH" smtClean="0"/>
              <a:t>30.04.2026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C7945-9B6C-4A53-BC3D-06A4A9DAFCA0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397573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5A451-AE96-48FF-8B39-B683EF0913A9}" type="datetimeFigureOut">
              <a:rPr lang="fr-CH" smtClean="0"/>
              <a:t>30.04.2026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C7945-9B6C-4A53-BC3D-06A4A9DAFCA0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164143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5A451-AE96-48FF-8B39-B683EF0913A9}" type="datetimeFigureOut">
              <a:rPr lang="fr-CH" smtClean="0"/>
              <a:t>30.04.2026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C7945-9B6C-4A53-BC3D-06A4A9DAFCA0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475916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5A451-AE96-48FF-8B39-B683EF0913A9}" type="datetimeFigureOut">
              <a:rPr lang="fr-CH" smtClean="0"/>
              <a:t>30.04.2026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C7945-9B6C-4A53-BC3D-06A4A9DAFCA0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114795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5A451-AE96-48FF-8B39-B683EF0913A9}" type="datetimeFigureOut">
              <a:rPr lang="fr-CH" smtClean="0"/>
              <a:t>30.04.2026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C7945-9B6C-4A53-BC3D-06A4A9DAFCA0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24407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5A451-AE96-48FF-8B39-B683EF0913A9}" type="datetimeFigureOut">
              <a:rPr lang="fr-CH" smtClean="0"/>
              <a:t>30.04.2026</a:t>
            </a:fld>
            <a:endParaRPr lang="fr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C7945-9B6C-4A53-BC3D-06A4A9DAFCA0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371798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5A451-AE96-48FF-8B39-B683EF0913A9}" type="datetimeFigureOut">
              <a:rPr lang="fr-CH" smtClean="0"/>
              <a:t>30.04.2026</a:t>
            </a:fld>
            <a:endParaRPr lang="fr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C7945-9B6C-4A53-BC3D-06A4A9DAFCA0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511690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5A451-AE96-48FF-8B39-B683EF0913A9}" type="datetimeFigureOut">
              <a:rPr lang="fr-CH" smtClean="0"/>
              <a:t>30.04.2026</a:t>
            </a:fld>
            <a:endParaRPr lang="fr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C7945-9B6C-4A53-BC3D-06A4A9DAFCA0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315714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5A451-AE96-48FF-8B39-B683EF0913A9}" type="datetimeFigureOut">
              <a:rPr lang="fr-CH" smtClean="0"/>
              <a:t>30.04.2026</a:t>
            </a:fld>
            <a:endParaRPr lang="fr-C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C7945-9B6C-4A53-BC3D-06A4A9DAFCA0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25316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5A451-AE96-48FF-8B39-B683EF0913A9}" type="datetimeFigureOut">
              <a:rPr lang="fr-CH" smtClean="0"/>
              <a:t>30.04.2026</a:t>
            </a:fld>
            <a:endParaRPr lang="fr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C7945-9B6C-4A53-BC3D-06A4A9DAFCA0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232184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5A451-AE96-48FF-8B39-B683EF0913A9}" type="datetimeFigureOut">
              <a:rPr lang="fr-CH" smtClean="0"/>
              <a:t>30.04.2026</a:t>
            </a:fld>
            <a:endParaRPr lang="fr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C7945-9B6C-4A53-BC3D-06A4A9DAFCA0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957409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C5A451-AE96-48FF-8B39-B683EF0913A9}" type="datetimeFigureOut">
              <a:rPr lang="fr-CH" smtClean="0"/>
              <a:t>30.04.2026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C7945-9B6C-4A53-BC3D-06A4A9DAFCA0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699874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05D4F94-765B-48BB-BFAA-1736894F570C}"/>
              </a:ext>
            </a:extLst>
          </p:cNvPr>
          <p:cNvSpPr/>
          <p:nvPr/>
        </p:nvSpPr>
        <p:spPr>
          <a:xfrm>
            <a:off x="161925" y="179388"/>
            <a:ext cx="10367964" cy="127809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4093" dirty="0"/>
          </a:p>
        </p:txBody>
      </p:sp>
      <p:sp>
        <p:nvSpPr>
          <p:cNvPr id="53" name="Rectangle : coins arrondis 16">
            <a:extLst>
              <a:ext uri="{FF2B5EF4-FFF2-40B4-BE49-F238E27FC236}">
                <a16:creationId xmlns:a16="http://schemas.microsoft.com/office/drawing/2014/main" id="{E210905D-E491-4A8E-8A33-04CF7A4023B2}"/>
              </a:ext>
            </a:extLst>
          </p:cNvPr>
          <p:cNvSpPr/>
          <p:nvPr/>
        </p:nvSpPr>
        <p:spPr>
          <a:xfrm>
            <a:off x="6205739" y="2166706"/>
            <a:ext cx="4105292" cy="2252127"/>
          </a:xfrm>
          <a:prstGeom prst="roundRect">
            <a:avLst>
              <a:gd name="adj" fmla="val 1318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1600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Gotham Narrow Medium" pitchFamily="2" charset="0"/>
              </a:rPr>
              <a:t>Send us your accepted manuscripts</a:t>
            </a:r>
          </a:p>
          <a:p>
            <a:pPr marL="21600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Gotham Narrow Medium" pitchFamily="2" charset="0"/>
              </a:rPr>
              <a:t>Let us publish them under the rules and licenses set by your publishers</a:t>
            </a:r>
          </a:p>
        </p:txBody>
      </p:sp>
      <p:sp>
        <p:nvSpPr>
          <p:cNvPr id="99" name="Rectangle 98"/>
          <p:cNvSpPr/>
          <p:nvPr/>
        </p:nvSpPr>
        <p:spPr>
          <a:xfrm>
            <a:off x="161925" y="13139738"/>
            <a:ext cx="10367964" cy="18002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18169" tIns="59084" rIns="118169" bIns="5908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CH" sz="3108"/>
          </a:p>
        </p:txBody>
      </p:sp>
      <p:sp>
        <p:nvSpPr>
          <p:cNvPr id="100" name="ZoneTexte 45">
            <a:extLst>
              <a:ext uri="{FF2B5EF4-FFF2-40B4-BE49-F238E27FC236}">
                <a16:creationId xmlns:a16="http://schemas.microsoft.com/office/drawing/2014/main" id="{8FB2FF89-DCB3-4292-BE9E-C55BFFEBF6D7}"/>
              </a:ext>
            </a:extLst>
          </p:cNvPr>
          <p:cNvSpPr txBox="1"/>
          <p:nvPr/>
        </p:nvSpPr>
        <p:spPr>
          <a:xfrm>
            <a:off x="377825" y="13329438"/>
            <a:ext cx="6250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800" b="1" dirty="0">
                <a:solidFill>
                  <a:schemeClr val="bg1"/>
                </a:solidFill>
                <a:latin typeface="Gotham Narrow Medium" pitchFamily="2" charset="0"/>
                <a:cs typeface="Arial" panose="020B0604020202020204" pitchFamily="34" charset="0"/>
              </a:rPr>
              <a:t>KATHRYN &amp; SHELBY CULLOM DAVIS LIBRARY </a:t>
            </a:r>
          </a:p>
          <a:p>
            <a:r>
              <a:rPr lang="fr-CH" sz="1800" b="1" dirty="0">
                <a:solidFill>
                  <a:schemeClr val="bg1"/>
                </a:solidFill>
                <a:latin typeface="Gotham Narrow Thin" pitchFamily="2" charset="0"/>
                <a:cs typeface="Arial" panose="020B0604020202020204" pitchFamily="34" charset="0"/>
              </a:rPr>
              <a:t>library@graduateinstitute.ch</a:t>
            </a:r>
          </a:p>
        </p:txBody>
      </p:sp>
      <p:pic>
        <p:nvPicPr>
          <p:cNvPr id="101" name="Picture 10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517" y="13320712"/>
            <a:ext cx="2996471" cy="1439863"/>
          </a:xfrm>
          <a:prstGeom prst="rect">
            <a:avLst/>
          </a:prstGeom>
        </p:spPr>
      </p:pic>
      <p:pic>
        <p:nvPicPr>
          <p:cNvPr id="102" name="Image 2">
            <a:extLst>
              <a:ext uri="{FF2B5EF4-FFF2-40B4-BE49-F238E27FC236}">
                <a16:creationId xmlns:a16="http://schemas.microsoft.com/office/drawing/2014/main" id="{3429143E-BDA2-4E8B-9D27-7E9CEBD9A2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824" y="14034542"/>
            <a:ext cx="2123765" cy="743054"/>
          </a:xfrm>
          <a:prstGeom prst="rect">
            <a:avLst/>
          </a:prstGeom>
        </p:spPr>
      </p:pic>
      <p:sp>
        <p:nvSpPr>
          <p:cNvPr id="103" name="TextBox 102"/>
          <p:cNvSpPr txBox="1"/>
          <p:nvPr/>
        </p:nvSpPr>
        <p:spPr>
          <a:xfrm>
            <a:off x="2501588" y="14039850"/>
            <a:ext cx="46000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  <a:latin typeface="Gotham Narrow Medium" pitchFamily="2" charset="0"/>
              </a:rPr>
              <a:t>Guillaume Pasquier &amp; Catherine </a:t>
            </a:r>
            <a:r>
              <a:rPr lang="en-GB" sz="1400" dirty="0" err="1">
                <a:solidFill>
                  <a:schemeClr val="bg1"/>
                </a:solidFill>
                <a:latin typeface="Gotham Narrow Medium" pitchFamily="2" charset="0"/>
              </a:rPr>
              <a:t>Brendow</a:t>
            </a:r>
            <a:r>
              <a:rPr lang="en-GB" sz="1400" dirty="0">
                <a:solidFill>
                  <a:schemeClr val="bg1"/>
                </a:solidFill>
                <a:latin typeface="Gotham Narrow Medium" pitchFamily="2" charset="0"/>
              </a:rPr>
              <a:t>, 2026</a:t>
            </a:r>
          </a:p>
          <a:p>
            <a:r>
              <a:rPr lang="en-GB" sz="800" dirty="0">
                <a:solidFill>
                  <a:schemeClr val="bg1"/>
                </a:solidFill>
                <a:latin typeface="Gotham Narrow Medium" pitchFamily="2" charset="0"/>
              </a:rPr>
              <a:t>This document is partly adapted from UNIGE Library, CC BY-SA 2023.</a:t>
            </a:r>
          </a:p>
          <a:p>
            <a:r>
              <a:rPr lang="en-GB" sz="800" dirty="0">
                <a:solidFill>
                  <a:schemeClr val="bg1"/>
                </a:solidFill>
                <a:latin typeface="Gotham Narrow Medium" pitchFamily="2" charset="0"/>
              </a:rPr>
              <a:t>It is shared under a Creative Commons Attribution-</a:t>
            </a:r>
            <a:r>
              <a:rPr lang="en-GB" sz="800" dirty="0" err="1">
                <a:solidFill>
                  <a:schemeClr val="bg1"/>
                </a:solidFill>
                <a:latin typeface="Gotham Narrow Medium" pitchFamily="2" charset="0"/>
              </a:rPr>
              <a:t>ShareAlike</a:t>
            </a:r>
            <a:r>
              <a:rPr lang="en-GB" sz="800" dirty="0">
                <a:solidFill>
                  <a:schemeClr val="bg1"/>
                </a:solidFill>
                <a:latin typeface="Gotham Narrow Medium" pitchFamily="2" charset="0"/>
              </a:rPr>
              <a:t> 4.0 International License.</a:t>
            </a:r>
          </a:p>
          <a:p>
            <a:r>
              <a:rPr lang="en-GB" sz="800" dirty="0">
                <a:solidFill>
                  <a:schemeClr val="bg1"/>
                </a:solidFill>
                <a:latin typeface="Gotham Narrow Medium" pitchFamily="2" charset="0"/>
              </a:rPr>
              <a:t>DOI: 10.5281/zenodo.10047539</a:t>
            </a:r>
            <a:endParaRPr lang="en-US" sz="800" dirty="0">
              <a:solidFill>
                <a:schemeClr val="bg1"/>
              </a:solidFill>
              <a:latin typeface="Gotham Narrow Medium" pitchFamily="2" charset="0"/>
            </a:endParaRPr>
          </a:p>
        </p:txBody>
      </p:sp>
      <p:sp>
        <p:nvSpPr>
          <p:cNvPr id="31" name="Rectangle : coins arrondis 16">
            <a:extLst>
              <a:ext uri="{FF2B5EF4-FFF2-40B4-BE49-F238E27FC236}">
                <a16:creationId xmlns:a16="http://schemas.microsoft.com/office/drawing/2014/main" id="{228D7258-FF57-4DFA-86D4-4C4D35FDA2BE}"/>
              </a:ext>
            </a:extLst>
          </p:cNvPr>
          <p:cNvSpPr/>
          <p:nvPr/>
        </p:nvSpPr>
        <p:spPr>
          <a:xfrm>
            <a:off x="377355" y="2166706"/>
            <a:ext cx="5616623" cy="1432529"/>
          </a:xfrm>
          <a:prstGeom prst="roundRect">
            <a:avLst>
              <a:gd name="adj" fmla="val 1318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1600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Gotham Narrow Medium" pitchFamily="2" charset="0"/>
              </a:rPr>
              <a:t>Records all the works published by our researchers</a:t>
            </a:r>
          </a:p>
          <a:p>
            <a:pPr marL="21600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Gotham Narrow Medium" pitchFamily="2" charset="0"/>
              </a:rPr>
              <a:t>Preserves our collective intellectual production</a:t>
            </a:r>
          </a:p>
          <a:p>
            <a:pPr marL="21600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Gotham Narrow Medium" pitchFamily="2" charset="0"/>
              </a:rPr>
              <a:t>Shares publication details on the Institute’s website</a:t>
            </a:r>
          </a:p>
          <a:p>
            <a:pPr marL="21600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Gotham Narrow Medium" pitchFamily="2" charset="0"/>
              </a:rPr>
              <a:t>Allows closed or restricted access as well as embargoes</a:t>
            </a:r>
          </a:p>
        </p:txBody>
      </p:sp>
      <p:sp>
        <p:nvSpPr>
          <p:cNvPr id="29" name="ZoneTexte 31">
            <a:extLst>
              <a:ext uri="{FF2B5EF4-FFF2-40B4-BE49-F238E27FC236}">
                <a16:creationId xmlns:a16="http://schemas.microsoft.com/office/drawing/2014/main" id="{D0F3EB95-FBF8-4756-A411-C3779426735B}"/>
              </a:ext>
            </a:extLst>
          </p:cNvPr>
          <p:cNvSpPr txBox="1"/>
          <p:nvPr/>
        </p:nvSpPr>
        <p:spPr>
          <a:xfrm>
            <a:off x="377354" y="1629139"/>
            <a:ext cx="2016224" cy="537567"/>
          </a:xfrm>
          <a:prstGeom prst="roundRect">
            <a:avLst>
              <a:gd name="adj" fmla="val 2536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Gotham Narrow Bold" pitchFamily="2" charset="0"/>
              </a:rPr>
              <a:t>What it does</a:t>
            </a:r>
            <a:endParaRPr lang="fr-CH" sz="2400" dirty="0">
              <a:solidFill>
                <a:schemeClr val="accent1"/>
              </a:solidFill>
              <a:latin typeface="Gotham Narrow Bold" pitchFamily="2" charset="0"/>
            </a:endParaRPr>
          </a:p>
        </p:txBody>
      </p:sp>
      <p:sp>
        <p:nvSpPr>
          <p:cNvPr id="46" name="Flowchart: Alternate Process 45"/>
          <p:cNvSpPr/>
          <p:nvPr/>
        </p:nvSpPr>
        <p:spPr>
          <a:xfrm>
            <a:off x="6354018" y="3354400"/>
            <a:ext cx="3804060" cy="833971"/>
          </a:xfrm>
          <a:prstGeom prst="flowChartAlternateProcess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Gotham Narrow Bold" pitchFamily="2" charset="0"/>
              </a:rPr>
              <a:t>For all your OA questions, </a:t>
            </a:r>
            <a:br>
              <a:rPr lang="en-GB" sz="1600" dirty="0">
                <a:latin typeface="Gotham Narrow Bold" pitchFamily="2" charset="0"/>
              </a:rPr>
            </a:br>
            <a:r>
              <a:rPr lang="en-GB" sz="1600" dirty="0">
                <a:latin typeface="Gotham Narrow Bold" pitchFamily="2" charset="0"/>
              </a:rPr>
              <a:t>Ask a Librarian!</a:t>
            </a:r>
          </a:p>
          <a:p>
            <a:pPr algn="ctr"/>
            <a:r>
              <a:rPr lang="en-GB" sz="1200" dirty="0">
                <a:latin typeface="Gotham Narrow Medium" pitchFamily="2" charset="0"/>
              </a:rPr>
              <a:t>catherine.brendow@graduateinstitute.ch</a:t>
            </a:r>
          </a:p>
        </p:txBody>
      </p:sp>
      <p:sp>
        <p:nvSpPr>
          <p:cNvPr id="47" name="Rectangle : coins arrondis 16">
            <a:extLst>
              <a:ext uri="{FF2B5EF4-FFF2-40B4-BE49-F238E27FC236}">
                <a16:creationId xmlns:a16="http://schemas.microsoft.com/office/drawing/2014/main" id="{228D7258-FF57-4DFA-86D4-4C4D35FDA2BE}"/>
              </a:ext>
            </a:extLst>
          </p:cNvPr>
          <p:cNvSpPr/>
          <p:nvPr/>
        </p:nvSpPr>
        <p:spPr>
          <a:xfrm>
            <a:off x="6210003" y="5200994"/>
            <a:ext cx="4105292" cy="7615265"/>
          </a:xfrm>
          <a:prstGeom prst="roundRect">
            <a:avLst>
              <a:gd name="adj" fmla="val 1318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1600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Gotham Narrow Medium" pitchFamily="2" charset="0"/>
              </a:rPr>
              <a:t>All publication types: articles, books, book chapters, reports, theses, etc.</a:t>
            </a:r>
          </a:p>
          <a:p>
            <a:pPr marL="21600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Gotham Narrow Medium" pitchFamily="2" charset="0"/>
              </a:rPr>
              <a:t>All versions: preprints, working papers, accepted manuscripts, published versions, etc.</a:t>
            </a:r>
          </a:p>
          <a:p>
            <a:pPr marL="21600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Gotham Narrow Medium" pitchFamily="2" charset="0"/>
              </a:rPr>
              <a:t>Over 19’000 records, including over </a:t>
            </a:r>
            <a:br>
              <a:rPr lang="en-GB" sz="1600" dirty="0">
                <a:solidFill>
                  <a:schemeClr val="tx1"/>
                </a:solidFill>
                <a:latin typeface="Gotham Narrow Medium" pitchFamily="2" charset="0"/>
              </a:rPr>
            </a:br>
            <a:r>
              <a:rPr lang="en-GB" sz="1600" dirty="0">
                <a:solidFill>
                  <a:schemeClr val="tx1"/>
                </a:solidFill>
                <a:latin typeface="Gotham Narrow Medium" pitchFamily="2" charset="0"/>
              </a:rPr>
              <a:t>3700 public-access documents:</a:t>
            </a:r>
          </a:p>
        </p:txBody>
      </p:sp>
      <p:sp>
        <p:nvSpPr>
          <p:cNvPr id="48" name="ZoneTexte 31">
            <a:extLst>
              <a:ext uri="{FF2B5EF4-FFF2-40B4-BE49-F238E27FC236}">
                <a16:creationId xmlns:a16="http://schemas.microsoft.com/office/drawing/2014/main" id="{D0F3EB95-FBF8-4756-A411-C3779426735B}"/>
              </a:ext>
            </a:extLst>
          </p:cNvPr>
          <p:cNvSpPr txBox="1"/>
          <p:nvPr/>
        </p:nvSpPr>
        <p:spPr>
          <a:xfrm>
            <a:off x="6210003" y="4646009"/>
            <a:ext cx="3005882" cy="537567"/>
          </a:xfrm>
          <a:prstGeom prst="roundRect">
            <a:avLst>
              <a:gd name="adj" fmla="val 2536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Gotham Narrow Bold" pitchFamily="2" charset="0"/>
              </a:rPr>
              <a:t>Key repository facts</a:t>
            </a:r>
            <a:endParaRPr lang="fr-CH" sz="2400" dirty="0">
              <a:solidFill>
                <a:schemeClr val="accent1"/>
              </a:solidFill>
              <a:latin typeface="Gotham Narrow Bold" pitchFamily="2" charset="0"/>
            </a:endParaRPr>
          </a:p>
        </p:txBody>
      </p:sp>
      <p:sp>
        <p:nvSpPr>
          <p:cNvPr id="50" name="Rectangle : coins arrondis 16">
            <a:extLst>
              <a:ext uri="{FF2B5EF4-FFF2-40B4-BE49-F238E27FC236}">
                <a16:creationId xmlns:a16="http://schemas.microsoft.com/office/drawing/2014/main" id="{228D7258-FF57-4DFA-86D4-4C4D35FDA2BE}"/>
              </a:ext>
            </a:extLst>
          </p:cNvPr>
          <p:cNvSpPr/>
          <p:nvPr/>
        </p:nvSpPr>
        <p:spPr>
          <a:xfrm>
            <a:off x="377355" y="7369605"/>
            <a:ext cx="5616622" cy="5446654"/>
          </a:xfrm>
          <a:prstGeom prst="roundRect">
            <a:avLst>
              <a:gd name="adj" fmla="val 1318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1600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Gotham Narrow Medium" pitchFamily="2" charset="0"/>
              </a:rPr>
              <a:t>The number of published articles is stable</a:t>
            </a:r>
          </a:p>
          <a:p>
            <a:pPr marL="21600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Gotham Narrow Medium" pitchFamily="2" charset="0"/>
              </a:rPr>
              <a:t>The share of open access has increased until 2023,</a:t>
            </a:r>
            <a:br>
              <a:rPr lang="en-GB" sz="1600" dirty="0">
                <a:solidFill>
                  <a:schemeClr val="tx1"/>
                </a:solidFill>
                <a:latin typeface="Gotham Narrow Medium" pitchFamily="2" charset="0"/>
              </a:rPr>
            </a:br>
            <a:r>
              <a:rPr lang="en-GB" sz="1600" dirty="0">
                <a:solidFill>
                  <a:schemeClr val="tx1"/>
                </a:solidFill>
                <a:latin typeface="Gotham Narrow Medium" pitchFamily="2" charset="0"/>
              </a:rPr>
              <a:t>but has since reached a plateau, a little over 80%</a:t>
            </a:r>
          </a:p>
          <a:p>
            <a:pPr marL="21600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Gotham Narrow Medium" pitchFamily="2" charset="0"/>
              </a:rPr>
              <a:t>Most open access publications were achieved in hybrid journals through read &amp; publish agreements</a:t>
            </a:r>
          </a:p>
          <a:p>
            <a:pPr marL="21600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Gotham Narrow Medium" pitchFamily="2" charset="0"/>
              </a:rPr>
              <a:t>We should focus more on green open access</a:t>
            </a:r>
          </a:p>
        </p:txBody>
      </p:sp>
      <p:sp>
        <p:nvSpPr>
          <p:cNvPr id="51" name="ZoneTexte 31">
            <a:extLst>
              <a:ext uri="{FF2B5EF4-FFF2-40B4-BE49-F238E27FC236}">
                <a16:creationId xmlns:a16="http://schemas.microsoft.com/office/drawing/2014/main" id="{D0F3EB95-FBF8-4756-A411-C3779426735B}"/>
              </a:ext>
            </a:extLst>
          </p:cNvPr>
          <p:cNvSpPr txBox="1"/>
          <p:nvPr/>
        </p:nvSpPr>
        <p:spPr>
          <a:xfrm>
            <a:off x="376518" y="6832039"/>
            <a:ext cx="4213304" cy="537567"/>
          </a:xfrm>
          <a:prstGeom prst="roundRect">
            <a:avLst>
              <a:gd name="adj" fmla="val 2536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Gotham Narrow Bold" pitchFamily="2" charset="0"/>
              </a:rPr>
              <a:t>Articles from our researchers</a:t>
            </a:r>
            <a:endParaRPr lang="fr-CH" sz="2400" dirty="0">
              <a:solidFill>
                <a:schemeClr val="accent1"/>
              </a:solidFill>
              <a:latin typeface="Gotham Narrow Bold" pitchFamily="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986" y="10194866"/>
            <a:ext cx="2009325" cy="20093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352075" y="12240195"/>
            <a:ext cx="37300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chemeClr val="accent1"/>
                </a:solidFill>
                <a:latin typeface="Gotham Narrow Bold" pitchFamily="2" charset="0"/>
              </a:rPr>
              <a:t>https://repository.graduateinstitute.ch</a:t>
            </a:r>
          </a:p>
        </p:txBody>
      </p:sp>
      <p:sp>
        <p:nvSpPr>
          <p:cNvPr id="54" name="ZoneTexte 31">
            <a:extLst>
              <a:ext uri="{FF2B5EF4-FFF2-40B4-BE49-F238E27FC236}">
                <a16:creationId xmlns:a16="http://schemas.microsoft.com/office/drawing/2014/main" id="{089522B2-E7B4-4A81-A87E-DDADB93F34A5}"/>
              </a:ext>
            </a:extLst>
          </p:cNvPr>
          <p:cNvSpPr txBox="1"/>
          <p:nvPr/>
        </p:nvSpPr>
        <p:spPr>
          <a:xfrm>
            <a:off x="6209997" y="1629139"/>
            <a:ext cx="3024339" cy="537567"/>
          </a:xfrm>
          <a:prstGeom prst="roundRect">
            <a:avLst>
              <a:gd name="adj" fmla="val 2536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Gotham Narrow Bold" pitchFamily="2" charset="0"/>
              </a:rPr>
              <a:t>What you should do</a:t>
            </a:r>
            <a:endParaRPr lang="fr-CH" sz="2400" dirty="0">
              <a:solidFill>
                <a:schemeClr val="accent1"/>
              </a:solidFill>
              <a:latin typeface="Gotham Narrow Bold" pitchFamily="2" charset="0"/>
            </a:endParaRPr>
          </a:p>
        </p:txBody>
      </p:sp>
      <p:sp>
        <p:nvSpPr>
          <p:cNvPr id="59" name="Rectangle : coins arrondis 16">
            <a:extLst>
              <a:ext uri="{FF2B5EF4-FFF2-40B4-BE49-F238E27FC236}">
                <a16:creationId xmlns:a16="http://schemas.microsoft.com/office/drawing/2014/main" id="{53ADF731-1142-4F65-8697-417D04202EE6}"/>
              </a:ext>
            </a:extLst>
          </p:cNvPr>
          <p:cNvSpPr/>
          <p:nvPr/>
        </p:nvSpPr>
        <p:spPr>
          <a:xfrm>
            <a:off x="377354" y="4361276"/>
            <a:ext cx="5616622" cy="2252127"/>
          </a:xfrm>
          <a:prstGeom prst="roundRect">
            <a:avLst>
              <a:gd name="adj" fmla="val 1318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1600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Gotham Narrow Medium" pitchFamily="2" charset="0"/>
              </a:rPr>
              <a:t>Our librarians will include an open access manuscript with the record whenever possible</a:t>
            </a:r>
          </a:p>
          <a:p>
            <a:pPr marL="21600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Gotham Narrow Medium" pitchFamily="2" charset="0"/>
              </a:rPr>
              <a:t>This gives easier access to your publications, increasing their visibility, and fulfils your obligations towards your funder’s open access mandate</a:t>
            </a:r>
          </a:p>
          <a:p>
            <a:pPr marL="21600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Gotham Narrow Medium" pitchFamily="2" charset="0"/>
              </a:rPr>
              <a:t>Contents are indexed in Google Scholar, </a:t>
            </a:r>
            <a:r>
              <a:rPr lang="en-GB" sz="1600" dirty="0" err="1">
                <a:solidFill>
                  <a:schemeClr val="tx1"/>
                </a:solidFill>
                <a:latin typeface="Gotham Narrow Medium" pitchFamily="2" charset="0"/>
              </a:rPr>
              <a:t>Unpaywall</a:t>
            </a:r>
            <a:r>
              <a:rPr lang="en-GB" sz="1600" dirty="0">
                <a:solidFill>
                  <a:schemeClr val="tx1"/>
                </a:solidFill>
                <a:latin typeface="Gotham Narrow Medium" pitchFamily="2" charset="0"/>
              </a:rPr>
              <a:t>, and </a:t>
            </a:r>
            <a:r>
              <a:rPr lang="en-GB" sz="1600" dirty="0" err="1">
                <a:solidFill>
                  <a:schemeClr val="tx1"/>
                </a:solidFill>
                <a:latin typeface="Gotham Narrow Medium" pitchFamily="2" charset="0"/>
              </a:rPr>
              <a:t>Swisscovery</a:t>
            </a:r>
            <a:r>
              <a:rPr lang="en-GB" sz="1600" dirty="0">
                <a:solidFill>
                  <a:schemeClr val="tx1"/>
                </a:solidFill>
                <a:latin typeface="Gotham Narrow Medium" pitchFamily="2" charset="0"/>
              </a:rPr>
              <a:t>, increasing your works’ accessibility</a:t>
            </a:r>
          </a:p>
        </p:txBody>
      </p:sp>
      <p:sp>
        <p:nvSpPr>
          <p:cNvPr id="63" name="ZoneTexte 31">
            <a:extLst>
              <a:ext uri="{FF2B5EF4-FFF2-40B4-BE49-F238E27FC236}">
                <a16:creationId xmlns:a16="http://schemas.microsoft.com/office/drawing/2014/main" id="{AF11E517-0655-4FAC-85D5-1D24A63BA079}"/>
              </a:ext>
            </a:extLst>
          </p:cNvPr>
          <p:cNvSpPr txBox="1"/>
          <p:nvPr/>
        </p:nvSpPr>
        <p:spPr>
          <a:xfrm>
            <a:off x="380782" y="3819797"/>
            <a:ext cx="3164924" cy="537567"/>
          </a:xfrm>
          <a:prstGeom prst="roundRect">
            <a:avLst>
              <a:gd name="adj" fmla="val 2536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Gotham Narrow Bold" pitchFamily="2" charset="0"/>
              </a:rPr>
              <a:t>Green Open Access</a:t>
            </a:r>
            <a:endParaRPr lang="fr-CH" sz="2400" dirty="0">
              <a:solidFill>
                <a:schemeClr val="accent1"/>
              </a:solidFill>
              <a:latin typeface="Gotham Narrow Bold" pitchFamily="2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1FA62B0-9084-4A0C-BF7A-C64340F63E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666" y="3910418"/>
            <a:ext cx="216025" cy="337470"/>
          </a:xfrm>
          <a:prstGeom prst="rect">
            <a:avLst/>
          </a:prstGeom>
        </p:spPr>
      </p:pic>
      <p:sp>
        <p:nvSpPr>
          <p:cNvPr id="26" name="Rounded Rectangle 18">
            <a:extLst>
              <a:ext uri="{FF2B5EF4-FFF2-40B4-BE49-F238E27FC236}">
                <a16:creationId xmlns:a16="http://schemas.microsoft.com/office/drawing/2014/main" id="{CDC450B3-790D-4251-88B6-C9F78535714C}"/>
              </a:ext>
            </a:extLst>
          </p:cNvPr>
          <p:cNvSpPr/>
          <p:nvPr/>
        </p:nvSpPr>
        <p:spPr>
          <a:xfrm>
            <a:off x="379240" y="358774"/>
            <a:ext cx="9931792" cy="107950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1"/>
                </a:solidFill>
                <a:latin typeface="Gotham Narrow Ultra" pitchFamily="2" charset="0"/>
              </a:rPr>
              <a:t>The Geneva Graduate Institute Repository</a:t>
            </a:r>
          </a:p>
          <a:p>
            <a:pPr algn="ctr"/>
            <a:r>
              <a:rPr lang="en-US" sz="1800" dirty="0">
                <a:solidFill>
                  <a:schemeClr val="accent1"/>
                </a:solidFill>
                <a:latin typeface="Gotham Narrow Bold" pitchFamily="2" charset="0"/>
              </a:rPr>
              <a:t>Archiving our scientific heritage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A753C53-75DE-49D0-83E5-031E79F3AB50}"/>
              </a:ext>
            </a:extLst>
          </p:cNvPr>
          <p:cNvSpPr txBox="1"/>
          <p:nvPr/>
        </p:nvSpPr>
        <p:spPr>
          <a:xfrm>
            <a:off x="3660454" y="12371747"/>
            <a:ext cx="201480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550">
              <a:spcBef>
                <a:spcPts val="600"/>
              </a:spcBef>
            </a:pPr>
            <a:r>
              <a:rPr lang="en-GB" sz="900" dirty="0">
                <a:solidFill>
                  <a:schemeClr val="tx1"/>
                </a:solidFill>
                <a:latin typeface="Gotham Narrow Medium" pitchFamily="2" charset="0"/>
              </a:rPr>
              <a:t>Open access statistics: </a:t>
            </a:r>
            <a:r>
              <a:rPr lang="en-GB" sz="900" dirty="0" err="1">
                <a:solidFill>
                  <a:schemeClr val="tx1"/>
                </a:solidFill>
                <a:latin typeface="Gotham Narrow Medium" pitchFamily="2" charset="0"/>
              </a:rPr>
              <a:t>Unpaywall</a:t>
            </a:r>
            <a:endParaRPr lang="en-GB" sz="900" dirty="0">
              <a:solidFill>
                <a:schemeClr val="tx1"/>
              </a:solidFill>
              <a:latin typeface="Gotham Narrow Medium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678542-122E-41C9-A34E-058BE99759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73" y="9435681"/>
            <a:ext cx="4826783" cy="2936065"/>
          </a:xfrm>
          <a:prstGeom prst="rect">
            <a:avLst/>
          </a:prstGeom>
        </p:spPr>
      </p:pic>
      <p:pic>
        <p:nvPicPr>
          <p:cNvPr id="30" name="Picture 29" descr="A screenshot of a survey&#10;&#10;AI-generated content may be incorrect.">
            <a:extLst>
              <a:ext uri="{FF2B5EF4-FFF2-40B4-BE49-F238E27FC236}">
                <a16:creationId xmlns:a16="http://schemas.microsoft.com/office/drawing/2014/main" id="{F53A82A9-E218-48F0-91C2-ED49D057CA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245" y="7335342"/>
            <a:ext cx="2503690" cy="2718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8833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2468</TotalTime>
  <Words>301</Words>
  <Application>Microsoft Office PowerPoint</Application>
  <PresentationFormat>Custom</PresentationFormat>
  <Paragraphs>33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Calibri</vt:lpstr>
      <vt:lpstr>Calibri Light</vt:lpstr>
      <vt:lpstr>Gotham Narrow Bold</vt:lpstr>
      <vt:lpstr>Gotham Narrow Medium</vt:lpstr>
      <vt:lpstr>Gotham Narrow Thin</vt:lpstr>
      <vt:lpstr>Gotham Narrow Ultra</vt:lpstr>
      <vt:lpstr>Office Theme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Geneva Graduate Institute Repository</dc:title>
  <dc:creator>Pasquier Guillaume</dc:creator>
  <cp:keywords>open access, OA, institutional repository</cp:keywords>
  <cp:lastModifiedBy>Pasquier Guillaume</cp:lastModifiedBy>
  <cp:revision>253</cp:revision>
  <cp:lastPrinted>2025-05-08T14:48:30Z</cp:lastPrinted>
  <dcterms:created xsi:type="dcterms:W3CDTF">2011-11-23T15:39:26Z</dcterms:created>
  <dcterms:modified xsi:type="dcterms:W3CDTF">2026-04-30T13:21:37Z</dcterms:modified>
</cp:coreProperties>
</file>