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6" r:id="rId27"/>
    <p:sldId id="277" r:id="rId28"/>
    <p:sldId id="278" r:id="rId29"/>
    <p:sldId id="279" r:id="rId30"/>
    <p:sldId id="280" r:id="rId31"/>
    <p:sldId id="281" r:id="rId32"/>
    <p:sldId id="282" r:id="rId33"/>
    <p:sldId id="283" r:id="rId34"/>
    <p:sldId id="284" r:id="rId35"/>
    <p:sldId id="285" r:id="rId36"/>
    <p:sldId id="286" r:id="rId37"/>
    <p:sldId id="287" r:id="rId38"/>
    <p:sldId id="288" r:id="rId39"/>
    <p:sldId id="289" r:id="rId40"/>
    <p:sldId id="290" r:id="rId41"/>
    <p:sldId id="291" r:id="rId42"/>
    <p:sldId id="292" r:id="rId43"/>
    <p:sldId id="293" r:id="rId44"/>
    <p:sldId id="294" r:id="rId45"/>
    <p:sldId id="295" r:id="rId46"/>
    <p:sldId id="296" r:id="rId47"/>
    <p:sldId id="297" r:id="rId48"/>
    <p:sldId id="298" r:id="rId49"/>
    <p:sldId id="299" r:id="rId50"/>
    <p:sldId id="300" r:id="rId51"/>
    <p:sldId id="301" r:id="rId52"/>
    <p:sldId id="302" r:id="rId53"/>
    <p:sldId id="303" r:id="rId54"/>
    <p:sldId id="304" r:id="rId55"/>
    <p:sldId id="305" r:id="rId56"/>
    <p:sldId id="306" r:id="rId57"/>
    <p:sldId id="307" r:id="rId58"/>
    <p:sldId id="308" r:id="rId59"/>
    <p:sldId id="309" r:id="rId60"/>
    <p:sldId id="310" r:id="rId61"/>
    <p:sldId id="311" r:id="rId62"/>
    <p:sldId id="312" r:id="rId63"/>
    <p:sldId id="313" r:id="rId64"/>
    <p:sldId id="314" r:id="rId65"/>
    <p:sldId id="315" r:id="rId66"/>
    <p:sldId id="316" r:id="rId67"/>
    <p:sldId id="317" r:id="rId68"/>
    <p:sldId id="318" r:id="rId69"/>
    <p:sldId id="319" r:id="rId70"/>
    <p:sldId id="320" r:id="rId71"/>
    <p:sldId id="321" r:id="rId72"/>
    <p:sldId id="322" r:id="rId73"/>
    <p:sldId id="323" r:id="rId74"/>
    <p:sldId id="324" r:id="rId75"/>
    <p:sldId id="325" r:id="rId76"/>
    <p:sldId id="326" r:id="rId77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17" Type="http://schemas.openxmlformats.org/officeDocument/2006/relationships/slide" Target="slides/slide11.xml"/><Relationship Id="rId18" Type="http://schemas.openxmlformats.org/officeDocument/2006/relationships/slide" Target="slides/slide12.xml"/><Relationship Id="rId19" Type="http://schemas.openxmlformats.org/officeDocument/2006/relationships/slide" Target="slides/slide13.xml"/><Relationship Id="rId20" Type="http://schemas.openxmlformats.org/officeDocument/2006/relationships/slide" Target="slides/slide14.xml"/><Relationship Id="rId21" Type="http://schemas.openxmlformats.org/officeDocument/2006/relationships/slide" Target="slides/slide15.xml"/><Relationship Id="rId22" Type="http://schemas.openxmlformats.org/officeDocument/2006/relationships/slide" Target="slides/slide16.xml"/><Relationship Id="rId23" Type="http://schemas.openxmlformats.org/officeDocument/2006/relationships/slide" Target="slides/slide17.xml"/><Relationship Id="rId24" Type="http://schemas.openxmlformats.org/officeDocument/2006/relationships/slide" Target="slides/slide18.xml"/><Relationship Id="rId25" Type="http://schemas.openxmlformats.org/officeDocument/2006/relationships/slide" Target="slides/slide19.xml"/><Relationship Id="rId26" Type="http://schemas.openxmlformats.org/officeDocument/2006/relationships/slide" Target="slides/slide20.xml"/><Relationship Id="rId27" Type="http://schemas.openxmlformats.org/officeDocument/2006/relationships/slide" Target="slides/slide21.xml"/><Relationship Id="rId28" Type="http://schemas.openxmlformats.org/officeDocument/2006/relationships/slide" Target="slides/slide22.xml"/><Relationship Id="rId29" Type="http://schemas.openxmlformats.org/officeDocument/2006/relationships/slide" Target="slides/slide23.xml"/><Relationship Id="rId30" Type="http://schemas.openxmlformats.org/officeDocument/2006/relationships/slide" Target="slides/slide24.xml"/><Relationship Id="rId31" Type="http://schemas.openxmlformats.org/officeDocument/2006/relationships/slide" Target="slides/slide25.xml"/><Relationship Id="rId32" Type="http://schemas.openxmlformats.org/officeDocument/2006/relationships/slide" Target="slides/slide26.xml"/><Relationship Id="rId33" Type="http://schemas.openxmlformats.org/officeDocument/2006/relationships/slide" Target="slides/slide27.xml"/><Relationship Id="rId34" Type="http://schemas.openxmlformats.org/officeDocument/2006/relationships/slide" Target="slides/slide28.xml"/><Relationship Id="rId35" Type="http://schemas.openxmlformats.org/officeDocument/2006/relationships/slide" Target="slides/slide29.xml"/><Relationship Id="rId36" Type="http://schemas.openxmlformats.org/officeDocument/2006/relationships/slide" Target="slides/slide30.xml"/><Relationship Id="rId37" Type="http://schemas.openxmlformats.org/officeDocument/2006/relationships/slide" Target="slides/slide31.xml"/><Relationship Id="rId38" Type="http://schemas.openxmlformats.org/officeDocument/2006/relationships/slide" Target="slides/slide32.xml"/><Relationship Id="rId39" Type="http://schemas.openxmlformats.org/officeDocument/2006/relationships/slide" Target="slides/slide33.xml"/><Relationship Id="rId40" Type="http://schemas.openxmlformats.org/officeDocument/2006/relationships/slide" Target="slides/slide34.xml"/><Relationship Id="rId41" Type="http://schemas.openxmlformats.org/officeDocument/2006/relationships/slide" Target="slides/slide35.xml"/><Relationship Id="rId42" Type="http://schemas.openxmlformats.org/officeDocument/2006/relationships/slide" Target="slides/slide36.xml"/><Relationship Id="rId43" Type="http://schemas.openxmlformats.org/officeDocument/2006/relationships/slide" Target="slides/slide37.xml"/><Relationship Id="rId44" Type="http://schemas.openxmlformats.org/officeDocument/2006/relationships/slide" Target="slides/slide38.xml"/><Relationship Id="rId45" Type="http://schemas.openxmlformats.org/officeDocument/2006/relationships/slide" Target="slides/slide39.xml"/><Relationship Id="rId46" Type="http://schemas.openxmlformats.org/officeDocument/2006/relationships/slide" Target="slides/slide40.xml"/><Relationship Id="rId47" Type="http://schemas.openxmlformats.org/officeDocument/2006/relationships/slide" Target="slides/slide41.xml"/><Relationship Id="rId48" Type="http://schemas.openxmlformats.org/officeDocument/2006/relationships/slide" Target="slides/slide42.xml"/><Relationship Id="rId49" Type="http://schemas.openxmlformats.org/officeDocument/2006/relationships/slide" Target="slides/slide43.xml"/><Relationship Id="rId50" Type="http://schemas.openxmlformats.org/officeDocument/2006/relationships/slide" Target="slides/slide44.xml"/><Relationship Id="rId51" Type="http://schemas.openxmlformats.org/officeDocument/2006/relationships/slide" Target="slides/slide45.xml"/><Relationship Id="rId52" Type="http://schemas.openxmlformats.org/officeDocument/2006/relationships/slide" Target="slides/slide46.xml"/><Relationship Id="rId53" Type="http://schemas.openxmlformats.org/officeDocument/2006/relationships/slide" Target="slides/slide47.xml"/><Relationship Id="rId54" Type="http://schemas.openxmlformats.org/officeDocument/2006/relationships/slide" Target="slides/slide48.xml"/><Relationship Id="rId55" Type="http://schemas.openxmlformats.org/officeDocument/2006/relationships/slide" Target="slides/slide49.xml"/><Relationship Id="rId56" Type="http://schemas.openxmlformats.org/officeDocument/2006/relationships/slide" Target="slides/slide50.xml"/><Relationship Id="rId57" Type="http://schemas.openxmlformats.org/officeDocument/2006/relationships/slide" Target="slides/slide51.xml"/><Relationship Id="rId58" Type="http://schemas.openxmlformats.org/officeDocument/2006/relationships/slide" Target="slides/slide52.xml"/><Relationship Id="rId59" Type="http://schemas.openxmlformats.org/officeDocument/2006/relationships/slide" Target="slides/slide53.xml"/><Relationship Id="rId60" Type="http://schemas.openxmlformats.org/officeDocument/2006/relationships/slide" Target="slides/slide54.xml"/><Relationship Id="rId61" Type="http://schemas.openxmlformats.org/officeDocument/2006/relationships/slide" Target="slides/slide55.xml"/><Relationship Id="rId62" Type="http://schemas.openxmlformats.org/officeDocument/2006/relationships/slide" Target="slides/slide56.xml"/><Relationship Id="rId63" Type="http://schemas.openxmlformats.org/officeDocument/2006/relationships/slide" Target="slides/slide57.xml"/><Relationship Id="rId64" Type="http://schemas.openxmlformats.org/officeDocument/2006/relationships/slide" Target="slides/slide58.xml"/><Relationship Id="rId65" Type="http://schemas.openxmlformats.org/officeDocument/2006/relationships/slide" Target="slides/slide59.xml"/><Relationship Id="rId66" Type="http://schemas.openxmlformats.org/officeDocument/2006/relationships/slide" Target="slides/slide60.xml"/><Relationship Id="rId67" Type="http://schemas.openxmlformats.org/officeDocument/2006/relationships/slide" Target="slides/slide61.xml"/><Relationship Id="rId68" Type="http://schemas.openxmlformats.org/officeDocument/2006/relationships/slide" Target="slides/slide62.xml"/><Relationship Id="rId69" Type="http://schemas.openxmlformats.org/officeDocument/2006/relationships/slide" Target="slides/slide63.xml"/><Relationship Id="rId70" Type="http://schemas.openxmlformats.org/officeDocument/2006/relationships/slide" Target="slides/slide64.xml"/><Relationship Id="rId71" Type="http://schemas.openxmlformats.org/officeDocument/2006/relationships/slide" Target="slides/slide65.xml"/><Relationship Id="rId72" Type="http://schemas.openxmlformats.org/officeDocument/2006/relationships/slide" Target="slides/slide66.xml"/><Relationship Id="rId73" Type="http://schemas.openxmlformats.org/officeDocument/2006/relationships/slide" Target="slides/slide67.xml"/><Relationship Id="rId74" Type="http://schemas.openxmlformats.org/officeDocument/2006/relationships/slide" Target="slides/slide68.xml"/><Relationship Id="rId75" Type="http://schemas.openxmlformats.org/officeDocument/2006/relationships/slide" Target="slides/slide69.xml"/><Relationship Id="rId76" Type="http://schemas.openxmlformats.org/officeDocument/2006/relationships/slide" Target="slides/slide70.xml"/><Relationship Id="rId77" Type="http://schemas.openxmlformats.org/officeDocument/2006/relationships/slide" Target="slides/slide71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0F172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914400" y="3063240"/>
            <a:ext cx="3657600" cy="36576"/>
          </a:xfrm>
          <a:prstGeom prst="rect">
            <a:avLst/>
          </a:prstGeom>
          <a:solidFill>
            <a:srgbClr val="38BDF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914400" y="3200400"/>
            <a:ext cx="2286000" cy="36576"/>
          </a:xfrm>
          <a:prstGeom prst="rect">
            <a:avLst/>
          </a:prstGeom>
          <a:solidFill>
            <a:srgbClr val="22D3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914400" y="1371600"/>
            <a:ext cx="10058400" cy="1645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4800" b="1">
                <a:solidFill>
                  <a:srgbClr val="FFFFFF"/>
                </a:solidFill>
                <a:latin typeface="Segoe UI"/>
              </a:defRPr>
            </a:pPr>
            <a:r>
              <a:t>DALI2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914400" y="3566160"/>
            <a:ext cx="10058400" cy="18288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200" b="0">
                <a:solidFill>
                  <a:srgbClr val="BDD5F5"/>
                </a:solidFill>
                <a:latin typeface="Segoe UI"/>
              </a:defRPr>
            </a:pPr>
            <a:r>
              <a:t>Multi-Agent System Framework Built on SWI-Prolog</a:t>
            </a:r>
            <a:br/>
            <a:r>
              <a:t>Process-per-Agent Architecture  ·  Redis Star Topology  ·  Full DALI Compatibility</a:t>
            </a:r>
            <a:br/>
            <a:br/>
            <a:r>
              <a:t>University of L'Aquila — DISIM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1E3A5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320040"/>
            <a:ext cx="1051560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000" b="1">
                <a:solidFill>
                  <a:srgbClr val="0F172A"/>
                </a:solidFill>
                <a:latin typeface="Segoe UI"/>
              </a:defRPr>
            </a:pPr>
            <a:r>
              <a:t>Three Communication Channels</a:t>
            </a:r>
          </a:p>
        </p:txBody>
      </p:sp>
      <p:sp>
        <p:nvSpPr>
          <p:cNvPr id="4" name="Rectangle 3"/>
          <p:cNvSpPr/>
          <p:nvPr/>
        </p:nvSpPr>
        <p:spPr>
          <a:xfrm>
            <a:off x="731520" y="1051560"/>
            <a:ext cx="1828800" cy="32004"/>
          </a:xfrm>
          <a:prstGeom prst="rect">
            <a:avLst/>
          </a:prstGeom>
          <a:solidFill>
            <a:srgbClr val="38BDF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731520" y="1371600"/>
            <a:ext cx="105156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600" b="0">
                <a:solidFill>
                  <a:srgbClr val="475569"/>
                </a:solidFill>
                <a:latin typeface="Segoe UI"/>
              </a:defRPr>
            </a:pPr>
            <a:r>
              <a:t>Redis provides three distinct channels for different purposes: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2011680"/>
            <a:ext cx="10515600" cy="43891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b="1" sz="1800">
                <a:solidFill>
                  <a:srgbClr val="1E293B"/>
                </a:solidFill>
                <a:latin typeface="Segoe UI"/>
              </a:rPr>
              <a:t>• LINDA channel</a:t>
            </a:r>
            <a:r>
              <a:rPr sz="1800">
                <a:solidFill>
                  <a:srgbClr val="1E293B"/>
                </a:solidFill>
                <a:latin typeface="Segoe UI"/>
              </a:rPr>
              <a:t> — pub/sub for inter-agent messages. Format: TO:CONTENT:FROM. All agents subscribe. TO=* for broadcast.</a:t>
            </a:r>
          </a:p>
          <a:p>
            <a:pPr>
              <a:spcAft>
                <a:spcPts val="600"/>
              </a:spcAft>
            </a:pPr>
            <a:r>
              <a:rPr b="1" sz="1800">
                <a:solidFill>
                  <a:srgbClr val="1E293B"/>
                </a:solidFill>
                <a:latin typeface="Segoe UI"/>
              </a:rPr>
              <a:t>• LOGS channel</a:t>
            </a:r>
            <a:r>
              <a:rPr sz="1800">
                <a:solidFill>
                  <a:srgbClr val="1E293B"/>
                </a:solidFill>
                <a:latin typeface="Segoe UI"/>
              </a:rPr>
              <a:t> — pub/sub for monitoring. Agents publish log entries; external tools can subscribe.</a:t>
            </a:r>
          </a:p>
          <a:p>
            <a:pPr>
              <a:spcAft>
                <a:spcPts val="600"/>
              </a:spcAft>
            </a:pPr>
            <a:r>
              <a:rPr b="1" sz="1800">
                <a:solidFill>
                  <a:srgbClr val="1E293B"/>
                </a:solidFill>
                <a:latin typeface="Segoe UI"/>
              </a:rPr>
              <a:t>• BB (Blackboard)</a:t>
            </a:r>
            <a:r>
              <a:rPr sz="1800">
                <a:solidFill>
                  <a:srgbClr val="1E293B"/>
                </a:solidFill>
                <a:latin typeface="Segoe UI"/>
              </a:rPr>
              <a:t> — Redis SET for shared data. Replaces DALI's Linda tuple space. Agents use bb_read/bb_write/bb_remove.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57200" y="6446520"/>
            <a:ext cx="54864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900" b="0">
                <a:solidFill>
                  <a:srgbClr val="94A3B8"/>
                </a:solidFill>
                <a:latin typeface="Segoe UI"/>
              </a:defRPr>
            </a:pPr>
            <a:r>
              <a:t>DALI2 — University of L’Aquila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277295" y="6446520"/>
            <a:ext cx="640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900" b="0">
                <a:solidFill>
                  <a:srgbClr val="94A3B8"/>
                </a:solidFill>
                <a:latin typeface="Segoe UI"/>
              </a:defRPr>
            </a:pPr>
            <a:r>
              <a:t>10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1E3A5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320040"/>
            <a:ext cx="1051560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000" b="1">
                <a:solidFill>
                  <a:srgbClr val="0F172A"/>
                </a:solidFill>
                <a:latin typeface="Segoe UI"/>
              </a:defRPr>
            </a:pPr>
            <a:r>
              <a:t>Process-per-Agent Model</a:t>
            </a:r>
          </a:p>
        </p:txBody>
      </p:sp>
      <p:sp>
        <p:nvSpPr>
          <p:cNvPr id="4" name="Rectangle 3"/>
          <p:cNvSpPr/>
          <p:nvPr/>
        </p:nvSpPr>
        <p:spPr>
          <a:xfrm>
            <a:off x="731520" y="1051560"/>
            <a:ext cx="1828800" cy="32004"/>
          </a:xfrm>
          <a:prstGeom prst="rect">
            <a:avLst/>
          </a:prstGeom>
          <a:solidFill>
            <a:srgbClr val="38BDF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731520" y="1371600"/>
            <a:ext cx="105156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600" b="0">
                <a:solidFill>
                  <a:srgbClr val="475569"/>
                </a:solidFill>
                <a:latin typeface="Segoe UI"/>
              </a:defRPr>
            </a:pPr>
            <a:r>
              <a:t>Each agent runs as a separate OS process — true parallelism and isolation.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2011680"/>
            <a:ext cx="10515600" cy="43891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b="1" sz="1800">
                <a:solidFill>
                  <a:srgbClr val="1E293B"/>
                </a:solidFill>
                <a:latin typeface="Segoe UI"/>
              </a:rPr>
              <a:t>• One swipl process per agent</a:t>
            </a:r>
            <a:r>
              <a:rPr sz="1800">
                <a:solidFill>
                  <a:srgbClr val="1E293B"/>
                </a:solidFill>
                <a:latin typeface="Segoe UI"/>
              </a:rPr>
              <a:t> — the master server spawns each agent as an independent process</a:t>
            </a:r>
          </a:p>
          <a:p>
            <a:pPr>
              <a:spcAft>
                <a:spcPts val="600"/>
              </a:spcAft>
            </a:pPr>
            <a:r>
              <a:rPr b="1" sz="1800">
                <a:solidFill>
                  <a:srgbClr val="1E293B"/>
                </a:solidFill>
                <a:latin typeface="Segoe UI"/>
              </a:rPr>
              <a:t>• Cycle-based execution</a:t>
            </a:r>
            <a:r>
              <a:rPr sz="1800">
                <a:solidFill>
                  <a:srgbClr val="1E293B"/>
                </a:solidFill>
                <a:latin typeface="Segoe UI"/>
              </a:rPr>
              <a:t> — each agent has its own event loop with configurable cycle duration</a:t>
            </a:r>
          </a:p>
          <a:p>
            <a:pPr>
              <a:spcAft>
                <a:spcPts val="600"/>
              </a:spcAft>
            </a:pPr>
            <a:r>
              <a:rPr b="1" sz="1800">
                <a:solidFill>
                  <a:srgbClr val="1E293B"/>
                </a:solidFill>
                <a:latin typeface="Segoe UI"/>
              </a:rPr>
              <a:t>• Independent failure</a:t>
            </a:r>
            <a:r>
              <a:rPr sz="1800">
                <a:solidFill>
                  <a:srgbClr val="1E293B"/>
                </a:solidFill>
                <a:latin typeface="Segoe UI"/>
              </a:rPr>
              <a:t> — if one agent crashes, others continue running</a:t>
            </a:r>
          </a:p>
          <a:p>
            <a:pPr>
              <a:spcAft>
                <a:spcPts val="600"/>
              </a:spcAft>
            </a:pPr>
            <a:r>
              <a:rPr b="1" sz="1800">
                <a:solidFill>
                  <a:srgbClr val="1E293B"/>
                </a:solidFill>
                <a:latin typeface="Segoe UI"/>
              </a:rPr>
              <a:t>• Redis decoupling</a:t>
            </a:r>
            <a:r>
              <a:rPr sz="1800">
                <a:solidFill>
                  <a:srgbClr val="1E293B"/>
                </a:solidFill>
                <a:latin typeface="Segoe UI"/>
              </a:rPr>
              <a:t> — agents don't know each other's location; all routing is via Redis</a:t>
            </a:r>
          </a:p>
          <a:p>
            <a:pPr>
              <a:spcAft>
                <a:spcPts val="600"/>
              </a:spcAft>
            </a:pPr>
            <a:r>
              <a:rPr b="1" sz="1800">
                <a:solidFill>
                  <a:srgbClr val="1E293B"/>
                </a:solidFill>
                <a:latin typeface="Segoe UI"/>
              </a:rPr>
              <a:t>• Scalable</a:t>
            </a:r>
            <a:r>
              <a:rPr sz="1800">
                <a:solidFill>
                  <a:srgbClr val="1E293B"/>
                </a:solidFill>
                <a:latin typeface="Segoe UI"/>
              </a:rPr>
              <a:t> — add agents by adding :- agent(name). declarations to the .pl file</a:t>
            </a:r>
          </a:p>
          <a:p>
            <a:pPr>
              <a:spcAft>
                <a:spcPts val="600"/>
              </a:spcAft>
            </a:pPr>
            <a:r>
              <a:rPr b="1" sz="1800">
                <a:solidFill>
                  <a:srgbClr val="1E293B"/>
                </a:solidFill>
                <a:latin typeface="Segoe UI"/>
              </a:rPr>
              <a:t>• No shared memory</a:t>
            </a:r>
            <a:r>
              <a:rPr sz="1800">
                <a:solidFill>
                  <a:srgbClr val="1E293B"/>
                </a:solidFill>
                <a:latin typeface="Segoe UI"/>
              </a:rPr>
              <a:t> — all inter-agent state goes through Redis (messages or blackboard)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57200" y="6446520"/>
            <a:ext cx="54864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900" b="0">
                <a:solidFill>
                  <a:srgbClr val="94A3B8"/>
                </a:solidFill>
                <a:latin typeface="Segoe UI"/>
              </a:defRPr>
            </a:pPr>
            <a:r>
              <a:t>DALI2 — University of L’Aquila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277295" y="6446520"/>
            <a:ext cx="640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900" b="0">
                <a:solidFill>
                  <a:srgbClr val="94A3B8"/>
                </a:solidFill>
                <a:latin typeface="Segoe UI"/>
              </a:defRPr>
            </a:pPr>
            <a:r>
              <a:t>11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1E3A5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320040"/>
            <a:ext cx="1051560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000" b="1">
                <a:solidFill>
                  <a:srgbClr val="0F172A"/>
                </a:solidFill>
                <a:latin typeface="Segoe UI"/>
              </a:defRPr>
            </a:pPr>
            <a:r>
              <a:t>Deployment Modes</a:t>
            </a:r>
          </a:p>
        </p:txBody>
      </p:sp>
      <p:sp>
        <p:nvSpPr>
          <p:cNvPr id="4" name="Rectangle 3"/>
          <p:cNvSpPr/>
          <p:nvPr/>
        </p:nvSpPr>
        <p:spPr>
          <a:xfrm>
            <a:off x="731520" y="1051560"/>
            <a:ext cx="1828800" cy="32004"/>
          </a:xfrm>
          <a:prstGeom prst="rect">
            <a:avLst/>
          </a:prstGeom>
          <a:solidFill>
            <a:srgbClr val="38BDF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731520" y="1371600"/>
            <a:ext cx="105156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600" b="0">
                <a:solidFill>
                  <a:srgbClr val="475569"/>
                </a:solidFill>
                <a:latin typeface="Segoe UI"/>
              </a:defRPr>
            </a:pPr>
            <a:r>
              <a:t>Same code works in all three modes — just change how processes are started.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2011680"/>
            <a:ext cx="10515600" cy="43891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b="1" sz="1800">
                <a:solidFill>
                  <a:srgbClr val="1E293B"/>
                </a:solidFill>
                <a:latin typeface="Segoe UI"/>
              </a:rPr>
              <a:t>• Mode A: All-in-one</a:t>
            </a:r>
            <a:r>
              <a:rPr sz="1800">
                <a:solidFill>
                  <a:srgbClr val="1E293B"/>
                </a:solidFill>
                <a:latin typeface="Segoe UI"/>
              </a:rPr>
              <a:t> — one Redis, one server, all agents in one terminal. Simplest setup.</a:t>
            </a:r>
          </a:p>
          <a:p>
            <a:pPr>
              <a:spcAft>
                <a:spcPts val="600"/>
              </a:spcAft>
            </a:pPr>
            <a:r>
              <a:rPr b="1" sz="1800">
                <a:solidFill>
                  <a:srgbClr val="1E293B"/>
                </a:solidFill>
                <a:latin typeface="Segoe UI"/>
              </a:rPr>
              <a:t>• Mode B: Multi-terminal</a:t>
            </a:r>
            <a:r>
              <a:rPr sz="1800">
                <a:solidFill>
                  <a:srgbClr val="1E293B"/>
                </a:solidFill>
                <a:latin typeface="Segoe UI"/>
              </a:rPr>
              <a:t> — multiple server instances on the same machine share one Redis. Each starts a subset of agents with --agents flag.</a:t>
            </a:r>
          </a:p>
          <a:p>
            <a:pPr>
              <a:spcAft>
                <a:spcPts val="600"/>
              </a:spcAft>
            </a:pPr>
            <a:r>
              <a:rPr b="1" sz="1800">
                <a:solidFill>
                  <a:srgbClr val="1E293B"/>
                </a:solidFill>
                <a:latin typeface="Segoe UI"/>
              </a:rPr>
              <a:t>• Mode C: Multi-machine</a:t>
            </a:r>
            <a:r>
              <a:rPr sz="1800">
                <a:solidFill>
                  <a:srgbClr val="1E293B"/>
                </a:solidFill>
                <a:latin typeface="Segoe UI"/>
              </a:rPr>
              <a:t> — same as Mode B but across LAN. All nodes point REDIS_HOST to the Redis machine.</a:t>
            </a:r>
          </a:p>
          <a:p>
            <a:pPr>
              <a:spcAft>
                <a:spcPts val="600"/>
              </a:spcAft>
            </a:pPr>
            <a:r>
              <a:rPr b="1" sz="1800">
                <a:solidFill>
                  <a:srgbClr val="1E293B"/>
                </a:solidFill>
                <a:latin typeface="Segoe UI"/>
              </a:rPr>
              <a:t>• No code changes</a:t>
            </a:r>
            <a:r>
              <a:rPr sz="1800">
                <a:solidFill>
                  <a:srgbClr val="1E293B"/>
                </a:solidFill>
                <a:latin typeface="Segoe UI"/>
              </a:rPr>
              <a:t> — agents communicate through Redis regardless of deployment mode</a:t>
            </a:r>
          </a:p>
          <a:p>
            <a:pPr>
              <a:spcAft>
                <a:spcPts val="600"/>
              </a:spcAft>
            </a:pPr>
            <a:r>
              <a:rPr b="1" sz="1800">
                <a:solidFill>
                  <a:srgbClr val="1E293B"/>
                </a:solidFill>
                <a:latin typeface="Segoe UI"/>
              </a:rPr>
              <a:t>• Cluster panel</a:t>
            </a:r>
            <a:r>
              <a:rPr sz="1800">
                <a:solidFill>
                  <a:srgbClr val="1E293B"/>
                </a:solidFill>
                <a:latin typeface="Segoe UI"/>
              </a:rPr>
              <a:t> — web UI shows all agents across all nodes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57200" y="6446520"/>
            <a:ext cx="54864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900" b="0">
                <a:solidFill>
                  <a:srgbClr val="94A3B8"/>
                </a:solidFill>
                <a:latin typeface="Segoe UI"/>
              </a:defRPr>
            </a:pPr>
            <a:r>
              <a:t>DALI2 — University of L’Aquila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277295" y="6446520"/>
            <a:ext cx="640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900" b="0">
                <a:solidFill>
                  <a:srgbClr val="94A3B8"/>
                </a:solidFill>
                <a:latin typeface="Segoe UI"/>
              </a:defRPr>
            </a:pPr>
            <a:r>
              <a:t>12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1E3A5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320040"/>
            <a:ext cx="1051560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000" b="1">
                <a:solidFill>
                  <a:srgbClr val="0F172A"/>
                </a:solidFill>
                <a:latin typeface="Segoe UI"/>
              </a:defRPr>
            </a:pPr>
            <a:r>
              <a:t>Distributed Deployment (Mode C)</a:t>
            </a:r>
          </a:p>
        </p:txBody>
      </p:sp>
      <p:sp>
        <p:nvSpPr>
          <p:cNvPr id="4" name="Rectangle 3"/>
          <p:cNvSpPr/>
          <p:nvPr/>
        </p:nvSpPr>
        <p:spPr>
          <a:xfrm>
            <a:off x="731520" y="1051560"/>
            <a:ext cx="1828800" cy="32004"/>
          </a:xfrm>
          <a:prstGeom prst="rect">
            <a:avLst/>
          </a:prstGeom>
          <a:solidFill>
            <a:srgbClr val="38BDF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731520" y="1371600"/>
            <a:ext cx="105156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600" b="0">
                <a:solidFill>
                  <a:srgbClr val="475569"/>
                </a:solidFill>
                <a:latin typeface="Segoe UI"/>
              </a:defRPr>
            </a:pPr>
            <a:r>
              <a:t>Multiple machines on the same LAN, all pointing to one Redis instance.</a:t>
            </a:r>
          </a:p>
        </p:txBody>
      </p:sp>
      <p:sp>
        <p:nvSpPr>
          <p:cNvPr id="6" name="Rectangle 5"/>
          <p:cNvSpPr/>
          <p:nvPr/>
        </p:nvSpPr>
        <p:spPr>
          <a:xfrm>
            <a:off x="1371600" y="2011680"/>
            <a:ext cx="9144000" cy="4187952"/>
          </a:xfrm>
          <a:prstGeom prst="rect">
            <a:avLst/>
          </a:prstGeom>
          <a:solidFill>
            <a:srgbClr val="F1F5F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Rectangle 6"/>
          <p:cNvSpPr/>
          <p:nvPr/>
        </p:nvSpPr>
        <p:spPr>
          <a:xfrm>
            <a:off x="1371600" y="2011680"/>
            <a:ext cx="45720" cy="4187952"/>
          </a:xfrm>
          <a:prstGeom prst="rect">
            <a:avLst/>
          </a:prstGeom>
          <a:solidFill>
            <a:srgbClr val="38BDF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600200" y="2148840"/>
            <a:ext cx="8732520" cy="39136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00"/>
              </a:spcAft>
              <a:defRPr sz="1400">
                <a:solidFill>
                  <a:srgbClr val="1E293B"/>
                </a:solidFill>
                <a:latin typeface="Consolas"/>
              </a:defRPr>
            </a:pPr>
            <a:r>
              <a:t>+--------------------+</a:t>
            </a:r>
          </a:p>
          <a:p>
            <a:pPr>
              <a:spcAft>
                <a:spcPts val="100"/>
              </a:spcAft>
              <a:defRPr sz="1400">
                <a:solidFill>
                  <a:srgbClr val="1E293B"/>
                </a:solidFill>
                <a:latin typeface="Consolas"/>
              </a:defRPr>
            </a:pPr>
            <a:r>
              <a:t>  | Machine X          |</a:t>
            </a:r>
          </a:p>
          <a:p>
            <a:pPr>
              <a:spcAft>
                <a:spcPts val="100"/>
              </a:spcAft>
              <a:defRPr sz="1400">
                <a:solidFill>
                  <a:srgbClr val="1E293B"/>
                </a:solidFill>
                <a:latin typeface="Consolas"/>
              </a:defRPr>
            </a:pPr>
            <a:r>
              <a:t>  | (192.168.1.10)     |</a:t>
            </a:r>
          </a:p>
          <a:p>
            <a:pPr>
              <a:spcAft>
                <a:spcPts val="100"/>
              </a:spcAft>
              <a:defRPr sz="1400">
                <a:solidFill>
                  <a:srgbClr val="1E293B"/>
                </a:solidFill>
                <a:latin typeface="Consolas"/>
              </a:defRPr>
            </a:pPr>
            <a:r>
              <a:t>  |  +------------+    |</a:t>
            </a:r>
          </a:p>
          <a:p>
            <a:pPr>
              <a:spcAft>
                <a:spcPts val="100"/>
              </a:spcAft>
              <a:defRPr sz="1400">
                <a:solidFill>
                  <a:srgbClr val="1E293B"/>
                </a:solidFill>
                <a:latin typeface="Consolas"/>
              </a:defRPr>
            </a:pPr>
            <a:r>
              <a:t>  |  |   Redis    |    |</a:t>
            </a:r>
          </a:p>
          <a:p>
            <a:pPr>
              <a:spcAft>
                <a:spcPts val="100"/>
              </a:spcAft>
              <a:defRPr sz="1400">
                <a:solidFill>
                  <a:srgbClr val="1E293B"/>
                </a:solidFill>
                <a:latin typeface="Consolas"/>
              </a:defRPr>
            </a:pPr>
            <a:r>
              <a:t>  |  +------+-----+    |</a:t>
            </a:r>
          </a:p>
          <a:p>
            <a:pPr>
              <a:spcAft>
                <a:spcPts val="100"/>
              </a:spcAft>
              <a:defRPr sz="1400">
                <a:solidFill>
                  <a:srgbClr val="1E293B"/>
                </a:solidFill>
                <a:latin typeface="Consolas"/>
              </a:defRPr>
            </a:pPr>
            <a:r>
              <a:t>  +---------+-----------+</a:t>
            </a:r>
          </a:p>
          <a:p>
            <a:pPr>
              <a:spcAft>
                <a:spcPts val="100"/>
              </a:spcAft>
              <a:defRPr sz="1400">
                <a:solidFill>
                  <a:srgbClr val="1E293B"/>
                </a:solidFill>
                <a:latin typeface="Consolas"/>
              </a:defRPr>
            </a:pPr>
            <a:r>
              <a:t>            |</a:t>
            </a:r>
          </a:p>
          <a:p>
            <a:pPr>
              <a:spcAft>
                <a:spcPts val="100"/>
              </a:spcAft>
              <a:defRPr sz="1400">
                <a:solidFill>
                  <a:srgbClr val="1E293B"/>
                </a:solidFill>
                <a:latin typeface="Consolas"/>
              </a:defRPr>
            </a:pPr>
            <a:r>
              <a:t>     +------+------+</a:t>
            </a:r>
          </a:p>
          <a:p>
            <a:pPr>
              <a:spcAft>
                <a:spcPts val="100"/>
              </a:spcAft>
              <a:defRPr sz="1400">
                <a:solidFill>
                  <a:srgbClr val="1E293B"/>
                </a:solidFill>
                <a:latin typeface="Consolas"/>
              </a:defRPr>
            </a:pPr>
            <a:r>
              <a:t>     |             |</a:t>
            </a:r>
          </a:p>
          <a:p>
            <a:pPr>
              <a:spcAft>
                <a:spcPts val="100"/>
              </a:spcAft>
              <a:defRPr sz="1400">
                <a:solidFill>
                  <a:srgbClr val="1E293B"/>
                </a:solidFill>
                <a:latin typeface="Consolas"/>
              </a:defRPr>
            </a:pPr>
            <a:r>
              <a:t>+----+-------+ +---+--------+</a:t>
            </a:r>
          </a:p>
          <a:p>
            <a:pPr>
              <a:spcAft>
                <a:spcPts val="100"/>
              </a:spcAft>
              <a:defRPr sz="1400">
                <a:solidFill>
                  <a:srgbClr val="1E293B"/>
                </a:solidFill>
                <a:latin typeface="Consolas"/>
              </a:defRPr>
            </a:pPr>
            <a:r>
              <a:t>| Machine Y  | | Machine Z  |</a:t>
            </a:r>
          </a:p>
          <a:p>
            <a:pPr>
              <a:spcAft>
                <a:spcPts val="100"/>
              </a:spcAft>
              <a:defRPr sz="1400">
                <a:solidFill>
                  <a:srgbClr val="1E293B"/>
                </a:solidFill>
                <a:latin typeface="Consolas"/>
              </a:defRPr>
            </a:pPr>
            <a:r>
              <a:t>| port 8081  | | port 8082  |</a:t>
            </a:r>
          </a:p>
          <a:p>
            <a:pPr>
              <a:spcAft>
                <a:spcPts val="100"/>
              </a:spcAft>
              <a:defRPr sz="1400">
                <a:solidFill>
                  <a:srgbClr val="1E293B"/>
                </a:solidFill>
                <a:latin typeface="Consolas"/>
              </a:defRPr>
            </a:pPr>
            <a:r>
              <a:t>| soil_sensor| | crop_advisor|</a:t>
            </a:r>
          </a:p>
          <a:p>
            <a:pPr>
              <a:spcAft>
                <a:spcPts val="100"/>
              </a:spcAft>
              <a:defRPr sz="1400">
                <a:solidFill>
                  <a:srgbClr val="1E293B"/>
                </a:solidFill>
                <a:latin typeface="Consolas"/>
              </a:defRPr>
            </a:pPr>
            <a:r>
              <a:t>| weather_mon| | irrigation |</a:t>
            </a:r>
          </a:p>
          <a:p>
            <a:pPr>
              <a:spcAft>
                <a:spcPts val="100"/>
              </a:spcAft>
              <a:defRPr sz="1400">
                <a:solidFill>
                  <a:srgbClr val="1E293B"/>
                </a:solidFill>
                <a:latin typeface="Consolas"/>
              </a:defRPr>
            </a:pPr>
            <a:r>
              <a:t>| logger     | | farmer     |</a:t>
            </a:r>
          </a:p>
          <a:p>
            <a:pPr>
              <a:spcAft>
                <a:spcPts val="100"/>
              </a:spcAft>
              <a:defRPr sz="1400">
                <a:solidFill>
                  <a:srgbClr val="1E293B"/>
                </a:solidFill>
                <a:latin typeface="Consolas"/>
              </a:defRPr>
            </a:pPr>
            <a:r>
              <a:t>+------------+ +------------+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57200" y="6446520"/>
            <a:ext cx="54864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900" b="0">
                <a:solidFill>
                  <a:srgbClr val="94A3B8"/>
                </a:solidFill>
                <a:latin typeface="Segoe UI"/>
              </a:defRPr>
            </a:pPr>
            <a:r>
              <a:t>DALI2 — University of L’Aquila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1277295" y="6446520"/>
            <a:ext cx="640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900" b="0">
                <a:solidFill>
                  <a:srgbClr val="94A3B8"/>
                </a:solidFill>
                <a:latin typeface="Segoe UI"/>
              </a:defRPr>
            </a:pPr>
            <a:r>
              <a:t>13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1E3A5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320040"/>
            <a:ext cx="1051560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000" b="1">
                <a:solidFill>
                  <a:srgbClr val="0F172A"/>
                </a:solidFill>
                <a:latin typeface="Segoe UI"/>
              </a:defRPr>
            </a:pPr>
            <a:r>
              <a:t>Deployment Commands</a:t>
            </a:r>
          </a:p>
        </p:txBody>
      </p:sp>
      <p:sp>
        <p:nvSpPr>
          <p:cNvPr id="4" name="Rectangle 3"/>
          <p:cNvSpPr/>
          <p:nvPr/>
        </p:nvSpPr>
        <p:spPr>
          <a:xfrm>
            <a:off x="731520" y="1051560"/>
            <a:ext cx="1828800" cy="32004"/>
          </a:xfrm>
          <a:prstGeom prst="rect">
            <a:avLst/>
          </a:prstGeom>
          <a:solidFill>
            <a:srgbClr val="38BDF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731520" y="1371600"/>
            <a:ext cx="105156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600" b="0">
                <a:solidFill>
                  <a:srgbClr val="475569"/>
                </a:solidFill>
                <a:latin typeface="Segoe UI"/>
              </a:defRPr>
            </a:pPr>
            <a:r>
              <a:t>Examples for each deployment mode:</a:t>
            </a:r>
          </a:p>
        </p:txBody>
      </p:sp>
      <p:sp>
        <p:nvSpPr>
          <p:cNvPr id="6" name="Rectangle 5"/>
          <p:cNvSpPr/>
          <p:nvPr/>
        </p:nvSpPr>
        <p:spPr>
          <a:xfrm>
            <a:off x="548640" y="1965960"/>
            <a:ext cx="10972800" cy="3749039"/>
          </a:xfrm>
          <a:prstGeom prst="rect">
            <a:avLst/>
          </a:prstGeom>
          <a:solidFill>
            <a:srgbClr val="F1F5F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Rectangle 6"/>
          <p:cNvSpPr/>
          <p:nvPr/>
        </p:nvSpPr>
        <p:spPr>
          <a:xfrm>
            <a:off x="548640" y="1965960"/>
            <a:ext cx="45720" cy="3749039"/>
          </a:xfrm>
          <a:prstGeom prst="rect">
            <a:avLst/>
          </a:prstGeom>
          <a:solidFill>
            <a:srgbClr val="38BDF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777240" y="2103120"/>
            <a:ext cx="10561320" cy="34747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00"/>
              </a:spcAft>
              <a:defRPr sz="1200">
                <a:solidFill>
                  <a:srgbClr val="64748B"/>
                </a:solidFill>
                <a:latin typeface="Consolas"/>
              </a:defRPr>
            </a:pPr>
            <a:r>
              <a:t>%% Mode A: All-in-one (simplest)</a:t>
            </a:r>
          </a:p>
          <a:p>
            <a:pPr>
              <a:spcAft>
                <a:spcPts val="100"/>
              </a:spcAft>
              <a:defRPr sz="1200">
                <a:solidFill>
                  <a:srgbClr val="1E293B"/>
                </a:solidFill>
                <a:latin typeface="Consolas"/>
              </a:defRPr>
            </a:pPr>
            <a:r>
              <a:t>docker compose up --build</a:t>
            </a:r>
          </a:p>
          <a:p>
            <a:pPr>
              <a:spcAft>
                <a:spcPts val="100"/>
              </a:spcAft>
              <a:defRPr sz="1200">
                <a:solidFill>
                  <a:srgbClr val="1E293B"/>
                </a:solidFill>
                <a:latin typeface="Consolas"/>
              </a:defRPr>
            </a:pPr>
          </a:p>
          <a:p>
            <a:pPr>
              <a:spcAft>
                <a:spcPts val="100"/>
              </a:spcAft>
              <a:defRPr sz="1200">
                <a:solidFill>
                  <a:srgbClr val="64748B"/>
                </a:solidFill>
                <a:latin typeface="Consolas"/>
              </a:defRPr>
            </a:pPr>
            <a:r>
              <a:t>%% Mode B: Multi-terminal (same machine, shared Redis)</a:t>
            </a:r>
          </a:p>
          <a:p>
            <a:pPr>
              <a:spcAft>
                <a:spcPts val="100"/>
              </a:spcAft>
              <a:defRPr sz="1200">
                <a:solidFill>
                  <a:srgbClr val="64748B"/>
                </a:solidFill>
                <a:latin typeface="Consolas"/>
              </a:defRPr>
            </a:pPr>
            <a:r>
              <a:t>%% Terminal 1 — sensors node (port 8081)</a:t>
            </a:r>
          </a:p>
          <a:p>
            <a:pPr>
              <a:spcAft>
                <a:spcPts val="100"/>
              </a:spcAft>
              <a:defRPr sz="1200">
                <a:solidFill>
                  <a:srgbClr val="1E293B"/>
                </a:solidFill>
                <a:latin typeface="Consolas"/>
              </a:defRPr>
            </a:pPr>
            <a:r>
              <a:t>swipl -l src/server.pl -g main -- 8081 examples/agriculture.pl \</a:t>
            </a:r>
          </a:p>
          <a:p>
            <a:pPr>
              <a:spcAft>
                <a:spcPts val="100"/>
              </a:spcAft>
              <a:defRPr sz="1200">
                <a:solidFill>
                  <a:srgbClr val="1E293B"/>
                </a:solidFill>
                <a:latin typeface="Consolas"/>
              </a:defRPr>
            </a:pPr>
            <a:r>
              <a:t>  --name sensors --agents soil_sensor,weather_monitor,logger</a:t>
            </a:r>
          </a:p>
          <a:p>
            <a:pPr>
              <a:spcAft>
                <a:spcPts val="100"/>
              </a:spcAft>
              <a:defRPr sz="1200">
                <a:solidFill>
                  <a:srgbClr val="1E293B"/>
                </a:solidFill>
                <a:latin typeface="Consolas"/>
              </a:defRPr>
            </a:pPr>
          </a:p>
          <a:p>
            <a:pPr>
              <a:spcAft>
                <a:spcPts val="100"/>
              </a:spcAft>
              <a:defRPr sz="1200">
                <a:solidFill>
                  <a:srgbClr val="64748B"/>
                </a:solidFill>
                <a:latin typeface="Consolas"/>
              </a:defRPr>
            </a:pPr>
            <a:r>
              <a:t>%% Terminal 2 — advisors node (port 8082)</a:t>
            </a:r>
          </a:p>
          <a:p>
            <a:pPr>
              <a:spcAft>
                <a:spcPts val="100"/>
              </a:spcAft>
              <a:defRPr sz="1200">
                <a:solidFill>
                  <a:srgbClr val="1E293B"/>
                </a:solidFill>
                <a:latin typeface="Consolas"/>
              </a:defRPr>
            </a:pPr>
            <a:r>
              <a:t>swipl -l src/server.pl -g main -- 8082 examples/agriculture.pl \</a:t>
            </a:r>
          </a:p>
          <a:p>
            <a:pPr>
              <a:spcAft>
                <a:spcPts val="100"/>
              </a:spcAft>
              <a:defRPr sz="1200">
                <a:solidFill>
                  <a:srgbClr val="1E293B"/>
                </a:solidFill>
                <a:latin typeface="Consolas"/>
              </a:defRPr>
            </a:pPr>
            <a:r>
              <a:t>  --name advisors --agents crop_advisor,irrigation_controller,farmer_agent</a:t>
            </a:r>
          </a:p>
          <a:p>
            <a:pPr>
              <a:spcAft>
                <a:spcPts val="100"/>
              </a:spcAft>
              <a:defRPr sz="1200">
                <a:solidFill>
                  <a:srgbClr val="1E293B"/>
                </a:solidFill>
                <a:latin typeface="Consolas"/>
              </a:defRPr>
            </a:pPr>
          </a:p>
          <a:p>
            <a:pPr>
              <a:spcAft>
                <a:spcPts val="100"/>
              </a:spcAft>
              <a:defRPr sz="1200">
                <a:solidFill>
                  <a:srgbClr val="64748B"/>
                </a:solidFill>
                <a:latin typeface="Consolas"/>
              </a:defRPr>
            </a:pPr>
            <a:r>
              <a:t>%% Mode C: Multi-machine — set REDIS_HOST</a:t>
            </a:r>
          </a:p>
          <a:p>
            <a:pPr>
              <a:spcAft>
                <a:spcPts val="100"/>
              </a:spcAft>
              <a:defRPr sz="1200">
                <a:solidFill>
                  <a:srgbClr val="1E293B"/>
                </a:solidFill>
                <a:latin typeface="Consolas"/>
              </a:defRPr>
            </a:pPr>
            <a:r>
              <a:t>REDIS_HOST=192.168.1.10 swipl -l src/server.pl -g main -- 8081 \</a:t>
            </a:r>
          </a:p>
          <a:p>
            <a:pPr>
              <a:spcAft>
                <a:spcPts val="100"/>
              </a:spcAft>
              <a:defRPr sz="1200">
                <a:solidFill>
                  <a:srgbClr val="1E293B"/>
                </a:solidFill>
                <a:latin typeface="Consolas"/>
              </a:defRPr>
            </a:pPr>
            <a:r>
              <a:t>  examples/agriculture.pl --name sensors --agents soil_sensor,logger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57200" y="6446520"/>
            <a:ext cx="54864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900" b="0">
                <a:solidFill>
                  <a:srgbClr val="94A3B8"/>
                </a:solidFill>
                <a:latin typeface="Segoe UI"/>
              </a:defRPr>
            </a:pPr>
            <a:r>
              <a:t>DALI2 — University of L’Aquila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1277295" y="6446520"/>
            <a:ext cx="640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900" b="0">
                <a:solidFill>
                  <a:srgbClr val="94A3B8"/>
                </a:solidFill>
                <a:latin typeface="Segoe UI"/>
              </a:defRPr>
            </a:pPr>
            <a:r>
              <a:t>14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0F172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914400" y="3657600"/>
            <a:ext cx="2743200" cy="36576"/>
          </a:xfrm>
          <a:prstGeom prst="rect">
            <a:avLst/>
          </a:prstGeom>
          <a:solidFill>
            <a:srgbClr val="38BDF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914400" y="2194560"/>
            <a:ext cx="10058400" cy="1371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4200" b="1">
                <a:solidFill>
                  <a:srgbClr val="FFFFFF"/>
                </a:solidFill>
                <a:latin typeface="Segoe UI"/>
              </a:defRPr>
            </a:pPr>
            <a:r>
              <a:t>Language Fundamentals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14400" y="4023360"/>
            <a:ext cx="1005840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000" b="0">
                <a:solidFill>
                  <a:srgbClr val="BDD5F5"/>
                </a:solidFill>
                <a:latin typeface="Segoe UI"/>
              </a:defRPr>
            </a:pPr>
            <a:r>
              <a:t>Agent Declarations · Suffixes · Operators · Beliefs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1277295" y="6446520"/>
            <a:ext cx="640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900" b="0">
                <a:solidFill>
                  <a:srgbClr val="94A3B8"/>
                </a:solidFill>
                <a:latin typeface="Segoe UI"/>
              </a:defRPr>
            </a:pPr>
            <a:r>
              <a:t>15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1E3A5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320040"/>
            <a:ext cx="1051560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000" b="1">
                <a:solidFill>
                  <a:srgbClr val="0F172A"/>
                </a:solidFill>
                <a:latin typeface="Segoe UI"/>
              </a:defRPr>
            </a:pPr>
            <a:r>
              <a:t>Agent Declaration</a:t>
            </a:r>
          </a:p>
        </p:txBody>
      </p:sp>
      <p:sp>
        <p:nvSpPr>
          <p:cNvPr id="4" name="Rectangle 3"/>
          <p:cNvSpPr/>
          <p:nvPr/>
        </p:nvSpPr>
        <p:spPr>
          <a:xfrm>
            <a:off x="731520" y="1051560"/>
            <a:ext cx="1828800" cy="32004"/>
          </a:xfrm>
          <a:prstGeom prst="rect">
            <a:avLst/>
          </a:prstGeom>
          <a:solidFill>
            <a:srgbClr val="38BDF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731520" y="1371600"/>
            <a:ext cx="105156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600" b="0">
                <a:solidFill>
                  <a:srgbClr val="475569"/>
                </a:solidFill>
                <a:latin typeface="Segoe UI"/>
              </a:defRPr>
            </a:pPr>
            <a:r>
              <a:t>Every agent is declared with :- agent(Name, Options). All subsequent rules belong to that agent.</a:t>
            </a:r>
          </a:p>
        </p:txBody>
      </p:sp>
      <p:sp>
        <p:nvSpPr>
          <p:cNvPr id="6" name="Rectangle 5"/>
          <p:cNvSpPr/>
          <p:nvPr/>
        </p:nvSpPr>
        <p:spPr>
          <a:xfrm>
            <a:off x="548640" y="1965960"/>
            <a:ext cx="10972800" cy="3749039"/>
          </a:xfrm>
          <a:prstGeom prst="rect">
            <a:avLst/>
          </a:prstGeom>
          <a:solidFill>
            <a:srgbClr val="F1F5F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Rectangle 6"/>
          <p:cNvSpPr/>
          <p:nvPr/>
        </p:nvSpPr>
        <p:spPr>
          <a:xfrm>
            <a:off x="548640" y="1965960"/>
            <a:ext cx="45720" cy="3749039"/>
          </a:xfrm>
          <a:prstGeom prst="rect">
            <a:avLst/>
          </a:prstGeom>
          <a:solidFill>
            <a:srgbClr val="38BDF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777240" y="2103120"/>
            <a:ext cx="10561320" cy="34747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00"/>
              </a:spcAft>
              <a:defRPr sz="1400">
                <a:solidFill>
                  <a:srgbClr val="64748B"/>
                </a:solidFill>
                <a:latin typeface="Consolas"/>
              </a:defRPr>
            </a:pPr>
            <a:r>
              <a:t>%% Agent with options</a:t>
            </a:r>
          </a:p>
          <a:p>
            <a:pPr>
              <a:spcAft>
                <a:spcPts val="100"/>
              </a:spcAft>
              <a:defRPr sz="1400">
                <a:solidFill>
                  <a:srgbClr val="7C3AED"/>
                </a:solidFill>
                <a:latin typeface="Consolas"/>
              </a:defRPr>
            </a:pPr>
            <a:r>
              <a:t>:- agent(my_agent, [cycle(1)]).</a:t>
            </a:r>
          </a:p>
          <a:p>
            <a:pPr>
              <a:spcAft>
                <a:spcPts val="100"/>
              </a:spcAft>
              <a:defRPr sz="1400">
                <a:solidFill>
                  <a:srgbClr val="1E293B"/>
                </a:solidFill>
                <a:latin typeface="Consolas"/>
              </a:defRPr>
            </a:pPr>
          </a:p>
          <a:p>
            <a:pPr>
              <a:spcAft>
                <a:spcPts val="100"/>
              </a:spcAft>
              <a:defRPr sz="1400">
                <a:solidFill>
                  <a:srgbClr val="64748B"/>
                </a:solidFill>
                <a:latin typeface="Consolas"/>
              </a:defRPr>
            </a:pPr>
            <a:r>
              <a:t>%% Agent without options (defaults to cycle(1))</a:t>
            </a:r>
          </a:p>
          <a:p>
            <a:pPr>
              <a:spcAft>
                <a:spcPts val="100"/>
              </a:spcAft>
              <a:defRPr sz="1400">
                <a:solidFill>
                  <a:srgbClr val="7C3AED"/>
                </a:solidFill>
                <a:latin typeface="Consolas"/>
              </a:defRPr>
            </a:pPr>
            <a:r>
              <a:t>:- agent(simple_agent).</a:t>
            </a:r>
          </a:p>
          <a:p>
            <a:pPr>
              <a:spcAft>
                <a:spcPts val="100"/>
              </a:spcAft>
              <a:defRPr sz="1400">
                <a:solidFill>
                  <a:srgbClr val="1E293B"/>
                </a:solidFill>
                <a:latin typeface="Consolas"/>
              </a:defRPr>
            </a:pPr>
          </a:p>
          <a:p>
            <a:pPr>
              <a:spcAft>
                <a:spcPts val="100"/>
              </a:spcAft>
              <a:defRPr sz="1400">
                <a:solidFill>
                  <a:srgbClr val="64748B"/>
                </a:solidFill>
                <a:latin typeface="Consolas"/>
              </a:defRPr>
            </a:pPr>
            <a:r>
              <a:t>%% Multiple agents in one file</a:t>
            </a:r>
          </a:p>
          <a:p>
            <a:pPr>
              <a:spcAft>
                <a:spcPts val="100"/>
              </a:spcAft>
              <a:defRPr sz="1400">
                <a:solidFill>
                  <a:srgbClr val="7C3AED"/>
                </a:solidFill>
                <a:latin typeface="Consolas"/>
              </a:defRPr>
            </a:pPr>
            <a:r>
              <a:t>:- agent(sensor, [cycle(1)]).</a:t>
            </a:r>
          </a:p>
          <a:p>
            <a:pPr>
              <a:spcAft>
                <a:spcPts val="100"/>
              </a:spcAft>
              <a:defRPr sz="1400">
                <a:solidFill>
                  <a:srgbClr val="64748B"/>
                </a:solidFill>
                <a:latin typeface="Consolas"/>
              </a:defRPr>
            </a:pPr>
            <a:r>
              <a:t>%% ... sensor rules here ...</a:t>
            </a:r>
          </a:p>
          <a:p>
            <a:pPr>
              <a:spcAft>
                <a:spcPts val="100"/>
              </a:spcAft>
              <a:defRPr sz="1400">
                <a:solidFill>
                  <a:srgbClr val="1E293B"/>
                </a:solidFill>
                <a:latin typeface="Consolas"/>
              </a:defRPr>
            </a:pPr>
          </a:p>
          <a:p>
            <a:pPr>
              <a:spcAft>
                <a:spcPts val="100"/>
              </a:spcAft>
              <a:defRPr sz="1400">
                <a:solidFill>
                  <a:srgbClr val="7C3AED"/>
                </a:solidFill>
                <a:latin typeface="Consolas"/>
              </a:defRPr>
            </a:pPr>
            <a:r>
              <a:t>:- agent(coordinator, [cycle(2)]).</a:t>
            </a:r>
          </a:p>
          <a:p>
            <a:pPr>
              <a:spcAft>
                <a:spcPts val="100"/>
              </a:spcAft>
              <a:defRPr sz="1400">
                <a:solidFill>
                  <a:srgbClr val="64748B"/>
                </a:solidFill>
                <a:latin typeface="Consolas"/>
              </a:defRPr>
            </a:pPr>
            <a:r>
              <a:t>%% ... coordinator rules here ...</a:t>
            </a:r>
          </a:p>
          <a:p>
            <a:pPr>
              <a:spcAft>
                <a:spcPts val="100"/>
              </a:spcAft>
              <a:defRPr sz="1400">
                <a:solidFill>
                  <a:srgbClr val="1E293B"/>
                </a:solidFill>
                <a:latin typeface="Consolas"/>
              </a:defRPr>
            </a:pPr>
          </a:p>
          <a:p>
            <a:pPr>
              <a:spcAft>
                <a:spcPts val="100"/>
              </a:spcAft>
              <a:defRPr sz="1400">
                <a:solidFill>
                  <a:srgbClr val="64748B"/>
                </a:solidFill>
                <a:latin typeface="Consolas"/>
              </a:defRPr>
            </a:pPr>
            <a:r>
              <a:t>%% Options:</a:t>
            </a:r>
          </a:p>
          <a:p>
            <a:pPr>
              <a:spcAft>
                <a:spcPts val="100"/>
              </a:spcAft>
              <a:defRPr sz="1400">
                <a:solidFill>
                  <a:srgbClr val="64748B"/>
                </a:solidFill>
                <a:latin typeface="Consolas"/>
              </a:defRPr>
            </a:pPr>
            <a:r>
              <a:t>%%   cycle(N)  — cycle duration in seconds (default: 1)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57200" y="6446520"/>
            <a:ext cx="54864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900" b="0">
                <a:solidFill>
                  <a:srgbClr val="94A3B8"/>
                </a:solidFill>
                <a:latin typeface="Segoe UI"/>
              </a:defRPr>
            </a:pPr>
            <a:r>
              <a:t>DALI2 — University of L’Aquila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1277295" y="6446520"/>
            <a:ext cx="640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900" b="0">
                <a:solidFill>
                  <a:srgbClr val="94A3B8"/>
                </a:solidFill>
                <a:latin typeface="Segoe UI"/>
              </a:defRPr>
            </a:pPr>
            <a:r>
              <a:t>16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1E3A5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320040"/>
            <a:ext cx="1051560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000" b="1">
                <a:solidFill>
                  <a:srgbClr val="0F172A"/>
                </a:solidFill>
                <a:latin typeface="Segoe UI"/>
              </a:defRPr>
            </a:pPr>
            <a:r>
              <a:t>Suffixes — Event and Predicate Types</a:t>
            </a:r>
          </a:p>
        </p:txBody>
      </p:sp>
      <p:sp>
        <p:nvSpPr>
          <p:cNvPr id="4" name="Rectangle 3"/>
          <p:cNvSpPr/>
          <p:nvPr/>
        </p:nvSpPr>
        <p:spPr>
          <a:xfrm>
            <a:off x="731520" y="1051560"/>
            <a:ext cx="1828800" cy="32004"/>
          </a:xfrm>
          <a:prstGeom prst="rect">
            <a:avLst/>
          </a:prstGeom>
          <a:solidFill>
            <a:srgbClr val="38BDF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731520" y="1463040"/>
            <a:ext cx="105156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600" b="0">
                <a:solidFill>
                  <a:srgbClr val="475569"/>
                </a:solidFill>
                <a:latin typeface="Segoe UI"/>
              </a:defRPr>
            </a:pPr>
            <a:r>
              <a:t>DALI2 uses single-letter suffixes to classify predicates. Identical to original DALI.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731520" y="2011680"/>
          <a:ext cx="10515600" cy="23957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28900"/>
                <a:gridCol w="2628900"/>
                <a:gridCol w="2628900"/>
                <a:gridCol w="2628900"/>
              </a:tblGrid>
              <a:tr h="399288">
                <a:tc>
                  <a:txBody>
                    <a:bodyPr/>
                    <a:lstStyle/>
                    <a:p>
                      <a:pPr>
                        <a:defRPr sz="1300" b="1">
                          <a:solidFill>
                            <a:srgbClr val="FFFFFF"/>
                          </a:solidFill>
                          <a:latin typeface="Segoe UI"/>
                        </a:defRPr>
                      </a:pPr>
                      <a:r>
                        <a:t>Suffix</a:t>
                      </a:r>
                    </a:p>
                  </a:txBody>
                  <a:tcPr>
                    <a:solidFill>
                      <a:srgbClr val="1E3A5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300" b="1">
                          <a:solidFill>
                            <a:srgbClr val="FFFFFF"/>
                          </a:solidFill>
                          <a:latin typeface="Segoe UI"/>
                        </a:defRPr>
                      </a:pPr>
                      <a:r>
                        <a:t>Meaning</a:t>
                      </a:r>
                    </a:p>
                  </a:txBody>
                  <a:tcPr>
                    <a:solidFill>
                      <a:srgbClr val="1E3A5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300" b="1">
                          <a:solidFill>
                            <a:srgbClr val="FFFFFF"/>
                          </a:solidFill>
                          <a:latin typeface="Segoe UI"/>
                        </a:defRPr>
                      </a:pPr>
                      <a:r>
                        <a:t>Example</a:t>
                      </a:r>
                    </a:p>
                  </a:txBody>
                  <a:tcPr>
                    <a:solidFill>
                      <a:srgbClr val="1E3A5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300" b="1">
                          <a:solidFill>
                            <a:srgbClr val="FFFFFF"/>
                          </a:solidFill>
                          <a:latin typeface="Segoe UI"/>
                        </a:defRPr>
                      </a:pPr>
                      <a:r>
                        <a:t>Description</a:t>
                      </a:r>
                    </a:p>
                  </a:txBody>
                  <a:tcPr>
                    <a:solidFill>
                      <a:srgbClr val="1E3A5F"/>
                    </a:solidFill>
                  </a:tcPr>
                </a:tc>
              </a:tr>
              <a:tr h="399288">
                <a:tc>
                  <a:txBody>
                    <a:bodyPr/>
                    <a:lstStyle/>
                    <a:p>
                      <a:pPr>
                        <a:defRPr sz="1200">
                          <a:solidFill>
                            <a:srgbClr val="1E293B"/>
                          </a:solidFill>
                          <a:latin typeface="Segoe UI"/>
                        </a:defRPr>
                      </a:pPr>
                      <a:r>
                        <a:t>E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200">
                          <a:solidFill>
                            <a:srgbClr val="1E293B"/>
                          </a:solidFill>
                          <a:latin typeface="Segoe UI"/>
                        </a:defRPr>
                      </a:pPr>
                      <a:r>
                        <a:t>External Event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200">
                          <a:solidFill>
                            <a:srgbClr val="1E293B"/>
                          </a:solidFill>
                          <a:latin typeface="Segoe UI"/>
                        </a:defRPr>
                      </a:pPr>
                      <a:r>
                        <a:t>alarmE(Type, Loc)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200">
                          <a:solidFill>
                            <a:srgbClr val="1E293B"/>
                          </a:solidFill>
                          <a:latin typeface="Segoe UI"/>
                        </a:defRPr>
                      </a:pPr>
                      <a:r>
                        <a:t>React to incoming messages or injected events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  <a:tr h="399288">
                <a:tc>
                  <a:txBody>
                    <a:bodyPr/>
                    <a:lstStyle/>
                    <a:p>
                      <a:pPr>
                        <a:defRPr sz="1200">
                          <a:solidFill>
                            <a:srgbClr val="1E293B"/>
                          </a:solidFill>
                          <a:latin typeface="Segoe UI"/>
                        </a:defRPr>
                      </a:pPr>
                      <a:r>
                        <a:t>I</a:t>
                      </a:r>
                    </a:p>
                  </a:txBody>
                  <a:tcPr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200">
                          <a:solidFill>
                            <a:srgbClr val="1E293B"/>
                          </a:solidFill>
                          <a:latin typeface="Segoe UI"/>
                        </a:defRPr>
                      </a:pPr>
                      <a:r>
                        <a:t>Internal Event</a:t>
                      </a:r>
                    </a:p>
                  </a:txBody>
                  <a:tcPr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200">
                          <a:solidFill>
                            <a:srgbClr val="1E293B"/>
                          </a:solidFill>
                          <a:latin typeface="Segoe UI"/>
                        </a:defRPr>
                      </a:pPr>
                      <a:r>
                        <a:t>check_statusI</a:t>
                      </a:r>
                    </a:p>
                  </a:txBody>
                  <a:tcPr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200">
                          <a:solidFill>
                            <a:srgbClr val="1E293B"/>
                          </a:solidFill>
                          <a:latin typeface="Segoe UI"/>
                        </a:defRPr>
                      </a:pPr>
                      <a:r>
                        <a:t>Proactive event that fires automatically</a:t>
                      </a:r>
                    </a:p>
                  </a:txBody>
                  <a:tcPr>
                    <a:solidFill>
                      <a:srgbClr val="EFF6FF"/>
                    </a:solidFill>
                  </a:tcPr>
                </a:tc>
              </a:tr>
              <a:tr h="399288">
                <a:tc>
                  <a:txBody>
                    <a:bodyPr/>
                    <a:lstStyle/>
                    <a:p>
                      <a:pPr>
                        <a:defRPr sz="1200">
                          <a:solidFill>
                            <a:srgbClr val="1E293B"/>
                          </a:solidFill>
                          <a:latin typeface="Segoe UI"/>
                        </a:defRPr>
                      </a:pPr>
                      <a:r>
                        <a:t>A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200">
                          <a:solidFill>
                            <a:srgbClr val="1E293B"/>
                          </a:solidFill>
                          <a:latin typeface="Segoe UI"/>
                        </a:defRPr>
                      </a:pPr>
                      <a:r>
                        <a:t>Action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200">
                          <a:solidFill>
                            <a:srgbClr val="1E293B"/>
                          </a:solidFill>
                          <a:latin typeface="Segoe UI"/>
                        </a:defRPr>
                      </a:pPr>
                      <a:r>
                        <a:t>dispatchA(Type, Loc)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200">
                          <a:solidFill>
                            <a:srgbClr val="1E293B"/>
                          </a:solidFill>
                          <a:latin typeface="Segoe UI"/>
                        </a:defRPr>
                      </a:pPr>
                      <a:r>
                        <a:t>Named, reusable action definition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  <a:tr h="399288">
                <a:tc>
                  <a:txBody>
                    <a:bodyPr/>
                    <a:lstStyle/>
                    <a:p>
                      <a:pPr>
                        <a:defRPr sz="1200">
                          <a:solidFill>
                            <a:srgbClr val="1E293B"/>
                          </a:solidFill>
                          <a:latin typeface="Segoe UI"/>
                        </a:defRPr>
                      </a:pPr>
                      <a:r>
                        <a:t>N</a:t>
                      </a:r>
                    </a:p>
                  </a:txBody>
                  <a:tcPr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200">
                          <a:solidFill>
                            <a:srgbClr val="1E293B"/>
                          </a:solidFill>
                          <a:latin typeface="Segoe UI"/>
                        </a:defRPr>
                      </a:pPr>
                      <a:r>
                        <a:t>Present Event</a:t>
                      </a:r>
                    </a:p>
                  </a:txBody>
                  <a:tcPr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200">
                          <a:solidFill>
                            <a:srgbClr val="1E293B"/>
                          </a:solidFill>
                          <a:latin typeface="Segoe UI"/>
                        </a:defRPr>
                      </a:pPr>
                      <a:r>
                        <a:t>obstacle_aheadN</a:t>
                      </a:r>
                    </a:p>
                  </a:txBody>
                  <a:tcPr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200">
                          <a:solidFill>
                            <a:srgbClr val="1E293B"/>
                          </a:solidFill>
                          <a:latin typeface="Segoe UI"/>
                        </a:defRPr>
                      </a:pPr>
                      <a:r>
                        <a:t>Atomic environment observation (use in body only)</a:t>
                      </a:r>
                    </a:p>
                  </a:txBody>
                  <a:tcPr>
                    <a:solidFill>
                      <a:srgbClr val="EFF6FF"/>
                    </a:solidFill>
                  </a:tcPr>
                </a:tc>
              </a:tr>
              <a:tr h="399288">
                <a:tc>
                  <a:txBody>
                    <a:bodyPr/>
                    <a:lstStyle/>
                    <a:p>
                      <a:pPr>
                        <a:defRPr sz="1200">
                          <a:solidFill>
                            <a:srgbClr val="1E293B"/>
                          </a:solidFill>
                          <a:latin typeface="Segoe UI"/>
                        </a:defRPr>
                      </a:pPr>
                      <a:r>
                        <a:t>P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200">
                          <a:solidFill>
                            <a:srgbClr val="1E293B"/>
                          </a:solidFill>
                          <a:latin typeface="Segoe UI"/>
                        </a:defRPr>
                      </a:pPr>
                      <a:r>
                        <a:t>Past Check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200">
                          <a:solidFill>
                            <a:srgbClr val="1E293B"/>
                          </a:solidFill>
                          <a:latin typeface="Segoe UI"/>
                        </a:defRPr>
                      </a:pPr>
                      <a:r>
                        <a:t>alarmP(Type)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200">
                          <a:solidFill>
                            <a:srgbClr val="1E293B"/>
                          </a:solidFill>
                          <a:latin typeface="Segoe UI"/>
                        </a:defRPr>
                      </a:pPr>
                      <a:r>
                        <a:t>Check if event exists in past memory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457200" y="6446520"/>
            <a:ext cx="54864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900" b="0">
                <a:solidFill>
                  <a:srgbClr val="94A3B8"/>
                </a:solidFill>
                <a:latin typeface="Segoe UI"/>
              </a:defRPr>
            </a:pPr>
            <a:r>
              <a:t>DALI2 — University of L’Aquila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277295" y="6446520"/>
            <a:ext cx="640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900" b="0">
                <a:solidFill>
                  <a:srgbClr val="94A3B8"/>
                </a:solidFill>
                <a:latin typeface="Segoe UI"/>
              </a:defRPr>
            </a:pPr>
            <a:r>
              <a:t>17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1E3A5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320040"/>
            <a:ext cx="1051560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000" b="1">
                <a:solidFill>
                  <a:srgbClr val="0F172A"/>
                </a:solidFill>
                <a:latin typeface="Segoe UI"/>
              </a:defRPr>
            </a:pPr>
            <a:r>
              <a:t>Operators — Rule Types</a:t>
            </a:r>
          </a:p>
        </p:txBody>
      </p:sp>
      <p:sp>
        <p:nvSpPr>
          <p:cNvPr id="4" name="Rectangle 3"/>
          <p:cNvSpPr/>
          <p:nvPr/>
        </p:nvSpPr>
        <p:spPr>
          <a:xfrm>
            <a:off x="731520" y="1051560"/>
            <a:ext cx="1828800" cy="32004"/>
          </a:xfrm>
          <a:prstGeom prst="rect">
            <a:avLst/>
          </a:prstGeom>
          <a:solidFill>
            <a:srgbClr val="38BDF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731520" y="1463040"/>
            <a:ext cx="105156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600" b="0">
                <a:solidFill>
                  <a:srgbClr val="475569"/>
                </a:solidFill>
                <a:latin typeface="Segoe UI"/>
              </a:defRPr>
            </a:pPr>
            <a:r>
              <a:t>DALI2 operators define different kinds of rules. All identical to original DALI.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731520" y="2011680"/>
          <a:ext cx="10515600" cy="27797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28900"/>
                <a:gridCol w="2628900"/>
                <a:gridCol w="2628900"/>
                <a:gridCol w="2628900"/>
              </a:tblGrid>
              <a:tr h="397110">
                <a:tc>
                  <a:txBody>
                    <a:bodyPr/>
                    <a:lstStyle/>
                    <a:p>
                      <a:pPr>
                        <a:defRPr sz="1300" b="1">
                          <a:solidFill>
                            <a:srgbClr val="FFFFFF"/>
                          </a:solidFill>
                          <a:latin typeface="Segoe UI"/>
                        </a:defRPr>
                      </a:pPr>
                      <a:r>
                        <a:t>Operator</a:t>
                      </a:r>
                    </a:p>
                  </a:txBody>
                  <a:tcPr>
                    <a:solidFill>
                      <a:srgbClr val="1E3A5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300" b="1">
                          <a:solidFill>
                            <a:srgbClr val="FFFFFF"/>
                          </a:solidFill>
                          <a:latin typeface="Segoe UI"/>
                        </a:defRPr>
                      </a:pPr>
                      <a:r>
                        <a:t>Name</a:t>
                      </a:r>
                    </a:p>
                  </a:txBody>
                  <a:tcPr>
                    <a:solidFill>
                      <a:srgbClr val="1E3A5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300" b="1">
                          <a:solidFill>
                            <a:srgbClr val="FFFFFF"/>
                          </a:solidFill>
                          <a:latin typeface="Segoe UI"/>
                        </a:defRPr>
                      </a:pPr>
                      <a:r>
                        <a:t>Syntax</a:t>
                      </a:r>
                    </a:p>
                  </a:txBody>
                  <a:tcPr>
                    <a:solidFill>
                      <a:srgbClr val="1E3A5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300" b="1">
                          <a:solidFill>
                            <a:srgbClr val="FFFFFF"/>
                          </a:solidFill>
                          <a:latin typeface="Segoe UI"/>
                        </a:defRPr>
                      </a:pPr>
                      <a:r>
                        <a:t>Description</a:t>
                      </a:r>
                    </a:p>
                  </a:txBody>
                  <a:tcPr>
                    <a:solidFill>
                      <a:srgbClr val="1E3A5F"/>
                    </a:solidFill>
                  </a:tcPr>
                </a:tc>
              </a:tr>
              <a:tr h="397110">
                <a:tc>
                  <a:txBody>
                    <a:bodyPr/>
                    <a:lstStyle/>
                    <a:p>
                      <a:pPr>
                        <a:defRPr sz="1200">
                          <a:solidFill>
                            <a:srgbClr val="1E293B"/>
                          </a:solidFill>
                          <a:latin typeface="Segoe UI"/>
                        </a:defRPr>
                      </a:pPr>
                      <a:r>
                        <a:t>:&gt;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200">
                          <a:solidFill>
                            <a:srgbClr val="1E293B"/>
                          </a:solidFill>
                          <a:latin typeface="Segoe UI"/>
                        </a:defRPr>
                      </a:pPr>
                      <a:r>
                        <a:t>Reactive Rule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200">
                          <a:solidFill>
                            <a:srgbClr val="1E293B"/>
                          </a:solidFill>
                          <a:latin typeface="Segoe UI"/>
                        </a:defRPr>
                      </a:pPr>
                      <a:r>
                        <a:t>eventE(X) :&gt; body.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200">
                          <a:solidFill>
                            <a:srgbClr val="1E293B"/>
                          </a:solidFill>
                          <a:latin typeface="Segoe UI"/>
                        </a:defRPr>
                      </a:pPr>
                      <a:r>
                        <a:t>React to external or internal events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  <a:tr h="397110">
                <a:tc>
                  <a:txBody>
                    <a:bodyPr/>
                    <a:lstStyle/>
                    <a:p>
                      <a:pPr>
                        <a:defRPr sz="1200">
                          <a:solidFill>
                            <a:srgbClr val="1E293B"/>
                          </a:solidFill>
                          <a:latin typeface="Segoe UI"/>
                        </a:defRPr>
                      </a:pPr>
                      <a:r>
                        <a:t>:&lt;</a:t>
                      </a:r>
                    </a:p>
                  </a:txBody>
                  <a:tcPr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200">
                          <a:solidFill>
                            <a:srgbClr val="1E293B"/>
                          </a:solidFill>
                          <a:latin typeface="Segoe UI"/>
                        </a:defRPr>
                      </a:pPr>
                      <a:r>
                        <a:t>Condition-Action</a:t>
                      </a:r>
                    </a:p>
                  </a:txBody>
                  <a:tcPr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200">
                          <a:solidFill>
                            <a:srgbClr val="1E293B"/>
                          </a:solidFill>
                          <a:latin typeface="Segoe UI"/>
                        </a:defRPr>
                      </a:pPr>
                      <a:r>
                        <a:t>cond :&lt; action.</a:t>
                      </a:r>
                    </a:p>
                  </a:txBody>
                  <a:tcPr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200">
                          <a:solidFill>
                            <a:srgbClr val="1E293B"/>
                          </a:solidFill>
                          <a:latin typeface="Segoe UI"/>
                        </a:defRPr>
                      </a:pPr>
                      <a:r>
                        <a:t>Edge-triggered: fires once when cond becomes true</a:t>
                      </a:r>
                    </a:p>
                  </a:txBody>
                  <a:tcPr>
                    <a:solidFill>
                      <a:srgbClr val="EFF6FF"/>
                    </a:solidFill>
                  </a:tcPr>
                </a:tc>
              </a:tr>
              <a:tr h="397110">
                <a:tc>
                  <a:txBody>
                    <a:bodyPr/>
                    <a:lstStyle/>
                    <a:p>
                      <a:pPr>
                        <a:defRPr sz="1200">
                          <a:solidFill>
                            <a:srgbClr val="1E293B"/>
                          </a:solidFill>
                          <a:latin typeface="Segoe UI"/>
                        </a:defRPr>
                      </a:pPr>
                      <a:r>
                        <a:t>~/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200">
                          <a:solidFill>
                            <a:srgbClr val="1E293B"/>
                          </a:solidFill>
                          <a:latin typeface="Segoe UI"/>
                        </a:defRPr>
                      </a:pPr>
                      <a:r>
                        <a:t>Export Past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200">
                          <a:solidFill>
                            <a:srgbClr val="1E293B"/>
                          </a:solidFill>
                          <a:latin typeface="Segoe UI"/>
                        </a:defRPr>
                      </a:pPr>
                      <a:r>
                        <a:t>action ~/ past1, past2.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200">
                          <a:solidFill>
                            <a:srgbClr val="1E293B"/>
                          </a:solidFill>
                          <a:latin typeface="Segoe UI"/>
                        </a:defRPr>
                      </a:pPr>
                      <a:r>
                        <a:t>Fire when past events match, then consume them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  <a:tr h="397110">
                <a:tc>
                  <a:txBody>
                    <a:bodyPr/>
                    <a:lstStyle/>
                    <a:p>
                      <a:pPr>
                        <a:defRPr sz="1200">
                          <a:solidFill>
                            <a:srgbClr val="1E293B"/>
                          </a:solidFill>
                          <a:latin typeface="Segoe UI"/>
                        </a:defRPr>
                      </a:pPr>
                      <a:r>
                        <a:t>&lt;/</a:t>
                      </a:r>
                    </a:p>
                  </a:txBody>
                  <a:tcPr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200">
                          <a:solidFill>
                            <a:srgbClr val="1E293B"/>
                          </a:solidFill>
                          <a:latin typeface="Segoe UI"/>
                        </a:defRPr>
                      </a:pPr>
                      <a:r>
                        <a:t>Export Past (NOT done)</a:t>
                      </a:r>
                    </a:p>
                  </a:txBody>
                  <a:tcPr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200">
                          <a:solidFill>
                            <a:srgbClr val="1E293B"/>
                          </a:solidFill>
                          <a:latin typeface="Segoe UI"/>
                        </a:defRPr>
                      </a:pPr>
                      <a:r>
                        <a:t>action &lt;/ past1.</a:t>
                      </a:r>
                    </a:p>
                  </a:txBody>
                  <a:tcPr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200">
                          <a:solidFill>
                            <a:srgbClr val="1E293B"/>
                          </a:solidFill>
                          <a:latin typeface="Segoe UI"/>
                        </a:defRPr>
                      </a:pPr>
                      <a:r>
                        <a:t>Fire only if action was NOT done</a:t>
                      </a:r>
                    </a:p>
                  </a:txBody>
                  <a:tcPr>
                    <a:solidFill>
                      <a:srgbClr val="EFF6FF"/>
                    </a:solidFill>
                  </a:tcPr>
                </a:tc>
              </a:tr>
              <a:tr h="397110">
                <a:tc>
                  <a:txBody>
                    <a:bodyPr/>
                    <a:lstStyle/>
                    <a:p>
                      <a:pPr>
                        <a:defRPr sz="1200">
                          <a:solidFill>
                            <a:srgbClr val="1E293B"/>
                          </a:solidFill>
                          <a:latin typeface="Segoe UI"/>
                        </a:defRPr>
                      </a:pPr>
                      <a:r>
                        <a:t>?/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200">
                          <a:solidFill>
                            <a:srgbClr val="1E293B"/>
                          </a:solidFill>
                          <a:latin typeface="Segoe UI"/>
                        </a:defRPr>
                      </a:pPr>
                      <a:r>
                        <a:t>Export Past (done)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200">
                          <a:solidFill>
                            <a:srgbClr val="1E293B"/>
                          </a:solidFill>
                          <a:latin typeface="Segoe UI"/>
                        </a:defRPr>
                      </a:pPr>
                      <a:r>
                        <a:t>action ?/ past1.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200">
                          <a:solidFill>
                            <a:srgbClr val="1E293B"/>
                          </a:solidFill>
                          <a:latin typeface="Segoe UI"/>
                        </a:defRPr>
                      </a:pPr>
                      <a:r>
                        <a:t>Fire only if action WAS done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  <a:tr h="397116">
                <a:tc>
                  <a:txBody>
                    <a:bodyPr/>
                    <a:lstStyle/>
                    <a:p>
                      <a:pPr>
                        <a:defRPr sz="1200">
                          <a:solidFill>
                            <a:srgbClr val="1E293B"/>
                          </a:solidFill>
                          <a:latin typeface="Segoe UI"/>
                        </a:defRPr>
                      </a:pPr>
                      <a:r>
                        <a:t>:~</a:t>
                      </a:r>
                    </a:p>
                  </a:txBody>
                  <a:tcPr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200">
                          <a:solidFill>
                            <a:srgbClr val="1E293B"/>
                          </a:solidFill>
                          <a:latin typeface="Segoe UI"/>
                        </a:defRPr>
                      </a:pPr>
                      <a:r>
                        <a:t>Constraint</a:t>
                      </a:r>
                    </a:p>
                  </a:txBody>
                  <a:tcPr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200">
                          <a:solidFill>
                            <a:srgbClr val="1E293B"/>
                          </a:solidFill>
                          <a:latin typeface="Segoe UI"/>
                        </a:defRPr>
                      </a:pPr>
                      <a:r>
                        <a:t>:~ condition.</a:t>
                      </a:r>
                    </a:p>
                  </a:txBody>
                  <a:tcPr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200">
                          <a:solidFill>
                            <a:srgbClr val="1E293B"/>
                          </a:solidFill>
                          <a:latin typeface="Segoe UI"/>
                        </a:defRPr>
                      </a:pPr>
                      <a:r>
                        <a:t>Invariant checked every cycle</a:t>
                      </a:r>
                    </a:p>
                  </a:txBody>
                  <a:tcPr>
                    <a:solidFill>
                      <a:srgbClr val="EFF6FF"/>
                    </a:solidFill>
                  </a:tcPr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457200" y="6446520"/>
            <a:ext cx="54864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900" b="0">
                <a:solidFill>
                  <a:srgbClr val="94A3B8"/>
                </a:solidFill>
                <a:latin typeface="Segoe UI"/>
              </a:defRPr>
            </a:pPr>
            <a:r>
              <a:t>DALI2 — University of L’Aquila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277295" y="6446520"/>
            <a:ext cx="640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900" b="0">
                <a:solidFill>
                  <a:srgbClr val="94A3B8"/>
                </a:solidFill>
                <a:latin typeface="Segoe UI"/>
              </a:defRPr>
            </a:pPr>
            <a:r>
              <a:t>18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1E3A5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320040"/>
            <a:ext cx="1051560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000" b="1">
                <a:solidFill>
                  <a:srgbClr val="0F172A"/>
                </a:solidFill>
                <a:latin typeface="Segoe UI"/>
              </a:defRPr>
            </a:pPr>
            <a:r>
              <a:t>Beliefs</a:t>
            </a:r>
          </a:p>
        </p:txBody>
      </p:sp>
      <p:sp>
        <p:nvSpPr>
          <p:cNvPr id="4" name="Rectangle 3"/>
          <p:cNvSpPr/>
          <p:nvPr/>
        </p:nvSpPr>
        <p:spPr>
          <a:xfrm>
            <a:off x="731520" y="1051560"/>
            <a:ext cx="1828800" cy="32004"/>
          </a:xfrm>
          <a:prstGeom prst="rect">
            <a:avLst/>
          </a:prstGeom>
          <a:solidFill>
            <a:srgbClr val="38BDF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731520" y="1371600"/>
            <a:ext cx="105156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600" b="0">
                <a:solidFill>
                  <a:srgbClr val="475569"/>
                </a:solidFill>
                <a:latin typeface="Segoe UI"/>
              </a:defRPr>
            </a:pPr>
            <a:r>
              <a:t>Beliefs are facts the agent holds true. They can be declared statically and modified at runtime.</a:t>
            </a:r>
          </a:p>
        </p:txBody>
      </p:sp>
      <p:sp>
        <p:nvSpPr>
          <p:cNvPr id="6" name="Rectangle 5"/>
          <p:cNvSpPr/>
          <p:nvPr/>
        </p:nvSpPr>
        <p:spPr>
          <a:xfrm>
            <a:off x="548640" y="1965960"/>
            <a:ext cx="10972800" cy="4187952"/>
          </a:xfrm>
          <a:prstGeom prst="rect">
            <a:avLst/>
          </a:prstGeom>
          <a:solidFill>
            <a:srgbClr val="F1F5F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Rectangle 6"/>
          <p:cNvSpPr/>
          <p:nvPr/>
        </p:nvSpPr>
        <p:spPr>
          <a:xfrm>
            <a:off x="548640" y="1965960"/>
            <a:ext cx="45720" cy="4187952"/>
          </a:xfrm>
          <a:prstGeom prst="rect">
            <a:avLst/>
          </a:prstGeom>
          <a:solidFill>
            <a:srgbClr val="38BDF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777240" y="2103120"/>
            <a:ext cx="10561320" cy="39136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00"/>
              </a:spcAft>
              <a:defRPr sz="1400">
                <a:solidFill>
                  <a:srgbClr val="7C3AED"/>
                </a:solidFill>
                <a:latin typeface="Consolas"/>
              </a:defRPr>
            </a:pPr>
            <a:r>
              <a:t>:- agent(thermostat, [cycle(2)]).</a:t>
            </a:r>
          </a:p>
          <a:p>
            <a:pPr>
              <a:spcAft>
                <a:spcPts val="100"/>
              </a:spcAft>
              <a:defRPr sz="1400">
                <a:solidFill>
                  <a:srgbClr val="1E293B"/>
                </a:solidFill>
                <a:latin typeface="Consolas"/>
              </a:defRPr>
            </a:pPr>
          </a:p>
          <a:p>
            <a:pPr>
              <a:spcAft>
                <a:spcPts val="100"/>
              </a:spcAft>
              <a:defRPr sz="1400">
                <a:solidFill>
                  <a:srgbClr val="64748B"/>
                </a:solidFill>
                <a:latin typeface="Consolas"/>
              </a:defRPr>
            </a:pPr>
            <a:r>
              <a:t>%% Static beliefs (declared in agent file)</a:t>
            </a:r>
          </a:p>
          <a:p>
            <a:pPr>
              <a:spcAft>
                <a:spcPts val="100"/>
              </a:spcAft>
              <a:defRPr sz="1400">
                <a:solidFill>
                  <a:srgbClr val="1E293B"/>
                </a:solidFill>
                <a:latin typeface="Consolas"/>
              </a:defRPr>
            </a:pPr>
            <a:r>
              <a:t>believes(target_temp(22)).</a:t>
            </a:r>
          </a:p>
          <a:p>
            <a:pPr>
              <a:spcAft>
                <a:spcPts val="100"/>
              </a:spcAft>
              <a:defRPr sz="1400">
                <a:solidFill>
                  <a:srgbClr val="1E293B"/>
                </a:solidFill>
                <a:latin typeface="Consolas"/>
              </a:defRPr>
            </a:pPr>
            <a:r>
              <a:t>believes(current_temp(20)).</a:t>
            </a:r>
          </a:p>
          <a:p>
            <a:pPr>
              <a:spcAft>
                <a:spcPts val="100"/>
              </a:spcAft>
              <a:defRPr sz="1400">
                <a:solidFill>
                  <a:srgbClr val="1E293B"/>
                </a:solidFill>
                <a:latin typeface="Consolas"/>
              </a:defRPr>
            </a:pPr>
            <a:r>
              <a:t>believes(mode(idle)).</a:t>
            </a:r>
          </a:p>
          <a:p>
            <a:pPr>
              <a:spcAft>
                <a:spcPts val="100"/>
              </a:spcAft>
              <a:defRPr sz="1400">
                <a:solidFill>
                  <a:srgbClr val="1E293B"/>
                </a:solidFill>
                <a:latin typeface="Consolas"/>
              </a:defRPr>
            </a:pPr>
          </a:p>
          <a:p>
            <a:pPr>
              <a:spcAft>
                <a:spcPts val="100"/>
              </a:spcAft>
              <a:defRPr sz="1400">
                <a:solidFill>
                  <a:srgbClr val="64748B"/>
                </a:solidFill>
                <a:latin typeface="Consolas"/>
              </a:defRPr>
            </a:pPr>
            <a:r>
              <a:t>%% Runtime operations (used in rule bodies):</a:t>
            </a:r>
          </a:p>
          <a:p>
            <a:pPr>
              <a:spcAft>
                <a:spcPts val="100"/>
              </a:spcAft>
              <a:defRPr sz="1400">
                <a:solidFill>
                  <a:srgbClr val="64748B"/>
                </a:solidFill>
                <a:latin typeface="Consolas"/>
              </a:defRPr>
            </a:pPr>
            <a:r>
              <a:t>%%   assert_belief(Fact)    — add a belief</a:t>
            </a:r>
          </a:p>
          <a:p>
            <a:pPr>
              <a:spcAft>
                <a:spcPts val="100"/>
              </a:spcAft>
              <a:defRPr sz="1400">
                <a:solidFill>
                  <a:srgbClr val="64748B"/>
                </a:solidFill>
                <a:latin typeface="Consolas"/>
              </a:defRPr>
            </a:pPr>
            <a:r>
              <a:t>%%   retract_belief(Fact)   — remove a belief</a:t>
            </a:r>
          </a:p>
          <a:p>
            <a:pPr>
              <a:spcAft>
                <a:spcPts val="100"/>
              </a:spcAft>
              <a:defRPr sz="1400">
                <a:solidFill>
                  <a:srgbClr val="64748B"/>
                </a:solidFill>
                <a:latin typeface="Consolas"/>
              </a:defRPr>
            </a:pPr>
            <a:r>
              <a:t>%%   believes(Fact)         — check if a belief exists (ontology-aware)</a:t>
            </a:r>
          </a:p>
          <a:p>
            <a:pPr>
              <a:spcAft>
                <a:spcPts val="100"/>
              </a:spcAft>
              <a:defRPr sz="1400">
                <a:solidFill>
                  <a:srgbClr val="1E293B"/>
                </a:solidFill>
                <a:latin typeface="Consolas"/>
              </a:defRPr>
            </a:pPr>
          </a:p>
          <a:p>
            <a:pPr>
              <a:spcAft>
                <a:spcPts val="100"/>
              </a:spcAft>
              <a:defRPr sz="1400">
                <a:solidFill>
                  <a:srgbClr val="64748B"/>
                </a:solidFill>
                <a:latin typeface="Consolas"/>
              </a:defRPr>
            </a:pPr>
            <a:r>
              <a:t>%% Example in a rule body:</a:t>
            </a:r>
          </a:p>
          <a:p>
            <a:pPr>
              <a:spcAft>
                <a:spcPts val="100"/>
              </a:spcAft>
              <a:defRPr sz="1400">
                <a:solidFill>
                  <a:srgbClr val="1E293B"/>
                </a:solidFill>
                <a:latin typeface="Consolas"/>
              </a:defRPr>
            </a:pPr>
            <a:r>
              <a:t>update_tempE(NewT) :&gt;</a:t>
            </a:r>
          </a:p>
          <a:p>
            <a:pPr>
              <a:spcAft>
                <a:spcPts val="100"/>
              </a:spcAft>
              <a:defRPr sz="1400">
                <a:solidFill>
                  <a:srgbClr val="1E293B"/>
                </a:solidFill>
                <a:latin typeface="Consolas"/>
              </a:defRPr>
            </a:pPr>
            <a:r>
              <a:t>    retract_belief(current_temp(_)),</a:t>
            </a:r>
          </a:p>
          <a:p>
            <a:pPr>
              <a:spcAft>
                <a:spcPts val="100"/>
              </a:spcAft>
              <a:defRPr sz="1400">
                <a:solidFill>
                  <a:srgbClr val="1E293B"/>
                </a:solidFill>
                <a:latin typeface="Consolas"/>
              </a:defRPr>
            </a:pPr>
            <a:r>
              <a:t>    assert_belief(current_temp(NewT)),</a:t>
            </a:r>
          </a:p>
          <a:p>
            <a:pPr>
              <a:spcAft>
                <a:spcPts val="100"/>
              </a:spcAft>
              <a:defRPr sz="1400">
                <a:solidFill>
                  <a:srgbClr val="1E293B"/>
                </a:solidFill>
                <a:latin typeface="Consolas"/>
              </a:defRPr>
            </a:pPr>
            <a:r>
              <a:t>    log("Temperature updated to ~w", [NewT]).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57200" y="6446520"/>
            <a:ext cx="54864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900" b="0">
                <a:solidFill>
                  <a:srgbClr val="94A3B8"/>
                </a:solidFill>
                <a:latin typeface="Segoe UI"/>
              </a:defRPr>
            </a:pPr>
            <a:r>
              <a:t>DALI2 — University of L’Aquila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1277295" y="6446520"/>
            <a:ext cx="640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900" b="0">
                <a:solidFill>
                  <a:srgbClr val="94A3B8"/>
                </a:solidFill>
                <a:latin typeface="Segoe UI"/>
              </a:defRPr>
            </a:pPr>
            <a:r>
              <a:t>19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1E3A5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320040"/>
            <a:ext cx="1051560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000" b="1">
                <a:solidFill>
                  <a:srgbClr val="0F172A"/>
                </a:solidFill>
                <a:latin typeface="Segoe UI"/>
              </a:defRPr>
            </a:pPr>
            <a:r>
              <a:t>Agenda</a:t>
            </a:r>
          </a:p>
        </p:txBody>
      </p:sp>
      <p:sp>
        <p:nvSpPr>
          <p:cNvPr id="4" name="Rectangle 3"/>
          <p:cNvSpPr/>
          <p:nvPr/>
        </p:nvSpPr>
        <p:spPr>
          <a:xfrm>
            <a:off x="731520" y="1051560"/>
            <a:ext cx="1828800" cy="32004"/>
          </a:xfrm>
          <a:prstGeom prst="rect">
            <a:avLst/>
          </a:prstGeom>
          <a:solidFill>
            <a:srgbClr val="38BDF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731520" y="1371600"/>
            <a:ext cx="10515600" cy="43891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b="1" sz="1800">
                <a:solidFill>
                  <a:srgbClr val="1E293B"/>
                </a:solidFill>
                <a:latin typeface="Segoe UI"/>
              </a:rPr>
              <a:t>• Introduction</a:t>
            </a:r>
            <a:r>
              <a:rPr sz="1800">
                <a:solidFill>
                  <a:srgbClr val="1E293B"/>
                </a:solidFill>
                <a:latin typeface="Segoe UI"/>
              </a:rPr>
              <a:t> — What is DALI? What is DALI2?</a:t>
            </a:r>
          </a:p>
          <a:p>
            <a:pPr>
              <a:spcAft>
                <a:spcPts val="600"/>
              </a:spcAft>
            </a:pPr>
            <a:r>
              <a:rPr b="1" sz="1800">
                <a:solidFill>
                  <a:srgbClr val="1E293B"/>
                </a:solidFill>
                <a:latin typeface="Segoe UI"/>
              </a:rPr>
              <a:t>• Architecture</a:t>
            </a:r>
            <a:r>
              <a:rPr sz="1800">
                <a:solidFill>
                  <a:srgbClr val="1E293B"/>
                </a:solidFill>
                <a:latin typeface="Segoe UI"/>
              </a:rPr>
              <a:t> — Redis star topology, process-per-agent model</a:t>
            </a:r>
          </a:p>
          <a:p>
            <a:pPr>
              <a:spcAft>
                <a:spcPts val="600"/>
              </a:spcAft>
            </a:pPr>
            <a:r>
              <a:rPr b="1" sz="1800">
                <a:solidFill>
                  <a:srgbClr val="1E293B"/>
                </a:solidFill>
                <a:latin typeface="Segoe UI"/>
              </a:rPr>
              <a:t>• Language Fundamentals</a:t>
            </a:r>
            <a:r>
              <a:rPr sz="1800">
                <a:solidFill>
                  <a:srgbClr val="1E293B"/>
                </a:solidFill>
                <a:latin typeface="Segoe UI"/>
              </a:rPr>
              <a:t> — Agent declarations, suffixes, operators</a:t>
            </a:r>
          </a:p>
          <a:p>
            <a:pPr>
              <a:spcAft>
                <a:spcPts val="600"/>
              </a:spcAft>
            </a:pPr>
            <a:r>
              <a:rPr b="1" sz="1800">
                <a:solidFill>
                  <a:srgbClr val="1E293B"/>
                </a:solidFill>
                <a:latin typeface="Segoe UI"/>
              </a:rPr>
              <a:t>• Reactive Rules</a:t>
            </a:r>
            <a:r>
              <a:rPr sz="1800">
                <a:solidFill>
                  <a:srgbClr val="1E293B"/>
                </a:solidFill>
                <a:latin typeface="Segoe UI"/>
              </a:rPr>
              <a:t> — External events, actions, communication</a:t>
            </a:r>
          </a:p>
          <a:p>
            <a:pPr>
              <a:spcAft>
                <a:spcPts val="600"/>
              </a:spcAft>
            </a:pPr>
            <a:r>
              <a:rPr b="1" sz="1800">
                <a:solidFill>
                  <a:srgbClr val="1E293B"/>
                </a:solidFill>
                <a:latin typeface="Segoe UI"/>
              </a:rPr>
              <a:t>• Internal Events and Periodic Tasks</a:t>
            </a:r>
            <a:r>
              <a:rPr sz="1800">
                <a:solidFill>
                  <a:srgbClr val="1E293B"/>
                </a:solidFill>
                <a:latin typeface="Segoe UI"/>
              </a:rPr>
              <a:t> — Proactive behavior</a:t>
            </a:r>
          </a:p>
          <a:p>
            <a:pPr>
              <a:spcAft>
                <a:spcPts val="600"/>
              </a:spcAft>
            </a:pPr>
            <a:r>
              <a:rPr b="1" sz="1800">
                <a:solidFill>
                  <a:srgbClr val="1E293B"/>
                </a:solidFill>
                <a:latin typeface="Segoe UI"/>
              </a:rPr>
              <a:t>• Condition and Environment Rules</a:t>
            </a:r>
            <a:r>
              <a:rPr sz="1800">
                <a:solidFill>
                  <a:srgbClr val="1E293B"/>
                </a:solidFill>
                <a:latin typeface="Segoe UI"/>
              </a:rPr>
              <a:t> — Monitors, constraints</a:t>
            </a:r>
          </a:p>
          <a:p>
            <a:pPr>
              <a:spcAft>
                <a:spcPts val="600"/>
              </a:spcAft>
            </a:pPr>
            <a:r>
              <a:rPr b="1" sz="1800">
                <a:solidFill>
                  <a:srgbClr val="1E293B"/>
                </a:solidFill>
                <a:latin typeface="Segoe UI"/>
              </a:rPr>
              <a:t>• Goals and Memory</a:t>
            </a:r>
            <a:r>
              <a:rPr sz="1800">
                <a:solidFill>
                  <a:srgbClr val="1E293B"/>
                </a:solidFill>
                <a:latin typeface="Segoe UI"/>
              </a:rPr>
              <a:t> — Achieve/test goals, past events, export past</a:t>
            </a:r>
          </a:p>
          <a:p>
            <a:pPr>
              <a:spcAft>
                <a:spcPts val="600"/>
              </a:spcAft>
            </a:pPr>
            <a:r>
              <a:rPr b="1" sz="1800">
                <a:solidFill>
                  <a:srgbClr val="1E293B"/>
                </a:solidFill>
                <a:latin typeface="Segoe UI"/>
              </a:rPr>
              <a:t>• Communication</a:t>
            </a:r>
            <a:r>
              <a:rPr sz="1800">
                <a:solidFill>
                  <a:srgbClr val="1E293B"/>
                </a:solidFill>
                <a:latin typeface="Segoe UI"/>
              </a:rPr>
              <a:t> — Tell/told filtering, FIPA messages, proposals</a:t>
            </a:r>
          </a:p>
          <a:p>
            <a:pPr>
              <a:spcAft>
                <a:spcPts val="600"/>
              </a:spcAft>
            </a:pPr>
            <a:r>
              <a:rPr b="1" sz="1800">
                <a:solidFill>
                  <a:srgbClr val="1E293B"/>
                </a:solidFill>
                <a:latin typeface="Segoe UI"/>
              </a:rPr>
              <a:t>• Advanced Features</a:t>
            </a:r>
            <a:r>
              <a:rPr sz="1800">
                <a:solidFill>
                  <a:srgbClr val="1E293B"/>
                </a:solidFill>
                <a:latin typeface="Segoe UI"/>
              </a:rPr>
              <a:t> — Ontology, learning, AI Oracle, blackboard</a:t>
            </a:r>
          </a:p>
          <a:p>
            <a:pPr>
              <a:spcAft>
                <a:spcPts val="600"/>
              </a:spcAft>
            </a:pPr>
            <a:r>
              <a:rPr b="1" sz="1800">
                <a:solidFill>
                  <a:srgbClr val="1E293B"/>
                </a:solidFill>
                <a:latin typeface="Segoe UI"/>
              </a:rPr>
              <a:t>• Agent Lifecycle</a:t>
            </a:r>
            <a:r>
              <a:rPr sz="1800">
                <a:solidFill>
                  <a:srgbClr val="1E293B"/>
                </a:solidFill>
                <a:latin typeface="Segoe UI"/>
              </a:rPr>
              <a:t> — Cycle-based event loop</a:t>
            </a:r>
          </a:p>
          <a:p>
            <a:pPr>
              <a:spcAft>
                <a:spcPts val="600"/>
              </a:spcAft>
            </a:pPr>
            <a:r>
              <a:rPr b="1" sz="1800">
                <a:solidFill>
                  <a:srgbClr val="1E293B"/>
                </a:solidFill>
                <a:latin typeface="Segoe UI"/>
              </a:rPr>
              <a:t>• Examples</a:t>
            </a:r>
            <a:r>
              <a:rPr sz="1800">
                <a:solidFill>
                  <a:srgbClr val="1E293B"/>
                </a:solidFill>
                <a:latin typeface="Segoe UI"/>
              </a:rPr>
              <a:t> — Agriculture, emergency, showcase, distributed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57200" y="6446520"/>
            <a:ext cx="54864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900" b="0">
                <a:solidFill>
                  <a:srgbClr val="94A3B8"/>
                </a:solidFill>
                <a:latin typeface="Segoe UI"/>
              </a:defRPr>
            </a:pPr>
            <a:r>
              <a:t>DALI2 — University of L’Aquila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277295" y="6446520"/>
            <a:ext cx="640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900" b="0">
                <a:solidFill>
                  <a:srgbClr val="94A3B8"/>
                </a:solidFill>
                <a:latin typeface="Segoe UI"/>
              </a:defRPr>
            </a:pPr>
            <a:r>
              <a:t>2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0F172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914400" y="3657600"/>
            <a:ext cx="2743200" cy="36576"/>
          </a:xfrm>
          <a:prstGeom prst="rect">
            <a:avLst/>
          </a:prstGeom>
          <a:solidFill>
            <a:srgbClr val="38BDF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914400" y="2194560"/>
            <a:ext cx="10058400" cy="1371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4200" b="1">
                <a:solidFill>
                  <a:srgbClr val="FFFFFF"/>
                </a:solidFill>
                <a:latin typeface="Segoe UI"/>
              </a:defRPr>
            </a:pPr>
            <a:r>
              <a:t>Reactive Rules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14400" y="4023360"/>
            <a:ext cx="1005840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000" b="0">
                <a:solidFill>
                  <a:srgbClr val="BDD5F5"/>
                </a:solidFill>
                <a:latin typeface="Segoe UI"/>
              </a:defRPr>
            </a:pPr>
            <a:r>
              <a:t>External Events · Actions · Communication · Logging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1277295" y="6446520"/>
            <a:ext cx="640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900" b="0">
                <a:solidFill>
                  <a:srgbClr val="94A3B8"/>
                </a:solidFill>
                <a:latin typeface="Segoe UI"/>
              </a:defRPr>
            </a:pPr>
            <a:r>
              <a:t>20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1E3A5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320040"/>
            <a:ext cx="1051560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000" b="1">
                <a:solidFill>
                  <a:srgbClr val="0F172A"/>
                </a:solidFill>
                <a:latin typeface="Segoe UI"/>
              </a:defRPr>
            </a:pPr>
            <a:r>
              <a:t>External Events (E + :&gt;)</a:t>
            </a:r>
          </a:p>
        </p:txBody>
      </p:sp>
      <p:sp>
        <p:nvSpPr>
          <p:cNvPr id="4" name="Rectangle 3"/>
          <p:cNvSpPr/>
          <p:nvPr/>
        </p:nvSpPr>
        <p:spPr>
          <a:xfrm>
            <a:off x="731520" y="1051560"/>
            <a:ext cx="1828800" cy="32004"/>
          </a:xfrm>
          <a:prstGeom prst="rect">
            <a:avLst/>
          </a:prstGeom>
          <a:solidFill>
            <a:srgbClr val="38BDF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731520" y="1371600"/>
            <a:ext cx="105156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600" b="0">
                <a:solidFill>
                  <a:srgbClr val="475569"/>
                </a:solidFill>
                <a:latin typeface="Segoe UI"/>
              </a:defRPr>
            </a:pPr>
            <a:r>
              <a:t>React to incoming messages from other agents or injected events. The E suffix is stripped when matching.</a:t>
            </a:r>
          </a:p>
        </p:txBody>
      </p:sp>
      <p:sp>
        <p:nvSpPr>
          <p:cNvPr id="6" name="Rectangle 5"/>
          <p:cNvSpPr/>
          <p:nvPr/>
        </p:nvSpPr>
        <p:spPr>
          <a:xfrm>
            <a:off x="548640" y="1965960"/>
            <a:ext cx="10972800" cy="4187952"/>
          </a:xfrm>
          <a:prstGeom prst="rect">
            <a:avLst/>
          </a:prstGeom>
          <a:solidFill>
            <a:srgbClr val="F1F5F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Rectangle 6"/>
          <p:cNvSpPr/>
          <p:nvPr/>
        </p:nvSpPr>
        <p:spPr>
          <a:xfrm>
            <a:off x="548640" y="1965960"/>
            <a:ext cx="45720" cy="4187952"/>
          </a:xfrm>
          <a:prstGeom prst="rect">
            <a:avLst/>
          </a:prstGeom>
          <a:solidFill>
            <a:srgbClr val="38BDF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777240" y="2103120"/>
            <a:ext cx="10561320" cy="39136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00"/>
              </a:spcAft>
              <a:defRPr sz="1400">
                <a:solidFill>
                  <a:srgbClr val="7C3AED"/>
                </a:solidFill>
                <a:latin typeface="Consolas"/>
              </a:defRPr>
            </a:pPr>
            <a:r>
              <a:t>:- agent(doorman, [cycle(1)]).</a:t>
            </a:r>
          </a:p>
          <a:p>
            <a:pPr>
              <a:spcAft>
                <a:spcPts val="100"/>
              </a:spcAft>
              <a:defRPr sz="1400">
                <a:solidFill>
                  <a:srgbClr val="1E293B"/>
                </a:solidFill>
                <a:latin typeface="Consolas"/>
              </a:defRPr>
            </a:pPr>
          </a:p>
          <a:p>
            <a:pPr>
              <a:spcAft>
                <a:spcPts val="100"/>
              </a:spcAft>
              <a:defRPr sz="1400">
                <a:solidFill>
                  <a:srgbClr val="64748B"/>
                </a:solidFill>
                <a:latin typeface="Consolas"/>
              </a:defRPr>
            </a:pPr>
            <a:r>
              <a:t>%% React to a bell ring event</a:t>
            </a:r>
          </a:p>
          <a:p>
            <a:pPr>
              <a:spcAft>
                <a:spcPts val="100"/>
              </a:spcAft>
              <a:defRPr sz="1400">
                <a:solidFill>
                  <a:srgbClr val="1E293B"/>
                </a:solidFill>
                <a:latin typeface="Consolas"/>
              </a:defRPr>
            </a:pPr>
            <a:r>
              <a:t>bell_ringsE :&gt; do(open_door).</a:t>
            </a:r>
          </a:p>
          <a:p>
            <a:pPr>
              <a:spcAft>
                <a:spcPts val="100"/>
              </a:spcAft>
              <a:defRPr sz="1400">
                <a:solidFill>
                  <a:srgbClr val="1E293B"/>
                </a:solidFill>
                <a:latin typeface="Consolas"/>
              </a:defRPr>
            </a:pPr>
          </a:p>
          <a:p>
            <a:pPr>
              <a:spcAft>
                <a:spcPts val="100"/>
              </a:spcAft>
              <a:defRPr sz="1400">
                <a:solidFill>
                  <a:srgbClr val="7C3AED"/>
                </a:solidFill>
                <a:latin typeface="Consolas"/>
              </a:defRPr>
            </a:pPr>
            <a:r>
              <a:t>:- agent(access_controller, [cycle(1)]).</a:t>
            </a:r>
          </a:p>
          <a:p>
            <a:pPr>
              <a:spcAft>
                <a:spcPts val="100"/>
              </a:spcAft>
              <a:defRPr sz="1400">
                <a:solidFill>
                  <a:srgbClr val="1E293B"/>
                </a:solidFill>
                <a:latin typeface="Consolas"/>
              </a:defRPr>
            </a:pPr>
          </a:p>
          <a:p>
            <a:pPr>
              <a:spcAft>
                <a:spcPts val="100"/>
              </a:spcAft>
              <a:defRPr sz="1400">
                <a:solidFill>
                  <a:srgbClr val="64748B"/>
                </a:solidFill>
                <a:latin typeface="Consolas"/>
              </a:defRPr>
            </a:pPr>
            <a:r>
              <a:t>%% Access controller</a:t>
            </a:r>
          </a:p>
          <a:p>
            <a:pPr>
              <a:spcAft>
                <a:spcPts val="100"/>
              </a:spcAft>
              <a:defRPr sz="1400">
                <a:solidFill>
                  <a:srgbClr val="1E293B"/>
                </a:solidFill>
                <a:latin typeface="Consolas"/>
              </a:defRPr>
            </a:pPr>
            <a:r>
              <a:t>situation_okE :&gt; do(open_access).</a:t>
            </a:r>
          </a:p>
          <a:p>
            <a:pPr>
              <a:spcAft>
                <a:spcPts val="100"/>
              </a:spcAft>
              <a:defRPr sz="1400">
                <a:solidFill>
                  <a:srgbClr val="1E293B"/>
                </a:solidFill>
                <a:latin typeface="Consolas"/>
              </a:defRPr>
            </a:pPr>
            <a:r>
              <a:t>situation_unsafeE :&gt; do(limit_access).</a:t>
            </a:r>
          </a:p>
          <a:p>
            <a:pPr>
              <a:spcAft>
                <a:spcPts val="100"/>
              </a:spcAft>
              <a:defRPr sz="1400">
                <a:solidFill>
                  <a:srgbClr val="1E293B"/>
                </a:solidFill>
                <a:latin typeface="Consolas"/>
              </a:defRPr>
            </a:pPr>
          </a:p>
          <a:p>
            <a:pPr>
              <a:spcAft>
                <a:spcPts val="100"/>
              </a:spcAft>
              <a:defRPr sz="1400">
                <a:solidFill>
                  <a:srgbClr val="7C3AED"/>
                </a:solidFill>
                <a:latin typeface="Consolas"/>
              </a:defRPr>
            </a:pPr>
            <a:r>
              <a:t>:- agent(security, [cycle(1)]).</a:t>
            </a:r>
          </a:p>
          <a:p>
            <a:pPr>
              <a:spcAft>
                <a:spcPts val="100"/>
              </a:spcAft>
              <a:defRPr sz="1400">
                <a:solidFill>
                  <a:srgbClr val="1E293B"/>
                </a:solidFill>
                <a:latin typeface="Consolas"/>
              </a:defRPr>
            </a:pPr>
          </a:p>
          <a:p>
            <a:pPr>
              <a:spcAft>
                <a:spcPts val="100"/>
              </a:spcAft>
              <a:defRPr sz="1400">
                <a:solidFill>
                  <a:srgbClr val="64748B"/>
                </a:solidFill>
                <a:latin typeface="Consolas"/>
              </a:defRPr>
            </a:pPr>
            <a:r>
              <a:t>%% React to alarm with pattern matching</a:t>
            </a:r>
          </a:p>
          <a:p>
            <a:pPr>
              <a:spcAft>
                <a:spcPts val="100"/>
              </a:spcAft>
              <a:defRPr sz="1400">
                <a:solidFill>
                  <a:srgbClr val="1E293B"/>
                </a:solidFill>
                <a:latin typeface="Consolas"/>
              </a:defRPr>
            </a:pPr>
            <a:r>
              <a:t>alarmE(Kind) :&gt;</a:t>
            </a:r>
          </a:p>
          <a:p>
            <a:pPr>
              <a:spcAft>
                <a:spcPts val="100"/>
              </a:spcAft>
              <a:defRPr sz="1400">
                <a:solidFill>
                  <a:srgbClr val="1E293B"/>
                </a:solidFill>
                <a:latin typeface="Consolas"/>
              </a:defRPr>
            </a:pPr>
            <a:r>
              <a:t>    log("Alarm received: ~w", [Kind]),</a:t>
            </a:r>
          </a:p>
          <a:p>
            <a:pPr>
              <a:spcAft>
                <a:spcPts val="100"/>
              </a:spcAft>
              <a:defRPr sz="1400">
                <a:solidFill>
                  <a:srgbClr val="1E293B"/>
                </a:solidFill>
                <a:latin typeface="Consolas"/>
              </a:defRPr>
            </a:pPr>
            <a:r>
              <a:t>    do(alert_operator).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57200" y="6446520"/>
            <a:ext cx="54864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900" b="0">
                <a:solidFill>
                  <a:srgbClr val="94A3B8"/>
                </a:solidFill>
                <a:latin typeface="Segoe UI"/>
              </a:defRPr>
            </a:pPr>
            <a:r>
              <a:t>DALI2 — University of L’Aquila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1277295" y="6446520"/>
            <a:ext cx="640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900" b="0">
                <a:solidFill>
                  <a:srgbClr val="94A3B8"/>
                </a:solidFill>
                <a:latin typeface="Segoe UI"/>
              </a:defRPr>
            </a:pPr>
            <a:r>
              <a:t>21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1E3A5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320040"/>
            <a:ext cx="1051560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000" b="1">
                <a:solidFill>
                  <a:srgbClr val="0F172A"/>
                </a:solidFill>
                <a:latin typeface="Segoe UI"/>
              </a:defRPr>
            </a:pPr>
            <a:r>
              <a:t>Communication: send and messageA</a:t>
            </a:r>
          </a:p>
        </p:txBody>
      </p:sp>
      <p:sp>
        <p:nvSpPr>
          <p:cNvPr id="4" name="Rectangle 3"/>
          <p:cNvSpPr/>
          <p:nvPr/>
        </p:nvSpPr>
        <p:spPr>
          <a:xfrm>
            <a:off x="731520" y="1051560"/>
            <a:ext cx="1828800" cy="32004"/>
          </a:xfrm>
          <a:prstGeom prst="rect">
            <a:avLst/>
          </a:prstGeom>
          <a:solidFill>
            <a:srgbClr val="38BDF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731520" y="1371600"/>
            <a:ext cx="105156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600" b="0">
                <a:solidFill>
                  <a:srgbClr val="475569"/>
                </a:solidFill>
                <a:latin typeface="Segoe UI"/>
              </a:defRPr>
            </a:pPr>
            <a:r>
              <a:t>Two equivalent ways to send messages — DALI2 style (send) and classic DALI style (messageA).</a:t>
            </a:r>
          </a:p>
        </p:txBody>
      </p:sp>
      <p:sp>
        <p:nvSpPr>
          <p:cNvPr id="6" name="Rectangle 5"/>
          <p:cNvSpPr/>
          <p:nvPr/>
        </p:nvSpPr>
        <p:spPr>
          <a:xfrm>
            <a:off x="548640" y="1965960"/>
            <a:ext cx="10972800" cy="3968496"/>
          </a:xfrm>
          <a:prstGeom prst="rect">
            <a:avLst/>
          </a:prstGeom>
          <a:solidFill>
            <a:srgbClr val="F1F5F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Rectangle 6"/>
          <p:cNvSpPr/>
          <p:nvPr/>
        </p:nvSpPr>
        <p:spPr>
          <a:xfrm>
            <a:off x="548640" y="1965960"/>
            <a:ext cx="45720" cy="3968496"/>
          </a:xfrm>
          <a:prstGeom prst="rect">
            <a:avLst/>
          </a:prstGeom>
          <a:solidFill>
            <a:srgbClr val="38BDF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777240" y="2103120"/>
            <a:ext cx="10561320" cy="36941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00"/>
              </a:spcAft>
              <a:defRPr sz="1400">
                <a:solidFill>
                  <a:srgbClr val="7C3AED"/>
                </a:solidFill>
                <a:latin typeface="Consolas"/>
              </a:defRPr>
            </a:pPr>
            <a:r>
              <a:t>:- agent(agent1, [cycle(1)]).</a:t>
            </a:r>
          </a:p>
          <a:p>
            <a:pPr>
              <a:spcAft>
                <a:spcPts val="100"/>
              </a:spcAft>
              <a:defRPr sz="1400">
                <a:solidFill>
                  <a:srgbClr val="1E293B"/>
                </a:solidFill>
                <a:latin typeface="Consolas"/>
              </a:defRPr>
            </a:pPr>
          </a:p>
          <a:p>
            <a:pPr>
              <a:spcAft>
                <a:spcPts val="100"/>
              </a:spcAft>
              <a:defRPr sz="1400">
                <a:solidFill>
                  <a:srgbClr val="64748B"/>
                </a:solidFill>
                <a:latin typeface="Consolas"/>
              </a:defRPr>
            </a:pPr>
            <a:r>
              <a:t>%% Classic DALI style</a:t>
            </a:r>
          </a:p>
          <a:p>
            <a:pPr>
              <a:spcAft>
                <a:spcPts val="100"/>
              </a:spcAft>
              <a:defRPr sz="1400">
                <a:solidFill>
                  <a:srgbClr val="1E293B"/>
                </a:solidFill>
                <a:latin typeface="Consolas"/>
              </a:defRPr>
            </a:pPr>
            <a:r>
              <a:t>goE :&gt; messageA(agent2, send_message(go, Me)).</a:t>
            </a:r>
          </a:p>
          <a:p>
            <a:pPr>
              <a:spcAft>
                <a:spcPts val="100"/>
              </a:spcAft>
              <a:defRPr sz="1400">
                <a:solidFill>
                  <a:srgbClr val="1E293B"/>
                </a:solidFill>
                <a:latin typeface="Consolas"/>
              </a:defRPr>
            </a:pPr>
          </a:p>
          <a:p>
            <a:pPr>
              <a:spcAft>
                <a:spcPts val="100"/>
              </a:spcAft>
              <a:defRPr sz="1400">
                <a:solidFill>
                  <a:srgbClr val="64748B"/>
                </a:solidFill>
                <a:latin typeface="Consolas"/>
              </a:defRPr>
            </a:pPr>
            <a:r>
              <a:t>%% DALI2 style — concise, identical behavior</a:t>
            </a:r>
          </a:p>
          <a:p>
            <a:pPr>
              <a:spcAft>
                <a:spcPts val="100"/>
              </a:spcAft>
              <a:defRPr sz="1400">
                <a:solidFill>
                  <a:srgbClr val="1E293B"/>
                </a:solidFill>
                <a:latin typeface="Consolas"/>
              </a:defRPr>
            </a:pPr>
            <a:r>
              <a:t>goE :&gt; send(agent2, go).</a:t>
            </a:r>
          </a:p>
          <a:p>
            <a:pPr>
              <a:spcAft>
                <a:spcPts val="100"/>
              </a:spcAft>
              <a:defRPr sz="1400">
                <a:solidFill>
                  <a:srgbClr val="1E293B"/>
                </a:solidFill>
                <a:latin typeface="Consolas"/>
              </a:defRPr>
            </a:pPr>
          </a:p>
          <a:p>
            <a:pPr>
              <a:spcAft>
                <a:spcPts val="100"/>
              </a:spcAft>
              <a:defRPr sz="1400">
                <a:solidFill>
                  <a:srgbClr val="64748B"/>
                </a:solidFill>
                <a:latin typeface="Consolas"/>
              </a:defRPr>
            </a:pPr>
            <a:r>
              <a:t>%% messageA(To, Comm_primitive(Content, From))</a:t>
            </a:r>
          </a:p>
          <a:p>
            <a:pPr>
              <a:spcAft>
                <a:spcPts val="100"/>
              </a:spcAft>
              <a:defRPr sz="1400">
                <a:solidFill>
                  <a:srgbClr val="64748B"/>
                </a:solidFill>
                <a:latin typeface="Consolas"/>
              </a:defRPr>
            </a:pPr>
            <a:r>
              <a:t>%% is equivalent to send(To, Content)</a:t>
            </a:r>
          </a:p>
          <a:p>
            <a:pPr>
              <a:spcAft>
                <a:spcPts val="100"/>
              </a:spcAft>
              <a:defRPr sz="1400">
                <a:solidFill>
                  <a:srgbClr val="1E293B"/>
                </a:solidFill>
                <a:latin typeface="Consolas"/>
              </a:defRPr>
            </a:pPr>
          </a:p>
          <a:p>
            <a:pPr>
              <a:spcAft>
                <a:spcPts val="100"/>
              </a:spcAft>
              <a:defRPr sz="1400">
                <a:solidFill>
                  <a:srgbClr val="64748B"/>
                </a:solidFill>
                <a:latin typeface="Consolas"/>
              </a:defRPr>
            </a:pPr>
            <a:r>
              <a:t>%% Other communication predicates:</a:t>
            </a:r>
          </a:p>
          <a:p>
            <a:pPr>
              <a:spcAft>
                <a:spcPts val="100"/>
              </a:spcAft>
              <a:defRPr sz="1400">
                <a:solidFill>
                  <a:srgbClr val="64748B"/>
                </a:solidFill>
                <a:latin typeface="Consolas"/>
              </a:defRPr>
            </a:pPr>
            <a:r>
              <a:t>%%   send(Agent, Content)     — send to one agent</a:t>
            </a:r>
          </a:p>
          <a:p>
            <a:pPr>
              <a:spcAft>
                <a:spcPts val="100"/>
              </a:spcAft>
              <a:defRPr sz="1400">
                <a:solidFill>
                  <a:srgbClr val="64748B"/>
                </a:solidFill>
                <a:latin typeface="Consolas"/>
              </a:defRPr>
            </a:pPr>
            <a:r>
              <a:t>%%   broadcast(Content)       — send to all agents</a:t>
            </a:r>
          </a:p>
          <a:p>
            <a:pPr>
              <a:spcAft>
                <a:spcPts val="100"/>
              </a:spcAft>
              <a:defRPr sz="1400">
                <a:solidFill>
                  <a:srgbClr val="64748B"/>
                </a:solidFill>
                <a:latin typeface="Consolas"/>
              </a:defRPr>
            </a:pPr>
            <a:r>
              <a:t>%%   from(Sender)             — get sender of current message</a:t>
            </a:r>
          </a:p>
          <a:p>
            <a:pPr>
              <a:spcAft>
                <a:spcPts val="100"/>
              </a:spcAft>
              <a:defRPr sz="1400">
                <a:solidFill>
                  <a:srgbClr val="64748B"/>
                </a:solidFill>
                <a:latin typeface="Consolas"/>
              </a:defRPr>
            </a:pPr>
            <a:r>
              <a:t>%%   reply_to(Content)        — reply to current message sender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57200" y="6446520"/>
            <a:ext cx="54864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900" b="0">
                <a:solidFill>
                  <a:srgbClr val="94A3B8"/>
                </a:solidFill>
                <a:latin typeface="Segoe UI"/>
              </a:defRPr>
            </a:pPr>
            <a:r>
              <a:t>DALI2 — University of L’Aquila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1277295" y="6446520"/>
            <a:ext cx="640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900" b="0">
                <a:solidFill>
                  <a:srgbClr val="94A3B8"/>
                </a:solidFill>
                <a:latin typeface="Segoe UI"/>
              </a:defRPr>
            </a:pPr>
            <a:r>
              <a:t>22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1E3A5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320040"/>
            <a:ext cx="1051560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000" b="1">
                <a:solidFill>
                  <a:srgbClr val="0F172A"/>
                </a:solidFill>
                <a:latin typeface="Segoe UI"/>
              </a:defRPr>
            </a:pPr>
            <a:r>
              <a:t>Actions (A Suffix)</a:t>
            </a:r>
          </a:p>
        </p:txBody>
      </p:sp>
      <p:sp>
        <p:nvSpPr>
          <p:cNvPr id="4" name="Rectangle 3"/>
          <p:cNvSpPr/>
          <p:nvPr/>
        </p:nvSpPr>
        <p:spPr>
          <a:xfrm>
            <a:off x="731520" y="1051560"/>
            <a:ext cx="1828800" cy="32004"/>
          </a:xfrm>
          <a:prstGeom prst="rect">
            <a:avLst/>
          </a:prstGeom>
          <a:solidFill>
            <a:srgbClr val="38BDF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731520" y="1371600"/>
            <a:ext cx="105156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600" b="0">
                <a:solidFill>
                  <a:srgbClr val="475569"/>
                </a:solidFill>
                <a:latin typeface="Segoe UI"/>
              </a:defRPr>
            </a:pPr>
            <a:r>
              <a:t>Named, reusable actions. Actions are recorded in past memory as did(Action).</a:t>
            </a:r>
          </a:p>
        </p:txBody>
      </p:sp>
      <p:sp>
        <p:nvSpPr>
          <p:cNvPr id="6" name="Rectangle 5"/>
          <p:cNvSpPr/>
          <p:nvPr/>
        </p:nvSpPr>
        <p:spPr>
          <a:xfrm>
            <a:off x="548640" y="1965960"/>
            <a:ext cx="10972800" cy="3968496"/>
          </a:xfrm>
          <a:prstGeom prst="rect">
            <a:avLst/>
          </a:prstGeom>
          <a:solidFill>
            <a:srgbClr val="F1F5F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Rectangle 6"/>
          <p:cNvSpPr/>
          <p:nvPr/>
        </p:nvSpPr>
        <p:spPr>
          <a:xfrm>
            <a:off x="548640" y="1965960"/>
            <a:ext cx="45720" cy="3968496"/>
          </a:xfrm>
          <a:prstGeom prst="rect">
            <a:avLst/>
          </a:prstGeom>
          <a:solidFill>
            <a:srgbClr val="38BDF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777240" y="2103120"/>
            <a:ext cx="10561320" cy="36941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00"/>
              </a:spcAft>
              <a:defRPr sz="1300">
                <a:solidFill>
                  <a:srgbClr val="7C3AED"/>
                </a:solidFill>
                <a:latin typeface="Consolas"/>
              </a:defRPr>
            </a:pPr>
            <a:r>
              <a:t>:- agent(doorman, [cycle(1)]).</a:t>
            </a:r>
          </a:p>
          <a:p>
            <a:pPr>
              <a:spcAft>
                <a:spcPts val="100"/>
              </a:spcAft>
              <a:defRPr sz="1300">
                <a:solidFill>
                  <a:srgbClr val="1E293B"/>
                </a:solidFill>
                <a:latin typeface="Consolas"/>
              </a:defRPr>
            </a:pPr>
          </a:p>
          <a:p>
            <a:pPr>
              <a:spcAft>
                <a:spcPts val="100"/>
              </a:spcAft>
              <a:defRPr sz="1300">
                <a:solidFill>
                  <a:srgbClr val="64748B"/>
                </a:solidFill>
                <a:latin typeface="Consolas"/>
              </a:defRPr>
            </a:pPr>
            <a:r>
              <a:t>%% Action definitions</a:t>
            </a:r>
          </a:p>
          <a:p>
            <a:pPr>
              <a:spcAft>
                <a:spcPts val="100"/>
              </a:spcAft>
              <a:defRPr sz="1300">
                <a:solidFill>
                  <a:srgbClr val="1E293B"/>
                </a:solidFill>
                <a:latin typeface="Consolas"/>
              </a:defRPr>
            </a:pPr>
            <a:r>
              <a:t>open_doorA :- log("Opening the door").</a:t>
            </a:r>
          </a:p>
          <a:p>
            <a:pPr>
              <a:spcAft>
                <a:spcPts val="100"/>
              </a:spcAft>
              <a:defRPr sz="1300">
                <a:solidFill>
                  <a:srgbClr val="1E293B"/>
                </a:solidFill>
                <a:latin typeface="Consolas"/>
              </a:defRPr>
            </a:pPr>
            <a:r>
              <a:t>get_keyA :- log("Getting the key first").</a:t>
            </a:r>
          </a:p>
          <a:p>
            <a:pPr>
              <a:spcAft>
                <a:spcPts val="100"/>
              </a:spcAft>
              <a:defRPr sz="1300">
                <a:solidFill>
                  <a:srgbClr val="1E293B"/>
                </a:solidFill>
                <a:latin typeface="Consolas"/>
              </a:defRPr>
            </a:pPr>
          </a:p>
          <a:p>
            <a:pPr>
              <a:spcAft>
                <a:spcPts val="100"/>
              </a:spcAft>
              <a:defRPr sz="1300">
                <a:solidFill>
                  <a:srgbClr val="64748B"/>
                </a:solidFill>
                <a:latin typeface="Consolas"/>
              </a:defRPr>
            </a:pPr>
            <a:r>
              <a:t>%% Actions with preconditions</a:t>
            </a:r>
          </a:p>
          <a:p>
            <a:pPr>
              <a:spcAft>
                <a:spcPts val="100"/>
              </a:spcAft>
              <a:defRPr sz="1300">
                <a:solidFill>
                  <a:srgbClr val="1E293B"/>
                </a:solidFill>
                <a:latin typeface="Consolas"/>
              </a:defRPr>
            </a:pPr>
            <a:r>
              <a:t>open_doorA :&lt; believes(have_key(true)).</a:t>
            </a:r>
          </a:p>
          <a:p>
            <a:pPr>
              <a:spcAft>
                <a:spcPts val="100"/>
              </a:spcAft>
              <a:defRPr sz="1300">
                <a:solidFill>
                  <a:srgbClr val="1E293B"/>
                </a:solidFill>
                <a:latin typeface="Consolas"/>
              </a:defRPr>
            </a:pPr>
            <a:r>
              <a:t>open_doorA :&lt; do(get_key).</a:t>
            </a:r>
          </a:p>
          <a:p>
            <a:pPr>
              <a:spcAft>
                <a:spcPts val="100"/>
              </a:spcAft>
              <a:defRPr sz="1300">
                <a:solidFill>
                  <a:srgbClr val="1E293B"/>
                </a:solidFill>
                <a:latin typeface="Consolas"/>
              </a:defRPr>
            </a:pPr>
          </a:p>
          <a:p>
            <a:pPr>
              <a:spcAft>
                <a:spcPts val="100"/>
              </a:spcAft>
              <a:defRPr sz="1300">
                <a:solidFill>
                  <a:srgbClr val="64748B"/>
                </a:solidFill>
                <a:latin typeface="Consolas"/>
              </a:defRPr>
            </a:pPr>
            <a:r>
              <a:t>%% External event triggers an action via do/1</a:t>
            </a:r>
          </a:p>
          <a:p>
            <a:pPr>
              <a:spcAft>
                <a:spcPts val="100"/>
              </a:spcAft>
              <a:defRPr sz="1300">
                <a:solidFill>
                  <a:srgbClr val="1E293B"/>
                </a:solidFill>
                <a:latin typeface="Consolas"/>
              </a:defRPr>
            </a:pPr>
            <a:r>
              <a:t>bell_ringsE :&gt; do(open_door).</a:t>
            </a:r>
          </a:p>
          <a:p>
            <a:pPr>
              <a:spcAft>
                <a:spcPts val="100"/>
              </a:spcAft>
              <a:defRPr sz="1300">
                <a:solidFill>
                  <a:srgbClr val="1E293B"/>
                </a:solidFill>
                <a:latin typeface="Consolas"/>
              </a:defRPr>
            </a:pPr>
          </a:p>
          <a:p>
            <a:pPr>
              <a:spcAft>
                <a:spcPts val="100"/>
              </a:spcAft>
              <a:defRPr sz="1300">
                <a:solidFill>
                  <a:srgbClr val="64748B"/>
                </a:solidFill>
                <a:latin typeface="Consolas"/>
              </a:defRPr>
            </a:pPr>
            <a:r>
              <a:t>%% After do(open_door), has_past(did(open_door)) is true</a:t>
            </a:r>
          </a:p>
          <a:p>
            <a:pPr>
              <a:spcAft>
                <a:spcPts val="100"/>
              </a:spcAft>
              <a:defRPr sz="1300">
                <a:solidFill>
                  <a:srgbClr val="64748B"/>
                </a:solidFill>
                <a:latin typeface="Consolas"/>
              </a:defRPr>
            </a:pPr>
            <a:r>
              <a:t>%% After do(get_key), has_past(did(get_key)) is true</a:t>
            </a:r>
          </a:p>
          <a:p>
            <a:pPr>
              <a:spcAft>
                <a:spcPts val="100"/>
              </a:spcAft>
              <a:defRPr sz="1300">
                <a:solidFill>
                  <a:srgbClr val="64748B"/>
                </a:solidFill>
                <a:latin typeface="Consolas"/>
              </a:defRPr>
            </a:pPr>
            <a:r>
              <a:t>%% This enables export past (?/) and past checks (P suffix)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57200" y="6446520"/>
            <a:ext cx="54864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900" b="0">
                <a:solidFill>
                  <a:srgbClr val="94A3B8"/>
                </a:solidFill>
                <a:latin typeface="Segoe UI"/>
              </a:defRPr>
            </a:pPr>
            <a:r>
              <a:t>DALI2 — University of L’Aquila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1277295" y="6446520"/>
            <a:ext cx="640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900" b="0">
                <a:solidFill>
                  <a:srgbClr val="94A3B8"/>
                </a:solidFill>
                <a:latin typeface="Segoe UI"/>
              </a:defRPr>
            </a:pPr>
            <a:r>
              <a:t>23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1E3A5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320040"/>
            <a:ext cx="1051560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000" b="1">
                <a:solidFill>
                  <a:srgbClr val="0F172A"/>
                </a:solidFill>
                <a:latin typeface="Segoe UI"/>
              </a:defRPr>
            </a:pPr>
            <a:r>
              <a:t>Logging</a:t>
            </a:r>
          </a:p>
        </p:txBody>
      </p:sp>
      <p:sp>
        <p:nvSpPr>
          <p:cNvPr id="4" name="Rectangle 3"/>
          <p:cNvSpPr/>
          <p:nvPr/>
        </p:nvSpPr>
        <p:spPr>
          <a:xfrm>
            <a:off x="731520" y="1051560"/>
            <a:ext cx="1828800" cy="32004"/>
          </a:xfrm>
          <a:prstGeom prst="rect">
            <a:avLst/>
          </a:prstGeom>
          <a:solidFill>
            <a:srgbClr val="38BDF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731520" y="1371600"/>
            <a:ext cx="105156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600" b="0">
                <a:solidFill>
                  <a:srgbClr val="475569"/>
                </a:solidFill>
                <a:latin typeface="Segoe UI"/>
              </a:defRPr>
            </a:pPr>
            <a:r>
              <a:t>Agents log messages to the LOGS Redis channel. Visible in the web UI event log.</a:t>
            </a:r>
          </a:p>
        </p:txBody>
      </p:sp>
      <p:sp>
        <p:nvSpPr>
          <p:cNvPr id="6" name="Rectangle 5"/>
          <p:cNvSpPr/>
          <p:nvPr/>
        </p:nvSpPr>
        <p:spPr>
          <a:xfrm>
            <a:off x="548640" y="1965960"/>
            <a:ext cx="10972800" cy="3749039"/>
          </a:xfrm>
          <a:prstGeom prst="rect">
            <a:avLst/>
          </a:prstGeom>
          <a:solidFill>
            <a:srgbClr val="F1F5F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Rectangle 6"/>
          <p:cNvSpPr/>
          <p:nvPr/>
        </p:nvSpPr>
        <p:spPr>
          <a:xfrm>
            <a:off x="548640" y="1965960"/>
            <a:ext cx="45720" cy="3749039"/>
          </a:xfrm>
          <a:prstGeom prst="rect">
            <a:avLst/>
          </a:prstGeom>
          <a:solidFill>
            <a:srgbClr val="38BDF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777240" y="2103120"/>
            <a:ext cx="10561320" cy="34747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00"/>
              </a:spcAft>
              <a:defRPr sz="1400">
                <a:solidFill>
                  <a:srgbClr val="7C3AED"/>
                </a:solidFill>
                <a:latin typeface="Consolas"/>
              </a:defRPr>
            </a:pPr>
            <a:r>
              <a:t>:- agent(sensor, [cycle(1)]).</a:t>
            </a:r>
          </a:p>
          <a:p>
            <a:pPr>
              <a:spcAft>
                <a:spcPts val="100"/>
              </a:spcAft>
              <a:defRPr sz="1400">
                <a:solidFill>
                  <a:srgbClr val="1E293B"/>
                </a:solidFill>
                <a:latin typeface="Consolas"/>
              </a:defRPr>
            </a:pPr>
          </a:p>
          <a:p>
            <a:pPr>
              <a:spcAft>
                <a:spcPts val="100"/>
              </a:spcAft>
              <a:defRPr sz="1400">
                <a:solidFill>
                  <a:srgbClr val="64748B"/>
                </a:solidFill>
                <a:latin typeface="Consolas"/>
              </a:defRPr>
            </a:pPr>
            <a:r>
              <a:t>%% Simple log message</a:t>
            </a:r>
          </a:p>
          <a:p>
            <a:pPr>
              <a:spcAft>
                <a:spcPts val="100"/>
              </a:spcAft>
              <a:defRPr sz="1400">
                <a:solidFill>
                  <a:srgbClr val="1E293B"/>
                </a:solidFill>
                <a:latin typeface="Consolas"/>
              </a:defRPr>
            </a:pPr>
            <a:r>
              <a:t>readingE(Value) :&gt;</a:t>
            </a:r>
          </a:p>
          <a:p>
            <a:pPr>
              <a:spcAft>
                <a:spcPts val="100"/>
              </a:spcAft>
              <a:defRPr sz="1400">
                <a:solidFill>
                  <a:srgbClr val="1E293B"/>
                </a:solidFill>
                <a:latin typeface="Consolas"/>
              </a:defRPr>
            </a:pPr>
            <a:r>
              <a:t>    log("Sensor reading received"),</a:t>
            </a:r>
          </a:p>
          <a:p>
            <a:pPr>
              <a:spcAft>
                <a:spcPts val="100"/>
              </a:spcAft>
              <a:defRPr sz="1400">
                <a:solidFill>
                  <a:srgbClr val="1E293B"/>
                </a:solidFill>
                <a:latin typeface="Consolas"/>
              </a:defRPr>
            </a:pPr>
            <a:r>
              <a:t>    log("Value: ~w", [Value]).</a:t>
            </a:r>
          </a:p>
          <a:p>
            <a:pPr>
              <a:spcAft>
                <a:spcPts val="100"/>
              </a:spcAft>
              <a:defRPr sz="1400">
                <a:solidFill>
                  <a:srgbClr val="1E293B"/>
                </a:solidFill>
                <a:latin typeface="Consolas"/>
              </a:defRPr>
            </a:pPr>
          </a:p>
          <a:p>
            <a:pPr>
              <a:spcAft>
                <a:spcPts val="100"/>
              </a:spcAft>
              <a:defRPr sz="1400">
                <a:solidFill>
                  <a:srgbClr val="64748B"/>
                </a:solidFill>
                <a:latin typeface="Consolas"/>
              </a:defRPr>
            </a:pPr>
            <a:r>
              <a:t>%% Format syntax (same as Prolog format/2)</a:t>
            </a:r>
          </a:p>
          <a:p>
            <a:pPr>
              <a:spcAft>
                <a:spcPts val="100"/>
              </a:spcAft>
              <a:defRPr sz="1400">
                <a:solidFill>
                  <a:srgbClr val="64748B"/>
                </a:solidFill>
                <a:latin typeface="Consolas"/>
              </a:defRPr>
            </a:pPr>
            <a:r>
              <a:t>%%   ~w   — write term</a:t>
            </a:r>
          </a:p>
          <a:p>
            <a:pPr>
              <a:spcAft>
                <a:spcPts val="100"/>
              </a:spcAft>
              <a:defRPr sz="1400">
                <a:solidFill>
                  <a:srgbClr val="64748B"/>
                </a:solidFill>
                <a:latin typeface="Consolas"/>
              </a:defRPr>
            </a:pPr>
            <a:r>
              <a:t>%%   ~d   — write integer</a:t>
            </a:r>
          </a:p>
          <a:p>
            <a:pPr>
              <a:spcAft>
                <a:spcPts val="100"/>
              </a:spcAft>
              <a:defRPr sz="1400">
                <a:solidFill>
                  <a:srgbClr val="64748B"/>
                </a:solidFill>
                <a:latin typeface="Consolas"/>
              </a:defRPr>
            </a:pPr>
            <a:r>
              <a:t>%%   ~a   — write atom</a:t>
            </a:r>
          </a:p>
          <a:p>
            <a:pPr>
              <a:spcAft>
                <a:spcPts val="100"/>
              </a:spcAft>
              <a:defRPr sz="1400">
                <a:solidFill>
                  <a:srgbClr val="64748B"/>
                </a:solidFill>
                <a:latin typeface="Consolas"/>
              </a:defRPr>
            </a:pPr>
            <a:r>
              <a:t>%%   ~f   — write float</a:t>
            </a:r>
          </a:p>
          <a:p>
            <a:pPr>
              <a:spcAft>
                <a:spcPts val="100"/>
              </a:spcAft>
              <a:defRPr sz="1400">
                <a:solidFill>
                  <a:srgbClr val="1E293B"/>
                </a:solidFill>
                <a:latin typeface="Consolas"/>
              </a:defRPr>
            </a:pPr>
          </a:p>
          <a:p>
            <a:pPr>
              <a:spcAft>
                <a:spcPts val="100"/>
              </a:spcAft>
              <a:defRPr sz="1400">
                <a:solidFill>
                  <a:srgbClr val="1E293B"/>
                </a:solidFill>
                <a:latin typeface="Consolas"/>
              </a:defRPr>
            </a:pPr>
            <a:r>
              <a:t>alarmE(Type, Loc) :&gt;</a:t>
            </a:r>
          </a:p>
          <a:p>
            <a:pPr>
              <a:spcAft>
                <a:spcPts val="100"/>
              </a:spcAft>
              <a:defRPr sz="1400">
                <a:solidFill>
                  <a:srgbClr val="1E293B"/>
                </a:solidFill>
                <a:latin typeface="Consolas"/>
              </a:defRPr>
            </a:pPr>
            <a:r>
              <a:t>    log("ALARM: type=~w location=~w", [Type, Loc]).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57200" y="6446520"/>
            <a:ext cx="54864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900" b="0">
                <a:solidFill>
                  <a:srgbClr val="94A3B8"/>
                </a:solidFill>
                <a:latin typeface="Segoe UI"/>
              </a:defRPr>
            </a:pPr>
            <a:r>
              <a:t>DALI2 — University of L’Aquila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1277295" y="6446520"/>
            <a:ext cx="640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900" b="0">
                <a:solidFill>
                  <a:srgbClr val="94A3B8"/>
                </a:solidFill>
                <a:latin typeface="Segoe UI"/>
              </a:defRPr>
            </a:pPr>
            <a:r>
              <a:t>24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0F172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914400" y="3657600"/>
            <a:ext cx="2743200" cy="36576"/>
          </a:xfrm>
          <a:prstGeom prst="rect">
            <a:avLst/>
          </a:prstGeom>
          <a:solidFill>
            <a:srgbClr val="38BDF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914400" y="2194560"/>
            <a:ext cx="10058400" cy="1371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4200" b="1">
                <a:solidFill>
                  <a:srgbClr val="FFFFFF"/>
                </a:solidFill>
                <a:latin typeface="Segoe UI"/>
              </a:defRPr>
            </a:pPr>
            <a:r>
              <a:t>Internal Events and Periodic Tasks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14400" y="4023360"/>
            <a:ext cx="1005840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000" b="0">
                <a:solidFill>
                  <a:srgbClr val="BDD5F5"/>
                </a:solidFill>
                <a:latin typeface="Segoe UI"/>
              </a:defRPr>
            </a:pPr>
            <a:r>
              <a:t>Proactive Behavior · Timers · Condition Monitors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1277295" y="6446520"/>
            <a:ext cx="640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900" b="0">
                <a:solidFill>
                  <a:srgbClr val="94A3B8"/>
                </a:solidFill>
                <a:latin typeface="Segoe UI"/>
              </a:defRPr>
            </a:pPr>
            <a:r>
              <a:t>25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1E3A5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320040"/>
            <a:ext cx="1051560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000" b="1">
                <a:solidFill>
                  <a:srgbClr val="0F172A"/>
                </a:solidFill>
                <a:latin typeface="Segoe UI"/>
              </a:defRPr>
            </a:pPr>
            <a:r>
              <a:t>Internal Events (I + :&gt;)</a:t>
            </a:r>
          </a:p>
        </p:txBody>
      </p:sp>
      <p:sp>
        <p:nvSpPr>
          <p:cNvPr id="4" name="Rectangle 3"/>
          <p:cNvSpPr/>
          <p:nvPr/>
        </p:nvSpPr>
        <p:spPr>
          <a:xfrm>
            <a:off x="731520" y="1051560"/>
            <a:ext cx="1828800" cy="32004"/>
          </a:xfrm>
          <a:prstGeom prst="rect">
            <a:avLst/>
          </a:prstGeom>
          <a:solidFill>
            <a:srgbClr val="38BDF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731520" y="1371600"/>
            <a:ext cx="105156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600" b="0">
                <a:solidFill>
                  <a:srgbClr val="475569"/>
                </a:solidFill>
                <a:latin typeface="Segoe UI"/>
              </a:defRPr>
            </a:pPr>
            <a:r>
              <a:t>Internal conclusions initiate further inference (proactivity!). Defined by handler + configuration.</a:t>
            </a:r>
          </a:p>
        </p:txBody>
      </p:sp>
      <p:sp>
        <p:nvSpPr>
          <p:cNvPr id="6" name="Rectangle 5"/>
          <p:cNvSpPr/>
          <p:nvPr/>
        </p:nvSpPr>
        <p:spPr>
          <a:xfrm>
            <a:off x="548640" y="1965960"/>
            <a:ext cx="10972800" cy="4187952"/>
          </a:xfrm>
          <a:prstGeom prst="rect">
            <a:avLst/>
          </a:prstGeom>
          <a:solidFill>
            <a:srgbClr val="F1F5F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Rectangle 6"/>
          <p:cNvSpPr/>
          <p:nvPr/>
        </p:nvSpPr>
        <p:spPr>
          <a:xfrm>
            <a:off x="548640" y="1965960"/>
            <a:ext cx="45720" cy="4187952"/>
          </a:xfrm>
          <a:prstGeom prst="rect">
            <a:avLst/>
          </a:prstGeom>
          <a:solidFill>
            <a:srgbClr val="38BDF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777240" y="2103120"/>
            <a:ext cx="10561320" cy="39136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00"/>
              </a:spcAft>
              <a:defRPr sz="1300">
                <a:solidFill>
                  <a:srgbClr val="7C3AED"/>
                </a:solidFill>
                <a:latin typeface="Consolas"/>
              </a:defRPr>
            </a:pPr>
            <a:r>
              <a:t>:- agent(cook, [cycle(2)]).</a:t>
            </a:r>
          </a:p>
          <a:p>
            <a:pPr>
              <a:spcAft>
                <a:spcPts val="100"/>
              </a:spcAft>
              <a:defRPr sz="1300">
                <a:solidFill>
                  <a:srgbClr val="1E293B"/>
                </a:solidFill>
                <a:latin typeface="Consolas"/>
              </a:defRPr>
            </a:pPr>
          </a:p>
          <a:p>
            <a:pPr>
              <a:spcAft>
                <a:spcPts val="100"/>
              </a:spcAft>
              <a:defRPr sz="1300">
                <a:solidFill>
                  <a:srgbClr val="64748B"/>
                </a:solidFill>
                <a:latin typeface="Consolas"/>
              </a:defRPr>
            </a:pPr>
            <a:r>
              <a:t>%% Internal event: cake is ready</a:t>
            </a:r>
          </a:p>
          <a:p>
            <a:pPr>
              <a:spcAft>
                <a:spcPts val="100"/>
              </a:spcAft>
              <a:defRPr sz="1300">
                <a:solidFill>
                  <a:srgbClr val="1E293B"/>
                </a:solidFill>
                <a:latin typeface="Consolas"/>
              </a:defRPr>
            </a:pPr>
            <a:r>
              <a:t>helper(ready(cake)) :- has_past(put_in_oven(cake)).</a:t>
            </a:r>
          </a:p>
          <a:p>
            <a:pPr>
              <a:spcAft>
                <a:spcPts val="100"/>
              </a:spcAft>
              <a:defRPr sz="1300">
                <a:solidFill>
                  <a:srgbClr val="1E293B"/>
                </a:solidFill>
                <a:latin typeface="Consolas"/>
              </a:defRPr>
            </a:pPr>
            <a:r>
              <a:t>readyI(cake) :&gt;</a:t>
            </a:r>
          </a:p>
          <a:p>
            <a:pPr>
              <a:spcAft>
                <a:spcPts val="100"/>
              </a:spcAft>
              <a:defRPr sz="1300">
                <a:solidFill>
                  <a:srgbClr val="1E293B"/>
                </a:solidFill>
                <a:latin typeface="Consolas"/>
              </a:defRPr>
            </a:pPr>
            <a:r>
              <a:t>    do(take_from_oven(cake)),</a:t>
            </a:r>
          </a:p>
          <a:p>
            <a:pPr>
              <a:spcAft>
                <a:spcPts val="100"/>
              </a:spcAft>
              <a:defRPr sz="1300">
                <a:solidFill>
                  <a:srgbClr val="1E293B"/>
                </a:solidFill>
                <a:latin typeface="Consolas"/>
              </a:defRPr>
            </a:pPr>
            <a:r>
              <a:t>    do(switch_off_oven),</a:t>
            </a:r>
          </a:p>
          <a:p>
            <a:pPr>
              <a:spcAft>
                <a:spcPts val="100"/>
              </a:spcAft>
              <a:defRPr sz="1300">
                <a:solidFill>
                  <a:srgbClr val="1E293B"/>
                </a:solidFill>
                <a:latin typeface="Consolas"/>
              </a:defRPr>
            </a:pPr>
            <a:r>
              <a:t>    log("Cake is ready! Bon appetit.").</a:t>
            </a:r>
          </a:p>
          <a:p>
            <a:pPr>
              <a:spcAft>
                <a:spcPts val="100"/>
              </a:spcAft>
              <a:defRPr sz="1300">
                <a:solidFill>
                  <a:srgbClr val="1E293B"/>
                </a:solidFill>
                <a:latin typeface="Consolas"/>
              </a:defRPr>
            </a:pPr>
            <a:r>
              <a:t>internal_event(ready(cake), 5, forever, true, forever).</a:t>
            </a:r>
          </a:p>
          <a:p>
            <a:pPr>
              <a:spcAft>
                <a:spcPts val="100"/>
              </a:spcAft>
              <a:defRPr sz="1300">
                <a:solidFill>
                  <a:srgbClr val="1E293B"/>
                </a:solidFill>
                <a:latin typeface="Consolas"/>
              </a:defRPr>
            </a:pPr>
          </a:p>
          <a:p>
            <a:pPr>
              <a:spcAft>
                <a:spcPts val="100"/>
              </a:spcAft>
              <a:defRPr sz="1300">
                <a:solidFill>
                  <a:srgbClr val="7C3AED"/>
                </a:solidFill>
                <a:latin typeface="Consolas"/>
              </a:defRPr>
            </a:pPr>
            <a:r>
              <a:t>:- agent(security, [cycle(1)]).</a:t>
            </a:r>
          </a:p>
          <a:p>
            <a:pPr>
              <a:spcAft>
                <a:spcPts val="100"/>
              </a:spcAft>
              <a:defRPr sz="1300">
                <a:solidFill>
                  <a:srgbClr val="1E293B"/>
                </a:solidFill>
                <a:latin typeface="Consolas"/>
              </a:defRPr>
            </a:pPr>
          </a:p>
          <a:p>
            <a:pPr>
              <a:spcAft>
                <a:spcPts val="100"/>
              </a:spcAft>
              <a:defRPr sz="1300">
                <a:solidFill>
                  <a:srgbClr val="64748B"/>
                </a:solidFill>
                <a:latin typeface="Consolas"/>
              </a:defRPr>
            </a:pPr>
            <a:r>
              <a:t>%% Attack detection</a:t>
            </a:r>
          </a:p>
          <a:p>
            <a:pPr>
              <a:spcAft>
                <a:spcPts val="100"/>
              </a:spcAft>
              <a:defRPr sz="1300">
                <a:solidFill>
                  <a:srgbClr val="1E293B"/>
                </a:solidFill>
                <a:latin typeface="Consolas"/>
              </a:defRPr>
            </a:pPr>
            <a:r>
              <a:t>helper(attack_happening(Cond)) :- believes(suspicious(Cond)).</a:t>
            </a:r>
          </a:p>
          <a:p>
            <a:pPr>
              <a:spcAft>
                <a:spcPts val="100"/>
              </a:spcAft>
              <a:defRPr sz="1300">
                <a:solidFill>
                  <a:srgbClr val="1E293B"/>
                </a:solidFill>
                <a:latin typeface="Consolas"/>
              </a:defRPr>
            </a:pPr>
            <a:r>
              <a:t>attack_happeningI(Cond) :&gt;</a:t>
            </a:r>
          </a:p>
          <a:p>
            <a:pPr>
              <a:spcAft>
                <a:spcPts val="100"/>
              </a:spcAft>
              <a:defRPr sz="1300">
                <a:solidFill>
                  <a:srgbClr val="1E293B"/>
                </a:solidFill>
                <a:latin typeface="Consolas"/>
              </a:defRPr>
            </a:pPr>
            <a:r>
              <a:t>    do(start_emergency(Cond)), do(alert_operator).</a:t>
            </a:r>
          </a:p>
          <a:p>
            <a:pPr>
              <a:spcAft>
                <a:spcPts val="100"/>
              </a:spcAft>
              <a:defRPr sz="1300">
                <a:solidFill>
                  <a:srgbClr val="1E293B"/>
                </a:solidFill>
                <a:latin typeface="Consolas"/>
              </a:defRPr>
            </a:pPr>
            <a:r>
              <a:t>internal_event(attack_happening(_), 3, forever, true, forever).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57200" y="6446520"/>
            <a:ext cx="54864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900" b="0">
                <a:solidFill>
                  <a:srgbClr val="94A3B8"/>
                </a:solidFill>
                <a:latin typeface="Segoe UI"/>
              </a:defRPr>
            </a:pPr>
            <a:r>
              <a:t>DALI2 — University of L’Aquila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1277295" y="6446520"/>
            <a:ext cx="640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900" b="0">
                <a:solidFill>
                  <a:srgbClr val="94A3B8"/>
                </a:solidFill>
                <a:latin typeface="Segoe UI"/>
              </a:defRPr>
            </a:pPr>
            <a:r>
              <a:t>26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1E3A5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320040"/>
            <a:ext cx="1051560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000" b="1">
                <a:solidFill>
                  <a:srgbClr val="0F172A"/>
                </a:solidFill>
                <a:latin typeface="Segoe UI"/>
              </a:defRPr>
            </a:pPr>
            <a:r>
              <a:t>internal_event/5 — Configuration</a:t>
            </a:r>
          </a:p>
        </p:txBody>
      </p:sp>
      <p:sp>
        <p:nvSpPr>
          <p:cNvPr id="4" name="Rectangle 3"/>
          <p:cNvSpPr/>
          <p:nvPr/>
        </p:nvSpPr>
        <p:spPr>
          <a:xfrm>
            <a:off x="731520" y="1051560"/>
            <a:ext cx="1828800" cy="32004"/>
          </a:xfrm>
          <a:prstGeom prst="rect">
            <a:avLst/>
          </a:prstGeom>
          <a:solidFill>
            <a:srgbClr val="38BDF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731520" y="1463040"/>
            <a:ext cx="105156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600" b="0">
                <a:solidFill>
                  <a:srgbClr val="475569"/>
                </a:solidFill>
                <a:latin typeface="Segoe UI"/>
              </a:defRPr>
            </a:pPr>
            <a:r>
              <a:t>Each parameter controls a different aspect of the internal event's lifecycle.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731520" y="2011680"/>
          <a:ext cx="10515600" cy="23957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28900"/>
                <a:gridCol w="2628900"/>
                <a:gridCol w="2628900"/>
                <a:gridCol w="2628900"/>
              </a:tblGrid>
              <a:tr h="399288">
                <a:tc>
                  <a:txBody>
                    <a:bodyPr/>
                    <a:lstStyle/>
                    <a:p>
                      <a:pPr>
                        <a:defRPr sz="1300" b="1">
                          <a:solidFill>
                            <a:srgbClr val="FFFFFF"/>
                          </a:solidFill>
                          <a:latin typeface="Segoe UI"/>
                        </a:defRPr>
                      </a:pPr>
                      <a:r>
                        <a:t>Argument</a:t>
                      </a:r>
                    </a:p>
                  </a:txBody>
                  <a:tcPr>
                    <a:solidFill>
                      <a:srgbClr val="1E3A5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300" b="1">
                          <a:solidFill>
                            <a:srgbClr val="FFFFFF"/>
                          </a:solidFill>
                          <a:latin typeface="Segoe UI"/>
                        </a:defRPr>
                      </a:pPr>
                      <a:r>
                        <a:t>Position</a:t>
                      </a:r>
                    </a:p>
                  </a:txBody>
                  <a:tcPr>
                    <a:solidFill>
                      <a:srgbClr val="1E3A5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300" b="1">
                          <a:solidFill>
                            <a:srgbClr val="FFFFFF"/>
                          </a:solidFill>
                          <a:latin typeface="Segoe UI"/>
                        </a:defRPr>
                      </a:pPr>
                      <a:r>
                        <a:t>Values</a:t>
                      </a:r>
                    </a:p>
                  </a:txBody>
                  <a:tcPr>
                    <a:solidFill>
                      <a:srgbClr val="1E3A5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300" b="1">
                          <a:solidFill>
                            <a:srgbClr val="FFFFFF"/>
                          </a:solidFill>
                          <a:latin typeface="Segoe UI"/>
                        </a:defRPr>
                      </a:pPr>
                      <a:r>
                        <a:t>Description</a:t>
                      </a:r>
                    </a:p>
                  </a:txBody>
                  <a:tcPr>
                    <a:solidFill>
                      <a:srgbClr val="1E3A5F"/>
                    </a:solidFill>
                  </a:tcPr>
                </a:tc>
              </a:tr>
              <a:tr h="399288">
                <a:tc>
                  <a:txBody>
                    <a:bodyPr/>
                    <a:lstStyle/>
                    <a:p>
                      <a:pPr>
                        <a:defRPr sz="1200">
                          <a:solidFill>
                            <a:srgbClr val="1E293B"/>
                          </a:solidFill>
                          <a:latin typeface="Segoe UI"/>
                        </a:defRPr>
                      </a:pPr>
                      <a:r>
                        <a:t>Event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200">
                          <a:solidFill>
                            <a:srgbClr val="1E293B"/>
                          </a:solidFill>
                          <a:latin typeface="Segoe UI"/>
                        </a:defRPr>
                      </a:pPr>
                      <a:r>
                        <a:t>1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200">
                          <a:solidFill>
                            <a:srgbClr val="1E293B"/>
                          </a:solidFill>
                          <a:latin typeface="Segoe UI"/>
                        </a:defRPr>
                      </a:pPr>
                      <a:r>
                        <a:t>atom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200">
                          <a:solidFill>
                            <a:srgbClr val="1E293B"/>
                          </a:solidFill>
                          <a:latin typeface="Segoe UI"/>
                        </a:defRPr>
                      </a:pPr>
                      <a:r>
                        <a:t>Event name (without I suffix)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  <a:tr h="399288">
                <a:tc>
                  <a:txBody>
                    <a:bodyPr/>
                    <a:lstStyle/>
                    <a:p>
                      <a:pPr>
                        <a:defRPr sz="1200">
                          <a:solidFill>
                            <a:srgbClr val="1E293B"/>
                          </a:solidFill>
                          <a:latin typeface="Segoe UI"/>
                        </a:defRPr>
                      </a:pPr>
                      <a:r>
                        <a:t>Period</a:t>
                      </a:r>
                    </a:p>
                  </a:txBody>
                  <a:tcPr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200">
                          <a:solidFill>
                            <a:srgbClr val="1E293B"/>
                          </a:solidFill>
                          <a:latin typeface="Segoe UI"/>
                        </a:defRPr>
                      </a:pPr>
                      <a:r>
                        <a:t>2</a:t>
                      </a:r>
                    </a:p>
                  </a:txBody>
                  <a:tcPr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200">
                          <a:solidFill>
                            <a:srgbClr val="1E293B"/>
                          </a:solidFill>
                          <a:latin typeface="Segoe UI"/>
                        </a:defRPr>
                      </a:pPr>
                      <a:r>
                        <a:t>0, N (seconds)</a:t>
                      </a:r>
                    </a:p>
                  </a:txBody>
                  <a:tcPr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200">
                          <a:solidFill>
                            <a:srgbClr val="1E293B"/>
                          </a:solidFill>
                          <a:latin typeface="Segoe UI"/>
                        </a:defRPr>
                      </a:pPr>
                      <a:r>
                        <a:t>Minimum interval between firings</a:t>
                      </a:r>
                    </a:p>
                  </a:txBody>
                  <a:tcPr>
                    <a:solidFill>
                      <a:srgbClr val="EFF6FF"/>
                    </a:solidFill>
                  </a:tcPr>
                </a:tc>
              </a:tr>
              <a:tr h="399288">
                <a:tc>
                  <a:txBody>
                    <a:bodyPr/>
                    <a:lstStyle/>
                    <a:p>
                      <a:pPr>
                        <a:defRPr sz="1200">
                          <a:solidFill>
                            <a:srgbClr val="1E293B"/>
                          </a:solidFill>
                          <a:latin typeface="Segoe UI"/>
                        </a:defRPr>
                      </a:pPr>
                      <a:r>
                        <a:t>Repetition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200">
                          <a:solidFill>
                            <a:srgbClr val="1E293B"/>
                          </a:solidFill>
                          <a:latin typeface="Segoe UI"/>
                        </a:defRPr>
                      </a:pPr>
                      <a:r>
                        <a:t>3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200">
                          <a:solidFill>
                            <a:srgbClr val="1E293B"/>
                          </a:solidFill>
                          <a:latin typeface="Segoe UI"/>
                        </a:defRPr>
                      </a:pPr>
                      <a:r>
                        <a:t>forever, times(N), change([...])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200">
                          <a:solidFill>
                            <a:srgbClr val="1E293B"/>
                          </a:solidFill>
                          <a:latin typeface="Segoe UI"/>
                        </a:defRPr>
                      </a:pPr>
                      <a:r>
                        <a:t>How many times / when to reset counter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  <a:tr h="399288">
                <a:tc>
                  <a:txBody>
                    <a:bodyPr/>
                    <a:lstStyle/>
                    <a:p>
                      <a:pPr>
                        <a:defRPr sz="1200">
                          <a:solidFill>
                            <a:srgbClr val="1E293B"/>
                          </a:solidFill>
                          <a:latin typeface="Segoe UI"/>
                        </a:defRPr>
                      </a:pPr>
                      <a:r>
                        <a:t>StartCond</a:t>
                      </a:r>
                    </a:p>
                  </a:txBody>
                  <a:tcPr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200">
                          <a:solidFill>
                            <a:srgbClr val="1E293B"/>
                          </a:solidFill>
                          <a:latin typeface="Segoe UI"/>
                        </a:defRPr>
                      </a:pPr>
                      <a:r>
                        <a:t>4</a:t>
                      </a:r>
                    </a:p>
                  </a:txBody>
                  <a:tcPr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200">
                          <a:solidFill>
                            <a:srgbClr val="1E293B"/>
                          </a:solidFill>
                          <a:latin typeface="Segoe UI"/>
                        </a:defRPr>
                      </a:pPr>
                      <a:r>
                        <a:t>true, believes(...), has_past(...)</a:t>
                      </a:r>
                    </a:p>
                  </a:txBody>
                  <a:tcPr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200">
                          <a:solidFill>
                            <a:srgbClr val="1E293B"/>
                          </a:solidFill>
                          <a:latin typeface="Segoe UI"/>
                        </a:defRPr>
                      </a:pPr>
                      <a:r>
                        <a:t>Guard: must be true before event fires</a:t>
                      </a:r>
                    </a:p>
                  </a:txBody>
                  <a:tcPr>
                    <a:solidFill>
                      <a:srgbClr val="EFF6FF"/>
                    </a:solidFill>
                  </a:tcPr>
                </a:tc>
              </a:tr>
              <a:tr h="399288">
                <a:tc>
                  <a:txBody>
                    <a:bodyPr/>
                    <a:lstStyle/>
                    <a:p>
                      <a:pPr>
                        <a:defRPr sz="1200">
                          <a:solidFill>
                            <a:srgbClr val="1E293B"/>
                          </a:solidFill>
                          <a:latin typeface="Segoe UI"/>
                        </a:defRPr>
                      </a:pPr>
                      <a:r>
                        <a:t>StopCond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200">
                          <a:solidFill>
                            <a:srgbClr val="1E293B"/>
                          </a:solidFill>
                          <a:latin typeface="Segoe UI"/>
                        </a:defRPr>
                      </a:pPr>
                      <a:r>
                        <a:t>5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200">
                          <a:solidFill>
                            <a:srgbClr val="1E293B"/>
                          </a:solidFill>
                          <a:latin typeface="Segoe UI"/>
                        </a:defRPr>
                      </a:pPr>
                      <a:r>
                        <a:t>forever, believes(...), has_past(...)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200">
                          <a:solidFill>
                            <a:srgbClr val="1E293B"/>
                          </a:solidFill>
                          <a:latin typeface="Segoe UI"/>
                        </a:defRPr>
                      </a:pPr>
                      <a:r>
                        <a:t>Stop condition: event stops when true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457200" y="6446520"/>
            <a:ext cx="54864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900" b="0">
                <a:solidFill>
                  <a:srgbClr val="94A3B8"/>
                </a:solidFill>
                <a:latin typeface="Segoe UI"/>
              </a:defRPr>
            </a:pPr>
            <a:r>
              <a:t>DALI2 — University of L’Aquila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277295" y="6446520"/>
            <a:ext cx="640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900" b="0">
                <a:solidFill>
                  <a:srgbClr val="94A3B8"/>
                </a:solidFill>
                <a:latin typeface="Segoe UI"/>
              </a:defRPr>
            </a:pPr>
            <a:r>
              <a:t>27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1E3A5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320040"/>
            <a:ext cx="1051560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000" b="1">
                <a:solidFill>
                  <a:srgbClr val="0F172A"/>
                </a:solidFill>
                <a:latin typeface="Segoe UI"/>
              </a:defRPr>
            </a:pPr>
            <a:r>
              <a:t>Internal Event Options</a:t>
            </a:r>
          </a:p>
        </p:txBody>
      </p:sp>
      <p:sp>
        <p:nvSpPr>
          <p:cNvPr id="4" name="Rectangle 3"/>
          <p:cNvSpPr/>
          <p:nvPr/>
        </p:nvSpPr>
        <p:spPr>
          <a:xfrm>
            <a:off x="731520" y="1051560"/>
            <a:ext cx="1828800" cy="32004"/>
          </a:xfrm>
          <a:prstGeom prst="rect">
            <a:avLst/>
          </a:prstGeom>
          <a:solidFill>
            <a:srgbClr val="38BDF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731520" y="1371600"/>
            <a:ext cx="105156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600" b="0">
                <a:solidFill>
                  <a:srgbClr val="475569"/>
                </a:solidFill>
                <a:latin typeface="Segoe UI"/>
              </a:defRPr>
            </a:pPr>
            <a:r>
              <a:t>Advanced options for fine-grained control over internal event behavior.</a:t>
            </a:r>
          </a:p>
        </p:txBody>
      </p:sp>
      <p:sp>
        <p:nvSpPr>
          <p:cNvPr id="6" name="Rectangle 5"/>
          <p:cNvSpPr/>
          <p:nvPr/>
        </p:nvSpPr>
        <p:spPr>
          <a:xfrm>
            <a:off x="548640" y="1965960"/>
            <a:ext cx="10972800" cy="4187952"/>
          </a:xfrm>
          <a:prstGeom prst="rect">
            <a:avLst/>
          </a:prstGeom>
          <a:solidFill>
            <a:srgbClr val="F1F5F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Rectangle 6"/>
          <p:cNvSpPr/>
          <p:nvPr/>
        </p:nvSpPr>
        <p:spPr>
          <a:xfrm>
            <a:off x="548640" y="1965960"/>
            <a:ext cx="45720" cy="4187952"/>
          </a:xfrm>
          <a:prstGeom prst="rect">
            <a:avLst/>
          </a:prstGeom>
          <a:solidFill>
            <a:srgbClr val="38BDF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777240" y="2103120"/>
            <a:ext cx="10561320" cy="39136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00"/>
              </a:spcAft>
              <a:defRPr sz="1200">
                <a:solidFill>
                  <a:srgbClr val="7C3AED"/>
                </a:solidFill>
                <a:latin typeface="Consolas"/>
              </a:defRPr>
            </a:pPr>
            <a:r>
              <a:t>:- agent(thermostat, [cycle(2)]).</a:t>
            </a:r>
          </a:p>
          <a:p>
            <a:pPr>
              <a:spcAft>
                <a:spcPts val="100"/>
              </a:spcAft>
              <a:defRPr sz="1200">
                <a:solidFill>
                  <a:srgbClr val="1E293B"/>
                </a:solidFill>
                <a:latin typeface="Consolas"/>
              </a:defRPr>
            </a:pPr>
          </a:p>
          <a:p>
            <a:pPr>
              <a:spcAft>
                <a:spcPts val="100"/>
              </a:spcAft>
              <a:defRPr sz="1200">
                <a:solidFill>
                  <a:srgbClr val="64748B"/>
                </a:solidFill>
                <a:latin typeface="Consolas"/>
              </a:defRPr>
            </a:pPr>
            <a:r>
              <a:t>%% Fire at most 3 times, reset when current_temp changes</a:t>
            </a:r>
          </a:p>
          <a:p>
            <a:pPr>
              <a:spcAft>
                <a:spcPts val="100"/>
              </a:spcAft>
              <a:defRPr sz="1200">
                <a:solidFill>
                  <a:srgbClr val="1E293B"/>
                </a:solidFill>
                <a:latin typeface="Consolas"/>
              </a:defRPr>
            </a:pPr>
            <a:r>
              <a:t>startup_diagnosticI :&gt;</a:t>
            </a:r>
          </a:p>
          <a:p>
            <a:pPr>
              <a:spcAft>
                <a:spcPts val="100"/>
              </a:spcAft>
              <a:defRPr sz="1200">
                <a:solidFill>
                  <a:srgbClr val="1E293B"/>
                </a:solidFill>
                <a:latin typeface="Consolas"/>
              </a:defRPr>
            </a:pPr>
            <a:r>
              <a:t>    log("Startup diagnostic").</a:t>
            </a:r>
          </a:p>
          <a:p>
            <a:pPr>
              <a:spcAft>
                <a:spcPts val="100"/>
              </a:spcAft>
              <a:defRPr sz="1200">
                <a:solidFill>
                  <a:srgbClr val="1E293B"/>
                </a:solidFill>
                <a:latin typeface="Consolas"/>
              </a:defRPr>
            </a:pPr>
            <a:r>
              <a:t>internal_event(startup_diagnostic, 0, change([current_temp(_)]), true, forever).</a:t>
            </a:r>
          </a:p>
          <a:p>
            <a:pPr>
              <a:spcAft>
                <a:spcPts val="100"/>
              </a:spcAft>
              <a:defRPr sz="1200">
                <a:solidFill>
                  <a:srgbClr val="1E293B"/>
                </a:solidFill>
                <a:latin typeface="Consolas"/>
              </a:defRPr>
            </a:pPr>
          </a:p>
          <a:p>
            <a:pPr>
              <a:spcAft>
                <a:spcPts val="100"/>
              </a:spcAft>
              <a:defRPr sz="1200">
                <a:solidFill>
                  <a:srgbClr val="64748B"/>
                </a:solidFill>
                <a:latin typeface="Consolas"/>
              </a:defRPr>
            </a:pPr>
            <a:r>
              <a:t>%% Fire only when mode is cooling (trigger/start condition)</a:t>
            </a:r>
          </a:p>
          <a:p>
            <a:pPr>
              <a:spcAft>
                <a:spcPts val="100"/>
              </a:spcAft>
              <a:defRPr sz="1200">
                <a:solidFill>
                  <a:srgbClr val="1E293B"/>
                </a:solidFill>
                <a:latin typeface="Consolas"/>
              </a:defRPr>
            </a:pPr>
            <a:r>
              <a:t>cooling_monitorI :&gt;</a:t>
            </a:r>
          </a:p>
          <a:p>
            <a:pPr>
              <a:spcAft>
                <a:spcPts val="100"/>
              </a:spcAft>
              <a:defRPr sz="1200">
                <a:solidFill>
                  <a:srgbClr val="1E293B"/>
                </a:solidFill>
                <a:latin typeface="Consolas"/>
              </a:defRPr>
            </a:pPr>
            <a:r>
              <a:t>    believes(current_temp(T)),</a:t>
            </a:r>
          </a:p>
          <a:p>
            <a:pPr>
              <a:spcAft>
                <a:spcPts val="100"/>
              </a:spcAft>
              <a:defRPr sz="1200">
                <a:solidFill>
                  <a:srgbClr val="1E293B"/>
                </a:solidFill>
                <a:latin typeface="Consolas"/>
              </a:defRPr>
            </a:pPr>
            <a:r>
              <a:t>    log("Monitoring cooling, temp: ~w", [T]).</a:t>
            </a:r>
          </a:p>
          <a:p>
            <a:pPr>
              <a:spcAft>
                <a:spcPts val="100"/>
              </a:spcAft>
              <a:defRPr sz="1200">
                <a:solidFill>
                  <a:srgbClr val="1E293B"/>
                </a:solidFill>
                <a:latin typeface="Consolas"/>
              </a:defRPr>
            </a:pPr>
            <a:r>
              <a:t>internal_event(cooling_monitor, 0, forever, believes(mode(cooling)), forever).</a:t>
            </a:r>
          </a:p>
          <a:p>
            <a:pPr>
              <a:spcAft>
                <a:spcPts val="100"/>
              </a:spcAft>
              <a:defRPr sz="1200">
                <a:solidFill>
                  <a:srgbClr val="1E293B"/>
                </a:solidFill>
                <a:latin typeface="Consolas"/>
              </a:defRPr>
            </a:pPr>
          </a:p>
          <a:p>
            <a:pPr>
              <a:spcAft>
                <a:spcPts val="100"/>
              </a:spcAft>
              <a:defRPr sz="1200">
                <a:solidFill>
                  <a:srgbClr val="64748B"/>
                </a:solidFill>
                <a:latin typeface="Consolas"/>
              </a:defRPr>
            </a:pPr>
            <a:r>
              <a:t>%% Fire only during work hours</a:t>
            </a:r>
          </a:p>
          <a:p>
            <a:pPr>
              <a:spcAft>
                <a:spcPts val="100"/>
              </a:spcAft>
              <a:defRPr sz="1200">
                <a:solidFill>
                  <a:srgbClr val="1E293B"/>
                </a:solidFill>
                <a:latin typeface="Consolas"/>
              </a:defRPr>
            </a:pPr>
            <a:r>
              <a:t>work_hours_checkI :&gt;</a:t>
            </a:r>
          </a:p>
          <a:p>
            <a:pPr>
              <a:spcAft>
                <a:spcPts val="100"/>
              </a:spcAft>
              <a:defRPr sz="1200">
                <a:solidFill>
                  <a:srgbClr val="1E293B"/>
                </a:solidFill>
                <a:latin typeface="Consolas"/>
              </a:defRPr>
            </a:pPr>
            <a:r>
              <a:t>    log("Work hours system check").</a:t>
            </a:r>
          </a:p>
          <a:p>
            <a:pPr>
              <a:spcAft>
                <a:spcPts val="100"/>
              </a:spcAft>
              <a:defRPr sz="1200">
                <a:solidFill>
                  <a:srgbClr val="1E293B"/>
                </a:solidFill>
                <a:latin typeface="Consolas"/>
              </a:defRPr>
            </a:pPr>
            <a:r>
              <a:t>internal_event(work_hours_check, 10, forever, true, in_date(time(9,0), time(17,0))).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57200" y="6446520"/>
            <a:ext cx="54864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900" b="0">
                <a:solidFill>
                  <a:srgbClr val="94A3B8"/>
                </a:solidFill>
                <a:latin typeface="Segoe UI"/>
              </a:defRPr>
            </a:pPr>
            <a:r>
              <a:t>DALI2 — University of L’Aquila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1277295" y="6446520"/>
            <a:ext cx="640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900" b="0">
                <a:solidFill>
                  <a:srgbClr val="94A3B8"/>
                </a:solidFill>
                <a:latin typeface="Segoe UI"/>
              </a:defRPr>
            </a:pPr>
            <a:r>
              <a:t>28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1E3A5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320040"/>
            <a:ext cx="1051560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000" b="1">
                <a:solidFill>
                  <a:srgbClr val="0F172A"/>
                </a:solidFill>
                <a:latin typeface="Segoe UI"/>
              </a:defRPr>
            </a:pPr>
            <a:r>
              <a:t>Periodic Tasks (every)</a:t>
            </a:r>
          </a:p>
        </p:txBody>
      </p:sp>
      <p:sp>
        <p:nvSpPr>
          <p:cNvPr id="4" name="Rectangle 3"/>
          <p:cNvSpPr/>
          <p:nvPr/>
        </p:nvSpPr>
        <p:spPr>
          <a:xfrm>
            <a:off x="731520" y="1051560"/>
            <a:ext cx="1828800" cy="32004"/>
          </a:xfrm>
          <a:prstGeom prst="rect">
            <a:avLst/>
          </a:prstGeom>
          <a:solidFill>
            <a:srgbClr val="38BDF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731520" y="1371600"/>
            <a:ext cx="105156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600" b="0">
                <a:solidFill>
                  <a:srgbClr val="475569"/>
                </a:solidFill>
                <a:latin typeface="Segoe UI"/>
              </a:defRPr>
            </a:pPr>
            <a:r>
              <a:t>Simple periodic execution at fixed intervals. No conditional options — just fires every N seconds. [NEW in DALI2]</a:t>
            </a:r>
          </a:p>
        </p:txBody>
      </p:sp>
      <p:sp>
        <p:nvSpPr>
          <p:cNvPr id="6" name="Rectangle 5"/>
          <p:cNvSpPr/>
          <p:nvPr/>
        </p:nvSpPr>
        <p:spPr>
          <a:xfrm>
            <a:off x="548640" y="1965960"/>
            <a:ext cx="10972800" cy="3310128"/>
          </a:xfrm>
          <a:prstGeom prst="rect">
            <a:avLst/>
          </a:prstGeom>
          <a:solidFill>
            <a:srgbClr val="F1F5F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Rectangle 6"/>
          <p:cNvSpPr/>
          <p:nvPr/>
        </p:nvSpPr>
        <p:spPr>
          <a:xfrm>
            <a:off x="548640" y="1965960"/>
            <a:ext cx="45720" cy="3310128"/>
          </a:xfrm>
          <a:prstGeom prst="rect">
            <a:avLst/>
          </a:prstGeom>
          <a:solidFill>
            <a:srgbClr val="38BDF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777240" y="2103120"/>
            <a:ext cx="10561320" cy="30358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00"/>
              </a:spcAft>
              <a:defRPr sz="1400">
                <a:solidFill>
                  <a:srgbClr val="7C3AED"/>
                </a:solidFill>
                <a:latin typeface="Consolas"/>
              </a:defRPr>
            </a:pPr>
            <a:r>
              <a:t>:- agent(sensor, [cycle(1)]).</a:t>
            </a:r>
          </a:p>
          <a:p>
            <a:pPr>
              <a:spcAft>
                <a:spcPts val="100"/>
              </a:spcAft>
              <a:defRPr sz="1400">
                <a:solidFill>
                  <a:srgbClr val="1E293B"/>
                </a:solidFill>
                <a:latin typeface="Consolas"/>
              </a:defRPr>
            </a:pPr>
          </a:p>
          <a:p>
            <a:pPr>
              <a:spcAft>
                <a:spcPts val="100"/>
              </a:spcAft>
              <a:defRPr sz="1400">
                <a:solidFill>
                  <a:srgbClr val="64748B"/>
                </a:solidFill>
                <a:latin typeface="Consolas"/>
              </a:defRPr>
            </a:pPr>
            <a:r>
              <a:t>%% Simple periodic log (one-liner)</a:t>
            </a:r>
          </a:p>
          <a:p>
            <a:pPr>
              <a:spcAft>
                <a:spcPts val="100"/>
              </a:spcAft>
              <a:defRPr sz="1400">
                <a:solidFill>
                  <a:srgbClr val="1E293B"/>
                </a:solidFill>
                <a:latin typeface="Consolas"/>
              </a:defRPr>
            </a:pPr>
            <a:r>
              <a:t>every(10, log("Heartbeat")).</a:t>
            </a:r>
          </a:p>
          <a:p>
            <a:pPr>
              <a:spcAft>
                <a:spcPts val="100"/>
              </a:spcAft>
              <a:defRPr sz="1400">
                <a:solidFill>
                  <a:srgbClr val="1E293B"/>
                </a:solidFill>
                <a:latin typeface="Consolas"/>
              </a:defRPr>
            </a:pPr>
          </a:p>
          <a:p>
            <a:pPr>
              <a:spcAft>
                <a:spcPts val="100"/>
              </a:spcAft>
              <a:defRPr sz="1400">
                <a:solidFill>
                  <a:srgbClr val="64748B"/>
                </a:solidFill>
                <a:latin typeface="Consolas"/>
              </a:defRPr>
            </a:pPr>
            <a:r>
              <a:t>%% Periodic with body</a:t>
            </a:r>
          </a:p>
          <a:p>
            <a:pPr>
              <a:spcAft>
                <a:spcPts val="100"/>
              </a:spcAft>
              <a:defRPr sz="1400">
                <a:solidFill>
                  <a:srgbClr val="1E293B"/>
                </a:solidFill>
                <a:latin typeface="Consolas"/>
              </a:defRPr>
            </a:pPr>
            <a:r>
              <a:t>every(30) :-</a:t>
            </a:r>
          </a:p>
          <a:p>
            <a:pPr>
              <a:spcAft>
                <a:spcPts val="100"/>
              </a:spcAft>
              <a:defRPr sz="1400">
                <a:solidFill>
                  <a:srgbClr val="1E293B"/>
                </a:solidFill>
                <a:latin typeface="Consolas"/>
              </a:defRPr>
            </a:pPr>
            <a:r>
              <a:t>    log("Checking system health"),</a:t>
            </a:r>
          </a:p>
          <a:p>
            <a:pPr>
              <a:spcAft>
                <a:spcPts val="100"/>
              </a:spcAft>
              <a:defRPr sz="1400">
                <a:solidFill>
                  <a:srgbClr val="1E293B"/>
                </a:solidFill>
                <a:latin typeface="Consolas"/>
              </a:defRPr>
            </a:pPr>
            <a:r>
              <a:t>    send(dashboard, health_check).</a:t>
            </a:r>
          </a:p>
          <a:p>
            <a:pPr>
              <a:spcAft>
                <a:spcPts val="100"/>
              </a:spcAft>
              <a:defRPr sz="1400">
                <a:solidFill>
                  <a:srgbClr val="1E293B"/>
                </a:solidFill>
                <a:latin typeface="Consolas"/>
              </a:defRPr>
            </a:pPr>
          </a:p>
          <a:p>
            <a:pPr>
              <a:spcAft>
                <a:spcPts val="100"/>
              </a:spcAft>
              <a:defRPr sz="1400">
                <a:solidFill>
                  <a:srgbClr val="64748B"/>
                </a:solidFill>
                <a:latin typeface="Consolas"/>
              </a:defRPr>
            </a:pPr>
            <a:r>
              <a:t>%% Difference from internal events:</a:t>
            </a:r>
          </a:p>
          <a:p>
            <a:pPr>
              <a:spcAft>
                <a:spcPts val="100"/>
              </a:spcAft>
              <a:defRPr sz="1400">
                <a:solidFill>
                  <a:srgbClr val="64748B"/>
                </a:solidFill>
                <a:latin typeface="Consolas"/>
              </a:defRPr>
            </a:pPr>
            <a:r>
              <a:t>%%   every     — simple timer, no conditions</a:t>
            </a:r>
          </a:p>
          <a:p>
            <a:pPr>
              <a:spcAft>
                <a:spcPts val="100"/>
              </a:spcAft>
              <a:defRPr sz="1400">
                <a:solidFill>
                  <a:srgbClr val="64748B"/>
                </a:solidFill>
                <a:latin typeface="Consolas"/>
              </a:defRPr>
            </a:pPr>
            <a:r>
              <a:t>%%   internal  — full lifecycle (start/stop/change/trigger conditions)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57200" y="6446520"/>
            <a:ext cx="54864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900" b="0">
                <a:solidFill>
                  <a:srgbClr val="94A3B8"/>
                </a:solidFill>
                <a:latin typeface="Segoe UI"/>
              </a:defRPr>
            </a:pPr>
            <a:r>
              <a:t>DALI2 — University of L’Aquila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1277295" y="6446520"/>
            <a:ext cx="640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900" b="0">
                <a:solidFill>
                  <a:srgbClr val="94A3B8"/>
                </a:solidFill>
                <a:latin typeface="Segoe UI"/>
              </a:defRPr>
            </a:pPr>
            <a:r>
              <a:t>29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1E3A5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320040"/>
            <a:ext cx="1051560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000" b="1">
                <a:solidFill>
                  <a:srgbClr val="0F172A"/>
                </a:solidFill>
                <a:latin typeface="Segoe UI"/>
              </a:defRPr>
            </a:pPr>
            <a:r>
              <a:t>What is DALI?</a:t>
            </a:r>
          </a:p>
        </p:txBody>
      </p:sp>
      <p:sp>
        <p:nvSpPr>
          <p:cNvPr id="4" name="Rectangle 3"/>
          <p:cNvSpPr/>
          <p:nvPr/>
        </p:nvSpPr>
        <p:spPr>
          <a:xfrm>
            <a:off x="731520" y="1051560"/>
            <a:ext cx="1828800" cy="32004"/>
          </a:xfrm>
          <a:prstGeom prst="rect">
            <a:avLst/>
          </a:prstGeom>
          <a:solidFill>
            <a:srgbClr val="38BDF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731520" y="1371600"/>
            <a:ext cx="105156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600" b="0">
                <a:solidFill>
                  <a:srgbClr val="475569"/>
                </a:solidFill>
                <a:latin typeface="Segoe UI"/>
              </a:defRPr>
            </a:pPr>
            <a:r>
              <a:t>DALI (Distributed Active Logic-based Interactive) is an agent-oriented programming language originally developed on SICStus Prolog.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2011680"/>
            <a:ext cx="10515600" cy="43891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b="1" sz="1800">
                <a:solidFill>
                  <a:srgbClr val="1E293B"/>
                </a:solidFill>
                <a:latin typeface="Segoe UI"/>
              </a:rPr>
              <a:t>• Logic-based agents</a:t>
            </a:r>
            <a:r>
              <a:rPr sz="1800">
                <a:solidFill>
                  <a:srgbClr val="1E293B"/>
                </a:solidFill>
                <a:latin typeface="Segoe UI"/>
              </a:rPr>
              <a:t> — each agent is a Prolog program with reactive and proactive capabilities</a:t>
            </a:r>
          </a:p>
          <a:p>
            <a:pPr>
              <a:spcAft>
                <a:spcPts val="600"/>
              </a:spcAft>
            </a:pPr>
            <a:r>
              <a:rPr b="1" sz="1800">
                <a:solidFill>
                  <a:srgbClr val="1E293B"/>
                </a:solidFill>
                <a:latin typeface="Segoe UI"/>
              </a:rPr>
              <a:t>• BDI-inspired</a:t>
            </a:r>
            <a:r>
              <a:rPr sz="1800">
                <a:solidFill>
                  <a:srgbClr val="1E293B"/>
                </a:solidFill>
                <a:latin typeface="Segoe UI"/>
              </a:rPr>
              <a:t> — agents have Beliefs, react to events, pursue Goals</a:t>
            </a:r>
          </a:p>
          <a:p>
            <a:pPr>
              <a:spcAft>
                <a:spcPts val="600"/>
              </a:spcAft>
            </a:pPr>
            <a:r>
              <a:rPr b="1" sz="1800">
                <a:solidFill>
                  <a:srgbClr val="1E293B"/>
                </a:solidFill>
                <a:latin typeface="Segoe UI"/>
              </a:rPr>
              <a:t>• Event-driven</a:t>
            </a:r>
            <a:r>
              <a:rPr sz="1800">
                <a:solidFill>
                  <a:srgbClr val="1E293B"/>
                </a:solidFill>
                <a:latin typeface="Segoe UI"/>
              </a:rPr>
              <a:t> — external events (:&gt;), internal events, condition-action rules</a:t>
            </a:r>
          </a:p>
          <a:p>
            <a:pPr>
              <a:spcAft>
                <a:spcPts val="600"/>
              </a:spcAft>
            </a:pPr>
            <a:r>
              <a:rPr b="1" sz="1800">
                <a:solidFill>
                  <a:srgbClr val="1E293B"/>
                </a:solidFill>
                <a:latin typeface="Segoe UI"/>
              </a:rPr>
              <a:t>• Communication</a:t>
            </a:r>
            <a:r>
              <a:rPr sz="1800">
                <a:solidFill>
                  <a:srgbClr val="1E293B"/>
                </a:solidFill>
                <a:latin typeface="Segoe UI"/>
              </a:rPr>
              <a:t> — agents send messages using Linda-like coordination</a:t>
            </a:r>
          </a:p>
          <a:p>
            <a:pPr>
              <a:spcAft>
                <a:spcPts val="600"/>
              </a:spcAft>
            </a:pPr>
            <a:r>
              <a:rPr b="1" sz="1800">
                <a:solidFill>
                  <a:srgbClr val="1E293B"/>
                </a:solidFill>
                <a:latin typeface="Segoe UI"/>
              </a:rPr>
              <a:t>• Past memory</a:t>
            </a:r>
            <a:r>
              <a:rPr sz="1800">
                <a:solidFill>
                  <a:srgbClr val="1E293B"/>
                </a:solidFill>
                <a:latin typeface="Segoe UI"/>
              </a:rPr>
              <a:t> — agents remember what happened and reason about history</a:t>
            </a:r>
          </a:p>
          <a:p>
            <a:pPr>
              <a:spcAft>
                <a:spcPts val="600"/>
              </a:spcAft>
            </a:pPr>
            <a:r>
              <a:rPr b="1" sz="1800">
                <a:solidFill>
                  <a:srgbClr val="1E293B"/>
                </a:solidFill>
                <a:latin typeface="Segoe UI"/>
              </a:rPr>
              <a:t>• FIPA-ACL support</a:t>
            </a:r>
            <a:r>
              <a:rPr sz="1800">
                <a:solidFill>
                  <a:srgbClr val="1E293B"/>
                </a:solidFill>
                <a:latin typeface="Segoe UI"/>
              </a:rPr>
              <a:t> — standard agent communication language</a:t>
            </a:r>
          </a:p>
          <a:p>
            <a:pPr>
              <a:spcAft>
                <a:spcPts val="600"/>
              </a:spcAft>
            </a:pPr>
            <a:r>
              <a:rPr b="1" sz="1800">
                <a:solidFill>
                  <a:srgbClr val="1E293B"/>
                </a:solidFill>
                <a:latin typeface="Segoe UI"/>
              </a:rPr>
              <a:t>• Original implementation</a:t>
            </a:r>
            <a:r>
              <a:rPr sz="1800">
                <a:solidFill>
                  <a:srgbClr val="1E293B"/>
                </a:solidFill>
                <a:latin typeface="Segoe UI"/>
              </a:rPr>
              <a:t> — ~20 source files, SICStus Prolog, TCP sockets, Python UI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57200" y="6446520"/>
            <a:ext cx="54864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900" b="0">
                <a:solidFill>
                  <a:srgbClr val="94A3B8"/>
                </a:solidFill>
                <a:latin typeface="Segoe UI"/>
              </a:defRPr>
            </a:pPr>
            <a:r>
              <a:t>DALI2 — University of L’Aquila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277295" y="6446520"/>
            <a:ext cx="640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900" b="0">
                <a:solidFill>
                  <a:srgbClr val="94A3B8"/>
                </a:solidFill>
                <a:latin typeface="Segoe UI"/>
              </a:defRPr>
            </a:pPr>
            <a:r>
              <a:t>3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1E3A5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320040"/>
            <a:ext cx="1051560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000" b="1">
                <a:solidFill>
                  <a:srgbClr val="0F172A"/>
                </a:solidFill>
                <a:latin typeface="Segoe UI"/>
              </a:defRPr>
            </a:pPr>
            <a:r>
              <a:t>Condition Monitors (when)</a:t>
            </a:r>
          </a:p>
        </p:txBody>
      </p:sp>
      <p:sp>
        <p:nvSpPr>
          <p:cNvPr id="4" name="Rectangle 3"/>
          <p:cNvSpPr/>
          <p:nvPr/>
        </p:nvSpPr>
        <p:spPr>
          <a:xfrm>
            <a:off x="731520" y="1051560"/>
            <a:ext cx="1828800" cy="32004"/>
          </a:xfrm>
          <a:prstGeom prst="rect">
            <a:avLst/>
          </a:prstGeom>
          <a:solidFill>
            <a:srgbClr val="38BDF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731520" y="1371600"/>
            <a:ext cx="105156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600" b="0">
                <a:solidFill>
                  <a:srgbClr val="475569"/>
                </a:solidFill>
                <a:latin typeface="Segoe UI"/>
              </a:defRPr>
            </a:pPr>
            <a:r>
              <a:t>Check a condition every cycle. Level-triggered: fires every cycle while condition holds. [NEW in DALI2]</a:t>
            </a:r>
          </a:p>
        </p:txBody>
      </p:sp>
      <p:sp>
        <p:nvSpPr>
          <p:cNvPr id="6" name="Rectangle 5"/>
          <p:cNvSpPr/>
          <p:nvPr/>
        </p:nvSpPr>
        <p:spPr>
          <a:xfrm>
            <a:off x="548640" y="1965960"/>
            <a:ext cx="10972800" cy="3529584"/>
          </a:xfrm>
          <a:prstGeom prst="rect">
            <a:avLst/>
          </a:prstGeom>
          <a:solidFill>
            <a:srgbClr val="F1F5F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Rectangle 6"/>
          <p:cNvSpPr/>
          <p:nvPr/>
        </p:nvSpPr>
        <p:spPr>
          <a:xfrm>
            <a:off x="548640" y="1965960"/>
            <a:ext cx="45720" cy="3529584"/>
          </a:xfrm>
          <a:prstGeom prst="rect">
            <a:avLst/>
          </a:prstGeom>
          <a:solidFill>
            <a:srgbClr val="38BDF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777240" y="2103120"/>
            <a:ext cx="10561320" cy="32552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00"/>
              </a:spcAft>
              <a:defRPr sz="1400">
                <a:solidFill>
                  <a:srgbClr val="7C3AED"/>
                </a:solidFill>
                <a:latin typeface="Consolas"/>
              </a:defRPr>
            </a:pPr>
            <a:r>
              <a:t>:- agent(thermostat, [cycle(2)]).</a:t>
            </a:r>
          </a:p>
          <a:p>
            <a:pPr>
              <a:spcAft>
                <a:spcPts val="100"/>
              </a:spcAft>
              <a:defRPr sz="1400">
                <a:solidFill>
                  <a:srgbClr val="1E293B"/>
                </a:solidFill>
                <a:latin typeface="Consolas"/>
              </a:defRPr>
            </a:pPr>
          </a:p>
          <a:p>
            <a:pPr>
              <a:spcAft>
                <a:spcPts val="100"/>
              </a:spcAft>
              <a:defRPr sz="1400">
                <a:solidFill>
                  <a:srgbClr val="64748B"/>
                </a:solidFill>
                <a:latin typeface="Consolas"/>
              </a:defRPr>
            </a:pPr>
            <a:r>
              <a:t>%% Fire every cycle while temperature is above 30</a:t>
            </a:r>
          </a:p>
          <a:p>
            <a:pPr>
              <a:spcAft>
                <a:spcPts val="100"/>
              </a:spcAft>
              <a:defRPr sz="1400">
                <a:solidFill>
                  <a:srgbClr val="1E293B"/>
                </a:solidFill>
                <a:latin typeface="Consolas"/>
              </a:defRPr>
            </a:pPr>
            <a:r>
              <a:t>when(believes(temperature(T)), T &gt; 30) :-</a:t>
            </a:r>
          </a:p>
          <a:p>
            <a:pPr>
              <a:spcAft>
                <a:spcPts val="100"/>
              </a:spcAft>
              <a:defRPr sz="1400">
                <a:solidFill>
                  <a:srgbClr val="1E293B"/>
                </a:solidFill>
                <a:latin typeface="Consolas"/>
              </a:defRPr>
            </a:pPr>
            <a:r>
              <a:t>    send(ac_controller, cool_down).</a:t>
            </a:r>
          </a:p>
          <a:p>
            <a:pPr>
              <a:spcAft>
                <a:spcPts val="100"/>
              </a:spcAft>
              <a:defRPr sz="1400">
                <a:solidFill>
                  <a:srgbClr val="1E293B"/>
                </a:solidFill>
                <a:latin typeface="Consolas"/>
              </a:defRPr>
            </a:pPr>
          </a:p>
          <a:p>
            <a:pPr>
              <a:spcAft>
                <a:spcPts val="100"/>
              </a:spcAft>
              <a:defRPr sz="1400">
                <a:solidFill>
                  <a:srgbClr val="7C3AED"/>
                </a:solidFill>
                <a:latin typeface="Consolas"/>
              </a:defRPr>
            </a:pPr>
            <a:r>
              <a:t>:- agent(alarm, [cycle(1)]).</a:t>
            </a:r>
          </a:p>
          <a:p>
            <a:pPr>
              <a:spcAft>
                <a:spcPts val="100"/>
              </a:spcAft>
              <a:defRPr sz="1400">
                <a:solidFill>
                  <a:srgbClr val="1E293B"/>
                </a:solidFill>
                <a:latin typeface="Consolas"/>
              </a:defRPr>
            </a:pPr>
          </a:p>
          <a:p>
            <a:pPr>
              <a:spcAft>
                <a:spcPts val="100"/>
              </a:spcAft>
              <a:defRPr sz="1400">
                <a:solidFill>
                  <a:srgbClr val="64748B"/>
                </a:solidFill>
                <a:latin typeface="Consolas"/>
              </a:defRPr>
            </a:pPr>
            <a:r>
              <a:t>%% Check a past event condition</a:t>
            </a:r>
          </a:p>
          <a:p>
            <a:pPr>
              <a:spcAft>
                <a:spcPts val="100"/>
              </a:spcAft>
              <a:defRPr sz="1400">
                <a:solidFill>
                  <a:srgbClr val="1E293B"/>
                </a:solidFill>
                <a:latin typeface="Consolas"/>
              </a:defRPr>
            </a:pPr>
            <a:r>
              <a:t>when(has_past(intrusion_detected)) :-</a:t>
            </a:r>
          </a:p>
          <a:p>
            <a:pPr>
              <a:spcAft>
                <a:spcPts val="100"/>
              </a:spcAft>
              <a:defRPr sz="1400">
                <a:solidFill>
                  <a:srgbClr val="1E293B"/>
                </a:solidFill>
                <a:latin typeface="Consolas"/>
              </a:defRPr>
            </a:pPr>
            <a:r>
              <a:t>    send(security, alert).</a:t>
            </a:r>
          </a:p>
          <a:p>
            <a:pPr>
              <a:spcAft>
                <a:spcPts val="100"/>
              </a:spcAft>
              <a:defRPr sz="1400">
                <a:solidFill>
                  <a:srgbClr val="1E293B"/>
                </a:solidFill>
                <a:latin typeface="Consolas"/>
              </a:defRPr>
            </a:pPr>
          </a:p>
          <a:p>
            <a:pPr>
              <a:spcAft>
                <a:spcPts val="100"/>
              </a:spcAft>
              <a:defRPr sz="1400">
                <a:solidFill>
                  <a:srgbClr val="64748B"/>
                </a:solidFill>
                <a:latin typeface="Consolas"/>
              </a:defRPr>
            </a:pPr>
            <a:r>
              <a:t>%% Supports: believes(...), has_past(...), learned(...),</a:t>
            </a:r>
          </a:p>
          <a:p>
            <a:pPr>
              <a:spcAft>
                <a:spcPts val="100"/>
              </a:spcAft>
              <a:defRPr sz="1400">
                <a:solidFill>
                  <a:srgbClr val="64748B"/>
                </a:solidFill>
                <a:latin typeface="Consolas"/>
              </a:defRPr>
            </a:pPr>
            <a:r>
              <a:t>%%           bb_read(...), arithmetic comparisons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57200" y="6446520"/>
            <a:ext cx="54864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900" b="0">
                <a:solidFill>
                  <a:srgbClr val="94A3B8"/>
                </a:solidFill>
                <a:latin typeface="Segoe UI"/>
              </a:defRPr>
            </a:pPr>
            <a:r>
              <a:t>DALI2 — University of L’Aquila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1277295" y="6446520"/>
            <a:ext cx="640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900" b="0">
                <a:solidFill>
                  <a:srgbClr val="94A3B8"/>
                </a:solidFill>
                <a:latin typeface="Segoe UI"/>
              </a:defRPr>
            </a:pPr>
            <a:r>
              <a:t>30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0F172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914400" y="3657600"/>
            <a:ext cx="2743200" cy="36576"/>
          </a:xfrm>
          <a:prstGeom prst="rect">
            <a:avLst/>
          </a:prstGeom>
          <a:solidFill>
            <a:srgbClr val="38BDF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914400" y="2194560"/>
            <a:ext cx="10058400" cy="1371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4200" b="1">
                <a:solidFill>
                  <a:srgbClr val="FFFFFF"/>
                </a:solidFill>
                <a:latin typeface="Segoe UI"/>
              </a:defRPr>
            </a:pPr>
            <a:r>
              <a:t>Condition and Environment Rules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14400" y="4023360"/>
            <a:ext cx="1005840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000" b="0">
                <a:solidFill>
                  <a:srgbClr val="BDD5F5"/>
                </a:solidFill>
                <a:latin typeface="Segoe UI"/>
              </a:defRPr>
            </a:pPr>
            <a:r>
              <a:t>Condition-Action · Present Events · Multi-Events · Constraints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1277295" y="6446520"/>
            <a:ext cx="640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900" b="0">
                <a:solidFill>
                  <a:srgbClr val="94A3B8"/>
                </a:solidFill>
                <a:latin typeface="Segoe UI"/>
              </a:defRPr>
            </a:pPr>
            <a:r>
              <a:t>31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1E3A5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320040"/>
            <a:ext cx="1051560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000" b="1">
                <a:solidFill>
                  <a:srgbClr val="0F172A"/>
                </a:solidFill>
                <a:latin typeface="Segoe UI"/>
              </a:defRPr>
            </a:pPr>
            <a:r>
              <a:t>Condition-Action Rules (:&lt;)</a:t>
            </a:r>
          </a:p>
        </p:txBody>
      </p:sp>
      <p:sp>
        <p:nvSpPr>
          <p:cNvPr id="4" name="Rectangle 3"/>
          <p:cNvSpPr/>
          <p:nvPr/>
        </p:nvSpPr>
        <p:spPr>
          <a:xfrm>
            <a:off x="731520" y="1051560"/>
            <a:ext cx="1828800" cy="32004"/>
          </a:xfrm>
          <a:prstGeom prst="rect">
            <a:avLst/>
          </a:prstGeom>
          <a:solidFill>
            <a:srgbClr val="38BDF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731520" y="1371600"/>
            <a:ext cx="105156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600" b="0">
                <a:solidFill>
                  <a:srgbClr val="475569"/>
                </a:solidFill>
                <a:latin typeface="Segoe UI"/>
              </a:defRPr>
            </a:pPr>
            <a:r>
              <a:t>Edge-triggered: fires exactly once when condition transitions from false to true.</a:t>
            </a:r>
          </a:p>
        </p:txBody>
      </p:sp>
      <p:sp>
        <p:nvSpPr>
          <p:cNvPr id="6" name="Rectangle 5"/>
          <p:cNvSpPr/>
          <p:nvPr/>
        </p:nvSpPr>
        <p:spPr>
          <a:xfrm>
            <a:off x="548640" y="1965960"/>
            <a:ext cx="10972800" cy="4187952"/>
          </a:xfrm>
          <a:prstGeom prst="rect">
            <a:avLst/>
          </a:prstGeom>
          <a:solidFill>
            <a:srgbClr val="F1F5F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Rectangle 6"/>
          <p:cNvSpPr/>
          <p:nvPr/>
        </p:nvSpPr>
        <p:spPr>
          <a:xfrm>
            <a:off x="548640" y="1965960"/>
            <a:ext cx="45720" cy="4187952"/>
          </a:xfrm>
          <a:prstGeom prst="rect">
            <a:avLst/>
          </a:prstGeom>
          <a:solidFill>
            <a:srgbClr val="38BDF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777240" y="2103120"/>
            <a:ext cx="10561320" cy="39136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00"/>
              </a:spcAft>
              <a:defRPr sz="1300">
                <a:solidFill>
                  <a:srgbClr val="7C3AED"/>
                </a:solidFill>
                <a:latin typeface="Consolas"/>
              </a:defRPr>
            </a:pPr>
            <a:r>
              <a:t>:- agent(access_controller, [cycle(1)]).</a:t>
            </a:r>
          </a:p>
          <a:p>
            <a:pPr>
              <a:spcAft>
                <a:spcPts val="100"/>
              </a:spcAft>
              <a:defRPr sz="1300">
                <a:solidFill>
                  <a:srgbClr val="1E293B"/>
                </a:solidFill>
                <a:latin typeface="Consolas"/>
              </a:defRPr>
            </a:pPr>
          </a:p>
          <a:p>
            <a:pPr>
              <a:spcAft>
                <a:spcPts val="100"/>
              </a:spcAft>
              <a:defRPr sz="1300">
                <a:solidFill>
                  <a:srgbClr val="64748B"/>
                </a:solidFill>
                <a:latin typeface="Consolas"/>
              </a:defRPr>
            </a:pPr>
            <a:r>
              <a:t>%% Access controller</a:t>
            </a:r>
          </a:p>
          <a:p>
            <a:pPr>
              <a:spcAft>
                <a:spcPts val="100"/>
              </a:spcAft>
              <a:defRPr sz="1300">
                <a:solidFill>
                  <a:srgbClr val="64748B"/>
                </a:solidFill>
                <a:latin typeface="Consolas"/>
              </a:defRPr>
            </a:pPr>
            <a:r>
              <a:t>%% open_access only if access is currently limited</a:t>
            </a:r>
          </a:p>
          <a:p>
            <a:pPr>
              <a:spcAft>
                <a:spcPts val="100"/>
              </a:spcAft>
              <a:defRPr sz="1300">
                <a:solidFill>
                  <a:srgbClr val="1E293B"/>
                </a:solidFill>
                <a:latin typeface="Consolas"/>
              </a:defRPr>
            </a:pPr>
            <a:r>
              <a:t>has_past(did(limit_access)) :&lt; do(open_access).</a:t>
            </a:r>
          </a:p>
          <a:p>
            <a:pPr>
              <a:spcAft>
                <a:spcPts val="100"/>
              </a:spcAft>
              <a:defRPr sz="1300">
                <a:solidFill>
                  <a:srgbClr val="1E293B"/>
                </a:solidFill>
                <a:latin typeface="Consolas"/>
              </a:defRPr>
            </a:pPr>
          </a:p>
          <a:p>
            <a:pPr>
              <a:spcAft>
                <a:spcPts val="100"/>
              </a:spcAft>
              <a:defRPr sz="1300">
                <a:solidFill>
                  <a:srgbClr val="64748B"/>
                </a:solidFill>
                <a:latin typeface="Consolas"/>
              </a:defRPr>
            </a:pPr>
            <a:r>
              <a:t>%% limit_access only if access is currently open</a:t>
            </a:r>
          </a:p>
          <a:p>
            <a:pPr>
              <a:spcAft>
                <a:spcPts val="100"/>
              </a:spcAft>
              <a:defRPr sz="1300">
                <a:solidFill>
                  <a:srgbClr val="1E293B"/>
                </a:solidFill>
                <a:latin typeface="Consolas"/>
              </a:defRPr>
            </a:pPr>
            <a:r>
              <a:t>has_past(did(open_access)) :&lt; do(limit_access).</a:t>
            </a:r>
          </a:p>
          <a:p>
            <a:pPr>
              <a:spcAft>
                <a:spcPts val="100"/>
              </a:spcAft>
              <a:defRPr sz="1300">
                <a:solidFill>
                  <a:srgbClr val="1E293B"/>
                </a:solidFill>
                <a:latin typeface="Consolas"/>
              </a:defRPr>
            </a:pPr>
          </a:p>
          <a:p>
            <a:pPr>
              <a:spcAft>
                <a:spcPts val="100"/>
              </a:spcAft>
              <a:defRPr sz="1300">
                <a:solidFill>
                  <a:srgbClr val="7C3AED"/>
                </a:solidFill>
                <a:latin typeface="Consolas"/>
              </a:defRPr>
            </a:pPr>
            <a:r>
              <a:t>:- agent(doorman, [cycle(1)]).</a:t>
            </a:r>
          </a:p>
          <a:p>
            <a:pPr>
              <a:spcAft>
                <a:spcPts val="100"/>
              </a:spcAft>
              <a:defRPr sz="1300">
                <a:solidFill>
                  <a:srgbClr val="1E293B"/>
                </a:solidFill>
                <a:latin typeface="Consolas"/>
              </a:defRPr>
            </a:pPr>
          </a:p>
          <a:p>
            <a:pPr>
              <a:spcAft>
                <a:spcPts val="100"/>
              </a:spcAft>
              <a:defRPr sz="1300">
                <a:solidFill>
                  <a:srgbClr val="64748B"/>
                </a:solidFill>
                <a:latin typeface="Consolas"/>
              </a:defRPr>
            </a:pPr>
            <a:r>
              <a:t>%% Actions with preconditions</a:t>
            </a:r>
          </a:p>
          <a:p>
            <a:pPr>
              <a:spcAft>
                <a:spcPts val="100"/>
              </a:spcAft>
              <a:defRPr sz="1300">
                <a:solidFill>
                  <a:srgbClr val="64748B"/>
                </a:solidFill>
                <a:latin typeface="Consolas"/>
              </a:defRPr>
            </a:pPr>
            <a:r>
              <a:t>%% open_door only when we have the key</a:t>
            </a:r>
          </a:p>
          <a:p>
            <a:pPr>
              <a:spcAft>
                <a:spcPts val="100"/>
              </a:spcAft>
              <a:defRPr sz="1300">
                <a:solidFill>
                  <a:srgbClr val="1E293B"/>
                </a:solidFill>
                <a:latin typeface="Consolas"/>
              </a:defRPr>
            </a:pPr>
            <a:r>
              <a:t>believes(have_key(true)) :&lt; do(open_door).</a:t>
            </a:r>
          </a:p>
          <a:p>
            <a:pPr>
              <a:spcAft>
                <a:spcPts val="100"/>
              </a:spcAft>
              <a:defRPr sz="1300">
                <a:solidFill>
                  <a:srgbClr val="1E293B"/>
                </a:solidFill>
                <a:latin typeface="Consolas"/>
              </a:defRPr>
            </a:pPr>
          </a:p>
          <a:p>
            <a:pPr>
              <a:spcAft>
                <a:spcPts val="100"/>
              </a:spcAft>
              <a:defRPr sz="1300">
                <a:solidFill>
                  <a:srgbClr val="64748B"/>
                </a:solidFill>
                <a:latin typeface="Consolas"/>
              </a:defRPr>
            </a:pPr>
            <a:r>
              <a:t>%% Edge-triggered: fires ONCE when condition becomes true,</a:t>
            </a:r>
          </a:p>
          <a:p>
            <a:pPr>
              <a:spcAft>
                <a:spcPts val="100"/>
              </a:spcAft>
              <a:defRPr sz="1300">
                <a:solidFill>
                  <a:srgbClr val="64748B"/>
                </a:solidFill>
                <a:latin typeface="Consolas"/>
              </a:defRPr>
            </a:pPr>
            <a:r>
              <a:t>%% then waits for it to become false before firing again.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57200" y="6446520"/>
            <a:ext cx="54864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900" b="0">
                <a:solidFill>
                  <a:srgbClr val="94A3B8"/>
                </a:solidFill>
                <a:latin typeface="Segoe UI"/>
              </a:defRPr>
            </a:pPr>
            <a:r>
              <a:t>DALI2 — University of L’Aquila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1277295" y="6446520"/>
            <a:ext cx="640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900" b="0">
                <a:solidFill>
                  <a:srgbClr val="94A3B8"/>
                </a:solidFill>
                <a:latin typeface="Segoe UI"/>
              </a:defRPr>
            </a:pPr>
            <a:r>
              <a:t>32</a:t>
            </a: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1E3A5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320040"/>
            <a:ext cx="1051560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000" b="1">
                <a:solidFill>
                  <a:srgbClr val="0F172A"/>
                </a:solidFill>
                <a:latin typeface="Segoe UI"/>
              </a:defRPr>
            </a:pPr>
            <a:r>
              <a:t>when vs :&lt; — Level vs Edge Triggered</a:t>
            </a:r>
          </a:p>
        </p:txBody>
      </p:sp>
      <p:sp>
        <p:nvSpPr>
          <p:cNvPr id="4" name="Rectangle 3"/>
          <p:cNvSpPr/>
          <p:nvPr/>
        </p:nvSpPr>
        <p:spPr>
          <a:xfrm>
            <a:off x="731520" y="1051560"/>
            <a:ext cx="1828800" cy="32004"/>
          </a:xfrm>
          <a:prstGeom prst="rect">
            <a:avLst/>
          </a:prstGeom>
          <a:solidFill>
            <a:srgbClr val="38BDF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731520" y="1371600"/>
            <a:ext cx="105156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600" b="0">
                <a:solidFill>
                  <a:srgbClr val="475569"/>
                </a:solidFill>
                <a:latin typeface="Segoe UI"/>
              </a:defRPr>
            </a:pPr>
            <a:r>
              <a:t>Both check conditions every cycle, but they fire differently: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2011680"/>
            <a:ext cx="10515600" cy="43891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b="1" sz="1800">
                <a:solidFill>
                  <a:srgbClr val="1E293B"/>
                </a:solidFill>
                <a:latin typeface="Segoe UI"/>
              </a:rPr>
              <a:t>• when (level-triggered)</a:t>
            </a:r>
            <a:r>
              <a:rPr sz="1800">
                <a:solidFill>
                  <a:srgbClr val="1E293B"/>
                </a:solidFill>
                <a:latin typeface="Segoe UI"/>
              </a:rPr>
              <a:t> — fires EVERY CYCLE while the condition is true. Good for continuous monitoring.</a:t>
            </a:r>
          </a:p>
          <a:p>
            <a:pPr>
              <a:spcAft>
                <a:spcPts val="600"/>
              </a:spcAft>
            </a:pPr>
            <a:r>
              <a:rPr b="1" sz="1800">
                <a:solidFill>
                  <a:srgbClr val="1E293B"/>
                </a:solidFill>
                <a:latin typeface="Segoe UI"/>
              </a:rPr>
              <a:t>• :&lt; (edge-triggered)</a:t>
            </a:r>
            <a:r>
              <a:rPr sz="1800">
                <a:solidFill>
                  <a:srgbClr val="1E293B"/>
                </a:solidFill>
                <a:latin typeface="Segoe UI"/>
              </a:rPr>
              <a:t> — fires ONCE when the condition becomes true. Waits for false-to-true transition before firing again.</a:t>
            </a:r>
          </a:p>
          <a:p>
            <a:pPr>
              <a:spcAft>
                <a:spcPts val="600"/>
              </a:spcAft>
            </a:pPr>
            <a:r>
              <a:rPr b="1" sz="1800">
                <a:solidFill>
                  <a:srgbClr val="1E293B"/>
                </a:solidFill>
                <a:latin typeface="Segoe UI"/>
              </a:rPr>
              <a:t>• Example:</a:t>
            </a:r>
            <a:r>
              <a:rPr sz="1800">
                <a:solidFill>
                  <a:srgbClr val="1E293B"/>
                </a:solidFill>
                <a:latin typeface="Segoe UI"/>
              </a:rPr>
              <a:t> temperature goes above 30 and stays there for 10 cycles</a:t>
            </a:r>
          </a:p>
          <a:p>
            <a:pPr>
              <a:spcAft>
                <a:spcPts val="600"/>
              </a:spcAft>
            </a:pPr>
            <a:r>
              <a:rPr b="1" sz="1800">
                <a:solidFill>
                  <a:srgbClr val="1E293B"/>
                </a:solidFill>
                <a:latin typeface="Segoe UI"/>
              </a:rPr>
              <a:t>• when</a:t>
            </a:r>
            <a:r>
              <a:rPr sz="1800">
                <a:solidFill>
                  <a:srgbClr val="1E293B"/>
                </a:solidFill>
                <a:latin typeface="Segoe UI"/>
              </a:rPr>
              <a:t> — fires 10 times (once per cycle)</a:t>
            </a:r>
          </a:p>
          <a:p>
            <a:pPr>
              <a:spcAft>
                <a:spcPts val="600"/>
              </a:spcAft>
            </a:pPr>
            <a:r>
              <a:rPr b="1" sz="1800">
                <a:solidFill>
                  <a:srgbClr val="1E293B"/>
                </a:solidFill>
                <a:latin typeface="Segoe UI"/>
              </a:rPr>
              <a:t>• :&lt;</a:t>
            </a:r>
            <a:r>
              <a:rPr sz="1800">
                <a:solidFill>
                  <a:srgbClr val="1E293B"/>
                </a:solidFill>
                <a:latin typeface="Segoe UI"/>
              </a:rPr>
              <a:t> — fires 1 time (on the first cycle where T &gt; 30)</a:t>
            </a:r>
          </a:p>
          <a:p>
            <a:pPr>
              <a:spcAft>
                <a:spcPts val="600"/>
              </a:spcAft>
            </a:pPr>
            <a:r>
              <a:rPr b="1" sz="1800">
                <a:solidFill>
                  <a:srgbClr val="1E293B"/>
                </a:solidFill>
                <a:latin typeface="Segoe UI"/>
              </a:rPr>
              <a:t>• Use when</a:t>
            </a:r>
            <a:r>
              <a:rPr sz="1800">
                <a:solidFill>
                  <a:srgbClr val="1E293B"/>
                </a:solidFill>
                <a:latin typeface="Segoe UI"/>
              </a:rPr>
              <a:t> for continuous reactions (keep sending alerts while hot)</a:t>
            </a:r>
          </a:p>
          <a:p>
            <a:pPr>
              <a:spcAft>
                <a:spcPts val="600"/>
              </a:spcAft>
            </a:pPr>
            <a:r>
              <a:rPr b="1" sz="1800">
                <a:solidFill>
                  <a:srgbClr val="1E293B"/>
                </a:solidFill>
                <a:latin typeface="Segoe UI"/>
              </a:rPr>
              <a:t>• Use :&lt;</a:t>
            </a:r>
            <a:r>
              <a:rPr sz="1800">
                <a:solidFill>
                  <a:srgbClr val="1E293B"/>
                </a:solidFill>
                <a:latin typeface="Segoe UI"/>
              </a:rPr>
              <a:t> for one-shot reactions (notify once when it becomes hot)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57200" y="6446520"/>
            <a:ext cx="54864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900" b="0">
                <a:solidFill>
                  <a:srgbClr val="94A3B8"/>
                </a:solidFill>
                <a:latin typeface="Segoe UI"/>
              </a:defRPr>
            </a:pPr>
            <a:r>
              <a:t>DALI2 — University of L’Aquila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277295" y="6446520"/>
            <a:ext cx="640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900" b="0">
                <a:solidFill>
                  <a:srgbClr val="94A3B8"/>
                </a:solidFill>
                <a:latin typeface="Segoe UI"/>
              </a:defRPr>
            </a:pPr>
            <a:r>
              <a:t>33</a:t>
            </a: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1E3A5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320040"/>
            <a:ext cx="1051560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000" b="1">
                <a:solidFill>
                  <a:srgbClr val="0F172A"/>
                </a:solidFill>
                <a:latin typeface="Segoe UI"/>
              </a:defRPr>
            </a:pPr>
            <a:r>
              <a:t>Present Events (N Suffix)</a:t>
            </a:r>
          </a:p>
        </p:txBody>
      </p:sp>
      <p:sp>
        <p:nvSpPr>
          <p:cNvPr id="4" name="Rectangle 3"/>
          <p:cNvSpPr/>
          <p:nvPr/>
        </p:nvSpPr>
        <p:spPr>
          <a:xfrm>
            <a:off x="731520" y="1051560"/>
            <a:ext cx="1828800" cy="32004"/>
          </a:xfrm>
          <a:prstGeom prst="rect">
            <a:avLst/>
          </a:prstGeom>
          <a:solidFill>
            <a:srgbClr val="38BDF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731520" y="1371600"/>
            <a:ext cx="105156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600" b="0">
                <a:solidFill>
                  <a:srgbClr val="475569"/>
                </a:solidFill>
                <a:latin typeface="Segoe UI"/>
              </a:defRPr>
            </a:pPr>
            <a:r>
              <a:t>Atomic environmental observations — the agent perceives them but does not define them. Three stages of an event: N (present) → E (reaction) → P (past memory).</a:t>
            </a:r>
          </a:p>
        </p:txBody>
      </p:sp>
      <p:sp>
        <p:nvSpPr>
          <p:cNvPr id="6" name="Rectangle 5"/>
          <p:cNvSpPr/>
          <p:nvPr/>
        </p:nvSpPr>
        <p:spPr>
          <a:xfrm>
            <a:off x="548640" y="1965960"/>
            <a:ext cx="10972800" cy="4187952"/>
          </a:xfrm>
          <a:prstGeom prst="rect">
            <a:avLst/>
          </a:prstGeom>
          <a:solidFill>
            <a:srgbClr val="F1F5F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Rectangle 6"/>
          <p:cNvSpPr/>
          <p:nvPr/>
        </p:nvSpPr>
        <p:spPr>
          <a:xfrm>
            <a:off x="548640" y="1965960"/>
            <a:ext cx="45720" cy="4187952"/>
          </a:xfrm>
          <a:prstGeom prst="rect">
            <a:avLst/>
          </a:prstGeom>
          <a:solidFill>
            <a:srgbClr val="38BDF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777240" y="2103120"/>
            <a:ext cx="10561320" cy="39136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00"/>
              </a:spcAft>
              <a:defRPr sz="1300">
                <a:solidFill>
                  <a:srgbClr val="64748B"/>
                </a:solidFill>
                <a:latin typeface="Consolas"/>
              </a:defRPr>
            </a:pPr>
            <a:r>
              <a:t>%% Perspectives on External Events</a:t>
            </a:r>
          </a:p>
          <a:p>
            <a:pPr>
              <a:spcAft>
                <a:spcPts val="100"/>
              </a:spcAft>
              <a:defRPr sz="1300">
                <a:solidFill>
                  <a:srgbClr val="64748B"/>
                </a:solidFill>
                <a:latin typeface="Consolas"/>
              </a:defRPr>
            </a:pPr>
            <a:r>
              <a:t>%% alarm_signalN = present event (Stage 1: perceived, no reaction yet)</a:t>
            </a:r>
          </a:p>
          <a:p>
            <a:pPr>
              <a:spcAft>
                <a:spcPts val="100"/>
              </a:spcAft>
              <a:defRPr sz="1300">
                <a:solidFill>
                  <a:srgbClr val="64748B"/>
                </a:solidFill>
                <a:latin typeface="Consolas"/>
              </a:defRPr>
            </a:pPr>
            <a:r>
              <a:t>%% alarm_signalE = external event (Stage 2: reaction triggered)</a:t>
            </a:r>
          </a:p>
          <a:p>
            <a:pPr>
              <a:spcAft>
                <a:spcPts val="100"/>
              </a:spcAft>
              <a:defRPr sz="1300">
                <a:solidFill>
                  <a:srgbClr val="64748B"/>
                </a:solidFill>
                <a:latin typeface="Consolas"/>
              </a:defRPr>
            </a:pPr>
            <a:r>
              <a:t>%% alarm_signalP = past event   (Stage 3: remembered)</a:t>
            </a:r>
          </a:p>
          <a:p>
            <a:pPr>
              <a:spcAft>
                <a:spcPts val="100"/>
              </a:spcAft>
              <a:defRPr sz="1300">
                <a:solidFill>
                  <a:srgbClr val="1E293B"/>
                </a:solidFill>
                <a:latin typeface="Consolas"/>
              </a:defRPr>
            </a:pPr>
          </a:p>
          <a:p>
            <a:pPr>
              <a:spcAft>
                <a:spcPts val="100"/>
              </a:spcAft>
              <a:defRPr sz="1300">
                <a:solidFill>
                  <a:srgbClr val="64748B"/>
                </a:solidFill>
                <a:latin typeface="Consolas"/>
              </a:defRPr>
            </a:pPr>
            <a:r>
              <a:t>%% Example:</a:t>
            </a:r>
          </a:p>
          <a:p>
            <a:pPr>
              <a:spcAft>
                <a:spcPts val="100"/>
              </a:spcAft>
              <a:defRPr sz="1300">
                <a:solidFill>
                  <a:srgbClr val="64748B"/>
                </a:solidFill>
                <a:latin typeface="Consolas"/>
              </a:defRPr>
            </a:pPr>
            <a:r>
              <a:t>%%   visitor_arrived :- bell_ringsN.  (reasoning about what is happening)</a:t>
            </a:r>
          </a:p>
          <a:p>
            <a:pPr>
              <a:spcAft>
                <a:spcPts val="100"/>
              </a:spcAft>
              <a:defRPr sz="1300">
                <a:solidFill>
                  <a:srgbClr val="64748B"/>
                </a:solidFill>
                <a:latin typeface="Consolas"/>
              </a:defRPr>
            </a:pPr>
            <a:r>
              <a:t>%%   bell_ringsE :&gt; open_doorA.       (reacting to the event)</a:t>
            </a:r>
          </a:p>
          <a:p>
            <a:pPr>
              <a:spcAft>
                <a:spcPts val="100"/>
              </a:spcAft>
              <a:defRPr sz="1300">
                <a:solidFill>
                  <a:srgbClr val="1E293B"/>
                </a:solidFill>
                <a:latin typeface="Consolas"/>
              </a:defRPr>
            </a:pPr>
          </a:p>
          <a:p>
            <a:pPr>
              <a:spcAft>
                <a:spcPts val="100"/>
              </a:spcAft>
              <a:defRPr sz="1300">
                <a:solidFill>
                  <a:srgbClr val="7C3AED"/>
                </a:solidFill>
                <a:latin typeface="Consolas"/>
              </a:defRPr>
            </a:pPr>
            <a:r>
              <a:t>:- agent(doorman, [cycle(1)]).</a:t>
            </a:r>
          </a:p>
          <a:p>
            <a:pPr>
              <a:spcAft>
                <a:spcPts val="100"/>
              </a:spcAft>
              <a:defRPr sz="1300">
                <a:solidFill>
                  <a:srgbClr val="1E293B"/>
                </a:solidFill>
                <a:latin typeface="Consolas"/>
              </a:defRPr>
            </a:pPr>
          </a:p>
          <a:p>
            <a:pPr>
              <a:spcAft>
                <a:spcPts val="100"/>
              </a:spcAft>
              <a:defRPr sz="1300">
                <a:solidFill>
                  <a:srgbClr val="64748B"/>
                </a:solidFill>
                <a:latin typeface="Consolas"/>
              </a:defRPr>
            </a:pPr>
            <a:r>
              <a:t>%% In DALI2, present events are atomic observations.</a:t>
            </a:r>
          </a:p>
          <a:p>
            <a:pPr>
              <a:spcAft>
                <a:spcPts val="100"/>
              </a:spcAft>
              <a:defRPr sz="1300">
                <a:solidFill>
                  <a:srgbClr val="64748B"/>
                </a:solidFill>
                <a:latin typeface="Consolas"/>
              </a:defRPr>
            </a:pPr>
            <a:r>
              <a:t>%% Use believes() or has_past() to reason about them:</a:t>
            </a:r>
          </a:p>
          <a:p>
            <a:pPr>
              <a:spcAft>
                <a:spcPts val="100"/>
              </a:spcAft>
              <a:defRPr sz="1300">
                <a:solidFill>
                  <a:srgbClr val="1E293B"/>
                </a:solidFill>
                <a:latin typeface="Consolas"/>
              </a:defRPr>
            </a:pPr>
            <a:r>
              <a:t>bell_ringsE :&gt; do(open_door), log("Visitor arrived!").</a:t>
            </a:r>
          </a:p>
          <a:p>
            <a:pPr>
              <a:spcAft>
                <a:spcPts val="100"/>
              </a:spcAft>
              <a:defRPr sz="1300">
                <a:solidFill>
                  <a:srgbClr val="1E293B"/>
                </a:solidFill>
                <a:latin typeface="Consolas"/>
              </a:defRPr>
            </a:pPr>
          </a:p>
          <a:p>
            <a:pPr>
              <a:spcAft>
                <a:spcPts val="100"/>
              </a:spcAft>
              <a:defRPr sz="1300">
                <a:solidFill>
                  <a:srgbClr val="64748B"/>
                </a:solidFill>
                <a:latin typeface="Consolas"/>
              </a:defRPr>
            </a:pPr>
            <a:r>
              <a:t>%% WRONG: bell_ringsN :- do(something). &lt;-- NOT allowed!</a:t>
            </a:r>
          </a:p>
          <a:p>
            <a:pPr>
              <a:spcAft>
                <a:spcPts val="100"/>
              </a:spcAft>
              <a:defRPr sz="1300">
                <a:solidFill>
                  <a:srgbClr val="64748B"/>
                </a:solidFill>
                <a:latin typeface="Consolas"/>
              </a:defRPr>
            </a:pPr>
            <a:r>
              <a:t>%% Present events are atomic, they have no :- definition.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57200" y="6446520"/>
            <a:ext cx="54864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900" b="0">
                <a:solidFill>
                  <a:srgbClr val="94A3B8"/>
                </a:solidFill>
                <a:latin typeface="Segoe UI"/>
              </a:defRPr>
            </a:pPr>
            <a:r>
              <a:t>DALI2 — University of L’Aquila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1277295" y="6446520"/>
            <a:ext cx="640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900" b="0">
                <a:solidFill>
                  <a:srgbClr val="94A3B8"/>
                </a:solidFill>
                <a:latin typeface="Segoe UI"/>
              </a:defRPr>
            </a:pPr>
            <a:r>
              <a:t>34</a:t>
            </a: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1E3A5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320040"/>
            <a:ext cx="1051560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000" b="1">
                <a:solidFill>
                  <a:srgbClr val="0F172A"/>
                </a:solidFill>
                <a:latin typeface="Segoe UI"/>
              </a:defRPr>
            </a:pPr>
            <a:r>
              <a:t>Multi-Events with Delta-T</a:t>
            </a:r>
          </a:p>
        </p:txBody>
      </p:sp>
      <p:sp>
        <p:nvSpPr>
          <p:cNvPr id="4" name="Rectangle 3"/>
          <p:cNvSpPr/>
          <p:nvPr/>
        </p:nvSpPr>
        <p:spPr>
          <a:xfrm>
            <a:off x="731520" y="1051560"/>
            <a:ext cx="1828800" cy="32004"/>
          </a:xfrm>
          <a:prstGeom prst="rect">
            <a:avLst/>
          </a:prstGeom>
          <a:solidFill>
            <a:srgbClr val="38BDF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731520" y="1371600"/>
            <a:ext cx="105156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600" b="0">
                <a:solidFill>
                  <a:srgbClr val="475569"/>
                </a:solidFill>
                <a:latin typeface="Segoe UI"/>
              </a:defRPr>
            </a:pPr>
            <a:r>
              <a:t>Conjunction of events in the head of a reactive rule. Optional within(Seconds) enforces a simultaneity interval (delta-t).</a:t>
            </a:r>
          </a:p>
        </p:txBody>
      </p:sp>
      <p:sp>
        <p:nvSpPr>
          <p:cNvPr id="6" name="Rectangle 5"/>
          <p:cNvSpPr/>
          <p:nvPr/>
        </p:nvSpPr>
        <p:spPr>
          <a:xfrm>
            <a:off x="548640" y="1965960"/>
            <a:ext cx="10972800" cy="3968496"/>
          </a:xfrm>
          <a:prstGeom prst="rect">
            <a:avLst/>
          </a:prstGeom>
          <a:solidFill>
            <a:srgbClr val="F1F5F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Rectangle 6"/>
          <p:cNvSpPr/>
          <p:nvPr/>
        </p:nvSpPr>
        <p:spPr>
          <a:xfrm>
            <a:off x="548640" y="1965960"/>
            <a:ext cx="45720" cy="3968496"/>
          </a:xfrm>
          <a:prstGeom prst="rect">
            <a:avLst/>
          </a:prstGeom>
          <a:solidFill>
            <a:srgbClr val="38BDF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777240" y="2103120"/>
            <a:ext cx="10561320" cy="36941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00"/>
              </a:spcAft>
              <a:defRPr sz="1300">
                <a:solidFill>
                  <a:srgbClr val="7C3AED"/>
                </a:solidFill>
                <a:latin typeface="Consolas"/>
              </a:defRPr>
            </a:pPr>
            <a:r>
              <a:t>:- agent(security, [cycle(1)]).</a:t>
            </a:r>
          </a:p>
          <a:p>
            <a:pPr>
              <a:spcAft>
                <a:spcPts val="100"/>
              </a:spcAft>
              <a:defRPr sz="1300">
                <a:solidFill>
                  <a:srgbClr val="1E293B"/>
                </a:solidFill>
                <a:latin typeface="Consolas"/>
              </a:defRPr>
            </a:pPr>
          </a:p>
          <a:p>
            <a:pPr>
              <a:spcAft>
                <a:spcPts val="100"/>
              </a:spcAft>
              <a:defRPr sz="1300">
                <a:solidFill>
                  <a:srgbClr val="64748B"/>
                </a:solidFill>
                <a:latin typeface="Consolas"/>
              </a:defRPr>
            </a:pPr>
            <a:r>
              <a:t>%% Conjunction of alarms</a:t>
            </a:r>
          </a:p>
          <a:p>
            <a:pPr>
              <a:spcAft>
                <a:spcPts val="100"/>
              </a:spcAft>
              <a:defRPr sz="1300">
                <a:solidFill>
                  <a:srgbClr val="1E293B"/>
                </a:solidFill>
                <a:latin typeface="Consolas"/>
              </a:defRPr>
            </a:pPr>
            <a:r>
              <a:t>alarmE(K1), alarmE(K2), within(60) :&gt;</a:t>
            </a:r>
          </a:p>
          <a:p>
            <a:pPr>
              <a:spcAft>
                <a:spcPts val="100"/>
              </a:spcAft>
              <a:defRPr sz="1300">
                <a:solidFill>
                  <a:srgbClr val="1E293B"/>
                </a:solidFill>
                <a:latin typeface="Consolas"/>
              </a:defRPr>
            </a:pPr>
            <a:r>
              <a:t>    log("Multiple alarms: ~w and ~w", [K1, K2]),</a:t>
            </a:r>
          </a:p>
          <a:p>
            <a:pPr>
              <a:spcAft>
                <a:spcPts val="100"/>
              </a:spcAft>
              <a:defRPr sz="1300">
                <a:solidFill>
                  <a:srgbClr val="1E293B"/>
                </a:solidFill>
                <a:latin typeface="Consolas"/>
              </a:defRPr>
            </a:pPr>
            <a:r>
              <a:t>    do(close_access), do(alert_operator).</a:t>
            </a:r>
          </a:p>
          <a:p>
            <a:pPr>
              <a:spcAft>
                <a:spcPts val="100"/>
              </a:spcAft>
              <a:defRPr sz="1300">
                <a:solidFill>
                  <a:srgbClr val="1E293B"/>
                </a:solidFill>
                <a:latin typeface="Consolas"/>
              </a:defRPr>
            </a:pPr>
          </a:p>
          <a:p>
            <a:pPr>
              <a:spcAft>
                <a:spcPts val="100"/>
              </a:spcAft>
              <a:defRPr sz="1300">
                <a:solidFill>
                  <a:srgbClr val="7C3AED"/>
                </a:solidFill>
                <a:latin typeface="Consolas"/>
              </a:defRPr>
            </a:pPr>
            <a:r>
              <a:t>:- agent(fire_controller, [cycle(1)]).</a:t>
            </a:r>
          </a:p>
          <a:p>
            <a:pPr>
              <a:spcAft>
                <a:spcPts val="100"/>
              </a:spcAft>
              <a:defRPr sz="1300">
                <a:solidFill>
                  <a:srgbClr val="1E293B"/>
                </a:solidFill>
                <a:latin typeface="Consolas"/>
              </a:defRPr>
            </a:pPr>
          </a:p>
          <a:p>
            <a:pPr>
              <a:spcAft>
                <a:spcPts val="100"/>
              </a:spcAft>
              <a:defRPr sz="1300">
                <a:solidFill>
                  <a:srgbClr val="64748B"/>
                </a:solidFill>
                <a:latin typeface="Consolas"/>
              </a:defRPr>
            </a:pPr>
            <a:r>
              <a:t>%% Fire detection (multiple events)</a:t>
            </a:r>
          </a:p>
          <a:p>
            <a:pPr>
              <a:spcAft>
                <a:spcPts val="100"/>
              </a:spcAft>
              <a:defRPr sz="1300">
                <a:solidFill>
                  <a:srgbClr val="1E293B"/>
                </a:solidFill>
                <a:latin typeface="Consolas"/>
              </a:defRPr>
            </a:pPr>
            <a:r>
              <a:t>heat_sensedE(Zone, Temp), smoke_detectedE(Zone, Level), within(60) :&gt;</a:t>
            </a:r>
          </a:p>
          <a:p>
            <a:pPr>
              <a:spcAft>
                <a:spcPts val="100"/>
              </a:spcAft>
              <a:defRPr sz="1300">
                <a:solidFill>
                  <a:srgbClr val="1E293B"/>
                </a:solidFill>
                <a:latin typeface="Consolas"/>
              </a:defRPr>
            </a:pPr>
            <a:r>
              <a:t>    log("Fire in zone ~w! temp=~w smoke=~w", [Zone, Temp, Level]),</a:t>
            </a:r>
          </a:p>
          <a:p>
            <a:pPr>
              <a:spcAft>
                <a:spcPts val="100"/>
              </a:spcAft>
              <a:defRPr sz="1300">
                <a:solidFill>
                  <a:srgbClr val="1E293B"/>
                </a:solidFill>
                <a:latin typeface="Consolas"/>
              </a:defRPr>
            </a:pPr>
            <a:r>
              <a:t>    do(fire_response(Zone, Temp)).</a:t>
            </a:r>
          </a:p>
          <a:p>
            <a:pPr>
              <a:spcAft>
                <a:spcPts val="100"/>
              </a:spcAft>
              <a:defRPr sz="1300">
                <a:solidFill>
                  <a:srgbClr val="1E293B"/>
                </a:solidFill>
                <a:latin typeface="Consolas"/>
              </a:defRPr>
            </a:pPr>
          </a:p>
          <a:p>
            <a:pPr>
              <a:spcAft>
                <a:spcPts val="100"/>
              </a:spcAft>
              <a:defRPr sz="1300">
                <a:solidFill>
                  <a:srgbClr val="64748B"/>
                </a:solidFill>
                <a:latin typeface="Consolas"/>
              </a:defRPr>
            </a:pPr>
            <a:r>
              <a:t>%% within(N) enforces a time window for all events.</a:t>
            </a:r>
          </a:p>
          <a:p>
            <a:pPr>
              <a:spcAft>
                <a:spcPts val="100"/>
              </a:spcAft>
              <a:defRPr sz="1300">
                <a:solidFill>
                  <a:srgbClr val="64748B"/>
                </a:solidFill>
                <a:latin typeface="Consolas"/>
              </a:defRPr>
            </a:pPr>
            <a:r>
              <a:t>%% Without within(), events match regardless of timing.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57200" y="6446520"/>
            <a:ext cx="54864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900" b="0">
                <a:solidFill>
                  <a:srgbClr val="94A3B8"/>
                </a:solidFill>
                <a:latin typeface="Segoe UI"/>
              </a:defRPr>
            </a:pPr>
            <a:r>
              <a:t>DALI2 — University of L’Aquila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1277295" y="6446520"/>
            <a:ext cx="640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900" b="0">
                <a:solidFill>
                  <a:srgbClr val="94A3B8"/>
                </a:solidFill>
                <a:latin typeface="Segoe UI"/>
              </a:defRPr>
            </a:pPr>
            <a:r>
              <a:t>35</a:t>
            </a: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1E3A5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320040"/>
            <a:ext cx="1051560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000" b="1">
                <a:solidFill>
                  <a:srgbClr val="0F172A"/>
                </a:solidFill>
                <a:latin typeface="Segoe UI"/>
              </a:defRPr>
            </a:pPr>
            <a:r>
              <a:t>Constraints (:~)</a:t>
            </a:r>
          </a:p>
        </p:txBody>
      </p:sp>
      <p:sp>
        <p:nvSpPr>
          <p:cNvPr id="4" name="Rectangle 3"/>
          <p:cNvSpPr/>
          <p:nvPr/>
        </p:nvSpPr>
        <p:spPr>
          <a:xfrm>
            <a:off x="731520" y="1051560"/>
            <a:ext cx="1828800" cy="32004"/>
          </a:xfrm>
          <a:prstGeom prst="rect">
            <a:avLst/>
          </a:prstGeom>
          <a:solidFill>
            <a:srgbClr val="38BDF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731520" y="1371600"/>
            <a:ext cx="105156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600" b="0">
                <a:solidFill>
                  <a:srgbClr val="475569"/>
                </a:solidFill>
                <a:latin typeface="Segoe UI"/>
              </a:defRPr>
            </a:pPr>
            <a:r>
              <a:t>Invariant conditions checked every cycle. Prefix syntax: :~ Condition. If Condition fails, constraint is violated (logged by runtime).</a:t>
            </a:r>
          </a:p>
        </p:txBody>
      </p:sp>
      <p:sp>
        <p:nvSpPr>
          <p:cNvPr id="6" name="Rectangle 5"/>
          <p:cNvSpPr/>
          <p:nvPr/>
        </p:nvSpPr>
        <p:spPr>
          <a:xfrm>
            <a:off x="548640" y="1965960"/>
            <a:ext cx="10972800" cy="3310128"/>
          </a:xfrm>
          <a:prstGeom prst="rect">
            <a:avLst/>
          </a:prstGeom>
          <a:solidFill>
            <a:srgbClr val="F1F5F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Rectangle 6"/>
          <p:cNvSpPr/>
          <p:nvPr/>
        </p:nvSpPr>
        <p:spPr>
          <a:xfrm>
            <a:off x="548640" y="1965960"/>
            <a:ext cx="45720" cy="3310128"/>
          </a:xfrm>
          <a:prstGeom prst="rect">
            <a:avLst/>
          </a:prstGeom>
          <a:solidFill>
            <a:srgbClr val="38BDF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777240" y="2103120"/>
            <a:ext cx="10561320" cy="30358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00"/>
              </a:spcAft>
              <a:defRPr sz="1400">
                <a:solidFill>
                  <a:srgbClr val="7C3AED"/>
                </a:solidFill>
                <a:latin typeface="Consolas"/>
              </a:defRPr>
            </a:pPr>
            <a:r>
              <a:t>:- agent(thermostat, [cycle(2)]).</a:t>
            </a:r>
          </a:p>
          <a:p>
            <a:pPr>
              <a:spcAft>
                <a:spcPts val="100"/>
              </a:spcAft>
              <a:defRPr sz="1400">
                <a:solidFill>
                  <a:srgbClr val="1E293B"/>
                </a:solidFill>
                <a:latin typeface="Consolas"/>
              </a:defRPr>
            </a:pPr>
          </a:p>
          <a:p>
            <a:pPr>
              <a:spcAft>
                <a:spcPts val="100"/>
              </a:spcAft>
              <a:defRPr sz="1400">
                <a:solidFill>
                  <a:srgbClr val="64748B"/>
                </a:solidFill>
                <a:latin typeface="Consolas"/>
              </a:defRPr>
            </a:pPr>
            <a:r>
              <a:t>%% Safety constraint: temperature must stay below 50</a:t>
            </a:r>
          </a:p>
          <a:p>
            <a:pPr>
              <a:spcAft>
                <a:spcPts val="100"/>
              </a:spcAft>
              <a:defRPr sz="1400">
                <a:solidFill>
                  <a:srgbClr val="64748B"/>
                </a:solidFill>
                <a:latin typeface="Consolas"/>
              </a:defRPr>
            </a:pPr>
            <a:r>
              <a:t>%% :~ Condition. — fires when Condition is FALSE (violated)</a:t>
            </a:r>
          </a:p>
          <a:p>
            <a:pPr>
              <a:spcAft>
                <a:spcPts val="100"/>
              </a:spcAft>
              <a:defRPr sz="1400">
                <a:solidFill>
                  <a:srgbClr val="1E293B"/>
                </a:solidFill>
                <a:latin typeface="Consolas"/>
              </a:defRPr>
            </a:pPr>
            <a:r>
              <a:t>:~ (believes(current_temp(T)), T &lt; 50).</a:t>
            </a:r>
          </a:p>
          <a:p>
            <a:pPr>
              <a:spcAft>
                <a:spcPts val="100"/>
              </a:spcAft>
              <a:defRPr sz="1400">
                <a:solidFill>
                  <a:srgbClr val="1E293B"/>
                </a:solidFill>
                <a:latin typeface="Consolas"/>
              </a:defRPr>
            </a:pPr>
          </a:p>
          <a:p>
            <a:pPr>
              <a:spcAft>
                <a:spcPts val="100"/>
              </a:spcAft>
              <a:defRPr sz="1400">
                <a:solidFill>
                  <a:srgbClr val="7C3AED"/>
                </a:solidFill>
                <a:latin typeface="Consolas"/>
              </a:defRPr>
            </a:pPr>
            <a:r>
              <a:t>:- agent(server, [cycle(1)]).</a:t>
            </a:r>
          </a:p>
          <a:p>
            <a:pPr>
              <a:spcAft>
                <a:spcPts val="100"/>
              </a:spcAft>
              <a:defRPr sz="1400">
                <a:solidFill>
                  <a:srgbClr val="1E293B"/>
                </a:solidFill>
                <a:latin typeface="Consolas"/>
              </a:defRPr>
            </a:pPr>
          </a:p>
          <a:p>
            <a:pPr>
              <a:spcAft>
                <a:spcPts val="100"/>
              </a:spcAft>
              <a:defRPr sz="1400">
                <a:solidFill>
                  <a:srgbClr val="64748B"/>
                </a:solidFill>
                <a:latin typeface="Consolas"/>
              </a:defRPr>
            </a:pPr>
            <a:r>
              <a:t>%% Invariant: agent must always have a valid config</a:t>
            </a:r>
          </a:p>
          <a:p>
            <a:pPr>
              <a:spcAft>
                <a:spcPts val="100"/>
              </a:spcAft>
              <a:defRPr sz="1400">
                <a:solidFill>
                  <a:srgbClr val="1E293B"/>
                </a:solidFill>
                <a:latin typeface="Consolas"/>
              </a:defRPr>
            </a:pPr>
            <a:r>
              <a:t>:~ believes(config_loaded).</a:t>
            </a:r>
          </a:p>
          <a:p>
            <a:pPr>
              <a:spcAft>
                <a:spcPts val="100"/>
              </a:spcAft>
              <a:defRPr sz="1400">
                <a:solidFill>
                  <a:srgbClr val="1E293B"/>
                </a:solidFill>
                <a:latin typeface="Consolas"/>
              </a:defRPr>
            </a:pPr>
          </a:p>
          <a:p>
            <a:pPr>
              <a:spcAft>
                <a:spcPts val="100"/>
              </a:spcAft>
              <a:defRPr sz="1400">
                <a:solidFill>
                  <a:srgbClr val="64748B"/>
                </a:solidFill>
                <a:latin typeface="Consolas"/>
              </a:defRPr>
            </a:pPr>
            <a:r>
              <a:t>%% Checked automatically every agent cycle.</a:t>
            </a:r>
          </a:p>
          <a:p>
            <a:pPr>
              <a:spcAft>
                <a:spcPts val="100"/>
              </a:spcAft>
              <a:defRPr sz="1400">
                <a:solidFill>
                  <a:srgbClr val="64748B"/>
                </a:solidFill>
                <a:latin typeface="Consolas"/>
              </a:defRPr>
            </a:pPr>
            <a:r>
              <a:t>%% If Condition is false, a warning is logged.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57200" y="6446520"/>
            <a:ext cx="54864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900" b="0">
                <a:solidFill>
                  <a:srgbClr val="94A3B8"/>
                </a:solidFill>
                <a:latin typeface="Segoe UI"/>
              </a:defRPr>
            </a:pPr>
            <a:r>
              <a:t>DALI2 — University of L’Aquila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1277295" y="6446520"/>
            <a:ext cx="640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900" b="0">
                <a:solidFill>
                  <a:srgbClr val="94A3B8"/>
                </a:solidFill>
                <a:latin typeface="Segoe UI"/>
              </a:defRPr>
            </a:pPr>
            <a:r>
              <a:t>36</a:t>
            </a: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0F172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914400" y="3657600"/>
            <a:ext cx="2743200" cy="36576"/>
          </a:xfrm>
          <a:prstGeom prst="rect">
            <a:avLst/>
          </a:prstGeom>
          <a:solidFill>
            <a:srgbClr val="38BDF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914400" y="2194560"/>
            <a:ext cx="10058400" cy="1371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4200" b="1">
                <a:solidFill>
                  <a:srgbClr val="FFFFFF"/>
                </a:solidFill>
                <a:latin typeface="Segoe UI"/>
              </a:defRPr>
            </a:pPr>
            <a:r>
              <a:t>Goals and Memory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14400" y="4023360"/>
            <a:ext cx="1005840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000" b="0">
                <a:solidFill>
                  <a:srgbClr val="BDD5F5"/>
                </a:solidFill>
                <a:latin typeface="Segoe UI"/>
              </a:defRPr>
            </a:pPr>
            <a:r>
              <a:t>Achieve Goals · Test Goals · Residue · Past Events · Export Past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1277295" y="6446520"/>
            <a:ext cx="640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900" b="0">
                <a:solidFill>
                  <a:srgbClr val="94A3B8"/>
                </a:solidFill>
                <a:latin typeface="Segoe UI"/>
              </a:defRPr>
            </a:pPr>
            <a:r>
              <a:t>37</a:t>
            </a: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1E3A5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320040"/>
            <a:ext cx="1051560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000" b="1">
                <a:solidFill>
                  <a:srgbClr val="0F172A"/>
                </a:solidFill>
                <a:latin typeface="Segoe UI"/>
              </a:defRPr>
            </a:pPr>
            <a:r>
              <a:t>Achieve Goals (obt_goal)</a:t>
            </a:r>
          </a:p>
        </p:txBody>
      </p:sp>
      <p:sp>
        <p:nvSpPr>
          <p:cNvPr id="4" name="Rectangle 3"/>
          <p:cNvSpPr/>
          <p:nvPr/>
        </p:nvSpPr>
        <p:spPr>
          <a:xfrm>
            <a:off x="731520" y="1051560"/>
            <a:ext cx="1828800" cy="32004"/>
          </a:xfrm>
          <a:prstGeom prst="rect">
            <a:avLst/>
          </a:prstGeom>
          <a:solidFill>
            <a:srgbClr val="38BDF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731520" y="1371600"/>
            <a:ext cx="105156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600" b="0">
                <a:solidFill>
                  <a:srgbClr val="475569"/>
                </a:solidFill>
                <a:latin typeface="Segoe UI"/>
              </a:defRPr>
            </a:pPr>
            <a:r>
              <a:t>Goals are automatically attempted until they succeed, then expire.</a:t>
            </a:r>
          </a:p>
        </p:txBody>
      </p:sp>
      <p:sp>
        <p:nvSpPr>
          <p:cNvPr id="6" name="Rectangle 5"/>
          <p:cNvSpPr/>
          <p:nvPr/>
        </p:nvSpPr>
        <p:spPr>
          <a:xfrm>
            <a:off x="548640" y="1965960"/>
            <a:ext cx="10972800" cy="3968496"/>
          </a:xfrm>
          <a:prstGeom prst="rect">
            <a:avLst/>
          </a:prstGeom>
          <a:solidFill>
            <a:srgbClr val="F1F5F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Rectangle 6"/>
          <p:cNvSpPr/>
          <p:nvPr/>
        </p:nvSpPr>
        <p:spPr>
          <a:xfrm>
            <a:off x="548640" y="1965960"/>
            <a:ext cx="45720" cy="3968496"/>
          </a:xfrm>
          <a:prstGeom prst="rect">
            <a:avLst/>
          </a:prstGeom>
          <a:solidFill>
            <a:srgbClr val="38BDF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777240" y="2103120"/>
            <a:ext cx="10561320" cy="36941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00"/>
              </a:spcAft>
              <a:defRPr sz="1400">
                <a:solidFill>
                  <a:srgbClr val="7C3AED"/>
                </a:solidFill>
                <a:latin typeface="Consolas"/>
              </a:defRPr>
            </a:pPr>
            <a:r>
              <a:t>:- agent(patient, [cycle(2)]).</a:t>
            </a:r>
          </a:p>
          <a:p>
            <a:pPr>
              <a:spcAft>
                <a:spcPts val="100"/>
              </a:spcAft>
              <a:defRPr sz="1400">
                <a:solidFill>
                  <a:srgbClr val="1E293B"/>
                </a:solidFill>
                <a:latin typeface="Consolas"/>
              </a:defRPr>
            </a:pPr>
          </a:p>
          <a:p>
            <a:pPr>
              <a:spcAft>
                <a:spcPts val="100"/>
              </a:spcAft>
              <a:defRPr sz="1400">
                <a:solidFill>
                  <a:srgbClr val="64748B"/>
                </a:solidFill>
                <a:latin typeface="Consolas"/>
              </a:defRPr>
            </a:pPr>
            <a:r>
              <a:t>%% Goal: find a good doctor</a:t>
            </a:r>
          </a:p>
          <a:p>
            <a:pPr>
              <a:spcAft>
                <a:spcPts val="100"/>
              </a:spcAft>
              <a:defRPr sz="1400">
                <a:solidFill>
                  <a:srgbClr val="1E293B"/>
                </a:solidFill>
                <a:latin typeface="Consolas"/>
              </a:defRPr>
            </a:pPr>
            <a:r>
              <a:t>obt_goal(believes(chosen_doctor(_))) :-</a:t>
            </a:r>
          </a:p>
          <a:p>
            <a:pPr>
              <a:spcAft>
                <a:spcPts val="100"/>
              </a:spcAft>
              <a:defRPr sz="1400">
                <a:solidFill>
                  <a:srgbClr val="1E293B"/>
                </a:solidFill>
                <a:latin typeface="Consolas"/>
              </a:defRPr>
            </a:pPr>
            <a:r>
              <a:t>    log("Searching for a good doctor..."),</a:t>
            </a:r>
          </a:p>
          <a:p>
            <a:pPr>
              <a:spcAft>
                <a:spcPts val="100"/>
              </a:spcAft>
              <a:defRPr sz="1400">
                <a:solidFill>
                  <a:srgbClr val="1E293B"/>
                </a:solidFill>
                <a:latin typeface="Consolas"/>
              </a:defRPr>
            </a:pPr>
            <a:r>
              <a:t>    send(friend_nurse, query_ref(ability(_, _))).</a:t>
            </a:r>
          </a:p>
          <a:p>
            <a:pPr>
              <a:spcAft>
                <a:spcPts val="100"/>
              </a:spcAft>
              <a:defRPr sz="1400">
                <a:solidFill>
                  <a:srgbClr val="1E293B"/>
                </a:solidFill>
                <a:latin typeface="Consolas"/>
              </a:defRPr>
            </a:pPr>
          </a:p>
          <a:p>
            <a:pPr>
              <a:spcAft>
                <a:spcPts val="100"/>
              </a:spcAft>
              <a:defRPr sz="1400">
                <a:solidFill>
                  <a:srgbClr val="7C3AED"/>
                </a:solidFill>
                <a:latin typeface="Consolas"/>
              </a:defRPr>
            </a:pPr>
            <a:r>
              <a:t>:- agent(security, [cycle(1)]).</a:t>
            </a:r>
          </a:p>
          <a:p>
            <a:pPr>
              <a:spcAft>
                <a:spcPts val="100"/>
              </a:spcAft>
              <a:defRPr sz="1400">
                <a:solidFill>
                  <a:srgbClr val="1E293B"/>
                </a:solidFill>
                <a:latin typeface="Consolas"/>
              </a:defRPr>
            </a:pPr>
          </a:p>
          <a:p>
            <a:pPr>
              <a:spcAft>
                <a:spcPts val="100"/>
              </a:spcAft>
              <a:defRPr sz="1400">
                <a:solidFill>
                  <a:srgbClr val="64748B"/>
                </a:solidFill>
                <a:latin typeface="Consolas"/>
              </a:defRPr>
            </a:pPr>
            <a:r>
              <a:t>%% Goal: keep trying to connect</a:t>
            </a:r>
          </a:p>
          <a:p>
            <a:pPr>
              <a:spcAft>
                <a:spcPts val="100"/>
              </a:spcAft>
              <a:defRPr sz="1400">
                <a:solidFill>
                  <a:srgbClr val="1E293B"/>
                </a:solidFill>
                <a:latin typeface="Consolas"/>
              </a:defRPr>
            </a:pPr>
            <a:r>
              <a:t>obt_goal(believes(connection_established)) :-</a:t>
            </a:r>
          </a:p>
          <a:p>
            <a:pPr>
              <a:spcAft>
                <a:spcPts val="100"/>
              </a:spcAft>
              <a:defRPr sz="1400">
                <a:solidFill>
                  <a:srgbClr val="1E293B"/>
                </a:solidFill>
                <a:latin typeface="Consolas"/>
              </a:defRPr>
            </a:pPr>
            <a:r>
              <a:t>    log("Attempting connection..."),</a:t>
            </a:r>
          </a:p>
          <a:p>
            <a:pPr>
              <a:spcAft>
                <a:spcPts val="100"/>
              </a:spcAft>
              <a:defRPr sz="1400">
                <a:solidFill>
                  <a:srgbClr val="1E293B"/>
                </a:solidFill>
                <a:latin typeface="Consolas"/>
              </a:defRPr>
            </a:pPr>
            <a:r>
              <a:t>    send(server, connect_request).</a:t>
            </a:r>
          </a:p>
          <a:p>
            <a:pPr>
              <a:spcAft>
                <a:spcPts val="100"/>
              </a:spcAft>
              <a:defRPr sz="1400">
                <a:solidFill>
                  <a:srgbClr val="1E293B"/>
                </a:solidFill>
                <a:latin typeface="Consolas"/>
              </a:defRPr>
            </a:pPr>
          </a:p>
          <a:p>
            <a:pPr>
              <a:spcAft>
                <a:spcPts val="100"/>
              </a:spcAft>
              <a:defRPr sz="1400">
                <a:solidFill>
                  <a:srgbClr val="64748B"/>
                </a:solidFill>
                <a:latin typeface="Consolas"/>
              </a:defRPr>
            </a:pPr>
            <a:r>
              <a:t>%% Lifecycle: try each cycle until condition met,</a:t>
            </a:r>
          </a:p>
          <a:p>
            <a:pPr>
              <a:spcAft>
                <a:spcPts val="100"/>
              </a:spcAft>
              <a:defRPr sz="1400">
                <a:solidFill>
                  <a:srgbClr val="64748B"/>
                </a:solidFill>
                <a:latin typeface="Consolas"/>
              </a:defRPr>
            </a:pPr>
            <a:r>
              <a:t>%% then mark as "achieved" and stop.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57200" y="6446520"/>
            <a:ext cx="54864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900" b="0">
                <a:solidFill>
                  <a:srgbClr val="94A3B8"/>
                </a:solidFill>
                <a:latin typeface="Segoe UI"/>
              </a:defRPr>
            </a:pPr>
            <a:r>
              <a:t>DALI2 — University of L’Aquila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1277295" y="6446520"/>
            <a:ext cx="640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900" b="0">
                <a:solidFill>
                  <a:srgbClr val="94A3B8"/>
                </a:solidFill>
                <a:latin typeface="Segoe UI"/>
              </a:defRPr>
            </a:pPr>
            <a:r>
              <a:t>38</a:t>
            </a: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1E3A5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320040"/>
            <a:ext cx="1051560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000" b="1">
                <a:solidFill>
                  <a:srgbClr val="0F172A"/>
                </a:solidFill>
                <a:latin typeface="Segoe UI"/>
              </a:defRPr>
            </a:pPr>
            <a:r>
              <a:t>Test Goals (test_goal)</a:t>
            </a:r>
          </a:p>
        </p:txBody>
      </p:sp>
      <p:sp>
        <p:nvSpPr>
          <p:cNvPr id="4" name="Rectangle 3"/>
          <p:cNvSpPr/>
          <p:nvPr/>
        </p:nvSpPr>
        <p:spPr>
          <a:xfrm>
            <a:off x="731520" y="1051560"/>
            <a:ext cx="1828800" cy="32004"/>
          </a:xfrm>
          <a:prstGeom prst="rect">
            <a:avLst/>
          </a:prstGeom>
          <a:solidFill>
            <a:srgbClr val="38BDF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731520" y="1371600"/>
            <a:ext cx="105156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600" b="0">
                <a:solidFill>
                  <a:srgbClr val="475569"/>
                </a:solidFill>
                <a:latin typeface="Segoe UI"/>
              </a:defRPr>
            </a:pPr>
            <a:r>
              <a:t>Try the plan once, then check if the goal succeeded. Does not retry.</a:t>
            </a:r>
          </a:p>
        </p:txBody>
      </p:sp>
      <p:sp>
        <p:nvSpPr>
          <p:cNvPr id="6" name="Rectangle 5"/>
          <p:cNvSpPr/>
          <p:nvPr/>
        </p:nvSpPr>
        <p:spPr>
          <a:xfrm>
            <a:off x="548640" y="1965960"/>
            <a:ext cx="10972800" cy="3749039"/>
          </a:xfrm>
          <a:prstGeom prst="rect">
            <a:avLst/>
          </a:prstGeom>
          <a:solidFill>
            <a:srgbClr val="F1F5F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Rectangle 6"/>
          <p:cNvSpPr/>
          <p:nvPr/>
        </p:nvSpPr>
        <p:spPr>
          <a:xfrm>
            <a:off x="548640" y="1965960"/>
            <a:ext cx="45720" cy="3749039"/>
          </a:xfrm>
          <a:prstGeom prst="rect">
            <a:avLst/>
          </a:prstGeom>
          <a:solidFill>
            <a:srgbClr val="38BDF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777240" y="2103120"/>
            <a:ext cx="10561320" cy="34747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00"/>
              </a:spcAft>
              <a:defRPr sz="1400">
                <a:solidFill>
                  <a:srgbClr val="7C3AED"/>
                </a:solidFill>
                <a:latin typeface="Consolas"/>
              </a:defRPr>
            </a:pPr>
            <a:r>
              <a:t>:- agent(coordinator, [cycle(2)]).</a:t>
            </a:r>
          </a:p>
          <a:p>
            <a:pPr>
              <a:spcAft>
                <a:spcPts val="100"/>
              </a:spcAft>
              <a:defRPr sz="1400">
                <a:solidFill>
                  <a:srgbClr val="1E293B"/>
                </a:solidFill>
                <a:latin typeface="Consolas"/>
              </a:defRPr>
            </a:pPr>
          </a:p>
          <a:p>
            <a:pPr>
              <a:spcAft>
                <a:spcPts val="100"/>
              </a:spcAft>
              <a:defRPr sz="1400">
                <a:solidFill>
                  <a:srgbClr val="64748B"/>
                </a:solidFill>
                <a:latin typeface="Consolas"/>
              </a:defRPr>
            </a:pPr>
            <a:r>
              <a:t>%% Test if we received at least one alert</a:t>
            </a:r>
          </a:p>
          <a:p>
            <a:pPr>
              <a:spcAft>
                <a:spcPts val="100"/>
              </a:spcAft>
              <a:defRPr sz="1400">
                <a:solidFill>
                  <a:srgbClr val="1E293B"/>
                </a:solidFill>
                <a:latin typeface="Consolas"/>
              </a:defRPr>
            </a:pPr>
            <a:r>
              <a:t>test_goal(believes(alerts_received(N)), N &gt; 0) :-</a:t>
            </a:r>
          </a:p>
          <a:p>
            <a:pPr>
              <a:spcAft>
                <a:spcPts val="100"/>
              </a:spcAft>
              <a:defRPr sz="1400">
                <a:solidFill>
                  <a:srgbClr val="1E293B"/>
                </a:solidFill>
                <a:latin typeface="Consolas"/>
              </a:defRPr>
            </a:pPr>
            <a:r>
              <a:t>    log("Testing if any alerts received...").</a:t>
            </a:r>
          </a:p>
          <a:p>
            <a:pPr>
              <a:spcAft>
                <a:spcPts val="100"/>
              </a:spcAft>
              <a:defRPr sz="1400">
                <a:solidFill>
                  <a:srgbClr val="1E293B"/>
                </a:solidFill>
                <a:latin typeface="Consolas"/>
              </a:defRPr>
            </a:pPr>
          </a:p>
          <a:p>
            <a:pPr>
              <a:spcAft>
                <a:spcPts val="100"/>
              </a:spcAft>
              <a:defRPr sz="1400">
                <a:solidFill>
                  <a:srgbClr val="64748B"/>
                </a:solidFill>
                <a:latin typeface="Consolas"/>
              </a:defRPr>
            </a:pPr>
            <a:r>
              <a:t>%% Lifecycle:</a:t>
            </a:r>
          </a:p>
          <a:p>
            <a:pPr>
              <a:spcAft>
                <a:spcPts val="100"/>
              </a:spcAft>
              <a:defRPr sz="1400">
                <a:solidFill>
                  <a:srgbClr val="64748B"/>
                </a:solidFill>
                <a:latin typeface="Consolas"/>
              </a:defRPr>
            </a:pPr>
            <a:r>
              <a:t>%%   1. Execute plan ONCE</a:t>
            </a:r>
          </a:p>
          <a:p>
            <a:pPr>
              <a:spcAft>
                <a:spcPts val="100"/>
              </a:spcAft>
              <a:defRPr sz="1400">
                <a:solidFill>
                  <a:srgbClr val="64748B"/>
                </a:solidFill>
                <a:latin typeface="Consolas"/>
              </a:defRPr>
            </a:pPr>
            <a:r>
              <a:t>%%   2. Check goal condition</a:t>
            </a:r>
          </a:p>
          <a:p>
            <a:pPr>
              <a:spcAft>
                <a:spcPts val="100"/>
              </a:spcAft>
              <a:defRPr sz="1400">
                <a:solidFill>
                  <a:srgbClr val="64748B"/>
                </a:solidFill>
                <a:latin typeface="Consolas"/>
              </a:defRPr>
            </a:pPr>
            <a:r>
              <a:t>%%   3. Record result: succeeded / failed / error</a:t>
            </a:r>
          </a:p>
          <a:p>
            <a:pPr>
              <a:spcAft>
                <a:spcPts val="100"/>
              </a:spcAft>
              <a:defRPr sz="1400">
                <a:solidFill>
                  <a:srgbClr val="64748B"/>
                </a:solidFill>
                <a:latin typeface="Consolas"/>
              </a:defRPr>
            </a:pPr>
            <a:r>
              <a:t>%%   4. Will NOT retry (unlike obt_goal)</a:t>
            </a:r>
          </a:p>
          <a:p>
            <a:pPr>
              <a:spcAft>
                <a:spcPts val="100"/>
              </a:spcAft>
              <a:defRPr sz="1400">
                <a:solidFill>
                  <a:srgbClr val="64748B"/>
                </a:solidFill>
                <a:latin typeface="Consolas"/>
              </a:defRPr>
            </a:pPr>
            <a:r>
              <a:t>%%</a:t>
            </a:r>
          </a:p>
          <a:p>
            <a:pPr>
              <a:spcAft>
                <a:spcPts val="100"/>
              </a:spcAft>
              <a:defRPr sz="1400">
                <a:solidFill>
                  <a:srgbClr val="64748B"/>
                </a:solidFill>
                <a:latin typeface="Consolas"/>
              </a:defRPr>
            </a:pPr>
            <a:r>
              <a:t>%% Difference from obt_goal:</a:t>
            </a:r>
          </a:p>
          <a:p>
            <a:pPr>
              <a:spcAft>
                <a:spcPts val="100"/>
              </a:spcAft>
              <a:defRPr sz="1400">
                <a:solidFill>
                  <a:srgbClr val="64748B"/>
                </a:solidFill>
                <a:latin typeface="Consolas"/>
              </a:defRPr>
            </a:pPr>
            <a:r>
              <a:t>%%   obt_goal — persistent, retries until achieved</a:t>
            </a:r>
          </a:p>
          <a:p>
            <a:pPr>
              <a:spcAft>
                <a:spcPts val="100"/>
              </a:spcAft>
              <a:defRPr sz="1400">
                <a:solidFill>
                  <a:srgbClr val="64748B"/>
                </a:solidFill>
                <a:latin typeface="Consolas"/>
              </a:defRPr>
            </a:pPr>
            <a:r>
              <a:t>%%   test_goal — one-shot, records result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57200" y="6446520"/>
            <a:ext cx="54864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900" b="0">
                <a:solidFill>
                  <a:srgbClr val="94A3B8"/>
                </a:solidFill>
                <a:latin typeface="Segoe UI"/>
              </a:defRPr>
            </a:pPr>
            <a:r>
              <a:t>DALI2 — University of L’Aquila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1277295" y="6446520"/>
            <a:ext cx="640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900" b="0">
                <a:solidFill>
                  <a:srgbClr val="94A3B8"/>
                </a:solidFill>
                <a:latin typeface="Segoe UI"/>
              </a:defRPr>
            </a:pPr>
            <a:r>
              <a:t>39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1E3A5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320040"/>
            <a:ext cx="1051560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000" b="1">
                <a:solidFill>
                  <a:srgbClr val="0F172A"/>
                </a:solidFill>
                <a:latin typeface="Segoe UI"/>
              </a:defRPr>
            </a:pPr>
            <a:r>
              <a:t>From DALI to DALI2</a:t>
            </a:r>
          </a:p>
        </p:txBody>
      </p:sp>
      <p:sp>
        <p:nvSpPr>
          <p:cNvPr id="4" name="Rectangle 3"/>
          <p:cNvSpPr/>
          <p:nvPr/>
        </p:nvSpPr>
        <p:spPr>
          <a:xfrm>
            <a:off x="731520" y="1051560"/>
            <a:ext cx="1828800" cy="32004"/>
          </a:xfrm>
          <a:prstGeom prst="rect">
            <a:avLst/>
          </a:prstGeom>
          <a:solidFill>
            <a:srgbClr val="38BDF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731520" y="1371600"/>
            <a:ext cx="105156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600" b="0">
                <a:solidFill>
                  <a:srgbClr val="475569"/>
                </a:solidFill>
                <a:latin typeface="Segoe UI"/>
              </a:defRPr>
            </a:pPr>
            <a:r>
              <a:t>DALI2 is the evolution of DALI — same language, modern architecture.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2011680"/>
            <a:ext cx="10515600" cy="43891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b="1" sz="1800">
                <a:solidFill>
                  <a:srgbClr val="1E293B"/>
                </a:solidFill>
                <a:latin typeface="Segoe UI"/>
              </a:rPr>
              <a:t>• Same syntax</a:t>
            </a:r>
            <a:r>
              <a:rPr sz="1800">
                <a:solidFill>
                  <a:srgbClr val="1E293B"/>
                </a:solidFill>
                <a:latin typeface="Segoe UI"/>
              </a:rPr>
              <a:t> — identical operators (:&gt;, :&lt;, ~/, &lt;/, ?/, :~) and suffixes (E, I, A, N, P)</a:t>
            </a:r>
          </a:p>
          <a:p>
            <a:pPr>
              <a:spcAft>
                <a:spcPts val="600"/>
              </a:spcAft>
            </a:pPr>
            <a:r>
              <a:rPr b="1" sz="1800">
                <a:solidFill>
                  <a:srgbClr val="1E293B"/>
                </a:solidFill>
                <a:latin typeface="Segoe UI"/>
              </a:rPr>
              <a:t>• SWI-Prolog</a:t>
            </a:r>
            <a:r>
              <a:rPr sz="1800">
                <a:solidFill>
                  <a:srgbClr val="1E293B"/>
                </a:solidFill>
                <a:latin typeface="Segoe UI"/>
              </a:rPr>
              <a:t> — free, open-source, cross-platform (replaces SICStus)</a:t>
            </a:r>
          </a:p>
          <a:p>
            <a:pPr>
              <a:spcAft>
                <a:spcPts val="600"/>
              </a:spcAft>
            </a:pPr>
            <a:r>
              <a:rPr b="1" sz="1800">
                <a:solidFill>
                  <a:srgbClr val="1E293B"/>
                </a:solidFill>
                <a:latin typeface="Segoe UI"/>
              </a:rPr>
              <a:t>• 8 source files</a:t>
            </a:r>
            <a:r>
              <a:rPr sz="1800">
                <a:solidFill>
                  <a:srgbClr val="1E293B"/>
                </a:solidFill>
                <a:latin typeface="Segoe UI"/>
              </a:rPr>
              <a:t> — down from ~20 in the original</a:t>
            </a:r>
          </a:p>
          <a:p>
            <a:pPr>
              <a:spcAft>
                <a:spcPts val="600"/>
              </a:spcAft>
            </a:pPr>
            <a:r>
              <a:rPr b="1" sz="1800">
                <a:solidFill>
                  <a:srgbClr val="1E293B"/>
                </a:solidFill>
                <a:latin typeface="Segoe UI"/>
              </a:rPr>
              <a:t>• Single-file multi-agent</a:t>
            </a:r>
            <a:r>
              <a:rPr sz="1800">
                <a:solidFill>
                  <a:srgbClr val="1E293B"/>
                </a:solidFill>
                <a:latin typeface="Segoe UI"/>
              </a:rPr>
              <a:t> — all agents in one .pl file</a:t>
            </a:r>
          </a:p>
          <a:p>
            <a:pPr>
              <a:spcAft>
                <a:spcPts val="600"/>
              </a:spcAft>
            </a:pPr>
            <a:r>
              <a:rPr b="1" sz="1800">
                <a:solidFill>
                  <a:srgbClr val="1E293B"/>
                </a:solidFill>
                <a:latin typeface="Segoe UI"/>
              </a:rPr>
              <a:t>• Redis communication</a:t>
            </a:r>
            <a:r>
              <a:rPr sz="1800">
                <a:solidFill>
                  <a:srgbClr val="1E293B"/>
                </a:solidFill>
                <a:latin typeface="Segoe UI"/>
              </a:rPr>
              <a:t> — replaces TCP sockets with pub/sub star topology</a:t>
            </a:r>
          </a:p>
          <a:p>
            <a:pPr>
              <a:spcAft>
                <a:spcPts val="600"/>
              </a:spcAft>
            </a:pPr>
            <a:r>
              <a:rPr b="1" sz="1800">
                <a:solidFill>
                  <a:srgbClr val="1E293B"/>
                </a:solidFill>
                <a:latin typeface="Segoe UI"/>
              </a:rPr>
              <a:t>• Integrated web UI</a:t>
            </a:r>
            <a:r>
              <a:rPr sz="1800">
                <a:solidFill>
                  <a:srgbClr val="1E293B"/>
                </a:solidFill>
                <a:latin typeface="Segoe UI"/>
              </a:rPr>
              <a:t> — dashboard, log viewer, agent inspector (replaces separate Python UI)</a:t>
            </a:r>
          </a:p>
          <a:p>
            <a:pPr>
              <a:spcAft>
                <a:spcPts val="600"/>
              </a:spcAft>
            </a:pPr>
            <a:r>
              <a:rPr b="1" sz="1800">
                <a:solidFill>
                  <a:srgbClr val="1E293B"/>
                </a:solidFill>
                <a:latin typeface="Segoe UI"/>
              </a:rPr>
              <a:t>• Docker-ready</a:t>
            </a:r>
            <a:r>
              <a:rPr sz="1800">
                <a:solidFill>
                  <a:srgbClr val="1E293B"/>
                </a:solidFill>
                <a:latin typeface="Segoe UI"/>
              </a:rPr>
              <a:t> — one command to run everything</a:t>
            </a:r>
          </a:p>
          <a:p>
            <a:pPr>
              <a:spcAft>
                <a:spcPts val="600"/>
              </a:spcAft>
            </a:pPr>
            <a:r>
              <a:rPr b="1" sz="1800">
                <a:solidFill>
                  <a:srgbClr val="1E293B"/>
                </a:solidFill>
                <a:latin typeface="Segoe UI"/>
              </a:rPr>
              <a:t>• New features</a:t>
            </a:r>
            <a:r>
              <a:rPr sz="1800">
                <a:solidFill>
                  <a:srgbClr val="1E293B"/>
                </a:solidFill>
                <a:latin typeface="Segoe UI"/>
              </a:rPr>
              <a:t> — periodic tasks, condition monitors, helpers, AI Oracle, blackboard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57200" y="6446520"/>
            <a:ext cx="54864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900" b="0">
                <a:solidFill>
                  <a:srgbClr val="94A3B8"/>
                </a:solidFill>
                <a:latin typeface="Segoe UI"/>
              </a:defRPr>
            </a:pPr>
            <a:r>
              <a:t>DALI2 — University of L’Aquila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277295" y="6446520"/>
            <a:ext cx="640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900" b="0">
                <a:solidFill>
                  <a:srgbClr val="94A3B8"/>
                </a:solidFill>
                <a:latin typeface="Segoe UI"/>
              </a:defRPr>
            </a:pPr>
            <a:r>
              <a:t>4</a:t>
            </a: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1E3A5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320040"/>
            <a:ext cx="1051560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000" b="1">
                <a:solidFill>
                  <a:srgbClr val="0F172A"/>
                </a:solidFill>
                <a:latin typeface="Segoe UI"/>
              </a:defRPr>
            </a:pPr>
            <a:r>
              <a:t>Residue Goals</a:t>
            </a:r>
          </a:p>
        </p:txBody>
      </p:sp>
      <p:sp>
        <p:nvSpPr>
          <p:cNvPr id="4" name="Rectangle 3"/>
          <p:cNvSpPr/>
          <p:nvPr/>
        </p:nvSpPr>
        <p:spPr>
          <a:xfrm>
            <a:off x="731520" y="1051560"/>
            <a:ext cx="1828800" cy="32004"/>
          </a:xfrm>
          <a:prstGeom prst="rect">
            <a:avLst/>
          </a:prstGeom>
          <a:solidFill>
            <a:srgbClr val="38BDF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731520" y="1371600"/>
            <a:ext cx="105156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600" b="0">
                <a:solidFill>
                  <a:srgbClr val="475569"/>
                </a:solidFill>
                <a:latin typeface="Segoe UI"/>
              </a:defRPr>
            </a:pPr>
            <a:r>
              <a:t>When achieve(Goal) is called but the goal is not yet satisfiable, it becomes a residue goal — automatically retried each cycle.</a:t>
            </a:r>
          </a:p>
        </p:txBody>
      </p:sp>
      <p:sp>
        <p:nvSpPr>
          <p:cNvPr id="6" name="Rectangle 5"/>
          <p:cNvSpPr/>
          <p:nvPr/>
        </p:nvSpPr>
        <p:spPr>
          <a:xfrm>
            <a:off x="548640" y="1965960"/>
            <a:ext cx="10972800" cy="3529584"/>
          </a:xfrm>
          <a:prstGeom prst="rect">
            <a:avLst/>
          </a:prstGeom>
          <a:solidFill>
            <a:srgbClr val="F1F5F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Rectangle 6"/>
          <p:cNvSpPr/>
          <p:nvPr/>
        </p:nvSpPr>
        <p:spPr>
          <a:xfrm>
            <a:off x="548640" y="1965960"/>
            <a:ext cx="45720" cy="3529584"/>
          </a:xfrm>
          <a:prstGeom prst="rect">
            <a:avLst/>
          </a:prstGeom>
          <a:solidFill>
            <a:srgbClr val="38BDF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777240" y="2103120"/>
            <a:ext cx="10561320" cy="32552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00"/>
              </a:spcAft>
              <a:defRPr sz="1400">
                <a:solidFill>
                  <a:srgbClr val="7C3AED"/>
                </a:solidFill>
                <a:latin typeface="Consolas"/>
              </a:defRPr>
            </a:pPr>
            <a:r>
              <a:t>:- agent(coordinator, [cycle(2)]).</a:t>
            </a:r>
          </a:p>
          <a:p>
            <a:pPr>
              <a:spcAft>
                <a:spcPts val="100"/>
              </a:spcAft>
              <a:defRPr sz="1400">
                <a:solidFill>
                  <a:srgbClr val="1E293B"/>
                </a:solidFill>
                <a:latin typeface="Consolas"/>
              </a:defRPr>
            </a:pPr>
          </a:p>
          <a:p>
            <a:pPr>
              <a:spcAft>
                <a:spcPts val="100"/>
              </a:spcAft>
              <a:defRPr sz="1400">
                <a:solidFill>
                  <a:srgbClr val="64748B"/>
                </a:solidFill>
                <a:latin typeface="Consolas"/>
              </a:defRPr>
            </a:pPr>
            <a:r>
              <a:t>%% The achieve call queues the goal as residue</a:t>
            </a:r>
          </a:p>
          <a:p>
            <a:pPr>
              <a:spcAft>
                <a:spcPts val="100"/>
              </a:spcAft>
              <a:defRPr sz="1400">
                <a:solidFill>
                  <a:srgbClr val="1E293B"/>
                </a:solidFill>
                <a:latin typeface="Consolas"/>
              </a:defRPr>
            </a:pPr>
            <a:r>
              <a:t>start_residue_testE :&gt;</a:t>
            </a:r>
          </a:p>
          <a:p>
            <a:pPr>
              <a:spcAft>
                <a:spcPts val="100"/>
              </a:spcAft>
              <a:defRPr sz="1400">
                <a:solidFill>
                  <a:srgbClr val="1E293B"/>
                </a:solidFill>
                <a:latin typeface="Consolas"/>
              </a:defRPr>
            </a:pPr>
            <a:r>
              <a:t>    log("Starting residue goal test..."),</a:t>
            </a:r>
          </a:p>
          <a:p>
            <a:pPr>
              <a:spcAft>
                <a:spcPts val="100"/>
              </a:spcAft>
              <a:defRPr sz="1400">
                <a:solidFill>
                  <a:srgbClr val="1E293B"/>
                </a:solidFill>
                <a:latin typeface="Consolas"/>
              </a:defRPr>
            </a:pPr>
            <a:r>
              <a:t>    achieve(has_past(residue_resolved)).</a:t>
            </a:r>
          </a:p>
          <a:p>
            <a:pPr>
              <a:spcAft>
                <a:spcPts val="100"/>
              </a:spcAft>
              <a:defRPr sz="1400">
                <a:solidFill>
                  <a:srgbClr val="1E293B"/>
                </a:solidFill>
                <a:latin typeface="Consolas"/>
              </a:defRPr>
            </a:pPr>
          </a:p>
          <a:p>
            <a:pPr>
              <a:spcAft>
                <a:spcPts val="100"/>
              </a:spcAft>
              <a:defRPr sz="1400">
                <a:solidFill>
                  <a:srgbClr val="64748B"/>
                </a:solidFill>
                <a:latin typeface="Consolas"/>
              </a:defRPr>
            </a:pPr>
            <a:r>
              <a:t>%% Lifecycle:</a:t>
            </a:r>
          </a:p>
          <a:p>
            <a:pPr>
              <a:spcAft>
                <a:spcPts val="100"/>
              </a:spcAft>
              <a:defRPr sz="1400">
                <a:solidFill>
                  <a:srgbClr val="64748B"/>
                </a:solidFill>
                <a:latin typeface="Consolas"/>
              </a:defRPr>
            </a:pPr>
            <a:r>
              <a:t>%%   1. achieve(Goal) called — Goal not yet true</a:t>
            </a:r>
          </a:p>
          <a:p>
            <a:pPr>
              <a:spcAft>
                <a:spcPts val="100"/>
              </a:spcAft>
              <a:defRPr sz="1400">
                <a:solidFill>
                  <a:srgbClr val="64748B"/>
                </a:solidFill>
                <a:latin typeface="Consolas"/>
              </a:defRPr>
            </a:pPr>
            <a:r>
              <a:t>%%   2. Goal queued as RESIDUE</a:t>
            </a:r>
          </a:p>
          <a:p>
            <a:pPr>
              <a:spcAft>
                <a:spcPts val="100"/>
              </a:spcAft>
              <a:defRPr sz="1400">
                <a:solidFill>
                  <a:srgbClr val="64748B"/>
                </a:solidFill>
                <a:latin typeface="Consolas"/>
              </a:defRPr>
            </a:pPr>
            <a:r>
              <a:t>%%   3. Each cycle: re-check all residue goals</a:t>
            </a:r>
          </a:p>
          <a:p>
            <a:pPr>
              <a:spcAft>
                <a:spcPts val="100"/>
              </a:spcAft>
              <a:defRPr sz="1400">
                <a:solidFill>
                  <a:srgbClr val="64748B"/>
                </a:solidFill>
                <a:latin typeface="Consolas"/>
              </a:defRPr>
            </a:pPr>
            <a:r>
              <a:t>%%   4. When condition becomes true -&gt; achieved, removed from residue</a:t>
            </a:r>
          </a:p>
          <a:p>
            <a:pPr>
              <a:spcAft>
                <a:spcPts val="100"/>
              </a:spcAft>
              <a:defRPr sz="1400">
                <a:solidFill>
                  <a:srgbClr val="64748B"/>
                </a:solidFill>
                <a:latin typeface="Consolas"/>
              </a:defRPr>
            </a:pPr>
            <a:r>
              <a:t>%%</a:t>
            </a:r>
          </a:p>
          <a:p>
            <a:pPr>
              <a:spcAft>
                <a:spcPts val="100"/>
              </a:spcAft>
              <a:defRPr sz="1400">
                <a:solidFill>
                  <a:srgbClr val="64748B"/>
                </a:solidFill>
                <a:latin typeface="Consolas"/>
              </a:defRPr>
            </a:pPr>
            <a:r>
              <a:t>%% Equivalent predicate: tenta_residuo(goal)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57200" y="6446520"/>
            <a:ext cx="54864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900" b="0">
                <a:solidFill>
                  <a:srgbClr val="94A3B8"/>
                </a:solidFill>
                <a:latin typeface="Segoe UI"/>
              </a:defRPr>
            </a:pPr>
            <a:r>
              <a:t>DALI2 — University of L’Aquila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1277295" y="6446520"/>
            <a:ext cx="640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900" b="0">
                <a:solidFill>
                  <a:srgbClr val="94A3B8"/>
                </a:solidFill>
                <a:latin typeface="Segoe UI"/>
              </a:defRPr>
            </a:pPr>
            <a:r>
              <a:t>40</a:t>
            </a: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1E3A5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320040"/>
            <a:ext cx="1051560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000" b="1">
                <a:solidFill>
                  <a:srgbClr val="0F172A"/>
                </a:solidFill>
                <a:latin typeface="Segoe UI"/>
              </a:defRPr>
            </a:pPr>
            <a:r>
              <a:t>Past Event Lifetime</a:t>
            </a:r>
          </a:p>
        </p:txBody>
      </p:sp>
      <p:sp>
        <p:nvSpPr>
          <p:cNvPr id="4" name="Rectangle 3"/>
          <p:cNvSpPr/>
          <p:nvPr/>
        </p:nvSpPr>
        <p:spPr>
          <a:xfrm>
            <a:off x="731520" y="1051560"/>
            <a:ext cx="1828800" cy="32004"/>
          </a:xfrm>
          <a:prstGeom prst="rect">
            <a:avLst/>
          </a:prstGeom>
          <a:solidFill>
            <a:srgbClr val="38BDF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731520" y="1371600"/>
            <a:ext cx="105156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600" b="0">
                <a:solidFill>
                  <a:srgbClr val="475569"/>
                </a:solidFill>
                <a:latin typeface="Segoe UI"/>
              </a:defRPr>
            </a:pPr>
            <a:r>
              <a:t>Control how long past events are kept in memory. Expired events move to the remember tier.</a:t>
            </a:r>
          </a:p>
        </p:txBody>
      </p:sp>
      <p:sp>
        <p:nvSpPr>
          <p:cNvPr id="6" name="Rectangle 5"/>
          <p:cNvSpPr/>
          <p:nvPr/>
        </p:nvSpPr>
        <p:spPr>
          <a:xfrm>
            <a:off x="548640" y="1965960"/>
            <a:ext cx="10972800" cy="3529584"/>
          </a:xfrm>
          <a:prstGeom prst="rect">
            <a:avLst/>
          </a:prstGeom>
          <a:solidFill>
            <a:srgbClr val="F1F5F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Rectangle 6"/>
          <p:cNvSpPr/>
          <p:nvPr/>
        </p:nvSpPr>
        <p:spPr>
          <a:xfrm>
            <a:off x="548640" y="1965960"/>
            <a:ext cx="45720" cy="3529584"/>
          </a:xfrm>
          <a:prstGeom prst="rect">
            <a:avLst/>
          </a:prstGeom>
          <a:solidFill>
            <a:srgbClr val="38BDF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777240" y="2103120"/>
            <a:ext cx="10561320" cy="32552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00"/>
              </a:spcAft>
              <a:defRPr sz="1400">
                <a:solidFill>
                  <a:srgbClr val="7C3AED"/>
                </a:solidFill>
                <a:latin typeface="Consolas"/>
              </a:defRPr>
            </a:pPr>
            <a:r>
              <a:t>:- agent(access_controller, [cycle(1)]).</a:t>
            </a:r>
          </a:p>
          <a:p>
            <a:pPr>
              <a:spcAft>
                <a:spcPts val="100"/>
              </a:spcAft>
              <a:defRPr sz="1400">
                <a:solidFill>
                  <a:srgbClr val="1E293B"/>
                </a:solidFill>
                <a:latin typeface="Consolas"/>
              </a:defRPr>
            </a:pPr>
          </a:p>
          <a:p>
            <a:pPr>
              <a:spcAft>
                <a:spcPts val="100"/>
              </a:spcAft>
              <a:defRPr sz="1400">
                <a:solidFill>
                  <a:srgbClr val="64748B"/>
                </a:solidFill>
                <a:latin typeface="Consolas"/>
              </a:defRPr>
            </a:pPr>
            <a:r>
              <a:t>%% Past events with configurable lifetimes</a:t>
            </a:r>
          </a:p>
          <a:p>
            <a:pPr>
              <a:spcAft>
                <a:spcPts val="100"/>
              </a:spcAft>
              <a:defRPr sz="1400">
                <a:solidFill>
                  <a:srgbClr val="1E293B"/>
                </a:solidFill>
                <a:latin typeface="Consolas"/>
              </a:defRPr>
            </a:pPr>
            <a:r>
              <a:t>past_event(did(open_access), 3600).   %% keep for 1 hour</a:t>
            </a:r>
          </a:p>
          <a:p>
            <a:pPr>
              <a:spcAft>
                <a:spcPts val="100"/>
              </a:spcAft>
              <a:defRPr sz="1400">
                <a:solidFill>
                  <a:srgbClr val="1E293B"/>
                </a:solidFill>
                <a:latin typeface="Consolas"/>
              </a:defRPr>
            </a:pPr>
            <a:r>
              <a:t>past_event(did(limit_access), 3600).</a:t>
            </a:r>
          </a:p>
          <a:p>
            <a:pPr>
              <a:spcAft>
                <a:spcPts val="100"/>
              </a:spcAft>
              <a:defRPr sz="1400">
                <a:solidFill>
                  <a:srgbClr val="1E293B"/>
                </a:solidFill>
                <a:latin typeface="Consolas"/>
              </a:defRPr>
            </a:pPr>
          </a:p>
          <a:p>
            <a:pPr>
              <a:spcAft>
                <a:spcPts val="100"/>
              </a:spcAft>
              <a:defRPr sz="1400">
                <a:solidFill>
                  <a:srgbClr val="64748B"/>
                </a:solidFill>
                <a:latin typeface="Consolas"/>
              </a:defRPr>
            </a:pPr>
            <a:r>
              <a:t>%% Keep birth records forever</a:t>
            </a:r>
          </a:p>
          <a:p>
            <a:pPr>
              <a:spcAft>
                <a:spcPts val="100"/>
              </a:spcAft>
              <a:defRPr sz="1400">
                <a:solidFill>
                  <a:srgbClr val="1E293B"/>
                </a:solidFill>
                <a:latin typeface="Consolas"/>
              </a:defRPr>
            </a:pPr>
            <a:r>
              <a:t>past_event(born(_, _), forever).</a:t>
            </a:r>
          </a:p>
          <a:p>
            <a:pPr>
              <a:spcAft>
                <a:spcPts val="100"/>
              </a:spcAft>
              <a:defRPr sz="1400">
                <a:solidFill>
                  <a:srgbClr val="1E293B"/>
                </a:solidFill>
                <a:latin typeface="Consolas"/>
              </a:defRPr>
            </a:pPr>
          </a:p>
          <a:p>
            <a:pPr>
              <a:spcAft>
                <a:spcPts val="100"/>
              </a:spcAft>
              <a:defRPr sz="1400">
                <a:solidFill>
                  <a:srgbClr val="64748B"/>
                </a:solidFill>
                <a:latin typeface="Consolas"/>
              </a:defRPr>
            </a:pPr>
            <a:r>
              <a:t>%% Check past in rule bodies:</a:t>
            </a:r>
          </a:p>
          <a:p>
            <a:pPr>
              <a:spcAft>
                <a:spcPts val="100"/>
              </a:spcAft>
              <a:defRPr sz="1400">
                <a:solidFill>
                  <a:srgbClr val="64748B"/>
                </a:solidFill>
                <a:latin typeface="Consolas"/>
              </a:defRPr>
            </a:pPr>
            <a:r>
              <a:t>%%   has_past(Event)         — is event in past memory?</a:t>
            </a:r>
          </a:p>
          <a:p>
            <a:pPr>
              <a:spcAft>
                <a:spcPts val="100"/>
              </a:spcAft>
              <a:defRPr sz="1400">
                <a:solidFill>
                  <a:srgbClr val="64748B"/>
                </a:solidFill>
                <a:latin typeface="Consolas"/>
              </a:defRPr>
            </a:pPr>
            <a:r>
              <a:t>%%   has_past(Event, Time)   — with timestamp</a:t>
            </a:r>
          </a:p>
          <a:p>
            <a:pPr>
              <a:spcAft>
                <a:spcPts val="100"/>
              </a:spcAft>
              <a:defRPr sz="1400">
                <a:solidFill>
                  <a:srgbClr val="64748B"/>
                </a:solidFill>
                <a:latin typeface="Consolas"/>
              </a:defRPr>
            </a:pPr>
            <a:r>
              <a:t>%%   evp(Event)              — DALI-style past check</a:t>
            </a:r>
          </a:p>
          <a:p>
            <a:pPr>
              <a:spcAft>
                <a:spcPts val="100"/>
              </a:spcAft>
              <a:defRPr sz="1400">
                <a:solidFill>
                  <a:srgbClr val="64748B"/>
                </a:solidFill>
                <a:latin typeface="Consolas"/>
              </a:defRPr>
            </a:pPr>
            <a:r>
              <a:t>%%   eventP(Args)            — DALI-style with P suffix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57200" y="6446520"/>
            <a:ext cx="54864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900" b="0">
                <a:solidFill>
                  <a:srgbClr val="94A3B8"/>
                </a:solidFill>
                <a:latin typeface="Segoe UI"/>
              </a:defRPr>
            </a:pPr>
            <a:r>
              <a:t>DALI2 — University of L’Aquila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1277295" y="6446520"/>
            <a:ext cx="640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900" b="0">
                <a:solidFill>
                  <a:srgbClr val="94A3B8"/>
                </a:solidFill>
                <a:latin typeface="Segoe UI"/>
              </a:defRPr>
            </a:pPr>
            <a:r>
              <a:t>41</a:t>
            </a: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1E3A5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320040"/>
            <a:ext cx="1051560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000" b="1">
                <a:solidFill>
                  <a:srgbClr val="0F172A"/>
                </a:solidFill>
                <a:latin typeface="Segoe UI"/>
              </a:defRPr>
            </a:pPr>
            <a:r>
              <a:t>Remember Events</a:t>
            </a:r>
          </a:p>
        </p:txBody>
      </p:sp>
      <p:sp>
        <p:nvSpPr>
          <p:cNvPr id="4" name="Rectangle 3"/>
          <p:cNvSpPr/>
          <p:nvPr/>
        </p:nvSpPr>
        <p:spPr>
          <a:xfrm>
            <a:off x="731520" y="1051560"/>
            <a:ext cx="1828800" cy="32004"/>
          </a:xfrm>
          <a:prstGeom prst="rect">
            <a:avLst/>
          </a:prstGeom>
          <a:solidFill>
            <a:srgbClr val="38BDF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731520" y="1371600"/>
            <a:ext cx="105156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600" b="0">
                <a:solidFill>
                  <a:srgbClr val="475569"/>
                </a:solidFill>
                <a:latin typeface="Segoe UI"/>
              </a:defRPr>
            </a:pPr>
            <a:r>
              <a:t>Expired past events move to a "remember" tier. Control remember lifetime and limits.</a:t>
            </a:r>
          </a:p>
        </p:txBody>
      </p:sp>
      <p:sp>
        <p:nvSpPr>
          <p:cNvPr id="6" name="Rectangle 5"/>
          <p:cNvSpPr/>
          <p:nvPr/>
        </p:nvSpPr>
        <p:spPr>
          <a:xfrm>
            <a:off x="548640" y="1965960"/>
            <a:ext cx="10972800" cy="3529584"/>
          </a:xfrm>
          <a:prstGeom prst="rect">
            <a:avLst/>
          </a:prstGeom>
          <a:solidFill>
            <a:srgbClr val="F1F5F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Rectangle 6"/>
          <p:cNvSpPr/>
          <p:nvPr/>
        </p:nvSpPr>
        <p:spPr>
          <a:xfrm>
            <a:off x="548640" y="1965960"/>
            <a:ext cx="45720" cy="3529584"/>
          </a:xfrm>
          <a:prstGeom prst="rect">
            <a:avLst/>
          </a:prstGeom>
          <a:solidFill>
            <a:srgbClr val="38BDF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777240" y="2103120"/>
            <a:ext cx="10561320" cy="32552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00"/>
              </a:spcAft>
              <a:defRPr sz="1400">
                <a:solidFill>
                  <a:srgbClr val="7C3AED"/>
                </a:solidFill>
                <a:latin typeface="Consolas"/>
              </a:defRPr>
            </a:pPr>
            <a:r>
              <a:t>:- agent(sensor, [cycle(2)]).</a:t>
            </a:r>
          </a:p>
          <a:p>
            <a:pPr>
              <a:spcAft>
                <a:spcPts val="100"/>
              </a:spcAft>
              <a:defRPr sz="1400">
                <a:solidFill>
                  <a:srgbClr val="1E293B"/>
                </a:solidFill>
                <a:latin typeface="Consolas"/>
              </a:defRPr>
            </a:pPr>
          </a:p>
          <a:p>
            <a:pPr>
              <a:spcAft>
                <a:spcPts val="100"/>
              </a:spcAft>
              <a:defRPr sz="1400">
                <a:solidFill>
                  <a:srgbClr val="64748B"/>
                </a:solidFill>
                <a:latin typeface="Consolas"/>
              </a:defRPr>
            </a:pPr>
            <a:r>
              <a:t>%% Past expires after 30s, then remembered for 5 minutes</a:t>
            </a:r>
          </a:p>
          <a:p>
            <a:pPr>
              <a:spcAft>
                <a:spcPts val="100"/>
              </a:spcAft>
              <a:defRPr sz="1400">
                <a:solidFill>
                  <a:srgbClr val="1E293B"/>
                </a:solidFill>
                <a:latin typeface="Consolas"/>
              </a:defRPr>
            </a:pPr>
            <a:r>
              <a:t>past_event(sensor_data(_), 30).</a:t>
            </a:r>
          </a:p>
          <a:p>
            <a:pPr>
              <a:spcAft>
                <a:spcPts val="100"/>
              </a:spcAft>
              <a:defRPr sz="1400">
                <a:solidFill>
                  <a:srgbClr val="1E293B"/>
                </a:solidFill>
                <a:latin typeface="Consolas"/>
              </a:defRPr>
            </a:pPr>
            <a:r>
              <a:t>remember_event(sensor_data(_), 300).</a:t>
            </a:r>
          </a:p>
          <a:p>
            <a:pPr>
              <a:spcAft>
                <a:spcPts val="100"/>
              </a:spcAft>
              <a:defRPr sz="1400">
                <a:solidFill>
                  <a:srgbClr val="1E293B"/>
                </a:solidFill>
                <a:latin typeface="Consolas"/>
              </a:defRPr>
            </a:pPr>
          </a:p>
          <a:p>
            <a:pPr>
              <a:spcAft>
                <a:spcPts val="100"/>
              </a:spcAft>
              <a:defRPr sz="1400">
                <a:solidFill>
                  <a:srgbClr val="64748B"/>
                </a:solidFill>
                <a:latin typeface="Consolas"/>
              </a:defRPr>
            </a:pPr>
            <a:r>
              <a:t>%% Keep only the last 10 remembered events</a:t>
            </a:r>
          </a:p>
          <a:p>
            <a:pPr>
              <a:spcAft>
                <a:spcPts val="100"/>
              </a:spcAft>
              <a:defRPr sz="1400">
                <a:solidFill>
                  <a:srgbClr val="1E293B"/>
                </a:solidFill>
                <a:latin typeface="Consolas"/>
              </a:defRPr>
            </a:pPr>
            <a:r>
              <a:t>remember_event_mod(sensor_data(_), number(10), last).</a:t>
            </a:r>
          </a:p>
          <a:p>
            <a:pPr>
              <a:spcAft>
                <a:spcPts val="100"/>
              </a:spcAft>
              <a:defRPr sz="1400">
                <a:solidFill>
                  <a:srgbClr val="64748B"/>
                </a:solidFill>
                <a:latin typeface="Consolas"/>
              </a:defRPr>
            </a:pPr>
            <a:r>
              <a:t>%%   number(N) — max entries</a:t>
            </a:r>
          </a:p>
          <a:p>
            <a:pPr>
              <a:spcAft>
                <a:spcPts val="100"/>
              </a:spcAft>
              <a:defRPr sz="1400">
                <a:solidFill>
                  <a:srgbClr val="64748B"/>
                </a:solidFill>
                <a:latin typeface="Consolas"/>
              </a:defRPr>
            </a:pPr>
            <a:r>
              <a:t>%%   last      — keep newest  |  first — keep oldest</a:t>
            </a:r>
          </a:p>
          <a:p>
            <a:pPr>
              <a:spcAft>
                <a:spcPts val="100"/>
              </a:spcAft>
              <a:defRPr sz="1400">
                <a:solidFill>
                  <a:srgbClr val="1E293B"/>
                </a:solidFill>
                <a:latin typeface="Consolas"/>
              </a:defRPr>
            </a:pPr>
          </a:p>
          <a:p>
            <a:pPr>
              <a:spcAft>
                <a:spcPts val="100"/>
              </a:spcAft>
              <a:defRPr sz="1400">
                <a:solidFill>
                  <a:srgbClr val="64748B"/>
                </a:solidFill>
                <a:latin typeface="Consolas"/>
              </a:defRPr>
            </a:pPr>
            <a:r>
              <a:t>%% Check remembered events:</a:t>
            </a:r>
          </a:p>
          <a:p>
            <a:pPr>
              <a:spcAft>
                <a:spcPts val="100"/>
              </a:spcAft>
              <a:defRPr sz="1400">
                <a:solidFill>
                  <a:srgbClr val="64748B"/>
                </a:solidFill>
                <a:latin typeface="Consolas"/>
              </a:defRPr>
            </a:pPr>
            <a:r>
              <a:t>%%   has_remember(Event)</a:t>
            </a:r>
          </a:p>
          <a:p>
            <a:pPr>
              <a:spcAft>
                <a:spcPts val="100"/>
              </a:spcAft>
              <a:defRPr sz="1400">
                <a:solidFill>
                  <a:srgbClr val="64748B"/>
                </a:solidFill>
                <a:latin typeface="Consolas"/>
              </a:defRPr>
            </a:pPr>
            <a:r>
              <a:t>%%   has_remember(Event, Time)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57200" y="6446520"/>
            <a:ext cx="54864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900" b="0">
                <a:solidFill>
                  <a:srgbClr val="94A3B8"/>
                </a:solidFill>
                <a:latin typeface="Segoe UI"/>
              </a:defRPr>
            </a:pPr>
            <a:r>
              <a:t>DALI2 — University of L’Aquila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1277295" y="6446520"/>
            <a:ext cx="640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900" b="0">
                <a:solidFill>
                  <a:srgbClr val="94A3B8"/>
                </a:solidFill>
                <a:latin typeface="Segoe UI"/>
              </a:defRPr>
            </a:pPr>
            <a:r>
              <a:t>42</a:t>
            </a: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1E3A5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320040"/>
            <a:ext cx="1051560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000" b="1">
                <a:solidFill>
                  <a:srgbClr val="0F172A"/>
                </a:solidFill>
                <a:latin typeface="Segoe UI"/>
              </a:defRPr>
            </a:pPr>
            <a:r>
              <a:t>Export Past — ~/ Operator</a:t>
            </a:r>
          </a:p>
        </p:txBody>
      </p:sp>
      <p:sp>
        <p:nvSpPr>
          <p:cNvPr id="4" name="Rectangle 3"/>
          <p:cNvSpPr/>
          <p:nvPr/>
        </p:nvSpPr>
        <p:spPr>
          <a:xfrm>
            <a:off x="731520" y="1051560"/>
            <a:ext cx="1828800" cy="32004"/>
          </a:xfrm>
          <a:prstGeom prst="rect">
            <a:avLst/>
          </a:prstGeom>
          <a:solidFill>
            <a:srgbClr val="38BDF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731520" y="1371600"/>
            <a:ext cx="105156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600" b="0">
                <a:solidFill>
                  <a:srgbClr val="475569"/>
                </a:solidFill>
                <a:latin typeface="Segoe UI"/>
              </a:defRPr>
            </a:pPr>
            <a:r>
              <a:t>Fire when past event patterns match, then CONSUME (delete) them.</a:t>
            </a:r>
          </a:p>
        </p:txBody>
      </p:sp>
      <p:sp>
        <p:nvSpPr>
          <p:cNvPr id="6" name="Rectangle 5"/>
          <p:cNvSpPr/>
          <p:nvPr/>
        </p:nvSpPr>
        <p:spPr>
          <a:xfrm>
            <a:off x="548640" y="1965960"/>
            <a:ext cx="10972800" cy="3529584"/>
          </a:xfrm>
          <a:prstGeom prst="rect">
            <a:avLst/>
          </a:prstGeom>
          <a:solidFill>
            <a:srgbClr val="F1F5F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Rectangle 6"/>
          <p:cNvSpPr/>
          <p:nvPr/>
        </p:nvSpPr>
        <p:spPr>
          <a:xfrm>
            <a:off x="548640" y="1965960"/>
            <a:ext cx="45720" cy="3529584"/>
          </a:xfrm>
          <a:prstGeom prst="rect">
            <a:avLst/>
          </a:prstGeom>
          <a:solidFill>
            <a:srgbClr val="38BDF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777240" y="2103120"/>
            <a:ext cx="10561320" cy="32552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00"/>
              </a:spcAft>
              <a:defRPr sz="1400">
                <a:solidFill>
                  <a:srgbClr val="7C3AED"/>
                </a:solidFill>
                <a:latin typeface="Consolas"/>
              </a:defRPr>
            </a:pPr>
            <a:r>
              <a:t>:- agent(fire_controller, [cycle(1)]).</a:t>
            </a:r>
          </a:p>
          <a:p>
            <a:pPr>
              <a:spcAft>
                <a:spcPts val="100"/>
              </a:spcAft>
              <a:defRPr sz="1400">
                <a:solidFill>
                  <a:srgbClr val="1E293B"/>
                </a:solidFill>
                <a:latin typeface="Consolas"/>
              </a:defRPr>
            </a:pPr>
          </a:p>
          <a:p>
            <a:pPr>
              <a:spcAft>
                <a:spcPts val="100"/>
              </a:spcAft>
              <a:defRPr sz="1400">
                <a:solidFill>
                  <a:srgbClr val="64748B"/>
                </a:solidFill>
                <a:latin typeface="Consolas"/>
              </a:defRPr>
            </a:pPr>
            <a:r>
              <a:t>%% When both heat and smoke detected, consume and respond</a:t>
            </a:r>
          </a:p>
          <a:p>
            <a:pPr>
              <a:spcAft>
                <a:spcPts val="100"/>
              </a:spcAft>
              <a:defRPr sz="1400">
                <a:solidFill>
                  <a:srgbClr val="1E293B"/>
                </a:solidFill>
                <a:latin typeface="Consolas"/>
              </a:defRPr>
            </a:pPr>
            <a:r>
              <a:t>send(dispatch, fire_response(Zone)) ~/</a:t>
            </a:r>
          </a:p>
          <a:p>
            <a:pPr>
              <a:spcAft>
                <a:spcPts val="100"/>
              </a:spcAft>
              <a:defRPr sz="1400">
                <a:solidFill>
                  <a:srgbClr val="1E293B"/>
                </a:solidFill>
                <a:latin typeface="Consolas"/>
              </a:defRPr>
            </a:pPr>
            <a:r>
              <a:t>    heat_sensed(Zone, _), smoke_detected(Zone, _).</a:t>
            </a:r>
          </a:p>
          <a:p>
            <a:pPr>
              <a:spcAft>
                <a:spcPts val="100"/>
              </a:spcAft>
              <a:defRPr sz="1400">
                <a:solidFill>
                  <a:srgbClr val="1E293B"/>
                </a:solidFill>
                <a:latin typeface="Consolas"/>
              </a:defRPr>
            </a:pPr>
          </a:p>
          <a:p>
            <a:pPr>
              <a:spcAft>
                <a:spcPts val="100"/>
              </a:spcAft>
              <a:defRPr sz="1400">
                <a:solidFill>
                  <a:srgbClr val="7C3AED"/>
                </a:solidFill>
                <a:latin typeface="Consolas"/>
              </a:defRPr>
            </a:pPr>
            <a:r>
              <a:t>:- agent(security, [cycle(1)]).</a:t>
            </a:r>
          </a:p>
          <a:p>
            <a:pPr>
              <a:spcAft>
                <a:spcPts val="100"/>
              </a:spcAft>
              <a:defRPr sz="1400">
                <a:solidFill>
                  <a:srgbClr val="1E293B"/>
                </a:solidFill>
                <a:latin typeface="Consolas"/>
              </a:defRPr>
            </a:pPr>
          </a:p>
          <a:p>
            <a:pPr>
              <a:spcAft>
                <a:spcPts val="100"/>
              </a:spcAft>
              <a:defRPr sz="1400">
                <a:solidFill>
                  <a:srgbClr val="64748B"/>
                </a:solidFill>
                <a:latin typeface="Consolas"/>
              </a:defRPr>
            </a:pPr>
            <a:r>
              <a:t>%% When alarm and breach both in past, consume and escalate</a:t>
            </a:r>
          </a:p>
          <a:p>
            <a:pPr>
              <a:spcAft>
                <a:spcPts val="100"/>
              </a:spcAft>
              <a:defRPr sz="1400">
                <a:solidFill>
                  <a:srgbClr val="1E293B"/>
                </a:solidFill>
                <a:latin typeface="Consolas"/>
              </a:defRPr>
            </a:pPr>
            <a:r>
              <a:t>do(full_lockdown) ~/</a:t>
            </a:r>
          </a:p>
          <a:p>
            <a:pPr>
              <a:spcAft>
                <a:spcPts val="100"/>
              </a:spcAft>
              <a:defRPr sz="1400">
                <a:solidFill>
                  <a:srgbClr val="1E293B"/>
                </a:solidFill>
                <a:latin typeface="Consolas"/>
              </a:defRPr>
            </a:pPr>
            <a:r>
              <a:t>    alarm(_, _), breach_detected(_).</a:t>
            </a:r>
          </a:p>
          <a:p>
            <a:pPr>
              <a:spcAft>
                <a:spcPts val="100"/>
              </a:spcAft>
              <a:defRPr sz="1400">
                <a:solidFill>
                  <a:srgbClr val="1E293B"/>
                </a:solidFill>
                <a:latin typeface="Consolas"/>
              </a:defRPr>
            </a:pPr>
          </a:p>
          <a:p>
            <a:pPr>
              <a:spcAft>
                <a:spcPts val="100"/>
              </a:spcAft>
              <a:defRPr sz="1400">
                <a:solidFill>
                  <a:srgbClr val="64748B"/>
                </a:solidFill>
                <a:latin typeface="Consolas"/>
              </a:defRPr>
            </a:pPr>
            <a:r>
              <a:t>%% After firing: matched past events are REMOVED.</a:t>
            </a:r>
          </a:p>
          <a:p>
            <a:pPr>
              <a:spcAft>
                <a:spcPts val="100"/>
              </a:spcAft>
              <a:defRPr sz="1400">
                <a:solidFill>
                  <a:srgbClr val="64748B"/>
                </a:solidFill>
                <a:latin typeface="Consolas"/>
              </a:defRPr>
            </a:pPr>
            <a:r>
              <a:t>%% Rule can fire again only with NEW events.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57200" y="6446520"/>
            <a:ext cx="54864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900" b="0">
                <a:solidFill>
                  <a:srgbClr val="94A3B8"/>
                </a:solidFill>
                <a:latin typeface="Segoe UI"/>
              </a:defRPr>
            </a:pPr>
            <a:r>
              <a:t>DALI2 — University of L’Aquila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1277295" y="6446520"/>
            <a:ext cx="640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900" b="0">
                <a:solidFill>
                  <a:srgbClr val="94A3B8"/>
                </a:solidFill>
                <a:latin typeface="Segoe UI"/>
              </a:defRPr>
            </a:pPr>
            <a:r>
              <a:t>43</a:t>
            </a: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1E3A5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320040"/>
            <a:ext cx="1051560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000" b="1">
                <a:solidFill>
                  <a:srgbClr val="0F172A"/>
                </a:solidFill>
                <a:latin typeface="Segoe UI"/>
              </a:defRPr>
            </a:pPr>
            <a:r>
              <a:t>Export Past — &lt;/ and ?/ Operators</a:t>
            </a:r>
          </a:p>
        </p:txBody>
      </p:sp>
      <p:sp>
        <p:nvSpPr>
          <p:cNvPr id="4" name="Rectangle 3"/>
          <p:cNvSpPr/>
          <p:nvPr/>
        </p:nvSpPr>
        <p:spPr>
          <a:xfrm>
            <a:off x="731520" y="1051560"/>
            <a:ext cx="1828800" cy="32004"/>
          </a:xfrm>
          <a:prstGeom prst="rect">
            <a:avLst/>
          </a:prstGeom>
          <a:solidFill>
            <a:srgbClr val="38BDF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731520" y="1371600"/>
            <a:ext cx="105156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600" b="0">
                <a:solidFill>
                  <a:srgbClr val="475569"/>
                </a:solidFill>
                <a:latin typeface="Segoe UI"/>
              </a:defRPr>
            </a:pPr>
            <a:r>
              <a:t>Conditional export past based on whether an action was or was not done.</a:t>
            </a:r>
          </a:p>
        </p:txBody>
      </p:sp>
      <p:sp>
        <p:nvSpPr>
          <p:cNvPr id="6" name="Rectangle 5"/>
          <p:cNvSpPr/>
          <p:nvPr/>
        </p:nvSpPr>
        <p:spPr>
          <a:xfrm>
            <a:off x="548640" y="1965960"/>
            <a:ext cx="10972800" cy="3968496"/>
          </a:xfrm>
          <a:prstGeom prst="rect">
            <a:avLst/>
          </a:prstGeom>
          <a:solidFill>
            <a:srgbClr val="F1F5F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Rectangle 6"/>
          <p:cNvSpPr/>
          <p:nvPr/>
        </p:nvSpPr>
        <p:spPr>
          <a:xfrm>
            <a:off x="548640" y="1965960"/>
            <a:ext cx="45720" cy="3968496"/>
          </a:xfrm>
          <a:prstGeom prst="rect">
            <a:avLst/>
          </a:prstGeom>
          <a:solidFill>
            <a:srgbClr val="38BDF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777240" y="2103120"/>
            <a:ext cx="10561320" cy="36941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00"/>
              </a:spcAft>
              <a:defRPr sz="1400">
                <a:solidFill>
                  <a:srgbClr val="7C3AED"/>
                </a:solidFill>
                <a:latin typeface="Consolas"/>
              </a:defRPr>
            </a:pPr>
            <a:r>
              <a:t>:- agent(fire_controller, [cycle(1)]).</a:t>
            </a:r>
          </a:p>
          <a:p>
            <a:pPr>
              <a:spcAft>
                <a:spcPts val="100"/>
              </a:spcAft>
              <a:defRPr sz="1400">
                <a:solidFill>
                  <a:srgbClr val="1E293B"/>
                </a:solidFill>
                <a:latin typeface="Consolas"/>
              </a:defRPr>
            </a:pPr>
          </a:p>
          <a:p>
            <a:pPr>
              <a:spcAft>
                <a:spcPts val="100"/>
              </a:spcAft>
              <a:defRPr sz="1400">
                <a:solidFill>
                  <a:srgbClr val="64748B"/>
                </a:solidFill>
                <a:latin typeface="Consolas"/>
              </a:defRPr>
            </a:pPr>
            <a:r>
              <a:t>%% &lt;/ — Fire only if response was NOT done yet</a:t>
            </a:r>
          </a:p>
          <a:p>
            <a:pPr>
              <a:spcAft>
                <a:spcPts val="100"/>
              </a:spcAft>
              <a:defRPr sz="1400">
                <a:solidFill>
                  <a:srgbClr val="64748B"/>
                </a:solidFill>
                <a:latin typeface="Consolas"/>
              </a:defRPr>
            </a:pPr>
            <a:r>
              <a:t>%% (fire detected but no response action taken)</a:t>
            </a:r>
          </a:p>
          <a:p>
            <a:pPr>
              <a:spcAft>
                <a:spcPts val="100"/>
              </a:spcAft>
              <a:defRPr sz="1400">
                <a:solidFill>
                  <a:srgbClr val="1E293B"/>
                </a:solidFill>
                <a:latin typeface="Consolas"/>
              </a:defRPr>
            </a:pPr>
            <a:r>
              <a:t>log("WARNING: fire detected but no response!") &lt;/</a:t>
            </a:r>
          </a:p>
          <a:p>
            <a:pPr>
              <a:spcAft>
                <a:spcPts val="100"/>
              </a:spcAft>
              <a:defRPr sz="1400">
                <a:solidFill>
                  <a:srgbClr val="1E293B"/>
                </a:solidFill>
                <a:latin typeface="Consolas"/>
              </a:defRPr>
            </a:pPr>
            <a:r>
              <a:t>    heat_sensed(_, _), smoke_detected(_, _).</a:t>
            </a:r>
          </a:p>
          <a:p>
            <a:pPr>
              <a:spcAft>
                <a:spcPts val="100"/>
              </a:spcAft>
              <a:defRPr sz="1400">
                <a:solidFill>
                  <a:srgbClr val="1E293B"/>
                </a:solidFill>
                <a:latin typeface="Consolas"/>
              </a:defRPr>
            </a:pPr>
          </a:p>
          <a:p>
            <a:pPr>
              <a:spcAft>
                <a:spcPts val="100"/>
              </a:spcAft>
              <a:defRPr sz="1400">
                <a:solidFill>
                  <a:srgbClr val="64748B"/>
                </a:solidFill>
                <a:latin typeface="Consolas"/>
              </a:defRPr>
            </a:pPr>
            <a:r>
              <a:t>%% ?/ — Fire only if response WAS already done</a:t>
            </a:r>
          </a:p>
          <a:p>
            <a:pPr>
              <a:spcAft>
                <a:spcPts val="100"/>
              </a:spcAft>
              <a:defRPr sz="1400">
                <a:solidFill>
                  <a:srgbClr val="64748B"/>
                </a:solidFill>
                <a:latin typeface="Consolas"/>
              </a:defRPr>
            </a:pPr>
            <a:r>
              <a:t>%% (follow-up after fire_response action completed)</a:t>
            </a:r>
          </a:p>
          <a:p>
            <a:pPr>
              <a:spcAft>
                <a:spcPts val="100"/>
              </a:spcAft>
              <a:defRPr sz="1400">
                <a:solidFill>
                  <a:srgbClr val="1E293B"/>
                </a:solidFill>
                <a:latin typeface="Consolas"/>
              </a:defRPr>
            </a:pPr>
            <a:r>
              <a:t>send(logger, log_event(followup_check)) ?/</a:t>
            </a:r>
          </a:p>
          <a:p>
            <a:pPr>
              <a:spcAft>
                <a:spcPts val="100"/>
              </a:spcAft>
              <a:defRPr sz="1400">
                <a:solidFill>
                  <a:srgbClr val="1E293B"/>
                </a:solidFill>
                <a:latin typeface="Consolas"/>
              </a:defRPr>
            </a:pPr>
            <a:r>
              <a:t>    heat_sensed(Zone, _), smoke_detected(Zone, _).</a:t>
            </a:r>
          </a:p>
          <a:p>
            <a:pPr>
              <a:spcAft>
                <a:spcPts val="100"/>
              </a:spcAft>
              <a:defRPr sz="1400">
                <a:solidFill>
                  <a:srgbClr val="1E293B"/>
                </a:solidFill>
                <a:latin typeface="Consolas"/>
              </a:defRPr>
            </a:pPr>
          </a:p>
          <a:p>
            <a:pPr>
              <a:spcAft>
                <a:spcPts val="100"/>
              </a:spcAft>
              <a:defRPr sz="1400">
                <a:solidFill>
                  <a:srgbClr val="64748B"/>
                </a:solidFill>
                <a:latin typeface="Consolas"/>
              </a:defRPr>
            </a:pPr>
            <a:r>
              <a:t>%% Summary:</a:t>
            </a:r>
          </a:p>
          <a:p>
            <a:pPr>
              <a:spcAft>
                <a:spcPts val="100"/>
              </a:spcAft>
              <a:defRPr sz="1400">
                <a:solidFill>
                  <a:srgbClr val="64748B"/>
                </a:solidFill>
                <a:latin typeface="Consolas"/>
              </a:defRPr>
            </a:pPr>
            <a:r>
              <a:t>%%   ~/  — fire when past events match (unconditional)</a:t>
            </a:r>
          </a:p>
          <a:p>
            <a:pPr>
              <a:spcAft>
                <a:spcPts val="100"/>
              </a:spcAft>
              <a:defRPr sz="1400">
                <a:solidFill>
                  <a:srgbClr val="64748B"/>
                </a:solidFill>
                <a:latin typeface="Consolas"/>
              </a:defRPr>
            </a:pPr>
            <a:r>
              <a:t>%%   &lt;/  — fire when past events match AND action NOT done</a:t>
            </a:r>
          </a:p>
          <a:p>
            <a:pPr>
              <a:spcAft>
                <a:spcPts val="100"/>
              </a:spcAft>
              <a:defRPr sz="1400">
                <a:solidFill>
                  <a:srgbClr val="64748B"/>
                </a:solidFill>
                <a:latin typeface="Consolas"/>
              </a:defRPr>
            </a:pPr>
            <a:r>
              <a:t>%%   ?/  — fire when past events match AND action WAS done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57200" y="6446520"/>
            <a:ext cx="54864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900" b="0">
                <a:solidFill>
                  <a:srgbClr val="94A3B8"/>
                </a:solidFill>
                <a:latin typeface="Segoe UI"/>
              </a:defRPr>
            </a:pPr>
            <a:r>
              <a:t>DALI2 — University of L’Aquila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1277295" y="6446520"/>
            <a:ext cx="640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900" b="0">
                <a:solidFill>
                  <a:srgbClr val="94A3B8"/>
                </a:solidFill>
                <a:latin typeface="Segoe UI"/>
              </a:defRPr>
            </a:pPr>
            <a:r>
              <a:t>44</a:t>
            </a: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0F172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914400" y="3657600"/>
            <a:ext cx="2743200" cy="36576"/>
          </a:xfrm>
          <a:prstGeom prst="rect">
            <a:avLst/>
          </a:prstGeom>
          <a:solidFill>
            <a:srgbClr val="38BDF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914400" y="2194560"/>
            <a:ext cx="10058400" cy="1371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4200" b="1">
                <a:solidFill>
                  <a:srgbClr val="FFFFFF"/>
                </a:solidFill>
                <a:latin typeface="Segoe UI"/>
              </a:defRPr>
            </a:pPr>
            <a:r>
              <a:t>Inter-Agent Communication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14400" y="4023360"/>
            <a:ext cx="1005840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000" b="0">
                <a:solidFill>
                  <a:srgbClr val="BDD5F5"/>
                </a:solidFill>
                <a:latin typeface="Segoe UI"/>
              </a:defRPr>
            </a:pPr>
            <a:r>
              <a:t>Tell/Told Filtering · Priority Queues · FIPA Messages · Proposals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1277295" y="6446520"/>
            <a:ext cx="640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900" b="0">
                <a:solidFill>
                  <a:srgbClr val="94A3B8"/>
                </a:solidFill>
                <a:latin typeface="Segoe UI"/>
              </a:defRPr>
            </a:pPr>
            <a:r>
              <a:t>45</a:t>
            </a: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1E3A5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320040"/>
            <a:ext cx="1051560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000" b="1">
                <a:solidFill>
                  <a:srgbClr val="0F172A"/>
                </a:solidFill>
                <a:latin typeface="Segoe UI"/>
              </a:defRPr>
            </a:pPr>
            <a:r>
              <a:t>Tell/Told Filtering (with Body Conditions)</a:t>
            </a:r>
          </a:p>
        </p:txBody>
      </p:sp>
      <p:sp>
        <p:nvSpPr>
          <p:cNvPr id="4" name="Rectangle 3"/>
          <p:cNvSpPr/>
          <p:nvPr/>
        </p:nvSpPr>
        <p:spPr>
          <a:xfrm>
            <a:off x="731520" y="1051560"/>
            <a:ext cx="1828800" cy="32004"/>
          </a:xfrm>
          <a:prstGeom prst="rect">
            <a:avLst/>
          </a:prstGeom>
          <a:solidFill>
            <a:srgbClr val="38BDF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731520" y="1371600"/>
            <a:ext cx="105156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600" b="0">
                <a:solidFill>
                  <a:srgbClr val="475569"/>
                </a:solidFill>
                <a:latin typeface="Segoe UI"/>
              </a:defRPr>
            </a:pPr>
            <a:r>
              <a:t>Filter incoming/outgoing messages with real conditions (trust-based filtering).</a:t>
            </a:r>
          </a:p>
        </p:txBody>
      </p:sp>
      <p:sp>
        <p:nvSpPr>
          <p:cNvPr id="6" name="Rectangle 5"/>
          <p:cNvSpPr/>
          <p:nvPr/>
        </p:nvSpPr>
        <p:spPr>
          <a:xfrm>
            <a:off x="548640" y="1965960"/>
            <a:ext cx="10972800" cy="3749039"/>
          </a:xfrm>
          <a:prstGeom prst="rect">
            <a:avLst/>
          </a:prstGeom>
          <a:solidFill>
            <a:srgbClr val="F1F5F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Rectangle 6"/>
          <p:cNvSpPr/>
          <p:nvPr/>
        </p:nvSpPr>
        <p:spPr>
          <a:xfrm>
            <a:off x="548640" y="1965960"/>
            <a:ext cx="45720" cy="3749039"/>
          </a:xfrm>
          <a:prstGeom prst="rect">
            <a:avLst/>
          </a:prstGeom>
          <a:solidFill>
            <a:srgbClr val="38BDF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777240" y="2103120"/>
            <a:ext cx="10561320" cy="34747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00"/>
              </a:spcAft>
              <a:defRPr sz="1200">
                <a:solidFill>
                  <a:srgbClr val="7C3AED"/>
                </a:solidFill>
                <a:latin typeface="Consolas"/>
              </a:defRPr>
            </a:pPr>
            <a:r>
              <a:t>:- agent(patient, [cycle(2)]).</a:t>
            </a:r>
          </a:p>
          <a:p>
            <a:pPr>
              <a:spcAft>
                <a:spcPts val="100"/>
              </a:spcAft>
              <a:defRPr sz="1200">
                <a:solidFill>
                  <a:srgbClr val="1E293B"/>
                </a:solidFill>
                <a:latin typeface="Consolas"/>
              </a:defRPr>
            </a:pPr>
          </a:p>
          <a:p>
            <a:pPr>
              <a:spcAft>
                <a:spcPts val="100"/>
              </a:spcAft>
              <a:defRPr sz="1200">
                <a:solidFill>
                  <a:srgbClr val="64748B"/>
                </a:solidFill>
                <a:latin typeface="Consolas"/>
              </a:defRPr>
            </a:pPr>
            <a:r>
              <a:t>%% TOLD — receive filter</a:t>
            </a:r>
          </a:p>
          <a:p>
            <a:pPr>
              <a:spcAft>
                <a:spcPts val="100"/>
              </a:spcAft>
              <a:defRPr sz="1200">
                <a:solidFill>
                  <a:srgbClr val="64748B"/>
                </a:solidFill>
                <a:latin typeface="Consolas"/>
              </a:defRPr>
            </a:pPr>
            <a:r>
              <a:t>%% Only accept messages from agents we trust</a:t>
            </a:r>
          </a:p>
          <a:p>
            <a:pPr>
              <a:spcAft>
                <a:spcPts val="100"/>
              </a:spcAft>
              <a:defRPr sz="1200">
                <a:solidFill>
                  <a:srgbClr val="1E293B"/>
                </a:solidFill>
                <a:latin typeface="Consolas"/>
              </a:defRPr>
            </a:pPr>
            <a:r>
              <a:t>told(Sender, send_message(_)) :-</a:t>
            </a:r>
          </a:p>
          <a:p>
            <a:pPr>
              <a:spcAft>
                <a:spcPts val="100"/>
              </a:spcAft>
              <a:defRPr sz="1200">
                <a:solidFill>
                  <a:srgbClr val="1E293B"/>
                </a:solidFill>
                <a:latin typeface="Consolas"/>
              </a:defRPr>
            </a:pPr>
            <a:r>
              <a:t>    believes(trust(patient, Sender, Trust)), Trust &gt; 0.3.</a:t>
            </a:r>
          </a:p>
          <a:p>
            <a:pPr>
              <a:spcAft>
                <a:spcPts val="100"/>
              </a:spcAft>
              <a:defRPr sz="1200">
                <a:solidFill>
                  <a:srgbClr val="1E293B"/>
                </a:solidFill>
                <a:latin typeface="Consolas"/>
              </a:defRPr>
            </a:pPr>
            <a:r>
              <a:t>told(Sender, execute_proc(Proc)) :-</a:t>
            </a:r>
          </a:p>
          <a:p>
            <a:pPr>
              <a:spcAft>
                <a:spcPts val="100"/>
              </a:spcAft>
              <a:defRPr sz="1200">
                <a:solidFill>
                  <a:srgbClr val="1E293B"/>
                </a:solidFill>
                <a:latin typeface="Consolas"/>
              </a:defRPr>
            </a:pPr>
            <a:r>
              <a:t>    \+ has_past(unreliable(Sender)).</a:t>
            </a:r>
          </a:p>
          <a:p>
            <a:pPr>
              <a:spcAft>
                <a:spcPts val="100"/>
              </a:spcAft>
              <a:defRPr sz="1200">
                <a:solidFill>
                  <a:srgbClr val="1E293B"/>
                </a:solidFill>
                <a:latin typeface="Consolas"/>
              </a:defRPr>
            </a:pPr>
            <a:r>
              <a:t>told(_, inform(_, _), 70) :- true.       %% always accept inform</a:t>
            </a:r>
          </a:p>
          <a:p>
            <a:pPr>
              <a:spcAft>
                <a:spcPts val="100"/>
              </a:spcAft>
              <a:defRPr sz="1200">
                <a:solidFill>
                  <a:srgbClr val="1E293B"/>
                </a:solidFill>
                <a:latin typeface="Consolas"/>
              </a:defRPr>
            </a:pPr>
            <a:r>
              <a:t>told(_, emergency(_)).                   %% 2-arg form (priority=0)</a:t>
            </a:r>
          </a:p>
          <a:p>
            <a:pPr>
              <a:spcAft>
                <a:spcPts val="100"/>
              </a:spcAft>
              <a:defRPr sz="1200">
                <a:solidFill>
                  <a:srgbClr val="1E293B"/>
                </a:solidFill>
                <a:latin typeface="Consolas"/>
              </a:defRPr>
            </a:pPr>
          </a:p>
          <a:p>
            <a:pPr>
              <a:spcAft>
                <a:spcPts val="100"/>
              </a:spcAft>
              <a:defRPr sz="1200">
                <a:solidFill>
                  <a:srgbClr val="64748B"/>
                </a:solidFill>
                <a:latin typeface="Consolas"/>
              </a:defRPr>
            </a:pPr>
            <a:r>
              <a:t>%% TELL — send filter</a:t>
            </a:r>
          </a:p>
          <a:p>
            <a:pPr>
              <a:spcAft>
                <a:spcPts val="100"/>
              </a:spcAft>
              <a:defRPr sz="1200">
                <a:solidFill>
                  <a:srgbClr val="1E293B"/>
                </a:solidFill>
                <a:latin typeface="Consolas"/>
              </a:defRPr>
            </a:pPr>
            <a:r>
              <a:t>tell(To, _, send_message(_)) :-</a:t>
            </a:r>
          </a:p>
          <a:p>
            <a:pPr>
              <a:spcAft>
                <a:spcPts val="100"/>
              </a:spcAft>
              <a:defRPr sz="1200">
                <a:solidFill>
                  <a:srgbClr val="1E293B"/>
                </a:solidFill>
                <a:latin typeface="Consolas"/>
              </a:defRPr>
            </a:pPr>
            <a:r>
              <a:t>    believes(trust(patient, To, Trust)), Trust &gt; 0.3.</a:t>
            </a:r>
          </a:p>
          <a:p>
            <a:pPr>
              <a:spcAft>
                <a:spcPts val="100"/>
              </a:spcAft>
              <a:defRPr sz="1200">
                <a:solidFill>
                  <a:srgbClr val="1E293B"/>
                </a:solidFill>
                <a:latin typeface="Consolas"/>
              </a:defRPr>
            </a:pPr>
            <a:r>
              <a:t>tell(_, _, inform(_, _)) :- true.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57200" y="6446520"/>
            <a:ext cx="54864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900" b="0">
                <a:solidFill>
                  <a:srgbClr val="94A3B8"/>
                </a:solidFill>
                <a:latin typeface="Segoe UI"/>
              </a:defRPr>
            </a:pPr>
            <a:r>
              <a:t>DALI2 — University of L’Aquila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1277295" y="6446520"/>
            <a:ext cx="640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900" b="0">
                <a:solidFill>
                  <a:srgbClr val="94A3B8"/>
                </a:solidFill>
                <a:latin typeface="Segoe UI"/>
              </a:defRPr>
            </a:pPr>
            <a:r>
              <a:t>46</a:t>
            </a: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1E3A5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320040"/>
            <a:ext cx="1051560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000" b="1">
                <a:solidFill>
                  <a:srgbClr val="0F172A"/>
                </a:solidFill>
                <a:latin typeface="Segoe UI"/>
              </a:defRPr>
            </a:pPr>
            <a:r>
              <a:t>Priority Queue</a:t>
            </a:r>
          </a:p>
        </p:txBody>
      </p:sp>
      <p:sp>
        <p:nvSpPr>
          <p:cNvPr id="4" name="Rectangle 3"/>
          <p:cNvSpPr/>
          <p:nvPr/>
        </p:nvSpPr>
        <p:spPr>
          <a:xfrm>
            <a:off x="731520" y="1051560"/>
            <a:ext cx="1828800" cy="32004"/>
          </a:xfrm>
          <a:prstGeom prst="rect">
            <a:avLst/>
          </a:prstGeom>
          <a:solidFill>
            <a:srgbClr val="38BDF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731520" y="1371600"/>
            <a:ext cx="105156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600" b="0">
                <a:solidFill>
                  <a:srgbClr val="475569"/>
                </a:solidFill>
                <a:latin typeface="Segoe UI"/>
              </a:defRPr>
            </a:pPr>
            <a:r>
              <a:t>When an agent has told rules with numeric priorities, incoming messages are sorted before processing.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2011680"/>
            <a:ext cx="10515600" cy="43891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b="1" sz="1800">
                <a:solidFill>
                  <a:srgbClr val="1E293B"/>
                </a:solidFill>
                <a:latin typeface="Segoe UI"/>
              </a:rPr>
              <a:t>• Priority values</a:t>
            </a:r>
            <a:r>
              <a:rPr sz="1800">
                <a:solidFill>
                  <a:srgbClr val="1E293B"/>
                </a:solidFill>
                <a:latin typeface="Segoe UI"/>
              </a:rPr>
              <a:t> — the third argument of told/3 is a numeric priority</a:t>
            </a:r>
          </a:p>
          <a:p>
            <a:pPr>
              <a:spcAft>
                <a:spcPts val="600"/>
              </a:spcAft>
            </a:pPr>
            <a:r>
              <a:rPr b="1" sz="1800">
                <a:solidFill>
                  <a:srgbClr val="1E293B"/>
                </a:solidFill>
                <a:latin typeface="Segoe UI"/>
              </a:rPr>
              <a:t>• Highest first</a:t>
            </a:r>
            <a:r>
              <a:rPr sz="1800">
                <a:solidFill>
                  <a:srgbClr val="1E293B"/>
                </a:solidFill>
                <a:latin typeface="Segoe UI"/>
              </a:rPr>
              <a:t> — messages with higher priority are processed first in each cycle</a:t>
            </a:r>
          </a:p>
          <a:p>
            <a:pPr>
              <a:spcAft>
                <a:spcPts val="600"/>
              </a:spcAft>
            </a:pPr>
            <a:r>
              <a:rPr b="1" sz="1800">
                <a:solidFill>
                  <a:srgbClr val="1E293B"/>
                </a:solidFill>
                <a:latin typeface="Segoe UI"/>
              </a:rPr>
              <a:t>• Example:</a:t>
            </a:r>
            <a:r>
              <a:rPr sz="1800">
                <a:solidFill>
                  <a:srgbClr val="1E293B"/>
                </a:solidFill>
                <a:latin typeface="Segoe UI"/>
              </a:rPr>
              <a:t> emergency(200) is processed before sensor_data(30)</a:t>
            </a:r>
          </a:p>
          <a:p>
            <a:pPr>
              <a:spcAft>
                <a:spcPts val="600"/>
              </a:spcAft>
            </a:pPr>
            <a:r>
              <a:rPr b="1" sz="1800">
                <a:solidFill>
                  <a:srgbClr val="1E293B"/>
                </a:solidFill>
                <a:latin typeface="Segoe UI"/>
              </a:rPr>
              <a:t>• Multiple messages per cycle</a:t>
            </a:r>
            <a:r>
              <a:rPr sz="1800">
                <a:solidFill>
                  <a:srgbClr val="1E293B"/>
                </a:solidFill>
                <a:latin typeface="Segoe UI"/>
              </a:rPr>
              <a:t> — all pending messages are sorted, then processed in order</a:t>
            </a:r>
          </a:p>
          <a:p>
            <a:pPr>
              <a:spcAft>
                <a:spcPts val="600"/>
              </a:spcAft>
            </a:pPr>
            <a:r>
              <a:rPr b="1" sz="1800">
                <a:solidFill>
                  <a:srgbClr val="1E293B"/>
                </a:solidFill>
                <a:latin typeface="Segoe UI"/>
              </a:rPr>
              <a:t>• Rejected messages</a:t>
            </a:r>
            <a:r>
              <a:rPr sz="1800">
                <a:solidFill>
                  <a:srgbClr val="1E293B"/>
                </a:solidFill>
                <a:latin typeface="Segoe UI"/>
              </a:rPr>
              <a:t> — messages not matching any told pattern are rejected with a log entry</a:t>
            </a:r>
          </a:p>
          <a:p>
            <a:pPr>
              <a:spcAft>
                <a:spcPts val="600"/>
              </a:spcAft>
            </a:pPr>
            <a:r>
              <a:rPr b="1" sz="1800">
                <a:solidFill>
                  <a:srgbClr val="1E293B"/>
                </a:solidFill>
                <a:latin typeface="Segoe UI"/>
              </a:rPr>
              <a:t>• AI Oracle filtering</a:t>
            </a:r>
            <a:r>
              <a:rPr sz="1800">
                <a:solidFill>
                  <a:srgbClr val="1E293B"/>
                </a:solidFill>
                <a:latin typeface="Segoe UI"/>
              </a:rPr>
              <a:t> — tell/told rules also apply to AI queries and responses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57200" y="6446520"/>
            <a:ext cx="54864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900" b="0">
                <a:solidFill>
                  <a:srgbClr val="94A3B8"/>
                </a:solidFill>
                <a:latin typeface="Segoe UI"/>
              </a:defRPr>
            </a:pPr>
            <a:r>
              <a:t>DALI2 — University of L’Aquila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277295" y="6446520"/>
            <a:ext cx="640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900" b="0">
                <a:solidFill>
                  <a:srgbClr val="94A3B8"/>
                </a:solidFill>
                <a:latin typeface="Segoe UI"/>
              </a:defRPr>
            </a:pPr>
            <a:r>
              <a:t>47</a:t>
            </a: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1E3A5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320040"/>
            <a:ext cx="1051560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000" b="1">
                <a:solidFill>
                  <a:srgbClr val="0F172A"/>
                </a:solidFill>
                <a:latin typeface="Segoe UI"/>
              </a:defRPr>
            </a:pPr>
            <a:r>
              <a:t>FIPA Message Types</a:t>
            </a:r>
          </a:p>
        </p:txBody>
      </p:sp>
      <p:sp>
        <p:nvSpPr>
          <p:cNvPr id="4" name="Rectangle 3"/>
          <p:cNvSpPr/>
          <p:nvPr/>
        </p:nvSpPr>
        <p:spPr>
          <a:xfrm>
            <a:off x="731520" y="1051560"/>
            <a:ext cx="1828800" cy="32004"/>
          </a:xfrm>
          <a:prstGeom prst="rect">
            <a:avLst/>
          </a:prstGeom>
          <a:solidFill>
            <a:srgbClr val="38BDF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731520" y="1463040"/>
            <a:ext cx="105156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600" b="0">
                <a:solidFill>
                  <a:srgbClr val="475569"/>
                </a:solidFill>
                <a:latin typeface="Segoe UI"/>
              </a:defRPr>
            </a:pPr>
            <a:r>
              <a:t>DALI2 supports FIPA-ACL message types for structured inter-agent communication.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731520" y="2011680"/>
          <a:ext cx="10515600" cy="3931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05200"/>
                <a:gridCol w="3505200"/>
                <a:gridCol w="3505200"/>
              </a:tblGrid>
              <a:tr h="393192">
                <a:tc>
                  <a:txBody>
                    <a:bodyPr/>
                    <a:lstStyle/>
                    <a:p>
                      <a:pPr>
                        <a:defRPr sz="1300" b="1">
                          <a:solidFill>
                            <a:srgbClr val="FFFFFF"/>
                          </a:solidFill>
                          <a:latin typeface="Segoe UI"/>
                        </a:defRPr>
                      </a:pPr>
                      <a:r>
                        <a:t>Type</a:t>
                      </a:r>
                    </a:p>
                  </a:txBody>
                  <a:tcPr>
                    <a:solidFill>
                      <a:srgbClr val="1E3A5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300" b="1">
                          <a:solidFill>
                            <a:srgbClr val="FFFFFF"/>
                          </a:solidFill>
                          <a:latin typeface="Segoe UI"/>
                        </a:defRPr>
                      </a:pPr>
                      <a:r>
                        <a:t>Syntax</a:t>
                      </a:r>
                    </a:p>
                  </a:txBody>
                  <a:tcPr>
                    <a:solidFill>
                      <a:srgbClr val="1E3A5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300" b="1">
                          <a:solidFill>
                            <a:srgbClr val="FFFFFF"/>
                          </a:solidFill>
                          <a:latin typeface="Segoe UI"/>
                        </a:defRPr>
                      </a:pPr>
                      <a:r>
                        <a:t>Receiver Semantics</a:t>
                      </a:r>
                    </a:p>
                  </a:txBody>
                  <a:tcPr>
                    <a:solidFill>
                      <a:srgbClr val="1E3A5F"/>
                    </a:solidFill>
                  </a:tcPr>
                </a:tc>
              </a:tr>
              <a:tr h="393192">
                <a:tc>
                  <a:txBody>
                    <a:bodyPr/>
                    <a:lstStyle/>
                    <a:p>
                      <a:pPr>
                        <a:defRPr sz="1200">
                          <a:solidFill>
                            <a:srgbClr val="1E293B"/>
                          </a:solidFill>
                          <a:latin typeface="Segoe UI"/>
                        </a:defRPr>
                      </a:pPr>
                      <a:r>
                        <a:t>inform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200">
                          <a:solidFill>
                            <a:srgbClr val="1E293B"/>
                          </a:solidFill>
                          <a:latin typeface="Segoe UI"/>
                        </a:defRPr>
                      </a:pPr>
                      <a:r>
                        <a:t>send(To, inform(Content))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200">
                          <a:solidFill>
                            <a:srgbClr val="1E293B"/>
                          </a:solidFill>
                          <a:latin typeface="Segoe UI"/>
                        </a:defRPr>
                      </a:pPr>
                      <a:r>
                        <a:t>Normal handler + past record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  <a:tr h="393192">
                <a:tc>
                  <a:txBody>
                    <a:bodyPr/>
                    <a:lstStyle/>
                    <a:p>
                      <a:pPr>
                        <a:defRPr sz="1200">
                          <a:solidFill>
                            <a:srgbClr val="1E293B"/>
                          </a:solidFill>
                          <a:latin typeface="Segoe UI"/>
                        </a:defRPr>
                      </a:pPr>
                      <a:r>
                        <a:t>confirm</a:t>
                      </a:r>
                    </a:p>
                  </a:txBody>
                  <a:tcPr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200">
                          <a:solidFill>
                            <a:srgbClr val="1E293B"/>
                          </a:solidFill>
                          <a:latin typeface="Segoe UI"/>
                        </a:defRPr>
                      </a:pPr>
                      <a:r>
                        <a:t>send(To, confirm(Fact))</a:t>
                      </a:r>
                    </a:p>
                  </a:txBody>
                  <a:tcPr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200">
                          <a:solidFill>
                            <a:srgbClr val="1E293B"/>
                          </a:solidFill>
                          <a:latin typeface="Segoe UI"/>
                        </a:defRPr>
                      </a:pPr>
                      <a:r>
                        <a:t>Records confirmed(Fact) in past</a:t>
                      </a:r>
                    </a:p>
                  </a:txBody>
                  <a:tcPr>
                    <a:solidFill>
                      <a:srgbClr val="EFF6FF"/>
                    </a:solidFill>
                  </a:tcPr>
                </a:tc>
              </a:tr>
              <a:tr h="393192">
                <a:tc>
                  <a:txBody>
                    <a:bodyPr/>
                    <a:lstStyle/>
                    <a:p>
                      <a:pPr>
                        <a:defRPr sz="1200">
                          <a:solidFill>
                            <a:srgbClr val="1E293B"/>
                          </a:solidFill>
                          <a:latin typeface="Segoe UI"/>
                        </a:defRPr>
                      </a:pPr>
                      <a:r>
                        <a:t>disconfirm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200">
                          <a:solidFill>
                            <a:srgbClr val="1E293B"/>
                          </a:solidFill>
                          <a:latin typeface="Segoe UI"/>
                        </a:defRPr>
                      </a:pPr>
                      <a:r>
                        <a:t>send(To, disconfirm(Fact))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200">
                          <a:solidFill>
                            <a:srgbClr val="1E293B"/>
                          </a:solidFill>
                          <a:latin typeface="Segoe UI"/>
                        </a:defRPr>
                      </a:pPr>
                      <a:r>
                        <a:t>Removes confirmed(Fact) from past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  <a:tr h="393192">
                <a:tc>
                  <a:txBody>
                    <a:bodyPr/>
                    <a:lstStyle/>
                    <a:p>
                      <a:pPr>
                        <a:defRPr sz="1200">
                          <a:solidFill>
                            <a:srgbClr val="1E293B"/>
                          </a:solidFill>
                          <a:latin typeface="Segoe UI"/>
                        </a:defRPr>
                      </a:pPr>
                      <a:r>
                        <a:t>propose</a:t>
                      </a:r>
                    </a:p>
                  </a:txBody>
                  <a:tcPr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200">
                          <a:solidFill>
                            <a:srgbClr val="1E293B"/>
                          </a:solidFill>
                          <a:latin typeface="Segoe UI"/>
                        </a:defRPr>
                      </a:pPr>
                      <a:r>
                        <a:t>send(To, propose(Action))</a:t>
                      </a:r>
                    </a:p>
                  </a:txBody>
                  <a:tcPr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200">
                          <a:solidFill>
                            <a:srgbClr val="1E293B"/>
                          </a:solidFill>
                          <a:latin typeface="Segoe UI"/>
                        </a:defRPr>
                      </a:pPr>
                      <a:r>
                        <a:t>Fires on_proposal handler</a:t>
                      </a:r>
                    </a:p>
                  </a:txBody>
                  <a:tcPr>
                    <a:solidFill>
                      <a:srgbClr val="EFF6FF"/>
                    </a:solidFill>
                  </a:tcPr>
                </a:tc>
              </a:tr>
              <a:tr h="393192">
                <a:tc>
                  <a:txBody>
                    <a:bodyPr/>
                    <a:lstStyle/>
                    <a:p>
                      <a:pPr>
                        <a:defRPr sz="1200">
                          <a:solidFill>
                            <a:srgbClr val="1E293B"/>
                          </a:solidFill>
                          <a:latin typeface="Segoe UI"/>
                        </a:defRPr>
                      </a:pPr>
                      <a:r>
                        <a:t>accept_proposal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200">
                          <a:solidFill>
                            <a:srgbClr val="1E293B"/>
                          </a:solidFill>
                          <a:latin typeface="Segoe UI"/>
                        </a:defRPr>
                      </a:pPr>
                      <a:r>
                        <a:t>send(To, accept_proposal(A))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200">
                          <a:solidFill>
                            <a:srgbClr val="1E293B"/>
                          </a:solidFill>
                          <a:latin typeface="Segoe UI"/>
                        </a:defRPr>
                      </a:pPr>
                      <a:r>
                        <a:t>Normal handler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  <a:tr h="393192">
                <a:tc>
                  <a:txBody>
                    <a:bodyPr/>
                    <a:lstStyle/>
                    <a:p>
                      <a:pPr>
                        <a:defRPr sz="1200">
                          <a:solidFill>
                            <a:srgbClr val="1E293B"/>
                          </a:solidFill>
                          <a:latin typeface="Segoe UI"/>
                        </a:defRPr>
                      </a:pPr>
                      <a:r>
                        <a:t>reject_proposal</a:t>
                      </a:r>
                    </a:p>
                  </a:txBody>
                  <a:tcPr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200">
                          <a:solidFill>
                            <a:srgbClr val="1E293B"/>
                          </a:solidFill>
                          <a:latin typeface="Segoe UI"/>
                        </a:defRPr>
                      </a:pPr>
                      <a:r>
                        <a:t>send(To, reject_proposal(A))</a:t>
                      </a:r>
                    </a:p>
                  </a:txBody>
                  <a:tcPr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200">
                          <a:solidFill>
                            <a:srgbClr val="1E293B"/>
                          </a:solidFill>
                          <a:latin typeface="Segoe UI"/>
                        </a:defRPr>
                      </a:pPr>
                      <a:r>
                        <a:t>Normal handler</a:t>
                      </a:r>
                    </a:p>
                  </a:txBody>
                  <a:tcPr>
                    <a:solidFill>
                      <a:srgbClr val="EFF6FF"/>
                    </a:solidFill>
                  </a:tcPr>
                </a:tc>
              </a:tr>
              <a:tr h="393192">
                <a:tc>
                  <a:txBody>
                    <a:bodyPr/>
                    <a:lstStyle/>
                    <a:p>
                      <a:pPr>
                        <a:defRPr sz="1200">
                          <a:solidFill>
                            <a:srgbClr val="1E293B"/>
                          </a:solidFill>
                          <a:latin typeface="Segoe UI"/>
                        </a:defRPr>
                      </a:pPr>
                      <a:r>
                        <a:t>query_ref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200">
                          <a:solidFill>
                            <a:srgbClr val="1E293B"/>
                          </a:solidFill>
                          <a:latin typeface="Segoe UI"/>
                        </a:defRPr>
                      </a:pPr>
                      <a:r>
                        <a:t>send(To, query_ref(Query))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200">
                          <a:solidFill>
                            <a:srgbClr val="1E293B"/>
                          </a:solidFill>
                          <a:latin typeface="Segoe UI"/>
                        </a:defRPr>
                      </a:pPr>
                      <a:r>
                        <a:t>Auto-responds with matching beliefs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  <a:tr h="393192">
                <a:tc>
                  <a:txBody>
                    <a:bodyPr/>
                    <a:lstStyle/>
                    <a:p>
                      <a:pPr>
                        <a:defRPr sz="1200">
                          <a:solidFill>
                            <a:srgbClr val="1E293B"/>
                          </a:solidFill>
                          <a:latin typeface="Segoe UI"/>
                        </a:defRPr>
                      </a:pPr>
                      <a:r>
                        <a:t>agree / refuse</a:t>
                      </a:r>
                    </a:p>
                  </a:txBody>
                  <a:tcPr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200">
                          <a:solidFill>
                            <a:srgbClr val="1E293B"/>
                          </a:solidFill>
                          <a:latin typeface="Segoe UI"/>
                        </a:defRPr>
                      </a:pPr>
                      <a:r>
                        <a:t>send(To, agree(C))</a:t>
                      </a:r>
                    </a:p>
                  </a:txBody>
                  <a:tcPr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200">
                          <a:solidFill>
                            <a:srgbClr val="1E293B"/>
                          </a:solidFill>
                          <a:latin typeface="Segoe UI"/>
                        </a:defRPr>
                      </a:pPr>
                      <a:r>
                        <a:t>Normal handler</a:t>
                      </a:r>
                    </a:p>
                  </a:txBody>
                  <a:tcPr>
                    <a:solidFill>
                      <a:srgbClr val="EFF6FF"/>
                    </a:solidFill>
                  </a:tcPr>
                </a:tc>
              </a:tr>
              <a:tr h="393192">
                <a:tc>
                  <a:txBody>
                    <a:bodyPr/>
                    <a:lstStyle/>
                    <a:p>
                      <a:pPr>
                        <a:defRPr sz="1200">
                          <a:solidFill>
                            <a:srgbClr val="1E293B"/>
                          </a:solidFill>
                          <a:latin typeface="Segoe UI"/>
                        </a:defRPr>
                      </a:pPr>
                      <a:r>
                        <a:t>failure / cancel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200">
                          <a:solidFill>
                            <a:srgbClr val="1E293B"/>
                          </a:solidFill>
                          <a:latin typeface="Segoe UI"/>
                        </a:defRPr>
                      </a:pPr>
                      <a:r>
                        <a:t>send(To, failure(A, R))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200">
                          <a:solidFill>
                            <a:srgbClr val="1E293B"/>
                          </a:solidFill>
                          <a:latin typeface="Segoe UI"/>
                        </a:defRPr>
                      </a:pPr>
                      <a:r>
                        <a:t>Normal handler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457200" y="6446520"/>
            <a:ext cx="54864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900" b="0">
                <a:solidFill>
                  <a:srgbClr val="94A3B8"/>
                </a:solidFill>
                <a:latin typeface="Segoe UI"/>
              </a:defRPr>
            </a:pPr>
            <a:r>
              <a:t>DALI2 — University of L’Aquila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277295" y="6446520"/>
            <a:ext cx="640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900" b="0">
                <a:solidFill>
                  <a:srgbClr val="94A3B8"/>
                </a:solidFill>
                <a:latin typeface="Segoe UI"/>
              </a:defRPr>
            </a:pPr>
            <a:r>
              <a:t>48</a:t>
            </a: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1E3A5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320040"/>
            <a:ext cx="1051560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000" b="1">
                <a:solidFill>
                  <a:srgbClr val="0F172A"/>
                </a:solidFill>
                <a:latin typeface="Segoe UI"/>
              </a:defRPr>
            </a:pPr>
            <a:r>
              <a:t>FIPA Examples</a:t>
            </a:r>
          </a:p>
        </p:txBody>
      </p:sp>
      <p:sp>
        <p:nvSpPr>
          <p:cNvPr id="4" name="Rectangle 3"/>
          <p:cNvSpPr/>
          <p:nvPr/>
        </p:nvSpPr>
        <p:spPr>
          <a:xfrm>
            <a:off x="731520" y="1051560"/>
            <a:ext cx="1828800" cy="32004"/>
          </a:xfrm>
          <a:prstGeom prst="rect">
            <a:avLst/>
          </a:prstGeom>
          <a:solidFill>
            <a:srgbClr val="38BDF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731520" y="1371600"/>
            <a:ext cx="105156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600" b="0">
                <a:solidFill>
                  <a:srgbClr val="475569"/>
                </a:solidFill>
                <a:latin typeface="Segoe UI"/>
              </a:defRPr>
            </a:pPr>
            <a:r>
              <a:t>FIPA primitives for influencing "mental state" of other agents.</a:t>
            </a:r>
          </a:p>
        </p:txBody>
      </p:sp>
      <p:sp>
        <p:nvSpPr>
          <p:cNvPr id="6" name="Rectangle 5"/>
          <p:cNvSpPr/>
          <p:nvPr/>
        </p:nvSpPr>
        <p:spPr>
          <a:xfrm>
            <a:off x="548640" y="1965960"/>
            <a:ext cx="10972800" cy="4407408"/>
          </a:xfrm>
          <a:prstGeom prst="rect">
            <a:avLst/>
          </a:prstGeom>
          <a:solidFill>
            <a:srgbClr val="F1F5F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Rectangle 6"/>
          <p:cNvSpPr/>
          <p:nvPr/>
        </p:nvSpPr>
        <p:spPr>
          <a:xfrm>
            <a:off x="548640" y="1965960"/>
            <a:ext cx="45720" cy="4407408"/>
          </a:xfrm>
          <a:prstGeom prst="rect">
            <a:avLst/>
          </a:prstGeom>
          <a:solidFill>
            <a:srgbClr val="38BDF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777240" y="2103120"/>
            <a:ext cx="10561320" cy="41330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00"/>
              </a:spcAft>
              <a:defRPr sz="1300">
                <a:solidFill>
                  <a:srgbClr val="7C3AED"/>
                </a:solidFill>
                <a:latin typeface="Consolas"/>
              </a:defRPr>
            </a:pPr>
            <a:r>
              <a:t>:- agent(patient, [cycle(2)]).</a:t>
            </a:r>
          </a:p>
          <a:p>
            <a:pPr>
              <a:spcAft>
                <a:spcPts val="100"/>
              </a:spcAft>
              <a:defRPr sz="1300">
                <a:solidFill>
                  <a:srgbClr val="1E293B"/>
                </a:solidFill>
                <a:latin typeface="Consolas"/>
              </a:defRPr>
            </a:pPr>
          </a:p>
          <a:p>
            <a:pPr>
              <a:spcAft>
                <a:spcPts val="100"/>
              </a:spcAft>
              <a:defRPr sz="1300">
                <a:solidFill>
                  <a:srgbClr val="64748B"/>
                </a:solidFill>
                <a:latin typeface="Consolas"/>
              </a:defRPr>
            </a:pPr>
            <a:r>
              <a:t>%% Ask a friend about a doctor</a:t>
            </a:r>
          </a:p>
          <a:p>
            <a:pPr>
              <a:spcAft>
                <a:spcPts val="100"/>
              </a:spcAft>
              <a:defRPr sz="1300">
                <a:solidFill>
                  <a:srgbClr val="1E293B"/>
                </a:solidFill>
                <a:latin typeface="Consolas"/>
              </a:defRPr>
            </a:pPr>
            <a:r>
              <a:t>get_adviceE(Doctor) :&gt;</a:t>
            </a:r>
          </a:p>
          <a:p>
            <a:pPr>
              <a:spcAft>
                <a:spcPts val="100"/>
              </a:spcAft>
              <a:defRPr sz="1300">
                <a:solidFill>
                  <a:srgbClr val="1E293B"/>
                </a:solidFill>
                <a:latin typeface="Consolas"/>
              </a:defRPr>
            </a:pPr>
            <a:r>
              <a:t>    send(friend_nurse, query_ref(ability(Doctor, _))).</a:t>
            </a:r>
          </a:p>
          <a:p>
            <a:pPr>
              <a:spcAft>
                <a:spcPts val="100"/>
              </a:spcAft>
              <a:defRPr sz="1300">
                <a:solidFill>
                  <a:srgbClr val="1E293B"/>
                </a:solidFill>
                <a:latin typeface="Consolas"/>
              </a:defRPr>
            </a:pPr>
          </a:p>
          <a:p>
            <a:pPr>
              <a:spcAft>
                <a:spcPts val="100"/>
              </a:spcAft>
              <a:defRPr sz="1300">
                <a:solidFill>
                  <a:srgbClr val="64748B"/>
                </a:solidFill>
                <a:latin typeface="Consolas"/>
              </a:defRPr>
            </a:pPr>
            <a:r>
              <a:t>%% Handle the response</a:t>
            </a:r>
          </a:p>
          <a:p>
            <a:pPr>
              <a:spcAft>
                <a:spcPts val="100"/>
              </a:spcAft>
              <a:defRPr sz="1300">
                <a:solidFill>
                  <a:srgbClr val="1E293B"/>
                </a:solidFill>
                <a:latin typeface="Consolas"/>
              </a:defRPr>
            </a:pPr>
            <a:r>
              <a:t>informE(query_ref(ability(Doc, _)), values(V)) :&gt;</a:t>
            </a:r>
          </a:p>
          <a:p>
            <a:pPr>
              <a:spcAft>
                <a:spcPts val="100"/>
              </a:spcAft>
              <a:defRPr sz="1300">
                <a:solidFill>
                  <a:srgbClr val="1E293B"/>
                </a:solidFill>
                <a:latin typeface="Consolas"/>
              </a:defRPr>
            </a:pPr>
            <a:r>
              <a:t>    log("Advice about ~w: ~w", [Doc, V]).</a:t>
            </a:r>
          </a:p>
          <a:p>
            <a:pPr>
              <a:spcAft>
                <a:spcPts val="100"/>
              </a:spcAft>
              <a:defRPr sz="1300">
                <a:solidFill>
                  <a:srgbClr val="1E293B"/>
                </a:solidFill>
                <a:latin typeface="Consolas"/>
              </a:defRPr>
            </a:pPr>
          </a:p>
          <a:p>
            <a:pPr>
              <a:spcAft>
                <a:spcPts val="100"/>
              </a:spcAft>
              <a:defRPr sz="1300">
                <a:solidFill>
                  <a:srgbClr val="7C3AED"/>
                </a:solidFill>
                <a:latin typeface="Consolas"/>
              </a:defRPr>
            </a:pPr>
            <a:r>
              <a:t>:- agent(friend_nurse, [cycle(1)]).</a:t>
            </a:r>
          </a:p>
          <a:p>
            <a:pPr>
              <a:spcAft>
                <a:spcPts val="100"/>
              </a:spcAft>
              <a:defRPr sz="1300">
                <a:solidFill>
                  <a:srgbClr val="1E293B"/>
                </a:solidFill>
                <a:latin typeface="Consolas"/>
              </a:defRPr>
            </a:pPr>
          </a:p>
          <a:p>
            <a:pPr>
              <a:spcAft>
                <a:spcPts val="100"/>
              </a:spcAft>
              <a:defRPr sz="1300">
                <a:solidFill>
                  <a:srgbClr val="1E293B"/>
                </a:solidFill>
                <a:latin typeface="Consolas"/>
              </a:defRPr>
            </a:pPr>
            <a:r>
              <a:t>believes(ability(lung_doctor1, 0.7)).</a:t>
            </a:r>
          </a:p>
          <a:p>
            <a:pPr>
              <a:spcAft>
                <a:spcPts val="100"/>
              </a:spcAft>
              <a:defRPr sz="1300">
                <a:solidFill>
                  <a:srgbClr val="1E293B"/>
                </a:solidFill>
                <a:latin typeface="Consolas"/>
              </a:defRPr>
            </a:pPr>
            <a:r>
              <a:t>believes(ability(lung_doctor2, 0.3)).</a:t>
            </a:r>
          </a:p>
          <a:p>
            <a:pPr>
              <a:spcAft>
                <a:spcPts val="100"/>
              </a:spcAft>
              <a:defRPr sz="1300">
                <a:solidFill>
                  <a:srgbClr val="1E293B"/>
                </a:solidFill>
                <a:latin typeface="Consolas"/>
              </a:defRPr>
            </a:pPr>
          </a:p>
          <a:p>
            <a:pPr>
              <a:spcAft>
                <a:spcPts val="100"/>
              </a:spcAft>
              <a:defRPr sz="1300">
                <a:solidFill>
                  <a:srgbClr val="64748B"/>
                </a:solidFill>
                <a:latin typeface="Consolas"/>
              </a:defRPr>
            </a:pPr>
            <a:r>
              <a:t>%% query_ref auto-responds with matching beliefs</a:t>
            </a:r>
          </a:p>
          <a:p>
            <a:pPr>
              <a:spcAft>
                <a:spcPts val="100"/>
              </a:spcAft>
              <a:defRPr sz="1300">
                <a:solidFill>
                  <a:srgbClr val="64748B"/>
                </a:solidFill>
                <a:latin typeface="Consolas"/>
              </a:defRPr>
            </a:pPr>
            <a:r>
              <a:t>%% confirm/disconfirm for fact management</a:t>
            </a:r>
          </a:p>
          <a:p>
            <a:pPr>
              <a:spcAft>
                <a:spcPts val="100"/>
              </a:spcAft>
              <a:defRPr sz="1300">
                <a:solidFill>
                  <a:srgbClr val="64748B"/>
                </a:solidFill>
                <a:latin typeface="Consolas"/>
              </a:defRPr>
            </a:pPr>
            <a:r>
              <a:t>%% propose/accept_proposal for negotiation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57200" y="6446520"/>
            <a:ext cx="54864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900" b="0">
                <a:solidFill>
                  <a:srgbClr val="94A3B8"/>
                </a:solidFill>
                <a:latin typeface="Segoe UI"/>
              </a:defRPr>
            </a:pPr>
            <a:r>
              <a:t>DALI2 — University of L’Aquila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1277295" y="6446520"/>
            <a:ext cx="640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900" b="0">
                <a:solidFill>
                  <a:srgbClr val="94A3B8"/>
                </a:solidFill>
                <a:latin typeface="Segoe UI"/>
              </a:defRPr>
            </a:pPr>
            <a:r>
              <a:t>49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1E3A5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320040"/>
            <a:ext cx="1051560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000" b="1">
                <a:solidFill>
                  <a:srgbClr val="0F172A"/>
                </a:solidFill>
                <a:latin typeface="Segoe UI"/>
              </a:defRPr>
            </a:pPr>
            <a:r>
              <a:t>Key Features</a:t>
            </a:r>
          </a:p>
        </p:txBody>
      </p:sp>
      <p:sp>
        <p:nvSpPr>
          <p:cNvPr id="4" name="Rectangle 3"/>
          <p:cNvSpPr/>
          <p:nvPr/>
        </p:nvSpPr>
        <p:spPr>
          <a:xfrm>
            <a:off x="731520" y="1051560"/>
            <a:ext cx="1828800" cy="32004"/>
          </a:xfrm>
          <a:prstGeom prst="rect">
            <a:avLst/>
          </a:prstGeom>
          <a:solidFill>
            <a:srgbClr val="38BDF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731520" y="1371600"/>
            <a:ext cx="10515600" cy="43891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b="1" sz="1800">
                <a:solidFill>
                  <a:srgbClr val="1E293B"/>
                </a:solidFill>
                <a:latin typeface="Segoe UI"/>
              </a:rPr>
              <a:t>• Identical DALI syntax</a:t>
            </a:r>
            <a:r>
              <a:rPr sz="1800">
                <a:solidFill>
                  <a:srgbClr val="1E293B"/>
                </a:solidFill>
                <a:latin typeface="Segoe UI"/>
              </a:rPr>
              <a:t> — no prefix needed, same operators and suffixes</a:t>
            </a:r>
          </a:p>
          <a:p>
            <a:pPr>
              <a:spcAft>
                <a:spcPts val="600"/>
              </a:spcAft>
            </a:pPr>
            <a:r>
              <a:rPr b="1" sz="1800">
                <a:solidFill>
                  <a:srgbClr val="1E293B"/>
                </a:solidFill>
                <a:latin typeface="Segoe UI"/>
              </a:rPr>
              <a:t>• Process-per-agent</a:t>
            </a:r>
            <a:r>
              <a:rPr sz="1800">
                <a:solidFill>
                  <a:srgbClr val="1E293B"/>
                </a:solidFill>
                <a:latin typeface="Segoe UI"/>
              </a:rPr>
              <a:t> — each agent runs as a separate OS process (swipl)</a:t>
            </a:r>
          </a:p>
          <a:p>
            <a:pPr>
              <a:spcAft>
                <a:spcPts val="600"/>
              </a:spcAft>
            </a:pPr>
            <a:r>
              <a:rPr b="1" sz="1800">
                <a:solidFill>
                  <a:srgbClr val="1E293B"/>
                </a:solidFill>
                <a:latin typeface="Segoe UI"/>
              </a:rPr>
              <a:t>• Redis star topology</a:t>
            </a:r>
            <a:r>
              <a:rPr sz="1800">
                <a:solidFill>
                  <a:srgbClr val="1E293B"/>
                </a:solidFill>
                <a:latin typeface="Segoe UI"/>
              </a:rPr>
              <a:t> — LINDA channel (messages), LOGS channel (monitoring), BB SET (blackboard)</a:t>
            </a:r>
          </a:p>
          <a:p>
            <a:pPr>
              <a:spcAft>
                <a:spcPts val="600"/>
              </a:spcAft>
            </a:pPr>
            <a:r>
              <a:rPr b="1" sz="1800">
                <a:solidFill>
                  <a:srgbClr val="1E293B"/>
                </a:solidFill>
                <a:latin typeface="Segoe UI"/>
              </a:rPr>
              <a:t>• Single-file multi-agent</a:t>
            </a:r>
            <a:r>
              <a:rPr sz="1800">
                <a:solidFill>
                  <a:srgbClr val="1E293B"/>
                </a:solidFill>
                <a:latin typeface="Segoe UI"/>
              </a:rPr>
              <a:t> — :- agent(name). sets context for subsequent rules</a:t>
            </a:r>
          </a:p>
          <a:p>
            <a:pPr>
              <a:spcAft>
                <a:spcPts val="600"/>
              </a:spcAft>
            </a:pPr>
            <a:r>
              <a:rPr b="1" sz="1800">
                <a:solidFill>
                  <a:srgbClr val="1E293B"/>
                </a:solidFill>
                <a:latin typeface="Segoe UI"/>
              </a:rPr>
              <a:t>• Full DALI feature set</a:t>
            </a:r>
            <a:r>
              <a:rPr sz="1800">
                <a:solidFill>
                  <a:srgbClr val="1E293B"/>
                </a:solidFill>
                <a:latin typeface="Segoe UI"/>
              </a:rPr>
              <a:t> — reactive rules, internal events, goals, constraints, tell/told</a:t>
            </a:r>
          </a:p>
          <a:p>
            <a:pPr>
              <a:spcAft>
                <a:spcPts val="600"/>
              </a:spcAft>
            </a:pPr>
            <a:r>
              <a:rPr b="1" sz="1800">
                <a:solidFill>
                  <a:srgbClr val="1E293B"/>
                </a:solidFill>
                <a:latin typeface="Segoe UI"/>
              </a:rPr>
              <a:t>• Integrated web UI</a:t>
            </a:r>
            <a:r>
              <a:rPr sz="1800">
                <a:solidFill>
                  <a:srgbClr val="1E293B"/>
                </a:solidFill>
                <a:latin typeface="Segoe UI"/>
              </a:rPr>
              <a:t> — real-time dashboard, event sender, belief inspector</a:t>
            </a:r>
          </a:p>
          <a:p>
            <a:pPr>
              <a:spcAft>
                <a:spcPts val="600"/>
              </a:spcAft>
            </a:pPr>
            <a:r>
              <a:rPr b="1" sz="1800">
                <a:solidFill>
                  <a:srgbClr val="1E293B"/>
                </a:solidFill>
                <a:latin typeface="Segoe UI"/>
              </a:rPr>
              <a:t>• AI Oracle</a:t>
            </a:r>
            <a:r>
              <a:rPr sz="1800">
                <a:solidFill>
                  <a:srgbClr val="1E293B"/>
                </a:solidFill>
                <a:latin typeface="Segoe UI"/>
              </a:rPr>
              <a:t> — connect to any LLM via OpenRouter (GPT, Claude, Gemini, etc.)</a:t>
            </a:r>
          </a:p>
          <a:p>
            <a:pPr>
              <a:spcAft>
                <a:spcPts val="600"/>
              </a:spcAft>
            </a:pPr>
            <a:r>
              <a:rPr b="1" sz="1800">
                <a:solidFill>
                  <a:srgbClr val="1E293B"/>
                </a:solidFill>
                <a:latin typeface="Segoe UI"/>
              </a:rPr>
              <a:t>• LAN-ready</a:t>
            </a:r>
            <a:r>
              <a:rPr sz="1800">
                <a:solidFill>
                  <a:srgbClr val="1E293B"/>
                </a:solidFill>
                <a:latin typeface="Segoe UI"/>
              </a:rPr>
              <a:t> — distributed deployment across multiple machines</a:t>
            </a:r>
          </a:p>
          <a:p>
            <a:pPr>
              <a:spcAft>
                <a:spcPts val="600"/>
              </a:spcAft>
            </a:pPr>
            <a:r>
              <a:rPr b="1" sz="1800">
                <a:solidFill>
                  <a:srgbClr val="1E293B"/>
                </a:solidFill>
                <a:latin typeface="Segoe UI"/>
              </a:rPr>
              <a:t>• Docker support</a:t>
            </a:r>
            <a:r>
              <a:rPr sz="1800">
                <a:solidFill>
                  <a:srgbClr val="1E293B"/>
                </a:solidFill>
                <a:latin typeface="Segoe UI"/>
              </a:rPr>
              <a:t> — single command setup with Redis included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57200" y="6446520"/>
            <a:ext cx="54864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900" b="0">
                <a:solidFill>
                  <a:srgbClr val="94A3B8"/>
                </a:solidFill>
                <a:latin typeface="Segoe UI"/>
              </a:defRPr>
            </a:pPr>
            <a:r>
              <a:t>DALI2 — University of L’Aquila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277295" y="6446520"/>
            <a:ext cx="640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900" b="0">
                <a:solidFill>
                  <a:srgbClr val="94A3B8"/>
                </a:solidFill>
                <a:latin typeface="Segoe UI"/>
              </a:defRPr>
            </a:pPr>
            <a:r>
              <a:t>5</a:t>
            </a: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1E3A5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320040"/>
            <a:ext cx="1051560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000" b="1">
                <a:solidFill>
                  <a:srgbClr val="0F172A"/>
                </a:solidFill>
                <a:latin typeface="Segoe UI"/>
              </a:defRPr>
            </a:pPr>
            <a:r>
              <a:t>Action Proposals (on_proposal)</a:t>
            </a:r>
          </a:p>
        </p:txBody>
      </p:sp>
      <p:sp>
        <p:nvSpPr>
          <p:cNvPr id="4" name="Rectangle 3"/>
          <p:cNvSpPr/>
          <p:nvPr/>
        </p:nvSpPr>
        <p:spPr>
          <a:xfrm>
            <a:off x="731520" y="1051560"/>
            <a:ext cx="1828800" cy="32004"/>
          </a:xfrm>
          <a:prstGeom prst="rect">
            <a:avLst/>
          </a:prstGeom>
          <a:solidFill>
            <a:srgbClr val="38BDF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731520" y="1371600"/>
            <a:ext cx="105156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600" b="0">
                <a:solidFill>
                  <a:srgbClr val="475569"/>
                </a:solidFill>
                <a:latin typeface="Segoe UI"/>
              </a:defRPr>
            </a:pPr>
            <a:r>
              <a:t>Negotiation via FIPA propose/accept/reject.</a:t>
            </a:r>
          </a:p>
        </p:txBody>
      </p:sp>
      <p:sp>
        <p:nvSpPr>
          <p:cNvPr id="6" name="Rectangle 5"/>
          <p:cNvSpPr/>
          <p:nvPr/>
        </p:nvSpPr>
        <p:spPr>
          <a:xfrm>
            <a:off x="548640" y="1965960"/>
            <a:ext cx="10972800" cy="4407408"/>
          </a:xfrm>
          <a:prstGeom prst="rect">
            <a:avLst/>
          </a:prstGeom>
          <a:solidFill>
            <a:srgbClr val="F1F5F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Rectangle 6"/>
          <p:cNvSpPr/>
          <p:nvPr/>
        </p:nvSpPr>
        <p:spPr>
          <a:xfrm>
            <a:off x="548640" y="1965960"/>
            <a:ext cx="45720" cy="4407408"/>
          </a:xfrm>
          <a:prstGeom prst="rect">
            <a:avLst/>
          </a:prstGeom>
          <a:solidFill>
            <a:srgbClr val="38BDF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777240" y="2103120"/>
            <a:ext cx="10561320" cy="41330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00"/>
              </a:spcAft>
              <a:defRPr sz="1200">
                <a:solidFill>
                  <a:srgbClr val="7C3AED"/>
                </a:solidFill>
                <a:latin typeface="Consolas"/>
              </a:defRPr>
            </a:pPr>
            <a:r>
              <a:t>:- agent(lung_doctor1, [cycle(2)]).</a:t>
            </a:r>
          </a:p>
          <a:p>
            <a:pPr>
              <a:spcAft>
                <a:spcPts val="100"/>
              </a:spcAft>
              <a:defRPr sz="1200">
                <a:solidFill>
                  <a:srgbClr val="1E293B"/>
                </a:solidFill>
                <a:latin typeface="Consolas"/>
              </a:defRPr>
            </a:pPr>
          </a:p>
          <a:p>
            <a:pPr>
              <a:spcAft>
                <a:spcPts val="100"/>
              </a:spcAft>
              <a:defRPr sz="1200">
                <a:solidFill>
                  <a:srgbClr val="64748B"/>
                </a:solidFill>
                <a:latin typeface="Consolas"/>
              </a:defRPr>
            </a:pPr>
            <a:r>
              <a:t>%% Handle incoming proposals</a:t>
            </a:r>
          </a:p>
          <a:p>
            <a:pPr>
              <a:spcAft>
                <a:spcPts val="100"/>
              </a:spcAft>
              <a:defRPr sz="1200">
                <a:solidFill>
                  <a:srgbClr val="1E293B"/>
                </a:solidFill>
                <a:latin typeface="Consolas"/>
              </a:defRPr>
            </a:pPr>
            <a:r>
              <a:t>on_proposal(treat(Patient)) :-</a:t>
            </a:r>
          </a:p>
          <a:p>
            <a:pPr>
              <a:spcAft>
                <a:spcPts val="100"/>
              </a:spcAft>
              <a:defRPr sz="1200">
                <a:solidFill>
                  <a:srgbClr val="1E293B"/>
                </a:solidFill>
                <a:latin typeface="Consolas"/>
              </a:defRPr>
            </a:pPr>
            <a:r>
              <a:t>    believes(available(true)),</a:t>
            </a:r>
          </a:p>
          <a:p>
            <a:pPr>
              <a:spcAft>
                <a:spcPts val="100"/>
              </a:spcAft>
              <a:defRPr sz="1200">
                <a:solidFill>
                  <a:srgbClr val="1E293B"/>
                </a:solidFill>
                <a:latin typeface="Consolas"/>
              </a:defRPr>
            </a:pPr>
            <a:r>
              <a:t>    from(Sender),</a:t>
            </a:r>
          </a:p>
          <a:p>
            <a:pPr>
              <a:spcAft>
                <a:spcPts val="100"/>
              </a:spcAft>
              <a:defRPr sz="1200">
                <a:solidFill>
                  <a:srgbClr val="1E293B"/>
                </a:solidFill>
                <a:latin typeface="Consolas"/>
              </a:defRPr>
            </a:pPr>
            <a:r>
              <a:t>    log("Accepting treatment for ~w", [Patient]),</a:t>
            </a:r>
          </a:p>
          <a:p>
            <a:pPr>
              <a:spcAft>
                <a:spcPts val="100"/>
              </a:spcAft>
              <a:defRPr sz="1200">
                <a:solidFill>
                  <a:srgbClr val="1E293B"/>
                </a:solidFill>
                <a:latin typeface="Consolas"/>
              </a:defRPr>
            </a:pPr>
            <a:r>
              <a:t>    accept_proposal(Sender, treat(Patient)).</a:t>
            </a:r>
          </a:p>
          <a:p>
            <a:pPr>
              <a:spcAft>
                <a:spcPts val="100"/>
              </a:spcAft>
              <a:defRPr sz="1200">
                <a:solidFill>
                  <a:srgbClr val="1E293B"/>
                </a:solidFill>
                <a:latin typeface="Consolas"/>
              </a:defRPr>
            </a:pPr>
          </a:p>
          <a:p>
            <a:pPr>
              <a:spcAft>
                <a:spcPts val="100"/>
              </a:spcAft>
              <a:defRPr sz="1200">
                <a:solidFill>
                  <a:srgbClr val="1E293B"/>
                </a:solidFill>
                <a:latin typeface="Consolas"/>
              </a:defRPr>
            </a:pPr>
            <a:r>
              <a:t>on_proposal(treat(_)) :-</a:t>
            </a:r>
          </a:p>
          <a:p>
            <a:pPr>
              <a:spcAft>
                <a:spcPts val="100"/>
              </a:spcAft>
              <a:defRPr sz="1200">
                <a:solidFill>
                  <a:srgbClr val="1E293B"/>
                </a:solidFill>
                <a:latin typeface="Consolas"/>
              </a:defRPr>
            </a:pPr>
            <a:r>
              <a:t>    from(Sender),</a:t>
            </a:r>
          </a:p>
          <a:p>
            <a:pPr>
              <a:spcAft>
                <a:spcPts val="100"/>
              </a:spcAft>
              <a:defRPr sz="1200">
                <a:solidFill>
                  <a:srgbClr val="1E293B"/>
                </a:solidFill>
                <a:latin typeface="Consolas"/>
              </a:defRPr>
            </a:pPr>
            <a:r>
              <a:t>    reject_proposal(Sender, treat(_)).</a:t>
            </a:r>
          </a:p>
          <a:p>
            <a:pPr>
              <a:spcAft>
                <a:spcPts val="100"/>
              </a:spcAft>
              <a:defRPr sz="1200">
                <a:solidFill>
                  <a:srgbClr val="1E293B"/>
                </a:solidFill>
                <a:latin typeface="Consolas"/>
              </a:defRPr>
            </a:pPr>
          </a:p>
          <a:p>
            <a:pPr>
              <a:spcAft>
                <a:spcPts val="100"/>
              </a:spcAft>
              <a:defRPr sz="1200">
                <a:solidFill>
                  <a:srgbClr val="7C3AED"/>
                </a:solidFill>
                <a:latin typeface="Consolas"/>
              </a:defRPr>
            </a:pPr>
            <a:r>
              <a:t>:- agent(patient, [cycle(2)]).</a:t>
            </a:r>
          </a:p>
          <a:p>
            <a:pPr>
              <a:spcAft>
                <a:spcPts val="100"/>
              </a:spcAft>
              <a:defRPr sz="1200">
                <a:solidFill>
                  <a:srgbClr val="1E293B"/>
                </a:solidFill>
                <a:latin typeface="Consolas"/>
              </a:defRPr>
            </a:pPr>
          </a:p>
          <a:p>
            <a:pPr>
              <a:spcAft>
                <a:spcPts val="100"/>
              </a:spcAft>
              <a:defRPr sz="1200">
                <a:solidFill>
                  <a:srgbClr val="64748B"/>
                </a:solidFill>
                <a:latin typeface="Consolas"/>
              </a:defRPr>
            </a:pPr>
            <a:r>
              <a:t>%% Send a proposal to a doctor</a:t>
            </a:r>
          </a:p>
          <a:p>
            <a:pPr>
              <a:spcAft>
                <a:spcPts val="100"/>
              </a:spcAft>
              <a:defRPr sz="1200">
                <a:solidFill>
                  <a:srgbClr val="1E293B"/>
                </a:solidFill>
                <a:latin typeface="Consolas"/>
              </a:defRPr>
            </a:pPr>
            <a:r>
              <a:t>choose_doctorE(Doctor) :&gt;</a:t>
            </a:r>
          </a:p>
          <a:p>
            <a:pPr>
              <a:spcAft>
                <a:spcPts val="100"/>
              </a:spcAft>
              <a:defRPr sz="1200">
                <a:solidFill>
                  <a:srgbClr val="1E293B"/>
                </a:solidFill>
                <a:latin typeface="Consolas"/>
              </a:defRPr>
            </a:pPr>
            <a:r>
              <a:t>    send(Doctor, propose(treat(patient))).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57200" y="6446520"/>
            <a:ext cx="54864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900" b="0">
                <a:solidFill>
                  <a:srgbClr val="94A3B8"/>
                </a:solidFill>
                <a:latin typeface="Segoe UI"/>
              </a:defRPr>
            </a:pPr>
            <a:r>
              <a:t>DALI2 — University of L’Aquila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1277295" y="6446520"/>
            <a:ext cx="640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900" b="0">
                <a:solidFill>
                  <a:srgbClr val="94A3B8"/>
                </a:solidFill>
                <a:latin typeface="Segoe UI"/>
              </a:defRPr>
            </a:pPr>
            <a:r>
              <a:t>50</a:t>
            </a:r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0F172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914400" y="3657600"/>
            <a:ext cx="2743200" cy="36576"/>
          </a:xfrm>
          <a:prstGeom prst="rect">
            <a:avLst/>
          </a:prstGeom>
          <a:solidFill>
            <a:srgbClr val="38BDF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914400" y="2194560"/>
            <a:ext cx="10058400" cy="1371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4200" b="1">
                <a:solidFill>
                  <a:srgbClr val="FFFFFF"/>
                </a:solidFill>
                <a:latin typeface="Segoe UI"/>
              </a:defRPr>
            </a:pPr>
            <a:r>
              <a:t>Advanced Features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14400" y="4023360"/>
            <a:ext cx="1005840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000" b="0">
                <a:solidFill>
                  <a:srgbClr val="BDD5F5"/>
                </a:solidFill>
                <a:latin typeface="Segoe UI"/>
              </a:defRPr>
            </a:pPr>
            <a:r>
              <a:t>Ontology · Learning · Helpers · Blackboard · AI Oracle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1277295" y="6446520"/>
            <a:ext cx="640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900" b="0">
                <a:solidFill>
                  <a:srgbClr val="94A3B8"/>
                </a:solidFill>
                <a:latin typeface="Segoe UI"/>
              </a:defRPr>
            </a:pPr>
            <a:r>
              <a:t>51</a:t>
            </a:r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1E3A5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320040"/>
            <a:ext cx="1051560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000" b="1">
                <a:solidFill>
                  <a:srgbClr val="0F172A"/>
                </a:solidFill>
                <a:latin typeface="Segoe UI"/>
              </a:defRPr>
            </a:pPr>
            <a:r>
              <a:t>Ontology Declarations</a:t>
            </a:r>
          </a:p>
        </p:txBody>
      </p:sp>
      <p:sp>
        <p:nvSpPr>
          <p:cNvPr id="4" name="Rectangle 3"/>
          <p:cNvSpPr/>
          <p:nvPr/>
        </p:nvSpPr>
        <p:spPr>
          <a:xfrm>
            <a:off x="731520" y="1051560"/>
            <a:ext cx="1828800" cy="32004"/>
          </a:xfrm>
          <a:prstGeom prst="rect">
            <a:avLst/>
          </a:prstGeom>
          <a:solidFill>
            <a:srgbClr val="38BDF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731520" y="1371600"/>
            <a:ext cx="105156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600" b="0">
                <a:solidFill>
                  <a:srgbClr val="475569"/>
                </a:solidFill>
                <a:latin typeface="Segoe UI"/>
              </a:defRPr>
            </a:pPr>
            <a:r>
              <a:t>Meta-reasoning on messages exploiting ontologies. Define semantic equivalences for event matching and belief checking.</a:t>
            </a:r>
          </a:p>
        </p:txBody>
      </p:sp>
      <p:sp>
        <p:nvSpPr>
          <p:cNvPr id="6" name="Rectangle 5"/>
          <p:cNvSpPr/>
          <p:nvPr/>
        </p:nvSpPr>
        <p:spPr>
          <a:xfrm>
            <a:off x="548640" y="1965960"/>
            <a:ext cx="10972800" cy="4407408"/>
          </a:xfrm>
          <a:prstGeom prst="rect">
            <a:avLst/>
          </a:prstGeom>
          <a:solidFill>
            <a:srgbClr val="F1F5F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Rectangle 6"/>
          <p:cNvSpPr/>
          <p:nvPr/>
        </p:nvSpPr>
        <p:spPr>
          <a:xfrm>
            <a:off x="548640" y="1965960"/>
            <a:ext cx="45720" cy="4407408"/>
          </a:xfrm>
          <a:prstGeom prst="rect">
            <a:avLst/>
          </a:prstGeom>
          <a:solidFill>
            <a:srgbClr val="38BDF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777240" y="2103120"/>
            <a:ext cx="10561320" cy="41330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00"/>
              </a:spcAft>
              <a:defRPr sz="1300">
                <a:solidFill>
                  <a:srgbClr val="7C3AED"/>
                </a:solidFill>
                <a:latin typeface="Consolas"/>
              </a:defRPr>
            </a:pPr>
            <a:r>
              <a:t>:- agent(patient, [cycle(2)]).</a:t>
            </a:r>
          </a:p>
          <a:p>
            <a:pPr>
              <a:spcAft>
                <a:spcPts val="100"/>
              </a:spcAft>
              <a:defRPr sz="1300">
                <a:solidFill>
                  <a:srgbClr val="1E293B"/>
                </a:solidFill>
                <a:latin typeface="Consolas"/>
              </a:defRPr>
            </a:pPr>
          </a:p>
          <a:p>
            <a:pPr>
              <a:spcAft>
                <a:spcPts val="100"/>
              </a:spcAft>
              <a:defRPr sz="1300">
                <a:solidFill>
                  <a:srgbClr val="64748B"/>
                </a:solidFill>
                <a:latin typeface="Consolas"/>
              </a:defRPr>
            </a:pPr>
            <a:r>
              <a:t>%% Ontology for understanding messages</a:t>
            </a:r>
          </a:p>
          <a:p>
            <a:pPr>
              <a:spcAft>
                <a:spcPts val="100"/>
              </a:spcAft>
              <a:defRPr sz="1300">
                <a:solidFill>
                  <a:srgbClr val="64748B"/>
                </a:solidFill>
                <a:latin typeface="Consolas"/>
              </a:defRPr>
            </a:pPr>
            <a:r>
              <a:t>%% "piove" and "it_rains" are equivalent</a:t>
            </a:r>
          </a:p>
          <a:p>
            <a:pPr>
              <a:spcAft>
                <a:spcPts val="100"/>
              </a:spcAft>
              <a:defRPr sz="1300">
                <a:solidFill>
                  <a:srgbClr val="1E293B"/>
                </a:solidFill>
                <a:latin typeface="Consolas"/>
              </a:defRPr>
            </a:pPr>
            <a:r>
              <a:t>ontology(same_as(piove, it_rains)).</a:t>
            </a:r>
          </a:p>
          <a:p>
            <a:pPr>
              <a:spcAft>
                <a:spcPts val="100"/>
              </a:spcAft>
              <a:defRPr sz="1300">
                <a:solidFill>
                  <a:srgbClr val="1E293B"/>
                </a:solidFill>
                <a:latin typeface="Consolas"/>
              </a:defRPr>
            </a:pPr>
            <a:r>
              <a:t>ontology(same_as(malato, ill)).</a:t>
            </a:r>
          </a:p>
          <a:p>
            <a:pPr>
              <a:spcAft>
                <a:spcPts val="100"/>
              </a:spcAft>
              <a:defRPr sz="1300">
                <a:solidFill>
                  <a:srgbClr val="1E293B"/>
                </a:solidFill>
                <a:latin typeface="Consolas"/>
              </a:defRPr>
            </a:pPr>
            <a:r>
              <a:t>ontology(eq_property(temperature, temp)).</a:t>
            </a:r>
          </a:p>
          <a:p>
            <a:pPr>
              <a:spcAft>
                <a:spcPts val="100"/>
              </a:spcAft>
              <a:defRPr sz="1300">
                <a:solidFill>
                  <a:srgbClr val="1E293B"/>
                </a:solidFill>
                <a:latin typeface="Consolas"/>
              </a:defRPr>
            </a:pPr>
          </a:p>
          <a:p>
            <a:pPr>
              <a:spcAft>
                <a:spcPts val="100"/>
              </a:spcAft>
              <a:defRPr sz="1300">
                <a:solidFill>
                  <a:srgbClr val="64748B"/>
                </a:solidFill>
                <a:latin typeface="Consolas"/>
              </a:defRPr>
            </a:pPr>
            <a:r>
              <a:t>%% Symmetric relations</a:t>
            </a:r>
          </a:p>
          <a:p>
            <a:pPr>
              <a:spcAft>
                <a:spcPts val="100"/>
              </a:spcAft>
              <a:defRPr sz="1300">
                <a:solidFill>
                  <a:srgbClr val="64748B"/>
                </a:solidFill>
                <a:latin typeface="Consolas"/>
              </a:defRPr>
            </a:pPr>
            <a:r>
              <a:t>%% loves(pippo, pina) matches loves(pina, pippo)</a:t>
            </a:r>
          </a:p>
          <a:p>
            <a:pPr>
              <a:spcAft>
                <a:spcPts val="100"/>
              </a:spcAft>
              <a:defRPr sz="1300">
                <a:solidFill>
                  <a:srgbClr val="1E293B"/>
                </a:solidFill>
                <a:latin typeface="Consolas"/>
              </a:defRPr>
            </a:pPr>
            <a:r>
              <a:t>ontology(symmetric(loves)).</a:t>
            </a:r>
          </a:p>
          <a:p>
            <a:pPr>
              <a:spcAft>
                <a:spcPts val="100"/>
              </a:spcAft>
              <a:defRPr sz="1300">
                <a:solidFill>
                  <a:srgbClr val="1E293B"/>
                </a:solidFill>
                <a:latin typeface="Consolas"/>
              </a:defRPr>
            </a:pPr>
            <a:r>
              <a:t>ontology(symmetric(near)).</a:t>
            </a:r>
          </a:p>
          <a:p>
            <a:pPr>
              <a:spcAft>
                <a:spcPts val="100"/>
              </a:spcAft>
              <a:defRPr sz="1300">
                <a:solidFill>
                  <a:srgbClr val="1E293B"/>
                </a:solidFill>
                <a:latin typeface="Consolas"/>
              </a:defRPr>
            </a:pPr>
          </a:p>
          <a:p>
            <a:pPr>
              <a:spcAft>
                <a:spcPts val="100"/>
              </a:spcAft>
              <a:defRPr sz="1300">
                <a:solidFill>
                  <a:srgbClr val="64748B"/>
                </a:solidFill>
                <a:latin typeface="Consolas"/>
              </a:defRPr>
            </a:pPr>
            <a:r>
              <a:t>%% External ontology file</a:t>
            </a:r>
          </a:p>
          <a:p>
            <a:pPr>
              <a:spcAft>
                <a:spcPts val="100"/>
              </a:spcAft>
              <a:defRPr sz="1300">
                <a:solidFill>
                  <a:srgbClr val="1E293B"/>
                </a:solidFill>
                <a:latin typeface="Consolas"/>
              </a:defRPr>
            </a:pPr>
            <a:r>
              <a:t>ontology_file('local_ontology.pl').</a:t>
            </a:r>
          </a:p>
          <a:p>
            <a:pPr>
              <a:spcAft>
                <a:spcPts val="100"/>
              </a:spcAft>
              <a:defRPr sz="1300">
                <a:solidFill>
                  <a:srgbClr val="1E293B"/>
                </a:solidFill>
                <a:latin typeface="Consolas"/>
              </a:defRPr>
            </a:pPr>
          </a:p>
          <a:p>
            <a:pPr>
              <a:spcAft>
                <a:spcPts val="100"/>
              </a:spcAft>
              <a:defRPr sz="1300">
                <a:solidFill>
                  <a:srgbClr val="64748B"/>
                </a:solidFill>
                <a:latin typeface="Consolas"/>
              </a:defRPr>
            </a:pPr>
            <a:r>
              <a:t>%% If told fails, meta-rules automatically applied</a:t>
            </a:r>
          </a:p>
          <a:p>
            <a:pPr>
              <a:spcAft>
                <a:spcPts val="100"/>
              </a:spcAft>
              <a:defRPr sz="1300">
                <a:solidFill>
                  <a:srgbClr val="64748B"/>
                </a:solidFill>
                <a:latin typeface="Consolas"/>
              </a:defRPr>
            </a:pPr>
            <a:r>
              <a:t>%% on message contents using ontology equivalences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57200" y="6446520"/>
            <a:ext cx="54864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900" b="0">
                <a:solidFill>
                  <a:srgbClr val="94A3B8"/>
                </a:solidFill>
                <a:latin typeface="Segoe UI"/>
              </a:defRPr>
            </a:pPr>
            <a:r>
              <a:t>DALI2 — University of L’Aquila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1277295" y="6446520"/>
            <a:ext cx="640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900" b="0">
                <a:solidFill>
                  <a:srgbClr val="94A3B8"/>
                </a:solidFill>
                <a:latin typeface="Segoe UI"/>
              </a:defRPr>
            </a:pPr>
            <a:r>
              <a:t>52</a:t>
            </a:r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1E3A5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320040"/>
            <a:ext cx="1051560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000" b="1">
                <a:solidFill>
                  <a:srgbClr val="0F172A"/>
                </a:solidFill>
                <a:latin typeface="Segoe UI"/>
              </a:defRPr>
            </a:pPr>
            <a:r>
              <a:t>Learning Rules (learn_from)</a:t>
            </a:r>
          </a:p>
        </p:txBody>
      </p:sp>
      <p:sp>
        <p:nvSpPr>
          <p:cNvPr id="4" name="Rectangle 3"/>
          <p:cNvSpPr/>
          <p:nvPr/>
        </p:nvSpPr>
        <p:spPr>
          <a:xfrm>
            <a:off x="731520" y="1051560"/>
            <a:ext cx="1828800" cy="32004"/>
          </a:xfrm>
          <a:prstGeom prst="rect">
            <a:avLst/>
          </a:prstGeom>
          <a:solidFill>
            <a:srgbClr val="38BDF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731520" y="1371600"/>
            <a:ext cx="105156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600" b="0">
                <a:solidFill>
                  <a:srgbClr val="475569"/>
                </a:solidFill>
                <a:latin typeface="Segoe UI"/>
              </a:defRPr>
            </a:pPr>
            <a:r>
              <a:t>Agents learn from experience. Triggered when matching events occur. [NEW in DALI2]</a:t>
            </a:r>
          </a:p>
        </p:txBody>
      </p:sp>
      <p:sp>
        <p:nvSpPr>
          <p:cNvPr id="6" name="Rectangle 5"/>
          <p:cNvSpPr/>
          <p:nvPr/>
        </p:nvSpPr>
        <p:spPr>
          <a:xfrm>
            <a:off x="548640" y="1965960"/>
            <a:ext cx="10972800" cy="4187952"/>
          </a:xfrm>
          <a:prstGeom prst="rect">
            <a:avLst/>
          </a:prstGeom>
          <a:solidFill>
            <a:srgbClr val="F1F5F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Rectangle 6"/>
          <p:cNvSpPr/>
          <p:nvPr/>
        </p:nvSpPr>
        <p:spPr>
          <a:xfrm>
            <a:off x="548640" y="1965960"/>
            <a:ext cx="45720" cy="4187952"/>
          </a:xfrm>
          <a:prstGeom prst="rect">
            <a:avLst/>
          </a:prstGeom>
          <a:solidFill>
            <a:srgbClr val="38BDF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777240" y="2103120"/>
            <a:ext cx="10561320" cy="39136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00"/>
              </a:spcAft>
              <a:defRPr sz="1300">
                <a:solidFill>
                  <a:srgbClr val="7C3AED"/>
                </a:solidFill>
                <a:latin typeface="Consolas"/>
              </a:defRPr>
            </a:pPr>
            <a:r>
              <a:t>:- agent(patient, [cycle(2)]).</a:t>
            </a:r>
          </a:p>
          <a:p>
            <a:pPr>
              <a:spcAft>
                <a:spcPts val="100"/>
              </a:spcAft>
              <a:defRPr sz="1300">
                <a:solidFill>
                  <a:srgbClr val="1E293B"/>
                </a:solidFill>
                <a:latin typeface="Consolas"/>
              </a:defRPr>
            </a:pPr>
          </a:p>
          <a:p>
            <a:pPr>
              <a:spcAft>
                <a:spcPts val="100"/>
              </a:spcAft>
              <a:defRPr sz="1300">
                <a:solidFill>
                  <a:srgbClr val="64748B"/>
                </a:solidFill>
                <a:latin typeface="Consolas"/>
              </a:defRPr>
            </a:pPr>
            <a:r>
              <a:t>%% Learn doctor effectiveness from treatment outcomes</a:t>
            </a:r>
          </a:p>
          <a:p>
            <a:pPr>
              <a:spcAft>
                <a:spcPts val="100"/>
              </a:spcAft>
              <a:defRPr sz="1300">
                <a:solidFill>
                  <a:srgbClr val="1E293B"/>
                </a:solidFill>
                <a:latin typeface="Consolas"/>
              </a:defRPr>
            </a:pPr>
            <a:r>
              <a:t>learn_from(treatment(Doctor, recovered), good_doctor(Doctor)).</a:t>
            </a:r>
          </a:p>
          <a:p>
            <a:pPr>
              <a:spcAft>
                <a:spcPts val="100"/>
              </a:spcAft>
              <a:defRPr sz="1300">
                <a:solidFill>
                  <a:srgbClr val="1E293B"/>
                </a:solidFill>
                <a:latin typeface="Consolas"/>
              </a:defRPr>
            </a:pPr>
            <a:r>
              <a:t>learn_from(treatment(Doctor, not_recovered), bad_doctor(Doctor)).</a:t>
            </a:r>
          </a:p>
          <a:p>
            <a:pPr>
              <a:spcAft>
                <a:spcPts val="100"/>
              </a:spcAft>
              <a:defRPr sz="1300">
                <a:solidFill>
                  <a:srgbClr val="1E293B"/>
                </a:solidFill>
                <a:latin typeface="Consolas"/>
              </a:defRPr>
            </a:pPr>
          </a:p>
          <a:p>
            <a:pPr>
              <a:spcAft>
                <a:spcPts val="100"/>
              </a:spcAft>
              <a:defRPr sz="1300">
                <a:solidFill>
                  <a:srgbClr val="64748B"/>
                </a:solidFill>
                <a:latin typeface="Consolas"/>
              </a:defRPr>
            </a:pPr>
            <a:r>
              <a:t>%% Use learned knowledge to choose next doctor</a:t>
            </a:r>
          </a:p>
          <a:p>
            <a:pPr>
              <a:spcAft>
                <a:spcPts val="100"/>
              </a:spcAft>
              <a:defRPr sz="1300">
                <a:solidFill>
                  <a:srgbClr val="1E293B"/>
                </a:solidFill>
                <a:latin typeface="Consolas"/>
              </a:defRPr>
            </a:pPr>
            <a:r>
              <a:t>need_doctorE :&gt;</a:t>
            </a:r>
          </a:p>
          <a:p>
            <a:pPr>
              <a:spcAft>
                <a:spcPts val="100"/>
              </a:spcAft>
              <a:defRPr sz="1300">
                <a:solidFill>
                  <a:srgbClr val="1E293B"/>
                </a:solidFill>
                <a:latin typeface="Consolas"/>
              </a:defRPr>
            </a:pPr>
            <a:r>
              <a:t>    ( learned(treatment(Doc, _), good_doctor(Doc)) -&gt;</a:t>
            </a:r>
          </a:p>
          <a:p>
            <a:pPr>
              <a:spcAft>
                <a:spcPts val="100"/>
              </a:spcAft>
              <a:defRPr sz="1300">
                <a:solidFill>
                  <a:srgbClr val="1E293B"/>
                </a:solidFill>
                <a:latin typeface="Consolas"/>
              </a:defRPr>
            </a:pPr>
            <a:r>
              <a:t>        log("Choosing previously effective doctor: ~w", [Doc]),</a:t>
            </a:r>
          </a:p>
          <a:p>
            <a:pPr>
              <a:spcAft>
                <a:spcPts val="100"/>
              </a:spcAft>
              <a:defRPr sz="1300">
                <a:solidFill>
                  <a:srgbClr val="1E293B"/>
                </a:solidFill>
                <a:latin typeface="Consolas"/>
              </a:defRPr>
            </a:pPr>
            <a:r>
              <a:t>        send(Doc, request_appointment)</a:t>
            </a:r>
          </a:p>
          <a:p>
            <a:pPr>
              <a:spcAft>
                <a:spcPts val="100"/>
              </a:spcAft>
              <a:defRPr sz="1300">
                <a:solidFill>
                  <a:srgbClr val="1E293B"/>
                </a:solidFill>
                <a:latin typeface="Consolas"/>
              </a:defRPr>
            </a:pPr>
            <a:r>
              <a:t>    ;</a:t>
            </a:r>
          </a:p>
          <a:p>
            <a:pPr>
              <a:spcAft>
                <a:spcPts val="100"/>
              </a:spcAft>
              <a:defRPr sz="1300">
                <a:solidFill>
                  <a:srgbClr val="1E293B"/>
                </a:solidFill>
                <a:latin typeface="Consolas"/>
              </a:defRPr>
            </a:pPr>
            <a:r>
              <a:t>        log("No learned preference, asking friends..."),</a:t>
            </a:r>
          </a:p>
          <a:p>
            <a:pPr>
              <a:spcAft>
                <a:spcPts val="100"/>
              </a:spcAft>
              <a:defRPr sz="1300">
                <a:solidFill>
                  <a:srgbClr val="1E293B"/>
                </a:solidFill>
                <a:latin typeface="Consolas"/>
              </a:defRPr>
            </a:pPr>
            <a:r>
              <a:t>        send(friend_nurse, query_ref(ability(_, _)))</a:t>
            </a:r>
          </a:p>
          <a:p>
            <a:pPr>
              <a:spcAft>
                <a:spcPts val="100"/>
              </a:spcAft>
              <a:defRPr sz="1300">
                <a:solidFill>
                  <a:srgbClr val="1E293B"/>
                </a:solidFill>
                <a:latin typeface="Consolas"/>
              </a:defRPr>
            </a:pPr>
            <a:r>
              <a:t>    ).</a:t>
            </a:r>
          </a:p>
          <a:p>
            <a:pPr>
              <a:spcAft>
                <a:spcPts val="100"/>
              </a:spcAft>
              <a:defRPr sz="1300">
                <a:solidFill>
                  <a:srgbClr val="1E293B"/>
                </a:solidFill>
                <a:latin typeface="Consolas"/>
              </a:defRPr>
            </a:pPr>
          </a:p>
          <a:p>
            <a:pPr>
              <a:spcAft>
                <a:spcPts val="100"/>
              </a:spcAft>
              <a:defRPr sz="1300">
                <a:solidFill>
                  <a:srgbClr val="64748B"/>
                </a:solidFill>
                <a:latin typeface="Consolas"/>
              </a:defRPr>
            </a:pPr>
            <a:r>
              <a:t>%% Predicates: learn(P,O), learned(P,O), forget(P)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57200" y="6446520"/>
            <a:ext cx="54864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900" b="0">
                <a:solidFill>
                  <a:srgbClr val="94A3B8"/>
                </a:solidFill>
                <a:latin typeface="Segoe UI"/>
              </a:defRPr>
            </a:pPr>
            <a:r>
              <a:t>DALI2 — University of L’Aquila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1277295" y="6446520"/>
            <a:ext cx="640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900" b="0">
                <a:solidFill>
                  <a:srgbClr val="94A3B8"/>
                </a:solidFill>
                <a:latin typeface="Segoe UI"/>
              </a:defRPr>
            </a:pPr>
            <a:r>
              <a:t>53</a:t>
            </a:r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1E3A5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320040"/>
            <a:ext cx="1051560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000" b="1">
                <a:solidFill>
                  <a:srgbClr val="0F172A"/>
                </a:solidFill>
                <a:latin typeface="Segoe UI"/>
              </a:defRPr>
            </a:pPr>
            <a:r>
              <a:t>Helpers</a:t>
            </a:r>
          </a:p>
        </p:txBody>
      </p:sp>
      <p:sp>
        <p:nvSpPr>
          <p:cNvPr id="4" name="Rectangle 3"/>
          <p:cNvSpPr/>
          <p:nvPr/>
        </p:nvSpPr>
        <p:spPr>
          <a:xfrm>
            <a:off x="731520" y="1051560"/>
            <a:ext cx="1828800" cy="32004"/>
          </a:xfrm>
          <a:prstGeom prst="rect">
            <a:avLst/>
          </a:prstGeom>
          <a:solidFill>
            <a:srgbClr val="38BDF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731520" y="1371600"/>
            <a:ext cx="105156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600" b="0">
                <a:solidFill>
                  <a:srgbClr val="475569"/>
                </a:solidFill>
                <a:latin typeface="Segoe UI"/>
              </a:defRPr>
            </a:pPr>
            <a:r>
              <a:t>Utility predicates callable from rule bodies. [NEW in DALI2]</a:t>
            </a:r>
          </a:p>
        </p:txBody>
      </p:sp>
      <p:sp>
        <p:nvSpPr>
          <p:cNvPr id="6" name="Rectangle 5"/>
          <p:cNvSpPr/>
          <p:nvPr/>
        </p:nvSpPr>
        <p:spPr>
          <a:xfrm>
            <a:off x="548640" y="1965960"/>
            <a:ext cx="10972800" cy="3968496"/>
          </a:xfrm>
          <a:prstGeom prst="rect">
            <a:avLst/>
          </a:prstGeom>
          <a:solidFill>
            <a:srgbClr val="F1F5F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Rectangle 6"/>
          <p:cNvSpPr/>
          <p:nvPr/>
        </p:nvSpPr>
        <p:spPr>
          <a:xfrm>
            <a:off x="548640" y="1965960"/>
            <a:ext cx="45720" cy="3968496"/>
          </a:xfrm>
          <a:prstGeom prst="rect">
            <a:avLst/>
          </a:prstGeom>
          <a:solidFill>
            <a:srgbClr val="38BDF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777240" y="2103120"/>
            <a:ext cx="10561320" cy="36941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00"/>
              </a:spcAft>
              <a:defRPr sz="1300">
                <a:solidFill>
                  <a:srgbClr val="7C3AED"/>
                </a:solidFill>
                <a:latin typeface="Consolas"/>
              </a:defRPr>
            </a:pPr>
            <a:r>
              <a:t>:- agent(access_controller, [cycle(1)]).</a:t>
            </a:r>
          </a:p>
          <a:p>
            <a:pPr>
              <a:spcAft>
                <a:spcPts val="100"/>
              </a:spcAft>
              <a:defRPr sz="1300">
                <a:solidFill>
                  <a:srgbClr val="1E293B"/>
                </a:solidFill>
                <a:latin typeface="Consolas"/>
              </a:defRPr>
            </a:pPr>
          </a:p>
          <a:p>
            <a:pPr>
              <a:spcAft>
                <a:spcPts val="100"/>
              </a:spcAft>
              <a:defRPr sz="1300">
                <a:solidFill>
                  <a:srgbClr val="64748B"/>
                </a:solidFill>
                <a:latin typeface="Consolas"/>
              </a:defRPr>
            </a:pPr>
            <a:r>
              <a:t>%% Helper conditions for access state</a:t>
            </a:r>
          </a:p>
          <a:p>
            <a:pPr>
              <a:spcAft>
                <a:spcPts val="100"/>
              </a:spcAft>
              <a:defRPr sz="1300">
                <a:solidFill>
                  <a:srgbClr val="1E293B"/>
                </a:solidFill>
                <a:latin typeface="Consolas"/>
              </a:defRPr>
            </a:pPr>
            <a:r>
              <a:t>helper(access_is_limited) :- has_past(did(limit_access)).</a:t>
            </a:r>
          </a:p>
          <a:p>
            <a:pPr>
              <a:spcAft>
                <a:spcPts val="100"/>
              </a:spcAft>
              <a:defRPr sz="1300">
                <a:solidFill>
                  <a:srgbClr val="1E293B"/>
                </a:solidFill>
                <a:latin typeface="Consolas"/>
              </a:defRPr>
            </a:pPr>
            <a:r>
              <a:t>helper(access_is_open) :- has_past(did(open_access)).</a:t>
            </a:r>
          </a:p>
          <a:p>
            <a:pPr>
              <a:spcAft>
                <a:spcPts val="100"/>
              </a:spcAft>
              <a:defRPr sz="1300">
                <a:solidFill>
                  <a:srgbClr val="1E293B"/>
                </a:solidFill>
                <a:latin typeface="Consolas"/>
              </a:defRPr>
            </a:pPr>
          </a:p>
          <a:p>
            <a:pPr>
              <a:spcAft>
                <a:spcPts val="100"/>
              </a:spcAft>
              <a:defRPr sz="1300">
                <a:solidFill>
                  <a:srgbClr val="64748B"/>
                </a:solidFill>
                <a:latin typeface="Consolas"/>
              </a:defRPr>
            </a:pPr>
            <a:r>
              <a:t>%% Used in condition-action rules:</a:t>
            </a:r>
          </a:p>
          <a:p>
            <a:pPr>
              <a:spcAft>
                <a:spcPts val="100"/>
              </a:spcAft>
              <a:defRPr sz="1300">
                <a:solidFill>
                  <a:srgbClr val="1E293B"/>
                </a:solidFill>
                <a:latin typeface="Consolas"/>
              </a:defRPr>
            </a:pPr>
            <a:r>
              <a:t>has_past(did(limit_access)) :&lt; do(open_access).</a:t>
            </a:r>
          </a:p>
          <a:p>
            <a:pPr>
              <a:spcAft>
                <a:spcPts val="100"/>
              </a:spcAft>
              <a:defRPr sz="1300">
                <a:solidFill>
                  <a:srgbClr val="1E293B"/>
                </a:solidFill>
                <a:latin typeface="Consolas"/>
              </a:defRPr>
            </a:pPr>
            <a:r>
              <a:t>has_past(did(open_access)) :&lt; do(limit_access).</a:t>
            </a:r>
          </a:p>
          <a:p>
            <a:pPr>
              <a:spcAft>
                <a:spcPts val="100"/>
              </a:spcAft>
              <a:defRPr sz="1300">
                <a:solidFill>
                  <a:srgbClr val="1E293B"/>
                </a:solidFill>
                <a:latin typeface="Consolas"/>
              </a:defRPr>
            </a:pPr>
          </a:p>
          <a:p>
            <a:pPr>
              <a:spcAft>
                <a:spcPts val="100"/>
              </a:spcAft>
              <a:defRPr sz="1300">
                <a:solidFill>
                  <a:srgbClr val="7C3AED"/>
                </a:solidFill>
                <a:latin typeface="Consolas"/>
              </a:defRPr>
            </a:pPr>
            <a:r>
              <a:t>:- agent(cook, [cycle(2)]).</a:t>
            </a:r>
          </a:p>
          <a:p>
            <a:pPr>
              <a:spcAft>
                <a:spcPts val="100"/>
              </a:spcAft>
              <a:defRPr sz="1300">
                <a:solidFill>
                  <a:srgbClr val="1E293B"/>
                </a:solidFill>
                <a:latin typeface="Consolas"/>
              </a:defRPr>
            </a:pPr>
          </a:p>
          <a:p>
            <a:pPr>
              <a:spcAft>
                <a:spcPts val="100"/>
              </a:spcAft>
              <a:defRPr sz="1300">
                <a:solidFill>
                  <a:srgbClr val="64748B"/>
                </a:solidFill>
                <a:latin typeface="Consolas"/>
              </a:defRPr>
            </a:pPr>
            <a:r>
              <a:t>%% Helper to check if cake is ready</a:t>
            </a:r>
          </a:p>
          <a:p>
            <a:pPr>
              <a:spcAft>
                <a:spcPts val="100"/>
              </a:spcAft>
              <a:defRPr sz="1300">
                <a:solidFill>
                  <a:srgbClr val="1E293B"/>
                </a:solidFill>
                <a:latin typeface="Consolas"/>
              </a:defRPr>
            </a:pPr>
            <a:r>
              <a:t>helper(ready(cake)) :- has_past(put_in_oven(cake)).</a:t>
            </a:r>
          </a:p>
          <a:p>
            <a:pPr>
              <a:spcAft>
                <a:spcPts val="100"/>
              </a:spcAft>
              <a:defRPr sz="1300">
                <a:solidFill>
                  <a:srgbClr val="1E293B"/>
                </a:solidFill>
                <a:latin typeface="Consolas"/>
              </a:defRPr>
            </a:pPr>
          </a:p>
          <a:p>
            <a:pPr>
              <a:spcAft>
                <a:spcPts val="100"/>
              </a:spcAft>
              <a:defRPr sz="1300">
                <a:solidFill>
                  <a:srgbClr val="64748B"/>
                </a:solidFill>
                <a:latin typeface="Consolas"/>
              </a:defRPr>
            </a:pPr>
            <a:r>
              <a:t>%% Helpers can use: believes, has_past, log, send, etc.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57200" y="6446520"/>
            <a:ext cx="54864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900" b="0">
                <a:solidFill>
                  <a:srgbClr val="94A3B8"/>
                </a:solidFill>
                <a:latin typeface="Segoe UI"/>
              </a:defRPr>
            </a:pPr>
            <a:r>
              <a:t>DALI2 — University of L’Aquila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1277295" y="6446520"/>
            <a:ext cx="640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900" b="0">
                <a:solidFill>
                  <a:srgbClr val="94A3B8"/>
                </a:solidFill>
                <a:latin typeface="Segoe UI"/>
              </a:defRPr>
            </a:pPr>
            <a:r>
              <a:t>54</a:t>
            </a:r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1E3A5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320040"/>
            <a:ext cx="1051560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000" b="1">
                <a:solidFill>
                  <a:srgbClr val="0F172A"/>
                </a:solidFill>
                <a:latin typeface="Segoe UI"/>
              </a:defRPr>
            </a:pPr>
            <a:r>
              <a:t>Blackboard Operations</a:t>
            </a:r>
          </a:p>
        </p:txBody>
      </p:sp>
      <p:sp>
        <p:nvSpPr>
          <p:cNvPr id="4" name="Rectangle 3"/>
          <p:cNvSpPr/>
          <p:nvPr/>
        </p:nvSpPr>
        <p:spPr>
          <a:xfrm>
            <a:off x="731520" y="1051560"/>
            <a:ext cx="1828800" cy="32004"/>
          </a:xfrm>
          <a:prstGeom prst="rect">
            <a:avLst/>
          </a:prstGeom>
          <a:solidFill>
            <a:srgbClr val="38BDF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731520" y="1371600"/>
            <a:ext cx="105156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600" b="0">
                <a:solidFill>
                  <a:srgbClr val="475569"/>
                </a:solidFill>
                <a:latin typeface="Segoe UI"/>
              </a:defRPr>
            </a:pPr>
            <a:r>
              <a:t>Shared blackboard via Redis SET. All agents can read/write tuples. [NEW in DALI2]</a:t>
            </a:r>
          </a:p>
        </p:txBody>
      </p:sp>
      <p:sp>
        <p:nvSpPr>
          <p:cNvPr id="6" name="Rectangle 5"/>
          <p:cNvSpPr/>
          <p:nvPr/>
        </p:nvSpPr>
        <p:spPr>
          <a:xfrm>
            <a:off x="548640" y="1965960"/>
            <a:ext cx="10972800" cy="3968496"/>
          </a:xfrm>
          <a:prstGeom prst="rect">
            <a:avLst/>
          </a:prstGeom>
          <a:solidFill>
            <a:srgbClr val="F1F5F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Rectangle 6"/>
          <p:cNvSpPr/>
          <p:nvPr/>
        </p:nvSpPr>
        <p:spPr>
          <a:xfrm>
            <a:off x="548640" y="1965960"/>
            <a:ext cx="45720" cy="3968496"/>
          </a:xfrm>
          <a:prstGeom prst="rect">
            <a:avLst/>
          </a:prstGeom>
          <a:solidFill>
            <a:srgbClr val="38BDF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777240" y="2103120"/>
            <a:ext cx="10561320" cy="36941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00"/>
              </a:spcAft>
              <a:defRPr sz="1400">
                <a:solidFill>
                  <a:srgbClr val="7C3AED"/>
                </a:solidFill>
                <a:latin typeface="Consolas"/>
              </a:defRPr>
            </a:pPr>
            <a:r>
              <a:t>:- agent(sensor, [cycle(1)]).</a:t>
            </a:r>
          </a:p>
          <a:p>
            <a:pPr>
              <a:spcAft>
                <a:spcPts val="100"/>
              </a:spcAft>
              <a:defRPr sz="1400">
                <a:solidFill>
                  <a:srgbClr val="1E293B"/>
                </a:solidFill>
                <a:latin typeface="Consolas"/>
              </a:defRPr>
            </a:pPr>
          </a:p>
          <a:p>
            <a:pPr>
              <a:spcAft>
                <a:spcPts val="100"/>
              </a:spcAft>
              <a:defRPr sz="1400">
                <a:solidFill>
                  <a:srgbClr val="64748B"/>
                </a:solidFill>
                <a:latin typeface="Consolas"/>
              </a:defRPr>
            </a:pPr>
            <a:r>
              <a:t>%% Write to shared blackboard</a:t>
            </a:r>
          </a:p>
          <a:p>
            <a:pPr>
              <a:spcAft>
                <a:spcPts val="100"/>
              </a:spcAft>
              <a:defRPr sz="1400">
                <a:solidFill>
                  <a:srgbClr val="1E293B"/>
                </a:solidFill>
                <a:latin typeface="Consolas"/>
              </a:defRPr>
            </a:pPr>
            <a:r>
              <a:t>readingE(Value) :&gt;</a:t>
            </a:r>
          </a:p>
          <a:p>
            <a:pPr>
              <a:spcAft>
                <a:spcPts val="100"/>
              </a:spcAft>
              <a:defRPr sz="1400">
                <a:solidFill>
                  <a:srgbClr val="1E293B"/>
                </a:solidFill>
                <a:latin typeface="Consolas"/>
              </a:defRPr>
            </a:pPr>
            <a:r>
              <a:t>    bb_write(env_data(temperature, Value)),</a:t>
            </a:r>
          </a:p>
          <a:p>
            <a:pPr>
              <a:spcAft>
                <a:spcPts val="100"/>
              </a:spcAft>
              <a:defRPr sz="1400">
                <a:solidFill>
                  <a:srgbClr val="1E293B"/>
                </a:solidFill>
                <a:latin typeface="Consolas"/>
              </a:defRPr>
            </a:pPr>
            <a:r>
              <a:t>    log("Wrote temperature to blackboard").</a:t>
            </a:r>
          </a:p>
          <a:p>
            <a:pPr>
              <a:spcAft>
                <a:spcPts val="100"/>
              </a:spcAft>
              <a:defRPr sz="1400">
                <a:solidFill>
                  <a:srgbClr val="1E293B"/>
                </a:solidFill>
                <a:latin typeface="Consolas"/>
              </a:defRPr>
            </a:pPr>
          </a:p>
          <a:p>
            <a:pPr>
              <a:spcAft>
                <a:spcPts val="100"/>
              </a:spcAft>
              <a:defRPr sz="1400">
                <a:solidFill>
                  <a:srgbClr val="7C3AED"/>
                </a:solidFill>
                <a:latin typeface="Consolas"/>
              </a:defRPr>
            </a:pPr>
            <a:r>
              <a:t>:- agent(monitor, [cycle(2)]).</a:t>
            </a:r>
          </a:p>
          <a:p>
            <a:pPr>
              <a:spcAft>
                <a:spcPts val="100"/>
              </a:spcAft>
              <a:defRPr sz="1400">
                <a:solidFill>
                  <a:srgbClr val="1E293B"/>
                </a:solidFill>
                <a:latin typeface="Consolas"/>
              </a:defRPr>
            </a:pPr>
          </a:p>
          <a:p>
            <a:pPr>
              <a:spcAft>
                <a:spcPts val="100"/>
              </a:spcAft>
              <a:defRPr sz="1400">
                <a:solidFill>
                  <a:srgbClr val="64748B"/>
                </a:solidFill>
                <a:latin typeface="Consolas"/>
              </a:defRPr>
            </a:pPr>
            <a:r>
              <a:t>%% Read from blackboard (non-destructive)</a:t>
            </a:r>
          </a:p>
          <a:p>
            <a:pPr>
              <a:spcAft>
                <a:spcPts val="100"/>
              </a:spcAft>
              <a:defRPr sz="1400">
                <a:solidFill>
                  <a:srgbClr val="1E293B"/>
                </a:solidFill>
                <a:latin typeface="Consolas"/>
              </a:defRPr>
            </a:pPr>
            <a:r>
              <a:t>when(bb_read(env_data(temperature, T)), T &gt; 40) :-</a:t>
            </a:r>
          </a:p>
          <a:p>
            <a:pPr>
              <a:spcAft>
                <a:spcPts val="100"/>
              </a:spcAft>
              <a:defRPr sz="1400">
                <a:solidFill>
                  <a:srgbClr val="1E293B"/>
                </a:solidFill>
                <a:latin typeface="Consolas"/>
              </a:defRPr>
            </a:pPr>
            <a:r>
              <a:t>    log("Blackboard says temperature is ~w!", [T]).</a:t>
            </a:r>
          </a:p>
          <a:p>
            <a:pPr>
              <a:spcAft>
                <a:spcPts val="100"/>
              </a:spcAft>
              <a:defRPr sz="1400">
                <a:solidFill>
                  <a:srgbClr val="1E293B"/>
                </a:solidFill>
                <a:latin typeface="Consolas"/>
              </a:defRPr>
            </a:pPr>
          </a:p>
          <a:p>
            <a:pPr>
              <a:spcAft>
                <a:spcPts val="100"/>
              </a:spcAft>
              <a:defRPr sz="1400">
                <a:solidFill>
                  <a:srgbClr val="64748B"/>
                </a:solidFill>
                <a:latin typeface="Consolas"/>
              </a:defRPr>
            </a:pPr>
            <a:r>
              <a:t>%% Remove from blackboard</a:t>
            </a:r>
          </a:p>
          <a:p>
            <a:pPr>
              <a:spcAft>
                <a:spcPts val="100"/>
              </a:spcAft>
              <a:defRPr sz="1400">
                <a:solidFill>
                  <a:srgbClr val="1E293B"/>
                </a:solidFill>
                <a:latin typeface="Consolas"/>
              </a:defRPr>
            </a:pPr>
            <a:r>
              <a:t>clearE :&gt;</a:t>
            </a:r>
          </a:p>
          <a:p>
            <a:pPr>
              <a:spcAft>
                <a:spcPts val="100"/>
              </a:spcAft>
              <a:defRPr sz="1400">
                <a:solidFill>
                  <a:srgbClr val="1E293B"/>
                </a:solidFill>
                <a:latin typeface="Consolas"/>
              </a:defRPr>
            </a:pPr>
            <a:r>
              <a:t>    bb_remove(env_data(temperature, _)).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57200" y="6446520"/>
            <a:ext cx="54864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900" b="0">
                <a:solidFill>
                  <a:srgbClr val="94A3B8"/>
                </a:solidFill>
                <a:latin typeface="Segoe UI"/>
              </a:defRPr>
            </a:pPr>
            <a:r>
              <a:t>DALI2 — University of L’Aquila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1277295" y="6446520"/>
            <a:ext cx="640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900" b="0">
                <a:solidFill>
                  <a:srgbClr val="94A3B8"/>
                </a:solidFill>
                <a:latin typeface="Segoe UI"/>
              </a:defRPr>
            </a:pPr>
            <a:r>
              <a:t>55</a:t>
            </a:r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1E3A5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320040"/>
            <a:ext cx="1051560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000" b="1">
                <a:solidFill>
                  <a:srgbClr val="0F172A"/>
                </a:solidFill>
                <a:latin typeface="Segoe UI"/>
              </a:defRPr>
            </a:pPr>
            <a:r>
              <a:t>AI Oracle</a:t>
            </a:r>
          </a:p>
        </p:txBody>
      </p:sp>
      <p:sp>
        <p:nvSpPr>
          <p:cNvPr id="4" name="Rectangle 3"/>
          <p:cNvSpPr/>
          <p:nvPr/>
        </p:nvSpPr>
        <p:spPr>
          <a:xfrm>
            <a:off x="731520" y="1051560"/>
            <a:ext cx="1828800" cy="32004"/>
          </a:xfrm>
          <a:prstGeom prst="rect">
            <a:avLst/>
          </a:prstGeom>
          <a:solidFill>
            <a:srgbClr val="38BDF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731520" y="1371600"/>
            <a:ext cx="105156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600" b="0">
                <a:solidFill>
                  <a:srgbClr val="475569"/>
                </a:solidFill>
                <a:latin typeface="Segoe UI"/>
              </a:defRPr>
            </a:pPr>
            <a:r>
              <a:t>Connect to any LLM via OpenRouter. Agents send context, receive Prolog facts back.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1965960"/>
            <a:ext cx="5029200" cy="43891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b="1" sz="1600">
                <a:solidFill>
                  <a:srgbClr val="1E293B"/>
                </a:solidFill>
                <a:latin typeface="Segoe UI"/>
              </a:rPr>
              <a:t>• Configuration:</a:t>
            </a:r>
            <a:r>
              <a:rPr sz="1600">
                <a:solidFill>
                  <a:srgbClr val="1E293B"/>
                </a:solidFill>
                <a:latin typeface="Segoe UI"/>
              </a:rPr>
              <a:t> set OPENROUTER_API_KEY environment variable, web UI, or POST /api/ai/key</a:t>
            </a:r>
          </a:p>
          <a:p>
            <a:pPr>
              <a:spcAft>
                <a:spcPts val="600"/>
              </a:spcAft>
            </a:pPr>
            <a:r>
              <a:rPr b="1" sz="1600">
                <a:solidFill>
                  <a:srgbClr val="1E293B"/>
                </a:solidFill>
                <a:latin typeface="Segoe UI"/>
              </a:rPr>
              <a:t>• Optional:</a:t>
            </a:r>
            <a:r>
              <a:rPr sz="1600">
                <a:solidFill>
                  <a:srgbClr val="1E293B"/>
                </a:solidFill>
                <a:latin typeface="Segoe UI"/>
              </a:rPr>
              <a:t> if no key, ai_available fails and ask_ai returns suggestion(no_ai_available)</a:t>
            </a:r>
          </a:p>
          <a:p>
            <a:pPr>
              <a:spcAft>
                <a:spcPts val="600"/>
              </a:spcAft>
            </a:pPr>
            <a:r>
              <a:rPr b="1" sz="1600">
                <a:solidFill>
                  <a:srgbClr val="1E293B"/>
                </a:solidFill>
                <a:latin typeface="Segoe UI"/>
              </a:rPr>
              <a:t>• Models:</a:t>
            </a:r>
            <a:r>
              <a:rPr sz="1600">
                <a:solidFill>
                  <a:srgbClr val="1E293B"/>
                </a:solidFill>
                <a:latin typeface="Segoe UI"/>
              </a:rPr>
              <a:t> free (Gemini, Llama, Qwen, DeepSeek) and paid (GPT-4o, Claude, Gemini Pro)</a:t>
            </a:r>
          </a:p>
          <a:p>
            <a:pPr>
              <a:spcAft>
                <a:spcPts val="600"/>
              </a:spcAft>
            </a:pPr>
            <a:r>
              <a:rPr b="1" sz="1600">
                <a:solidFill>
                  <a:srgbClr val="1E293B"/>
                </a:solidFill>
                <a:latin typeface="Segoe UI"/>
              </a:rPr>
              <a:t>• Filtered:</a:t>
            </a:r>
            <a:r>
              <a:rPr sz="1600">
                <a:solidFill>
                  <a:srgbClr val="1E293B"/>
                </a:solidFill>
                <a:latin typeface="Segoe UI"/>
              </a:rPr>
              <a:t> tell/told rules apply to AI queries and responses</a:t>
            </a:r>
          </a:p>
        </p:txBody>
      </p:sp>
      <p:sp>
        <p:nvSpPr>
          <p:cNvPr id="7" name="Rectangle 6"/>
          <p:cNvSpPr/>
          <p:nvPr/>
        </p:nvSpPr>
        <p:spPr>
          <a:xfrm>
            <a:off x="6217920" y="1965960"/>
            <a:ext cx="5486400" cy="3310128"/>
          </a:xfrm>
          <a:prstGeom prst="rect">
            <a:avLst/>
          </a:prstGeom>
          <a:solidFill>
            <a:srgbClr val="F1F5F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Rectangle 7"/>
          <p:cNvSpPr/>
          <p:nvPr/>
        </p:nvSpPr>
        <p:spPr>
          <a:xfrm>
            <a:off x="6217920" y="1965960"/>
            <a:ext cx="45720" cy="3310128"/>
          </a:xfrm>
          <a:prstGeom prst="rect">
            <a:avLst/>
          </a:prstGeom>
          <a:solidFill>
            <a:srgbClr val="38BDF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6446520" y="2103120"/>
            <a:ext cx="5074920" cy="30358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00"/>
              </a:spcAft>
              <a:defRPr sz="1100">
                <a:solidFill>
                  <a:srgbClr val="7C3AED"/>
                </a:solidFill>
                <a:latin typeface="Consolas"/>
              </a:defRPr>
            </a:pPr>
            <a:r>
              <a:t>:- agent(advisor, [cycle(2)]).</a:t>
            </a:r>
          </a:p>
          <a:p>
            <a:pPr>
              <a:spcAft>
                <a:spcPts val="100"/>
              </a:spcAft>
              <a:defRPr sz="1100">
                <a:solidFill>
                  <a:srgbClr val="1E293B"/>
                </a:solidFill>
                <a:latin typeface="Consolas"/>
              </a:defRPr>
            </a:pPr>
          </a:p>
          <a:p>
            <a:pPr>
              <a:spcAft>
                <a:spcPts val="100"/>
              </a:spcAft>
              <a:defRPr sz="1100">
                <a:solidFill>
                  <a:srgbClr val="1E293B"/>
                </a:solidFill>
                <a:latin typeface="Consolas"/>
              </a:defRPr>
            </a:pPr>
            <a:r>
              <a:t>analyzeE(Data) :&gt;</a:t>
            </a:r>
          </a:p>
          <a:p>
            <a:pPr>
              <a:spcAft>
                <a:spcPts val="100"/>
              </a:spcAft>
              <a:defRPr sz="1100">
                <a:solidFill>
                  <a:srgbClr val="1E293B"/>
                </a:solidFill>
                <a:latin typeface="Consolas"/>
              </a:defRPr>
            </a:pPr>
            <a:r>
              <a:t>    ( ai_available -&gt;</a:t>
            </a:r>
          </a:p>
          <a:p>
            <a:pPr>
              <a:spcAft>
                <a:spcPts val="100"/>
              </a:spcAft>
              <a:defRPr sz="1100">
                <a:solidFill>
                  <a:srgbClr val="1E293B"/>
                </a:solidFill>
                <a:latin typeface="Consolas"/>
              </a:defRPr>
            </a:pPr>
            <a:r>
              <a:t>        ask_ai(analyze(Data), Advice),</a:t>
            </a:r>
          </a:p>
          <a:p>
            <a:pPr>
              <a:spcAft>
                <a:spcPts val="100"/>
              </a:spcAft>
              <a:defRPr sz="1100">
                <a:solidFill>
                  <a:srgbClr val="1E293B"/>
                </a:solidFill>
                <a:latin typeface="Consolas"/>
              </a:defRPr>
            </a:pPr>
            <a:r>
              <a:t>        log("AI: ~w", [Advice]),</a:t>
            </a:r>
          </a:p>
          <a:p>
            <a:pPr>
              <a:spcAft>
                <a:spcPts val="100"/>
              </a:spcAft>
              <a:defRPr sz="1100">
                <a:solidFill>
                  <a:srgbClr val="1E293B"/>
                </a:solidFill>
                <a:latin typeface="Consolas"/>
              </a:defRPr>
            </a:pPr>
            <a:r>
              <a:t>        send(coord, ai_rec(Advice))</a:t>
            </a:r>
          </a:p>
          <a:p>
            <a:pPr>
              <a:spcAft>
                <a:spcPts val="100"/>
              </a:spcAft>
              <a:defRPr sz="1100">
                <a:solidFill>
                  <a:srgbClr val="1E293B"/>
                </a:solidFill>
                <a:latin typeface="Consolas"/>
              </a:defRPr>
            </a:pPr>
            <a:r>
              <a:t>    ;</a:t>
            </a:r>
          </a:p>
          <a:p>
            <a:pPr>
              <a:spcAft>
                <a:spcPts val="100"/>
              </a:spcAft>
              <a:defRPr sz="1100">
                <a:solidFill>
                  <a:srgbClr val="1E293B"/>
                </a:solidFill>
                <a:latin typeface="Consolas"/>
              </a:defRPr>
            </a:pPr>
            <a:r>
              <a:t>        log("AI not available")</a:t>
            </a:r>
          </a:p>
          <a:p>
            <a:pPr>
              <a:spcAft>
                <a:spcPts val="100"/>
              </a:spcAft>
              <a:defRPr sz="1100">
                <a:solidFill>
                  <a:srgbClr val="1E293B"/>
                </a:solidFill>
                <a:latin typeface="Consolas"/>
              </a:defRPr>
            </a:pPr>
            <a:r>
              <a:t>    ).</a:t>
            </a:r>
          </a:p>
          <a:p>
            <a:pPr>
              <a:spcAft>
                <a:spcPts val="100"/>
              </a:spcAft>
              <a:defRPr sz="1100">
                <a:solidFill>
                  <a:srgbClr val="1E293B"/>
                </a:solidFill>
                <a:latin typeface="Consolas"/>
              </a:defRPr>
            </a:pPr>
          </a:p>
          <a:p>
            <a:pPr>
              <a:spcAft>
                <a:spcPts val="100"/>
              </a:spcAft>
              <a:defRPr sz="1100">
                <a:solidFill>
                  <a:srgbClr val="64748B"/>
                </a:solidFill>
                <a:latin typeface="Consolas"/>
              </a:defRPr>
            </a:pPr>
            <a:r>
              <a:t>%% ask_ai(Context, Result)</a:t>
            </a:r>
          </a:p>
          <a:p>
            <a:pPr>
              <a:spcAft>
                <a:spcPts val="100"/>
              </a:spcAft>
              <a:defRPr sz="1100">
                <a:solidFill>
                  <a:srgbClr val="64748B"/>
                </a:solidFill>
                <a:latin typeface="Consolas"/>
              </a:defRPr>
            </a:pPr>
            <a:r>
              <a:t>%% ask_ai(Context, Prompt, Result)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57200" y="6446520"/>
            <a:ext cx="54864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900" b="0">
                <a:solidFill>
                  <a:srgbClr val="94A3B8"/>
                </a:solidFill>
                <a:latin typeface="Segoe UI"/>
              </a:defRPr>
            </a:pPr>
            <a:r>
              <a:t>DALI2 — University of L’Aquila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1277295" y="6446520"/>
            <a:ext cx="640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900" b="0">
                <a:solidFill>
                  <a:srgbClr val="94A3B8"/>
                </a:solidFill>
                <a:latin typeface="Segoe UI"/>
              </a:defRPr>
            </a:pPr>
            <a:r>
              <a:t>56</a:t>
            </a:r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0F172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914400" y="3657600"/>
            <a:ext cx="2743200" cy="36576"/>
          </a:xfrm>
          <a:prstGeom prst="rect">
            <a:avLst/>
          </a:prstGeom>
          <a:solidFill>
            <a:srgbClr val="38BDF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914400" y="2194560"/>
            <a:ext cx="10058400" cy="1371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4200" b="1">
                <a:solidFill>
                  <a:srgbClr val="FFFFFF"/>
                </a:solidFill>
                <a:latin typeface="Segoe UI"/>
              </a:defRPr>
            </a:pPr>
            <a:r>
              <a:t>Agent Lifecycle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14400" y="4023360"/>
            <a:ext cx="1005840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000" b="0">
                <a:solidFill>
                  <a:srgbClr val="BDD5F5"/>
                </a:solidFill>
                <a:latin typeface="Segoe UI"/>
              </a:defRPr>
            </a:pPr>
            <a:r>
              <a:t>Cycle-Based Event Loop · Past Memory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1277295" y="6446520"/>
            <a:ext cx="640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900" b="0">
                <a:solidFill>
                  <a:srgbClr val="94A3B8"/>
                </a:solidFill>
                <a:latin typeface="Segoe UI"/>
              </a:defRPr>
            </a:pPr>
            <a:r>
              <a:t>57</a:t>
            </a:r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1E3A5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320040"/>
            <a:ext cx="1051560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000" b="1">
                <a:solidFill>
                  <a:srgbClr val="0F172A"/>
                </a:solidFill>
                <a:latin typeface="Segoe UI"/>
              </a:defRPr>
            </a:pPr>
            <a:r>
              <a:t>Agent Cycle — 13 Steps</a:t>
            </a:r>
          </a:p>
        </p:txBody>
      </p:sp>
      <p:sp>
        <p:nvSpPr>
          <p:cNvPr id="4" name="Rectangle 3"/>
          <p:cNvSpPr/>
          <p:nvPr/>
        </p:nvSpPr>
        <p:spPr>
          <a:xfrm>
            <a:off x="731520" y="1051560"/>
            <a:ext cx="1828800" cy="32004"/>
          </a:xfrm>
          <a:prstGeom prst="rect">
            <a:avLst/>
          </a:prstGeom>
          <a:solidFill>
            <a:srgbClr val="38BDF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731520" y="1371600"/>
            <a:ext cx="105156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600" b="0">
                <a:solidFill>
                  <a:srgbClr val="475569"/>
                </a:solidFill>
                <a:latin typeface="Segoe UI"/>
              </a:defRPr>
            </a:pPr>
            <a:r>
              <a:t>Each agent runs a cycle-based event loop. All 13 steps execute in order every cycle.</a:t>
            </a:r>
          </a:p>
        </p:txBody>
      </p:sp>
      <p:sp>
        <p:nvSpPr>
          <p:cNvPr id="6" name="Rectangle 5"/>
          <p:cNvSpPr/>
          <p:nvPr/>
        </p:nvSpPr>
        <p:spPr>
          <a:xfrm>
            <a:off x="1371600" y="2011680"/>
            <a:ext cx="9144000" cy="4389120"/>
          </a:xfrm>
          <a:prstGeom prst="rect">
            <a:avLst/>
          </a:prstGeom>
          <a:solidFill>
            <a:srgbClr val="F1F5F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Rectangle 6"/>
          <p:cNvSpPr/>
          <p:nvPr/>
        </p:nvSpPr>
        <p:spPr>
          <a:xfrm>
            <a:off x="1371600" y="2011680"/>
            <a:ext cx="45720" cy="4389120"/>
          </a:xfrm>
          <a:prstGeom prst="rect">
            <a:avLst/>
          </a:prstGeom>
          <a:solidFill>
            <a:srgbClr val="38BDF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600200" y="2148840"/>
            <a:ext cx="8732520" cy="41148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00"/>
              </a:spcAft>
              <a:defRPr sz="1400">
                <a:solidFill>
                  <a:srgbClr val="1E293B"/>
                </a:solidFill>
                <a:latin typeface="Consolas"/>
              </a:defRPr>
            </a:pPr>
            <a:r>
              <a:t>+-------------------------------------------+</a:t>
            </a:r>
          </a:p>
          <a:p>
            <a:pPr>
              <a:spcAft>
                <a:spcPts val="100"/>
              </a:spcAft>
              <a:defRPr sz="1400">
                <a:solidFill>
                  <a:srgbClr val="1E293B"/>
                </a:solidFill>
                <a:latin typeface="Consolas"/>
              </a:defRPr>
            </a:pPr>
            <a:r>
              <a:t>|            Agent Cycle                     |</a:t>
            </a:r>
          </a:p>
          <a:p>
            <a:pPr>
              <a:spcAft>
                <a:spcPts val="100"/>
              </a:spcAft>
              <a:defRPr sz="1400">
                <a:solidFill>
                  <a:srgbClr val="1E293B"/>
                </a:solidFill>
                <a:latin typeface="Consolas"/>
              </a:defRPr>
            </a:pPr>
            <a:r>
              <a:t>+-------------------------------------------+</a:t>
            </a:r>
          </a:p>
          <a:p>
            <a:pPr>
              <a:spcAft>
                <a:spcPts val="100"/>
              </a:spcAft>
              <a:defRPr sz="1400">
                <a:solidFill>
                  <a:srgbClr val="1E293B"/>
                </a:solidFill>
                <a:latin typeface="Consolas"/>
              </a:defRPr>
            </a:pPr>
            <a:r>
              <a:t>|  1. Process messages (priority queue)      |</a:t>
            </a:r>
          </a:p>
          <a:p>
            <a:pPr>
              <a:spcAft>
                <a:spcPts val="100"/>
              </a:spcAft>
              <a:defRPr sz="1400">
                <a:solidFill>
                  <a:srgbClr val="1E293B"/>
                </a:solidFill>
                <a:latin typeface="Consolas"/>
              </a:defRPr>
            </a:pPr>
            <a:r>
              <a:t>|  2. Process injected events                |</a:t>
            </a:r>
          </a:p>
          <a:p>
            <a:pPr>
              <a:spcAft>
                <a:spcPts val="100"/>
              </a:spcAft>
              <a:defRPr sz="1400">
                <a:solidFill>
                  <a:srgbClr val="1E293B"/>
                </a:solidFill>
                <a:latin typeface="Consolas"/>
              </a:defRPr>
            </a:pPr>
            <a:r>
              <a:t>|  3. Process internals (interval/change)    |</a:t>
            </a:r>
          </a:p>
          <a:p>
            <a:pPr>
              <a:spcAft>
                <a:spcPts val="100"/>
              </a:spcAft>
              <a:defRPr sz="1400">
                <a:solidFill>
                  <a:srgbClr val="1E293B"/>
                </a:solidFill>
                <a:latin typeface="Consolas"/>
              </a:defRPr>
            </a:pPr>
            <a:r>
              <a:t>|  4. Process periodic tasks                 |</a:t>
            </a:r>
          </a:p>
          <a:p>
            <a:pPr>
              <a:spcAft>
                <a:spcPts val="100"/>
              </a:spcAft>
              <a:defRPr sz="1400">
                <a:solidFill>
                  <a:srgbClr val="1E293B"/>
                </a:solidFill>
                <a:latin typeface="Consolas"/>
              </a:defRPr>
            </a:pPr>
            <a:r>
              <a:t>|  5. Process condition monitors             |</a:t>
            </a:r>
          </a:p>
          <a:p>
            <a:pPr>
              <a:spcAft>
                <a:spcPts val="100"/>
              </a:spcAft>
              <a:defRPr sz="1400">
                <a:solidFill>
                  <a:srgbClr val="1E293B"/>
                </a:solidFill>
                <a:latin typeface="Consolas"/>
              </a:defRPr>
            </a:pPr>
            <a:r>
              <a:t>|  6. Process condition-actions              |</a:t>
            </a:r>
          </a:p>
          <a:p>
            <a:pPr>
              <a:spcAft>
                <a:spcPts val="100"/>
              </a:spcAft>
              <a:defRPr sz="1400">
                <a:solidFill>
                  <a:srgbClr val="1E293B"/>
                </a:solidFill>
                <a:latin typeface="Consolas"/>
              </a:defRPr>
            </a:pPr>
            <a:r>
              <a:t>|  7. Process present events                 |</a:t>
            </a:r>
          </a:p>
          <a:p>
            <a:pPr>
              <a:spcAft>
                <a:spcPts val="100"/>
              </a:spcAft>
              <a:defRPr sz="1400">
                <a:solidFill>
                  <a:srgbClr val="1E293B"/>
                </a:solidFill>
                <a:latin typeface="Consolas"/>
              </a:defRPr>
            </a:pPr>
            <a:r>
              <a:t>|  8. Process multi-events                   |</a:t>
            </a:r>
          </a:p>
          <a:p>
            <a:pPr>
              <a:spcAft>
                <a:spcPts val="100"/>
              </a:spcAft>
              <a:defRPr sz="1400">
                <a:solidFill>
                  <a:srgbClr val="1E293B"/>
                </a:solidFill>
                <a:latin typeface="Consolas"/>
              </a:defRPr>
            </a:pPr>
            <a:r>
              <a:t>|  9. Process past reactions (export past)   |</a:t>
            </a:r>
          </a:p>
          <a:p>
            <a:pPr>
              <a:spcAft>
                <a:spcPts val="100"/>
              </a:spcAft>
              <a:defRPr sz="1400">
                <a:solidFill>
                  <a:srgbClr val="1E293B"/>
                </a:solidFill>
                <a:latin typeface="Consolas"/>
              </a:defRPr>
            </a:pPr>
            <a:r>
              <a:t>| 10. Check constraints                      |</a:t>
            </a:r>
          </a:p>
          <a:p>
            <a:pPr>
              <a:spcAft>
                <a:spcPts val="100"/>
              </a:spcAft>
              <a:defRPr sz="1400">
                <a:solidFill>
                  <a:srgbClr val="1E293B"/>
                </a:solidFill>
                <a:latin typeface="Consolas"/>
              </a:defRPr>
            </a:pPr>
            <a:r>
              <a:t>| 11. Process goals + residue goals          |</a:t>
            </a:r>
          </a:p>
          <a:p>
            <a:pPr>
              <a:spcAft>
                <a:spcPts val="100"/>
              </a:spcAft>
              <a:defRPr sz="1400">
                <a:solidFill>
                  <a:srgbClr val="1E293B"/>
                </a:solidFill>
                <a:latin typeface="Consolas"/>
              </a:defRPr>
            </a:pPr>
            <a:r>
              <a:t>| 12. Clean up expired past events           |</a:t>
            </a:r>
          </a:p>
          <a:p>
            <a:pPr>
              <a:spcAft>
                <a:spcPts val="100"/>
              </a:spcAft>
              <a:defRPr sz="1400">
                <a:solidFill>
                  <a:srgbClr val="1E293B"/>
                </a:solidFill>
                <a:latin typeface="Consolas"/>
              </a:defRPr>
            </a:pPr>
            <a:r>
              <a:t>| 13. Sleep for cycle duration               |</a:t>
            </a:r>
          </a:p>
          <a:p>
            <a:pPr>
              <a:spcAft>
                <a:spcPts val="100"/>
              </a:spcAft>
              <a:defRPr sz="1400">
                <a:solidFill>
                  <a:srgbClr val="1E293B"/>
                </a:solidFill>
                <a:latin typeface="Consolas"/>
              </a:defRPr>
            </a:pPr>
            <a:r>
              <a:t>|     +--- repeat ---+                       |</a:t>
            </a:r>
          </a:p>
          <a:p>
            <a:pPr>
              <a:spcAft>
                <a:spcPts val="100"/>
              </a:spcAft>
              <a:defRPr sz="1400">
                <a:solidFill>
                  <a:srgbClr val="1E293B"/>
                </a:solidFill>
                <a:latin typeface="Consolas"/>
              </a:defRPr>
            </a:pPr>
            <a:r>
              <a:t>+-------------------------------------------+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57200" y="6446520"/>
            <a:ext cx="54864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900" b="0">
                <a:solidFill>
                  <a:srgbClr val="94A3B8"/>
                </a:solidFill>
                <a:latin typeface="Segoe UI"/>
              </a:defRPr>
            </a:pPr>
            <a:r>
              <a:t>DALI2 — University of L’Aquila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1277295" y="6446520"/>
            <a:ext cx="640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900" b="0">
                <a:solidFill>
                  <a:srgbClr val="94A3B8"/>
                </a:solidFill>
                <a:latin typeface="Segoe UI"/>
              </a:defRPr>
            </a:pPr>
            <a:r>
              <a:t>58</a:t>
            </a:r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1E3A5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320040"/>
            <a:ext cx="1051560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000" b="1">
                <a:solidFill>
                  <a:srgbClr val="0F172A"/>
                </a:solidFill>
                <a:latin typeface="Segoe UI"/>
              </a:defRPr>
            </a:pPr>
            <a:r>
              <a:t>Past Memory Types</a:t>
            </a:r>
          </a:p>
        </p:txBody>
      </p:sp>
      <p:sp>
        <p:nvSpPr>
          <p:cNvPr id="4" name="Rectangle 3"/>
          <p:cNvSpPr/>
          <p:nvPr/>
        </p:nvSpPr>
        <p:spPr>
          <a:xfrm>
            <a:off x="731520" y="1051560"/>
            <a:ext cx="1828800" cy="32004"/>
          </a:xfrm>
          <a:prstGeom prst="rect">
            <a:avLst/>
          </a:prstGeom>
          <a:solidFill>
            <a:srgbClr val="38BDF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731520" y="1371600"/>
            <a:ext cx="105156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600" b="0">
                <a:solidFill>
                  <a:srgbClr val="475569"/>
                </a:solidFill>
                <a:latin typeface="Segoe UI"/>
              </a:defRPr>
            </a:pPr>
            <a:r>
              <a:t>Every event is recorded in past memory with a timestamp and source type.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2011680"/>
            <a:ext cx="10515600" cy="43891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b="1" sz="1800">
                <a:solidFill>
                  <a:srgbClr val="1E293B"/>
                </a:solidFill>
                <a:latin typeface="Segoe UI"/>
              </a:rPr>
              <a:t>• received(Content, From)</a:t>
            </a:r>
            <a:r>
              <a:rPr sz="1800">
                <a:solidFill>
                  <a:srgbClr val="1E293B"/>
                </a:solidFill>
                <a:latin typeface="Segoe UI"/>
              </a:rPr>
              <a:t> — external message received from another agent</a:t>
            </a:r>
          </a:p>
          <a:p>
            <a:pPr>
              <a:spcAft>
                <a:spcPts val="600"/>
              </a:spcAft>
            </a:pPr>
            <a:r>
              <a:rPr b="1" sz="1800">
                <a:solidFill>
                  <a:srgbClr val="1E293B"/>
                </a:solidFill>
                <a:latin typeface="Segoe UI"/>
              </a:rPr>
              <a:t>• injected(Event)</a:t>
            </a:r>
            <a:r>
              <a:rPr sz="1800">
                <a:solidFill>
                  <a:srgbClr val="1E293B"/>
                </a:solidFill>
                <a:latin typeface="Segoe UI"/>
              </a:rPr>
              <a:t> — event injected via REST API or web UI</a:t>
            </a:r>
          </a:p>
          <a:p>
            <a:pPr>
              <a:spcAft>
                <a:spcPts val="600"/>
              </a:spcAft>
            </a:pPr>
            <a:r>
              <a:rPr b="1" sz="1800">
                <a:solidFill>
                  <a:srgbClr val="1E293B"/>
                </a:solidFill>
                <a:latin typeface="Segoe UI"/>
              </a:rPr>
              <a:t>• internal(Event)</a:t>
            </a:r>
            <a:r>
              <a:rPr sz="1800">
                <a:solidFill>
                  <a:srgbClr val="1E293B"/>
                </a:solidFill>
                <a:latin typeface="Segoe UI"/>
              </a:rPr>
              <a:t> — internal event that fired</a:t>
            </a:r>
          </a:p>
          <a:p>
            <a:pPr>
              <a:spcAft>
                <a:spcPts val="600"/>
              </a:spcAft>
            </a:pPr>
            <a:r>
              <a:rPr b="1" sz="1800">
                <a:solidFill>
                  <a:srgbClr val="1E293B"/>
                </a:solidFill>
                <a:latin typeface="Segoe UI"/>
              </a:rPr>
              <a:t>• did(Action)</a:t>
            </a:r>
            <a:r>
              <a:rPr sz="1800">
                <a:solidFill>
                  <a:srgbClr val="1E293B"/>
                </a:solidFill>
                <a:latin typeface="Segoe UI"/>
              </a:rPr>
              <a:t> — action that was executed via do/1</a:t>
            </a:r>
          </a:p>
          <a:p>
            <a:pPr>
              <a:spcAft>
                <a:spcPts val="600"/>
              </a:spcAft>
            </a:pPr>
            <a:r>
              <a:rPr b="1" sz="1800">
                <a:solidFill>
                  <a:srgbClr val="1E293B"/>
                </a:solidFill>
                <a:latin typeface="Segoe UI"/>
              </a:rPr>
              <a:t>• goal_achieved(Goal)</a:t>
            </a:r>
            <a:r>
              <a:rPr sz="1800">
                <a:solidFill>
                  <a:srgbClr val="1E293B"/>
                </a:solidFill>
                <a:latin typeface="Segoe UI"/>
              </a:rPr>
              <a:t> — goal that was successfully achieved</a:t>
            </a:r>
          </a:p>
          <a:p>
            <a:pPr>
              <a:spcAft>
                <a:spcPts val="600"/>
              </a:spcAft>
            </a:pPr>
            <a:r>
              <a:rPr b="1" sz="1800">
                <a:solidFill>
                  <a:srgbClr val="1E293B"/>
                </a:solidFill>
                <a:latin typeface="Segoe UI"/>
              </a:rPr>
              <a:t>• confirmed(Fact)</a:t>
            </a:r>
            <a:r>
              <a:rPr sz="1800">
                <a:solidFill>
                  <a:srgbClr val="1E293B"/>
                </a:solidFill>
                <a:latin typeface="Segoe UI"/>
              </a:rPr>
              <a:t> — fact confirmed via FIPA confirm message</a:t>
            </a:r>
          </a:p>
          <a:p>
            <a:pPr>
              <a:spcAft>
                <a:spcPts val="600"/>
              </a:spcAft>
              <a:defRPr sz="1800">
                <a:solidFill>
                  <a:srgbClr val="1E293B"/>
                </a:solidFill>
                <a:latin typeface="Segoe UI"/>
              </a:defRPr>
            </a:pPr>
            <a:r>
              <a:t>• Past events have configurable lifetimes (past_event/2)</a:t>
            </a:r>
          </a:p>
          <a:p>
            <a:pPr>
              <a:spcAft>
                <a:spcPts val="600"/>
              </a:spcAft>
              <a:defRPr sz="1800">
                <a:solidFill>
                  <a:srgbClr val="1E293B"/>
                </a:solidFill>
                <a:latin typeface="Segoe UI"/>
              </a:defRPr>
            </a:pPr>
            <a:r>
              <a:t>• Expired past events move to the remember tier (remember_event/2)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57200" y="6446520"/>
            <a:ext cx="54864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900" b="0">
                <a:solidFill>
                  <a:srgbClr val="94A3B8"/>
                </a:solidFill>
                <a:latin typeface="Segoe UI"/>
              </a:defRPr>
            </a:pPr>
            <a:r>
              <a:t>DALI2 — University of L’Aquila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277295" y="6446520"/>
            <a:ext cx="640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900" b="0">
                <a:solidFill>
                  <a:srgbClr val="94A3B8"/>
                </a:solidFill>
                <a:latin typeface="Segoe UI"/>
              </a:defRPr>
            </a:pPr>
            <a:r>
              <a:t>59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1E3A5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320040"/>
            <a:ext cx="1051560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000" b="1">
                <a:solidFill>
                  <a:srgbClr val="0F172A"/>
                </a:solidFill>
                <a:latin typeface="Segoe UI"/>
              </a:defRPr>
            </a:pPr>
            <a:r>
              <a:t>Prerequisites</a:t>
            </a:r>
          </a:p>
        </p:txBody>
      </p:sp>
      <p:sp>
        <p:nvSpPr>
          <p:cNvPr id="4" name="Rectangle 3"/>
          <p:cNvSpPr/>
          <p:nvPr/>
        </p:nvSpPr>
        <p:spPr>
          <a:xfrm>
            <a:off x="731520" y="1051560"/>
            <a:ext cx="1828800" cy="32004"/>
          </a:xfrm>
          <a:prstGeom prst="rect">
            <a:avLst/>
          </a:prstGeom>
          <a:solidFill>
            <a:srgbClr val="38BDF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731520" y="1371600"/>
            <a:ext cx="105156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600" b="0">
                <a:solidFill>
                  <a:srgbClr val="475569"/>
                </a:solidFill>
                <a:latin typeface="Segoe UI"/>
              </a:defRPr>
            </a:pPr>
            <a:r>
              <a:t>Two ways to run DALI2: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2011680"/>
            <a:ext cx="10515600" cy="43891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b="1" sz="1800">
                <a:solidFill>
                  <a:srgbClr val="1E293B"/>
                </a:solidFill>
                <a:latin typeface="Segoe UI"/>
              </a:rPr>
              <a:t>• With Docker (recommended)</a:t>
            </a:r>
            <a:r>
              <a:rPr sz="1800">
                <a:solidFill>
                  <a:srgbClr val="1E293B"/>
                </a:solidFill>
                <a:latin typeface="Segoe UI"/>
              </a:rPr>
              <a:t> — only Docker Desktop needed; Redis starts automatically</a:t>
            </a:r>
          </a:p>
          <a:p>
            <a:pPr>
              <a:spcAft>
                <a:spcPts val="600"/>
              </a:spcAft>
            </a:pPr>
            <a:r>
              <a:rPr b="1" sz="1800">
                <a:solidFill>
                  <a:srgbClr val="1E293B"/>
                </a:solidFill>
                <a:latin typeface="Segoe UI"/>
              </a:rPr>
              <a:t>• Without Docker</a:t>
            </a:r>
            <a:r>
              <a:rPr sz="1800">
                <a:solidFill>
                  <a:srgbClr val="1E293B"/>
                </a:solidFill>
                <a:latin typeface="Segoe UI"/>
              </a:rPr>
              <a:t> — requires SWI-Prolog (&gt;= 9.0) and Redis (&gt;= 6.0)</a:t>
            </a:r>
          </a:p>
          <a:p>
            <a:pPr>
              <a:spcAft>
                <a:spcPts val="600"/>
              </a:spcAft>
            </a:pPr>
            <a:r>
              <a:rPr b="1" sz="1800">
                <a:solidFill>
                  <a:srgbClr val="1E293B"/>
                </a:solidFill>
                <a:latin typeface="Segoe UI"/>
              </a:rPr>
              <a:t>• Redis</a:t>
            </a:r>
            <a:r>
              <a:rPr sz="1800">
                <a:solidFill>
                  <a:srgbClr val="1E293B"/>
                </a:solidFill>
                <a:latin typeface="Segoe UI"/>
              </a:rPr>
              <a:t> — must be running before starting DALI2; default: localhost:6379</a:t>
            </a:r>
          </a:p>
          <a:p>
            <a:pPr>
              <a:spcAft>
                <a:spcPts val="600"/>
              </a:spcAft>
            </a:pPr>
            <a:r>
              <a:rPr b="1" sz="1800">
                <a:solidFill>
                  <a:srgbClr val="1E293B"/>
                </a:solidFill>
                <a:latin typeface="Segoe UI"/>
              </a:rPr>
              <a:t>• Environment variables</a:t>
            </a:r>
            <a:r>
              <a:rPr sz="1800">
                <a:solidFill>
                  <a:srgbClr val="1E293B"/>
                </a:solidFill>
                <a:latin typeface="Segoe UI"/>
              </a:rPr>
              <a:t> — REDIS_HOST and REDIS_PORT to override defaults</a:t>
            </a:r>
          </a:p>
          <a:p>
            <a:pPr>
              <a:spcAft>
                <a:spcPts val="600"/>
              </a:spcAft>
            </a:pPr>
            <a:r>
              <a:rPr b="1" sz="1800">
                <a:solidFill>
                  <a:srgbClr val="1E293B"/>
                </a:solidFill>
                <a:latin typeface="Segoe UI"/>
              </a:rPr>
              <a:t>• Optional</a:t>
            </a:r>
            <a:r>
              <a:rPr sz="1800">
                <a:solidFill>
                  <a:srgbClr val="1E293B"/>
                </a:solidFill>
                <a:latin typeface="Segoe UI"/>
              </a:rPr>
              <a:t> — OPENROUTER_API_KEY for AI Oracle integration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57200" y="6446520"/>
            <a:ext cx="54864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900" b="0">
                <a:solidFill>
                  <a:srgbClr val="94A3B8"/>
                </a:solidFill>
                <a:latin typeface="Segoe UI"/>
              </a:defRPr>
            </a:pPr>
            <a:r>
              <a:t>DALI2 — University of L’Aquila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277295" y="6446520"/>
            <a:ext cx="640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900" b="0">
                <a:solidFill>
                  <a:srgbClr val="94A3B8"/>
                </a:solidFill>
                <a:latin typeface="Segoe UI"/>
              </a:defRPr>
            </a:pPr>
            <a:r>
              <a:t>6</a:t>
            </a:r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1E3A5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320040"/>
            <a:ext cx="1051560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000" b="1">
                <a:solidFill>
                  <a:srgbClr val="0F172A"/>
                </a:solidFill>
                <a:latin typeface="Segoe UI"/>
              </a:defRPr>
            </a:pPr>
            <a:r>
              <a:t>DSL Predicates — Communication and Beliefs</a:t>
            </a:r>
          </a:p>
        </p:txBody>
      </p:sp>
      <p:sp>
        <p:nvSpPr>
          <p:cNvPr id="4" name="Rectangle 3"/>
          <p:cNvSpPr/>
          <p:nvPr/>
        </p:nvSpPr>
        <p:spPr>
          <a:xfrm>
            <a:off x="731520" y="1051560"/>
            <a:ext cx="1828800" cy="32004"/>
          </a:xfrm>
          <a:prstGeom prst="rect">
            <a:avLst/>
          </a:prstGeom>
          <a:solidFill>
            <a:srgbClr val="38BDF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731520" y="1463040"/>
            <a:ext cx="105156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600" b="0">
                <a:solidFill>
                  <a:srgbClr val="475569"/>
                </a:solidFill>
                <a:latin typeface="Segoe UI"/>
              </a:defRPr>
            </a:pPr>
            <a:r>
              <a:t>Predicates available inside rule bodies: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731520" y="2011680"/>
          <a:ext cx="10515600" cy="35478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257800"/>
                <a:gridCol w="5257800"/>
              </a:tblGrid>
              <a:tr h="394208">
                <a:tc>
                  <a:txBody>
                    <a:bodyPr/>
                    <a:lstStyle/>
                    <a:p>
                      <a:pPr>
                        <a:defRPr sz="1300" b="1">
                          <a:solidFill>
                            <a:srgbClr val="FFFFFF"/>
                          </a:solidFill>
                          <a:latin typeface="Segoe UI"/>
                        </a:defRPr>
                      </a:pPr>
                      <a:r>
                        <a:t>Predicate</a:t>
                      </a:r>
                    </a:p>
                  </a:txBody>
                  <a:tcPr>
                    <a:solidFill>
                      <a:srgbClr val="1E3A5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300" b="1">
                          <a:solidFill>
                            <a:srgbClr val="FFFFFF"/>
                          </a:solidFill>
                          <a:latin typeface="Segoe UI"/>
                        </a:defRPr>
                      </a:pPr>
                      <a:r>
                        <a:t>Description</a:t>
                      </a:r>
                    </a:p>
                  </a:txBody>
                  <a:tcPr>
                    <a:solidFill>
                      <a:srgbClr val="1E3A5F"/>
                    </a:solidFill>
                  </a:tcPr>
                </a:tc>
              </a:tr>
              <a:tr h="394208">
                <a:tc>
                  <a:txBody>
                    <a:bodyPr/>
                    <a:lstStyle/>
                    <a:p>
                      <a:pPr>
                        <a:defRPr sz="1200">
                          <a:solidFill>
                            <a:srgbClr val="1E293B"/>
                          </a:solidFill>
                          <a:latin typeface="Segoe UI"/>
                        </a:defRPr>
                      </a:pPr>
                      <a:r>
                        <a:t>send(Agent, Content)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200">
                          <a:solidFill>
                            <a:srgbClr val="1E293B"/>
                          </a:solidFill>
                          <a:latin typeface="Segoe UI"/>
                        </a:defRPr>
                      </a:pPr>
                      <a:r>
                        <a:t>Send message to another agent (filtered by tell/told)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  <a:tr h="394208">
                <a:tc>
                  <a:txBody>
                    <a:bodyPr/>
                    <a:lstStyle/>
                    <a:p>
                      <a:pPr>
                        <a:defRPr sz="1200">
                          <a:solidFill>
                            <a:srgbClr val="1E293B"/>
                          </a:solidFill>
                          <a:latin typeface="Segoe UI"/>
                        </a:defRPr>
                      </a:pPr>
                      <a:r>
                        <a:t>broadcast(Content)</a:t>
                      </a:r>
                    </a:p>
                  </a:txBody>
                  <a:tcPr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200">
                          <a:solidFill>
                            <a:srgbClr val="1E293B"/>
                          </a:solidFill>
                          <a:latin typeface="Segoe UI"/>
                        </a:defRPr>
                      </a:pPr>
                      <a:r>
                        <a:t>Send to all other agents</a:t>
                      </a:r>
                    </a:p>
                  </a:txBody>
                  <a:tcPr>
                    <a:solidFill>
                      <a:srgbClr val="EFF6FF"/>
                    </a:solidFill>
                  </a:tcPr>
                </a:tc>
              </a:tr>
              <a:tr h="394208">
                <a:tc>
                  <a:txBody>
                    <a:bodyPr/>
                    <a:lstStyle/>
                    <a:p>
                      <a:pPr>
                        <a:defRPr sz="1200">
                          <a:solidFill>
                            <a:srgbClr val="1E293B"/>
                          </a:solidFill>
                          <a:latin typeface="Segoe UI"/>
                        </a:defRPr>
                      </a:pPr>
                      <a:r>
                        <a:t>from(Sender)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200">
                          <a:solidFill>
                            <a:srgbClr val="1E293B"/>
                          </a:solidFill>
                          <a:latin typeface="Segoe UI"/>
                        </a:defRPr>
                      </a:pPr>
                      <a:r>
                        <a:t>Get sender of current message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  <a:tr h="394208">
                <a:tc>
                  <a:txBody>
                    <a:bodyPr/>
                    <a:lstStyle/>
                    <a:p>
                      <a:pPr>
                        <a:defRPr sz="1200">
                          <a:solidFill>
                            <a:srgbClr val="1E293B"/>
                          </a:solidFill>
                          <a:latin typeface="Segoe UI"/>
                        </a:defRPr>
                      </a:pPr>
                      <a:r>
                        <a:t>reply_to(Content)</a:t>
                      </a:r>
                    </a:p>
                  </a:txBody>
                  <a:tcPr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200">
                          <a:solidFill>
                            <a:srgbClr val="1E293B"/>
                          </a:solidFill>
                          <a:latin typeface="Segoe UI"/>
                        </a:defRPr>
                      </a:pPr>
                      <a:r>
                        <a:t>Reply to current message sender</a:t>
                      </a:r>
                    </a:p>
                  </a:txBody>
                  <a:tcPr>
                    <a:solidFill>
                      <a:srgbClr val="EFF6FF"/>
                    </a:solidFill>
                  </a:tcPr>
                </a:tc>
              </a:tr>
              <a:tr h="394208">
                <a:tc>
                  <a:txBody>
                    <a:bodyPr/>
                    <a:lstStyle/>
                    <a:p>
                      <a:pPr>
                        <a:defRPr sz="1200">
                          <a:solidFill>
                            <a:srgbClr val="1E293B"/>
                          </a:solidFill>
                          <a:latin typeface="Segoe UI"/>
                        </a:defRPr>
                      </a:pPr>
                      <a:r>
                        <a:t>log(Format, Args)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200">
                          <a:solidFill>
                            <a:srgbClr val="1E293B"/>
                          </a:solidFill>
                          <a:latin typeface="Segoe UI"/>
                        </a:defRPr>
                      </a:pPr>
                      <a:r>
                        <a:t>Log a formatted message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  <a:tr h="394208">
                <a:tc>
                  <a:txBody>
                    <a:bodyPr/>
                    <a:lstStyle/>
                    <a:p>
                      <a:pPr>
                        <a:defRPr sz="1200">
                          <a:solidFill>
                            <a:srgbClr val="1E293B"/>
                          </a:solidFill>
                          <a:latin typeface="Segoe UI"/>
                        </a:defRPr>
                      </a:pPr>
                      <a:r>
                        <a:t>assert_belief(Fact)</a:t>
                      </a:r>
                    </a:p>
                  </a:txBody>
                  <a:tcPr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200">
                          <a:solidFill>
                            <a:srgbClr val="1E293B"/>
                          </a:solidFill>
                          <a:latin typeface="Segoe UI"/>
                        </a:defRPr>
                      </a:pPr>
                      <a:r>
                        <a:t>Add a belief</a:t>
                      </a:r>
                    </a:p>
                  </a:txBody>
                  <a:tcPr>
                    <a:solidFill>
                      <a:srgbClr val="EFF6FF"/>
                    </a:solidFill>
                  </a:tcPr>
                </a:tc>
              </a:tr>
              <a:tr h="394208">
                <a:tc>
                  <a:txBody>
                    <a:bodyPr/>
                    <a:lstStyle/>
                    <a:p>
                      <a:pPr>
                        <a:defRPr sz="1200">
                          <a:solidFill>
                            <a:srgbClr val="1E293B"/>
                          </a:solidFill>
                          <a:latin typeface="Segoe UI"/>
                        </a:defRPr>
                      </a:pPr>
                      <a:r>
                        <a:t>retract_belief(Fact)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200">
                          <a:solidFill>
                            <a:srgbClr val="1E293B"/>
                          </a:solidFill>
                          <a:latin typeface="Segoe UI"/>
                        </a:defRPr>
                      </a:pPr>
                      <a:r>
                        <a:t>Remove a belief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  <a:tr h="394208">
                <a:tc>
                  <a:txBody>
                    <a:bodyPr/>
                    <a:lstStyle/>
                    <a:p>
                      <a:pPr>
                        <a:defRPr sz="1200">
                          <a:solidFill>
                            <a:srgbClr val="1E293B"/>
                          </a:solidFill>
                          <a:latin typeface="Segoe UI"/>
                        </a:defRPr>
                      </a:pPr>
                      <a:r>
                        <a:t>believes(Fact)</a:t>
                      </a:r>
                    </a:p>
                  </a:txBody>
                  <a:tcPr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200">
                          <a:solidFill>
                            <a:srgbClr val="1E293B"/>
                          </a:solidFill>
                          <a:latin typeface="Segoe UI"/>
                        </a:defRPr>
                      </a:pPr>
                      <a:r>
                        <a:t>Check if a belief exists (ontology-aware)</a:t>
                      </a:r>
                    </a:p>
                  </a:txBody>
                  <a:tcPr>
                    <a:solidFill>
                      <a:srgbClr val="EFF6FF"/>
                    </a:solidFill>
                  </a:tcPr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457200" y="6446520"/>
            <a:ext cx="54864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900" b="0">
                <a:solidFill>
                  <a:srgbClr val="94A3B8"/>
                </a:solidFill>
                <a:latin typeface="Segoe UI"/>
              </a:defRPr>
            </a:pPr>
            <a:r>
              <a:t>DALI2 — University of L’Aquila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277295" y="6446520"/>
            <a:ext cx="640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900" b="0">
                <a:solidFill>
                  <a:srgbClr val="94A3B8"/>
                </a:solidFill>
                <a:latin typeface="Segoe UI"/>
              </a:defRPr>
            </a:pPr>
            <a:r>
              <a:t>60</a:t>
            </a:r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1E3A5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320040"/>
            <a:ext cx="1051560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000" b="1">
                <a:solidFill>
                  <a:srgbClr val="0F172A"/>
                </a:solidFill>
                <a:latin typeface="Segoe UI"/>
              </a:defRPr>
            </a:pPr>
            <a:r>
              <a:t>DSL Predicates — Past, Actions, Learning, Goals</a:t>
            </a:r>
          </a:p>
        </p:txBody>
      </p:sp>
      <p:sp>
        <p:nvSpPr>
          <p:cNvPr id="4" name="Rectangle 3"/>
          <p:cNvSpPr/>
          <p:nvPr/>
        </p:nvSpPr>
        <p:spPr>
          <a:xfrm>
            <a:off x="731520" y="1051560"/>
            <a:ext cx="1828800" cy="32004"/>
          </a:xfrm>
          <a:prstGeom prst="rect">
            <a:avLst/>
          </a:prstGeom>
          <a:solidFill>
            <a:srgbClr val="38BDF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731520" y="1463040"/>
            <a:ext cx="105156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600" b="0">
                <a:solidFill>
                  <a:srgbClr val="475569"/>
                </a:solidFill>
                <a:latin typeface="Segoe UI"/>
              </a:defRPr>
            </a:pPr>
            <a:r>
              <a:t>More predicates available inside rule bodies: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731520" y="2011680"/>
          <a:ext cx="10515600" cy="43159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257800"/>
                <a:gridCol w="5257800"/>
              </a:tblGrid>
              <a:tr h="392360">
                <a:tc>
                  <a:txBody>
                    <a:bodyPr/>
                    <a:lstStyle/>
                    <a:p>
                      <a:pPr>
                        <a:defRPr sz="1300" b="1">
                          <a:solidFill>
                            <a:srgbClr val="FFFFFF"/>
                          </a:solidFill>
                          <a:latin typeface="Segoe UI"/>
                        </a:defRPr>
                      </a:pPr>
                      <a:r>
                        <a:t>Predicate</a:t>
                      </a:r>
                    </a:p>
                  </a:txBody>
                  <a:tcPr>
                    <a:solidFill>
                      <a:srgbClr val="1E3A5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300" b="1">
                          <a:solidFill>
                            <a:srgbClr val="FFFFFF"/>
                          </a:solidFill>
                          <a:latin typeface="Segoe UI"/>
                        </a:defRPr>
                      </a:pPr>
                      <a:r>
                        <a:t>Description</a:t>
                      </a:r>
                    </a:p>
                  </a:txBody>
                  <a:tcPr>
                    <a:solidFill>
                      <a:srgbClr val="1E3A5F"/>
                    </a:solidFill>
                  </a:tcPr>
                </a:tc>
              </a:tr>
              <a:tr h="392360">
                <a:tc>
                  <a:txBody>
                    <a:bodyPr/>
                    <a:lstStyle/>
                    <a:p>
                      <a:pPr>
                        <a:defRPr sz="1200">
                          <a:solidFill>
                            <a:srgbClr val="1E293B"/>
                          </a:solidFill>
                          <a:latin typeface="Segoe UI"/>
                        </a:defRPr>
                      </a:pPr>
                      <a:r>
                        <a:t>has_past(Event)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200">
                          <a:solidFill>
                            <a:srgbClr val="1E293B"/>
                          </a:solidFill>
                          <a:latin typeface="Segoe UI"/>
                        </a:defRPr>
                      </a:pPr>
                      <a:r>
                        <a:t>Check if event is in past memory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  <a:tr h="392360">
                <a:tc>
                  <a:txBody>
                    <a:bodyPr/>
                    <a:lstStyle/>
                    <a:p>
                      <a:pPr>
                        <a:defRPr sz="1200">
                          <a:solidFill>
                            <a:srgbClr val="1E293B"/>
                          </a:solidFill>
                          <a:latin typeface="Segoe UI"/>
                        </a:defRPr>
                      </a:pPr>
                      <a:r>
                        <a:t>has_remember(Event)</a:t>
                      </a:r>
                    </a:p>
                  </a:txBody>
                  <a:tcPr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200">
                          <a:solidFill>
                            <a:srgbClr val="1E293B"/>
                          </a:solidFill>
                          <a:latin typeface="Segoe UI"/>
                        </a:defRPr>
                      </a:pPr>
                      <a:r>
                        <a:t>Check if event is in remember tier</a:t>
                      </a:r>
                    </a:p>
                  </a:txBody>
                  <a:tcPr>
                    <a:solidFill>
                      <a:srgbClr val="EFF6FF"/>
                    </a:solidFill>
                  </a:tcPr>
                </a:tc>
              </a:tr>
              <a:tr h="392360">
                <a:tc>
                  <a:txBody>
                    <a:bodyPr/>
                    <a:lstStyle/>
                    <a:p>
                      <a:pPr>
                        <a:defRPr sz="1200">
                          <a:solidFill>
                            <a:srgbClr val="1E293B"/>
                          </a:solidFill>
                          <a:latin typeface="Segoe UI"/>
                        </a:defRPr>
                      </a:pPr>
                      <a:r>
                        <a:t>has_confirmed(Fact)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200">
                          <a:solidFill>
                            <a:srgbClr val="1E293B"/>
                          </a:solidFill>
                          <a:latin typeface="Segoe UI"/>
                        </a:defRPr>
                      </a:pPr>
                      <a:r>
                        <a:t>Check if fact was confirmed via FIPA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  <a:tr h="392360">
                <a:tc>
                  <a:txBody>
                    <a:bodyPr/>
                    <a:lstStyle/>
                    <a:p>
                      <a:pPr>
                        <a:defRPr sz="1200">
                          <a:solidFill>
                            <a:srgbClr val="1E293B"/>
                          </a:solidFill>
                          <a:latin typeface="Segoe UI"/>
                        </a:defRPr>
                      </a:pPr>
                      <a:r>
                        <a:t>do(Action)</a:t>
                      </a:r>
                    </a:p>
                  </a:txBody>
                  <a:tcPr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200">
                          <a:solidFill>
                            <a:srgbClr val="1E293B"/>
                          </a:solidFill>
                          <a:latin typeface="Segoe UI"/>
                        </a:defRPr>
                      </a:pPr>
                      <a:r>
                        <a:t>Execute a named action (recorded as did(Action))</a:t>
                      </a:r>
                    </a:p>
                  </a:txBody>
                  <a:tcPr>
                    <a:solidFill>
                      <a:srgbClr val="EFF6FF"/>
                    </a:solidFill>
                  </a:tcPr>
                </a:tc>
              </a:tr>
              <a:tr h="392360">
                <a:tc>
                  <a:txBody>
                    <a:bodyPr/>
                    <a:lstStyle/>
                    <a:p>
                      <a:pPr>
                        <a:defRPr sz="1200">
                          <a:solidFill>
                            <a:srgbClr val="1E293B"/>
                          </a:solidFill>
                          <a:latin typeface="Segoe UI"/>
                        </a:defRPr>
                      </a:pPr>
                      <a:r>
                        <a:t>helper(Goal)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200">
                          <a:solidFill>
                            <a:srgbClr val="1E293B"/>
                          </a:solidFill>
                          <a:latin typeface="Segoe UI"/>
                        </a:defRPr>
                      </a:pPr>
                      <a:r>
                        <a:t>Call a helper predicate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  <a:tr h="392360">
                <a:tc>
                  <a:txBody>
                    <a:bodyPr/>
                    <a:lstStyle/>
                    <a:p>
                      <a:pPr>
                        <a:defRPr sz="1200">
                          <a:solidFill>
                            <a:srgbClr val="1E293B"/>
                          </a:solidFill>
                          <a:latin typeface="Segoe UI"/>
                        </a:defRPr>
                      </a:pPr>
                      <a:r>
                        <a:t>learn(P, O) / learned(P, O)</a:t>
                      </a:r>
                    </a:p>
                  </a:txBody>
                  <a:tcPr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200">
                          <a:solidFill>
                            <a:srgbClr val="1E293B"/>
                          </a:solidFill>
                          <a:latin typeface="Segoe UI"/>
                        </a:defRPr>
                      </a:pPr>
                      <a:r>
                        <a:t>Record / check learned associations</a:t>
                      </a:r>
                    </a:p>
                  </a:txBody>
                  <a:tcPr>
                    <a:solidFill>
                      <a:srgbClr val="EFF6FF"/>
                    </a:solidFill>
                  </a:tcPr>
                </a:tc>
              </a:tr>
              <a:tr h="392360">
                <a:tc>
                  <a:txBody>
                    <a:bodyPr/>
                    <a:lstStyle/>
                    <a:p>
                      <a:pPr>
                        <a:defRPr sz="1200">
                          <a:solidFill>
                            <a:srgbClr val="1E293B"/>
                          </a:solidFill>
                          <a:latin typeface="Segoe UI"/>
                        </a:defRPr>
                      </a:pPr>
                      <a:r>
                        <a:t>achieve(Goal) / reset_goal(Goal)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200">
                          <a:solidFill>
                            <a:srgbClr val="1E293B"/>
                          </a:solidFill>
                          <a:latin typeface="Segoe UI"/>
                        </a:defRPr>
                      </a:pPr>
                      <a:r>
                        <a:t>Trigger / reset a goal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  <a:tr h="392360">
                <a:tc>
                  <a:txBody>
                    <a:bodyPr/>
                    <a:lstStyle/>
                    <a:p>
                      <a:pPr>
                        <a:defRPr sz="1200">
                          <a:solidFill>
                            <a:srgbClr val="1E293B"/>
                          </a:solidFill>
                          <a:latin typeface="Segoe UI"/>
                        </a:defRPr>
                      </a:pPr>
                      <a:r>
                        <a:t>bb_read(P) / bb_write(T) / bb_remove(P)</a:t>
                      </a:r>
                    </a:p>
                  </a:txBody>
                  <a:tcPr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200">
                          <a:solidFill>
                            <a:srgbClr val="1E293B"/>
                          </a:solidFill>
                          <a:latin typeface="Segoe UI"/>
                        </a:defRPr>
                      </a:pPr>
                      <a:r>
                        <a:t>Blackboard operations (Redis)</a:t>
                      </a:r>
                    </a:p>
                  </a:txBody>
                  <a:tcPr>
                    <a:solidFill>
                      <a:srgbClr val="EFF6FF"/>
                    </a:solidFill>
                  </a:tcPr>
                </a:tc>
              </a:tr>
              <a:tr h="392360">
                <a:tc>
                  <a:txBody>
                    <a:bodyPr/>
                    <a:lstStyle/>
                    <a:p>
                      <a:pPr>
                        <a:defRPr sz="1200">
                          <a:solidFill>
                            <a:srgbClr val="1E293B"/>
                          </a:solidFill>
                          <a:latin typeface="Segoe UI"/>
                        </a:defRPr>
                      </a:pPr>
                      <a:r>
                        <a:t>ask_ai(Context, Result)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200">
                          <a:solidFill>
                            <a:srgbClr val="1E293B"/>
                          </a:solidFill>
                          <a:latin typeface="Segoe UI"/>
                        </a:defRPr>
                      </a:pPr>
                      <a:r>
                        <a:t>Query AI Oracle (filtered by tell/told)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  <a:tr h="392368">
                <a:tc>
                  <a:txBody>
                    <a:bodyPr/>
                    <a:lstStyle/>
                    <a:p>
                      <a:pPr>
                        <a:defRPr sz="1200">
                          <a:solidFill>
                            <a:srgbClr val="1E293B"/>
                          </a:solidFill>
                          <a:latin typeface="Segoe UI"/>
                        </a:defRPr>
                      </a:pPr>
                      <a:r>
                        <a:t>onto_match(T1, T2)</a:t>
                      </a:r>
                    </a:p>
                  </a:txBody>
                  <a:tcPr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200">
                          <a:solidFill>
                            <a:srgbClr val="1E293B"/>
                          </a:solidFill>
                          <a:latin typeface="Segoe UI"/>
                        </a:defRPr>
                      </a:pPr>
                      <a:r>
                        <a:t>Check ontology equivalence</a:t>
                      </a:r>
                    </a:p>
                  </a:txBody>
                  <a:tcPr>
                    <a:solidFill>
                      <a:srgbClr val="EFF6FF"/>
                    </a:solidFill>
                  </a:tcPr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457200" y="6446520"/>
            <a:ext cx="54864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900" b="0">
                <a:solidFill>
                  <a:srgbClr val="94A3B8"/>
                </a:solidFill>
                <a:latin typeface="Segoe UI"/>
              </a:defRPr>
            </a:pPr>
            <a:r>
              <a:t>DALI2 — University of L’Aquila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277295" y="6446520"/>
            <a:ext cx="640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900" b="0">
                <a:solidFill>
                  <a:srgbClr val="94A3B8"/>
                </a:solidFill>
                <a:latin typeface="Segoe UI"/>
              </a:defRPr>
            </a:pPr>
            <a:r>
              <a:t>61</a:t>
            </a:r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0F172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914400" y="3657600"/>
            <a:ext cx="2743200" cy="36576"/>
          </a:xfrm>
          <a:prstGeom prst="rect">
            <a:avLst/>
          </a:prstGeom>
          <a:solidFill>
            <a:srgbClr val="38BDF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914400" y="2194560"/>
            <a:ext cx="10058400" cy="1371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4200" b="1">
                <a:solidFill>
                  <a:srgbClr val="FFFFFF"/>
                </a:solidFill>
                <a:latin typeface="Segoe UI"/>
              </a:defRPr>
            </a:pPr>
            <a:r>
              <a:t>Examples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14400" y="4023360"/>
            <a:ext cx="1005840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000" b="0">
                <a:solidFill>
                  <a:srgbClr val="BDD5F5"/>
                </a:solidFill>
                <a:latin typeface="Segoe UI"/>
              </a:defRPr>
            </a:pPr>
            <a:r>
              <a:t>Smart Agriculture · Emergency Response · Feature Showcase · Distributed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1277295" y="6446520"/>
            <a:ext cx="640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900" b="0">
                <a:solidFill>
                  <a:srgbClr val="94A3B8"/>
                </a:solidFill>
                <a:latin typeface="Segoe UI"/>
              </a:defRPr>
            </a:pPr>
            <a:r>
              <a:t>62</a:t>
            </a:r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1E3A5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320040"/>
            <a:ext cx="1051560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000" b="1">
                <a:solidFill>
                  <a:srgbClr val="0F172A"/>
                </a:solidFill>
                <a:latin typeface="Segoe UI"/>
              </a:defRPr>
            </a:pPr>
            <a:r>
              <a:t>Example: Smart Agriculture</a:t>
            </a:r>
          </a:p>
        </p:txBody>
      </p:sp>
      <p:sp>
        <p:nvSpPr>
          <p:cNvPr id="4" name="Rectangle 3"/>
          <p:cNvSpPr/>
          <p:nvPr/>
        </p:nvSpPr>
        <p:spPr>
          <a:xfrm>
            <a:off x="731520" y="1051560"/>
            <a:ext cx="1828800" cy="32004"/>
          </a:xfrm>
          <a:prstGeom prst="rect">
            <a:avLst/>
          </a:prstGeom>
          <a:solidFill>
            <a:srgbClr val="38BDF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731520" y="1371600"/>
            <a:ext cx="105156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600" b="0">
                <a:solidFill>
                  <a:srgbClr val="475569"/>
                </a:solidFill>
                <a:latin typeface="Segoe UI"/>
              </a:defRPr>
            </a:pPr>
            <a:r>
              <a:t>File: examples/agriculture.pl — Precision agriculture with 6 agents.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1965960"/>
            <a:ext cx="5029200" cy="43891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b="1" sz="1600">
                <a:solidFill>
                  <a:srgbClr val="1E293B"/>
                </a:solidFill>
                <a:latin typeface="Segoe UI"/>
              </a:rPr>
              <a:t>• soil_sensor</a:t>
            </a:r>
            <a:r>
              <a:rPr sz="1600">
                <a:solidFill>
                  <a:srgbClr val="1E293B"/>
                </a:solidFill>
                <a:latin typeface="Segoe UI"/>
              </a:rPr>
              <a:t> — receives soil readings, validates via internal events</a:t>
            </a:r>
          </a:p>
          <a:p>
            <a:pPr>
              <a:spcAft>
                <a:spcPts val="600"/>
              </a:spcAft>
            </a:pPr>
            <a:r>
              <a:rPr b="1" sz="1600">
                <a:solidFill>
                  <a:srgbClr val="1E293B"/>
                </a:solidFill>
                <a:latin typeface="Segoe UI"/>
              </a:rPr>
              <a:t>• weather_monitor</a:t>
            </a:r>
            <a:r>
              <a:rPr sz="1600">
                <a:solidFill>
                  <a:srgbClr val="1E293B"/>
                </a:solidFill>
                <a:latin typeface="Segoe UI"/>
              </a:rPr>
              <a:t> — receives weather data, detects risks</a:t>
            </a:r>
          </a:p>
          <a:p>
            <a:pPr>
              <a:spcAft>
                <a:spcPts val="600"/>
              </a:spcAft>
            </a:pPr>
            <a:r>
              <a:rPr b="1" sz="1600">
                <a:solidFill>
                  <a:srgbClr val="1E293B"/>
                </a:solidFill>
                <a:latin typeface="Segoe UI"/>
              </a:rPr>
              <a:t>• crop_advisor</a:t>
            </a:r>
            <a:r>
              <a:rPr sz="1600">
                <a:solidFill>
                  <a:srgbClr val="1E293B"/>
                </a:solidFill>
                <a:latin typeface="Segoe UI"/>
              </a:rPr>
              <a:t> — analyzes reports (with AI), decides actions</a:t>
            </a:r>
          </a:p>
          <a:p>
            <a:pPr>
              <a:spcAft>
                <a:spcPts val="600"/>
              </a:spcAft>
            </a:pPr>
            <a:r>
              <a:rPr b="1" sz="1600">
                <a:solidFill>
                  <a:srgbClr val="1E293B"/>
                </a:solidFill>
                <a:latin typeface="Segoe UI"/>
              </a:rPr>
              <a:t>• irrigation_controller</a:t>
            </a:r>
            <a:r>
              <a:rPr sz="1600">
                <a:solidFill>
                  <a:srgbClr val="1E293B"/>
                </a:solidFill>
                <a:latin typeface="Segoe UI"/>
              </a:rPr>
              <a:t> — activates/reduces irrigation per field</a:t>
            </a:r>
          </a:p>
          <a:p>
            <a:pPr>
              <a:spcAft>
                <a:spcPts val="600"/>
              </a:spcAft>
            </a:pPr>
            <a:r>
              <a:rPr b="1" sz="1600">
                <a:solidFill>
                  <a:srgbClr val="1E293B"/>
                </a:solidFill>
                <a:latin typeface="Segoe UI"/>
              </a:rPr>
              <a:t>• farmer_agent</a:t>
            </a:r>
            <a:r>
              <a:rPr sz="1600">
                <a:solidFill>
                  <a:srgbClr val="1E293B"/>
                </a:solidFill>
                <a:latin typeface="Segoe UI"/>
              </a:rPr>
              <a:t> — receives advisories and status updates</a:t>
            </a:r>
          </a:p>
          <a:p>
            <a:pPr>
              <a:spcAft>
                <a:spcPts val="600"/>
              </a:spcAft>
            </a:pPr>
            <a:r>
              <a:rPr b="1" sz="1600">
                <a:solidFill>
                  <a:srgbClr val="1E293B"/>
                </a:solidFill>
                <a:latin typeface="Segoe UI"/>
              </a:rPr>
              <a:t>• logger</a:t>
            </a:r>
            <a:r>
              <a:rPr sz="1600">
                <a:solidFill>
                  <a:srgbClr val="1E293B"/>
                </a:solidFill>
                <a:latin typeface="Segoe UI"/>
              </a:rPr>
              <a:t> — central event logging</a:t>
            </a:r>
          </a:p>
        </p:txBody>
      </p:sp>
      <p:sp>
        <p:nvSpPr>
          <p:cNvPr id="7" name="Rectangle 6"/>
          <p:cNvSpPr/>
          <p:nvPr/>
        </p:nvSpPr>
        <p:spPr>
          <a:xfrm>
            <a:off x="6217920" y="1965960"/>
            <a:ext cx="5486400" cy="2212848"/>
          </a:xfrm>
          <a:prstGeom prst="rect">
            <a:avLst/>
          </a:prstGeom>
          <a:solidFill>
            <a:srgbClr val="F1F5F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Rectangle 7"/>
          <p:cNvSpPr/>
          <p:nvPr/>
        </p:nvSpPr>
        <p:spPr>
          <a:xfrm>
            <a:off x="6217920" y="1965960"/>
            <a:ext cx="45720" cy="2212848"/>
          </a:xfrm>
          <a:prstGeom prst="rect">
            <a:avLst/>
          </a:prstGeom>
          <a:solidFill>
            <a:srgbClr val="38BDF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6446520" y="2103120"/>
            <a:ext cx="5074920" cy="19385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00"/>
              </a:spcAft>
              <a:defRPr sz="1100">
                <a:solidFill>
                  <a:srgbClr val="64748B"/>
                </a:solidFill>
                <a:latin typeface="Consolas"/>
              </a:defRPr>
            </a:pPr>
            <a:r>
              <a:t>%% Test: send to soil_sensor</a:t>
            </a:r>
          </a:p>
          <a:p>
            <a:pPr>
              <a:spcAft>
                <a:spcPts val="100"/>
              </a:spcAft>
              <a:defRPr sz="1100">
                <a:solidFill>
                  <a:srgbClr val="1E293B"/>
                </a:solidFill>
                <a:latin typeface="Consolas"/>
              </a:defRPr>
            </a:pPr>
            <a:r>
              <a:t>read_soil(25, 6.5, north_field)</a:t>
            </a:r>
          </a:p>
          <a:p>
            <a:pPr>
              <a:spcAft>
                <a:spcPts val="100"/>
              </a:spcAft>
              <a:defRPr sz="1100">
                <a:solidFill>
                  <a:srgbClr val="64748B"/>
                </a:solidFill>
                <a:latin typeface="Consolas"/>
              </a:defRPr>
            </a:pPr>
            <a:r>
              <a:t>%% Flow:</a:t>
            </a:r>
          </a:p>
          <a:p>
            <a:pPr>
              <a:spcAft>
                <a:spcPts val="100"/>
              </a:spcAft>
              <a:defRPr sz="1100">
                <a:solidFill>
                  <a:srgbClr val="64748B"/>
                </a:solidFill>
                <a:latin typeface="Consolas"/>
              </a:defRPr>
            </a:pPr>
            <a:r>
              <a:t>%%  sensor -&gt; crop_advisor: soil_report</a:t>
            </a:r>
          </a:p>
          <a:p>
            <a:pPr>
              <a:spcAft>
                <a:spcPts val="100"/>
              </a:spcAft>
              <a:defRPr sz="1100">
                <a:solidFill>
                  <a:srgbClr val="64748B"/>
                </a:solidFill>
                <a:latin typeface="Consolas"/>
              </a:defRPr>
            </a:pPr>
            <a:r>
              <a:t>%%  advisor: low moisture -&gt; irrigate</a:t>
            </a:r>
          </a:p>
          <a:p>
            <a:pPr>
              <a:spcAft>
                <a:spcPts val="100"/>
              </a:spcAft>
              <a:defRPr sz="1100">
                <a:solidFill>
                  <a:srgbClr val="64748B"/>
                </a:solidFill>
                <a:latin typeface="Consolas"/>
              </a:defRPr>
            </a:pPr>
            <a:r>
              <a:t>%%  advisor -&gt; irrigation: irrigate(field)</a:t>
            </a:r>
          </a:p>
          <a:p>
            <a:pPr>
              <a:spcAft>
                <a:spcPts val="100"/>
              </a:spcAft>
              <a:defRPr sz="1100">
                <a:solidFill>
                  <a:srgbClr val="64748B"/>
                </a:solidFill>
                <a:latin typeface="Consolas"/>
              </a:defRPr>
            </a:pPr>
            <a:r>
              <a:t>%%  advisor -&gt; farmer: advisory</a:t>
            </a:r>
          </a:p>
          <a:p>
            <a:pPr>
              <a:spcAft>
                <a:spcPts val="100"/>
              </a:spcAft>
              <a:defRPr sz="1100">
                <a:solidFill>
                  <a:srgbClr val="64748B"/>
                </a:solidFill>
                <a:latin typeface="Consolas"/>
              </a:defRPr>
            </a:pPr>
            <a:r>
              <a:t>%%  irrigation -&gt; farmer: status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57200" y="6446520"/>
            <a:ext cx="54864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900" b="0">
                <a:solidFill>
                  <a:srgbClr val="94A3B8"/>
                </a:solidFill>
                <a:latin typeface="Segoe UI"/>
              </a:defRPr>
            </a:pPr>
            <a:r>
              <a:t>DALI2 — University of L’Aquila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1277295" y="6446520"/>
            <a:ext cx="640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900" b="0">
                <a:solidFill>
                  <a:srgbClr val="94A3B8"/>
                </a:solidFill>
                <a:latin typeface="Segoe UI"/>
              </a:defRPr>
            </a:pPr>
            <a:r>
              <a:t>63</a:t>
            </a:r>
          </a:p>
        </p:txBody>
      </p:sp>
    </p:spTree>
  </p:cSld>
  <p:clrMapOvr>
    <a:masterClrMapping/>
  </p:clrMapOvr>
</p:sld>
</file>

<file path=ppt/slides/slide6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1E3A5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320040"/>
            <a:ext cx="1051560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000" b="1">
                <a:solidFill>
                  <a:srgbClr val="0F172A"/>
                </a:solidFill>
                <a:latin typeface="Segoe UI"/>
              </a:defRPr>
            </a:pPr>
            <a:r>
              <a:t>Example: Emergency Response</a:t>
            </a:r>
          </a:p>
        </p:txBody>
      </p:sp>
      <p:sp>
        <p:nvSpPr>
          <p:cNvPr id="4" name="Rectangle 3"/>
          <p:cNvSpPr/>
          <p:nvPr/>
        </p:nvSpPr>
        <p:spPr>
          <a:xfrm>
            <a:off x="731520" y="1051560"/>
            <a:ext cx="1828800" cy="32004"/>
          </a:xfrm>
          <a:prstGeom prst="rect">
            <a:avLst/>
          </a:prstGeom>
          <a:solidFill>
            <a:srgbClr val="38BDF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731520" y="1371600"/>
            <a:ext cx="105156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600" b="0">
                <a:solidFill>
                  <a:srgbClr val="475569"/>
                </a:solidFill>
                <a:latin typeface="Segoe UI"/>
              </a:defRPr>
            </a:pPr>
            <a:r>
              <a:t>File: examples/emergency.pl — 9-agent emergency response system.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1965960"/>
            <a:ext cx="5029200" cy="43891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b="1" sz="1600">
                <a:solidFill>
                  <a:srgbClr val="1E293B"/>
                </a:solidFill>
                <a:latin typeface="Segoe UI"/>
              </a:rPr>
              <a:t>• sensor</a:t>
            </a:r>
            <a:r>
              <a:rPr sz="1600">
                <a:solidFill>
                  <a:srgbClr val="1E293B"/>
                </a:solidFill>
                <a:latin typeface="Segoe UI"/>
              </a:rPr>
              <a:t> — detects events, validates alarms (real vs false) via internal events</a:t>
            </a:r>
          </a:p>
          <a:p>
            <a:pPr>
              <a:spcAft>
                <a:spcPts val="600"/>
              </a:spcAft>
            </a:pPr>
            <a:r>
              <a:rPr b="1" sz="1600">
                <a:solidFill>
                  <a:srgbClr val="1E293B"/>
                </a:solidFill>
                <a:latin typeface="Segoe UI"/>
              </a:rPr>
              <a:t>• coordinator</a:t>
            </a:r>
            <a:r>
              <a:rPr sz="1600">
                <a:solidFill>
                  <a:srgbClr val="1E293B"/>
                </a:solidFill>
                <a:latin typeface="Segoe UI"/>
              </a:rPr>
              <a:t> — multi-step dispatch: AI analysis, waits for equipment, tracks completion</a:t>
            </a:r>
          </a:p>
          <a:p>
            <a:pPr>
              <a:spcAft>
                <a:spcPts val="600"/>
              </a:spcAft>
            </a:pPr>
            <a:r>
              <a:rPr b="1" sz="1600">
                <a:solidFill>
                  <a:srgbClr val="1E293B"/>
                </a:solidFill>
                <a:latin typeface="Segoe UI"/>
              </a:rPr>
              <a:t>• manager</a:t>
            </a:r>
            <a:r>
              <a:rPr sz="1600">
                <a:solidFill>
                  <a:srgbClr val="1E293B"/>
                </a:solidFill>
                <a:latin typeface="Segoe UI"/>
              </a:rPr>
              <a:t> — determines equipment (firetruck/bulldozer/respirator)</a:t>
            </a:r>
          </a:p>
          <a:p>
            <a:pPr>
              <a:spcAft>
                <a:spcPts val="600"/>
              </a:spcAft>
            </a:pPr>
            <a:r>
              <a:rPr b="1" sz="1600">
                <a:solidFill>
                  <a:srgbClr val="1E293B"/>
                </a:solidFill>
                <a:latin typeface="Segoe UI"/>
              </a:rPr>
              <a:t>• evacuator</a:t>
            </a:r>
            <a:r>
              <a:rPr sz="1600">
                <a:solidFill>
                  <a:srgbClr val="1E293B"/>
                </a:solidFill>
                <a:latin typeface="Segoe UI"/>
              </a:rPr>
              <a:t> — handles evacuation, reports back</a:t>
            </a:r>
          </a:p>
          <a:p>
            <a:pPr>
              <a:spcAft>
                <a:spcPts val="600"/>
              </a:spcAft>
            </a:pPr>
            <a:r>
              <a:rPr b="1" sz="1600">
                <a:solidFill>
                  <a:srgbClr val="1E293B"/>
                </a:solidFill>
                <a:latin typeface="Segoe UI"/>
              </a:rPr>
              <a:t>• responder</a:t>
            </a:r>
            <a:r>
              <a:rPr sz="1600">
                <a:solidFill>
                  <a:srgbClr val="1E293B"/>
                </a:solidFill>
                <a:latin typeface="Segoe UI"/>
              </a:rPr>
              <a:t> — responds with equipment, reports back</a:t>
            </a:r>
          </a:p>
          <a:p>
            <a:pPr>
              <a:spcAft>
                <a:spcPts val="600"/>
              </a:spcAft>
            </a:pPr>
            <a:r>
              <a:rPr b="1" sz="1600">
                <a:solidFill>
                  <a:srgbClr val="1E293B"/>
                </a:solidFill>
                <a:latin typeface="Segoe UI"/>
              </a:rPr>
              <a:t>• communicator</a:t>
            </a:r>
            <a:r>
              <a:rPr sz="1600">
                <a:solidFill>
                  <a:srgbClr val="1E293B"/>
                </a:solidFill>
                <a:latin typeface="Segoe UI"/>
              </a:rPr>
              <a:t> — notifies civilians (mary, john)</a:t>
            </a:r>
          </a:p>
          <a:p>
            <a:pPr>
              <a:spcAft>
                <a:spcPts val="600"/>
              </a:spcAft>
            </a:pPr>
            <a:r>
              <a:rPr b="1" sz="1600">
                <a:solidFill>
                  <a:srgbClr val="1E293B"/>
                </a:solidFill>
                <a:latin typeface="Segoe UI"/>
              </a:rPr>
              <a:t>• mary, john</a:t>
            </a:r>
            <a:r>
              <a:rPr sz="1600">
                <a:solidFill>
                  <a:srgbClr val="1E293B"/>
                </a:solidFill>
                <a:latin typeface="Segoe UI"/>
              </a:rPr>
              <a:t> — person agents receiving notifications</a:t>
            </a:r>
          </a:p>
          <a:p>
            <a:pPr>
              <a:spcAft>
                <a:spcPts val="600"/>
              </a:spcAft>
            </a:pPr>
            <a:r>
              <a:rPr b="1" sz="1600">
                <a:solidFill>
                  <a:srgbClr val="1E293B"/>
                </a:solidFill>
                <a:latin typeface="Segoe UI"/>
              </a:rPr>
              <a:t>• logger</a:t>
            </a:r>
            <a:r>
              <a:rPr sz="1600">
                <a:solidFill>
                  <a:srgbClr val="1E293B"/>
                </a:solidFill>
                <a:latin typeface="Segoe UI"/>
              </a:rPr>
              <a:t> — logs all events</a:t>
            </a:r>
          </a:p>
        </p:txBody>
      </p:sp>
      <p:sp>
        <p:nvSpPr>
          <p:cNvPr id="7" name="Rectangle 6"/>
          <p:cNvSpPr/>
          <p:nvPr/>
        </p:nvSpPr>
        <p:spPr>
          <a:xfrm>
            <a:off x="6217920" y="1965960"/>
            <a:ext cx="5486400" cy="2871215"/>
          </a:xfrm>
          <a:prstGeom prst="rect">
            <a:avLst/>
          </a:prstGeom>
          <a:solidFill>
            <a:srgbClr val="F1F5F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Rectangle 7"/>
          <p:cNvSpPr/>
          <p:nvPr/>
        </p:nvSpPr>
        <p:spPr>
          <a:xfrm>
            <a:off x="6217920" y="1965960"/>
            <a:ext cx="45720" cy="2871215"/>
          </a:xfrm>
          <a:prstGeom prst="rect">
            <a:avLst/>
          </a:prstGeom>
          <a:solidFill>
            <a:srgbClr val="38BDF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6446520" y="2103120"/>
            <a:ext cx="5074920" cy="25968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00"/>
              </a:spcAft>
              <a:defRPr sz="1100">
                <a:solidFill>
                  <a:srgbClr val="64748B"/>
                </a:solidFill>
                <a:latin typeface="Consolas"/>
              </a:defRPr>
            </a:pPr>
            <a:r>
              <a:t>%% Test: send to sensor</a:t>
            </a:r>
          </a:p>
          <a:p>
            <a:pPr>
              <a:spcAft>
                <a:spcPts val="100"/>
              </a:spcAft>
              <a:defRPr sz="1100">
                <a:solidFill>
                  <a:srgbClr val="1E293B"/>
                </a:solidFill>
                <a:latin typeface="Consolas"/>
              </a:defRPr>
            </a:pPr>
            <a:r>
              <a:t>sense(fire, building_a)</a:t>
            </a:r>
          </a:p>
          <a:p>
            <a:pPr>
              <a:spcAft>
                <a:spcPts val="100"/>
              </a:spcAft>
              <a:defRPr sz="1100">
                <a:solidFill>
                  <a:srgbClr val="64748B"/>
                </a:solidFill>
                <a:latin typeface="Consolas"/>
              </a:defRPr>
            </a:pPr>
            <a:r>
              <a:t>%% Flow:</a:t>
            </a:r>
          </a:p>
          <a:p>
            <a:pPr>
              <a:spcAft>
                <a:spcPts val="100"/>
              </a:spcAft>
              <a:defRPr sz="1100">
                <a:solidFill>
                  <a:srgbClr val="64748B"/>
                </a:solidFill>
                <a:latin typeface="Consolas"/>
              </a:defRPr>
            </a:pPr>
            <a:r>
              <a:t>%%  sensor validates -&gt; alarm</a:t>
            </a:r>
          </a:p>
          <a:p>
            <a:pPr>
              <a:spcAft>
                <a:spcPts val="100"/>
              </a:spcAft>
              <a:defRPr sz="1100">
                <a:solidFill>
                  <a:srgbClr val="64748B"/>
                </a:solidFill>
                <a:latin typeface="Consolas"/>
              </a:defRPr>
            </a:pPr>
            <a:r>
              <a:t>%%  coord -&gt; evac + comm + mgr</a:t>
            </a:r>
          </a:p>
          <a:p>
            <a:pPr>
              <a:spcAft>
                <a:spcPts val="100"/>
              </a:spcAft>
              <a:defRPr sz="1100">
                <a:solidFill>
                  <a:srgbClr val="64748B"/>
                </a:solidFill>
                <a:latin typeface="Consolas"/>
              </a:defRPr>
            </a:pPr>
            <a:r>
              <a:t>%%  mgr: fire -&gt; firetruck</a:t>
            </a:r>
          </a:p>
          <a:p>
            <a:pPr>
              <a:spcAft>
                <a:spcPts val="100"/>
              </a:spcAft>
              <a:defRPr sz="1100">
                <a:solidFill>
                  <a:srgbClr val="64748B"/>
                </a:solidFill>
                <a:latin typeface="Consolas"/>
              </a:defRPr>
            </a:pPr>
            <a:r>
              <a:t>%%  comm -&gt; mary + john</a:t>
            </a:r>
          </a:p>
          <a:p>
            <a:pPr>
              <a:spcAft>
                <a:spcPts val="100"/>
              </a:spcAft>
              <a:defRPr sz="1100">
                <a:solidFill>
                  <a:srgbClr val="64748B"/>
                </a:solidFill>
                <a:latin typeface="Consolas"/>
              </a:defRPr>
            </a:pPr>
            <a:r>
              <a:t>%%  evac -&gt; coord: evacuated</a:t>
            </a:r>
          </a:p>
          <a:p>
            <a:pPr>
              <a:spcAft>
                <a:spcPts val="100"/>
              </a:spcAft>
              <a:defRPr sz="1100">
                <a:solidFill>
                  <a:srgbClr val="64748B"/>
                </a:solidFill>
                <a:latin typeface="Consolas"/>
              </a:defRPr>
            </a:pPr>
            <a:r>
              <a:t>%%  coord: equip+loc -&gt; responder</a:t>
            </a:r>
          </a:p>
          <a:p>
            <a:pPr>
              <a:spcAft>
                <a:spcPts val="100"/>
              </a:spcAft>
              <a:defRPr sz="1100">
                <a:solidFill>
                  <a:srgbClr val="64748B"/>
                </a:solidFill>
                <a:latin typeface="Consolas"/>
              </a:defRPr>
            </a:pPr>
            <a:r>
              <a:t>%%  responder -&gt; coord: responded</a:t>
            </a:r>
          </a:p>
          <a:p>
            <a:pPr>
              <a:spcAft>
                <a:spcPts val="100"/>
              </a:spcAft>
              <a:defRPr sz="1100">
                <a:solidFill>
                  <a:srgbClr val="64748B"/>
                </a:solidFill>
                <a:latin typeface="Consolas"/>
              </a:defRPr>
            </a:pPr>
            <a:r>
              <a:t>%%  coord: RESOLVED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57200" y="6446520"/>
            <a:ext cx="54864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900" b="0">
                <a:solidFill>
                  <a:srgbClr val="94A3B8"/>
                </a:solidFill>
                <a:latin typeface="Segoe UI"/>
              </a:defRPr>
            </a:pPr>
            <a:r>
              <a:t>DALI2 — University of L’Aquila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1277295" y="6446520"/>
            <a:ext cx="640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900" b="0">
                <a:solidFill>
                  <a:srgbClr val="94A3B8"/>
                </a:solidFill>
                <a:latin typeface="Segoe UI"/>
              </a:defRPr>
            </a:pPr>
            <a:r>
              <a:t>64</a:t>
            </a:r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1E3A5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320040"/>
            <a:ext cx="1051560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000" b="1">
                <a:solidFill>
                  <a:srgbClr val="0F172A"/>
                </a:solidFill>
                <a:latin typeface="Segoe UI"/>
              </a:defRPr>
            </a:pPr>
            <a:r>
              <a:t>Example: Feature Showcase</a:t>
            </a:r>
          </a:p>
        </p:txBody>
      </p:sp>
      <p:sp>
        <p:nvSpPr>
          <p:cNvPr id="4" name="Rectangle 3"/>
          <p:cNvSpPr/>
          <p:nvPr/>
        </p:nvSpPr>
        <p:spPr>
          <a:xfrm>
            <a:off x="731520" y="1051560"/>
            <a:ext cx="1828800" cy="32004"/>
          </a:xfrm>
          <a:prstGeom prst="rect">
            <a:avLst/>
          </a:prstGeom>
          <a:solidFill>
            <a:srgbClr val="38BDF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731520" y="1371600"/>
            <a:ext cx="105156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600" b="0">
                <a:solidFill>
                  <a:srgbClr val="475569"/>
                </a:solidFill>
                <a:latin typeface="Segoe UI"/>
              </a:defRPr>
            </a:pPr>
            <a:r>
              <a:t>File: examples/showcase.pl — Demonstrates ALL 32 DALI2 features in one file.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2011680"/>
            <a:ext cx="10515600" cy="43891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b="1" sz="1800">
                <a:solidFill>
                  <a:srgbClr val="1E293B"/>
                </a:solidFill>
                <a:latin typeface="Segoe UI"/>
              </a:rPr>
              <a:t>• thermostat</a:t>
            </a:r>
            <a:r>
              <a:rPr sz="1800">
                <a:solidFill>
                  <a:srgbClr val="1E293B"/>
                </a:solidFill>
                <a:latin typeface="Segoe UI"/>
              </a:rPr>
              <a:t> — internal events (interval, change, trigger, between), constraints, condition-action</a:t>
            </a:r>
          </a:p>
          <a:p>
            <a:pPr>
              <a:spcAft>
                <a:spcPts val="600"/>
              </a:spcAft>
            </a:pPr>
            <a:r>
              <a:rPr b="1" sz="1800">
                <a:solidFill>
                  <a:srgbClr val="1E293B"/>
                </a:solidFill>
                <a:latin typeface="Segoe UI"/>
              </a:rPr>
              <a:t>• sensor</a:t>
            </a:r>
            <a:r>
              <a:rPr sz="1800">
                <a:solidFill>
                  <a:srgbClr val="1E293B"/>
                </a:solidFill>
                <a:latin typeface="Segoe UI"/>
              </a:rPr>
              <a:t> — periodic tasks, learning, blackboard, past lifetime, goals</a:t>
            </a:r>
          </a:p>
          <a:p>
            <a:pPr>
              <a:spcAft>
                <a:spcPts val="600"/>
              </a:spcAft>
            </a:pPr>
            <a:r>
              <a:rPr b="1" sz="1800">
                <a:solidFill>
                  <a:srgbClr val="1E293B"/>
                </a:solidFill>
                <a:latin typeface="Segoe UI"/>
              </a:rPr>
              <a:t>• coordinator</a:t>
            </a:r>
            <a:r>
              <a:rPr sz="1800">
                <a:solidFill>
                  <a:srgbClr val="1E293B"/>
                </a:solidFill>
                <a:latin typeface="Segoe UI"/>
              </a:rPr>
              <a:t> — tell/told (body conditions), FIPA, multi-events (delta-t), goals, residue, export past, AI</a:t>
            </a:r>
          </a:p>
          <a:p>
            <a:pPr>
              <a:spcAft>
                <a:spcPts val="600"/>
              </a:spcAft>
            </a:pPr>
            <a:r>
              <a:rPr b="1" sz="1800">
                <a:solidFill>
                  <a:srgbClr val="1E293B"/>
                </a:solidFill>
                <a:latin typeface="Segoe UI"/>
              </a:rPr>
              <a:t>• logger</a:t>
            </a:r>
            <a:r>
              <a:rPr sz="1800">
                <a:solidFill>
                  <a:srgbClr val="1E293B"/>
                </a:solidFill>
                <a:latin typeface="Segoe UI"/>
              </a:rPr>
              <a:t> — ontology (inline + external file), helpers, condition monitors</a:t>
            </a:r>
          </a:p>
          <a:p>
            <a:pPr>
              <a:spcAft>
                <a:spcPts val="600"/>
              </a:spcAft>
            </a:pPr>
            <a:r>
              <a:rPr b="1" sz="1800">
                <a:solidFill>
                  <a:srgbClr val="1E293B"/>
                </a:solidFill>
                <a:latin typeface="Segoe UI"/>
              </a:rPr>
              <a:t>• worker</a:t>
            </a:r>
            <a:r>
              <a:rPr sz="1800">
                <a:solidFill>
                  <a:srgbClr val="1E293B"/>
                </a:solidFill>
                <a:latin typeface="Segoe UI"/>
              </a:rPr>
              <a:t> — action proposals (on_proposal), FIPA responses, actions, told rules (body conditions)</a:t>
            </a:r>
          </a:p>
          <a:p>
            <a:pPr>
              <a:spcAft>
                <a:spcPts val="600"/>
              </a:spcAft>
            </a:pPr>
            <a:r>
              <a:rPr b="1" sz="1800">
                <a:solidFill>
                  <a:srgbClr val="1E293B"/>
                </a:solidFill>
                <a:latin typeface="Segoe UI"/>
              </a:rPr>
              <a:t>• 10-step test sequence</a:t>
            </a:r>
            <a:r>
              <a:rPr sz="1800">
                <a:solidFill>
                  <a:srgbClr val="1E293B"/>
                </a:solidFill>
                <a:latin typeface="Segoe UI"/>
              </a:rPr>
              <a:t> — from basic events to FIPA proposals to residue goals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57200" y="6446520"/>
            <a:ext cx="54864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900" b="0">
                <a:solidFill>
                  <a:srgbClr val="94A3B8"/>
                </a:solidFill>
                <a:latin typeface="Segoe UI"/>
              </a:defRPr>
            </a:pPr>
            <a:r>
              <a:t>DALI2 — University of L’Aquila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277295" y="6446520"/>
            <a:ext cx="640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900" b="0">
                <a:solidFill>
                  <a:srgbClr val="94A3B8"/>
                </a:solidFill>
                <a:latin typeface="Segoe UI"/>
              </a:defRPr>
            </a:pPr>
            <a:r>
              <a:t>65</a:t>
            </a:r>
          </a:p>
        </p:txBody>
      </p:sp>
    </p:spTree>
  </p:cSld>
  <p:clrMapOvr>
    <a:masterClrMapping/>
  </p:clrMapOvr>
</p:sld>
</file>

<file path=ppt/slides/slide6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1E3A5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320040"/>
            <a:ext cx="1051560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000" b="1">
                <a:solidFill>
                  <a:srgbClr val="0F172A"/>
                </a:solidFill>
                <a:latin typeface="Segoe UI"/>
              </a:defRPr>
            </a:pPr>
            <a:r>
              <a:t>Example: Distributed Emergency</a:t>
            </a:r>
          </a:p>
        </p:txBody>
      </p:sp>
      <p:sp>
        <p:nvSpPr>
          <p:cNvPr id="4" name="Rectangle 3"/>
          <p:cNvSpPr/>
          <p:nvPr/>
        </p:nvSpPr>
        <p:spPr>
          <a:xfrm>
            <a:off x="731520" y="1051560"/>
            <a:ext cx="1828800" cy="32004"/>
          </a:xfrm>
          <a:prstGeom prst="rect">
            <a:avLst/>
          </a:prstGeom>
          <a:solidFill>
            <a:srgbClr val="38BDF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731520" y="1371600"/>
            <a:ext cx="105156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600" b="0">
                <a:solidFill>
                  <a:srgbClr val="475569"/>
                </a:solidFill>
                <a:latin typeface="Segoe UI"/>
              </a:defRPr>
            </a:pPr>
            <a:r>
              <a:t>Two separate DALI2 nodes communicating via shared Redis (star topology).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1965960"/>
            <a:ext cx="5029200" cy="43891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b="1" sz="1600">
                <a:solidFill>
                  <a:srgbClr val="1E293B"/>
                </a:solidFill>
                <a:latin typeface="Segoe UI"/>
              </a:rPr>
              <a:t>• Node 1: Sensors</a:t>
            </a:r>
            <a:r>
              <a:rPr sz="1600">
                <a:solidFill>
                  <a:srgbClr val="1E293B"/>
                </a:solidFill>
                <a:latin typeface="Segoe UI"/>
              </a:rPr>
              <a:t> (port 8081) — sensor + logger agents</a:t>
            </a:r>
          </a:p>
          <a:p>
            <a:pPr>
              <a:spcAft>
                <a:spcPts val="600"/>
              </a:spcAft>
            </a:pPr>
            <a:r>
              <a:rPr b="1" sz="1600">
                <a:solidFill>
                  <a:srgbClr val="1E293B"/>
                </a:solidFill>
                <a:latin typeface="Segoe UI"/>
              </a:rPr>
              <a:t>• Node 2: Responders</a:t>
            </a:r>
            <a:r>
              <a:rPr sz="1600">
                <a:solidFill>
                  <a:srgbClr val="1E293B"/>
                </a:solidFill>
                <a:latin typeface="Segoe UI"/>
              </a:rPr>
              <a:t> (port 8082) — coordinator + evacuator + responder + communicator</a:t>
            </a:r>
          </a:p>
          <a:p>
            <a:pPr>
              <a:spcAft>
                <a:spcPts val="600"/>
              </a:spcAft>
              <a:defRPr sz="1600">
                <a:solidFill>
                  <a:srgbClr val="1E293B"/>
                </a:solidFill>
                <a:latin typeface="Segoe UI"/>
              </a:defRPr>
            </a:pPr>
            <a:r>
              <a:t>• Cross-node communication via Redis LINDA channel</a:t>
            </a:r>
          </a:p>
          <a:p>
            <a:pPr>
              <a:spcAft>
                <a:spcPts val="600"/>
              </a:spcAft>
              <a:defRPr sz="1600">
                <a:solidFill>
                  <a:srgbClr val="1E293B"/>
                </a:solidFill>
                <a:latin typeface="Segoe UI"/>
              </a:defRPr>
            </a:pPr>
            <a:r>
              <a:t>• No code changes vs single-node</a:t>
            </a:r>
          </a:p>
          <a:p>
            <a:pPr>
              <a:spcAft>
                <a:spcPts val="600"/>
              </a:spcAft>
              <a:defRPr sz="1600">
                <a:solidFill>
                  <a:srgbClr val="1E293B"/>
                </a:solidFill>
                <a:latin typeface="Segoe UI"/>
              </a:defRPr>
            </a:pPr>
            <a:r>
              <a:t>• Cluster panel shows all agents across nodes</a:t>
            </a:r>
          </a:p>
        </p:txBody>
      </p:sp>
      <p:sp>
        <p:nvSpPr>
          <p:cNvPr id="7" name="Rectangle 6"/>
          <p:cNvSpPr/>
          <p:nvPr/>
        </p:nvSpPr>
        <p:spPr>
          <a:xfrm>
            <a:off x="6217920" y="1965960"/>
            <a:ext cx="5486400" cy="3749039"/>
          </a:xfrm>
          <a:prstGeom prst="rect">
            <a:avLst/>
          </a:prstGeom>
          <a:solidFill>
            <a:srgbClr val="F1F5F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Rectangle 7"/>
          <p:cNvSpPr/>
          <p:nvPr/>
        </p:nvSpPr>
        <p:spPr>
          <a:xfrm>
            <a:off x="6217920" y="1965960"/>
            <a:ext cx="45720" cy="3749039"/>
          </a:xfrm>
          <a:prstGeom prst="rect">
            <a:avLst/>
          </a:prstGeom>
          <a:solidFill>
            <a:srgbClr val="38BDF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6446520" y="2103120"/>
            <a:ext cx="5074920" cy="34747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00"/>
              </a:spcAft>
              <a:defRPr sz="1100">
                <a:solidFill>
                  <a:srgbClr val="64748B"/>
                </a:solidFill>
                <a:latin typeface="Consolas"/>
              </a:defRPr>
            </a:pPr>
            <a:r>
              <a:t>%% Start with Docker Compose</a:t>
            </a:r>
          </a:p>
          <a:p>
            <a:pPr>
              <a:spcAft>
                <a:spcPts val="100"/>
              </a:spcAft>
              <a:defRPr sz="1100">
                <a:solidFill>
                  <a:srgbClr val="1E293B"/>
                </a:solidFill>
                <a:latin typeface="Consolas"/>
              </a:defRPr>
            </a:pPr>
            <a:r>
              <a:t>docker compose \</a:t>
            </a:r>
          </a:p>
          <a:p>
            <a:pPr>
              <a:spcAft>
                <a:spcPts val="100"/>
              </a:spcAft>
              <a:defRPr sz="1100">
                <a:solidFill>
                  <a:srgbClr val="1E293B"/>
                </a:solidFill>
                <a:latin typeface="Consolas"/>
              </a:defRPr>
            </a:pPr>
            <a:r>
              <a:t>  -f docker-compose.distributed.yml \</a:t>
            </a:r>
          </a:p>
          <a:p>
            <a:pPr>
              <a:spcAft>
                <a:spcPts val="100"/>
              </a:spcAft>
              <a:defRPr sz="1100">
                <a:solidFill>
                  <a:srgbClr val="1E293B"/>
                </a:solidFill>
                <a:latin typeface="Consolas"/>
              </a:defRPr>
            </a:pPr>
            <a:r>
              <a:t>  up --build</a:t>
            </a:r>
          </a:p>
          <a:p>
            <a:pPr>
              <a:spcAft>
                <a:spcPts val="100"/>
              </a:spcAft>
              <a:defRPr sz="1100">
                <a:solidFill>
                  <a:srgbClr val="1E293B"/>
                </a:solidFill>
                <a:latin typeface="Consolas"/>
              </a:defRPr>
            </a:pPr>
          </a:p>
          <a:p>
            <a:pPr>
              <a:spcAft>
                <a:spcPts val="100"/>
              </a:spcAft>
              <a:defRPr sz="1100">
                <a:solidFill>
                  <a:srgbClr val="64748B"/>
                </a:solidFill>
                <a:latin typeface="Consolas"/>
              </a:defRPr>
            </a:pPr>
            <a:r>
              <a:t>%% Or manually (3 terminals):</a:t>
            </a:r>
          </a:p>
          <a:p>
            <a:pPr>
              <a:spcAft>
                <a:spcPts val="100"/>
              </a:spcAft>
              <a:defRPr sz="1100">
                <a:solidFill>
                  <a:srgbClr val="64748B"/>
                </a:solidFill>
                <a:latin typeface="Consolas"/>
              </a:defRPr>
            </a:pPr>
            <a:r>
              <a:t>%% T1: Redis</a:t>
            </a:r>
          </a:p>
          <a:p>
            <a:pPr>
              <a:spcAft>
                <a:spcPts val="100"/>
              </a:spcAft>
              <a:defRPr sz="1100">
                <a:solidFill>
                  <a:srgbClr val="1E293B"/>
                </a:solidFill>
                <a:latin typeface="Consolas"/>
              </a:defRPr>
            </a:pPr>
            <a:r>
              <a:t>docker run -d -p 6379:6379 \</a:t>
            </a:r>
          </a:p>
          <a:p>
            <a:pPr>
              <a:spcAft>
                <a:spcPts val="100"/>
              </a:spcAft>
              <a:defRPr sz="1100">
                <a:solidFill>
                  <a:srgbClr val="1E293B"/>
                </a:solidFill>
                <a:latin typeface="Consolas"/>
              </a:defRPr>
            </a:pPr>
            <a:r>
              <a:t>  redis:7-alpine</a:t>
            </a:r>
          </a:p>
          <a:p>
            <a:pPr>
              <a:spcAft>
                <a:spcPts val="100"/>
              </a:spcAft>
              <a:defRPr sz="1100">
                <a:solidFill>
                  <a:srgbClr val="64748B"/>
                </a:solidFill>
                <a:latin typeface="Consolas"/>
              </a:defRPr>
            </a:pPr>
            <a:r>
              <a:t>%% T2: Sensors (port 8080)</a:t>
            </a:r>
          </a:p>
          <a:p>
            <a:pPr>
              <a:spcAft>
                <a:spcPts val="100"/>
              </a:spcAft>
              <a:defRPr sz="1100">
                <a:solidFill>
                  <a:srgbClr val="1E293B"/>
                </a:solidFill>
                <a:latin typeface="Consolas"/>
              </a:defRPr>
            </a:pPr>
            <a:r>
              <a:t>swipl -l src/server.pl -g main \</a:t>
            </a:r>
          </a:p>
          <a:p>
            <a:pPr>
              <a:spcAft>
                <a:spcPts val="100"/>
              </a:spcAft>
              <a:defRPr sz="1100">
                <a:solidFill>
                  <a:srgbClr val="1E293B"/>
                </a:solidFill>
                <a:latin typeface="Consolas"/>
              </a:defRPr>
            </a:pPr>
            <a:r>
              <a:t>  -- 8080 emergency_sensors.pl</a:t>
            </a:r>
          </a:p>
          <a:p>
            <a:pPr>
              <a:spcAft>
                <a:spcPts val="100"/>
              </a:spcAft>
              <a:defRPr sz="1100">
                <a:solidFill>
                  <a:srgbClr val="64748B"/>
                </a:solidFill>
                <a:latin typeface="Consolas"/>
              </a:defRPr>
            </a:pPr>
            <a:r>
              <a:t>%% T3: Responders (port 8081)</a:t>
            </a:r>
          </a:p>
          <a:p>
            <a:pPr>
              <a:spcAft>
                <a:spcPts val="100"/>
              </a:spcAft>
              <a:defRPr sz="1100">
                <a:solidFill>
                  <a:srgbClr val="1E293B"/>
                </a:solidFill>
                <a:latin typeface="Consolas"/>
              </a:defRPr>
            </a:pPr>
            <a:r>
              <a:t>swipl -l src/server.pl -g main \</a:t>
            </a:r>
          </a:p>
          <a:p>
            <a:pPr>
              <a:spcAft>
                <a:spcPts val="100"/>
              </a:spcAft>
              <a:defRPr sz="1100">
                <a:solidFill>
                  <a:srgbClr val="1E293B"/>
                </a:solidFill>
                <a:latin typeface="Consolas"/>
              </a:defRPr>
            </a:pPr>
            <a:r>
              <a:t>  -- 8081 emergency_responders.pl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57200" y="6446520"/>
            <a:ext cx="54864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900" b="0">
                <a:solidFill>
                  <a:srgbClr val="94A3B8"/>
                </a:solidFill>
                <a:latin typeface="Segoe UI"/>
              </a:defRPr>
            </a:pPr>
            <a:r>
              <a:t>DALI2 — University of L’Aquila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1277295" y="6446520"/>
            <a:ext cx="640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900" b="0">
                <a:solidFill>
                  <a:srgbClr val="94A3B8"/>
                </a:solidFill>
                <a:latin typeface="Segoe UI"/>
              </a:defRPr>
            </a:pPr>
            <a:r>
              <a:t>66</a:t>
            </a:r>
          </a:p>
        </p:txBody>
      </p:sp>
    </p:spTree>
  </p:cSld>
  <p:clrMapOvr>
    <a:masterClrMapping/>
  </p:clrMapOvr>
</p:sld>
</file>

<file path=ppt/slides/slide6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1E3A5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320040"/>
            <a:ext cx="1051560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000" b="1">
                <a:solidFill>
                  <a:srgbClr val="0F172A"/>
                </a:solidFill>
                <a:latin typeface="Segoe UI"/>
              </a:defRPr>
            </a:pPr>
            <a:r>
              <a:t>DALI vs DALI2 — Key Differences</a:t>
            </a:r>
          </a:p>
        </p:txBody>
      </p:sp>
      <p:sp>
        <p:nvSpPr>
          <p:cNvPr id="4" name="Rectangle 3"/>
          <p:cNvSpPr/>
          <p:nvPr/>
        </p:nvSpPr>
        <p:spPr>
          <a:xfrm>
            <a:off x="731520" y="1051560"/>
            <a:ext cx="1828800" cy="32004"/>
          </a:xfrm>
          <a:prstGeom prst="rect">
            <a:avLst/>
          </a:prstGeom>
          <a:solidFill>
            <a:srgbClr val="38BDF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731520" y="1463040"/>
            <a:ext cx="105156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600" b="0">
                <a:solidFill>
                  <a:srgbClr val="475569"/>
                </a:solidFill>
                <a:latin typeface="Segoe UI"/>
              </a:defRPr>
            </a:pPr>
            <a:r>
              <a:t>DALI2 is fully backward compatible with DALI syntax. Key architectural differences: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731520" y="2011680"/>
          <a:ext cx="10515600" cy="4389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05200"/>
                <a:gridCol w="3505200"/>
                <a:gridCol w="3505200"/>
              </a:tblGrid>
              <a:tr h="365760">
                <a:tc>
                  <a:txBody>
                    <a:bodyPr/>
                    <a:lstStyle/>
                    <a:p>
                      <a:pPr>
                        <a:defRPr sz="1300" b="1">
                          <a:solidFill>
                            <a:srgbClr val="FFFFFF"/>
                          </a:solidFill>
                          <a:latin typeface="Segoe UI"/>
                        </a:defRPr>
                      </a:pPr>
                      <a:r>
                        <a:t>Aspect</a:t>
                      </a:r>
                    </a:p>
                  </a:txBody>
                  <a:tcPr>
                    <a:solidFill>
                      <a:srgbClr val="1E3A5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300" b="1">
                          <a:solidFill>
                            <a:srgbClr val="FFFFFF"/>
                          </a:solidFill>
                          <a:latin typeface="Segoe UI"/>
                        </a:defRPr>
                      </a:pPr>
                      <a:r>
                        <a:t>DALI (SICStus)</a:t>
                      </a:r>
                    </a:p>
                  </a:txBody>
                  <a:tcPr>
                    <a:solidFill>
                      <a:srgbClr val="1E3A5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300" b="1">
                          <a:solidFill>
                            <a:srgbClr val="FFFFFF"/>
                          </a:solidFill>
                          <a:latin typeface="Segoe UI"/>
                        </a:defRPr>
                      </a:pPr>
                      <a:r>
                        <a:t>DALI2 (SWI-Prolog)</a:t>
                      </a:r>
                    </a:p>
                  </a:txBody>
                  <a:tcPr>
                    <a:solidFill>
                      <a:srgbClr val="1E3A5F"/>
                    </a:solidFill>
                  </a:tcPr>
                </a:tc>
              </a:tr>
              <a:tr h="365760">
                <a:tc>
                  <a:txBody>
                    <a:bodyPr/>
                    <a:lstStyle/>
                    <a:p>
                      <a:pPr>
                        <a:defRPr sz="1200">
                          <a:solidFill>
                            <a:srgbClr val="1E293B"/>
                          </a:solidFill>
                          <a:latin typeface="Segoe UI"/>
                        </a:defRPr>
                      </a:pPr>
                      <a:r>
                        <a:t>Source files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200">
                          <a:solidFill>
                            <a:srgbClr val="1E293B"/>
                          </a:solidFill>
                          <a:latin typeface="Segoe UI"/>
                        </a:defRPr>
                      </a:pPr>
                      <a:r>
                        <a:t>~20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200">
                          <a:solidFill>
                            <a:srgbClr val="1E293B"/>
                          </a:solidFill>
                          <a:latin typeface="Segoe UI"/>
                        </a:defRPr>
                      </a:pPr>
                      <a:r>
                        <a:t>8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  <a:tr h="365760">
                <a:tc>
                  <a:txBody>
                    <a:bodyPr/>
                    <a:lstStyle/>
                    <a:p>
                      <a:pPr>
                        <a:defRPr sz="1200">
                          <a:solidFill>
                            <a:srgbClr val="1E293B"/>
                          </a:solidFill>
                          <a:latin typeface="Segoe UI"/>
                        </a:defRPr>
                      </a:pPr>
                      <a:r>
                        <a:t>Agent definition</a:t>
                      </a:r>
                    </a:p>
                  </a:txBody>
                  <a:tcPr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200">
                          <a:solidFill>
                            <a:srgbClr val="1E293B"/>
                          </a:solidFill>
                          <a:latin typeface="Segoe UI"/>
                        </a:defRPr>
                      </a:pPr>
                      <a:r>
                        <a:t>Multiple files</a:t>
                      </a:r>
                    </a:p>
                  </a:txBody>
                  <a:tcPr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200">
                          <a:solidFill>
                            <a:srgbClr val="1E293B"/>
                          </a:solidFill>
                          <a:latin typeface="Segoe UI"/>
                        </a:defRPr>
                      </a:pPr>
                      <a:r>
                        <a:t>Single .pl file</a:t>
                      </a:r>
                    </a:p>
                  </a:txBody>
                  <a:tcPr>
                    <a:solidFill>
                      <a:srgbClr val="EFF6FF"/>
                    </a:solidFill>
                  </a:tcPr>
                </a:tc>
              </a:tr>
              <a:tr h="365760">
                <a:tc>
                  <a:txBody>
                    <a:bodyPr/>
                    <a:lstStyle/>
                    <a:p>
                      <a:pPr>
                        <a:defRPr sz="1200">
                          <a:solidFill>
                            <a:srgbClr val="1E293B"/>
                          </a:solidFill>
                          <a:latin typeface="Segoe UI"/>
                        </a:defRPr>
                      </a:pPr>
                      <a:r>
                        <a:t>Communication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200">
                          <a:solidFill>
                            <a:srgbClr val="1E293B"/>
                          </a:solidFill>
                          <a:latin typeface="Segoe UI"/>
                        </a:defRPr>
                      </a:pPr>
                      <a:r>
                        <a:t>TCP sockets (Linda)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200">
                          <a:solidFill>
                            <a:srgbClr val="1E293B"/>
                          </a:solidFill>
                          <a:latin typeface="Segoe UI"/>
                        </a:defRPr>
                      </a:pPr>
                      <a:r>
                        <a:t>Redis star topology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  <a:tr h="365760">
                <a:tc>
                  <a:txBody>
                    <a:bodyPr/>
                    <a:lstStyle/>
                    <a:p>
                      <a:pPr>
                        <a:defRPr sz="1200">
                          <a:solidFill>
                            <a:srgbClr val="1E293B"/>
                          </a:solidFill>
                          <a:latin typeface="Segoe UI"/>
                        </a:defRPr>
                      </a:pPr>
                      <a:r>
                        <a:t>UI</a:t>
                      </a:r>
                    </a:p>
                  </a:txBody>
                  <a:tcPr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200">
                          <a:solidFill>
                            <a:srgbClr val="1E293B"/>
                          </a:solidFill>
                          <a:latin typeface="Segoe UI"/>
                        </a:defRPr>
                      </a:pPr>
                      <a:r>
                        <a:t>Separate Python project</a:t>
                      </a:r>
                    </a:p>
                  </a:txBody>
                  <a:tcPr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200">
                          <a:solidFill>
                            <a:srgbClr val="1E293B"/>
                          </a:solidFill>
                          <a:latin typeface="Segoe UI"/>
                        </a:defRPr>
                      </a:pPr>
                      <a:r>
                        <a:t>Integrated web UI</a:t>
                      </a:r>
                    </a:p>
                  </a:txBody>
                  <a:tcPr>
                    <a:solidFill>
                      <a:srgbClr val="EFF6FF"/>
                    </a:solidFill>
                  </a:tcPr>
                </a:tc>
              </a:tr>
              <a:tr h="365760">
                <a:tc>
                  <a:txBody>
                    <a:bodyPr/>
                    <a:lstStyle/>
                    <a:p>
                      <a:pPr>
                        <a:defRPr sz="1200">
                          <a:solidFill>
                            <a:srgbClr val="1E293B"/>
                          </a:solidFill>
                          <a:latin typeface="Segoe UI"/>
                        </a:defRPr>
                      </a:pPr>
                      <a:r>
                        <a:t>AI integration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200">
                          <a:solidFill>
                            <a:srgbClr val="1E293B"/>
                          </a:solidFill>
                          <a:latin typeface="Segoe UI"/>
                        </a:defRPr>
                      </a:pPr>
                      <a:r>
                        <a:t>External Python TCP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200">
                          <a:solidFill>
                            <a:srgbClr val="1E293B"/>
                          </a:solidFill>
                          <a:latin typeface="Segoe UI"/>
                        </a:defRPr>
                      </a:pPr>
                      <a:r>
                        <a:t>Built-in (OpenRouter)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  <a:tr h="365760">
                <a:tc>
                  <a:txBody>
                    <a:bodyPr/>
                    <a:lstStyle/>
                    <a:p>
                      <a:pPr>
                        <a:defRPr sz="1200">
                          <a:solidFill>
                            <a:srgbClr val="1E293B"/>
                          </a:solidFill>
                          <a:latin typeface="Segoe UI"/>
                        </a:defRPr>
                      </a:pPr>
                      <a:r>
                        <a:t>Docker</a:t>
                      </a:r>
                    </a:p>
                  </a:txBody>
                  <a:tcPr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200">
                          <a:solidFill>
                            <a:srgbClr val="1E293B"/>
                          </a:solidFill>
                          <a:latin typeface="Segoe UI"/>
                        </a:defRPr>
                      </a:pPr>
                      <a:r>
                        <a:t>Complex (SICStus)</a:t>
                      </a:r>
                    </a:p>
                  </a:txBody>
                  <a:tcPr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200">
                          <a:solidFill>
                            <a:srgbClr val="1E293B"/>
                          </a:solidFill>
                          <a:latin typeface="Segoe UI"/>
                        </a:defRPr>
                      </a:pPr>
                      <a:r>
                        <a:t>Simple (swipl image)</a:t>
                      </a:r>
                    </a:p>
                  </a:txBody>
                  <a:tcPr>
                    <a:solidFill>
                      <a:srgbClr val="EFF6FF"/>
                    </a:solidFill>
                  </a:tcPr>
                </a:tc>
              </a:tr>
              <a:tr h="365760">
                <a:tc>
                  <a:txBody>
                    <a:bodyPr/>
                    <a:lstStyle/>
                    <a:p>
                      <a:pPr>
                        <a:defRPr sz="1200">
                          <a:solidFill>
                            <a:srgbClr val="1E293B"/>
                          </a:solidFill>
                          <a:latin typeface="Segoe UI"/>
                        </a:defRPr>
                      </a:pPr>
                      <a:r>
                        <a:t>Event syntax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200">
                          <a:solidFill>
                            <a:srgbClr val="1E293B"/>
                          </a:solidFill>
                          <a:latin typeface="Segoe UI"/>
                        </a:defRPr>
                      </a:pPr>
                      <a:r>
                        <a:t>eventE(X) :&gt; body.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200">
                          <a:solidFill>
                            <a:srgbClr val="1E293B"/>
                          </a:solidFill>
                          <a:latin typeface="Segoe UI"/>
                        </a:defRPr>
                      </a:pPr>
                      <a:r>
                        <a:t>eventE(X) :&gt; body. (identical!)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  <a:tr h="365760">
                <a:tc>
                  <a:txBody>
                    <a:bodyPr/>
                    <a:lstStyle/>
                    <a:p>
                      <a:pPr>
                        <a:defRPr sz="1200">
                          <a:solidFill>
                            <a:srgbClr val="1E293B"/>
                          </a:solidFill>
                          <a:latin typeface="Segoe UI"/>
                        </a:defRPr>
                      </a:pPr>
                      <a:r>
                        <a:t>Present events</a:t>
                      </a:r>
                    </a:p>
                  </a:txBody>
                  <a:tcPr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200">
                          <a:solidFill>
                            <a:srgbClr val="1E293B"/>
                          </a:solidFill>
                          <a:latin typeface="Segoe UI"/>
                        </a:defRPr>
                      </a:pPr>
                      <a:r>
                        <a:t>Atomic (en/1)</a:t>
                      </a:r>
                    </a:p>
                  </a:txBody>
                  <a:tcPr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200">
                          <a:solidFill>
                            <a:srgbClr val="1E293B"/>
                          </a:solidFill>
                          <a:latin typeface="Segoe UI"/>
                        </a:defRPr>
                      </a:pPr>
                      <a:r>
                        <a:t>Atomic (body only, no :- definition)</a:t>
                      </a:r>
                    </a:p>
                  </a:txBody>
                  <a:tcPr>
                    <a:solidFill>
                      <a:srgbClr val="EFF6FF"/>
                    </a:solidFill>
                  </a:tcPr>
                </a:tc>
              </a:tr>
              <a:tr h="365760">
                <a:tc>
                  <a:txBody>
                    <a:bodyPr/>
                    <a:lstStyle/>
                    <a:p>
                      <a:pPr>
                        <a:defRPr sz="1200">
                          <a:solidFill>
                            <a:srgbClr val="1E293B"/>
                          </a:solidFill>
                          <a:latin typeface="Segoe UI"/>
                        </a:defRPr>
                      </a:pPr>
                      <a:r>
                        <a:t>Multi-events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200">
                          <a:solidFill>
                            <a:srgbClr val="1E293B"/>
                          </a:solidFill>
                          <a:latin typeface="Segoe UI"/>
                        </a:defRPr>
                      </a:pPr>
                      <a:r>
                        <a:t>deltat/1 time window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200">
                          <a:solidFill>
                            <a:srgbClr val="1E293B"/>
                          </a:solidFill>
                          <a:latin typeface="Segoe UI"/>
                        </a:defRPr>
                      </a:pPr>
                      <a:r>
                        <a:t>within(Seconds) in event list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  <a:tr h="365760">
                <a:tc>
                  <a:txBody>
                    <a:bodyPr/>
                    <a:lstStyle/>
                    <a:p>
                      <a:pPr>
                        <a:defRPr sz="1200">
                          <a:solidFill>
                            <a:srgbClr val="1E293B"/>
                          </a:solidFill>
                          <a:latin typeface="Segoe UI"/>
                        </a:defRPr>
                      </a:pPr>
                      <a:r>
                        <a:t>Tell/Told</a:t>
                      </a:r>
                    </a:p>
                  </a:txBody>
                  <a:tcPr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200">
                          <a:solidFill>
                            <a:srgbClr val="1E293B"/>
                          </a:solidFill>
                          <a:latin typeface="Segoe UI"/>
                        </a:defRPr>
                      </a:pPr>
                      <a:r>
                        <a:t>Body conditions supported</a:t>
                      </a:r>
                    </a:p>
                  </a:txBody>
                  <a:tcPr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200">
                          <a:solidFill>
                            <a:srgbClr val="1E293B"/>
                          </a:solidFill>
                          <a:latin typeface="Segoe UI"/>
                        </a:defRPr>
                      </a:pPr>
                      <a:r>
                        <a:t>Body conditions supported (identical!)</a:t>
                      </a:r>
                    </a:p>
                  </a:txBody>
                  <a:tcPr>
                    <a:solidFill>
                      <a:srgbClr val="EFF6FF"/>
                    </a:solidFill>
                  </a:tcPr>
                </a:tc>
              </a:tr>
              <a:tr h="365760">
                <a:tc>
                  <a:txBody>
                    <a:bodyPr/>
                    <a:lstStyle/>
                    <a:p>
                      <a:pPr>
                        <a:defRPr sz="1200">
                          <a:solidFill>
                            <a:srgbClr val="1E293B"/>
                          </a:solidFill>
                          <a:latin typeface="Segoe UI"/>
                        </a:defRPr>
                      </a:pPr>
                      <a:r>
                        <a:t>Send message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200">
                          <a:solidFill>
                            <a:srgbClr val="1E293B"/>
                          </a:solidFill>
                          <a:latin typeface="Segoe UI"/>
                        </a:defRPr>
                      </a:pPr>
                      <a:r>
                        <a:t>messageA(dest, send_message(...))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200">
                          <a:solidFill>
                            <a:srgbClr val="1E293B"/>
                          </a:solidFill>
                          <a:latin typeface="Segoe UI"/>
                        </a:defRPr>
                      </a:pPr>
                      <a:r>
                        <a:t>Same, or send(dest, content)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457200" y="6446520"/>
            <a:ext cx="54864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900" b="0">
                <a:solidFill>
                  <a:srgbClr val="94A3B8"/>
                </a:solidFill>
                <a:latin typeface="Segoe UI"/>
              </a:defRPr>
            </a:pPr>
            <a:r>
              <a:t>DALI2 — University of L’Aquila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277295" y="6446520"/>
            <a:ext cx="640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900" b="0">
                <a:solidFill>
                  <a:srgbClr val="94A3B8"/>
                </a:solidFill>
                <a:latin typeface="Segoe UI"/>
              </a:defRPr>
            </a:pPr>
            <a:r>
              <a:t>67</a:t>
            </a:r>
          </a:p>
        </p:txBody>
      </p:sp>
    </p:spTree>
  </p:cSld>
  <p:clrMapOvr>
    <a:masterClrMapping/>
  </p:clrMapOvr>
</p:sld>
</file>

<file path=ppt/slides/slide6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1E3A5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320040"/>
            <a:ext cx="1051560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000" b="1">
                <a:solidFill>
                  <a:srgbClr val="0F172A"/>
                </a:solidFill>
                <a:latin typeface="Segoe UI"/>
              </a:defRPr>
            </a:pPr>
            <a:r>
              <a:t>DALI vs DALI2 — New Features</a:t>
            </a:r>
          </a:p>
        </p:txBody>
      </p:sp>
      <p:sp>
        <p:nvSpPr>
          <p:cNvPr id="4" name="Rectangle 3"/>
          <p:cNvSpPr/>
          <p:nvPr/>
        </p:nvSpPr>
        <p:spPr>
          <a:xfrm>
            <a:off x="731520" y="1051560"/>
            <a:ext cx="1828800" cy="32004"/>
          </a:xfrm>
          <a:prstGeom prst="rect">
            <a:avLst/>
          </a:prstGeom>
          <a:solidFill>
            <a:srgbClr val="38BDF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731520" y="1463040"/>
            <a:ext cx="105156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600" b="0">
                <a:solidFill>
                  <a:srgbClr val="475569"/>
                </a:solidFill>
                <a:latin typeface="Segoe UI"/>
              </a:defRPr>
            </a:pPr>
            <a:r>
              <a:t>New features in DALI2: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731520" y="2011680"/>
          <a:ext cx="10515600" cy="35478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05200"/>
                <a:gridCol w="3505200"/>
                <a:gridCol w="3505200"/>
              </a:tblGrid>
              <a:tr h="394208">
                <a:tc>
                  <a:txBody>
                    <a:bodyPr/>
                    <a:lstStyle/>
                    <a:p>
                      <a:pPr>
                        <a:defRPr sz="1300" b="1">
                          <a:solidFill>
                            <a:srgbClr val="FFFFFF"/>
                          </a:solidFill>
                          <a:latin typeface="Segoe UI"/>
                        </a:defRPr>
                      </a:pPr>
                      <a:r>
                        <a:t>Feature</a:t>
                      </a:r>
                    </a:p>
                  </a:txBody>
                  <a:tcPr>
                    <a:solidFill>
                      <a:srgbClr val="1E3A5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300" b="1">
                          <a:solidFill>
                            <a:srgbClr val="FFFFFF"/>
                          </a:solidFill>
                          <a:latin typeface="Segoe UI"/>
                        </a:defRPr>
                      </a:pPr>
                      <a:r>
                        <a:t>DALI</a:t>
                      </a:r>
                    </a:p>
                  </a:txBody>
                  <a:tcPr>
                    <a:solidFill>
                      <a:srgbClr val="1E3A5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300" b="1">
                          <a:solidFill>
                            <a:srgbClr val="FFFFFF"/>
                          </a:solidFill>
                          <a:latin typeface="Segoe UI"/>
                        </a:defRPr>
                      </a:pPr>
                      <a:r>
                        <a:t>DALI2</a:t>
                      </a:r>
                    </a:p>
                  </a:txBody>
                  <a:tcPr>
                    <a:solidFill>
                      <a:srgbClr val="1E3A5F"/>
                    </a:solidFill>
                  </a:tcPr>
                </a:tc>
              </a:tr>
              <a:tr h="394208">
                <a:tc>
                  <a:txBody>
                    <a:bodyPr/>
                    <a:lstStyle/>
                    <a:p>
                      <a:pPr>
                        <a:defRPr sz="1200">
                          <a:solidFill>
                            <a:srgbClr val="1E293B"/>
                          </a:solidFill>
                          <a:latin typeface="Segoe UI"/>
                        </a:defRPr>
                      </a:pPr>
                      <a:r>
                        <a:t>Periodic tasks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200">
                          <a:solidFill>
                            <a:srgbClr val="1E293B"/>
                          </a:solidFill>
                          <a:latin typeface="Segoe UI"/>
                        </a:defRPr>
                      </a:pPr>
                      <a:r>
                        <a:t>—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200">
                          <a:solidFill>
                            <a:srgbClr val="1E293B"/>
                          </a:solidFill>
                          <a:latin typeface="Segoe UI"/>
                        </a:defRPr>
                      </a:pPr>
                      <a:r>
                        <a:t>every(seconds, goal).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  <a:tr h="394208">
                <a:tc>
                  <a:txBody>
                    <a:bodyPr/>
                    <a:lstStyle/>
                    <a:p>
                      <a:pPr>
                        <a:defRPr sz="1200">
                          <a:solidFill>
                            <a:srgbClr val="1E293B"/>
                          </a:solidFill>
                          <a:latin typeface="Segoe UI"/>
                        </a:defRPr>
                      </a:pPr>
                      <a:r>
                        <a:t>Condition monitors</a:t>
                      </a:r>
                    </a:p>
                  </a:txBody>
                  <a:tcPr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200">
                          <a:solidFill>
                            <a:srgbClr val="1E293B"/>
                          </a:solidFill>
                          <a:latin typeface="Segoe UI"/>
                        </a:defRPr>
                      </a:pPr>
                      <a:r>
                        <a:t>—</a:t>
                      </a:r>
                    </a:p>
                  </a:txBody>
                  <a:tcPr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200">
                          <a:solidFill>
                            <a:srgbClr val="1E293B"/>
                          </a:solidFill>
                          <a:latin typeface="Segoe UI"/>
                        </a:defRPr>
                      </a:pPr>
                      <a:r>
                        <a:t>when(condition) :- body.</a:t>
                      </a:r>
                    </a:p>
                  </a:txBody>
                  <a:tcPr>
                    <a:solidFill>
                      <a:srgbClr val="EFF6FF"/>
                    </a:solidFill>
                  </a:tcPr>
                </a:tc>
              </a:tr>
              <a:tr h="394208">
                <a:tc>
                  <a:txBody>
                    <a:bodyPr/>
                    <a:lstStyle/>
                    <a:p>
                      <a:pPr>
                        <a:defRPr sz="1200">
                          <a:solidFill>
                            <a:srgbClr val="1E293B"/>
                          </a:solidFill>
                          <a:latin typeface="Segoe UI"/>
                        </a:defRPr>
                      </a:pPr>
                      <a:r>
                        <a:t>Helpers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200">
                          <a:solidFill>
                            <a:srgbClr val="1E293B"/>
                          </a:solidFill>
                          <a:latin typeface="Segoe UI"/>
                        </a:defRPr>
                      </a:pPr>
                      <a:r>
                        <a:t>—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200">
                          <a:solidFill>
                            <a:srgbClr val="1E293B"/>
                          </a:solidFill>
                          <a:latin typeface="Segoe UI"/>
                        </a:defRPr>
                      </a:pPr>
                      <a:r>
                        <a:t>helper(head) :- body.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  <a:tr h="394208">
                <a:tc>
                  <a:txBody>
                    <a:bodyPr/>
                    <a:lstStyle/>
                    <a:p>
                      <a:pPr>
                        <a:defRPr sz="1200">
                          <a:solidFill>
                            <a:srgbClr val="1E293B"/>
                          </a:solidFill>
                          <a:latin typeface="Segoe UI"/>
                        </a:defRPr>
                      </a:pPr>
                      <a:r>
                        <a:t>Proposal handler</a:t>
                      </a:r>
                    </a:p>
                  </a:txBody>
                  <a:tcPr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200">
                          <a:solidFill>
                            <a:srgbClr val="1E293B"/>
                          </a:solidFill>
                          <a:latin typeface="Segoe UI"/>
                        </a:defRPr>
                      </a:pPr>
                      <a:r>
                        <a:t>propose + call_propose</a:t>
                      </a:r>
                    </a:p>
                  </a:txBody>
                  <a:tcPr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200">
                          <a:solidFill>
                            <a:srgbClr val="1E293B"/>
                          </a:solidFill>
                          <a:latin typeface="Segoe UI"/>
                        </a:defRPr>
                      </a:pPr>
                      <a:r>
                        <a:t>on_proposal(action) :- body.</a:t>
                      </a:r>
                    </a:p>
                  </a:txBody>
                  <a:tcPr>
                    <a:solidFill>
                      <a:srgbClr val="EFF6FF"/>
                    </a:solidFill>
                  </a:tcPr>
                </a:tc>
              </a:tr>
              <a:tr h="394208">
                <a:tc>
                  <a:txBody>
                    <a:bodyPr/>
                    <a:lstStyle/>
                    <a:p>
                      <a:pPr>
                        <a:defRPr sz="1200">
                          <a:solidFill>
                            <a:srgbClr val="1E293B"/>
                          </a:solidFill>
                          <a:latin typeface="Segoe UI"/>
                        </a:defRPr>
                      </a:pPr>
                      <a:r>
                        <a:t>Learning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200">
                          <a:solidFill>
                            <a:srgbClr val="1E293B"/>
                          </a:solidFill>
                          <a:latin typeface="Segoe UI"/>
                        </a:defRPr>
                      </a:pPr>
                      <a:r>
                        <a:t>—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200">
                          <a:solidFill>
                            <a:srgbClr val="1E293B"/>
                          </a:solidFill>
                          <a:latin typeface="Segoe UI"/>
                        </a:defRPr>
                      </a:pPr>
                      <a:r>
                        <a:t>learn_from(event, outcome) :- cond.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  <a:tr h="394208">
                <a:tc>
                  <a:txBody>
                    <a:bodyPr/>
                    <a:lstStyle/>
                    <a:p>
                      <a:pPr>
                        <a:defRPr sz="1200">
                          <a:solidFill>
                            <a:srgbClr val="1E293B"/>
                          </a:solidFill>
                          <a:latin typeface="Segoe UI"/>
                        </a:defRPr>
                      </a:pPr>
                      <a:r>
                        <a:t>AI Oracle</a:t>
                      </a:r>
                    </a:p>
                  </a:txBody>
                  <a:tcPr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200">
                          <a:solidFill>
                            <a:srgbClr val="1E293B"/>
                          </a:solidFill>
                          <a:latin typeface="Segoe UI"/>
                        </a:defRPr>
                      </a:pPr>
                      <a:r>
                        <a:t>—</a:t>
                      </a:r>
                    </a:p>
                  </a:txBody>
                  <a:tcPr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200">
                          <a:solidFill>
                            <a:srgbClr val="1E293B"/>
                          </a:solidFill>
                          <a:latin typeface="Segoe UI"/>
                        </a:defRPr>
                      </a:pPr>
                      <a:r>
                        <a:t>ask_ai(context, result)</a:t>
                      </a:r>
                    </a:p>
                  </a:txBody>
                  <a:tcPr>
                    <a:solidFill>
                      <a:srgbClr val="EFF6FF"/>
                    </a:solidFill>
                  </a:tcPr>
                </a:tc>
              </a:tr>
              <a:tr h="394208">
                <a:tc>
                  <a:txBody>
                    <a:bodyPr/>
                    <a:lstStyle/>
                    <a:p>
                      <a:pPr>
                        <a:defRPr sz="1200">
                          <a:solidFill>
                            <a:srgbClr val="1E293B"/>
                          </a:solidFill>
                          <a:latin typeface="Segoe UI"/>
                        </a:defRPr>
                      </a:pPr>
                      <a:r>
                        <a:t>Blackboard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200">
                          <a:solidFill>
                            <a:srgbClr val="1E293B"/>
                          </a:solidFill>
                          <a:latin typeface="Segoe UI"/>
                        </a:defRPr>
                      </a:pPr>
                      <a:r>
                        <a:t>Linda (TCP)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200">
                          <a:solidFill>
                            <a:srgbClr val="1E293B"/>
                          </a:solidFill>
                          <a:latin typeface="Segoe UI"/>
                        </a:defRPr>
                      </a:pPr>
                      <a:r>
                        <a:t>bb_read/bb_write/bb_remove (Redis)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  <a:tr h="394208">
                <a:tc>
                  <a:txBody>
                    <a:bodyPr/>
                    <a:lstStyle/>
                    <a:p>
                      <a:pPr>
                        <a:defRPr sz="1200">
                          <a:solidFill>
                            <a:srgbClr val="1E293B"/>
                          </a:solidFill>
                          <a:latin typeface="Segoe UI"/>
                        </a:defRPr>
                      </a:pPr>
                      <a:r>
                        <a:t>Ontology</a:t>
                      </a:r>
                    </a:p>
                  </a:txBody>
                  <a:tcPr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200">
                          <a:solidFill>
                            <a:srgbClr val="1E293B"/>
                          </a:solidFill>
                          <a:latin typeface="Segoe UI"/>
                        </a:defRPr>
                      </a:pPr>
                      <a:r>
                        <a:t>meta/3 + OWL</a:t>
                      </a:r>
                    </a:p>
                  </a:txBody>
                  <a:tcPr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200">
                          <a:solidFill>
                            <a:srgbClr val="1E293B"/>
                          </a:solidFill>
                          <a:latin typeface="Segoe UI"/>
                        </a:defRPr>
                      </a:pPr>
                      <a:r>
                        <a:t>ontology(same_as(a,b)).</a:t>
                      </a:r>
                    </a:p>
                  </a:txBody>
                  <a:tcPr>
                    <a:solidFill>
                      <a:srgbClr val="EFF6FF"/>
                    </a:solidFill>
                  </a:tcPr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457200" y="6446520"/>
            <a:ext cx="54864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900" b="0">
                <a:solidFill>
                  <a:srgbClr val="94A3B8"/>
                </a:solidFill>
                <a:latin typeface="Segoe UI"/>
              </a:defRPr>
            </a:pPr>
            <a:r>
              <a:t>DALI2 — University of L’Aquila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277295" y="6446520"/>
            <a:ext cx="640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900" b="0">
                <a:solidFill>
                  <a:srgbClr val="94A3B8"/>
                </a:solidFill>
                <a:latin typeface="Segoe UI"/>
              </a:defRPr>
            </a:pPr>
            <a:r>
              <a:t>68</a:t>
            </a:r>
          </a:p>
        </p:txBody>
      </p:sp>
    </p:spTree>
  </p:cSld>
  <p:clrMapOvr>
    <a:masterClrMapping/>
  </p:clrMapOvr>
</p:sld>
</file>

<file path=ppt/slides/slide6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1E3A5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320040"/>
            <a:ext cx="1051560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000" b="1">
                <a:solidFill>
                  <a:srgbClr val="0F172A"/>
                </a:solidFill>
                <a:latin typeface="Segoe UI"/>
              </a:defRPr>
            </a:pPr>
            <a:r>
              <a:t>Web UI and REST API</a:t>
            </a:r>
          </a:p>
        </p:txBody>
      </p:sp>
      <p:sp>
        <p:nvSpPr>
          <p:cNvPr id="4" name="Rectangle 3"/>
          <p:cNvSpPr/>
          <p:nvPr/>
        </p:nvSpPr>
        <p:spPr>
          <a:xfrm>
            <a:off x="731520" y="1051560"/>
            <a:ext cx="1828800" cy="32004"/>
          </a:xfrm>
          <a:prstGeom prst="rect">
            <a:avLst/>
          </a:prstGeom>
          <a:solidFill>
            <a:srgbClr val="38BDF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731520" y="1371600"/>
            <a:ext cx="105156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600" b="0">
                <a:solidFill>
                  <a:srgbClr val="475569"/>
                </a:solidFill>
                <a:latin typeface="Segoe UI"/>
              </a:defRPr>
            </a:pPr>
            <a:r>
              <a:t>Integrated web interface at http://localhost:8080 with full REST API.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2011680"/>
            <a:ext cx="10515600" cy="43891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b="1" sz="1800">
                <a:solidFill>
                  <a:srgbClr val="1E293B"/>
                </a:solidFill>
                <a:latin typeface="Segoe UI"/>
              </a:rPr>
              <a:t>• Agent list</a:t>
            </a:r>
            <a:r>
              <a:rPr sz="1800">
                <a:solidFill>
                  <a:srgbClr val="1E293B"/>
                </a:solidFill>
                <a:latin typeface="Segoe UI"/>
              </a:rPr>
              <a:t> — local and remote agents with running/stopped status</a:t>
            </a:r>
          </a:p>
          <a:p>
            <a:pPr>
              <a:spcAft>
                <a:spcPts val="600"/>
              </a:spcAft>
            </a:pPr>
            <a:r>
              <a:rPr b="1" sz="1800">
                <a:solidFill>
                  <a:srgbClr val="1E293B"/>
                </a:solidFill>
                <a:latin typeface="Segoe UI"/>
              </a:rPr>
              <a:t>• Event log</a:t>
            </a:r>
            <a:r>
              <a:rPr sz="1800">
                <a:solidFill>
                  <a:srgbClr val="1E293B"/>
                </a:solidFill>
                <a:latin typeface="Segoe UI"/>
              </a:rPr>
              <a:t> — real-time log with filtering by agent</a:t>
            </a:r>
          </a:p>
          <a:p>
            <a:pPr>
              <a:spcAft>
                <a:spcPts val="600"/>
              </a:spcAft>
            </a:pPr>
            <a:r>
              <a:rPr b="1" sz="1800">
                <a:solidFill>
                  <a:srgbClr val="1E293B"/>
                </a:solidFill>
                <a:latin typeface="Segoe UI"/>
              </a:rPr>
              <a:t>• Send events</a:t>
            </a:r>
            <a:r>
              <a:rPr sz="1800">
                <a:solidFill>
                  <a:srgbClr val="1E293B"/>
                </a:solidFill>
                <a:latin typeface="Segoe UI"/>
              </a:rPr>
              <a:t> — inject events into any agent from the browser</a:t>
            </a:r>
          </a:p>
          <a:p>
            <a:pPr>
              <a:spcAft>
                <a:spcPts val="600"/>
              </a:spcAft>
            </a:pPr>
            <a:r>
              <a:rPr b="1" sz="1800">
                <a:solidFill>
                  <a:srgbClr val="1E293B"/>
                </a:solidFill>
                <a:latin typeface="Segoe UI"/>
              </a:rPr>
              <a:t>• Agent details</a:t>
            </a:r>
            <a:r>
              <a:rPr sz="1800">
                <a:solidFill>
                  <a:srgbClr val="1E293B"/>
                </a:solidFill>
                <a:latin typeface="Segoe UI"/>
              </a:rPr>
              <a:t> — beliefs, past events, goals, start/stop controls</a:t>
            </a:r>
          </a:p>
          <a:p>
            <a:pPr>
              <a:spcAft>
                <a:spcPts val="600"/>
              </a:spcAft>
            </a:pPr>
            <a:r>
              <a:rPr b="1" sz="1800">
                <a:solidFill>
                  <a:srgbClr val="1E293B"/>
                </a:solidFill>
                <a:latin typeface="Segoe UI"/>
              </a:rPr>
              <a:t>• Blackboard viewer</a:t>
            </a:r>
            <a:r>
              <a:rPr sz="1800">
                <a:solidFill>
                  <a:srgbClr val="1E293B"/>
                </a:solidFill>
                <a:latin typeface="Segoe UI"/>
              </a:rPr>
              <a:t> — current shared blackboard state</a:t>
            </a:r>
          </a:p>
          <a:p>
            <a:pPr>
              <a:spcAft>
                <a:spcPts val="600"/>
              </a:spcAft>
            </a:pPr>
            <a:r>
              <a:rPr b="1" sz="1800">
                <a:solidFill>
                  <a:srgbClr val="1E293B"/>
                </a:solidFill>
                <a:latin typeface="Segoe UI"/>
              </a:rPr>
              <a:t>• Source editor</a:t>
            </a:r>
            <a:r>
              <a:rPr sz="1800">
                <a:solidFill>
                  <a:srgbClr val="1E293B"/>
                </a:solidFill>
                <a:latin typeface="Segoe UI"/>
              </a:rPr>
              <a:t> — edit and hot-reload agent definitions (double-click logo)</a:t>
            </a:r>
          </a:p>
          <a:p>
            <a:pPr>
              <a:spcAft>
                <a:spcPts val="600"/>
              </a:spcAft>
            </a:pPr>
            <a:r>
              <a:rPr b="1" sz="1800">
                <a:solidFill>
                  <a:srgbClr val="1E293B"/>
                </a:solidFill>
                <a:latin typeface="Segoe UI"/>
              </a:rPr>
              <a:t>• Cluster panel</a:t>
            </a:r>
            <a:r>
              <a:rPr sz="1800">
                <a:solidFill>
                  <a:srgbClr val="1E293B"/>
                </a:solidFill>
                <a:latin typeface="Segoe UI"/>
              </a:rPr>
              <a:t> — view all agents across all nodes in the Redis cluster</a:t>
            </a:r>
          </a:p>
          <a:p>
            <a:pPr>
              <a:spcAft>
                <a:spcPts val="600"/>
              </a:spcAft>
            </a:pPr>
            <a:r>
              <a:rPr b="1" sz="1800">
                <a:solidFill>
                  <a:srgbClr val="1E293B"/>
                </a:solidFill>
                <a:latin typeface="Segoe UI"/>
              </a:rPr>
              <a:t>• AI Oracle panel</a:t>
            </a:r>
            <a:r>
              <a:rPr sz="1800">
                <a:solidFill>
                  <a:srgbClr val="1E293B"/>
                </a:solidFill>
                <a:latin typeface="Segoe UI"/>
              </a:rPr>
              <a:t> — configure API key, model, and test AI queries</a:t>
            </a:r>
          </a:p>
          <a:p>
            <a:pPr>
              <a:spcAft>
                <a:spcPts val="600"/>
              </a:spcAft>
            </a:pPr>
            <a:r>
              <a:rPr b="1" sz="1800">
                <a:solidFill>
                  <a:srgbClr val="1E293B"/>
                </a:solidFill>
                <a:latin typeface="Segoe UI"/>
              </a:rPr>
              <a:t>• REST API</a:t>
            </a:r>
            <a:r>
              <a:rPr sz="1800">
                <a:solidFill>
                  <a:srgbClr val="1E293B"/>
                </a:solidFill>
                <a:latin typeface="Segoe UI"/>
              </a:rPr>
              <a:t> — full programmatic access: /api/agents, /api/send, /api/beliefs, /api/logs, etc.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57200" y="6446520"/>
            <a:ext cx="54864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900" b="0">
                <a:solidFill>
                  <a:srgbClr val="94A3B8"/>
                </a:solidFill>
                <a:latin typeface="Segoe UI"/>
              </a:defRPr>
            </a:pPr>
            <a:r>
              <a:t>DALI2 — University of L’Aquila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277295" y="6446520"/>
            <a:ext cx="640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900" b="0">
                <a:solidFill>
                  <a:srgbClr val="94A3B8"/>
                </a:solidFill>
                <a:latin typeface="Segoe UI"/>
              </a:defRPr>
            </a:pPr>
            <a:r>
              <a:t>69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1E3A5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320040"/>
            <a:ext cx="1051560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000" b="1">
                <a:solidFill>
                  <a:srgbClr val="0F172A"/>
                </a:solidFill>
                <a:latin typeface="Segoe UI"/>
              </a:defRPr>
            </a:pPr>
            <a:r>
              <a:t>Quick Start</a:t>
            </a:r>
          </a:p>
        </p:txBody>
      </p:sp>
      <p:sp>
        <p:nvSpPr>
          <p:cNvPr id="4" name="Rectangle 3"/>
          <p:cNvSpPr/>
          <p:nvPr/>
        </p:nvSpPr>
        <p:spPr>
          <a:xfrm>
            <a:off x="731520" y="1051560"/>
            <a:ext cx="1828800" cy="32004"/>
          </a:xfrm>
          <a:prstGeom prst="rect">
            <a:avLst/>
          </a:prstGeom>
          <a:solidFill>
            <a:srgbClr val="38BDF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731520" y="1371600"/>
            <a:ext cx="105156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600" b="0">
                <a:solidFill>
                  <a:srgbClr val="475569"/>
                </a:solidFill>
                <a:latin typeface="Segoe UI"/>
              </a:defRPr>
            </a:pPr>
            <a:r>
              <a:t>Start DALI2 with Docker or SWI-Prolog, then open http://localhost:8080</a:t>
            </a:r>
          </a:p>
        </p:txBody>
      </p:sp>
      <p:sp>
        <p:nvSpPr>
          <p:cNvPr id="6" name="Rectangle 5"/>
          <p:cNvSpPr/>
          <p:nvPr/>
        </p:nvSpPr>
        <p:spPr>
          <a:xfrm>
            <a:off x="548640" y="1965960"/>
            <a:ext cx="10972800" cy="3090672"/>
          </a:xfrm>
          <a:prstGeom prst="rect">
            <a:avLst/>
          </a:prstGeom>
          <a:solidFill>
            <a:srgbClr val="F1F5F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Rectangle 6"/>
          <p:cNvSpPr/>
          <p:nvPr/>
        </p:nvSpPr>
        <p:spPr>
          <a:xfrm>
            <a:off x="548640" y="1965960"/>
            <a:ext cx="45720" cy="3090672"/>
          </a:xfrm>
          <a:prstGeom prst="rect">
            <a:avLst/>
          </a:prstGeom>
          <a:solidFill>
            <a:srgbClr val="38BDF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777240" y="2103120"/>
            <a:ext cx="10561320" cy="28163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00"/>
              </a:spcAft>
              <a:defRPr sz="1400">
                <a:solidFill>
                  <a:srgbClr val="64748B"/>
                </a:solidFill>
                <a:latin typeface="Consolas"/>
              </a:defRPr>
            </a:pPr>
            <a:r>
              <a:t>%% With Docker (recommended) — Redis starts automatically</a:t>
            </a:r>
          </a:p>
          <a:p>
            <a:pPr>
              <a:spcAft>
                <a:spcPts val="100"/>
              </a:spcAft>
              <a:defRPr sz="1400">
                <a:solidFill>
                  <a:srgbClr val="1E293B"/>
                </a:solidFill>
                <a:latin typeface="Consolas"/>
              </a:defRPr>
            </a:pPr>
            <a:r>
              <a:t>docker compose up --build</a:t>
            </a:r>
          </a:p>
          <a:p>
            <a:pPr>
              <a:spcAft>
                <a:spcPts val="100"/>
              </a:spcAft>
              <a:defRPr sz="1400">
                <a:solidFill>
                  <a:srgbClr val="1E293B"/>
                </a:solidFill>
                <a:latin typeface="Consolas"/>
              </a:defRPr>
            </a:pPr>
          </a:p>
          <a:p>
            <a:pPr>
              <a:spcAft>
                <a:spcPts val="100"/>
              </a:spcAft>
              <a:defRPr sz="1400">
                <a:solidFill>
                  <a:srgbClr val="64748B"/>
                </a:solidFill>
                <a:latin typeface="Consolas"/>
              </a:defRPr>
            </a:pPr>
            <a:r>
              <a:t>%% Choose a different agent file</a:t>
            </a:r>
          </a:p>
          <a:p>
            <a:pPr>
              <a:spcAft>
                <a:spcPts val="100"/>
              </a:spcAft>
              <a:defRPr sz="1400">
                <a:solidFill>
                  <a:srgbClr val="1E293B"/>
                </a:solidFill>
                <a:latin typeface="Consolas"/>
              </a:defRPr>
            </a:pPr>
            <a:r>
              <a:t>AGENT_FILE=examples/emergency.pl docker compose up --build</a:t>
            </a:r>
          </a:p>
          <a:p>
            <a:pPr>
              <a:spcAft>
                <a:spcPts val="100"/>
              </a:spcAft>
              <a:defRPr sz="1400">
                <a:solidFill>
                  <a:srgbClr val="1E293B"/>
                </a:solidFill>
                <a:latin typeface="Consolas"/>
              </a:defRPr>
            </a:pPr>
          </a:p>
          <a:p>
            <a:pPr>
              <a:spcAft>
                <a:spcPts val="100"/>
              </a:spcAft>
              <a:defRPr sz="1400">
                <a:solidFill>
                  <a:srgbClr val="64748B"/>
                </a:solidFill>
                <a:latin typeface="Consolas"/>
              </a:defRPr>
            </a:pPr>
            <a:r>
              <a:t>%% Without Docker — start Redis first, then:</a:t>
            </a:r>
          </a:p>
          <a:p>
            <a:pPr>
              <a:spcAft>
                <a:spcPts val="100"/>
              </a:spcAft>
              <a:defRPr sz="1400">
                <a:solidFill>
                  <a:srgbClr val="1E293B"/>
                </a:solidFill>
                <a:latin typeface="Consolas"/>
              </a:defRPr>
            </a:pPr>
            <a:r>
              <a:t>redis-server</a:t>
            </a:r>
          </a:p>
          <a:p>
            <a:pPr>
              <a:spcAft>
                <a:spcPts val="100"/>
              </a:spcAft>
              <a:defRPr sz="1400">
                <a:solidFill>
                  <a:srgbClr val="1E293B"/>
                </a:solidFill>
                <a:latin typeface="Consolas"/>
              </a:defRPr>
            </a:pPr>
            <a:r>
              <a:t>swipl -l src/server.pl -g main -- 8080 examples/agriculture.pl</a:t>
            </a:r>
          </a:p>
          <a:p>
            <a:pPr>
              <a:spcAft>
                <a:spcPts val="100"/>
              </a:spcAft>
              <a:defRPr sz="1400">
                <a:solidFill>
                  <a:srgbClr val="1E293B"/>
                </a:solidFill>
                <a:latin typeface="Consolas"/>
              </a:defRPr>
            </a:pPr>
          </a:p>
          <a:p>
            <a:pPr>
              <a:spcAft>
                <a:spcPts val="100"/>
              </a:spcAft>
              <a:defRPr sz="1400">
                <a:solidFill>
                  <a:srgbClr val="64748B"/>
                </a:solidFill>
                <a:latin typeface="Consolas"/>
              </a:defRPr>
            </a:pPr>
            <a:r>
              <a:t>%% Windows</a:t>
            </a:r>
          </a:p>
          <a:p>
            <a:pPr>
              <a:spcAft>
                <a:spcPts val="100"/>
              </a:spcAft>
              <a:defRPr sz="1400">
                <a:solidFill>
                  <a:srgbClr val="1E293B"/>
                </a:solidFill>
                <a:latin typeface="Consolas"/>
              </a:defRPr>
            </a:pPr>
            <a:r>
              <a:t>run.bat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57200" y="6446520"/>
            <a:ext cx="54864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900" b="0">
                <a:solidFill>
                  <a:srgbClr val="94A3B8"/>
                </a:solidFill>
                <a:latin typeface="Segoe UI"/>
              </a:defRPr>
            </a:pPr>
            <a:r>
              <a:t>DALI2 — University of L’Aquila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1277295" y="6446520"/>
            <a:ext cx="640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900" b="0">
                <a:solidFill>
                  <a:srgbClr val="94A3B8"/>
                </a:solidFill>
                <a:latin typeface="Segoe UI"/>
              </a:defRPr>
            </a:pPr>
            <a:r>
              <a:t>7</a:t>
            </a:r>
          </a:p>
        </p:txBody>
      </p:sp>
    </p:spTree>
  </p:cSld>
  <p:clrMapOvr>
    <a:masterClrMapping/>
  </p:clrMapOvr>
</p:sld>
</file>

<file path=ppt/slides/slide7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1E3A5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320040"/>
            <a:ext cx="1051560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000" b="1">
                <a:solidFill>
                  <a:srgbClr val="0F172A"/>
                </a:solidFill>
                <a:latin typeface="Segoe UI"/>
              </a:defRPr>
            </a:pPr>
            <a:r>
              <a:t>REST API Reference</a:t>
            </a:r>
          </a:p>
        </p:txBody>
      </p:sp>
      <p:sp>
        <p:nvSpPr>
          <p:cNvPr id="4" name="Rectangle 3"/>
          <p:cNvSpPr/>
          <p:nvPr/>
        </p:nvSpPr>
        <p:spPr>
          <a:xfrm>
            <a:off x="731520" y="1051560"/>
            <a:ext cx="1828800" cy="32004"/>
          </a:xfrm>
          <a:prstGeom prst="rect">
            <a:avLst/>
          </a:prstGeom>
          <a:solidFill>
            <a:srgbClr val="38BDF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731520" y="1463040"/>
            <a:ext cx="105156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600" b="0">
                <a:solidFill>
                  <a:srgbClr val="475569"/>
                </a:solidFill>
                <a:latin typeface="Segoe UI"/>
              </a:defRPr>
            </a:pPr>
            <a:r>
              <a:t>All endpoints available at http://localhost:8080/api/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731520" y="2011680"/>
          <a:ext cx="10515600" cy="43159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05200"/>
                <a:gridCol w="3505200"/>
                <a:gridCol w="3505200"/>
              </a:tblGrid>
              <a:tr h="392360">
                <a:tc>
                  <a:txBody>
                    <a:bodyPr/>
                    <a:lstStyle/>
                    <a:p>
                      <a:pPr>
                        <a:defRPr sz="1300" b="1">
                          <a:solidFill>
                            <a:srgbClr val="FFFFFF"/>
                          </a:solidFill>
                          <a:latin typeface="Segoe UI"/>
                        </a:defRPr>
                      </a:pPr>
                      <a:r>
                        <a:t>Method</a:t>
                      </a:r>
                    </a:p>
                  </a:txBody>
                  <a:tcPr>
                    <a:solidFill>
                      <a:srgbClr val="1E3A5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300" b="1">
                          <a:solidFill>
                            <a:srgbClr val="FFFFFF"/>
                          </a:solidFill>
                          <a:latin typeface="Segoe UI"/>
                        </a:defRPr>
                      </a:pPr>
                      <a:r>
                        <a:t>Endpoint</a:t>
                      </a:r>
                    </a:p>
                  </a:txBody>
                  <a:tcPr>
                    <a:solidFill>
                      <a:srgbClr val="1E3A5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300" b="1">
                          <a:solidFill>
                            <a:srgbClr val="FFFFFF"/>
                          </a:solidFill>
                          <a:latin typeface="Segoe UI"/>
                        </a:defRPr>
                      </a:pPr>
                      <a:r>
                        <a:t>Description</a:t>
                      </a:r>
                    </a:p>
                  </a:txBody>
                  <a:tcPr>
                    <a:solidFill>
                      <a:srgbClr val="1E3A5F"/>
                    </a:solidFill>
                  </a:tcPr>
                </a:tc>
              </a:tr>
              <a:tr h="392360">
                <a:tc>
                  <a:txBody>
                    <a:bodyPr/>
                    <a:lstStyle/>
                    <a:p>
                      <a:pPr>
                        <a:defRPr sz="1200">
                          <a:solidFill>
                            <a:srgbClr val="1E293B"/>
                          </a:solidFill>
                          <a:latin typeface="Segoe UI"/>
                        </a:defRPr>
                      </a:pPr>
                      <a:r>
                        <a:t>GET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200">
                          <a:solidFill>
                            <a:srgbClr val="1E293B"/>
                          </a:solidFill>
                          <a:latin typeface="Segoe UI"/>
                        </a:defRPr>
                      </a:pPr>
                      <a:r>
                        <a:t>/api/status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200">
                          <a:solidFill>
                            <a:srgbClr val="1E293B"/>
                          </a:solidFill>
                          <a:latin typeface="Segoe UI"/>
                        </a:defRPr>
                      </a:pPr>
                      <a:r>
                        <a:t>System status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  <a:tr h="392360">
                <a:tc>
                  <a:txBody>
                    <a:bodyPr/>
                    <a:lstStyle/>
                    <a:p>
                      <a:pPr>
                        <a:defRPr sz="1200">
                          <a:solidFill>
                            <a:srgbClr val="1E293B"/>
                          </a:solidFill>
                          <a:latin typeface="Segoe UI"/>
                        </a:defRPr>
                      </a:pPr>
                      <a:r>
                        <a:t>GET</a:t>
                      </a:r>
                    </a:p>
                  </a:txBody>
                  <a:tcPr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200">
                          <a:solidFill>
                            <a:srgbClr val="1E293B"/>
                          </a:solidFill>
                          <a:latin typeface="Segoe UI"/>
                        </a:defRPr>
                      </a:pPr>
                      <a:r>
                        <a:t>/api/agents</a:t>
                      </a:r>
                    </a:p>
                  </a:txBody>
                  <a:tcPr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200">
                          <a:solidFill>
                            <a:srgbClr val="1E293B"/>
                          </a:solidFill>
                          <a:latin typeface="Segoe UI"/>
                        </a:defRPr>
                      </a:pPr>
                      <a:r>
                        <a:t>List agents with status</a:t>
                      </a:r>
                    </a:p>
                  </a:txBody>
                  <a:tcPr>
                    <a:solidFill>
                      <a:srgbClr val="EFF6FF"/>
                    </a:solidFill>
                  </a:tcPr>
                </a:tc>
              </a:tr>
              <a:tr h="392360">
                <a:tc>
                  <a:txBody>
                    <a:bodyPr/>
                    <a:lstStyle/>
                    <a:p>
                      <a:pPr>
                        <a:defRPr sz="1200">
                          <a:solidFill>
                            <a:srgbClr val="1E293B"/>
                          </a:solidFill>
                          <a:latin typeface="Segoe UI"/>
                        </a:defRPr>
                      </a:pPr>
                      <a:r>
                        <a:t>POST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200">
                          <a:solidFill>
                            <a:srgbClr val="1E293B"/>
                          </a:solidFill>
                          <a:latin typeface="Segoe UI"/>
                        </a:defRPr>
                      </a:pPr>
                      <a:r>
                        <a:t>/api/send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200">
                          <a:solidFill>
                            <a:srgbClr val="1E293B"/>
                          </a:solidFill>
                          <a:latin typeface="Segoe UI"/>
                        </a:defRPr>
                      </a:pPr>
                      <a:r>
                        <a:t>Send event {"to":"agent","content":"event(args)"}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  <a:tr h="392360">
                <a:tc>
                  <a:txBody>
                    <a:bodyPr/>
                    <a:lstStyle/>
                    <a:p>
                      <a:pPr>
                        <a:defRPr sz="1200">
                          <a:solidFill>
                            <a:srgbClr val="1E293B"/>
                          </a:solidFill>
                          <a:latin typeface="Segoe UI"/>
                        </a:defRPr>
                      </a:pPr>
                      <a:r>
                        <a:t>POST</a:t>
                      </a:r>
                    </a:p>
                  </a:txBody>
                  <a:tcPr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200">
                          <a:solidFill>
                            <a:srgbClr val="1E293B"/>
                          </a:solidFill>
                          <a:latin typeface="Segoe UI"/>
                        </a:defRPr>
                      </a:pPr>
                      <a:r>
                        <a:t>/api/inject</a:t>
                      </a:r>
                    </a:p>
                  </a:txBody>
                  <a:tcPr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200">
                          <a:solidFill>
                            <a:srgbClr val="1E293B"/>
                          </a:solidFill>
                          <a:latin typeface="Segoe UI"/>
                        </a:defRPr>
                      </a:pPr>
                      <a:r>
                        <a:t>Inject event {"agent":"name","event":"event(args)"}</a:t>
                      </a:r>
                    </a:p>
                  </a:txBody>
                  <a:tcPr>
                    <a:solidFill>
                      <a:srgbClr val="EFF6FF"/>
                    </a:solidFill>
                  </a:tcPr>
                </a:tc>
              </a:tr>
              <a:tr h="392360">
                <a:tc>
                  <a:txBody>
                    <a:bodyPr/>
                    <a:lstStyle/>
                    <a:p>
                      <a:pPr>
                        <a:defRPr sz="1200">
                          <a:solidFill>
                            <a:srgbClr val="1E293B"/>
                          </a:solidFill>
                          <a:latin typeface="Segoe UI"/>
                        </a:defRPr>
                      </a:pPr>
                      <a:r>
                        <a:t>GET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200">
                          <a:solidFill>
                            <a:srgbClr val="1E293B"/>
                          </a:solidFill>
                          <a:latin typeface="Segoe UI"/>
                        </a:defRPr>
                      </a:pPr>
                      <a:r>
                        <a:t>/api/beliefs?agent=X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200">
                          <a:solidFill>
                            <a:srgbClr val="1E293B"/>
                          </a:solidFill>
                          <a:latin typeface="Segoe UI"/>
                        </a:defRPr>
                      </a:pPr>
                      <a:r>
                        <a:t>Get agent beliefs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  <a:tr h="392360">
                <a:tc>
                  <a:txBody>
                    <a:bodyPr/>
                    <a:lstStyle/>
                    <a:p>
                      <a:pPr>
                        <a:defRPr sz="1200">
                          <a:solidFill>
                            <a:srgbClr val="1E293B"/>
                          </a:solidFill>
                          <a:latin typeface="Segoe UI"/>
                        </a:defRPr>
                      </a:pPr>
                      <a:r>
                        <a:t>GET</a:t>
                      </a:r>
                    </a:p>
                  </a:txBody>
                  <a:tcPr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200">
                          <a:solidFill>
                            <a:srgbClr val="1E293B"/>
                          </a:solidFill>
                          <a:latin typeface="Segoe UI"/>
                        </a:defRPr>
                      </a:pPr>
                      <a:r>
                        <a:t>/api/past?agent=X</a:t>
                      </a:r>
                    </a:p>
                  </a:txBody>
                  <a:tcPr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200">
                          <a:solidFill>
                            <a:srgbClr val="1E293B"/>
                          </a:solidFill>
                          <a:latin typeface="Segoe UI"/>
                        </a:defRPr>
                      </a:pPr>
                      <a:r>
                        <a:t>Get past events</a:t>
                      </a:r>
                    </a:p>
                  </a:txBody>
                  <a:tcPr>
                    <a:solidFill>
                      <a:srgbClr val="EFF6FF"/>
                    </a:solidFill>
                  </a:tcPr>
                </a:tc>
              </a:tr>
              <a:tr h="392360">
                <a:tc>
                  <a:txBody>
                    <a:bodyPr/>
                    <a:lstStyle/>
                    <a:p>
                      <a:pPr>
                        <a:defRPr sz="1200">
                          <a:solidFill>
                            <a:srgbClr val="1E293B"/>
                          </a:solidFill>
                          <a:latin typeface="Segoe UI"/>
                        </a:defRPr>
                      </a:pPr>
                      <a:r>
                        <a:t>GET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200">
                          <a:solidFill>
                            <a:srgbClr val="1E293B"/>
                          </a:solidFill>
                          <a:latin typeface="Segoe UI"/>
                        </a:defRPr>
                      </a:pPr>
                      <a:r>
                        <a:t>/api/learned?agent=X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200">
                          <a:solidFill>
                            <a:srgbClr val="1E293B"/>
                          </a:solidFill>
                          <a:latin typeface="Segoe UI"/>
                        </a:defRPr>
                      </a:pPr>
                      <a:r>
                        <a:t>Get learned patterns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  <a:tr h="392360">
                <a:tc>
                  <a:txBody>
                    <a:bodyPr/>
                    <a:lstStyle/>
                    <a:p>
                      <a:pPr>
                        <a:defRPr sz="1200">
                          <a:solidFill>
                            <a:srgbClr val="1E293B"/>
                          </a:solidFill>
                          <a:latin typeface="Segoe UI"/>
                        </a:defRPr>
                      </a:pPr>
                      <a:r>
                        <a:t>GET</a:t>
                      </a:r>
                    </a:p>
                  </a:txBody>
                  <a:tcPr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200">
                          <a:solidFill>
                            <a:srgbClr val="1E293B"/>
                          </a:solidFill>
                          <a:latin typeface="Segoe UI"/>
                        </a:defRPr>
                      </a:pPr>
                      <a:r>
                        <a:t>/api/blackboard</a:t>
                      </a:r>
                    </a:p>
                  </a:txBody>
                  <a:tcPr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200">
                          <a:solidFill>
                            <a:srgbClr val="1E293B"/>
                          </a:solidFill>
                          <a:latin typeface="Segoe UI"/>
                        </a:defRPr>
                      </a:pPr>
                      <a:r>
                        <a:t>View blackboard tuples</a:t>
                      </a:r>
                    </a:p>
                  </a:txBody>
                  <a:tcPr>
                    <a:solidFill>
                      <a:srgbClr val="EFF6FF"/>
                    </a:solidFill>
                  </a:tcPr>
                </a:tc>
              </a:tr>
              <a:tr h="392360">
                <a:tc>
                  <a:txBody>
                    <a:bodyPr/>
                    <a:lstStyle/>
                    <a:p>
                      <a:pPr>
                        <a:defRPr sz="1200">
                          <a:solidFill>
                            <a:srgbClr val="1E293B"/>
                          </a:solidFill>
                          <a:latin typeface="Segoe UI"/>
                        </a:defRPr>
                      </a:pPr>
                      <a:r>
                        <a:t>POST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200">
                          <a:solidFill>
                            <a:srgbClr val="1E293B"/>
                          </a:solidFill>
                          <a:latin typeface="Segoe UI"/>
                        </a:defRPr>
                      </a:pPr>
                      <a:r>
                        <a:t>/api/ai/ask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200">
                          <a:solidFill>
                            <a:srgbClr val="1E293B"/>
                          </a:solidFill>
                          <a:latin typeface="Segoe UI"/>
                        </a:defRPr>
                      </a:pPr>
                      <a:r>
                        <a:t>Query AI {"context":"..."}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  <a:tr h="392368">
                <a:tc>
                  <a:txBody>
                    <a:bodyPr/>
                    <a:lstStyle/>
                    <a:p>
                      <a:pPr>
                        <a:defRPr sz="1200">
                          <a:solidFill>
                            <a:srgbClr val="1E293B"/>
                          </a:solidFill>
                          <a:latin typeface="Segoe UI"/>
                        </a:defRPr>
                      </a:pPr>
                      <a:r>
                        <a:t>GET</a:t>
                      </a:r>
                    </a:p>
                  </a:txBody>
                  <a:tcPr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200">
                          <a:solidFill>
                            <a:srgbClr val="1E293B"/>
                          </a:solidFill>
                          <a:latin typeface="Segoe UI"/>
                        </a:defRPr>
                      </a:pPr>
                      <a:r>
                        <a:t>/api/cluster</a:t>
                      </a:r>
                    </a:p>
                  </a:txBody>
                  <a:tcPr>
                    <a:solidFill>
                      <a:srgbClr val="EFF6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200">
                          <a:solidFill>
                            <a:srgbClr val="1E293B"/>
                          </a:solidFill>
                          <a:latin typeface="Segoe UI"/>
                        </a:defRPr>
                      </a:pPr>
                      <a:r>
                        <a:t>All agents across all nodes</a:t>
                      </a:r>
                    </a:p>
                  </a:txBody>
                  <a:tcPr>
                    <a:solidFill>
                      <a:srgbClr val="EFF6FF"/>
                    </a:solidFill>
                  </a:tcPr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457200" y="6446520"/>
            <a:ext cx="54864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900" b="0">
                <a:solidFill>
                  <a:srgbClr val="94A3B8"/>
                </a:solidFill>
                <a:latin typeface="Segoe UI"/>
              </a:defRPr>
            </a:pPr>
            <a:r>
              <a:t>DALI2 — University of L’Aquila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277295" y="6446520"/>
            <a:ext cx="640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900" b="0">
                <a:solidFill>
                  <a:srgbClr val="94A3B8"/>
                </a:solidFill>
                <a:latin typeface="Segoe UI"/>
              </a:defRPr>
            </a:pPr>
            <a:r>
              <a:t>70</a:t>
            </a:r>
          </a:p>
        </p:txBody>
      </p:sp>
    </p:spTree>
  </p:cSld>
  <p:clrMapOvr>
    <a:masterClrMapping/>
  </p:clrMapOvr>
</p:sld>
</file>

<file path=ppt/slides/slide7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0F172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3840480"/>
            <a:ext cx="12191695" cy="36576"/>
          </a:xfrm>
          <a:prstGeom prst="rect">
            <a:avLst/>
          </a:prstGeom>
          <a:solidFill>
            <a:srgbClr val="38BDF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3977639"/>
            <a:ext cx="12191695" cy="36576"/>
          </a:xfrm>
          <a:prstGeom prst="rect">
            <a:avLst/>
          </a:prstGeom>
          <a:solidFill>
            <a:srgbClr val="22D3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914400" y="2286000"/>
            <a:ext cx="10332720" cy="1371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4800" b="1">
                <a:solidFill>
                  <a:srgbClr val="FFFFFF"/>
                </a:solidFill>
                <a:latin typeface="Segoe UI"/>
              </a:defRPr>
            </a:pPr>
            <a:r>
              <a:t>Thank You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914400" y="4297680"/>
            <a:ext cx="10332720" cy="1371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200" b="0">
                <a:solidFill>
                  <a:srgbClr val="BDD5F5"/>
                </a:solidFill>
                <a:latin typeface="Segoe UI"/>
              </a:defRPr>
            </a:pPr>
            <a:r>
              <a:t>DALI2 — Multi-Agent System Framework</a:t>
            </a:r>
            <a:br/>
            <a:r>
              <a:t>University of L'Aquila — DISIM</a:t>
            </a:r>
            <a:br/>
            <a:br/>
            <a:r>
              <a:t>Documentation: RULES.md (language reference) · EXAMPLES.md (examples guide)</a:t>
            </a:r>
            <a:br/>
            <a:r>
              <a:t>Source: github.com/AAAI-DISIM-UnivAQ/DALI2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0F172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914400" y="3657600"/>
            <a:ext cx="2743200" cy="36576"/>
          </a:xfrm>
          <a:prstGeom prst="rect">
            <a:avLst/>
          </a:prstGeom>
          <a:solidFill>
            <a:srgbClr val="38BDF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914400" y="2194560"/>
            <a:ext cx="10058400" cy="1371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4200" b="1">
                <a:solidFill>
                  <a:srgbClr val="FFFFFF"/>
                </a:solidFill>
                <a:latin typeface="Segoe UI"/>
              </a:defRPr>
            </a:pPr>
            <a:r>
              <a:t>Architecture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14400" y="4023360"/>
            <a:ext cx="1005840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000" b="0">
                <a:solidFill>
                  <a:srgbClr val="BDD5F5"/>
                </a:solidFill>
                <a:latin typeface="Segoe UI"/>
              </a:defRPr>
            </a:pPr>
            <a:r>
              <a:t>Redis Star Topology · Process-per-Agent · Deployment Modes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1277295" y="6446520"/>
            <a:ext cx="640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900" b="0">
                <a:solidFill>
                  <a:srgbClr val="94A3B8"/>
                </a:solidFill>
                <a:latin typeface="Segoe UI"/>
              </a:defRPr>
            </a:pPr>
            <a:r>
              <a:t>8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1E3A5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320040"/>
            <a:ext cx="1051560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000" b="1">
                <a:solidFill>
                  <a:srgbClr val="0F172A"/>
                </a:solidFill>
                <a:latin typeface="Segoe UI"/>
              </a:defRPr>
            </a:pPr>
            <a:r>
              <a:t>Redis Star Topology</a:t>
            </a:r>
          </a:p>
        </p:txBody>
      </p:sp>
      <p:sp>
        <p:nvSpPr>
          <p:cNvPr id="4" name="Rectangle 3"/>
          <p:cNvSpPr/>
          <p:nvPr/>
        </p:nvSpPr>
        <p:spPr>
          <a:xfrm>
            <a:off x="731520" y="1051560"/>
            <a:ext cx="1828800" cy="32004"/>
          </a:xfrm>
          <a:prstGeom prst="rect">
            <a:avLst/>
          </a:prstGeom>
          <a:solidFill>
            <a:srgbClr val="38BDF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731520" y="1371600"/>
            <a:ext cx="105156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600" b="0">
                <a:solidFill>
                  <a:srgbClr val="475569"/>
                </a:solidFill>
                <a:latin typeface="Segoe UI"/>
              </a:defRPr>
            </a:pPr>
            <a:r>
              <a:t>All agents communicate through a central Redis instance. No direct agent-to-agent connections.</a:t>
            </a:r>
          </a:p>
        </p:txBody>
      </p:sp>
      <p:sp>
        <p:nvSpPr>
          <p:cNvPr id="6" name="Rectangle 5"/>
          <p:cNvSpPr/>
          <p:nvPr/>
        </p:nvSpPr>
        <p:spPr>
          <a:xfrm>
            <a:off x="1371600" y="2011680"/>
            <a:ext cx="9144000" cy="4389120"/>
          </a:xfrm>
          <a:prstGeom prst="rect">
            <a:avLst/>
          </a:prstGeom>
          <a:solidFill>
            <a:srgbClr val="F1F5F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Rectangle 6"/>
          <p:cNvSpPr/>
          <p:nvPr/>
        </p:nvSpPr>
        <p:spPr>
          <a:xfrm>
            <a:off x="1371600" y="2011680"/>
            <a:ext cx="45720" cy="4389120"/>
          </a:xfrm>
          <a:prstGeom prst="rect">
            <a:avLst/>
          </a:prstGeom>
          <a:solidFill>
            <a:srgbClr val="38BDF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600200" y="2148840"/>
            <a:ext cx="8732520" cy="41148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00"/>
              </a:spcAft>
              <a:defRPr sz="1400">
                <a:solidFill>
                  <a:srgbClr val="1E293B"/>
                </a:solidFill>
                <a:latin typeface="Consolas"/>
              </a:defRPr>
            </a:pPr>
            <a:r>
              <a:t>+---------------+</a:t>
            </a:r>
          </a:p>
          <a:p>
            <a:pPr>
              <a:spcAft>
                <a:spcPts val="100"/>
              </a:spcAft>
              <a:defRPr sz="1400">
                <a:solidFill>
                  <a:srgbClr val="1E293B"/>
                </a:solidFill>
                <a:latin typeface="Consolas"/>
              </a:defRPr>
            </a:pPr>
            <a:r>
              <a:t>                    |    Redis      |</a:t>
            </a:r>
          </a:p>
          <a:p>
            <a:pPr>
              <a:spcAft>
                <a:spcPts val="100"/>
              </a:spcAft>
              <a:defRPr sz="1400">
                <a:solidFill>
                  <a:srgbClr val="1E293B"/>
                </a:solidFill>
                <a:latin typeface="Consolas"/>
              </a:defRPr>
            </a:pPr>
            <a:r>
              <a:t>                    |  +---------+  |</a:t>
            </a:r>
          </a:p>
          <a:p>
            <a:pPr>
              <a:spcAft>
                <a:spcPts val="100"/>
              </a:spcAft>
              <a:defRPr sz="1400">
                <a:solidFill>
                  <a:srgbClr val="1E293B"/>
                </a:solidFill>
                <a:latin typeface="Consolas"/>
              </a:defRPr>
            </a:pPr>
            <a:r>
              <a:t>                    |  | LINDA   |  |  &lt;-- pub/sub for messages</a:t>
            </a:r>
          </a:p>
          <a:p>
            <a:pPr>
              <a:spcAft>
                <a:spcPts val="100"/>
              </a:spcAft>
              <a:defRPr sz="1400">
                <a:solidFill>
                  <a:srgbClr val="1E293B"/>
                </a:solidFill>
                <a:latin typeface="Consolas"/>
              </a:defRPr>
            </a:pPr>
            <a:r>
              <a:t>                    |  | LOGS    |  |  &lt;-- pub/sub for monitoring</a:t>
            </a:r>
          </a:p>
          <a:p>
            <a:pPr>
              <a:spcAft>
                <a:spcPts val="100"/>
              </a:spcAft>
              <a:defRPr sz="1400">
                <a:solidFill>
                  <a:srgbClr val="1E293B"/>
                </a:solidFill>
                <a:latin typeface="Consolas"/>
              </a:defRPr>
            </a:pPr>
            <a:r>
              <a:t>                    |  |  BB     |  |  &lt;-- SET for shared blackboard</a:t>
            </a:r>
          </a:p>
          <a:p>
            <a:pPr>
              <a:spcAft>
                <a:spcPts val="100"/>
              </a:spcAft>
              <a:defRPr sz="1400">
                <a:solidFill>
                  <a:srgbClr val="1E293B"/>
                </a:solidFill>
                <a:latin typeface="Consolas"/>
              </a:defRPr>
            </a:pPr>
            <a:r>
              <a:t>                    |  +---------+  |</a:t>
            </a:r>
          </a:p>
          <a:p>
            <a:pPr>
              <a:spcAft>
                <a:spcPts val="100"/>
              </a:spcAft>
              <a:defRPr sz="1400">
                <a:solidFill>
                  <a:srgbClr val="1E293B"/>
                </a:solidFill>
                <a:latin typeface="Consolas"/>
              </a:defRPr>
            </a:pPr>
            <a:r>
              <a:t>                    +-------+-------+</a:t>
            </a:r>
          </a:p>
          <a:p>
            <a:pPr>
              <a:spcAft>
                <a:spcPts val="100"/>
              </a:spcAft>
              <a:defRPr sz="1400">
                <a:solidFill>
                  <a:srgbClr val="1E293B"/>
                </a:solidFill>
                <a:latin typeface="Consolas"/>
              </a:defRPr>
            </a:pPr>
            <a:r>
              <a:t>              +-------------+-------------+</a:t>
            </a:r>
          </a:p>
          <a:p>
            <a:pPr>
              <a:spcAft>
                <a:spcPts val="100"/>
              </a:spcAft>
              <a:defRPr sz="1400">
                <a:solidFill>
                  <a:srgbClr val="1E293B"/>
                </a:solidFill>
                <a:latin typeface="Consolas"/>
              </a:defRPr>
            </a:pPr>
            <a:r>
              <a:t>              |             |             |</a:t>
            </a:r>
          </a:p>
          <a:p>
            <a:pPr>
              <a:spcAft>
                <a:spcPts val="100"/>
              </a:spcAft>
              <a:defRPr sz="1400">
                <a:solidFill>
                  <a:srgbClr val="1E293B"/>
                </a:solidFill>
                <a:latin typeface="Consolas"/>
              </a:defRPr>
            </a:pPr>
            <a:r>
              <a:t>        +-----+-----+ +----+------+ +----+------+</a:t>
            </a:r>
          </a:p>
          <a:p>
            <a:pPr>
              <a:spcAft>
                <a:spcPts val="100"/>
              </a:spcAft>
              <a:defRPr sz="1400">
                <a:solidFill>
                  <a:srgbClr val="1E293B"/>
                </a:solidFill>
                <a:latin typeface="Consolas"/>
              </a:defRPr>
            </a:pPr>
            <a:r>
              <a:t>        | Agent 1   | | Agent 2   | | Agent N   |</a:t>
            </a:r>
          </a:p>
          <a:p>
            <a:pPr>
              <a:spcAft>
                <a:spcPts val="100"/>
              </a:spcAft>
              <a:defRPr sz="1400">
                <a:solidFill>
                  <a:srgbClr val="1E293B"/>
                </a:solidFill>
                <a:latin typeface="Consolas"/>
              </a:defRPr>
            </a:pPr>
            <a:r>
              <a:t>        | (swipl)   | | (swipl)   | | (swipl)   |</a:t>
            </a:r>
          </a:p>
          <a:p>
            <a:pPr>
              <a:spcAft>
                <a:spcPts val="100"/>
              </a:spcAft>
              <a:defRPr sz="1400">
                <a:solidFill>
                  <a:srgbClr val="1E293B"/>
                </a:solidFill>
                <a:latin typeface="Consolas"/>
              </a:defRPr>
            </a:pPr>
            <a:r>
              <a:t>        +-----------+ +-----------+ +-----------+</a:t>
            </a:r>
          </a:p>
          <a:p>
            <a:pPr>
              <a:spcAft>
                <a:spcPts val="100"/>
              </a:spcAft>
              <a:defRPr sz="1400">
                <a:solidFill>
                  <a:srgbClr val="1E293B"/>
                </a:solidFill>
                <a:latin typeface="Consolas"/>
              </a:defRPr>
            </a:pPr>
          </a:p>
          <a:p>
            <a:pPr>
              <a:spcAft>
                <a:spcPts val="100"/>
              </a:spcAft>
              <a:defRPr sz="1400">
                <a:solidFill>
                  <a:srgbClr val="1E293B"/>
                </a:solidFill>
                <a:latin typeface="Consolas"/>
              </a:defRPr>
            </a:pPr>
            <a:r>
              <a:t>        +----------------------------------------+</a:t>
            </a:r>
          </a:p>
          <a:p>
            <a:pPr>
              <a:spcAft>
                <a:spcPts val="100"/>
              </a:spcAft>
              <a:defRPr sz="1400">
                <a:solidFill>
                  <a:srgbClr val="1E293B"/>
                </a:solidFill>
                <a:latin typeface="Consolas"/>
              </a:defRPr>
            </a:pPr>
            <a:r>
              <a:t>        |       Master Server (:8080)            |</a:t>
            </a:r>
          </a:p>
          <a:p>
            <a:pPr>
              <a:spcAft>
                <a:spcPts val="100"/>
              </a:spcAft>
              <a:defRPr sz="1400">
                <a:solidFill>
                  <a:srgbClr val="1E293B"/>
                </a:solidFill>
                <a:latin typeface="Consolas"/>
              </a:defRPr>
            </a:pPr>
            <a:r>
              <a:t>        |  Web UI - REST API - Cluster View      |</a:t>
            </a:r>
          </a:p>
          <a:p>
            <a:pPr>
              <a:spcAft>
                <a:spcPts val="100"/>
              </a:spcAft>
              <a:defRPr sz="1400">
                <a:solidFill>
                  <a:srgbClr val="1E293B"/>
                </a:solidFill>
                <a:latin typeface="Consolas"/>
              </a:defRPr>
            </a:pPr>
            <a:r>
              <a:t>        +----------------------------------------+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57200" y="6446520"/>
            <a:ext cx="54864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900" b="0">
                <a:solidFill>
                  <a:srgbClr val="94A3B8"/>
                </a:solidFill>
                <a:latin typeface="Segoe UI"/>
              </a:defRPr>
            </a:pPr>
            <a:r>
              <a:t>DALI2 — University of L’Aquila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1277295" y="6446520"/>
            <a:ext cx="640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900" b="0">
                <a:solidFill>
                  <a:srgbClr val="94A3B8"/>
                </a:solidFill>
                <a:latin typeface="Segoe UI"/>
              </a:defRPr>
            </a:pPr>
            <a:r>
              <a:t>9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