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0" r:id="rId4"/>
    <p:sldId id="259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366"/>
    <a:srgbClr val="FEF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1B4741-A1C9-34E9-59E4-77BD0FC28E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183F071-5D2D-8B09-AAC0-78767B651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1BB3818-10B3-0BAF-43F7-97049F6DC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E32F52-524D-D436-28FE-6779B8EF6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F4538A-FBF0-99A4-D6C5-D19E551F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81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70556F-C427-13E8-55A9-FF535EF2D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0705757-6358-D3B5-07A2-0A527E4F3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CC5209-448A-E2A8-96DD-8F5FEF287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155418-25E9-A9A8-9010-68CFB04F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139E27E-B820-AA8D-122B-2A7BC8BA2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99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D86D818-F21F-D4D0-9983-28A59E7B62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52FE7DC-91C5-6C89-64B7-859C4638E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A22B83-95E8-DA52-58CA-3CF924988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C320C7-513F-52E2-BC1D-F22B0F734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82DADE-EC08-E5C2-9EA2-7571184E9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89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AA1405-1856-01AF-7ABF-9AF496513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4AD564-EA0C-ECFC-01B0-C34CCA105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9C8126-4C9F-0C21-7E85-3C64DE432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36D57A-634F-D2B6-0179-7FBFCE7B7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E8429-32DD-B04E-55E4-DDC7050AF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87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1DBB23-2EAD-86BB-5B1D-C61EF9D3E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641758-9562-9AC6-E769-341E72DD6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8D451F-1418-E7E3-0BFF-BAE0A8A13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AFECB8-E92B-DAD2-A027-6B484BDAE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FB336A-DB63-27FD-98DA-33E7C8A5B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48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45784B-B18C-3D49-83E8-B4ED39288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C23122-10A3-F672-F0D5-D265D101B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F5304B8-304E-611B-35C1-33A33A135B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9DE2D5-AAA8-3F80-4C48-A6FC96EC8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5491D1-CA04-628D-240A-43E4BA199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23BF93C-2D31-5BEE-6FDA-0FB066F7D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30D67-9E59-1F46-69BE-452FCF6A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00805E3-DD2F-3B96-ED99-0A6898C5B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7923111-3FE9-44A7-7FF1-2ABD3F729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9CDD37-CA4C-683C-3107-343A9E762A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192EAF5-9617-E2EF-EEC8-43B2FBB3F2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FD4F6B9-5A05-F7C3-8743-A2569F377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FEA2EDC-767E-D70F-A2A2-649DE1214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AC8BFEC-D452-A9A6-6642-8865BB53D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13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E1B49C-278C-C62A-CD01-D14706473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E3B81AD-78A9-8735-E72D-7ABBD78FA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C0EE69-8FB0-07D5-7682-1889274B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12B03B6-5FE5-D828-6AE4-7A890478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77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2614DF5-A398-8EC5-A35D-F88CD68A8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65213BB-4050-3AEA-603A-17719B394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A2BD8E3-DF3A-67F9-DDF3-6FBF0D35F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54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1A7B7F-092D-4B8C-424F-EE70CC42D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534084-AC65-2B59-8D36-3B5763AD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5FA3F97-35AB-031C-A3E3-3160A6A6D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D1EA4F6-AB4F-DC1C-D63E-5B369E6FB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75CD845-FCBB-7243-7932-ADDEA3D03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2AC8BC6-5F5A-7B48-4B74-65259BE64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AFFFC7-5216-A772-DDD3-B072F9AE1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E73280B-06F6-1CDC-CAC2-E33C2E8B1A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52DDD97-5BC4-E5AB-BCEB-741BDADF7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37FDB9-5DFA-2B68-75AF-A8C8795ED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026D544-1057-CA3A-6677-DB7C9792A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D0456A7-C485-9A7F-82E2-97993FD32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96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B0E0FFE-F686-58E6-C5B4-798C55CA2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5F663E1-B7BB-E9CC-1D8F-75B3132CC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48676B-0258-90FD-75ED-EF427D6546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A063E5-28E6-414C-A0E7-912AA9C9CA3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544374-F12D-06B8-D0BF-ABC29DCB2B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01BD453-D0F7-6034-C937-0BF6C4ABA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181E05-AAEA-4693-8C69-205BD2081A7C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EB99829-1669-6DB2-811E-4DEBC2EB2BA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3244" y="21359"/>
            <a:ext cx="1038872" cy="32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8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ukasroeseler.github.io/GuessTheReplicatio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rt.org/replication-hub/" TargetMode="External"/><Relationship Id="rId2" Type="http://schemas.openxmlformats.org/officeDocument/2006/relationships/hyperlink" Target="https://forrt.org/flora-explore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6290C7-C6F8-EC62-30A4-DD0BD9D7B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replication?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419EFC2-925D-66F4-21E7-10E331EE3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researchers </a:t>
            </a:r>
            <a:r>
              <a:rPr lang="en-US" b="1" dirty="0"/>
              <a:t>test a claim that others have made again</a:t>
            </a:r>
            <a:r>
              <a:rPr lang="en-US" dirty="0"/>
              <a:t>, they attempt to </a:t>
            </a:r>
            <a:r>
              <a:rPr lang="en-US" b="1" dirty="0"/>
              <a:t>repeat</a:t>
            </a:r>
            <a:r>
              <a:rPr lang="en-US" dirty="0"/>
              <a:t> a previous study</a:t>
            </a:r>
          </a:p>
          <a:p>
            <a:r>
              <a:rPr lang="en-US" dirty="0"/>
              <a:t>They can do so with the same data (reproduction) or with new data (replication)</a:t>
            </a:r>
          </a:p>
          <a:p>
            <a:r>
              <a:rPr lang="en-US" dirty="0"/>
              <a:t>Some findings require repeatability to be meaningful (e.g., relationship between intelligence and income) while others do not (dinosaur bones can only be unearthed once)</a:t>
            </a:r>
          </a:p>
          <a:p>
            <a:endParaRPr lang="en-US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06A6500-33C8-E60F-A01A-8E05A18E706B}"/>
              </a:ext>
            </a:extLst>
          </p:cNvPr>
          <p:cNvSpPr/>
          <p:nvPr/>
        </p:nvSpPr>
        <p:spPr>
          <a:xfrm>
            <a:off x="8377382" y="-1"/>
            <a:ext cx="3814618" cy="13255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Copy these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Powerpoint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slides into your teaching materials and modify them to </a:t>
            </a:r>
            <a:r>
              <a:rPr lang="en-US">
                <a:solidFill>
                  <a:schemeClr val="bg1"/>
                </a:solidFill>
                <a:latin typeface="Consolas" panose="020B0609020204030204" pitchFamily="49" charset="0"/>
              </a:rPr>
              <a:t>your liking –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no citation needed!</a:t>
            </a:r>
          </a:p>
        </p:txBody>
      </p:sp>
    </p:spTree>
    <p:extLst>
      <p:ext uri="{BB962C8B-B14F-4D97-AF65-F5344CB8AC3E}">
        <p14:creationId xmlns:p14="http://schemas.microsoft.com/office/powerpoint/2010/main" val="61728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357F453-DF1C-564C-B6B4-CBD7A80CD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396" y="1363743"/>
            <a:ext cx="5551129" cy="440435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139B0F3-4A78-0923-0AB0-E8FB97A19480}"/>
              </a:ext>
            </a:extLst>
          </p:cNvPr>
          <p:cNvSpPr txBox="1"/>
          <p:nvPr/>
        </p:nvSpPr>
        <p:spPr>
          <a:xfrm>
            <a:off x="951346" y="584245"/>
            <a:ext cx="10289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onsolas" panose="020B0609020204030204" pitchFamily="49" charset="0"/>
              </a:rPr>
              <a:t>Play Guess the Replication at </a:t>
            </a:r>
            <a:r>
              <a:rPr lang="en-US" sz="3200" b="1" dirty="0">
                <a:latin typeface="Consolas" panose="020B0609020204030204" pitchFamily="49" charset="0"/>
                <a:hlinkClick r:id="rId3"/>
              </a:rPr>
              <a:t>t1p.de/</a:t>
            </a:r>
            <a:r>
              <a:rPr lang="en-US" sz="3200" b="1" dirty="0" err="1">
                <a:latin typeface="Consolas" panose="020B0609020204030204" pitchFamily="49" charset="0"/>
                <a:hlinkClick r:id="rId3"/>
              </a:rPr>
              <a:t>guther</a:t>
            </a:r>
            <a:endParaRPr lang="en-US" sz="3200" b="1" dirty="0">
              <a:latin typeface="Consolas" panose="020B0609020204030204" pitchFamily="49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E9DE619-6D13-8A76-74D8-598303979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119" y="1363743"/>
            <a:ext cx="4317336" cy="4307224"/>
          </a:xfrm>
          <a:prstGeom prst="rect">
            <a:avLst/>
          </a:prstGeom>
          <a:ln w="38100">
            <a:solidFill>
              <a:srgbClr val="002366"/>
            </a:solidFill>
          </a:ln>
        </p:spPr>
      </p:pic>
    </p:spTree>
    <p:extLst>
      <p:ext uri="{BB962C8B-B14F-4D97-AF65-F5344CB8AC3E}">
        <p14:creationId xmlns:p14="http://schemas.microsoft.com/office/powerpoint/2010/main" val="45350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244FB7-8036-F293-B34C-EF6B7EA3D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reflection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0BA298-542B-8B12-0D11-0B3DE831C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do you think does a replication outcome depend on?</a:t>
            </a:r>
          </a:p>
          <a:p>
            <a:r>
              <a:rPr lang="en-US" dirty="0"/>
              <a:t>Does a failed replication mean that the original study was bad research?</a:t>
            </a:r>
          </a:p>
          <a:p>
            <a:r>
              <a:rPr lang="en-US" dirty="0"/>
              <a:t>What should be the replication success rate for studies published in academic journals?</a:t>
            </a:r>
          </a:p>
          <a:p>
            <a:r>
              <a:rPr lang="en-US" dirty="0"/>
              <a:t>How do you think academic pressure to publish affects replication rates?</a:t>
            </a:r>
          </a:p>
          <a:p>
            <a:r>
              <a:rPr lang="en-US" dirty="0"/>
              <a:t>If you were the editor of a major academic journal, what is one rule that you would impose to increase replicability?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90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0C7154-0BC2-3F7F-04F8-98A5E8352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</a:t>
            </a:r>
            <a:r>
              <a:rPr lang="en-US" dirty="0" err="1"/>
              <a:t>GutheR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1513BE-1BC7-10A5-008C-8384E904C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60464" cy="4351338"/>
          </a:xfrm>
        </p:spPr>
        <p:txBody>
          <a:bodyPr>
            <a:normAutofit/>
          </a:bodyPr>
          <a:lstStyle/>
          <a:p>
            <a:r>
              <a:rPr lang="en-US" sz="2000" dirty="0" err="1"/>
              <a:t>GutheR’s</a:t>
            </a:r>
            <a:r>
              <a:rPr lang="en-US" sz="2000" dirty="0"/>
              <a:t> purpose is to draw attention to replications in a playful way</a:t>
            </a:r>
          </a:p>
          <a:p>
            <a:r>
              <a:rPr lang="en-US" sz="2000" dirty="0"/>
              <a:t>It is based on the world’s largest database of replications: </a:t>
            </a:r>
            <a:r>
              <a:rPr lang="en-US" sz="2000" b="1" dirty="0"/>
              <a:t>FORRT Library of Reproduction and Replication Attempts </a:t>
            </a:r>
            <a:r>
              <a:rPr lang="en-US" sz="2000" dirty="0"/>
              <a:t>(</a:t>
            </a:r>
            <a:r>
              <a:rPr lang="en-US" sz="2000" dirty="0" err="1"/>
              <a:t>FLoRA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&gt;250 people have been working on </a:t>
            </a:r>
            <a:r>
              <a:rPr lang="en-US" sz="1800" dirty="0" err="1"/>
              <a:t>FLoRA</a:t>
            </a:r>
            <a:r>
              <a:rPr lang="en-US" sz="1800" dirty="0"/>
              <a:t> since 2022</a:t>
            </a:r>
          </a:p>
          <a:p>
            <a:pPr lvl="1"/>
            <a:r>
              <a:rPr lang="en-US" sz="1800" dirty="0"/>
              <a:t>In </a:t>
            </a:r>
            <a:r>
              <a:rPr lang="en-US" sz="1800" dirty="0" err="1"/>
              <a:t>GutheR</a:t>
            </a:r>
            <a:r>
              <a:rPr lang="en-US" sz="1800" dirty="0"/>
              <a:t>, mixed results are excluded</a:t>
            </a:r>
          </a:p>
          <a:p>
            <a:pPr lvl="1"/>
            <a:r>
              <a:rPr lang="en-US" sz="1800" dirty="0"/>
              <a:t>Check out all entries in the </a:t>
            </a:r>
            <a:r>
              <a:rPr lang="en-US" sz="1800" b="1" dirty="0" err="1"/>
              <a:t>FLoRA</a:t>
            </a:r>
            <a:r>
              <a:rPr lang="en-US" sz="1800" b="1" dirty="0"/>
              <a:t> Explorer </a:t>
            </a:r>
            <a:r>
              <a:rPr lang="en-US" sz="1800" dirty="0"/>
              <a:t>(</a:t>
            </a:r>
            <a:r>
              <a:rPr lang="en-US" sz="1800" dirty="0">
                <a:hlinkClick r:id="rId2"/>
              </a:rPr>
              <a:t>forrt.org/flora-explorer</a:t>
            </a:r>
            <a:r>
              <a:rPr lang="en-US" sz="1800" dirty="0"/>
              <a:t>) </a:t>
            </a:r>
          </a:p>
          <a:p>
            <a:r>
              <a:rPr lang="en-US" sz="2000" dirty="0"/>
              <a:t>It is merely one of dozens of projects that you can use to </a:t>
            </a:r>
            <a:r>
              <a:rPr lang="en-US" sz="2000" b="1" dirty="0"/>
              <a:t>track</a:t>
            </a:r>
            <a:r>
              <a:rPr lang="en-US" sz="2000" dirty="0"/>
              <a:t>, </a:t>
            </a:r>
            <a:r>
              <a:rPr lang="en-US" sz="2000" b="1" dirty="0"/>
              <a:t>explore</a:t>
            </a:r>
            <a:r>
              <a:rPr lang="en-US" sz="2000" dirty="0"/>
              <a:t>, </a:t>
            </a:r>
            <a:r>
              <a:rPr lang="en-US" sz="2000" b="1" dirty="0"/>
              <a:t>conduct</a:t>
            </a:r>
            <a:r>
              <a:rPr lang="en-US" sz="2000" dirty="0"/>
              <a:t>, and </a:t>
            </a:r>
            <a:r>
              <a:rPr lang="en-US" sz="2000" b="1" dirty="0"/>
              <a:t>disseminate replications </a:t>
            </a:r>
            <a:r>
              <a:rPr lang="en-US" sz="2000" dirty="0"/>
              <a:t>– for more, see the FORRT Replication Hub </a:t>
            </a:r>
            <a:r>
              <a:rPr lang="en-US" sz="2000" dirty="0">
                <a:hlinkClick r:id="rId3"/>
              </a:rPr>
              <a:t>(forrt.org/replication-hub</a:t>
            </a:r>
            <a:r>
              <a:rPr lang="en-US" sz="2000" dirty="0"/>
              <a:t>)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2389CA-C2B3-7163-C1BB-E39E2CCFD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664" y="1690688"/>
            <a:ext cx="4031577" cy="399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5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Breitbild</PresentationFormat>
  <Paragraphs>19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Consolas</vt:lpstr>
      <vt:lpstr>Office</vt:lpstr>
      <vt:lpstr>What is a replication?</vt:lpstr>
      <vt:lpstr>PowerPoint-Präsentation</vt:lpstr>
      <vt:lpstr>Tasks for reflection</vt:lpstr>
      <vt:lpstr>About GutheR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Lukas Röseler</dc:creator>
  <cp:lastModifiedBy>Lukas Röseler</cp:lastModifiedBy>
  <cp:revision>16</cp:revision>
  <dcterms:created xsi:type="dcterms:W3CDTF">2026-04-28T11:56:58Z</dcterms:created>
  <dcterms:modified xsi:type="dcterms:W3CDTF">2026-04-28T12:23:41Z</dcterms:modified>
</cp:coreProperties>
</file>