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5" r:id="rId2"/>
    <p:sldId id="686" r:id="rId3"/>
    <p:sldId id="330" r:id="rId4"/>
    <p:sldId id="68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3E8"/>
    <a:srgbClr val="FF7E79"/>
    <a:srgbClr val="0096FF"/>
    <a:srgbClr val="0432FF"/>
    <a:srgbClr val="57A0FF"/>
    <a:srgbClr val="E9BF9A"/>
    <a:srgbClr val="00FA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796" autoAdjust="0"/>
    <p:restoredTop sz="94660"/>
  </p:normalViewPr>
  <p:slideViewPr>
    <p:cSldViewPr snapToGrid="0">
      <p:cViewPr>
        <p:scale>
          <a:sx n="115" d="100"/>
          <a:sy n="115" d="100"/>
        </p:scale>
        <p:origin x="428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1104F-A4B7-4A71-B902-12224A44EE7E}" type="datetimeFigureOut">
              <a:rPr lang="en-US" smtClean="0"/>
              <a:t>2/4/26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BAFDE-24A6-4B80-A5E1-B8264A4F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59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andrew.ireson@usask.c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502" y="2280634"/>
            <a:ext cx="8750298" cy="736600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Today’s content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90502" y="1114424"/>
            <a:ext cx="9144000" cy="665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0" dirty="0">
                <a:solidFill>
                  <a:schemeClr val="tx1"/>
                </a:solidFill>
                <a:latin typeface="+mj-lt"/>
              </a:rPr>
              <a:t>Andrew</a:t>
            </a:r>
            <a:r>
              <a:rPr lang="en-US" sz="2400" b="0" baseline="0" dirty="0">
                <a:solidFill>
                  <a:schemeClr val="tx1"/>
                </a:solidFill>
                <a:latin typeface="+mj-lt"/>
              </a:rPr>
              <a:t> Ireson </a:t>
            </a:r>
            <a:r>
              <a:rPr lang="en-US" sz="24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andrew.ireson@usask.ca</a:t>
            </a:r>
            <a:endParaRPr lang="en-US" sz="24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spcBef>
                <a:spcPts val="600"/>
              </a:spcBef>
            </a:pPr>
            <a:r>
              <a:rPr lang="en-US" sz="2000" b="0" baseline="0" dirty="0">
                <a:solidFill>
                  <a:schemeClr val="tx1"/>
                </a:solidFill>
                <a:latin typeface="+mj-lt"/>
              </a:rPr>
              <a:t>School for Environment and Sustainability/Global Institute for Water Security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190502" y="127000"/>
            <a:ext cx="0" cy="2095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190502" y="877093"/>
            <a:ext cx="84708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D11324E-3AD0-C5EB-8EE7-91C65AC7BEAC}"/>
              </a:ext>
            </a:extLst>
          </p:cNvPr>
          <p:cNvSpPr txBox="1"/>
          <p:nvPr userDrawn="1"/>
        </p:nvSpPr>
        <p:spPr>
          <a:xfrm>
            <a:off x="-1239520" y="2133600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8CDDF4-6BC0-1848-51BC-71C3406EDB84}"/>
              </a:ext>
            </a:extLst>
          </p:cNvPr>
          <p:cNvSpPr txBox="1"/>
          <p:nvPr userDrawn="1"/>
        </p:nvSpPr>
        <p:spPr>
          <a:xfrm>
            <a:off x="-1320800" y="2438400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  <p:pic>
        <p:nvPicPr>
          <p:cNvPr id="7" name="Picture 11" descr="Usask-Logo-70K.png">
            <a:extLst>
              <a:ext uri="{FF2B5EF4-FFF2-40B4-BE49-F238E27FC236}">
                <a16:creationId xmlns:a16="http://schemas.microsoft.com/office/drawing/2014/main" id="{5C6C36A8-B0FD-FBDD-3771-FD1FA2391B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2000" y="415924"/>
            <a:ext cx="18288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25D8B66-151F-33AB-4708-A7CA8BCE78BD}"/>
              </a:ext>
            </a:extLst>
          </p:cNvPr>
          <p:cNvSpPr txBox="1"/>
          <p:nvPr userDrawn="1"/>
        </p:nvSpPr>
        <p:spPr>
          <a:xfrm>
            <a:off x="9875520" y="558800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3443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6700" y="174629"/>
            <a:ext cx="8699500" cy="7905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266700" y="1092200"/>
            <a:ext cx="8699500" cy="5105400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Here is some text</a:t>
            </a:r>
          </a:p>
        </p:txBody>
      </p:sp>
    </p:spTree>
    <p:extLst>
      <p:ext uri="{BB962C8B-B14F-4D97-AF65-F5344CB8AC3E}">
        <p14:creationId xmlns:p14="http://schemas.microsoft.com/office/powerpoint/2010/main" val="155118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2133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8494714" y="5318126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401" y="5003800"/>
            <a:ext cx="279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339" y="0"/>
            <a:ext cx="415766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2743200"/>
            <a:ext cx="8027988" cy="990600"/>
          </a:xfrm>
          <a:effectLst/>
        </p:spPr>
        <p:txBody>
          <a:bodyPr/>
          <a:lstStyle>
            <a:lvl1pPr algn="l">
              <a:defRPr sz="3600" b="1" i="0">
                <a:solidFill>
                  <a:schemeClr val="bg2"/>
                </a:solidFill>
                <a:latin typeface="Calibri"/>
                <a:cs typeface="Calibri"/>
              </a:defRPr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4343400"/>
            <a:ext cx="8032750" cy="685800"/>
          </a:xfrm>
          <a:effectLst/>
        </p:spPr>
        <p:txBody>
          <a:bodyPr/>
          <a:lstStyle>
            <a:lvl1pPr marL="0" indent="0" algn="l">
              <a:buFont typeface="Wingdings" pitchFamily="-108" charset="2"/>
              <a:buNone/>
              <a:defRPr sz="24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CA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153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66700" y="174629"/>
            <a:ext cx="8674100" cy="790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266700" y="1190625"/>
            <a:ext cx="86741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680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vs.gsfc.nasa.gov/388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5D737A-1818-7763-F7AB-3035516862D9}"/>
              </a:ext>
            </a:extLst>
          </p:cNvPr>
          <p:cNvSpPr txBox="1"/>
          <p:nvPr/>
        </p:nvSpPr>
        <p:spPr>
          <a:xfrm>
            <a:off x="2722652" y="462337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9EC9C1-6EDD-420E-7A27-113078B8C3C1}"/>
              </a:ext>
            </a:extLst>
          </p:cNvPr>
          <p:cNvSpPr txBox="1"/>
          <p:nvPr/>
        </p:nvSpPr>
        <p:spPr>
          <a:xfrm>
            <a:off x="2229492" y="544530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3AA2E-275E-2F58-1D81-C8F329DBD00E}"/>
              </a:ext>
            </a:extLst>
          </p:cNvPr>
          <p:cNvSpPr txBox="1"/>
          <p:nvPr/>
        </p:nvSpPr>
        <p:spPr>
          <a:xfrm>
            <a:off x="2229492" y="647272"/>
            <a:ext cx="0" cy="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endParaRPr lang="en-US" sz="2000" dirty="0"/>
          </a:p>
        </p:txBody>
      </p:sp>
      <p:pic>
        <p:nvPicPr>
          <p:cNvPr id="9" name="Picture 8" descr="A logo with a triangle and a triangle&#10;&#10;AI-generated content may be incorrect.">
            <a:extLst>
              <a:ext uri="{FF2B5EF4-FFF2-40B4-BE49-F238E27FC236}">
                <a16:creationId xmlns:a16="http://schemas.microsoft.com/office/drawing/2014/main" id="{7F4F6F95-F222-0413-B3B0-11031B238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52" y="2438380"/>
            <a:ext cx="7624696" cy="37980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D84068-7C62-47DC-1D9B-AF38D14C3DA6}"/>
              </a:ext>
            </a:extLst>
          </p:cNvPr>
          <p:cNvSpPr txBox="1"/>
          <p:nvPr/>
        </p:nvSpPr>
        <p:spPr>
          <a:xfrm>
            <a:off x="302452" y="164387"/>
            <a:ext cx="914400" cy="91440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4400" dirty="0"/>
              <a:t>soilice: An Introduction</a:t>
            </a:r>
          </a:p>
        </p:txBody>
      </p:sp>
    </p:spTree>
    <p:extLst>
      <p:ext uri="{BB962C8B-B14F-4D97-AF65-F5344CB8AC3E}">
        <p14:creationId xmlns:p14="http://schemas.microsoft.com/office/powerpoint/2010/main" val="373424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E7CA777-DA11-0A4C-9F2E-C5D79C00A06F}"/>
              </a:ext>
            </a:extLst>
          </p:cNvPr>
          <p:cNvSpPr txBox="1">
            <a:spLocks/>
          </p:cNvSpPr>
          <p:nvPr/>
        </p:nvSpPr>
        <p:spPr bwMode="auto">
          <a:xfrm>
            <a:off x="228601" y="110869"/>
            <a:ext cx="8543924" cy="102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9875" indent="-269875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2800">
                <a:solidFill>
                  <a:srgbClr val="000000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9144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Arial" pitchFamily="34" charset="0"/>
              <a:buAutoNum type="alphaLcParenR"/>
              <a:defRPr sz="2400">
                <a:solidFill>
                  <a:srgbClr val="000000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3716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2000">
                <a:solidFill>
                  <a:srgbClr val="000000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752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rgbClr val="000000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2098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buChar char="•"/>
              <a:defRPr sz="1600">
                <a:solidFill>
                  <a:srgbClr val="000000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667000" indent="-381000" algn="l" rtl="0" fontAlgn="base">
              <a:spcBef>
                <a:spcPct val="20000"/>
              </a:spcBef>
              <a:spcAft>
                <a:spcPct val="0"/>
              </a:spcAft>
              <a:buFont typeface="Times" pitchFamily="-108" charset="0"/>
              <a:buChar char="•"/>
              <a:defRPr sz="2000">
                <a:solidFill>
                  <a:srgbClr val="FFFFFF"/>
                </a:solidFill>
                <a:latin typeface="Georgia" pitchFamily="-108" charset="0"/>
                <a:ea typeface="ＭＳ Ｐゴシック" pitchFamily="-108" charset="-128"/>
              </a:defRPr>
            </a:lvl6pPr>
            <a:lvl7pPr marL="3124200" indent="-381000" algn="l" rtl="0" fontAlgn="base">
              <a:spcBef>
                <a:spcPct val="20000"/>
              </a:spcBef>
              <a:spcAft>
                <a:spcPct val="0"/>
              </a:spcAft>
              <a:buFont typeface="Times" pitchFamily="-108" charset="0"/>
              <a:buChar char="•"/>
              <a:defRPr sz="2000">
                <a:solidFill>
                  <a:srgbClr val="FFFFFF"/>
                </a:solidFill>
                <a:latin typeface="Georgia" pitchFamily="-108" charset="0"/>
                <a:ea typeface="ＭＳ Ｐゴシック" pitchFamily="-108" charset="-128"/>
              </a:defRPr>
            </a:lvl7pPr>
            <a:lvl8pPr marL="3581400" indent="-381000" algn="l" rtl="0" fontAlgn="base">
              <a:spcBef>
                <a:spcPct val="20000"/>
              </a:spcBef>
              <a:spcAft>
                <a:spcPct val="0"/>
              </a:spcAft>
              <a:buFont typeface="Times" pitchFamily="-108" charset="0"/>
              <a:buChar char="•"/>
              <a:defRPr sz="2000">
                <a:solidFill>
                  <a:srgbClr val="FFFFFF"/>
                </a:solidFill>
                <a:latin typeface="Georgia" pitchFamily="-108" charset="0"/>
                <a:ea typeface="ＭＳ Ｐゴシック" pitchFamily="-108" charset="-128"/>
              </a:defRPr>
            </a:lvl8pPr>
            <a:lvl9pPr marL="4038600" indent="-381000" algn="l" rtl="0" fontAlgn="base">
              <a:spcBef>
                <a:spcPct val="20000"/>
              </a:spcBef>
              <a:spcAft>
                <a:spcPct val="0"/>
              </a:spcAft>
              <a:buFont typeface="Times" pitchFamily="-108" charset="0"/>
              <a:buChar char="•"/>
              <a:defRPr sz="2000">
                <a:solidFill>
                  <a:srgbClr val="FFFFFF"/>
                </a:solidFill>
                <a:latin typeface="Georgia" pitchFamily="-108" charset="0"/>
                <a:ea typeface="ＭＳ Ｐゴシック" pitchFamily="-108" charset="-128"/>
              </a:defRPr>
            </a:lvl9pPr>
          </a:lstStyle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3600" kern="0" dirty="0">
                <a:latin typeface="Calibri" pitchFamily="34" charset="0"/>
                <a:cs typeface="Calibri" pitchFamily="34" charset="0"/>
              </a:rPr>
              <a:t>Understanding of freeze-thaw processes is fraught by “</a:t>
            </a:r>
            <a:r>
              <a:rPr lang="en-US" sz="3600" b="1" i="1" kern="0" dirty="0">
                <a:latin typeface="Calibri" pitchFamily="34" charset="0"/>
                <a:cs typeface="Calibri" pitchFamily="34" charset="0"/>
              </a:rPr>
              <a:t>experimental vagaries and theoretical imponderables</a:t>
            </a:r>
            <a:r>
              <a:rPr lang="en-US" sz="3600" kern="0" dirty="0">
                <a:latin typeface="Calibri" pitchFamily="34" charset="0"/>
                <a:cs typeface="Calibri" pitchFamily="34" charset="0"/>
              </a:rPr>
              <a:t>”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3600" kern="0" dirty="0">
                <a:latin typeface="Calibri" pitchFamily="34" charset="0"/>
                <a:cs typeface="Calibri" pitchFamily="34" charset="0"/>
              </a:rPr>
              <a:t>		</a:t>
            </a:r>
            <a:r>
              <a:rPr lang="en-US" kern="0" dirty="0">
                <a:latin typeface="Calibri" pitchFamily="34" charset="0"/>
                <a:cs typeface="Calibri" pitchFamily="34" charset="0"/>
              </a:rPr>
              <a:t>Miller (1980, Applications of soil physics)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3600" kern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 descr="A person holding a piece of dirt&#10;&#10;AI-generated content may be incorrect.">
            <a:extLst>
              <a:ext uri="{FF2B5EF4-FFF2-40B4-BE49-F238E27FC236}">
                <a16:creationId xmlns:a16="http://schemas.microsoft.com/office/drawing/2014/main" id="{7F993239-30A9-111E-B2FD-A14421D6F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5576" y="3183390"/>
            <a:ext cx="4072847" cy="305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9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5587A-D137-A74E-B616-73A80F42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Frozen soils - globally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A22B0E-A930-8E47-9C4D-D2A91E67E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6777"/>
            <a:ext cx="3861672" cy="38616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CE5700-4F4E-8345-B88F-099774416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506" y="1326777"/>
            <a:ext cx="1757184" cy="26298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E3A7CB9-08DB-864F-8F50-0D9B530DE57C}"/>
              </a:ext>
            </a:extLst>
          </p:cNvPr>
          <p:cNvSpPr/>
          <p:nvPr/>
        </p:nvSpPr>
        <p:spPr>
          <a:xfrm>
            <a:off x="0" y="5234464"/>
            <a:ext cx="40072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NASA/Goddard Space Flight Center Scientific Visualization Studio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http://svs.gsfc.nasa.gov/3885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74541F67-B068-BB44-92A4-31310156270A}"/>
              </a:ext>
            </a:extLst>
          </p:cNvPr>
          <p:cNvSpPr/>
          <p:nvPr/>
        </p:nvSpPr>
        <p:spPr>
          <a:xfrm>
            <a:off x="6205591" y="4320284"/>
            <a:ext cx="441789" cy="2311685"/>
          </a:xfrm>
          <a:prstGeom prst="downArrow">
            <a:avLst/>
          </a:prstGeom>
          <a:solidFill>
            <a:srgbClr val="7030A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45F260A4-0C2A-B043-BC9D-BAB79B8ECC07}"/>
              </a:ext>
            </a:extLst>
          </p:cNvPr>
          <p:cNvSpPr/>
          <p:nvPr/>
        </p:nvSpPr>
        <p:spPr>
          <a:xfrm flipV="1">
            <a:off x="6205591" y="1667837"/>
            <a:ext cx="441789" cy="2924710"/>
          </a:xfrm>
          <a:prstGeom prst="downArrow">
            <a:avLst/>
          </a:prstGeom>
          <a:solidFill>
            <a:srgbClr val="7030A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9AACAF-51DC-B446-B4DC-3533194F60B2}"/>
              </a:ext>
            </a:extLst>
          </p:cNvPr>
          <p:cNvSpPr txBox="1"/>
          <p:nvPr/>
        </p:nvSpPr>
        <p:spPr>
          <a:xfrm>
            <a:off x="6750121" y="1613043"/>
            <a:ext cx="2239767" cy="318499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Continuous permafrost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13787E-D1B6-6748-AAC0-0B0DA521538D}"/>
              </a:ext>
            </a:extLst>
          </p:cNvPr>
          <p:cNvSpPr txBox="1"/>
          <p:nvPr/>
        </p:nvSpPr>
        <p:spPr>
          <a:xfrm>
            <a:off x="6750121" y="2743200"/>
            <a:ext cx="2393879" cy="318499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Discontinuous permafrost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8C3762-AE64-5243-9990-C78BF0EFB47E}"/>
              </a:ext>
            </a:extLst>
          </p:cNvPr>
          <p:cNvSpPr txBox="1"/>
          <p:nvPr/>
        </p:nvSpPr>
        <p:spPr>
          <a:xfrm>
            <a:off x="6750121" y="4097956"/>
            <a:ext cx="2239767" cy="318499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Seasonally frozen soils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8D5024-CC5F-3D48-B93C-14F4600D3EA3}"/>
              </a:ext>
            </a:extLst>
          </p:cNvPr>
          <p:cNvSpPr txBox="1"/>
          <p:nvPr/>
        </p:nvSpPr>
        <p:spPr>
          <a:xfrm>
            <a:off x="6750121" y="5386939"/>
            <a:ext cx="2239767" cy="318499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Unfrozen soils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E2824B0-D4A2-5D43-8AD3-23B50C7C631F}"/>
              </a:ext>
            </a:extLst>
          </p:cNvPr>
          <p:cNvGrpSpPr/>
          <p:nvPr/>
        </p:nvGrpSpPr>
        <p:grpSpPr>
          <a:xfrm>
            <a:off x="6895364" y="4288959"/>
            <a:ext cx="2100990" cy="772854"/>
            <a:chOff x="2207860" y="2235159"/>
            <a:chExt cx="2477156" cy="91122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1A07AD6-A84B-4D4B-9C9F-72ABDC50422D}"/>
                </a:ext>
              </a:extLst>
            </p:cNvPr>
            <p:cNvGrpSpPr/>
            <p:nvPr/>
          </p:nvGrpSpPr>
          <p:grpSpPr>
            <a:xfrm>
              <a:off x="3366380" y="2496620"/>
              <a:ext cx="1083080" cy="649767"/>
              <a:chOff x="602631" y="1956764"/>
              <a:chExt cx="2633730" cy="1580041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5AFA878-7A55-0D4B-BEE1-8379F0D25DE0}"/>
                  </a:ext>
                </a:extLst>
              </p:cNvPr>
              <p:cNvSpPr/>
              <p:nvPr/>
            </p:nvSpPr>
            <p:spPr bwMode="auto">
              <a:xfrm>
                <a:off x="602631" y="1956765"/>
                <a:ext cx="2633730" cy="1580040"/>
              </a:xfrm>
              <a:prstGeom prst="rect">
                <a:avLst/>
              </a:prstGeom>
              <a:solidFill>
                <a:srgbClr val="9452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08" charset="0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CD0BA508-B9F8-CA49-A444-8B365887F091}"/>
                  </a:ext>
                </a:extLst>
              </p:cNvPr>
              <p:cNvSpPr/>
              <p:nvPr/>
            </p:nvSpPr>
            <p:spPr bwMode="auto">
              <a:xfrm>
                <a:off x="1056943" y="1956764"/>
                <a:ext cx="1903093" cy="955390"/>
              </a:xfrm>
              <a:custGeom>
                <a:avLst/>
                <a:gdLst>
                  <a:gd name="connsiteX0" fmla="*/ 0 w 2340864"/>
                  <a:gd name="connsiteY0" fmla="*/ 0 h 1115568"/>
                  <a:gd name="connsiteX1" fmla="*/ 2340864 w 2340864"/>
                  <a:gd name="connsiteY1" fmla="*/ 1115568 h 1115568"/>
                  <a:gd name="connsiteX2" fmla="*/ 2066544 w 2340864"/>
                  <a:gd name="connsiteY2" fmla="*/ 0 h 1115568"/>
                  <a:gd name="connsiteX3" fmla="*/ 0 w 234086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452785"/>
                  <a:gd name="connsiteY0" fmla="*/ 0 h 1115568"/>
                  <a:gd name="connsiteX1" fmla="*/ 2340864 w 2452785"/>
                  <a:gd name="connsiteY1" fmla="*/ 1115568 h 1115568"/>
                  <a:gd name="connsiteX2" fmla="*/ 2066544 w 2452785"/>
                  <a:gd name="connsiteY2" fmla="*/ 0 h 1115568"/>
                  <a:gd name="connsiteX3" fmla="*/ 0 w 2452785"/>
                  <a:gd name="connsiteY3" fmla="*/ 0 h 111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2785" h="1115568">
                    <a:moveTo>
                      <a:pt x="0" y="0"/>
                    </a:moveTo>
                    <a:cubicBezTo>
                      <a:pt x="1179576" y="752856"/>
                      <a:pt x="1484376" y="1097280"/>
                      <a:pt x="2340864" y="1115568"/>
                    </a:cubicBezTo>
                    <a:cubicBezTo>
                      <a:pt x="2557272" y="512064"/>
                      <a:pt x="2456688" y="185928"/>
                      <a:pt x="20665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F9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08" charset="0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85F478-482C-FA46-B60B-EEFD469B1DC2}"/>
                </a:ext>
              </a:extLst>
            </p:cNvPr>
            <p:cNvSpPr txBox="1"/>
            <p:nvPr/>
          </p:nvSpPr>
          <p:spPr>
            <a:xfrm>
              <a:off x="3482939" y="2235160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seasonal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F85CF6D-998F-6845-90F9-20EA672999DF}"/>
                </a:ext>
              </a:extLst>
            </p:cNvPr>
            <p:cNvSpPr/>
            <p:nvPr/>
          </p:nvSpPr>
          <p:spPr bwMode="auto">
            <a:xfrm>
              <a:off x="2209800" y="2496620"/>
              <a:ext cx="1083080" cy="649767"/>
            </a:xfrm>
            <a:prstGeom prst="rect">
              <a:avLst/>
            </a:prstGeom>
            <a:solidFill>
              <a:srgbClr val="9452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D07BD29-36D3-7C44-9BD0-7E34105D267B}"/>
                </a:ext>
              </a:extLst>
            </p:cNvPr>
            <p:cNvSpPr/>
            <p:nvPr/>
          </p:nvSpPr>
          <p:spPr>
            <a:xfrm>
              <a:off x="2207860" y="2497143"/>
              <a:ext cx="1087305" cy="216131"/>
            </a:xfrm>
            <a:custGeom>
              <a:avLst/>
              <a:gdLst>
                <a:gd name="connsiteX0" fmla="*/ 3325 w 1087305"/>
                <a:gd name="connsiteY0" fmla="*/ 0 h 216131"/>
                <a:gd name="connsiteX1" fmla="*/ 1087305 w 1087305"/>
                <a:gd name="connsiteY1" fmla="*/ 0 h 216131"/>
                <a:gd name="connsiteX2" fmla="*/ 1087305 w 1087305"/>
                <a:gd name="connsiteY2" fmla="*/ 162930 h 216131"/>
                <a:gd name="connsiteX3" fmla="*/ 824623 w 1087305"/>
                <a:gd name="connsiteY3" fmla="*/ 176230 h 216131"/>
                <a:gd name="connsiteX4" fmla="*/ 651718 w 1087305"/>
                <a:gd name="connsiteY4" fmla="*/ 216131 h 216131"/>
                <a:gd name="connsiteX5" fmla="*/ 512064 w 1087305"/>
                <a:gd name="connsiteY5" fmla="*/ 166255 h 216131"/>
                <a:gd name="connsiteX6" fmla="*/ 272658 w 1087305"/>
                <a:gd name="connsiteY6" fmla="*/ 113053 h 216131"/>
                <a:gd name="connsiteX7" fmla="*/ 142979 w 1087305"/>
                <a:gd name="connsiteY7" fmla="*/ 196181 h 216131"/>
                <a:gd name="connsiteX8" fmla="*/ 0 w 1087305"/>
                <a:gd name="connsiteY8" fmla="*/ 182880 h 216131"/>
                <a:gd name="connsiteX9" fmla="*/ 3325 w 1087305"/>
                <a:gd name="connsiteY9" fmla="*/ 0 h 2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305" h="216131">
                  <a:moveTo>
                    <a:pt x="3325" y="0"/>
                  </a:moveTo>
                  <a:lnTo>
                    <a:pt x="1087305" y="0"/>
                  </a:lnTo>
                  <a:lnTo>
                    <a:pt x="1087305" y="162930"/>
                  </a:lnTo>
                  <a:lnTo>
                    <a:pt x="824623" y="176230"/>
                  </a:lnTo>
                  <a:lnTo>
                    <a:pt x="651718" y="216131"/>
                  </a:lnTo>
                  <a:lnTo>
                    <a:pt x="512064" y="166255"/>
                  </a:lnTo>
                  <a:lnTo>
                    <a:pt x="272658" y="113053"/>
                  </a:lnTo>
                  <a:lnTo>
                    <a:pt x="142979" y="196181"/>
                  </a:lnTo>
                  <a:lnTo>
                    <a:pt x="0" y="182880"/>
                  </a:lnTo>
                  <a:cubicBezTo>
                    <a:pt x="1108" y="121920"/>
                    <a:pt x="2217" y="60960"/>
                    <a:pt x="3325" y="0"/>
                  </a:cubicBezTo>
                  <a:close/>
                </a:path>
              </a:pathLst>
            </a:custGeom>
            <a:solidFill>
              <a:srgbClr val="BCF9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4F98FB-09B9-DB47-9ACE-EF7F9343608A}"/>
                </a:ext>
              </a:extLst>
            </p:cNvPr>
            <p:cNvSpPr/>
            <p:nvPr/>
          </p:nvSpPr>
          <p:spPr bwMode="auto">
            <a:xfrm>
              <a:off x="2212571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07ED077-2E7F-6745-91C3-78D7A01868E9}"/>
                </a:ext>
              </a:extLst>
            </p:cNvPr>
            <p:cNvSpPr/>
            <p:nvPr/>
          </p:nvSpPr>
          <p:spPr bwMode="auto">
            <a:xfrm>
              <a:off x="3362775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D407760-8D02-0E47-9186-AD9CFB5667E0}"/>
                </a:ext>
              </a:extLst>
            </p:cNvPr>
            <p:cNvSpPr txBox="1"/>
            <p:nvPr/>
          </p:nvSpPr>
          <p:spPr>
            <a:xfrm>
              <a:off x="2362200" y="2235159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spatial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B5BAC08-3FE9-4442-AD4E-A95E52A34C5E}"/>
              </a:ext>
            </a:extLst>
          </p:cNvPr>
          <p:cNvGrpSpPr/>
          <p:nvPr/>
        </p:nvGrpSpPr>
        <p:grpSpPr>
          <a:xfrm>
            <a:off x="7877958" y="3189648"/>
            <a:ext cx="918610" cy="551097"/>
            <a:chOff x="602631" y="1956764"/>
            <a:chExt cx="2633730" cy="1580041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6C11AD9-D1A0-0040-BA41-47EC1108646C}"/>
                </a:ext>
              </a:extLst>
            </p:cNvPr>
            <p:cNvSpPr/>
            <p:nvPr/>
          </p:nvSpPr>
          <p:spPr bwMode="auto">
            <a:xfrm>
              <a:off x="602631" y="1956765"/>
              <a:ext cx="2633730" cy="1580040"/>
            </a:xfrm>
            <a:prstGeom prst="rect">
              <a:avLst/>
            </a:prstGeom>
            <a:solidFill>
              <a:srgbClr val="BCF9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5FE135D-666E-CD43-89A5-5CD89B3B1BCA}"/>
                </a:ext>
              </a:extLst>
            </p:cNvPr>
            <p:cNvSpPr/>
            <p:nvPr/>
          </p:nvSpPr>
          <p:spPr bwMode="auto">
            <a:xfrm>
              <a:off x="1056943" y="1956764"/>
              <a:ext cx="1903093" cy="955390"/>
            </a:xfrm>
            <a:custGeom>
              <a:avLst/>
              <a:gdLst>
                <a:gd name="connsiteX0" fmla="*/ 0 w 2340864"/>
                <a:gd name="connsiteY0" fmla="*/ 0 h 1115568"/>
                <a:gd name="connsiteX1" fmla="*/ 2340864 w 2340864"/>
                <a:gd name="connsiteY1" fmla="*/ 1115568 h 1115568"/>
                <a:gd name="connsiteX2" fmla="*/ 2066544 w 2340864"/>
                <a:gd name="connsiteY2" fmla="*/ 0 h 1115568"/>
                <a:gd name="connsiteX3" fmla="*/ 0 w 2340864"/>
                <a:gd name="connsiteY3" fmla="*/ 0 h 1115568"/>
                <a:gd name="connsiteX0" fmla="*/ 0 w 2509634"/>
                <a:gd name="connsiteY0" fmla="*/ 0 h 1115568"/>
                <a:gd name="connsiteX1" fmla="*/ 2340864 w 2509634"/>
                <a:gd name="connsiteY1" fmla="*/ 1115568 h 1115568"/>
                <a:gd name="connsiteX2" fmla="*/ 2066544 w 2509634"/>
                <a:gd name="connsiteY2" fmla="*/ 0 h 1115568"/>
                <a:gd name="connsiteX3" fmla="*/ 0 w 2509634"/>
                <a:gd name="connsiteY3" fmla="*/ 0 h 1115568"/>
                <a:gd name="connsiteX0" fmla="*/ 0 w 2509634"/>
                <a:gd name="connsiteY0" fmla="*/ 0 h 1115568"/>
                <a:gd name="connsiteX1" fmla="*/ 2340864 w 2509634"/>
                <a:gd name="connsiteY1" fmla="*/ 1115568 h 1115568"/>
                <a:gd name="connsiteX2" fmla="*/ 2066544 w 2509634"/>
                <a:gd name="connsiteY2" fmla="*/ 0 h 1115568"/>
                <a:gd name="connsiteX3" fmla="*/ 0 w 2509634"/>
                <a:gd name="connsiteY3" fmla="*/ 0 h 1115568"/>
                <a:gd name="connsiteX0" fmla="*/ 0 w 2509634"/>
                <a:gd name="connsiteY0" fmla="*/ 0 h 1115568"/>
                <a:gd name="connsiteX1" fmla="*/ 2340864 w 2509634"/>
                <a:gd name="connsiteY1" fmla="*/ 1115568 h 1115568"/>
                <a:gd name="connsiteX2" fmla="*/ 2066544 w 2509634"/>
                <a:gd name="connsiteY2" fmla="*/ 0 h 1115568"/>
                <a:gd name="connsiteX3" fmla="*/ 0 w 2509634"/>
                <a:gd name="connsiteY3" fmla="*/ 0 h 1115568"/>
                <a:gd name="connsiteX0" fmla="*/ 0 w 2509634"/>
                <a:gd name="connsiteY0" fmla="*/ 0 h 1115568"/>
                <a:gd name="connsiteX1" fmla="*/ 2340864 w 2509634"/>
                <a:gd name="connsiteY1" fmla="*/ 1115568 h 1115568"/>
                <a:gd name="connsiteX2" fmla="*/ 2066544 w 2509634"/>
                <a:gd name="connsiteY2" fmla="*/ 0 h 1115568"/>
                <a:gd name="connsiteX3" fmla="*/ 0 w 2509634"/>
                <a:gd name="connsiteY3" fmla="*/ 0 h 1115568"/>
                <a:gd name="connsiteX0" fmla="*/ 0 w 2452785"/>
                <a:gd name="connsiteY0" fmla="*/ 0 h 1115568"/>
                <a:gd name="connsiteX1" fmla="*/ 2340864 w 2452785"/>
                <a:gd name="connsiteY1" fmla="*/ 1115568 h 1115568"/>
                <a:gd name="connsiteX2" fmla="*/ 2066544 w 2452785"/>
                <a:gd name="connsiteY2" fmla="*/ 0 h 1115568"/>
                <a:gd name="connsiteX3" fmla="*/ 0 w 2452785"/>
                <a:gd name="connsiteY3" fmla="*/ 0 h 1115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2785" h="1115568">
                  <a:moveTo>
                    <a:pt x="0" y="0"/>
                  </a:moveTo>
                  <a:cubicBezTo>
                    <a:pt x="1179576" y="752856"/>
                    <a:pt x="1484376" y="1097280"/>
                    <a:pt x="2340864" y="1115568"/>
                  </a:cubicBezTo>
                  <a:cubicBezTo>
                    <a:pt x="2557272" y="512064"/>
                    <a:pt x="2456688" y="185928"/>
                    <a:pt x="20665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552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88196A1-F4BF-F048-A959-21FE7D6D06CA}"/>
              </a:ext>
            </a:extLst>
          </p:cNvPr>
          <p:cNvSpPr txBox="1"/>
          <p:nvPr/>
        </p:nvSpPr>
        <p:spPr>
          <a:xfrm>
            <a:off x="7976817" y="2967892"/>
            <a:ext cx="1019537" cy="191707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400" dirty="0"/>
              <a:t>seasonal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A975B91-A847-7643-AE97-555091D4CC4C}"/>
              </a:ext>
            </a:extLst>
          </p:cNvPr>
          <p:cNvSpPr/>
          <p:nvPr/>
        </p:nvSpPr>
        <p:spPr bwMode="auto">
          <a:xfrm>
            <a:off x="6897009" y="3189648"/>
            <a:ext cx="918610" cy="551097"/>
          </a:xfrm>
          <a:prstGeom prst="rect">
            <a:avLst/>
          </a:prstGeom>
          <a:solidFill>
            <a:srgbClr val="BCF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8" charset="0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30341D1-87A0-BA49-8F92-98E6CD4FB2CE}"/>
              </a:ext>
            </a:extLst>
          </p:cNvPr>
          <p:cNvSpPr/>
          <p:nvPr/>
        </p:nvSpPr>
        <p:spPr>
          <a:xfrm>
            <a:off x="6895364" y="3190092"/>
            <a:ext cx="922193" cy="183311"/>
          </a:xfrm>
          <a:custGeom>
            <a:avLst/>
            <a:gdLst>
              <a:gd name="connsiteX0" fmla="*/ 3325 w 1087305"/>
              <a:gd name="connsiteY0" fmla="*/ 0 h 216131"/>
              <a:gd name="connsiteX1" fmla="*/ 1087305 w 1087305"/>
              <a:gd name="connsiteY1" fmla="*/ 0 h 216131"/>
              <a:gd name="connsiteX2" fmla="*/ 1087305 w 1087305"/>
              <a:gd name="connsiteY2" fmla="*/ 162930 h 216131"/>
              <a:gd name="connsiteX3" fmla="*/ 824623 w 1087305"/>
              <a:gd name="connsiteY3" fmla="*/ 176230 h 216131"/>
              <a:gd name="connsiteX4" fmla="*/ 651718 w 1087305"/>
              <a:gd name="connsiteY4" fmla="*/ 216131 h 216131"/>
              <a:gd name="connsiteX5" fmla="*/ 512064 w 1087305"/>
              <a:gd name="connsiteY5" fmla="*/ 166255 h 216131"/>
              <a:gd name="connsiteX6" fmla="*/ 272658 w 1087305"/>
              <a:gd name="connsiteY6" fmla="*/ 113053 h 216131"/>
              <a:gd name="connsiteX7" fmla="*/ 142979 w 1087305"/>
              <a:gd name="connsiteY7" fmla="*/ 196181 h 216131"/>
              <a:gd name="connsiteX8" fmla="*/ 0 w 1087305"/>
              <a:gd name="connsiteY8" fmla="*/ 182880 h 216131"/>
              <a:gd name="connsiteX9" fmla="*/ 3325 w 1087305"/>
              <a:gd name="connsiteY9" fmla="*/ 0 h 21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7305" h="216131">
                <a:moveTo>
                  <a:pt x="3325" y="0"/>
                </a:moveTo>
                <a:lnTo>
                  <a:pt x="1087305" y="0"/>
                </a:lnTo>
                <a:lnTo>
                  <a:pt x="1087305" y="162930"/>
                </a:lnTo>
                <a:lnTo>
                  <a:pt x="824623" y="176230"/>
                </a:lnTo>
                <a:lnTo>
                  <a:pt x="651718" y="216131"/>
                </a:lnTo>
                <a:lnTo>
                  <a:pt x="512064" y="166255"/>
                </a:lnTo>
                <a:lnTo>
                  <a:pt x="272658" y="113053"/>
                </a:lnTo>
                <a:lnTo>
                  <a:pt x="142979" y="196181"/>
                </a:lnTo>
                <a:lnTo>
                  <a:pt x="0" y="182880"/>
                </a:lnTo>
                <a:cubicBezTo>
                  <a:pt x="1108" y="121920"/>
                  <a:pt x="2217" y="60960"/>
                  <a:pt x="3325" y="0"/>
                </a:cubicBezTo>
                <a:close/>
              </a:path>
            </a:pathLst>
          </a:custGeom>
          <a:solidFill>
            <a:srgbClr val="9552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3CCE80-5EC6-0D45-AE59-4AAFDCFEF9D6}"/>
              </a:ext>
            </a:extLst>
          </p:cNvPr>
          <p:cNvSpPr txBox="1"/>
          <p:nvPr/>
        </p:nvSpPr>
        <p:spPr>
          <a:xfrm>
            <a:off x="7026267" y="2967891"/>
            <a:ext cx="1019537" cy="191707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400" dirty="0"/>
              <a:t>spatial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A933BBE-4C4C-C243-84E9-8CD5BA30C971}"/>
              </a:ext>
            </a:extLst>
          </p:cNvPr>
          <p:cNvGrpSpPr/>
          <p:nvPr/>
        </p:nvGrpSpPr>
        <p:grpSpPr>
          <a:xfrm>
            <a:off x="6895364" y="1783860"/>
            <a:ext cx="2100990" cy="772854"/>
            <a:chOff x="2207860" y="2235159"/>
            <a:chExt cx="2477156" cy="91122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BE6CC31-0B05-704E-8CEC-64C3E63C4160}"/>
                </a:ext>
              </a:extLst>
            </p:cNvPr>
            <p:cNvGrpSpPr/>
            <p:nvPr/>
          </p:nvGrpSpPr>
          <p:grpSpPr>
            <a:xfrm>
              <a:off x="3366380" y="2496619"/>
              <a:ext cx="1083080" cy="649768"/>
              <a:chOff x="602631" y="1956762"/>
              <a:chExt cx="2633730" cy="1580043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230E243C-7FA8-D249-B7A8-30B63024158D}"/>
                  </a:ext>
                </a:extLst>
              </p:cNvPr>
              <p:cNvSpPr/>
              <p:nvPr/>
            </p:nvSpPr>
            <p:spPr bwMode="auto">
              <a:xfrm>
                <a:off x="602631" y="1956765"/>
                <a:ext cx="2633730" cy="1580040"/>
              </a:xfrm>
              <a:prstGeom prst="rect">
                <a:avLst/>
              </a:prstGeom>
              <a:solidFill>
                <a:srgbClr val="BCF9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08" charset="0"/>
                </a:endParaRPr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544AD3C7-3036-B545-AA7A-7D9A1B21196B}"/>
                  </a:ext>
                </a:extLst>
              </p:cNvPr>
              <p:cNvSpPr/>
              <p:nvPr/>
            </p:nvSpPr>
            <p:spPr bwMode="auto">
              <a:xfrm>
                <a:off x="1056943" y="1956762"/>
                <a:ext cx="1903094" cy="955389"/>
              </a:xfrm>
              <a:custGeom>
                <a:avLst/>
                <a:gdLst>
                  <a:gd name="connsiteX0" fmla="*/ 0 w 2340864"/>
                  <a:gd name="connsiteY0" fmla="*/ 0 h 1115568"/>
                  <a:gd name="connsiteX1" fmla="*/ 2340864 w 2340864"/>
                  <a:gd name="connsiteY1" fmla="*/ 1115568 h 1115568"/>
                  <a:gd name="connsiteX2" fmla="*/ 2066544 w 2340864"/>
                  <a:gd name="connsiteY2" fmla="*/ 0 h 1115568"/>
                  <a:gd name="connsiteX3" fmla="*/ 0 w 234086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509634"/>
                  <a:gd name="connsiteY0" fmla="*/ 0 h 1115568"/>
                  <a:gd name="connsiteX1" fmla="*/ 2340864 w 2509634"/>
                  <a:gd name="connsiteY1" fmla="*/ 1115568 h 1115568"/>
                  <a:gd name="connsiteX2" fmla="*/ 2066544 w 2509634"/>
                  <a:gd name="connsiteY2" fmla="*/ 0 h 1115568"/>
                  <a:gd name="connsiteX3" fmla="*/ 0 w 2509634"/>
                  <a:gd name="connsiteY3" fmla="*/ 0 h 1115568"/>
                  <a:gd name="connsiteX0" fmla="*/ 0 w 2452785"/>
                  <a:gd name="connsiteY0" fmla="*/ 0 h 1115568"/>
                  <a:gd name="connsiteX1" fmla="*/ 2340864 w 2452785"/>
                  <a:gd name="connsiteY1" fmla="*/ 1115568 h 1115568"/>
                  <a:gd name="connsiteX2" fmla="*/ 2066544 w 2452785"/>
                  <a:gd name="connsiteY2" fmla="*/ 0 h 1115568"/>
                  <a:gd name="connsiteX3" fmla="*/ 0 w 2452785"/>
                  <a:gd name="connsiteY3" fmla="*/ 0 h 111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2785" h="1115568">
                    <a:moveTo>
                      <a:pt x="0" y="0"/>
                    </a:moveTo>
                    <a:cubicBezTo>
                      <a:pt x="1179576" y="752856"/>
                      <a:pt x="1484376" y="1097280"/>
                      <a:pt x="2340864" y="1115568"/>
                    </a:cubicBezTo>
                    <a:cubicBezTo>
                      <a:pt x="2557272" y="512064"/>
                      <a:pt x="2456688" y="185928"/>
                      <a:pt x="20665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08" charset="0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5673CF4-5C83-7541-9538-05F8201DF135}"/>
                </a:ext>
              </a:extLst>
            </p:cNvPr>
            <p:cNvSpPr txBox="1"/>
            <p:nvPr/>
          </p:nvSpPr>
          <p:spPr>
            <a:xfrm>
              <a:off x="3482939" y="2235160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seasonal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049D91D-9A64-5A4F-A440-D1DCD7FDA1C7}"/>
                </a:ext>
              </a:extLst>
            </p:cNvPr>
            <p:cNvSpPr/>
            <p:nvPr/>
          </p:nvSpPr>
          <p:spPr bwMode="auto">
            <a:xfrm>
              <a:off x="2209800" y="2496620"/>
              <a:ext cx="1083080" cy="649767"/>
            </a:xfrm>
            <a:prstGeom prst="rect">
              <a:avLst/>
            </a:prstGeom>
            <a:solidFill>
              <a:srgbClr val="BCF9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66ABCB6-2A1A-DF44-8E5A-0177E706A784}"/>
                </a:ext>
              </a:extLst>
            </p:cNvPr>
            <p:cNvSpPr/>
            <p:nvPr/>
          </p:nvSpPr>
          <p:spPr>
            <a:xfrm>
              <a:off x="2207860" y="2497143"/>
              <a:ext cx="1087305" cy="216131"/>
            </a:xfrm>
            <a:custGeom>
              <a:avLst/>
              <a:gdLst>
                <a:gd name="connsiteX0" fmla="*/ 3325 w 1087305"/>
                <a:gd name="connsiteY0" fmla="*/ 0 h 216131"/>
                <a:gd name="connsiteX1" fmla="*/ 1087305 w 1087305"/>
                <a:gd name="connsiteY1" fmla="*/ 0 h 216131"/>
                <a:gd name="connsiteX2" fmla="*/ 1087305 w 1087305"/>
                <a:gd name="connsiteY2" fmla="*/ 162930 h 216131"/>
                <a:gd name="connsiteX3" fmla="*/ 824623 w 1087305"/>
                <a:gd name="connsiteY3" fmla="*/ 176230 h 216131"/>
                <a:gd name="connsiteX4" fmla="*/ 651718 w 1087305"/>
                <a:gd name="connsiteY4" fmla="*/ 216131 h 216131"/>
                <a:gd name="connsiteX5" fmla="*/ 512064 w 1087305"/>
                <a:gd name="connsiteY5" fmla="*/ 166255 h 216131"/>
                <a:gd name="connsiteX6" fmla="*/ 272658 w 1087305"/>
                <a:gd name="connsiteY6" fmla="*/ 113053 h 216131"/>
                <a:gd name="connsiteX7" fmla="*/ 142979 w 1087305"/>
                <a:gd name="connsiteY7" fmla="*/ 196181 h 216131"/>
                <a:gd name="connsiteX8" fmla="*/ 0 w 1087305"/>
                <a:gd name="connsiteY8" fmla="*/ 182880 h 216131"/>
                <a:gd name="connsiteX9" fmla="*/ 3325 w 1087305"/>
                <a:gd name="connsiteY9" fmla="*/ 0 h 21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305" h="216131">
                  <a:moveTo>
                    <a:pt x="3325" y="0"/>
                  </a:moveTo>
                  <a:lnTo>
                    <a:pt x="1087305" y="0"/>
                  </a:lnTo>
                  <a:lnTo>
                    <a:pt x="1087305" y="162930"/>
                  </a:lnTo>
                  <a:lnTo>
                    <a:pt x="824623" y="176230"/>
                  </a:lnTo>
                  <a:lnTo>
                    <a:pt x="651718" y="216131"/>
                  </a:lnTo>
                  <a:lnTo>
                    <a:pt x="512064" y="166255"/>
                  </a:lnTo>
                  <a:lnTo>
                    <a:pt x="272658" y="113053"/>
                  </a:lnTo>
                  <a:lnTo>
                    <a:pt x="142979" y="196181"/>
                  </a:lnTo>
                  <a:lnTo>
                    <a:pt x="0" y="182880"/>
                  </a:lnTo>
                  <a:cubicBezTo>
                    <a:pt x="1108" y="121920"/>
                    <a:pt x="2217" y="60960"/>
                    <a:pt x="3325" y="0"/>
                  </a:cubicBezTo>
                  <a:close/>
                </a:path>
              </a:pathLst>
            </a:custGeom>
            <a:solidFill>
              <a:srgbClr val="9552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0040630-D16C-E244-B337-72C340ABEE36}"/>
                </a:ext>
              </a:extLst>
            </p:cNvPr>
            <p:cNvSpPr/>
            <p:nvPr/>
          </p:nvSpPr>
          <p:spPr bwMode="auto">
            <a:xfrm>
              <a:off x="2212571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698DBE8-89BA-4947-AAF3-148F680AB7C3}"/>
                </a:ext>
              </a:extLst>
            </p:cNvPr>
            <p:cNvSpPr/>
            <p:nvPr/>
          </p:nvSpPr>
          <p:spPr bwMode="auto">
            <a:xfrm>
              <a:off x="3362775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8D8F514-B240-A341-B3EB-4590701BA7A3}"/>
                </a:ext>
              </a:extLst>
            </p:cNvPr>
            <p:cNvSpPr txBox="1"/>
            <p:nvPr/>
          </p:nvSpPr>
          <p:spPr>
            <a:xfrm>
              <a:off x="2362200" y="2235159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spatial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9A7C451-3E89-2E44-AE37-66D0440CC589}"/>
              </a:ext>
            </a:extLst>
          </p:cNvPr>
          <p:cNvGrpSpPr/>
          <p:nvPr/>
        </p:nvGrpSpPr>
        <p:grpSpPr>
          <a:xfrm>
            <a:off x="6897010" y="5611630"/>
            <a:ext cx="2099345" cy="772854"/>
            <a:chOff x="2209800" y="2235159"/>
            <a:chExt cx="2475216" cy="911228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D139644-0404-8148-ADD6-292E1289E74B}"/>
                </a:ext>
              </a:extLst>
            </p:cNvPr>
            <p:cNvSpPr/>
            <p:nvPr/>
          </p:nvSpPr>
          <p:spPr bwMode="auto">
            <a:xfrm>
              <a:off x="3366380" y="2496620"/>
              <a:ext cx="1083080" cy="649767"/>
            </a:xfrm>
            <a:prstGeom prst="rect">
              <a:avLst/>
            </a:prstGeom>
            <a:solidFill>
              <a:srgbClr val="9452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88B62DD-6A9D-794C-9F9D-48C97B2532ED}"/>
                </a:ext>
              </a:extLst>
            </p:cNvPr>
            <p:cNvSpPr txBox="1"/>
            <p:nvPr/>
          </p:nvSpPr>
          <p:spPr>
            <a:xfrm>
              <a:off x="3482939" y="2235160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seasonal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5AB050F-2D1D-6247-AC90-CDF27C316BEA}"/>
                </a:ext>
              </a:extLst>
            </p:cNvPr>
            <p:cNvSpPr/>
            <p:nvPr/>
          </p:nvSpPr>
          <p:spPr bwMode="auto">
            <a:xfrm>
              <a:off x="2209800" y="2496620"/>
              <a:ext cx="1083080" cy="649767"/>
            </a:xfrm>
            <a:prstGeom prst="rect">
              <a:avLst/>
            </a:prstGeom>
            <a:solidFill>
              <a:srgbClr val="9452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8DF0597-C4FA-9948-9AFF-212CA1F220FA}"/>
                </a:ext>
              </a:extLst>
            </p:cNvPr>
            <p:cNvSpPr/>
            <p:nvPr/>
          </p:nvSpPr>
          <p:spPr bwMode="auto">
            <a:xfrm>
              <a:off x="2212571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AA1B6CE-03F2-8B4A-91DA-5F355DE69805}"/>
                </a:ext>
              </a:extLst>
            </p:cNvPr>
            <p:cNvSpPr/>
            <p:nvPr/>
          </p:nvSpPr>
          <p:spPr bwMode="auto">
            <a:xfrm>
              <a:off x="3362775" y="2496065"/>
              <a:ext cx="1083080" cy="64976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-108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057463D-9E89-894B-8A8C-8122671BD871}"/>
                </a:ext>
              </a:extLst>
            </p:cNvPr>
            <p:cNvSpPr txBox="1"/>
            <p:nvPr/>
          </p:nvSpPr>
          <p:spPr>
            <a:xfrm>
              <a:off x="2362199" y="2235159"/>
              <a:ext cx="1202077" cy="22603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>
                <a:spcBef>
                  <a:spcPts val="1800"/>
                </a:spcBef>
              </a:pPr>
              <a:r>
                <a:rPr lang="en-US" sz="1400" dirty="0"/>
                <a:t>spatial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D97609BB-36B9-7A4E-AF17-673461E1B7C8}"/>
              </a:ext>
            </a:extLst>
          </p:cNvPr>
          <p:cNvSpPr txBox="1"/>
          <p:nvPr/>
        </p:nvSpPr>
        <p:spPr>
          <a:xfrm>
            <a:off x="8159261" y="1981200"/>
            <a:ext cx="582247" cy="140676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800" dirty="0">
                <a:solidFill>
                  <a:srgbClr val="BCF9FF"/>
                </a:solidFill>
              </a:rPr>
              <a:t>summer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949CFE5-F66F-CE44-AA87-EF9298C68C0B}"/>
              </a:ext>
            </a:extLst>
          </p:cNvPr>
          <p:cNvSpPr txBox="1"/>
          <p:nvPr/>
        </p:nvSpPr>
        <p:spPr>
          <a:xfrm>
            <a:off x="8159261" y="3176952"/>
            <a:ext cx="582247" cy="140676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800" dirty="0">
                <a:solidFill>
                  <a:srgbClr val="BCF9FF"/>
                </a:solidFill>
              </a:rPr>
              <a:t>summer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C45A264-2C46-3B40-90C2-885904E6FBF5}"/>
              </a:ext>
            </a:extLst>
          </p:cNvPr>
          <p:cNvSpPr txBox="1"/>
          <p:nvPr/>
        </p:nvSpPr>
        <p:spPr>
          <a:xfrm>
            <a:off x="8159261" y="4495800"/>
            <a:ext cx="582247" cy="140676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800" dirty="0">
                <a:solidFill>
                  <a:srgbClr val="955200"/>
                </a:solidFill>
              </a:rPr>
              <a:t>winter</a:t>
            </a: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4F25A738-654A-014A-AB37-D97D7113C8BE}"/>
              </a:ext>
            </a:extLst>
          </p:cNvPr>
          <p:cNvSpPr/>
          <p:nvPr/>
        </p:nvSpPr>
        <p:spPr>
          <a:xfrm>
            <a:off x="6975231" y="3313723"/>
            <a:ext cx="164123" cy="425939"/>
          </a:xfrm>
          <a:custGeom>
            <a:avLst/>
            <a:gdLst>
              <a:gd name="connsiteX0" fmla="*/ 0 w 164123"/>
              <a:gd name="connsiteY0" fmla="*/ 23446 h 425939"/>
              <a:gd name="connsiteX1" fmla="*/ 19538 w 164123"/>
              <a:gd name="connsiteY1" fmla="*/ 171939 h 425939"/>
              <a:gd name="connsiteX2" fmla="*/ 74246 w 164123"/>
              <a:gd name="connsiteY2" fmla="*/ 277446 h 425939"/>
              <a:gd name="connsiteX3" fmla="*/ 42984 w 164123"/>
              <a:gd name="connsiteY3" fmla="*/ 336062 h 425939"/>
              <a:gd name="connsiteX4" fmla="*/ 27354 w 164123"/>
              <a:gd name="connsiteY4" fmla="*/ 425939 h 425939"/>
              <a:gd name="connsiteX5" fmla="*/ 164123 w 164123"/>
              <a:gd name="connsiteY5" fmla="*/ 422031 h 425939"/>
              <a:gd name="connsiteX6" fmla="*/ 152400 w 164123"/>
              <a:gd name="connsiteY6" fmla="*/ 273539 h 425939"/>
              <a:gd name="connsiteX7" fmla="*/ 144584 w 164123"/>
              <a:gd name="connsiteY7" fmla="*/ 203200 h 425939"/>
              <a:gd name="connsiteX8" fmla="*/ 93784 w 164123"/>
              <a:gd name="connsiteY8" fmla="*/ 160215 h 425939"/>
              <a:gd name="connsiteX9" fmla="*/ 97692 w 164123"/>
              <a:gd name="connsiteY9" fmla="*/ 97692 h 425939"/>
              <a:gd name="connsiteX10" fmla="*/ 109415 w 164123"/>
              <a:gd name="connsiteY10" fmla="*/ 0 h 425939"/>
              <a:gd name="connsiteX11" fmla="*/ 0 w 164123"/>
              <a:gd name="connsiteY11" fmla="*/ 23446 h 42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4123" h="425939">
                <a:moveTo>
                  <a:pt x="0" y="23446"/>
                </a:moveTo>
                <a:lnTo>
                  <a:pt x="19538" y="171939"/>
                </a:lnTo>
                <a:lnTo>
                  <a:pt x="74246" y="277446"/>
                </a:lnTo>
                <a:lnTo>
                  <a:pt x="42984" y="336062"/>
                </a:lnTo>
                <a:lnTo>
                  <a:pt x="27354" y="425939"/>
                </a:lnTo>
                <a:lnTo>
                  <a:pt x="164123" y="422031"/>
                </a:lnTo>
                <a:lnTo>
                  <a:pt x="152400" y="273539"/>
                </a:lnTo>
                <a:lnTo>
                  <a:pt x="144584" y="203200"/>
                </a:lnTo>
                <a:lnTo>
                  <a:pt x="93784" y="160215"/>
                </a:lnTo>
                <a:lnTo>
                  <a:pt x="97692" y="97692"/>
                </a:lnTo>
                <a:lnTo>
                  <a:pt x="109415" y="0"/>
                </a:lnTo>
                <a:lnTo>
                  <a:pt x="0" y="23446"/>
                </a:lnTo>
                <a:close/>
              </a:path>
            </a:pathLst>
          </a:custGeom>
          <a:solidFill>
            <a:srgbClr val="9552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22B36507-C344-F840-9CD4-3501587733A7}"/>
              </a:ext>
            </a:extLst>
          </p:cNvPr>
          <p:cNvSpPr/>
          <p:nvPr/>
        </p:nvSpPr>
        <p:spPr>
          <a:xfrm flipH="1">
            <a:off x="7391400" y="3313723"/>
            <a:ext cx="164123" cy="425939"/>
          </a:xfrm>
          <a:custGeom>
            <a:avLst/>
            <a:gdLst>
              <a:gd name="connsiteX0" fmla="*/ 0 w 164123"/>
              <a:gd name="connsiteY0" fmla="*/ 23446 h 425939"/>
              <a:gd name="connsiteX1" fmla="*/ 19538 w 164123"/>
              <a:gd name="connsiteY1" fmla="*/ 171939 h 425939"/>
              <a:gd name="connsiteX2" fmla="*/ 74246 w 164123"/>
              <a:gd name="connsiteY2" fmla="*/ 277446 h 425939"/>
              <a:gd name="connsiteX3" fmla="*/ 42984 w 164123"/>
              <a:gd name="connsiteY3" fmla="*/ 336062 h 425939"/>
              <a:gd name="connsiteX4" fmla="*/ 27354 w 164123"/>
              <a:gd name="connsiteY4" fmla="*/ 425939 h 425939"/>
              <a:gd name="connsiteX5" fmla="*/ 164123 w 164123"/>
              <a:gd name="connsiteY5" fmla="*/ 422031 h 425939"/>
              <a:gd name="connsiteX6" fmla="*/ 152400 w 164123"/>
              <a:gd name="connsiteY6" fmla="*/ 273539 h 425939"/>
              <a:gd name="connsiteX7" fmla="*/ 144584 w 164123"/>
              <a:gd name="connsiteY7" fmla="*/ 203200 h 425939"/>
              <a:gd name="connsiteX8" fmla="*/ 93784 w 164123"/>
              <a:gd name="connsiteY8" fmla="*/ 160215 h 425939"/>
              <a:gd name="connsiteX9" fmla="*/ 97692 w 164123"/>
              <a:gd name="connsiteY9" fmla="*/ 97692 h 425939"/>
              <a:gd name="connsiteX10" fmla="*/ 109415 w 164123"/>
              <a:gd name="connsiteY10" fmla="*/ 0 h 425939"/>
              <a:gd name="connsiteX11" fmla="*/ 0 w 164123"/>
              <a:gd name="connsiteY11" fmla="*/ 23446 h 42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4123" h="425939">
                <a:moveTo>
                  <a:pt x="0" y="23446"/>
                </a:moveTo>
                <a:lnTo>
                  <a:pt x="19538" y="171939"/>
                </a:lnTo>
                <a:lnTo>
                  <a:pt x="74246" y="277446"/>
                </a:lnTo>
                <a:lnTo>
                  <a:pt x="42984" y="336062"/>
                </a:lnTo>
                <a:lnTo>
                  <a:pt x="27354" y="425939"/>
                </a:lnTo>
                <a:lnTo>
                  <a:pt x="164123" y="422031"/>
                </a:lnTo>
                <a:lnTo>
                  <a:pt x="152400" y="273539"/>
                </a:lnTo>
                <a:lnTo>
                  <a:pt x="144584" y="203200"/>
                </a:lnTo>
                <a:lnTo>
                  <a:pt x="93784" y="160215"/>
                </a:lnTo>
                <a:lnTo>
                  <a:pt x="97692" y="97692"/>
                </a:lnTo>
                <a:lnTo>
                  <a:pt x="109415" y="0"/>
                </a:lnTo>
                <a:lnTo>
                  <a:pt x="0" y="23446"/>
                </a:lnTo>
                <a:close/>
              </a:path>
            </a:pathLst>
          </a:custGeom>
          <a:solidFill>
            <a:srgbClr val="9552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708F9E-08B6-2549-BA03-6E953E24951C}"/>
              </a:ext>
            </a:extLst>
          </p:cNvPr>
          <p:cNvSpPr txBox="1"/>
          <p:nvPr/>
        </p:nvSpPr>
        <p:spPr>
          <a:xfrm rot="16200000">
            <a:off x="4691270" y="1500808"/>
            <a:ext cx="2922105" cy="566531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2000" dirty="0"/>
              <a:t>High northern latitude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C1A89DC-87EA-454B-93A4-4AE7F4C02A8F}"/>
              </a:ext>
            </a:extLst>
          </p:cNvPr>
          <p:cNvSpPr txBox="1"/>
          <p:nvPr/>
        </p:nvSpPr>
        <p:spPr>
          <a:xfrm rot="16200000">
            <a:off x="4691270" y="5140187"/>
            <a:ext cx="2922105" cy="566531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2000" dirty="0"/>
              <a:t>Mid-northern latitudes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37AEC4F-1214-C44B-B2CA-6C720F83D997}"/>
              </a:ext>
            </a:extLst>
          </p:cNvPr>
          <p:cNvSpPr/>
          <p:nvPr/>
        </p:nvSpPr>
        <p:spPr>
          <a:xfrm>
            <a:off x="6718852" y="457200"/>
            <a:ext cx="318052" cy="248478"/>
          </a:xfrm>
          <a:prstGeom prst="rect">
            <a:avLst/>
          </a:prstGeom>
          <a:solidFill>
            <a:srgbClr val="9552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2F59D39-4E07-DB41-8745-064F82598D47}"/>
              </a:ext>
            </a:extLst>
          </p:cNvPr>
          <p:cNvSpPr/>
          <p:nvPr/>
        </p:nvSpPr>
        <p:spPr>
          <a:xfrm>
            <a:off x="6718852" y="838200"/>
            <a:ext cx="318052" cy="248478"/>
          </a:xfrm>
          <a:prstGeom prst="rect">
            <a:avLst/>
          </a:prstGeom>
          <a:solidFill>
            <a:srgbClr val="BCF9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B74015E-0521-F443-B4F2-F83D0F404256}"/>
              </a:ext>
            </a:extLst>
          </p:cNvPr>
          <p:cNvSpPr txBox="1"/>
          <p:nvPr/>
        </p:nvSpPr>
        <p:spPr>
          <a:xfrm>
            <a:off x="7066721" y="417443"/>
            <a:ext cx="1550505" cy="367748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Unfrozen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A4CED98-2854-B648-9FCF-55FF90124A28}"/>
              </a:ext>
            </a:extLst>
          </p:cNvPr>
          <p:cNvSpPr txBox="1"/>
          <p:nvPr/>
        </p:nvSpPr>
        <p:spPr>
          <a:xfrm>
            <a:off x="7066721" y="762000"/>
            <a:ext cx="1550505" cy="367748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600" dirty="0"/>
              <a:t>Frozen</a:t>
            </a: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B94B7E74-8923-8D42-8578-9AFFB749715B}"/>
              </a:ext>
            </a:extLst>
          </p:cNvPr>
          <p:cNvSpPr/>
          <p:nvPr/>
        </p:nvSpPr>
        <p:spPr>
          <a:xfrm>
            <a:off x="6899275" y="3670300"/>
            <a:ext cx="917575" cy="69850"/>
          </a:xfrm>
          <a:custGeom>
            <a:avLst/>
            <a:gdLst>
              <a:gd name="connsiteX0" fmla="*/ 0 w 917575"/>
              <a:gd name="connsiteY0" fmla="*/ 69850 h 69850"/>
              <a:gd name="connsiteX1" fmla="*/ 917575 w 917575"/>
              <a:gd name="connsiteY1" fmla="*/ 69850 h 69850"/>
              <a:gd name="connsiteX2" fmla="*/ 917575 w 917575"/>
              <a:gd name="connsiteY2" fmla="*/ 6350 h 69850"/>
              <a:gd name="connsiteX3" fmla="*/ 781050 w 917575"/>
              <a:gd name="connsiteY3" fmla="*/ 0 h 69850"/>
              <a:gd name="connsiteX4" fmla="*/ 676275 w 917575"/>
              <a:gd name="connsiteY4" fmla="*/ 19050 h 69850"/>
              <a:gd name="connsiteX5" fmla="*/ 577850 w 917575"/>
              <a:gd name="connsiteY5" fmla="*/ 34925 h 69850"/>
              <a:gd name="connsiteX6" fmla="*/ 479425 w 917575"/>
              <a:gd name="connsiteY6" fmla="*/ 22225 h 69850"/>
              <a:gd name="connsiteX7" fmla="*/ 330200 w 917575"/>
              <a:gd name="connsiteY7" fmla="*/ 9525 h 69850"/>
              <a:gd name="connsiteX8" fmla="*/ 257175 w 917575"/>
              <a:gd name="connsiteY8" fmla="*/ 34925 h 69850"/>
              <a:gd name="connsiteX9" fmla="*/ 206375 w 917575"/>
              <a:gd name="connsiteY9" fmla="*/ 41275 h 69850"/>
              <a:gd name="connsiteX10" fmla="*/ 114300 w 917575"/>
              <a:gd name="connsiteY10" fmla="*/ 22225 h 69850"/>
              <a:gd name="connsiteX11" fmla="*/ 69850 w 917575"/>
              <a:gd name="connsiteY11" fmla="*/ 34925 h 69850"/>
              <a:gd name="connsiteX12" fmla="*/ 0 w 917575"/>
              <a:gd name="connsiteY12" fmla="*/ 69850 h 69850"/>
              <a:gd name="connsiteX0" fmla="*/ 0 w 917575"/>
              <a:gd name="connsiteY0" fmla="*/ 69850 h 69850"/>
              <a:gd name="connsiteX1" fmla="*/ 917575 w 917575"/>
              <a:gd name="connsiteY1" fmla="*/ 69850 h 69850"/>
              <a:gd name="connsiteX2" fmla="*/ 917575 w 917575"/>
              <a:gd name="connsiteY2" fmla="*/ 6350 h 69850"/>
              <a:gd name="connsiteX3" fmla="*/ 781050 w 917575"/>
              <a:gd name="connsiteY3" fmla="*/ 0 h 69850"/>
              <a:gd name="connsiteX4" fmla="*/ 676275 w 917575"/>
              <a:gd name="connsiteY4" fmla="*/ 19050 h 69850"/>
              <a:gd name="connsiteX5" fmla="*/ 577850 w 917575"/>
              <a:gd name="connsiteY5" fmla="*/ 34925 h 69850"/>
              <a:gd name="connsiteX6" fmla="*/ 479425 w 917575"/>
              <a:gd name="connsiteY6" fmla="*/ 22225 h 69850"/>
              <a:gd name="connsiteX7" fmla="*/ 330200 w 917575"/>
              <a:gd name="connsiteY7" fmla="*/ 9525 h 69850"/>
              <a:gd name="connsiteX8" fmla="*/ 257175 w 917575"/>
              <a:gd name="connsiteY8" fmla="*/ 34925 h 69850"/>
              <a:gd name="connsiteX9" fmla="*/ 206375 w 917575"/>
              <a:gd name="connsiteY9" fmla="*/ 41275 h 69850"/>
              <a:gd name="connsiteX10" fmla="*/ 114300 w 917575"/>
              <a:gd name="connsiteY10" fmla="*/ 22225 h 69850"/>
              <a:gd name="connsiteX11" fmla="*/ 6350 w 917575"/>
              <a:gd name="connsiteY11" fmla="*/ 19050 h 69850"/>
              <a:gd name="connsiteX12" fmla="*/ 0 w 917575"/>
              <a:gd name="connsiteY12" fmla="*/ 698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7575" h="69850">
                <a:moveTo>
                  <a:pt x="0" y="69850"/>
                </a:moveTo>
                <a:lnTo>
                  <a:pt x="917575" y="69850"/>
                </a:lnTo>
                <a:lnTo>
                  <a:pt x="917575" y="6350"/>
                </a:lnTo>
                <a:lnTo>
                  <a:pt x="781050" y="0"/>
                </a:lnTo>
                <a:lnTo>
                  <a:pt x="676275" y="19050"/>
                </a:lnTo>
                <a:lnTo>
                  <a:pt x="577850" y="34925"/>
                </a:lnTo>
                <a:lnTo>
                  <a:pt x="479425" y="22225"/>
                </a:lnTo>
                <a:lnTo>
                  <a:pt x="330200" y="9525"/>
                </a:lnTo>
                <a:lnTo>
                  <a:pt x="257175" y="34925"/>
                </a:lnTo>
                <a:lnTo>
                  <a:pt x="206375" y="41275"/>
                </a:lnTo>
                <a:lnTo>
                  <a:pt x="114300" y="22225"/>
                </a:lnTo>
                <a:lnTo>
                  <a:pt x="6350" y="19050"/>
                </a:lnTo>
                <a:lnTo>
                  <a:pt x="0" y="69850"/>
                </a:lnTo>
                <a:close/>
              </a:path>
            </a:pathLst>
          </a:custGeom>
          <a:solidFill>
            <a:srgbClr val="9552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D6494B5-5EC2-1948-94A1-F92A8CCC0EBD}"/>
              </a:ext>
            </a:extLst>
          </p:cNvPr>
          <p:cNvSpPr/>
          <p:nvPr/>
        </p:nvSpPr>
        <p:spPr bwMode="auto">
          <a:xfrm>
            <a:off x="6899360" y="3189177"/>
            <a:ext cx="918610" cy="55109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8" charset="0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34BA2985-A742-BA46-AB64-16E1F06B6B99}"/>
              </a:ext>
            </a:extLst>
          </p:cNvPr>
          <p:cNvSpPr/>
          <p:nvPr/>
        </p:nvSpPr>
        <p:spPr>
          <a:xfrm>
            <a:off x="7870825" y="3673445"/>
            <a:ext cx="927100" cy="66705"/>
          </a:xfrm>
          <a:custGeom>
            <a:avLst/>
            <a:gdLst>
              <a:gd name="connsiteX0" fmla="*/ 0 w 923925"/>
              <a:gd name="connsiteY0" fmla="*/ 47625 h 66675"/>
              <a:gd name="connsiteX1" fmla="*/ 781050 w 923925"/>
              <a:gd name="connsiteY1" fmla="*/ 0 h 66675"/>
              <a:gd name="connsiteX2" fmla="*/ 923925 w 923925"/>
              <a:gd name="connsiteY2" fmla="*/ 34925 h 66675"/>
              <a:gd name="connsiteX3" fmla="*/ 917575 w 923925"/>
              <a:gd name="connsiteY3" fmla="*/ 66675 h 66675"/>
              <a:gd name="connsiteX4" fmla="*/ 0 w 923925"/>
              <a:gd name="connsiteY4" fmla="*/ 47625 h 66675"/>
              <a:gd name="connsiteX0" fmla="*/ 0 w 923925"/>
              <a:gd name="connsiteY0" fmla="*/ 47625 h 66675"/>
              <a:gd name="connsiteX1" fmla="*/ 781050 w 923925"/>
              <a:gd name="connsiteY1" fmla="*/ 0 h 66675"/>
              <a:gd name="connsiteX2" fmla="*/ 923925 w 923925"/>
              <a:gd name="connsiteY2" fmla="*/ 34925 h 66675"/>
              <a:gd name="connsiteX3" fmla="*/ 917575 w 923925"/>
              <a:gd name="connsiteY3" fmla="*/ 66675 h 66675"/>
              <a:gd name="connsiteX4" fmla="*/ 209550 w 923925"/>
              <a:gd name="connsiteY4" fmla="*/ 53975 h 66675"/>
              <a:gd name="connsiteX5" fmla="*/ 0 w 923925"/>
              <a:gd name="connsiteY5" fmla="*/ 47625 h 66675"/>
              <a:gd name="connsiteX0" fmla="*/ 3175 w 927100"/>
              <a:gd name="connsiteY0" fmla="*/ 47625 h 66675"/>
              <a:gd name="connsiteX1" fmla="*/ 784225 w 927100"/>
              <a:gd name="connsiteY1" fmla="*/ 0 h 66675"/>
              <a:gd name="connsiteX2" fmla="*/ 927100 w 927100"/>
              <a:gd name="connsiteY2" fmla="*/ 34925 h 66675"/>
              <a:gd name="connsiteX3" fmla="*/ 920750 w 927100"/>
              <a:gd name="connsiteY3" fmla="*/ 66675 h 66675"/>
              <a:gd name="connsiteX4" fmla="*/ 0 w 927100"/>
              <a:gd name="connsiteY4" fmla="*/ 66675 h 66675"/>
              <a:gd name="connsiteX5" fmla="*/ 3175 w 927100"/>
              <a:gd name="connsiteY5" fmla="*/ 47625 h 66675"/>
              <a:gd name="connsiteX0" fmla="*/ 3175 w 927100"/>
              <a:gd name="connsiteY0" fmla="*/ 47625 h 66675"/>
              <a:gd name="connsiteX1" fmla="*/ 784225 w 927100"/>
              <a:gd name="connsiteY1" fmla="*/ 0 h 66675"/>
              <a:gd name="connsiteX2" fmla="*/ 927100 w 927100"/>
              <a:gd name="connsiteY2" fmla="*/ 34925 h 66675"/>
              <a:gd name="connsiteX3" fmla="*/ 920750 w 927100"/>
              <a:gd name="connsiteY3" fmla="*/ 66675 h 66675"/>
              <a:gd name="connsiteX4" fmla="*/ 0 w 927100"/>
              <a:gd name="connsiteY4" fmla="*/ 66675 h 66675"/>
              <a:gd name="connsiteX5" fmla="*/ 3175 w 927100"/>
              <a:gd name="connsiteY5" fmla="*/ 47625 h 66675"/>
              <a:gd name="connsiteX0" fmla="*/ 3175 w 927100"/>
              <a:gd name="connsiteY0" fmla="*/ 47625 h 66675"/>
              <a:gd name="connsiteX1" fmla="*/ 784225 w 927100"/>
              <a:gd name="connsiteY1" fmla="*/ 0 h 66675"/>
              <a:gd name="connsiteX2" fmla="*/ 927100 w 927100"/>
              <a:gd name="connsiteY2" fmla="*/ 34925 h 66675"/>
              <a:gd name="connsiteX3" fmla="*/ 920750 w 927100"/>
              <a:gd name="connsiteY3" fmla="*/ 66675 h 66675"/>
              <a:gd name="connsiteX4" fmla="*/ 0 w 927100"/>
              <a:gd name="connsiteY4" fmla="*/ 66675 h 66675"/>
              <a:gd name="connsiteX5" fmla="*/ 3175 w 927100"/>
              <a:gd name="connsiteY5" fmla="*/ 47625 h 66675"/>
              <a:gd name="connsiteX0" fmla="*/ 3175 w 927100"/>
              <a:gd name="connsiteY0" fmla="*/ 47658 h 66708"/>
              <a:gd name="connsiteX1" fmla="*/ 784225 w 927100"/>
              <a:gd name="connsiteY1" fmla="*/ 33 h 66708"/>
              <a:gd name="connsiteX2" fmla="*/ 927100 w 927100"/>
              <a:gd name="connsiteY2" fmla="*/ 34958 h 66708"/>
              <a:gd name="connsiteX3" fmla="*/ 920750 w 927100"/>
              <a:gd name="connsiteY3" fmla="*/ 66708 h 66708"/>
              <a:gd name="connsiteX4" fmla="*/ 0 w 927100"/>
              <a:gd name="connsiteY4" fmla="*/ 66708 h 66708"/>
              <a:gd name="connsiteX5" fmla="*/ 3175 w 927100"/>
              <a:gd name="connsiteY5" fmla="*/ 47658 h 66708"/>
              <a:gd name="connsiteX0" fmla="*/ 3175 w 927100"/>
              <a:gd name="connsiteY0" fmla="*/ 47655 h 66705"/>
              <a:gd name="connsiteX1" fmla="*/ 784225 w 927100"/>
              <a:gd name="connsiteY1" fmla="*/ 30 h 66705"/>
              <a:gd name="connsiteX2" fmla="*/ 927100 w 927100"/>
              <a:gd name="connsiteY2" fmla="*/ 34955 h 66705"/>
              <a:gd name="connsiteX3" fmla="*/ 920750 w 927100"/>
              <a:gd name="connsiteY3" fmla="*/ 66705 h 66705"/>
              <a:gd name="connsiteX4" fmla="*/ 0 w 927100"/>
              <a:gd name="connsiteY4" fmla="*/ 66705 h 66705"/>
              <a:gd name="connsiteX5" fmla="*/ 3175 w 927100"/>
              <a:gd name="connsiteY5" fmla="*/ 47655 h 6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7100" h="66705">
                <a:moveTo>
                  <a:pt x="3175" y="47655"/>
                </a:moveTo>
                <a:cubicBezTo>
                  <a:pt x="342900" y="47655"/>
                  <a:pt x="450850" y="3205"/>
                  <a:pt x="784225" y="30"/>
                </a:cubicBezTo>
                <a:cubicBezTo>
                  <a:pt x="857250" y="-1028"/>
                  <a:pt x="866775" y="26488"/>
                  <a:pt x="927100" y="34955"/>
                </a:cubicBezTo>
                <a:lnTo>
                  <a:pt x="920750" y="66705"/>
                </a:lnTo>
                <a:lnTo>
                  <a:pt x="0" y="66705"/>
                </a:lnTo>
                <a:lnTo>
                  <a:pt x="3175" y="47655"/>
                </a:lnTo>
                <a:close/>
              </a:path>
            </a:pathLst>
          </a:custGeom>
          <a:solidFill>
            <a:srgbClr val="9552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FC6F29A-8303-A248-BF0B-EAF552DF861E}"/>
              </a:ext>
            </a:extLst>
          </p:cNvPr>
          <p:cNvSpPr/>
          <p:nvPr/>
        </p:nvSpPr>
        <p:spPr bwMode="auto">
          <a:xfrm>
            <a:off x="7874901" y="3189177"/>
            <a:ext cx="918610" cy="55109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3B3B4E-3FB5-D747-8587-903E6F38369E}"/>
              </a:ext>
            </a:extLst>
          </p:cNvPr>
          <p:cNvSpPr txBox="1"/>
          <p:nvPr/>
        </p:nvSpPr>
        <p:spPr>
          <a:xfrm rot="16200000">
            <a:off x="6531429" y="2167247"/>
            <a:ext cx="540327" cy="207818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050" b="1" dirty="0"/>
              <a:t>Depth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5EA4A3-9835-E940-BF5B-9E4ECF86E660}"/>
              </a:ext>
            </a:extLst>
          </p:cNvPr>
          <p:cNvSpPr txBox="1"/>
          <p:nvPr/>
        </p:nvSpPr>
        <p:spPr>
          <a:xfrm rot="16200000">
            <a:off x="6531430" y="3326082"/>
            <a:ext cx="540327" cy="207818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050" b="1" dirty="0"/>
              <a:t>Depth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4CBFC9A-EC28-8D42-9B30-56495AA690E5}"/>
              </a:ext>
            </a:extLst>
          </p:cNvPr>
          <p:cNvSpPr txBox="1"/>
          <p:nvPr/>
        </p:nvSpPr>
        <p:spPr>
          <a:xfrm rot="16200000">
            <a:off x="6531431" y="4678877"/>
            <a:ext cx="540327" cy="207818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050" b="1" dirty="0"/>
              <a:t>Depth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12860AF-D080-494E-BB5F-A8BA61183BF5}"/>
              </a:ext>
            </a:extLst>
          </p:cNvPr>
          <p:cNvSpPr txBox="1"/>
          <p:nvPr/>
        </p:nvSpPr>
        <p:spPr>
          <a:xfrm rot="16200000">
            <a:off x="6531432" y="6003964"/>
            <a:ext cx="540327" cy="207818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1050" b="1" dirty="0"/>
              <a:t>Depth</a:t>
            </a:r>
          </a:p>
        </p:txBody>
      </p:sp>
    </p:spTree>
    <p:extLst>
      <p:ext uri="{BB962C8B-B14F-4D97-AF65-F5344CB8AC3E}">
        <p14:creationId xmlns:p14="http://schemas.microsoft.com/office/powerpoint/2010/main" val="248463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  <p:bldP spid="26" grpId="0"/>
      <p:bldP spid="27" grpId="0" animBg="1"/>
      <p:bldP spid="28" grpId="0" animBg="1"/>
      <p:bldP spid="31" grpId="0"/>
      <p:bldP spid="54" grpId="0"/>
      <p:bldP spid="55" grpId="0"/>
      <p:bldP spid="56" grpId="0"/>
      <p:bldP spid="58" grpId="0" animBg="1"/>
      <p:bldP spid="59" grpId="0" animBg="1"/>
      <p:bldP spid="60" grpId="0"/>
      <p:bldP spid="61" grpId="0"/>
      <p:bldP spid="62" grpId="0" animBg="1"/>
      <p:bldP spid="63" grpId="0" animBg="1"/>
      <p:bldP spid="64" grpId="0"/>
      <p:bldP spid="65" grpId="0"/>
      <p:bldP spid="66" grpId="0" animBg="1"/>
      <p:bldP spid="29" grpId="0" animBg="1"/>
      <p:bldP spid="68" grpId="0" animBg="1"/>
      <p:bldP spid="30" grpId="0" animBg="1"/>
      <p:bldP spid="3" grpId="0"/>
      <p:bldP spid="67" grpId="0"/>
      <p:bldP spid="69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A4E07-8226-B443-A97B-99CDFE438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990834"/>
            <a:ext cx="4918617" cy="790575"/>
          </a:xfrm>
        </p:spPr>
        <p:txBody>
          <a:bodyPr>
            <a:normAutofit fontScale="90000"/>
          </a:bodyPr>
          <a:lstStyle/>
          <a:p>
            <a:r>
              <a:rPr lang="en-US" dirty="0"/>
              <a:t>soilice : </a:t>
            </a:r>
            <a:br>
              <a:rPr lang="en-US" dirty="0"/>
            </a:br>
            <a:r>
              <a:rPr lang="en-US" dirty="0"/>
              <a:t>A coupled heat-mass transport solver for variably frozen soils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DE2E130-B6F3-0247-84DC-CB1FF47D1103}"/>
                  </a:ext>
                </a:extLst>
              </p:cNvPr>
              <p:cNvSpPr/>
              <p:nvPr/>
            </p:nvSpPr>
            <p:spPr>
              <a:xfrm>
                <a:off x="1427357" y="2765109"/>
                <a:ext cx="5200895" cy="794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num>
                        <m:den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CA" sz="2400" b="0" i="0" smtClean="0">
                          <a:latin typeface="Cambria Math" panose="02040503050406030204" pitchFamily="18" charset="0"/>
                        </a:rPr>
                        <m:t>∇</m:t>
                      </m:r>
                      <m:r>
                        <a:rPr lang="en-CA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CA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DE2E130-B6F3-0247-84DC-CB1FF47D11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357" y="2765109"/>
                <a:ext cx="5200895" cy="794576"/>
              </a:xfrm>
              <a:prstGeom prst="rect">
                <a:avLst/>
              </a:prstGeom>
              <a:blipFill>
                <a:blip r:embed="rId2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6F3597C-04EF-5C4A-B18C-1FBF12EFC3D2}"/>
                  </a:ext>
                </a:extLst>
              </p:cNvPr>
              <p:cNvSpPr/>
              <p:nvPr/>
            </p:nvSpPr>
            <p:spPr>
              <a:xfrm>
                <a:off x="2252545" y="3524177"/>
                <a:ext cx="6797133" cy="804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𝑝𝑏</m:t>
                          </m:r>
                        </m:sub>
                      </m:sSub>
                      <m:f>
                        <m:f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en-CA" sz="2400" b="0" i="1" smtClean="0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𝑝𝑙</m:t>
                              </m:r>
                            </m:sub>
                          </m:sSub>
                          <m: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𝑇</m:t>
                          </m:r>
                          <m:f>
                            <m:f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en-CA" sz="2400" b="0" i="1" smtClean="0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b="0" i="1" smtClean="0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CA" sz="2400" b="0" i="1" smtClean="0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𝑙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den>
                          </m:f>
                        </m:e>
                      </m:d>
                      <m:r>
                        <a:rPr lang="en-CA" sz="24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CA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𝑇</m:t>
                          </m:r>
                          <m:f>
                            <m:fPr>
                              <m:ctrlP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en-CA" sz="24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CA" sz="2400" b="0" i="1" smtClean="0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den>
                          </m:f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b="0" i="1" smtClean="0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𝑓</m:t>
                          </m:r>
                        </m:sub>
                      </m:sSub>
                      <m:f>
                        <m:f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b="0" i="1" smtClean="0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CA" sz="2400" b="0" i="1" smtClean="0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CA" sz="2400" b="0" i="0" smtClean="0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∇</m:t>
                      </m:r>
                      <m:r>
                        <a:rPr lang="en-CA" sz="2400" b="0" i="1" smtClean="0"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6F3597C-04EF-5C4A-B18C-1FBF12EFC3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2545" y="3524177"/>
                <a:ext cx="6797133" cy="804516"/>
              </a:xfrm>
              <a:prstGeom prst="rect">
                <a:avLst/>
              </a:prstGeom>
              <a:blipFill>
                <a:blip r:embed="rId3"/>
                <a:stretch>
                  <a:fillRect b="-20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40DE4CF7-73B6-1D42-A854-513064687A7B}"/>
              </a:ext>
            </a:extLst>
          </p:cNvPr>
          <p:cNvSpPr txBox="1"/>
          <p:nvPr/>
        </p:nvSpPr>
        <p:spPr>
          <a:xfrm>
            <a:off x="266700" y="2931565"/>
            <a:ext cx="782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Mass transport: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CFA4AC-20A2-4FEC-9FD8-4B41FFC3C98E}"/>
              </a:ext>
            </a:extLst>
          </p:cNvPr>
          <p:cNvSpPr txBox="1"/>
          <p:nvPr/>
        </p:nvSpPr>
        <p:spPr>
          <a:xfrm>
            <a:off x="266700" y="3726141"/>
            <a:ext cx="782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Heat transport:</a:t>
            </a:r>
          </a:p>
        </p:txBody>
      </p:sp>
      <p:pic>
        <p:nvPicPr>
          <p:cNvPr id="15" name="Picture 14" descr="A logo with a triangle and a triangle&#10;&#10;AI-generated content may be incorrect.">
            <a:extLst>
              <a:ext uri="{FF2B5EF4-FFF2-40B4-BE49-F238E27FC236}">
                <a16:creationId xmlns:a16="http://schemas.microsoft.com/office/drawing/2014/main" id="{5FF0BB98-D7AF-FF8D-E299-098DEBDB4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12" y="174629"/>
            <a:ext cx="4059564" cy="202216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C38F8E-E719-C4DA-FEA1-7A6568CF7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04" y="4893231"/>
            <a:ext cx="4163931" cy="17243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96445F-5BFF-3D10-CA03-21DB4DA0C0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1896" y="4932383"/>
            <a:ext cx="4163931" cy="173243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6ABCA9E-0A20-AF14-B146-D4F8D117F51E}"/>
              </a:ext>
            </a:extLst>
          </p:cNvPr>
          <p:cNvSpPr txBox="1"/>
          <p:nvPr/>
        </p:nvSpPr>
        <p:spPr>
          <a:xfrm>
            <a:off x="557561" y="4543385"/>
            <a:ext cx="914400" cy="91440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2000" dirty="0"/>
              <a:t>Seasonally frozen soil simulation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5D94E0-70DE-C06C-86AA-7D1D7AF192CC}"/>
              </a:ext>
            </a:extLst>
          </p:cNvPr>
          <p:cNvSpPr txBox="1"/>
          <p:nvPr/>
        </p:nvSpPr>
        <p:spPr>
          <a:xfrm>
            <a:off x="4850781" y="4543385"/>
            <a:ext cx="914400" cy="914400"/>
          </a:xfrm>
          <a:prstGeom prst="rect">
            <a:avLst/>
          </a:prstGeom>
          <a:noFill/>
        </p:spPr>
        <p:txBody>
          <a:bodyPr wrap="none" rtlCol="0" anchor="t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US" sz="2000" dirty="0"/>
              <a:t>Permafrost/active layer simulation</a:t>
            </a:r>
          </a:p>
        </p:txBody>
      </p:sp>
    </p:spTree>
    <p:extLst>
      <p:ext uri="{BB962C8B-B14F-4D97-AF65-F5344CB8AC3E}">
        <p14:creationId xmlns:p14="http://schemas.microsoft.com/office/powerpoint/2010/main" val="8063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 anchor="t" anchorCtr="0">
        <a:noAutofit/>
      </a:bodyPr>
      <a:lstStyle>
        <a:defPPr>
          <a:spcBef>
            <a:spcPts val="1800"/>
          </a:spcBef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5210</TotalTime>
  <Words>131</Words>
  <Application>Microsoft Macintosh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</vt:lpstr>
      <vt:lpstr>Wingdings</vt:lpstr>
      <vt:lpstr>Office Theme</vt:lpstr>
      <vt:lpstr>PowerPoint Presentation</vt:lpstr>
      <vt:lpstr>PowerPoint Presentation</vt:lpstr>
      <vt:lpstr>Frozen soils - globally</vt:lpstr>
      <vt:lpstr>soilice :  A coupled heat-mass transport solver for variably frozen soils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Ireson, Andrew</dc:creator>
  <cp:lastModifiedBy>Ireson, Andrew</cp:lastModifiedBy>
  <cp:revision>328</cp:revision>
  <cp:lastPrinted>2019-11-10T12:51:55Z</cp:lastPrinted>
  <dcterms:created xsi:type="dcterms:W3CDTF">2014-08-12T22:58:00Z</dcterms:created>
  <dcterms:modified xsi:type="dcterms:W3CDTF">2026-02-04T22:11:12Z</dcterms:modified>
</cp:coreProperties>
</file>