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4630400" cy="8229600"/>
  <p:notesSz cx="8229600" cy="14630400"/>
  <p:embeddedFontLst>
    <p:embeddedFont>
      <p:font typeface="Calibri" panose="020F0502020204030204" pitchFamily="34" charset="0"/>
      <p:regular r:id="rId12"/>
      <p:bold r:id="rId13"/>
      <p:italic r:id="rId14"/>
      <p:boldItalic r:id="rId15"/>
    </p:embeddedFont>
    <p:embeddedFont>
      <p:font typeface="Prata" panose="020B0604020202020204" charset="0"/>
      <p:regular r:id="rId16"/>
    </p:embeddedFont>
    <p:embeddedFont>
      <p:font typeface="Raleway" panose="020B0604020202020204" charset="0"/>
      <p:regular r:id="rId17"/>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35" autoAdjust="0"/>
    <p:restoredTop sz="94610"/>
  </p:normalViewPr>
  <p:slideViewPr>
    <p:cSldViewPr snapToGrid="0" snapToObjects="1">
      <p:cViewPr varScale="1">
        <p:scale>
          <a:sx n="71" d="100"/>
          <a:sy n="71" d="100"/>
        </p:scale>
        <p:origin x="12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89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80190" y="2518648"/>
            <a:ext cx="7556421" cy="2126337"/>
          </a:xfrm>
          <a:prstGeom prst="rect">
            <a:avLst/>
          </a:prstGeom>
          <a:noFill/>
          <a:ln/>
        </p:spPr>
        <p:txBody>
          <a:bodyPr wrap="square" lIns="0" tIns="0" rIns="0" bIns="0" rtlCol="0" anchor="t"/>
          <a:lstStyle/>
          <a:p>
            <a:pPr marL="0" indent="0" algn="l">
              <a:lnSpc>
                <a:spcPts val="5550"/>
              </a:lnSpc>
              <a:buNone/>
            </a:pPr>
            <a:r>
              <a:rPr lang="en-US" sz="4450" dirty="0">
                <a:solidFill>
                  <a:srgbClr val="F2E782"/>
                </a:solidFill>
                <a:latin typeface="Prata" pitchFamily="34" charset="0"/>
                <a:ea typeface="Prata" pitchFamily="34" charset="-122"/>
                <a:cs typeface="Prata" pitchFamily="34" charset="-120"/>
              </a:rPr>
              <a:t>Le Séchage Discontinu : Un Risque Caché pour la Qualité des Comprimés</a:t>
            </a:r>
            <a:endParaRPr lang="en-US" sz="4450" dirty="0"/>
          </a:p>
        </p:txBody>
      </p:sp>
      <p:sp>
        <p:nvSpPr>
          <p:cNvPr id="4" name="Text 1"/>
          <p:cNvSpPr/>
          <p:nvPr/>
        </p:nvSpPr>
        <p:spPr>
          <a:xfrm>
            <a:off x="6280190" y="4985147"/>
            <a:ext cx="7556421" cy="725805"/>
          </a:xfrm>
          <a:prstGeom prst="rect">
            <a:avLst/>
          </a:prstGeom>
          <a:noFill/>
          <a:ln/>
        </p:spPr>
        <p:txBody>
          <a:bodyPr wrap="square" lIns="0" tIns="0" rIns="0" bIns="0" rtlCol="0" anchor="t"/>
          <a:lstStyle/>
          <a:p>
            <a:pPr marL="0" indent="0" algn="l">
              <a:lnSpc>
                <a:spcPts val="2850"/>
              </a:lnSpc>
              <a:buNone/>
            </a:pPr>
            <a:r>
              <a:rPr lang="en-US" sz="1750" dirty="0">
                <a:solidFill>
                  <a:srgbClr val="CFCBBF"/>
                </a:solidFill>
                <a:latin typeface="Raleway" pitchFamily="34" charset="0"/>
                <a:ea typeface="Raleway" pitchFamily="34" charset="-122"/>
                <a:cs typeface="Raleway" pitchFamily="34" charset="-120"/>
              </a:rPr>
              <a:t>Comprendre comment les méthodes de séchage impactent la qualité finale de vos produits pharmaceutiques</a:t>
            </a:r>
            <a:endParaRPr lang="en-US" sz="1750" dirty="0"/>
          </a:p>
        </p:txBody>
      </p:sp>
      <p:sp>
        <p:nvSpPr>
          <p:cNvPr id="5" name="ZoneTexte 4"/>
          <p:cNvSpPr txBox="1"/>
          <p:nvPr/>
        </p:nvSpPr>
        <p:spPr>
          <a:xfrm>
            <a:off x="6508376" y="6037729"/>
            <a:ext cx="4128248" cy="923330"/>
          </a:xfrm>
          <a:prstGeom prst="rect">
            <a:avLst/>
          </a:prstGeom>
          <a:noFill/>
        </p:spPr>
        <p:txBody>
          <a:bodyPr wrap="square" rtlCol="0">
            <a:spAutoFit/>
          </a:bodyPr>
          <a:lstStyle/>
          <a:p>
            <a:r>
              <a:rPr lang="fr-FR" dirty="0" smtClean="0">
                <a:solidFill>
                  <a:schemeClr val="bg1"/>
                </a:solidFill>
              </a:rPr>
              <a:t>Présente par :</a:t>
            </a:r>
          </a:p>
          <a:p>
            <a:r>
              <a:rPr lang="fr-FR" dirty="0" smtClean="0">
                <a:solidFill>
                  <a:schemeClr val="bg1"/>
                </a:solidFill>
              </a:rPr>
              <a:t>Kacem moncef </a:t>
            </a:r>
            <a:r>
              <a:rPr lang="fr-FR" dirty="0" err="1" smtClean="0">
                <a:solidFill>
                  <a:schemeClr val="bg1"/>
                </a:solidFill>
              </a:rPr>
              <a:t>chihab</a:t>
            </a:r>
            <a:r>
              <a:rPr lang="fr-FR" dirty="0" smtClean="0">
                <a:solidFill>
                  <a:schemeClr val="bg1"/>
                </a:solidFill>
              </a:rPr>
              <a:t> </a:t>
            </a:r>
            <a:r>
              <a:rPr lang="fr-FR" dirty="0" err="1" smtClean="0">
                <a:solidFill>
                  <a:schemeClr val="bg1"/>
                </a:solidFill>
              </a:rPr>
              <a:t>eddine</a:t>
            </a:r>
            <a:endParaRPr lang="fr-FR" dirty="0" smtClean="0">
              <a:solidFill>
                <a:schemeClr val="bg1"/>
              </a:solidFill>
            </a:endParaRPr>
          </a:p>
          <a:p>
            <a:r>
              <a:rPr lang="fr-FR" dirty="0" err="1" smtClean="0">
                <a:solidFill>
                  <a:schemeClr val="bg1"/>
                </a:solidFill>
              </a:rPr>
              <a:t>Mokhbi</a:t>
            </a:r>
            <a:r>
              <a:rPr lang="fr-FR" dirty="0" smtClean="0">
                <a:solidFill>
                  <a:schemeClr val="bg1"/>
                </a:solidFill>
              </a:rPr>
              <a:t> </a:t>
            </a:r>
            <a:r>
              <a:rPr lang="fr-FR" dirty="0" err="1" smtClean="0">
                <a:solidFill>
                  <a:schemeClr val="bg1"/>
                </a:solidFill>
              </a:rPr>
              <a:t>rabah</a:t>
            </a:r>
            <a:endParaRPr lang="fr-FR"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793790" y="987981"/>
            <a:ext cx="11121271" cy="708779"/>
          </a:xfrm>
          <a:prstGeom prst="rect">
            <a:avLst/>
          </a:prstGeom>
          <a:noFill/>
          <a:ln/>
        </p:spPr>
        <p:txBody>
          <a:bodyPr wrap="none" lIns="0" tIns="0" rIns="0" bIns="0" rtlCol="0" anchor="t"/>
          <a:lstStyle/>
          <a:p>
            <a:pPr marL="0" indent="0" algn="l">
              <a:lnSpc>
                <a:spcPts val="5550"/>
              </a:lnSpc>
              <a:buNone/>
            </a:pPr>
            <a:r>
              <a:rPr lang="en-US" sz="4450" dirty="0">
                <a:solidFill>
                  <a:srgbClr val="F2E782"/>
                </a:solidFill>
                <a:latin typeface="Prata" pitchFamily="34" charset="0"/>
                <a:ea typeface="Prata" pitchFamily="34" charset="-122"/>
                <a:cs typeface="Prata" pitchFamily="34" charset="-120"/>
              </a:rPr>
              <a:t>Introduction au Séchage des Comprimés</a:t>
            </a:r>
            <a:endParaRPr lang="en-US" sz="4450" dirty="0"/>
          </a:p>
        </p:txBody>
      </p:sp>
      <p:pic>
        <p:nvPicPr>
          <p:cNvPr id="3" name="Image 0" descr="preencoded.png"/>
          <p:cNvPicPr>
            <a:picLocks noChangeAspect="1"/>
          </p:cNvPicPr>
          <p:nvPr/>
        </p:nvPicPr>
        <p:blipFill>
          <a:blip r:embed="rId3"/>
          <a:stretch>
            <a:fillRect/>
          </a:stretch>
        </p:blipFill>
        <p:spPr>
          <a:xfrm>
            <a:off x="793790" y="2292072"/>
            <a:ext cx="8284131" cy="4694277"/>
          </a:xfrm>
          <a:prstGeom prst="rect">
            <a:avLst/>
          </a:prstGeom>
        </p:spPr>
      </p:pic>
      <p:sp>
        <p:nvSpPr>
          <p:cNvPr id="4" name="Text 1"/>
          <p:cNvSpPr/>
          <p:nvPr/>
        </p:nvSpPr>
        <p:spPr>
          <a:xfrm>
            <a:off x="9638943" y="2952274"/>
            <a:ext cx="3402330" cy="425291"/>
          </a:xfrm>
          <a:prstGeom prst="rect">
            <a:avLst/>
          </a:prstGeom>
          <a:noFill/>
          <a:ln/>
        </p:spPr>
        <p:txBody>
          <a:bodyPr wrap="none" lIns="0" tIns="0" rIns="0" bIns="0" rtlCol="0" anchor="t"/>
          <a:lstStyle/>
          <a:p>
            <a:pPr marL="0" indent="0" algn="l">
              <a:lnSpc>
                <a:spcPts val="3300"/>
              </a:lnSpc>
              <a:buNone/>
            </a:pPr>
            <a:endParaRPr lang="en-US" sz="2650" dirty="0"/>
          </a:p>
        </p:txBody>
      </p:sp>
      <p:sp>
        <p:nvSpPr>
          <p:cNvPr id="5" name="Text 2"/>
          <p:cNvSpPr/>
          <p:nvPr/>
        </p:nvSpPr>
        <p:spPr>
          <a:xfrm>
            <a:off x="9077921" y="1696760"/>
            <a:ext cx="4766190" cy="3359229"/>
          </a:xfrm>
          <a:prstGeom prst="rect">
            <a:avLst/>
          </a:prstGeom>
          <a:noFill/>
          <a:ln/>
        </p:spPr>
        <p:txBody>
          <a:bodyPr wrap="square" lIns="0" tIns="0" rIns="0" bIns="0" rtlCol="0" anchor="t"/>
          <a:lstStyle/>
          <a:p>
            <a:pPr marL="0" indent="0" algn="l">
              <a:lnSpc>
                <a:spcPts val="2850"/>
              </a:lnSpc>
              <a:buNone/>
            </a:pPr>
            <a:endParaRPr lang="en-US" sz="2000" b="1" dirty="0"/>
          </a:p>
        </p:txBody>
      </p:sp>
      <p:sp>
        <p:nvSpPr>
          <p:cNvPr id="6" name="Text 3"/>
          <p:cNvSpPr/>
          <p:nvPr/>
        </p:nvSpPr>
        <p:spPr>
          <a:xfrm>
            <a:off x="9638942" y="5260062"/>
            <a:ext cx="4413233" cy="1088708"/>
          </a:xfrm>
          <a:prstGeom prst="rect">
            <a:avLst/>
          </a:prstGeom>
          <a:noFill/>
          <a:ln/>
        </p:spPr>
        <p:txBody>
          <a:bodyPr wrap="square" lIns="0" tIns="0" rIns="0" bIns="0" rtlCol="0" anchor="t"/>
          <a:lstStyle/>
          <a:p>
            <a:pPr marL="0" indent="0" algn="l">
              <a:lnSpc>
                <a:spcPts val="2850"/>
              </a:lnSpc>
              <a:buNone/>
            </a:pPr>
            <a:r>
              <a:rPr lang="en-US" sz="2000" b="1" dirty="0" smtClean="0">
                <a:solidFill>
                  <a:srgbClr val="CFCBBF"/>
                </a:solidFill>
                <a:latin typeface="Raleway" pitchFamily="34" charset="0"/>
                <a:ea typeface="Raleway" pitchFamily="34" charset="-122"/>
                <a:cs typeface="Raleway" pitchFamily="34" charset="-120"/>
              </a:rPr>
              <a:t>les types   </a:t>
            </a:r>
            <a:r>
              <a:rPr lang="en-US" sz="2000" b="1" dirty="0" err="1" smtClean="0">
                <a:solidFill>
                  <a:srgbClr val="CFCBBF"/>
                </a:solidFill>
                <a:latin typeface="Raleway" pitchFamily="34" charset="0"/>
                <a:ea typeface="Raleway" pitchFamily="34" charset="-122"/>
                <a:cs typeface="Raleway" pitchFamily="34" charset="-120"/>
              </a:rPr>
              <a:t>principales</a:t>
            </a:r>
            <a:r>
              <a:rPr lang="en-US" sz="2000" b="1" dirty="0" smtClean="0">
                <a:solidFill>
                  <a:srgbClr val="CFCBBF"/>
                </a:solidFill>
                <a:latin typeface="Raleway" pitchFamily="34" charset="0"/>
                <a:ea typeface="Raleway" pitchFamily="34" charset="-122"/>
                <a:cs typeface="Raleway" pitchFamily="34" charset="-120"/>
              </a:rPr>
              <a:t>  de  </a:t>
            </a:r>
            <a:r>
              <a:rPr lang="en-US" sz="2000" b="1" dirty="0" err="1" smtClean="0">
                <a:solidFill>
                  <a:srgbClr val="CFCBBF"/>
                </a:solidFill>
                <a:latin typeface="Raleway" pitchFamily="34" charset="0"/>
                <a:ea typeface="Raleway" pitchFamily="34" charset="-122"/>
                <a:cs typeface="Raleway" pitchFamily="34" charset="-120"/>
              </a:rPr>
              <a:t>sechage</a:t>
            </a:r>
            <a:r>
              <a:rPr lang="en-US" sz="2000" b="1" dirty="0" smtClean="0">
                <a:solidFill>
                  <a:srgbClr val="CFCBBF"/>
                </a:solidFill>
                <a:latin typeface="Raleway" pitchFamily="34" charset="0"/>
                <a:ea typeface="Raleway" pitchFamily="34" charset="-122"/>
                <a:cs typeface="Raleway" pitchFamily="34" charset="-120"/>
              </a:rPr>
              <a:t> </a:t>
            </a:r>
            <a:r>
              <a:rPr lang="en-US" sz="2000" b="1" dirty="0">
                <a:solidFill>
                  <a:srgbClr val="CFCBBF"/>
                </a:solidFill>
                <a:latin typeface="Raleway" pitchFamily="34" charset="0"/>
                <a:ea typeface="Raleway" pitchFamily="34" charset="-122"/>
                <a:cs typeface="Raleway" pitchFamily="34" charset="-120"/>
              </a:rPr>
              <a:t>: </a:t>
            </a:r>
            <a:r>
              <a:rPr lang="en-US" sz="2000" b="1" dirty="0">
                <a:solidFill>
                  <a:srgbClr val="EEE27D"/>
                </a:solidFill>
                <a:latin typeface="Raleway" pitchFamily="34" charset="0"/>
                <a:ea typeface="Raleway" pitchFamily="34" charset="-122"/>
                <a:cs typeface="Raleway" pitchFamily="34" charset="-120"/>
              </a:rPr>
              <a:t>discontinue</a:t>
            </a:r>
            <a:r>
              <a:rPr lang="en-US" sz="2000" b="1" dirty="0">
                <a:solidFill>
                  <a:srgbClr val="CFCBBF"/>
                </a:solidFill>
                <a:latin typeface="Raleway" pitchFamily="34" charset="0"/>
                <a:ea typeface="Raleway" pitchFamily="34" charset="-122"/>
                <a:cs typeface="Raleway" pitchFamily="34" charset="-120"/>
              </a:rPr>
              <a:t> (par lots) et </a:t>
            </a:r>
            <a:r>
              <a:rPr lang="en-US" sz="2000" b="1" dirty="0">
                <a:solidFill>
                  <a:srgbClr val="F4E883"/>
                </a:solidFill>
                <a:latin typeface="Raleway" pitchFamily="34" charset="0"/>
                <a:ea typeface="Raleway" pitchFamily="34" charset="-122"/>
                <a:cs typeface="Raleway" pitchFamily="34" charset="-120"/>
              </a:rPr>
              <a:t>continue</a:t>
            </a:r>
            <a:r>
              <a:rPr lang="en-US" sz="2000" b="1" dirty="0">
                <a:solidFill>
                  <a:srgbClr val="CFCBBF"/>
                </a:solidFill>
                <a:latin typeface="Raleway" pitchFamily="34" charset="0"/>
                <a:ea typeface="Raleway" pitchFamily="34" charset="-122"/>
                <a:cs typeface="Raleway" pitchFamily="34" charset="-120"/>
              </a:rPr>
              <a:t> (flux constant)</a:t>
            </a:r>
            <a:endParaRPr lang="en-US" sz="2000" b="1" dirty="0"/>
          </a:p>
        </p:txBody>
      </p:sp>
      <p:sp>
        <p:nvSpPr>
          <p:cNvPr id="7" name="Rectangle 6"/>
          <p:cNvSpPr/>
          <p:nvPr/>
        </p:nvSpPr>
        <p:spPr>
          <a:xfrm>
            <a:off x="9077921" y="2038737"/>
            <a:ext cx="5432612" cy="2308324"/>
          </a:xfrm>
          <a:prstGeom prst="rect">
            <a:avLst/>
          </a:prstGeom>
        </p:spPr>
        <p:txBody>
          <a:bodyPr wrap="square">
            <a:spAutoFit/>
          </a:bodyPr>
          <a:lstStyle/>
          <a:p>
            <a:r>
              <a:rPr lang="fr-FR" sz="2400" dirty="0" smtClean="0">
                <a:solidFill>
                  <a:schemeClr val="bg1"/>
                </a:solidFill>
              </a:rPr>
              <a:t>Le séchage est une étape critique assurant la stabilité chimique et la formation de granulés aux propriétés d'écoulement optimales. Ce processus influence directement la dureté, la dissolution et l'homogénéité finale des comprimés</a:t>
            </a:r>
            <a:endParaRPr lang="fr-FR" sz="2400" dirty="0">
              <a:solidFill>
                <a:schemeClr val="bg1"/>
              </a:solidFill>
            </a:endParaRPr>
          </a:p>
        </p:txBody>
      </p:sp>
      <p:pic>
        <p:nvPicPr>
          <p:cNvPr id="8" name="Image 7"/>
          <p:cNvPicPr>
            <a:picLocks noChangeAspect="1"/>
          </p:cNvPicPr>
          <p:nvPr/>
        </p:nvPicPr>
        <p:blipFill>
          <a:blip r:embed="rId4"/>
          <a:stretch>
            <a:fillRect/>
          </a:stretch>
        </p:blipFill>
        <p:spPr>
          <a:xfrm>
            <a:off x="12856310" y="7656526"/>
            <a:ext cx="1774090" cy="573074"/>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55425" y="687824"/>
            <a:ext cx="7605951" cy="1373267"/>
          </a:xfrm>
          <a:prstGeom prst="rect">
            <a:avLst/>
          </a:prstGeom>
          <a:noFill/>
          <a:ln/>
        </p:spPr>
        <p:txBody>
          <a:bodyPr wrap="square" lIns="0" tIns="0" rIns="0" bIns="0" rtlCol="0" anchor="t"/>
          <a:lstStyle/>
          <a:p>
            <a:pPr marL="0" indent="0" algn="l">
              <a:lnSpc>
                <a:spcPts val="5400"/>
              </a:lnSpc>
              <a:buNone/>
            </a:pPr>
            <a:r>
              <a:rPr lang="en-US" sz="4300" dirty="0">
                <a:solidFill>
                  <a:srgbClr val="F2E782"/>
                </a:solidFill>
                <a:latin typeface="Prata" pitchFamily="34" charset="0"/>
                <a:ea typeface="Prata" pitchFamily="34" charset="-122"/>
                <a:cs typeface="Prata" pitchFamily="34" charset="-120"/>
              </a:rPr>
              <a:t>Définition du Séchage Discontinu</a:t>
            </a:r>
            <a:endParaRPr lang="en-US" sz="4300" dirty="0"/>
          </a:p>
        </p:txBody>
      </p:sp>
      <p:sp>
        <p:nvSpPr>
          <p:cNvPr id="4" name="Shape 1"/>
          <p:cNvSpPr/>
          <p:nvPr/>
        </p:nvSpPr>
        <p:spPr>
          <a:xfrm>
            <a:off x="6255425" y="2380297"/>
            <a:ext cx="3696533" cy="2820472"/>
          </a:xfrm>
          <a:prstGeom prst="roundRect">
            <a:avLst>
              <a:gd name="adj" fmla="val 1169"/>
            </a:avLst>
          </a:prstGeom>
          <a:solidFill>
            <a:srgbClr val="3A3B3C"/>
          </a:solidFill>
          <a:ln/>
        </p:spPr>
      </p:sp>
      <p:pic>
        <p:nvPicPr>
          <p:cNvPr id="5" name="Image 1" descr="preencoded.png"/>
          <p:cNvPicPr>
            <a:picLocks noChangeAspect="1"/>
          </p:cNvPicPr>
          <p:nvPr/>
        </p:nvPicPr>
        <p:blipFill>
          <a:blip r:embed="rId4"/>
          <a:stretch>
            <a:fillRect/>
          </a:stretch>
        </p:blipFill>
        <p:spPr>
          <a:xfrm>
            <a:off x="6475095" y="2599968"/>
            <a:ext cx="659130" cy="659130"/>
          </a:xfrm>
          <a:prstGeom prst="rect">
            <a:avLst/>
          </a:prstGeom>
        </p:spPr>
      </p:pic>
      <p:sp>
        <p:nvSpPr>
          <p:cNvPr id="7" name="Text 2"/>
          <p:cNvSpPr/>
          <p:nvPr/>
        </p:nvSpPr>
        <p:spPr>
          <a:xfrm>
            <a:off x="6475095" y="3471863"/>
            <a:ext cx="2746653" cy="343257"/>
          </a:xfrm>
          <a:prstGeom prst="rect">
            <a:avLst/>
          </a:prstGeom>
          <a:noFill/>
          <a:ln/>
        </p:spPr>
        <p:txBody>
          <a:bodyPr wrap="none" lIns="0" tIns="0" rIns="0" bIns="0" rtlCol="0" anchor="t"/>
          <a:lstStyle/>
          <a:p>
            <a:pPr marL="0" indent="0" algn="l">
              <a:lnSpc>
                <a:spcPts val="2700"/>
              </a:lnSpc>
              <a:buNone/>
            </a:pPr>
            <a:r>
              <a:rPr lang="en-US" sz="2150" dirty="0">
                <a:solidFill>
                  <a:srgbClr val="CFCBBF"/>
                </a:solidFill>
                <a:latin typeface="Prata" pitchFamily="34" charset="0"/>
                <a:ea typeface="Prata" pitchFamily="34" charset="-122"/>
                <a:cs typeface="Prata" pitchFamily="34" charset="-120"/>
              </a:rPr>
              <a:t>Par lots</a:t>
            </a:r>
            <a:endParaRPr lang="en-US" sz="2150" dirty="0"/>
          </a:p>
        </p:txBody>
      </p:sp>
      <p:sp>
        <p:nvSpPr>
          <p:cNvPr id="8" name="Text 3"/>
          <p:cNvSpPr/>
          <p:nvPr/>
        </p:nvSpPr>
        <p:spPr>
          <a:xfrm>
            <a:off x="6475095" y="3942755"/>
            <a:ext cx="3257193" cy="1038344"/>
          </a:xfrm>
          <a:prstGeom prst="rect">
            <a:avLst/>
          </a:prstGeom>
          <a:noFill/>
          <a:ln/>
        </p:spPr>
        <p:txBody>
          <a:bodyPr wrap="square" lIns="0" tIns="0" rIns="0" bIns="0" rtlCol="0" anchor="t"/>
          <a:lstStyle/>
          <a:p>
            <a:pPr marL="0" indent="0" algn="l">
              <a:lnSpc>
                <a:spcPts val="2700"/>
              </a:lnSpc>
              <a:buNone/>
            </a:pPr>
            <a:r>
              <a:rPr lang="en-US" b="1" dirty="0">
                <a:solidFill>
                  <a:srgbClr val="CFCBBF"/>
                </a:solidFill>
                <a:latin typeface="Raleway" pitchFamily="34" charset="0"/>
                <a:ea typeface="Raleway" pitchFamily="34" charset="-122"/>
                <a:cs typeface="Raleway" pitchFamily="34" charset="-120"/>
              </a:rPr>
              <a:t>Processus intermittent avec des cycles de chargement, séchage et déchargement séparés</a:t>
            </a:r>
            <a:endParaRPr lang="en-US" b="1" dirty="0"/>
          </a:p>
        </p:txBody>
      </p:sp>
      <p:sp>
        <p:nvSpPr>
          <p:cNvPr id="9" name="Shape 4"/>
          <p:cNvSpPr/>
          <p:nvPr/>
        </p:nvSpPr>
        <p:spPr>
          <a:xfrm>
            <a:off x="10164723" y="2380297"/>
            <a:ext cx="3696653" cy="2820472"/>
          </a:xfrm>
          <a:prstGeom prst="roundRect">
            <a:avLst>
              <a:gd name="adj" fmla="val 1169"/>
            </a:avLst>
          </a:prstGeom>
          <a:solidFill>
            <a:srgbClr val="3A3B3C"/>
          </a:solidFill>
          <a:ln/>
        </p:spPr>
      </p:sp>
      <p:pic>
        <p:nvPicPr>
          <p:cNvPr id="10" name="Image 3" descr="preencoded.png"/>
          <p:cNvPicPr>
            <a:picLocks noChangeAspect="1"/>
          </p:cNvPicPr>
          <p:nvPr/>
        </p:nvPicPr>
        <p:blipFill>
          <a:blip r:embed="rId5"/>
          <a:stretch>
            <a:fillRect/>
          </a:stretch>
        </p:blipFill>
        <p:spPr>
          <a:xfrm>
            <a:off x="10384393" y="2599968"/>
            <a:ext cx="659130" cy="659130"/>
          </a:xfrm>
          <a:prstGeom prst="rect">
            <a:avLst/>
          </a:prstGeom>
        </p:spPr>
      </p:pic>
      <p:sp>
        <p:nvSpPr>
          <p:cNvPr id="12" name="Text 5"/>
          <p:cNvSpPr/>
          <p:nvPr/>
        </p:nvSpPr>
        <p:spPr>
          <a:xfrm>
            <a:off x="10384393" y="3471863"/>
            <a:ext cx="2746653" cy="343257"/>
          </a:xfrm>
          <a:prstGeom prst="rect">
            <a:avLst/>
          </a:prstGeom>
          <a:noFill/>
          <a:ln/>
        </p:spPr>
        <p:txBody>
          <a:bodyPr wrap="none" lIns="0" tIns="0" rIns="0" bIns="0" rtlCol="0" anchor="t"/>
          <a:lstStyle/>
          <a:p>
            <a:pPr marL="0" indent="0" algn="l">
              <a:lnSpc>
                <a:spcPts val="2700"/>
              </a:lnSpc>
              <a:buNone/>
            </a:pPr>
            <a:r>
              <a:rPr lang="en-US" sz="2150" dirty="0">
                <a:solidFill>
                  <a:srgbClr val="CFCBBF"/>
                </a:solidFill>
                <a:latin typeface="Prata" pitchFamily="34" charset="0"/>
                <a:ea typeface="Prata" pitchFamily="34" charset="-122"/>
                <a:cs typeface="Prata" pitchFamily="34" charset="-120"/>
              </a:rPr>
              <a:t>Équipements</a:t>
            </a:r>
            <a:endParaRPr lang="en-US" sz="2150" dirty="0"/>
          </a:p>
        </p:txBody>
      </p:sp>
      <p:sp>
        <p:nvSpPr>
          <p:cNvPr id="13" name="Text 6"/>
          <p:cNvSpPr/>
          <p:nvPr/>
        </p:nvSpPr>
        <p:spPr>
          <a:xfrm>
            <a:off x="10384393" y="3942755"/>
            <a:ext cx="3257312" cy="1038344"/>
          </a:xfrm>
          <a:prstGeom prst="rect">
            <a:avLst/>
          </a:prstGeom>
          <a:noFill/>
          <a:ln/>
        </p:spPr>
        <p:txBody>
          <a:bodyPr wrap="square" lIns="0" tIns="0" rIns="0" bIns="0" rtlCol="0" anchor="t"/>
          <a:lstStyle/>
          <a:p>
            <a:pPr marL="0" indent="0" algn="l">
              <a:lnSpc>
                <a:spcPts val="2700"/>
              </a:lnSpc>
              <a:buNone/>
            </a:pPr>
            <a:r>
              <a:rPr lang="en-US" sz="2000" b="1" dirty="0">
                <a:solidFill>
                  <a:srgbClr val="CFCBBF"/>
                </a:solidFill>
                <a:latin typeface="Raleway" pitchFamily="34" charset="0"/>
                <a:ea typeface="Raleway" pitchFamily="34" charset="-122"/>
                <a:cs typeface="Raleway" pitchFamily="34" charset="-120"/>
              </a:rPr>
              <a:t>Étuves, séchoirs à plateau ou </a:t>
            </a:r>
            <a:r>
              <a:rPr lang="en-US" sz="2400" b="1" dirty="0">
                <a:solidFill>
                  <a:srgbClr val="CFCBBF"/>
                </a:solidFill>
                <a:latin typeface="Raleway" pitchFamily="34" charset="0"/>
                <a:ea typeface="Raleway" pitchFamily="34" charset="-122"/>
                <a:cs typeface="Raleway" pitchFamily="34" charset="-120"/>
              </a:rPr>
              <a:t>fluidisés</a:t>
            </a:r>
            <a:r>
              <a:rPr lang="en-US" sz="2000" b="1" dirty="0">
                <a:solidFill>
                  <a:srgbClr val="CFCBBF"/>
                </a:solidFill>
                <a:latin typeface="Raleway" pitchFamily="34" charset="0"/>
                <a:ea typeface="Raleway" pitchFamily="34" charset="-122"/>
                <a:cs typeface="Raleway" pitchFamily="34" charset="-120"/>
              </a:rPr>
              <a:t> avec chargement manuel</a:t>
            </a:r>
            <a:endParaRPr lang="en-US" sz="2000" b="1" dirty="0"/>
          </a:p>
        </p:txBody>
      </p:sp>
      <p:sp>
        <p:nvSpPr>
          <p:cNvPr id="14" name="Shape 7"/>
          <p:cNvSpPr/>
          <p:nvPr/>
        </p:nvSpPr>
        <p:spPr>
          <a:xfrm>
            <a:off x="6255424" y="5612606"/>
            <a:ext cx="7605951" cy="2128242"/>
          </a:xfrm>
          <a:prstGeom prst="roundRect">
            <a:avLst>
              <a:gd name="adj" fmla="val 1549"/>
            </a:avLst>
          </a:prstGeom>
          <a:solidFill>
            <a:srgbClr val="3A3B3C"/>
          </a:solidFill>
          <a:ln/>
        </p:spPr>
      </p:sp>
      <p:pic>
        <p:nvPicPr>
          <p:cNvPr id="15" name="Image 5" descr="preencoded.png"/>
          <p:cNvPicPr>
            <a:picLocks noChangeAspect="1"/>
          </p:cNvPicPr>
          <p:nvPr/>
        </p:nvPicPr>
        <p:blipFill>
          <a:blip r:embed="rId6"/>
          <a:stretch>
            <a:fillRect/>
          </a:stretch>
        </p:blipFill>
        <p:spPr>
          <a:xfrm>
            <a:off x="6475095" y="5633204"/>
            <a:ext cx="659130" cy="659130"/>
          </a:xfrm>
          <a:prstGeom prst="rect">
            <a:avLst/>
          </a:prstGeom>
        </p:spPr>
      </p:pic>
      <p:sp>
        <p:nvSpPr>
          <p:cNvPr id="17" name="Text 8"/>
          <p:cNvSpPr/>
          <p:nvPr/>
        </p:nvSpPr>
        <p:spPr>
          <a:xfrm>
            <a:off x="6475095" y="6505099"/>
            <a:ext cx="2746653" cy="343257"/>
          </a:xfrm>
          <a:prstGeom prst="rect">
            <a:avLst/>
          </a:prstGeom>
          <a:noFill/>
          <a:ln/>
        </p:spPr>
        <p:txBody>
          <a:bodyPr wrap="none" lIns="0" tIns="0" rIns="0" bIns="0" rtlCol="0" anchor="t"/>
          <a:lstStyle/>
          <a:p>
            <a:pPr marL="0" indent="0" algn="l">
              <a:lnSpc>
                <a:spcPts val="2700"/>
              </a:lnSpc>
              <a:buNone/>
            </a:pPr>
            <a:r>
              <a:rPr lang="en-US" sz="2400" b="1" dirty="0">
                <a:solidFill>
                  <a:srgbClr val="CFCBBF"/>
                </a:solidFill>
                <a:latin typeface="Prata" pitchFamily="34" charset="0"/>
                <a:ea typeface="Prata" pitchFamily="34" charset="-122"/>
                <a:cs typeface="Prata" pitchFamily="34" charset="-120"/>
              </a:rPr>
              <a:t>Temps variable</a:t>
            </a:r>
            <a:endParaRPr lang="en-US" sz="2400" b="1" dirty="0"/>
          </a:p>
        </p:txBody>
      </p:sp>
      <p:sp>
        <p:nvSpPr>
          <p:cNvPr id="18" name="Text 9"/>
          <p:cNvSpPr/>
          <p:nvPr/>
        </p:nvSpPr>
        <p:spPr>
          <a:xfrm>
            <a:off x="6475095" y="6975991"/>
            <a:ext cx="7166610" cy="346115"/>
          </a:xfrm>
          <a:prstGeom prst="rect">
            <a:avLst/>
          </a:prstGeom>
          <a:noFill/>
          <a:ln/>
        </p:spPr>
        <p:txBody>
          <a:bodyPr wrap="none" lIns="0" tIns="0" rIns="0" bIns="0" rtlCol="0" anchor="t"/>
          <a:lstStyle/>
          <a:p>
            <a:pPr marL="0" indent="0" algn="l">
              <a:lnSpc>
                <a:spcPts val="2700"/>
              </a:lnSpc>
              <a:buNone/>
            </a:pPr>
            <a:r>
              <a:rPr lang="en-US" sz="2000" b="1" dirty="0">
                <a:solidFill>
                  <a:srgbClr val="CFCBBF"/>
                </a:solidFill>
                <a:latin typeface="Raleway" pitchFamily="34" charset="0"/>
                <a:ea typeface="Raleway" pitchFamily="34" charset="-122"/>
                <a:cs typeface="Raleway" pitchFamily="34" charset="-120"/>
              </a:rPr>
              <a:t>Durée de séchage dépendante de chaque lot et de la charge</a:t>
            </a:r>
            <a:endParaRPr lang="en-US" sz="2000" b="1" dirty="0"/>
          </a:p>
        </p:txBody>
      </p:sp>
      <p:pic>
        <p:nvPicPr>
          <p:cNvPr id="19" name="Image 18"/>
          <p:cNvPicPr>
            <a:picLocks noChangeAspect="1"/>
          </p:cNvPicPr>
          <p:nvPr/>
        </p:nvPicPr>
        <p:blipFill>
          <a:blip r:embed="rId7"/>
          <a:stretch>
            <a:fillRect/>
          </a:stretch>
        </p:blipFill>
        <p:spPr>
          <a:xfrm>
            <a:off x="12856309" y="7740848"/>
            <a:ext cx="1774090" cy="57307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793790" y="1331595"/>
            <a:ext cx="13042821" cy="1417558"/>
          </a:xfrm>
          <a:prstGeom prst="rect">
            <a:avLst/>
          </a:prstGeom>
          <a:noFill/>
          <a:ln/>
        </p:spPr>
        <p:txBody>
          <a:bodyPr wrap="square" lIns="0" tIns="0" rIns="0" bIns="0" rtlCol="0" anchor="t"/>
          <a:lstStyle/>
          <a:p>
            <a:pPr marL="0" indent="0" algn="l">
              <a:lnSpc>
                <a:spcPts val="5550"/>
              </a:lnSpc>
              <a:buNone/>
            </a:pPr>
            <a:r>
              <a:rPr lang="en-US" sz="4450" dirty="0">
                <a:solidFill>
                  <a:srgbClr val="F2E782"/>
                </a:solidFill>
                <a:latin typeface="Prata" pitchFamily="34" charset="0"/>
                <a:ea typeface="Prata" pitchFamily="34" charset="-122"/>
                <a:cs typeface="Prata" pitchFamily="34" charset="-120"/>
              </a:rPr>
              <a:t>Importance du Séchage dans la Fabrication des Comprimés</a:t>
            </a:r>
            <a:endParaRPr lang="en-US" sz="4450" dirty="0"/>
          </a:p>
        </p:txBody>
      </p:sp>
      <p:sp>
        <p:nvSpPr>
          <p:cNvPr id="3" name="Text 1"/>
          <p:cNvSpPr/>
          <p:nvPr/>
        </p:nvSpPr>
        <p:spPr>
          <a:xfrm>
            <a:off x="793790" y="3202781"/>
            <a:ext cx="453628" cy="283488"/>
          </a:xfrm>
          <a:prstGeom prst="rect">
            <a:avLst/>
          </a:prstGeom>
          <a:noFill/>
          <a:ln/>
        </p:spPr>
        <p:txBody>
          <a:bodyPr wrap="none" lIns="0" tIns="0" rIns="0" bIns="0" rtlCol="0" anchor="t"/>
          <a:lstStyle/>
          <a:p>
            <a:pPr marL="0" indent="0" algn="l">
              <a:lnSpc>
                <a:spcPts val="2850"/>
              </a:lnSpc>
              <a:buNone/>
            </a:pPr>
            <a:r>
              <a:rPr lang="en-US" sz="1750" b="1" dirty="0">
                <a:solidFill>
                  <a:srgbClr val="CFCBBF"/>
                </a:solidFill>
                <a:latin typeface="Prata Light" pitchFamily="34" charset="0"/>
                <a:ea typeface="Prata Light" pitchFamily="34" charset="-122"/>
                <a:cs typeface="Prata Light" pitchFamily="34" charset="-120"/>
              </a:rPr>
              <a:t>01</a:t>
            </a:r>
            <a:endParaRPr lang="en-US" sz="1750" b="1" dirty="0"/>
          </a:p>
        </p:txBody>
      </p:sp>
      <p:pic>
        <p:nvPicPr>
          <p:cNvPr id="4" name="Image 0" descr="preencoded.png"/>
          <p:cNvPicPr>
            <a:picLocks noChangeAspect="1"/>
          </p:cNvPicPr>
          <p:nvPr/>
        </p:nvPicPr>
        <p:blipFill>
          <a:blip r:embed="rId3"/>
          <a:stretch>
            <a:fillRect/>
          </a:stretch>
        </p:blipFill>
        <p:spPr>
          <a:xfrm>
            <a:off x="793790" y="3557826"/>
            <a:ext cx="6407944" cy="30480"/>
          </a:xfrm>
          <a:prstGeom prst="rect">
            <a:avLst/>
          </a:prstGeom>
        </p:spPr>
      </p:pic>
      <p:sp>
        <p:nvSpPr>
          <p:cNvPr id="5" name="Text 2"/>
          <p:cNvSpPr/>
          <p:nvPr/>
        </p:nvSpPr>
        <p:spPr>
          <a:xfrm>
            <a:off x="793790" y="3732133"/>
            <a:ext cx="3412927"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Élimination de l'humidité</a:t>
            </a:r>
            <a:endParaRPr lang="en-US" sz="2200" dirty="0"/>
          </a:p>
        </p:txBody>
      </p:sp>
      <p:sp>
        <p:nvSpPr>
          <p:cNvPr id="6" name="Text 3"/>
          <p:cNvSpPr/>
          <p:nvPr/>
        </p:nvSpPr>
        <p:spPr>
          <a:xfrm>
            <a:off x="793790" y="4222552"/>
            <a:ext cx="5781822" cy="725805"/>
          </a:xfrm>
          <a:prstGeom prst="rect">
            <a:avLst/>
          </a:prstGeom>
          <a:noFill/>
          <a:ln/>
        </p:spPr>
        <p:txBody>
          <a:bodyPr wrap="none" lIns="0" tIns="0" rIns="0" bIns="0" rtlCol="0" anchor="t"/>
          <a:lstStyle/>
          <a:p>
            <a:pPr marL="0" indent="0" algn="l">
              <a:lnSpc>
                <a:spcPts val="2850"/>
              </a:lnSpc>
              <a:buNone/>
            </a:pPr>
            <a:r>
              <a:rPr lang="en-US" sz="2000" dirty="0">
                <a:solidFill>
                  <a:srgbClr val="CFCBBF"/>
                </a:solidFill>
                <a:latin typeface="Raleway" pitchFamily="34" charset="0"/>
                <a:ea typeface="Raleway" pitchFamily="34" charset="-122"/>
                <a:cs typeface="Raleway" pitchFamily="34" charset="-120"/>
              </a:rPr>
              <a:t>Réduction du contenu en eau pour la </a:t>
            </a:r>
            <a:r>
              <a:rPr lang="en-US" sz="2000" dirty="0" err="1">
                <a:solidFill>
                  <a:srgbClr val="CFCBBF"/>
                </a:solidFill>
                <a:latin typeface="Raleway" pitchFamily="34" charset="0"/>
                <a:ea typeface="Raleway" pitchFamily="34" charset="-122"/>
                <a:cs typeface="Raleway" pitchFamily="34" charset="-120"/>
              </a:rPr>
              <a:t>stabilité</a:t>
            </a:r>
            <a:r>
              <a:rPr lang="en-US" sz="2000" dirty="0">
                <a:solidFill>
                  <a:srgbClr val="CFCBBF"/>
                </a:solidFill>
                <a:latin typeface="Raleway" pitchFamily="34" charset="0"/>
                <a:ea typeface="Raleway" pitchFamily="34" charset="-122"/>
                <a:cs typeface="Raleway" pitchFamily="34" charset="-120"/>
              </a:rPr>
              <a:t> </a:t>
            </a:r>
            <a:endParaRPr lang="en-US" sz="2000" dirty="0" smtClean="0">
              <a:solidFill>
                <a:srgbClr val="CFCBBF"/>
              </a:solidFill>
              <a:latin typeface="Raleway" pitchFamily="34" charset="0"/>
              <a:ea typeface="Raleway" pitchFamily="34" charset="-122"/>
              <a:cs typeface="Raleway" pitchFamily="34" charset="-120"/>
            </a:endParaRPr>
          </a:p>
          <a:p>
            <a:pPr marL="0" indent="0" algn="l">
              <a:lnSpc>
                <a:spcPts val="2850"/>
              </a:lnSpc>
              <a:buNone/>
            </a:pPr>
            <a:r>
              <a:rPr lang="en-US" sz="2000" dirty="0" err="1" smtClean="0">
                <a:solidFill>
                  <a:srgbClr val="CFCBBF"/>
                </a:solidFill>
                <a:latin typeface="Raleway" pitchFamily="34" charset="0"/>
                <a:ea typeface="Raleway" pitchFamily="34" charset="-122"/>
                <a:cs typeface="Raleway" pitchFamily="34" charset="-120"/>
              </a:rPr>
              <a:t>chimique</a:t>
            </a:r>
            <a:endParaRPr lang="en-US" sz="2000" dirty="0"/>
          </a:p>
        </p:txBody>
      </p:sp>
      <p:sp>
        <p:nvSpPr>
          <p:cNvPr id="7" name="Text 4"/>
          <p:cNvSpPr/>
          <p:nvPr/>
        </p:nvSpPr>
        <p:spPr>
          <a:xfrm>
            <a:off x="7428548" y="3202781"/>
            <a:ext cx="453628" cy="283488"/>
          </a:xfrm>
          <a:prstGeom prst="rect">
            <a:avLst/>
          </a:prstGeom>
          <a:noFill/>
          <a:ln/>
        </p:spPr>
        <p:txBody>
          <a:bodyPr wrap="none" lIns="0" tIns="0" rIns="0" bIns="0" rtlCol="0" anchor="t"/>
          <a:lstStyle/>
          <a:p>
            <a:pPr marL="0" indent="0" algn="l">
              <a:lnSpc>
                <a:spcPts val="2850"/>
              </a:lnSpc>
              <a:buNone/>
            </a:pPr>
            <a:r>
              <a:rPr lang="en-US" sz="1750" dirty="0">
                <a:solidFill>
                  <a:srgbClr val="CFCBBF"/>
                </a:solidFill>
                <a:latin typeface="Prata Light" pitchFamily="34" charset="0"/>
                <a:ea typeface="Prata Light" pitchFamily="34" charset="-122"/>
                <a:cs typeface="Prata Light" pitchFamily="34" charset="-120"/>
              </a:rPr>
              <a:t>02</a:t>
            </a:r>
            <a:endParaRPr lang="en-US" sz="1750" dirty="0"/>
          </a:p>
        </p:txBody>
      </p:sp>
      <p:pic>
        <p:nvPicPr>
          <p:cNvPr id="8" name="Image 1" descr="preencoded.png"/>
          <p:cNvPicPr>
            <a:picLocks noChangeAspect="1"/>
          </p:cNvPicPr>
          <p:nvPr/>
        </p:nvPicPr>
        <p:blipFill>
          <a:blip r:embed="rId3"/>
          <a:stretch>
            <a:fillRect/>
          </a:stretch>
        </p:blipFill>
        <p:spPr>
          <a:xfrm>
            <a:off x="7428548" y="3557826"/>
            <a:ext cx="6408063" cy="30480"/>
          </a:xfrm>
          <a:prstGeom prst="rect">
            <a:avLst/>
          </a:prstGeom>
        </p:spPr>
      </p:pic>
      <p:sp>
        <p:nvSpPr>
          <p:cNvPr id="9" name="Text 5"/>
          <p:cNvSpPr/>
          <p:nvPr/>
        </p:nvSpPr>
        <p:spPr>
          <a:xfrm>
            <a:off x="7428548" y="3732133"/>
            <a:ext cx="3229094"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Formation des granulés</a:t>
            </a:r>
            <a:endParaRPr lang="en-US" sz="2200" dirty="0"/>
          </a:p>
        </p:txBody>
      </p:sp>
      <p:sp>
        <p:nvSpPr>
          <p:cNvPr id="10" name="Text 6"/>
          <p:cNvSpPr/>
          <p:nvPr/>
        </p:nvSpPr>
        <p:spPr>
          <a:xfrm>
            <a:off x="7428548" y="4222552"/>
            <a:ext cx="6408063" cy="725805"/>
          </a:xfrm>
          <a:prstGeom prst="rect">
            <a:avLst/>
          </a:prstGeom>
          <a:noFill/>
          <a:ln/>
        </p:spPr>
        <p:txBody>
          <a:bodyPr wrap="square" lIns="0" tIns="0" rIns="0" bIns="0" rtlCol="0" anchor="t"/>
          <a:lstStyle/>
          <a:p>
            <a:pPr marL="0" indent="0" algn="l">
              <a:lnSpc>
                <a:spcPts val="2850"/>
              </a:lnSpc>
              <a:buNone/>
            </a:pPr>
            <a:r>
              <a:rPr lang="en-US" sz="2000" dirty="0">
                <a:solidFill>
                  <a:srgbClr val="CFCBBF"/>
                </a:solidFill>
                <a:latin typeface="Raleway" pitchFamily="34" charset="0"/>
                <a:ea typeface="Raleway" pitchFamily="34" charset="-122"/>
                <a:cs typeface="Raleway" pitchFamily="34" charset="-120"/>
              </a:rPr>
              <a:t>Création de particules avec propriétés d'écoulement optimales</a:t>
            </a:r>
            <a:endParaRPr lang="en-US" sz="2000" dirty="0"/>
          </a:p>
        </p:txBody>
      </p:sp>
      <p:sp>
        <p:nvSpPr>
          <p:cNvPr id="11" name="Text 7"/>
          <p:cNvSpPr/>
          <p:nvPr/>
        </p:nvSpPr>
        <p:spPr>
          <a:xfrm>
            <a:off x="793790" y="5345192"/>
            <a:ext cx="453628" cy="283488"/>
          </a:xfrm>
          <a:prstGeom prst="rect">
            <a:avLst/>
          </a:prstGeom>
          <a:noFill/>
          <a:ln/>
        </p:spPr>
        <p:txBody>
          <a:bodyPr wrap="none" lIns="0" tIns="0" rIns="0" bIns="0" rtlCol="0" anchor="t"/>
          <a:lstStyle/>
          <a:p>
            <a:pPr marL="0" indent="0" algn="l">
              <a:lnSpc>
                <a:spcPts val="2850"/>
              </a:lnSpc>
              <a:buNone/>
            </a:pPr>
            <a:r>
              <a:rPr lang="en-US" sz="1750" dirty="0">
                <a:solidFill>
                  <a:srgbClr val="CFCBBF"/>
                </a:solidFill>
                <a:latin typeface="Prata Light" pitchFamily="34" charset="0"/>
                <a:ea typeface="Prata Light" pitchFamily="34" charset="-122"/>
                <a:cs typeface="Prata Light" pitchFamily="34" charset="-120"/>
              </a:rPr>
              <a:t>03</a:t>
            </a:r>
            <a:endParaRPr lang="en-US" sz="1750" dirty="0"/>
          </a:p>
        </p:txBody>
      </p:sp>
      <p:pic>
        <p:nvPicPr>
          <p:cNvPr id="12" name="Image 2" descr="preencoded.png"/>
          <p:cNvPicPr>
            <a:picLocks noChangeAspect="1"/>
          </p:cNvPicPr>
          <p:nvPr/>
        </p:nvPicPr>
        <p:blipFill>
          <a:blip r:embed="rId3"/>
          <a:stretch>
            <a:fillRect/>
          </a:stretch>
        </p:blipFill>
        <p:spPr>
          <a:xfrm>
            <a:off x="793790" y="5677614"/>
            <a:ext cx="6407944" cy="30480"/>
          </a:xfrm>
          <a:prstGeom prst="rect">
            <a:avLst/>
          </a:prstGeom>
        </p:spPr>
      </p:pic>
      <p:sp>
        <p:nvSpPr>
          <p:cNvPr id="13" name="Text 8"/>
          <p:cNvSpPr/>
          <p:nvPr/>
        </p:nvSpPr>
        <p:spPr>
          <a:xfrm>
            <a:off x="793790" y="5874544"/>
            <a:ext cx="4036695"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Prévention de l'agglomération</a:t>
            </a:r>
            <a:endParaRPr lang="en-US" sz="2200" dirty="0"/>
          </a:p>
        </p:txBody>
      </p:sp>
      <p:sp>
        <p:nvSpPr>
          <p:cNvPr id="14" name="Text 9"/>
          <p:cNvSpPr/>
          <p:nvPr/>
        </p:nvSpPr>
        <p:spPr>
          <a:xfrm>
            <a:off x="793790" y="6364962"/>
            <a:ext cx="6407944" cy="362903"/>
          </a:xfrm>
          <a:prstGeom prst="rect">
            <a:avLst/>
          </a:prstGeom>
          <a:noFill/>
          <a:ln/>
        </p:spPr>
        <p:txBody>
          <a:bodyPr wrap="none" lIns="0" tIns="0" rIns="0" bIns="0" rtlCol="0" anchor="t"/>
          <a:lstStyle/>
          <a:p>
            <a:pPr marL="0" indent="0" algn="l">
              <a:lnSpc>
                <a:spcPts val="2850"/>
              </a:lnSpc>
              <a:buNone/>
            </a:pPr>
            <a:r>
              <a:rPr lang="en-US" sz="2000" dirty="0">
                <a:solidFill>
                  <a:srgbClr val="CFCBBF"/>
                </a:solidFill>
                <a:latin typeface="Raleway" pitchFamily="34" charset="0"/>
                <a:ea typeface="Raleway" pitchFamily="34" charset="-122"/>
                <a:cs typeface="Raleway" pitchFamily="34" charset="-120"/>
              </a:rPr>
              <a:t>Éviter le collage et maintenir la fluidité du processus</a:t>
            </a:r>
            <a:endParaRPr lang="en-US" sz="2000" dirty="0"/>
          </a:p>
        </p:txBody>
      </p:sp>
      <p:sp>
        <p:nvSpPr>
          <p:cNvPr id="15" name="Text 10"/>
          <p:cNvSpPr/>
          <p:nvPr/>
        </p:nvSpPr>
        <p:spPr>
          <a:xfrm>
            <a:off x="7428548" y="5345192"/>
            <a:ext cx="453628" cy="283488"/>
          </a:xfrm>
          <a:prstGeom prst="rect">
            <a:avLst/>
          </a:prstGeom>
          <a:noFill/>
          <a:ln/>
        </p:spPr>
        <p:txBody>
          <a:bodyPr wrap="none" lIns="0" tIns="0" rIns="0" bIns="0" rtlCol="0" anchor="t"/>
          <a:lstStyle/>
          <a:p>
            <a:pPr marL="0" indent="0" algn="l">
              <a:lnSpc>
                <a:spcPts val="2850"/>
              </a:lnSpc>
              <a:buNone/>
            </a:pPr>
            <a:r>
              <a:rPr lang="en-US" sz="1750" dirty="0">
                <a:solidFill>
                  <a:srgbClr val="CFCBBF"/>
                </a:solidFill>
                <a:latin typeface="Prata Light" pitchFamily="34" charset="0"/>
                <a:ea typeface="Prata Light" pitchFamily="34" charset="-122"/>
                <a:cs typeface="Prata Light" pitchFamily="34" charset="-120"/>
              </a:rPr>
              <a:t>04</a:t>
            </a:r>
            <a:endParaRPr lang="en-US" sz="1750" dirty="0"/>
          </a:p>
        </p:txBody>
      </p:sp>
      <p:pic>
        <p:nvPicPr>
          <p:cNvPr id="16" name="Image 3" descr="preencoded.png"/>
          <p:cNvPicPr>
            <a:picLocks noChangeAspect="1"/>
          </p:cNvPicPr>
          <p:nvPr/>
        </p:nvPicPr>
        <p:blipFill>
          <a:blip r:embed="rId3"/>
          <a:stretch>
            <a:fillRect/>
          </a:stretch>
        </p:blipFill>
        <p:spPr>
          <a:xfrm>
            <a:off x="7428548" y="5677614"/>
            <a:ext cx="6408063" cy="30480"/>
          </a:xfrm>
          <a:prstGeom prst="rect">
            <a:avLst/>
          </a:prstGeom>
        </p:spPr>
      </p:pic>
      <p:sp>
        <p:nvSpPr>
          <p:cNvPr id="17" name="Text 11"/>
          <p:cNvSpPr/>
          <p:nvPr/>
        </p:nvSpPr>
        <p:spPr>
          <a:xfrm>
            <a:off x="7428548" y="5874544"/>
            <a:ext cx="2901434"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Qualité du comprimé</a:t>
            </a:r>
            <a:endParaRPr lang="en-US" sz="2200" dirty="0"/>
          </a:p>
        </p:txBody>
      </p:sp>
      <p:sp>
        <p:nvSpPr>
          <p:cNvPr id="18" name="Text 12"/>
          <p:cNvSpPr/>
          <p:nvPr/>
        </p:nvSpPr>
        <p:spPr>
          <a:xfrm>
            <a:off x="7428548" y="6364962"/>
            <a:ext cx="6408063" cy="362903"/>
          </a:xfrm>
          <a:prstGeom prst="rect">
            <a:avLst/>
          </a:prstGeom>
          <a:noFill/>
          <a:ln/>
        </p:spPr>
        <p:txBody>
          <a:bodyPr wrap="none" lIns="0" tIns="0" rIns="0" bIns="0" rtlCol="0" anchor="t"/>
          <a:lstStyle/>
          <a:p>
            <a:pPr marL="0" indent="0" algn="l">
              <a:lnSpc>
                <a:spcPts val="2850"/>
              </a:lnSpc>
              <a:buNone/>
            </a:pPr>
            <a:r>
              <a:rPr lang="en-US" sz="2000" dirty="0">
                <a:solidFill>
                  <a:srgbClr val="CFCBBF"/>
                </a:solidFill>
                <a:latin typeface="Raleway" pitchFamily="34" charset="0"/>
                <a:ea typeface="Raleway" pitchFamily="34" charset="-122"/>
                <a:cs typeface="Raleway" pitchFamily="34" charset="-120"/>
              </a:rPr>
              <a:t>Influence directe sur la dureté, dissolution et homogénéité</a:t>
            </a:r>
            <a:endParaRPr lang="en-US" sz="2000" dirty="0"/>
          </a:p>
        </p:txBody>
      </p:sp>
      <p:pic>
        <p:nvPicPr>
          <p:cNvPr id="19" name="Image 18"/>
          <p:cNvPicPr>
            <a:picLocks noChangeAspect="1"/>
          </p:cNvPicPr>
          <p:nvPr/>
        </p:nvPicPr>
        <p:blipFill>
          <a:blip r:embed="rId4"/>
          <a:stretch>
            <a:fillRect/>
          </a:stretch>
        </p:blipFill>
        <p:spPr>
          <a:xfrm>
            <a:off x="12856310" y="7656526"/>
            <a:ext cx="1774090" cy="573074"/>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19376" y="647462"/>
            <a:ext cx="7705249" cy="1284684"/>
          </a:xfrm>
          <a:prstGeom prst="rect">
            <a:avLst/>
          </a:prstGeom>
          <a:noFill/>
          <a:ln/>
        </p:spPr>
        <p:txBody>
          <a:bodyPr wrap="square" lIns="0" tIns="0" rIns="0" bIns="0" rtlCol="0" anchor="t"/>
          <a:lstStyle/>
          <a:p>
            <a:pPr marL="0" indent="0" algn="l">
              <a:lnSpc>
                <a:spcPts val="5050"/>
              </a:lnSpc>
              <a:buNone/>
            </a:pPr>
            <a:r>
              <a:rPr lang="en-US" sz="4000" dirty="0">
                <a:solidFill>
                  <a:srgbClr val="F2E782"/>
                </a:solidFill>
                <a:latin typeface="Prata" pitchFamily="34" charset="0"/>
                <a:ea typeface="Prata" pitchFamily="34" charset="-122"/>
                <a:cs typeface="Prata" pitchFamily="34" charset="-120"/>
              </a:rPr>
              <a:t>Les Inconvénients du Séchage Discontinu</a:t>
            </a:r>
            <a:endParaRPr lang="en-US" sz="4000" dirty="0"/>
          </a:p>
        </p:txBody>
      </p:sp>
      <p:sp>
        <p:nvSpPr>
          <p:cNvPr id="4" name="Shape 1"/>
          <p:cNvSpPr/>
          <p:nvPr/>
        </p:nvSpPr>
        <p:spPr>
          <a:xfrm>
            <a:off x="719376" y="2211467"/>
            <a:ext cx="7705249" cy="1203008"/>
          </a:xfrm>
          <a:prstGeom prst="roundRect">
            <a:avLst>
              <a:gd name="adj" fmla="val 9121"/>
            </a:avLst>
          </a:prstGeom>
          <a:solidFill>
            <a:srgbClr val="1B1C1D"/>
          </a:solidFill>
          <a:ln w="22860">
            <a:solidFill>
              <a:srgbClr val="EEE27D"/>
            </a:solidFill>
            <a:prstDash val="solid"/>
          </a:ln>
        </p:spPr>
      </p:sp>
      <p:sp>
        <p:nvSpPr>
          <p:cNvPr id="5" name="Shape 2"/>
          <p:cNvSpPr/>
          <p:nvPr/>
        </p:nvSpPr>
        <p:spPr>
          <a:xfrm>
            <a:off x="696516" y="2211467"/>
            <a:ext cx="91440" cy="1203008"/>
          </a:xfrm>
          <a:prstGeom prst="roundRect">
            <a:avLst>
              <a:gd name="adj" fmla="val 33721"/>
            </a:avLst>
          </a:prstGeom>
          <a:solidFill>
            <a:srgbClr val="EEE27D"/>
          </a:solidFill>
          <a:ln/>
        </p:spPr>
      </p:sp>
      <p:sp>
        <p:nvSpPr>
          <p:cNvPr id="6" name="Text 3"/>
          <p:cNvSpPr/>
          <p:nvPr/>
        </p:nvSpPr>
        <p:spPr>
          <a:xfrm>
            <a:off x="1016317" y="2439829"/>
            <a:ext cx="2569488" cy="321112"/>
          </a:xfrm>
          <a:prstGeom prst="rect">
            <a:avLst/>
          </a:prstGeom>
          <a:noFill/>
          <a:ln/>
        </p:spPr>
        <p:txBody>
          <a:bodyPr wrap="none" lIns="0" tIns="0" rIns="0" bIns="0" rtlCol="0" anchor="t"/>
          <a:lstStyle/>
          <a:p>
            <a:pPr marL="0" indent="0" algn="l">
              <a:lnSpc>
                <a:spcPts val="2500"/>
              </a:lnSpc>
              <a:buNone/>
            </a:pPr>
            <a:r>
              <a:rPr lang="en-US" sz="2000" dirty="0">
                <a:solidFill>
                  <a:srgbClr val="CFCBBF"/>
                </a:solidFill>
                <a:latin typeface="Prata" pitchFamily="34" charset="0"/>
                <a:ea typeface="Prata" pitchFamily="34" charset="-122"/>
                <a:cs typeface="Prata" pitchFamily="34" charset="-120"/>
              </a:rPr>
              <a:t>Variabilité entre lots</a:t>
            </a:r>
            <a:endParaRPr lang="en-US" sz="2000" dirty="0"/>
          </a:p>
        </p:txBody>
      </p:sp>
      <p:sp>
        <p:nvSpPr>
          <p:cNvPr id="7" name="Text 4"/>
          <p:cNvSpPr/>
          <p:nvPr/>
        </p:nvSpPr>
        <p:spPr>
          <a:xfrm>
            <a:off x="1016317" y="2872621"/>
            <a:ext cx="7179945" cy="313492"/>
          </a:xfrm>
          <a:prstGeom prst="rect">
            <a:avLst/>
          </a:prstGeom>
          <a:noFill/>
          <a:ln/>
        </p:spPr>
        <p:txBody>
          <a:bodyPr wrap="none" lIns="0" tIns="0" rIns="0" bIns="0" rtlCol="0" anchor="t"/>
          <a:lstStyle/>
          <a:p>
            <a:pPr marL="0" indent="0" algn="l">
              <a:lnSpc>
                <a:spcPts val="2450"/>
              </a:lnSpc>
              <a:buNone/>
            </a:pPr>
            <a:r>
              <a:rPr lang="en-US" sz="1600" dirty="0">
                <a:solidFill>
                  <a:srgbClr val="CFCBBF"/>
                </a:solidFill>
                <a:latin typeface="Raleway" pitchFamily="34" charset="0"/>
                <a:ea typeface="Raleway" pitchFamily="34" charset="-122"/>
                <a:cs typeface="Raleway" pitchFamily="34" charset="-120"/>
              </a:rPr>
              <a:t>Conditions de séchage différentes créent des disparités de qualité</a:t>
            </a:r>
            <a:endParaRPr lang="en-US" sz="1600" dirty="0"/>
          </a:p>
        </p:txBody>
      </p:sp>
      <p:sp>
        <p:nvSpPr>
          <p:cNvPr id="8" name="Shape 5"/>
          <p:cNvSpPr/>
          <p:nvPr/>
        </p:nvSpPr>
        <p:spPr>
          <a:xfrm>
            <a:off x="719376" y="3600688"/>
            <a:ext cx="7705249" cy="1203008"/>
          </a:xfrm>
          <a:prstGeom prst="roundRect">
            <a:avLst>
              <a:gd name="adj" fmla="val 9121"/>
            </a:avLst>
          </a:prstGeom>
          <a:solidFill>
            <a:srgbClr val="1B1C1D"/>
          </a:solidFill>
          <a:ln w="22860">
            <a:solidFill>
              <a:srgbClr val="F4E883"/>
            </a:solidFill>
            <a:prstDash val="solid"/>
          </a:ln>
        </p:spPr>
      </p:sp>
      <p:sp>
        <p:nvSpPr>
          <p:cNvPr id="9" name="Shape 6"/>
          <p:cNvSpPr/>
          <p:nvPr/>
        </p:nvSpPr>
        <p:spPr>
          <a:xfrm>
            <a:off x="696516" y="3600688"/>
            <a:ext cx="91440" cy="1203008"/>
          </a:xfrm>
          <a:prstGeom prst="roundRect">
            <a:avLst>
              <a:gd name="adj" fmla="val 33721"/>
            </a:avLst>
          </a:prstGeom>
          <a:solidFill>
            <a:srgbClr val="F4E883"/>
          </a:solidFill>
          <a:ln/>
        </p:spPr>
      </p:sp>
      <p:sp>
        <p:nvSpPr>
          <p:cNvPr id="10" name="Text 7"/>
          <p:cNvSpPr/>
          <p:nvPr/>
        </p:nvSpPr>
        <p:spPr>
          <a:xfrm>
            <a:off x="1016317" y="3829050"/>
            <a:ext cx="3437573" cy="321112"/>
          </a:xfrm>
          <a:prstGeom prst="rect">
            <a:avLst/>
          </a:prstGeom>
          <a:noFill/>
          <a:ln/>
        </p:spPr>
        <p:txBody>
          <a:bodyPr wrap="none" lIns="0" tIns="0" rIns="0" bIns="0" rtlCol="0" anchor="t"/>
          <a:lstStyle/>
          <a:p>
            <a:pPr marL="0" indent="0" algn="l">
              <a:lnSpc>
                <a:spcPts val="2500"/>
              </a:lnSpc>
              <a:buNone/>
            </a:pPr>
            <a:r>
              <a:rPr lang="en-US" sz="2000" dirty="0">
                <a:solidFill>
                  <a:srgbClr val="CFCBBF"/>
                </a:solidFill>
                <a:latin typeface="Prata" pitchFamily="34" charset="0"/>
                <a:ea typeface="Prata" pitchFamily="34" charset="-122"/>
                <a:cs typeface="Prata" pitchFamily="34" charset="-120"/>
              </a:rPr>
              <a:t>Consommation énergétique</a:t>
            </a:r>
            <a:endParaRPr lang="en-US" sz="2000" dirty="0"/>
          </a:p>
        </p:txBody>
      </p:sp>
      <p:sp>
        <p:nvSpPr>
          <p:cNvPr id="11" name="Text 8"/>
          <p:cNvSpPr/>
          <p:nvPr/>
        </p:nvSpPr>
        <p:spPr>
          <a:xfrm>
            <a:off x="1016317" y="4261842"/>
            <a:ext cx="7179945" cy="313492"/>
          </a:xfrm>
          <a:prstGeom prst="rect">
            <a:avLst/>
          </a:prstGeom>
          <a:noFill/>
          <a:ln/>
        </p:spPr>
        <p:txBody>
          <a:bodyPr wrap="none" lIns="0" tIns="0" rIns="0" bIns="0" rtlCol="0" anchor="t"/>
          <a:lstStyle/>
          <a:p>
            <a:pPr marL="0" indent="0" algn="l">
              <a:lnSpc>
                <a:spcPts val="2450"/>
              </a:lnSpc>
              <a:buNone/>
            </a:pPr>
            <a:r>
              <a:rPr lang="en-US" sz="1600" dirty="0">
                <a:solidFill>
                  <a:srgbClr val="CFCBBF"/>
                </a:solidFill>
                <a:latin typeface="Raleway" pitchFamily="34" charset="0"/>
                <a:ea typeface="Raleway" pitchFamily="34" charset="-122"/>
                <a:cs typeface="Raleway" pitchFamily="34" charset="-120"/>
              </a:rPr>
              <a:t>Cycles répétés de chauffage et refroidissement augmentent les coûts</a:t>
            </a:r>
            <a:endParaRPr lang="en-US" sz="1600" dirty="0"/>
          </a:p>
        </p:txBody>
      </p:sp>
      <p:sp>
        <p:nvSpPr>
          <p:cNvPr id="12" name="Shape 9"/>
          <p:cNvSpPr/>
          <p:nvPr/>
        </p:nvSpPr>
        <p:spPr>
          <a:xfrm>
            <a:off x="719376" y="4989909"/>
            <a:ext cx="7705249" cy="1203008"/>
          </a:xfrm>
          <a:prstGeom prst="roundRect">
            <a:avLst>
              <a:gd name="adj" fmla="val 9121"/>
            </a:avLst>
          </a:prstGeom>
          <a:solidFill>
            <a:srgbClr val="1B1C1D"/>
          </a:solidFill>
          <a:ln w="22860">
            <a:solidFill>
              <a:srgbClr val="0D0D09"/>
            </a:solidFill>
            <a:prstDash val="solid"/>
          </a:ln>
        </p:spPr>
      </p:sp>
      <p:sp>
        <p:nvSpPr>
          <p:cNvPr id="13" name="Shape 10"/>
          <p:cNvSpPr/>
          <p:nvPr/>
        </p:nvSpPr>
        <p:spPr>
          <a:xfrm>
            <a:off x="696516" y="4989909"/>
            <a:ext cx="91440" cy="1203008"/>
          </a:xfrm>
          <a:prstGeom prst="roundRect">
            <a:avLst>
              <a:gd name="adj" fmla="val 33721"/>
            </a:avLst>
          </a:prstGeom>
          <a:solidFill>
            <a:srgbClr val="0D0D09"/>
          </a:solidFill>
          <a:ln/>
        </p:spPr>
      </p:sp>
      <p:sp>
        <p:nvSpPr>
          <p:cNvPr id="14" name="Text 11"/>
          <p:cNvSpPr/>
          <p:nvPr/>
        </p:nvSpPr>
        <p:spPr>
          <a:xfrm>
            <a:off x="1016317" y="5218271"/>
            <a:ext cx="2569488" cy="321112"/>
          </a:xfrm>
          <a:prstGeom prst="rect">
            <a:avLst/>
          </a:prstGeom>
          <a:noFill/>
          <a:ln/>
        </p:spPr>
        <p:txBody>
          <a:bodyPr wrap="none" lIns="0" tIns="0" rIns="0" bIns="0" rtlCol="0" anchor="t"/>
          <a:lstStyle/>
          <a:p>
            <a:pPr marL="0" indent="0" algn="l">
              <a:lnSpc>
                <a:spcPts val="2500"/>
              </a:lnSpc>
              <a:buNone/>
            </a:pPr>
            <a:r>
              <a:rPr lang="en-US" sz="2000" dirty="0">
                <a:solidFill>
                  <a:srgbClr val="CFCBBF"/>
                </a:solidFill>
                <a:latin typeface="Prata" pitchFamily="34" charset="0"/>
                <a:ea typeface="Prata" pitchFamily="34" charset="-122"/>
                <a:cs typeface="Prata" pitchFamily="34" charset="-120"/>
              </a:rPr>
              <a:t>Temps mort</a:t>
            </a:r>
            <a:endParaRPr lang="en-US" sz="2000" dirty="0"/>
          </a:p>
        </p:txBody>
      </p:sp>
      <p:sp>
        <p:nvSpPr>
          <p:cNvPr id="15" name="Text 12"/>
          <p:cNvSpPr/>
          <p:nvPr/>
        </p:nvSpPr>
        <p:spPr>
          <a:xfrm>
            <a:off x="1016317" y="5651063"/>
            <a:ext cx="7179945" cy="313492"/>
          </a:xfrm>
          <a:prstGeom prst="rect">
            <a:avLst/>
          </a:prstGeom>
          <a:noFill/>
          <a:ln/>
        </p:spPr>
        <p:txBody>
          <a:bodyPr wrap="none" lIns="0" tIns="0" rIns="0" bIns="0" rtlCol="0" anchor="t"/>
          <a:lstStyle/>
          <a:p>
            <a:pPr marL="0" indent="0" algn="l">
              <a:lnSpc>
                <a:spcPts val="2450"/>
              </a:lnSpc>
              <a:buNone/>
            </a:pPr>
            <a:r>
              <a:rPr lang="en-US" sz="1600" dirty="0">
                <a:solidFill>
                  <a:srgbClr val="CFCBBF"/>
                </a:solidFill>
                <a:latin typeface="Raleway" pitchFamily="34" charset="0"/>
                <a:ea typeface="Raleway" pitchFamily="34" charset="-122"/>
                <a:cs typeface="Raleway" pitchFamily="34" charset="-120"/>
              </a:rPr>
              <a:t>Attente entre cycles réduit l'efficacité de production</a:t>
            </a:r>
            <a:endParaRPr lang="en-US" sz="1600" dirty="0"/>
          </a:p>
        </p:txBody>
      </p:sp>
      <p:sp>
        <p:nvSpPr>
          <p:cNvPr id="16" name="Shape 13"/>
          <p:cNvSpPr/>
          <p:nvPr/>
        </p:nvSpPr>
        <p:spPr>
          <a:xfrm>
            <a:off x="719376" y="6379131"/>
            <a:ext cx="7705249" cy="1203008"/>
          </a:xfrm>
          <a:prstGeom prst="roundRect">
            <a:avLst>
              <a:gd name="adj" fmla="val 9121"/>
            </a:avLst>
          </a:prstGeom>
          <a:solidFill>
            <a:srgbClr val="1B1C1D"/>
          </a:solidFill>
          <a:ln w="22860">
            <a:solidFill>
              <a:srgbClr val="EEE27D"/>
            </a:solidFill>
            <a:prstDash val="solid"/>
          </a:ln>
        </p:spPr>
      </p:sp>
      <p:sp>
        <p:nvSpPr>
          <p:cNvPr id="17" name="Shape 14"/>
          <p:cNvSpPr/>
          <p:nvPr/>
        </p:nvSpPr>
        <p:spPr>
          <a:xfrm>
            <a:off x="696516" y="6379131"/>
            <a:ext cx="91440" cy="1203008"/>
          </a:xfrm>
          <a:prstGeom prst="roundRect">
            <a:avLst>
              <a:gd name="adj" fmla="val 33721"/>
            </a:avLst>
          </a:prstGeom>
          <a:solidFill>
            <a:srgbClr val="EEE27D"/>
          </a:solidFill>
          <a:ln/>
        </p:spPr>
      </p:sp>
      <p:sp>
        <p:nvSpPr>
          <p:cNvPr id="18" name="Text 15"/>
          <p:cNvSpPr/>
          <p:nvPr/>
        </p:nvSpPr>
        <p:spPr>
          <a:xfrm>
            <a:off x="1016317" y="6607492"/>
            <a:ext cx="2569488" cy="321112"/>
          </a:xfrm>
          <a:prstGeom prst="rect">
            <a:avLst/>
          </a:prstGeom>
          <a:noFill/>
          <a:ln/>
        </p:spPr>
        <p:txBody>
          <a:bodyPr wrap="none" lIns="0" tIns="0" rIns="0" bIns="0" rtlCol="0" anchor="t"/>
          <a:lstStyle/>
          <a:p>
            <a:pPr marL="0" indent="0" algn="l">
              <a:lnSpc>
                <a:spcPts val="2500"/>
              </a:lnSpc>
              <a:buNone/>
            </a:pPr>
            <a:r>
              <a:rPr lang="en-US" sz="2000" dirty="0">
                <a:solidFill>
                  <a:srgbClr val="CFCBBF"/>
                </a:solidFill>
                <a:latin typeface="Prata" pitchFamily="34" charset="0"/>
                <a:ea typeface="Prata" pitchFamily="34" charset="-122"/>
                <a:cs typeface="Prata" pitchFamily="34" charset="-120"/>
              </a:rPr>
              <a:t>Contrôle manuel</a:t>
            </a:r>
            <a:endParaRPr lang="en-US" sz="2000" dirty="0"/>
          </a:p>
        </p:txBody>
      </p:sp>
      <p:sp>
        <p:nvSpPr>
          <p:cNvPr id="19" name="Text 16"/>
          <p:cNvSpPr/>
          <p:nvPr/>
        </p:nvSpPr>
        <p:spPr>
          <a:xfrm>
            <a:off x="1016317" y="7040285"/>
            <a:ext cx="7179945" cy="313492"/>
          </a:xfrm>
          <a:prstGeom prst="rect">
            <a:avLst/>
          </a:prstGeom>
          <a:noFill/>
          <a:ln/>
        </p:spPr>
        <p:txBody>
          <a:bodyPr wrap="none" lIns="0" tIns="0" rIns="0" bIns="0" rtlCol="0" anchor="t"/>
          <a:lstStyle/>
          <a:p>
            <a:pPr marL="0" indent="0" algn="l">
              <a:lnSpc>
                <a:spcPts val="2450"/>
              </a:lnSpc>
              <a:buNone/>
            </a:pPr>
            <a:r>
              <a:rPr lang="en-US" sz="1600" dirty="0">
                <a:solidFill>
                  <a:srgbClr val="CFCBBF"/>
                </a:solidFill>
                <a:latin typeface="Raleway" pitchFamily="34" charset="0"/>
                <a:ea typeface="Raleway" pitchFamily="34" charset="-122"/>
                <a:cs typeface="Raleway" pitchFamily="34" charset="-120"/>
              </a:rPr>
              <a:t>Dépendance de l'opérateur introduit des erreurs potentielles</a:t>
            </a:r>
            <a:endParaRPr lang="en-US"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731758" y="575548"/>
            <a:ext cx="8336399" cy="653415"/>
          </a:xfrm>
          <a:prstGeom prst="rect">
            <a:avLst/>
          </a:prstGeom>
          <a:noFill/>
          <a:ln/>
        </p:spPr>
        <p:txBody>
          <a:bodyPr wrap="none" lIns="0" tIns="0" rIns="0" bIns="0" rtlCol="0" anchor="t"/>
          <a:lstStyle/>
          <a:p>
            <a:pPr marL="0" indent="0" algn="l">
              <a:lnSpc>
                <a:spcPts val="5100"/>
              </a:lnSpc>
              <a:buNone/>
            </a:pPr>
            <a:r>
              <a:rPr lang="en-US" sz="4100" dirty="0">
                <a:solidFill>
                  <a:srgbClr val="F2E782"/>
                </a:solidFill>
                <a:latin typeface="Prata" pitchFamily="34" charset="0"/>
                <a:ea typeface="Prata" pitchFamily="34" charset="-122"/>
                <a:cs typeface="Prata" pitchFamily="34" charset="-120"/>
              </a:rPr>
              <a:t>Effets sur la Qualité des Granulés</a:t>
            </a:r>
            <a:endParaRPr lang="en-US" sz="4100" dirty="0"/>
          </a:p>
        </p:txBody>
      </p:sp>
      <p:sp>
        <p:nvSpPr>
          <p:cNvPr id="3" name="Text 1"/>
          <p:cNvSpPr/>
          <p:nvPr/>
        </p:nvSpPr>
        <p:spPr>
          <a:xfrm>
            <a:off x="723928" y="3418165"/>
            <a:ext cx="3136583" cy="391954"/>
          </a:xfrm>
          <a:prstGeom prst="rect">
            <a:avLst/>
          </a:prstGeom>
          <a:noFill/>
          <a:ln/>
        </p:spPr>
        <p:txBody>
          <a:bodyPr wrap="none" lIns="0" tIns="0" rIns="0" bIns="0" rtlCol="0" anchor="t"/>
          <a:lstStyle/>
          <a:p>
            <a:pPr marL="0" indent="0" algn="l">
              <a:lnSpc>
                <a:spcPts val="3050"/>
              </a:lnSpc>
              <a:buNone/>
            </a:pPr>
            <a:r>
              <a:rPr lang="en-US" sz="3200" dirty="0">
                <a:solidFill>
                  <a:srgbClr val="F2E782"/>
                </a:solidFill>
                <a:latin typeface="Prata" pitchFamily="34" charset="0"/>
                <a:ea typeface="Prata" pitchFamily="34" charset="-122"/>
                <a:cs typeface="Prata" pitchFamily="34" charset="-120"/>
              </a:rPr>
              <a:t>Problèmes identifiés</a:t>
            </a:r>
            <a:endParaRPr lang="en-US" sz="3200" dirty="0"/>
          </a:p>
        </p:txBody>
      </p:sp>
      <p:sp>
        <p:nvSpPr>
          <p:cNvPr id="4" name="Text 2"/>
          <p:cNvSpPr/>
          <p:nvPr/>
        </p:nvSpPr>
        <p:spPr>
          <a:xfrm>
            <a:off x="731758" y="4002881"/>
            <a:ext cx="8379857" cy="1876306"/>
          </a:xfrm>
          <a:prstGeom prst="rect">
            <a:avLst/>
          </a:prstGeom>
          <a:noFill/>
          <a:ln/>
        </p:spPr>
        <p:txBody>
          <a:bodyPr wrap="square" lIns="0" tIns="0" rIns="0" bIns="0" rtlCol="0" anchor="t"/>
          <a:lstStyle/>
          <a:p>
            <a:pPr marL="342900" indent="-342900" algn="l">
              <a:lnSpc>
                <a:spcPts val="2500"/>
              </a:lnSpc>
              <a:buSzPct val="100000"/>
              <a:buChar char="•"/>
            </a:pPr>
            <a:r>
              <a:rPr lang="en-US" sz="2800" dirty="0">
                <a:solidFill>
                  <a:srgbClr val="EEE27D"/>
                </a:solidFill>
                <a:latin typeface="Raleway" pitchFamily="34" charset="0"/>
                <a:ea typeface="Raleway" pitchFamily="34" charset="-122"/>
                <a:cs typeface="Raleway" pitchFamily="34" charset="-120"/>
              </a:rPr>
              <a:t>Distribution inégale</a:t>
            </a:r>
            <a:r>
              <a:rPr lang="en-US" sz="2800" dirty="0">
                <a:solidFill>
                  <a:srgbClr val="CFCBBF"/>
                </a:solidFill>
                <a:latin typeface="Raleway" pitchFamily="34" charset="0"/>
                <a:ea typeface="Raleway" pitchFamily="34" charset="-122"/>
                <a:cs typeface="Raleway" pitchFamily="34" charset="-120"/>
              </a:rPr>
              <a:t> de la taille des particules</a:t>
            </a:r>
            <a:endParaRPr lang="en-US" sz="2800" dirty="0"/>
          </a:p>
          <a:p>
            <a:pPr marL="342900" indent="-342900" algn="l">
              <a:lnSpc>
                <a:spcPts val="2500"/>
              </a:lnSpc>
              <a:buSzPct val="100000"/>
              <a:buChar char="•"/>
            </a:pPr>
            <a:r>
              <a:rPr lang="en-US" sz="2800" dirty="0">
                <a:solidFill>
                  <a:srgbClr val="CFCBBF"/>
                </a:solidFill>
                <a:latin typeface="Raleway" pitchFamily="34" charset="0"/>
                <a:ea typeface="Raleway" pitchFamily="34" charset="-122"/>
                <a:cs typeface="Raleway" pitchFamily="34" charset="-120"/>
              </a:rPr>
              <a:t>Contenu en humidité </a:t>
            </a:r>
            <a:r>
              <a:rPr lang="en-US" sz="2800" dirty="0">
                <a:solidFill>
                  <a:srgbClr val="F4E883"/>
                </a:solidFill>
                <a:latin typeface="Raleway" pitchFamily="34" charset="0"/>
                <a:ea typeface="Raleway" pitchFamily="34" charset="-122"/>
                <a:cs typeface="Raleway" pitchFamily="34" charset="-120"/>
              </a:rPr>
              <a:t>variable</a:t>
            </a:r>
            <a:r>
              <a:rPr lang="en-US" sz="2800" dirty="0">
                <a:solidFill>
                  <a:srgbClr val="CFCBBF"/>
                </a:solidFill>
                <a:latin typeface="Raleway" pitchFamily="34" charset="0"/>
                <a:ea typeface="Raleway" pitchFamily="34" charset="-122"/>
                <a:cs typeface="Raleway" pitchFamily="34" charset="-120"/>
              </a:rPr>
              <a:t> entre granulés</a:t>
            </a:r>
            <a:endParaRPr lang="en-US" sz="2800" dirty="0"/>
          </a:p>
          <a:p>
            <a:pPr marL="342900" indent="-342900" algn="l">
              <a:lnSpc>
                <a:spcPts val="2500"/>
              </a:lnSpc>
              <a:buSzPct val="100000"/>
              <a:buChar char="•"/>
            </a:pPr>
            <a:r>
              <a:rPr lang="en-US" sz="2800" dirty="0" err="1">
                <a:solidFill>
                  <a:srgbClr val="CFCBBF"/>
                </a:solidFill>
                <a:latin typeface="Raleway" pitchFamily="34" charset="0"/>
                <a:ea typeface="Raleway" pitchFamily="34" charset="-122"/>
                <a:cs typeface="Raleway" pitchFamily="34" charset="-120"/>
              </a:rPr>
              <a:t>Propriétés</a:t>
            </a:r>
            <a:r>
              <a:rPr lang="en-US" sz="2800" dirty="0">
                <a:solidFill>
                  <a:srgbClr val="CFCBBF"/>
                </a:solidFill>
                <a:latin typeface="Raleway" pitchFamily="34" charset="0"/>
                <a:ea typeface="Raleway" pitchFamily="34" charset="-122"/>
                <a:cs typeface="Raleway" pitchFamily="34" charset="-120"/>
              </a:rPr>
              <a:t> </a:t>
            </a:r>
            <a:r>
              <a:rPr lang="en-US" sz="2800" dirty="0" err="1" smtClean="0">
                <a:solidFill>
                  <a:srgbClr val="CFCBBF"/>
                </a:solidFill>
                <a:latin typeface="Raleway" pitchFamily="34" charset="0"/>
                <a:ea typeface="Raleway" pitchFamily="34" charset="-122"/>
                <a:cs typeface="Raleway" pitchFamily="34" charset="-120"/>
              </a:rPr>
              <a:t>d'écoulement</a:t>
            </a:r>
            <a:r>
              <a:rPr lang="en-US" sz="2800" dirty="0" smtClean="0">
                <a:solidFill>
                  <a:srgbClr val="CFCBBF"/>
                </a:solidFill>
                <a:latin typeface="Raleway" pitchFamily="34" charset="0"/>
                <a:ea typeface="Raleway" pitchFamily="34" charset="-122"/>
                <a:cs typeface="Raleway" pitchFamily="34" charset="-120"/>
              </a:rPr>
              <a:t> </a:t>
            </a:r>
            <a:r>
              <a:rPr lang="en-US" sz="2800" dirty="0" err="1" smtClean="0">
                <a:solidFill>
                  <a:srgbClr val="CFCBBF"/>
                </a:solidFill>
                <a:latin typeface="Raleway" pitchFamily="34" charset="0"/>
                <a:ea typeface="Raleway" pitchFamily="34" charset="-122"/>
                <a:cs typeface="Raleway" pitchFamily="34" charset="-120"/>
              </a:rPr>
              <a:t>inconsistantes</a:t>
            </a:r>
            <a:endParaRPr lang="en-US" sz="2800" dirty="0"/>
          </a:p>
          <a:p>
            <a:pPr marL="342900" indent="-342900" algn="l">
              <a:lnSpc>
                <a:spcPts val="2500"/>
              </a:lnSpc>
              <a:buSzPct val="100000"/>
              <a:buChar char="•"/>
            </a:pPr>
            <a:r>
              <a:rPr lang="en-US" sz="2800" dirty="0">
                <a:solidFill>
                  <a:srgbClr val="CFCBBF"/>
                </a:solidFill>
                <a:latin typeface="Raleway" pitchFamily="34" charset="0"/>
                <a:ea typeface="Raleway" pitchFamily="34" charset="-122"/>
                <a:cs typeface="Raleway" pitchFamily="34" charset="-120"/>
              </a:rPr>
              <a:t>Difficultés de mélange uniforme</a:t>
            </a:r>
            <a:endParaRPr lang="en-US" sz="2800" dirty="0"/>
          </a:p>
          <a:p>
            <a:pPr marL="342900" indent="-342900" algn="l">
              <a:lnSpc>
                <a:spcPts val="2500"/>
              </a:lnSpc>
              <a:buSzPct val="100000"/>
              <a:buChar char="•"/>
            </a:pPr>
            <a:r>
              <a:rPr lang="en-US" sz="2800" dirty="0">
                <a:solidFill>
                  <a:srgbClr val="CFCBBF"/>
                </a:solidFill>
                <a:latin typeface="Raleway" pitchFamily="34" charset="0"/>
                <a:ea typeface="Raleway" pitchFamily="34" charset="-122"/>
                <a:cs typeface="Raleway" pitchFamily="34" charset="-120"/>
              </a:rPr>
              <a:t>Formation d'agglomérats</a:t>
            </a:r>
            <a:endParaRPr lang="en-US" sz="2800" dirty="0"/>
          </a:p>
        </p:txBody>
      </p:sp>
      <p:pic>
        <p:nvPicPr>
          <p:cNvPr id="5" name="Image 0" descr="preencoded.png"/>
          <p:cNvPicPr>
            <a:picLocks noChangeAspect="1"/>
          </p:cNvPicPr>
          <p:nvPr/>
        </p:nvPicPr>
        <p:blipFill>
          <a:blip r:embed="rId3"/>
          <a:stretch>
            <a:fillRect/>
          </a:stretch>
        </p:blipFill>
        <p:spPr>
          <a:xfrm>
            <a:off x="9629299" y="1734860"/>
            <a:ext cx="4276844" cy="5702379"/>
          </a:xfrm>
          <a:prstGeom prst="rect">
            <a:avLst/>
          </a:prstGeom>
        </p:spPr>
      </p:pic>
      <p:pic>
        <p:nvPicPr>
          <p:cNvPr id="6" name="Image 5"/>
          <p:cNvPicPr>
            <a:picLocks noChangeAspect="1"/>
          </p:cNvPicPr>
          <p:nvPr/>
        </p:nvPicPr>
        <p:blipFill>
          <a:blip r:embed="rId4"/>
          <a:stretch>
            <a:fillRect/>
          </a:stretch>
        </p:blipFill>
        <p:spPr>
          <a:xfrm>
            <a:off x="12856310" y="7656526"/>
            <a:ext cx="1774090" cy="57307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1577697"/>
            <a:ext cx="11431429" cy="708779"/>
          </a:xfrm>
          <a:prstGeom prst="rect">
            <a:avLst/>
          </a:prstGeom>
          <a:noFill/>
          <a:ln/>
        </p:spPr>
        <p:txBody>
          <a:bodyPr wrap="none" lIns="0" tIns="0" rIns="0" bIns="0" rtlCol="0" anchor="t"/>
          <a:lstStyle/>
          <a:p>
            <a:pPr marL="0" indent="0" algn="l">
              <a:lnSpc>
                <a:spcPts val="5550"/>
              </a:lnSpc>
              <a:buNone/>
            </a:pPr>
            <a:r>
              <a:rPr lang="en-US" sz="4450" dirty="0">
                <a:solidFill>
                  <a:srgbClr val="F2E782"/>
                </a:solidFill>
                <a:latin typeface="Prata" pitchFamily="34" charset="0"/>
                <a:ea typeface="Prata" pitchFamily="34" charset="-122"/>
                <a:cs typeface="Prata" pitchFamily="34" charset="-120"/>
              </a:rPr>
              <a:t>Impact sur la Qualité des </a:t>
            </a:r>
            <a:r>
              <a:rPr lang="en-US" sz="4450" dirty="0" err="1" smtClean="0">
                <a:solidFill>
                  <a:srgbClr val="F2E782"/>
                </a:solidFill>
                <a:latin typeface="Prata" pitchFamily="34" charset="0"/>
                <a:ea typeface="Prata" pitchFamily="34" charset="-122"/>
                <a:cs typeface="Prata" pitchFamily="34" charset="-120"/>
              </a:rPr>
              <a:t>Comprimés</a:t>
            </a:r>
            <a:endParaRPr lang="en-US" sz="4450" dirty="0"/>
          </a:p>
        </p:txBody>
      </p:sp>
      <p:pic>
        <p:nvPicPr>
          <p:cNvPr id="3" name="Image 0" descr="preencoded.png"/>
          <p:cNvPicPr>
            <a:picLocks noChangeAspect="1"/>
          </p:cNvPicPr>
          <p:nvPr/>
        </p:nvPicPr>
        <p:blipFill>
          <a:blip r:embed="rId3"/>
          <a:stretch>
            <a:fillRect/>
          </a:stretch>
        </p:blipFill>
        <p:spPr>
          <a:xfrm>
            <a:off x="793790" y="2740104"/>
            <a:ext cx="2411968" cy="2411968"/>
          </a:xfrm>
          <a:prstGeom prst="rect">
            <a:avLst/>
          </a:prstGeom>
        </p:spPr>
      </p:pic>
      <p:sp>
        <p:nvSpPr>
          <p:cNvPr id="4" name="Text 1"/>
          <p:cNvSpPr/>
          <p:nvPr/>
        </p:nvSpPr>
        <p:spPr>
          <a:xfrm>
            <a:off x="793790" y="5435560"/>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CFCBBF"/>
                </a:solidFill>
                <a:latin typeface="Prata" pitchFamily="34" charset="0"/>
                <a:ea typeface="Prata" pitchFamily="34" charset="-122"/>
                <a:cs typeface="Prata" pitchFamily="34" charset="-120"/>
              </a:rPr>
              <a:t>Défauts de dureté</a:t>
            </a:r>
            <a:endParaRPr lang="en-US" sz="2200" b="1" dirty="0"/>
          </a:p>
        </p:txBody>
      </p:sp>
      <p:sp>
        <p:nvSpPr>
          <p:cNvPr id="5" name="Text 2"/>
          <p:cNvSpPr/>
          <p:nvPr/>
        </p:nvSpPr>
        <p:spPr>
          <a:xfrm>
            <a:off x="793790" y="5925979"/>
            <a:ext cx="4158615" cy="725805"/>
          </a:xfrm>
          <a:prstGeom prst="rect">
            <a:avLst/>
          </a:prstGeom>
          <a:noFill/>
          <a:ln/>
        </p:spPr>
        <p:txBody>
          <a:bodyPr wrap="square" lIns="0" tIns="0" rIns="0" bIns="0" rtlCol="0" anchor="t"/>
          <a:lstStyle/>
          <a:p>
            <a:pPr marL="0" indent="0" algn="l">
              <a:lnSpc>
                <a:spcPts val="2850"/>
              </a:lnSpc>
              <a:buNone/>
            </a:pPr>
            <a:r>
              <a:rPr lang="en-US" sz="2000" b="1" dirty="0">
                <a:solidFill>
                  <a:srgbClr val="CFCBBF"/>
                </a:solidFill>
                <a:latin typeface="Raleway" pitchFamily="34" charset="0"/>
                <a:ea typeface="Raleway" pitchFamily="34" charset="-122"/>
                <a:cs typeface="Raleway" pitchFamily="34" charset="-120"/>
              </a:rPr>
              <a:t>Comprimés trop friables ou trop durs affectant la dissolution</a:t>
            </a:r>
            <a:endParaRPr lang="en-US" sz="2000" b="1" dirty="0"/>
          </a:p>
        </p:txBody>
      </p:sp>
      <p:pic>
        <p:nvPicPr>
          <p:cNvPr id="6" name="Image 1" descr="preencoded.png"/>
          <p:cNvPicPr>
            <a:picLocks noChangeAspect="1"/>
          </p:cNvPicPr>
          <p:nvPr/>
        </p:nvPicPr>
        <p:blipFill>
          <a:blip r:embed="rId4"/>
          <a:stretch>
            <a:fillRect/>
          </a:stretch>
        </p:blipFill>
        <p:spPr>
          <a:xfrm>
            <a:off x="5235893" y="2740104"/>
            <a:ext cx="2411968" cy="2411968"/>
          </a:xfrm>
          <a:prstGeom prst="rect">
            <a:avLst/>
          </a:prstGeom>
        </p:spPr>
      </p:pic>
      <p:sp>
        <p:nvSpPr>
          <p:cNvPr id="7" name="Text 3"/>
          <p:cNvSpPr/>
          <p:nvPr/>
        </p:nvSpPr>
        <p:spPr>
          <a:xfrm>
            <a:off x="5235893" y="5435560"/>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Inhomogénéité</a:t>
            </a:r>
            <a:endParaRPr lang="en-US" sz="2200" dirty="0"/>
          </a:p>
        </p:txBody>
      </p:sp>
      <p:sp>
        <p:nvSpPr>
          <p:cNvPr id="8" name="Text 4"/>
          <p:cNvSpPr/>
          <p:nvPr/>
        </p:nvSpPr>
        <p:spPr>
          <a:xfrm>
            <a:off x="5235893" y="5925979"/>
            <a:ext cx="4158615" cy="725805"/>
          </a:xfrm>
          <a:prstGeom prst="rect">
            <a:avLst/>
          </a:prstGeom>
          <a:noFill/>
          <a:ln/>
        </p:spPr>
        <p:txBody>
          <a:bodyPr wrap="square" lIns="0" tIns="0" rIns="0" bIns="0" rtlCol="0" anchor="t"/>
          <a:lstStyle/>
          <a:p>
            <a:pPr marL="0" indent="0" algn="l">
              <a:lnSpc>
                <a:spcPts val="2850"/>
              </a:lnSpc>
              <a:buNone/>
            </a:pPr>
            <a:r>
              <a:rPr lang="en-US" sz="2000" b="1" dirty="0">
                <a:solidFill>
                  <a:srgbClr val="CFCBBF"/>
                </a:solidFill>
                <a:latin typeface="Raleway" pitchFamily="34" charset="0"/>
                <a:ea typeface="Raleway" pitchFamily="34" charset="-122"/>
                <a:cs typeface="Raleway" pitchFamily="34" charset="-120"/>
              </a:rPr>
              <a:t>Contenu de principe actif variable entre comprimés</a:t>
            </a:r>
            <a:endParaRPr lang="en-US" sz="2000" b="1" dirty="0"/>
          </a:p>
        </p:txBody>
      </p:sp>
      <p:pic>
        <p:nvPicPr>
          <p:cNvPr id="9" name="Image 2" descr="preencoded.png"/>
          <p:cNvPicPr>
            <a:picLocks noChangeAspect="1"/>
          </p:cNvPicPr>
          <p:nvPr/>
        </p:nvPicPr>
        <p:blipFill>
          <a:blip r:embed="rId5"/>
          <a:stretch>
            <a:fillRect/>
          </a:stretch>
        </p:blipFill>
        <p:spPr>
          <a:xfrm>
            <a:off x="9677995" y="2740104"/>
            <a:ext cx="2411968" cy="2411968"/>
          </a:xfrm>
          <a:prstGeom prst="rect">
            <a:avLst/>
          </a:prstGeom>
        </p:spPr>
      </p:pic>
      <p:sp>
        <p:nvSpPr>
          <p:cNvPr id="10" name="Text 5"/>
          <p:cNvSpPr/>
          <p:nvPr/>
        </p:nvSpPr>
        <p:spPr>
          <a:xfrm>
            <a:off x="9677995" y="5435560"/>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Profil de dissolution</a:t>
            </a:r>
            <a:endParaRPr lang="en-US" sz="2200" dirty="0"/>
          </a:p>
        </p:txBody>
      </p:sp>
      <p:sp>
        <p:nvSpPr>
          <p:cNvPr id="11" name="Text 6"/>
          <p:cNvSpPr/>
          <p:nvPr/>
        </p:nvSpPr>
        <p:spPr>
          <a:xfrm>
            <a:off x="9677995" y="5925979"/>
            <a:ext cx="4158615" cy="725805"/>
          </a:xfrm>
          <a:prstGeom prst="rect">
            <a:avLst/>
          </a:prstGeom>
          <a:noFill/>
          <a:ln/>
        </p:spPr>
        <p:txBody>
          <a:bodyPr wrap="square" lIns="0" tIns="0" rIns="0" bIns="0" rtlCol="0" anchor="t"/>
          <a:lstStyle/>
          <a:p>
            <a:pPr marL="0" indent="0" algn="l">
              <a:lnSpc>
                <a:spcPts val="2850"/>
              </a:lnSpc>
              <a:buNone/>
            </a:pPr>
            <a:r>
              <a:rPr lang="en-US" sz="2000" b="1" dirty="0">
                <a:solidFill>
                  <a:srgbClr val="CFCBBF"/>
                </a:solidFill>
                <a:latin typeface="Raleway" pitchFamily="34" charset="0"/>
                <a:ea typeface="Raleway" pitchFamily="34" charset="-122"/>
                <a:cs typeface="Raleway" pitchFamily="34" charset="-120"/>
              </a:rPr>
              <a:t>Libération incohérente du médicament impactant l'efficacité</a:t>
            </a:r>
            <a:endParaRPr lang="en-US" sz="2000" b="1" dirty="0"/>
          </a:p>
        </p:txBody>
      </p:sp>
      <p:pic>
        <p:nvPicPr>
          <p:cNvPr id="12" name="Image 11"/>
          <p:cNvPicPr>
            <a:picLocks noChangeAspect="1"/>
          </p:cNvPicPr>
          <p:nvPr/>
        </p:nvPicPr>
        <p:blipFill>
          <a:blip r:embed="rId6"/>
          <a:stretch>
            <a:fillRect/>
          </a:stretch>
        </p:blipFill>
        <p:spPr>
          <a:xfrm>
            <a:off x="12856310" y="7656526"/>
            <a:ext cx="1774090" cy="573074"/>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193393" y="562332"/>
            <a:ext cx="7730014" cy="1262539"/>
          </a:xfrm>
          <a:prstGeom prst="rect">
            <a:avLst/>
          </a:prstGeom>
          <a:noFill/>
          <a:ln/>
        </p:spPr>
        <p:txBody>
          <a:bodyPr wrap="square" lIns="0" tIns="0" rIns="0" bIns="0" rtlCol="0" anchor="t"/>
          <a:lstStyle/>
          <a:p>
            <a:pPr marL="0" indent="0" algn="l">
              <a:lnSpc>
                <a:spcPts val="4950"/>
              </a:lnSpc>
              <a:buNone/>
            </a:pPr>
            <a:r>
              <a:rPr lang="en-US" sz="3950" dirty="0">
                <a:solidFill>
                  <a:srgbClr val="F2E782"/>
                </a:solidFill>
                <a:latin typeface="Prata" pitchFamily="34" charset="0"/>
                <a:ea typeface="Prata" pitchFamily="34" charset="-122"/>
                <a:cs typeface="Prata" pitchFamily="34" charset="-120"/>
              </a:rPr>
              <a:t>Comparaison avec le Séchage Continu</a:t>
            </a:r>
            <a:endParaRPr lang="en-US" sz="3950" dirty="0"/>
          </a:p>
        </p:txBody>
      </p:sp>
      <p:sp>
        <p:nvSpPr>
          <p:cNvPr id="4" name="Shape 1"/>
          <p:cNvSpPr/>
          <p:nvPr/>
        </p:nvSpPr>
        <p:spPr>
          <a:xfrm>
            <a:off x="6193393" y="2094667"/>
            <a:ext cx="22860" cy="5572601"/>
          </a:xfrm>
          <a:prstGeom prst="roundRect">
            <a:avLst>
              <a:gd name="adj" fmla="val 132558"/>
            </a:avLst>
          </a:prstGeom>
          <a:solidFill>
            <a:srgbClr val="535455"/>
          </a:solidFill>
          <a:ln/>
        </p:spPr>
      </p:sp>
      <p:sp>
        <p:nvSpPr>
          <p:cNvPr id="5" name="Shape 2"/>
          <p:cNvSpPr/>
          <p:nvPr/>
        </p:nvSpPr>
        <p:spPr>
          <a:xfrm>
            <a:off x="6216253" y="2094667"/>
            <a:ext cx="7730014" cy="2606397"/>
          </a:xfrm>
          <a:prstGeom prst="rect">
            <a:avLst/>
          </a:prstGeom>
          <a:solidFill>
            <a:srgbClr val="3A3B3C"/>
          </a:solidFill>
          <a:ln/>
        </p:spPr>
      </p:sp>
      <p:sp>
        <p:nvSpPr>
          <p:cNvPr id="6" name="Text 3"/>
          <p:cNvSpPr/>
          <p:nvPr/>
        </p:nvSpPr>
        <p:spPr>
          <a:xfrm>
            <a:off x="6418183" y="2296597"/>
            <a:ext cx="2525197" cy="315635"/>
          </a:xfrm>
          <a:prstGeom prst="rect">
            <a:avLst/>
          </a:prstGeom>
          <a:noFill/>
          <a:ln/>
        </p:spPr>
        <p:txBody>
          <a:bodyPr wrap="none" lIns="0" tIns="0" rIns="0" bIns="0" rtlCol="0" anchor="t"/>
          <a:lstStyle/>
          <a:p>
            <a:pPr marL="0" indent="0" algn="l">
              <a:lnSpc>
                <a:spcPts val="2450"/>
              </a:lnSpc>
              <a:buNone/>
            </a:pPr>
            <a:r>
              <a:rPr lang="en-US" sz="1950" b="1" dirty="0">
                <a:solidFill>
                  <a:srgbClr val="CFCBBF"/>
                </a:solidFill>
                <a:latin typeface="Prata" pitchFamily="34" charset="0"/>
                <a:ea typeface="Prata" pitchFamily="34" charset="-122"/>
                <a:cs typeface="Prata" pitchFamily="34" charset="-120"/>
              </a:rPr>
              <a:t>Séchage Discontinu</a:t>
            </a:r>
            <a:endParaRPr lang="en-US" sz="1950" b="1" dirty="0"/>
          </a:p>
        </p:txBody>
      </p:sp>
      <p:sp>
        <p:nvSpPr>
          <p:cNvPr id="7" name="Text 4"/>
          <p:cNvSpPr/>
          <p:nvPr/>
        </p:nvSpPr>
        <p:spPr>
          <a:xfrm>
            <a:off x="6418183" y="2720102"/>
            <a:ext cx="7326154" cy="1779032"/>
          </a:xfrm>
          <a:prstGeom prst="rect">
            <a:avLst/>
          </a:prstGeom>
          <a:noFill/>
          <a:ln/>
        </p:spPr>
        <p:txBody>
          <a:bodyPr wrap="square" lIns="0" tIns="0" rIns="0" bIns="0" rtlCol="0" anchor="t"/>
          <a:lstStyle/>
          <a:p>
            <a:pPr marL="342900" indent="-342900" algn="l">
              <a:lnSpc>
                <a:spcPts val="2400"/>
              </a:lnSpc>
              <a:buSzPct val="100000"/>
              <a:buChar char="•"/>
            </a:pPr>
            <a:r>
              <a:rPr lang="en-US" sz="1550" b="1" dirty="0">
                <a:solidFill>
                  <a:srgbClr val="CFCBBF"/>
                </a:solidFill>
                <a:latin typeface="Raleway" pitchFamily="34" charset="0"/>
                <a:ea typeface="Raleway" pitchFamily="34" charset="-122"/>
                <a:cs typeface="Raleway" pitchFamily="34" charset="-120"/>
              </a:rPr>
              <a:t>Processus par lots</a:t>
            </a:r>
            <a:endParaRPr lang="en-US" sz="1550" b="1" dirty="0"/>
          </a:p>
          <a:p>
            <a:pPr marL="342900" indent="-342900" algn="l">
              <a:lnSpc>
                <a:spcPts val="2400"/>
              </a:lnSpc>
              <a:buSzPct val="100000"/>
              <a:buChar char="•"/>
            </a:pPr>
            <a:r>
              <a:rPr lang="en-US" sz="1550" b="1" dirty="0">
                <a:solidFill>
                  <a:srgbClr val="CFCBBF"/>
                </a:solidFill>
                <a:latin typeface="Raleway" pitchFamily="34" charset="0"/>
                <a:ea typeface="Raleway" pitchFamily="34" charset="-122"/>
                <a:cs typeface="Raleway" pitchFamily="34" charset="-120"/>
              </a:rPr>
              <a:t>Temps mort important</a:t>
            </a:r>
            <a:endParaRPr lang="en-US" sz="1550" b="1" dirty="0"/>
          </a:p>
          <a:p>
            <a:pPr marL="342900" indent="-342900" algn="l">
              <a:lnSpc>
                <a:spcPts val="2400"/>
              </a:lnSpc>
              <a:buSzPct val="100000"/>
              <a:buChar char="•"/>
            </a:pPr>
            <a:r>
              <a:rPr lang="en-US" sz="1550" b="1" dirty="0">
                <a:solidFill>
                  <a:srgbClr val="CFCBBF"/>
                </a:solidFill>
                <a:latin typeface="Raleway" pitchFamily="34" charset="0"/>
                <a:ea typeface="Raleway" pitchFamily="34" charset="-122"/>
                <a:cs typeface="Raleway" pitchFamily="34" charset="-120"/>
              </a:rPr>
              <a:t>Contrôle variable</a:t>
            </a:r>
            <a:endParaRPr lang="en-US" sz="1550" b="1" dirty="0"/>
          </a:p>
          <a:p>
            <a:pPr marL="342900" indent="-342900" algn="l">
              <a:lnSpc>
                <a:spcPts val="2400"/>
              </a:lnSpc>
              <a:buSzPct val="100000"/>
              <a:buChar char="•"/>
            </a:pPr>
            <a:r>
              <a:rPr lang="en-US" sz="1550" b="1" dirty="0">
                <a:solidFill>
                  <a:srgbClr val="CFCBBF"/>
                </a:solidFill>
                <a:latin typeface="Raleway" pitchFamily="34" charset="0"/>
                <a:ea typeface="Raleway" pitchFamily="34" charset="-122"/>
                <a:cs typeface="Raleway" pitchFamily="34" charset="-120"/>
              </a:rPr>
              <a:t>Consommation énergétique élevée</a:t>
            </a:r>
            <a:endParaRPr lang="en-US" sz="1550" b="1" dirty="0"/>
          </a:p>
          <a:p>
            <a:pPr marL="342900" indent="-342900" algn="l">
              <a:lnSpc>
                <a:spcPts val="2400"/>
              </a:lnSpc>
              <a:buSzPct val="100000"/>
              <a:buChar char="•"/>
            </a:pPr>
            <a:r>
              <a:rPr lang="en-US" sz="1550" b="1" dirty="0">
                <a:solidFill>
                  <a:srgbClr val="CFCBBF"/>
                </a:solidFill>
                <a:latin typeface="Raleway" pitchFamily="34" charset="0"/>
                <a:ea typeface="Raleway" pitchFamily="34" charset="-122"/>
                <a:cs typeface="Raleway" pitchFamily="34" charset="-120"/>
              </a:rPr>
              <a:t>Variabilité entre lots</a:t>
            </a:r>
            <a:endParaRPr lang="en-US" sz="1550" b="1" dirty="0"/>
          </a:p>
        </p:txBody>
      </p:sp>
      <p:sp>
        <p:nvSpPr>
          <p:cNvPr id="8" name="Shape 5"/>
          <p:cNvSpPr/>
          <p:nvPr/>
        </p:nvSpPr>
        <p:spPr>
          <a:xfrm>
            <a:off x="6216253" y="5060871"/>
            <a:ext cx="7730014" cy="2606397"/>
          </a:xfrm>
          <a:prstGeom prst="rect">
            <a:avLst/>
          </a:prstGeom>
          <a:solidFill>
            <a:srgbClr val="3A3B3C"/>
          </a:solidFill>
          <a:ln/>
        </p:spPr>
      </p:sp>
      <p:sp>
        <p:nvSpPr>
          <p:cNvPr id="9" name="Text 6"/>
          <p:cNvSpPr/>
          <p:nvPr/>
        </p:nvSpPr>
        <p:spPr>
          <a:xfrm>
            <a:off x="6418183" y="5262801"/>
            <a:ext cx="2525197" cy="315635"/>
          </a:xfrm>
          <a:prstGeom prst="rect">
            <a:avLst/>
          </a:prstGeom>
          <a:noFill/>
          <a:ln/>
        </p:spPr>
        <p:txBody>
          <a:bodyPr wrap="none" lIns="0" tIns="0" rIns="0" bIns="0" rtlCol="0" anchor="t"/>
          <a:lstStyle/>
          <a:p>
            <a:pPr marL="0" indent="0" algn="l">
              <a:lnSpc>
                <a:spcPts val="2450"/>
              </a:lnSpc>
              <a:buNone/>
            </a:pPr>
            <a:r>
              <a:rPr lang="en-US" sz="1950" b="1" dirty="0">
                <a:solidFill>
                  <a:srgbClr val="CFCBBF"/>
                </a:solidFill>
                <a:latin typeface="Prata" pitchFamily="34" charset="0"/>
                <a:ea typeface="Prata" pitchFamily="34" charset="-122"/>
                <a:cs typeface="Prata" pitchFamily="34" charset="-120"/>
              </a:rPr>
              <a:t>Séchage Continu</a:t>
            </a:r>
            <a:endParaRPr lang="en-US" sz="1950" b="1" dirty="0"/>
          </a:p>
        </p:txBody>
      </p:sp>
      <p:sp>
        <p:nvSpPr>
          <p:cNvPr id="10" name="Text 7"/>
          <p:cNvSpPr/>
          <p:nvPr/>
        </p:nvSpPr>
        <p:spPr>
          <a:xfrm>
            <a:off x="6418183" y="5686306"/>
            <a:ext cx="7326154" cy="1779032"/>
          </a:xfrm>
          <a:prstGeom prst="rect">
            <a:avLst/>
          </a:prstGeom>
          <a:noFill/>
          <a:ln/>
        </p:spPr>
        <p:txBody>
          <a:bodyPr wrap="square" lIns="0" tIns="0" rIns="0" bIns="0" rtlCol="0" anchor="t"/>
          <a:lstStyle/>
          <a:p>
            <a:pPr marL="342900" indent="-342900" algn="l">
              <a:lnSpc>
                <a:spcPts val="2400"/>
              </a:lnSpc>
              <a:buSzPct val="100000"/>
              <a:buChar char="•"/>
            </a:pPr>
            <a:r>
              <a:rPr lang="en-US" sz="1550" b="1" dirty="0">
                <a:solidFill>
                  <a:srgbClr val="CFCBBF"/>
                </a:solidFill>
                <a:latin typeface="Raleway" pitchFamily="34" charset="0"/>
                <a:ea typeface="Raleway" pitchFamily="34" charset="-122"/>
                <a:cs typeface="Raleway" pitchFamily="34" charset="-120"/>
              </a:rPr>
              <a:t>Flux constant</a:t>
            </a:r>
            <a:endParaRPr lang="en-US" sz="1550" b="1" dirty="0"/>
          </a:p>
          <a:p>
            <a:pPr marL="342900" indent="-342900" algn="l">
              <a:lnSpc>
                <a:spcPts val="2400"/>
              </a:lnSpc>
              <a:buSzPct val="100000"/>
              <a:buChar char="•"/>
            </a:pPr>
            <a:r>
              <a:rPr lang="en-US" sz="1550" b="1" dirty="0">
                <a:solidFill>
                  <a:srgbClr val="CFCBBF"/>
                </a:solidFill>
                <a:latin typeface="Raleway" pitchFamily="34" charset="0"/>
                <a:ea typeface="Raleway" pitchFamily="34" charset="-122"/>
                <a:cs typeface="Raleway" pitchFamily="34" charset="-120"/>
              </a:rPr>
              <a:t>Production continue</a:t>
            </a:r>
            <a:endParaRPr lang="en-US" sz="1550" b="1" dirty="0"/>
          </a:p>
          <a:p>
            <a:pPr marL="342900" indent="-342900" algn="l">
              <a:lnSpc>
                <a:spcPts val="2400"/>
              </a:lnSpc>
              <a:buSzPct val="100000"/>
              <a:buChar char="•"/>
            </a:pPr>
            <a:r>
              <a:rPr lang="en-US" sz="1550" b="1" dirty="0">
                <a:solidFill>
                  <a:srgbClr val="CFCBBF"/>
                </a:solidFill>
                <a:latin typeface="Raleway" pitchFamily="34" charset="0"/>
                <a:ea typeface="Raleway" pitchFamily="34" charset="-122"/>
                <a:cs typeface="Raleway" pitchFamily="34" charset="-120"/>
              </a:rPr>
              <a:t>Contrôle automatisé</a:t>
            </a:r>
            <a:endParaRPr lang="en-US" sz="1550" b="1" dirty="0"/>
          </a:p>
          <a:p>
            <a:pPr marL="342900" indent="-342900" algn="l">
              <a:lnSpc>
                <a:spcPts val="2400"/>
              </a:lnSpc>
              <a:buSzPct val="100000"/>
              <a:buChar char="•"/>
            </a:pPr>
            <a:r>
              <a:rPr lang="en-US" sz="1550" b="1" dirty="0">
                <a:solidFill>
                  <a:srgbClr val="CFCBBF"/>
                </a:solidFill>
                <a:latin typeface="Raleway" pitchFamily="34" charset="0"/>
                <a:ea typeface="Raleway" pitchFamily="34" charset="-122"/>
                <a:cs typeface="Raleway" pitchFamily="34" charset="-120"/>
              </a:rPr>
              <a:t>Économies d'énergie</a:t>
            </a:r>
            <a:endParaRPr lang="en-US" sz="1550" b="1" dirty="0"/>
          </a:p>
          <a:p>
            <a:pPr marL="342900" indent="-342900" algn="l">
              <a:lnSpc>
                <a:spcPts val="2400"/>
              </a:lnSpc>
              <a:buSzPct val="100000"/>
              <a:buChar char="•"/>
            </a:pPr>
            <a:r>
              <a:rPr lang="en-US" sz="1550" b="1" dirty="0">
                <a:solidFill>
                  <a:srgbClr val="CFCBBF"/>
                </a:solidFill>
                <a:latin typeface="Raleway" pitchFamily="34" charset="0"/>
                <a:ea typeface="Raleway" pitchFamily="34" charset="-122"/>
                <a:cs typeface="Raleway" pitchFamily="34" charset="-120"/>
              </a:rPr>
              <a:t>Consistance améliorée</a:t>
            </a:r>
            <a:endParaRPr lang="en-US" sz="1550" b="1" dirty="0"/>
          </a:p>
        </p:txBody>
      </p:sp>
      <p:sp>
        <p:nvSpPr>
          <p:cNvPr id="11" name="Rectangle 10"/>
          <p:cNvSpPr/>
          <p:nvPr/>
        </p:nvSpPr>
        <p:spPr>
          <a:xfrm>
            <a:off x="12868835" y="7667268"/>
            <a:ext cx="1761565" cy="56233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793790" y="650438"/>
            <a:ext cx="5670590" cy="708779"/>
          </a:xfrm>
          <a:prstGeom prst="rect">
            <a:avLst/>
          </a:prstGeom>
          <a:noFill/>
          <a:ln/>
        </p:spPr>
        <p:txBody>
          <a:bodyPr wrap="none" lIns="0" tIns="0" rIns="0" bIns="0" rtlCol="0" anchor="t"/>
          <a:lstStyle/>
          <a:p>
            <a:pPr marL="0" indent="0" algn="l">
              <a:lnSpc>
                <a:spcPts val="5550"/>
              </a:lnSpc>
              <a:buNone/>
            </a:pPr>
            <a:r>
              <a:rPr lang="en-US" sz="4450" dirty="0">
                <a:solidFill>
                  <a:srgbClr val="F2E782"/>
                </a:solidFill>
                <a:latin typeface="Prata" pitchFamily="34" charset="0"/>
                <a:ea typeface="Prata" pitchFamily="34" charset="-122"/>
                <a:cs typeface="Prata" pitchFamily="34" charset="-120"/>
              </a:rPr>
              <a:t>Conclusion</a:t>
            </a:r>
            <a:endParaRPr lang="en-US" sz="4450" dirty="0"/>
          </a:p>
        </p:txBody>
      </p:sp>
      <p:sp>
        <p:nvSpPr>
          <p:cNvPr id="5" name="Text 2"/>
          <p:cNvSpPr/>
          <p:nvPr/>
        </p:nvSpPr>
        <p:spPr>
          <a:xfrm>
            <a:off x="9638943" y="2578298"/>
            <a:ext cx="4205168" cy="3141107"/>
          </a:xfrm>
          <a:prstGeom prst="rect">
            <a:avLst/>
          </a:prstGeom>
          <a:noFill/>
          <a:ln/>
        </p:spPr>
        <p:txBody>
          <a:bodyPr wrap="square" lIns="0" tIns="0" rIns="0" bIns="0" rtlCol="0" anchor="t"/>
          <a:lstStyle/>
          <a:p>
            <a:pPr marL="342900" indent="-342900" algn="l">
              <a:lnSpc>
                <a:spcPts val="2850"/>
              </a:lnSpc>
              <a:buSzPct val="100000"/>
              <a:buChar char="•"/>
            </a:pPr>
            <a:endParaRPr lang="en-US" sz="1750" dirty="0"/>
          </a:p>
        </p:txBody>
      </p:sp>
      <p:sp>
        <p:nvSpPr>
          <p:cNvPr id="6" name="Text 3"/>
          <p:cNvSpPr/>
          <p:nvPr/>
        </p:nvSpPr>
        <p:spPr>
          <a:xfrm>
            <a:off x="793790" y="1586753"/>
            <a:ext cx="13594562" cy="5889811"/>
          </a:xfrm>
          <a:prstGeom prst="rect">
            <a:avLst/>
          </a:prstGeom>
          <a:noFill/>
          <a:ln/>
        </p:spPr>
        <p:txBody>
          <a:bodyPr wrap="square" lIns="0" tIns="0" rIns="0" bIns="0" rtlCol="0" anchor="t"/>
          <a:lstStyle/>
          <a:p>
            <a:pPr marL="0" indent="0" algn="l">
              <a:lnSpc>
                <a:spcPts val="2850"/>
              </a:lnSpc>
              <a:buNone/>
            </a:pPr>
            <a:endParaRPr lang="en-US" sz="1750" dirty="0"/>
          </a:p>
        </p:txBody>
      </p:sp>
      <p:sp>
        <p:nvSpPr>
          <p:cNvPr id="7" name="Rectangle 6"/>
          <p:cNvSpPr/>
          <p:nvPr/>
        </p:nvSpPr>
        <p:spPr>
          <a:xfrm>
            <a:off x="793790" y="1586753"/>
            <a:ext cx="12747398" cy="5016758"/>
          </a:xfrm>
          <a:prstGeom prst="rect">
            <a:avLst/>
          </a:prstGeom>
        </p:spPr>
        <p:txBody>
          <a:bodyPr wrap="square">
            <a:spAutoFit/>
          </a:bodyPr>
          <a:lstStyle/>
          <a:p>
            <a:r>
              <a:rPr lang="fr-FR" sz="3200" dirty="0" smtClean="0">
                <a:solidFill>
                  <a:schemeClr val="bg1"/>
                </a:solidFill>
              </a:rPr>
              <a:t>le séchage discontinu soit une méthode traditionnelle, il présente des risques majeurs pour la qualité pharmaceutique en raison de la variabilité entre les lots et des temps morts importants qui réduisent l'efficacité de la production. Cette approche entraîne une hétérogénéité des granulés, provoquant des défauts de dureté, des variations de teneur en principe actif et des profils de dissolution incohérents dans les comprimés finis. Face à ces défis opérationnels et énergétiques, la transition vers le séchage continu s'impose comme une solution supérieure pour garantir une qualité constante, automatiser le contrôle et réduire les coûts de fabrication à long terme.</a:t>
            </a:r>
            <a:endParaRPr lang="fr-FR" sz="3200" dirty="0">
              <a:solidFill>
                <a:schemeClr val="bg1"/>
              </a:solidFill>
            </a:endParaRPr>
          </a:p>
        </p:txBody>
      </p:sp>
      <p:sp>
        <p:nvSpPr>
          <p:cNvPr id="9" name="Rectangle à coins arrondis 8"/>
          <p:cNvSpPr/>
          <p:nvPr/>
        </p:nvSpPr>
        <p:spPr>
          <a:xfrm>
            <a:off x="12868835" y="7651376"/>
            <a:ext cx="1761565" cy="578224"/>
          </a:xfrm>
          <a:prstGeom prst="roundRect">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TotalTime>
  <Words>452</Words>
  <Application>Microsoft Office PowerPoint</Application>
  <PresentationFormat>Personnalisé</PresentationFormat>
  <Paragraphs>76</Paragraphs>
  <Slides>9</Slides>
  <Notes>9</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9</vt:i4>
      </vt:variant>
    </vt:vector>
  </HeadingPairs>
  <TitlesOfParts>
    <vt:vector size="15" baseType="lpstr">
      <vt:lpstr>Calibri</vt:lpstr>
      <vt:lpstr>Prata</vt:lpstr>
      <vt:lpstr>Arial</vt:lpstr>
      <vt:lpstr>Prata Light</vt:lpstr>
      <vt:lpstr>Raleway</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moncef</dc:creator>
  <cp:lastModifiedBy>moncef</cp:lastModifiedBy>
  <cp:revision>9</cp:revision>
  <dcterms:created xsi:type="dcterms:W3CDTF">2026-04-15T22:54:29Z</dcterms:created>
  <dcterms:modified xsi:type="dcterms:W3CDTF">2026-04-24T20:58:43Z</dcterms:modified>
</cp:coreProperties>
</file>