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72" r:id="rId1"/>
  </p:sldMasterIdLst>
  <p:sldIdLst>
    <p:sldId id="284" r:id="rId2"/>
    <p:sldId id="257" r:id="rId3"/>
    <p:sldId id="283" r:id="rId4"/>
    <p:sldId id="258" r:id="rId5"/>
    <p:sldId id="259" r:id="rId6"/>
    <p:sldId id="263" r:id="rId7"/>
    <p:sldId id="264" r:id="rId8"/>
    <p:sldId id="265" r:id="rId9"/>
    <p:sldId id="266" r:id="rId10"/>
    <p:sldId id="267" r:id="rId11"/>
    <p:sldId id="268" r:id="rId12"/>
    <p:sldId id="269" r:id="rId13"/>
    <p:sldId id="270" r:id="rId14"/>
    <p:sldId id="271" r:id="rId15"/>
    <p:sldId id="274" r:id="rId16"/>
    <p:sldId id="280" r:id="rId17"/>
    <p:sldId id="281" r:id="rId18"/>
    <p:sldId id="285" r:id="rId19"/>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inimized">
    <p:restoredLeft sz="84380"/>
    <p:restoredTop sz="94660"/>
  </p:normalViewPr>
  <p:slideViewPr>
    <p:cSldViewPr>
      <p:cViewPr>
        <p:scale>
          <a:sx n="78" d="100"/>
          <a:sy n="78" d="100"/>
        </p:scale>
        <p:origin x="-912" y="72"/>
      </p:cViewPr>
      <p:guideLst>
        <p:guide orient="horz" pos="2160"/>
        <p:guide pos="2880"/>
      </p:guideLst>
    </p:cSldViewPr>
  </p:slideViewPr>
  <p:notesTextViewPr>
    <p:cViewPr>
      <p:scale>
        <a:sx n="75" d="100"/>
        <a:sy n="75"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7" name="مثلث متساوي الساقين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عنوان 7"/>
          <p:cNvSpPr>
            <a:spLocks noGrp="1"/>
          </p:cNvSpPr>
          <p:nvPr>
            <p:ph type="ctrTitle"/>
          </p:nvPr>
        </p:nvSpPr>
        <p:spPr>
          <a:xfrm>
            <a:off x="540544" y="776288"/>
            <a:ext cx="8062912" cy="1470025"/>
          </a:xfrm>
        </p:spPr>
        <p:txBody>
          <a:bodyPr anchor="b">
            <a:normAutofit/>
          </a:bodyPr>
          <a:lstStyle>
            <a:lvl1pPr algn="r">
              <a:defRPr sz="4400"/>
            </a:lvl1pPr>
          </a:lstStyle>
          <a:p>
            <a:r>
              <a:rPr kumimoji="0" lang="ar-SA" smtClean="0"/>
              <a:t>انقر لتحرير نمط العنوان الرئيسي</a:t>
            </a:r>
            <a:endParaRPr kumimoji="0" lang="en-US"/>
          </a:p>
        </p:txBody>
      </p:sp>
      <p:sp>
        <p:nvSpPr>
          <p:cNvPr id="9" name="عنوان فرعي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ar-SA" smtClean="0"/>
              <a:t>انقر لتحرير نمط العنوان الثانوي الرئيسي</a:t>
            </a:r>
            <a:endParaRPr kumimoji="0" lang="en-US"/>
          </a:p>
        </p:txBody>
      </p:sp>
      <p:sp>
        <p:nvSpPr>
          <p:cNvPr id="28" name="عنصر نائب للتاريخ 27"/>
          <p:cNvSpPr>
            <a:spLocks noGrp="1"/>
          </p:cNvSpPr>
          <p:nvPr>
            <p:ph type="dt" sz="half" idx="10"/>
          </p:nvPr>
        </p:nvSpPr>
        <p:spPr>
          <a:xfrm>
            <a:off x="1371600" y="6012656"/>
            <a:ext cx="5791200" cy="365125"/>
          </a:xfrm>
        </p:spPr>
        <p:txBody>
          <a:bodyPr tIns="0" bIns="0" anchor="t"/>
          <a:lstStyle>
            <a:lvl1pPr algn="r">
              <a:defRPr sz="1000"/>
            </a:lvl1pPr>
          </a:lstStyle>
          <a:p>
            <a:fld id="{1B8ABB09-4A1D-463E-8065-109CC2B7EFAA}" type="datetimeFigureOut">
              <a:rPr lang="ar-SA" smtClean="0"/>
              <a:t>15/04/40</a:t>
            </a:fld>
            <a:endParaRPr lang="ar-SA"/>
          </a:p>
        </p:txBody>
      </p:sp>
      <p:sp>
        <p:nvSpPr>
          <p:cNvPr id="17" name="عنصر نائب للتذييل 16"/>
          <p:cNvSpPr>
            <a:spLocks noGrp="1"/>
          </p:cNvSpPr>
          <p:nvPr>
            <p:ph type="ftr" sz="quarter" idx="11"/>
          </p:nvPr>
        </p:nvSpPr>
        <p:spPr>
          <a:xfrm>
            <a:off x="1371600" y="5650704"/>
            <a:ext cx="5791200" cy="365125"/>
          </a:xfrm>
        </p:spPr>
        <p:txBody>
          <a:bodyPr tIns="0" bIns="0" anchor="b"/>
          <a:lstStyle>
            <a:lvl1pPr algn="r">
              <a:defRPr sz="1100"/>
            </a:lvl1pPr>
          </a:lstStyle>
          <a:p>
            <a:endParaRPr lang="ar-SA"/>
          </a:p>
        </p:txBody>
      </p:sp>
      <p:sp>
        <p:nvSpPr>
          <p:cNvPr id="29" name="عنصر نائب لرقم الشريحة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0B34F065-1154-456A-91E3-76DE8E75E17B}" type="slidenum">
              <a:rPr lang="ar-SA" smtClean="0"/>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1B8ABB09-4A1D-463E-8065-109CC2B7EFAA}" type="datetimeFigureOut">
              <a:rPr lang="ar-SA" smtClean="0"/>
              <a:t>15/04/40</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781800" y="381000"/>
            <a:ext cx="1905000" cy="5486400"/>
          </a:xfrm>
        </p:spPr>
        <p:txBody>
          <a:bodyPr vert="eaVert"/>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a:xfrm>
            <a:off x="457200" y="381000"/>
            <a:ext cx="6248400" cy="5486400"/>
          </a:xfrm>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1B8ABB09-4A1D-463E-8065-109CC2B7EFAA}" type="datetimeFigureOut">
              <a:rPr lang="ar-SA" smtClean="0"/>
              <a:t>15/04/40</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67494"/>
            <a:ext cx="8229600" cy="1399032"/>
          </a:xfrm>
        </p:spPr>
        <p:txBody>
          <a:bodyPr/>
          <a:lstStyle/>
          <a:p>
            <a:r>
              <a:rPr kumimoji="0" lang="ar-SA" smtClean="0"/>
              <a:t>انقر لتحرير نمط العنوان الرئيسي</a:t>
            </a:r>
            <a:endParaRPr kumimoji="0" lang="en-US"/>
          </a:p>
        </p:txBody>
      </p:sp>
      <p:sp>
        <p:nvSpPr>
          <p:cNvPr id="3" name="عنصر نائب للمحتوى 2"/>
          <p:cNvSpPr>
            <a:spLocks noGrp="1"/>
          </p:cNvSpPr>
          <p:nvPr>
            <p:ph idx="1"/>
          </p:nvPr>
        </p:nvSpPr>
        <p:spPr>
          <a:xfrm>
            <a:off x="457200" y="1882808"/>
            <a:ext cx="8229600" cy="4572000"/>
          </a:xfrm>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a:xfrm>
            <a:off x="4791456" y="6480048"/>
            <a:ext cx="2133600" cy="301752"/>
          </a:xfrm>
        </p:spPr>
        <p:txBody>
          <a:bodyPr/>
          <a:lstStyle/>
          <a:p>
            <a:fld id="{1B8ABB09-4A1D-463E-8065-109CC2B7EFAA}" type="datetimeFigureOut">
              <a:rPr lang="ar-SA" smtClean="0"/>
              <a:t>15/04/40</a:t>
            </a:fld>
            <a:endParaRPr lang="ar-SA"/>
          </a:p>
        </p:txBody>
      </p:sp>
      <p:sp>
        <p:nvSpPr>
          <p:cNvPr id="5" name="عنصر نائب للتذييل 4"/>
          <p:cNvSpPr>
            <a:spLocks noGrp="1"/>
          </p:cNvSpPr>
          <p:nvPr>
            <p:ph type="ftr" sz="quarter" idx="11"/>
          </p:nvPr>
        </p:nvSpPr>
        <p:spPr>
          <a:xfrm>
            <a:off x="457200" y="6480969"/>
            <a:ext cx="4260056" cy="300831"/>
          </a:xfrm>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عنوان المقطع">
    <p:spTree>
      <p:nvGrpSpPr>
        <p:cNvPr id="1" name=""/>
        <p:cNvGrpSpPr/>
        <p:nvPr/>
      </p:nvGrpSpPr>
      <p:grpSpPr>
        <a:xfrm>
          <a:off x="0" y="0"/>
          <a:ext cx="0" cy="0"/>
          <a:chOff x="0" y="0"/>
          <a:chExt cx="0" cy="0"/>
        </a:xfrm>
      </p:grpSpPr>
      <p:sp>
        <p:nvSpPr>
          <p:cNvPr id="9" name="مثلث قائم الزاوية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مثلث متساوي الساقين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عنصر نائب للتاريخ 3"/>
          <p:cNvSpPr>
            <a:spLocks noGrp="1"/>
          </p:cNvSpPr>
          <p:nvPr>
            <p:ph type="dt" sz="half" idx="10"/>
          </p:nvPr>
        </p:nvSpPr>
        <p:spPr>
          <a:xfrm>
            <a:off x="6955632" y="6477000"/>
            <a:ext cx="2133600" cy="304800"/>
          </a:xfrm>
        </p:spPr>
        <p:txBody>
          <a:bodyPr/>
          <a:lstStyle/>
          <a:p>
            <a:fld id="{1B8ABB09-4A1D-463E-8065-109CC2B7EFAA}" type="datetimeFigureOut">
              <a:rPr lang="ar-SA" smtClean="0"/>
              <a:t>15/04/40</a:t>
            </a:fld>
            <a:endParaRPr lang="ar-SA"/>
          </a:p>
        </p:txBody>
      </p:sp>
      <p:sp>
        <p:nvSpPr>
          <p:cNvPr id="5" name="عنصر نائب للتذييل 4"/>
          <p:cNvSpPr>
            <a:spLocks noGrp="1"/>
          </p:cNvSpPr>
          <p:nvPr>
            <p:ph type="ftr" sz="quarter" idx="11"/>
          </p:nvPr>
        </p:nvSpPr>
        <p:spPr>
          <a:xfrm>
            <a:off x="2619376" y="6480969"/>
            <a:ext cx="4260056" cy="300831"/>
          </a:xfrm>
        </p:spPr>
        <p:txBody>
          <a:bodyPr/>
          <a:lstStyle/>
          <a:p>
            <a:endParaRPr lang="ar-SA"/>
          </a:p>
        </p:txBody>
      </p:sp>
      <p:sp>
        <p:nvSpPr>
          <p:cNvPr id="6" name="عنصر نائب لرقم الشريحة 5"/>
          <p:cNvSpPr>
            <a:spLocks noGrp="1"/>
          </p:cNvSpPr>
          <p:nvPr>
            <p:ph type="sldNum" sz="quarter" idx="12"/>
          </p:nvPr>
        </p:nvSpPr>
        <p:spPr>
          <a:xfrm>
            <a:off x="8451056" y="809624"/>
            <a:ext cx="502920" cy="300831"/>
          </a:xfrm>
        </p:spPr>
        <p:txBody>
          <a:bodyPr/>
          <a:lstStyle/>
          <a:p>
            <a:fld id="{0B34F065-1154-456A-91E3-76DE8E75E17B}" type="slidenum">
              <a:rPr lang="ar-SA" smtClean="0"/>
              <a:t>‹#›</a:t>
            </a:fld>
            <a:endParaRPr lang="ar-SA"/>
          </a:p>
        </p:txBody>
      </p:sp>
      <p:cxnSp>
        <p:nvCxnSpPr>
          <p:cNvPr id="11" name="رابط مستقيم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رابط مستقيم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عنوان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ar-SA" smtClean="0"/>
              <a:t>انقر لتحرير أنماط النص الرئيسي</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marL="0" algn="l">
              <a:defRPr/>
            </a:lvl1pPr>
          </a:lstStyle>
          <a:p>
            <a:r>
              <a:rPr kumimoji="0" lang="ar-SA" smtClean="0"/>
              <a:t>انقر لتحرير نمط العنوان الرئيسي</a:t>
            </a:r>
            <a:endParaRPr kumimoji="0" lang="en-US"/>
          </a:p>
        </p:txBody>
      </p:sp>
      <p:sp>
        <p:nvSpPr>
          <p:cNvPr id="3" name="عنصر نائب للمحتوى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محتوى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a:xfrm>
            <a:off x="4791456" y="6480969"/>
            <a:ext cx="2133600" cy="301752"/>
          </a:xfrm>
        </p:spPr>
        <p:txBody>
          <a:bodyPr/>
          <a:lstStyle/>
          <a:p>
            <a:fld id="{1B8ABB09-4A1D-463E-8065-109CC2B7EFAA}" type="datetimeFigureOut">
              <a:rPr lang="ar-SA" smtClean="0"/>
              <a:t>15/04/40</a:t>
            </a:fld>
            <a:endParaRPr lang="ar-SA"/>
          </a:p>
        </p:txBody>
      </p:sp>
      <p:sp>
        <p:nvSpPr>
          <p:cNvPr id="6" name="عنصر نائب للتذييل 5"/>
          <p:cNvSpPr>
            <a:spLocks noGrp="1"/>
          </p:cNvSpPr>
          <p:nvPr>
            <p:ph type="ftr" sz="quarter" idx="11"/>
          </p:nvPr>
        </p:nvSpPr>
        <p:spPr>
          <a:xfrm>
            <a:off x="457200" y="6480969"/>
            <a:ext cx="4260056" cy="301752"/>
          </a:xfrm>
        </p:spPr>
        <p:txBody>
          <a:bodyPr/>
          <a:lstStyle/>
          <a:p>
            <a:endParaRPr lang="ar-SA"/>
          </a:p>
        </p:txBody>
      </p:sp>
      <p:sp>
        <p:nvSpPr>
          <p:cNvPr id="7" name="عنصر نائب لرقم الشريحة 6"/>
          <p:cNvSpPr>
            <a:spLocks noGrp="1"/>
          </p:cNvSpPr>
          <p:nvPr>
            <p:ph type="sldNum" sz="quarter" idx="12"/>
          </p:nvPr>
        </p:nvSpPr>
        <p:spPr>
          <a:xfrm>
            <a:off x="7589520" y="6480969"/>
            <a:ext cx="502920" cy="301752"/>
          </a:xfrm>
        </p:spPr>
        <p:txBody>
          <a:bodyPr/>
          <a:lstStyle/>
          <a:p>
            <a:fld id="{0B34F065-1154-456A-91E3-76DE8E75E17B}" type="slidenum">
              <a:rPr lang="ar-SA" smtClean="0"/>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ar-SA" smtClean="0"/>
              <a:t>انقر لتحرير أنماط النص الرئيسي</a:t>
            </a:r>
          </a:p>
        </p:txBody>
      </p:sp>
      <p:sp>
        <p:nvSpPr>
          <p:cNvPr id="4" name="عنصر نائب للنص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ar-SA" smtClean="0"/>
              <a:t>انقر لتحرير أنماط النص الرئيسي</a:t>
            </a:r>
          </a:p>
        </p:txBody>
      </p:sp>
      <p:sp>
        <p:nvSpPr>
          <p:cNvPr id="5" name="عنصر نائب للمحتوى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6" name="عنصر نائب للمحتوى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7" name="عنصر نائب للتاريخ 6"/>
          <p:cNvSpPr>
            <a:spLocks noGrp="1"/>
          </p:cNvSpPr>
          <p:nvPr>
            <p:ph type="dt" sz="half" idx="10"/>
          </p:nvPr>
        </p:nvSpPr>
        <p:spPr>
          <a:xfrm>
            <a:off x="4791456" y="6480969"/>
            <a:ext cx="2130552" cy="301752"/>
          </a:xfrm>
        </p:spPr>
        <p:txBody>
          <a:bodyPr/>
          <a:lstStyle/>
          <a:p>
            <a:fld id="{1B8ABB09-4A1D-463E-8065-109CC2B7EFAA}" type="datetimeFigureOut">
              <a:rPr lang="ar-SA" smtClean="0"/>
              <a:t>15/04/40</a:t>
            </a:fld>
            <a:endParaRPr lang="ar-SA"/>
          </a:p>
        </p:txBody>
      </p:sp>
      <p:sp>
        <p:nvSpPr>
          <p:cNvPr id="8" name="عنصر نائب للتذييل 7"/>
          <p:cNvSpPr>
            <a:spLocks noGrp="1"/>
          </p:cNvSpPr>
          <p:nvPr>
            <p:ph type="ftr" sz="quarter" idx="11"/>
          </p:nvPr>
        </p:nvSpPr>
        <p:spPr>
          <a:xfrm>
            <a:off x="457200" y="6480969"/>
            <a:ext cx="4261104" cy="301752"/>
          </a:xfrm>
        </p:spPr>
        <p:txBody>
          <a:bodyPr/>
          <a:lstStyle/>
          <a:p>
            <a:endParaRPr lang="ar-SA"/>
          </a:p>
        </p:txBody>
      </p:sp>
      <p:sp>
        <p:nvSpPr>
          <p:cNvPr id="9" name="عنصر نائب لرقم الشريحة 8"/>
          <p:cNvSpPr>
            <a:spLocks noGrp="1"/>
          </p:cNvSpPr>
          <p:nvPr>
            <p:ph type="sldNum" sz="quarter" idx="12"/>
          </p:nvPr>
        </p:nvSpPr>
        <p:spPr>
          <a:xfrm>
            <a:off x="7589520" y="6483096"/>
            <a:ext cx="502920" cy="301752"/>
          </a:xfrm>
        </p:spPr>
        <p:txBody>
          <a:bodyPr/>
          <a:lstStyle>
            <a:lvl1pPr algn="ctr">
              <a:defRPr/>
            </a:lvl1pPr>
          </a:lstStyle>
          <a:p>
            <a:fld id="{0B34F065-1154-456A-91E3-76DE8E75E17B}" type="slidenum">
              <a:rPr lang="ar-SA" smtClean="0"/>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b="0"/>
            </a:lvl1pPr>
          </a:lstStyle>
          <a:p>
            <a:r>
              <a:rPr kumimoji="0" lang="ar-SA" smtClean="0"/>
              <a:t>انقر لتحرير نمط العنوان الرئيسي</a:t>
            </a:r>
            <a:endParaRPr kumimoji="0" lang="en-US"/>
          </a:p>
        </p:txBody>
      </p:sp>
      <p:sp>
        <p:nvSpPr>
          <p:cNvPr id="3" name="عنصر نائب للتاريخ 2"/>
          <p:cNvSpPr>
            <a:spLocks noGrp="1"/>
          </p:cNvSpPr>
          <p:nvPr>
            <p:ph type="dt" sz="half" idx="10"/>
          </p:nvPr>
        </p:nvSpPr>
        <p:spPr/>
        <p:txBody>
          <a:bodyPr/>
          <a:lstStyle/>
          <a:p>
            <a:fld id="{1B8ABB09-4A1D-463E-8065-109CC2B7EFAA}" type="datetimeFigureOut">
              <a:rPr lang="ar-SA" smtClean="0"/>
              <a:t>15/04/40</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a:xfrm>
            <a:off x="4791456" y="6480969"/>
            <a:ext cx="2133600" cy="301752"/>
          </a:xfrm>
        </p:spPr>
        <p:txBody>
          <a:bodyPr/>
          <a:lstStyle/>
          <a:p>
            <a:fld id="{1B8ABB09-4A1D-463E-8065-109CC2B7EFAA}" type="datetimeFigureOut">
              <a:rPr lang="ar-SA" smtClean="0"/>
              <a:t>15/04/40</a:t>
            </a:fld>
            <a:endParaRPr lang="ar-SA"/>
          </a:p>
        </p:txBody>
      </p:sp>
      <p:sp>
        <p:nvSpPr>
          <p:cNvPr id="3" name="عنصر نائب للتذييل 2"/>
          <p:cNvSpPr>
            <a:spLocks noGrp="1"/>
          </p:cNvSpPr>
          <p:nvPr>
            <p:ph type="ftr" sz="quarter" idx="11"/>
          </p:nvPr>
        </p:nvSpPr>
        <p:spPr>
          <a:xfrm>
            <a:off x="457200" y="6481890"/>
            <a:ext cx="4260056" cy="300831"/>
          </a:xfrm>
        </p:spPr>
        <p:txBody>
          <a:bodyPr/>
          <a:lstStyle/>
          <a:p>
            <a:endParaRPr lang="ar-SA"/>
          </a:p>
        </p:txBody>
      </p:sp>
      <p:sp>
        <p:nvSpPr>
          <p:cNvPr id="4" name="عنصر نائب لرقم الشريحة 3"/>
          <p:cNvSpPr>
            <a:spLocks noGrp="1"/>
          </p:cNvSpPr>
          <p:nvPr>
            <p:ph type="sldNum" sz="quarter" idx="12"/>
          </p:nvPr>
        </p:nvSpPr>
        <p:spPr>
          <a:xfrm>
            <a:off x="7589520" y="6480969"/>
            <a:ext cx="502920" cy="301752"/>
          </a:xfrm>
        </p:spPr>
        <p:txBody>
          <a:bodyPr/>
          <a:lstStyle/>
          <a:p>
            <a:fld id="{0B34F065-1154-456A-91E3-76DE8E75E17B}" type="slidenum">
              <a:rPr lang="ar-SA" smtClean="0"/>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ar-SA" smtClean="0"/>
              <a:t>انقر لتحرير أنماط النص الرئيسي</a:t>
            </a:r>
          </a:p>
        </p:txBody>
      </p:sp>
      <p:sp>
        <p:nvSpPr>
          <p:cNvPr id="4" name="عنصر نائب للمحتوى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a:xfrm>
            <a:off x="6278976" y="6556248"/>
            <a:ext cx="2133600" cy="301752"/>
          </a:xfrm>
        </p:spPr>
        <p:txBody>
          <a:bodyPr/>
          <a:lstStyle>
            <a:lvl1pPr>
              <a:defRPr sz="900"/>
            </a:lvl1pPr>
          </a:lstStyle>
          <a:p>
            <a:fld id="{1B8ABB09-4A1D-463E-8065-109CC2B7EFAA}" type="datetimeFigureOut">
              <a:rPr lang="ar-SA" smtClean="0"/>
              <a:t>15/04/40</a:t>
            </a:fld>
            <a:endParaRPr lang="ar-SA"/>
          </a:p>
        </p:txBody>
      </p:sp>
      <p:sp>
        <p:nvSpPr>
          <p:cNvPr id="6" name="عنصر نائب للتذييل 5"/>
          <p:cNvSpPr>
            <a:spLocks noGrp="1"/>
          </p:cNvSpPr>
          <p:nvPr>
            <p:ph type="ftr" sz="quarter" idx="11"/>
          </p:nvPr>
        </p:nvSpPr>
        <p:spPr>
          <a:xfrm>
            <a:off x="1135856" y="6556248"/>
            <a:ext cx="5143120" cy="301752"/>
          </a:xfrm>
        </p:spPr>
        <p:txBody>
          <a:bodyPr/>
          <a:lstStyle>
            <a:lvl1pPr>
              <a:defRPr sz="900"/>
            </a:lvl1pPr>
          </a:lstStyle>
          <a:p>
            <a:endParaRPr lang="ar-SA"/>
          </a:p>
        </p:txBody>
      </p:sp>
      <p:sp>
        <p:nvSpPr>
          <p:cNvPr id="7" name="عنصر نائب لرقم الشريحة 6"/>
          <p:cNvSpPr>
            <a:spLocks noGrp="1"/>
          </p:cNvSpPr>
          <p:nvPr>
            <p:ph type="sldNum" sz="quarter" idx="12"/>
          </p:nvPr>
        </p:nvSpPr>
        <p:spPr>
          <a:xfrm>
            <a:off x="8410576" y="6556248"/>
            <a:ext cx="502920" cy="301752"/>
          </a:xfrm>
        </p:spPr>
        <p:txBody>
          <a:bodyPr/>
          <a:lstStyle>
            <a:lvl1pPr>
              <a:defRPr sz="900"/>
            </a:lvl1pPr>
          </a:lstStyle>
          <a:p>
            <a:fld id="{0B34F065-1154-456A-91E3-76DE8E75E17B}" type="slidenum">
              <a:rPr lang="ar-SA" smtClean="0"/>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ar-SA" smtClean="0"/>
              <a:t>انقر لتحرير نمط العنوان الرئيسي</a:t>
            </a:r>
            <a:endParaRPr kumimoji="0" lang="en-US"/>
          </a:p>
        </p:txBody>
      </p:sp>
      <p:sp>
        <p:nvSpPr>
          <p:cNvPr id="3" name="عنصر نائب للصورة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ar-SA" smtClean="0"/>
              <a:t>انقر فوق الأيقونة لإضافة صورة</a:t>
            </a:r>
            <a:endParaRPr kumimoji="0" lang="en-US" dirty="0"/>
          </a:p>
        </p:txBody>
      </p:sp>
      <p:sp>
        <p:nvSpPr>
          <p:cNvPr id="4" name="عنصر نائب للنص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ar-SA" smtClean="0"/>
              <a:t>انقر لتحرير أنماط النص الرئيسي</a:t>
            </a:r>
          </a:p>
        </p:txBody>
      </p:sp>
      <p:sp>
        <p:nvSpPr>
          <p:cNvPr id="5" name="عنصر نائب للتاريخ 4"/>
          <p:cNvSpPr>
            <a:spLocks noGrp="1"/>
          </p:cNvSpPr>
          <p:nvPr>
            <p:ph type="dt" sz="half" idx="10"/>
          </p:nvPr>
        </p:nvSpPr>
        <p:spPr>
          <a:xfrm>
            <a:off x="6108192" y="6556248"/>
            <a:ext cx="2103120" cy="301752"/>
          </a:xfrm>
        </p:spPr>
        <p:txBody>
          <a:bodyPr/>
          <a:lstStyle>
            <a:lvl1pPr>
              <a:defRPr sz="900"/>
            </a:lvl1pPr>
          </a:lstStyle>
          <a:p>
            <a:fld id="{1B8ABB09-4A1D-463E-8065-109CC2B7EFAA}" type="datetimeFigureOut">
              <a:rPr lang="ar-SA" smtClean="0"/>
              <a:t>15/04/40</a:t>
            </a:fld>
            <a:endParaRPr lang="ar-SA"/>
          </a:p>
        </p:txBody>
      </p:sp>
      <p:sp>
        <p:nvSpPr>
          <p:cNvPr id="6" name="عنصر نائب للتذييل 5"/>
          <p:cNvSpPr>
            <a:spLocks noGrp="1"/>
          </p:cNvSpPr>
          <p:nvPr>
            <p:ph type="ftr" sz="quarter" idx="11"/>
          </p:nvPr>
        </p:nvSpPr>
        <p:spPr>
          <a:xfrm>
            <a:off x="1170432" y="6557169"/>
            <a:ext cx="4948072" cy="301752"/>
          </a:xfrm>
        </p:spPr>
        <p:txBody>
          <a:bodyPr/>
          <a:lstStyle>
            <a:lvl1pPr>
              <a:defRPr sz="900"/>
            </a:lvl1pPr>
          </a:lstStyle>
          <a:p>
            <a:endParaRPr lang="ar-SA"/>
          </a:p>
        </p:txBody>
      </p:sp>
      <p:sp>
        <p:nvSpPr>
          <p:cNvPr id="7" name="عنصر نائب لرقم الشريحة 6"/>
          <p:cNvSpPr>
            <a:spLocks noGrp="1"/>
          </p:cNvSpPr>
          <p:nvPr>
            <p:ph type="sldNum" sz="quarter" idx="12"/>
          </p:nvPr>
        </p:nvSpPr>
        <p:spPr>
          <a:xfrm>
            <a:off x="8217192" y="6556248"/>
            <a:ext cx="365760" cy="301752"/>
          </a:xfrm>
        </p:spPr>
        <p:txBody>
          <a:bodyPr/>
          <a:lstStyle>
            <a:lvl1pPr algn="ctr">
              <a:defRPr sz="900"/>
            </a:lvl1pPr>
          </a:lstStyle>
          <a:p>
            <a:fld id="{0B34F065-1154-456A-91E3-76DE8E75E17B}" type="slidenum">
              <a:rPr lang="ar-SA" smtClean="0"/>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مثلث قائم الزاوية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رابط مستقيم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رابط مستقيم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عنصر نائب للعنوان 21"/>
          <p:cNvSpPr>
            <a:spLocks noGrp="1"/>
          </p:cNvSpPr>
          <p:nvPr>
            <p:ph type="title"/>
          </p:nvPr>
        </p:nvSpPr>
        <p:spPr>
          <a:xfrm>
            <a:off x="457200" y="267494"/>
            <a:ext cx="8229600" cy="1399032"/>
          </a:xfrm>
          <a:prstGeom prst="rect">
            <a:avLst/>
          </a:prstGeom>
        </p:spPr>
        <p:txBody>
          <a:bodyPr vert="horz" anchor="ctr">
            <a:normAutofit/>
          </a:bodyPr>
          <a:lstStyle/>
          <a:p>
            <a:r>
              <a:rPr kumimoji="0" lang="ar-SA" smtClean="0"/>
              <a:t>انقر لتحرير نمط العنوان الرئيسي</a:t>
            </a:r>
            <a:endParaRPr kumimoji="0" lang="en-US"/>
          </a:p>
        </p:txBody>
      </p:sp>
      <p:sp>
        <p:nvSpPr>
          <p:cNvPr id="13" name="عنصر نائب للنص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ar-SA" smtClean="0"/>
              <a:t>انقر لتحرير أنماط النص الرئيسي</a:t>
            </a:r>
          </a:p>
          <a:p>
            <a:pPr lvl="1" eaLnBrk="1" latinLnBrk="0" hangingPunct="1"/>
            <a:r>
              <a:rPr kumimoji="0" lang="ar-SA" smtClean="0"/>
              <a:t>المستوى الثاني</a:t>
            </a:r>
          </a:p>
          <a:p>
            <a:pPr lvl="2" eaLnBrk="1" latinLnBrk="0" hangingPunct="1"/>
            <a:r>
              <a:rPr kumimoji="0" lang="ar-SA" smtClean="0"/>
              <a:t>المستوى الثالث</a:t>
            </a:r>
          </a:p>
          <a:p>
            <a:pPr lvl="3" eaLnBrk="1" latinLnBrk="0" hangingPunct="1"/>
            <a:r>
              <a:rPr kumimoji="0" lang="ar-SA" smtClean="0"/>
              <a:t>المستوى الرابع</a:t>
            </a:r>
          </a:p>
          <a:p>
            <a:pPr lvl="4" eaLnBrk="1" latinLnBrk="0" hangingPunct="1"/>
            <a:r>
              <a:rPr kumimoji="0" lang="ar-SA" smtClean="0"/>
              <a:t>المستوى الخامس</a:t>
            </a:r>
            <a:endParaRPr kumimoji="0" lang="en-US"/>
          </a:p>
        </p:txBody>
      </p:sp>
      <p:sp>
        <p:nvSpPr>
          <p:cNvPr id="14" name="عنصر نائب للتاريخ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1B8ABB09-4A1D-463E-8065-109CC2B7EFAA}" type="datetimeFigureOut">
              <a:rPr lang="ar-SA" smtClean="0"/>
              <a:t>15/04/40</a:t>
            </a:fld>
            <a:endParaRPr lang="ar-SA"/>
          </a:p>
        </p:txBody>
      </p:sp>
      <p:sp>
        <p:nvSpPr>
          <p:cNvPr id="3" name="عنصر نائب للتذييل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ar-SA"/>
          </a:p>
        </p:txBody>
      </p:sp>
      <p:sp>
        <p:nvSpPr>
          <p:cNvPr id="23" name="عنصر نائب لرقم الشريحة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0B34F065-1154-456A-91E3-76DE8E75E17B}" type="slidenum">
              <a:rPr lang="ar-SA" smtClean="0"/>
              <a:t>‹#›</a:t>
            </a:fld>
            <a:endParaRPr lang="ar-SA"/>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marL="484632" algn="l" rtl="1"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r" rtl="1"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r" rtl="1"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r" rtl="1"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r" rtl="1"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r" rtl="1"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r" rtl="1"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r" rtl="1"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r" rtl="1"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r" rtl="1"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pearsonelt.com/catalogue/secondary/wider-world.html" TargetMode="External"/><Relationship Id="rId2" Type="http://schemas.openxmlformats.org/officeDocument/2006/relationships/hyperlink" Target="https://www.ef.co.uk/" TargetMode="External"/><Relationship Id="rId1" Type="http://schemas.openxmlformats.org/officeDocument/2006/relationships/slideLayout" Target="../slideLayouts/slideLayout2.xml"/><Relationship Id="rId6" Type="http://schemas.openxmlformats.org/officeDocument/2006/relationships/hyperlink" Target="https://www.deltapublishing.co.uk/titles/methodology/teaching-lexically" TargetMode="External"/><Relationship Id="rId5" Type="http://schemas.openxmlformats.org/officeDocument/2006/relationships/hyperlink" Target="https://www.pavpub.com/teaching-grammar-from-rules-to-reasons/" TargetMode="External"/><Relationship Id="rId4" Type="http://schemas.openxmlformats.org/officeDocument/2006/relationships/hyperlink" Target="http://ngl.cengage.com/sites/perspectives/home" TargetMode="External"/></Relationships>
</file>

<file path=ppt/slides/_rels/slide11.xml.rels><?xml version="1.0" encoding="UTF-8" standalone="yes"?>
<Relationships xmlns="http://schemas.openxmlformats.org/package/2006/relationships"><Relationship Id="rId2" Type="http://schemas.openxmlformats.org/officeDocument/2006/relationships/hyperlink" Target="http://pronpack.com/"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www.learningunlimited.co/projects/family-skills"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studylegalenglish.com/" TargetMode="External"/><Relationship Id="rId2" Type="http://schemas.openxmlformats.org/officeDocument/2006/relationships/hyperlink" Target="https://www.pavpub.com/english-for-health-social-care-workers/" TargetMode="External"/><Relationship Id="rId1" Type="http://schemas.openxmlformats.org/officeDocument/2006/relationships/slideLayout" Target="../slideLayouts/slideLayout2.xml"/><Relationship Id="rId6" Type="http://schemas.openxmlformats.org/officeDocument/2006/relationships/hyperlink" Target="https://elt.oup.com/teachers/supportingdyslexia/?cc=us&amp;selLanguage=en" TargetMode="External"/><Relationship Id="rId5" Type="http://schemas.openxmlformats.org/officeDocument/2006/relationships/hyperlink" Target="http://cara-for-syrian-academics.org/" TargetMode="External"/><Relationship Id="rId4" Type="http://schemas.openxmlformats.org/officeDocument/2006/relationships/hyperlink" Target="https://www.britishcouncil.org/voices-magazine/ten-trends-innovations-english-language-teaching-2018"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s://socrative.com/" TargetMode="External"/><Relationship Id="rId2" Type="http://schemas.openxmlformats.org/officeDocument/2006/relationships/hyperlink" Target="https://www.quizizz.com/" TargetMode="External"/><Relationship Id="rId1" Type="http://schemas.openxmlformats.org/officeDocument/2006/relationships/slideLayout" Target="../slideLayouts/slideLayout2.xml"/><Relationship Id="rId5" Type="http://schemas.openxmlformats.org/officeDocument/2006/relationships/hyperlink" Target="http://standfor.com.br/site/catalogo/brick-by-brick" TargetMode="External"/><Relationship Id="rId4" Type="http://schemas.openxmlformats.org/officeDocument/2006/relationships/hyperlink" Target="https://www.canva.com/"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corpus.byu.edu/bnc/" TargetMode="External"/><Relationship Id="rId2" Type="http://schemas.openxmlformats.org/officeDocument/2006/relationships/hyperlink" Target="https://www.britishcouncil.org/voices-magazine/corpora-english-language-teaching"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www.britishcouncil.org/voices-magazine/five-tips-teaching-business-english"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www.amazon.com/Academic-Presenting-Presentations-Peter-Levrai/dp/3734783674" TargetMode="External"/><Relationship Id="rId2" Type="http://schemas.openxmlformats.org/officeDocument/2006/relationships/hyperlink" Target="http://business-theories.richmondelt.com/" TargetMode="External"/><Relationship Id="rId1" Type="http://schemas.openxmlformats.org/officeDocument/2006/relationships/slideLayout" Target="../slideLayouts/slideLayout2.xml"/><Relationship Id="rId4" Type="http://schemas.openxmlformats.org/officeDocument/2006/relationships/hyperlink" Target="http://www.helblinglanguages.com/thethinkingtrain/"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www.cambridge.org/iq/cambridgeenglish/catalog/teacher-training-development-and-research/interaction-online" TargetMode="External"/><Relationship Id="rId2" Type="http://schemas.openxmlformats.org/officeDocument/2006/relationships/hyperlink" Target="https://www.kcl.ac.uk/study/preparation-courses/pre-sessional.aspx"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elt-cap-webspace.s3.amazonaws.com/OEE/index.html" TargetMode="External"/><Relationship Id="rId2" Type="http://schemas.openxmlformats.org/officeDocument/2006/relationships/hyperlink" Target="http://wordable.co/?lang=es" TargetMode="External"/><Relationship Id="rId1" Type="http://schemas.openxmlformats.org/officeDocument/2006/relationships/slideLayout" Target="../slideLayouts/slideLayout2.xml"/><Relationship Id="rId4" Type="http://schemas.openxmlformats.org/officeDocument/2006/relationships/hyperlink" Target="http://triproenglish.com/"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www.oupchina.com.hk/en/getsetgo_phonics" TargetMode="External"/><Relationship Id="rId2" Type="http://schemas.openxmlformats.org/officeDocument/2006/relationships/hyperlink" Target="https://learnmatch.net/en/" TargetMode="External"/><Relationship Id="rId1" Type="http://schemas.openxmlformats.org/officeDocument/2006/relationships/slideLayout" Target="../slideLayouts/slideLayout2.xml"/><Relationship Id="rId4" Type="http://schemas.openxmlformats.org/officeDocument/2006/relationships/hyperlink" Target="http://www.wibbu.com/about-ruby-rei/" TargetMode="External"/></Relationships>
</file>

<file path=ppt/slides/_rels/slide9.xml.rels><?xml version="1.0" encoding="UTF-8" standalone="yes"?>
<Relationships xmlns="http://schemas.openxmlformats.org/package/2006/relationships"><Relationship Id="rId2" Type="http://schemas.openxmlformats.org/officeDocument/2006/relationships/hyperlink" Target="http://www.macmillanenglish.com/courses/doodle-town/"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normAutofit lnSpcReduction="10000"/>
          </a:bodyPr>
          <a:lstStyle/>
          <a:p>
            <a:pPr algn="ctr"/>
            <a:r>
              <a:rPr lang="en-US" sz="4000" b="1" dirty="0" smtClean="0">
                <a:solidFill>
                  <a:schemeClr val="accent1">
                    <a:lumMod val="75000"/>
                  </a:schemeClr>
                </a:solidFill>
              </a:rPr>
              <a:t>THE State of the Art Trends in Teaching </a:t>
            </a:r>
          </a:p>
          <a:p>
            <a:pPr algn="ctr"/>
            <a:r>
              <a:rPr lang="en-US" sz="3200" b="1" dirty="0" err="1" smtClean="0">
                <a:solidFill>
                  <a:schemeClr val="accent1">
                    <a:lumMod val="75000"/>
                  </a:schemeClr>
                </a:solidFill>
              </a:rPr>
              <a:t>Manal</a:t>
            </a:r>
            <a:r>
              <a:rPr lang="en-US" sz="3200" b="1" dirty="0" smtClean="0">
                <a:solidFill>
                  <a:schemeClr val="accent1">
                    <a:lumMod val="75000"/>
                  </a:schemeClr>
                </a:solidFill>
              </a:rPr>
              <a:t> </a:t>
            </a:r>
            <a:r>
              <a:rPr lang="en-US" sz="3200" b="1" dirty="0" err="1" smtClean="0">
                <a:solidFill>
                  <a:schemeClr val="accent1">
                    <a:lumMod val="75000"/>
                  </a:schemeClr>
                </a:solidFill>
              </a:rPr>
              <a:t>Shammout</a:t>
            </a:r>
            <a:endParaRPr lang="ar-SA" sz="3200" b="1" dirty="0">
              <a:solidFill>
                <a:schemeClr val="accent1">
                  <a:lumMod val="75000"/>
                </a:schemeClr>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07904" y="908720"/>
            <a:ext cx="1512168" cy="1152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1705530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r>
              <a:rPr lang="en-US" b="1" dirty="0"/>
              <a:t>Inquiry-based learning (or: 'learning in a complex world')</a:t>
            </a:r>
            <a:endParaRPr lang="ar-SA" b="1" dirty="0"/>
          </a:p>
        </p:txBody>
      </p:sp>
      <p:sp>
        <p:nvSpPr>
          <p:cNvPr id="3" name="عنصر نائب للمحتوى 2"/>
          <p:cNvSpPr>
            <a:spLocks noGrp="1"/>
          </p:cNvSpPr>
          <p:nvPr>
            <p:ph idx="1"/>
          </p:nvPr>
        </p:nvSpPr>
        <p:spPr/>
        <p:txBody>
          <a:bodyPr>
            <a:normAutofit fontScale="77500" lnSpcReduction="20000"/>
          </a:bodyPr>
          <a:lstStyle/>
          <a:p>
            <a:pPr algn="l" rtl="0"/>
            <a:r>
              <a:rPr lang="en-US" dirty="0" smtClean="0"/>
              <a:t>Courses </a:t>
            </a:r>
            <a:r>
              <a:rPr lang="en-US" dirty="0"/>
              <a:t>like </a:t>
            </a:r>
            <a:r>
              <a:rPr lang="en-US" b="1" u="sng" dirty="0">
                <a:hlinkClick r:id="rId2"/>
              </a:rPr>
              <a:t>Fast Track 5</a:t>
            </a:r>
            <a:r>
              <a:rPr lang="en-US" dirty="0"/>
              <a:t> (EF Education First Ltd) and </a:t>
            </a:r>
            <a:r>
              <a:rPr lang="en-US" b="1" u="sng" dirty="0">
                <a:hlinkClick r:id="rId3"/>
              </a:rPr>
              <a:t>Wider World</a:t>
            </a:r>
            <a:r>
              <a:rPr lang="en-US" dirty="0"/>
              <a:t> (Pearson with the BBC) use authentic video and audio content to bring the real world to teenage learners. </a:t>
            </a:r>
            <a:endParaRPr lang="en-US" dirty="0" smtClean="0"/>
          </a:p>
          <a:p>
            <a:pPr algn="l" rtl="0"/>
            <a:r>
              <a:rPr lang="en-US" dirty="0" smtClean="0"/>
              <a:t>Aimed </a:t>
            </a:r>
            <a:r>
              <a:rPr lang="en-US" dirty="0"/>
              <a:t>at the adult learner, </a:t>
            </a:r>
            <a:r>
              <a:rPr lang="en-US" b="1" u="sng" dirty="0">
                <a:hlinkClick r:id="rId4"/>
              </a:rPr>
              <a:t>Perspectives</a:t>
            </a:r>
            <a:r>
              <a:rPr lang="en-US" dirty="0"/>
              <a:t> (National Geographic) uses real-life stories and TED talks to motivate learners to think critically and creatively.</a:t>
            </a:r>
          </a:p>
          <a:p>
            <a:pPr algn="l" rtl="0"/>
            <a:r>
              <a:rPr lang="en-US" dirty="0"/>
              <a:t>Danny </a:t>
            </a:r>
            <a:r>
              <a:rPr lang="en-US" dirty="0" err="1"/>
              <a:t>Norrington</a:t>
            </a:r>
            <a:r>
              <a:rPr lang="en-US" dirty="0"/>
              <a:t>-Davies’s Teaching Grammar: </a:t>
            </a:r>
            <a:r>
              <a:rPr lang="en-US" b="1" u="sng" dirty="0">
                <a:hlinkClick r:id="rId5"/>
              </a:rPr>
              <a:t>From Rules to Reasons</a:t>
            </a:r>
            <a:r>
              <a:rPr lang="en-US" dirty="0"/>
              <a:t> (Pavilion Publishing) is an alternative approach to teaching grammar. </a:t>
            </a:r>
            <a:endParaRPr lang="en-US" dirty="0" smtClean="0"/>
          </a:p>
          <a:p>
            <a:pPr algn="l" rtl="0"/>
            <a:r>
              <a:rPr lang="en-US" dirty="0" smtClean="0"/>
              <a:t>Hugh </a:t>
            </a:r>
            <a:r>
              <a:rPr lang="en-US" dirty="0" err="1"/>
              <a:t>Dellar</a:t>
            </a:r>
            <a:r>
              <a:rPr lang="en-US" dirty="0"/>
              <a:t> and Andrew </a:t>
            </a:r>
            <a:r>
              <a:rPr lang="en-US" dirty="0" err="1"/>
              <a:t>Walkley’s</a:t>
            </a:r>
            <a:r>
              <a:rPr lang="en-US" dirty="0"/>
              <a:t> </a:t>
            </a:r>
            <a:r>
              <a:rPr lang="en-US" b="1" u="sng" dirty="0">
                <a:hlinkClick r:id="rId6"/>
              </a:rPr>
              <a:t>Teaching Lexically</a:t>
            </a:r>
            <a:r>
              <a:rPr lang="en-US" b="1" dirty="0"/>
              <a:t> </a:t>
            </a:r>
            <a:r>
              <a:rPr lang="en-US" dirty="0" smtClean="0"/>
              <a:t> </a:t>
            </a:r>
            <a:r>
              <a:rPr lang="en-US" dirty="0"/>
              <a:t>combines the teaching of grammar and lexis for more effective classroom </a:t>
            </a:r>
            <a:r>
              <a:rPr lang="en-US" dirty="0" smtClean="0"/>
              <a:t>practice.</a:t>
            </a:r>
            <a:endParaRPr lang="ar-SA" dirty="0"/>
          </a:p>
        </p:txBody>
      </p:sp>
    </p:spTree>
    <p:extLst>
      <p:ext uri="{BB962C8B-B14F-4D97-AF65-F5344CB8AC3E}">
        <p14:creationId xmlns:p14="http://schemas.microsoft.com/office/powerpoint/2010/main" val="326266245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dirty="0"/>
              <a:t>English as a lingua franca (ELF)</a:t>
            </a:r>
            <a:endParaRPr lang="ar-SA" dirty="0"/>
          </a:p>
        </p:txBody>
      </p:sp>
      <p:sp>
        <p:nvSpPr>
          <p:cNvPr id="3" name="عنصر نائب للمحتوى 2"/>
          <p:cNvSpPr>
            <a:spLocks noGrp="1"/>
          </p:cNvSpPr>
          <p:nvPr>
            <p:ph idx="1"/>
          </p:nvPr>
        </p:nvSpPr>
        <p:spPr/>
        <p:txBody>
          <a:bodyPr>
            <a:normAutofit/>
          </a:bodyPr>
          <a:lstStyle/>
          <a:p>
            <a:pPr algn="l" rtl="0"/>
            <a:r>
              <a:rPr lang="en-US" dirty="0" smtClean="0"/>
              <a:t>Today</a:t>
            </a:r>
            <a:r>
              <a:rPr lang="en-US" dirty="0"/>
              <a:t>, we see resource materials like </a:t>
            </a:r>
            <a:r>
              <a:rPr lang="en-US" b="1" u="sng" dirty="0" err="1">
                <a:hlinkClick r:id="rId2"/>
              </a:rPr>
              <a:t>PronPack</a:t>
            </a:r>
            <a:r>
              <a:rPr lang="en-US" b="1" u="sng" dirty="0">
                <a:hlinkClick r:id="rId2"/>
              </a:rPr>
              <a:t> 1-4</a:t>
            </a:r>
            <a:r>
              <a:rPr lang="en-US" dirty="0"/>
              <a:t> (Mark Hancock) taking a non-prescriptive approach to accent and instead focusing on increased intelligibility as the </a:t>
            </a:r>
            <a:r>
              <a:rPr lang="en-US" dirty="0" smtClean="0"/>
              <a:t>objective. This </a:t>
            </a:r>
            <a:r>
              <a:rPr lang="en-US" dirty="0"/>
              <a:t>pronunciation course doesn’t help the learner sound British or American, but instead prepares the learner to use English in the global arena.</a:t>
            </a:r>
          </a:p>
          <a:p>
            <a:endParaRPr lang="ar-SA" dirty="0"/>
          </a:p>
        </p:txBody>
      </p:sp>
    </p:spTree>
    <p:extLst>
      <p:ext uri="{BB962C8B-B14F-4D97-AF65-F5344CB8AC3E}">
        <p14:creationId xmlns:p14="http://schemas.microsoft.com/office/powerpoint/2010/main" val="421243733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b="1" dirty="0"/>
              <a:t>Multi-literacies and trans-</a:t>
            </a:r>
            <a:r>
              <a:rPr lang="en-US" b="1" dirty="0" err="1"/>
              <a:t>languaging</a:t>
            </a:r>
            <a:endParaRPr lang="ar-SA" b="1" dirty="0"/>
          </a:p>
        </p:txBody>
      </p:sp>
      <p:sp>
        <p:nvSpPr>
          <p:cNvPr id="3" name="عنصر نائب للمحتوى 2"/>
          <p:cNvSpPr>
            <a:spLocks noGrp="1"/>
          </p:cNvSpPr>
          <p:nvPr>
            <p:ph idx="1"/>
          </p:nvPr>
        </p:nvSpPr>
        <p:spPr/>
        <p:txBody>
          <a:bodyPr>
            <a:normAutofit/>
          </a:bodyPr>
          <a:lstStyle/>
          <a:p>
            <a:pPr algn="l" rtl="0"/>
            <a:r>
              <a:rPr lang="en-US" dirty="0" smtClean="0"/>
              <a:t>Such </a:t>
            </a:r>
            <a:r>
              <a:rPr lang="en-US" dirty="0"/>
              <a:t>linguistic diversity is celebrated in courses like the </a:t>
            </a:r>
            <a:r>
              <a:rPr lang="en-US" b="1" u="sng" dirty="0">
                <a:hlinkClick r:id="rId2"/>
              </a:rPr>
              <a:t>Family Skills Toolkit</a:t>
            </a:r>
            <a:r>
              <a:rPr lang="en-US" dirty="0"/>
              <a:t>(Learning Unlimited Ltd) that encourages parents and </a:t>
            </a:r>
            <a:r>
              <a:rPr lang="en-US" dirty="0" err="1"/>
              <a:t>carers</a:t>
            </a:r>
            <a:r>
              <a:rPr lang="en-US" dirty="0"/>
              <a:t> of children learning English to see their bilingualism as a benefit.</a:t>
            </a:r>
          </a:p>
          <a:p>
            <a:endParaRPr lang="ar-SA" dirty="0"/>
          </a:p>
        </p:txBody>
      </p:sp>
    </p:spTree>
    <p:extLst>
      <p:ext uri="{BB962C8B-B14F-4D97-AF65-F5344CB8AC3E}">
        <p14:creationId xmlns:p14="http://schemas.microsoft.com/office/powerpoint/2010/main" val="367617766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67544" y="332656"/>
            <a:ext cx="8229600" cy="1399032"/>
          </a:xfrm>
        </p:spPr>
        <p:txBody>
          <a:bodyPr/>
          <a:lstStyle/>
          <a:p>
            <a:r>
              <a:rPr lang="en-US" b="1" dirty="0"/>
              <a:t>Supporting learners of specific needs</a:t>
            </a:r>
            <a:endParaRPr lang="ar-SA" b="1" dirty="0"/>
          </a:p>
        </p:txBody>
      </p:sp>
      <p:sp>
        <p:nvSpPr>
          <p:cNvPr id="3" name="عنصر نائب للمحتوى 2"/>
          <p:cNvSpPr>
            <a:spLocks noGrp="1"/>
          </p:cNvSpPr>
          <p:nvPr>
            <p:ph idx="1"/>
          </p:nvPr>
        </p:nvSpPr>
        <p:spPr/>
        <p:txBody>
          <a:bodyPr>
            <a:normAutofit fontScale="70000" lnSpcReduction="20000"/>
          </a:bodyPr>
          <a:lstStyle/>
          <a:p>
            <a:pPr algn="l" rtl="0"/>
            <a:r>
              <a:rPr lang="en-US" dirty="0" err="1" smtClean="0"/>
              <a:t>Ros</a:t>
            </a:r>
            <a:r>
              <a:rPr lang="en-US" dirty="0" smtClean="0"/>
              <a:t> </a:t>
            </a:r>
            <a:r>
              <a:rPr lang="en-US" dirty="0"/>
              <a:t>Wright’s book </a:t>
            </a:r>
            <a:r>
              <a:rPr lang="en-US" b="1" u="sng" dirty="0">
                <a:hlinkClick r:id="rId2"/>
              </a:rPr>
              <a:t>Learning English: English for Health and Social Care Workers</a:t>
            </a:r>
            <a:r>
              <a:rPr lang="en-US" dirty="0"/>
              <a:t>(Pavilion Publishing) provides learners not just with medical terms, but also knowledge of policies and procedures in the medical and care industry</a:t>
            </a:r>
            <a:r>
              <a:rPr lang="en-US" dirty="0" smtClean="0"/>
              <a:t>.</a:t>
            </a:r>
          </a:p>
          <a:p>
            <a:pPr algn="l" rtl="0"/>
            <a:r>
              <a:rPr lang="en-US" dirty="0"/>
              <a:t> </a:t>
            </a:r>
            <a:r>
              <a:rPr lang="en-US" b="1" u="sng" dirty="0">
                <a:hlinkClick r:id="rId3"/>
              </a:rPr>
              <a:t>Study Legal English – the world’s first legal English podcast</a:t>
            </a:r>
            <a:r>
              <a:rPr lang="en-US" dirty="0"/>
              <a:t> includes online learning materials and quizzes to </a:t>
            </a:r>
            <a:r>
              <a:rPr lang="en-US" dirty="0" err="1"/>
              <a:t>gamify</a:t>
            </a:r>
            <a:r>
              <a:rPr lang="en-US" dirty="0"/>
              <a:t> learning.</a:t>
            </a:r>
          </a:p>
          <a:p>
            <a:pPr algn="l" rtl="0"/>
            <a:r>
              <a:rPr lang="en-US" dirty="0"/>
              <a:t>However, catering to learners with specific needs does not only mean English for Specific Purposes (ESP). </a:t>
            </a:r>
            <a:r>
              <a:rPr lang="en-US" b="1" u="sng" dirty="0">
                <a:hlinkClick r:id="rId4"/>
              </a:rPr>
              <a:t>Imagine!</a:t>
            </a:r>
            <a:r>
              <a:rPr lang="en-US" dirty="0"/>
              <a:t> (Silva Education Ltd) caters to Brazilian learners from low-income families. </a:t>
            </a:r>
            <a:r>
              <a:rPr lang="en-US" b="1" u="sng" dirty="0">
                <a:hlinkClick r:id="rId5"/>
              </a:rPr>
              <a:t>EAP for Syrian Academics Projects</a:t>
            </a:r>
            <a:r>
              <a:rPr lang="en-US" dirty="0"/>
              <a:t> provides online EAP lessons and material support for Syrian academics exiled across Turkey. </a:t>
            </a:r>
            <a:r>
              <a:rPr lang="en-US" b="1" u="sng" dirty="0">
                <a:hlinkClick r:id="rId6"/>
              </a:rPr>
              <a:t>Supporting Learners with Dyslexia in the ELT classroom</a:t>
            </a:r>
            <a:r>
              <a:rPr lang="en-US" dirty="0"/>
              <a:t> is a teacher resource providing teachers with both theory and practical ideas of how to ‘reach and teach’ students with dyslexia.</a:t>
            </a:r>
          </a:p>
          <a:p>
            <a:endParaRPr lang="ar-SA" dirty="0"/>
          </a:p>
        </p:txBody>
      </p:sp>
    </p:spTree>
    <p:extLst>
      <p:ext uri="{BB962C8B-B14F-4D97-AF65-F5344CB8AC3E}">
        <p14:creationId xmlns:p14="http://schemas.microsoft.com/office/powerpoint/2010/main" val="51498947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b="1" dirty="0"/>
              <a:t>Creating and sharing content</a:t>
            </a:r>
            <a:endParaRPr lang="ar-SA" b="1" dirty="0"/>
          </a:p>
        </p:txBody>
      </p:sp>
      <p:sp>
        <p:nvSpPr>
          <p:cNvPr id="3" name="عنصر نائب للمحتوى 2"/>
          <p:cNvSpPr>
            <a:spLocks noGrp="1"/>
          </p:cNvSpPr>
          <p:nvPr>
            <p:ph idx="1"/>
          </p:nvPr>
        </p:nvSpPr>
        <p:spPr/>
        <p:txBody>
          <a:bodyPr>
            <a:normAutofit fontScale="77500" lnSpcReduction="20000"/>
          </a:bodyPr>
          <a:lstStyle/>
          <a:p>
            <a:pPr algn="l" rtl="0"/>
            <a:r>
              <a:rPr lang="en-US" dirty="0" smtClean="0"/>
              <a:t>Popular </a:t>
            </a:r>
            <a:r>
              <a:rPr lang="en-US" dirty="0"/>
              <a:t>online sites like </a:t>
            </a:r>
            <a:r>
              <a:rPr lang="en-US" b="1" u="sng" dirty="0" err="1">
                <a:hlinkClick r:id="rId2"/>
              </a:rPr>
              <a:t>Quizizz</a:t>
            </a:r>
            <a:r>
              <a:rPr lang="en-US" dirty="0"/>
              <a:t> and </a:t>
            </a:r>
            <a:r>
              <a:rPr lang="en-US" b="1" u="sng" dirty="0" err="1">
                <a:hlinkClick r:id="rId3"/>
              </a:rPr>
              <a:t>Socrative</a:t>
            </a:r>
            <a:r>
              <a:rPr lang="en-US" dirty="0"/>
              <a:t> allow both teachers and students to create online games and play games that are shared by users from around the world. </a:t>
            </a:r>
            <a:endParaRPr lang="en-US" dirty="0" smtClean="0"/>
          </a:p>
          <a:p>
            <a:pPr algn="l" rtl="0"/>
            <a:r>
              <a:rPr lang="en-US" dirty="0" smtClean="0"/>
              <a:t>Websites </a:t>
            </a:r>
            <a:r>
              <a:rPr lang="en-US" dirty="0"/>
              <a:t>like </a:t>
            </a:r>
            <a:r>
              <a:rPr lang="en-US" b="1" u="sng" dirty="0" err="1">
                <a:hlinkClick r:id="rId4"/>
              </a:rPr>
              <a:t>Canva</a:t>
            </a:r>
            <a:r>
              <a:rPr lang="en-US" dirty="0"/>
              <a:t> allow teachers and learners to express their creativity through posters, social media memes and banners. Then there are </a:t>
            </a:r>
            <a:r>
              <a:rPr lang="en-US" dirty="0" err="1"/>
              <a:t>mindmapping</a:t>
            </a:r>
            <a:r>
              <a:rPr lang="en-US" dirty="0"/>
              <a:t> sites, comic-strip creation sites and movie-editing/movie-making sites.</a:t>
            </a:r>
          </a:p>
          <a:p>
            <a:pPr algn="l" rtl="0"/>
            <a:r>
              <a:rPr lang="en-US" dirty="0" err="1" smtClean="0"/>
              <a:t>ELTons</a:t>
            </a:r>
            <a:r>
              <a:rPr lang="en-US" dirty="0" smtClean="0"/>
              <a:t> </a:t>
            </a:r>
            <a:r>
              <a:rPr lang="en-US" dirty="0"/>
              <a:t>finalist </a:t>
            </a:r>
            <a:r>
              <a:rPr lang="en-US" b="1" u="sng" dirty="0">
                <a:hlinkClick r:id="rId5"/>
              </a:rPr>
              <a:t>Brick by Brick</a:t>
            </a:r>
            <a:r>
              <a:rPr lang="en-US" dirty="0"/>
              <a:t>(</a:t>
            </a:r>
            <a:r>
              <a:rPr lang="en-US" dirty="0" err="1"/>
              <a:t>StandFor</a:t>
            </a:r>
            <a:r>
              <a:rPr lang="en-US" dirty="0"/>
              <a:t>/ FTD </a:t>
            </a:r>
            <a:r>
              <a:rPr lang="en-US" dirty="0" err="1"/>
              <a:t>Educaçāo</a:t>
            </a:r>
            <a:r>
              <a:rPr lang="en-US" dirty="0"/>
              <a:t>) is one such course for </a:t>
            </a:r>
            <a:r>
              <a:rPr lang="en-US" dirty="0" smtClean="0"/>
              <a:t> </a:t>
            </a:r>
            <a:r>
              <a:rPr lang="en-US" dirty="0"/>
              <a:t>learners that has them creating and embarking on hands-on projects as they learn.</a:t>
            </a:r>
          </a:p>
          <a:p>
            <a:endParaRPr lang="ar-SA" dirty="0"/>
          </a:p>
        </p:txBody>
      </p:sp>
    </p:spTree>
    <p:extLst>
      <p:ext uri="{BB962C8B-B14F-4D97-AF65-F5344CB8AC3E}">
        <p14:creationId xmlns:p14="http://schemas.microsoft.com/office/powerpoint/2010/main" val="16971473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dirty="0" smtClean="0"/>
              <a:t> </a:t>
            </a:r>
            <a:r>
              <a:rPr lang="en-US" dirty="0"/>
              <a:t>Online corpora</a:t>
            </a:r>
            <a:endParaRPr lang="ar-SA" dirty="0"/>
          </a:p>
        </p:txBody>
      </p:sp>
      <p:sp>
        <p:nvSpPr>
          <p:cNvPr id="3" name="عنصر نائب للمحتوى 2"/>
          <p:cNvSpPr>
            <a:spLocks noGrp="1"/>
          </p:cNvSpPr>
          <p:nvPr>
            <p:ph idx="1"/>
          </p:nvPr>
        </p:nvSpPr>
        <p:spPr/>
        <p:txBody>
          <a:bodyPr>
            <a:normAutofit/>
          </a:bodyPr>
          <a:lstStyle/>
          <a:p>
            <a:pPr algn="l" rtl="0"/>
            <a:r>
              <a:rPr lang="en-US" dirty="0"/>
              <a:t>The use of </a:t>
            </a:r>
            <a:r>
              <a:rPr lang="en-US" b="1" dirty="0">
                <a:hlinkClick r:id="rId2"/>
              </a:rPr>
              <a:t>corpora</a:t>
            </a:r>
            <a:r>
              <a:rPr lang="en-US" dirty="0"/>
              <a:t> – large text collections used for studying linguistic structures, </a:t>
            </a:r>
            <a:r>
              <a:rPr lang="en-US" dirty="0" smtClean="0"/>
              <a:t>frequencies. with </a:t>
            </a:r>
            <a:r>
              <a:rPr lang="en-US" dirty="0"/>
              <a:t>most corpora now </a:t>
            </a:r>
            <a:r>
              <a:rPr lang="en-US" b="1" dirty="0">
                <a:hlinkClick r:id="rId3"/>
              </a:rPr>
              <a:t>available online</a:t>
            </a:r>
            <a:r>
              <a:rPr lang="en-US" dirty="0"/>
              <a:t>, </a:t>
            </a:r>
            <a:r>
              <a:rPr lang="en-US" dirty="0" smtClean="0"/>
              <a:t> </a:t>
            </a:r>
            <a:r>
              <a:rPr lang="en-US" dirty="0"/>
              <a:t>teachers </a:t>
            </a:r>
            <a:r>
              <a:rPr lang="en-US" dirty="0" smtClean="0"/>
              <a:t>have </a:t>
            </a:r>
            <a:r>
              <a:rPr lang="en-US" dirty="0"/>
              <a:t>access to information about the way language is used in authentic texts and speech.</a:t>
            </a:r>
          </a:p>
          <a:p>
            <a:pPr algn="l" rtl="0"/>
            <a:endParaRPr lang="ar-SA" dirty="0"/>
          </a:p>
        </p:txBody>
      </p:sp>
    </p:spTree>
    <p:extLst>
      <p:ext uri="{BB962C8B-B14F-4D97-AF65-F5344CB8AC3E}">
        <p14:creationId xmlns:p14="http://schemas.microsoft.com/office/powerpoint/2010/main" val="81979769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r>
              <a:rPr lang="en-US" sz="4400" b="1" dirty="0">
                <a:solidFill>
                  <a:schemeClr val="tx2">
                    <a:lumMod val="75000"/>
                  </a:schemeClr>
                </a:solidFill>
              </a:rPr>
              <a:t> </a:t>
            </a:r>
            <a:r>
              <a:rPr lang="en-US" sz="4400" b="1" dirty="0">
                <a:solidFill>
                  <a:schemeClr val="bg2">
                    <a:lumMod val="50000"/>
                  </a:schemeClr>
                </a:solidFill>
              </a:rPr>
              <a:t>Students steering their own learning</a:t>
            </a:r>
            <a:r>
              <a:rPr lang="en-US" sz="4400" dirty="0">
                <a:solidFill>
                  <a:schemeClr val="bg2">
                    <a:lumMod val="50000"/>
                  </a:schemeClr>
                </a:solidFill>
              </a:rPr>
              <a:t/>
            </a:r>
            <a:br>
              <a:rPr lang="en-US" sz="4400" dirty="0">
                <a:solidFill>
                  <a:schemeClr val="bg2">
                    <a:lumMod val="50000"/>
                  </a:schemeClr>
                </a:solidFill>
              </a:rPr>
            </a:br>
            <a:endParaRPr lang="ar-SA" dirty="0">
              <a:solidFill>
                <a:schemeClr val="bg2">
                  <a:lumMod val="50000"/>
                </a:schemeClr>
              </a:solidFill>
            </a:endParaRPr>
          </a:p>
        </p:txBody>
      </p:sp>
      <p:sp>
        <p:nvSpPr>
          <p:cNvPr id="3" name="عنصر نائب للمحتوى 2"/>
          <p:cNvSpPr>
            <a:spLocks noGrp="1"/>
          </p:cNvSpPr>
          <p:nvPr>
            <p:ph idx="1"/>
          </p:nvPr>
        </p:nvSpPr>
        <p:spPr>
          <a:xfrm>
            <a:off x="467544" y="1124744"/>
            <a:ext cx="8229600" cy="5220072"/>
          </a:xfrm>
        </p:spPr>
        <p:txBody>
          <a:bodyPr>
            <a:normAutofit fontScale="92500" lnSpcReduction="10000"/>
          </a:bodyPr>
          <a:lstStyle/>
          <a:p>
            <a:pPr algn="l" rtl="0"/>
            <a:r>
              <a:rPr lang="en-US" dirty="0" smtClean="0"/>
              <a:t>One </a:t>
            </a:r>
            <a:r>
              <a:rPr lang="en-US" dirty="0"/>
              <a:t>example is the 'negotiated syllabus', previously the domain of the </a:t>
            </a:r>
            <a:r>
              <a:rPr lang="en-US" b="1" u="sng" dirty="0">
                <a:hlinkClick r:id="rId2"/>
              </a:rPr>
              <a:t>business English teacher</a:t>
            </a:r>
            <a:r>
              <a:rPr lang="en-US" dirty="0"/>
              <a:t>, who would conduct a needs analysis before tailoring a course to suit the </a:t>
            </a:r>
            <a:r>
              <a:rPr lang="en-US" dirty="0" smtClean="0"/>
              <a:t>participants and teachers</a:t>
            </a:r>
            <a:r>
              <a:rPr lang="en-US" dirty="0"/>
              <a:t> involve students in decisions about what to do in the classroom.</a:t>
            </a:r>
          </a:p>
          <a:p>
            <a:pPr algn="l" rtl="0"/>
            <a:r>
              <a:rPr lang="en-US" dirty="0"/>
              <a:t>The </a:t>
            </a:r>
            <a:r>
              <a:rPr lang="en-US" dirty="0" err="1"/>
              <a:t>ELTons</a:t>
            </a:r>
            <a:r>
              <a:rPr lang="en-US" dirty="0"/>
              <a:t>-nominated </a:t>
            </a:r>
            <a:r>
              <a:rPr lang="en-US" i="1" dirty="0"/>
              <a:t>Connections E-textbook</a:t>
            </a:r>
            <a:r>
              <a:rPr lang="en-US" dirty="0"/>
              <a:t> </a:t>
            </a:r>
            <a:r>
              <a:rPr lang="en-US" dirty="0" smtClean="0"/>
              <a:t> </a:t>
            </a:r>
            <a:r>
              <a:rPr lang="en-US" dirty="0"/>
              <a:t>takes this a step further and involves the students in the design of their e-textbook, allowing them to make decisions on page layout and the clarity of task instructions.</a:t>
            </a:r>
          </a:p>
          <a:p>
            <a:pPr algn="l" rtl="0"/>
            <a:endParaRPr lang="ar-SA" dirty="0"/>
          </a:p>
        </p:txBody>
      </p:sp>
    </p:spTree>
    <p:extLst>
      <p:ext uri="{BB962C8B-B14F-4D97-AF65-F5344CB8AC3E}">
        <p14:creationId xmlns:p14="http://schemas.microsoft.com/office/powerpoint/2010/main" val="133163443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dirty="0"/>
          </a:p>
        </p:txBody>
      </p:sp>
      <p:sp>
        <p:nvSpPr>
          <p:cNvPr id="3" name="عنصر نائب للمحتوى 2"/>
          <p:cNvSpPr>
            <a:spLocks noGrp="1"/>
          </p:cNvSpPr>
          <p:nvPr>
            <p:ph idx="1"/>
          </p:nvPr>
        </p:nvSpPr>
        <p:spPr>
          <a:xfrm>
            <a:off x="457200" y="836712"/>
            <a:ext cx="8229600" cy="5618096"/>
          </a:xfrm>
        </p:spPr>
        <p:txBody>
          <a:bodyPr>
            <a:normAutofit fontScale="70000" lnSpcReduction="20000"/>
          </a:bodyPr>
          <a:lstStyle/>
          <a:p>
            <a:pPr algn="l" rtl="0"/>
            <a:r>
              <a:rPr lang="en-US" sz="3600" b="1" dirty="0" smtClean="0">
                <a:solidFill>
                  <a:schemeClr val="tx2">
                    <a:lumMod val="75000"/>
                  </a:schemeClr>
                </a:solidFill>
              </a:rPr>
              <a:t> </a:t>
            </a:r>
            <a:r>
              <a:rPr lang="en-US" sz="3600" b="1" dirty="0">
                <a:solidFill>
                  <a:schemeClr val="tx2">
                    <a:lumMod val="75000"/>
                  </a:schemeClr>
                </a:solidFill>
              </a:rPr>
              <a:t>Teaching soft skills and critical thinking </a:t>
            </a:r>
            <a:r>
              <a:rPr lang="en-US" sz="3600" b="1" dirty="0" smtClean="0">
                <a:solidFill>
                  <a:schemeClr val="tx2">
                    <a:lumMod val="75000"/>
                  </a:schemeClr>
                </a:solidFill>
              </a:rPr>
              <a:t>skills</a:t>
            </a:r>
          </a:p>
          <a:p>
            <a:pPr algn="l" rtl="0"/>
            <a:endParaRPr lang="en-US" dirty="0"/>
          </a:p>
          <a:p>
            <a:pPr algn="l" rtl="0"/>
            <a:r>
              <a:rPr lang="en-US" dirty="0" smtClean="0"/>
              <a:t>Learner </a:t>
            </a:r>
            <a:r>
              <a:rPr lang="en-US" dirty="0"/>
              <a:t>resources nominated for an </a:t>
            </a:r>
            <a:r>
              <a:rPr lang="en-US" dirty="0" err="1"/>
              <a:t>ELTons</a:t>
            </a:r>
            <a:r>
              <a:rPr lang="en-US" dirty="0"/>
              <a:t> award this year include </a:t>
            </a:r>
            <a:r>
              <a:rPr lang="en-US" b="1" i="1" u="sng" dirty="0">
                <a:hlinkClick r:id="rId2"/>
              </a:rPr>
              <a:t>Richmond Business Theories</a:t>
            </a:r>
            <a:r>
              <a:rPr lang="en-US" dirty="0"/>
              <a:t> (Richmond ELT), which features online resources that help teachers and students with soft skills like problem-solving, presentation skills, time management and decision-making. </a:t>
            </a:r>
            <a:endParaRPr lang="en-US" dirty="0" smtClean="0"/>
          </a:p>
          <a:p>
            <a:pPr algn="l" rtl="0"/>
            <a:r>
              <a:rPr lang="en-US" b="1" i="1" u="sng" dirty="0" smtClean="0">
                <a:hlinkClick r:id="rId3"/>
              </a:rPr>
              <a:t>Academic </a:t>
            </a:r>
            <a:r>
              <a:rPr lang="en-US" b="1" i="1" u="sng" dirty="0">
                <a:hlinkClick r:id="rId3"/>
              </a:rPr>
              <a:t>Presenting and Presentations</a:t>
            </a:r>
            <a:r>
              <a:rPr lang="en-US" dirty="0"/>
              <a:t> (</a:t>
            </a:r>
            <a:r>
              <a:rPr lang="en-US" dirty="0" err="1"/>
              <a:t>Levrai</a:t>
            </a:r>
            <a:r>
              <a:rPr lang="en-US" dirty="0"/>
              <a:t> and Bolster) looks specifically at the communication skills needed when making a presentation at college or university.</a:t>
            </a:r>
          </a:p>
          <a:p>
            <a:pPr algn="l" rtl="0"/>
            <a:r>
              <a:rPr lang="en-US" dirty="0"/>
              <a:t>Another </a:t>
            </a:r>
            <a:r>
              <a:rPr lang="en-US" dirty="0" err="1"/>
              <a:t>ELTons</a:t>
            </a:r>
            <a:r>
              <a:rPr lang="en-US" dirty="0"/>
              <a:t> nominee is </a:t>
            </a:r>
            <a:r>
              <a:rPr lang="en-US" b="1" i="1" u="sng" dirty="0">
                <a:hlinkClick r:id="rId4"/>
              </a:rPr>
              <a:t>The Thinking </a:t>
            </a:r>
            <a:r>
              <a:rPr lang="en-US" b="1" i="1" u="sng" dirty="0" smtClean="0">
                <a:hlinkClick r:id="rId4"/>
              </a:rPr>
              <a:t>Train</a:t>
            </a:r>
            <a:r>
              <a:rPr lang="en-US" dirty="0"/>
              <a:t> (</a:t>
            </a:r>
            <a:r>
              <a:rPr lang="en-US" dirty="0" err="1"/>
              <a:t>Helbling</a:t>
            </a:r>
            <a:r>
              <a:rPr lang="en-US" dirty="0"/>
              <a:t> Languages), which believes in starting young. It helps </a:t>
            </a:r>
            <a:r>
              <a:rPr lang="en-US" dirty="0" smtClean="0"/>
              <a:t>students develop</a:t>
            </a:r>
            <a:r>
              <a:rPr lang="en-US" dirty="0"/>
              <a:t> critical thinking skills that could support them not just in their English learning but in the learning of other subjects and life skills.</a:t>
            </a:r>
          </a:p>
          <a:p>
            <a:pPr algn="l" rtl="0"/>
            <a:endParaRPr lang="ar-SA" dirty="0"/>
          </a:p>
        </p:txBody>
      </p:sp>
    </p:spTree>
    <p:extLst>
      <p:ext uri="{BB962C8B-B14F-4D97-AF65-F5344CB8AC3E}">
        <p14:creationId xmlns:p14="http://schemas.microsoft.com/office/powerpoint/2010/main" val="219040476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1772816"/>
            <a:ext cx="8229600" cy="3744416"/>
          </a:xfrm>
        </p:spPr>
        <p:txBody>
          <a:bodyPr>
            <a:normAutofit/>
          </a:bodyPr>
          <a:lstStyle/>
          <a:p>
            <a:pPr algn="ctr"/>
            <a:r>
              <a:rPr lang="en-US" sz="8000" dirty="0" smtClean="0"/>
              <a:t>Thank you!</a:t>
            </a:r>
            <a:endParaRPr lang="ar-SA" sz="8000" dirty="0"/>
          </a:p>
        </p:txBody>
      </p:sp>
      <p:sp>
        <p:nvSpPr>
          <p:cNvPr id="3" name="عنصر نائب للمحتوى 2"/>
          <p:cNvSpPr>
            <a:spLocks noGrp="1"/>
          </p:cNvSpPr>
          <p:nvPr>
            <p:ph idx="1"/>
          </p:nvPr>
        </p:nvSpPr>
        <p:spPr/>
        <p:txBody>
          <a:bodyPr/>
          <a:lstStyle/>
          <a:p>
            <a:pPr marL="64008" indent="0">
              <a:buNone/>
            </a:pPr>
            <a:endParaRPr lang="ar-SA" dirty="0"/>
          </a:p>
        </p:txBody>
      </p:sp>
    </p:spTree>
    <p:extLst>
      <p:ext uri="{BB962C8B-B14F-4D97-AF65-F5344CB8AC3E}">
        <p14:creationId xmlns:p14="http://schemas.microsoft.com/office/powerpoint/2010/main" val="241734624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a:xfrm>
            <a:off x="457200" y="1268760"/>
            <a:ext cx="8229600" cy="5186048"/>
          </a:xfrm>
        </p:spPr>
        <p:txBody>
          <a:bodyPr>
            <a:normAutofit fontScale="92500" lnSpcReduction="10000"/>
          </a:bodyPr>
          <a:lstStyle/>
          <a:p>
            <a:pPr algn="l" rtl="0"/>
            <a:endParaRPr lang="en-US" dirty="0" smtClean="0"/>
          </a:p>
          <a:p>
            <a:pPr algn="l" rtl="0"/>
            <a:r>
              <a:rPr lang="en-US" dirty="0" smtClean="0"/>
              <a:t>The secret in </a:t>
            </a:r>
            <a:r>
              <a:rPr lang="en-US" dirty="0"/>
              <a:t>innovative </a:t>
            </a:r>
            <a:r>
              <a:rPr lang="en-US" dirty="0" smtClean="0"/>
              <a:t>teaching is</a:t>
            </a:r>
            <a:r>
              <a:rPr lang="en-US" dirty="0"/>
              <a:t>  </a:t>
            </a:r>
            <a:r>
              <a:rPr lang="en-US" dirty="0" smtClean="0"/>
              <a:t>students’ engagement</a:t>
            </a:r>
            <a:r>
              <a:rPr lang="en-US" dirty="0"/>
              <a:t>.</a:t>
            </a:r>
            <a:endParaRPr lang="en-US" dirty="0" smtClean="0"/>
          </a:p>
          <a:p>
            <a:pPr algn="l" rtl="0"/>
            <a:r>
              <a:rPr lang="en-US" dirty="0" smtClean="0"/>
              <a:t> These </a:t>
            </a:r>
            <a:r>
              <a:rPr lang="en-US" dirty="0"/>
              <a:t>teaching </a:t>
            </a:r>
            <a:r>
              <a:rPr lang="en-US" dirty="0" smtClean="0"/>
              <a:t>trends: </a:t>
            </a:r>
          </a:p>
          <a:p>
            <a:pPr algn="l" rtl="0"/>
            <a:r>
              <a:rPr lang="en-US" dirty="0" smtClean="0"/>
              <a:t>encourage </a:t>
            </a:r>
            <a:r>
              <a:rPr lang="en-US" dirty="0"/>
              <a:t>students to </a:t>
            </a:r>
            <a:r>
              <a:rPr lang="en-US" dirty="0" smtClean="0"/>
              <a:t>use </a:t>
            </a:r>
            <a:r>
              <a:rPr lang="en-US" dirty="0"/>
              <a:t>their </a:t>
            </a:r>
            <a:r>
              <a:rPr lang="en-US" dirty="0" smtClean="0"/>
              <a:t>imagination.</a:t>
            </a:r>
          </a:p>
          <a:p>
            <a:pPr algn="l" rtl="0"/>
            <a:r>
              <a:rPr lang="en-US" dirty="0"/>
              <a:t>r</a:t>
            </a:r>
            <a:r>
              <a:rPr lang="en-US" dirty="0" smtClean="0"/>
              <a:t>efer </a:t>
            </a:r>
            <a:r>
              <a:rPr lang="en-US" dirty="0"/>
              <a:t>to the degree of attention, curiosity, interest, optimism, and passion that students show when they are </a:t>
            </a:r>
            <a:r>
              <a:rPr lang="en-US" dirty="0" smtClean="0"/>
              <a:t>learning.</a:t>
            </a:r>
          </a:p>
          <a:p>
            <a:pPr algn="l" rtl="0"/>
            <a:r>
              <a:rPr lang="en-US" dirty="0"/>
              <a:t>m</a:t>
            </a:r>
            <a:r>
              <a:rPr lang="en-US" dirty="0" smtClean="0"/>
              <a:t>ean that </a:t>
            </a:r>
            <a:r>
              <a:rPr lang="en-US" dirty="0"/>
              <a:t>students are actively involved with the learning and can work with their peers in collaborative groups </a:t>
            </a:r>
            <a:r>
              <a:rPr lang="en-US" dirty="0" smtClean="0"/>
              <a:t>.</a:t>
            </a:r>
          </a:p>
          <a:p>
            <a:pPr algn="l" rtl="0"/>
            <a:endParaRPr lang="en-US" dirty="0"/>
          </a:p>
          <a:p>
            <a:pPr algn="l" rtl="0"/>
            <a:endParaRPr lang="ar-SA" dirty="0"/>
          </a:p>
        </p:txBody>
      </p:sp>
    </p:spTree>
    <p:extLst>
      <p:ext uri="{BB962C8B-B14F-4D97-AF65-F5344CB8AC3E}">
        <p14:creationId xmlns:p14="http://schemas.microsoft.com/office/powerpoint/2010/main" val="415212911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p:txBody>
          <a:bodyPr>
            <a:normAutofit lnSpcReduction="10000"/>
          </a:bodyPr>
          <a:lstStyle/>
          <a:p>
            <a:pPr algn="l" rtl="0"/>
            <a:r>
              <a:rPr lang="en-US" dirty="0"/>
              <a:t> take students to levels of learning they never thought possible. The students actively seek knowledge and don’t just sit and receive the knowledge from a lecture or worksheet.</a:t>
            </a:r>
          </a:p>
          <a:p>
            <a:pPr algn="l" rtl="0"/>
            <a:r>
              <a:rPr lang="en-US" dirty="0" smtClean="0"/>
              <a:t>Technological </a:t>
            </a:r>
            <a:r>
              <a:rPr lang="en-US" dirty="0"/>
              <a:t>innovations are part of education and English language </a:t>
            </a:r>
            <a:r>
              <a:rPr lang="en-US" dirty="0" smtClean="0"/>
              <a:t>teaching.</a:t>
            </a:r>
          </a:p>
          <a:p>
            <a:pPr algn="l" rtl="0"/>
            <a:r>
              <a:rPr lang="en-US" dirty="0" smtClean="0"/>
              <a:t>The </a:t>
            </a:r>
            <a:r>
              <a:rPr lang="en-US" dirty="0"/>
              <a:t>examples below are some of the finalists of this year’s </a:t>
            </a:r>
            <a:r>
              <a:rPr lang="en-US" dirty="0" err="1"/>
              <a:t>ELTons</a:t>
            </a:r>
            <a:r>
              <a:rPr lang="en-US" dirty="0"/>
              <a:t> awards.</a:t>
            </a:r>
          </a:p>
          <a:p>
            <a:pPr marL="64008" indent="0">
              <a:buNone/>
            </a:pPr>
            <a:endParaRPr lang="ar-SA" dirty="0"/>
          </a:p>
          <a:p>
            <a:pPr algn="l" rtl="0"/>
            <a:endParaRPr lang="ar-SA" dirty="0"/>
          </a:p>
        </p:txBody>
      </p:sp>
    </p:spTree>
    <p:extLst>
      <p:ext uri="{BB962C8B-B14F-4D97-AF65-F5344CB8AC3E}">
        <p14:creationId xmlns:p14="http://schemas.microsoft.com/office/powerpoint/2010/main" val="337252767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b="1" dirty="0" smtClean="0">
                <a:solidFill>
                  <a:schemeClr val="tx2">
                    <a:lumMod val="75000"/>
                  </a:schemeClr>
                </a:solidFill>
              </a:rPr>
              <a:t>PICTURE</a:t>
            </a:r>
            <a:endParaRPr lang="ar-SA" b="1" dirty="0">
              <a:solidFill>
                <a:schemeClr val="tx2">
                  <a:lumMod val="75000"/>
                </a:schemeClr>
              </a:solidFill>
            </a:endParaRPr>
          </a:p>
        </p:txBody>
      </p:sp>
      <p:sp>
        <p:nvSpPr>
          <p:cNvPr id="3" name="عنصر نائب للمحتوى 2"/>
          <p:cNvSpPr>
            <a:spLocks noGrp="1"/>
          </p:cNvSpPr>
          <p:nvPr>
            <p:ph idx="1"/>
          </p:nvPr>
        </p:nvSpPr>
        <p:spPr>
          <a:xfrm>
            <a:off x="457200" y="1556792"/>
            <a:ext cx="8229600" cy="4898016"/>
          </a:xfrm>
        </p:spPr>
        <p:txBody>
          <a:bodyPr>
            <a:normAutofit fontScale="92500" lnSpcReduction="20000"/>
          </a:bodyPr>
          <a:lstStyle/>
          <a:p>
            <a:pPr algn="l" rtl="0"/>
            <a:r>
              <a:rPr lang="en-US" dirty="0"/>
              <a:t>Here are seven tips for bringing visual aids into your lessons, each starting with one of the letters in 'picture' to help you remember them</a:t>
            </a:r>
            <a:r>
              <a:rPr lang="en-US" dirty="0" smtClean="0"/>
              <a:t>.</a:t>
            </a:r>
          </a:p>
          <a:p>
            <a:pPr algn="l" rtl="0"/>
            <a:r>
              <a:rPr lang="en-US" dirty="0" smtClean="0"/>
              <a:t>Predict </a:t>
            </a:r>
          </a:p>
          <a:p>
            <a:pPr algn="l" rtl="0"/>
            <a:r>
              <a:rPr lang="en-US" dirty="0" smtClean="0"/>
              <a:t>Interact </a:t>
            </a:r>
          </a:p>
          <a:p>
            <a:pPr algn="l" rtl="0"/>
            <a:r>
              <a:rPr lang="en-US" dirty="0" smtClean="0"/>
              <a:t>Create</a:t>
            </a:r>
          </a:p>
          <a:p>
            <a:pPr algn="l" rtl="0"/>
            <a:r>
              <a:rPr lang="en-US" dirty="0" smtClean="0"/>
              <a:t>Talk</a:t>
            </a:r>
          </a:p>
          <a:p>
            <a:pPr algn="l" rtl="0"/>
            <a:r>
              <a:rPr lang="en-US" dirty="0" smtClean="0"/>
              <a:t>Understand</a:t>
            </a:r>
          </a:p>
          <a:p>
            <a:pPr algn="l" rtl="0"/>
            <a:r>
              <a:rPr lang="en-US" dirty="0" smtClean="0"/>
              <a:t>Reflect</a:t>
            </a:r>
          </a:p>
          <a:p>
            <a:pPr algn="l" rtl="0"/>
            <a:r>
              <a:rPr lang="en-US" dirty="0" smtClean="0"/>
              <a:t>Enact</a:t>
            </a:r>
          </a:p>
          <a:p>
            <a:endParaRPr lang="en-US" dirty="0"/>
          </a:p>
        </p:txBody>
      </p:sp>
    </p:spTree>
    <p:extLst>
      <p:ext uri="{BB962C8B-B14F-4D97-AF65-F5344CB8AC3E}">
        <p14:creationId xmlns:p14="http://schemas.microsoft.com/office/powerpoint/2010/main" val="186461900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b="1" dirty="0" smtClean="0">
                <a:solidFill>
                  <a:schemeClr val="tx2">
                    <a:lumMod val="75000"/>
                  </a:schemeClr>
                </a:solidFill>
              </a:rPr>
              <a:t> Songs</a:t>
            </a:r>
            <a:endParaRPr lang="ar-SA" b="1" dirty="0">
              <a:solidFill>
                <a:schemeClr val="tx2">
                  <a:lumMod val="75000"/>
                </a:schemeClr>
              </a:solidFill>
            </a:endParaRPr>
          </a:p>
        </p:txBody>
      </p:sp>
      <p:sp>
        <p:nvSpPr>
          <p:cNvPr id="3" name="عنصر نائب للمحتوى 2"/>
          <p:cNvSpPr>
            <a:spLocks noGrp="1"/>
          </p:cNvSpPr>
          <p:nvPr>
            <p:ph idx="1"/>
          </p:nvPr>
        </p:nvSpPr>
        <p:spPr/>
        <p:txBody>
          <a:bodyPr>
            <a:normAutofit/>
          </a:bodyPr>
          <a:lstStyle/>
          <a:p>
            <a:pPr algn="l" rtl="0"/>
            <a:r>
              <a:rPr lang="en-US" dirty="0" smtClean="0"/>
              <a:t>Speaking</a:t>
            </a:r>
          </a:p>
          <a:p>
            <a:pPr algn="l" rtl="0"/>
            <a:r>
              <a:rPr lang="en-US" dirty="0" smtClean="0"/>
              <a:t>Writing </a:t>
            </a:r>
          </a:p>
          <a:p>
            <a:pPr algn="l" rtl="0"/>
            <a:r>
              <a:rPr lang="en-US" dirty="0" smtClean="0"/>
              <a:t>Grammar </a:t>
            </a:r>
          </a:p>
          <a:p>
            <a:pPr algn="l" rtl="0"/>
            <a:r>
              <a:rPr lang="en-US" dirty="0" smtClean="0"/>
              <a:t>Vocabulary </a:t>
            </a:r>
          </a:p>
          <a:p>
            <a:pPr algn="l" rtl="0"/>
            <a:r>
              <a:rPr lang="en-US" dirty="0" smtClean="0"/>
              <a:t>Warm-up</a:t>
            </a:r>
            <a:endParaRPr lang="ar-SA" dirty="0"/>
          </a:p>
        </p:txBody>
      </p:sp>
    </p:spTree>
    <p:extLst>
      <p:ext uri="{BB962C8B-B14F-4D97-AF65-F5344CB8AC3E}">
        <p14:creationId xmlns:p14="http://schemas.microsoft.com/office/powerpoint/2010/main" val="86794732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b="1" dirty="0"/>
              <a:t>Blended learning</a:t>
            </a:r>
            <a:endParaRPr lang="ar-SA" b="1" dirty="0"/>
          </a:p>
        </p:txBody>
      </p:sp>
      <p:sp>
        <p:nvSpPr>
          <p:cNvPr id="3" name="عنصر نائب للمحتوى 2"/>
          <p:cNvSpPr>
            <a:spLocks noGrp="1"/>
          </p:cNvSpPr>
          <p:nvPr>
            <p:ph idx="1"/>
          </p:nvPr>
        </p:nvSpPr>
        <p:spPr/>
        <p:txBody>
          <a:bodyPr>
            <a:normAutofit fontScale="92500" lnSpcReduction="10000"/>
          </a:bodyPr>
          <a:lstStyle/>
          <a:p>
            <a:pPr algn="l" rtl="0"/>
            <a:r>
              <a:rPr lang="en-US" dirty="0" smtClean="0"/>
              <a:t>The</a:t>
            </a:r>
            <a:r>
              <a:rPr lang="en-US" dirty="0"/>
              <a:t> </a:t>
            </a:r>
            <a:r>
              <a:rPr lang="en-US" u="sng" dirty="0">
                <a:solidFill>
                  <a:srgbClr val="0070C0"/>
                </a:solidFill>
                <a:hlinkClick r:id="rId2"/>
              </a:rPr>
              <a:t>Combined Pre-Sessional Course</a:t>
            </a:r>
            <a:r>
              <a:rPr lang="en-US" dirty="0"/>
              <a:t> offered by King’s English Language Centre (King’s College London) combines face-to-face teaching and online lessons. </a:t>
            </a:r>
            <a:endParaRPr lang="en-US" dirty="0" smtClean="0"/>
          </a:p>
          <a:p>
            <a:pPr algn="l" rtl="0"/>
            <a:r>
              <a:rPr lang="en-US" dirty="0" smtClean="0"/>
              <a:t>For </a:t>
            </a:r>
            <a:r>
              <a:rPr lang="en-US" dirty="0"/>
              <a:t>teachers who want to pepper their everyday teaching with practical online activities, Lindsay </a:t>
            </a:r>
            <a:r>
              <a:rPr lang="en-US" dirty="0" err="1"/>
              <a:t>Clandfield</a:t>
            </a:r>
            <a:r>
              <a:rPr lang="en-US" dirty="0"/>
              <a:t> and Jill Hadfield’s </a:t>
            </a:r>
            <a:r>
              <a:rPr lang="en-US" b="1" u="sng" dirty="0">
                <a:hlinkClick r:id="rId3"/>
              </a:rPr>
              <a:t>Interaction Online - creative activities for blended learning</a:t>
            </a:r>
            <a:r>
              <a:rPr lang="en-US" dirty="0"/>
              <a:t> </a:t>
            </a:r>
            <a:r>
              <a:rPr lang="en-US" dirty="0" smtClean="0"/>
              <a:t>emphasizes </a:t>
            </a:r>
            <a:r>
              <a:rPr lang="en-US" dirty="0"/>
              <a:t>the interaction between teachers and learners.</a:t>
            </a:r>
          </a:p>
          <a:p>
            <a:pPr algn="l" rtl="0"/>
            <a:endParaRPr lang="ar-SA" dirty="0"/>
          </a:p>
        </p:txBody>
      </p:sp>
    </p:spTree>
    <p:extLst>
      <p:ext uri="{BB962C8B-B14F-4D97-AF65-F5344CB8AC3E}">
        <p14:creationId xmlns:p14="http://schemas.microsoft.com/office/powerpoint/2010/main" val="344526462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dirty="0"/>
              <a:t>Mobile learning</a:t>
            </a:r>
            <a:endParaRPr lang="ar-SA" dirty="0"/>
          </a:p>
        </p:txBody>
      </p:sp>
      <p:sp>
        <p:nvSpPr>
          <p:cNvPr id="3" name="عنصر نائب للمحتوى 2"/>
          <p:cNvSpPr>
            <a:spLocks noGrp="1"/>
          </p:cNvSpPr>
          <p:nvPr>
            <p:ph idx="1"/>
          </p:nvPr>
        </p:nvSpPr>
        <p:spPr/>
        <p:txBody>
          <a:bodyPr>
            <a:normAutofit fontScale="77500" lnSpcReduction="20000"/>
          </a:bodyPr>
          <a:lstStyle/>
          <a:p>
            <a:pPr algn="l" rtl="0"/>
            <a:r>
              <a:rPr lang="en-US" dirty="0"/>
              <a:t>Online resources are more accessible with a mobile app or a mobile-friendly version. </a:t>
            </a:r>
            <a:r>
              <a:rPr lang="en-US" b="1" u="sng" dirty="0" err="1">
                <a:hlinkClick r:id="rId2"/>
              </a:rPr>
              <a:t>Wordable</a:t>
            </a:r>
            <a:r>
              <a:rPr lang="en-US" dirty="0"/>
              <a:t> (</a:t>
            </a:r>
            <a:r>
              <a:rPr lang="en-US" dirty="0" err="1"/>
              <a:t>Playlingo</a:t>
            </a:r>
            <a:r>
              <a:rPr lang="en-US" dirty="0"/>
              <a:t> Ltd. with Cambridge University Press) turns vocabulary-learning into a fun, competitive game you could play with your friends. It has built-in, spaced repetition and active-recall learning to make new words stick.</a:t>
            </a:r>
          </a:p>
          <a:p>
            <a:pPr algn="l" rtl="0"/>
            <a:r>
              <a:rPr lang="en-US" b="1" u="sng" dirty="0">
                <a:hlinkClick r:id="rId3"/>
              </a:rPr>
              <a:t>Essential English</a:t>
            </a:r>
            <a:r>
              <a:rPr lang="en-US" dirty="0"/>
              <a:t> (Oxford University Press) uses mobile technology to provide free resources for teachers and students, including flashcards, phrasebooks, lesson plans and </a:t>
            </a:r>
            <a:r>
              <a:rPr lang="en-US" dirty="0" smtClean="0"/>
              <a:t>activities.</a:t>
            </a:r>
          </a:p>
          <a:p>
            <a:pPr algn="l" rtl="0"/>
            <a:r>
              <a:rPr lang="en-US" b="1" u="sng" dirty="0" smtClean="0">
                <a:hlinkClick r:id="rId4"/>
              </a:rPr>
              <a:t>Tri </a:t>
            </a:r>
            <a:r>
              <a:rPr lang="en-US" b="1" u="sng" dirty="0">
                <a:hlinkClick r:id="rId4"/>
              </a:rPr>
              <a:t>Pro English Website and Mobile Apps</a:t>
            </a:r>
            <a:r>
              <a:rPr lang="en-US" b="1" dirty="0"/>
              <a:t> </a:t>
            </a:r>
            <a:r>
              <a:rPr lang="en-US" dirty="0"/>
              <a:t>helps learners to </a:t>
            </a:r>
            <a:r>
              <a:rPr lang="en-US" dirty="0" err="1"/>
              <a:t>practise</a:t>
            </a:r>
            <a:r>
              <a:rPr lang="en-US" dirty="0"/>
              <a:t> their listening through free, high-quality recordings divided into levels and coupled with comprehension questions.</a:t>
            </a:r>
          </a:p>
          <a:p>
            <a:pPr algn="l" rtl="0"/>
            <a:endParaRPr lang="ar-SA" dirty="0"/>
          </a:p>
        </p:txBody>
      </p:sp>
    </p:spTree>
    <p:extLst>
      <p:ext uri="{BB962C8B-B14F-4D97-AF65-F5344CB8AC3E}">
        <p14:creationId xmlns:p14="http://schemas.microsoft.com/office/powerpoint/2010/main" val="335172817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b="1" dirty="0" err="1" smtClean="0">
                <a:effectLst/>
              </a:rPr>
              <a:t>Gamification</a:t>
            </a:r>
            <a:r>
              <a:rPr lang="en-US" dirty="0">
                <a:effectLst/>
              </a:rPr>
              <a:t/>
            </a:r>
            <a:br>
              <a:rPr lang="en-US" dirty="0">
                <a:effectLst/>
              </a:rPr>
            </a:br>
            <a:endParaRPr lang="ar-SA" dirty="0"/>
          </a:p>
        </p:txBody>
      </p:sp>
      <p:sp>
        <p:nvSpPr>
          <p:cNvPr id="3" name="عنصر نائب للمحتوى 2"/>
          <p:cNvSpPr>
            <a:spLocks noGrp="1"/>
          </p:cNvSpPr>
          <p:nvPr>
            <p:ph idx="1"/>
          </p:nvPr>
        </p:nvSpPr>
        <p:spPr>
          <a:xfrm>
            <a:off x="467544" y="1772816"/>
            <a:ext cx="8229600" cy="4572000"/>
          </a:xfrm>
        </p:spPr>
        <p:txBody>
          <a:bodyPr>
            <a:normAutofit fontScale="77500" lnSpcReduction="20000"/>
          </a:bodyPr>
          <a:lstStyle/>
          <a:p>
            <a:pPr algn="l" rtl="0"/>
            <a:r>
              <a:rPr lang="en-US" dirty="0"/>
              <a:t>Appealing to football-lovers, </a:t>
            </a:r>
            <a:r>
              <a:rPr lang="en-US" b="1" u="sng" dirty="0" err="1">
                <a:hlinkClick r:id="rId2"/>
              </a:rPr>
              <a:t>LearnMatch</a:t>
            </a:r>
            <a:r>
              <a:rPr lang="en-US" dirty="0"/>
              <a:t> (VE Vision Education GmbH) uses training sessions, friendly matches, leagues and cup games to make vocabulary learning fun for young learners. </a:t>
            </a:r>
            <a:endParaRPr lang="en-US" dirty="0" smtClean="0"/>
          </a:p>
          <a:p>
            <a:pPr algn="l" rtl="0"/>
            <a:r>
              <a:rPr lang="en-US" b="1" u="sng" dirty="0" smtClean="0">
                <a:hlinkClick r:id="rId3"/>
              </a:rPr>
              <a:t>Get </a:t>
            </a:r>
            <a:r>
              <a:rPr lang="en-US" b="1" u="sng" dirty="0">
                <a:hlinkClick r:id="rId3"/>
              </a:rPr>
              <a:t>Set, Go! Phonics</a:t>
            </a:r>
            <a:r>
              <a:rPr lang="en-US" dirty="0"/>
              <a:t> (Oxford University Press) uses chants, songs and games to help develop pre-school children’s phonological awareness.</a:t>
            </a:r>
          </a:p>
          <a:p>
            <a:pPr algn="l" rtl="0"/>
            <a:r>
              <a:rPr lang="en-US" b="1" dirty="0"/>
              <a:t> </a:t>
            </a:r>
            <a:r>
              <a:rPr lang="en-US" b="1" u="sng" dirty="0">
                <a:hlinkClick r:id="rId4"/>
              </a:rPr>
              <a:t>Learn Languages with Ruby </a:t>
            </a:r>
            <a:r>
              <a:rPr lang="en-US" b="1" u="sng" dirty="0" err="1">
                <a:hlinkClick r:id="rId4"/>
              </a:rPr>
              <a:t>Rei</a:t>
            </a:r>
            <a:r>
              <a:rPr lang="en-US" b="1" dirty="0"/>
              <a:t> </a:t>
            </a:r>
            <a:r>
              <a:rPr lang="en-US" dirty="0"/>
              <a:t>(</a:t>
            </a:r>
            <a:r>
              <a:rPr lang="en-US" dirty="0" err="1"/>
              <a:t>Wibbu</a:t>
            </a:r>
            <a:r>
              <a:rPr lang="en-US" dirty="0"/>
              <a:t>) plunges the learners into an interactive adventure game. They have to use their language skills to negotiate, collaborate and build friendships in order to escape from a forgotten planet at the edge of the universe. </a:t>
            </a:r>
            <a:endParaRPr lang="ar-SA" dirty="0"/>
          </a:p>
        </p:txBody>
      </p:sp>
    </p:spTree>
    <p:extLst>
      <p:ext uri="{BB962C8B-B14F-4D97-AF65-F5344CB8AC3E}">
        <p14:creationId xmlns:p14="http://schemas.microsoft.com/office/powerpoint/2010/main" val="225311893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b="1" dirty="0">
                <a:effectLst/>
              </a:rPr>
              <a:t>Embodied learning</a:t>
            </a:r>
            <a:r>
              <a:rPr lang="en-US" dirty="0">
                <a:effectLst/>
              </a:rPr>
              <a:t/>
            </a:r>
            <a:br>
              <a:rPr lang="en-US" dirty="0">
                <a:effectLst/>
              </a:rPr>
            </a:br>
            <a:endParaRPr lang="ar-SA" dirty="0"/>
          </a:p>
        </p:txBody>
      </p:sp>
      <p:sp>
        <p:nvSpPr>
          <p:cNvPr id="3" name="عنصر نائب للمحتوى 2"/>
          <p:cNvSpPr>
            <a:spLocks noGrp="1"/>
          </p:cNvSpPr>
          <p:nvPr>
            <p:ph idx="1"/>
          </p:nvPr>
        </p:nvSpPr>
        <p:spPr>
          <a:xfrm>
            <a:off x="539552" y="1916832"/>
            <a:ext cx="8229600" cy="4572000"/>
          </a:xfrm>
        </p:spPr>
        <p:txBody>
          <a:bodyPr>
            <a:normAutofit fontScale="77500" lnSpcReduction="20000"/>
          </a:bodyPr>
          <a:lstStyle/>
          <a:p>
            <a:pPr algn="l" rtl="0"/>
            <a:r>
              <a:rPr lang="en-US" dirty="0"/>
              <a:t>Embodied learning is based on the idea that learning is not just about remembering. It involves using the mind and the body, collaborating, discussing and exploring. Learners need to be emotionally, intellectually, physically and socially engaged.</a:t>
            </a:r>
          </a:p>
          <a:p>
            <a:pPr algn="l" rtl="0"/>
            <a:r>
              <a:rPr lang="en-US" dirty="0"/>
              <a:t>Courses such as </a:t>
            </a:r>
            <a:r>
              <a:rPr lang="en-US" b="1" u="sng" dirty="0">
                <a:hlinkClick r:id="rId2"/>
              </a:rPr>
              <a:t>Doodle Town</a:t>
            </a:r>
            <a:r>
              <a:rPr lang="en-US" dirty="0"/>
              <a:t> (Macmillan Education) use visual, audio and hands-on activities to stimulate and inspire learning, getting young learners to </a:t>
            </a:r>
            <a:r>
              <a:rPr lang="en-US" dirty="0" smtClean="0"/>
              <a:t>draw and create.</a:t>
            </a:r>
          </a:p>
          <a:p>
            <a:pPr algn="l" rtl="0"/>
            <a:r>
              <a:rPr lang="en-US" dirty="0" smtClean="0"/>
              <a:t> </a:t>
            </a:r>
            <a:r>
              <a:rPr lang="en-US" dirty="0"/>
              <a:t>Orbit (Richmond)</a:t>
            </a:r>
            <a:r>
              <a:rPr lang="en-US" b="1" dirty="0"/>
              <a:t> </a:t>
            </a:r>
            <a:r>
              <a:rPr lang="en-US" dirty="0"/>
              <a:t>develops the young learners’ socio-emotional and cognitive skills through a language course that follows the story of a ferret and children who go on adventures in multicultural environments. </a:t>
            </a:r>
          </a:p>
          <a:p>
            <a:pPr algn="l" rtl="0"/>
            <a:endParaRPr lang="ar-SA" dirty="0"/>
          </a:p>
        </p:txBody>
      </p:sp>
    </p:spTree>
    <p:extLst>
      <p:ext uri="{BB962C8B-B14F-4D97-AF65-F5344CB8AC3E}">
        <p14:creationId xmlns:p14="http://schemas.microsoft.com/office/powerpoint/2010/main" val="101966876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حيوية">
  <a:themeElements>
    <a:clrScheme name="وافر">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حيوية">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حيوية">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216</TotalTime>
  <Words>336</Words>
  <Application>Microsoft Office PowerPoint</Application>
  <PresentationFormat>عرض على الشاشة (3:4)‏</PresentationFormat>
  <Paragraphs>69</Paragraphs>
  <Slides>18</Slides>
  <Notes>0</Notes>
  <HiddenSlides>0</HiddenSlides>
  <MMClips>0</MMClips>
  <ScaleCrop>false</ScaleCrop>
  <HeadingPairs>
    <vt:vector size="4" baseType="variant">
      <vt:variant>
        <vt:lpstr>نسق</vt:lpstr>
      </vt:variant>
      <vt:variant>
        <vt:i4>1</vt:i4>
      </vt:variant>
      <vt:variant>
        <vt:lpstr>عناوين الشرائح</vt:lpstr>
      </vt:variant>
      <vt:variant>
        <vt:i4>18</vt:i4>
      </vt:variant>
    </vt:vector>
  </HeadingPairs>
  <TitlesOfParts>
    <vt:vector size="19" baseType="lpstr">
      <vt:lpstr>حيوية</vt:lpstr>
      <vt:lpstr>عرض تقديمي في PowerPoint</vt:lpstr>
      <vt:lpstr>عرض تقديمي في PowerPoint</vt:lpstr>
      <vt:lpstr>عرض تقديمي في PowerPoint</vt:lpstr>
      <vt:lpstr>PICTURE</vt:lpstr>
      <vt:lpstr> Songs</vt:lpstr>
      <vt:lpstr>Blended learning</vt:lpstr>
      <vt:lpstr>Mobile learning</vt:lpstr>
      <vt:lpstr>Gamification </vt:lpstr>
      <vt:lpstr>Embodied learning </vt:lpstr>
      <vt:lpstr>Inquiry-based learning (or: 'learning in a complex world')</vt:lpstr>
      <vt:lpstr>English as a lingua franca (ELF)</vt:lpstr>
      <vt:lpstr>Multi-literacies and trans-languaging</vt:lpstr>
      <vt:lpstr>Supporting learners of specific needs</vt:lpstr>
      <vt:lpstr>Creating and sharing content</vt:lpstr>
      <vt:lpstr> Online corpora</vt:lpstr>
      <vt:lpstr> Students steering their own learning </vt:lpstr>
      <vt:lpstr>عرض تقديمي في PowerPoint</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عرض تقديمي في PowerPoint</dc:title>
  <dc:creator>Light</dc:creator>
  <cp:lastModifiedBy>Light</cp:lastModifiedBy>
  <cp:revision>62</cp:revision>
  <dcterms:created xsi:type="dcterms:W3CDTF">2018-11-23T20:05:29Z</dcterms:created>
  <dcterms:modified xsi:type="dcterms:W3CDTF">2018-12-23T09:24:29Z</dcterms:modified>
</cp:coreProperties>
</file>