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893"/>
    <a:srgbClr val="FF40FF"/>
    <a:srgbClr val="00A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266"/>
    <p:restoredTop sz="94714"/>
  </p:normalViewPr>
  <p:slideViewPr>
    <p:cSldViewPr snapToGrid="0">
      <p:cViewPr varScale="1">
        <p:scale>
          <a:sx n="23" d="100"/>
          <a:sy n="23" d="100"/>
        </p:scale>
        <p:origin x="4096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4AED5-90C4-8843-9B26-6B9F750D6E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93969-F259-7D4C-AED5-2DEEFE3198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227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F93969-F259-7D4C-AED5-2DEEFE31987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026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7183123"/>
            <a:ext cx="27980640" cy="1528064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23053043"/>
            <a:ext cx="24688800" cy="10596877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243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714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2336800"/>
            <a:ext cx="7098030" cy="3719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2336800"/>
            <a:ext cx="20882610" cy="37195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742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376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10942333"/>
            <a:ext cx="28392120" cy="18257517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29372573"/>
            <a:ext cx="28392120" cy="9601197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>
                    <a:tint val="82000"/>
                  </a:schemeClr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82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82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475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11684000"/>
            <a:ext cx="13990320" cy="27848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11684000"/>
            <a:ext cx="13990320" cy="27848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766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336810"/>
            <a:ext cx="28392120" cy="848360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10759443"/>
            <a:ext cx="13926024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6032480"/>
            <a:ext cx="13926024" cy="23581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10759443"/>
            <a:ext cx="13994608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6032480"/>
            <a:ext cx="13994608" cy="23581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11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6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68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6319530"/>
            <a:ext cx="16664940" cy="311912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43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6319530"/>
            <a:ext cx="16664940" cy="311912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402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2336810"/>
            <a:ext cx="28392120" cy="8483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11684000"/>
            <a:ext cx="28392120" cy="27848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A267DB-4C0A-8449-9ADA-21122EA59137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FC5CEB-15B9-C646-88DA-0B3337266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076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jpg"/><Relationship Id="rId18" Type="http://schemas.openxmlformats.org/officeDocument/2006/relationships/image" Target="../media/image16.jpg"/><Relationship Id="rId3" Type="http://schemas.openxmlformats.org/officeDocument/2006/relationships/image" Target="../media/image1.png"/><Relationship Id="rId21" Type="http://schemas.openxmlformats.org/officeDocument/2006/relationships/image" Target="../media/image19.jpg"/><Relationship Id="rId7" Type="http://schemas.openxmlformats.org/officeDocument/2006/relationships/image" Target="../media/image5.jpg"/><Relationship Id="rId12" Type="http://schemas.openxmlformats.org/officeDocument/2006/relationships/image" Target="../media/image10.jpg"/><Relationship Id="rId17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g"/><Relationship Id="rId20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emf"/><Relationship Id="rId15" Type="http://schemas.openxmlformats.org/officeDocument/2006/relationships/image" Target="../media/image13.jpg"/><Relationship Id="rId23" Type="http://schemas.openxmlformats.org/officeDocument/2006/relationships/image" Target="../media/image21.png"/><Relationship Id="rId10" Type="http://schemas.openxmlformats.org/officeDocument/2006/relationships/image" Target="../media/image8.emf"/><Relationship Id="rId19" Type="http://schemas.openxmlformats.org/officeDocument/2006/relationships/image" Target="../media/image17.jp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jpg"/><Relationship Id="rId22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73">
            <a:extLst>
              <a:ext uri="{FF2B5EF4-FFF2-40B4-BE49-F238E27FC236}">
                <a16:creationId xmlns:a16="http://schemas.microsoft.com/office/drawing/2014/main" id="{B28C77C6-F6AA-7004-1566-324BAA4B0BFE}"/>
              </a:ext>
            </a:extLst>
          </p:cNvPr>
          <p:cNvSpPr txBox="1"/>
          <p:nvPr/>
        </p:nvSpPr>
        <p:spPr>
          <a:xfrm>
            <a:off x="11066780" y="21400737"/>
            <a:ext cx="21568848" cy="7971413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rial"/>
                <a:cs typeface="Arial"/>
              </a:rPr>
              <a:t>	</a:t>
            </a:r>
            <a:r>
              <a:rPr lang="en-US" sz="3600" b="1" i="0" dirty="0">
                <a:latin typeface="Arial"/>
                <a:cs typeface="Arial"/>
              </a:rPr>
              <a:t>Temperature-dependence of Spin Probe Mobilities and Components</a:t>
            </a:r>
            <a:r>
              <a:rPr lang="en-US" sz="3200" b="1" i="0" dirty="0">
                <a:latin typeface="Arial"/>
                <a:cs typeface="Arial"/>
              </a:rPr>
              <a:t>				</a:t>
            </a:r>
          </a:p>
          <a:p>
            <a:endParaRPr lang="en-US" sz="3200" b="1" dirty="0">
              <a:latin typeface="Arial"/>
              <a:cs typeface="Arial"/>
            </a:endParaRPr>
          </a:p>
          <a:p>
            <a:endParaRPr lang="en-US" sz="3200" b="1" i="0" dirty="0">
              <a:latin typeface="Arial"/>
              <a:cs typeface="Arial"/>
            </a:endParaRPr>
          </a:p>
          <a:p>
            <a:endParaRPr lang="en-US" sz="3200" b="1" dirty="0">
              <a:latin typeface="Arial"/>
              <a:cs typeface="Arial"/>
            </a:endParaRPr>
          </a:p>
          <a:p>
            <a:endParaRPr lang="en-US" sz="3200" b="1" i="0" dirty="0">
              <a:latin typeface="Arial"/>
              <a:cs typeface="Arial"/>
            </a:endParaRPr>
          </a:p>
          <a:p>
            <a:pPr algn="ctr"/>
            <a:endParaRPr lang="en-US" sz="320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lue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for </a:t>
            </a:r>
            <a:r>
              <a:rPr lang="el-GR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-syn oligomers (A,B) and fibrils (C,D)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F27E41-C024-A92A-51EE-FA616766AE8F}"/>
              </a:ext>
            </a:extLst>
          </p:cNvPr>
          <p:cNvSpPr txBox="1"/>
          <p:nvPr/>
        </p:nvSpPr>
        <p:spPr>
          <a:xfrm>
            <a:off x="366259" y="21264786"/>
            <a:ext cx="10479024" cy="20836473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/>
                <a:cs typeface="Arial"/>
              </a:rPr>
              <a:t>Low Temperature Mesophase System</a:t>
            </a:r>
            <a:endParaRPr lang="en-US" sz="3200" b="1" i="0" dirty="0">
              <a:latin typeface="Arial"/>
              <a:cs typeface="Arial"/>
            </a:endParaRPr>
          </a:p>
          <a:p>
            <a:endParaRPr lang="en-US" sz="3200" b="1" dirty="0">
              <a:latin typeface="Arial"/>
              <a:cs typeface="Arial"/>
            </a:endParaRPr>
          </a:p>
          <a:p>
            <a:endParaRPr lang="en-US" sz="3200" b="1" i="0" dirty="0">
              <a:latin typeface="Arial"/>
              <a:cs typeface="Arial"/>
            </a:endParaRPr>
          </a:p>
          <a:p>
            <a:endParaRPr lang="en-US" sz="3200" b="1" dirty="0">
              <a:latin typeface="Arial"/>
              <a:cs typeface="Arial"/>
            </a:endParaRPr>
          </a:p>
          <a:p>
            <a:endParaRPr lang="en-US" sz="3200" b="1" i="0" dirty="0">
              <a:latin typeface="Arial"/>
              <a:cs typeface="Arial"/>
            </a:endParaRPr>
          </a:p>
          <a:p>
            <a:endParaRPr lang="en-US" sz="3200" b="1" dirty="0">
              <a:latin typeface="Arial"/>
              <a:cs typeface="Arial"/>
            </a:endParaRPr>
          </a:p>
          <a:p>
            <a:endParaRPr lang="en-US" sz="3200" b="1" i="0" dirty="0">
              <a:latin typeface="Arial"/>
              <a:cs typeface="Arial"/>
            </a:endParaRPr>
          </a:p>
          <a:p>
            <a:endParaRPr lang="en-US" sz="3200" b="1" dirty="0">
              <a:latin typeface="Arial"/>
              <a:cs typeface="Arial"/>
            </a:endParaRPr>
          </a:p>
          <a:p>
            <a:endParaRPr lang="en-US" sz="3200" b="1" i="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dirty="0">
              <a:latin typeface="Arial"/>
              <a:cs typeface="Arial"/>
            </a:endParaRPr>
          </a:p>
          <a:p>
            <a:pPr algn="ctr"/>
            <a:endParaRPr lang="en-US" sz="320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r>
              <a:rPr lang="en-US" sz="3200" b="1" dirty="0">
                <a:latin typeface="Arial"/>
                <a:cs typeface="Arial"/>
              </a:rPr>
              <a:t>Figure 3</a:t>
            </a:r>
            <a:r>
              <a:rPr lang="en-US" sz="3200" dirty="0">
                <a:latin typeface="Arial"/>
                <a:cs typeface="Arial"/>
              </a:rPr>
              <a:t>.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Illustration of compaction and tertiary structure formation in </a:t>
            </a:r>
            <a:r>
              <a:rPr lang="en-US" sz="3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-syn, introduced by lowering 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(260 → 220 K).</a:t>
            </a:r>
            <a:r>
              <a:rPr lang="en-US" sz="3200" baseline="300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 Added TEMPOL (upper left) is localized with protein and coupled solvent domains during freezing. 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Fasudil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(lower left) is proposed to engage the disordered protein in the C-terminal domain.</a:t>
            </a:r>
            <a:r>
              <a:rPr lang="en-US" sz="3200" baseline="30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 (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Key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: ice boundary, blue oval; </a:t>
            </a:r>
          </a:p>
          <a:p>
            <a:pPr algn="just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C-terminus, C; N-terminus, N; </a:t>
            </a:r>
            <a:r>
              <a:rPr lang="en-US" sz="3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-helix, blue; </a:t>
            </a:r>
            <a:r>
              <a:rPr lang="en-US" sz="3200" dirty="0">
                <a:latin typeface="Symbol" pitchFamily="2" charset="2"/>
                <a:cs typeface="Arial" panose="020B0604020202020204" pitchFamily="34" charset="0"/>
              </a:rPr>
              <a:t>b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-strand, red; bend or disordered domain, green; protein hydration layer, violet glow.  The hydration layer stabilizes with decreasing 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(darkening glow).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79B906D-2694-8943-855A-EE246D964DE1}"/>
                  </a:ext>
                </a:extLst>
              </p:cNvPr>
              <p:cNvSpPr txBox="1"/>
              <p:nvPr/>
            </p:nvSpPr>
            <p:spPr>
              <a:xfrm>
                <a:off x="241013" y="162456"/>
                <a:ext cx="32334488" cy="4776692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 w="76200"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457200" marR="0" algn="ctr">
                  <a:lnSpc>
                    <a:spcPct val="115000"/>
                  </a:lnSpc>
                </a:pPr>
                <a:r>
                  <a:rPr lang="en-US" sz="8800" b="1" kern="100" dirty="0">
                    <a:latin typeface="Aptos" panose="020B00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Protein-coupled solvent dynamics of anti-aggregative small-molecule interaction with </a:t>
                </a:r>
                <a14:m>
                  <m:oMath xmlns:m="http://schemas.openxmlformats.org/officeDocument/2006/math">
                    <m:r>
                      <a:rPr lang="en-US" sz="8800" b="1" i="1" kern="100"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𝜶</m:t>
                    </m:r>
                  </m:oMath>
                </a14:m>
                <a:r>
                  <a:rPr lang="en-US" sz="8800" b="1" kern="100" dirty="0">
                    <a:latin typeface="Aptos" panose="020B00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-synuclein</a:t>
                </a:r>
                <a:endParaRPr lang="en-US" sz="8000" kern="100" dirty="0">
                  <a:latin typeface="Aptos" panose="020B00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marL="0" marR="0" lvl="0" indent="0" algn="ctr" defTabSz="208743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400" b="0" i="0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Shady Fouad</a:t>
                </a:r>
                <a:r>
                  <a:rPr kumimoji="0" lang="en-US" sz="5400" b="0" i="0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  </a:t>
                </a:r>
                <a:r>
                  <a:rPr kumimoji="0" lang="en-US" sz="5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and Kurt Warncke</a:t>
                </a:r>
              </a:p>
              <a:p>
                <a:pPr marL="0" marR="0" lvl="0" indent="0" algn="ctr" defTabSz="208743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 Department of Physics, Emory University, Atlanta, GA 30322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79B906D-2694-8943-855A-EE246D964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013" y="162456"/>
                <a:ext cx="32334488" cy="4776692"/>
              </a:xfrm>
              <a:prstGeom prst="rect">
                <a:avLst/>
              </a:prstGeom>
              <a:blipFill>
                <a:blip r:embed="rId3"/>
                <a:stretch>
                  <a:fillRect t="-2872" b="-4961"/>
                </a:stretch>
              </a:blipFill>
              <a:ln w="76200"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207C5157-EFDF-147A-D754-3560385B5F25}"/>
              </a:ext>
            </a:extLst>
          </p:cNvPr>
          <p:cNvSpPr txBox="1"/>
          <p:nvPr/>
        </p:nvSpPr>
        <p:spPr>
          <a:xfrm>
            <a:off x="241014" y="4939148"/>
            <a:ext cx="32334487" cy="7848302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/>
                <a:cs typeface="Arial"/>
              </a:rPr>
              <a:t>Abstract</a:t>
            </a:r>
            <a:endParaRPr lang="en-US" sz="3600" b="1" i="0" dirty="0">
              <a:latin typeface="Arial"/>
              <a:cs typeface="Arial"/>
            </a:endParaRPr>
          </a:p>
          <a:p>
            <a:pPr algn="just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The phenomenon of amyloid aggregation in proteins is a hallmark of several neurodegenerative diseases, including Parkinson's disease (PD). 𝛼-Synuclein (𝛼-Syn, 140 amino acids, 14.4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  <a:r>
              <a:rPr lang="en-US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the primary component of Lewy bodies in PD, is an intrinsically disordered protein (IDP) known for its structural plasticity,</a:t>
            </a:r>
            <a:r>
              <a:rPr lang="en-US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resulting in multiple folding and aggregation pathways.</a:t>
            </a:r>
            <a:r>
              <a:rPr lang="en-US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The dynamic nature of IDPs renders them undruggable by traditional approaches due to the lack of stable binding targets. Recent studies show small-molecule interactions can stabilize IDPs by altering their conformational flexibility, inhibiting aggregation.</a:t>
            </a:r>
            <a:r>
              <a:rPr lang="en-US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Fasudil, a rho-kinase (ROCK) inhibitor, shows promise in vitro by inhibiting </a:t>
            </a:r>
            <a:r>
              <a:rPr lang="el-GR" sz="36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syn aggregation and offering potential therapeutic benefits for PD.</a:t>
            </a:r>
            <a:r>
              <a:rPr lang="en-US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We use electron paramagnetic resonance (EPR) spectroscopy in a frozen solution system that localizes the spin probe, TEMPOL, in solvent phases associated with proteins to characterize protein-coupled solvent dynamics.</a:t>
            </a:r>
            <a:r>
              <a:rPr lang="en-US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5,6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For 𝛼-syn,</a:t>
            </a:r>
            <a:r>
              <a:rPr lang="en-US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the temperature-dependence (220-265 K) of the spin probe rotational mobility resolves two distinct protein-coupled solvent components, denoted "fast" (dynamically disordered protein-coupled solvent phase) and "slow" (relatively stable phase), with corresponding correlation times 𝜏</a:t>
            </a:r>
            <a:r>
              <a:rPr lang="en-US" sz="3600" baseline="-25000" dirty="0">
                <a:latin typeface="Arial" panose="020B0604020202020204" pitchFamily="34" charset="0"/>
                <a:cs typeface="Arial" panose="020B0604020202020204" pitchFamily="34" charset="0"/>
              </a:rPr>
              <a:t>𝑐,𝑠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and 𝜏</a:t>
            </a:r>
            <a:r>
              <a:rPr lang="en-US" sz="3600" baseline="-25000" dirty="0">
                <a:latin typeface="Arial" panose="020B0604020202020204" pitchFamily="34" charset="0"/>
                <a:cs typeface="Arial" panose="020B0604020202020204" pitchFamily="34" charset="0"/>
              </a:rPr>
              <a:t>𝑐,𝑓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, and normalized weights, 𝑊</a:t>
            </a:r>
            <a:r>
              <a:rPr lang="en-US" sz="3600" baseline="-25000" dirty="0">
                <a:latin typeface="Arial" panose="020B0604020202020204" pitchFamily="34" charset="0"/>
                <a:cs typeface="Arial" panose="020B0604020202020204" pitchFamily="34" charset="0"/>
              </a:rPr>
              <a:t>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and 𝑊</a:t>
            </a:r>
            <a:r>
              <a:rPr lang="en-US" sz="3600" baseline="-25000" dirty="0">
                <a:latin typeface="Arial" panose="020B0604020202020204" pitchFamily="34" charset="0"/>
                <a:cs typeface="Arial" panose="020B0604020202020204" pitchFamily="34" charset="0"/>
              </a:rPr>
              <a:t>𝑓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. The protein-coupled solvent dynamics of </a:t>
            </a:r>
            <a:r>
              <a:rPr lang="el-GR" sz="36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syn monomers at varying ratios of fasudil/</a:t>
            </a:r>
            <a:r>
              <a:rPr lang="el-GR" sz="36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syn are addressed. The effects of fasudil on 𝜏 and 𝑊 are crucial to constructing a thermodynamic model of the protein-ligand system.  The impact of fasudil on 𝛼-syn conformational flexibility is analyzed by using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van’t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Hoff analysis to test the prediction of molecular dynamic simulations of a conformational entropy expansion mechanism</a:t>
            </a:r>
            <a:r>
              <a:rPr lang="en-US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for the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fasudil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–𝛼-syn interaction. Understanding how small molecules like fasudil interact with IDPs to inhibit aggregation by modulating protein thermodynamics is crucial for developing new drug-design strategies targeting disordered proteins. 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9BA192B-3BC5-B3A8-149D-A384C5E2B4E1}"/>
              </a:ext>
            </a:extLst>
          </p:cNvPr>
          <p:cNvSpPr txBox="1"/>
          <p:nvPr/>
        </p:nvSpPr>
        <p:spPr>
          <a:xfrm>
            <a:off x="11088104" y="13090441"/>
            <a:ext cx="21570696" cy="8217634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rial"/>
                <a:cs typeface="Arial"/>
              </a:rPr>
              <a:t>		</a:t>
            </a:r>
            <a:r>
              <a:rPr lang="en-US" sz="3600" b="1" dirty="0">
                <a:latin typeface="Arial"/>
                <a:cs typeface="Arial"/>
              </a:rPr>
              <a:t>Temperature-dependence of the Spin Probe EPR Line Shape</a:t>
            </a:r>
          </a:p>
          <a:p>
            <a:r>
              <a:rPr lang="en-US" sz="2400" b="1" i="1" dirty="0">
                <a:latin typeface="Arial"/>
                <a:cs typeface="Arial"/>
              </a:rPr>
              <a:t>		</a:t>
            </a:r>
            <a:r>
              <a:rPr lang="en-US" sz="2400" b="1" i="1" u="sng" dirty="0">
                <a:latin typeface="Arial"/>
                <a:cs typeface="Arial"/>
              </a:rPr>
              <a:t>Fasudil</a:t>
            </a:r>
          </a:p>
          <a:p>
            <a:r>
              <a:rPr lang="en-US" sz="2400" b="1" i="1" dirty="0">
                <a:latin typeface="Symbol" pitchFamily="2" charset="2"/>
                <a:cs typeface="Arial"/>
              </a:rPr>
              <a:t>		a</a:t>
            </a:r>
            <a:r>
              <a:rPr lang="en-US" sz="2400" b="1" i="1" dirty="0">
                <a:latin typeface="Arial"/>
                <a:cs typeface="Arial"/>
              </a:rPr>
              <a:t>-syn</a:t>
            </a:r>
            <a:endParaRPr lang="en-US" sz="2400" b="1" dirty="0">
              <a:latin typeface="Arial"/>
              <a:cs typeface="Arial"/>
            </a:endParaRPr>
          </a:p>
          <a:p>
            <a:endParaRPr lang="en-US" sz="3200" b="1" dirty="0">
              <a:latin typeface="Arial"/>
              <a:cs typeface="Arial"/>
            </a:endParaRPr>
          </a:p>
          <a:p>
            <a:endParaRPr lang="en-US" sz="3200" b="1" i="0" dirty="0">
              <a:latin typeface="Arial"/>
              <a:cs typeface="Arial"/>
            </a:endParaRPr>
          </a:p>
          <a:p>
            <a:endParaRPr lang="en-US" sz="3200" b="1" dirty="0">
              <a:latin typeface="Arial"/>
              <a:cs typeface="Arial"/>
            </a:endParaRPr>
          </a:p>
          <a:p>
            <a:endParaRPr lang="en-US" sz="3200" b="1" i="0" dirty="0">
              <a:latin typeface="Arial"/>
              <a:cs typeface="Arial"/>
            </a:endParaRPr>
          </a:p>
          <a:p>
            <a:pPr algn="ctr"/>
            <a:endParaRPr lang="en-US" sz="320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10924C0-FA4D-38AC-9EF3-EF79DDDAA42A}"/>
              </a:ext>
            </a:extLst>
          </p:cNvPr>
          <p:cNvSpPr txBox="1"/>
          <p:nvPr/>
        </p:nvSpPr>
        <p:spPr>
          <a:xfrm>
            <a:off x="11066780" y="38123737"/>
            <a:ext cx="21520303" cy="3600986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208743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Conclusions</a:t>
            </a:r>
          </a:p>
          <a:p>
            <a:pPr marL="0" marR="0" lvl="0" indent="0" algn="just" defTabSz="208743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The small-molecule drug, </a:t>
            </a:r>
            <a:r>
              <a:rPr lang="en-US" sz="3200" kern="0" dirty="0">
                <a:solidFill>
                  <a:srgbClr val="011893"/>
                </a:solidFill>
                <a:latin typeface="Arial"/>
                <a:cs typeface="Arial"/>
              </a:rPr>
              <a:t>f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asudil,</a:t>
            </a:r>
            <a:r>
              <a:rPr kumimoji="0" lang="en-US" sz="3200" i="0" u="none" strike="noStrike" kern="0" cap="none" spc="0" normalizeH="0" baseline="3000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4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 does not significantly influence the </a:t>
            </a:r>
            <a:r>
              <a:rPr kumimoji="0" lang="en-US" sz="3200" i="1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T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-dependence of the spin probe-detected 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Symbol" pitchFamily="2" charset="2"/>
                <a:cs typeface="Arial"/>
              </a:rPr>
              <a:t>a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-syn protein and coupled solvent phase dynamics, or the thermodynamics of the compaction events, over the examined </a:t>
            </a:r>
            <a:r>
              <a:rPr kumimoji="0" lang="en-US" sz="3200" i="1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T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 range.  Therefore, </a:t>
            </a:r>
            <a:r>
              <a:rPr kumimoji="0" lang="en-US" sz="3200" i="0" u="none" strike="noStrike" kern="0" cap="none" spc="0" normalizeH="0" baseline="0" noProof="0" dirty="0" err="1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fasudil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 does not generate a detectable enhancement of dynamic disorder, or an increase in the number of configurational states (increased entropy, 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Symbol" pitchFamily="2" charset="2"/>
                <a:cs typeface="Arial"/>
              </a:rPr>
              <a:t>D</a:t>
            </a:r>
            <a:r>
              <a:rPr kumimoji="0" lang="en-US" sz="3200" i="1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S</a:t>
            </a:r>
            <a:r>
              <a:rPr lang="en-US" sz="3200" kern="0" dirty="0">
                <a:solidFill>
                  <a:srgbClr val="011893"/>
                </a:solidFill>
                <a:latin typeface="Arial"/>
                <a:cs typeface="Arial"/>
              </a:rPr>
              <a:t>, Figure 6), as predicted, based on the proposed molecular mechanism of action of </a:t>
            </a:r>
            <a:r>
              <a:rPr lang="en-US" sz="3200" kern="0" dirty="0" err="1">
                <a:solidFill>
                  <a:srgbClr val="011893"/>
                </a:solidFill>
                <a:latin typeface="Arial"/>
                <a:cs typeface="Arial"/>
              </a:rPr>
              <a:t>fasudil</a:t>
            </a:r>
            <a:r>
              <a:rPr lang="en-US" sz="3200" kern="0" dirty="0">
                <a:solidFill>
                  <a:srgbClr val="011893"/>
                </a:solidFill>
                <a:latin typeface="Arial"/>
                <a:cs typeface="Arial"/>
              </a:rPr>
              <a:t> of entropic expansion.</a:t>
            </a:r>
            <a:r>
              <a:rPr lang="en-US" sz="3200" kern="0" baseline="30000" dirty="0">
                <a:solidFill>
                  <a:srgbClr val="011893"/>
                </a:solidFill>
                <a:latin typeface="Arial"/>
                <a:cs typeface="Arial"/>
              </a:rPr>
              <a:t>8</a:t>
            </a:r>
            <a:r>
              <a:rPr lang="en-US" sz="3200" kern="0" dirty="0">
                <a:solidFill>
                  <a:srgbClr val="011893"/>
                </a:solidFill>
                <a:latin typeface="Arial"/>
                <a:cs typeface="Arial"/>
              </a:rPr>
              <a:t>  Additional techniques of EPR spectroscopy will be applied to assess the response of 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Symbol" pitchFamily="2" charset="2"/>
                <a:cs typeface="Arial"/>
              </a:rPr>
              <a:t>a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-syn structure and dynamics to </a:t>
            </a:r>
            <a:r>
              <a:rPr kumimoji="0" lang="en-US" sz="3200" i="0" u="none" strike="noStrike" kern="0" cap="none" spc="0" normalizeH="0" baseline="0" noProof="0" dirty="0" err="1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fasudil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, and other IDP-targeted small molecule drugs.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3B80F7A-F59D-5180-6C0B-A9DE5B2C1DE8}"/>
              </a:ext>
            </a:extLst>
          </p:cNvPr>
          <p:cNvSpPr txBox="1"/>
          <p:nvPr/>
        </p:nvSpPr>
        <p:spPr>
          <a:xfrm>
            <a:off x="368735" y="41492485"/>
            <a:ext cx="10479024" cy="2246769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"/>
                <a:cs typeface="Arial"/>
              </a:rPr>
              <a:t>Methods</a:t>
            </a:r>
            <a:endParaRPr lang="en-US" sz="2800" dirty="0">
              <a:latin typeface="Arial"/>
              <a:cs typeface="Arial"/>
            </a:endParaRPr>
          </a:p>
          <a:p>
            <a:pPr algn="just"/>
            <a:r>
              <a:rPr lang="en-US" sz="2800" dirty="0">
                <a:latin typeface="Arial"/>
                <a:cs typeface="Arial"/>
              </a:rPr>
              <a:t>CW-EPR was used to detect TEMPOL dynamics in frozen aqueous solution with </a:t>
            </a:r>
            <a:r>
              <a:rPr lang="el-GR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-syn over a</a:t>
            </a:r>
            <a:r>
              <a:rPr lang="en-US" sz="2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range of 200 – 260 K.  Spectra were simulated by </a:t>
            </a:r>
            <a:r>
              <a:rPr lang="en-US" sz="2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using EasySpin.</a:t>
            </a:r>
            <a:r>
              <a:rPr lang="en-US" sz="2800" b="0" i="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2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All methods have been described in detail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2800" i="0" baseline="30000" dirty="0">
              <a:latin typeface="Arial"/>
              <a:cs typeface="Arial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154FC2-5452-7B65-B9C8-632D5F95DEBF}"/>
              </a:ext>
            </a:extLst>
          </p:cNvPr>
          <p:cNvSpPr txBox="1"/>
          <p:nvPr/>
        </p:nvSpPr>
        <p:spPr>
          <a:xfrm>
            <a:off x="299310" y="13067981"/>
            <a:ext cx="5170400" cy="8032968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/>
                <a:cs typeface="Arial"/>
              </a:rPr>
              <a:t>IDPs, IDRs &amp; Disease</a:t>
            </a:r>
            <a:endParaRPr lang="en-US" sz="3600" dirty="0">
              <a:latin typeface="Arial"/>
              <a:cs typeface="Arial"/>
            </a:endParaRPr>
          </a:p>
          <a:p>
            <a:pPr algn="just"/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3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Venn diagram of human proteome showing role of  disordered proteins in principal diseases, and dearth of </a:t>
            </a:r>
            <a:r>
              <a:rPr lang="en-US" sz="3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druggability.</a:t>
            </a:r>
            <a:r>
              <a:rPr lang="en-US" sz="3200" b="0" i="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i="0" baseline="30000" dirty="0">
              <a:latin typeface="Arial"/>
              <a:cs typeface="Arial"/>
            </a:endParaRPr>
          </a:p>
        </p:txBody>
      </p:sp>
      <p:pic>
        <p:nvPicPr>
          <p:cNvPr id="66" name="Picture 65" descr="A diagram of a disease&#10;&#10;Description automatically generated">
            <a:extLst>
              <a:ext uri="{FF2B5EF4-FFF2-40B4-BE49-F238E27FC236}">
                <a16:creationId xmlns:a16="http://schemas.microsoft.com/office/drawing/2014/main" id="{71F93E8E-EB46-E470-6702-B98395925C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857" y="13897252"/>
            <a:ext cx="4323160" cy="46045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018D7-D65D-5859-B044-E5FF5E4A1D72}"/>
              </a:ext>
            </a:extLst>
          </p:cNvPr>
          <p:cNvSpPr txBox="1"/>
          <p:nvPr/>
        </p:nvSpPr>
        <p:spPr>
          <a:xfrm>
            <a:off x="5688537" y="13067981"/>
            <a:ext cx="5166360" cy="8094524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/>
                <a:cs typeface="Arial"/>
              </a:rPr>
              <a:t>Entropic Mechanism for Drug Targeting</a:t>
            </a:r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3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3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Figure 2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remise of “entropic expansion” mech-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anism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of action of small-molecule drugs: increase in number of </a:t>
            </a:r>
            <a:r>
              <a:rPr lang="en-US" sz="3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configurations.</a:t>
            </a:r>
            <a:r>
              <a:rPr lang="en-US" sz="3200" b="0" i="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i="0" baseline="30000" dirty="0">
              <a:latin typeface="Arial"/>
              <a:cs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D9917D-C295-DBA7-ABB8-229ABB9F41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9265" y="14829979"/>
            <a:ext cx="4775200" cy="3035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701321-3276-E6D4-53C0-791AB2B808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2838" y="22082295"/>
            <a:ext cx="7418751" cy="14461340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ECAD813F-654D-1D03-B405-E3B6A925FEA4}"/>
              </a:ext>
            </a:extLst>
          </p:cNvPr>
          <p:cNvGrpSpPr>
            <a:grpSpLocks noChangeAspect="1"/>
          </p:cNvGrpSpPr>
          <p:nvPr/>
        </p:nvGrpSpPr>
        <p:grpSpPr>
          <a:xfrm>
            <a:off x="13685177" y="13682133"/>
            <a:ext cx="11296589" cy="7538937"/>
            <a:chOff x="11882476" y="13767311"/>
            <a:chExt cx="12143232" cy="824642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F55ACEC-7297-FBC2-43AE-8EBF9AA026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882476" y="13911188"/>
              <a:ext cx="12143232" cy="8102548"/>
              <a:chOff x="333642" y="34793008"/>
              <a:chExt cx="10020663" cy="6686269"/>
            </a:xfrm>
          </p:grpSpPr>
          <p:pic>
            <p:nvPicPr>
              <p:cNvPr id="25" name="Picture 24" descr="A close-up of a graph&#10;&#10;Description automatically generated">
                <a:extLst>
                  <a:ext uri="{FF2B5EF4-FFF2-40B4-BE49-F238E27FC236}">
                    <a16:creationId xmlns:a16="http://schemas.microsoft.com/office/drawing/2014/main" id="{3FBB87D4-B34B-592D-F888-2DD3D1A9BB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b="8619"/>
              <a:stretch/>
            </p:blipFill>
            <p:spPr>
              <a:xfrm>
                <a:off x="6814532" y="34815738"/>
                <a:ext cx="3539773" cy="6663539"/>
              </a:xfrm>
              <a:prstGeom prst="rect">
                <a:avLst/>
              </a:prstGeom>
            </p:spPr>
          </p:pic>
          <p:pic>
            <p:nvPicPr>
              <p:cNvPr id="23" name="Picture 22" descr="A close-up of a graph&#10;&#10;Description automatically generated">
                <a:extLst>
                  <a:ext uri="{FF2B5EF4-FFF2-40B4-BE49-F238E27FC236}">
                    <a16:creationId xmlns:a16="http://schemas.microsoft.com/office/drawing/2014/main" id="{90AD1DCD-7B93-7E5A-84B2-F0730DF48C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t="1" b="8610"/>
              <a:stretch/>
            </p:blipFill>
            <p:spPr>
              <a:xfrm>
                <a:off x="3580710" y="34815738"/>
                <a:ext cx="3539773" cy="6656927"/>
              </a:xfrm>
              <a:prstGeom prst="rect">
                <a:avLst/>
              </a:prstGeom>
            </p:spPr>
          </p:pic>
          <p:pic>
            <p:nvPicPr>
              <p:cNvPr id="21" name="Picture 20" descr="A close-up of a graph&#10;&#10;Description automatically generated">
                <a:extLst>
                  <a:ext uri="{FF2B5EF4-FFF2-40B4-BE49-F238E27FC236}">
                    <a16:creationId xmlns:a16="http://schemas.microsoft.com/office/drawing/2014/main" id="{D4F88E95-2CAB-23B3-831B-B4DFE280AB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 b="8861"/>
              <a:stretch/>
            </p:blipFill>
            <p:spPr>
              <a:xfrm>
                <a:off x="333642" y="34793008"/>
                <a:ext cx="3539773" cy="6673044"/>
              </a:xfrm>
              <a:prstGeom prst="rect">
                <a:avLst/>
              </a:prstGeom>
            </p:spPr>
          </p:pic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907AAFB-03A3-55C4-775A-C504F17662D0}"/>
                </a:ext>
              </a:extLst>
            </p:cNvPr>
            <p:cNvSpPr txBox="1"/>
            <p:nvPr/>
          </p:nvSpPr>
          <p:spPr>
            <a:xfrm>
              <a:off x="13639362" y="13767311"/>
              <a:ext cx="8899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0:1 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C4FBE74-ACEF-E48E-5101-4C417DB4C64A}"/>
                </a:ext>
              </a:extLst>
            </p:cNvPr>
            <p:cNvSpPr txBox="1"/>
            <p:nvPr/>
          </p:nvSpPr>
          <p:spPr>
            <a:xfrm>
              <a:off x="17517123" y="13775447"/>
              <a:ext cx="111761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10:1 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811024E9-38D2-045C-CD0E-2D19C43DBD00}"/>
                </a:ext>
              </a:extLst>
            </p:cNvPr>
            <p:cNvSpPr txBox="1"/>
            <p:nvPr/>
          </p:nvSpPr>
          <p:spPr>
            <a:xfrm>
              <a:off x="21059886" y="13794559"/>
              <a:ext cx="13452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100:1 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2900CBB-A0B3-DD14-36FE-070743E35664}"/>
              </a:ext>
            </a:extLst>
          </p:cNvPr>
          <p:cNvGrpSpPr/>
          <p:nvPr/>
        </p:nvGrpSpPr>
        <p:grpSpPr>
          <a:xfrm>
            <a:off x="652534" y="22212718"/>
            <a:ext cx="2386478" cy="2627229"/>
            <a:chOff x="460030" y="22501474"/>
            <a:chExt cx="2386478" cy="262722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8DEB886-03A5-763D-34CD-44047A1BA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43605" y="22501474"/>
              <a:ext cx="1473200" cy="1765300"/>
            </a:xfrm>
            <a:prstGeom prst="rect">
              <a:avLst/>
            </a:prstGeom>
          </p:spPr>
        </p:pic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578BFDC2-E8A9-ECEA-506D-E8F52CC535A7}"/>
                </a:ext>
              </a:extLst>
            </p:cNvPr>
            <p:cNvCxnSpPr/>
            <p:nvPr/>
          </p:nvCxnSpPr>
          <p:spPr>
            <a:xfrm>
              <a:off x="1932108" y="23608371"/>
              <a:ext cx="914400" cy="914400"/>
            </a:xfrm>
            <a:prstGeom prst="straightConnector1">
              <a:avLst/>
            </a:prstGeom>
            <a:ln w="76200">
              <a:solidFill>
                <a:srgbClr val="011893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8E48064-852F-7913-B043-4D147D46556B}"/>
                </a:ext>
              </a:extLst>
            </p:cNvPr>
            <p:cNvSpPr txBox="1"/>
            <p:nvPr/>
          </p:nvSpPr>
          <p:spPr>
            <a:xfrm>
              <a:off x="460030" y="24543928"/>
              <a:ext cx="18710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TEMPOL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2DB54C1-B995-8A64-8453-AAFCCD98B753}"/>
              </a:ext>
            </a:extLst>
          </p:cNvPr>
          <p:cNvGrpSpPr/>
          <p:nvPr/>
        </p:nvGrpSpPr>
        <p:grpSpPr>
          <a:xfrm>
            <a:off x="925226" y="28447408"/>
            <a:ext cx="3182367" cy="3918602"/>
            <a:chOff x="636470" y="28880542"/>
            <a:chExt cx="3182367" cy="391860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7E0D1E1-89AA-15AE-4C02-3E0D84580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5400000">
              <a:off x="-92425" y="29615313"/>
              <a:ext cx="3234842" cy="1765300"/>
            </a:xfrm>
            <a:prstGeom prst="rect">
              <a:avLst/>
            </a:prstGeom>
          </p:spPr>
        </p:pic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A2C8B44D-2D00-D4A7-FCE7-34F405572F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60046" y="28880542"/>
              <a:ext cx="1258791" cy="1217666"/>
            </a:xfrm>
            <a:prstGeom prst="straightConnector1">
              <a:avLst/>
            </a:prstGeom>
            <a:ln w="76200">
              <a:solidFill>
                <a:srgbClr val="011893"/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9C2B49A-82EF-4C5E-2565-977065177E80}"/>
                </a:ext>
              </a:extLst>
            </p:cNvPr>
            <p:cNvSpPr txBox="1"/>
            <p:nvPr/>
          </p:nvSpPr>
          <p:spPr>
            <a:xfrm>
              <a:off x="636470" y="32214369"/>
              <a:ext cx="1894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FASUDIL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A61CA23-7030-D253-5871-972FDF126D9C}"/>
              </a:ext>
            </a:extLst>
          </p:cNvPr>
          <p:cNvGrpSpPr>
            <a:grpSpLocks noChangeAspect="1"/>
          </p:cNvGrpSpPr>
          <p:nvPr/>
        </p:nvGrpSpPr>
        <p:grpSpPr>
          <a:xfrm>
            <a:off x="12465200" y="21971960"/>
            <a:ext cx="13130784" cy="7316836"/>
            <a:chOff x="11204476" y="19465363"/>
            <a:chExt cx="15268420" cy="8507987"/>
          </a:xfrm>
        </p:grpSpPr>
        <p:pic>
          <p:nvPicPr>
            <p:cNvPr id="39" name="Picture 38" descr="A diagram of a graph&#10;&#10;Description automatically generated">
              <a:extLst>
                <a:ext uri="{FF2B5EF4-FFF2-40B4-BE49-F238E27FC236}">
                  <a16:creationId xmlns:a16="http://schemas.microsoft.com/office/drawing/2014/main" id="{8ECF44D3-96F2-10F7-CBA1-1B22E30FF4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0908883" y="23656497"/>
              <a:ext cx="5564013" cy="4299464"/>
            </a:xfrm>
            <a:prstGeom prst="rect">
              <a:avLst/>
            </a:prstGeom>
          </p:spPr>
        </p:pic>
        <p:pic>
          <p:nvPicPr>
            <p:cNvPr id="37" name="Picture 36" descr="A diagram of a graph&#10;&#10;Description automatically generated with medium confidence">
              <a:extLst>
                <a:ext uri="{FF2B5EF4-FFF2-40B4-BE49-F238E27FC236}">
                  <a16:creationId xmlns:a16="http://schemas.microsoft.com/office/drawing/2014/main" id="{7383928B-34C2-3879-1B49-512D84582A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0748178" y="19483113"/>
              <a:ext cx="5564014" cy="4299465"/>
            </a:xfrm>
            <a:prstGeom prst="rect">
              <a:avLst/>
            </a:prstGeom>
          </p:spPr>
        </p:pic>
        <p:pic>
          <p:nvPicPr>
            <p:cNvPr id="33" name="Picture 32" descr="A diagram of a graph&#10;&#10;Description automatically generated">
              <a:extLst>
                <a:ext uri="{FF2B5EF4-FFF2-40B4-BE49-F238E27FC236}">
                  <a16:creationId xmlns:a16="http://schemas.microsoft.com/office/drawing/2014/main" id="{01CD922D-DDF4-7DA3-4240-8DCEC9B6D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5978294" y="19465363"/>
              <a:ext cx="5564011" cy="4299463"/>
            </a:xfrm>
            <a:prstGeom prst="rect">
              <a:avLst/>
            </a:prstGeom>
          </p:spPr>
        </p:pic>
        <p:pic>
          <p:nvPicPr>
            <p:cNvPr id="29" name="Picture 28" descr="A diagram of a graph&#10;&#10;Description automatically generated">
              <a:extLst>
                <a:ext uri="{FF2B5EF4-FFF2-40B4-BE49-F238E27FC236}">
                  <a16:creationId xmlns:a16="http://schemas.microsoft.com/office/drawing/2014/main" id="{1E3C31C6-4814-DF2F-3B2C-6EB08DB56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1204476" y="19465363"/>
              <a:ext cx="5564010" cy="4299461"/>
            </a:xfrm>
            <a:prstGeom prst="rect">
              <a:avLst/>
            </a:prstGeom>
          </p:spPr>
        </p:pic>
        <p:pic>
          <p:nvPicPr>
            <p:cNvPr id="35" name="Picture 34" descr="A diagram of a graph&#10;&#10;Description automatically generated">
              <a:extLst>
                <a:ext uri="{FF2B5EF4-FFF2-40B4-BE49-F238E27FC236}">
                  <a16:creationId xmlns:a16="http://schemas.microsoft.com/office/drawing/2014/main" id="{F2241123-53F5-8601-E017-46BEBE574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6073696" y="23665015"/>
              <a:ext cx="5564013" cy="4299464"/>
            </a:xfrm>
            <a:prstGeom prst="rect">
              <a:avLst/>
            </a:prstGeom>
          </p:spPr>
        </p:pic>
        <p:pic>
          <p:nvPicPr>
            <p:cNvPr id="31" name="Picture 30" descr="A diagram of a graph&#10;&#10;Description automatically generated">
              <a:extLst>
                <a:ext uri="{FF2B5EF4-FFF2-40B4-BE49-F238E27FC236}">
                  <a16:creationId xmlns:a16="http://schemas.microsoft.com/office/drawing/2014/main" id="{39BD9A0A-316A-F793-60BD-908B7D787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1217335" y="23673889"/>
              <a:ext cx="5564009" cy="4299461"/>
            </a:xfrm>
            <a:prstGeom prst="rect">
              <a:avLst/>
            </a:prstGeom>
          </p:spPr>
        </p:pic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B8F4CEAE-8F7E-6F0C-8439-169E497E1399}"/>
              </a:ext>
            </a:extLst>
          </p:cNvPr>
          <p:cNvSpPr txBox="1"/>
          <p:nvPr/>
        </p:nvSpPr>
        <p:spPr>
          <a:xfrm>
            <a:off x="11066780" y="29503476"/>
            <a:ext cx="21568848" cy="8463855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rial"/>
                <a:cs typeface="Arial"/>
              </a:rPr>
              <a:t>	</a:t>
            </a:r>
            <a:r>
              <a:rPr lang="en-US" sz="3600" b="1" i="0" dirty="0">
                <a:latin typeface="Arial"/>
                <a:cs typeface="Arial"/>
              </a:rPr>
              <a:t>Arrhenius and </a:t>
            </a:r>
            <a:r>
              <a:rPr lang="en-US" sz="3600" b="1" i="0" dirty="0" err="1">
                <a:latin typeface="Arial"/>
                <a:cs typeface="Arial"/>
              </a:rPr>
              <a:t>van’t</a:t>
            </a:r>
            <a:r>
              <a:rPr lang="en-US" sz="3600" b="1" i="0" dirty="0">
                <a:latin typeface="Arial"/>
                <a:cs typeface="Arial"/>
              </a:rPr>
              <a:t> Hoff Analysis of Spin </a:t>
            </a:r>
            <a:r>
              <a:rPr lang="en-US" sz="3600" b="1" dirty="0">
                <a:latin typeface="Arial"/>
                <a:cs typeface="Arial"/>
              </a:rPr>
              <a:t>P</a:t>
            </a:r>
            <a:r>
              <a:rPr lang="en-US" sz="3600" b="1" i="0" dirty="0">
                <a:latin typeface="Arial"/>
                <a:cs typeface="Arial"/>
              </a:rPr>
              <a:t>robe </a:t>
            </a:r>
            <a:r>
              <a:rPr lang="en-US" sz="3600" b="1" dirty="0">
                <a:latin typeface="Arial"/>
                <a:cs typeface="Arial"/>
              </a:rPr>
              <a:t>M</a:t>
            </a:r>
            <a:r>
              <a:rPr lang="en-US" sz="3600" b="1" i="0" dirty="0">
                <a:latin typeface="Arial"/>
                <a:cs typeface="Arial"/>
              </a:rPr>
              <a:t>obilities and Components</a:t>
            </a:r>
          </a:p>
          <a:p>
            <a:endParaRPr lang="en-US" sz="3200" b="1" dirty="0">
              <a:latin typeface="Arial"/>
              <a:cs typeface="Arial"/>
            </a:endParaRPr>
          </a:p>
          <a:p>
            <a:endParaRPr lang="en-US" sz="3200" b="1" i="0" dirty="0">
              <a:latin typeface="Arial"/>
              <a:cs typeface="Arial"/>
            </a:endParaRPr>
          </a:p>
          <a:p>
            <a:endParaRPr lang="en-US" sz="3200" b="1" dirty="0">
              <a:latin typeface="Arial"/>
              <a:cs typeface="Arial"/>
            </a:endParaRPr>
          </a:p>
          <a:p>
            <a:endParaRPr lang="en-US" sz="3200" b="1" i="0" dirty="0">
              <a:latin typeface="Arial"/>
              <a:cs typeface="Arial"/>
            </a:endParaRPr>
          </a:p>
          <a:p>
            <a:pPr algn="ctr"/>
            <a:endParaRPr lang="en-US" sz="320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i="0" dirty="0">
              <a:latin typeface="Arial"/>
              <a:cs typeface="Arial"/>
            </a:endParaRPr>
          </a:p>
          <a:p>
            <a:pPr algn="ctr"/>
            <a:endParaRPr lang="en-US" sz="3200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endParaRPr lang="en-US" sz="3200" b="1" dirty="0">
              <a:latin typeface="Arial"/>
              <a:cs typeface="Arial"/>
            </a:endParaRPr>
          </a:p>
          <a:p>
            <a:pPr algn="just"/>
            <a:r>
              <a:rPr lang="en-US" sz="3200" b="1" dirty="0">
                <a:solidFill>
                  <a:schemeClr val="bg1"/>
                </a:solidFill>
                <a:latin typeface="Arial"/>
                <a:cs typeface="Arial"/>
              </a:rPr>
              <a:t>Figure 4</a:t>
            </a:r>
            <a:r>
              <a:rPr lang="en-US" sz="3200" dirty="0">
                <a:solidFill>
                  <a:schemeClr val="bg1"/>
                </a:solidFill>
                <a:latin typeface="Arial"/>
                <a:cs typeface="Arial"/>
              </a:rPr>
              <a:t>. Plots of log 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correlation time (A,C) and</a:t>
            </a:r>
            <a:r>
              <a:rPr lang="en-US" sz="32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normalized weights (B,D) from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EasySptai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(re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D4553AF-9BAC-6427-255E-4945F6ABD9E4}"/>
              </a:ext>
            </a:extLst>
          </p:cNvPr>
          <p:cNvGrpSpPr/>
          <p:nvPr/>
        </p:nvGrpSpPr>
        <p:grpSpPr>
          <a:xfrm>
            <a:off x="11414185" y="30137962"/>
            <a:ext cx="15480792" cy="7315200"/>
            <a:chOff x="11319088" y="29019584"/>
            <a:chExt cx="15478525" cy="9111763"/>
          </a:xfrm>
        </p:grpSpPr>
        <p:pic>
          <p:nvPicPr>
            <p:cNvPr id="48" name="Picture 47" descr="A graph of a function&#10;&#10;Description automatically generated">
              <a:extLst>
                <a:ext uri="{FF2B5EF4-FFF2-40B4-BE49-F238E27FC236}">
                  <a16:creationId xmlns:a16="http://schemas.microsoft.com/office/drawing/2014/main" id="{9423CB0A-2265-8149-689F-0946D78FB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1233604" y="29041669"/>
              <a:ext cx="5564009" cy="4564226"/>
            </a:xfrm>
            <a:prstGeom prst="rect">
              <a:avLst/>
            </a:prstGeom>
          </p:spPr>
        </p:pic>
        <p:pic>
          <p:nvPicPr>
            <p:cNvPr id="54" name="Picture 53" descr="A graph of a function&#10;&#10;Description automatically generated">
              <a:extLst>
                <a:ext uri="{FF2B5EF4-FFF2-40B4-BE49-F238E27FC236}">
                  <a16:creationId xmlns:a16="http://schemas.microsoft.com/office/drawing/2014/main" id="{DCC9198A-D63A-A1FC-33DE-FFA743AB79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1229377" y="33626466"/>
              <a:ext cx="5564009" cy="4494007"/>
            </a:xfrm>
            <a:prstGeom prst="rect">
              <a:avLst/>
            </a:prstGeom>
          </p:spPr>
        </p:pic>
        <p:pic>
          <p:nvPicPr>
            <p:cNvPr id="46" name="Picture 45" descr="A graph of a function&#10;&#10;Description automatically generated">
              <a:extLst>
                <a:ext uri="{FF2B5EF4-FFF2-40B4-BE49-F238E27FC236}">
                  <a16:creationId xmlns:a16="http://schemas.microsoft.com/office/drawing/2014/main" id="{1B74BCDD-0857-03CF-5B01-B7F3732381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16289552" y="29025023"/>
              <a:ext cx="5564009" cy="4564226"/>
            </a:xfrm>
            <a:prstGeom prst="rect">
              <a:avLst/>
            </a:prstGeom>
          </p:spPr>
        </p:pic>
        <p:pic>
          <p:nvPicPr>
            <p:cNvPr id="44" name="Picture 43" descr="A graph of a function&#10;&#10;Description automatically generated">
              <a:extLst>
                <a:ext uri="{FF2B5EF4-FFF2-40B4-BE49-F238E27FC236}">
                  <a16:creationId xmlns:a16="http://schemas.microsoft.com/office/drawing/2014/main" id="{AB4154EB-72EF-C671-4D78-441511B2A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11347795" y="29019584"/>
              <a:ext cx="5564009" cy="4564225"/>
            </a:xfrm>
            <a:prstGeom prst="rect">
              <a:avLst/>
            </a:prstGeom>
          </p:spPr>
        </p:pic>
        <p:pic>
          <p:nvPicPr>
            <p:cNvPr id="52" name="Picture 51" descr="A graph of a function&#10;&#10;Description automatically generated">
              <a:extLst>
                <a:ext uri="{FF2B5EF4-FFF2-40B4-BE49-F238E27FC236}">
                  <a16:creationId xmlns:a16="http://schemas.microsoft.com/office/drawing/2014/main" id="{E6DAC05F-A66B-07FF-065E-1B4101190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16276902" y="33627093"/>
              <a:ext cx="5564009" cy="4494007"/>
            </a:xfrm>
            <a:prstGeom prst="rect">
              <a:avLst/>
            </a:prstGeom>
          </p:spPr>
        </p:pic>
        <p:pic>
          <p:nvPicPr>
            <p:cNvPr id="50" name="Picture 49" descr="A graph of a function&#10;&#10;Description automatically generated">
              <a:extLst>
                <a:ext uri="{FF2B5EF4-FFF2-40B4-BE49-F238E27FC236}">
                  <a16:creationId xmlns:a16="http://schemas.microsoft.com/office/drawing/2014/main" id="{6C19B083-92BD-8D13-C1F6-C1C23313A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1319088" y="33637340"/>
              <a:ext cx="5564009" cy="4494007"/>
            </a:xfrm>
            <a:prstGeom prst="rect">
              <a:avLst/>
            </a:prstGeom>
          </p:spPr>
        </p:pic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89B3261-D814-3A83-EACC-A55A3C31A312}"/>
                </a:ext>
              </a:extLst>
            </p:cNvPr>
            <p:cNvSpPr/>
            <p:nvPr/>
          </p:nvSpPr>
          <p:spPr>
            <a:xfrm>
              <a:off x="16803379" y="29652011"/>
              <a:ext cx="191398" cy="33708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9B6FE41-FE73-4021-7687-1F0137203B4C}"/>
                </a:ext>
              </a:extLst>
            </p:cNvPr>
            <p:cNvSpPr/>
            <p:nvPr/>
          </p:nvSpPr>
          <p:spPr>
            <a:xfrm>
              <a:off x="21776829" y="29196845"/>
              <a:ext cx="160675" cy="38260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E31288D-C6DA-D4AB-DF5C-30C7FDE20B30}"/>
                </a:ext>
              </a:extLst>
            </p:cNvPr>
            <p:cNvSpPr/>
            <p:nvPr/>
          </p:nvSpPr>
          <p:spPr>
            <a:xfrm>
              <a:off x="16842231" y="34161897"/>
              <a:ext cx="191398" cy="33708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1B79F8F-F398-1F51-99DF-EEC62673375C}"/>
                </a:ext>
              </a:extLst>
            </p:cNvPr>
            <p:cNvSpPr/>
            <p:nvPr/>
          </p:nvSpPr>
          <p:spPr>
            <a:xfrm>
              <a:off x="21776829" y="34082786"/>
              <a:ext cx="191398" cy="33708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7AB3FC6E-A1A9-A40C-2409-EB75D2A1F2E1}"/>
              </a:ext>
            </a:extLst>
          </p:cNvPr>
          <p:cNvSpPr txBox="1"/>
          <p:nvPr/>
        </p:nvSpPr>
        <p:spPr>
          <a:xfrm>
            <a:off x="25457779" y="14369945"/>
            <a:ext cx="6717764" cy="6001643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 defTabSz="2087438"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Figure 4. </a:t>
            </a: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Temperature</a:t>
            </a:r>
            <a:r>
              <a:rPr lang="en-US" sz="3200" b="0" i="0" u="none" strike="noStrike" dirty="0">
                <a:effectLst/>
                <a:latin typeface="Arial" panose="020B0604020202020204" pitchFamily="34" charset="0"/>
              </a:rPr>
              <a:t> dependence of the EPR line shape of TEMPOL in </a:t>
            </a:r>
            <a:r>
              <a:rPr lang="en-US" sz="3200" b="0" i="0" u="none" strike="noStrike" dirty="0">
                <a:effectLst/>
                <a:latin typeface="Symbol" pitchFamily="2" charset="2"/>
              </a:rPr>
              <a:t>a</a:t>
            </a:r>
            <a:r>
              <a:rPr lang="en-US" sz="3200" b="0" i="0" u="none" strike="noStrike" dirty="0">
                <a:effectLst/>
                <a:latin typeface="Arial" panose="020B0604020202020204" pitchFamily="34" charset="0"/>
              </a:rPr>
              <a:t>-syn samples containing different concentrations of fasudil. 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Spectra were collected at increasing </a:t>
            </a:r>
            <a:r>
              <a:rPr lang="en-US" sz="3200" b="0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(red) and decreasing </a:t>
            </a:r>
            <a:r>
              <a:rPr lang="en-US" sz="3200" b="0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(blue).</a:t>
            </a:r>
          </a:p>
          <a:p>
            <a:pPr algn="just" defTabSz="2087438">
              <a:defRPr/>
            </a:pP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 defTabSz="2087438">
              <a:defRPr/>
            </a:pPr>
            <a:r>
              <a:rPr lang="en-US" sz="3200" b="0" i="0" u="none" strike="noStrike" dirty="0">
                <a:solidFill>
                  <a:srgbClr val="011893"/>
                </a:solidFill>
                <a:effectLst/>
                <a:latin typeface="Arial" panose="020B0604020202020204" pitchFamily="34" charset="0"/>
              </a:rPr>
              <a:t>The line shape varies between rig</a:t>
            </a:r>
            <a:r>
              <a:rPr lang="en-US" sz="3200" dirty="0">
                <a:solidFill>
                  <a:srgbClr val="011893"/>
                </a:solidFill>
                <a:latin typeface="Arial" panose="020B0604020202020204" pitchFamily="34" charset="0"/>
              </a:rPr>
              <a:t>id-limit, intermediate, and rapid tumbling regimes over the </a:t>
            </a:r>
            <a:r>
              <a:rPr lang="en-US" sz="3200" i="1" dirty="0">
                <a:solidFill>
                  <a:srgbClr val="011893"/>
                </a:solidFill>
                <a:latin typeface="Arial" panose="020B0604020202020204" pitchFamily="34" charset="0"/>
              </a:rPr>
              <a:t>T</a:t>
            </a:r>
            <a:r>
              <a:rPr lang="en-US" sz="3200" dirty="0">
                <a:solidFill>
                  <a:srgbClr val="011893"/>
                </a:solidFill>
                <a:latin typeface="Arial" panose="020B0604020202020204" pitchFamily="34" charset="0"/>
              </a:rPr>
              <a:t>-range, and displays two mobility  components, “slow” and “fast.”</a:t>
            </a:r>
            <a:endParaRPr lang="en-US" sz="3200" b="0" i="0" u="none" strike="noStrike" dirty="0">
              <a:solidFill>
                <a:srgbClr val="01189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4CFD2AC-5A2A-B1CD-6FC5-756AC1BA0D91}"/>
              </a:ext>
            </a:extLst>
          </p:cNvPr>
          <p:cNvSpPr txBox="1"/>
          <p:nvPr/>
        </p:nvSpPr>
        <p:spPr>
          <a:xfrm>
            <a:off x="25450102" y="22202684"/>
            <a:ext cx="6717764" cy="6986528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 defTabSz="2087438"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Figure 5. 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Plots of mobility,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 as 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log correlation time (</a:t>
            </a:r>
            <a:r>
              <a:rPr lang="el-GR" sz="32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τ</a:t>
            </a:r>
            <a:r>
              <a:rPr lang="en-US" sz="3200" b="0" u="none" strike="noStrike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</a:t>
            </a:r>
            <a:r>
              <a:rPr lang="en-US" sz="3200" b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) (top),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and  normalized component weight (bottom).  Parameters were  obtained from EPR simulations of spectra.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[i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ncreasing </a:t>
            </a:r>
            <a:r>
              <a:rPr lang="en-US" sz="3200" b="0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(red), decreasing </a:t>
            </a:r>
            <a:r>
              <a:rPr lang="en-US" sz="3200" i="1" dirty="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 (blue)]</a:t>
            </a:r>
            <a:endParaRPr lang="en-US" sz="32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just" defTabSz="2087438">
              <a:defRPr/>
            </a:pP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r>
              <a:rPr lang="en-US" sz="3200" b="0" i="0" dirty="0">
                <a:solidFill>
                  <a:srgbClr val="01189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Overall, the </a:t>
            </a:r>
            <a:r>
              <a:rPr lang="en-US" sz="3200" b="0" i="1" dirty="0" err="1">
                <a:solidFill>
                  <a:srgbClr val="01189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sz="3200" b="0" i="0" baseline="-25000" dirty="0" err="1">
                <a:solidFill>
                  <a:srgbClr val="01189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3200" b="0" i="0" dirty="0">
                <a:solidFill>
                  <a:srgbClr val="01189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value decreases with decreasing </a:t>
            </a:r>
            <a:r>
              <a:rPr lang="en-US" sz="3200" b="0" i="1" dirty="0">
                <a:solidFill>
                  <a:srgbClr val="01189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3200" b="0" i="0" dirty="0">
                <a:solidFill>
                  <a:srgbClr val="01189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representing compaction of </a:t>
            </a:r>
            <a:r>
              <a:rPr lang="en-US" sz="3200" b="0" i="0" dirty="0">
                <a:solidFill>
                  <a:srgbClr val="011893"/>
                </a:solidFill>
                <a:effectLst/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3200" b="0" i="0" dirty="0">
                <a:solidFill>
                  <a:srgbClr val="01189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-syn. During this process, the remaining fast component manifest persistent dynamic disorder. </a:t>
            </a:r>
            <a:endParaRPr lang="en-US" sz="3200" dirty="0">
              <a:solidFill>
                <a:srgbClr val="011893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03C6700-E332-8055-AF9D-D153657A923D}"/>
              </a:ext>
            </a:extLst>
          </p:cNvPr>
          <p:cNvSpPr txBox="1"/>
          <p:nvPr/>
        </p:nvSpPr>
        <p:spPr>
          <a:xfrm>
            <a:off x="26763739" y="30286760"/>
            <a:ext cx="5404127" cy="7417415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Figure 6. 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Quantification of spin probe parameters through examining inverse </a:t>
            </a:r>
            <a:r>
              <a:rPr lang="en-US" sz="3200" b="0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</a:t>
            </a:r>
            <a:r>
              <a:rPr lang="en-US" sz="3200" i="1" dirty="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r>
              <a:rPr lang="en-US" sz="3200" b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dependence corresponding to Arrhenius (top) and </a:t>
            </a:r>
            <a:r>
              <a:rPr lang="en-US" sz="3200" dirty="0" err="1">
                <a:solidFill>
                  <a:srgbClr val="000000"/>
                </a:solidFill>
                <a:latin typeface="Arial" panose="020B0604020202020204" pitchFamily="34" charset="0"/>
              </a:rPr>
              <a:t>v</a:t>
            </a:r>
            <a:r>
              <a:rPr lang="en-US" sz="3200" b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an’t</a:t>
            </a:r>
            <a:r>
              <a:rPr lang="en-US" sz="3200" b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Hoff (bottom) formalisms. </a:t>
            </a:r>
          </a:p>
          <a:p>
            <a:pPr algn="just"/>
            <a:endParaRPr lang="en-US" sz="3200" dirty="0">
              <a:latin typeface="Arial" panose="020B0604020202020204" pitchFamily="34" charset="0"/>
            </a:endParaRPr>
          </a:p>
          <a:p>
            <a:pPr algn="just"/>
            <a:r>
              <a:rPr lang="en-US" sz="2800" dirty="0">
                <a:solidFill>
                  <a:srgbClr val="011893"/>
                </a:solidFill>
                <a:latin typeface="Arial" panose="020B0604020202020204" pitchFamily="34" charset="0"/>
              </a:rPr>
              <a:t>All plots are comparable and s</a:t>
            </a:r>
            <a:r>
              <a:rPr lang="en-US" sz="2800" b="0" u="none" strike="noStrike" dirty="0">
                <a:solidFill>
                  <a:srgbClr val="011893"/>
                </a:solidFill>
                <a:effectLst/>
                <a:latin typeface="Arial" panose="020B0604020202020204" pitchFamily="34" charset="0"/>
              </a:rPr>
              <a:t>how two compaction processes (represented by linear relations) distinguished by an abrupt, order-disorder transition (vertical grey line).</a:t>
            </a:r>
            <a:r>
              <a:rPr lang="en-US" sz="2800" b="0" u="none" strike="noStrike" baseline="30000" dirty="0">
                <a:solidFill>
                  <a:srgbClr val="011893"/>
                </a:solidFill>
                <a:effectLst/>
                <a:latin typeface="Arial" panose="020B0604020202020204" pitchFamily="34" charset="0"/>
              </a:rPr>
              <a:t>10</a:t>
            </a:r>
            <a:r>
              <a:rPr lang="en-US" sz="2800" b="0" u="none" strike="noStrike" dirty="0">
                <a:solidFill>
                  <a:srgbClr val="011893"/>
                </a:solidFill>
                <a:effectLst/>
                <a:latin typeface="Arial" panose="020B0604020202020204" pitchFamily="34" charset="0"/>
              </a:rPr>
              <a:t>  The order-disorder transition arises from the protein hydration solvent (slow component).</a:t>
            </a:r>
            <a:r>
              <a:rPr lang="en-US" sz="2800" b="0" u="none" strike="noStrike" baseline="30000" dirty="0">
                <a:solidFill>
                  <a:srgbClr val="011893"/>
                </a:solidFill>
                <a:effectLst/>
                <a:latin typeface="Arial" panose="020B0604020202020204" pitchFamily="34" charset="0"/>
              </a:rPr>
              <a:t>5</a:t>
            </a:r>
            <a:r>
              <a:rPr lang="en-US" sz="2800" b="0" u="none" strike="noStrike" dirty="0">
                <a:solidFill>
                  <a:srgbClr val="011893"/>
                </a:solidFill>
                <a:effectLst/>
                <a:latin typeface="Arial" panose="020B0604020202020204" pitchFamily="34" charset="0"/>
              </a:rPr>
              <a:t> </a:t>
            </a:r>
            <a:endParaRPr lang="en-US" sz="2800" dirty="0">
              <a:solidFill>
                <a:srgbClr val="011893"/>
              </a:solidFill>
            </a:endParaRPr>
          </a:p>
        </p:txBody>
      </p:sp>
      <p:pic>
        <p:nvPicPr>
          <p:cNvPr id="12" name="Picture 11" descr="A black triangle with white text&#10;&#10;Description automatically generated">
            <a:extLst>
              <a:ext uri="{FF2B5EF4-FFF2-40B4-BE49-F238E27FC236}">
                <a16:creationId xmlns:a16="http://schemas.microsoft.com/office/drawing/2014/main" id="{E61F890A-CFB0-9DF3-413F-38EB558759B3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9240656" y="1870795"/>
            <a:ext cx="2632713" cy="26327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621387-EE33-DF40-E072-E07ED6A7583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74574" y="2293756"/>
            <a:ext cx="4878064" cy="190880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C682291-A3E0-C4E1-378A-6735044F52DF}"/>
              </a:ext>
            </a:extLst>
          </p:cNvPr>
          <p:cNvSpPr txBox="1"/>
          <p:nvPr/>
        </p:nvSpPr>
        <p:spPr>
          <a:xfrm>
            <a:off x="11110322" y="41895048"/>
            <a:ext cx="21491809" cy="1846659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 defTabSz="2087438">
              <a:defRPr/>
            </a:pPr>
            <a:r>
              <a:rPr lang="en-US" sz="2400" b="1" kern="0" dirty="0">
                <a:solidFill>
                  <a:prstClr val="black"/>
                </a:solidFill>
                <a:latin typeface="Arial"/>
                <a:cs typeface="Arial"/>
              </a:rPr>
              <a:t>References 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 Sharma &amp;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Burre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’,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Trends </a:t>
            </a:r>
            <a:r>
              <a:rPr kumimoji="0" lang="en-US" sz="22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Neurosci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153. (</a:t>
            </a:r>
            <a:r>
              <a:rPr lang="en-US" sz="2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 Ullman et al.,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J. Am. Chem. Soc. 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133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48, 19536. (</a:t>
            </a:r>
            <a:r>
              <a:rPr lang="en-US" sz="2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 Heller et al.,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Trends </a:t>
            </a:r>
            <a:r>
              <a:rPr kumimoji="0" lang="en-US" sz="22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Biochem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Sci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491. (</a:t>
            </a:r>
            <a:r>
              <a:rPr lang="en-US" sz="2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Tatenhorst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et al., </a:t>
            </a:r>
            <a:r>
              <a:rPr lang="en-US" sz="2200" i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kumimoji="0" lang="en-US" sz="22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cta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i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kumimoji="0" lang="en-US" sz="22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europathol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kumimoji="0" lang="en-US" sz="22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Commun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Nforneh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Warncke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J. Phys. Chem. B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123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5395. (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 Li et al.,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Methods </a:t>
            </a:r>
            <a:r>
              <a:rPr kumimoji="0" lang="en-US" sz="22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Enzymol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666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25. 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(7)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Whitcomb &amp;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Warncke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ACS Chem. </a:t>
            </a:r>
            <a:r>
              <a:rPr kumimoji="0" lang="en-US" sz="22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Neurosci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3905. </a:t>
            </a:r>
            <a:r>
              <a:rPr lang="en-US" sz="2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(8) 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Menon &amp; Mondal </a:t>
            </a:r>
            <a:r>
              <a:rPr lang="en-US" sz="2200" i="1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bioRxiv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2022.10.20.513005</a:t>
            </a:r>
            <a:r>
              <a:rPr lang="fr-FR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 Stoll &amp; Schweiger,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J. Mag. Res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2006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178, 1. 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(10)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Whitcomb &amp;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Warncke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 preparation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defTabSz="2087438">
              <a:defRPr/>
            </a:pPr>
            <a:r>
              <a:rPr kumimoji="0" lang="en-US" sz="24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/>
                <a:cs typeface="Arial"/>
              </a:rPr>
              <a:t>This work is supported by NIH R01</a:t>
            </a:r>
            <a:r>
              <a:rPr kumimoji="0" lang="en-US" sz="2400" i="0" u="none" strike="noStrike" kern="0" cap="none" spc="0" normalizeH="0" baseline="0" noProof="0" dirty="0">
                <a:ln>
                  <a:noFill/>
                </a:ln>
                <a:solidFill>
                  <a:srgbClr val="01189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GM142113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rgbClr val="011893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69A930F-257F-53CB-711A-4A2A00679520}"/>
              </a:ext>
            </a:extLst>
          </p:cNvPr>
          <p:cNvSpPr txBox="1"/>
          <p:nvPr/>
        </p:nvSpPr>
        <p:spPr>
          <a:xfrm>
            <a:off x="4433296" y="22187327"/>
            <a:ext cx="2031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-synuclein</a:t>
            </a:r>
          </a:p>
        </p:txBody>
      </p:sp>
    </p:spTree>
    <p:extLst>
      <p:ext uri="{BB962C8B-B14F-4D97-AF65-F5344CB8AC3E}">
        <p14:creationId xmlns:p14="http://schemas.microsoft.com/office/powerpoint/2010/main" val="928240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1868</TotalTime>
  <Words>1169</Words>
  <Application>Microsoft Macintosh PowerPoint</Application>
  <PresentationFormat>Custom</PresentationFormat>
  <Paragraphs>131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Aptos</vt:lpstr>
      <vt:lpstr>Aptos Display</vt:lpstr>
      <vt:lpstr>Arial</vt:lpstr>
      <vt:lpstr>Calibri</vt:lpstr>
      <vt:lpstr>Cambria Math</vt:lpstr>
      <vt:lpstr>Symbol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Fouad, Shaady</dc:creator>
  <cp:lastModifiedBy>Warncke, Kurt</cp:lastModifiedBy>
  <cp:revision>81</cp:revision>
  <dcterms:created xsi:type="dcterms:W3CDTF">2024-10-16T23:53:02Z</dcterms:created>
  <dcterms:modified xsi:type="dcterms:W3CDTF">2024-10-21T21:54:22Z</dcterms:modified>
</cp:coreProperties>
</file>