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746" r:id="rId2"/>
    <p:sldId id="1183" r:id="rId3"/>
    <p:sldId id="1184" r:id="rId4"/>
    <p:sldId id="1185" r:id="rId5"/>
    <p:sldId id="1186" r:id="rId6"/>
    <p:sldId id="1187" r:id="rId7"/>
    <p:sldId id="1188" r:id="rId8"/>
    <p:sldId id="1189" r:id="rId9"/>
    <p:sldId id="756" r:id="rId10"/>
  </p:sldIdLst>
  <p:sldSz cx="12192000" cy="6858000"/>
  <p:notesSz cx="6811963" cy="9942513"/>
  <p:embeddedFontLst>
    <p:embeddedFont>
      <p:font typeface="Aptos Black" panose="020B0004020202020204" pitchFamily="34" charset="0"/>
      <p:bold r:id="rId13"/>
      <p:boldItalic r:id="rId14"/>
    </p:embeddedFont>
    <p:embeddedFont>
      <p:font typeface="Aptos Narrow" panose="020B0004020202020204" pitchFamily="34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A022C1E-21D3-8B96-8EAA-CF8E34395124}" name="Dimitri Donzé" initials="DD" userId="S::Dimitri.Donze@unige.ch::4c6cad36-4ecc-455c-97ae-add7c363c47a" providerId="AD"/>
  <p188:author id="{4299902D-187B-0108-9843-02518AECCD71}" name="Floriane Sophie Muller" initials="FM" userId="S::Floriane.Muller@unige.ch::6b4d021e-e778-4371-88a5-9f255b274acf" providerId="AD"/>
  <p188:author id="{3130AB6E-F5A6-BC1C-2E9B-F31CBEB89487}" name="Claire Wuillemin" initials="CW" userId="S::Claire.Wuillemin@unige.ch::2ab8d1be-4390-43e4-8852-3076ca8da6d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2DF"/>
    <a:srgbClr val="CF0063"/>
    <a:srgbClr val="AF0050"/>
    <a:srgbClr val="D4005D"/>
    <a:srgbClr val="B6004F"/>
    <a:srgbClr val="000000"/>
    <a:srgbClr val="BB0051"/>
    <a:srgbClr val="DCD6DB"/>
    <a:srgbClr val="DE0061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58" autoAdjust="0"/>
    <p:restoredTop sz="90799" autoAdjust="0"/>
  </p:normalViewPr>
  <p:slideViewPr>
    <p:cSldViewPr snapToGrid="0">
      <p:cViewPr varScale="1">
        <p:scale>
          <a:sx n="97" d="100"/>
          <a:sy n="97" d="100"/>
        </p:scale>
        <p:origin x="744" y="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2664"/>
    </p:cViewPr>
  </p:sorterViewPr>
  <p:notesViewPr>
    <p:cSldViewPr snapToGrid="0" showGuides="1">
      <p:cViewPr varScale="1">
        <p:scale>
          <a:sx n="77" d="100"/>
          <a:sy n="77" d="100"/>
        </p:scale>
        <p:origin x="4080" y="1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21D6BEAD-11CE-F1ED-CD5F-BA82D03A37A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7C0B10C-D983-63C8-EC1E-5D7406326F3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9213" y="0"/>
            <a:ext cx="2951162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F64CBD-3D94-4080-B84F-BC136F52709C}" type="datetimeFigureOut">
              <a:rPr lang="en-US" smtClean="0"/>
              <a:t>4/27/2026</a:t>
            </a:fld>
            <a:endParaRPr lang="en-US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5BA936E-371B-F09C-173A-FAF03C3D07B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44038"/>
            <a:ext cx="2951163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B84FB1-9AB4-AA15-5C4F-99E505BFBF8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9213" y="9444038"/>
            <a:ext cx="2951162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0F952-64DF-4534-9C7F-C049140EAB83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561202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3131" userDrawn="1">
          <p15:clr>
            <a:srgbClr val="F26B43"/>
          </p15:clr>
        </p15:guide>
        <p15:guide id="2" pos="2145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851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8536" y="0"/>
            <a:ext cx="2951851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5D6801-5E03-404F-A631-3799C86854EC}" type="datetimeFigureOut">
              <a:rPr lang="fr-CH" smtClean="0"/>
              <a:t>27.04.2026</a:t>
            </a:fld>
            <a:endParaRPr lang="fr-CH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H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1197" y="4784835"/>
            <a:ext cx="544957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51851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8536" y="9443662"/>
            <a:ext cx="2951851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29408D-AC37-458C-8AD0-3C2007A1677B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436590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DE9A9-ECB1-AD1C-E050-DEC2C6892F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F1D526E-3CE6-740C-4981-86D9CBBEE7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6645E938-F48C-29DE-9E9E-8F4F82BD3C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0C9F7CA-3BF0-DB67-B93D-D7C0140793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29408D-AC37-458C-8AD0-3C2007A1677B}" type="slidenum">
              <a:rPr lang="fr-CH" smtClean="0"/>
              <a:t>1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27892268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29408D-AC37-458C-8AD0-3C2007A1677B}" type="slidenum">
              <a:rPr lang="fr-CH" smtClean="0"/>
              <a:t>2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1182392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29408D-AC37-458C-8AD0-3C2007A1677B}" type="slidenum">
              <a:rPr lang="fr-CH" smtClean="0"/>
              <a:t>3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41718275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29408D-AC37-458C-8AD0-3C2007A1677B}" type="slidenum">
              <a:rPr lang="fr-CH" smtClean="0"/>
              <a:t>4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2049784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29408D-AC37-458C-8AD0-3C2007A1677B}" type="slidenum">
              <a:rPr lang="fr-CH" smtClean="0"/>
              <a:t>5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9725115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29408D-AC37-458C-8AD0-3C2007A1677B}" type="slidenum">
              <a:rPr lang="fr-CH" smtClean="0"/>
              <a:t>6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2510847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29408D-AC37-458C-8AD0-3C2007A1677B}" type="slidenum">
              <a:rPr lang="fr-CH" smtClean="0"/>
              <a:t>7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4091350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29408D-AC37-458C-8AD0-3C2007A1677B}" type="slidenum">
              <a:rPr lang="fr-CH" smtClean="0"/>
              <a:t>8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7712354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29408D-AC37-458C-8AD0-3C2007A1677B}" type="slidenum">
              <a:rPr lang="fr-CH" smtClean="0"/>
              <a:t>9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9116946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hyperlink" Target="https://www.unige.ch/biblio/" TargetMode="Externa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 (DI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91887C7-77EE-67D6-9864-BB84AFC9F8F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4914900"/>
          </a:xfrm>
          <a:prstGeom prst="rect">
            <a:avLst/>
          </a:prstGeom>
          <a:gradFill flip="none" rotWithShape="1">
            <a:gsLst>
              <a:gs pos="0">
                <a:srgbClr val="CF0063">
                  <a:shade val="30000"/>
                  <a:satMod val="115000"/>
                </a:srgbClr>
              </a:gs>
              <a:gs pos="46000">
                <a:srgbClr val="CF0063">
                  <a:shade val="67500"/>
                  <a:satMod val="115000"/>
                </a:srgbClr>
              </a:gs>
              <a:gs pos="100000">
                <a:srgbClr val="CF0063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BE447609-832F-5796-9DB2-73C5A3485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0146" y="2040464"/>
            <a:ext cx="10542704" cy="238760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style du titre</a:t>
            </a:r>
            <a:endParaRPr lang="fr-CH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E4802DA-C092-E0D5-089B-D2EBC58E8772}"/>
              </a:ext>
            </a:extLst>
          </p:cNvPr>
          <p:cNvSpPr/>
          <p:nvPr userDrawn="1"/>
        </p:nvSpPr>
        <p:spPr>
          <a:xfrm>
            <a:off x="818466" y="5424207"/>
            <a:ext cx="45719" cy="893233"/>
          </a:xfrm>
          <a:prstGeom prst="rect">
            <a:avLst/>
          </a:prstGeom>
          <a:gradFill flip="none" rotWithShape="1">
            <a:gsLst>
              <a:gs pos="0">
                <a:srgbClr val="CF0063">
                  <a:shade val="30000"/>
                  <a:satMod val="115000"/>
                </a:srgbClr>
              </a:gs>
              <a:gs pos="100000">
                <a:srgbClr val="CF006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A209E71-5190-BA0D-6C5C-B6105669E1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4079" y="5028148"/>
            <a:ext cx="10142839" cy="1685351"/>
          </a:xfrm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marL="2605088" indent="-2605088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endParaRPr lang="fr-CH" sz="2800" b="1" dirty="0">
              <a:latin typeface="Aptos Narrow" panose="020B0004020202020204" pitchFamily="34" charset="0"/>
            </a:endParaRPr>
          </a:p>
        </p:txBody>
      </p:sp>
      <p:pic>
        <p:nvPicPr>
          <p:cNvPr id="5" name="Graphique 4">
            <a:extLst>
              <a:ext uri="{FF2B5EF4-FFF2-40B4-BE49-F238E27FC236}">
                <a16:creationId xmlns:a16="http://schemas.microsoft.com/office/drawing/2014/main" id="{426FD9F5-F950-F6D2-A3A5-C97EB1CD61F9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18466" y="386329"/>
            <a:ext cx="2664000" cy="1117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2238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778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 grand contenu à gauche (sans marg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3F4673EA-2391-D7D0-6603-D252C2F2C8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903" y="1236063"/>
            <a:ext cx="3348678" cy="839744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11" name="Espace réservé du contenu 3">
            <a:extLst>
              <a:ext uri="{FF2B5EF4-FFF2-40B4-BE49-F238E27FC236}">
                <a16:creationId xmlns:a16="http://schemas.microsoft.com/office/drawing/2014/main" id="{A40ADC68-17F5-77C7-12AE-AB03EEA6CC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0" y="0"/>
            <a:ext cx="8136338" cy="68579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endParaRPr lang="fr-CH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3A801CD-143A-72E4-F55E-118BC57CB6BC}"/>
              </a:ext>
            </a:extLst>
          </p:cNvPr>
          <p:cNvSpPr/>
          <p:nvPr userDrawn="1"/>
        </p:nvSpPr>
        <p:spPr>
          <a:xfrm rot="16200000">
            <a:off x="6039386" y="-6039385"/>
            <a:ext cx="113232" cy="12192003"/>
          </a:xfrm>
          <a:prstGeom prst="rect">
            <a:avLst/>
          </a:prstGeom>
          <a:gradFill flip="none" rotWithShape="1">
            <a:gsLst>
              <a:gs pos="0">
                <a:srgbClr val="CF0063">
                  <a:shade val="30000"/>
                  <a:satMod val="115000"/>
                </a:srgbClr>
              </a:gs>
              <a:gs pos="100000">
                <a:srgbClr val="CF006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2AA6C92-DF8B-9498-8DA0-895D48432DB1}"/>
              </a:ext>
            </a:extLst>
          </p:cNvPr>
          <p:cNvSpPr/>
          <p:nvPr userDrawn="1"/>
        </p:nvSpPr>
        <p:spPr>
          <a:xfrm rot="16200000" flipH="1">
            <a:off x="11874688" y="6152825"/>
            <a:ext cx="45719" cy="617791"/>
          </a:xfrm>
          <a:prstGeom prst="rect">
            <a:avLst/>
          </a:prstGeom>
          <a:gradFill flip="none" rotWithShape="1">
            <a:gsLst>
              <a:gs pos="0">
                <a:srgbClr val="CF0063">
                  <a:shade val="30000"/>
                  <a:satMod val="115000"/>
                </a:srgbClr>
              </a:gs>
              <a:gs pos="100000">
                <a:srgbClr val="CF006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243B5B5-39D7-1113-8EE8-C9ACB7713D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88652" y="6484580"/>
            <a:ext cx="596525" cy="3734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/>
            </a:lvl1pPr>
          </a:lstStyle>
          <a:p>
            <a:fld id="{AA0144FF-F087-41C9-84F6-32C8BE5E7625}" type="slidenum">
              <a:rPr lang="fr-CH" sz="1100" smtClean="0">
                <a:solidFill>
                  <a:srgbClr val="D4005D"/>
                </a:solidFill>
              </a:rPr>
              <a:pPr/>
              <a:t>‹N°›</a:t>
            </a:fld>
            <a:endParaRPr lang="fr-CH" sz="1100" dirty="0">
              <a:solidFill>
                <a:srgbClr val="D400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14305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avec image à dro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684D7E41-59C0-3CFB-D7DE-7C60DF61F30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99889" y="0"/>
            <a:ext cx="4092111" cy="6858000"/>
          </a:xfrm>
          <a:prstGeom prst="rect">
            <a:avLst/>
          </a:prstGeom>
        </p:spPr>
        <p:txBody>
          <a:bodyPr anchor="ctr"/>
          <a:lstStyle>
            <a:lvl1pPr algn="ctr">
              <a:defRPr b="1"/>
            </a:lvl1pPr>
          </a:lstStyle>
          <a:p>
            <a:endParaRPr lang="en-US"/>
          </a:p>
        </p:txBody>
      </p:sp>
      <p:sp>
        <p:nvSpPr>
          <p:cNvPr id="4" name="Forme libre : forme 3">
            <a:extLst>
              <a:ext uri="{FF2B5EF4-FFF2-40B4-BE49-F238E27FC236}">
                <a16:creationId xmlns:a16="http://schemas.microsoft.com/office/drawing/2014/main" id="{260F46C8-A12F-C720-7C0E-8AE279993CAA}"/>
              </a:ext>
            </a:extLst>
          </p:cNvPr>
          <p:cNvSpPr/>
          <p:nvPr userDrawn="1"/>
        </p:nvSpPr>
        <p:spPr>
          <a:xfrm flipH="1">
            <a:off x="-1" y="0"/>
            <a:ext cx="8100000" cy="6858000"/>
          </a:xfrm>
          <a:custGeom>
            <a:avLst/>
            <a:gdLst>
              <a:gd name="connsiteX0" fmla="*/ 0 w 7985171"/>
              <a:gd name="connsiteY0" fmla="*/ 0 h 6858000"/>
              <a:gd name="connsiteX1" fmla="*/ 2 w 7985171"/>
              <a:gd name="connsiteY1" fmla="*/ 0 h 6858000"/>
              <a:gd name="connsiteX2" fmla="*/ 208802 w 7985171"/>
              <a:gd name="connsiteY2" fmla="*/ 0 h 6858000"/>
              <a:gd name="connsiteX3" fmla="*/ 7985171 w 7985171"/>
              <a:gd name="connsiteY3" fmla="*/ 0 h 6858000"/>
              <a:gd name="connsiteX4" fmla="*/ 7985171 w 7985171"/>
              <a:gd name="connsiteY4" fmla="*/ 115200 h 6858000"/>
              <a:gd name="connsiteX5" fmla="*/ 208802 w 7985171"/>
              <a:gd name="connsiteY5" fmla="*/ 115200 h 6858000"/>
              <a:gd name="connsiteX6" fmla="*/ 208802 w 7985171"/>
              <a:gd name="connsiteY6" fmla="*/ 6858000 h 6858000"/>
              <a:gd name="connsiteX7" fmla="*/ 2 w 7985171"/>
              <a:gd name="connsiteY7" fmla="*/ 6858000 h 6858000"/>
              <a:gd name="connsiteX8" fmla="*/ 2 w 7985171"/>
              <a:gd name="connsiteY8" fmla="*/ 115200 h 6858000"/>
              <a:gd name="connsiteX9" fmla="*/ 0 w 7985171"/>
              <a:gd name="connsiteY9" fmla="*/ 1152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85171" h="6858000">
                <a:moveTo>
                  <a:pt x="0" y="0"/>
                </a:moveTo>
                <a:lnTo>
                  <a:pt x="2" y="0"/>
                </a:lnTo>
                <a:lnTo>
                  <a:pt x="208802" y="0"/>
                </a:lnTo>
                <a:lnTo>
                  <a:pt x="7985171" y="0"/>
                </a:lnTo>
                <a:lnTo>
                  <a:pt x="7985171" y="115200"/>
                </a:lnTo>
                <a:lnTo>
                  <a:pt x="208802" y="115200"/>
                </a:lnTo>
                <a:lnTo>
                  <a:pt x="208802" y="6858000"/>
                </a:lnTo>
                <a:lnTo>
                  <a:pt x="2" y="6858000"/>
                </a:lnTo>
                <a:lnTo>
                  <a:pt x="2" y="115200"/>
                </a:lnTo>
                <a:lnTo>
                  <a:pt x="0" y="115200"/>
                </a:lnTo>
                <a:close/>
              </a:path>
            </a:pathLst>
          </a:custGeom>
          <a:gradFill flip="none" rotWithShape="1">
            <a:gsLst>
              <a:gs pos="0">
                <a:srgbClr val="CF0063">
                  <a:shade val="30000"/>
                  <a:satMod val="115000"/>
                </a:srgbClr>
              </a:gs>
              <a:gs pos="46000">
                <a:srgbClr val="CF0063">
                  <a:shade val="67500"/>
                  <a:satMod val="115000"/>
                </a:srgbClr>
              </a:gs>
              <a:gs pos="100000">
                <a:srgbClr val="CF0063">
                  <a:shade val="100000"/>
                  <a:satMod val="115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CH" dirty="0"/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1A736E65-53A1-BFEA-E7B3-F48D5830CC9F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42685" y="1473354"/>
            <a:ext cx="6595312" cy="50112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  <p:sp>
        <p:nvSpPr>
          <p:cNvPr id="15" name="Titre 14">
            <a:extLst>
              <a:ext uri="{FF2B5EF4-FFF2-40B4-BE49-F238E27FC236}">
                <a16:creationId xmlns:a16="http://schemas.microsoft.com/office/drawing/2014/main" id="{174DFDBD-7791-5A7F-2DD8-4562E5FCFF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700" y="373421"/>
            <a:ext cx="6590298" cy="839744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712274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avec image à gauch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684D7E41-59C0-3CFB-D7DE-7C60DF61F30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092000" cy="6858000"/>
          </a:xfrm>
          <a:prstGeom prst="rect">
            <a:avLst/>
          </a:prstGeom>
        </p:spPr>
        <p:txBody>
          <a:bodyPr anchor="ctr"/>
          <a:lstStyle>
            <a:lvl1pPr algn="ctr">
              <a:defRPr b="1" i="1"/>
            </a:lvl1pPr>
          </a:lstStyle>
          <a:p>
            <a:endParaRPr lang="en-US" dirty="0"/>
          </a:p>
        </p:txBody>
      </p:sp>
      <p:sp>
        <p:nvSpPr>
          <p:cNvPr id="2" name="Forme libre : forme 1">
            <a:extLst>
              <a:ext uri="{FF2B5EF4-FFF2-40B4-BE49-F238E27FC236}">
                <a16:creationId xmlns:a16="http://schemas.microsoft.com/office/drawing/2014/main" id="{B94BCFF7-7424-39FC-38EB-7BA874071F0D}"/>
              </a:ext>
            </a:extLst>
          </p:cNvPr>
          <p:cNvSpPr/>
          <p:nvPr userDrawn="1"/>
        </p:nvSpPr>
        <p:spPr>
          <a:xfrm>
            <a:off x="4092000" y="0"/>
            <a:ext cx="8100000" cy="6858000"/>
          </a:xfrm>
          <a:custGeom>
            <a:avLst/>
            <a:gdLst>
              <a:gd name="connsiteX0" fmla="*/ 0 w 7985171"/>
              <a:gd name="connsiteY0" fmla="*/ 0 h 6858000"/>
              <a:gd name="connsiteX1" fmla="*/ 2 w 7985171"/>
              <a:gd name="connsiteY1" fmla="*/ 0 h 6858000"/>
              <a:gd name="connsiteX2" fmla="*/ 208802 w 7985171"/>
              <a:gd name="connsiteY2" fmla="*/ 0 h 6858000"/>
              <a:gd name="connsiteX3" fmla="*/ 7985171 w 7985171"/>
              <a:gd name="connsiteY3" fmla="*/ 0 h 6858000"/>
              <a:gd name="connsiteX4" fmla="*/ 7985171 w 7985171"/>
              <a:gd name="connsiteY4" fmla="*/ 115200 h 6858000"/>
              <a:gd name="connsiteX5" fmla="*/ 208802 w 7985171"/>
              <a:gd name="connsiteY5" fmla="*/ 115200 h 6858000"/>
              <a:gd name="connsiteX6" fmla="*/ 208802 w 7985171"/>
              <a:gd name="connsiteY6" fmla="*/ 6858000 h 6858000"/>
              <a:gd name="connsiteX7" fmla="*/ 2 w 7985171"/>
              <a:gd name="connsiteY7" fmla="*/ 6858000 h 6858000"/>
              <a:gd name="connsiteX8" fmla="*/ 2 w 7985171"/>
              <a:gd name="connsiteY8" fmla="*/ 115200 h 6858000"/>
              <a:gd name="connsiteX9" fmla="*/ 0 w 7985171"/>
              <a:gd name="connsiteY9" fmla="*/ 1152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85171" h="6858000">
                <a:moveTo>
                  <a:pt x="0" y="0"/>
                </a:moveTo>
                <a:lnTo>
                  <a:pt x="2" y="0"/>
                </a:lnTo>
                <a:lnTo>
                  <a:pt x="208802" y="0"/>
                </a:lnTo>
                <a:lnTo>
                  <a:pt x="7985171" y="0"/>
                </a:lnTo>
                <a:lnTo>
                  <a:pt x="7985171" y="115200"/>
                </a:lnTo>
                <a:lnTo>
                  <a:pt x="208802" y="115200"/>
                </a:lnTo>
                <a:lnTo>
                  <a:pt x="208802" y="6858000"/>
                </a:lnTo>
                <a:lnTo>
                  <a:pt x="2" y="6858000"/>
                </a:lnTo>
                <a:lnTo>
                  <a:pt x="2" y="115200"/>
                </a:lnTo>
                <a:lnTo>
                  <a:pt x="0" y="115200"/>
                </a:lnTo>
                <a:close/>
              </a:path>
            </a:pathLst>
          </a:custGeom>
          <a:gradFill flip="none" rotWithShape="1">
            <a:gsLst>
              <a:gs pos="0">
                <a:srgbClr val="CF0063">
                  <a:shade val="30000"/>
                  <a:satMod val="115000"/>
                </a:srgbClr>
              </a:gs>
              <a:gs pos="46000">
                <a:srgbClr val="CF0063">
                  <a:shade val="67500"/>
                  <a:satMod val="115000"/>
                </a:srgbClr>
              </a:gs>
              <a:gs pos="100000">
                <a:srgbClr val="CF0063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CH" dirty="0"/>
          </a:p>
        </p:txBody>
      </p:sp>
      <p:sp>
        <p:nvSpPr>
          <p:cNvPr id="6" name="Espace réservé du texte 2">
            <a:extLst>
              <a:ext uri="{FF2B5EF4-FFF2-40B4-BE49-F238E27FC236}">
                <a16:creationId xmlns:a16="http://schemas.microsoft.com/office/drawing/2014/main" id="{8672ACE7-95D1-F253-3AED-66952820C2E1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979067" y="1473795"/>
            <a:ext cx="6595312" cy="50112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D0446FA8-C132-0644-EE90-9CE35449B2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9067" y="373421"/>
            <a:ext cx="6595312" cy="839744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6934946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8A9295-4A5D-FD27-00AF-CC8A04CA1465}"/>
              </a:ext>
            </a:extLst>
          </p:cNvPr>
          <p:cNvSpPr/>
          <p:nvPr userDrawn="1"/>
        </p:nvSpPr>
        <p:spPr>
          <a:xfrm rot="16200000" flipH="1">
            <a:off x="11874688" y="6152825"/>
            <a:ext cx="45719" cy="617791"/>
          </a:xfrm>
          <a:prstGeom prst="rect">
            <a:avLst/>
          </a:prstGeom>
          <a:gradFill flip="none" rotWithShape="1">
            <a:gsLst>
              <a:gs pos="0">
                <a:srgbClr val="CF0063">
                  <a:shade val="30000"/>
                  <a:satMod val="115000"/>
                </a:srgbClr>
              </a:gs>
              <a:gs pos="100000">
                <a:srgbClr val="CF006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3" name="Espace réservé du numéro de diapositive 3">
            <a:extLst>
              <a:ext uri="{FF2B5EF4-FFF2-40B4-BE49-F238E27FC236}">
                <a16:creationId xmlns:a16="http://schemas.microsoft.com/office/drawing/2014/main" id="{75E9AA28-C36E-0358-9723-095750B5D8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88652" y="6484580"/>
            <a:ext cx="596525" cy="3734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/>
            </a:lvl1pPr>
          </a:lstStyle>
          <a:p>
            <a:fld id="{AA0144FF-F087-41C9-84F6-32C8BE5E7625}" type="slidenum">
              <a:rPr lang="fr-CH" sz="1100" smtClean="0">
                <a:solidFill>
                  <a:srgbClr val="D4005D"/>
                </a:solidFill>
              </a:rPr>
              <a:pPr/>
              <a:t>‹N°›</a:t>
            </a:fld>
            <a:endParaRPr lang="fr-CH" sz="1100" dirty="0">
              <a:solidFill>
                <a:srgbClr val="D4005D"/>
              </a:solidFill>
            </a:endParaRPr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2E83E7A6-9CD8-9214-325B-9D74D2F44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1577877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 (avec numéro de p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F8844B2E-2584-2449-3FF3-F8813A0F62B2}"/>
              </a:ext>
            </a:extLst>
          </p:cNvPr>
          <p:cNvSpPr txBox="1">
            <a:spLocks/>
          </p:cNvSpPr>
          <p:nvPr userDrawn="1"/>
        </p:nvSpPr>
        <p:spPr>
          <a:xfrm>
            <a:off x="11260800" y="144000"/>
            <a:ext cx="7315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H"/>
              <a:t>| </a:t>
            </a:r>
            <a:fld id="{EA382D5B-34F5-4E3E-A4AE-74CC685E3C28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0A48A8D-EDBD-0F9B-A5E5-9D710EFA2BD8}"/>
              </a:ext>
            </a:extLst>
          </p:cNvPr>
          <p:cNvSpPr/>
          <p:nvPr userDrawn="1"/>
        </p:nvSpPr>
        <p:spPr>
          <a:xfrm rot="16200000">
            <a:off x="6039386" y="-6039385"/>
            <a:ext cx="113232" cy="12192003"/>
          </a:xfrm>
          <a:prstGeom prst="rect">
            <a:avLst/>
          </a:prstGeom>
          <a:gradFill flip="none" rotWithShape="1">
            <a:gsLst>
              <a:gs pos="0">
                <a:srgbClr val="CF0063">
                  <a:shade val="30000"/>
                  <a:satMod val="115000"/>
                </a:srgbClr>
              </a:gs>
              <a:gs pos="100000">
                <a:srgbClr val="CF006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CE1ADDD-B183-9530-8CEC-CBCA1002EC41}"/>
              </a:ext>
            </a:extLst>
          </p:cNvPr>
          <p:cNvSpPr/>
          <p:nvPr userDrawn="1"/>
        </p:nvSpPr>
        <p:spPr>
          <a:xfrm rot="16200000" flipH="1">
            <a:off x="11874688" y="6152825"/>
            <a:ext cx="45719" cy="617791"/>
          </a:xfrm>
          <a:prstGeom prst="rect">
            <a:avLst/>
          </a:prstGeom>
          <a:gradFill flip="none" rotWithShape="1">
            <a:gsLst>
              <a:gs pos="0">
                <a:srgbClr val="CF0063">
                  <a:shade val="30000"/>
                  <a:satMod val="115000"/>
                </a:srgbClr>
              </a:gs>
              <a:gs pos="100000">
                <a:srgbClr val="CF006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2" name="Espace réservé du numéro de diapositive 3">
            <a:extLst>
              <a:ext uri="{FF2B5EF4-FFF2-40B4-BE49-F238E27FC236}">
                <a16:creationId xmlns:a16="http://schemas.microsoft.com/office/drawing/2014/main" id="{8DA240E6-29A4-DF9F-C9C6-BE9592E557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88652" y="6484580"/>
            <a:ext cx="596525" cy="3734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/>
            </a:lvl1pPr>
          </a:lstStyle>
          <a:p>
            <a:fld id="{AA0144FF-F087-41C9-84F6-32C8BE5E7625}" type="slidenum">
              <a:rPr lang="fr-CH" sz="1100" smtClean="0">
                <a:solidFill>
                  <a:srgbClr val="D4005D"/>
                </a:solidFill>
              </a:rPr>
              <a:pPr/>
              <a:t>‹N°›</a:t>
            </a:fld>
            <a:endParaRPr lang="fr-CH" sz="1100" dirty="0">
              <a:solidFill>
                <a:srgbClr val="D400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0400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 (sans numéro de p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98337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finale (Biblio-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820E29F-7789-1925-0FBB-2CD8D071402A}"/>
              </a:ext>
            </a:extLst>
          </p:cNvPr>
          <p:cNvSpPr/>
          <p:nvPr userDrawn="1"/>
        </p:nvSpPr>
        <p:spPr>
          <a:xfrm>
            <a:off x="0" y="1939631"/>
            <a:ext cx="12192000" cy="4914900"/>
          </a:xfrm>
          <a:prstGeom prst="rect">
            <a:avLst/>
          </a:prstGeom>
          <a:gradFill flip="none" rotWithShape="1">
            <a:gsLst>
              <a:gs pos="0">
                <a:srgbClr val="CF0063">
                  <a:shade val="30000"/>
                  <a:satMod val="115000"/>
                </a:srgbClr>
              </a:gs>
              <a:gs pos="46000">
                <a:srgbClr val="CF0063">
                  <a:shade val="67500"/>
                  <a:satMod val="115000"/>
                </a:srgbClr>
              </a:gs>
              <a:gs pos="100000">
                <a:srgbClr val="CF0063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pic>
        <p:nvPicPr>
          <p:cNvPr id="2" name="Image 5">
            <a:hlinkClick r:id="rId2"/>
            <a:extLst>
              <a:ext uri="{FF2B5EF4-FFF2-40B4-BE49-F238E27FC236}">
                <a16:creationId xmlns:a16="http://schemas.microsoft.com/office/drawing/2014/main" id="{92D8D71B-F333-BB22-79AC-133EB1C96D5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01841" y="2726503"/>
            <a:ext cx="3423600" cy="1427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1393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finale (DIS-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820E29F-7789-1925-0FBB-2CD8D071402A}"/>
              </a:ext>
            </a:extLst>
          </p:cNvPr>
          <p:cNvSpPr/>
          <p:nvPr userDrawn="1"/>
        </p:nvSpPr>
        <p:spPr>
          <a:xfrm>
            <a:off x="0" y="1939631"/>
            <a:ext cx="12192000" cy="4914900"/>
          </a:xfrm>
          <a:prstGeom prst="rect">
            <a:avLst/>
          </a:prstGeom>
          <a:gradFill flip="none" rotWithShape="1">
            <a:gsLst>
              <a:gs pos="0">
                <a:srgbClr val="CF0063">
                  <a:shade val="30000"/>
                  <a:satMod val="115000"/>
                </a:srgbClr>
              </a:gs>
              <a:gs pos="46000">
                <a:srgbClr val="CF0063">
                  <a:shade val="67500"/>
                  <a:satMod val="115000"/>
                </a:srgbClr>
              </a:gs>
              <a:gs pos="100000">
                <a:srgbClr val="CF0063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5512B800-97C2-BC6D-4B69-46CE3DF3E6B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01841" y="2675613"/>
            <a:ext cx="4205781" cy="17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832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 (Bibliothèq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91887C7-77EE-67D6-9864-BB84AFC9F8F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4914900"/>
          </a:xfrm>
          <a:prstGeom prst="rect">
            <a:avLst/>
          </a:prstGeom>
          <a:gradFill flip="none" rotWithShape="1">
            <a:gsLst>
              <a:gs pos="0">
                <a:srgbClr val="CF0063">
                  <a:shade val="30000"/>
                  <a:satMod val="115000"/>
                </a:srgbClr>
              </a:gs>
              <a:gs pos="46000">
                <a:srgbClr val="CF0063">
                  <a:shade val="67500"/>
                  <a:satMod val="115000"/>
                </a:srgbClr>
              </a:gs>
              <a:gs pos="100000">
                <a:srgbClr val="CF0063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BE447609-832F-5796-9DB2-73C5A3485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0146" y="2040464"/>
            <a:ext cx="10542704" cy="238760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style du titre</a:t>
            </a:r>
            <a:endParaRPr lang="fr-CH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E4802DA-C092-E0D5-089B-D2EBC58E8772}"/>
              </a:ext>
            </a:extLst>
          </p:cNvPr>
          <p:cNvSpPr/>
          <p:nvPr userDrawn="1"/>
        </p:nvSpPr>
        <p:spPr>
          <a:xfrm>
            <a:off x="818466" y="5424207"/>
            <a:ext cx="45719" cy="893233"/>
          </a:xfrm>
          <a:prstGeom prst="rect">
            <a:avLst/>
          </a:prstGeom>
          <a:gradFill flip="none" rotWithShape="1">
            <a:gsLst>
              <a:gs pos="0">
                <a:srgbClr val="CF0063">
                  <a:shade val="30000"/>
                  <a:satMod val="115000"/>
                </a:srgbClr>
              </a:gs>
              <a:gs pos="100000">
                <a:srgbClr val="CF006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A209E71-5190-BA0D-6C5C-B6105669E1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4079" y="5028148"/>
            <a:ext cx="10142839" cy="1685351"/>
          </a:xfrm>
        </p:spPr>
        <p:txBody>
          <a:bodyPr anchor="ctr">
            <a:normAutofit/>
          </a:bodyPr>
          <a:lstStyle/>
          <a:p>
            <a:pPr marL="2605088" indent="-2605088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endParaRPr lang="fr-CH" sz="2800" b="1" dirty="0">
              <a:latin typeface="Aptos Narrow" panose="020B0004020202020204" pitchFamily="34" charset="0"/>
            </a:endParaRPr>
          </a:p>
        </p:txBody>
      </p:sp>
      <p:pic>
        <p:nvPicPr>
          <p:cNvPr id="8" name="Graphique 7">
            <a:extLst>
              <a:ext uri="{FF2B5EF4-FFF2-40B4-BE49-F238E27FC236}">
                <a16:creationId xmlns:a16="http://schemas.microsoft.com/office/drawing/2014/main" id="{526DF59E-988A-6180-1FDA-8CC4E66322C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30146" y="389544"/>
            <a:ext cx="2664000" cy="1110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5475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778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 (Bibliothèque -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91887C7-77EE-67D6-9864-BB84AFC9F8F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4914900"/>
          </a:xfrm>
          <a:prstGeom prst="rect">
            <a:avLst/>
          </a:prstGeom>
          <a:gradFill flip="none" rotWithShape="1">
            <a:gsLst>
              <a:gs pos="0">
                <a:srgbClr val="CF0063">
                  <a:shade val="30000"/>
                  <a:satMod val="115000"/>
                </a:srgbClr>
              </a:gs>
              <a:gs pos="46000">
                <a:srgbClr val="CF0063">
                  <a:shade val="67500"/>
                  <a:satMod val="115000"/>
                </a:srgbClr>
              </a:gs>
              <a:gs pos="100000">
                <a:srgbClr val="CF0063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230F8BE-9B94-0519-3DB7-BA8F88705DC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53" b="19353"/>
          <a:stretch/>
        </p:blipFill>
        <p:spPr>
          <a:xfrm>
            <a:off x="0" y="0"/>
            <a:ext cx="12192000" cy="49022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BE447609-832F-5796-9DB2-73C5A3485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0146" y="2040464"/>
            <a:ext cx="10542704" cy="238760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style du titre</a:t>
            </a:r>
            <a:endParaRPr lang="fr-CH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E4802DA-C092-E0D5-089B-D2EBC58E8772}"/>
              </a:ext>
            </a:extLst>
          </p:cNvPr>
          <p:cNvSpPr/>
          <p:nvPr userDrawn="1"/>
        </p:nvSpPr>
        <p:spPr>
          <a:xfrm>
            <a:off x="818466" y="5424207"/>
            <a:ext cx="45719" cy="893233"/>
          </a:xfrm>
          <a:prstGeom prst="rect">
            <a:avLst/>
          </a:prstGeom>
          <a:gradFill flip="none" rotWithShape="1">
            <a:gsLst>
              <a:gs pos="0">
                <a:srgbClr val="CF0063">
                  <a:shade val="30000"/>
                  <a:satMod val="115000"/>
                </a:srgbClr>
              </a:gs>
              <a:gs pos="100000">
                <a:srgbClr val="CF006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9" name="Sous-titre 2">
            <a:extLst>
              <a:ext uri="{FF2B5EF4-FFF2-40B4-BE49-F238E27FC236}">
                <a16:creationId xmlns:a16="http://schemas.microsoft.com/office/drawing/2014/main" id="{9EC11E7E-9345-0AE1-30A6-DF0A176C38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4079" y="5028148"/>
            <a:ext cx="10142839" cy="1685351"/>
          </a:xfrm>
        </p:spPr>
        <p:txBody>
          <a:bodyPr anchor="ctr">
            <a:normAutofit/>
          </a:bodyPr>
          <a:lstStyle/>
          <a:p>
            <a:pPr marL="2605088" indent="-2605088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endParaRPr lang="fr-CH" sz="2800" b="1" dirty="0">
              <a:latin typeface="Aptos Narrow" panose="020B0004020202020204" pitchFamily="34" charset="0"/>
            </a:endParaRPr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3DABC3E7-E22F-9E46-D73C-89F7C091AC7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0146" y="389544"/>
            <a:ext cx="2664000" cy="1110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4087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778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 (DIS -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91887C7-77EE-67D6-9864-BB84AFC9F8F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4914900"/>
          </a:xfrm>
          <a:prstGeom prst="rect">
            <a:avLst/>
          </a:prstGeom>
          <a:gradFill flip="none" rotWithShape="1">
            <a:gsLst>
              <a:gs pos="0">
                <a:srgbClr val="CF0063">
                  <a:shade val="30000"/>
                  <a:satMod val="115000"/>
                </a:srgbClr>
              </a:gs>
              <a:gs pos="46000">
                <a:srgbClr val="CF0063">
                  <a:shade val="67500"/>
                  <a:satMod val="115000"/>
                </a:srgbClr>
              </a:gs>
              <a:gs pos="100000">
                <a:srgbClr val="CF0063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230F8BE-9B94-0519-3DB7-BA8F88705DC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53" b="19353"/>
          <a:stretch/>
        </p:blipFill>
        <p:spPr>
          <a:xfrm>
            <a:off x="0" y="0"/>
            <a:ext cx="12192000" cy="49022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BE447609-832F-5796-9DB2-73C5A3485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0146" y="2040464"/>
            <a:ext cx="10542704" cy="238760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style du titre</a:t>
            </a:r>
            <a:endParaRPr lang="fr-CH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E4802DA-C092-E0D5-089B-D2EBC58E8772}"/>
              </a:ext>
            </a:extLst>
          </p:cNvPr>
          <p:cNvSpPr/>
          <p:nvPr userDrawn="1"/>
        </p:nvSpPr>
        <p:spPr>
          <a:xfrm>
            <a:off x="818466" y="5424207"/>
            <a:ext cx="45719" cy="893233"/>
          </a:xfrm>
          <a:prstGeom prst="rect">
            <a:avLst/>
          </a:prstGeom>
          <a:gradFill flip="none" rotWithShape="1">
            <a:gsLst>
              <a:gs pos="0">
                <a:srgbClr val="CF0063">
                  <a:shade val="30000"/>
                  <a:satMod val="115000"/>
                </a:srgbClr>
              </a:gs>
              <a:gs pos="100000">
                <a:srgbClr val="CF006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3AD53DD-2026-42B7-4928-50AF337BBF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4079" y="5028148"/>
            <a:ext cx="10142839" cy="1685351"/>
          </a:xfrm>
        </p:spPr>
        <p:txBody>
          <a:bodyPr anchor="ctr">
            <a:normAutofit/>
          </a:bodyPr>
          <a:lstStyle/>
          <a:p>
            <a:pPr marL="2605088" indent="-2605088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endParaRPr lang="fr-CH" sz="2800" b="1" dirty="0">
              <a:latin typeface="Aptos Narrow" panose="020B0004020202020204" pitchFamily="34" charset="0"/>
            </a:endParaRPr>
          </a:p>
        </p:txBody>
      </p:sp>
      <p:pic>
        <p:nvPicPr>
          <p:cNvPr id="5" name="Graphique 4">
            <a:extLst>
              <a:ext uri="{FF2B5EF4-FFF2-40B4-BE49-F238E27FC236}">
                <a16:creationId xmlns:a16="http://schemas.microsoft.com/office/drawing/2014/main" id="{927121C6-E911-54F2-F99B-D16DB966549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8466" y="386329"/>
            <a:ext cx="2664000" cy="1117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8975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778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8F752E6-CD0F-BEAE-4CA3-0C3280D973B5}"/>
              </a:ext>
            </a:extLst>
          </p:cNvPr>
          <p:cNvSpPr/>
          <p:nvPr userDrawn="1"/>
        </p:nvSpPr>
        <p:spPr>
          <a:xfrm rot="16200000" flipH="1">
            <a:off x="11874688" y="6152825"/>
            <a:ext cx="45719" cy="617791"/>
          </a:xfrm>
          <a:prstGeom prst="rect">
            <a:avLst/>
          </a:prstGeom>
          <a:gradFill flip="none" rotWithShape="1">
            <a:gsLst>
              <a:gs pos="0">
                <a:srgbClr val="CF0063">
                  <a:shade val="30000"/>
                  <a:satMod val="115000"/>
                </a:srgbClr>
              </a:gs>
              <a:gs pos="100000">
                <a:srgbClr val="CF006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78F8DF3-DEB7-24AB-7D1E-78E35788B4AD}"/>
              </a:ext>
            </a:extLst>
          </p:cNvPr>
          <p:cNvSpPr/>
          <p:nvPr userDrawn="1"/>
        </p:nvSpPr>
        <p:spPr>
          <a:xfrm rot="16200000">
            <a:off x="6039386" y="-6039385"/>
            <a:ext cx="113232" cy="12192003"/>
          </a:xfrm>
          <a:prstGeom prst="rect">
            <a:avLst/>
          </a:prstGeom>
          <a:gradFill flip="none" rotWithShape="1">
            <a:gsLst>
              <a:gs pos="0">
                <a:srgbClr val="CF0063">
                  <a:shade val="30000"/>
                  <a:satMod val="115000"/>
                </a:srgbClr>
              </a:gs>
              <a:gs pos="100000">
                <a:srgbClr val="CF006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FB03D5C9-9550-1D9A-3832-14FE0AEB4B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699" y="1484313"/>
            <a:ext cx="10866522" cy="49545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B80898CB-3599-ECA8-9EC5-35FD0BD81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699" y="373421"/>
            <a:ext cx="10866522" cy="839744"/>
          </a:xfrm>
        </p:spPr>
        <p:txBody>
          <a:bodyPr/>
          <a:lstStyle/>
          <a:p>
            <a:r>
              <a:rPr lang="fr-FR" dirty="0"/>
              <a:t>Modifiez le style du titre</a:t>
            </a:r>
            <a:endParaRPr lang="fr-CH" dirty="0"/>
          </a:p>
        </p:txBody>
      </p:sp>
      <p:sp>
        <p:nvSpPr>
          <p:cNvPr id="3" name="Espace réservé du numéro de diapositive 3">
            <a:extLst>
              <a:ext uri="{FF2B5EF4-FFF2-40B4-BE49-F238E27FC236}">
                <a16:creationId xmlns:a16="http://schemas.microsoft.com/office/drawing/2014/main" id="{9F6A718C-1217-FAF3-8814-1762A14B16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88652" y="6484580"/>
            <a:ext cx="596525" cy="3734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/>
            </a:lvl1pPr>
          </a:lstStyle>
          <a:p>
            <a:fld id="{AA0144FF-F087-41C9-84F6-32C8BE5E7625}" type="slidenum">
              <a:rPr lang="fr-CH" sz="1100" smtClean="0">
                <a:solidFill>
                  <a:srgbClr val="D4005D"/>
                </a:solidFill>
              </a:rPr>
              <a:pPr/>
              <a:t>‹N°›</a:t>
            </a:fld>
            <a:endParaRPr lang="fr-CH" sz="1100" dirty="0">
              <a:solidFill>
                <a:srgbClr val="D400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5019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35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 - varia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88F480E-7E49-0A4A-12D1-AD79547F010F}"/>
              </a:ext>
            </a:extLst>
          </p:cNvPr>
          <p:cNvSpPr/>
          <p:nvPr userDrawn="1"/>
        </p:nvSpPr>
        <p:spPr>
          <a:xfrm>
            <a:off x="0" y="4470400"/>
            <a:ext cx="12192000" cy="2387600"/>
          </a:xfrm>
          <a:prstGeom prst="rect">
            <a:avLst/>
          </a:prstGeom>
          <a:gradFill flip="none" rotWithShape="1">
            <a:gsLst>
              <a:gs pos="0">
                <a:srgbClr val="CF0063">
                  <a:shade val="30000"/>
                  <a:satMod val="115000"/>
                </a:srgbClr>
              </a:gs>
              <a:gs pos="46000">
                <a:srgbClr val="CF0063">
                  <a:shade val="67500"/>
                  <a:satMod val="115000"/>
                </a:srgbClr>
              </a:gs>
              <a:gs pos="100000">
                <a:srgbClr val="CF0063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BCE9BBCE-98B1-AC06-BA98-D046F4E70F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0146" y="2387600"/>
            <a:ext cx="11361854" cy="2198687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algn="l" defTabSz="914400" rtl="0" eaLnBrk="1" latinLnBrk="0" hangingPunct="1">
              <a:defRPr lang="fr-CH" sz="6000" kern="1200" cap="none" baseline="0" dirty="0">
                <a:solidFill>
                  <a:srgbClr val="D4005D"/>
                </a:solidFill>
                <a:latin typeface="Aptos" panose="020B0004020202020204" pitchFamily="34" charset="0"/>
                <a:ea typeface="+mn-ea"/>
                <a:cs typeface="+mn-cs"/>
              </a:defRPr>
            </a:lvl1pPr>
          </a:lstStyle>
          <a:p>
            <a:r>
              <a:rPr lang="fr-FR" dirty="0"/>
              <a:t>Modifiez le style du titre</a:t>
            </a:r>
            <a:endParaRPr lang="fr-CH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2B364F2-B375-3021-22E9-59250306F3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0146" y="4744951"/>
            <a:ext cx="10517304" cy="5119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7231388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des matiè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ED42E1D-399D-6BF3-23E5-F3A49A2D23E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430868" cy="6858000"/>
          </a:xfrm>
          <a:prstGeom prst="rect">
            <a:avLst/>
          </a:prstGeom>
          <a:gradFill flip="none" rotWithShape="1">
            <a:gsLst>
              <a:gs pos="16000">
                <a:srgbClr val="CF0063">
                  <a:shade val="30000"/>
                  <a:satMod val="115000"/>
                </a:srgbClr>
              </a:gs>
              <a:gs pos="100000">
                <a:srgbClr val="CF006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104DDAE1-BE27-01BC-A5D3-E48B8D90B70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924050" y="392753"/>
            <a:ext cx="9988550" cy="604610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50191047-C227-1DC5-D1FC-15A32509940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 rot="16200000">
            <a:off x="-1883370" y="2877239"/>
            <a:ext cx="6072493" cy="110352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n-US" sz="7500" kern="1200" cap="all" baseline="0" dirty="0">
                <a:solidFill>
                  <a:schemeClr val="bg1"/>
                </a:solidFill>
                <a:latin typeface="Aptos Black" panose="020B0004020202020204" pitchFamily="34" charset="0"/>
                <a:ea typeface="+mn-ea"/>
                <a:cs typeface="+mn-cs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FDAB66F-3AA4-CA38-1F39-9FA223D53F1A}"/>
              </a:ext>
            </a:extLst>
          </p:cNvPr>
          <p:cNvSpPr/>
          <p:nvPr userDrawn="1"/>
        </p:nvSpPr>
        <p:spPr>
          <a:xfrm rot="16200000" flipH="1">
            <a:off x="11874688" y="6152825"/>
            <a:ext cx="45719" cy="617791"/>
          </a:xfrm>
          <a:prstGeom prst="rect">
            <a:avLst/>
          </a:prstGeom>
          <a:gradFill flip="none" rotWithShape="1">
            <a:gsLst>
              <a:gs pos="0">
                <a:srgbClr val="CF0063">
                  <a:shade val="30000"/>
                  <a:satMod val="115000"/>
                </a:srgbClr>
              </a:gs>
              <a:gs pos="100000">
                <a:srgbClr val="CF006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5" name="Espace réservé du numéro de diapositive 3">
            <a:extLst>
              <a:ext uri="{FF2B5EF4-FFF2-40B4-BE49-F238E27FC236}">
                <a16:creationId xmlns:a16="http://schemas.microsoft.com/office/drawing/2014/main" id="{ACBA7697-0113-6A19-AAD1-0D94BC6624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88652" y="6484580"/>
            <a:ext cx="596525" cy="3734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/>
            </a:lvl1pPr>
          </a:lstStyle>
          <a:p>
            <a:fld id="{AA0144FF-F087-41C9-84F6-32C8BE5E7625}" type="slidenum">
              <a:rPr lang="fr-CH" sz="1100" smtClean="0">
                <a:solidFill>
                  <a:srgbClr val="D4005D"/>
                </a:solidFill>
              </a:rPr>
              <a:pPr/>
              <a:t>‹N°›</a:t>
            </a:fld>
            <a:endParaRPr lang="fr-CH" sz="1100" dirty="0">
              <a:solidFill>
                <a:srgbClr val="D400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220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grands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7A4638-1D93-8765-5C27-6216A7D9EE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47699" y="1484314"/>
            <a:ext cx="5220000" cy="49012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18FD5354-214D-AE85-8773-0F022637C9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4221" y="1484315"/>
            <a:ext cx="5220000" cy="49012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15708AA-737B-729C-D3B8-E962BB8BA33E}"/>
              </a:ext>
            </a:extLst>
          </p:cNvPr>
          <p:cNvSpPr/>
          <p:nvPr userDrawn="1"/>
        </p:nvSpPr>
        <p:spPr>
          <a:xfrm rot="16200000">
            <a:off x="6039386" y="-6039385"/>
            <a:ext cx="113232" cy="12192003"/>
          </a:xfrm>
          <a:prstGeom prst="rect">
            <a:avLst/>
          </a:prstGeom>
          <a:gradFill flip="none" rotWithShape="1">
            <a:gsLst>
              <a:gs pos="0">
                <a:srgbClr val="CF0063">
                  <a:shade val="30000"/>
                  <a:satMod val="115000"/>
                </a:srgbClr>
              </a:gs>
              <a:gs pos="100000">
                <a:srgbClr val="CF006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F6ACEAB-588C-AD01-0609-B1C531D6F3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699" y="373421"/>
            <a:ext cx="10866522" cy="839744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A7372C6-2D0D-9B4D-B309-F996D7400D70}"/>
              </a:ext>
            </a:extLst>
          </p:cNvPr>
          <p:cNvSpPr/>
          <p:nvPr userDrawn="1"/>
        </p:nvSpPr>
        <p:spPr>
          <a:xfrm rot="16200000" flipH="1">
            <a:off x="11874688" y="6152825"/>
            <a:ext cx="45719" cy="617791"/>
          </a:xfrm>
          <a:prstGeom prst="rect">
            <a:avLst/>
          </a:prstGeom>
          <a:gradFill flip="none" rotWithShape="1">
            <a:gsLst>
              <a:gs pos="0">
                <a:srgbClr val="CF0063">
                  <a:shade val="30000"/>
                  <a:satMod val="115000"/>
                </a:srgbClr>
              </a:gs>
              <a:gs pos="100000">
                <a:srgbClr val="CF006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7" name="Espace réservé du numéro de diapositive 3">
            <a:extLst>
              <a:ext uri="{FF2B5EF4-FFF2-40B4-BE49-F238E27FC236}">
                <a16:creationId xmlns:a16="http://schemas.microsoft.com/office/drawing/2014/main" id="{56BFB77F-6792-437A-CF8E-127499A793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88652" y="6484580"/>
            <a:ext cx="596525" cy="3734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/>
            </a:lvl1pPr>
          </a:lstStyle>
          <a:p>
            <a:fld id="{AA0144FF-F087-41C9-84F6-32C8BE5E7625}" type="slidenum">
              <a:rPr lang="fr-CH" sz="1100" smtClean="0">
                <a:solidFill>
                  <a:srgbClr val="D4005D"/>
                </a:solidFill>
              </a:rPr>
              <a:pPr/>
              <a:t>‹N°›</a:t>
            </a:fld>
            <a:endParaRPr lang="fr-CH" sz="1100" dirty="0">
              <a:solidFill>
                <a:srgbClr val="D400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9233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35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grands contenus avec tit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78A283C-8C4C-7E8C-8016-D976781882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7699" y="1473353"/>
            <a:ext cx="5339870" cy="82391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2A284C5-4EF9-1596-262F-0BD0B4C321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7699" y="2344889"/>
            <a:ext cx="5339870" cy="409397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0DF293F-E8E9-AA35-64DD-602D54C066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96523" y="1473353"/>
            <a:ext cx="5147778" cy="82391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536400C6-B5ED-76CD-2829-122251126A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96523" y="2344888"/>
            <a:ext cx="5147778" cy="409397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6E1FA75-373B-3798-CC3C-03D3B4A8CC57}"/>
              </a:ext>
            </a:extLst>
          </p:cNvPr>
          <p:cNvSpPr/>
          <p:nvPr userDrawn="1"/>
        </p:nvSpPr>
        <p:spPr>
          <a:xfrm rot="16200000">
            <a:off x="6039386" y="-6039385"/>
            <a:ext cx="113232" cy="12192003"/>
          </a:xfrm>
          <a:prstGeom prst="rect">
            <a:avLst/>
          </a:prstGeom>
          <a:gradFill flip="none" rotWithShape="1">
            <a:gsLst>
              <a:gs pos="0">
                <a:srgbClr val="CF0063">
                  <a:shade val="30000"/>
                  <a:satMod val="115000"/>
                </a:srgbClr>
              </a:gs>
              <a:gs pos="100000">
                <a:srgbClr val="CF006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DFD826BD-265E-F833-65D5-3D906D60F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699" y="373421"/>
            <a:ext cx="10896602" cy="839744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D10FE62-92B2-D884-20B3-BF2E7398E3A5}"/>
              </a:ext>
            </a:extLst>
          </p:cNvPr>
          <p:cNvSpPr/>
          <p:nvPr userDrawn="1"/>
        </p:nvSpPr>
        <p:spPr>
          <a:xfrm rot="16200000" flipH="1">
            <a:off x="11860245" y="6152824"/>
            <a:ext cx="45719" cy="617791"/>
          </a:xfrm>
          <a:prstGeom prst="rect">
            <a:avLst/>
          </a:prstGeom>
          <a:gradFill flip="none" rotWithShape="1">
            <a:gsLst>
              <a:gs pos="0">
                <a:srgbClr val="CF0063">
                  <a:shade val="30000"/>
                  <a:satMod val="115000"/>
                </a:srgbClr>
              </a:gs>
              <a:gs pos="100000">
                <a:srgbClr val="CF006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7" name="Espace réservé du numéro de diapositive 3">
            <a:extLst>
              <a:ext uri="{FF2B5EF4-FFF2-40B4-BE49-F238E27FC236}">
                <a16:creationId xmlns:a16="http://schemas.microsoft.com/office/drawing/2014/main" id="{3CA7C876-AF45-FEBE-CE7A-6DD3BAEE17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88652" y="6484580"/>
            <a:ext cx="596525" cy="3734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/>
            </a:lvl1pPr>
          </a:lstStyle>
          <a:p>
            <a:fld id="{AA0144FF-F087-41C9-84F6-32C8BE5E7625}" type="slidenum">
              <a:rPr lang="fr-CH" sz="1100" smtClean="0">
                <a:solidFill>
                  <a:srgbClr val="D4005D"/>
                </a:solidFill>
              </a:rPr>
              <a:pPr/>
              <a:t>‹N°›</a:t>
            </a:fld>
            <a:endParaRPr lang="fr-CH" sz="1100" dirty="0">
              <a:solidFill>
                <a:srgbClr val="D400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9071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2C3FC78-7EB6-B148-90E6-8EE3EE304A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699" y="373421"/>
            <a:ext cx="10706101" cy="8397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fr-CH" dirty="0"/>
          </a:p>
        </p:txBody>
      </p:sp>
      <p:sp>
        <p:nvSpPr>
          <p:cNvPr id="13" name="Espace réservé du texte 2">
            <a:extLst>
              <a:ext uri="{FF2B5EF4-FFF2-40B4-BE49-F238E27FC236}">
                <a16:creationId xmlns:a16="http://schemas.microsoft.com/office/drawing/2014/main" id="{E447DCA8-7B88-AC32-BB27-E0585E74EC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7699" y="1484314"/>
            <a:ext cx="10706101" cy="46926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4894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0" r:id="rId2"/>
    <p:sldLayoutId id="2147483680" r:id="rId3"/>
    <p:sldLayoutId id="2147483695" r:id="rId4"/>
    <p:sldLayoutId id="2147483650" r:id="rId5"/>
    <p:sldLayoutId id="2147483651" r:id="rId6"/>
    <p:sldLayoutId id="2147483677" r:id="rId7"/>
    <p:sldLayoutId id="2147483666" r:id="rId8"/>
    <p:sldLayoutId id="2147483667" r:id="rId9"/>
    <p:sldLayoutId id="2147483669" r:id="rId10"/>
    <p:sldLayoutId id="2147483679" r:id="rId11"/>
    <p:sldLayoutId id="2147483699" r:id="rId12"/>
    <p:sldLayoutId id="2147483670" r:id="rId13"/>
    <p:sldLayoutId id="2147483655" r:id="rId14"/>
    <p:sldLayoutId id="2147483659" r:id="rId15"/>
    <p:sldLayoutId id="2147483687" r:id="rId16"/>
    <p:sldLayoutId id="2147483697" r:id="rId1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CF0063"/>
          </a:solidFill>
          <a:latin typeface="Aptos" panose="020B0004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Clr>
          <a:srgbClr val="CF0063"/>
        </a:buClr>
        <a:buFont typeface="Wingdings" panose="05000000000000000000" pitchFamily="2" charset="2"/>
        <a:buNone/>
        <a:defRPr sz="28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1pPr>
      <a:lvl2pPr marL="444500" indent="-266700" algn="l" defTabSz="914400" rtl="0" eaLnBrk="1" latinLnBrk="0" hangingPunct="1">
        <a:lnSpc>
          <a:spcPct val="90000"/>
        </a:lnSpc>
        <a:spcBef>
          <a:spcPts val="500"/>
        </a:spcBef>
        <a:buClr>
          <a:srgbClr val="CF0063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2pPr>
      <a:lvl3pPr marL="895350" indent="-265113" algn="l" defTabSz="914400" rtl="0" eaLnBrk="1" latinLnBrk="0" hangingPunct="1">
        <a:lnSpc>
          <a:spcPct val="90000"/>
        </a:lnSpc>
        <a:spcBef>
          <a:spcPts val="500"/>
        </a:spcBef>
        <a:buClr>
          <a:srgbClr val="CF0063"/>
        </a:buClr>
        <a:buFont typeface="Aptos" panose="020B0004020202020204" pitchFamily="34" charset="0"/>
        <a:buChar char="–"/>
        <a:defRPr sz="20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3pPr>
      <a:lvl4pPr marL="1343025" indent="-268288" algn="l" defTabSz="914400" rtl="0" eaLnBrk="1" latinLnBrk="0" hangingPunct="1">
        <a:lnSpc>
          <a:spcPct val="90000"/>
        </a:lnSpc>
        <a:spcBef>
          <a:spcPts val="500"/>
        </a:spcBef>
        <a:buClr>
          <a:srgbClr val="CF0063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4pPr>
      <a:lvl5pPr marL="1790700" indent="-266700" algn="l" defTabSz="914400" rtl="0" eaLnBrk="1" latinLnBrk="0" hangingPunct="1">
        <a:lnSpc>
          <a:spcPct val="90000"/>
        </a:lnSpc>
        <a:spcBef>
          <a:spcPts val="500"/>
        </a:spcBef>
        <a:buClr>
          <a:srgbClr val="CF0063"/>
        </a:buClr>
        <a:buFont typeface="Aptos" panose="020B0004020202020204" pitchFamily="34" charset="0"/>
        <a:buChar char="–"/>
        <a:defRPr sz="18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935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5281/zenodo.19736365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svg"/><Relationship Id="rId4" Type="http://schemas.openxmlformats.org/officeDocument/2006/relationships/hyperlink" Target="https://creativecommons.org/licenses/by/4.0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hyperlink" Target="https://www.pexels.com/fr-fr/photo/affaires-reunion-professionnel-document-6289046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unige.ch/-/biblio/oa-accords-editeurs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hyperlink" Target="http://www.unige.ch/oa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svg"/><Relationship Id="rId5" Type="http://schemas.openxmlformats.org/officeDocument/2006/relationships/image" Target="../media/image12.svg"/><Relationship Id="rId10" Type="http://schemas.openxmlformats.org/officeDocument/2006/relationships/image" Target="../media/image17.sv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unige.ch/biblio/en/openaccess/understand/roads/" TargetMode="External"/><Relationship Id="rId3" Type="http://schemas.openxmlformats.org/officeDocument/2006/relationships/hyperlink" Target="https://snsf.chronoshub.io/app/funding-request" TargetMode="External"/><Relationship Id="rId7" Type="http://schemas.openxmlformats.org/officeDocument/2006/relationships/hyperlink" Target="https://www.unige.ch/biblio/en/openaccess/get-published/fund-a-publication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9.jpg"/><Relationship Id="rId5" Type="http://schemas.openxmlformats.org/officeDocument/2006/relationships/image" Target="../media/image18.png"/><Relationship Id="rId4" Type="http://schemas.openxmlformats.org/officeDocument/2006/relationships/hyperlink" Target="https://www.unige.ch/biblio/en/openaccess/get-published/publication-fund/" TargetMode="External"/><Relationship Id="rId9" Type="http://schemas.openxmlformats.org/officeDocument/2006/relationships/hyperlink" Target="https://archive-ouverte.unige.ch/home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unige.ch/-/biblio/oa-agreements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hyperlink" Target="mailto:openaccess@unige.ch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creativecommons.org/licenses/by/4.0/" TargetMode="External"/><Relationship Id="rId3" Type="http://schemas.openxmlformats.org/officeDocument/2006/relationships/image" Target="../media/image20.svg"/><Relationship Id="rId7" Type="http://schemas.openxmlformats.org/officeDocument/2006/relationships/hyperlink" Target="https://storyset.com/illustration/questions/pana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svg"/><Relationship Id="rId5" Type="http://schemas.openxmlformats.org/officeDocument/2006/relationships/hyperlink" Target="http://www.unige.ch/oa" TargetMode="External"/><Relationship Id="rId10" Type="http://schemas.openxmlformats.org/officeDocument/2006/relationships/image" Target="../media/image4.svg"/><Relationship Id="rId4" Type="http://schemas.openxmlformats.org/officeDocument/2006/relationships/hyperlink" Target="mailto:openaccess@unige.ch" TargetMode="External"/><Relationship Id="rId9" Type="http://schemas.openxmlformats.org/officeDocument/2006/relationships/hyperlink" Target="https://creativecommons.org/licenses/by-sa/4.0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4F31E3-1DD9-090F-544B-87741E4207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re 14">
            <a:extLst>
              <a:ext uri="{FF2B5EF4-FFF2-40B4-BE49-F238E27FC236}">
                <a16:creationId xmlns:a16="http://schemas.microsoft.com/office/drawing/2014/main" id="{8BCDED2F-EF03-9415-AFE1-6BE83AC9373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Open Access publishing </a:t>
            </a:r>
            <a:br>
              <a:rPr lang="en-US" dirty="0"/>
            </a:br>
            <a:r>
              <a:rPr lang="en-US" dirty="0"/>
              <a:t>at no cost </a:t>
            </a:r>
            <a:br>
              <a:rPr lang="en-US" dirty="0"/>
            </a:br>
            <a:r>
              <a:rPr lang="en-US" dirty="0"/>
              <a:t>thanks to UNIGE agreements</a:t>
            </a:r>
            <a:endParaRPr lang="en-US" u="sng" noProof="0" dirty="0">
              <a:solidFill>
                <a:schemeClr val="accent2"/>
              </a:solidFill>
            </a:endParaRPr>
          </a:p>
        </p:txBody>
      </p:sp>
      <p:sp>
        <p:nvSpPr>
          <p:cNvPr id="13" name="Sous-titre 12">
            <a:extLst>
              <a:ext uri="{FF2B5EF4-FFF2-40B4-BE49-F238E27FC236}">
                <a16:creationId xmlns:a16="http://schemas.microsoft.com/office/drawing/2014/main" id="{3013AC93-D167-EAC9-A243-C1AE52F3B91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400" b="1" dirty="0">
                <a:latin typeface="Aptos Display" panose="020B0004020202020204" pitchFamily="34" charset="0"/>
              </a:rPr>
              <a:t>Floriane Muller &amp; Anouk Santos</a:t>
            </a:r>
            <a:endParaRPr lang="en-US" sz="2400" b="1" noProof="0" dirty="0">
              <a:latin typeface="Aptos Display" panose="020B00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400" b="0" dirty="0">
                <a:latin typeface="Aptos Display" panose="020B0004020202020204" pitchFamily="34" charset="0"/>
              </a:rPr>
              <a:t>Monday April 27, 2026</a:t>
            </a:r>
            <a:endParaRPr lang="en-US" sz="2400" b="0" noProof="0" dirty="0">
              <a:latin typeface="Aptos Display" panose="020B00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400" noProof="0" dirty="0">
                <a:latin typeface="Aptos Display" panose="020B0004020202020204" pitchFamily="34" charset="0"/>
              </a:rPr>
              <a:t>DOI: </a:t>
            </a:r>
            <a:r>
              <a:rPr lang="en-US" sz="2400" noProof="0" dirty="0">
                <a:latin typeface="Aptos Display" panose="020B0004020202020204" pitchFamily="34" charset="0"/>
                <a:hlinkClick r:id="rId3"/>
              </a:rPr>
              <a:t>10.5281/zenodo.19736365</a:t>
            </a:r>
            <a:endParaRPr lang="en-US" sz="2400" b="0" noProof="0" dirty="0">
              <a:latin typeface="Aptos Display" panose="020B000402020202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13EFBEB0-A9D6-C957-6640-B33934773C55}"/>
              </a:ext>
            </a:extLst>
          </p:cNvPr>
          <p:cNvSpPr txBox="1"/>
          <p:nvPr/>
        </p:nvSpPr>
        <p:spPr>
          <a:xfrm>
            <a:off x="5759777" y="6509459"/>
            <a:ext cx="531446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noProof="0" dirty="0">
                <a:effectLst/>
                <a:latin typeface="Aptos Display" panose="020B0004020202020204" pitchFamily="34" charset="0"/>
                <a:ea typeface="Calibri"/>
                <a:cs typeface="Arial"/>
              </a:rPr>
              <a:t>This presentation is licensed under </a:t>
            </a:r>
            <a:r>
              <a:rPr lang="en-US" sz="1200" noProof="0" dirty="0">
                <a:latin typeface="Aptos Display" panose="020B0004020202020204" pitchFamily="34" charset="0"/>
                <a:ea typeface="Calibri"/>
                <a:cs typeface="Arial"/>
                <a:hlinkClick r:id="rId4"/>
              </a:rPr>
              <a:t>CC BY 4.0</a:t>
            </a:r>
            <a:r>
              <a:rPr lang="en-US" sz="1200" noProof="0" dirty="0">
                <a:effectLst/>
                <a:latin typeface="Aptos Display" panose="020B0004020202020204" pitchFamily="34" charset="0"/>
                <a:ea typeface="Calibri"/>
                <a:cs typeface="Arial"/>
              </a:rPr>
              <a:t>, except where otherwise noted</a:t>
            </a:r>
            <a:endParaRPr lang="en-US" sz="1200" noProof="0" dirty="0"/>
          </a:p>
        </p:txBody>
      </p:sp>
      <p:pic>
        <p:nvPicPr>
          <p:cNvPr id="2" name="Image 4">
            <a:hlinkClick r:id="rId4"/>
            <a:extLst>
              <a:ext uri="{FF2B5EF4-FFF2-40B4-BE49-F238E27FC236}">
                <a16:creationId xmlns:a16="http://schemas.microsoft.com/office/drawing/2014/main" id="{EDFDAF61-5431-1A73-F0DA-40D59CC4172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 bwMode="auto">
          <a:xfrm>
            <a:off x="11047642" y="6434790"/>
            <a:ext cx="972188" cy="34026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805894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05523CFC-5299-6EFE-2BB1-CE175D373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698" y="373421"/>
            <a:ext cx="11308081" cy="839744"/>
          </a:xfrm>
        </p:spPr>
        <p:txBody>
          <a:bodyPr>
            <a:normAutofit fontScale="90000"/>
          </a:bodyPr>
          <a:lstStyle/>
          <a:p>
            <a:r>
              <a:rPr lang="fr-CH" dirty="0"/>
              <a:t>Open Access (OA): </a:t>
            </a:r>
            <a:br>
              <a:rPr lang="fr-CH" dirty="0"/>
            </a:br>
            <a:r>
              <a:rPr lang="fr-CH" dirty="0" err="1"/>
              <a:t>library</a:t>
            </a:r>
            <a:r>
              <a:rPr lang="fr-CH" dirty="0"/>
              <a:t> </a:t>
            </a:r>
            <a:r>
              <a:rPr lang="fr-CH" dirty="0" err="1"/>
              <a:t>subscriptions</a:t>
            </a:r>
            <a:r>
              <a:rPr lang="fr-CH" dirty="0"/>
              <a:t> are </a:t>
            </a:r>
            <a:r>
              <a:rPr lang="fr-CH" dirty="0" err="1"/>
              <a:t>changing</a:t>
            </a:r>
            <a:endParaRPr lang="fr-CH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8264FCA-82EF-0951-C2E1-F18848EED6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A0144FF-F087-41C9-84F6-32C8BE5E7625}" type="slidenum">
              <a:rPr lang="fr-CH" sz="1100" smtClean="0">
                <a:solidFill>
                  <a:srgbClr val="D4005D"/>
                </a:solidFill>
              </a:rPr>
              <a:pPr/>
              <a:t>2</a:t>
            </a:fld>
            <a:endParaRPr lang="fr-CH" sz="1100" dirty="0">
              <a:solidFill>
                <a:srgbClr val="D4005D"/>
              </a:solidFill>
            </a:endParaRPr>
          </a:p>
        </p:txBody>
      </p:sp>
      <p:sp>
        <p:nvSpPr>
          <p:cNvPr id="5" name="Rectangle à coins arrondis 28">
            <a:extLst>
              <a:ext uri="{FF2B5EF4-FFF2-40B4-BE49-F238E27FC236}">
                <a16:creationId xmlns:a16="http://schemas.microsoft.com/office/drawing/2014/main" id="{40D8D1A7-2F74-0A1D-DEC0-0DD1FF5ABA8E}"/>
              </a:ext>
            </a:extLst>
          </p:cNvPr>
          <p:cNvSpPr/>
          <p:nvPr/>
        </p:nvSpPr>
        <p:spPr>
          <a:xfrm>
            <a:off x="3143249" y="4911790"/>
            <a:ext cx="4373845" cy="749458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CH" u="sng" dirty="0"/>
              <a:t>All</a:t>
            </a:r>
            <a:r>
              <a:rPr lang="fr-CH" dirty="0"/>
              <a:t> articles are </a:t>
            </a:r>
            <a:r>
              <a:rPr lang="en-US" dirty="0"/>
              <a:t>pay per view / subscribers only</a:t>
            </a:r>
            <a:endParaRPr lang="fr-CH" dirty="0"/>
          </a:p>
        </p:txBody>
      </p:sp>
      <p:sp>
        <p:nvSpPr>
          <p:cNvPr id="6" name="Rectangle à coins arrondis 29">
            <a:extLst>
              <a:ext uri="{FF2B5EF4-FFF2-40B4-BE49-F238E27FC236}">
                <a16:creationId xmlns:a16="http://schemas.microsoft.com/office/drawing/2014/main" id="{FFAE9CCE-EB08-E3EB-BF17-08C3668DE8B7}"/>
              </a:ext>
            </a:extLst>
          </p:cNvPr>
          <p:cNvSpPr/>
          <p:nvPr/>
        </p:nvSpPr>
        <p:spPr>
          <a:xfrm>
            <a:off x="3143250" y="3490950"/>
            <a:ext cx="4388293" cy="802146"/>
          </a:xfrm>
          <a:prstGeom prst="roundRect">
            <a:avLst/>
          </a:prstGeom>
          <a:pattFill prst="wdUpDiag">
            <a:fgClr>
              <a:srgbClr val="F9AB5D"/>
            </a:fgClr>
            <a:bgClr>
              <a:srgbClr val="BEBEBE"/>
            </a:bgClr>
          </a:pattFill>
          <a:ln w="31750">
            <a:noFill/>
          </a:ln>
          <a:effectLst>
            <a:glow rad="127000">
              <a:schemeClr val="accent1">
                <a:alpha val="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CH" u="sng" dirty="0" err="1">
                <a:solidFill>
                  <a:schemeClr val="tx1"/>
                </a:solidFill>
              </a:rPr>
              <a:t>Some</a:t>
            </a:r>
            <a:r>
              <a:rPr lang="fr-CH" dirty="0">
                <a:solidFill>
                  <a:schemeClr val="tx1"/>
                </a:solidFill>
              </a:rPr>
              <a:t> articles are </a:t>
            </a:r>
            <a:r>
              <a:rPr lang="fr-CH" dirty="0" err="1">
                <a:solidFill>
                  <a:schemeClr val="tx1"/>
                </a:solidFill>
              </a:rPr>
              <a:t>freely</a:t>
            </a:r>
            <a:r>
              <a:rPr lang="fr-CH" dirty="0">
                <a:solidFill>
                  <a:schemeClr val="tx1"/>
                </a:solidFill>
              </a:rPr>
              <a:t> accessible, </a:t>
            </a:r>
            <a:r>
              <a:rPr lang="fr-CH" dirty="0" err="1">
                <a:solidFill>
                  <a:schemeClr val="tx1"/>
                </a:solidFill>
              </a:rPr>
              <a:t>others</a:t>
            </a:r>
            <a:r>
              <a:rPr lang="fr-CH" dirty="0">
                <a:solidFill>
                  <a:schemeClr val="tx1"/>
                </a:solidFill>
              </a:rPr>
              <a:t> are </a:t>
            </a:r>
            <a:r>
              <a:rPr lang="fr-CH" dirty="0" err="1">
                <a:solidFill>
                  <a:schemeClr val="tx1"/>
                </a:solidFill>
              </a:rPr>
              <a:t>pay</a:t>
            </a:r>
            <a:r>
              <a:rPr lang="fr-CH" dirty="0">
                <a:solidFill>
                  <a:schemeClr val="tx1"/>
                </a:solidFill>
              </a:rPr>
              <a:t> per </a:t>
            </a:r>
            <a:r>
              <a:rPr lang="fr-CH" dirty="0" err="1">
                <a:solidFill>
                  <a:schemeClr val="tx1"/>
                </a:solidFill>
              </a:rPr>
              <a:t>view</a:t>
            </a:r>
            <a:r>
              <a:rPr lang="fr-CH" dirty="0">
                <a:solidFill>
                  <a:schemeClr val="tx1"/>
                </a:solidFill>
              </a:rPr>
              <a:t> / </a:t>
            </a:r>
            <a:r>
              <a:rPr lang="fr-CH" dirty="0" err="1">
                <a:solidFill>
                  <a:schemeClr val="tx1"/>
                </a:solidFill>
              </a:rPr>
              <a:t>subscribers</a:t>
            </a:r>
            <a:r>
              <a:rPr lang="fr-CH" dirty="0">
                <a:solidFill>
                  <a:schemeClr val="tx1"/>
                </a:solidFill>
              </a:rPr>
              <a:t> </a:t>
            </a:r>
            <a:r>
              <a:rPr lang="fr-CH" dirty="0" err="1">
                <a:solidFill>
                  <a:schemeClr val="tx1"/>
                </a:solidFill>
              </a:rPr>
              <a:t>only</a:t>
            </a:r>
            <a:endParaRPr lang="fr-CH" dirty="0">
              <a:solidFill>
                <a:schemeClr val="tx1"/>
              </a:solidFill>
            </a:endParaRPr>
          </a:p>
        </p:txBody>
      </p:sp>
      <p:sp>
        <p:nvSpPr>
          <p:cNvPr id="7" name="Rectangle à coins arrondis 30">
            <a:extLst>
              <a:ext uri="{FF2B5EF4-FFF2-40B4-BE49-F238E27FC236}">
                <a16:creationId xmlns:a16="http://schemas.microsoft.com/office/drawing/2014/main" id="{DF77C4EE-6FA5-E7A5-2E4D-8E0E47ADF087}"/>
              </a:ext>
            </a:extLst>
          </p:cNvPr>
          <p:cNvSpPr/>
          <p:nvPr/>
        </p:nvSpPr>
        <p:spPr>
          <a:xfrm>
            <a:off x="3143249" y="2127210"/>
            <a:ext cx="4373845" cy="831226"/>
          </a:xfrm>
          <a:prstGeom prst="roundRect">
            <a:avLst/>
          </a:prstGeom>
          <a:solidFill>
            <a:srgbClr val="F68212"/>
          </a:solidFill>
          <a:ln>
            <a:solidFill>
              <a:srgbClr val="F682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CH" u="sng" dirty="0"/>
              <a:t>All</a:t>
            </a:r>
            <a:r>
              <a:rPr lang="fr-CH" dirty="0"/>
              <a:t> articles are </a:t>
            </a:r>
            <a:r>
              <a:rPr lang="fr-CH" dirty="0" err="1"/>
              <a:t>freely</a:t>
            </a:r>
            <a:r>
              <a:rPr lang="fr-CH" dirty="0"/>
              <a:t> accessible on the journal </a:t>
            </a:r>
            <a:r>
              <a:rPr lang="fr-CH" dirty="0" err="1"/>
              <a:t>website</a:t>
            </a:r>
            <a:endParaRPr lang="fr-CH" dirty="0"/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C29E7A45-F430-31EF-AA90-5DCA2BB0DC7A}"/>
              </a:ext>
            </a:extLst>
          </p:cNvPr>
          <p:cNvGrpSpPr/>
          <p:nvPr/>
        </p:nvGrpSpPr>
        <p:grpSpPr>
          <a:xfrm>
            <a:off x="1032083" y="2410287"/>
            <a:ext cx="1805159" cy="2561209"/>
            <a:chOff x="1489607" y="818921"/>
            <a:chExt cx="1805159" cy="2561209"/>
          </a:xfrm>
        </p:grpSpPr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33100D23-A03B-B84D-80C9-DB6C7DB16D3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33623" y="818921"/>
              <a:ext cx="1268626" cy="1268626"/>
            </a:xfrm>
            <a:prstGeom prst="rect">
              <a:avLst/>
            </a:prstGeom>
          </p:spPr>
        </p:pic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AD0149C5-821F-8C74-DB3D-599EFA8ABC9B}"/>
                </a:ext>
              </a:extLst>
            </p:cNvPr>
            <p:cNvSpPr txBox="1"/>
            <p:nvPr/>
          </p:nvSpPr>
          <p:spPr>
            <a:xfrm>
              <a:off x="1489607" y="2133674"/>
              <a:ext cx="180515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H" sz="2400" dirty="0"/>
                <a:t>3 </a:t>
              </a:r>
              <a:r>
                <a:rPr lang="fr-CH" sz="2400" dirty="0" err="1"/>
                <a:t>different</a:t>
              </a:r>
              <a:r>
                <a:rPr lang="fr-CH" sz="2400" dirty="0"/>
                <a:t> types of </a:t>
              </a:r>
              <a:r>
                <a:rPr lang="fr-CH" sz="2400" dirty="0" err="1"/>
                <a:t>journals</a:t>
              </a:r>
              <a:endParaRPr lang="fr-CH" sz="2400" dirty="0"/>
            </a:p>
          </p:txBody>
        </p:sp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F51994EC-6607-1CF5-A678-8829C8F706D7}"/>
                </a:ext>
              </a:extLst>
            </p:cNvPr>
            <p:cNvCxnSpPr/>
            <p:nvPr/>
          </p:nvCxnSpPr>
          <p:spPr>
            <a:xfrm>
              <a:off x="1561615" y="3380130"/>
              <a:ext cx="1589135" cy="0"/>
            </a:xfrm>
            <a:prstGeom prst="line">
              <a:avLst/>
            </a:prstGeom>
            <a:ln w="28575">
              <a:solidFill>
                <a:srgbClr val="CF0063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12" name="ZoneTexte 11">
            <a:extLst>
              <a:ext uri="{FF2B5EF4-FFF2-40B4-BE49-F238E27FC236}">
                <a16:creationId xmlns:a16="http://schemas.microsoft.com/office/drawing/2014/main" id="{A3BD28D5-0B42-0B03-81FA-8840C02A82D9}"/>
              </a:ext>
            </a:extLst>
          </p:cNvPr>
          <p:cNvSpPr txBox="1"/>
          <p:nvPr/>
        </p:nvSpPr>
        <p:spPr>
          <a:xfrm>
            <a:off x="3791744" y="1704985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b="1" dirty="0"/>
              <a:t>Gold Open Access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8E6F62B-F47F-DDC2-63A4-8A5BBBF0B191}"/>
              </a:ext>
            </a:extLst>
          </p:cNvPr>
          <p:cNvSpPr txBox="1"/>
          <p:nvPr/>
        </p:nvSpPr>
        <p:spPr>
          <a:xfrm>
            <a:off x="3791744" y="3098495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b="1" dirty="0" err="1"/>
              <a:t>Hybrid</a:t>
            </a:r>
            <a:endParaRPr lang="fr-CH" b="1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517AA016-5FFB-5130-88D5-1791E179EC64}"/>
              </a:ext>
            </a:extLst>
          </p:cNvPr>
          <p:cNvSpPr txBox="1"/>
          <p:nvPr/>
        </p:nvSpPr>
        <p:spPr>
          <a:xfrm>
            <a:off x="3791744" y="4509120"/>
            <a:ext cx="21587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b="1" dirty="0" err="1"/>
              <a:t>Subscription</a:t>
            </a:r>
            <a:endParaRPr lang="fr-CH" b="1" dirty="0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0C830680-88F1-8247-2FFF-67430CCDAD8D}"/>
              </a:ext>
            </a:extLst>
          </p:cNvPr>
          <p:cNvSpPr txBox="1"/>
          <p:nvPr/>
        </p:nvSpPr>
        <p:spPr>
          <a:xfrm>
            <a:off x="8369524" y="4523447"/>
            <a:ext cx="3144697" cy="584775"/>
          </a:xfrm>
          <a:prstGeom prst="rect">
            <a:avLst/>
          </a:prstGeom>
          <a:noFill/>
          <a:ln>
            <a:solidFill>
              <a:srgbClr val="CF0063"/>
            </a:solidFill>
          </a:ln>
        </p:spPr>
        <p:txBody>
          <a:bodyPr wrap="square" rtlCol="0">
            <a:spAutoFit/>
          </a:bodyPr>
          <a:lstStyle/>
          <a:p>
            <a:r>
              <a:rPr lang="fr-CH" sz="1600" b="1" dirty="0" err="1">
                <a:solidFill>
                  <a:srgbClr val="CF0063"/>
                </a:solidFill>
              </a:rPr>
              <a:t>Subscriptions</a:t>
            </a:r>
            <a:r>
              <a:rPr lang="fr-CH" sz="1600" b="1" dirty="0">
                <a:solidFill>
                  <a:srgbClr val="CF0063"/>
                </a:solidFill>
              </a:rPr>
              <a:t> licences (READ)</a:t>
            </a:r>
          </a:p>
          <a:p>
            <a:r>
              <a:rPr lang="fr-CH" sz="1600" dirty="0"/>
              <a:t>(</a:t>
            </a:r>
            <a:r>
              <a:rPr lang="fr-FR" sz="1600" dirty="0" err="1"/>
              <a:t>reading</a:t>
            </a:r>
            <a:r>
              <a:rPr lang="fr-FR" sz="1600" dirty="0"/>
              <a:t> </a:t>
            </a:r>
            <a:r>
              <a:rPr lang="fr-FR" sz="1600" dirty="0" err="1"/>
              <a:t>subscriber-only</a:t>
            </a:r>
            <a:r>
              <a:rPr lang="fr-FR" sz="1600"/>
              <a:t> articles)</a:t>
            </a:r>
            <a:endParaRPr lang="fr-CH" sz="1600" dirty="0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3D8BC3CB-162D-BEC6-63D5-C5F496610122}"/>
              </a:ext>
            </a:extLst>
          </p:cNvPr>
          <p:cNvSpPr txBox="1"/>
          <p:nvPr/>
        </p:nvSpPr>
        <p:spPr>
          <a:xfrm>
            <a:off x="8369524" y="1502111"/>
            <a:ext cx="3144697" cy="830997"/>
          </a:xfrm>
          <a:prstGeom prst="rect">
            <a:avLst/>
          </a:prstGeom>
          <a:noFill/>
          <a:ln>
            <a:solidFill>
              <a:srgbClr val="CF0063"/>
            </a:solidFill>
          </a:ln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sz="1600"/>
            </a:lvl1pPr>
          </a:lstStyle>
          <a:p>
            <a:r>
              <a:rPr lang="fr-CH" b="1" dirty="0">
                <a:solidFill>
                  <a:srgbClr val="CF0063"/>
                </a:solidFill>
              </a:rPr>
              <a:t>Pure PUBLISH Licences </a:t>
            </a:r>
          </a:p>
          <a:p>
            <a:r>
              <a:rPr lang="fr-CH" dirty="0"/>
              <a:t>(Open Access </a:t>
            </a:r>
            <a:r>
              <a:rPr lang="fr-CH" dirty="0" err="1"/>
              <a:t>publishing</a:t>
            </a:r>
            <a:r>
              <a:rPr lang="fr-CH" dirty="0"/>
              <a:t> </a:t>
            </a:r>
            <a:r>
              <a:rPr lang="fr-CH" dirty="0" err="1"/>
              <a:t>fees</a:t>
            </a:r>
            <a:r>
              <a:rPr lang="fr-CH" dirty="0"/>
              <a:t> </a:t>
            </a:r>
          </a:p>
          <a:p>
            <a:r>
              <a:rPr lang="fr-CH" dirty="0"/>
              <a:t>are </a:t>
            </a:r>
            <a:r>
              <a:rPr lang="fr-CH" dirty="0" err="1"/>
              <a:t>fully</a:t>
            </a:r>
            <a:r>
              <a:rPr lang="fr-CH" dirty="0"/>
              <a:t> or </a:t>
            </a:r>
            <a:r>
              <a:rPr lang="fr-CH" dirty="0" err="1"/>
              <a:t>partially</a:t>
            </a:r>
            <a:r>
              <a:rPr lang="fr-CH" dirty="0"/>
              <a:t> </a:t>
            </a:r>
            <a:r>
              <a:rPr lang="fr-CH" dirty="0" err="1"/>
              <a:t>covered</a:t>
            </a:r>
            <a:r>
              <a:rPr lang="fr-CH" dirty="0"/>
              <a:t>)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42A0E61D-E8E4-8858-E513-D7C425E57558}"/>
              </a:ext>
            </a:extLst>
          </p:cNvPr>
          <p:cNvSpPr txBox="1"/>
          <p:nvPr/>
        </p:nvSpPr>
        <p:spPr>
          <a:xfrm>
            <a:off x="8369524" y="3068960"/>
            <a:ext cx="3144697" cy="830997"/>
          </a:xfrm>
          <a:prstGeom prst="rect">
            <a:avLst/>
          </a:prstGeom>
          <a:noFill/>
          <a:ln>
            <a:solidFill>
              <a:srgbClr val="CF0063"/>
            </a:solidFill>
          </a:ln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sz="1600"/>
            </a:lvl1pPr>
          </a:lstStyle>
          <a:p>
            <a:r>
              <a:rPr lang="fr-CH" b="1" dirty="0">
                <a:solidFill>
                  <a:srgbClr val="CF0063"/>
                </a:solidFill>
              </a:rPr>
              <a:t>READ &amp; PUBLISH licences </a:t>
            </a:r>
            <a:r>
              <a:rPr lang="fr-FR" dirty="0"/>
              <a:t>(</a:t>
            </a:r>
            <a:r>
              <a:rPr lang="fr-FR" dirty="0" err="1"/>
              <a:t>covers</a:t>
            </a:r>
            <a:r>
              <a:rPr lang="fr-FR" dirty="0"/>
              <a:t> </a:t>
            </a:r>
            <a:r>
              <a:rPr lang="fr-FR" dirty="0" err="1"/>
              <a:t>reading</a:t>
            </a:r>
            <a:r>
              <a:rPr lang="fr-FR" dirty="0"/>
              <a:t> </a:t>
            </a:r>
            <a:r>
              <a:rPr lang="fr-FR" dirty="0" err="1"/>
              <a:t>subscriber-only</a:t>
            </a:r>
            <a:r>
              <a:rPr lang="fr-FR" dirty="0"/>
              <a:t> articles + OA </a:t>
            </a:r>
            <a:r>
              <a:rPr lang="fr-FR" dirty="0" err="1"/>
              <a:t>publishing</a:t>
            </a:r>
            <a:r>
              <a:rPr lang="fr-FR" dirty="0"/>
              <a:t> </a:t>
            </a:r>
            <a:r>
              <a:rPr lang="fr-FR" dirty="0" err="1"/>
              <a:t>fees</a:t>
            </a:r>
            <a:r>
              <a:rPr lang="fr-FR" dirty="0"/>
              <a:t>)</a:t>
            </a:r>
          </a:p>
        </p:txBody>
      </p:sp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9CEF02BE-FD37-8B59-3542-BA377B03F34E}"/>
              </a:ext>
            </a:extLst>
          </p:cNvPr>
          <p:cNvCxnSpPr>
            <a:cxnSpLocks/>
          </p:cNvCxnSpPr>
          <p:nvPr/>
        </p:nvCxnSpPr>
        <p:spPr>
          <a:xfrm flipV="1">
            <a:off x="7611836" y="4839783"/>
            <a:ext cx="663891" cy="374729"/>
          </a:xfrm>
          <a:prstGeom prst="straightConnector1">
            <a:avLst/>
          </a:prstGeom>
          <a:ln w="101600">
            <a:solidFill>
              <a:srgbClr val="A6A6A6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avec flèche 18">
            <a:extLst>
              <a:ext uri="{FF2B5EF4-FFF2-40B4-BE49-F238E27FC236}">
                <a16:creationId xmlns:a16="http://schemas.microsoft.com/office/drawing/2014/main" id="{72191453-A982-18D1-CB42-716E50B61633}"/>
              </a:ext>
            </a:extLst>
          </p:cNvPr>
          <p:cNvCxnSpPr>
            <a:cxnSpLocks/>
          </p:cNvCxnSpPr>
          <p:nvPr/>
        </p:nvCxnSpPr>
        <p:spPr>
          <a:xfrm flipV="1">
            <a:off x="7633266" y="3546876"/>
            <a:ext cx="642460" cy="288032"/>
          </a:xfrm>
          <a:prstGeom prst="straightConnector1">
            <a:avLst/>
          </a:prstGeom>
          <a:ln w="101600">
            <a:solidFill>
              <a:srgbClr val="E6E6E6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19">
            <a:extLst>
              <a:ext uri="{FF2B5EF4-FFF2-40B4-BE49-F238E27FC236}">
                <a16:creationId xmlns:a16="http://schemas.microsoft.com/office/drawing/2014/main" id="{021D816C-6747-A22F-1685-9615FA4579A7}"/>
              </a:ext>
            </a:extLst>
          </p:cNvPr>
          <p:cNvCxnSpPr>
            <a:cxnSpLocks/>
          </p:cNvCxnSpPr>
          <p:nvPr/>
        </p:nvCxnSpPr>
        <p:spPr>
          <a:xfrm flipV="1">
            <a:off x="7620939" y="2197952"/>
            <a:ext cx="664847" cy="314172"/>
          </a:xfrm>
          <a:prstGeom prst="straightConnector1">
            <a:avLst/>
          </a:prstGeom>
          <a:ln w="101600">
            <a:solidFill>
              <a:srgbClr val="F68212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3265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E3081472-AAF1-3332-D893-8DD1B97CEF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err="1"/>
              <a:t>Current</a:t>
            </a:r>
            <a:r>
              <a:rPr lang="fr-CH" dirty="0"/>
              <a:t> </a:t>
            </a:r>
            <a:r>
              <a:rPr lang="fr-CH" dirty="0" err="1"/>
              <a:t>agreements</a:t>
            </a:r>
            <a:r>
              <a:rPr lang="fr-CH" dirty="0"/>
              <a:t> at UNIGE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59A28B4-23D3-DE78-6413-C02EBE0066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A0144FF-F087-41C9-84F6-32C8BE5E7625}" type="slidenum">
              <a:rPr lang="fr-CH" sz="1100" smtClean="0">
                <a:solidFill>
                  <a:srgbClr val="D4005D"/>
                </a:solidFill>
              </a:rPr>
              <a:pPr/>
              <a:t>3</a:t>
            </a:fld>
            <a:endParaRPr lang="fr-CH" sz="1100" dirty="0">
              <a:solidFill>
                <a:srgbClr val="D4005D"/>
              </a:solidFill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4810993-5F45-D728-4EB3-391916A3085B}"/>
              </a:ext>
            </a:extLst>
          </p:cNvPr>
          <p:cNvSpPr txBox="1"/>
          <p:nvPr/>
        </p:nvSpPr>
        <p:spPr>
          <a:xfrm>
            <a:off x="647699" y="1116669"/>
            <a:ext cx="3107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dirty="0"/>
              <a:t>Complete </a:t>
            </a:r>
            <a:r>
              <a:rPr lang="fr-CH" dirty="0" err="1"/>
              <a:t>coverage</a:t>
            </a:r>
            <a:r>
              <a:rPr lang="fr-CH" dirty="0"/>
              <a:t> of </a:t>
            </a:r>
            <a:r>
              <a:rPr lang="fr-CH" dirty="0" err="1"/>
              <a:t>APCs</a:t>
            </a:r>
            <a:r>
              <a:rPr lang="fr-CH" dirty="0"/>
              <a:t> :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6CCEB2EA-0966-0E79-7044-301EB5AC784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9267"/>
          <a:stretch>
            <a:fillRect/>
          </a:stretch>
        </p:blipFill>
        <p:spPr>
          <a:xfrm>
            <a:off x="1089451" y="1576215"/>
            <a:ext cx="9983018" cy="5095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75807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05E37879-5EE9-E9DB-415A-BCC37E87F1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699" y="1484313"/>
            <a:ext cx="5273416" cy="4954548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Agreements negotiated by various entities (</a:t>
            </a:r>
            <a:r>
              <a:rPr lang="en-US" dirty="0">
                <a:solidFill>
                  <a:srgbClr val="CF0063"/>
                </a:solidFill>
              </a:rPr>
              <a:t>local or national</a:t>
            </a:r>
            <a:r>
              <a:rPr lang="en-US" dirty="0"/>
              <a:t>)</a:t>
            </a:r>
          </a:p>
          <a:p>
            <a:pPr marL="457200" indent="-45720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fr-CH" dirty="0"/>
              <a:t>Have </a:t>
            </a:r>
            <a:r>
              <a:rPr lang="fr-CH" dirty="0">
                <a:solidFill>
                  <a:srgbClr val="CF0063"/>
                </a:solidFill>
              </a:rPr>
              <a:t>limitations </a:t>
            </a:r>
            <a:r>
              <a:rPr lang="fr-CH" dirty="0"/>
              <a:t>&amp; </a:t>
            </a:r>
            <a:r>
              <a:rPr lang="fr-CH" dirty="0">
                <a:solidFill>
                  <a:srgbClr val="CF0063"/>
                </a:solidFill>
              </a:rPr>
              <a:t>conditions</a:t>
            </a:r>
          </a:p>
          <a:p>
            <a:pPr marL="457200" indent="-45720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dirty="0"/>
              <a:t>Managed internally by the </a:t>
            </a:r>
            <a:r>
              <a:rPr lang="en-US" dirty="0">
                <a:solidFill>
                  <a:srgbClr val="CF0063"/>
                </a:solidFill>
              </a:rPr>
              <a:t>Library</a:t>
            </a:r>
          </a:p>
          <a:p>
            <a:endParaRPr lang="fr-CH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C78954E7-781F-8592-04A9-45E4E0493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err="1"/>
              <a:t>Negotiations</a:t>
            </a:r>
            <a:r>
              <a:rPr lang="fr-CH" dirty="0"/>
              <a:t> </a:t>
            </a:r>
            <a:r>
              <a:rPr lang="fr-CH" dirty="0" err="1"/>
              <a:t>with</a:t>
            </a:r>
            <a:r>
              <a:rPr lang="fr-CH" dirty="0"/>
              <a:t> </a:t>
            </a:r>
            <a:r>
              <a:rPr lang="fr-CH" dirty="0" err="1"/>
              <a:t>publishers</a:t>
            </a:r>
            <a:endParaRPr lang="fr-CH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717B86B-5745-DA21-14A5-FFABCB861A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A0144FF-F087-41C9-84F6-32C8BE5E7625}" type="slidenum">
              <a:rPr lang="fr-CH" sz="1100" smtClean="0">
                <a:solidFill>
                  <a:srgbClr val="D4005D"/>
                </a:solidFill>
              </a:rPr>
              <a:pPr/>
              <a:t>4</a:t>
            </a:fld>
            <a:endParaRPr lang="fr-CH" sz="1100" dirty="0">
              <a:solidFill>
                <a:srgbClr val="D4005D"/>
              </a:solidFill>
            </a:endParaRPr>
          </a:p>
        </p:txBody>
      </p:sp>
      <p:pic>
        <p:nvPicPr>
          <p:cNvPr id="5" name="Image 4" descr="Une image contenant texte, personne, capture d’écran&#10;&#10;Description générée automatiquement">
            <a:extLst>
              <a:ext uri="{FF2B5EF4-FFF2-40B4-BE49-F238E27FC236}">
                <a16:creationId xmlns:a16="http://schemas.microsoft.com/office/drawing/2014/main" id="{518D32A9-6CB1-FE7D-9CAD-A834097905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C4E9E2"/>
              </a:clrFrom>
              <a:clrTo>
                <a:srgbClr val="C4E9E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709" y="86193"/>
            <a:ext cx="11212117" cy="6306816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01D905D0-9489-9AB6-AB08-B3A5B20CED74}"/>
              </a:ext>
            </a:extLst>
          </p:cNvPr>
          <p:cNvSpPr txBox="1"/>
          <p:nvPr/>
        </p:nvSpPr>
        <p:spPr>
          <a:xfrm>
            <a:off x="8184232" y="6393009"/>
            <a:ext cx="248376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H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Illustration by </a:t>
            </a:r>
            <a:r>
              <a:rPr lang="fr-CH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Monstera</a:t>
            </a:r>
            <a:endParaRPr lang="fr-CH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785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64FD029-D740-5964-728D-3E15B06F46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A0144FF-F087-41C9-84F6-32C8BE5E7625}" type="slidenum">
              <a:rPr lang="fr-CH" sz="1100" smtClean="0">
                <a:solidFill>
                  <a:srgbClr val="D4005D"/>
                </a:solidFill>
              </a:rPr>
              <a:pPr/>
              <a:t>5</a:t>
            </a:fld>
            <a:endParaRPr lang="fr-CH" sz="1100" dirty="0">
              <a:solidFill>
                <a:srgbClr val="D4005D"/>
              </a:solidFill>
            </a:endParaRPr>
          </a:p>
        </p:txBody>
      </p:sp>
      <p:sp>
        <p:nvSpPr>
          <p:cNvPr id="5" name="Titre 2">
            <a:extLst>
              <a:ext uri="{FF2B5EF4-FFF2-40B4-BE49-F238E27FC236}">
                <a16:creationId xmlns:a16="http://schemas.microsoft.com/office/drawing/2014/main" id="{3B46482A-A1F6-AE6B-C206-A2FA2CC84007}"/>
              </a:ext>
            </a:extLst>
          </p:cNvPr>
          <p:cNvSpPr txBox="1">
            <a:spLocks/>
          </p:cNvSpPr>
          <p:nvPr/>
        </p:nvSpPr>
        <p:spPr>
          <a:xfrm>
            <a:off x="647699" y="373421"/>
            <a:ext cx="10866522" cy="83974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CF0063"/>
                </a:solidFill>
                <a:latin typeface="Aptos" panose="020B0004020202020204" pitchFamily="34" charset="0"/>
                <a:ea typeface="+mj-ea"/>
                <a:cs typeface="+mj-cs"/>
              </a:defRPr>
            </a:lvl1pPr>
          </a:lstStyle>
          <a:p>
            <a:r>
              <a:rPr lang="fr-CH" dirty="0" err="1"/>
              <a:t>Dedicated</a:t>
            </a:r>
            <a:r>
              <a:rPr lang="fr-CH" dirty="0"/>
              <a:t> </a:t>
            </a:r>
          </a:p>
          <a:p>
            <a:r>
              <a:rPr lang="fr-CH" dirty="0" err="1"/>
              <a:t>webpage</a:t>
            </a:r>
            <a:endParaRPr lang="fr-CH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6515560-D181-EF1C-6C8B-7B28C19558F0}"/>
              </a:ext>
            </a:extLst>
          </p:cNvPr>
          <p:cNvSpPr/>
          <p:nvPr/>
        </p:nvSpPr>
        <p:spPr>
          <a:xfrm>
            <a:off x="647698" y="1998757"/>
            <a:ext cx="4741196" cy="33547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fr-CH" sz="3200" u="sng" dirty="0">
                <a:solidFill>
                  <a:prstClr val="black"/>
                </a:solidFill>
                <a:hlinkClick r:id="rId3"/>
              </a:rPr>
              <a:t>https://unige.ch/-/biblio/oa-accords-editeurs</a:t>
            </a:r>
            <a:r>
              <a:rPr lang="fr-CH" sz="3200" dirty="0">
                <a:solidFill>
                  <a:prstClr val="black"/>
                </a:solidFill>
              </a:rPr>
              <a:t> </a:t>
            </a:r>
          </a:p>
          <a:p>
            <a:pPr>
              <a:spcBef>
                <a:spcPts val="2400"/>
              </a:spcBef>
              <a:defRPr/>
            </a:pPr>
            <a:r>
              <a:rPr lang="fr-CH" sz="3200" dirty="0"/>
              <a:t>or </a:t>
            </a:r>
            <a:r>
              <a:rPr lang="en-GB" sz="3200" dirty="0">
                <a:hlinkClick r:id="rId4"/>
              </a:rPr>
              <a:t>www.unige.ch/oa</a:t>
            </a:r>
            <a:r>
              <a:rPr lang="en-GB" sz="3200" dirty="0"/>
              <a:t> </a:t>
            </a:r>
          </a:p>
          <a:p>
            <a:pPr>
              <a:defRPr/>
            </a:pPr>
            <a:r>
              <a:rPr lang="en-GB" sz="3200" dirty="0"/>
              <a:t>then </a:t>
            </a:r>
          </a:p>
          <a:p>
            <a:pPr>
              <a:defRPr/>
            </a:pPr>
            <a:endParaRPr lang="fr-CH" sz="3200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738D521-0D6D-CF5D-5A67-A4C4C5D93E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70508" y="4710818"/>
            <a:ext cx="2695575" cy="10668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91177DC0-7651-26F7-D6F9-037604C0EED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04824" y="176906"/>
            <a:ext cx="6270885" cy="65941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140216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CB695576-0628-FCF8-4592-A9DC6DC7D2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Main conditions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E204400-C1C6-B216-B8B2-ADC4EC81BA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A0144FF-F087-41C9-84F6-32C8BE5E7625}" type="slidenum">
              <a:rPr lang="fr-CH" sz="1100" smtClean="0">
                <a:solidFill>
                  <a:srgbClr val="D4005D"/>
                </a:solidFill>
              </a:rPr>
              <a:pPr/>
              <a:t>6</a:t>
            </a:fld>
            <a:endParaRPr lang="fr-CH" sz="1100" dirty="0">
              <a:solidFill>
                <a:srgbClr val="D4005D"/>
              </a:solidFill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3FCB88C-538C-C988-A8E7-225F47224127}"/>
              </a:ext>
            </a:extLst>
          </p:cNvPr>
          <p:cNvSpPr txBox="1"/>
          <p:nvPr/>
        </p:nvSpPr>
        <p:spPr>
          <a:xfrm>
            <a:off x="862035" y="1213165"/>
            <a:ext cx="104679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200"/>
              </a:spcAft>
            </a:pPr>
            <a:r>
              <a:rPr lang="en-US" sz="2400" dirty="0"/>
              <a:t>For these agreements to apply, it is necessary that:</a:t>
            </a:r>
            <a:endParaRPr lang="fr-CH" sz="2400" dirty="0"/>
          </a:p>
        </p:txBody>
      </p:sp>
      <p:pic>
        <p:nvPicPr>
          <p:cNvPr id="6" name="Graphique 5" descr="Ajouter avec un remplissage uni">
            <a:extLst>
              <a:ext uri="{FF2B5EF4-FFF2-40B4-BE49-F238E27FC236}">
                <a16:creationId xmlns:a16="http://schemas.microsoft.com/office/drawing/2014/main" id="{9CBE55AE-7164-9C41-B1A0-B29FD63273C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40521" y="5349172"/>
            <a:ext cx="510956" cy="51095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70C45920-31AF-330E-DCB8-E97FF0AF19D1}"/>
              </a:ext>
            </a:extLst>
          </p:cNvPr>
          <p:cNvSpPr txBox="1"/>
          <p:nvPr/>
        </p:nvSpPr>
        <p:spPr>
          <a:xfrm>
            <a:off x="1621096" y="1749385"/>
            <a:ext cx="89681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2000" dirty="0"/>
              <a:t>the </a:t>
            </a:r>
            <a:r>
              <a:rPr lang="fr-CH" sz="2000" dirty="0" err="1">
                <a:solidFill>
                  <a:srgbClr val="CF0063"/>
                </a:solidFill>
              </a:rPr>
              <a:t>corresponding</a:t>
            </a:r>
            <a:r>
              <a:rPr lang="fr-CH" sz="2000" dirty="0">
                <a:solidFill>
                  <a:srgbClr val="CF0063"/>
                </a:solidFill>
              </a:rPr>
              <a:t> </a:t>
            </a:r>
            <a:r>
              <a:rPr lang="fr-CH" sz="2000" dirty="0" err="1">
                <a:solidFill>
                  <a:srgbClr val="CF0063"/>
                </a:solidFill>
              </a:rPr>
              <a:t>author</a:t>
            </a:r>
            <a:r>
              <a:rPr lang="fr-CH" sz="2000" dirty="0">
                <a:solidFill>
                  <a:srgbClr val="CF0063"/>
                </a:solidFill>
              </a:rPr>
              <a:t> </a:t>
            </a:r>
            <a:r>
              <a:rPr lang="fr-CH" sz="2000" dirty="0" err="1"/>
              <a:t>is</a:t>
            </a:r>
            <a:r>
              <a:rPr lang="fr-CH" sz="2000" dirty="0"/>
              <a:t> </a:t>
            </a:r>
            <a:r>
              <a:rPr lang="fr-CH" sz="2000" dirty="0" err="1"/>
              <a:t>affiliated</a:t>
            </a:r>
            <a:r>
              <a:rPr lang="fr-CH" sz="2000" dirty="0"/>
              <a:t> </a:t>
            </a:r>
            <a:r>
              <a:rPr lang="fr-CH" sz="2000" dirty="0" err="1"/>
              <a:t>with</a:t>
            </a:r>
            <a:r>
              <a:rPr lang="fr-CH" sz="2000" dirty="0"/>
              <a:t> UNIGE </a:t>
            </a:r>
            <a:r>
              <a:rPr lang="en-US" sz="2000" dirty="0"/>
              <a:t>and mentions it at the time of submission/acceptance </a:t>
            </a:r>
            <a:r>
              <a:rPr lang="en-US" sz="2000" i="1" dirty="0"/>
              <a:t>in the appropriate way</a:t>
            </a:r>
            <a:endParaRPr lang="fr-CH" sz="2000" i="1" dirty="0"/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F1B5FF15-26CD-9C79-2B8F-DBC197DBD887}"/>
              </a:ext>
            </a:extLst>
          </p:cNvPr>
          <p:cNvGrpSpPr/>
          <p:nvPr/>
        </p:nvGrpSpPr>
        <p:grpSpPr>
          <a:xfrm>
            <a:off x="1030549" y="1795811"/>
            <a:ext cx="553479" cy="553478"/>
            <a:chOff x="69598" y="2191259"/>
            <a:chExt cx="721223" cy="729282"/>
          </a:xfrm>
        </p:grpSpPr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694F9C30-89A0-6639-7D79-2E045AB9CEA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1657" y="2345508"/>
              <a:ext cx="486052" cy="362828"/>
            </a:xfrm>
            <a:prstGeom prst="rect">
              <a:avLst/>
            </a:prstGeom>
          </p:spPr>
        </p:pic>
        <p:grpSp>
          <p:nvGrpSpPr>
            <p:cNvPr id="10" name="Espace réservé du contenu 4" descr="Utilisateurs avec un remplissage uni">
              <a:extLst>
                <a:ext uri="{FF2B5EF4-FFF2-40B4-BE49-F238E27FC236}">
                  <a16:creationId xmlns:a16="http://schemas.microsoft.com/office/drawing/2014/main" id="{2A2472D9-06CA-C866-4DE6-9DF2C337968D}"/>
                </a:ext>
              </a:extLst>
            </p:cNvPr>
            <p:cNvGrpSpPr/>
            <p:nvPr/>
          </p:nvGrpSpPr>
          <p:grpSpPr>
            <a:xfrm>
              <a:off x="69598" y="2470636"/>
              <a:ext cx="721223" cy="449905"/>
              <a:chOff x="69598" y="2470636"/>
              <a:chExt cx="721223" cy="449905"/>
            </a:xfrm>
            <a:solidFill>
              <a:srgbClr val="000000"/>
            </a:solidFill>
          </p:grpSpPr>
          <p:sp>
            <p:nvSpPr>
              <p:cNvPr id="14" name="Forme libre : forme 13">
                <a:extLst>
                  <a:ext uri="{FF2B5EF4-FFF2-40B4-BE49-F238E27FC236}">
                    <a16:creationId xmlns:a16="http://schemas.microsoft.com/office/drawing/2014/main" id="{85882535-406F-35E1-68CD-6C952AC05DA3}"/>
                  </a:ext>
                </a:extLst>
              </p:cNvPr>
              <p:cNvSpPr/>
              <p:nvPr/>
            </p:nvSpPr>
            <p:spPr>
              <a:xfrm>
                <a:off x="559000" y="2470636"/>
                <a:ext cx="154547" cy="154547"/>
              </a:xfrm>
              <a:custGeom>
                <a:avLst/>
                <a:gdLst>
                  <a:gd name="connsiteX0" fmla="*/ 154548 w 154547"/>
                  <a:gd name="connsiteY0" fmla="*/ 77274 h 154547"/>
                  <a:gd name="connsiteX1" fmla="*/ 77274 w 154547"/>
                  <a:gd name="connsiteY1" fmla="*/ 154548 h 154547"/>
                  <a:gd name="connsiteX2" fmla="*/ 0 w 154547"/>
                  <a:gd name="connsiteY2" fmla="*/ 77274 h 154547"/>
                  <a:gd name="connsiteX3" fmla="*/ 77274 w 154547"/>
                  <a:gd name="connsiteY3" fmla="*/ 0 h 154547"/>
                  <a:gd name="connsiteX4" fmla="*/ 154548 w 154547"/>
                  <a:gd name="connsiteY4" fmla="*/ 77274 h 154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4547" h="154547">
                    <a:moveTo>
                      <a:pt x="154548" y="77274"/>
                    </a:moveTo>
                    <a:cubicBezTo>
                      <a:pt x="154548" y="119951"/>
                      <a:pt x="119951" y="154548"/>
                      <a:pt x="77274" y="154548"/>
                    </a:cubicBezTo>
                    <a:cubicBezTo>
                      <a:pt x="34597" y="154548"/>
                      <a:pt x="0" y="119951"/>
                      <a:pt x="0" y="77274"/>
                    </a:cubicBezTo>
                    <a:cubicBezTo>
                      <a:pt x="0" y="34597"/>
                      <a:pt x="34597" y="0"/>
                      <a:pt x="77274" y="0"/>
                    </a:cubicBezTo>
                    <a:cubicBezTo>
                      <a:pt x="119951" y="0"/>
                      <a:pt x="154548" y="34597"/>
                      <a:pt x="154548" y="77274"/>
                    </a:cubicBezTo>
                    <a:close/>
                  </a:path>
                </a:pathLst>
              </a:custGeom>
              <a:solidFill>
                <a:srgbClr val="000000"/>
              </a:solidFill>
              <a:ln w="8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CH" sz="2000"/>
              </a:p>
            </p:txBody>
          </p:sp>
          <p:sp>
            <p:nvSpPr>
              <p:cNvPr id="15" name="Forme libre : forme 14">
                <a:extLst>
                  <a:ext uri="{FF2B5EF4-FFF2-40B4-BE49-F238E27FC236}">
                    <a16:creationId xmlns:a16="http://schemas.microsoft.com/office/drawing/2014/main" id="{C127D920-2FAA-43B3-B1EB-FFAB7CB9FCDD}"/>
                  </a:ext>
                </a:extLst>
              </p:cNvPr>
              <p:cNvSpPr/>
              <p:nvPr/>
            </p:nvSpPr>
            <p:spPr>
              <a:xfrm>
                <a:off x="275662" y="2765994"/>
                <a:ext cx="309095" cy="154547"/>
              </a:xfrm>
              <a:custGeom>
                <a:avLst/>
                <a:gdLst>
                  <a:gd name="connsiteX0" fmla="*/ 309096 w 309095"/>
                  <a:gd name="connsiteY0" fmla="*/ 154548 h 154547"/>
                  <a:gd name="connsiteX1" fmla="*/ 309096 w 309095"/>
                  <a:gd name="connsiteY1" fmla="*/ 77274 h 154547"/>
                  <a:gd name="connsiteX2" fmla="*/ 293641 w 309095"/>
                  <a:gd name="connsiteY2" fmla="*/ 46364 h 154547"/>
                  <a:gd name="connsiteX3" fmla="*/ 218084 w 309095"/>
                  <a:gd name="connsiteY3" fmla="*/ 10303 h 154547"/>
                  <a:gd name="connsiteX4" fmla="*/ 154548 w 309095"/>
                  <a:gd name="connsiteY4" fmla="*/ 0 h 154547"/>
                  <a:gd name="connsiteX5" fmla="*/ 91011 w 309095"/>
                  <a:gd name="connsiteY5" fmla="*/ 10303 h 154547"/>
                  <a:gd name="connsiteX6" fmla="*/ 15455 w 309095"/>
                  <a:gd name="connsiteY6" fmla="*/ 46364 h 154547"/>
                  <a:gd name="connsiteX7" fmla="*/ 0 w 309095"/>
                  <a:gd name="connsiteY7" fmla="*/ 77274 h 154547"/>
                  <a:gd name="connsiteX8" fmla="*/ 0 w 309095"/>
                  <a:gd name="connsiteY8" fmla="*/ 154548 h 154547"/>
                  <a:gd name="connsiteX9" fmla="*/ 309096 w 309095"/>
                  <a:gd name="connsiteY9" fmla="*/ 154548 h 154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9095" h="154547">
                    <a:moveTo>
                      <a:pt x="309096" y="154548"/>
                    </a:moveTo>
                    <a:lnTo>
                      <a:pt x="309096" y="77274"/>
                    </a:lnTo>
                    <a:cubicBezTo>
                      <a:pt x="309096" y="65254"/>
                      <a:pt x="303944" y="53233"/>
                      <a:pt x="293641" y="46364"/>
                    </a:cubicBezTo>
                    <a:cubicBezTo>
                      <a:pt x="273034" y="29192"/>
                      <a:pt x="245559" y="17172"/>
                      <a:pt x="218084" y="10303"/>
                    </a:cubicBezTo>
                    <a:cubicBezTo>
                      <a:pt x="199195" y="5152"/>
                      <a:pt x="176871" y="0"/>
                      <a:pt x="154548" y="0"/>
                    </a:cubicBezTo>
                    <a:cubicBezTo>
                      <a:pt x="133941" y="0"/>
                      <a:pt x="111618" y="3434"/>
                      <a:pt x="91011" y="10303"/>
                    </a:cubicBezTo>
                    <a:cubicBezTo>
                      <a:pt x="63536" y="17172"/>
                      <a:pt x="37778" y="30910"/>
                      <a:pt x="15455" y="46364"/>
                    </a:cubicBezTo>
                    <a:cubicBezTo>
                      <a:pt x="5152" y="54950"/>
                      <a:pt x="0" y="65254"/>
                      <a:pt x="0" y="77274"/>
                    </a:cubicBezTo>
                    <a:lnTo>
                      <a:pt x="0" y="154548"/>
                    </a:lnTo>
                    <a:lnTo>
                      <a:pt x="309096" y="154548"/>
                    </a:lnTo>
                    <a:close/>
                  </a:path>
                </a:pathLst>
              </a:custGeom>
              <a:solidFill>
                <a:srgbClr val="000000"/>
              </a:solidFill>
              <a:ln w="8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CH" sz="2000"/>
              </a:p>
            </p:txBody>
          </p:sp>
          <p:sp>
            <p:nvSpPr>
              <p:cNvPr id="16" name="Forme libre : forme 15">
                <a:extLst>
                  <a:ext uri="{FF2B5EF4-FFF2-40B4-BE49-F238E27FC236}">
                    <a16:creationId xmlns:a16="http://schemas.microsoft.com/office/drawing/2014/main" id="{394465F2-3139-A797-E85F-F468B094223A}"/>
                  </a:ext>
                </a:extLst>
              </p:cNvPr>
              <p:cNvSpPr/>
              <p:nvPr/>
            </p:nvSpPr>
            <p:spPr>
              <a:xfrm>
                <a:off x="352936" y="2590840"/>
                <a:ext cx="154547" cy="154547"/>
              </a:xfrm>
              <a:custGeom>
                <a:avLst/>
                <a:gdLst>
                  <a:gd name="connsiteX0" fmla="*/ 154548 w 154547"/>
                  <a:gd name="connsiteY0" fmla="*/ 77274 h 154547"/>
                  <a:gd name="connsiteX1" fmla="*/ 77274 w 154547"/>
                  <a:gd name="connsiteY1" fmla="*/ 154548 h 154547"/>
                  <a:gd name="connsiteX2" fmla="*/ 0 w 154547"/>
                  <a:gd name="connsiteY2" fmla="*/ 77274 h 154547"/>
                  <a:gd name="connsiteX3" fmla="*/ 77274 w 154547"/>
                  <a:gd name="connsiteY3" fmla="*/ 0 h 154547"/>
                  <a:gd name="connsiteX4" fmla="*/ 154548 w 154547"/>
                  <a:gd name="connsiteY4" fmla="*/ 77274 h 154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4547" h="154547">
                    <a:moveTo>
                      <a:pt x="154548" y="77274"/>
                    </a:moveTo>
                    <a:cubicBezTo>
                      <a:pt x="154548" y="119951"/>
                      <a:pt x="119951" y="154548"/>
                      <a:pt x="77274" y="154548"/>
                    </a:cubicBezTo>
                    <a:cubicBezTo>
                      <a:pt x="34597" y="154548"/>
                      <a:pt x="0" y="119951"/>
                      <a:pt x="0" y="77274"/>
                    </a:cubicBezTo>
                    <a:cubicBezTo>
                      <a:pt x="0" y="34597"/>
                      <a:pt x="34597" y="0"/>
                      <a:pt x="77274" y="0"/>
                    </a:cubicBezTo>
                    <a:cubicBezTo>
                      <a:pt x="119951" y="0"/>
                      <a:pt x="154548" y="34597"/>
                      <a:pt x="154548" y="77274"/>
                    </a:cubicBezTo>
                    <a:close/>
                  </a:path>
                </a:pathLst>
              </a:custGeom>
              <a:solidFill>
                <a:srgbClr val="000000"/>
              </a:solidFill>
              <a:ln w="8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CH" sz="2000"/>
              </a:p>
            </p:txBody>
          </p:sp>
          <p:sp>
            <p:nvSpPr>
              <p:cNvPr id="17" name="Forme libre : forme 16">
                <a:extLst>
                  <a:ext uri="{FF2B5EF4-FFF2-40B4-BE49-F238E27FC236}">
                    <a16:creationId xmlns:a16="http://schemas.microsoft.com/office/drawing/2014/main" id="{7BE61156-EEF4-0AAE-21DC-67C0AFEFBAA3}"/>
                  </a:ext>
                </a:extLst>
              </p:cNvPr>
              <p:cNvSpPr/>
              <p:nvPr/>
            </p:nvSpPr>
            <p:spPr>
              <a:xfrm>
                <a:off x="510918" y="2645790"/>
                <a:ext cx="279903" cy="154547"/>
              </a:xfrm>
              <a:custGeom>
                <a:avLst/>
                <a:gdLst>
                  <a:gd name="connsiteX0" fmla="*/ 264448 w 279903"/>
                  <a:gd name="connsiteY0" fmla="*/ 46364 h 154547"/>
                  <a:gd name="connsiteX1" fmla="*/ 188892 w 279903"/>
                  <a:gd name="connsiteY1" fmla="*/ 10303 h 154547"/>
                  <a:gd name="connsiteX2" fmla="*/ 125355 w 279903"/>
                  <a:gd name="connsiteY2" fmla="*/ 0 h 154547"/>
                  <a:gd name="connsiteX3" fmla="*/ 61819 w 279903"/>
                  <a:gd name="connsiteY3" fmla="*/ 10303 h 154547"/>
                  <a:gd name="connsiteX4" fmla="*/ 30910 w 279903"/>
                  <a:gd name="connsiteY4" fmla="*/ 22324 h 154547"/>
                  <a:gd name="connsiteX5" fmla="*/ 30910 w 279903"/>
                  <a:gd name="connsiteY5" fmla="*/ 24041 h 154547"/>
                  <a:gd name="connsiteX6" fmla="*/ 0 w 279903"/>
                  <a:gd name="connsiteY6" fmla="*/ 99597 h 154547"/>
                  <a:gd name="connsiteX7" fmla="*/ 78991 w 279903"/>
                  <a:gd name="connsiteY7" fmla="*/ 139093 h 154547"/>
                  <a:gd name="connsiteX8" fmla="*/ 92729 w 279903"/>
                  <a:gd name="connsiteY8" fmla="*/ 154548 h 154547"/>
                  <a:gd name="connsiteX9" fmla="*/ 279903 w 279903"/>
                  <a:gd name="connsiteY9" fmla="*/ 154548 h 154547"/>
                  <a:gd name="connsiteX10" fmla="*/ 279903 w 279903"/>
                  <a:gd name="connsiteY10" fmla="*/ 77274 h 154547"/>
                  <a:gd name="connsiteX11" fmla="*/ 264448 w 279903"/>
                  <a:gd name="connsiteY11" fmla="*/ 46364 h 154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9903" h="154547">
                    <a:moveTo>
                      <a:pt x="264448" y="46364"/>
                    </a:moveTo>
                    <a:cubicBezTo>
                      <a:pt x="243842" y="29192"/>
                      <a:pt x="216367" y="17172"/>
                      <a:pt x="188892" y="10303"/>
                    </a:cubicBezTo>
                    <a:cubicBezTo>
                      <a:pt x="170003" y="5152"/>
                      <a:pt x="147679" y="0"/>
                      <a:pt x="125355" y="0"/>
                    </a:cubicBezTo>
                    <a:cubicBezTo>
                      <a:pt x="104749" y="0"/>
                      <a:pt x="82425" y="3434"/>
                      <a:pt x="61819" y="10303"/>
                    </a:cubicBezTo>
                    <a:cubicBezTo>
                      <a:pt x="51516" y="13738"/>
                      <a:pt x="41213" y="17172"/>
                      <a:pt x="30910" y="22324"/>
                    </a:cubicBezTo>
                    <a:lnTo>
                      <a:pt x="30910" y="24041"/>
                    </a:lnTo>
                    <a:cubicBezTo>
                      <a:pt x="30910" y="53233"/>
                      <a:pt x="18889" y="80708"/>
                      <a:pt x="0" y="99597"/>
                    </a:cubicBezTo>
                    <a:cubicBezTo>
                      <a:pt x="32627" y="109901"/>
                      <a:pt x="58385" y="123638"/>
                      <a:pt x="78991" y="139093"/>
                    </a:cubicBezTo>
                    <a:cubicBezTo>
                      <a:pt x="84143" y="144245"/>
                      <a:pt x="89294" y="147679"/>
                      <a:pt x="92729" y="154548"/>
                    </a:cubicBezTo>
                    <a:lnTo>
                      <a:pt x="279903" y="154548"/>
                    </a:lnTo>
                    <a:lnTo>
                      <a:pt x="279903" y="77274"/>
                    </a:lnTo>
                    <a:cubicBezTo>
                      <a:pt x="279903" y="65254"/>
                      <a:pt x="274752" y="53233"/>
                      <a:pt x="264448" y="46364"/>
                    </a:cubicBezTo>
                    <a:close/>
                  </a:path>
                </a:pathLst>
              </a:custGeom>
              <a:solidFill>
                <a:srgbClr val="000000"/>
              </a:solidFill>
              <a:ln w="8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CH" sz="2000"/>
              </a:p>
            </p:txBody>
          </p:sp>
          <p:sp>
            <p:nvSpPr>
              <p:cNvPr id="18" name="Forme libre : forme 17">
                <a:extLst>
                  <a:ext uri="{FF2B5EF4-FFF2-40B4-BE49-F238E27FC236}">
                    <a16:creationId xmlns:a16="http://schemas.microsoft.com/office/drawing/2014/main" id="{EAF8FFCA-5F24-658C-60BE-6EFD0362B3EC}"/>
                  </a:ext>
                </a:extLst>
              </p:cNvPr>
              <p:cNvSpPr/>
              <p:nvPr/>
            </p:nvSpPr>
            <p:spPr>
              <a:xfrm>
                <a:off x="69598" y="2645790"/>
                <a:ext cx="279903" cy="154547"/>
              </a:xfrm>
              <a:custGeom>
                <a:avLst/>
                <a:gdLst>
                  <a:gd name="connsiteX0" fmla="*/ 200912 w 279903"/>
                  <a:gd name="connsiteY0" fmla="*/ 139093 h 154547"/>
                  <a:gd name="connsiteX1" fmla="*/ 200912 w 279903"/>
                  <a:gd name="connsiteY1" fmla="*/ 139093 h 154547"/>
                  <a:gd name="connsiteX2" fmla="*/ 279903 w 279903"/>
                  <a:gd name="connsiteY2" fmla="*/ 99597 h 154547"/>
                  <a:gd name="connsiteX3" fmla="*/ 248994 w 279903"/>
                  <a:gd name="connsiteY3" fmla="*/ 24041 h 154547"/>
                  <a:gd name="connsiteX4" fmla="*/ 248994 w 279903"/>
                  <a:gd name="connsiteY4" fmla="*/ 20606 h 154547"/>
                  <a:gd name="connsiteX5" fmla="*/ 218084 w 279903"/>
                  <a:gd name="connsiteY5" fmla="*/ 10303 h 154547"/>
                  <a:gd name="connsiteX6" fmla="*/ 154548 w 279903"/>
                  <a:gd name="connsiteY6" fmla="*/ 0 h 154547"/>
                  <a:gd name="connsiteX7" fmla="*/ 91011 w 279903"/>
                  <a:gd name="connsiteY7" fmla="*/ 10303 h 154547"/>
                  <a:gd name="connsiteX8" fmla="*/ 15455 w 279903"/>
                  <a:gd name="connsiteY8" fmla="*/ 46364 h 154547"/>
                  <a:gd name="connsiteX9" fmla="*/ 0 w 279903"/>
                  <a:gd name="connsiteY9" fmla="*/ 77274 h 154547"/>
                  <a:gd name="connsiteX10" fmla="*/ 0 w 279903"/>
                  <a:gd name="connsiteY10" fmla="*/ 154548 h 154547"/>
                  <a:gd name="connsiteX11" fmla="*/ 185457 w 279903"/>
                  <a:gd name="connsiteY11" fmla="*/ 154548 h 154547"/>
                  <a:gd name="connsiteX12" fmla="*/ 200912 w 279903"/>
                  <a:gd name="connsiteY12" fmla="*/ 139093 h 154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9903" h="154547">
                    <a:moveTo>
                      <a:pt x="200912" y="139093"/>
                    </a:moveTo>
                    <a:lnTo>
                      <a:pt x="200912" y="139093"/>
                    </a:lnTo>
                    <a:cubicBezTo>
                      <a:pt x="224953" y="121921"/>
                      <a:pt x="252428" y="108183"/>
                      <a:pt x="279903" y="99597"/>
                    </a:cubicBezTo>
                    <a:cubicBezTo>
                      <a:pt x="261014" y="78991"/>
                      <a:pt x="248994" y="53233"/>
                      <a:pt x="248994" y="24041"/>
                    </a:cubicBezTo>
                    <a:cubicBezTo>
                      <a:pt x="248994" y="22324"/>
                      <a:pt x="248994" y="22324"/>
                      <a:pt x="248994" y="20606"/>
                    </a:cubicBezTo>
                    <a:cubicBezTo>
                      <a:pt x="238691" y="17172"/>
                      <a:pt x="228387" y="12020"/>
                      <a:pt x="218084" y="10303"/>
                    </a:cubicBezTo>
                    <a:cubicBezTo>
                      <a:pt x="199195" y="5152"/>
                      <a:pt x="176871" y="0"/>
                      <a:pt x="154548" y="0"/>
                    </a:cubicBezTo>
                    <a:cubicBezTo>
                      <a:pt x="133941" y="0"/>
                      <a:pt x="111618" y="3434"/>
                      <a:pt x="91011" y="10303"/>
                    </a:cubicBezTo>
                    <a:cubicBezTo>
                      <a:pt x="63536" y="18889"/>
                      <a:pt x="37778" y="30910"/>
                      <a:pt x="15455" y="46364"/>
                    </a:cubicBezTo>
                    <a:cubicBezTo>
                      <a:pt x="5152" y="53233"/>
                      <a:pt x="0" y="65254"/>
                      <a:pt x="0" y="77274"/>
                    </a:cubicBezTo>
                    <a:lnTo>
                      <a:pt x="0" y="154548"/>
                    </a:lnTo>
                    <a:lnTo>
                      <a:pt x="185457" y="154548"/>
                    </a:lnTo>
                    <a:cubicBezTo>
                      <a:pt x="190609" y="147679"/>
                      <a:pt x="194043" y="144245"/>
                      <a:pt x="200912" y="139093"/>
                    </a:cubicBezTo>
                    <a:close/>
                  </a:path>
                </a:pathLst>
              </a:custGeom>
              <a:solidFill>
                <a:srgbClr val="000000"/>
              </a:solidFill>
              <a:ln w="8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CH" sz="2000"/>
              </a:p>
            </p:txBody>
          </p:sp>
          <p:sp>
            <p:nvSpPr>
              <p:cNvPr id="19" name="Forme libre : forme 18">
                <a:extLst>
                  <a:ext uri="{FF2B5EF4-FFF2-40B4-BE49-F238E27FC236}">
                    <a16:creationId xmlns:a16="http://schemas.microsoft.com/office/drawing/2014/main" id="{E2F5859C-CB16-FDB6-C203-EA9BD3E1CECE}"/>
                  </a:ext>
                </a:extLst>
              </p:cNvPr>
              <p:cNvSpPr/>
              <p:nvPr/>
            </p:nvSpPr>
            <p:spPr>
              <a:xfrm>
                <a:off x="146872" y="2470636"/>
                <a:ext cx="154547" cy="154547"/>
              </a:xfrm>
              <a:custGeom>
                <a:avLst/>
                <a:gdLst>
                  <a:gd name="connsiteX0" fmla="*/ 154548 w 154547"/>
                  <a:gd name="connsiteY0" fmla="*/ 77274 h 154547"/>
                  <a:gd name="connsiteX1" fmla="*/ 77274 w 154547"/>
                  <a:gd name="connsiteY1" fmla="*/ 154548 h 154547"/>
                  <a:gd name="connsiteX2" fmla="*/ 0 w 154547"/>
                  <a:gd name="connsiteY2" fmla="*/ 77274 h 154547"/>
                  <a:gd name="connsiteX3" fmla="*/ 77274 w 154547"/>
                  <a:gd name="connsiteY3" fmla="*/ 0 h 154547"/>
                  <a:gd name="connsiteX4" fmla="*/ 154548 w 154547"/>
                  <a:gd name="connsiteY4" fmla="*/ 77274 h 154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4547" h="154547">
                    <a:moveTo>
                      <a:pt x="154548" y="77274"/>
                    </a:moveTo>
                    <a:cubicBezTo>
                      <a:pt x="154548" y="119951"/>
                      <a:pt x="119951" y="154548"/>
                      <a:pt x="77274" y="154548"/>
                    </a:cubicBezTo>
                    <a:cubicBezTo>
                      <a:pt x="34597" y="154548"/>
                      <a:pt x="0" y="119951"/>
                      <a:pt x="0" y="77274"/>
                    </a:cubicBezTo>
                    <a:cubicBezTo>
                      <a:pt x="0" y="34597"/>
                      <a:pt x="34597" y="0"/>
                      <a:pt x="77274" y="0"/>
                    </a:cubicBezTo>
                    <a:cubicBezTo>
                      <a:pt x="119951" y="0"/>
                      <a:pt x="154548" y="34597"/>
                      <a:pt x="154548" y="77274"/>
                    </a:cubicBezTo>
                    <a:close/>
                  </a:path>
                </a:pathLst>
              </a:custGeom>
              <a:solidFill>
                <a:srgbClr val="000000"/>
              </a:solidFill>
              <a:ln w="8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CH" sz="2000"/>
              </a:p>
            </p:txBody>
          </p:sp>
        </p:grpSp>
        <p:grpSp>
          <p:nvGrpSpPr>
            <p:cNvPr id="11" name="Graphique 5" descr="Adresse de courrier avec un remplissage uni">
              <a:extLst>
                <a:ext uri="{FF2B5EF4-FFF2-40B4-BE49-F238E27FC236}">
                  <a16:creationId xmlns:a16="http://schemas.microsoft.com/office/drawing/2014/main" id="{2F848EEC-376D-8639-F08B-1387786D607B}"/>
                </a:ext>
              </a:extLst>
            </p:cNvPr>
            <p:cNvGrpSpPr/>
            <p:nvPr/>
          </p:nvGrpSpPr>
          <p:grpSpPr>
            <a:xfrm>
              <a:off x="138555" y="2191259"/>
              <a:ext cx="274213" cy="301634"/>
              <a:chOff x="138555" y="2191259"/>
              <a:chExt cx="274213" cy="301634"/>
            </a:xfrm>
            <a:solidFill>
              <a:srgbClr val="CF0063"/>
            </a:solidFill>
          </p:grpSpPr>
          <p:sp>
            <p:nvSpPr>
              <p:cNvPr id="12" name="Forme libre : forme 11">
                <a:extLst>
                  <a:ext uri="{FF2B5EF4-FFF2-40B4-BE49-F238E27FC236}">
                    <a16:creationId xmlns:a16="http://schemas.microsoft.com/office/drawing/2014/main" id="{3BC2B051-E788-A168-1E85-E59C955DBD69}"/>
                  </a:ext>
                </a:extLst>
              </p:cNvPr>
              <p:cNvSpPr/>
              <p:nvPr/>
            </p:nvSpPr>
            <p:spPr>
              <a:xfrm>
                <a:off x="138555" y="2191259"/>
                <a:ext cx="274213" cy="301634"/>
              </a:xfrm>
              <a:custGeom>
                <a:avLst/>
                <a:gdLst>
                  <a:gd name="connsiteX0" fmla="*/ 253647 w 274213"/>
                  <a:gd name="connsiteY0" fmla="*/ 272842 h 301634"/>
                  <a:gd name="connsiteX1" fmla="*/ 185094 w 274213"/>
                  <a:gd name="connsiteY1" fmla="*/ 207717 h 301634"/>
                  <a:gd name="connsiteX2" fmla="*/ 253647 w 274213"/>
                  <a:gd name="connsiteY2" fmla="*/ 142591 h 301634"/>
                  <a:gd name="connsiteX3" fmla="*/ 253647 w 274213"/>
                  <a:gd name="connsiteY3" fmla="*/ 272842 h 301634"/>
                  <a:gd name="connsiteX4" fmla="*/ 31535 w 274213"/>
                  <a:gd name="connsiteY4" fmla="*/ 281069 h 301634"/>
                  <a:gd name="connsiteX5" fmla="*/ 99402 w 274213"/>
                  <a:gd name="connsiteY5" fmla="*/ 216971 h 301634"/>
                  <a:gd name="connsiteX6" fmla="*/ 104201 w 274213"/>
                  <a:gd name="connsiteY6" fmla="*/ 212515 h 301634"/>
                  <a:gd name="connsiteX7" fmla="*/ 170355 w 274213"/>
                  <a:gd name="connsiteY7" fmla="*/ 212515 h 301634"/>
                  <a:gd name="connsiteX8" fmla="*/ 175154 w 274213"/>
                  <a:gd name="connsiteY8" fmla="*/ 216971 h 301634"/>
                  <a:gd name="connsiteX9" fmla="*/ 242679 w 274213"/>
                  <a:gd name="connsiteY9" fmla="*/ 281069 h 301634"/>
                  <a:gd name="connsiteX10" fmla="*/ 31535 w 274213"/>
                  <a:gd name="connsiteY10" fmla="*/ 281069 h 301634"/>
                  <a:gd name="connsiteX11" fmla="*/ 20566 w 274213"/>
                  <a:gd name="connsiteY11" fmla="*/ 142248 h 301634"/>
                  <a:gd name="connsiteX12" fmla="*/ 89119 w 274213"/>
                  <a:gd name="connsiteY12" fmla="*/ 207374 h 301634"/>
                  <a:gd name="connsiteX13" fmla="*/ 20566 w 274213"/>
                  <a:gd name="connsiteY13" fmla="*/ 272500 h 301634"/>
                  <a:gd name="connsiteX14" fmla="*/ 20566 w 274213"/>
                  <a:gd name="connsiteY14" fmla="*/ 142248 h 301634"/>
                  <a:gd name="connsiteX15" fmla="*/ 68553 w 274213"/>
                  <a:gd name="connsiteY15" fmla="*/ 54843 h 301634"/>
                  <a:gd name="connsiteX16" fmla="*/ 205660 w 274213"/>
                  <a:gd name="connsiteY16" fmla="*/ 54843 h 301634"/>
                  <a:gd name="connsiteX17" fmla="*/ 205660 w 274213"/>
                  <a:gd name="connsiteY17" fmla="*/ 168984 h 301634"/>
                  <a:gd name="connsiteX18" fmla="*/ 174811 w 274213"/>
                  <a:gd name="connsiteY18" fmla="*/ 198462 h 301634"/>
                  <a:gd name="connsiteX19" fmla="*/ 99402 w 274213"/>
                  <a:gd name="connsiteY19" fmla="*/ 198462 h 301634"/>
                  <a:gd name="connsiteX20" fmla="*/ 68553 w 274213"/>
                  <a:gd name="connsiteY20" fmla="*/ 168984 h 301634"/>
                  <a:gd name="connsiteX21" fmla="*/ 68553 w 274213"/>
                  <a:gd name="connsiteY21" fmla="*/ 54843 h 301634"/>
                  <a:gd name="connsiteX22" fmla="*/ 226226 w 274213"/>
                  <a:gd name="connsiteY22" fmla="*/ 64097 h 301634"/>
                  <a:gd name="connsiteX23" fmla="*/ 226226 w 274213"/>
                  <a:gd name="connsiteY23" fmla="*/ 34277 h 301634"/>
                  <a:gd name="connsiteX24" fmla="*/ 178239 w 274213"/>
                  <a:gd name="connsiteY24" fmla="*/ 34277 h 301634"/>
                  <a:gd name="connsiteX25" fmla="*/ 137107 w 274213"/>
                  <a:gd name="connsiteY25" fmla="*/ 0 h 301634"/>
                  <a:gd name="connsiteX26" fmla="*/ 95975 w 274213"/>
                  <a:gd name="connsiteY26" fmla="*/ 34277 h 301634"/>
                  <a:gd name="connsiteX27" fmla="*/ 47987 w 274213"/>
                  <a:gd name="connsiteY27" fmla="*/ 34277 h 301634"/>
                  <a:gd name="connsiteX28" fmla="*/ 47987 w 274213"/>
                  <a:gd name="connsiteY28" fmla="*/ 64440 h 301634"/>
                  <a:gd name="connsiteX29" fmla="*/ 0 w 274213"/>
                  <a:gd name="connsiteY29" fmla="*/ 110028 h 301634"/>
                  <a:gd name="connsiteX30" fmla="*/ 0 w 274213"/>
                  <a:gd name="connsiteY30" fmla="*/ 301635 h 301634"/>
                  <a:gd name="connsiteX31" fmla="*/ 274213 w 274213"/>
                  <a:gd name="connsiteY31" fmla="*/ 301635 h 301634"/>
                  <a:gd name="connsiteX32" fmla="*/ 274213 w 274213"/>
                  <a:gd name="connsiteY32" fmla="*/ 110028 h 301634"/>
                  <a:gd name="connsiteX33" fmla="*/ 226226 w 274213"/>
                  <a:gd name="connsiteY33" fmla="*/ 64097 h 301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74213" h="301634">
                    <a:moveTo>
                      <a:pt x="253647" y="272842"/>
                    </a:moveTo>
                    <a:lnTo>
                      <a:pt x="185094" y="207717"/>
                    </a:lnTo>
                    <a:lnTo>
                      <a:pt x="253647" y="142591"/>
                    </a:lnTo>
                    <a:lnTo>
                      <a:pt x="253647" y="272842"/>
                    </a:lnTo>
                    <a:close/>
                    <a:moveTo>
                      <a:pt x="31535" y="281069"/>
                    </a:moveTo>
                    <a:lnTo>
                      <a:pt x="99402" y="216971"/>
                    </a:lnTo>
                    <a:lnTo>
                      <a:pt x="104201" y="212515"/>
                    </a:lnTo>
                    <a:cubicBezTo>
                      <a:pt x="122710" y="195034"/>
                      <a:pt x="151846" y="195034"/>
                      <a:pt x="170355" y="212515"/>
                    </a:cubicBezTo>
                    <a:lnTo>
                      <a:pt x="175154" y="216971"/>
                    </a:lnTo>
                    <a:lnTo>
                      <a:pt x="242679" y="281069"/>
                    </a:lnTo>
                    <a:lnTo>
                      <a:pt x="31535" y="281069"/>
                    </a:lnTo>
                    <a:close/>
                    <a:moveTo>
                      <a:pt x="20566" y="142248"/>
                    </a:moveTo>
                    <a:lnTo>
                      <a:pt x="89119" y="207374"/>
                    </a:lnTo>
                    <a:lnTo>
                      <a:pt x="20566" y="272500"/>
                    </a:lnTo>
                    <a:lnTo>
                      <a:pt x="20566" y="142248"/>
                    </a:lnTo>
                    <a:close/>
                    <a:moveTo>
                      <a:pt x="68553" y="54843"/>
                    </a:moveTo>
                    <a:lnTo>
                      <a:pt x="205660" y="54843"/>
                    </a:lnTo>
                    <a:lnTo>
                      <a:pt x="205660" y="168984"/>
                    </a:lnTo>
                    <a:lnTo>
                      <a:pt x="174811" y="198462"/>
                    </a:lnTo>
                    <a:cubicBezTo>
                      <a:pt x="152531" y="181324"/>
                      <a:pt x="121682" y="181324"/>
                      <a:pt x="99402" y="198462"/>
                    </a:cubicBezTo>
                    <a:lnTo>
                      <a:pt x="68553" y="168984"/>
                    </a:lnTo>
                    <a:lnTo>
                      <a:pt x="68553" y="54843"/>
                    </a:lnTo>
                    <a:close/>
                    <a:moveTo>
                      <a:pt x="226226" y="64097"/>
                    </a:moveTo>
                    <a:lnTo>
                      <a:pt x="226226" y="34277"/>
                    </a:lnTo>
                    <a:lnTo>
                      <a:pt x="178239" y="34277"/>
                    </a:lnTo>
                    <a:lnTo>
                      <a:pt x="137107" y="0"/>
                    </a:lnTo>
                    <a:lnTo>
                      <a:pt x="95975" y="34277"/>
                    </a:lnTo>
                    <a:lnTo>
                      <a:pt x="47987" y="34277"/>
                    </a:lnTo>
                    <a:lnTo>
                      <a:pt x="47987" y="64440"/>
                    </a:lnTo>
                    <a:lnTo>
                      <a:pt x="0" y="110028"/>
                    </a:lnTo>
                    <a:lnTo>
                      <a:pt x="0" y="301635"/>
                    </a:lnTo>
                    <a:lnTo>
                      <a:pt x="274213" y="301635"/>
                    </a:lnTo>
                    <a:lnTo>
                      <a:pt x="274213" y="110028"/>
                    </a:lnTo>
                    <a:lnTo>
                      <a:pt x="226226" y="64097"/>
                    </a:lnTo>
                    <a:close/>
                  </a:path>
                </a:pathLst>
              </a:custGeom>
              <a:solidFill>
                <a:srgbClr val="CF0063"/>
              </a:solidFill>
              <a:ln w="33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CH" sz="2000"/>
              </a:p>
            </p:txBody>
          </p:sp>
          <p:sp>
            <p:nvSpPr>
              <p:cNvPr id="13" name="Forme libre : forme 12">
                <a:extLst>
                  <a:ext uri="{FF2B5EF4-FFF2-40B4-BE49-F238E27FC236}">
                    <a16:creationId xmlns:a16="http://schemas.microsoft.com/office/drawing/2014/main" id="{5E6627D9-EF6F-56C5-92B2-664C9743F822}"/>
                  </a:ext>
                </a:extLst>
              </p:cNvPr>
              <p:cNvSpPr/>
              <p:nvPr/>
            </p:nvSpPr>
            <p:spPr>
              <a:xfrm>
                <a:off x="221461" y="2273983"/>
                <a:ext cx="89123" cy="89804"/>
              </a:xfrm>
              <a:custGeom>
                <a:avLst/>
                <a:gdLst>
                  <a:gd name="connsiteX0" fmla="*/ 44221 w 89123"/>
                  <a:gd name="connsiteY0" fmla="*/ 56557 h 89804"/>
                  <a:gd name="connsiteX1" fmla="*/ 33253 w 89123"/>
                  <a:gd name="connsiteY1" fmla="*/ 45588 h 89804"/>
                  <a:gd name="connsiteX2" fmla="*/ 44221 w 89123"/>
                  <a:gd name="connsiteY2" fmla="*/ 34619 h 89804"/>
                  <a:gd name="connsiteX3" fmla="*/ 55190 w 89123"/>
                  <a:gd name="connsiteY3" fmla="*/ 45588 h 89804"/>
                  <a:gd name="connsiteX4" fmla="*/ 44221 w 89123"/>
                  <a:gd name="connsiteY4" fmla="*/ 56557 h 89804"/>
                  <a:gd name="connsiteX5" fmla="*/ 44221 w 89123"/>
                  <a:gd name="connsiteY5" fmla="*/ 89805 h 89804"/>
                  <a:gd name="connsiteX6" fmla="*/ 66501 w 89123"/>
                  <a:gd name="connsiteY6" fmla="*/ 84321 h 89804"/>
                  <a:gd name="connsiteX7" fmla="*/ 68900 w 89123"/>
                  <a:gd name="connsiteY7" fmla="*/ 76437 h 89804"/>
                  <a:gd name="connsiteX8" fmla="*/ 61017 w 89123"/>
                  <a:gd name="connsiteY8" fmla="*/ 74038 h 89804"/>
                  <a:gd name="connsiteX9" fmla="*/ 44221 w 89123"/>
                  <a:gd name="connsiteY9" fmla="*/ 78151 h 89804"/>
                  <a:gd name="connsiteX10" fmla="*/ 11316 w 89123"/>
                  <a:gd name="connsiteY10" fmla="*/ 44902 h 89804"/>
                  <a:gd name="connsiteX11" fmla="*/ 44564 w 89123"/>
                  <a:gd name="connsiteY11" fmla="*/ 11654 h 89804"/>
                  <a:gd name="connsiteX12" fmla="*/ 77812 w 89123"/>
                  <a:gd name="connsiteY12" fmla="*/ 44902 h 89804"/>
                  <a:gd name="connsiteX13" fmla="*/ 77812 w 89123"/>
                  <a:gd name="connsiteY13" fmla="*/ 55871 h 89804"/>
                  <a:gd name="connsiteX14" fmla="*/ 66844 w 89123"/>
                  <a:gd name="connsiteY14" fmla="*/ 44902 h 89804"/>
                  <a:gd name="connsiteX15" fmla="*/ 48677 w 89123"/>
                  <a:gd name="connsiteY15" fmla="*/ 22623 h 89804"/>
                  <a:gd name="connsiteX16" fmla="*/ 23655 w 89123"/>
                  <a:gd name="connsiteY16" fmla="*/ 36333 h 89804"/>
                  <a:gd name="connsiteX17" fmla="*/ 32910 w 89123"/>
                  <a:gd name="connsiteY17" fmla="*/ 63412 h 89804"/>
                  <a:gd name="connsiteX18" fmla="*/ 61360 w 89123"/>
                  <a:gd name="connsiteY18" fmla="*/ 58956 h 89804"/>
                  <a:gd name="connsiteX19" fmla="*/ 78155 w 89123"/>
                  <a:gd name="connsiteY19" fmla="*/ 66497 h 89804"/>
                  <a:gd name="connsiteX20" fmla="*/ 89124 w 89123"/>
                  <a:gd name="connsiteY20" fmla="*/ 55528 h 89804"/>
                  <a:gd name="connsiteX21" fmla="*/ 89124 w 89123"/>
                  <a:gd name="connsiteY21" fmla="*/ 44560 h 89804"/>
                  <a:gd name="connsiteX22" fmla="*/ 44564 w 89123"/>
                  <a:gd name="connsiteY22" fmla="*/ 0 h 89804"/>
                  <a:gd name="connsiteX23" fmla="*/ 4 w 89123"/>
                  <a:gd name="connsiteY23" fmla="*/ 44560 h 89804"/>
                  <a:gd name="connsiteX24" fmla="*/ 44221 w 89123"/>
                  <a:gd name="connsiteY24" fmla="*/ 89805 h 89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89123" h="89804">
                    <a:moveTo>
                      <a:pt x="44221" y="56557"/>
                    </a:moveTo>
                    <a:cubicBezTo>
                      <a:pt x="38051" y="56557"/>
                      <a:pt x="33253" y="51415"/>
                      <a:pt x="33253" y="45588"/>
                    </a:cubicBezTo>
                    <a:cubicBezTo>
                      <a:pt x="33253" y="39418"/>
                      <a:pt x="38394" y="34619"/>
                      <a:pt x="44221" y="34619"/>
                    </a:cubicBezTo>
                    <a:cubicBezTo>
                      <a:pt x="50391" y="34619"/>
                      <a:pt x="55190" y="39418"/>
                      <a:pt x="55190" y="45588"/>
                    </a:cubicBezTo>
                    <a:cubicBezTo>
                      <a:pt x="55190" y="51758"/>
                      <a:pt x="50391" y="56557"/>
                      <a:pt x="44221" y="56557"/>
                    </a:cubicBezTo>
                    <a:close/>
                    <a:moveTo>
                      <a:pt x="44221" y="89805"/>
                    </a:moveTo>
                    <a:cubicBezTo>
                      <a:pt x="52105" y="89805"/>
                      <a:pt x="59646" y="87748"/>
                      <a:pt x="66501" y="84321"/>
                    </a:cubicBezTo>
                    <a:cubicBezTo>
                      <a:pt x="69243" y="82607"/>
                      <a:pt x="70272" y="79179"/>
                      <a:pt x="68900" y="76437"/>
                    </a:cubicBezTo>
                    <a:cubicBezTo>
                      <a:pt x="67187" y="73695"/>
                      <a:pt x="63759" y="72667"/>
                      <a:pt x="61017" y="74038"/>
                    </a:cubicBezTo>
                    <a:cubicBezTo>
                      <a:pt x="55875" y="76780"/>
                      <a:pt x="50048" y="78151"/>
                      <a:pt x="44221" y="78151"/>
                    </a:cubicBezTo>
                    <a:cubicBezTo>
                      <a:pt x="26055" y="78151"/>
                      <a:pt x="10973" y="63069"/>
                      <a:pt x="11316" y="44902"/>
                    </a:cubicBezTo>
                    <a:cubicBezTo>
                      <a:pt x="11316" y="26736"/>
                      <a:pt x="26397" y="11654"/>
                      <a:pt x="44564" y="11654"/>
                    </a:cubicBezTo>
                    <a:cubicBezTo>
                      <a:pt x="62731" y="11654"/>
                      <a:pt x="77812" y="26393"/>
                      <a:pt x="77812" y="44902"/>
                    </a:cubicBezTo>
                    <a:lnTo>
                      <a:pt x="77812" y="55871"/>
                    </a:lnTo>
                    <a:cubicBezTo>
                      <a:pt x="71643" y="55871"/>
                      <a:pt x="66844" y="51072"/>
                      <a:pt x="66844" y="44902"/>
                    </a:cubicBezTo>
                    <a:cubicBezTo>
                      <a:pt x="66844" y="33934"/>
                      <a:pt x="59303" y="24679"/>
                      <a:pt x="48677" y="22623"/>
                    </a:cubicBezTo>
                    <a:cubicBezTo>
                      <a:pt x="38051" y="20566"/>
                      <a:pt x="27426" y="26393"/>
                      <a:pt x="23655" y="36333"/>
                    </a:cubicBezTo>
                    <a:cubicBezTo>
                      <a:pt x="19885" y="46274"/>
                      <a:pt x="23655" y="57928"/>
                      <a:pt x="32910" y="63412"/>
                    </a:cubicBezTo>
                    <a:cubicBezTo>
                      <a:pt x="42165" y="68896"/>
                      <a:pt x="54162" y="67182"/>
                      <a:pt x="61360" y="58956"/>
                    </a:cubicBezTo>
                    <a:cubicBezTo>
                      <a:pt x="65473" y="63755"/>
                      <a:pt x="71643" y="66497"/>
                      <a:pt x="78155" y="66497"/>
                    </a:cubicBezTo>
                    <a:cubicBezTo>
                      <a:pt x="84325" y="66497"/>
                      <a:pt x="89124" y="61698"/>
                      <a:pt x="89124" y="55528"/>
                    </a:cubicBezTo>
                    <a:lnTo>
                      <a:pt x="89124" y="44560"/>
                    </a:lnTo>
                    <a:cubicBezTo>
                      <a:pt x="89124" y="19880"/>
                      <a:pt x="69243" y="0"/>
                      <a:pt x="44564" y="0"/>
                    </a:cubicBezTo>
                    <a:cubicBezTo>
                      <a:pt x="19885" y="0"/>
                      <a:pt x="4" y="19880"/>
                      <a:pt x="4" y="44560"/>
                    </a:cubicBezTo>
                    <a:cubicBezTo>
                      <a:pt x="-338" y="69582"/>
                      <a:pt x="19542" y="89462"/>
                      <a:pt x="44221" y="89805"/>
                    </a:cubicBezTo>
                    <a:close/>
                  </a:path>
                </a:pathLst>
              </a:custGeom>
              <a:solidFill>
                <a:srgbClr val="CF0063"/>
              </a:solidFill>
              <a:ln w="33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CH" sz="2000"/>
              </a:p>
            </p:txBody>
          </p:sp>
        </p:grpSp>
      </p:grpSp>
      <p:pic>
        <p:nvPicPr>
          <p:cNvPr id="20" name="Graphique 19" descr="Création de récits contour">
            <a:extLst>
              <a:ext uri="{FF2B5EF4-FFF2-40B4-BE49-F238E27FC236}">
                <a16:creationId xmlns:a16="http://schemas.microsoft.com/office/drawing/2014/main" id="{A66DA42F-ED76-73F8-D328-4C15A03B40F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30549" y="2476045"/>
            <a:ext cx="566036" cy="566036"/>
          </a:xfrm>
          <a:prstGeom prst="rect">
            <a:avLst/>
          </a:prstGeom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29F96A7D-2EB4-5F50-6A1A-1509C71B17E9}"/>
              </a:ext>
            </a:extLst>
          </p:cNvPr>
          <p:cNvSpPr txBox="1"/>
          <p:nvPr/>
        </p:nvSpPr>
        <p:spPr>
          <a:xfrm>
            <a:off x="1621097" y="2600232"/>
            <a:ext cx="74687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sz="2000" dirty="0"/>
              <a:t>the </a:t>
            </a:r>
            <a:r>
              <a:rPr lang="fr-CH" sz="2000" dirty="0">
                <a:solidFill>
                  <a:srgbClr val="CF0063"/>
                </a:solidFill>
              </a:rPr>
              <a:t>journal</a:t>
            </a:r>
            <a:r>
              <a:rPr lang="fr-CH" sz="2000" dirty="0"/>
              <a:t> </a:t>
            </a:r>
            <a:r>
              <a:rPr lang="en-US" sz="2000" dirty="0"/>
              <a:t>is included in the list of titles covered by the agreement</a:t>
            </a:r>
            <a:endParaRPr lang="fr-CH" sz="2000" dirty="0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0148404C-A6E6-CD05-E115-5A4E80F76D43}"/>
              </a:ext>
            </a:extLst>
          </p:cNvPr>
          <p:cNvSpPr txBox="1"/>
          <p:nvPr/>
        </p:nvSpPr>
        <p:spPr>
          <a:xfrm>
            <a:off x="1608539" y="3177842"/>
            <a:ext cx="63587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sz="2000" dirty="0"/>
              <a:t>the </a:t>
            </a:r>
            <a:r>
              <a:rPr lang="fr-CH" sz="2000" dirty="0">
                <a:solidFill>
                  <a:srgbClr val="CF0063"/>
                </a:solidFill>
              </a:rPr>
              <a:t>article type </a:t>
            </a:r>
            <a:r>
              <a:rPr lang="en-US" sz="2000" dirty="0"/>
              <a:t>is included in the agreement </a:t>
            </a:r>
            <a:br>
              <a:rPr lang="fr-CH" sz="3200" dirty="0"/>
            </a:br>
            <a:r>
              <a:rPr lang="fr-CH" sz="1600" dirty="0"/>
              <a:t>(e</a:t>
            </a:r>
            <a:r>
              <a:rPr lang="en-US" sz="1600" dirty="0"/>
              <a:t>.g. editorials and letters or commentaries are generally not included</a:t>
            </a:r>
            <a:r>
              <a:rPr lang="fr-CH" sz="1600" dirty="0"/>
              <a:t>)</a:t>
            </a:r>
          </a:p>
        </p:txBody>
      </p:sp>
      <p:pic>
        <p:nvPicPr>
          <p:cNvPr id="23" name="Graphique 22" descr="Journal contour">
            <a:extLst>
              <a:ext uri="{FF2B5EF4-FFF2-40B4-BE49-F238E27FC236}">
                <a16:creationId xmlns:a16="http://schemas.microsoft.com/office/drawing/2014/main" id="{D65D8B47-0E51-0CEC-FF10-57C9FB3F81A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30549" y="3205032"/>
            <a:ext cx="553478" cy="553478"/>
          </a:xfrm>
          <a:prstGeom prst="rect">
            <a:avLst/>
          </a:prstGeom>
        </p:spPr>
      </p:pic>
      <p:sp>
        <p:nvSpPr>
          <p:cNvPr id="24" name="ZoneTexte 23">
            <a:extLst>
              <a:ext uri="{FF2B5EF4-FFF2-40B4-BE49-F238E27FC236}">
                <a16:creationId xmlns:a16="http://schemas.microsoft.com/office/drawing/2014/main" id="{12C14A7E-2EF5-A8C4-BBD7-388F342D7968}"/>
              </a:ext>
            </a:extLst>
          </p:cNvPr>
          <p:cNvSpPr txBox="1"/>
          <p:nvPr/>
        </p:nvSpPr>
        <p:spPr>
          <a:xfrm>
            <a:off x="1596585" y="3975707"/>
            <a:ext cx="72627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the agreement is in force at the </a:t>
            </a:r>
            <a:r>
              <a:rPr lang="en-US" sz="2000" dirty="0">
                <a:solidFill>
                  <a:srgbClr val="CF0063"/>
                </a:solidFill>
              </a:rPr>
              <a:t>time of acceptance </a:t>
            </a:r>
            <a:r>
              <a:rPr lang="en-US" sz="2000" dirty="0"/>
              <a:t>of the article </a:t>
            </a:r>
          </a:p>
          <a:p>
            <a:pPr>
              <a:spcAft>
                <a:spcPts val="1800"/>
              </a:spcAft>
            </a:pPr>
            <a:r>
              <a:rPr lang="en-US" sz="1600" dirty="0"/>
              <a:t>(unless otherwise specified)</a:t>
            </a:r>
            <a:endParaRPr lang="fr-CH" sz="1600" dirty="0"/>
          </a:p>
        </p:txBody>
      </p: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C4C6C947-F724-74C7-B139-0ED55A3E244A}"/>
              </a:ext>
            </a:extLst>
          </p:cNvPr>
          <p:cNvGrpSpPr/>
          <p:nvPr/>
        </p:nvGrpSpPr>
        <p:grpSpPr>
          <a:xfrm>
            <a:off x="1025820" y="3965004"/>
            <a:ext cx="575230" cy="575404"/>
            <a:chOff x="4290613" y="6340975"/>
            <a:chExt cx="777460" cy="819050"/>
          </a:xfrm>
        </p:grpSpPr>
        <p:pic>
          <p:nvPicPr>
            <p:cNvPr id="26" name="Graphique 25" descr="Calendrier mensuel contour">
              <a:extLst>
                <a:ext uri="{FF2B5EF4-FFF2-40B4-BE49-F238E27FC236}">
                  <a16:creationId xmlns:a16="http://schemas.microsoft.com/office/drawing/2014/main" id="{594D82AF-7B9A-EBEA-E419-9B28EDA71D1D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290613" y="6398430"/>
              <a:ext cx="761595" cy="761595"/>
            </a:xfrm>
            <a:prstGeom prst="rect">
              <a:avLst/>
            </a:prstGeom>
          </p:spPr>
        </p:pic>
        <p:pic>
          <p:nvPicPr>
            <p:cNvPr id="27" name="Graphique 26" descr="Coche avec un remplissage uni">
              <a:extLst>
                <a:ext uri="{FF2B5EF4-FFF2-40B4-BE49-F238E27FC236}">
                  <a16:creationId xmlns:a16="http://schemas.microsoft.com/office/drawing/2014/main" id="{C8462C9A-390F-D39F-859B-39CA9BA886FD}"/>
                </a:ext>
              </a:extLst>
            </p:cNvPr>
            <p:cNvPicPr>
              <a:picLocks noChangeAspect="1"/>
            </p:cNvPicPr>
            <p:nvPr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687275" y="6340975"/>
              <a:ext cx="380798" cy="380798"/>
            </a:xfrm>
            <a:prstGeom prst="rect">
              <a:avLst/>
            </a:prstGeom>
          </p:spPr>
        </p:pic>
      </p:grpSp>
      <p:sp>
        <p:nvSpPr>
          <p:cNvPr id="28" name="ZoneTexte 27">
            <a:extLst>
              <a:ext uri="{FF2B5EF4-FFF2-40B4-BE49-F238E27FC236}">
                <a16:creationId xmlns:a16="http://schemas.microsoft.com/office/drawing/2014/main" id="{8B069F37-C17F-AF00-53F7-7EFBBABB79C2}"/>
              </a:ext>
            </a:extLst>
          </p:cNvPr>
          <p:cNvSpPr txBox="1"/>
          <p:nvPr/>
        </p:nvSpPr>
        <p:spPr>
          <a:xfrm>
            <a:off x="1592697" y="4871739"/>
            <a:ext cx="71475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the </a:t>
            </a:r>
            <a:r>
              <a:rPr lang="en-US" sz="2000" dirty="0" err="1"/>
              <a:t>swiss</a:t>
            </a:r>
            <a:r>
              <a:rPr lang="en-US" sz="2000" dirty="0"/>
              <a:t> annual article </a:t>
            </a:r>
            <a:r>
              <a:rPr lang="fr-CH" sz="2000" dirty="0">
                <a:solidFill>
                  <a:srgbClr val="CF0063"/>
                </a:solidFill>
              </a:rPr>
              <a:t>quota</a:t>
            </a:r>
            <a:r>
              <a:rPr lang="fr-CH" sz="2000" dirty="0"/>
              <a:t> </a:t>
            </a:r>
            <a:r>
              <a:rPr lang="en-US" sz="2000" dirty="0"/>
              <a:t>is not yet used up</a:t>
            </a:r>
            <a:r>
              <a:rPr lang="fr-CH" sz="2000" dirty="0"/>
              <a:t> (if </a:t>
            </a:r>
            <a:r>
              <a:rPr lang="fr-CH" sz="2000" dirty="0" err="1"/>
              <a:t>there</a:t>
            </a:r>
            <a:r>
              <a:rPr lang="fr-CH" sz="2000" dirty="0"/>
              <a:t> </a:t>
            </a:r>
            <a:r>
              <a:rPr lang="fr-CH" sz="2000" dirty="0" err="1"/>
              <a:t>is</a:t>
            </a:r>
            <a:r>
              <a:rPr lang="fr-CH" sz="2000" dirty="0"/>
              <a:t> one)</a:t>
            </a:r>
          </a:p>
        </p:txBody>
      </p:sp>
      <p:pic>
        <p:nvPicPr>
          <p:cNvPr id="29" name="Image 28">
            <a:extLst>
              <a:ext uri="{FF2B5EF4-FFF2-40B4-BE49-F238E27FC236}">
                <a16:creationId xmlns:a16="http://schemas.microsoft.com/office/drawing/2014/main" id="{E92BBBEF-CA61-C7B9-059F-6EAE03B20EC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50" y="4705196"/>
            <a:ext cx="358377" cy="702419"/>
          </a:xfrm>
          <a:prstGeom prst="rect">
            <a:avLst/>
          </a:prstGeom>
        </p:spPr>
      </p:pic>
      <p:sp>
        <p:nvSpPr>
          <p:cNvPr id="30" name="ZoneTexte 29">
            <a:extLst>
              <a:ext uri="{FF2B5EF4-FFF2-40B4-BE49-F238E27FC236}">
                <a16:creationId xmlns:a16="http://schemas.microsoft.com/office/drawing/2014/main" id="{FA5945A3-D471-F603-F23A-6A8AFE8F98A1}"/>
              </a:ext>
            </a:extLst>
          </p:cNvPr>
          <p:cNvSpPr txBox="1"/>
          <p:nvPr/>
        </p:nvSpPr>
        <p:spPr>
          <a:xfrm>
            <a:off x="1621097" y="5937711"/>
            <a:ext cx="82506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the corresponding author chooses the </a:t>
            </a:r>
            <a:r>
              <a:rPr lang="en-US" sz="2000" dirty="0">
                <a:solidFill>
                  <a:schemeClr val="accent1"/>
                </a:solidFill>
              </a:rPr>
              <a:t>Open Access option </a:t>
            </a:r>
            <a:r>
              <a:rPr lang="en-US" sz="2000" dirty="0"/>
              <a:t>and a </a:t>
            </a:r>
            <a:r>
              <a:rPr lang="en-US" sz="2000" dirty="0">
                <a:solidFill>
                  <a:srgbClr val="CF0063"/>
                </a:solidFill>
              </a:rPr>
              <a:t>license</a:t>
            </a:r>
            <a:r>
              <a:rPr lang="en-US" sz="2000" dirty="0"/>
              <a:t> </a:t>
            </a:r>
          </a:p>
          <a:p>
            <a:r>
              <a:rPr lang="en-US" sz="1600" dirty="0"/>
              <a:t>(preferably CC BY)</a:t>
            </a:r>
            <a:endParaRPr lang="fr-CH" sz="1600" dirty="0"/>
          </a:p>
        </p:txBody>
      </p:sp>
      <p:pic>
        <p:nvPicPr>
          <p:cNvPr id="31" name="Graphique 30" descr="Case cochée avec un remplissage uni">
            <a:extLst>
              <a:ext uri="{FF2B5EF4-FFF2-40B4-BE49-F238E27FC236}">
                <a16:creationId xmlns:a16="http://schemas.microsoft.com/office/drawing/2014/main" id="{205628B2-BADD-6972-A987-45D8084E4E7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37559" y="5808688"/>
            <a:ext cx="563492" cy="563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499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1" grpId="0"/>
      <p:bldP spid="22" grpId="0"/>
      <p:bldP spid="24" grpId="0"/>
      <p:bldP spid="28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BA89CCB-C28A-81A1-5883-06FFB63D0D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A0144FF-F087-41C9-84F6-32C8BE5E7625}" type="slidenum">
              <a:rPr lang="fr-CH" sz="1100" smtClean="0">
                <a:solidFill>
                  <a:srgbClr val="D4005D"/>
                </a:solidFill>
              </a:rPr>
              <a:pPr/>
              <a:t>7</a:t>
            </a:fld>
            <a:endParaRPr lang="fr-CH" sz="1100" dirty="0">
              <a:solidFill>
                <a:srgbClr val="D4005D"/>
              </a:solidFill>
            </a:endParaRP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38F05DBC-8D6F-B2A3-5034-B7309FF90A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if there is no agreement?</a:t>
            </a:r>
            <a:endParaRPr lang="fr-CH" dirty="0"/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98F46ADA-2524-2636-FA17-4F99F7E1C143}"/>
              </a:ext>
            </a:extLst>
          </p:cNvPr>
          <p:cNvSpPr txBox="1">
            <a:spLocks/>
          </p:cNvSpPr>
          <p:nvPr/>
        </p:nvSpPr>
        <p:spPr>
          <a:xfrm>
            <a:off x="1697570" y="1812666"/>
            <a:ext cx="4236707" cy="8239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CF0063"/>
              </a:buClr>
              <a:buFont typeface="Wingdings" panose="05000000000000000000" pitchFamily="2" charset="2"/>
              <a:buNone/>
              <a:defRPr sz="28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1pPr>
            <a:lvl2pPr marL="444500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CF0063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895350" indent="-265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CF0063"/>
              </a:buClr>
              <a:buFont typeface="Aptos" panose="020B0004020202020204" pitchFamily="34" charset="0"/>
              <a:buChar char="–"/>
              <a:defRPr sz="20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343025" indent="-2682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CF0063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1790700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CF0063"/>
              </a:buClr>
              <a:buFont typeface="Aptos" panose="020B0004020202020204" pitchFamily="34" charset="0"/>
              <a:buChar char="–"/>
              <a:defRPr sz="18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H" sz="2400" b="1" dirty="0">
                <a:solidFill>
                  <a:srgbClr val="CF0063"/>
                </a:solidFill>
              </a:rPr>
              <a:t>The journal </a:t>
            </a:r>
            <a:r>
              <a:rPr lang="fr-CH" sz="2400" b="1" dirty="0" err="1">
                <a:solidFill>
                  <a:srgbClr val="CF0063"/>
                </a:solidFill>
              </a:rPr>
              <a:t>is</a:t>
            </a:r>
            <a:r>
              <a:rPr lang="fr-CH" sz="2400" b="1" dirty="0">
                <a:solidFill>
                  <a:srgbClr val="CF0063"/>
                </a:solidFill>
              </a:rPr>
              <a:t> </a:t>
            </a:r>
            <a:br>
              <a:rPr lang="fr-CH" sz="2400" b="1" dirty="0">
                <a:solidFill>
                  <a:srgbClr val="CF0063"/>
                </a:solidFill>
              </a:rPr>
            </a:br>
            <a:r>
              <a:rPr lang="fr-CH" sz="2400" b="1" dirty="0" err="1">
                <a:solidFill>
                  <a:srgbClr val="CF0063"/>
                </a:solidFill>
              </a:rPr>
              <a:t>fully</a:t>
            </a:r>
            <a:r>
              <a:rPr lang="fr-CH" sz="2400" b="1" dirty="0">
                <a:solidFill>
                  <a:srgbClr val="CF0063"/>
                </a:solidFill>
              </a:rPr>
              <a:t> Open Access (gold) </a:t>
            </a:r>
          </a:p>
        </p:txBody>
      </p:sp>
      <p:sp>
        <p:nvSpPr>
          <p:cNvPr id="3" name="Espace réservé du contenu 1">
            <a:extLst>
              <a:ext uri="{FF2B5EF4-FFF2-40B4-BE49-F238E27FC236}">
                <a16:creationId xmlns:a16="http://schemas.microsoft.com/office/drawing/2014/main" id="{28E810E6-95CA-0594-0106-0A40F5002358}"/>
              </a:ext>
            </a:extLst>
          </p:cNvPr>
          <p:cNvSpPr txBox="1">
            <a:spLocks/>
          </p:cNvSpPr>
          <p:nvPr/>
        </p:nvSpPr>
        <p:spPr>
          <a:xfrm>
            <a:off x="839789" y="2636578"/>
            <a:ext cx="4480850" cy="385629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CF0063"/>
              </a:buClr>
              <a:buFont typeface="Wingdings" panose="05000000000000000000" pitchFamily="2" charset="2"/>
              <a:buNone/>
              <a:defRPr sz="28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1pPr>
            <a:lvl2pPr marL="444500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CF0063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895350" indent="-265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CF0063"/>
              </a:buClr>
              <a:buFont typeface="Aptos" panose="020B0004020202020204" pitchFamily="34" charset="0"/>
              <a:buChar char="–"/>
              <a:defRPr sz="20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343025" indent="-2682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CF0063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1790700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CF0063"/>
              </a:buClr>
              <a:buFont typeface="Aptos" panose="020B0004020202020204" pitchFamily="34" charset="0"/>
              <a:buChar char="–"/>
              <a:defRPr sz="18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300"/>
              </a:spcAft>
            </a:pPr>
            <a:r>
              <a:rPr lang="en-US" sz="2000" dirty="0"/>
              <a:t>You are funded by the SNSF:</a:t>
            </a:r>
            <a:br>
              <a:rPr lang="en-US" sz="2000" dirty="0"/>
            </a:br>
            <a:r>
              <a:rPr lang="en-US" sz="2000" dirty="0">
                <a:hlinkClick r:id="rId3"/>
              </a:rPr>
              <a:t>send the invoice to the SNSF through </a:t>
            </a:r>
            <a:r>
              <a:rPr lang="en-US" sz="2000" dirty="0" err="1">
                <a:hlinkClick r:id="rId3"/>
              </a:rPr>
              <a:t>ChronosHub</a:t>
            </a:r>
            <a:endParaRPr lang="en-US" sz="2000" dirty="0"/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CH" sz="2000" dirty="0"/>
              <a:t>OR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CH" sz="2000" dirty="0"/>
              <a:t>The </a:t>
            </a:r>
            <a:r>
              <a:rPr lang="en-US" sz="2000" dirty="0"/>
              <a:t>eligibility criteria of the </a:t>
            </a:r>
            <a:r>
              <a:rPr lang="en-US" sz="2000" dirty="0">
                <a:hlinkClick r:id="rId4"/>
              </a:rPr>
              <a:t>UNIGE Publication Fund</a:t>
            </a:r>
            <a:r>
              <a:rPr lang="en-US" sz="2000" dirty="0"/>
              <a:t> are met: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000" dirty="0"/>
              <a:t>apply for a contribution</a:t>
            </a:r>
            <a:endParaRPr lang="fr-CH" sz="2000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CH" sz="1200" dirty="0"/>
              <a:t>(</a:t>
            </a:r>
            <a:r>
              <a:rPr lang="en-US" sz="1200" dirty="0"/>
              <a:t>Note: Medicine and Science faculties are ineligible in 2026)</a:t>
            </a:r>
            <a:endParaRPr lang="fr-CH" sz="1200" b="1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fr-CH" sz="1800" b="1" dirty="0">
              <a:solidFill>
                <a:srgbClr val="CF0063"/>
              </a:solidFill>
            </a:endParaRPr>
          </a:p>
        </p:txBody>
      </p:sp>
      <p:sp>
        <p:nvSpPr>
          <p:cNvPr id="6" name="Espace réservé du texte 9">
            <a:extLst>
              <a:ext uri="{FF2B5EF4-FFF2-40B4-BE49-F238E27FC236}">
                <a16:creationId xmlns:a16="http://schemas.microsoft.com/office/drawing/2014/main" id="{91865D77-7529-C086-C8E6-5C4F27964890}"/>
              </a:ext>
            </a:extLst>
          </p:cNvPr>
          <p:cNvSpPr txBox="1">
            <a:spLocks/>
          </p:cNvSpPr>
          <p:nvPr/>
        </p:nvSpPr>
        <p:spPr>
          <a:xfrm>
            <a:off x="7247862" y="1812666"/>
            <a:ext cx="4236707" cy="8239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CF0063"/>
              </a:buClr>
              <a:buFont typeface="Wingdings" panose="05000000000000000000" pitchFamily="2" charset="2"/>
              <a:buNone/>
              <a:defRPr sz="28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1pPr>
            <a:lvl2pPr marL="444500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CF0063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895350" indent="-265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CF0063"/>
              </a:buClr>
              <a:buFont typeface="Aptos" panose="020B0004020202020204" pitchFamily="34" charset="0"/>
              <a:buChar char="–"/>
              <a:defRPr sz="20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343025" indent="-2682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CF0063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1790700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CF0063"/>
              </a:buClr>
              <a:buFont typeface="Aptos" panose="020B0004020202020204" pitchFamily="34" charset="0"/>
              <a:buChar char="–"/>
              <a:defRPr sz="18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H" sz="2400" b="1" dirty="0">
                <a:solidFill>
                  <a:srgbClr val="CF0063"/>
                </a:solidFill>
              </a:rPr>
              <a:t>The journal </a:t>
            </a:r>
            <a:r>
              <a:rPr lang="fr-CH" sz="2400" b="1" dirty="0" err="1">
                <a:solidFill>
                  <a:srgbClr val="CF0063"/>
                </a:solidFill>
              </a:rPr>
              <a:t>is</a:t>
            </a:r>
            <a:r>
              <a:rPr lang="fr-CH" sz="2400" b="1" dirty="0">
                <a:solidFill>
                  <a:srgbClr val="CF0063"/>
                </a:solidFill>
              </a:rPr>
              <a:t> </a:t>
            </a:r>
            <a:br>
              <a:rPr lang="fr-CH" sz="2400" b="1" dirty="0">
                <a:solidFill>
                  <a:srgbClr val="CF0063"/>
                </a:solidFill>
              </a:rPr>
            </a:br>
            <a:r>
              <a:rPr lang="fr-CH" sz="2400" b="1" dirty="0" err="1">
                <a:solidFill>
                  <a:srgbClr val="CF0063"/>
                </a:solidFill>
              </a:rPr>
              <a:t>hybrid</a:t>
            </a:r>
            <a:endParaRPr lang="fr-CH" sz="2400" b="1" dirty="0">
              <a:solidFill>
                <a:srgbClr val="CF0063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A1B68E5-EA27-A22D-9DF3-1E39A789A71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624" y="1583455"/>
            <a:ext cx="636223" cy="994747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71E730F6-7C1D-385F-6178-700BC5D7F26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295" y="1583455"/>
            <a:ext cx="636223" cy="986795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A3AEAD75-AE79-2182-4C1B-F4CEB3C14F48}"/>
              </a:ext>
            </a:extLst>
          </p:cNvPr>
          <p:cNvSpPr txBox="1"/>
          <p:nvPr/>
        </p:nvSpPr>
        <p:spPr>
          <a:xfrm>
            <a:off x="1703512" y="5720252"/>
            <a:ext cx="8784976" cy="83099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CH" sz="2400" dirty="0" err="1"/>
              <a:t>Useful</a:t>
            </a:r>
            <a:r>
              <a:rPr lang="fr-CH" sz="2400" dirty="0"/>
              <a:t> </a:t>
            </a:r>
            <a:r>
              <a:rPr lang="fr-CH" sz="2400" dirty="0" err="1"/>
              <a:t>tools</a:t>
            </a:r>
            <a:r>
              <a:rPr lang="fr-CH" sz="2400" dirty="0"/>
              <a:t>: </a:t>
            </a:r>
            <a:r>
              <a:rPr lang="fr-CH" sz="2400" dirty="0">
                <a:hlinkClick r:id="rId7"/>
              </a:rPr>
              <a:t>decision </a:t>
            </a:r>
            <a:r>
              <a:rPr lang="fr-CH" sz="2400" dirty="0" err="1">
                <a:hlinkClick r:id="rId7"/>
              </a:rPr>
              <a:t>trees</a:t>
            </a:r>
            <a:r>
              <a:rPr lang="fr-CH" sz="2400" dirty="0">
                <a:hlinkClick r:id="rId7"/>
              </a:rPr>
              <a:t> </a:t>
            </a:r>
            <a:br>
              <a:rPr lang="fr-CH" sz="2400" dirty="0"/>
            </a:br>
            <a:r>
              <a:rPr lang="fr-CH" sz="2400" dirty="0"/>
              <a:t>to </a:t>
            </a:r>
            <a:r>
              <a:rPr lang="fr-CH" sz="2400" dirty="0" err="1"/>
              <a:t>identify</a:t>
            </a:r>
            <a:r>
              <a:rPr lang="fr-CH" sz="2400" dirty="0"/>
              <a:t> the best option in a </a:t>
            </a:r>
            <a:r>
              <a:rPr lang="fr-CH" sz="2400" dirty="0" err="1"/>
              <a:t>specific</a:t>
            </a:r>
            <a:r>
              <a:rPr lang="fr-CH" sz="2400" dirty="0"/>
              <a:t> situation!</a:t>
            </a:r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AA27B40F-02E5-8A43-5CA1-4031227D2AEC}"/>
              </a:ext>
            </a:extLst>
          </p:cNvPr>
          <p:cNvCxnSpPr/>
          <p:nvPr/>
        </p:nvCxnSpPr>
        <p:spPr>
          <a:xfrm flipH="1">
            <a:off x="5875345" y="1626142"/>
            <a:ext cx="1588" cy="3711629"/>
          </a:xfrm>
          <a:prstGeom prst="line">
            <a:avLst/>
          </a:prstGeom>
          <a:ln w="28575">
            <a:solidFill>
              <a:srgbClr val="CF00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ZoneTexte 12">
            <a:extLst>
              <a:ext uri="{FF2B5EF4-FFF2-40B4-BE49-F238E27FC236}">
                <a16:creationId xmlns:a16="http://schemas.microsoft.com/office/drawing/2014/main" id="{66979EFB-673B-4DAF-04E0-EBE30F340B2C}"/>
              </a:ext>
            </a:extLst>
          </p:cNvPr>
          <p:cNvSpPr txBox="1"/>
          <p:nvPr/>
        </p:nvSpPr>
        <p:spPr>
          <a:xfrm>
            <a:off x="6431639" y="2570250"/>
            <a:ext cx="5061037" cy="20159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buClr>
                <a:srgbClr val="CF0063"/>
              </a:buClr>
            </a:pPr>
            <a:r>
              <a:rPr lang="fr-CH" sz="2000" dirty="0"/>
              <a:t>Use the </a:t>
            </a:r>
            <a:r>
              <a:rPr lang="fr-CH" sz="2000" dirty="0">
                <a:hlinkClick r:id="rId8"/>
              </a:rPr>
              <a:t>green road</a:t>
            </a:r>
            <a:r>
              <a:rPr lang="fr-CH" sz="2000" dirty="0"/>
              <a:t>, by </a:t>
            </a:r>
            <a:r>
              <a:rPr lang="fr-CH" sz="2000" dirty="0" err="1"/>
              <a:t>depositing</a:t>
            </a:r>
            <a:r>
              <a:rPr lang="fr-CH" sz="2000" dirty="0"/>
              <a:t> </a:t>
            </a:r>
            <a:r>
              <a:rPr lang="fr-CH" sz="2000" dirty="0" err="1"/>
              <a:t>your</a:t>
            </a:r>
            <a:r>
              <a:rPr lang="fr-CH" sz="2000" dirty="0"/>
              <a:t> «</a:t>
            </a:r>
            <a:r>
              <a:rPr lang="fr-CH" sz="2000" dirty="0" err="1"/>
              <a:t>author</a:t>
            </a:r>
            <a:r>
              <a:rPr lang="fr-CH" sz="2000" dirty="0"/>
              <a:t> </a:t>
            </a:r>
            <a:r>
              <a:rPr lang="fr-CH" sz="2000" dirty="0" err="1"/>
              <a:t>accepted</a:t>
            </a:r>
            <a:r>
              <a:rPr lang="fr-CH" sz="2000" dirty="0"/>
              <a:t> </a:t>
            </a:r>
            <a:r>
              <a:rPr lang="fr-CH" sz="2000" dirty="0" err="1"/>
              <a:t>manuscript</a:t>
            </a:r>
            <a:r>
              <a:rPr lang="fr-CH" sz="2000" dirty="0"/>
              <a:t>» </a:t>
            </a:r>
            <a:r>
              <a:rPr lang="fr-CH" sz="2000" dirty="0" err="1"/>
              <a:t>into</a:t>
            </a:r>
            <a:r>
              <a:rPr lang="fr-CH" sz="2000" dirty="0"/>
              <a:t> </a:t>
            </a:r>
            <a:r>
              <a:rPr lang="fr-CH" sz="2000" dirty="0">
                <a:hlinkClick r:id="rId9"/>
              </a:rPr>
              <a:t>Archive ouverte</a:t>
            </a:r>
            <a:r>
              <a:rPr lang="fr-CH" sz="2000" dirty="0"/>
              <a:t> </a:t>
            </a:r>
            <a:r>
              <a:rPr lang="fr-CH" sz="2000" i="1" dirty="0"/>
              <a:t>(</a:t>
            </a:r>
            <a:r>
              <a:rPr lang="fr-CH" sz="2000" b="1" i="1" dirty="0" err="1"/>
              <a:t>recommended</a:t>
            </a:r>
            <a:r>
              <a:rPr lang="fr-CH" sz="2000" b="1" i="1" dirty="0"/>
              <a:t> option</a:t>
            </a:r>
            <a:r>
              <a:rPr lang="fr-CH" sz="2000" i="1" dirty="0"/>
              <a:t>) </a:t>
            </a:r>
          </a:p>
          <a:p>
            <a:pPr>
              <a:spcBef>
                <a:spcPts val="1200"/>
              </a:spcBef>
              <a:spcAft>
                <a:spcPts val="1200"/>
              </a:spcAft>
              <a:buClr>
                <a:srgbClr val="CF0063"/>
              </a:buClr>
            </a:pPr>
            <a:r>
              <a:rPr lang="fr-CH" sz="2000" dirty="0">
                <a:latin typeface="Aptos" panose="020B0004020202020204" pitchFamily="34" charset="0"/>
              </a:rPr>
              <a:t>OR</a:t>
            </a:r>
          </a:p>
          <a:p>
            <a:pPr algn="l"/>
            <a:r>
              <a:rPr lang="fr-CH" sz="2000" dirty="0" err="1"/>
              <a:t>Pay</a:t>
            </a:r>
            <a:r>
              <a:rPr lang="fr-CH" sz="2000" dirty="0"/>
              <a:t> for OA publication</a:t>
            </a:r>
            <a:endParaRPr lang="fr-CH" sz="2000" b="1" dirty="0">
              <a:solidFill>
                <a:srgbClr val="CF006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798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uiExpand="1" build="p"/>
      <p:bldP spid="6" grpId="0" build="p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34729D7E-4E25-53F5-1AEF-352B85D3CA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2">
                    <a:lumMod val="10000"/>
                  </a:schemeClr>
                </a:solidFill>
              </a:rPr>
              <a:t>How do I know if the journal is covered by an agreement? 		         How to benefit from it?</a:t>
            </a:r>
          </a:p>
          <a:p>
            <a:pPr marL="447675">
              <a:spcAft>
                <a:spcPts val="1200"/>
              </a:spcAft>
            </a:pPr>
            <a:r>
              <a:rPr lang="en-US" i="1" dirty="0">
                <a:sym typeface="Wingdings" panose="05000000000000000000" pitchFamily="2" charset="2"/>
              </a:rPr>
              <a:t>Check the list of included titles, the conditions and the publishers’ procedures at</a:t>
            </a:r>
            <a:r>
              <a:rPr lang="fr-CH" i="1" dirty="0">
                <a:sym typeface="Wingdings" panose="05000000000000000000" pitchFamily="2" charset="2"/>
              </a:rPr>
              <a:t> </a:t>
            </a:r>
            <a:r>
              <a:rPr lang="fr-CH" i="1" u="sng" dirty="0">
                <a:solidFill>
                  <a:prstClr val="black"/>
                </a:solidFill>
                <a:hlinkClick r:id="rId3"/>
              </a:rPr>
              <a:t>https://unige.ch/-/biblio/oa-agreements</a:t>
            </a:r>
            <a:r>
              <a:rPr lang="fr-CH" i="1" dirty="0">
                <a:solidFill>
                  <a:prstClr val="black"/>
                </a:solidFill>
              </a:rPr>
              <a:t>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When will the quota be used up?</a:t>
            </a:r>
            <a:endParaRPr lang="fr-CH" sz="3200" dirty="0"/>
          </a:p>
          <a:p>
            <a:pPr marL="447675" indent="-3175">
              <a:spcAft>
                <a:spcPts val="1200"/>
              </a:spcAft>
            </a:pPr>
            <a:r>
              <a:rPr lang="en-US" i="1" dirty="0">
                <a:sym typeface="Wingdings" panose="05000000000000000000" pitchFamily="2" charset="2"/>
              </a:rPr>
              <a:t>We cannot know this. The latest information we have on the status of quotas is on </a:t>
            </a:r>
            <a:r>
              <a:rPr lang="en-US" i="1" dirty="0">
                <a:sym typeface="Wingdings" panose="05000000000000000000" pitchFamily="2" charset="2"/>
                <a:hlinkClick r:id="rId3"/>
              </a:rPr>
              <a:t>https://unige.ch/-/biblio/oa-agreements</a:t>
            </a:r>
            <a:r>
              <a:rPr lang="fr-CH" i="1" dirty="0">
                <a:solidFill>
                  <a:prstClr val="black"/>
                </a:solidFill>
              </a:rPr>
              <a:t>.</a:t>
            </a:r>
            <a:endParaRPr lang="fr-CH" i="1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2">
                    <a:lumMod val="10000"/>
                  </a:schemeClr>
                </a:solidFill>
              </a:rPr>
              <a:t>The quota is used up and my article is accepted, what should I do?</a:t>
            </a:r>
          </a:p>
          <a:p>
            <a:pPr marL="447675" indent="-3175">
              <a:spcAft>
                <a:spcPts val="1200"/>
              </a:spcAft>
            </a:pPr>
            <a:r>
              <a:rPr lang="fr-CH" i="1" dirty="0" err="1">
                <a:solidFill>
                  <a:prstClr val="black"/>
                </a:solidFill>
                <a:sym typeface="Wingdings" panose="05000000000000000000" pitchFamily="2" charset="2"/>
              </a:rPr>
              <a:t>Act</a:t>
            </a:r>
            <a:r>
              <a:rPr lang="fr-CH" i="1" dirty="0">
                <a:solidFill>
                  <a:prstClr val="black"/>
                </a:solidFill>
                <a:sym typeface="Wingdings" panose="05000000000000000000" pitchFamily="2" charset="2"/>
              </a:rPr>
              <a:t> as if </a:t>
            </a:r>
            <a:r>
              <a:rPr lang="fr-CH" i="1" dirty="0" err="1">
                <a:solidFill>
                  <a:prstClr val="black"/>
                </a:solidFill>
                <a:sym typeface="Wingdings" panose="05000000000000000000" pitchFamily="2" charset="2"/>
              </a:rPr>
              <a:t>there</a:t>
            </a:r>
            <a:r>
              <a:rPr lang="fr-CH" i="1" dirty="0">
                <a:solidFill>
                  <a:prstClr val="black"/>
                </a:solidFill>
                <a:sym typeface="Wingdings" panose="05000000000000000000" pitchFamily="2" charset="2"/>
              </a:rPr>
              <a:t> </a:t>
            </a:r>
            <a:r>
              <a:rPr lang="fr-CH" i="1" dirty="0" err="1">
                <a:solidFill>
                  <a:prstClr val="black"/>
                </a:solidFill>
                <a:sym typeface="Wingdings" panose="05000000000000000000" pitchFamily="2" charset="2"/>
              </a:rPr>
              <a:t>were</a:t>
            </a:r>
            <a:r>
              <a:rPr lang="fr-CH" i="1" dirty="0">
                <a:solidFill>
                  <a:prstClr val="black"/>
                </a:solidFill>
                <a:sym typeface="Wingdings" panose="05000000000000000000" pitchFamily="2" charset="2"/>
              </a:rPr>
              <a:t> no agreement (</a:t>
            </a:r>
            <a:r>
              <a:rPr lang="fr-CH" i="1" dirty="0" err="1">
                <a:solidFill>
                  <a:prstClr val="black"/>
                </a:solidFill>
                <a:sym typeface="Wingdings" panose="05000000000000000000" pitchFamily="2" charset="2"/>
              </a:rPr>
              <a:t>see</a:t>
            </a:r>
            <a:r>
              <a:rPr lang="fr-CH" i="1" dirty="0">
                <a:solidFill>
                  <a:prstClr val="black"/>
                </a:solidFill>
                <a:sym typeface="Wingdings" panose="05000000000000000000" pitchFamily="2" charset="2"/>
              </a:rPr>
              <a:t> </a:t>
            </a:r>
            <a:r>
              <a:rPr lang="fr-CH" i="1" dirty="0" err="1">
                <a:solidFill>
                  <a:prstClr val="black"/>
                </a:solidFill>
                <a:sym typeface="Wingdings" panose="05000000000000000000" pitchFamily="2" charset="2"/>
              </a:rPr>
              <a:t>previous</a:t>
            </a:r>
            <a:r>
              <a:rPr lang="fr-CH" i="1" dirty="0">
                <a:solidFill>
                  <a:prstClr val="black"/>
                </a:solidFill>
                <a:sym typeface="Wingdings" panose="05000000000000000000" pitchFamily="2" charset="2"/>
              </a:rPr>
              <a:t> slide).</a:t>
            </a:r>
            <a:endParaRPr lang="fr-CH" i="1" dirty="0">
              <a:solidFill>
                <a:prstClr val="black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The journal is on the list and the quota is not used up, but I have received an invoice to pay. Is this normal?</a:t>
            </a:r>
            <a:endParaRPr lang="fr-CH" sz="3200" dirty="0"/>
          </a:p>
          <a:p>
            <a:pPr marL="447675" indent="-3175">
              <a:spcAft>
                <a:spcPts val="600"/>
              </a:spcAft>
            </a:pPr>
            <a:r>
              <a:rPr lang="fr-CH" i="1" dirty="0" err="1">
                <a:sym typeface="Wingdings" panose="05000000000000000000" pitchFamily="2" charset="2"/>
              </a:rPr>
              <a:t>Probably</a:t>
            </a:r>
            <a:r>
              <a:rPr lang="fr-CH" i="1" dirty="0">
                <a:sym typeface="Wingdings" panose="05000000000000000000" pitchFamily="2" charset="2"/>
              </a:rPr>
              <a:t> not. Write to </a:t>
            </a:r>
            <a:r>
              <a:rPr lang="fr-CH" i="1" dirty="0">
                <a:sym typeface="Wingdings" panose="05000000000000000000" pitchFamily="2" charset="2"/>
                <a:hlinkClick r:id="rId4"/>
              </a:rPr>
              <a:t>openaccess@unige.ch</a:t>
            </a:r>
            <a:r>
              <a:rPr lang="fr-CH" i="1" dirty="0">
                <a:sym typeface="Wingdings" panose="05000000000000000000" pitchFamily="2" charset="2"/>
              </a:rPr>
              <a:t>. </a:t>
            </a:r>
            <a:endParaRPr lang="fr-CH" i="1" dirty="0"/>
          </a:p>
          <a:p>
            <a:endParaRPr lang="en-GB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41C1A397-98B8-BDCD-B5FC-7B353DEED3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err="1"/>
              <a:t>Frequently</a:t>
            </a:r>
            <a:r>
              <a:rPr lang="fr-CH" dirty="0"/>
              <a:t> </a:t>
            </a:r>
            <a:r>
              <a:rPr lang="fr-CH" dirty="0" err="1"/>
              <a:t>asked</a:t>
            </a:r>
            <a:r>
              <a:rPr lang="fr-CH" dirty="0"/>
              <a:t> questions</a:t>
            </a:r>
            <a:endParaRPr lang="en-GB" dirty="0"/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1ACB5135-147A-BCD5-C5D3-28CF8C3794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A0144FF-F087-41C9-84F6-32C8BE5E7625}" type="slidenum">
              <a:rPr lang="fr-CH" sz="1100" smtClean="0">
                <a:solidFill>
                  <a:srgbClr val="D4005D"/>
                </a:solidFill>
              </a:rPr>
              <a:pPr/>
              <a:t>8</a:t>
            </a:fld>
            <a:endParaRPr lang="fr-CH" sz="1100" dirty="0">
              <a:solidFill>
                <a:srgbClr val="D400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793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FFF483-5385-6582-CAC4-48EE52CF76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91DDBD4E-C535-BF3D-F282-E59026AB9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1753" y="-111802"/>
            <a:ext cx="11361854" cy="2198687"/>
          </a:xfrm>
        </p:spPr>
        <p:txBody>
          <a:bodyPr anchor="ctr"/>
          <a:lstStyle/>
          <a:p>
            <a:r>
              <a:rPr lang="fr-CH" noProof="0" dirty="0">
                <a:solidFill>
                  <a:schemeClr val="accent1"/>
                </a:solidFill>
              </a:rPr>
              <a:t>Questions?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48B6FB3-44FE-0B87-2ED4-1F6D3DA6D68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772842" y="2213699"/>
            <a:ext cx="1711068" cy="1953682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D9B89B25-7D94-0E06-3CDD-1C6187B2671C}"/>
              </a:ext>
            </a:extLst>
          </p:cNvPr>
          <p:cNvSpPr txBox="1"/>
          <p:nvPr/>
        </p:nvSpPr>
        <p:spPr>
          <a:xfrm>
            <a:off x="2707747" y="2247686"/>
            <a:ext cx="5662761" cy="1885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CH" sz="3200" b="1" dirty="0" err="1"/>
              <a:t>Get</a:t>
            </a:r>
            <a:r>
              <a:rPr lang="fr-CH" sz="3200" b="1" dirty="0"/>
              <a:t> in </a:t>
            </a:r>
            <a:r>
              <a:rPr lang="fr-CH" sz="3200" b="1" dirty="0" err="1"/>
              <a:t>touch</a:t>
            </a:r>
            <a:endParaRPr lang="fr-CH" sz="3200" b="1" noProof="0" dirty="0"/>
          </a:p>
          <a:p>
            <a:pPr>
              <a:lnSpc>
                <a:spcPct val="150000"/>
              </a:lnSpc>
            </a:pPr>
            <a:r>
              <a:rPr lang="fr-CH" sz="2400" b="1" noProof="0" dirty="0">
                <a:latin typeface="+mj-lt"/>
              </a:rPr>
              <a:t>Email : </a:t>
            </a:r>
            <a:r>
              <a:rPr lang="fr-CH" sz="2400" b="1" noProof="0" dirty="0">
                <a:solidFill>
                  <a:srgbClr val="CF0063"/>
                </a:solidFill>
                <a:latin typeface="+mj-lt"/>
                <a:hlinkClick r:id="rId4"/>
              </a:rPr>
              <a:t>openaccess@unige.ch</a:t>
            </a:r>
            <a:endParaRPr lang="fr-CH" sz="2400" b="1" noProof="0" dirty="0">
              <a:solidFill>
                <a:srgbClr val="CF0063"/>
              </a:solidFill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fr-CH" sz="2400" b="1" noProof="0" dirty="0">
                <a:latin typeface="+mj-lt"/>
              </a:rPr>
              <a:t>Site web : </a:t>
            </a:r>
            <a:r>
              <a:rPr lang="fr-CH" sz="2400" b="1" noProof="0" dirty="0">
                <a:solidFill>
                  <a:srgbClr val="CF0063"/>
                </a:solidFill>
                <a:latin typeface="+mj-lt"/>
                <a:hlinkClick r:id="rId5"/>
              </a:rPr>
              <a:t>www.unige.ch/oa</a:t>
            </a:r>
            <a:endParaRPr lang="fr-CH" sz="2400" b="1" noProof="0" dirty="0">
              <a:solidFill>
                <a:srgbClr val="CF0063"/>
              </a:solidFill>
              <a:latin typeface="+mj-lt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17F7CD14-1E1D-B05B-468C-E0534E1346E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7731579" y="745616"/>
            <a:ext cx="4012746" cy="4012746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5B8E726F-B727-CD07-4B91-1FFE3C17444C}"/>
              </a:ext>
            </a:extLst>
          </p:cNvPr>
          <p:cNvSpPr txBox="1"/>
          <p:nvPr/>
        </p:nvSpPr>
        <p:spPr>
          <a:xfrm rot="16200000">
            <a:off x="9416956" y="3751344"/>
            <a:ext cx="135646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sz="700" noProof="0" dirty="0"/>
              <a:t>Illustration by </a:t>
            </a:r>
            <a:r>
              <a:rPr lang="fr-CH" sz="700" noProof="0" dirty="0">
                <a:hlinkClick r:id="rId7"/>
              </a:rPr>
              <a:t>Freepik </a:t>
            </a:r>
            <a:r>
              <a:rPr lang="fr-CH" sz="700" noProof="0" dirty="0" err="1">
                <a:hlinkClick r:id="rId7"/>
              </a:rPr>
              <a:t>Storyset</a:t>
            </a:r>
            <a:endParaRPr lang="fr-CH" sz="700" noProof="0" dirty="0"/>
          </a:p>
        </p:txBody>
      </p:sp>
      <p:sp>
        <p:nvSpPr>
          <p:cNvPr id="2" name="Zone de texte 1">
            <a:extLst>
              <a:ext uri="{FF2B5EF4-FFF2-40B4-BE49-F238E27FC236}">
                <a16:creationId xmlns:a16="http://schemas.microsoft.com/office/drawing/2014/main" id="{3873C2F6-8A4C-1C5A-241A-3685882065D8}"/>
              </a:ext>
            </a:extLst>
          </p:cNvPr>
          <p:cNvSpPr txBox="1"/>
          <p:nvPr/>
        </p:nvSpPr>
        <p:spPr>
          <a:xfrm>
            <a:off x="1514401" y="5897882"/>
            <a:ext cx="8549694" cy="775452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>
              <a:spcAft>
                <a:spcPts val="0"/>
              </a:spcAft>
            </a:pPr>
            <a:r>
              <a:rPr lang="fr-CH" sz="1400" noProof="0" dirty="0">
                <a:solidFill>
                  <a:schemeClr val="bg1"/>
                </a:solidFill>
                <a:effectLst/>
                <a:latin typeface="Aptos Display" panose="020B0004020202020204" pitchFamily="34" charset="0"/>
                <a:ea typeface="MS Mincho"/>
                <a:cs typeface="Arial"/>
              </a:rPr>
              <a:t>Floriane Muller &amp; Anouk Santos, </a:t>
            </a:r>
            <a:r>
              <a:rPr lang="fr-CH" sz="1400" dirty="0">
                <a:solidFill>
                  <a:schemeClr val="bg1"/>
                </a:solidFill>
                <a:latin typeface="Aptos Display" panose="020B0004020202020204" pitchFamily="34" charset="0"/>
                <a:ea typeface="MS Mincho"/>
                <a:cs typeface="Arial"/>
              </a:rPr>
              <a:t>pour la </a:t>
            </a:r>
            <a:r>
              <a:rPr lang="fr-CH" sz="1400" noProof="0" dirty="0">
                <a:solidFill>
                  <a:schemeClr val="bg1"/>
                </a:solidFill>
                <a:effectLst/>
                <a:latin typeface="Aptos Display" panose="020B0004020202020204" pitchFamily="34" charset="0"/>
                <a:ea typeface="MS Mincho"/>
                <a:cs typeface="Arial"/>
              </a:rPr>
              <a:t>Bibliothèque de l’UNIGE, 2026</a:t>
            </a:r>
            <a:endParaRPr lang="fr-CH" sz="1400" noProof="0" dirty="0">
              <a:solidFill>
                <a:schemeClr val="bg1"/>
              </a:solidFill>
              <a:effectLst/>
              <a:latin typeface="Aptos Display" panose="020B0004020202020204" pitchFamily="34" charset="0"/>
              <a:ea typeface="Calibri"/>
              <a:cs typeface="Times New Roman"/>
            </a:endParaRPr>
          </a:p>
          <a:p>
            <a:pPr algn="r">
              <a:spcAft>
                <a:spcPts val="0"/>
              </a:spcAft>
            </a:pPr>
            <a:r>
              <a:rPr lang="fr-CH" sz="1400" noProof="0" dirty="0">
                <a:solidFill>
                  <a:schemeClr val="bg1"/>
                </a:solidFill>
                <a:effectLst/>
                <a:latin typeface="Aptos Display" panose="020B0004020202020204" pitchFamily="34" charset="0"/>
                <a:ea typeface="Calibri"/>
                <a:cs typeface="Arial"/>
              </a:rPr>
              <a:t>Sauf mention contraire, ce document est sous licence Creative Commons Attribution 4.0 International </a:t>
            </a:r>
            <a:r>
              <a:rPr lang="fr-CH" sz="1400" noProof="0" dirty="0">
                <a:solidFill>
                  <a:schemeClr val="bg1"/>
                </a:solidFill>
                <a:effectLst/>
                <a:latin typeface="Aptos Display" panose="020B0004020202020204" pitchFamily="34" charset="0"/>
                <a:ea typeface="Times New Roman"/>
                <a:cs typeface="Arial"/>
              </a:rPr>
              <a:t>: </a:t>
            </a:r>
            <a:r>
              <a:rPr lang="fr-CH" sz="1400" noProof="0" dirty="0">
                <a:solidFill>
                  <a:schemeClr val="bg1"/>
                </a:solidFill>
                <a:latin typeface="Aptos Display" panose="020B0004020202020204" pitchFamily="34" charset="0"/>
                <a:ea typeface="Calibri"/>
                <a:cs typeface="Times New Roman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https://creativecommons.org/licenses/by/4.0/</a:t>
            </a:r>
            <a:endParaRPr lang="fr-CH" sz="1400" noProof="0" dirty="0">
              <a:solidFill>
                <a:schemeClr val="bg1"/>
              </a:solidFill>
              <a:latin typeface="Aptos Display" panose="020B0004020202020204" pitchFamily="34" charset="0"/>
              <a:ea typeface="Calibri"/>
              <a:cs typeface="Times New Roman"/>
            </a:endParaRPr>
          </a:p>
          <a:p>
            <a:pPr algn="r">
              <a:spcAft>
                <a:spcPts val="0"/>
              </a:spcAft>
            </a:pPr>
            <a:endParaRPr lang="fr-CH" sz="1400" noProof="0" dirty="0">
              <a:solidFill>
                <a:schemeClr val="accent2"/>
              </a:solidFill>
              <a:effectLst/>
              <a:latin typeface="Aptos Display" panose="020B0004020202020204" pitchFamily="34" charset="0"/>
              <a:ea typeface="Calibri"/>
              <a:cs typeface="Times New Roman"/>
            </a:endParaRPr>
          </a:p>
        </p:txBody>
      </p:sp>
      <p:pic>
        <p:nvPicPr>
          <p:cNvPr id="4" name="Image 4">
            <a:hlinkClick r:id="rId9"/>
            <a:extLst>
              <a:ext uri="{FF2B5EF4-FFF2-40B4-BE49-F238E27FC236}">
                <a16:creationId xmlns:a16="http://schemas.microsoft.com/office/drawing/2014/main" id="{98944440-C138-96B3-F024-63BA0923A36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 bwMode="auto">
          <a:xfrm>
            <a:off x="10185350" y="5923894"/>
            <a:ext cx="1714120" cy="59994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3374942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Modèle DIS 202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F0063"/>
      </a:accent1>
      <a:accent2>
        <a:srgbClr val="F9C80E"/>
      </a:accent2>
      <a:accent3>
        <a:srgbClr val="A5A5A5"/>
      </a:accent3>
      <a:accent4>
        <a:srgbClr val="218380"/>
      </a:accent4>
      <a:accent5>
        <a:srgbClr val="ED2184"/>
      </a:accent5>
      <a:accent6>
        <a:srgbClr val="AD4477"/>
      </a:accent6>
      <a:hlink>
        <a:srgbClr val="CF0063"/>
      </a:hlink>
      <a:folHlink>
        <a:srgbClr val="954F72"/>
      </a:folHlink>
    </a:clrScheme>
    <a:fontScheme name="Police-DIS">
      <a:majorFont>
        <a:latin typeface="Aptos"/>
        <a:ea typeface=""/>
        <a:cs typeface=""/>
      </a:majorFont>
      <a:minorFont>
        <a:latin typeface="Apto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odel_presentation_DIS-Biblio-16-9.potx" id="{08FC031D-3AA2-43DF-A4B1-2781823B24FE}" vid="{24256435-DBF3-4F5C-9669-93D76D76D4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2780</TotalTime>
  <Words>647</Words>
  <Application>Microsoft Office PowerPoint</Application>
  <PresentationFormat>Grand écran</PresentationFormat>
  <Paragraphs>86</Paragraphs>
  <Slides>9</Slides>
  <Notes>9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7" baseType="lpstr">
      <vt:lpstr>Wingdings</vt:lpstr>
      <vt:lpstr>Calibri</vt:lpstr>
      <vt:lpstr>Aptos Display</vt:lpstr>
      <vt:lpstr>Aptos Narrow</vt:lpstr>
      <vt:lpstr>Arial</vt:lpstr>
      <vt:lpstr>Aptos Black</vt:lpstr>
      <vt:lpstr>Aptos</vt:lpstr>
      <vt:lpstr>Thème Office</vt:lpstr>
      <vt:lpstr>Open Access publishing  at no cost  thanks to UNIGE agreements</vt:lpstr>
      <vt:lpstr>Open Access (OA):  library subscriptions are changing</vt:lpstr>
      <vt:lpstr>Current agreements at UNIGE</vt:lpstr>
      <vt:lpstr>Negotiations with publishers</vt:lpstr>
      <vt:lpstr>Présentation PowerPoint</vt:lpstr>
      <vt:lpstr>Main conditions</vt:lpstr>
      <vt:lpstr>What if there is no agreement?</vt:lpstr>
      <vt:lpstr>Frequently asked questions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Open Access publishing at no cost thanks to UNIGE agreements</dc:title>
  <dc:creator>Floriane.Muller@unige.ch;Anouk.Santos@unige.ch</dc:creator>
  <cp:keywords/>
  <cp:lastModifiedBy>Floriane Sophie Muller</cp:lastModifiedBy>
  <cp:revision>374</cp:revision>
  <cp:lastPrinted>2023-04-21T09:03:30Z</cp:lastPrinted>
  <dcterms:created xsi:type="dcterms:W3CDTF">2024-09-16T10:25:23Z</dcterms:created>
  <dcterms:modified xsi:type="dcterms:W3CDTF">2026-04-27T12:32:36Z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0x0101008DA4E65C5875DC40B22A8DC62A60F79B</vt:lpwstr>
  </property>
</Properties>
</file>