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8" r:id="rId4"/>
  </p:sldMasterIdLst>
  <p:notesMasterIdLst>
    <p:notesMasterId r:id="rId50"/>
  </p:notesMasterIdLst>
  <p:sldIdLst>
    <p:sldId id="865" r:id="rId5"/>
    <p:sldId id="869" r:id="rId6"/>
    <p:sldId id="904" r:id="rId7"/>
    <p:sldId id="905" r:id="rId8"/>
    <p:sldId id="875" r:id="rId9"/>
    <p:sldId id="886" r:id="rId10"/>
    <p:sldId id="876" r:id="rId11"/>
    <p:sldId id="887" r:id="rId12"/>
    <p:sldId id="906" r:id="rId13"/>
    <p:sldId id="901" r:id="rId14"/>
    <p:sldId id="900" r:id="rId15"/>
    <p:sldId id="888" r:id="rId16"/>
    <p:sldId id="889" r:id="rId17"/>
    <p:sldId id="915" r:id="rId18"/>
    <p:sldId id="877" r:id="rId19"/>
    <p:sldId id="890" r:id="rId20"/>
    <p:sldId id="878" r:id="rId21"/>
    <p:sldId id="847" r:id="rId22"/>
    <p:sldId id="879" r:id="rId23"/>
    <p:sldId id="848" r:id="rId24"/>
    <p:sldId id="917" r:id="rId25"/>
    <p:sldId id="866" r:id="rId26"/>
    <p:sldId id="898" r:id="rId27"/>
    <p:sldId id="916" r:id="rId28"/>
    <p:sldId id="892" r:id="rId29"/>
    <p:sldId id="880" r:id="rId30"/>
    <p:sldId id="868" r:id="rId31"/>
    <p:sldId id="893" r:id="rId32"/>
    <p:sldId id="907" r:id="rId33"/>
    <p:sldId id="850" r:id="rId34"/>
    <p:sldId id="896" r:id="rId35"/>
    <p:sldId id="895" r:id="rId36"/>
    <p:sldId id="883" r:id="rId37"/>
    <p:sldId id="908" r:id="rId38"/>
    <p:sldId id="909" r:id="rId39"/>
    <p:sldId id="910" r:id="rId40"/>
    <p:sldId id="911" r:id="rId41"/>
    <p:sldId id="884" r:id="rId42"/>
    <p:sldId id="894" r:id="rId43"/>
    <p:sldId id="872" r:id="rId44"/>
    <p:sldId id="912" r:id="rId45"/>
    <p:sldId id="913" r:id="rId46"/>
    <p:sldId id="918" r:id="rId47"/>
    <p:sldId id="885" r:id="rId48"/>
    <p:sldId id="846"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72" userDrawn="1">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9F25"/>
    <a:srgbClr val="DFCA66"/>
    <a:srgbClr val="990033"/>
    <a:srgbClr val="F37205"/>
    <a:srgbClr val="FF27E7"/>
    <a:srgbClr val="5369C2"/>
    <a:srgbClr val="FADCB3"/>
    <a:srgbClr val="E75E47"/>
    <a:srgbClr val="9C4B17"/>
    <a:srgbClr val="EBC1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552"/>
  </p:normalViewPr>
  <p:slideViewPr>
    <p:cSldViewPr snapToGrid="0">
      <p:cViewPr varScale="1">
        <p:scale>
          <a:sx n="60" d="100"/>
          <a:sy n="60" d="100"/>
        </p:scale>
        <p:origin x="184" y="768"/>
      </p:cViewPr>
      <p:guideLst>
        <p:guide orient="horz" pos="3672"/>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580A92-0BCD-E24C-966B-726CD40DE43D}"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en-GB"/>
        </a:p>
      </dgm:t>
    </dgm:pt>
    <dgm:pt modelId="{33F3546E-6BA0-4647-9339-E3C3B9B41129}">
      <dgm:prSet phldrT="[Text]"/>
      <dgm:spPr/>
      <dgm:t>
        <a:bodyPr/>
        <a:lstStyle/>
        <a:p>
          <a:r>
            <a:rPr lang="en-GB"/>
            <a:t>Data</a:t>
          </a:r>
        </a:p>
      </dgm:t>
    </dgm:pt>
    <dgm:pt modelId="{DFB987A8-5287-DA42-97E1-22086D4FAE40}" type="parTrans" cxnId="{8F23416F-87DF-E544-8618-C6C286169A6F}">
      <dgm:prSet/>
      <dgm:spPr/>
      <dgm:t>
        <a:bodyPr/>
        <a:lstStyle/>
        <a:p>
          <a:endParaRPr lang="en-GB"/>
        </a:p>
      </dgm:t>
    </dgm:pt>
    <dgm:pt modelId="{9B6B763B-000E-A947-A785-670F1D720165}" type="sibTrans" cxnId="{8F23416F-87DF-E544-8618-C6C286169A6F}">
      <dgm:prSet/>
      <dgm:spPr/>
      <dgm:t>
        <a:bodyPr/>
        <a:lstStyle/>
        <a:p>
          <a:endParaRPr lang="en-GB"/>
        </a:p>
      </dgm:t>
    </dgm:pt>
    <dgm:pt modelId="{93395198-19D4-4B4D-B258-D2714F4629E7}">
      <dgm:prSet phldrT="[Text]" custT="1"/>
      <dgm:spPr/>
      <dgm:t>
        <a:bodyPr/>
        <a:lstStyle/>
        <a:p>
          <a:r>
            <a:rPr lang="en-GB" sz="2100"/>
            <a:t>Measurements</a:t>
          </a:r>
        </a:p>
      </dgm:t>
    </dgm:pt>
    <dgm:pt modelId="{255FB1EF-2282-7B4A-B584-F74F74061AC3}" type="parTrans" cxnId="{B1425096-9D66-8047-BE70-CB121F3FFE70}">
      <dgm:prSet/>
      <dgm:spPr/>
      <dgm:t>
        <a:bodyPr/>
        <a:lstStyle/>
        <a:p>
          <a:endParaRPr lang="en-GB"/>
        </a:p>
      </dgm:t>
    </dgm:pt>
    <dgm:pt modelId="{782A21CC-0A80-2B40-8AA0-30F6E93BCA67}" type="sibTrans" cxnId="{B1425096-9D66-8047-BE70-CB121F3FFE70}">
      <dgm:prSet/>
      <dgm:spPr/>
      <dgm:t>
        <a:bodyPr/>
        <a:lstStyle/>
        <a:p>
          <a:endParaRPr lang="en-GB"/>
        </a:p>
      </dgm:t>
    </dgm:pt>
    <dgm:pt modelId="{68DF9DEA-D4F6-C044-9C35-C60E29EB1718}">
      <dgm:prSet phldrT="[Text]" custT="1"/>
      <dgm:spPr/>
      <dgm:t>
        <a:bodyPr/>
        <a:lstStyle/>
        <a:p>
          <a:r>
            <a:rPr lang="en-GB" sz="2100"/>
            <a:t>Results</a:t>
          </a:r>
        </a:p>
      </dgm:t>
    </dgm:pt>
    <dgm:pt modelId="{39453192-9849-2B4C-AB19-D7E4CC1B2275}" type="parTrans" cxnId="{7D2BC8DE-DF87-FB4F-AE78-0F1FD41931C6}">
      <dgm:prSet/>
      <dgm:spPr/>
      <dgm:t>
        <a:bodyPr/>
        <a:lstStyle/>
        <a:p>
          <a:endParaRPr lang="en-GB"/>
        </a:p>
      </dgm:t>
    </dgm:pt>
    <dgm:pt modelId="{36FAB736-4433-0041-8FF3-ED648302CE13}" type="sibTrans" cxnId="{7D2BC8DE-DF87-FB4F-AE78-0F1FD41931C6}">
      <dgm:prSet/>
      <dgm:spPr/>
      <dgm:t>
        <a:bodyPr/>
        <a:lstStyle/>
        <a:p>
          <a:endParaRPr lang="en-GB"/>
        </a:p>
      </dgm:t>
    </dgm:pt>
    <dgm:pt modelId="{92164753-5F82-784A-B679-1B9FF8A9EED1}">
      <dgm:prSet phldrT="[Text]"/>
      <dgm:spPr/>
      <dgm:t>
        <a:bodyPr/>
        <a:lstStyle/>
        <a:p>
          <a:r>
            <a:rPr lang="en-GB"/>
            <a:t>Metadata</a:t>
          </a:r>
        </a:p>
      </dgm:t>
    </dgm:pt>
    <dgm:pt modelId="{04F14A8A-483D-884F-9491-83FA54C00AD1}" type="parTrans" cxnId="{A5B0429B-F8C6-954D-B4CC-379093BA2C19}">
      <dgm:prSet/>
      <dgm:spPr/>
      <dgm:t>
        <a:bodyPr/>
        <a:lstStyle/>
        <a:p>
          <a:endParaRPr lang="en-GB"/>
        </a:p>
      </dgm:t>
    </dgm:pt>
    <dgm:pt modelId="{2359F51B-2D49-8A4A-8FAB-20F3B51E2D9D}" type="sibTrans" cxnId="{A5B0429B-F8C6-954D-B4CC-379093BA2C19}">
      <dgm:prSet/>
      <dgm:spPr/>
      <dgm:t>
        <a:bodyPr/>
        <a:lstStyle/>
        <a:p>
          <a:endParaRPr lang="en-GB"/>
        </a:p>
      </dgm:t>
    </dgm:pt>
    <dgm:pt modelId="{A9B1997C-F057-4040-A60C-57AB9D3EC698}">
      <dgm:prSet phldrT="[Text]"/>
      <dgm:spPr/>
      <dgm:t>
        <a:bodyPr/>
        <a:lstStyle/>
        <a:p>
          <a:r>
            <a:rPr lang="en-GB"/>
            <a:t>What the data represents</a:t>
          </a:r>
        </a:p>
      </dgm:t>
    </dgm:pt>
    <dgm:pt modelId="{36A5081D-C549-B34A-BD50-0EF5F15E7E2A}" type="parTrans" cxnId="{12120715-A048-0D4C-9D93-A5D2191E5948}">
      <dgm:prSet/>
      <dgm:spPr/>
      <dgm:t>
        <a:bodyPr/>
        <a:lstStyle/>
        <a:p>
          <a:endParaRPr lang="en-GB"/>
        </a:p>
      </dgm:t>
    </dgm:pt>
    <dgm:pt modelId="{2EEE7DCE-0FBE-9440-A8CE-53A54CA66AFA}" type="sibTrans" cxnId="{12120715-A048-0D4C-9D93-A5D2191E5948}">
      <dgm:prSet/>
      <dgm:spPr/>
      <dgm:t>
        <a:bodyPr/>
        <a:lstStyle/>
        <a:p>
          <a:endParaRPr lang="en-GB"/>
        </a:p>
      </dgm:t>
    </dgm:pt>
    <dgm:pt modelId="{38893958-6A11-654B-A7E4-72C6C09F452B}">
      <dgm:prSet phldrT="[Text]"/>
      <dgm:spPr/>
      <dgm:t>
        <a:bodyPr/>
        <a:lstStyle/>
        <a:p>
          <a:r>
            <a:rPr lang="en-GB"/>
            <a:t>Units, variables</a:t>
          </a:r>
        </a:p>
      </dgm:t>
    </dgm:pt>
    <dgm:pt modelId="{9E14AE9B-FE9E-6840-B99F-CDBFF414481F}" type="parTrans" cxnId="{8229ED15-9451-8543-BC49-2A7357DD7252}">
      <dgm:prSet/>
      <dgm:spPr/>
      <dgm:t>
        <a:bodyPr/>
        <a:lstStyle/>
        <a:p>
          <a:endParaRPr lang="en-GB"/>
        </a:p>
      </dgm:t>
    </dgm:pt>
    <dgm:pt modelId="{E155ADA8-E116-BB40-9DA3-E8C850A34EA0}" type="sibTrans" cxnId="{8229ED15-9451-8543-BC49-2A7357DD7252}">
      <dgm:prSet/>
      <dgm:spPr/>
      <dgm:t>
        <a:bodyPr/>
        <a:lstStyle/>
        <a:p>
          <a:endParaRPr lang="en-GB"/>
        </a:p>
      </dgm:t>
    </dgm:pt>
    <dgm:pt modelId="{23C58818-5F90-5144-8F40-8E3B166618EE}">
      <dgm:prSet phldrT="[Text]"/>
      <dgm:spPr/>
      <dgm:t>
        <a:bodyPr/>
        <a:lstStyle/>
        <a:p>
          <a:r>
            <a:rPr lang="en-GB"/>
            <a:t>Methods</a:t>
          </a:r>
        </a:p>
      </dgm:t>
    </dgm:pt>
    <dgm:pt modelId="{FE99CE71-3244-014D-A017-7FEE8D556D45}" type="parTrans" cxnId="{ACAC4E3D-D662-4944-89F8-F2AEC7078A30}">
      <dgm:prSet/>
      <dgm:spPr/>
      <dgm:t>
        <a:bodyPr/>
        <a:lstStyle/>
        <a:p>
          <a:endParaRPr lang="en-GB"/>
        </a:p>
      </dgm:t>
    </dgm:pt>
    <dgm:pt modelId="{8EBEAA8D-405B-1C42-9135-D83F07061C3C}" type="sibTrans" cxnId="{ACAC4E3D-D662-4944-89F8-F2AEC7078A30}">
      <dgm:prSet/>
      <dgm:spPr/>
      <dgm:t>
        <a:bodyPr/>
        <a:lstStyle/>
        <a:p>
          <a:endParaRPr lang="en-GB"/>
        </a:p>
      </dgm:t>
    </dgm:pt>
    <dgm:pt modelId="{77DF4169-5420-D546-BB0A-B9D5F9512D86}">
      <dgm:prSet phldrT="[Text]" custT="1"/>
      <dgm:spPr/>
      <dgm:t>
        <a:bodyPr/>
        <a:lstStyle/>
        <a:p>
          <a:r>
            <a:rPr lang="en-GB" sz="2100">
              <a:latin typeface="+mn-lt"/>
              <a:cs typeface="Poppins" panose="00000500000000000000" pitchFamily="2" charset="0"/>
            </a:rPr>
            <a:t>How the data were produced</a:t>
          </a:r>
        </a:p>
      </dgm:t>
    </dgm:pt>
    <dgm:pt modelId="{A4BE93CF-2754-BD42-8FB4-F3B7AD86907A}" type="parTrans" cxnId="{4AB71837-1C16-3D45-92F4-5101E7E0807E}">
      <dgm:prSet/>
      <dgm:spPr/>
      <dgm:t>
        <a:bodyPr/>
        <a:lstStyle/>
        <a:p>
          <a:endParaRPr lang="en-GB"/>
        </a:p>
      </dgm:t>
    </dgm:pt>
    <dgm:pt modelId="{F806B7D5-E045-9B44-A42D-0968953988CF}" type="sibTrans" cxnId="{4AB71837-1C16-3D45-92F4-5101E7E0807E}">
      <dgm:prSet/>
      <dgm:spPr/>
      <dgm:t>
        <a:bodyPr/>
        <a:lstStyle/>
        <a:p>
          <a:endParaRPr lang="en-GB"/>
        </a:p>
      </dgm:t>
    </dgm:pt>
    <dgm:pt modelId="{44B3C570-0A52-AC48-9426-276C0179DF38}">
      <dgm:prSet phldrT="[Text]" custT="1"/>
      <dgm:spPr/>
      <dgm:t>
        <a:bodyPr/>
        <a:lstStyle/>
        <a:p>
          <a:r>
            <a:rPr lang="en-GB" sz="2100">
              <a:latin typeface="+mn-lt"/>
            </a:rPr>
            <a:t>Data lineage</a:t>
          </a:r>
        </a:p>
      </dgm:t>
    </dgm:pt>
    <dgm:pt modelId="{C9668951-2850-C449-893E-6E9F0130102B}" type="parTrans" cxnId="{8E04D05E-73B1-A749-85AD-F6549751DC75}">
      <dgm:prSet/>
      <dgm:spPr/>
      <dgm:t>
        <a:bodyPr/>
        <a:lstStyle/>
        <a:p>
          <a:endParaRPr lang="en-GB"/>
        </a:p>
      </dgm:t>
    </dgm:pt>
    <dgm:pt modelId="{94BE1AE5-CACF-D94A-9128-F4045E9D2C59}" type="sibTrans" cxnId="{8E04D05E-73B1-A749-85AD-F6549751DC75}">
      <dgm:prSet/>
      <dgm:spPr/>
      <dgm:t>
        <a:bodyPr/>
        <a:lstStyle/>
        <a:p>
          <a:endParaRPr lang="en-GB"/>
        </a:p>
      </dgm:t>
    </dgm:pt>
    <dgm:pt modelId="{ED121B34-F5E7-7041-98AC-F3E4679FDE33}">
      <dgm:prSet phldrT="[Text]" custT="1"/>
      <dgm:spPr/>
      <dgm:t>
        <a:bodyPr/>
        <a:lstStyle/>
        <a:p>
          <a:r>
            <a:rPr lang="en-GB" sz="2100"/>
            <a:t>Observations</a:t>
          </a:r>
        </a:p>
      </dgm:t>
    </dgm:pt>
    <dgm:pt modelId="{91931FBF-95E4-E746-8E7F-A3DA7C527FA1}" type="parTrans" cxnId="{F992FA88-9462-6048-9122-1214B482B9AA}">
      <dgm:prSet/>
      <dgm:spPr/>
      <dgm:t>
        <a:bodyPr/>
        <a:lstStyle/>
        <a:p>
          <a:endParaRPr lang="en-GB"/>
        </a:p>
      </dgm:t>
    </dgm:pt>
    <dgm:pt modelId="{32F2F514-6E78-074F-811B-0B2CA90AEF68}" type="sibTrans" cxnId="{F992FA88-9462-6048-9122-1214B482B9AA}">
      <dgm:prSet/>
      <dgm:spPr/>
      <dgm:t>
        <a:bodyPr/>
        <a:lstStyle/>
        <a:p>
          <a:endParaRPr lang="en-GB"/>
        </a:p>
      </dgm:t>
    </dgm:pt>
    <dgm:pt modelId="{6EE2B584-3894-374C-B221-DCC25C431C4D}">
      <dgm:prSet phldrT="[Text]" custT="1"/>
      <dgm:spPr/>
      <dgm:t>
        <a:bodyPr/>
        <a:lstStyle/>
        <a:p>
          <a:pPr rtl="0"/>
          <a:r>
            <a:rPr lang="en-GB" sz="2100">
              <a:latin typeface="+mn-lt"/>
            </a:rPr>
            <a:t>Pipeline</a:t>
          </a:r>
        </a:p>
      </dgm:t>
    </dgm:pt>
    <dgm:pt modelId="{72EE86E4-F8D3-584E-A75F-A3F8A836CB2C}" type="parTrans" cxnId="{3208585D-7FF5-B342-B0DA-460217E6778C}">
      <dgm:prSet/>
      <dgm:spPr/>
      <dgm:t>
        <a:bodyPr/>
        <a:lstStyle/>
        <a:p>
          <a:endParaRPr lang="en-GB"/>
        </a:p>
      </dgm:t>
    </dgm:pt>
    <dgm:pt modelId="{AD9BD5B5-5E79-214B-833F-0CA9DDDEA589}" type="sibTrans" cxnId="{3208585D-7FF5-B342-B0DA-460217E6778C}">
      <dgm:prSet/>
      <dgm:spPr/>
      <dgm:t>
        <a:bodyPr/>
        <a:lstStyle/>
        <a:p>
          <a:endParaRPr lang="en-GB"/>
        </a:p>
      </dgm:t>
    </dgm:pt>
    <dgm:pt modelId="{DC45009A-ED0A-274D-B8F7-78C1DC27B1EE}">
      <dgm:prSet phldrT="[Text]" custT="1"/>
      <dgm:spPr/>
      <dgm:t>
        <a:bodyPr/>
        <a:lstStyle/>
        <a:p>
          <a:r>
            <a:rPr lang="en-GB" sz="2700"/>
            <a:t>Provenance</a:t>
          </a:r>
        </a:p>
      </dgm:t>
    </dgm:pt>
    <dgm:pt modelId="{452FB2A6-71F6-A545-9848-C7EA20C1BC2F}" type="parTrans" cxnId="{8B2C95D2-A50D-3042-9FFC-7B985D45A32E}">
      <dgm:prSet/>
      <dgm:spPr/>
      <dgm:t>
        <a:bodyPr/>
        <a:lstStyle/>
        <a:p>
          <a:endParaRPr lang="en-GB"/>
        </a:p>
      </dgm:t>
    </dgm:pt>
    <dgm:pt modelId="{08F87D8C-B6F3-FA46-8A3A-7F7D0FFA743F}" type="sibTrans" cxnId="{8B2C95D2-A50D-3042-9FFC-7B985D45A32E}">
      <dgm:prSet/>
      <dgm:spPr/>
      <dgm:t>
        <a:bodyPr/>
        <a:lstStyle/>
        <a:p>
          <a:endParaRPr lang="en-GB"/>
        </a:p>
      </dgm:t>
    </dgm:pt>
    <dgm:pt modelId="{35000EB2-E700-AA4E-A594-A9300A125546}">
      <dgm:prSet phldrT="[Text]" custT="1"/>
      <dgm:spPr/>
      <dgm:t>
        <a:bodyPr/>
        <a:lstStyle/>
        <a:p>
          <a:r>
            <a:rPr lang="en-GB" sz="2100">
              <a:latin typeface="+mn-lt"/>
            </a:rPr>
            <a:t>History</a:t>
          </a:r>
        </a:p>
      </dgm:t>
    </dgm:pt>
    <dgm:pt modelId="{8B39FBD6-9F4A-484C-AD73-C68168D5A581}" type="parTrans" cxnId="{464F62B9-9B03-2142-ACB9-386F3DD814A0}">
      <dgm:prSet/>
      <dgm:spPr/>
      <dgm:t>
        <a:bodyPr/>
        <a:lstStyle/>
        <a:p>
          <a:endParaRPr lang="en-GB"/>
        </a:p>
      </dgm:t>
    </dgm:pt>
    <dgm:pt modelId="{BD666A4E-E1AB-284F-A571-6112F2B71CFF}" type="sibTrans" cxnId="{464F62B9-9B03-2142-ACB9-386F3DD814A0}">
      <dgm:prSet/>
      <dgm:spPr/>
      <dgm:t>
        <a:bodyPr/>
        <a:lstStyle/>
        <a:p>
          <a:endParaRPr lang="en-GB"/>
        </a:p>
      </dgm:t>
    </dgm:pt>
    <dgm:pt modelId="{E11F127A-2F25-429A-88AC-25EF000FAD2C}">
      <dgm:prSet phldr="0" custT="1"/>
      <dgm:spPr/>
      <dgm:t>
        <a:bodyPr/>
        <a:lstStyle/>
        <a:p>
          <a:pPr rtl="0"/>
          <a:r>
            <a:rPr lang="en-GB" sz="2100">
              <a:latin typeface="+mn-lt"/>
            </a:rPr>
            <a:t>Processing</a:t>
          </a:r>
        </a:p>
      </dgm:t>
    </dgm:pt>
    <dgm:pt modelId="{397B2763-9E81-417A-9DFC-BFC39084DC3A}" type="parTrans" cxnId="{4F347EBF-CFD9-42CC-A765-84A599CA8C5C}">
      <dgm:prSet/>
      <dgm:spPr/>
    </dgm:pt>
    <dgm:pt modelId="{1E7414C9-C092-406E-AF9B-59D5F48460A0}" type="sibTrans" cxnId="{4F347EBF-CFD9-42CC-A765-84A599CA8C5C}">
      <dgm:prSet/>
      <dgm:spPr/>
    </dgm:pt>
    <dgm:pt modelId="{CF9E8D94-4E3D-416D-B5D0-75ADAD9005C7}">
      <dgm:prSet phldr="0" custT="1"/>
      <dgm:spPr/>
      <dgm:t>
        <a:bodyPr/>
        <a:lstStyle/>
        <a:p>
          <a:pPr rtl="0"/>
          <a:r>
            <a:rPr lang="en-GB" sz="2100">
              <a:latin typeface="+mn-lt"/>
            </a:rPr>
            <a:t>Protocols</a:t>
          </a:r>
        </a:p>
      </dgm:t>
    </dgm:pt>
    <dgm:pt modelId="{5F8ECFAD-FCDB-4FF4-84BF-E340AA3D7FA2}" type="parTrans" cxnId="{2AF74DF4-E5E6-458C-9DAC-73F9AF3E0FC4}">
      <dgm:prSet/>
      <dgm:spPr/>
    </dgm:pt>
    <dgm:pt modelId="{B40922A2-580C-4D66-810D-4931B701A439}" type="sibTrans" cxnId="{2AF74DF4-E5E6-458C-9DAC-73F9AF3E0FC4}">
      <dgm:prSet/>
      <dgm:spPr/>
    </dgm:pt>
    <dgm:pt modelId="{CB058A90-873C-754C-9BF9-473A2875A587}" type="pres">
      <dgm:prSet presAssocID="{79580A92-0BCD-E24C-966B-726CD40DE43D}" presName="Name0" presStyleCnt="0">
        <dgm:presLayoutVars>
          <dgm:dir/>
          <dgm:animLvl val="lvl"/>
          <dgm:resizeHandles val="exact"/>
        </dgm:presLayoutVars>
      </dgm:prSet>
      <dgm:spPr/>
    </dgm:pt>
    <dgm:pt modelId="{0ED6874B-A9A4-6644-B12C-7A8BFE10A18A}" type="pres">
      <dgm:prSet presAssocID="{79580A92-0BCD-E24C-966B-726CD40DE43D}" presName="tSp" presStyleCnt="0"/>
      <dgm:spPr/>
    </dgm:pt>
    <dgm:pt modelId="{F973BFFA-1C84-FE45-A536-AB6DAAB0CD69}" type="pres">
      <dgm:prSet presAssocID="{79580A92-0BCD-E24C-966B-726CD40DE43D}" presName="bSp" presStyleCnt="0"/>
      <dgm:spPr/>
    </dgm:pt>
    <dgm:pt modelId="{D05B6EA0-EDCE-9148-878E-548EA2862434}" type="pres">
      <dgm:prSet presAssocID="{79580A92-0BCD-E24C-966B-726CD40DE43D}" presName="process" presStyleCnt="0"/>
      <dgm:spPr/>
    </dgm:pt>
    <dgm:pt modelId="{19D4A3CA-D587-214C-AB46-6C42DD18BA5E}" type="pres">
      <dgm:prSet presAssocID="{33F3546E-6BA0-4647-9339-E3C3B9B41129}" presName="composite1" presStyleCnt="0"/>
      <dgm:spPr/>
    </dgm:pt>
    <dgm:pt modelId="{7E593A5F-AD7B-2247-A50C-027EBE0604F6}" type="pres">
      <dgm:prSet presAssocID="{33F3546E-6BA0-4647-9339-E3C3B9B41129}" presName="dummyNode1" presStyleLbl="node1" presStyleIdx="0" presStyleCnt="4"/>
      <dgm:spPr/>
    </dgm:pt>
    <dgm:pt modelId="{B8ABFAC3-2501-5349-9A38-E7A2C6501BEC}" type="pres">
      <dgm:prSet presAssocID="{33F3546E-6BA0-4647-9339-E3C3B9B41129}" presName="childNode1" presStyleLbl="bgAcc1" presStyleIdx="0" presStyleCnt="4">
        <dgm:presLayoutVars>
          <dgm:bulletEnabled val="1"/>
        </dgm:presLayoutVars>
      </dgm:prSet>
      <dgm:spPr/>
    </dgm:pt>
    <dgm:pt modelId="{FCD5E657-5059-B543-B0CA-4C758F30F724}" type="pres">
      <dgm:prSet presAssocID="{33F3546E-6BA0-4647-9339-E3C3B9B41129}" presName="childNode1tx" presStyleLbl="bgAcc1" presStyleIdx="0" presStyleCnt="4">
        <dgm:presLayoutVars>
          <dgm:bulletEnabled val="1"/>
        </dgm:presLayoutVars>
      </dgm:prSet>
      <dgm:spPr/>
    </dgm:pt>
    <dgm:pt modelId="{7C806CC1-EC86-5645-B426-BF423D134E42}" type="pres">
      <dgm:prSet presAssocID="{33F3546E-6BA0-4647-9339-E3C3B9B41129}" presName="parentNode1" presStyleLbl="node1" presStyleIdx="0" presStyleCnt="4">
        <dgm:presLayoutVars>
          <dgm:chMax val="1"/>
          <dgm:bulletEnabled val="1"/>
        </dgm:presLayoutVars>
      </dgm:prSet>
      <dgm:spPr/>
    </dgm:pt>
    <dgm:pt modelId="{2EEFADBF-DF32-2C4F-A9FB-DEA250E10325}" type="pres">
      <dgm:prSet presAssocID="{33F3546E-6BA0-4647-9339-E3C3B9B41129}" presName="connSite1" presStyleCnt="0"/>
      <dgm:spPr/>
    </dgm:pt>
    <dgm:pt modelId="{62905FFF-1EB3-9F47-9BFE-D769E0A38FEC}" type="pres">
      <dgm:prSet presAssocID="{9B6B763B-000E-A947-A785-670F1D720165}" presName="Name9" presStyleLbl="sibTrans2D1" presStyleIdx="0" presStyleCnt="3"/>
      <dgm:spPr/>
    </dgm:pt>
    <dgm:pt modelId="{9EC39483-314B-2648-8BFC-BC85CEFEADCC}" type="pres">
      <dgm:prSet presAssocID="{92164753-5F82-784A-B679-1B9FF8A9EED1}" presName="composite2" presStyleCnt="0"/>
      <dgm:spPr/>
    </dgm:pt>
    <dgm:pt modelId="{016288D1-33A3-7247-A1CC-673081D61068}" type="pres">
      <dgm:prSet presAssocID="{92164753-5F82-784A-B679-1B9FF8A9EED1}" presName="dummyNode2" presStyleLbl="node1" presStyleIdx="0" presStyleCnt="4"/>
      <dgm:spPr/>
    </dgm:pt>
    <dgm:pt modelId="{5F784643-8AEB-F84F-BCD7-759F81FEB6AA}" type="pres">
      <dgm:prSet presAssocID="{92164753-5F82-784A-B679-1B9FF8A9EED1}" presName="childNode2" presStyleLbl="bgAcc1" presStyleIdx="1" presStyleCnt="4">
        <dgm:presLayoutVars>
          <dgm:bulletEnabled val="1"/>
        </dgm:presLayoutVars>
      </dgm:prSet>
      <dgm:spPr/>
    </dgm:pt>
    <dgm:pt modelId="{8CC092CC-B776-0749-ABAE-3509F54B75E4}" type="pres">
      <dgm:prSet presAssocID="{92164753-5F82-784A-B679-1B9FF8A9EED1}" presName="childNode2tx" presStyleLbl="bgAcc1" presStyleIdx="1" presStyleCnt="4">
        <dgm:presLayoutVars>
          <dgm:bulletEnabled val="1"/>
        </dgm:presLayoutVars>
      </dgm:prSet>
      <dgm:spPr/>
    </dgm:pt>
    <dgm:pt modelId="{B145EAD2-4129-534B-A61F-59A8CCA39C3F}" type="pres">
      <dgm:prSet presAssocID="{92164753-5F82-784A-B679-1B9FF8A9EED1}" presName="parentNode2" presStyleLbl="node1" presStyleIdx="1" presStyleCnt="4">
        <dgm:presLayoutVars>
          <dgm:chMax val="0"/>
          <dgm:bulletEnabled val="1"/>
        </dgm:presLayoutVars>
      </dgm:prSet>
      <dgm:spPr/>
    </dgm:pt>
    <dgm:pt modelId="{A90CC886-A9E5-4148-B88C-6933279C6BFD}" type="pres">
      <dgm:prSet presAssocID="{92164753-5F82-784A-B679-1B9FF8A9EED1}" presName="connSite2" presStyleCnt="0"/>
      <dgm:spPr/>
    </dgm:pt>
    <dgm:pt modelId="{FBFE2AF7-210B-BA41-AA14-20B802C70CED}" type="pres">
      <dgm:prSet presAssocID="{2359F51B-2D49-8A4A-8FAB-20F3B51E2D9D}" presName="Name18" presStyleLbl="sibTrans2D1" presStyleIdx="1" presStyleCnt="3"/>
      <dgm:spPr/>
    </dgm:pt>
    <dgm:pt modelId="{560C6FEE-3B34-E042-A9F0-6AAB09DF69FF}" type="pres">
      <dgm:prSet presAssocID="{23C58818-5F90-5144-8F40-8E3B166618EE}" presName="composite1" presStyleCnt="0"/>
      <dgm:spPr/>
    </dgm:pt>
    <dgm:pt modelId="{D0D75E00-12D9-ED48-98A2-064C45061238}" type="pres">
      <dgm:prSet presAssocID="{23C58818-5F90-5144-8F40-8E3B166618EE}" presName="dummyNode1" presStyleLbl="node1" presStyleIdx="1" presStyleCnt="4"/>
      <dgm:spPr/>
    </dgm:pt>
    <dgm:pt modelId="{FA5B2C74-3AF2-154F-93EB-330748EA7D4B}" type="pres">
      <dgm:prSet presAssocID="{23C58818-5F90-5144-8F40-8E3B166618EE}" presName="childNode1" presStyleLbl="bgAcc1" presStyleIdx="2" presStyleCnt="4">
        <dgm:presLayoutVars>
          <dgm:bulletEnabled val="1"/>
        </dgm:presLayoutVars>
      </dgm:prSet>
      <dgm:spPr/>
    </dgm:pt>
    <dgm:pt modelId="{05B479D2-6C7C-3F43-BDDD-65D28328C736}" type="pres">
      <dgm:prSet presAssocID="{23C58818-5F90-5144-8F40-8E3B166618EE}" presName="childNode1tx" presStyleLbl="bgAcc1" presStyleIdx="2" presStyleCnt="4">
        <dgm:presLayoutVars>
          <dgm:bulletEnabled val="1"/>
        </dgm:presLayoutVars>
      </dgm:prSet>
      <dgm:spPr/>
    </dgm:pt>
    <dgm:pt modelId="{BD5A2FFB-F683-D947-B6D2-6A811B0CEBA6}" type="pres">
      <dgm:prSet presAssocID="{23C58818-5F90-5144-8F40-8E3B166618EE}" presName="parentNode1" presStyleLbl="node1" presStyleIdx="2" presStyleCnt="4">
        <dgm:presLayoutVars>
          <dgm:chMax val="1"/>
          <dgm:bulletEnabled val="1"/>
        </dgm:presLayoutVars>
      </dgm:prSet>
      <dgm:spPr/>
    </dgm:pt>
    <dgm:pt modelId="{281B781F-B947-D94B-9177-50AEF7D890D9}" type="pres">
      <dgm:prSet presAssocID="{23C58818-5F90-5144-8F40-8E3B166618EE}" presName="connSite1" presStyleCnt="0"/>
      <dgm:spPr/>
    </dgm:pt>
    <dgm:pt modelId="{D0381A7F-3221-E642-B30D-2F83FF449CA0}" type="pres">
      <dgm:prSet presAssocID="{8EBEAA8D-405B-1C42-9135-D83F07061C3C}" presName="Name9" presStyleLbl="sibTrans2D1" presStyleIdx="2" presStyleCnt="3"/>
      <dgm:spPr/>
    </dgm:pt>
    <dgm:pt modelId="{7A1E44A8-2550-7A4A-A307-43F64C6B37BD}" type="pres">
      <dgm:prSet presAssocID="{DC45009A-ED0A-274D-B8F7-78C1DC27B1EE}" presName="composite2" presStyleCnt="0"/>
      <dgm:spPr/>
    </dgm:pt>
    <dgm:pt modelId="{9AC73D97-21BF-D04A-823C-3EEFCA3FBD13}" type="pres">
      <dgm:prSet presAssocID="{DC45009A-ED0A-274D-B8F7-78C1DC27B1EE}" presName="dummyNode2" presStyleLbl="node1" presStyleIdx="2" presStyleCnt="4"/>
      <dgm:spPr/>
    </dgm:pt>
    <dgm:pt modelId="{F2FC1CBC-FB0C-2748-890F-FF71C81D6E19}" type="pres">
      <dgm:prSet presAssocID="{DC45009A-ED0A-274D-B8F7-78C1DC27B1EE}" presName="childNode2" presStyleLbl="bgAcc1" presStyleIdx="3" presStyleCnt="4">
        <dgm:presLayoutVars>
          <dgm:bulletEnabled val="1"/>
        </dgm:presLayoutVars>
      </dgm:prSet>
      <dgm:spPr/>
    </dgm:pt>
    <dgm:pt modelId="{3C070E9D-E028-114B-A516-3FDD316F1645}" type="pres">
      <dgm:prSet presAssocID="{DC45009A-ED0A-274D-B8F7-78C1DC27B1EE}" presName="childNode2tx" presStyleLbl="bgAcc1" presStyleIdx="3" presStyleCnt="4">
        <dgm:presLayoutVars>
          <dgm:bulletEnabled val="1"/>
        </dgm:presLayoutVars>
      </dgm:prSet>
      <dgm:spPr/>
    </dgm:pt>
    <dgm:pt modelId="{52F1E2B8-BE2C-4148-84C9-CEEEF4B226A1}" type="pres">
      <dgm:prSet presAssocID="{DC45009A-ED0A-274D-B8F7-78C1DC27B1EE}" presName="parentNode2" presStyleLbl="node1" presStyleIdx="3" presStyleCnt="4">
        <dgm:presLayoutVars>
          <dgm:chMax val="0"/>
          <dgm:bulletEnabled val="1"/>
        </dgm:presLayoutVars>
      </dgm:prSet>
      <dgm:spPr/>
    </dgm:pt>
    <dgm:pt modelId="{A0FF2BE4-C4C8-AE4D-8C11-6D0880E8A9EF}" type="pres">
      <dgm:prSet presAssocID="{DC45009A-ED0A-274D-B8F7-78C1DC27B1EE}" presName="connSite2" presStyleCnt="0"/>
      <dgm:spPr/>
    </dgm:pt>
  </dgm:ptLst>
  <dgm:cxnLst>
    <dgm:cxn modelId="{CD2D5102-D86B-45D0-A307-2E091B22A3D2}" type="presOf" srcId="{93395198-19D4-4B4D-B258-D2714F4629E7}" destId="{B8ABFAC3-2501-5349-9A38-E7A2C6501BEC}" srcOrd="0" destOrd="0" presId="urn:microsoft.com/office/officeart/2005/8/layout/hProcess4"/>
    <dgm:cxn modelId="{12120715-A048-0D4C-9D93-A5D2191E5948}" srcId="{92164753-5F82-784A-B679-1B9FF8A9EED1}" destId="{A9B1997C-F057-4040-A60C-57AB9D3EC698}" srcOrd="0" destOrd="0" parTransId="{36A5081D-C549-B34A-BD50-0EF5F15E7E2A}" sibTransId="{2EEE7DCE-0FBE-9440-A8CE-53A54CA66AFA}"/>
    <dgm:cxn modelId="{8229ED15-9451-8543-BC49-2A7357DD7252}" srcId="{92164753-5F82-784A-B679-1B9FF8A9EED1}" destId="{38893958-6A11-654B-A7E4-72C6C09F452B}" srcOrd="1" destOrd="0" parTransId="{9E14AE9B-FE9E-6840-B99F-CDBFF414481F}" sibTransId="{E155ADA8-E116-BB40-9DA3-E8C850A34EA0}"/>
    <dgm:cxn modelId="{D726B518-EB44-4335-B11F-9EE2487E6CA6}" type="presOf" srcId="{35000EB2-E700-AA4E-A594-A9300A125546}" destId="{F2FC1CBC-FB0C-2748-890F-FF71C81D6E19}" srcOrd="0" destOrd="2" presId="urn:microsoft.com/office/officeart/2005/8/layout/hProcess4"/>
    <dgm:cxn modelId="{DE69FB18-388B-4AB7-B313-A82A5AD48E52}" type="presOf" srcId="{38893958-6A11-654B-A7E4-72C6C09F452B}" destId="{5F784643-8AEB-F84F-BCD7-759F81FEB6AA}" srcOrd="0" destOrd="1" presId="urn:microsoft.com/office/officeart/2005/8/layout/hProcess4"/>
    <dgm:cxn modelId="{ACFCDC26-2419-4A54-8C10-4FDD956BBB54}" type="presOf" srcId="{33F3546E-6BA0-4647-9339-E3C3B9B41129}" destId="{7C806CC1-EC86-5645-B426-BF423D134E42}" srcOrd="0" destOrd="0" presId="urn:microsoft.com/office/officeart/2005/8/layout/hProcess4"/>
    <dgm:cxn modelId="{57C5F32C-FC67-4D6F-A215-7A30E20C270E}" type="presOf" srcId="{77DF4169-5420-D546-BB0A-B9D5F9512D86}" destId="{05B479D2-6C7C-3F43-BDDD-65D28328C736}" srcOrd="1" destOrd="0" presId="urn:microsoft.com/office/officeart/2005/8/layout/hProcess4"/>
    <dgm:cxn modelId="{A71F3C31-2C98-4793-862A-E6819E32C30D}" type="presOf" srcId="{2359F51B-2D49-8A4A-8FAB-20F3B51E2D9D}" destId="{FBFE2AF7-210B-BA41-AA14-20B802C70CED}" srcOrd="0" destOrd="0" presId="urn:microsoft.com/office/officeart/2005/8/layout/hProcess4"/>
    <dgm:cxn modelId="{76BC0337-F5EA-457B-A044-BC975E33EC89}" type="presOf" srcId="{ED121B34-F5E7-7041-98AC-F3E4679FDE33}" destId="{B8ABFAC3-2501-5349-9A38-E7A2C6501BEC}" srcOrd="0" destOrd="1" presId="urn:microsoft.com/office/officeart/2005/8/layout/hProcess4"/>
    <dgm:cxn modelId="{4AB71837-1C16-3D45-92F4-5101E7E0807E}" srcId="{23C58818-5F90-5144-8F40-8E3B166618EE}" destId="{77DF4169-5420-D546-BB0A-B9D5F9512D86}" srcOrd="0" destOrd="0" parTransId="{A4BE93CF-2754-BD42-8FB4-F3B7AD86907A}" sibTransId="{F806B7D5-E045-9B44-A42D-0968953988CF}"/>
    <dgm:cxn modelId="{329A923A-4997-4131-B818-E86BFDFE71B7}" type="presOf" srcId="{CF9E8D94-4E3D-416D-B5D0-75ADAD9005C7}" destId="{05B479D2-6C7C-3F43-BDDD-65D28328C736}" srcOrd="1" destOrd="1" presId="urn:microsoft.com/office/officeart/2005/8/layout/hProcess4"/>
    <dgm:cxn modelId="{4162D63A-5003-409A-BE9B-467D80B6FA51}" type="presOf" srcId="{92164753-5F82-784A-B679-1B9FF8A9EED1}" destId="{B145EAD2-4129-534B-A61F-59A8CCA39C3F}" srcOrd="0" destOrd="0" presId="urn:microsoft.com/office/officeart/2005/8/layout/hProcess4"/>
    <dgm:cxn modelId="{EC38DF3A-0C9E-4B66-9398-5DB130C52CEF}" type="presOf" srcId="{77DF4169-5420-D546-BB0A-B9D5F9512D86}" destId="{FA5B2C74-3AF2-154F-93EB-330748EA7D4B}" srcOrd="0" destOrd="0" presId="urn:microsoft.com/office/officeart/2005/8/layout/hProcess4"/>
    <dgm:cxn modelId="{6EABAA3B-CA9D-44A9-8253-940CF89014D5}" type="presOf" srcId="{6EE2B584-3894-374C-B221-DCC25C431C4D}" destId="{FA5B2C74-3AF2-154F-93EB-330748EA7D4B}" srcOrd="0" destOrd="2" presId="urn:microsoft.com/office/officeart/2005/8/layout/hProcess4"/>
    <dgm:cxn modelId="{ACAC4E3D-D662-4944-89F8-F2AEC7078A30}" srcId="{79580A92-0BCD-E24C-966B-726CD40DE43D}" destId="{23C58818-5F90-5144-8F40-8E3B166618EE}" srcOrd="2" destOrd="0" parTransId="{FE99CE71-3244-014D-A017-7FEE8D556D45}" sibTransId="{8EBEAA8D-405B-1C42-9135-D83F07061C3C}"/>
    <dgm:cxn modelId="{4894913D-510D-46A0-83B7-A5049AD7AF34}" type="presOf" srcId="{A9B1997C-F057-4040-A60C-57AB9D3EC698}" destId="{5F784643-8AEB-F84F-BCD7-759F81FEB6AA}" srcOrd="0" destOrd="0" presId="urn:microsoft.com/office/officeart/2005/8/layout/hProcess4"/>
    <dgm:cxn modelId="{66742B51-0730-43A5-B212-8D998D149CBC}" type="presOf" srcId="{9B6B763B-000E-A947-A785-670F1D720165}" destId="{62905FFF-1EB3-9F47-9BFE-D769E0A38FEC}" srcOrd="0" destOrd="0" presId="urn:microsoft.com/office/officeart/2005/8/layout/hProcess4"/>
    <dgm:cxn modelId="{E84AAC54-FED7-4BCC-93B0-16533E1FCD7D}" type="presOf" srcId="{DC45009A-ED0A-274D-B8F7-78C1DC27B1EE}" destId="{52F1E2B8-BE2C-4148-84C9-CEEEF4B226A1}" srcOrd="0" destOrd="0" presId="urn:microsoft.com/office/officeart/2005/8/layout/hProcess4"/>
    <dgm:cxn modelId="{3208585D-7FF5-B342-B0DA-460217E6778C}" srcId="{23C58818-5F90-5144-8F40-8E3B166618EE}" destId="{6EE2B584-3894-374C-B221-DCC25C431C4D}" srcOrd="2" destOrd="0" parTransId="{72EE86E4-F8D3-584E-A75F-A3F8A836CB2C}" sibTransId="{AD9BD5B5-5E79-214B-833F-0CA9DDDEA589}"/>
    <dgm:cxn modelId="{8E04D05E-73B1-A749-85AD-F6549751DC75}" srcId="{DC45009A-ED0A-274D-B8F7-78C1DC27B1EE}" destId="{44B3C570-0A52-AC48-9426-276C0179DF38}" srcOrd="0" destOrd="0" parTransId="{C9668951-2850-C449-893E-6E9F0130102B}" sibTransId="{94BE1AE5-CACF-D94A-9128-F4045E9D2C59}"/>
    <dgm:cxn modelId="{4236A762-CE03-4D74-9171-CFCA790C577D}" type="presOf" srcId="{44B3C570-0A52-AC48-9426-276C0179DF38}" destId="{F2FC1CBC-FB0C-2748-890F-FF71C81D6E19}" srcOrd="0" destOrd="0" presId="urn:microsoft.com/office/officeart/2005/8/layout/hProcess4"/>
    <dgm:cxn modelId="{3F60B869-D714-4BC6-8284-6BFD63F2EFD2}" type="presOf" srcId="{E11F127A-2F25-429A-88AC-25EF000FAD2C}" destId="{3C070E9D-E028-114B-A516-3FDD316F1645}" srcOrd="1" destOrd="1" presId="urn:microsoft.com/office/officeart/2005/8/layout/hProcess4"/>
    <dgm:cxn modelId="{8F23416F-87DF-E544-8618-C6C286169A6F}" srcId="{79580A92-0BCD-E24C-966B-726CD40DE43D}" destId="{33F3546E-6BA0-4647-9339-E3C3B9B41129}" srcOrd="0" destOrd="0" parTransId="{DFB987A8-5287-DA42-97E1-22086D4FAE40}" sibTransId="{9B6B763B-000E-A947-A785-670F1D720165}"/>
    <dgm:cxn modelId="{25344B87-2BFD-4C89-BB4A-8973C67F1737}" type="presOf" srcId="{93395198-19D4-4B4D-B258-D2714F4629E7}" destId="{FCD5E657-5059-B543-B0CA-4C758F30F724}" srcOrd="1" destOrd="0" presId="urn:microsoft.com/office/officeart/2005/8/layout/hProcess4"/>
    <dgm:cxn modelId="{F992FA88-9462-6048-9122-1214B482B9AA}" srcId="{33F3546E-6BA0-4647-9339-E3C3B9B41129}" destId="{ED121B34-F5E7-7041-98AC-F3E4679FDE33}" srcOrd="1" destOrd="0" parTransId="{91931FBF-95E4-E746-8E7F-A3DA7C527FA1}" sibTransId="{32F2F514-6E78-074F-811B-0B2CA90AEF68}"/>
    <dgm:cxn modelId="{F819C990-67AF-4D94-B668-6D7363CB6F98}" type="presOf" srcId="{A9B1997C-F057-4040-A60C-57AB9D3EC698}" destId="{8CC092CC-B776-0749-ABAE-3509F54B75E4}" srcOrd="1" destOrd="0" presId="urn:microsoft.com/office/officeart/2005/8/layout/hProcess4"/>
    <dgm:cxn modelId="{51600891-9747-4B06-B38D-2F07C488EF56}" type="presOf" srcId="{68DF9DEA-D4F6-C044-9C35-C60E29EB1718}" destId="{B8ABFAC3-2501-5349-9A38-E7A2C6501BEC}" srcOrd="0" destOrd="2" presId="urn:microsoft.com/office/officeart/2005/8/layout/hProcess4"/>
    <dgm:cxn modelId="{B1425096-9D66-8047-BE70-CB121F3FFE70}" srcId="{33F3546E-6BA0-4647-9339-E3C3B9B41129}" destId="{93395198-19D4-4B4D-B258-D2714F4629E7}" srcOrd="0" destOrd="0" parTransId="{255FB1EF-2282-7B4A-B584-F74F74061AC3}" sibTransId="{782A21CC-0A80-2B40-8AA0-30F6E93BCA67}"/>
    <dgm:cxn modelId="{A5B0429B-F8C6-954D-B4CC-379093BA2C19}" srcId="{79580A92-0BCD-E24C-966B-726CD40DE43D}" destId="{92164753-5F82-784A-B679-1B9FF8A9EED1}" srcOrd="1" destOrd="0" parTransId="{04F14A8A-483D-884F-9491-83FA54C00AD1}" sibTransId="{2359F51B-2D49-8A4A-8FAB-20F3B51E2D9D}"/>
    <dgm:cxn modelId="{45E7EEA8-6173-4838-876A-45BEF37770B4}" type="presOf" srcId="{E11F127A-2F25-429A-88AC-25EF000FAD2C}" destId="{F2FC1CBC-FB0C-2748-890F-FF71C81D6E19}" srcOrd="0" destOrd="1" presId="urn:microsoft.com/office/officeart/2005/8/layout/hProcess4"/>
    <dgm:cxn modelId="{DF8CBBAD-73D9-44FB-837A-FC28CA9DE093}" type="presOf" srcId="{6EE2B584-3894-374C-B221-DCC25C431C4D}" destId="{05B479D2-6C7C-3F43-BDDD-65D28328C736}" srcOrd="1" destOrd="2" presId="urn:microsoft.com/office/officeart/2005/8/layout/hProcess4"/>
    <dgm:cxn modelId="{B4EC3AB2-4907-44E4-B26A-BF6F3ACAD798}" type="presOf" srcId="{44B3C570-0A52-AC48-9426-276C0179DF38}" destId="{3C070E9D-E028-114B-A516-3FDD316F1645}" srcOrd="1" destOrd="0" presId="urn:microsoft.com/office/officeart/2005/8/layout/hProcess4"/>
    <dgm:cxn modelId="{060729B5-AAB4-431F-99EE-85E188BE81CB}" type="presOf" srcId="{23C58818-5F90-5144-8F40-8E3B166618EE}" destId="{BD5A2FFB-F683-D947-B6D2-6A811B0CEBA6}" srcOrd="0" destOrd="0" presId="urn:microsoft.com/office/officeart/2005/8/layout/hProcess4"/>
    <dgm:cxn modelId="{5D747CB6-5C37-4D3C-ACFE-467FFEBEF507}" type="presOf" srcId="{35000EB2-E700-AA4E-A594-A9300A125546}" destId="{3C070E9D-E028-114B-A516-3FDD316F1645}" srcOrd="1" destOrd="2" presId="urn:microsoft.com/office/officeart/2005/8/layout/hProcess4"/>
    <dgm:cxn modelId="{464F62B9-9B03-2142-ACB9-386F3DD814A0}" srcId="{DC45009A-ED0A-274D-B8F7-78C1DC27B1EE}" destId="{35000EB2-E700-AA4E-A594-A9300A125546}" srcOrd="2" destOrd="0" parTransId="{8B39FBD6-9F4A-484C-AD73-C68168D5A581}" sibTransId="{BD666A4E-E1AB-284F-A571-6112F2B71CFF}"/>
    <dgm:cxn modelId="{07E3EEBB-7867-4CA8-8EF4-97BD09778EEE}" type="presOf" srcId="{8EBEAA8D-405B-1C42-9135-D83F07061C3C}" destId="{D0381A7F-3221-E642-B30D-2F83FF449CA0}" srcOrd="0" destOrd="0" presId="urn:microsoft.com/office/officeart/2005/8/layout/hProcess4"/>
    <dgm:cxn modelId="{4F347EBF-CFD9-42CC-A765-84A599CA8C5C}" srcId="{DC45009A-ED0A-274D-B8F7-78C1DC27B1EE}" destId="{E11F127A-2F25-429A-88AC-25EF000FAD2C}" srcOrd="1" destOrd="0" parTransId="{397B2763-9E81-417A-9DFC-BFC39084DC3A}" sibTransId="{1E7414C9-C092-406E-AF9B-59D5F48460A0}"/>
    <dgm:cxn modelId="{16C6C0C2-7F0F-47CA-B4E4-56F05A5CAD33}" type="presOf" srcId="{CF9E8D94-4E3D-416D-B5D0-75ADAD9005C7}" destId="{FA5B2C74-3AF2-154F-93EB-330748EA7D4B}" srcOrd="0" destOrd="1" presId="urn:microsoft.com/office/officeart/2005/8/layout/hProcess4"/>
    <dgm:cxn modelId="{3ABAC8C9-D84E-49D1-AE78-80E2EDA4DC5B}" type="presOf" srcId="{68DF9DEA-D4F6-C044-9C35-C60E29EB1718}" destId="{FCD5E657-5059-B543-B0CA-4C758F30F724}" srcOrd="1" destOrd="2" presId="urn:microsoft.com/office/officeart/2005/8/layout/hProcess4"/>
    <dgm:cxn modelId="{8B2C95D2-A50D-3042-9FFC-7B985D45A32E}" srcId="{79580A92-0BCD-E24C-966B-726CD40DE43D}" destId="{DC45009A-ED0A-274D-B8F7-78C1DC27B1EE}" srcOrd="3" destOrd="0" parTransId="{452FB2A6-71F6-A545-9848-C7EA20C1BC2F}" sibTransId="{08F87D8C-B6F3-FA46-8A3A-7F7D0FFA743F}"/>
    <dgm:cxn modelId="{7D2BC8DE-DF87-FB4F-AE78-0F1FD41931C6}" srcId="{33F3546E-6BA0-4647-9339-E3C3B9B41129}" destId="{68DF9DEA-D4F6-C044-9C35-C60E29EB1718}" srcOrd="2" destOrd="0" parTransId="{39453192-9849-2B4C-AB19-D7E4CC1B2275}" sibTransId="{36FAB736-4433-0041-8FF3-ED648302CE13}"/>
    <dgm:cxn modelId="{6648A0E4-7477-4D74-871F-C614F59E2742}" type="presOf" srcId="{ED121B34-F5E7-7041-98AC-F3E4679FDE33}" destId="{FCD5E657-5059-B543-B0CA-4C758F30F724}" srcOrd="1" destOrd="1" presId="urn:microsoft.com/office/officeart/2005/8/layout/hProcess4"/>
    <dgm:cxn modelId="{2AF74DF4-E5E6-458C-9DAC-73F9AF3E0FC4}" srcId="{23C58818-5F90-5144-8F40-8E3B166618EE}" destId="{CF9E8D94-4E3D-416D-B5D0-75ADAD9005C7}" srcOrd="1" destOrd="0" parTransId="{5F8ECFAD-FCDB-4FF4-84BF-E340AA3D7FA2}" sibTransId="{B40922A2-580C-4D66-810D-4931B701A439}"/>
    <dgm:cxn modelId="{F45DA7F4-2884-0249-8131-4F8874A250E9}" type="presOf" srcId="{79580A92-0BCD-E24C-966B-726CD40DE43D}" destId="{CB058A90-873C-754C-9BF9-473A2875A587}" srcOrd="0" destOrd="0" presId="urn:microsoft.com/office/officeart/2005/8/layout/hProcess4"/>
    <dgm:cxn modelId="{46CAFEFF-B7B0-43CE-893C-19A3ADF6850E}" type="presOf" srcId="{38893958-6A11-654B-A7E4-72C6C09F452B}" destId="{8CC092CC-B776-0749-ABAE-3509F54B75E4}" srcOrd="1" destOrd="1" presId="urn:microsoft.com/office/officeart/2005/8/layout/hProcess4"/>
    <dgm:cxn modelId="{6280BFE6-C62B-46BC-AFAD-D37C1CABBB4F}" type="presParOf" srcId="{CB058A90-873C-754C-9BF9-473A2875A587}" destId="{0ED6874B-A9A4-6644-B12C-7A8BFE10A18A}" srcOrd="0" destOrd="0" presId="urn:microsoft.com/office/officeart/2005/8/layout/hProcess4"/>
    <dgm:cxn modelId="{609E83C5-5E05-4414-9FB2-173F49D43E37}" type="presParOf" srcId="{CB058A90-873C-754C-9BF9-473A2875A587}" destId="{F973BFFA-1C84-FE45-A536-AB6DAAB0CD69}" srcOrd="1" destOrd="0" presId="urn:microsoft.com/office/officeart/2005/8/layout/hProcess4"/>
    <dgm:cxn modelId="{DC7916AC-CAEE-42FB-A7AB-00DA34F636D5}" type="presParOf" srcId="{CB058A90-873C-754C-9BF9-473A2875A587}" destId="{D05B6EA0-EDCE-9148-878E-548EA2862434}" srcOrd="2" destOrd="0" presId="urn:microsoft.com/office/officeart/2005/8/layout/hProcess4"/>
    <dgm:cxn modelId="{1EA28495-E881-4381-A382-630EEDE8E1F0}" type="presParOf" srcId="{D05B6EA0-EDCE-9148-878E-548EA2862434}" destId="{19D4A3CA-D587-214C-AB46-6C42DD18BA5E}" srcOrd="0" destOrd="0" presId="urn:microsoft.com/office/officeart/2005/8/layout/hProcess4"/>
    <dgm:cxn modelId="{50E08910-8BA1-4B03-9EB1-04DF5FC8E719}" type="presParOf" srcId="{19D4A3CA-D587-214C-AB46-6C42DD18BA5E}" destId="{7E593A5F-AD7B-2247-A50C-027EBE0604F6}" srcOrd="0" destOrd="0" presId="urn:microsoft.com/office/officeart/2005/8/layout/hProcess4"/>
    <dgm:cxn modelId="{09DD812D-0373-49A8-80B4-887EE704A804}" type="presParOf" srcId="{19D4A3CA-D587-214C-AB46-6C42DD18BA5E}" destId="{B8ABFAC3-2501-5349-9A38-E7A2C6501BEC}" srcOrd="1" destOrd="0" presId="urn:microsoft.com/office/officeart/2005/8/layout/hProcess4"/>
    <dgm:cxn modelId="{165F39CC-78C9-4075-855F-4D92BF276D4B}" type="presParOf" srcId="{19D4A3CA-D587-214C-AB46-6C42DD18BA5E}" destId="{FCD5E657-5059-B543-B0CA-4C758F30F724}" srcOrd="2" destOrd="0" presId="urn:microsoft.com/office/officeart/2005/8/layout/hProcess4"/>
    <dgm:cxn modelId="{E6CC232F-546D-486A-B131-B58CEF33AF39}" type="presParOf" srcId="{19D4A3CA-D587-214C-AB46-6C42DD18BA5E}" destId="{7C806CC1-EC86-5645-B426-BF423D134E42}" srcOrd="3" destOrd="0" presId="urn:microsoft.com/office/officeart/2005/8/layout/hProcess4"/>
    <dgm:cxn modelId="{D1D03904-D48C-43A5-8BD7-C18505F3E804}" type="presParOf" srcId="{19D4A3CA-D587-214C-AB46-6C42DD18BA5E}" destId="{2EEFADBF-DF32-2C4F-A9FB-DEA250E10325}" srcOrd="4" destOrd="0" presId="urn:microsoft.com/office/officeart/2005/8/layout/hProcess4"/>
    <dgm:cxn modelId="{57305ABE-95BE-41B4-A372-0058B8972C0B}" type="presParOf" srcId="{D05B6EA0-EDCE-9148-878E-548EA2862434}" destId="{62905FFF-1EB3-9F47-9BFE-D769E0A38FEC}" srcOrd="1" destOrd="0" presId="urn:microsoft.com/office/officeart/2005/8/layout/hProcess4"/>
    <dgm:cxn modelId="{92D65CFA-A3C1-4089-920E-7E0642ED41F7}" type="presParOf" srcId="{D05B6EA0-EDCE-9148-878E-548EA2862434}" destId="{9EC39483-314B-2648-8BFC-BC85CEFEADCC}" srcOrd="2" destOrd="0" presId="urn:microsoft.com/office/officeart/2005/8/layout/hProcess4"/>
    <dgm:cxn modelId="{235C863F-0AE6-4D9F-9966-A4D66256B1AB}" type="presParOf" srcId="{9EC39483-314B-2648-8BFC-BC85CEFEADCC}" destId="{016288D1-33A3-7247-A1CC-673081D61068}" srcOrd="0" destOrd="0" presId="urn:microsoft.com/office/officeart/2005/8/layout/hProcess4"/>
    <dgm:cxn modelId="{5BB0B072-123E-4AC1-9B84-6ED916AC17AC}" type="presParOf" srcId="{9EC39483-314B-2648-8BFC-BC85CEFEADCC}" destId="{5F784643-8AEB-F84F-BCD7-759F81FEB6AA}" srcOrd="1" destOrd="0" presId="urn:microsoft.com/office/officeart/2005/8/layout/hProcess4"/>
    <dgm:cxn modelId="{2A5378E0-0848-4E9A-BFEC-9AE4FB2C7226}" type="presParOf" srcId="{9EC39483-314B-2648-8BFC-BC85CEFEADCC}" destId="{8CC092CC-B776-0749-ABAE-3509F54B75E4}" srcOrd="2" destOrd="0" presId="urn:microsoft.com/office/officeart/2005/8/layout/hProcess4"/>
    <dgm:cxn modelId="{31775C81-6726-4B87-9744-E173A2577F9B}" type="presParOf" srcId="{9EC39483-314B-2648-8BFC-BC85CEFEADCC}" destId="{B145EAD2-4129-534B-A61F-59A8CCA39C3F}" srcOrd="3" destOrd="0" presId="urn:microsoft.com/office/officeart/2005/8/layout/hProcess4"/>
    <dgm:cxn modelId="{263CD8BA-9B7C-45DA-A177-9254F302697B}" type="presParOf" srcId="{9EC39483-314B-2648-8BFC-BC85CEFEADCC}" destId="{A90CC886-A9E5-4148-B88C-6933279C6BFD}" srcOrd="4" destOrd="0" presId="urn:microsoft.com/office/officeart/2005/8/layout/hProcess4"/>
    <dgm:cxn modelId="{AE70290E-9886-43BA-B6E8-43690AB9811B}" type="presParOf" srcId="{D05B6EA0-EDCE-9148-878E-548EA2862434}" destId="{FBFE2AF7-210B-BA41-AA14-20B802C70CED}" srcOrd="3" destOrd="0" presId="urn:microsoft.com/office/officeart/2005/8/layout/hProcess4"/>
    <dgm:cxn modelId="{577DC216-809F-4CA7-BC34-0BA868AB2353}" type="presParOf" srcId="{D05B6EA0-EDCE-9148-878E-548EA2862434}" destId="{560C6FEE-3B34-E042-A9F0-6AAB09DF69FF}" srcOrd="4" destOrd="0" presId="urn:microsoft.com/office/officeart/2005/8/layout/hProcess4"/>
    <dgm:cxn modelId="{D48A641D-3DB9-4AAA-B1A0-D57DCE5F52C7}" type="presParOf" srcId="{560C6FEE-3B34-E042-A9F0-6AAB09DF69FF}" destId="{D0D75E00-12D9-ED48-98A2-064C45061238}" srcOrd="0" destOrd="0" presId="urn:microsoft.com/office/officeart/2005/8/layout/hProcess4"/>
    <dgm:cxn modelId="{4F58FE65-E652-496F-B8CD-AA0DC0D60947}" type="presParOf" srcId="{560C6FEE-3B34-E042-A9F0-6AAB09DF69FF}" destId="{FA5B2C74-3AF2-154F-93EB-330748EA7D4B}" srcOrd="1" destOrd="0" presId="urn:microsoft.com/office/officeart/2005/8/layout/hProcess4"/>
    <dgm:cxn modelId="{296157B8-6749-4C1F-BCBD-F83423B95D01}" type="presParOf" srcId="{560C6FEE-3B34-E042-A9F0-6AAB09DF69FF}" destId="{05B479D2-6C7C-3F43-BDDD-65D28328C736}" srcOrd="2" destOrd="0" presId="urn:microsoft.com/office/officeart/2005/8/layout/hProcess4"/>
    <dgm:cxn modelId="{DE983728-D759-4C14-9D4D-D6F043A90E84}" type="presParOf" srcId="{560C6FEE-3B34-E042-A9F0-6AAB09DF69FF}" destId="{BD5A2FFB-F683-D947-B6D2-6A811B0CEBA6}" srcOrd="3" destOrd="0" presId="urn:microsoft.com/office/officeart/2005/8/layout/hProcess4"/>
    <dgm:cxn modelId="{6C714D7C-5164-40C1-80CD-1AF3B09E45BA}" type="presParOf" srcId="{560C6FEE-3B34-E042-A9F0-6AAB09DF69FF}" destId="{281B781F-B947-D94B-9177-50AEF7D890D9}" srcOrd="4" destOrd="0" presId="urn:microsoft.com/office/officeart/2005/8/layout/hProcess4"/>
    <dgm:cxn modelId="{AA7D223E-0520-430C-AB40-6673DADCCD59}" type="presParOf" srcId="{D05B6EA0-EDCE-9148-878E-548EA2862434}" destId="{D0381A7F-3221-E642-B30D-2F83FF449CA0}" srcOrd="5" destOrd="0" presId="urn:microsoft.com/office/officeart/2005/8/layout/hProcess4"/>
    <dgm:cxn modelId="{C0698591-1632-4333-8F2E-B6CF642A7FB0}" type="presParOf" srcId="{D05B6EA0-EDCE-9148-878E-548EA2862434}" destId="{7A1E44A8-2550-7A4A-A307-43F64C6B37BD}" srcOrd="6" destOrd="0" presId="urn:microsoft.com/office/officeart/2005/8/layout/hProcess4"/>
    <dgm:cxn modelId="{8A6A47E4-B836-443F-B7C7-21276F0CD010}" type="presParOf" srcId="{7A1E44A8-2550-7A4A-A307-43F64C6B37BD}" destId="{9AC73D97-21BF-D04A-823C-3EEFCA3FBD13}" srcOrd="0" destOrd="0" presId="urn:microsoft.com/office/officeart/2005/8/layout/hProcess4"/>
    <dgm:cxn modelId="{595221B3-9D2B-46FC-BD9A-5F8FF4C7FA27}" type="presParOf" srcId="{7A1E44A8-2550-7A4A-A307-43F64C6B37BD}" destId="{F2FC1CBC-FB0C-2748-890F-FF71C81D6E19}" srcOrd="1" destOrd="0" presId="urn:microsoft.com/office/officeart/2005/8/layout/hProcess4"/>
    <dgm:cxn modelId="{DB4981F5-8D43-4555-910E-4987FC40A479}" type="presParOf" srcId="{7A1E44A8-2550-7A4A-A307-43F64C6B37BD}" destId="{3C070E9D-E028-114B-A516-3FDD316F1645}" srcOrd="2" destOrd="0" presId="urn:microsoft.com/office/officeart/2005/8/layout/hProcess4"/>
    <dgm:cxn modelId="{CE5E6A2E-50F3-4997-9CF6-519A07BC378E}" type="presParOf" srcId="{7A1E44A8-2550-7A4A-A307-43F64C6B37BD}" destId="{52F1E2B8-BE2C-4148-84C9-CEEEF4B226A1}" srcOrd="3" destOrd="0" presId="urn:microsoft.com/office/officeart/2005/8/layout/hProcess4"/>
    <dgm:cxn modelId="{519488F8-FA79-4F3B-9FAD-10ABFB557E9B}" type="presParOf" srcId="{7A1E44A8-2550-7A4A-A307-43F64C6B37BD}" destId="{A0FF2BE4-C4C8-AE4D-8C11-6D0880E8A9EF}"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580A92-0BCD-E24C-966B-726CD40DE43D}"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en-GB"/>
        </a:p>
      </dgm:t>
    </dgm:pt>
    <dgm:pt modelId="{33F3546E-6BA0-4647-9339-E3C3B9B41129}">
      <dgm:prSet phldrT="[Text]"/>
      <dgm:spPr/>
      <dgm:t>
        <a:bodyPr/>
        <a:lstStyle/>
        <a:p>
          <a:r>
            <a:rPr lang="en-GB"/>
            <a:t>Data</a:t>
          </a:r>
        </a:p>
      </dgm:t>
    </dgm:pt>
    <dgm:pt modelId="{DFB987A8-5287-DA42-97E1-22086D4FAE40}" type="parTrans" cxnId="{8F23416F-87DF-E544-8618-C6C286169A6F}">
      <dgm:prSet/>
      <dgm:spPr/>
      <dgm:t>
        <a:bodyPr/>
        <a:lstStyle/>
        <a:p>
          <a:endParaRPr lang="en-GB"/>
        </a:p>
      </dgm:t>
    </dgm:pt>
    <dgm:pt modelId="{9B6B763B-000E-A947-A785-670F1D720165}" type="sibTrans" cxnId="{8F23416F-87DF-E544-8618-C6C286169A6F}">
      <dgm:prSet/>
      <dgm:spPr/>
      <dgm:t>
        <a:bodyPr/>
        <a:lstStyle/>
        <a:p>
          <a:endParaRPr lang="en-GB"/>
        </a:p>
      </dgm:t>
    </dgm:pt>
    <dgm:pt modelId="{93395198-19D4-4B4D-B258-D2714F4629E7}">
      <dgm:prSet phldrT="[Text]" custT="1"/>
      <dgm:spPr/>
      <dgm:t>
        <a:bodyPr/>
        <a:lstStyle/>
        <a:p>
          <a:r>
            <a:rPr lang="en-GB" sz="1600"/>
            <a:t>Measurements</a:t>
          </a:r>
        </a:p>
      </dgm:t>
    </dgm:pt>
    <dgm:pt modelId="{255FB1EF-2282-7B4A-B584-F74F74061AC3}" type="parTrans" cxnId="{B1425096-9D66-8047-BE70-CB121F3FFE70}">
      <dgm:prSet/>
      <dgm:spPr/>
      <dgm:t>
        <a:bodyPr/>
        <a:lstStyle/>
        <a:p>
          <a:endParaRPr lang="en-GB"/>
        </a:p>
      </dgm:t>
    </dgm:pt>
    <dgm:pt modelId="{782A21CC-0A80-2B40-8AA0-30F6E93BCA67}" type="sibTrans" cxnId="{B1425096-9D66-8047-BE70-CB121F3FFE70}">
      <dgm:prSet/>
      <dgm:spPr/>
      <dgm:t>
        <a:bodyPr/>
        <a:lstStyle/>
        <a:p>
          <a:endParaRPr lang="en-GB"/>
        </a:p>
      </dgm:t>
    </dgm:pt>
    <dgm:pt modelId="{68DF9DEA-D4F6-C044-9C35-C60E29EB1718}">
      <dgm:prSet phldrT="[Text]" custT="1"/>
      <dgm:spPr/>
      <dgm:t>
        <a:bodyPr/>
        <a:lstStyle/>
        <a:p>
          <a:r>
            <a:rPr lang="en-GB" sz="1600"/>
            <a:t>Results</a:t>
          </a:r>
        </a:p>
      </dgm:t>
    </dgm:pt>
    <dgm:pt modelId="{39453192-9849-2B4C-AB19-D7E4CC1B2275}" type="parTrans" cxnId="{7D2BC8DE-DF87-FB4F-AE78-0F1FD41931C6}">
      <dgm:prSet/>
      <dgm:spPr/>
      <dgm:t>
        <a:bodyPr/>
        <a:lstStyle/>
        <a:p>
          <a:endParaRPr lang="en-GB"/>
        </a:p>
      </dgm:t>
    </dgm:pt>
    <dgm:pt modelId="{36FAB736-4433-0041-8FF3-ED648302CE13}" type="sibTrans" cxnId="{7D2BC8DE-DF87-FB4F-AE78-0F1FD41931C6}">
      <dgm:prSet/>
      <dgm:spPr/>
      <dgm:t>
        <a:bodyPr/>
        <a:lstStyle/>
        <a:p>
          <a:endParaRPr lang="en-GB"/>
        </a:p>
      </dgm:t>
    </dgm:pt>
    <dgm:pt modelId="{92164753-5F82-784A-B679-1B9FF8A9EED1}">
      <dgm:prSet phldrT="[Text]"/>
      <dgm:spPr/>
      <dgm:t>
        <a:bodyPr/>
        <a:lstStyle/>
        <a:p>
          <a:r>
            <a:rPr lang="en-GB"/>
            <a:t>Metadata</a:t>
          </a:r>
        </a:p>
      </dgm:t>
    </dgm:pt>
    <dgm:pt modelId="{04F14A8A-483D-884F-9491-83FA54C00AD1}" type="parTrans" cxnId="{A5B0429B-F8C6-954D-B4CC-379093BA2C19}">
      <dgm:prSet/>
      <dgm:spPr/>
      <dgm:t>
        <a:bodyPr/>
        <a:lstStyle/>
        <a:p>
          <a:endParaRPr lang="en-GB"/>
        </a:p>
      </dgm:t>
    </dgm:pt>
    <dgm:pt modelId="{2359F51B-2D49-8A4A-8FAB-20F3B51E2D9D}" type="sibTrans" cxnId="{A5B0429B-F8C6-954D-B4CC-379093BA2C19}">
      <dgm:prSet/>
      <dgm:spPr/>
      <dgm:t>
        <a:bodyPr/>
        <a:lstStyle/>
        <a:p>
          <a:endParaRPr lang="en-GB"/>
        </a:p>
      </dgm:t>
    </dgm:pt>
    <dgm:pt modelId="{A9B1997C-F057-4040-A60C-57AB9D3EC698}">
      <dgm:prSet phldrT="[Text]"/>
      <dgm:spPr/>
      <dgm:t>
        <a:bodyPr/>
        <a:lstStyle/>
        <a:p>
          <a:r>
            <a:rPr lang="en-GB"/>
            <a:t>What the data represents</a:t>
          </a:r>
        </a:p>
      </dgm:t>
    </dgm:pt>
    <dgm:pt modelId="{36A5081D-C549-B34A-BD50-0EF5F15E7E2A}" type="parTrans" cxnId="{12120715-A048-0D4C-9D93-A5D2191E5948}">
      <dgm:prSet/>
      <dgm:spPr/>
      <dgm:t>
        <a:bodyPr/>
        <a:lstStyle/>
        <a:p>
          <a:endParaRPr lang="en-GB"/>
        </a:p>
      </dgm:t>
    </dgm:pt>
    <dgm:pt modelId="{2EEE7DCE-0FBE-9440-A8CE-53A54CA66AFA}" type="sibTrans" cxnId="{12120715-A048-0D4C-9D93-A5D2191E5948}">
      <dgm:prSet/>
      <dgm:spPr/>
      <dgm:t>
        <a:bodyPr/>
        <a:lstStyle/>
        <a:p>
          <a:endParaRPr lang="en-GB"/>
        </a:p>
      </dgm:t>
    </dgm:pt>
    <dgm:pt modelId="{38893958-6A11-654B-A7E4-72C6C09F452B}">
      <dgm:prSet phldrT="[Text]"/>
      <dgm:spPr/>
      <dgm:t>
        <a:bodyPr/>
        <a:lstStyle/>
        <a:p>
          <a:r>
            <a:rPr lang="en-GB"/>
            <a:t>Units, variables</a:t>
          </a:r>
        </a:p>
      </dgm:t>
    </dgm:pt>
    <dgm:pt modelId="{9E14AE9B-FE9E-6840-B99F-CDBFF414481F}" type="parTrans" cxnId="{8229ED15-9451-8543-BC49-2A7357DD7252}">
      <dgm:prSet/>
      <dgm:spPr/>
      <dgm:t>
        <a:bodyPr/>
        <a:lstStyle/>
        <a:p>
          <a:endParaRPr lang="en-GB"/>
        </a:p>
      </dgm:t>
    </dgm:pt>
    <dgm:pt modelId="{E155ADA8-E116-BB40-9DA3-E8C850A34EA0}" type="sibTrans" cxnId="{8229ED15-9451-8543-BC49-2A7357DD7252}">
      <dgm:prSet/>
      <dgm:spPr/>
      <dgm:t>
        <a:bodyPr/>
        <a:lstStyle/>
        <a:p>
          <a:endParaRPr lang="en-GB"/>
        </a:p>
      </dgm:t>
    </dgm:pt>
    <dgm:pt modelId="{23C58818-5F90-5144-8F40-8E3B166618EE}">
      <dgm:prSet phldrT="[Text]"/>
      <dgm:spPr/>
      <dgm:t>
        <a:bodyPr/>
        <a:lstStyle/>
        <a:p>
          <a:r>
            <a:rPr lang="en-GB"/>
            <a:t>Methods</a:t>
          </a:r>
        </a:p>
      </dgm:t>
    </dgm:pt>
    <dgm:pt modelId="{FE99CE71-3244-014D-A017-7FEE8D556D45}" type="parTrans" cxnId="{ACAC4E3D-D662-4944-89F8-F2AEC7078A30}">
      <dgm:prSet/>
      <dgm:spPr/>
      <dgm:t>
        <a:bodyPr/>
        <a:lstStyle/>
        <a:p>
          <a:endParaRPr lang="en-GB"/>
        </a:p>
      </dgm:t>
    </dgm:pt>
    <dgm:pt modelId="{8EBEAA8D-405B-1C42-9135-D83F07061C3C}" type="sibTrans" cxnId="{ACAC4E3D-D662-4944-89F8-F2AEC7078A30}">
      <dgm:prSet/>
      <dgm:spPr/>
      <dgm:t>
        <a:bodyPr/>
        <a:lstStyle/>
        <a:p>
          <a:endParaRPr lang="en-GB"/>
        </a:p>
      </dgm:t>
    </dgm:pt>
    <dgm:pt modelId="{77DF4169-5420-D546-BB0A-B9D5F9512D86}">
      <dgm:prSet phldrT="[Text]" custT="1"/>
      <dgm:spPr/>
      <dgm:t>
        <a:bodyPr/>
        <a:lstStyle/>
        <a:p>
          <a:r>
            <a:rPr lang="en-GB" sz="1600">
              <a:latin typeface="+mn-lt"/>
            </a:rPr>
            <a:t>How the data were produced</a:t>
          </a:r>
        </a:p>
      </dgm:t>
    </dgm:pt>
    <dgm:pt modelId="{A4BE93CF-2754-BD42-8FB4-F3B7AD86907A}" type="parTrans" cxnId="{4AB71837-1C16-3D45-92F4-5101E7E0807E}">
      <dgm:prSet/>
      <dgm:spPr/>
      <dgm:t>
        <a:bodyPr/>
        <a:lstStyle/>
        <a:p>
          <a:endParaRPr lang="en-GB"/>
        </a:p>
      </dgm:t>
    </dgm:pt>
    <dgm:pt modelId="{F806B7D5-E045-9B44-A42D-0968953988CF}" type="sibTrans" cxnId="{4AB71837-1C16-3D45-92F4-5101E7E0807E}">
      <dgm:prSet/>
      <dgm:spPr/>
      <dgm:t>
        <a:bodyPr/>
        <a:lstStyle/>
        <a:p>
          <a:endParaRPr lang="en-GB"/>
        </a:p>
      </dgm:t>
    </dgm:pt>
    <dgm:pt modelId="{44B3C570-0A52-AC48-9426-276C0179DF38}">
      <dgm:prSet phldrT="[Text]"/>
      <dgm:spPr/>
      <dgm:t>
        <a:bodyPr/>
        <a:lstStyle/>
        <a:p>
          <a:r>
            <a:rPr lang="en-GB">
              <a:latin typeface="+mn-lt"/>
            </a:rPr>
            <a:t>Data lineage</a:t>
          </a:r>
        </a:p>
      </dgm:t>
    </dgm:pt>
    <dgm:pt modelId="{C9668951-2850-C449-893E-6E9F0130102B}" type="parTrans" cxnId="{8E04D05E-73B1-A749-85AD-F6549751DC75}">
      <dgm:prSet/>
      <dgm:spPr/>
      <dgm:t>
        <a:bodyPr/>
        <a:lstStyle/>
        <a:p>
          <a:endParaRPr lang="en-GB"/>
        </a:p>
      </dgm:t>
    </dgm:pt>
    <dgm:pt modelId="{94BE1AE5-CACF-D94A-9128-F4045E9D2C59}" type="sibTrans" cxnId="{8E04D05E-73B1-A749-85AD-F6549751DC75}">
      <dgm:prSet/>
      <dgm:spPr/>
      <dgm:t>
        <a:bodyPr/>
        <a:lstStyle/>
        <a:p>
          <a:endParaRPr lang="en-GB"/>
        </a:p>
      </dgm:t>
    </dgm:pt>
    <dgm:pt modelId="{ED121B34-F5E7-7041-98AC-F3E4679FDE33}">
      <dgm:prSet phldrT="[Text]" custT="1"/>
      <dgm:spPr/>
      <dgm:t>
        <a:bodyPr/>
        <a:lstStyle/>
        <a:p>
          <a:r>
            <a:rPr lang="en-GB" sz="1600"/>
            <a:t>Observations</a:t>
          </a:r>
        </a:p>
      </dgm:t>
    </dgm:pt>
    <dgm:pt modelId="{91931FBF-95E4-E746-8E7F-A3DA7C527FA1}" type="parTrans" cxnId="{F992FA88-9462-6048-9122-1214B482B9AA}">
      <dgm:prSet/>
      <dgm:spPr/>
      <dgm:t>
        <a:bodyPr/>
        <a:lstStyle/>
        <a:p>
          <a:endParaRPr lang="en-GB"/>
        </a:p>
      </dgm:t>
    </dgm:pt>
    <dgm:pt modelId="{32F2F514-6E78-074F-811B-0B2CA90AEF68}" type="sibTrans" cxnId="{F992FA88-9462-6048-9122-1214B482B9AA}">
      <dgm:prSet/>
      <dgm:spPr/>
      <dgm:t>
        <a:bodyPr/>
        <a:lstStyle/>
        <a:p>
          <a:endParaRPr lang="en-GB"/>
        </a:p>
      </dgm:t>
    </dgm:pt>
    <dgm:pt modelId="{9A95C66F-257E-514A-A54D-E5114DCA4D1B}">
      <dgm:prSet phldrT="[Text]" custT="1"/>
      <dgm:spPr/>
      <dgm:t>
        <a:bodyPr/>
        <a:lstStyle/>
        <a:p>
          <a:r>
            <a:rPr lang="en-GB" sz="1600">
              <a:latin typeface="+mn-lt"/>
            </a:rPr>
            <a:t>Protocols</a:t>
          </a:r>
        </a:p>
      </dgm:t>
    </dgm:pt>
    <dgm:pt modelId="{248B6CB3-72ED-9942-A108-A0EDF75FA510}" type="parTrans" cxnId="{4CF03247-5FEB-D84C-AFE1-2C76A66720A9}">
      <dgm:prSet/>
      <dgm:spPr/>
      <dgm:t>
        <a:bodyPr/>
        <a:lstStyle/>
        <a:p>
          <a:endParaRPr lang="en-GB"/>
        </a:p>
      </dgm:t>
    </dgm:pt>
    <dgm:pt modelId="{ABC94F55-AFBC-9348-9D49-14FDA3D60845}" type="sibTrans" cxnId="{4CF03247-5FEB-D84C-AFE1-2C76A66720A9}">
      <dgm:prSet/>
      <dgm:spPr/>
      <dgm:t>
        <a:bodyPr/>
        <a:lstStyle/>
        <a:p>
          <a:endParaRPr lang="en-GB"/>
        </a:p>
      </dgm:t>
    </dgm:pt>
    <dgm:pt modelId="{6EE2B584-3894-374C-B221-DCC25C431C4D}">
      <dgm:prSet phldrT="[Text]"/>
      <dgm:spPr/>
      <dgm:t>
        <a:bodyPr/>
        <a:lstStyle/>
        <a:p>
          <a:r>
            <a:rPr lang="en-GB" sz="1600">
              <a:latin typeface="+mn-lt"/>
            </a:rPr>
            <a:t>Pipeline</a:t>
          </a:r>
        </a:p>
      </dgm:t>
    </dgm:pt>
    <dgm:pt modelId="{72EE86E4-F8D3-584E-A75F-A3F8A836CB2C}" type="parTrans" cxnId="{3208585D-7FF5-B342-B0DA-460217E6778C}">
      <dgm:prSet/>
      <dgm:spPr/>
      <dgm:t>
        <a:bodyPr/>
        <a:lstStyle/>
        <a:p>
          <a:endParaRPr lang="en-GB"/>
        </a:p>
      </dgm:t>
    </dgm:pt>
    <dgm:pt modelId="{AD9BD5B5-5E79-214B-833F-0CA9DDDEA589}" type="sibTrans" cxnId="{3208585D-7FF5-B342-B0DA-460217E6778C}">
      <dgm:prSet/>
      <dgm:spPr/>
      <dgm:t>
        <a:bodyPr/>
        <a:lstStyle/>
        <a:p>
          <a:endParaRPr lang="en-GB"/>
        </a:p>
      </dgm:t>
    </dgm:pt>
    <dgm:pt modelId="{DC45009A-ED0A-274D-B8F7-78C1DC27B1EE}">
      <dgm:prSet phldrT="[Text]" custT="1"/>
      <dgm:spPr/>
      <dgm:t>
        <a:bodyPr/>
        <a:lstStyle/>
        <a:p>
          <a:r>
            <a:rPr lang="en-GB" sz="2000"/>
            <a:t>Provenance</a:t>
          </a:r>
        </a:p>
      </dgm:t>
    </dgm:pt>
    <dgm:pt modelId="{452FB2A6-71F6-A545-9848-C7EA20C1BC2F}" type="parTrans" cxnId="{8B2C95D2-A50D-3042-9FFC-7B985D45A32E}">
      <dgm:prSet/>
      <dgm:spPr/>
      <dgm:t>
        <a:bodyPr/>
        <a:lstStyle/>
        <a:p>
          <a:endParaRPr lang="en-GB"/>
        </a:p>
      </dgm:t>
    </dgm:pt>
    <dgm:pt modelId="{08F87D8C-B6F3-FA46-8A3A-7F7D0FFA743F}" type="sibTrans" cxnId="{8B2C95D2-A50D-3042-9FFC-7B985D45A32E}">
      <dgm:prSet/>
      <dgm:spPr/>
      <dgm:t>
        <a:bodyPr/>
        <a:lstStyle/>
        <a:p>
          <a:endParaRPr lang="en-GB"/>
        </a:p>
      </dgm:t>
    </dgm:pt>
    <dgm:pt modelId="{B820C92E-6283-0F49-9982-D3FFA4570232}">
      <dgm:prSet phldrT="[Text]"/>
      <dgm:spPr/>
      <dgm:t>
        <a:bodyPr/>
        <a:lstStyle/>
        <a:p>
          <a:r>
            <a:rPr lang="en-GB">
              <a:latin typeface="+mn-lt"/>
            </a:rPr>
            <a:t>Processing </a:t>
          </a:r>
        </a:p>
      </dgm:t>
    </dgm:pt>
    <dgm:pt modelId="{CCADC801-E7CA-A844-8AA2-B80E0BC5B9D9}" type="parTrans" cxnId="{0E285E93-7F9B-1C4D-AD2B-6F52FB66936A}">
      <dgm:prSet/>
      <dgm:spPr/>
      <dgm:t>
        <a:bodyPr/>
        <a:lstStyle/>
        <a:p>
          <a:endParaRPr lang="en-GB"/>
        </a:p>
      </dgm:t>
    </dgm:pt>
    <dgm:pt modelId="{64459355-0B75-4549-9325-16D66AB9F4EE}" type="sibTrans" cxnId="{0E285E93-7F9B-1C4D-AD2B-6F52FB66936A}">
      <dgm:prSet/>
      <dgm:spPr/>
      <dgm:t>
        <a:bodyPr/>
        <a:lstStyle/>
        <a:p>
          <a:endParaRPr lang="en-GB"/>
        </a:p>
      </dgm:t>
    </dgm:pt>
    <dgm:pt modelId="{35000EB2-E700-AA4E-A594-A9300A125546}">
      <dgm:prSet phldrT="[Text]"/>
      <dgm:spPr/>
      <dgm:t>
        <a:bodyPr/>
        <a:lstStyle/>
        <a:p>
          <a:r>
            <a:rPr lang="en-GB">
              <a:latin typeface="+mn-lt"/>
            </a:rPr>
            <a:t>History</a:t>
          </a:r>
        </a:p>
      </dgm:t>
    </dgm:pt>
    <dgm:pt modelId="{8B39FBD6-9F4A-484C-AD73-C68168D5A581}" type="parTrans" cxnId="{464F62B9-9B03-2142-ACB9-386F3DD814A0}">
      <dgm:prSet/>
      <dgm:spPr/>
      <dgm:t>
        <a:bodyPr/>
        <a:lstStyle/>
        <a:p>
          <a:endParaRPr lang="en-GB"/>
        </a:p>
      </dgm:t>
    </dgm:pt>
    <dgm:pt modelId="{BD666A4E-E1AB-284F-A571-6112F2B71CFF}" type="sibTrans" cxnId="{464F62B9-9B03-2142-ACB9-386F3DD814A0}">
      <dgm:prSet/>
      <dgm:spPr/>
      <dgm:t>
        <a:bodyPr/>
        <a:lstStyle/>
        <a:p>
          <a:endParaRPr lang="en-GB"/>
        </a:p>
      </dgm:t>
    </dgm:pt>
    <dgm:pt modelId="{CB058A90-873C-754C-9BF9-473A2875A587}" type="pres">
      <dgm:prSet presAssocID="{79580A92-0BCD-E24C-966B-726CD40DE43D}" presName="Name0" presStyleCnt="0">
        <dgm:presLayoutVars>
          <dgm:dir/>
          <dgm:animLvl val="lvl"/>
          <dgm:resizeHandles val="exact"/>
        </dgm:presLayoutVars>
      </dgm:prSet>
      <dgm:spPr/>
    </dgm:pt>
    <dgm:pt modelId="{0ED6874B-A9A4-6644-B12C-7A8BFE10A18A}" type="pres">
      <dgm:prSet presAssocID="{79580A92-0BCD-E24C-966B-726CD40DE43D}" presName="tSp" presStyleCnt="0"/>
      <dgm:spPr/>
    </dgm:pt>
    <dgm:pt modelId="{F973BFFA-1C84-FE45-A536-AB6DAAB0CD69}" type="pres">
      <dgm:prSet presAssocID="{79580A92-0BCD-E24C-966B-726CD40DE43D}" presName="bSp" presStyleCnt="0"/>
      <dgm:spPr/>
    </dgm:pt>
    <dgm:pt modelId="{D05B6EA0-EDCE-9148-878E-548EA2862434}" type="pres">
      <dgm:prSet presAssocID="{79580A92-0BCD-E24C-966B-726CD40DE43D}" presName="process" presStyleCnt="0"/>
      <dgm:spPr/>
    </dgm:pt>
    <dgm:pt modelId="{19D4A3CA-D587-214C-AB46-6C42DD18BA5E}" type="pres">
      <dgm:prSet presAssocID="{33F3546E-6BA0-4647-9339-E3C3B9B41129}" presName="composite1" presStyleCnt="0"/>
      <dgm:spPr/>
    </dgm:pt>
    <dgm:pt modelId="{7E593A5F-AD7B-2247-A50C-027EBE0604F6}" type="pres">
      <dgm:prSet presAssocID="{33F3546E-6BA0-4647-9339-E3C3B9B41129}" presName="dummyNode1" presStyleLbl="node1" presStyleIdx="0" presStyleCnt="4"/>
      <dgm:spPr/>
    </dgm:pt>
    <dgm:pt modelId="{B8ABFAC3-2501-5349-9A38-E7A2C6501BEC}" type="pres">
      <dgm:prSet presAssocID="{33F3546E-6BA0-4647-9339-E3C3B9B41129}" presName="childNode1" presStyleLbl="bgAcc1" presStyleIdx="0" presStyleCnt="4">
        <dgm:presLayoutVars>
          <dgm:bulletEnabled val="1"/>
        </dgm:presLayoutVars>
      </dgm:prSet>
      <dgm:spPr/>
    </dgm:pt>
    <dgm:pt modelId="{FCD5E657-5059-B543-B0CA-4C758F30F724}" type="pres">
      <dgm:prSet presAssocID="{33F3546E-6BA0-4647-9339-E3C3B9B41129}" presName="childNode1tx" presStyleLbl="bgAcc1" presStyleIdx="0" presStyleCnt="4">
        <dgm:presLayoutVars>
          <dgm:bulletEnabled val="1"/>
        </dgm:presLayoutVars>
      </dgm:prSet>
      <dgm:spPr/>
    </dgm:pt>
    <dgm:pt modelId="{7C806CC1-EC86-5645-B426-BF423D134E42}" type="pres">
      <dgm:prSet presAssocID="{33F3546E-6BA0-4647-9339-E3C3B9B41129}" presName="parentNode1" presStyleLbl="node1" presStyleIdx="0" presStyleCnt="4">
        <dgm:presLayoutVars>
          <dgm:chMax val="1"/>
          <dgm:bulletEnabled val="1"/>
        </dgm:presLayoutVars>
      </dgm:prSet>
      <dgm:spPr/>
    </dgm:pt>
    <dgm:pt modelId="{2EEFADBF-DF32-2C4F-A9FB-DEA250E10325}" type="pres">
      <dgm:prSet presAssocID="{33F3546E-6BA0-4647-9339-E3C3B9B41129}" presName="connSite1" presStyleCnt="0"/>
      <dgm:spPr/>
    </dgm:pt>
    <dgm:pt modelId="{62905FFF-1EB3-9F47-9BFE-D769E0A38FEC}" type="pres">
      <dgm:prSet presAssocID="{9B6B763B-000E-A947-A785-670F1D720165}" presName="Name9" presStyleLbl="sibTrans2D1" presStyleIdx="0" presStyleCnt="3"/>
      <dgm:spPr/>
    </dgm:pt>
    <dgm:pt modelId="{9EC39483-314B-2648-8BFC-BC85CEFEADCC}" type="pres">
      <dgm:prSet presAssocID="{92164753-5F82-784A-B679-1B9FF8A9EED1}" presName="composite2" presStyleCnt="0"/>
      <dgm:spPr/>
    </dgm:pt>
    <dgm:pt modelId="{016288D1-33A3-7247-A1CC-673081D61068}" type="pres">
      <dgm:prSet presAssocID="{92164753-5F82-784A-B679-1B9FF8A9EED1}" presName="dummyNode2" presStyleLbl="node1" presStyleIdx="0" presStyleCnt="4"/>
      <dgm:spPr/>
    </dgm:pt>
    <dgm:pt modelId="{5F784643-8AEB-F84F-BCD7-759F81FEB6AA}" type="pres">
      <dgm:prSet presAssocID="{92164753-5F82-784A-B679-1B9FF8A9EED1}" presName="childNode2" presStyleLbl="bgAcc1" presStyleIdx="1" presStyleCnt="4">
        <dgm:presLayoutVars>
          <dgm:bulletEnabled val="1"/>
        </dgm:presLayoutVars>
      </dgm:prSet>
      <dgm:spPr/>
    </dgm:pt>
    <dgm:pt modelId="{8CC092CC-B776-0749-ABAE-3509F54B75E4}" type="pres">
      <dgm:prSet presAssocID="{92164753-5F82-784A-B679-1B9FF8A9EED1}" presName="childNode2tx" presStyleLbl="bgAcc1" presStyleIdx="1" presStyleCnt="4">
        <dgm:presLayoutVars>
          <dgm:bulletEnabled val="1"/>
        </dgm:presLayoutVars>
      </dgm:prSet>
      <dgm:spPr/>
    </dgm:pt>
    <dgm:pt modelId="{B145EAD2-4129-534B-A61F-59A8CCA39C3F}" type="pres">
      <dgm:prSet presAssocID="{92164753-5F82-784A-B679-1B9FF8A9EED1}" presName="parentNode2" presStyleLbl="node1" presStyleIdx="1" presStyleCnt="4">
        <dgm:presLayoutVars>
          <dgm:chMax val="0"/>
          <dgm:bulletEnabled val="1"/>
        </dgm:presLayoutVars>
      </dgm:prSet>
      <dgm:spPr/>
    </dgm:pt>
    <dgm:pt modelId="{A90CC886-A9E5-4148-B88C-6933279C6BFD}" type="pres">
      <dgm:prSet presAssocID="{92164753-5F82-784A-B679-1B9FF8A9EED1}" presName="connSite2" presStyleCnt="0"/>
      <dgm:spPr/>
    </dgm:pt>
    <dgm:pt modelId="{FBFE2AF7-210B-BA41-AA14-20B802C70CED}" type="pres">
      <dgm:prSet presAssocID="{2359F51B-2D49-8A4A-8FAB-20F3B51E2D9D}" presName="Name18" presStyleLbl="sibTrans2D1" presStyleIdx="1" presStyleCnt="3"/>
      <dgm:spPr/>
    </dgm:pt>
    <dgm:pt modelId="{560C6FEE-3B34-E042-A9F0-6AAB09DF69FF}" type="pres">
      <dgm:prSet presAssocID="{23C58818-5F90-5144-8F40-8E3B166618EE}" presName="composite1" presStyleCnt="0"/>
      <dgm:spPr/>
    </dgm:pt>
    <dgm:pt modelId="{D0D75E00-12D9-ED48-98A2-064C45061238}" type="pres">
      <dgm:prSet presAssocID="{23C58818-5F90-5144-8F40-8E3B166618EE}" presName="dummyNode1" presStyleLbl="node1" presStyleIdx="1" presStyleCnt="4"/>
      <dgm:spPr/>
    </dgm:pt>
    <dgm:pt modelId="{FA5B2C74-3AF2-154F-93EB-330748EA7D4B}" type="pres">
      <dgm:prSet presAssocID="{23C58818-5F90-5144-8F40-8E3B166618EE}" presName="childNode1" presStyleLbl="bgAcc1" presStyleIdx="2" presStyleCnt="4">
        <dgm:presLayoutVars>
          <dgm:bulletEnabled val="1"/>
        </dgm:presLayoutVars>
      </dgm:prSet>
      <dgm:spPr/>
    </dgm:pt>
    <dgm:pt modelId="{05B479D2-6C7C-3F43-BDDD-65D28328C736}" type="pres">
      <dgm:prSet presAssocID="{23C58818-5F90-5144-8F40-8E3B166618EE}" presName="childNode1tx" presStyleLbl="bgAcc1" presStyleIdx="2" presStyleCnt="4">
        <dgm:presLayoutVars>
          <dgm:bulletEnabled val="1"/>
        </dgm:presLayoutVars>
      </dgm:prSet>
      <dgm:spPr/>
    </dgm:pt>
    <dgm:pt modelId="{BD5A2FFB-F683-D947-B6D2-6A811B0CEBA6}" type="pres">
      <dgm:prSet presAssocID="{23C58818-5F90-5144-8F40-8E3B166618EE}" presName="parentNode1" presStyleLbl="node1" presStyleIdx="2" presStyleCnt="4">
        <dgm:presLayoutVars>
          <dgm:chMax val="1"/>
          <dgm:bulletEnabled val="1"/>
        </dgm:presLayoutVars>
      </dgm:prSet>
      <dgm:spPr/>
    </dgm:pt>
    <dgm:pt modelId="{281B781F-B947-D94B-9177-50AEF7D890D9}" type="pres">
      <dgm:prSet presAssocID="{23C58818-5F90-5144-8F40-8E3B166618EE}" presName="connSite1" presStyleCnt="0"/>
      <dgm:spPr/>
    </dgm:pt>
    <dgm:pt modelId="{D0381A7F-3221-E642-B30D-2F83FF449CA0}" type="pres">
      <dgm:prSet presAssocID="{8EBEAA8D-405B-1C42-9135-D83F07061C3C}" presName="Name9" presStyleLbl="sibTrans2D1" presStyleIdx="2" presStyleCnt="3"/>
      <dgm:spPr/>
    </dgm:pt>
    <dgm:pt modelId="{7A1E44A8-2550-7A4A-A307-43F64C6B37BD}" type="pres">
      <dgm:prSet presAssocID="{DC45009A-ED0A-274D-B8F7-78C1DC27B1EE}" presName="composite2" presStyleCnt="0"/>
      <dgm:spPr/>
    </dgm:pt>
    <dgm:pt modelId="{9AC73D97-21BF-D04A-823C-3EEFCA3FBD13}" type="pres">
      <dgm:prSet presAssocID="{DC45009A-ED0A-274D-B8F7-78C1DC27B1EE}" presName="dummyNode2" presStyleLbl="node1" presStyleIdx="2" presStyleCnt="4"/>
      <dgm:spPr/>
    </dgm:pt>
    <dgm:pt modelId="{F2FC1CBC-FB0C-2748-890F-FF71C81D6E19}" type="pres">
      <dgm:prSet presAssocID="{DC45009A-ED0A-274D-B8F7-78C1DC27B1EE}" presName="childNode2" presStyleLbl="bgAcc1" presStyleIdx="3" presStyleCnt="4">
        <dgm:presLayoutVars>
          <dgm:bulletEnabled val="1"/>
        </dgm:presLayoutVars>
      </dgm:prSet>
      <dgm:spPr/>
    </dgm:pt>
    <dgm:pt modelId="{3C070E9D-E028-114B-A516-3FDD316F1645}" type="pres">
      <dgm:prSet presAssocID="{DC45009A-ED0A-274D-B8F7-78C1DC27B1EE}" presName="childNode2tx" presStyleLbl="bgAcc1" presStyleIdx="3" presStyleCnt="4">
        <dgm:presLayoutVars>
          <dgm:bulletEnabled val="1"/>
        </dgm:presLayoutVars>
      </dgm:prSet>
      <dgm:spPr/>
    </dgm:pt>
    <dgm:pt modelId="{52F1E2B8-BE2C-4148-84C9-CEEEF4B226A1}" type="pres">
      <dgm:prSet presAssocID="{DC45009A-ED0A-274D-B8F7-78C1DC27B1EE}" presName="parentNode2" presStyleLbl="node1" presStyleIdx="3" presStyleCnt="4">
        <dgm:presLayoutVars>
          <dgm:chMax val="0"/>
          <dgm:bulletEnabled val="1"/>
        </dgm:presLayoutVars>
      </dgm:prSet>
      <dgm:spPr/>
    </dgm:pt>
    <dgm:pt modelId="{A0FF2BE4-C4C8-AE4D-8C11-6D0880E8A9EF}" type="pres">
      <dgm:prSet presAssocID="{DC45009A-ED0A-274D-B8F7-78C1DC27B1EE}" presName="connSite2" presStyleCnt="0"/>
      <dgm:spPr/>
    </dgm:pt>
  </dgm:ptLst>
  <dgm:cxnLst>
    <dgm:cxn modelId="{12120715-A048-0D4C-9D93-A5D2191E5948}" srcId="{92164753-5F82-784A-B679-1B9FF8A9EED1}" destId="{A9B1997C-F057-4040-A60C-57AB9D3EC698}" srcOrd="0" destOrd="0" parTransId="{36A5081D-C549-B34A-BD50-0EF5F15E7E2A}" sibTransId="{2EEE7DCE-0FBE-9440-A8CE-53A54CA66AFA}"/>
    <dgm:cxn modelId="{8229ED15-9451-8543-BC49-2A7357DD7252}" srcId="{92164753-5F82-784A-B679-1B9FF8A9EED1}" destId="{38893958-6A11-654B-A7E4-72C6C09F452B}" srcOrd="1" destOrd="0" parTransId="{9E14AE9B-FE9E-6840-B99F-CDBFF414481F}" sibTransId="{E155ADA8-E116-BB40-9DA3-E8C850A34EA0}"/>
    <dgm:cxn modelId="{E7DCD81A-355F-9C44-BCCE-01BF772EBDB3}" type="presOf" srcId="{35000EB2-E700-AA4E-A594-A9300A125546}" destId="{3C070E9D-E028-114B-A516-3FDD316F1645}" srcOrd="1" destOrd="2" presId="urn:microsoft.com/office/officeart/2005/8/layout/hProcess4"/>
    <dgm:cxn modelId="{9D4BF01B-8BC9-8E4B-AE20-C641D629D4A4}" type="presOf" srcId="{6EE2B584-3894-374C-B221-DCC25C431C4D}" destId="{FA5B2C74-3AF2-154F-93EB-330748EA7D4B}" srcOrd="0" destOrd="2" presId="urn:microsoft.com/office/officeart/2005/8/layout/hProcess4"/>
    <dgm:cxn modelId="{A40C131D-2959-5341-AFFF-E9C7AD14AA5C}" type="presOf" srcId="{68DF9DEA-D4F6-C044-9C35-C60E29EB1718}" destId="{FCD5E657-5059-B543-B0CA-4C758F30F724}" srcOrd="1" destOrd="2" presId="urn:microsoft.com/office/officeart/2005/8/layout/hProcess4"/>
    <dgm:cxn modelId="{4378B52B-900B-214E-88C7-03D8C69EDEC6}" type="presOf" srcId="{38893958-6A11-654B-A7E4-72C6C09F452B}" destId="{5F784643-8AEB-F84F-BCD7-759F81FEB6AA}" srcOrd="0" destOrd="1" presId="urn:microsoft.com/office/officeart/2005/8/layout/hProcess4"/>
    <dgm:cxn modelId="{1D2CA02E-E459-AD43-B783-954ECF116208}" type="presOf" srcId="{44B3C570-0A52-AC48-9426-276C0179DF38}" destId="{F2FC1CBC-FB0C-2748-890F-FF71C81D6E19}" srcOrd="0" destOrd="0" presId="urn:microsoft.com/office/officeart/2005/8/layout/hProcess4"/>
    <dgm:cxn modelId="{0AC2B235-719E-7B42-8ED8-49E07F175E56}" type="presOf" srcId="{35000EB2-E700-AA4E-A594-A9300A125546}" destId="{F2FC1CBC-FB0C-2748-890F-FF71C81D6E19}" srcOrd="0" destOrd="2" presId="urn:microsoft.com/office/officeart/2005/8/layout/hProcess4"/>
    <dgm:cxn modelId="{4AB71837-1C16-3D45-92F4-5101E7E0807E}" srcId="{23C58818-5F90-5144-8F40-8E3B166618EE}" destId="{77DF4169-5420-D546-BB0A-B9D5F9512D86}" srcOrd="0" destOrd="0" parTransId="{A4BE93CF-2754-BD42-8FB4-F3B7AD86907A}" sibTransId="{F806B7D5-E045-9B44-A42D-0968953988CF}"/>
    <dgm:cxn modelId="{05D0633A-3EAE-CE4F-B765-87C9FC26C1AD}" type="presOf" srcId="{8EBEAA8D-405B-1C42-9135-D83F07061C3C}" destId="{D0381A7F-3221-E642-B30D-2F83FF449CA0}" srcOrd="0" destOrd="0" presId="urn:microsoft.com/office/officeart/2005/8/layout/hProcess4"/>
    <dgm:cxn modelId="{ACAC4E3D-D662-4944-89F8-F2AEC7078A30}" srcId="{79580A92-0BCD-E24C-966B-726CD40DE43D}" destId="{23C58818-5F90-5144-8F40-8E3B166618EE}" srcOrd="2" destOrd="0" parTransId="{FE99CE71-3244-014D-A017-7FEE8D556D45}" sibTransId="{8EBEAA8D-405B-1C42-9135-D83F07061C3C}"/>
    <dgm:cxn modelId="{51D5E53E-FFC5-3C42-8D34-CADD195FC098}" type="presOf" srcId="{B820C92E-6283-0F49-9982-D3FFA4570232}" destId="{F2FC1CBC-FB0C-2748-890F-FF71C81D6E19}" srcOrd="0" destOrd="1" presId="urn:microsoft.com/office/officeart/2005/8/layout/hProcess4"/>
    <dgm:cxn modelId="{4CF03247-5FEB-D84C-AFE1-2C76A66720A9}" srcId="{23C58818-5F90-5144-8F40-8E3B166618EE}" destId="{9A95C66F-257E-514A-A54D-E5114DCA4D1B}" srcOrd="1" destOrd="0" parTransId="{248B6CB3-72ED-9942-A108-A0EDF75FA510}" sibTransId="{ABC94F55-AFBC-9348-9D49-14FDA3D60845}"/>
    <dgm:cxn modelId="{F6EC3954-0B09-5449-B69E-2913C3D8FDA9}" type="presOf" srcId="{93395198-19D4-4B4D-B258-D2714F4629E7}" destId="{B8ABFAC3-2501-5349-9A38-E7A2C6501BEC}" srcOrd="0" destOrd="0" presId="urn:microsoft.com/office/officeart/2005/8/layout/hProcess4"/>
    <dgm:cxn modelId="{3208585D-7FF5-B342-B0DA-460217E6778C}" srcId="{23C58818-5F90-5144-8F40-8E3B166618EE}" destId="{6EE2B584-3894-374C-B221-DCC25C431C4D}" srcOrd="2" destOrd="0" parTransId="{72EE86E4-F8D3-584E-A75F-A3F8A836CB2C}" sibTransId="{AD9BD5B5-5E79-214B-833F-0CA9DDDEA589}"/>
    <dgm:cxn modelId="{0321875D-358C-E44D-AA59-26E242AAB5F0}" type="presOf" srcId="{9B6B763B-000E-A947-A785-670F1D720165}" destId="{62905FFF-1EB3-9F47-9BFE-D769E0A38FEC}" srcOrd="0" destOrd="0" presId="urn:microsoft.com/office/officeart/2005/8/layout/hProcess4"/>
    <dgm:cxn modelId="{8E04D05E-73B1-A749-85AD-F6549751DC75}" srcId="{DC45009A-ED0A-274D-B8F7-78C1DC27B1EE}" destId="{44B3C570-0A52-AC48-9426-276C0179DF38}" srcOrd="0" destOrd="0" parTransId="{C9668951-2850-C449-893E-6E9F0130102B}" sibTransId="{94BE1AE5-CACF-D94A-9128-F4045E9D2C59}"/>
    <dgm:cxn modelId="{2E94BC5F-1D65-A141-B9AE-A349296C907D}" type="presOf" srcId="{93395198-19D4-4B4D-B258-D2714F4629E7}" destId="{FCD5E657-5059-B543-B0CA-4C758F30F724}" srcOrd="1" destOrd="0" presId="urn:microsoft.com/office/officeart/2005/8/layout/hProcess4"/>
    <dgm:cxn modelId="{8F23416F-87DF-E544-8618-C6C286169A6F}" srcId="{79580A92-0BCD-E24C-966B-726CD40DE43D}" destId="{33F3546E-6BA0-4647-9339-E3C3B9B41129}" srcOrd="0" destOrd="0" parTransId="{DFB987A8-5287-DA42-97E1-22086D4FAE40}" sibTransId="{9B6B763B-000E-A947-A785-670F1D720165}"/>
    <dgm:cxn modelId="{2331D86F-1DEE-E64A-B684-AA1558DBCD37}" type="presOf" srcId="{68DF9DEA-D4F6-C044-9C35-C60E29EB1718}" destId="{B8ABFAC3-2501-5349-9A38-E7A2C6501BEC}" srcOrd="0" destOrd="2" presId="urn:microsoft.com/office/officeart/2005/8/layout/hProcess4"/>
    <dgm:cxn modelId="{F992FA88-9462-6048-9122-1214B482B9AA}" srcId="{33F3546E-6BA0-4647-9339-E3C3B9B41129}" destId="{ED121B34-F5E7-7041-98AC-F3E4679FDE33}" srcOrd="1" destOrd="0" parTransId="{91931FBF-95E4-E746-8E7F-A3DA7C527FA1}" sibTransId="{32F2F514-6E78-074F-811B-0B2CA90AEF68}"/>
    <dgm:cxn modelId="{32A19989-C963-2B4A-BAF7-62A9A99BCB52}" type="presOf" srcId="{9A95C66F-257E-514A-A54D-E5114DCA4D1B}" destId="{05B479D2-6C7C-3F43-BDDD-65D28328C736}" srcOrd="1" destOrd="1" presId="urn:microsoft.com/office/officeart/2005/8/layout/hProcess4"/>
    <dgm:cxn modelId="{55CF9B92-0E04-894D-ADC7-61856E5EEE65}" type="presOf" srcId="{ED121B34-F5E7-7041-98AC-F3E4679FDE33}" destId="{FCD5E657-5059-B543-B0CA-4C758F30F724}" srcOrd="1" destOrd="1" presId="urn:microsoft.com/office/officeart/2005/8/layout/hProcess4"/>
    <dgm:cxn modelId="{0E285E93-7F9B-1C4D-AD2B-6F52FB66936A}" srcId="{DC45009A-ED0A-274D-B8F7-78C1DC27B1EE}" destId="{B820C92E-6283-0F49-9982-D3FFA4570232}" srcOrd="1" destOrd="0" parTransId="{CCADC801-E7CA-A844-8AA2-B80E0BC5B9D9}" sibTransId="{64459355-0B75-4549-9325-16D66AB9F4EE}"/>
    <dgm:cxn modelId="{01F80D95-E30F-6C40-A305-2687522F4F70}" type="presOf" srcId="{6EE2B584-3894-374C-B221-DCC25C431C4D}" destId="{05B479D2-6C7C-3F43-BDDD-65D28328C736}" srcOrd="1" destOrd="2" presId="urn:microsoft.com/office/officeart/2005/8/layout/hProcess4"/>
    <dgm:cxn modelId="{B1425096-9D66-8047-BE70-CB121F3FFE70}" srcId="{33F3546E-6BA0-4647-9339-E3C3B9B41129}" destId="{93395198-19D4-4B4D-B258-D2714F4629E7}" srcOrd="0" destOrd="0" parTransId="{255FB1EF-2282-7B4A-B584-F74F74061AC3}" sibTransId="{782A21CC-0A80-2B40-8AA0-30F6E93BCA67}"/>
    <dgm:cxn modelId="{E6827C98-9437-3D4E-AEDE-668D9E4BFA87}" type="presOf" srcId="{A9B1997C-F057-4040-A60C-57AB9D3EC698}" destId="{5F784643-8AEB-F84F-BCD7-759F81FEB6AA}" srcOrd="0" destOrd="0" presId="urn:microsoft.com/office/officeart/2005/8/layout/hProcess4"/>
    <dgm:cxn modelId="{A5B0429B-F8C6-954D-B4CC-379093BA2C19}" srcId="{79580A92-0BCD-E24C-966B-726CD40DE43D}" destId="{92164753-5F82-784A-B679-1B9FF8A9EED1}" srcOrd="1" destOrd="0" parTransId="{04F14A8A-483D-884F-9491-83FA54C00AD1}" sibTransId="{2359F51B-2D49-8A4A-8FAB-20F3B51E2D9D}"/>
    <dgm:cxn modelId="{DF626D9C-93C9-FA47-BC76-27A257F66F04}" type="presOf" srcId="{38893958-6A11-654B-A7E4-72C6C09F452B}" destId="{8CC092CC-B776-0749-ABAE-3509F54B75E4}" srcOrd="1" destOrd="1" presId="urn:microsoft.com/office/officeart/2005/8/layout/hProcess4"/>
    <dgm:cxn modelId="{F96F46A9-72C3-1D43-9B13-08F85FF30533}" type="presOf" srcId="{DC45009A-ED0A-274D-B8F7-78C1DC27B1EE}" destId="{52F1E2B8-BE2C-4148-84C9-CEEEF4B226A1}" srcOrd="0" destOrd="0" presId="urn:microsoft.com/office/officeart/2005/8/layout/hProcess4"/>
    <dgm:cxn modelId="{FC44EAAB-B191-7B48-B03E-35215A79FB69}" type="presOf" srcId="{ED121B34-F5E7-7041-98AC-F3E4679FDE33}" destId="{B8ABFAC3-2501-5349-9A38-E7A2C6501BEC}" srcOrd="0" destOrd="1" presId="urn:microsoft.com/office/officeart/2005/8/layout/hProcess4"/>
    <dgm:cxn modelId="{9747E3AC-A013-6A49-8BB4-45C9A1B2D690}" type="presOf" srcId="{77DF4169-5420-D546-BB0A-B9D5F9512D86}" destId="{05B479D2-6C7C-3F43-BDDD-65D28328C736}" srcOrd="1" destOrd="0" presId="urn:microsoft.com/office/officeart/2005/8/layout/hProcess4"/>
    <dgm:cxn modelId="{465DA6B1-3994-FA44-A0CD-1C4E3467C81D}" type="presOf" srcId="{44B3C570-0A52-AC48-9426-276C0179DF38}" destId="{3C070E9D-E028-114B-A516-3FDD316F1645}" srcOrd="1" destOrd="0" presId="urn:microsoft.com/office/officeart/2005/8/layout/hProcess4"/>
    <dgm:cxn modelId="{464F62B9-9B03-2142-ACB9-386F3DD814A0}" srcId="{DC45009A-ED0A-274D-B8F7-78C1DC27B1EE}" destId="{35000EB2-E700-AA4E-A594-A9300A125546}" srcOrd="2" destOrd="0" parTransId="{8B39FBD6-9F4A-484C-AD73-C68168D5A581}" sibTransId="{BD666A4E-E1AB-284F-A571-6112F2B71CFF}"/>
    <dgm:cxn modelId="{6E513ACF-EBE1-4A4B-9ED8-3289EEF00BAF}" type="presOf" srcId="{B820C92E-6283-0F49-9982-D3FFA4570232}" destId="{3C070E9D-E028-114B-A516-3FDD316F1645}" srcOrd="1" destOrd="1" presId="urn:microsoft.com/office/officeart/2005/8/layout/hProcess4"/>
    <dgm:cxn modelId="{8B2C95D2-A50D-3042-9FFC-7B985D45A32E}" srcId="{79580A92-0BCD-E24C-966B-726CD40DE43D}" destId="{DC45009A-ED0A-274D-B8F7-78C1DC27B1EE}" srcOrd="3" destOrd="0" parTransId="{452FB2A6-71F6-A545-9848-C7EA20C1BC2F}" sibTransId="{08F87D8C-B6F3-FA46-8A3A-7F7D0FFA743F}"/>
    <dgm:cxn modelId="{CC8D5FDA-C31C-F54F-AA4A-C1E69E6FB664}" type="presOf" srcId="{33F3546E-6BA0-4647-9339-E3C3B9B41129}" destId="{7C806CC1-EC86-5645-B426-BF423D134E42}" srcOrd="0" destOrd="0" presId="urn:microsoft.com/office/officeart/2005/8/layout/hProcess4"/>
    <dgm:cxn modelId="{7D2BC8DE-DF87-FB4F-AE78-0F1FD41931C6}" srcId="{33F3546E-6BA0-4647-9339-E3C3B9B41129}" destId="{68DF9DEA-D4F6-C044-9C35-C60E29EB1718}" srcOrd="2" destOrd="0" parTransId="{39453192-9849-2B4C-AB19-D7E4CC1B2275}" sibTransId="{36FAB736-4433-0041-8FF3-ED648302CE13}"/>
    <dgm:cxn modelId="{7F005DE3-3DE9-4645-B849-824D4AFA21B9}" type="presOf" srcId="{77DF4169-5420-D546-BB0A-B9D5F9512D86}" destId="{FA5B2C74-3AF2-154F-93EB-330748EA7D4B}" srcOrd="0" destOrd="0" presId="urn:microsoft.com/office/officeart/2005/8/layout/hProcess4"/>
    <dgm:cxn modelId="{CF42DFE3-F6F5-CE44-8D70-91F17504E63B}" type="presOf" srcId="{92164753-5F82-784A-B679-1B9FF8A9EED1}" destId="{B145EAD2-4129-534B-A61F-59A8CCA39C3F}" srcOrd="0" destOrd="0" presId="urn:microsoft.com/office/officeart/2005/8/layout/hProcess4"/>
    <dgm:cxn modelId="{D941A0E5-E0FC-9540-B2E6-82C26C32EB41}" type="presOf" srcId="{A9B1997C-F057-4040-A60C-57AB9D3EC698}" destId="{8CC092CC-B776-0749-ABAE-3509F54B75E4}" srcOrd="1" destOrd="0" presId="urn:microsoft.com/office/officeart/2005/8/layout/hProcess4"/>
    <dgm:cxn modelId="{5100F2EA-E698-C34E-B3EC-B5CDECC8624B}" type="presOf" srcId="{9A95C66F-257E-514A-A54D-E5114DCA4D1B}" destId="{FA5B2C74-3AF2-154F-93EB-330748EA7D4B}" srcOrd="0" destOrd="1" presId="urn:microsoft.com/office/officeart/2005/8/layout/hProcess4"/>
    <dgm:cxn modelId="{BADDB8EF-73CC-DC48-A41B-75DDD7D744C8}" type="presOf" srcId="{2359F51B-2D49-8A4A-8FAB-20F3B51E2D9D}" destId="{FBFE2AF7-210B-BA41-AA14-20B802C70CED}" srcOrd="0" destOrd="0" presId="urn:microsoft.com/office/officeart/2005/8/layout/hProcess4"/>
    <dgm:cxn modelId="{F45DA7F4-2884-0249-8131-4F8874A250E9}" type="presOf" srcId="{79580A92-0BCD-E24C-966B-726CD40DE43D}" destId="{CB058A90-873C-754C-9BF9-473A2875A587}" srcOrd="0" destOrd="0" presId="urn:microsoft.com/office/officeart/2005/8/layout/hProcess4"/>
    <dgm:cxn modelId="{D2A57CF7-7C14-4A4F-9213-079008BC4FF0}" type="presOf" srcId="{23C58818-5F90-5144-8F40-8E3B166618EE}" destId="{BD5A2FFB-F683-D947-B6D2-6A811B0CEBA6}" srcOrd="0" destOrd="0" presId="urn:microsoft.com/office/officeart/2005/8/layout/hProcess4"/>
    <dgm:cxn modelId="{08B2478C-7F6A-7B40-A8AB-46DF1F5F03B7}" type="presParOf" srcId="{CB058A90-873C-754C-9BF9-473A2875A587}" destId="{0ED6874B-A9A4-6644-B12C-7A8BFE10A18A}" srcOrd="0" destOrd="0" presId="urn:microsoft.com/office/officeart/2005/8/layout/hProcess4"/>
    <dgm:cxn modelId="{B5E03418-09EB-2341-9F87-40DC0707A3F7}" type="presParOf" srcId="{CB058A90-873C-754C-9BF9-473A2875A587}" destId="{F973BFFA-1C84-FE45-A536-AB6DAAB0CD69}" srcOrd="1" destOrd="0" presId="urn:microsoft.com/office/officeart/2005/8/layout/hProcess4"/>
    <dgm:cxn modelId="{07EA24E9-4EC5-4746-B0A3-D3BB846FEA4A}" type="presParOf" srcId="{CB058A90-873C-754C-9BF9-473A2875A587}" destId="{D05B6EA0-EDCE-9148-878E-548EA2862434}" srcOrd="2" destOrd="0" presId="urn:microsoft.com/office/officeart/2005/8/layout/hProcess4"/>
    <dgm:cxn modelId="{E1F4663D-A97D-FD44-BD1E-E1DE41E31300}" type="presParOf" srcId="{D05B6EA0-EDCE-9148-878E-548EA2862434}" destId="{19D4A3CA-D587-214C-AB46-6C42DD18BA5E}" srcOrd="0" destOrd="0" presId="urn:microsoft.com/office/officeart/2005/8/layout/hProcess4"/>
    <dgm:cxn modelId="{AF54A45D-F32B-8A4E-AE0E-E6210E23D9B4}" type="presParOf" srcId="{19D4A3CA-D587-214C-AB46-6C42DD18BA5E}" destId="{7E593A5F-AD7B-2247-A50C-027EBE0604F6}" srcOrd="0" destOrd="0" presId="urn:microsoft.com/office/officeart/2005/8/layout/hProcess4"/>
    <dgm:cxn modelId="{FFA5147A-B547-514E-BA6B-18163EF79EC8}" type="presParOf" srcId="{19D4A3CA-D587-214C-AB46-6C42DD18BA5E}" destId="{B8ABFAC3-2501-5349-9A38-E7A2C6501BEC}" srcOrd="1" destOrd="0" presId="urn:microsoft.com/office/officeart/2005/8/layout/hProcess4"/>
    <dgm:cxn modelId="{7E270B5E-5532-BC4F-84DF-6C397ABBA9A2}" type="presParOf" srcId="{19D4A3CA-D587-214C-AB46-6C42DD18BA5E}" destId="{FCD5E657-5059-B543-B0CA-4C758F30F724}" srcOrd="2" destOrd="0" presId="urn:microsoft.com/office/officeart/2005/8/layout/hProcess4"/>
    <dgm:cxn modelId="{C73D791D-F01D-B444-9B26-CC1740701DEB}" type="presParOf" srcId="{19D4A3CA-D587-214C-AB46-6C42DD18BA5E}" destId="{7C806CC1-EC86-5645-B426-BF423D134E42}" srcOrd="3" destOrd="0" presId="urn:microsoft.com/office/officeart/2005/8/layout/hProcess4"/>
    <dgm:cxn modelId="{A3600BC7-88EC-6047-9D85-CCB567E2155E}" type="presParOf" srcId="{19D4A3CA-D587-214C-AB46-6C42DD18BA5E}" destId="{2EEFADBF-DF32-2C4F-A9FB-DEA250E10325}" srcOrd="4" destOrd="0" presId="urn:microsoft.com/office/officeart/2005/8/layout/hProcess4"/>
    <dgm:cxn modelId="{B8FC8F71-0C1D-A244-BB6D-FD07AEE5D74A}" type="presParOf" srcId="{D05B6EA0-EDCE-9148-878E-548EA2862434}" destId="{62905FFF-1EB3-9F47-9BFE-D769E0A38FEC}" srcOrd="1" destOrd="0" presId="urn:microsoft.com/office/officeart/2005/8/layout/hProcess4"/>
    <dgm:cxn modelId="{044D655F-8019-324F-B0A9-9F79EFC0A9D2}" type="presParOf" srcId="{D05B6EA0-EDCE-9148-878E-548EA2862434}" destId="{9EC39483-314B-2648-8BFC-BC85CEFEADCC}" srcOrd="2" destOrd="0" presId="urn:microsoft.com/office/officeart/2005/8/layout/hProcess4"/>
    <dgm:cxn modelId="{4CF2A47D-F276-0140-B28B-92EE5B42880C}" type="presParOf" srcId="{9EC39483-314B-2648-8BFC-BC85CEFEADCC}" destId="{016288D1-33A3-7247-A1CC-673081D61068}" srcOrd="0" destOrd="0" presId="urn:microsoft.com/office/officeart/2005/8/layout/hProcess4"/>
    <dgm:cxn modelId="{D3E05C06-BD47-1D43-8DFC-9FADF4CE2DC6}" type="presParOf" srcId="{9EC39483-314B-2648-8BFC-BC85CEFEADCC}" destId="{5F784643-8AEB-F84F-BCD7-759F81FEB6AA}" srcOrd="1" destOrd="0" presId="urn:microsoft.com/office/officeart/2005/8/layout/hProcess4"/>
    <dgm:cxn modelId="{B8382D2D-1940-1940-9B25-80CBCE42FAE0}" type="presParOf" srcId="{9EC39483-314B-2648-8BFC-BC85CEFEADCC}" destId="{8CC092CC-B776-0749-ABAE-3509F54B75E4}" srcOrd="2" destOrd="0" presId="urn:microsoft.com/office/officeart/2005/8/layout/hProcess4"/>
    <dgm:cxn modelId="{D598FB13-452F-B24E-98F6-87875E911FEE}" type="presParOf" srcId="{9EC39483-314B-2648-8BFC-BC85CEFEADCC}" destId="{B145EAD2-4129-534B-A61F-59A8CCA39C3F}" srcOrd="3" destOrd="0" presId="urn:microsoft.com/office/officeart/2005/8/layout/hProcess4"/>
    <dgm:cxn modelId="{AA997F1C-E39C-A14D-A91A-4F968445B693}" type="presParOf" srcId="{9EC39483-314B-2648-8BFC-BC85CEFEADCC}" destId="{A90CC886-A9E5-4148-B88C-6933279C6BFD}" srcOrd="4" destOrd="0" presId="urn:microsoft.com/office/officeart/2005/8/layout/hProcess4"/>
    <dgm:cxn modelId="{62224014-FEAC-6B49-9B0E-573545E0FCD9}" type="presParOf" srcId="{D05B6EA0-EDCE-9148-878E-548EA2862434}" destId="{FBFE2AF7-210B-BA41-AA14-20B802C70CED}" srcOrd="3" destOrd="0" presId="urn:microsoft.com/office/officeart/2005/8/layout/hProcess4"/>
    <dgm:cxn modelId="{4FECED54-C2D1-3C4D-BA2E-975A34F6F814}" type="presParOf" srcId="{D05B6EA0-EDCE-9148-878E-548EA2862434}" destId="{560C6FEE-3B34-E042-A9F0-6AAB09DF69FF}" srcOrd="4" destOrd="0" presId="urn:microsoft.com/office/officeart/2005/8/layout/hProcess4"/>
    <dgm:cxn modelId="{D9974E48-9128-3244-89F6-5C9EF1D5561F}" type="presParOf" srcId="{560C6FEE-3B34-E042-A9F0-6AAB09DF69FF}" destId="{D0D75E00-12D9-ED48-98A2-064C45061238}" srcOrd="0" destOrd="0" presId="urn:microsoft.com/office/officeart/2005/8/layout/hProcess4"/>
    <dgm:cxn modelId="{C18723D4-47DD-5846-AEB2-1925EABDE3CA}" type="presParOf" srcId="{560C6FEE-3B34-E042-A9F0-6AAB09DF69FF}" destId="{FA5B2C74-3AF2-154F-93EB-330748EA7D4B}" srcOrd="1" destOrd="0" presId="urn:microsoft.com/office/officeart/2005/8/layout/hProcess4"/>
    <dgm:cxn modelId="{27043573-57B7-9047-A7FE-61F59AD0076F}" type="presParOf" srcId="{560C6FEE-3B34-E042-A9F0-6AAB09DF69FF}" destId="{05B479D2-6C7C-3F43-BDDD-65D28328C736}" srcOrd="2" destOrd="0" presId="urn:microsoft.com/office/officeart/2005/8/layout/hProcess4"/>
    <dgm:cxn modelId="{311419F5-ADB8-D641-8C44-FADCA942C506}" type="presParOf" srcId="{560C6FEE-3B34-E042-A9F0-6AAB09DF69FF}" destId="{BD5A2FFB-F683-D947-B6D2-6A811B0CEBA6}" srcOrd="3" destOrd="0" presId="urn:microsoft.com/office/officeart/2005/8/layout/hProcess4"/>
    <dgm:cxn modelId="{5B76EF30-B238-A049-A286-3D002866C373}" type="presParOf" srcId="{560C6FEE-3B34-E042-A9F0-6AAB09DF69FF}" destId="{281B781F-B947-D94B-9177-50AEF7D890D9}" srcOrd="4" destOrd="0" presId="urn:microsoft.com/office/officeart/2005/8/layout/hProcess4"/>
    <dgm:cxn modelId="{16EF43E2-3445-4846-9AE6-079B7B9BC61F}" type="presParOf" srcId="{D05B6EA0-EDCE-9148-878E-548EA2862434}" destId="{D0381A7F-3221-E642-B30D-2F83FF449CA0}" srcOrd="5" destOrd="0" presId="urn:microsoft.com/office/officeart/2005/8/layout/hProcess4"/>
    <dgm:cxn modelId="{85283899-FA9F-C84B-83EC-B3CE732DE727}" type="presParOf" srcId="{D05B6EA0-EDCE-9148-878E-548EA2862434}" destId="{7A1E44A8-2550-7A4A-A307-43F64C6B37BD}" srcOrd="6" destOrd="0" presId="urn:microsoft.com/office/officeart/2005/8/layout/hProcess4"/>
    <dgm:cxn modelId="{3C62FA4B-0C69-8443-BB6A-BEA8038EE3EB}" type="presParOf" srcId="{7A1E44A8-2550-7A4A-A307-43F64C6B37BD}" destId="{9AC73D97-21BF-D04A-823C-3EEFCA3FBD13}" srcOrd="0" destOrd="0" presId="urn:microsoft.com/office/officeart/2005/8/layout/hProcess4"/>
    <dgm:cxn modelId="{826C1F17-68BE-B046-93D3-FCD195339625}" type="presParOf" srcId="{7A1E44A8-2550-7A4A-A307-43F64C6B37BD}" destId="{F2FC1CBC-FB0C-2748-890F-FF71C81D6E19}" srcOrd="1" destOrd="0" presId="urn:microsoft.com/office/officeart/2005/8/layout/hProcess4"/>
    <dgm:cxn modelId="{D278BA5A-094D-7640-A508-F5A34B2F929D}" type="presParOf" srcId="{7A1E44A8-2550-7A4A-A307-43F64C6B37BD}" destId="{3C070E9D-E028-114B-A516-3FDD316F1645}" srcOrd="2" destOrd="0" presId="urn:microsoft.com/office/officeart/2005/8/layout/hProcess4"/>
    <dgm:cxn modelId="{2EF93A70-8A3A-2342-ADCE-5E0CAEAD8298}" type="presParOf" srcId="{7A1E44A8-2550-7A4A-A307-43F64C6B37BD}" destId="{52F1E2B8-BE2C-4148-84C9-CEEEF4B226A1}" srcOrd="3" destOrd="0" presId="urn:microsoft.com/office/officeart/2005/8/layout/hProcess4"/>
    <dgm:cxn modelId="{63A49A77-D728-1C4A-B1FF-0340D2FF1AA4}" type="presParOf" srcId="{7A1E44A8-2550-7A4A-A307-43F64C6B37BD}" destId="{A0FF2BE4-C4C8-AE4D-8C11-6D0880E8A9EF}"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ABFAC3-2501-5349-9A38-E7A2C6501BEC}">
      <dsp:nvSpPr>
        <dsp:cNvPr id="0" name=""/>
        <dsp:cNvSpPr/>
      </dsp:nvSpPr>
      <dsp:spPr>
        <a:xfrm>
          <a:off x="2283" y="1535583"/>
          <a:ext cx="2221972" cy="183266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005" tIns="40005" rIns="40005" bIns="40005" numCol="1" spcCol="1270" anchor="t" anchorCtr="0">
          <a:noAutofit/>
        </a:bodyPr>
        <a:lstStyle/>
        <a:p>
          <a:pPr marL="228600" lvl="1" indent="-228600" algn="l" defTabSz="933450">
            <a:lnSpc>
              <a:spcPct val="90000"/>
            </a:lnSpc>
            <a:spcBef>
              <a:spcPct val="0"/>
            </a:spcBef>
            <a:spcAft>
              <a:spcPct val="15000"/>
            </a:spcAft>
            <a:buChar char="•"/>
          </a:pPr>
          <a:r>
            <a:rPr lang="en-GB" sz="2100" kern="1200"/>
            <a:t>Measurements</a:t>
          </a:r>
        </a:p>
        <a:p>
          <a:pPr marL="228600" lvl="1" indent="-228600" algn="l" defTabSz="933450">
            <a:lnSpc>
              <a:spcPct val="90000"/>
            </a:lnSpc>
            <a:spcBef>
              <a:spcPct val="0"/>
            </a:spcBef>
            <a:spcAft>
              <a:spcPct val="15000"/>
            </a:spcAft>
            <a:buChar char="•"/>
          </a:pPr>
          <a:r>
            <a:rPr lang="en-GB" sz="2100" kern="1200"/>
            <a:t>Observations</a:t>
          </a:r>
        </a:p>
        <a:p>
          <a:pPr marL="228600" lvl="1" indent="-228600" algn="l" defTabSz="933450">
            <a:lnSpc>
              <a:spcPct val="90000"/>
            </a:lnSpc>
            <a:spcBef>
              <a:spcPct val="0"/>
            </a:spcBef>
            <a:spcAft>
              <a:spcPct val="15000"/>
            </a:spcAft>
            <a:buChar char="•"/>
          </a:pPr>
          <a:r>
            <a:rPr lang="en-GB" sz="2100" kern="1200"/>
            <a:t>Results</a:t>
          </a:r>
        </a:p>
      </dsp:txBody>
      <dsp:txXfrm>
        <a:off x="44458" y="1577758"/>
        <a:ext cx="2137622" cy="1355599"/>
      </dsp:txXfrm>
    </dsp:sp>
    <dsp:sp modelId="{62905FFF-1EB3-9F47-9BFE-D769E0A38FEC}">
      <dsp:nvSpPr>
        <dsp:cNvPr id="0" name=""/>
        <dsp:cNvSpPr/>
      </dsp:nvSpPr>
      <dsp:spPr>
        <a:xfrm>
          <a:off x="1233619" y="1909735"/>
          <a:ext cx="2542505" cy="2542505"/>
        </a:xfrm>
        <a:prstGeom prst="leftCircularArrow">
          <a:avLst>
            <a:gd name="adj1" fmla="val 3514"/>
            <a:gd name="adj2" fmla="val 436150"/>
            <a:gd name="adj3" fmla="val 2211661"/>
            <a:gd name="adj4" fmla="val 9024489"/>
            <a:gd name="adj5" fmla="val 41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C806CC1-EC86-5645-B426-BF423D134E42}">
      <dsp:nvSpPr>
        <dsp:cNvPr id="0" name=""/>
        <dsp:cNvSpPr/>
      </dsp:nvSpPr>
      <dsp:spPr>
        <a:xfrm>
          <a:off x="496055" y="2975532"/>
          <a:ext cx="1975086" cy="7854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43180" rIns="64770" bIns="43180" numCol="1" spcCol="1270" anchor="ctr" anchorCtr="0">
          <a:noAutofit/>
        </a:bodyPr>
        <a:lstStyle/>
        <a:p>
          <a:pPr marL="0" lvl="0" indent="0" algn="ctr" defTabSz="1511300">
            <a:lnSpc>
              <a:spcPct val="90000"/>
            </a:lnSpc>
            <a:spcBef>
              <a:spcPct val="0"/>
            </a:spcBef>
            <a:spcAft>
              <a:spcPct val="35000"/>
            </a:spcAft>
            <a:buNone/>
          </a:pPr>
          <a:r>
            <a:rPr lang="en-GB" sz="3400" kern="1200"/>
            <a:t>Data</a:t>
          </a:r>
        </a:p>
      </dsp:txBody>
      <dsp:txXfrm>
        <a:off x="519059" y="2998536"/>
        <a:ext cx="1929078" cy="739418"/>
      </dsp:txXfrm>
    </dsp:sp>
    <dsp:sp modelId="{5F784643-8AEB-F84F-BCD7-759F81FEB6AA}">
      <dsp:nvSpPr>
        <dsp:cNvPr id="0" name=""/>
        <dsp:cNvSpPr/>
      </dsp:nvSpPr>
      <dsp:spPr>
        <a:xfrm>
          <a:off x="2896586" y="1535583"/>
          <a:ext cx="2221972" cy="183266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005" tIns="40005" rIns="40005" bIns="40005" numCol="1" spcCol="1270" anchor="t" anchorCtr="0">
          <a:noAutofit/>
        </a:bodyPr>
        <a:lstStyle/>
        <a:p>
          <a:pPr marL="228600" lvl="1" indent="-228600" algn="l" defTabSz="933450">
            <a:lnSpc>
              <a:spcPct val="90000"/>
            </a:lnSpc>
            <a:spcBef>
              <a:spcPct val="0"/>
            </a:spcBef>
            <a:spcAft>
              <a:spcPct val="15000"/>
            </a:spcAft>
            <a:buChar char="•"/>
          </a:pPr>
          <a:r>
            <a:rPr lang="en-GB" sz="2100" kern="1200"/>
            <a:t>What the data represents</a:t>
          </a:r>
        </a:p>
        <a:p>
          <a:pPr marL="228600" lvl="1" indent="-228600" algn="l" defTabSz="933450">
            <a:lnSpc>
              <a:spcPct val="90000"/>
            </a:lnSpc>
            <a:spcBef>
              <a:spcPct val="0"/>
            </a:spcBef>
            <a:spcAft>
              <a:spcPct val="15000"/>
            </a:spcAft>
            <a:buChar char="•"/>
          </a:pPr>
          <a:r>
            <a:rPr lang="en-GB" sz="2100" kern="1200"/>
            <a:t>Units, variables</a:t>
          </a:r>
        </a:p>
      </dsp:txBody>
      <dsp:txXfrm>
        <a:off x="2938761" y="1970472"/>
        <a:ext cx="2137622" cy="1355599"/>
      </dsp:txXfrm>
    </dsp:sp>
    <dsp:sp modelId="{FBFE2AF7-210B-BA41-AA14-20B802C70CED}">
      <dsp:nvSpPr>
        <dsp:cNvPr id="0" name=""/>
        <dsp:cNvSpPr/>
      </dsp:nvSpPr>
      <dsp:spPr>
        <a:xfrm>
          <a:off x="4109405" y="379731"/>
          <a:ext cx="2826424" cy="2826424"/>
        </a:xfrm>
        <a:prstGeom prst="circularArrow">
          <a:avLst>
            <a:gd name="adj1" fmla="val 3161"/>
            <a:gd name="adj2" fmla="val 389064"/>
            <a:gd name="adj3" fmla="val 19435426"/>
            <a:gd name="adj4" fmla="val 12575511"/>
            <a:gd name="adj5" fmla="val 368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145EAD2-4129-534B-A61F-59A8CCA39C3F}">
      <dsp:nvSpPr>
        <dsp:cNvPr id="0" name=""/>
        <dsp:cNvSpPr/>
      </dsp:nvSpPr>
      <dsp:spPr>
        <a:xfrm>
          <a:off x="3390358" y="1142870"/>
          <a:ext cx="1975086" cy="7854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43180" rIns="64770" bIns="43180" numCol="1" spcCol="1270" anchor="ctr" anchorCtr="0">
          <a:noAutofit/>
        </a:bodyPr>
        <a:lstStyle/>
        <a:p>
          <a:pPr marL="0" lvl="0" indent="0" algn="ctr" defTabSz="1511300">
            <a:lnSpc>
              <a:spcPct val="90000"/>
            </a:lnSpc>
            <a:spcBef>
              <a:spcPct val="0"/>
            </a:spcBef>
            <a:spcAft>
              <a:spcPct val="35000"/>
            </a:spcAft>
            <a:buNone/>
          </a:pPr>
          <a:r>
            <a:rPr lang="en-GB" sz="3400" kern="1200"/>
            <a:t>Metadata</a:t>
          </a:r>
        </a:p>
      </dsp:txBody>
      <dsp:txXfrm>
        <a:off x="3413362" y="1165874"/>
        <a:ext cx="1929078" cy="739418"/>
      </dsp:txXfrm>
    </dsp:sp>
    <dsp:sp modelId="{FA5B2C74-3AF2-154F-93EB-330748EA7D4B}">
      <dsp:nvSpPr>
        <dsp:cNvPr id="0" name=""/>
        <dsp:cNvSpPr/>
      </dsp:nvSpPr>
      <dsp:spPr>
        <a:xfrm>
          <a:off x="5790889" y="1535583"/>
          <a:ext cx="2221972" cy="183266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005" tIns="40005" rIns="40005" bIns="40005" numCol="1" spcCol="1270" anchor="t" anchorCtr="0">
          <a:noAutofit/>
        </a:bodyPr>
        <a:lstStyle/>
        <a:p>
          <a:pPr marL="228600" lvl="1" indent="-228600" algn="l" defTabSz="933450">
            <a:lnSpc>
              <a:spcPct val="90000"/>
            </a:lnSpc>
            <a:spcBef>
              <a:spcPct val="0"/>
            </a:spcBef>
            <a:spcAft>
              <a:spcPct val="15000"/>
            </a:spcAft>
            <a:buChar char="•"/>
          </a:pPr>
          <a:r>
            <a:rPr lang="en-GB" sz="2100" kern="1200">
              <a:latin typeface="+mn-lt"/>
              <a:cs typeface="Poppins" panose="00000500000000000000" pitchFamily="2" charset="0"/>
            </a:rPr>
            <a:t>How the data were produced</a:t>
          </a:r>
        </a:p>
        <a:p>
          <a:pPr marL="228600" lvl="1" indent="-228600" algn="l" defTabSz="933450" rtl="0">
            <a:lnSpc>
              <a:spcPct val="90000"/>
            </a:lnSpc>
            <a:spcBef>
              <a:spcPct val="0"/>
            </a:spcBef>
            <a:spcAft>
              <a:spcPct val="15000"/>
            </a:spcAft>
            <a:buChar char="•"/>
          </a:pPr>
          <a:r>
            <a:rPr lang="en-GB" sz="2100" kern="1200">
              <a:latin typeface="+mn-lt"/>
            </a:rPr>
            <a:t>Protocols</a:t>
          </a:r>
        </a:p>
        <a:p>
          <a:pPr marL="228600" lvl="1" indent="-228600" algn="l" defTabSz="933450" rtl="0">
            <a:lnSpc>
              <a:spcPct val="90000"/>
            </a:lnSpc>
            <a:spcBef>
              <a:spcPct val="0"/>
            </a:spcBef>
            <a:spcAft>
              <a:spcPct val="15000"/>
            </a:spcAft>
            <a:buChar char="•"/>
          </a:pPr>
          <a:r>
            <a:rPr lang="en-GB" sz="2100" kern="1200">
              <a:latin typeface="+mn-lt"/>
            </a:rPr>
            <a:t>Pipeline</a:t>
          </a:r>
        </a:p>
      </dsp:txBody>
      <dsp:txXfrm>
        <a:off x="5833064" y="1577758"/>
        <a:ext cx="2137622" cy="1355599"/>
      </dsp:txXfrm>
    </dsp:sp>
    <dsp:sp modelId="{D0381A7F-3221-E642-B30D-2F83FF449CA0}">
      <dsp:nvSpPr>
        <dsp:cNvPr id="0" name=""/>
        <dsp:cNvSpPr/>
      </dsp:nvSpPr>
      <dsp:spPr>
        <a:xfrm>
          <a:off x="7022225" y="1909735"/>
          <a:ext cx="2542505" cy="2542505"/>
        </a:xfrm>
        <a:prstGeom prst="leftCircularArrow">
          <a:avLst>
            <a:gd name="adj1" fmla="val 3514"/>
            <a:gd name="adj2" fmla="val 436150"/>
            <a:gd name="adj3" fmla="val 2211661"/>
            <a:gd name="adj4" fmla="val 9024489"/>
            <a:gd name="adj5" fmla="val 41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D5A2FFB-F683-D947-B6D2-6A811B0CEBA6}">
      <dsp:nvSpPr>
        <dsp:cNvPr id="0" name=""/>
        <dsp:cNvSpPr/>
      </dsp:nvSpPr>
      <dsp:spPr>
        <a:xfrm>
          <a:off x="6284661" y="2975532"/>
          <a:ext cx="1975086" cy="7854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43180" rIns="64770" bIns="43180" numCol="1" spcCol="1270" anchor="ctr" anchorCtr="0">
          <a:noAutofit/>
        </a:bodyPr>
        <a:lstStyle/>
        <a:p>
          <a:pPr marL="0" lvl="0" indent="0" algn="ctr" defTabSz="1511300">
            <a:lnSpc>
              <a:spcPct val="90000"/>
            </a:lnSpc>
            <a:spcBef>
              <a:spcPct val="0"/>
            </a:spcBef>
            <a:spcAft>
              <a:spcPct val="35000"/>
            </a:spcAft>
            <a:buNone/>
          </a:pPr>
          <a:r>
            <a:rPr lang="en-GB" sz="3400" kern="1200"/>
            <a:t>Methods</a:t>
          </a:r>
        </a:p>
      </dsp:txBody>
      <dsp:txXfrm>
        <a:off x="6307665" y="2998536"/>
        <a:ext cx="1929078" cy="739418"/>
      </dsp:txXfrm>
    </dsp:sp>
    <dsp:sp modelId="{F2FC1CBC-FB0C-2748-890F-FF71C81D6E19}">
      <dsp:nvSpPr>
        <dsp:cNvPr id="0" name=""/>
        <dsp:cNvSpPr/>
      </dsp:nvSpPr>
      <dsp:spPr>
        <a:xfrm>
          <a:off x="8685192" y="1535583"/>
          <a:ext cx="2221972" cy="183266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005" tIns="40005" rIns="40005" bIns="40005" numCol="1" spcCol="1270" anchor="t" anchorCtr="0">
          <a:noAutofit/>
        </a:bodyPr>
        <a:lstStyle/>
        <a:p>
          <a:pPr marL="228600" lvl="1" indent="-228600" algn="l" defTabSz="933450">
            <a:lnSpc>
              <a:spcPct val="90000"/>
            </a:lnSpc>
            <a:spcBef>
              <a:spcPct val="0"/>
            </a:spcBef>
            <a:spcAft>
              <a:spcPct val="15000"/>
            </a:spcAft>
            <a:buChar char="•"/>
          </a:pPr>
          <a:r>
            <a:rPr lang="en-GB" sz="2100" kern="1200">
              <a:latin typeface="+mn-lt"/>
            </a:rPr>
            <a:t>Data lineage</a:t>
          </a:r>
        </a:p>
        <a:p>
          <a:pPr marL="228600" lvl="1" indent="-228600" algn="l" defTabSz="933450" rtl="0">
            <a:lnSpc>
              <a:spcPct val="90000"/>
            </a:lnSpc>
            <a:spcBef>
              <a:spcPct val="0"/>
            </a:spcBef>
            <a:spcAft>
              <a:spcPct val="15000"/>
            </a:spcAft>
            <a:buChar char="•"/>
          </a:pPr>
          <a:r>
            <a:rPr lang="en-GB" sz="2100" kern="1200">
              <a:latin typeface="+mn-lt"/>
            </a:rPr>
            <a:t>Processing</a:t>
          </a:r>
        </a:p>
        <a:p>
          <a:pPr marL="228600" lvl="1" indent="-228600" algn="l" defTabSz="933450">
            <a:lnSpc>
              <a:spcPct val="90000"/>
            </a:lnSpc>
            <a:spcBef>
              <a:spcPct val="0"/>
            </a:spcBef>
            <a:spcAft>
              <a:spcPct val="15000"/>
            </a:spcAft>
            <a:buChar char="•"/>
          </a:pPr>
          <a:r>
            <a:rPr lang="en-GB" sz="2100" kern="1200">
              <a:latin typeface="+mn-lt"/>
            </a:rPr>
            <a:t>History</a:t>
          </a:r>
        </a:p>
      </dsp:txBody>
      <dsp:txXfrm>
        <a:off x="8727367" y="1970472"/>
        <a:ext cx="2137622" cy="1355599"/>
      </dsp:txXfrm>
    </dsp:sp>
    <dsp:sp modelId="{52F1E2B8-BE2C-4148-84C9-CEEEF4B226A1}">
      <dsp:nvSpPr>
        <dsp:cNvPr id="0" name=""/>
        <dsp:cNvSpPr/>
      </dsp:nvSpPr>
      <dsp:spPr>
        <a:xfrm>
          <a:off x="9178964" y="1142870"/>
          <a:ext cx="1975086" cy="7854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435" tIns="34290" rIns="51435" bIns="34290" numCol="1" spcCol="1270" anchor="ctr" anchorCtr="0">
          <a:noAutofit/>
        </a:bodyPr>
        <a:lstStyle/>
        <a:p>
          <a:pPr marL="0" lvl="0" indent="0" algn="ctr" defTabSz="1200150">
            <a:lnSpc>
              <a:spcPct val="90000"/>
            </a:lnSpc>
            <a:spcBef>
              <a:spcPct val="0"/>
            </a:spcBef>
            <a:spcAft>
              <a:spcPct val="35000"/>
            </a:spcAft>
            <a:buNone/>
          </a:pPr>
          <a:r>
            <a:rPr lang="en-GB" sz="2700" kern="1200"/>
            <a:t>Provenance</a:t>
          </a:r>
        </a:p>
      </dsp:txBody>
      <dsp:txXfrm>
        <a:off x="9201968" y="1165874"/>
        <a:ext cx="1929078" cy="7394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ABFAC3-2501-5349-9A38-E7A2C6501BEC}">
      <dsp:nvSpPr>
        <dsp:cNvPr id="0" name=""/>
        <dsp:cNvSpPr/>
      </dsp:nvSpPr>
      <dsp:spPr>
        <a:xfrm>
          <a:off x="1051409" y="712739"/>
          <a:ext cx="1660514" cy="136957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en-GB" sz="1600" kern="1200"/>
            <a:t>Measurements</a:t>
          </a:r>
        </a:p>
        <a:p>
          <a:pPr marL="171450" lvl="1" indent="-171450" algn="l" defTabSz="711200">
            <a:lnSpc>
              <a:spcPct val="90000"/>
            </a:lnSpc>
            <a:spcBef>
              <a:spcPct val="0"/>
            </a:spcBef>
            <a:spcAft>
              <a:spcPct val="15000"/>
            </a:spcAft>
            <a:buChar char="•"/>
          </a:pPr>
          <a:r>
            <a:rPr lang="en-GB" sz="1600" kern="1200"/>
            <a:t>Observations</a:t>
          </a:r>
        </a:p>
        <a:p>
          <a:pPr marL="171450" lvl="1" indent="-171450" algn="l" defTabSz="711200">
            <a:lnSpc>
              <a:spcPct val="90000"/>
            </a:lnSpc>
            <a:spcBef>
              <a:spcPct val="0"/>
            </a:spcBef>
            <a:spcAft>
              <a:spcPct val="15000"/>
            </a:spcAft>
            <a:buChar char="•"/>
          </a:pPr>
          <a:r>
            <a:rPr lang="en-GB" sz="1600" kern="1200"/>
            <a:t>Results</a:t>
          </a:r>
        </a:p>
      </dsp:txBody>
      <dsp:txXfrm>
        <a:off x="1082927" y="744257"/>
        <a:ext cx="1597478" cy="1013060"/>
      </dsp:txXfrm>
    </dsp:sp>
    <dsp:sp modelId="{62905FFF-1EB3-9F47-9BFE-D769E0A38FEC}">
      <dsp:nvSpPr>
        <dsp:cNvPr id="0" name=""/>
        <dsp:cNvSpPr/>
      </dsp:nvSpPr>
      <dsp:spPr>
        <a:xfrm>
          <a:off x="1899043" y="731736"/>
          <a:ext cx="2285054" cy="2285054"/>
        </a:xfrm>
        <a:prstGeom prst="leftCircularArrow">
          <a:avLst>
            <a:gd name="adj1" fmla="val 5126"/>
            <a:gd name="adj2" fmla="val 661868"/>
            <a:gd name="adj3" fmla="val 2437379"/>
            <a:gd name="adj4" fmla="val 9024489"/>
            <a:gd name="adj5" fmla="val 5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C806CC1-EC86-5645-B426-BF423D134E42}">
      <dsp:nvSpPr>
        <dsp:cNvPr id="0" name=""/>
        <dsp:cNvSpPr/>
      </dsp:nvSpPr>
      <dsp:spPr>
        <a:xfrm>
          <a:off x="1420412" y="1788835"/>
          <a:ext cx="1476013" cy="58696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en-GB" sz="2500" kern="1200"/>
            <a:t>Data</a:t>
          </a:r>
        </a:p>
      </dsp:txBody>
      <dsp:txXfrm>
        <a:off x="1437604" y="1806027"/>
        <a:ext cx="1441629" cy="552577"/>
      </dsp:txXfrm>
    </dsp:sp>
    <dsp:sp modelId="{5F784643-8AEB-F84F-BCD7-759F81FEB6AA}">
      <dsp:nvSpPr>
        <dsp:cNvPr id="0" name=""/>
        <dsp:cNvSpPr/>
      </dsp:nvSpPr>
      <dsp:spPr>
        <a:xfrm>
          <a:off x="3454242" y="712739"/>
          <a:ext cx="1660514" cy="136957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en-GB" sz="1600" kern="1200"/>
            <a:t>What the data represents</a:t>
          </a:r>
        </a:p>
        <a:p>
          <a:pPr marL="171450" lvl="1" indent="-171450" algn="l" defTabSz="711200">
            <a:lnSpc>
              <a:spcPct val="90000"/>
            </a:lnSpc>
            <a:spcBef>
              <a:spcPct val="0"/>
            </a:spcBef>
            <a:spcAft>
              <a:spcPct val="15000"/>
            </a:spcAft>
            <a:buChar char="•"/>
          </a:pPr>
          <a:r>
            <a:rPr lang="en-GB" sz="1600" kern="1200"/>
            <a:t>Units, variables</a:t>
          </a:r>
        </a:p>
      </dsp:txBody>
      <dsp:txXfrm>
        <a:off x="3485760" y="1037738"/>
        <a:ext cx="1597478" cy="1013060"/>
      </dsp:txXfrm>
    </dsp:sp>
    <dsp:sp modelId="{FBFE2AF7-210B-BA41-AA14-20B802C70CED}">
      <dsp:nvSpPr>
        <dsp:cNvPr id="0" name=""/>
        <dsp:cNvSpPr/>
      </dsp:nvSpPr>
      <dsp:spPr>
        <a:xfrm>
          <a:off x="4288038" y="-275435"/>
          <a:ext cx="2497231" cy="2497231"/>
        </a:xfrm>
        <a:prstGeom prst="circularArrow">
          <a:avLst>
            <a:gd name="adj1" fmla="val 4691"/>
            <a:gd name="adj2" fmla="val 599103"/>
            <a:gd name="adj3" fmla="val 19225386"/>
            <a:gd name="adj4" fmla="val 12575511"/>
            <a:gd name="adj5" fmla="val 547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145EAD2-4129-534B-A61F-59A8CCA39C3F}">
      <dsp:nvSpPr>
        <dsp:cNvPr id="0" name=""/>
        <dsp:cNvSpPr/>
      </dsp:nvSpPr>
      <dsp:spPr>
        <a:xfrm>
          <a:off x="3823245" y="419258"/>
          <a:ext cx="1476013" cy="58696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en-GB" sz="2500" kern="1200"/>
            <a:t>Metadata</a:t>
          </a:r>
        </a:p>
      </dsp:txBody>
      <dsp:txXfrm>
        <a:off x="3840437" y="436450"/>
        <a:ext cx="1441629" cy="552577"/>
      </dsp:txXfrm>
    </dsp:sp>
    <dsp:sp modelId="{FA5B2C74-3AF2-154F-93EB-330748EA7D4B}">
      <dsp:nvSpPr>
        <dsp:cNvPr id="0" name=""/>
        <dsp:cNvSpPr/>
      </dsp:nvSpPr>
      <dsp:spPr>
        <a:xfrm>
          <a:off x="5857075" y="712739"/>
          <a:ext cx="1660514" cy="136957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en-GB" sz="1600" kern="1200">
              <a:latin typeface="+mn-lt"/>
            </a:rPr>
            <a:t>How the data were produced</a:t>
          </a:r>
        </a:p>
        <a:p>
          <a:pPr marL="171450" lvl="1" indent="-171450" algn="l" defTabSz="711200">
            <a:lnSpc>
              <a:spcPct val="90000"/>
            </a:lnSpc>
            <a:spcBef>
              <a:spcPct val="0"/>
            </a:spcBef>
            <a:spcAft>
              <a:spcPct val="15000"/>
            </a:spcAft>
            <a:buChar char="•"/>
          </a:pPr>
          <a:r>
            <a:rPr lang="en-GB" sz="1600" kern="1200">
              <a:latin typeface="+mn-lt"/>
            </a:rPr>
            <a:t>Protocols</a:t>
          </a:r>
        </a:p>
        <a:p>
          <a:pPr marL="171450" lvl="1" indent="-171450" algn="l" defTabSz="711200">
            <a:lnSpc>
              <a:spcPct val="90000"/>
            </a:lnSpc>
            <a:spcBef>
              <a:spcPct val="0"/>
            </a:spcBef>
            <a:spcAft>
              <a:spcPct val="15000"/>
            </a:spcAft>
            <a:buChar char="•"/>
          </a:pPr>
          <a:r>
            <a:rPr lang="en-GB" sz="1600" kern="1200">
              <a:latin typeface="+mn-lt"/>
            </a:rPr>
            <a:t>Pipeline</a:t>
          </a:r>
        </a:p>
      </dsp:txBody>
      <dsp:txXfrm>
        <a:off x="5888593" y="744257"/>
        <a:ext cx="1597478" cy="1013060"/>
      </dsp:txXfrm>
    </dsp:sp>
    <dsp:sp modelId="{D0381A7F-3221-E642-B30D-2F83FF449CA0}">
      <dsp:nvSpPr>
        <dsp:cNvPr id="0" name=""/>
        <dsp:cNvSpPr/>
      </dsp:nvSpPr>
      <dsp:spPr>
        <a:xfrm>
          <a:off x="6704709" y="731736"/>
          <a:ext cx="2285054" cy="2285054"/>
        </a:xfrm>
        <a:prstGeom prst="leftCircularArrow">
          <a:avLst>
            <a:gd name="adj1" fmla="val 5126"/>
            <a:gd name="adj2" fmla="val 661868"/>
            <a:gd name="adj3" fmla="val 2437379"/>
            <a:gd name="adj4" fmla="val 9024489"/>
            <a:gd name="adj5" fmla="val 5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D5A2FFB-F683-D947-B6D2-6A811B0CEBA6}">
      <dsp:nvSpPr>
        <dsp:cNvPr id="0" name=""/>
        <dsp:cNvSpPr/>
      </dsp:nvSpPr>
      <dsp:spPr>
        <a:xfrm>
          <a:off x="6226079" y="1788835"/>
          <a:ext cx="1476013" cy="58696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en-GB" sz="2500" kern="1200"/>
            <a:t>Methods</a:t>
          </a:r>
        </a:p>
      </dsp:txBody>
      <dsp:txXfrm>
        <a:off x="6243271" y="1806027"/>
        <a:ext cx="1441629" cy="552577"/>
      </dsp:txXfrm>
    </dsp:sp>
    <dsp:sp modelId="{F2FC1CBC-FB0C-2748-890F-FF71C81D6E19}">
      <dsp:nvSpPr>
        <dsp:cNvPr id="0" name=""/>
        <dsp:cNvSpPr/>
      </dsp:nvSpPr>
      <dsp:spPr>
        <a:xfrm>
          <a:off x="8259909" y="712739"/>
          <a:ext cx="1660514" cy="136957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r>
            <a:rPr lang="en-GB" sz="1600" kern="1200">
              <a:latin typeface="+mn-lt"/>
            </a:rPr>
            <a:t>Data lineage</a:t>
          </a:r>
        </a:p>
        <a:p>
          <a:pPr marL="171450" lvl="1" indent="-171450" algn="l" defTabSz="711200">
            <a:lnSpc>
              <a:spcPct val="90000"/>
            </a:lnSpc>
            <a:spcBef>
              <a:spcPct val="0"/>
            </a:spcBef>
            <a:spcAft>
              <a:spcPct val="15000"/>
            </a:spcAft>
            <a:buChar char="•"/>
          </a:pPr>
          <a:r>
            <a:rPr lang="en-GB" sz="1600" kern="1200">
              <a:latin typeface="+mn-lt"/>
            </a:rPr>
            <a:t>Processing </a:t>
          </a:r>
        </a:p>
        <a:p>
          <a:pPr marL="171450" lvl="1" indent="-171450" algn="l" defTabSz="711200">
            <a:lnSpc>
              <a:spcPct val="90000"/>
            </a:lnSpc>
            <a:spcBef>
              <a:spcPct val="0"/>
            </a:spcBef>
            <a:spcAft>
              <a:spcPct val="15000"/>
            </a:spcAft>
            <a:buChar char="•"/>
          </a:pPr>
          <a:r>
            <a:rPr lang="en-GB" sz="1600" kern="1200">
              <a:latin typeface="+mn-lt"/>
            </a:rPr>
            <a:t>History</a:t>
          </a:r>
        </a:p>
      </dsp:txBody>
      <dsp:txXfrm>
        <a:off x="8291427" y="1037738"/>
        <a:ext cx="1597478" cy="1013060"/>
      </dsp:txXfrm>
    </dsp:sp>
    <dsp:sp modelId="{52F1E2B8-BE2C-4148-84C9-CEEEF4B226A1}">
      <dsp:nvSpPr>
        <dsp:cNvPr id="0" name=""/>
        <dsp:cNvSpPr/>
      </dsp:nvSpPr>
      <dsp:spPr>
        <a:xfrm>
          <a:off x="8628912" y="419258"/>
          <a:ext cx="1476013" cy="58696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GB" sz="2000" kern="1200"/>
            <a:t>Provenance</a:t>
          </a:r>
        </a:p>
      </dsp:txBody>
      <dsp:txXfrm>
        <a:off x="8646104" y="436450"/>
        <a:ext cx="1441629" cy="55257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E7A52F-9D89-7442-A8E9-48D1527B5F6B}" type="datetimeFigureOut">
              <a:rPr lang="en-US" smtClean="0"/>
              <a:t>4/24/26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9C7E07-3C67-C64C-8DA0-0404F6303970}" type="slidenum">
              <a:rPr lang="en-US" smtClean="0"/>
              <a:t>‹#›</a:t>
            </a:fld>
            <a:endParaRPr lang="en-US"/>
          </a:p>
        </p:txBody>
      </p:sp>
    </p:spTree>
    <p:extLst>
      <p:ext uri="{BB962C8B-B14F-4D97-AF65-F5344CB8AC3E}">
        <p14:creationId xmlns:p14="http://schemas.microsoft.com/office/powerpoint/2010/main" val="4032528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89C7E07-3C67-C64C-8DA0-0404F6303970}" type="slidenum">
              <a:rPr lang="en-US" smtClean="0"/>
              <a:t>1</a:t>
            </a:fld>
            <a:endParaRPr lang="en-US"/>
          </a:p>
        </p:txBody>
      </p:sp>
    </p:spTree>
    <p:extLst>
      <p:ext uri="{BB962C8B-B14F-4D97-AF65-F5344CB8AC3E}">
        <p14:creationId xmlns:p14="http://schemas.microsoft.com/office/powerpoint/2010/main" val="41887145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66859-AFE8-D274-7DF8-07F22EEED3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CFC1E5-6817-49A8-BB83-CCB8EF3E535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B010B73-264C-B940-CB98-E9CEDA3A13B4}"/>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650E44ED-641D-FD3D-A520-CE3CD4BBF41C}"/>
              </a:ext>
            </a:extLst>
          </p:cNvPr>
          <p:cNvSpPr>
            <a:spLocks noGrp="1"/>
          </p:cNvSpPr>
          <p:nvPr>
            <p:ph type="sldNum" sz="quarter" idx="5"/>
          </p:nvPr>
        </p:nvSpPr>
        <p:spPr/>
        <p:txBody>
          <a:bodyPr/>
          <a:lstStyle/>
          <a:p>
            <a:fld id="{A89C7E07-3C67-C64C-8DA0-0404F6303970}" type="slidenum">
              <a:rPr lang="en-US" smtClean="0"/>
              <a:t>23</a:t>
            </a:fld>
            <a:endParaRPr lang="en-US"/>
          </a:p>
        </p:txBody>
      </p:sp>
    </p:spTree>
    <p:extLst>
      <p:ext uri="{BB962C8B-B14F-4D97-AF65-F5344CB8AC3E}">
        <p14:creationId xmlns:p14="http://schemas.microsoft.com/office/powerpoint/2010/main" val="3889185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E5E73-B18A-59ED-783C-93B20C880E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550B2C-9BE8-EEC0-26AC-2396AC960E3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6192F1E-6C8A-86F9-D561-45B28390DE9D}"/>
              </a:ext>
            </a:extLst>
          </p:cNvPr>
          <p:cNvSpPr>
            <a:spLocks noGrp="1"/>
          </p:cNvSpPr>
          <p:nvPr>
            <p:ph type="body" idx="1"/>
          </p:nvPr>
        </p:nvSpPr>
        <p:spPr/>
        <p:txBody>
          <a:bodyPr/>
          <a:lstStyle/>
          <a:p>
            <a:r>
              <a:rPr lang="en-US"/>
              <a:t>Interoperable means that data integrates smoothly across systems and studies. </a:t>
            </a:r>
            <a:endParaRPr lang="en-US">
              <a:solidFill>
                <a:srgbClr val="444444"/>
              </a:solidFill>
            </a:endParaRPr>
          </a:p>
          <a:p>
            <a:endParaRPr lang="en-US">
              <a:solidFill>
                <a:srgbClr val="444444"/>
              </a:solidFill>
            </a:endParaRPr>
          </a:p>
          <a:p>
            <a:r>
              <a:rPr lang="en-US"/>
              <a:t>In practice, this means we use standard vocabularies — like ontologies, or reagent catalog IDs — so that everyone is speaking the same language. </a:t>
            </a:r>
            <a:endParaRPr lang="en-US">
              <a:solidFill>
                <a:srgbClr val="444444"/>
              </a:solidFill>
            </a:endParaRPr>
          </a:p>
          <a:p>
            <a:endParaRPr lang="en-US">
              <a:solidFill>
                <a:srgbClr val="444444"/>
              </a:solidFill>
            </a:endParaRPr>
          </a:p>
          <a:p>
            <a:r>
              <a:rPr lang="en-US"/>
              <a:t>It also means storing data in standard formats, like CSV, instead of customised Excel files with colours that only make sense in one lab. </a:t>
            </a:r>
            <a:endParaRPr lang="en-US">
              <a:solidFill>
                <a:srgbClr val="444444"/>
              </a:solidFill>
            </a:endParaRPr>
          </a:p>
          <a:p>
            <a:endParaRPr lang="en-US">
              <a:solidFill>
                <a:srgbClr val="444444"/>
              </a:solidFill>
            </a:endParaRPr>
          </a:p>
          <a:p>
            <a:r>
              <a:rPr lang="en-US"/>
              <a:t>Finally, interoperability requires that our metadata and data are structured in a way that systems can ‘talk’ to each other. </a:t>
            </a:r>
            <a:endParaRPr lang="en-US">
              <a:solidFill>
                <a:srgbClr val="444444"/>
              </a:solidFill>
            </a:endParaRPr>
          </a:p>
          <a:p>
            <a:endParaRPr lang="en-US">
              <a:solidFill>
                <a:srgbClr val="444444"/>
              </a:solidFill>
            </a:endParaRPr>
          </a:p>
          <a:p>
            <a:r>
              <a:rPr lang="en-US">
                <a:ea typeface="Calibri"/>
                <a:cs typeface="Calibri"/>
              </a:rPr>
              <a:t>Note make mention that OMOP refers to the standard database while SNOMED is the standard vocabulary(nomenclature within it)</a:t>
            </a:r>
          </a:p>
        </p:txBody>
      </p:sp>
      <p:sp>
        <p:nvSpPr>
          <p:cNvPr id="4" name="Slide Number Placeholder 3">
            <a:extLst>
              <a:ext uri="{FF2B5EF4-FFF2-40B4-BE49-F238E27FC236}">
                <a16:creationId xmlns:a16="http://schemas.microsoft.com/office/drawing/2014/main" id="{EC0CBB31-15F0-19A1-6C22-9585506DA854}"/>
              </a:ext>
            </a:extLst>
          </p:cNvPr>
          <p:cNvSpPr>
            <a:spLocks noGrp="1"/>
          </p:cNvSpPr>
          <p:nvPr>
            <p:ph type="sldNum" sz="quarter" idx="5"/>
          </p:nvPr>
        </p:nvSpPr>
        <p:spPr/>
        <p:txBody>
          <a:bodyPr/>
          <a:lstStyle/>
          <a:p>
            <a:fld id="{A89C7E07-3C67-C64C-8DA0-0404F6303970}" type="slidenum">
              <a:rPr lang="en-US" smtClean="0"/>
              <a:t>24</a:t>
            </a:fld>
            <a:endParaRPr lang="en-US"/>
          </a:p>
        </p:txBody>
      </p:sp>
    </p:spTree>
    <p:extLst>
      <p:ext uri="{BB962C8B-B14F-4D97-AF65-F5344CB8AC3E}">
        <p14:creationId xmlns:p14="http://schemas.microsoft.com/office/powerpoint/2010/main" val="3921675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080CE7-3EE1-8A83-8D5C-AFCA5F3C5F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92791E-304C-E3B4-7E93-C5DCC44140C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7883BFA-CF93-06A8-6E67-A410BF5D6FF8}"/>
              </a:ext>
            </a:extLst>
          </p:cNvPr>
          <p:cNvSpPr>
            <a:spLocks noGrp="1"/>
          </p:cNvSpPr>
          <p:nvPr>
            <p:ph type="body" idx="1"/>
          </p:nvPr>
        </p:nvSpPr>
        <p:spPr/>
        <p:txBody>
          <a:bodyPr/>
          <a:lstStyle/>
          <a:p>
            <a:r>
              <a:rPr lang="en-US"/>
              <a:t>Interoperable means that data integrates smoothly across systems and studies. </a:t>
            </a:r>
            <a:endParaRPr lang="en-US">
              <a:solidFill>
                <a:srgbClr val="444444"/>
              </a:solidFill>
            </a:endParaRPr>
          </a:p>
          <a:p>
            <a:endParaRPr lang="en-US">
              <a:solidFill>
                <a:srgbClr val="444444"/>
              </a:solidFill>
            </a:endParaRPr>
          </a:p>
          <a:p>
            <a:r>
              <a:rPr lang="en-US"/>
              <a:t>In practice, this means we use standard vocabularies — like ontologies, or reagent catalog IDs — so that everyone is speaking the same language. </a:t>
            </a:r>
            <a:endParaRPr lang="en-US">
              <a:solidFill>
                <a:srgbClr val="444444"/>
              </a:solidFill>
            </a:endParaRPr>
          </a:p>
          <a:p>
            <a:endParaRPr lang="en-US">
              <a:solidFill>
                <a:srgbClr val="444444"/>
              </a:solidFill>
            </a:endParaRPr>
          </a:p>
          <a:p>
            <a:r>
              <a:rPr lang="en-US"/>
              <a:t>It also means storing data in standard formats, like CSV, instead of customised Excel files with colours that only make sense in one lab. </a:t>
            </a:r>
            <a:endParaRPr lang="en-US">
              <a:solidFill>
                <a:srgbClr val="444444"/>
              </a:solidFill>
            </a:endParaRPr>
          </a:p>
          <a:p>
            <a:endParaRPr lang="en-US">
              <a:solidFill>
                <a:srgbClr val="444444"/>
              </a:solidFill>
            </a:endParaRPr>
          </a:p>
          <a:p>
            <a:r>
              <a:rPr lang="en-US"/>
              <a:t>Finally, interoperability requires that our metadata and data are structured in a way that systems can ‘talk’ to each other. </a:t>
            </a:r>
            <a:endParaRPr lang="en-US">
              <a:solidFill>
                <a:srgbClr val="444444"/>
              </a:solidFill>
            </a:endParaRPr>
          </a:p>
          <a:p>
            <a:endParaRPr lang="en-US">
              <a:solidFill>
                <a:srgbClr val="444444"/>
              </a:solidFill>
            </a:endParaRPr>
          </a:p>
          <a:p>
            <a:r>
              <a:rPr lang="en-US">
                <a:ea typeface="Calibri"/>
                <a:cs typeface="Calibri"/>
              </a:rPr>
              <a:t>Note make mention that OMOP refers to the standard database while SNOMED is the standard vocabulary(nomenclature within it)</a:t>
            </a:r>
          </a:p>
        </p:txBody>
      </p:sp>
      <p:sp>
        <p:nvSpPr>
          <p:cNvPr id="4" name="Slide Number Placeholder 3">
            <a:extLst>
              <a:ext uri="{FF2B5EF4-FFF2-40B4-BE49-F238E27FC236}">
                <a16:creationId xmlns:a16="http://schemas.microsoft.com/office/drawing/2014/main" id="{6886732D-7CDC-388E-D90D-D7599FC46A41}"/>
              </a:ext>
            </a:extLst>
          </p:cNvPr>
          <p:cNvSpPr>
            <a:spLocks noGrp="1"/>
          </p:cNvSpPr>
          <p:nvPr>
            <p:ph type="sldNum" sz="quarter" idx="5"/>
          </p:nvPr>
        </p:nvSpPr>
        <p:spPr/>
        <p:txBody>
          <a:bodyPr/>
          <a:lstStyle/>
          <a:p>
            <a:fld id="{A89C7E07-3C67-C64C-8DA0-0404F6303970}" type="slidenum">
              <a:rPr lang="en-US" smtClean="0"/>
              <a:t>25</a:t>
            </a:fld>
            <a:endParaRPr lang="en-US"/>
          </a:p>
        </p:txBody>
      </p:sp>
    </p:spTree>
    <p:extLst>
      <p:ext uri="{BB962C8B-B14F-4D97-AF65-F5344CB8AC3E}">
        <p14:creationId xmlns:p14="http://schemas.microsoft.com/office/powerpoint/2010/main" val="32202130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b="1"/>
              <a:t>Example/real life scenario of something that worked well? (or bad)</a:t>
            </a:r>
            <a:endParaRPr lang="en-US"/>
          </a:p>
          <a:p>
            <a:endParaRPr lang="en-US">
              <a:ea typeface="Calibri"/>
              <a:cs typeface="Calibri"/>
            </a:endParaRPr>
          </a:p>
        </p:txBody>
      </p:sp>
      <p:sp>
        <p:nvSpPr>
          <p:cNvPr id="4" name="Slide Number Placeholder 3"/>
          <p:cNvSpPr>
            <a:spLocks noGrp="1"/>
          </p:cNvSpPr>
          <p:nvPr>
            <p:ph type="sldNum" sz="quarter" idx="5"/>
          </p:nvPr>
        </p:nvSpPr>
        <p:spPr/>
        <p:txBody>
          <a:bodyPr/>
          <a:lstStyle/>
          <a:p>
            <a:fld id="{A89C7E07-3C67-C64C-8DA0-0404F6303970}" type="slidenum">
              <a:rPr lang="en-US" smtClean="0"/>
              <a:t>26</a:t>
            </a:fld>
            <a:endParaRPr lang="en-US"/>
          </a:p>
        </p:txBody>
      </p:sp>
    </p:spTree>
    <p:extLst>
      <p:ext uri="{BB962C8B-B14F-4D97-AF65-F5344CB8AC3E}">
        <p14:creationId xmlns:p14="http://schemas.microsoft.com/office/powerpoint/2010/main" val="15223191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10334-46F5-2E5A-EAA2-302FB4A0C1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397577-8567-1845-71A0-2E7FBA21D97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CDF54D6-8211-975D-334E-ABB3665C1C21}"/>
              </a:ext>
            </a:extLst>
          </p:cNvPr>
          <p:cNvSpPr>
            <a:spLocks noGrp="1"/>
          </p:cNvSpPr>
          <p:nvPr>
            <p:ph type="body" idx="1"/>
          </p:nvPr>
        </p:nvSpPr>
        <p:spPr/>
        <p:txBody>
          <a:bodyPr/>
          <a:lstStyle/>
          <a:p>
            <a:r>
              <a:rPr lang="en-GB" b="1"/>
              <a:t>Example/real life scenario of something that worked well? (or bad)</a:t>
            </a:r>
            <a:endParaRPr lang="en-US"/>
          </a:p>
          <a:p>
            <a:endParaRPr lang="en-US">
              <a:ea typeface="Calibri"/>
              <a:cs typeface="Calibri"/>
            </a:endParaRPr>
          </a:p>
        </p:txBody>
      </p:sp>
      <p:sp>
        <p:nvSpPr>
          <p:cNvPr id="4" name="Slide Number Placeholder 3">
            <a:extLst>
              <a:ext uri="{FF2B5EF4-FFF2-40B4-BE49-F238E27FC236}">
                <a16:creationId xmlns:a16="http://schemas.microsoft.com/office/drawing/2014/main" id="{01059727-2C88-EAFA-A070-D2786CE692CC}"/>
              </a:ext>
            </a:extLst>
          </p:cNvPr>
          <p:cNvSpPr>
            <a:spLocks noGrp="1"/>
          </p:cNvSpPr>
          <p:nvPr>
            <p:ph type="sldNum" sz="quarter" idx="5"/>
          </p:nvPr>
        </p:nvSpPr>
        <p:spPr/>
        <p:txBody>
          <a:bodyPr/>
          <a:lstStyle/>
          <a:p>
            <a:fld id="{A89C7E07-3C67-C64C-8DA0-0404F6303970}" type="slidenum">
              <a:rPr lang="en-US" smtClean="0"/>
              <a:t>27</a:t>
            </a:fld>
            <a:endParaRPr lang="en-US"/>
          </a:p>
        </p:txBody>
      </p:sp>
    </p:spTree>
    <p:extLst>
      <p:ext uri="{BB962C8B-B14F-4D97-AF65-F5344CB8AC3E}">
        <p14:creationId xmlns:p14="http://schemas.microsoft.com/office/powerpoint/2010/main" val="31991712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65DA6-F778-5AB4-5AC8-330D088AAC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B3E773-2ED0-26DB-01BF-2DCB63A156F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1B1FDF0-2A25-2BD7-4D77-CC2A2AC8FDA5}"/>
              </a:ext>
            </a:extLst>
          </p:cNvPr>
          <p:cNvSpPr>
            <a:spLocks noGrp="1"/>
          </p:cNvSpPr>
          <p:nvPr>
            <p:ph type="body" idx="1"/>
          </p:nvPr>
        </p:nvSpPr>
        <p:spPr/>
        <p:txBody>
          <a:bodyPr/>
          <a:lstStyle/>
          <a:p>
            <a:r>
              <a:rPr lang="en-US">
                <a:solidFill>
                  <a:schemeClr val="tx1">
                    <a:lumMod val="49000"/>
                  </a:schemeClr>
                </a:solidFill>
              </a:rPr>
              <a:t>Reusable means making sure that data continues to have value even after the original project is finished.</a:t>
            </a:r>
            <a:endParaRPr lang="en-US">
              <a:solidFill>
                <a:srgbClr val="444444"/>
              </a:solidFill>
            </a:endParaRPr>
          </a:p>
          <a:p>
            <a:endParaRPr lang="en-US">
              <a:solidFill>
                <a:srgbClr val="444444"/>
              </a:solidFill>
            </a:endParaRPr>
          </a:p>
          <a:p>
            <a:r>
              <a:rPr lang="en-US">
                <a:solidFill>
                  <a:schemeClr val="tx1">
                    <a:lumMod val="49000"/>
                  </a:schemeClr>
                </a:solidFill>
              </a:rPr>
              <a:t> For that to happen, both the data and the metadata need to be well described so that experiments can be replicated and combined with other studies. </a:t>
            </a:r>
            <a:endParaRPr lang="en-US">
              <a:solidFill>
                <a:srgbClr val="444444"/>
              </a:solidFill>
            </a:endParaRPr>
          </a:p>
          <a:p>
            <a:endParaRPr lang="en-US">
              <a:solidFill>
                <a:srgbClr val="444444"/>
              </a:solidFill>
            </a:endParaRPr>
          </a:p>
          <a:p>
            <a:r>
              <a:rPr lang="en-US">
                <a:solidFill>
                  <a:schemeClr val="tx1">
                    <a:lumMod val="49000"/>
                  </a:schemeClr>
                </a:solidFill>
              </a:rPr>
              <a:t>We also need detailed protocols, including any deviations, so others know exactly what was done. </a:t>
            </a:r>
            <a:endParaRPr lang="en-US">
              <a:solidFill>
                <a:srgbClr val="444444"/>
              </a:solidFill>
            </a:endParaRPr>
          </a:p>
          <a:p>
            <a:endParaRPr lang="en-US">
              <a:solidFill>
                <a:srgbClr val="444444"/>
              </a:solidFill>
            </a:endParaRPr>
          </a:p>
          <a:p>
            <a:r>
              <a:rPr lang="en-US">
                <a:solidFill>
                  <a:schemeClr val="tx1">
                    <a:lumMod val="49000"/>
                  </a:schemeClr>
                </a:solidFill>
              </a:rPr>
              <a:t>Reusability depends on consent that allows secondary use, otherwise the data may be locked away. </a:t>
            </a:r>
            <a:endParaRPr lang="en-US">
              <a:solidFill>
                <a:srgbClr val="444444"/>
              </a:solidFill>
            </a:endParaRPr>
          </a:p>
          <a:p>
            <a:endParaRPr lang="en-US">
              <a:solidFill>
                <a:srgbClr val="444444"/>
              </a:solidFill>
            </a:endParaRPr>
          </a:p>
          <a:p>
            <a:r>
              <a:rPr lang="en-US">
                <a:solidFill>
                  <a:schemeClr val="tx1">
                    <a:lumMod val="49000"/>
                  </a:schemeClr>
                </a:solidFill>
              </a:rPr>
              <a:t>And importantly, the documentation should be written so that someone outside the lab can understand it. In short, reusable data is data that remains useful far beyond its first purpose.</a:t>
            </a:r>
            <a:endParaRPr lang="en-US">
              <a:solidFill>
                <a:srgbClr val="444444"/>
              </a:solidFill>
            </a:endParaRPr>
          </a:p>
          <a:p>
            <a:pPr>
              <a:lnSpc>
                <a:spcPct val="150000"/>
              </a:lnSpc>
            </a:pPr>
            <a:endParaRPr lang="en-US">
              <a:solidFill>
                <a:schemeClr val="tx1">
                  <a:lumMod val="49000"/>
                </a:schemeClr>
              </a:solidFill>
              <a:ea typeface="Calibri"/>
              <a:cs typeface="Calibri"/>
            </a:endParaRPr>
          </a:p>
        </p:txBody>
      </p:sp>
      <p:sp>
        <p:nvSpPr>
          <p:cNvPr id="4" name="Slide Number Placeholder 3">
            <a:extLst>
              <a:ext uri="{FF2B5EF4-FFF2-40B4-BE49-F238E27FC236}">
                <a16:creationId xmlns:a16="http://schemas.microsoft.com/office/drawing/2014/main" id="{71FE702E-CA0F-3136-5D49-1C5EFFE1BABD}"/>
              </a:ext>
            </a:extLst>
          </p:cNvPr>
          <p:cNvSpPr>
            <a:spLocks noGrp="1"/>
          </p:cNvSpPr>
          <p:nvPr>
            <p:ph type="sldNum" sz="quarter" idx="5"/>
          </p:nvPr>
        </p:nvSpPr>
        <p:spPr/>
        <p:txBody>
          <a:bodyPr/>
          <a:lstStyle/>
          <a:p>
            <a:fld id="{A89C7E07-3C67-C64C-8DA0-0404F6303970}" type="slidenum">
              <a:rPr lang="en-US" smtClean="0"/>
              <a:t>28</a:t>
            </a:fld>
            <a:endParaRPr lang="en-US"/>
          </a:p>
        </p:txBody>
      </p:sp>
    </p:spTree>
    <p:extLst>
      <p:ext uri="{BB962C8B-B14F-4D97-AF65-F5344CB8AC3E}">
        <p14:creationId xmlns:p14="http://schemas.microsoft.com/office/powerpoint/2010/main" val="2524103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8DA39-AE19-D250-3757-3CACAD2F33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55E55-944B-4564-AD3A-7026DA8A77CE}"/>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76E83BF-ED47-0A51-315D-F1AC5258664B}"/>
              </a:ext>
            </a:extLst>
          </p:cNvPr>
          <p:cNvSpPr>
            <a:spLocks noGrp="1"/>
          </p:cNvSpPr>
          <p:nvPr>
            <p:ph type="body" idx="1"/>
          </p:nvPr>
        </p:nvSpPr>
        <p:spPr/>
        <p:txBody>
          <a:bodyPr/>
          <a:lstStyle/>
          <a:p>
            <a:r>
              <a:rPr lang="en-US">
                <a:solidFill>
                  <a:schemeClr val="tx1">
                    <a:lumMod val="49000"/>
                  </a:schemeClr>
                </a:solidFill>
              </a:rPr>
              <a:t>Reusable means making sure that data continues to have value even after the original project is finished.</a:t>
            </a:r>
            <a:endParaRPr lang="en-US">
              <a:solidFill>
                <a:srgbClr val="444444"/>
              </a:solidFill>
            </a:endParaRPr>
          </a:p>
          <a:p>
            <a:endParaRPr lang="en-US">
              <a:solidFill>
                <a:srgbClr val="444444"/>
              </a:solidFill>
            </a:endParaRPr>
          </a:p>
          <a:p>
            <a:r>
              <a:rPr lang="en-US">
                <a:solidFill>
                  <a:schemeClr val="tx1">
                    <a:lumMod val="49000"/>
                  </a:schemeClr>
                </a:solidFill>
              </a:rPr>
              <a:t> For that to happen, both the data and the metadata need to be well described so that experiments can be replicated and combined with other studies. </a:t>
            </a:r>
            <a:endParaRPr lang="en-US">
              <a:solidFill>
                <a:srgbClr val="444444"/>
              </a:solidFill>
            </a:endParaRPr>
          </a:p>
          <a:p>
            <a:endParaRPr lang="en-US">
              <a:solidFill>
                <a:srgbClr val="444444"/>
              </a:solidFill>
            </a:endParaRPr>
          </a:p>
          <a:p>
            <a:r>
              <a:rPr lang="en-US">
                <a:solidFill>
                  <a:schemeClr val="tx1">
                    <a:lumMod val="49000"/>
                  </a:schemeClr>
                </a:solidFill>
              </a:rPr>
              <a:t>We also need detailed protocols, including any deviations, so others know exactly what was done. </a:t>
            </a:r>
            <a:endParaRPr lang="en-US">
              <a:solidFill>
                <a:srgbClr val="444444"/>
              </a:solidFill>
            </a:endParaRPr>
          </a:p>
          <a:p>
            <a:endParaRPr lang="en-US">
              <a:solidFill>
                <a:srgbClr val="444444"/>
              </a:solidFill>
            </a:endParaRPr>
          </a:p>
          <a:p>
            <a:r>
              <a:rPr lang="en-US">
                <a:solidFill>
                  <a:schemeClr val="tx1">
                    <a:lumMod val="49000"/>
                  </a:schemeClr>
                </a:solidFill>
              </a:rPr>
              <a:t>Reusability depends on consent that allows secondary use, otherwise the data may be locked away. </a:t>
            </a:r>
            <a:endParaRPr lang="en-US">
              <a:solidFill>
                <a:srgbClr val="444444"/>
              </a:solidFill>
            </a:endParaRPr>
          </a:p>
          <a:p>
            <a:endParaRPr lang="en-US">
              <a:solidFill>
                <a:srgbClr val="444444"/>
              </a:solidFill>
            </a:endParaRPr>
          </a:p>
          <a:p>
            <a:r>
              <a:rPr lang="en-US">
                <a:solidFill>
                  <a:schemeClr val="tx1">
                    <a:lumMod val="49000"/>
                  </a:schemeClr>
                </a:solidFill>
              </a:rPr>
              <a:t>And importantly, the documentation should be written so that someone outside the lab can understand it. In short, reusable data is data that remains useful far beyond its first purpose.</a:t>
            </a:r>
            <a:endParaRPr lang="en-US">
              <a:solidFill>
                <a:srgbClr val="444444"/>
              </a:solidFill>
            </a:endParaRPr>
          </a:p>
          <a:p>
            <a:pPr>
              <a:lnSpc>
                <a:spcPct val="150000"/>
              </a:lnSpc>
            </a:pPr>
            <a:endParaRPr lang="en-US">
              <a:solidFill>
                <a:schemeClr val="tx1">
                  <a:lumMod val="49000"/>
                </a:schemeClr>
              </a:solidFill>
              <a:ea typeface="Calibri"/>
              <a:cs typeface="Calibri"/>
            </a:endParaRPr>
          </a:p>
        </p:txBody>
      </p:sp>
      <p:sp>
        <p:nvSpPr>
          <p:cNvPr id="4" name="Slide Number Placeholder 3">
            <a:extLst>
              <a:ext uri="{FF2B5EF4-FFF2-40B4-BE49-F238E27FC236}">
                <a16:creationId xmlns:a16="http://schemas.microsoft.com/office/drawing/2014/main" id="{A4E5D87C-B6D9-A5DA-D254-0C878C362185}"/>
              </a:ext>
            </a:extLst>
          </p:cNvPr>
          <p:cNvSpPr>
            <a:spLocks noGrp="1"/>
          </p:cNvSpPr>
          <p:nvPr>
            <p:ph type="sldNum" sz="quarter" idx="5"/>
          </p:nvPr>
        </p:nvSpPr>
        <p:spPr/>
        <p:txBody>
          <a:bodyPr/>
          <a:lstStyle/>
          <a:p>
            <a:fld id="{A89C7E07-3C67-C64C-8DA0-0404F6303970}" type="slidenum">
              <a:rPr lang="en-US" smtClean="0"/>
              <a:t>29</a:t>
            </a:fld>
            <a:endParaRPr lang="en-US"/>
          </a:p>
        </p:txBody>
      </p:sp>
    </p:spTree>
    <p:extLst>
      <p:ext uri="{BB962C8B-B14F-4D97-AF65-F5344CB8AC3E}">
        <p14:creationId xmlns:p14="http://schemas.microsoft.com/office/powerpoint/2010/main" val="18969435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77142-07F1-37FF-4DB7-65D2D7312F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6855E6-7F33-BD06-041C-0B1BCBC29B8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749B267-AB14-542F-BFD6-ED8C99B68B43}"/>
              </a:ext>
            </a:extLst>
          </p:cNvPr>
          <p:cNvSpPr>
            <a:spLocks noGrp="1"/>
          </p:cNvSpPr>
          <p:nvPr>
            <p:ph type="body" idx="1"/>
          </p:nvPr>
        </p:nvSpPr>
        <p:spPr/>
        <p:txBody>
          <a:bodyPr/>
          <a:lstStyle/>
          <a:p>
            <a:r>
              <a:rPr lang="en-US">
                <a:solidFill>
                  <a:schemeClr val="tx1">
                    <a:lumMod val="49000"/>
                  </a:schemeClr>
                </a:solidFill>
              </a:rPr>
              <a:t>Reusable means making sure that data continues to have value even after the original project is finished.</a:t>
            </a:r>
            <a:endParaRPr lang="en-US">
              <a:solidFill>
                <a:srgbClr val="444444"/>
              </a:solidFill>
            </a:endParaRPr>
          </a:p>
          <a:p>
            <a:endParaRPr lang="en-US">
              <a:solidFill>
                <a:srgbClr val="444444"/>
              </a:solidFill>
            </a:endParaRPr>
          </a:p>
          <a:p>
            <a:r>
              <a:rPr lang="en-US">
                <a:solidFill>
                  <a:schemeClr val="tx1">
                    <a:lumMod val="49000"/>
                  </a:schemeClr>
                </a:solidFill>
              </a:rPr>
              <a:t> For that to happen, both the data and the metadata need to be well described so that experiments can be replicated and combined with other studies. </a:t>
            </a:r>
            <a:endParaRPr lang="en-US">
              <a:solidFill>
                <a:srgbClr val="444444"/>
              </a:solidFill>
            </a:endParaRPr>
          </a:p>
          <a:p>
            <a:endParaRPr lang="en-US">
              <a:solidFill>
                <a:srgbClr val="444444"/>
              </a:solidFill>
            </a:endParaRPr>
          </a:p>
          <a:p>
            <a:r>
              <a:rPr lang="en-US">
                <a:solidFill>
                  <a:schemeClr val="tx1">
                    <a:lumMod val="49000"/>
                  </a:schemeClr>
                </a:solidFill>
              </a:rPr>
              <a:t>We also need detailed protocols, including any deviations, so others know exactly what was done. </a:t>
            </a:r>
            <a:endParaRPr lang="en-US">
              <a:solidFill>
                <a:srgbClr val="444444"/>
              </a:solidFill>
            </a:endParaRPr>
          </a:p>
          <a:p>
            <a:endParaRPr lang="en-US">
              <a:solidFill>
                <a:srgbClr val="444444"/>
              </a:solidFill>
            </a:endParaRPr>
          </a:p>
          <a:p>
            <a:r>
              <a:rPr lang="en-US">
                <a:solidFill>
                  <a:schemeClr val="tx1">
                    <a:lumMod val="49000"/>
                  </a:schemeClr>
                </a:solidFill>
              </a:rPr>
              <a:t>Reusability depends on consent that allows secondary use, otherwise the data may be locked away. </a:t>
            </a:r>
            <a:endParaRPr lang="en-US">
              <a:solidFill>
                <a:srgbClr val="444444"/>
              </a:solidFill>
            </a:endParaRPr>
          </a:p>
          <a:p>
            <a:endParaRPr lang="en-US">
              <a:solidFill>
                <a:srgbClr val="444444"/>
              </a:solidFill>
            </a:endParaRPr>
          </a:p>
          <a:p>
            <a:r>
              <a:rPr lang="en-US">
                <a:solidFill>
                  <a:schemeClr val="tx1">
                    <a:lumMod val="49000"/>
                  </a:schemeClr>
                </a:solidFill>
              </a:rPr>
              <a:t>And importantly, the documentation should be written so that someone outside the lab can understand it. In short, reusable data is data that remains useful far beyond its first purpose.</a:t>
            </a:r>
            <a:endParaRPr lang="en-US">
              <a:solidFill>
                <a:srgbClr val="444444"/>
              </a:solidFill>
            </a:endParaRPr>
          </a:p>
          <a:p>
            <a:pPr>
              <a:lnSpc>
                <a:spcPct val="150000"/>
              </a:lnSpc>
            </a:pPr>
            <a:endParaRPr lang="en-US">
              <a:solidFill>
                <a:schemeClr val="tx1">
                  <a:lumMod val="49000"/>
                </a:schemeClr>
              </a:solidFill>
              <a:ea typeface="Calibri"/>
              <a:cs typeface="Calibri"/>
            </a:endParaRPr>
          </a:p>
        </p:txBody>
      </p:sp>
      <p:sp>
        <p:nvSpPr>
          <p:cNvPr id="4" name="Slide Number Placeholder 3">
            <a:extLst>
              <a:ext uri="{FF2B5EF4-FFF2-40B4-BE49-F238E27FC236}">
                <a16:creationId xmlns:a16="http://schemas.microsoft.com/office/drawing/2014/main" id="{621688DF-9902-84DB-9F27-222386AC6A78}"/>
              </a:ext>
            </a:extLst>
          </p:cNvPr>
          <p:cNvSpPr>
            <a:spLocks noGrp="1"/>
          </p:cNvSpPr>
          <p:nvPr>
            <p:ph type="sldNum" sz="quarter" idx="5"/>
          </p:nvPr>
        </p:nvSpPr>
        <p:spPr/>
        <p:txBody>
          <a:bodyPr/>
          <a:lstStyle/>
          <a:p>
            <a:fld id="{A89C7E07-3C67-C64C-8DA0-0404F6303970}" type="slidenum">
              <a:rPr lang="en-US" smtClean="0"/>
              <a:t>30</a:t>
            </a:fld>
            <a:endParaRPr lang="en-US"/>
          </a:p>
        </p:txBody>
      </p:sp>
    </p:spTree>
    <p:extLst>
      <p:ext uri="{BB962C8B-B14F-4D97-AF65-F5344CB8AC3E}">
        <p14:creationId xmlns:p14="http://schemas.microsoft.com/office/powerpoint/2010/main" val="2869205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B3E41-D961-E4B7-892A-6198C2535D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4F555C-507E-2A48-1E35-952B56C6F70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EA3E231-EB9C-AED8-67C5-457FF617EDED}"/>
              </a:ext>
            </a:extLst>
          </p:cNvPr>
          <p:cNvSpPr>
            <a:spLocks noGrp="1"/>
          </p:cNvSpPr>
          <p:nvPr>
            <p:ph type="body" idx="1"/>
          </p:nvPr>
        </p:nvSpPr>
        <p:spPr/>
        <p:txBody>
          <a:bodyPr/>
          <a:lstStyle/>
          <a:p>
            <a:r>
              <a:rPr lang="en-US">
                <a:solidFill>
                  <a:schemeClr val="tx1">
                    <a:lumMod val="49000"/>
                  </a:schemeClr>
                </a:solidFill>
              </a:rPr>
              <a:t>Reusable means making sure that data continues to have value even after the original project is finished.</a:t>
            </a:r>
            <a:endParaRPr lang="en-US">
              <a:solidFill>
                <a:srgbClr val="444444"/>
              </a:solidFill>
            </a:endParaRPr>
          </a:p>
          <a:p>
            <a:endParaRPr lang="en-US">
              <a:solidFill>
                <a:srgbClr val="444444"/>
              </a:solidFill>
            </a:endParaRPr>
          </a:p>
          <a:p>
            <a:r>
              <a:rPr lang="en-US">
                <a:solidFill>
                  <a:schemeClr val="tx1">
                    <a:lumMod val="49000"/>
                  </a:schemeClr>
                </a:solidFill>
              </a:rPr>
              <a:t> For that to happen, both the data and the metadata need to be well described so that experiments can be replicated and combined with other studies. </a:t>
            </a:r>
            <a:endParaRPr lang="en-US">
              <a:solidFill>
                <a:srgbClr val="444444"/>
              </a:solidFill>
            </a:endParaRPr>
          </a:p>
          <a:p>
            <a:endParaRPr lang="en-US">
              <a:solidFill>
                <a:srgbClr val="444444"/>
              </a:solidFill>
            </a:endParaRPr>
          </a:p>
          <a:p>
            <a:r>
              <a:rPr lang="en-US">
                <a:solidFill>
                  <a:schemeClr val="tx1">
                    <a:lumMod val="49000"/>
                  </a:schemeClr>
                </a:solidFill>
              </a:rPr>
              <a:t>We also need detailed protocols, including any deviations, so others know exactly what was done. </a:t>
            </a:r>
            <a:endParaRPr lang="en-US">
              <a:solidFill>
                <a:srgbClr val="444444"/>
              </a:solidFill>
            </a:endParaRPr>
          </a:p>
          <a:p>
            <a:endParaRPr lang="en-US">
              <a:solidFill>
                <a:srgbClr val="444444"/>
              </a:solidFill>
            </a:endParaRPr>
          </a:p>
          <a:p>
            <a:r>
              <a:rPr lang="en-US">
                <a:solidFill>
                  <a:schemeClr val="tx1">
                    <a:lumMod val="49000"/>
                  </a:schemeClr>
                </a:solidFill>
              </a:rPr>
              <a:t>Reusability depends on consent that allows secondary use, otherwise the data may be locked away. </a:t>
            </a:r>
            <a:endParaRPr lang="en-US">
              <a:solidFill>
                <a:srgbClr val="444444"/>
              </a:solidFill>
            </a:endParaRPr>
          </a:p>
          <a:p>
            <a:endParaRPr lang="en-US">
              <a:solidFill>
                <a:srgbClr val="444444"/>
              </a:solidFill>
            </a:endParaRPr>
          </a:p>
          <a:p>
            <a:r>
              <a:rPr lang="en-US">
                <a:solidFill>
                  <a:schemeClr val="tx1">
                    <a:lumMod val="49000"/>
                  </a:schemeClr>
                </a:solidFill>
              </a:rPr>
              <a:t>And importantly, the documentation should be written so that someone outside the lab can understand it. In short, reusable data is data that remains useful far beyond its first purpose.</a:t>
            </a:r>
            <a:endParaRPr lang="en-US">
              <a:solidFill>
                <a:srgbClr val="444444"/>
              </a:solidFill>
            </a:endParaRPr>
          </a:p>
          <a:p>
            <a:pPr>
              <a:lnSpc>
                <a:spcPct val="150000"/>
              </a:lnSpc>
            </a:pPr>
            <a:endParaRPr lang="en-US">
              <a:solidFill>
                <a:schemeClr val="tx1">
                  <a:lumMod val="49000"/>
                </a:schemeClr>
              </a:solidFill>
              <a:ea typeface="Calibri"/>
              <a:cs typeface="Calibri"/>
            </a:endParaRPr>
          </a:p>
        </p:txBody>
      </p:sp>
      <p:sp>
        <p:nvSpPr>
          <p:cNvPr id="4" name="Slide Number Placeholder 3">
            <a:extLst>
              <a:ext uri="{FF2B5EF4-FFF2-40B4-BE49-F238E27FC236}">
                <a16:creationId xmlns:a16="http://schemas.microsoft.com/office/drawing/2014/main" id="{DC8FD519-F0CA-B252-7B44-7376F5A58ACF}"/>
              </a:ext>
            </a:extLst>
          </p:cNvPr>
          <p:cNvSpPr>
            <a:spLocks noGrp="1"/>
          </p:cNvSpPr>
          <p:nvPr>
            <p:ph type="sldNum" sz="quarter" idx="5"/>
          </p:nvPr>
        </p:nvSpPr>
        <p:spPr/>
        <p:txBody>
          <a:bodyPr/>
          <a:lstStyle/>
          <a:p>
            <a:fld id="{A89C7E07-3C67-C64C-8DA0-0404F6303970}" type="slidenum">
              <a:rPr lang="en-US" smtClean="0"/>
              <a:t>31</a:t>
            </a:fld>
            <a:endParaRPr lang="en-US"/>
          </a:p>
        </p:txBody>
      </p:sp>
    </p:spTree>
    <p:extLst>
      <p:ext uri="{BB962C8B-B14F-4D97-AF65-F5344CB8AC3E}">
        <p14:creationId xmlns:p14="http://schemas.microsoft.com/office/powerpoint/2010/main" val="39607672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791B6F-6386-B22F-D2F9-44C3F85461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C892A9-96B3-E343-B4A6-81D386C2507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F23082D-5ABE-6E15-6FD8-C66D25F42B2C}"/>
              </a:ext>
            </a:extLst>
          </p:cNvPr>
          <p:cNvSpPr>
            <a:spLocks noGrp="1"/>
          </p:cNvSpPr>
          <p:nvPr>
            <p:ph type="body" idx="1"/>
          </p:nvPr>
        </p:nvSpPr>
        <p:spPr/>
        <p:txBody>
          <a:bodyPr/>
          <a:lstStyle/>
          <a:p>
            <a:r>
              <a:rPr lang="en-US">
                <a:solidFill>
                  <a:schemeClr val="tx1">
                    <a:lumMod val="49000"/>
                  </a:schemeClr>
                </a:solidFill>
              </a:rPr>
              <a:t>FAIR matters for clinicians and wet-lab scientists because it protects the value of both patient contributions and the work that goes into generating data. </a:t>
            </a:r>
            <a:endParaRPr lang="en-US">
              <a:solidFill>
                <a:srgbClr val="444444"/>
              </a:solidFill>
            </a:endParaRPr>
          </a:p>
          <a:p>
            <a:endParaRPr lang="en-US">
              <a:solidFill>
                <a:srgbClr val="444444"/>
              </a:solidFill>
            </a:endParaRPr>
          </a:p>
          <a:p>
            <a:r>
              <a:rPr lang="en-US">
                <a:solidFill>
                  <a:schemeClr val="tx1">
                    <a:lumMod val="49000"/>
                  </a:schemeClr>
                </a:solidFill>
              </a:rPr>
              <a:t>Without FAIR practices, data can easily be lost, locked away, or misunderstood, which means all that effort is wasted. FAIR also helps save time and reduce errors, not only in your own projects but for others who might work with the data later. </a:t>
            </a:r>
            <a:endParaRPr lang="en-US">
              <a:solidFill>
                <a:srgbClr val="444444"/>
              </a:solidFill>
            </a:endParaRPr>
          </a:p>
          <a:p>
            <a:endParaRPr lang="en-US">
              <a:solidFill>
                <a:srgbClr val="444444"/>
              </a:solidFill>
            </a:endParaRPr>
          </a:p>
          <a:p>
            <a:r>
              <a:rPr lang="en-US">
                <a:solidFill>
                  <a:schemeClr val="tx1">
                    <a:lumMod val="49000"/>
                  </a:schemeClr>
                </a:solidFill>
              </a:rPr>
              <a:t>And importantly, FAIR connects directly to data legacy. When data is made FAIR, it doesn’t just serve its original purpose — it remains useful long after the project ends. That means your data can still be found, cited, and built upon years down the line, creating a lasting scientific record that others can trust and reuse.</a:t>
            </a:r>
            <a:endParaRPr lang="en-US">
              <a:solidFill>
                <a:srgbClr val="444444"/>
              </a:solidFill>
            </a:endParaRPr>
          </a:p>
          <a:p>
            <a:endParaRPr lang="en-US">
              <a:solidFill>
                <a:schemeClr val="tx1">
                  <a:lumMod val="49000"/>
                </a:schemeClr>
              </a:solidFill>
              <a:ea typeface="Calibri"/>
              <a:cs typeface="Calibri"/>
            </a:endParaRPr>
          </a:p>
        </p:txBody>
      </p:sp>
      <p:sp>
        <p:nvSpPr>
          <p:cNvPr id="4" name="Slide Number Placeholder 3">
            <a:extLst>
              <a:ext uri="{FF2B5EF4-FFF2-40B4-BE49-F238E27FC236}">
                <a16:creationId xmlns:a16="http://schemas.microsoft.com/office/drawing/2014/main" id="{117FA62A-0942-658C-5C1A-0DEB8300B0F3}"/>
              </a:ext>
            </a:extLst>
          </p:cNvPr>
          <p:cNvSpPr>
            <a:spLocks noGrp="1"/>
          </p:cNvSpPr>
          <p:nvPr>
            <p:ph type="sldNum" sz="quarter" idx="5"/>
          </p:nvPr>
        </p:nvSpPr>
        <p:spPr/>
        <p:txBody>
          <a:bodyPr/>
          <a:lstStyle/>
          <a:p>
            <a:fld id="{A89C7E07-3C67-C64C-8DA0-0404F6303970}" type="slidenum">
              <a:rPr lang="en-US" smtClean="0"/>
              <a:t>32</a:t>
            </a:fld>
            <a:endParaRPr lang="en-US"/>
          </a:p>
        </p:txBody>
      </p:sp>
    </p:spTree>
    <p:extLst>
      <p:ext uri="{BB962C8B-B14F-4D97-AF65-F5344CB8AC3E}">
        <p14:creationId xmlns:p14="http://schemas.microsoft.com/office/powerpoint/2010/main" val="2772139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a:t>Findable means metadata and data should be easy to find for both humans and computers.</a:t>
            </a:r>
            <a:endParaRPr lang="en-US">
              <a:solidFill>
                <a:srgbClr val="444444"/>
              </a:solidFill>
            </a:endParaRPr>
          </a:p>
          <a:p>
            <a:r>
              <a:rPr lang="en-US"/>
              <a:t>Findability isn’t just IT’s job — it starts with clinicians and wet-lab scientists at the point of data generation.</a:t>
            </a:r>
            <a:endParaRPr lang="en-GB"/>
          </a:p>
        </p:txBody>
      </p:sp>
      <p:sp>
        <p:nvSpPr>
          <p:cNvPr id="4" name="Slide Number Placeholder 3"/>
          <p:cNvSpPr>
            <a:spLocks noGrp="1"/>
          </p:cNvSpPr>
          <p:nvPr>
            <p:ph type="sldNum" sz="quarter" idx="5"/>
          </p:nvPr>
        </p:nvSpPr>
        <p:spPr/>
        <p:txBody>
          <a:bodyPr/>
          <a:lstStyle/>
          <a:p>
            <a:fld id="{A89C7E07-3C67-C64C-8DA0-0404F6303970}" type="slidenum">
              <a:rPr lang="en-US" smtClean="0"/>
              <a:t>15</a:t>
            </a:fld>
            <a:endParaRPr lang="en-US"/>
          </a:p>
        </p:txBody>
      </p:sp>
    </p:spTree>
    <p:extLst>
      <p:ext uri="{BB962C8B-B14F-4D97-AF65-F5344CB8AC3E}">
        <p14:creationId xmlns:p14="http://schemas.microsoft.com/office/powerpoint/2010/main" val="13408995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a:t>You are probably thinking ” I do not have time and all I am assessed on are publications and securing competitive funding”. However</a:t>
            </a:r>
          </a:p>
        </p:txBody>
      </p:sp>
      <p:sp>
        <p:nvSpPr>
          <p:cNvPr id="4" name="Slide Number Placeholder 3"/>
          <p:cNvSpPr>
            <a:spLocks noGrp="1"/>
          </p:cNvSpPr>
          <p:nvPr>
            <p:ph type="sldNum" sz="quarter" idx="5"/>
          </p:nvPr>
        </p:nvSpPr>
        <p:spPr/>
        <p:txBody>
          <a:bodyPr/>
          <a:lstStyle/>
          <a:p>
            <a:fld id="{A89C7E07-3C67-C64C-8DA0-0404F6303970}" type="slidenum">
              <a:rPr lang="en-US" smtClean="0"/>
              <a:t>36</a:t>
            </a:fld>
            <a:endParaRPr lang="en-US"/>
          </a:p>
        </p:txBody>
      </p:sp>
    </p:spTree>
    <p:extLst>
      <p:ext uri="{BB962C8B-B14F-4D97-AF65-F5344CB8AC3E}">
        <p14:creationId xmlns:p14="http://schemas.microsoft.com/office/powerpoint/2010/main" val="629299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82EA3-B491-AA9F-3C61-AFAC6D9CEC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4F9ACB-F19E-19B9-EF45-D47463AFC50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2596B77A-D160-FCEA-C4AC-4B6A9E4462FE}"/>
              </a:ext>
            </a:extLst>
          </p:cNvPr>
          <p:cNvSpPr>
            <a:spLocks noGrp="1"/>
          </p:cNvSpPr>
          <p:nvPr>
            <p:ph type="body" idx="1"/>
          </p:nvPr>
        </p:nvSpPr>
        <p:spPr/>
        <p:txBody>
          <a:bodyPr/>
          <a:lstStyle/>
          <a:p>
            <a:r>
              <a:rPr lang="en-US">
                <a:solidFill>
                  <a:schemeClr val="tx1">
                    <a:lumMod val="49000"/>
                  </a:schemeClr>
                </a:solidFill>
              </a:rPr>
              <a:t>FAIR matters for clinicians and wet-lab scientists because it protects the value of both patient contributions and the work that goes into generating data. </a:t>
            </a:r>
            <a:endParaRPr lang="en-US">
              <a:solidFill>
                <a:srgbClr val="444444"/>
              </a:solidFill>
            </a:endParaRPr>
          </a:p>
          <a:p>
            <a:endParaRPr lang="en-US">
              <a:solidFill>
                <a:srgbClr val="444444"/>
              </a:solidFill>
            </a:endParaRPr>
          </a:p>
          <a:p>
            <a:r>
              <a:rPr lang="en-US">
                <a:solidFill>
                  <a:schemeClr val="tx1">
                    <a:lumMod val="49000"/>
                  </a:schemeClr>
                </a:solidFill>
              </a:rPr>
              <a:t>Without FAIR practices, data can easily be lost, locked away, or misunderstood, which means all that effort is wasted. FAIR also helps save time and reduce errors, not only in your own projects but for others who might work with the data later. </a:t>
            </a:r>
            <a:endParaRPr lang="en-US">
              <a:solidFill>
                <a:srgbClr val="444444"/>
              </a:solidFill>
            </a:endParaRPr>
          </a:p>
          <a:p>
            <a:endParaRPr lang="en-US">
              <a:solidFill>
                <a:srgbClr val="444444"/>
              </a:solidFill>
            </a:endParaRPr>
          </a:p>
          <a:p>
            <a:r>
              <a:rPr lang="en-US">
                <a:solidFill>
                  <a:schemeClr val="tx1">
                    <a:lumMod val="49000"/>
                  </a:schemeClr>
                </a:solidFill>
              </a:rPr>
              <a:t>And importantly, FAIR connects directly to data legacy. When data is made FAIR, it doesn’t just serve its original purpose — it remains useful long after the project ends. That means your data can still be found, cited, and built upon years down the line, creating a lasting scientific record that others can trust and reuse.</a:t>
            </a:r>
            <a:endParaRPr lang="en-US">
              <a:solidFill>
                <a:srgbClr val="444444"/>
              </a:solidFill>
            </a:endParaRPr>
          </a:p>
          <a:p>
            <a:endParaRPr lang="en-US">
              <a:solidFill>
                <a:schemeClr val="tx1">
                  <a:lumMod val="49000"/>
                </a:schemeClr>
              </a:solidFill>
              <a:ea typeface="Calibri"/>
              <a:cs typeface="Calibri"/>
            </a:endParaRPr>
          </a:p>
        </p:txBody>
      </p:sp>
      <p:sp>
        <p:nvSpPr>
          <p:cNvPr id="4" name="Slide Number Placeholder 3">
            <a:extLst>
              <a:ext uri="{FF2B5EF4-FFF2-40B4-BE49-F238E27FC236}">
                <a16:creationId xmlns:a16="http://schemas.microsoft.com/office/drawing/2014/main" id="{986168B4-ABED-6DE1-226A-B2E934D56E7B}"/>
              </a:ext>
            </a:extLst>
          </p:cNvPr>
          <p:cNvSpPr>
            <a:spLocks noGrp="1"/>
          </p:cNvSpPr>
          <p:nvPr>
            <p:ph type="sldNum" sz="quarter" idx="5"/>
          </p:nvPr>
        </p:nvSpPr>
        <p:spPr/>
        <p:txBody>
          <a:bodyPr/>
          <a:lstStyle/>
          <a:p>
            <a:fld id="{A89C7E07-3C67-C64C-8DA0-0404F6303970}" type="slidenum">
              <a:rPr lang="en-US" smtClean="0"/>
              <a:t>38</a:t>
            </a:fld>
            <a:endParaRPr lang="en-US"/>
          </a:p>
        </p:txBody>
      </p:sp>
    </p:spTree>
    <p:extLst>
      <p:ext uri="{BB962C8B-B14F-4D97-AF65-F5344CB8AC3E}">
        <p14:creationId xmlns:p14="http://schemas.microsoft.com/office/powerpoint/2010/main" val="406544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89C7E07-3C67-C64C-8DA0-0404F6303970}" type="slidenum">
              <a:rPr lang="en-US" smtClean="0"/>
              <a:t>40</a:t>
            </a:fld>
            <a:endParaRPr lang="en-US"/>
          </a:p>
        </p:txBody>
      </p:sp>
    </p:spTree>
    <p:extLst>
      <p:ext uri="{BB962C8B-B14F-4D97-AF65-F5344CB8AC3E}">
        <p14:creationId xmlns:p14="http://schemas.microsoft.com/office/powerpoint/2010/main" val="3254863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35F99-DEFA-855F-F80C-5EBCD69571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429717-3475-7E2D-AB1F-6DB49221331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E7E77D0-FB96-46B7-5406-AB5AB5D7AC5E}"/>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79B5A035-2587-5CEE-504E-543A24BA60A1}"/>
              </a:ext>
            </a:extLst>
          </p:cNvPr>
          <p:cNvSpPr>
            <a:spLocks noGrp="1"/>
          </p:cNvSpPr>
          <p:nvPr>
            <p:ph type="sldNum" sz="quarter" idx="5"/>
          </p:nvPr>
        </p:nvSpPr>
        <p:spPr/>
        <p:txBody>
          <a:bodyPr/>
          <a:lstStyle/>
          <a:p>
            <a:fld id="{A89C7E07-3C67-C64C-8DA0-0404F6303970}" type="slidenum">
              <a:rPr lang="en-US" smtClean="0"/>
              <a:t>41</a:t>
            </a:fld>
            <a:endParaRPr lang="en-US"/>
          </a:p>
        </p:txBody>
      </p:sp>
    </p:spTree>
    <p:extLst>
      <p:ext uri="{BB962C8B-B14F-4D97-AF65-F5344CB8AC3E}">
        <p14:creationId xmlns:p14="http://schemas.microsoft.com/office/powerpoint/2010/main" val="25961352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05650-7FEC-8299-8DF6-4FCB22940B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2CCA72-31D2-3041-6212-213DA0E2684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133E2C0-40E6-9D0A-1470-EF493FE81B6E}"/>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CB07212-0BF4-F274-76DD-79ECDE3233E7}"/>
              </a:ext>
            </a:extLst>
          </p:cNvPr>
          <p:cNvSpPr>
            <a:spLocks noGrp="1"/>
          </p:cNvSpPr>
          <p:nvPr>
            <p:ph type="sldNum" sz="quarter" idx="5"/>
          </p:nvPr>
        </p:nvSpPr>
        <p:spPr/>
        <p:txBody>
          <a:bodyPr/>
          <a:lstStyle/>
          <a:p>
            <a:fld id="{A89C7E07-3C67-C64C-8DA0-0404F6303970}" type="slidenum">
              <a:rPr lang="en-US" smtClean="0"/>
              <a:t>42</a:t>
            </a:fld>
            <a:endParaRPr lang="en-US"/>
          </a:p>
        </p:txBody>
      </p:sp>
    </p:spTree>
    <p:extLst>
      <p:ext uri="{BB962C8B-B14F-4D97-AF65-F5344CB8AC3E}">
        <p14:creationId xmlns:p14="http://schemas.microsoft.com/office/powerpoint/2010/main" val="2759027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56A04-6480-06E2-3C83-29C1A066B8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254E6A-F297-0F26-18D2-829028E1AFE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F3671C6-F6CC-EAF5-48AD-095C6B5B8778}"/>
              </a:ext>
            </a:extLst>
          </p:cNvPr>
          <p:cNvSpPr>
            <a:spLocks noGrp="1"/>
          </p:cNvSpPr>
          <p:nvPr>
            <p:ph type="body" idx="1"/>
          </p:nvPr>
        </p:nvSpPr>
        <p:spPr/>
        <p:txBody>
          <a:bodyPr/>
          <a:lstStyle/>
          <a:p>
            <a:r>
              <a:rPr lang="en-US"/>
              <a:t>Findable means metadata and data should be easy to find for both humans and computers.</a:t>
            </a:r>
            <a:endParaRPr lang="en-US">
              <a:solidFill>
                <a:srgbClr val="444444"/>
              </a:solidFill>
            </a:endParaRPr>
          </a:p>
          <a:p>
            <a:r>
              <a:rPr lang="en-US"/>
              <a:t>Findability isn’t just IT’s job — it starts with clinicians and wet-lab scientists at the point of data generation.</a:t>
            </a:r>
            <a:endParaRPr lang="en-GB"/>
          </a:p>
        </p:txBody>
      </p:sp>
      <p:sp>
        <p:nvSpPr>
          <p:cNvPr id="4" name="Slide Number Placeholder 3">
            <a:extLst>
              <a:ext uri="{FF2B5EF4-FFF2-40B4-BE49-F238E27FC236}">
                <a16:creationId xmlns:a16="http://schemas.microsoft.com/office/drawing/2014/main" id="{FAC50711-C23A-7AB3-97C2-5908F3FD62C5}"/>
              </a:ext>
            </a:extLst>
          </p:cNvPr>
          <p:cNvSpPr>
            <a:spLocks noGrp="1"/>
          </p:cNvSpPr>
          <p:nvPr>
            <p:ph type="sldNum" sz="quarter" idx="5"/>
          </p:nvPr>
        </p:nvSpPr>
        <p:spPr/>
        <p:txBody>
          <a:bodyPr/>
          <a:lstStyle/>
          <a:p>
            <a:fld id="{A89C7E07-3C67-C64C-8DA0-0404F6303970}" type="slidenum">
              <a:rPr lang="en-US" smtClean="0"/>
              <a:t>16</a:t>
            </a:fld>
            <a:endParaRPr lang="en-US"/>
          </a:p>
        </p:txBody>
      </p:sp>
    </p:spTree>
    <p:extLst>
      <p:ext uri="{BB962C8B-B14F-4D97-AF65-F5344CB8AC3E}">
        <p14:creationId xmlns:p14="http://schemas.microsoft.com/office/powerpoint/2010/main" val="185012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984E8-AEB0-FABD-7093-C9112B5FA7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68F563-0271-A708-733B-7E12BEB92FE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CA10345B-2448-DA72-A415-9F44C42255D3}"/>
              </a:ext>
            </a:extLst>
          </p:cNvPr>
          <p:cNvSpPr>
            <a:spLocks noGrp="1"/>
          </p:cNvSpPr>
          <p:nvPr>
            <p:ph type="body" idx="1"/>
          </p:nvPr>
        </p:nvSpPr>
        <p:spPr/>
        <p:txBody>
          <a:bodyPr/>
          <a:lstStyle/>
          <a:p>
            <a:r>
              <a:rPr lang="en-US"/>
              <a:t>Findable starts with clear, consistent sample IDs. For example, IDs like PD001, PD002, PD003 are systematic and unique, so you can always tell which sample is which. In contrast, names like Sample_1, Sample_2, Sample_3 are ambiguous — if someone else looks at the data, they won’t know what those samples represent. </a:t>
            </a:r>
            <a:endParaRPr lang="en-US">
              <a:solidFill>
                <a:srgbClr val="444444"/>
              </a:solidFill>
            </a:endParaRPr>
          </a:p>
          <a:p>
            <a:endParaRPr lang="en-US">
              <a:solidFill>
                <a:srgbClr val="444444"/>
              </a:solidFill>
            </a:endParaRPr>
          </a:p>
          <a:p>
            <a:r>
              <a:rPr lang="en-US"/>
              <a:t>Alongside IDs, we also need rich metadata that fully describes each sample. This means recording details like age, sex, diagnosis, and collection date. Together, consistent IDs and rich metadata make the data easy to find, identify, and reuse.</a:t>
            </a:r>
            <a:endParaRPr lang="en-US">
              <a:solidFill>
                <a:srgbClr val="444444"/>
              </a:solidFill>
            </a:endParaRPr>
          </a:p>
          <a:p>
            <a:endParaRPr lang="en-US">
              <a:ea typeface="Calibri"/>
              <a:cs typeface="Calibri"/>
            </a:endParaRPr>
          </a:p>
        </p:txBody>
      </p:sp>
      <p:sp>
        <p:nvSpPr>
          <p:cNvPr id="4" name="Slide Number Placeholder 3">
            <a:extLst>
              <a:ext uri="{FF2B5EF4-FFF2-40B4-BE49-F238E27FC236}">
                <a16:creationId xmlns:a16="http://schemas.microsoft.com/office/drawing/2014/main" id="{D7D120EE-82EA-0CAA-38B4-4AF472F0E7DD}"/>
              </a:ext>
            </a:extLst>
          </p:cNvPr>
          <p:cNvSpPr>
            <a:spLocks noGrp="1"/>
          </p:cNvSpPr>
          <p:nvPr>
            <p:ph type="sldNum" sz="quarter" idx="5"/>
          </p:nvPr>
        </p:nvSpPr>
        <p:spPr/>
        <p:txBody>
          <a:bodyPr/>
          <a:lstStyle/>
          <a:p>
            <a:fld id="{A89C7E07-3C67-C64C-8DA0-0404F6303970}" type="slidenum">
              <a:rPr lang="en-US" smtClean="0"/>
              <a:t>17</a:t>
            </a:fld>
            <a:endParaRPr lang="en-US"/>
          </a:p>
        </p:txBody>
      </p:sp>
    </p:spTree>
    <p:extLst>
      <p:ext uri="{BB962C8B-B14F-4D97-AF65-F5344CB8AC3E}">
        <p14:creationId xmlns:p14="http://schemas.microsoft.com/office/powerpoint/2010/main" val="3550204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a:t>We need explicit links between the data and the metadata, usually through the sample ID, so we never lose track of what belongs together. </a:t>
            </a:r>
            <a:endParaRPr lang="en-US">
              <a:solidFill>
                <a:srgbClr val="444444"/>
              </a:solidFill>
            </a:endParaRPr>
          </a:p>
          <a:p>
            <a:endParaRPr lang="en-US">
              <a:solidFill>
                <a:srgbClr val="444444"/>
              </a:solidFill>
            </a:endParaRPr>
          </a:p>
          <a:p>
            <a:r>
              <a:rPr lang="en-US"/>
              <a:t>On the top, you can see the data — in this case, gene expression values for three samples. </a:t>
            </a:r>
            <a:endParaRPr lang="en-US">
              <a:solidFill>
                <a:srgbClr val="444444"/>
              </a:solidFill>
            </a:endParaRPr>
          </a:p>
          <a:p>
            <a:r>
              <a:rPr lang="en-US"/>
              <a:t>On the bottom, you see the metadata — details like age, sex, diagnosis, and collection date. </a:t>
            </a:r>
            <a:endParaRPr lang="en-US">
              <a:solidFill>
                <a:srgbClr val="444444"/>
              </a:solidFill>
            </a:endParaRPr>
          </a:p>
          <a:p>
            <a:r>
              <a:rPr lang="en-US"/>
              <a:t>The key here is that both tables share the same Sample ID. That consistent identifier provides the explicit link between the data and the metadata. Without clear IDs, we wouldn’t be able to match the experimental results to the right sample information. So, making data findable really depends on clear sample IDs and rich metadata that describes the data.</a:t>
            </a:r>
            <a:endParaRPr lang="en-US">
              <a:solidFill>
                <a:srgbClr val="444444"/>
              </a:solidFill>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A89C7E07-3C67-C64C-8DA0-0404F6303970}" type="slidenum">
              <a:rPr lang="en-US" smtClean="0"/>
              <a:t>18</a:t>
            </a:fld>
            <a:endParaRPr lang="en-US"/>
          </a:p>
        </p:txBody>
      </p:sp>
    </p:spTree>
    <p:extLst>
      <p:ext uri="{BB962C8B-B14F-4D97-AF65-F5344CB8AC3E}">
        <p14:creationId xmlns:p14="http://schemas.microsoft.com/office/powerpoint/2010/main" val="364783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a:t>To make our data more findable, we need to follow FAIR principles. FAIRsharing helps by cataloguing community standards, databases, and policies, so we know how to describe our data consistently.</a:t>
            </a:r>
          </a:p>
          <a:p>
            <a:r>
              <a:rPr lang="en-US"/>
              <a:t>Once our data are well described, portals like HDR UK Innovation Gateway provide the infrastructure to make them discoverable nationally and internationally, while also managing appropriate access controls.</a:t>
            </a:r>
            <a:endParaRPr lang="en-GB"/>
          </a:p>
          <a:p>
            <a:r>
              <a:rPr lang="en-US"/>
              <a:t>Together, these resources ensure our data don’t just sit on a server but can actually be found and reused by others.</a:t>
            </a:r>
            <a:endParaRPr lang="en-GB"/>
          </a:p>
          <a:p>
            <a:endParaRPr lang="en-US">
              <a:ea typeface="Calibri"/>
              <a:cs typeface="Calibri"/>
            </a:endParaRPr>
          </a:p>
        </p:txBody>
      </p:sp>
      <p:sp>
        <p:nvSpPr>
          <p:cNvPr id="4" name="Slide Number Placeholder 3"/>
          <p:cNvSpPr>
            <a:spLocks noGrp="1"/>
          </p:cNvSpPr>
          <p:nvPr>
            <p:ph type="sldNum" sz="quarter" idx="5"/>
          </p:nvPr>
        </p:nvSpPr>
        <p:spPr/>
        <p:txBody>
          <a:bodyPr/>
          <a:lstStyle/>
          <a:p>
            <a:fld id="{A89C7E07-3C67-C64C-8DA0-0404F6303970}" type="slidenum">
              <a:rPr lang="en-US" smtClean="0"/>
              <a:t>19</a:t>
            </a:fld>
            <a:endParaRPr lang="en-US"/>
          </a:p>
        </p:txBody>
      </p:sp>
    </p:spTree>
    <p:extLst>
      <p:ext uri="{BB962C8B-B14F-4D97-AF65-F5344CB8AC3E}">
        <p14:creationId xmlns:p14="http://schemas.microsoft.com/office/powerpoint/2010/main" val="3948665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a:t>Accessible means that data is stored in secure institutional systems rather than on personal drives or USB sticks. If data is kept on a USB stick and someone leaves, it becomes effectively inaccessible to the rest of the team. </a:t>
            </a:r>
            <a:endParaRPr lang="en-US">
              <a:solidFill>
                <a:srgbClr val="444444"/>
              </a:solidFill>
            </a:endParaRPr>
          </a:p>
          <a:p>
            <a:endParaRPr lang="en-US">
              <a:solidFill>
                <a:srgbClr val="444444"/>
              </a:solidFill>
            </a:endParaRPr>
          </a:p>
          <a:p>
            <a:r>
              <a:rPr lang="en-US"/>
              <a:t>Accessibility also means that sensitive data is protected through controlled access, so only the right people can use it. </a:t>
            </a:r>
            <a:endParaRPr lang="en-US">
              <a:solidFill>
                <a:srgbClr val="444444"/>
              </a:solidFill>
            </a:endParaRPr>
          </a:p>
          <a:p>
            <a:endParaRPr lang="en-US">
              <a:solidFill>
                <a:srgbClr val="444444"/>
              </a:solidFill>
            </a:endParaRPr>
          </a:p>
          <a:p>
            <a:r>
              <a:rPr lang="en-US"/>
              <a:t>And finally, everything must be governed by proper ethical approvals and oversight. So, accessibility isn’t about making data open to everyone — it’s about making sure it is safely stored and responsibly available to the people who need it.</a:t>
            </a:r>
            <a:endParaRPr lang="en-US">
              <a:solidFill>
                <a:srgbClr val="444444"/>
              </a:solidFill>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A89C7E07-3C67-C64C-8DA0-0404F6303970}" type="slidenum">
              <a:rPr lang="en-US" smtClean="0"/>
              <a:t>20</a:t>
            </a:fld>
            <a:endParaRPr lang="en-US"/>
          </a:p>
        </p:txBody>
      </p:sp>
    </p:spTree>
    <p:extLst>
      <p:ext uri="{BB962C8B-B14F-4D97-AF65-F5344CB8AC3E}">
        <p14:creationId xmlns:p14="http://schemas.microsoft.com/office/powerpoint/2010/main" val="3314970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864B1-C4C0-55CD-0509-E276968CBA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073990-11F7-33A7-9663-98CC4578BE7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9DF7339-2F22-1DA1-E469-A7F39591F8CD}"/>
              </a:ext>
            </a:extLst>
          </p:cNvPr>
          <p:cNvSpPr>
            <a:spLocks noGrp="1"/>
          </p:cNvSpPr>
          <p:nvPr>
            <p:ph type="body" idx="1"/>
          </p:nvPr>
        </p:nvSpPr>
        <p:spPr/>
        <p:txBody>
          <a:bodyPr/>
          <a:lstStyle/>
          <a:p>
            <a:r>
              <a:rPr lang="en-US"/>
              <a:t>Accessible means that data is stored in secure institutional systems rather than on personal drives or USB sticks. If data is kept on a USB stick and someone leaves, it becomes effectively inaccessible to the rest of the team. </a:t>
            </a:r>
            <a:endParaRPr lang="en-US">
              <a:solidFill>
                <a:srgbClr val="444444"/>
              </a:solidFill>
            </a:endParaRPr>
          </a:p>
          <a:p>
            <a:endParaRPr lang="en-US">
              <a:solidFill>
                <a:srgbClr val="444444"/>
              </a:solidFill>
            </a:endParaRPr>
          </a:p>
          <a:p>
            <a:r>
              <a:rPr lang="en-US"/>
              <a:t>Accessibility also means that sensitive data is protected through controlled access, so only the right people can use it. </a:t>
            </a:r>
            <a:endParaRPr lang="en-US">
              <a:solidFill>
                <a:srgbClr val="444444"/>
              </a:solidFill>
            </a:endParaRPr>
          </a:p>
          <a:p>
            <a:endParaRPr lang="en-US">
              <a:solidFill>
                <a:srgbClr val="444444"/>
              </a:solidFill>
            </a:endParaRPr>
          </a:p>
          <a:p>
            <a:r>
              <a:rPr lang="en-US"/>
              <a:t>And finally, everything must be governed by proper ethical approvals and oversight. So, accessibility isn’t about making data open to everyone — it’s about making sure it is safely stored and responsibly available to the people who need it.</a:t>
            </a:r>
            <a:endParaRPr lang="en-US">
              <a:solidFill>
                <a:srgbClr val="444444"/>
              </a:solidFill>
            </a:endParaRPr>
          </a:p>
          <a:p>
            <a:endParaRPr lang="en-US">
              <a:ea typeface="Calibri"/>
              <a:cs typeface="Calibri"/>
            </a:endParaRPr>
          </a:p>
        </p:txBody>
      </p:sp>
      <p:sp>
        <p:nvSpPr>
          <p:cNvPr id="4" name="Slide Number Placeholder 3">
            <a:extLst>
              <a:ext uri="{FF2B5EF4-FFF2-40B4-BE49-F238E27FC236}">
                <a16:creationId xmlns:a16="http://schemas.microsoft.com/office/drawing/2014/main" id="{E7E5CE49-A78B-38F7-E825-68F85111E773}"/>
              </a:ext>
            </a:extLst>
          </p:cNvPr>
          <p:cNvSpPr>
            <a:spLocks noGrp="1"/>
          </p:cNvSpPr>
          <p:nvPr>
            <p:ph type="sldNum" sz="quarter" idx="5"/>
          </p:nvPr>
        </p:nvSpPr>
        <p:spPr/>
        <p:txBody>
          <a:bodyPr/>
          <a:lstStyle/>
          <a:p>
            <a:fld id="{A89C7E07-3C67-C64C-8DA0-0404F6303970}" type="slidenum">
              <a:rPr lang="en-US" smtClean="0"/>
              <a:t>21</a:t>
            </a:fld>
            <a:endParaRPr lang="en-US"/>
          </a:p>
        </p:txBody>
      </p:sp>
    </p:spTree>
    <p:extLst>
      <p:ext uri="{BB962C8B-B14F-4D97-AF65-F5344CB8AC3E}">
        <p14:creationId xmlns:p14="http://schemas.microsoft.com/office/powerpoint/2010/main" val="2873050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73286-5D8E-4D36-0D01-71E69C56FD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5CB961-BB07-96E3-44BB-7003C8F3FE9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E50D700-D95B-13E0-79CA-6E99A6E87DCB}"/>
              </a:ext>
            </a:extLst>
          </p:cNvPr>
          <p:cNvSpPr>
            <a:spLocks noGrp="1"/>
          </p:cNvSpPr>
          <p:nvPr>
            <p:ph type="body" idx="1"/>
          </p:nvPr>
        </p:nvSpPr>
        <p:spPr/>
        <p:txBody>
          <a:bodyPr/>
          <a:lstStyle/>
          <a:p>
            <a:r>
              <a:rPr lang="en-GB" b="1"/>
              <a:t>Example on redcap? Mentiondatabase validation?</a:t>
            </a:r>
            <a:endParaRPr lang="en-US">
              <a:solidFill>
                <a:srgbClr val="000000"/>
              </a:solidFill>
            </a:endParaRPr>
          </a:p>
          <a:p>
            <a:endParaRPr lang="en-US">
              <a:solidFill>
                <a:srgbClr val="000000"/>
              </a:solidFill>
              <a:ea typeface="Calibri"/>
              <a:cs typeface="Calibri"/>
            </a:endParaRPr>
          </a:p>
          <a:p>
            <a:endParaRPr lang="en-US">
              <a:ea typeface="Calibri"/>
              <a:cs typeface="Calibri"/>
            </a:endParaRPr>
          </a:p>
        </p:txBody>
      </p:sp>
      <p:sp>
        <p:nvSpPr>
          <p:cNvPr id="4" name="Slide Number Placeholder 3">
            <a:extLst>
              <a:ext uri="{FF2B5EF4-FFF2-40B4-BE49-F238E27FC236}">
                <a16:creationId xmlns:a16="http://schemas.microsoft.com/office/drawing/2014/main" id="{8E0C608A-0431-6D88-33DE-94F98DE8E844}"/>
              </a:ext>
            </a:extLst>
          </p:cNvPr>
          <p:cNvSpPr>
            <a:spLocks noGrp="1"/>
          </p:cNvSpPr>
          <p:nvPr>
            <p:ph type="sldNum" sz="quarter" idx="5"/>
          </p:nvPr>
        </p:nvSpPr>
        <p:spPr/>
        <p:txBody>
          <a:bodyPr/>
          <a:lstStyle/>
          <a:p>
            <a:fld id="{A89C7E07-3C67-C64C-8DA0-0404F6303970}" type="slidenum">
              <a:rPr lang="en-US" smtClean="0"/>
              <a:t>22</a:t>
            </a:fld>
            <a:endParaRPr lang="en-US"/>
          </a:p>
        </p:txBody>
      </p:sp>
    </p:spTree>
    <p:extLst>
      <p:ext uri="{BB962C8B-B14F-4D97-AF65-F5344CB8AC3E}">
        <p14:creationId xmlns:p14="http://schemas.microsoft.com/office/powerpoint/2010/main" val="15652544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31DFB3-42E8-9540-92FB-4AE3F4203FE5}"/>
              </a:ext>
              <a:ext uri="{C183D7F6-B498-43B3-948B-1728B52AA6E4}">
                <adec:decorative xmlns:adec="http://schemas.microsoft.com/office/drawing/2017/decorative" val="1"/>
              </a:ext>
            </a:extLst>
          </p:cNvPr>
          <p:cNvSpPr>
            <a:spLocks/>
          </p:cNvSpPr>
          <p:nvPr userDrawn="1"/>
        </p:nvSpPr>
        <p:spPr bwMode="auto">
          <a:xfrm>
            <a:off x="0" y="1"/>
            <a:ext cx="11158847" cy="582484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pic>
        <p:nvPicPr>
          <p:cNvPr id="9" name="Picture 8" descr="A black background with a black square&#10;&#10;Description automatically generated with medium confidence">
            <a:extLst>
              <a:ext uri="{FF2B5EF4-FFF2-40B4-BE49-F238E27FC236}">
                <a16:creationId xmlns:a16="http://schemas.microsoft.com/office/drawing/2014/main" id="{69660C21-9CC4-2D86-EB0C-D896F332CD9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7808" y="583243"/>
            <a:ext cx="2705100" cy="694005"/>
          </a:xfrm>
          <a:prstGeom prst="rect">
            <a:avLst/>
          </a:prstGeom>
        </p:spPr>
      </p:pic>
      <p:cxnSp>
        <p:nvCxnSpPr>
          <p:cNvPr id="6" name="Straight Connector 5">
            <a:extLst>
              <a:ext uri="{FF2B5EF4-FFF2-40B4-BE49-F238E27FC236}">
                <a16:creationId xmlns:a16="http://schemas.microsoft.com/office/drawing/2014/main" id="{F13C1B90-0A14-7B4B-B05B-357A6A88291E}"/>
              </a:ext>
            </a:extLst>
          </p:cNvPr>
          <p:cNvCxnSpPr>
            <a:cxnSpLocks/>
          </p:cNvCxnSpPr>
          <p:nvPr userDrawn="1"/>
        </p:nvCxnSpPr>
        <p:spPr>
          <a:xfrm>
            <a:off x="1036261" y="4159793"/>
            <a:ext cx="10443615" cy="0"/>
          </a:xfrm>
          <a:prstGeom prst="line">
            <a:avLst/>
          </a:prstGeom>
          <a:ln w="127000"/>
        </p:spPr>
        <p:style>
          <a:lnRef idx="1">
            <a:schemeClr val="dk1"/>
          </a:lnRef>
          <a:fillRef idx="0">
            <a:schemeClr val="dk1"/>
          </a:fillRef>
          <a:effectRef idx="0">
            <a:schemeClr val="dk1"/>
          </a:effectRef>
          <a:fontRef idx="minor">
            <a:schemeClr val="tx1"/>
          </a:fontRef>
        </p:style>
      </p:cxnSp>
      <p:sp>
        <p:nvSpPr>
          <p:cNvPr id="12" name="Content Placeholder 10">
            <a:extLst>
              <a:ext uri="{FF2B5EF4-FFF2-40B4-BE49-F238E27FC236}">
                <a16:creationId xmlns:a16="http://schemas.microsoft.com/office/drawing/2014/main" id="{90097E88-8912-8A4F-9D00-BDA132434FE4}"/>
              </a:ext>
            </a:extLst>
          </p:cNvPr>
          <p:cNvSpPr>
            <a:spLocks noGrp="1"/>
          </p:cNvSpPr>
          <p:nvPr>
            <p:ph sz="quarter" idx="11"/>
          </p:nvPr>
        </p:nvSpPr>
        <p:spPr>
          <a:xfrm>
            <a:off x="1033153" y="4728131"/>
            <a:ext cx="7806047" cy="281164"/>
          </a:xfrm>
          <a:prstGeom prst="rect">
            <a:avLst/>
          </a:prstGeom>
        </p:spPr>
        <p:txBody>
          <a:bodyPr lIns="0" tIns="0" rIns="0" bIns="0"/>
          <a:lstStyle>
            <a:lvl1pPr marL="0" indent="0">
              <a:buNone/>
              <a:defRPr sz="1600"/>
            </a:lvl1pPr>
          </a:lstStyle>
          <a:p>
            <a:pPr lvl="0"/>
            <a:r>
              <a:rPr lang="en-US"/>
              <a:t>Click to edit</a:t>
            </a:r>
          </a:p>
        </p:txBody>
      </p:sp>
      <p:sp>
        <p:nvSpPr>
          <p:cNvPr id="4" name="Title 3">
            <a:extLst>
              <a:ext uri="{FF2B5EF4-FFF2-40B4-BE49-F238E27FC236}">
                <a16:creationId xmlns:a16="http://schemas.microsoft.com/office/drawing/2014/main" id="{E58E2CE6-6A25-40B9-BD31-82C750738938}"/>
              </a:ext>
            </a:extLst>
          </p:cNvPr>
          <p:cNvSpPr>
            <a:spLocks noGrp="1"/>
          </p:cNvSpPr>
          <p:nvPr>
            <p:ph type="title"/>
          </p:nvPr>
        </p:nvSpPr>
        <p:spPr>
          <a:xfrm>
            <a:off x="976313" y="1656344"/>
            <a:ext cx="7805737" cy="2113466"/>
          </a:xfrm>
          <a:prstGeom prst="rect">
            <a:avLst/>
          </a:prstGeom>
        </p:spPr>
        <p:txBody>
          <a:bodyPr anchor="b"/>
          <a:lstStyle>
            <a:lvl1pPr>
              <a:defRPr sz="6000"/>
            </a:lvl1pPr>
          </a:lstStyle>
          <a:p>
            <a:r>
              <a:rPr lang="en-US"/>
              <a:t>Click to edit</a:t>
            </a:r>
          </a:p>
        </p:txBody>
      </p:sp>
      <p:pic>
        <p:nvPicPr>
          <p:cNvPr id="10" name="Graphic 9">
            <a:extLst>
              <a:ext uri="{FF2B5EF4-FFF2-40B4-BE49-F238E27FC236}">
                <a16:creationId xmlns:a16="http://schemas.microsoft.com/office/drawing/2014/main" id="{E27AEAD1-0548-5ECE-58C3-D4B8CA045F52}"/>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9595950" y="5552902"/>
            <a:ext cx="2672447" cy="1503251"/>
          </a:xfrm>
          <a:prstGeom prst="rect">
            <a:avLst/>
          </a:prstGeom>
        </p:spPr>
      </p:pic>
    </p:spTree>
    <p:extLst>
      <p:ext uri="{BB962C8B-B14F-4D97-AF65-F5344CB8AC3E}">
        <p14:creationId xmlns:p14="http://schemas.microsoft.com/office/powerpoint/2010/main" val="2027108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pic>
        <p:nvPicPr>
          <p:cNvPr id="7" name="Content Placeholder 4" descr="A picture containing text&#10;&#10;Description automatically generated">
            <a:extLst>
              <a:ext uri="{FF2B5EF4-FFF2-40B4-BE49-F238E27FC236}">
                <a16:creationId xmlns:a16="http://schemas.microsoft.com/office/drawing/2014/main" id="{575A1E08-1B9D-428C-AF63-D632F0BF1DBE}"/>
              </a:ext>
            </a:extLst>
          </p:cNvPr>
          <p:cNvPicPr>
            <a:picLocks noChangeAspect="1"/>
          </p:cNvPicPr>
          <p:nvPr userDrawn="1"/>
        </p:nvPicPr>
        <p:blipFill>
          <a:blip r:embed="rId2"/>
          <a:stretch>
            <a:fillRect/>
          </a:stretch>
        </p:blipFill>
        <p:spPr>
          <a:xfrm>
            <a:off x="0" y="9000"/>
            <a:ext cx="12192000" cy="7045968"/>
          </a:xfrm>
          <a:prstGeom prst="rect">
            <a:avLst/>
          </a:prstGeom>
        </p:spPr>
      </p:pic>
      <p:sp>
        <p:nvSpPr>
          <p:cNvPr id="2" name="Title 1">
            <a:extLst>
              <a:ext uri="{FF2B5EF4-FFF2-40B4-BE49-F238E27FC236}">
                <a16:creationId xmlns:a16="http://schemas.microsoft.com/office/drawing/2014/main" id="{F72CBFE2-33A8-954F-B7D3-580E12A7EEF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025E0F21-0D18-9D4D-AEAC-DA019BA19DA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AFE5806-4463-4949-B45F-8FE60C36BCD3}"/>
              </a:ext>
            </a:extLst>
          </p:cNvPr>
          <p:cNvSpPr>
            <a:spLocks noGrp="1"/>
          </p:cNvSpPr>
          <p:nvPr>
            <p:ph type="dt" sz="half" idx="10"/>
          </p:nvPr>
        </p:nvSpPr>
        <p:spPr/>
        <p:txBody>
          <a:bodyPr/>
          <a:lstStyle/>
          <a:p>
            <a:fld id="{1F02A65C-6278-8943-AFA6-CFBA27977460}" type="datetimeFigureOut">
              <a:rPr lang="en-US" smtClean="0"/>
              <a:t>4/24/26</a:t>
            </a:fld>
            <a:endParaRPr lang="en-US"/>
          </a:p>
        </p:txBody>
      </p:sp>
      <p:sp>
        <p:nvSpPr>
          <p:cNvPr id="5" name="Footer Placeholder 4">
            <a:extLst>
              <a:ext uri="{FF2B5EF4-FFF2-40B4-BE49-F238E27FC236}">
                <a16:creationId xmlns:a16="http://schemas.microsoft.com/office/drawing/2014/main" id="{E21CF04E-3774-344E-B29E-7B071E642B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ED238D-8F10-A647-9D1C-B877F25085BF}"/>
              </a:ext>
            </a:extLst>
          </p:cNvPr>
          <p:cNvSpPr>
            <a:spLocks noGrp="1"/>
          </p:cNvSpPr>
          <p:nvPr>
            <p:ph type="sldNum" sz="quarter" idx="12"/>
          </p:nvPr>
        </p:nvSpPr>
        <p:spPr/>
        <p:txBody>
          <a:bodyPr/>
          <a:lstStyle/>
          <a:p>
            <a:fld id="{15A1951E-9B3B-224F-ACA2-77AFC29419CD}" type="slidenum">
              <a:rPr lang="en-US" smtClean="0"/>
              <a:t>‹#›</a:t>
            </a:fld>
            <a:endParaRPr lang="en-US"/>
          </a:p>
        </p:txBody>
      </p:sp>
    </p:spTree>
    <p:extLst>
      <p:ext uri="{BB962C8B-B14F-4D97-AF65-F5344CB8AC3E}">
        <p14:creationId xmlns:p14="http://schemas.microsoft.com/office/powerpoint/2010/main" val="4898092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pic>
        <p:nvPicPr>
          <p:cNvPr id="10" name="Content Placeholder 4" descr="A picture containing text&#10;&#10;Description automatically generated">
            <a:extLst>
              <a:ext uri="{FF2B5EF4-FFF2-40B4-BE49-F238E27FC236}">
                <a16:creationId xmlns:a16="http://schemas.microsoft.com/office/drawing/2014/main" id="{548C69BA-5D0E-4CF9-B093-DBC98B711EA6}"/>
              </a:ext>
            </a:extLst>
          </p:cNvPr>
          <p:cNvPicPr>
            <a:picLocks noChangeAspect="1"/>
          </p:cNvPicPr>
          <p:nvPr userDrawn="1"/>
        </p:nvPicPr>
        <p:blipFill>
          <a:blip r:embed="rId2"/>
          <a:stretch>
            <a:fillRect/>
          </a:stretch>
        </p:blipFill>
        <p:spPr>
          <a:xfrm>
            <a:off x="0" y="9000"/>
            <a:ext cx="12192000" cy="7045968"/>
          </a:xfrm>
          <a:prstGeom prst="rect">
            <a:avLst/>
          </a:prstGeom>
        </p:spPr>
      </p:pic>
      <p:sp>
        <p:nvSpPr>
          <p:cNvPr id="2" name="Title 1">
            <a:extLst>
              <a:ext uri="{FF2B5EF4-FFF2-40B4-BE49-F238E27FC236}">
                <a16:creationId xmlns:a16="http://schemas.microsoft.com/office/drawing/2014/main" id="{8E286419-9B1E-5146-8591-A3D57D5BECD6}"/>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023AC53-5A84-1E4B-82CA-C8D7E8DC31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585C537-80E9-1340-B5E1-6CFCF973196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3C4B41B9-EEA2-5D43-8A59-14DAF4D69B3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20693B24-3740-E849-A906-B2A6763FD90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6771B00-F57C-E64C-9013-F303E3004501}"/>
              </a:ext>
            </a:extLst>
          </p:cNvPr>
          <p:cNvSpPr>
            <a:spLocks noGrp="1"/>
          </p:cNvSpPr>
          <p:nvPr>
            <p:ph type="dt" sz="half" idx="10"/>
          </p:nvPr>
        </p:nvSpPr>
        <p:spPr/>
        <p:txBody>
          <a:bodyPr/>
          <a:lstStyle/>
          <a:p>
            <a:fld id="{1F02A65C-6278-8943-AFA6-CFBA27977460}" type="datetimeFigureOut">
              <a:rPr lang="en-US" smtClean="0"/>
              <a:t>4/24/26</a:t>
            </a:fld>
            <a:endParaRPr lang="en-US"/>
          </a:p>
        </p:txBody>
      </p:sp>
      <p:sp>
        <p:nvSpPr>
          <p:cNvPr id="8" name="Footer Placeholder 7">
            <a:extLst>
              <a:ext uri="{FF2B5EF4-FFF2-40B4-BE49-F238E27FC236}">
                <a16:creationId xmlns:a16="http://schemas.microsoft.com/office/drawing/2014/main" id="{28E47FC7-698E-6F42-A27A-67BCBBF6FCC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D608D0B-28AF-3F4C-ADE4-D6284CBF9066}"/>
              </a:ext>
            </a:extLst>
          </p:cNvPr>
          <p:cNvSpPr>
            <a:spLocks noGrp="1"/>
          </p:cNvSpPr>
          <p:nvPr>
            <p:ph type="sldNum" sz="quarter" idx="12"/>
          </p:nvPr>
        </p:nvSpPr>
        <p:spPr/>
        <p:txBody>
          <a:bodyPr/>
          <a:lstStyle/>
          <a:p>
            <a:fld id="{15A1951E-9B3B-224F-ACA2-77AFC29419CD}" type="slidenum">
              <a:rPr lang="en-US" smtClean="0"/>
              <a:t>‹#›</a:t>
            </a:fld>
            <a:endParaRPr lang="en-US"/>
          </a:p>
        </p:txBody>
      </p:sp>
    </p:spTree>
    <p:extLst>
      <p:ext uri="{BB962C8B-B14F-4D97-AF65-F5344CB8AC3E}">
        <p14:creationId xmlns:p14="http://schemas.microsoft.com/office/powerpoint/2010/main" val="1993128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B35C0DBA-B958-984A-8540-551D3604D6D8}"/>
              </a:ext>
            </a:extLst>
          </p:cNvPr>
          <p:cNvSpPr>
            <a:spLocks noGrp="1"/>
          </p:cNvSpPr>
          <p:nvPr>
            <p:ph type="title"/>
          </p:nvPr>
        </p:nvSpPr>
        <p:spPr>
          <a:xfrm>
            <a:off x="675113" y="589219"/>
            <a:ext cx="10818386" cy="645284"/>
          </a:xfrm>
          <a:prstGeom prst="rect">
            <a:avLst/>
          </a:prstGeom>
        </p:spPr>
        <p:txBody>
          <a:bodyPr lIns="0" tIns="0" rIns="0" bIns="0" anchor="b"/>
          <a:lstStyle>
            <a:lvl1pPr>
              <a:defRPr>
                <a:solidFill>
                  <a:schemeClr val="bg2"/>
                </a:solidFill>
              </a:defRPr>
            </a:lvl1pPr>
          </a:lstStyle>
          <a:p>
            <a:r>
              <a:rPr lang="en-US"/>
              <a:t>Click to edit</a:t>
            </a:r>
          </a:p>
        </p:txBody>
      </p:sp>
      <p:sp>
        <p:nvSpPr>
          <p:cNvPr id="25" name="Content Placeholder 2">
            <a:extLst>
              <a:ext uri="{FF2B5EF4-FFF2-40B4-BE49-F238E27FC236}">
                <a16:creationId xmlns:a16="http://schemas.microsoft.com/office/drawing/2014/main" id="{0C9ECF50-A899-D84A-8DA7-545D7B1945C4}"/>
              </a:ext>
            </a:extLst>
          </p:cNvPr>
          <p:cNvSpPr>
            <a:spLocks noGrp="1"/>
          </p:cNvSpPr>
          <p:nvPr>
            <p:ph sz="half" idx="1"/>
          </p:nvPr>
        </p:nvSpPr>
        <p:spPr>
          <a:xfrm>
            <a:off x="675112" y="1766895"/>
            <a:ext cx="10818387" cy="4184973"/>
          </a:xfrm>
          <a:prstGeom prst="rect">
            <a:avLst/>
          </a:prstGeom>
        </p:spPr>
        <p:txBody>
          <a:bodyPr lIns="0" tIns="0" rIns="0" bIns="0"/>
          <a:lstStyle>
            <a:lvl1pPr marL="0" indent="0">
              <a:lnSpc>
                <a:spcPct val="100000"/>
              </a:lnSpc>
              <a:buNone/>
              <a:defRPr sz="18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a:t>
            </a:r>
          </a:p>
        </p:txBody>
      </p:sp>
      <p:cxnSp>
        <p:nvCxnSpPr>
          <p:cNvPr id="11" name="Straight Connector 10">
            <a:extLst>
              <a:ext uri="{FF2B5EF4-FFF2-40B4-BE49-F238E27FC236}">
                <a16:creationId xmlns:a16="http://schemas.microsoft.com/office/drawing/2014/main" id="{0C23E260-2F88-C54F-893E-80966D14934A}"/>
              </a:ext>
            </a:extLst>
          </p:cNvPr>
          <p:cNvCxnSpPr>
            <a:cxnSpLocks/>
          </p:cNvCxnSpPr>
          <p:nvPr userDrawn="1"/>
        </p:nvCxnSpPr>
        <p:spPr>
          <a:xfrm>
            <a:off x="679566" y="1412726"/>
            <a:ext cx="4872347" cy="0"/>
          </a:xfrm>
          <a:prstGeom prst="line">
            <a:avLst/>
          </a:prstGeom>
          <a:ln w="76200">
            <a:solidFill>
              <a:schemeClr val="bg2"/>
            </a:solidFill>
          </a:ln>
        </p:spPr>
        <p:style>
          <a:lnRef idx="1">
            <a:schemeClr val="dk1"/>
          </a:lnRef>
          <a:fillRef idx="0">
            <a:schemeClr val="dk1"/>
          </a:fillRef>
          <a:effectRef idx="0">
            <a:schemeClr val="dk1"/>
          </a:effectRef>
          <a:fontRef idx="minor">
            <a:schemeClr val="tx1"/>
          </a:fontRef>
        </p:style>
      </p:cxnSp>
      <p:sp>
        <p:nvSpPr>
          <p:cNvPr id="8" name="Slide Number Placeholder 7">
            <a:extLst>
              <a:ext uri="{FF2B5EF4-FFF2-40B4-BE49-F238E27FC236}">
                <a16:creationId xmlns:a16="http://schemas.microsoft.com/office/drawing/2014/main" id="{D03B6347-A35F-4216-9988-7393E598E123}"/>
              </a:ext>
            </a:extLst>
          </p:cNvPr>
          <p:cNvSpPr>
            <a:spLocks noGrp="1"/>
          </p:cNvSpPr>
          <p:nvPr>
            <p:ph type="sldNum" sz="quarter" idx="13"/>
          </p:nvPr>
        </p:nvSpPr>
        <p:spPr/>
        <p:txBody>
          <a:bodyPr/>
          <a:lstStyle/>
          <a:p>
            <a:fld id="{7782931A-7D25-4B4B-9464-57AE418934A3}" type="slidenum">
              <a:rPr lang="en-US" smtClean="0"/>
              <a:pPr/>
              <a:t>‹#›</a:t>
            </a:fld>
            <a:endParaRPr lang="en-US"/>
          </a:p>
        </p:txBody>
      </p:sp>
      <p:sp>
        <p:nvSpPr>
          <p:cNvPr id="2" name="Rectangle 1">
            <a:extLst>
              <a:ext uri="{FF2B5EF4-FFF2-40B4-BE49-F238E27FC236}">
                <a16:creationId xmlns:a16="http://schemas.microsoft.com/office/drawing/2014/main" id="{F1228D92-7183-0C2B-59B4-F756FF14D61B}"/>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15172939-0639-D749-8121-E6DA31301178}"/>
              </a:ext>
              <a:ext uri="{C183D7F6-B498-43B3-948B-1728B52AA6E4}">
                <adec:decorative xmlns:adec="http://schemas.microsoft.com/office/drawing/2017/decorative" val="1"/>
              </a:ext>
            </a:extLst>
          </p:cNvPr>
          <p:cNvSpPr>
            <a:spLocks/>
          </p:cNvSpPr>
          <p:nvPr userDrawn="1"/>
        </p:nvSpPr>
        <p:spPr bwMode="auto">
          <a:xfrm>
            <a:off x="11205556" y="6716684"/>
            <a:ext cx="986443" cy="14131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3" name="Footer Placeholder 6">
            <a:extLst>
              <a:ext uri="{FF2B5EF4-FFF2-40B4-BE49-F238E27FC236}">
                <a16:creationId xmlns:a16="http://schemas.microsoft.com/office/drawing/2014/main" id="{6CAFC819-6E2B-0940-229C-1DC519D7BD9F}"/>
              </a:ext>
            </a:extLst>
          </p:cNvPr>
          <p:cNvSpPr txBox="1">
            <a:spLocks/>
          </p:cNvSpPr>
          <p:nvPr userDrawn="1"/>
        </p:nvSpPr>
        <p:spPr>
          <a:xfrm>
            <a:off x="9594560"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
        <p:nvSpPr>
          <p:cNvPr id="4" name="Footer Placeholder 3">
            <a:extLst>
              <a:ext uri="{FF2B5EF4-FFF2-40B4-BE49-F238E27FC236}">
                <a16:creationId xmlns:a16="http://schemas.microsoft.com/office/drawing/2014/main" id="{A9A9ED8D-8623-0348-FEF7-B67E2063EB22}"/>
              </a:ext>
            </a:extLst>
          </p:cNvPr>
          <p:cNvSpPr>
            <a:spLocks noGrp="1"/>
          </p:cNvSpPr>
          <p:nvPr>
            <p:ph type="ftr" sz="quarter" idx="12"/>
          </p:nvPr>
        </p:nvSpPr>
        <p:spPr>
          <a:xfrm>
            <a:off x="11088080" y="6301479"/>
            <a:ext cx="610697" cy="182880"/>
          </a:xfrm>
        </p:spPr>
        <p:txBody>
          <a:bodyPr/>
          <a:lstStyle/>
          <a:p>
            <a:r>
              <a:rPr lang="en-US"/>
              <a:t>CBF</a:t>
            </a:r>
          </a:p>
        </p:txBody>
      </p:sp>
    </p:spTree>
    <p:extLst>
      <p:ext uri="{BB962C8B-B14F-4D97-AF65-F5344CB8AC3E}">
        <p14:creationId xmlns:p14="http://schemas.microsoft.com/office/powerpoint/2010/main" val="2426016581"/>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3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5" name="Content Placeholder 3">
            <a:extLst>
              <a:ext uri="{FF2B5EF4-FFF2-40B4-BE49-F238E27FC236}">
                <a16:creationId xmlns:a16="http://schemas.microsoft.com/office/drawing/2014/main" id="{2476683E-62F2-7746-A136-3A729C70D88C}"/>
              </a:ext>
            </a:extLst>
          </p:cNvPr>
          <p:cNvSpPr>
            <a:spLocks noGrp="1"/>
          </p:cNvSpPr>
          <p:nvPr>
            <p:ph sz="half" idx="2"/>
          </p:nvPr>
        </p:nvSpPr>
        <p:spPr>
          <a:xfrm>
            <a:off x="257695" y="2569891"/>
            <a:ext cx="3857105" cy="3239641"/>
          </a:xfrm>
          <a:prstGeom prst="rect">
            <a:avLst/>
          </a:prstGeom>
        </p:spPr>
        <p:txBody>
          <a:bodyPr lIns="0" tIns="0" rIns="0" bIns="0" anchor="t" anchorCtr="0"/>
          <a:lstStyle>
            <a:lvl1pPr marL="285750" indent="-285750">
              <a:buFont typeface="Wingdings" pitchFamily="2" charset="2"/>
              <a:buChar char="§"/>
              <a:defRPr sz="1800">
                <a:solidFill>
                  <a:schemeClr val="bg2"/>
                </a:solidFill>
              </a:defRPr>
            </a:lvl1pPr>
            <a:lvl2pPr>
              <a:defRPr sz="1600"/>
            </a:lvl2pPr>
            <a:lvl3pPr>
              <a:defRPr sz="1600"/>
            </a:lvl3pPr>
            <a:lvl4pPr>
              <a:defRPr sz="1600"/>
            </a:lvl4pPr>
            <a:lvl5pPr>
              <a:defRPr sz="1600"/>
            </a:lvl5pPr>
          </a:lstStyle>
          <a:p>
            <a:pPr lvl="0"/>
            <a:r>
              <a:rPr lang="en-US"/>
              <a:t>Click to edit</a:t>
            </a:r>
          </a:p>
        </p:txBody>
      </p:sp>
      <p:sp>
        <p:nvSpPr>
          <p:cNvPr id="26" name="Text Placeholder 4">
            <a:extLst>
              <a:ext uri="{FF2B5EF4-FFF2-40B4-BE49-F238E27FC236}">
                <a16:creationId xmlns:a16="http://schemas.microsoft.com/office/drawing/2014/main" id="{B4BD319C-69C3-3D46-977C-F80FD35E3C6C}"/>
              </a:ext>
            </a:extLst>
          </p:cNvPr>
          <p:cNvSpPr>
            <a:spLocks noGrp="1"/>
          </p:cNvSpPr>
          <p:nvPr>
            <p:ph type="body" sz="quarter" idx="17"/>
          </p:nvPr>
        </p:nvSpPr>
        <p:spPr>
          <a:xfrm>
            <a:off x="257695" y="1845755"/>
            <a:ext cx="3857105" cy="645284"/>
          </a:xfrm>
          <a:prstGeom prst="rect">
            <a:avLst/>
          </a:prstGeom>
        </p:spPr>
        <p:txBody>
          <a:bodyPr/>
          <a:lstStyle>
            <a:lvl1pPr>
              <a:buNone/>
              <a:defRPr sz="1800" b="1">
                <a:solidFill>
                  <a:schemeClr val="bg2"/>
                </a:solidFill>
                <a:latin typeface="+mj-lt"/>
              </a:defRPr>
            </a:lvl1pPr>
          </a:lstStyle>
          <a:p>
            <a:pPr lvl="0"/>
            <a:r>
              <a:rPr lang="en-US"/>
              <a:t>Click to edit</a:t>
            </a:r>
          </a:p>
        </p:txBody>
      </p:sp>
      <p:sp>
        <p:nvSpPr>
          <p:cNvPr id="27" name="Text Placeholder 4">
            <a:extLst>
              <a:ext uri="{FF2B5EF4-FFF2-40B4-BE49-F238E27FC236}">
                <a16:creationId xmlns:a16="http://schemas.microsoft.com/office/drawing/2014/main" id="{4F6FB95E-AD0D-3843-8241-AB907F5915CC}"/>
              </a:ext>
            </a:extLst>
          </p:cNvPr>
          <p:cNvSpPr>
            <a:spLocks noGrp="1"/>
          </p:cNvSpPr>
          <p:nvPr>
            <p:ph type="body" sz="quarter" idx="18"/>
          </p:nvPr>
        </p:nvSpPr>
        <p:spPr>
          <a:xfrm>
            <a:off x="4192040" y="1845755"/>
            <a:ext cx="3857105" cy="645284"/>
          </a:xfrm>
          <a:prstGeom prst="rect">
            <a:avLst/>
          </a:prstGeom>
        </p:spPr>
        <p:txBody>
          <a:bodyPr/>
          <a:lstStyle>
            <a:lvl1pPr>
              <a:buNone/>
              <a:defRPr sz="1800" b="1">
                <a:solidFill>
                  <a:schemeClr val="bg2"/>
                </a:solidFill>
                <a:latin typeface="+mj-lt"/>
              </a:defRPr>
            </a:lvl1pPr>
          </a:lstStyle>
          <a:p>
            <a:pPr lvl="0"/>
            <a:r>
              <a:rPr lang="en-US"/>
              <a:t>Click to edit</a:t>
            </a:r>
          </a:p>
        </p:txBody>
      </p:sp>
      <p:sp>
        <p:nvSpPr>
          <p:cNvPr id="28" name="Text Placeholder 4">
            <a:extLst>
              <a:ext uri="{FF2B5EF4-FFF2-40B4-BE49-F238E27FC236}">
                <a16:creationId xmlns:a16="http://schemas.microsoft.com/office/drawing/2014/main" id="{CC85BB87-C622-304F-9F58-8716188AA54B}"/>
              </a:ext>
            </a:extLst>
          </p:cNvPr>
          <p:cNvSpPr>
            <a:spLocks noGrp="1"/>
          </p:cNvSpPr>
          <p:nvPr>
            <p:ph type="body" sz="quarter" idx="19"/>
          </p:nvPr>
        </p:nvSpPr>
        <p:spPr>
          <a:xfrm>
            <a:off x="8110796" y="1845755"/>
            <a:ext cx="3857105" cy="645284"/>
          </a:xfrm>
          <a:prstGeom prst="rect">
            <a:avLst/>
          </a:prstGeom>
        </p:spPr>
        <p:txBody>
          <a:bodyPr/>
          <a:lstStyle>
            <a:lvl1pPr>
              <a:buNone/>
              <a:defRPr sz="1800" b="1">
                <a:solidFill>
                  <a:schemeClr val="bg2"/>
                </a:solidFill>
                <a:latin typeface="+mj-lt"/>
              </a:defRPr>
            </a:lvl1pPr>
          </a:lstStyle>
          <a:p>
            <a:pPr lvl="0"/>
            <a:r>
              <a:rPr lang="en-US"/>
              <a:t>Click to edit</a:t>
            </a:r>
          </a:p>
        </p:txBody>
      </p:sp>
      <p:sp>
        <p:nvSpPr>
          <p:cNvPr id="3" name="Title 1">
            <a:extLst>
              <a:ext uri="{FF2B5EF4-FFF2-40B4-BE49-F238E27FC236}">
                <a16:creationId xmlns:a16="http://schemas.microsoft.com/office/drawing/2014/main" id="{4F55DE16-01FF-9199-3ECB-982ED7B6178E}"/>
              </a:ext>
            </a:extLst>
          </p:cNvPr>
          <p:cNvSpPr>
            <a:spLocks noGrp="1"/>
          </p:cNvSpPr>
          <p:nvPr>
            <p:ph type="title"/>
          </p:nvPr>
        </p:nvSpPr>
        <p:spPr>
          <a:xfrm>
            <a:off x="675112" y="589219"/>
            <a:ext cx="11231137" cy="645284"/>
          </a:xfrm>
          <a:prstGeom prst="rect">
            <a:avLst/>
          </a:prstGeom>
        </p:spPr>
        <p:txBody>
          <a:bodyPr lIns="0" tIns="0" rIns="0" bIns="0" anchor="b"/>
          <a:lstStyle>
            <a:lvl1pPr>
              <a:defRPr>
                <a:solidFill>
                  <a:schemeClr val="bg2"/>
                </a:solidFill>
              </a:defRPr>
            </a:lvl1pPr>
          </a:lstStyle>
          <a:p>
            <a:r>
              <a:rPr lang="en-US"/>
              <a:t>Click to edit</a:t>
            </a:r>
          </a:p>
        </p:txBody>
      </p:sp>
      <p:cxnSp>
        <p:nvCxnSpPr>
          <p:cNvPr id="4" name="Straight Connector 3">
            <a:extLst>
              <a:ext uri="{FF2B5EF4-FFF2-40B4-BE49-F238E27FC236}">
                <a16:creationId xmlns:a16="http://schemas.microsoft.com/office/drawing/2014/main" id="{CCF06EF4-614D-B2D2-7835-3EB130C2D33C}"/>
              </a:ext>
            </a:extLst>
          </p:cNvPr>
          <p:cNvCxnSpPr>
            <a:cxnSpLocks/>
          </p:cNvCxnSpPr>
          <p:nvPr userDrawn="1"/>
        </p:nvCxnSpPr>
        <p:spPr>
          <a:xfrm>
            <a:off x="679566" y="1412726"/>
            <a:ext cx="4872347" cy="0"/>
          </a:xfrm>
          <a:prstGeom prst="line">
            <a:avLst/>
          </a:prstGeom>
          <a:ln w="76200">
            <a:solidFill>
              <a:schemeClr val="bg2"/>
            </a:solidFill>
          </a:ln>
        </p:spPr>
        <p:style>
          <a:lnRef idx="1">
            <a:schemeClr val="dk1"/>
          </a:lnRef>
          <a:fillRef idx="0">
            <a:schemeClr val="dk1"/>
          </a:fillRef>
          <a:effectRef idx="0">
            <a:schemeClr val="dk1"/>
          </a:effectRef>
          <a:fontRef idx="minor">
            <a:schemeClr val="tx1"/>
          </a:fontRef>
        </p:style>
      </p:cxnSp>
      <p:sp>
        <p:nvSpPr>
          <p:cNvPr id="5" name="Slide Number Placeholder 7">
            <a:extLst>
              <a:ext uri="{FF2B5EF4-FFF2-40B4-BE49-F238E27FC236}">
                <a16:creationId xmlns:a16="http://schemas.microsoft.com/office/drawing/2014/main" id="{DD75F80F-49F1-B72E-1F66-4BD111DF1FCF}"/>
              </a:ext>
            </a:extLst>
          </p:cNvPr>
          <p:cNvSpPr>
            <a:spLocks noGrp="1"/>
          </p:cNvSpPr>
          <p:nvPr>
            <p:ph type="sldNum" sz="quarter" idx="20"/>
          </p:nvPr>
        </p:nvSpPr>
        <p:spPr>
          <a:xfrm>
            <a:off x="11493500" y="6292334"/>
            <a:ext cx="412750" cy="182880"/>
          </a:xfrm>
        </p:spPr>
        <p:txBody>
          <a:bodyPr/>
          <a:lstStyle/>
          <a:p>
            <a:fld id="{7782931A-7D25-4B4B-9464-57AE418934A3}" type="slidenum">
              <a:rPr lang="en-US" smtClean="0"/>
              <a:pPr/>
              <a:t>‹#›</a:t>
            </a:fld>
            <a:endParaRPr lang="en-US"/>
          </a:p>
        </p:txBody>
      </p:sp>
      <p:sp>
        <p:nvSpPr>
          <p:cNvPr id="6" name="Rectangle 5">
            <a:extLst>
              <a:ext uri="{FF2B5EF4-FFF2-40B4-BE49-F238E27FC236}">
                <a16:creationId xmlns:a16="http://schemas.microsoft.com/office/drawing/2014/main" id="{A38F5BEA-063C-F1D8-F06E-606FE4268FF6}"/>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D11861FF-0208-615F-C256-A09451C08446}"/>
              </a:ext>
              <a:ext uri="{C183D7F6-B498-43B3-948B-1728B52AA6E4}">
                <adec:decorative xmlns:adec="http://schemas.microsoft.com/office/drawing/2017/decorative" val="1"/>
              </a:ext>
            </a:extLst>
          </p:cNvPr>
          <p:cNvSpPr>
            <a:spLocks/>
          </p:cNvSpPr>
          <p:nvPr userDrawn="1"/>
        </p:nvSpPr>
        <p:spPr bwMode="auto">
          <a:xfrm>
            <a:off x="11205556" y="6716684"/>
            <a:ext cx="986443" cy="14131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9" name="Content Placeholder 3">
            <a:extLst>
              <a:ext uri="{FF2B5EF4-FFF2-40B4-BE49-F238E27FC236}">
                <a16:creationId xmlns:a16="http://schemas.microsoft.com/office/drawing/2014/main" id="{67144B88-C6D3-16BD-7645-A612013599A1}"/>
              </a:ext>
            </a:extLst>
          </p:cNvPr>
          <p:cNvSpPr>
            <a:spLocks noGrp="1"/>
          </p:cNvSpPr>
          <p:nvPr>
            <p:ph sz="half" idx="21"/>
          </p:nvPr>
        </p:nvSpPr>
        <p:spPr>
          <a:xfrm>
            <a:off x="4192040" y="2569890"/>
            <a:ext cx="3857105" cy="3239641"/>
          </a:xfrm>
          <a:prstGeom prst="rect">
            <a:avLst/>
          </a:prstGeom>
        </p:spPr>
        <p:txBody>
          <a:bodyPr lIns="0" tIns="0" rIns="0" bIns="0" anchor="t" anchorCtr="0"/>
          <a:lstStyle>
            <a:lvl1pPr marL="285750" indent="-285750">
              <a:buFont typeface="Wingdings" pitchFamily="2" charset="2"/>
              <a:buChar char="§"/>
              <a:defRPr sz="1800">
                <a:solidFill>
                  <a:schemeClr val="bg2"/>
                </a:solidFill>
              </a:defRPr>
            </a:lvl1pPr>
            <a:lvl2pPr>
              <a:defRPr sz="1600"/>
            </a:lvl2pPr>
            <a:lvl3pPr>
              <a:defRPr sz="1600"/>
            </a:lvl3pPr>
            <a:lvl4pPr>
              <a:defRPr sz="1600"/>
            </a:lvl4pPr>
            <a:lvl5pPr>
              <a:defRPr sz="1600"/>
            </a:lvl5pPr>
          </a:lstStyle>
          <a:p>
            <a:pPr lvl="0"/>
            <a:r>
              <a:rPr lang="en-US"/>
              <a:t>Click to edit</a:t>
            </a:r>
          </a:p>
        </p:txBody>
      </p:sp>
      <p:sp>
        <p:nvSpPr>
          <p:cNvPr id="10" name="Content Placeholder 3">
            <a:extLst>
              <a:ext uri="{FF2B5EF4-FFF2-40B4-BE49-F238E27FC236}">
                <a16:creationId xmlns:a16="http://schemas.microsoft.com/office/drawing/2014/main" id="{456ECFCB-2EBD-F6A4-7B19-166F9D734E89}"/>
              </a:ext>
            </a:extLst>
          </p:cNvPr>
          <p:cNvSpPr>
            <a:spLocks noGrp="1"/>
          </p:cNvSpPr>
          <p:nvPr>
            <p:ph sz="half" idx="22"/>
          </p:nvPr>
        </p:nvSpPr>
        <p:spPr>
          <a:xfrm>
            <a:off x="8110796" y="2569890"/>
            <a:ext cx="3857105" cy="3239641"/>
          </a:xfrm>
          <a:prstGeom prst="rect">
            <a:avLst/>
          </a:prstGeom>
        </p:spPr>
        <p:txBody>
          <a:bodyPr lIns="0" tIns="0" rIns="0" bIns="0" anchor="t" anchorCtr="0"/>
          <a:lstStyle>
            <a:lvl1pPr marL="285750" indent="-285750">
              <a:buFont typeface="Wingdings" pitchFamily="2" charset="2"/>
              <a:buChar char="§"/>
              <a:defRPr sz="1800">
                <a:solidFill>
                  <a:schemeClr val="bg2"/>
                </a:solidFill>
              </a:defRPr>
            </a:lvl1pPr>
            <a:lvl2pPr>
              <a:defRPr sz="1600"/>
            </a:lvl2pPr>
            <a:lvl3pPr>
              <a:defRPr sz="1600"/>
            </a:lvl3pPr>
            <a:lvl4pPr>
              <a:defRPr sz="1600"/>
            </a:lvl4pPr>
            <a:lvl5pPr>
              <a:defRPr sz="1600"/>
            </a:lvl5pPr>
          </a:lstStyle>
          <a:p>
            <a:pPr lvl="0"/>
            <a:r>
              <a:rPr lang="en-US"/>
              <a:t>Click to edit</a:t>
            </a:r>
          </a:p>
        </p:txBody>
      </p:sp>
      <p:sp>
        <p:nvSpPr>
          <p:cNvPr id="11" name="Footer Placeholder 6">
            <a:extLst>
              <a:ext uri="{FF2B5EF4-FFF2-40B4-BE49-F238E27FC236}">
                <a16:creationId xmlns:a16="http://schemas.microsoft.com/office/drawing/2014/main" id="{690FA1F2-4F09-8607-7BF0-CA21269C24E7}"/>
              </a:ext>
            </a:extLst>
          </p:cNvPr>
          <p:cNvSpPr>
            <a:spLocks noGrp="1"/>
          </p:cNvSpPr>
          <p:nvPr>
            <p:ph type="ftr" sz="quarter" idx="12"/>
          </p:nvPr>
        </p:nvSpPr>
        <p:spPr>
          <a:xfrm>
            <a:off x="11089177" y="6292334"/>
            <a:ext cx="610697" cy="182880"/>
          </a:xfrm>
        </p:spPr>
        <p:txBody>
          <a:bodyPr/>
          <a:lstStyle>
            <a:lvl1pPr>
              <a:defRPr/>
            </a:lvl1pPr>
          </a:lstStyle>
          <a:p>
            <a:r>
              <a:rPr lang="en-US"/>
              <a:t>CBF</a:t>
            </a:r>
          </a:p>
        </p:txBody>
      </p:sp>
      <p:sp>
        <p:nvSpPr>
          <p:cNvPr id="12" name="Footer Placeholder 6">
            <a:extLst>
              <a:ext uri="{FF2B5EF4-FFF2-40B4-BE49-F238E27FC236}">
                <a16:creationId xmlns:a16="http://schemas.microsoft.com/office/drawing/2014/main" id="{2769972D-56B4-51D9-2815-EF2E13C4D319}"/>
              </a:ext>
            </a:extLst>
          </p:cNvPr>
          <p:cNvSpPr txBox="1">
            <a:spLocks/>
          </p:cNvSpPr>
          <p:nvPr userDrawn="1"/>
        </p:nvSpPr>
        <p:spPr>
          <a:xfrm>
            <a:off x="9594560"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4038980645"/>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80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ccent 2">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855E5B9-5A63-2D46-8653-3FD1F538F58A}"/>
              </a:ext>
              <a:ext uri="{C183D7F6-B498-43B3-948B-1728B52AA6E4}">
                <adec:decorative xmlns:adec="http://schemas.microsoft.com/office/drawing/2017/decorative" val="1"/>
              </a:ext>
            </a:extLst>
          </p:cNvPr>
          <p:cNvSpPr>
            <a:spLocks/>
          </p:cNvSpPr>
          <p:nvPr userDrawn="1"/>
        </p:nvSpPr>
        <p:spPr bwMode="auto">
          <a:xfrm>
            <a:off x="0" y="4453"/>
            <a:ext cx="12192000" cy="6046411"/>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3" name="Table Placeholder 2">
            <a:extLst>
              <a:ext uri="{FF2B5EF4-FFF2-40B4-BE49-F238E27FC236}">
                <a16:creationId xmlns:a16="http://schemas.microsoft.com/office/drawing/2014/main" id="{03FB492B-801F-1741-BD1B-89F9C6BFF0EC}"/>
              </a:ext>
            </a:extLst>
          </p:cNvPr>
          <p:cNvSpPr>
            <a:spLocks noGrp="1"/>
          </p:cNvSpPr>
          <p:nvPr>
            <p:ph type="tbl" sz="quarter" idx="10"/>
          </p:nvPr>
        </p:nvSpPr>
        <p:spPr>
          <a:xfrm>
            <a:off x="1028700" y="2107386"/>
            <a:ext cx="10758746" cy="3611767"/>
          </a:xfrm>
          <a:prstGeom prst="rect">
            <a:avLst/>
          </a:prstGeom>
        </p:spPr>
        <p:txBody>
          <a:bodyPr/>
          <a:lstStyle/>
          <a:p>
            <a:r>
              <a:rPr lang="en-US"/>
              <a:t>Click icon to add table</a:t>
            </a:r>
          </a:p>
        </p:txBody>
      </p:sp>
      <p:sp>
        <p:nvSpPr>
          <p:cNvPr id="13" name="Title 1">
            <a:extLst>
              <a:ext uri="{FF2B5EF4-FFF2-40B4-BE49-F238E27FC236}">
                <a16:creationId xmlns:a16="http://schemas.microsoft.com/office/drawing/2014/main" id="{774545B3-0290-D848-BDB5-811BC52BD457}"/>
              </a:ext>
            </a:extLst>
          </p:cNvPr>
          <p:cNvSpPr>
            <a:spLocks noGrp="1"/>
          </p:cNvSpPr>
          <p:nvPr>
            <p:ph type="title"/>
          </p:nvPr>
        </p:nvSpPr>
        <p:spPr>
          <a:xfrm>
            <a:off x="1028700" y="999067"/>
            <a:ext cx="10096500" cy="669829"/>
          </a:xfrm>
          <a:prstGeom prst="rect">
            <a:avLst/>
          </a:prstGeom>
        </p:spPr>
        <p:txBody>
          <a:bodyPr lIns="0" tIns="0" rIns="0" bIns="0" anchor="b"/>
          <a:lstStyle>
            <a:lvl1pPr>
              <a:defRPr>
                <a:solidFill>
                  <a:schemeClr val="bg2"/>
                </a:solidFill>
              </a:defRPr>
            </a:lvl1pPr>
          </a:lstStyle>
          <a:p>
            <a:r>
              <a:rPr lang="en-US"/>
              <a:t>Click to edit</a:t>
            </a:r>
          </a:p>
        </p:txBody>
      </p:sp>
      <p:cxnSp>
        <p:nvCxnSpPr>
          <p:cNvPr id="14" name="Straight Connector 13">
            <a:extLst>
              <a:ext uri="{FF2B5EF4-FFF2-40B4-BE49-F238E27FC236}">
                <a16:creationId xmlns:a16="http://schemas.microsoft.com/office/drawing/2014/main" id="{03709460-09E4-854A-889B-491A934DE40F}"/>
              </a:ext>
            </a:extLst>
          </p:cNvPr>
          <p:cNvCxnSpPr>
            <a:cxnSpLocks/>
          </p:cNvCxnSpPr>
          <p:nvPr userDrawn="1"/>
        </p:nvCxnSpPr>
        <p:spPr>
          <a:xfrm>
            <a:off x="1033153" y="1871272"/>
            <a:ext cx="10125694" cy="0"/>
          </a:xfrm>
          <a:prstGeom prst="line">
            <a:avLst/>
          </a:prstGeom>
          <a:ln w="76200">
            <a:solidFill>
              <a:schemeClr val="bg2"/>
            </a:solidFill>
          </a:ln>
        </p:spPr>
        <p:style>
          <a:lnRef idx="1">
            <a:schemeClr val="dk1"/>
          </a:lnRef>
          <a:fillRef idx="0">
            <a:schemeClr val="dk1"/>
          </a:fillRef>
          <a:effectRef idx="0">
            <a:schemeClr val="dk1"/>
          </a:effectRef>
          <a:fontRef idx="minor">
            <a:schemeClr val="tx1"/>
          </a:fontRef>
        </p:style>
      </p:cxnSp>
      <p:sp>
        <p:nvSpPr>
          <p:cNvPr id="12" name="Slide Number Placeholder 7">
            <a:extLst>
              <a:ext uri="{FF2B5EF4-FFF2-40B4-BE49-F238E27FC236}">
                <a16:creationId xmlns:a16="http://schemas.microsoft.com/office/drawing/2014/main" id="{790F0E88-88EF-86FB-4FEC-FFD1254F8550}"/>
              </a:ext>
            </a:extLst>
          </p:cNvPr>
          <p:cNvSpPr>
            <a:spLocks noGrp="1"/>
          </p:cNvSpPr>
          <p:nvPr>
            <p:ph type="sldNum" sz="quarter" idx="13"/>
          </p:nvPr>
        </p:nvSpPr>
        <p:spPr>
          <a:xfrm>
            <a:off x="11493500" y="6292334"/>
            <a:ext cx="412750" cy="182880"/>
          </a:xfrm>
        </p:spPr>
        <p:txBody>
          <a:bodyPr/>
          <a:lstStyle/>
          <a:p>
            <a:fld id="{7782931A-7D25-4B4B-9464-57AE418934A3}" type="slidenum">
              <a:rPr lang="en-US" smtClean="0"/>
              <a:pPr/>
              <a:t>‹#›</a:t>
            </a:fld>
            <a:endParaRPr lang="en-US"/>
          </a:p>
        </p:txBody>
      </p:sp>
      <p:sp>
        <p:nvSpPr>
          <p:cNvPr id="2" name="Footer Placeholder 6">
            <a:extLst>
              <a:ext uri="{FF2B5EF4-FFF2-40B4-BE49-F238E27FC236}">
                <a16:creationId xmlns:a16="http://schemas.microsoft.com/office/drawing/2014/main" id="{65E9AC00-C1C9-50CA-38AE-CE7F2A9C325B}"/>
              </a:ext>
            </a:extLst>
          </p:cNvPr>
          <p:cNvSpPr>
            <a:spLocks noGrp="1"/>
          </p:cNvSpPr>
          <p:nvPr>
            <p:ph type="ftr" sz="quarter" idx="12"/>
          </p:nvPr>
        </p:nvSpPr>
        <p:spPr>
          <a:xfrm>
            <a:off x="11089177" y="6292334"/>
            <a:ext cx="610697" cy="182880"/>
          </a:xfrm>
        </p:spPr>
        <p:txBody>
          <a:bodyPr/>
          <a:lstStyle>
            <a:lvl1pPr>
              <a:defRPr/>
            </a:lvl1pPr>
          </a:lstStyle>
          <a:p>
            <a:r>
              <a:rPr lang="en-US"/>
              <a:t>CBF</a:t>
            </a:r>
          </a:p>
        </p:txBody>
      </p:sp>
      <p:sp>
        <p:nvSpPr>
          <p:cNvPr id="4" name="Footer Placeholder 6">
            <a:extLst>
              <a:ext uri="{FF2B5EF4-FFF2-40B4-BE49-F238E27FC236}">
                <a16:creationId xmlns:a16="http://schemas.microsoft.com/office/drawing/2014/main" id="{A1E06CA5-F434-5FB7-5DDC-DF7ADACB1A7A}"/>
              </a:ext>
            </a:extLst>
          </p:cNvPr>
          <p:cNvSpPr txBox="1">
            <a:spLocks/>
          </p:cNvSpPr>
          <p:nvPr userDrawn="1"/>
        </p:nvSpPr>
        <p:spPr>
          <a:xfrm>
            <a:off x="9594560"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
        <p:nvSpPr>
          <p:cNvPr id="5" name="Rectangle 4">
            <a:extLst>
              <a:ext uri="{FF2B5EF4-FFF2-40B4-BE49-F238E27FC236}">
                <a16:creationId xmlns:a16="http://schemas.microsoft.com/office/drawing/2014/main" id="{FE72058F-437C-F3DC-2B7D-D3D0AD70B8FE}"/>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47E7EB86-2F9A-34BE-5D3E-8AEDDA266A93}"/>
              </a:ext>
              <a:ext uri="{C183D7F6-B498-43B3-948B-1728B52AA6E4}">
                <adec:decorative xmlns:adec="http://schemas.microsoft.com/office/drawing/2017/decorative" val="1"/>
              </a:ext>
            </a:extLst>
          </p:cNvPr>
          <p:cNvSpPr>
            <a:spLocks/>
          </p:cNvSpPr>
          <p:nvPr userDrawn="1"/>
        </p:nvSpPr>
        <p:spPr bwMode="auto">
          <a:xfrm>
            <a:off x="11205556" y="6716684"/>
            <a:ext cx="986443" cy="14131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Tree>
    <p:extLst>
      <p:ext uri="{BB962C8B-B14F-4D97-AF65-F5344CB8AC3E}">
        <p14:creationId xmlns:p14="http://schemas.microsoft.com/office/powerpoint/2010/main" val="3413503385"/>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guide id="6" pos="63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cent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687ADE-BAA9-634F-96B8-ACF4EE9BDFC7}"/>
              </a:ext>
              <a:ext uri="{C183D7F6-B498-43B3-948B-1728B52AA6E4}">
                <adec:decorative xmlns:adec="http://schemas.microsoft.com/office/drawing/2017/decorative" val="1"/>
              </a:ext>
            </a:extLst>
          </p:cNvPr>
          <p:cNvSpPr>
            <a:spLocks/>
          </p:cNvSpPr>
          <p:nvPr userDrawn="1"/>
        </p:nvSpPr>
        <p:spPr bwMode="auto">
          <a:xfrm>
            <a:off x="0" y="-6836"/>
            <a:ext cx="12192000" cy="6864836"/>
          </a:xfrm>
          <a:prstGeom prst="rect">
            <a:avLst/>
          </a:prstGeom>
          <a:solidFill>
            <a:schemeClr val="accent1"/>
          </a:solidFill>
          <a:ln>
            <a:noFill/>
          </a:ln>
        </p:spPr>
        <p:txBody>
          <a:bodyPr rot="0" vert="horz" wrap="square" lIns="91440" tIns="45720" rIns="91440" bIns="45720" anchor="t" anchorCtr="0" upright="1">
            <a:noAutofit/>
          </a:bodyPr>
          <a:lstStyle/>
          <a:p>
            <a:endParaRPr lang="en-US"/>
          </a:p>
        </p:txBody>
      </p:sp>
      <p:sp>
        <p:nvSpPr>
          <p:cNvPr id="3" name="Text Placeholder 2">
            <a:extLst>
              <a:ext uri="{FF2B5EF4-FFF2-40B4-BE49-F238E27FC236}">
                <a16:creationId xmlns:a16="http://schemas.microsoft.com/office/drawing/2014/main" id="{8BFC26CF-26CC-354C-BB60-AD3E01D575ED}"/>
              </a:ext>
            </a:extLst>
          </p:cNvPr>
          <p:cNvSpPr>
            <a:spLocks noGrp="1"/>
          </p:cNvSpPr>
          <p:nvPr>
            <p:ph type="body" sz="quarter" idx="10"/>
          </p:nvPr>
        </p:nvSpPr>
        <p:spPr>
          <a:xfrm>
            <a:off x="1028700" y="2285999"/>
            <a:ext cx="10043853" cy="3779403"/>
          </a:xfrm>
          <a:prstGeom prst="rect">
            <a:avLst/>
          </a:prstGeom>
        </p:spPr>
        <p:txBody>
          <a:bodyPr lIns="0" tIns="0" rIns="0" bIns="0"/>
          <a:lstStyle>
            <a:lvl1pPr marL="0" indent="0">
              <a:lnSpc>
                <a:spcPct val="100000"/>
              </a:lnSpc>
              <a:buNone/>
              <a:defRPr sz="28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a:t>
            </a:r>
          </a:p>
        </p:txBody>
      </p:sp>
      <p:cxnSp>
        <p:nvCxnSpPr>
          <p:cNvPr id="11" name="Straight Connector 10">
            <a:extLst>
              <a:ext uri="{FF2B5EF4-FFF2-40B4-BE49-F238E27FC236}">
                <a16:creationId xmlns:a16="http://schemas.microsoft.com/office/drawing/2014/main" id="{BBEC4E73-6A9F-2F46-89D1-559CE56C12BE}"/>
              </a:ext>
            </a:extLst>
          </p:cNvPr>
          <p:cNvCxnSpPr>
            <a:cxnSpLocks/>
          </p:cNvCxnSpPr>
          <p:nvPr userDrawn="1"/>
        </p:nvCxnSpPr>
        <p:spPr>
          <a:xfrm>
            <a:off x="1033153" y="1871272"/>
            <a:ext cx="10125694" cy="0"/>
          </a:xfrm>
          <a:prstGeom prst="line">
            <a:avLst/>
          </a:prstGeom>
          <a:ln w="76200">
            <a:solidFill>
              <a:schemeClr val="tx1"/>
            </a:solidFill>
          </a:ln>
        </p:spPr>
        <p:style>
          <a:lnRef idx="1">
            <a:schemeClr val="dk1"/>
          </a:lnRef>
          <a:fillRef idx="0">
            <a:schemeClr val="dk1"/>
          </a:fillRef>
          <a:effectRef idx="0">
            <a:schemeClr val="dk1"/>
          </a:effectRef>
          <a:fontRef idx="minor">
            <a:schemeClr val="tx1"/>
          </a:fontRef>
        </p:style>
      </p:cxnSp>
      <p:sp>
        <p:nvSpPr>
          <p:cNvPr id="17" name="Title 1">
            <a:extLst>
              <a:ext uri="{FF2B5EF4-FFF2-40B4-BE49-F238E27FC236}">
                <a16:creationId xmlns:a16="http://schemas.microsoft.com/office/drawing/2014/main" id="{88BFD865-74BB-5B40-8DA8-7D7B921A75F5}"/>
              </a:ext>
            </a:extLst>
          </p:cNvPr>
          <p:cNvSpPr>
            <a:spLocks noGrp="1"/>
          </p:cNvSpPr>
          <p:nvPr>
            <p:ph type="title"/>
          </p:nvPr>
        </p:nvSpPr>
        <p:spPr>
          <a:xfrm>
            <a:off x="1028700" y="999068"/>
            <a:ext cx="7810500" cy="645284"/>
          </a:xfrm>
          <a:prstGeom prst="rect">
            <a:avLst/>
          </a:prstGeom>
        </p:spPr>
        <p:txBody>
          <a:bodyPr lIns="0" tIns="0" rIns="0" bIns="0" anchor="b"/>
          <a:lstStyle>
            <a:lvl1pPr>
              <a:defRPr>
                <a:solidFill>
                  <a:schemeClr val="tx1"/>
                </a:solidFill>
              </a:defRPr>
            </a:lvl1pPr>
          </a:lstStyle>
          <a:p>
            <a:r>
              <a:rPr lang="en-US"/>
              <a:t>Click to edit</a:t>
            </a:r>
          </a:p>
        </p:txBody>
      </p:sp>
      <p:sp>
        <p:nvSpPr>
          <p:cNvPr id="8" name="Slide Number Placeholder 7">
            <a:extLst>
              <a:ext uri="{FF2B5EF4-FFF2-40B4-BE49-F238E27FC236}">
                <a16:creationId xmlns:a16="http://schemas.microsoft.com/office/drawing/2014/main" id="{774C2F14-5EEF-3C05-0ACE-729E9B8379A4}"/>
              </a:ext>
            </a:extLst>
          </p:cNvPr>
          <p:cNvSpPr>
            <a:spLocks noGrp="1"/>
          </p:cNvSpPr>
          <p:nvPr>
            <p:ph type="sldNum" sz="quarter" idx="13"/>
          </p:nvPr>
        </p:nvSpPr>
        <p:spPr>
          <a:xfrm>
            <a:off x="11493500" y="6292334"/>
            <a:ext cx="412750" cy="182880"/>
          </a:xfrm>
        </p:spPr>
        <p:txBody>
          <a:bodyPr/>
          <a:lstStyle/>
          <a:p>
            <a:fld id="{7782931A-7D25-4B4B-9464-57AE418934A3}" type="slidenum">
              <a:rPr lang="en-US" smtClean="0"/>
              <a:pPr/>
              <a:t>‹#›</a:t>
            </a:fld>
            <a:endParaRPr lang="en-US"/>
          </a:p>
        </p:txBody>
      </p:sp>
      <p:sp>
        <p:nvSpPr>
          <p:cNvPr id="2" name="Footer Placeholder 6">
            <a:extLst>
              <a:ext uri="{FF2B5EF4-FFF2-40B4-BE49-F238E27FC236}">
                <a16:creationId xmlns:a16="http://schemas.microsoft.com/office/drawing/2014/main" id="{A2668D48-702F-0A7A-6D91-867576A2E4A6}"/>
              </a:ext>
            </a:extLst>
          </p:cNvPr>
          <p:cNvSpPr>
            <a:spLocks noGrp="1"/>
          </p:cNvSpPr>
          <p:nvPr>
            <p:ph type="ftr" sz="quarter" idx="12"/>
          </p:nvPr>
        </p:nvSpPr>
        <p:spPr>
          <a:xfrm>
            <a:off x="11089177" y="6292334"/>
            <a:ext cx="610697" cy="182880"/>
          </a:xfrm>
        </p:spPr>
        <p:txBody>
          <a:bodyPr/>
          <a:lstStyle>
            <a:lvl1pPr>
              <a:defRPr>
                <a:solidFill>
                  <a:schemeClr val="tx1"/>
                </a:solidFill>
              </a:defRPr>
            </a:lvl1pPr>
          </a:lstStyle>
          <a:p>
            <a:r>
              <a:rPr lang="en-US"/>
              <a:t>CBF</a:t>
            </a:r>
          </a:p>
        </p:txBody>
      </p:sp>
      <p:sp>
        <p:nvSpPr>
          <p:cNvPr id="4" name="Footer Placeholder 6">
            <a:extLst>
              <a:ext uri="{FF2B5EF4-FFF2-40B4-BE49-F238E27FC236}">
                <a16:creationId xmlns:a16="http://schemas.microsoft.com/office/drawing/2014/main" id="{6CC7A26A-AB88-676E-0653-D76D4BB210E5}"/>
              </a:ext>
            </a:extLst>
          </p:cNvPr>
          <p:cNvSpPr txBox="1">
            <a:spLocks/>
          </p:cNvSpPr>
          <p:nvPr userDrawn="1"/>
        </p:nvSpPr>
        <p:spPr>
          <a:xfrm>
            <a:off x="9594560"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solidFill>
                  <a:schemeClr val="tx1"/>
                </a:solidFill>
              </a:rPr>
              <a:t>cbf@liverpool.ac.uk  |</a:t>
            </a:r>
          </a:p>
        </p:txBody>
      </p:sp>
    </p:spTree>
    <p:extLst>
      <p:ext uri="{BB962C8B-B14F-4D97-AF65-F5344CB8AC3E}">
        <p14:creationId xmlns:p14="http://schemas.microsoft.com/office/powerpoint/2010/main" val="711631227"/>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Accent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687ADE-BAA9-634F-96B8-ACF4EE9BDFC7}"/>
              </a:ext>
              <a:ext uri="{C183D7F6-B498-43B3-948B-1728B52AA6E4}">
                <adec:decorative xmlns:adec="http://schemas.microsoft.com/office/drawing/2017/decorative" val="1"/>
              </a:ext>
            </a:extLst>
          </p:cNvPr>
          <p:cNvSpPr>
            <a:spLocks/>
          </p:cNvSpPr>
          <p:nvPr userDrawn="1"/>
        </p:nvSpPr>
        <p:spPr bwMode="auto">
          <a:xfrm>
            <a:off x="0" y="-6836"/>
            <a:ext cx="12192000" cy="6864836"/>
          </a:xfrm>
          <a:prstGeom prst="rect">
            <a:avLst/>
          </a:prstGeom>
          <a:solidFill>
            <a:schemeClr val="accent1"/>
          </a:solidFill>
          <a:ln>
            <a:noFill/>
          </a:ln>
        </p:spPr>
        <p:txBody>
          <a:bodyPr rot="0" vert="horz" wrap="square" lIns="91440" tIns="45720" rIns="91440" bIns="45720" anchor="t" anchorCtr="0" upright="1">
            <a:noAutofit/>
          </a:bodyPr>
          <a:lstStyle/>
          <a:p>
            <a:pPr algn="ctr"/>
            <a:endParaRPr lang="en-US"/>
          </a:p>
        </p:txBody>
      </p:sp>
      <p:sp>
        <p:nvSpPr>
          <p:cNvPr id="3" name="Text Placeholder 2">
            <a:extLst>
              <a:ext uri="{FF2B5EF4-FFF2-40B4-BE49-F238E27FC236}">
                <a16:creationId xmlns:a16="http://schemas.microsoft.com/office/drawing/2014/main" id="{8BFC26CF-26CC-354C-BB60-AD3E01D575ED}"/>
              </a:ext>
            </a:extLst>
          </p:cNvPr>
          <p:cNvSpPr>
            <a:spLocks noGrp="1"/>
          </p:cNvSpPr>
          <p:nvPr>
            <p:ph type="body" sz="quarter" idx="10"/>
          </p:nvPr>
        </p:nvSpPr>
        <p:spPr>
          <a:xfrm>
            <a:off x="1028700" y="4450195"/>
            <a:ext cx="10043853" cy="895793"/>
          </a:xfrm>
          <a:prstGeom prst="rect">
            <a:avLst/>
          </a:prstGeom>
        </p:spPr>
        <p:txBody>
          <a:bodyPr lIns="0" tIns="0" rIns="0" bIns="0"/>
          <a:lstStyle>
            <a:lvl1pPr marL="0" indent="0" algn="ctr">
              <a:lnSpc>
                <a:spcPct val="100000"/>
              </a:lnSpc>
              <a:buNone/>
              <a:defRPr sz="280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a:t>
            </a:r>
          </a:p>
        </p:txBody>
      </p:sp>
      <p:cxnSp>
        <p:nvCxnSpPr>
          <p:cNvPr id="11" name="Straight Connector 10">
            <a:extLst>
              <a:ext uri="{FF2B5EF4-FFF2-40B4-BE49-F238E27FC236}">
                <a16:creationId xmlns:a16="http://schemas.microsoft.com/office/drawing/2014/main" id="{BBEC4E73-6A9F-2F46-89D1-559CE56C12BE}"/>
              </a:ext>
            </a:extLst>
          </p:cNvPr>
          <p:cNvCxnSpPr>
            <a:cxnSpLocks/>
          </p:cNvCxnSpPr>
          <p:nvPr userDrawn="1"/>
        </p:nvCxnSpPr>
        <p:spPr>
          <a:xfrm>
            <a:off x="946859" y="4184166"/>
            <a:ext cx="10125694" cy="0"/>
          </a:xfrm>
          <a:prstGeom prst="line">
            <a:avLst/>
          </a:prstGeom>
          <a:ln w="76200">
            <a:solidFill>
              <a:schemeClr val="tx1"/>
            </a:solidFill>
          </a:ln>
        </p:spPr>
        <p:style>
          <a:lnRef idx="1">
            <a:schemeClr val="dk1"/>
          </a:lnRef>
          <a:fillRef idx="0">
            <a:schemeClr val="dk1"/>
          </a:fillRef>
          <a:effectRef idx="0">
            <a:schemeClr val="dk1"/>
          </a:effectRef>
          <a:fontRef idx="minor">
            <a:schemeClr val="tx1"/>
          </a:fontRef>
        </p:style>
      </p:cxnSp>
      <p:sp>
        <p:nvSpPr>
          <p:cNvPr id="17" name="Title 1">
            <a:extLst>
              <a:ext uri="{FF2B5EF4-FFF2-40B4-BE49-F238E27FC236}">
                <a16:creationId xmlns:a16="http://schemas.microsoft.com/office/drawing/2014/main" id="{88BFD865-74BB-5B40-8DA8-7D7B921A75F5}"/>
              </a:ext>
            </a:extLst>
          </p:cNvPr>
          <p:cNvSpPr>
            <a:spLocks noGrp="1"/>
          </p:cNvSpPr>
          <p:nvPr>
            <p:ph type="title"/>
          </p:nvPr>
        </p:nvSpPr>
        <p:spPr>
          <a:xfrm>
            <a:off x="1028699" y="2065468"/>
            <a:ext cx="9911827" cy="1778540"/>
          </a:xfrm>
          <a:prstGeom prst="rect">
            <a:avLst/>
          </a:prstGeom>
        </p:spPr>
        <p:txBody>
          <a:bodyPr lIns="0" tIns="0" rIns="0" bIns="0" anchor="b"/>
          <a:lstStyle>
            <a:lvl1pPr algn="ctr">
              <a:defRPr>
                <a:solidFill>
                  <a:schemeClr val="tx1"/>
                </a:solidFill>
              </a:defRPr>
            </a:lvl1pPr>
          </a:lstStyle>
          <a:p>
            <a:r>
              <a:rPr lang="en-US"/>
              <a:t>Click to edit</a:t>
            </a:r>
          </a:p>
        </p:txBody>
      </p:sp>
      <p:sp>
        <p:nvSpPr>
          <p:cNvPr id="8" name="Slide Number Placeholder 7">
            <a:extLst>
              <a:ext uri="{FF2B5EF4-FFF2-40B4-BE49-F238E27FC236}">
                <a16:creationId xmlns:a16="http://schemas.microsoft.com/office/drawing/2014/main" id="{774C2F14-5EEF-3C05-0ACE-729E9B8379A4}"/>
              </a:ext>
            </a:extLst>
          </p:cNvPr>
          <p:cNvSpPr>
            <a:spLocks noGrp="1"/>
          </p:cNvSpPr>
          <p:nvPr>
            <p:ph type="sldNum" sz="quarter" idx="13"/>
          </p:nvPr>
        </p:nvSpPr>
        <p:spPr>
          <a:xfrm>
            <a:off x="11493500" y="6292334"/>
            <a:ext cx="412750" cy="182880"/>
          </a:xfrm>
        </p:spPr>
        <p:txBody>
          <a:bodyPr/>
          <a:lstStyle/>
          <a:p>
            <a:fld id="{7782931A-7D25-4B4B-9464-57AE418934A3}" type="slidenum">
              <a:rPr lang="en-US" smtClean="0"/>
              <a:pPr/>
              <a:t>‹#›</a:t>
            </a:fld>
            <a:endParaRPr lang="en-US"/>
          </a:p>
        </p:txBody>
      </p:sp>
      <p:sp>
        <p:nvSpPr>
          <p:cNvPr id="2" name="Footer Placeholder 6">
            <a:extLst>
              <a:ext uri="{FF2B5EF4-FFF2-40B4-BE49-F238E27FC236}">
                <a16:creationId xmlns:a16="http://schemas.microsoft.com/office/drawing/2014/main" id="{A2668D48-702F-0A7A-6D91-867576A2E4A6}"/>
              </a:ext>
            </a:extLst>
          </p:cNvPr>
          <p:cNvSpPr>
            <a:spLocks noGrp="1"/>
          </p:cNvSpPr>
          <p:nvPr>
            <p:ph type="ftr" sz="quarter" idx="12"/>
          </p:nvPr>
        </p:nvSpPr>
        <p:spPr>
          <a:xfrm>
            <a:off x="11089177" y="6292334"/>
            <a:ext cx="610697" cy="182880"/>
          </a:xfrm>
        </p:spPr>
        <p:txBody>
          <a:bodyPr/>
          <a:lstStyle>
            <a:lvl1pPr>
              <a:defRPr>
                <a:solidFill>
                  <a:schemeClr val="tx1"/>
                </a:solidFill>
              </a:defRPr>
            </a:lvl1pPr>
          </a:lstStyle>
          <a:p>
            <a:r>
              <a:rPr lang="en-US"/>
              <a:t>CBF</a:t>
            </a:r>
          </a:p>
        </p:txBody>
      </p:sp>
      <p:sp>
        <p:nvSpPr>
          <p:cNvPr id="4" name="Footer Placeholder 6">
            <a:extLst>
              <a:ext uri="{FF2B5EF4-FFF2-40B4-BE49-F238E27FC236}">
                <a16:creationId xmlns:a16="http://schemas.microsoft.com/office/drawing/2014/main" id="{6CC7A26A-AB88-676E-0653-D76D4BB210E5}"/>
              </a:ext>
            </a:extLst>
          </p:cNvPr>
          <p:cNvSpPr txBox="1">
            <a:spLocks/>
          </p:cNvSpPr>
          <p:nvPr userDrawn="1"/>
        </p:nvSpPr>
        <p:spPr>
          <a:xfrm>
            <a:off x="9594560"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solidFill>
                  <a:schemeClr val="tx1"/>
                </a:solidFill>
              </a:rPr>
              <a:t>cbf@liverpool.ac.uk  |</a:t>
            </a:r>
          </a:p>
        </p:txBody>
      </p:sp>
    </p:spTree>
    <p:extLst>
      <p:ext uri="{BB962C8B-B14F-4D97-AF65-F5344CB8AC3E}">
        <p14:creationId xmlns:p14="http://schemas.microsoft.com/office/powerpoint/2010/main" val="3733626333"/>
      </p:ext>
    </p:extLst>
  </p:cSld>
  <p:clrMapOvr>
    <a:masterClrMapping/>
  </p:clrMapOvr>
  <p:extLst>
    <p:ext uri="{DCECCB84-F9BA-43D5-87BE-67443E8EF086}">
      <p15:sldGuideLst xmlns:p15="http://schemas.microsoft.com/office/powerpoint/2012/main">
        <p15:guide id="2" pos="648">
          <p15:clr>
            <a:srgbClr val="FBAE40"/>
          </p15:clr>
        </p15:guide>
        <p15:guide id="4" orient="horz" pos="1152">
          <p15:clr>
            <a:srgbClr val="FBAE40"/>
          </p15:clr>
        </p15:guide>
        <p15:guide id="5" orient="horz" pos="14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ighlight slide">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A72FF2A-B42C-B829-6CE7-75458B4DFE6A}"/>
              </a:ext>
              <a:ext uri="{C183D7F6-B498-43B3-948B-1728B52AA6E4}">
                <adec:decorative xmlns:adec="http://schemas.microsoft.com/office/drawing/2017/decorative" val="1"/>
              </a:ext>
            </a:extLst>
          </p:cNvPr>
          <p:cNvSpPr>
            <a:spLocks/>
          </p:cNvSpPr>
          <p:nvPr userDrawn="1"/>
        </p:nvSpPr>
        <p:spPr bwMode="auto">
          <a:xfrm flipV="1">
            <a:off x="5412510" y="0"/>
            <a:ext cx="6779490" cy="6716684"/>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24" name="Title 1">
            <a:extLst>
              <a:ext uri="{FF2B5EF4-FFF2-40B4-BE49-F238E27FC236}">
                <a16:creationId xmlns:a16="http://schemas.microsoft.com/office/drawing/2014/main" id="{B35C0DBA-B958-984A-8540-551D3604D6D8}"/>
              </a:ext>
            </a:extLst>
          </p:cNvPr>
          <p:cNvSpPr>
            <a:spLocks noGrp="1"/>
          </p:cNvSpPr>
          <p:nvPr>
            <p:ph type="title"/>
          </p:nvPr>
        </p:nvSpPr>
        <p:spPr>
          <a:xfrm>
            <a:off x="6257107" y="999068"/>
            <a:ext cx="4876800" cy="645284"/>
          </a:xfrm>
          <a:prstGeom prst="rect">
            <a:avLst/>
          </a:prstGeom>
        </p:spPr>
        <p:txBody>
          <a:bodyPr lIns="0" tIns="0" rIns="0" bIns="0" anchor="b"/>
          <a:lstStyle>
            <a:lvl1pPr>
              <a:defRPr>
                <a:solidFill>
                  <a:schemeClr val="bg2"/>
                </a:solidFill>
              </a:defRPr>
            </a:lvl1pPr>
          </a:lstStyle>
          <a:p>
            <a:r>
              <a:rPr lang="en-US"/>
              <a:t>Click to edit</a:t>
            </a:r>
          </a:p>
        </p:txBody>
      </p:sp>
      <p:sp>
        <p:nvSpPr>
          <p:cNvPr id="25" name="Content Placeholder 2">
            <a:extLst>
              <a:ext uri="{FF2B5EF4-FFF2-40B4-BE49-F238E27FC236}">
                <a16:creationId xmlns:a16="http://schemas.microsoft.com/office/drawing/2014/main" id="{0C9ECF50-A899-D84A-8DA7-545D7B1945C4}"/>
              </a:ext>
            </a:extLst>
          </p:cNvPr>
          <p:cNvSpPr>
            <a:spLocks noGrp="1"/>
          </p:cNvSpPr>
          <p:nvPr>
            <p:ph sz="half" idx="1"/>
          </p:nvPr>
        </p:nvSpPr>
        <p:spPr>
          <a:xfrm>
            <a:off x="6257107" y="2286003"/>
            <a:ext cx="4876800" cy="3241960"/>
          </a:xfrm>
          <a:prstGeom prst="rect">
            <a:avLst/>
          </a:prstGeom>
        </p:spPr>
        <p:txBody>
          <a:bodyPr lIns="0" tIns="0" rIns="0" bIns="0"/>
          <a:lstStyle>
            <a:lvl1pPr marL="0" indent="0">
              <a:lnSpc>
                <a:spcPct val="100000"/>
              </a:lnSpc>
              <a:buNone/>
              <a:defRPr sz="18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a:t>
            </a:r>
          </a:p>
        </p:txBody>
      </p:sp>
      <p:cxnSp>
        <p:nvCxnSpPr>
          <p:cNvPr id="11" name="Straight Connector 10">
            <a:extLst>
              <a:ext uri="{FF2B5EF4-FFF2-40B4-BE49-F238E27FC236}">
                <a16:creationId xmlns:a16="http://schemas.microsoft.com/office/drawing/2014/main" id="{0C23E260-2F88-C54F-893E-80966D14934A}"/>
              </a:ext>
            </a:extLst>
          </p:cNvPr>
          <p:cNvCxnSpPr>
            <a:cxnSpLocks/>
          </p:cNvCxnSpPr>
          <p:nvPr userDrawn="1"/>
        </p:nvCxnSpPr>
        <p:spPr>
          <a:xfrm>
            <a:off x="6261560" y="1869925"/>
            <a:ext cx="4872347" cy="0"/>
          </a:xfrm>
          <a:prstGeom prst="line">
            <a:avLst/>
          </a:prstGeom>
          <a:ln w="76200">
            <a:solidFill>
              <a:schemeClr val="bg2"/>
            </a:solidFill>
          </a:ln>
        </p:spPr>
        <p:style>
          <a:lnRef idx="1">
            <a:schemeClr val="dk1"/>
          </a:lnRef>
          <a:fillRef idx="0">
            <a:schemeClr val="dk1"/>
          </a:fillRef>
          <a:effectRef idx="0">
            <a:schemeClr val="dk1"/>
          </a:effectRef>
          <a:fontRef idx="minor">
            <a:schemeClr val="tx1"/>
          </a:fontRef>
        </p:style>
      </p:cxnSp>
      <p:sp>
        <p:nvSpPr>
          <p:cNvPr id="9" name="Content Placeholder 13">
            <a:extLst>
              <a:ext uri="{FF2B5EF4-FFF2-40B4-BE49-F238E27FC236}">
                <a16:creationId xmlns:a16="http://schemas.microsoft.com/office/drawing/2014/main" id="{8B57D363-927D-CE43-AD8A-2F5E6CC59E9F}"/>
              </a:ext>
            </a:extLst>
          </p:cNvPr>
          <p:cNvSpPr>
            <a:spLocks noGrp="1"/>
          </p:cNvSpPr>
          <p:nvPr>
            <p:ph sz="quarter" idx="12"/>
          </p:nvPr>
        </p:nvSpPr>
        <p:spPr>
          <a:xfrm>
            <a:off x="6257107" y="5607987"/>
            <a:ext cx="4876800" cy="543031"/>
          </a:xfrm>
          <a:prstGeom prst="rect">
            <a:avLst/>
          </a:prstGeom>
        </p:spPr>
        <p:txBody>
          <a:bodyPr lIns="0" tIns="0" rIns="0" bIns="0" anchor="t"/>
          <a:lstStyle>
            <a:lvl1pPr marL="0" indent="0">
              <a:buFontTx/>
              <a:buNone/>
              <a:defRPr sz="1600"/>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a:t>Click to edit</a:t>
            </a:r>
          </a:p>
        </p:txBody>
      </p:sp>
      <p:sp>
        <p:nvSpPr>
          <p:cNvPr id="10" name="Rectangle 9">
            <a:extLst>
              <a:ext uri="{FF2B5EF4-FFF2-40B4-BE49-F238E27FC236}">
                <a16:creationId xmlns:a16="http://schemas.microsoft.com/office/drawing/2014/main" id="{FE63912D-3CBC-9E4E-6FE4-3CC303E79928}"/>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lide Number Placeholder 7">
            <a:extLst>
              <a:ext uri="{FF2B5EF4-FFF2-40B4-BE49-F238E27FC236}">
                <a16:creationId xmlns:a16="http://schemas.microsoft.com/office/drawing/2014/main" id="{14541464-9FDB-2804-4D67-94632E2CCB87}"/>
              </a:ext>
            </a:extLst>
          </p:cNvPr>
          <p:cNvSpPr>
            <a:spLocks noGrp="1"/>
          </p:cNvSpPr>
          <p:nvPr>
            <p:ph type="sldNum" sz="quarter" idx="14"/>
          </p:nvPr>
        </p:nvSpPr>
        <p:spPr>
          <a:xfrm>
            <a:off x="11493500" y="6292334"/>
            <a:ext cx="412750" cy="182880"/>
          </a:xfrm>
        </p:spPr>
        <p:txBody>
          <a:bodyPr/>
          <a:lstStyle/>
          <a:p>
            <a:fld id="{7782931A-7D25-4B4B-9464-57AE418934A3}" type="slidenum">
              <a:rPr lang="en-US" smtClean="0"/>
              <a:pPr/>
              <a:t>‹#›</a:t>
            </a:fld>
            <a:endParaRPr lang="en-US"/>
          </a:p>
        </p:txBody>
      </p:sp>
      <p:sp>
        <p:nvSpPr>
          <p:cNvPr id="2" name="Content Placeholder 2">
            <a:extLst>
              <a:ext uri="{FF2B5EF4-FFF2-40B4-BE49-F238E27FC236}">
                <a16:creationId xmlns:a16="http://schemas.microsoft.com/office/drawing/2014/main" id="{2FD4B8F8-F0D2-3CF9-D410-9B9384CB7F02}"/>
              </a:ext>
            </a:extLst>
          </p:cNvPr>
          <p:cNvSpPr>
            <a:spLocks noGrp="1"/>
          </p:cNvSpPr>
          <p:nvPr>
            <p:ph sz="half" idx="15"/>
          </p:nvPr>
        </p:nvSpPr>
        <p:spPr>
          <a:xfrm>
            <a:off x="322214" y="999068"/>
            <a:ext cx="4876800" cy="5293265"/>
          </a:xfrm>
          <a:prstGeom prst="rect">
            <a:avLst/>
          </a:prstGeom>
        </p:spPr>
        <p:txBody>
          <a:bodyPr lIns="0" tIns="0" rIns="0" bIns="0"/>
          <a:lstStyle>
            <a:lvl1pPr marL="0" indent="0">
              <a:lnSpc>
                <a:spcPct val="100000"/>
              </a:lnSpc>
              <a:buNone/>
              <a:defRPr sz="18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a:t>
            </a:r>
          </a:p>
        </p:txBody>
      </p:sp>
      <p:sp>
        <p:nvSpPr>
          <p:cNvPr id="3" name="Footer Placeholder 6">
            <a:extLst>
              <a:ext uri="{FF2B5EF4-FFF2-40B4-BE49-F238E27FC236}">
                <a16:creationId xmlns:a16="http://schemas.microsoft.com/office/drawing/2014/main" id="{424DE7D2-55EF-C256-3254-FC2FD4FDC8F6}"/>
              </a:ext>
            </a:extLst>
          </p:cNvPr>
          <p:cNvSpPr>
            <a:spLocks noGrp="1"/>
          </p:cNvSpPr>
          <p:nvPr>
            <p:ph type="ftr" sz="quarter" idx="16"/>
          </p:nvPr>
        </p:nvSpPr>
        <p:spPr>
          <a:xfrm>
            <a:off x="11089177" y="6292334"/>
            <a:ext cx="610697" cy="182880"/>
          </a:xfrm>
        </p:spPr>
        <p:txBody>
          <a:bodyPr/>
          <a:lstStyle>
            <a:lvl1pPr>
              <a:defRPr/>
            </a:lvl1pPr>
          </a:lstStyle>
          <a:p>
            <a:r>
              <a:rPr lang="en-US"/>
              <a:t>CBF</a:t>
            </a:r>
          </a:p>
        </p:txBody>
      </p:sp>
      <p:sp>
        <p:nvSpPr>
          <p:cNvPr id="4" name="Footer Placeholder 6">
            <a:extLst>
              <a:ext uri="{FF2B5EF4-FFF2-40B4-BE49-F238E27FC236}">
                <a16:creationId xmlns:a16="http://schemas.microsoft.com/office/drawing/2014/main" id="{3B29DA31-6E0A-8330-488E-2505AE71A0F9}"/>
              </a:ext>
            </a:extLst>
          </p:cNvPr>
          <p:cNvSpPr txBox="1">
            <a:spLocks/>
          </p:cNvSpPr>
          <p:nvPr userDrawn="1"/>
        </p:nvSpPr>
        <p:spPr>
          <a:xfrm>
            <a:off x="9594560"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3985573611"/>
      </p:ext>
    </p:extLst>
  </p:cSld>
  <p:clrMapOvr>
    <a:masterClrMapping/>
  </p:clrMapOvr>
  <p:extLst>
    <p:ext uri="{DCECCB84-F9BA-43D5-87BE-67443E8EF086}">
      <p15:sldGuideLst xmlns:p15="http://schemas.microsoft.com/office/powerpoint/2012/main">
        <p15:guide id="2" pos="648">
          <p15:clr>
            <a:srgbClr val="FBAE40"/>
          </p15:clr>
        </p15:guide>
        <p15:guide id="4" orient="horz" pos="1152">
          <p15:clr>
            <a:srgbClr val="FBAE40"/>
          </p15:clr>
        </p15:guide>
        <p15:guide id="5" orient="horz" pos="14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3" name="Content Placeholder 3">
            <a:extLst>
              <a:ext uri="{FF2B5EF4-FFF2-40B4-BE49-F238E27FC236}">
                <a16:creationId xmlns:a16="http://schemas.microsoft.com/office/drawing/2014/main" id="{91C010F4-E1E5-354F-9B4A-6253D3DC2F9C}"/>
              </a:ext>
            </a:extLst>
          </p:cNvPr>
          <p:cNvSpPr>
            <a:spLocks noGrp="1"/>
          </p:cNvSpPr>
          <p:nvPr>
            <p:ph sz="half" idx="2"/>
          </p:nvPr>
        </p:nvSpPr>
        <p:spPr>
          <a:xfrm>
            <a:off x="1036641" y="3044589"/>
            <a:ext cx="4868860" cy="3106827"/>
          </a:xfrm>
          <a:prstGeom prst="rect">
            <a:avLst/>
          </a:prstGeom>
        </p:spPr>
        <p:txBody>
          <a:bodyPr lIns="0" tIns="0" rIns="0" bIns="0" anchor="t" anchorCtr="0"/>
          <a:lstStyle>
            <a:lvl1pPr marL="285750" indent="-285750">
              <a:buFont typeface="Wingdings" pitchFamily="2" charset="2"/>
              <a:buChar char="§"/>
              <a:defRPr sz="1800">
                <a:solidFill>
                  <a:schemeClr val="bg2"/>
                </a:solidFill>
              </a:defRPr>
            </a:lvl1pPr>
            <a:lvl2pPr>
              <a:defRPr sz="1600"/>
            </a:lvl2pPr>
            <a:lvl3pPr>
              <a:defRPr sz="1600"/>
            </a:lvl3pPr>
            <a:lvl4pPr>
              <a:defRPr sz="1600"/>
            </a:lvl4pPr>
            <a:lvl5pPr>
              <a:defRPr sz="1600"/>
            </a:lvl5pPr>
          </a:lstStyle>
          <a:p>
            <a:pPr lvl="0"/>
            <a:r>
              <a:rPr lang="en-US"/>
              <a:t>Click to edit Master text styles</a:t>
            </a:r>
          </a:p>
        </p:txBody>
      </p:sp>
      <p:sp>
        <p:nvSpPr>
          <p:cNvPr id="17" name="Content Placeholder 3">
            <a:extLst>
              <a:ext uri="{FF2B5EF4-FFF2-40B4-BE49-F238E27FC236}">
                <a16:creationId xmlns:a16="http://schemas.microsoft.com/office/drawing/2014/main" id="{C2F7C8C0-EB32-3C44-930E-DE05403C543A}"/>
              </a:ext>
            </a:extLst>
          </p:cNvPr>
          <p:cNvSpPr>
            <a:spLocks noGrp="1"/>
          </p:cNvSpPr>
          <p:nvPr>
            <p:ph sz="half" idx="11"/>
          </p:nvPr>
        </p:nvSpPr>
        <p:spPr>
          <a:xfrm>
            <a:off x="6285649" y="3044589"/>
            <a:ext cx="4868860" cy="3106421"/>
          </a:xfrm>
          <a:prstGeom prst="rect">
            <a:avLst/>
          </a:prstGeom>
        </p:spPr>
        <p:txBody>
          <a:bodyPr lIns="0" tIns="0" rIns="0" bIns="0" anchor="t" anchorCtr="0"/>
          <a:lstStyle>
            <a:lvl1pPr marL="285750" indent="-285750">
              <a:buFont typeface="Wingdings" pitchFamily="2" charset="2"/>
              <a:buChar char="§"/>
              <a:defRPr sz="1800">
                <a:solidFill>
                  <a:schemeClr val="bg2"/>
                </a:solidFill>
              </a:defRPr>
            </a:lvl1pPr>
            <a:lvl2pPr>
              <a:defRPr sz="1600"/>
            </a:lvl2pPr>
            <a:lvl3pPr>
              <a:defRPr sz="1600"/>
            </a:lvl3pPr>
            <a:lvl4pPr>
              <a:defRPr sz="1600"/>
            </a:lvl4pPr>
            <a:lvl5pPr>
              <a:defRPr sz="1600"/>
            </a:lvl5pPr>
          </a:lstStyle>
          <a:p>
            <a:pPr lvl="0"/>
            <a:r>
              <a:rPr lang="en-US"/>
              <a:t>Click to edit Master text styles</a:t>
            </a:r>
          </a:p>
        </p:txBody>
      </p:sp>
      <p:sp>
        <p:nvSpPr>
          <p:cNvPr id="14" name="Title 1">
            <a:extLst>
              <a:ext uri="{FF2B5EF4-FFF2-40B4-BE49-F238E27FC236}">
                <a16:creationId xmlns:a16="http://schemas.microsoft.com/office/drawing/2014/main" id="{E06473F2-000A-7C44-9048-A0C0D4B652B9}"/>
              </a:ext>
            </a:extLst>
          </p:cNvPr>
          <p:cNvSpPr>
            <a:spLocks noGrp="1"/>
          </p:cNvSpPr>
          <p:nvPr>
            <p:ph type="title"/>
          </p:nvPr>
        </p:nvSpPr>
        <p:spPr>
          <a:xfrm>
            <a:off x="1028700" y="999068"/>
            <a:ext cx="7810500" cy="645284"/>
          </a:xfrm>
          <a:prstGeom prst="rect">
            <a:avLst/>
          </a:prstGeom>
        </p:spPr>
        <p:txBody>
          <a:bodyPr lIns="0" tIns="0" rIns="0" bIns="0" anchor="b"/>
          <a:lstStyle>
            <a:lvl1pPr>
              <a:defRPr>
                <a:solidFill>
                  <a:schemeClr val="bg2"/>
                </a:solidFill>
              </a:defRPr>
            </a:lvl1pPr>
          </a:lstStyle>
          <a:p>
            <a:r>
              <a:rPr lang="en-US"/>
              <a:t>Click to edit</a:t>
            </a:r>
          </a:p>
        </p:txBody>
      </p:sp>
      <p:cxnSp>
        <p:nvCxnSpPr>
          <p:cNvPr id="15" name="Straight Connector 14">
            <a:extLst>
              <a:ext uri="{FF2B5EF4-FFF2-40B4-BE49-F238E27FC236}">
                <a16:creationId xmlns:a16="http://schemas.microsoft.com/office/drawing/2014/main" id="{B6A0597E-7AE3-F242-9DDF-F678A5E11458}"/>
              </a:ext>
            </a:extLst>
          </p:cNvPr>
          <p:cNvCxnSpPr>
            <a:cxnSpLocks/>
          </p:cNvCxnSpPr>
          <p:nvPr userDrawn="1"/>
        </p:nvCxnSpPr>
        <p:spPr>
          <a:xfrm>
            <a:off x="1033153" y="1871272"/>
            <a:ext cx="10125694" cy="0"/>
          </a:xfrm>
          <a:prstGeom prst="line">
            <a:avLst/>
          </a:prstGeom>
          <a:ln w="76200">
            <a:solidFill>
              <a:schemeClr val="bg2"/>
            </a:solidFill>
          </a:ln>
        </p:spPr>
        <p:style>
          <a:lnRef idx="1">
            <a:schemeClr val="dk1"/>
          </a:lnRef>
          <a:fillRef idx="0">
            <a:schemeClr val="dk1"/>
          </a:fillRef>
          <a:effectRef idx="0">
            <a:schemeClr val="dk1"/>
          </a:effectRef>
          <a:fontRef idx="minor">
            <a:schemeClr val="tx1"/>
          </a:fontRef>
        </p:style>
      </p:cxnSp>
      <p:sp>
        <p:nvSpPr>
          <p:cNvPr id="23" name="Text Placeholder 4">
            <a:extLst>
              <a:ext uri="{FF2B5EF4-FFF2-40B4-BE49-F238E27FC236}">
                <a16:creationId xmlns:a16="http://schemas.microsoft.com/office/drawing/2014/main" id="{EAB7162A-656B-3447-976F-951853C325A3}"/>
              </a:ext>
            </a:extLst>
          </p:cNvPr>
          <p:cNvSpPr>
            <a:spLocks noGrp="1"/>
          </p:cNvSpPr>
          <p:nvPr>
            <p:ph type="body" sz="quarter" idx="17"/>
          </p:nvPr>
        </p:nvSpPr>
        <p:spPr>
          <a:xfrm>
            <a:off x="941616" y="2328554"/>
            <a:ext cx="4963884" cy="645284"/>
          </a:xfrm>
          <a:prstGeom prst="rect">
            <a:avLst/>
          </a:prstGeom>
        </p:spPr>
        <p:txBody>
          <a:bodyPr/>
          <a:lstStyle>
            <a:lvl1pPr>
              <a:buNone/>
              <a:defRPr sz="1800" b="1">
                <a:solidFill>
                  <a:schemeClr val="bg2"/>
                </a:solidFill>
              </a:defRPr>
            </a:lvl1pPr>
          </a:lstStyle>
          <a:p>
            <a:pPr lvl="0"/>
            <a:r>
              <a:rPr lang="en-US"/>
              <a:t>Click to edit</a:t>
            </a:r>
          </a:p>
        </p:txBody>
      </p:sp>
      <p:sp>
        <p:nvSpPr>
          <p:cNvPr id="24" name="Text Placeholder 4">
            <a:extLst>
              <a:ext uri="{FF2B5EF4-FFF2-40B4-BE49-F238E27FC236}">
                <a16:creationId xmlns:a16="http://schemas.microsoft.com/office/drawing/2014/main" id="{C8B98E47-9A5A-E54C-A093-86D516AAD0FB}"/>
              </a:ext>
            </a:extLst>
          </p:cNvPr>
          <p:cNvSpPr>
            <a:spLocks noGrp="1"/>
          </p:cNvSpPr>
          <p:nvPr>
            <p:ph type="body" sz="quarter" idx="18"/>
          </p:nvPr>
        </p:nvSpPr>
        <p:spPr>
          <a:xfrm>
            <a:off x="6258199" y="2328554"/>
            <a:ext cx="4868860" cy="645284"/>
          </a:xfrm>
          <a:prstGeom prst="rect">
            <a:avLst/>
          </a:prstGeom>
        </p:spPr>
        <p:txBody>
          <a:bodyPr/>
          <a:lstStyle>
            <a:lvl1pPr>
              <a:buNone/>
              <a:defRPr sz="1800" b="1">
                <a:solidFill>
                  <a:schemeClr val="bg2"/>
                </a:solidFill>
              </a:defRPr>
            </a:lvl1pPr>
          </a:lstStyle>
          <a:p>
            <a:pPr lvl="0"/>
            <a:r>
              <a:rPr lang="en-US"/>
              <a:t>Click to edit</a:t>
            </a:r>
          </a:p>
        </p:txBody>
      </p:sp>
      <p:sp>
        <p:nvSpPr>
          <p:cNvPr id="2" name="Footer Placeholder 6">
            <a:extLst>
              <a:ext uri="{FF2B5EF4-FFF2-40B4-BE49-F238E27FC236}">
                <a16:creationId xmlns:a16="http://schemas.microsoft.com/office/drawing/2014/main" id="{8FBB8028-41D5-8810-2300-44F971932625}"/>
              </a:ext>
            </a:extLst>
          </p:cNvPr>
          <p:cNvSpPr>
            <a:spLocks noGrp="1"/>
          </p:cNvSpPr>
          <p:nvPr>
            <p:ph type="ftr" sz="quarter" idx="12"/>
          </p:nvPr>
        </p:nvSpPr>
        <p:spPr>
          <a:xfrm>
            <a:off x="11127059" y="6292334"/>
            <a:ext cx="572816" cy="182870"/>
          </a:xfrm>
        </p:spPr>
        <p:txBody>
          <a:bodyPr/>
          <a:lstStyle>
            <a:lvl1pPr>
              <a:defRPr/>
            </a:lvl1pPr>
          </a:lstStyle>
          <a:p>
            <a:r>
              <a:rPr lang="en-US"/>
              <a:t>CBF</a:t>
            </a:r>
          </a:p>
        </p:txBody>
      </p:sp>
      <p:sp>
        <p:nvSpPr>
          <p:cNvPr id="5" name="Slide Number Placeholder 7">
            <a:extLst>
              <a:ext uri="{FF2B5EF4-FFF2-40B4-BE49-F238E27FC236}">
                <a16:creationId xmlns:a16="http://schemas.microsoft.com/office/drawing/2014/main" id="{B5560AD4-DB89-58AB-FC7A-92C368E374A5}"/>
              </a:ext>
            </a:extLst>
          </p:cNvPr>
          <p:cNvSpPr>
            <a:spLocks noGrp="1"/>
          </p:cNvSpPr>
          <p:nvPr>
            <p:ph type="sldNum" sz="quarter" idx="13"/>
          </p:nvPr>
        </p:nvSpPr>
        <p:spPr>
          <a:xfrm>
            <a:off x="11493500" y="6292334"/>
            <a:ext cx="412750" cy="182880"/>
          </a:xfrm>
        </p:spPr>
        <p:txBody>
          <a:bodyPr/>
          <a:lstStyle/>
          <a:p>
            <a:fld id="{7782931A-7D25-4B4B-9464-57AE418934A3}" type="slidenum">
              <a:rPr lang="en-US" smtClean="0"/>
              <a:pPr/>
              <a:t>‹#›</a:t>
            </a:fld>
            <a:endParaRPr lang="en-US"/>
          </a:p>
        </p:txBody>
      </p:sp>
      <p:sp>
        <p:nvSpPr>
          <p:cNvPr id="6" name="Rectangle 5">
            <a:extLst>
              <a:ext uri="{FF2B5EF4-FFF2-40B4-BE49-F238E27FC236}">
                <a16:creationId xmlns:a16="http://schemas.microsoft.com/office/drawing/2014/main" id="{C9DDFE04-892F-FC55-A1A9-1EAF3B08FB89}"/>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3FA01539-954F-AC6A-A0DD-90872AA63076}"/>
              </a:ext>
              <a:ext uri="{C183D7F6-B498-43B3-948B-1728B52AA6E4}">
                <adec:decorative xmlns:adec="http://schemas.microsoft.com/office/drawing/2017/decorative" val="1"/>
              </a:ext>
            </a:extLst>
          </p:cNvPr>
          <p:cNvSpPr>
            <a:spLocks/>
          </p:cNvSpPr>
          <p:nvPr userDrawn="1"/>
        </p:nvSpPr>
        <p:spPr bwMode="auto">
          <a:xfrm>
            <a:off x="11205556" y="6716684"/>
            <a:ext cx="986443" cy="14131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10" name="Footer Placeholder 6">
            <a:extLst>
              <a:ext uri="{FF2B5EF4-FFF2-40B4-BE49-F238E27FC236}">
                <a16:creationId xmlns:a16="http://schemas.microsoft.com/office/drawing/2014/main" id="{F6A3F947-677F-2E27-CB8A-8C7D12A33C82}"/>
              </a:ext>
            </a:extLst>
          </p:cNvPr>
          <p:cNvSpPr txBox="1">
            <a:spLocks/>
          </p:cNvSpPr>
          <p:nvPr userDrawn="1"/>
        </p:nvSpPr>
        <p:spPr>
          <a:xfrm>
            <a:off x="9677206"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4073675417"/>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B35C0DBA-B958-984A-8540-551D3604D6D8}"/>
              </a:ext>
            </a:extLst>
          </p:cNvPr>
          <p:cNvSpPr>
            <a:spLocks noGrp="1"/>
          </p:cNvSpPr>
          <p:nvPr>
            <p:ph type="title"/>
          </p:nvPr>
        </p:nvSpPr>
        <p:spPr>
          <a:xfrm>
            <a:off x="6257107" y="1220164"/>
            <a:ext cx="4876800" cy="645284"/>
          </a:xfrm>
          <a:prstGeom prst="rect">
            <a:avLst/>
          </a:prstGeom>
        </p:spPr>
        <p:txBody>
          <a:bodyPr lIns="0" tIns="0" rIns="0" bIns="0" anchor="b"/>
          <a:lstStyle/>
          <a:p>
            <a:r>
              <a:rPr lang="en-US"/>
              <a:t>Click to edit</a:t>
            </a:r>
          </a:p>
        </p:txBody>
      </p:sp>
      <p:sp>
        <p:nvSpPr>
          <p:cNvPr id="25" name="Content Placeholder 2">
            <a:extLst>
              <a:ext uri="{FF2B5EF4-FFF2-40B4-BE49-F238E27FC236}">
                <a16:creationId xmlns:a16="http://schemas.microsoft.com/office/drawing/2014/main" id="{0C9ECF50-A899-D84A-8DA7-545D7B1945C4}"/>
              </a:ext>
            </a:extLst>
          </p:cNvPr>
          <p:cNvSpPr>
            <a:spLocks noGrp="1"/>
          </p:cNvSpPr>
          <p:nvPr>
            <p:ph sz="half" idx="1"/>
          </p:nvPr>
        </p:nvSpPr>
        <p:spPr>
          <a:xfrm>
            <a:off x="6257107" y="2207491"/>
            <a:ext cx="4876800" cy="2318928"/>
          </a:xfrm>
          <a:prstGeom prst="rect">
            <a:avLst/>
          </a:prstGeom>
        </p:spPr>
        <p:txBody>
          <a:bodyPr lIns="0" tIns="0" rIns="0" bIns="0"/>
          <a:lstStyle>
            <a:lvl1pPr marL="0" indent="0">
              <a:lnSpc>
                <a:spcPct val="100000"/>
              </a:lnSpc>
              <a:buNone/>
              <a:defRPr sz="18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a:t>
            </a:r>
          </a:p>
        </p:txBody>
      </p:sp>
      <p:cxnSp>
        <p:nvCxnSpPr>
          <p:cNvPr id="11" name="Straight Connector 10">
            <a:extLst>
              <a:ext uri="{FF2B5EF4-FFF2-40B4-BE49-F238E27FC236}">
                <a16:creationId xmlns:a16="http://schemas.microsoft.com/office/drawing/2014/main" id="{0C23E260-2F88-C54F-893E-80966D14934A}"/>
              </a:ext>
            </a:extLst>
          </p:cNvPr>
          <p:cNvCxnSpPr>
            <a:cxnSpLocks/>
          </p:cNvCxnSpPr>
          <p:nvPr userDrawn="1"/>
        </p:nvCxnSpPr>
        <p:spPr>
          <a:xfrm>
            <a:off x="6261560" y="1998607"/>
            <a:ext cx="4872347" cy="0"/>
          </a:xfrm>
          <a:prstGeom prst="line">
            <a:avLst/>
          </a:prstGeom>
          <a:ln w="76200"/>
        </p:spPr>
        <p:style>
          <a:lnRef idx="1">
            <a:schemeClr val="dk1"/>
          </a:lnRef>
          <a:fillRef idx="0">
            <a:schemeClr val="dk1"/>
          </a:fillRef>
          <a:effectRef idx="0">
            <a:schemeClr val="dk1"/>
          </a:effectRef>
          <a:fontRef idx="minor">
            <a:schemeClr val="tx1"/>
          </a:fontRef>
        </p:style>
      </p:cxnSp>
      <p:sp>
        <p:nvSpPr>
          <p:cNvPr id="4" name="Picture Placeholder 3">
            <a:extLst>
              <a:ext uri="{FF2B5EF4-FFF2-40B4-BE49-F238E27FC236}">
                <a16:creationId xmlns:a16="http://schemas.microsoft.com/office/drawing/2014/main" id="{141785DC-164D-344A-8D61-85C59CABECCD}"/>
              </a:ext>
            </a:extLst>
          </p:cNvPr>
          <p:cNvSpPr>
            <a:spLocks noGrp="1"/>
          </p:cNvSpPr>
          <p:nvPr>
            <p:ph type="pic" sz="quarter" idx="10"/>
          </p:nvPr>
        </p:nvSpPr>
        <p:spPr>
          <a:xfrm>
            <a:off x="914400" y="1082040"/>
            <a:ext cx="4837176" cy="4837176"/>
          </a:xfrm>
          <a:prstGeom prst="rect">
            <a:avLst/>
          </a:prstGeom>
        </p:spPr>
        <p:txBody>
          <a:bodyPr/>
          <a:lstStyle/>
          <a:p>
            <a:endParaRPr lang="en-US"/>
          </a:p>
        </p:txBody>
      </p:sp>
      <p:sp>
        <p:nvSpPr>
          <p:cNvPr id="9" name="Content Placeholder 13">
            <a:extLst>
              <a:ext uri="{FF2B5EF4-FFF2-40B4-BE49-F238E27FC236}">
                <a16:creationId xmlns:a16="http://schemas.microsoft.com/office/drawing/2014/main" id="{8B57D363-927D-CE43-AD8A-2F5E6CC59E9F}"/>
              </a:ext>
            </a:extLst>
          </p:cNvPr>
          <p:cNvSpPr>
            <a:spLocks noGrp="1"/>
          </p:cNvSpPr>
          <p:nvPr>
            <p:ph sz="quarter" idx="12"/>
          </p:nvPr>
        </p:nvSpPr>
        <p:spPr>
          <a:xfrm>
            <a:off x="6257107" y="4767889"/>
            <a:ext cx="4876800" cy="1059887"/>
          </a:xfrm>
          <a:prstGeom prst="rect">
            <a:avLst/>
          </a:prstGeom>
        </p:spPr>
        <p:txBody>
          <a:bodyPr lIns="0" tIns="0" rIns="0" bIns="0" anchor="t"/>
          <a:lstStyle>
            <a:lvl1pPr marL="0" indent="0">
              <a:buFontTx/>
              <a:buNone/>
              <a:defRPr sz="1600"/>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a:t>Click to edit</a:t>
            </a:r>
          </a:p>
        </p:txBody>
      </p:sp>
      <p:pic>
        <p:nvPicPr>
          <p:cNvPr id="14" name="Picture 13" descr="A blue and white logo&#10;&#10;Description automatically generated">
            <a:extLst>
              <a:ext uri="{FF2B5EF4-FFF2-40B4-BE49-F238E27FC236}">
                <a16:creationId xmlns:a16="http://schemas.microsoft.com/office/drawing/2014/main" id="{D8ABE70C-D74F-8342-9E5A-B15A73B460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87718" y="195041"/>
            <a:ext cx="1708729" cy="691353"/>
          </a:xfrm>
          <a:prstGeom prst="rect">
            <a:avLst/>
          </a:prstGeom>
        </p:spPr>
      </p:pic>
      <p:sp>
        <p:nvSpPr>
          <p:cNvPr id="6" name="Slide Number Placeholder 7">
            <a:extLst>
              <a:ext uri="{FF2B5EF4-FFF2-40B4-BE49-F238E27FC236}">
                <a16:creationId xmlns:a16="http://schemas.microsoft.com/office/drawing/2014/main" id="{D2BAFB73-9BC5-B9E2-58F1-934D4AF6FD08}"/>
              </a:ext>
            </a:extLst>
          </p:cNvPr>
          <p:cNvSpPr>
            <a:spLocks noGrp="1"/>
          </p:cNvSpPr>
          <p:nvPr>
            <p:ph type="sldNum" sz="quarter" idx="14"/>
          </p:nvPr>
        </p:nvSpPr>
        <p:spPr>
          <a:xfrm>
            <a:off x="11493500" y="6292334"/>
            <a:ext cx="412750" cy="182880"/>
          </a:xfrm>
        </p:spPr>
        <p:txBody>
          <a:bodyPr/>
          <a:lstStyle/>
          <a:p>
            <a:fld id="{7782931A-7D25-4B4B-9464-57AE418934A3}" type="slidenum">
              <a:rPr lang="en-US" smtClean="0"/>
              <a:pPr/>
              <a:t>‹#›</a:t>
            </a:fld>
            <a:endParaRPr lang="en-US"/>
          </a:p>
        </p:txBody>
      </p:sp>
      <p:sp>
        <p:nvSpPr>
          <p:cNvPr id="7" name="Rectangle 6">
            <a:extLst>
              <a:ext uri="{FF2B5EF4-FFF2-40B4-BE49-F238E27FC236}">
                <a16:creationId xmlns:a16="http://schemas.microsoft.com/office/drawing/2014/main" id="{65B9A4ED-5DBF-4FDC-9ECD-1A738C6D5C7E}"/>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3E8E510B-7446-55BA-D1E7-68350CA57373}"/>
              </a:ext>
              <a:ext uri="{C183D7F6-B498-43B3-948B-1728B52AA6E4}">
                <adec:decorative xmlns:adec="http://schemas.microsoft.com/office/drawing/2017/decorative" val="1"/>
              </a:ext>
            </a:extLst>
          </p:cNvPr>
          <p:cNvSpPr>
            <a:spLocks/>
          </p:cNvSpPr>
          <p:nvPr userDrawn="1"/>
        </p:nvSpPr>
        <p:spPr bwMode="auto">
          <a:xfrm>
            <a:off x="11205556" y="6716684"/>
            <a:ext cx="986443" cy="14131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3" name="Footer Placeholder 6">
            <a:extLst>
              <a:ext uri="{FF2B5EF4-FFF2-40B4-BE49-F238E27FC236}">
                <a16:creationId xmlns:a16="http://schemas.microsoft.com/office/drawing/2014/main" id="{2DA24D9E-8066-5414-0334-EBE4891CB448}"/>
              </a:ext>
            </a:extLst>
          </p:cNvPr>
          <p:cNvSpPr>
            <a:spLocks noGrp="1"/>
          </p:cNvSpPr>
          <p:nvPr>
            <p:ph type="ftr" sz="quarter" idx="15"/>
          </p:nvPr>
        </p:nvSpPr>
        <p:spPr>
          <a:xfrm>
            <a:off x="11089177" y="6292334"/>
            <a:ext cx="610697" cy="182880"/>
          </a:xfrm>
        </p:spPr>
        <p:txBody>
          <a:bodyPr/>
          <a:lstStyle>
            <a:lvl1pPr>
              <a:defRPr/>
            </a:lvl1pPr>
          </a:lstStyle>
          <a:p>
            <a:r>
              <a:rPr lang="en-US"/>
              <a:t>CBF</a:t>
            </a:r>
          </a:p>
        </p:txBody>
      </p:sp>
      <p:sp>
        <p:nvSpPr>
          <p:cNvPr id="5" name="Footer Placeholder 6">
            <a:extLst>
              <a:ext uri="{FF2B5EF4-FFF2-40B4-BE49-F238E27FC236}">
                <a16:creationId xmlns:a16="http://schemas.microsoft.com/office/drawing/2014/main" id="{FE8D9A35-1FF0-90B7-9EA1-EB3DE600002D}"/>
              </a:ext>
            </a:extLst>
          </p:cNvPr>
          <p:cNvSpPr txBox="1">
            <a:spLocks/>
          </p:cNvSpPr>
          <p:nvPr userDrawn="1"/>
        </p:nvSpPr>
        <p:spPr>
          <a:xfrm>
            <a:off x="9594560"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1218541589"/>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79F22C8-3EAB-425F-ADBA-3A162D82024E}"/>
              </a:ext>
            </a:extLst>
          </p:cNvPr>
          <p:cNvSpPr>
            <a:spLocks noGrp="1"/>
          </p:cNvSpPr>
          <p:nvPr>
            <p:ph type="dt" sz="half" idx="2"/>
          </p:nvPr>
        </p:nvSpPr>
        <p:spPr>
          <a:xfrm>
            <a:off x="9830818" y="6292334"/>
            <a:ext cx="1522982" cy="182880"/>
          </a:xfrm>
          <a:prstGeom prst="rect">
            <a:avLst/>
          </a:prstGeom>
        </p:spPr>
        <p:txBody>
          <a:bodyPr vert="horz" lIns="0" tIns="45720" rIns="0" bIns="45720" rtlCol="0" anchor="ctr"/>
          <a:lstStyle>
            <a:lvl1pPr algn="l">
              <a:defRPr sz="1200" b="0">
                <a:solidFill>
                  <a:schemeClr val="bg1"/>
                </a:solidFill>
              </a:defRPr>
            </a:lvl1pPr>
          </a:lstStyle>
          <a:p>
            <a:r>
              <a:rPr lang="en-US"/>
              <a:t>September 3, 20XX </a:t>
            </a:r>
          </a:p>
        </p:txBody>
      </p:sp>
      <p:sp>
        <p:nvSpPr>
          <p:cNvPr id="3" name="Footer Placeholder 4">
            <a:extLst>
              <a:ext uri="{FF2B5EF4-FFF2-40B4-BE49-F238E27FC236}">
                <a16:creationId xmlns:a16="http://schemas.microsoft.com/office/drawing/2014/main" id="{CC4B4F87-0B31-4EDA-8270-4233B0D8FF74}"/>
              </a:ext>
            </a:extLst>
          </p:cNvPr>
          <p:cNvSpPr>
            <a:spLocks noGrp="1"/>
          </p:cNvSpPr>
          <p:nvPr>
            <p:ph type="ftr" sz="quarter" idx="3"/>
          </p:nvPr>
        </p:nvSpPr>
        <p:spPr>
          <a:xfrm>
            <a:off x="8298180" y="6294120"/>
            <a:ext cx="1462788" cy="182880"/>
          </a:xfrm>
          <a:prstGeom prst="rect">
            <a:avLst/>
          </a:prstGeom>
        </p:spPr>
        <p:txBody>
          <a:bodyPr vert="horz" lIns="91440" tIns="45720" rIns="91440" bIns="45720" rtlCol="0" anchor="ctr"/>
          <a:lstStyle>
            <a:lvl1pPr algn="l">
              <a:defRPr sz="1200" b="1">
                <a:solidFill>
                  <a:schemeClr val="bg1"/>
                </a:solidFill>
              </a:defRPr>
            </a:lvl1pPr>
          </a:lstStyle>
          <a:p>
            <a:r>
              <a:rPr lang="en-US">
                <a:solidFill>
                  <a:schemeClr val="bg1"/>
                </a:solidFill>
              </a:rPr>
              <a:t>Annual Review</a:t>
            </a:r>
          </a:p>
        </p:txBody>
      </p:sp>
      <p:sp>
        <p:nvSpPr>
          <p:cNvPr id="4" name="Slide Number Placeholder 5">
            <a:extLst>
              <a:ext uri="{FF2B5EF4-FFF2-40B4-BE49-F238E27FC236}">
                <a16:creationId xmlns:a16="http://schemas.microsoft.com/office/drawing/2014/main" id="{A05EC255-976A-48BF-A8A0-1ECEBDFBB6B7}"/>
              </a:ext>
            </a:extLst>
          </p:cNvPr>
          <p:cNvSpPr>
            <a:spLocks noGrp="1"/>
          </p:cNvSpPr>
          <p:nvPr>
            <p:ph type="sldNum" sz="quarter" idx="4"/>
          </p:nvPr>
        </p:nvSpPr>
        <p:spPr>
          <a:xfrm>
            <a:off x="11493500" y="6292334"/>
            <a:ext cx="412750" cy="182880"/>
          </a:xfrm>
          <a:prstGeom prst="rect">
            <a:avLst/>
          </a:prstGeom>
        </p:spPr>
        <p:txBody>
          <a:bodyPr vert="horz" lIns="91440" tIns="45720" rIns="91440" bIns="45720" rtlCol="0" anchor="ctr"/>
          <a:lstStyle>
            <a:lvl1pPr algn="r">
              <a:defRPr sz="1200">
                <a:solidFill>
                  <a:schemeClr val="bg1"/>
                </a:solidFill>
              </a:defRPr>
            </a:lvl1pPr>
          </a:lstStyle>
          <a:p>
            <a:fld id="{7782931A-7D25-4B4B-9464-57AE418934A3}" type="slidenum">
              <a:rPr lang="en-US" smtClean="0"/>
              <a:pPr/>
              <a:t>‹#›</a:t>
            </a:fld>
            <a:endParaRPr lang="en-US"/>
          </a:p>
        </p:txBody>
      </p:sp>
    </p:spTree>
    <p:extLst>
      <p:ext uri="{BB962C8B-B14F-4D97-AF65-F5344CB8AC3E}">
        <p14:creationId xmlns:p14="http://schemas.microsoft.com/office/powerpoint/2010/main" val="3515892240"/>
      </p:ext>
    </p:extLst>
  </p:cSld>
  <p:clrMap bg1="dk1" tx1="lt1" bg2="dk2" tx2="lt2" accent1="accent1" accent2="accent2" accent3="accent3" accent4="accent4" accent5="accent5" accent6="accent6" hlink="hlink" folHlink="folHlink"/>
  <p:sldLayoutIdLst>
    <p:sldLayoutId id="2147483659" r:id="rId1"/>
    <p:sldLayoutId id="2147483673" r:id="rId2"/>
    <p:sldLayoutId id="2147483680" r:id="rId3"/>
    <p:sldLayoutId id="2147483676" r:id="rId4"/>
    <p:sldLayoutId id="2147483674" r:id="rId5"/>
    <p:sldLayoutId id="2147483690" r:id="rId6"/>
    <p:sldLayoutId id="2147483685" r:id="rId7"/>
    <p:sldLayoutId id="2147483679" r:id="rId8"/>
    <p:sldLayoutId id="2147483684" r:id="rId9"/>
    <p:sldLayoutId id="2147483688" r:id="rId10"/>
    <p:sldLayoutId id="2147483689" r:id="rId11"/>
  </p:sldLayoutIdLst>
  <p:hf hdr="0"/>
  <p:txStyles>
    <p:title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40">
          <p15:clr>
            <a:srgbClr val="547EBF"/>
          </p15:clr>
        </p15:guide>
        <p15:guide id="4" orient="horz" pos="240">
          <p15:clr>
            <a:srgbClr val="547EBF"/>
          </p15:clr>
        </p15:guide>
        <p15:guide id="5" pos="7440">
          <p15:clr>
            <a:srgbClr val="547EBF"/>
          </p15:clr>
        </p15:guide>
        <p15:guide id="6" orient="horz" pos="4080">
          <p15:clr>
            <a:srgbClr val="547EBF"/>
          </p15:clr>
        </p15:guide>
        <p15:guide id="7" pos="7008" userDrawn="1">
          <p15:clr>
            <a:srgbClr val="F26B43"/>
          </p15:clr>
        </p15:guide>
        <p15:guide id="8" pos="3720">
          <p15:clr>
            <a:srgbClr val="547EBF"/>
          </p15:clr>
        </p15:guide>
        <p15:guide id="9" pos="2112">
          <p15:clr>
            <a:srgbClr val="547EBF"/>
          </p15:clr>
        </p15:guide>
        <p15:guide id="10" pos="1824" userDrawn="1">
          <p15:clr>
            <a:srgbClr val="547EBF"/>
          </p15:clr>
        </p15:guide>
        <p15:guide id="11" pos="5568">
          <p15:clr>
            <a:srgbClr val="547EBF"/>
          </p15:clr>
        </p15:guide>
        <p15:guide id="12" pos="5832">
          <p15:clr>
            <a:srgbClr val="547EBF"/>
          </p15:clr>
        </p15:guide>
        <p15:guide id="13" pos="4968">
          <p15:clr>
            <a:srgbClr val="9FCC3B"/>
          </p15:clr>
        </p15:guide>
        <p15:guide id="14" pos="5208">
          <p15:clr>
            <a:srgbClr val="9FCC3B"/>
          </p15:clr>
        </p15:guide>
        <p15:guide id="15" pos="2712">
          <p15:clr>
            <a:srgbClr val="9FCC3B"/>
          </p15:clr>
        </p15:guide>
        <p15:guide id="16" pos="2472">
          <p15:clr>
            <a:srgbClr val="9FCC3B"/>
          </p15:clr>
        </p15:guide>
        <p15:guide id="17" orient="horz" pos="624" userDrawn="1">
          <p15:clr>
            <a:srgbClr val="F26B43"/>
          </p15:clr>
        </p15:guide>
        <p15:guide id="18" orient="horz" pos="3672" userDrawn="1">
          <p15:clr>
            <a:srgbClr val="F26B43"/>
          </p15:clr>
        </p15:guide>
        <p15:guide id="19" pos="3984" userDrawn="1">
          <p15:clr>
            <a:srgbClr val="547EBF"/>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diagramLayout" Target="../diagrams/layout2.xml"/><Relationship Id="rId7" Type="http://schemas.openxmlformats.org/officeDocument/2006/relationships/image" Target="../media/image11.sv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27.svg"/><Relationship Id="rId11" Type="http://schemas.openxmlformats.org/officeDocument/2006/relationships/image" Target="../media/image32.svg"/><Relationship Id="rId5" Type="http://schemas.openxmlformats.org/officeDocument/2006/relationships/image" Target="../media/image26.sv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30.svg"/></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6.sv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fairsharing.org/" TargetMode="External"/><Relationship Id="rId7" Type="http://schemas.openxmlformats.org/officeDocument/2006/relationships/hyperlink" Target="https://book.the-turing-way.org/"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s://elixir-uk.github.io/FAIR-Pointers/" TargetMode="External"/><Relationship Id="rId5" Type="http://schemas.openxmlformats.org/officeDocument/2006/relationships/hyperlink" Target="https://www.go-fair.org/" TargetMode="External"/><Relationship Id="rId4" Type="http://schemas.openxmlformats.org/officeDocument/2006/relationships/hyperlink" Target="https://rdmkit.elixir-europe.org/" TargetMode="External"/></Relationships>
</file>

<file path=ppt/slides/_rels/slide41.xml.rels><?xml version="1.0" encoding="UTF-8" standalone="yes"?>
<Relationships xmlns="http://schemas.openxmlformats.org/package/2006/relationships"><Relationship Id="rId8" Type="http://schemas.openxmlformats.org/officeDocument/2006/relationships/hyperlink" Target="https://www.hl7.org/fhir/" TargetMode="External"/><Relationship Id="rId3" Type="http://schemas.openxmlformats.org/officeDocument/2006/relationships/hyperlink" Target="https://zenodo.org/" TargetMode="External"/><Relationship Id="rId7" Type="http://schemas.openxmlformats.org/officeDocument/2006/relationships/hyperlink" Target="https://digital.nhs.uk/services"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hyperlink" Target="https://ukdataservice.ac.uk/" TargetMode="External"/><Relationship Id="rId5" Type="http://schemas.openxmlformats.org/officeDocument/2006/relationships/hyperlink" Target="https://healthdatagateway.org/" TargetMode="External"/><Relationship Id="rId10" Type="http://schemas.openxmlformats.org/officeDocument/2006/relationships/hyperlink" Target="https://www.snomed.org/" TargetMode="External"/><Relationship Id="rId4" Type="http://schemas.openxmlformats.org/officeDocument/2006/relationships/hyperlink" Target="https://seek4science.org/" TargetMode="External"/><Relationship Id="rId9" Type="http://schemas.openxmlformats.org/officeDocument/2006/relationships/hyperlink" Target="https://www.ohdsi.org/"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dmponline.dcc.ac.uk/"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hyperlink" Target="https://wellcome.org/grant-funding/guidance/data-software-materials-management-and-sharing" TargetMode="External"/><Relationship Id="rId5" Type="http://schemas.openxmlformats.org/officeDocument/2006/relationships/hyperlink" Target="https://www.ukri.org/manage-your-award/publishing-your-research-findings/making-your-data-open/" TargetMode="External"/><Relationship Id="rId4" Type="http://schemas.openxmlformats.org/officeDocument/2006/relationships/hyperlink" Target="https://carpentries.org/"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36.sv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gif"/><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C99CF7C-AFAB-48F1-8FC3-CCCE989822A6}"/>
              </a:ext>
            </a:extLst>
          </p:cNvPr>
          <p:cNvSpPr>
            <a:spLocks noGrp="1"/>
          </p:cNvSpPr>
          <p:nvPr>
            <p:ph type="title"/>
          </p:nvPr>
        </p:nvSpPr>
        <p:spPr/>
        <p:txBody>
          <a:bodyPr lIns="91440" tIns="45720" rIns="91440" bIns="45720" anchor="b"/>
          <a:lstStyle/>
          <a:p>
            <a:r>
              <a:rPr lang="en-GB" sz="4400" dirty="0"/>
              <a:t>More Publications, Stronger Grants: Making Your Data Work Harder</a:t>
            </a:r>
            <a:endParaRPr lang="en-US" sz="4400" dirty="0">
              <a:latin typeface="Aptos"/>
              <a:cs typeface="Times New Roman"/>
            </a:endParaRPr>
          </a:p>
        </p:txBody>
      </p:sp>
      <p:pic>
        <p:nvPicPr>
          <p:cNvPr id="2" name="Picture 1" descr="A logo with a tire and gears&#10;&#10;Description automatically generated">
            <a:extLst>
              <a:ext uri="{FF2B5EF4-FFF2-40B4-BE49-F238E27FC236}">
                <a16:creationId xmlns:a16="http://schemas.microsoft.com/office/drawing/2014/main" id="{0D81ECB7-1A48-9FA1-BBA1-C8FB01127A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82865" y="1257796"/>
            <a:ext cx="994410" cy="1235075"/>
          </a:xfrm>
          <a:prstGeom prst="rect">
            <a:avLst/>
          </a:prstGeom>
        </p:spPr>
      </p:pic>
      <p:pic>
        <p:nvPicPr>
          <p:cNvPr id="4" name="Picture 3" descr="A blue square with a black background&#10;&#10;Description automatically generated">
            <a:extLst>
              <a:ext uri="{FF2B5EF4-FFF2-40B4-BE49-F238E27FC236}">
                <a16:creationId xmlns:a16="http://schemas.microsoft.com/office/drawing/2014/main" id="{1E2E89C6-2348-567A-8965-81D5E88C3A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81596" y="398874"/>
            <a:ext cx="1688465" cy="568325"/>
          </a:xfrm>
          <a:prstGeom prst="rect">
            <a:avLst/>
          </a:prstGeom>
          <a:noFill/>
          <a:ln>
            <a:noFill/>
          </a:ln>
        </p:spPr>
      </p:pic>
      <p:sp>
        <p:nvSpPr>
          <p:cNvPr id="5" name="Text Placeholder 3">
            <a:extLst>
              <a:ext uri="{FF2B5EF4-FFF2-40B4-BE49-F238E27FC236}">
                <a16:creationId xmlns:a16="http://schemas.microsoft.com/office/drawing/2014/main" id="{A058F845-E383-8D22-C017-7EF198A8EFC4}"/>
              </a:ext>
            </a:extLst>
          </p:cNvPr>
          <p:cNvSpPr txBox="1">
            <a:spLocks/>
          </p:cNvSpPr>
          <p:nvPr/>
        </p:nvSpPr>
        <p:spPr>
          <a:xfrm>
            <a:off x="442341" y="5962517"/>
            <a:ext cx="2368027" cy="29491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noAutofit/>
          </a:bodyPr>
          <a:lstStyle>
            <a:lvl1pPr marL="0" marR="0" indent="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Arial"/>
              </a:defRPr>
            </a:lvl1pPr>
            <a:lvl2pPr marL="179999" marR="0" indent="-179999" algn="l" defTabSz="914400" rtl="0" latinLnBrk="0">
              <a:lnSpc>
                <a:spcPct val="100000"/>
              </a:lnSpc>
              <a:spcBef>
                <a:spcPts val="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Arial"/>
              </a:defRPr>
            </a:lvl2pPr>
            <a:lvl3pPr marL="0" marR="0" indent="179999"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Arial"/>
              </a:defRPr>
            </a:lvl3pPr>
            <a:lvl4pPr marL="0" marR="0" indent="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Arial"/>
              </a:defRPr>
            </a:lvl4pPr>
            <a:lvl5pPr marL="185142" marR="0" indent="-185142" algn="l" defTabSz="914400" rtl="0" latinLnBrk="0">
              <a:lnSpc>
                <a:spcPct val="100000"/>
              </a:lnSpc>
              <a:spcBef>
                <a:spcPts val="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Arial"/>
              </a:defRPr>
            </a:lvl5pPr>
            <a:lvl6pPr marL="2514600" marR="0" indent="-228600" algn="l" defTabSz="914400" rtl="0" latinLnBrk="0">
              <a:lnSpc>
                <a:spcPct val="100000"/>
              </a:lnSpc>
              <a:spcBef>
                <a:spcPts val="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Arial"/>
              </a:defRPr>
            </a:lvl6pPr>
            <a:lvl7pPr marL="2971800" marR="0" indent="-228600" algn="l" defTabSz="914400" rtl="0" latinLnBrk="0">
              <a:lnSpc>
                <a:spcPct val="100000"/>
              </a:lnSpc>
              <a:spcBef>
                <a:spcPts val="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Arial"/>
              </a:defRPr>
            </a:lvl7pPr>
            <a:lvl8pPr marL="3429000" marR="0" indent="-228600" algn="l" defTabSz="914400" rtl="0" latinLnBrk="0">
              <a:lnSpc>
                <a:spcPct val="100000"/>
              </a:lnSpc>
              <a:spcBef>
                <a:spcPts val="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Arial"/>
              </a:defRPr>
            </a:lvl8pPr>
            <a:lvl9pPr marL="3886200" marR="0" indent="-228600" algn="l" defTabSz="914400" rtl="0" latinLnBrk="0">
              <a:lnSpc>
                <a:spcPct val="100000"/>
              </a:lnSpc>
              <a:spcBef>
                <a:spcPts val="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Arial"/>
              </a:defRPr>
            </a:lvl9pPr>
          </a:lstStyle>
          <a:p>
            <a:pPr>
              <a:lnSpc>
                <a:spcPts val="2100"/>
              </a:lnSpc>
              <a:defRPr sz="1900">
                <a:solidFill>
                  <a:srgbClr val="FFFFFF"/>
                </a:solidFill>
              </a:defRPr>
            </a:pPr>
            <a:r>
              <a:rPr lang="en-GB" sz="1600" kern="0">
                <a:solidFill>
                  <a:schemeClr val="bg1"/>
                </a:solidFill>
                <a:cs typeface="Arial" panose="020B0604020202020204" pitchFamily="34" charset="0"/>
              </a:rPr>
              <a:t>CBF@liverpool.ac.uk</a:t>
            </a:r>
          </a:p>
        </p:txBody>
      </p:sp>
      <p:pic>
        <p:nvPicPr>
          <p:cNvPr id="6" name="Graphic 5" descr="Email">
            <a:extLst>
              <a:ext uri="{FF2B5EF4-FFF2-40B4-BE49-F238E27FC236}">
                <a16:creationId xmlns:a16="http://schemas.microsoft.com/office/drawing/2014/main" id="{AD15CB8A-BDA5-4F11-9CAF-A3EECCCBC1B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570" y="5934934"/>
            <a:ext cx="371251" cy="371251"/>
          </a:xfrm>
          <a:prstGeom prst="rect">
            <a:avLst/>
          </a:prstGeom>
        </p:spPr>
      </p:pic>
      <p:sp>
        <p:nvSpPr>
          <p:cNvPr id="7" name="Rectangle 6">
            <a:extLst>
              <a:ext uri="{FF2B5EF4-FFF2-40B4-BE49-F238E27FC236}">
                <a16:creationId xmlns:a16="http://schemas.microsoft.com/office/drawing/2014/main" id="{4498EBA7-5588-01BC-3177-7B4AA24C6D5E}"/>
              </a:ext>
            </a:extLst>
          </p:cNvPr>
          <p:cNvSpPr/>
          <p:nvPr/>
        </p:nvSpPr>
        <p:spPr>
          <a:xfrm>
            <a:off x="2919115" y="5926830"/>
            <a:ext cx="2192956" cy="351186"/>
          </a:xfrm>
          <a:prstGeom prst="rect">
            <a:avLst/>
          </a:prstGeom>
        </p:spPr>
        <p:txBody>
          <a:bodyPr wrap="square">
            <a:spAutoFit/>
          </a:bodyPr>
          <a:lstStyle/>
          <a:p>
            <a:pPr hangingPunct="0">
              <a:lnSpc>
                <a:spcPts val="2100"/>
              </a:lnSpc>
              <a:defRPr sz="1900">
                <a:solidFill>
                  <a:srgbClr val="FFFFFF"/>
                </a:solidFill>
              </a:defRPr>
            </a:pPr>
            <a:r>
              <a:rPr lang="en-GB" sz="1600" kern="0">
                <a:solidFill>
                  <a:schemeClr val="bg1"/>
                </a:solidFill>
                <a:cs typeface="Arial" panose="020B0604020202020204" pitchFamily="34" charset="0"/>
                <a:sym typeface="Arial"/>
              </a:rPr>
              <a:t>cbf.liverpool.ac.uk</a:t>
            </a:r>
          </a:p>
        </p:txBody>
      </p:sp>
      <p:grpSp>
        <p:nvGrpSpPr>
          <p:cNvPr id="8" name="Group 7">
            <a:extLst>
              <a:ext uri="{FF2B5EF4-FFF2-40B4-BE49-F238E27FC236}">
                <a16:creationId xmlns:a16="http://schemas.microsoft.com/office/drawing/2014/main" id="{854F39AA-1CF3-6AD9-4A75-702DC046B136}"/>
              </a:ext>
            </a:extLst>
          </p:cNvPr>
          <p:cNvGrpSpPr/>
          <p:nvPr/>
        </p:nvGrpSpPr>
        <p:grpSpPr>
          <a:xfrm>
            <a:off x="2575890" y="5921973"/>
            <a:ext cx="371251" cy="371252"/>
            <a:chOff x="8294066" y="6175210"/>
            <a:chExt cx="451245" cy="683294"/>
          </a:xfrm>
        </p:grpSpPr>
        <p:sp>
          <p:nvSpPr>
            <p:cNvPr id="10" name="Oval 9">
              <a:extLst>
                <a:ext uri="{FF2B5EF4-FFF2-40B4-BE49-F238E27FC236}">
                  <a16:creationId xmlns:a16="http://schemas.microsoft.com/office/drawing/2014/main" id="{6E86C790-8BCF-2470-E2F5-08024BDC4BE7}"/>
                </a:ext>
              </a:extLst>
            </p:cNvPr>
            <p:cNvSpPr/>
            <p:nvPr/>
          </p:nvSpPr>
          <p:spPr>
            <a:xfrm>
              <a:off x="8294066" y="6175210"/>
              <a:ext cx="417180" cy="683294"/>
            </a:xfrm>
            <a:prstGeom prst="ellipse">
              <a:avLst/>
            </a:prstGeom>
            <a:solidFill>
              <a:srgbClr val="000000"/>
            </a:solidFill>
            <a:ln w="12700" cap="flat">
              <a:solidFill>
                <a:srgbClr val="202B58"/>
              </a:solidFill>
              <a:prstDash val="solid"/>
              <a:miter lim="800000"/>
            </a:ln>
            <a:effectLst/>
            <a:sp3d/>
          </p:spPr>
          <p:txBody>
            <a:bodyPr rot="0" spcFirstLastPara="1" vertOverflow="overflow" horzOverflow="overflow" vert="horz" wrap="square" lIns="45719" tIns="45719" rIns="45719" bIns="45719" numCol="1" spcCol="38100" rtlCol="0" anchor="ctr">
              <a:spAutoFit/>
            </a:bodyPr>
            <a:lstStyle/>
            <a:p>
              <a:pPr marL="0" marR="0" lvl="0" indent="0" defTabSz="914400" eaLnBrk="1" fontAlgn="auto" latinLnBrk="0" hangingPunct="0">
                <a:lnSpc>
                  <a:spcPct val="100000"/>
                </a:lnSpc>
                <a:spcBef>
                  <a:spcPts val="0"/>
                </a:spcBef>
                <a:spcAft>
                  <a:spcPts val="0"/>
                </a:spcAft>
                <a:buClrTx/>
                <a:buSzTx/>
                <a:buFontTx/>
                <a:buNone/>
                <a:tabLst/>
                <a:defRPr/>
              </a:pPr>
              <a:endParaRPr kumimoji="0" lang="en-GB" sz="1200" b="0" i="0" u="none" strike="noStrike" kern="0" cap="none" spc="0" normalizeH="0" baseline="0" noProof="0">
                <a:ln>
                  <a:noFill/>
                </a:ln>
                <a:solidFill>
                  <a:schemeClr val="bg1"/>
                </a:solidFill>
                <a:effectLst/>
                <a:uLnTx/>
                <a:uFillTx/>
                <a:latin typeface="Arial"/>
                <a:cs typeface="Arial"/>
                <a:sym typeface="Arial"/>
              </a:endParaRPr>
            </a:p>
          </p:txBody>
        </p:sp>
        <p:sp>
          <p:nvSpPr>
            <p:cNvPr id="11" name="Rectangle 10">
              <a:extLst>
                <a:ext uri="{FF2B5EF4-FFF2-40B4-BE49-F238E27FC236}">
                  <a16:creationId xmlns:a16="http://schemas.microsoft.com/office/drawing/2014/main" id="{059F9350-12B4-E8A7-29A5-E28FA40B6CA9}"/>
                </a:ext>
              </a:extLst>
            </p:cNvPr>
            <p:cNvSpPr/>
            <p:nvPr/>
          </p:nvSpPr>
          <p:spPr>
            <a:xfrm>
              <a:off x="8295532" y="6372108"/>
              <a:ext cx="449779" cy="296952"/>
            </a:xfrm>
            <a:prstGeom prst="rect">
              <a:avLst/>
            </a:prstGeom>
            <a:solidFill>
              <a:srgbClr val="FFFFFF"/>
            </a:solidFill>
          </p:spPr>
          <p:txBody>
            <a:bodyPr wrap="none" lIns="0" tIns="0" rIns="0" bIns="0" anchor="ctr" anchorCtr="0">
              <a:spAutoFit/>
            </a:bodyPr>
            <a:lstStyle/>
            <a:p>
              <a:pPr marL="0" marR="0" lvl="0" indent="0" algn="ctr" defTabSz="914400" eaLnBrk="1"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Poppins" panose="00000500000000000000" pitchFamily="2" charset="0"/>
                  <a:cs typeface="Poppins" panose="00000500000000000000" pitchFamily="2" charset="0"/>
                  <a:sym typeface="Arial"/>
                </a:rPr>
                <a:t>www</a:t>
              </a:r>
              <a:endParaRPr kumimoji="0" lang="en-GB" sz="1100" b="0" i="0" u="none" strike="noStrike" kern="0" cap="none" spc="0" normalizeH="0" baseline="0" noProof="0">
                <a:ln>
                  <a:noFill/>
                </a:ln>
                <a:solidFill>
                  <a:schemeClr val="bg1"/>
                </a:solidFill>
                <a:effectLst/>
                <a:uLnTx/>
                <a:uFillTx/>
                <a:latin typeface="Arial"/>
                <a:cs typeface="Arial"/>
                <a:sym typeface="Arial"/>
              </a:endParaRPr>
            </a:p>
          </p:txBody>
        </p:sp>
      </p:grpSp>
      <p:pic>
        <p:nvPicPr>
          <p:cNvPr id="12" name="Picture 11">
            <a:extLst>
              <a:ext uri="{FF2B5EF4-FFF2-40B4-BE49-F238E27FC236}">
                <a16:creationId xmlns:a16="http://schemas.microsoft.com/office/drawing/2014/main" id="{38A9C83A-6659-0C38-45DE-89950ACDD024}"/>
              </a:ext>
            </a:extLst>
          </p:cNvPr>
          <p:cNvPicPr>
            <a:picLocks noChangeAspect="1"/>
          </p:cNvPicPr>
          <p:nvPr/>
        </p:nvPicPr>
        <p:blipFill rotWithShape="1">
          <a:blip r:embed="rId6"/>
          <a:srcRect l="5475" t="6037" r="3494" b="2778"/>
          <a:stretch/>
        </p:blipFill>
        <p:spPr>
          <a:xfrm>
            <a:off x="46570" y="6402439"/>
            <a:ext cx="380391" cy="381036"/>
          </a:xfrm>
          <a:prstGeom prst="rect">
            <a:avLst/>
          </a:prstGeom>
        </p:spPr>
      </p:pic>
      <p:sp>
        <p:nvSpPr>
          <p:cNvPr id="13" name="Rectangle 12">
            <a:extLst>
              <a:ext uri="{FF2B5EF4-FFF2-40B4-BE49-F238E27FC236}">
                <a16:creationId xmlns:a16="http://schemas.microsoft.com/office/drawing/2014/main" id="{DB1213C7-05F6-D649-5847-5CCF874F1189}"/>
              </a:ext>
            </a:extLst>
          </p:cNvPr>
          <p:cNvSpPr/>
          <p:nvPr/>
        </p:nvSpPr>
        <p:spPr>
          <a:xfrm>
            <a:off x="442341" y="6431712"/>
            <a:ext cx="4154634" cy="351763"/>
          </a:xfrm>
          <a:prstGeom prst="rect">
            <a:avLst/>
          </a:prstGeom>
        </p:spPr>
        <p:txBody>
          <a:bodyPr wrap="square">
            <a:spAutoFit/>
          </a:bodyPr>
          <a:lstStyle/>
          <a:p>
            <a:pPr hangingPunct="0">
              <a:lnSpc>
                <a:spcPts val="2100"/>
              </a:lnSpc>
              <a:defRPr sz="1900">
                <a:solidFill>
                  <a:srgbClr val="FFFFFF"/>
                </a:solidFill>
              </a:defRPr>
            </a:pPr>
            <a:r>
              <a:rPr lang="en-GB" sz="1600" kern="0">
                <a:solidFill>
                  <a:schemeClr val="bg1"/>
                </a:solidFill>
                <a:cs typeface="Arial" panose="020B0604020202020204" pitchFamily="34" charset="0"/>
                <a:sym typeface="Arial"/>
              </a:rPr>
              <a:t>computational-biology-facility-livuni</a:t>
            </a:r>
          </a:p>
        </p:txBody>
      </p:sp>
      <p:sp>
        <p:nvSpPr>
          <p:cNvPr id="14" name="Rectangle 13">
            <a:extLst>
              <a:ext uri="{FF2B5EF4-FFF2-40B4-BE49-F238E27FC236}">
                <a16:creationId xmlns:a16="http://schemas.microsoft.com/office/drawing/2014/main" id="{2CB62B9D-E2FE-9979-FB53-67658EAE24F9}"/>
              </a:ext>
            </a:extLst>
          </p:cNvPr>
          <p:cNvSpPr/>
          <p:nvPr/>
        </p:nvSpPr>
        <p:spPr>
          <a:xfrm>
            <a:off x="4262535" y="6444921"/>
            <a:ext cx="2191626" cy="338554"/>
          </a:xfrm>
          <a:prstGeom prst="rect">
            <a:avLst/>
          </a:prstGeom>
        </p:spPr>
        <p:txBody>
          <a:bodyPr wrap="none">
            <a:spAutoFit/>
          </a:bodyPr>
          <a:lstStyle/>
          <a:p>
            <a:pPr hangingPunct="0"/>
            <a:r>
              <a:rPr lang="en-GB" sz="1600" kern="0">
                <a:solidFill>
                  <a:schemeClr val="bg1"/>
                </a:solidFill>
                <a:cs typeface="Arial"/>
                <a:sym typeface="Arial"/>
              </a:rPr>
              <a:t>@cbflivuni.bsky.social</a:t>
            </a:r>
            <a:endParaRPr lang="en-GB" sz="1600" kern="0">
              <a:solidFill>
                <a:schemeClr val="bg1"/>
              </a:solidFill>
              <a:cs typeface="Poppins" panose="00000500000000000000" pitchFamily="2" charset="0"/>
              <a:sym typeface="Arial"/>
            </a:endParaRPr>
          </a:p>
        </p:txBody>
      </p:sp>
      <p:pic>
        <p:nvPicPr>
          <p:cNvPr id="15" name="Picture 2">
            <a:extLst>
              <a:ext uri="{FF2B5EF4-FFF2-40B4-BE49-F238E27FC236}">
                <a16:creationId xmlns:a16="http://schemas.microsoft.com/office/drawing/2014/main" id="{5EA7563B-86C1-B935-129E-4EA1848BDC7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41159" y="6419701"/>
            <a:ext cx="431601" cy="381037"/>
          </a:xfrm>
          <a:prstGeom prst="rect">
            <a:avLst/>
          </a:prstGeom>
          <a:noFill/>
          <a:extLst>
            <a:ext uri="{909E8E84-426E-40DD-AFC4-6F175D3DCCD1}">
              <a14:hiddenFill xmlns:a14="http://schemas.microsoft.com/office/drawing/2010/main">
                <a:solidFill>
                  <a:srgbClr val="FFFFFF"/>
                </a:solidFill>
              </a14:hiddenFill>
            </a:ext>
          </a:extLst>
        </p:spPr>
      </p:pic>
      <p:sp>
        <p:nvSpPr>
          <p:cNvPr id="18" name="Content Placeholder 17">
            <a:extLst>
              <a:ext uri="{FF2B5EF4-FFF2-40B4-BE49-F238E27FC236}">
                <a16:creationId xmlns:a16="http://schemas.microsoft.com/office/drawing/2014/main" id="{0D9F03F4-D700-0D47-792B-17D5D02B897D}"/>
              </a:ext>
            </a:extLst>
          </p:cNvPr>
          <p:cNvSpPr>
            <a:spLocks noGrp="1"/>
          </p:cNvSpPr>
          <p:nvPr>
            <p:ph sz="quarter" idx="11"/>
          </p:nvPr>
        </p:nvSpPr>
        <p:spPr/>
        <p:txBody>
          <a:bodyPr/>
          <a:lstStyle/>
          <a:p>
            <a:r>
              <a:rPr lang="en-GB" sz="3200" dirty="0"/>
              <a:t>A </a:t>
            </a:r>
            <a:r>
              <a:rPr lang="en-GB" sz="3200" dirty="0" err="1"/>
              <a:t>FAIRy</a:t>
            </a:r>
            <a:r>
              <a:rPr lang="en-GB" sz="3200" dirty="0"/>
              <a:t> Tale</a:t>
            </a:r>
          </a:p>
          <a:p>
            <a:r>
              <a:rPr lang="en-GB" sz="3200" dirty="0"/>
              <a:t>DOI: 10.5281/zenodo.19728796</a:t>
            </a:r>
          </a:p>
        </p:txBody>
      </p:sp>
    </p:spTree>
    <p:extLst>
      <p:ext uri="{BB962C8B-B14F-4D97-AF65-F5344CB8AC3E}">
        <p14:creationId xmlns:p14="http://schemas.microsoft.com/office/powerpoint/2010/main" val="2540421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DCFD7-477A-1D74-3471-0D917720B7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4FD393-65F4-362A-CE91-EC6EFCD680E8}"/>
              </a:ext>
            </a:extLst>
          </p:cNvPr>
          <p:cNvSpPr>
            <a:spLocks noGrp="1"/>
          </p:cNvSpPr>
          <p:nvPr>
            <p:ph type="title"/>
          </p:nvPr>
        </p:nvSpPr>
        <p:spPr>
          <a:xfrm>
            <a:off x="675113" y="589219"/>
            <a:ext cx="11351572" cy="645284"/>
          </a:xfrm>
        </p:spPr>
        <p:txBody>
          <a:bodyPr/>
          <a:lstStyle/>
          <a:p>
            <a:r>
              <a:rPr lang="en-GB"/>
              <a:t>The four elements of reusable research</a:t>
            </a:r>
          </a:p>
        </p:txBody>
      </p:sp>
      <p:sp>
        <p:nvSpPr>
          <p:cNvPr id="4" name="Slide Number Placeholder 3">
            <a:extLst>
              <a:ext uri="{FF2B5EF4-FFF2-40B4-BE49-F238E27FC236}">
                <a16:creationId xmlns:a16="http://schemas.microsoft.com/office/drawing/2014/main" id="{644E8B7A-8339-33BE-5DD1-C9F1FD38C2B4}"/>
              </a:ext>
            </a:extLst>
          </p:cNvPr>
          <p:cNvSpPr>
            <a:spLocks noGrp="1"/>
          </p:cNvSpPr>
          <p:nvPr>
            <p:ph type="sldNum" sz="quarter" idx="13"/>
          </p:nvPr>
        </p:nvSpPr>
        <p:spPr/>
        <p:txBody>
          <a:bodyPr/>
          <a:lstStyle/>
          <a:p>
            <a:fld id="{7782931A-7D25-4B4B-9464-57AE418934A3}" type="slidenum">
              <a:rPr lang="en-US" smtClean="0"/>
              <a:pPr/>
              <a:t>10</a:t>
            </a:fld>
            <a:endParaRPr lang="en-US"/>
          </a:p>
        </p:txBody>
      </p:sp>
      <p:sp>
        <p:nvSpPr>
          <p:cNvPr id="5" name="Footer Placeholder 4">
            <a:extLst>
              <a:ext uri="{FF2B5EF4-FFF2-40B4-BE49-F238E27FC236}">
                <a16:creationId xmlns:a16="http://schemas.microsoft.com/office/drawing/2014/main" id="{7E809C57-8E04-492E-95A9-43C83A23CD1F}"/>
              </a:ext>
            </a:extLst>
          </p:cNvPr>
          <p:cNvSpPr>
            <a:spLocks noGrp="1"/>
          </p:cNvSpPr>
          <p:nvPr>
            <p:ph type="ftr" sz="quarter" idx="12"/>
          </p:nvPr>
        </p:nvSpPr>
        <p:spPr/>
        <p:txBody>
          <a:bodyPr/>
          <a:lstStyle/>
          <a:p>
            <a:r>
              <a:rPr lang="en-US"/>
              <a:t>CBF</a:t>
            </a:r>
          </a:p>
        </p:txBody>
      </p:sp>
      <p:graphicFrame>
        <p:nvGraphicFramePr>
          <p:cNvPr id="20" name="Diagram 19">
            <a:extLst>
              <a:ext uri="{FF2B5EF4-FFF2-40B4-BE49-F238E27FC236}">
                <a16:creationId xmlns:a16="http://schemas.microsoft.com/office/drawing/2014/main" id="{343D47DF-E445-BCDC-806F-96DAA7F48CBD}"/>
              </a:ext>
            </a:extLst>
          </p:cNvPr>
          <p:cNvGraphicFramePr/>
          <p:nvPr>
            <p:extLst>
              <p:ext uri="{D42A27DB-BD31-4B8C-83A1-F6EECF244321}">
                <p14:modId xmlns:p14="http://schemas.microsoft.com/office/powerpoint/2010/main" val="3913298361"/>
              </p:ext>
            </p:extLst>
          </p:nvPr>
        </p:nvGraphicFramePr>
        <p:xfrm>
          <a:off x="542442" y="1885626"/>
          <a:ext cx="11156335" cy="27950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A70EB817-9842-13A6-4D23-267F2D78A1E2}"/>
              </a:ext>
            </a:extLst>
          </p:cNvPr>
          <p:cNvSpPr txBox="1"/>
          <p:nvPr/>
        </p:nvSpPr>
        <p:spPr>
          <a:xfrm>
            <a:off x="1550475" y="4661375"/>
            <a:ext cx="1297919" cy="369332"/>
          </a:xfrm>
          <a:prstGeom prst="rect">
            <a:avLst/>
          </a:prstGeom>
          <a:solidFill>
            <a:srgbClr val="FADCB3"/>
          </a:solidFill>
        </p:spPr>
        <p:txBody>
          <a:bodyPr wrap="none" rtlCol="0">
            <a:spAutoFit/>
          </a:bodyPr>
          <a:lstStyle/>
          <a:p>
            <a:r>
              <a:rPr lang="en-GB">
                <a:solidFill>
                  <a:schemeClr val="bg1"/>
                </a:solidFill>
              </a:rPr>
              <a:t>Ingredients</a:t>
            </a:r>
          </a:p>
        </p:txBody>
      </p:sp>
      <p:sp>
        <p:nvSpPr>
          <p:cNvPr id="6" name="TextBox 5">
            <a:extLst>
              <a:ext uri="{FF2B5EF4-FFF2-40B4-BE49-F238E27FC236}">
                <a16:creationId xmlns:a16="http://schemas.microsoft.com/office/drawing/2014/main" id="{314C4030-0A47-2807-6EE6-013AF639547C}"/>
              </a:ext>
            </a:extLst>
          </p:cNvPr>
          <p:cNvSpPr txBox="1"/>
          <p:nvPr/>
        </p:nvSpPr>
        <p:spPr>
          <a:xfrm>
            <a:off x="3537851" y="4476709"/>
            <a:ext cx="2582758" cy="369332"/>
          </a:xfrm>
          <a:prstGeom prst="rect">
            <a:avLst/>
          </a:prstGeom>
          <a:solidFill>
            <a:srgbClr val="FADCB3"/>
          </a:solidFill>
        </p:spPr>
        <p:txBody>
          <a:bodyPr wrap="none" rtlCol="0">
            <a:spAutoFit/>
          </a:bodyPr>
          <a:lstStyle/>
          <a:p>
            <a:r>
              <a:rPr lang="en-GB">
                <a:solidFill>
                  <a:schemeClr val="bg1"/>
                </a:solidFill>
              </a:rPr>
              <a:t>Ingredients descriptions</a:t>
            </a:r>
          </a:p>
        </p:txBody>
      </p:sp>
      <p:sp>
        <p:nvSpPr>
          <p:cNvPr id="7" name="TextBox 6">
            <a:extLst>
              <a:ext uri="{FF2B5EF4-FFF2-40B4-BE49-F238E27FC236}">
                <a16:creationId xmlns:a16="http://schemas.microsoft.com/office/drawing/2014/main" id="{44B65B16-1F75-A605-68ED-C997315BE2C1}"/>
              </a:ext>
            </a:extLst>
          </p:cNvPr>
          <p:cNvSpPr txBox="1"/>
          <p:nvPr/>
        </p:nvSpPr>
        <p:spPr>
          <a:xfrm>
            <a:off x="7269832" y="4638292"/>
            <a:ext cx="873957" cy="369332"/>
          </a:xfrm>
          <a:prstGeom prst="rect">
            <a:avLst/>
          </a:prstGeom>
          <a:solidFill>
            <a:srgbClr val="FADCB3"/>
          </a:solidFill>
        </p:spPr>
        <p:txBody>
          <a:bodyPr wrap="none" rtlCol="0">
            <a:spAutoFit/>
          </a:bodyPr>
          <a:lstStyle/>
          <a:p>
            <a:r>
              <a:rPr lang="en-GB">
                <a:solidFill>
                  <a:schemeClr val="bg1"/>
                </a:solidFill>
              </a:rPr>
              <a:t>Recipe</a:t>
            </a:r>
          </a:p>
        </p:txBody>
      </p:sp>
      <p:sp>
        <p:nvSpPr>
          <p:cNvPr id="8" name="TextBox 7">
            <a:extLst>
              <a:ext uri="{FF2B5EF4-FFF2-40B4-BE49-F238E27FC236}">
                <a16:creationId xmlns:a16="http://schemas.microsoft.com/office/drawing/2014/main" id="{EC6A1412-F7F7-A48D-687B-691802E26651}"/>
              </a:ext>
            </a:extLst>
          </p:cNvPr>
          <p:cNvSpPr txBox="1"/>
          <p:nvPr/>
        </p:nvSpPr>
        <p:spPr>
          <a:xfrm>
            <a:off x="9361326" y="4355034"/>
            <a:ext cx="1726755" cy="369332"/>
          </a:xfrm>
          <a:prstGeom prst="rect">
            <a:avLst/>
          </a:prstGeom>
          <a:solidFill>
            <a:srgbClr val="FADCB3"/>
          </a:solidFill>
        </p:spPr>
        <p:txBody>
          <a:bodyPr wrap="none" rtlCol="0">
            <a:spAutoFit/>
          </a:bodyPr>
          <a:lstStyle/>
          <a:p>
            <a:r>
              <a:rPr lang="en-GB">
                <a:solidFill>
                  <a:schemeClr val="bg1"/>
                </a:solidFill>
              </a:rPr>
              <a:t>Cooking history</a:t>
            </a:r>
          </a:p>
        </p:txBody>
      </p:sp>
      <p:sp>
        <p:nvSpPr>
          <p:cNvPr id="10" name="TextBox 9">
            <a:extLst>
              <a:ext uri="{FF2B5EF4-FFF2-40B4-BE49-F238E27FC236}">
                <a16:creationId xmlns:a16="http://schemas.microsoft.com/office/drawing/2014/main" id="{EF4AD6B1-EF50-5C4A-8104-1BCD92E12508}"/>
              </a:ext>
            </a:extLst>
          </p:cNvPr>
          <p:cNvSpPr txBox="1"/>
          <p:nvPr/>
        </p:nvSpPr>
        <p:spPr>
          <a:xfrm>
            <a:off x="2355076" y="5685747"/>
            <a:ext cx="9551174" cy="369332"/>
          </a:xfrm>
          <a:prstGeom prst="rect">
            <a:avLst/>
          </a:prstGeom>
          <a:solidFill>
            <a:srgbClr val="FADCB3"/>
          </a:solidFill>
        </p:spPr>
        <p:txBody>
          <a:bodyPr wrap="square">
            <a:spAutoFit/>
          </a:bodyPr>
          <a:lstStyle/>
          <a:p>
            <a:r>
              <a:rPr lang="en-GB" b="1" i="1">
                <a:solidFill>
                  <a:schemeClr val="bg1"/>
                </a:solidFill>
              </a:rPr>
              <a:t>Sharing data without metadata and methods is like sharing ingredients without the recipe</a:t>
            </a:r>
          </a:p>
        </p:txBody>
      </p:sp>
      <p:pic>
        <p:nvPicPr>
          <p:cNvPr id="14" name="Graphic 13" descr="Chef female with solid fill">
            <a:extLst>
              <a:ext uri="{FF2B5EF4-FFF2-40B4-BE49-F238E27FC236}">
                <a16:creationId xmlns:a16="http://schemas.microsoft.com/office/drawing/2014/main" id="{06822B7E-0345-1324-D3E2-ECF491C974A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flipH="1">
            <a:off x="65633" y="3286978"/>
            <a:ext cx="1572531" cy="1572531"/>
          </a:xfrm>
          <a:prstGeom prst="rect">
            <a:avLst/>
          </a:prstGeom>
        </p:spPr>
      </p:pic>
      <p:pic>
        <p:nvPicPr>
          <p:cNvPr id="16" name="Graphic 15" descr="Chef male with solid fill">
            <a:extLst>
              <a:ext uri="{FF2B5EF4-FFF2-40B4-BE49-F238E27FC236}">
                <a16:creationId xmlns:a16="http://schemas.microsoft.com/office/drawing/2014/main" id="{865BD8C7-2A9F-1466-C20E-DA162F7D0D0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flipH="1">
            <a:off x="83893" y="4817966"/>
            <a:ext cx="1536010" cy="1536010"/>
          </a:xfrm>
          <a:prstGeom prst="rect">
            <a:avLst/>
          </a:prstGeom>
        </p:spPr>
      </p:pic>
    </p:spTree>
    <p:extLst>
      <p:ext uri="{BB962C8B-B14F-4D97-AF65-F5344CB8AC3E}">
        <p14:creationId xmlns:p14="http://schemas.microsoft.com/office/powerpoint/2010/main" val="78038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93D0A-5C1B-1D5C-92A4-0D94848FCD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CA1FD4-B70E-5C25-9991-8263A4DF8EAE}"/>
              </a:ext>
            </a:extLst>
          </p:cNvPr>
          <p:cNvSpPr>
            <a:spLocks noGrp="1"/>
          </p:cNvSpPr>
          <p:nvPr>
            <p:ph type="title"/>
          </p:nvPr>
        </p:nvSpPr>
        <p:spPr/>
        <p:txBody>
          <a:bodyPr/>
          <a:lstStyle/>
          <a:p>
            <a:r>
              <a:rPr lang="en-GB"/>
              <a:t>Data, metadata and dictionaries</a:t>
            </a:r>
          </a:p>
        </p:txBody>
      </p:sp>
      <p:sp>
        <p:nvSpPr>
          <p:cNvPr id="3" name="Content Placeholder 2">
            <a:extLst>
              <a:ext uri="{FF2B5EF4-FFF2-40B4-BE49-F238E27FC236}">
                <a16:creationId xmlns:a16="http://schemas.microsoft.com/office/drawing/2014/main" id="{BA75DC97-F6A2-180D-23FA-7D157D7A0AD4}"/>
              </a:ext>
            </a:extLst>
          </p:cNvPr>
          <p:cNvSpPr>
            <a:spLocks noGrp="1"/>
          </p:cNvSpPr>
          <p:nvPr>
            <p:ph sz="half" idx="1"/>
          </p:nvPr>
        </p:nvSpPr>
        <p:spPr>
          <a:xfrm>
            <a:off x="675113" y="1766896"/>
            <a:ext cx="11023664" cy="1263688"/>
          </a:xfrm>
        </p:spPr>
        <p:txBody>
          <a:bodyPr/>
          <a:lstStyle/>
          <a:p>
            <a:r>
              <a:rPr lang="en-GB"/>
              <a:t>Metadata is information that describes your data - it is data about data. </a:t>
            </a:r>
          </a:p>
          <a:p>
            <a:r>
              <a:rPr lang="en-GB"/>
              <a:t>The provision of ‘rich’ metadata is key to FAIR since it allows data to be found and enables other researchers to interpret data appropriately.</a:t>
            </a:r>
          </a:p>
          <a:p>
            <a:endParaRPr lang="en-GB"/>
          </a:p>
        </p:txBody>
      </p:sp>
      <p:sp>
        <p:nvSpPr>
          <p:cNvPr id="4" name="Slide Number Placeholder 3">
            <a:extLst>
              <a:ext uri="{FF2B5EF4-FFF2-40B4-BE49-F238E27FC236}">
                <a16:creationId xmlns:a16="http://schemas.microsoft.com/office/drawing/2014/main" id="{614A6520-24B2-1DC8-B0DC-760AFF6F22E7}"/>
              </a:ext>
            </a:extLst>
          </p:cNvPr>
          <p:cNvSpPr>
            <a:spLocks noGrp="1"/>
          </p:cNvSpPr>
          <p:nvPr>
            <p:ph type="sldNum" sz="quarter" idx="13"/>
          </p:nvPr>
        </p:nvSpPr>
        <p:spPr/>
        <p:txBody>
          <a:bodyPr/>
          <a:lstStyle/>
          <a:p>
            <a:fld id="{7782931A-7D25-4B4B-9464-57AE418934A3}" type="slidenum">
              <a:rPr lang="en-US" smtClean="0"/>
              <a:pPr/>
              <a:t>11</a:t>
            </a:fld>
            <a:endParaRPr lang="en-US"/>
          </a:p>
        </p:txBody>
      </p:sp>
      <p:sp>
        <p:nvSpPr>
          <p:cNvPr id="5" name="Footer Placeholder 4">
            <a:extLst>
              <a:ext uri="{FF2B5EF4-FFF2-40B4-BE49-F238E27FC236}">
                <a16:creationId xmlns:a16="http://schemas.microsoft.com/office/drawing/2014/main" id="{3C37E8F2-2A7D-1312-BAF9-9DCF966C3564}"/>
              </a:ext>
            </a:extLst>
          </p:cNvPr>
          <p:cNvSpPr>
            <a:spLocks noGrp="1"/>
          </p:cNvSpPr>
          <p:nvPr>
            <p:ph type="ftr" sz="quarter" idx="12"/>
          </p:nvPr>
        </p:nvSpPr>
        <p:spPr/>
        <p:txBody>
          <a:bodyPr/>
          <a:lstStyle/>
          <a:p>
            <a:r>
              <a:rPr lang="en-US"/>
              <a:t>CBF</a:t>
            </a:r>
          </a:p>
        </p:txBody>
      </p:sp>
      <p:graphicFrame>
        <p:nvGraphicFramePr>
          <p:cNvPr id="8" name="Table 7">
            <a:extLst>
              <a:ext uri="{FF2B5EF4-FFF2-40B4-BE49-F238E27FC236}">
                <a16:creationId xmlns:a16="http://schemas.microsoft.com/office/drawing/2014/main" id="{1345549F-0407-96FA-DFB7-38403B7179D0}"/>
              </a:ext>
            </a:extLst>
          </p:cNvPr>
          <p:cNvGraphicFramePr>
            <a:graphicFrameLocks noGrp="1"/>
          </p:cNvGraphicFramePr>
          <p:nvPr>
            <p:extLst>
              <p:ext uri="{D42A27DB-BD31-4B8C-83A1-F6EECF244321}">
                <p14:modId xmlns:p14="http://schemas.microsoft.com/office/powerpoint/2010/main" val="2406470321"/>
              </p:ext>
            </p:extLst>
          </p:nvPr>
        </p:nvGraphicFramePr>
        <p:xfrm>
          <a:off x="409737" y="3771257"/>
          <a:ext cx="4910785" cy="2433320"/>
        </p:xfrm>
        <a:graphic>
          <a:graphicData uri="http://schemas.openxmlformats.org/drawingml/2006/table">
            <a:tbl>
              <a:tblPr firstRow="1" bandRow="1">
                <a:tableStyleId>{5C22544A-7EE6-4342-B048-85BDC9FD1C3A}</a:tableStyleId>
              </a:tblPr>
              <a:tblGrid>
                <a:gridCol w="1222188">
                  <a:extLst>
                    <a:ext uri="{9D8B030D-6E8A-4147-A177-3AD203B41FA5}">
                      <a16:colId xmlns:a16="http://schemas.microsoft.com/office/drawing/2014/main" val="3998026680"/>
                    </a:ext>
                  </a:extLst>
                </a:gridCol>
                <a:gridCol w="1016025">
                  <a:extLst>
                    <a:ext uri="{9D8B030D-6E8A-4147-A177-3AD203B41FA5}">
                      <a16:colId xmlns:a16="http://schemas.microsoft.com/office/drawing/2014/main" val="4104613130"/>
                    </a:ext>
                  </a:extLst>
                </a:gridCol>
                <a:gridCol w="1138240">
                  <a:extLst>
                    <a:ext uri="{9D8B030D-6E8A-4147-A177-3AD203B41FA5}">
                      <a16:colId xmlns:a16="http://schemas.microsoft.com/office/drawing/2014/main" val="3671521228"/>
                    </a:ext>
                  </a:extLst>
                </a:gridCol>
                <a:gridCol w="1053884">
                  <a:extLst>
                    <a:ext uri="{9D8B030D-6E8A-4147-A177-3AD203B41FA5}">
                      <a16:colId xmlns:a16="http://schemas.microsoft.com/office/drawing/2014/main" val="3954996640"/>
                    </a:ext>
                  </a:extLst>
                </a:gridCol>
                <a:gridCol w="480448">
                  <a:extLst>
                    <a:ext uri="{9D8B030D-6E8A-4147-A177-3AD203B41FA5}">
                      <a16:colId xmlns:a16="http://schemas.microsoft.com/office/drawing/2014/main" val="994930587"/>
                    </a:ext>
                  </a:extLst>
                </a:gridCol>
              </a:tblGrid>
              <a:tr h="370840">
                <a:tc>
                  <a:txBody>
                    <a:bodyPr/>
                    <a:lstStyle/>
                    <a:p>
                      <a:pPr algn="ctr"/>
                      <a:r>
                        <a:rPr lang="en-GB" sz="1600"/>
                        <a:t>SampleID</a:t>
                      </a:r>
                    </a:p>
                  </a:txBody>
                  <a:tcPr anchor="ctr"/>
                </a:tc>
                <a:tc>
                  <a:txBody>
                    <a:bodyPr/>
                    <a:lstStyle/>
                    <a:p>
                      <a:pPr algn="ctr"/>
                      <a:r>
                        <a:rPr lang="en-GB" sz="1600"/>
                        <a:t>Glucose</a:t>
                      </a:r>
                    </a:p>
                  </a:txBody>
                  <a:tcPr anchor="ctr"/>
                </a:tc>
                <a:tc>
                  <a:txBody>
                    <a:bodyPr/>
                    <a:lstStyle/>
                    <a:p>
                      <a:pPr algn="ctr"/>
                      <a:r>
                        <a:rPr lang="en-GB" sz="1600"/>
                        <a:t> LDL receptor</a:t>
                      </a:r>
                    </a:p>
                  </a:txBody>
                  <a:tcPr anchor="ctr"/>
                </a:tc>
                <a:tc>
                  <a:txBody>
                    <a:bodyPr/>
                    <a:lstStyle/>
                    <a:p>
                      <a:pPr algn="ctr"/>
                      <a:r>
                        <a:rPr lang="en-GB" sz="1600"/>
                        <a:t>TP53 mut</a:t>
                      </a:r>
                    </a:p>
                  </a:txBody>
                  <a:tcPr anchor="ctr"/>
                </a:tc>
                <a:tc>
                  <a:txBody>
                    <a:bodyPr/>
                    <a:lstStyle/>
                    <a:p>
                      <a:pPr algn="ctr"/>
                      <a:r>
                        <a:rPr lang="en-GB" sz="1600"/>
                        <a:t>…</a:t>
                      </a:r>
                    </a:p>
                  </a:txBody>
                  <a:tcPr anchor="ctr"/>
                </a:tc>
                <a:extLst>
                  <a:ext uri="{0D108BD9-81ED-4DB2-BD59-A6C34878D82A}">
                    <a16:rowId xmlns:a16="http://schemas.microsoft.com/office/drawing/2014/main" val="54088227"/>
                  </a:ext>
                </a:extLst>
              </a:tr>
              <a:tr h="370840">
                <a:tc>
                  <a:txBody>
                    <a:bodyPr/>
                    <a:lstStyle/>
                    <a:p>
                      <a:r>
                        <a:rPr lang="en-GB" sz="1600" dirty="0"/>
                        <a:t>PD11005</a:t>
                      </a:r>
                    </a:p>
                  </a:txBody>
                  <a:tcPr anchor="ctr"/>
                </a:tc>
                <a:tc>
                  <a:txBody>
                    <a:bodyPr/>
                    <a:lstStyle/>
                    <a:p>
                      <a:pPr algn="ctr"/>
                      <a:r>
                        <a:rPr lang="en-GB" sz="1600"/>
                        <a:t>5.1</a:t>
                      </a:r>
                    </a:p>
                  </a:txBody>
                  <a:tcPr anchor="ctr"/>
                </a:tc>
                <a:tc>
                  <a:txBody>
                    <a:bodyPr/>
                    <a:lstStyle/>
                    <a:p>
                      <a:pPr algn="ctr"/>
                      <a:r>
                        <a:rPr lang="en-GB" sz="1600" dirty="0"/>
                        <a:t>0.2</a:t>
                      </a:r>
                    </a:p>
                  </a:txBody>
                  <a:tcPr anchor="ctr"/>
                </a:tc>
                <a:tc>
                  <a:txBody>
                    <a:bodyPr/>
                    <a:lstStyle/>
                    <a:p>
                      <a:pPr algn="ctr"/>
                      <a:r>
                        <a:rPr lang="en-GB" sz="1600"/>
                        <a:t>1</a:t>
                      </a:r>
                    </a:p>
                  </a:txBody>
                  <a:tcPr anchor="ctr"/>
                </a:tc>
                <a:tc>
                  <a:txBody>
                    <a:bodyPr/>
                    <a:lstStyle/>
                    <a:p>
                      <a:pPr algn="ctr"/>
                      <a:endParaRPr lang="en-GB" sz="1600"/>
                    </a:p>
                  </a:txBody>
                  <a:tcPr anchor="ctr"/>
                </a:tc>
                <a:extLst>
                  <a:ext uri="{0D108BD9-81ED-4DB2-BD59-A6C34878D82A}">
                    <a16:rowId xmlns:a16="http://schemas.microsoft.com/office/drawing/2014/main" val="3863495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PD11006</a:t>
                      </a:r>
                    </a:p>
                  </a:txBody>
                  <a:tcPr anchor="ctr"/>
                </a:tc>
                <a:tc>
                  <a:txBody>
                    <a:bodyPr/>
                    <a:lstStyle/>
                    <a:p>
                      <a:pPr algn="ctr"/>
                      <a:r>
                        <a:rPr lang="en-GB" sz="1600"/>
                        <a:t>5.9</a:t>
                      </a:r>
                    </a:p>
                  </a:txBody>
                  <a:tcPr anchor="ctr"/>
                </a:tc>
                <a:tc>
                  <a:txBody>
                    <a:bodyPr/>
                    <a:lstStyle/>
                    <a:p>
                      <a:pPr algn="ctr"/>
                      <a:r>
                        <a:rPr lang="en-GB" sz="1600"/>
                        <a:t>1.0</a:t>
                      </a:r>
                    </a:p>
                  </a:txBody>
                  <a:tcPr anchor="ctr"/>
                </a:tc>
                <a:tc>
                  <a:txBody>
                    <a:bodyPr/>
                    <a:lstStyle/>
                    <a:p>
                      <a:pPr algn="ctr"/>
                      <a:r>
                        <a:rPr lang="en-GB" sz="1600"/>
                        <a:t>0</a:t>
                      </a:r>
                    </a:p>
                  </a:txBody>
                  <a:tcPr anchor="ctr"/>
                </a:tc>
                <a:tc>
                  <a:txBody>
                    <a:bodyPr/>
                    <a:lstStyle/>
                    <a:p>
                      <a:pPr algn="ctr"/>
                      <a:endParaRPr lang="en-GB" sz="1600"/>
                    </a:p>
                  </a:txBody>
                  <a:tcPr anchor="ctr"/>
                </a:tc>
                <a:extLst>
                  <a:ext uri="{0D108BD9-81ED-4DB2-BD59-A6C34878D82A}">
                    <a16:rowId xmlns:a16="http://schemas.microsoft.com/office/drawing/2014/main" val="323635524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PD21001</a:t>
                      </a:r>
                    </a:p>
                  </a:txBody>
                  <a:tcPr anchor="ctr"/>
                </a:tc>
                <a:tc>
                  <a:txBody>
                    <a:bodyPr/>
                    <a:lstStyle/>
                    <a:p>
                      <a:pPr algn="ctr"/>
                      <a:r>
                        <a:rPr lang="en-GB" sz="1600"/>
                        <a:t>7</a:t>
                      </a:r>
                    </a:p>
                  </a:txBody>
                  <a:tcPr anchor="ctr"/>
                </a:tc>
                <a:tc>
                  <a:txBody>
                    <a:bodyPr/>
                    <a:lstStyle/>
                    <a:p>
                      <a:pPr algn="ctr"/>
                      <a:r>
                        <a:rPr lang="en-GB" sz="1600"/>
                        <a:t>0.4</a:t>
                      </a:r>
                    </a:p>
                  </a:txBody>
                  <a:tcPr anchor="ctr"/>
                </a:tc>
                <a:tc>
                  <a:txBody>
                    <a:bodyPr/>
                    <a:lstStyle/>
                    <a:p>
                      <a:pPr algn="ctr"/>
                      <a:r>
                        <a:rPr lang="en-GB" sz="1600"/>
                        <a:t>1</a:t>
                      </a:r>
                    </a:p>
                  </a:txBody>
                  <a:tcPr anchor="ctr"/>
                </a:tc>
                <a:tc>
                  <a:txBody>
                    <a:bodyPr/>
                    <a:lstStyle/>
                    <a:p>
                      <a:pPr algn="ctr"/>
                      <a:endParaRPr lang="en-GB" sz="1600"/>
                    </a:p>
                  </a:txBody>
                  <a:tcPr anchor="ctr"/>
                </a:tc>
                <a:extLst>
                  <a:ext uri="{0D108BD9-81ED-4DB2-BD59-A6C34878D82A}">
                    <a16:rowId xmlns:a16="http://schemas.microsoft.com/office/drawing/2014/main" val="17124942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PD21003</a:t>
                      </a:r>
                    </a:p>
                  </a:txBody>
                  <a:tcPr anchor="ctr"/>
                </a:tc>
                <a:tc>
                  <a:txBody>
                    <a:bodyPr/>
                    <a:lstStyle/>
                    <a:p>
                      <a:pPr algn="ctr"/>
                      <a:r>
                        <a:rPr lang="en-GB" sz="1600"/>
                        <a:t>5.4</a:t>
                      </a:r>
                    </a:p>
                  </a:txBody>
                  <a:tcPr anchor="ctr"/>
                </a:tc>
                <a:tc>
                  <a:txBody>
                    <a:bodyPr/>
                    <a:lstStyle/>
                    <a:p>
                      <a:pPr algn="ctr"/>
                      <a:r>
                        <a:rPr lang="en-GB" sz="1600"/>
                        <a:t>0.3</a:t>
                      </a:r>
                    </a:p>
                  </a:txBody>
                  <a:tcPr anchor="ctr"/>
                </a:tc>
                <a:tc>
                  <a:txBody>
                    <a:bodyPr/>
                    <a:lstStyle/>
                    <a:p>
                      <a:pPr algn="ctr"/>
                      <a:r>
                        <a:rPr lang="en-GB" sz="1600"/>
                        <a:t>1</a:t>
                      </a:r>
                    </a:p>
                  </a:txBody>
                  <a:tcPr anchor="ctr"/>
                </a:tc>
                <a:tc>
                  <a:txBody>
                    <a:bodyPr/>
                    <a:lstStyle/>
                    <a:p>
                      <a:pPr algn="ctr"/>
                      <a:endParaRPr lang="en-GB" sz="1600"/>
                    </a:p>
                  </a:txBody>
                  <a:tcPr anchor="ctr"/>
                </a:tc>
                <a:extLst>
                  <a:ext uri="{0D108BD9-81ED-4DB2-BD59-A6C34878D82A}">
                    <a16:rowId xmlns:a16="http://schemas.microsoft.com/office/drawing/2014/main" val="120203773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PD21004</a:t>
                      </a:r>
                    </a:p>
                  </a:txBody>
                  <a:tcPr anchor="ctr"/>
                </a:tc>
                <a:tc>
                  <a:txBody>
                    <a:bodyPr/>
                    <a:lstStyle/>
                    <a:p>
                      <a:pPr algn="ctr"/>
                      <a:r>
                        <a:rPr lang="en-GB" sz="1600"/>
                        <a:t>3</a:t>
                      </a:r>
                    </a:p>
                  </a:txBody>
                  <a:tcPr anchor="ctr"/>
                </a:tc>
                <a:tc>
                  <a:txBody>
                    <a:bodyPr/>
                    <a:lstStyle/>
                    <a:p>
                      <a:pPr algn="ctr"/>
                      <a:r>
                        <a:rPr lang="en-GB" sz="1600"/>
                        <a:t>1.4</a:t>
                      </a:r>
                    </a:p>
                  </a:txBody>
                  <a:tcPr anchor="ctr"/>
                </a:tc>
                <a:tc>
                  <a:txBody>
                    <a:bodyPr/>
                    <a:lstStyle/>
                    <a:p>
                      <a:pPr algn="ctr"/>
                      <a:r>
                        <a:rPr lang="en-GB" sz="1600"/>
                        <a:t>0</a:t>
                      </a:r>
                    </a:p>
                  </a:txBody>
                  <a:tcPr anchor="ctr"/>
                </a:tc>
                <a:tc>
                  <a:txBody>
                    <a:bodyPr/>
                    <a:lstStyle/>
                    <a:p>
                      <a:pPr algn="ctr"/>
                      <a:endParaRPr lang="en-GB" sz="1600" dirty="0"/>
                    </a:p>
                  </a:txBody>
                  <a:tcPr anchor="ctr"/>
                </a:tc>
                <a:extLst>
                  <a:ext uri="{0D108BD9-81ED-4DB2-BD59-A6C34878D82A}">
                    <a16:rowId xmlns:a16="http://schemas.microsoft.com/office/drawing/2014/main" val="2460414017"/>
                  </a:ext>
                </a:extLst>
              </a:tr>
            </a:tbl>
          </a:graphicData>
        </a:graphic>
      </p:graphicFrame>
      <p:graphicFrame>
        <p:nvGraphicFramePr>
          <p:cNvPr id="10" name="Table 9">
            <a:extLst>
              <a:ext uri="{FF2B5EF4-FFF2-40B4-BE49-F238E27FC236}">
                <a16:creationId xmlns:a16="http://schemas.microsoft.com/office/drawing/2014/main" id="{54F36727-41BF-3805-629A-8BE3D896557B}"/>
              </a:ext>
            </a:extLst>
          </p:cNvPr>
          <p:cNvGraphicFramePr>
            <a:graphicFrameLocks noGrp="1"/>
          </p:cNvGraphicFramePr>
          <p:nvPr>
            <p:extLst>
              <p:ext uri="{D42A27DB-BD31-4B8C-83A1-F6EECF244321}">
                <p14:modId xmlns:p14="http://schemas.microsoft.com/office/powerpoint/2010/main" val="2428166605"/>
              </p:ext>
            </p:extLst>
          </p:nvPr>
        </p:nvGraphicFramePr>
        <p:xfrm>
          <a:off x="5519329" y="3832217"/>
          <a:ext cx="6558372" cy="2311400"/>
        </p:xfrm>
        <a:graphic>
          <a:graphicData uri="http://schemas.openxmlformats.org/drawingml/2006/table">
            <a:tbl>
              <a:tblPr firstRow="1" bandRow="1">
                <a:tableStyleId>{93296810-A885-4BE3-A3E7-6D5BEEA58F35}</a:tableStyleId>
              </a:tblPr>
              <a:tblGrid>
                <a:gridCol w="1006503">
                  <a:extLst>
                    <a:ext uri="{9D8B030D-6E8A-4147-A177-3AD203B41FA5}">
                      <a16:colId xmlns:a16="http://schemas.microsoft.com/office/drawing/2014/main" val="3998026680"/>
                    </a:ext>
                  </a:extLst>
                </a:gridCol>
                <a:gridCol w="889268">
                  <a:extLst>
                    <a:ext uri="{9D8B030D-6E8A-4147-A177-3AD203B41FA5}">
                      <a16:colId xmlns:a16="http://schemas.microsoft.com/office/drawing/2014/main" val="2244658930"/>
                    </a:ext>
                  </a:extLst>
                </a:gridCol>
                <a:gridCol w="549495">
                  <a:extLst>
                    <a:ext uri="{9D8B030D-6E8A-4147-A177-3AD203B41FA5}">
                      <a16:colId xmlns:a16="http://schemas.microsoft.com/office/drawing/2014/main" val="4104613130"/>
                    </a:ext>
                  </a:extLst>
                </a:gridCol>
                <a:gridCol w="482682">
                  <a:extLst>
                    <a:ext uri="{9D8B030D-6E8A-4147-A177-3AD203B41FA5}">
                      <a16:colId xmlns:a16="http://schemas.microsoft.com/office/drawing/2014/main" val="3671521228"/>
                    </a:ext>
                  </a:extLst>
                </a:gridCol>
                <a:gridCol w="482682">
                  <a:extLst>
                    <a:ext uri="{9D8B030D-6E8A-4147-A177-3AD203B41FA5}">
                      <a16:colId xmlns:a16="http://schemas.microsoft.com/office/drawing/2014/main" val="1181898109"/>
                    </a:ext>
                  </a:extLst>
                </a:gridCol>
                <a:gridCol w="826128">
                  <a:extLst>
                    <a:ext uri="{9D8B030D-6E8A-4147-A177-3AD203B41FA5}">
                      <a16:colId xmlns:a16="http://schemas.microsoft.com/office/drawing/2014/main" val="3954996640"/>
                    </a:ext>
                  </a:extLst>
                </a:gridCol>
                <a:gridCol w="974646">
                  <a:extLst>
                    <a:ext uri="{9D8B030D-6E8A-4147-A177-3AD203B41FA5}">
                      <a16:colId xmlns:a16="http://schemas.microsoft.com/office/drawing/2014/main" val="1310265634"/>
                    </a:ext>
                  </a:extLst>
                </a:gridCol>
                <a:gridCol w="872540">
                  <a:extLst>
                    <a:ext uri="{9D8B030D-6E8A-4147-A177-3AD203B41FA5}">
                      <a16:colId xmlns:a16="http://schemas.microsoft.com/office/drawing/2014/main" val="3585296401"/>
                    </a:ext>
                  </a:extLst>
                </a:gridCol>
                <a:gridCol w="474428">
                  <a:extLst>
                    <a:ext uri="{9D8B030D-6E8A-4147-A177-3AD203B41FA5}">
                      <a16:colId xmlns:a16="http://schemas.microsoft.com/office/drawing/2014/main" val="994930587"/>
                    </a:ext>
                  </a:extLst>
                </a:gridCol>
              </a:tblGrid>
              <a:tr h="370840">
                <a:tc>
                  <a:txBody>
                    <a:bodyPr/>
                    <a:lstStyle/>
                    <a:p>
                      <a:pPr algn="ctr"/>
                      <a:r>
                        <a:rPr lang="en-GB" sz="1200" dirty="0" err="1"/>
                        <a:t>SampleID</a:t>
                      </a:r>
                      <a:endParaRPr lang="en-GB" sz="1200" dirty="0"/>
                    </a:p>
                  </a:txBody>
                  <a:tcPr anchor="ctr"/>
                </a:tc>
                <a:tc>
                  <a:txBody>
                    <a:bodyPr/>
                    <a:lstStyle/>
                    <a:p>
                      <a:pPr algn="ctr"/>
                      <a:r>
                        <a:rPr lang="en-GB" sz="1200" dirty="0" err="1"/>
                        <a:t>PatientID</a:t>
                      </a:r>
                      <a:endParaRPr lang="en-GB" sz="1200" dirty="0"/>
                    </a:p>
                  </a:txBody>
                  <a:tcPr anchor="ctr"/>
                </a:tc>
                <a:tc>
                  <a:txBody>
                    <a:bodyPr/>
                    <a:lstStyle/>
                    <a:p>
                      <a:pPr algn="ctr"/>
                      <a:r>
                        <a:rPr lang="en-GB" sz="1200" dirty="0"/>
                        <a:t>Sex</a:t>
                      </a:r>
                    </a:p>
                  </a:txBody>
                  <a:tcPr anchor="ctr"/>
                </a:tc>
                <a:tc>
                  <a:txBody>
                    <a:bodyPr/>
                    <a:lstStyle/>
                    <a:p>
                      <a:pPr algn="ctr"/>
                      <a:r>
                        <a:rPr lang="en-GB" sz="1200" dirty="0"/>
                        <a:t> Age</a:t>
                      </a:r>
                    </a:p>
                  </a:txBody>
                  <a:tcPr anchor="ctr"/>
                </a:tc>
                <a:tc>
                  <a:txBody>
                    <a:bodyPr/>
                    <a:lstStyle/>
                    <a:p>
                      <a:pPr algn="ctr"/>
                      <a:r>
                        <a:rPr lang="en-GB" sz="1200" dirty="0"/>
                        <a:t>BMI</a:t>
                      </a:r>
                    </a:p>
                  </a:txBody>
                  <a:tcPr anchor="ctr"/>
                </a:tc>
                <a:tc>
                  <a:txBody>
                    <a:bodyPr/>
                    <a:lstStyle/>
                    <a:p>
                      <a:pPr algn="ctr"/>
                      <a:r>
                        <a:rPr lang="en-GB" sz="1200" dirty="0"/>
                        <a:t>Smoking</a:t>
                      </a:r>
                    </a:p>
                  </a:txBody>
                  <a:tcPr anchor="ctr"/>
                </a:tc>
                <a:tc>
                  <a:txBody>
                    <a:bodyPr/>
                    <a:lstStyle/>
                    <a:p>
                      <a:pPr algn="ctr"/>
                      <a:r>
                        <a:rPr lang="en-GB" sz="1200" dirty="0"/>
                        <a:t>Sample Type</a:t>
                      </a:r>
                    </a:p>
                  </a:txBody>
                  <a:tcPr anchor="ctr"/>
                </a:tc>
                <a:tc>
                  <a:txBody>
                    <a:bodyPr/>
                    <a:lstStyle/>
                    <a:p>
                      <a:pPr algn="ctr"/>
                      <a:r>
                        <a:rPr lang="en-GB" sz="1200" dirty="0"/>
                        <a:t>Batch</a:t>
                      </a:r>
                    </a:p>
                  </a:txBody>
                  <a:tcPr anchor="ctr"/>
                </a:tc>
                <a:tc>
                  <a:txBody>
                    <a:bodyPr/>
                    <a:lstStyle/>
                    <a:p>
                      <a:pPr algn="ctr"/>
                      <a:r>
                        <a:rPr lang="en-GB" sz="1200" dirty="0"/>
                        <a:t>…</a:t>
                      </a:r>
                    </a:p>
                  </a:txBody>
                  <a:tcPr anchor="ctr"/>
                </a:tc>
                <a:extLst>
                  <a:ext uri="{0D108BD9-81ED-4DB2-BD59-A6C34878D82A}">
                    <a16:rowId xmlns:a16="http://schemas.microsoft.com/office/drawing/2014/main" val="54088227"/>
                  </a:ext>
                </a:extLst>
              </a:tr>
              <a:tr h="370840">
                <a:tc>
                  <a:txBody>
                    <a:bodyPr/>
                    <a:lstStyle/>
                    <a:p>
                      <a:r>
                        <a:rPr lang="en-GB" sz="1200" dirty="0"/>
                        <a:t>PD11005</a:t>
                      </a:r>
                    </a:p>
                  </a:txBody>
                  <a:tcPr anchor="ctr"/>
                </a:tc>
                <a:tc>
                  <a:txBody>
                    <a:bodyPr/>
                    <a:lstStyle/>
                    <a:p>
                      <a:r>
                        <a:rPr lang="en-GB" sz="1200" dirty="0"/>
                        <a:t>P001</a:t>
                      </a:r>
                    </a:p>
                  </a:txBody>
                  <a:tcPr anchor="ctr"/>
                </a:tc>
                <a:tc>
                  <a:txBody>
                    <a:bodyPr/>
                    <a:lstStyle/>
                    <a:p>
                      <a:pPr algn="ctr"/>
                      <a:r>
                        <a:rPr lang="en-GB" sz="1200"/>
                        <a:t>1</a:t>
                      </a:r>
                    </a:p>
                  </a:txBody>
                  <a:tcPr anchor="ctr"/>
                </a:tc>
                <a:tc>
                  <a:txBody>
                    <a:bodyPr/>
                    <a:lstStyle/>
                    <a:p>
                      <a:pPr algn="ctr"/>
                      <a:r>
                        <a:rPr lang="en-GB" sz="1200" dirty="0"/>
                        <a:t>37</a:t>
                      </a:r>
                    </a:p>
                  </a:txBody>
                  <a:tcPr anchor="ctr"/>
                </a:tc>
                <a:tc>
                  <a:txBody>
                    <a:bodyPr/>
                    <a:lstStyle/>
                    <a:p>
                      <a:pPr algn="ctr"/>
                      <a:r>
                        <a:rPr lang="en-GB" sz="1200" dirty="0"/>
                        <a:t>18.5</a:t>
                      </a:r>
                    </a:p>
                  </a:txBody>
                  <a:tcPr anchor="ctr"/>
                </a:tc>
                <a:tc>
                  <a:txBody>
                    <a:bodyPr/>
                    <a:lstStyle/>
                    <a:p>
                      <a:pPr algn="ctr"/>
                      <a:r>
                        <a:rPr lang="en-GB" sz="1200" dirty="0"/>
                        <a:t>Yes</a:t>
                      </a:r>
                    </a:p>
                  </a:txBody>
                  <a:tcPr anchor="ctr"/>
                </a:tc>
                <a:tc>
                  <a:txBody>
                    <a:bodyPr/>
                    <a:lstStyle/>
                    <a:p>
                      <a:pPr algn="ctr"/>
                      <a:r>
                        <a:rPr lang="en-GB" sz="1200" dirty="0"/>
                        <a:t>Plasma</a:t>
                      </a:r>
                    </a:p>
                  </a:txBody>
                  <a:tcPr anchor="ctr"/>
                </a:tc>
                <a:tc>
                  <a:txBody>
                    <a:bodyPr/>
                    <a:lstStyle/>
                    <a:p>
                      <a:pPr algn="ctr"/>
                      <a:r>
                        <a:rPr lang="en-GB" sz="1200" dirty="0"/>
                        <a:t>B1P</a:t>
                      </a:r>
                    </a:p>
                  </a:txBody>
                  <a:tcPr anchor="ctr"/>
                </a:tc>
                <a:tc>
                  <a:txBody>
                    <a:bodyPr/>
                    <a:lstStyle/>
                    <a:p>
                      <a:endParaRPr lang="en-GB" sz="1200"/>
                    </a:p>
                  </a:txBody>
                  <a:tcPr/>
                </a:tc>
                <a:extLst>
                  <a:ext uri="{0D108BD9-81ED-4DB2-BD59-A6C34878D82A}">
                    <a16:rowId xmlns:a16="http://schemas.microsoft.com/office/drawing/2014/main" val="3863495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PD11006</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P001</a:t>
                      </a:r>
                    </a:p>
                  </a:txBody>
                  <a:tcPr anchor="ctr"/>
                </a:tc>
                <a:tc>
                  <a:txBody>
                    <a:bodyPr/>
                    <a:lstStyle/>
                    <a:p>
                      <a:pPr algn="ctr"/>
                      <a:r>
                        <a:rPr lang="en-GB" sz="1200" dirty="0"/>
                        <a:t>1</a:t>
                      </a:r>
                    </a:p>
                  </a:txBody>
                  <a:tcPr anchor="ctr"/>
                </a:tc>
                <a:tc>
                  <a:txBody>
                    <a:bodyPr/>
                    <a:lstStyle/>
                    <a:p>
                      <a:pPr algn="ctr"/>
                      <a:r>
                        <a:rPr lang="en-GB" sz="1200" dirty="0"/>
                        <a:t>37</a:t>
                      </a:r>
                    </a:p>
                  </a:txBody>
                  <a:tcPr anchor="ctr"/>
                </a:tc>
                <a:tc>
                  <a:txBody>
                    <a:bodyPr/>
                    <a:lstStyle/>
                    <a:p>
                      <a:pPr algn="ctr"/>
                      <a:r>
                        <a:rPr lang="en-GB" sz="1200" dirty="0"/>
                        <a:t>18.5</a:t>
                      </a:r>
                    </a:p>
                  </a:txBody>
                  <a:tcPr anchor="ctr"/>
                </a:tc>
                <a:tc>
                  <a:txBody>
                    <a:bodyPr/>
                    <a:lstStyle/>
                    <a:p>
                      <a:pPr algn="ctr"/>
                      <a:r>
                        <a:rPr lang="en-GB" sz="1200" dirty="0"/>
                        <a:t>Yes</a:t>
                      </a:r>
                    </a:p>
                  </a:txBody>
                  <a:tcPr anchor="ctr"/>
                </a:tc>
                <a:tc>
                  <a:txBody>
                    <a:bodyPr/>
                    <a:lstStyle/>
                    <a:p>
                      <a:pPr algn="ctr"/>
                      <a:r>
                        <a:rPr lang="en-GB" sz="1200" dirty="0"/>
                        <a:t>Sputum</a:t>
                      </a:r>
                    </a:p>
                  </a:txBody>
                  <a:tcPr anchor="ctr"/>
                </a:tc>
                <a:tc>
                  <a:txBody>
                    <a:bodyPr/>
                    <a:lstStyle/>
                    <a:p>
                      <a:pPr algn="ctr"/>
                      <a:r>
                        <a:rPr lang="en-GB" sz="1200" dirty="0"/>
                        <a:t>B1S</a:t>
                      </a:r>
                    </a:p>
                  </a:txBody>
                  <a:tcPr anchor="ctr"/>
                </a:tc>
                <a:tc>
                  <a:txBody>
                    <a:bodyPr/>
                    <a:lstStyle/>
                    <a:p>
                      <a:endParaRPr lang="en-GB" sz="1200"/>
                    </a:p>
                  </a:txBody>
                  <a:tcPr/>
                </a:tc>
                <a:extLst>
                  <a:ext uri="{0D108BD9-81ED-4DB2-BD59-A6C34878D82A}">
                    <a16:rowId xmlns:a16="http://schemas.microsoft.com/office/drawing/2014/main" val="323635524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PD21001</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P003</a:t>
                      </a:r>
                    </a:p>
                  </a:txBody>
                  <a:tcPr anchor="ctr"/>
                </a:tc>
                <a:tc>
                  <a:txBody>
                    <a:bodyPr/>
                    <a:lstStyle/>
                    <a:p>
                      <a:pPr algn="ctr"/>
                      <a:r>
                        <a:rPr lang="en-GB" sz="1200"/>
                        <a:t>1</a:t>
                      </a:r>
                    </a:p>
                  </a:txBody>
                  <a:tcPr anchor="ctr"/>
                </a:tc>
                <a:tc>
                  <a:txBody>
                    <a:bodyPr/>
                    <a:lstStyle/>
                    <a:p>
                      <a:pPr algn="ctr"/>
                      <a:r>
                        <a:rPr lang="en-GB" sz="1200"/>
                        <a:t>34</a:t>
                      </a:r>
                    </a:p>
                  </a:txBody>
                  <a:tcPr anchor="ctr"/>
                </a:tc>
                <a:tc>
                  <a:txBody>
                    <a:bodyPr/>
                    <a:lstStyle/>
                    <a:p>
                      <a:pPr algn="ctr"/>
                      <a:r>
                        <a:rPr lang="en-GB" sz="1200" dirty="0"/>
                        <a:t>27</a:t>
                      </a:r>
                    </a:p>
                  </a:txBody>
                  <a:tcPr anchor="ctr"/>
                </a:tc>
                <a:tc>
                  <a:txBody>
                    <a:bodyPr/>
                    <a:lstStyle/>
                    <a:p>
                      <a:pPr algn="ctr"/>
                      <a:r>
                        <a:rPr lang="en-GB" sz="1200" dirty="0"/>
                        <a:t>NA</a:t>
                      </a:r>
                    </a:p>
                  </a:txBody>
                  <a:tcPr anchor="ctr"/>
                </a:tc>
                <a:tc>
                  <a:txBody>
                    <a:bodyPr/>
                    <a:lstStyle/>
                    <a:p>
                      <a:pPr algn="ctr"/>
                      <a:r>
                        <a:rPr lang="en-GB" sz="1200" dirty="0"/>
                        <a:t>Plasma</a:t>
                      </a:r>
                    </a:p>
                  </a:txBody>
                  <a:tcPr anchor="ctr"/>
                </a:tc>
                <a:tc>
                  <a:txBody>
                    <a:bodyPr/>
                    <a:lstStyle/>
                    <a:p>
                      <a:pPr algn="ctr"/>
                      <a:r>
                        <a:rPr lang="en-GB" sz="1200" dirty="0"/>
                        <a:t>B2P</a:t>
                      </a:r>
                    </a:p>
                  </a:txBody>
                  <a:tcPr anchor="ctr"/>
                </a:tc>
                <a:tc>
                  <a:txBody>
                    <a:bodyPr/>
                    <a:lstStyle/>
                    <a:p>
                      <a:endParaRPr lang="en-GB" sz="1200"/>
                    </a:p>
                  </a:txBody>
                  <a:tcPr/>
                </a:tc>
                <a:extLst>
                  <a:ext uri="{0D108BD9-81ED-4DB2-BD59-A6C34878D82A}">
                    <a16:rowId xmlns:a16="http://schemas.microsoft.com/office/drawing/2014/main" val="17124942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PD21003</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P054</a:t>
                      </a:r>
                    </a:p>
                  </a:txBody>
                  <a:tcPr anchor="ctr"/>
                </a:tc>
                <a:tc>
                  <a:txBody>
                    <a:bodyPr/>
                    <a:lstStyle/>
                    <a:p>
                      <a:pPr algn="ctr"/>
                      <a:r>
                        <a:rPr lang="en-GB" sz="1200"/>
                        <a:t>0</a:t>
                      </a:r>
                    </a:p>
                  </a:txBody>
                  <a:tcPr anchor="ctr"/>
                </a:tc>
                <a:tc>
                  <a:txBody>
                    <a:bodyPr/>
                    <a:lstStyle/>
                    <a:p>
                      <a:pPr algn="ctr"/>
                      <a:r>
                        <a:rPr lang="en-GB" sz="1200"/>
                        <a:t>47</a:t>
                      </a:r>
                    </a:p>
                  </a:txBody>
                  <a:tcPr anchor="ctr"/>
                </a:tc>
                <a:tc>
                  <a:txBody>
                    <a:bodyPr/>
                    <a:lstStyle/>
                    <a:p>
                      <a:pPr algn="ctr"/>
                      <a:r>
                        <a:rPr lang="en-GB" sz="1200" dirty="0"/>
                        <a:t>32</a:t>
                      </a:r>
                    </a:p>
                  </a:txBody>
                  <a:tcPr anchor="ctr"/>
                </a:tc>
                <a:tc>
                  <a:txBody>
                    <a:bodyPr/>
                    <a:lstStyle/>
                    <a:p>
                      <a:pPr algn="ctr"/>
                      <a:r>
                        <a:rPr lang="en-GB" sz="1200" dirty="0"/>
                        <a:t>NA</a:t>
                      </a:r>
                    </a:p>
                  </a:txBody>
                  <a:tcPr anchor="ctr"/>
                </a:tc>
                <a:tc>
                  <a:txBody>
                    <a:bodyPr/>
                    <a:lstStyle/>
                    <a:p>
                      <a:pPr algn="ctr"/>
                      <a:r>
                        <a:rPr lang="en-GB" sz="1200" dirty="0"/>
                        <a:t>Plasma</a:t>
                      </a:r>
                    </a:p>
                  </a:txBody>
                  <a:tcPr anchor="ctr"/>
                </a:tc>
                <a:tc>
                  <a:txBody>
                    <a:bodyPr/>
                    <a:lstStyle/>
                    <a:p>
                      <a:pPr algn="ctr"/>
                      <a:r>
                        <a:rPr lang="en-GB" sz="1200" dirty="0"/>
                        <a:t>B1P</a:t>
                      </a:r>
                    </a:p>
                  </a:txBody>
                  <a:tcPr anchor="ctr"/>
                </a:tc>
                <a:tc>
                  <a:txBody>
                    <a:bodyPr/>
                    <a:lstStyle/>
                    <a:p>
                      <a:endParaRPr lang="en-GB" sz="1200"/>
                    </a:p>
                  </a:txBody>
                  <a:tcPr/>
                </a:tc>
                <a:extLst>
                  <a:ext uri="{0D108BD9-81ED-4DB2-BD59-A6C34878D82A}">
                    <a16:rowId xmlns:a16="http://schemas.microsoft.com/office/drawing/2014/main" val="120203773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PD21004</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P123</a:t>
                      </a:r>
                    </a:p>
                  </a:txBody>
                  <a:tcPr anchor="ctr"/>
                </a:tc>
                <a:tc>
                  <a:txBody>
                    <a:bodyPr/>
                    <a:lstStyle/>
                    <a:p>
                      <a:pPr algn="ctr"/>
                      <a:r>
                        <a:rPr lang="en-GB" sz="1200"/>
                        <a:t>1</a:t>
                      </a:r>
                    </a:p>
                  </a:txBody>
                  <a:tcPr anchor="ctr"/>
                </a:tc>
                <a:tc>
                  <a:txBody>
                    <a:bodyPr/>
                    <a:lstStyle/>
                    <a:p>
                      <a:pPr algn="ctr"/>
                      <a:r>
                        <a:rPr lang="en-GB" sz="1200"/>
                        <a:t>75</a:t>
                      </a:r>
                    </a:p>
                  </a:txBody>
                  <a:tcPr anchor="ctr"/>
                </a:tc>
                <a:tc>
                  <a:txBody>
                    <a:bodyPr/>
                    <a:lstStyle/>
                    <a:p>
                      <a:pPr algn="ctr"/>
                      <a:r>
                        <a:rPr lang="en-GB" sz="1200" dirty="0"/>
                        <a:t>29.5</a:t>
                      </a:r>
                    </a:p>
                  </a:txBody>
                  <a:tcPr anchor="ctr"/>
                </a:tc>
                <a:tc>
                  <a:txBody>
                    <a:bodyPr/>
                    <a:lstStyle/>
                    <a:p>
                      <a:pPr algn="ctr"/>
                      <a:r>
                        <a:rPr lang="en-GB" sz="1200" dirty="0"/>
                        <a:t>Ex</a:t>
                      </a:r>
                    </a:p>
                  </a:txBody>
                  <a:tcPr anchor="ctr"/>
                </a:tc>
                <a:tc>
                  <a:txBody>
                    <a:bodyPr/>
                    <a:lstStyle/>
                    <a:p>
                      <a:pPr algn="ctr"/>
                      <a:r>
                        <a:rPr lang="en-GB" sz="1200" dirty="0"/>
                        <a:t>Plasma</a:t>
                      </a:r>
                    </a:p>
                  </a:txBody>
                  <a:tcPr anchor="ctr"/>
                </a:tc>
                <a:tc>
                  <a:txBody>
                    <a:bodyPr/>
                    <a:lstStyle/>
                    <a:p>
                      <a:pPr algn="ctr"/>
                      <a:r>
                        <a:rPr lang="en-GB" sz="1200" dirty="0"/>
                        <a:t>B2P</a:t>
                      </a:r>
                    </a:p>
                  </a:txBody>
                  <a:tcPr anchor="ctr"/>
                </a:tc>
                <a:tc>
                  <a:txBody>
                    <a:bodyPr/>
                    <a:lstStyle/>
                    <a:p>
                      <a:endParaRPr lang="en-GB" sz="1200" dirty="0"/>
                    </a:p>
                  </a:txBody>
                  <a:tcPr/>
                </a:tc>
                <a:extLst>
                  <a:ext uri="{0D108BD9-81ED-4DB2-BD59-A6C34878D82A}">
                    <a16:rowId xmlns:a16="http://schemas.microsoft.com/office/drawing/2014/main" val="2460414017"/>
                  </a:ext>
                </a:extLst>
              </a:tr>
            </a:tbl>
          </a:graphicData>
        </a:graphic>
      </p:graphicFrame>
      <p:sp>
        <p:nvSpPr>
          <p:cNvPr id="12" name="TextBox 11">
            <a:extLst>
              <a:ext uri="{FF2B5EF4-FFF2-40B4-BE49-F238E27FC236}">
                <a16:creationId xmlns:a16="http://schemas.microsoft.com/office/drawing/2014/main" id="{9A4AB394-02DE-474A-4E40-930AEA8A0CA8}"/>
              </a:ext>
            </a:extLst>
          </p:cNvPr>
          <p:cNvSpPr txBox="1"/>
          <p:nvPr/>
        </p:nvSpPr>
        <p:spPr>
          <a:xfrm>
            <a:off x="285750" y="3267917"/>
            <a:ext cx="4910785" cy="369332"/>
          </a:xfrm>
          <a:prstGeom prst="rect">
            <a:avLst/>
          </a:prstGeom>
          <a:noFill/>
        </p:spPr>
        <p:txBody>
          <a:bodyPr wrap="square" rtlCol="0">
            <a:spAutoFit/>
          </a:bodyPr>
          <a:lstStyle/>
          <a:p>
            <a:pPr algn="ctr"/>
            <a:r>
              <a:rPr lang="en-GB" b="1" i="1">
                <a:solidFill>
                  <a:schemeClr val="bg1"/>
                </a:solidFill>
              </a:rPr>
              <a:t>Example data</a:t>
            </a:r>
          </a:p>
        </p:txBody>
      </p:sp>
      <p:sp>
        <p:nvSpPr>
          <p:cNvPr id="13" name="TextBox 12">
            <a:extLst>
              <a:ext uri="{FF2B5EF4-FFF2-40B4-BE49-F238E27FC236}">
                <a16:creationId xmlns:a16="http://schemas.microsoft.com/office/drawing/2014/main" id="{B0403FC6-E60F-7223-42AC-2946AF177900}"/>
              </a:ext>
            </a:extLst>
          </p:cNvPr>
          <p:cNvSpPr txBox="1"/>
          <p:nvPr/>
        </p:nvSpPr>
        <p:spPr>
          <a:xfrm>
            <a:off x="6787992" y="3253907"/>
            <a:ext cx="4910785" cy="369332"/>
          </a:xfrm>
          <a:prstGeom prst="rect">
            <a:avLst/>
          </a:prstGeom>
          <a:noFill/>
        </p:spPr>
        <p:txBody>
          <a:bodyPr wrap="square" rtlCol="0">
            <a:spAutoFit/>
          </a:bodyPr>
          <a:lstStyle/>
          <a:p>
            <a:pPr algn="ctr"/>
            <a:r>
              <a:rPr lang="en-GB" b="1" i="1" dirty="0">
                <a:solidFill>
                  <a:schemeClr val="bg1"/>
                </a:solidFill>
              </a:rPr>
              <a:t>Example metadata (sample information)</a:t>
            </a:r>
          </a:p>
        </p:txBody>
      </p:sp>
    </p:spTree>
    <p:extLst>
      <p:ext uri="{BB962C8B-B14F-4D97-AF65-F5344CB8AC3E}">
        <p14:creationId xmlns:p14="http://schemas.microsoft.com/office/powerpoint/2010/main" val="3559463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1DE4C-1F46-36EB-D68A-490D3AEE1B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2DEAF1-C4DE-B73D-FBBA-F4F41EA6A81E}"/>
              </a:ext>
            </a:extLst>
          </p:cNvPr>
          <p:cNvSpPr>
            <a:spLocks noGrp="1"/>
          </p:cNvSpPr>
          <p:nvPr>
            <p:ph type="title"/>
          </p:nvPr>
        </p:nvSpPr>
        <p:spPr/>
        <p:txBody>
          <a:bodyPr/>
          <a:lstStyle/>
          <a:p>
            <a:r>
              <a:rPr lang="en-GB"/>
              <a:t>Data, metadata and dictionaries</a:t>
            </a:r>
          </a:p>
        </p:txBody>
      </p:sp>
      <p:sp>
        <p:nvSpPr>
          <p:cNvPr id="3" name="Content Placeholder 2">
            <a:extLst>
              <a:ext uri="{FF2B5EF4-FFF2-40B4-BE49-F238E27FC236}">
                <a16:creationId xmlns:a16="http://schemas.microsoft.com/office/drawing/2014/main" id="{0B3387B9-3A11-8FBE-247D-6A6AB1AC8577}"/>
              </a:ext>
            </a:extLst>
          </p:cNvPr>
          <p:cNvSpPr>
            <a:spLocks noGrp="1"/>
          </p:cNvSpPr>
          <p:nvPr>
            <p:ph sz="half" idx="1"/>
          </p:nvPr>
        </p:nvSpPr>
        <p:spPr>
          <a:xfrm>
            <a:off x="675113" y="1528651"/>
            <a:ext cx="11023664" cy="1263688"/>
          </a:xfrm>
        </p:spPr>
        <p:txBody>
          <a:bodyPr/>
          <a:lstStyle/>
          <a:p>
            <a:r>
              <a:rPr lang="en-GB"/>
              <a:t>Metadata is information that describes your data - it is data about data. </a:t>
            </a:r>
          </a:p>
          <a:p>
            <a:r>
              <a:rPr lang="en-GB"/>
              <a:t>The provision of ‘rich’ metadata is key to FAIR since it allows data to be found and enables other researchers to interpret data appropriately.</a:t>
            </a:r>
          </a:p>
          <a:p>
            <a:endParaRPr lang="en-GB"/>
          </a:p>
        </p:txBody>
      </p:sp>
      <p:sp>
        <p:nvSpPr>
          <p:cNvPr id="4" name="Slide Number Placeholder 3">
            <a:extLst>
              <a:ext uri="{FF2B5EF4-FFF2-40B4-BE49-F238E27FC236}">
                <a16:creationId xmlns:a16="http://schemas.microsoft.com/office/drawing/2014/main" id="{65297806-7952-CEDB-C573-FC31A3CB9089}"/>
              </a:ext>
            </a:extLst>
          </p:cNvPr>
          <p:cNvSpPr>
            <a:spLocks noGrp="1"/>
          </p:cNvSpPr>
          <p:nvPr>
            <p:ph type="sldNum" sz="quarter" idx="13"/>
          </p:nvPr>
        </p:nvSpPr>
        <p:spPr/>
        <p:txBody>
          <a:bodyPr/>
          <a:lstStyle/>
          <a:p>
            <a:fld id="{7782931A-7D25-4B4B-9464-57AE418934A3}" type="slidenum">
              <a:rPr lang="en-US" smtClean="0"/>
              <a:pPr/>
              <a:t>12</a:t>
            </a:fld>
            <a:endParaRPr lang="en-US"/>
          </a:p>
        </p:txBody>
      </p:sp>
      <p:sp>
        <p:nvSpPr>
          <p:cNvPr id="5" name="Footer Placeholder 4">
            <a:extLst>
              <a:ext uri="{FF2B5EF4-FFF2-40B4-BE49-F238E27FC236}">
                <a16:creationId xmlns:a16="http://schemas.microsoft.com/office/drawing/2014/main" id="{61BEBD51-A8B4-B136-6E31-D3ACFB69EC43}"/>
              </a:ext>
            </a:extLst>
          </p:cNvPr>
          <p:cNvSpPr>
            <a:spLocks noGrp="1"/>
          </p:cNvSpPr>
          <p:nvPr>
            <p:ph type="ftr" sz="quarter" idx="12"/>
          </p:nvPr>
        </p:nvSpPr>
        <p:spPr/>
        <p:txBody>
          <a:bodyPr/>
          <a:lstStyle/>
          <a:p>
            <a:r>
              <a:rPr lang="en-US"/>
              <a:t>CBF</a:t>
            </a:r>
          </a:p>
        </p:txBody>
      </p:sp>
      <p:graphicFrame>
        <p:nvGraphicFramePr>
          <p:cNvPr id="11" name="Table 10">
            <a:extLst>
              <a:ext uri="{FF2B5EF4-FFF2-40B4-BE49-F238E27FC236}">
                <a16:creationId xmlns:a16="http://schemas.microsoft.com/office/drawing/2014/main" id="{168845E2-323D-C611-3E57-DAA729CE8D8B}"/>
              </a:ext>
            </a:extLst>
          </p:cNvPr>
          <p:cNvGraphicFramePr>
            <a:graphicFrameLocks noGrp="1"/>
          </p:cNvGraphicFramePr>
          <p:nvPr>
            <p:extLst>
              <p:ext uri="{D42A27DB-BD31-4B8C-83A1-F6EECF244321}">
                <p14:modId xmlns:p14="http://schemas.microsoft.com/office/powerpoint/2010/main" val="186319709"/>
              </p:ext>
            </p:extLst>
          </p:nvPr>
        </p:nvGraphicFramePr>
        <p:xfrm>
          <a:off x="376696" y="2977005"/>
          <a:ext cx="11620498" cy="3710338"/>
        </p:xfrm>
        <a:graphic>
          <a:graphicData uri="http://schemas.openxmlformats.org/drawingml/2006/table">
            <a:tbl>
              <a:tblPr firstRow="1" bandRow="1">
                <a:tableStyleId>{0660B408-B3CF-4A94-85FC-2B1E0A45F4A2}</a:tableStyleId>
              </a:tblPr>
              <a:tblGrid>
                <a:gridCol w="2199690">
                  <a:extLst>
                    <a:ext uri="{9D8B030D-6E8A-4147-A177-3AD203B41FA5}">
                      <a16:colId xmlns:a16="http://schemas.microsoft.com/office/drawing/2014/main" val="3998026680"/>
                    </a:ext>
                  </a:extLst>
                </a:gridCol>
                <a:gridCol w="3784200">
                  <a:extLst>
                    <a:ext uri="{9D8B030D-6E8A-4147-A177-3AD203B41FA5}">
                      <a16:colId xmlns:a16="http://schemas.microsoft.com/office/drawing/2014/main" val="4104613130"/>
                    </a:ext>
                  </a:extLst>
                </a:gridCol>
                <a:gridCol w="1830805">
                  <a:extLst>
                    <a:ext uri="{9D8B030D-6E8A-4147-A177-3AD203B41FA5}">
                      <a16:colId xmlns:a16="http://schemas.microsoft.com/office/drawing/2014/main" val="3671521228"/>
                    </a:ext>
                  </a:extLst>
                </a:gridCol>
                <a:gridCol w="1183040">
                  <a:extLst>
                    <a:ext uri="{9D8B030D-6E8A-4147-A177-3AD203B41FA5}">
                      <a16:colId xmlns:a16="http://schemas.microsoft.com/office/drawing/2014/main" val="1181898109"/>
                    </a:ext>
                  </a:extLst>
                </a:gridCol>
                <a:gridCol w="2414483">
                  <a:extLst>
                    <a:ext uri="{9D8B030D-6E8A-4147-A177-3AD203B41FA5}">
                      <a16:colId xmlns:a16="http://schemas.microsoft.com/office/drawing/2014/main" val="4165594877"/>
                    </a:ext>
                  </a:extLst>
                </a:gridCol>
                <a:gridCol w="208280">
                  <a:extLst>
                    <a:ext uri="{9D8B030D-6E8A-4147-A177-3AD203B41FA5}">
                      <a16:colId xmlns:a16="http://schemas.microsoft.com/office/drawing/2014/main" val="994930587"/>
                    </a:ext>
                  </a:extLst>
                </a:gridCol>
              </a:tblGrid>
              <a:tr h="253492">
                <a:tc>
                  <a:txBody>
                    <a:bodyPr/>
                    <a:lstStyle/>
                    <a:p>
                      <a:pPr algn="ctr"/>
                      <a:r>
                        <a:rPr lang="en-GB" sz="1600"/>
                        <a:t>Variable Name</a:t>
                      </a:r>
                    </a:p>
                  </a:txBody>
                  <a:tcPr anchor="ctr"/>
                </a:tc>
                <a:tc>
                  <a:txBody>
                    <a:bodyPr/>
                    <a:lstStyle/>
                    <a:p>
                      <a:pPr algn="ctr"/>
                      <a:r>
                        <a:rPr lang="en-GB" sz="1600"/>
                        <a:t>Description</a:t>
                      </a:r>
                    </a:p>
                  </a:txBody>
                  <a:tcPr anchor="ctr"/>
                </a:tc>
                <a:tc>
                  <a:txBody>
                    <a:bodyPr/>
                    <a:lstStyle/>
                    <a:p>
                      <a:pPr algn="ctr"/>
                      <a:r>
                        <a:rPr lang="en-GB" sz="1600"/>
                        <a:t> Data type</a:t>
                      </a:r>
                    </a:p>
                  </a:txBody>
                  <a:tcPr anchor="ctr"/>
                </a:tc>
                <a:tc>
                  <a:txBody>
                    <a:bodyPr/>
                    <a:lstStyle/>
                    <a:p>
                      <a:pPr algn="ctr"/>
                      <a:r>
                        <a:rPr lang="en-GB" sz="1600"/>
                        <a:t>Units</a:t>
                      </a:r>
                    </a:p>
                  </a:txBody>
                  <a:tcPr anchor="ctr"/>
                </a:tc>
                <a:tc>
                  <a:txBody>
                    <a:bodyPr/>
                    <a:lstStyle/>
                    <a:p>
                      <a:pPr algn="ctr"/>
                      <a:r>
                        <a:rPr lang="en-GB" sz="1600"/>
                        <a:t>Allowed values</a:t>
                      </a:r>
                    </a:p>
                  </a:txBody>
                  <a:tcPr anchor="ctr"/>
                </a:tc>
                <a:tc>
                  <a:txBody>
                    <a:bodyPr/>
                    <a:lstStyle/>
                    <a:p>
                      <a:pPr algn="ctr"/>
                      <a:r>
                        <a:rPr lang="en-GB" sz="1600"/>
                        <a:t>…</a:t>
                      </a:r>
                    </a:p>
                  </a:txBody>
                  <a:tcPr anchor="ctr"/>
                </a:tc>
                <a:extLst>
                  <a:ext uri="{0D108BD9-81ED-4DB2-BD59-A6C34878D82A}">
                    <a16:rowId xmlns:a16="http://schemas.microsoft.com/office/drawing/2014/main" val="54088227"/>
                  </a:ext>
                </a:extLst>
              </a:tr>
              <a:tr h="253492">
                <a:tc>
                  <a:txBody>
                    <a:bodyPr/>
                    <a:lstStyle/>
                    <a:p>
                      <a:r>
                        <a:rPr lang="en-GB" sz="1600"/>
                        <a:t>SampleID</a:t>
                      </a:r>
                    </a:p>
                  </a:txBody>
                  <a:tcPr anchor="ctr"/>
                </a:tc>
                <a:tc>
                  <a:txBody>
                    <a:bodyPr/>
                    <a:lstStyle/>
                    <a:p>
                      <a:r>
                        <a:rPr lang="en-GB" sz="1600"/>
                        <a:t>Unique sample identifier</a:t>
                      </a:r>
                    </a:p>
                  </a:txBody>
                  <a:tcPr anchor="ctr"/>
                </a:tc>
                <a:tc>
                  <a:txBody>
                    <a:bodyPr/>
                    <a:lstStyle/>
                    <a:p>
                      <a:r>
                        <a:rPr lang="en-GB" sz="1600"/>
                        <a:t>string</a:t>
                      </a:r>
                    </a:p>
                  </a:txBody>
                  <a:tcPr anchor="ctr"/>
                </a:tc>
                <a:tc>
                  <a:txBody>
                    <a:bodyPr/>
                    <a:lstStyle/>
                    <a:p>
                      <a:r>
                        <a:rPr lang="en-GB" sz="1600"/>
                        <a:t>-</a:t>
                      </a:r>
                    </a:p>
                  </a:txBody>
                  <a:tcPr anchor="ctr"/>
                </a:tc>
                <a:tc>
                  <a:txBody>
                    <a:bodyPr/>
                    <a:lstStyle/>
                    <a:p>
                      <a:r>
                        <a:rPr lang="en-GB" sz="1600"/>
                        <a:t>Unique ID</a:t>
                      </a:r>
                    </a:p>
                  </a:txBody>
                  <a:tcPr anchor="ctr"/>
                </a:tc>
                <a:tc>
                  <a:txBody>
                    <a:bodyPr/>
                    <a:lstStyle/>
                    <a:p>
                      <a:endParaRPr lang="en-GB" sz="1600"/>
                    </a:p>
                  </a:txBody>
                  <a:tcPr/>
                </a:tc>
                <a:extLst>
                  <a:ext uri="{0D108BD9-81ED-4DB2-BD59-A6C34878D82A}">
                    <a16:rowId xmlns:a16="http://schemas.microsoft.com/office/drawing/2014/main" val="654334777"/>
                  </a:ext>
                </a:extLst>
              </a:tr>
              <a:tr h="253492">
                <a:tc>
                  <a:txBody>
                    <a:bodyPr/>
                    <a:lstStyle/>
                    <a:p>
                      <a:r>
                        <a:rPr lang="en-GB" sz="1600"/>
                        <a:t>Glucose</a:t>
                      </a:r>
                    </a:p>
                  </a:txBody>
                  <a:tcPr anchor="ctr"/>
                </a:tc>
                <a:tc>
                  <a:txBody>
                    <a:bodyPr/>
                    <a:lstStyle/>
                    <a:p>
                      <a:r>
                        <a:rPr lang="en-GB" sz="1600"/>
                        <a:t>Plasma levels of D-glucose</a:t>
                      </a:r>
                    </a:p>
                  </a:txBody>
                  <a:tcPr anchor="ctr"/>
                </a:tc>
                <a:tc>
                  <a:txBody>
                    <a:bodyPr/>
                    <a:lstStyle/>
                    <a:p>
                      <a:r>
                        <a:rPr lang="en-GB" sz="1600"/>
                        <a:t>numeric</a:t>
                      </a:r>
                    </a:p>
                  </a:txBody>
                  <a:tcPr anchor="ctr"/>
                </a:tc>
                <a:tc>
                  <a:txBody>
                    <a:bodyPr/>
                    <a:lstStyle/>
                    <a:p>
                      <a:r>
                        <a:rPr lang="en-GB" sz="1600"/>
                        <a:t>mM</a:t>
                      </a:r>
                    </a:p>
                  </a:txBody>
                  <a:tcPr anchor="ctr"/>
                </a:tc>
                <a:tc>
                  <a:txBody>
                    <a:bodyPr/>
                    <a:lstStyle/>
                    <a:p>
                      <a:endParaRPr lang="en-GB" sz="1600"/>
                    </a:p>
                  </a:txBody>
                  <a:tcPr anchor="ctr"/>
                </a:tc>
                <a:tc>
                  <a:txBody>
                    <a:bodyPr/>
                    <a:lstStyle/>
                    <a:p>
                      <a:endParaRPr lang="en-GB" sz="1600"/>
                    </a:p>
                  </a:txBody>
                  <a:tcPr/>
                </a:tc>
                <a:extLst>
                  <a:ext uri="{0D108BD9-81ED-4DB2-BD59-A6C34878D82A}">
                    <a16:rowId xmlns:a16="http://schemas.microsoft.com/office/drawing/2014/main" val="386349548"/>
                  </a:ext>
                </a:extLst>
              </a:tr>
              <a:tr h="6222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LDL receptor</a:t>
                      </a:r>
                    </a:p>
                  </a:txBody>
                  <a:tcPr anchor="ctr"/>
                </a:tc>
                <a:tc>
                  <a:txBody>
                    <a:bodyPr/>
                    <a:lstStyle/>
                    <a:p>
                      <a:r>
                        <a:rPr lang="en-GB" sz="1600"/>
                        <a:t>Protein levels of transmembrane LDL receptor</a:t>
                      </a:r>
                    </a:p>
                  </a:txBody>
                  <a:tcPr anchor="ctr"/>
                </a:tc>
                <a:tc>
                  <a:txBody>
                    <a:bodyPr/>
                    <a:lstStyle/>
                    <a:p>
                      <a:r>
                        <a:rPr lang="en-GB" sz="1600"/>
                        <a:t>numeric</a:t>
                      </a:r>
                    </a:p>
                  </a:txBody>
                  <a:tcPr anchor="ctr"/>
                </a:tc>
                <a:tc>
                  <a:txBody>
                    <a:bodyPr/>
                    <a:lstStyle/>
                    <a:p>
                      <a:r>
                        <a:rPr lang="en-GB" sz="1600"/>
                        <a:t>Ug/mg membrane protein</a:t>
                      </a:r>
                    </a:p>
                  </a:txBody>
                  <a:tcPr anchor="ctr"/>
                </a:tc>
                <a:tc>
                  <a:txBody>
                    <a:bodyPr/>
                    <a:lstStyle/>
                    <a:p>
                      <a:r>
                        <a:rPr lang="en-GB" sz="1600"/>
                        <a:t>0-2</a:t>
                      </a:r>
                    </a:p>
                  </a:txBody>
                  <a:tcPr anchor="ctr"/>
                </a:tc>
                <a:tc>
                  <a:txBody>
                    <a:bodyPr/>
                    <a:lstStyle/>
                    <a:p>
                      <a:endParaRPr lang="en-GB" sz="1600"/>
                    </a:p>
                  </a:txBody>
                  <a:tcPr/>
                </a:tc>
                <a:extLst>
                  <a:ext uri="{0D108BD9-81ED-4DB2-BD59-A6C34878D82A}">
                    <a16:rowId xmlns:a16="http://schemas.microsoft.com/office/drawing/2014/main" val="3236355249"/>
                  </a:ext>
                </a:extLst>
              </a:tr>
              <a:tr h="437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TP53 Mut</a:t>
                      </a:r>
                    </a:p>
                  </a:txBody>
                  <a:tcPr anchor="ctr"/>
                </a:tc>
                <a:tc>
                  <a:txBody>
                    <a:bodyPr/>
                    <a:lstStyle/>
                    <a:p>
                      <a:r>
                        <a:rPr lang="en-GB" sz="1600"/>
                        <a:t>TP53mutation status</a:t>
                      </a:r>
                    </a:p>
                  </a:txBody>
                  <a:tcPr anchor="ctr"/>
                </a:tc>
                <a:tc>
                  <a:txBody>
                    <a:bodyPr/>
                    <a:lstStyle/>
                    <a:p>
                      <a:r>
                        <a:rPr lang="en-GB" sz="1600"/>
                        <a:t>categorical</a:t>
                      </a:r>
                    </a:p>
                  </a:txBody>
                  <a:tcPr anchor="ctr"/>
                </a:tc>
                <a:tc>
                  <a:txBody>
                    <a:bodyPr/>
                    <a:lstStyle/>
                    <a:p>
                      <a:r>
                        <a:rPr lang="en-GB" sz="1600"/>
                        <a:t>-</a:t>
                      </a:r>
                    </a:p>
                  </a:txBody>
                  <a:tcPr anchor="ctr"/>
                </a:tc>
                <a:tc>
                  <a:txBody>
                    <a:bodyPr/>
                    <a:lstStyle/>
                    <a:p>
                      <a:r>
                        <a:rPr lang="en-GB" sz="1600"/>
                        <a:t>0= wild type; 1=mutant</a:t>
                      </a:r>
                    </a:p>
                  </a:txBody>
                  <a:tcPr anchor="ctr"/>
                </a:tc>
                <a:tc>
                  <a:txBody>
                    <a:bodyPr/>
                    <a:lstStyle/>
                    <a:p>
                      <a:endParaRPr lang="en-GB" sz="1600"/>
                    </a:p>
                  </a:txBody>
                  <a:tcPr/>
                </a:tc>
                <a:extLst>
                  <a:ext uri="{0D108BD9-81ED-4DB2-BD59-A6C34878D82A}">
                    <a16:rowId xmlns:a16="http://schemas.microsoft.com/office/drawing/2014/main" val="295977990"/>
                  </a:ext>
                </a:extLst>
              </a:tr>
              <a:tr h="2534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Sex</a:t>
                      </a:r>
                    </a:p>
                  </a:txBody>
                  <a:tcPr anchor="ctr"/>
                </a:tc>
                <a:tc>
                  <a:txBody>
                    <a:bodyPr/>
                    <a:lstStyle/>
                    <a:p>
                      <a:r>
                        <a:rPr lang="en-GB" sz="1600"/>
                        <a:t>Biological sex of participants</a:t>
                      </a:r>
                    </a:p>
                  </a:txBody>
                  <a:tcPr anchor="ctr"/>
                </a:tc>
                <a:tc>
                  <a:txBody>
                    <a:bodyPr/>
                    <a:lstStyle/>
                    <a:p>
                      <a:r>
                        <a:rPr lang="en-GB" sz="1600"/>
                        <a:t>categorical</a:t>
                      </a:r>
                    </a:p>
                  </a:txBody>
                  <a:tcPr anchor="ctr"/>
                </a:tc>
                <a:tc>
                  <a:txBody>
                    <a:bodyPr/>
                    <a:lstStyle/>
                    <a:p>
                      <a:r>
                        <a:rPr lang="en-GB" sz="1600"/>
                        <a:t>-</a:t>
                      </a:r>
                    </a:p>
                  </a:txBody>
                  <a:tcPr anchor="ctr"/>
                </a:tc>
                <a:tc>
                  <a:txBody>
                    <a:bodyPr/>
                    <a:lstStyle/>
                    <a:p>
                      <a:r>
                        <a:rPr lang="en-GB" sz="1600"/>
                        <a:t>0= female; 1=male</a:t>
                      </a:r>
                    </a:p>
                  </a:txBody>
                  <a:tcPr anchor="ctr"/>
                </a:tc>
                <a:tc>
                  <a:txBody>
                    <a:bodyPr/>
                    <a:lstStyle/>
                    <a:p>
                      <a:endParaRPr lang="en-GB" sz="1600"/>
                    </a:p>
                  </a:txBody>
                  <a:tcPr/>
                </a:tc>
                <a:extLst>
                  <a:ext uri="{0D108BD9-81ED-4DB2-BD59-A6C34878D82A}">
                    <a16:rowId xmlns:a16="http://schemas.microsoft.com/office/drawing/2014/main" val="171249429"/>
                  </a:ext>
                </a:extLst>
              </a:tr>
              <a:tr h="2534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Age</a:t>
                      </a:r>
                    </a:p>
                  </a:txBody>
                  <a:tcPr anchor="ctr"/>
                </a:tc>
                <a:tc>
                  <a:txBody>
                    <a:bodyPr/>
                    <a:lstStyle/>
                    <a:p>
                      <a:r>
                        <a:rPr lang="en-GB" sz="1600"/>
                        <a:t>Age at recruitment</a:t>
                      </a:r>
                    </a:p>
                  </a:txBody>
                  <a:tcPr anchor="ctr"/>
                </a:tc>
                <a:tc>
                  <a:txBody>
                    <a:bodyPr/>
                    <a:lstStyle/>
                    <a:p>
                      <a:r>
                        <a:rPr lang="en-GB" sz="1600"/>
                        <a:t>integer</a:t>
                      </a:r>
                    </a:p>
                  </a:txBody>
                  <a:tcPr anchor="ctr"/>
                </a:tc>
                <a:tc>
                  <a:txBody>
                    <a:bodyPr/>
                    <a:lstStyle/>
                    <a:p>
                      <a:r>
                        <a:rPr lang="en-GB" sz="1600"/>
                        <a:t>years</a:t>
                      </a:r>
                    </a:p>
                  </a:txBody>
                  <a:tcPr anchor="ctr"/>
                </a:tc>
                <a:tc>
                  <a:txBody>
                    <a:bodyPr/>
                    <a:lstStyle/>
                    <a:p>
                      <a:r>
                        <a:rPr lang="en-GB" sz="1600"/>
                        <a:t>0-110</a:t>
                      </a:r>
                    </a:p>
                  </a:txBody>
                  <a:tcPr anchor="ctr"/>
                </a:tc>
                <a:tc>
                  <a:txBody>
                    <a:bodyPr/>
                    <a:lstStyle/>
                    <a:p>
                      <a:endParaRPr lang="en-GB" sz="1600"/>
                    </a:p>
                  </a:txBody>
                  <a:tcPr/>
                </a:tc>
                <a:extLst>
                  <a:ext uri="{0D108BD9-81ED-4DB2-BD59-A6C34878D82A}">
                    <a16:rowId xmlns:a16="http://schemas.microsoft.com/office/drawing/2014/main" val="1202037734"/>
                  </a:ext>
                </a:extLst>
              </a:tr>
              <a:tr h="2534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BMI</a:t>
                      </a:r>
                    </a:p>
                  </a:txBody>
                  <a:tcPr anchor="ctr"/>
                </a:tc>
                <a:tc>
                  <a:txBody>
                    <a:bodyPr/>
                    <a:lstStyle/>
                    <a:p>
                      <a:r>
                        <a:rPr lang="en-GB" sz="1600"/>
                        <a:t>Body mass index</a:t>
                      </a:r>
                    </a:p>
                  </a:txBody>
                  <a:tcPr anchor="ctr"/>
                </a:tc>
                <a:tc>
                  <a:txBody>
                    <a:bodyPr/>
                    <a:lstStyle/>
                    <a:p>
                      <a:r>
                        <a:rPr lang="en-GB" sz="1600"/>
                        <a:t>numeric</a:t>
                      </a:r>
                    </a:p>
                  </a:txBody>
                  <a:tcPr anchor="ctr"/>
                </a:tc>
                <a:tc>
                  <a:txBody>
                    <a:bodyPr/>
                    <a:lstStyle/>
                    <a:p>
                      <a:r>
                        <a:rPr lang="en-GB" sz="1600"/>
                        <a:t>Kg/m</a:t>
                      </a:r>
                      <a:r>
                        <a:rPr lang="en-GB" sz="1600" baseline="30000"/>
                        <a:t>2</a:t>
                      </a:r>
                    </a:p>
                  </a:txBody>
                  <a:tcPr anchor="ctr"/>
                </a:tc>
                <a:tc>
                  <a:txBody>
                    <a:bodyPr/>
                    <a:lstStyle/>
                    <a:p>
                      <a:r>
                        <a:rPr lang="en-GB" sz="1600"/>
                        <a:t>15-50</a:t>
                      </a:r>
                    </a:p>
                  </a:txBody>
                  <a:tcPr anchor="ctr"/>
                </a:tc>
                <a:tc>
                  <a:txBody>
                    <a:bodyPr/>
                    <a:lstStyle/>
                    <a:p>
                      <a:endParaRPr lang="en-GB" sz="1600"/>
                    </a:p>
                  </a:txBody>
                  <a:tcPr/>
                </a:tc>
                <a:extLst>
                  <a:ext uri="{0D108BD9-81ED-4DB2-BD59-A6C34878D82A}">
                    <a16:rowId xmlns:a16="http://schemas.microsoft.com/office/drawing/2014/main" val="2460414017"/>
                  </a:ext>
                </a:extLst>
              </a:tr>
              <a:tr h="437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t>Smoking</a:t>
                      </a:r>
                    </a:p>
                  </a:txBody>
                  <a:tcPr anchor="ctr"/>
                </a:tc>
                <a:tc>
                  <a:txBody>
                    <a:bodyPr/>
                    <a:lstStyle/>
                    <a:p>
                      <a:r>
                        <a:rPr lang="en-GB" sz="1600"/>
                        <a:t>Smoking behaviour</a:t>
                      </a:r>
                    </a:p>
                  </a:txBody>
                  <a:tcPr anchor="ctr"/>
                </a:tc>
                <a:tc>
                  <a:txBody>
                    <a:bodyPr/>
                    <a:lstStyle/>
                    <a:p>
                      <a:r>
                        <a:rPr lang="en-GB" sz="1600"/>
                        <a:t>categorical</a:t>
                      </a:r>
                    </a:p>
                  </a:txBody>
                  <a:tcPr anchor="ctr"/>
                </a:tc>
                <a:tc>
                  <a:txBody>
                    <a:bodyPr/>
                    <a:lstStyle/>
                    <a:p>
                      <a:r>
                        <a:rPr lang="en-GB" sz="1600"/>
                        <a:t>-</a:t>
                      </a:r>
                    </a:p>
                  </a:txBody>
                  <a:tcPr anchor="ctr"/>
                </a:tc>
                <a:tc>
                  <a:txBody>
                    <a:bodyPr/>
                    <a:lstStyle/>
                    <a:p>
                      <a:r>
                        <a:rPr lang="en-GB" sz="1600"/>
                        <a:t>Yes; No; Ex= ex-smoker</a:t>
                      </a:r>
                    </a:p>
                  </a:txBody>
                  <a:tcPr anchor="ctr"/>
                </a:tc>
                <a:tc>
                  <a:txBody>
                    <a:bodyPr/>
                    <a:lstStyle/>
                    <a:p>
                      <a:endParaRPr lang="en-GB" sz="1600"/>
                    </a:p>
                  </a:txBody>
                  <a:tcPr/>
                </a:tc>
                <a:extLst>
                  <a:ext uri="{0D108BD9-81ED-4DB2-BD59-A6C34878D82A}">
                    <a16:rowId xmlns:a16="http://schemas.microsoft.com/office/drawing/2014/main" val="2425342761"/>
                  </a:ext>
                </a:extLst>
              </a:tr>
            </a:tbl>
          </a:graphicData>
        </a:graphic>
      </p:graphicFrame>
      <p:sp>
        <p:nvSpPr>
          <p:cNvPr id="6" name="TextBox 5">
            <a:extLst>
              <a:ext uri="{FF2B5EF4-FFF2-40B4-BE49-F238E27FC236}">
                <a16:creationId xmlns:a16="http://schemas.microsoft.com/office/drawing/2014/main" id="{FC412AC8-4984-178C-E1DB-6E493169330F}"/>
              </a:ext>
            </a:extLst>
          </p:cNvPr>
          <p:cNvSpPr txBox="1"/>
          <p:nvPr/>
        </p:nvSpPr>
        <p:spPr>
          <a:xfrm>
            <a:off x="3636341" y="2607673"/>
            <a:ext cx="4910785" cy="369332"/>
          </a:xfrm>
          <a:prstGeom prst="rect">
            <a:avLst/>
          </a:prstGeom>
          <a:noFill/>
        </p:spPr>
        <p:txBody>
          <a:bodyPr wrap="square" rtlCol="0">
            <a:spAutoFit/>
          </a:bodyPr>
          <a:lstStyle/>
          <a:p>
            <a:pPr algn="ctr"/>
            <a:r>
              <a:rPr lang="en-GB" b="1" i="1">
                <a:solidFill>
                  <a:schemeClr val="bg1"/>
                </a:solidFill>
              </a:rPr>
              <a:t>Example dictionary</a:t>
            </a:r>
          </a:p>
        </p:txBody>
      </p:sp>
    </p:spTree>
    <p:extLst>
      <p:ext uri="{BB962C8B-B14F-4D97-AF65-F5344CB8AC3E}">
        <p14:creationId xmlns:p14="http://schemas.microsoft.com/office/powerpoint/2010/main" val="1373059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5F33F-F45C-6518-CBDB-9232574E89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CE8958-47C7-8026-2A04-D0080077F5D3}"/>
              </a:ext>
            </a:extLst>
          </p:cNvPr>
          <p:cNvSpPr>
            <a:spLocks noGrp="1"/>
          </p:cNvSpPr>
          <p:nvPr>
            <p:ph type="title"/>
          </p:nvPr>
        </p:nvSpPr>
        <p:spPr/>
        <p:txBody>
          <a:bodyPr/>
          <a:lstStyle/>
          <a:p>
            <a:r>
              <a:rPr lang="en-GB">
                <a:ea typeface="+mj-lt"/>
                <a:cs typeface="+mj-lt"/>
              </a:rPr>
              <a:t>What are FAIR principles? </a:t>
            </a:r>
            <a:endParaRPr lang="en-US"/>
          </a:p>
        </p:txBody>
      </p:sp>
      <p:sp>
        <p:nvSpPr>
          <p:cNvPr id="4" name="Slide Number Placeholder 3">
            <a:extLst>
              <a:ext uri="{FF2B5EF4-FFF2-40B4-BE49-F238E27FC236}">
                <a16:creationId xmlns:a16="http://schemas.microsoft.com/office/drawing/2014/main" id="{6496AD00-3BB2-BF5D-2E44-389FE194C0B5}"/>
              </a:ext>
            </a:extLst>
          </p:cNvPr>
          <p:cNvSpPr>
            <a:spLocks noGrp="1"/>
          </p:cNvSpPr>
          <p:nvPr>
            <p:ph type="sldNum" sz="quarter" idx="13"/>
          </p:nvPr>
        </p:nvSpPr>
        <p:spPr/>
        <p:txBody>
          <a:bodyPr/>
          <a:lstStyle/>
          <a:p>
            <a:fld id="{7782931A-7D25-4B4B-9464-57AE418934A3}" type="slidenum">
              <a:rPr lang="en-US" smtClean="0"/>
              <a:pPr/>
              <a:t>13</a:t>
            </a:fld>
            <a:endParaRPr lang="en-US"/>
          </a:p>
        </p:txBody>
      </p:sp>
      <p:sp>
        <p:nvSpPr>
          <p:cNvPr id="5" name="Footer Placeholder 4">
            <a:extLst>
              <a:ext uri="{FF2B5EF4-FFF2-40B4-BE49-F238E27FC236}">
                <a16:creationId xmlns:a16="http://schemas.microsoft.com/office/drawing/2014/main" id="{15A2A43F-A6DF-8AF8-E2FA-8A51B2A8D9BD}"/>
              </a:ext>
            </a:extLst>
          </p:cNvPr>
          <p:cNvSpPr>
            <a:spLocks noGrp="1"/>
          </p:cNvSpPr>
          <p:nvPr>
            <p:ph type="ftr" sz="quarter" idx="12"/>
          </p:nvPr>
        </p:nvSpPr>
        <p:spPr/>
        <p:txBody>
          <a:bodyPr/>
          <a:lstStyle/>
          <a:p>
            <a:r>
              <a:rPr lang="en-US"/>
              <a:t>CBF</a:t>
            </a:r>
          </a:p>
        </p:txBody>
      </p:sp>
      <p:pic>
        <p:nvPicPr>
          <p:cNvPr id="12" name="Content Placeholder 11" descr="A hand cursor and gears&#10;&#10;AI-generated content may be incorrect.">
            <a:extLst>
              <a:ext uri="{FF2B5EF4-FFF2-40B4-BE49-F238E27FC236}">
                <a16:creationId xmlns:a16="http://schemas.microsoft.com/office/drawing/2014/main" id="{87DC1C13-DA33-4441-FECD-B9D70C7B8046}"/>
              </a:ext>
            </a:extLst>
          </p:cNvPr>
          <p:cNvPicPr>
            <a:picLocks noGrp="1" noChangeAspect="1"/>
          </p:cNvPicPr>
          <p:nvPr>
            <p:ph sz="half" idx="1"/>
          </p:nvPr>
        </p:nvPicPr>
        <p:blipFill>
          <a:blip r:embed="rId2"/>
          <a:stretch>
            <a:fillRect/>
          </a:stretch>
        </p:blipFill>
        <p:spPr>
          <a:xfrm>
            <a:off x="819275" y="2060489"/>
            <a:ext cx="10515600" cy="3581400"/>
          </a:xfrm>
          <a:prstGeom prst="rect">
            <a:avLst/>
          </a:prstGeom>
        </p:spPr>
      </p:pic>
    </p:spTree>
    <p:extLst>
      <p:ext uri="{BB962C8B-B14F-4D97-AF65-F5344CB8AC3E}">
        <p14:creationId xmlns:p14="http://schemas.microsoft.com/office/powerpoint/2010/main" val="27061341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0C9A3-83F2-19BA-36EC-6FAA1C2D449C}"/>
              </a:ext>
            </a:extLst>
          </p:cNvPr>
          <p:cNvSpPr>
            <a:spLocks noGrp="1"/>
          </p:cNvSpPr>
          <p:nvPr>
            <p:ph type="title"/>
          </p:nvPr>
        </p:nvSpPr>
        <p:spPr/>
        <p:txBody>
          <a:bodyPr/>
          <a:lstStyle/>
          <a:p>
            <a:r>
              <a:rPr lang="en-GB" sz="4000" dirty="0"/>
              <a:t>15 guiding principles – </a:t>
            </a:r>
            <a:r>
              <a:rPr lang="en-GB" sz="4000" i="1" dirty="0"/>
              <a:t>If you can tick all 15, you are FAIR</a:t>
            </a:r>
          </a:p>
        </p:txBody>
      </p:sp>
      <p:sp>
        <p:nvSpPr>
          <p:cNvPr id="7" name="Text Placeholder 6">
            <a:extLst>
              <a:ext uri="{FF2B5EF4-FFF2-40B4-BE49-F238E27FC236}">
                <a16:creationId xmlns:a16="http://schemas.microsoft.com/office/drawing/2014/main" id="{D8A8875F-C2CE-8BF5-9431-A0F6725ED2E7}"/>
              </a:ext>
            </a:extLst>
          </p:cNvPr>
          <p:cNvSpPr>
            <a:spLocks noGrp="1"/>
          </p:cNvSpPr>
          <p:nvPr>
            <p:ph sz="half" idx="1"/>
          </p:nvPr>
        </p:nvSpPr>
        <p:spPr/>
        <p:txBody>
          <a:bodyPr/>
          <a:lstStyle/>
          <a:p>
            <a:endParaRPr lang="en-GB" dirty="0"/>
          </a:p>
        </p:txBody>
      </p:sp>
      <p:sp>
        <p:nvSpPr>
          <p:cNvPr id="4" name="Slide Number Placeholder 3">
            <a:extLst>
              <a:ext uri="{FF2B5EF4-FFF2-40B4-BE49-F238E27FC236}">
                <a16:creationId xmlns:a16="http://schemas.microsoft.com/office/drawing/2014/main" id="{448D17CF-A998-7FF3-20B0-9B81D175870F}"/>
              </a:ext>
            </a:extLst>
          </p:cNvPr>
          <p:cNvSpPr>
            <a:spLocks noGrp="1"/>
          </p:cNvSpPr>
          <p:nvPr>
            <p:ph type="sldNum" sz="quarter" idx="13"/>
          </p:nvPr>
        </p:nvSpPr>
        <p:spPr/>
        <p:txBody>
          <a:bodyPr/>
          <a:lstStyle/>
          <a:p>
            <a:fld id="{7782931A-7D25-4B4B-9464-57AE418934A3}" type="slidenum">
              <a:rPr lang="en-US" smtClean="0"/>
              <a:pPr/>
              <a:t>14</a:t>
            </a:fld>
            <a:endParaRPr lang="en-US"/>
          </a:p>
        </p:txBody>
      </p:sp>
      <p:sp>
        <p:nvSpPr>
          <p:cNvPr id="5" name="Footer Placeholder 4">
            <a:extLst>
              <a:ext uri="{FF2B5EF4-FFF2-40B4-BE49-F238E27FC236}">
                <a16:creationId xmlns:a16="http://schemas.microsoft.com/office/drawing/2014/main" id="{C28CF90E-3CB8-7107-4A9D-14A4D45F618C}"/>
              </a:ext>
            </a:extLst>
          </p:cNvPr>
          <p:cNvSpPr>
            <a:spLocks noGrp="1"/>
          </p:cNvSpPr>
          <p:nvPr>
            <p:ph type="ftr" sz="quarter" idx="12"/>
          </p:nvPr>
        </p:nvSpPr>
        <p:spPr/>
        <p:txBody>
          <a:bodyPr/>
          <a:lstStyle/>
          <a:p>
            <a:r>
              <a:rPr lang="en-US"/>
              <a:t>CBF</a:t>
            </a:r>
          </a:p>
        </p:txBody>
      </p:sp>
      <p:pic>
        <p:nvPicPr>
          <p:cNvPr id="9" name="Picture 8">
            <a:extLst>
              <a:ext uri="{FF2B5EF4-FFF2-40B4-BE49-F238E27FC236}">
                <a16:creationId xmlns:a16="http://schemas.microsoft.com/office/drawing/2014/main" id="{8C8F131D-179D-556F-4E81-DDEA4B0C3C70}"/>
              </a:ext>
            </a:extLst>
          </p:cNvPr>
          <p:cNvPicPr>
            <a:picLocks noChangeAspect="1"/>
          </p:cNvPicPr>
          <p:nvPr/>
        </p:nvPicPr>
        <p:blipFill>
          <a:blip r:embed="rId2"/>
          <a:stretch>
            <a:fillRect/>
          </a:stretch>
        </p:blipFill>
        <p:spPr>
          <a:xfrm>
            <a:off x="698501" y="1766895"/>
            <a:ext cx="7235824" cy="4363730"/>
          </a:xfrm>
          <a:prstGeom prst="rect">
            <a:avLst/>
          </a:prstGeom>
        </p:spPr>
      </p:pic>
    </p:spTree>
    <p:extLst>
      <p:ext uri="{BB962C8B-B14F-4D97-AF65-F5344CB8AC3E}">
        <p14:creationId xmlns:p14="http://schemas.microsoft.com/office/powerpoint/2010/main" val="4065146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10B85-E614-E0C5-69D9-624AC62C08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585554-D53B-0560-55F4-ECF415F8D68E}"/>
              </a:ext>
            </a:extLst>
          </p:cNvPr>
          <p:cNvSpPr>
            <a:spLocks noGrp="1"/>
          </p:cNvSpPr>
          <p:nvPr>
            <p:ph type="title"/>
          </p:nvPr>
        </p:nvSpPr>
        <p:spPr/>
        <p:txBody>
          <a:bodyPr/>
          <a:lstStyle/>
          <a:p>
            <a:r>
              <a:rPr lang="en-US">
                <a:solidFill>
                  <a:schemeClr val="accent1">
                    <a:lumMod val="60000"/>
                    <a:lumOff val="40000"/>
                  </a:schemeClr>
                </a:solidFill>
                <a:latin typeface="Poppins Bold"/>
                <a:cs typeface="Poppins Bold"/>
              </a:rPr>
              <a:t>F</a:t>
            </a:r>
            <a:r>
              <a:rPr lang="en-US">
                <a:latin typeface="Poppins Bold"/>
                <a:cs typeface="Poppins Bold"/>
              </a:rPr>
              <a:t>AIR - </a:t>
            </a:r>
            <a:r>
              <a:rPr lang="en-GB">
                <a:solidFill>
                  <a:schemeClr val="accent1">
                    <a:lumMod val="60000"/>
                    <a:lumOff val="40000"/>
                  </a:schemeClr>
                </a:solidFill>
                <a:latin typeface="Poppins Bold"/>
                <a:cs typeface="Poppins Bold"/>
              </a:rPr>
              <a:t>Findable</a:t>
            </a:r>
          </a:p>
        </p:txBody>
      </p:sp>
      <p:sp>
        <p:nvSpPr>
          <p:cNvPr id="4" name="Slide Number Placeholder 3">
            <a:extLst>
              <a:ext uri="{FF2B5EF4-FFF2-40B4-BE49-F238E27FC236}">
                <a16:creationId xmlns:a16="http://schemas.microsoft.com/office/drawing/2014/main" id="{F1D70E9F-F85E-268A-7738-4B16B2C4F359}"/>
              </a:ext>
            </a:extLst>
          </p:cNvPr>
          <p:cNvSpPr>
            <a:spLocks noGrp="1"/>
          </p:cNvSpPr>
          <p:nvPr>
            <p:ph type="sldNum" sz="quarter" idx="13"/>
          </p:nvPr>
        </p:nvSpPr>
        <p:spPr/>
        <p:txBody>
          <a:bodyPr/>
          <a:lstStyle/>
          <a:p>
            <a:fld id="{7782931A-7D25-4B4B-9464-57AE418934A3}" type="slidenum">
              <a:rPr lang="en-US" smtClean="0"/>
              <a:pPr/>
              <a:t>15</a:t>
            </a:fld>
            <a:endParaRPr lang="en-US"/>
          </a:p>
        </p:txBody>
      </p:sp>
      <p:sp>
        <p:nvSpPr>
          <p:cNvPr id="5" name="Footer Placeholder 4">
            <a:extLst>
              <a:ext uri="{FF2B5EF4-FFF2-40B4-BE49-F238E27FC236}">
                <a16:creationId xmlns:a16="http://schemas.microsoft.com/office/drawing/2014/main" id="{0B2D0B75-8B54-47BB-96ED-CA92DB7F32B9}"/>
              </a:ext>
            </a:extLst>
          </p:cNvPr>
          <p:cNvSpPr>
            <a:spLocks noGrp="1"/>
          </p:cNvSpPr>
          <p:nvPr>
            <p:ph type="ftr" sz="quarter" idx="12"/>
          </p:nvPr>
        </p:nvSpPr>
        <p:spPr/>
        <p:txBody>
          <a:bodyPr/>
          <a:lstStyle/>
          <a:p>
            <a:r>
              <a:rPr lang="en-US"/>
              <a:t>CBF</a:t>
            </a:r>
          </a:p>
        </p:txBody>
      </p:sp>
      <p:sp>
        <p:nvSpPr>
          <p:cNvPr id="7" name="Rectangle 2">
            <a:extLst>
              <a:ext uri="{FF2B5EF4-FFF2-40B4-BE49-F238E27FC236}">
                <a16:creationId xmlns:a16="http://schemas.microsoft.com/office/drawing/2014/main" id="{93AC7D07-87F9-C34C-E875-704E9A7518A5}"/>
              </a:ext>
            </a:extLst>
          </p:cNvPr>
          <p:cNvSpPr>
            <a:spLocks noGrp="1" noChangeArrowheads="1"/>
          </p:cNvSpPr>
          <p:nvPr>
            <p:ph sz="half" idx="1"/>
          </p:nvPr>
        </p:nvSpPr>
        <p:spPr bwMode="auto">
          <a:xfrm>
            <a:off x="685112" y="1509016"/>
            <a:ext cx="11232236" cy="1143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ts val="0"/>
              </a:spcBef>
            </a:pPr>
            <a:r>
              <a:rPr lang="en-US" sz="2400">
                <a:latin typeface="Aptos"/>
                <a:cs typeface="Arial"/>
              </a:rPr>
              <a:t>Findable = Data should be easy to find for both humans and computers </a:t>
            </a:r>
          </a:p>
          <a:p>
            <a:pPr>
              <a:lnSpc>
                <a:spcPct val="150000"/>
              </a:lnSpc>
              <a:spcBef>
                <a:spcPts val="0"/>
              </a:spcBef>
            </a:pPr>
            <a:r>
              <a:rPr lang="en-US" sz="2400">
                <a:latin typeface="Aptos"/>
                <a:cs typeface="Arial"/>
              </a:rPr>
              <a:t>                                  Is making data "findable" just IT’s job?</a:t>
            </a:r>
            <a:endParaRPr lang="en-US" sz="2400">
              <a:latin typeface="Aptos"/>
            </a:endParaRPr>
          </a:p>
        </p:txBody>
      </p:sp>
      <p:pic>
        <p:nvPicPr>
          <p:cNvPr id="3" name="Picture 2" descr="A person pointing at the camera&#10;&#10;AI-generated content may be incorrect.">
            <a:extLst>
              <a:ext uri="{FF2B5EF4-FFF2-40B4-BE49-F238E27FC236}">
                <a16:creationId xmlns:a16="http://schemas.microsoft.com/office/drawing/2014/main" id="{EA960F4C-0B52-E933-C73C-0ECB7D8E6EA1}"/>
              </a:ext>
            </a:extLst>
          </p:cNvPr>
          <p:cNvPicPr>
            <a:picLocks noChangeAspect="1"/>
          </p:cNvPicPr>
          <p:nvPr/>
        </p:nvPicPr>
        <p:blipFill>
          <a:blip r:embed="rId3"/>
          <a:stretch>
            <a:fillRect/>
          </a:stretch>
        </p:blipFill>
        <p:spPr>
          <a:xfrm>
            <a:off x="3611685" y="3058676"/>
            <a:ext cx="4931118" cy="3239787"/>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20550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DE46A-7355-951A-D99A-693F6AE9E8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911200-B38A-9925-08C8-E1076B5EBF5C}"/>
              </a:ext>
            </a:extLst>
          </p:cNvPr>
          <p:cNvSpPr>
            <a:spLocks noGrp="1"/>
          </p:cNvSpPr>
          <p:nvPr>
            <p:ph type="title"/>
          </p:nvPr>
        </p:nvSpPr>
        <p:spPr/>
        <p:txBody>
          <a:bodyPr/>
          <a:lstStyle/>
          <a:p>
            <a:r>
              <a:rPr lang="en-US">
                <a:solidFill>
                  <a:schemeClr val="accent1">
                    <a:lumMod val="60000"/>
                    <a:lumOff val="40000"/>
                  </a:schemeClr>
                </a:solidFill>
                <a:latin typeface="Poppins Bold"/>
                <a:cs typeface="Poppins Bold"/>
              </a:rPr>
              <a:t>F</a:t>
            </a:r>
            <a:r>
              <a:rPr lang="en-US">
                <a:latin typeface="Poppins Bold"/>
                <a:cs typeface="Poppins Bold"/>
              </a:rPr>
              <a:t>AIR - </a:t>
            </a:r>
            <a:r>
              <a:rPr lang="en-GB">
                <a:solidFill>
                  <a:schemeClr val="accent1">
                    <a:lumMod val="60000"/>
                    <a:lumOff val="40000"/>
                  </a:schemeClr>
                </a:solidFill>
                <a:latin typeface="Poppins Bold"/>
                <a:cs typeface="Poppins Bold"/>
              </a:rPr>
              <a:t>Findable</a:t>
            </a:r>
          </a:p>
        </p:txBody>
      </p:sp>
      <p:sp>
        <p:nvSpPr>
          <p:cNvPr id="4" name="Slide Number Placeholder 3">
            <a:extLst>
              <a:ext uri="{FF2B5EF4-FFF2-40B4-BE49-F238E27FC236}">
                <a16:creationId xmlns:a16="http://schemas.microsoft.com/office/drawing/2014/main" id="{2FC67ABE-A66D-CEFD-AFF1-30A657E468B8}"/>
              </a:ext>
            </a:extLst>
          </p:cNvPr>
          <p:cNvSpPr>
            <a:spLocks noGrp="1"/>
          </p:cNvSpPr>
          <p:nvPr>
            <p:ph type="sldNum" sz="quarter" idx="13"/>
          </p:nvPr>
        </p:nvSpPr>
        <p:spPr/>
        <p:txBody>
          <a:bodyPr/>
          <a:lstStyle/>
          <a:p>
            <a:fld id="{7782931A-7D25-4B4B-9464-57AE418934A3}" type="slidenum">
              <a:rPr lang="en-US" smtClean="0"/>
              <a:pPr/>
              <a:t>16</a:t>
            </a:fld>
            <a:endParaRPr lang="en-US"/>
          </a:p>
        </p:txBody>
      </p:sp>
      <p:sp>
        <p:nvSpPr>
          <p:cNvPr id="5" name="Footer Placeholder 4">
            <a:extLst>
              <a:ext uri="{FF2B5EF4-FFF2-40B4-BE49-F238E27FC236}">
                <a16:creationId xmlns:a16="http://schemas.microsoft.com/office/drawing/2014/main" id="{BE4494A5-5FC0-0A62-13B2-24543241F416}"/>
              </a:ext>
            </a:extLst>
          </p:cNvPr>
          <p:cNvSpPr>
            <a:spLocks noGrp="1"/>
          </p:cNvSpPr>
          <p:nvPr>
            <p:ph type="ftr" sz="quarter" idx="12"/>
          </p:nvPr>
        </p:nvSpPr>
        <p:spPr/>
        <p:txBody>
          <a:bodyPr/>
          <a:lstStyle/>
          <a:p>
            <a:r>
              <a:rPr lang="en-US"/>
              <a:t>CBF</a:t>
            </a:r>
          </a:p>
        </p:txBody>
      </p:sp>
      <p:sp>
        <p:nvSpPr>
          <p:cNvPr id="7" name="Rectangle 2">
            <a:extLst>
              <a:ext uri="{FF2B5EF4-FFF2-40B4-BE49-F238E27FC236}">
                <a16:creationId xmlns:a16="http://schemas.microsoft.com/office/drawing/2014/main" id="{8995E5F4-3C77-40D0-79B4-DA4C838700A5}"/>
              </a:ext>
            </a:extLst>
          </p:cNvPr>
          <p:cNvSpPr>
            <a:spLocks noGrp="1" noChangeArrowheads="1"/>
          </p:cNvSpPr>
          <p:nvPr>
            <p:ph sz="half" idx="1"/>
          </p:nvPr>
        </p:nvSpPr>
        <p:spPr bwMode="auto">
          <a:xfrm>
            <a:off x="0" y="1481637"/>
            <a:ext cx="11232236" cy="593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lnSpc>
                <a:spcPct val="150000"/>
              </a:lnSpc>
              <a:spcBef>
                <a:spcPts val="0"/>
              </a:spcBef>
            </a:pPr>
            <a:r>
              <a:rPr lang="en-US" sz="2400" b="1">
                <a:latin typeface="Aptos"/>
                <a:cs typeface="Arial"/>
              </a:rPr>
              <a:t>What key steps can you take?</a:t>
            </a:r>
            <a:endParaRPr lang="en-US" sz="2400" b="1">
              <a:latin typeface="Aptos"/>
            </a:endParaRPr>
          </a:p>
        </p:txBody>
      </p:sp>
      <p:sp>
        <p:nvSpPr>
          <p:cNvPr id="8" name="Rectangle 2">
            <a:extLst>
              <a:ext uri="{FF2B5EF4-FFF2-40B4-BE49-F238E27FC236}">
                <a16:creationId xmlns:a16="http://schemas.microsoft.com/office/drawing/2014/main" id="{2F8323BD-E3E8-0237-03B5-0523217585F1}"/>
              </a:ext>
            </a:extLst>
          </p:cNvPr>
          <p:cNvSpPr txBox="1">
            <a:spLocks noChangeArrowheads="1"/>
          </p:cNvSpPr>
          <p:nvPr/>
        </p:nvSpPr>
        <p:spPr bwMode="auto">
          <a:xfrm>
            <a:off x="1068826" y="2442958"/>
            <a:ext cx="10568830" cy="4249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US" sz="2400">
                <a:ea typeface="+mn-lt"/>
                <a:cs typeface="+mn-lt"/>
              </a:rPr>
              <a:t> </a:t>
            </a:r>
            <a:r>
              <a:rPr lang="en-US" sz="2400">
                <a:solidFill>
                  <a:schemeClr val="accent2"/>
                </a:solidFill>
                <a:ea typeface="+mn-lt"/>
                <a:cs typeface="+mn-lt"/>
              </a:rPr>
              <a:t>✔️</a:t>
            </a:r>
            <a:r>
              <a:rPr lang="en-US" sz="2400">
                <a:ea typeface="+mn-lt"/>
                <a:cs typeface="+mn-lt"/>
              </a:rPr>
              <a:t> </a:t>
            </a:r>
            <a:r>
              <a:rPr lang="en-US" sz="2400" i="1">
                <a:ea typeface="+mn-lt"/>
                <a:cs typeface="+mn-lt"/>
              </a:rPr>
              <a:t>Prepare rich and clean data and metadata files</a:t>
            </a:r>
          </a:p>
          <a:p>
            <a:pPr>
              <a:lnSpc>
                <a:spcPct val="120000"/>
              </a:lnSpc>
              <a:spcBef>
                <a:spcPts val="0"/>
              </a:spcBef>
            </a:pPr>
            <a:r>
              <a:rPr lang="en-US" sz="2400">
                <a:ea typeface="+mn-lt"/>
                <a:cs typeface="+mn-lt"/>
              </a:rPr>
              <a:t> ✔️ </a:t>
            </a:r>
            <a:r>
              <a:rPr lang="en-US" sz="2400" i="1">
                <a:ea typeface="+mn-lt"/>
                <a:cs typeface="+mn-lt"/>
              </a:rPr>
              <a:t>Plan where will your data live from project completion, how can people access it and/or search for it? Ideally registered or indexed in a searchable resource</a:t>
            </a:r>
          </a:p>
          <a:p>
            <a:pPr>
              <a:lnSpc>
                <a:spcPct val="120000"/>
              </a:lnSpc>
              <a:spcBef>
                <a:spcPts val="0"/>
              </a:spcBef>
            </a:pPr>
            <a:r>
              <a:rPr lang="en-US" sz="2400">
                <a:ea typeface="+mn-lt"/>
                <a:cs typeface="+mn-lt"/>
              </a:rPr>
              <a:t> ✔️ </a:t>
            </a:r>
            <a:r>
              <a:rPr lang="en-US" sz="2400" i="1">
                <a:ea typeface="+mn-lt"/>
                <a:cs typeface="+mn-lt"/>
              </a:rPr>
              <a:t>Assign your meta(data) globally unique and persistent identifiers (DOI)</a:t>
            </a:r>
          </a:p>
          <a:p>
            <a:pPr>
              <a:lnSpc>
                <a:spcPct val="120000"/>
              </a:lnSpc>
              <a:spcBef>
                <a:spcPts val="0"/>
              </a:spcBef>
            </a:pPr>
            <a:r>
              <a:rPr lang="en-US" sz="2400">
                <a:ea typeface="+mn-lt"/>
                <a:cs typeface="+mn-lt"/>
              </a:rPr>
              <a:t> ✔️ </a:t>
            </a:r>
            <a:r>
              <a:rPr lang="en-US" sz="2400" i="1">
                <a:ea typeface="+mn-lt"/>
                <a:cs typeface="+mn-lt"/>
              </a:rPr>
              <a:t>Link to methods (e.g. protocols, workflows, pipelines, etc.) that are also linked with DOIs</a:t>
            </a:r>
          </a:p>
          <a:p>
            <a:pPr>
              <a:lnSpc>
                <a:spcPct val="150000"/>
              </a:lnSpc>
              <a:spcBef>
                <a:spcPts val="0"/>
              </a:spcBef>
            </a:pPr>
            <a:r>
              <a:rPr lang="en-US" sz="2400">
                <a:ea typeface="+mn-lt"/>
                <a:cs typeface="+mn-lt"/>
              </a:rPr>
              <a:t>❌</a:t>
            </a:r>
            <a:r>
              <a:rPr lang="en-US" sz="2400">
                <a:latin typeface="Aptos"/>
                <a:cs typeface="Arial"/>
              </a:rPr>
              <a:t> </a:t>
            </a:r>
            <a:r>
              <a:rPr lang="en-US" sz="2400" b="1" i="1">
                <a:latin typeface="Aptos"/>
                <a:cs typeface="Arial"/>
              </a:rPr>
              <a:t>Bad practice: </a:t>
            </a:r>
            <a:r>
              <a:rPr lang="en-US" sz="2400" i="1">
                <a:latin typeface="Aptos"/>
                <a:cs typeface="Arial"/>
              </a:rPr>
              <a:t>Leave data cleaning for the end</a:t>
            </a:r>
            <a:endParaRPr lang="en-US" sz="2400">
              <a:solidFill>
                <a:srgbClr val="FFFFFF"/>
              </a:solidFill>
              <a:latin typeface="Aptos"/>
              <a:cs typeface="Arial"/>
            </a:endParaRPr>
          </a:p>
          <a:p>
            <a:pPr marL="457200" indent="-457200">
              <a:lnSpc>
                <a:spcPct val="150000"/>
              </a:lnSpc>
              <a:spcBef>
                <a:spcPts val="0"/>
              </a:spcBef>
              <a:buFont typeface="Arial,Sans-Serif"/>
              <a:buChar char="•"/>
            </a:pPr>
            <a:endParaRPr lang="en-US" sz="2400">
              <a:latin typeface="Aptos"/>
              <a:cs typeface="Arial"/>
            </a:endParaRPr>
          </a:p>
        </p:txBody>
      </p:sp>
    </p:spTree>
    <p:extLst>
      <p:ext uri="{BB962C8B-B14F-4D97-AF65-F5344CB8AC3E}">
        <p14:creationId xmlns:p14="http://schemas.microsoft.com/office/powerpoint/2010/main" val="2798997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CDB923-2954-6DD3-5E3D-D528D18C94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7BE7F6-D708-EF86-8AC7-3FE16B9D99C8}"/>
              </a:ext>
            </a:extLst>
          </p:cNvPr>
          <p:cNvSpPr>
            <a:spLocks noGrp="1"/>
          </p:cNvSpPr>
          <p:nvPr>
            <p:ph type="title"/>
          </p:nvPr>
        </p:nvSpPr>
        <p:spPr>
          <a:xfrm>
            <a:off x="685410" y="2274"/>
            <a:ext cx="10818386" cy="1829472"/>
          </a:xfrm>
        </p:spPr>
        <p:txBody>
          <a:bodyPr/>
          <a:lstStyle/>
          <a:p>
            <a:pPr>
              <a:lnSpc>
                <a:spcPct val="150000"/>
              </a:lnSpc>
              <a:spcBef>
                <a:spcPts val="0"/>
              </a:spcBef>
            </a:pPr>
            <a:br>
              <a:rPr lang="en-US" sz="3600">
                <a:latin typeface="Poppins Bold"/>
                <a:cs typeface="Poppins Bold"/>
              </a:rPr>
            </a:br>
            <a:r>
              <a:rPr lang="en-US" sz="2800">
                <a:solidFill>
                  <a:schemeClr val="accent1">
                    <a:lumMod val="60000"/>
                    <a:lumOff val="40000"/>
                  </a:schemeClr>
                </a:solidFill>
                <a:latin typeface="Poppins Bold"/>
                <a:cs typeface="Poppins Bold"/>
              </a:rPr>
              <a:t>F</a:t>
            </a:r>
            <a:r>
              <a:rPr lang="en-US" sz="2800">
                <a:latin typeface="Poppins Bold"/>
                <a:cs typeface="Poppins Bold"/>
              </a:rPr>
              <a:t>AIR - </a:t>
            </a:r>
            <a:r>
              <a:rPr lang="en-GB" sz="2800">
                <a:solidFill>
                  <a:schemeClr val="accent1">
                    <a:lumMod val="60000"/>
                    <a:lumOff val="40000"/>
                  </a:schemeClr>
                </a:solidFill>
                <a:latin typeface="Poppins Bold"/>
                <a:cs typeface="Poppins Bold"/>
              </a:rPr>
              <a:t>Findable </a:t>
            </a:r>
            <a:r>
              <a:rPr lang="en-GB" sz="2800">
                <a:latin typeface="Poppins Bold"/>
                <a:cs typeface="Poppins Bold"/>
              </a:rPr>
              <a:t>-</a:t>
            </a:r>
            <a:r>
              <a:rPr lang="en-GB" sz="2800">
                <a:solidFill>
                  <a:schemeClr val="accent1">
                    <a:lumMod val="60000"/>
                    <a:lumOff val="40000"/>
                  </a:schemeClr>
                </a:solidFill>
                <a:latin typeface="Poppins Bold"/>
                <a:cs typeface="Poppins Bold"/>
              </a:rPr>
              <a:t> </a:t>
            </a:r>
            <a:r>
              <a:rPr lang="en-GB" sz="2800">
                <a:latin typeface="Poppins Bold"/>
                <a:ea typeface="+mj-lt"/>
                <a:cs typeface="+mj-lt"/>
              </a:rPr>
              <a:t>Rich metadata that describes the data </a:t>
            </a:r>
            <a:endParaRPr lang="en-US" sz="2800">
              <a:latin typeface="Poppins Bold"/>
              <a:cs typeface="Poppins Bold"/>
            </a:endParaRPr>
          </a:p>
          <a:p>
            <a:endParaRPr lang="en-GB">
              <a:latin typeface="Poppins Bold"/>
              <a:cs typeface="Poppins Bold"/>
            </a:endParaRPr>
          </a:p>
        </p:txBody>
      </p:sp>
      <p:sp>
        <p:nvSpPr>
          <p:cNvPr id="4" name="Slide Number Placeholder 3">
            <a:extLst>
              <a:ext uri="{FF2B5EF4-FFF2-40B4-BE49-F238E27FC236}">
                <a16:creationId xmlns:a16="http://schemas.microsoft.com/office/drawing/2014/main" id="{303DF6AD-D897-16B5-0E1A-8EF7C04A9631}"/>
              </a:ext>
            </a:extLst>
          </p:cNvPr>
          <p:cNvSpPr>
            <a:spLocks noGrp="1"/>
          </p:cNvSpPr>
          <p:nvPr>
            <p:ph type="sldNum" sz="quarter" idx="13"/>
          </p:nvPr>
        </p:nvSpPr>
        <p:spPr/>
        <p:txBody>
          <a:bodyPr/>
          <a:lstStyle/>
          <a:p>
            <a:fld id="{7782931A-7D25-4B4B-9464-57AE418934A3}" type="slidenum">
              <a:rPr lang="en-US" smtClean="0"/>
              <a:pPr/>
              <a:t>17</a:t>
            </a:fld>
            <a:endParaRPr lang="en-US"/>
          </a:p>
        </p:txBody>
      </p:sp>
      <p:sp>
        <p:nvSpPr>
          <p:cNvPr id="5" name="Footer Placeholder 4">
            <a:extLst>
              <a:ext uri="{FF2B5EF4-FFF2-40B4-BE49-F238E27FC236}">
                <a16:creationId xmlns:a16="http://schemas.microsoft.com/office/drawing/2014/main" id="{37E4F9F7-05AF-702B-32CF-0290A18523F1}"/>
              </a:ext>
            </a:extLst>
          </p:cNvPr>
          <p:cNvSpPr>
            <a:spLocks noGrp="1"/>
          </p:cNvSpPr>
          <p:nvPr>
            <p:ph type="ftr" sz="quarter" idx="12"/>
          </p:nvPr>
        </p:nvSpPr>
        <p:spPr/>
        <p:txBody>
          <a:bodyPr/>
          <a:lstStyle/>
          <a:p>
            <a:r>
              <a:rPr lang="en-US"/>
              <a:t>CBF</a:t>
            </a:r>
          </a:p>
        </p:txBody>
      </p:sp>
      <p:sp>
        <p:nvSpPr>
          <p:cNvPr id="7" name="Rectangle 2">
            <a:extLst>
              <a:ext uri="{FF2B5EF4-FFF2-40B4-BE49-F238E27FC236}">
                <a16:creationId xmlns:a16="http://schemas.microsoft.com/office/drawing/2014/main" id="{1A41A8E5-4736-FC15-FD37-70F8ABE54740}"/>
              </a:ext>
            </a:extLst>
          </p:cNvPr>
          <p:cNvSpPr>
            <a:spLocks noGrp="1" noChangeArrowheads="1"/>
          </p:cNvSpPr>
          <p:nvPr>
            <p:ph sz="half" idx="1"/>
          </p:nvPr>
        </p:nvSpPr>
        <p:spPr bwMode="auto">
          <a:xfrm>
            <a:off x="684366" y="1710955"/>
            <a:ext cx="5259804" cy="4657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spcBef>
                <a:spcPts val="0"/>
              </a:spcBef>
            </a:pPr>
            <a:r>
              <a:rPr lang="en-US" sz="2000" dirty="0">
                <a:ea typeface="+mn-lt"/>
                <a:cs typeface="+mn-lt"/>
              </a:rPr>
              <a:t>✔️ </a:t>
            </a:r>
            <a:r>
              <a:rPr lang="en-US" sz="2000" i="1" dirty="0">
                <a:ea typeface="+mn-lt"/>
                <a:cs typeface="+mn-lt"/>
              </a:rPr>
              <a:t>Good practice</a:t>
            </a:r>
            <a:endParaRPr lang="en-US" sz="2000" i="1" dirty="0">
              <a:cs typeface="Arial"/>
            </a:endParaRPr>
          </a:p>
          <a:p>
            <a:pPr marL="285750" indent="-285750">
              <a:buFont typeface="Arial"/>
              <a:buChar char="•"/>
            </a:pPr>
            <a:r>
              <a:rPr lang="en-US" sz="2000" b="1" dirty="0">
                <a:ea typeface="+mn-lt"/>
                <a:cs typeface="+mn-lt"/>
              </a:rPr>
              <a:t>Sample ID:</a:t>
            </a:r>
            <a:r>
              <a:rPr lang="en-US" sz="2000" dirty="0">
                <a:ea typeface="+mn-lt"/>
                <a:cs typeface="+mn-lt"/>
              </a:rPr>
              <a:t> PD001 </a:t>
            </a:r>
            <a:r>
              <a:rPr lang="en-US" sz="1600" i="1" dirty="0">
                <a:ea typeface="+mn-lt"/>
                <a:cs typeface="+mn-lt"/>
              </a:rPr>
              <a:t>(systematic, unique)</a:t>
            </a:r>
            <a:endParaRPr lang="en-US" sz="1600" i="1" dirty="0"/>
          </a:p>
          <a:p>
            <a:pPr marL="285750" indent="-285750">
              <a:buFont typeface="Arial"/>
              <a:buChar char="•"/>
            </a:pPr>
            <a:r>
              <a:rPr lang="en-US" sz="2000" b="1" dirty="0">
                <a:ea typeface="+mn-lt"/>
                <a:cs typeface="+mn-lt"/>
              </a:rPr>
              <a:t>Age:</a:t>
            </a:r>
            <a:r>
              <a:rPr lang="en-US" sz="2000" dirty="0">
                <a:ea typeface="+mn-lt"/>
                <a:cs typeface="+mn-lt"/>
              </a:rPr>
              <a:t> 65</a:t>
            </a:r>
            <a:endParaRPr lang="en-US" sz="2000" dirty="0"/>
          </a:p>
          <a:p>
            <a:pPr marL="285750" indent="-285750">
              <a:buFont typeface="Arial"/>
              <a:buChar char="•"/>
            </a:pPr>
            <a:r>
              <a:rPr lang="en-US" sz="2000" b="1" dirty="0">
                <a:ea typeface="+mn-lt"/>
                <a:cs typeface="+mn-lt"/>
              </a:rPr>
              <a:t>Sex:</a:t>
            </a:r>
            <a:r>
              <a:rPr lang="en-US" sz="2000" dirty="0">
                <a:ea typeface="+mn-lt"/>
                <a:cs typeface="+mn-lt"/>
              </a:rPr>
              <a:t> Male</a:t>
            </a:r>
            <a:endParaRPr lang="en-US" sz="2000" dirty="0"/>
          </a:p>
          <a:p>
            <a:pPr marL="285750" indent="-285750">
              <a:buFont typeface="Arial"/>
              <a:buChar char="•"/>
            </a:pPr>
            <a:r>
              <a:rPr lang="en-US" sz="2000" b="1" dirty="0">
                <a:ea typeface="+mn-lt"/>
                <a:cs typeface="+mn-lt"/>
              </a:rPr>
              <a:t>Diagnosis:</a:t>
            </a:r>
            <a:r>
              <a:rPr lang="en-US" sz="2000" dirty="0">
                <a:ea typeface="+mn-lt"/>
                <a:cs typeface="+mn-lt"/>
              </a:rPr>
              <a:t> PDON </a:t>
            </a:r>
            <a:r>
              <a:rPr lang="en-US" sz="1600" dirty="0">
                <a:ea typeface="+mn-lt"/>
                <a:cs typeface="+mn-lt"/>
              </a:rPr>
              <a:t>(</a:t>
            </a:r>
            <a:r>
              <a:rPr lang="en-US" sz="1600" i="1" dirty="0">
                <a:ea typeface="+mn-lt"/>
                <a:cs typeface="+mn-lt"/>
              </a:rPr>
              <a:t>Parkinson’s Disease ontology</a:t>
            </a:r>
            <a:r>
              <a:rPr lang="en-US" sz="1600" dirty="0">
                <a:ea typeface="+mn-lt"/>
                <a:cs typeface="+mn-lt"/>
              </a:rPr>
              <a:t>)</a:t>
            </a:r>
            <a:endParaRPr lang="en-US" sz="2000" dirty="0"/>
          </a:p>
          <a:p>
            <a:pPr marL="285750" indent="-285750">
              <a:buFont typeface="Arial"/>
              <a:buChar char="•"/>
            </a:pPr>
            <a:r>
              <a:rPr lang="en-US" sz="2000" b="1" dirty="0">
                <a:ea typeface="+mn-lt"/>
                <a:cs typeface="+mn-lt"/>
              </a:rPr>
              <a:t>Collection date:</a:t>
            </a:r>
            <a:r>
              <a:rPr lang="en-US" sz="2000" dirty="0">
                <a:ea typeface="+mn-lt"/>
                <a:cs typeface="+mn-lt"/>
              </a:rPr>
              <a:t> 12/02/2023</a:t>
            </a:r>
            <a:endParaRPr lang="en-US" sz="2000" dirty="0"/>
          </a:p>
          <a:p>
            <a:pPr marL="285750" indent="-285750">
              <a:buFont typeface="Arial"/>
              <a:buChar char="•"/>
            </a:pPr>
            <a:r>
              <a:rPr lang="en-US" sz="2000" b="1" dirty="0">
                <a:ea typeface="+mn-lt"/>
                <a:cs typeface="+mn-lt"/>
              </a:rPr>
              <a:t>Tissue:</a:t>
            </a:r>
            <a:r>
              <a:rPr lang="en-US" sz="2000" dirty="0">
                <a:ea typeface="+mn-lt"/>
                <a:cs typeface="+mn-lt"/>
              </a:rPr>
              <a:t> Whole blood</a:t>
            </a:r>
            <a:endParaRPr lang="en-US" sz="2000" dirty="0"/>
          </a:p>
          <a:p>
            <a:pPr marL="285750" indent="-285750">
              <a:buFont typeface="Arial"/>
              <a:buChar char="•"/>
            </a:pPr>
            <a:r>
              <a:rPr lang="en-US" sz="2000" b="1" dirty="0">
                <a:ea typeface="+mn-lt"/>
                <a:cs typeface="+mn-lt"/>
              </a:rPr>
              <a:t>Processing method:</a:t>
            </a:r>
            <a:r>
              <a:rPr lang="en-US" sz="2000" dirty="0">
                <a:ea typeface="+mn-lt"/>
                <a:cs typeface="+mn-lt"/>
              </a:rPr>
              <a:t> EDTA tube, frozen at –80°C within 2 hours</a:t>
            </a:r>
            <a:endParaRPr lang="en-US" sz="2000" dirty="0"/>
          </a:p>
          <a:p>
            <a:pPr marL="285750" indent="-285750">
              <a:buFont typeface="Arial"/>
              <a:buChar char="•"/>
            </a:pPr>
            <a:r>
              <a:rPr lang="en-US" sz="2000" b="1" dirty="0">
                <a:ea typeface="+mn-lt"/>
                <a:cs typeface="+mn-lt"/>
              </a:rPr>
              <a:t>Sequencing platform:</a:t>
            </a:r>
            <a:r>
              <a:rPr lang="en-US" sz="2000" dirty="0">
                <a:ea typeface="+mn-lt"/>
                <a:cs typeface="+mn-lt"/>
              </a:rPr>
              <a:t> Illumina NovaSeq6000</a:t>
            </a:r>
            <a:endParaRPr lang="en-US" sz="2000" dirty="0"/>
          </a:p>
        </p:txBody>
      </p:sp>
      <p:sp>
        <p:nvSpPr>
          <p:cNvPr id="6" name="Rectangle 2">
            <a:extLst>
              <a:ext uri="{FF2B5EF4-FFF2-40B4-BE49-F238E27FC236}">
                <a16:creationId xmlns:a16="http://schemas.microsoft.com/office/drawing/2014/main" id="{D3C42AA2-AB92-EA19-9FEE-DED525FD6F24}"/>
              </a:ext>
            </a:extLst>
          </p:cNvPr>
          <p:cNvSpPr txBox="1">
            <a:spLocks noChangeArrowheads="1"/>
          </p:cNvSpPr>
          <p:nvPr/>
        </p:nvSpPr>
        <p:spPr bwMode="auto">
          <a:xfrm>
            <a:off x="6413724" y="1718349"/>
            <a:ext cx="5646325" cy="4042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2000" dirty="0">
                <a:ea typeface="+mn-lt"/>
                <a:cs typeface="+mn-lt"/>
              </a:rPr>
              <a:t>❌ </a:t>
            </a:r>
            <a:r>
              <a:rPr lang="en-US" sz="2000" i="1" dirty="0">
                <a:ea typeface="+mn-lt"/>
                <a:cs typeface="+mn-lt"/>
              </a:rPr>
              <a:t>Bad practice</a:t>
            </a:r>
            <a:endParaRPr lang="en-US" sz="2000" dirty="0"/>
          </a:p>
          <a:p>
            <a:pPr>
              <a:buFont typeface="Arial"/>
              <a:buChar char="•"/>
            </a:pPr>
            <a:r>
              <a:rPr lang="en-US" sz="2000" b="1" dirty="0">
                <a:ea typeface="+mn-lt"/>
                <a:cs typeface="+mn-lt"/>
              </a:rPr>
              <a:t> Sample ID:</a:t>
            </a:r>
            <a:r>
              <a:rPr lang="en-US" sz="2000" dirty="0">
                <a:ea typeface="+mn-lt"/>
                <a:cs typeface="+mn-lt"/>
              </a:rPr>
              <a:t> Sample_1 (ambiguous)</a:t>
            </a:r>
          </a:p>
          <a:p>
            <a:pPr>
              <a:buFont typeface="Arial"/>
              <a:buChar char="•"/>
            </a:pPr>
            <a:r>
              <a:rPr lang="en-US" sz="2000" b="1" dirty="0">
                <a:ea typeface="+mn-lt"/>
                <a:cs typeface="+mn-lt"/>
              </a:rPr>
              <a:t> Age:</a:t>
            </a:r>
            <a:r>
              <a:rPr lang="en-US" sz="2000" dirty="0">
                <a:ea typeface="+mn-lt"/>
                <a:cs typeface="+mn-lt"/>
              </a:rPr>
              <a:t> Not recorded</a:t>
            </a:r>
            <a:endParaRPr lang="en-US" sz="2000" dirty="0"/>
          </a:p>
          <a:p>
            <a:pPr>
              <a:buFont typeface="Arial"/>
              <a:buChar char="•"/>
            </a:pPr>
            <a:r>
              <a:rPr lang="en-US" sz="2000" b="1" dirty="0">
                <a:ea typeface="+mn-lt"/>
                <a:cs typeface="+mn-lt"/>
              </a:rPr>
              <a:t> Sex:</a:t>
            </a:r>
            <a:r>
              <a:rPr lang="en-US" sz="2000" dirty="0">
                <a:ea typeface="+mn-lt"/>
                <a:cs typeface="+mn-lt"/>
              </a:rPr>
              <a:t> 1 (</a:t>
            </a:r>
            <a:r>
              <a:rPr lang="en-US" sz="2000" i="1" dirty="0">
                <a:ea typeface="+mn-lt"/>
                <a:cs typeface="+mn-lt"/>
              </a:rPr>
              <a:t>undefined code</a:t>
            </a:r>
            <a:r>
              <a:rPr lang="en-US" sz="2000" dirty="0">
                <a:ea typeface="+mn-lt"/>
                <a:cs typeface="+mn-lt"/>
              </a:rPr>
              <a:t>)</a:t>
            </a:r>
            <a:endParaRPr lang="en-US" sz="2000" dirty="0"/>
          </a:p>
          <a:p>
            <a:pPr>
              <a:buFont typeface="Arial"/>
              <a:buChar char="•"/>
            </a:pPr>
            <a:r>
              <a:rPr lang="en-US" sz="2000" b="1" dirty="0">
                <a:ea typeface="+mn-lt"/>
                <a:cs typeface="+mn-lt"/>
              </a:rPr>
              <a:t> Diagnosis:</a:t>
            </a:r>
            <a:r>
              <a:rPr lang="en-US" sz="2000" dirty="0">
                <a:ea typeface="+mn-lt"/>
                <a:cs typeface="+mn-lt"/>
              </a:rPr>
              <a:t> “</a:t>
            </a:r>
            <a:r>
              <a:rPr lang="en-US" sz="2000" dirty="0" err="1">
                <a:ea typeface="+mn-lt"/>
                <a:cs typeface="+mn-lt"/>
              </a:rPr>
              <a:t>ParkDis</a:t>
            </a:r>
            <a:r>
              <a:rPr lang="en-US" sz="2000" dirty="0">
                <a:ea typeface="+mn-lt"/>
                <a:cs typeface="+mn-lt"/>
              </a:rPr>
              <a:t>” (unclear abbreviation)</a:t>
            </a:r>
            <a:endParaRPr lang="en-US" sz="2000" dirty="0"/>
          </a:p>
          <a:p>
            <a:pPr>
              <a:buFont typeface="Arial"/>
              <a:buChar char="•"/>
            </a:pPr>
            <a:r>
              <a:rPr lang="en-US" sz="2000" b="1" dirty="0">
                <a:ea typeface="+mn-lt"/>
                <a:cs typeface="+mn-lt"/>
              </a:rPr>
              <a:t> Collection date:</a:t>
            </a:r>
            <a:r>
              <a:rPr lang="en-US" sz="2000" dirty="0">
                <a:ea typeface="+mn-lt"/>
                <a:cs typeface="+mn-lt"/>
              </a:rPr>
              <a:t> Absent</a:t>
            </a:r>
            <a:endParaRPr lang="en-US" sz="2000" dirty="0"/>
          </a:p>
          <a:p>
            <a:pPr>
              <a:buFont typeface="Arial"/>
              <a:buChar char="•"/>
            </a:pPr>
            <a:r>
              <a:rPr lang="en-US" sz="2000" b="1" dirty="0">
                <a:ea typeface="+mn-lt"/>
                <a:cs typeface="+mn-lt"/>
              </a:rPr>
              <a:t> Tissue:</a:t>
            </a:r>
            <a:r>
              <a:rPr lang="en-US" sz="2000" dirty="0">
                <a:ea typeface="+mn-lt"/>
                <a:cs typeface="+mn-lt"/>
              </a:rPr>
              <a:t> Not documented</a:t>
            </a:r>
            <a:endParaRPr lang="en-US" sz="2000" dirty="0"/>
          </a:p>
          <a:p>
            <a:pPr>
              <a:buFont typeface="Arial"/>
              <a:buChar char="•"/>
            </a:pPr>
            <a:r>
              <a:rPr lang="en-US" sz="2000" b="1" dirty="0">
                <a:ea typeface="+mn-lt"/>
                <a:cs typeface="+mn-lt"/>
              </a:rPr>
              <a:t> Processing method:</a:t>
            </a:r>
            <a:r>
              <a:rPr lang="en-US" sz="2000" dirty="0">
                <a:ea typeface="+mn-lt"/>
                <a:cs typeface="+mn-lt"/>
              </a:rPr>
              <a:t> Not documented</a:t>
            </a:r>
            <a:endParaRPr lang="en-US" sz="2000" dirty="0"/>
          </a:p>
          <a:p>
            <a:pPr>
              <a:buFont typeface="Arial"/>
              <a:buChar char="•"/>
            </a:pPr>
            <a:r>
              <a:rPr lang="en-US" sz="2000" b="1" dirty="0">
                <a:ea typeface="+mn-lt"/>
                <a:cs typeface="+mn-lt"/>
              </a:rPr>
              <a:t> Sequencing platform:</a:t>
            </a:r>
            <a:r>
              <a:rPr lang="en-US" sz="2000" dirty="0">
                <a:ea typeface="+mn-lt"/>
                <a:cs typeface="+mn-lt"/>
              </a:rPr>
              <a:t> Missing</a:t>
            </a:r>
            <a:endParaRPr lang="en-US" sz="2000" dirty="0"/>
          </a:p>
        </p:txBody>
      </p:sp>
      <p:sp>
        <p:nvSpPr>
          <p:cNvPr id="3" name="TextBox 2">
            <a:extLst>
              <a:ext uri="{FF2B5EF4-FFF2-40B4-BE49-F238E27FC236}">
                <a16:creationId xmlns:a16="http://schemas.microsoft.com/office/drawing/2014/main" id="{3C5DF78E-FC99-D3EC-D2C7-27D55FF1C225}"/>
              </a:ext>
            </a:extLst>
          </p:cNvPr>
          <p:cNvSpPr txBox="1"/>
          <p:nvPr/>
        </p:nvSpPr>
        <p:spPr>
          <a:xfrm>
            <a:off x="131951" y="1424878"/>
            <a:ext cx="11928098" cy="769441"/>
          </a:xfrm>
          <a:prstGeom prst="rect">
            <a:avLst/>
          </a:prstGeom>
          <a:solidFill>
            <a:srgbClr val="FADCB3"/>
          </a:solidFill>
          <a:ln w="12700">
            <a:solidFill>
              <a:schemeClr val="bg1"/>
            </a:solidFill>
          </a:ln>
        </p:spPr>
        <p:txBody>
          <a:bodyPr wrap="square" rtlCol="0">
            <a:spAutoFit/>
          </a:bodyPr>
          <a:lstStyle/>
          <a:p>
            <a:pPr algn="ctr"/>
            <a:r>
              <a:rPr lang="en-GB" sz="2200" b="1" i="1" dirty="0">
                <a:solidFill>
                  <a:srgbClr val="5369C2"/>
                </a:solidFill>
              </a:rPr>
              <a:t>VOTING TIME </a:t>
            </a:r>
            <a:r>
              <a:rPr lang="en-GB" sz="2200" b="1" i="1" dirty="0">
                <a:solidFill>
                  <a:schemeClr val="bg1"/>
                </a:solidFill>
              </a:rPr>
              <a:t>– Which of these metadata would allow a researcher to find these data as a candidate for a whole blood biomarker study? </a:t>
            </a:r>
          </a:p>
        </p:txBody>
      </p:sp>
      <p:sp>
        <p:nvSpPr>
          <p:cNvPr id="8" name="Rectangle 7">
            <a:extLst>
              <a:ext uri="{FF2B5EF4-FFF2-40B4-BE49-F238E27FC236}">
                <a16:creationId xmlns:a16="http://schemas.microsoft.com/office/drawing/2014/main" id="{43B79570-D305-D0EE-3F83-73FB9A8105D9}"/>
              </a:ext>
            </a:extLst>
          </p:cNvPr>
          <p:cNvSpPr/>
          <p:nvPr/>
        </p:nvSpPr>
        <p:spPr>
          <a:xfrm>
            <a:off x="600337" y="2226833"/>
            <a:ext cx="5343833" cy="4065501"/>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F52357F6-82D9-72AA-9597-431929AC92E1}"/>
              </a:ext>
            </a:extLst>
          </p:cNvPr>
          <p:cNvSpPr/>
          <p:nvPr/>
        </p:nvSpPr>
        <p:spPr>
          <a:xfrm>
            <a:off x="6264364" y="2226833"/>
            <a:ext cx="5343833" cy="4042132"/>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859919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1DDC5-1EB5-FCD7-0A67-F3BAABC786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D7FF60-8FC5-72E3-F744-0902324D7766}"/>
              </a:ext>
            </a:extLst>
          </p:cNvPr>
          <p:cNvSpPr>
            <a:spLocks noGrp="1"/>
          </p:cNvSpPr>
          <p:nvPr>
            <p:ph type="title"/>
          </p:nvPr>
        </p:nvSpPr>
        <p:spPr>
          <a:xfrm>
            <a:off x="708242" y="500871"/>
            <a:ext cx="11370561" cy="733632"/>
          </a:xfrm>
        </p:spPr>
        <p:txBody>
          <a:bodyPr/>
          <a:lstStyle/>
          <a:p>
            <a:r>
              <a:rPr lang="en-US" sz="3600" b="0">
                <a:solidFill>
                  <a:schemeClr val="accent1">
                    <a:lumMod val="60000"/>
                    <a:lumOff val="40000"/>
                  </a:schemeClr>
                </a:solidFill>
                <a:latin typeface="Poppins Bold"/>
                <a:cs typeface="Poppins Bold"/>
              </a:rPr>
              <a:t>F</a:t>
            </a:r>
            <a:r>
              <a:rPr lang="en-US" sz="3600" b="0">
                <a:latin typeface="Poppins Bold"/>
                <a:cs typeface="Poppins Bold"/>
              </a:rPr>
              <a:t>AIR - </a:t>
            </a:r>
            <a:r>
              <a:rPr lang="en-US" sz="3600" b="0">
                <a:latin typeface="Poppins Bold"/>
                <a:ea typeface="+mj-lt"/>
                <a:cs typeface="+mj-lt"/>
              </a:rPr>
              <a:t>Explicit links between data and metadata </a:t>
            </a:r>
            <a:endParaRPr lang="en-US" sz="3600" b="0">
              <a:latin typeface="Poppins Bold"/>
              <a:cs typeface="Poppins"/>
            </a:endParaRPr>
          </a:p>
        </p:txBody>
      </p:sp>
      <p:sp>
        <p:nvSpPr>
          <p:cNvPr id="4" name="Slide Number Placeholder 3">
            <a:extLst>
              <a:ext uri="{FF2B5EF4-FFF2-40B4-BE49-F238E27FC236}">
                <a16:creationId xmlns:a16="http://schemas.microsoft.com/office/drawing/2014/main" id="{B149683B-9DC8-E97D-E96B-EB2E08409F7C}"/>
              </a:ext>
            </a:extLst>
          </p:cNvPr>
          <p:cNvSpPr>
            <a:spLocks noGrp="1"/>
          </p:cNvSpPr>
          <p:nvPr>
            <p:ph type="sldNum" sz="quarter" idx="13"/>
          </p:nvPr>
        </p:nvSpPr>
        <p:spPr/>
        <p:txBody>
          <a:bodyPr/>
          <a:lstStyle/>
          <a:p>
            <a:fld id="{7782931A-7D25-4B4B-9464-57AE418934A3}" type="slidenum">
              <a:rPr lang="en-US" smtClean="0"/>
              <a:pPr/>
              <a:t>18</a:t>
            </a:fld>
            <a:endParaRPr lang="en-US"/>
          </a:p>
        </p:txBody>
      </p:sp>
      <p:sp>
        <p:nvSpPr>
          <p:cNvPr id="5" name="Footer Placeholder 4">
            <a:extLst>
              <a:ext uri="{FF2B5EF4-FFF2-40B4-BE49-F238E27FC236}">
                <a16:creationId xmlns:a16="http://schemas.microsoft.com/office/drawing/2014/main" id="{8749E5FF-F9AB-E9A6-AE87-8F4CD4AA3CCC}"/>
              </a:ext>
            </a:extLst>
          </p:cNvPr>
          <p:cNvSpPr>
            <a:spLocks noGrp="1"/>
          </p:cNvSpPr>
          <p:nvPr>
            <p:ph type="ftr" sz="quarter" idx="12"/>
          </p:nvPr>
        </p:nvSpPr>
        <p:spPr/>
        <p:txBody>
          <a:bodyPr/>
          <a:lstStyle/>
          <a:p>
            <a:r>
              <a:rPr lang="en-US"/>
              <a:t>CBF</a:t>
            </a:r>
          </a:p>
        </p:txBody>
      </p:sp>
      <p:pic>
        <p:nvPicPr>
          <p:cNvPr id="6" name="Picture 5" descr="A screenshot of a white table&#10;&#10;AI-generated content may be incorrect.">
            <a:extLst>
              <a:ext uri="{FF2B5EF4-FFF2-40B4-BE49-F238E27FC236}">
                <a16:creationId xmlns:a16="http://schemas.microsoft.com/office/drawing/2014/main" id="{6C4BDD11-C1E9-5CC7-A0A8-14C24279D839}"/>
              </a:ext>
            </a:extLst>
          </p:cNvPr>
          <p:cNvPicPr>
            <a:picLocks noChangeAspect="1"/>
          </p:cNvPicPr>
          <p:nvPr/>
        </p:nvPicPr>
        <p:blipFill>
          <a:blip r:embed="rId3"/>
          <a:stretch>
            <a:fillRect/>
          </a:stretch>
        </p:blipFill>
        <p:spPr>
          <a:xfrm>
            <a:off x="782309" y="1831899"/>
            <a:ext cx="8318215" cy="4530714"/>
          </a:xfrm>
          <a:prstGeom prst="rect">
            <a:avLst/>
          </a:prstGeom>
        </p:spPr>
      </p:pic>
      <p:sp>
        <p:nvSpPr>
          <p:cNvPr id="9" name="Rectangle 8">
            <a:extLst>
              <a:ext uri="{FF2B5EF4-FFF2-40B4-BE49-F238E27FC236}">
                <a16:creationId xmlns:a16="http://schemas.microsoft.com/office/drawing/2014/main" id="{5F25FF01-461E-3F3C-DCB7-160F2D8F93A3}"/>
              </a:ext>
            </a:extLst>
          </p:cNvPr>
          <p:cNvSpPr/>
          <p:nvPr/>
        </p:nvSpPr>
        <p:spPr>
          <a:xfrm>
            <a:off x="653591" y="2111056"/>
            <a:ext cx="1063339" cy="311166"/>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15ED7E8E-CED8-BFCA-DED3-4C52F0F046C0}"/>
              </a:ext>
            </a:extLst>
          </p:cNvPr>
          <p:cNvSpPr/>
          <p:nvPr/>
        </p:nvSpPr>
        <p:spPr>
          <a:xfrm>
            <a:off x="653591" y="4589401"/>
            <a:ext cx="1063339" cy="311166"/>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446435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818A0-7EC0-E241-DB72-907609A5BCD1}"/>
              </a:ext>
            </a:extLst>
          </p:cNvPr>
          <p:cNvSpPr>
            <a:spLocks noGrp="1"/>
          </p:cNvSpPr>
          <p:nvPr>
            <p:ph type="title"/>
          </p:nvPr>
        </p:nvSpPr>
        <p:spPr/>
        <p:txBody>
          <a:bodyPr/>
          <a:lstStyle/>
          <a:p>
            <a:r>
              <a:rPr lang="en-GB" sz="3600" dirty="0"/>
              <a:t>How to make your data more findable? E.g.</a:t>
            </a:r>
            <a:endParaRPr lang="en-GB" sz="3600" dirty="0">
              <a:cs typeface="Poppins"/>
            </a:endParaRPr>
          </a:p>
        </p:txBody>
      </p:sp>
      <p:sp>
        <p:nvSpPr>
          <p:cNvPr id="3" name="Content Placeholder 2">
            <a:extLst>
              <a:ext uri="{FF2B5EF4-FFF2-40B4-BE49-F238E27FC236}">
                <a16:creationId xmlns:a16="http://schemas.microsoft.com/office/drawing/2014/main" id="{FE3C1299-F324-952B-180D-73125041FB45}"/>
              </a:ext>
            </a:extLst>
          </p:cNvPr>
          <p:cNvSpPr>
            <a:spLocks noGrp="1"/>
          </p:cNvSpPr>
          <p:nvPr>
            <p:ph sz="half" idx="1"/>
          </p:nvPr>
        </p:nvSpPr>
        <p:spPr/>
        <p:txBody>
          <a:bodyPr lIns="0" tIns="0" rIns="0" bIns="0" anchor="t"/>
          <a:lstStyle/>
          <a:p>
            <a:r>
              <a:rPr lang="en-GB" sz="2200" b="1">
                <a:ea typeface="+mn-lt"/>
                <a:cs typeface="+mn-lt"/>
              </a:rPr>
              <a:t>FAIRsharing</a:t>
            </a:r>
            <a:endParaRPr lang="en-US" sz="2200"/>
          </a:p>
          <a:p>
            <a:pPr marL="285750" indent="-285750">
              <a:buFont typeface="Arial"/>
              <a:buChar char="•"/>
            </a:pPr>
            <a:r>
              <a:rPr lang="en-GB" sz="2000">
                <a:ea typeface="+mn-lt"/>
                <a:cs typeface="+mn-lt"/>
              </a:rPr>
              <a:t>Registry of standards, databases, and policies</a:t>
            </a:r>
            <a:endParaRPr lang="en-GB" sz="2000"/>
          </a:p>
          <a:p>
            <a:pPr marL="285750" indent="-285750">
              <a:buFont typeface="Arial"/>
              <a:buChar char="•"/>
            </a:pPr>
            <a:r>
              <a:rPr lang="en-GB" sz="2000">
                <a:ea typeface="+mn-lt"/>
                <a:cs typeface="+mn-lt"/>
              </a:rPr>
              <a:t>Helps researchers choose appropriate metadata and reporting standards</a:t>
            </a:r>
            <a:endParaRPr lang="en-GB" sz="2000"/>
          </a:p>
          <a:p>
            <a:pPr marL="285750" indent="-285750">
              <a:buFont typeface="Arial"/>
              <a:buChar char="•"/>
            </a:pPr>
            <a:r>
              <a:rPr lang="en-GB" sz="2000">
                <a:ea typeface="+mn-lt"/>
                <a:cs typeface="+mn-lt"/>
              </a:rPr>
              <a:t>Supports </a:t>
            </a:r>
            <a:r>
              <a:rPr lang="en-GB" sz="2000" i="1">
                <a:ea typeface="+mn-lt"/>
                <a:cs typeface="+mn-lt"/>
              </a:rPr>
              <a:t>FAIR principles</a:t>
            </a:r>
            <a:r>
              <a:rPr lang="en-GB" sz="2000">
                <a:ea typeface="+mn-lt"/>
                <a:cs typeface="+mn-lt"/>
              </a:rPr>
              <a:t> → ensures data are </a:t>
            </a:r>
            <a:r>
              <a:rPr lang="en-GB" sz="2000" i="1">
                <a:ea typeface="+mn-lt"/>
                <a:cs typeface="+mn-lt"/>
              </a:rPr>
              <a:t>Findable, Accessible, Interoperable, Reusable</a:t>
            </a:r>
            <a:endParaRPr lang="en-GB" sz="2000"/>
          </a:p>
          <a:p>
            <a:endParaRPr lang="en-GB" sz="2000" b="1">
              <a:ea typeface="+mn-lt"/>
              <a:cs typeface="+mn-lt"/>
            </a:endParaRPr>
          </a:p>
          <a:p>
            <a:r>
              <a:rPr lang="en-GB" sz="2200" b="1">
                <a:ea typeface="+mn-lt"/>
                <a:cs typeface="+mn-lt"/>
              </a:rPr>
              <a:t>HDR UK</a:t>
            </a:r>
            <a:endParaRPr lang="en-GB" sz="2200">
              <a:ea typeface="+mn-lt"/>
              <a:cs typeface="+mn-lt"/>
            </a:endParaRPr>
          </a:p>
          <a:p>
            <a:pPr marL="285750" indent="-285750">
              <a:buFont typeface="Arial"/>
              <a:buChar char="•"/>
            </a:pPr>
            <a:r>
              <a:rPr lang="en-GB" sz="2000">
                <a:ea typeface="+mn-lt"/>
                <a:cs typeface="+mn-lt"/>
              </a:rPr>
              <a:t>National health data discovery portal (UK)</a:t>
            </a:r>
            <a:endParaRPr lang="en-GB" sz="2000"/>
          </a:p>
          <a:p>
            <a:pPr marL="285750" indent="-285750">
              <a:buFont typeface="Arial"/>
              <a:buChar char="•"/>
            </a:pPr>
            <a:r>
              <a:rPr lang="en-GB" sz="2000">
                <a:ea typeface="+mn-lt"/>
                <a:cs typeface="+mn-lt"/>
              </a:rPr>
              <a:t>Provides metadata catalogue of datasets from multiple organisations</a:t>
            </a:r>
            <a:endParaRPr lang="en-GB" sz="2000"/>
          </a:p>
          <a:p>
            <a:pPr marL="285750" indent="-285750">
              <a:buFont typeface="Arial"/>
              <a:buChar char="•"/>
            </a:pPr>
            <a:r>
              <a:rPr lang="en-GB" sz="2000">
                <a:ea typeface="+mn-lt"/>
                <a:cs typeface="+mn-lt"/>
              </a:rPr>
              <a:t>Makes datasets discoverable for research while respecting governance and access controls</a:t>
            </a:r>
            <a:endParaRPr lang="en-GB" sz="2000"/>
          </a:p>
          <a:p>
            <a:endParaRPr lang="en-GB" sz="2000"/>
          </a:p>
        </p:txBody>
      </p:sp>
      <p:sp>
        <p:nvSpPr>
          <p:cNvPr id="4" name="Slide Number Placeholder 3">
            <a:extLst>
              <a:ext uri="{FF2B5EF4-FFF2-40B4-BE49-F238E27FC236}">
                <a16:creationId xmlns:a16="http://schemas.microsoft.com/office/drawing/2014/main" id="{922863FF-E286-746B-3351-38D35C2EA519}"/>
              </a:ext>
            </a:extLst>
          </p:cNvPr>
          <p:cNvSpPr>
            <a:spLocks noGrp="1"/>
          </p:cNvSpPr>
          <p:nvPr>
            <p:ph type="sldNum" sz="quarter" idx="13"/>
          </p:nvPr>
        </p:nvSpPr>
        <p:spPr/>
        <p:txBody>
          <a:bodyPr/>
          <a:lstStyle/>
          <a:p>
            <a:fld id="{7782931A-7D25-4B4B-9464-57AE418934A3}" type="slidenum">
              <a:rPr lang="en-US" smtClean="0"/>
              <a:pPr/>
              <a:t>19</a:t>
            </a:fld>
            <a:endParaRPr lang="en-US"/>
          </a:p>
        </p:txBody>
      </p:sp>
      <p:sp>
        <p:nvSpPr>
          <p:cNvPr id="5" name="Footer Placeholder 4">
            <a:extLst>
              <a:ext uri="{FF2B5EF4-FFF2-40B4-BE49-F238E27FC236}">
                <a16:creationId xmlns:a16="http://schemas.microsoft.com/office/drawing/2014/main" id="{293A6718-3A6A-74E1-1C51-C65FB80D603F}"/>
              </a:ext>
            </a:extLst>
          </p:cNvPr>
          <p:cNvSpPr>
            <a:spLocks noGrp="1"/>
          </p:cNvSpPr>
          <p:nvPr>
            <p:ph type="ftr" sz="quarter" idx="12"/>
          </p:nvPr>
        </p:nvSpPr>
        <p:spPr/>
        <p:txBody>
          <a:bodyPr/>
          <a:lstStyle/>
          <a:p>
            <a:r>
              <a:rPr lang="en-US"/>
              <a:t>CBF</a:t>
            </a:r>
          </a:p>
        </p:txBody>
      </p:sp>
      <p:pic>
        <p:nvPicPr>
          <p:cNvPr id="6" name="Picture 5" descr="A close-up of logos&#10;&#10;AI-generated content may be incorrect.">
            <a:extLst>
              <a:ext uri="{FF2B5EF4-FFF2-40B4-BE49-F238E27FC236}">
                <a16:creationId xmlns:a16="http://schemas.microsoft.com/office/drawing/2014/main" id="{7982D0B1-DD7F-6CBD-E80B-3C40A3608F81}"/>
              </a:ext>
            </a:extLst>
          </p:cNvPr>
          <p:cNvPicPr>
            <a:picLocks noChangeAspect="1"/>
          </p:cNvPicPr>
          <p:nvPr/>
        </p:nvPicPr>
        <p:blipFill>
          <a:blip r:embed="rId3"/>
          <a:stretch>
            <a:fillRect/>
          </a:stretch>
        </p:blipFill>
        <p:spPr>
          <a:xfrm>
            <a:off x="9371012" y="1543204"/>
            <a:ext cx="2321293" cy="1144226"/>
          </a:xfrm>
          <a:prstGeom prst="rect">
            <a:avLst/>
          </a:prstGeom>
        </p:spPr>
      </p:pic>
      <p:pic>
        <p:nvPicPr>
          <p:cNvPr id="9" name="Picture 8" descr="A blue and black logo&#10;&#10;AI-generated content may be incorrect.">
            <a:extLst>
              <a:ext uri="{FF2B5EF4-FFF2-40B4-BE49-F238E27FC236}">
                <a16:creationId xmlns:a16="http://schemas.microsoft.com/office/drawing/2014/main" id="{0BBBEC20-7DDE-DC3F-6823-0F8F42AC2CCF}"/>
              </a:ext>
            </a:extLst>
          </p:cNvPr>
          <p:cNvPicPr>
            <a:picLocks noChangeAspect="1"/>
          </p:cNvPicPr>
          <p:nvPr/>
        </p:nvPicPr>
        <p:blipFill>
          <a:blip r:embed="rId4"/>
          <a:stretch>
            <a:fillRect/>
          </a:stretch>
        </p:blipFill>
        <p:spPr>
          <a:xfrm>
            <a:off x="9229045" y="4067431"/>
            <a:ext cx="2450764" cy="999868"/>
          </a:xfrm>
          <a:prstGeom prst="rect">
            <a:avLst/>
          </a:prstGeom>
        </p:spPr>
      </p:pic>
      <p:sp>
        <p:nvSpPr>
          <p:cNvPr id="7" name="TextBox 6">
            <a:extLst>
              <a:ext uri="{FF2B5EF4-FFF2-40B4-BE49-F238E27FC236}">
                <a16:creationId xmlns:a16="http://schemas.microsoft.com/office/drawing/2014/main" id="{C77A44E3-FD94-DCCB-6ADB-EA6931680786}"/>
              </a:ext>
            </a:extLst>
          </p:cNvPr>
          <p:cNvSpPr txBox="1"/>
          <p:nvPr/>
        </p:nvSpPr>
        <p:spPr>
          <a:xfrm>
            <a:off x="0" y="6350096"/>
            <a:ext cx="4365298" cy="369332"/>
          </a:xfrm>
          <a:prstGeom prst="rect">
            <a:avLst/>
          </a:prstGeom>
          <a:noFill/>
        </p:spPr>
        <p:txBody>
          <a:bodyPr wrap="none" rtlCol="0">
            <a:spAutoFit/>
          </a:bodyPr>
          <a:lstStyle/>
          <a:p>
            <a:r>
              <a:rPr lang="en-GB" i="1" dirty="0">
                <a:solidFill>
                  <a:schemeClr val="bg1"/>
                </a:solidFill>
              </a:rPr>
              <a:t>More examples in the resources at the end</a:t>
            </a:r>
          </a:p>
        </p:txBody>
      </p:sp>
    </p:spTree>
    <p:extLst>
      <p:ext uri="{BB962C8B-B14F-4D97-AF65-F5344CB8AC3E}">
        <p14:creationId xmlns:p14="http://schemas.microsoft.com/office/powerpoint/2010/main" val="140121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FD8E5-0CD4-8D78-0A2D-EC0BB294EAFC}"/>
              </a:ext>
            </a:extLst>
          </p:cNvPr>
          <p:cNvSpPr>
            <a:spLocks noGrp="1"/>
          </p:cNvSpPr>
          <p:nvPr>
            <p:ph type="title"/>
          </p:nvPr>
        </p:nvSpPr>
        <p:spPr/>
        <p:txBody>
          <a:bodyPr/>
          <a:lstStyle/>
          <a:p>
            <a:r>
              <a:rPr lang="en-GB" sz="4000"/>
              <a:t>Exercise: Two futures for your Research</a:t>
            </a:r>
          </a:p>
        </p:txBody>
      </p:sp>
      <p:sp>
        <p:nvSpPr>
          <p:cNvPr id="3" name="Content Placeholder 2">
            <a:extLst>
              <a:ext uri="{FF2B5EF4-FFF2-40B4-BE49-F238E27FC236}">
                <a16:creationId xmlns:a16="http://schemas.microsoft.com/office/drawing/2014/main" id="{727F77F0-8DAF-ACEA-5877-1A6475546D17}"/>
              </a:ext>
            </a:extLst>
          </p:cNvPr>
          <p:cNvSpPr>
            <a:spLocks noGrp="1"/>
          </p:cNvSpPr>
          <p:nvPr>
            <p:ph sz="half" idx="1"/>
          </p:nvPr>
        </p:nvSpPr>
        <p:spPr>
          <a:xfrm>
            <a:off x="675112" y="1766896"/>
            <a:ext cx="10818387" cy="1196642"/>
          </a:xfrm>
        </p:spPr>
        <p:txBody>
          <a:bodyPr lIns="0" tIns="0" rIns="0" bIns="0" anchor="t"/>
          <a:lstStyle/>
          <a:p>
            <a:pPr marL="285750" indent="-285750">
              <a:buFont typeface="Arial" panose="020B0604020202020204" pitchFamily="34" charset="0"/>
              <a:buChar char="•"/>
            </a:pPr>
            <a:r>
              <a:rPr lang="en-GB" sz="2000" b="1"/>
              <a:t>Step 1: </a:t>
            </a:r>
            <a:r>
              <a:rPr lang="en-GB" sz="2000"/>
              <a:t>Imagine the ideal outcome – in one minute think about your current or recent research project. Imagine everything works perfectly. What is the best possible outcome for your project? </a:t>
            </a:r>
          </a:p>
          <a:p>
            <a:r>
              <a:rPr lang="en-GB" sz="2000" b="1" i="1"/>
              <a:t>	Write it in a sentence.</a:t>
            </a:r>
          </a:p>
        </p:txBody>
      </p:sp>
      <p:sp>
        <p:nvSpPr>
          <p:cNvPr id="4" name="Slide Number Placeholder 3">
            <a:extLst>
              <a:ext uri="{FF2B5EF4-FFF2-40B4-BE49-F238E27FC236}">
                <a16:creationId xmlns:a16="http://schemas.microsoft.com/office/drawing/2014/main" id="{B8417EF1-5E0E-D409-63FD-4AF32AF94522}"/>
              </a:ext>
            </a:extLst>
          </p:cNvPr>
          <p:cNvSpPr>
            <a:spLocks noGrp="1"/>
          </p:cNvSpPr>
          <p:nvPr>
            <p:ph type="sldNum" sz="quarter" idx="13"/>
          </p:nvPr>
        </p:nvSpPr>
        <p:spPr/>
        <p:txBody>
          <a:bodyPr/>
          <a:lstStyle/>
          <a:p>
            <a:fld id="{7782931A-7D25-4B4B-9464-57AE418934A3}" type="slidenum">
              <a:rPr lang="en-US" smtClean="0"/>
              <a:pPr/>
              <a:t>2</a:t>
            </a:fld>
            <a:endParaRPr lang="en-US"/>
          </a:p>
        </p:txBody>
      </p:sp>
      <p:sp>
        <p:nvSpPr>
          <p:cNvPr id="5" name="Footer Placeholder 4">
            <a:extLst>
              <a:ext uri="{FF2B5EF4-FFF2-40B4-BE49-F238E27FC236}">
                <a16:creationId xmlns:a16="http://schemas.microsoft.com/office/drawing/2014/main" id="{BDBB7696-299B-3F24-03EE-C20E5E8ACEE0}"/>
              </a:ext>
            </a:extLst>
          </p:cNvPr>
          <p:cNvSpPr>
            <a:spLocks noGrp="1"/>
          </p:cNvSpPr>
          <p:nvPr>
            <p:ph type="ftr" sz="quarter" idx="12"/>
          </p:nvPr>
        </p:nvSpPr>
        <p:spPr/>
        <p:txBody>
          <a:bodyPr/>
          <a:lstStyle/>
          <a:p>
            <a:r>
              <a:rPr lang="en-US"/>
              <a:t>CBF</a:t>
            </a:r>
          </a:p>
        </p:txBody>
      </p:sp>
    </p:spTree>
    <p:extLst>
      <p:ext uri="{BB962C8B-B14F-4D97-AF65-F5344CB8AC3E}">
        <p14:creationId xmlns:p14="http://schemas.microsoft.com/office/powerpoint/2010/main" val="15053241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B3CBB-8D72-3659-A8FA-96416EA719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15770D-03C7-B7C6-1079-279151232C6F}"/>
              </a:ext>
            </a:extLst>
          </p:cNvPr>
          <p:cNvSpPr>
            <a:spLocks noGrp="1"/>
          </p:cNvSpPr>
          <p:nvPr>
            <p:ph type="title"/>
          </p:nvPr>
        </p:nvSpPr>
        <p:spPr/>
        <p:txBody>
          <a:bodyPr/>
          <a:lstStyle/>
          <a:p>
            <a:r>
              <a:rPr lang="en-US" dirty="0">
                <a:solidFill>
                  <a:srgbClr val="000000"/>
                </a:solidFill>
                <a:latin typeface="Poppins"/>
                <a:cs typeface="Poppins"/>
              </a:rPr>
              <a:t>F</a:t>
            </a:r>
            <a:r>
              <a:rPr lang="en-US" dirty="0">
                <a:solidFill>
                  <a:schemeClr val="accent1">
                    <a:lumMod val="60000"/>
                    <a:lumOff val="40000"/>
                  </a:schemeClr>
                </a:solidFill>
                <a:latin typeface="Poppins"/>
                <a:cs typeface="Poppins"/>
              </a:rPr>
              <a:t>A</a:t>
            </a:r>
            <a:r>
              <a:rPr lang="en-US" dirty="0">
                <a:latin typeface="Poppins"/>
                <a:cs typeface="Poppins"/>
              </a:rPr>
              <a:t>IR - </a:t>
            </a:r>
            <a:r>
              <a:rPr lang="en-US" dirty="0">
                <a:solidFill>
                  <a:schemeClr val="accent1">
                    <a:lumMod val="60000"/>
                    <a:lumOff val="40000"/>
                  </a:schemeClr>
                </a:solidFill>
                <a:latin typeface="Poppins"/>
                <a:cs typeface="Poppins"/>
              </a:rPr>
              <a:t>Accessible</a:t>
            </a:r>
            <a:endParaRPr lang="en-GB" b="0" dirty="0">
              <a:solidFill>
                <a:schemeClr val="accent1">
                  <a:lumMod val="60000"/>
                  <a:lumOff val="40000"/>
                </a:schemeClr>
              </a:solidFill>
              <a:latin typeface="Poppins"/>
              <a:cs typeface="Poppins"/>
            </a:endParaRPr>
          </a:p>
        </p:txBody>
      </p:sp>
      <p:sp>
        <p:nvSpPr>
          <p:cNvPr id="4" name="Slide Number Placeholder 3">
            <a:extLst>
              <a:ext uri="{FF2B5EF4-FFF2-40B4-BE49-F238E27FC236}">
                <a16:creationId xmlns:a16="http://schemas.microsoft.com/office/drawing/2014/main" id="{CDE1F660-D40A-3413-AA21-A7199B61C01D}"/>
              </a:ext>
            </a:extLst>
          </p:cNvPr>
          <p:cNvSpPr>
            <a:spLocks noGrp="1"/>
          </p:cNvSpPr>
          <p:nvPr>
            <p:ph type="sldNum" sz="quarter" idx="13"/>
          </p:nvPr>
        </p:nvSpPr>
        <p:spPr/>
        <p:txBody>
          <a:bodyPr/>
          <a:lstStyle/>
          <a:p>
            <a:fld id="{7782931A-7D25-4B4B-9464-57AE418934A3}" type="slidenum">
              <a:rPr lang="en-US" smtClean="0"/>
              <a:pPr/>
              <a:t>20</a:t>
            </a:fld>
            <a:endParaRPr lang="en-US"/>
          </a:p>
        </p:txBody>
      </p:sp>
      <p:sp>
        <p:nvSpPr>
          <p:cNvPr id="5" name="Footer Placeholder 4">
            <a:extLst>
              <a:ext uri="{FF2B5EF4-FFF2-40B4-BE49-F238E27FC236}">
                <a16:creationId xmlns:a16="http://schemas.microsoft.com/office/drawing/2014/main" id="{11F6413C-34DC-CE93-63C2-DE56FACCB1E4}"/>
              </a:ext>
            </a:extLst>
          </p:cNvPr>
          <p:cNvSpPr>
            <a:spLocks noGrp="1"/>
          </p:cNvSpPr>
          <p:nvPr>
            <p:ph type="ftr" sz="quarter" idx="12"/>
          </p:nvPr>
        </p:nvSpPr>
        <p:spPr/>
        <p:txBody>
          <a:bodyPr/>
          <a:lstStyle/>
          <a:p>
            <a:r>
              <a:rPr lang="en-US"/>
              <a:t>CBF</a:t>
            </a:r>
          </a:p>
        </p:txBody>
      </p:sp>
      <p:sp>
        <p:nvSpPr>
          <p:cNvPr id="7" name="Rectangle 2">
            <a:extLst>
              <a:ext uri="{FF2B5EF4-FFF2-40B4-BE49-F238E27FC236}">
                <a16:creationId xmlns:a16="http://schemas.microsoft.com/office/drawing/2014/main" id="{BC0EF492-5796-812E-3212-1EFAE75C77DB}"/>
              </a:ext>
            </a:extLst>
          </p:cNvPr>
          <p:cNvSpPr>
            <a:spLocks noGrp="1" noChangeArrowheads="1"/>
          </p:cNvSpPr>
          <p:nvPr>
            <p:ph sz="half" idx="1"/>
          </p:nvPr>
        </p:nvSpPr>
        <p:spPr bwMode="auto">
          <a:xfrm>
            <a:off x="675113" y="1519870"/>
            <a:ext cx="11323300" cy="3306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spcBef>
                <a:spcPts val="0"/>
              </a:spcBef>
            </a:pPr>
            <a:r>
              <a:rPr lang="en-US" sz="2400" dirty="0">
                <a:latin typeface="Aptos"/>
                <a:cs typeface="Arial"/>
              </a:rPr>
              <a:t>Accessible = </a:t>
            </a:r>
            <a:r>
              <a:rPr lang="en-US" sz="2400" b="1" dirty="0">
                <a:latin typeface="Aptos"/>
                <a:cs typeface="Arial"/>
              </a:rPr>
              <a:t>Store data and methods </a:t>
            </a:r>
            <a:r>
              <a:rPr lang="en-US" sz="2400" dirty="0">
                <a:latin typeface="Aptos"/>
                <a:cs typeface="Arial"/>
              </a:rPr>
              <a:t>in secure systems that are searchable by the wider community</a:t>
            </a:r>
          </a:p>
          <a:p>
            <a:r>
              <a:rPr lang="en-US" sz="2400" dirty="0">
                <a:latin typeface="Aptos"/>
                <a:cs typeface="Arial"/>
              </a:rPr>
              <a:t>✔️ </a:t>
            </a:r>
            <a:r>
              <a:rPr lang="en-US" sz="2400" b="1" i="1" dirty="0">
                <a:latin typeface="Aptos"/>
                <a:cs typeface="Arial"/>
              </a:rPr>
              <a:t>Good practice:</a:t>
            </a:r>
            <a:r>
              <a:rPr lang="en-US" sz="2400" i="1" dirty="0">
                <a:latin typeface="Aptos"/>
                <a:cs typeface="Arial"/>
              </a:rPr>
              <a:t> </a:t>
            </a:r>
            <a:r>
              <a:rPr lang="en-US" sz="2400" dirty="0">
                <a:latin typeface="Aptos"/>
                <a:ea typeface="+mn-lt"/>
                <a:cs typeface="+mn-lt"/>
              </a:rPr>
              <a:t>Data repository with governance (EGA, </a:t>
            </a:r>
            <a:r>
              <a:rPr lang="en-US" sz="2400" dirty="0" err="1">
                <a:latin typeface="Aptos"/>
                <a:ea typeface="+mn-lt"/>
                <a:cs typeface="+mn-lt"/>
              </a:rPr>
              <a:t>RedCap</a:t>
            </a:r>
            <a:r>
              <a:rPr lang="en-US" sz="2400" dirty="0">
                <a:latin typeface="Aptos"/>
                <a:ea typeface="+mn-lt"/>
                <a:cs typeface="+mn-lt"/>
              </a:rPr>
              <a:t>, etc.)</a:t>
            </a:r>
            <a:endParaRPr lang="en-US" sz="2400" dirty="0">
              <a:latin typeface="Aptos"/>
              <a:cs typeface="Arial"/>
            </a:endParaRPr>
          </a:p>
          <a:p>
            <a:pPr>
              <a:lnSpc>
                <a:spcPct val="150000"/>
              </a:lnSpc>
              <a:spcBef>
                <a:spcPts val="0"/>
              </a:spcBef>
            </a:pPr>
            <a:r>
              <a:rPr lang="en-US" sz="2400" dirty="0">
                <a:latin typeface="Aptos"/>
                <a:cs typeface="Arial"/>
              </a:rPr>
              <a:t>❌ </a:t>
            </a:r>
            <a:r>
              <a:rPr lang="en-US" sz="2400" b="1" i="1" dirty="0">
                <a:latin typeface="Aptos"/>
                <a:cs typeface="Arial"/>
              </a:rPr>
              <a:t>Bad practice:</a:t>
            </a:r>
            <a:r>
              <a:rPr lang="en-US" sz="2400" i="1" dirty="0">
                <a:latin typeface="Aptos"/>
                <a:cs typeface="Arial"/>
              </a:rPr>
              <a:t> </a:t>
            </a:r>
            <a:r>
              <a:rPr lang="en-US" sz="2400" dirty="0">
                <a:latin typeface="Aptos"/>
                <a:cs typeface="Arial"/>
              </a:rPr>
              <a:t>“Data on a USB stick”, “Data on private drive” → inaccessible after someone leaves or there is malfunction of hardware</a:t>
            </a:r>
          </a:p>
          <a:p>
            <a:pPr>
              <a:lnSpc>
                <a:spcPct val="150000"/>
              </a:lnSpc>
              <a:spcBef>
                <a:spcPts val="0"/>
              </a:spcBef>
            </a:pPr>
            <a:endParaRPr lang="en-US" sz="2400" dirty="0">
              <a:latin typeface="Aptos"/>
              <a:cs typeface="Arial"/>
            </a:endParaRPr>
          </a:p>
        </p:txBody>
      </p:sp>
      <p:pic>
        <p:nvPicPr>
          <p:cNvPr id="6" name="Picture 5" descr="A person with her mouth open&#10;&#10;AI-generated content may be incorrect.">
            <a:extLst>
              <a:ext uri="{FF2B5EF4-FFF2-40B4-BE49-F238E27FC236}">
                <a16:creationId xmlns:a16="http://schemas.microsoft.com/office/drawing/2014/main" id="{A4589E87-B4E2-9E84-F06E-EE5F3329D2D8}"/>
              </a:ext>
            </a:extLst>
          </p:cNvPr>
          <p:cNvPicPr>
            <a:picLocks noChangeAspect="1"/>
          </p:cNvPicPr>
          <p:nvPr/>
        </p:nvPicPr>
        <p:blipFill>
          <a:blip r:embed="rId3"/>
          <a:srcRect t="-164" r="3941"/>
          <a:stretch>
            <a:fillRect/>
          </a:stretch>
        </p:blipFill>
        <p:spPr>
          <a:xfrm>
            <a:off x="7988961" y="3896429"/>
            <a:ext cx="2270918" cy="2316867"/>
          </a:xfrm>
          <a:prstGeom prst="rect">
            <a:avLst/>
          </a:prstGeom>
        </p:spPr>
      </p:pic>
    </p:spTree>
    <p:extLst>
      <p:ext uri="{BB962C8B-B14F-4D97-AF65-F5344CB8AC3E}">
        <p14:creationId xmlns:p14="http://schemas.microsoft.com/office/powerpoint/2010/main" val="2863979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116D6-6C25-9A98-06B2-42A6C9AC1C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1D1BB0-9124-12AE-8704-A503EC93FB76}"/>
              </a:ext>
            </a:extLst>
          </p:cNvPr>
          <p:cNvSpPr>
            <a:spLocks noGrp="1"/>
          </p:cNvSpPr>
          <p:nvPr>
            <p:ph type="title"/>
          </p:nvPr>
        </p:nvSpPr>
        <p:spPr/>
        <p:txBody>
          <a:bodyPr/>
          <a:lstStyle/>
          <a:p>
            <a:r>
              <a:rPr lang="en-US" dirty="0">
                <a:solidFill>
                  <a:srgbClr val="000000"/>
                </a:solidFill>
                <a:latin typeface="Poppins"/>
                <a:cs typeface="Poppins"/>
              </a:rPr>
              <a:t>F</a:t>
            </a:r>
            <a:r>
              <a:rPr lang="en-US" dirty="0">
                <a:solidFill>
                  <a:schemeClr val="accent1">
                    <a:lumMod val="60000"/>
                    <a:lumOff val="40000"/>
                  </a:schemeClr>
                </a:solidFill>
                <a:latin typeface="Poppins"/>
                <a:cs typeface="Poppins"/>
              </a:rPr>
              <a:t>A</a:t>
            </a:r>
            <a:r>
              <a:rPr lang="en-US" dirty="0">
                <a:latin typeface="Poppins"/>
                <a:cs typeface="Poppins"/>
              </a:rPr>
              <a:t>IR - </a:t>
            </a:r>
            <a:r>
              <a:rPr lang="en-US" dirty="0">
                <a:solidFill>
                  <a:schemeClr val="accent1">
                    <a:lumMod val="60000"/>
                    <a:lumOff val="40000"/>
                  </a:schemeClr>
                </a:solidFill>
                <a:latin typeface="Poppins"/>
                <a:cs typeface="Poppins"/>
              </a:rPr>
              <a:t>Accessible</a:t>
            </a:r>
            <a:endParaRPr lang="en-GB" b="0" dirty="0">
              <a:solidFill>
                <a:schemeClr val="accent1">
                  <a:lumMod val="60000"/>
                  <a:lumOff val="40000"/>
                </a:schemeClr>
              </a:solidFill>
              <a:latin typeface="Poppins"/>
              <a:cs typeface="Poppins"/>
            </a:endParaRPr>
          </a:p>
        </p:txBody>
      </p:sp>
      <p:sp>
        <p:nvSpPr>
          <p:cNvPr id="4" name="Slide Number Placeholder 3">
            <a:extLst>
              <a:ext uri="{FF2B5EF4-FFF2-40B4-BE49-F238E27FC236}">
                <a16:creationId xmlns:a16="http://schemas.microsoft.com/office/drawing/2014/main" id="{92DE3555-8B3A-9CCA-5D45-44C2BA74E00B}"/>
              </a:ext>
            </a:extLst>
          </p:cNvPr>
          <p:cNvSpPr>
            <a:spLocks noGrp="1"/>
          </p:cNvSpPr>
          <p:nvPr>
            <p:ph type="sldNum" sz="quarter" idx="13"/>
          </p:nvPr>
        </p:nvSpPr>
        <p:spPr/>
        <p:txBody>
          <a:bodyPr/>
          <a:lstStyle/>
          <a:p>
            <a:fld id="{7782931A-7D25-4B4B-9464-57AE418934A3}" type="slidenum">
              <a:rPr lang="en-US" smtClean="0"/>
              <a:pPr/>
              <a:t>21</a:t>
            </a:fld>
            <a:endParaRPr lang="en-US"/>
          </a:p>
        </p:txBody>
      </p:sp>
      <p:sp>
        <p:nvSpPr>
          <p:cNvPr id="5" name="Footer Placeholder 4">
            <a:extLst>
              <a:ext uri="{FF2B5EF4-FFF2-40B4-BE49-F238E27FC236}">
                <a16:creationId xmlns:a16="http://schemas.microsoft.com/office/drawing/2014/main" id="{CA1059F3-BE87-3D1C-BB2F-9D780415F80D}"/>
              </a:ext>
            </a:extLst>
          </p:cNvPr>
          <p:cNvSpPr>
            <a:spLocks noGrp="1"/>
          </p:cNvSpPr>
          <p:nvPr>
            <p:ph type="ftr" sz="quarter" idx="12"/>
          </p:nvPr>
        </p:nvSpPr>
        <p:spPr/>
        <p:txBody>
          <a:bodyPr/>
          <a:lstStyle/>
          <a:p>
            <a:r>
              <a:rPr lang="en-US"/>
              <a:t>CBF</a:t>
            </a:r>
          </a:p>
        </p:txBody>
      </p:sp>
      <p:sp>
        <p:nvSpPr>
          <p:cNvPr id="7" name="Rectangle 2">
            <a:extLst>
              <a:ext uri="{FF2B5EF4-FFF2-40B4-BE49-F238E27FC236}">
                <a16:creationId xmlns:a16="http://schemas.microsoft.com/office/drawing/2014/main" id="{7BC30E73-B85B-0148-BFD9-6B30AB1DFFFE}"/>
              </a:ext>
            </a:extLst>
          </p:cNvPr>
          <p:cNvSpPr>
            <a:spLocks noGrp="1" noChangeArrowheads="1"/>
          </p:cNvSpPr>
          <p:nvPr>
            <p:ph sz="half" idx="1"/>
          </p:nvPr>
        </p:nvSpPr>
        <p:spPr bwMode="auto">
          <a:xfrm>
            <a:off x="675113" y="1519870"/>
            <a:ext cx="11323300" cy="3306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spcBef>
                <a:spcPts val="0"/>
              </a:spcBef>
            </a:pPr>
            <a:r>
              <a:rPr lang="en-US" sz="2400" dirty="0">
                <a:latin typeface="Aptos"/>
                <a:cs typeface="Arial"/>
              </a:rPr>
              <a:t>Accessible = </a:t>
            </a:r>
            <a:r>
              <a:rPr lang="en-US" sz="2400" b="1" dirty="0">
                <a:latin typeface="Aptos"/>
                <a:cs typeface="Arial"/>
              </a:rPr>
              <a:t>Store data and methods </a:t>
            </a:r>
            <a:r>
              <a:rPr lang="en-US" sz="2400" dirty="0">
                <a:latin typeface="Aptos"/>
                <a:cs typeface="Arial"/>
              </a:rPr>
              <a:t>in secure systems that are searchable by the wider community</a:t>
            </a:r>
          </a:p>
          <a:p>
            <a:r>
              <a:rPr lang="en-US" sz="2400" dirty="0">
                <a:latin typeface="Aptos"/>
                <a:cs typeface="Arial"/>
              </a:rPr>
              <a:t>✔️ </a:t>
            </a:r>
            <a:r>
              <a:rPr lang="en-US" sz="2400" b="1" i="1" dirty="0">
                <a:latin typeface="Aptos"/>
                <a:cs typeface="Arial"/>
              </a:rPr>
              <a:t>Good practice:</a:t>
            </a:r>
            <a:r>
              <a:rPr lang="en-US" sz="2400" i="1" dirty="0">
                <a:latin typeface="Aptos"/>
                <a:cs typeface="Arial"/>
              </a:rPr>
              <a:t> </a:t>
            </a:r>
            <a:r>
              <a:rPr lang="en-US" sz="2400" dirty="0">
                <a:latin typeface="Aptos"/>
                <a:ea typeface="+mn-lt"/>
                <a:cs typeface="+mn-lt"/>
              </a:rPr>
              <a:t>Data repository with governance (EGA, </a:t>
            </a:r>
            <a:r>
              <a:rPr lang="en-US" sz="2400" dirty="0" err="1">
                <a:latin typeface="Aptos"/>
                <a:ea typeface="+mn-lt"/>
                <a:cs typeface="+mn-lt"/>
              </a:rPr>
              <a:t>RedCap</a:t>
            </a:r>
            <a:r>
              <a:rPr lang="en-US" sz="2400" dirty="0">
                <a:latin typeface="Aptos"/>
                <a:ea typeface="+mn-lt"/>
                <a:cs typeface="+mn-lt"/>
              </a:rPr>
              <a:t>, etc.)</a:t>
            </a:r>
            <a:endParaRPr lang="en-US" sz="2400" dirty="0">
              <a:latin typeface="Aptos"/>
              <a:cs typeface="Arial"/>
            </a:endParaRPr>
          </a:p>
          <a:p>
            <a:pPr>
              <a:lnSpc>
                <a:spcPct val="150000"/>
              </a:lnSpc>
              <a:spcBef>
                <a:spcPts val="0"/>
              </a:spcBef>
            </a:pPr>
            <a:r>
              <a:rPr lang="en-US" sz="2400" dirty="0">
                <a:latin typeface="Aptos"/>
                <a:cs typeface="Arial"/>
              </a:rPr>
              <a:t>❌ </a:t>
            </a:r>
            <a:r>
              <a:rPr lang="en-US" sz="2400" b="1" i="1" dirty="0">
                <a:latin typeface="Aptos"/>
                <a:cs typeface="Arial"/>
              </a:rPr>
              <a:t>Bad practice:</a:t>
            </a:r>
            <a:r>
              <a:rPr lang="en-US" sz="2400" i="1" dirty="0">
                <a:latin typeface="Aptos"/>
                <a:cs typeface="Arial"/>
              </a:rPr>
              <a:t> </a:t>
            </a:r>
            <a:r>
              <a:rPr lang="en-US" sz="2400" dirty="0">
                <a:latin typeface="Aptos"/>
                <a:cs typeface="Arial"/>
              </a:rPr>
              <a:t>“Data on a USB stick”, “Data on private drive” → inaccessible after someone leaves or there is malfunction of hardware</a:t>
            </a:r>
          </a:p>
          <a:p>
            <a:pPr>
              <a:lnSpc>
                <a:spcPct val="150000"/>
              </a:lnSpc>
              <a:spcBef>
                <a:spcPts val="0"/>
              </a:spcBef>
            </a:pPr>
            <a:endParaRPr lang="en-US" sz="2400" dirty="0">
              <a:latin typeface="Aptos"/>
              <a:cs typeface="Arial"/>
            </a:endParaRPr>
          </a:p>
        </p:txBody>
      </p:sp>
      <p:sp>
        <p:nvSpPr>
          <p:cNvPr id="3" name="TextBox 2">
            <a:extLst>
              <a:ext uri="{FF2B5EF4-FFF2-40B4-BE49-F238E27FC236}">
                <a16:creationId xmlns:a16="http://schemas.microsoft.com/office/drawing/2014/main" id="{0F54053C-4520-2E29-6840-D33D779A4711}"/>
              </a:ext>
            </a:extLst>
          </p:cNvPr>
          <p:cNvSpPr txBox="1"/>
          <p:nvPr/>
        </p:nvSpPr>
        <p:spPr>
          <a:xfrm>
            <a:off x="4272835" y="4210609"/>
            <a:ext cx="7725578" cy="2255041"/>
          </a:xfrm>
          <a:prstGeom prst="rect">
            <a:avLst/>
          </a:prstGeom>
          <a:noFill/>
        </p:spPr>
        <p:txBody>
          <a:bodyPr wrap="square" lIns="91440" tIns="45720" rIns="91440" bIns="45720" anchor="t">
            <a:spAutoFit/>
          </a:bodyPr>
          <a:lstStyle/>
          <a:p>
            <a:pPr>
              <a:lnSpc>
                <a:spcPct val="150000"/>
              </a:lnSpc>
              <a:spcBef>
                <a:spcPts val="0"/>
              </a:spcBef>
            </a:pPr>
            <a:r>
              <a:rPr lang="en-US" sz="2400" dirty="0">
                <a:solidFill>
                  <a:schemeClr val="bg1"/>
                </a:solidFill>
                <a:latin typeface="Aptos"/>
                <a:ea typeface="+mn-lt"/>
                <a:cs typeface="+mn-lt"/>
              </a:rPr>
              <a:t>⚠️ </a:t>
            </a:r>
            <a:r>
              <a:rPr lang="en-US" sz="2400" b="1" dirty="0">
                <a:solidFill>
                  <a:srgbClr val="FF0000"/>
                </a:solidFill>
                <a:latin typeface="Aptos"/>
                <a:ea typeface="+mn-lt"/>
                <a:cs typeface="+mn-lt"/>
              </a:rPr>
              <a:t>Warning:</a:t>
            </a:r>
            <a:r>
              <a:rPr lang="en-US" sz="2400" dirty="0">
                <a:solidFill>
                  <a:schemeClr val="bg1"/>
                </a:solidFill>
                <a:latin typeface="Aptos"/>
                <a:ea typeface="+mn-lt"/>
                <a:cs typeface="+mn-lt"/>
              </a:rPr>
              <a:t> </a:t>
            </a:r>
            <a:r>
              <a:rPr lang="en-US" sz="2400" dirty="0">
                <a:solidFill>
                  <a:schemeClr val="bg1"/>
                </a:solidFill>
                <a:latin typeface="Aptos"/>
                <a:cs typeface="Arial"/>
              </a:rPr>
              <a:t>Controlled access for sensitive data </a:t>
            </a:r>
          </a:p>
          <a:p>
            <a:pPr marL="800100" lvl="1" indent="-342900">
              <a:lnSpc>
                <a:spcPct val="150000"/>
              </a:lnSpc>
              <a:buFont typeface="Courier New"/>
              <a:buChar char="o"/>
            </a:pPr>
            <a:r>
              <a:rPr lang="en-US" sz="2400" dirty="0">
                <a:solidFill>
                  <a:schemeClr val="bg1"/>
                </a:solidFill>
                <a:latin typeface="Aptos"/>
                <a:ea typeface="+mn-lt"/>
                <a:cs typeface="+mn-lt"/>
              </a:rPr>
              <a:t>"Accessible" does not mean "open to everyone" - it means appropriately accessible with the right protections</a:t>
            </a:r>
            <a:endParaRPr lang="en-US" sz="2400" dirty="0">
              <a:solidFill>
                <a:schemeClr val="bg1"/>
              </a:solidFill>
              <a:latin typeface="Aptos"/>
            </a:endParaRPr>
          </a:p>
        </p:txBody>
      </p:sp>
    </p:spTree>
    <p:extLst>
      <p:ext uri="{BB962C8B-B14F-4D97-AF65-F5344CB8AC3E}">
        <p14:creationId xmlns:p14="http://schemas.microsoft.com/office/powerpoint/2010/main" val="6440579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1F3D64-A502-EEFC-2DB0-6D92A93A1C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762B7E-6551-3021-D379-BAAA97B2C7FA}"/>
              </a:ext>
            </a:extLst>
          </p:cNvPr>
          <p:cNvSpPr>
            <a:spLocks noGrp="1"/>
          </p:cNvSpPr>
          <p:nvPr>
            <p:ph type="title"/>
          </p:nvPr>
        </p:nvSpPr>
        <p:spPr/>
        <p:txBody>
          <a:bodyPr/>
          <a:lstStyle/>
          <a:p>
            <a:r>
              <a:rPr lang="en-US">
                <a:solidFill>
                  <a:srgbClr val="000000"/>
                </a:solidFill>
                <a:latin typeface="Poppins"/>
                <a:cs typeface="Poppins"/>
              </a:rPr>
              <a:t>F</a:t>
            </a:r>
            <a:r>
              <a:rPr lang="en-US">
                <a:solidFill>
                  <a:schemeClr val="accent1">
                    <a:lumMod val="60000"/>
                    <a:lumOff val="40000"/>
                  </a:schemeClr>
                </a:solidFill>
                <a:latin typeface="Poppins"/>
                <a:cs typeface="Poppins"/>
              </a:rPr>
              <a:t>A</a:t>
            </a:r>
            <a:r>
              <a:rPr lang="en-US">
                <a:latin typeface="Poppins"/>
                <a:cs typeface="Poppins"/>
              </a:rPr>
              <a:t>IR - </a:t>
            </a:r>
            <a:r>
              <a:rPr lang="en-US">
                <a:solidFill>
                  <a:schemeClr val="accent1">
                    <a:lumMod val="60000"/>
                    <a:lumOff val="40000"/>
                  </a:schemeClr>
                </a:solidFill>
                <a:latin typeface="Poppins"/>
                <a:cs typeface="Poppins"/>
              </a:rPr>
              <a:t>Accessible –example:  </a:t>
            </a:r>
            <a:endParaRPr lang="en-GB" b="0">
              <a:solidFill>
                <a:schemeClr val="accent1">
                  <a:lumMod val="60000"/>
                  <a:lumOff val="40000"/>
                </a:schemeClr>
              </a:solidFill>
              <a:latin typeface="Poppins"/>
              <a:cs typeface="Poppins"/>
            </a:endParaRPr>
          </a:p>
        </p:txBody>
      </p:sp>
      <p:sp>
        <p:nvSpPr>
          <p:cNvPr id="4" name="Slide Number Placeholder 3">
            <a:extLst>
              <a:ext uri="{FF2B5EF4-FFF2-40B4-BE49-F238E27FC236}">
                <a16:creationId xmlns:a16="http://schemas.microsoft.com/office/drawing/2014/main" id="{CE3A0F02-2BE1-C538-C91A-7D2172B343BB}"/>
              </a:ext>
            </a:extLst>
          </p:cNvPr>
          <p:cNvSpPr>
            <a:spLocks noGrp="1"/>
          </p:cNvSpPr>
          <p:nvPr>
            <p:ph type="sldNum" sz="quarter" idx="13"/>
          </p:nvPr>
        </p:nvSpPr>
        <p:spPr/>
        <p:txBody>
          <a:bodyPr/>
          <a:lstStyle/>
          <a:p>
            <a:fld id="{7782931A-7D25-4B4B-9464-57AE418934A3}" type="slidenum">
              <a:rPr lang="en-US" smtClean="0"/>
              <a:pPr/>
              <a:t>22</a:t>
            </a:fld>
            <a:endParaRPr lang="en-US"/>
          </a:p>
        </p:txBody>
      </p:sp>
      <p:sp>
        <p:nvSpPr>
          <p:cNvPr id="5" name="Footer Placeholder 4">
            <a:extLst>
              <a:ext uri="{FF2B5EF4-FFF2-40B4-BE49-F238E27FC236}">
                <a16:creationId xmlns:a16="http://schemas.microsoft.com/office/drawing/2014/main" id="{4AC68F2E-6A15-0A0A-8C97-4924069819D6}"/>
              </a:ext>
            </a:extLst>
          </p:cNvPr>
          <p:cNvSpPr>
            <a:spLocks noGrp="1"/>
          </p:cNvSpPr>
          <p:nvPr>
            <p:ph type="ftr" sz="quarter" idx="12"/>
          </p:nvPr>
        </p:nvSpPr>
        <p:spPr/>
        <p:txBody>
          <a:bodyPr/>
          <a:lstStyle/>
          <a:p>
            <a:r>
              <a:rPr lang="en-US"/>
              <a:t>CBF</a:t>
            </a:r>
          </a:p>
        </p:txBody>
      </p:sp>
      <p:sp>
        <p:nvSpPr>
          <p:cNvPr id="7" name="Rectangle 2">
            <a:extLst>
              <a:ext uri="{FF2B5EF4-FFF2-40B4-BE49-F238E27FC236}">
                <a16:creationId xmlns:a16="http://schemas.microsoft.com/office/drawing/2014/main" id="{6ABD54C9-05C2-99FB-5196-713BFC31B805}"/>
              </a:ext>
            </a:extLst>
          </p:cNvPr>
          <p:cNvSpPr>
            <a:spLocks noGrp="1" noChangeArrowheads="1"/>
          </p:cNvSpPr>
          <p:nvPr>
            <p:ph sz="half" idx="1"/>
          </p:nvPr>
        </p:nvSpPr>
        <p:spPr bwMode="auto">
          <a:xfrm>
            <a:off x="674069" y="1710086"/>
            <a:ext cx="11232236" cy="4106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a:lnSpc>
                <a:spcPct val="150000"/>
              </a:lnSpc>
              <a:spcBef>
                <a:spcPts val="0"/>
              </a:spcBef>
              <a:buFont typeface="Arial,Sans-Serif"/>
              <a:buChar char="•"/>
            </a:pPr>
            <a:r>
              <a:rPr lang="en-US" sz="2200">
                <a:ea typeface="+mn-lt"/>
                <a:cs typeface="+mn-lt"/>
              </a:rPr>
              <a:t>Dataset is stored in a REDCap project with role-based access controls (e.g. only approved users can view or export data). </a:t>
            </a:r>
            <a:endParaRPr lang="en-US" sz="2200">
              <a:solidFill>
                <a:srgbClr val="FFFFFF"/>
              </a:solidFill>
              <a:ea typeface="+mn-lt"/>
              <a:cs typeface="+mn-lt"/>
            </a:endParaRPr>
          </a:p>
          <a:p>
            <a:pPr marL="342900" indent="-342900">
              <a:lnSpc>
                <a:spcPct val="150000"/>
              </a:lnSpc>
              <a:spcBef>
                <a:spcPts val="0"/>
              </a:spcBef>
              <a:buFont typeface="Arial,Sans-Serif"/>
              <a:buChar char="•"/>
            </a:pPr>
            <a:r>
              <a:rPr lang="en-US" sz="2200">
                <a:ea typeface="+mn-lt"/>
                <a:cs typeface="+mn-lt"/>
              </a:rPr>
              <a:t>Database validation rules ensure data are entered in the correct format (e.g. dates as DD/MM/YYYY, integers only, mandatory fields). </a:t>
            </a:r>
            <a:endParaRPr lang="en-US" sz="2200">
              <a:solidFill>
                <a:srgbClr val="FFFFFF"/>
              </a:solidFill>
              <a:ea typeface="+mn-lt"/>
              <a:cs typeface="+mn-lt"/>
            </a:endParaRPr>
          </a:p>
          <a:p>
            <a:pPr marL="342900" indent="-342900">
              <a:lnSpc>
                <a:spcPct val="150000"/>
              </a:lnSpc>
              <a:spcBef>
                <a:spcPts val="0"/>
              </a:spcBef>
              <a:buFont typeface="Arial,Sans-Serif"/>
              <a:buChar char="•"/>
            </a:pPr>
            <a:r>
              <a:rPr lang="en-US" sz="2200">
                <a:ea typeface="+mn-lt"/>
                <a:cs typeface="+mn-lt"/>
              </a:rPr>
              <a:t>Access is logged, and data requests can be audited.</a:t>
            </a:r>
            <a:endParaRPr lang="en-US" sz="2200">
              <a:solidFill>
                <a:srgbClr val="FFFFFF"/>
              </a:solidFill>
              <a:ea typeface="+mn-lt"/>
              <a:cs typeface="+mn-lt"/>
            </a:endParaRPr>
          </a:p>
          <a:p>
            <a:pPr marL="342900" indent="-342900">
              <a:lnSpc>
                <a:spcPct val="150000"/>
              </a:lnSpc>
              <a:spcBef>
                <a:spcPts val="0"/>
              </a:spcBef>
              <a:buFont typeface="Arial,Sans-Serif"/>
              <a:buChar char="•"/>
            </a:pPr>
            <a:r>
              <a:rPr lang="en-US" sz="2200">
                <a:ea typeface="+mn-lt"/>
                <a:cs typeface="+mn-lt"/>
              </a:rPr>
              <a:t>This shows that data is accessible: not just </a:t>
            </a:r>
            <a:r>
              <a:rPr lang="en-US" sz="2200" b="1">
                <a:ea typeface="+mn-lt"/>
                <a:cs typeface="+mn-lt"/>
              </a:rPr>
              <a:t>"open to anyone"</a:t>
            </a:r>
            <a:r>
              <a:rPr lang="en-US" sz="2200">
                <a:ea typeface="+mn-lt"/>
                <a:cs typeface="+mn-lt"/>
              </a:rPr>
              <a:t> but retrievable by the right people under proper governance, with built-in checks to guarantee reliability.</a:t>
            </a:r>
            <a:endParaRPr lang="en-US"/>
          </a:p>
          <a:p>
            <a:pPr marL="342900" indent="-342900">
              <a:lnSpc>
                <a:spcPct val="150000"/>
              </a:lnSpc>
              <a:spcBef>
                <a:spcPts val="0"/>
              </a:spcBef>
              <a:buChar char="•"/>
            </a:pPr>
            <a:endParaRPr lang="en-US" sz="2200">
              <a:ea typeface="+mn-lt"/>
              <a:cs typeface="+mn-lt"/>
            </a:endParaRPr>
          </a:p>
        </p:txBody>
      </p:sp>
      <p:pic>
        <p:nvPicPr>
          <p:cNvPr id="3" name="Picture 2" descr="A black and red logo&#10;&#10;AI-generated content may be incorrect.">
            <a:extLst>
              <a:ext uri="{FF2B5EF4-FFF2-40B4-BE49-F238E27FC236}">
                <a16:creationId xmlns:a16="http://schemas.microsoft.com/office/drawing/2014/main" id="{E2860A44-FA15-AFEE-7D60-A279083C325E}"/>
              </a:ext>
            </a:extLst>
          </p:cNvPr>
          <p:cNvPicPr>
            <a:picLocks noChangeAspect="1"/>
          </p:cNvPicPr>
          <p:nvPr/>
        </p:nvPicPr>
        <p:blipFill>
          <a:blip r:embed="rId3"/>
          <a:stretch>
            <a:fillRect/>
          </a:stretch>
        </p:blipFill>
        <p:spPr>
          <a:xfrm>
            <a:off x="8917469" y="474096"/>
            <a:ext cx="2576030" cy="820945"/>
          </a:xfrm>
          <a:prstGeom prst="rect">
            <a:avLst/>
          </a:prstGeom>
        </p:spPr>
      </p:pic>
    </p:spTree>
    <p:extLst>
      <p:ext uri="{BB962C8B-B14F-4D97-AF65-F5344CB8AC3E}">
        <p14:creationId xmlns:p14="http://schemas.microsoft.com/office/powerpoint/2010/main" val="4315374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321EF-BFDA-E180-E057-1B8C7187ED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5C04E9-4E30-B69E-1477-9D0F8BBE90A3}"/>
              </a:ext>
            </a:extLst>
          </p:cNvPr>
          <p:cNvSpPr>
            <a:spLocks noGrp="1"/>
          </p:cNvSpPr>
          <p:nvPr>
            <p:ph type="title"/>
          </p:nvPr>
        </p:nvSpPr>
        <p:spPr/>
        <p:txBody>
          <a:bodyPr/>
          <a:lstStyle/>
          <a:p>
            <a:r>
              <a:rPr lang="en-US" dirty="0">
                <a:solidFill>
                  <a:srgbClr val="000000"/>
                </a:solidFill>
                <a:latin typeface="Poppins"/>
                <a:cs typeface="Poppins"/>
              </a:rPr>
              <a:t>F</a:t>
            </a:r>
            <a:r>
              <a:rPr lang="en-US" dirty="0">
                <a:solidFill>
                  <a:schemeClr val="accent1">
                    <a:lumMod val="60000"/>
                    <a:lumOff val="40000"/>
                  </a:schemeClr>
                </a:solidFill>
                <a:latin typeface="Poppins"/>
                <a:cs typeface="Poppins"/>
              </a:rPr>
              <a:t>A</a:t>
            </a:r>
            <a:r>
              <a:rPr lang="en-US" dirty="0">
                <a:latin typeface="Poppins"/>
                <a:cs typeface="Poppins"/>
              </a:rPr>
              <a:t>IR - </a:t>
            </a:r>
            <a:r>
              <a:rPr lang="en-US" dirty="0">
                <a:solidFill>
                  <a:schemeClr val="accent1">
                    <a:lumMod val="60000"/>
                    <a:lumOff val="40000"/>
                  </a:schemeClr>
                </a:solidFill>
                <a:latin typeface="Poppins"/>
                <a:cs typeface="Poppins"/>
              </a:rPr>
              <a:t>Accessible- methods</a:t>
            </a:r>
            <a:endParaRPr lang="en-GB" b="0" dirty="0">
              <a:solidFill>
                <a:schemeClr val="accent1">
                  <a:lumMod val="60000"/>
                  <a:lumOff val="40000"/>
                </a:schemeClr>
              </a:solidFill>
              <a:latin typeface="Poppins"/>
              <a:cs typeface="Poppins"/>
            </a:endParaRPr>
          </a:p>
        </p:txBody>
      </p:sp>
      <p:sp>
        <p:nvSpPr>
          <p:cNvPr id="4" name="Slide Number Placeholder 3">
            <a:extLst>
              <a:ext uri="{FF2B5EF4-FFF2-40B4-BE49-F238E27FC236}">
                <a16:creationId xmlns:a16="http://schemas.microsoft.com/office/drawing/2014/main" id="{C15B9CBB-3701-195D-87ED-8DF9DF2F7ECF}"/>
              </a:ext>
            </a:extLst>
          </p:cNvPr>
          <p:cNvSpPr>
            <a:spLocks noGrp="1"/>
          </p:cNvSpPr>
          <p:nvPr>
            <p:ph type="sldNum" sz="quarter" idx="13"/>
          </p:nvPr>
        </p:nvSpPr>
        <p:spPr/>
        <p:txBody>
          <a:bodyPr/>
          <a:lstStyle/>
          <a:p>
            <a:fld id="{7782931A-7D25-4B4B-9464-57AE418934A3}" type="slidenum">
              <a:rPr lang="en-US" smtClean="0"/>
              <a:pPr/>
              <a:t>23</a:t>
            </a:fld>
            <a:endParaRPr lang="en-US"/>
          </a:p>
        </p:txBody>
      </p:sp>
      <p:sp>
        <p:nvSpPr>
          <p:cNvPr id="5" name="Footer Placeholder 4">
            <a:extLst>
              <a:ext uri="{FF2B5EF4-FFF2-40B4-BE49-F238E27FC236}">
                <a16:creationId xmlns:a16="http://schemas.microsoft.com/office/drawing/2014/main" id="{938FB906-BB73-7596-6E7C-F2A74F9337E7}"/>
              </a:ext>
            </a:extLst>
          </p:cNvPr>
          <p:cNvSpPr>
            <a:spLocks noGrp="1"/>
          </p:cNvSpPr>
          <p:nvPr>
            <p:ph type="ftr" sz="quarter" idx="12"/>
          </p:nvPr>
        </p:nvSpPr>
        <p:spPr/>
        <p:txBody>
          <a:bodyPr/>
          <a:lstStyle/>
          <a:p>
            <a:r>
              <a:rPr lang="en-US"/>
              <a:t>CBF</a:t>
            </a:r>
          </a:p>
        </p:txBody>
      </p:sp>
      <p:sp>
        <p:nvSpPr>
          <p:cNvPr id="7" name="Rectangle 2">
            <a:extLst>
              <a:ext uri="{FF2B5EF4-FFF2-40B4-BE49-F238E27FC236}">
                <a16:creationId xmlns:a16="http://schemas.microsoft.com/office/drawing/2014/main" id="{3F2FBB9C-9BDA-81AD-4421-587330301D29}"/>
              </a:ext>
            </a:extLst>
          </p:cNvPr>
          <p:cNvSpPr>
            <a:spLocks noGrp="1" noChangeArrowheads="1"/>
          </p:cNvSpPr>
          <p:nvPr>
            <p:ph sz="half" idx="1"/>
          </p:nvPr>
        </p:nvSpPr>
        <p:spPr bwMode="auto">
          <a:xfrm>
            <a:off x="674069" y="2074180"/>
            <a:ext cx="11323300" cy="1333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2400">
                <a:latin typeface="Aptos"/>
                <a:cs typeface="Arial"/>
              </a:rPr>
              <a:t>✔️ </a:t>
            </a:r>
            <a:r>
              <a:rPr lang="en-US" sz="2400" b="1" i="1">
                <a:latin typeface="Aptos"/>
                <a:cs typeface="Arial"/>
              </a:rPr>
              <a:t>Good practice:</a:t>
            </a:r>
            <a:r>
              <a:rPr lang="en-US" sz="2400" i="1">
                <a:latin typeface="Aptos"/>
                <a:cs typeface="Arial"/>
              </a:rPr>
              <a:t> </a:t>
            </a:r>
            <a:r>
              <a:rPr lang="en-US" sz="2400">
                <a:latin typeface="Aptos"/>
                <a:ea typeface="+mn-lt"/>
                <a:cs typeface="Arial"/>
              </a:rPr>
              <a:t>A</a:t>
            </a:r>
            <a:r>
              <a:rPr lang="en-US" sz="2400">
                <a:latin typeface="Aptos"/>
                <a:ea typeface="+mn-lt"/>
                <a:cs typeface="+mn-lt"/>
              </a:rPr>
              <a:t>ll code used for analysis well documented on a version-controlled software such as Git, publicly available and with a linked DOI</a:t>
            </a:r>
            <a:endParaRPr lang="en-US" sz="2400">
              <a:latin typeface="Aptos"/>
              <a:cs typeface="Arial"/>
            </a:endParaRPr>
          </a:p>
          <a:p>
            <a:pPr>
              <a:lnSpc>
                <a:spcPct val="150000"/>
              </a:lnSpc>
              <a:spcBef>
                <a:spcPts val="0"/>
              </a:spcBef>
            </a:pPr>
            <a:r>
              <a:rPr lang="en-US" sz="2400">
                <a:latin typeface="Aptos"/>
                <a:cs typeface="Arial"/>
              </a:rPr>
              <a:t>❌ </a:t>
            </a:r>
            <a:r>
              <a:rPr lang="en-US" sz="2400" b="1" i="1">
                <a:latin typeface="Aptos"/>
                <a:cs typeface="Arial"/>
              </a:rPr>
              <a:t>Bad practice: </a:t>
            </a:r>
            <a:r>
              <a:rPr lang="en-US" sz="2400">
                <a:latin typeface="Aptos"/>
                <a:cs typeface="Arial"/>
              </a:rPr>
              <a:t>Methods only outlined if research is published and very succinctly</a:t>
            </a:r>
          </a:p>
        </p:txBody>
      </p:sp>
      <p:sp>
        <p:nvSpPr>
          <p:cNvPr id="8" name="TextBox 7">
            <a:extLst>
              <a:ext uri="{FF2B5EF4-FFF2-40B4-BE49-F238E27FC236}">
                <a16:creationId xmlns:a16="http://schemas.microsoft.com/office/drawing/2014/main" id="{59C3DA0E-73EF-90AF-3BD4-9950332EA92B}"/>
              </a:ext>
            </a:extLst>
          </p:cNvPr>
          <p:cNvSpPr txBox="1"/>
          <p:nvPr/>
        </p:nvSpPr>
        <p:spPr>
          <a:xfrm>
            <a:off x="1773716" y="3839140"/>
            <a:ext cx="7725578" cy="595099"/>
          </a:xfrm>
          <a:prstGeom prst="rect">
            <a:avLst/>
          </a:prstGeom>
          <a:noFill/>
        </p:spPr>
        <p:txBody>
          <a:bodyPr wrap="square" lIns="91440" tIns="45720" rIns="91440" bIns="45720" anchor="t">
            <a:spAutoFit/>
          </a:bodyPr>
          <a:lstStyle/>
          <a:p>
            <a:pPr>
              <a:lnSpc>
                <a:spcPct val="150000"/>
              </a:lnSpc>
              <a:spcBef>
                <a:spcPts val="0"/>
              </a:spcBef>
            </a:pPr>
            <a:r>
              <a:rPr lang="en-US" sz="2400">
                <a:solidFill>
                  <a:schemeClr val="bg1"/>
                </a:solidFill>
                <a:latin typeface="Aptos"/>
                <a:ea typeface="+mn-lt"/>
                <a:cs typeface="+mn-lt"/>
              </a:rPr>
              <a:t>⚠️ </a:t>
            </a:r>
            <a:r>
              <a:rPr lang="en-US" sz="2400" b="1">
                <a:solidFill>
                  <a:srgbClr val="FF0000"/>
                </a:solidFill>
                <a:latin typeface="Aptos"/>
                <a:ea typeface="+mn-lt"/>
                <a:cs typeface="+mn-lt"/>
              </a:rPr>
              <a:t>Research integrity</a:t>
            </a:r>
            <a:endParaRPr lang="en-US" sz="2400" b="1">
              <a:solidFill>
                <a:srgbClr val="FF0000"/>
              </a:solidFill>
              <a:latin typeface="Aptos"/>
            </a:endParaRPr>
          </a:p>
        </p:txBody>
      </p:sp>
    </p:spTree>
    <p:extLst>
      <p:ext uri="{BB962C8B-B14F-4D97-AF65-F5344CB8AC3E}">
        <p14:creationId xmlns:p14="http://schemas.microsoft.com/office/powerpoint/2010/main" val="1212310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FD27D0-8674-D2E7-E8C2-DEF02F5EFF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3C15C3-C477-C468-9E58-CE22721BAD0D}"/>
              </a:ext>
            </a:extLst>
          </p:cNvPr>
          <p:cNvSpPr>
            <a:spLocks noGrp="1"/>
          </p:cNvSpPr>
          <p:nvPr>
            <p:ph type="title"/>
          </p:nvPr>
        </p:nvSpPr>
        <p:spPr/>
        <p:txBody>
          <a:bodyPr/>
          <a:lstStyle/>
          <a:p>
            <a:r>
              <a:rPr lang="en-US">
                <a:solidFill>
                  <a:srgbClr val="000000"/>
                </a:solidFill>
                <a:latin typeface="Poppins"/>
                <a:cs typeface="Poppins"/>
              </a:rPr>
              <a:t>FA</a:t>
            </a:r>
            <a:r>
              <a:rPr lang="en-US">
                <a:solidFill>
                  <a:schemeClr val="accent1">
                    <a:lumMod val="60000"/>
                    <a:lumOff val="40000"/>
                  </a:schemeClr>
                </a:solidFill>
                <a:latin typeface="Poppins"/>
                <a:cs typeface="Poppins"/>
              </a:rPr>
              <a:t>I</a:t>
            </a:r>
            <a:r>
              <a:rPr lang="en-US">
                <a:latin typeface="Poppins"/>
                <a:cs typeface="Poppins"/>
              </a:rPr>
              <a:t>R - </a:t>
            </a:r>
            <a:r>
              <a:rPr lang="en-US">
                <a:solidFill>
                  <a:schemeClr val="accent1">
                    <a:lumMod val="60000"/>
                    <a:lumOff val="40000"/>
                  </a:schemeClr>
                </a:solidFill>
                <a:latin typeface="Poppins"/>
                <a:cs typeface="Poppins"/>
              </a:rPr>
              <a:t>Interoperable</a:t>
            </a:r>
            <a:endParaRPr lang="en-US" b="0">
              <a:solidFill>
                <a:schemeClr val="accent1">
                  <a:lumMod val="60000"/>
                  <a:lumOff val="40000"/>
                </a:schemeClr>
              </a:solidFill>
              <a:latin typeface="Poppins"/>
              <a:cs typeface="Poppins"/>
            </a:endParaRPr>
          </a:p>
        </p:txBody>
      </p:sp>
      <p:sp>
        <p:nvSpPr>
          <p:cNvPr id="4" name="Slide Number Placeholder 3">
            <a:extLst>
              <a:ext uri="{FF2B5EF4-FFF2-40B4-BE49-F238E27FC236}">
                <a16:creationId xmlns:a16="http://schemas.microsoft.com/office/drawing/2014/main" id="{2B31F879-F22A-2D0E-B301-1542B8597777}"/>
              </a:ext>
            </a:extLst>
          </p:cNvPr>
          <p:cNvSpPr>
            <a:spLocks noGrp="1"/>
          </p:cNvSpPr>
          <p:nvPr>
            <p:ph type="sldNum" sz="quarter" idx="13"/>
          </p:nvPr>
        </p:nvSpPr>
        <p:spPr/>
        <p:txBody>
          <a:bodyPr/>
          <a:lstStyle/>
          <a:p>
            <a:fld id="{7782931A-7D25-4B4B-9464-57AE418934A3}" type="slidenum">
              <a:rPr lang="en-US" smtClean="0"/>
              <a:pPr/>
              <a:t>24</a:t>
            </a:fld>
            <a:endParaRPr lang="en-US"/>
          </a:p>
        </p:txBody>
      </p:sp>
      <p:sp>
        <p:nvSpPr>
          <p:cNvPr id="5" name="Footer Placeholder 4">
            <a:extLst>
              <a:ext uri="{FF2B5EF4-FFF2-40B4-BE49-F238E27FC236}">
                <a16:creationId xmlns:a16="http://schemas.microsoft.com/office/drawing/2014/main" id="{52993E66-B435-7DAF-6A5B-6C50D0FAFECD}"/>
              </a:ext>
            </a:extLst>
          </p:cNvPr>
          <p:cNvSpPr>
            <a:spLocks noGrp="1"/>
          </p:cNvSpPr>
          <p:nvPr>
            <p:ph type="ftr" sz="quarter" idx="12"/>
          </p:nvPr>
        </p:nvSpPr>
        <p:spPr/>
        <p:txBody>
          <a:bodyPr/>
          <a:lstStyle/>
          <a:p>
            <a:r>
              <a:rPr lang="en-US"/>
              <a:t>CBF</a:t>
            </a:r>
          </a:p>
        </p:txBody>
      </p:sp>
      <p:pic>
        <p:nvPicPr>
          <p:cNvPr id="8" name="Content Placeholder 7">
            <a:extLst>
              <a:ext uri="{FF2B5EF4-FFF2-40B4-BE49-F238E27FC236}">
                <a16:creationId xmlns:a16="http://schemas.microsoft.com/office/drawing/2014/main" id="{2B091B4F-624E-E3F1-5F1F-D7BA2F6A6D0C}"/>
              </a:ext>
            </a:extLst>
          </p:cNvPr>
          <p:cNvPicPr>
            <a:picLocks noGrp="1" noChangeAspect="1"/>
          </p:cNvPicPr>
          <p:nvPr>
            <p:ph sz="half" idx="1"/>
          </p:nvPr>
        </p:nvPicPr>
        <p:blipFill>
          <a:blip r:embed="rId3"/>
          <a:stretch>
            <a:fillRect/>
          </a:stretch>
        </p:blipFill>
        <p:spPr>
          <a:xfrm>
            <a:off x="2945606" y="1766888"/>
            <a:ext cx="6276975" cy="4184650"/>
          </a:xfrm>
          <a:prstGeom prst="rect">
            <a:avLst/>
          </a:prstGeom>
        </p:spPr>
      </p:pic>
    </p:spTree>
    <p:extLst>
      <p:ext uri="{BB962C8B-B14F-4D97-AF65-F5344CB8AC3E}">
        <p14:creationId xmlns:p14="http://schemas.microsoft.com/office/powerpoint/2010/main" val="18805716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B3080-E292-DFEA-BAF5-35FCEEE17C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7EE235-69F2-C566-1222-6152F63FD74D}"/>
              </a:ext>
            </a:extLst>
          </p:cNvPr>
          <p:cNvSpPr>
            <a:spLocks noGrp="1"/>
          </p:cNvSpPr>
          <p:nvPr>
            <p:ph type="title"/>
          </p:nvPr>
        </p:nvSpPr>
        <p:spPr/>
        <p:txBody>
          <a:bodyPr/>
          <a:lstStyle/>
          <a:p>
            <a:r>
              <a:rPr lang="en-US">
                <a:solidFill>
                  <a:srgbClr val="000000"/>
                </a:solidFill>
                <a:latin typeface="Poppins"/>
                <a:cs typeface="Poppins"/>
              </a:rPr>
              <a:t>FA</a:t>
            </a:r>
            <a:r>
              <a:rPr lang="en-US">
                <a:solidFill>
                  <a:schemeClr val="accent1">
                    <a:lumMod val="60000"/>
                    <a:lumOff val="40000"/>
                  </a:schemeClr>
                </a:solidFill>
                <a:latin typeface="Poppins"/>
                <a:cs typeface="Poppins"/>
              </a:rPr>
              <a:t>I</a:t>
            </a:r>
            <a:r>
              <a:rPr lang="en-US">
                <a:latin typeface="Poppins"/>
                <a:cs typeface="Poppins"/>
              </a:rPr>
              <a:t>R - </a:t>
            </a:r>
            <a:r>
              <a:rPr lang="en-US">
                <a:solidFill>
                  <a:schemeClr val="accent1">
                    <a:lumMod val="60000"/>
                    <a:lumOff val="40000"/>
                  </a:schemeClr>
                </a:solidFill>
                <a:latin typeface="Poppins"/>
                <a:cs typeface="Poppins"/>
              </a:rPr>
              <a:t>Interoperable</a:t>
            </a:r>
            <a:endParaRPr lang="en-US" b="0">
              <a:solidFill>
                <a:schemeClr val="accent1">
                  <a:lumMod val="60000"/>
                  <a:lumOff val="40000"/>
                </a:schemeClr>
              </a:solidFill>
              <a:latin typeface="Poppins"/>
              <a:cs typeface="Poppins"/>
            </a:endParaRPr>
          </a:p>
        </p:txBody>
      </p:sp>
      <p:sp>
        <p:nvSpPr>
          <p:cNvPr id="4" name="Slide Number Placeholder 3">
            <a:extLst>
              <a:ext uri="{FF2B5EF4-FFF2-40B4-BE49-F238E27FC236}">
                <a16:creationId xmlns:a16="http://schemas.microsoft.com/office/drawing/2014/main" id="{6F41B83C-27BF-771F-60CE-126FC1434C2D}"/>
              </a:ext>
            </a:extLst>
          </p:cNvPr>
          <p:cNvSpPr>
            <a:spLocks noGrp="1"/>
          </p:cNvSpPr>
          <p:nvPr>
            <p:ph type="sldNum" sz="quarter" idx="13"/>
          </p:nvPr>
        </p:nvSpPr>
        <p:spPr/>
        <p:txBody>
          <a:bodyPr/>
          <a:lstStyle/>
          <a:p>
            <a:fld id="{7782931A-7D25-4B4B-9464-57AE418934A3}" type="slidenum">
              <a:rPr lang="en-US" smtClean="0"/>
              <a:pPr/>
              <a:t>25</a:t>
            </a:fld>
            <a:endParaRPr lang="en-US"/>
          </a:p>
        </p:txBody>
      </p:sp>
      <p:sp>
        <p:nvSpPr>
          <p:cNvPr id="5" name="Footer Placeholder 4">
            <a:extLst>
              <a:ext uri="{FF2B5EF4-FFF2-40B4-BE49-F238E27FC236}">
                <a16:creationId xmlns:a16="http://schemas.microsoft.com/office/drawing/2014/main" id="{335B17A2-EF82-5B56-83E7-0F6221E7CAD8}"/>
              </a:ext>
            </a:extLst>
          </p:cNvPr>
          <p:cNvSpPr>
            <a:spLocks noGrp="1"/>
          </p:cNvSpPr>
          <p:nvPr>
            <p:ph type="ftr" sz="quarter" idx="12"/>
          </p:nvPr>
        </p:nvSpPr>
        <p:spPr/>
        <p:txBody>
          <a:bodyPr/>
          <a:lstStyle/>
          <a:p>
            <a:r>
              <a:rPr lang="en-US"/>
              <a:t>CBF</a:t>
            </a:r>
          </a:p>
        </p:txBody>
      </p:sp>
      <p:sp>
        <p:nvSpPr>
          <p:cNvPr id="7" name="Rectangle 2">
            <a:extLst>
              <a:ext uri="{FF2B5EF4-FFF2-40B4-BE49-F238E27FC236}">
                <a16:creationId xmlns:a16="http://schemas.microsoft.com/office/drawing/2014/main" id="{9F41780A-6949-5E18-87B1-F26DF1C6FE73}"/>
              </a:ext>
            </a:extLst>
          </p:cNvPr>
          <p:cNvSpPr>
            <a:spLocks noGrp="1" noChangeArrowheads="1"/>
          </p:cNvSpPr>
          <p:nvPr>
            <p:ph sz="half" idx="1"/>
          </p:nvPr>
        </p:nvSpPr>
        <p:spPr bwMode="auto">
          <a:xfrm>
            <a:off x="674069" y="1537974"/>
            <a:ext cx="11232236" cy="2396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spcBef>
                <a:spcPts val="0"/>
              </a:spcBef>
            </a:pPr>
            <a:r>
              <a:rPr lang="en-US" sz="2400">
                <a:latin typeface="Aptos"/>
                <a:cs typeface="Arial"/>
              </a:rPr>
              <a:t>Interoperable = data that integrates smoothly across systems and studies</a:t>
            </a:r>
            <a:endParaRPr lang="en-US" sz="2400">
              <a:solidFill>
                <a:srgbClr val="FFFFFF"/>
              </a:solidFill>
              <a:latin typeface="Aptos"/>
              <a:cs typeface="Arial"/>
            </a:endParaRPr>
          </a:p>
          <a:p>
            <a:pPr>
              <a:lnSpc>
                <a:spcPct val="120000"/>
              </a:lnSpc>
              <a:spcBef>
                <a:spcPts val="0"/>
              </a:spcBef>
            </a:pPr>
            <a:r>
              <a:rPr lang="en-US" sz="2400">
                <a:cs typeface="Arial"/>
              </a:rPr>
              <a:t>✔️ </a:t>
            </a:r>
            <a:r>
              <a:rPr lang="en-US" sz="2400" b="1" i="1">
                <a:ea typeface="+mn-lt"/>
                <a:cs typeface="+mn-lt"/>
              </a:rPr>
              <a:t>Good practice</a:t>
            </a:r>
            <a:r>
              <a:rPr lang="en-US" sz="2400" b="1">
                <a:ea typeface="+mn-lt"/>
                <a:cs typeface="+mn-lt"/>
              </a:rPr>
              <a:t>:</a:t>
            </a:r>
            <a:r>
              <a:rPr lang="en-US" sz="2400">
                <a:ea typeface="+mn-lt"/>
                <a:cs typeface="+mn-lt"/>
              </a:rPr>
              <a:t> Standard vocabularies, standard formats (CSV), </a:t>
            </a:r>
          </a:p>
          <a:p>
            <a:pPr>
              <a:spcBef>
                <a:spcPts val="0"/>
              </a:spcBef>
            </a:pPr>
            <a:r>
              <a:rPr lang="en-US" sz="2400">
                <a:ea typeface="+mn-lt"/>
                <a:cs typeface="+mn-lt"/>
              </a:rPr>
              <a:t>Standard data models (e.g. OMOP)</a:t>
            </a:r>
          </a:p>
          <a:p>
            <a:pPr>
              <a:lnSpc>
                <a:spcPct val="120000"/>
              </a:lnSpc>
              <a:spcBef>
                <a:spcPts val="600"/>
              </a:spcBef>
            </a:pPr>
            <a:r>
              <a:rPr lang="en-US" sz="2400">
                <a:cs typeface="Arial"/>
              </a:rPr>
              <a:t>❌ </a:t>
            </a:r>
            <a:r>
              <a:rPr lang="en-US" sz="2400" b="1" i="1">
                <a:ea typeface="+mn-lt"/>
                <a:cs typeface="Arial"/>
              </a:rPr>
              <a:t>Bad practice: </a:t>
            </a:r>
            <a:r>
              <a:rPr lang="en-US" sz="2400" i="1">
                <a:ea typeface="+mn-lt"/>
                <a:cs typeface="Arial"/>
              </a:rPr>
              <a:t>"</a:t>
            </a:r>
            <a:r>
              <a:rPr lang="en-US" sz="2400">
                <a:ea typeface="+mn-lt"/>
                <a:cs typeface="+mn-lt"/>
              </a:rPr>
              <a:t>Excel sheet with yellow-highlighted rows = Parkinson’s patients, but no metadata to explain this."</a:t>
            </a:r>
            <a:endParaRPr lang="en-US"/>
          </a:p>
        </p:txBody>
      </p:sp>
      <p:pic>
        <p:nvPicPr>
          <p:cNvPr id="6" name="Picture 5" descr="A logo with yellow letters&#10;&#10;AI-generated content may be incorrect.">
            <a:extLst>
              <a:ext uri="{FF2B5EF4-FFF2-40B4-BE49-F238E27FC236}">
                <a16:creationId xmlns:a16="http://schemas.microsoft.com/office/drawing/2014/main" id="{BF9E93BC-176B-B65B-5B16-4DBD38A37454}"/>
              </a:ext>
            </a:extLst>
          </p:cNvPr>
          <p:cNvPicPr>
            <a:picLocks noChangeAspect="1"/>
          </p:cNvPicPr>
          <p:nvPr/>
        </p:nvPicPr>
        <p:blipFill>
          <a:blip r:embed="rId3"/>
          <a:stretch>
            <a:fillRect/>
          </a:stretch>
        </p:blipFill>
        <p:spPr>
          <a:xfrm>
            <a:off x="5177598" y="5498410"/>
            <a:ext cx="2609850" cy="1162050"/>
          </a:xfrm>
          <a:prstGeom prst="rect">
            <a:avLst/>
          </a:prstGeom>
        </p:spPr>
      </p:pic>
      <p:pic>
        <p:nvPicPr>
          <p:cNvPr id="8" name="Picture 7" descr="A close-up of a number&#10;&#10;AI-generated content may be incorrect.">
            <a:extLst>
              <a:ext uri="{FF2B5EF4-FFF2-40B4-BE49-F238E27FC236}">
                <a16:creationId xmlns:a16="http://schemas.microsoft.com/office/drawing/2014/main" id="{587FCE28-F753-FD7E-F6C5-34F7BB4E6A7E}"/>
              </a:ext>
            </a:extLst>
          </p:cNvPr>
          <p:cNvPicPr>
            <a:picLocks noChangeAspect="1"/>
          </p:cNvPicPr>
          <p:nvPr/>
        </p:nvPicPr>
        <p:blipFill>
          <a:blip r:embed="rId4"/>
          <a:stretch>
            <a:fillRect/>
          </a:stretch>
        </p:blipFill>
        <p:spPr>
          <a:xfrm>
            <a:off x="7797939" y="4095541"/>
            <a:ext cx="3487255" cy="1438828"/>
          </a:xfrm>
          <a:prstGeom prst="rect">
            <a:avLst/>
          </a:prstGeom>
        </p:spPr>
      </p:pic>
      <p:pic>
        <p:nvPicPr>
          <p:cNvPr id="9" name="Picture 8" descr="A close-up of a white background&#10;&#10;AI-generated content may be incorrect.">
            <a:extLst>
              <a:ext uri="{FF2B5EF4-FFF2-40B4-BE49-F238E27FC236}">
                <a16:creationId xmlns:a16="http://schemas.microsoft.com/office/drawing/2014/main" id="{C83A3BC8-9785-9F56-AC19-F4A09A4C60FB}"/>
              </a:ext>
            </a:extLst>
          </p:cNvPr>
          <p:cNvPicPr>
            <a:picLocks noChangeAspect="1"/>
          </p:cNvPicPr>
          <p:nvPr/>
        </p:nvPicPr>
        <p:blipFill>
          <a:blip r:embed="rId5"/>
          <a:stretch>
            <a:fillRect/>
          </a:stretch>
        </p:blipFill>
        <p:spPr>
          <a:xfrm>
            <a:off x="928331" y="4281336"/>
            <a:ext cx="6429375" cy="1095375"/>
          </a:xfrm>
          <a:prstGeom prst="rect">
            <a:avLst/>
          </a:prstGeom>
        </p:spPr>
      </p:pic>
    </p:spTree>
    <p:extLst>
      <p:ext uri="{BB962C8B-B14F-4D97-AF65-F5344CB8AC3E}">
        <p14:creationId xmlns:p14="http://schemas.microsoft.com/office/powerpoint/2010/main" val="36037622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BC3B5-F439-EE94-D997-02DA69DED0C7}"/>
              </a:ext>
            </a:extLst>
          </p:cNvPr>
          <p:cNvSpPr>
            <a:spLocks noGrp="1"/>
          </p:cNvSpPr>
          <p:nvPr>
            <p:ph type="title"/>
          </p:nvPr>
        </p:nvSpPr>
        <p:spPr/>
        <p:txBody>
          <a:bodyPr/>
          <a:lstStyle/>
          <a:p>
            <a:r>
              <a:rPr lang="en-US">
                <a:latin typeface="Poppins"/>
                <a:cs typeface="Poppins"/>
              </a:rPr>
              <a:t>FA</a:t>
            </a:r>
            <a:r>
              <a:rPr lang="en-US">
                <a:solidFill>
                  <a:schemeClr val="accent1">
                    <a:lumMod val="60000"/>
                    <a:lumOff val="40000"/>
                  </a:schemeClr>
                </a:solidFill>
                <a:latin typeface="Poppins"/>
                <a:cs typeface="Poppins"/>
              </a:rPr>
              <a:t>I</a:t>
            </a:r>
            <a:r>
              <a:rPr lang="en-US">
                <a:latin typeface="Poppins"/>
                <a:cs typeface="Poppins"/>
              </a:rPr>
              <a:t>R</a:t>
            </a:r>
            <a:r>
              <a:rPr lang="en-US">
                <a:solidFill>
                  <a:srgbClr val="000000"/>
                </a:solidFill>
                <a:latin typeface="Poppins"/>
                <a:cs typeface="Poppins"/>
              </a:rPr>
              <a:t> - </a:t>
            </a:r>
            <a:r>
              <a:rPr lang="en-US">
                <a:solidFill>
                  <a:schemeClr val="accent1">
                    <a:lumMod val="60000"/>
                    <a:lumOff val="40000"/>
                  </a:schemeClr>
                </a:solidFill>
                <a:latin typeface="Poppins"/>
                <a:cs typeface="Poppins"/>
              </a:rPr>
              <a:t>Interoperable – </a:t>
            </a:r>
            <a:r>
              <a:rPr lang="en-US">
                <a:solidFill>
                  <a:schemeClr val="accent3">
                    <a:lumMod val="49000"/>
                  </a:schemeClr>
                </a:solidFill>
                <a:latin typeface="Poppins"/>
                <a:cs typeface="Poppins"/>
              </a:rPr>
              <a:t>Good practice</a:t>
            </a:r>
            <a:endParaRPr lang="en-GB" b="0">
              <a:solidFill>
                <a:schemeClr val="accent3">
                  <a:lumMod val="49000"/>
                </a:schemeClr>
              </a:solidFill>
              <a:latin typeface="Poppins"/>
              <a:cs typeface="Poppins"/>
            </a:endParaRPr>
          </a:p>
        </p:txBody>
      </p:sp>
      <p:sp>
        <p:nvSpPr>
          <p:cNvPr id="3" name="Content Placeholder 2">
            <a:extLst>
              <a:ext uri="{FF2B5EF4-FFF2-40B4-BE49-F238E27FC236}">
                <a16:creationId xmlns:a16="http://schemas.microsoft.com/office/drawing/2014/main" id="{FB50AE2B-8103-C405-5E73-81427B81CF5B}"/>
              </a:ext>
            </a:extLst>
          </p:cNvPr>
          <p:cNvSpPr>
            <a:spLocks noGrp="1"/>
          </p:cNvSpPr>
          <p:nvPr>
            <p:ph sz="half" idx="1"/>
          </p:nvPr>
        </p:nvSpPr>
        <p:spPr>
          <a:xfrm>
            <a:off x="675112" y="1848538"/>
            <a:ext cx="10723138" cy="4103330"/>
          </a:xfrm>
        </p:spPr>
        <p:txBody>
          <a:bodyPr lIns="0" tIns="0" rIns="0" bIns="0" anchor="t"/>
          <a:lstStyle/>
          <a:p>
            <a:pPr algn="just"/>
            <a:r>
              <a:rPr lang="en-GB" sz="2400" b="1">
                <a:ea typeface="+mn-lt"/>
                <a:cs typeface="+mn-lt"/>
              </a:rPr>
              <a:t>Genomic data sharing across global databases </a:t>
            </a:r>
            <a:endParaRPr lang="en-US"/>
          </a:p>
          <a:p>
            <a:pPr marL="342900" indent="-342900">
              <a:buChar char="•"/>
            </a:pPr>
            <a:r>
              <a:rPr lang="en-GB" sz="2200">
                <a:ea typeface="+mn-lt"/>
                <a:cs typeface="+mn-lt"/>
              </a:rPr>
              <a:t>The International Nucleotide Sequence Database Collaboration (INSDC) links GenBank (USA), ENA (Europe), and DDBJ (Japan). </a:t>
            </a:r>
          </a:p>
          <a:p>
            <a:pPr marL="342900" indent="-342900">
              <a:buChar char="•"/>
            </a:pPr>
            <a:r>
              <a:rPr lang="en-GB" sz="2200">
                <a:ea typeface="+mn-lt"/>
                <a:cs typeface="+mn-lt"/>
              </a:rPr>
              <a:t>They agreed on common formats (FASTA, VCF) and identifiers. </a:t>
            </a:r>
          </a:p>
          <a:p>
            <a:pPr marL="342900" indent="-342900">
              <a:buChar char="•"/>
            </a:pPr>
            <a:r>
              <a:rPr lang="en-GB" sz="2200">
                <a:ea typeface="+mn-lt"/>
                <a:cs typeface="+mn-lt"/>
              </a:rPr>
              <a:t>A sequence submitted in one database automatically appears in the others within 24 hours.</a:t>
            </a:r>
          </a:p>
          <a:p>
            <a:pPr marL="342900" indent="-342900">
              <a:buChar char="•"/>
            </a:pPr>
            <a:r>
              <a:rPr lang="en-GB" sz="2200" b="1" i="1">
                <a:solidFill>
                  <a:schemeClr val="accent5">
                    <a:lumMod val="75000"/>
                  </a:schemeClr>
                </a:solidFill>
                <a:ea typeface="+mn-lt"/>
                <a:cs typeface="+mn-lt"/>
              </a:rPr>
              <a:t>Impact:</a:t>
            </a:r>
            <a:r>
              <a:rPr lang="en-GB" sz="2200">
                <a:solidFill>
                  <a:schemeClr val="accent5">
                    <a:lumMod val="75000"/>
                  </a:schemeClr>
                </a:solidFill>
                <a:ea typeface="+mn-lt"/>
                <a:cs typeface="+mn-lt"/>
              </a:rPr>
              <a:t> </a:t>
            </a:r>
            <a:r>
              <a:rPr lang="en-GB" sz="2200">
                <a:ea typeface="+mn-lt"/>
                <a:cs typeface="+mn-lt"/>
              </a:rPr>
              <a:t>Researchers worldwide can search any of the three databases and get the same data, enabling global collaboration (e.g., rapid sharing of SARS-CoV-2 sequences during the pandemic).</a:t>
            </a:r>
            <a:endParaRPr lang="en-GB" sz="2200"/>
          </a:p>
          <a:p>
            <a:endParaRPr lang="en-GB" sz="2400">
              <a:ea typeface="+mn-lt"/>
              <a:cs typeface="+mn-lt"/>
            </a:endParaRPr>
          </a:p>
          <a:p>
            <a:endParaRPr lang="en-US" sz="2400"/>
          </a:p>
          <a:p>
            <a:endParaRPr lang="en-US" sz="2400"/>
          </a:p>
        </p:txBody>
      </p:sp>
      <p:sp>
        <p:nvSpPr>
          <p:cNvPr id="4" name="Slide Number Placeholder 3">
            <a:extLst>
              <a:ext uri="{FF2B5EF4-FFF2-40B4-BE49-F238E27FC236}">
                <a16:creationId xmlns:a16="http://schemas.microsoft.com/office/drawing/2014/main" id="{F1CFBC56-ECFD-AC10-4877-31EFD7BBDCC4}"/>
              </a:ext>
            </a:extLst>
          </p:cNvPr>
          <p:cNvSpPr>
            <a:spLocks noGrp="1"/>
          </p:cNvSpPr>
          <p:nvPr>
            <p:ph type="sldNum" sz="quarter" idx="13"/>
          </p:nvPr>
        </p:nvSpPr>
        <p:spPr/>
        <p:txBody>
          <a:bodyPr/>
          <a:lstStyle/>
          <a:p>
            <a:fld id="{7782931A-7D25-4B4B-9464-57AE418934A3}" type="slidenum">
              <a:rPr lang="en-US" smtClean="0"/>
              <a:pPr/>
              <a:t>26</a:t>
            </a:fld>
            <a:endParaRPr lang="en-US"/>
          </a:p>
        </p:txBody>
      </p:sp>
      <p:sp>
        <p:nvSpPr>
          <p:cNvPr id="5" name="Footer Placeholder 4">
            <a:extLst>
              <a:ext uri="{FF2B5EF4-FFF2-40B4-BE49-F238E27FC236}">
                <a16:creationId xmlns:a16="http://schemas.microsoft.com/office/drawing/2014/main" id="{77989247-8E78-C5B6-B503-5EE60B1F10C7}"/>
              </a:ext>
            </a:extLst>
          </p:cNvPr>
          <p:cNvSpPr>
            <a:spLocks noGrp="1"/>
          </p:cNvSpPr>
          <p:nvPr>
            <p:ph type="ftr" sz="quarter" idx="12"/>
          </p:nvPr>
        </p:nvSpPr>
        <p:spPr/>
        <p:txBody>
          <a:bodyPr/>
          <a:lstStyle/>
          <a:p>
            <a:r>
              <a:rPr lang="en-US"/>
              <a:t>CBF</a:t>
            </a:r>
          </a:p>
        </p:txBody>
      </p:sp>
    </p:spTree>
    <p:extLst>
      <p:ext uri="{BB962C8B-B14F-4D97-AF65-F5344CB8AC3E}">
        <p14:creationId xmlns:p14="http://schemas.microsoft.com/office/powerpoint/2010/main" val="21903283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C5CD166-3D9F-30D7-41FF-BE6EFCCC99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F81332-EA7D-FCEE-C68F-CFC7E5BE35BA}"/>
              </a:ext>
            </a:extLst>
          </p:cNvPr>
          <p:cNvSpPr>
            <a:spLocks noGrp="1"/>
          </p:cNvSpPr>
          <p:nvPr>
            <p:ph type="title"/>
          </p:nvPr>
        </p:nvSpPr>
        <p:spPr/>
        <p:txBody>
          <a:bodyPr/>
          <a:lstStyle/>
          <a:p>
            <a:r>
              <a:rPr lang="en-US">
                <a:latin typeface="Poppins"/>
                <a:cs typeface="Poppins"/>
              </a:rPr>
              <a:t>FA</a:t>
            </a:r>
            <a:r>
              <a:rPr lang="en-US">
                <a:solidFill>
                  <a:schemeClr val="accent1">
                    <a:lumMod val="60000"/>
                    <a:lumOff val="40000"/>
                  </a:schemeClr>
                </a:solidFill>
                <a:latin typeface="Poppins"/>
                <a:cs typeface="Poppins"/>
              </a:rPr>
              <a:t>I</a:t>
            </a:r>
            <a:r>
              <a:rPr lang="en-US">
                <a:latin typeface="Poppins"/>
                <a:cs typeface="Poppins"/>
              </a:rPr>
              <a:t>R</a:t>
            </a:r>
            <a:r>
              <a:rPr lang="en-US">
                <a:solidFill>
                  <a:srgbClr val="000000"/>
                </a:solidFill>
                <a:latin typeface="Poppins"/>
                <a:cs typeface="Poppins"/>
              </a:rPr>
              <a:t> - </a:t>
            </a:r>
            <a:r>
              <a:rPr lang="en-US">
                <a:solidFill>
                  <a:schemeClr val="accent1">
                    <a:lumMod val="60000"/>
                    <a:lumOff val="40000"/>
                  </a:schemeClr>
                </a:solidFill>
                <a:latin typeface="Poppins"/>
                <a:cs typeface="Poppins"/>
              </a:rPr>
              <a:t>Interoperable – </a:t>
            </a:r>
            <a:r>
              <a:rPr lang="en-US">
                <a:solidFill>
                  <a:srgbClr val="C00000"/>
                </a:solidFill>
                <a:latin typeface="Poppins"/>
                <a:cs typeface="Poppins"/>
              </a:rPr>
              <a:t>Bad practice</a:t>
            </a:r>
            <a:endParaRPr lang="en-GB" b="0">
              <a:solidFill>
                <a:srgbClr val="C00000"/>
              </a:solidFill>
              <a:latin typeface="Poppins"/>
              <a:cs typeface="Poppins"/>
            </a:endParaRPr>
          </a:p>
        </p:txBody>
      </p:sp>
      <p:sp>
        <p:nvSpPr>
          <p:cNvPr id="3" name="Content Placeholder 2">
            <a:extLst>
              <a:ext uri="{FF2B5EF4-FFF2-40B4-BE49-F238E27FC236}">
                <a16:creationId xmlns:a16="http://schemas.microsoft.com/office/drawing/2014/main" id="{8086616E-822D-26A5-3D43-F75BE0208DA2}"/>
              </a:ext>
            </a:extLst>
          </p:cNvPr>
          <p:cNvSpPr>
            <a:spLocks noGrp="1"/>
          </p:cNvSpPr>
          <p:nvPr>
            <p:ph sz="half" idx="1"/>
          </p:nvPr>
        </p:nvSpPr>
        <p:spPr>
          <a:xfrm>
            <a:off x="675112" y="1848538"/>
            <a:ext cx="10723138" cy="4103330"/>
          </a:xfrm>
        </p:spPr>
        <p:txBody>
          <a:bodyPr lIns="0" tIns="0" rIns="0" bIns="0" anchor="t"/>
          <a:lstStyle/>
          <a:p>
            <a:pPr algn="just"/>
            <a:r>
              <a:rPr lang="en-GB" sz="2400" b="1">
                <a:ea typeface="+mn-lt"/>
                <a:cs typeface="+mn-lt"/>
              </a:rPr>
              <a:t>Electronic Health Record (EHR) silos </a:t>
            </a:r>
            <a:endParaRPr lang="en-US" b="1"/>
          </a:p>
          <a:p>
            <a:pPr marL="342900" indent="-342900">
              <a:buChar char="•"/>
            </a:pPr>
            <a:r>
              <a:rPr lang="en-GB" sz="2200">
                <a:ea typeface="+mn-lt"/>
                <a:cs typeface="+mn-lt"/>
              </a:rPr>
              <a:t>Different hospitals use systems like Epic, Cerner, or home-grown databases. </a:t>
            </a:r>
          </a:p>
          <a:p>
            <a:pPr marL="342900" indent="-342900">
              <a:buChar char="•"/>
            </a:pPr>
            <a:r>
              <a:rPr lang="en-GB" sz="2200">
                <a:ea typeface="+mn-lt"/>
                <a:cs typeface="+mn-lt"/>
              </a:rPr>
              <a:t>Each uses different coding schemes or free text (e.g., "heart attack" vs ICD-10 "I21").</a:t>
            </a:r>
            <a:endParaRPr lang="en-GB">
              <a:ea typeface="+mn-lt"/>
              <a:cs typeface="+mn-lt"/>
            </a:endParaRPr>
          </a:p>
          <a:p>
            <a:pPr marL="342900" indent="-342900">
              <a:buChar char="•"/>
            </a:pPr>
            <a:r>
              <a:rPr lang="en-GB" sz="2200">
                <a:ea typeface="+mn-lt"/>
                <a:cs typeface="+mn-lt"/>
              </a:rPr>
              <a:t>During multi-site research or patient transfers, data cannot be exchanged smoothly.</a:t>
            </a:r>
            <a:endParaRPr lang="en-GB">
              <a:ea typeface="+mn-lt"/>
              <a:cs typeface="+mn-lt"/>
            </a:endParaRPr>
          </a:p>
          <a:p>
            <a:pPr marL="342900" indent="-342900">
              <a:buChar char="•"/>
            </a:pPr>
            <a:r>
              <a:rPr lang="en-GB" sz="2200" b="1" i="1">
                <a:solidFill>
                  <a:schemeClr val="accent5">
                    <a:lumMod val="75000"/>
                  </a:schemeClr>
                </a:solidFill>
                <a:ea typeface="+mn-lt"/>
                <a:cs typeface="+mn-lt"/>
              </a:rPr>
              <a:t>Impact:</a:t>
            </a:r>
            <a:r>
              <a:rPr lang="en-GB" sz="2200">
                <a:ea typeface="+mn-lt"/>
                <a:cs typeface="+mn-lt"/>
              </a:rPr>
              <a:t> Duplication of tests, delays in treatment, and very expensive data harmonisation projects for research.</a:t>
            </a:r>
            <a:endParaRPr lang="en-GB"/>
          </a:p>
          <a:p>
            <a:endParaRPr lang="en-GB" sz="2400">
              <a:ea typeface="+mn-lt"/>
              <a:cs typeface="+mn-lt"/>
            </a:endParaRPr>
          </a:p>
          <a:p>
            <a:endParaRPr lang="en-US" sz="2400"/>
          </a:p>
          <a:p>
            <a:endParaRPr lang="en-US" sz="2400"/>
          </a:p>
        </p:txBody>
      </p:sp>
      <p:sp>
        <p:nvSpPr>
          <p:cNvPr id="4" name="Slide Number Placeholder 3">
            <a:extLst>
              <a:ext uri="{FF2B5EF4-FFF2-40B4-BE49-F238E27FC236}">
                <a16:creationId xmlns:a16="http://schemas.microsoft.com/office/drawing/2014/main" id="{3870AB71-8FCC-25EF-FE83-4218402C9859}"/>
              </a:ext>
            </a:extLst>
          </p:cNvPr>
          <p:cNvSpPr>
            <a:spLocks noGrp="1"/>
          </p:cNvSpPr>
          <p:nvPr>
            <p:ph type="sldNum" sz="quarter" idx="13"/>
          </p:nvPr>
        </p:nvSpPr>
        <p:spPr/>
        <p:txBody>
          <a:bodyPr/>
          <a:lstStyle/>
          <a:p>
            <a:fld id="{7782931A-7D25-4B4B-9464-57AE418934A3}" type="slidenum">
              <a:rPr lang="en-US" smtClean="0"/>
              <a:pPr/>
              <a:t>27</a:t>
            </a:fld>
            <a:endParaRPr lang="en-US"/>
          </a:p>
        </p:txBody>
      </p:sp>
      <p:sp>
        <p:nvSpPr>
          <p:cNvPr id="5" name="Footer Placeholder 4">
            <a:extLst>
              <a:ext uri="{FF2B5EF4-FFF2-40B4-BE49-F238E27FC236}">
                <a16:creationId xmlns:a16="http://schemas.microsoft.com/office/drawing/2014/main" id="{2D41616A-8CFE-A25A-60CD-4D52D409FC6F}"/>
              </a:ext>
            </a:extLst>
          </p:cNvPr>
          <p:cNvSpPr>
            <a:spLocks noGrp="1"/>
          </p:cNvSpPr>
          <p:nvPr>
            <p:ph type="ftr" sz="quarter" idx="12"/>
          </p:nvPr>
        </p:nvSpPr>
        <p:spPr/>
        <p:txBody>
          <a:bodyPr/>
          <a:lstStyle/>
          <a:p>
            <a:r>
              <a:rPr lang="en-US"/>
              <a:t>CBF</a:t>
            </a:r>
          </a:p>
        </p:txBody>
      </p:sp>
    </p:spTree>
    <p:extLst>
      <p:ext uri="{BB962C8B-B14F-4D97-AF65-F5344CB8AC3E}">
        <p14:creationId xmlns:p14="http://schemas.microsoft.com/office/powerpoint/2010/main" val="23240304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A7B75-61E5-0BAB-AFE5-66137067C7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3BC3FB-562D-B5B6-1E19-C1C2958E018F}"/>
              </a:ext>
            </a:extLst>
          </p:cNvPr>
          <p:cNvSpPr>
            <a:spLocks noGrp="1"/>
          </p:cNvSpPr>
          <p:nvPr>
            <p:ph type="title"/>
          </p:nvPr>
        </p:nvSpPr>
        <p:spPr/>
        <p:txBody>
          <a:bodyPr/>
          <a:lstStyle/>
          <a:p>
            <a:r>
              <a:rPr lang="en-US">
                <a:solidFill>
                  <a:srgbClr val="000000"/>
                </a:solidFill>
                <a:latin typeface="Poppins"/>
                <a:cs typeface="Poppins"/>
              </a:rPr>
              <a:t>FA</a:t>
            </a:r>
            <a:r>
              <a:rPr lang="en-US">
                <a:latin typeface="Poppins"/>
                <a:cs typeface="Poppins"/>
              </a:rPr>
              <a:t>I</a:t>
            </a:r>
            <a:r>
              <a:rPr lang="en-US">
                <a:solidFill>
                  <a:schemeClr val="accent1">
                    <a:lumMod val="60000"/>
                    <a:lumOff val="40000"/>
                  </a:schemeClr>
                </a:solidFill>
                <a:latin typeface="Poppins"/>
                <a:cs typeface="Poppins"/>
              </a:rPr>
              <a:t>R</a:t>
            </a:r>
            <a:r>
              <a:rPr lang="en-US">
                <a:latin typeface="Poppins"/>
                <a:cs typeface="Poppins"/>
              </a:rPr>
              <a:t> - </a:t>
            </a:r>
            <a:r>
              <a:rPr lang="en-US">
                <a:solidFill>
                  <a:schemeClr val="accent1">
                    <a:lumMod val="60000"/>
                    <a:lumOff val="40000"/>
                  </a:schemeClr>
                </a:solidFill>
                <a:latin typeface="Poppins"/>
                <a:cs typeface="Poppins"/>
              </a:rPr>
              <a:t>Reusable</a:t>
            </a:r>
            <a:endParaRPr lang="en-US" b="0">
              <a:solidFill>
                <a:schemeClr val="accent1">
                  <a:lumMod val="60000"/>
                  <a:lumOff val="40000"/>
                </a:schemeClr>
              </a:solidFill>
              <a:latin typeface="Poppins"/>
              <a:cs typeface="Poppins"/>
            </a:endParaRPr>
          </a:p>
        </p:txBody>
      </p:sp>
      <p:sp>
        <p:nvSpPr>
          <p:cNvPr id="4" name="Slide Number Placeholder 3">
            <a:extLst>
              <a:ext uri="{FF2B5EF4-FFF2-40B4-BE49-F238E27FC236}">
                <a16:creationId xmlns:a16="http://schemas.microsoft.com/office/drawing/2014/main" id="{E46A03F7-81CF-B96A-1DB5-26C272A89709}"/>
              </a:ext>
            </a:extLst>
          </p:cNvPr>
          <p:cNvSpPr>
            <a:spLocks noGrp="1"/>
          </p:cNvSpPr>
          <p:nvPr>
            <p:ph type="sldNum" sz="quarter" idx="13"/>
          </p:nvPr>
        </p:nvSpPr>
        <p:spPr/>
        <p:txBody>
          <a:bodyPr/>
          <a:lstStyle/>
          <a:p>
            <a:fld id="{7782931A-7D25-4B4B-9464-57AE418934A3}" type="slidenum">
              <a:rPr lang="en-US" smtClean="0"/>
              <a:pPr/>
              <a:t>28</a:t>
            </a:fld>
            <a:endParaRPr lang="en-US"/>
          </a:p>
        </p:txBody>
      </p:sp>
      <p:sp>
        <p:nvSpPr>
          <p:cNvPr id="5" name="Footer Placeholder 4">
            <a:extLst>
              <a:ext uri="{FF2B5EF4-FFF2-40B4-BE49-F238E27FC236}">
                <a16:creationId xmlns:a16="http://schemas.microsoft.com/office/drawing/2014/main" id="{617F60AB-0021-C20B-9999-511BC8CE4D06}"/>
              </a:ext>
            </a:extLst>
          </p:cNvPr>
          <p:cNvSpPr>
            <a:spLocks noGrp="1"/>
          </p:cNvSpPr>
          <p:nvPr>
            <p:ph type="ftr" sz="quarter" idx="12"/>
          </p:nvPr>
        </p:nvSpPr>
        <p:spPr/>
        <p:txBody>
          <a:bodyPr/>
          <a:lstStyle/>
          <a:p>
            <a:r>
              <a:rPr lang="en-US"/>
              <a:t>CBF</a:t>
            </a:r>
          </a:p>
        </p:txBody>
      </p:sp>
      <p:grpSp>
        <p:nvGrpSpPr>
          <p:cNvPr id="8" name="Group 7">
            <a:extLst>
              <a:ext uri="{FF2B5EF4-FFF2-40B4-BE49-F238E27FC236}">
                <a16:creationId xmlns:a16="http://schemas.microsoft.com/office/drawing/2014/main" id="{DA43FF35-46BA-E219-E6BE-9B10F8CBD119}"/>
              </a:ext>
            </a:extLst>
          </p:cNvPr>
          <p:cNvGrpSpPr/>
          <p:nvPr/>
        </p:nvGrpSpPr>
        <p:grpSpPr>
          <a:xfrm>
            <a:off x="1518947" y="1641891"/>
            <a:ext cx="7613569" cy="4685223"/>
            <a:chOff x="1937401" y="1286547"/>
            <a:chExt cx="7613569" cy="4685223"/>
          </a:xfrm>
        </p:grpSpPr>
        <p:sp>
          <p:nvSpPr>
            <p:cNvPr id="9" name="Freeform 8">
              <a:extLst>
                <a:ext uri="{FF2B5EF4-FFF2-40B4-BE49-F238E27FC236}">
                  <a16:creationId xmlns:a16="http://schemas.microsoft.com/office/drawing/2014/main" id="{09DE8C4A-E4B6-AC14-88AE-7C6DA55D2BEB}"/>
                </a:ext>
              </a:extLst>
            </p:cNvPr>
            <p:cNvSpPr/>
            <p:nvPr/>
          </p:nvSpPr>
          <p:spPr>
            <a:xfrm>
              <a:off x="4526823" y="1286547"/>
              <a:ext cx="2827208" cy="906718"/>
            </a:xfrm>
            <a:custGeom>
              <a:avLst/>
              <a:gdLst>
                <a:gd name="csX0" fmla="*/ 0 w 1420969"/>
                <a:gd name="csY0" fmla="*/ 70920 h 709198"/>
                <a:gd name="csX1" fmla="*/ 70920 w 1420969"/>
                <a:gd name="csY1" fmla="*/ 0 h 709198"/>
                <a:gd name="csX2" fmla="*/ 1350049 w 1420969"/>
                <a:gd name="csY2" fmla="*/ 0 h 709198"/>
                <a:gd name="csX3" fmla="*/ 1420969 w 1420969"/>
                <a:gd name="csY3" fmla="*/ 70920 h 709198"/>
                <a:gd name="csX4" fmla="*/ 1420969 w 1420969"/>
                <a:gd name="csY4" fmla="*/ 638278 h 709198"/>
                <a:gd name="csX5" fmla="*/ 1350049 w 1420969"/>
                <a:gd name="csY5" fmla="*/ 709198 h 709198"/>
                <a:gd name="csX6" fmla="*/ 70920 w 1420969"/>
                <a:gd name="csY6" fmla="*/ 709198 h 709198"/>
                <a:gd name="csX7" fmla="*/ 0 w 1420969"/>
                <a:gd name="csY7" fmla="*/ 638278 h 709198"/>
                <a:gd name="csX8" fmla="*/ 0 w 1420969"/>
                <a:gd name="csY8" fmla="*/ 70920 h 70919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420969" h="709198">
                  <a:moveTo>
                    <a:pt x="0" y="70920"/>
                  </a:moveTo>
                  <a:cubicBezTo>
                    <a:pt x="0" y="31752"/>
                    <a:pt x="31752" y="0"/>
                    <a:pt x="70920" y="0"/>
                  </a:cubicBezTo>
                  <a:lnTo>
                    <a:pt x="1350049" y="0"/>
                  </a:lnTo>
                  <a:cubicBezTo>
                    <a:pt x="1389217" y="0"/>
                    <a:pt x="1420969" y="31752"/>
                    <a:pt x="1420969" y="70920"/>
                  </a:cubicBezTo>
                  <a:lnTo>
                    <a:pt x="1420969" y="638278"/>
                  </a:lnTo>
                  <a:cubicBezTo>
                    <a:pt x="1420969" y="677446"/>
                    <a:pt x="1389217" y="709198"/>
                    <a:pt x="1350049" y="709198"/>
                  </a:cubicBezTo>
                  <a:lnTo>
                    <a:pt x="70920" y="709198"/>
                  </a:lnTo>
                  <a:cubicBezTo>
                    <a:pt x="31752" y="709198"/>
                    <a:pt x="0" y="677446"/>
                    <a:pt x="0" y="638278"/>
                  </a:cubicBezTo>
                  <a:lnTo>
                    <a:pt x="0" y="7092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12212" tIns="112212" rIns="112212" bIns="112212" numCol="1" spcCol="1270" anchor="ctr" anchorCtr="0">
              <a:noAutofit/>
            </a:bodyPr>
            <a:lstStyle/>
            <a:p>
              <a:pPr marL="0" lvl="0" indent="0" algn="ctr" defTabSz="1066800">
                <a:lnSpc>
                  <a:spcPct val="90000"/>
                </a:lnSpc>
                <a:spcBef>
                  <a:spcPct val="0"/>
                </a:spcBef>
                <a:spcAft>
                  <a:spcPct val="35000"/>
                </a:spcAft>
                <a:buNone/>
              </a:pPr>
              <a:r>
                <a:rPr lang="en-GB" sz="2400" b="1" kern="1200">
                  <a:solidFill>
                    <a:schemeClr val="bg1"/>
                  </a:solidFill>
                </a:rPr>
                <a:t>Rich descriptions including methods</a:t>
              </a:r>
            </a:p>
          </p:txBody>
        </p:sp>
        <p:sp>
          <p:nvSpPr>
            <p:cNvPr id="10" name="Freeform 9">
              <a:extLst>
                <a:ext uri="{FF2B5EF4-FFF2-40B4-BE49-F238E27FC236}">
                  <a16:creationId xmlns:a16="http://schemas.microsoft.com/office/drawing/2014/main" id="{9890B393-4996-C8CE-F982-DBB4DFEAC381}"/>
                </a:ext>
              </a:extLst>
            </p:cNvPr>
            <p:cNvSpPr/>
            <p:nvPr/>
          </p:nvSpPr>
          <p:spPr>
            <a:xfrm rot="2160000">
              <a:off x="6314063" y="2430948"/>
              <a:ext cx="372154" cy="248669"/>
            </a:xfrm>
            <a:custGeom>
              <a:avLst/>
              <a:gdLst>
                <a:gd name="csX0" fmla="*/ 0 w 372154"/>
                <a:gd name="csY0" fmla="*/ 124335 h 248669"/>
                <a:gd name="csX1" fmla="*/ 124335 w 372154"/>
                <a:gd name="csY1" fmla="*/ 0 h 248669"/>
                <a:gd name="csX2" fmla="*/ 124335 w 372154"/>
                <a:gd name="csY2" fmla="*/ 49734 h 248669"/>
                <a:gd name="csX3" fmla="*/ 247820 w 372154"/>
                <a:gd name="csY3" fmla="*/ 49734 h 248669"/>
                <a:gd name="csX4" fmla="*/ 247820 w 372154"/>
                <a:gd name="csY4" fmla="*/ 0 h 248669"/>
                <a:gd name="csX5" fmla="*/ 372154 w 372154"/>
                <a:gd name="csY5" fmla="*/ 124335 h 248669"/>
                <a:gd name="csX6" fmla="*/ 247820 w 372154"/>
                <a:gd name="csY6" fmla="*/ 248669 h 248669"/>
                <a:gd name="csX7" fmla="*/ 247820 w 372154"/>
                <a:gd name="csY7" fmla="*/ 198935 h 248669"/>
                <a:gd name="csX8" fmla="*/ 124335 w 372154"/>
                <a:gd name="csY8" fmla="*/ 198935 h 248669"/>
                <a:gd name="csX9" fmla="*/ 124335 w 372154"/>
                <a:gd name="csY9" fmla="*/ 248669 h 248669"/>
                <a:gd name="csX10" fmla="*/ 0 w 372154"/>
                <a:gd name="csY10" fmla="*/ 124335 h 24866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372154" h="248669">
                  <a:moveTo>
                    <a:pt x="0" y="124335"/>
                  </a:moveTo>
                  <a:lnTo>
                    <a:pt x="124335" y="0"/>
                  </a:lnTo>
                  <a:lnTo>
                    <a:pt x="124335" y="49734"/>
                  </a:lnTo>
                  <a:lnTo>
                    <a:pt x="247820" y="49734"/>
                  </a:lnTo>
                  <a:lnTo>
                    <a:pt x="247820" y="0"/>
                  </a:lnTo>
                  <a:lnTo>
                    <a:pt x="372154" y="124335"/>
                  </a:lnTo>
                  <a:lnTo>
                    <a:pt x="247820" y="248669"/>
                  </a:lnTo>
                  <a:lnTo>
                    <a:pt x="247820" y="198935"/>
                  </a:lnTo>
                  <a:lnTo>
                    <a:pt x="124335" y="198935"/>
                  </a:lnTo>
                  <a:lnTo>
                    <a:pt x="124335" y="248669"/>
                  </a:lnTo>
                  <a:lnTo>
                    <a:pt x="0" y="124335"/>
                  </a:lnTo>
                  <a:close/>
                </a:path>
              </a:pathLst>
            </a:cu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74601" tIns="49733" rIns="74600" bIns="49734" numCol="1" spcCol="1270" anchor="ctr" anchorCtr="0">
              <a:noAutofit/>
            </a:bodyPr>
            <a:lstStyle/>
            <a:p>
              <a:pPr marL="0" lvl="0" indent="0" algn="ctr" defTabSz="800100">
                <a:lnSpc>
                  <a:spcPct val="90000"/>
                </a:lnSpc>
                <a:spcBef>
                  <a:spcPct val="0"/>
                </a:spcBef>
                <a:spcAft>
                  <a:spcPct val="35000"/>
                </a:spcAft>
                <a:buNone/>
              </a:pPr>
              <a:endParaRPr lang="en-GB" sz="1800" kern="1200">
                <a:solidFill>
                  <a:schemeClr val="bg1"/>
                </a:solidFill>
              </a:endParaRPr>
            </a:p>
          </p:txBody>
        </p:sp>
        <p:sp>
          <p:nvSpPr>
            <p:cNvPr id="11" name="Freeform 10">
              <a:extLst>
                <a:ext uri="{FF2B5EF4-FFF2-40B4-BE49-F238E27FC236}">
                  <a16:creationId xmlns:a16="http://schemas.microsoft.com/office/drawing/2014/main" id="{3EEA00D9-3D60-F40B-957A-2950D20DC4FA}"/>
                </a:ext>
              </a:extLst>
            </p:cNvPr>
            <p:cNvSpPr/>
            <p:nvPr/>
          </p:nvSpPr>
          <p:spPr>
            <a:xfrm>
              <a:off x="6723762" y="2877213"/>
              <a:ext cx="2827208" cy="1257072"/>
            </a:xfrm>
            <a:custGeom>
              <a:avLst/>
              <a:gdLst>
                <a:gd name="csX0" fmla="*/ 0 w 2339996"/>
                <a:gd name="csY0" fmla="*/ 108000 h 1080000"/>
                <a:gd name="csX1" fmla="*/ 108000 w 2339996"/>
                <a:gd name="csY1" fmla="*/ 0 h 1080000"/>
                <a:gd name="csX2" fmla="*/ 2231996 w 2339996"/>
                <a:gd name="csY2" fmla="*/ 0 h 1080000"/>
                <a:gd name="csX3" fmla="*/ 2339996 w 2339996"/>
                <a:gd name="csY3" fmla="*/ 108000 h 1080000"/>
                <a:gd name="csX4" fmla="*/ 2339996 w 2339996"/>
                <a:gd name="csY4" fmla="*/ 972000 h 1080000"/>
                <a:gd name="csX5" fmla="*/ 2231996 w 2339996"/>
                <a:gd name="csY5" fmla="*/ 1080000 h 1080000"/>
                <a:gd name="csX6" fmla="*/ 108000 w 2339996"/>
                <a:gd name="csY6" fmla="*/ 1080000 h 1080000"/>
                <a:gd name="csX7" fmla="*/ 0 w 2339996"/>
                <a:gd name="csY7" fmla="*/ 972000 h 1080000"/>
                <a:gd name="csX8" fmla="*/ 0 w 2339996"/>
                <a:gd name="csY8" fmla="*/ 108000 h 1080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339996" h="1080000">
                  <a:moveTo>
                    <a:pt x="0" y="108000"/>
                  </a:moveTo>
                  <a:cubicBezTo>
                    <a:pt x="0" y="48353"/>
                    <a:pt x="48353" y="0"/>
                    <a:pt x="108000" y="0"/>
                  </a:cubicBezTo>
                  <a:lnTo>
                    <a:pt x="2231996" y="0"/>
                  </a:lnTo>
                  <a:cubicBezTo>
                    <a:pt x="2291643" y="0"/>
                    <a:pt x="2339996" y="48353"/>
                    <a:pt x="2339996" y="108000"/>
                  </a:cubicBezTo>
                  <a:lnTo>
                    <a:pt x="2339996" y="972000"/>
                  </a:lnTo>
                  <a:cubicBezTo>
                    <a:pt x="2339996" y="1031647"/>
                    <a:pt x="2291643" y="1080000"/>
                    <a:pt x="2231996" y="1080000"/>
                  </a:cubicBezTo>
                  <a:lnTo>
                    <a:pt x="108000" y="1080000"/>
                  </a:lnTo>
                  <a:cubicBezTo>
                    <a:pt x="48353" y="1080000"/>
                    <a:pt x="0" y="1031647"/>
                    <a:pt x="0" y="972000"/>
                  </a:cubicBezTo>
                  <a:lnTo>
                    <a:pt x="0" y="10800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23072" tIns="123072" rIns="123072" bIns="123072" numCol="1" spcCol="1270" anchor="ctr" anchorCtr="0">
              <a:noAutofit/>
            </a:bodyPr>
            <a:lstStyle/>
            <a:p>
              <a:pPr marL="0" lvl="0" indent="0" algn="ctr" defTabSz="1066800">
                <a:lnSpc>
                  <a:spcPct val="90000"/>
                </a:lnSpc>
                <a:spcBef>
                  <a:spcPct val="0"/>
                </a:spcBef>
                <a:spcAft>
                  <a:spcPct val="35000"/>
                </a:spcAft>
                <a:buNone/>
              </a:pPr>
              <a:r>
                <a:rPr lang="en-GB" sz="2400" kern="1200">
                  <a:solidFill>
                    <a:schemeClr val="bg1"/>
                  </a:solidFill>
                </a:rPr>
                <a:t>Clear and accessible usage licence</a:t>
              </a:r>
            </a:p>
          </p:txBody>
        </p:sp>
        <p:sp>
          <p:nvSpPr>
            <p:cNvPr id="12" name="Freeform 11">
              <a:extLst>
                <a:ext uri="{FF2B5EF4-FFF2-40B4-BE49-F238E27FC236}">
                  <a16:creationId xmlns:a16="http://schemas.microsoft.com/office/drawing/2014/main" id="{F0FD82E0-4A6B-2326-5C29-917EB94E13C1}"/>
                </a:ext>
              </a:extLst>
            </p:cNvPr>
            <p:cNvSpPr/>
            <p:nvPr/>
          </p:nvSpPr>
          <p:spPr>
            <a:xfrm rot="17280000">
              <a:off x="6998058" y="4420839"/>
              <a:ext cx="372154" cy="248669"/>
            </a:xfrm>
            <a:custGeom>
              <a:avLst/>
              <a:gdLst>
                <a:gd name="csX0" fmla="*/ 0 w 372154"/>
                <a:gd name="csY0" fmla="*/ 124335 h 248669"/>
                <a:gd name="csX1" fmla="*/ 124335 w 372154"/>
                <a:gd name="csY1" fmla="*/ 0 h 248669"/>
                <a:gd name="csX2" fmla="*/ 124335 w 372154"/>
                <a:gd name="csY2" fmla="*/ 49734 h 248669"/>
                <a:gd name="csX3" fmla="*/ 247820 w 372154"/>
                <a:gd name="csY3" fmla="*/ 49734 h 248669"/>
                <a:gd name="csX4" fmla="*/ 247820 w 372154"/>
                <a:gd name="csY4" fmla="*/ 0 h 248669"/>
                <a:gd name="csX5" fmla="*/ 372154 w 372154"/>
                <a:gd name="csY5" fmla="*/ 124335 h 248669"/>
                <a:gd name="csX6" fmla="*/ 247820 w 372154"/>
                <a:gd name="csY6" fmla="*/ 248669 h 248669"/>
                <a:gd name="csX7" fmla="*/ 247820 w 372154"/>
                <a:gd name="csY7" fmla="*/ 198935 h 248669"/>
                <a:gd name="csX8" fmla="*/ 124335 w 372154"/>
                <a:gd name="csY8" fmla="*/ 198935 h 248669"/>
                <a:gd name="csX9" fmla="*/ 124335 w 372154"/>
                <a:gd name="csY9" fmla="*/ 248669 h 248669"/>
                <a:gd name="csX10" fmla="*/ 0 w 372154"/>
                <a:gd name="csY10" fmla="*/ 124335 h 24866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372154" h="248669">
                  <a:moveTo>
                    <a:pt x="372154" y="124334"/>
                  </a:moveTo>
                  <a:lnTo>
                    <a:pt x="247819" y="248668"/>
                  </a:lnTo>
                  <a:lnTo>
                    <a:pt x="247819" y="198934"/>
                  </a:lnTo>
                  <a:lnTo>
                    <a:pt x="124334" y="198934"/>
                  </a:lnTo>
                  <a:lnTo>
                    <a:pt x="124334" y="248668"/>
                  </a:lnTo>
                  <a:lnTo>
                    <a:pt x="0" y="124334"/>
                  </a:lnTo>
                  <a:lnTo>
                    <a:pt x="124334" y="1"/>
                  </a:lnTo>
                  <a:lnTo>
                    <a:pt x="124334" y="49735"/>
                  </a:lnTo>
                  <a:lnTo>
                    <a:pt x="247819" y="49735"/>
                  </a:lnTo>
                  <a:lnTo>
                    <a:pt x="247819" y="1"/>
                  </a:lnTo>
                  <a:lnTo>
                    <a:pt x="372154" y="124334"/>
                  </a:lnTo>
                  <a:close/>
                </a:path>
              </a:pathLst>
            </a:cu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74600" tIns="49733" rIns="74601" bIns="49734" numCol="1" spcCol="1270" anchor="ctr" anchorCtr="0">
              <a:noAutofit/>
            </a:bodyPr>
            <a:lstStyle/>
            <a:p>
              <a:pPr marL="0" lvl="0" indent="0" algn="ctr" defTabSz="444500">
                <a:lnSpc>
                  <a:spcPct val="90000"/>
                </a:lnSpc>
                <a:spcBef>
                  <a:spcPct val="0"/>
                </a:spcBef>
                <a:spcAft>
                  <a:spcPct val="35000"/>
                </a:spcAft>
                <a:buNone/>
              </a:pPr>
              <a:endParaRPr lang="en-GB" sz="1000" kern="1200"/>
            </a:p>
          </p:txBody>
        </p:sp>
        <p:sp>
          <p:nvSpPr>
            <p:cNvPr id="13" name="Freeform 12">
              <a:extLst>
                <a:ext uri="{FF2B5EF4-FFF2-40B4-BE49-F238E27FC236}">
                  <a16:creationId xmlns:a16="http://schemas.microsoft.com/office/drawing/2014/main" id="{E06C4EEF-E8DB-D075-26C3-2B6B3F09F6B4}"/>
                </a:ext>
              </a:extLst>
            </p:cNvPr>
            <p:cNvSpPr/>
            <p:nvPr/>
          </p:nvSpPr>
          <p:spPr>
            <a:xfrm>
              <a:off x="6389370" y="4915976"/>
              <a:ext cx="3064754" cy="1055794"/>
            </a:xfrm>
            <a:custGeom>
              <a:avLst/>
              <a:gdLst>
                <a:gd name="csX0" fmla="*/ 0 w 1420969"/>
                <a:gd name="csY0" fmla="*/ 71048 h 710484"/>
                <a:gd name="csX1" fmla="*/ 71048 w 1420969"/>
                <a:gd name="csY1" fmla="*/ 0 h 710484"/>
                <a:gd name="csX2" fmla="*/ 1349921 w 1420969"/>
                <a:gd name="csY2" fmla="*/ 0 h 710484"/>
                <a:gd name="csX3" fmla="*/ 1420969 w 1420969"/>
                <a:gd name="csY3" fmla="*/ 71048 h 710484"/>
                <a:gd name="csX4" fmla="*/ 1420969 w 1420969"/>
                <a:gd name="csY4" fmla="*/ 639436 h 710484"/>
                <a:gd name="csX5" fmla="*/ 1349921 w 1420969"/>
                <a:gd name="csY5" fmla="*/ 710484 h 710484"/>
                <a:gd name="csX6" fmla="*/ 71048 w 1420969"/>
                <a:gd name="csY6" fmla="*/ 710484 h 710484"/>
                <a:gd name="csX7" fmla="*/ 0 w 1420969"/>
                <a:gd name="csY7" fmla="*/ 639436 h 710484"/>
                <a:gd name="csX8" fmla="*/ 0 w 1420969"/>
                <a:gd name="csY8" fmla="*/ 71048 h 71048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420969" h="710484">
                  <a:moveTo>
                    <a:pt x="0" y="71048"/>
                  </a:moveTo>
                  <a:cubicBezTo>
                    <a:pt x="0" y="31809"/>
                    <a:pt x="31809" y="0"/>
                    <a:pt x="71048" y="0"/>
                  </a:cubicBezTo>
                  <a:lnTo>
                    <a:pt x="1349921" y="0"/>
                  </a:lnTo>
                  <a:cubicBezTo>
                    <a:pt x="1389160" y="0"/>
                    <a:pt x="1420969" y="31809"/>
                    <a:pt x="1420969" y="71048"/>
                  </a:cubicBezTo>
                  <a:lnTo>
                    <a:pt x="1420969" y="639436"/>
                  </a:lnTo>
                  <a:cubicBezTo>
                    <a:pt x="1420969" y="678675"/>
                    <a:pt x="1389160" y="710484"/>
                    <a:pt x="1349921" y="710484"/>
                  </a:cubicBezTo>
                  <a:lnTo>
                    <a:pt x="71048" y="710484"/>
                  </a:lnTo>
                  <a:cubicBezTo>
                    <a:pt x="31809" y="710484"/>
                    <a:pt x="0" y="678675"/>
                    <a:pt x="0" y="639436"/>
                  </a:cubicBezTo>
                  <a:lnTo>
                    <a:pt x="0" y="71048"/>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12249" tIns="112249" rIns="112249" bIns="112249" numCol="1" spcCol="1270" anchor="ctr" anchorCtr="0">
              <a:noAutofit/>
            </a:bodyPr>
            <a:lstStyle/>
            <a:p>
              <a:pPr marL="0" lvl="0" indent="0" algn="ctr" defTabSz="1066800">
                <a:lnSpc>
                  <a:spcPct val="90000"/>
                </a:lnSpc>
                <a:spcBef>
                  <a:spcPct val="0"/>
                </a:spcBef>
                <a:spcAft>
                  <a:spcPct val="35000"/>
                </a:spcAft>
                <a:buNone/>
              </a:pPr>
              <a:r>
                <a:rPr lang="en-GB" sz="2400" kern="1200">
                  <a:solidFill>
                    <a:schemeClr val="bg1"/>
                  </a:solidFill>
                </a:rPr>
                <a:t>Associated with detailed data provenance)</a:t>
              </a:r>
            </a:p>
          </p:txBody>
        </p:sp>
        <p:sp>
          <p:nvSpPr>
            <p:cNvPr id="14" name="Freeform 13">
              <a:extLst>
                <a:ext uri="{FF2B5EF4-FFF2-40B4-BE49-F238E27FC236}">
                  <a16:creationId xmlns:a16="http://schemas.microsoft.com/office/drawing/2014/main" id="{AB796F5A-13C9-0D31-8A23-2D8CA2C43B5E}"/>
                </a:ext>
              </a:extLst>
            </p:cNvPr>
            <p:cNvSpPr/>
            <p:nvPr/>
          </p:nvSpPr>
          <p:spPr>
            <a:xfrm rot="21600000">
              <a:off x="5722566" y="5443894"/>
              <a:ext cx="372155" cy="248670"/>
            </a:xfrm>
            <a:custGeom>
              <a:avLst/>
              <a:gdLst>
                <a:gd name="csX0" fmla="*/ 0 w 372154"/>
                <a:gd name="csY0" fmla="*/ 124335 h 248669"/>
                <a:gd name="csX1" fmla="*/ 124335 w 372154"/>
                <a:gd name="csY1" fmla="*/ 0 h 248669"/>
                <a:gd name="csX2" fmla="*/ 124335 w 372154"/>
                <a:gd name="csY2" fmla="*/ 49734 h 248669"/>
                <a:gd name="csX3" fmla="*/ 247820 w 372154"/>
                <a:gd name="csY3" fmla="*/ 49734 h 248669"/>
                <a:gd name="csX4" fmla="*/ 247820 w 372154"/>
                <a:gd name="csY4" fmla="*/ 0 h 248669"/>
                <a:gd name="csX5" fmla="*/ 372154 w 372154"/>
                <a:gd name="csY5" fmla="*/ 124335 h 248669"/>
                <a:gd name="csX6" fmla="*/ 247820 w 372154"/>
                <a:gd name="csY6" fmla="*/ 248669 h 248669"/>
                <a:gd name="csX7" fmla="*/ 247820 w 372154"/>
                <a:gd name="csY7" fmla="*/ 198935 h 248669"/>
                <a:gd name="csX8" fmla="*/ 124335 w 372154"/>
                <a:gd name="csY8" fmla="*/ 198935 h 248669"/>
                <a:gd name="csX9" fmla="*/ 124335 w 372154"/>
                <a:gd name="csY9" fmla="*/ 248669 h 248669"/>
                <a:gd name="csX10" fmla="*/ 0 w 372154"/>
                <a:gd name="csY10" fmla="*/ 124335 h 24866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372154" h="248669">
                  <a:moveTo>
                    <a:pt x="372154" y="124334"/>
                  </a:moveTo>
                  <a:lnTo>
                    <a:pt x="247819" y="248668"/>
                  </a:lnTo>
                  <a:lnTo>
                    <a:pt x="247819" y="198934"/>
                  </a:lnTo>
                  <a:lnTo>
                    <a:pt x="124334" y="198934"/>
                  </a:lnTo>
                  <a:lnTo>
                    <a:pt x="124334" y="248668"/>
                  </a:lnTo>
                  <a:lnTo>
                    <a:pt x="0" y="124334"/>
                  </a:lnTo>
                  <a:lnTo>
                    <a:pt x="124334" y="1"/>
                  </a:lnTo>
                  <a:lnTo>
                    <a:pt x="124334" y="49735"/>
                  </a:lnTo>
                  <a:lnTo>
                    <a:pt x="247819" y="49735"/>
                  </a:lnTo>
                  <a:lnTo>
                    <a:pt x="247819" y="1"/>
                  </a:lnTo>
                  <a:lnTo>
                    <a:pt x="372154" y="124334"/>
                  </a:lnTo>
                  <a:close/>
                </a:path>
              </a:pathLst>
            </a:cu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74601" tIns="49735" rIns="74602" bIns="49734" numCol="1" spcCol="1270" anchor="ctr" anchorCtr="0">
              <a:noAutofit/>
            </a:bodyPr>
            <a:lstStyle/>
            <a:p>
              <a:pPr marL="0" lvl="0" indent="0" algn="ctr" defTabSz="800100">
                <a:lnSpc>
                  <a:spcPct val="90000"/>
                </a:lnSpc>
                <a:spcBef>
                  <a:spcPct val="0"/>
                </a:spcBef>
                <a:spcAft>
                  <a:spcPct val="35000"/>
                </a:spcAft>
                <a:buNone/>
              </a:pPr>
              <a:endParaRPr lang="en-GB" sz="1800" kern="1200">
                <a:solidFill>
                  <a:schemeClr val="bg1"/>
                </a:solidFill>
              </a:endParaRPr>
            </a:p>
          </p:txBody>
        </p:sp>
        <p:sp>
          <p:nvSpPr>
            <p:cNvPr id="15" name="Freeform 14">
              <a:extLst>
                <a:ext uri="{FF2B5EF4-FFF2-40B4-BE49-F238E27FC236}">
                  <a16:creationId xmlns:a16="http://schemas.microsoft.com/office/drawing/2014/main" id="{260A6866-2A3F-1E3F-8948-5E65F639845A}"/>
                </a:ext>
              </a:extLst>
            </p:cNvPr>
            <p:cNvSpPr/>
            <p:nvPr/>
          </p:nvSpPr>
          <p:spPr>
            <a:xfrm>
              <a:off x="2347821" y="4915976"/>
              <a:ext cx="3064754" cy="1055794"/>
            </a:xfrm>
            <a:custGeom>
              <a:avLst/>
              <a:gdLst>
                <a:gd name="csX0" fmla="*/ 0 w 2339996"/>
                <a:gd name="csY0" fmla="*/ 71048 h 710484"/>
                <a:gd name="csX1" fmla="*/ 71048 w 2339996"/>
                <a:gd name="csY1" fmla="*/ 0 h 710484"/>
                <a:gd name="csX2" fmla="*/ 2268948 w 2339996"/>
                <a:gd name="csY2" fmla="*/ 0 h 710484"/>
                <a:gd name="csX3" fmla="*/ 2339996 w 2339996"/>
                <a:gd name="csY3" fmla="*/ 71048 h 710484"/>
                <a:gd name="csX4" fmla="*/ 2339996 w 2339996"/>
                <a:gd name="csY4" fmla="*/ 639436 h 710484"/>
                <a:gd name="csX5" fmla="*/ 2268948 w 2339996"/>
                <a:gd name="csY5" fmla="*/ 710484 h 710484"/>
                <a:gd name="csX6" fmla="*/ 71048 w 2339996"/>
                <a:gd name="csY6" fmla="*/ 710484 h 710484"/>
                <a:gd name="csX7" fmla="*/ 0 w 2339996"/>
                <a:gd name="csY7" fmla="*/ 639436 h 710484"/>
                <a:gd name="csX8" fmla="*/ 0 w 2339996"/>
                <a:gd name="csY8" fmla="*/ 71048 h 71048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339996" h="710484">
                  <a:moveTo>
                    <a:pt x="0" y="71048"/>
                  </a:moveTo>
                  <a:cubicBezTo>
                    <a:pt x="0" y="31809"/>
                    <a:pt x="31809" y="0"/>
                    <a:pt x="71048" y="0"/>
                  </a:cubicBezTo>
                  <a:lnTo>
                    <a:pt x="2268948" y="0"/>
                  </a:lnTo>
                  <a:cubicBezTo>
                    <a:pt x="2308187" y="0"/>
                    <a:pt x="2339996" y="31809"/>
                    <a:pt x="2339996" y="71048"/>
                  </a:cubicBezTo>
                  <a:lnTo>
                    <a:pt x="2339996" y="639436"/>
                  </a:lnTo>
                  <a:cubicBezTo>
                    <a:pt x="2339996" y="678675"/>
                    <a:pt x="2308187" y="710484"/>
                    <a:pt x="2268948" y="710484"/>
                  </a:cubicBezTo>
                  <a:lnTo>
                    <a:pt x="71048" y="710484"/>
                  </a:lnTo>
                  <a:cubicBezTo>
                    <a:pt x="31809" y="710484"/>
                    <a:pt x="0" y="678675"/>
                    <a:pt x="0" y="639436"/>
                  </a:cubicBezTo>
                  <a:lnTo>
                    <a:pt x="0" y="71048"/>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12249" tIns="112249" rIns="112249" bIns="112249" numCol="1" spcCol="1270" anchor="ctr" anchorCtr="0">
              <a:noAutofit/>
            </a:bodyPr>
            <a:lstStyle/>
            <a:p>
              <a:pPr marL="0" lvl="0" indent="0" algn="ctr" defTabSz="1066800">
                <a:lnSpc>
                  <a:spcPct val="90000"/>
                </a:lnSpc>
                <a:spcBef>
                  <a:spcPct val="0"/>
                </a:spcBef>
                <a:spcAft>
                  <a:spcPct val="35000"/>
                </a:spcAft>
                <a:buNone/>
              </a:pPr>
              <a:r>
                <a:rPr lang="en-GB" sz="2400" kern="1200">
                  <a:solidFill>
                    <a:schemeClr val="bg1"/>
                  </a:solidFill>
                </a:rPr>
                <a:t>Meet domain-relevant community standards</a:t>
              </a:r>
            </a:p>
          </p:txBody>
        </p:sp>
        <p:sp>
          <p:nvSpPr>
            <p:cNvPr id="16" name="Freeform 15">
              <a:extLst>
                <a:ext uri="{FF2B5EF4-FFF2-40B4-BE49-F238E27FC236}">
                  <a16:creationId xmlns:a16="http://schemas.microsoft.com/office/drawing/2014/main" id="{2BB40427-476C-4B2A-D5B4-19CC26DE82EE}"/>
                </a:ext>
              </a:extLst>
            </p:cNvPr>
            <p:cNvSpPr/>
            <p:nvPr/>
          </p:nvSpPr>
          <p:spPr>
            <a:xfrm rot="26203384">
              <a:off x="4071974" y="4392904"/>
              <a:ext cx="372155" cy="248670"/>
            </a:xfrm>
            <a:custGeom>
              <a:avLst/>
              <a:gdLst>
                <a:gd name="csX0" fmla="*/ 0 w 372154"/>
                <a:gd name="csY0" fmla="*/ 124335 h 248669"/>
                <a:gd name="csX1" fmla="*/ 124335 w 372154"/>
                <a:gd name="csY1" fmla="*/ 0 h 248669"/>
                <a:gd name="csX2" fmla="*/ 124335 w 372154"/>
                <a:gd name="csY2" fmla="*/ 49734 h 248669"/>
                <a:gd name="csX3" fmla="*/ 247820 w 372154"/>
                <a:gd name="csY3" fmla="*/ 49734 h 248669"/>
                <a:gd name="csX4" fmla="*/ 247820 w 372154"/>
                <a:gd name="csY4" fmla="*/ 0 h 248669"/>
                <a:gd name="csX5" fmla="*/ 372154 w 372154"/>
                <a:gd name="csY5" fmla="*/ 124335 h 248669"/>
                <a:gd name="csX6" fmla="*/ 247820 w 372154"/>
                <a:gd name="csY6" fmla="*/ 248669 h 248669"/>
                <a:gd name="csX7" fmla="*/ 247820 w 372154"/>
                <a:gd name="csY7" fmla="*/ 198935 h 248669"/>
                <a:gd name="csX8" fmla="*/ 124335 w 372154"/>
                <a:gd name="csY8" fmla="*/ 198935 h 248669"/>
                <a:gd name="csX9" fmla="*/ 124335 w 372154"/>
                <a:gd name="csY9" fmla="*/ 248669 h 248669"/>
                <a:gd name="csX10" fmla="*/ 0 w 372154"/>
                <a:gd name="csY10" fmla="*/ 124335 h 24866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372154" h="248669">
                  <a:moveTo>
                    <a:pt x="372154" y="124334"/>
                  </a:moveTo>
                  <a:lnTo>
                    <a:pt x="247819" y="248668"/>
                  </a:lnTo>
                  <a:lnTo>
                    <a:pt x="247819" y="198934"/>
                  </a:lnTo>
                  <a:lnTo>
                    <a:pt x="124334" y="198934"/>
                  </a:lnTo>
                  <a:lnTo>
                    <a:pt x="124334" y="248668"/>
                  </a:lnTo>
                  <a:lnTo>
                    <a:pt x="0" y="124334"/>
                  </a:lnTo>
                  <a:lnTo>
                    <a:pt x="124334" y="1"/>
                  </a:lnTo>
                  <a:lnTo>
                    <a:pt x="124334" y="49735"/>
                  </a:lnTo>
                  <a:lnTo>
                    <a:pt x="247819" y="49735"/>
                  </a:lnTo>
                  <a:lnTo>
                    <a:pt x="247819" y="1"/>
                  </a:lnTo>
                  <a:lnTo>
                    <a:pt x="372154" y="124334"/>
                  </a:lnTo>
                  <a:close/>
                </a:path>
              </a:pathLst>
            </a:cu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74601" tIns="49734" rIns="74601" bIns="49734" numCol="1" spcCol="1270" anchor="ctr" anchorCtr="0">
              <a:noAutofit/>
            </a:bodyPr>
            <a:lstStyle/>
            <a:p>
              <a:pPr marL="0" lvl="0" indent="0" algn="ctr" defTabSz="800100">
                <a:lnSpc>
                  <a:spcPct val="90000"/>
                </a:lnSpc>
                <a:spcBef>
                  <a:spcPct val="0"/>
                </a:spcBef>
                <a:spcAft>
                  <a:spcPct val="35000"/>
                </a:spcAft>
                <a:buNone/>
              </a:pPr>
              <a:endParaRPr lang="en-GB" sz="1800" kern="1200">
                <a:solidFill>
                  <a:schemeClr val="bg1"/>
                </a:solidFill>
              </a:endParaRPr>
            </a:p>
          </p:txBody>
        </p:sp>
        <p:sp>
          <p:nvSpPr>
            <p:cNvPr id="17" name="Freeform 16">
              <a:extLst>
                <a:ext uri="{FF2B5EF4-FFF2-40B4-BE49-F238E27FC236}">
                  <a16:creationId xmlns:a16="http://schemas.microsoft.com/office/drawing/2014/main" id="{7485E392-EA84-B2E4-836A-4497F400C1C4}"/>
                </a:ext>
              </a:extLst>
            </p:cNvPr>
            <p:cNvSpPr/>
            <p:nvPr/>
          </p:nvSpPr>
          <p:spPr>
            <a:xfrm>
              <a:off x="1937401" y="2861430"/>
              <a:ext cx="2827209" cy="1257072"/>
            </a:xfrm>
            <a:custGeom>
              <a:avLst/>
              <a:gdLst>
                <a:gd name="csX0" fmla="*/ 0 w 2339996"/>
                <a:gd name="csY0" fmla="*/ 108000 h 1080000"/>
                <a:gd name="csX1" fmla="*/ 108000 w 2339996"/>
                <a:gd name="csY1" fmla="*/ 0 h 1080000"/>
                <a:gd name="csX2" fmla="*/ 2231996 w 2339996"/>
                <a:gd name="csY2" fmla="*/ 0 h 1080000"/>
                <a:gd name="csX3" fmla="*/ 2339996 w 2339996"/>
                <a:gd name="csY3" fmla="*/ 108000 h 1080000"/>
                <a:gd name="csX4" fmla="*/ 2339996 w 2339996"/>
                <a:gd name="csY4" fmla="*/ 972000 h 1080000"/>
                <a:gd name="csX5" fmla="*/ 2231996 w 2339996"/>
                <a:gd name="csY5" fmla="*/ 1080000 h 1080000"/>
                <a:gd name="csX6" fmla="*/ 108000 w 2339996"/>
                <a:gd name="csY6" fmla="*/ 1080000 h 1080000"/>
                <a:gd name="csX7" fmla="*/ 0 w 2339996"/>
                <a:gd name="csY7" fmla="*/ 972000 h 1080000"/>
                <a:gd name="csX8" fmla="*/ 0 w 2339996"/>
                <a:gd name="csY8" fmla="*/ 108000 h 1080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339996" h="1080000">
                  <a:moveTo>
                    <a:pt x="0" y="108000"/>
                  </a:moveTo>
                  <a:cubicBezTo>
                    <a:pt x="0" y="48353"/>
                    <a:pt x="48353" y="0"/>
                    <a:pt x="108000" y="0"/>
                  </a:cubicBezTo>
                  <a:lnTo>
                    <a:pt x="2231996" y="0"/>
                  </a:lnTo>
                  <a:cubicBezTo>
                    <a:pt x="2291643" y="0"/>
                    <a:pt x="2339996" y="48353"/>
                    <a:pt x="2339996" y="108000"/>
                  </a:cubicBezTo>
                  <a:lnTo>
                    <a:pt x="2339996" y="972000"/>
                  </a:lnTo>
                  <a:cubicBezTo>
                    <a:pt x="2339996" y="1031647"/>
                    <a:pt x="2291643" y="1080000"/>
                    <a:pt x="2231996" y="1080000"/>
                  </a:cubicBezTo>
                  <a:lnTo>
                    <a:pt x="108000" y="1080000"/>
                  </a:lnTo>
                  <a:cubicBezTo>
                    <a:pt x="48353" y="1080000"/>
                    <a:pt x="0" y="1031647"/>
                    <a:pt x="0" y="972000"/>
                  </a:cubicBezTo>
                  <a:lnTo>
                    <a:pt x="0" y="108000"/>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23072" tIns="123072" rIns="123072" bIns="123072" numCol="1" spcCol="1270" anchor="ctr" anchorCtr="0">
              <a:noAutofit/>
            </a:bodyPr>
            <a:lstStyle/>
            <a:p>
              <a:pPr marL="0" lvl="0" indent="0" algn="ctr" defTabSz="1066800">
                <a:lnSpc>
                  <a:spcPct val="90000"/>
                </a:lnSpc>
                <a:spcBef>
                  <a:spcPct val="0"/>
                </a:spcBef>
                <a:spcAft>
                  <a:spcPct val="35000"/>
                </a:spcAft>
                <a:buNone/>
              </a:pPr>
              <a:r>
                <a:rPr lang="en-GB" sz="2400" kern="1200">
                  <a:solidFill>
                    <a:schemeClr val="bg1"/>
                  </a:solidFill>
                </a:rPr>
                <a:t>Versioned with documented changes</a:t>
              </a:r>
            </a:p>
          </p:txBody>
        </p:sp>
        <p:sp>
          <p:nvSpPr>
            <p:cNvPr id="18" name="Freeform 17">
              <a:extLst>
                <a:ext uri="{FF2B5EF4-FFF2-40B4-BE49-F238E27FC236}">
                  <a16:creationId xmlns:a16="http://schemas.microsoft.com/office/drawing/2014/main" id="{9ADCD3A9-92FF-DA6C-28DD-F6DAC1A33FD1}"/>
                </a:ext>
              </a:extLst>
            </p:cNvPr>
            <p:cNvSpPr/>
            <p:nvPr/>
          </p:nvSpPr>
          <p:spPr>
            <a:xfrm rot="19338791">
              <a:off x="4756593" y="2403013"/>
              <a:ext cx="372154" cy="248669"/>
            </a:xfrm>
            <a:custGeom>
              <a:avLst/>
              <a:gdLst>
                <a:gd name="csX0" fmla="*/ 0 w 372154"/>
                <a:gd name="csY0" fmla="*/ 124335 h 248669"/>
                <a:gd name="csX1" fmla="*/ 124335 w 372154"/>
                <a:gd name="csY1" fmla="*/ 0 h 248669"/>
                <a:gd name="csX2" fmla="*/ 124335 w 372154"/>
                <a:gd name="csY2" fmla="*/ 49734 h 248669"/>
                <a:gd name="csX3" fmla="*/ 247820 w 372154"/>
                <a:gd name="csY3" fmla="*/ 49734 h 248669"/>
                <a:gd name="csX4" fmla="*/ 247820 w 372154"/>
                <a:gd name="csY4" fmla="*/ 0 h 248669"/>
                <a:gd name="csX5" fmla="*/ 372154 w 372154"/>
                <a:gd name="csY5" fmla="*/ 124335 h 248669"/>
                <a:gd name="csX6" fmla="*/ 247820 w 372154"/>
                <a:gd name="csY6" fmla="*/ 248669 h 248669"/>
                <a:gd name="csX7" fmla="*/ 247820 w 372154"/>
                <a:gd name="csY7" fmla="*/ 198935 h 248669"/>
                <a:gd name="csX8" fmla="*/ 124335 w 372154"/>
                <a:gd name="csY8" fmla="*/ 198935 h 248669"/>
                <a:gd name="csX9" fmla="*/ 124335 w 372154"/>
                <a:gd name="csY9" fmla="*/ 248669 h 248669"/>
                <a:gd name="csX10" fmla="*/ 0 w 372154"/>
                <a:gd name="csY10" fmla="*/ 124335 h 24866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372154" h="248669">
                  <a:moveTo>
                    <a:pt x="0" y="124335"/>
                  </a:moveTo>
                  <a:lnTo>
                    <a:pt x="124335" y="0"/>
                  </a:lnTo>
                  <a:lnTo>
                    <a:pt x="124335" y="49734"/>
                  </a:lnTo>
                  <a:lnTo>
                    <a:pt x="247820" y="49734"/>
                  </a:lnTo>
                  <a:lnTo>
                    <a:pt x="247820" y="0"/>
                  </a:lnTo>
                  <a:lnTo>
                    <a:pt x="372154" y="124335"/>
                  </a:lnTo>
                  <a:lnTo>
                    <a:pt x="247820" y="248669"/>
                  </a:lnTo>
                  <a:lnTo>
                    <a:pt x="247820" y="198935"/>
                  </a:lnTo>
                  <a:lnTo>
                    <a:pt x="124335" y="198935"/>
                  </a:lnTo>
                  <a:lnTo>
                    <a:pt x="124335" y="248669"/>
                  </a:lnTo>
                  <a:lnTo>
                    <a:pt x="0" y="124335"/>
                  </a:lnTo>
                  <a:close/>
                </a:path>
              </a:pathLst>
            </a:custGeom>
          </p:spPr>
          <p:style>
            <a:lnRef idx="0">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74600" tIns="49733" rIns="74601" bIns="49734" numCol="1" spcCol="1270" anchor="ctr" anchorCtr="0">
              <a:noAutofit/>
            </a:bodyPr>
            <a:lstStyle/>
            <a:p>
              <a:pPr marL="0" lvl="0" indent="0" algn="ctr" defTabSz="800100">
                <a:lnSpc>
                  <a:spcPct val="90000"/>
                </a:lnSpc>
                <a:spcBef>
                  <a:spcPct val="0"/>
                </a:spcBef>
                <a:spcAft>
                  <a:spcPct val="35000"/>
                </a:spcAft>
                <a:buNone/>
              </a:pPr>
              <a:endParaRPr lang="en-GB" sz="1800" kern="1200">
                <a:solidFill>
                  <a:schemeClr val="bg1"/>
                </a:solidFill>
              </a:endParaRPr>
            </a:p>
          </p:txBody>
        </p:sp>
      </p:grpSp>
      <p:sp>
        <p:nvSpPr>
          <p:cNvPr id="20" name="TextBox 19">
            <a:extLst>
              <a:ext uri="{FF2B5EF4-FFF2-40B4-BE49-F238E27FC236}">
                <a16:creationId xmlns:a16="http://schemas.microsoft.com/office/drawing/2014/main" id="{71D8ED0C-940E-D129-CB44-0D3DA15A5733}"/>
              </a:ext>
            </a:extLst>
          </p:cNvPr>
          <p:cNvSpPr txBox="1"/>
          <p:nvPr/>
        </p:nvSpPr>
        <p:spPr>
          <a:xfrm>
            <a:off x="5600195" y="382786"/>
            <a:ext cx="6098582" cy="883383"/>
          </a:xfrm>
          <a:prstGeom prst="rect">
            <a:avLst/>
          </a:prstGeom>
          <a:noFill/>
        </p:spPr>
        <p:txBody>
          <a:bodyPr wrap="square">
            <a:spAutoFit/>
          </a:bodyPr>
          <a:lstStyle/>
          <a:p>
            <a:pPr>
              <a:lnSpc>
                <a:spcPct val="150000"/>
              </a:lnSpc>
              <a:spcBef>
                <a:spcPts val="0"/>
              </a:spcBef>
            </a:pPr>
            <a:r>
              <a:rPr lang="en-US" sz="1800">
                <a:solidFill>
                  <a:schemeClr val="bg1"/>
                </a:solidFill>
                <a:latin typeface="Aptos"/>
                <a:cs typeface="Arial"/>
              </a:rPr>
              <a:t>Reusable = research that remains valuable beyond the original project</a:t>
            </a:r>
          </a:p>
        </p:txBody>
      </p:sp>
    </p:spTree>
    <p:extLst>
      <p:ext uri="{BB962C8B-B14F-4D97-AF65-F5344CB8AC3E}">
        <p14:creationId xmlns:p14="http://schemas.microsoft.com/office/powerpoint/2010/main" val="35369680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434B5-0863-1358-1290-304FE0DF72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7DC92E-7D73-4A96-F26B-3F40D95C807A}"/>
              </a:ext>
            </a:extLst>
          </p:cNvPr>
          <p:cNvSpPr>
            <a:spLocks noGrp="1"/>
          </p:cNvSpPr>
          <p:nvPr>
            <p:ph type="title"/>
          </p:nvPr>
        </p:nvSpPr>
        <p:spPr/>
        <p:txBody>
          <a:bodyPr/>
          <a:lstStyle/>
          <a:p>
            <a:r>
              <a:rPr lang="en-US">
                <a:solidFill>
                  <a:srgbClr val="000000"/>
                </a:solidFill>
                <a:latin typeface="Poppins"/>
                <a:cs typeface="Poppins"/>
              </a:rPr>
              <a:t>FA</a:t>
            </a:r>
            <a:r>
              <a:rPr lang="en-US">
                <a:latin typeface="Poppins"/>
                <a:cs typeface="Poppins"/>
              </a:rPr>
              <a:t>I</a:t>
            </a:r>
            <a:r>
              <a:rPr lang="en-US">
                <a:solidFill>
                  <a:schemeClr val="accent1">
                    <a:lumMod val="60000"/>
                    <a:lumOff val="40000"/>
                  </a:schemeClr>
                </a:solidFill>
                <a:latin typeface="Poppins"/>
                <a:cs typeface="Poppins"/>
              </a:rPr>
              <a:t>R</a:t>
            </a:r>
            <a:r>
              <a:rPr lang="en-US">
                <a:latin typeface="Poppins"/>
                <a:cs typeface="Poppins"/>
              </a:rPr>
              <a:t> - </a:t>
            </a:r>
            <a:r>
              <a:rPr lang="en-US">
                <a:solidFill>
                  <a:schemeClr val="accent1">
                    <a:lumMod val="60000"/>
                    <a:lumOff val="40000"/>
                  </a:schemeClr>
                </a:solidFill>
                <a:latin typeface="Poppins"/>
                <a:cs typeface="Poppins"/>
              </a:rPr>
              <a:t>Reusable - Methods</a:t>
            </a:r>
            <a:endParaRPr lang="en-US" b="0">
              <a:solidFill>
                <a:schemeClr val="accent1">
                  <a:lumMod val="60000"/>
                  <a:lumOff val="40000"/>
                </a:schemeClr>
              </a:solidFill>
              <a:latin typeface="Poppins"/>
              <a:cs typeface="Poppins"/>
            </a:endParaRPr>
          </a:p>
        </p:txBody>
      </p:sp>
      <p:sp>
        <p:nvSpPr>
          <p:cNvPr id="4" name="Slide Number Placeholder 3">
            <a:extLst>
              <a:ext uri="{FF2B5EF4-FFF2-40B4-BE49-F238E27FC236}">
                <a16:creationId xmlns:a16="http://schemas.microsoft.com/office/drawing/2014/main" id="{7C108F1F-8232-F808-05F7-4DDEF5EDA76C}"/>
              </a:ext>
            </a:extLst>
          </p:cNvPr>
          <p:cNvSpPr>
            <a:spLocks noGrp="1"/>
          </p:cNvSpPr>
          <p:nvPr>
            <p:ph type="sldNum" sz="quarter" idx="13"/>
          </p:nvPr>
        </p:nvSpPr>
        <p:spPr/>
        <p:txBody>
          <a:bodyPr/>
          <a:lstStyle/>
          <a:p>
            <a:fld id="{7782931A-7D25-4B4B-9464-57AE418934A3}" type="slidenum">
              <a:rPr lang="en-US" smtClean="0"/>
              <a:pPr/>
              <a:t>29</a:t>
            </a:fld>
            <a:endParaRPr lang="en-US"/>
          </a:p>
        </p:txBody>
      </p:sp>
      <p:sp>
        <p:nvSpPr>
          <p:cNvPr id="5" name="Footer Placeholder 4">
            <a:extLst>
              <a:ext uri="{FF2B5EF4-FFF2-40B4-BE49-F238E27FC236}">
                <a16:creationId xmlns:a16="http://schemas.microsoft.com/office/drawing/2014/main" id="{1E91D739-9C4C-2D32-BD0D-E15B1DA7298E}"/>
              </a:ext>
            </a:extLst>
          </p:cNvPr>
          <p:cNvSpPr>
            <a:spLocks noGrp="1"/>
          </p:cNvSpPr>
          <p:nvPr>
            <p:ph type="ftr" sz="quarter" idx="12"/>
          </p:nvPr>
        </p:nvSpPr>
        <p:spPr/>
        <p:txBody>
          <a:bodyPr/>
          <a:lstStyle/>
          <a:p>
            <a:r>
              <a:rPr lang="en-US"/>
              <a:t>CBF</a:t>
            </a:r>
          </a:p>
        </p:txBody>
      </p:sp>
      <p:sp>
        <p:nvSpPr>
          <p:cNvPr id="7" name="Rectangle 2">
            <a:extLst>
              <a:ext uri="{FF2B5EF4-FFF2-40B4-BE49-F238E27FC236}">
                <a16:creationId xmlns:a16="http://schemas.microsoft.com/office/drawing/2014/main" id="{42AEEA13-A389-B7D0-C920-892CA064E0F2}"/>
              </a:ext>
            </a:extLst>
          </p:cNvPr>
          <p:cNvSpPr>
            <a:spLocks noGrp="1" noChangeArrowheads="1"/>
          </p:cNvSpPr>
          <p:nvPr>
            <p:ph sz="half" idx="1"/>
          </p:nvPr>
        </p:nvSpPr>
        <p:spPr bwMode="auto">
          <a:xfrm>
            <a:off x="674014" y="2495119"/>
            <a:ext cx="11232236"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2000" b="1">
                <a:cs typeface="Arial"/>
              </a:rPr>
              <a:t>Option 1: </a:t>
            </a:r>
            <a:r>
              <a:rPr lang="en-US" sz="2400">
                <a:cs typeface="Arial"/>
              </a:rPr>
              <a:t>“</a:t>
            </a:r>
            <a:r>
              <a:rPr lang="en-GB" sz="2000"/>
              <a:t>Raw RNA-seq reads were quality-checked using FastQC (v0.11.9). Adapter trimming was performed using Trim Galore (v0.6.7) with default parameters. Reads were aligned to the human reference genome (GRCh38) using STAR (v2.7.10a). Gene counts were generated using featureCounts (v2.0.3). Differential expression analysis was performed in R (v4.3.1) using DESeq2 (v1.40.2). Genes with an adjusted p-value &lt; 0.05 after Benjamini–Hochberg correction were considered significant. All analysis scripts and workflow definitions are available in a public repository XYZ (DOI provided).”</a:t>
            </a:r>
          </a:p>
          <a:p>
            <a:pPr>
              <a:lnSpc>
                <a:spcPct val="150000"/>
              </a:lnSpc>
              <a:spcBef>
                <a:spcPts val="0"/>
              </a:spcBef>
            </a:pPr>
            <a:endParaRPr lang="en-US" sz="2000">
              <a:solidFill>
                <a:srgbClr val="FFFFFF"/>
              </a:solidFill>
              <a:cs typeface="Arial"/>
            </a:endParaRPr>
          </a:p>
          <a:p>
            <a:pPr>
              <a:spcBef>
                <a:spcPts val="0"/>
              </a:spcBef>
            </a:pPr>
            <a:r>
              <a:rPr lang="en-US" sz="2000" b="1">
                <a:cs typeface="Arial"/>
              </a:rPr>
              <a:t>Option 2:</a:t>
            </a:r>
            <a:r>
              <a:rPr lang="en-US" sz="2400">
                <a:ea typeface="+mn-lt"/>
                <a:cs typeface="Arial"/>
              </a:rPr>
              <a:t>“</a:t>
            </a:r>
            <a:r>
              <a:rPr lang="en-GB" sz="2000"/>
              <a:t>RNA-seq data were processed and analysed using standard bioinformatics tools. Differential expression analysis was performed to identify significant genes.”</a:t>
            </a:r>
            <a:endParaRPr lang="en-US" sz="2000">
              <a:cs typeface="Arial"/>
            </a:endParaRPr>
          </a:p>
        </p:txBody>
      </p:sp>
      <p:sp>
        <p:nvSpPr>
          <p:cNvPr id="3" name="TextBox 2">
            <a:extLst>
              <a:ext uri="{FF2B5EF4-FFF2-40B4-BE49-F238E27FC236}">
                <a16:creationId xmlns:a16="http://schemas.microsoft.com/office/drawing/2014/main" id="{E7122E3D-D315-747F-89EC-44BD8C9D0B12}"/>
              </a:ext>
            </a:extLst>
          </p:cNvPr>
          <p:cNvSpPr txBox="1"/>
          <p:nvPr/>
        </p:nvSpPr>
        <p:spPr>
          <a:xfrm>
            <a:off x="455679" y="1822297"/>
            <a:ext cx="11450571" cy="430887"/>
          </a:xfrm>
          <a:prstGeom prst="rect">
            <a:avLst/>
          </a:prstGeom>
          <a:solidFill>
            <a:srgbClr val="FADCB3"/>
          </a:solidFill>
          <a:ln>
            <a:solidFill>
              <a:schemeClr val="bg1"/>
            </a:solidFill>
          </a:ln>
        </p:spPr>
        <p:txBody>
          <a:bodyPr wrap="none" rtlCol="0">
            <a:spAutoFit/>
          </a:bodyPr>
          <a:lstStyle/>
          <a:p>
            <a:r>
              <a:rPr lang="en-GB" sz="2200" b="1">
                <a:solidFill>
                  <a:srgbClr val="5369C2"/>
                </a:solidFill>
              </a:rPr>
              <a:t>VOTING TIME </a:t>
            </a:r>
            <a:r>
              <a:rPr lang="en-GB" sz="2200" b="1">
                <a:solidFill>
                  <a:schemeClr val="bg1"/>
                </a:solidFill>
              </a:rPr>
              <a:t>– Which of these Methods paragraphs allows better Reusable research?</a:t>
            </a:r>
          </a:p>
        </p:txBody>
      </p:sp>
    </p:spTree>
    <p:extLst>
      <p:ext uri="{BB962C8B-B14F-4D97-AF65-F5344CB8AC3E}">
        <p14:creationId xmlns:p14="http://schemas.microsoft.com/office/powerpoint/2010/main" val="3195975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67F7C-2053-9658-FC6E-245660E1E3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4C61E9-FE9E-F4B0-1408-EBF62BA15CE8}"/>
              </a:ext>
            </a:extLst>
          </p:cNvPr>
          <p:cNvSpPr>
            <a:spLocks noGrp="1"/>
          </p:cNvSpPr>
          <p:nvPr>
            <p:ph type="title"/>
          </p:nvPr>
        </p:nvSpPr>
        <p:spPr/>
        <p:txBody>
          <a:bodyPr/>
          <a:lstStyle/>
          <a:p>
            <a:r>
              <a:rPr lang="en-GB" sz="4000"/>
              <a:t>Exercise: Two futures for your Research</a:t>
            </a:r>
          </a:p>
        </p:txBody>
      </p:sp>
      <p:sp>
        <p:nvSpPr>
          <p:cNvPr id="3" name="Content Placeholder 2">
            <a:extLst>
              <a:ext uri="{FF2B5EF4-FFF2-40B4-BE49-F238E27FC236}">
                <a16:creationId xmlns:a16="http://schemas.microsoft.com/office/drawing/2014/main" id="{71E1C015-BD5B-4F46-58BE-6670CD765D98}"/>
              </a:ext>
            </a:extLst>
          </p:cNvPr>
          <p:cNvSpPr>
            <a:spLocks noGrp="1"/>
          </p:cNvSpPr>
          <p:nvPr>
            <p:ph sz="half" idx="1"/>
          </p:nvPr>
        </p:nvSpPr>
        <p:spPr>
          <a:xfrm>
            <a:off x="675112" y="1766896"/>
            <a:ext cx="10818387" cy="1196642"/>
          </a:xfrm>
        </p:spPr>
        <p:txBody>
          <a:bodyPr lIns="0" tIns="0" rIns="0" bIns="0" anchor="t"/>
          <a:lstStyle/>
          <a:p>
            <a:pPr marL="285750" indent="-285750">
              <a:buFont typeface="Arial" panose="020B0604020202020204" pitchFamily="34" charset="0"/>
              <a:buChar char="•"/>
            </a:pPr>
            <a:r>
              <a:rPr lang="en-GB" sz="2000" b="1"/>
              <a:t>Step 1: </a:t>
            </a:r>
            <a:r>
              <a:rPr lang="en-GB" sz="2000"/>
              <a:t>Imagine the ideal outcome – in one minute think about your current or recent research project. Imagine everything works perfectly. What is the best possible outcome for your project? </a:t>
            </a:r>
          </a:p>
          <a:p>
            <a:r>
              <a:rPr lang="en-GB" sz="2000" i="1"/>
              <a:t>	</a:t>
            </a:r>
            <a:r>
              <a:rPr lang="en-GB" sz="2000" b="1" i="1"/>
              <a:t>Write it in a sentence.</a:t>
            </a:r>
          </a:p>
        </p:txBody>
      </p:sp>
      <p:sp>
        <p:nvSpPr>
          <p:cNvPr id="4" name="Slide Number Placeholder 3">
            <a:extLst>
              <a:ext uri="{FF2B5EF4-FFF2-40B4-BE49-F238E27FC236}">
                <a16:creationId xmlns:a16="http://schemas.microsoft.com/office/drawing/2014/main" id="{89F9B729-45D2-ABC8-9E54-6087F9F0D43D}"/>
              </a:ext>
            </a:extLst>
          </p:cNvPr>
          <p:cNvSpPr>
            <a:spLocks noGrp="1"/>
          </p:cNvSpPr>
          <p:nvPr>
            <p:ph type="sldNum" sz="quarter" idx="13"/>
          </p:nvPr>
        </p:nvSpPr>
        <p:spPr/>
        <p:txBody>
          <a:bodyPr/>
          <a:lstStyle/>
          <a:p>
            <a:fld id="{7782931A-7D25-4B4B-9464-57AE418934A3}" type="slidenum">
              <a:rPr lang="en-US" smtClean="0"/>
              <a:pPr/>
              <a:t>3</a:t>
            </a:fld>
            <a:endParaRPr lang="en-US"/>
          </a:p>
        </p:txBody>
      </p:sp>
      <p:sp>
        <p:nvSpPr>
          <p:cNvPr id="5" name="Footer Placeholder 4">
            <a:extLst>
              <a:ext uri="{FF2B5EF4-FFF2-40B4-BE49-F238E27FC236}">
                <a16:creationId xmlns:a16="http://schemas.microsoft.com/office/drawing/2014/main" id="{75A6AB5B-FD2A-5CA6-95C8-88441EFF88B3}"/>
              </a:ext>
            </a:extLst>
          </p:cNvPr>
          <p:cNvSpPr>
            <a:spLocks noGrp="1"/>
          </p:cNvSpPr>
          <p:nvPr>
            <p:ph type="ftr" sz="quarter" idx="12"/>
          </p:nvPr>
        </p:nvSpPr>
        <p:spPr/>
        <p:txBody>
          <a:bodyPr/>
          <a:lstStyle/>
          <a:p>
            <a:r>
              <a:rPr lang="en-US"/>
              <a:t>CBF</a:t>
            </a:r>
          </a:p>
        </p:txBody>
      </p:sp>
      <p:sp>
        <p:nvSpPr>
          <p:cNvPr id="6" name="Content Placeholder 2">
            <a:extLst>
              <a:ext uri="{FF2B5EF4-FFF2-40B4-BE49-F238E27FC236}">
                <a16:creationId xmlns:a16="http://schemas.microsoft.com/office/drawing/2014/main" id="{30A7E8AE-E5A4-319A-747D-CAF414B6D363}"/>
              </a:ext>
            </a:extLst>
          </p:cNvPr>
          <p:cNvSpPr txBox="1">
            <a:spLocks/>
          </p:cNvSpPr>
          <p:nvPr/>
        </p:nvSpPr>
        <p:spPr>
          <a:xfrm>
            <a:off x="686806" y="3366657"/>
            <a:ext cx="10818387" cy="1196642"/>
          </a:xfrm>
          <a:prstGeom prst="rect">
            <a:avLst/>
          </a:prstGeom>
        </p:spPr>
        <p:txBody>
          <a:bodyPr lIns="0" tIns="0" rIns="0" bIns="0" anchor="t"/>
          <a:lstStyle>
            <a:lvl1pPr marL="0" indent="0" algn="l" defTabSz="914400" rtl="0" eaLnBrk="1" latinLnBrk="0" hangingPunct="1">
              <a:lnSpc>
                <a:spcPct val="100000"/>
              </a:lnSpc>
              <a:spcBef>
                <a:spcPts val="1000"/>
              </a:spcBef>
              <a:buFont typeface="Arial" panose="020B0604020202020204" pitchFamily="34" charset="0"/>
              <a:buNone/>
              <a:defRPr sz="18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2000" b="1"/>
              <a:t>Step 2: </a:t>
            </a:r>
            <a:r>
              <a:rPr lang="en-GB" sz="2000"/>
              <a:t>Now imagine the opposite. The hypothesis does not hold. The signal disappears with more data. No  journal accepts paper. The project ends. What is the best possible outcome for your work in this scenario? </a:t>
            </a:r>
          </a:p>
          <a:p>
            <a:r>
              <a:rPr lang="en-GB" sz="2000" b="1"/>
              <a:t>	 </a:t>
            </a:r>
            <a:r>
              <a:rPr lang="en-GB" sz="2000" b="1" i="1"/>
              <a:t>In one minute again write it in a sentence. </a:t>
            </a:r>
          </a:p>
        </p:txBody>
      </p:sp>
    </p:spTree>
    <p:extLst>
      <p:ext uri="{BB962C8B-B14F-4D97-AF65-F5344CB8AC3E}">
        <p14:creationId xmlns:p14="http://schemas.microsoft.com/office/powerpoint/2010/main" val="13709504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F7A0C-9425-FFF1-2721-1004FA9DEA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30948A-2F9B-E1CF-2967-19355AF6908B}"/>
              </a:ext>
            </a:extLst>
          </p:cNvPr>
          <p:cNvSpPr>
            <a:spLocks noGrp="1"/>
          </p:cNvSpPr>
          <p:nvPr>
            <p:ph type="title"/>
          </p:nvPr>
        </p:nvSpPr>
        <p:spPr/>
        <p:txBody>
          <a:bodyPr/>
          <a:lstStyle/>
          <a:p>
            <a:r>
              <a:rPr lang="en-US">
                <a:solidFill>
                  <a:srgbClr val="000000"/>
                </a:solidFill>
                <a:latin typeface="Poppins"/>
                <a:cs typeface="Poppins"/>
              </a:rPr>
              <a:t>FA</a:t>
            </a:r>
            <a:r>
              <a:rPr lang="en-US">
                <a:latin typeface="Poppins"/>
                <a:cs typeface="Poppins"/>
              </a:rPr>
              <a:t>I</a:t>
            </a:r>
            <a:r>
              <a:rPr lang="en-US">
                <a:solidFill>
                  <a:schemeClr val="accent1">
                    <a:lumMod val="60000"/>
                    <a:lumOff val="40000"/>
                  </a:schemeClr>
                </a:solidFill>
                <a:latin typeface="Poppins"/>
                <a:cs typeface="Poppins"/>
              </a:rPr>
              <a:t>R</a:t>
            </a:r>
            <a:r>
              <a:rPr lang="en-US">
                <a:latin typeface="Poppins"/>
                <a:cs typeface="Poppins"/>
              </a:rPr>
              <a:t> - </a:t>
            </a:r>
            <a:r>
              <a:rPr lang="en-US">
                <a:solidFill>
                  <a:schemeClr val="accent1">
                    <a:lumMod val="60000"/>
                    <a:lumOff val="40000"/>
                  </a:schemeClr>
                </a:solidFill>
                <a:latin typeface="Poppins"/>
                <a:cs typeface="Poppins"/>
              </a:rPr>
              <a:t>Reusable </a:t>
            </a:r>
            <a:endParaRPr lang="en-US" b="0">
              <a:solidFill>
                <a:schemeClr val="accent1">
                  <a:lumMod val="60000"/>
                  <a:lumOff val="40000"/>
                </a:schemeClr>
              </a:solidFill>
              <a:latin typeface="Poppins"/>
              <a:cs typeface="Poppins"/>
            </a:endParaRPr>
          </a:p>
        </p:txBody>
      </p:sp>
      <p:sp>
        <p:nvSpPr>
          <p:cNvPr id="4" name="Slide Number Placeholder 3">
            <a:extLst>
              <a:ext uri="{FF2B5EF4-FFF2-40B4-BE49-F238E27FC236}">
                <a16:creationId xmlns:a16="http://schemas.microsoft.com/office/drawing/2014/main" id="{01528DDA-C242-30B0-C2DF-B5E993C3F60A}"/>
              </a:ext>
            </a:extLst>
          </p:cNvPr>
          <p:cNvSpPr>
            <a:spLocks noGrp="1"/>
          </p:cNvSpPr>
          <p:nvPr>
            <p:ph type="sldNum" sz="quarter" idx="13"/>
          </p:nvPr>
        </p:nvSpPr>
        <p:spPr/>
        <p:txBody>
          <a:bodyPr/>
          <a:lstStyle/>
          <a:p>
            <a:fld id="{7782931A-7D25-4B4B-9464-57AE418934A3}" type="slidenum">
              <a:rPr lang="en-US" smtClean="0"/>
              <a:pPr/>
              <a:t>30</a:t>
            </a:fld>
            <a:endParaRPr lang="en-US"/>
          </a:p>
        </p:txBody>
      </p:sp>
      <p:sp>
        <p:nvSpPr>
          <p:cNvPr id="5" name="Footer Placeholder 4">
            <a:extLst>
              <a:ext uri="{FF2B5EF4-FFF2-40B4-BE49-F238E27FC236}">
                <a16:creationId xmlns:a16="http://schemas.microsoft.com/office/drawing/2014/main" id="{66EA4FB8-70FA-824E-7474-9170A17CC72B}"/>
              </a:ext>
            </a:extLst>
          </p:cNvPr>
          <p:cNvSpPr>
            <a:spLocks noGrp="1"/>
          </p:cNvSpPr>
          <p:nvPr>
            <p:ph type="ftr" sz="quarter" idx="12"/>
          </p:nvPr>
        </p:nvSpPr>
        <p:spPr/>
        <p:txBody>
          <a:bodyPr/>
          <a:lstStyle/>
          <a:p>
            <a:r>
              <a:rPr lang="en-US"/>
              <a:t>CBF</a:t>
            </a:r>
          </a:p>
        </p:txBody>
      </p:sp>
      <p:sp>
        <p:nvSpPr>
          <p:cNvPr id="7" name="Rectangle 2">
            <a:extLst>
              <a:ext uri="{FF2B5EF4-FFF2-40B4-BE49-F238E27FC236}">
                <a16:creationId xmlns:a16="http://schemas.microsoft.com/office/drawing/2014/main" id="{1273D15F-F6CE-B4D7-F936-CC807D86F85E}"/>
              </a:ext>
            </a:extLst>
          </p:cNvPr>
          <p:cNvSpPr>
            <a:spLocks noGrp="1" noChangeArrowheads="1"/>
          </p:cNvSpPr>
          <p:nvPr>
            <p:ph sz="half" idx="1"/>
          </p:nvPr>
        </p:nvSpPr>
        <p:spPr bwMode="auto">
          <a:xfrm>
            <a:off x="674069" y="1894209"/>
            <a:ext cx="11232236" cy="3073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spcBef>
                <a:spcPts val="0"/>
              </a:spcBef>
            </a:pPr>
            <a:r>
              <a:rPr lang="en-US" sz="2400">
                <a:latin typeface="Aptos"/>
                <a:cs typeface="Arial"/>
              </a:rPr>
              <a:t>Reusable = data that remains valuable beyond the original project</a:t>
            </a:r>
            <a:endParaRPr lang="en-US" sz="2400">
              <a:solidFill>
                <a:srgbClr val="FFFFFF"/>
              </a:solidFill>
              <a:latin typeface="Aptos"/>
              <a:cs typeface="Arial"/>
            </a:endParaRPr>
          </a:p>
          <a:p>
            <a:pPr>
              <a:lnSpc>
                <a:spcPct val="120000"/>
              </a:lnSpc>
              <a:spcBef>
                <a:spcPts val="600"/>
              </a:spcBef>
            </a:pPr>
            <a:r>
              <a:rPr lang="en-US" sz="2400">
                <a:latin typeface="Aptos"/>
                <a:cs typeface="Arial"/>
              </a:rPr>
              <a:t>✔️ </a:t>
            </a:r>
            <a:r>
              <a:rPr lang="en-US" sz="2400">
                <a:ea typeface="+mn-lt"/>
                <a:cs typeface="+mn-lt"/>
              </a:rPr>
              <a:t> </a:t>
            </a:r>
            <a:r>
              <a:rPr lang="en-US" sz="2400" b="1" i="1">
                <a:ea typeface="+mn-lt"/>
                <a:cs typeface="+mn-lt"/>
              </a:rPr>
              <a:t>Good practice</a:t>
            </a:r>
            <a:r>
              <a:rPr lang="en-US" sz="2400" b="1">
                <a:ea typeface="+mn-lt"/>
                <a:cs typeface="+mn-lt"/>
              </a:rPr>
              <a:t>:</a:t>
            </a:r>
            <a:r>
              <a:rPr lang="en-US" sz="2400">
                <a:ea typeface="+mn-lt"/>
                <a:cs typeface="+mn-lt"/>
              </a:rPr>
              <a:t> Protocol uploaded with version history; deviations (e.g., longer incubation time) documented.</a:t>
            </a:r>
            <a:endParaRPr lang="en-US" sz="2400">
              <a:solidFill>
                <a:srgbClr val="FFFFFF"/>
              </a:solidFill>
              <a:latin typeface="Aptos"/>
              <a:cs typeface="Arial"/>
            </a:endParaRPr>
          </a:p>
          <a:p>
            <a:pPr>
              <a:lnSpc>
                <a:spcPct val="120000"/>
              </a:lnSpc>
              <a:spcBef>
                <a:spcPts val="600"/>
              </a:spcBef>
            </a:pPr>
            <a:r>
              <a:rPr lang="en-US" sz="2400">
                <a:latin typeface="Aptos"/>
                <a:cs typeface="Arial"/>
              </a:rPr>
              <a:t>❌ </a:t>
            </a:r>
            <a:r>
              <a:rPr lang="en-US" sz="2400" b="1" i="1">
                <a:ea typeface="+mn-lt"/>
                <a:cs typeface="+mn-lt"/>
              </a:rPr>
              <a:t>Bad practice:</a:t>
            </a:r>
            <a:r>
              <a:rPr lang="en-US" sz="2400" i="1">
                <a:ea typeface="+mn-lt"/>
                <a:cs typeface="+mn-lt"/>
              </a:rPr>
              <a:t> </a:t>
            </a:r>
            <a:r>
              <a:rPr lang="en-US" sz="2400">
                <a:ea typeface="+mn-lt"/>
                <a:cs typeface="+mn-lt"/>
              </a:rPr>
              <a:t>Only "standard protocol followed" written in lab notes, with no record of actual deviations.</a:t>
            </a:r>
            <a:r>
              <a:rPr lang="en-US" sz="2400">
                <a:latin typeface="Aptos"/>
                <a:cs typeface="Arial"/>
              </a:rPr>
              <a:t> </a:t>
            </a:r>
            <a:endParaRPr lang="en-US">
              <a:cs typeface="Arial"/>
            </a:endParaRPr>
          </a:p>
          <a:p>
            <a:pPr>
              <a:lnSpc>
                <a:spcPct val="150000"/>
              </a:lnSpc>
              <a:spcBef>
                <a:spcPts val="0"/>
              </a:spcBef>
            </a:pPr>
            <a:endParaRPr lang="en-US" sz="2400">
              <a:solidFill>
                <a:srgbClr val="000000"/>
              </a:solidFill>
              <a:cs typeface="Arial"/>
            </a:endParaRPr>
          </a:p>
        </p:txBody>
      </p:sp>
    </p:spTree>
    <p:extLst>
      <p:ext uri="{BB962C8B-B14F-4D97-AF65-F5344CB8AC3E}">
        <p14:creationId xmlns:p14="http://schemas.microsoft.com/office/powerpoint/2010/main" val="34516180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5D176-13A8-1BBC-D14B-8762A519D2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9B6BA5-85B3-7F8E-9808-5150F02E8C0F}"/>
              </a:ext>
            </a:extLst>
          </p:cNvPr>
          <p:cNvSpPr>
            <a:spLocks noGrp="1"/>
          </p:cNvSpPr>
          <p:nvPr>
            <p:ph type="title"/>
          </p:nvPr>
        </p:nvSpPr>
        <p:spPr/>
        <p:txBody>
          <a:bodyPr/>
          <a:lstStyle/>
          <a:p>
            <a:r>
              <a:rPr lang="en-US">
                <a:solidFill>
                  <a:srgbClr val="000000"/>
                </a:solidFill>
                <a:latin typeface="Poppins"/>
                <a:cs typeface="Poppins"/>
              </a:rPr>
              <a:t>FA</a:t>
            </a:r>
            <a:r>
              <a:rPr lang="en-US">
                <a:latin typeface="Poppins"/>
                <a:cs typeface="Poppins"/>
              </a:rPr>
              <a:t>I</a:t>
            </a:r>
            <a:r>
              <a:rPr lang="en-US">
                <a:solidFill>
                  <a:schemeClr val="accent1">
                    <a:lumMod val="60000"/>
                    <a:lumOff val="40000"/>
                  </a:schemeClr>
                </a:solidFill>
                <a:latin typeface="Poppins"/>
                <a:cs typeface="Poppins"/>
              </a:rPr>
              <a:t>R</a:t>
            </a:r>
            <a:r>
              <a:rPr lang="en-US">
                <a:latin typeface="Poppins"/>
                <a:cs typeface="Poppins"/>
              </a:rPr>
              <a:t> - </a:t>
            </a:r>
            <a:r>
              <a:rPr lang="en-US">
                <a:solidFill>
                  <a:schemeClr val="accent1">
                    <a:lumMod val="60000"/>
                    <a:lumOff val="40000"/>
                  </a:schemeClr>
                </a:solidFill>
                <a:latin typeface="Poppins"/>
                <a:cs typeface="Poppins"/>
              </a:rPr>
              <a:t>Reusable</a:t>
            </a:r>
            <a:endParaRPr lang="en-US" b="0">
              <a:solidFill>
                <a:schemeClr val="accent1">
                  <a:lumMod val="60000"/>
                  <a:lumOff val="40000"/>
                </a:schemeClr>
              </a:solidFill>
              <a:latin typeface="Poppins"/>
              <a:cs typeface="Poppins"/>
            </a:endParaRPr>
          </a:p>
        </p:txBody>
      </p:sp>
      <p:sp>
        <p:nvSpPr>
          <p:cNvPr id="4" name="Slide Number Placeholder 3">
            <a:extLst>
              <a:ext uri="{FF2B5EF4-FFF2-40B4-BE49-F238E27FC236}">
                <a16:creationId xmlns:a16="http://schemas.microsoft.com/office/drawing/2014/main" id="{47BD2813-435D-6840-6308-F58E705ACF1D}"/>
              </a:ext>
            </a:extLst>
          </p:cNvPr>
          <p:cNvSpPr>
            <a:spLocks noGrp="1"/>
          </p:cNvSpPr>
          <p:nvPr>
            <p:ph type="sldNum" sz="quarter" idx="13"/>
          </p:nvPr>
        </p:nvSpPr>
        <p:spPr/>
        <p:txBody>
          <a:bodyPr/>
          <a:lstStyle/>
          <a:p>
            <a:fld id="{7782931A-7D25-4B4B-9464-57AE418934A3}" type="slidenum">
              <a:rPr lang="en-US" smtClean="0"/>
              <a:pPr/>
              <a:t>31</a:t>
            </a:fld>
            <a:endParaRPr lang="en-US"/>
          </a:p>
        </p:txBody>
      </p:sp>
      <p:sp>
        <p:nvSpPr>
          <p:cNvPr id="5" name="Footer Placeholder 4">
            <a:extLst>
              <a:ext uri="{FF2B5EF4-FFF2-40B4-BE49-F238E27FC236}">
                <a16:creationId xmlns:a16="http://schemas.microsoft.com/office/drawing/2014/main" id="{4C5BDC3B-EEB1-8602-2F23-714F1238BABF}"/>
              </a:ext>
            </a:extLst>
          </p:cNvPr>
          <p:cNvSpPr>
            <a:spLocks noGrp="1"/>
          </p:cNvSpPr>
          <p:nvPr>
            <p:ph type="ftr" sz="quarter" idx="12"/>
          </p:nvPr>
        </p:nvSpPr>
        <p:spPr/>
        <p:txBody>
          <a:bodyPr/>
          <a:lstStyle/>
          <a:p>
            <a:r>
              <a:rPr lang="en-US"/>
              <a:t>CBF</a:t>
            </a:r>
          </a:p>
        </p:txBody>
      </p:sp>
      <p:sp>
        <p:nvSpPr>
          <p:cNvPr id="7" name="Rectangle 2">
            <a:extLst>
              <a:ext uri="{FF2B5EF4-FFF2-40B4-BE49-F238E27FC236}">
                <a16:creationId xmlns:a16="http://schemas.microsoft.com/office/drawing/2014/main" id="{0ED81BD7-54BD-051C-C940-EE26F73FC217}"/>
              </a:ext>
            </a:extLst>
          </p:cNvPr>
          <p:cNvSpPr>
            <a:spLocks noGrp="1" noChangeArrowheads="1"/>
          </p:cNvSpPr>
          <p:nvPr>
            <p:ph sz="half" idx="1"/>
          </p:nvPr>
        </p:nvSpPr>
        <p:spPr bwMode="auto">
          <a:xfrm>
            <a:off x="674069" y="1672612"/>
            <a:ext cx="11232236" cy="351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spcBef>
                <a:spcPts val="0"/>
              </a:spcBef>
            </a:pPr>
            <a:r>
              <a:rPr lang="en-US" sz="2400">
                <a:latin typeface="Aptos"/>
                <a:cs typeface="Arial"/>
              </a:rPr>
              <a:t>Reusable = data that remains valuable beyond the original project</a:t>
            </a:r>
            <a:endParaRPr lang="en-US" sz="2400">
              <a:solidFill>
                <a:srgbClr val="FFFFFF"/>
              </a:solidFill>
              <a:latin typeface="Aptos"/>
              <a:cs typeface="Arial"/>
            </a:endParaRPr>
          </a:p>
          <a:p>
            <a:pPr>
              <a:lnSpc>
                <a:spcPct val="120000"/>
              </a:lnSpc>
              <a:spcBef>
                <a:spcPts val="600"/>
              </a:spcBef>
            </a:pPr>
            <a:r>
              <a:rPr lang="en-US" sz="2400">
                <a:cs typeface="Arial"/>
              </a:rPr>
              <a:t>✔️  </a:t>
            </a:r>
            <a:r>
              <a:rPr lang="en-US" sz="2400" b="1" i="1">
                <a:cs typeface="Arial"/>
              </a:rPr>
              <a:t>Good practice</a:t>
            </a:r>
            <a:r>
              <a:rPr lang="en-US" sz="2400" b="1">
                <a:cs typeface="Arial"/>
              </a:rPr>
              <a:t>:</a:t>
            </a:r>
            <a:r>
              <a:rPr lang="en-US" sz="2400">
                <a:cs typeface="Arial"/>
              </a:rPr>
              <a:t> </a:t>
            </a:r>
            <a:r>
              <a:rPr lang="en-US" sz="2400">
                <a:ea typeface="+mn-lt"/>
                <a:cs typeface="+mn-lt"/>
              </a:rPr>
              <a:t>Consent forms explicitly include data sharing for future research (secondary use, anonymised).</a:t>
            </a:r>
            <a:endParaRPr lang="en-US" sz="2400">
              <a:solidFill>
                <a:srgbClr val="FFFFFF"/>
              </a:solidFill>
              <a:cs typeface="Arial"/>
            </a:endParaRPr>
          </a:p>
          <a:p>
            <a:pPr>
              <a:lnSpc>
                <a:spcPct val="120000"/>
              </a:lnSpc>
              <a:spcBef>
                <a:spcPts val="600"/>
              </a:spcBef>
            </a:pPr>
            <a:r>
              <a:rPr lang="en-US" sz="2400">
                <a:ea typeface="+mn-lt"/>
                <a:cs typeface="Arial"/>
              </a:rPr>
              <a:t>❌ </a:t>
            </a:r>
            <a:r>
              <a:rPr lang="en-US" sz="2400" b="1" i="1">
                <a:ea typeface="+mn-lt"/>
                <a:cs typeface="Arial"/>
              </a:rPr>
              <a:t>Bad practice:</a:t>
            </a:r>
            <a:r>
              <a:rPr lang="en-US" sz="2400" i="1">
                <a:ea typeface="+mn-lt"/>
                <a:cs typeface="Arial"/>
              </a:rPr>
              <a:t> </a:t>
            </a:r>
            <a:r>
              <a:rPr lang="en-US" sz="2400">
                <a:ea typeface="+mn-lt"/>
                <a:cs typeface="+mn-lt"/>
              </a:rPr>
              <a:t>Consent only for the original study → years later, data may not  legally be reused, even if scientifically valuable, unless special approvals through ethics boards which may take months/years to apply for.</a:t>
            </a:r>
            <a:endParaRPr lang="en-US" sz="2400">
              <a:solidFill>
                <a:srgbClr val="FFFFFF"/>
              </a:solidFill>
              <a:cs typeface="Arial"/>
            </a:endParaRPr>
          </a:p>
          <a:p>
            <a:pPr>
              <a:lnSpc>
                <a:spcPct val="150000"/>
              </a:lnSpc>
              <a:spcBef>
                <a:spcPts val="0"/>
              </a:spcBef>
            </a:pPr>
            <a:endParaRPr lang="en-US" sz="2400">
              <a:cs typeface="Arial"/>
            </a:endParaRPr>
          </a:p>
        </p:txBody>
      </p:sp>
    </p:spTree>
    <p:extLst>
      <p:ext uri="{BB962C8B-B14F-4D97-AF65-F5344CB8AC3E}">
        <p14:creationId xmlns:p14="http://schemas.microsoft.com/office/powerpoint/2010/main" val="7590753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7217C-9A5F-3501-2209-1631627B2E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2743B9-A1D6-1ED7-231D-45A435D9F895}"/>
              </a:ext>
            </a:extLst>
          </p:cNvPr>
          <p:cNvSpPr>
            <a:spLocks noGrp="1"/>
          </p:cNvSpPr>
          <p:nvPr>
            <p:ph type="title"/>
          </p:nvPr>
        </p:nvSpPr>
        <p:spPr>
          <a:xfrm>
            <a:off x="1028700" y="999068"/>
            <a:ext cx="7810500" cy="645284"/>
          </a:xfrm>
        </p:spPr>
        <p:txBody>
          <a:bodyPr anchor="b">
            <a:normAutofit/>
          </a:bodyPr>
          <a:lstStyle/>
          <a:p>
            <a:r>
              <a:rPr lang="en-US">
                <a:solidFill>
                  <a:schemeClr val="tx1"/>
                </a:solidFill>
              </a:rPr>
              <a:t>FAIR - Why It Matters</a:t>
            </a:r>
            <a:endParaRPr lang="en-US">
              <a:solidFill>
                <a:schemeClr val="tx1"/>
              </a:solidFill>
              <a:cs typeface="Poppins"/>
            </a:endParaRPr>
          </a:p>
        </p:txBody>
      </p:sp>
      <p:sp>
        <p:nvSpPr>
          <p:cNvPr id="4" name="Slide Number Placeholder 3">
            <a:extLst>
              <a:ext uri="{FF2B5EF4-FFF2-40B4-BE49-F238E27FC236}">
                <a16:creationId xmlns:a16="http://schemas.microsoft.com/office/drawing/2014/main" id="{02642C65-6BA3-C23B-783A-750D7560FE27}"/>
              </a:ext>
            </a:extLst>
          </p:cNvPr>
          <p:cNvSpPr>
            <a:spLocks noGrp="1"/>
          </p:cNvSpPr>
          <p:nvPr>
            <p:ph type="sldNum" sz="quarter" idx="13"/>
          </p:nvPr>
        </p:nvSpPr>
        <p:spPr>
          <a:xfrm>
            <a:off x="11493500" y="6292334"/>
            <a:ext cx="412750" cy="182880"/>
          </a:xfrm>
        </p:spPr>
        <p:txBody>
          <a:bodyPr anchor="ctr">
            <a:normAutofit/>
          </a:bodyPr>
          <a:lstStyle/>
          <a:p>
            <a:pPr>
              <a:lnSpc>
                <a:spcPct val="90000"/>
              </a:lnSpc>
              <a:spcAft>
                <a:spcPts val="600"/>
              </a:spcAft>
            </a:pPr>
            <a:fld id="{7782931A-7D25-4B4B-9464-57AE418934A3}" type="slidenum">
              <a:rPr lang="en-US" sz="600" smtClean="0"/>
              <a:pPr>
                <a:lnSpc>
                  <a:spcPct val="90000"/>
                </a:lnSpc>
                <a:spcAft>
                  <a:spcPts val="600"/>
                </a:spcAft>
              </a:pPr>
              <a:t>32</a:t>
            </a:fld>
            <a:endParaRPr lang="en-US" sz="600"/>
          </a:p>
        </p:txBody>
      </p:sp>
      <p:sp>
        <p:nvSpPr>
          <p:cNvPr id="5" name="Footer Placeholder 4">
            <a:extLst>
              <a:ext uri="{FF2B5EF4-FFF2-40B4-BE49-F238E27FC236}">
                <a16:creationId xmlns:a16="http://schemas.microsoft.com/office/drawing/2014/main" id="{6E42A296-3CD0-CAA4-6699-A9802D34A622}"/>
              </a:ext>
            </a:extLst>
          </p:cNvPr>
          <p:cNvSpPr>
            <a:spLocks noGrp="1"/>
          </p:cNvSpPr>
          <p:nvPr>
            <p:ph type="ftr" sz="quarter" idx="12"/>
          </p:nvPr>
        </p:nvSpPr>
        <p:spPr>
          <a:xfrm>
            <a:off x="11089177" y="6292334"/>
            <a:ext cx="610697" cy="182880"/>
          </a:xfrm>
        </p:spPr>
        <p:txBody>
          <a:bodyPr anchor="ctr">
            <a:normAutofit/>
          </a:bodyPr>
          <a:lstStyle/>
          <a:p>
            <a:pPr>
              <a:lnSpc>
                <a:spcPct val="90000"/>
              </a:lnSpc>
              <a:spcAft>
                <a:spcPts val="600"/>
              </a:spcAft>
            </a:pPr>
            <a:r>
              <a:rPr lang="en-US" sz="600"/>
              <a:t>CBF</a:t>
            </a:r>
          </a:p>
        </p:txBody>
      </p:sp>
      <p:pic>
        <p:nvPicPr>
          <p:cNvPr id="6" name="Graphic 5" descr="Piggy Bank with solid fill">
            <a:extLst>
              <a:ext uri="{FF2B5EF4-FFF2-40B4-BE49-F238E27FC236}">
                <a16:creationId xmlns:a16="http://schemas.microsoft.com/office/drawing/2014/main" id="{340793D0-F435-F4B9-D842-BA2F3C7EE8E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8700" y="2333493"/>
            <a:ext cx="914400" cy="914400"/>
          </a:xfrm>
          <a:prstGeom prst="rect">
            <a:avLst/>
          </a:prstGeom>
        </p:spPr>
      </p:pic>
      <p:pic>
        <p:nvPicPr>
          <p:cNvPr id="9" name="Graphic 8" descr="Treasure chest outline">
            <a:extLst>
              <a:ext uri="{FF2B5EF4-FFF2-40B4-BE49-F238E27FC236}">
                <a16:creationId xmlns:a16="http://schemas.microsoft.com/office/drawing/2014/main" id="{60C004CA-E0FA-1F3A-D3DB-8CC63B9C2E8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405143" y="2333493"/>
            <a:ext cx="914400" cy="914400"/>
          </a:xfrm>
          <a:prstGeom prst="rect">
            <a:avLst/>
          </a:prstGeom>
        </p:spPr>
      </p:pic>
      <p:pic>
        <p:nvPicPr>
          <p:cNvPr id="11" name="Graphic 10" descr="Badge Tick with solid fill">
            <a:extLst>
              <a:ext uri="{FF2B5EF4-FFF2-40B4-BE49-F238E27FC236}">
                <a16:creationId xmlns:a16="http://schemas.microsoft.com/office/drawing/2014/main" id="{15863B3D-D50B-4729-1ED2-32FB5355C4B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96111" y="2382898"/>
            <a:ext cx="914400" cy="914400"/>
          </a:xfrm>
          <a:prstGeom prst="rect">
            <a:avLst/>
          </a:prstGeom>
        </p:spPr>
      </p:pic>
      <p:pic>
        <p:nvPicPr>
          <p:cNvPr id="13" name="Graphic 12" descr="Cause And Effect with solid fill">
            <a:extLst>
              <a:ext uri="{FF2B5EF4-FFF2-40B4-BE49-F238E27FC236}">
                <a16:creationId xmlns:a16="http://schemas.microsoft.com/office/drawing/2014/main" id="{1C4CDAAA-CEDF-FAEF-4D37-A1173D5FB24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825685" y="2495365"/>
            <a:ext cx="914400" cy="914400"/>
          </a:xfrm>
          <a:prstGeom prst="rect">
            <a:avLst/>
          </a:prstGeom>
        </p:spPr>
      </p:pic>
      <p:pic>
        <p:nvPicPr>
          <p:cNvPr id="15" name="Graphic 14" descr="Ripple with solid fill">
            <a:extLst>
              <a:ext uri="{FF2B5EF4-FFF2-40B4-BE49-F238E27FC236}">
                <a16:creationId xmlns:a16="http://schemas.microsoft.com/office/drawing/2014/main" id="{70A361BB-7894-67A8-E138-20E2A842EE0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019550" y="5018998"/>
            <a:ext cx="914400" cy="914400"/>
          </a:xfrm>
          <a:prstGeom prst="rect">
            <a:avLst/>
          </a:prstGeom>
        </p:spPr>
      </p:pic>
      <p:pic>
        <p:nvPicPr>
          <p:cNvPr id="17" name="Graphic 16" descr="Splash1 with solid fill">
            <a:extLst>
              <a:ext uri="{FF2B5EF4-FFF2-40B4-BE49-F238E27FC236}">
                <a16:creationId xmlns:a16="http://schemas.microsoft.com/office/drawing/2014/main" id="{55157913-F247-87C7-CBDC-A276F03F6B2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6334101" y="5018998"/>
            <a:ext cx="914400" cy="914400"/>
          </a:xfrm>
          <a:prstGeom prst="rect">
            <a:avLst/>
          </a:prstGeom>
        </p:spPr>
      </p:pic>
      <p:sp>
        <p:nvSpPr>
          <p:cNvPr id="18" name="TextBox 17">
            <a:extLst>
              <a:ext uri="{FF2B5EF4-FFF2-40B4-BE49-F238E27FC236}">
                <a16:creationId xmlns:a16="http://schemas.microsoft.com/office/drawing/2014/main" id="{152C9811-A496-C41E-3F77-50265E80ABA9}"/>
              </a:ext>
            </a:extLst>
          </p:cNvPr>
          <p:cNvSpPr txBox="1"/>
          <p:nvPr/>
        </p:nvSpPr>
        <p:spPr>
          <a:xfrm>
            <a:off x="887771" y="3469700"/>
            <a:ext cx="3094962" cy="1654299"/>
          </a:xfrm>
          <a:prstGeom prst="rect">
            <a:avLst/>
          </a:prstGeom>
          <a:noFill/>
        </p:spPr>
        <p:txBody>
          <a:bodyPr wrap="square" rtlCol="0">
            <a:spAutoFit/>
          </a:bodyPr>
          <a:lstStyle/>
          <a:p>
            <a:r>
              <a:rPr lang="en-GB" sz="2030" dirty="0">
                <a:latin typeface="Poppins" pitchFamily="2" charset="77"/>
                <a:cs typeface="Poppins" pitchFamily="2" charset="77"/>
              </a:rPr>
              <a:t>Protects value and generates an everlasting resource beyond the original scope</a:t>
            </a:r>
          </a:p>
        </p:txBody>
      </p:sp>
      <p:sp>
        <p:nvSpPr>
          <p:cNvPr id="19" name="TextBox 18">
            <a:extLst>
              <a:ext uri="{FF2B5EF4-FFF2-40B4-BE49-F238E27FC236}">
                <a16:creationId xmlns:a16="http://schemas.microsoft.com/office/drawing/2014/main" id="{BAF518BA-D3A4-A539-B725-6904FC808A69}"/>
              </a:ext>
            </a:extLst>
          </p:cNvPr>
          <p:cNvSpPr txBox="1"/>
          <p:nvPr/>
        </p:nvSpPr>
        <p:spPr>
          <a:xfrm>
            <a:off x="4852637" y="3389513"/>
            <a:ext cx="2079255" cy="707886"/>
          </a:xfrm>
          <a:prstGeom prst="rect">
            <a:avLst/>
          </a:prstGeom>
          <a:noFill/>
        </p:spPr>
        <p:txBody>
          <a:bodyPr wrap="square" rtlCol="0">
            <a:spAutoFit/>
          </a:bodyPr>
          <a:lstStyle/>
          <a:p>
            <a:r>
              <a:rPr lang="en-GB" sz="2000">
                <a:latin typeface="Poppins" pitchFamily="2" charset="77"/>
                <a:cs typeface="Poppins" pitchFamily="2" charset="77"/>
              </a:rPr>
              <a:t>Increases trust of research</a:t>
            </a:r>
          </a:p>
        </p:txBody>
      </p:sp>
      <p:sp>
        <p:nvSpPr>
          <p:cNvPr id="20" name="TextBox 19">
            <a:extLst>
              <a:ext uri="{FF2B5EF4-FFF2-40B4-BE49-F238E27FC236}">
                <a16:creationId xmlns:a16="http://schemas.microsoft.com/office/drawing/2014/main" id="{F21B03EC-F5D8-76F0-D83E-2C9CBE71E83B}"/>
              </a:ext>
            </a:extLst>
          </p:cNvPr>
          <p:cNvSpPr txBox="1"/>
          <p:nvPr/>
        </p:nvSpPr>
        <p:spPr>
          <a:xfrm>
            <a:off x="8171427" y="3448236"/>
            <a:ext cx="3734823" cy="1631216"/>
          </a:xfrm>
          <a:prstGeom prst="rect">
            <a:avLst/>
          </a:prstGeom>
          <a:noFill/>
        </p:spPr>
        <p:txBody>
          <a:bodyPr wrap="square" rtlCol="0">
            <a:spAutoFit/>
          </a:bodyPr>
          <a:lstStyle/>
          <a:p>
            <a:r>
              <a:rPr lang="en-GB" sz="2000">
                <a:latin typeface="Poppins" pitchFamily="2" charset="77"/>
                <a:cs typeface="Poppins" pitchFamily="2" charset="77"/>
              </a:rPr>
              <a:t>Ensures research remains useful post project</a:t>
            </a:r>
          </a:p>
          <a:p>
            <a:r>
              <a:rPr lang="en-GB" sz="2000">
                <a:latin typeface="Poppins" pitchFamily="2" charset="77"/>
                <a:cs typeface="Poppins" pitchFamily="2" charset="77"/>
              </a:rPr>
              <a:t>Creating potential for reuse and interdisciplinary based research</a:t>
            </a:r>
          </a:p>
        </p:txBody>
      </p:sp>
      <p:pic>
        <p:nvPicPr>
          <p:cNvPr id="23" name="Graphic 22" descr="Group success with solid fill">
            <a:extLst>
              <a:ext uri="{FF2B5EF4-FFF2-40B4-BE49-F238E27FC236}">
                <a16:creationId xmlns:a16="http://schemas.microsoft.com/office/drawing/2014/main" id="{8E37C25A-95B9-27DE-D64C-7B7DC3A20D2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941800" y="2427439"/>
            <a:ext cx="914400" cy="914400"/>
          </a:xfrm>
          <a:prstGeom prst="rect">
            <a:avLst/>
          </a:prstGeom>
        </p:spPr>
      </p:pic>
      <p:pic>
        <p:nvPicPr>
          <p:cNvPr id="25" name="Graphic 24" descr="Network diagram with solid fill">
            <a:extLst>
              <a:ext uri="{FF2B5EF4-FFF2-40B4-BE49-F238E27FC236}">
                <a16:creationId xmlns:a16="http://schemas.microsoft.com/office/drawing/2014/main" id="{78E49C44-9BE3-7A67-EFF5-B1F22FA1A044}"/>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0043085" y="2555300"/>
            <a:ext cx="914400" cy="914400"/>
          </a:xfrm>
          <a:prstGeom prst="rect">
            <a:avLst/>
          </a:prstGeom>
        </p:spPr>
      </p:pic>
      <p:sp>
        <p:nvSpPr>
          <p:cNvPr id="27" name="TextBox 26">
            <a:extLst>
              <a:ext uri="{FF2B5EF4-FFF2-40B4-BE49-F238E27FC236}">
                <a16:creationId xmlns:a16="http://schemas.microsoft.com/office/drawing/2014/main" id="{4C5776B4-3160-F590-D3D7-BFBD7B73AD88}"/>
              </a:ext>
            </a:extLst>
          </p:cNvPr>
          <p:cNvSpPr txBox="1"/>
          <p:nvPr/>
        </p:nvSpPr>
        <p:spPr>
          <a:xfrm>
            <a:off x="4511113" y="6014442"/>
            <a:ext cx="3645976" cy="400110"/>
          </a:xfrm>
          <a:prstGeom prst="rect">
            <a:avLst/>
          </a:prstGeom>
          <a:noFill/>
        </p:spPr>
        <p:txBody>
          <a:bodyPr wrap="square">
            <a:spAutoFit/>
          </a:bodyPr>
          <a:lstStyle/>
          <a:p>
            <a:r>
              <a:rPr lang="en-GB" sz="2000" b="1">
                <a:latin typeface="Poppins" pitchFamily="2" charset="77"/>
                <a:cs typeface="Poppins" pitchFamily="2" charset="77"/>
              </a:rPr>
              <a:t>MAXIMISES IMPACT</a:t>
            </a:r>
          </a:p>
        </p:txBody>
      </p:sp>
      <p:pic>
        <p:nvPicPr>
          <p:cNvPr id="29" name="Graphic 28" descr="Arrow: Slight curve with solid fill">
            <a:extLst>
              <a:ext uri="{FF2B5EF4-FFF2-40B4-BE49-F238E27FC236}">
                <a16:creationId xmlns:a16="http://schemas.microsoft.com/office/drawing/2014/main" id="{4BF2DE7B-262A-190A-5052-7C111E86820F}"/>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5181600" y="5151853"/>
            <a:ext cx="914400" cy="914400"/>
          </a:xfrm>
          <a:prstGeom prst="rect">
            <a:avLst/>
          </a:prstGeom>
        </p:spPr>
      </p:pic>
    </p:spTree>
    <p:extLst>
      <p:ext uri="{BB962C8B-B14F-4D97-AF65-F5344CB8AC3E}">
        <p14:creationId xmlns:p14="http://schemas.microsoft.com/office/powerpoint/2010/main" val="15067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7BF6AFD-9A95-E1E4-AB0B-B22D8F50A8AE}"/>
              </a:ext>
            </a:extLst>
          </p:cNvPr>
          <p:cNvSpPr>
            <a:spLocks noGrp="1"/>
          </p:cNvSpPr>
          <p:nvPr>
            <p:ph type="title"/>
          </p:nvPr>
        </p:nvSpPr>
        <p:spPr/>
        <p:txBody>
          <a:bodyPr/>
          <a:lstStyle/>
          <a:p>
            <a:r>
              <a:rPr lang="en-GB" sz="3600"/>
              <a:t>Case study: </a:t>
            </a:r>
            <a:r>
              <a:rPr lang="en-GB" sz="3600">
                <a:ea typeface="+mj-lt"/>
                <a:cs typeface="+mj-lt"/>
              </a:rPr>
              <a:t>COVID-19 Genomic Data Sharing</a:t>
            </a:r>
            <a:endParaRPr lang="en-GB" sz="3600">
              <a:cs typeface="Poppins"/>
            </a:endParaRPr>
          </a:p>
        </p:txBody>
      </p:sp>
      <p:sp>
        <p:nvSpPr>
          <p:cNvPr id="4" name="Slide Number Placeholder 3">
            <a:extLst>
              <a:ext uri="{FF2B5EF4-FFF2-40B4-BE49-F238E27FC236}">
                <a16:creationId xmlns:a16="http://schemas.microsoft.com/office/drawing/2014/main" id="{BB9CEFCD-619B-8F09-FAA4-B976807F9BCD}"/>
              </a:ext>
            </a:extLst>
          </p:cNvPr>
          <p:cNvSpPr>
            <a:spLocks noGrp="1"/>
          </p:cNvSpPr>
          <p:nvPr>
            <p:ph type="sldNum" sz="quarter" idx="13"/>
          </p:nvPr>
        </p:nvSpPr>
        <p:spPr/>
        <p:txBody>
          <a:bodyPr/>
          <a:lstStyle/>
          <a:p>
            <a:fld id="{7782931A-7D25-4B4B-9464-57AE418934A3}" type="slidenum">
              <a:rPr lang="en-US" smtClean="0"/>
              <a:pPr/>
              <a:t>33</a:t>
            </a:fld>
            <a:endParaRPr lang="en-US"/>
          </a:p>
        </p:txBody>
      </p:sp>
      <p:sp>
        <p:nvSpPr>
          <p:cNvPr id="5" name="Footer Placeholder 4">
            <a:extLst>
              <a:ext uri="{FF2B5EF4-FFF2-40B4-BE49-F238E27FC236}">
                <a16:creationId xmlns:a16="http://schemas.microsoft.com/office/drawing/2014/main" id="{360892DE-8B06-D94D-B21A-D1A8746434A8}"/>
              </a:ext>
            </a:extLst>
          </p:cNvPr>
          <p:cNvSpPr>
            <a:spLocks noGrp="1"/>
          </p:cNvSpPr>
          <p:nvPr>
            <p:ph type="ftr" sz="quarter" idx="12"/>
          </p:nvPr>
        </p:nvSpPr>
        <p:spPr/>
        <p:txBody>
          <a:bodyPr/>
          <a:lstStyle/>
          <a:p>
            <a:r>
              <a:rPr lang="en-US"/>
              <a:t>CBF</a:t>
            </a:r>
          </a:p>
        </p:txBody>
      </p:sp>
      <p:pic>
        <p:nvPicPr>
          <p:cNvPr id="8" name="Content Placeholder 7">
            <a:extLst>
              <a:ext uri="{FF2B5EF4-FFF2-40B4-BE49-F238E27FC236}">
                <a16:creationId xmlns:a16="http://schemas.microsoft.com/office/drawing/2014/main" id="{BCA32B7F-DF5F-BC30-51DD-FCF43ED1AF70}"/>
              </a:ext>
            </a:extLst>
          </p:cNvPr>
          <p:cNvPicPr>
            <a:picLocks noGrp="1" noChangeAspect="1"/>
          </p:cNvPicPr>
          <p:nvPr>
            <p:ph sz="half" idx="1"/>
          </p:nvPr>
        </p:nvPicPr>
        <p:blipFill>
          <a:blip r:embed="rId2"/>
          <a:stretch>
            <a:fillRect/>
          </a:stretch>
        </p:blipFill>
        <p:spPr>
          <a:xfrm>
            <a:off x="440265" y="1712225"/>
            <a:ext cx="4622801" cy="2272528"/>
          </a:xfrm>
          <a:prstGeom prst="rect">
            <a:avLst/>
          </a:prstGeom>
        </p:spPr>
      </p:pic>
      <p:sp>
        <p:nvSpPr>
          <p:cNvPr id="9" name="TextBox 8">
            <a:extLst>
              <a:ext uri="{FF2B5EF4-FFF2-40B4-BE49-F238E27FC236}">
                <a16:creationId xmlns:a16="http://schemas.microsoft.com/office/drawing/2014/main" id="{64A09AED-7176-1CE5-103D-671FB12673DF}"/>
              </a:ext>
            </a:extLst>
          </p:cNvPr>
          <p:cNvSpPr txBox="1"/>
          <p:nvPr/>
        </p:nvSpPr>
        <p:spPr>
          <a:xfrm>
            <a:off x="5194260" y="1601769"/>
            <a:ext cx="6711990" cy="2493440"/>
          </a:xfrm>
          <a:prstGeom prst="rect">
            <a:avLst/>
          </a:prstGeom>
          <a:noFill/>
        </p:spPr>
        <p:txBody>
          <a:bodyPr wrap="square" rtlCol="0">
            <a:spAutoFit/>
          </a:bodyPr>
          <a:lstStyle/>
          <a:p>
            <a:pPr marL="285750" indent="-285750">
              <a:lnSpc>
                <a:spcPts val="2700"/>
              </a:lnSpc>
              <a:buFont typeface="Arial" panose="020B0604020202020204" pitchFamily="34" charset="0"/>
              <a:buChar char="•"/>
            </a:pPr>
            <a:r>
              <a:rPr lang="en-GB">
                <a:solidFill>
                  <a:schemeClr val="bg1"/>
                </a:solidFill>
              </a:rPr>
              <a:t>Identified genetic drivers of severe COVID-19</a:t>
            </a:r>
          </a:p>
          <a:p>
            <a:pPr marL="285750" indent="-285750">
              <a:lnSpc>
                <a:spcPts val="2700"/>
              </a:lnSpc>
              <a:buFont typeface="Arial" panose="020B0604020202020204" pitchFamily="34" charset="0"/>
              <a:buChar char="•"/>
            </a:pPr>
            <a:r>
              <a:rPr lang="en-GB">
                <a:solidFill>
                  <a:schemeClr val="bg1"/>
                </a:solidFill>
              </a:rPr>
              <a:t>Directly informed therapeutic targets and clinical trials</a:t>
            </a:r>
          </a:p>
          <a:p>
            <a:pPr marL="285750" indent="-285750">
              <a:lnSpc>
                <a:spcPts val="2700"/>
              </a:lnSpc>
              <a:buFont typeface="Arial" panose="020B0604020202020204" pitchFamily="34" charset="0"/>
              <a:buChar char="•"/>
            </a:pPr>
            <a:r>
              <a:rPr lang="en-GB">
                <a:solidFill>
                  <a:schemeClr val="bg1"/>
                </a:solidFill>
              </a:rPr>
              <a:t>Built almost entirely on reused + rapidly shared datasets</a:t>
            </a:r>
          </a:p>
          <a:p>
            <a:pPr marL="742950" lvl="1" indent="-285750">
              <a:lnSpc>
                <a:spcPts val="2700"/>
              </a:lnSpc>
              <a:buFont typeface="Arial" panose="020B0604020202020204" pitchFamily="34" charset="0"/>
              <a:buChar char="•"/>
            </a:pPr>
            <a:r>
              <a:rPr lang="en-GB">
                <a:solidFill>
                  <a:schemeClr val="bg1"/>
                </a:solidFill>
              </a:rPr>
              <a:t>GenOMICC critically ill COVID-19 patients (new but rapidly standardised)</a:t>
            </a:r>
          </a:p>
          <a:p>
            <a:pPr marL="742950" lvl="1" indent="-285750">
              <a:lnSpc>
                <a:spcPts val="2700"/>
              </a:lnSpc>
              <a:buFont typeface="Arial" panose="020B0604020202020204" pitchFamily="34" charset="0"/>
              <a:buChar char="•"/>
            </a:pPr>
            <a:r>
              <a:rPr lang="en-GB">
                <a:solidFill>
                  <a:schemeClr val="bg1"/>
                </a:solidFill>
              </a:rPr>
              <a:t>Controls reused from existing datasets including the UK Biobank and the 100,000 genomes projects</a:t>
            </a:r>
          </a:p>
        </p:txBody>
      </p:sp>
      <p:sp>
        <p:nvSpPr>
          <p:cNvPr id="13" name="TextBox 12">
            <a:extLst>
              <a:ext uri="{FF2B5EF4-FFF2-40B4-BE49-F238E27FC236}">
                <a16:creationId xmlns:a16="http://schemas.microsoft.com/office/drawing/2014/main" id="{8B22DC53-A0B7-AE57-9AA3-8197DE10F2BF}"/>
              </a:ext>
            </a:extLst>
          </p:cNvPr>
          <p:cNvSpPr txBox="1"/>
          <p:nvPr/>
        </p:nvSpPr>
        <p:spPr>
          <a:xfrm>
            <a:off x="1119465" y="4270152"/>
            <a:ext cx="10818386" cy="366830"/>
          </a:xfrm>
          <a:prstGeom prst="rect">
            <a:avLst/>
          </a:prstGeom>
          <a:solidFill>
            <a:srgbClr val="FADCB3"/>
          </a:solidFill>
        </p:spPr>
        <p:txBody>
          <a:bodyPr wrap="square">
            <a:spAutoFit/>
          </a:bodyPr>
          <a:lstStyle/>
          <a:p>
            <a:r>
              <a:rPr lang="en-GB">
                <a:solidFill>
                  <a:schemeClr val="bg1"/>
                </a:solidFill>
              </a:rPr>
              <a:t>Pre-existing cohorts had rich metadata, defined phenotypes and known sequencing/genotyping pipelines.</a:t>
            </a:r>
          </a:p>
        </p:txBody>
      </p:sp>
      <p:sp>
        <p:nvSpPr>
          <p:cNvPr id="14" name="TextBox 13">
            <a:extLst>
              <a:ext uri="{FF2B5EF4-FFF2-40B4-BE49-F238E27FC236}">
                <a16:creationId xmlns:a16="http://schemas.microsoft.com/office/drawing/2014/main" id="{3F74B9FF-3264-AD8B-4330-4A8763110FBA}"/>
              </a:ext>
            </a:extLst>
          </p:cNvPr>
          <p:cNvSpPr txBox="1"/>
          <p:nvPr/>
        </p:nvSpPr>
        <p:spPr>
          <a:xfrm>
            <a:off x="675113" y="4114723"/>
            <a:ext cx="404278" cy="584775"/>
          </a:xfrm>
          <a:prstGeom prst="rect">
            <a:avLst/>
          </a:prstGeom>
          <a:noFill/>
        </p:spPr>
        <p:txBody>
          <a:bodyPr wrap="none" rtlCol="0">
            <a:spAutoFit/>
          </a:bodyPr>
          <a:lstStyle/>
          <a:p>
            <a:r>
              <a:rPr lang="en-GB" sz="3200" b="1">
                <a:solidFill>
                  <a:srgbClr val="E75E47"/>
                </a:solidFill>
              </a:rPr>
              <a:t>F</a:t>
            </a:r>
          </a:p>
        </p:txBody>
      </p:sp>
      <p:sp>
        <p:nvSpPr>
          <p:cNvPr id="15" name="TextBox 14">
            <a:extLst>
              <a:ext uri="{FF2B5EF4-FFF2-40B4-BE49-F238E27FC236}">
                <a16:creationId xmlns:a16="http://schemas.microsoft.com/office/drawing/2014/main" id="{4984045C-FFC3-D1B7-1809-732A135F9FBE}"/>
              </a:ext>
            </a:extLst>
          </p:cNvPr>
          <p:cNvSpPr txBox="1"/>
          <p:nvPr/>
        </p:nvSpPr>
        <p:spPr>
          <a:xfrm>
            <a:off x="1119465" y="4740217"/>
            <a:ext cx="10786785" cy="366830"/>
          </a:xfrm>
          <a:prstGeom prst="rect">
            <a:avLst/>
          </a:prstGeom>
          <a:solidFill>
            <a:schemeClr val="accent2">
              <a:lumMod val="75000"/>
              <a:alpha val="55000"/>
            </a:schemeClr>
          </a:solidFill>
        </p:spPr>
        <p:txBody>
          <a:bodyPr wrap="square">
            <a:spAutoFit/>
          </a:bodyPr>
          <a:lstStyle/>
          <a:p>
            <a:r>
              <a:rPr lang="en-GB">
                <a:solidFill>
                  <a:schemeClr val="bg1"/>
                </a:solidFill>
              </a:rPr>
              <a:t>Rapid-access frameworks enabled controlled but fast reuse of databases.</a:t>
            </a:r>
          </a:p>
        </p:txBody>
      </p:sp>
      <p:sp>
        <p:nvSpPr>
          <p:cNvPr id="16" name="TextBox 15">
            <a:extLst>
              <a:ext uri="{FF2B5EF4-FFF2-40B4-BE49-F238E27FC236}">
                <a16:creationId xmlns:a16="http://schemas.microsoft.com/office/drawing/2014/main" id="{639F9BC3-3D60-1D45-789F-3C4B979635D5}"/>
              </a:ext>
            </a:extLst>
          </p:cNvPr>
          <p:cNvSpPr txBox="1"/>
          <p:nvPr/>
        </p:nvSpPr>
        <p:spPr>
          <a:xfrm>
            <a:off x="1119465" y="5261197"/>
            <a:ext cx="10786786" cy="366830"/>
          </a:xfrm>
          <a:prstGeom prst="rect">
            <a:avLst/>
          </a:prstGeom>
          <a:solidFill>
            <a:srgbClr val="FF27E7">
              <a:alpha val="48688"/>
            </a:srgbClr>
          </a:solidFill>
        </p:spPr>
        <p:txBody>
          <a:bodyPr wrap="square">
            <a:spAutoFit/>
          </a:bodyPr>
          <a:lstStyle/>
          <a:p>
            <a:r>
              <a:rPr lang="en-GB">
                <a:solidFill>
                  <a:schemeClr val="bg1"/>
                </a:solidFill>
              </a:rPr>
              <a:t>Critical harmonisation across datasets: variant calling pipelines, genome builds, phenotype definitions.</a:t>
            </a:r>
          </a:p>
        </p:txBody>
      </p:sp>
      <p:sp>
        <p:nvSpPr>
          <p:cNvPr id="17" name="TextBox 16">
            <a:extLst>
              <a:ext uri="{FF2B5EF4-FFF2-40B4-BE49-F238E27FC236}">
                <a16:creationId xmlns:a16="http://schemas.microsoft.com/office/drawing/2014/main" id="{FE35C48D-68D5-33B5-CA92-56E09579A0CE}"/>
              </a:ext>
            </a:extLst>
          </p:cNvPr>
          <p:cNvSpPr txBox="1"/>
          <p:nvPr/>
        </p:nvSpPr>
        <p:spPr>
          <a:xfrm>
            <a:off x="1119465" y="5733764"/>
            <a:ext cx="10786785" cy="366830"/>
          </a:xfrm>
          <a:prstGeom prst="rect">
            <a:avLst/>
          </a:prstGeom>
          <a:solidFill>
            <a:srgbClr val="5369C2">
              <a:alpha val="54182"/>
            </a:srgbClr>
          </a:solidFill>
        </p:spPr>
        <p:txBody>
          <a:bodyPr wrap="square">
            <a:spAutoFit/>
          </a:bodyPr>
          <a:lstStyle/>
          <a:p>
            <a:r>
              <a:rPr lang="en-GB">
                <a:solidFill>
                  <a:schemeClr val="bg1"/>
                </a:solidFill>
              </a:rPr>
              <a:t>Existing dataset had clear governance, consent for further research, high quality QC pipelines.</a:t>
            </a:r>
          </a:p>
        </p:txBody>
      </p:sp>
      <p:sp>
        <p:nvSpPr>
          <p:cNvPr id="20" name="TextBox 19">
            <a:extLst>
              <a:ext uri="{FF2B5EF4-FFF2-40B4-BE49-F238E27FC236}">
                <a16:creationId xmlns:a16="http://schemas.microsoft.com/office/drawing/2014/main" id="{796E493F-C5DF-E1D0-5A7F-A0F9D40A6DF2}"/>
              </a:ext>
            </a:extLst>
          </p:cNvPr>
          <p:cNvSpPr txBox="1"/>
          <p:nvPr/>
        </p:nvSpPr>
        <p:spPr>
          <a:xfrm>
            <a:off x="301295" y="6236457"/>
            <a:ext cx="11604955" cy="461665"/>
          </a:xfrm>
          <a:prstGeom prst="rect">
            <a:avLst/>
          </a:prstGeom>
          <a:solidFill>
            <a:schemeClr val="accent5">
              <a:lumMod val="20000"/>
              <a:lumOff val="80000"/>
            </a:schemeClr>
          </a:solidFill>
        </p:spPr>
        <p:txBody>
          <a:bodyPr wrap="square">
            <a:spAutoFit/>
          </a:bodyPr>
          <a:lstStyle/>
          <a:p>
            <a:pPr algn="ctr"/>
            <a:r>
              <a:rPr lang="en-GB" sz="2400" b="1">
                <a:solidFill>
                  <a:schemeClr val="bg1"/>
                </a:solidFill>
              </a:rPr>
              <a:t>Impact: </a:t>
            </a:r>
            <a:r>
              <a:rPr lang="en-GB" sz="2400">
                <a:solidFill>
                  <a:schemeClr val="bg1"/>
                </a:solidFill>
              </a:rPr>
              <a:t>Saved time, reduced duplication, and created a lasting global data resource</a:t>
            </a:r>
          </a:p>
        </p:txBody>
      </p:sp>
      <p:sp>
        <p:nvSpPr>
          <p:cNvPr id="21" name="TextBox 20">
            <a:extLst>
              <a:ext uri="{FF2B5EF4-FFF2-40B4-BE49-F238E27FC236}">
                <a16:creationId xmlns:a16="http://schemas.microsoft.com/office/drawing/2014/main" id="{EC93ED0B-4EA2-25E5-9D04-FD5AAFAAB191}"/>
              </a:ext>
            </a:extLst>
          </p:cNvPr>
          <p:cNvSpPr txBox="1"/>
          <p:nvPr/>
        </p:nvSpPr>
        <p:spPr>
          <a:xfrm>
            <a:off x="675113" y="4119580"/>
            <a:ext cx="444352" cy="2062103"/>
          </a:xfrm>
          <a:prstGeom prst="rect">
            <a:avLst/>
          </a:prstGeom>
          <a:noFill/>
        </p:spPr>
        <p:txBody>
          <a:bodyPr wrap="none" rtlCol="0">
            <a:spAutoFit/>
          </a:bodyPr>
          <a:lstStyle/>
          <a:p>
            <a:r>
              <a:rPr lang="en-GB" sz="3200" b="1">
                <a:solidFill>
                  <a:srgbClr val="E75E47"/>
                </a:solidFill>
              </a:rPr>
              <a:t>F</a:t>
            </a:r>
          </a:p>
          <a:p>
            <a:r>
              <a:rPr lang="en-GB" sz="3200" b="1">
                <a:solidFill>
                  <a:schemeClr val="accent2"/>
                </a:solidFill>
              </a:rPr>
              <a:t>A</a:t>
            </a:r>
          </a:p>
          <a:p>
            <a:endParaRPr lang="en-GB" sz="3200" b="1">
              <a:solidFill>
                <a:srgbClr val="FF27E7"/>
              </a:solidFill>
            </a:endParaRPr>
          </a:p>
          <a:p>
            <a:endParaRPr lang="en-GB" sz="3200" b="1">
              <a:solidFill>
                <a:srgbClr val="5369C2"/>
              </a:solidFill>
            </a:endParaRPr>
          </a:p>
        </p:txBody>
      </p:sp>
      <p:sp>
        <p:nvSpPr>
          <p:cNvPr id="23" name="TextBox 22">
            <a:extLst>
              <a:ext uri="{FF2B5EF4-FFF2-40B4-BE49-F238E27FC236}">
                <a16:creationId xmlns:a16="http://schemas.microsoft.com/office/drawing/2014/main" id="{40F80870-C7B0-5D15-6E8C-F83BD46C1783}"/>
              </a:ext>
            </a:extLst>
          </p:cNvPr>
          <p:cNvSpPr txBox="1"/>
          <p:nvPr/>
        </p:nvSpPr>
        <p:spPr>
          <a:xfrm>
            <a:off x="626454" y="4174354"/>
            <a:ext cx="444352" cy="2062103"/>
          </a:xfrm>
          <a:prstGeom prst="rect">
            <a:avLst/>
          </a:prstGeom>
          <a:noFill/>
        </p:spPr>
        <p:txBody>
          <a:bodyPr wrap="none" rtlCol="0">
            <a:spAutoFit/>
          </a:bodyPr>
          <a:lstStyle/>
          <a:p>
            <a:endParaRPr lang="en-GB" sz="3200" b="1">
              <a:solidFill>
                <a:srgbClr val="E75E47"/>
              </a:solidFill>
            </a:endParaRPr>
          </a:p>
          <a:p>
            <a:endParaRPr lang="en-GB" sz="3200" b="1">
              <a:solidFill>
                <a:schemeClr val="accent2"/>
              </a:solidFill>
            </a:endParaRPr>
          </a:p>
          <a:p>
            <a:endParaRPr lang="en-GB" sz="3200" b="1">
              <a:solidFill>
                <a:srgbClr val="FF27E7"/>
              </a:solidFill>
            </a:endParaRPr>
          </a:p>
          <a:p>
            <a:r>
              <a:rPr lang="en-GB" sz="3200" b="1">
                <a:solidFill>
                  <a:srgbClr val="5369C2"/>
                </a:solidFill>
              </a:rPr>
              <a:t>R</a:t>
            </a:r>
          </a:p>
        </p:txBody>
      </p:sp>
      <p:sp>
        <p:nvSpPr>
          <p:cNvPr id="26" name="TextBox 25">
            <a:extLst>
              <a:ext uri="{FF2B5EF4-FFF2-40B4-BE49-F238E27FC236}">
                <a16:creationId xmlns:a16="http://schemas.microsoft.com/office/drawing/2014/main" id="{CE1F908C-02EB-E7A3-4CAB-F2D9FEDE0298}"/>
              </a:ext>
            </a:extLst>
          </p:cNvPr>
          <p:cNvSpPr txBox="1"/>
          <p:nvPr/>
        </p:nvSpPr>
        <p:spPr>
          <a:xfrm>
            <a:off x="0" y="4226263"/>
            <a:ext cx="404278" cy="2062103"/>
          </a:xfrm>
          <a:prstGeom prst="rect">
            <a:avLst/>
          </a:prstGeom>
          <a:noFill/>
        </p:spPr>
        <p:txBody>
          <a:bodyPr wrap="square" rtlCol="0">
            <a:spAutoFit/>
          </a:bodyPr>
          <a:lstStyle/>
          <a:p>
            <a:endParaRPr lang="en-GB" sz="3200" b="1">
              <a:solidFill>
                <a:srgbClr val="E75E47"/>
              </a:solidFill>
            </a:endParaRPr>
          </a:p>
          <a:p>
            <a:endParaRPr lang="en-GB" sz="3200" b="1">
              <a:solidFill>
                <a:schemeClr val="accent2"/>
              </a:solidFill>
            </a:endParaRPr>
          </a:p>
          <a:p>
            <a:endParaRPr lang="en-GB" sz="3200" b="1">
              <a:solidFill>
                <a:srgbClr val="FF27E7"/>
              </a:solidFill>
            </a:endParaRPr>
          </a:p>
          <a:p>
            <a:endParaRPr lang="en-GB" sz="3200" b="1">
              <a:solidFill>
                <a:srgbClr val="5369C2"/>
              </a:solidFill>
            </a:endParaRPr>
          </a:p>
        </p:txBody>
      </p:sp>
      <p:sp>
        <p:nvSpPr>
          <p:cNvPr id="27" name="TextBox 26">
            <a:extLst>
              <a:ext uri="{FF2B5EF4-FFF2-40B4-BE49-F238E27FC236}">
                <a16:creationId xmlns:a16="http://schemas.microsoft.com/office/drawing/2014/main" id="{75D1EB37-601A-5A11-1E4B-F9169B763573}"/>
              </a:ext>
            </a:extLst>
          </p:cNvPr>
          <p:cNvSpPr txBox="1"/>
          <p:nvPr/>
        </p:nvSpPr>
        <p:spPr>
          <a:xfrm>
            <a:off x="675113" y="4119580"/>
            <a:ext cx="444352" cy="2062103"/>
          </a:xfrm>
          <a:prstGeom prst="rect">
            <a:avLst/>
          </a:prstGeom>
          <a:noFill/>
        </p:spPr>
        <p:txBody>
          <a:bodyPr wrap="none" rtlCol="0">
            <a:spAutoFit/>
          </a:bodyPr>
          <a:lstStyle/>
          <a:p>
            <a:r>
              <a:rPr lang="en-GB" sz="3200" b="1">
                <a:solidFill>
                  <a:srgbClr val="E75E47"/>
                </a:solidFill>
              </a:rPr>
              <a:t>F</a:t>
            </a:r>
          </a:p>
          <a:p>
            <a:r>
              <a:rPr lang="en-GB" sz="3200" b="1">
                <a:solidFill>
                  <a:schemeClr val="accent2"/>
                </a:solidFill>
              </a:rPr>
              <a:t>A</a:t>
            </a:r>
          </a:p>
          <a:p>
            <a:r>
              <a:rPr lang="en-GB" sz="3200" b="1">
                <a:solidFill>
                  <a:srgbClr val="FF27E7"/>
                </a:solidFill>
              </a:rPr>
              <a:t>I</a:t>
            </a:r>
          </a:p>
          <a:p>
            <a:endParaRPr lang="en-GB" sz="3200" b="1">
              <a:solidFill>
                <a:srgbClr val="5369C2"/>
              </a:solidFill>
            </a:endParaRPr>
          </a:p>
        </p:txBody>
      </p:sp>
    </p:spTree>
    <p:extLst>
      <p:ext uri="{BB962C8B-B14F-4D97-AF65-F5344CB8AC3E}">
        <p14:creationId xmlns:p14="http://schemas.microsoft.com/office/powerpoint/2010/main" val="212675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animBg="1"/>
      <p:bldP spid="17" grpId="0" animBg="1"/>
      <p:bldP spid="20" grpId="0" animBg="1"/>
      <p:bldP spid="21" grpId="0"/>
      <p:bldP spid="23"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76579-16A3-5F79-CFA5-6F45C5F7BF1E}"/>
              </a:ext>
            </a:extLst>
          </p:cNvPr>
          <p:cNvSpPr>
            <a:spLocks noGrp="1"/>
          </p:cNvSpPr>
          <p:nvPr>
            <p:ph type="title"/>
          </p:nvPr>
        </p:nvSpPr>
        <p:spPr/>
        <p:txBody>
          <a:bodyPr/>
          <a:lstStyle/>
          <a:p>
            <a:r>
              <a:rPr lang="en-GB"/>
              <a:t>Case study: blood RNA</a:t>
            </a:r>
            <a:r>
              <a:rPr lang="en-GB">
                <a:sym typeface="Wingdings" pitchFamily="2" charset="2"/>
              </a:rPr>
              <a:t> TB</a:t>
            </a:r>
            <a:endParaRPr lang="en-GB"/>
          </a:p>
        </p:txBody>
      </p:sp>
      <p:pic>
        <p:nvPicPr>
          <p:cNvPr id="6" name="Content Placeholder 5">
            <a:extLst>
              <a:ext uri="{FF2B5EF4-FFF2-40B4-BE49-F238E27FC236}">
                <a16:creationId xmlns:a16="http://schemas.microsoft.com/office/drawing/2014/main" id="{D78F1E76-8F59-96E1-2F30-05F15CC4FB90}"/>
              </a:ext>
            </a:extLst>
          </p:cNvPr>
          <p:cNvPicPr>
            <a:picLocks noGrp="1" noChangeAspect="1"/>
          </p:cNvPicPr>
          <p:nvPr>
            <p:ph sz="half" idx="1"/>
          </p:nvPr>
        </p:nvPicPr>
        <p:blipFill>
          <a:blip r:embed="rId2"/>
          <a:stretch>
            <a:fillRect/>
          </a:stretch>
        </p:blipFill>
        <p:spPr>
          <a:xfrm>
            <a:off x="675113" y="1778000"/>
            <a:ext cx="4756809" cy="2717272"/>
          </a:xfrm>
          <a:prstGeom prst="rect">
            <a:avLst/>
          </a:prstGeom>
        </p:spPr>
      </p:pic>
      <p:sp>
        <p:nvSpPr>
          <p:cNvPr id="4" name="Slide Number Placeholder 3">
            <a:extLst>
              <a:ext uri="{FF2B5EF4-FFF2-40B4-BE49-F238E27FC236}">
                <a16:creationId xmlns:a16="http://schemas.microsoft.com/office/drawing/2014/main" id="{584A8616-6BDE-B77C-701D-9E055E0A4DAC}"/>
              </a:ext>
            </a:extLst>
          </p:cNvPr>
          <p:cNvSpPr>
            <a:spLocks noGrp="1"/>
          </p:cNvSpPr>
          <p:nvPr>
            <p:ph type="sldNum" sz="quarter" idx="13"/>
          </p:nvPr>
        </p:nvSpPr>
        <p:spPr/>
        <p:txBody>
          <a:bodyPr/>
          <a:lstStyle/>
          <a:p>
            <a:fld id="{7782931A-7D25-4B4B-9464-57AE418934A3}" type="slidenum">
              <a:rPr lang="en-US" smtClean="0"/>
              <a:pPr/>
              <a:t>34</a:t>
            </a:fld>
            <a:endParaRPr lang="en-US"/>
          </a:p>
        </p:txBody>
      </p:sp>
      <p:sp>
        <p:nvSpPr>
          <p:cNvPr id="5" name="Footer Placeholder 4">
            <a:extLst>
              <a:ext uri="{FF2B5EF4-FFF2-40B4-BE49-F238E27FC236}">
                <a16:creationId xmlns:a16="http://schemas.microsoft.com/office/drawing/2014/main" id="{25468C51-424C-39B6-7BDD-2000ACD7613B}"/>
              </a:ext>
            </a:extLst>
          </p:cNvPr>
          <p:cNvSpPr>
            <a:spLocks noGrp="1"/>
          </p:cNvSpPr>
          <p:nvPr>
            <p:ph type="ftr" sz="quarter" idx="12"/>
          </p:nvPr>
        </p:nvSpPr>
        <p:spPr/>
        <p:txBody>
          <a:bodyPr/>
          <a:lstStyle/>
          <a:p>
            <a:r>
              <a:rPr lang="en-US"/>
              <a:t>CBF</a:t>
            </a:r>
          </a:p>
        </p:txBody>
      </p:sp>
      <p:sp>
        <p:nvSpPr>
          <p:cNvPr id="11" name="TextBox 10">
            <a:extLst>
              <a:ext uri="{FF2B5EF4-FFF2-40B4-BE49-F238E27FC236}">
                <a16:creationId xmlns:a16="http://schemas.microsoft.com/office/drawing/2014/main" id="{934861C2-32F4-BE69-4352-380FD0271E18}"/>
              </a:ext>
            </a:extLst>
          </p:cNvPr>
          <p:cNvSpPr txBox="1"/>
          <p:nvPr/>
        </p:nvSpPr>
        <p:spPr>
          <a:xfrm>
            <a:off x="5431921" y="1778000"/>
            <a:ext cx="6266855" cy="4247317"/>
          </a:xfrm>
          <a:prstGeom prst="rect">
            <a:avLst/>
          </a:prstGeom>
          <a:noFill/>
        </p:spPr>
        <p:txBody>
          <a:bodyPr wrap="square" rtlCol="0">
            <a:spAutoFit/>
          </a:bodyPr>
          <a:lstStyle/>
          <a:p>
            <a:pPr marL="285750" indent="-285750">
              <a:buFont typeface="Arial" panose="020B0604020202020204" pitchFamily="34" charset="0"/>
              <a:buChar char="•"/>
            </a:pPr>
            <a:r>
              <a:rPr lang="en-GB">
                <a:solidFill>
                  <a:schemeClr val="bg1"/>
                </a:solidFill>
              </a:rPr>
              <a:t>Uses re-analysis and integration of existing transcriptomic datasets</a:t>
            </a:r>
          </a:p>
          <a:p>
            <a:pPr marL="285750" indent="-285750">
              <a:buFont typeface="Arial" panose="020B0604020202020204" pitchFamily="34" charset="0"/>
              <a:buChar char="•"/>
            </a:pPr>
            <a:r>
              <a:rPr lang="en-GB">
                <a:solidFill>
                  <a:schemeClr val="bg1"/>
                </a:solidFill>
              </a:rPr>
              <a:t>Works at modest cohort scale (hundreds, not hundreds of thousands)</a:t>
            </a:r>
          </a:p>
          <a:p>
            <a:pPr marL="285750" indent="-285750">
              <a:buFont typeface="Arial" panose="020B0604020202020204" pitchFamily="34" charset="0"/>
              <a:buChar char="•"/>
            </a:pPr>
            <a:r>
              <a:rPr lang="en-GB">
                <a:solidFill>
                  <a:schemeClr val="bg1"/>
                </a:solidFill>
              </a:rPr>
              <a:t>Produces a parsimonious biomarker (16-gene signature) to predict active TB up to 12 months before.</a:t>
            </a:r>
          </a:p>
          <a:p>
            <a:pPr marL="285750" indent="-285750">
              <a:buFont typeface="Arial" panose="020B0604020202020204" pitchFamily="34" charset="0"/>
              <a:buChar char="•"/>
            </a:pPr>
            <a:r>
              <a:rPr lang="en-GB">
                <a:solidFill>
                  <a:schemeClr val="bg1"/>
                </a:solidFill>
              </a:rPr>
              <a:t>Has direct clinical application (TB risk prediction)</a:t>
            </a:r>
          </a:p>
          <a:p>
            <a:pPr marL="285750" indent="-285750">
              <a:buFont typeface="Arial" panose="020B0604020202020204" pitchFamily="34" charset="0"/>
              <a:buChar char="•"/>
            </a:pPr>
            <a:endParaRPr lang="en-GB">
              <a:solidFill>
                <a:schemeClr val="bg1"/>
              </a:solidFill>
            </a:endParaRPr>
          </a:p>
          <a:p>
            <a:r>
              <a:rPr lang="en-GB" b="1">
                <a:solidFill>
                  <a:schemeClr val="bg1"/>
                </a:solidFill>
              </a:rPr>
              <a:t>Source datasets</a:t>
            </a:r>
          </a:p>
          <a:p>
            <a:r>
              <a:rPr lang="en-GB">
                <a:solidFill>
                  <a:schemeClr val="bg1"/>
                </a:solidFill>
              </a:rPr>
              <a:t>Whole blood transcriptomics from: </a:t>
            </a:r>
          </a:p>
          <a:p>
            <a:pPr marL="742950" lvl="1" indent="-285750">
              <a:buFont typeface="Arial" panose="020B0604020202020204" pitchFamily="34" charset="0"/>
              <a:buChar char="•"/>
            </a:pPr>
            <a:r>
              <a:rPr lang="en-GB">
                <a:solidFill>
                  <a:schemeClr val="bg1"/>
                </a:solidFill>
              </a:rPr>
              <a:t>TB progressors vs non-progressors </a:t>
            </a:r>
          </a:p>
          <a:p>
            <a:r>
              <a:rPr lang="en-GB">
                <a:solidFill>
                  <a:schemeClr val="bg1"/>
                </a:solidFill>
              </a:rPr>
              <a:t>Combined: </a:t>
            </a:r>
          </a:p>
          <a:p>
            <a:pPr marL="742950" lvl="1" indent="-285750">
              <a:buFont typeface="Arial" panose="020B0604020202020204" pitchFamily="34" charset="0"/>
              <a:buChar char="•"/>
            </a:pPr>
            <a:r>
              <a:rPr lang="en-GB">
                <a:solidFill>
                  <a:schemeClr val="bg1"/>
                </a:solidFill>
              </a:rPr>
              <a:t>Previously generated cohort data </a:t>
            </a:r>
          </a:p>
          <a:p>
            <a:pPr marL="742950" lvl="1" indent="-285750">
              <a:buFont typeface="Arial" panose="020B0604020202020204" pitchFamily="34" charset="0"/>
              <a:buChar char="•"/>
            </a:pPr>
            <a:r>
              <a:rPr lang="en-GB">
                <a:solidFill>
                  <a:schemeClr val="bg1"/>
                </a:solidFill>
              </a:rPr>
              <a:t>Publicly available datasets</a:t>
            </a:r>
          </a:p>
          <a:p>
            <a:pPr marL="285750" indent="-285750">
              <a:buFont typeface="Arial" panose="020B0604020202020204" pitchFamily="34" charset="0"/>
              <a:buChar char="•"/>
            </a:pPr>
            <a:endParaRPr lang="en-GB">
              <a:solidFill>
                <a:schemeClr val="bg1"/>
              </a:solidFill>
            </a:endParaRPr>
          </a:p>
        </p:txBody>
      </p:sp>
    </p:spTree>
    <p:extLst>
      <p:ext uri="{BB962C8B-B14F-4D97-AF65-F5344CB8AC3E}">
        <p14:creationId xmlns:p14="http://schemas.microsoft.com/office/powerpoint/2010/main" val="41695348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41CC-682C-9ACE-D931-369ABF1DDC17}"/>
              </a:ext>
            </a:extLst>
          </p:cNvPr>
          <p:cNvSpPr>
            <a:spLocks noGrp="1"/>
          </p:cNvSpPr>
          <p:nvPr>
            <p:ph type="title"/>
          </p:nvPr>
        </p:nvSpPr>
        <p:spPr/>
        <p:txBody>
          <a:bodyPr/>
          <a:lstStyle/>
          <a:p>
            <a:r>
              <a:rPr lang="en-GB"/>
              <a:t>Case study: PK/PD models</a:t>
            </a:r>
          </a:p>
        </p:txBody>
      </p:sp>
      <p:sp>
        <p:nvSpPr>
          <p:cNvPr id="4" name="Slide Number Placeholder 3">
            <a:extLst>
              <a:ext uri="{FF2B5EF4-FFF2-40B4-BE49-F238E27FC236}">
                <a16:creationId xmlns:a16="http://schemas.microsoft.com/office/drawing/2014/main" id="{8EF45770-2848-EF48-B4F6-603C0ABB0BB0}"/>
              </a:ext>
            </a:extLst>
          </p:cNvPr>
          <p:cNvSpPr>
            <a:spLocks noGrp="1"/>
          </p:cNvSpPr>
          <p:nvPr>
            <p:ph type="sldNum" sz="quarter" idx="13"/>
          </p:nvPr>
        </p:nvSpPr>
        <p:spPr/>
        <p:txBody>
          <a:bodyPr/>
          <a:lstStyle/>
          <a:p>
            <a:fld id="{7782931A-7D25-4B4B-9464-57AE418934A3}" type="slidenum">
              <a:rPr lang="en-US" smtClean="0"/>
              <a:pPr/>
              <a:t>35</a:t>
            </a:fld>
            <a:endParaRPr lang="en-US"/>
          </a:p>
        </p:txBody>
      </p:sp>
      <p:sp>
        <p:nvSpPr>
          <p:cNvPr id="5" name="Footer Placeholder 4">
            <a:extLst>
              <a:ext uri="{FF2B5EF4-FFF2-40B4-BE49-F238E27FC236}">
                <a16:creationId xmlns:a16="http://schemas.microsoft.com/office/drawing/2014/main" id="{88F32B73-7843-5637-CC93-3372DDED2E58}"/>
              </a:ext>
            </a:extLst>
          </p:cNvPr>
          <p:cNvSpPr>
            <a:spLocks noGrp="1"/>
          </p:cNvSpPr>
          <p:nvPr>
            <p:ph type="ftr" sz="quarter" idx="12"/>
          </p:nvPr>
        </p:nvSpPr>
        <p:spPr/>
        <p:txBody>
          <a:bodyPr/>
          <a:lstStyle/>
          <a:p>
            <a:r>
              <a:rPr lang="en-US"/>
              <a:t>CBF</a:t>
            </a:r>
          </a:p>
        </p:txBody>
      </p:sp>
      <p:pic>
        <p:nvPicPr>
          <p:cNvPr id="13" name="Content Placeholder 12" descr="A diagram of a medical model&#10;&#10;AI-generated content may be incorrect.">
            <a:extLst>
              <a:ext uri="{FF2B5EF4-FFF2-40B4-BE49-F238E27FC236}">
                <a16:creationId xmlns:a16="http://schemas.microsoft.com/office/drawing/2014/main" id="{E7D3E045-A64C-816C-5868-2085EA3141CF}"/>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rcRect t="63753" b="2044"/>
          <a:stretch>
            <a:fillRect/>
          </a:stretch>
        </p:blipFill>
        <p:spPr>
          <a:xfrm>
            <a:off x="6695515" y="2317087"/>
            <a:ext cx="5496485" cy="2820019"/>
          </a:xfrm>
          <a:prstGeom prst="rect">
            <a:avLst/>
          </a:prstGeom>
        </p:spPr>
      </p:pic>
      <p:pic>
        <p:nvPicPr>
          <p:cNvPr id="18" name="Content Placeholder 12" descr="A diagram of a medical model&#10;&#10;AI-generated content may be incorrect.">
            <a:extLst>
              <a:ext uri="{FF2B5EF4-FFF2-40B4-BE49-F238E27FC236}">
                <a16:creationId xmlns:a16="http://schemas.microsoft.com/office/drawing/2014/main" id="{17EF202B-32C9-3A9E-1962-854DED4F60CA}"/>
              </a:ext>
            </a:extLst>
          </p:cNvPr>
          <p:cNvPicPr>
            <a:picLocks noChangeAspect="1"/>
          </p:cNvPicPr>
          <p:nvPr/>
        </p:nvPicPr>
        <p:blipFill>
          <a:blip r:embed="rId2">
            <a:extLst>
              <a:ext uri="{28A0092B-C50C-407E-A947-70E740481C1C}">
                <a14:useLocalDpi xmlns:a14="http://schemas.microsoft.com/office/drawing/2010/main" val="0"/>
              </a:ext>
            </a:extLst>
          </a:blip>
          <a:srcRect t="15847" b="37498"/>
          <a:stretch>
            <a:fillRect/>
          </a:stretch>
        </p:blipFill>
        <p:spPr>
          <a:xfrm>
            <a:off x="241772" y="1590338"/>
            <a:ext cx="6352666" cy="4445686"/>
          </a:xfrm>
          <a:prstGeom prst="rect">
            <a:avLst/>
          </a:prstGeom>
        </p:spPr>
      </p:pic>
    </p:spTree>
    <p:extLst>
      <p:ext uri="{BB962C8B-B14F-4D97-AF65-F5344CB8AC3E}">
        <p14:creationId xmlns:p14="http://schemas.microsoft.com/office/powerpoint/2010/main" val="33537633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1C5FA44-63ED-9AF5-946F-FD31EA4A476C}"/>
              </a:ext>
            </a:extLst>
          </p:cNvPr>
          <p:cNvSpPr>
            <a:spLocks noGrp="1"/>
          </p:cNvSpPr>
          <p:nvPr>
            <p:ph type="body" sz="quarter" idx="10"/>
          </p:nvPr>
        </p:nvSpPr>
        <p:spPr>
          <a:xfrm>
            <a:off x="503627" y="2604371"/>
            <a:ext cx="6605196" cy="3779403"/>
          </a:xfrm>
        </p:spPr>
        <p:txBody>
          <a:bodyPr lIns="0" tIns="0" rIns="0" bIns="0" anchor="t"/>
          <a:lstStyle/>
          <a:p>
            <a:pPr marL="457200" indent="-457200">
              <a:buFont typeface="Arial" panose="020B0604020202020204" pitchFamily="34" charset="0"/>
              <a:buChar char="•"/>
            </a:pPr>
            <a:r>
              <a:rPr lang="en-GB" sz="2400"/>
              <a:t>Increases </a:t>
            </a:r>
            <a:r>
              <a:rPr lang="en-GB" sz="2400">
                <a:solidFill>
                  <a:schemeClr val="accent6"/>
                </a:solidFill>
              </a:rPr>
              <a:t>publishability</a:t>
            </a:r>
            <a:r>
              <a:rPr lang="en-GB" sz="2400"/>
              <a:t> and credibility</a:t>
            </a:r>
          </a:p>
          <a:p>
            <a:pPr marL="457200" indent="-457200">
              <a:buFont typeface="Arial" panose="020B0604020202020204" pitchFamily="34" charset="0"/>
              <a:buChar char="•"/>
            </a:pPr>
            <a:r>
              <a:rPr lang="en-GB" sz="2400"/>
              <a:t>Is now a </a:t>
            </a:r>
            <a:r>
              <a:rPr lang="en-GB" sz="2400">
                <a:solidFill>
                  <a:schemeClr val="accent2">
                    <a:lumMod val="60000"/>
                    <a:lumOff val="40000"/>
                  </a:schemeClr>
                </a:solidFill>
              </a:rPr>
              <a:t>funding differentiator</a:t>
            </a:r>
          </a:p>
          <a:p>
            <a:pPr marL="457200" indent="-457200">
              <a:buFont typeface="Arial" panose="020B0604020202020204" pitchFamily="34" charset="0"/>
              <a:buChar char="•"/>
            </a:pPr>
            <a:r>
              <a:rPr lang="en-GB" sz="2400"/>
              <a:t>Enables </a:t>
            </a:r>
            <a:r>
              <a:rPr lang="en-GB" sz="2400">
                <a:solidFill>
                  <a:srgbClr val="F37205"/>
                </a:solidFill>
              </a:rPr>
              <a:t>scale beyond your cohort</a:t>
            </a:r>
          </a:p>
          <a:p>
            <a:pPr marL="457200" indent="-457200">
              <a:buFont typeface="Arial" panose="020B0604020202020204" pitchFamily="34" charset="0"/>
              <a:buChar char="•"/>
            </a:pPr>
            <a:r>
              <a:rPr lang="en-GB" sz="2400"/>
              <a:t> </a:t>
            </a:r>
            <a:r>
              <a:rPr lang="en-GB" sz="2400">
                <a:solidFill>
                  <a:srgbClr val="FF27E7"/>
                </a:solidFill>
              </a:rPr>
              <a:t>Reduces rework </a:t>
            </a:r>
            <a:r>
              <a:rPr lang="en-GB" sz="2400"/>
              <a:t>– easier secondary analyses</a:t>
            </a:r>
          </a:p>
          <a:p>
            <a:pPr marL="457200" indent="-457200">
              <a:buFont typeface="Arial" panose="020B0604020202020204" pitchFamily="34" charset="0"/>
              <a:buChar char="•"/>
            </a:pPr>
            <a:r>
              <a:rPr lang="en-GB" sz="2400"/>
              <a:t>Ensures your </a:t>
            </a:r>
            <a:r>
              <a:rPr lang="en-GB" sz="2400">
                <a:solidFill>
                  <a:srgbClr val="FFFF00"/>
                </a:solidFill>
              </a:rPr>
              <a:t>contribution is visible </a:t>
            </a:r>
            <a:r>
              <a:rPr lang="en-GB" sz="2400"/>
              <a:t>(DOIs, hidden REF)</a:t>
            </a:r>
          </a:p>
          <a:p>
            <a:pPr marL="457200" indent="-457200">
              <a:buFont typeface="Arial" panose="020B0604020202020204" pitchFamily="34" charset="0"/>
              <a:buChar char="•"/>
            </a:pPr>
            <a:r>
              <a:rPr lang="en-GB" sz="2400"/>
              <a:t>Badges your research as quality – A FAIR-ready dataset is an AI ready dataset</a:t>
            </a:r>
          </a:p>
        </p:txBody>
      </p:sp>
      <p:sp>
        <p:nvSpPr>
          <p:cNvPr id="3" name="Title 2">
            <a:extLst>
              <a:ext uri="{FF2B5EF4-FFF2-40B4-BE49-F238E27FC236}">
                <a16:creationId xmlns:a16="http://schemas.microsoft.com/office/drawing/2014/main" id="{D47A851F-01B4-5AE7-0603-37AF5A0D4C50}"/>
              </a:ext>
            </a:extLst>
          </p:cNvPr>
          <p:cNvSpPr>
            <a:spLocks noGrp="1"/>
          </p:cNvSpPr>
          <p:nvPr>
            <p:ph type="title"/>
          </p:nvPr>
        </p:nvSpPr>
        <p:spPr>
          <a:xfrm>
            <a:off x="1028700" y="999068"/>
            <a:ext cx="10043852" cy="645284"/>
          </a:xfrm>
        </p:spPr>
        <p:txBody>
          <a:bodyPr/>
          <a:lstStyle/>
          <a:p>
            <a:r>
              <a:rPr lang="en-GB"/>
              <a:t>FAIR – Why does it matter to YOU?</a:t>
            </a:r>
          </a:p>
        </p:txBody>
      </p:sp>
      <p:sp>
        <p:nvSpPr>
          <p:cNvPr id="4" name="Slide Number Placeholder 3">
            <a:extLst>
              <a:ext uri="{FF2B5EF4-FFF2-40B4-BE49-F238E27FC236}">
                <a16:creationId xmlns:a16="http://schemas.microsoft.com/office/drawing/2014/main" id="{C2D9F7F9-75A4-4F15-CEFD-F0E36C19BE0D}"/>
              </a:ext>
            </a:extLst>
          </p:cNvPr>
          <p:cNvSpPr>
            <a:spLocks noGrp="1"/>
          </p:cNvSpPr>
          <p:nvPr>
            <p:ph type="sldNum" sz="quarter" idx="13"/>
          </p:nvPr>
        </p:nvSpPr>
        <p:spPr/>
        <p:txBody>
          <a:bodyPr/>
          <a:lstStyle/>
          <a:p>
            <a:fld id="{7782931A-7D25-4B4B-9464-57AE418934A3}" type="slidenum">
              <a:rPr lang="en-US" smtClean="0"/>
              <a:pPr/>
              <a:t>36</a:t>
            </a:fld>
            <a:endParaRPr lang="en-US"/>
          </a:p>
        </p:txBody>
      </p:sp>
      <p:sp>
        <p:nvSpPr>
          <p:cNvPr id="5" name="Footer Placeholder 4">
            <a:extLst>
              <a:ext uri="{FF2B5EF4-FFF2-40B4-BE49-F238E27FC236}">
                <a16:creationId xmlns:a16="http://schemas.microsoft.com/office/drawing/2014/main" id="{B558E011-87B8-6E85-4FD0-51597A70FD7C}"/>
              </a:ext>
            </a:extLst>
          </p:cNvPr>
          <p:cNvSpPr>
            <a:spLocks noGrp="1"/>
          </p:cNvSpPr>
          <p:nvPr>
            <p:ph type="ftr" sz="quarter" idx="12"/>
          </p:nvPr>
        </p:nvSpPr>
        <p:spPr/>
        <p:txBody>
          <a:bodyPr/>
          <a:lstStyle/>
          <a:p>
            <a:r>
              <a:rPr lang="en-US"/>
              <a:t>CBF</a:t>
            </a:r>
          </a:p>
        </p:txBody>
      </p:sp>
      <p:sp>
        <p:nvSpPr>
          <p:cNvPr id="7" name="TextBox 6">
            <a:extLst>
              <a:ext uri="{FF2B5EF4-FFF2-40B4-BE49-F238E27FC236}">
                <a16:creationId xmlns:a16="http://schemas.microsoft.com/office/drawing/2014/main" id="{2DE2AE69-C44B-0659-3AA1-0D3DB58DF393}"/>
              </a:ext>
            </a:extLst>
          </p:cNvPr>
          <p:cNvSpPr txBox="1"/>
          <p:nvPr/>
        </p:nvSpPr>
        <p:spPr>
          <a:xfrm>
            <a:off x="7315200" y="2070846"/>
            <a:ext cx="4707403" cy="1477328"/>
          </a:xfrm>
          <a:prstGeom prst="rect">
            <a:avLst/>
          </a:prstGeom>
          <a:noFill/>
        </p:spPr>
        <p:txBody>
          <a:bodyPr wrap="square" rtlCol="0">
            <a:spAutoFit/>
          </a:bodyPr>
          <a:lstStyle/>
          <a:p>
            <a:pPr marL="285750" indent="-285750">
              <a:buFont typeface="Arial" panose="020B0604020202020204" pitchFamily="34" charset="0"/>
              <a:buChar char="•"/>
            </a:pPr>
            <a:r>
              <a:rPr lang="en-GB">
                <a:solidFill>
                  <a:schemeClr val="accent6"/>
                </a:solidFill>
              </a:rPr>
              <a:t>Better structured data → faster analysis, fewer reviewer challenges</a:t>
            </a:r>
          </a:p>
          <a:p>
            <a:pPr marL="285750" indent="-285750">
              <a:buFont typeface="Arial" panose="020B0604020202020204" pitchFamily="34" charset="0"/>
              <a:buChar char="•"/>
            </a:pPr>
            <a:r>
              <a:rPr lang="en-GB">
                <a:solidFill>
                  <a:schemeClr val="accent6"/>
                </a:solidFill>
              </a:rPr>
              <a:t>Reproducibility → fewer major revisions</a:t>
            </a:r>
          </a:p>
          <a:p>
            <a:pPr marL="285750" indent="-285750">
              <a:buFont typeface="Arial" panose="020B0604020202020204" pitchFamily="34" charset="0"/>
              <a:buChar char="•"/>
            </a:pPr>
            <a:r>
              <a:rPr lang="en-GB">
                <a:solidFill>
                  <a:schemeClr val="accent6"/>
                </a:solidFill>
              </a:rPr>
              <a:t>Data availability → eligibility for higher-tier journals</a:t>
            </a:r>
          </a:p>
        </p:txBody>
      </p:sp>
      <p:sp>
        <p:nvSpPr>
          <p:cNvPr id="8" name="TextBox 7">
            <a:extLst>
              <a:ext uri="{FF2B5EF4-FFF2-40B4-BE49-F238E27FC236}">
                <a16:creationId xmlns:a16="http://schemas.microsoft.com/office/drawing/2014/main" id="{6A613DD3-3492-55F0-D453-2CDC1857708D}"/>
              </a:ext>
            </a:extLst>
          </p:cNvPr>
          <p:cNvSpPr txBox="1"/>
          <p:nvPr/>
        </p:nvSpPr>
        <p:spPr>
          <a:xfrm>
            <a:off x="7315200" y="3548174"/>
            <a:ext cx="4707403" cy="923330"/>
          </a:xfrm>
          <a:prstGeom prst="rect">
            <a:avLst/>
          </a:prstGeom>
          <a:noFill/>
        </p:spPr>
        <p:txBody>
          <a:bodyPr wrap="square" rtlCol="0">
            <a:spAutoFit/>
          </a:bodyPr>
          <a:lstStyle/>
          <a:p>
            <a:pPr marL="285750" indent="-285750">
              <a:buFont typeface="Arial" panose="020B0604020202020204" pitchFamily="34" charset="0"/>
              <a:buChar char="•"/>
            </a:pPr>
            <a:r>
              <a:rPr lang="en-GB">
                <a:solidFill>
                  <a:schemeClr val="accent2">
                    <a:lumMod val="60000"/>
                    <a:lumOff val="40000"/>
                  </a:schemeClr>
                </a:solidFill>
              </a:rPr>
              <a:t>Funders increasingly assess data reuse potential, data management maturity and interoperability</a:t>
            </a:r>
          </a:p>
        </p:txBody>
      </p:sp>
      <p:sp>
        <p:nvSpPr>
          <p:cNvPr id="9" name="TextBox 8">
            <a:extLst>
              <a:ext uri="{FF2B5EF4-FFF2-40B4-BE49-F238E27FC236}">
                <a16:creationId xmlns:a16="http://schemas.microsoft.com/office/drawing/2014/main" id="{5689D9F8-3FB2-57D0-F45D-00DFFCB90A72}"/>
              </a:ext>
            </a:extLst>
          </p:cNvPr>
          <p:cNvSpPr txBox="1"/>
          <p:nvPr/>
        </p:nvSpPr>
        <p:spPr>
          <a:xfrm>
            <a:off x="7315199" y="4471504"/>
            <a:ext cx="4707403" cy="923330"/>
          </a:xfrm>
          <a:prstGeom prst="rect">
            <a:avLst/>
          </a:prstGeom>
          <a:noFill/>
        </p:spPr>
        <p:txBody>
          <a:bodyPr wrap="square" rtlCol="0">
            <a:spAutoFit/>
          </a:bodyPr>
          <a:lstStyle/>
          <a:p>
            <a:pPr marL="285750" indent="-285750">
              <a:buFont typeface="Arial" panose="020B0604020202020204" pitchFamily="34" charset="0"/>
              <a:buChar char="•"/>
            </a:pPr>
            <a:r>
              <a:rPr lang="en-GB">
                <a:solidFill>
                  <a:srgbClr val="F37205"/>
                </a:solidFill>
              </a:rPr>
              <a:t>Enables meta-analysis, external validation, integration with platforms such as HDR-UK Gateway</a:t>
            </a:r>
          </a:p>
        </p:txBody>
      </p:sp>
      <p:sp>
        <p:nvSpPr>
          <p:cNvPr id="10" name="TextBox 9">
            <a:extLst>
              <a:ext uri="{FF2B5EF4-FFF2-40B4-BE49-F238E27FC236}">
                <a16:creationId xmlns:a16="http://schemas.microsoft.com/office/drawing/2014/main" id="{B44B2843-F591-4B23-2950-A65840D86497}"/>
              </a:ext>
            </a:extLst>
          </p:cNvPr>
          <p:cNvSpPr txBox="1"/>
          <p:nvPr/>
        </p:nvSpPr>
        <p:spPr>
          <a:xfrm>
            <a:off x="7315199" y="5369004"/>
            <a:ext cx="4707403" cy="923330"/>
          </a:xfrm>
          <a:prstGeom prst="rect">
            <a:avLst/>
          </a:prstGeom>
          <a:noFill/>
        </p:spPr>
        <p:txBody>
          <a:bodyPr wrap="square" rtlCol="0">
            <a:spAutoFit/>
          </a:bodyPr>
          <a:lstStyle/>
          <a:p>
            <a:pPr marL="285750" indent="-285750">
              <a:buFont typeface="Arial" panose="020B0604020202020204" pitchFamily="34" charset="0"/>
              <a:buChar char="•"/>
            </a:pPr>
            <a:r>
              <a:rPr lang="en-GB">
                <a:solidFill>
                  <a:srgbClr val="FF27E7"/>
                </a:solidFill>
              </a:rPr>
              <a:t>No more re-cleaning data, lost variables/unclear definitions and risk of knowledge loss with staff leaving</a:t>
            </a:r>
          </a:p>
        </p:txBody>
      </p:sp>
      <p:sp>
        <p:nvSpPr>
          <p:cNvPr id="13" name="TextBox 12">
            <a:extLst>
              <a:ext uri="{FF2B5EF4-FFF2-40B4-BE49-F238E27FC236}">
                <a16:creationId xmlns:a16="http://schemas.microsoft.com/office/drawing/2014/main" id="{1922CEBB-0683-79F8-D9E4-14B5750B0886}"/>
              </a:ext>
            </a:extLst>
          </p:cNvPr>
          <p:cNvSpPr txBox="1"/>
          <p:nvPr/>
        </p:nvSpPr>
        <p:spPr>
          <a:xfrm>
            <a:off x="793378" y="2005411"/>
            <a:ext cx="6094206" cy="400110"/>
          </a:xfrm>
          <a:prstGeom prst="rect">
            <a:avLst/>
          </a:prstGeom>
          <a:noFill/>
        </p:spPr>
        <p:txBody>
          <a:bodyPr wrap="square">
            <a:spAutoFit/>
          </a:bodyPr>
          <a:lstStyle/>
          <a:p>
            <a:r>
              <a:rPr lang="en-GB" sz="2000" b="1" i="1">
                <a:latin typeface="Poppins" pitchFamily="2" charset="77"/>
                <a:cs typeface="Poppins" pitchFamily="2" charset="77"/>
              </a:rPr>
              <a:t>FAIR makes your data work harder for you</a:t>
            </a:r>
          </a:p>
        </p:txBody>
      </p:sp>
    </p:spTree>
    <p:extLst>
      <p:ext uri="{BB962C8B-B14F-4D97-AF65-F5344CB8AC3E}">
        <p14:creationId xmlns:p14="http://schemas.microsoft.com/office/powerpoint/2010/main" val="412966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0417329-9D1F-1235-C1F6-B1B7121E592D}"/>
              </a:ext>
            </a:extLst>
          </p:cNvPr>
          <p:cNvSpPr>
            <a:spLocks noGrp="1"/>
          </p:cNvSpPr>
          <p:nvPr>
            <p:ph type="body" sz="quarter" idx="10"/>
          </p:nvPr>
        </p:nvSpPr>
        <p:spPr/>
        <p:txBody>
          <a:bodyPr/>
          <a:lstStyle/>
          <a:p>
            <a:r>
              <a:rPr lang="en-GB" dirty="0"/>
              <a:t>Remember - this is now reviewed by many panels.  You need to write the DMP to show FAIR-ness</a:t>
            </a:r>
          </a:p>
        </p:txBody>
      </p:sp>
      <p:sp>
        <p:nvSpPr>
          <p:cNvPr id="3" name="Title 2">
            <a:extLst>
              <a:ext uri="{FF2B5EF4-FFF2-40B4-BE49-F238E27FC236}">
                <a16:creationId xmlns:a16="http://schemas.microsoft.com/office/drawing/2014/main" id="{77C5AA58-8FFC-C188-1958-AE0DCF6E4D35}"/>
              </a:ext>
            </a:extLst>
          </p:cNvPr>
          <p:cNvSpPr>
            <a:spLocks noGrp="1"/>
          </p:cNvSpPr>
          <p:nvPr>
            <p:ph type="title"/>
          </p:nvPr>
        </p:nvSpPr>
        <p:spPr/>
        <p:txBody>
          <a:bodyPr/>
          <a:lstStyle/>
          <a:p>
            <a:r>
              <a:rPr lang="en-GB"/>
              <a:t>FAIR is not extra work—it is the work that saves you time, strengthens your papers, and improves your chances of funding.</a:t>
            </a:r>
          </a:p>
        </p:txBody>
      </p:sp>
      <p:sp>
        <p:nvSpPr>
          <p:cNvPr id="4" name="Slide Number Placeholder 3">
            <a:extLst>
              <a:ext uri="{FF2B5EF4-FFF2-40B4-BE49-F238E27FC236}">
                <a16:creationId xmlns:a16="http://schemas.microsoft.com/office/drawing/2014/main" id="{09028458-221D-2CB3-36D7-6CD8835E6E96}"/>
              </a:ext>
            </a:extLst>
          </p:cNvPr>
          <p:cNvSpPr>
            <a:spLocks noGrp="1"/>
          </p:cNvSpPr>
          <p:nvPr>
            <p:ph type="sldNum" sz="quarter" idx="13"/>
          </p:nvPr>
        </p:nvSpPr>
        <p:spPr/>
        <p:txBody>
          <a:bodyPr/>
          <a:lstStyle/>
          <a:p>
            <a:fld id="{7782931A-7D25-4B4B-9464-57AE418934A3}" type="slidenum">
              <a:rPr lang="en-US" smtClean="0"/>
              <a:pPr/>
              <a:t>37</a:t>
            </a:fld>
            <a:endParaRPr lang="en-US"/>
          </a:p>
        </p:txBody>
      </p:sp>
      <p:sp>
        <p:nvSpPr>
          <p:cNvPr id="5" name="Footer Placeholder 4">
            <a:extLst>
              <a:ext uri="{FF2B5EF4-FFF2-40B4-BE49-F238E27FC236}">
                <a16:creationId xmlns:a16="http://schemas.microsoft.com/office/drawing/2014/main" id="{F80500C1-AA4A-4C79-8774-4C0FB037770B}"/>
              </a:ext>
            </a:extLst>
          </p:cNvPr>
          <p:cNvSpPr>
            <a:spLocks noGrp="1"/>
          </p:cNvSpPr>
          <p:nvPr>
            <p:ph type="ftr" sz="quarter" idx="12"/>
          </p:nvPr>
        </p:nvSpPr>
        <p:spPr/>
        <p:txBody>
          <a:bodyPr/>
          <a:lstStyle/>
          <a:p>
            <a:r>
              <a:rPr lang="en-US"/>
              <a:t>CBF</a:t>
            </a:r>
          </a:p>
        </p:txBody>
      </p:sp>
    </p:spTree>
    <p:extLst>
      <p:ext uri="{BB962C8B-B14F-4D97-AF65-F5344CB8AC3E}">
        <p14:creationId xmlns:p14="http://schemas.microsoft.com/office/powerpoint/2010/main" val="20669923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1EA44-D0D9-9F6E-B005-90663A48A9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D2D0F4-7DFC-C788-AA94-F06E328A67DD}"/>
              </a:ext>
            </a:extLst>
          </p:cNvPr>
          <p:cNvSpPr>
            <a:spLocks noGrp="1"/>
          </p:cNvSpPr>
          <p:nvPr>
            <p:ph type="title"/>
          </p:nvPr>
        </p:nvSpPr>
        <p:spPr/>
        <p:txBody>
          <a:bodyPr anchor="b">
            <a:normAutofit/>
          </a:bodyPr>
          <a:lstStyle/>
          <a:p>
            <a:r>
              <a:rPr lang="en-US">
                <a:solidFill>
                  <a:schemeClr val="bg1"/>
                </a:solidFill>
                <a:ea typeface="+mj-lt"/>
                <a:cs typeface="+mj-lt"/>
              </a:rPr>
              <a:t>Turning FAIR into Action</a:t>
            </a:r>
            <a:endParaRPr lang="en-US">
              <a:solidFill>
                <a:schemeClr val="bg1"/>
              </a:solidFill>
              <a:cs typeface="Poppins"/>
            </a:endParaRPr>
          </a:p>
        </p:txBody>
      </p:sp>
      <p:sp>
        <p:nvSpPr>
          <p:cNvPr id="7" name="Rectangle 2">
            <a:extLst>
              <a:ext uri="{FF2B5EF4-FFF2-40B4-BE49-F238E27FC236}">
                <a16:creationId xmlns:a16="http://schemas.microsoft.com/office/drawing/2014/main" id="{6D13D538-462F-35B6-A239-BE8C06ADC7F5}"/>
              </a:ext>
            </a:extLst>
          </p:cNvPr>
          <p:cNvSpPr>
            <a:spLocks noGrp="1" noChangeArrowheads="1"/>
          </p:cNvSpPr>
          <p:nvPr>
            <p:ph sz="half" idx="1"/>
          </p:nvPr>
        </p:nvSpPr>
        <p:spPr bwMode="auto">
          <a:xfrm>
            <a:off x="675112" y="1519469"/>
            <a:ext cx="10818387" cy="418497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t" anchorCtr="0" compatLnSpc="1">
            <a:prstTxWarp prst="textNoShape">
              <a:avLst/>
            </a:prstTxWarp>
            <a:noAutofit/>
          </a:bodyPr>
          <a:lstStyle/>
          <a:p>
            <a:pPr>
              <a:lnSpc>
                <a:spcPct val="150000"/>
              </a:lnSpc>
            </a:pPr>
            <a:r>
              <a:rPr lang="en-US" sz="1600">
                <a:ea typeface="+mn-lt"/>
                <a:cs typeface="+mn-lt"/>
              </a:rPr>
              <a:t>📂</a:t>
            </a:r>
            <a:r>
              <a:rPr lang="en-US" sz="1600" b="1">
                <a:ea typeface="+mn-lt"/>
                <a:cs typeface="+mn-lt"/>
              </a:rPr>
              <a:t>Plan </a:t>
            </a:r>
          </a:p>
          <a:p>
            <a:pPr marL="342900" indent="-342900">
              <a:buFont typeface="Arial" panose="020B0604020202020204" pitchFamily="34" charset="0"/>
              <a:buChar char="•"/>
            </a:pPr>
            <a:r>
              <a:rPr lang="en-US" sz="1600">
                <a:ea typeface="+mn-lt"/>
                <a:cs typeface="+mn-lt"/>
              </a:rPr>
              <a:t>How are you collecting your metadata? Do you have dictionaries? What is the information that will be needed to </a:t>
            </a:r>
            <a:r>
              <a:rPr lang="en-GB" sz="1600" noProof="0">
                <a:ea typeface="+mn-lt"/>
                <a:cs typeface="+mn-lt"/>
              </a:rPr>
              <a:t>analyse</a:t>
            </a:r>
            <a:r>
              <a:rPr lang="en-US" sz="1600">
                <a:ea typeface="+mn-lt"/>
                <a:cs typeface="+mn-lt"/>
              </a:rPr>
              <a:t> the data? (e.g. batches? QCs?, etc. )</a:t>
            </a:r>
          </a:p>
          <a:p>
            <a:pPr marL="342900" indent="-342900">
              <a:lnSpc>
                <a:spcPct val="150000"/>
              </a:lnSpc>
              <a:buFont typeface="Arial" panose="020B0604020202020204" pitchFamily="34" charset="0"/>
              <a:buChar char="•"/>
            </a:pPr>
            <a:r>
              <a:rPr lang="en-US" sz="1600">
                <a:ea typeface="+mn-lt"/>
                <a:cs typeface="+mn-lt"/>
              </a:rPr>
              <a:t>Are you aware of where your type of data is usually shared? (e.g. EGA, PRIDE, institutional REDCap, etc.)</a:t>
            </a:r>
          </a:p>
          <a:p>
            <a:pPr marL="342900" indent="-342900">
              <a:buFont typeface="Arial" panose="020B0604020202020204" pitchFamily="34" charset="0"/>
              <a:buChar char="•"/>
            </a:pPr>
            <a:r>
              <a:rPr lang="en-US" sz="1600"/>
              <a:t>How are you going to share your methods? Do you have all the detail catalogued to fully reproduce what you are doing? (</a:t>
            </a:r>
            <a:r>
              <a:rPr lang="en-US" sz="1600" i="1"/>
              <a:t>if you were to leave – can someone else pick up your research where you left it?)</a:t>
            </a:r>
          </a:p>
          <a:p>
            <a:pPr marL="800100" lvl="1" indent="-342900">
              <a:lnSpc>
                <a:spcPct val="100000"/>
              </a:lnSpc>
              <a:buFont typeface="Arial" panose="020B0604020202020204" pitchFamily="34" charset="0"/>
              <a:buChar char="•"/>
            </a:pPr>
            <a:r>
              <a:rPr lang="en-US" sz="1600"/>
              <a:t>If you are going to analyse omics – coding (depositing code in GitHub) and/or Galaxy (downloading all steps) are your best options</a:t>
            </a:r>
          </a:p>
          <a:p>
            <a:pPr>
              <a:lnSpc>
                <a:spcPct val="150000"/>
              </a:lnSpc>
            </a:pPr>
            <a:r>
              <a:rPr lang="en-US" sz="1600">
                <a:ea typeface="+mn-lt"/>
                <a:cs typeface="+mn-lt"/>
              </a:rPr>
              <a:t>💷 Budget for </a:t>
            </a:r>
            <a:r>
              <a:rPr lang="en-US" sz="1600" b="1">
                <a:ea typeface="+mn-lt"/>
                <a:cs typeface="+mn-lt"/>
              </a:rPr>
              <a:t>data stewardship roles</a:t>
            </a:r>
            <a:r>
              <a:rPr lang="en-US" sz="1600">
                <a:ea typeface="+mn-lt"/>
                <a:cs typeface="+mn-lt"/>
              </a:rPr>
              <a:t> in grants</a:t>
            </a:r>
            <a:endParaRPr lang="en-US" sz="1600"/>
          </a:p>
          <a:p>
            <a:pPr>
              <a:lnSpc>
                <a:spcPct val="150000"/>
              </a:lnSpc>
            </a:pPr>
            <a:r>
              <a:rPr lang="en-US" sz="1600">
                <a:ea typeface="+mn-lt"/>
                <a:cs typeface="+mn-lt"/>
              </a:rPr>
              <a:t>👩‍💻 Involve </a:t>
            </a:r>
            <a:r>
              <a:rPr lang="en-US" sz="1600" b="1">
                <a:ea typeface="+mn-lt"/>
                <a:cs typeface="+mn-lt"/>
              </a:rPr>
              <a:t>data scientists at project onset</a:t>
            </a:r>
            <a:r>
              <a:rPr lang="en-US" sz="1600">
                <a:ea typeface="+mn-lt"/>
                <a:cs typeface="+mn-lt"/>
              </a:rPr>
              <a:t> (QC, metadata, confounders)</a:t>
            </a:r>
          </a:p>
          <a:p>
            <a:pPr>
              <a:lnSpc>
                <a:spcPct val="150000"/>
              </a:lnSpc>
            </a:pPr>
            <a:r>
              <a:rPr lang="en-US" sz="1600">
                <a:ea typeface="+mn-lt"/>
                <a:cs typeface="+mn-lt"/>
              </a:rPr>
              <a:t>🧩 Use </a:t>
            </a:r>
            <a:r>
              <a:rPr lang="en-US" sz="1600" b="1">
                <a:ea typeface="+mn-lt"/>
                <a:cs typeface="+mn-lt"/>
              </a:rPr>
              <a:t>templates &amp; workflows</a:t>
            </a:r>
            <a:endParaRPr lang="en-US" sz="1600"/>
          </a:p>
          <a:p>
            <a:pPr>
              <a:lnSpc>
                <a:spcPct val="150000"/>
              </a:lnSpc>
            </a:pPr>
            <a:endParaRPr lang="en-US" sz="1600"/>
          </a:p>
          <a:p>
            <a:pPr>
              <a:lnSpc>
                <a:spcPct val="90000"/>
              </a:lnSpc>
              <a:spcBef>
                <a:spcPts val="0"/>
              </a:spcBef>
              <a:spcAft>
                <a:spcPts val="600"/>
              </a:spcAft>
            </a:pPr>
            <a:endParaRPr lang="en-US" sz="1600" u="sng"/>
          </a:p>
        </p:txBody>
      </p:sp>
      <p:sp>
        <p:nvSpPr>
          <p:cNvPr id="4" name="Slide Number Placeholder 3">
            <a:extLst>
              <a:ext uri="{FF2B5EF4-FFF2-40B4-BE49-F238E27FC236}">
                <a16:creationId xmlns:a16="http://schemas.microsoft.com/office/drawing/2014/main" id="{5DDACA9B-52DB-4DDE-2C9C-27164EEF4F82}"/>
              </a:ext>
            </a:extLst>
          </p:cNvPr>
          <p:cNvSpPr>
            <a:spLocks noGrp="1"/>
          </p:cNvSpPr>
          <p:nvPr>
            <p:ph type="sldNum" sz="quarter" idx="13"/>
          </p:nvPr>
        </p:nvSpPr>
        <p:spPr/>
        <p:txBody>
          <a:bodyPr anchor="ctr">
            <a:normAutofit/>
          </a:bodyPr>
          <a:lstStyle/>
          <a:p>
            <a:pPr>
              <a:lnSpc>
                <a:spcPct val="90000"/>
              </a:lnSpc>
              <a:spcAft>
                <a:spcPts val="600"/>
              </a:spcAft>
            </a:pPr>
            <a:fld id="{7782931A-7D25-4B4B-9464-57AE418934A3}" type="slidenum">
              <a:rPr lang="en-US" sz="600" smtClean="0"/>
              <a:pPr>
                <a:lnSpc>
                  <a:spcPct val="90000"/>
                </a:lnSpc>
                <a:spcAft>
                  <a:spcPts val="600"/>
                </a:spcAft>
              </a:pPr>
              <a:t>38</a:t>
            </a:fld>
            <a:endParaRPr lang="en-US" sz="600"/>
          </a:p>
        </p:txBody>
      </p:sp>
      <p:sp>
        <p:nvSpPr>
          <p:cNvPr id="5" name="Footer Placeholder 4">
            <a:extLst>
              <a:ext uri="{FF2B5EF4-FFF2-40B4-BE49-F238E27FC236}">
                <a16:creationId xmlns:a16="http://schemas.microsoft.com/office/drawing/2014/main" id="{FC2202B6-26CC-B1DE-A9EB-31875FB006DF}"/>
              </a:ext>
            </a:extLst>
          </p:cNvPr>
          <p:cNvSpPr>
            <a:spLocks noGrp="1"/>
          </p:cNvSpPr>
          <p:nvPr>
            <p:ph type="ftr" sz="quarter" idx="12"/>
          </p:nvPr>
        </p:nvSpPr>
        <p:spPr/>
        <p:txBody>
          <a:bodyPr anchor="ctr">
            <a:noAutofit/>
          </a:bodyPr>
          <a:lstStyle/>
          <a:p>
            <a:pPr>
              <a:lnSpc>
                <a:spcPct val="90000"/>
              </a:lnSpc>
              <a:spcAft>
                <a:spcPts val="600"/>
              </a:spcAft>
            </a:pPr>
            <a:r>
              <a:rPr lang="en-US" sz="1100"/>
              <a:t>CBF</a:t>
            </a:r>
          </a:p>
        </p:txBody>
      </p:sp>
    </p:spTree>
    <p:extLst>
      <p:ext uri="{BB962C8B-B14F-4D97-AF65-F5344CB8AC3E}">
        <p14:creationId xmlns:p14="http://schemas.microsoft.com/office/powerpoint/2010/main" val="34427787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8AE689-5661-0780-78BA-046C73FB7C09}"/>
              </a:ext>
            </a:extLst>
          </p:cNvPr>
          <p:cNvSpPr>
            <a:spLocks noGrp="1"/>
          </p:cNvSpPr>
          <p:nvPr>
            <p:ph type="body" sz="quarter" idx="10"/>
          </p:nvPr>
        </p:nvSpPr>
        <p:spPr>
          <a:xfrm>
            <a:off x="4204895" y="2285999"/>
            <a:ext cx="7415605" cy="3779403"/>
          </a:xfrm>
        </p:spPr>
        <p:txBody>
          <a:bodyPr/>
          <a:lstStyle/>
          <a:p>
            <a:pPr marL="457200" indent="-457200">
              <a:buFont typeface="Arial" panose="020B0604020202020204" pitchFamily="34" charset="0"/>
              <a:buChar char="•"/>
            </a:pPr>
            <a:r>
              <a:rPr lang="en-GB" sz="2400"/>
              <a:t>Metadata – how are you going to map your samples to the other experiments/modalities acquired</a:t>
            </a:r>
          </a:p>
          <a:p>
            <a:pPr marL="457200" indent="-457200">
              <a:buFont typeface="Arial" panose="020B0604020202020204" pitchFamily="34" charset="0"/>
              <a:buChar char="•"/>
            </a:pPr>
            <a:r>
              <a:rPr lang="en-GB" sz="2400"/>
              <a:t>Metadata – what key fields from your data acquisitions will be needed for analyses</a:t>
            </a:r>
          </a:p>
          <a:p>
            <a:pPr marL="457200" indent="-457200">
              <a:buFont typeface="Arial" panose="020B0604020202020204" pitchFamily="34" charset="0"/>
              <a:buChar char="•"/>
            </a:pPr>
            <a:r>
              <a:rPr lang="en-GB" sz="2400"/>
              <a:t>Overall – which repositories could you use to deposit your data?</a:t>
            </a:r>
          </a:p>
          <a:p>
            <a:pPr marL="457200" indent="-457200">
              <a:buFont typeface="Arial" panose="020B0604020202020204" pitchFamily="34" charset="0"/>
              <a:buChar char="•"/>
            </a:pPr>
            <a:r>
              <a:rPr lang="en-GB" sz="2400"/>
              <a:t>Which software can you use to analyse your data? How will you communicate your methods in detail?</a:t>
            </a:r>
          </a:p>
          <a:p>
            <a:pPr marL="457200" indent="-457200">
              <a:buFont typeface="Arial" panose="020B0604020202020204" pitchFamily="34" charset="0"/>
              <a:buChar char="•"/>
            </a:pPr>
            <a:r>
              <a:rPr lang="en-GB" sz="2400"/>
              <a:t>…</a:t>
            </a:r>
          </a:p>
        </p:txBody>
      </p:sp>
      <p:sp>
        <p:nvSpPr>
          <p:cNvPr id="3" name="Title 2">
            <a:extLst>
              <a:ext uri="{FF2B5EF4-FFF2-40B4-BE49-F238E27FC236}">
                <a16:creationId xmlns:a16="http://schemas.microsoft.com/office/drawing/2014/main" id="{B3324FDA-EC90-F70E-F44A-0DE290E669E0}"/>
              </a:ext>
            </a:extLst>
          </p:cNvPr>
          <p:cNvSpPr>
            <a:spLocks noGrp="1"/>
          </p:cNvSpPr>
          <p:nvPr>
            <p:ph type="title"/>
          </p:nvPr>
        </p:nvSpPr>
        <p:spPr>
          <a:xfrm>
            <a:off x="1028700" y="999068"/>
            <a:ext cx="10464800" cy="645284"/>
          </a:xfrm>
        </p:spPr>
        <p:txBody>
          <a:bodyPr/>
          <a:lstStyle/>
          <a:p>
            <a:r>
              <a:rPr lang="en-GB"/>
              <a:t>How can you apply FAIR to your project? Pick a challenge!</a:t>
            </a:r>
          </a:p>
        </p:txBody>
      </p:sp>
      <p:sp>
        <p:nvSpPr>
          <p:cNvPr id="4" name="Slide Number Placeholder 3">
            <a:extLst>
              <a:ext uri="{FF2B5EF4-FFF2-40B4-BE49-F238E27FC236}">
                <a16:creationId xmlns:a16="http://schemas.microsoft.com/office/drawing/2014/main" id="{002BE351-0BBF-6307-8034-5C6B82684471}"/>
              </a:ext>
            </a:extLst>
          </p:cNvPr>
          <p:cNvSpPr>
            <a:spLocks noGrp="1"/>
          </p:cNvSpPr>
          <p:nvPr>
            <p:ph type="sldNum" sz="quarter" idx="13"/>
          </p:nvPr>
        </p:nvSpPr>
        <p:spPr/>
        <p:txBody>
          <a:bodyPr/>
          <a:lstStyle/>
          <a:p>
            <a:fld id="{7782931A-7D25-4B4B-9464-57AE418934A3}" type="slidenum">
              <a:rPr lang="en-US" smtClean="0"/>
              <a:pPr/>
              <a:t>39</a:t>
            </a:fld>
            <a:endParaRPr lang="en-US"/>
          </a:p>
        </p:txBody>
      </p:sp>
      <p:sp>
        <p:nvSpPr>
          <p:cNvPr id="5" name="Footer Placeholder 4">
            <a:extLst>
              <a:ext uri="{FF2B5EF4-FFF2-40B4-BE49-F238E27FC236}">
                <a16:creationId xmlns:a16="http://schemas.microsoft.com/office/drawing/2014/main" id="{1B0C7D89-2838-B74C-98D0-1A9CF3DFF004}"/>
              </a:ext>
            </a:extLst>
          </p:cNvPr>
          <p:cNvSpPr>
            <a:spLocks noGrp="1"/>
          </p:cNvSpPr>
          <p:nvPr>
            <p:ph type="ftr" sz="quarter" idx="12"/>
          </p:nvPr>
        </p:nvSpPr>
        <p:spPr/>
        <p:txBody>
          <a:bodyPr/>
          <a:lstStyle/>
          <a:p>
            <a:r>
              <a:rPr lang="en-US"/>
              <a:t>CBF</a:t>
            </a:r>
          </a:p>
        </p:txBody>
      </p:sp>
      <p:pic>
        <p:nvPicPr>
          <p:cNvPr id="9" name="Graphic 8" descr="Stopwatch with solid fill">
            <a:extLst>
              <a:ext uri="{FF2B5EF4-FFF2-40B4-BE49-F238E27FC236}">
                <a16:creationId xmlns:a16="http://schemas.microsoft.com/office/drawing/2014/main" id="{BFFFEC89-E9D6-35D6-D5EC-0A8ABA7D62A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71500" y="2596743"/>
            <a:ext cx="914400" cy="914400"/>
          </a:xfrm>
          <a:prstGeom prst="rect">
            <a:avLst/>
          </a:prstGeom>
        </p:spPr>
      </p:pic>
      <p:sp>
        <p:nvSpPr>
          <p:cNvPr id="10" name="TextBox 9">
            <a:extLst>
              <a:ext uri="{FF2B5EF4-FFF2-40B4-BE49-F238E27FC236}">
                <a16:creationId xmlns:a16="http://schemas.microsoft.com/office/drawing/2014/main" id="{CCE7DCC8-2EB3-FCDB-5E30-3E81A6D8F6C4}"/>
              </a:ext>
            </a:extLst>
          </p:cNvPr>
          <p:cNvSpPr txBox="1"/>
          <p:nvPr/>
        </p:nvSpPr>
        <p:spPr>
          <a:xfrm rot="19815011">
            <a:off x="860612" y="3257395"/>
            <a:ext cx="3055171" cy="1477328"/>
          </a:xfrm>
          <a:prstGeom prst="rect">
            <a:avLst/>
          </a:prstGeom>
          <a:noFill/>
        </p:spPr>
        <p:txBody>
          <a:bodyPr wrap="square" rtlCol="0">
            <a:spAutoFit/>
          </a:bodyPr>
          <a:lstStyle/>
          <a:p>
            <a:r>
              <a:rPr lang="en-GB">
                <a:latin typeface="Aharoni" panose="02010803020104030203" pitchFamily="2" charset="-79"/>
                <a:cs typeface="Aharoni" panose="02010803020104030203" pitchFamily="2" charset="-79"/>
              </a:rPr>
              <a:t>Think in five minutes about one of these challenges. Can you commit to one change to improve your path to FAIRness?</a:t>
            </a:r>
          </a:p>
        </p:txBody>
      </p:sp>
      <p:sp>
        <p:nvSpPr>
          <p:cNvPr id="11" name="TextBox 10">
            <a:extLst>
              <a:ext uri="{FF2B5EF4-FFF2-40B4-BE49-F238E27FC236}">
                <a16:creationId xmlns:a16="http://schemas.microsoft.com/office/drawing/2014/main" id="{0AE6C5B4-5093-A1D7-AB29-3339B6183F02}"/>
              </a:ext>
            </a:extLst>
          </p:cNvPr>
          <p:cNvSpPr txBox="1"/>
          <p:nvPr/>
        </p:nvSpPr>
        <p:spPr>
          <a:xfrm>
            <a:off x="2940236" y="6290548"/>
            <a:ext cx="6094206" cy="369332"/>
          </a:xfrm>
          <a:prstGeom prst="rect">
            <a:avLst/>
          </a:prstGeom>
          <a:noFill/>
        </p:spPr>
        <p:txBody>
          <a:bodyPr wrap="square">
            <a:spAutoFit/>
          </a:bodyPr>
          <a:lstStyle/>
          <a:p>
            <a:r>
              <a:rPr lang="en-GB">
                <a:solidFill>
                  <a:schemeClr val="accent2">
                    <a:lumMod val="60000"/>
                    <a:lumOff val="40000"/>
                  </a:schemeClr>
                </a:solidFill>
              </a:rPr>
              <a:t>If you do 3 small things early, you save weeks later</a:t>
            </a:r>
          </a:p>
        </p:txBody>
      </p:sp>
    </p:spTree>
    <p:extLst>
      <p:ext uri="{BB962C8B-B14F-4D97-AF65-F5344CB8AC3E}">
        <p14:creationId xmlns:p14="http://schemas.microsoft.com/office/powerpoint/2010/main" val="1184392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07927-9FD3-8BB4-D68B-F08B4610D0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42E89B-BAE0-4639-DD8C-AA3B4EBB1969}"/>
              </a:ext>
            </a:extLst>
          </p:cNvPr>
          <p:cNvSpPr>
            <a:spLocks noGrp="1"/>
          </p:cNvSpPr>
          <p:nvPr>
            <p:ph type="title"/>
          </p:nvPr>
        </p:nvSpPr>
        <p:spPr/>
        <p:txBody>
          <a:bodyPr/>
          <a:lstStyle/>
          <a:p>
            <a:r>
              <a:rPr lang="en-GB" sz="4000"/>
              <a:t>Exercise: Two futures for your Research</a:t>
            </a:r>
          </a:p>
        </p:txBody>
      </p:sp>
      <p:sp>
        <p:nvSpPr>
          <p:cNvPr id="3" name="Content Placeholder 2">
            <a:extLst>
              <a:ext uri="{FF2B5EF4-FFF2-40B4-BE49-F238E27FC236}">
                <a16:creationId xmlns:a16="http://schemas.microsoft.com/office/drawing/2014/main" id="{2607CD6E-C90A-7AE2-63F4-078B608257FE}"/>
              </a:ext>
            </a:extLst>
          </p:cNvPr>
          <p:cNvSpPr>
            <a:spLocks noGrp="1"/>
          </p:cNvSpPr>
          <p:nvPr>
            <p:ph sz="half" idx="1"/>
          </p:nvPr>
        </p:nvSpPr>
        <p:spPr>
          <a:xfrm>
            <a:off x="675112" y="1766896"/>
            <a:ext cx="10818387" cy="1196642"/>
          </a:xfrm>
        </p:spPr>
        <p:txBody>
          <a:bodyPr lIns="0" tIns="0" rIns="0" bIns="0" anchor="t"/>
          <a:lstStyle/>
          <a:p>
            <a:pPr marL="285750" indent="-285750">
              <a:buFont typeface="Arial" panose="020B0604020202020204" pitchFamily="34" charset="0"/>
              <a:buChar char="•"/>
            </a:pPr>
            <a:r>
              <a:rPr lang="en-GB" sz="2000" b="1"/>
              <a:t>Step 1: </a:t>
            </a:r>
            <a:r>
              <a:rPr lang="en-GB" sz="2000"/>
              <a:t>Imagine the ideal outcome – in one minute think about your current or recent research project. Imagine everything works perfectly. What is the best possible outcome for your project? </a:t>
            </a:r>
          </a:p>
          <a:p>
            <a:r>
              <a:rPr lang="en-GB" sz="2000" b="1" i="1"/>
              <a:t>	Write it in a sentence.</a:t>
            </a:r>
          </a:p>
        </p:txBody>
      </p:sp>
      <p:sp>
        <p:nvSpPr>
          <p:cNvPr id="4" name="Slide Number Placeholder 3">
            <a:extLst>
              <a:ext uri="{FF2B5EF4-FFF2-40B4-BE49-F238E27FC236}">
                <a16:creationId xmlns:a16="http://schemas.microsoft.com/office/drawing/2014/main" id="{965AAA58-7DFF-8583-ECB8-31A70EAB4FEF}"/>
              </a:ext>
            </a:extLst>
          </p:cNvPr>
          <p:cNvSpPr>
            <a:spLocks noGrp="1"/>
          </p:cNvSpPr>
          <p:nvPr>
            <p:ph type="sldNum" sz="quarter" idx="13"/>
          </p:nvPr>
        </p:nvSpPr>
        <p:spPr/>
        <p:txBody>
          <a:bodyPr/>
          <a:lstStyle/>
          <a:p>
            <a:fld id="{7782931A-7D25-4B4B-9464-57AE418934A3}" type="slidenum">
              <a:rPr lang="en-US" smtClean="0"/>
              <a:pPr/>
              <a:t>4</a:t>
            </a:fld>
            <a:endParaRPr lang="en-US"/>
          </a:p>
        </p:txBody>
      </p:sp>
      <p:sp>
        <p:nvSpPr>
          <p:cNvPr id="5" name="Footer Placeholder 4">
            <a:extLst>
              <a:ext uri="{FF2B5EF4-FFF2-40B4-BE49-F238E27FC236}">
                <a16:creationId xmlns:a16="http://schemas.microsoft.com/office/drawing/2014/main" id="{B81A7BFE-8684-B53F-C7D0-0F7C5669DC59}"/>
              </a:ext>
            </a:extLst>
          </p:cNvPr>
          <p:cNvSpPr>
            <a:spLocks noGrp="1"/>
          </p:cNvSpPr>
          <p:nvPr>
            <p:ph type="ftr" sz="quarter" idx="12"/>
          </p:nvPr>
        </p:nvSpPr>
        <p:spPr/>
        <p:txBody>
          <a:bodyPr/>
          <a:lstStyle/>
          <a:p>
            <a:r>
              <a:rPr lang="en-US"/>
              <a:t>CBF</a:t>
            </a:r>
          </a:p>
        </p:txBody>
      </p:sp>
      <p:sp>
        <p:nvSpPr>
          <p:cNvPr id="6" name="Content Placeholder 2">
            <a:extLst>
              <a:ext uri="{FF2B5EF4-FFF2-40B4-BE49-F238E27FC236}">
                <a16:creationId xmlns:a16="http://schemas.microsoft.com/office/drawing/2014/main" id="{50452FEA-4C3A-21AD-6A81-0E9AE31716F0}"/>
              </a:ext>
            </a:extLst>
          </p:cNvPr>
          <p:cNvSpPr txBox="1">
            <a:spLocks/>
          </p:cNvSpPr>
          <p:nvPr/>
        </p:nvSpPr>
        <p:spPr>
          <a:xfrm>
            <a:off x="686806" y="3366657"/>
            <a:ext cx="10818387" cy="1196642"/>
          </a:xfrm>
          <a:prstGeom prst="rect">
            <a:avLst/>
          </a:prstGeom>
        </p:spPr>
        <p:txBody>
          <a:bodyPr lIns="0" tIns="0" rIns="0" bIns="0" anchor="t"/>
          <a:lstStyle>
            <a:lvl1pPr marL="0" indent="0" algn="l" defTabSz="914400" rtl="0" eaLnBrk="1" latinLnBrk="0" hangingPunct="1">
              <a:lnSpc>
                <a:spcPct val="100000"/>
              </a:lnSpc>
              <a:spcBef>
                <a:spcPts val="1000"/>
              </a:spcBef>
              <a:buFont typeface="Arial" panose="020B0604020202020204" pitchFamily="34" charset="0"/>
              <a:buNone/>
              <a:defRPr sz="18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2000" b="1"/>
              <a:t>Step 2: </a:t>
            </a:r>
            <a:r>
              <a:rPr lang="en-GB" sz="2000"/>
              <a:t>Now imagine the opposite. The hypothesis does not hold. The signal disappears with more data. No  journal accepts paper. The project ends. What is the best possible outcome for your work in this scenario? </a:t>
            </a:r>
          </a:p>
          <a:p>
            <a:r>
              <a:rPr lang="en-GB" sz="2000" b="1"/>
              <a:t>	 </a:t>
            </a:r>
            <a:r>
              <a:rPr lang="en-GB" sz="2000" b="1" i="1"/>
              <a:t>In one minute again write it in a sentence.</a:t>
            </a:r>
            <a:r>
              <a:rPr lang="en-GB" sz="2000" i="1"/>
              <a:t> </a:t>
            </a:r>
          </a:p>
        </p:txBody>
      </p:sp>
      <p:sp>
        <p:nvSpPr>
          <p:cNvPr id="7" name="Content Placeholder 2">
            <a:extLst>
              <a:ext uri="{FF2B5EF4-FFF2-40B4-BE49-F238E27FC236}">
                <a16:creationId xmlns:a16="http://schemas.microsoft.com/office/drawing/2014/main" id="{7781967A-F479-2ADD-F9E6-8A4D38A9F4DE}"/>
              </a:ext>
            </a:extLst>
          </p:cNvPr>
          <p:cNvSpPr txBox="1">
            <a:spLocks/>
          </p:cNvSpPr>
          <p:nvPr/>
        </p:nvSpPr>
        <p:spPr>
          <a:xfrm>
            <a:off x="2426288" y="4797892"/>
            <a:ext cx="7056378" cy="1584867"/>
          </a:xfrm>
          <a:prstGeom prst="rect">
            <a:avLst/>
          </a:prstGeom>
          <a:ln w="38100">
            <a:solidFill>
              <a:schemeClr val="accent1"/>
            </a:solidFill>
            <a:prstDash val="solid"/>
          </a:ln>
        </p:spPr>
        <p:txBody>
          <a:bodyPr lIns="0" tIns="0" rIns="0" bIns="0" anchor="t"/>
          <a:lstStyle>
            <a:lvl1pPr marL="0" indent="0" algn="l" defTabSz="914400" rtl="0" eaLnBrk="1" latinLnBrk="0" hangingPunct="1">
              <a:lnSpc>
                <a:spcPct val="100000"/>
              </a:lnSpc>
              <a:spcBef>
                <a:spcPts val="1000"/>
              </a:spcBef>
              <a:buFont typeface="Arial" panose="020B0604020202020204" pitchFamily="34" charset="0"/>
              <a:buNone/>
              <a:defRPr sz="18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a:r>
              <a:rPr lang="en-GB"/>
              <a:t> If you are struggling with this step – think: </a:t>
            </a:r>
            <a:endParaRPr lang="en-US"/>
          </a:p>
          <a:p>
            <a:pPr marL="742950" lvl="1" indent="-285750">
              <a:buFont typeface="Arial" panose="020B0604020202020204" pitchFamily="34" charset="0"/>
              <a:buChar char="•"/>
            </a:pPr>
            <a:r>
              <a:rPr lang="en-GB" sz="1800"/>
              <a:t>Could the data still be useful?</a:t>
            </a:r>
          </a:p>
          <a:p>
            <a:pPr marL="742950" lvl="1" indent="-285750">
              <a:buFont typeface="Arial" panose="020B0604020202020204" pitchFamily="34" charset="0"/>
              <a:buChar char="•"/>
            </a:pPr>
            <a:r>
              <a:rPr lang="en-GB" sz="1800"/>
              <a:t>Could the methods help someone else?</a:t>
            </a:r>
          </a:p>
          <a:p>
            <a:pPr marL="742950" lvl="1" indent="-285750">
              <a:buFont typeface="Arial" panose="020B0604020202020204" pitchFamily="34" charset="0"/>
              <a:buChar char="•"/>
            </a:pPr>
            <a:r>
              <a:rPr lang="en-GB" sz="1800"/>
              <a:t>Could the dataset become a reference or benchmark?</a:t>
            </a:r>
          </a:p>
          <a:p>
            <a:pPr marL="742950" lvl="1" indent="-285750">
              <a:buFont typeface="Arial" panose="020B0604020202020204" pitchFamily="34" charset="0"/>
              <a:buChar char="•"/>
            </a:pPr>
            <a:r>
              <a:rPr lang="en-GB" sz="1800"/>
              <a:t>Could others avoid repeating the same experiment?</a:t>
            </a:r>
          </a:p>
        </p:txBody>
      </p:sp>
    </p:spTree>
    <p:extLst>
      <p:ext uri="{BB962C8B-B14F-4D97-AF65-F5344CB8AC3E}">
        <p14:creationId xmlns:p14="http://schemas.microsoft.com/office/powerpoint/2010/main" val="10879527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1E2919A-BA2D-71C9-E0D8-6EEE8A423A0D}"/>
              </a:ext>
            </a:extLst>
          </p:cNvPr>
          <p:cNvSpPr>
            <a:spLocks noGrp="1"/>
          </p:cNvSpPr>
          <p:nvPr>
            <p:ph sz="half" idx="2"/>
          </p:nvPr>
        </p:nvSpPr>
        <p:spPr>
          <a:xfrm>
            <a:off x="257695" y="2326935"/>
            <a:ext cx="3857105" cy="3239641"/>
          </a:xfrm>
        </p:spPr>
        <p:txBody>
          <a:bodyPr/>
          <a:lstStyle/>
          <a:p>
            <a:r>
              <a:rPr lang="en-GB" dirty="0"/>
              <a:t>ELIXIR-UK Research Data Management Club</a:t>
            </a:r>
          </a:p>
          <a:p>
            <a:r>
              <a:rPr lang="en-GB" dirty="0" err="1"/>
              <a:t>BioFAIR</a:t>
            </a:r>
            <a:r>
              <a:rPr lang="en-GB" dirty="0"/>
              <a:t> (https://</a:t>
            </a:r>
            <a:r>
              <a:rPr lang="en-GB" dirty="0" err="1"/>
              <a:t>biofair.uk</a:t>
            </a:r>
            <a:r>
              <a:rPr lang="en-GB" dirty="0"/>
              <a:t>/)</a:t>
            </a:r>
          </a:p>
          <a:p>
            <a:r>
              <a:rPr lang="en-GB" dirty="0" err="1"/>
              <a:t>CasDARS</a:t>
            </a:r>
            <a:endParaRPr lang="en-GB" dirty="0"/>
          </a:p>
        </p:txBody>
      </p:sp>
      <p:sp>
        <p:nvSpPr>
          <p:cNvPr id="8" name="Text Placeholder 7">
            <a:extLst>
              <a:ext uri="{FF2B5EF4-FFF2-40B4-BE49-F238E27FC236}">
                <a16:creationId xmlns:a16="http://schemas.microsoft.com/office/drawing/2014/main" id="{4A27024E-A2AD-87D4-6D95-CC03AA82CE3F}"/>
              </a:ext>
            </a:extLst>
          </p:cNvPr>
          <p:cNvSpPr>
            <a:spLocks noGrp="1"/>
          </p:cNvSpPr>
          <p:nvPr>
            <p:ph type="body" sz="quarter" idx="17"/>
          </p:nvPr>
        </p:nvSpPr>
        <p:spPr/>
        <p:txBody>
          <a:bodyPr/>
          <a:lstStyle/>
          <a:p>
            <a:r>
              <a:rPr lang="en-GB" dirty="0"/>
              <a:t>Key communities</a:t>
            </a:r>
          </a:p>
        </p:txBody>
      </p:sp>
      <p:sp>
        <p:nvSpPr>
          <p:cNvPr id="9" name="Text Placeholder 8">
            <a:extLst>
              <a:ext uri="{FF2B5EF4-FFF2-40B4-BE49-F238E27FC236}">
                <a16:creationId xmlns:a16="http://schemas.microsoft.com/office/drawing/2014/main" id="{2C0DA6C7-AB8F-63C9-F3BA-8573C55C56CF}"/>
              </a:ext>
            </a:extLst>
          </p:cNvPr>
          <p:cNvSpPr>
            <a:spLocks noGrp="1"/>
          </p:cNvSpPr>
          <p:nvPr>
            <p:ph type="body" sz="quarter" idx="18"/>
          </p:nvPr>
        </p:nvSpPr>
        <p:spPr>
          <a:xfrm>
            <a:off x="4192040" y="1845755"/>
            <a:ext cx="7587584" cy="645284"/>
          </a:xfrm>
        </p:spPr>
        <p:txBody>
          <a:bodyPr/>
          <a:lstStyle/>
          <a:p>
            <a:r>
              <a:rPr lang="en-GB"/>
              <a:t>Resources</a:t>
            </a:r>
          </a:p>
        </p:txBody>
      </p:sp>
      <p:sp>
        <p:nvSpPr>
          <p:cNvPr id="10" name="Text Placeholder 9">
            <a:extLst>
              <a:ext uri="{FF2B5EF4-FFF2-40B4-BE49-F238E27FC236}">
                <a16:creationId xmlns:a16="http://schemas.microsoft.com/office/drawing/2014/main" id="{95E50D08-E814-D911-D41D-86458073AC7B}"/>
              </a:ext>
            </a:extLst>
          </p:cNvPr>
          <p:cNvSpPr>
            <a:spLocks noGrp="1"/>
          </p:cNvSpPr>
          <p:nvPr>
            <p:ph type="body" sz="quarter" idx="19"/>
          </p:nvPr>
        </p:nvSpPr>
        <p:spPr>
          <a:xfrm>
            <a:off x="180454" y="3911224"/>
            <a:ext cx="3857105" cy="645284"/>
          </a:xfrm>
        </p:spPr>
        <p:txBody>
          <a:bodyPr/>
          <a:lstStyle/>
          <a:p>
            <a:r>
              <a:rPr lang="en-GB"/>
              <a:t>Further learning</a:t>
            </a:r>
          </a:p>
        </p:txBody>
      </p:sp>
      <p:sp>
        <p:nvSpPr>
          <p:cNvPr id="2" name="Title 1">
            <a:extLst>
              <a:ext uri="{FF2B5EF4-FFF2-40B4-BE49-F238E27FC236}">
                <a16:creationId xmlns:a16="http://schemas.microsoft.com/office/drawing/2014/main" id="{27A10A21-60FA-2506-37A0-B741DC117F2F}"/>
              </a:ext>
            </a:extLst>
          </p:cNvPr>
          <p:cNvSpPr>
            <a:spLocks noGrp="1"/>
          </p:cNvSpPr>
          <p:nvPr>
            <p:ph type="title"/>
          </p:nvPr>
        </p:nvSpPr>
        <p:spPr>
          <a:xfrm>
            <a:off x="675113" y="589219"/>
            <a:ext cx="10414064" cy="645284"/>
          </a:xfrm>
        </p:spPr>
        <p:txBody>
          <a:bodyPr/>
          <a:lstStyle/>
          <a:p>
            <a:r>
              <a:rPr lang="en-GB"/>
              <a:t>Additional resources (1)</a:t>
            </a:r>
          </a:p>
        </p:txBody>
      </p:sp>
      <p:sp>
        <p:nvSpPr>
          <p:cNvPr id="4" name="Slide Number Placeholder 3">
            <a:extLst>
              <a:ext uri="{FF2B5EF4-FFF2-40B4-BE49-F238E27FC236}">
                <a16:creationId xmlns:a16="http://schemas.microsoft.com/office/drawing/2014/main" id="{EC16C40A-5201-3AF6-46DF-5E81DC0FFEBA}"/>
              </a:ext>
            </a:extLst>
          </p:cNvPr>
          <p:cNvSpPr>
            <a:spLocks noGrp="1"/>
          </p:cNvSpPr>
          <p:nvPr>
            <p:ph type="sldNum" sz="quarter" idx="20"/>
          </p:nvPr>
        </p:nvSpPr>
        <p:spPr/>
        <p:txBody>
          <a:bodyPr/>
          <a:lstStyle/>
          <a:p>
            <a:fld id="{7782931A-7D25-4B4B-9464-57AE418934A3}" type="slidenum">
              <a:rPr lang="en-US" smtClean="0"/>
              <a:pPr/>
              <a:t>40</a:t>
            </a:fld>
            <a:endParaRPr lang="en-US"/>
          </a:p>
        </p:txBody>
      </p:sp>
      <p:sp>
        <p:nvSpPr>
          <p:cNvPr id="11" name="Content Placeholder 10">
            <a:extLst>
              <a:ext uri="{FF2B5EF4-FFF2-40B4-BE49-F238E27FC236}">
                <a16:creationId xmlns:a16="http://schemas.microsoft.com/office/drawing/2014/main" id="{13C3F56B-4823-F074-F68B-CD82F97C57D5}"/>
              </a:ext>
            </a:extLst>
          </p:cNvPr>
          <p:cNvSpPr>
            <a:spLocks noGrp="1"/>
          </p:cNvSpPr>
          <p:nvPr>
            <p:ph sz="half" idx="21"/>
          </p:nvPr>
        </p:nvSpPr>
        <p:spPr>
          <a:xfrm>
            <a:off x="4192040" y="2291403"/>
            <a:ext cx="7587584" cy="2674173"/>
          </a:xfrm>
        </p:spPr>
        <p:txBody>
          <a:bodyPr/>
          <a:lstStyle/>
          <a:p>
            <a:r>
              <a:rPr lang="en-GB" dirty="0" err="1">
                <a:solidFill>
                  <a:schemeClr val="bg1"/>
                </a:solidFill>
              </a:rPr>
              <a:t>FAIRsharing</a:t>
            </a:r>
            <a:r>
              <a:rPr lang="en-GB" dirty="0">
                <a:solidFill>
                  <a:schemeClr val="bg1"/>
                </a:solidFill>
              </a:rPr>
              <a:t>: Registry of data standards, databases, and policies. </a:t>
            </a:r>
          </a:p>
          <a:p>
            <a:pPr lvl="1"/>
            <a:r>
              <a:rPr lang="en-GB" dirty="0">
                <a:solidFill>
                  <a:schemeClr val="accent1">
                    <a:lumMod val="60000"/>
                    <a:lumOff val="40000"/>
                  </a:schemeClr>
                </a:solidFill>
                <a:hlinkClick r:id="rId3">
                  <a:extLst>
                    <a:ext uri="{A12FA001-AC4F-418D-AE19-62706E023703}">
                      <ahyp:hlinkClr xmlns:ahyp="http://schemas.microsoft.com/office/drawing/2018/hyperlinkcolor" val="tx"/>
                    </a:ext>
                  </a:extLst>
                </a:hlinkClick>
              </a:rPr>
              <a:t>https://fairsharing.org/</a:t>
            </a:r>
            <a:r>
              <a:rPr lang="en-GB" dirty="0">
                <a:solidFill>
                  <a:schemeClr val="accent1">
                    <a:lumMod val="60000"/>
                    <a:lumOff val="40000"/>
                  </a:schemeClr>
                </a:solidFill>
              </a:rPr>
              <a:t> </a:t>
            </a:r>
            <a:endParaRPr lang="en-GB" dirty="0">
              <a:solidFill>
                <a:schemeClr val="bg1"/>
              </a:solidFill>
            </a:endParaRPr>
          </a:p>
          <a:p>
            <a:r>
              <a:rPr lang="en-GB" dirty="0">
                <a:solidFill>
                  <a:schemeClr val="bg1"/>
                </a:solidFill>
              </a:rPr>
              <a:t>ELIXIR </a:t>
            </a:r>
            <a:r>
              <a:rPr lang="en-GB" dirty="0" err="1">
                <a:solidFill>
                  <a:schemeClr val="bg1"/>
                </a:solidFill>
              </a:rPr>
              <a:t>RDMkit</a:t>
            </a:r>
            <a:r>
              <a:rPr lang="en-GB" dirty="0">
                <a:solidFill>
                  <a:schemeClr val="bg1"/>
                </a:solidFill>
              </a:rPr>
              <a:t>: Practical, life-science-specific RDM guidance. Strong step by step “how do I actually do this?”</a:t>
            </a:r>
          </a:p>
          <a:p>
            <a:pPr lvl="1"/>
            <a:r>
              <a:rPr lang="en-GB" dirty="0">
                <a:solidFill>
                  <a:schemeClr val="accent1">
                    <a:lumMod val="60000"/>
                    <a:lumOff val="40000"/>
                  </a:schemeClr>
                </a:solidFill>
                <a:hlinkClick r:id="rId4">
                  <a:extLst>
                    <a:ext uri="{A12FA001-AC4F-418D-AE19-62706E023703}">
                      <ahyp:hlinkClr xmlns:ahyp="http://schemas.microsoft.com/office/drawing/2018/hyperlinkcolor" val="tx"/>
                    </a:ext>
                  </a:extLst>
                </a:hlinkClick>
              </a:rPr>
              <a:t>https://rdmkit.elixir-europe.org/</a:t>
            </a:r>
            <a:r>
              <a:rPr lang="en-GB" dirty="0">
                <a:solidFill>
                  <a:schemeClr val="accent1">
                    <a:lumMod val="60000"/>
                    <a:lumOff val="40000"/>
                  </a:schemeClr>
                </a:solidFill>
              </a:rPr>
              <a:t> </a:t>
            </a:r>
            <a:endParaRPr lang="en-GB" dirty="0">
              <a:solidFill>
                <a:schemeClr val="bg1"/>
              </a:solidFill>
            </a:endParaRPr>
          </a:p>
          <a:p>
            <a:r>
              <a:rPr lang="en-GB" dirty="0">
                <a:solidFill>
                  <a:schemeClr val="bg1"/>
                </a:solidFill>
              </a:rPr>
              <a:t>GO FAIR Initiative: Conceptual frameworks and implementation networks. Good for strategic understanding and alignment.</a:t>
            </a:r>
          </a:p>
          <a:p>
            <a:pPr lvl="1"/>
            <a:r>
              <a:rPr lang="en-GB" dirty="0">
                <a:solidFill>
                  <a:schemeClr val="accent1">
                    <a:lumMod val="60000"/>
                    <a:lumOff val="40000"/>
                  </a:schemeClr>
                </a:solidFill>
                <a:hlinkClick r:id="rId5">
                  <a:extLst>
                    <a:ext uri="{A12FA001-AC4F-418D-AE19-62706E023703}">
                      <ahyp:hlinkClr xmlns:ahyp="http://schemas.microsoft.com/office/drawing/2018/hyperlinkcolor" val="tx"/>
                    </a:ext>
                  </a:extLst>
                </a:hlinkClick>
              </a:rPr>
              <a:t>https://www.go-fair.org/</a:t>
            </a:r>
            <a:endParaRPr lang="en-GB" dirty="0">
              <a:solidFill>
                <a:schemeClr val="accent1">
                  <a:lumMod val="60000"/>
                  <a:lumOff val="40000"/>
                </a:schemeClr>
              </a:solidFill>
            </a:endParaRPr>
          </a:p>
        </p:txBody>
      </p:sp>
      <p:sp>
        <p:nvSpPr>
          <p:cNvPr id="12" name="Content Placeholder 11">
            <a:extLst>
              <a:ext uri="{FF2B5EF4-FFF2-40B4-BE49-F238E27FC236}">
                <a16:creationId xmlns:a16="http://schemas.microsoft.com/office/drawing/2014/main" id="{B279B946-2A0D-C912-FEDB-B369907BF483}"/>
              </a:ext>
            </a:extLst>
          </p:cNvPr>
          <p:cNvSpPr>
            <a:spLocks noGrp="1"/>
          </p:cNvSpPr>
          <p:nvPr>
            <p:ph sz="half" idx="22"/>
          </p:nvPr>
        </p:nvSpPr>
        <p:spPr>
          <a:xfrm>
            <a:off x="180455" y="4405777"/>
            <a:ext cx="3857105" cy="559799"/>
          </a:xfrm>
        </p:spPr>
        <p:txBody>
          <a:bodyPr/>
          <a:lstStyle/>
          <a:p>
            <a:r>
              <a:rPr lang="en-GB">
                <a:solidFill>
                  <a:schemeClr val="accent1">
                    <a:lumMod val="60000"/>
                    <a:lumOff val="40000"/>
                  </a:schemeClr>
                </a:solidFill>
                <a:hlinkClick r:id="rId6">
                  <a:extLst>
                    <a:ext uri="{A12FA001-AC4F-418D-AE19-62706E023703}">
                      <ahyp:hlinkClr xmlns:ahyp="http://schemas.microsoft.com/office/drawing/2018/hyperlinkcolor" val="tx"/>
                    </a:ext>
                  </a:extLst>
                </a:hlinkClick>
              </a:rPr>
              <a:t>https://elixir-uk.github.io/FAIR-Pointers/</a:t>
            </a:r>
            <a:endParaRPr lang="en-GB">
              <a:solidFill>
                <a:schemeClr val="accent1">
                  <a:lumMod val="60000"/>
                  <a:lumOff val="40000"/>
                </a:schemeClr>
              </a:solidFill>
            </a:endParaRPr>
          </a:p>
          <a:p>
            <a:r>
              <a:rPr lang="en-GB">
                <a:solidFill>
                  <a:schemeClr val="accent1">
                    <a:lumMod val="60000"/>
                    <a:lumOff val="40000"/>
                  </a:schemeClr>
                </a:solidFill>
                <a:hlinkClick r:id="rId7">
                  <a:extLst>
                    <a:ext uri="{A12FA001-AC4F-418D-AE19-62706E023703}">
                      <ahyp:hlinkClr xmlns:ahyp="http://schemas.microsoft.com/office/drawing/2018/hyperlinkcolor" val="tx"/>
                    </a:ext>
                  </a:extLst>
                </a:hlinkClick>
              </a:rPr>
              <a:t>https://book.the-turing-way.org/</a:t>
            </a:r>
            <a:r>
              <a:rPr lang="en-GB">
                <a:solidFill>
                  <a:schemeClr val="accent1">
                    <a:lumMod val="60000"/>
                    <a:lumOff val="40000"/>
                  </a:schemeClr>
                </a:solidFill>
              </a:rPr>
              <a:t> </a:t>
            </a:r>
          </a:p>
          <a:p>
            <a:r>
              <a:rPr lang="en-GB"/>
              <a:t>TeSS – part of ELIXIR has many great training resources</a:t>
            </a:r>
          </a:p>
        </p:txBody>
      </p:sp>
      <p:sp>
        <p:nvSpPr>
          <p:cNvPr id="5" name="Footer Placeholder 4">
            <a:extLst>
              <a:ext uri="{FF2B5EF4-FFF2-40B4-BE49-F238E27FC236}">
                <a16:creationId xmlns:a16="http://schemas.microsoft.com/office/drawing/2014/main" id="{79FB66C6-1E3F-F2E0-23EE-23BC288C3849}"/>
              </a:ext>
            </a:extLst>
          </p:cNvPr>
          <p:cNvSpPr>
            <a:spLocks noGrp="1"/>
          </p:cNvSpPr>
          <p:nvPr>
            <p:ph type="ftr" sz="quarter" idx="12"/>
          </p:nvPr>
        </p:nvSpPr>
        <p:spPr/>
        <p:txBody>
          <a:bodyPr/>
          <a:lstStyle/>
          <a:p>
            <a:r>
              <a:rPr lang="en-US"/>
              <a:t>CBF</a:t>
            </a:r>
          </a:p>
        </p:txBody>
      </p:sp>
      <p:sp>
        <p:nvSpPr>
          <p:cNvPr id="6" name="Text Placeholder 7">
            <a:extLst>
              <a:ext uri="{FF2B5EF4-FFF2-40B4-BE49-F238E27FC236}">
                <a16:creationId xmlns:a16="http://schemas.microsoft.com/office/drawing/2014/main" id="{0BBAA0EE-E3FE-8390-CE98-47B41B6EE8B5}"/>
              </a:ext>
            </a:extLst>
          </p:cNvPr>
          <p:cNvSpPr txBox="1">
            <a:spLocks/>
          </p:cNvSpPr>
          <p:nvPr/>
        </p:nvSpPr>
        <p:spPr>
          <a:xfrm>
            <a:off x="4330063" y="4983671"/>
            <a:ext cx="5193500" cy="6452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800" b="1" kern="1200">
                <a:solidFill>
                  <a:schemeClr val="bg2"/>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Infrastructure (and other opportunities)</a:t>
            </a:r>
          </a:p>
        </p:txBody>
      </p:sp>
      <p:sp>
        <p:nvSpPr>
          <p:cNvPr id="7" name="Content Placeholder 2">
            <a:extLst>
              <a:ext uri="{FF2B5EF4-FFF2-40B4-BE49-F238E27FC236}">
                <a16:creationId xmlns:a16="http://schemas.microsoft.com/office/drawing/2014/main" id="{9D4A7BC1-72CC-7041-55B0-214835DD3235}"/>
              </a:ext>
            </a:extLst>
          </p:cNvPr>
          <p:cNvSpPr txBox="1">
            <a:spLocks/>
          </p:cNvSpPr>
          <p:nvPr/>
        </p:nvSpPr>
        <p:spPr>
          <a:xfrm>
            <a:off x="4519123" y="5566576"/>
            <a:ext cx="6059717" cy="1162468"/>
          </a:xfrm>
          <a:prstGeom prst="rect">
            <a:avLst/>
          </a:prstGeom>
        </p:spPr>
        <p:txBody>
          <a:bodyPr lIns="0" tIns="0" rIns="0" bIns="0" anchor="t" anchorCtr="0"/>
          <a:lstStyle>
            <a:lvl1pPr marL="285750" indent="-285750" algn="l" defTabSz="914400" rtl="0" eaLnBrk="1" latinLnBrk="0" hangingPunct="1">
              <a:lnSpc>
                <a:spcPct val="90000"/>
              </a:lnSpc>
              <a:spcBef>
                <a:spcPts val="1000"/>
              </a:spcBef>
              <a:buFont typeface="Wingdings" pitchFamily="2" charset="2"/>
              <a:buChar char="§"/>
              <a:defRPr sz="1800" kern="1200">
                <a:solidFill>
                  <a:schemeClr val="bg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err="1"/>
              <a:t>BioFAIR</a:t>
            </a:r>
            <a:r>
              <a:rPr lang="en-GB" dirty="0"/>
              <a:t> (https://</a:t>
            </a:r>
            <a:r>
              <a:rPr lang="en-GB" dirty="0" err="1"/>
              <a:t>biofair.uk</a:t>
            </a:r>
            <a:r>
              <a:rPr lang="en-GB" dirty="0"/>
              <a:t>/)</a:t>
            </a:r>
          </a:p>
        </p:txBody>
      </p:sp>
    </p:spTree>
    <p:extLst>
      <p:ext uri="{BB962C8B-B14F-4D97-AF65-F5344CB8AC3E}">
        <p14:creationId xmlns:p14="http://schemas.microsoft.com/office/powerpoint/2010/main" val="38847606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B3969-B98B-19CE-4669-1812992272B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896F6D-E63D-37BF-49F3-C96401185DF5}"/>
              </a:ext>
            </a:extLst>
          </p:cNvPr>
          <p:cNvSpPr>
            <a:spLocks noGrp="1"/>
          </p:cNvSpPr>
          <p:nvPr>
            <p:ph sz="half" idx="2"/>
          </p:nvPr>
        </p:nvSpPr>
        <p:spPr>
          <a:xfrm>
            <a:off x="537394" y="2291402"/>
            <a:ext cx="5339869" cy="1269379"/>
          </a:xfrm>
        </p:spPr>
        <p:txBody>
          <a:bodyPr/>
          <a:lstStyle/>
          <a:p>
            <a:r>
              <a:rPr lang="en-GB" dirty="0" err="1">
                <a:solidFill>
                  <a:schemeClr val="bg1"/>
                </a:solidFill>
              </a:rPr>
              <a:t>Zenodo</a:t>
            </a:r>
            <a:r>
              <a:rPr lang="en-GB" dirty="0">
                <a:solidFill>
                  <a:schemeClr val="bg1"/>
                </a:solidFill>
              </a:rPr>
              <a:t>: Free repository with DOI assignment</a:t>
            </a:r>
          </a:p>
          <a:p>
            <a:pPr lvl="1"/>
            <a:r>
              <a:rPr lang="en-GB" dirty="0">
                <a:solidFill>
                  <a:schemeClr val="accent1">
                    <a:lumMod val="60000"/>
                    <a:lumOff val="40000"/>
                  </a:schemeClr>
                </a:solidFill>
                <a:hlinkClick r:id="rId3">
                  <a:extLst>
                    <a:ext uri="{A12FA001-AC4F-418D-AE19-62706E023703}">
                      <ahyp:hlinkClr xmlns:ahyp="http://schemas.microsoft.com/office/drawing/2018/hyperlinkcolor" val="tx"/>
                    </a:ext>
                  </a:extLst>
                </a:hlinkClick>
              </a:rPr>
              <a:t>https://zenodo.org/</a:t>
            </a:r>
            <a:endParaRPr lang="en-GB" dirty="0">
              <a:hlinkClick r:id="rId3">
                <a:extLst>
                  <a:ext uri="{A12FA001-AC4F-418D-AE19-62706E023703}">
                    <ahyp:hlinkClr xmlns:ahyp="http://schemas.microsoft.com/office/drawing/2018/hyperlinkcolor" val="tx"/>
                  </a:ext>
                </a:extLst>
              </a:hlinkClick>
            </a:endParaRPr>
          </a:p>
          <a:p>
            <a:r>
              <a:rPr lang="en-GB" dirty="0">
                <a:solidFill>
                  <a:schemeClr val="bg1"/>
                </a:solidFill>
              </a:rPr>
              <a:t>FAIR-DOM SEEK </a:t>
            </a:r>
            <a:r>
              <a:rPr lang="en-GB" dirty="0">
                <a:solidFill>
                  <a:schemeClr val="bg1"/>
                </a:solidFill>
                <a:hlinkClick r:id="rId4"/>
              </a:rPr>
              <a:t>https://seek4science.org/</a:t>
            </a:r>
            <a:r>
              <a:rPr lang="en-GB" dirty="0">
                <a:solidFill>
                  <a:schemeClr val="bg1"/>
                </a:solidFill>
              </a:rPr>
              <a:t> a new platform for heterogeneous research data (with levels of control)</a:t>
            </a:r>
          </a:p>
          <a:p>
            <a:r>
              <a:rPr lang="en-GB" dirty="0" err="1">
                <a:solidFill>
                  <a:schemeClr val="bg1"/>
                </a:solidFill>
              </a:rPr>
              <a:t>F</a:t>
            </a:r>
            <a:r>
              <a:rPr lang="en-GB" dirty="0" err="1"/>
              <a:t>igshare</a:t>
            </a:r>
            <a:r>
              <a:rPr lang="en-GB" dirty="0"/>
              <a:t> – data sharing with metrics or Dryad widely used for journal linked datasets</a:t>
            </a:r>
          </a:p>
          <a:p>
            <a:endParaRPr lang="en-GB" dirty="0"/>
          </a:p>
        </p:txBody>
      </p:sp>
      <p:sp>
        <p:nvSpPr>
          <p:cNvPr id="8" name="Text Placeholder 7">
            <a:extLst>
              <a:ext uri="{FF2B5EF4-FFF2-40B4-BE49-F238E27FC236}">
                <a16:creationId xmlns:a16="http://schemas.microsoft.com/office/drawing/2014/main" id="{3417665A-6392-E98C-8034-8A8326C0983A}"/>
              </a:ext>
            </a:extLst>
          </p:cNvPr>
          <p:cNvSpPr>
            <a:spLocks noGrp="1"/>
          </p:cNvSpPr>
          <p:nvPr>
            <p:ph type="body" sz="quarter" idx="17"/>
          </p:nvPr>
        </p:nvSpPr>
        <p:spPr>
          <a:xfrm>
            <a:off x="412377" y="1748936"/>
            <a:ext cx="5078098" cy="645284"/>
          </a:xfrm>
        </p:spPr>
        <p:txBody>
          <a:bodyPr/>
          <a:lstStyle/>
          <a:p>
            <a:r>
              <a:rPr lang="en-GB"/>
              <a:t>Repositories &amp; Data Publishing</a:t>
            </a:r>
          </a:p>
        </p:txBody>
      </p:sp>
      <p:sp>
        <p:nvSpPr>
          <p:cNvPr id="9" name="Text Placeholder 8">
            <a:extLst>
              <a:ext uri="{FF2B5EF4-FFF2-40B4-BE49-F238E27FC236}">
                <a16:creationId xmlns:a16="http://schemas.microsoft.com/office/drawing/2014/main" id="{6579CBB7-4512-984B-57E9-F3FFAFF29385}"/>
              </a:ext>
            </a:extLst>
          </p:cNvPr>
          <p:cNvSpPr>
            <a:spLocks noGrp="1"/>
          </p:cNvSpPr>
          <p:nvPr>
            <p:ph type="body" sz="quarter" idx="18"/>
          </p:nvPr>
        </p:nvSpPr>
        <p:spPr>
          <a:xfrm>
            <a:off x="5981252" y="1748936"/>
            <a:ext cx="6110344" cy="645284"/>
          </a:xfrm>
        </p:spPr>
        <p:txBody>
          <a:bodyPr/>
          <a:lstStyle/>
          <a:p>
            <a:r>
              <a:rPr lang="en-GB"/>
              <a:t>Clinical/health data-specific infrastructure</a:t>
            </a:r>
          </a:p>
        </p:txBody>
      </p:sp>
      <p:sp>
        <p:nvSpPr>
          <p:cNvPr id="2" name="Title 1">
            <a:extLst>
              <a:ext uri="{FF2B5EF4-FFF2-40B4-BE49-F238E27FC236}">
                <a16:creationId xmlns:a16="http://schemas.microsoft.com/office/drawing/2014/main" id="{95DD4D6A-EDBB-F278-DC0A-AE9F77EBC9AF}"/>
              </a:ext>
            </a:extLst>
          </p:cNvPr>
          <p:cNvSpPr>
            <a:spLocks noGrp="1"/>
          </p:cNvSpPr>
          <p:nvPr>
            <p:ph type="title"/>
          </p:nvPr>
        </p:nvSpPr>
        <p:spPr>
          <a:xfrm>
            <a:off x="675113" y="589219"/>
            <a:ext cx="10414064" cy="645284"/>
          </a:xfrm>
        </p:spPr>
        <p:txBody>
          <a:bodyPr/>
          <a:lstStyle/>
          <a:p>
            <a:r>
              <a:rPr lang="en-GB"/>
              <a:t>Additional resources (2)</a:t>
            </a:r>
          </a:p>
        </p:txBody>
      </p:sp>
      <p:sp>
        <p:nvSpPr>
          <p:cNvPr id="4" name="Slide Number Placeholder 3">
            <a:extLst>
              <a:ext uri="{FF2B5EF4-FFF2-40B4-BE49-F238E27FC236}">
                <a16:creationId xmlns:a16="http://schemas.microsoft.com/office/drawing/2014/main" id="{1D89E79F-0505-C217-E37B-55D0B616BFB8}"/>
              </a:ext>
            </a:extLst>
          </p:cNvPr>
          <p:cNvSpPr>
            <a:spLocks noGrp="1"/>
          </p:cNvSpPr>
          <p:nvPr>
            <p:ph type="sldNum" sz="quarter" idx="20"/>
          </p:nvPr>
        </p:nvSpPr>
        <p:spPr/>
        <p:txBody>
          <a:bodyPr/>
          <a:lstStyle/>
          <a:p>
            <a:fld id="{7782931A-7D25-4B4B-9464-57AE418934A3}" type="slidenum">
              <a:rPr lang="en-US" smtClean="0"/>
              <a:pPr/>
              <a:t>41</a:t>
            </a:fld>
            <a:endParaRPr lang="en-US"/>
          </a:p>
        </p:txBody>
      </p:sp>
      <p:sp>
        <p:nvSpPr>
          <p:cNvPr id="11" name="Content Placeholder 10">
            <a:extLst>
              <a:ext uri="{FF2B5EF4-FFF2-40B4-BE49-F238E27FC236}">
                <a16:creationId xmlns:a16="http://schemas.microsoft.com/office/drawing/2014/main" id="{5FA2CDAC-FDE1-E7DE-1A57-41F05493B075}"/>
              </a:ext>
            </a:extLst>
          </p:cNvPr>
          <p:cNvSpPr>
            <a:spLocks noGrp="1"/>
          </p:cNvSpPr>
          <p:nvPr>
            <p:ph sz="half" idx="21"/>
          </p:nvPr>
        </p:nvSpPr>
        <p:spPr>
          <a:xfrm>
            <a:off x="6314738" y="2291403"/>
            <a:ext cx="5464885" cy="3239641"/>
          </a:xfrm>
        </p:spPr>
        <p:txBody>
          <a:bodyPr/>
          <a:lstStyle/>
          <a:p>
            <a:r>
              <a:rPr lang="en-GB" dirty="0">
                <a:solidFill>
                  <a:schemeClr val="bg1"/>
                </a:solidFill>
              </a:rPr>
              <a:t>HDR UK Gateway: Discovery platform for UK health datasets.</a:t>
            </a:r>
          </a:p>
          <a:p>
            <a:pPr lvl="1"/>
            <a:r>
              <a:rPr lang="en-GB" dirty="0">
                <a:solidFill>
                  <a:schemeClr val="accent1">
                    <a:lumMod val="60000"/>
                    <a:lumOff val="40000"/>
                  </a:schemeClr>
                </a:solidFill>
                <a:hlinkClick r:id="rId5">
                  <a:extLst>
                    <a:ext uri="{A12FA001-AC4F-418D-AE19-62706E023703}">
                      <ahyp:hlinkClr xmlns:ahyp="http://schemas.microsoft.com/office/drawing/2018/hyperlinkcolor" val="tx"/>
                    </a:ext>
                  </a:extLst>
                </a:hlinkClick>
              </a:rPr>
              <a:t>https://healthdatagateway.org/</a:t>
            </a:r>
            <a:r>
              <a:rPr lang="en-GB" dirty="0">
                <a:solidFill>
                  <a:schemeClr val="accent1">
                    <a:lumMod val="60000"/>
                    <a:lumOff val="40000"/>
                  </a:schemeClr>
                </a:solidFill>
              </a:rPr>
              <a:t> </a:t>
            </a:r>
          </a:p>
          <a:p>
            <a:pPr lvl="1"/>
            <a:r>
              <a:rPr lang="en-GB" dirty="0">
                <a:solidFill>
                  <a:schemeClr val="bg1"/>
                </a:solidFill>
              </a:rPr>
              <a:t>Note CRUK is also launching a datahub as a front end to the HDR-UK Gateway with good interface to access relevant data</a:t>
            </a:r>
          </a:p>
          <a:p>
            <a:r>
              <a:rPr lang="en-GB" dirty="0">
                <a:solidFill>
                  <a:schemeClr val="bg1"/>
                </a:solidFill>
              </a:rPr>
              <a:t>UK Data Service: Access to social and health datasets + guidance.</a:t>
            </a:r>
          </a:p>
          <a:p>
            <a:pPr lvl="1"/>
            <a:r>
              <a:rPr lang="en-GB" dirty="0">
                <a:solidFill>
                  <a:schemeClr val="accent1">
                    <a:lumMod val="60000"/>
                    <a:lumOff val="40000"/>
                  </a:schemeClr>
                </a:solidFill>
                <a:hlinkClick r:id="rId6">
                  <a:extLst>
                    <a:ext uri="{A12FA001-AC4F-418D-AE19-62706E023703}">
                      <ahyp:hlinkClr xmlns:ahyp="http://schemas.microsoft.com/office/drawing/2018/hyperlinkcolor" val="tx"/>
                    </a:ext>
                  </a:extLst>
                </a:hlinkClick>
              </a:rPr>
              <a:t>https://ukdataservice.ac.uk/</a:t>
            </a:r>
            <a:r>
              <a:rPr lang="en-GB" dirty="0">
                <a:solidFill>
                  <a:schemeClr val="accent1">
                    <a:lumMod val="60000"/>
                    <a:lumOff val="40000"/>
                  </a:schemeClr>
                </a:solidFill>
              </a:rPr>
              <a:t> </a:t>
            </a:r>
          </a:p>
          <a:p>
            <a:endParaRPr lang="en-GB" dirty="0">
              <a:solidFill>
                <a:schemeClr val="bg1"/>
              </a:solidFill>
            </a:endParaRPr>
          </a:p>
          <a:p>
            <a:r>
              <a:rPr lang="en-GB" dirty="0"/>
              <a:t>NHS England Data Services: Useful context for </a:t>
            </a:r>
            <a:r>
              <a:rPr lang="en-GB" b="1" dirty="0"/>
              <a:t>clinical data flows and reuse landscape</a:t>
            </a:r>
            <a:endParaRPr lang="en-GB" dirty="0"/>
          </a:p>
          <a:p>
            <a:pPr lvl="1"/>
            <a:r>
              <a:rPr lang="en-GB" dirty="0">
                <a:solidFill>
                  <a:schemeClr val="accent1">
                    <a:lumMod val="60000"/>
                    <a:lumOff val="40000"/>
                  </a:schemeClr>
                </a:solidFill>
                <a:hlinkClick r:id="rId7">
                  <a:extLst>
                    <a:ext uri="{A12FA001-AC4F-418D-AE19-62706E023703}">
                      <ahyp:hlinkClr xmlns:ahyp="http://schemas.microsoft.com/office/drawing/2018/hyperlinkcolor" val="tx"/>
                    </a:ext>
                  </a:extLst>
                </a:hlinkClick>
              </a:rPr>
              <a:t>https://digital.nhs.uk/services</a:t>
            </a:r>
            <a:br>
              <a:rPr lang="en-GB" dirty="0"/>
            </a:br>
            <a:endParaRPr lang="en-GB" dirty="0">
              <a:solidFill>
                <a:schemeClr val="bg1"/>
              </a:solidFill>
            </a:endParaRPr>
          </a:p>
          <a:p>
            <a:endParaRPr lang="en-GB" dirty="0"/>
          </a:p>
        </p:txBody>
      </p:sp>
      <p:sp>
        <p:nvSpPr>
          <p:cNvPr id="5" name="Footer Placeholder 4">
            <a:extLst>
              <a:ext uri="{FF2B5EF4-FFF2-40B4-BE49-F238E27FC236}">
                <a16:creationId xmlns:a16="http://schemas.microsoft.com/office/drawing/2014/main" id="{2BFF12D8-FE52-2865-1DF2-8E2E2FA979D1}"/>
              </a:ext>
            </a:extLst>
          </p:cNvPr>
          <p:cNvSpPr>
            <a:spLocks noGrp="1"/>
          </p:cNvSpPr>
          <p:nvPr>
            <p:ph type="ftr" sz="quarter" idx="12"/>
          </p:nvPr>
        </p:nvSpPr>
        <p:spPr/>
        <p:txBody>
          <a:bodyPr/>
          <a:lstStyle/>
          <a:p>
            <a:r>
              <a:rPr lang="en-US"/>
              <a:t>CBF</a:t>
            </a:r>
          </a:p>
        </p:txBody>
      </p:sp>
      <p:sp>
        <p:nvSpPr>
          <p:cNvPr id="16" name="Text Placeholder 7">
            <a:extLst>
              <a:ext uri="{FF2B5EF4-FFF2-40B4-BE49-F238E27FC236}">
                <a16:creationId xmlns:a16="http://schemas.microsoft.com/office/drawing/2014/main" id="{B13D2D28-E0A8-8B7C-078A-043FF0093DEE}"/>
              </a:ext>
            </a:extLst>
          </p:cNvPr>
          <p:cNvSpPr txBox="1">
            <a:spLocks/>
          </p:cNvSpPr>
          <p:nvPr/>
        </p:nvSpPr>
        <p:spPr>
          <a:xfrm>
            <a:off x="528069" y="4295038"/>
            <a:ext cx="5078098" cy="6452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800" b="1" kern="1200">
                <a:solidFill>
                  <a:schemeClr val="bg2"/>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Metadata, standards &amp; interoperability</a:t>
            </a:r>
          </a:p>
        </p:txBody>
      </p:sp>
      <p:sp>
        <p:nvSpPr>
          <p:cNvPr id="17" name="TextBox 16">
            <a:extLst>
              <a:ext uri="{FF2B5EF4-FFF2-40B4-BE49-F238E27FC236}">
                <a16:creationId xmlns:a16="http://schemas.microsoft.com/office/drawing/2014/main" id="{09BA7F6D-57EE-E5E1-0F3D-7C5DE03CB74B}"/>
              </a:ext>
            </a:extLst>
          </p:cNvPr>
          <p:cNvSpPr txBox="1"/>
          <p:nvPr/>
        </p:nvSpPr>
        <p:spPr>
          <a:xfrm>
            <a:off x="607817" y="4617680"/>
            <a:ext cx="5464885" cy="2092881"/>
          </a:xfrm>
          <a:prstGeom prst="rect">
            <a:avLst/>
          </a:prstGeom>
          <a:noFill/>
        </p:spPr>
        <p:txBody>
          <a:bodyPr wrap="square" lIns="91440" tIns="45720" rIns="91440" bIns="45720" rtlCol="0" anchor="t">
            <a:spAutoFit/>
          </a:bodyPr>
          <a:lstStyle/>
          <a:p>
            <a:pPr marL="285750" indent="-285750">
              <a:buFont typeface="Wingdings" panose="020B0604020202020204" pitchFamily="34" charset="0"/>
              <a:buChar char="§"/>
            </a:pPr>
            <a:r>
              <a:rPr lang="en-GB" sz="1600" dirty="0">
                <a:solidFill>
                  <a:schemeClr val="bg1"/>
                </a:solidFill>
              </a:rPr>
              <a:t>HL7: Clinical data exchange standard (relevant for HER-linked research)</a:t>
            </a:r>
            <a:endParaRPr lang="en-US" dirty="0"/>
          </a:p>
          <a:p>
            <a:pPr marL="742950" lvl="1" indent="-285750">
              <a:buFont typeface="Arial" panose="020B0604020202020204" pitchFamily="34" charset="0"/>
              <a:buChar char="•"/>
            </a:pPr>
            <a:r>
              <a:rPr lang="en-GB" sz="1600" dirty="0">
                <a:solidFill>
                  <a:schemeClr val="accent1">
                    <a:lumMod val="60000"/>
                    <a:lumOff val="40000"/>
                  </a:schemeClr>
                </a:solidFill>
                <a:hlinkClick r:id="rId8">
                  <a:extLst>
                    <a:ext uri="{A12FA001-AC4F-418D-AE19-62706E023703}">
                      <ahyp:hlinkClr xmlns:ahyp="http://schemas.microsoft.com/office/drawing/2018/hyperlinkcolor" val="tx"/>
                    </a:ext>
                  </a:extLst>
                </a:hlinkClick>
              </a:rPr>
              <a:t>https://www.hl7.org/fhir/</a:t>
            </a:r>
            <a:r>
              <a:rPr lang="en-GB" sz="1600" dirty="0">
                <a:solidFill>
                  <a:schemeClr val="accent1">
                    <a:lumMod val="60000"/>
                    <a:lumOff val="40000"/>
                  </a:schemeClr>
                </a:solidFill>
              </a:rPr>
              <a:t> </a:t>
            </a:r>
          </a:p>
          <a:p>
            <a:pPr marL="285750" indent="-285750">
              <a:buFont typeface="Wingdings" panose="020B0604020202020204" pitchFamily="34" charset="0"/>
              <a:buChar char="§"/>
            </a:pPr>
            <a:r>
              <a:rPr lang="en-GB" sz="1600" dirty="0">
                <a:solidFill>
                  <a:schemeClr val="bg1"/>
                </a:solidFill>
              </a:rPr>
              <a:t>OHDSI: Global community using OMOP CDM. Enables multi-centre studies</a:t>
            </a:r>
          </a:p>
          <a:p>
            <a:pPr marL="742950" lvl="1" indent="-285750">
              <a:buFont typeface="Arial" panose="020B0604020202020204" pitchFamily="34" charset="0"/>
              <a:buChar char="•"/>
            </a:pPr>
            <a:r>
              <a:rPr lang="en-GB" sz="1600" dirty="0">
                <a:solidFill>
                  <a:schemeClr val="accent1">
                    <a:lumMod val="60000"/>
                    <a:lumOff val="40000"/>
                  </a:schemeClr>
                </a:solidFill>
                <a:hlinkClick r:id="rId9">
                  <a:extLst>
                    <a:ext uri="{A12FA001-AC4F-418D-AE19-62706E023703}">
                      <ahyp:hlinkClr xmlns:ahyp="http://schemas.microsoft.com/office/drawing/2018/hyperlinkcolor" val="tx"/>
                    </a:ext>
                  </a:extLst>
                </a:hlinkClick>
              </a:rPr>
              <a:t>https://www.ohdsi.org/</a:t>
            </a:r>
            <a:r>
              <a:rPr lang="en-GB" sz="1600" dirty="0">
                <a:solidFill>
                  <a:schemeClr val="accent1">
                    <a:lumMod val="60000"/>
                    <a:lumOff val="40000"/>
                  </a:schemeClr>
                </a:solidFill>
              </a:rPr>
              <a:t> </a:t>
            </a:r>
          </a:p>
          <a:p>
            <a:pPr marL="285750" indent="-285750">
              <a:buFont typeface="Wingdings" panose="020B0604020202020204" pitchFamily="34" charset="0"/>
              <a:buChar char="§"/>
            </a:pPr>
            <a:r>
              <a:rPr lang="en-GB" sz="1600" dirty="0">
                <a:solidFill>
                  <a:schemeClr val="bg1"/>
                </a:solidFill>
              </a:rPr>
              <a:t>SNOMED International Clinical terminology standard</a:t>
            </a:r>
          </a:p>
          <a:p>
            <a:pPr marL="742950" lvl="1" indent="-285750">
              <a:buFont typeface="Arial" panose="020B0604020202020204" pitchFamily="34" charset="0"/>
              <a:buChar char="•"/>
            </a:pPr>
            <a:r>
              <a:rPr lang="en-GB" sz="1600" dirty="0">
                <a:solidFill>
                  <a:schemeClr val="accent1">
                    <a:lumMod val="60000"/>
                    <a:lumOff val="40000"/>
                  </a:schemeClr>
                </a:solidFill>
                <a:hlinkClick r:id="rId10">
                  <a:extLst>
                    <a:ext uri="{A12FA001-AC4F-418D-AE19-62706E023703}">
                      <ahyp:hlinkClr xmlns:ahyp="http://schemas.microsoft.com/office/drawing/2018/hyperlinkcolor" val="tx"/>
                    </a:ext>
                  </a:extLst>
                </a:hlinkClick>
              </a:rPr>
              <a:t>https://www.snomed.org/</a:t>
            </a:r>
            <a:r>
              <a:rPr lang="en-GB" sz="1600" dirty="0">
                <a:solidFill>
                  <a:schemeClr val="accent1">
                    <a:lumMod val="60000"/>
                    <a:lumOff val="40000"/>
                  </a:schemeClr>
                </a:solidFill>
              </a:rPr>
              <a:t> </a:t>
            </a:r>
          </a:p>
        </p:txBody>
      </p:sp>
    </p:spTree>
    <p:extLst>
      <p:ext uri="{BB962C8B-B14F-4D97-AF65-F5344CB8AC3E}">
        <p14:creationId xmlns:p14="http://schemas.microsoft.com/office/powerpoint/2010/main" val="3850722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41D3B-61DD-0698-43F0-57C4539CD09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104AEB-5867-655F-69DD-C8166929BEF2}"/>
              </a:ext>
            </a:extLst>
          </p:cNvPr>
          <p:cNvSpPr>
            <a:spLocks noGrp="1"/>
          </p:cNvSpPr>
          <p:nvPr>
            <p:ph sz="half" idx="2"/>
          </p:nvPr>
        </p:nvSpPr>
        <p:spPr>
          <a:xfrm>
            <a:off x="537394" y="2291402"/>
            <a:ext cx="5131885" cy="1269379"/>
          </a:xfrm>
        </p:spPr>
        <p:txBody>
          <a:bodyPr/>
          <a:lstStyle/>
          <a:p>
            <a:r>
              <a:rPr lang="en-GB"/>
              <a:t>DMPonline: Templates aligned with UKRI/Wellcome requirements</a:t>
            </a:r>
          </a:p>
          <a:p>
            <a:pPr lvl="1"/>
            <a:r>
              <a:rPr lang="en-GB">
                <a:solidFill>
                  <a:schemeClr val="accent1">
                    <a:lumMod val="60000"/>
                    <a:lumOff val="40000"/>
                  </a:schemeClr>
                </a:solidFill>
                <a:hlinkClick r:id="rId3">
                  <a:extLst>
                    <a:ext uri="{A12FA001-AC4F-418D-AE19-62706E023703}">
                      <ahyp:hlinkClr xmlns:ahyp="http://schemas.microsoft.com/office/drawing/2018/hyperlinkcolor" val="tx"/>
                    </a:ext>
                  </a:extLst>
                </a:hlinkClick>
              </a:rPr>
              <a:t>https://dmponline.dcc.ac.uk/</a:t>
            </a:r>
            <a:r>
              <a:rPr lang="en-GB"/>
              <a:t> </a:t>
            </a:r>
          </a:p>
          <a:p>
            <a:r>
              <a:rPr lang="en-GB"/>
              <a:t>The Carpentries: Short courses on data, coding, reproducibility</a:t>
            </a:r>
          </a:p>
          <a:p>
            <a:pPr lvl="1"/>
            <a:r>
              <a:rPr lang="en-GB">
                <a:solidFill>
                  <a:schemeClr val="accent1">
                    <a:lumMod val="60000"/>
                    <a:lumOff val="40000"/>
                  </a:schemeClr>
                </a:solidFill>
                <a:hlinkClick r:id="rId4">
                  <a:extLst>
                    <a:ext uri="{A12FA001-AC4F-418D-AE19-62706E023703}">
                      <ahyp:hlinkClr xmlns:ahyp="http://schemas.microsoft.com/office/drawing/2018/hyperlinkcolor" val="tx"/>
                    </a:ext>
                  </a:extLst>
                </a:hlinkClick>
              </a:rPr>
              <a:t>https://carpentries.org/</a:t>
            </a:r>
            <a:r>
              <a:rPr lang="en-GB">
                <a:solidFill>
                  <a:schemeClr val="accent1">
                    <a:lumMod val="60000"/>
                    <a:lumOff val="40000"/>
                  </a:schemeClr>
                </a:solidFill>
              </a:rPr>
              <a:t> </a:t>
            </a:r>
          </a:p>
          <a:p>
            <a:pPr marL="0" indent="0">
              <a:buNone/>
            </a:pPr>
            <a:endParaRPr lang="en-GB"/>
          </a:p>
        </p:txBody>
      </p:sp>
      <p:sp>
        <p:nvSpPr>
          <p:cNvPr id="8" name="Text Placeholder 7">
            <a:extLst>
              <a:ext uri="{FF2B5EF4-FFF2-40B4-BE49-F238E27FC236}">
                <a16:creationId xmlns:a16="http://schemas.microsoft.com/office/drawing/2014/main" id="{05B887BC-E8C4-5D7E-08AD-1FB776DD6BA6}"/>
              </a:ext>
            </a:extLst>
          </p:cNvPr>
          <p:cNvSpPr>
            <a:spLocks noGrp="1"/>
          </p:cNvSpPr>
          <p:nvPr>
            <p:ph type="body" sz="quarter" idx="17"/>
          </p:nvPr>
        </p:nvSpPr>
        <p:spPr>
          <a:xfrm>
            <a:off x="412377" y="1748936"/>
            <a:ext cx="5078098" cy="645284"/>
          </a:xfrm>
        </p:spPr>
        <p:txBody>
          <a:bodyPr/>
          <a:lstStyle/>
          <a:p>
            <a:r>
              <a:rPr lang="en-GB"/>
              <a:t>Practical tools</a:t>
            </a:r>
          </a:p>
        </p:txBody>
      </p:sp>
      <p:sp>
        <p:nvSpPr>
          <p:cNvPr id="9" name="Text Placeholder 8">
            <a:extLst>
              <a:ext uri="{FF2B5EF4-FFF2-40B4-BE49-F238E27FC236}">
                <a16:creationId xmlns:a16="http://schemas.microsoft.com/office/drawing/2014/main" id="{6161DDF8-9A6E-31FD-36FF-F2A0A2CCECC7}"/>
              </a:ext>
            </a:extLst>
          </p:cNvPr>
          <p:cNvSpPr>
            <a:spLocks noGrp="1"/>
          </p:cNvSpPr>
          <p:nvPr>
            <p:ph type="body" sz="quarter" idx="18"/>
          </p:nvPr>
        </p:nvSpPr>
        <p:spPr>
          <a:xfrm>
            <a:off x="5981252" y="1748936"/>
            <a:ext cx="6110344" cy="645284"/>
          </a:xfrm>
        </p:spPr>
        <p:txBody>
          <a:bodyPr/>
          <a:lstStyle/>
          <a:p>
            <a:r>
              <a:rPr lang="en-GB"/>
              <a:t>Policy &amp; funder expectations </a:t>
            </a:r>
          </a:p>
        </p:txBody>
      </p:sp>
      <p:sp>
        <p:nvSpPr>
          <p:cNvPr id="2" name="Title 1">
            <a:extLst>
              <a:ext uri="{FF2B5EF4-FFF2-40B4-BE49-F238E27FC236}">
                <a16:creationId xmlns:a16="http://schemas.microsoft.com/office/drawing/2014/main" id="{ECB16ACE-3A5C-3DD5-ECBA-AE90663F3E93}"/>
              </a:ext>
            </a:extLst>
          </p:cNvPr>
          <p:cNvSpPr>
            <a:spLocks noGrp="1"/>
          </p:cNvSpPr>
          <p:nvPr>
            <p:ph type="title"/>
          </p:nvPr>
        </p:nvSpPr>
        <p:spPr>
          <a:xfrm>
            <a:off x="675113" y="589219"/>
            <a:ext cx="10414064" cy="645284"/>
          </a:xfrm>
        </p:spPr>
        <p:txBody>
          <a:bodyPr/>
          <a:lstStyle/>
          <a:p>
            <a:r>
              <a:rPr lang="en-GB"/>
              <a:t>Additional resources (3)</a:t>
            </a:r>
          </a:p>
        </p:txBody>
      </p:sp>
      <p:sp>
        <p:nvSpPr>
          <p:cNvPr id="4" name="Slide Number Placeholder 3">
            <a:extLst>
              <a:ext uri="{FF2B5EF4-FFF2-40B4-BE49-F238E27FC236}">
                <a16:creationId xmlns:a16="http://schemas.microsoft.com/office/drawing/2014/main" id="{A319C3B5-6381-1DA1-9CC7-3BAE9304A3E2}"/>
              </a:ext>
            </a:extLst>
          </p:cNvPr>
          <p:cNvSpPr>
            <a:spLocks noGrp="1"/>
          </p:cNvSpPr>
          <p:nvPr>
            <p:ph type="sldNum" sz="quarter" idx="20"/>
          </p:nvPr>
        </p:nvSpPr>
        <p:spPr/>
        <p:txBody>
          <a:bodyPr/>
          <a:lstStyle/>
          <a:p>
            <a:fld id="{7782931A-7D25-4B4B-9464-57AE418934A3}" type="slidenum">
              <a:rPr lang="en-US" smtClean="0"/>
              <a:pPr/>
              <a:t>42</a:t>
            </a:fld>
            <a:endParaRPr lang="en-US"/>
          </a:p>
        </p:txBody>
      </p:sp>
      <p:sp>
        <p:nvSpPr>
          <p:cNvPr id="11" name="Content Placeholder 10">
            <a:extLst>
              <a:ext uri="{FF2B5EF4-FFF2-40B4-BE49-F238E27FC236}">
                <a16:creationId xmlns:a16="http://schemas.microsoft.com/office/drawing/2014/main" id="{76A03761-E257-D38E-769E-6F1CE6FC5DE6}"/>
              </a:ext>
            </a:extLst>
          </p:cNvPr>
          <p:cNvSpPr>
            <a:spLocks noGrp="1"/>
          </p:cNvSpPr>
          <p:nvPr>
            <p:ph sz="half" idx="21"/>
          </p:nvPr>
        </p:nvSpPr>
        <p:spPr>
          <a:xfrm>
            <a:off x="6314738" y="2291403"/>
            <a:ext cx="5464885" cy="3239641"/>
          </a:xfrm>
        </p:spPr>
        <p:txBody>
          <a:bodyPr/>
          <a:lstStyle/>
          <a:p>
            <a:r>
              <a:rPr lang="en-GB"/>
              <a:t>UK Research and Innovation</a:t>
            </a:r>
          </a:p>
          <a:p>
            <a:pPr lvl="1"/>
            <a:r>
              <a:rPr lang="en-GB">
                <a:solidFill>
                  <a:schemeClr val="accent1">
                    <a:lumMod val="60000"/>
                    <a:lumOff val="40000"/>
                  </a:schemeClr>
                </a:solidFill>
                <a:hlinkClick r:id="rId5">
                  <a:extLst>
                    <a:ext uri="{A12FA001-AC4F-418D-AE19-62706E023703}">
                      <ahyp:hlinkClr xmlns:ahyp="http://schemas.microsoft.com/office/drawing/2018/hyperlinkcolor" val="tx"/>
                    </a:ext>
                  </a:extLst>
                </a:hlinkClick>
              </a:rPr>
              <a:t>https://www.ukri.org/manage-your-award/publishing-your-research-findings/making-your-data-open/</a:t>
            </a:r>
            <a:r>
              <a:rPr lang="en-GB">
                <a:solidFill>
                  <a:schemeClr val="accent1">
                    <a:lumMod val="60000"/>
                    <a:lumOff val="40000"/>
                  </a:schemeClr>
                </a:solidFill>
              </a:rPr>
              <a:t> </a:t>
            </a:r>
          </a:p>
          <a:p>
            <a:r>
              <a:rPr lang="en-GB"/>
              <a:t>Wellcome Trust</a:t>
            </a:r>
          </a:p>
          <a:p>
            <a:pPr lvl="1"/>
            <a:r>
              <a:rPr lang="en-GB">
                <a:solidFill>
                  <a:schemeClr val="accent1">
                    <a:lumMod val="60000"/>
                    <a:lumOff val="40000"/>
                  </a:schemeClr>
                </a:solidFill>
                <a:hlinkClick r:id="rId6">
                  <a:extLst>
                    <a:ext uri="{A12FA001-AC4F-418D-AE19-62706E023703}">
                      <ahyp:hlinkClr xmlns:ahyp="http://schemas.microsoft.com/office/drawing/2018/hyperlinkcolor" val="tx"/>
                    </a:ext>
                  </a:extLst>
                </a:hlinkClick>
              </a:rPr>
              <a:t>https://wellcome.org/grant-funding/guidance/data-software-materials-management-and-sharing</a:t>
            </a:r>
            <a:r>
              <a:rPr lang="en-GB">
                <a:solidFill>
                  <a:schemeClr val="accent1">
                    <a:lumMod val="60000"/>
                    <a:lumOff val="40000"/>
                  </a:schemeClr>
                </a:solidFill>
              </a:rPr>
              <a:t> </a:t>
            </a:r>
            <a:br>
              <a:rPr lang="en-GB"/>
            </a:br>
            <a:endParaRPr lang="en-GB">
              <a:solidFill>
                <a:schemeClr val="bg1"/>
              </a:solidFill>
            </a:endParaRPr>
          </a:p>
          <a:p>
            <a:endParaRPr lang="en-GB"/>
          </a:p>
        </p:txBody>
      </p:sp>
      <p:sp>
        <p:nvSpPr>
          <p:cNvPr id="5" name="Footer Placeholder 4">
            <a:extLst>
              <a:ext uri="{FF2B5EF4-FFF2-40B4-BE49-F238E27FC236}">
                <a16:creationId xmlns:a16="http://schemas.microsoft.com/office/drawing/2014/main" id="{20AEBFF1-62EB-AF27-72C1-DB86A3C02366}"/>
              </a:ext>
            </a:extLst>
          </p:cNvPr>
          <p:cNvSpPr>
            <a:spLocks noGrp="1"/>
          </p:cNvSpPr>
          <p:nvPr>
            <p:ph type="ftr" sz="quarter" idx="12"/>
          </p:nvPr>
        </p:nvSpPr>
        <p:spPr/>
        <p:txBody>
          <a:bodyPr/>
          <a:lstStyle/>
          <a:p>
            <a:r>
              <a:rPr lang="en-US"/>
              <a:t>CBF</a:t>
            </a:r>
          </a:p>
        </p:txBody>
      </p:sp>
    </p:spTree>
    <p:extLst>
      <p:ext uri="{BB962C8B-B14F-4D97-AF65-F5344CB8AC3E}">
        <p14:creationId xmlns:p14="http://schemas.microsoft.com/office/powerpoint/2010/main" val="41088718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3627C-190E-B92C-6EE8-43ABE33A15C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69A70B1-B686-CD9A-7FAA-A2CCAC952F53}"/>
              </a:ext>
            </a:extLst>
          </p:cNvPr>
          <p:cNvSpPr>
            <a:spLocks noGrp="1"/>
          </p:cNvSpPr>
          <p:nvPr>
            <p:ph type="body" sz="quarter" idx="10"/>
          </p:nvPr>
        </p:nvSpPr>
        <p:spPr>
          <a:xfrm>
            <a:off x="4204895" y="2285999"/>
            <a:ext cx="7415605" cy="3779403"/>
          </a:xfrm>
        </p:spPr>
        <p:txBody>
          <a:bodyPr/>
          <a:lstStyle/>
          <a:p>
            <a:pPr marL="457200" indent="-457200">
              <a:buFont typeface="Arial" panose="020B0604020202020204" pitchFamily="34" charset="0"/>
              <a:buChar char="•"/>
            </a:pPr>
            <a:r>
              <a:rPr lang="en-GB" sz="2400"/>
              <a:t>Metadata – how are you going to map your samples to the other experiments/modalities acquired</a:t>
            </a:r>
          </a:p>
          <a:p>
            <a:pPr marL="457200" indent="-457200">
              <a:buFont typeface="Arial" panose="020B0604020202020204" pitchFamily="34" charset="0"/>
              <a:buChar char="•"/>
            </a:pPr>
            <a:r>
              <a:rPr lang="en-GB" sz="2400"/>
              <a:t>Metadata – what key fields from your data acquisitions will be needed for analyses</a:t>
            </a:r>
          </a:p>
          <a:p>
            <a:pPr marL="457200" indent="-457200">
              <a:buFont typeface="Arial" panose="020B0604020202020204" pitchFamily="34" charset="0"/>
              <a:buChar char="•"/>
            </a:pPr>
            <a:r>
              <a:rPr lang="en-GB" sz="2400"/>
              <a:t>Overall – which repositories could you use to deposit your data?</a:t>
            </a:r>
          </a:p>
          <a:p>
            <a:pPr marL="457200" indent="-457200">
              <a:buFont typeface="Arial" panose="020B0604020202020204" pitchFamily="34" charset="0"/>
              <a:buChar char="•"/>
            </a:pPr>
            <a:r>
              <a:rPr lang="en-GB" sz="2400"/>
              <a:t>Which software can you use to analyse your data? How will you communicate your methods in detail?</a:t>
            </a:r>
          </a:p>
          <a:p>
            <a:pPr marL="457200" indent="-457200">
              <a:buFont typeface="Arial" panose="020B0604020202020204" pitchFamily="34" charset="0"/>
              <a:buChar char="•"/>
            </a:pPr>
            <a:r>
              <a:rPr lang="en-GB" sz="2400"/>
              <a:t>…</a:t>
            </a:r>
          </a:p>
        </p:txBody>
      </p:sp>
      <p:sp>
        <p:nvSpPr>
          <p:cNvPr id="3" name="Title 2">
            <a:extLst>
              <a:ext uri="{FF2B5EF4-FFF2-40B4-BE49-F238E27FC236}">
                <a16:creationId xmlns:a16="http://schemas.microsoft.com/office/drawing/2014/main" id="{6A887B1B-B2BD-14C9-4133-BB29F4617DA6}"/>
              </a:ext>
            </a:extLst>
          </p:cNvPr>
          <p:cNvSpPr>
            <a:spLocks noGrp="1"/>
          </p:cNvSpPr>
          <p:nvPr>
            <p:ph type="title"/>
          </p:nvPr>
        </p:nvSpPr>
        <p:spPr>
          <a:xfrm>
            <a:off x="1028700" y="999068"/>
            <a:ext cx="10464800" cy="645284"/>
          </a:xfrm>
        </p:spPr>
        <p:txBody>
          <a:bodyPr/>
          <a:lstStyle/>
          <a:p>
            <a:r>
              <a:rPr lang="en-GB"/>
              <a:t>How can you apply FAIR to your project? Pick a challenge!</a:t>
            </a:r>
          </a:p>
        </p:txBody>
      </p:sp>
      <p:sp>
        <p:nvSpPr>
          <p:cNvPr id="4" name="Slide Number Placeholder 3">
            <a:extLst>
              <a:ext uri="{FF2B5EF4-FFF2-40B4-BE49-F238E27FC236}">
                <a16:creationId xmlns:a16="http://schemas.microsoft.com/office/drawing/2014/main" id="{C4F022C4-5192-3FED-2CCD-4E3322EFABDD}"/>
              </a:ext>
            </a:extLst>
          </p:cNvPr>
          <p:cNvSpPr>
            <a:spLocks noGrp="1"/>
          </p:cNvSpPr>
          <p:nvPr>
            <p:ph type="sldNum" sz="quarter" idx="13"/>
          </p:nvPr>
        </p:nvSpPr>
        <p:spPr/>
        <p:txBody>
          <a:bodyPr/>
          <a:lstStyle/>
          <a:p>
            <a:fld id="{7782931A-7D25-4B4B-9464-57AE418934A3}" type="slidenum">
              <a:rPr lang="en-US" smtClean="0"/>
              <a:pPr/>
              <a:t>43</a:t>
            </a:fld>
            <a:endParaRPr lang="en-US"/>
          </a:p>
        </p:txBody>
      </p:sp>
      <p:sp>
        <p:nvSpPr>
          <p:cNvPr id="5" name="Footer Placeholder 4">
            <a:extLst>
              <a:ext uri="{FF2B5EF4-FFF2-40B4-BE49-F238E27FC236}">
                <a16:creationId xmlns:a16="http://schemas.microsoft.com/office/drawing/2014/main" id="{B1B68179-394C-9CB0-964E-27322BDAB508}"/>
              </a:ext>
            </a:extLst>
          </p:cNvPr>
          <p:cNvSpPr>
            <a:spLocks noGrp="1"/>
          </p:cNvSpPr>
          <p:nvPr>
            <p:ph type="ftr" sz="quarter" idx="12"/>
          </p:nvPr>
        </p:nvSpPr>
        <p:spPr/>
        <p:txBody>
          <a:bodyPr/>
          <a:lstStyle/>
          <a:p>
            <a:r>
              <a:rPr lang="en-US"/>
              <a:t>CBF</a:t>
            </a:r>
          </a:p>
        </p:txBody>
      </p:sp>
      <p:pic>
        <p:nvPicPr>
          <p:cNvPr id="9" name="Graphic 8" descr="Stopwatch with solid fill">
            <a:extLst>
              <a:ext uri="{FF2B5EF4-FFF2-40B4-BE49-F238E27FC236}">
                <a16:creationId xmlns:a16="http://schemas.microsoft.com/office/drawing/2014/main" id="{980169F7-98E3-FF82-D677-5FD7E8A0D7E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71500" y="2596743"/>
            <a:ext cx="914400" cy="914400"/>
          </a:xfrm>
          <a:prstGeom prst="rect">
            <a:avLst/>
          </a:prstGeom>
        </p:spPr>
      </p:pic>
      <p:sp>
        <p:nvSpPr>
          <p:cNvPr id="10" name="TextBox 9">
            <a:extLst>
              <a:ext uri="{FF2B5EF4-FFF2-40B4-BE49-F238E27FC236}">
                <a16:creationId xmlns:a16="http://schemas.microsoft.com/office/drawing/2014/main" id="{D1E00A72-163D-13A5-953F-39560FBED2F5}"/>
              </a:ext>
            </a:extLst>
          </p:cNvPr>
          <p:cNvSpPr txBox="1"/>
          <p:nvPr/>
        </p:nvSpPr>
        <p:spPr>
          <a:xfrm rot="19815011">
            <a:off x="860612" y="3257395"/>
            <a:ext cx="3055171" cy="1477328"/>
          </a:xfrm>
          <a:prstGeom prst="rect">
            <a:avLst/>
          </a:prstGeom>
          <a:noFill/>
        </p:spPr>
        <p:txBody>
          <a:bodyPr wrap="square" rtlCol="0">
            <a:spAutoFit/>
          </a:bodyPr>
          <a:lstStyle/>
          <a:p>
            <a:r>
              <a:rPr lang="en-GB">
                <a:latin typeface="Aharoni" panose="02010803020104030203" pitchFamily="2" charset="-79"/>
                <a:cs typeface="Aharoni" panose="02010803020104030203" pitchFamily="2" charset="-79"/>
              </a:rPr>
              <a:t>Think in five minutes about one of these challenges. Can you commit to one change to improve your path to FAIRness?</a:t>
            </a:r>
          </a:p>
        </p:txBody>
      </p:sp>
      <p:sp>
        <p:nvSpPr>
          <p:cNvPr id="11" name="TextBox 10">
            <a:extLst>
              <a:ext uri="{FF2B5EF4-FFF2-40B4-BE49-F238E27FC236}">
                <a16:creationId xmlns:a16="http://schemas.microsoft.com/office/drawing/2014/main" id="{70FB0F5B-A05C-BAE4-CCCB-73B8C5A629DB}"/>
              </a:ext>
            </a:extLst>
          </p:cNvPr>
          <p:cNvSpPr txBox="1"/>
          <p:nvPr/>
        </p:nvSpPr>
        <p:spPr>
          <a:xfrm>
            <a:off x="2940236" y="6290548"/>
            <a:ext cx="6094206" cy="369332"/>
          </a:xfrm>
          <a:prstGeom prst="rect">
            <a:avLst/>
          </a:prstGeom>
          <a:noFill/>
        </p:spPr>
        <p:txBody>
          <a:bodyPr wrap="square">
            <a:spAutoFit/>
          </a:bodyPr>
          <a:lstStyle/>
          <a:p>
            <a:r>
              <a:rPr lang="en-GB">
                <a:solidFill>
                  <a:schemeClr val="accent2">
                    <a:lumMod val="60000"/>
                    <a:lumOff val="40000"/>
                  </a:schemeClr>
                </a:solidFill>
              </a:rPr>
              <a:t>If you do 3 small things early, you save weeks later</a:t>
            </a:r>
          </a:p>
        </p:txBody>
      </p:sp>
    </p:spTree>
    <p:extLst>
      <p:ext uri="{BB962C8B-B14F-4D97-AF65-F5344CB8AC3E}">
        <p14:creationId xmlns:p14="http://schemas.microsoft.com/office/powerpoint/2010/main" val="26052324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B6592F5-708B-B7E3-2C6F-8F875125E2AB}"/>
              </a:ext>
            </a:extLst>
          </p:cNvPr>
          <p:cNvSpPr>
            <a:spLocks noGrp="1"/>
          </p:cNvSpPr>
          <p:nvPr>
            <p:ph type="title"/>
          </p:nvPr>
        </p:nvSpPr>
        <p:spPr/>
        <p:txBody>
          <a:bodyPr/>
          <a:lstStyle/>
          <a:p>
            <a:r>
              <a:rPr lang="en-GB"/>
              <a:t>Acknowledgements</a:t>
            </a:r>
          </a:p>
        </p:txBody>
      </p:sp>
      <p:sp>
        <p:nvSpPr>
          <p:cNvPr id="7" name="Content Placeholder 6">
            <a:extLst>
              <a:ext uri="{FF2B5EF4-FFF2-40B4-BE49-F238E27FC236}">
                <a16:creationId xmlns:a16="http://schemas.microsoft.com/office/drawing/2014/main" id="{9C42B695-C016-6E8A-8B0F-D6BC4FFFE4B7}"/>
              </a:ext>
            </a:extLst>
          </p:cNvPr>
          <p:cNvSpPr>
            <a:spLocks noGrp="1"/>
          </p:cNvSpPr>
          <p:nvPr>
            <p:ph sz="half" idx="1"/>
          </p:nvPr>
        </p:nvSpPr>
        <p:spPr>
          <a:xfrm>
            <a:off x="675112" y="1766895"/>
            <a:ext cx="3533331" cy="4184973"/>
          </a:xfrm>
        </p:spPr>
        <p:txBody>
          <a:bodyPr/>
          <a:lstStyle/>
          <a:p>
            <a:r>
              <a:rPr lang="en-GB" b="1" dirty="0"/>
              <a:t>Authors:</a:t>
            </a:r>
          </a:p>
          <a:p>
            <a:r>
              <a:rPr lang="en-GB" dirty="0"/>
              <a:t>Dr Zeliha Gozde Sahin</a:t>
            </a:r>
          </a:p>
          <a:p>
            <a:r>
              <a:rPr lang="en-GB" dirty="0"/>
              <a:t>Dr Eva Caamaño Gutiérrez</a:t>
            </a:r>
          </a:p>
          <a:p>
            <a:r>
              <a:rPr lang="en-GB" dirty="0"/>
              <a:t>Saskia Lawson-Tovey</a:t>
            </a:r>
          </a:p>
          <a:p>
            <a:endParaRPr lang="en-GB" dirty="0"/>
          </a:p>
          <a:p>
            <a:r>
              <a:rPr lang="en-GB" b="1" dirty="0"/>
              <a:t>Co-Designers &amp; Advisors</a:t>
            </a:r>
          </a:p>
          <a:p>
            <a:r>
              <a:rPr lang="en-GB" dirty="0"/>
              <a:t>Dr Anthony Evans</a:t>
            </a:r>
          </a:p>
          <a:p>
            <a:r>
              <a:rPr lang="en-GB" dirty="0"/>
              <a:t>Dr Christina McDonald</a:t>
            </a:r>
          </a:p>
          <a:p>
            <a:r>
              <a:rPr lang="en-GB" dirty="0"/>
              <a:t>Dr Robert Andrews</a:t>
            </a:r>
          </a:p>
          <a:p>
            <a:r>
              <a:rPr lang="en-GB" dirty="0"/>
              <a:t>Dr Shakir Atoyebi</a:t>
            </a:r>
          </a:p>
          <a:p>
            <a:r>
              <a:rPr lang="en-GB" dirty="0"/>
              <a:t>Dr Maria Tsakiroglou</a:t>
            </a:r>
          </a:p>
          <a:p>
            <a:r>
              <a:rPr lang="en-GB" dirty="0"/>
              <a:t>Dr Susana Gonzalez Dominguez</a:t>
            </a:r>
          </a:p>
          <a:p>
            <a:endParaRPr lang="en-GB" dirty="0"/>
          </a:p>
        </p:txBody>
      </p:sp>
      <p:sp>
        <p:nvSpPr>
          <p:cNvPr id="4" name="Slide Number Placeholder 3">
            <a:extLst>
              <a:ext uri="{FF2B5EF4-FFF2-40B4-BE49-F238E27FC236}">
                <a16:creationId xmlns:a16="http://schemas.microsoft.com/office/drawing/2014/main" id="{E1BF56DA-97B3-38B4-DE42-40557F33E42E}"/>
              </a:ext>
            </a:extLst>
          </p:cNvPr>
          <p:cNvSpPr>
            <a:spLocks noGrp="1"/>
          </p:cNvSpPr>
          <p:nvPr>
            <p:ph type="sldNum" sz="quarter" idx="13"/>
          </p:nvPr>
        </p:nvSpPr>
        <p:spPr/>
        <p:txBody>
          <a:bodyPr/>
          <a:lstStyle/>
          <a:p>
            <a:fld id="{7782931A-7D25-4B4B-9464-57AE418934A3}" type="slidenum">
              <a:rPr lang="en-US" smtClean="0"/>
              <a:pPr/>
              <a:t>44</a:t>
            </a:fld>
            <a:endParaRPr lang="en-US"/>
          </a:p>
        </p:txBody>
      </p:sp>
      <p:sp>
        <p:nvSpPr>
          <p:cNvPr id="5" name="Footer Placeholder 4">
            <a:extLst>
              <a:ext uri="{FF2B5EF4-FFF2-40B4-BE49-F238E27FC236}">
                <a16:creationId xmlns:a16="http://schemas.microsoft.com/office/drawing/2014/main" id="{C45B0AC1-A964-EB24-6D7B-A168977C46E5}"/>
              </a:ext>
            </a:extLst>
          </p:cNvPr>
          <p:cNvSpPr>
            <a:spLocks noGrp="1"/>
          </p:cNvSpPr>
          <p:nvPr>
            <p:ph type="ftr" sz="quarter" idx="12"/>
          </p:nvPr>
        </p:nvSpPr>
        <p:spPr/>
        <p:txBody>
          <a:bodyPr/>
          <a:lstStyle/>
          <a:p>
            <a:r>
              <a:rPr lang="en-US"/>
              <a:t>CBF</a:t>
            </a:r>
          </a:p>
        </p:txBody>
      </p:sp>
      <p:pic>
        <p:nvPicPr>
          <p:cNvPr id="8" name="Picture 7" descr="A logo with a tire and gears&#10;&#10;Description automatically generated">
            <a:extLst>
              <a:ext uri="{FF2B5EF4-FFF2-40B4-BE49-F238E27FC236}">
                <a16:creationId xmlns:a16="http://schemas.microsoft.com/office/drawing/2014/main" id="{BC636BDC-EBF7-F7B4-5C5E-E8398D198C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2375" y="3501181"/>
            <a:ext cx="1450554" cy="1801614"/>
          </a:xfrm>
          <a:prstGeom prst="rect">
            <a:avLst/>
          </a:prstGeom>
        </p:spPr>
      </p:pic>
      <p:pic>
        <p:nvPicPr>
          <p:cNvPr id="9" name="Picture 8" descr="A blue square with a black background&#10;&#10;Description automatically generated">
            <a:extLst>
              <a:ext uri="{FF2B5EF4-FFF2-40B4-BE49-F238E27FC236}">
                <a16:creationId xmlns:a16="http://schemas.microsoft.com/office/drawing/2014/main" id="{59C0351B-B6A5-0283-205C-1EEADCF330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31745" y="1766895"/>
            <a:ext cx="2551814" cy="858922"/>
          </a:xfrm>
          <a:prstGeom prst="rect">
            <a:avLst/>
          </a:prstGeom>
          <a:noFill/>
          <a:ln>
            <a:noFill/>
          </a:ln>
        </p:spPr>
      </p:pic>
      <p:pic>
        <p:nvPicPr>
          <p:cNvPr id="1026" name="Picture 2" descr="ELIXIR UK | ELIXIR">
            <a:extLst>
              <a:ext uri="{FF2B5EF4-FFF2-40B4-BE49-F238E27FC236}">
                <a16:creationId xmlns:a16="http://schemas.microsoft.com/office/drawing/2014/main" id="{B7C0D049-B197-1D71-9662-BF1C1A225D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8720" y="1654797"/>
            <a:ext cx="1988168" cy="14791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University logo | University brand | StaffNet | The University of Manchester">
            <a:extLst>
              <a:ext uri="{FF2B5EF4-FFF2-40B4-BE49-F238E27FC236}">
                <a16:creationId xmlns:a16="http://schemas.microsoft.com/office/drawing/2014/main" id="{6B91BA8B-24D5-BE80-075D-CF73897AAC8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7518" t="13887" r="17189" b="14978"/>
          <a:stretch>
            <a:fillRect/>
          </a:stretch>
        </p:blipFill>
        <p:spPr bwMode="auto">
          <a:xfrm>
            <a:off x="8859187" y="4703889"/>
            <a:ext cx="2534241" cy="124797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University of Liverpool Logo Vector Download | Logowik">
            <a:extLst>
              <a:ext uri="{FF2B5EF4-FFF2-40B4-BE49-F238E27FC236}">
                <a16:creationId xmlns:a16="http://schemas.microsoft.com/office/drawing/2014/main" id="{E8018CE4-D062-8881-08E4-F995F921771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8625" t="37027" r="10505" b="37027"/>
          <a:stretch>
            <a:fillRect/>
          </a:stretch>
        </p:blipFill>
        <p:spPr bwMode="auto">
          <a:xfrm>
            <a:off x="8412777" y="3756648"/>
            <a:ext cx="3286000" cy="7913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89436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65261-0DCD-09F9-0B83-E2E96556D4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06BC8C-7E5A-5C5B-D388-D67FB981C56F}"/>
              </a:ext>
            </a:extLst>
          </p:cNvPr>
          <p:cNvSpPr>
            <a:spLocks noGrp="1"/>
          </p:cNvSpPr>
          <p:nvPr>
            <p:ph type="title"/>
          </p:nvPr>
        </p:nvSpPr>
        <p:spPr/>
        <p:txBody>
          <a:bodyPr/>
          <a:lstStyle/>
          <a:p>
            <a:r>
              <a:rPr lang="en-GB"/>
              <a:t>Please give us feedback!</a:t>
            </a:r>
          </a:p>
        </p:txBody>
      </p:sp>
      <p:sp>
        <p:nvSpPr>
          <p:cNvPr id="4" name="Slide Number Placeholder 3">
            <a:extLst>
              <a:ext uri="{FF2B5EF4-FFF2-40B4-BE49-F238E27FC236}">
                <a16:creationId xmlns:a16="http://schemas.microsoft.com/office/drawing/2014/main" id="{69271679-B39B-578D-733B-A9FECF76E964}"/>
              </a:ext>
            </a:extLst>
          </p:cNvPr>
          <p:cNvSpPr>
            <a:spLocks noGrp="1"/>
          </p:cNvSpPr>
          <p:nvPr>
            <p:ph type="sldNum" sz="quarter" idx="14"/>
          </p:nvPr>
        </p:nvSpPr>
        <p:spPr/>
        <p:txBody>
          <a:bodyPr/>
          <a:lstStyle/>
          <a:p>
            <a:fld id="{7782931A-7D25-4B4B-9464-57AE418934A3}" type="slidenum">
              <a:rPr lang="en-US" smtClean="0"/>
              <a:pPr/>
              <a:t>45</a:t>
            </a:fld>
            <a:endParaRPr lang="en-US"/>
          </a:p>
        </p:txBody>
      </p:sp>
      <p:sp>
        <p:nvSpPr>
          <p:cNvPr id="8" name="Content Placeholder 7">
            <a:extLst>
              <a:ext uri="{FF2B5EF4-FFF2-40B4-BE49-F238E27FC236}">
                <a16:creationId xmlns:a16="http://schemas.microsoft.com/office/drawing/2014/main" id="{22281C82-45C3-1C71-7BFA-1B834B59B1A1}"/>
              </a:ext>
            </a:extLst>
          </p:cNvPr>
          <p:cNvSpPr>
            <a:spLocks noGrp="1"/>
          </p:cNvSpPr>
          <p:nvPr>
            <p:ph sz="half" idx="15"/>
          </p:nvPr>
        </p:nvSpPr>
        <p:spPr/>
        <p:txBody>
          <a:bodyPr/>
          <a:lstStyle/>
          <a:p>
            <a:pPr algn="ctr"/>
            <a:r>
              <a:rPr lang="en-GB" sz="4800" b="1">
                <a:latin typeface="+mj-lt"/>
              </a:rPr>
              <a:t>MANY THANKS for your attention!</a:t>
            </a:r>
          </a:p>
          <a:p>
            <a:pPr algn="ctr"/>
            <a:endParaRPr lang="en-GB" sz="4800" b="1">
              <a:latin typeface="+mj-lt"/>
            </a:endParaRPr>
          </a:p>
          <a:p>
            <a:pPr algn="ctr"/>
            <a:r>
              <a:rPr lang="en-GB" sz="4800" b="1">
                <a:latin typeface="+mj-lt"/>
              </a:rPr>
              <a:t>Any questions?</a:t>
            </a:r>
          </a:p>
        </p:txBody>
      </p:sp>
      <p:sp>
        <p:nvSpPr>
          <p:cNvPr id="5" name="Footer Placeholder 4">
            <a:extLst>
              <a:ext uri="{FF2B5EF4-FFF2-40B4-BE49-F238E27FC236}">
                <a16:creationId xmlns:a16="http://schemas.microsoft.com/office/drawing/2014/main" id="{35A8832F-196F-ECEC-2AA3-2DDBE2FCD04A}"/>
              </a:ext>
            </a:extLst>
          </p:cNvPr>
          <p:cNvSpPr>
            <a:spLocks noGrp="1"/>
          </p:cNvSpPr>
          <p:nvPr>
            <p:ph type="ftr" sz="quarter" idx="16"/>
          </p:nvPr>
        </p:nvSpPr>
        <p:spPr/>
        <p:txBody>
          <a:bodyPr/>
          <a:lstStyle/>
          <a:p>
            <a:r>
              <a:rPr lang="en-US"/>
              <a:t>CBF</a:t>
            </a:r>
          </a:p>
        </p:txBody>
      </p:sp>
      <p:pic>
        <p:nvPicPr>
          <p:cNvPr id="10" name="Content Placeholder 9">
            <a:extLst>
              <a:ext uri="{FF2B5EF4-FFF2-40B4-BE49-F238E27FC236}">
                <a16:creationId xmlns:a16="http://schemas.microsoft.com/office/drawing/2014/main" id="{C89F0F53-1958-CCD2-3D3B-B8C01AFF05CB}"/>
              </a:ext>
            </a:extLst>
          </p:cNvPr>
          <p:cNvPicPr>
            <a:picLocks noGrp="1" noChangeAspect="1"/>
          </p:cNvPicPr>
          <p:nvPr>
            <p:ph sz="half" idx="1"/>
          </p:nvPr>
        </p:nvPicPr>
        <p:blipFill>
          <a:blip r:embed="rId2"/>
          <a:stretch>
            <a:fillRect/>
          </a:stretch>
        </p:blipFill>
        <p:spPr>
          <a:xfrm>
            <a:off x="7073900" y="2286000"/>
            <a:ext cx="3241675" cy="3241675"/>
          </a:xfrm>
          <a:prstGeom prst="rect">
            <a:avLst/>
          </a:prstGeom>
        </p:spPr>
      </p:pic>
    </p:spTree>
    <p:extLst>
      <p:ext uri="{BB962C8B-B14F-4D97-AF65-F5344CB8AC3E}">
        <p14:creationId xmlns:p14="http://schemas.microsoft.com/office/powerpoint/2010/main" val="3822740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8A80FE-0CF5-DA30-E891-0ABBA306B0BA}"/>
              </a:ext>
            </a:extLst>
          </p:cNvPr>
          <p:cNvSpPr>
            <a:spLocks noGrp="1"/>
          </p:cNvSpPr>
          <p:nvPr>
            <p:ph type="body" sz="quarter" idx="10"/>
          </p:nvPr>
        </p:nvSpPr>
        <p:spPr/>
        <p:txBody>
          <a:bodyPr/>
          <a:lstStyle/>
          <a:p>
            <a:r>
              <a:rPr lang="en-GB"/>
              <a:t>John-Arne Røttingen (Wellcome Trust CEO – 26</a:t>
            </a:r>
            <a:r>
              <a:rPr lang="en-GB" baseline="30000"/>
              <a:t>th</a:t>
            </a:r>
            <a:r>
              <a:rPr lang="en-GB"/>
              <a:t> Feb 26)</a:t>
            </a:r>
          </a:p>
        </p:txBody>
      </p:sp>
      <p:sp>
        <p:nvSpPr>
          <p:cNvPr id="6" name="Title 5">
            <a:extLst>
              <a:ext uri="{FF2B5EF4-FFF2-40B4-BE49-F238E27FC236}">
                <a16:creationId xmlns:a16="http://schemas.microsoft.com/office/drawing/2014/main" id="{E25787F1-6796-A745-F01A-687657E5CC08}"/>
              </a:ext>
            </a:extLst>
          </p:cNvPr>
          <p:cNvSpPr>
            <a:spLocks noGrp="1"/>
          </p:cNvSpPr>
          <p:nvPr>
            <p:ph type="title"/>
          </p:nvPr>
        </p:nvSpPr>
        <p:spPr/>
        <p:txBody>
          <a:bodyPr/>
          <a:lstStyle/>
          <a:p>
            <a:r>
              <a:rPr lang="en-GB"/>
              <a:t>”Data is the core opportunity and value”</a:t>
            </a:r>
          </a:p>
        </p:txBody>
      </p:sp>
      <p:sp>
        <p:nvSpPr>
          <p:cNvPr id="4" name="Slide Number Placeholder 3">
            <a:extLst>
              <a:ext uri="{FF2B5EF4-FFF2-40B4-BE49-F238E27FC236}">
                <a16:creationId xmlns:a16="http://schemas.microsoft.com/office/drawing/2014/main" id="{CF64A8DF-86D3-E1DB-CB2D-60DD50D8CE62}"/>
              </a:ext>
            </a:extLst>
          </p:cNvPr>
          <p:cNvSpPr>
            <a:spLocks noGrp="1"/>
          </p:cNvSpPr>
          <p:nvPr>
            <p:ph type="sldNum" sz="quarter" idx="13"/>
          </p:nvPr>
        </p:nvSpPr>
        <p:spPr/>
        <p:txBody>
          <a:bodyPr/>
          <a:lstStyle/>
          <a:p>
            <a:fld id="{7782931A-7D25-4B4B-9464-57AE418934A3}" type="slidenum">
              <a:rPr lang="en-US" smtClean="0"/>
              <a:pPr/>
              <a:t>5</a:t>
            </a:fld>
            <a:endParaRPr lang="en-US"/>
          </a:p>
        </p:txBody>
      </p:sp>
      <p:sp>
        <p:nvSpPr>
          <p:cNvPr id="5" name="Footer Placeholder 4">
            <a:extLst>
              <a:ext uri="{FF2B5EF4-FFF2-40B4-BE49-F238E27FC236}">
                <a16:creationId xmlns:a16="http://schemas.microsoft.com/office/drawing/2014/main" id="{7D2F584E-4EC3-6584-2B76-51258A3CA955}"/>
              </a:ext>
            </a:extLst>
          </p:cNvPr>
          <p:cNvSpPr>
            <a:spLocks noGrp="1"/>
          </p:cNvSpPr>
          <p:nvPr>
            <p:ph type="ftr" sz="quarter" idx="12"/>
          </p:nvPr>
        </p:nvSpPr>
        <p:spPr/>
        <p:txBody>
          <a:bodyPr/>
          <a:lstStyle/>
          <a:p>
            <a:r>
              <a:rPr lang="en-US"/>
              <a:t>CBF</a:t>
            </a:r>
          </a:p>
        </p:txBody>
      </p:sp>
    </p:spTree>
    <p:extLst>
      <p:ext uri="{BB962C8B-B14F-4D97-AF65-F5344CB8AC3E}">
        <p14:creationId xmlns:p14="http://schemas.microsoft.com/office/powerpoint/2010/main" val="2819646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848A82D-BFBB-F39B-F905-69C116CAFF5E}"/>
              </a:ext>
            </a:extLst>
          </p:cNvPr>
          <p:cNvSpPr>
            <a:spLocks noGrp="1"/>
          </p:cNvSpPr>
          <p:nvPr>
            <p:ph type="title"/>
          </p:nvPr>
        </p:nvSpPr>
        <p:spPr/>
        <p:txBody>
          <a:bodyPr/>
          <a:lstStyle/>
          <a:p>
            <a:r>
              <a:rPr lang="en-GB"/>
              <a:t>What are we going to do? </a:t>
            </a:r>
          </a:p>
        </p:txBody>
      </p:sp>
      <p:sp>
        <p:nvSpPr>
          <p:cNvPr id="7" name="Content Placeholder 6">
            <a:extLst>
              <a:ext uri="{FF2B5EF4-FFF2-40B4-BE49-F238E27FC236}">
                <a16:creationId xmlns:a16="http://schemas.microsoft.com/office/drawing/2014/main" id="{A1715E26-7DAD-3230-A615-494D7CE5383E}"/>
              </a:ext>
            </a:extLst>
          </p:cNvPr>
          <p:cNvSpPr>
            <a:spLocks noGrp="1"/>
          </p:cNvSpPr>
          <p:nvPr>
            <p:ph sz="half" idx="1"/>
          </p:nvPr>
        </p:nvSpPr>
        <p:spPr/>
        <p:txBody>
          <a:bodyPr/>
          <a:lstStyle/>
          <a:p>
            <a:pPr marL="285750" indent="-285750">
              <a:buFont typeface="Arial" panose="020B0604020202020204" pitchFamily="34" charset="0"/>
              <a:buChar char="•"/>
            </a:pPr>
            <a:r>
              <a:rPr lang="en-GB" sz="2400" dirty="0"/>
              <a:t>A more in-depth introduction to FAIR</a:t>
            </a:r>
          </a:p>
          <a:p>
            <a:pPr marL="285750" indent="-285750">
              <a:buFont typeface="Arial" panose="020B0604020202020204" pitchFamily="34" charset="0"/>
              <a:buChar char="•"/>
            </a:pPr>
            <a:r>
              <a:rPr lang="en-GB" sz="2400" dirty="0"/>
              <a:t>Do an exercise to help you action what changes you can implement from today to increase the impact of your project.</a:t>
            </a:r>
          </a:p>
          <a:p>
            <a:pPr marL="285750" indent="-285750">
              <a:buFont typeface="Arial" panose="020B0604020202020204" pitchFamily="34" charset="0"/>
              <a:buChar char="•"/>
            </a:pPr>
            <a:r>
              <a:rPr lang="en-GB" sz="2400" dirty="0"/>
              <a:t>Share resources</a:t>
            </a:r>
          </a:p>
          <a:p>
            <a:pPr marL="285750" indent="-285750">
              <a:buFont typeface="Arial" panose="020B0604020202020204" pitchFamily="34" charset="0"/>
              <a:buChar char="•"/>
            </a:pPr>
            <a:endParaRPr lang="en-GB" sz="2400" dirty="0"/>
          </a:p>
        </p:txBody>
      </p:sp>
      <p:sp>
        <p:nvSpPr>
          <p:cNvPr id="4" name="Slide Number Placeholder 3">
            <a:extLst>
              <a:ext uri="{FF2B5EF4-FFF2-40B4-BE49-F238E27FC236}">
                <a16:creationId xmlns:a16="http://schemas.microsoft.com/office/drawing/2014/main" id="{0A3BC6FF-CF41-6991-F4AF-CCEB47B9F680}"/>
              </a:ext>
            </a:extLst>
          </p:cNvPr>
          <p:cNvSpPr>
            <a:spLocks noGrp="1"/>
          </p:cNvSpPr>
          <p:nvPr>
            <p:ph type="sldNum" sz="quarter" idx="13"/>
          </p:nvPr>
        </p:nvSpPr>
        <p:spPr/>
        <p:txBody>
          <a:bodyPr/>
          <a:lstStyle/>
          <a:p>
            <a:fld id="{7782931A-7D25-4B4B-9464-57AE418934A3}" type="slidenum">
              <a:rPr lang="en-US" smtClean="0"/>
              <a:pPr/>
              <a:t>6</a:t>
            </a:fld>
            <a:endParaRPr lang="en-US"/>
          </a:p>
        </p:txBody>
      </p:sp>
      <p:sp>
        <p:nvSpPr>
          <p:cNvPr id="5" name="Footer Placeholder 4">
            <a:extLst>
              <a:ext uri="{FF2B5EF4-FFF2-40B4-BE49-F238E27FC236}">
                <a16:creationId xmlns:a16="http://schemas.microsoft.com/office/drawing/2014/main" id="{DE657D2F-7F1C-674D-74CD-D36943F748F5}"/>
              </a:ext>
            </a:extLst>
          </p:cNvPr>
          <p:cNvSpPr>
            <a:spLocks noGrp="1"/>
          </p:cNvSpPr>
          <p:nvPr>
            <p:ph type="ftr" sz="quarter" idx="12"/>
          </p:nvPr>
        </p:nvSpPr>
        <p:spPr/>
        <p:txBody>
          <a:bodyPr/>
          <a:lstStyle/>
          <a:p>
            <a:r>
              <a:rPr lang="en-US"/>
              <a:t>CBF</a:t>
            </a:r>
          </a:p>
        </p:txBody>
      </p:sp>
    </p:spTree>
    <p:extLst>
      <p:ext uri="{BB962C8B-B14F-4D97-AF65-F5344CB8AC3E}">
        <p14:creationId xmlns:p14="http://schemas.microsoft.com/office/powerpoint/2010/main" val="36293105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1A3C2-CC49-B263-A1E6-29089B6BD2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BE5B5B-8F3E-2961-B54D-D3BA81853B37}"/>
              </a:ext>
            </a:extLst>
          </p:cNvPr>
          <p:cNvSpPr>
            <a:spLocks noGrp="1"/>
          </p:cNvSpPr>
          <p:nvPr>
            <p:ph type="title"/>
          </p:nvPr>
        </p:nvSpPr>
        <p:spPr/>
        <p:txBody>
          <a:bodyPr/>
          <a:lstStyle/>
          <a:p>
            <a:r>
              <a:rPr lang="en-GB">
                <a:ea typeface="+mj-lt"/>
                <a:cs typeface="+mj-lt"/>
              </a:rPr>
              <a:t>What are FAIR principles? </a:t>
            </a:r>
            <a:endParaRPr lang="en-US"/>
          </a:p>
        </p:txBody>
      </p:sp>
      <p:sp>
        <p:nvSpPr>
          <p:cNvPr id="4" name="Slide Number Placeholder 3">
            <a:extLst>
              <a:ext uri="{FF2B5EF4-FFF2-40B4-BE49-F238E27FC236}">
                <a16:creationId xmlns:a16="http://schemas.microsoft.com/office/drawing/2014/main" id="{7655D9F0-FAD6-2D08-5220-90C1E09E9610}"/>
              </a:ext>
            </a:extLst>
          </p:cNvPr>
          <p:cNvSpPr>
            <a:spLocks noGrp="1"/>
          </p:cNvSpPr>
          <p:nvPr>
            <p:ph type="sldNum" sz="quarter" idx="13"/>
          </p:nvPr>
        </p:nvSpPr>
        <p:spPr/>
        <p:txBody>
          <a:bodyPr/>
          <a:lstStyle/>
          <a:p>
            <a:fld id="{7782931A-7D25-4B4B-9464-57AE418934A3}" type="slidenum">
              <a:rPr lang="en-US" smtClean="0"/>
              <a:pPr/>
              <a:t>7</a:t>
            </a:fld>
            <a:endParaRPr lang="en-US"/>
          </a:p>
        </p:txBody>
      </p:sp>
      <p:sp>
        <p:nvSpPr>
          <p:cNvPr id="5" name="Footer Placeholder 4">
            <a:extLst>
              <a:ext uri="{FF2B5EF4-FFF2-40B4-BE49-F238E27FC236}">
                <a16:creationId xmlns:a16="http://schemas.microsoft.com/office/drawing/2014/main" id="{E26FC3F7-8E46-8D96-F9AD-AA89CBBC1E3C}"/>
              </a:ext>
            </a:extLst>
          </p:cNvPr>
          <p:cNvSpPr>
            <a:spLocks noGrp="1"/>
          </p:cNvSpPr>
          <p:nvPr>
            <p:ph type="ftr" sz="quarter" idx="12"/>
          </p:nvPr>
        </p:nvSpPr>
        <p:spPr/>
        <p:txBody>
          <a:bodyPr/>
          <a:lstStyle/>
          <a:p>
            <a:r>
              <a:rPr lang="en-US"/>
              <a:t>CBF</a:t>
            </a:r>
          </a:p>
        </p:txBody>
      </p:sp>
      <p:pic>
        <p:nvPicPr>
          <p:cNvPr id="12" name="Content Placeholder 11" descr="A hand cursor and gears&#10;&#10;AI-generated content may be incorrect.">
            <a:extLst>
              <a:ext uri="{FF2B5EF4-FFF2-40B4-BE49-F238E27FC236}">
                <a16:creationId xmlns:a16="http://schemas.microsoft.com/office/drawing/2014/main" id="{F444AC45-A802-B0AA-5B03-476F1497A650}"/>
              </a:ext>
            </a:extLst>
          </p:cNvPr>
          <p:cNvPicPr>
            <a:picLocks noGrp="1" noChangeAspect="1"/>
          </p:cNvPicPr>
          <p:nvPr>
            <p:ph sz="half" idx="1"/>
          </p:nvPr>
        </p:nvPicPr>
        <p:blipFill>
          <a:blip r:embed="rId2"/>
          <a:stretch>
            <a:fillRect/>
          </a:stretch>
        </p:blipFill>
        <p:spPr>
          <a:xfrm>
            <a:off x="822597" y="1982429"/>
            <a:ext cx="10515600" cy="3581400"/>
          </a:xfrm>
          <a:prstGeom prst="rect">
            <a:avLst/>
          </a:prstGeom>
        </p:spPr>
      </p:pic>
    </p:spTree>
    <p:extLst>
      <p:ext uri="{BB962C8B-B14F-4D97-AF65-F5344CB8AC3E}">
        <p14:creationId xmlns:p14="http://schemas.microsoft.com/office/powerpoint/2010/main" val="3123005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C005B-9AA0-6232-F348-894F7D7A6F17}"/>
              </a:ext>
            </a:extLst>
          </p:cNvPr>
          <p:cNvSpPr>
            <a:spLocks noGrp="1"/>
          </p:cNvSpPr>
          <p:nvPr>
            <p:ph type="title"/>
          </p:nvPr>
        </p:nvSpPr>
        <p:spPr>
          <a:xfrm>
            <a:off x="675113" y="589219"/>
            <a:ext cx="11351572" cy="645284"/>
          </a:xfrm>
        </p:spPr>
        <p:txBody>
          <a:bodyPr/>
          <a:lstStyle/>
          <a:p>
            <a:r>
              <a:rPr lang="en-GB"/>
              <a:t>The four elements of reusable research</a:t>
            </a:r>
          </a:p>
        </p:txBody>
      </p:sp>
      <p:sp>
        <p:nvSpPr>
          <p:cNvPr id="4" name="Slide Number Placeholder 3">
            <a:extLst>
              <a:ext uri="{FF2B5EF4-FFF2-40B4-BE49-F238E27FC236}">
                <a16:creationId xmlns:a16="http://schemas.microsoft.com/office/drawing/2014/main" id="{96FC1519-F5C9-CBA1-C3DC-814AE2B6CB4C}"/>
              </a:ext>
            </a:extLst>
          </p:cNvPr>
          <p:cNvSpPr>
            <a:spLocks noGrp="1"/>
          </p:cNvSpPr>
          <p:nvPr>
            <p:ph type="sldNum" sz="quarter" idx="13"/>
          </p:nvPr>
        </p:nvSpPr>
        <p:spPr/>
        <p:txBody>
          <a:bodyPr/>
          <a:lstStyle/>
          <a:p>
            <a:fld id="{7782931A-7D25-4B4B-9464-57AE418934A3}" type="slidenum">
              <a:rPr lang="en-US" smtClean="0"/>
              <a:pPr/>
              <a:t>8</a:t>
            </a:fld>
            <a:endParaRPr lang="en-US"/>
          </a:p>
        </p:txBody>
      </p:sp>
      <p:sp>
        <p:nvSpPr>
          <p:cNvPr id="5" name="Footer Placeholder 4">
            <a:extLst>
              <a:ext uri="{FF2B5EF4-FFF2-40B4-BE49-F238E27FC236}">
                <a16:creationId xmlns:a16="http://schemas.microsoft.com/office/drawing/2014/main" id="{B2698FF8-38B7-D918-BD6E-26564F0B0F57}"/>
              </a:ext>
            </a:extLst>
          </p:cNvPr>
          <p:cNvSpPr>
            <a:spLocks noGrp="1"/>
          </p:cNvSpPr>
          <p:nvPr>
            <p:ph type="ftr" sz="quarter" idx="12"/>
          </p:nvPr>
        </p:nvSpPr>
        <p:spPr/>
        <p:txBody>
          <a:bodyPr/>
          <a:lstStyle/>
          <a:p>
            <a:r>
              <a:rPr lang="en-US"/>
              <a:t>CBF</a:t>
            </a:r>
          </a:p>
        </p:txBody>
      </p:sp>
      <p:graphicFrame>
        <p:nvGraphicFramePr>
          <p:cNvPr id="20" name="Diagram 19">
            <a:extLst>
              <a:ext uri="{FF2B5EF4-FFF2-40B4-BE49-F238E27FC236}">
                <a16:creationId xmlns:a16="http://schemas.microsoft.com/office/drawing/2014/main" id="{DEEDF227-0433-BD1C-1C9E-F44547604D86}"/>
              </a:ext>
            </a:extLst>
          </p:cNvPr>
          <p:cNvGraphicFramePr/>
          <p:nvPr>
            <p:extLst>
              <p:ext uri="{D42A27DB-BD31-4B8C-83A1-F6EECF244321}">
                <p14:modId xmlns:p14="http://schemas.microsoft.com/office/powerpoint/2010/main" val="3180240886"/>
              </p:ext>
            </p:extLst>
          </p:nvPr>
        </p:nvGraphicFramePr>
        <p:xfrm>
          <a:off x="542441" y="1234503"/>
          <a:ext cx="11156335" cy="49038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0385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72E82C9-E65B-3311-0F7F-3E8EF9775C81}"/>
              </a:ext>
            </a:extLst>
          </p:cNvPr>
          <p:cNvSpPr>
            <a:spLocks noGrp="1"/>
          </p:cNvSpPr>
          <p:nvPr>
            <p:ph type="body" sz="quarter" idx="10"/>
          </p:nvPr>
        </p:nvSpPr>
        <p:spPr/>
        <p:txBody>
          <a:bodyPr/>
          <a:lstStyle/>
          <a:p>
            <a:endParaRPr lang="en-GB"/>
          </a:p>
        </p:txBody>
      </p:sp>
      <p:sp>
        <p:nvSpPr>
          <p:cNvPr id="4" name="Slide Number Placeholder 3">
            <a:extLst>
              <a:ext uri="{FF2B5EF4-FFF2-40B4-BE49-F238E27FC236}">
                <a16:creationId xmlns:a16="http://schemas.microsoft.com/office/drawing/2014/main" id="{F26437EA-0AB7-D5BF-D7D6-91F4DD53A224}"/>
              </a:ext>
            </a:extLst>
          </p:cNvPr>
          <p:cNvSpPr>
            <a:spLocks noGrp="1"/>
          </p:cNvSpPr>
          <p:nvPr>
            <p:ph type="sldNum" sz="quarter" idx="13"/>
          </p:nvPr>
        </p:nvSpPr>
        <p:spPr/>
        <p:txBody>
          <a:bodyPr/>
          <a:lstStyle/>
          <a:p>
            <a:fld id="{7782931A-7D25-4B4B-9464-57AE418934A3}" type="slidenum">
              <a:rPr lang="en-US" smtClean="0"/>
              <a:pPr/>
              <a:t>9</a:t>
            </a:fld>
            <a:endParaRPr lang="en-US"/>
          </a:p>
        </p:txBody>
      </p:sp>
      <p:sp>
        <p:nvSpPr>
          <p:cNvPr id="5" name="Footer Placeholder 4">
            <a:extLst>
              <a:ext uri="{FF2B5EF4-FFF2-40B4-BE49-F238E27FC236}">
                <a16:creationId xmlns:a16="http://schemas.microsoft.com/office/drawing/2014/main" id="{85E54CE1-4BCA-BBA2-2808-BACAB351902D}"/>
              </a:ext>
            </a:extLst>
          </p:cNvPr>
          <p:cNvSpPr>
            <a:spLocks noGrp="1"/>
          </p:cNvSpPr>
          <p:nvPr>
            <p:ph type="ftr" sz="quarter" idx="12"/>
          </p:nvPr>
        </p:nvSpPr>
        <p:spPr/>
        <p:txBody>
          <a:bodyPr/>
          <a:lstStyle/>
          <a:p>
            <a:r>
              <a:rPr lang="en-US"/>
              <a:t>CBF</a:t>
            </a:r>
          </a:p>
        </p:txBody>
      </p:sp>
      <p:sp>
        <p:nvSpPr>
          <p:cNvPr id="8" name="Title 7">
            <a:extLst>
              <a:ext uri="{FF2B5EF4-FFF2-40B4-BE49-F238E27FC236}">
                <a16:creationId xmlns:a16="http://schemas.microsoft.com/office/drawing/2014/main" id="{FF865176-AB1C-50C6-96B2-594442339340}"/>
              </a:ext>
            </a:extLst>
          </p:cNvPr>
          <p:cNvSpPr txBox="1">
            <a:spLocks noGrp="1"/>
          </p:cNvSpPr>
          <p:nvPr>
            <p:ph type="title"/>
          </p:nvPr>
        </p:nvSpPr>
        <p:spPr>
          <a:xfrm>
            <a:off x="1028699" y="2608285"/>
            <a:ext cx="9911827" cy="1235723"/>
          </a:xfrm>
          <a:prstGeom prst="rect">
            <a:avLst/>
          </a:prstGeom>
          <a:noFill/>
        </p:spPr>
        <p:txBody>
          <a:bodyPr wrap="square">
            <a:spAutoFit/>
          </a:bodyPr>
          <a:lstStyle/>
          <a:p>
            <a:r>
              <a:rPr lang="en-GB"/>
              <a:t>If I give you flour, eggs, butter, and sugar — what did I cook?</a:t>
            </a:r>
          </a:p>
        </p:txBody>
      </p:sp>
    </p:spTree>
    <p:extLst>
      <p:ext uri="{BB962C8B-B14F-4D97-AF65-F5344CB8AC3E}">
        <p14:creationId xmlns:p14="http://schemas.microsoft.com/office/powerpoint/2010/main" val="2204916742"/>
      </p:ext>
    </p:extLst>
  </p:cSld>
  <p:clrMapOvr>
    <a:masterClrMapping/>
  </p:clrMapOvr>
</p:sld>
</file>

<file path=ppt/theme/theme1.xml><?xml version="1.0" encoding="utf-8"?>
<a:theme xmlns:a="http://schemas.openxmlformats.org/drawingml/2006/main" name="Theme1">
  <a:themeElements>
    <a:clrScheme name="Custom 5">
      <a:dk1>
        <a:sysClr val="windowText" lastClr="000000"/>
      </a:dk1>
      <a:lt1>
        <a:sysClr val="window" lastClr="FFFFFF"/>
      </a:lt1>
      <a:dk2>
        <a:srgbClr val="373545"/>
      </a:dk2>
      <a:lt2>
        <a:srgbClr val="CEDBE6"/>
      </a:lt2>
      <a:accent1>
        <a:srgbClr val="202B58"/>
      </a:accent1>
      <a:accent2>
        <a:srgbClr val="00AB8E"/>
      </a:accent2>
      <a:accent3>
        <a:srgbClr val="75BDA7"/>
      </a:accent3>
      <a:accent4>
        <a:srgbClr val="7A8C8E"/>
      </a:accent4>
      <a:accent5>
        <a:srgbClr val="84ACB6"/>
      </a:accent5>
      <a:accent6>
        <a:srgbClr val="2683C6"/>
      </a:accent6>
      <a:hlink>
        <a:srgbClr val="6B9F25"/>
      </a:hlink>
      <a:folHlink>
        <a:srgbClr val="9F6715"/>
      </a:folHlink>
    </a:clrScheme>
    <a:fontScheme name="Custom 1">
      <a:majorFont>
        <a:latin typeface="Poppins"/>
        <a:ea typeface=""/>
        <a:cs typeface=""/>
      </a:majorFont>
      <a:minorFont>
        <a:latin typeface="Apt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wissPresentation A_Win32_MW_JS_SL_v2" id="{44541DF4-21D6-4F7A-B904-007D7865A971}" vid="{47A233BE-44D9-439C-9A9E-AF9EA0822A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e2b025c-3c75-41d0-a71b-3fa324e8861b" xsi:nil="true"/>
    <lcf76f155ced4ddcb4097134ff3c332f xmlns="22a9b718-a4b9-44ac-ac8e-80203719705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1AFD71513B6434D9F40467308C346A9" ma:contentTypeVersion="15" ma:contentTypeDescription="Create a new document." ma:contentTypeScope="" ma:versionID="5608b06016dc16411efab47aac0a321d">
  <xsd:schema xmlns:xsd="http://www.w3.org/2001/XMLSchema" xmlns:xs="http://www.w3.org/2001/XMLSchema" xmlns:p="http://schemas.microsoft.com/office/2006/metadata/properties" xmlns:ns2="22a9b718-a4b9-44ac-ac8e-80203719705f" xmlns:ns3="9e2b025c-3c75-41d0-a71b-3fa324e8861b" targetNamespace="http://schemas.microsoft.com/office/2006/metadata/properties" ma:root="true" ma:fieldsID="0adf40abc97e62a90949d5a7650e4f6b" ns2:_="" ns3:_="">
    <xsd:import namespace="22a9b718-a4b9-44ac-ac8e-80203719705f"/>
    <xsd:import namespace="9e2b025c-3c75-41d0-a71b-3fa324e8861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a9b718-a4b9-44ac-ac8e-8020371970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dfd38f81-9561-40ce-98eb-cd713668d4d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e2b025c-3c75-41d0-a71b-3fa324e8861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8ff2bc7e-e980-4221-8cd5-84696043116d}" ma:internalName="TaxCatchAll" ma:showField="CatchAllData" ma:web="9e2b025c-3c75-41d0-a71b-3fa324e886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1B53F0-FE0E-4C4C-84FF-93580062270A}">
  <ds:schemaRefs>
    <ds:schemaRef ds:uri="http://schemas.microsoft.com/office/infopath/2007/PartnerControls"/>
    <ds:schemaRef ds:uri="http://www.w3.org/XML/1998/namespace"/>
    <ds:schemaRef ds:uri="http://purl.org/dc/elements/1.1/"/>
    <ds:schemaRef ds:uri="http://schemas.microsoft.com/office/2006/documentManagement/types"/>
    <ds:schemaRef ds:uri="22a9b718-a4b9-44ac-ac8e-80203719705f"/>
    <ds:schemaRef ds:uri="http://purl.org/dc/terms/"/>
    <ds:schemaRef ds:uri="http://schemas.openxmlformats.org/package/2006/metadata/core-properties"/>
    <ds:schemaRef ds:uri="9e2b025c-3c75-41d0-a71b-3fa324e8861b"/>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3149A8C3-21EC-4C35-871F-CCC7148089A3}">
  <ds:schemaRefs>
    <ds:schemaRef ds:uri="http://schemas.microsoft.com/sharepoint/v3/contenttype/forms"/>
  </ds:schemaRefs>
</ds:datastoreItem>
</file>

<file path=customXml/itemProps3.xml><?xml version="1.0" encoding="utf-8"?>
<ds:datastoreItem xmlns:ds="http://schemas.openxmlformats.org/officeDocument/2006/customXml" ds:itemID="{B6C5CF2E-1969-460B-BA0B-69C20139BD17}">
  <ds:schemaRefs>
    <ds:schemaRef ds:uri="22a9b718-a4b9-44ac-ac8e-80203719705f"/>
    <ds:schemaRef ds:uri="9e2b025c-3c75-41d0-a71b-3fa324e8861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3255131-b129-4010-86e1-474bfd7e8076}" enabled="0" method="" siteId="{53255131-b129-4010-86e1-474bfd7e8076}" removed="1"/>
</clbl:labelList>
</file>

<file path=docProps/app.xml><?xml version="1.0" encoding="utf-8"?>
<Properties xmlns="http://schemas.openxmlformats.org/officeDocument/2006/extended-properties" xmlns:vt="http://schemas.openxmlformats.org/officeDocument/2006/docPropsVTypes">
  <Template/>
  <TotalTime>0</TotalTime>
  <Words>5055</Words>
  <Application>Microsoft Macintosh PowerPoint</Application>
  <PresentationFormat>Widescreen</PresentationFormat>
  <Paragraphs>658</Paragraphs>
  <Slides>45</Slides>
  <Notes>24</Notes>
  <HiddenSlides>2</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45</vt:i4>
      </vt:variant>
    </vt:vector>
  </HeadingPairs>
  <TitlesOfParts>
    <vt:vector size="55" baseType="lpstr">
      <vt:lpstr>Aharoni</vt:lpstr>
      <vt:lpstr>Aptos</vt:lpstr>
      <vt:lpstr>Arial</vt:lpstr>
      <vt:lpstr>Arial,Sans-Serif</vt:lpstr>
      <vt:lpstr>Calibri</vt:lpstr>
      <vt:lpstr>Courier New</vt:lpstr>
      <vt:lpstr>Poppins</vt:lpstr>
      <vt:lpstr>Poppins Bold</vt:lpstr>
      <vt:lpstr>Wingdings</vt:lpstr>
      <vt:lpstr>Theme1</vt:lpstr>
      <vt:lpstr>More Publications, Stronger Grants: Making Your Data Work Harder</vt:lpstr>
      <vt:lpstr>Exercise: Two futures for your Research</vt:lpstr>
      <vt:lpstr>Exercise: Two futures for your Research</vt:lpstr>
      <vt:lpstr>Exercise: Two futures for your Research</vt:lpstr>
      <vt:lpstr>”Data is the core opportunity and value”</vt:lpstr>
      <vt:lpstr>What are we going to do? </vt:lpstr>
      <vt:lpstr>What are FAIR principles? </vt:lpstr>
      <vt:lpstr>The four elements of reusable research</vt:lpstr>
      <vt:lpstr>If I give you flour, eggs, butter, and sugar — what did I cook?</vt:lpstr>
      <vt:lpstr>The four elements of reusable research</vt:lpstr>
      <vt:lpstr>Data, metadata and dictionaries</vt:lpstr>
      <vt:lpstr>Data, metadata and dictionaries</vt:lpstr>
      <vt:lpstr>What are FAIR principles? </vt:lpstr>
      <vt:lpstr>15 guiding principles – If you can tick all 15, you are FAIR</vt:lpstr>
      <vt:lpstr>FAIR - Findable</vt:lpstr>
      <vt:lpstr>FAIR - Findable</vt:lpstr>
      <vt:lpstr> FAIR - Findable - Rich metadata that describes the data  </vt:lpstr>
      <vt:lpstr>FAIR - Explicit links between data and metadata </vt:lpstr>
      <vt:lpstr>How to make your data more findable? E.g.</vt:lpstr>
      <vt:lpstr>FAIR - Accessible</vt:lpstr>
      <vt:lpstr>FAIR - Accessible</vt:lpstr>
      <vt:lpstr>FAIR - Accessible –example:  </vt:lpstr>
      <vt:lpstr>FAIR - Accessible- methods</vt:lpstr>
      <vt:lpstr>FAIR - Interoperable</vt:lpstr>
      <vt:lpstr>FAIR - Interoperable</vt:lpstr>
      <vt:lpstr>FAIR - Interoperable – Good practice</vt:lpstr>
      <vt:lpstr>FAIR - Interoperable – Bad practice</vt:lpstr>
      <vt:lpstr>FAIR - Reusable</vt:lpstr>
      <vt:lpstr>FAIR - Reusable - Methods</vt:lpstr>
      <vt:lpstr>FAIR - Reusable </vt:lpstr>
      <vt:lpstr>FAIR - Reusable</vt:lpstr>
      <vt:lpstr>FAIR - Why It Matters</vt:lpstr>
      <vt:lpstr>Case study: COVID-19 Genomic Data Sharing</vt:lpstr>
      <vt:lpstr>Case study: blood RNA TB</vt:lpstr>
      <vt:lpstr>Case study: PK/PD models</vt:lpstr>
      <vt:lpstr>FAIR – Why does it matter to YOU?</vt:lpstr>
      <vt:lpstr>FAIR is not extra work—it is the work that saves you time, strengthens your papers, and improves your chances of funding.</vt:lpstr>
      <vt:lpstr>Turning FAIR into Action</vt:lpstr>
      <vt:lpstr>How can you apply FAIR to your project? Pick a challenge!</vt:lpstr>
      <vt:lpstr>Additional resources (1)</vt:lpstr>
      <vt:lpstr>Additional resources (2)</vt:lpstr>
      <vt:lpstr>Additional resources (3)</vt:lpstr>
      <vt:lpstr>How can you apply FAIR to your project? Pick a challenge!</vt:lpstr>
      <vt:lpstr>Acknowledgements</vt:lpstr>
      <vt:lpstr>Please give us feedback!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2020-10-14T20:00:28Z</dcterms:created>
  <dcterms:modified xsi:type="dcterms:W3CDTF">2026-04-24T09:19:28Z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0x01010001AFD71513B6434D9F40467308C346A9</vt:lpwstr>
  </property>
  <property fmtid="{D5CDD505-2E9C-101B-9397-08002B2CF9AE}" pid="3" name="MediaServiceImageTags">
    <vt:lpwstr/>
  </property>
</Properties>
</file>