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66" r:id="rId4"/>
    <p:sldId id="273" r:id="rId5"/>
    <p:sldId id="276" r:id="rId6"/>
    <p:sldId id="267" r:id="rId7"/>
    <p:sldId id="258" r:id="rId8"/>
    <p:sldId id="259" r:id="rId9"/>
    <p:sldId id="260" r:id="rId10"/>
    <p:sldId id="261" r:id="rId11"/>
    <p:sldId id="262" r:id="rId12"/>
    <p:sldId id="263" r:id="rId13"/>
    <p:sldId id="264" r:id="rId14"/>
    <p:sldId id="265" r:id="rId15"/>
    <p:sldId id="270" r:id="rId16"/>
    <p:sldId id="277" r:id="rId17"/>
    <p:sldId id="268" r:id="rId18"/>
    <p:sldId id="269" r:id="rId19"/>
    <p:sldId id="271" r:id="rId20"/>
    <p:sldId id="272" r:id="rId21"/>
    <p:sldId id="275" r:id="rId22"/>
  </p:sldIdLst>
  <p:sldSz cx="12192000" cy="6858000"/>
  <p:notesSz cx="6858000" cy="9144000"/>
  <p:embeddedFontLst>
    <p:embeddedFont>
      <p:font typeface="Century Schoolbook" panose="02040604050505020304" pitchFamily="18" charset="0"/>
      <p:regular r:id="rId24"/>
      <p:bold r:id="rId25"/>
      <p:italic r:id="rId26"/>
      <p:boldItalic r:id="rId27"/>
    </p:embeddedFont>
    <p:embeddedFont>
      <p:font typeface="Open Sans" panose="020B0606030504020204" pitchFamily="34" charset="0"/>
      <p:regular r:id="rId28"/>
      <p:bold r:id="rId29"/>
      <p:italic r:id="rId30"/>
      <p:boldItalic r:id="rId31"/>
    </p:embeddedFont>
    <p:embeddedFont>
      <p:font typeface="Segoe UI" panose="020B0502040204020203"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ge+zFpW11clx5LOEyU5DJ6+kd4C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247" autoAdjust="0"/>
  </p:normalViewPr>
  <p:slideViewPr>
    <p:cSldViewPr snapToGrid="0">
      <p:cViewPr varScale="1">
        <p:scale>
          <a:sx n="111" d="100"/>
          <a:sy n="111" d="100"/>
        </p:scale>
        <p:origin x="5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de-DE" dirty="0"/>
              <a:t>Slides: https://docs.google.com/presentation/d/1HwXTlUgHZEthoN3NYwjoE_tPkWFN-3TP/edit?usp=sharing&amp;ouid=112378326659527522692&amp;rtpof=true&amp;sd=true </a:t>
            </a:r>
            <a:endParaRPr dirty="0"/>
          </a:p>
        </p:txBody>
      </p:sp>
      <p:sp>
        <p:nvSpPr>
          <p:cNvPr id="99" name="Google Shape;9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EDIB: equity, diversity, inclusion, belonging</a:t>
            </a:r>
          </a:p>
        </p:txBody>
      </p:sp>
      <p:sp>
        <p:nvSpPr>
          <p:cNvPr id="4" name="Foliennummernplatzhalt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5946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For DOAJ inclusion, we need 10 published papers</a:t>
            </a:r>
          </a:p>
        </p:txBody>
      </p:sp>
      <p:sp>
        <p:nvSpPr>
          <p:cNvPr id="4" name="Foliennummernplatzhalt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8878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 the next 3 years, </a:t>
            </a:r>
            <a:r>
              <a:rPr lang="en-US" dirty="0" err="1"/>
              <a:t>MüCOS</a:t>
            </a:r>
            <a:r>
              <a:rPr lang="en-US" dirty="0"/>
              <a:t> will become a stand-alone center that can directly employ people (currently via AE Back) or it will be integrated into the library</a:t>
            </a:r>
          </a:p>
        </p:txBody>
      </p:sp>
      <p:sp>
        <p:nvSpPr>
          <p:cNvPr id="4" name="Foliennummernplatzhalt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5458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18"/>
        <p:cNvGrpSpPr/>
        <p:nvPr/>
      </p:nvGrpSpPr>
      <p:grpSpPr>
        <a:xfrm>
          <a:off x="0" y="0"/>
          <a:ext cx="0" cy="0"/>
          <a:chOff x="0" y="0"/>
          <a:chExt cx="0" cy="0"/>
        </a:xfrm>
      </p:grpSpPr>
      <p:sp>
        <p:nvSpPr>
          <p:cNvPr id="19" name="Google Shape;19;p2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1" name="Google Shape;2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pic>
        <p:nvPicPr>
          <p:cNvPr id="24" name="Google Shape;24;p21"/>
          <p:cNvPicPr preferRelativeResize="0"/>
          <p:nvPr/>
        </p:nvPicPr>
        <p:blipFill rotWithShape="1">
          <a:blip r:embed="rId2">
            <a:alphaModFix/>
          </a:blip>
          <a:srcRect/>
          <a:stretch/>
        </p:blipFill>
        <p:spPr>
          <a:xfrm>
            <a:off x="10860471" y="76663"/>
            <a:ext cx="1250100" cy="42107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lide 2 master">
  <p:cSld name="Slide 2 master">
    <p:bg>
      <p:bgPr>
        <a:solidFill>
          <a:srgbClr val="000000"/>
        </a:solidFill>
        <a:effectLst/>
      </p:bgPr>
    </p:bg>
    <p:spTree>
      <p:nvGrpSpPr>
        <p:cNvPr id="1" name="Shape 88"/>
        <p:cNvGrpSpPr/>
        <p:nvPr/>
      </p:nvGrpSpPr>
      <p:grpSpPr>
        <a:xfrm>
          <a:off x="0" y="0"/>
          <a:ext cx="0" cy="0"/>
          <a:chOff x="0" y="0"/>
          <a:chExt cx="0" cy="0"/>
        </a:xfrm>
      </p:grpSpPr>
      <p:sp>
        <p:nvSpPr>
          <p:cNvPr id="89" name="Google Shape;89;g36aafe9b2c8_0_123"/>
          <p:cNvSpPr/>
          <p:nvPr/>
        </p:nvSpPr>
        <p:spPr>
          <a:xfrm>
            <a:off x="0" y="0"/>
            <a:ext cx="12192000" cy="6858000"/>
          </a:xfrm>
          <a:prstGeom prst="rect">
            <a:avLst/>
          </a:prstGeom>
          <a:solidFill>
            <a:srgbClr val="F7F3F0"/>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90" name="Google Shape;90;g36aafe9b2c8_0_123"/>
          <p:cNvSpPr/>
          <p:nvPr/>
        </p:nvSpPr>
        <p:spPr>
          <a:xfrm>
            <a:off x="0" y="0"/>
            <a:ext cx="12192000" cy="6858000"/>
          </a:xfrm>
          <a:prstGeom prst="rect">
            <a:avLst/>
          </a:prstGeom>
          <a:solidFill>
            <a:srgbClr val="FFFFFF"/>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lide 3 master">
  <p:cSld name="Slide 3 master">
    <p:bg>
      <p:bgPr>
        <a:solidFill>
          <a:srgbClr val="000000"/>
        </a:solidFill>
        <a:effectLst/>
      </p:bgPr>
    </p:bg>
    <p:spTree>
      <p:nvGrpSpPr>
        <p:cNvPr id="1" name="Shape 91"/>
        <p:cNvGrpSpPr/>
        <p:nvPr/>
      </p:nvGrpSpPr>
      <p:grpSpPr>
        <a:xfrm>
          <a:off x="0" y="0"/>
          <a:ext cx="0" cy="0"/>
          <a:chOff x="0" y="0"/>
          <a:chExt cx="0" cy="0"/>
        </a:xfrm>
      </p:grpSpPr>
      <p:sp>
        <p:nvSpPr>
          <p:cNvPr id="92" name="Google Shape;92;g36aafe9b2c8_0_126"/>
          <p:cNvSpPr/>
          <p:nvPr/>
        </p:nvSpPr>
        <p:spPr>
          <a:xfrm>
            <a:off x="0" y="0"/>
            <a:ext cx="12192000" cy="6858000"/>
          </a:xfrm>
          <a:prstGeom prst="rect">
            <a:avLst/>
          </a:prstGeom>
          <a:solidFill>
            <a:srgbClr val="F7F3F0"/>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93" name="Google Shape;93;g36aafe9b2c8_0_126"/>
          <p:cNvSpPr/>
          <p:nvPr/>
        </p:nvSpPr>
        <p:spPr>
          <a:xfrm>
            <a:off x="0" y="0"/>
            <a:ext cx="12192000" cy="6858000"/>
          </a:xfrm>
          <a:prstGeom prst="rect">
            <a:avLst/>
          </a:prstGeom>
          <a:solidFill>
            <a:srgbClr val="FFFFFF"/>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13 master">
  <p:cSld name="Slide 13 master">
    <p:bg>
      <p:bgPr>
        <a:solidFill>
          <a:srgbClr val="000000"/>
        </a:solidFill>
        <a:effectLst/>
      </p:bgPr>
    </p:bg>
    <p:spTree>
      <p:nvGrpSpPr>
        <p:cNvPr id="1" name="Shape 94"/>
        <p:cNvGrpSpPr/>
        <p:nvPr/>
      </p:nvGrpSpPr>
      <p:grpSpPr>
        <a:xfrm>
          <a:off x="0" y="0"/>
          <a:ext cx="0" cy="0"/>
          <a:chOff x="0" y="0"/>
          <a:chExt cx="0" cy="0"/>
        </a:xfrm>
      </p:grpSpPr>
      <p:sp>
        <p:nvSpPr>
          <p:cNvPr id="95" name="Google Shape;95;g36aafe9b2c8_0_238"/>
          <p:cNvSpPr/>
          <p:nvPr/>
        </p:nvSpPr>
        <p:spPr>
          <a:xfrm>
            <a:off x="0" y="0"/>
            <a:ext cx="12192000" cy="6858000"/>
          </a:xfrm>
          <a:prstGeom prst="rect">
            <a:avLst/>
          </a:prstGeom>
          <a:solidFill>
            <a:srgbClr val="F7F3F0"/>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96" name="Google Shape;96;g36aafe9b2c8_0_238"/>
          <p:cNvSpPr/>
          <p:nvPr/>
        </p:nvSpPr>
        <p:spPr>
          <a:xfrm>
            <a:off x="0" y="0"/>
            <a:ext cx="12192000" cy="6858000"/>
          </a:xfrm>
          <a:prstGeom prst="rect">
            <a:avLst/>
          </a:prstGeom>
          <a:solidFill>
            <a:srgbClr val="FFFFFF"/>
          </a:solidFill>
          <a:ln>
            <a:noFill/>
          </a:ln>
        </p:spPr>
        <p:txBody>
          <a:bodyPr spcFirstLastPara="1" wrap="square" lIns="76200" tIns="76200" rIns="76200" bIns="76200"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eer" userDrawn="1">
  <p:cSld name="BLANK">
    <p:spTree>
      <p:nvGrpSpPr>
        <p:cNvPr id="1" name="Shape 37"/>
        <p:cNvGrpSpPr/>
        <p:nvPr/>
      </p:nvGrpSpPr>
      <p:grpSpPr>
        <a:xfrm>
          <a:off x="0" y="0"/>
          <a:ext cx="0" cy="0"/>
          <a:chOff x="0" y="0"/>
          <a:chExt cx="0" cy="0"/>
        </a:xfrm>
      </p:grpSpPr>
      <p:sp>
        <p:nvSpPr>
          <p:cNvPr id="38" name="Google Shape;38;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
        <p:nvSpPr>
          <p:cNvPr id="2" name="Google Shape;58;p27">
            <a:extLst>
              <a:ext uri="{FF2B5EF4-FFF2-40B4-BE49-F238E27FC236}">
                <a16:creationId xmlns:a16="http://schemas.microsoft.com/office/drawing/2014/main" id="{897545D9-C10F-F007-236A-572B58F7059E}"/>
              </a:ext>
            </a:extLst>
          </p:cNvPr>
          <p:cNvSpPr txBox="1">
            <a:spLocks noGrp="1"/>
          </p:cNvSpPr>
          <p:nvPr>
            <p:ph type="title"/>
          </p:nvPr>
        </p:nvSpPr>
        <p:spPr>
          <a:xfrm>
            <a:off x="838200" y="543464"/>
            <a:ext cx="10515600" cy="11472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 name="Google Shape;43;p25">
            <a:extLst>
              <a:ext uri="{FF2B5EF4-FFF2-40B4-BE49-F238E27FC236}">
                <a16:creationId xmlns:a16="http://schemas.microsoft.com/office/drawing/2014/main" id="{BA8B0BFA-08DD-C4DD-8A16-A3468DC23BB0}"/>
              </a:ext>
            </a:extLst>
          </p:cNvPr>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41"/>
        <p:cNvGrpSpPr/>
        <p:nvPr/>
      </p:nvGrpSpPr>
      <p:grpSpPr>
        <a:xfrm>
          <a:off x="0" y="0"/>
          <a:ext cx="0" cy="0"/>
          <a:chOff x="0" y="0"/>
          <a:chExt cx="0" cy="0"/>
        </a:xfrm>
      </p:grpSpPr>
      <p:sp>
        <p:nvSpPr>
          <p:cNvPr id="42" name="Google Shape;42;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4" name="Google Shape;44;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48"/>
        <p:cNvGrpSpPr/>
        <p:nvPr/>
      </p:nvGrpSpPr>
      <p:grpSpPr>
        <a:xfrm>
          <a:off x="0" y="0"/>
          <a:ext cx="0" cy="0"/>
          <a:chOff x="0" y="0"/>
          <a:chExt cx="0" cy="0"/>
        </a:xfrm>
      </p:grpSpPr>
      <p:sp>
        <p:nvSpPr>
          <p:cNvPr id="49" name="Google Shape;49;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1" name="Google Shape;51;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3" name="Google Shape;53;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57"/>
        <p:cNvGrpSpPr/>
        <p:nvPr/>
      </p:nvGrpSpPr>
      <p:grpSpPr>
        <a:xfrm>
          <a:off x="0" y="0"/>
          <a:ext cx="0" cy="0"/>
          <a:chOff x="0" y="0"/>
          <a:chExt cx="0" cy="0"/>
        </a:xfrm>
      </p:grpSpPr>
      <p:sp>
        <p:nvSpPr>
          <p:cNvPr id="58" name="Google Shape;58;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62"/>
        <p:cNvGrpSpPr/>
        <p:nvPr/>
      </p:nvGrpSpPr>
      <p:grpSpPr>
        <a:xfrm>
          <a:off x="0" y="0"/>
          <a:ext cx="0" cy="0"/>
          <a:chOff x="0" y="0"/>
          <a:chExt cx="0" cy="0"/>
        </a:xfrm>
      </p:grpSpPr>
      <p:sp>
        <p:nvSpPr>
          <p:cNvPr id="63" name="Google Shape;63;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5" name="Google Shape;65;p2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69"/>
        <p:cNvGrpSpPr/>
        <p:nvPr/>
      </p:nvGrpSpPr>
      <p:grpSpPr>
        <a:xfrm>
          <a:off x="0" y="0"/>
          <a:ext cx="0" cy="0"/>
          <a:chOff x="0" y="0"/>
          <a:chExt cx="0" cy="0"/>
        </a:xfrm>
      </p:grpSpPr>
      <p:sp>
        <p:nvSpPr>
          <p:cNvPr id="70" name="Google Shape;70;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9"/>
          <p:cNvSpPr>
            <a:spLocks noGrp="1"/>
          </p:cNvSpPr>
          <p:nvPr>
            <p:ph type="pic" idx="2"/>
          </p:nvPr>
        </p:nvSpPr>
        <p:spPr>
          <a:xfrm>
            <a:off x="5183188" y="987425"/>
            <a:ext cx="6172200" cy="4873625"/>
          </a:xfrm>
          <a:prstGeom prst="rect">
            <a:avLst/>
          </a:prstGeom>
          <a:noFill/>
          <a:ln>
            <a:noFill/>
          </a:ln>
        </p:spPr>
      </p:sp>
      <p:sp>
        <p:nvSpPr>
          <p:cNvPr id="72" name="Google Shape;72;p2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76"/>
        <p:cNvGrpSpPr/>
        <p:nvPr/>
      </p:nvGrpSpPr>
      <p:grpSpPr>
        <a:xfrm>
          <a:off x="0" y="0"/>
          <a:ext cx="0" cy="0"/>
          <a:chOff x="0" y="0"/>
          <a:chExt cx="0" cy="0"/>
        </a:xfrm>
      </p:grpSpPr>
      <p:sp>
        <p:nvSpPr>
          <p:cNvPr id="77" name="Google Shape;77;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82"/>
        <p:cNvGrpSpPr/>
        <p:nvPr/>
      </p:nvGrpSpPr>
      <p:grpSpPr>
        <a:xfrm>
          <a:off x="0" y="0"/>
          <a:ext cx="0" cy="0"/>
          <a:chOff x="0" y="0"/>
          <a:chExt cx="0" cy="0"/>
        </a:xfrm>
      </p:grpSpPr>
      <p:sp>
        <p:nvSpPr>
          <p:cNvPr id="83" name="Google Shape;83;p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DF6"/>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
        <p:nvSpPr>
          <p:cNvPr id="15" name="Google Shape;15;p20"/>
          <p:cNvSpPr/>
          <p:nvPr/>
        </p:nvSpPr>
        <p:spPr>
          <a:xfrm>
            <a:off x="0" y="0"/>
            <a:ext cx="12192000" cy="538162"/>
          </a:xfrm>
          <a:prstGeom prst="rect">
            <a:avLst/>
          </a:prstGeom>
          <a:gradFill>
            <a:gsLst>
              <a:gs pos="0">
                <a:srgbClr val="009DD0">
                  <a:alpha val="0"/>
                </a:srgbClr>
              </a:gs>
              <a:gs pos="100000">
                <a:srgbClr val="009DD0"/>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 name="Google Shape;16;p20"/>
          <p:cNvSpPr/>
          <p:nvPr/>
        </p:nvSpPr>
        <p:spPr>
          <a:xfrm rot="10800000">
            <a:off x="0" y="6721474"/>
            <a:ext cx="12192000" cy="139699"/>
          </a:xfrm>
          <a:prstGeom prst="rect">
            <a:avLst/>
          </a:prstGeom>
          <a:gradFill>
            <a:gsLst>
              <a:gs pos="0">
                <a:srgbClr val="009DD0">
                  <a:alpha val="0"/>
                </a:srgbClr>
              </a:gs>
              <a:gs pos="100000">
                <a:srgbClr val="009DD0"/>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20"/>
          <p:cNvPicPr preferRelativeResize="0"/>
          <p:nvPr/>
        </p:nvPicPr>
        <p:blipFill rotWithShape="1">
          <a:blip r:embed="rId14">
            <a:alphaModFix/>
          </a:blip>
          <a:srcRect/>
          <a:stretch/>
        </p:blipFill>
        <p:spPr>
          <a:xfrm>
            <a:off x="80307" y="103791"/>
            <a:ext cx="1044630" cy="33057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contact@replicationresearch.org" TargetMode="External"/><Relationship Id="rId2" Type="http://schemas.openxmlformats.org/officeDocument/2006/relationships/hyperlink" Target="https://ejournals.uni-muenster.de/replicationresearch/mentorshipprogram" TargetMode="Externa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hyperlink" Target="https://forrt.org/rjf" TargetMode="External"/><Relationship Id="rId7" Type="http://schemas.openxmlformats.org/officeDocument/2006/relationships/hyperlink" Target="https://zenodo.org/records/17776685" TargetMode="External"/><Relationship Id="rId12" Type="http://schemas.openxmlformats.org/officeDocument/2006/relationships/image" Target="../media/image56.png"/><Relationship Id="rId2" Type="http://schemas.openxmlformats.org/officeDocument/2006/relationships/hyperlink" Target="https://forrt.org/LoveReplicationsWeek/" TargetMode="External"/><Relationship Id="rId1" Type="http://schemas.openxmlformats.org/officeDocument/2006/relationships/slideLayout" Target="../slideLayouts/slideLayout2.xml"/><Relationship Id="rId6" Type="http://schemas.openxmlformats.org/officeDocument/2006/relationships/hyperlink" Target="https://www.bapsannualmeeting.com/" TargetMode="External"/><Relationship Id="rId11" Type="http://schemas.openxmlformats.org/officeDocument/2006/relationships/image" Target="../media/image55.png"/><Relationship Id="rId5" Type="http://schemas.openxmlformats.org/officeDocument/2006/relationships/hyperlink" Target="https://www.cos.io/blog/building-a-publishing-model-for-replication-qa-with-the-senior-editors-of-replication-research" TargetMode="External"/><Relationship Id="rId10" Type="http://schemas.openxmlformats.org/officeDocument/2006/relationships/image" Target="../media/image54.png"/><Relationship Id="rId4" Type="http://schemas.openxmlformats.org/officeDocument/2006/relationships/hyperlink" Target="https://forrt.org/flora_zotero" TargetMode="External"/><Relationship Id="rId9"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docs.google.com/document/d/1MjeljTJVw3e35Ouhy64wgyEy6O8rkl-HHC6nh6z-bYM/edit?tab=t.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document/d/1movU8ed0czYp8y7xPWoPEmPRUypuvYESZkeziGRym2w/edit?tab=t.0" TargetMode="External"/><Relationship Id="rId2" Type="http://schemas.openxmlformats.org/officeDocument/2006/relationships/hyperlink" Target="https://publicationethics.org/guidance/case/conflicts-interest-between-authors-and-editor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docs.google.com/document/d/1pxC5yFqy01dw3idhJSWSu5_macTA8UF5FzgMAOTWSqM/edit?tab=t.0"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translate-science.codeberg.pag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33.png"/><Relationship Id="rId39" Type="http://schemas.openxmlformats.org/officeDocument/2006/relationships/image" Target="../media/image46.png"/><Relationship Id="rId21" Type="http://schemas.openxmlformats.org/officeDocument/2006/relationships/image" Target="../media/image28.png"/><Relationship Id="rId34" Type="http://schemas.openxmlformats.org/officeDocument/2006/relationships/image" Target="../media/image41.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2.png"/><Relationship Id="rId33" Type="http://schemas.openxmlformats.org/officeDocument/2006/relationships/image" Target="../media/image40.png"/><Relationship Id="rId38" Type="http://schemas.openxmlformats.org/officeDocument/2006/relationships/image" Target="../media/image45.png"/><Relationship Id="rId2" Type="http://schemas.openxmlformats.org/officeDocument/2006/relationships/image" Target="../media/image9.jpeg"/><Relationship Id="rId16" Type="http://schemas.openxmlformats.org/officeDocument/2006/relationships/image" Target="../media/image23.png"/><Relationship Id="rId20" Type="http://schemas.openxmlformats.org/officeDocument/2006/relationships/image" Target="../media/image27.png"/><Relationship Id="rId29"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8.png"/><Relationship Id="rId24" Type="http://schemas.openxmlformats.org/officeDocument/2006/relationships/image" Target="../media/image31.png"/><Relationship Id="rId32" Type="http://schemas.openxmlformats.org/officeDocument/2006/relationships/image" Target="../media/image39.png"/><Relationship Id="rId37" Type="http://schemas.openxmlformats.org/officeDocument/2006/relationships/image" Target="../media/image44.png"/><Relationship Id="rId40" Type="http://schemas.openxmlformats.org/officeDocument/2006/relationships/image" Target="../media/image3.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png"/><Relationship Id="rId36" Type="http://schemas.openxmlformats.org/officeDocument/2006/relationships/image" Target="../media/image43.png"/><Relationship Id="rId10" Type="http://schemas.openxmlformats.org/officeDocument/2006/relationships/image" Target="../media/image17.png"/><Relationship Id="rId19" Type="http://schemas.openxmlformats.org/officeDocument/2006/relationships/image" Target="../media/image26.png"/><Relationship Id="rId31" Type="http://schemas.openxmlformats.org/officeDocument/2006/relationships/image" Target="../media/image38.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4.png"/><Relationship Id="rId30" Type="http://schemas.openxmlformats.org/officeDocument/2006/relationships/image" Target="../media/image37.png"/><Relationship Id="rId35" Type="http://schemas.openxmlformats.org/officeDocument/2006/relationships/image" Target="../media/image42.png"/><Relationship Id="rId8" Type="http://schemas.openxmlformats.org/officeDocument/2006/relationships/image" Target="../media/image15.png"/><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2" name="Google Shape;102;p1"/>
          <p:cNvSpPr txBox="1">
            <a:spLocks noGrp="1"/>
          </p:cNvSpPr>
          <p:nvPr>
            <p:ph type="subTitle" idx="1"/>
          </p:nvPr>
        </p:nvSpPr>
        <p:spPr>
          <a:xfrm>
            <a:off x="1524000" y="580684"/>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00000"/>
              </a:buClr>
              <a:buSzPts val="2400"/>
              <a:buNone/>
            </a:pPr>
            <a:r>
              <a:rPr lang="de-DE" sz="3200" b="1" dirty="0">
                <a:solidFill>
                  <a:srgbClr val="000000"/>
                </a:solidFill>
                <a:latin typeface="Open Sans"/>
                <a:ea typeface="Open Sans"/>
                <a:cs typeface="Open Sans"/>
                <a:sym typeface="Open Sans"/>
              </a:rPr>
              <a:t>Replication Research (R2)</a:t>
            </a:r>
            <a:endParaRPr dirty="0"/>
          </a:p>
          <a:p>
            <a:pPr marL="0" lvl="0" indent="0" algn="ctr" rtl="0">
              <a:lnSpc>
                <a:spcPct val="90000"/>
              </a:lnSpc>
              <a:spcBef>
                <a:spcPts val="0"/>
              </a:spcBef>
              <a:spcAft>
                <a:spcPts val="0"/>
              </a:spcAft>
              <a:buClr>
                <a:srgbClr val="000000"/>
              </a:buClr>
              <a:buSzPts val="2400"/>
              <a:buNone/>
            </a:pPr>
            <a:r>
              <a:rPr lang="en-US" sz="3200" dirty="0">
                <a:solidFill>
                  <a:srgbClr val="000000"/>
                </a:solidFill>
                <a:latin typeface="Open Sans"/>
                <a:ea typeface="Open Sans"/>
                <a:cs typeface="Open Sans"/>
                <a:sym typeface="Open Sans"/>
              </a:rPr>
              <a:t>General Assembly</a:t>
            </a:r>
            <a:endParaRPr dirty="0"/>
          </a:p>
        </p:txBody>
      </p:sp>
      <p:pic>
        <p:nvPicPr>
          <p:cNvPr id="103" name="Google Shape;103;p1"/>
          <p:cNvPicPr preferRelativeResize="0"/>
          <p:nvPr/>
        </p:nvPicPr>
        <p:blipFill rotWithShape="1">
          <a:blip r:embed="rId3">
            <a:alphaModFix/>
          </a:blip>
          <a:srcRect/>
          <a:stretch/>
        </p:blipFill>
        <p:spPr>
          <a:xfrm>
            <a:off x="10860471" y="76663"/>
            <a:ext cx="1250100" cy="421074"/>
          </a:xfrm>
          <a:prstGeom prst="rect">
            <a:avLst/>
          </a:prstGeom>
          <a:noFill/>
          <a:ln>
            <a:noFill/>
          </a:ln>
        </p:spPr>
      </p:pic>
      <p:sp>
        <p:nvSpPr>
          <p:cNvPr id="104" name="Google Shape;104;p1"/>
          <p:cNvSpPr txBox="1"/>
          <p:nvPr/>
        </p:nvSpPr>
        <p:spPr>
          <a:xfrm>
            <a:off x="3108442" y="110539"/>
            <a:ext cx="610552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de-DE" sz="1400" b="0" i="0" u="none" strike="noStrike" cap="none" dirty="0">
                <a:solidFill>
                  <a:srgbClr val="000000"/>
                </a:solidFill>
                <a:latin typeface="Arial"/>
                <a:ea typeface="Arial"/>
                <a:cs typeface="Arial"/>
                <a:sym typeface="Arial"/>
              </a:rPr>
              <a:t>replicationresearch.org</a:t>
            </a:r>
            <a:endParaRPr sz="1400" b="0" i="0" u="none" strike="noStrike" cap="none" dirty="0">
              <a:solidFill>
                <a:srgbClr val="000000"/>
              </a:solidFill>
              <a:latin typeface="Arial"/>
              <a:ea typeface="Arial"/>
              <a:cs typeface="Arial"/>
              <a:sym typeface="Arial"/>
            </a:endParaRPr>
          </a:p>
        </p:txBody>
      </p:sp>
      <p:sp>
        <p:nvSpPr>
          <p:cNvPr id="105" name="Google Shape;105;p1" descr="logo"/>
          <p:cNvSpPr/>
          <p:nvPr/>
        </p:nvSpPr>
        <p:spPr>
          <a:xfrm>
            <a:off x="5943600" y="3276600"/>
            <a:ext cx="304800" cy="3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 name="Grafik 3">
            <a:extLst>
              <a:ext uri="{FF2B5EF4-FFF2-40B4-BE49-F238E27FC236}">
                <a16:creationId xmlns:a16="http://schemas.microsoft.com/office/drawing/2014/main" id="{51710A62-1FA0-FAF3-B0E8-6839864D2BA2}"/>
              </a:ext>
            </a:extLst>
          </p:cNvPr>
          <p:cNvPicPr>
            <a:picLocks noChangeAspect="1"/>
          </p:cNvPicPr>
          <p:nvPr/>
        </p:nvPicPr>
        <p:blipFill>
          <a:blip r:embed="rId4"/>
          <a:stretch>
            <a:fillRect/>
          </a:stretch>
        </p:blipFill>
        <p:spPr>
          <a:xfrm>
            <a:off x="4917896" y="6153004"/>
            <a:ext cx="2661007" cy="576963"/>
          </a:xfrm>
          <a:prstGeom prst="rect">
            <a:avLst/>
          </a:prstGeom>
        </p:spPr>
      </p:pic>
      <p:pic>
        <p:nvPicPr>
          <p:cNvPr id="2" name="Grafik 1">
            <a:extLst>
              <a:ext uri="{FF2B5EF4-FFF2-40B4-BE49-F238E27FC236}">
                <a16:creationId xmlns:a16="http://schemas.microsoft.com/office/drawing/2014/main" id="{C61B6314-4BEF-7C7A-AE14-0B8A04DF0C30}"/>
              </a:ext>
            </a:extLst>
          </p:cNvPr>
          <p:cNvPicPr>
            <a:picLocks noChangeAspect="1"/>
          </p:cNvPicPr>
          <p:nvPr/>
        </p:nvPicPr>
        <p:blipFill>
          <a:blip r:embed="rId5"/>
          <a:stretch>
            <a:fillRect/>
          </a:stretch>
        </p:blipFill>
        <p:spPr>
          <a:xfrm>
            <a:off x="1611859" y="1582220"/>
            <a:ext cx="9098689" cy="444749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5B5F52-BA8C-8C8D-A627-ACEFB954DF3C}"/>
              </a:ext>
            </a:extLst>
          </p:cNvPr>
          <p:cNvSpPr>
            <a:spLocks noGrp="1"/>
          </p:cNvSpPr>
          <p:nvPr>
            <p:ph type="title"/>
          </p:nvPr>
        </p:nvSpPr>
        <p:spPr/>
        <p:txBody>
          <a:bodyPr/>
          <a:lstStyle/>
          <a:p>
            <a:r>
              <a:rPr lang="en-US" dirty="0"/>
              <a:t>Funding and Current Resources</a:t>
            </a:r>
          </a:p>
        </p:txBody>
      </p:sp>
      <p:sp>
        <p:nvSpPr>
          <p:cNvPr id="3" name="Textplatzhalter 2">
            <a:extLst>
              <a:ext uri="{FF2B5EF4-FFF2-40B4-BE49-F238E27FC236}">
                <a16:creationId xmlns:a16="http://schemas.microsoft.com/office/drawing/2014/main" id="{7B6AEF54-DB7D-6BC7-9DF2-48F42CA46891}"/>
              </a:ext>
            </a:extLst>
          </p:cNvPr>
          <p:cNvSpPr>
            <a:spLocks noGrp="1"/>
          </p:cNvSpPr>
          <p:nvPr>
            <p:ph type="body" idx="1"/>
          </p:nvPr>
        </p:nvSpPr>
        <p:spPr/>
        <p:txBody>
          <a:bodyPr>
            <a:normAutofit fontScale="55000" lnSpcReduction="20000"/>
          </a:bodyPr>
          <a:lstStyle/>
          <a:p>
            <a:pPr marL="114300" indent="0">
              <a:buNone/>
            </a:pPr>
            <a:r>
              <a:rPr lang="en-US" b="1" dirty="0"/>
              <a:t>Kick-Off funding</a:t>
            </a:r>
          </a:p>
          <a:p>
            <a:r>
              <a:rPr lang="en-US" dirty="0"/>
              <a:t>Topical Program (University of Münster): ~€6.8K of 32K left</a:t>
            </a:r>
          </a:p>
          <a:p>
            <a:r>
              <a:rPr lang="en-US" dirty="0"/>
              <a:t>OA.NRW: ~€1.3K of 9.45K left</a:t>
            </a:r>
          </a:p>
          <a:p>
            <a:pPr marL="114300" indent="0">
              <a:buNone/>
            </a:pPr>
            <a:endParaRPr lang="en-US" dirty="0"/>
          </a:p>
          <a:p>
            <a:pPr marL="114300" indent="0">
              <a:buNone/>
            </a:pPr>
            <a:r>
              <a:rPr lang="en-US" b="1" dirty="0"/>
              <a:t>Catalyst funding</a:t>
            </a:r>
          </a:p>
          <a:p>
            <a:r>
              <a:rPr lang="en-US" dirty="0"/>
              <a:t>DFG LIS: ~480K over 3 years (100% Post Doc + 50% RSE) to break barriers of expertise, institutional guidelines on research assessment, and culture of criticism in Linguistics, Neuroscience, and Marketing</a:t>
            </a:r>
          </a:p>
          <a:p>
            <a:r>
              <a:rPr lang="en-US" dirty="0"/>
              <a:t>Proposal to be submitted in the coming weeks (decision after ~6 months)</a:t>
            </a:r>
          </a:p>
          <a:p>
            <a:pPr marL="114300" indent="0">
              <a:buNone/>
            </a:pPr>
            <a:endParaRPr lang="en-US" dirty="0"/>
          </a:p>
          <a:p>
            <a:pPr marL="114300" indent="0">
              <a:buNone/>
            </a:pPr>
            <a:r>
              <a:rPr lang="en-US" b="1" dirty="0"/>
              <a:t>Sustainability</a:t>
            </a:r>
          </a:p>
          <a:p>
            <a:r>
              <a:rPr lang="en-US" dirty="0"/>
              <a:t>Up to 50% FTE via </a:t>
            </a:r>
            <a:r>
              <a:rPr lang="en-US" dirty="0" err="1"/>
              <a:t>MüCOS</a:t>
            </a:r>
            <a:r>
              <a:rPr lang="en-US" dirty="0"/>
              <a:t> (LR)</a:t>
            </a:r>
          </a:p>
          <a:p>
            <a:r>
              <a:rPr lang="en-US" dirty="0"/>
              <a:t>~4h/week Research Assistant (MM)</a:t>
            </a:r>
          </a:p>
          <a:p>
            <a:r>
              <a:rPr lang="en-US" dirty="0"/>
              <a:t>37 applications from interested researchers (AE, Reviewer, </a:t>
            </a:r>
            <a:r>
              <a:rPr lang="en-US" dirty="0" err="1"/>
              <a:t>Codechecker</a:t>
            </a:r>
            <a:r>
              <a:rPr lang="en-US" dirty="0"/>
              <a:t>)</a:t>
            </a:r>
          </a:p>
          <a:p>
            <a:r>
              <a:rPr lang="en-US" dirty="0"/>
              <a:t>Free hosting and DOI assignment via University of Münster and </a:t>
            </a:r>
            <a:r>
              <a:rPr lang="en-US" dirty="0" err="1"/>
              <a:t>Hochschulbibliothekszentrum</a:t>
            </a:r>
            <a:r>
              <a:rPr lang="en-US" dirty="0"/>
              <a:t> (HBZ) Cologne</a:t>
            </a:r>
          </a:p>
        </p:txBody>
      </p:sp>
      <p:pic>
        <p:nvPicPr>
          <p:cNvPr id="4" name="Grafik 3">
            <a:extLst>
              <a:ext uri="{FF2B5EF4-FFF2-40B4-BE49-F238E27FC236}">
                <a16:creationId xmlns:a16="http://schemas.microsoft.com/office/drawing/2014/main" id="{321310E7-3918-2B07-5136-1943F109527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857964" y="620737"/>
            <a:ext cx="3190198" cy="1069952"/>
          </a:xfrm>
          <a:prstGeom prst="rect">
            <a:avLst/>
          </a:prstGeom>
        </p:spPr>
      </p:pic>
      <p:pic>
        <p:nvPicPr>
          <p:cNvPr id="5" name="Grafik 4">
            <a:extLst>
              <a:ext uri="{FF2B5EF4-FFF2-40B4-BE49-F238E27FC236}">
                <a16:creationId xmlns:a16="http://schemas.microsoft.com/office/drawing/2014/main" id="{A1D78AE6-FD62-2CD1-2105-74DF8A107378}"/>
              </a:ext>
            </a:extLst>
          </p:cNvPr>
          <p:cNvPicPr>
            <a:picLocks noChangeAspect="1"/>
          </p:cNvPicPr>
          <p:nvPr/>
        </p:nvPicPr>
        <p:blipFill>
          <a:blip r:embed="rId4"/>
          <a:stretch>
            <a:fillRect/>
          </a:stretch>
        </p:blipFill>
        <p:spPr>
          <a:xfrm>
            <a:off x="7331628" y="2150670"/>
            <a:ext cx="2028825" cy="542925"/>
          </a:xfrm>
          <a:prstGeom prst="rect">
            <a:avLst/>
          </a:prstGeom>
        </p:spPr>
      </p:pic>
      <p:pic>
        <p:nvPicPr>
          <p:cNvPr id="6" name="Grafik 5">
            <a:extLst>
              <a:ext uri="{FF2B5EF4-FFF2-40B4-BE49-F238E27FC236}">
                <a16:creationId xmlns:a16="http://schemas.microsoft.com/office/drawing/2014/main" id="{737BC557-A0B9-80F9-4792-2DFA9D0AB49F}"/>
              </a:ext>
            </a:extLst>
          </p:cNvPr>
          <p:cNvPicPr>
            <a:picLocks noChangeAspect="1"/>
          </p:cNvPicPr>
          <p:nvPr/>
        </p:nvPicPr>
        <p:blipFill>
          <a:blip r:embed="rId5"/>
          <a:stretch>
            <a:fillRect/>
          </a:stretch>
        </p:blipFill>
        <p:spPr>
          <a:xfrm>
            <a:off x="10699151" y="5911567"/>
            <a:ext cx="1309298" cy="651392"/>
          </a:xfrm>
          <a:prstGeom prst="rect">
            <a:avLst/>
          </a:prstGeom>
        </p:spPr>
      </p:pic>
    </p:spTree>
    <p:extLst>
      <p:ext uri="{BB962C8B-B14F-4D97-AF65-F5344CB8AC3E}">
        <p14:creationId xmlns:p14="http://schemas.microsoft.com/office/powerpoint/2010/main" val="146779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FA8019-F426-AA58-45E6-C4B58CB7022D}"/>
              </a:ext>
            </a:extLst>
          </p:cNvPr>
          <p:cNvSpPr>
            <a:spLocks noGrp="1"/>
          </p:cNvSpPr>
          <p:nvPr>
            <p:ph type="title"/>
          </p:nvPr>
        </p:nvSpPr>
        <p:spPr/>
        <p:txBody>
          <a:bodyPr/>
          <a:lstStyle/>
          <a:p>
            <a:r>
              <a:rPr lang="en-US" dirty="0"/>
              <a:t>Submission hunting</a:t>
            </a:r>
          </a:p>
        </p:txBody>
      </p:sp>
      <p:sp>
        <p:nvSpPr>
          <p:cNvPr id="3" name="Textplatzhalter 2">
            <a:extLst>
              <a:ext uri="{FF2B5EF4-FFF2-40B4-BE49-F238E27FC236}">
                <a16:creationId xmlns:a16="http://schemas.microsoft.com/office/drawing/2014/main" id="{A24EA780-7C8D-15D9-7575-16619AFF8649}"/>
              </a:ext>
            </a:extLst>
          </p:cNvPr>
          <p:cNvSpPr>
            <a:spLocks noGrp="1"/>
          </p:cNvSpPr>
          <p:nvPr>
            <p:ph type="body" idx="1"/>
          </p:nvPr>
        </p:nvSpPr>
        <p:spPr/>
        <p:txBody>
          <a:bodyPr/>
          <a:lstStyle/>
          <a:p>
            <a:r>
              <a:rPr lang="en-US" dirty="0"/>
              <a:t>Invited guest editorial </a:t>
            </a:r>
            <a:r>
              <a:rPr lang="en-US" b="1" dirty="0"/>
              <a:t>Camerer</a:t>
            </a:r>
            <a:r>
              <a:rPr lang="en-US" dirty="0"/>
              <a:t>, </a:t>
            </a:r>
            <a:r>
              <a:rPr lang="en-US" b="1" dirty="0" err="1"/>
              <a:t>Dreber</a:t>
            </a:r>
            <a:r>
              <a:rPr lang="en-US" dirty="0"/>
              <a:t>, </a:t>
            </a:r>
            <a:r>
              <a:rPr lang="en-US" b="1" dirty="0" err="1"/>
              <a:t>Holzmeister</a:t>
            </a:r>
            <a:r>
              <a:rPr lang="en-US" dirty="0"/>
              <a:t>, </a:t>
            </a:r>
            <a:r>
              <a:rPr lang="en-US" b="1" dirty="0"/>
              <a:t>Johannesson</a:t>
            </a:r>
            <a:r>
              <a:rPr lang="en-US" dirty="0"/>
              <a:t>, </a:t>
            </a:r>
            <a:r>
              <a:rPr lang="en-US" b="1" dirty="0"/>
              <a:t>Cova</a:t>
            </a:r>
            <a:r>
              <a:rPr lang="en-US" dirty="0"/>
              <a:t>)</a:t>
            </a:r>
          </a:p>
          <a:p>
            <a:r>
              <a:rPr lang="en-US" dirty="0"/>
              <a:t>Outreach to authors of promising preprinted Replications</a:t>
            </a:r>
          </a:p>
          <a:p>
            <a:r>
              <a:rPr lang="en-US" dirty="0"/>
              <a:t>Advertisement in SCORE collaboration by </a:t>
            </a:r>
            <a:r>
              <a:rPr lang="en-US" dirty="0" err="1"/>
              <a:t>Nosek</a:t>
            </a:r>
            <a:r>
              <a:rPr lang="en-US" dirty="0"/>
              <a:t> (1 inquiry so far)</a:t>
            </a:r>
          </a:p>
          <a:p>
            <a:r>
              <a:rPr lang="en-US" dirty="0"/>
              <a:t>Replication Games Münster in 2026 and Linguistics Replication Workshop in Cologne by </a:t>
            </a:r>
            <a:r>
              <a:rPr lang="en-US" dirty="0" err="1"/>
              <a:t>Elen</a:t>
            </a:r>
            <a:r>
              <a:rPr lang="en-US" dirty="0"/>
              <a:t> Le Foll in 2027</a:t>
            </a:r>
          </a:p>
          <a:p>
            <a:r>
              <a:rPr lang="en-US" dirty="0"/>
              <a:t>Dozens of emails to mailing lists </a:t>
            </a:r>
            <a:r>
              <a:rPr lang="en-US" dirty="0">
                <a:sym typeface="Wingdings" panose="05000000000000000000" pitchFamily="2" charset="2"/>
              </a:rPr>
              <a:t> we need more (wait for first 2-3 publications with next wave?)</a:t>
            </a:r>
            <a:endParaRPr lang="en-US" dirty="0"/>
          </a:p>
        </p:txBody>
      </p:sp>
    </p:spTree>
    <p:extLst>
      <p:ext uri="{BB962C8B-B14F-4D97-AF65-F5344CB8AC3E}">
        <p14:creationId xmlns:p14="http://schemas.microsoft.com/office/powerpoint/2010/main" val="177216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92CCE-F6B9-8696-0B7C-A681359EB8F6}"/>
              </a:ext>
            </a:extLst>
          </p:cNvPr>
          <p:cNvSpPr>
            <a:spLocks noGrp="1"/>
          </p:cNvSpPr>
          <p:nvPr>
            <p:ph type="title"/>
          </p:nvPr>
        </p:nvSpPr>
        <p:spPr/>
        <p:txBody>
          <a:bodyPr/>
          <a:lstStyle/>
          <a:p>
            <a:r>
              <a:rPr lang="en-US" dirty="0">
                <a:hlinkClick r:id="rId2"/>
              </a:rPr>
              <a:t>Mentorship Program</a:t>
            </a:r>
            <a:endParaRPr lang="en-US" dirty="0"/>
          </a:p>
        </p:txBody>
      </p:sp>
      <p:sp>
        <p:nvSpPr>
          <p:cNvPr id="3" name="Textplatzhalter 2">
            <a:extLst>
              <a:ext uri="{FF2B5EF4-FFF2-40B4-BE49-F238E27FC236}">
                <a16:creationId xmlns:a16="http://schemas.microsoft.com/office/drawing/2014/main" id="{ACB6A56D-E36C-FD86-6178-6351E0F8EFB8}"/>
              </a:ext>
            </a:extLst>
          </p:cNvPr>
          <p:cNvSpPr>
            <a:spLocks noGrp="1"/>
          </p:cNvSpPr>
          <p:nvPr>
            <p:ph type="body" idx="1"/>
          </p:nvPr>
        </p:nvSpPr>
        <p:spPr/>
        <p:txBody>
          <a:bodyPr/>
          <a:lstStyle/>
          <a:p>
            <a:r>
              <a:rPr lang="en-US" dirty="0"/>
              <a:t>Mentorship program is now open for applications</a:t>
            </a:r>
          </a:p>
          <a:p>
            <a:r>
              <a:rPr lang="en-US" dirty="0"/>
              <a:t>Suggestion:</a:t>
            </a:r>
          </a:p>
          <a:p>
            <a:pPr lvl="1"/>
            <a:r>
              <a:rPr lang="en-US" dirty="0"/>
              <a:t>limited resources</a:t>
            </a:r>
          </a:p>
          <a:p>
            <a:pPr lvl="1"/>
            <a:r>
              <a:rPr lang="en-US" dirty="0"/>
              <a:t>1-2 </a:t>
            </a:r>
            <a:r>
              <a:rPr lang="en-US" dirty="0" err="1"/>
              <a:t>mentorees</a:t>
            </a:r>
            <a:r>
              <a:rPr lang="en-US" dirty="0"/>
              <a:t> for this year (1 from University of Münster to strengthen </a:t>
            </a:r>
            <a:r>
              <a:rPr lang="en-US" dirty="0" err="1"/>
              <a:t>MüCOS</a:t>
            </a:r>
            <a:r>
              <a:rPr lang="en-US" dirty="0"/>
              <a:t> relationship with students) </a:t>
            </a:r>
          </a:p>
          <a:p>
            <a:pPr lvl="1"/>
            <a:r>
              <a:rPr lang="en-US" dirty="0"/>
              <a:t>help out with Initial Editorial Assessment (e.g., </a:t>
            </a:r>
            <a:r>
              <a:rPr lang="en-US" dirty="0" err="1"/>
              <a:t>MetaCheck</a:t>
            </a:r>
            <a:r>
              <a:rPr lang="en-US" dirty="0"/>
              <a:t>) and </a:t>
            </a:r>
            <a:r>
              <a:rPr lang="en-US" dirty="0" err="1"/>
              <a:t>CopyEditing</a:t>
            </a:r>
            <a:endParaRPr lang="en-US" dirty="0"/>
          </a:p>
          <a:p>
            <a:pPr lvl="1"/>
            <a:r>
              <a:rPr lang="en-US" dirty="0"/>
              <a:t>potentially CODECHECK and join the JF</a:t>
            </a:r>
          </a:p>
          <a:p>
            <a:r>
              <a:rPr lang="en-US" dirty="0"/>
              <a:t>Applications to </a:t>
            </a:r>
            <a:r>
              <a:rPr lang="en-US" dirty="0">
                <a:hlinkClick r:id="rId3"/>
              </a:rPr>
              <a:t>contact@replicationresearch.org</a:t>
            </a:r>
            <a:r>
              <a:rPr lang="en-US" dirty="0"/>
              <a:t> </a:t>
            </a:r>
          </a:p>
        </p:txBody>
      </p:sp>
      <p:pic>
        <p:nvPicPr>
          <p:cNvPr id="5" name="Grafik 4">
            <a:extLst>
              <a:ext uri="{FF2B5EF4-FFF2-40B4-BE49-F238E27FC236}">
                <a16:creationId xmlns:a16="http://schemas.microsoft.com/office/drawing/2014/main" id="{459E8CA6-99A9-E687-1859-B4AFFCB5B4F5}"/>
              </a:ext>
            </a:extLst>
          </p:cNvPr>
          <p:cNvPicPr>
            <a:picLocks noChangeAspect="1"/>
          </p:cNvPicPr>
          <p:nvPr/>
        </p:nvPicPr>
        <p:blipFill>
          <a:blip r:embed="rId4"/>
          <a:stretch>
            <a:fillRect/>
          </a:stretch>
        </p:blipFill>
        <p:spPr>
          <a:xfrm>
            <a:off x="6673852" y="873125"/>
            <a:ext cx="5238748" cy="714375"/>
          </a:xfrm>
          <a:prstGeom prst="rect">
            <a:avLst/>
          </a:prstGeom>
        </p:spPr>
      </p:pic>
      <p:cxnSp>
        <p:nvCxnSpPr>
          <p:cNvPr id="7" name="Gerader Verbinder 6">
            <a:extLst>
              <a:ext uri="{FF2B5EF4-FFF2-40B4-BE49-F238E27FC236}">
                <a16:creationId xmlns:a16="http://schemas.microsoft.com/office/drawing/2014/main" id="{EC1AE6EB-6574-823C-9315-31BCB161E25F}"/>
              </a:ext>
            </a:extLst>
          </p:cNvPr>
          <p:cNvCxnSpPr/>
          <p:nvPr/>
        </p:nvCxnSpPr>
        <p:spPr>
          <a:xfrm>
            <a:off x="6794500" y="1016000"/>
            <a:ext cx="2616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36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CF2F3F-9B87-AB64-5288-D387AD41BD82}"/>
              </a:ext>
            </a:extLst>
          </p:cNvPr>
          <p:cNvSpPr>
            <a:spLocks noGrp="1"/>
          </p:cNvSpPr>
          <p:nvPr>
            <p:ph type="title"/>
          </p:nvPr>
        </p:nvSpPr>
        <p:spPr/>
        <p:txBody>
          <a:bodyPr/>
          <a:lstStyle/>
          <a:p>
            <a:r>
              <a:rPr lang="en-US" dirty="0"/>
              <a:t>Further Activities</a:t>
            </a:r>
          </a:p>
        </p:txBody>
      </p:sp>
      <p:sp>
        <p:nvSpPr>
          <p:cNvPr id="3" name="Textplatzhalter 2">
            <a:extLst>
              <a:ext uri="{FF2B5EF4-FFF2-40B4-BE49-F238E27FC236}">
                <a16:creationId xmlns:a16="http://schemas.microsoft.com/office/drawing/2014/main" id="{4B396F44-F2C8-96D4-3257-6CBC3568CEEB}"/>
              </a:ext>
            </a:extLst>
          </p:cNvPr>
          <p:cNvSpPr>
            <a:spLocks noGrp="1"/>
          </p:cNvSpPr>
          <p:nvPr>
            <p:ph type="body" idx="1"/>
          </p:nvPr>
        </p:nvSpPr>
        <p:spPr>
          <a:xfrm>
            <a:off x="838200" y="1825625"/>
            <a:ext cx="6782138" cy="4351338"/>
          </a:xfrm>
        </p:spPr>
        <p:txBody>
          <a:bodyPr>
            <a:normAutofit fontScale="47500" lnSpcReduction="20000"/>
          </a:bodyPr>
          <a:lstStyle/>
          <a:p>
            <a:r>
              <a:rPr lang="en-US" dirty="0">
                <a:hlinkClick r:id="rId2"/>
              </a:rPr>
              <a:t>Love Replications Week</a:t>
            </a:r>
            <a:r>
              <a:rPr lang="en-US" dirty="0"/>
              <a:t> </a:t>
            </a:r>
          </a:p>
          <a:p>
            <a:r>
              <a:rPr lang="en-US" dirty="0">
                <a:hlinkClick r:id="rId3"/>
              </a:rPr>
              <a:t>Replication Journal Federation</a:t>
            </a:r>
            <a:r>
              <a:rPr lang="en-US" dirty="0"/>
              <a:t> with </a:t>
            </a:r>
            <a:r>
              <a:rPr lang="en-US" i="1" dirty="0" err="1"/>
              <a:t>ReplicateThis</a:t>
            </a:r>
            <a:r>
              <a:rPr lang="en-US" i="1" dirty="0"/>
              <a:t> </a:t>
            </a:r>
            <a:r>
              <a:rPr lang="en-US" dirty="0"/>
              <a:t>(incl. 5 min presentation video)</a:t>
            </a:r>
          </a:p>
          <a:p>
            <a:r>
              <a:rPr lang="en-US" dirty="0">
                <a:hlinkClick r:id="rId4"/>
              </a:rPr>
              <a:t>Zotero Plugin</a:t>
            </a:r>
            <a:r>
              <a:rPr lang="en-US" dirty="0"/>
              <a:t> for finding Replications</a:t>
            </a:r>
          </a:p>
          <a:p>
            <a:r>
              <a:rPr lang="en-US" dirty="0">
                <a:hlinkClick r:id="rId5"/>
              </a:rPr>
              <a:t>COS Blog Post</a:t>
            </a:r>
            <a:r>
              <a:rPr lang="en-US" dirty="0"/>
              <a:t> on R2</a:t>
            </a:r>
          </a:p>
          <a:p>
            <a:r>
              <a:rPr lang="en-US" dirty="0"/>
              <a:t>ZBW Blog Post on R2 (upcoming)</a:t>
            </a:r>
          </a:p>
          <a:p>
            <a:r>
              <a:rPr lang="en-US" dirty="0" err="1"/>
              <a:t>Neele</a:t>
            </a:r>
            <a:r>
              <a:rPr lang="en-US" dirty="0"/>
              <a:t> paper (upcoming)</a:t>
            </a:r>
          </a:p>
          <a:p>
            <a:r>
              <a:rPr lang="en-US" dirty="0"/>
              <a:t>Handbook Updates during the summer</a:t>
            </a:r>
          </a:p>
          <a:p>
            <a:r>
              <a:rPr lang="en-US" dirty="0"/>
              <a:t>Replications Curriculum for FORRT</a:t>
            </a:r>
          </a:p>
          <a:p>
            <a:r>
              <a:rPr lang="en-US" dirty="0"/>
              <a:t>Replication Symposium at DGPs in September by Miriam (R2 QA), </a:t>
            </a:r>
            <a:r>
              <a:rPr lang="en-US" dirty="0" err="1"/>
              <a:t>Neele</a:t>
            </a:r>
            <a:r>
              <a:rPr lang="en-US" dirty="0"/>
              <a:t> (R2 Creation), and Sophie (</a:t>
            </a:r>
            <a:r>
              <a:rPr lang="en-US" dirty="0" err="1"/>
              <a:t>FReD</a:t>
            </a:r>
            <a:r>
              <a:rPr lang="en-US" dirty="0"/>
              <a:t>)</a:t>
            </a:r>
          </a:p>
          <a:p>
            <a:r>
              <a:rPr lang="en-US" dirty="0"/>
              <a:t>R2 Poster at </a:t>
            </a:r>
            <a:r>
              <a:rPr lang="en-US" dirty="0">
                <a:hlinkClick r:id="rId6"/>
              </a:rPr>
              <a:t>BAPS</a:t>
            </a:r>
            <a:r>
              <a:rPr lang="en-US" dirty="0"/>
              <a:t> by Steven</a:t>
            </a:r>
          </a:p>
          <a:p>
            <a:r>
              <a:rPr lang="en-US" dirty="0">
                <a:hlinkClick r:id="rId7"/>
              </a:rPr>
              <a:t>R2 Flyer</a:t>
            </a:r>
            <a:endParaRPr lang="en-US" dirty="0"/>
          </a:p>
          <a:p>
            <a:r>
              <a:rPr lang="en-US" dirty="0"/>
              <a:t>Migration from Uni Münster to HBZ Cologne</a:t>
            </a:r>
          </a:p>
          <a:p>
            <a:r>
              <a:rPr lang="en-US" dirty="0"/>
              <a:t>Update from OJS 3.2 to 3.3 (3.5 is available)</a:t>
            </a:r>
          </a:p>
          <a:p>
            <a:r>
              <a:rPr lang="en-US" dirty="0"/>
              <a:t>R2 Team-Website overhaul</a:t>
            </a:r>
          </a:p>
        </p:txBody>
      </p:sp>
      <p:pic>
        <p:nvPicPr>
          <p:cNvPr id="5" name="Grafik 4">
            <a:extLst>
              <a:ext uri="{FF2B5EF4-FFF2-40B4-BE49-F238E27FC236}">
                <a16:creationId xmlns:a16="http://schemas.microsoft.com/office/drawing/2014/main" id="{F39B82BB-CD25-AF8E-2CF1-9AD4DD7C6D4C}"/>
              </a:ext>
            </a:extLst>
          </p:cNvPr>
          <p:cNvPicPr>
            <a:picLocks noChangeAspect="1"/>
          </p:cNvPicPr>
          <p:nvPr/>
        </p:nvPicPr>
        <p:blipFill>
          <a:blip r:embed="rId8"/>
          <a:stretch>
            <a:fillRect/>
          </a:stretch>
        </p:blipFill>
        <p:spPr>
          <a:xfrm>
            <a:off x="8222879" y="948884"/>
            <a:ext cx="3597418" cy="1755424"/>
          </a:xfrm>
          <a:prstGeom prst="rect">
            <a:avLst/>
          </a:prstGeom>
          <a:ln>
            <a:solidFill>
              <a:schemeClr val="tx1"/>
            </a:solidFill>
          </a:ln>
        </p:spPr>
      </p:pic>
      <p:pic>
        <p:nvPicPr>
          <p:cNvPr id="7" name="Grafik 6">
            <a:extLst>
              <a:ext uri="{FF2B5EF4-FFF2-40B4-BE49-F238E27FC236}">
                <a16:creationId xmlns:a16="http://schemas.microsoft.com/office/drawing/2014/main" id="{ACF176EA-B9B9-AABF-AA3D-F02675D1B183}"/>
              </a:ext>
            </a:extLst>
          </p:cNvPr>
          <p:cNvPicPr>
            <a:picLocks noChangeAspect="1"/>
          </p:cNvPicPr>
          <p:nvPr/>
        </p:nvPicPr>
        <p:blipFill>
          <a:blip r:embed="rId9"/>
          <a:stretch>
            <a:fillRect/>
          </a:stretch>
        </p:blipFill>
        <p:spPr>
          <a:xfrm>
            <a:off x="8755112" y="3303887"/>
            <a:ext cx="1534161" cy="3342279"/>
          </a:xfrm>
          <a:prstGeom prst="rect">
            <a:avLst/>
          </a:prstGeom>
        </p:spPr>
      </p:pic>
      <p:pic>
        <p:nvPicPr>
          <p:cNvPr id="9" name="Grafik 8">
            <a:extLst>
              <a:ext uri="{FF2B5EF4-FFF2-40B4-BE49-F238E27FC236}">
                <a16:creationId xmlns:a16="http://schemas.microsoft.com/office/drawing/2014/main" id="{9DF11D6B-D507-26EF-2459-13C4EEF3C03A}"/>
              </a:ext>
            </a:extLst>
          </p:cNvPr>
          <p:cNvPicPr>
            <a:picLocks noChangeAspect="1"/>
          </p:cNvPicPr>
          <p:nvPr/>
        </p:nvPicPr>
        <p:blipFill>
          <a:blip r:embed="rId10"/>
          <a:stretch>
            <a:fillRect/>
          </a:stretch>
        </p:blipFill>
        <p:spPr>
          <a:xfrm>
            <a:off x="10416269" y="3322324"/>
            <a:ext cx="1534431" cy="3323842"/>
          </a:xfrm>
          <a:prstGeom prst="rect">
            <a:avLst/>
          </a:prstGeom>
        </p:spPr>
      </p:pic>
      <p:pic>
        <p:nvPicPr>
          <p:cNvPr id="10" name="Grafik 9">
            <a:extLst>
              <a:ext uri="{FF2B5EF4-FFF2-40B4-BE49-F238E27FC236}">
                <a16:creationId xmlns:a16="http://schemas.microsoft.com/office/drawing/2014/main" id="{D0D4799C-ECBB-8934-95C3-983404817817}"/>
              </a:ext>
            </a:extLst>
          </p:cNvPr>
          <p:cNvPicPr>
            <a:picLocks noChangeAspect="1"/>
          </p:cNvPicPr>
          <p:nvPr/>
        </p:nvPicPr>
        <p:blipFill>
          <a:blip r:embed="rId11"/>
          <a:stretch>
            <a:fillRect/>
          </a:stretch>
        </p:blipFill>
        <p:spPr>
          <a:xfrm>
            <a:off x="7143504" y="4541178"/>
            <a:ext cx="1484612" cy="2104988"/>
          </a:xfrm>
          <a:prstGeom prst="rect">
            <a:avLst/>
          </a:prstGeom>
        </p:spPr>
      </p:pic>
      <p:pic>
        <p:nvPicPr>
          <p:cNvPr id="12" name="Grafik 11">
            <a:extLst>
              <a:ext uri="{FF2B5EF4-FFF2-40B4-BE49-F238E27FC236}">
                <a16:creationId xmlns:a16="http://schemas.microsoft.com/office/drawing/2014/main" id="{D31AB609-C883-F91F-BAE2-0FA5886AA17A}"/>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4754356" y="4984245"/>
            <a:ext cx="2389148" cy="1600386"/>
          </a:xfrm>
          <a:prstGeom prst="rect">
            <a:avLst/>
          </a:prstGeom>
        </p:spPr>
      </p:pic>
    </p:spTree>
    <p:extLst>
      <p:ext uri="{BB962C8B-B14F-4D97-AF65-F5344CB8AC3E}">
        <p14:creationId xmlns:p14="http://schemas.microsoft.com/office/powerpoint/2010/main" val="85925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E2E946-E4FC-9FDE-29D1-A84A2CC1D11F}"/>
              </a:ext>
            </a:extLst>
          </p:cNvPr>
          <p:cNvSpPr>
            <a:spLocks noGrp="1"/>
          </p:cNvSpPr>
          <p:nvPr>
            <p:ph type="ctrTitle"/>
          </p:nvPr>
        </p:nvSpPr>
        <p:spPr/>
        <p:txBody>
          <a:bodyPr>
            <a:normAutofit/>
          </a:bodyPr>
          <a:lstStyle/>
          <a:p>
            <a:r>
              <a:rPr lang="en-US" sz="60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Changes to the constitution and journal workflow</a:t>
            </a:r>
            <a:endParaRPr lang="en-US" dirty="0"/>
          </a:p>
        </p:txBody>
      </p:sp>
      <p:sp>
        <p:nvSpPr>
          <p:cNvPr id="3" name="Untertitel 2">
            <a:extLst>
              <a:ext uri="{FF2B5EF4-FFF2-40B4-BE49-F238E27FC236}">
                <a16:creationId xmlns:a16="http://schemas.microsoft.com/office/drawing/2014/main" id="{3649363A-09F7-ADB8-4DE4-4D365F70EEE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14141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E640C5-288E-CE34-DE19-6A44A9C5776B}"/>
              </a:ext>
            </a:extLst>
          </p:cNvPr>
          <p:cNvSpPr>
            <a:spLocks noGrp="1"/>
          </p:cNvSpPr>
          <p:nvPr>
            <p:ph type="title"/>
          </p:nvPr>
        </p:nvSpPr>
        <p:spPr/>
        <p:txBody>
          <a:bodyPr/>
          <a:lstStyle/>
          <a:p>
            <a:r>
              <a:rPr lang="en-US" dirty="0"/>
              <a:t>Lay Summaries</a:t>
            </a:r>
          </a:p>
        </p:txBody>
      </p:sp>
      <p:sp>
        <p:nvSpPr>
          <p:cNvPr id="3" name="Textplatzhalter 2">
            <a:extLst>
              <a:ext uri="{FF2B5EF4-FFF2-40B4-BE49-F238E27FC236}">
                <a16:creationId xmlns:a16="http://schemas.microsoft.com/office/drawing/2014/main" id="{AB1C9390-E1F1-EF8E-853B-0B36D181D72C}"/>
              </a:ext>
            </a:extLst>
          </p:cNvPr>
          <p:cNvSpPr>
            <a:spLocks noGrp="1"/>
          </p:cNvSpPr>
          <p:nvPr>
            <p:ph type="body" idx="1"/>
          </p:nvPr>
        </p:nvSpPr>
        <p:spPr>
          <a:xfrm>
            <a:off x="838200" y="1825625"/>
            <a:ext cx="6723580" cy="4351338"/>
          </a:xfrm>
        </p:spPr>
        <p:txBody>
          <a:bodyPr>
            <a:normAutofit fontScale="62500" lnSpcReduction="20000"/>
          </a:bodyPr>
          <a:lstStyle/>
          <a:p>
            <a:r>
              <a:rPr lang="en-US" dirty="0"/>
              <a:t>Proposal to </a:t>
            </a:r>
            <a:r>
              <a:rPr lang="en-US" b="1" dirty="0"/>
              <a:t>appoint Helena Hartmann</a:t>
            </a:r>
            <a:r>
              <a:rPr lang="en-US" dirty="0"/>
              <a:t> to be the R2 Science Communication Champion from 05/2026 – 09/2029</a:t>
            </a:r>
          </a:p>
          <a:p>
            <a:r>
              <a:rPr lang="en-US" dirty="0"/>
              <a:t>Tasks</a:t>
            </a:r>
          </a:p>
          <a:p>
            <a:pPr lvl="1"/>
            <a:r>
              <a:rPr lang="en-US" dirty="0"/>
              <a:t>Provision (together with authors and handling editors) of Lay Summaries</a:t>
            </a:r>
          </a:p>
          <a:p>
            <a:pPr lvl="1"/>
            <a:r>
              <a:rPr lang="en-US" dirty="0"/>
              <a:t>Suggestions for science communication</a:t>
            </a:r>
          </a:p>
          <a:p>
            <a:r>
              <a:rPr lang="en-US" dirty="0"/>
              <a:t>Necessary changes to the </a:t>
            </a:r>
            <a:r>
              <a:rPr lang="en-US" dirty="0">
                <a:hlinkClick r:id="rId2"/>
              </a:rPr>
              <a:t>constitution</a:t>
            </a:r>
            <a:r>
              <a:rPr lang="en-US" dirty="0"/>
              <a:t>:</a:t>
            </a:r>
          </a:p>
          <a:p>
            <a:pPr lvl="1"/>
            <a:r>
              <a:rPr lang="en-US" dirty="0"/>
              <a:t>Addition of “Science Communication Champion” to section on composition of General Assembly (Editorial Structure)</a:t>
            </a:r>
          </a:p>
          <a:p>
            <a:pPr lvl="1"/>
            <a:r>
              <a:rPr lang="en-US" dirty="0"/>
              <a:t>Addition of role “Science Communication Champion” with 3 year period to “Appointing of Members”</a:t>
            </a:r>
          </a:p>
          <a:p>
            <a:pPr lvl="1"/>
            <a:r>
              <a:rPr lang="en-US" dirty="0"/>
              <a:t>Addition of section “Science Communication Champion” after “Social Responsibility Champion”:</a:t>
            </a:r>
          </a:p>
          <a:p>
            <a:pPr lvl="1"/>
            <a:r>
              <a:rPr lang="en-US" i="1" dirty="0"/>
              <a:t>There can be up to three Science Communication Champions of who one joins the handling editor after they made the decision to accept a manuscript</a:t>
            </a:r>
          </a:p>
          <a:p>
            <a:pPr lvl="1"/>
            <a:r>
              <a:rPr lang="en-US" i="1" dirty="0"/>
              <a:t>An SCC provides the first draft for an article’s lay summary that they or the handling editor send to the authors (e.g., alongside the copy-edited manuscript)</a:t>
            </a:r>
          </a:p>
          <a:p>
            <a:pPr lvl="1"/>
            <a:endParaRPr lang="en-US" dirty="0"/>
          </a:p>
        </p:txBody>
      </p:sp>
      <p:pic>
        <p:nvPicPr>
          <p:cNvPr id="5" name="Grafik 4">
            <a:extLst>
              <a:ext uri="{FF2B5EF4-FFF2-40B4-BE49-F238E27FC236}">
                <a16:creationId xmlns:a16="http://schemas.microsoft.com/office/drawing/2014/main" id="{58AAEE54-2065-A0CB-3688-9C353524BDA9}"/>
              </a:ext>
            </a:extLst>
          </p:cNvPr>
          <p:cNvPicPr>
            <a:picLocks noChangeAspect="1"/>
          </p:cNvPicPr>
          <p:nvPr/>
        </p:nvPicPr>
        <p:blipFill>
          <a:blip r:embed="rId3"/>
          <a:stretch>
            <a:fillRect/>
          </a:stretch>
        </p:blipFill>
        <p:spPr>
          <a:xfrm>
            <a:off x="7923843" y="1347268"/>
            <a:ext cx="4079121" cy="1806900"/>
          </a:xfrm>
          <a:prstGeom prst="rect">
            <a:avLst/>
          </a:prstGeom>
          <a:ln>
            <a:solidFill>
              <a:schemeClr val="tx1"/>
            </a:solidFill>
          </a:ln>
        </p:spPr>
      </p:pic>
      <p:sp>
        <p:nvSpPr>
          <p:cNvPr id="7" name="Textfeld 6">
            <a:extLst>
              <a:ext uri="{FF2B5EF4-FFF2-40B4-BE49-F238E27FC236}">
                <a16:creationId xmlns:a16="http://schemas.microsoft.com/office/drawing/2014/main" id="{241BAE59-9D1A-0481-CE10-91F5A23E605B}"/>
              </a:ext>
            </a:extLst>
          </p:cNvPr>
          <p:cNvSpPr txBox="1"/>
          <p:nvPr/>
        </p:nvSpPr>
        <p:spPr>
          <a:xfrm>
            <a:off x="7923843" y="3454538"/>
            <a:ext cx="4079122" cy="2246769"/>
          </a:xfrm>
          <a:prstGeom prst="rect">
            <a:avLst/>
          </a:prstGeom>
          <a:solidFill>
            <a:schemeClr val="bg1">
              <a:lumMod val="95000"/>
            </a:schemeClr>
          </a:solidFill>
          <a:ln>
            <a:solidFill>
              <a:schemeClr val="tx1"/>
            </a:solidFill>
          </a:ln>
        </p:spPr>
        <p:txBody>
          <a:bodyPr wrap="square">
            <a:spAutoFit/>
          </a:bodyPr>
          <a:lstStyle/>
          <a:p>
            <a:r>
              <a:rPr lang="en-US" dirty="0"/>
              <a:t>This editorial makes the point that single researchers need to replicate more results from previous authors, but these replications also need to be seen and recognized more. The authors argue that single replication studies of one specific effect are valuable and important, as they provide different information that so-called large-scale replications (where many authors replicate many effects and provide an overall estimate).</a:t>
            </a:r>
          </a:p>
        </p:txBody>
      </p:sp>
    </p:spTree>
    <p:extLst>
      <p:ext uri="{BB962C8B-B14F-4D97-AF65-F5344CB8AC3E}">
        <p14:creationId xmlns:p14="http://schemas.microsoft.com/office/powerpoint/2010/main" val="358213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98F719-44A4-DCF0-3081-68D98487B979}"/>
              </a:ext>
            </a:extLst>
          </p:cNvPr>
          <p:cNvSpPr>
            <a:spLocks noGrp="1"/>
          </p:cNvSpPr>
          <p:nvPr>
            <p:ph type="title"/>
          </p:nvPr>
        </p:nvSpPr>
        <p:spPr/>
        <p:txBody>
          <a:bodyPr/>
          <a:lstStyle/>
          <a:p>
            <a:r>
              <a:rPr lang="en-US" dirty="0"/>
              <a:t>Lay Summary Position</a:t>
            </a:r>
          </a:p>
        </p:txBody>
      </p:sp>
      <p:sp>
        <p:nvSpPr>
          <p:cNvPr id="3" name="Textplatzhalter 2">
            <a:extLst>
              <a:ext uri="{FF2B5EF4-FFF2-40B4-BE49-F238E27FC236}">
                <a16:creationId xmlns:a16="http://schemas.microsoft.com/office/drawing/2014/main" id="{F2C51286-CF84-99E7-2927-43E978E3B7D0}"/>
              </a:ext>
            </a:extLst>
          </p:cNvPr>
          <p:cNvSpPr>
            <a:spLocks noGrp="1"/>
          </p:cNvSpPr>
          <p:nvPr>
            <p:ph type="body" idx="1"/>
          </p:nvPr>
        </p:nvSpPr>
        <p:spPr>
          <a:xfrm>
            <a:off x="838200" y="1825625"/>
            <a:ext cx="7432497" cy="4351338"/>
          </a:xfrm>
        </p:spPr>
        <p:txBody>
          <a:bodyPr>
            <a:normAutofit fontScale="92500" lnSpcReduction="10000"/>
          </a:bodyPr>
          <a:lstStyle/>
          <a:p>
            <a:pPr marL="114300" indent="0">
              <a:buNone/>
            </a:pPr>
            <a:r>
              <a:rPr lang="en-US" b="1" dirty="0"/>
              <a:t>Position</a:t>
            </a:r>
          </a:p>
          <a:p>
            <a:pPr marL="628650" indent="-514350">
              <a:buFont typeface="+mj-lt"/>
              <a:buAutoNum type="arabicPeriod"/>
            </a:pPr>
            <a:r>
              <a:rPr lang="en-US" dirty="0"/>
              <a:t>manuscript title page (although this then gets a bit crowded)</a:t>
            </a:r>
          </a:p>
          <a:p>
            <a:pPr marL="628650" indent="-514350">
              <a:buFont typeface="+mj-lt"/>
              <a:buAutoNum type="arabicPeriod"/>
            </a:pPr>
            <a:r>
              <a:rPr lang="en-US" dirty="0"/>
              <a:t>Only on website, not in manuscript</a:t>
            </a:r>
          </a:p>
          <a:p>
            <a:endParaRPr lang="en-US" dirty="0"/>
          </a:p>
          <a:p>
            <a:pPr marL="114300" indent="0">
              <a:buNone/>
            </a:pPr>
            <a:r>
              <a:rPr lang="en-US" b="1" dirty="0"/>
              <a:t>Crediting</a:t>
            </a:r>
          </a:p>
          <a:p>
            <a:pPr marL="628650" indent="-514350">
              <a:buFont typeface="+mj-lt"/>
              <a:buAutoNum type="arabicPeriod"/>
            </a:pPr>
            <a:r>
              <a:rPr lang="en-US" dirty="0"/>
              <a:t>List SCC on peer review reports as responsible for lay summary</a:t>
            </a:r>
          </a:p>
          <a:p>
            <a:pPr marL="628650" indent="-514350">
              <a:buFont typeface="+mj-lt"/>
              <a:buAutoNum type="arabicPeriod"/>
            </a:pPr>
            <a:r>
              <a:rPr lang="en-US" dirty="0"/>
              <a:t>Only have a general listing on website (and tensing sheet / FORRT contributors)</a:t>
            </a:r>
          </a:p>
        </p:txBody>
      </p:sp>
      <p:pic>
        <p:nvPicPr>
          <p:cNvPr id="5" name="Grafik 4">
            <a:extLst>
              <a:ext uri="{FF2B5EF4-FFF2-40B4-BE49-F238E27FC236}">
                <a16:creationId xmlns:a16="http://schemas.microsoft.com/office/drawing/2014/main" id="{41A2203E-B27B-62CA-E47D-AD87D93F44AD}"/>
              </a:ext>
            </a:extLst>
          </p:cNvPr>
          <p:cNvPicPr>
            <a:picLocks noChangeAspect="1"/>
          </p:cNvPicPr>
          <p:nvPr/>
        </p:nvPicPr>
        <p:blipFill>
          <a:blip r:embed="rId2"/>
          <a:stretch>
            <a:fillRect/>
          </a:stretch>
        </p:blipFill>
        <p:spPr>
          <a:xfrm>
            <a:off x="8020551" y="681037"/>
            <a:ext cx="3887796" cy="5481263"/>
          </a:xfrm>
          <a:prstGeom prst="rect">
            <a:avLst/>
          </a:prstGeom>
        </p:spPr>
      </p:pic>
      <p:pic>
        <p:nvPicPr>
          <p:cNvPr id="8" name="Grafik 7">
            <a:extLst>
              <a:ext uri="{FF2B5EF4-FFF2-40B4-BE49-F238E27FC236}">
                <a16:creationId xmlns:a16="http://schemas.microsoft.com/office/drawing/2014/main" id="{01998948-DE46-2D2D-77BC-8FE91A2B594C}"/>
              </a:ext>
            </a:extLst>
          </p:cNvPr>
          <p:cNvPicPr>
            <a:picLocks noChangeAspect="1"/>
          </p:cNvPicPr>
          <p:nvPr/>
        </p:nvPicPr>
        <p:blipFill>
          <a:blip r:embed="rId3"/>
          <a:stretch>
            <a:fillRect/>
          </a:stretch>
        </p:blipFill>
        <p:spPr>
          <a:xfrm>
            <a:off x="8072656" y="1325052"/>
            <a:ext cx="4033732" cy="3834390"/>
          </a:xfrm>
          <a:prstGeom prst="rect">
            <a:avLst/>
          </a:prstGeom>
          <a:ln>
            <a:solidFill>
              <a:schemeClr val="tx1"/>
            </a:solidFill>
          </a:ln>
        </p:spPr>
      </p:pic>
    </p:spTree>
    <p:extLst>
      <p:ext uri="{BB962C8B-B14F-4D97-AF65-F5344CB8AC3E}">
        <p14:creationId xmlns:p14="http://schemas.microsoft.com/office/powerpoint/2010/main" val="548233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4E2638-D69B-1DBF-FE42-814BB56FD3A0}"/>
              </a:ext>
            </a:extLst>
          </p:cNvPr>
          <p:cNvSpPr>
            <a:spLocks noGrp="1"/>
          </p:cNvSpPr>
          <p:nvPr>
            <p:ph type="title"/>
          </p:nvPr>
        </p:nvSpPr>
        <p:spPr/>
        <p:txBody>
          <a:bodyPr>
            <a:normAutofit fontScale="90000"/>
          </a:bodyPr>
          <a:lstStyle/>
          <a:p>
            <a:r>
              <a:rPr lang="en-US" dirty="0"/>
              <a:t>Opening up peer review to non-invited reviewers</a:t>
            </a:r>
          </a:p>
        </p:txBody>
      </p:sp>
      <p:sp>
        <p:nvSpPr>
          <p:cNvPr id="3" name="Textplatzhalter 2">
            <a:extLst>
              <a:ext uri="{FF2B5EF4-FFF2-40B4-BE49-F238E27FC236}">
                <a16:creationId xmlns:a16="http://schemas.microsoft.com/office/drawing/2014/main" id="{2E60BFA1-D8F8-BA23-C859-524359A97114}"/>
              </a:ext>
            </a:extLst>
          </p:cNvPr>
          <p:cNvSpPr>
            <a:spLocks noGrp="1"/>
          </p:cNvSpPr>
          <p:nvPr>
            <p:ph type="body" idx="1"/>
          </p:nvPr>
        </p:nvSpPr>
        <p:spPr/>
        <p:txBody>
          <a:bodyPr/>
          <a:lstStyle/>
          <a:p>
            <a:r>
              <a:rPr lang="en-US" dirty="0"/>
              <a:t>Currently not mentioned in the constitution but on the website</a:t>
            </a:r>
          </a:p>
          <a:p>
            <a:r>
              <a:rPr lang="en-US" dirty="0"/>
              <a:t>Suggestion: remove from website for now and add when we have figured out a way to engage researchers</a:t>
            </a:r>
          </a:p>
        </p:txBody>
      </p:sp>
    </p:spTree>
    <p:extLst>
      <p:ext uri="{BB962C8B-B14F-4D97-AF65-F5344CB8AC3E}">
        <p14:creationId xmlns:p14="http://schemas.microsoft.com/office/powerpoint/2010/main" val="3744425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8F5D7-FA7D-8F79-27B6-364A5879AB70}"/>
              </a:ext>
            </a:extLst>
          </p:cNvPr>
          <p:cNvSpPr>
            <a:spLocks noGrp="1"/>
          </p:cNvSpPr>
          <p:nvPr>
            <p:ph type="title"/>
          </p:nvPr>
        </p:nvSpPr>
        <p:spPr/>
        <p:txBody>
          <a:bodyPr/>
          <a:lstStyle/>
          <a:p>
            <a:r>
              <a:rPr lang="en-US" dirty="0"/>
              <a:t>Editorial COIs</a:t>
            </a:r>
          </a:p>
        </p:txBody>
      </p:sp>
      <p:sp>
        <p:nvSpPr>
          <p:cNvPr id="3" name="Textplatzhalter 2">
            <a:extLst>
              <a:ext uri="{FF2B5EF4-FFF2-40B4-BE49-F238E27FC236}">
                <a16:creationId xmlns:a16="http://schemas.microsoft.com/office/drawing/2014/main" id="{B147B7AE-C17C-41A5-9795-EB1195ECD024}"/>
              </a:ext>
            </a:extLst>
          </p:cNvPr>
          <p:cNvSpPr>
            <a:spLocks noGrp="1"/>
          </p:cNvSpPr>
          <p:nvPr>
            <p:ph type="body" idx="1"/>
          </p:nvPr>
        </p:nvSpPr>
        <p:spPr/>
        <p:txBody>
          <a:bodyPr/>
          <a:lstStyle/>
          <a:p>
            <a:r>
              <a:rPr lang="en-US" dirty="0"/>
              <a:t>When personal, financial, or professional interests influence an editor’s ability to objectively manage, review, or make decisions on manuscripts (</a:t>
            </a:r>
            <a:r>
              <a:rPr lang="en-US" dirty="0">
                <a:hlinkClick r:id="rId2"/>
              </a:rPr>
              <a:t>COPE</a:t>
            </a:r>
            <a:r>
              <a:rPr lang="en-US" dirty="0"/>
              <a:t>)</a:t>
            </a:r>
          </a:p>
          <a:p>
            <a:r>
              <a:rPr lang="en-US" dirty="0"/>
              <a:t>Do not review a manuscript from an author who is from your institution</a:t>
            </a:r>
          </a:p>
          <a:p>
            <a:r>
              <a:rPr lang="en-US" dirty="0"/>
              <a:t>If you personally know authors (e.g., via co-authorship), disclose it in the (see also </a:t>
            </a:r>
            <a:r>
              <a:rPr lang="en-US" dirty="0">
                <a:hlinkClick r:id="rId3"/>
              </a:rPr>
              <a:t>Checklists for Editorial Workflow</a:t>
            </a:r>
            <a:r>
              <a:rPr lang="en-US" dirty="0"/>
              <a:t>)</a:t>
            </a:r>
          </a:p>
        </p:txBody>
      </p:sp>
    </p:spTree>
    <p:extLst>
      <p:ext uri="{BB962C8B-B14F-4D97-AF65-F5344CB8AC3E}">
        <p14:creationId xmlns:p14="http://schemas.microsoft.com/office/powerpoint/2010/main" val="3699781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18493-4E9D-2325-E8FC-A41B25F65F27}"/>
              </a:ext>
            </a:extLst>
          </p:cNvPr>
          <p:cNvSpPr>
            <a:spLocks noGrp="1"/>
          </p:cNvSpPr>
          <p:nvPr>
            <p:ph type="title"/>
          </p:nvPr>
        </p:nvSpPr>
        <p:spPr/>
        <p:txBody>
          <a:bodyPr/>
          <a:lstStyle/>
          <a:p>
            <a:r>
              <a:rPr lang="en-US" dirty="0"/>
              <a:t>Reproducibility check before review</a:t>
            </a:r>
          </a:p>
        </p:txBody>
      </p:sp>
      <p:sp>
        <p:nvSpPr>
          <p:cNvPr id="3" name="Textplatzhalter 2">
            <a:extLst>
              <a:ext uri="{FF2B5EF4-FFF2-40B4-BE49-F238E27FC236}">
                <a16:creationId xmlns:a16="http://schemas.microsoft.com/office/drawing/2014/main" id="{845E41A5-4482-9EE7-9F0D-B3084DFB9E9F}"/>
              </a:ext>
            </a:extLst>
          </p:cNvPr>
          <p:cNvSpPr>
            <a:spLocks noGrp="1"/>
          </p:cNvSpPr>
          <p:nvPr>
            <p:ph type="body" idx="1"/>
          </p:nvPr>
        </p:nvSpPr>
        <p:spPr/>
        <p:txBody>
          <a:bodyPr/>
          <a:lstStyle/>
          <a:p>
            <a:r>
              <a:rPr lang="en-US" dirty="0"/>
              <a:t>Currently, we do not have capacities for this</a:t>
            </a:r>
          </a:p>
          <a:p>
            <a:r>
              <a:rPr lang="en-US" dirty="0"/>
              <a:t>We may want to transition to CODECHECK later, though we need to conduct checks in-house for a few submissions, first</a:t>
            </a:r>
          </a:p>
        </p:txBody>
      </p:sp>
    </p:spTree>
    <p:extLst>
      <p:ext uri="{BB962C8B-B14F-4D97-AF65-F5344CB8AC3E}">
        <p14:creationId xmlns:p14="http://schemas.microsoft.com/office/powerpoint/2010/main" val="221041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BF8D49-561E-6CE0-7C0A-24C9698CCCCB}"/>
              </a:ext>
            </a:extLst>
          </p:cNvPr>
          <p:cNvSpPr>
            <a:spLocks noGrp="1"/>
          </p:cNvSpPr>
          <p:nvPr>
            <p:ph type="title"/>
          </p:nvPr>
        </p:nvSpPr>
        <p:spPr/>
        <p:txBody>
          <a:bodyPr/>
          <a:lstStyle/>
          <a:p>
            <a:r>
              <a:rPr lang="en-US" dirty="0"/>
              <a:t>Agenda</a:t>
            </a:r>
          </a:p>
        </p:txBody>
      </p:sp>
      <p:sp>
        <p:nvSpPr>
          <p:cNvPr id="3" name="Textplatzhalter 2">
            <a:extLst>
              <a:ext uri="{FF2B5EF4-FFF2-40B4-BE49-F238E27FC236}">
                <a16:creationId xmlns:a16="http://schemas.microsoft.com/office/drawing/2014/main" id="{BBBC8D6A-3A91-BEF0-EA19-BD8C25FF5FC5}"/>
              </a:ext>
            </a:extLst>
          </p:cNvPr>
          <p:cNvSpPr>
            <a:spLocks noGrp="1"/>
          </p:cNvSpPr>
          <p:nvPr>
            <p:ph type="body" idx="1"/>
          </p:nvPr>
        </p:nvSpPr>
        <p:spPr/>
        <p:txBody>
          <a:bodyPr>
            <a:normAutofit fontScale="92500" lnSpcReduction="20000"/>
          </a:bodyPr>
          <a:lstStyle/>
          <a:p>
            <a:pPr marL="114300" indent="0">
              <a:buNone/>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Journal Health </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Team</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Submissions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Reviewer responses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Partnerships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Funding and current resources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Submission hunting</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Mentorship Program kick-off</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Further activities</a:t>
            </a:r>
          </a:p>
          <a:p>
            <a:pPr marL="114300" indent="0">
              <a:buNone/>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Changes to the constitution and journal workflow</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Lay summaries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Opening up peer review to non-invited reviewers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Editorial COIs</a:t>
            </a:r>
          </a:p>
          <a:p>
            <a:pPr marL="800100" lvl="1">
              <a:buFont typeface="+mj-lt"/>
              <a:buAutoNum type="arabicPeriod"/>
            </a:pP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Reproducibility check before review</a:t>
            </a:r>
          </a:p>
          <a:p>
            <a:pPr marL="800100" lvl="1">
              <a:buFont typeface="+mj-lt"/>
              <a:buAutoNum type="arabicPeriod"/>
            </a:pPr>
            <a:r>
              <a:rPr lang="en-US" sz="1800" dirty="0">
                <a:solidFill>
                  <a:srgbClr val="000000"/>
                </a:solidFill>
                <a:latin typeface="Calibri" panose="020F0502020204030204" pitchFamily="34" charset="0"/>
                <a:ea typeface="Calibri" panose="020F0502020204030204" pitchFamily="34" charset="0"/>
                <a:cs typeface="Calibri" panose="020F0502020204030204" pitchFamily="34" charset="0"/>
              </a:rPr>
              <a:t>Updating the Stopping Rule to qualify for DFG LIS funding</a:t>
            </a:r>
          </a:p>
          <a:p>
            <a:pPr marL="800100" lvl="1">
              <a:buFont typeface="+mj-lt"/>
              <a:buAutoNum type="arabicPeriod"/>
            </a:pPr>
            <a:r>
              <a:rPr lang="en-US"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Further points for discussion</a:t>
            </a:r>
          </a:p>
          <a:p>
            <a:pPr marL="114300" indent="0">
              <a:buNone/>
            </a:pP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54368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7D159F-18EF-D49B-FDFB-5D9C548C8882}"/>
              </a:ext>
            </a:extLst>
          </p:cNvPr>
          <p:cNvSpPr>
            <a:spLocks noGrp="1"/>
          </p:cNvSpPr>
          <p:nvPr>
            <p:ph type="title"/>
          </p:nvPr>
        </p:nvSpPr>
        <p:spPr/>
        <p:txBody>
          <a:bodyPr/>
          <a:lstStyle/>
          <a:p>
            <a:r>
              <a:rPr lang="en-US">
                <a:hlinkClick r:id="rId2"/>
              </a:rPr>
              <a:t>Stopping Rule</a:t>
            </a:r>
            <a:r>
              <a:rPr lang="en-US"/>
              <a:t> </a:t>
            </a:r>
            <a:r>
              <a:rPr lang="en-US" dirty="0"/>
              <a:t>update</a:t>
            </a:r>
          </a:p>
        </p:txBody>
      </p:sp>
      <p:sp>
        <p:nvSpPr>
          <p:cNvPr id="3" name="Textplatzhalter 2">
            <a:extLst>
              <a:ext uri="{FF2B5EF4-FFF2-40B4-BE49-F238E27FC236}">
                <a16:creationId xmlns:a16="http://schemas.microsoft.com/office/drawing/2014/main" id="{69DCED10-E785-2C6F-E005-A94F751D3358}"/>
              </a:ext>
            </a:extLst>
          </p:cNvPr>
          <p:cNvSpPr>
            <a:spLocks noGrp="1"/>
          </p:cNvSpPr>
          <p:nvPr>
            <p:ph type="body" idx="1"/>
          </p:nvPr>
        </p:nvSpPr>
        <p:spPr/>
        <p:txBody>
          <a:bodyPr>
            <a:normAutofit fontScale="92500" lnSpcReduction="10000"/>
          </a:bodyPr>
          <a:lstStyle/>
          <a:p>
            <a:r>
              <a:rPr lang="en-US" dirty="0"/>
              <a:t>Update required to allow us to apply for funding (funding from 2027-2029 with a potential stop in early 2028 does not make sense)</a:t>
            </a:r>
          </a:p>
          <a:p>
            <a:r>
              <a:rPr lang="en-US" dirty="0"/>
              <a:t>Amendment suggestion:</a:t>
            </a:r>
          </a:p>
          <a:p>
            <a:pPr marL="114300" indent="0" algn="just" rtl="0">
              <a:spcBef>
                <a:spcPts val="1200"/>
              </a:spcBef>
              <a:spcAft>
                <a:spcPts val="1200"/>
              </a:spcAft>
              <a:buNone/>
            </a:pPr>
            <a:r>
              <a:rPr lang="en-US" sz="1900" b="0" i="0" u="none" strike="noStrike" dirty="0">
                <a:solidFill>
                  <a:srgbClr val="000000"/>
                </a:solidFill>
                <a:effectLst/>
                <a:latin typeface="Century Schoolbook" panose="02040604050505020304" pitchFamily="18" charset="0"/>
              </a:rPr>
              <a:t>Since the initial preregistration of these conditions, Replication Research (R2) has actively sought structural funding to support a comprehensive removal of barriers to replications. If major structural funding (that is, a three-year DFG LIS grant) is secured, the original discontinuation date of January 31, 2028, will be formally suspended, as the grant specifically provides the resources (e.g., dedicated staff, workshops, policy interventions) designed to scale the journal. In the event of successful funding, these four conditions will no longer serve as a 'stopping rule', but rather as rigid Key Performance Indicators (KPI) for an interim evaluation at Month 26 of the project. Should the KPIs not be met at that point, the editorial board and the grant personnel will discuss pivoting target disciplines and merging workflows with RJF partners instead of immediate dissolution.</a:t>
            </a:r>
            <a:br>
              <a:rPr lang="en-US" dirty="0"/>
            </a:br>
            <a:endParaRPr lang="en-US" dirty="0"/>
          </a:p>
        </p:txBody>
      </p:sp>
    </p:spTree>
    <p:extLst>
      <p:ext uri="{BB962C8B-B14F-4D97-AF65-F5344CB8AC3E}">
        <p14:creationId xmlns:p14="http://schemas.microsoft.com/office/powerpoint/2010/main" val="1983712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0D44B-EA79-E7B3-A169-8F9696AB08BE}"/>
              </a:ext>
            </a:extLst>
          </p:cNvPr>
          <p:cNvSpPr>
            <a:spLocks noGrp="1"/>
          </p:cNvSpPr>
          <p:nvPr>
            <p:ph type="title"/>
          </p:nvPr>
        </p:nvSpPr>
        <p:spPr/>
        <p:txBody>
          <a:bodyPr/>
          <a:lstStyle/>
          <a:p>
            <a:r>
              <a:rPr lang="en-US" dirty="0"/>
              <a:t>Further suggestions and points for discussion</a:t>
            </a:r>
          </a:p>
        </p:txBody>
      </p:sp>
      <p:sp>
        <p:nvSpPr>
          <p:cNvPr id="3" name="Textplatzhalter 2">
            <a:extLst>
              <a:ext uri="{FF2B5EF4-FFF2-40B4-BE49-F238E27FC236}">
                <a16:creationId xmlns:a16="http://schemas.microsoft.com/office/drawing/2014/main" id="{78A23A7E-03C3-2070-5EE1-4D1DAE6219FC}"/>
              </a:ext>
            </a:extLst>
          </p:cNvPr>
          <p:cNvSpPr>
            <a:spLocks noGrp="1"/>
          </p:cNvSpPr>
          <p:nvPr>
            <p:ph type="body" idx="1"/>
          </p:nvPr>
        </p:nvSpPr>
        <p:spPr/>
        <p:txBody>
          <a:bodyPr/>
          <a:lstStyle/>
          <a:p>
            <a:r>
              <a:rPr lang="en-US" dirty="0"/>
              <a:t>Translate science: </a:t>
            </a:r>
            <a:r>
              <a:rPr lang="de-DE" dirty="0">
                <a:effectLst/>
                <a:latin typeface="Segoe UI" panose="020B0502040204020203" pitchFamily="34" charset="0"/>
                <a:hlinkClick r:id="rId2"/>
              </a:rPr>
              <a:t>https://translate-science.codeberg.page/</a:t>
            </a:r>
            <a:r>
              <a:rPr lang="de-DE" dirty="0">
                <a:effectLst/>
                <a:latin typeface="Segoe UI" panose="020B0502040204020203" pitchFamily="34" charset="0"/>
              </a:rPr>
              <a:t> </a:t>
            </a:r>
          </a:p>
          <a:p>
            <a:r>
              <a:rPr lang="en-US" dirty="0"/>
              <a:t>On-boarding </a:t>
            </a:r>
          </a:p>
          <a:p>
            <a:pPr lvl="1"/>
            <a:r>
              <a:rPr lang="en-US" dirty="0"/>
              <a:t>Dedicated section for undergraduates</a:t>
            </a:r>
          </a:p>
          <a:p>
            <a:pPr lvl="1"/>
            <a:r>
              <a:rPr lang="en-US" dirty="0"/>
              <a:t>Training track for people who could be scared-off (independent from reviewers)</a:t>
            </a:r>
          </a:p>
          <a:p>
            <a:pPr lvl="1"/>
            <a:r>
              <a:rPr lang="en-US" dirty="0" err="1"/>
              <a:t>Janik</a:t>
            </a:r>
            <a:r>
              <a:rPr lang="en-US" dirty="0"/>
              <a:t>, Flavio, and Prince create a draft</a:t>
            </a:r>
          </a:p>
        </p:txBody>
      </p:sp>
    </p:spTree>
    <p:extLst>
      <p:ext uri="{BB962C8B-B14F-4D97-AF65-F5344CB8AC3E}">
        <p14:creationId xmlns:p14="http://schemas.microsoft.com/office/powerpoint/2010/main" val="3321576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7F2C44-7EDF-3019-5979-0CEE143357C9}"/>
              </a:ext>
            </a:extLst>
          </p:cNvPr>
          <p:cNvSpPr>
            <a:spLocks noGrp="1"/>
          </p:cNvSpPr>
          <p:nvPr>
            <p:ph type="ctrTitle"/>
          </p:nvPr>
        </p:nvSpPr>
        <p:spPr/>
        <p:txBody>
          <a:bodyPr/>
          <a:lstStyle/>
          <a:p>
            <a:r>
              <a:rPr lang="en-US" dirty="0"/>
              <a:t>Journal Health Report</a:t>
            </a:r>
          </a:p>
        </p:txBody>
      </p:sp>
      <p:sp>
        <p:nvSpPr>
          <p:cNvPr id="3" name="Untertitel 2">
            <a:extLst>
              <a:ext uri="{FF2B5EF4-FFF2-40B4-BE49-F238E27FC236}">
                <a16:creationId xmlns:a16="http://schemas.microsoft.com/office/drawing/2014/main" id="{A3C6A225-2F09-06A6-8F0E-A89AB1A29DF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64928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EB4863-D88F-EFE8-9C27-1257227DC5CD}"/>
              </a:ext>
            </a:extLst>
          </p:cNvPr>
          <p:cNvSpPr>
            <a:spLocks noGrp="1"/>
          </p:cNvSpPr>
          <p:nvPr>
            <p:ph type="title"/>
          </p:nvPr>
        </p:nvSpPr>
        <p:spPr/>
        <p:txBody>
          <a:bodyPr>
            <a:normAutofit/>
          </a:bodyPr>
          <a:lstStyle/>
          <a:p>
            <a:r>
              <a:rPr lang="en-US" dirty="0"/>
              <a:t>DIAMAS Self-Assessment</a:t>
            </a:r>
          </a:p>
        </p:txBody>
      </p:sp>
      <p:sp>
        <p:nvSpPr>
          <p:cNvPr id="3" name="Textplatzhalter 2">
            <a:extLst>
              <a:ext uri="{FF2B5EF4-FFF2-40B4-BE49-F238E27FC236}">
                <a16:creationId xmlns:a16="http://schemas.microsoft.com/office/drawing/2014/main" id="{5EF74B7D-E86B-AB2C-643A-6DBD72A5BD3F}"/>
              </a:ext>
            </a:extLst>
          </p:cNvPr>
          <p:cNvSpPr>
            <a:spLocks noGrp="1"/>
          </p:cNvSpPr>
          <p:nvPr>
            <p:ph type="body" idx="1"/>
          </p:nvPr>
        </p:nvSpPr>
        <p:spPr>
          <a:xfrm>
            <a:off x="838200" y="1825625"/>
            <a:ext cx="6189324" cy="4351338"/>
          </a:xfrm>
        </p:spPr>
        <p:txBody>
          <a:bodyPr/>
          <a:lstStyle/>
          <a:p>
            <a:r>
              <a:rPr lang="en-US" dirty="0"/>
              <a:t>More diverse team</a:t>
            </a:r>
          </a:p>
          <a:p>
            <a:r>
              <a:rPr lang="en-US" dirty="0"/>
              <a:t>Stronger advertising needed</a:t>
            </a:r>
          </a:p>
          <a:p>
            <a:r>
              <a:rPr lang="en-US" dirty="0"/>
              <a:t>Think about single-source-publishing (XML -&gt; HTML -&gt; PDF)</a:t>
            </a:r>
          </a:p>
          <a:p>
            <a:endParaRPr lang="en-US" dirty="0"/>
          </a:p>
        </p:txBody>
      </p:sp>
      <p:pic>
        <p:nvPicPr>
          <p:cNvPr id="6" name="Grafik 5">
            <a:extLst>
              <a:ext uri="{FF2B5EF4-FFF2-40B4-BE49-F238E27FC236}">
                <a16:creationId xmlns:a16="http://schemas.microsoft.com/office/drawing/2014/main" id="{CDC2F476-2E6D-347C-0D32-593920062222}"/>
              </a:ext>
            </a:extLst>
          </p:cNvPr>
          <p:cNvPicPr>
            <a:picLocks noChangeAspect="1"/>
          </p:cNvPicPr>
          <p:nvPr/>
        </p:nvPicPr>
        <p:blipFill>
          <a:blip r:embed="rId3"/>
          <a:stretch>
            <a:fillRect/>
          </a:stretch>
        </p:blipFill>
        <p:spPr>
          <a:xfrm>
            <a:off x="319442" y="5781140"/>
            <a:ext cx="1758880" cy="791645"/>
          </a:xfrm>
          <a:prstGeom prst="rect">
            <a:avLst/>
          </a:prstGeom>
        </p:spPr>
      </p:pic>
      <p:pic>
        <p:nvPicPr>
          <p:cNvPr id="8" name="Grafik 7">
            <a:extLst>
              <a:ext uri="{FF2B5EF4-FFF2-40B4-BE49-F238E27FC236}">
                <a16:creationId xmlns:a16="http://schemas.microsoft.com/office/drawing/2014/main" id="{12AB20B6-5E2B-1287-46DF-D814F60DF5F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597080" y="4184381"/>
            <a:ext cx="8316486" cy="2553056"/>
          </a:xfrm>
          <a:prstGeom prst="rect">
            <a:avLst/>
          </a:prstGeom>
        </p:spPr>
      </p:pic>
      <p:pic>
        <p:nvPicPr>
          <p:cNvPr id="10" name="Grafik 9">
            <a:extLst>
              <a:ext uri="{FF2B5EF4-FFF2-40B4-BE49-F238E27FC236}">
                <a16:creationId xmlns:a16="http://schemas.microsoft.com/office/drawing/2014/main" id="{0657C2A2-CCF2-6961-756F-B89147BE855C}"/>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387944" y="4074929"/>
            <a:ext cx="1381318" cy="724001"/>
          </a:xfrm>
          <a:prstGeom prst="rect">
            <a:avLst/>
          </a:prstGeom>
        </p:spPr>
      </p:pic>
      <p:pic>
        <p:nvPicPr>
          <p:cNvPr id="12" name="Grafik 11">
            <a:extLst>
              <a:ext uri="{FF2B5EF4-FFF2-40B4-BE49-F238E27FC236}">
                <a16:creationId xmlns:a16="http://schemas.microsoft.com/office/drawing/2014/main" id="{04B347AF-6BEA-2AA7-561F-F0D074419D62}"/>
              </a:ext>
            </a:extLst>
          </p:cNvPr>
          <p:cNvPicPr>
            <a:picLocks noChangeAspect="1"/>
          </p:cNvPicPr>
          <p:nvPr/>
        </p:nvPicPr>
        <p:blipFill>
          <a:blip r:embed="rId6">
            <a:clrChange>
              <a:clrFrom>
                <a:srgbClr val="EAEAEA"/>
              </a:clrFrom>
              <a:clrTo>
                <a:srgbClr val="EAEAEA">
                  <a:alpha val="0"/>
                </a:srgbClr>
              </a:clrTo>
            </a:clrChange>
          </a:blip>
          <a:stretch>
            <a:fillRect/>
          </a:stretch>
        </p:blipFill>
        <p:spPr>
          <a:xfrm>
            <a:off x="7379772" y="1895543"/>
            <a:ext cx="4389490" cy="1618912"/>
          </a:xfrm>
          <a:prstGeom prst="rect">
            <a:avLst/>
          </a:prstGeom>
        </p:spPr>
      </p:pic>
    </p:spTree>
    <p:extLst>
      <p:ext uri="{BB962C8B-B14F-4D97-AF65-F5344CB8AC3E}">
        <p14:creationId xmlns:p14="http://schemas.microsoft.com/office/powerpoint/2010/main" val="2150141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EBD4736-CA39-B25B-1704-4FB211F36A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4889" y="4263431"/>
            <a:ext cx="950214" cy="1266952"/>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F4BB1FD-B794-846B-C8EE-91660A9E30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9574" y="2770839"/>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25B1B68F-3A81-4C08-3B38-4CED270B5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2892" y="2707565"/>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7" name="Picture 8">
            <a:extLst>
              <a:ext uri="{FF2B5EF4-FFF2-40B4-BE49-F238E27FC236}">
                <a16:creationId xmlns:a16="http://schemas.microsoft.com/office/drawing/2014/main" id="{3D12AC8F-0112-AA2F-D077-1B47B39271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86759" y="3925162"/>
            <a:ext cx="788325" cy="1055793"/>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8" name="Picture 10">
            <a:extLst>
              <a:ext uri="{FF2B5EF4-FFF2-40B4-BE49-F238E27FC236}">
                <a16:creationId xmlns:a16="http://schemas.microsoft.com/office/drawing/2014/main" id="{A233332A-D613-0861-B5EB-FB85229349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296" y="1401309"/>
            <a:ext cx="950214" cy="816481"/>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9" name="Picture 12">
            <a:extLst>
              <a:ext uri="{FF2B5EF4-FFF2-40B4-BE49-F238E27FC236}">
                <a16:creationId xmlns:a16="http://schemas.microsoft.com/office/drawing/2014/main" id="{37FEF085-B952-1EC4-7096-7E996B7536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81575" y="2415795"/>
            <a:ext cx="950214" cy="1217682"/>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0" name="Picture 14">
            <a:extLst>
              <a:ext uri="{FF2B5EF4-FFF2-40B4-BE49-F238E27FC236}">
                <a16:creationId xmlns:a16="http://schemas.microsoft.com/office/drawing/2014/main" id="{41C5AD0E-F12B-853A-2C7B-43D92B9DFA0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10600" y="5045291"/>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1" name="Picture 16">
            <a:extLst>
              <a:ext uri="{FF2B5EF4-FFF2-40B4-BE49-F238E27FC236}">
                <a16:creationId xmlns:a16="http://schemas.microsoft.com/office/drawing/2014/main" id="{EA7703D0-C0EC-24E0-8333-9FCC571DE03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39579" y="5218756"/>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415600CE-0CC3-04B2-5786-0B9ECE7D1E0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1198" y="5096498"/>
            <a:ext cx="950214" cy="1266952"/>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3" name="Picture 20">
            <a:extLst>
              <a:ext uri="{FF2B5EF4-FFF2-40B4-BE49-F238E27FC236}">
                <a16:creationId xmlns:a16="http://schemas.microsoft.com/office/drawing/2014/main" id="{70D3841A-96ED-B929-79D1-CA044C69834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92009" y="1505474"/>
            <a:ext cx="950214" cy="127399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4" name="Picture 22">
            <a:extLst>
              <a:ext uri="{FF2B5EF4-FFF2-40B4-BE49-F238E27FC236}">
                <a16:creationId xmlns:a16="http://schemas.microsoft.com/office/drawing/2014/main" id="{F345672D-2933-5130-941D-9A49AD246F3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19593" y="1335401"/>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5" name="Picture 24">
            <a:extLst>
              <a:ext uri="{FF2B5EF4-FFF2-40B4-BE49-F238E27FC236}">
                <a16:creationId xmlns:a16="http://schemas.microsoft.com/office/drawing/2014/main" id="{39A17B48-587F-F9B8-7B31-258DB8827F2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88542" y="3317844"/>
            <a:ext cx="950214" cy="1006523"/>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6" name="Picture 26">
            <a:extLst>
              <a:ext uri="{FF2B5EF4-FFF2-40B4-BE49-F238E27FC236}">
                <a16:creationId xmlns:a16="http://schemas.microsoft.com/office/drawing/2014/main" id="{79DE39AC-A77F-168C-EEFF-E6BC5CE44C8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39936" y="2869369"/>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7" name="Picture 28">
            <a:extLst>
              <a:ext uri="{FF2B5EF4-FFF2-40B4-BE49-F238E27FC236}">
                <a16:creationId xmlns:a16="http://schemas.microsoft.com/office/drawing/2014/main" id="{7D37AC06-8E4F-E9B4-D9DA-84640D08349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315393" y="3869531"/>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8" name="Picture 30">
            <a:extLst>
              <a:ext uri="{FF2B5EF4-FFF2-40B4-BE49-F238E27FC236}">
                <a16:creationId xmlns:a16="http://schemas.microsoft.com/office/drawing/2014/main" id="{2CB3A33D-4FA2-60F1-4599-3039FD7DD67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54897" y="2111370"/>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19" name="Picture 32">
            <a:extLst>
              <a:ext uri="{FF2B5EF4-FFF2-40B4-BE49-F238E27FC236}">
                <a16:creationId xmlns:a16="http://schemas.microsoft.com/office/drawing/2014/main" id="{9814DA8F-1732-1797-FBF9-684A8546547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30899" y="5645119"/>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0" name="Picture 34">
            <a:extLst>
              <a:ext uri="{FF2B5EF4-FFF2-40B4-BE49-F238E27FC236}">
                <a16:creationId xmlns:a16="http://schemas.microsoft.com/office/drawing/2014/main" id="{719851A1-9168-B2A9-CB5B-4AFD7C4B60A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80110" y="3967393"/>
            <a:ext cx="844635" cy="1013562"/>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1" name="Picture 36">
            <a:extLst>
              <a:ext uri="{FF2B5EF4-FFF2-40B4-BE49-F238E27FC236}">
                <a16:creationId xmlns:a16="http://schemas.microsoft.com/office/drawing/2014/main" id="{56F3783E-B4C9-01C8-4B28-D52398BFF9D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28277" y="4511214"/>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2" name="Picture 38">
            <a:extLst>
              <a:ext uri="{FF2B5EF4-FFF2-40B4-BE49-F238E27FC236}">
                <a16:creationId xmlns:a16="http://schemas.microsoft.com/office/drawing/2014/main" id="{6920E3F9-6AE4-BD87-22A2-7CB2F2A6A34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72336" y="1122600"/>
            <a:ext cx="950214" cy="809441"/>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3" name="Picture 28">
            <a:extLst>
              <a:ext uri="{FF2B5EF4-FFF2-40B4-BE49-F238E27FC236}">
                <a16:creationId xmlns:a16="http://schemas.microsoft.com/office/drawing/2014/main" id="{15BF493A-856A-0679-5A46-568AE98B148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972737" y="5697948"/>
            <a:ext cx="950214" cy="95021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4" name="Grafik 23">
            <a:extLst>
              <a:ext uri="{FF2B5EF4-FFF2-40B4-BE49-F238E27FC236}">
                <a16:creationId xmlns:a16="http://schemas.microsoft.com/office/drawing/2014/main" id="{1AEDFB06-42AC-28E4-2826-83B60B3ED5F0}"/>
              </a:ext>
            </a:extLst>
          </p:cNvPr>
          <p:cNvPicPr>
            <a:picLocks noChangeAspect="1"/>
          </p:cNvPicPr>
          <p:nvPr/>
        </p:nvPicPr>
        <p:blipFill>
          <a:blip r:embed="rId22"/>
          <a:stretch>
            <a:fillRect/>
          </a:stretch>
        </p:blipFill>
        <p:spPr>
          <a:xfrm>
            <a:off x="10469381" y="1523193"/>
            <a:ext cx="840992" cy="840992"/>
          </a:xfrm>
          <a:prstGeom prst="rect">
            <a:avLst/>
          </a:prstGeom>
          <a:ln w="28575">
            <a:solidFill>
              <a:schemeClr val="accent4">
                <a:lumMod val="20000"/>
                <a:lumOff val="80000"/>
              </a:schemeClr>
            </a:solidFill>
          </a:ln>
        </p:spPr>
      </p:pic>
      <p:sp>
        <p:nvSpPr>
          <p:cNvPr id="25" name="Textfeld 24">
            <a:extLst>
              <a:ext uri="{FF2B5EF4-FFF2-40B4-BE49-F238E27FC236}">
                <a16:creationId xmlns:a16="http://schemas.microsoft.com/office/drawing/2014/main" id="{41DEDDC7-3902-DD4E-4AC9-A8B5A5F3875F}"/>
              </a:ext>
            </a:extLst>
          </p:cNvPr>
          <p:cNvSpPr txBox="1"/>
          <p:nvPr/>
        </p:nvSpPr>
        <p:spPr>
          <a:xfrm>
            <a:off x="9446889" y="493110"/>
            <a:ext cx="2485809" cy="369332"/>
          </a:xfrm>
          <a:prstGeom prst="rect">
            <a:avLst/>
          </a:prstGeom>
          <a:noFill/>
        </p:spPr>
        <p:txBody>
          <a:bodyPr wrap="none" rtlCol="0">
            <a:spAutoFit/>
          </a:bodyPr>
          <a:lstStyle/>
          <a:p>
            <a:r>
              <a:rPr lang="en-US" b="1" dirty="0">
                <a:solidFill>
                  <a:srgbClr val="009DD0"/>
                </a:solidFill>
              </a:rPr>
              <a:t>Editorial Management</a:t>
            </a:r>
          </a:p>
        </p:txBody>
      </p:sp>
      <p:sp>
        <p:nvSpPr>
          <p:cNvPr id="26" name="Textfeld 25">
            <a:extLst>
              <a:ext uri="{FF2B5EF4-FFF2-40B4-BE49-F238E27FC236}">
                <a16:creationId xmlns:a16="http://schemas.microsoft.com/office/drawing/2014/main" id="{3E80359C-CD11-CB32-1C80-1521C58B87AF}"/>
              </a:ext>
            </a:extLst>
          </p:cNvPr>
          <p:cNvSpPr txBox="1"/>
          <p:nvPr/>
        </p:nvSpPr>
        <p:spPr>
          <a:xfrm>
            <a:off x="4812291" y="493110"/>
            <a:ext cx="2015039" cy="369332"/>
          </a:xfrm>
          <a:prstGeom prst="rect">
            <a:avLst/>
          </a:prstGeom>
          <a:noFill/>
        </p:spPr>
        <p:txBody>
          <a:bodyPr wrap="none" rtlCol="0">
            <a:spAutoFit/>
          </a:bodyPr>
          <a:lstStyle/>
          <a:p>
            <a:r>
              <a:rPr lang="en-US" b="1" dirty="0">
                <a:solidFill>
                  <a:srgbClr val="C8A464"/>
                </a:solidFill>
              </a:rPr>
              <a:t>Associate Editors</a:t>
            </a:r>
          </a:p>
        </p:txBody>
      </p:sp>
      <p:pic>
        <p:nvPicPr>
          <p:cNvPr id="27" name="Picture 2">
            <a:extLst>
              <a:ext uri="{FF2B5EF4-FFF2-40B4-BE49-F238E27FC236}">
                <a16:creationId xmlns:a16="http://schemas.microsoft.com/office/drawing/2014/main" id="{D59441AF-D028-9430-495F-873F8E021C5C}"/>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914032" y="5689155"/>
            <a:ext cx="778620" cy="77862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05AAD896-8987-7932-5638-E73943B30923}"/>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36423" y="4308096"/>
            <a:ext cx="778620" cy="77862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29" name="Picture 6">
            <a:extLst>
              <a:ext uri="{FF2B5EF4-FFF2-40B4-BE49-F238E27FC236}">
                <a16:creationId xmlns:a16="http://schemas.microsoft.com/office/drawing/2014/main" id="{AC9D54AB-C590-1D5F-FB35-392AB7FA9EA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007369" y="5494956"/>
            <a:ext cx="778620" cy="103816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0" name="Picture 8">
            <a:extLst>
              <a:ext uri="{FF2B5EF4-FFF2-40B4-BE49-F238E27FC236}">
                <a16:creationId xmlns:a16="http://schemas.microsoft.com/office/drawing/2014/main" id="{41EA42DE-5DCC-476B-5220-2635DC1BE11D}"/>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639304" y="2770839"/>
            <a:ext cx="778620" cy="1165047"/>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1" name="Picture 10">
            <a:extLst>
              <a:ext uri="{FF2B5EF4-FFF2-40B4-BE49-F238E27FC236}">
                <a16:creationId xmlns:a16="http://schemas.microsoft.com/office/drawing/2014/main" id="{EC0381D5-D6C1-1DA0-D2E8-36757ED66889}"/>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701566" y="5135682"/>
            <a:ext cx="778620" cy="1170815"/>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2" name="Picture 12">
            <a:extLst>
              <a:ext uri="{FF2B5EF4-FFF2-40B4-BE49-F238E27FC236}">
                <a16:creationId xmlns:a16="http://schemas.microsoft.com/office/drawing/2014/main" id="{C1E323A1-2BD2-3299-93E9-00823D37E751}"/>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89663" y="3684350"/>
            <a:ext cx="778620" cy="1170813"/>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3" name="Picture 14">
            <a:extLst>
              <a:ext uri="{FF2B5EF4-FFF2-40B4-BE49-F238E27FC236}">
                <a16:creationId xmlns:a16="http://schemas.microsoft.com/office/drawing/2014/main" id="{92C765D7-526E-2BB2-D1EB-4794CCD7CE1A}"/>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708944" y="1624011"/>
            <a:ext cx="869940" cy="86994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4" name="Picture 16">
            <a:extLst>
              <a:ext uri="{FF2B5EF4-FFF2-40B4-BE49-F238E27FC236}">
                <a16:creationId xmlns:a16="http://schemas.microsoft.com/office/drawing/2014/main" id="{62FEDC14-0FB6-93B2-D175-20388590DBDE}"/>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846477" y="4097214"/>
            <a:ext cx="912373" cy="912373"/>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5" name="Picture 18">
            <a:extLst>
              <a:ext uri="{FF2B5EF4-FFF2-40B4-BE49-F238E27FC236}">
                <a16:creationId xmlns:a16="http://schemas.microsoft.com/office/drawing/2014/main" id="{656BF229-A4A1-F171-CB61-4F1421C49F1A}"/>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932350" y="4318765"/>
            <a:ext cx="778620" cy="103816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6" name="Picture 20">
            <a:extLst>
              <a:ext uri="{FF2B5EF4-FFF2-40B4-BE49-F238E27FC236}">
                <a16:creationId xmlns:a16="http://schemas.microsoft.com/office/drawing/2014/main" id="{AAA597D0-579C-C96F-B2C9-388BD3B4AB21}"/>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973459" y="1704137"/>
            <a:ext cx="962964" cy="962964"/>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7" name="Picture 22">
            <a:extLst>
              <a:ext uri="{FF2B5EF4-FFF2-40B4-BE49-F238E27FC236}">
                <a16:creationId xmlns:a16="http://schemas.microsoft.com/office/drawing/2014/main" id="{80C19E65-3E06-24FA-CBDB-1D766FF027AA}"/>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638043" y="4021049"/>
            <a:ext cx="1083339" cy="722449"/>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8" name="Picture 24">
            <a:extLst>
              <a:ext uri="{FF2B5EF4-FFF2-40B4-BE49-F238E27FC236}">
                <a16:creationId xmlns:a16="http://schemas.microsoft.com/office/drawing/2014/main" id="{C95279BA-731D-8B6B-1551-5277BAD14C4A}"/>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12552" y="5472187"/>
            <a:ext cx="778620" cy="77862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39" name="Picture 26">
            <a:extLst>
              <a:ext uri="{FF2B5EF4-FFF2-40B4-BE49-F238E27FC236}">
                <a16:creationId xmlns:a16="http://schemas.microsoft.com/office/drawing/2014/main" id="{3EE496CF-6609-B4C2-2441-997ABA8B74D3}"/>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523628" y="2934103"/>
            <a:ext cx="709341" cy="991059"/>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40" name="Picture 30">
            <a:extLst>
              <a:ext uri="{FF2B5EF4-FFF2-40B4-BE49-F238E27FC236}">
                <a16:creationId xmlns:a16="http://schemas.microsoft.com/office/drawing/2014/main" id="{C312099C-2F7B-B808-876B-86A2A955E203}"/>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756254" y="1426128"/>
            <a:ext cx="1002531" cy="1002531"/>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41" name="Picture 32">
            <a:extLst>
              <a:ext uri="{FF2B5EF4-FFF2-40B4-BE49-F238E27FC236}">
                <a16:creationId xmlns:a16="http://schemas.microsoft.com/office/drawing/2014/main" id="{539617A4-4691-3CCD-7654-7FDC7D727AA2}"/>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90682" y="2679506"/>
            <a:ext cx="869940" cy="869940"/>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42" name="Picture 34">
            <a:extLst>
              <a:ext uri="{FF2B5EF4-FFF2-40B4-BE49-F238E27FC236}">
                <a16:creationId xmlns:a16="http://schemas.microsoft.com/office/drawing/2014/main" id="{34420AB3-BCA2-607E-A261-76C16BF5D0E3}"/>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272660" y="1711797"/>
            <a:ext cx="896088" cy="896088"/>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pic>
        <p:nvPicPr>
          <p:cNvPr id="43" name="Picture 36">
            <a:extLst>
              <a:ext uri="{FF2B5EF4-FFF2-40B4-BE49-F238E27FC236}">
                <a16:creationId xmlns:a16="http://schemas.microsoft.com/office/drawing/2014/main" id="{4FDFF467-F339-4EAE-69F2-20D7A88C7446}"/>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980165" y="2667101"/>
            <a:ext cx="778620" cy="974717"/>
          </a:xfrm>
          <a:prstGeom prst="rect">
            <a:avLst/>
          </a:prstGeom>
          <a:noFill/>
          <a:ln w="28575">
            <a:solidFill>
              <a:schemeClr val="accent4">
                <a:lumMod val="20000"/>
                <a:lumOff val="80000"/>
              </a:schemeClr>
            </a:solidFill>
          </a:ln>
          <a:extLst>
            <a:ext uri="{909E8E84-426E-40DD-AFC4-6F175D3DCCD1}">
              <a14:hiddenFill xmlns:a14="http://schemas.microsoft.com/office/drawing/2010/main">
                <a:solidFill>
                  <a:srgbClr val="FFFFFF"/>
                </a:solidFill>
              </a14:hiddenFill>
            </a:ext>
          </a:extLst>
        </p:spPr>
      </p:pic>
      <p:sp>
        <p:nvSpPr>
          <p:cNvPr id="44" name="Textfeld 43">
            <a:extLst>
              <a:ext uri="{FF2B5EF4-FFF2-40B4-BE49-F238E27FC236}">
                <a16:creationId xmlns:a16="http://schemas.microsoft.com/office/drawing/2014/main" id="{2E8A8892-1AEC-97EC-AEAF-83C6174FD7E6}"/>
              </a:ext>
            </a:extLst>
          </p:cNvPr>
          <p:cNvSpPr txBox="1"/>
          <p:nvPr/>
        </p:nvSpPr>
        <p:spPr>
          <a:xfrm>
            <a:off x="1441200" y="493110"/>
            <a:ext cx="1758110" cy="369332"/>
          </a:xfrm>
          <a:prstGeom prst="rect">
            <a:avLst/>
          </a:prstGeom>
          <a:noFill/>
        </p:spPr>
        <p:txBody>
          <a:bodyPr wrap="none" rtlCol="0">
            <a:spAutoFit/>
          </a:bodyPr>
          <a:lstStyle/>
          <a:p>
            <a:r>
              <a:rPr lang="en-US" b="1" dirty="0">
                <a:solidFill>
                  <a:schemeClr val="accent3"/>
                </a:solidFill>
              </a:rPr>
              <a:t>Advisory Board</a:t>
            </a:r>
          </a:p>
        </p:txBody>
      </p:sp>
      <p:pic>
        <p:nvPicPr>
          <p:cNvPr id="2" name="Grafik 1">
            <a:extLst>
              <a:ext uri="{FF2B5EF4-FFF2-40B4-BE49-F238E27FC236}">
                <a16:creationId xmlns:a16="http://schemas.microsoft.com/office/drawing/2014/main" id="{74182822-20D0-39D2-7EDA-411EC950FD80}"/>
              </a:ext>
            </a:extLst>
          </p:cNvPr>
          <p:cNvPicPr>
            <a:picLocks noChangeAspect="1"/>
          </p:cNvPicPr>
          <p:nvPr/>
        </p:nvPicPr>
        <p:blipFill>
          <a:blip r:embed="rId40"/>
          <a:stretch>
            <a:fillRect/>
          </a:stretch>
        </p:blipFill>
        <p:spPr>
          <a:xfrm>
            <a:off x="4741648" y="29241"/>
            <a:ext cx="2097108" cy="454698"/>
          </a:xfrm>
          <a:prstGeom prst="rect">
            <a:avLst/>
          </a:prstGeom>
        </p:spPr>
      </p:pic>
    </p:spTree>
    <p:extLst>
      <p:ext uri="{BB962C8B-B14F-4D97-AF65-F5344CB8AC3E}">
        <p14:creationId xmlns:p14="http://schemas.microsoft.com/office/powerpoint/2010/main" val="2390130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F3B2C0-7BF4-DC87-3054-ECBD43544BB2}"/>
              </a:ext>
            </a:extLst>
          </p:cNvPr>
          <p:cNvSpPr>
            <a:spLocks noGrp="1"/>
          </p:cNvSpPr>
          <p:nvPr>
            <p:ph type="title"/>
          </p:nvPr>
        </p:nvSpPr>
        <p:spPr/>
        <p:txBody>
          <a:bodyPr/>
          <a:lstStyle/>
          <a:p>
            <a:r>
              <a:rPr lang="en-US" dirty="0"/>
              <a:t>Team</a:t>
            </a:r>
          </a:p>
        </p:txBody>
      </p:sp>
      <p:sp>
        <p:nvSpPr>
          <p:cNvPr id="3" name="Textplatzhalter 2">
            <a:extLst>
              <a:ext uri="{FF2B5EF4-FFF2-40B4-BE49-F238E27FC236}">
                <a16:creationId xmlns:a16="http://schemas.microsoft.com/office/drawing/2014/main" id="{D4C08364-0031-19C5-5F26-EC15AC918EA1}"/>
              </a:ext>
            </a:extLst>
          </p:cNvPr>
          <p:cNvSpPr>
            <a:spLocks noGrp="1"/>
          </p:cNvSpPr>
          <p:nvPr>
            <p:ph type="body" idx="1"/>
          </p:nvPr>
        </p:nvSpPr>
        <p:spPr/>
        <p:txBody>
          <a:bodyPr>
            <a:normAutofit lnSpcReduction="10000"/>
          </a:bodyPr>
          <a:lstStyle/>
          <a:p>
            <a:r>
              <a:rPr lang="en-US" dirty="0"/>
              <a:t>We are still looking for AEs from fields that we cannot represent so far (e.g., sociology, natural sciences)</a:t>
            </a:r>
          </a:p>
          <a:p>
            <a:r>
              <a:rPr lang="en-US" dirty="0"/>
              <a:t>All other people who are interested should instead submit reproductions/replications, get listed as a reviewer</a:t>
            </a:r>
          </a:p>
          <a:p>
            <a:r>
              <a:rPr lang="en-US" dirty="0"/>
              <a:t>Changes</a:t>
            </a:r>
          </a:p>
          <a:p>
            <a:pPr lvl="1"/>
            <a:r>
              <a:rPr lang="en-US" dirty="0" err="1"/>
              <a:t>Neele</a:t>
            </a:r>
            <a:r>
              <a:rPr lang="en-US" dirty="0"/>
              <a:t> did an internship from October to January</a:t>
            </a:r>
          </a:p>
          <a:p>
            <a:pPr lvl="1"/>
            <a:r>
              <a:rPr lang="en-US" dirty="0"/>
              <a:t>Prince leaving at the end of April 2026</a:t>
            </a:r>
          </a:p>
          <a:p>
            <a:pPr lvl="1"/>
            <a:r>
              <a:rPr lang="en-US" dirty="0"/>
              <a:t>Luke talks to two sociologists in May (ideally 1 AE, 1 AB)</a:t>
            </a:r>
          </a:p>
          <a:p>
            <a:pPr lvl="1"/>
            <a:r>
              <a:rPr lang="en-US" dirty="0"/>
              <a:t>Victoria doing more R2 work from June 2026</a:t>
            </a:r>
          </a:p>
          <a:p>
            <a:pPr lvl="1"/>
            <a:r>
              <a:rPr lang="en-US" dirty="0"/>
              <a:t>Miriam’s contract running until July 2026 (maybe extendable)</a:t>
            </a:r>
          </a:p>
          <a:p>
            <a:pPr lvl="1"/>
            <a:r>
              <a:rPr lang="en-US" dirty="0"/>
              <a:t>We need a science communication champion</a:t>
            </a:r>
          </a:p>
        </p:txBody>
      </p:sp>
    </p:spTree>
    <p:extLst>
      <p:ext uri="{BB962C8B-B14F-4D97-AF65-F5344CB8AC3E}">
        <p14:creationId xmlns:p14="http://schemas.microsoft.com/office/powerpoint/2010/main" val="53151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06B10C-86E0-3707-73F4-A971985C53A3}"/>
              </a:ext>
            </a:extLst>
          </p:cNvPr>
          <p:cNvSpPr>
            <a:spLocks noGrp="1"/>
          </p:cNvSpPr>
          <p:nvPr>
            <p:ph type="title"/>
          </p:nvPr>
        </p:nvSpPr>
        <p:spPr/>
        <p:txBody>
          <a:bodyPr/>
          <a:lstStyle/>
          <a:p>
            <a:r>
              <a:rPr lang="en-US" dirty="0"/>
              <a:t>Submissions</a:t>
            </a:r>
          </a:p>
        </p:txBody>
      </p:sp>
      <p:graphicFrame>
        <p:nvGraphicFramePr>
          <p:cNvPr id="8" name="Tabelle 7">
            <a:extLst>
              <a:ext uri="{FF2B5EF4-FFF2-40B4-BE49-F238E27FC236}">
                <a16:creationId xmlns:a16="http://schemas.microsoft.com/office/drawing/2014/main" id="{6ADD181C-E7AE-AB5A-D812-F869AF8150FB}"/>
              </a:ext>
            </a:extLst>
          </p:cNvPr>
          <p:cNvGraphicFramePr>
            <a:graphicFrameLocks noGrp="1"/>
          </p:cNvGraphicFramePr>
          <p:nvPr>
            <p:extLst>
              <p:ext uri="{D42A27DB-BD31-4B8C-83A1-F6EECF244321}">
                <p14:modId xmlns:p14="http://schemas.microsoft.com/office/powerpoint/2010/main" val="3383706788"/>
              </p:ext>
            </p:extLst>
          </p:nvPr>
        </p:nvGraphicFramePr>
        <p:xfrm>
          <a:off x="406400" y="1398881"/>
          <a:ext cx="5991514" cy="4124011"/>
        </p:xfrm>
        <a:graphic>
          <a:graphicData uri="http://schemas.openxmlformats.org/drawingml/2006/table">
            <a:tbl>
              <a:tblPr/>
              <a:tblGrid>
                <a:gridCol w="357935">
                  <a:extLst>
                    <a:ext uri="{9D8B030D-6E8A-4147-A177-3AD203B41FA5}">
                      <a16:colId xmlns:a16="http://schemas.microsoft.com/office/drawing/2014/main" val="2852298483"/>
                    </a:ext>
                  </a:extLst>
                </a:gridCol>
                <a:gridCol w="1089366">
                  <a:extLst>
                    <a:ext uri="{9D8B030D-6E8A-4147-A177-3AD203B41FA5}">
                      <a16:colId xmlns:a16="http://schemas.microsoft.com/office/drawing/2014/main" val="1739519187"/>
                    </a:ext>
                  </a:extLst>
                </a:gridCol>
                <a:gridCol w="1104928">
                  <a:extLst>
                    <a:ext uri="{9D8B030D-6E8A-4147-A177-3AD203B41FA5}">
                      <a16:colId xmlns:a16="http://schemas.microsoft.com/office/drawing/2014/main" val="1806095803"/>
                    </a:ext>
                  </a:extLst>
                </a:gridCol>
                <a:gridCol w="3439285">
                  <a:extLst>
                    <a:ext uri="{9D8B030D-6E8A-4147-A177-3AD203B41FA5}">
                      <a16:colId xmlns:a16="http://schemas.microsoft.com/office/drawing/2014/main" val="258008148"/>
                    </a:ext>
                  </a:extLst>
                </a:gridCol>
              </a:tblGrid>
              <a:tr h="441949">
                <a:tc>
                  <a:txBody>
                    <a:bodyPr/>
                    <a:lstStyle/>
                    <a:p>
                      <a:pPr algn="ctr" rtl="0" fontAlgn="b"/>
                      <a:r>
                        <a:rPr lang="de-DE" sz="1100" b="1" dirty="0">
                          <a:effectLst/>
                        </a:rPr>
                        <a:t>ID</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b="1">
                          <a:effectLst/>
                        </a:rPr>
                        <a:t>Submission Date</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b="1" dirty="0">
                          <a:effectLst/>
                        </a:rPr>
                        <a:t>Handling Editor</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b="1" dirty="0">
                          <a:effectLst/>
                        </a:rPr>
                        <a:t>Stage</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0590022"/>
                  </a:ext>
                </a:extLst>
              </a:tr>
              <a:tr h="494144">
                <a:tc>
                  <a:txBody>
                    <a:bodyPr/>
                    <a:lstStyle/>
                    <a:p>
                      <a:pPr algn="ctr" rtl="0" fontAlgn="b"/>
                      <a:r>
                        <a:rPr lang="de-DE" sz="1100">
                          <a:effectLst/>
                        </a:rPr>
                        <a:t>1</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15.11.2025</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Steven Verheyen</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en-US" sz="1100">
                          <a:effectLst/>
                        </a:rPr>
                        <a:t>1st decision: revise and resubmit by May 20th (?)</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AD3"/>
                    </a:solidFill>
                  </a:tcPr>
                </a:tc>
                <a:extLst>
                  <a:ext uri="{0D108BD9-81ED-4DB2-BD59-A6C34878D82A}">
                    <a16:rowId xmlns:a16="http://schemas.microsoft.com/office/drawing/2014/main" val="2735563026"/>
                  </a:ext>
                </a:extLst>
              </a:tr>
              <a:tr h="610412">
                <a:tc>
                  <a:txBody>
                    <a:bodyPr/>
                    <a:lstStyle/>
                    <a:p>
                      <a:pPr algn="ctr" rtl="0" fontAlgn="b"/>
                      <a:r>
                        <a:rPr lang="de-DE" sz="1100">
                          <a:effectLst/>
                        </a:rPr>
                        <a:t>2</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03.02.2026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Janik </a:t>
                      </a:r>
                      <a:r>
                        <a:rPr lang="de-DE" sz="1100" dirty="0" err="1">
                          <a:effectLst/>
                        </a:rPr>
                        <a:t>Goltermann</a:t>
                      </a:r>
                      <a:endParaRPr lang="de-DE" sz="1100" dirty="0">
                        <a:effectLst/>
                      </a:endParaRP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en-US" sz="1100" dirty="0">
                          <a:effectLst/>
                        </a:rPr>
                        <a:t>1st decision: revise and resubmit by April 24th</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AD3"/>
                    </a:solidFill>
                  </a:tcPr>
                </a:tc>
                <a:extLst>
                  <a:ext uri="{0D108BD9-81ED-4DB2-BD59-A6C34878D82A}">
                    <a16:rowId xmlns:a16="http://schemas.microsoft.com/office/drawing/2014/main" val="1167172149"/>
                  </a:ext>
                </a:extLst>
              </a:tr>
              <a:tr h="610412">
                <a:tc>
                  <a:txBody>
                    <a:bodyPr/>
                    <a:lstStyle/>
                    <a:p>
                      <a:pPr algn="ctr" rtl="0" fontAlgn="b"/>
                      <a:r>
                        <a:rPr lang="de-DE" sz="1100">
                          <a:effectLst/>
                        </a:rPr>
                        <a:t>3</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25.02.2026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Lukas Wallrich</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en-US" sz="1100">
                          <a:effectLst/>
                        </a:rPr>
                        <a:t>Pre-Review revision; waiting for Traini to reply</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AD3"/>
                    </a:solidFill>
                  </a:tcPr>
                </a:tc>
                <a:extLst>
                  <a:ext uri="{0D108BD9-81ED-4DB2-BD59-A6C34878D82A}">
                    <a16:rowId xmlns:a16="http://schemas.microsoft.com/office/drawing/2014/main" val="3226096387"/>
                  </a:ext>
                </a:extLst>
              </a:tr>
              <a:tr h="304321">
                <a:tc>
                  <a:txBody>
                    <a:bodyPr/>
                    <a:lstStyle/>
                    <a:p>
                      <a:pPr algn="ctr" rtl="0" fontAlgn="b"/>
                      <a:r>
                        <a:rPr lang="de-DE" sz="1100">
                          <a:effectLst/>
                        </a:rPr>
                        <a:t>4</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04.03.2026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Elen Le Foll</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en-US" sz="1100">
                          <a:effectLst/>
                        </a:rPr>
                        <a:t>1 review already in; [please invite more reviewers]</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4CCCC"/>
                    </a:solidFill>
                  </a:tcPr>
                </a:tc>
                <a:extLst>
                  <a:ext uri="{0D108BD9-81ED-4DB2-BD59-A6C34878D82A}">
                    <a16:rowId xmlns:a16="http://schemas.microsoft.com/office/drawing/2014/main" val="1219039226"/>
                  </a:ext>
                </a:extLst>
              </a:tr>
              <a:tr h="441949">
                <a:tc>
                  <a:txBody>
                    <a:bodyPr/>
                    <a:lstStyle/>
                    <a:p>
                      <a:pPr algn="ctr" rtl="0" fontAlgn="b"/>
                      <a:r>
                        <a:rPr lang="de-DE" sz="1100">
                          <a:effectLst/>
                        </a:rPr>
                        <a:t>5</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a:effectLst/>
                        </a:rPr>
                        <a:t>29.03.2026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Lukas Röseler</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en-US" sz="1100" dirty="0">
                          <a:effectLst/>
                        </a:rPr>
                        <a:t>Fujita said yes; Feldman did not reply, waiting for replies from two more reviewers; invite more this Friday</a:t>
                      </a:r>
                    </a:p>
                  </a:txBody>
                  <a:tcPr marL="0" marR="0"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2CC"/>
                    </a:solidFill>
                  </a:tcPr>
                </a:tc>
                <a:extLst>
                  <a:ext uri="{0D108BD9-81ED-4DB2-BD59-A6C34878D82A}">
                    <a16:rowId xmlns:a16="http://schemas.microsoft.com/office/drawing/2014/main" val="3301177366"/>
                  </a:ext>
                </a:extLst>
              </a:tr>
              <a:tr h="610412">
                <a:tc>
                  <a:txBody>
                    <a:bodyPr/>
                    <a:lstStyle/>
                    <a:p>
                      <a:pPr algn="ctr" rtl="0" fontAlgn="b"/>
                      <a:r>
                        <a:rPr lang="de-DE" sz="1100">
                          <a:effectLst/>
                        </a:rPr>
                        <a:t>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21.04.2026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Lukas &amp; Lukas</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Copy-</a:t>
                      </a:r>
                      <a:r>
                        <a:rPr lang="de-DE" sz="1100" dirty="0" err="1">
                          <a:effectLst/>
                        </a:rPr>
                        <a:t>editing</a:t>
                      </a:r>
                      <a:endParaRPr lang="de-DE" sz="1100" dirty="0">
                        <a:effectLst/>
                      </a:endParaRP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4CCCC"/>
                    </a:solidFill>
                  </a:tcPr>
                </a:tc>
                <a:extLst>
                  <a:ext uri="{0D108BD9-81ED-4DB2-BD59-A6C34878D82A}">
                    <a16:rowId xmlns:a16="http://schemas.microsoft.com/office/drawing/2014/main" val="3826407806"/>
                  </a:ext>
                </a:extLst>
              </a:tr>
              <a:tr h="610412">
                <a:tc>
                  <a:txBody>
                    <a:bodyPr/>
                    <a:lstStyle/>
                    <a:p>
                      <a:pPr algn="ctr" rtl="0" fontAlgn="b"/>
                      <a:r>
                        <a:rPr lang="de-DE" sz="1100" dirty="0">
                          <a:effectLst/>
                        </a:rPr>
                        <a:t>7</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22.04.2026</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Susanne Adler</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
                      <a:r>
                        <a:rPr lang="de-DE" sz="1100" dirty="0">
                          <a:effectLst/>
                        </a:rPr>
                        <a:t>Initial Editorial Assessment</a:t>
                      </a:r>
                    </a:p>
                  </a:txBody>
                  <a:tcPr marL="26555" marR="26555" marT="17703" marB="177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4CCCC"/>
                    </a:solidFill>
                  </a:tcPr>
                </a:tc>
                <a:extLst>
                  <a:ext uri="{0D108BD9-81ED-4DB2-BD59-A6C34878D82A}">
                    <a16:rowId xmlns:a16="http://schemas.microsoft.com/office/drawing/2014/main" val="754216290"/>
                  </a:ext>
                </a:extLst>
              </a:tr>
            </a:tbl>
          </a:graphicData>
        </a:graphic>
      </p:graphicFrame>
      <p:sp>
        <p:nvSpPr>
          <p:cNvPr id="9" name="Textfeld 8">
            <a:extLst>
              <a:ext uri="{FF2B5EF4-FFF2-40B4-BE49-F238E27FC236}">
                <a16:creationId xmlns:a16="http://schemas.microsoft.com/office/drawing/2014/main" id="{F101E09E-E4C0-ADC9-E9E7-D06CCB670023}"/>
              </a:ext>
            </a:extLst>
          </p:cNvPr>
          <p:cNvSpPr txBox="1"/>
          <p:nvPr/>
        </p:nvSpPr>
        <p:spPr>
          <a:xfrm>
            <a:off x="482600" y="5522893"/>
            <a:ext cx="4610558" cy="307777"/>
          </a:xfrm>
          <a:prstGeom prst="rect">
            <a:avLst/>
          </a:prstGeom>
          <a:noFill/>
        </p:spPr>
        <p:txBody>
          <a:bodyPr wrap="none" rtlCol="0">
            <a:spAutoFit/>
          </a:bodyPr>
          <a:lstStyle/>
          <a:p>
            <a:pPr marL="285750" indent="-285750">
              <a:buFont typeface="Arial" panose="020B0604020202020204" pitchFamily="34" charset="0"/>
              <a:buChar char="•"/>
            </a:pPr>
            <a:r>
              <a:rPr lang="en-US" dirty="0"/>
              <a:t>Three more submissions incoming (that we know of)</a:t>
            </a:r>
          </a:p>
        </p:txBody>
      </p:sp>
    </p:spTree>
    <p:extLst>
      <p:ext uri="{BB962C8B-B14F-4D97-AF65-F5344CB8AC3E}">
        <p14:creationId xmlns:p14="http://schemas.microsoft.com/office/powerpoint/2010/main" val="22097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7DA894-2D33-FE5B-5092-09CD7D3A8D41}"/>
              </a:ext>
            </a:extLst>
          </p:cNvPr>
          <p:cNvSpPr>
            <a:spLocks noGrp="1"/>
          </p:cNvSpPr>
          <p:nvPr>
            <p:ph type="title"/>
          </p:nvPr>
        </p:nvSpPr>
        <p:spPr/>
        <p:txBody>
          <a:bodyPr/>
          <a:lstStyle/>
          <a:p>
            <a:r>
              <a:rPr lang="en-US" dirty="0"/>
              <a:t>Reviewer Responses</a:t>
            </a:r>
          </a:p>
        </p:txBody>
      </p:sp>
      <p:sp>
        <p:nvSpPr>
          <p:cNvPr id="3" name="Textplatzhalter 2">
            <a:extLst>
              <a:ext uri="{FF2B5EF4-FFF2-40B4-BE49-F238E27FC236}">
                <a16:creationId xmlns:a16="http://schemas.microsoft.com/office/drawing/2014/main" id="{A669052E-363D-D677-A947-69CEAEC7499F}"/>
              </a:ext>
            </a:extLst>
          </p:cNvPr>
          <p:cNvSpPr>
            <a:spLocks noGrp="1"/>
          </p:cNvSpPr>
          <p:nvPr>
            <p:ph type="body" idx="1"/>
          </p:nvPr>
        </p:nvSpPr>
        <p:spPr/>
        <p:txBody>
          <a:bodyPr>
            <a:normAutofit fontScale="77500" lnSpcReduction="20000"/>
          </a:bodyPr>
          <a:lstStyle/>
          <a:p>
            <a:r>
              <a:rPr lang="en-US" dirty="0"/>
              <a:t>Acceptance rate very heterogeneous but not terrible (e.g., 1/7, 3/5, 2/10)</a:t>
            </a:r>
          </a:p>
          <a:p>
            <a:r>
              <a:rPr lang="en-US" dirty="0"/>
              <a:t>Consider writing an email to reviewer candidates from your personal email and only later via the OJS</a:t>
            </a:r>
          </a:p>
          <a:p>
            <a:r>
              <a:rPr lang="en-US" dirty="0"/>
              <a:t>All six reviews we got so far were constructive</a:t>
            </a:r>
          </a:p>
          <a:p>
            <a:r>
              <a:rPr lang="en-US" dirty="0"/>
              <a:t>A reviewer may have been unaware that reviews are signed </a:t>
            </a:r>
            <a:r>
              <a:rPr lang="en-US" dirty="0">
                <a:sym typeface="Wingdings" panose="05000000000000000000" pitchFamily="2" charset="2"/>
              </a:rPr>
              <a:t> invitation email template has been updated</a:t>
            </a:r>
          </a:p>
          <a:p>
            <a:r>
              <a:rPr lang="en-US" dirty="0"/>
              <a:t>A reviewer felt uncomfortable because they were the original article’s author (which is why we reached out)</a:t>
            </a:r>
          </a:p>
          <a:p>
            <a:r>
              <a:rPr lang="en-US" dirty="0"/>
              <a:t>~66 registered users on OJS, a few more in a small “reviewer database”</a:t>
            </a:r>
          </a:p>
          <a:p>
            <a:r>
              <a:rPr lang="en-US" dirty="0"/>
              <a:t>Current procedure for contacting reviewers</a:t>
            </a:r>
          </a:p>
          <a:p>
            <a:pPr lvl="1"/>
            <a:r>
              <a:rPr lang="en-US" dirty="0"/>
              <a:t>Contact suggested reviewers and authors of the original study (if applicable)</a:t>
            </a:r>
          </a:p>
          <a:p>
            <a:pPr lvl="1"/>
            <a:r>
              <a:rPr lang="en-US" dirty="0"/>
              <a:t>Look for other experts, ideally some that you already have had some sort of contact to</a:t>
            </a:r>
          </a:p>
          <a:p>
            <a:pPr lvl="1"/>
            <a:r>
              <a:rPr lang="en-US" dirty="0"/>
              <a:t>If you cannot find reviewers, ask in the FORRT community</a:t>
            </a:r>
          </a:p>
        </p:txBody>
      </p:sp>
    </p:spTree>
    <p:extLst>
      <p:ext uri="{BB962C8B-B14F-4D97-AF65-F5344CB8AC3E}">
        <p14:creationId xmlns:p14="http://schemas.microsoft.com/office/powerpoint/2010/main" val="3091902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76622D40-EC80-577C-6048-80146DBE3381}"/>
              </a:ext>
            </a:extLst>
          </p:cNvPr>
          <p:cNvSpPr/>
          <p:nvPr/>
        </p:nvSpPr>
        <p:spPr>
          <a:xfrm>
            <a:off x="7140539" y="1825625"/>
            <a:ext cx="4119937" cy="256104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47EFA09-9EA3-B750-6465-C46704ABB63F}"/>
              </a:ext>
            </a:extLst>
          </p:cNvPr>
          <p:cNvSpPr>
            <a:spLocks noGrp="1"/>
          </p:cNvSpPr>
          <p:nvPr>
            <p:ph type="title"/>
          </p:nvPr>
        </p:nvSpPr>
        <p:spPr/>
        <p:txBody>
          <a:bodyPr/>
          <a:lstStyle/>
          <a:p>
            <a:r>
              <a:rPr lang="en-US" dirty="0"/>
              <a:t>Partnerships</a:t>
            </a:r>
          </a:p>
        </p:txBody>
      </p:sp>
      <p:sp>
        <p:nvSpPr>
          <p:cNvPr id="3" name="Textplatzhalter 2">
            <a:extLst>
              <a:ext uri="{FF2B5EF4-FFF2-40B4-BE49-F238E27FC236}">
                <a16:creationId xmlns:a16="http://schemas.microsoft.com/office/drawing/2014/main" id="{CB1A9310-AC9D-3794-682D-AB11D986A388}"/>
              </a:ext>
            </a:extLst>
          </p:cNvPr>
          <p:cNvSpPr>
            <a:spLocks noGrp="1"/>
          </p:cNvSpPr>
          <p:nvPr>
            <p:ph type="body" idx="1"/>
          </p:nvPr>
        </p:nvSpPr>
        <p:spPr/>
        <p:txBody>
          <a:bodyPr/>
          <a:lstStyle/>
          <a:p>
            <a:pPr marL="114300" indent="0">
              <a:buNone/>
            </a:pPr>
            <a:r>
              <a:rPr lang="en-US" dirty="0"/>
              <a:t>Ongoing talks with			</a:t>
            </a:r>
          </a:p>
          <a:p>
            <a:r>
              <a:rPr lang="en-US" dirty="0" err="1"/>
              <a:t>Qualalab</a:t>
            </a:r>
            <a:endParaRPr lang="en-US" dirty="0"/>
          </a:p>
          <a:p>
            <a:r>
              <a:rPr lang="en-US" dirty="0"/>
              <a:t>Qualitative Data Repository</a:t>
            </a:r>
          </a:p>
          <a:p>
            <a:r>
              <a:rPr lang="en-US" dirty="0"/>
              <a:t>Institute for Replications</a:t>
            </a:r>
          </a:p>
          <a:p>
            <a:r>
              <a:rPr lang="en-US" dirty="0" err="1"/>
              <a:t>SeDOA</a:t>
            </a:r>
            <a:endParaRPr lang="en-US" dirty="0"/>
          </a:p>
        </p:txBody>
      </p:sp>
      <p:pic>
        <p:nvPicPr>
          <p:cNvPr id="9" name="Grafik 8">
            <a:extLst>
              <a:ext uri="{FF2B5EF4-FFF2-40B4-BE49-F238E27FC236}">
                <a16:creationId xmlns:a16="http://schemas.microsoft.com/office/drawing/2014/main" id="{2DC98B63-F6F3-E707-2A2F-B56FE4C1A2A2}"/>
              </a:ext>
            </a:extLst>
          </p:cNvPr>
          <p:cNvPicPr>
            <a:picLocks noChangeAspect="1"/>
          </p:cNvPicPr>
          <p:nvPr/>
        </p:nvPicPr>
        <p:blipFill>
          <a:blip r:embed="rId2"/>
          <a:stretch>
            <a:fillRect/>
          </a:stretch>
        </p:blipFill>
        <p:spPr>
          <a:xfrm>
            <a:off x="7237534" y="1946346"/>
            <a:ext cx="3932588" cy="2305386"/>
          </a:xfrm>
          <a:prstGeom prst="rect">
            <a:avLst/>
          </a:prstGeom>
        </p:spPr>
      </p:pic>
      <p:sp>
        <p:nvSpPr>
          <p:cNvPr id="12" name="Rechteck 11">
            <a:extLst>
              <a:ext uri="{FF2B5EF4-FFF2-40B4-BE49-F238E27FC236}">
                <a16:creationId xmlns:a16="http://schemas.microsoft.com/office/drawing/2014/main" id="{0B81E141-A8BF-D197-5288-2B3F7C1958B7}"/>
              </a:ext>
            </a:extLst>
          </p:cNvPr>
          <p:cNvSpPr/>
          <p:nvPr/>
        </p:nvSpPr>
        <p:spPr>
          <a:xfrm>
            <a:off x="7237534" y="1946347"/>
            <a:ext cx="1885918" cy="547098"/>
          </a:xfrm>
          <a:prstGeom prst="rect">
            <a:avLst/>
          </a:prstGeom>
          <a:solidFill>
            <a:srgbClr val="008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3503976" rtl="0" eaLnBrk="1" latinLnBrk="0" hangingPunct="1">
              <a:defRPr sz="6900" kern="1200">
                <a:solidFill>
                  <a:schemeClr val="lt1"/>
                </a:solidFill>
                <a:latin typeface="+mn-lt"/>
                <a:ea typeface="+mn-ea"/>
                <a:cs typeface="+mn-cs"/>
              </a:defRPr>
            </a:lvl1pPr>
            <a:lvl2pPr marL="1751990" algn="l" defTabSz="3503976" rtl="0" eaLnBrk="1" latinLnBrk="0" hangingPunct="1">
              <a:defRPr sz="6900" kern="1200">
                <a:solidFill>
                  <a:schemeClr val="lt1"/>
                </a:solidFill>
                <a:latin typeface="+mn-lt"/>
                <a:ea typeface="+mn-ea"/>
                <a:cs typeface="+mn-cs"/>
              </a:defRPr>
            </a:lvl2pPr>
            <a:lvl3pPr marL="3503976" algn="l" defTabSz="3503976" rtl="0" eaLnBrk="1" latinLnBrk="0" hangingPunct="1">
              <a:defRPr sz="6900" kern="1200">
                <a:solidFill>
                  <a:schemeClr val="lt1"/>
                </a:solidFill>
                <a:latin typeface="+mn-lt"/>
                <a:ea typeface="+mn-ea"/>
                <a:cs typeface="+mn-cs"/>
              </a:defRPr>
            </a:lvl3pPr>
            <a:lvl4pPr marL="5255965" algn="l" defTabSz="3503976" rtl="0" eaLnBrk="1" latinLnBrk="0" hangingPunct="1">
              <a:defRPr sz="6900" kern="1200">
                <a:solidFill>
                  <a:schemeClr val="lt1"/>
                </a:solidFill>
                <a:latin typeface="+mn-lt"/>
                <a:ea typeface="+mn-ea"/>
                <a:cs typeface="+mn-cs"/>
              </a:defRPr>
            </a:lvl4pPr>
            <a:lvl5pPr marL="7007943" algn="l" defTabSz="3503976" rtl="0" eaLnBrk="1" latinLnBrk="0" hangingPunct="1">
              <a:defRPr sz="6900" kern="1200">
                <a:solidFill>
                  <a:schemeClr val="lt1"/>
                </a:solidFill>
                <a:latin typeface="+mn-lt"/>
                <a:ea typeface="+mn-ea"/>
                <a:cs typeface="+mn-cs"/>
              </a:defRPr>
            </a:lvl5pPr>
            <a:lvl6pPr marL="8759933" algn="l" defTabSz="3503976" rtl="0" eaLnBrk="1" latinLnBrk="0" hangingPunct="1">
              <a:defRPr sz="6900" kern="1200">
                <a:solidFill>
                  <a:schemeClr val="lt1"/>
                </a:solidFill>
                <a:latin typeface="+mn-lt"/>
                <a:ea typeface="+mn-ea"/>
                <a:cs typeface="+mn-cs"/>
              </a:defRPr>
            </a:lvl6pPr>
            <a:lvl7pPr marL="10511919" algn="l" defTabSz="3503976" rtl="0" eaLnBrk="1" latinLnBrk="0" hangingPunct="1">
              <a:defRPr sz="6900" kern="1200">
                <a:solidFill>
                  <a:schemeClr val="lt1"/>
                </a:solidFill>
                <a:latin typeface="+mn-lt"/>
                <a:ea typeface="+mn-ea"/>
                <a:cs typeface="+mn-cs"/>
              </a:defRPr>
            </a:lvl7pPr>
            <a:lvl8pPr marL="12263909" algn="l" defTabSz="3503976" rtl="0" eaLnBrk="1" latinLnBrk="0" hangingPunct="1">
              <a:defRPr sz="6900" kern="1200">
                <a:solidFill>
                  <a:schemeClr val="lt1"/>
                </a:solidFill>
                <a:latin typeface="+mn-lt"/>
                <a:ea typeface="+mn-ea"/>
                <a:cs typeface="+mn-cs"/>
              </a:defRPr>
            </a:lvl8pPr>
            <a:lvl9pPr marL="14015898" algn="l" defTabSz="3503976" rtl="0" eaLnBrk="1" latinLnBrk="0" hangingPunct="1">
              <a:defRPr sz="6900" kern="1200">
                <a:solidFill>
                  <a:schemeClr val="lt1"/>
                </a:solidFill>
                <a:latin typeface="+mn-lt"/>
                <a:ea typeface="+mn-ea"/>
                <a:cs typeface="+mn-cs"/>
              </a:defRPr>
            </a:lvl9pPr>
          </a:lstStyle>
          <a:p>
            <a:pPr algn="ctr"/>
            <a:r>
              <a:rPr lang="en-US" sz="2400" b="1" dirty="0"/>
              <a:t>Partners</a:t>
            </a:r>
          </a:p>
        </p:txBody>
      </p:sp>
    </p:spTree>
    <p:extLst>
      <p:ext uri="{BB962C8B-B14F-4D97-AF65-F5344CB8AC3E}">
        <p14:creationId xmlns:p14="http://schemas.microsoft.com/office/powerpoint/2010/main" val="529717835"/>
      </p:ext>
    </p:extLst>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1557</Words>
  <Application>Microsoft Office PowerPoint</Application>
  <PresentationFormat>Breitbild</PresentationFormat>
  <Paragraphs>181</Paragraphs>
  <Slides>21</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21</vt:i4>
      </vt:variant>
    </vt:vector>
  </HeadingPairs>
  <TitlesOfParts>
    <vt:vector size="28" baseType="lpstr">
      <vt:lpstr>Wingdings</vt:lpstr>
      <vt:lpstr>Arial</vt:lpstr>
      <vt:lpstr>Open Sans</vt:lpstr>
      <vt:lpstr>Segoe UI</vt:lpstr>
      <vt:lpstr>Century Schoolbook</vt:lpstr>
      <vt:lpstr>Calibri</vt:lpstr>
      <vt:lpstr>Office</vt:lpstr>
      <vt:lpstr>PowerPoint-Präsentation</vt:lpstr>
      <vt:lpstr>Agenda</vt:lpstr>
      <vt:lpstr>Journal Health Report</vt:lpstr>
      <vt:lpstr>DIAMAS Self-Assessment</vt:lpstr>
      <vt:lpstr>PowerPoint-Präsentation</vt:lpstr>
      <vt:lpstr>Team</vt:lpstr>
      <vt:lpstr>Submissions</vt:lpstr>
      <vt:lpstr>Reviewer Responses</vt:lpstr>
      <vt:lpstr>Partnerships</vt:lpstr>
      <vt:lpstr>Funding and Current Resources</vt:lpstr>
      <vt:lpstr>Submission hunting</vt:lpstr>
      <vt:lpstr>Mentorship Program</vt:lpstr>
      <vt:lpstr>Further Activities</vt:lpstr>
      <vt:lpstr>Changes to the constitution and journal workflow</vt:lpstr>
      <vt:lpstr>Lay Summaries</vt:lpstr>
      <vt:lpstr>Lay Summary Position</vt:lpstr>
      <vt:lpstr>Opening up peer review to non-invited reviewers</vt:lpstr>
      <vt:lpstr>Editorial COIs</vt:lpstr>
      <vt:lpstr>Reproducibility check before review</vt:lpstr>
      <vt:lpstr>Stopping Rule update</vt:lpstr>
      <vt:lpstr>Further suggestions and points for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Lukas Röseler</dc:creator>
  <cp:lastModifiedBy>Lukas Röseler</cp:lastModifiedBy>
  <cp:revision>57</cp:revision>
  <dcterms:modified xsi:type="dcterms:W3CDTF">2026-04-24T07:43:14Z</dcterms:modified>
</cp:coreProperties>
</file>