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5" r:id="rId1"/>
  </p:sldMasterIdLst>
  <p:notesMasterIdLst>
    <p:notesMasterId r:id="rId34"/>
  </p:notesMasterIdLst>
  <p:sldIdLst>
    <p:sldId id="256" r:id="rId2"/>
    <p:sldId id="300" r:id="rId3"/>
    <p:sldId id="290" r:id="rId4"/>
    <p:sldId id="440" r:id="rId5"/>
    <p:sldId id="449" r:id="rId6"/>
    <p:sldId id="450" r:id="rId7"/>
    <p:sldId id="309" r:id="rId8"/>
    <p:sldId id="447" r:id="rId9"/>
    <p:sldId id="327" r:id="rId10"/>
    <p:sldId id="451" r:id="rId11"/>
    <p:sldId id="313" r:id="rId12"/>
    <p:sldId id="265" r:id="rId13"/>
    <p:sldId id="291" r:id="rId14"/>
    <p:sldId id="262" r:id="rId15"/>
    <p:sldId id="297" r:id="rId16"/>
    <p:sldId id="283" r:id="rId17"/>
    <p:sldId id="285" r:id="rId18"/>
    <p:sldId id="287" r:id="rId19"/>
    <p:sldId id="281" r:id="rId20"/>
    <p:sldId id="308" r:id="rId21"/>
    <p:sldId id="335" r:id="rId22"/>
    <p:sldId id="452" r:id="rId23"/>
    <p:sldId id="307" r:id="rId24"/>
    <p:sldId id="289" r:id="rId25"/>
    <p:sldId id="438" r:id="rId26"/>
    <p:sldId id="439" r:id="rId27"/>
    <p:sldId id="263" r:id="rId28"/>
    <p:sldId id="266" r:id="rId29"/>
    <p:sldId id="432" r:id="rId30"/>
    <p:sldId id="433" r:id="rId31"/>
    <p:sldId id="435" r:id="rId32"/>
    <p:sldId id="437"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8"/>
  </p:normalViewPr>
  <p:slideViewPr>
    <p:cSldViewPr snapToGrid="0">
      <p:cViewPr varScale="1">
        <p:scale>
          <a:sx n="117" d="100"/>
          <a:sy n="117" d="100"/>
        </p:scale>
        <p:origin x="36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169828-0417-4EB3-905F-EB1565876E43}" type="doc">
      <dgm:prSet loTypeId="urn:microsoft.com/office/officeart/2016/7/layout/LinearBlockProcessNumbered" loCatId="process" qsTypeId="urn:microsoft.com/office/officeart/2005/8/quickstyle/simple1" qsCatId="simple" csTypeId="urn:microsoft.com/office/officeart/2005/8/colors/colorful2" csCatId="colorful" phldr="1"/>
      <dgm:spPr/>
      <dgm:t>
        <a:bodyPr/>
        <a:lstStyle/>
        <a:p>
          <a:endParaRPr lang="en-US"/>
        </a:p>
      </dgm:t>
    </dgm:pt>
    <dgm:pt modelId="{740FCDE1-D2FC-48BF-88AE-64BCCF852671}">
      <dgm:prSet/>
      <dgm:spPr/>
      <dgm:t>
        <a:bodyPr/>
        <a:lstStyle/>
        <a:p>
          <a:r>
            <a:rPr lang="en-US" b="0" i="0" dirty="0">
              <a:latin typeface="+mj-lt"/>
            </a:rPr>
            <a:t>Workshop on Mission, Vision, Values, and Principles</a:t>
          </a:r>
        </a:p>
      </dgm:t>
    </dgm:pt>
    <dgm:pt modelId="{C5A8191E-9E60-4296-9109-3C35F9CD58D6}" type="parTrans" cxnId="{AF0850FC-EFA7-46E7-8B26-3C9D9A74D711}">
      <dgm:prSet/>
      <dgm:spPr/>
      <dgm:t>
        <a:bodyPr/>
        <a:lstStyle/>
        <a:p>
          <a:endParaRPr lang="en-US"/>
        </a:p>
      </dgm:t>
    </dgm:pt>
    <dgm:pt modelId="{2340054C-E1A1-4DC8-981F-F2F482D4DFFE}" type="sibTrans" cxnId="{AF0850FC-EFA7-46E7-8B26-3C9D9A74D711}">
      <dgm:prSet phldrT="01"/>
      <dgm:spPr/>
      <dgm:t>
        <a:bodyPr/>
        <a:lstStyle/>
        <a:p>
          <a:r>
            <a:rPr lang="en-US"/>
            <a:t>01</a:t>
          </a:r>
        </a:p>
      </dgm:t>
    </dgm:pt>
    <dgm:pt modelId="{0FFCFE57-0141-491B-99DC-8406EBFAFCB7}">
      <dgm:prSet/>
      <dgm:spPr/>
      <dgm:t>
        <a:bodyPr/>
        <a:lstStyle/>
        <a:p>
          <a:r>
            <a:rPr lang="en-US" b="0" i="0" dirty="0">
              <a:latin typeface="+mj-lt"/>
            </a:rPr>
            <a:t>Workshop on Resources, Objectives, Community, Narrative</a:t>
          </a:r>
        </a:p>
      </dgm:t>
    </dgm:pt>
    <dgm:pt modelId="{DBA3431E-2016-4137-A691-27CB5FBA6EC3}" type="parTrans" cxnId="{DFAD537A-046E-43A5-B08C-7F86C808F708}">
      <dgm:prSet/>
      <dgm:spPr/>
      <dgm:t>
        <a:bodyPr/>
        <a:lstStyle/>
        <a:p>
          <a:endParaRPr lang="en-US"/>
        </a:p>
      </dgm:t>
    </dgm:pt>
    <dgm:pt modelId="{90AAA17D-91B0-4C23-8673-E0B836136F5E}" type="sibTrans" cxnId="{DFAD537A-046E-43A5-B08C-7F86C808F708}">
      <dgm:prSet phldrT="02"/>
      <dgm:spPr/>
      <dgm:t>
        <a:bodyPr/>
        <a:lstStyle/>
        <a:p>
          <a:r>
            <a:rPr lang="en-US"/>
            <a:t>02</a:t>
          </a:r>
        </a:p>
      </dgm:t>
    </dgm:pt>
    <dgm:pt modelId="{AA90C55A-3648-4708-9260-1E1CD9F3760E}">
      <dgm:prSet/>
      <dgm:spPr/>
      <dgm:t>
        <a:bodyPr/>
        <a:lstStyle/>
        <a:p>
          <a:r>
            <a:rPr lang="en-US" b="0" i="0" dirty="0">
              <a:latin typeface="+mj-lt"/>
            </a:rPr>
            <a:t>Workshop on </a:t>
          </a:r>
          <a:r>
            <a:rPr lang="en-US" b="0" i="0" dirty="0" err="1">
              <a:latin typeface="+mj-lt"/>
            </a:rPr>
            <a:t>Organisational</a:t>
          </a:r>
          <a:r>
            <a:rPr lang="en-US" b="0" i="0" dirty="0">
              <a:latin typeface="+mj-lt"/>
            </a:rPr>
            <a:t> Structures</a:t>
          </a:r>
        </a:p>
      </dgm:t>
    </dgm:pt>
    <dgm:pt modelId="{1805DFF8-C75D-456F-AD33-D37883EC50F8}" type="parTrans" cxnId="{8F9EC491-4D1F-4B46-A9FD-EEFC11DF2C0E}">
      <dgm:prSet/>
      <dgm:spPr/>
      <dgm:t>
        <a:bodyPr/>
        <a:lstStyle/>
        <a:p>
          <a:endParaRPr lang="en-US"/>
        </a:p>
      </dgm:t>
    </dgm:pt>
    <dgm:pt modelId="{6342D328-E0AD-48A5-BDBB-0C6D75293C85}" type="sibTrans" cxnId="{8F9EC491-4D1F-4B46-A9FD-EEFC11DF2C0E}">
      <dgm:prSet phldrT="03"/>
      <dgm:spPr/>
      <dgm:t>
        <a:bodyPr/>
        <a:lstStyle/>
        <a:p>
          <a:r>
            <a:rPr lang="en-US"/>
            <a:t>03</a:t>
          </a:r>
        </a:p>
      </dgm:t>
    </dgm:pt>
    <dgm:pt modelId="{A078A55E-B70D-B047-8753-DC52B7E8A7D5}" type="pres">
      <dgm:prSet presAssocID="{F5169828-0417-4EB3-905F-EB1565876E43}" presName="Name0" presStyleCnt="0">
        <dgm:presLayoutVars>
          <dgm:animLvl val="lvl"/>
          <dgm:resizeHandles val="exact"/>
        </dgm:presLayoutVars>
      </dgm:prSet>
      <dgm:spPr/>
    </dgm:pt>
    <dgm:pt modelId="{9DFEAFAB-A458-9D4E-9DD4-BF368368911D}" type="pres">
      <dgm:prSet presAssocID="{740FCDE1-D2FC-48BF-88AE-64BCCF852671}" presName="compositeNode" presStyleCnt="0">
        <dgm:presLayoutVars>
          <dgm:bulletEnabled val="1"/>
        </dgm:presLayoutVars>
      </dgm:prSet>
      <dgm:spPr/>
    </dgm:pt>
    <dgm:pt modelId="{9F7C0027-9863-7F41-890E-2208C68EA10A}" type="pres">
      <dgm:prSet presAssocID="{740FCDE1-D2FC-48BF-88AE-64BCCF852671}" presName="bgRect" presStyleLbl="alignNode1" presStyleIdx="0" presStyleCnt="3"/>
      <dgm:spPr/>
    </dgm:pt>
    <dgm:pt modelId="{12837939-C49D-F94B-BF4E-E7C1B640B0E0}" type="pres">
      <dgm:prSet presAssocID="{2340054C-E1A1-4DC8-981F-F2F482D4DFFE}" presName="sibTransNodeRect" presStyleLbl="alignNode1" presStyleIdx="0" presStyleCnt="3">
        <dgm:presLayoutVars>
          <dgm:chMax val="0"/>
          <dgm:bulletEnabled val="1"/>
        </dgm:presLayoutVars>
      </dgm:prSet>
      <dgm:spPr/>
    </dgm:pt>
    <dgm:pt modelId="{4B6AC78E-700D-C747-9E32-56B26BD25210}" type="pres">
      <dgm:prSet presAssocID="{740FCDE1-D2FC-48BF-88AE-64BCCF852671}" presName="nodeRect" presStyleLbl="alignNode1" presStyleIdx="0" presStyleCnt="3">
        <dgm:presLayoutVars>
          <dgm:bulletEnabled val="1"/>
        </dgm:presLayoutVars>
      </dgm:prSet>
      <dgm:spPr/>
    </dgm:pt>
    <dgm:pt modelId="{CEF65889-21A2-DC45-8A93-AC25CB801255}" type="pres">
      <dgm:prSet presAssocID="{2340054C-E1A1-4DC8-981F-F2F482D4DFFE}" presName="sibTrans" presStyleCnt="0"/>
      <dgm:spPr/>
    </dgm:pt>
    <dgm:pt modelId="{637DFB03-B8C4-2E48-A9E2-526F66AB49FD}" type="pres">
      <dgm:prSet presAssocID="{0FFCFE57-0141-491B-99DC-8406EBFAFCB7}" presName="compositeNode" presStyleCnt="0">
        <dgm:presLayoutVars>
          <dgm:bulletEnabled val="1"/>
        </dgm:presLayoutVars>
      </dgm:prSet>
      <dgm:spPr/>
    </dgm:pt>
    <dgm:pt modelId="{A4CD5093-415A-FD43-A109-2D44FFAFE1BC}" type="pres">
      <dgm:prSet presAssocID="{0FFCFE57-0141-491B-99DC-8406EBFAFCB7}" presName="bgRect" presStyleLbl="alignNode1" presStyleIdx="1" presStyleCnt="3"/>
      <dgm:spPr/>
    </dgm:pt>
    <dgm:pt modelId="{60E46C2B-30CA-714E-8795-7C5CB948A340}" type="pres">
      <dgm:prSet presAssocID="{90AAA17D-91B0-4C23-8673-E0B836136F5E}" presName="sibTransNodeRect" presStyleLbl="alignNode1" presStyleIdx="1" presStyleCnt="3">
        <dgm:presLayoutVars>
          <dgm:chMax val="0"/>
          <dgm:bulletEnabled val="1"/>
        </dgm:presLayoutVars>
      </dgm:prSet>
      <dgm:spPr/>
    </dgm:pt>
    <dgm:pt modelId="{B6775105-77BE-7A42-A4EE-539518400A2B}" type="pres">
      <dgm:prSet presAssocID="{0FFCFE57-0141-491B-99DC-8406EBFAFCB7}" presName="nodeRect" presStyleLbl="alignNode1" presStyleIdx="1" presStyleCnt="3">
        <dgm:presLayoutVars>
          <dgm:bulletEnabled val="1"/>
        </dgm:presLayoutVars>
      </dgm:prSet>
      <dgm:spPr/>
    </dgm:pt>
    <dgm:pt modelId="{02008CB1-EFF6-DE4A-A003-ED48E8B331E4}" type="pres">
      <dgm:prSet presAssocID="{90AAA17D-91B0-4C23-8673-E0B836136F5E}" presName="sibTrans" presStyleCnt="0"/>
      <dgm:spPr/>
    </dgm:pt>
    <dgm:pt modelId="{14292FF4-1872-F944-A39E-3CCDA5DC68AD}" type="pres">
      <dgm:prSet presAssocID="{AA90C55A-3648-4708-9260-1E1CD9F3760E}" presName="compositeNode" presStyleCnt="0">
        <dgm:presLayoutVars>
          <dgm:bulletEnabled val="1"/>
        </dgm:presLayoutVars>
      </dgm:prSet>
      <dgm:spPr/>
    </dgm:pt>
    <dgm:pt modelId="{E9D9AE4C-FE1E-8644-A126-AFEB9A30BF5D}" type="pres">
      <dgm:prSet presAssocID="{AA90C55A-3648-4708-9260-1E1CD9F3760E}" presName="bgRect" presStyleLbl="alignNode1" presStyleIdx="2" presStyleCnt="3"/>
      <dgm:spPr/>
    </dgm:pt>
    <dgm:pt modelId="{C2F0380E-B2FF-9342-9B86-7B58CA8A9BE2}" type="pres">
      <dgm:prSet presAssocID="{6342D328-E0AD-48A5-BDBB-0C6D75293C85}" presName="sibTransNodeRect" presStyleLbl="alignNode1" presStyleIdx="2" presStyleCnt="3">
        <dgm:presLayoutVars>
          <dgm:chMax val="0"/>
          <dgm:bulletEnabled val="1"/>
        </dgm:presLayoutVars>
      </dgm:prSet>
      <dgm:spPr/>
    </dgm:pt>
    <dgm:pt modelId="{30F3DEA7-5D13-C545-B16F-8ABA0586DACD}" type="pres">
      <dgm:prSet presAssocID="{AA90C55A-3648-4708-9260-1E1CD9F3760E}" presName="nodeRect" presStyleLbl="alignNode1" presStyleIdx="2" presStyleCnt="3">
        <dgm:presLayoutVars>
          <dgm:bulletEnabled val="1"/>
        </dgm:presLayoutVars>
      </dgm:prSet>
      <dgm:spPr/>
    </dgm:pt>
  </dgm:ptLst>
  <dgm:cxnLst>
    <dgm:cxn modelId="{FFCBB705-FC2E-EE47-B4F8-F73646B2D7B7}" type="presOf" srcId="{740FCDE1-D2FC-48BF-88AE-64BCCF852671}" destId="{4B6AC78E-700D-C747-9E32-56B26BD25210}" srcOrd="1" destOrd="0" presId="urn:microsoft.com/office/officeart/2016/7/layout/LinearBlockProcessNumbered"/>
    <dgm:cxn modelId="{CFD96E07-7C7A-E74B-B8AD-7125F9124D77}" type="presOf" srcId="{0FFCFE57-0141-491B-99DC-8406EBFAFCB7}" destId="{A4CD5093-415A-FD43-A109-2D44FFAFE1BC}" srcOrd="0" destOrd="0" presId="urn:microsoft.com/office/officeart/2016/7/layout/LinearBlockProcessNumbered"/>
    <dgm:cxn modelId="{5976DD07-AC8F-5546-ADAC-355D4D523F8A}" type="presOf" srcId="{2340054C-E1A1-4DC8-981F-F2F482D4DFFE}" destId="{12837939-C49D-F94B-BF4E-E7C1B640B0E0}" srcOrd="0" destOrd="0" presId="urn:microsoft.com/office/officeart/2016/7/layout/LinearBlockProcessNumbered"/>
    <dgm:cxn modelId="{8C802A11-F25C-4C4F-A59C-B39EB0838305}" type="presOf" srcId="{740FCDE1-D2FC-48BF-88AE-64BCCF852671}" destId="{9F7C0027-9863-7F41-890E-2208C68EA10A}" srcOrd="0" destOrd="0" presId="urn:microsoft.com/office/officeart/2016/7/layout/LinearBlockProcessNumbered"/>
    <dgm:cxn modelId="{1971451D-E043-414C-A124-15538ED079BA}" type="presOf" srcId="{AA90C55A-3648-4708-9260-1E1CD9F3760E}" destId="{E9D9AE4C-FE1E-8644-A126-AFEB9A30BF5D}" srcOrd="0" destOrd="0" presId="urn:microsoft.com/office/officeart/2016/7/layout/LinearBlockProcessNumbered"/>
    <dgm:cxn modelId="{9B8F9F6F-F0B5-7845-994D-CF4F7DCC2A25}" type="presOf" srcId="{6342D328-E0AD-48A5-BDBB-0C6D75293C85}" destId="{C2F0380E-B2FF-9342-9B86-7B58CA8A9BE2}" srcOrd="0" destOrd="0" presId="urn:microsoft.com/office/officeart/2016/7/layout/LinearBlockProcessNumbered"/>
    <dgm:cxn modelId="{8D1B4F74-9EE2-F145-A176-637979EAE5ED}" type="presOf" srcId="{90AAA17D-91B0-4C23-8673-E0B836136F5E}" destId="{60E46C2B-30CA-714E-8795-7C5CB948A340}" srcOrd="0" destOrd="0" presId="urn:microsoft.com/office/officeart/2016/7/layout/LinearBlockProcessNumbered"/>
    <dgm:cxn modelId="{DFAD537A-046E-43A5-B08C-7F86C808F708}" srcId="{F5169828-0417-4EB3-905F-EB1565876E43}" destId="{0FFCFE57-0141-491B-99DC-8406EBFAFCB7}" srcOrd="1" destOrd="0" parTransId="{DBA3431E-2016-4137-A691-27CB5FBA6EC3}" sibTransId="{90AAA17D-91B0-4C23-8673-E0B836136F5E}"/>
    <dgm:cxn modelId="{7841DD83-51C3-8A43-B92D-A1754A8B5191}" type="presOf" srcId="{AA90C55A-3648-4708-9260-1E1CD9F3760E}" destId="{30F3DEA7-5D13-C545-B16F-8ABA0586DACD}" srcOrd="1" destOrd="0" presId="urn:microsoft.com/office/officeart/2016/7/layout/LinearBlockProcessNumbered"/>
    <dgm:cxn modelId="{8F9EC491-4D1F-4B46-A9FD-EEFC11DF2C0E}" srcId="{F5169828-0417-4EB3-905F-EB1565876E43}" destId="{AA90C55A-3648-4708-9260-1E1CD9F3760E}" srcOrd="2" destOrd="0" parTransId="{1805DFF8-C75D-456F-AD33-D37883EC50F8}" sibTransId="{6342D328-E0AD-48A5-BDBB-0C6D75293C85}"/>
    <dgm:cxn modelId="{86119299-C071-3148-B7F7-7913DF2BAAFD}" type="presOf" srcId="{0FFCFE57-0141-491B-99DC-8406EBFAFCB7}" destId="{B6775105-77BE-7A42-A4EE-539518400A2B}" srcOrd="1" destOrd="0" presId="urn:microsoft.com/office/officeart/2016/7/layout/LinearBlockProcessNumbered"/>
    <dgm:cxn modelId="{D86CFCA5-A033-8F4F-9E29-BD7AD0C3A74E}" type="presOf" srcId="{F5169828-0417-4EB3-905F-EB1565876E43}" destId="{A078A55E-B70D-B047-8753-DC52B7E8A7D5}" srcOrd="0" destOrd="0" presId="urn:microsoft.com/office/officeart/2016/7/layout/LinearBlockProcessNumbered"/>
    <dgm:cxn modelId="{AF0850FC-EFA7-46E7-8B26-3C9D9A74D711}" srcId="{F5169828-0417-4EB3-905F-EB1565876E43}" destId="{740FCDE1-D2FC-48BF-88AE-64BCCF852671}" srcOrd="0" destOrd="0" parTransId="{C5A8191E-9E60-4296-9109-3C35F9CD58D6}" sibTransId="{2340054C-E1A1-4DC8-981F-F2F482D4DFFE}"/>
    <dgm:cxn modelId="{8DE9B6BF-2F34-BC45-A869-6F6DE315DCF9}" type="presParOf" srcId="{A078A55E-B70D-B047-8753-DC52B7E8A7D5}" destId="{9DFEAFAB-A458-9D4E-9DD4-BF368368911D}" srcOrd="0" destOrd="0" presId="urn:microsoft.com/office/officeart/2016/7/layout/LinearBlockProcessNumbered"/>
    <dgm:cxn modelId="{9CA1AB18-F41E-F84D-B172-E8C47F357E8F}" type="presParOf" srcId="{9DFEAFAB-A458-9D4E-9DD4-BF368368911D}" destId="{9F7C0027-9863-7F41-890E-2208C68EA10A}" srcOrd="0" destOrd="0" presId="urn:microsoft.com/office/officeart/2016/7/layout/LinearBlockProcessNumbered"/>
    <dgm:cxn modelId="{EA62FFED-1872-9249-AE4D-2850DF76E428}" type="presParOf" srcId="{9DFEAFAB-A458-9D4E-9DD4-BF368368911D}" destId="{12837939-C49D-F94B-BF4E-E7C1B640B0E0}" srcOrd="1" destOrd="0" presId="urn:microsoft.com/office/officeart/2016/7/layout/LinearBlockProcessNumbered"/>
    <dgm:cxn modelId="{93E66696-D33B-DA44-BFD2-A27C1DB18124}" type="presParOf" srcId="{9DFEAFAB-A458-9D4E-9DD4-BF368368911D}" destId="{4B6AC78E-700D-C747-9E32-56B26BD25210}" srcOrd="2" destOrd="0" presId="urn:microsoft.com/office/officeart/2016/7/layout/LinearBlockProcessNumbered"/>
    <dgm:cxn modelId="{C5FFC709-C707-0944-9D64-E32CDEDDE0D1}" type="presParOf" srcId="{A078A55E-B70D-B047-8753-DC52B7E8A7D5}" destId="{CEF65889-21A2-DC45-8A93-AC25CB801255}" srcOrd="1" destOrd="0" presId="urn:microsoft.com/office/officeart/2016/7/layout/LinearBlockProcessNumbered"/>
    <dgm:cxn modelId="{04FB5447-85D7-9244-95EE-1652D45486FE}" type="presParOf" srcId="{A078A55E-B70D-B047-8753-DC52B7E8A7D5}" destId="{637DFB03-B8C4-2E48-A9E2-526F66AB49FD}" srcOrd="2" destOrd="0" presId="urn:microsoft.com/office/officeart/2016/7/layout/LinearBlockProcessNumbered"/>
    <dgm:cxn modelId="{BFD148F9-FCDF-134A-AB81-8CAE70AAD396}" type="presParOf" srcId="{637DFB03-B8C4-2E48-A9E2-526F66AB49FD}" destId="{A4CD5093-415A-FD43-A109-2D44FFAFE1BC}" srcOrd="0" destOrd="0" presId="urn:microsoft.com/office/officeart/2016/7/layout/LinearBlockProcessNumbered"/>
    <dgm:cxn modelId="{749112DD-B9E7-DB4C-93F6-4BF5A344682E}" type="presParOf" srcId="{637DFB03-B8C4-2E48-A9E2-526F66AB49FD}" destId="{60E46C2B-30CA-714E-8795-7C5CB948A340}" srcOrd="1" destOrd="0" presId="urn:microsoft.com/office/officeart/2016/7/layout/LinearBlockProcessNumbered"/>
    <dgm:cxn modelId="{28699058-36DB-D24C-AC65-F08C557B2B26}" type="presParOf" srcId="{637DFB03-B8C4-2E48-A9E2-526F66AB49FD}" destId="{B6775105-77BE-7A42-A4EE-539518400A2B}" srcOrd="2" destOrd="0" presId="urn:microsoft.com/office/officeart/2016/7/layout/LinearBlockProcessNumbered"/>
    <dgm:cxn modelId="{C6FAC7A9-8C51-4241-AC8B-08D17AC469A1}" type="presParOf" srcId="{A078A55E-B70D-B047-8753-DC52B7E8A7D5}" destId="{02008CB1-EFF6-DE4A-A003-ED48E8B331E4}" srcOrd="3" destOrd="0" presId="urn:microsoft.com/office/officeart/2016/7/layout/LinearBlockProcessNumbered"/>
    <dgm:cxn modelId="{AB8A8E96-31E8-E847-9D9E-298CA9F6BAF2}" type="presParOf" srcId="{A078A55E-B70D-B047-8753-DC52B7E8A7D5}" destId="{14292FF4-1872-F944-A39E-3CCDA5DC68AD}" srcOrd="4" destOrd="0" presId="urn:microsoft.com/office/officeart/2016/7/layout/LinearBlockProcessNumbered"/>
    <dgm:cxn modelId="{B0E9E2C9-0221-EF40-8D1F-426E7C185DA8}" type="presParOf" srcId="{14292FF4-1872-F944-A39E-3CCDA5DC68AD}" destId="{E9D9AE4C-FE1E-8644-A126-AFEB9A30BF5D}" srcOrd="0" destOrd="0" presId="urn:microsoft.com/office/officeart/2016/7/layout/LinearBlockProcessNumbered"/>
    <dgm:cxn modelId="{5AE671C3-94AA-8747-8059-C7E957698305}" type="presParOf" srcId="{14292FF4-1872-F944-A39E-3CCDA5DC68AD}" destId="{C2F0380E-B2FF-9342-9B86-7B58CA8A9BE2}" srcOrd="1" destOrd="0" presId="urn:microsoft.com/office/officeart/2016/7/layout/LinearBlockProcessNumbered"/>
    <dgm:cxn modelId="{1A072B76-4376-8042-A57F-60BB3878A7EB}" type="presParOf" srcId="{14292FF4-1872-F944-A39E-3CCDA5DC68AD}" destId="{30F3DEA7-5D13-C545-B16F-8ABA0586DACD}" srcOrd="2" destOrd="0" presId="urn:microsoft.com/office/officeart/2016/7/layout/LinearBlockProcessNumbered"/>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7C0027-9863-7F41-890E-2208C68EA10A}">
      <dsp:nvSpPr>
        <dsp:cNvPr id="0" name=""/>
        <dsp:cNvSpPr/>
      </dsp:nvSpPr>
      <dsp:spPr>
        <a:xfrm>
          <a:off x="827" y="0"/>
          <a:ext cx="3353320" cy="3971101"/>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1234" tIns="0" rIns="331234" bIns="330200" numCol="1" spcCol="1270" anchor="t" anchorCtr="0">
          <a:noAutofit/>
        </a:bodyPr>
        <a:lstStyle/>
        <a:p>
          <a:pPr marL="0" lvl="0" indent="0" algn="l" defTabSz="1155700">
            <a:lnSpc>
              <a:spcPct val="90000"/>
            </a:lnSpc>
            <a:spcBef>
              <a:spcPct val="0"/>
            </a:spcBef>
            <a:spcAft>
              <a:spcPct val="35000"/>
            </a:spcAft>
            <a:buNone/>
          </a:pPr>
          <a:r>
            <a:rPr lang="en-US" sz="2600" b="0" i="0" kern="1200" dirty="0">
              <a:latin typeface="+mj-lt"/>
            </a:rPr>
            <a:t>Workshop on Mission, Vision, Values, and Principles</a:t>
          </a:r>
        </a:p>
      </dsp:txBody>
      <dsp:txXfrm>
        <a:off x="827" y="1588440"/>
        <a:ext cx="3353320" cy="2382660"/>
      </dsp:txXfrm>
    </dsp:sp>
    <dsp:sp modelId="{12837939-C49D-F94B-BF4E-E7C1B640B0E0}">
      <dsp:nvSpPr>
        <dsp:cNvPr id="0" name=""/>
        <dsp:cNvSpPr/>
      </dsp:nvSpPr>
      <dsp:spPr>
        <a:xfrm>
          <a:off x="827" y="0"/>
          <a:ext cx="3353320" cy="158844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331234" tIns="165100" rIns="331234" bIns="165100" numCol="1" spcCol="1270" anchor="ctr" anchorCtr="0">
          <a:noAutofit/>
        </a:bodyPr>
        <a:lstStyle/>
        <a:p>
          <a:pPr marL="0" lvl="0" indent="0" algn="l" defTabSz="2933700">
            <a:lnSpc>
              <a:spcPct val="90000"/>
            </a:lnSpc>
            <a:spcBef>
              <a:spcPct val="0"/>
            </a:spcBef>
            <a:spcAft>
              <a:spcPct val="35000"/>
            </a:spcAft>
            <a:buNone/>
          </a:pPr>
          <a:r>
            <a:rPr lang="en-US" sz="6600" kern="1200"/>
            <a:t>01</a:t>
          </a:r>
        </a:p>
      </dsp:txBody>
      <dsp:txXfrm>
        <a:off x="827" y="0"/>
        <a:ext cx="3353320" cy="1588440"/>
      </dsp:txXfrm>
    </dsp:sp>
    <dsp:sp modelId="{A4CD5093-415A-FD43-A109-2D44FFAFE1BC}">
      <dsp:nvSpPr>
        <dsp:cNvPr id="0" name=""/>
        <dsp:cNvSpPr/>
      </dsp:nvSpPr>
      <dsp:spPr>
        <a:xfrm>
          <a:off x="3622414" y="0"/>
          <a:ext cx="3353320" cy="3971101"/>
        </a:xfrm>
        <a:prstGeom prst="rect">
          <a:avLst/>
        </a:prstGeom>
        <a:solidFill>
          <a:schemeClr val="accent2">
            <a:hueOff val="1166154"/>
            <a:satOff val="-6666"/>
            <a:lumOff val="-8235"/>
            <a:alphaOff val="0"/>
          </a:schemeClr>
        </a:solidFill>
        <a:ln w="12700" cap="flat" cmpd="sng" algn="ctr">
          <a:solidFill>
            <a:schemeClr val="accent2">
              <a:hueOff val="1166154"/>
              <a:satOff val="-6666"/>
              <a:lumOff val="-823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1234" tIns="0" rIns="331234" bIns="330200" numCol="1" spcCol="1270" anchor="t" anchorCtr="0">
          <a:noAutofit/>
        </a:bodyPr>
        <a:lstStyle/>
        <a:p>
          <a:pPr marL="0" lvl="0" indent="0" algn="l" defTabSz="1155700">
            <a:lnSpc>
              <a:spcPct val="90000"/>
            </a:lnSpc>
            <a:spcBef>
              <a:spcPct val="0"/>
            </a:spcBef>
            <a:spcAft>
              <a:spcPct val="35000"/>
            </a:spcAft>
            <a:buNone/>
          </a:pPr>
          <a:r>
            <a:rPr lang="en-US" sz="2600" b="0" i="0" kern="1200" dirty="0">
              <a:latin typeface="+mj-lt"/>
            </a:rPr>
            <a:t>Workshop on Resources, Objectives, Community, Narrative</a:t>
          </a:r>
        </a:p>
      </dsp:txBody>
      <dsp:txXfrm>
        <a:off x="3622414" y="1588440"/>
        <a:ext cx="3353320" cy="2382660"/>
      </dsp:txXfrm>
    </dsp:sp>
    <dsp:sp modelId="{60E46C2B-30CA-714E-8795-7C5CB948A340}">
      <dsp:nvSpPr>
        <dsp:cNvPr id="0" name=""/>
        <dsp:cNvSpPr/>
      </dsp:nvSpPr>
      <dsp:spPr>
        <a:xfrm>
          <a:off x="3622414" y="0"/>
          <a:ext cx="3353320" cy="158844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331234" tIns="165100" rIns="331234" bIns="165100" numCol="1" spcCol="1270" anchor="ctr" anchorCtr="0">
          <a:noAutofit/>
        </a:bodyPr>
        <a:lstStyle/>
        <a:p>
          <a:pPr marL="0" lvl="0" indent="0" algn="l" defTabSz="2933700">
            <a:lnSpc>
              <a:spcPct val="90000"/>
            </a:lnSpc>
            <a:spcBef>
              <a:spcPct val="0"/>
            </a:spcBef>
            <a:spcAft>
              <a:spcPct val="35000"/>
            </a:spcAft>
            <a:buNone/>
          </a:pPr>
          <a:r>
            <a:rPr lang="en-US" sz="6600" kern="1200"/>
            <a:t>02</a:t>
          </a:r>
        </a:p>
      </dsp:txBody>
      <dsp:txXfrm>
        <a:off x="3622414" y="0"/>
        <a:ext cx="3353320" cy="1588440"/>
      </dsp:txXfrm>
    </dsp:sp>
    <dsp:sp modelId="{E9D9AE4C-FE1E-8644-A126-AFEB9A30BF5D}">
      <dsp:nvSpPr>
        <dsp:cNvPr id="0" name=""/>
        <dsp:cNvSpPr/>
      </dsp:nvSpPr>
      <dsp:spPr>
        <a:xfrm>
          <a:off x="7244001" y="0"/>
          <a:ext cx="3353320" cy="3971101"/>
        </a:xfrm>
        <a:prstGeom prst="rect">
          <a:avLst/>
        </a:prstGeom>
        <a:solidFill>
          <a:schemeClr val="accent2">
            <a:hueOff val="2332307"/>
            <a:satOff val="-13331"/>
            <a:lumOff val="-16470"/>
            <a:alphaOff val="0"/>
          </a:schemeClr>
        </a:solidFill>
        <a:ln w="12700" cap="flat" cmpd="sng" algn="ctr">
          <a:solidFill>
            <a:schemeClr val="accent2">
              <a:hueOff val="2332307"/>
              <a:satOff val="-13331"/>
              <a:lumOff val="-1647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1234" tIns="0" rIns="331234" bIns="330200" numCol="1" spcCol="1270" anchor="t" anchorCtr="0">
          <a:noAutofit/>
        </a:bodyPr>
        <a:lstStyle/>
        <a:p>
          <a:pPr marL="0" lvl="0" indent="0" algn="l" defTabSz="1155700">
            <a:lnSpc>
              <a:spcPct val="90000"/>
            </a:lnSpc>
            <a:spcBef>
              <a:spcPct val="0"/>
            </a:spcBef>
            <a:spcAft>
              <a:spcPct val="35000"/>
            </a:spcAft>
            <a:buNone/>
          </a:pPr>
          <a:r>
            <a:rPr lang="en-US" sz="2600" b="0" i="0" kern="1200" dirty="0">
              <a:latin typeface="+mj-lt"/>
            </a:rPr>
            <a:t>Workshop on </a:t>
          </a:r>
          <a:r>
            <a:rPr lang="en-US" sz="2600" b="0" i="0" kern="1200" dirty="0" err="1">
              <a:latin typeface="+mj-lt"/>
            </a:rPr>
            <a:t>Organisational</a:t>
          </a:r>
          <a:r>
            <a:rPr lang="en-US" sz="2600" b="0" i="0" kern="1200" dirty="0">
              <a:latin typeface="+mj-lt"/>
            </a:rPr>
            <a:t> Structures</a:t>
          </a:r>
        </a:p>
      </dsp:txBody>
      <dsp:txXfrm>
        <a:off x="7244001" y="1588440"/>
        <a:ext cx="3353320" cy="2382660"/>
      </dsp:txXfrm>
    </dsp:sp>
    <dsp:sp modelId="{C2F0380E-B2FF-9342-9B86-7B58CA8A9BE2}">
      <dsp:nvSpPr>
        <dsp:cNvPr id="0" name=""/>
        <dsp:cNvSpPr/>
      </dsp:nvSpPr>
      <dsp:spPr>
        <a:xfrm>
          <a:off x="7244001" y="0"/>
          <a:ext cx="3353320" cy="158844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331234" tIns="165100" rIns="331234" bIns="165100" numCol="1" spcCol="1270" anchor="ctr" anchorCtr="0">
          <a:noAutofit/>
        </a:bodyPr>
        <a:lstStyle/>
        <a:p>
          <a:pPr marL="0" lvl="0" indent="0" algn="l" defTabSz="2933700">
            <a:lnSpc>
              <a:spcPct val="90000"/>
            </a:lnSpc>
            <a:spcBef>
              <a:spcPct val="0"/>
            </a:spcBef>
            <a:spcAft>
              <a:spcPct val="35000"/>
            </a:spcAft>
            <a:buNone/>
          </a:pPr>
          <a:r>
            <a:rPr lang="en-US" sz="6600" kern="1200"/>
            <a:t>03</a:t>
          </a:r>
        </a:p>
      </dsp:txBody>
      <dsp:txXfrm>
        <a:off x="7244001" y="0"/>
        <a:ext cx="3353320" cy="1588440"/>
      </dsp:txXfrm>
    </dsp:sp>
  </dsp:spTree>
</dsp:drawing>
</file>

<file path=ppt/diagrams/layout1.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F97445-A5E6-394D-B220-895073F1AE1A}" type="datetimeFigureOut">
              <a:rPr lang="en-US" smtClean="0"/>
              <a:t>3/26/25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4B4ACA-5DFF-A84F-80B4-CDFEECCA9520}" type="slidenum">
              <a:rPr lang="en-US" smtClean="0"/>
              <a:t>‹#›</a:t>
            </a:fld>
            <a:endParaRPr lang="en-US"/>
          </a:p>
        </p:txBody>
      </p:sp>
    </p:spTree>
    <p:extLst>
      <p:ext uri="{BB962C8B-B14F-4D97-AF65-F5344CB8AC3E}">
        <p14:creationId xmlns:p14="http://schemas.microsoft.com/office/powerpoint/2010/main" val="1296781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0A6904-6F81-854F-8919-0AB1439F9D1C}" type="slidenum">
              <a:rPr lang="en-US" smtClean="0"/>
              <a:t>4</a:t>
            </a:fld>
            <a:endParaRPr lang="en-US"/>
          </a:p>
        </p:txBody>
      </p:sp>
    </p:spTree>
    <p:extLst>
      <p:ext uri="{BB962C8B-B14F-4D97-AF65-F5344CB8AC3E}">
        <p14:creationId xmlns:p14="http://schemas.microsoft.com/office/powerpoint/2010/main" val="696147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748E9-1877-85D1-BF8D-6B7BDB5819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2343F2-B930-FF09-93AA-A14C22C02B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69E6BA-EF63-E8A6-6AF1-E5104029FE7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0D95F4-B8E9-846F-2398-C751AD7815DD}"/>
              </a:ext>
            </a:extLst>
          </p:cNvPr>
          <p:cNvSpPr>
            <a:spLocks noGrp="1"/>
          </p:cNvSpPr>
          <p:nvPr>
            <p:ph type="sldNum" sz="quarter" idx="5"/>
          </p:nvPr>
        </p:nvSpPr>
        <p:spPr/>
        <p:txBody>
          <a:bodyPr/>
          <a:lstStyle/>
          <a:p>
            <a:fld id="{A10A6904-6F81-854F-8919-0AB1439F9D1C}" type="slidenum">
              <a:rPr lang="en-US" smtClean="0"/>
              <a:t>6</a:t>
            </a:fld>
            <a:endParaRPr lang="en-US"/>
          </a:p>
        </p:txBody>
      </p:sp>
    </p:spTree>
    <p:extLst>
      <p:ext uri="{BB962C8B-B14F-4D97-AF65-F5344CB8AC3E}">
        <p14:creationId xmlns:p14="http://schemas.microsoft.com/office/powerpoint/2010/main" val="4178362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0A6904-6F81-854F-8919-0AB1439F9D1C}" type="slidenum">
              <a:rPr lang="en-US" smtClean="0"/>
              <a:t>7</a:t>
            </a:fld>
            <a:endParaRPr lang="en-US"/>
          </a:p>
        </p:txBody>
      </p:sp>
    </p:spTree>
    <p:extLst>
      <p:ext uri="{BB962C8B-B14F-4D97-AF65-F5344CB8AC3E}">
        <p14:creationId xmlns:p14="http://schemas.microsoft.com/office/powerpoint/2010/main" val="38792123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889F4-29F1-08C8-E991-B7FA798961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2EFB9F-EC40-1847-58CC-B548D0C34E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22311D-B594-89CA-A67C-2734EAFD11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2C591DC-68D9-E78B-2218-204377AC555C}"/>
              </a:ext>
            </a:extLst>
          </p:cNvPr>
          <p:cNvSpPr>
            <a:spLocks noGrp="1"/>
          </p:cNvSpPr>
          <p:nvPr>
            <p:ph type="sldNum" sz="quarter" idx="5"/>
          </p:nvPr>
        </p:nvSpPr>
        <p:spPr/>
        <p:txBody>
          <a:bodyPr/>
          <a:lstStyle/>
          <a:p>
            <a:fld id="{A10A6904-6F81-854F-8919-0AB1439F9D1C}" type="slidenum">
              <a:rPr lang="en-US" smtClean="0"/>
              <a:t>8</a:t>
            </a:fld>
            <a:endParaRPr lang="en-US"/>
          </a:p>
        </p:txBody>
      </p:sp>
    </p:spTree>
    <p:extLst>
      <p:ext uri="{BB962C8B-B14F-4D97-AF65-F5344CB8AC3E}">
        <p14:creationId xmlns:p14="http://schemas.microsoft.com/office/powerpoint/2010/main" val="3907182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0A6904-6F81-854F-8919-0AB1439F9D1C}" type="slidenum">
              <a:rPr lang="en-US" smtClean="0"/>
              <a:t>9</a:t>
            </a:fld>
            <a:endParaRPr lang="en-US"/>
          </a:p>
        </p:txBody>
      </p:sp>
    </p:spTree>
    <p:extLst>
      <p:ext uri="{BB962C8B-B14F-4D97-AF65-F5344CB8AC3E}">
        <p14:creationId xmlns:p14="http://schemas.microsoft.com/office/powerpoint/2010/main" val="17646609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B027C-ECC6-8B17-2249-7F289FD2FF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86183C-FCBB-70D6-3202-BA716E8E21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2FE8BC-573E-7802-AB3E-DFAB89056B9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360BAC9-6771-1EFB-08AB-4ECECD8356E0}"/>
              </a:ext>
            </a:extLst>
          </p:cNvPr>
          <p:cNvSpPr>
            <a:spLocks noGrp="1"/>
          </p:cNvSpPr>
          <p:nvPr>
            <p:ph type="sldNum" sz="quarter" idx="5"/>
          </p:nvPr>
        </p:nvSpPr>
        <p:spPr/>
        <p:txBody>
          <a:bodyPr/>
          <a:lstStyle/>
          <a:p>
            <a:fld id="{A10A6904-6F81-854F-8919-0AB1439F9D1C}" type="slidenum">
              <a:rPr lang="en-US" smtClean="0"/>
              <a:t>10</a:t>
            </a:fld>
            <a:endParaRPr lang="en-US"/>
          </a:p>
        </p:txBody>
      </p:sp>
    </p:spTree>
    <p:extLst>
      <p:ext uri="{BB962C8B-B14F-4D97-AF65-F5344CB8AC3E}">
        <p14:creationId xmlns:p14="http://schemas.microsoft.com/office/powerpoint/2010/main" val="3863838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3F5CA0-8E2A-AD43-8814-80BC3C8DEF72}" type="slidenum">
              <a:rPr lang="en-US" smtClean="0"/>
              <a:t>30</a:t>
            </a:fld>
            <a:endParaRPr lang="en-US"/>
          </a:p>
        </p:txBody>
      </p:sp>
    </p:spTree>
    <p:extLst>
      <p:ext uri="{BB962C8B-B14F-4D97-AF65-F5344CB8AC3E}">
        <p14:creationId xmlns:p14="http://schemas.microsoft.com/office/powerpoint/2010/main" val="10954003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185BB-8B07-4DC9-86F3-2A225C77748D}"/>
              </a:ext>
            </a:extLst>
          </p:cNvPr>
          <p:cNvSpPr>
            <a:spLocks noGrp="1"/>
          </p:cNvSpPr>
          <p:nvPr>
            <p:ph type="ctrTitle"/>
          </p:nvPr>
        </p:nvSpPr>
        <p:spPr>
          <a:xfrm>
            <a:off x="1600200" y="1261872"/>
            <a:ext cx="7638222" cy="2852928"/>
          </a:xfrm>
        </p:spPr>
        <p:txBody>
          <a:bodyPr anchor="b">
            <a:normAutofit/>
          </a:bodyPr>
          <a:lstStyle>
            <a:lvl1pPr algn="l">
              <a:lnSpc>
                <a:spcPct val="130000"/>
              </a:lnSpc>
              <a:defRPr sz="3600" spc="1300" baseline="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514D496A-6E7A-4923-8ED5-B4164125DEB6}"/>
              </a:ext>
            </a:extLst>
          </p:cNvPr>
          <p:cNvSpPr>
            <a:spLocks noGrp="1"/>
          </p:cNvSpPr>
          <p:nvPr>
            <p:ph type="subTitle" idx="1"/>
          </p:nvPr>
        </p:nvSpPr>
        <p:spPr>
          <a:xfrm>
            <a:off x="1600200" y="4681728"/>
            <a:ext cx="7638222" cy="929296"/>
          </a:xfrm>
          <a:prstGeom prst="rect">
            <a:avLst/>
          </a:prstGeom>
        </p:spPr>
        <p:txBody>
          <a:bodyPr>
            <a:normAutofit/>
          </a:bodyPr>
          <a:lstStyle>
            <a:lvl1pPr marL="0" indent="0" algn="l">
              <a:lnSpc>
                <a:spcPct val="130000"/>
              </a:lnSpc>
              <a:buNone/>
              <a:defRPr sz="1600" b="1" cap="all" spc="6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3F5E3D20-43DC-4C14-8CFF-18545AED1B5B}"/>
              </a:ext>
            </a:extLst>
          </p:cNvPr>
          <p:cNvSpPr>
            <a:spLocks noGrp="1"/>
          </p:cNvSpPr>
          <p:nvPr>
            <p:ph type="dt" sz="half" idx="10"/>
          </p:nvPr>
        </p:nvSpPr>
        <p:spPr/>
        <p:txBody>
          <a:bodyPr/>
          <a:lstStyle/>
          <a:p>
            <a:fld id="{E6171E64-FE02-4DE5-B72F-53C3706641C3}" type="datetimeFigureOut">
              <a:rPr lang="en-US" smtClean="0"/>
              <a:t>3/26/25</a:t>
            </a:fld>
            <a:endParaRPr lang="en-US"/>
          </a:p>
        </p:txBody>
      </p:sp>
      <p:sp>
        <p:nvSpPr>
          <p:cNvPr id="5" name="Footer Placeholder 4">
            <a:extLst>
              <a:ext uri="{FF2B5EF4-FFF2-40B4-BE49-F238E27FC236}">
                <a16:creationId xmlns:a16="http://schemas.microsoft.com/office/drawing/2014/main" id="{E34FC300-5AFC-418B-85FD-EFA94BD7AF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9C7E81-ED3C-4DB0-8E74-AD2A87E6BE8A}"/>
              </a:ext>
            </a:extLst>
          </p:cNvPr>
          <p:cNvSpPr>
            <a:spLocks noGrp="1"/>
          </p:cNvSpPr>
          <p:nvPr>
            <p:ph type="sldNum" sz="quarter" idx="12"/>
          </p:nvPr>
        </p:nvSpPr>
        <p:spPr/>
        <p:txBody>
          <a:bodyPr/>
          <a:lstStyle/>
          <a:p>
            <a:fld id="{91F18EF7-BE1E-4ECB-84D4-67C2B4D8F095}" type="slidenum">
              <a:rPr lang="en-US" smtClean="0"/>
              <a:t>‹#›</a:t>
            </a:fld>
            <a:endParaRPr lang="en-US"/>
          </a:p>
        </p:txBody>
      </p:sp>
      <p:grpSp>
        <p:nvGrpSpPr>
          <p:cNvPr id="7" name="Group 6">
            <a:extLst>
              <a:ext uri="{FF2B5EF4-FFF2-40B4-BE49-F238E27FC236}">
                <a16:creationId xmlns:a16="http://schemas.microsoft.com/office/drawing/2014/main" id="{F0C817C9-850F-4FB6-B93B-CF3076C4A5C1}"/>
              </a:ext>
            </a:extLst>
          </p:cNvPr>
          <p:cNvGrpSpPr/>
          <p:nvPr/>
        </p:nvGrpSpPr>
        <p:grpSpPr>
          <a:xfrm flipH="1">
            <a:off x="0" y="0"/>
            <a:ext cx="567782" cy="3306479"/>
            <a:chOff x="11619770" y="-2005"/>
            <a:chExt cx="567782" cy="3306479"/>
          </a:xfrm>
        </p:grpSpPr>
        <p:sp>
          <p:nvSpPr>
            <p:cNvPr id="8" name="Freeform: Shape 7">
              <a:extLst>
                <a:ext uri="{FF2B5EF4-FFF2-40B4-BE49-F238E27FC236}">
                  <a16:creationId xmlns:a16="http://schemas.microsoft.com/office/drawing/2014/main" id="{159433A8-B67D-4675-AFDE-131069A709FC}"/>
                </a:ext>
              </a:extLst>
            </p:cNvPr>
            <p:cNvSpPr/>
            <p:nvPr/>
          </p:nvSpPr>
          <p:spPr>
            <a:xfrm flipV="1">
              <a:off x="11619770" y="373807"/>
              <a:ext cx="526228" cy="2930667"/>
            </a:xfrm>
            <a:custGeom>
              <a:avLst/>
              <a:gdLst>
                <a:gd name="connsiteX0" fmla="*/ 757287 w 757287"/>
                <a:gd name="connsiteY0" fmla="*/ 3694096 h 3694096"/>
                <a:gd name="connsiteX1" fmla="*/ 757287 w 757287"/>
                <a:gd name="connsiteY1" fmla="*/ 0 h 3694096"/>
                <a:gd name="connsiteX2" fmla="*/ 0 w 757287"/>
                <a:gd name="connsiteY2" fmla="*/ 0 h 3694096"/>
                <a:gd name="connsiteX3" fmla="*/ 0 w 757287"/>
                <a:gd name="connsiteY3" fmla="*/ 3686094 h 3694096"/>
              </a:gdLst>
              <a:ahLst/>
              <a:cxnLst>
                <a:cxn ang="0">
                  <a:pos x="connsiteX0" y="connsiteY0"/>
                </a:cxn>
                <a:cxn ang="0">
                  <a:pos x="connsiteX1" y="connsiteY1"/>
                </a:cxn>
                <a:cxn ang="0">
                  <a:pos x="connsiteX2" y="connsiteY2"/>
                </a:cxn>
                <a:cxn ang="0">
                  <a:pos x="connsiteX3" y="connsiteY3"/>
                </a:cxn>
              </a:cxnLst>
              <a:rect l="l" t="t" r="r" b="b"/>
              <a:pathLst>
                <a:path w="757287" h="3694096">
                  <a:moveTo>
                    <a:pt x="757287" y="3694096"/>
                  </a:moveTo>
                  <a:lnTo>
                    <a:pt x="757287" y="0"/>
                  </a:lnTo>
                  <a:lnTo>
                    <a:pt x="0" y="0"/>
                  </a:lnTo>
                  <a:lnTo>
                    <a:pt x="0" y="3686094"/>
                  </a:lnTo>
                  <a:close/>
                </a:path>
              </a:pathLst>
            </a:custGeom>
            <a:blipFill dpi="0" rotWithShape="1">
              <a:blip r:embed="rId2">
                <a:extLst>
                  <a:ext uri="{96DAC541-7B7A-43D3-8B79-37D633B846F1}">
                    <asvg:svgBlip xmlns:asvg="http://schemas.microsoft.com/office/drawing/2016/SVG/main" r:embed="rId3"/>
                  </a:ext>
                </a:extLst>
              </a:blip>
              <a:srcRect/>
              <a:tile tx="0" ty="0" sx="6000" sy="6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Rectangle 8">
              <a:extLst>
                <a:ext uri="{FF2B5EF4-FFF2-40B4-BE49-F238E27FC236}">
                  <a16:creationId xmlns:a16="http://schemas.microsoft.com/office/drawing/2014/main" id="{E1CD1C45-6A4D-4237-B39C-2D58F401A8C5}"/>
                </a:ext>
                <a:ext uri="{C183D7F6-B498-43B3-948B-1728B52AA6E4}">
                  <adec:decorative xmlns:adec="http://schemas.microsoft.com/office/drawing/2017/decorative" val="1"/>
                </a:ext>
              </a:extLst>
            </p:cNvPr>
            <p:cNvSpPr/>
            <p:nvPr/>
          </p:nvSpPr>
          <p:spPr>
            <a:xfrm flipH="1" flipV="1">
              <a:off x="11980943" y="-2005"/>
              <a:ext cx="206609" cy="20213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12847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958AD-1CAD-45B3-B83D-DC9D33CD613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9153F2E-0397-4423-8A88-D0059DEAF0CE}"/>
              </a:ext>
            </a:extLst>
          </p:cNvPr>
          <p:cNvSpPr>
            <a:spLocks noGrp="1"/>
          </p:cNvSpPr>
          <p:nvPr>
            <p:ph type="body" orient="vert" idx="1"/>
          </p:nvPr>
        </p:nvSpPr>
        <p:spPr>
          <a:xfrm>
            <a:off x="808662" y="2019299"/>
            <a:ext cx="10357666" cy="4114801"/>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7ADDE1-7025-4FA9-822D-481685085490}"/>
              </a:ext>
            </a:extLst>
          </p:cNvPr>
          <p:cNvSpPr>
            <a:spLocks noGrp="1"/>
          </p:cNvSpPr>
          <p:nvPr>
            <p:ph type="dt" sz="half" idx="10"/>
          </p:nvPr>
        </p:nvSpPr>
        <p:spPr/>
        <p:txBody>
          <a:bodyPr/>
          <a:lstStyle/>
          <a:p>
            <a:fld id="{E6171E64-FE02-4DE5-B72F-53C3706641C3}" type="datetimeFigureOut">
              <a:rPr lang="en-US" smtClean="0"/>
              <a:t>3/26/25</a:t>
            </a:fld>
            <a:endParaRPr lang="en-US"/>
          </a:p>
        </p:txBody>
      </p:sp>
      <p:sp>
        <p:nvSpPr>
          <p:cNvPr id="5" name="Footer Placeholder 4">
            <a:extLst>
              <a:ext uri="{FF2B5EF4-FFF2-40B4-BE49-F238E27FC236}">
                <a16:creationId xmlns:a16="http://schemas.microsoft.com/office/drawing/2014/main" id="{6B2A73E0-F328-46DC-98BE-CA0981F75A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652226-010C-494F-8BE8-BF91F3553DD5}"/>
              </a:ext>
            </a:extLst>
          </p:cNvPr>
          <p:cNvSpPr>
            <a:spLocks noGrp="1"/>
          </p:cNvSpPr>
          <p:nvPr>
            <p:ph type="sldNum" sz="quarter" idx="12"/>
          </p:nvPr>
        </p:nvSpPr>
        <p:spPr/>
        <p:txBody>
          <a:bodyPr/>
          <a:lstStyle/>
          <a:p>
            <a:fld id="{91F18EF7-BE1E-4ECB-84D4-67C2B4D8F095}" type="slidenum">
              <a:rPr lang="en-US" smtClean="0"/>
              <a:t>‹#›</a:t>
            </a:fld>
            <a:endParaRPr lang="en-US"/>
          </a:p>
        </p:txBody>
      </p:sp>
      <p:grpSp>
        <p:nvGrpSpPr>
          <p:cNvPr id="7" name="Group 6">
            <a:extLst>
              <a:ext uri="{FF2B5EF4-FFF2-40B4-BE49-F238E27FC236}">
                <a16:creationId xmlns:a16="http://schemas.microsoft.com/office/drawing/2014/main" id="{9F89E9C4-9D18-4529-BC0C-68EAE507CDF8}"/>
              </a:ext>
            </a:extLst>
          </p:cNvPr>
          <p:cNvGrpSpPr/>
          <p:nvPr/>
        </p:nvGrpSpPr>
        <p:grpSpPr>
          <a:xfrm flipH="1" flipV="1">
            <a:off x="0" y="3551521"/>
            <a:ext cx="567782" cy="3306479"/>
            <a:chOff x="11619770" y="-2005"/>
            <a:chExt cx="567782" cy="3306479"/>
          </a:xfrm>
        </p:grpSpPr>
        <p:sp>
          <p:nvSpPr>
            <p:cNvPr id="8" name="Freeform: Shape 7">
              <a:extLst>
                <a:ext uri="{FF2B5EF4-FFF2-40B4-BE49-F238E27FC236}">
                  <a16:creationId xmlns:a16="http://schemas.microsoft.com/office/drawing/2014/main" id="{D7DF5937-0C03-4786-AB62-3CF7CECB92D6}"/>
                </a:ext>
              </a:extLst>
            </p:cNvPr>
            <p:cNvSpPr/>
            <p:nvPr/>
          </p:nvSpPr>
          <p:spPr>
            <a:xfrm flipV="1">
              <a:off x="11619770" y="373807"/>
              <a:ext cx="526228" cy="2930667"/>
            </a:xfrm>
            <a:custGeom>
              <a:avLst/>
              <a:gdLst>
                <a:gd name="connsiteX0" fmla="*/ 757287 w 757287"/>
                <a:gd name="connsiteY0" fmla="*/ 3694096 h 3694096"/>
                <a:gd name="connsiteX1" fmla="*/ 757287 w 757287"/>
                <a:gd name="connsiteY1" fmla="*/ 0 h 3694096"/>
                <a:gd name="connsiteX2" fmla="*/ 0 w 757287"/>
                <a:gd name="connsiteY2" fmla="*/ 0 h 3694096"/>
                <a:gd name="connsiteX3" fmla="*/ 0 w 757287"/>
                <a:gd name="connsiteY3" fmla="*/ 3686094 h 3694096"/>
              </a:gdLst>
              <a:ahLst/>
              <a:cxnLst>
                <a:cxn ang="0">
                  <a:pos x="connsiteX0" y="connsiteY0"/>
                </a:cxn>
                <a:cxn ang="0">
                  <a:pos x="connsiteX1" y="connsiteY1"/>
                </a:cxn>
                <a:cxn ang="0">
                  <a:pos x="connsiteX2" y="connsiteY2"/>
                </a:cxn>
                <a:cxn ang="0">
                  <a:pos x="connsiteX3" y="connsiteY3"/>
                </a:cxn>
              </a:cxnLst>
              <a:rect l="l" t="t" r="r" b="b"/>
              <a:pathLst>
                <a:path w="757287" h="3694096">
                  <a:moveTo>
                    <a:pt x="757287" y="3694096"/>
                  </a:moveTo>
                  <a:lnTo>
                    <a:pt x="757287" y="0"/>
                  </a:lnTo>
                  <a:lnTo>
                    <a:pt x="0" y="0"/>
                  </a:lnTo>
                  <a:lnTo>
                    <a:pt x="0" y="3686094"/>
                  </a:lnTo>
                  <a:close/>
                </a:path>
              </a:pathLst>
            </a:custGeom>
            <a:blipFill dpi="0" rotWithShape="1">
              <a:blip r:embed="rId2">
                <a:extLst>
                  <a:ext uri="{96DAC541-7B7A-43D3-8B79-37D633B846F1}">
                    <asvg:svgBlip xmlns:asvg="http://schemas.microsoft.com/office/drawing/2016/SVG/main" r:embed="rId3"/>
                  </a:ext>
                </a:extLst>
              </a:blip>
              <a:srcRect/>
              <a:tile tx="0" ty="0" sx="6000" sy="6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Rectangle 8">
              <a:extLst>
                <a:ext uri="{FF2B5EF4-FFF2-40B4-BE49-F238E27FC236}">
                  <a16:creationId xmlns:a16="http://schemas.microsoft.com/office/drawing/2014/main" id="{E9AD93DB-2DB0-4B2D-884B-6EC45344325B}"/>
                </a:ext>
                <a:ext uri="{C183D7F6-B498-43B3-948B-1728B52AA6E4}">
                  <adec:decorative xmlns:adec="http://schemas.microsoft.com/office/drawing/2017/decorative" val="1"/>
                </a:ext>
              </a:extLst>
            </p:cNvPr>
            <p:cNvSpPr/>
            <p:nvPr/>
          </p:nvSpPr>
          <p:spPr>
            <a:xfrm flipH="1" flipV="1">
              <a:off x="11980943" y="-2005"/>
              <a:ext cx="206609" cy="20213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69028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C635D0-31D9-44E1-911D-F7D5D5400992}"/>
              </a:ext>
            </a:extLst>
          </p:cNvPr>
          <p:cNvSpPr>
            <a:spLocks noGrp="1"/>
          </p:cNvSpPr>
          <p:nvPr>
            <p:ph type="title" orient="vert"/>
          </p:nvPr>
        </p:nvSpPr>
        <p:spPr>
          <a:xfrm>
            <a:off x="8853914" y="624313"/>
            <a:ext cx="2537986" cy="5509787"/>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A67F9230-1FA4-439D-A800-B5F006F07C0D}"/>
              </a:ext>
            </a:extLst>
          </p:cNvPr>
          <p:cNvSpPr>
            <a:spLocks noGrp="1"/>
          </p:cNvSpPr>
          <p:nvPr>
            <p:ph type="body" orient="vert" idx="1"/>
          </p:nvPr>
        </p:nvSpPr>
        <p:spPr>
          <a:xfrm>
            <a:off x="800100" y="624313"/>
            <a:ext cx="7816542" cy="550978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5AB2A3-7055-43AF-8BAB-0A9B7444867A}"/>
              </a:ext>
            </a:extLst>
          </p:cNvPr>
          <p:cNvSpPr>
            <a:spLocks noGrp="1"/>
          </p:cNvSpPr>
          <p:nvPr>
            <p:ph type="dt" sz="half" idx="10"/>
          </p:nvPr>
        </p:nvSpPr>
        <p:spPr/>
        <p:txBody>
          <a:bodyPr/>
          <a:lstStyle/>
          <a:p>
            <a:fld id="{E6171E64-FE02-4DE5-B72F-53C3706641C3}" type="datetimeFigureOut">
              <a:rPr lang="en-US" smtClean="0"/>
              <a:t>3/26/25</a:t>
            </a:fld>
            <a:endParaRPr lang="en-US"/>
          </a:p>
        </p:txBody>
      </p:sp>
      <p:sp>
        <p:nvSpPr>
          <p:cNvPr id="5" name="Footer Placeholder 4">
            <a:extLst>
              <a:ext uri="{FF2B5EF4-FFF2-40B4-BE49-F238E27FC236}">
                <a16:creationId xmlns:a16="http://schemas.microsoft.com/office/drawing/2014/main" id="{EE9A1821-A311-49CD-BCB4-B4BC886610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37C6A8-813A-486A-AA90-AB28935F2B4F}"/>
              </a:ext>
            </a:extLst>
          </p:cNvPr>
          <p:cNvSpPr>
            <a:spLocks noGrp="1"/>
          </p:cNvSpPr>
          <p:nvPr>
            <p:ph type="sldNum" sz="quarter" idx="12"/>
          </p:nvPr>
        </p:nvSpPr>
        <p:spPr/>
        <p:txBody>
          <a:bodyPr/>
          <a:lstStyle/>
          <a:p>
            <a:fld id="{91F18EF7-BE1E-4ECB-84D4-67C2B4D8F095}" type="slidenum">
              <a:rPr lang="en-US" smtClean="0"/>
              <a:t>‹#›</a:t>
            </a:fld>
            <a:endParaRPr lang="en-US"/>
          </a:p>
        </p:txBody>
      </p:sp>
      <p:grpSp>
        <p:nvGrpSpPr>
          <p:cNvPr id="7" name="Group 6">
            <a:extLst>
              <a:ext uri="{FF2B5EF4-FFF2-40B4-BE49-F238E27FC236}">
                <a16:creationId xmlns:a16="http://schemas.microsoft.com/office/drawing/2014/main" id="{F38C7A17-06CC-442C-A876-A51B2B556508}"/>
              </a:ext>
            </a:extLst>
          </p:cNvPr>
          <p:cNvGrpSpPr/>
          <p:nvPr/>
        </p:nvGrpSpPr>
        <p:grpSpPr>
          <a:xfrm flipH="1" flipV="1">
            <a:off x="0" y="3551521"/>
            <a:ext cx="567782" cy="3306479"/>
            <a:chOff x="11619770" y="-2005"/>
            <a:chExt cx="567782" cy="3306479"/>
          </a:xfrm>
        </p:grpSpPr>
        <p:sp>
          <p:nvSpPr>
            <p:cNvPr id="8" name="Freeform: Shape 7">
              <a:extLst>
                <a:ext uri="{FF2B5EF4-FFF2-40B4-BE49-F238E27FC236}">
                  <a16:creationId xmlns:a16="http://schemas.microsoft.com/office/drawing/2014/main" id="{54C1798A-2980-4F34-8355-7BCB6B295322}"/>
                </a:ext>
              </a:extLst>
            </p:cNvPr>
            <p:cNvSpPr/>
            <p:nvPr/>
          </p:nvSpPr>
          <p:spPr>
            <a:xfrm flipV="1">
              <a:off x="11619770" y="373807"/>
              <a:ext cx="526228" cy="2930667"/>
            </a:xfrm>
            <a:custGeom>
              <a:avLst/>
              <a:gdLst>
                <a:gd name="connsiteX0" fmla="*/ 757287 w 757287"/>
                <a:gd name="connsiteY0" fmla="*/ 3694096 h 3694096"/>
                <a:gd name="connsiteX1" fmla="*/ 757287 w 757287"/>
                <a:gd name="connsiteY1" fmla="*/ 0 h 3694096"/>
                <a:gd name="connsiteX2" fmla="*/ 0 w 757287"/>
                <a:gd name="connsiteY2" fmla="*/ 0 h 3694096"/>
                <a:gd name="connsiteX3" fmla="*/ 0 w 757287"/>
                <a:gd name="connsiteY3" fmla="*/ 3686094 h 3694096"/>
              </a:gdLst>
              <a:ahLst/>
              <a:cxnLst>
                <a:cxn ang="0">
                  <a:pos x="connsiteX0" y="connsiteY0"/>
                </a:cxn>
                <a:cxn ang="0">
                  <a:pos x="connsiteX1" y="connsiteY1"/>
                </a:cxn>
                <a:cxn ang="0">
                  <a:pos x="connsiteX2" y="connsiteY2"/>
                </a:cxn>
                <a:cxn ang="0">
                  <a:pos x="connsiteX3" y="connsiteY3"/>
                </a:cxn>
              </a:cxnLst>
              <a:rect l="l" t="t" r="r" b="b"/>
              <a:pathLst>
                <a:path w="757287" h="3694096">
                  <a:moveTo>
                    <a:pt x="757287" y="3694096"/>
                  </a:moveTo>
                  <a:lnTo>
                    <a:pt x="757287" y="0"/>
                  </a:lnTo>
                  <a:lnTo>
                    <a:pt x="0" y="0"/>
                  </a:lnTo>
                  <a:lnTo>
                    <a:pt x="0" y="3686094"/>
                  </a:lnTo>
                  <a:close/>
                </a:path>
              </a:pathLst>
            </a:custGeom>
            <a:blipFill dpi="0" rotWithShape="1">
              <a:blip r:embed="rId2">
                <a:extLst>
                  <a:ext uri="{96DAC541-7B7A-43D3-8B79-37D633B846F1}">
                    <asvg:svgBlip xmlns:asvg="http://schemas.microsoft.com/office/drawing/2016/SVG/main" r:embed="rId3"/>
                  </a:ext>
                </a:extLst>
              </a:blip>
              <a:srcRect/>
              <a:tile tx="0" ty="0" sx="6000" sy="6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Rectangle 8">
              <a:extLst>
                <a:ext uri="{FF2B5EF4-FFF2-40B4-BE49-F238E27FC236}">
                  <a16:creationId xmlns:a16="http://schemas.microsoft.com/office/drawing/2014/main" id="{59D7542C-E4AE-488F-BC75-2E7ED83910CE}"/>
                </a:ext>
                <a:ext uri="{C183D7F6-B498-43B3-948B-1728B52AA6E4}">
                  <adec:decorative xmlns:adec="http://schemas.microsoft.com/office/drawing/2017/decorative" val="1"/>
                </a:ext>
              </a:extLst>
            </p:cNvPr>
            <p:cNvSpPr/>
            <p:nvPr/>
          </p:nvSpPr>
          <p:spPr>
            <a:xfrm flipH="1" flipV="1">
              <a:off x="11980943" y="-2005"/>
              <a:ext cx="206609" cy="20213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11706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sp>
        <p:nvSpPr>
          <p:cNvPr id="48" name="PlaceHolder 1"/>
          <p:cNvSpPr>
            <a:spLocks noGrp="1"/>
          </p:cNvSpPr>
          <p:nvPr>
            <p:ph type="title"/>
          </p:nvPr>
        </p:nvSpPr>
        <p:spPr>
          <a:xfrm>
            <a:off x="838080" y="365040"/>
            <a:ext cx="10515240" cy="1325160"/>
          </a:xfrm>
          <a:prstGeom prst="rect">
            <a:avLst/>
          </a:prstGeom>
        </p:spPr>
        <p:txBody>
          <a:bodyPr lIns="0" tIns="0" rIns="0" bIns="0" anchor="ctr">
            <a:spAutoFit/>
          </a:bodyPr>
          <a:lstStyle/>
          <a:p>
            <a:endParaRPr lang="en-US" sz="1800" b="0" strike="noStrike" spc="-1" dirty="0">
              <a:solidFill>
                <a:srgbClr val="000000"/>
              </a:solidFill>
              <a:latin typeface="Calibri"/>
            </a:endParaRPr>
          </a:p>
        </p:txBody>
      </p:sp>
      <p:sp>
        <p:nvSpPr>
          <p:cNvPr id="49" name="PlaceHolder 2"/>
          <p:cNvSpPr>
            <a:spLocks noGrp="1"/>
          </p:cNvSpPr>
          <p:nvPr>
            <p:ph type="subTitle"/>
          </p:nvPr>
        </p:nvSpPr>
        <p:spPr>
          <a:xfrm>
            <a:off x="838080" y="1825560"/>
            <a:ext cx="10515240" cy="4350960"/>
          </a:xfrm>
          <a:prstGeom prst="rect">
            <a:avLst/>
          </a:prstGeom>
        </p:spPr>
        <p:txBody>
          <a:bodyPr lIns="0" tIns="0" rIns="0" bIns="0" anchor="ctr">
            <a:spAutoFit/>
          </a:bodyPr>
          <a:lstStyle/>
          <a:p>
            <a:pPr algn="ctr"/>
            <a:endParaRPr lang="en-US" sz="3200" b="0" strike="noStrike" spc="-1" dirty="0">
              <a:latin typeface="Arial"/>
            </a:endParaRPr>
          </a:p>
        </p:txBody>
      </p:sp>
      <p:sp>
        <p:nvSpPr>
          <p:cNvPr id="4" name="PlaceHolder 4">
            <a:extLst>
              <a:ext uri="{FF2B5EF4-FFF2-40B4-BE49-F238E27FC236}">
                <a16:creationId xmlns:a16="http://schemas.microsoft.com/office/drawing/2014/main" id="{1C718A8A-D751-4EFC-9EA0-652D504A54D5}"/>
              </a:ext>
            </a:extLst>
          </p:cNvPr>
          <p:cNvSpPr>
            <a:spLocks noGrp="1"/>
          </p:cNvSpPr>
          <p:nvPr>
            <p:ph type="dt" idx="10"/>
          </p:nvPr>
        </p:nvSpPr>
        <p:spPr>
          <a:xfrm>
            <a:off x="838080" y="6356520"/>
            <a:ext cx="2742840" cy="364680"/>
          </a:xfrm>
          <a:prstGeom prst="rect">
            <a:avLst/>
          </a:prstGeom>
        </p:spPr>
        <p:txBody>
          <a:bodyPr lIns="90000" tIns="45000" rIns="90000" bIns="45000">
            <a:noAutofit/>
          </a:bodyPr>
          <a:lstStyle>
            <a:lvl1pPr>
              <a:defRPr>
                <a:latin typeface="Calibri Light" panose="020F0302020204030204" pitchFamily="34" charset="0"/>
                <a:cs typeface="Calibri Light" panose="020F0302020204030204" pitchFamily="34" charset="0"/>
              </a:defRPr>
            </a:lvl1pPr>
          </a:lstStyle>
          <a:p>
            <a:r>
              <a:rPr lang="en-US" sz="1400" spc="-1" dirty="0"/>
              <a:t>24 &amp; 25 November 2020</a:t>
            </a:r>
          </a:p>
        </p:txBody>
      </p:sp>
      <p:sp>
        <p:nvSpPr>
          <p:cNvPr id="5" name="PlaceHolder 5">
            <a:extLst>
              <a:ext uri="{FF2B5EF4-FFF2-40B4-BE49-F238E27FC236}">
                <a16:creationId xmlns:a16="http://schemas.microsoft.com/office/drawing/2014/main" id="{8AE7CB94-4116-4C20-B517-8E83DB06DFD9}"/>
              </a:ext>
            </a:extLst>
          </p:cNvPr>
          <p:cNvSpPr>
            <a:spLocks noGrp="1"/>
          </p:cNvSpPr>
          <p:nvPr>
            <p:ph type="sldNum" idx="11"/>
          </p:nvPr>
        </p:nvSpPr>
        <p:spPr>
          <a:xfrm>
            <a:off x="8610480" y="6356520"/>
            <a:ext cx="2742840" cy="364680"/>
          </a:xfrm>
          <a:prstGeom prst="rect">
            <a:avLst/>
          </a:prstGeom>
        </p:spPr>
        <p:txBody>
          <a:bodyPr lIns="90000" tIns="45000" rIns="90000" bIns="45000">
            <a:noAutofit/>
          </a:bodyPr>
          <a:lstStyle/>
          <a:p>
            <a:pPr algn="r">
              <a:lnSpc>
                <a:spcPct val="100000"/>
              </a:lnSpc>
            </a:pPr>
            <a:fld id="{D5448730-3524-4D21-AB19-81554E776F34}" type="slidenum">
              <a:rPr lang="en-US" sz="1400" b="0" strike="noStrike" spc="-1">
                <a:solidFill>
                  <a:srgbClr val="000000"/>
                </a:solidFill>
                <a:latin typeface="Calibri"/>
              </a:rPr>
              <a:t>‹#›</a:t>
            </a:fld>
            <a:endParaRPr lang="en-US" sz="1400" b="0" strike="noStrike" spc="-1" dirty="0">
              <a:latin typeface="Times New Roman"/>
            </a:endParaRPr>
          </a:p>
        </p:txBody>
      </p:sp>
    </p:spTree>
    <p:extLst>
      <p:ext uri="{BB962C8B-B14F-4D97-AF65-F5344CB8AC3E}">
        <p14:creationId xmlns:p14="http://schemas.microsoft.com/office/powerpoint/2010/main" val="4043197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25F8D-0421-4AEC-9C40-A13163EC8AF0}"/>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2037680-115A-411F-AEF6-4AC2096B4A70}"/>
              </a:ext>
            </a:extLst>
          </p:cNvPr>
          <p:cNvSpPr>
            <a:spLocks noGrp="1"/>
          </p:cNvSpPr>
          <p:nvPr>
            <p:ph idx="1"/>
          </p:nvPr>
        </p:nvSpPr>
        <p:spPr>
          <a:xfrm>
            <a:off x="808662" y="2019299"/>
            <a:ext cx="10357666" cy="4114801"/>
          </a:xfrm>
          <a:prstGeom prst="rect">
            <a:avLst/>
          </a:prstGeo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0CC193-1304-4D0F-8331-14D4EC08EFE8}"/>
              </a:ext>
            </a:extLst>
          </p:cNvPr>
          <p:cNvSpPr>
            <a:spLocks noGrp="1"/>
          </p:cNvSpPr>
          <p:nvPr>
            <p:ph type="dt" sz="half" idx="10"/>
          </p:nvPr>
        </p:nvSpPr>
        <p:spPr/>
        <p:txBody>
          <a:bodyPr/>
          <a:lstStyle/>
          <a:p>
            <a:fld id="{E6171E64-FE02-4DE5-B72F-53C3706641C3}" type="datetimeFigureOut">
              <a:rPr lang="en-US" smtClean="0"/>
              <a:t>3/26/25</a:t>
            </a:fld>
            <a:endParaRPr lang="en-US"/>
          </a:p>
        </p:txBody>
      </p:sp>
      <p:sp>
        <p:nvSpPr>
          <p:cNvPr id="5" name="Footer Placeholder 4">
            <a:extLst>
              <a:ext uri="{FF2B5EF4-FFF2-40B4-BE49-F238E27FC236}">
                <a16:creationId xmlns:a16="http://schemas.microsoft.com/office/drawing/2014/main" id="{0AF455C1-CD32-4050-BAFF-51CC6B62DF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0AF608-FF11-4CBE-B717-5D56AE67DDE1}"/>
              </a:ext>
            </a:extLst>
          </p:cNvPr>
          <p:cNvSpPr>
            <a:spLocks noGrp="1"/>
          </p:cNvSpPr>
          <p:nvPr>
            <p:ph type="sldNum" sz="quarter" idx="12"/>
          </p:nvPr>
        </p:nvSpPr>
        <p:spPr/>
        <p:txBody>
          <a:bodyPr/>
          <a:lstStyle/>
          <a:p>
            <a:fld id="{91F18EF7-BE1E-4ECB-84D4-67C2B4D8F095}" type="slidenum">
              <a:rPr lang="en-US" smtClean="0"/>
              <a:t>‹#›</a:t>
            </a:fld>
            <a:endParaRPr lang="en-US"/>
          </a:p>
        </p:txBody>
      </p:sp>
    </p:spTree>
    <p:extLst>
      <p:ext uri="{BB962C8B-B14F-4D97-AF65-F5344CB8AC3E}">
        <p14:creationId xmlns:p14="http://schemas.microsoft.com/office/powerpoint/2010/main" val="698565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BD23A02E-6DCF-427A-8CFD-281B2185C7F0}"/>
              </a:ext>
            </a:extLst>
          </p:cNvPr>
          <p:cNvSpPr/>
          <p:nvPr/>
        </p:nvSpPr>
        <p:spPr>
          <a:xfrm>
            <a:off x="3242985" y="511814"/>
            <a:ext cx="5706031" cy="5706031"/>
          </a:xfrm>
          <a:prstGeom prst="ellipse">
            <a:avLst/>
          </a:prstGeom>
          <a:solidFill>
            <a:schemeClr val="accent1">
              <a:lumMod val="20000"/>
              <a:lumOff val="80000"/>
            </a:schemeClr>
          </a:solidFill>
          <a:ln>
            <a:noFill/>
          </a:ln>
          <a:effectLst>
            <a:outerShdw dist="165100" dir="2220000" algn="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6B4C32-F19C-44F3-8EF8-1F506D74DD7A}"/>
              </a:ext>
            </a:extLst>
          </p:cNvPr>
          <p:cNvSpPr>
            <a:spLocks noGrp="1"/>
          </p:cNvSpPr>
          <p:nvPr>
            <p:ph type="title"/>
          </p:nvPr>
        </p:nvSpPr>
        <p:spPr>
          <a:xfrm>
            <a:off x="3649192" y="1709738"/>
            <a:ext cx="4893617" cy="2553893"/>
          </a:xfrm>
        </p:spPr>
        <p:txBody>
          <a:bodyPr anchor="b">
            <a:normAutofit/>
          </a:bodyPr>
          <a:lstStyle>
            <a:lvl1pPr algn="ctr">
              <a:defRPr sz="36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0889729-131C-4F78-9DAA-E9EE28EA912F}"/>
              </a:ext>
            </a:extLst>
          </p:cNvPr>
          <p:cNvSpPr>
            <a:spLocks noGrp="1"/>
          </p:cNvSpPr>
          <p:nvPr>
            <p:ph type="body" idx="1"/>
          </p:nvPr>
        </p:nvSpPr>
        <p:spPr>
          <a:xfrm>
            <a:off x="4062249" y="4540468"/>
            <a:ext cx="4067503" cy="1154037"/>
          </a:xfrm>
          <a:prstGeom prst="rect">
            <a:avLst/>
          </a:prstGeom>
        </p:spPr>
        <p:txBody>
          <a:bodyPr>
            <a:normAutofit/>
          </a:bodyPr>
          <a:lstStyle>
            <a:lvl1pPr marL="0" indent="0" algn="ctr">
              <a:buNone/>
              <a:defRPr sz="1600" b="1" cap="all" spc="600" baseline="0">
                <a:solidFill>
                  <a:schemeClr val="tx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924E608-AC1F-41FB-974A-BD619C6C26B5}"/>
              </a:ext>
            </a:extLst>
          </p:cNvPr>
          <p:cNvSpPr>
            <a:spLocks noGrp="1"/>
          </p:cNvSpPr>
          <p:nvPr>
            <p:ph type="dt" sz="half" idx="10"/>
          </p:nvPr>
        </p:nvSpPr>
        <p:spPr/>
        <p:txBody>
          <a:bodyPr/>
          <a:lstStyle/>
          <a:p>
            <a:fld id="{E6171E64-FE02-4DE5-B72F-53C3706641C3}" type="datetimeFigureOut">
              <a:rPr lang="en-US" smtClean="0"/>
              <a:t>3/26/25</a:t>
            </a:fld>
            <a:endParaRPr lang="en-US"/>
          </a:p>
        </p:txBody>
      </p:sp>
      <p:sp>
        <p:nvSpPr>
          <p:cNvPr id="5" name="Footer Placeholder 4">
            <a:extLst>
              <a:ext uri="{FF2B5EF4-FFF2-40B4-BE49-F238E27FC236}">
                <a16:creationId xmlns:a16="http://schemas.microsoft.com/office/drawing/2014/main" id="{C0986158-8B03-45C3-891D-0357B198B6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C3B054-E8A2-43FD-B0FB-B1CCFA4BC0AD}"/>
              </a:ext>
            </a:extLst>
          </p:cNvPr>
          <p:cNvSpPr>
            <a:spLocks noGrp="1"/>
          </p:cNvSpPr>
          <p:nvPr>
            <p:ph type="sldNum" sz="quarter" idx="12"/>
          </p:nvPr>
        </p:nvSpPr>
        <p:spPr/>
        <p:txBody>
          <a:bodyPr/>
          <a:lstStyle/>
          <a:p>
            <a:fld id="{91F18EF7-BE1E-4ECB-84D4-67C2B4D8F095}" type="slidenum">
              <a:rPr lang="en-US" smtClean="0"/>
              <a:t>‹#›</a:t>
            </a:fld>
            <a:endParaRPr lang="en-US"/>
          </a:p>
        </p:txBody>
      </p:sp>
    </p:spTree>
    <p:extLst>
      <p:ext uri="{BB962C8B-B14F-4D97-AF65-F5344CB8AC3E}">
        <p14:creationId xmlns:p14="http://schemas.microsoft.com/office/powerpoint/2010/main" val="3970842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64AA7-6D5A-402E-AD1A-880F2BDB7E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70D32B6-F9D8-4A43-B52C-336CFAB00A56}"/>
              </a:ext>
            </a:extLst>
          </p:cNvPr>
          <p:cNvSpPr>
            <a:spLocks noGrp="1"/>
          </p:cNvSpPr>
          <p:nvPr>
            <p:ph sz="half" idx="1"/>
          </p:nvPr>
        </p:nvSpPr>
        <p:spPr>
          <a:xfrm>
            <a:off x="812976" y="2019299"/>
            <a:ext cx="4995019" cy="4157663"/>
          </a:xfrm>
          <a:prstGeom prst="rect">
            <a:avLst/>
          </a:prstGeo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BF50CDD9-5742-4A34-BA72-7CCA72D914F4}"/>
              </a:ext>
            </a:extLst>
          </p:cNvPr>
          <p:cNvSpPr>
            <a:spLocks noGrp="1"/>
          </p:cNvSpPr>
          <p:nvPr>
            <p:ph sz="half" idx="2"/>
          </p:nvPr>
        </p:nvSpPr>
        <p:spPr>
          <a:xfrm>
            <a:off x="6293718" y="2019299"/>
            <a:ext cx="5027954" cy="4157663"/>
          </a:xfrm>
          <a:prstGeom prst="rect">
            <a:avLst/>
          </a:prstGeo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02783AA-D2AB-4385-A91F-870CB6564611}"/>
              </a:ext>
            </a:extLst>
          </p:cNvPr>
          <p:cNvSpPr>
            <a:spLocks noGrp="1"/>
          </p:cNvSpPr>
          <p:nvPr>
            <p:ph type="dt" sz="half" idx="10"/>
          </p:nvPr>
        </p:nvSpPr>
        <p:spPr/>
        <p:txBody>
          <a:bodyPr/>
          <a:lstStyle/>
          <a:p>
            <a:fld id="{E6171E64-FE02-4DE5-B72F-53C3706641C3}" type="datetimeFigureOut">
              <a:rPr lang="en-US" smtClean="0"/>
              <a:t>3/26/25</a:t>
            </a:fld>
            <a:endParaRPr lang="en-US"/>
          </a:p>
        </p:txBody>
      </p:sp>
      <p:sp>
        <p:nvSpPr>
          <p:cNvPr id="6" name="Footer Placeholder 5">
            <a:extLst>
              <a:ext uri="{FF2B5EF4-FFF2-40B4-BE49-F238E27FC236}">
                <a16:creationId xmlns:a16="http://schemas.microsoft.com/office/drawing/2014/main" id="{855AAD9C-5CA2-4DA1-84D3-B1838979F6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1AB3C7-9574-47BC-932D-782BEE9989DA}"/>
              </a:ext>
            </a:extLst>
          </p:cNvPr>
          <p:cNvSpPr>
            <a:spLocks noGrp="1"/>
          </p:cNvSpPr>
          <p:nvPr>
            <p:ph type="sldNum" sz="quarter" idx="12"/>
          </p:nvPr>
        </p:nvSpPr>
        <p:spPr/>
        <p:txBody>
          <a:bodyPr/>
          <a:lstStyle/>
          <a:p>
            <a:fld id="{91F18EF7-BE1E-4ECB-84D4-67C2B4D8F095}" type="slidenum">
              <a:rPr lang="en-US" smtClean="0"/>
              <a:t>‹#›</a:t>
            </a:fld>
            <a:endParaRPr lang="en-US"/>
          </a:p>
        </p:txBody>
      </p:sp>
    </p:spTree>
    <p:extLst>
      <p:ext uri="{BB962C8B-B14F-4D97-AF65-F5344CB8AC3E}">
        <p14:creationId xmlns:p14="http://schemas.microsoft.com/office/powerpoint/2010/main" val="1762010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4C468-781B-4BC5-8DEA-B9EF2BF90DD2}"/>
              </a:ext>
            </a:extLst>
          </p:cNvPr>
          <p:cNvSpPr>
            <a:spLocks noGrp="1"/>
          </p:cNvSpPr>
          <p:nvPr>
            <p:ph type="title"/>
          </p:nvPr>
        </p:nvSpPr>
        <p:spPr>
          <a:xfrm>
            <a:off x="811460" y="369168"/>
            <a:ext cx="10458729" cy="1439818"/>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5367223F-48E4-491D-AB5D-5FC8A0C566AF}"/>
              </a:ext>
            </a:extLst>
          </p:cNvPr>
          <p:cNvSpPr>
            <a:spLocks noGrp="1"/>
          </p:cNvSpPr>
          <p:nvPr>
            <p:ph type="body" idx="1"/>
          </p:nvPr>
        </p:nvSpPr>
        <p:spPr>
          <a:xfrm>
            <a:off x="800101" y="1843067"/>
            <a:ext cx="5007894" cy="662007"/>
          </a:xfrm>
          <a:prstGeom prst="rect">
            <a:avLst/>
          </a:prstGeo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3D6B764-4B87-42FF-ABAA-69B07B88FF40}"/>
              </a:ext>
            </a:extLst>
          </p:cNvPr>
          <p:cNvSpPr>
            <a:spLocks noGrp="1"/>
          </p:cNvSpPr>
          <p:nvPr>
            <p:ph sz="half" idx="2"/>
          </p:nvPr>
        </p:nvSpPr>
        <p:spPr>
          <a:xfrm>
            <a:off x="800101" y="2505075"/>
            <a:ext cx="5007894" cy="3684588"/>
          </a:xfrm>
          <a:prstGeom prst="rect">
            <a:avLst/>
          </a:prstGeo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174357B9-406F-4BF9-B8FB-C53421EEF5A6}"/>
              </a:ext>
            </a:extLst>
          </p:cNvPr>
          <p:cNvSpPr>
            <a:spLocks noGrp="1"/>
          </p:cNvSpPr>
          <p:nvPr>
            <p:ph type="body" sz="quarter" idx="3"/>
          </p:nvPr>
        </p:nvSpPr>
        <p:spPr>
          <a:xfrm>
            <a:off x="6276061" y="1843067"/>
            <a:ext cx="4994128" cy="662007"/>
          </a:xfrm>
          <a:prstGeom prst="rect">
            <a:avLst/>
          </a:prstGeo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3320462B-1939-4DAA-A7DD-6BDC95054A6E}"/>
              </a:ext>
            </a:extLst>
          </p:cNvPr>
          <p:cNvSpPr>
            <a:spLocks noGrp="1"/>
          </p:cNvSpPr>
          <p:nvPr>
            <p:ph sz="quarter" idx="4"/>
          </p:nvPr>
        </p:nvSpPr>
        <p:spPr>
          <a:xfrm>
            <a:off x="6276061" y="2505075"/>
            <a:ext cx="4994128" cy="3684588"/>
          </a:xfrm>
          <a:prstGeom prst="rect">
            <a:avLst/>
          </a:prstGeo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76C938B-C4C2-4FA9-85CA-9CD742CD7523}"/>
              </a:ext>
            </a:extLst>
          </p:cNvPr>
          <p:cNvSpPr>
            <a:spLocks noGrp="1"/>
          </p:cNvSpPr>
          <p:nvPr>
            <p:ph type="dt" sz="half" idx="10"/>
          </p:nvPr>
        </p:nvSpPr>
        <p:spPr/>
        <p:txBody>
          <a:bodyPr/>
          <a:lstStyle/>
          <a:p>
            <a:fld id="{E6171E64-FE02-4DE5-B72F-53C3706641C3}" type="datetimeFigureOut">
              <a:rPr lang="en-US" smtClean="0"/>
              <a:t>3/26/25</a:t>
            </a:fld>
            <a:endParaRPr lang="en-US"/>
          </a:p>
        </p:txBody>
      </p:sp>
      <p:sp>
        <p:nvSpPr>
          <p:cNvPr id="8" name="Footer Placeholder 7">
            <a:extLst>
              <a:ext uri="{FF2B5EF4-FFF2-40B4-BE49-F238E27FC236}">
                <a16:creationId xmlns:a16="http://schemas.microsoft.com/office/drawing/2014/main" id="{11AD8886-0D28-4D49-8D43-151D37E948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72FDDE8-E9F8-4B6C-9A40-829617A7C84D}"/>
              </a:ext>
            </a:extLst>
          </p:cNvPr>
          <p:cNvSpPr>
            <a:spLocks noGrp="1"/>
          </p:cNvSpPr>
          <p:nvPr>
            <p:ph type="sldNum" sz="quarter" idx="12"/>
          </p:nvPr>
        </p:nvSpPr>
        <p:spPr/>
        <p:txBody>
          <a:bodyPr/>
          <a:lstStyle/>
          <a:p>
            <a:fld id="{91F18EF7-BE1E-4ECB-84D4-67C2B4D8F095}" type="slidenum">
              <a:rPr lang="en-US" smtClean="0"/>
              <a:t>‹#›</a:t>
            </a:fld>
            <a:endParaRPr lang="en-US"/>
          </a:p>
        </p:txBody>
      </p:sp>
    </p:spTree>
    <p:extLst>
      <p:ext uri="{BB962C8B-B14F-4D97-AF65-F5344CB8AC3E}">
        <p14:creationId xmlns:p14="http://schemas.microsoft.com/office/powerpoint/2010/main" val="3302862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AE3D8-6C35-428B-B2F2-251FDE10BD20}"/>
              </a:ext>
            </a:extLst>
          </p:cNvPr>
          <p:cNvSpPr>
            <a:spLocks noGrp="1"/>
          </p:cNvSpPr>
          <p:nvPr>
            <p:ph type="title"/>
          </p:nvPr>
        </p:nvSpPr>
        <p:spPr>
          <a:xfrm>
            <a:off x="800100" y="983769"/>
            <a:ext cx="10094770" cy="1180574"/>
          </a:xfrm>
          <a:solidFill>
            <a:schemeClr val="accent1">
              <a:lumMod val="20000"/>
              <a:lumOff val="80000"/>
            </a:schemeClr>
          </a:solidFill>
          <a:effectLst>
            <a:outerShdw dist="165100" dir="18900000" algn="bl" rotWithShape="0">
              <a:prstClr val="black"/>
            </a:outerShdw>
          </a:effectLst>
        </p:spPr>
        <p:txBody>
          <a:bodyPr/>
          <a:lstStyle>
            <a:lvl1pPr marL="182880">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4F0B8015-E11A-42CA-AE88-7BD73F87E566}"/>
              </a:ext>
            </a:extLst>
          </p:cNvPr>
          <p:cNvSpPr>
            <a:spLocks noGrp="1"/>
          </p:cNvSpPr>
          <p:nvPr>
            <p:ph type="dt" sz="half" idx="10"/>
          </p:nvPr>
        </p:nvSpPr>
        <p:spPr/>
        <p:txBody>
          <a:bodyPr/>
          <a:lstStyle/>
          <a:p>
            <a:fld id="{E6171E64-FE02-4DE5-B72F-53C3706641C3}" type="datetimeFigureOut">
              <a:rPr lang="en-US" smtClean="0"/>
              <a:t>3/26/25</a:t>
            </a:fld>
            <a:endParaRPr lang="en-US"/>
          </a:p>
        </p:txBody>
      </p:sp>
      <p:sp>
        <p:nvSpPr>
          <p:cNvPr id="4" name="Footer Placeholder 3">
            <a:extLst>
              <a:ext uri="{FF2B5EF4-FFF2-40B4-BE49-F238E27FC236}">
                <a16:creationId xmlns:a16="http://schemas.microsoft.com/office/drawing/2014/main" id="{07309078-34CA-45CD-B479-03906A265C6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0D03258-F989-47B2-A643-A60CD8A77BC8}"/>
              </a:ext>
            </a:extLst>
          </p:cNvPr>
          <p:cNvSpPr>
            <a:spLocks noGrp="1"/>
          </p:cNvSpPr>
          <p:nvPr>
            <p:ph type="sldNum" sz="quarter" idx="12"/>
          </p:nvPr>
        </p:nvSpPr>
        <p:spPr/>
        <p:txBody>
          <a:bodyPr/>
          <a:lstStyle/>
          <a:p>
            <a:fld id="{91F18EF7-BE1E-4ECB-84D4-67C2B4D8F095}" type="slidenum">
              <a:rPr lang="en-US" smtClean="0"/>
              <a:t>‹#›</a:t>
            </a:fld>
            <a:endParaRPr lang="en-US"/>
          </a:p>
        </p:txBody>
      </p:sp>
    </p:spTree>
    <p:extLst>
      <p:ext uri="{BB962C8B-B14F-4D97-AF65-F5344CB8AC3E}">
        <p14:creationId xmlns:p14="http://schemas.microsoft.com/office/powerpoint/2010/main" val="170720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DA2F31-48B6-40CE-A364-3CE73FD859B4}"/>
              </a:ext>
            </a:extLst>
          </p:cNvPr>
          <p:cNvSpPr>
            <a:spLocks noGrp="1"/>
          </p:cNvSpPr>
          <p:nvPr>
            <p:ph type="dt" sz="half" idx="10"/>
          </p:nvPr>
        </p:nvSpPr>
        <p:spPr/>
        <p:txBody>
          <a:bodyPr/>
          <a:lstStyle/>
          <a:p>
            <a:fld id="{E6171E64-FE02-4DE5-B72F-53C3706641C3}" type="datetimeFigureOut">
              <a:rPr lang="en-US" smtClean="0"/>
              <a:t>3/26/25</a:t>
            </a:fld>
            <a:endParaRPr lang="en-US"/>
          </a:p>
        </p:txBody>
      </p:sp>
      <p:sp>
        <p:nvSpPr>
          <p:cNvPr id="3" name="Footer Placeholder 2">
            <a:extLst>
              <a:ext uri="{FF2B5EF4-FFF2-40B4-BE49-F238E27FC236}">
                <a16:creationId xmlns:a16="http://schemas.microsoft.com/office/drawing/2014/main" id="{117EEA00-F166-41EB-9331-CA99BB70F02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3BB051F-F8FC-4FF6-9783-45F9FE7AC302}"/>
              </a:ext>
            </a:extLst>
          </p:cNvPr>
          <p:cNvSpPr>
            <a:spLocks noGrp="1"/>
          </p:cNvSpPr>
          <p:nvPr>
            <p:ph type="sldNum" sz="quarter" idx="12"/>
          </p:nvPr>
        </p:nvSpPr>
        <p:spPr/>
        <p:txBody>
          <a:bodyPr/>
          <a:lstStyle/>
          <a:p>
            <a:fld id="{91F18EF7-BE1E-4ECB-84D4-67C2B4D8F095}" type="slidenum">
              <a:rPr lang="en-US" smtClean="0"/>
              <a:t>‹#›</a:t>
            </a:fld>
            <a:endParaRPr lang="en-US"/>
          </a:p>
        </p:txBody>
      </p:sp>
    </p:spTree>
    <p:extLst>
      <p:ext uri="{BB962C8B-B14F-4D97-AF65-F5344CB8AC3E}">
        <p14:creationId xmlns:p14="http://schemas.microsoft.com/office/powerpoint/2010/main" val="993225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08635-A5AF-48F4-8CD2-FB0E01113904}"/>
              </a:ext>
            </a:extLst>
          </p:cNvPr>
          <p:cNvSpPr>
            <a:spLocks noGrp="1"/>
          </p:cNvSpPr>
          <p:nvPr>
            <p:ph type="title"/>
          </p:nvPr>
        </p:nvSpPr>
        <p:spPr>
          <a:xfrm>
            <a:off x="839788" y="987425"/>
            <a:ext cx="3932237" cy="1600200"/>
          </a:xfrm>
        </p:spPr>
        <p:txBody>
          <a:bodyPr anchor="t">
            <a:normAutofit/>
          </a:bodyPr>
          <a:lstStyle>
            <a:lvl1pPr>
              <a:defRPr sz="2800" b="1">
                <a:latin typeface="+mn-lt"/>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6E15E0E-DCC0-4781-A608-962B1241B5AA}"/>
              </a:ext>
            </a:extLst>
          </p:cNvPr>
          <p:cNvSpPr>
            <a:spLocks noGrp="1"/>
          </p:cNvSpPr>
          <p:nvPr>
            <p:ph idx="1"/>
          </p:nvPr>
        </p:nvSpPr>
        <p:spPr>
          <a:xfrm>
            <a:off x="5309826" y="987425"/>
            <a:ext cx="604556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121F43E-3D50-4A1C-A289-B3D0DD0E710F}"/>
              </a:ext>
            </a:extLst>
          </p:cNvPr>
          <p:cNvSpPr>
            <a:spLocks noGrp="1"/>
          </p:cNvSpPr>
          <p:nvPr>
            <p:ph type="body" sz="half" idx="2"/>
          </p:nvPr>
        </p:nvSpPr>
        <p:spPr>
          <a:xfrm>
            <a:off x="839788" y="2743200"/>
            <a:ext cx="3932237" cy="3127376"/>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E70E3A-6639-4EA0-8305-C1899DAB49EB}"/>
              </a:ext>
            </a:extLst>
          </p:cNvPr>
          <p:cNvSpPr>
            <a:spLocks noGrp="1"/>
          </p:cNvSpPr>
          <p:nvPr>
            <p:ph type="dt" sz="half" idx="10"/>
          </p:nvPr>
        </p:nvSpPr>
        <p:spPr/>
        <p:txBody>
          <a:bodyPr/>
          <a:lstStyle/>
          <a:p>
            <a:fld id="{E6171E64-FE02-4DE5-B72F-53C3706641C3}" type="datetimeFigureOut">
              <a:rPr lang="en-US" smtClean="0"/>
              <a:t>3/26/25</a:t>
            </a:fld>
            <a:endParaRPr lang="en-US"/>
          </a:p>
        </p:txBody>
      </p:sp>
      <p:sp>
        <p:nvSpPr>
          <p:cNvPr id="6" name="Footer Placeholder 5">
            <a:extLst>
              <a:ext uri="{FF2B5EF4-FFF2-40B4-BE49-F238E27FC236}">
                <a16:creationId xmlns:a16="http://schemas.microsoft.com/office/drawing/2014/main" id="{5B6AFD57-4189-42FB-B29E-96366E51B44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F5E2EC-8483-4FBC-9D29-C19025FA8F97}"/>
              </a:ext>
            </a:extLst>
          </p:cNvPr>
          <p:cNvSpPr>
            <a:spLocks noGrp="1"/>
          </p:cNvSpPr>
          <p:nvPr>
            <p:ph type="sldNum" sz="quarter" idx="12"/>
          </p:nvPr>
        </p:nvSpPr>
        <p:spPr/>
        <p:txBody>
          <a:bodyPr/>
          <a:lstStyle/>
          <a:p>
            <a:fld id="{91F18EF7-BE1E-4ECB-84D4-67C2B4D8F095}" type="slidenum">
              <a:rPr lang="en-US" smtClean="0"/>
              <a:t>‹#›</a:t>
            </a:fld>
            <a:endParaRPr lang="en-US"/>
          </a:p>
        </p:txBody>
      </p:sp>
    </p:spTree>
    <p:extLst>
      <p:ext uri="{BB962C8B-B14F-4D97-AF65-F5344CB8AC3E}">
        <p14:creationId xmlns:p14="http://schemas.microsoft.com/office/powerpoint/2010/main" val="728933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CE581-A090-4AE9-9965-B06BDB52BD95}"/>
              </a:ext>
            </a:extLst>
          </p:cNvPr>
          <p:cNvSpPr>
            <a:spLocks noGrp="1"/>
          </p:cNvSpPr>
          <p:nvPr>
            <p:ph type="title"/>
          </p:nvPr>
        </p:nvSpPr>
        <p:spPr>
          <a:xfrm>
            <a:off x="839788" y="987425"/>
            <a:ext cx="3932237" cy="1600200"/>
          </a:xfrm>
        </p:spPr>
        <p:txBody>
          <a:bodyPr anchor="t">
            <a:normAutofit/>
          </a:bodyPr>
          <a:lstStyle>
            <a:lvl1pPr>
              <a:defRPr sz="2800" b="1">
                <a:latin typeface="+mn-lt"/>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839DEF4-262F-4ACF-9B29-3D4B819E7065}"/>
              </a:ext>
            </a:extLst>
          </p:cNvPr>
          <p:cNvSpPr>
            <a:spLocks noGrp="1"/>
          </p:cNvSpPr>
          <p:nvPr>
            <p:ph type="pic" idx="1"/>
          </p:nvPr>
        </p:nvSpPr>
        <p:spPr>
          <a:xfrm>
            <a:off x="5353969" y="987425"/>
            <a:ext cx="5694503"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04ED7CBB-7A6F-441E-9072-2494B952FA8B}"/>
              </a:ext>
            </a:extLst>
          </p:cNvPr>
          <p:cNvSpPr>
            <a:spLocks noGrp="1"/>
          </p:cNvSpPr>
          <p:nvPr>
            <p:ph type="body" sz="half" idx="2"/>
          </p:nvPr>
        </p:nvSpPr>
        <p:spPr>
          <a:xfrm>
            <a:off x="839788" y="2743200"/>
            <a:ext cx="3932237" cy="3127376"/>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159692-77BE-4A7D-AA70-635007A6E92C}"/>
              </a:ext>
            </a:extLst>
          </p:cNvPr>
          <p:cNvSpPr>
            <a:spLocks noGrp="1"/>
          </p:cNvSpPr>
          <p:nvPr>
            <p:ph type="dt" sz="half" idx="10"/>
          </p:nvPr>
        </p:nvSpPr>
        <p:spPr/>
        <p:txBody>
          <a:bodyPr/>
          <a:lstStyle/>
          <a:p>
            <a:fld id="{E6171E64-FE02-4DE5-B72F-53C3706641C3}" type="datetimeFigureOut">
              <a:rPr lang="en-US" smtClean="0"/>
              <a:t>3/26/25</a:t>
            </a:fld>
            <a:endParaRPr lang="en-US"/>
          </a:p>
        </p:txBody>
      </p:sp>
      <p:sp>
        <p:nvSpPr>
          <p:cNvPr id="6" name="Footer Placeholder 5">
            <a:extLst>
              <a:ext uri="{FF2B5EF4-FFF2-40B4-BE49-F238E27FC236}">
                <a16:creationId xmlns:a16="http://schemas.microsoft.com/office/drawing/2014/main" id="{FBB9A4DA-63AF-4D6A-98DB-E1D0AC741E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6B7958-B19B-4C23-A82F-DD4E4B912B29}"/>
              </a:ext>
            </a:extLst>
          </p:cNvPr>
          <p:cNvSpPr>
            <a:spLocks noGrp="1"/>
          </p:cNvSpPr>
          <p:nvPr>
            <p:ph type="sldNum" sz="quarter" idx="12"/>
          </p:nvPr>
        </p:nvSpPr>
        <p:spPr/>
        <p:txBody>
          <a:bodyPr/>
          <a:lstStyle/>
          <a:p>
            <a:fld id="{91F18EF7-BE1E-4ECB-84D4-67C2B4D8F095}" type="slidenum">
              <a:rPr lang="en-US" smtClean="0"/>
              <a:t>‹#›</a:t>
            </a:fld>
            <a:endParaRPr lang="en-US"/>
          </a:p>
        </p:txBody>
      </p:sp>
    </p:spTree>
    <p:extLst>
      <p:ext uri="{BB962C8B-B14F-4D97-AF65-F5344CB8AC3E}">
        <p14:creationId xmlns:p14="http://schemas.microsoft.com/office/powerpoint/2010/main" val="631451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sv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586DAE1-1F65-43B8-A400-95E6DEEDCDFC}"/>
              </a:ext>
            </a:extLst>
          </p:cNvPr>
          <p:cNvSpPr>
            <a:spLocks noGrp="1"/>
          </p:cNvSpPr>
          <p:nvPr>
            <p:ph type="title"/>
          </p:nvPr>
        </p:nvSpPr>
        <p:spPr>
          <a:xfrm>
            <a:off x="808661" y="365125"/>
            <a:ext cx="10357666" cy="143845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D75C993-A44B-4C2D-818E-4C9000BB05C1}"/>
              </a:ext>
            </a:extLst>
          </p:cNvPr>
          <p:cNvSpPr>
            <a:spLocks noGrp="1"/>
          </p:cNvSpPr>
          <p:nvPr>
            <p:ph type="body" idx="1"/>
          </p:nvPr>
        </p:nvSpPr>
        <p:spPr>
          <a:xfrm>
            <a:off x="808662" y="2019299"/>
            <a:ext cx="10357666" cy="41148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5A21B6E-ECC6-47D0-9C14-812B746F1563}"/>
              </a:ext>
            </a:extLst>
          </p:cNvPr>
          <p:cNvSpPr>
            <a:spLocks noGrp="1"/>
          </p:cNvSpPr>
          <p:nvPr>
            <p:ph type="dt" sz="half" idx="2"/>
          </p:nvPr>
        </p:nvSpPr>
        <p:spPr>
          <a:xfrm>
            <a:off x="795014" y="6342042"/>
            <a:ext cx="2743200" cy="365125"/>
          </a:xfrm>
          <a:prstGeom prst="rect">
            <a:avLst/>
          </a:prstGeom>
        </p:spPr>
        <p:txBody>
          <a:bodyPr vert="horz" lIns="91440" tIns="45720" rIns="91440" bIns="45720" rtlCol="0" anchor="ctr"/>
          <a:lstStyle>
            <a:lvl1pPr algn="l">
              <a:defRPr sz="1000" spc="100" baseline="0">
                <a:solidFill>
                  <a:schemeClr val="tx1"/>
                </a:solidFill>
              </a:defRPr>
            </a:lvl1pPr>
          </a:lstStyle>
          <a:p>
            <a:fld id="{E6171E64-FE02-4DE5-B72F-53C3706641C3}" type="datetimeFigureOut">
              <a:rPr lang="en-US" smtClean="0"/>
              <a:t>3/26/25</a:t>
            </a:fld>
            <a:endParaRPr lang="en-US"/>
          </a:p>
        </p:txBody>
      </p:sp>
      <p:sp>
        <p:nvSpPr>
          <p:cNvPr id="5" name="Footer Placeholder 4">
            <a:extLst>
              <a:ext uri="{FF2B5EF4-FFF2-40B4-BE49-F238E27FC236}">
                <a16:creationId xmlns:a16="http://schemas.microsoft.com/office/drawing/2014/main" id="{5209A716-DEA9-48A9-A5BC-0F392D2B49AC}"/>
              </a:ext>
            </a:extLst>
          </p:cNvPr>
          <p:cNvSpPr>
            <a:spLocks noGrp="1"/>
          </p:cNvSpPr>
          <p:nvPr>
            <p:ph type="ftr" sz="quarter" idx="3"/>
          </p:nvPr>
        </p:nvSpPr>
        <p:spPr>
          <a:xfrm>
            <a:off x="7696200" y="6342042"/>
            <a:ext cx="3470128" cy="365125"/>
          </a:xfrm>
          <a:prstGeom prst="rect">
            <a:avLst/>
          </a:prstGeom>
        </p:spPr>
        <p:txBody>
          <a:bodyPr vert="horz" lIns="91440" tIns="45720" rIns="91440" bIns="45720" rtlCol="0" anchor="ctr"/>
          <a:lstStyle>
            <a:lvl1pPr algn="r">
              <a:defRPr sz="1000" spc="50" baseline="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C09CB69E-A0E4-4558-9C62-4CD8CDD2A501}"/>
              </a:ext>
            </a:extLst>
          </p:cNvPr>
          <p:cNvSpPr>
            <a:spLocks noGrp="1"/>
          </p:cNvSpPr>
          <p:nvPr>
            <p:ph type="sldNum" sz="quarter" idx="4"/>
          </p:nvPr>
        </p:nvSpPr>
        <p:spPr>
          <a:xfrm>
            <a:off x="11166329" y="6342042"/>
            <a:ext cx="526228" cy="365125"/>
          </a:xfrm>
          <a:prstGeom prst="rect">
            <a:avLst/>
          </a:prstGeom>
        </p:spPr>
        <p:txBody>
          <a:bodyPr vert="horz" lIns="91440" tIns="45720" rIns="91440" bIns="45720" rtlCol="0" anchor="ctr"/>
          <a:lstStyle>
            <a:lvl1pPr algn="r">
              <a:defRPr sz="1000" spc="100" baseline="0">
                <a:solidFill>
                  <a:schemeClr val="tx1"/>
                </a:solidFill>
              </a:defRPr>
            </a:lvl1pPr>
          </a:lstStyle>
          <a:p>
            <a:fld id="{91F18EF7-BE1E-4ECB-84D4-67C2B4D8F095}" type="slidenum">
              <a:rPr lang="en-US" smtClean="0"/>
              <a:t>‹#›</a:t>
            </a:fld>
            <a:endParaRPr lang="en-US"/>
          </a:p>
        </p:txBody>
      </p:sp>
      <p:grpSp>
        <p:nvGrpSpPr>
          <p:cNvPr id="7" name="Group 6">
            <a:extLst>
              <a:ext uri="{FF2B5EF4-FFF2-40B4-BE49-F238E27FC236}">
                <a16:creationId xmlns:a16="http://schemas.microsoft.com/office/drawing/2014/main" id="{EB6ECC43-D65E-4A7B-A76B-D278A2184166}"/>
              </a:ext>
            </a:extLst>
          </p:cNvPr>
          <p:cNvGrpSpPr/>
          <p:nvPr/>
        </p:nvGrpSpPr>
        <p:grpSpPr>
          <a:xfrm flipV="1">
            <a:off x="11626076" y="3551521"/>
            <a:ext cx="567782" cy="3306479"/>
            <a:chOff x="11619770" y="-2005"/>
            <a:chExt cx="567782" cy="3306479"/>
          </a:xfrm>
        </p:grpSpPr>
        <p:sp>
          <p:nvSpPr>
            <p:cNvPr id="8" name="Freeform: Shape 7">
              <a:extLst>
                <a:ext uri="{FF2B5EF4-FFF2-40B4-BE49-F238E27FC236}">
                  <a16:creationId xmlns:a16="http://schemas.microsoft.com/office/drawing/2014/main" id="{7EE443C5-5AB9-407B-A8C3-011BB14FEF06}"/>
                </a:ext>
              </a:extLst>
            </p:cNvPr>
            <p:cNvSpPr/>
            <p:nvPr/>
          </p:nvSpPr>
          <p:spPr>
            <a:xfrm flipV="1">
              <a:off x="11619770" y="373807"/>
              <a:ext cx="526228" cy="2930667"/>
            </a:xfrm>
            <a:custGeom>
              <a:avLst/>
              <a:gdLst>
                <a:gd name="connsiteX0" fmla="*/ 757287 w 757287"/>
                <a:gd name="connsiteY0" fmla="*/ 3694096 h 3694096"/>
                <a:gd name="connsiteX1" fmla="*/ 757287 w 757287"/>
                <a:gd name="connsiteY1" fmla="*/ 0 h 3694096"/>
                <a:gd name="connsiteX2" fmla="*/ 0 w 757287"/>
                <a:gd name="connsiteY2" fmla="*/ 0 h 3694096"/>
                <a:gd name="connsiteX3" fmla="*/ 0 w 757287"/>
                <a:gd name="connsiteY3" fmla="*/ 3686094 h 3694096"/>
              </a:gdLst>
              <a:ahLst/>
              <a:cxnLst>
                <a:cxn ang="0">
                  <a:pos x="connsiteX0" y="connsiteY0"/>
                </a:cxn>
                <a:cxn ang="0">
                  <a:pos x="connsiteX1" y="connsiteY1"/>
                </a:cxn>
                <a:cxn ang="0">
                  <a:pos x="connsiteX2" y="connsiteY2"/>
                </a:cxn>
                <a:cxn ang="0">
                  <a:pos x="connsiteX3" y="connsiteY3"/>
                </a:cxn>
              </a:cxnLst>
              <a:rect l="l" t="t" r="r" b="b"/>
              <a:pathLst>
                <a:path w="757287" h="3694096">
                  <a:moveTo>
                    <a:pt x="757287" y="3694096"/>
                  </a:moveTo>
                  <a:lnTo>
                    <a:pt x="757287" y="0"/>
                  </a:lnTo>
                  <a:lnTo>
                    <a:pt x="0" y="0"/>
                  </a:lnTo>
                  <a:lnTo>
                    <a:pt x="0" y="3686094"/>
                  </a:lnTo>
                  <a:close/>
                </a:path>
              </a:pathLst>
            </a:custGeom>
            <a:blipFill dpi="0" rotWithShape="1">
              <a:blip r:embed="rId14">
                <a:extLst>
                  <a:ext uri="{96DAC541-7B7A-43D3-8B79-37D633B846F1}">
                    <asvg:svgBlip xmlns:asvg="http://schemas.microsoft.com/office/drawing/2016/SVG/main" r:embed="rId15"/>
                  </a:ext>
                </a:extLst>
              </a:blip>
              <a:srcRect/>
              <a:tile tx="0" ty="0" sx="6000" sy="6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Rectangle 8">
              <a:extLst>
                <a:ext uri="{FF2B5EF4-FFF2-40B4-BE49-F238E27FC236}">
                  <a16:creationId xmlns:a16="http://schemas.microsoft.com/office/drawing/2014/main" id="{4538C9FA-DA5E-4785-8F4A-CA481A3A6526}"/>
                </a:ext>
                <a:ext uri="{C183D7F6-B498-43B3-948B-1728B52AA6E4}">
                  <adec:decorative xmlns:adec="http://schemas.microsoft.com/office/drawing/2017/decorative" val="1"/>
                </a:ext>
              </a:extLst>
            </p:cNvPr>
            <p:cNvSpPr/>
            <p:nvPr/>
          </p:nvSpPr>
          <p:spPr>
            <a:xfrm flipH="1" flipV="1">
              <a:off x="11980943" y="-2005"/>
              <a:ext cx="206609" cy="20213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40196029"/>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14" r:id="rId7"/>
    <p:sldLayoutId id="2147483715" r:id="rId8"/>
    <p:sldLayoutId id="2147483716" r:id="rId9"/>
    <p:sldLayoutId id="2147483717" r:id="rId10"/>
    <p:sldLayoutId id="2147483724" r:id="rId11"/>
    <p:sldLayoutId id="2147483726" r:id="rId12"/>
  </p:sldLayoutIdLst>
  <p:txStyles>
    <p:titleStyle>
      <a:lvl1pPr algn="l" defTabSz="914400" rtl="0" eaLnBrk="1" latinLnBrk="0" hangingPunct="1">
        <a:lnSpc>
          <a:spcPct val="120000"/>
        </a:lnSpc>
        <a:spcBef>
          <a:spcPct val="0"/>
        </a:spcBef>
        <a:buNone/>
        <a:defRPr sz="3200" kern="1200" cap="all" spc="700" baseline="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SzPct val="85000"/>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30000"/>
        </a:lnSpc>
        <a:spcBef>
          <a:spcPts val="500"/>
        </a:spcBef>
        <a:buSzPct val="100000"/>
        <a:buFont typeface="Avenir Next LT Pro Light" panose="020B03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30000"/>
        </a:lnSpc>
        <a:spcBef>
          <a:spcPts val="500"/>
        </a:spcBef>
        <a:buSzPct val="85000"/>
        <a:buFont typeface="Arial" panose="020B0604020202020204" pitchFamily="34" charset="0"/>
        <a:buChar char="•"/>
        <a:defRPr sz="1600" kern="1200">
          <a:solidFill>
            <a:schemeClr val="tx1"/>
          </a:solidFill>
          <a:latin typeface="+mn-lt"/>
          <a:ea typeface="+mn-ea"/>
          <a:cs typeface="+mn-cs"/>
        </a:defRPr>
      </a:lvl3pPr>
      <a:lvl4pPr marL="1005840" indent="-228600" algn="l" defTabSz="914400" rtl="0" eaLnBrk="1" latinLnBrk="0" hangingPunct="1">
        <a:lnSpc>
          <a:spcPct val="130000"/>
        </a:lnSpc>
        <a:spcBef>
          <a:spcPts val="500"/>
        </a:spcBef>
        <a:buSzPct val="100000"/>
        <a:buFont typeface="Avenir Next LT Pro Light" panose="020B0304020202020204" pitchFamily="34" charset="0"/>
        <a:buChar char="–"/>
        <a:defRPr sz="1400" kern="1200">
          <a:solidFill>
            <a:schemeClr val="tx1"/>
          </a:solidFill>
          <a:latin typeface="+mn-lt"/>
          <a:ea typeface="+mn-ea"/>
          <a:cs typeface="+mn-cs"/>
        </a:defRPr>
      </a:lvl4pPr>
      <a:lvl5pPr marL="1188720" indent="-228600" algn="l" defTabSz="914400" rtl="0" eaLnBrk="1" latinLnBrk="0" hangingPunct="1">
        <a:lnSpc>
          <a:spcPct val="130000"/>
        </a:lnSpc>
        <a:spcBef>
          <a:spcPts val="500"/>
        </a:spcBef>
        <a:buSzPct val="85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hyperlink" Target="https://doi.org/10.5281/zenodo.6535460" TargetMode="External"/><Relationship Id="rId7" Type="http://schemas.openxmlformats.org/officeDocument/2006/relationships/image" Target="../media/image17.png"/><Relationship Id="rId2" Type="http://schemas.openxmlformats.org/officeDocument/2006/relationships/hyperlink" Target="https://doi.org/10.5281/zenodo.4730687" TargetMode="Externa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hyperlink" Target="https://doi.org/10.5281/zenodo.7816770"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doi.org/10.21428/785a6451.20a5c646" TargetMode="External"/><Relationship Id="rId2" Type="http://schemas.openxmlformats.org/officeDocument/2006/relationships/hyperlink" Target="https://doi.org/10.21428/785a6451.0304a2a8" TargetMode="Externa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hyperlink" Target="https://doi.org/10.21428/785a6451.dfe7dc68" TargetMode="External"/><Relationship Id="rId4" Type="http://schemas.openxmlformats.org/officeDocument/2006/relationships/hyperlink" Target="https://doi.org/10.21428/785a6451.6a3a2ca2"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sv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find-and-update.company-information.service.gov.uk/company/14118614" TargetMode="External"/><Relationship Id="rId7" Type="http://schemas.openxmlformats.org/officeDocument/2006/relationships/hyperlink" Target="https://openbookcollective.pubpub.org/pub/obc-code-of-conduct/" TargetMode="External"/><Relationship Id="rId2" Type="http://schemas.openxmlformats.org/officeDocument/2006/relationships/hyperlink" Target="https://doi.org/10.21428/41ca814e.caf1d303" TargetMode="External"/><Relationship Id="rId1" Type="http://schemas.openxmlformats.org/officeDocument/2006/relationships/slideLayout" Target="../slideLayouts/slideLayout2.xml"/><Relationship Id="rId6" Type="http://schemas.openxmlformats.org/officeDocument/2006/relationships/hyperlink" Target="https://openbookcollective.pubpub.org/pub/conflict-of-interest-policy/" TargetMode="External"/><Relationship Id="rId5" Type="http://schemas.openxmlformats.org/officeDocument/2006/relationships/hyperlink" Target="https://openbookcollective.pubpub.org/pub/obc-diversity-equity-inclusion-and-accessibility-deia-statement/" TargetMode="External"/><Relationship Id="rId10" Type="http://schemas.openxmlformats.org/officeDocument/2006/relationships/hyperlink" Target="applewebdata://E5D4E62E-B398-4490-ACDC-537CBCB8A041/#nvj9ffslqcr" TargetMode="External"/><Relationship Id="rId4" Type="http://schemas.openxmlformats.org/officeDocument/2006/relationships/hyperlink" Target="https://openbookcollective.pubpub.org/pub/articles-of-association/" TargetMode="External"/><Relationship Id="rId9" Type="http://schemas.openxmlformats.org/officeDocument/2006/relationships/hyperlink" Target="applewebdata://E5D4E62E-B398-4490-ACDC-537CBCB8A041/#nf94rce713m"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cloud.openbookcollective.org/s/ZAxpMyA5Wi9jDYK" TargetMode="External"/><Relationship Id="rId7" Type="http://schemas.openxmlformats.org/officeDocument/2006/relationships/image" Target="../media/image13.png"/><Relationship Id="rId2" Type="http://schemas.openxmlformats.org/officeDocument/2006/relationships/hyperlink" Target="https://cloud.openbookcollective.org/s/MwefG89TkefagZs" TargetMode="External"/><Relationship Id="rId1" Type="http://schemas.openxmlformats.org/officeDocument/2006/relationships/slideLayout" Target="../slideLayouts/slideLayout2.xml"/><Relationship Id="rId6" Type="http://schemas.openxmlformats.org/officeDocument/2006/relationships/hyperlink" Target="https://copim.pubpub.org/pub/open-book-collective-our-organisational-model/release/1" TargetMode="External"/><Relationship Id="rId5" Type="http://schemas.openxmlformats.org/officeDocument/2006/relationships/hyperlink" Target="https://cloud.openbookcollective.org/s/M2EeAmnsJxxdQad" TargetMode="External"/><Relationship Id="rId4" Type="http://schemas.openxmlformats.org/officeDocument/2006/relationships/hyperlink" Target="https://cloud.openbookcollective.org/s/PPGdKJDMnneNa8A"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doi.org/10.21428/785a6451.d1a7e0dd" TargetMode="External"/><Relationship Id="rId2" Type="http://schemas.openxmlformats.org/officeDocument/2006/relationships/hyperlink" Target="https://doi.org/10.21428/785a6451.13890eb3" TargetMode="Externa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doi.org/10.1215/0961754X-1630424" TargetMode="Externa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doi.org/10.5281/zenodo.14802273" TargetMode="External"/><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hyperlink" Target="https://scholarled.org/" TargetMode="External"/><Relationship Id="rId4" Type="http://schemas.openxmlformats.org/officeDocument/2006/relationships/hyperlink" Target="https://radicaloa.postdigitalcultures.org/"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s://www.martineve.com/2017/02/13/how-much-does-it-cost-to-run-a-small-scholarly-publisher/" TargetMode="External"/><Relationship Id="rId7" Type="http://schemas.openxmlformats.org/officeDocument/2006/relationships/hyperlink" Target="https://punctumbooks.pubpub.org/pub/punctum-books-financial-activity-report-2016-2019/release/5"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userblogs.fu-berlin.de/langsci-press/2016/04/18/calculating-the-costs-of-a-community-driven-publisher/" TargetMode="External"/><Relationship Id="rId5" Type="http://schemas.openxmlformats.org/officeDocument/2006/relationships/hyperlink" Target="http://garyhall.squarespace.com/journal/2015/6/13/open-humanities-press-funding-and-organisation.html" TargetMode="External"/><Relationship Id="rId4" Type="http://schemas.openxmlformats.org/officeDocument/2006/relationships/hyperlink" Target="https://blogs.openbookpublishers.com/introducing-some-data-to-the-open-access-debate-obps-business-model-part-one/"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hyperlink" Target="https://toolkit.openbookcollective.org/" TargetMode="Externa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FC321AD-2C92-446F-AF58-8CAA634BFD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B0828D5-D022-209C-5BED-8B427586AED9}"/>
              </a:ext>
            </a:extLst>
          </p:cNvPr>
          <p:cNvPicPr>
            <a:picLocks noChangeAspect="1"/>
          </p:cNvPicPr>
          <p:nvPr/>
        </p:nvPicPr>
        <p:blipFill>
          <a:blip r:embed="rId2">
            <a:alphaModFix/>
          </a:blip>
          <a:srcRect b="15730"/>
          <a:stretch/>
        </p:blipFill>
        <p:spPr>
          <a:xfrm>
            <a:off x="20" y="10"/>
            <a:ext cx="12191980" cy="6857989"/>
          </a:xfrm>
          <a:prstGeom prst="rect">
            <a:avLst/>
          </a:prstGeom>
        </p:spPr>
      </p:pic>
      <p:sp>
        <p:nvSpPr>
          <p:cNvPr id="11" name="Freeform: Shape 10">
            <a:extLst>
              <a:ext uri="{FF2B5EF4-FFF2-40B4-BE49-F238E27FC236}">
                <a16:creationId xmlns:a16="http://schemas.microsoft.com/office/drawing/2014/main" id="{50220E3B-B61B-7FE6-8157-FEE84BBD0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722853" cy="6858000"/>
          </a:xfrm>
          <a:custGeom>
            <a:avLst/>
            <a:gdLst>
              <a:gd name="connsiteX0" fmla="*/ 2192785 w 2192785"/>
              <a:gd name="connsiteY0" fmla="*/ 3807381 h 3807381"/>
              <a:gd name="connsiteX1" fmla="*/ 0 w 2192785"/>
              <a:gd name="connsiteY1" fmla="*/ 3807381 h 3807381"/>
              <a:gd name="connsiteX2" fmla="*/ 0 w 2192785"/>
              <a:gd name="connsiteY2" fmla="*/ 0 h 3807381"/>
              <a:gd name="connsiteX3" fmla="*/ 2192785 w 2192785"/>
              <a:gd name="connsiteY3" fmla="*/ 0 h 3807381"/>
            </a:gdLst>
            <a:ahLst/>
            <a:cxnLst>
              <a:cxn ang="0">
                <a:pos x="connsiteX0" y="connsiteY0"/>
              </a:cxn>
              <a:cxn ang="0">
                <a:pos x="connsiteX1" y="connsiteY1"/>
              </a:cxn>
              <a:cxn ang="0">
                <a:pos x="connsiteX2" y="connsiteY2"/>
              </a:cxn>
              <a:cxn ang="0">
                <a:pos x="connsiteX3" y="connsiteY3"/>
              </a:cxn>
            </a:cxnLst>
            <a:rect l="l" t="t" r="r" b="b"/>
            <a:pathLst>
              <a:path w="2192785" h="3807381">
                <a:moveTo>
                  <a:pt x="2192785" y="3807381"/>
                </a:moveTo>
                <a:lnTo>
                  <a:pt x="0" y="3807381"/>
                </a:lnTo>
                <a:lnTo>
                  <a:pt x="0" y="0"/>
                </a:lnTo>
                <a:lnTo>
                  <a:pt x="2192785" y="0"/>
                </a:lnTo>
                <a:close/>
              </a:path>
            </a:pathLst>
          </a:custGeom>
          <a:gradFill>
            <a:gsLst>
              <a:gs pos="0">
                <a:srgbClr val="000000">
                  <a:alpha val="0"/>
                </a:srgbClr>
              </a:gs>
              <a:gs pos="95000">
                <a:srgbClr val="000000">
                  <a:alpha val="55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1B81CA2-9214-5A3C-8C1D-341B631179D9}"/>
              </a:ext>
            </a:extLst>
          </p:cNvPr>
          <p:cNvSpPr>
            <a:spLocks noGrp="1"/>
          </p:cNvSpPr>
          <p:nvPr>
            <p:ph type="ctrTitle"/>
          </p:nvPr>
        </p:nvSpPr>
        <p:spPr>
          <a:xfrm>
            <a:off x="550161" y="728574"/>
            <a:ext cx="5622528" cy="2852928"/>
          </a:xfrm>
        </p:spPr>
        <p:txBody>
          <a:bodyPr anchor="t">
            <a:normAutofit/>
          </a:bodyPr>
          <a:lstStyle/>
          <a:p>
            <a:pPr>
              <a:lnSpc>
                <a:spcPct val="120000"/>
              </a:lnSpc>
            </a:pPr>
            <a:r>
              <a:rPr lang="en-GB" sz="1700" b="1" kern="0" dirty="0">
                <a:solidFill>
                  <a:srgbClr val="FFFFFF"/>
                </a:solidFill>
                <a:effectLst/>
                <a:latin typeface="Aptos" panose="020B0004020202020204" pitchFamily="34" charset="0"/>
                <a:ea typeface="Times New Roman" panose="02020603050405020304" pitchFamily="18" charset="0"/>
                <a:cs typeface="Times New Roman" panose="02020603050405020304" pitchFamily="18" charset="0"/>
              </a:rPr>
              <a:t>Creating Community-Owned Futures for Open Access Books by Scaling Small and Co-designing Governance</a:t>
            </a:r>
            <a:br>
              <a:rPr lang="en-GB" sz="17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endParaRPr lang="en-US" sz="1700" dirty="0">
              <a:solidFill>
                <a:srgbClr val="FFFFFF"/>
              </a:solidFill>
            </a:endParaRPr>
          </a:p>
        </p:txBody>
      </p:sp>
      <p:sp>
        <p:nvSpPr>
          <p:cNvPr id="3" name="Subtitle 2">
            <a:extLst>
              <a:ext uri="{FF2B5EF4-FFF2-40B4-BE49-F238E27FC236}">
                <a16:creationId xmlns:a16="http://schemas.microsoft.com/office/drawing/2014/main" id="{06C33AF7-FA73-6226-B597-47A2DC2E83A1}"/>
              </a:ext>
            </a:extLst>
          </p:cNvPr>
          <p:cNvSpPr>
            <a:spLocks noGrp="1"/>
          </p:cNvSpPr>
          <p:nvPr>
            <p:ph type="subTitle" idx="1"/>
          </p:nvPr>
        </p:nvSpPr>
        <p:spPr>
          <a:xfrm>
            <a:off x="596169" y="5319851"/>
            <a:ext cx="5530513" cy="1276249"/>
          </a:xfrm>
        </p:spPr>
        <p:txBody>
          <a:bodyPr>
            <a:normAutofit/>
          </a:bodyPr>
          <a:lstStyle/>
          <a:p>
            <a:pPr>
              <a:lnSpc>
                <a:spcPct val="120000"/>
              </a:lnSpc>
            </a:pPr>
            <a:r>
              <a:rPr lang="en-US" sz="1100" dirty="0">
                <a:solidFill>
                  <a:srgbClr val="FFFFFF"/>
                </a:solidFill>
              </a:rPr>
              <a:t>Janneke Adema</a:t>
            </a:r>
          </a:p>
          <a:p>
            <a:pPr>
              <a:lnSpc>
                <a:spcPct val="120000"/>
              </a:lnSpc>
            </a:pPr>
            <a:r>
              <a:rPr lang="en-US" sz="1100" dirty="0">
                <a:solidFill>
                  <a:srgbClr val="FFFFFF"/>
                </a:solidFill>
              </a:rPr>
              <a:t>Centre for </a:t>
            </a:r>
            <a:r>
              <a:rPr lang="en-US" sz="1100" dirty="0" err="1">
                <a:solidFill>
                  <a:srgbClr val="FFFFFF"/>
                </a:solidFill>
              </a:rPr>
              <a:t>Postdigital</a:t>
            </a:r>
            <a:r>
              <a:rPr lang="en-US" sz="1100" dirty="0">
                <a:solidFill>
                  <a:srgbClr val="FFFFFF"/>
                </a:solidFill>
              </a:rPr>
              <a:t> Cultures</a:t>
            </a:r>
          </a:p>
          <a:p>
            <a:pPr>
              <a:lnSpc>
                <a:spcPct val="120000"/>
              </a:lnSpc>
            </a:pPr>
            <a:r>
              <a:rPr lang="en-US" sz="1100" dirty="0" err="1">
                <a:solidFill>
                  <a:srgbClr val="FFFFFF"/>
                </a:solidFill>
              </a:rPr>
              <a:t>Metagovernance</a:t>
            </a:r>
            <a:r>
              <a:rPr lang="en-US" sz="1100" dirty="0">
                <a:solidFill>
                  <a:srgbClr val="FFFFFF"/>
                </a:solidFill>
              </a:rPr>
              <a:t> Seminar</a:t>
            </a:r>
          </a:p>
          <a:p>
            <a:pPr>
              <a:lnSpc>
                <a:spcPct val="120000"/>
              </a:lnSpc>
            </a:pPr>
            <a:r>
              <a:rPr lang="en-US" sz="1100" dirty="0">
                <a:solidFill>
                  <a:srgbClr val="FFFFFF"/>
                </a:solidFill>
              </a:rPr>
              <a:t>March 26 2025</a:t>
            </a:r>
          </a:p>
        </p:txBody>
      </p:sp>
      <p:sp>
        <p:nvSpPr>
          <p:cNvPr id="13" name="Freeform: Shape 12">
            <a:extLst>
              <a:ext uri="{FF2B5EF4-FFF2-40B4-BE49-F238E27FC236}">
                <a16:creationId xmlns:a16="http://schemas.microsoft.com/office/drawing/2014/main" id="{2FA801D1-B067-4DAE-708F-7C47567C2C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9995139" y="0"/>
            <a:ext cx="2196859" cy="6858000"/>
          </a:xfrm>
          <a:custGeom>
            <a:avLst/>
            <a:gdLst>
              <a:gd name="connsiteX0" fmla="*/ 2192785 w 2192785"/>
              <a:gd name="connsiteY0" fmla="*/ 3807381 h 3807381"/>
              <a:gd name="connsiteX1" fmla="*/ 0 w 2192785"/>
              <a:gd name="connsiteY1" fmla="*/ 3807381 h 3807381"/>
              <a:gd name="connsiteX2" fmla="*/ 0 w 2192785"/>
              <a:gd name="connsiteY2" fmla="*/ 0 h 3807381"/>
              <a:gd name="connsiteX3" fmla="*/ 2192785 w 2192785"/>
              <a:gd name="connsiteY3" fmla="*/ 0 h 3807381"/>
            </a:gdLst>
            <a:ahLst/>
            <a:cxnLst>
              <a:cxn ang="0">
                <a:pos x="connsiteX0" y="connsiteY0"/>
              </a:cxn>
              <a:cxn ang="0">
                <a:pos x="connsiteX1" y="connsiteY1"/>
              </a:cxn>
              <a:cxn ang="0">
                <a:pos x="connsiteX2" y="connsiteY2"/>
              </a:cxn>
              <a:cxn ang="0">
                <a:pos x="connsiteX3" y="connsiteY3"/>
              </a:cxn>
            </a:cxnLst>
            <a:rect l="l" t="t" r="r" b="b"/>
            <a:pathLst>
              <a:path w="2192785" h="3807381">
                <a:moveTo>
                  <a:pt x="2192785" y="3807381"/>
                </a:moveTo>
                <a:lnTo>
                  <a:pt x="0" y="3807381"/>
                </a:lnTo>
                <a:lnTo>
                  <a:pt x="0" y="0"/>
                </a:lnTo>
                <a:lnTo>
                  <a:pt x="2192785" y="0"/>
                </a:lnTo>
                <a:close/>
              </a:path>
            </a:pathLst>
          </a:custGeom>
          <a:gradFill>
            <a:gsLst>
              <a:gs pos="0">
                <a:srgbClr val="000000">
                  <a:alpha val="0"/>
                </a:srgbClr>
              </a:gs>
              <a:gs pos="100000">
                <a:srgbClr val="000000">
                  <a:alpha val="31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2BF5D4DB-368A-4B23-81E4-E0454BAD86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1563125" y="3424422"/>
            <a:ext cx="642729" cy="2930667"/>
          </a:xfrm>
          <a:prstGeom prst="rect">
            <a:avLst/>
          </a:prstGeom>
          <a:blipFill dpi="0" rotWithShape="1">
            <a:blip r:embed="rId3">
              <a:alphaModFix amt="99000"/>
              <a:extLst>
                <a:ext uri="{96DAC541-7B7A-43D3-8B79-37D633B846F1}">
                  <asvg:svgBlip xmlns:asvg="http://schemas.microsoft.com/office/drawing/2016/SVG/main" r:embed="rId4"/>
                </a:ext>
              </a:extLst>
            </a:blip>
            <a:srcRect/>
            <a:tile tx="0" ty="0" sx="6000" sy="6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372D7B9-36D5-4C1F-B7C9-36717C28F1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11985992" y="4836695"/>
            <a:ext cx="206609" cy="20213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73985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9D67F-AAC9-09AE-A256-20CB27E241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FD8CE5-402A-00AF-AABC-FD060848BC25}"/>
              </a:ext>
            </a:extLst>
          </p:cNvPr>
          <p:cNvSpPr>
            <a:spLocks noGrp="1"/>
          </p:cNvSpPr>
          <p:nvPr>
            <p:ph type="title"/>
          </p:nvPr>
        </p:nvSpPr>
        <p:spPr>
          <a:xfrm>
            <a:off x="867868" y="1225639"/>
            <a:ext cx="4008586" cy="4680583"/>
          </a:xfrm>
        </p:spPr>
        <p:txBody>
          <a:bodyPr vert="horz" lIns="91440" tIns="45720" rIns="91440" bIns="45720" rtlCol="0" anchor="ctr">
            <a:normAutofit/>
          </a:bodyPr>
          <a:lstStyle/>
          <a:p>
            <a:r>
              <a:rPr lang="en-US" sz="5200" kern="1200" dirty="0">
                <a:solidFill>
                  <a:schemeClr val="tx1"/>
                </a:solidFill>
                <a:latin typeface="Avenir Light" panose="020B0402020203020204" pitchFamily="34" charset="77"/>
              </a:rPr>
              <a:t>Scaling Small</a:t>
            </a:r>
          </a:p>
        </p:txBody>
      </p:sp>
      <p:sp>
        <p:nvSpPr>
          <p:cNvPr id="3" name="Content Placeholder 2">
            <a:extLst>
              <a:ext uri="{FF2B5EF4-FFF2-40B4-BE49-F238E27FC236}">
                <a16:creationId xmlns:a16="http://schemas.microsoft.com/office/drawing/2014/main" id="{9E09BED9-4470-E07B-ABE2-38486387A2CB}"/>
              </a:ext>
            </a:extLst>
          </p:cNvPr>
          <p:cNvSpPr>
            <a:spLocks noGrp="1"/>
          </p:cNvSpPr>
          <p:nvPr>
            <p:ph idx="4294967295"/>
          </p:nvPr>
        </p:nvSpPr>
        <p:spPr>
          <a:xfrm>
            <a:off x="5386388" y="0"/>
            <a:ext cx="6657975" cy="7488497"/>
          </a:xfrm>
        </p:spPr>
        <p:txBody>
          <a:bodyPr vert="horz" lIns="91440" tIns="45720" rIns="91440" bIns="45720" rtlCol="0" anchor="ctr">
            <a:normAutofit/>
          </a:bodyPr>
          <a:lstStyle/>
          <a:p>
            <a:r>
              <a:rPr lang="en-US" dirty="0">
                <a:latin typeface="+mj-lt"/>
              </a:rPr>
              <a:t>Working to capacity: 50 books (punctum books), 30 (Open Book Publishers), 5 (Open Humanities Press/Mattering Press) a year</a:t>
            </a:r>
          </a:p>
          <a:p>
            <a:r>
              <a:rPr lang="en-US" dirty="0">
                <a:latin typeface="+mj-lt"/>
              </a:rPr>
              <a:t>Scaling through horizontal and vertical collaborations</a:t>
            </a:r>
          </a:p>
          <a:p>
            <a:r>
              <a:rPr lang="en-US" dirty="0">
                <a:latin typeface="+mj-lt"/>
              </a:rPr>
              <a:t>Transparency and openness about funding models and costs</a:t>
            </a:r>
          </a:p>
          <a:p>
            <a:r>
              <a:rPr lang="en-US" dirty="0">
                <a:latin typeface="+mj-lt"/>
              </a:rPr>
              <a:t>No or low BPCs and fee-waivers</a:t>
            </a:r>
          </a:p>
          <a:p>
            <a:r>
              <a:rPr lang="en-US" dirty="0">
                <a:latin typeface="+mj-lt"/>
              </a:rPr>
              <a:t>Resources and skills sharing</a:t>
            </a:r>
          </a:p>
          <a:p>
            <a:r>
              <a:rPr lang="en-US" dirty="0">
                <a:latin typeface="+mj-lt"/>
              </a:rPr>
              <a:t>Experimenting with models and formats</a:t>
            </a:r>
          </a:p>
          <a:p>
            <a:r>
              <a:rPr lang="en-US" dirty="0">
                <a:latin typeface="+mj-lt"/>
              </a:rPr>
              <a:t>Situatedness</a:t>
            </a:r>
          </a:p>
          <a:p>
            <a:r>
              <a:rPr lang="en-US" dirty="0">
                <a:latin typeface="+mj-lt"/>
              </a:rPr>
              <a:t>Open source infrastructures: software, platforms, and tools</a:t>
            </a:r>
          </a:p>
          <a:p>
            <a:endParaRPr lang="en-US" sz="2000" dirty="0"/>
          </a:p>
        </p:txBody>
      </p:sp>
    </p:spTree>
    <p:extLst>
      <p:ext uri="{BB962C8B-B14F-4D97-AF65-F5344CB8AC3E}">
        <p14:creationId xmlns:p14="http://schemas.microsoft.com/office/powerpoint/2010/main" val="615610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solidFill>
          <a:schemeClr val="accent1"/>
        </a:solidFill>
        <a:effectLst/>
      </p:bgPr>
    </p:bg>
    <p:spTree>
      <p:nvGrpSpPr>
        <p:cNvPr id="1" name=""/>
        <p:cNvGrpSpPr/>
        <p:nvPr/>
      </p:nvGrpSpPr>
      <p:grpSpPr bwMode="auto">
        <a:xfrm>
          <a:off x="0" y="0"/>
          <a:ext cx="0" cy="0"/>
          <a:chOff x="0" y="0"/>
          <a:chExt cx="0" cy="0"/>
        </a:xfrm>
      </p:grpSpPr>
      <p:sp>
        <p:nvSpPr>
          <p:cNvPr id="1031" name="Rectangle 1030">
            <a:extLst>
              <a:ext uri="{FF2B5EF4-FFF2-40B4-BE49-F238E27FC236}">
                <a16:creationId xmlns:a16="http://schemas.microsoft.com/office/drawing/2014/main" id="{0959F59E-86AC-4677-BFB0-9CD55AB107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Rectangle 1032">
            <a:extLst>
              <a:ext uri="{FF2B5EF4-FFF2-40B4-BE49-F238E27FC236}">
                <a16:creationId xmlns:a16="http://schemas.microsoft.com/office/drawing/2014/main" id="{997ED08E-7CE7-4539-8E16-6A356378B3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7090"/>
            <a:ext cx="7324526" cy="5897880"/>
          </a:xfrm>
          <a:prstGeom prst="rect">
            <a:avLst/>
          </a:prstGeom>
          <a:solidFill>
            <a:srgbClr val="FFFFFF"/>
          </a:solid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5" name="Rectangle 1034">
            <a:extLst>
              <a:ext uri="{FF2B5EF4-FFF2-40B4-BE49-F238E27FC236}">
                <a16:creationId xmlns:a16="http://schemas.microsoft.com/office/drawing/2014/main" id="{39F96DC1-4B54-4B36-B945-425E4C04AF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9003" y="487090"/>
            <a:ext cx="3745983" cy="1856232"/>
          </a:xfrm>
          <a:prstGeom prst="rect">
            <a:avLst/>
          </a:prstGeom>
          <a:solidFill>
            <a:srgbClr val="FFFFFF"/>
          </a:solid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a:extLst>
              <a:ext uri="{FF2B5EF4-FFF2-40B4-BE49-F238E27FC236}">
                <a16:creationId xmlns:a16="http://schemas.microsoft.com/office/drawing/2014/main" id="{72EF9716-3A9A-9F4B-8C8D-E46115D0681D}"/>
              </a:ext>
            </a:extLst>
          </p:cNvPr>
          <p:cNvPicPr/>
          <p:nvPr/>
        </p:nvPicPr>
        <p:blipFill>
          <a:blip r:embed="rId2"/>
          <a:stretch/>
        </p:blipFill>
        <p:spPr bwMode="auto">
          <a:xfrm>
            <a:off x="1054441" y="1529506"/>
            <a:ext cx="6169668" cy="3263890"/>
          </a:xfrm>
          <a:prstGeom prst="rect">
            <a:avLst/>
          </a:prstGeom>
        </p:spPr>
      </p:pic>
      <p:sp>
        <p:nvSpPr>
          <p:cNvPr id="1037" name="Rectangle 1036">
            <a:extLst>
              <a:ext uri="{FF2B5EF4-FFF2-40B4-BE49-F238E27FC236}">
                <a16:creationId xmlns:a16="http://schemas.microsoft.com/office/drawing/2014/main" id="{A4F450A1-0760-4C39-82E4-515AA4FC94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9003" y="2511639"/>
            <a:ext cx="3745983" cy="1856232"/>
          </a:xfrm>
          <a:prstGeom prst="rect">
            <a:avLst/>
          </a:prstGeom>
          <a:solidFill>
            <a:srgbClr val="FFFFFF"/>
          </a:solid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rpool University Press: Opening the Future">
            <a:extLst>
              <a:ext uri="{FF2B5EF4-FFF2-40B4-BE49-F238E27FC236}">
                <a16:creationId xmlns:a16="http://schemas.microsoft.com/office/drawing/2014/main" id="{18548125-CE5D-6E45-B3F8-CEBCC4646AD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001986" y="2901955"/>
            <a:ext cx="3548832" cy="1222394"/>
          </a:xfrm>
          <a:prstGeom prst="rect">
            <a:avLst/>
          </a:prstGeom>
          <a:noFill/>
          <a:extLst>
            <a:ext uri="{909E8E84-426E-40DD-AFC4-6F175D3DCCD1}">
              <a14:hiddenFill xmlns:a14="http://schemas.microsoft.com/office/drawing/2010/main">
                <a:solidFill>
                  <a:srgbClr val="FFFFFF"/>
                </a:solidFill>
              </a14:hiddenFill>
            </a:ext>
          </a:extLst>
        </p:spPr>
      </p:pic>
      <p:sp>
        <p:nvSpPr>
          <p:cNvPr id="1039" name="Rectangle 1038">
            <a:extLst>
              <a:ext uri="{FF2B5EF4-FFF2-40B4-BE49-F238E27FC236}">
                <a16:creationId xmlns:a16="http://schemas.microsoft.com/office/drawing/2014/main" id="{0185CD32-2E94-4663-81AE-CC54E44AC2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9003" y="4528738"/>
            <a:ext cx="3745983" cy="1856232"/>
          </a:xfrm>
          <a:prstGeom prst="rect">
            <a:avLst/>
          </a:prstGeom>
          <a:solidFill>
            <a:srgbClr val="FFFFFF"/>
          </a:solid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5" descr="Logo, company name&#10;&#10;Description automatically generated">
            <a:extLst>
              <a:ext uri="{FF2B5EF4-FFF2-40B4-BE49-F238E27FC236}">
                <a16:creationId xmlns:a16="http://schemas.microsoft.com/office/drawing/2014/main" id="{BC410FFE-A81C-47BC-8D88-13FD8D0FB015}"/>
              </a:ext>
            </a:extLst>
          </p:cNvPr>
          <p:cNvPicPr>
            <a:picLocks noChangeAspect="1"/>
          </p:cNvPicPr>
          <p:nvPr/>
        </p:nvPicPr>
        <p:blipFill>
          <a:blip r:embed="rId4"/>
          <a:stretch/>
        </p:blipFill>
        <p:spPr bwMode="auto">
          <a:xfrm>
            <a:off x="8129872" y="4942354"/>
            <a:ext cx="3420946" cy="1026284"/>
          </a:xfrm>
          <a:prstGeom prst="rect">
            <a:avLst/>
          </a:prstGeom>
        </p:spPr>
      </p:pic>
      <p:pic>
        <p:nvPicPr>
          <p:cNvPr id="30" name="Picture 2">
            <a:extLst>
              <a:ext uri="{FF2B5EF4-FFF2-40B4-BE49-F238E27FC236}">
                <a16:creationId xmlns:a16="http://schemas.microsoft.com/office/drawing/2014/main" id="{F7E2B30F-F184-49B6-94B9-73096AC87391}"/>
              </a:ext>
            </a:extLst>
          </p:cNvPr>
          <p:cNvPicPr>
            <a:picLocks noChangeAspect="1" noChangeArrowheads="1"/>
          </p:cNvPicPr>
          <p:nvPr/>
        </p:nvPicPr>
        <p:blipFill>
          <a:blip r:embed="rId5">
            <a:extLst>
              <a:ext uri="{28A0092B-C50C-407E-A947-70E740481C1C}">
                <a14:useLocalDpi xmlns:a14="http://schemas.microsoft.com/office/drawing/2010/main"/>
              </a:ext>
            </a:extLst>
          </a:blip>
          <a:stretch/>
        </p:blipFill>
        <p:spPr bwMode="auto">
          <a:xfrm>
            <a:off x="8129872" y="594179"/>
            <a:ext cx="3420947" cy="1642054"/>
          </a:xfrm>
          <a:prstGeom prst="rect">
            <a:avLst/>
          </a:prstGeom>
          <a:noFill/>
        </p:spPr>
      </p:pic>
    </p:spTree>
    <p:extLst>
      <p:ext uri="{BB962C8B-B14F-4D97-AF65-F5344CB8AC3E}">
        <p14:creationId xmlns:p14="http://schemas.microsoft.com/office/powerpoint/2010/main" val="3864952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B2248-7A3C-BF4B-8693-4A0321CAE09D}"/>
              </a:ext>
            </a:extLst>
          </p:cNvPr>
          <p:cNvSpPr>
            <a:spLocks noGrp="1"/>
          </p:cNvSpPr>
          <p:nvPr>
            <p:ph type="title"/>
          </p:nvPr>
        </p:nvSpPr>
        <p:spPr>
          <a:xfrm>
            <a:off x="150628" y="-112331"/>
            <a:ext cx="2540620" cy="6756018"/>
          </a:xfrm>
        </p:spPr>
        <p:txBody>
          <a:bodyPr vert="horz" lIns="91440" tIns="45720" rIns="91440" bIns="45720" rtlCol="0" anchor="b">
            <a:normAutofit/>
          </a:bodyPr>
          <a:lstStyle/>
          <a:p>
            <a:pPr marL="0" indent="0"/>
            <a:r>
              <a:rPr lang="en-US" sz="1100" spc="0" dirty="0">
                <a:ea typeface="Source Sans Pro Light" panose="020B0403030403020204" pitchFamily="34" charset="0"/>
              </a:rPr>
              <a:t>Moore, Samuel. (2021). Exploring models for community governance (1.0). </a:t>
            </a:r>
            <a:r>
              <a:rPr lang="en-US" sz="1100" spc="0" dirty="0" err="1">
                <a:ea typeface="Source Sans Pro Light" panose="020B0403030403020204" pitchFamily="34" charset="0"/>
              </a:rPr>
              <a:t>Zenodo</a:t>
            </a:r>
            <a:r>
              <a:rPr lang="en-US" sz="1100" spc="0" dirty="0">
                <a:ea typeface="Source Sans Pro Light" panose="020B0403030403020204" pitchFamily="34" charset="0"/>
              </a:rPr>
              <a:t>. </a:t>
            </a:r>
            <a:r>
              <a:rPr lang="en-US" sz="1100" spc="0" dirty="0">
                <a:ea typeface="Source Sans Pro Light" panose="020B0403030403020204" pitchFamily="34" charset="0"/>
                <a:hlinkClick r:id="rId2"/>
              </a:rPr>
              <a:t>https://doi.org/10.5281/zenodo.4730687</a:t>
            </a:r>
            <a:br>
              <a:rPr lang="en-US" sz="1100" spc="0" dirty="0">
                <a:ea typeface="Source Sans Pro Light" panose="020B0403030403020204" pitchFamily="34" charset="0"/>
              </a:rPr>
            </a:br>
            <a:br>
              <a:rPr lang="en-US" sz="1100" spc="0" dirty="0">
                <a:ea typeface="Source Sans Pro Light" panose="020B0403030403020204" pitchFamily="34" charset="0"/>
              </a:rPr>
            </a:br>
            <a:r>
              <a:rPr lang="en-US" sz="1100" spc="0" dirty="0">
                <a:ea typeface="Source Sans Pro Light" panose="020B0403030403020204" pitchFamily="34" charset="0"/>
              </a:rPr>
              <a:t>Hart, Patrick, Adema, Janneke, &amp; COPIM. (2022). Towards Better Practices for the Community Governance of Open Infrastructures (1.0). </a:t>
            </a:r>
            <a:r>
              <a:rPr lang="en-US" sz="1100" spc="0" dirty="0" err="1">
                <a:ea typeface="Source Sans Pro Light" panose="020B0403030403020204" pitchFamily="34" charset="0"/>
              </a:rPr>
              <a:t>Zenodo</a:t>
            </a:r>
            <a:r>
              <a:rPr lang="en-US" sz="1100" spc="0" dirty="0">
                <a:ea typeface="Source Sans Pro Light" panose="020B0403030403020204" pitchFamily="34" charset="0"/>
              </a:rPr>
              <a:t>. </a:t>
            </a:r>
            <a:r>
              <a:rPr lang="en-US" sz="1100" spc="0" dirty="0">
                <a:ea typeface="Source Sans Pro Light" panose="020B0403030403020204" pitchFamily="34" charset="0"/>
                <a:hlinkClick r:id="rId3"/>
              </a:rPr>
              <a:t>https://doi.org/10.5281/zenodo.6535460</a:t>
            </a:r>
            <a:br>
              <a:rPr lang="en-US" sz="1100" spc="0" dirty="0">
                <a:ea typeface="Source Sans Pro Light" panose="020B0403030403020204" pitchFamily="34" charset="0"/>
              </a:rPr>
            </a:br>
            <a:br>
              <a:rPr lang="en-US" sz="1100" spc="0" dirty="0">
                <a:ea typeface="Source Sans Pro Light" panose="020B0403030403020204" pitchFamily="34" charset="0"/>
              </a:rPr>
            </a:br>
            <a:r>
              <a:rPr lang="en-GB" sz="1100" spc="0" dirty="0"/>
              <a:t>Fathallah, Judith. (2023). Governing Scholar-Led OA Book Publishers: Values, Practices, Barriers (2.0). </a:t>
            </a:r>
            <a:r>
              <a:rPr lang="en-GB" sz="1100" spc="0" dirty="0" err="1"/>
              <a:t>Zenodo</a:t>
            </a:r>
            <a:r>
              <a:rPr lang="en-GB" sz="1100" spc="0" dirty="0"/>
              <a:t>. </a:t>
            </a:r>
            <a:r>
              <a:rPr lang="en-GB" sz="1100" spc="0" dirty="0">
                <a:hlinkClick r:id="rId4"/>
              </a:rPr>
              <a:t>https://doi.org/10.5281/zenodo.7816770</a:t>
            </a:r>
            <a:r>
              <a:rPr lang="en-GB" sz="1100" spc="0" dirty="0"/>
              <a:t> </a:t>
            </a:r>
            <a:br>
              <a:rPr lang="en-GB" sz="1600" spc="0" dirty="0">
                <a:ea typeface="Source Sans Pro Light" panose="020B0403030403020204" pitchFamily="34" charset="0"/>
              </a:rPr>
            </a:br>
            <a:br>
              <a:rPr lang="en-US" sz="2000" spc="0" dirty="0">
                <a:ea typeface="Source Sans Pro Light" panose="020B0403030403020204" pitchFamily="34" charset="0"/>
              </a:rPr>
            </a:br>
            <a:br>
              <a:rPr lang="en-US" sz="1500" spc="0" dirty="0"/>
            </a:br>
            <a:endParaRPr lang="en-US" sz="1500" spc="0" dirty="0"/>
          </a:p>
        </p:txBody>
      </p:sp>
      <p:pic>
        <p:nvPicPr>
          <p:cNvPr id="5" name="Content Placeholder 4" descr="Graphical user interface, application&#10;&#10;Description automatically generated">
            <a:extLst>
              <a:ext uri="{FF2B5EF4-FFF2-40B4-BE49-F238E27FC236}">
                <a16:creationId xmlns:a16="http://schemas.microsoft.com/office/drawing/2014/main" id="{F70F33C9-8B82-9E4C-A75F-77F7F2C9E8FA}"/>
              </a:ext>
            </a:extLst>
          </p:cNvPr>
          <p:cNvPicPr>
            <a:picLocks noGrp="1" noChangeAspect="1"/>
          </p:cNvPicPr>
          <p:nvPr>
            <p:ph sz="half" idx="1"/>
          </p:nvPr>
        </p:nvPicPr>
        <p:blipFill>
          <a:blip r:embed="rId5"/>
          <a:stretch>
            <a:fillRect/>
          </a:stretch>
        </p:blipFill>
        <p:spPr>
          <a:xfrm>
            <a:off x="2691248" y="1492240"/>
            <a:ext cx="2972096" cy="3822633"/>
          </a:xfrm>
          <a:prstGeom prst="rect">
            <a:avLst/>
          </a:prstGeom>
        </p:spPr>
      </p:pic>
      <p:pic>
        <p:nvPicPr>
          <p:cNvPr id="6" name="Content Placeholder 5" descr="Graphical user interface, text, application&#10;&#10;Description automatically generated">
            <a:extLst>
              <a:ext uri="{FF2B5EF4-FFF2-40B4-BE49-F238E27FC236}">
                <a16:creationId xmlns:a16="http://schemas.microsoft.com/office/drawing/2014/main" id="{CFC23FF9-C21B-1F4B-A2CC-F2650A7C01DD}"/>
              </a:ext>
            </a:extLst>
          </p:cNvPr>
          <p:cNvPicPr>
            <a:picLocks noGrp="1" noChangeAspect="1"/>
          </p:cNvPicPr>
          <p:nvPr>
            <p:ph sz="half" idx="2"/>
          </p:nvPr>
        </p:nvPicPr>
        <p:blipFill>
          <a:blip r:embed="rId6"/>
          <a:stretch>
            <a:fillRect/>
          </a:stretch>
        </p:blipFill>
        <p:spPr>
          <a:xfrm>
            <a:off x="5760529" y="1510500"/>
            <a:ext cx="2972096" cy="3786111"/>
          </a:xfrm>
          <a:prstGeom prst="rect">
            <a:avLst/>
          </a:prstGeom>
        </p:spPr>
      </p:pic>
      <p:pic>
        <p:nvPicPr>
          <p:cNvPr id="4" name="Picture 3" descr="Graphical user interface, text, application&#10;&#10;Description automatically generated">
            <a:extLst>
              <a:ext uri="{FF2B5EF4-FFF2-40B4-BE49-F238E27FC236}">
                <a16:creationId xmlns:a16="http://schemas.microsoft.com/office/drawing/2014/main" id="{ADD432B5-B811-5742-9AC4-74CD5382DB24}"/>
              </a:ext>
            </a:extLst>
          </p:cNvPr>
          <p:cNvPicPr>
            <a:picLocks noChangeAspect="1"/>
          </p:cNvPicPr>
          <p:nvPr/>
        </p:nvPicPr>
        <p:blipFill>
          <a:blip r:embed="rId7"/>
          <a:stretch>
            <a:fillRect/>
          </a:stretch>
        </p:blipFill>
        <p:spPr>
          <a:xfrm>
            <a:off x="8829810" y="1492240"/>
            <a:ext cx="3000373" cy="3822633"/>
          </a:xfrm>
          <a:prstGeom prst="rect">
            <a:avLst/>
          </a:prstGeom>
        </p:spPr>
      </p:pic>
    </p:spTree>
    <p:extLst>
      <p:ext uri="{BB962C8B-B14F-4D97-AF65-F5344CB8AC3E}">
        <p14:creationId xmlns:p14="http://schemas.microsoft.com/office/powerpoint/2010/main" val="3911880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D8CACBD-08AB-5043-8662-44F5982B0913}"/>
              </a:ext>
            </a:extLst>
          </p:cNvPr>
          <p:cNvSpPr>
            <a:spLocks noGrp="1"/>
          </p:cNvSpPr>
          <p:nvPr>
            <p:ph type="subTitle"/>
          </p:nvPr>
        </p:nvSpPr>
        <p:spPr>
          <a:xfrm>
            <a:off x="300378" y="119034"/>
            <a:ext cx="4350714" cy="7241919"/>
          </a:xfrm>
        </p:spPr>
        <p:txBody>
          <a:bodyPr/>
          <a:lstStyle/>
          <a:p>
            <a:pPr marL="0" indent="0">
              <a:buNone/>
            </a:pPr>
            <a:endParaRPr lang="en-US" sz="2800" spc="300" dirty="0">
              <a:latin typeface="Avenir Book" panose="02000503020000020003" pitchFamily="2" charset="0"/>
            </a:endParaRPr>
          </a:p>
          <a:p>
            <a:pPr marL="171450" indent="-171450">
              <a:lnSpc>
                <a:spcPct val="100000"/>
              </a:lnSpc>
              <a:buFont typeface="Arial" panose="020B0604020202020204" pitchFamily="34" charset="0"/>
              <a:buChar char="•"/>
            </a:pPr>
            <a:r>
              <a:rPr lang="en-GB" sz="1600" spc="0" dirty="0">
                <a:ea typeface="Source Sans Pro Light" panose="020B0403030403020204" pitchFamily="34" charset="0"/>
              </a:rPr>
              <a:t>Moore, S. (2021). Exploring Models for Community Governance. COPIM. </a:t>
            </a:r>
            <a:r>
              <a:rPr lang="en-GB" sz="1600" spc="0" dirty="0">
                <a:ea typeface="Source Sans Pro Light" panose="020B0403030403020204" pitchFamily="34" charset="0"/>
                <a:hlinkClick r:id="rId2"/>
              </a:rPr>
              <a:t>https://doi.org/10.21428/785a6451.0304a2a8</a:t>
            </a:r>
            <a:endParaRPr lang="en-GB" sz="1600" spc="0" dirty="0">
              <a:ea typeface="Source Sans Pro Light" panose="020B0403030403020204" pitchFamily="34" charset="0"/>
            </a:endParaRPr>
          </a:p>
          <a:p>
            <a:pPr>
              <a:lnSpc>
                <a:spcPct val="100000"/>
              </a:lnSpc>
            </a:pPr>
            <a:endParaRPr lang="en-US" sz="1600" spc="0" dirty="0">
              <a:ea typeface="Source Sans Pro Light" panose="020B0403030403020204" pitchFamily="34" charset="0"/>
            </a:endParaRPr>
          </a:p>
          <a:p>
            <a:pPr marL="171450" indent="-171450">
              <a:lnSpc>
                <a:spcPct val="100000"/>
              </a:lnSpc>
              <a:buFont typeface="Arial" panose="020B0604020202020204" pitchFamily="34" charset="0"/>
              <a:buChar char="•"/>
            </a:pPr>
            <a:r>
              <a:rPr lang="en-US" sz="1600" spc="0" dirty="0">
                <a:ea typeface="Source Sans Pro Light" panose="020B0403030403020204" pitchFamily="34" charset="0"/>
              </a:rPr>
              <a:t>Moore, S., &amp; Adema, J. (2020). Community Governance Explored. COPIM. </a:t>
            </a:r>
            <a:r>
              <a:rPr lang="en-US" sz="1600" spc="0" dirty="0">
                <a:ea typeface="Source Sans Pro Light" panose="020B0403030403020204" pitchFamily="34" charset="0"/>
                <a:hlinkClick r:id="rId3"/>
              </a:rPr>
              <a:t>https://doi.org/10.21428/785a6451.20a5c646</a:t>
            </a:r>
            <a:endParaRPr lang="en-US" sz="1600" spc="0" dirty="0">
              <a:ea typeface="Source Sans Pro Light" panose="020B0403030403020204" pitchFamily="34" charset="0"/>
            </a:endParaRPr>
          </a:p>
          <a:p>
            <a:pPr>
              <a:lnSpc>
                <a:spcPct val="100000"/>
              </a:lnSpc>
            </a:pPr>
            <a:endParaRPr lang="en-US" sz="1600" spc="0" dirty="0">
              <a:ea typeface="Source Sans Pro Light" panose="020B0403030403020204" pitchFamily="34" charset="0"/>
            </a:endParaRPr>
          </a:p>
          <a:p>
            <a:pPr marL="171450" indent="-171450">
              <a:lnSpc>
                <a:spcPct val="100000"/>
              </a:lnSpc>
              <a:buFont typeface="Arial" panose="020B0604020202020204" pitchFamily="34" charset="0"/>
              <a:buChar char="•"/>
            </a:pPr>
            <a:r>
              <a:rPr lang="en-US" sz="1600" spc="0" dirty="0">
                <a:ea typeface="Source Sans Pro Light" panose="020B0403030403020204" pitchFamily="34" charset="0"/>
              </a:rPr>
              <a:t>Moore, S., &amp; Adema, J. (2020). COPIM Community Governance Workshop Recap: Part 1. COPIM. </a:t>
            </a:r>
            <a:r>
              <a:rPr lang="en-US" sz="1600" spc="0" dirty="0">
                <a:ea typeface="Source Sans Pro Light" panose="020B0403030403020204" pitchFamily="34" charset="0"/>
                <a:hlinkClick r:id="rId4"/>
              </a:rPr>
              <a:t>https://doi.org/10.21428/785a6451.6a3a2ca2</a:t>
            </a:r>
            <a:endParaRPr lang="en-US" sz="1600" spc="0" dirty="0">
              <a:ea typeface="Source Sans Pro Light" panose="020B0403030403020204" pitchFamily="34" charset="0"/>
            </a:endParaRPr>
          </a:p>
          <a:p>
            <a:pPr>
              <a:lnSpc>
                <a:spcPct val="100000"/>
              </a:lnSpc>
            </a:pPr>
            <a:endParaRPr lang="en-US" sz="1600" spc="0" dirty="0">
              <a:ea typeface="Source Sans Pro Light" panose="020B0403030403020204" pitchFamily="34" charset="0"/>
            </a:endParaRPr>
          </a:p>
          <a:p>
            <a:pPr marL="171450" indent="-171450">
              <a:lnSpc>
                <a:spcPct val="100000"/>
              </a:lnSpc>
              <a:buFont typeface="Arial" panose="020B0604020202020204" pitchFamily="34" charset="0"/>
              <a:buChar char="•"/>
            </a:pPr>
            <a:r>
              <a:rPr lang="en-US" sz="1600" spc="0" dirty="0">
                <a:ea typeface="Source Sans Pro Light" panose="020B0403030403020204" pitchFamily="34" charset="0"/>
              </a:rPr>
              <a:t>Moore, S., &amp; Adema, J. (2020). COPIM Community Governance Workshop Recap: Part 2 - On the Meaning of Community. COPIM. </a:t>
            </a:r>
            <a:r>
              <a:rPr lang="en-US" sz="1600" spc="0" dirty="0">
                <a:ea typeface="Source Sans Pro Light" panose="020B0403030403020204" pitchFamily="34" charset="0"/>
                <a:hlinkClick r:id="rId5"/>
              </a:rPr>
              <a:t>https://doi.org/10.21428/785a6451.dfe7dc68</a:t>
            </a:r>
            <a:endParaRPr lang="en-US" sz="1600" spc="0" dirty="0">
              <a:ea typeface="Source Sans Pro Light" panose="020B0403030403020204" pitchFamily="34" charset="0"/>
            </a:endParaRPr>
          </a:p>
          <a:p>
            <a:pPr marL="0" indent="0">
              <a:buNone/>
            </a:pPr>
            <a:endParaRPr lang="en-US" sz="2800" dirty="0">
              <a:latin typeface="Avenir Book" panose="02000503020000020003" pitchFamily="2" charset="0"/>
            </a:endParaRPr>
          </a:p>
          <a:p>
            <a:pPr marL="0" indent="0">
              <a:buNone/>
            </a:pPr>
            <a:endParaRPr lang="en-US" dirty="0"/>
          </a:p>
        </p:txBody>
      </p:sp>
      <p:pic>
        <p:nvPicPr>
          <p:cNvPr id="8" name="Picture 7" descr="Graphical user interface, website&#10;&#10;Description automatically generated">
            <a:extLst>
              <a:ext uri="{FF2B5EF4-FFF2-40B4-BE49-F238E27FC236}">
                <a16:creationId xmlns:a16="http://schemas.microsoft.com/office/drawing/2014/main" id="{EF7CAD83-932C-D64B-A6FF-E5E7EAE3F36C}"/>
              </a:ext>
            </a:extLst>
          </p:cNvPr>
          <p:cNvPicPr>
            <a:picLocks noChangeAspect="1"/>
          </p:cNvPicPr>
          <p:nvPr/>
        </p:nvPicPr>
        <p:blipFill>
          <a:blip r:embed="rId6"/>
          <a:stretch>
            <a:fillRect/>
          </a:stretch>
        </p:blipFill>
        <p:spPr>
          <a:xfrm>
            <a:off x="4840135" y="505851"/>
            <a:ext cx="7490327" cy="5846297"/>
          </a:xfrm>
          <a:prstGeom prst="rect">
            <a:avLst/>
          </a:prstGeom>
        </p:spPr>
      </p:pic>
    </p:spTree>
    <p:extLst>
      <p:ext uri="{BB962C8B-B14F-4D97-AF65-F5344CB8AC3E}">
        <p14:creationId xmlns:p14="http://schemas.microsoft.com/office/powerpoint/2010/main" val="7726509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31" name="Group 1030">
            <a:extLst>
              <a:ext uri="{FF2B5EF4-FFF2-40B4-BE49-F238E27FC236}">
                <a16:creationId xmlns:a16="http://schemas.microsoft.com/office/drawing/2014/main" id="{EB6ECC43-D65E-4A7B-A76B-D278A218416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V="1">
            <a:off x="11626076" y="3551521"/>
            <a:ext cx="567782" cy="3306479"/>
            <a:chOff x="11619770" y="-2005"/>
            <a:chExt cx="567782" cy="3306479"/>
          </a:xfrm>
        </p:grpSpPr>
        <p:sp>
          <p:nvSpPr>
            <p:cNvPr id="1032" name="Freeform: Shape 1031">
              <a:extLst>
                <a:ext uri="{FF2B5EF4-FFF2-40B4-BE49-F238E27FC236}">
                  <a16:creationId xmlns:a16="http://schemas.microsoft.com/office/drawing/2014/main" id="{7EE443C5-5AB9-407B-A8C3-011BB14FEF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V="1">
              <a:off x="11619770" y="373807"/>
              <a:ext cx="526228" cy="2930667"/>
            </a:xfrm>
            <a:custGeom>
              <a:avLst/>
              <a:gdLst>
                <a:gd name="connsiteX0" fmla="*/ 757287 w 757287"/>
                <a:gd name="connsiteY0" fmla="*/ 3694096 h 3694096"/>
                <a:gd name="connsiteX1" fmla="*/ 757287 w 757287"/>
                <a:gd name="connsiteY1" fmla="*/ 0 h 3694096"/>
                <a:gd name="connsiteX2" fmla="*/ 0 w 757287"/>
                <a:gd name="connsiteY2" fmla="*/ 0 h 3694096"/>
                <a:gd name="connsiteX3" fmla="*/ 0 w 757287"/>
                <a:gd name="connsiteY3" fmla="*/ 3686094 h 3694096"/>
              </a:gdLst>
              <a:ahLst/>
              <a:cxnLst>
                <a:cxn ang="0">
                  <a:pos x="connsiteX0" y="connsiteY0"/>
                </a:cxn>
                <a:cxn ang="0">
                  <a:pos x="connsiteX1" y="connsiteY1"/>
                </a:cxn>
                <a:cxn ang="0">
                  <a:pos x="connsiteX2" y="connsiteY2"/>
                </a:cxn>
                <a:cxn ang="0">
                  <a:pos x="connsiteX3" y="connsiteY3"/>
                </a:cxn>
              </a:cxnLst>
              <a:rect l="l" t="t" r="r" b="b"/>
              <a:pathLst>
                <a:path w="757287" h="3694096">
                  <a:moveTo>
                    <a:pt x="757287" y="3694096"/>
                  </a:moveTo>
                  <a:lnTo>
                    <a:pt x="757287" y="0"/>
                  </a:lnTo>
                  <a:lnTo>
                    <a:pt x="0" y="0"/>
                  </a:lnTo>
                  <a:lnTo>
                    <a:pt x="0" y="3686094"/>
                  </a:lnTo>
                  <a:close/>
                </a:path>
              </a:pathLst>
            </a:custGeom>
            <a:blipFill dpi="0" rotWithShape="1">
              <a:blip r:embed="rId2">
                <a:extLst>
                  <a:ext uri="{96DAC541-7B7A-43D3-8B79-37D633B846F1}">
                    <asvg:svgBlip xmlns:asvg="http://schemas.microsoft.com/office/drawing/2016/SVG/main" r:embed="rId3"/>
                  </a:ext>
                </a:extLst>
              </a:blip>
              <a:srcRect/>
              <a:tile tx="0" ty="0" sx="6000" sy="6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33" name="Rectangle 1032">
              <a:extLst>
                <a:ext uri="{FF2B5EF4-FFF2-40B4-BE49-F238E27FC236}">
                  <a16:creationId xmlns:a16="http://schemas.microsoft.com/office/drawing/2014/main" id="{4538C9FA-DA5E-4785-8F4A-CA481A3A65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11980943" y="-2005"/>
              <a:ext cx="206609" cy="20213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useBgFill="1">
        <p:nvSpPr>
          <p:cNvPr id="1035" name="Rectangle 1034">
            <a:extLst>
              <a:ext uri="{FF2B5EF4-FFF2-40B4-BE49-F238E27FC236}">
                <a16:creationId xmlns:a16="http://schemas.microsoft.com/office/drawing/2014/main" id="{4DE89493-AC86-4DB9-8963-3671DDEBE8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77F314B-D92C-9140-8302-20245230D0EB}"/>
              </a:ext>
            </a:extLst>
          </p:cNvPr>
          <p:cNvSpPr txBox="1"/>
          <p:nvPr/>
        </p:nvSpPr>
        <p:spPr>
          <a:xfrm>
            <a:off x="814656" y="665389"/>
            <a:ext cx="5807818" cy="1507193"/>
          </a:xfrm>
          <a:prstGeom prst="rect">
            <a:avLst/>
          </a:prstGeom>
        </p:spPr>
        <p:txBody>
          <a:bodyPr vert="horz" lIns="91440" tIns="45720" rIns="91440" bIns="45720" rtlCol="0" anchor="b">
            <a:normAutofit/>
          </a:bodyPr>
          <a:lstStyle/>
          <a:p>
            <a:pPr>
              <a:lnSpc>
                <a:spcPct val="110000"/>
              </a:lnSpc>
              <a:spcBef>
                <a:spcPct val="0"/>
              </a:spcBef>
              <a:spcAft>
                <a:spcPts val="600"/>
              </a:spcAft>
            </a:pPr>
            <a:r>
              <a:rPr lang="en-US" sz="2700" cap="all" spc="700">
                <a:latin typeface="+mj-lt"/>
                <a:ea typeface="+mj-ea"/>
                <a:cs typeface="+mj-cs"/>
              </a:rPr>
              <a:t>‘Governing Knowledge Commons’ approach:</a:t>
            </a:r>
          </a:p>
        </p:txBody>
      </p:sp>
      <p:sp>
        <p:nvSpPr>
          <p:cNvPr id="1037" name="Rectangle 1036">
            <a:extLst>
              <a:ext uri="{FF2B5EF4-FFF2-40B4-BE49-F238E27FC236}">
                <a16:creationId xmlns:a16="http://schemas.microsoft.com/office/drawing/2014/main" id="{BDAC9C0A-BBCA-4B9F-8ADF-5B2CCB19F9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206609" cy="20213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2CA3A3E-54E7-A442-96F7-F6388C9F4F75}"/>
              </a:ext>
            </a:extLst>
          </p:cNvPr>
          <p:cNvSpPr/>
          <p:nvPr/>
        </p:nvSpPr>
        <p:spPr>
          <a:xfrm>
            <a:off x="814656" y="2400301"/>
            <a:ext cx="5568215" cy="3733800"/>
          </a:xfrm>
          <a:prstGeom prst="rect">
            <a:avLst/>
          </a:prstGeom>
        </p:spPr>
        <p:txBody>
          <a:bodyPr vert="horz" lIns="91440" tIns="45720" rIns="91440" bIns="45720" rtlCol="0">
            <a:normAutofit/>
          </a:bodyPr>
          <a:lstStyle/>
          <a:p>
            <a:pPr marL="457200" indent="-228600">
              <a:lnSpc>
                <a:spcPct val="120000"/>
              </a:lnSpc>
              <a:spcAft>
                <a:spcPts val="600"/>
              </a:spcAft>
              <a:buFont typeface="Arial" panose="020B0604020202020204" pitchFamily="34" charset="0"/>
              <a:buChar char="•"/>
            </a:pPr>
            <a:r>
              <a:rPr lang="en-US" sz="2000" dirty="0">
                <a:latin typeface="+mj-lt"/>
              </a:rPr>
              <a:t>Resources – what is being shared and consumed, and by which actors? </a:t>
            </a:r>
          </a:p>
          <a:p>
            <a:pPr marL="457200" indent="-228600">
              <a:lnSpc>
                <a:spcPct val="120000"/>
              </a:lnSpc>
              <a:spcAft>
                <a:spcPts val="600"/>
              </a:spcAft>
              <a:buFont typeface="Arial" panose="020B0604020202020204" pitchFamily="34" charset="0"/>
              <a:buChar char="•"/>
            </a:pPr>
            <a:r>
              <a:rPr lang="en-US" sz="2000" dirty="0">
                <a:latin typeface="+mj-lt"/>
              </a:rPr>
              <a:t>Community – which actors make up the community and what are their roles? </a:t>
            </a:r>
          </a:p>
          <a:p>
            <a:pPr marL="457200" indent="-228600">
              <a:lnSpc>
                <a:spcPct val="120000"/>
              </a:lnSpc>
              <a:spcAft>
                <a:spcPts val="600"/>
              </a:spcAft>
              <a:buFont typeface="Arial" panose="020B0604020202020204" pitchFamily="34" charset="0"/>
              <a:buChar char="•"/>
            </a:pPr>
            <a:r>
              <a:rPr lang="en-US" sz="2000" dirty="0">
                <a:latin typeface="+mj-lt"/>
              </a:rPr>
              <a:t>Goals and objectives – what is the commons trying to achieve? </a:t>
            </a:r>
          </a:p>
          <a:p>
            <a:pPr marL="457200" indent="-228600">
              <a:lnSpc>
                <a:spcPct val="120000"/>
              </a:lnSpc>
              <a:spcAft>
                <a:spcPts val="600"/>
              </a:spcAft>
              <a:buFont typeface="Arial" panose="020B0604020202020204" pitchFamily="34" charset="0"/>
              <a:buChar char="•"/>
            </a:pPr>
            <a:r>
              <a:rPr lang="en-US" sz="2000" dirty="0">
                <a:latin typeface="+mj-lt"/>
              </a:rPr>
              <a:t>History and narrative – how did the commons come about, and where is it heading? </a:t>
            </a:r>
          </a:p>
        </p:txBody>
      </p:sp>
      <p:sp>
        <p:nvSpPr>
          <p:cNvPr id="1039" name="Freeform: Shape 1038">
            <a:extLst>
              <a:ext uri="{FF2B5EF4-FFF2-40B4-BE49-F238E27FC236}">
                <a16:creationId xmlns:a16="http://schemas.microsoft.com/office/drawing/2014/main" id="{148D47FD-99F1-4F70-A0B7-DE3FFDD3B8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630921" y="2766496"/>
            <a:ext cx="5385102" cy="1987416"/>
          </a:xfrm>
          <a:custGeom>
            <a:avLst/>
            <a:gdLst>
              <a:gd name="connsiteX0" fmla="*/ 757287 w 757287"/>
              <a:gd name="connsiteY0" fmla="*/ 3694096 h 3694096"/>
              <a:gd name="connsiteX1" fmla="*/ 757287 w 757287"/>
              <a:gd name="connsiteY1" fmla="*/ 0 h 3694096"/>
              <a:gd name="connsiteX2" fmla="*/ 0 w 757287"/>
              <a:gd name="connsiteY2" fmla="*/ 0 h 3694096"/>
              <a:gd name="connsiteX3" fmla="*/ 0 w 757287"/>
              <a:gd name="connsiteY3" fmla="*/ 3686094 h 3694096"/>
            </a:gdLst>
            <a:ahLst/>
            <a:cxnLst>
              <a:cxn ang="0">
                <a:pos x="connsiteX0" y="connsiteY0"/>
              </a:cxn>
              <a:cxn ang="0">
                <a:pos x="connsiteX1" y="connsiteY1"/>
              </a:cxn>
              <a:cxn ang="0">
                <a:pos x="connsiteX2" y="connsiteY2"/>
              </a:cxn>
              <a:cxn ang="0">
                <a:pos x="connsiteX3" y="connsiteY3"/>
              </a:cxn>
            </a:cxnLst>
            <a:rect l="l" t="t" r="r" b="b"/>
            <a:pathLst>
              <a:path w="757287" h="3694096">
                <a:moveTo>
                  <a:pt x="757287" y="3694096"/>
                </a:moveTo>
                <a:lnTo>
                  <a:pt x="757287" y="0"/>
                </a:lnTo>
                <a:lnTo>
                  <a:pt x="0" y="0"/>
                </a:lnTo>
                <a:lnTo>
                  <a:pt x="0" y="3686094"/>
                </a:lnTo>
                <a:close/>
              </a:path>
            </a:pathLst>
          </a:custGeom>
          <a:blipFill dpi="0" rotWithShape="1">
            <a:blip r:embed="rId2">
              <a:extLst>
                <a:ext uri="{96DAC541-7B7A-43D3-8B79-37D633B846F1}">
                  <asvg:svgBlip xmlns:asvg="http://schemas.microsoft.com/office/drawing/2016/SVG/main" r:embed="rId3"/>
                </a:ext>
              </a:extLst>
            </a:blip>
            <a:srcRect/>
            <a:tile tx="0" ty="0" sx="6000" sy="6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26" name="Picture 2" descr="Governing Knowledge Commons: Amazon.co.uk: Frischmann, Brett M., Madison,  Michael J., Strandburg, Katherine J.: 9780190225827: Books">
            <a:extLst>
              <a:ext uri="{FF2B5EF4-FFF2-40B4-BE49-F238E27FC236}">
                <a16:creationId xmlns:a16="http://schemas.microsoft.com/office/drawing/2014/main" id="{97E383F2-1324-1C4C-BADD-766EBD1932D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0773" r="-4" b="-4"/>
          <a:stretch/>
        </p:blipFill>
        <p:spPr bwMode="auto">
          <a:xfrm>
            <a:off x="7696200" y="10"/>
            <a:ext cx="4495800" cy="6047499"/>
          </a:xfrm>
          <a:custGeom>
            <a:avLst/>
            <a:gdLst/>
            <a:ahLst/>
            <a:cxnLst/>
            <a:rect l="l" t="t" r="r" b="b"/>
            <a:pathLst>
              <a:path w="2093843" h="1948070">
                <a:moveTo>
                  <a:pt x="0" y="0"/>
                </a:moveTo>
                <a:lnTo>
                  <a:pt x="2093843" y="0"/>
                </a:lnTo>
                <a:lnTo>
                  <a:pt x="2093843" y="1948070"/>
                </a:lnTo>
                <a:lnTo>
                  <a:pt x="0" y="1948070"/>
                </a:lnTo>
                <a:close/>
              </a:path>
            </a:pathLst>
          </a:cu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43325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FF28492A-DDDF-4C12-AE60-3EA02D8D20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E063DF58-06E6-4ED6-947D-1490C2F718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404030" y="-5378272"/>
            <a:ext cx="1409700" cy="12192003"/>
          </a:xfrm>
          <a:custGeom>
            <a:avLst/>
            <a:gdLst>
              <a:gd name="connsiteX0" fmla="*/ 757287 w 757287"/>
              <a:gd name="connsiteY0" fmla="*/ 3694096 h 3694096"/>
              <a:gd name="connsiteX1" fmla="*/ 757287 w 757287"/>
              <a:gd name="connsiteY1" fmla="*/ 0 h 3694096"/>
              <a:gd name="connsiteX2" fmla="*/ 0 w 757287"/>
              <a:gd name="connsiteY2" fmla="*/ 0 h 3694096"/>
              <a:gd name="connsiteX3" fmla="*/ 0 w 757287"/>
              <a:gd name="connsiteY3" fmla="*/ 3686094 h 3694096"/>
            </a:gdLst>
            <a:ahLst/>
            <a:cxnLst>
              <a:cxn ang="0">
                <a:pos x="connsiteX0" y="connsiteY0"/>
              </a:cxn>
              <a:cxn ang="0">
                <a:pos x="connsiteX1" y="connsiteY1"/>
              </a:cxn>
              <a:cxn ang="0">
                <a:pos x="connsiteX2" y="connsiteY2"/>
              </a:cxn>
              <a:cxn ang="0">
                <a:pos x="connsiteX3" y="connsiteY3"/>
              </a:cxn>
            </a:cxnLst>
            <a:rect l="l" t="t" r="r" b="b"/>
            <a:pathLst>
              <a:path w="757287" h="3694096">
                <a:moveTo>
                  <a:pt x="757287" y="3694096"/>
                </a:moveTo>
                <a:lnTo>
                  <a:pt x="757287" y="0"/>
                </a:lnTo>
                <a:lnTo>
                  <a:pt x="0" y="0"/>
                </a:lnTo>
                <a:lnTo>
                  <a:pt x="0" y="3686094"/>
                </a:lnTo>
                <a:close/>
              </a:path>
            </a:pathLst>
          </a:custGeom>
          <a:blipFill dpi="0" rotWithShape="1">
            <a:blip r:embed="rId2">
              <a:extLst>
                <a:ext uri="{96DAC541-7B7A-43D3-8B79-37D633B846F1}">
                  <asvg:svgBlip xmlns:asvg="http://schemas.microsoft.com/office/drawing/2016/SVG/main" r:embed="rId3"/>
                </a:ext>
              </a:extLst>
            </a:blip>
            <a:srcRect/>
            <a:tile tx="0" ty="0" sx="6000" sy="6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6EBD787-C20A-E74D-B351-E7C8CABDBCEE}"/>
              </a:ext>
            </a:extLst>
          </p:cNvPr>
          <p:cNvSpPr>
            <a:spLocks noGrp="1"/>
          </p:cNvSpPr>
          <p:nvPr>
            <p:ph type="title"/>
          </p:nvPr>
        </p:nvSpPr>
        <p:spPr>
          <a:xfrm>
            <a:off x="965750" y="517186"/>
            <a:ext cx="10282725" cy="1281181"/>
          </a:xfrm>
          <a:solidFill>
            <a:schemeClr val="accent1">
              <a:lumMod val="20000"/>
              <a:lumOff val="80000"/>
            </a:schemeClr>
          </a:solidFill>
          <a:effectLst>
            <a:outerShdw dist="190500" dir="2700000" algn="tr" rotWithShape="0">
              <a:schemeClr val="tx1"/>
            </a:outerShdw>
          </a:effectLst>
        </p:spPr>
        <p:txBody>
          <a:bodyPr anchor="ctr">
            <a:normAutofit/>
          </a:bodyPr>
          <a:lstStyle/>
          <a:p>
            <a:r>
              <a:rPr lang="en-US">
                <a:solidFill>
                  <a:srgbClr val="000000"/>
                </a:solidFill>
                <a:ea typeface="Source Sans Pro" panose="020B0503030403020204" pitchFamily="34" charset="0"/>
              </a:rPr>
              <a:t>Workshops</a:t>
            </a:r>
          </a:p>
        </p:txBody>
      </p:sp>
      <p:graphicFrame>
        <p:nvGraphicFramePr>
          <p:cNvPr id="12" name="Content Placeholder 2">
            <a:extLst>
              <a:ext uri="{FF2B5EF4-FFF2-40B4-BE49-F238E27FC236}">
                <a16:creationId xmlns:a16="http://schemas.microsoft.com/office/drawing/2014/main" id="{0C827D4C-B8C0-49A0-8C72-EB4C7D77875A}"/>
              </a:ext>
            </a:extLst>
          </p:cNvPr>
          <p:cNvGraphicFramePr>
            <a:graphicFrameLocks noGrp="1"/>
          </p:cNvGraphicFramePr>
          <p:nvPr>
            <p:ph idx="1"/>
            <p:extLst>
              <p:ext uri="{D42A27DB-BD31-4B8C-83A1-F6EECF244321}">
                <p14:modId xmlns:p14="http://schemas.microsoft.com/office/powerpoint/2010/main" val="1342955094"/>
              </p:ext>
            </p:extLst>
          </p:nvPr>
        </p:nvGraphicFramePr>
        <p:xfrm>
          <a:off x="808038" y="2369713"/>
          <a:ext cx="10598150" cy="39711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131445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C410495-5BF9-4807-AEA2-316495AC17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50C26E3-D41F-4D91-8ECE-37CAA6B8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0357"/>
            <a:ext cx="2653048" cy="3944999"/>
          </a:xfrm>
          <a:prstGeom prst="rect">
            <a:avLst/>
          </a:prstGeom>
          <a:blipFill dpi="0" rotWithShape="1">
            <a:blip r:embed="rId2">
              <a:extLst>
                <a:ext uri="{96DAC541-7B7A-43D3-8B79-37D633B846F1}">
                  <asvg:svgBlip xmlns:asvg="http://schemas.microsoft.com/office/drawing/2016/SVG/main" r:embed="rId3"/>
                </a:ext>
              </a:extLst>
            </a:blip>
            <a:srcRect/>
            <a:tile tx="0" ty="0" sx="6000" sy="6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B97A478-E4A1-4927-BA7A-1B3BA1F76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84894" y="1"/>
            <a:ext cx="207106" cy="2019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9C9304C3-41FC-4C22-9841-C4C49F48F5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9666" y="2598450"/>
            <a:ext cx="3535650" cy="3535650"/>
          </a:xfrm>
          <a:prstGeom prst="ellipse">
            <a:avLst/>
          </a:prstGeom>
          <a:solidFill>
            <a:schemeClr val="accent1">
              <a:lumMod val="20000"/>
              <a:lumOff val="80000"/>
            </a:schemeClr>
          </a:solidFill>
          <a:ln>
            <a:noFill/>
          </a:ln>
          <a:effectLst>
            <a:outerShdw dist="165100" dir="13140000" algn="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882EE3-44D7-FC47-A746-BF7E91C9BE82}"/>
              </a:ext>
            </a:extLst>
          </p:cNvPr>
          <p:cNvSpPr>
            <a:spLocks noGrp="1"/>
          </p:cNvSpPr>
          <p:nvPr>
            <p:ph type="title"/>
          </p:nvPr>
        </p:nvSpPr>
        <p:spPr>
          <a:xfrm>
            <a:off x="1174213" y="2410385"/>
            <a:ext cx="3331103" cy="2634343"/>
          </a:xfrm>
        </p:spPr>
        <p:txBody>
          <a:bodyPr>
            <a:normAutofit/>
          </a:bodyPr>
          <a:lstStyle/>
          <a:p>
            <a:r>
              <a:rPr lang="en-US" sz="2800" dirty="0">
                <a:solidFill>
                  <a:srgbClr val="000000"/>
                </a:solidFill>
              </a:rPr>
              <a:t>Co-design in practice</a:t>
            </a:r>
          </a:p>
        </p:txBody>
      </p:sp>
      <p:sp>
        <p:nvSpPr>
          <p:cNvPr id="3" name="Content Placeholder 2">
            <a:extLst>
              <a:ext uri="{FF2B5EF4-FFF2-40B4-BE49-F238E27FC236}">
                <a16:creationId xmlns:a16="http://schemas.microsoft.com/office/drawing/2014/main" id="{1ECC6049-8062-ED4C-BFBC-0C1BEFCC65D0}"/>
              </a:ext>
            </a:extLst>
          </p:cNvPr>
          <p:cNvSpPr>
            <a:spLocks noGrp="1"/>
          </p:cNvSpPr>
          <p:nvPr>
            <p:ph idx="1"/>
          </p:nvPr>
        </p:nvSpPr>
        <p:spPr>
          <a:xfrm>
            <a:off x="6312151" y="1471385"/>
            <a:ext cx="4751069" cy="5386615"/>
          </a:xfrm>
        </p:spPr>
        <p:txBody>
          <a:bodyPr>
            <a:noAutofit/>
          </a:bodyPr>
          <a:lstStyle/>
          <a:p>
            <a:r>
              <a:rPr lang="en-US" sz="2400" dirty="0"/>
              <a:t>Example of how we have applied this co-design in our methodology</a:t>
            </a:r>
          </a:p>
          <a:p>
            <a:r>
              <a:rPr lang="en-US" sz="2400" dirty="0"/>
              <a:t>Mission/vision and values</a:t>
            </a:r>
          </a:p>
          <a:p>
            <a:r>
              <a:rPr lang="en-US" sz="2400" dirty="0"/>
              <a:t>Several rounds of feedback and development of these processual or ‘living’ governance elements</a:t>
            </a:r>
          </a:p>
        </p:txBody>
      </p:sp>
    </p:spTree>
    <p:extLst>
      <p:ext uri="{BB962C8B-B14F-4D97-AF65-F5344CB8AC3E}">
        <p14:creationId xmlns:p14="http://schemas.microsoft.com/office/powerpoint/2010/main" val="29275807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B58E6-ADBF-9B4D-81C6-3FA201D6E146}"/>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dirty="0">
                <a:latin typeface="Avenir Book" panose="02000503020000020003" pitchFamily="2" charset="0"/>
              </a:rPr>
              <a:t>Vision Statement</a:t>
            </a:r>
          </a:p>
        </p:txBody>
      </p:sp>
      <p:pic>
        <p:nvPicPr>
          <p:cNvPr id="5" name="Content Placeholder 4" descr="Text&#10;&#10;Description automatically generated with low confidence">
            <a:extLst>
              <a:ext uri="{FF2B5EF4-FFF2-40B4-BE49-F238E27FC236}">
                <a16:creationId xmlns:a16="http://schemas.microsoft.com/office/drawing/2014/main" id="{540872D8-78C8-834C-A2EF-40C39FF3FCB1}"/>
              </a:ext>
            </a:extLst>
          </p:cNvPr>
          <p:cNvPicPr>
            <a:picLocks noGrp="1" noChangeAspect="1"/>
          </p:cNvPicPr>
          <p:nvPr>
            <p:ph idx="1"/>
          </p:nvPr>
        </p:nvPicPr>
        <p:blipFill>
          <a:blip r:embed="rId2"/>
          <a:stretch>
            <a:fillRect/>
          </a:stretch>
        </p:blipFill>
        <p:spPr>
          <a:xfrm>
            <a:off x="643467" y="2222937"/>
            <a:ext cx="10905066" cy="3298779"/>
          </a:xfrm>
          <a:prstGeom prst="rect">
            <a:avLst/>
          </a:prstGeom>
        </p:spPr>
      </p:pic>
    </p:spTree>
    <p:extLst>
      <p:ext uri="{BB962C8B-B14F-4D97-AF65-F5344CB8AC3E}">
        <p14:creationId xmlns:p14="http://schemas.microsoft.com/office/powerpoint/2010/main" val="7998656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C1AF3-BF8B-D840-B591-FE6BFD4AAA3F}"/>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dirty="0">
                <a:latin typeface="Avenir Book" panose="02000503020000020003" pitchFamily="2" charset="0"/>
              </a:rPr>
              <a:t>Values</a:t>
            </a:r>
          </a:p>
        </p:txBody>
      </p:sp>
      <p:pic>
        <p:nvPicPr>
          <p:cNvPr id="5" name="Content Placeholder 4" descr="A picture containing text&#10;&#10;Description automatically generated">
            <a:extLst>
              <a:ext uri="{FF2B5EF4-FFF2-40B4-BE49-F238E27FC236}">
                <a16:creationId xmlns:a16="http://schemas.microsoft.com/office/drawing/2014/main" id="{CC03BBA0-8726-3649-B0EB-FECA4B92765A}"/>
              </a:ext>
            </a:extLst>
          </p:cNvPr>
          <p:cNvPicPr>
            <a:picLocks noGrp="1" noChangeAspect="1"/>
          </p:cNvPicPr>
          <p:nvPr>
            <p:ph idx="1"/>
          </p:nvPr>
        </p:nvPicPr>
        <p:blipFill>
          <a:blip r:embed="rId2"/>
          <a:stretch>
            <a:fillRect/>
          </a:stretch>
        </p:blipFill>
        <p:spPr>
          <a:xfrm>
            <a:off x="4777316" y="1190205"/>
            <a:ext cx="6780700" cy="4475260"/>
          </a:xfrm>
          <a:prstGeom prst="rect">
            <a:avLst/>
          </a:prstGeom>
        </p:spPr>
      </p:pic>
    </p:spTree>
    <p:extLst>
      <p:ext uri="{BB962C8B-B14F-4D97-AF65-F5344CB8AC3E}">
        <p14:creationId xmlns:p14="http://schemas.microsoft.com/office/powerpoint/2010/main" val="12525224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C410495-5BF9-4807-AEA2-316495AC17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50C26E3-D41F-4D91-8ECE-37CAA6B8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0357"/>
            <a:ext cx="2653048" cy="3944999"/>
          </a:xfrm>
          <a:prstGeom prst="rect">
            <a:avLst/>
          </a:prstGeom>
          <a:blipFill dpi="0" rotWithShape="1">
            <a:blip r:embed="rId2">
              <a:extLst>
                <a:ext uri="{96DAC541-7B7A-43D3-8B79-37D633B846F1}">
                  <asvg:svgBlip xmlns:asvg="http://schemas.microsoft.com/office/drawing/2016/SVG/main" r:embed="rId3"/>
                </a:ext>
              </a:extLst>
            </a:blip>
            <a:srcRect/>
            <a:tile tx="0" ty="0" sx="6000" sy="6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B97A478-E4A1-4927-BA7A-1B3BA1F76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84894" y="1"/>
            <a:ext cx="207106" cy="2019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9C9304C3-41FC-4C22-9841-C4C49F48F5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9666" y="2598450"/>
            <a:ext cx="3535650" cy="3535650"/>
          </a:xfrm>
          <a:prstGeom prst="ellipse">
            <a:avLst/>
          </a:prstGeom>
          <a:solidFill>
            <a:schemeClr val="accent1">
              <a:lumMod val="20000"/>
              <a:lumOff val="80000"/>
            </a:schemeClr>
          </a:solidFill>
          <a:ln>
            <a:noFill/>
          </a:ln>
          <a:effectLst>
            <a:outerShdw dist="165100" dir="13140000" algn="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7382601-ABAE-5849-8C4F-82C3D5CBB1F2}"/>
              </a:ext>
            </a:extLst>
          </p:cNvPr>
          <p:cNvSpPr>
            <a:spLocks noGrp="1"/>
          </p:cNvSpPr>
          <p:nvPr>
            <p:ph type="title"/>
          </p:nvPr>
        </p:nvSpPr>
        <p:spPr>
          <a:xfrm>
            <a:off x="1175578" y="2638184"/>
            <a:ext cx="3625013" cy="2634343"/>
          </a:xfrm>
        </p:spPr>
        <p:txBody>
          <a:bodyPr>
            <a:normAutofit/>
          </a:bodyPr>
          <a:lstStyle/>
          <a:p>
            <a:r>
              <a:rPr lang="en-US" dirty="0">
                <a:solidFill>
                  <a:srgbClr val="000000"/>
                </a:solidFill>
              </a:rPr>
              <a:t>Research Principles</a:t>
            </a:r>
          </a:p>
        </p:txBody>
      </p:sp>
      <p:sp>
        <p:nvSpPr>
          <p:cNvPr id="3" name="Content Placeholder 2">
            <a:extLst>
              <a:ext uri="{FF2B5EF4-FFF2-40B4-BE49-F238E27FC236}">
                <a16:creationId xmlns:a16="http://schemas.microsoft.com/office/drawing/2014/main" id="{AE64B56B-C886-3D42-956C-AACE0BC1BEB7}"/>
              </a:ext>
            </a:extLst>
          </p:cNvPr>
          <p:cNvSpPr>
            <a:spLocks noGrp="1"/>
          </p:cNvSpPr>
          <p:nvPr>
            <p:ph idx="1"/>
          </p:nvPr>
        </p:nvSpPr>
        <p:spPr>
          <a:xfrm>
            <a:off x="5614988" y="304573"/>
            <a:ext cx="5986462" cy="5386615"/>
          </a:xfrm>
        </p:spPr>
        <p:txBody>
          <a:bodyPr>
            <a:noAutofit/>
          </a:bodyPr>
          <a:lstStyle/>
          <a:p>
            <a:r>
              <a:rPr lang="en-US" sz="2400" dirty="0"/>
              <a:t>Focus on intervention/friction</a:t>
            </a:r>
          </a:p>
          <a:p>
            <a:r>
              <a:rPr lang="en-US" sz="2400" dirty="0"/>
              <a:t>Co-design and co-development</a:t>
            </a:r>
          </a:p>
          <a:p>
            <a:r>
              <a:rPr lang="en-US" sz="2400" dirty="0"/>
              <a:t>Processual and situated (</a:t>
            </a:r>
            <a:r>
              <a:rPr lang="en-GB" sz="2400" dirty="0"/>
              <a:t>we want to create a model that is flexible (Raju – ‘Flexible Tenancy Model’) and can develop further once the project grows and the community further develops)</a:t>
            </a:r>
            <a:endParaRPr lang="en-US" sz="2400" dirty="0"/>
          </a:p>
          <a:p>
            <a:r>
              <a:rPr lang="en-US" sz="2400" dirty="0"/>
              <a:t>Community-led and inclusive:  Governance Working Group and future governance communities</a:t>
            </a:r>
          </a:p>
          <a:p>
            <a:r>
              <a:rPr lang="en-US" sz="2400" dirty="0"/>
              <a:t>Knowledge exchange with NGLP project and OPERAS</a:t>
            </a:r>
          </a:p>
        </p:txBody>
      </p:sp>
    </p:spTree>
    <p:extLst>
      <p:ext uri="{BB962C8B-B14F-4D97-AF65-F5344CB8AC3E}">
        <p14:creationId xmlns:p14="http://schemas.microsoft.com/office/powerpoint/2010/main" val="985058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0C817C9-850F-4FB6-B93B-CF3076C4A5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0" y="0"/>
            <a:ext cx="567782" cy="3306479"/>
            <a:chOff x="11619770" y="-2005"/>
            <a:chExt cx="567782" cy="3306479"/>
          </a:xfrm>
        </p:grpSpPr>
        <p:sp>
          <p:nvSpPr>
            <p:cNvPr id="11" name="Freeform: Shape 10">
              <a:extLst>
                <a:ext uri="{FF2B5EF4-FFF2-40B4-BE49-F238E27FC236}">
                  <a16:creationId xmlns:a16="http://schemas.microsoft.com/office/drawing/2014/main" id="{159433A8-B67D-4675-AFDE-131069A709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V="1">
              <a:off x="11619770" y="373807"/>
              <a:ext cx="526228" cy="2930667"/>
            </a:xfrm>
            <a:custGeom>
              <a:avLst/>
              <a:gdLst>
                <a:gd name="connsiteX0" fmla="*/ 757287 w 757287"/>
                <a:gd name="connsiteY0" fmla="*/ 3694096 h 3694096"/>
                <a:gd name="connsiteX1" fmla="*/ 757287 w 757287"/>
                <a:gd name="connsiteY1" fmla="*/ 0 h 3694096"/>
                <a:gd name="connsiteX2" fmla="*/ 0 w 757287"/>
                <a:gd name="connsiteY2" fmla="*/ 0 h 3694096"/>
                <a:gd name="connsiteX3" fmla="*/ 0 w 757287"/>
                <a:gd name="connsiteY3" fmla="*/ 3686094 h 3694096"/>
              </a:gdLst>
              <a:ahLst/>
              <a:cxnLst>
                <a:cxn ang="0">
                  <a:pos x="connsiteX0" y="connsiteY0"/>
                </a:cxn>
                <a:cxn ang="0">
                  <a:pos x="connsiteX1" y="connsiteY1"/>
                </a:cxn>
                <a:cxn ang="0">
                  <a:pos x="connsiteX2" y="connsiteY2"/>
                </a:cxn>
                <a:cxn ang="0">
                  <a:pos x="connsiteX3" y="connsiteY3"/>
                </a:cxn>
              </a:cxnLst>
              <a:rect l="l" t="t" r="r" b="b"/>
              <a:pathLst>
                <a:path w="757287" h="3694096">
                  <a:moveTo>
                    <a:pt x="757287" y="3694096"/>
                  </a:moveTo>
                  <a:lnTo>
                    <a:pt x="757287" y="0"/>
                  </a:lnTo>
                  <a:lnTo>
                    <a:pt x="0" y="0"/>
                  </a:lnTo>
                  <a:lnTo>
                    <a:pt x="0" y="3686094"/>
                  </a:lnTo>
                  <a:close/>
                </a:path>
              </a:pathLst>
            </a:custGeom>
            <a:blipFill dpi="0" rotWithShape="1">
              <a:blip r:embed="rId2">
                <a:extLst>
                  <a:ext uri="{96DAC541-7B7A-43D3-8B79-37D633B846F1}">
                    <asvg:svgBlip xmlns:asvg="http://schemas.microsoft.com/office/drawing/2016/SVG/main" r:embed="rId3"/>
                  </a:ext>
                </a:extLst>
              </a:blip>
              <a:srcRect/>
              <a:tile tx="0" ty="0" sx="6000" sy="6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1">
              <a:extLst>
                <a:ext uri="{FF2B5EF4-FFF2-40B4-BE49-F238E27FC236}">
                  <a16:creationId xmlns:a16="http://schemas.microsoft.com/office/drawing/2014/main" id="{E1CD1C45-6A4D-4237-B39C-2D58F401A8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11980943" y="-2005"/>
              <a:ext cx="206609" cy="20213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useBgFill="1">
        <p:nvSpPr>
          <p:cNvPr id="14" name="Rectangle 13">
            <a:extLst>
              <a:ext uri="{FF2B5EF4-FFF2-40B4-BE49-F238E27FC236}">
                <a16:creationId xmlns:a16="http://schemas.microsoft.com/office/drawing/2014/main" id="{A599224A-F219-4DF9-8183-F7C098A5CE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CC3B9006-4406-4E2F-8B42-6A968FCC89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74900" y="1159866"/>
            <a:ext cx="4527613" cy="4527613"/>
          </a:xfrm>
          <a:prstGeom prst="ellipse">
            <a:avLst/>
          </a:prstGeom>
          <a:solidFill>
            <a:schemeClr val="accent1">
              <a:lumMod val="20000"/>
              <a:lumOff val="80000"/>
            </a:schemeClr>
          </a:solidFill>
          <a:ln>
            <a:noFill/>
          </a:ln>
          <a:effectLst>
            <a:outerShdw dist="165100" dir="19620000" algn="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7E7CBE2-D00E-1D41-A962-F24A3F7953C9}"/>
              </a:ext>
            </a:extLst>
          </p:cNvPr>
          <p:cNvSpPr>
            <a:spLocks noGrp="1"/>
          </p:cNvSpPr>
          <p:nvPr>
            <p:ph type="title"/>
          </p:nvPr>
        </p:nvSpPr>
        <p:spPr>
          <a:xfrm>
            <a:off x="6642532" y="1975872"/>
            <a:ext cx="4192348" cy="2006601"/>
          </a:xfrm>
        </p:spPr>
        <p:txBody>
          <a:bodyPr vert="horz" lIns="91440" tIns="45720" rIns="91440" bIns="45720" rtlCol="0" anchor="b">
            <a:normAutofit/>
          </a:bodyPr>
          <a:lstStyle/>
          <a:p>
            <a:pPr algn="ctr">
              <a:lnSpc>
                <a:spcPct val="130000"/>
              </a:lnSpc>
            </a:pPr>
            <a:r>
              <a:rPr lang="en-US" spc="1300">
                <a:solidFill>
                  <a:srgbClr val="000000"/>
                </a:solidFill>
              </a:rPr>
              <a:t>Scaling Small</a:t>
            </a:r>
          </a:p>
        </p:txBody>
      </p:sp>
      <p:pic>
        <p:nvPicPr>
          <p:cNvPr id="5" name="Content Placeholder 4" descr="Text&#10;&#10;Description automatically generated">
            <a:extLst>
              <a:ext uri="{FF2B5EF4-FFF2-40B4-BE49-F238E27FC236}">
                <a16:creationId xmlns:a16="http://schemas.microsoft.com/office/drawing/2014/main" id="{C7F0ECCF-AF51-9D4F-837F-626A169900DA}"/>
              </a:ext>
            </a:extLst>
          </p:cNvPr>
          <p:cNvPicPr>
            <a:picLocks noGrp="1" noChangeAspect="1"/>
          </p:cNvPicPr>
          <p:nvPr>
            <p:ph idx="1"/>
          </p:nvPr>
        </p:nvPicPr>
        <p:blipFill>
          <a:blip r:embed="rId4"/>
          <a:stretch>
            <a:fillRect/>
          </a:stretch>
        </p:blipFill>
        <p:spPr>
          <a:xfrm>
            <a:off x="1176011" y="781206"/>
            <a:ext cx="3807116" cy="5306085"/>
          </a:xfrm>
          <a:prstGeom prst="rect">
            <a:avLst/>
          </a:prstGeom>
        </p:spPr>
      </p:pic>
    </p:spTree>
    <p:extLst>
      <p:ext uri="{BB962C8B-B14F-4D97-AF65-F5344CB8AC3E}">
        <p14:creationId xmlns:p14="http://schemas.microsoft.com/office/powerpoint/2010/main" val="8541735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FCCD9-9ABA-E94B-BDB4-C547E3142D08}"/>
              </a:ext>
            </a:extLst>
          </p:cNvPr>
          <p:cNvSpPr>
            <a:spLocks noGrp="1"/>
          </p:cNvSpPr>
          <p:nvPr>
            <p:ph type="title"/>
          </p:nvPr>
        </p:nvSpPr>
        <p:spPr>
          <a:xfrm>
            <a:off x="347088" y="103145"/>
            <a:ext cx="5953699" cy="2101850"/>
          </a:xfrm>
        </p:spPr>
        <p:txBody>
          <a:bodyPr vert="horz" lIns="91440" tIns="45720" rIns="91440" bIns="45720" rtlCol="0">
            <a:normAutofit/>
          </a:bodyPr>
          <a:lstStyle/>
          <a:p>
            <a:r>
              <a:rPr lang="en-US" sz="2800" kern="1200" spc="0" dirty="0">
                <a:latin typeface="Avenir Book" panose="02000503020000020003" pitchFamily="2" charset="0"/>
              </a:rPr>
              <a:t>https://</a:t>
            </a:r>
            <a:r>
              <a:rPr lang="en-US" sz="2800" kern="1200" spc="0" dirty="0" err="1">
                <a:latin typeface="Avenir Book" panose="02000503020000020003" pitchFamily="2" charset="0"/>
              </a:rPr>
              <a:t>copim.pubpub.org</a:t>
            </a:r>
            <a:r>
              <a:rPr lang="en-US" sz="2800" kern="1200" spc="0" dirty="0">
                <a:latin typeface="Avenir Book" panose="02000503020000020003" pitchFamily="2" charset="0"/>
              </a:rPr>
              <a:t>/pub/code-of-conduct/release/3</a:t>
            </a:r>
          </a:p>
        </p:txBody>
      </p:sp>
      <p:pic>
        <p:nvPicPr>
          <p:cNvPr id="7" name="Picture 6" descr="Graphical user interface&#10;&#10;Description automatically generated">
            <a:extLst>
              <a:ext uri="{FF2B5EF4-FFF2-40B4-BE49-F238E27FC236}">
                <a16:creationId xmlns:a16="http://schemas.microsoft.com/office/drawing/2014/main" id="{4165090B-4AC1-6E40-8C88-CF826440E6DF}"/>
              </a:ext>
            </a:extLst>
          </p:cNvPr>
          <p:cNvPicPr>
            <a:picLocks noChangeAspect="1"/>
          </p:cNvPicPr>
          <p:nvPr/>
        </p:nvPicPr>
        <p:blipFill rotWithShape="1">
          <a:blip r:embed="rId2"/>
          <a:srcRect b="22415"/>
          <a:stretch/>
        </p:blipFill>
        <p:spPr>
          <a:xfrm>
            <a:off x="2308" y="3021795"/>
            <a:ext cx="6400781" cy="3898370"/>
          </a:xfrm>
          <a:prstGeom prst="rect">
            <a:avLst/>
          </a:prstGeom>
        </p:spPr>
      </p:pic>
      <p:pic>
        <p:nvPicPr>
          <p:cNvPr id="5" name="Content Placeholder 4" descr="Graphical user interface, application&#10;&#10;Description automatically generated">
            <a:extLst>
              <a:ext uri="{FF2B5EF4-FFF2-40B4-BE49-F238E27FC236}">
                <a16:creationId xmlns:a16="http://schemas.microsoft.com/office/drawing/2014/main" id="{1C87FE86-66EB-AB4D-B080-1E467F793E68}"/>
              </a:ext>
            </a:extLst>
          </p:cNvPr>
          <p:cNvPicPr>
            <a:picLocks noChangeAspect="1"/>
          </p:cNvPicPr>
          <p:nvPr/>
        </p:nvPicPr>
        <p:blipFill rotWithShape="1">
          <a:blip r:embed="rId3"/>
          <a:srcRect l="4884" r="29170" b="-1"/>
          <a:stretch/>
        </p:blipFill>
        <p:spPr>
          <a:xfrm>
            <a:off x="6405378" y="0"/>
            <a:ext cx="5791200" cy="6857999"/>
          </a:xfrm>
          <a:prstGeom prst="rect">
            <a:avLst/>
          </a:prstGeom>
        </p:spPr>
      </p:pic>
    </p:spTree>
    <p:extLst>
      <p:ext uri="{BB962C8B-B14F-4D97-AF65-F5344CB8AC3E}">
        <p14:creationId xmlns:p14="http://schemas.microsoft.com/office/powerpoint/2010/main" val="33343810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9B780C4-94F5-4146-A056-B3CA602B9C76}"/>
              </a:ext>
            </a:extLst>
          </p:cNvPr>
          <p:cNvGrpSpPr/>
          <p:nvPr/>
        </p:nvGrpSpPr>
        <p:grpSpPr>
          <a:xfrm>
            <a:off x="-335146" y="0"/>
            <a:ext cx="7336022" cy="7458075"/>
            <a:chOff x="-1772" y="0"/>
            <a:chExt cx="6481832" cy="6858000"/>
          </a:xfrm>
        </p:grpSpPr>
        <p:grpSp>
          <p:nvGrpSpPr>
            <p:cNvPr id="3" name="Group 2">
              <a:extLst>
                <a:ext uri="{FF2B5EF4-FFF2-40B4-BE49-F238E27FC236}">
                  <a16:creationId xmlns:a16="http://schemas.microsoft.com/office/drawing/2014/main" id="{0A2073A0-A59D-AE43-B7FF-6B83208CC406}"/>
                </a:ext>
              </a:extLst>
            </p:cNvPr>
            <p:cNvGrpSpPr>
              <a:grpSpLocks noChangeAspect="1"/>
            </p:cNvGrpSpPr>
            <p:nvPr/>
          </p:nvGrpSpPr>
          <p:grpSpPr>
            <a:xfrm>
              <a:off x="-1771" y="0"/>
              <a:ext cx="6481831" cy="6167760"/>
              <a:chOff x="0" y="116632"/>
              <a:chExt cx="6854672" cy="6522532"/>
            </a:xfrm>
          </p:grpSpPr>
          <p:pic>
            <p:nvPicPr>
              <p:cNvPr id="5" name="Picture 4">
                <a:extLst>
                  <a:ext uri="{FF2B5EF4-FFF2-40B4-BE49-F238E27FC236}">
                    <a16:creationId xmlns:a16="http://schemas.microsoft.com/office/drawing/2014/main" id="{6443B9C1-083D-9940-9D3F-479F915BDB38}"/>
                  </a:ext>
                </a:extLst>
              </p:cNvPr>
              <p:cNvPicPr>
                <a:picLocks noChangeAspect="1"/>
              </p:cNvPicPr>
              <p:nvPr/>
            </p:nvPicPr>
            <p:blipFill>
              <a:blip r:embed="rId2"/>
              <a:stretch>
                <a:fillRect/>
              </a:stretch>
            </p:blipFill>
            <p:spPr>
              <a:xfrm>
                <a:off x="0" y="116632"/>
                <a:ext cx="6852735" cy="3854663"/>
              </a:xfrm>
              <a:prstGeom prst="rect">
                <a:avLst/>
              </a:prstGeom>
            </p:spPr>
          </p:pic>
          <p:pic>
            <p:nvPicPr>
              <p:cNvPr id="6" name="Picture 5">
                <a:extLst>
                  <a:ext uri="{FF2B5EF4-FFF2-40B4-BE49-F238E27FC236}">
                    <a16:creationId xmlns:a16="http://schemas.microsoft.com/office/drawing/2014/main" id="{49B053CF-02A5-9142-ABEE-875AFC8E5CB0}"/>
                  </a:ext>
                </a:extLst>
              </p:cNvPr>
              <p:cNvPicPr>
                <a:picLocks noChangeAspect="1"/>
              </p:cNvPicPr>
              <p:nvPr/>
            </p:nvPicPr>
            <p:blipFill>
              <a:blip r:embed="rId3"/>
              <a:stretch>
                <a:fillRect/>
              </a:stretch>
            </p:blipFill>
            <p:spPr>
              <a:xfrm>
                <a:off x="1937" y="2784500"/>
                <a:ext cx="6852735" cy="3854664"/>
              </a:xfrm>
              <a:prstGeom prst="rect">
                <a:avLst/>
              </a:prstGeom>
            </p:spPr>
          </p:pic>
        </p:grpSp>
        <p:pic>
          <p:nvPicPr>
            <p:cNvPr id="4" name="Picture 3">
              <a:extLst>
                <a:ext uri="{FF2B5EF4-FFF2-40B4-BE49-F238E27FC236}">
                  <a16:creationId xmlns:a16="http://schemas.microsoft.com/office/drawing/2014/main" id="{3FA0B9E5-0EF1-C241-A94D-039E050349AB}"/>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772" y="5133586"/>
              <a:ext cx="6480000" cy="1724414"/>
            </a:xfrm>
            <a:prstGeom prst="rect">
              <a:avLst/>
            </a:prstGeom>
          </p:spPr>
        </p:pic>
      </p:grpSp>
      <p:pic>
        <p:nvPicPr>
          <p:cNvPr id="7" name="Picture 5" descr="Logo, company name&#10;&#10;Description automatically generated">
            <a:extLst>
              <a:ext uri="{FF2B5EF4-FFF2-40B4-BE49-F238E27FC236}">
                <a16:creationId xmlns:a16="http://schemas.microsoft.com/office/drawing/2014/main" id="{47CFDF40-0300-FF4D-BDF4-DE9970A82409}"/>
              </a:ext>
            </a:extLst>
          </p:cNvPr>
          <p:cNvPicPr>
            <a:picLocks noChangeAspect="1"/>
          </p:cNvPicPr>
          <p:nvPr/>
        </p:nvPicPr>
        <p:blipFill>
          <a:blip r:embed="rId5"/>
          <a:stretch/>
        </p:blipFill>
        <p:spPr bwMode="auto">
          <a:xfrm>
            <a:off x="6520244" y="2532025"/>
            <a:ext cx="5453046" cy="1631112"/>
          </a:xfrm>
          <a:prstGeom prst="rect">
            <a:avLst/>
          </a:prstGeom>
        </p:spPr>
      </p:pic>
    </p:spTree>
    <p:extLst>
      <p:ext uri="{BB962C8B-B14F-4D97-AF65-F5344CB8AC3E}">
        <p14:creationId xmlns:p14="http://schemas.microsoft.com/office/powerpoint/2010/main" val="78121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CC11440-8FCC-46C6-A3E0-D0649600F5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screenshot of a computer&#10;&#10;AI-generated content may be incorrect.">
            <a:extLst>
              <a:ext uri="{FF2B5EF4-FFF2-40B4-BE49-F238E27FC236}">
                <a16:creationId xmlns:a16="http://schemas.microsoft.com/office/drawing/2014/main" id="{926CAAE2-DF3C-59EC-45AB-A5AD81B6B3B8}"/>
              </a:ext>
            </a:extLst>
          </p:cNvPr>
          <p:cNvPicPr>
            <a:picLocks noChangeAspect="1"/>
          </p:cNvPicPr>
          <p:nvPr/>
        </p:nvPicPr>
        <p:blipFill>
          <a:blip r:embed="rId2"/>
          <a:srcRect b="19065"/>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A9B9623-C846-4B77-8ED9-96A92F2088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1986521" y="-1"/>
            <a:ext cx="206609" cy="20213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4BCF77B-8883-4C54-9068-410C253F8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769360"/>
            <a:ext cx="693472" cy="30886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52CF515-3B68-4468-A0AA-D5425811B2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3882" y="2879184"/>
            <a:ext cx="1444258" cy="3399672"/>
          </a:xfrm>
          <a:prstGeom prst="rect">
            <a:avLst/>
          </a:prstGeom>
          <a:blipFill dpi="0" rotWithShape="1">
            <a:blip r:embed="rId3">
              <a:extLst>
                <a:ext uri="{96DAC541-7B7A-43D3-8B79-37D633B846F1}">
                  <asvg:svgBlip xmlns:asvg="http://schemas.microsoft.com/office/drawing/2016/SVG/main" r:embed="rId4"/>
                </a:ext>
              </a:extLst>
            </a:blip>
            <a:srcRect/>
            <a:tile tx="0" ty="0" sx="6000" sy="6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42294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ECC11440-8FCC-46C6-A3E0-D0649600F5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6">
            <a:extLst>
              <a:ext uri="{FF2B5EF4-FFF2-40B4-BE49-F238E27FC236}">
                <a16:creationId xmlns:a16="http://schemas.microsoft.com/office/drawing/2014/main" id="{E3148E09-C3AD-4F7E-98D5-C76DE56BA8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9529" y="3026358"/>
            <a:ext cx="3745582" cy="3917703"/>
          </a:xfrm>
          <a:custGeom>
            <a:avLst/>
            <a:gdLst>
              <a:gd name="connsiteX0" fmla="*/ 0 w 1369143"/>
              <a:gd name="connsiteY0" fmla="*/ 0 h 1229160"/>
              <a:gd name="connsiteX1" fmla="*/ 1369143 w 1369143"/>
              <a:gd name="connsiteY1" fmla="*/ 0 h 1229160"/>
              <a:gd name="connsiteX2" fmla="*/ 1369143 w 1369143"/>
              <a:gd name="connsiteY2" fmla="*/ 1229160 h 1229160"/>
              <a:gd name="connsiteX3" fmla="*/ 0 w 1369143"/>
              <a:gd name="connsiteY3" fmla="*/ 1229160 h 1229160"/>
              <a:gd name="connsiteX4" fmla="*/ 0 w 1369143"/>
              <a:gd name="connsiteY4" fmla="*/ 0 h 1229160"/>
              <a:gd name="connsiteX0" fmla="*/ 0 w 1369143"/>
              <a:gd name="connsiteY0" fmla="*/ 0 h 1229160"/>
              <a:gd name="connsiteX1" fmla="*/ 1369143 w 1369143"/>
              <a:gd name="connsiteY1" fmla="*/ 0 h 1229160"/>
              <a:gd name="connsiteX2" fmla="*/ 0 w 1369143"/>
              <a:gd name="connsiteY2" fmla="*/ 1229160 h 1229160"/>
              <a:gd name="connsiteX3" fmla="*/ 0 w 1369143"/>
              <a:gd name="connsiteY3" fmla="*/ 0 h 1229160"/>
            </a:gdLst>
            <a:ahLst/>
            <a:cxnLst>
              <a:cxn ang="0">
                <a:pos x="connsiteX0" y="connsiteY0"/>
              </a:cxn>
              <a:cxn ang="0">
                <a:pos x="connsiteX1" y="connsiteY1"/>
              </a:cxn>
              <a:cxn ang="0">
                <a:pos x="connsiteX2" y="connsiteY2"/>
              </a:cxn>
              <a:cxn ang="0">
                <a:pos x="connsiteX3" y="connsiteY3"/>
              </a:cxn>
            </a:cxnLst>
            <a:rect l="l" t="t" r="r" b="b"/>
            <a:pathLst>
              <a:path w="1369143" h="1229160">
                <a:moveTo>
                  <a:pt x="0" y="0"/>
                </a:moveTo>
                <a:lnTo>
                  <a:pt x="1369143" y="0"/>
                </a:lnTo>
                <a:lnTo>
                  <a:pt x="0" y="1229160"/>
                </a:lnTo>
                <a:lnTo>
                  <a:pt x="0" y="0"/>
                </a:lnTo>
                <a:close/>
              </a:path>
            </a:pathLst>
          </a:custGeom>
          <a:solidFill>
            <a:schemeClr val="accent1">
              <a:lumMod val="20000"/>
              <a:lumOff val="8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1">
            <a:extLst>
              <a:ext uri="{FF2B5EF4-FFF2-40B4-BE49-F238E27FC236}">
                <a16:creationId xmlns:a16="http://schemas.microsoft.com/office/drawing/2014/main" id="{17312020-C72A-4BE2-BDA1-E33552EEE9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7411259" y="31171"/>
            <a:ext cx="4759960" cy="4759960"/>
          </a:xfrm>
          <a:custGeom>
            <a:avLst/>
            <a:gdLst>
              <a:gd name="connsiteX0" fmla="*/ 0 w 5246915"/>
              <a:gd name="connsiteY0" fmla="*/ 5246915 h 5246915"/>
              <a:gd name="connsiteX1" fmla="*/ 5246915 w 5246915"/>
              <a:gd name="connsiteY1" fmla="*/ 0 h 5246915"/>
              <a:gd name="connsiteX2" fmla="*/ 0 w 5246915"/>
              <a:gd name="connsiteY2" fmla="*/ 0 h 5246915"/>
            </a:gdLst>
            <a:ahLst/>
            <a:cxnLst>
              <a:cxn ang="0">
                <a:pos x="connsiteX0" y="connsiteY0"/>
              </a:cxn>
              <a:cxn ang="0">
                <a:pos x="connsiteX1" y="connsiteY1"/>
              </a:cxn>
              <a:cxn ang="0">
                <a:pos x="connsiteX2" y="connsiteY2"/>
              </a:cxn>
            </a:cxnLst>
            <a:rect l="l" t="t" r="r" b="b"/>
            <a:pathLst>
              <a:path w="5246915" h="5246915">
                <a:moveTo>
                  <a:pt x="0" y="5246915"/>
                </a:moveTo>
                <a:lnTo>
                  <a:pt x="5246915" y="0"/>
                </a:lnTo>
                <a:lnTo>
                  <a:pt x="0" y="0"/>
                </a:lnTo>
                <a:close/>
              </a:path>
            </a:pathLst>
          </a:custGeom>
          <a:blipFill dpi="0" rotWithShape="1">
            <a:blip r:embed="rId2">
              <a:extLst>
                <a:ext uri="{96DAC541-7B7A-43D3-8B79-37D633B846F1}">
                  <asvg:svgBlip xmlns:asvg="http://schemas.microsoft.com/office/drawing/2016/SVG/main" r:embed="rId3"/>
                </a:ext>
              </a:extLst>
            </a:blip>
            <a:srcRect/>
            <a:tile tx="0" ty="0" sx="6000" sy="6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2" descr="Graphical user interface, text&#10;&#10;Description automatically generated with medium confidence">
            <a:extLst>
              <a:ext uri="{FF2B5EF4-FFF2-40B4-BE49-F238E27FC236}">
                <a16:creationId xmlns:a16="http://schemas.microsoft.com/office/drawing/2014/main" id="{A1DB18D6-4AB7-5C4D-ADD5-E9F32198E862}"/>
              </a:ext>
            </a:extLst>
          </p:cNvPr>
          <p:cNvPicPr>
            <a:picLocks noChangeAspect="1"/>
          </p:cNvPicPr>
          <p:nvPr/>
        </p:nvPicPr>
        <p:blipFill>
          <a:blip r:embed="rId4"/>
          <a:srcRect r="-1" b="22534"/>
          <a:stretch/>
        </p:blipFill>
        <p:spPr>
          <a:xfrm>
            <a:off x="675409" y="524741"/>
            <a:ext cx="10848109" cy="5609359"/>
          </a:xfrm>
          <a:prstGeom prst="rect">
            <a:avLst/>
          </a:prstGeom>
          <a:effectLst>
            <a:outerShdw dist="165100" dir="2700000" algn="bl" rotWithShape="0">
              <a:schemeClr val="tx1"/>
            </a:outerShdw>
          </a:effectLst>
        </p:spPr>
      </p:pic>
    </p:spTree>
    <p:extLst>
      <p:ext uri="{BB962C8B-B14F-4D97-AF65-F5344CB8AC3E}">
        <p14:creationId xmlns:p14="http://schemas.microsoft.com/office/powerpoint/2010/main" val="38663359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82338F-2F8A-7443-B8D6-AACBCA6BF959}"/>
              </a:ext>
            </a:extLst>
          </p:cNvPr>
          <p:cNvSpPr>
            <a:spLocks noGrp="1"/>
          </p:cNvSpPr>
          <p:nvPr>
            <p:ph idx="1"/>
          </p:nvPr>
        </p:nvSpPr>
        <p:spPr>
          <a:xfrm>
            <a:off x="838200" y="2032623"/>
            <a:ext cx="10504714" cy="1298406"/>
          </a:xfrm>
        </p:spPr>
        <p:txBody>
          <a:bodyPr>
            <a:normAutofit/>
          </a:bodyPr>
          <a:lstStyle/>
          <a:p>
            <a:pPr marL="0" indent="0">
              <a:buNone/>
            </a:pPr>
            <a:r>
              <a:rPr lang="en-GB" sz="1800" kern="0" dirty="0">
                <a:solidFill>
                  <a:srgbClr val="151462"/>
                </a:solidFill>
                <a:effectLst/>
                <a:ea typeface="Aptos" panose="020B0004020202020204" pitchFamily="34" charset="0"/>
                <a:cs typeface="Times New Roman" panose="02020603050405020304" pitchFamily="18" charset="0"/>
              </a:rPr>
              <a:t>The OBC is a </a:t>
            </a:r>
            <a:r>
              <a:rPr lang="en-GB" sz="1800" u="none" strike="noStrike" kern="0" dirty="0">
                <a:solidFill>
                  <a:srgbClr val="0000FF"/>
                </a:solidFill>
                <a:effectLst/>
                <a:ea typeface="Aptos" panose="020B0004020202020204" pitchFamily="34" charset="0"/>
                <a:cs typeface="Times New Roman" panose="02020603050405020304" pitchFamily="18" charset="0"/>
                <a:hlinkClick r:id="rId2"/>
              </a:rPr>
              <a:t>UK-registered charity</a:t>
            </a:r>
            <a:r>
              <a:rPr lang="en-GB" sz="1800" kern="0" dirty="0">
                <a:solidFill>
                  <a:srgbClr val="151462"/>
                </a:solidFill>
                <a:effectLst/>
                <a:ea typeface="Aptos" panose="020B0004020202020204" pitchFamily="34" charset="0"/>
                <a:cs typeface="Times New Roman" panose="02020603050405020304" pitchFamily="18" charset="0"/>
              </a:rPr>
              <a:t> (charity number 1206287) and </a:t>
            </a:r>
            <a:r>
              <a:rPr lang="en-GB" sz="1800" u="none" strike="noStrike" kern="0" dirty="0">
                <a:solidFill>
                  <a:srgbClr val="0000FF"/>
                </a:solidFill>
                <a:effectLst/>
                <a:ea typeface="Aptos" panose="020B0004020202020204" pitchFamily="34" charset="0"/>
                <a:cs typeface="Times New Roman" panose="02020603050405020304" pitchFamily="18" charset="0"/>
                <a:hlinkClick r:id="rId3"/>
              </a:rPr>
              <a:t>is incorporated</a:t>
            </a:r>
            <a:r>
              <a:rPr lang="en-GB" sz="1800" kern="0" dirty="0">
                <a:solidFill>
                  <a:srgbClr val="151462"/>
                </a:solidFill>
                <a:effectLst/>
                <a:ea typeface="Aptos" panose="020B0004020202020204" pitchFamily="34" charset="0"/>
                <a:cs typeface="Times New Roman" panose="02020603050405020304" pitchFamily="18" charset="0"/>
              </a:rPr>
              <a:t> as a not-for-profit company. In addition to its</a:t>
            </a:r>
            <a:r>
              <a:rPr lang="en-GB" sz="1800" u="none" strike="noStrike" kern="0" dirty="0">
                <a:solidFill>
                  <a:srgbClr val="0000FF"/>
                </a:solidFill>
                <a:effectLst/>
                <a:ea typeface="Aptos" panose="020B0004020202020204" pitchFamily="34" charset="0"/>
                <a:cs typeface="Times New Roman" panose="02020603050405020304" pitchFamily="18" charset="0"/>
                <a:hlinkClick r:id="rId4"/>
              </a:rPr>
              <a:t> Articles of Association</a:t>
            </a:r>
            <a:r>
              <a:rPr lang="en-GB" sz="1800" kern="0" dirty="0">
                <a:solidFill>
                  <a:srgbClr val="151462"/>
                </a:solidFill>
                <a:effectLst/>
                <a:ea typeface="Aptos" panose="020B0004020202020204" pitchFamily="34" charset="0"/>
                <a:cs typeface="Times New Roman" panose="02020603050405020304" pitchFamily="18" charset="0"/>
              </a:rPr>
              <a:t>, the OBC’s governance model is supported by a</a:t>
            </a:r>
            <a:r>
              <a:rPr lang="en-GB" sz="1800" u="none" strike="noStrike" kern="0" dirty="0">
                <a:solidFill>
                  <a:srgbClr val="0000FF"/>
                </a:solidFill>
                <a:effectLst/>
                <a:ea typeface="Aptos" panose="020B0004020202020204" pitchFamily="34" charset="0"/>
                <a:cs typeface="Times New Roman" panose="02020603050405020304" pitchFamily="18" charset="0"/>
                <a:hlinkClick r:id="rId5"/>
              </a:rPr>
              <a:t> DEIA statement</a:t>
            </a:r>
            <a:r>
              <a:rPr lang="en-GB" sz="1800" kern="0" dirty="0">
                <a:solidFill>
                  <a:srgbClr val="151462"/>
                </a:solidFill>
                <a:effectLst/>
                <a:ea typeface="Aptos" panose="020B0004020202020204" pitchFamily="34" charset="0"/>
                <a:cs typeface="Times New Roman" panose="02020603050405020304" pitchFamily="18" charset="0"/>
              </a:rPr>
              <a:t>, a</a:t>
            </a:r>
            <a:r>
              <a:rPr lang="en-GB" sz="1800" u="none" strike="noStrike" kern="0" dirty="0">
                <a:solidFill>
                  <a:srgbClr val="0000FF"/>
                </a:solidFill>
                <a:effectLst/>
                <a:ea typeface="Aptos" panose="020B0004020202020204" pitchFamily="34" charset="0"/>
                <a:cs typeface="Times New Roman" panose="02020603050405020304" pitchFamily="18" charset="0"/>
                <a:hlinkClick r:id="rId6"/>
              </a:rPr>
              <a:t> Conflict of Interest Policy</a:t>
            </a:r>
            <a:r>
              <a:rPr lang="en-GB" sz="1800" kern="0" dirty="0">
                <a:solidFill>
                  <a:srgbClr val="151462"/>
                </a:solidFill>
                <a:effectLst/>
                <a:ea typeface="Aptos" panose="020B0004020202020204" pitchFamily="34" charset="0"/>
                <a:cs typeface="Times New Roman" panose="02020603050405020304" pitchFamily="18" charset="0"/>
              </a:rPr>
              <a:t>, and a</a:t>
            </a:r>
            <a:r>
              <a:rPr lang="en-GB" sz="1800" u="none" strike="noStrike" kern="0" dirty="0">
                <a:solidFill>
                  <a:srgbClr val="0000FF"/>
                </a:solidFill>
                <a:effectLst/>
                <a:ea typeface="Aptos" panose="020B0004020202020204" pitchFamily="34" charset="0"/>
                <a:cs typeface="Times New Roman" panose="02020603050405020304" pitchFamily="18" charset="0"/>
                <a:hlinkClick r:id="rId7"/>
              </a:rPr>
              <a:t> Code of Conduct</a:t>
            </a:r>
            <a:r>
              <a:rPr lang="en-GB" sz="1800" kern="0" dirty="0">
                <a:solidFill>
                  <a:srgbClr val="151462"/>
                </a:solidFill>
                <a:effectLst/>
                <a:ea typeface="Aptos" panose="020B0004020202020204" pitchFamily="34" charset="0"/>
                <a:cs typeface="Times New Roman" panose="02020603050405020304" pitchFamily="18" charset="0"/>
              </a:rPr>
              <a:t>. </a:t>
            </a:r>
          </a:p>
          <a:p>
            <a:pPr marL="0" indent="0">
              <a:buNone/>
            </a:pPr>
            <a:endParaRPr lang="en-GB" sz="1800" kern="0" dirty="0">
              <a:solidFill>
                <a:srgbClr val="151462"/>
              </a:solidFill>
              <a:effectLst/>
              <a:ea typeface="Aptos" panose="020B0004020202020204" pitchFamily="34" charset="0"/>
              <a:cs typeface="Times New Roman" panose="02020603050405020304" pitchFamily="18" charset="0"/>
            </a:endParaRPr>
          </a:p>
          <a:p>
            <a:pPr marL="0" indent="0">
              <a:buNone/>
            </a:pPr>
            <a:endParaRPr lang="en-GB" sz="1800" kern="0" dirty="0">
              <a:solidFill>
                <a:srgbClr val="151462"/>
              </a:solidFill>
              <a:cs typeface="Times New Roman" panose="02020603050405020304" pitchFamily="18" charset="0"/>
            </a:endParaRPr>
          </a:p>
          <a:p>
            <a:pPr marL="0" indent="0">
              <a:buNone/>
            </a:pPr>
            <a:endParaRPr lang="en-US" sz="1800" dirty="0"/>
          </a:p>
        </p:txBody>
      </p:sp>
      <p:pic>
        <p:nvPicPr>
          <p:cNvPr id="4" name="Picture 5" descr="Logo, company name&#10;&#10;Description automatically generated">
            <a:extLst>
              <a:ext uri="{FF2B5EF4-FFF2-40B4-BE49-F238E27FC236}">
                <a16:creationId xmlns:a16="http://schemas.microsoft.com/office/drawing/2014/main" id="{98F73DC2-3864-6C44-A0A0-380CEE8E5511}"/>
              </a:ext>
            </a:extLst>
          </p:cNvPr>
          <p:cNvPicPr>
            <a:picLocks noChangeAspect="1"/>
          </p:cNvPicPr>
          <p:nvPr/>
        </p:nvPicPr>
        <p:blipFill>
          <a:blip r:embed="rId8"/>
          <a:stretch/>
        </p:blipFill>
        <p:spPr bwMode="auto">
          <a:xfrm>
            <a:off x="527200" y="376068"/>
            <a:ext cx="3792784" cy="1134495"/>
          </a:xfrm>
          <a:prstGeom prst="rect">
            <a:avLst/>
          </a:prstGeom>
        </p:spPr>
      </p:pic>
      <p:sp>
        <p:nvSpPr>
          <p:cNvPr id="6" name="Rectangle 2">
            <a:extLst>
              <a:ext uri="{FF2B5EF4-FFF2-40B4-BE49-F238E27FC236}">
                <a16:creationId xmlns:a16="http://schemas.microsoft.com/office/drawing/2014/main" id="{98C4B3EB-25E8-6E22-1641-D1B64D27354F}"/>
              </a:ext>
            </a:extLst>
          </p:cNvPr>
          <p:cNvSpPr>
            <a:spLocks noChangeArrowheads="1"/>
          </p:cNvSpPr>
          <p:nvPr/>
        </p:nvSpPr>
        <p:spPr bwMode="auto">
          <a:xfrm>
            <a:off x="838200" y="3429000"/>
            <a:ext cx="10357666" cy="3015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01568" rIns="91440" bIns="50784"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50000"/>
              </a:lnSpc>
              <a:spcBef>
                <a:spcPct val="0"/>
              </a:spcBef>
              <a:spcAft>
                <a:spcPct val="0"/>
              </a:spcAft>
              <a:buClrTx/>
              <a:buSzTx/>
              <a:buFontTx/>
              <a:buNone/>
              <a:tabLst>
                <a:tab pos="457200" algn="l"/>
              </a:tabLst>
            </a:pPr>
            <a:r>
              <a:rPr kumimoji="0" lang="en-US" altLang="en-US" b="1" i="0" u="none" strike="noStrike" cap="none" normalizeH="0" baseline="0" dirty="0">
                <a:ln>
                  <a:noFill/>
                </a:ln>
                <a:solidFill>
                  <a:srgbClr val="0F4761"/>
                </a:solidFill>
                <a:effectLst/>
                <a:latin typeface="+mj-lt"/>
                <a:ea typeface="Times New Roman" panose="02020603050405020304" pitchFamily="18" charset="0"/>
                <a:cs typeface="Times New Roman" panose="02020603050405020304" pitchFamily="18" charset="0"/>
              </a:rPr>
              <a:t>Governance Bodies</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tab pos="457200" algn="l"/>
              </a:tabLst>
            </a:pPr>
            <a:endParaRPr kumimoji="0" lang="en-US" altLang="en-US" b="0" i="0" u="none" strike="noStrike" cap="none" normalizeH="0" baseline="0" dirty="0">
              <a:ln>
                <a:noFill/>
              </a:ln>
              <a:solidFill>
                <a:srgbClr val="0F4761"/>
              </a:solidFill>
              <a:effectLst/>
              <a:latin typeface="+mj-lt"/>
              <a:ea typeface="Times New Roman" panose="02020603050405020304" pitchFamily="18" charset="0"/>
              <a:cs typeface="Times New Roman" panose="02020603050405020304" pitchFamily="18" charset="0"/>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tab pos="457200" algn="l"/>
              </a:tabLst>
            </a:pPr>
            <a:r>
              <a:rPr kumimoji="0" lang="en-US" altLang="en-US" b="0" i="0" u="none" strike="noStrike" cap="none" normalizeH="0" baseline="0" dirty="0">
                <a:ln>
                  <a:noFill/>
                </a:ln>
                <a:solidFill>
                  <a:srgbClr val="002060"/>
                </a:solidFill>
                <a:effectLst/>
                <a:latin typeface="+mj-lt"/>
                <a:ea typeface="Times New Roman" panose="02020603050405020304" pitchFamily="18" charset="0"/>
              </a:rPr>
              <a:t>General Assembly of Custodians (GAC) (see Figures </a:t>
            </a:r>
            <a:r>
              <a:rPr kumimoji="0" lang="en-US" altLang="en-US" b="0" i="0" u="none" strike="noStrike" cap="none" normalizeH="0" baseline="0" dirty="0">
                <a:ln>
                  <a:noFill/>
                </a:ln>
                <a:solidFill>
                  <a:srgbClr val="002060"/>
                </a:solidFill>
                <a:effectLst/>
                <a:latin typeface="+mj-lt"/>
                <a:ea typeface="Times New Roman" panose="02020603050405020304" pitchFamily="18" charset="0"/>
                <a:hlinkClick r:id="rId9">
                  <a:extLst>
                    <a:ext uri="{A12FA001-AC4F-418D-AE19-62706E023703}">
                      <ahyp:hlinkClr xmlns:ahyp="http://schemas.microsoft.com/office/drawing/2018/hyperlinkcolor" val="tx"/>
                    </a:ext>
                  </a:extLst>
                </a:hlinkClick>
              </a:rPr>
              <a:t>1</a:t>
            </a:r>
            <a:r>
              <a:rPr kumimoji="0" lang="en-US" altLang="en-US" b="0" i="0" u="none" strike="noStrike" cap="none" normalizeH="0" baseline="0" dirty="0">
                <a:ln>
                  <a:noFill/>
                </a:ln>
                <a:solidFill>
                  <a:srgbClr val="002060"/>
                </a:solidFill>
                <a:effectLst/>
                <a:latin typeface="+mj-lt"/>
                <a:ea typeface="Times New Roman" panose="02020603050405020304" pitchFamily="18" charset="0"/>
              </a:rPr>
              <a:t> and </a:t>
            </a:r>
            <a:r>
              <a:rPr kumimoji="0" lang="en-US" altLang="en-US" b="0" i="0" u="none" strike="noStrike" cap="none" normalizeH="0" baseline="0" dirty="0">
                <a:ln>
                  <a:noFill/>
                </a:ln>
                <a:solidFill>
                  <a:srgbClr val="002060"/>
                </a:solidFill>
                <a:effectLst/>
                <a:latin typeface="+mj-lt"/>
                <a:ea typeface="Times New Roman" panose="02020603050405020304" pitchFamily="18" charset="0"/>
                <a:hlinkClick r:id="rId10">
                  <a:extLst>
                    <a:ext uri="{A12FA001-AC4F-418D-AE19-62706E023703}">
                      <ahyp:hlinkClr xmlns:ahyp="http://schemas.microsoft.com/office/drawing/2018/hyperlinkcolor" val="tx"/>
                    </a:ext>
                  </a:extLst>
                </a:hlinkClick>
              </a:rPr>
              <a:t>2</a:t>
            </a:r>
            <a:r>
              <a:rPr kumimoji="0" lang="en-US" altLang="en-US" b="0" i="0" u="none" strike="noStrike" cap="none" normalizeH="0" baseline="0" dirty="0">
                <a:ln>
                  <a:noFill/>
                </a:ln>
                <a:solidFill>
                  <a:srgbClr val="002060"/>
                </a:solidFill>
                <a:effectLst/>
                <a:latin typeface="+mj-lt"/>
                <a:ea typeface="Times New Roman" panose="02020603050405020304" pitchFamily="18" charset="0"/>
              </a:rPr>
              <a:t>, </a:t>
            </a:r>
            <a:r>
              <a:rPr kumimoji="0" lang="en-US" altLang="en-US" b="0" i="0" u="none" strike="noStrike" cap="none" normalizeH="0" baseline="0" dirty="0">
                <a:ln>
                  <a:noFill/>
                </a:ln>
                <a:solidFill>
                  <a:srgbClr val="002060"/>
                </a:solidFill>
                <a:effectLst/>
                <a:latin typeface="+mj-lt"/>
                <a:ea typeface="Times New Roman" panose="02020603050405020304" pitchFamily="18" charset="0"/>
                <a:cs typeface="Courier New" panose="02070309020205020404" pitchFamily="49" charset="0"/>
              </a:rPr>
              <a:t>07</a:t>
            </a:r>
            <a:r>
              <a:rPr kumimoji="0" lang="en-US" altLang="en-US" b="0" i="0" u="none" strike="noStrike" cap="none" normalizeH="0" baseline="0" dirty="0">
                <a:ln>
                  <a:noFill/>
                </a:ln>
                <a:solidFill>
                  <a:srgbClr val="002060"/>
                </a:solidFill>
                <a:effectLst/>
                <a:latin typeface="+mj-lt"/>
                <a:ea typeface="Times New Roman" panose="02020603050405020304" pitchFamily="18" charset="0"/>
              </a:rPr>
              <a: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tab pos="457200" algn="l"/>
              </a:tabLst>
            </a:pPr>
            <a:r>
              <a:rPr kumimoji="0" lang="en-US" altLang="en-US" b="0" i="0" u="none" strike="noStrike" cap="none" normalizeH="0" baseline="0" dirty="0">
                <a:ln>
                  <a:noFill/>
                </a:ln>
                <a:solidFill>
                  <a:srgbClr val="002060"/>
                </a:solidFill>
                <a:effectLst/>
                <a:latin typeface="+mj-lt"/>
                <a:ea typeface="Times New Roman" panose="02020603050405020304" pitchFamily="18" charset="0"/>
              </a:rPr>
              <a:t>Board of Stewards (BoS), voted on by the GAC (caucus voting model) (see Fig. </a:t>
            </a:r>
            <a:r>
              <a:rPr kumimoji="0" lang="en-US" altLang="en-US" b="0" i="0" u="none" strike="noStrike" cap="none" normalizeH="0" baseline="0" dirty="0">
                <a:ln>
                  <a:noFill/>
                </a:ln>
                <a:solidFill>
                  <a:srgbClr val="002060"/>
                </a:solidFill>
                <a:effectLst/>
                <a:latin typeface="+mj-lt"/>
                <a:ea typeface="Times New Roman" panose="02020603050405020304" pitchFamily="18" charset="0"/>
                <a:hlinkClick r:id="rId10">
                  <a:extLst>
                    <a:ext uri="{A12FA001-AC4F-418D-AE19-62706E023703}">
                      <ahyp:hlinkClr xmlns:ahyp="http://schemas.microsoft.com/office/drawing/2018/hyperlinkcolor" val="tx"/>
                    </a:ext>
                  </a:extLst>
                </a:hlinkClick>
              </a:rPr>
              <a:t>2</a:t>
            </a:r>
            <a:r>
              <a:rPr kumimoji="0" lang="en-US" altLang="en-US" b="0" i="0" u="none" strike="noStrike" cap="none" normalizeH="0" baseline="0" dirty="0">
                <a:ln>
                  <a:noFill/>
                </a:ln>
                <a:solidFill>
                  <a:srgbClr val="002060"/>
                </a:solidFill>
                <a:effectLst/>
                <a:latin typeface="+mj-lt"/>
                <a:ea typeface="Times New Roman" panose="02020603050405020304" pitchFamily="18" charset="0"/>
              </a:rPr>
              <a:t>, </a:t>
            </a:r>
            <a:r>
              <a:rPr kumimoji="0" lang="en-US" altLang="en-US" b="0" i="0" u="none" strike="noStrike" cap="none" normalizeH="0" baseline="0" dirty="0">
                <a:ln>
                  <a:noFill/>
                </a:ln>
                <a:solidFill>
                  <a:srgbClr val="002060"/>
                </a:solidFill>
                <a:effectLst/>
                <a:latin typeface="+mj-lt"/>
                <a:ea typeface="Times New Roman" panose="02020603050405020304" pitchFamily="18" charset="0"/>
                <a:cs typeface="Courier New" panose="02070309020205020404" pitchFamily="49" charset="0"/>
              </a:rPr>
              <a:t>09</a:t>
            </a:r>
            <a:r>
              <a:rPr kumimoji="0" lang="en-US" altLang="en-US" b="0" i="0" u="none" strike="noStrike" cap="none" normalizeH="0" baseline="0" dirty="0">
                <a:ln>
                  <a:noFill/>
                </a:ln>
                <a:solidFill>
                  <a:srgbClr val="002060"/>
                </a:solidFill>
                <a:effectLst/>
                <a:latin typeface="+mj-lt"/>
                <a:ea typeface="Times New Roman" panose="02020603050405020304" pitchFamily="18" charset="0"/>
              </a:rPr>
              <a: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tab pos="457200" algn="l"/>
              </a:tabLst>
            </a:pPr>
            <a:r>
              <a:rPr kumimoji="0" lang="en-US" altLang="en-US" b="0" i="0" u="none" strike="noStrike" cap="none" normalizeH="0" baseline="0" dirty="0">
                <a:ln>
                  <a:noFill/>
                </a:ln>
                <a:solidFill>
                  <a:srgbClr val="002060"/>
                </a:solidFill>
                <a:effectLst/>
                <a:latin typeface="+mj-lt"/>
                <a:ea typeface="Times New Roman" panose="02020603050405020304" pitchFamily="18" charset="0"/>
              </a:rPr>
              <a:t>Membership Committee (MC) (see Fig. </a:t>
            </a:r>
            <a:r>
              <a:rPr kumimoji="0" lang="en-US" altLang="en-US" b="0" i="0" u="none" strike="noStrike" cap="none" normalizeH="0" baseline="0" dirty="0">
                <a:ln>
                  <a:noFill/>
                </a:ln>
                <a:solidFill>
                  <a:srgbClr val="002060"/>
                </a:solidFill>
                <a:effectLst/>
                <a:latin typeface="+mj-lt"/>
                <a:ea typeface="Times New Roman" panose="02020603050405020304" pitchFamily="18" charset="0"/>
                <a:hlinkClick r:id="rId10">
                  <a:extLst>
                    <a:ext uri="{A12FA001-AC4F-418D-AE19-62706E023703}">
                      <ahyp:hlinkClr xmlns:ahyp="http://schemas.microsoft.com/office/drawing/2018/hyperlinkcolor" val="tx"/>
                    </a:ext>
                  </a:extLst>
                </a:hlinkClick>
              </a:rPr>
              <a:t>2</a:t>
            </a:r>
            <a:r>
              <a:rPr kumimoji="0" lang="en-US" altLang="en-US" b="0" i="0" u="none" strike="noStrike" cap="none" normalizeH="0" baseline="0" dirty="0">
                <a:ln>
                  <a:noFill/>
                </a:ln>
                <a:solidFill>
                  <a:srgbClr val="002060"/>
                </a:solidFill>
                <a:effectLst/>
                <a:latin typeface="+mj-lt"/>
                <a:ea typeface="Times New Roman" panose="02020603050405020304" pitchFamily="18" charset="0"/>
              </a:rPr>
              <a:t>, </a:t>
            </a:r>
            <a:r>
              <a:rPr kumimoji="0" lang="en-US" altLang="en-US" b="0" i="0" u="none" strike="noStrike" cap="none" normalizeH="0" baseline="0" dirty="0">
                <a:ln>
                  <a:noFill/>
                </a:ln>
                <a:solidFill>
                  <a:srgbClr val="002060"/>
                </a:solidFill>
                <a:effectLst/>
                <a:latin typeface="+mj-lt"/>
                <a:ea typeface="Times New Roman" panose="02020603050405020304" pitchFamily="18" charset="0"/>
                <a:cs typeface="Courier New" panose="02070309020205020404" pitchFamily="49" charset="0"/>
              </a:rPr>
              <a:t>11</a:t>
            </a:r>
            <a:r>
              <a:rPr kumimoji="0" lang="en-US" altLang="en-US" b="0" i="0" u="none" strike="noStrike" cap="none" normalizeH="0" baseline="0" dirty="0">
                <a:ln>
                  <a:noFill/>
                </a:ln>
                <a:solidFill>
                  <a:srgbClr val="002060"/>
                </a:solidFill>
                <a:effectLst/>
                <a:latin typeface="+mj-lt"/>
                <a:ea typeface="Times New Roman" panose="02020603050405020304" pitchFamily="18" charset="0"/>
              </a:rPr>
              <a:t>); and</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tab pos="457200" algn="l"/>
              </a:tabLst>
            </a:pPr>
            <a:r>
              <a:rPr kumimoji="0" lang="en-US" altLang="en-US" b="0" i="0" u="none" strike="noStrike" cap="none" normalizeH="0" baseline="0" dirty="0">
                <a:ln>
                  <a:noFill/>
                </a:ln>
                <a:solidFill>
                  <a:srgbClr val="002060"/>
                </a:solidFill>
                <a:effectLst/>
                <a:latin typeface="+mj-lt"/>
                <a:ea typeface="Times New Roman" panose="02020603050405020304" pitchFamily="18" charset="0"/>
              </a:rPr>
              <a:t>Secretariat (supports the BoS, GAC, and any committees created by the BoS), selected from the OBC Management Team (MT) and reporting to the BoS) (see Fig. </a:t>
            </a:r>
            <a:r>
              <a:rPr kumimoji="0" lang="en-US" altLang="en-US" b="0" i="0" u="none" strike="noStrike" cap="none" normalizeH="0" baseline="0" dirty="0">
                <a:ln>
                  <a:noFill/>
                </a:ln>
                <a:solidFill>
                  <a:srgbClr val="002060"/>
                </a:solidFill>
                <a:effectLst/>
                <a:latin typeface="+mj-lt"/>
                <a:ea typeface="Times New Roman" panose="02020603050405020304" pitchFamily="18" charset="0"/>
                <a:hlinkClick r:id="rId10">
                  <a:extLst>
                    <a:ext uri="{A12FA001-AC4F-418D-AE19-62706E023703}">
                      <ahyp:hlinkClr xmlns:ahyp="http://schemas.microsoft.com/office/drawing/2018/hyperlinkcolor" val="tx"/>
                    </a:ext>
                  </a:extLst>
                </a:hlinkClick>
              </a:rPr>
              <a:t>2</a:t>
            </a:r>
            <a:r>
              <a:rPr kumimoji="0" lang="en-US" altLang="en-US" b="0" i="0" u="none" strike="noStrike" cap="none" normalizeH="0" baseline="0" dirty="0">
                <a:ln>
                  <a:noFill/>
                </a:ln>
                <a:solidFill>
                  <a:srgbClr val="002060"/>
                </a:solidFill>
                <a:effectLst/>
                <a:latin typeface="+mj-lt"/>
                <a:ea typeface="Times New Roman" panose="02020603050405020304" pitchFamily="18" charset="0"/>
              </a:rPr>
              <a:t>, </a:t>
            </a:r>
            <a:r>
              <a:rPr kumimoji="0" lang="en-US" altLang="en-US" b="0" i="0" u="none" strike="noStrike" cap="none" normalizeH="0" baseline="0" dirty="0">
                <a:ln>
                  <a:noFill/>
                </a:ln>
                <a:solidFill>
                  <a:srgbClr val="002060"/>
                </a:solidFill>
                <a:effectLst/>
                <a:latin typeface="+mj-lt"/>
                <a:ea typeface="Times New Roman" panose="02020603050405020304" pitchFamily="18" charset="0"/>
                <a:cs typeface="Courier New" panose="02070309020205020404" pitchFamily="49" charset="0"/>
              </a:rPr>
              <a:t>10</a:t>
            </a:r>
            <a:r>
              <a:rPr kumimoji="0" lang="en-US" altLang="en-US" b="0" i="0" u="none" strike="noStrike" cap="none" normalizeH="0" baseline="0" dirty="0">
                <a:ln>
                  <a:noFill/>
                </a:ln>
                <a:solidFill>
                  <a:srgbClr val="002060"/>
                </a:solidFill>
                <a:effectLst/>
                <a:latin typeface="+mj-lt"/>
                <a:ea typeface="Times New Roman" panose="02020603050405020304" pitchFamily="18" charset="0"/>
              </a:rPr>
              <a:t>).</a:t>
            </a:r>
            <a:endParaRPr kumimoji="0" lang="en-US" altLang="en-US" b="0" i="0" u="none" strike="noStrike" cap="none" normalizeH="0" baseline="0" dirty="0">
              <a:ln>
                <a:noFill/>
              </a:ln>
              <a:solidFill>
                <a:srgbClr val="002060"/>
              </a:solidFill>
              <a:effectLst/>
              <a:latin typeface="+mj-lt"/>
            </a:endParaRPr>
          </a:p>
        </p:txBody>
      </p:sp>
    </p:spTree>
    <p:extLst>
      <p:ext uri="{BB962C8B-B14F-4D97-AF65-F5344CB8AC3E}">
        <p14:creationId xmlns:p14="http://schemas.microsoft.com/office/powerpoint/2010/main" val="36161812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ig. 1. Organisational Relations, Structures and Responsibilities: OBC Members, Custodians (Full and Associate), General Assemby of Custodians">
            <a:extLst>
              <a:ext uri="{FF2B5EF4-FFF2-40B4-BE49-F238E27FC236}">
                <a16:creationId xmlns:a16="http://schemas.microsoft.com/office/drawing/2014/main" id="{843458E6-4830-5E49-AC93-143F2FCCF6A0}"/>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900"/>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43451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F70CC-0C13-214B-928B-739413DC90B8}"/>
              </a:ext>
            </a:extLst>
          </p:cNvPr>
          <p:cNvSpPr>
            <a:spLocks noGrp="1"/>
          </p:cNvSpPr>
          <p:nvPr>
            <p:ph type="title"/>
          </p:nvPr>
        </p:nvSpPr>
        <p:spPr/>
        <p:txBody>
          <a:bodyPr/>
          <a:lstStyle/>
          <a:p>
            <a:endParaRPr lang="en-US"/>
          </a:p>
        </p:txBody>
      </p:sp>
      <p:pic>
        <p:nvPicPr>
          <p:cNvPr id="2050" name="Picture 2" descr="Fig. 2. Organisational Relations, Structures and Responsibilities: General Assembly of Custodians, Board of Stewards">
            <a:extLst>
              <a:ext uri="{FF2B5EF4-FFF2-40B4-BE49-F238E27FC236}">
                <a16:creationId xmlns:a16="http://schemas.microsoft.com/office/drawing/2014/main" id="{F10BBE99-BB00-DC40-8CE8-62C37B3AD9C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471488"/>
            <a:ext cx="10515600" cy="7348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6482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838C-DD3F-464B-BFDF-AF0D5473A1E6}"/>
              </a:ext>
            </a:extLst>
          </p:cNvPr>
          <p:cNvSpPr>
            <a:spLocks noGrp="1"/>
          </p:cNvSpPr>
          <p:nvPr>
            <p:ph type="title"/>
          </p:nvPr>
        </p:nvSpPr>
        <p:spPr>
          <a:xfrm>
            <a:off x="366712" y="1097870"/>
            <a:ext cx="10515600" cy="1325563"/>
          </a:xfrm>
        </p:spPr>
        <p:txBody>
          <a:bodyPr>
            <a:normAutofit fontScale="90000"/>
          </a:bodyPr>
          <a:lstStyle/>
          <a:p>
            <a:r>
              <a:rPr lang="en-US" sz="4000" dirty="0">
                <a:latin typeface="Avenir Book" panose="02000503020000020003" pitchFamily="2" charset="0"/>
              </a:rPr>
              <a:t>Further Governance Elements</a:t>
            </a:r>
          </a:p>
        </p:txBody>
      </p:sp>
      <p:sp>
        <p:nvSpPr>
          <p:cNvPr id="3" name="Content Placeholder 2">
            <a:extLst>
              <a:ext uri="{FF2B5EF4-FFF2-40B4-BE49-F238E27FC236}">
                <a16:creationId xmlns:a16="http://schemas.microsoft.com/office/drawing/2014/main" id="{346AA6C8-65A0-414C-843E-024FAE70DF90}"/>
              </a:ext>
            </a:extLst>
          </p:cNvPr>
          <p:cNvSpPr>
            <a:spLocks noGrp="1"/>
          </p:cNvSpPr>
          <p:nvPr>
            <p:ph idx="1"/>
          </p:nvPr>
        </p:nvSpPr>
        <p:spPr>
          <a:xfrm>
            <a:off x="481012" y="2273469"/>
            <a:ext cx="10515600" cy="4351338"/>
          </a:xfrm>
        </p:spPr>
        <p:txBody>
          <a:bodyPr>
            <a:normAutofit/>
          </a:bodyPr>
          <a:lstStyle/>
          <a:p>
            <a:endParaRPr lang="en-GB" dirty="0">
              <a:latin typeface="Avenir Book" panose="02000503020000020003" pitchFamily="2" charset="0"/>
            </a:endParaRPr>
          </a:p>
          <a:p>
            <a:r>
              <a:rPr lang="en-GB" dirty="0">
                <a:latin typeface="Avenir Book" panose="02000503020000020003" pitchFamily="2" charset="0"/>
              </a:rPr>
              <a:t>Articles of Association: </a:t>
            </a:r>
            <a:r>
              <a:rPr lang="en-GB" dirty="0">
                <a:latin typeface="Avenir Book" panose="02000503020000020003" pitchFamily="2" charset="0"/>
                <a:hlinkClick r:id="rId2"/>
              </a:rPr>
              <a:t>https://cloud.openbookcollective.org/s/MwefG89TkefagZs</a:t>
            </a:r>
            <a:endParaRPr lang="en-GB" dirty="0">
              <a:latin typeface="Avenir Book" panose="02000503020000020003" pitchFamily="2" charset="0"/>
            </a:endParaRPr>
          </a:p>
          <a:p>
            <a:r>
              <a:rPr lang="en-GB" dirty="0">
                <a:latin typeface="Avenir Book" panose="02000503020000020003" pitchFamily="2" charset="0"/>
              </a:rPr>
              <a:t>Code of Conduct: </a:t>
            </a:r>
            <a:r>
              <a:rPr lang="en-GB" dirty="0">
                <a:latin typeface="Avenir Book" panose="02000503020000020003" pitchFamily="2" charset="0"/>
                <a:hlinkClick r:id="rId3"/>
              </a:rPr>
              <a:t>https://cloud.openbookcollective.org/s/ZAxpMyA5Wi9jDYK</a:t>
            </a:r>
            <a:endParaRPr lang="en-GB" dirty="0">
              <a:latin typeface="Avenir Book" panose="02000503020000020003" pitchFamily="2" charset="0"/>
            </a:endParaRPr>
          </a:p>
          <a:p>
            <a:r>
              <a:rPr lang="en-GB" dirty="0">
                <a:latin typeface="Avenir Book" panose="02000503020000020003" pitchFamily="2" charset="0"/>
              </a:rPr>
              <a:t>DEIA statement: </a:t>
            </a:r>
            <a:r>
              <a:rPr lang="en-GB" dirty="0">
                <a:latin typeface="Avenir Book" panose="02000503020000020003" pitchFamily="2" charset="0"/>
                <a:hlinkClick r:id="rId4"/>
              </a:rPr>
              <a:t>https://cloud.openbookcollective.org/s/PPGdKJDMnneNa8A</a:t>
            </a:r>
            <a:endParaRPr lang="en-GB" dirty="0">
              <a:latin typeface="Avenir Book" panose="02000503020000020003" pitchFamily="2" charset="0"/>
            </a:endParaRPr>
          </a:p>
          <a:p>
            <a:r>
              <a:rPr lang="en-GB" dirty="0">
                <a:latin typeface="Avenir Book" panose="02000503020000020003" pitchFamily="2" charset="0"/>
              </a:rPr>
              <a:t>COI policy: </a:t>
            </a:r>
            <a:r>
              <a:rPr lang="en-GB" dirty="0">
                <a:latin typeface="Avenir Book" panose="02000503020000020003" pitchFamily="2" charset="0"/>
                <a:hlinkClick r:id="rId5"/>
              </a:rPr>
              <a:t>https://cloud.openbookcollective.org/s/M2EeAmnsJxxdQad</a:t>
            </a:r>
            <a:endParaRPr lang="en-GB" dirty="0">
              <a:latin typeface="Avenir Book" panose="02000503020000020003" pitchFamily="2" charset="0"/>
            </a:endParaRPr>
          </a:p>
          <a:p>
            <a:r>
              <a:rPr lang="en-US" dirty="0">
                <a:latin typeface="Avenir Book" panose="02000503020000020003" pitchFamily="2" charset="0"/>
              </a:rPr>
              <a:t>Our </a:t>
            </a:r>
            <a:r>
              <a:rPr lang="en-US" dirty="0" err="1">
                <a:latin typeface="Avenir Book" panose="02000503020000020003" pitchFamily="2" charset="0"/>
              </a:rPr>
              <a:t>Organisational</a:t>
            </a:r>
            <a:r>
              <a:rPr lang="en-US" dirty="0">
                <a:latin typeface="Avenir Book" panose="02000503020000020003" pitchFamily="2" charset="0"/>
              </a:rPr>
              <a:t> Model paper: </a:t>
            </a:r>
            <a:r>
              <a:rPr lang="en-US" dirty="0">
                <a:latin typeface="Avenir Book" panose="02000503020000020003" pitchFamily="2" charset="0"/>
                <a:hlinkClick r:id="rId6"/>
              </a:rPr>
              <a:t>https://copim.pubpub.org/pub/open-book-collective-our-organisational-model/release/1</a:t>
            </a:r>
            <a:endParaRPr lang="en-US" dirty="0">
              <a:latin typeface="Avenir Book" panose="02000503020000020003" pitchFamily="2" charset="0"/>
            </a:endParaRPr>
          </a:p>
          <a:p>
            <a:pPr marL="0" indent="0">
              <a:buNone/>
            </a:pPr>
            <a:endParaRPr lang="en-US" dirty="0">
              <a:latin typeface="Avenir Book" panose="02000503020000020003" pitchFamily="2" charset="0"/>
            </a:endParaRPr>
          </a:p>
          <a:p>
            <a:endParaRPr lang="en-US" dirty="0"/>
          </a:p>
        </p:txBody>
      </p:sp>
      <p:pic>
        <p:nvPicPr>
          <p:cNvPr id="4" name="Picture 5" descr="Logo, company name&#10;&#10;Description automatically generated">
            <a:extLst>
              <a:ext uri="{FF2B5EF4-FFF2-40B4-BE49-F238E27FC236}">
                <a16:creationId xmlns:a16="http://schemas.microsoft.com/office/drawing/2014/main" id="{731F5505-8DB9-814A-B376-35C04D4BE8FB}"/>
              </a:ext>
            </a:extLst>
          </p:cNvPr>
          <p:cNvPicPr>
            <a:picLocks noChangeAspect="1"/>
          </p:cNvPicPr>
          <p:nvPr/>
        </p:nvPicPr>
        <p:blipFill>
          <a:blip r:embed="rId7"/>
          <a:stretch/>
        </p:blipFill>
        <p:spPr bwMode="auto">
          <a:xfrm>
            <a:off x="7670950" y="233193"/>
            <a:ext cx="3792784" cy="1134495"/>
          </a:xfrm>
          <a:prstGeom prst="rect">
            <a:avLst/>
          </a:prstGeom>
        </p:spPr>
      </p:pic>
    </p:spTree>
    <p:extLst>
      <p:ext uri="{BB962C8B-B14F-4D97-AF65-F5344CB8AC3E}">
        <p14:creationId xmlns:p14="http://schemas.microsoft.com/office/powerpoint/2010/main" val="31416878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DE9645-A026-2A41-9CF1-B9DE6FF2248C}"/>
              </a:ext>
            </a:extLst>
          </p:cNvPr>
          <p:cNvSpPr>
            <a:spLocks noGrp="1"/>
          </p:cNvSpPr>
          <p:nvPr>
            <p:ph idx="1"/>
          </p:nvPr>
        </p:nvSpPr>
        <p:spPr>
          <a:xfrm>
            <a:off x="838200" y="2154236"/>
            <a:ext cx="10515600" cy="5032375"/>
          </a:xfrm>
        </p:spPr>
        <p:txBody>
          <a:bodyPr>
            <a:normAutofit/>
          </a:bodyPr>
          <a:lstStyle/>
          <a:p>
            <a:r>
              <a:rPr lang="en-GB" dirty="0"/>
              <a:t>Joy, E. A. F., Adema, J., &amp; COPIM. (2022). Open Book Collective: Our Organisational Model. Community-Led Open Publication Infrastructures for Monographs (COPIM). </a:t>
            </a:r>
            <a:r>
              <a:rPr lang="en-GB" dirty="0">
                <a:hlinkClick r:id="rId2"/>
              </a:rPr>
              <a:t>https://doi.org/10.21428/785a6451.13890eb3</a:t>
            </a:r>
            <a:endParaRPr lang="en-GB" dirty="0"/>
          </a:p>
          <a:p>
            <a:r>
              <a:rPr lang="en-GB" dirty="0"/>
              <a:t>Joy, E. A. F., &amp; Adema, J. (2022). Open Book Collective: A Model for Open Community-led Governance. Community-Led Open Publication Infrastructures for Monographs (COPIM). </a:t>
            </a:r>
            <a:r>
              <a:rPr lang="en-GB" dirty="0">
                <a:hlinkClick r:id="rId3"/>
              </a:rPr>
              <a:t>https://doi.org/10.21428/785a6451.d1a7e0dd</a:t>
            </a:r>
            <a:endParaRPr lang="en-GB" dirty="0"/>
          </a:p>
          <a:p>
            <a:r>
              <a:rPr lang="en-GB" dirty="0"/>
              <a:t>Joy, E. A. F., &amp; Fathallah, J. (2022). Governance by Membership: The Open Book Collective. Community-Led Open Publication Infrastructures for Monographs (COPIM). https://</a:t>
            </a:r>
            <a:r>
              <a:rPr lang="en-GB" dirty="0" err="1"/>
              <a:t>doi.org</a:t>
            </a:r>
            <a:r>
              <a:rPr lang="en-GB" dirty="0"/>
              <a:t>/10.21428/785a6451.b6bbfd5c</a:t>
            </a:r>
            <a:endParaRPr lang="en-US" dirty="0"/>
          </a:p>
        </p:txBody>
      </p:sp>
      <p:pic>
        <p:nvPicPr>
          <p:cNvPr id="4" name="Picture 5" descr="Logo, company name&#10;&#10;Description automatically generated">
            <a:extLst>
              <a:ext uri="{FF2B5EF4-FFF2-40B4-BE49-F238E27FC236}">
                <a16:creationId xmlns:a16="http://schemas.microsoft.com/office/drawing/2014/main" id="{D1F527D3-6D95-2C46-B51D-552989343829}"/>
              </a:ext>
            </a:extLst>
          </p:cNvPr>
          <p:cNvPicPr>
            <a:picLocks noChangeAspect="1"/>
          </p:cNvPicPr>
          <p:nvPr/>
        </p:nvPicPr>
        <p:blipFill>
          <a:blip r:embed="rId4"/>
          <a:stretch/>
        </p:blipFill>
        <p:spPr bwMode="auto">
          <a:xfrm>
            <a:off x="527200" y="376068"/>
            <a:ext cx="3792784" cy="1134495"/>
          </a:xfrm>
          <a:prstGeom prst="rect">
            <a:avLst/>
          </a:prstGeom>
        </p:spPr>
      </p:pic>
    </p:spTree>
    <p:extLst>
      <p:ext uri="{BB962C8B-B14F-4D97-AF65-F5344CB8AC3E}">
        <p14:creationId xmlns:p14="http://schemas.microsoft.com/office/powerpoint/2010/main" val="41839753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76092-7148-BD4C-AD5D-91B2A393FEBF}"/>
              </a:ext>
            </a:extLst>
          </p:cNvPr>
          <p:cNvSpPr>
            <a:spLocks noGrp="1"/>
          </p:cNvSpPr>
          <p:nvPr>
            <p:ph type="title"/>
          </p:nvPr>
        </p:nvSpPr>
        <p:spPr>
          <a:xfrm>
            <a:off x="548370" y="-81955"/>
            <a:ext cx="10515600" cy="1325563"/>
          </a:xfrm>
        </p:spPr>
        <p:txBody>
          <a:bodyPr>
            <a:normAutofit fontScale="90000"/>
          </a:bodyPr>
          <a:lstStyle/>
          <a:p>
            <a:r>
              <a:rPr lang="en-US" b="1" dirty="0">
                <a:latin typeface="Source Sans Pro Black" panose="020B0503030403020204" pitchFamily="34" charset="0"/>
                <a:ea typeface="Source Sans Pro Black" panose="020B0503030403020204" pitchFamily="34" charset="0"/>
              </a:rPr>
              <a:t>Experimental Publishing Compendium</a:t>
            </a:r>
            <a:br>
              <a:rPr lang="en-US" b="1" dirty="0">
                <a:latin typeface="Source Sans Pro Black" panose="020B0503030403020204" pitchFamily="34" charset="0"/>
                <a:ea typeface="Source Sans Pro Black" panose="020B0503030403020204" pitchFamily="34" charset="0"/>
              </a:rPr>
            </a:br>
            <a:r>
              <a:rPr lang="en-US" sz="2400" dirty="0">
                <a:latin typeface="Avenir Book" panose="02000503020000020003" pitchFamily="2" charset="0"/>
                <a:ea typeface="Source Sans Pro Black" panose="020B0503030403020204" pitchFamily="34" charset="0"/>
              </a:rPr>
              <a:t>https://</a:t>
            </a:r>
            <a:r>
              <a:rPr lang="en-US" sz="2400" dirty="0" err="1">
                <a:latin typeface="Avenir Book" panose="02000503020000020003" pitchFamily="2" charset="0"/>
                <a:ea typeface="Source Sans Pro Black" panose="020B0503030403020204" pitchFamily="34" charset="0"/>
              </a:rPr>
              <a:t>compendium.copim.ac.uk</a:t>
            </a:r>
            <a:r>
              <a:rPr lang="en-US" sz="2400" dirty="0">
                <a:latin typeface="Avenir Book" panose="02000503020000020003" pitchFamily="2" charset="0"/>
                <a:ea typeface="Source Sans Pro Black" panose="020B0503030403020204" pitchFamily="34" charset="0"/>
              </a:rPr>
              <a:t>/</a:t>
            </a:r>
          </a:p>
        </p:txBody>
      </p:sp>
      <p:sp>
        <p:nvSpPr>
          <p:cNvPr id="3" name="TextBox 2">
            <a:extLst>
              <a:ext uri="{FF2B5EF4-FFF2-40B4-BE49-F238E27FC236}">
                <a16:creationId xmlns:a16="http://schemas.microsoft.com/office/drawing/2014/main" id="{72A5B317-4338-0C4B-892B-95678581D312}"/>
              </a:ext>
            </a:extLst>
          </p:cNvPr>
          <p:cNvSpPr txBox="1"/>
          <p:nvPr/>
        </p:nvSpPr>
        <p:spPr>
          <a:xfrm>
            <a:off x="4418873" y="1058942"/>
            <a:ext cx="3354252" cy="369332"/>
          </a:xfrm>
          <a:prstGeom prst="rect">
            <a:avLst/>
          </a:prstGeom>
          <a:noFill/>
        </p:spPr>
        <p:txBody>
          <a:bodyPr wrap="none" rtlCol="0">
            <a:spAutoFit/>
          </a:bodyPr>
          <a:lstStyle/>
          <a:p>
            <a:r>
              <a:rPr lang="en-US" b="1" dirty="0">
                <a:solidFill>
                  <a:schemeClr val="bg1"/>
                </a:solidFill>
                <a:latin typeface="Avenir Next Condensed" panose="020B0506020202020204" pitchFamily="34" charset="0"/>
              </a:rPr>
              <a:t>https://</a:t>
            </a:r>
            <a:r>
              <a:rPr lang="en-US" b="1" dirty="0" err="1">
                <a:solidFill>
                  <a:schemeClr val="bg1"/>
                </a:solidFill>
                <a:latin typeface="Avenir Next Condensed" panose="020B0506020202020204" pitchFamily="34" charset="0"/>
              </a:rPr>
              <a:t>compendium.copim.ac.uk</a:t>
            </a:r>
            <a:r>
              <a:rPr lang="en-US" b="1" dirty="0">
                <a:solidFill>
                  <a:schemeClr val="bg1"/>
                </a:solidFill>
                <a:latin typeface="Avenir Next Condensed" panose="020B0506020202020204" pitchFamily="34" charset="0"/>
              </a:rPr>
              <a:t>/</a:t>
            </a:r>
          </a:p>
        </p:txBody>
      </p:sp>
      <p:pic>
        <p:nvPicPr>
          <p:cNvPr id="8" name="Content Placeholder 7" descr="A white paper with black text&#10;&#10;Description automatically generated">
            <a:extLst>
              <a:ext uri="{FF2B5EF4-FFF2-40B4-BE49-F238E27FC236}">
                <a16:creationId xmlns:a16="http://schemas.microsoft.com/office/drawing/2014/main" id="{A41018E3-83D8-51C8-551C-D58A7B0853E8}"/>
              </a:ext>
            </a:extLst>
          </p:cNvPr>
          <p:cNvPicPr>
            <a:picLocks noGrp="1" noChangeAspect="1"/>
          </p:cNvPicPr>
          <p:nvPr>
            <p:ph idx="1"/>
          </p:nvPr>
        </p:nvPicPr>
        <p:blipFill>
          <a:blip r:embed="rId2"/>
          <a:stretch>
            <a:fillRect/>
          </a:stretch>
        </p:blipFill>
        <p:spPr>
          <a:xfrm>
            <a:off x="624570" y="1243608"/>
            <a:ext cx="10729229" cy="5614392"/>
          </a:xfrm>
        </p:spPr>
      </p:pic>
    </p:spTree>
    <p:extLst>
      <p:ext uri="{BB962C8B-B14F-4D97-AF65-F5344CB8AC3E}">
        <p14:creationId xmlns:p14="http://schemas.microsoft.com/office/powerpoint/2010/main" val="2249836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22BCC-70BB-7042-BF07-C22D5DADA0A6}"/>
              </a:ext>
            </a:extLst>
          </p:cNvPr>
          <p:cNvSpPr>
            <a:spLocks noGrp="1"/>
          </p:cNvSpPr>
          <p:nvPr>
            <p:ph type="title"/>
          </p:nvPr>
        </p:nvSpPr>
        <p:spPr>
          <a:xfrm>
            <a:off x="1209675" y="551962"/>
            <a:ext cx="9734550" cy="5148746"/>
          </a:xfrm>
        </p:spPr>
        <p:txBody>
          <a:bodyPr vert="horz" lIns="91440" tIns="45720" rIns="91440" bIns="45720" rtlCol="0" anchor="ctr">
            <a:normAutofit fontScale="90000"/>
          </a:bodyPr>
          <a:lstStyle/>
          <a:p>
            <a:pPr algn="ctr"/>
            <a:br>
              <a:rPr lang="en-US" sz="2200" kern="1200" spc="0" dirty="0">
                <a:solidFill>
                  <a:schemeClr val="tx1"/>
                </a:solidFill>
                <a:latin typeface="+mj-lt"/>
                <a:ea typeface="+mj-ea"/>
                <a:cs typeface="+mj-cs"/>
              </a:rPr>
            </a:br>
            <a:r>
              <a:rPr lang="en-US" sz="2600" kern="1200" spc="0" dirty="0">
                <a:solidFill>
                  <a:schemeClr val="tx1"/>
                </a:solidFill>
                <a:latin typeface="+mj-lt"/>
                <a:ea typeface="+mj-ea"/>
                <a:cs typeface="+mj-cs"/>
              </a:rPr>
              <a:t>“Scalability is possible only if project elements do not form transformative relationships that might change the project as elements are added. But transformative relationships are the medium for the emergence of diversity. Scalability projects banish meaningful </a:t>
            </a:r>
            <a:br>
              <a:rPr lang="en-US" sz="2600" kern="1200" spc="0" dirty="0">
                <a:solidFill>
                  <a:schemeClr val="tx1"/>
                </a:solidFill>
                <a:latin typeface="+mj-lt"/>
                <a:ea typeface="+mj-ea"/>
                <a:cs typeface="+mj-cs"/>
              </a:rPr>
            </a:br>
            <a:r>
              <a:rPr lang="en-US" sz="2600" kern="1200" spc="0" dirty="0">
                <a:solidFill>
                  <a:schemeClr val="tx1"/>
                </a:solidFill>
                <a:latin typeface="+mj-lt"/>
                <a:ea typeface="+mj-ea"/>
                <a:cs typeface="+mj-cs"/>
              </a:rPr>
              <a:t>diversity, which is to say, diversity that might change things.”</a:t>
            </a:r>
            <a:br>
              <a:rPr lang="en-US" sz="2200" kern="1200" spc="0" dirty="0">
                <a:solidFill>
                  <a:schemeClr val="tx1"/>
                </a:solidFill>
                <a:latin typeface="+mj-lt"/>
                <a:ea typeface="+mj-ea"/>
                <a:cs typeface="+mj-cs"/>
              </a:rPr>
            </a:br>
            <a:br>
              <a:rPr lang="en-US" sz="2200" kern="1200" spc="0" dirty="0">
                <a:solidFill>
                  <a:schemeClr val="tx1"/>
                </a:solidFill>
                <a:latin typeface="+mj-lt"/>
                <a:ea typeface="+mj-ea"/>
                <a:cs typeface="+mj-cs"/>
              </a:rPr>
            </a:br>
            <a:r>
              <a:rPr lang="en-US" sz="1800" kern="1200" spc="0" dirty="0">
                <a:solidFill>
                  <a:schemeClr val="tx1"/>
                </a:solidFill>
                <a:latin typeface="+mj-lt"/>
                <a:ea typeface="+mj-ea"/>
                <a:cs typeface="+mj-cs"/>
              </a:rPr>
              <a:t>Anna Tsing. 2012. “On </a:t>
            </a:r>
            <a:r>
              <a:rPr lang="en-US" sz="1800" kern="1200" spc="0" dirty="0" err="1">
                <a:solidFill>
                  <a:schemeClr val="tx1"/>
                </a:solidFill>
                <a:latin typeface="+mj-lt"/>
                <a:ea typeface="+mj-ea"/>
                <a:cs typeface="+mj-cs"/>
              </a:rPr>
              <a:t>Nonscalability</a:t>
            </a:r>
            <a:r>
              <a:rPr lang="en-US" sz="1800" kern="1200" spc="0" dirty="0">
                <a:solidFill>
                  <a:schemeClr val="tx1"/>
                </a:solidFill>
                <a:latin typeface="+mj-lt"/>
                <a:ea typeface="+mj-ea"/>
                <a:cs typeface="+mj-cs"/>
              </a:rPr>
              <a:t>. The Living World Is Not Amenable to Precision-Nested Scales.” </a:t>
            </a:r>
            <a:r>
              <a:rPr lang="en-US" sz="1800" i="1" kern="1200" spc="0" dirty="0">
                <a:solidFill>
                  <a:schemeClr val="tx1"/>
                </a:solidFill>
                <a:latin typeface="+mj-lt"/>
                <a:ea typeface="+mj-ea"/>
                <a:cs typeface="+mj-cs"/>
              </a:rPr>
              <a:t>Common Knowledge </a:t>
            </a:r>
            <a:r>
              <a:rPr lang="en-US" sz="1800" kern="1200" spc="0" dirty="0">
                <a:solidFill>
                  <a:schemeClr val="tx1"/>
                </a:solidFill>
                <a:latin typeface="+mj-lt"/>
                <a:ea typeface="+mj-ea"/>
                <a:cs typeface="+mj-cs"/>
              </a:rPr>
              <a:t>18 (3): 507. </a:t>
            </a:r>
            <a:r>
              <a:rPr lang="en-US" sz="1800" kern="1200" spc="0" dirty="0">
                <a:solidFill>
                  <a:schemeClr val="tx1"/>
                </a:solidFill>
                <a:latin typeface="+mj-lt"/>
                <a:ea typeface="+mj-ea"/>
                <a:cs typeface="+mj-cs"/>
                <a:hlinkClick r:id="rId2"/>
              </a:rPr>
              <a:t>https://doi.org/10.1215/0961754X-1630424</a:t>
            </a:r>
            <a:r>
              <a:rPr lang="en-US" sz="1800" kern="1200" spc="0" dirty="0">
                <a:solidFill>
                  <a:schemeClr val="tx1"/>
                </a:solidFill>
                <a:latin typeface="+mj-lt"/>
                <a:ea typeface="+mj-ea"/>
                <a:cs typeface="+mj-cs"/>
              </a:rPr>
              <a:t>.</a:t>
            </a:r>
            <a:br>
              <a:rPr lang="en-US" sz="1800" kern="1200" dirty="0">
                <a:solidFill>
                  <a:schemeClr val="tx1"/>
                </a:solidFill>
                <a:latin typeface="+mj-lt"/>
                <a:ea typeface="+mj-ea"/>
                <a:cs typeface="+mj-cs"/>
              </a:rPr>
            </a:b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26070338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lose-up of a document&#10;&#10;Description automatically generated with low confidence">
            <a:extLst>
              <a:ext uri="{FF2B5EF4-FFF2-40B4-BE49-F238E27FC236}">
                <a16:creationId xmlns:a16="http://schemas.microsoft.com/office/drawing/2014/main" id="{2859B328-F330-B04B-BE31-2C240DC7AB51}"/>
              </a:ext>
            </a:extLst>
          </p:cNvPr>
          <p:cNvPicPr>
            <a:picLocks noGrp="1" noChangeAspect="1"/>
          </p:cNvPicPr>
          <p:nvPr>
            <p:ph idx="1"/>
          </p:nvPr>
        </p:nvPicPr>
        <p:blipFill>
          <a:blip r:embed="rId3"/>
          <a:stretch>
            <a:fillRect/>
          </a:stretch>
        </p:blipFill>
        <p:spPr>
          <a:xfrm>
            <a:off x="354042" y="385763"/>
            <a:ext cx="11510873" cy="6100761"/>
          </a:xfrm>
          <a:prstGeom prst="rect">
            <a:avLst/>
          </a:prstGeom>
        </p:spPr>
      </p:pic>
    </p:spTree>
    <p:extLst>
      <p:ext uri="{BB962C8B-B14F-4D97-AF65-F5344CB8AC3E}">
        <p14:creationId xmlns:p14="http://schemas.microsoft.com/office/powerpoint/2010/main" val="42728486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1C69B-10B7-A831-8773-279EE6C56B57}"/>
              </a:ext>
            </a:extLst>
          </p:cNvPr>
          <p:cNvSpPr>
            <a:spLocks noGrp="1"/>
          </p:cNvSpPr>
          <p:nvPr>
            <p:ph type="title"/>
          </p:nvPr>
        </p:nvSpPr>
        <p:spPr/>
        <p:txBody>
          <a:bodyPr/>
          <a:lstStyle/>
          <a:p>
            <a:endParaRPr lang="en-US"/>
          </a:p>
        </p:txBody>
      </p:sp>
      <p:pic>
        <p:nvPicPr>
          <p:cNvPr id="5" name="Content Placeholder 4" descr="A close-up of a paper&#10;&#10;Description automatically generated">
            <a:extLst>
              <a:ext uri="{FF2B5EF4-FFF2-40B4-BE49-F238E27FC236}">
                <a16:creationId xmlns:a16="http://schemas.microsoft.com/office/drawing/2014/main" id="{59803EDA-C2C2-3693-BEEE-A925F5A29A26}"/>
              </a:ext>
            </a:extLst>
          </p:cNvPr>
          <p:cNvPicPr>
            <a:picLocks noGrp="1" noChangeAspect="1"/>
          </p:cNvPicPr>
          <p:nvPr>
            <p:ph idx="1"/>
          </p:nvPr>
        </p:nvPicPr>
        <p:blipFill>
          <a:blip r:embed="rId2"/>
          <a:stretch>
            <a:fillRect/>
          </a:stretch>
        </p:blipFill>
        <p:spPr>
          <a:xfrm>
            <a:off x="178797" y="279400"/>
            <a:ext cx="11834405" cy="6213475"/>
          </a:xfrm>
        </p:spPr>
      </p:pic>
    </p:spTree>
    <p:extLst>
      <p:ext uri="{BB962C8B-B14F-4D97-AF65-F5344CB8AC3E}">
        <p14:creationId xmlns:p14="http://schemas.microsoft.com/office/powerpoint/2010/main" val="32051332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A white cover with black text&#10;&#10;AI-generated content may be incorrect.">
            <a:extLst>
              <a:ext uri="{FF2B5EF4-FFF2-40B4-BE49-F238E27FC236}">
                <a16:creationId xmlns:a16="http://schemas.microsoft.com/office/drawing/2014/main" id="{64E8BC32-DD4D-CC17-4736-11A8FF49B601}"/>
              </a:ext>
            </a:extLst>
          </p:cNvPr>
          <p:cNvPicPr>
            <a:picLocks noGrp="1" noChangeAspect="1"/>
          </p:cNvPicPr>
          <p:nvPr>
            <p:ph sz="half" idx="2"/>
          </p:nvPr>
        </p:nvPicPr>
        <p:blipFill>
          <a:blip r:embed="rId2"/>
          <a:stretch>
            <a:fillRect/>
          </a:stretch>
        </p:blipFill>
        <p:spPr>
          <a:xfrm>
            <a:off x="686515" y="434171"/>
            <a:ext cx="4242673" cy="5989657"/>
          </a:xfrm>
        </p:spPr>
        <p:style>
          <a:lnRef idx="2">
            <a:schemeClr val="accent1"/>
          </a:lnRef>
          <a:fillRef idx="1">
            <a:schemeClr val="lt1"/>
          </a:fillRef>
          <a:effectRef idx="0">
            <a:schemeClr val="accent1"/>
          </a:effectRef>
          <a:fontRef idx="minor">
            <a:schemeClr val="dk1"/>
          </a:fontRef>
        </p:style>
      </p:pic>
      <p:sp>
        <p:nvSpPr>
          <p:cNvPr id="6" name="Content Placeholder 5">
            <a:extLst>
              <a:ext uri="{FF2B5EF4-FFF2-40B4-BE49-F238E27FC236}">
                <a16:creationId xmlns:a16="http://schemas.microsoft.com/office/drawing/2014/main" id="{1569D83F-75BC-3E4B-6C84-1E31A089EF9B}"/>
              </a:ext>
            </a:extLst>
          </p:cNvPr>
          <p:cNvSpPr>
            <a:spLocks noGrp="1"/>
          </p:cNvSpPr>
          <p:nvPr>
            <p:ph sz="quarter" idx="4"/>
          </p:nvPr>
        </p:nvSpPr>
        <p:spPr>
          <a:xfrm>
            <a:off x="6096000" y="2519362"/>
            <a:ext cx="4994128" cy="3684588"/>
          </a:xfrm>
        </p:spPr>
        <p:txBody>
          <a:bodyPr/>
          <a:lstStyle/>
          <a:p>
            <a:pPr marL="0" indent="0">
              <a:buNone/>
            </a:pPr>
            <a:r>
              <a:rPr lang="en-GB" b="0" i="0" dirty="0">
                <a:solidFill>
                  <a:srgbClr val="000000"/>
                </a:solidFill>
                <a:effectLst/>
              </a:rPr>
              <a:t>Adema, J. (2025). </a:t>
            </a:r>
            <a:r>
              <a:rPr lang="en-GB" b="0" i="1" dirty="0">
                <a:solidFill>
                  <a:srgbClr val="000000"/>
                </a:solidFill>
                <a:effectLst/>
              </a:rPr>
              <a:t>Developing a Governance Model for the Experimental Publishing Compendium</a:t>
            </a:r>
            <a:r>
              <a:rPr lang="en-GB" b="0" i="0" dirty="0">
                <a:solidFill>
                  <a:srgbClr val="000000"/>
                </a:solidFill>
                <a:effectLst/>
              </a:rPr>
              <a:t>. </a:t>
            </a:r>
            <a:r>
              <a:rPr lang="en-GB" b="0" i="0" dirty="0" err="1">
                <a:solidFill>
                  <a:srgbClr val="000000"/>
                </a:solidFill>
                <a:effectLst/>
              </a:rPr>
              <a:t>Zenodo</a:t>
            </a:r>
            <a:r>
              <a:rPr lang="en-GB" b="0" i="0" dirty="0">
                <a:solidFill>
                  <a:srgbClr val="000000"/>
                </a:solidFill>
                <a:effectLst/>
              </a:rPr>
              <a:t>. </a:t>
            </a:r>
            <a:r>
              <a:rPr lang="en-GB" b="0" i="0" u="none" strike="noStrike" dirty="0">
                <a:solidFill>
                  <a:srgbClr val="2F6FA7"/>
                </a:solidFill>
                <a:effectLst/>
                <a:hlinkClick r:id="rId3"/>
              </a:rPr>
              <a:t>https://doi.org/10.5281/zenodo.14802273</a:t>
            </a:r>
            <a:endParaRPr lang="en-US" dirty="0"/>
          </a:p>
        </p:txBody>
      </p:sp>
    </p:spTree>
    <p:extLst>
      <p:ext uri="{BB962C8B-B14F-4D97-AF65-F5344CB8AC3E}">
        <p14:creationId xmlns:p14="http://schemas.microsoft.com/office/powerpoint/2010/main" val="1562832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868" y="1225639"/>
            <a:ext cx="4008586" cy="4680583"/>
          </a:xfrm>
        </p:spPr>
        <p:txBody>
          <a:bodyPr vert="horz" lIns="91440" tIns="45720" rIns="91440" bIns="45720" rtlCol="0" anchor="ctr">
            <a:normAutofit/>
          </a:bodyPr>
          <a:lstStyle/>
          <a:p>
            <a:r>
              <a:rPr lang="en-US" sz="5200" kern="1200" dirty="0">
                <a:solidFill>
                  <a:schemeClr val="tx1"/>
                </a:solidFill>
                <a:latin typeface="Avenir Light" panose="020B0402020203020204" pitchFamily="34" charset="77"/>
              </a:rPr>
              <a:t>Scaling Small</a:t>
            </a:r>
          </a:p>
        </p:txBody>
      </p:sp>
      <p:sp>
        <p:nvSpPr>
          <p:cNvPr id="3" name="Content Placeholder 2"/>
          <p:cNvSpPr>
            <a:spLocks noGrp="1"/>
          </p:cNvSpPr>
          <p:nvPr>
            <p:ph idx="4294967295"/>
          </p:nvPr>
        </p:nvSpPr>
        <p:spPr>
          <a:xfrm>
            <a:off x="5386388" y="0"/>
            <a:ext cx="6657975" cy="7488497"/>
          </a:xfrm>
        </p:spPr>
        <p:txBody>
          <a:bodyPr vert="horz" lIns="91440" tIns="45720" rIns="91440" bIns="45720" rtlCol="0" anchor="ctr">
            <a:normAutofit/>
          </a:bodyPr>
          <a:lstStyle/>
          <a:p>
            <a:r>
              <a:rPr lang="en-US" dirty="0">
                <a:latin typeface="+mj-lt"/>
              </a:rPr>
              <a:t>Working to capacity: 50 books (punctum books), 30 (Open Book Publishers), 5 (Open Humanities Press/Mattering Press) a year</a:t>
            </a:r>
          </a:p>
          <a:p>
            <a:r>
              <a:rPr lang="en-US" dirty="0">
                <a:latin typeface="+mj-lt"/>
              </a:rPr>
              <a:t>Scaling through horizontal and vertical collaborations</a:t>
            </a:r>
          </a:p>
          <a:p>
            <a:r>
              <a:rPr lang="en-US" dirty="0">
                <a:latin typeface="+mj-lt"/>
              </a:rPr>
              <a:t>Transparency and openness about funding models and costs</a:t>
            </a:r>
          </a:p>
          <a:p>
            <a:r>
              <a:rPr lang="en-US" dirty="0">
                <a:latin typeface="+mj-lt"/>
              </a:rPr>
              <a:t>No or low BPCs and fee-waivers</a:t>
            </a:r>
          </a:p>
          <a:p>
            <a:r>
              <a:rPr lang="en-US" dirty="0">
                <a:latin typeface="+mj-lt"/>
              </a:rPr>
              <a:t>Resources and skills sharing</a:t>
            </a:r>
          </a:p>
          <a:p>
            <a:r>
              <a:rPr lang="en-US" dirty="0">
                <a:latin typeface="+mj-lt"/>
              </a:rPr>
              <a:t>Experimenting with models and formats</a:t>
            </a:r>
          </a:p>
          <a:p>
            <a:r>
              <a:rPr lang="en-US" dirty="0">
                <a:latin typeface="+mj-lt"/>
              </a:rPr>
              <a:t>Situatedness</a:t>
            </a:r>
          </a:p>
          <a:p>
            <a:r>
              <a:rPr lang="en-US" dirty="0">
                <a:latin typeface="+mj-lt"/>
              </a:rPr>
              <a:t>Open source infrastructures: software, platforms, and tools</a:t>
            </a:r>
          </a:p>
          <a:p>
            <a:endParaRPr lang="en-US" sz="2000" dirty="0"/>
          </a:p>
        </p:txBody>
      </p:sp>
    </p:spTree>
    <p:extLst>
      <p:ext uri="{BB962C8B-B14F-4D97-AF65-F5344CB8AC3E}">
        <p14:creationId xmlns:p14="http://schemas.microsoft.com/office/powerpoint/2010/main" val="3858233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website&#10;&#10;AI-generated content may be incorrect.">
            <a:extLst>
              <a:ext uri="{FF2B5EF4-FFF2-40B4-BE49-F238E27FC236}">
                <a16:creationId xmlns:a16="http://schemas.microsoft.com/office/drawing/2014/main" id="{08F2C6C5-B5B0-604A-6B23-AD03F2DBE681}"/>
              </a:ext>
            </a:extLst>
          </p:cNvPr>
          <p:cNvPicPr>
            <a:picLocks noChangeAspect="1"/>
          </p:cNvPicPr>
          <p:nvPr/>
        </p:nvPicPr>
        <p:blipFill>
          <a:blip r:embed="rId2"/>
          <a:stretch>
            <a:fillRect/>
          </a:stretch>
        </p:blipFill>
        <p:spPr>
          <a:xfrm>
            <a:off x="542924" y="275307"/>
            <a:ext cx="4520293" cy="6307386"/>
          </a:xfrm>
          <a:prstGeom prst="rect">
            <a:avLst/>
          </a:prstGeom>
        </p:spPr>
        <p:style>
          <a:lnRef idx="2">
            <a:schemeClr val="accent1"/>
          </a:lnRef>
          <a:fillRef idx="1">
            <a:schemeClr val="lt1"/>
          </a:fillRef>
          <a:effectRef idx="0">
            <a:schemeClr val="accent1"/>
          </a:effectRef>
          <a:fontRef idx="minor">
            <a:schemeClr val="dk1"/>
          </a:fontRef>
        </p:style>
      </p:pic>
      <p:pic>
        <p:nvPicPr>
          <p:cNvPr id="5" name="Picture 4" descr="A screenshot of a website&#10;&#10;AI-generated content may be incorrect.">
            <a:extLst>
              <a:ext uri="{FF2B5EF4-FFF2-40B4-BE49-F238E27FC236}">
                <a16:creationId xmlns:a16="http://schemas.microsoft.com/office/drawing/2014/main" id="{B0DDF6D5-90C0-3274-92A1-08EA3319FDAD}"/>
              </a:ext>
            </a:extLst>
          </p:cNvPr>
          <p:cNvPicPr>
            <a:picLocks noChangeAspect="1"/>
          </p:cNvPicPr>
          <p:nvPr/>
        </p:nvPicPr>
        <p:blipFill>
          <a:blip r:embed="rId3"/>
          <a:stretch>
            <a:fillRect/>
          </a:stretch>
        </p:blipFill>
        <p:spPr>
          <a:xfrm>
            <a:off x="5657171" y="291294"/>
            <a:ext cx="6244317" cy="3258847"/>
          </a:xfrm>
          <a:prstGeom prst="rect">
            <a:avLst/>
          </a:prstGeom>
        </p:spPr>
      </p:pic>
      <p:sp>
        <p:nvSpPr>
          <p:cNvPr id="6" name="TextBox 5">
            <a:extLst>
              <a:ext uri="{FF2B5EF4-FFF2-40B4-BE49-F238E27FC236}">
                <a16:creationId xmlns:a16="http://schemas.microsoft.com/office/drawing/2014/main" id="{EED110C3-7F90-14A8-AEDE-0443B2F3A504}"/>
              </a:ext>
            </a:extLst>
          </p:cNvPr>
          <p:cNvSpPr txBox="1"/>
          <p:nvPr/>
        </p:nvSpPr>
        <p:spPr>
          <a:xfrm>
            <a:off x="5781251" y="4365172"/>
            <a:ext cx="5867825" cy="1200329"/>
          </a:xfrm>
          <a:prstGeom prst="rect">
            <a:avLst/>
          </a:prstGeom>
          <a:noFill/>
        </p:spPr>
        <p:txBody>
          <a:bodyPr wrap="none" rtlCol="0">
            <a:spAutoFit/>
          </a:bodyPr>
          <a:lstStyle/>
          <a:p>
            <a:r>
              <a:rPr lang="en-US" sz="2400" dirty="0">
                <a:hlinkClick r:id="rId4"/>
              </a:rPr>
              <a:t>https://radicaloa.postdigitalcultures.org/</a:t>
            </a:r>
            <a:endParaRPr lang="en-US" sz="2400" dirty="0"/>
          </a:p>
          <a:p>
            <a:endParaRPr lang="en-US" sz="2400" dirty="0"/>
          </a:p>
          <a:p>
            <a:r>
              <a:rPr lang="en-US" sz="2400" dirty="0">
                <a:hlinkClick r:id="rId5"/>
              </a:rPr>
              <a:t>https://scholarled.org/</a:t>
            </a:r>
            <a:r>
              <a:rPr lang="en-US" sz="2400" dirty="0"/>
              <a:t> </a:t>
            </a:r>
          </a:p>
        </p:txBody>
      </p:sp>
    </p:spTree>
    <p:extLst>
      <p:ext uri="{BB962C8B-B14F-4D97-AF65-F5344CB8AC3E}">
        <p14:creationId xmlns:p14="http://schemas.microsoft.com/office/powerpoint/2010/main" val="4128986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365CA-5725-680E-C5EB-D1C9D51B6A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E8BFC5-AC5B-3BC9-6001-D1CEFE84E62E}"/>
              </a:ext>
            </a:extLst>
          </p:cNvPr>
          <p:cNvSpPr>
            <a:spLocks noGrp="1"/>
          </p:cNvSpPr>
          <p:nvPr>
            <p:ph type="title"/>
          </p:nvPr>
        </p:nvSpPr>
        <p:spPr>
          <a:xfrm>
            <a:off x="867868" y="1225639"/>
            <a:ext cx="4008586" cy="4680583"/>
          </a:xfrm>
        </p:spPr>
        <p:txBody>
          <a:bodyPr vert="horz" lIns="91440" tIns="45720" rIns="91440" bIns="45720" rtlCol="0" anchor="ctr">
            <a:normAutofit/>
          </a:bodyPr>
          <a:lstStyle/>
          <a:p>
            <a:r>
              <a:rPr lang="en-US" sz="5200" kern="1200" dirty="0">
                <a:solidFill>
                  <a:schemeClr val="tx1"/>
                </a:solidFill>
                <a:latin typeface="Avenir Light" panose="020B0402020203020204" pitchFamily="34" charset="77"/>
              </a:rPr>
              <a:t>Scaling Small</a:t>
            </a:r>
          </a:p>
        </p:txBody>
      </p:sp>
      <p:sp>
        <p:nvSpPr>
          <p:cNvPr id="3" name="Content Placeholder 2">
            <a:extLst>
              <a:ext uri="{FF2B5EF4-FFF2-40B4-BE49-F238E27FC236}">
                <a16:creationId xmlns:a16="http://schemas.microsoft.com/office/drawing/2014/main" id="{24402186-E592-0F52-B13C-E3B2CF9015BD}"/>
              </a:ext>
            </a:extLst>
          </p:cNvPr>
          <p:cNvSpPr>
            <a:spLocks noGrp="1"/>
          </p:cNvSpPr>
          <p:nvPr>
            <p:ph idx="4294967295"/>
          </p:nvPr>
        </p:nvSpPr>
        <p:spPr>
          <a:xfrm>
            <a:off x="5386388" y="0"/>
            <a:ext cx="6657975" cy="7488497"/>
          </a:xfrm>
        </p:spPr>
        <p:txBody>
          <a:bodyPr vert="horz" lIns="91440" tIns="45720" rIns="91440" bIns="45720" rtlCol="0" anchor="ctr">
            <a:normAutofit/>
          </a:bodyPr>
          <a:lstStyle/>
          <a:p>
            <a:r>
              <a:rPr lang="en-US" dirty="0">
                <a:latin typeface="+mj-lt"/>
              </a:rPr>
              <a:t>Working to capacity: 50 books (punctum books), 30 (Open Book Publishers), 5 (Open Humanities Press/Mattering Press) a year</a:t>
            </a:r>
          </a:p>
          <a:p>
            <a:r>
              <a:rPr lang="en-US" dirty="0">
                <a:latin typeface="+mj-lt"/>
              </a:rPr>
              <a:t>Scaling through horizontal and vertical collaborations</a:t>
            </a:r>
          </a:p>
          <a:p>
            <a:r>
              <a:rPr lang="en-US" dirty="0">
                <a:latin typeface="+mj-lt"/>
              </a:rPr>
              <a:t>Transparency and openness about funding models and costs</a:t>
            </a:r>
          </a:p>
          <a:p>
            <a:r>
              <a:rPr lang="en-US" dirty="0">
                <a:latin typeface="+mj-lt"/>
              </a:rPr>
              <a:t>No or low BPCs and fee-waivers</a:t>
            </a:r>
          </a:p>
          <a:p>
            <a:r>
              <a:rPr lang="en-US" dirty="0">
                <a:latin typeface="+mj-lt"/>
              </a:rPr>
              <a:t>Resources and skills sharing</a:t>
            </a:r>
          </a:p>
          <a:p>
            <a:r>
              <a:rPr lang="en-US" dirty="0">
                <a:latin typeface="+mj-lt"/>
              </a:rPr>
              <a:t>Experimenting with models and formats</a:t>
            </a:r>
          </a:p>
          <a:p>
            <a:r>
              <a:rPr lang="en-US" dirty="0">
                <a:latin typeface="+mj-lt"/>
              </a:rPr>
              <a:t>Situatedness</a:t>
            </a:r>
          </a:p>
          <a:p>
            <a:r>
              <a:rPr lang="en-US" dirty="0">
                <a:latin typeface="+mj-lt"/>
              </a:rPr>
              <a:t>Open source infrastructures: software, platforms, and tools</a:t>
            </a:r>
          </a:p>
          <a:p>
            <a:endParaRPr lang="en-US" sz="2000" dirty="0"/>
          </a:p>
        </p:txBody>
      </p:sp>
    </p:spTree>
    <p:extLst>
      <p:ext uri="{BB962C8B-B14F-4D97-AF65-F5344CB8AC3E}">
        <p14:creationId xmlns:p14="http://schemas.microsoft.com/office/powerpoint/2010/main" val="3424199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463" y="1237556"/>
            <a:ext cx="4057650" cy="4680583"/>
          </a:xfrm>
        </p:spPr>
        <p:txBody>
          <a:bodyPr anchor="ctr">
            <a:normAutofit/>
          </a:bodyPr>
          <a:lstStyle/>
          <a:p>
            <a:r>
              <a:rPr lang="en-US" spc="300" dirty="0"/>
              <a:t>Transparency on Costs</a:t>
            </a:r>
          </a:p>
        </p:txBody>
      </p:sp>
      <p:sp>
        <p:nvSpPr>
          <p:cNvPr id="3" name="Content Placeholder 2"/>
          <p:cNvSpPr>
            <a:spLocks noGrp="1"/>
          </p:cNvSpPr>
          <p:nvPr>
            <p:ph idx="1"/>
          </p:nvPr>
        </p:nvSpPr>
        <p:spPr>
          <a:xfrm>
            <a:off x="4329113" y="328613"/>
            <a:ext cx="7272337" cy="6629400"/>
          </a:xfrm>
        </p:spPr>
        <p:txBody>
          <a:bodyPr vert="horz" lIns="91440" tIns="45720" rIns="91440" bIns="45720" rtlCol="0" anchor="ctr">
            <a:normAutofit fontScale="47500" lnSpcReduction="20000"/>
          </a:bodyPr>
          <a:lstStyle/>
          <a:p>
            <a:r>
              <a:rPr lang="en-US" sz="3400" dirty="0"/>
              <a:t>Eve, Martin, ‘How much does it cost to run a small scholarly publisher?’ (2017) Martin Paul Eve </a:t>
            </a:r>
            <a:r>
              <a:rPr lang="en-US" sz="3400" dirty="0">
                <a:hlinkClick r:id="rId3"/>
              </a:rPr>
              <a:t>https://www.martineve.com/2017/02/13/how-much-does-it-cost-to-run-a-small-scholarly-publisher/</a:t>
            </a:r>
            <a:endParaRPr lang="en-US" sz="3400" dirty="0">
              <a:cs typeface="Calibri Light"/>
            </a:endParaRPr>
          </a:p>
          <a:p>
            <a:r>
              <a:rPr lang="en-US" sz="3400" dirty="0" err="1"/>
              <a:t>Gatti</a:t>
            </a:r>
            <a:r>
              <a:rPr lang="en-US" sz="3400" dirty="0"/>
              <a:t>, Rupert, ‘Introducing Some Data to the Open Access Debate: OBP’s Business Model’ (2015) Open Book Publishers Blog </a:t>
            </a:r>
            <a:r>
              <a:rPr lang="en-US" sz="3400" dirty="0">
                <a:hlinkClick r:id="rId4"/>
              </a:rPr>
              <a:t>https://blogs.openbookpublishers.com/introducing-some-data-to-the-open-access-debate-obps-business-model-part-one/</a:t>
            </a:r>
            <a:endParaRPr lang="en-US" sz="3400" dirty="0">
              <a:cs typeface="Calibri Light"/>
            </a:endParaRPr>
          </a:p>
          <a:p>
            <a:r>
              <a:rPr lang="en-US" sz="3400" dirty="0"/>
              <a:t>Hall, Gary ‘Open Humanities Press: Funding and </a:t>
            </a:r>
            <a:r>
              <a:rPr lang="en-US" sz="3400" dirty="0" err="1"/>
              <a:t>Organisation</a:t>
            </a:r>
            <a:r>
              <a:rPr lang="en-US" sz="3400" dirty="0"/>
              <a:t>’ (2015) Media Gifts </a:t>
            </a:r>
            <a:r>
              <a:rPr lang="en-US" sz="3400" dirty="0">
                <a:hlinkClick r:id="rId5"/>
              </a:rPr>
              <a:t>http://garyhall.squarespace.com/journal/2015/6/13/open-humanities-press-funding-and-organisation.html</a:t>
            </a:r>
            <a:endParaRPr lang="en-US" sz="3400" dirty="0">
              <a:cs typeface="Calibri Light"/>
            </a:endParaRPr>
          </a:p>
          <a:p>
            <a:pPr fontAlgn="base"/>
            <a:r>
              <a:rPr lang="en-US" sz="3400" dirty="0" err="1"/>
              <a:t>Nordhoff</a:t>
            </a:r>
            <a:r>
              <a:rPr lang="en-US" sz="3400" dirty="0"/>
              <a:t>, Sebastian, ‘Calculating the costs of a community-driven publisher’ (2016) Language Science Press Blog </a:t>
            </a:r>
            <a:r>
              <a:rPr lang="en-US" sz="3400" dirty="0">
                <a:hlinkClick r:id="rId6"/>
              </a:rPr>
              <a:t>https://userblogs.fu-berlin.de/langsci-press/2016/04/18/calculating-the-costs-of-a-community-driven-publisher/</a:t>
            </a:r>
            <a:endParaRPr lang="en-US" sz="3400" dirty="0">
              <a:cs typeface="Calibri Light"/>
            </a:endParaRPr>
          </a:p>
          <a:p>
            <a:pPr fontAlgn="base"/>
            <a:r>
              <a:rPr lang="en-US" sz="3400" dirty="0"/>
              <a:t>Van </a:t>
            </a:r>
            <a:r>
              <a:rPr lang="en-US" sz="3400" dirty="0" err="1"/>
              <a:t>Gerven</a:t>
            </a:r>
            <a:r>
              <a:rPr lang="en-US" sz="3400" dirty="0"/>
              <a:t> </a:t>
            </a:r>
            <a:r>
              <a:rPr lang="en-US" sz="3400" dirty="0" err="1"/>
              <a:t>Oei</a:t>
            </a:r>
            <a:r>
              <a:rPr lang="en-US" sz="3400" dirty="0"/>
              <a:t>, Vincent W. J. et al. ‘We Got the Receipts: The Punctum Books Financial and Activity Report 2016–2019’, Punctum Books, 7 July 2020, </a:t>
            </a:r>
            <a:r>
              <a:rPr lang="en-US" sz="3400" dirty="0">
                <a:hlinkClick r:id="rId7"/>
              </a:rPr>
              <a:t>https://punctumbooks.pubpub.org/pub/punctum-books-financial-activity-report-2016-2019/release/5</a:t>
            </a:r>
            <a:r>
              <a:rPr lang="en-US" sz="3400" dirty="0"/>
              <a:t>.</a:t>
            </a:r>
          </a:p>
          <a:p>
            <a:pPr fontAlgn="base"/>
            <a:endParaRPr lang="en-US" sz="1300" dirty="0"/>
          </a:p>
        </p:txBody>
      </p:sp>
    </p:spTree>
    <p:extLst>
      <p:ext uri="{BB962C8B-B14F-4D97-AF65-F5344CB8AC3E}">
        <p14:creationId xmlns:p14="http://schemas.microsoft.com/office/powerpoint/2010/main" val="3362425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367370-A7C7-ECB6-2A20-8D7CB25A88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80CC67-C96F-AD5D-6EAD-14C927A2E1DC}"/>
              </a:ext>
            </a:extLst>
          </p:cNvPr>
          <p:cNvSpPr>
            <a:spLocks noGrp="1"/>
          </p:cNvSpPr>
          <p:nvPr>
            <p:ph type="title"/>
          </p:nvPr>
        </p:nvSpPr>
        <p:spPr>
          <a:xfrm>
            <a:off x="867868" y="1225639"/>
            <a:ext cx="4008586" cy="4680583"/>
          </a:xfrm>
        </p:spPr>
        <p:txBody>
          <a:bodyPr vert="horz" lIns="91440" tIns="45720" rIns="91440" bIns="45720" rtlCol="0" anchor="ctr">
            <a:normAutofit/>
          </a:bodyPr>
          <a:lstStyle/>
          <a:p>
            <a:r>
              <a:rPr lang="en-US" sz="5200" kern="1200" dirty="0">
                <a:solidFill>
                  <a:schemeClr val="tx1"/>
                </a:solidFill>
                <a:latin typeface="Avenir Light" panose="020B0402020203020204" pitchFamily="34" charset="77"/>
              </a:rPr>
              <a:t>Scaling Small</a:t>
            </a:r>
          </a:p>
        </p:txBody>
      </p:sp>
      <p:sp>
        <p:nvSpPr>
          <p:cNvPr id="3" name="Content Placeholder 2">
            <a:extLst>
              <a:ext uri="{FF2B5EF4-FFF2-40B4-BE49-F238E27FC236}">
                <a16:creationId xmlns:a16="http://schemas.microsoft.com/office/drawing/2014/main" id="{3DC53852-940B-4CD4-F3E8-0BA865816C30}"/>
              </a:ext>
            </a:extLst>
          </p:cNvPr>
          <p:cNvSpPr>
            <a:spLocks noGrp="1"/>
          </p:cNvSpPr>
          <p:nvPr>
            <p:ph idx="4294967295"/>
          </p:nvPr>
        </p:nvSpPr>
        <p:spPr>
          <a:xfrm>
            <a:off x="5386388" y="0"/>
            <a:ext cx="6657975" cy="7488497"/>
          </a:xfrm>
        </p:spPr>
        <p:txBody>
          <a:bodyPr vert="horz" lIns="91440" tIns="45720" rIns="91440" bIns="45720" rtlCol="0" anchor="ctr">
            <a:normAutofit/>
          </a:bodyPr>
          <a:lstStyle/>
          <a:p>
            <a:r>
              <a:rPr lang="en-US" dirty="0">
                <a:latin typeface="+mj-lt"/>
              </a:rPr>
              <a:t>Working to capacity: 50 books (punctum books), 30 (Open Book Publishers), 5 (Open Humanities Press/Mattering Press) a year</a:t>
            </a:r>
          </a:p>
          <a:p>
            <a:r>
              <a:rPr lang="en-US" dirty="0">
                <a:latin typeface="+mj-lt"/>
              </a:rPr>
              <a:t>Scaling through horizontal and vertical collaborations</a:t>
            </a:r>
          </a:p>
          <a:p>
            <a:r>
              <a:rPr lang="en-US" dirty="0">
                <a:latin typeface="+mj-lt"/>
              </a:rPr>
              <a:t>Transparency and openness about funding models and costs</a:t>
            </a:r>
          </a:p>
          <a:p>
            <a:r>
              <a:rPr lang="en-US" dirty="0">
                <a:latin typeface="+mj-lt"/>
              </a:rPr>
              <a:t>No or low BPCs and fee-waivers</a:t>
            </a:r>
          </a:p>
          <a:p>
            <a:r>
              <a:rPr lang="en-US" dirty="0">
                <a:latin typeface="+mj-lt"/>
              </a:rPr>
              <a:t>Resources and skills sharing</a:t>
            </a:r>
          </a:p>
          <a:p>
            <a:r>
              <a:rPr lang="en-US" dirty="0">
                <a:latin typeface="+mj-lt"/>
              </a:rPr>
              <a:t>Experimenting with models and formats</a:t>
            </a:r>
          </a:p>
          <a:p>
            <a:r>
              <a:rPr lang="en-US" dirty="0">
                <a:latin typeface="+mj-lt"/>
              </a:rPr>
              <a:t>Situatedness</a:t>
            </a:r>
          </a:p>
          <a:p>
            <a:r>
              <a:rPr lang="en-US" dirty="0">
                <a:latin typeface="+mj-lt"/>
              </a:rPr>
              <a:t>Open source infrastructures: software, platforms, and tools</a:t>
            </a:r>
          </a:p>
          <a:p>
            <a:endParaRPr lang="en-US" sz="2000" dirty="0"/>
          </a:p>
        </p:txBody>
      </p:sp>
    </p:spTree>
    <p:extLst>
      <p:ext uri="{BB962C8B-B14F-4D97-AF65-F5344CB8AC3E}">
        <p14:creationId xmlns:p14="http://schemas.microsoft.com/office/powerpoint/2010/main" val="7805896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Graphical user interface, application, table&#10;&#10;Description automatically generated">
            <a:extLst>
              <a:ext uri="{FF2B5EF4-FFF2-40B4-BE49-F238E27FC236}">
                <a16:creationId xmlns:a16="http://schemas.microsoft.com/office/drawing/2014/main" id="{B1848DFB-0FE4-144E-B129-C208E6AEA3CF}"/>
              </a:ext>
            </a:extLst>
          </p:cNvPr>
          <p:cNvPicPr>
            <a:picLocks noChangeAspect="1"/>
          </p:cNvPicPr>
          <p:nvPr/>
        </p:nvPicPr>
        <p:blipFill>
          <a:blip r:embed="rId3"/>
          <a:stretch>
            <a:fillRect/>
          </a:stretch>
        </p:blipFill>
        <p:spPr>
          <a:xfrm>
            <a:off x="350521" y="367924"/>
            <a:ext cx="5120640" cy="6122152"/>
          </a:xfrm>
          <a:prstGeom prst="rect">
            <a:avLst/>
          </a:prstGeom>
          <a:ln/>
        </p:spPr>
        <p:style>
          <a:lnRef idx="2">
            <a:schemeClr val="accent1"/>
          </a:lnRef>
          <a:fillRef idx="1">
            <a:schemeClr val="lt1"/>
          </a:fillRef>
          <a:effectRef idx="0">
            <a:schemeClr val="accent1"/>
          </a:effectRef>
          <a:fontRef idx="minor">
            <a:schemeClr val="dk1"/>
          </a:fontRef>
        </p:style>
      </p:pic>
      <p:pic>
        <p:nvPicPr>
          <p:cNvPr id="3" name="Picture 2" descr="A screenshot of a computer&#10;&#10;AI-generated content may be incorrect.">
            <a:extLst>
              <a:ext uri="{FF2B5EF4-FFF2-40B4-BE49-F238E27FC236}">
                <a16:creationId xmlns:a16="http://schemas.microsoft.com/office/drawing/2014/main" id="{A1C0D5E2-6C18-F3AC-9173-1911E8DE64E5}"/>
              </a:ext>
            </a:extLst>
          </p:cNvPr>
          <p:cNvPicPr>
            <a:picLocks noChangeAspect="1"/>
          </p:cNvPicPr>
          <p:nvPr/>
        </p:nvPicPr>
        <p:blipFill>
          <a:blip r:embed="rId4"/>
          <a:stretch>
            <a:fillRect/>
          </a:stretch>
        </p:blipFill>
        <p:spPr>
          <a:xfrm>
            <a:off x="5764995" y="1400462"/>
            <a:ext cx="6163570" cy="3229762"/>
          </a:xfrm>
          <a:prstGeom prst="rect">
            <a:avLst/>
          </a:prstGeom>
        </p:spPr>
        <p:style>
          <a:lnRef idx="2">
            <a:schemeClr val="accent4"/>
          </a:lnRef>
          <a:fillRef idx="1">
            <a:schemeClr val="lt1"/>
          </a:fillRef>
          <a:effectRef idx="0">
            <a:schemeClr val="accent4"/>
          </a:effectRef>
          <a:fontRef idx="minor">
            <a:schemeClr val="dk1"/>
          </a:fontRef>
        </p:style>
      </p:pic>
      <p:sp>
        <p:nvSpPr>
          <p:cNvPr id="4" name="TextBox 3">
            <a:extLst>
              <a:ext uri="{FF2B5EF4-FFF2-40B4-BE49-F238E27FC236}">
                <a16:creationId xmlns:a16="http://schemas.microsoft.com/office/drawing/2014/main" id="{B45767E4-7E0E-437E-C0AB-47B0A3A7582B}"/>
              </a:ext>
            </a:extLst>
          </p:cNvPr>
          <p:cNvSpPr txBox="1"/>
          <p:nvPr/>
        </p:nvSpPr>
        <p:spPr>
          <a:xfrm>
            <a:off x="6096000" y="5226705"/>
            <a:ext cx="5721695" cy="461665"/>
          </a:xfrm>
          <a:prstGeom prst="rect">
            <a:avLst/>
          </a:prstGeom>
          <a:noFill/>
        </p:spPr>
        <p:txBody>
          <a:bodyPr wrap="none" rtlCol="0">
            <a:spAutoFit/>
          </a:bodyPr>
          <a:lstStyle/>
          <a:p>
            <a:r>
              <a:rPr lang="en-US" sz="2400" dirty="0">
                <a:hlinkClick r:id="rId5"/>
              </a:rPr>
              <a:t>https://toolkit.openbookcollective.org/</a:t>
            </a:r>
            <a:r>
              <a:rPr lang="en-US" sz="2400" dirty="0"/>
              <a:t> </a:t>
            </a:r>
          </a:p>
        </p:txBody>
      </p:sp>
    </p:spTree>
    <p:extLst>
      <p:ext uri="{BB962C8B-B14F-4D97-AF65-F5344CB8AC3E}">
        <p14:creationId xmlns:p14="http://schemas.microsoft.com/office/powerpoint/2010/main" val="356646770"/>
      </p:ext>
    </p:extLst>
  </p:cSld>
  <p:clrMapOvr>
    <a:masterClrMapping/>
  </p:clrMapOvr>
</p:sld>
</file>

<file path=ppt/theme/theme1.xml><?xml version="1.0" encoding="utf-8"?>
<a:theme xmlns:a="http://schemas.openxmlformats.org/drawingml/2006/main" name="VeniceBeachVTI">
  <a:themeElements>
    <a:clrScheme name="Venice Beach">
      <a:dk1>
        <a:sysClr val="windowText" lastClr="000000"/>
      </a:dk1>
      <a:lt1>
        <a:sysClr val="window" lastClr="FFFFFF"/>
      </a:lt1>
      <a:dk2>
        <a:srgbClr val="2B3E3D"/>
      </a:dk2>
      <a:lt2>
        <a:srgbClr val="FEF3EB"/>
      </a:lt2>
      <a:accent1>
        <a:srgbClr val="FE8542"/>
      </a:accent1>
      <a:accent2>
        <a:srgbClr val="EC6D60"/>
      </a:accent2>
      <a:accent3>
        <a:srgbClr val="CDA32B"/>
      </a:accent3>
      <a:accent4>
        <a:srgbClr val="EE66A7"/>
      </a:accent4>
      <a:accent5>
        <a:srgbClr val="EA5F48"/>
      </a:accent5>
      <a:accent6>
        <a:srgbClr val="C8466B"/>
      </a:accent6>
      <a:hlink>
        <a:srgbClr val="E46153"/>
      </a:hlink>
      <a:folHlink>
        <a:srgbClr val="CF63B0"/>
      </a:folHlink>
    </a:clrScheme>
    <a:fontScheme name="Avenir 1">
      <a:majorFont>
        <a:latin typeface="Avenir Next LT Pro Light"/>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eniceBeachVTI" id="{69839BBA-F383-4FFD-B56A-E36ACE43E09D}" vid="{060D2740-A69C-444A-B833-E03D333ADD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1538</TotalTime>
  <Words>1453</Words>
  <Application>Microsoft Macintosh PowerPoint</Application>
  <PresentationFormat>Widescreen</PresentationFormat>
  <Paragraphs>115</Paragraphs>
  <Slides>32</Slides>
  <Notes>7</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32</vt:i4>
      </vt:variant>
    </vt:vector>
  </HeadingPairs>
  <TitlesOfParts>
    <vt:vector size="46" baseType="lpstr">
      <vt:lpstr>Aptos</vt:lpstr>
      <vt:lpstr>Arial</vt:lpstr>
      <vt:lpstr>Avenir Book</vt:lpstr>
      <vt:lpstr>Avenir Light</vt:lpstr>
      <vt:lpstr>Avenir Next Condensed</vt:lpstr>
      <vt:lpstr>Avenir Next LT Pro</vt:lpstr>
      <vt:lpstr>Avenir Next LT Pro Light</vt:lpstr>
      <vt:lpstr>Calibri</vt:lpstr>
      <vt:lpstr>Calibri Light</vt:lpstr>
      <vt:lpstr>Source Sans Pro</vt:lpstr>
      <vt:lpstr>Source Sans Pro Black</vt:lpstr>
      <vt:lpstr>Source Sans Pro Light</vt:lpstr>
      <vt:lpstr>Times New Roman</vt:lpstr>
      <vt:lpstr>VeniceBeachVTI</vt:lpstr>
      <vt:lpstr>Creating Community-Owned Futures for Open Access Books by Scaling Small and Co-designing Governance </vt:lpstr>
      <vt:lpstr>Scaling Small</vt:lpstr>
      <vt:lpstr> “Scalability is possible only if project elements do not form transformative relationships that might change the project as elements are added. But transformative relationships are the medium for the emergence of diversity. Scalability projects banish meaningful  diversity, which is to say, diversity that might change things.”  Anna Tsing. 2012. “On Nonscalability. The Living World Is Not Amenable to Precision-Nested Scales.” Common Knowledge 18 (3): 507. https://doi.org/10.1215/0961754X-1630424. </vt:lpstr>
      <vt:lpstr>Scaling Small</vt:lpstr>
      <vt:lpstr>PowerPoint Presentation</vt:lpstr>
      <vt:lpstr>Scaling Small</vt:lpstr>
      <vt:lpstr>Transparency on Costs</vt:lpstr>
      <vt:lpstr>Scaling Small</vt:lpstr>
      <vt:lpstr>PowerPoint Presentation</vt:lpstr>
      <vt:lpstr>Scaling Small</vt:lpstr>
      <vt:lpstr>PowerPoint Presentation</vt:lpstr>
      <vt:lpstr>Moore, Samuel. (2021). Exploring models for community governance (1.0). Zenodo. https://doi.org/10.5281/zenodo.4730687  Hart, Patrick, Adema, Janneke, &amp; COPIM. (2022). Towards Better Practices for the Community Governance of Open Infrastructures (1.0). Zenodo. https://doi.org/10.5281/zenodo.6535460  Fathallah, Judith. (2023). Governing Scholar-Led OA Book Publishers: Values, Practices, Barriers (2.0). Zenodo. https://doi.org/10.5281/zenodo.7816770    </vt:lpstr>
      <vt:lpstr>PowerPoint Presentation</vt:lpstr>
      <vt:lpstr>PowerPoint Presentation</vt:lpstr>
      <vt:lpstr>Workshops</vt:lpstr>
      <vt:lpstr>Co-design in practice</vt:lpstr>
      <vt:lpstr>Vision Statement</vt:lpstr>
      <vt:lpstr>Values</vt:lpstr>
      <vt:lpstr>Research Principles</vt:lpstr>
      <vt:lpstr>https://copim.pubpub.org/pub/code-of-conduct/release/3</vt:lpstr>
      <vt:lpstr>PowerPoint Presentation</vt:lpstr>
      <vt:lpstr>PowerPoint Presentation</vt:lpstr>
      <vt:lpstr>PowerPoint Presentation</vt:lpstr>
      <vt:lpstr>PowerPoint Presentation</vt:lpstr>
      <vt:lpstr>PowerPoint Presentation</vt:lpstr>
      <vt:lpstr>PowerPoint Presentation</vt:lpstr>
      <vt:lpstr>Further Governance Elements</vt:lpstr>
      <vt:lpstr>PowerPoint Presentation</vt:lpstr>
      <vt:lpstr>Experimental Publishing Compendium https://compendium.copim.ac.uk/</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Janneke Adema</dc:creator>
  <cp:lastModifiedBy>Janneke Adema</cp:lastModifiedBy>
  <cp:revision>8</cp:revision>
  <dcterms:created xsi:type="dcterms:W3CDTF">2025-03-25T11:04:09Z</dcterms:created>
  <dcterms:modified xsi:type="dcterms:W3CDTF">2025-03-26T18:51:55Z</dcterms:modified>
</cp:coreProperties>
</file>