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706" r:id="rId2"/>
    <p:sldId id="660" r:id="rId3"/>
    <p:sldId id="754" r:id="rId4"/>
    <p:sldId id="756" r:id="rId5"/>
    <p:sldId id="757" r:id="rId6"/>
    <p:sldId id="761" r:id="rId7"/>
    <p:sldId id="762" r:id="rId8"/>
    <p:sldId id="758" r:id="rId9"/>
    <p:sldId id="763" r:id="rId10"/>
    <p:sldId id="759" r:id="rId11"/>
    <p:sldId id="760" r:id="rId12"/>
    <p:sldId id="765" r:id="rId13"/>
    <p:sldId id="270" r:id="rId14"/>
    <p:sldId id="747" r:id="rId15"/>
  </p:sldIdLst>
  <p:sldSz cx="12192000" cy="6858000"/>
  <p:notesSz cx="6811963" cy="9942513"/>
  <p:embeddedFontLst>
    <p:embeddedFont>
      <p:font typeface="Aptos Black" panose="020B0004020202020204" pitchFamily="34" charset="0"/>
      <p:bold r:id="rId18"/>
      <p:boldItalic r:id="rId19"/>
    </p:embeddedFont>
    <p:embeddedFont>
      <p:font typeface="Aptos ExtraBold" panose="020B0004020202020204" pitchFamily="34" charset="0"/>
      <p:bold r:id="rId20"/>
      <p:boldItalic r:id="rId21"/>
    </p:embeddedFont>
    <p:embeddedFont>
      <p:font typeface="Aptos Light" panose="020B0004020202020204" pitchFamily="34" charset="0"/>
      <p:regular r:id="rId22"/>
      <p:italic r:id="rId23"/>
    </p:embeddedFont>
    <p:embeddedFont>
      <p:font typeface="Aptos Narrow" panose="020B0004020202020204" pitchFamily="34" charset="0"/>
      <p:regular r:id="rId24"/>
      <p:bold r:id="rId25"/>
      <p:italic r:id="rId26"/>
      <p:boldItalic r:id="rId27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022C1E-21D3-8B96-8EAA-CF8E34395124}" name="Dimitri Donzé" initials="DD" userId="S::Dimitri.Donze@unige.ch::4c6cad36-4ecc-455c-97ae-add7c363c47a" providerId="AD"/>
  <p188:author id="{4299902D-187B-0108-9843-02518AECCD71}" name="Floriane Sophie Muller" initials="FM" userId="S::Floriane.Muller@unige.ch::6b4d021e-e778-4371-88a5-9f255b274acf" providerId="AD"/>
  <p188:author id="{3130AB6E-F5A6-BC1C-2E9B-F31CBEB89487}" name="Claire Wuillemin" initials="CW" userId="S::Claire.Wuillemin@unige.ch::2ab8d1be-4390-43e4-8852-3076ca8da6d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2DF"/>
    <a:srgbClr val="AF0050"/>
    <a:srgbClr val="CF0063"/>
    <a:srgbClr val="D4005D"/>
    <a:srgbClr val="B6004F"/>
    <a:srgbClr val="000000"/>
    <a:srgbClr val="BB0051"/>
    <a:srgbClr val="DCD6DB"/>
    <a:srgbClr val="DE0061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79540" autoAdjust="0"/>
  </p:normalViewPr>
  <p:slideViewPr>
    <p:cSldViewPr snapToGrid="0">
      <p:cViewPr varScale="1">
        <p:scale>
          <a:sx n="84" d="100"/>
          <a:sy n="84" d="100"/>
        </p:scale>
        <p:origin x="73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7" d="100"/>
          <a:sy n="77" d="100"/>
        </p:scale>
        <p:origin x="4080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21D6BEAD-11CE-F1ED-CD5F-BA82D03A37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7C0B10C-D983-63C8-EC1E-5D7406326F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64CBD-3D94-4080-B84F-BC136F52709C}" type="datetimeFigureOut">
              <a:rPr lang="en-US" smtClean="0"/>
              <a:t>4/21/2026</a:t>
            </a:fld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5BA936E-371B-F09C-173A-FAF03C3D07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B84FB1-9AB4-AA15-5C4F-99E505BFBF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9213" y="9444038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0F952-64DF-4534-9C7F-C049140EAB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56120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31" userDrawn="1">
          <p15:clr>
            <a:srgbClr val="F26B43"/>
          </p15:clr>
        </p15:guide>
        <p15:guide id="2" pos="2145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D6801-5E03-404F-A631-3799C86854EC}" type="datetimeFigureOut">
              <a:rPr lang="fr-CH" smtClean="0"/>
              <a:t>21.04.2026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9408D-AC37-458C-8AD0-3C2007A1677B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3659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C7B86-010D-F3AC-965B-68AEB12CF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FC8D19B-6A2E-09E9-32F9-5946AFA4BA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4BBAE85-7EE7-984B-0D64-E16EFD1333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52782F-848D-1087-6A90-960BCD2914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29408D-AC37-458C-8AD0-3C2007A1677B}" type="slidenum">
              <a:rPr lang="fr-CH" smtClean="0"/>
              <a:t>1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14686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117248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43ED0-6EF4-75CD-66EE-B6F991D95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8B66402-DE4C-F2CC-183F-EE37428A14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9BBF670-85E5-9BD9-BD62-B641B6A62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086D7D9-5E4D-20F6-2636-27DB330AE9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085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C48AA-4978-DC57-4460-88895648D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C218F08-A2BD-8D00-EFCC-2869C2AE06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5787B0A-03A2-2B50-D4A5-7123AC1F7E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C1D944-EB6A-97D8-36FF-51B8E382EB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71177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F8C21-FF26-E461-1D5D-219BBE3FF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41FB0B7-5695-A540-9ABB-EED90C2832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C037B70-B20F-C798-8383-CDEDA9DBA9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78C1BF8-EEEB-50A1-A763-E847BFE565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23030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A82A4-DF1C-7B02-F6BC-F627EF4B82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3A9FE56-9A71-11FF-E3A9-A5FD330338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3F11A66-8ADB-A501-A1AC-7FED65DED9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00C57B7-4BF1-C4E7-AFAB-61C918631F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52564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EB227-E391-5D23-D6DF-A2DD0C215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C31EBB3-F605-A7D8-7499-602ADD521C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227752F-50C5-97C1-1563-022BFE6DAC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FF7212-4F4F-076E-5C4E-BCB1CA7CDC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84838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A01CC-4155-1DB3-D8D9-E9B5708E0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0D32E41-B2D6-62B6-51A1-429085CE77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2B25970-49FA-864B-2BF9-C5187B9E2B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DE2C1C7-9C56-93D1-3F7A-FE60692FA8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3929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hyperlink" Target="https://www.unige.ch/biblio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sv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(DI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1887C7-77EE-67D6-9864-BB84AFC9F8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E447609-832F-5796-9DB2-73C5A348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146" y="2040464"/>
            <a:ext cx="10542704" cy="2387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802DA-C092-E0D5-089B-D2EBC58E8772}"/>
              </a:ext>
            </a:extLst>
          </p:cNvPr>
          <p:cNvSpPr/>
          <p:nvPr userDrawn="1"/>
        </p:nvSpPr>
        <p:spPr>
          <a:xfrm>
            <a:off x="818466" y="5424207"/>
            <a:ext cx="45719" cy="89323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209E71-5190-BA0D-6C5C-B6105669E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79" y="5028148"/>
            <a:ext cx="10142839" cy="1685351"/>
          </a:xfrm>
        </p:spPr>
        <p:txBody>
          <a:bodyPr anchor="ctr">
            <a:normAutofit/>
          </a:bodyPr>
          <a:lstStyle/>
          <a:p>
            <a:pPr marL="2605088" indent="-2605088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endParaRPr lang="fr-CH" sz="2800" b="1" dirty="0">
              <a:latin typeface="Aptos Narrow" panose="020B0004020202020204" pitchFamily="34" charset="0"/>
            </a:endParaRPr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426FD9F5-F950-F6D2-A3A5-C97EB1CD61F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18466" y="386329"/>
            <a:ext cx="2664000" cy="111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23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7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 grand contenu à gauche (sans mar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F4673EA-2391-D7D0-6603-D252C2F2C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7903" y="1236063"/>
            <a:ext cx="3348678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11" name="Espace réservé du contenu 3">
            <a:extLst>
              <a:ext uri="{FF2B5EF4-FFF2-40B4-BE49-F238E27FC236}">
                <a16:creationId xmlns:a16="http://schemas.microsoft.com/office/drawing/2014/main" id="{A40ADC68-17F5-77C7-12AE-AB03EEA6C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0" y="0"/>
            <a:ext cx="8136338" cy="68579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endParaRPr lang="fr-C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A801CD-143A-72E4-F55E-118BC57CB6BC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AA6C92-DF8B-9498-8DA0-895D48432DB1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243B5B5-39D7-1113-8EE8-C9ACB7713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430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image à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84D7E41-59C0-3CFB-D7DE-7C60DF61F3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99889" y="0"/>
            <a:ext cx="4092111" cy="6858000"/>
          </a:xfrm>
          <a:prstGeom prst="rect">
            <a:avLst/>
          </a:prstGeom>
        </p:spPr>
        <p:txBody>
          <a:bodyPr anchor="ctr"/>
          <a:lstStyle>
            <a:lvl1pPr algn="ctr">
              <a:defRPr b="1"/>
            </a:lvl1pPr>
          </a:lstStyle>
          <a:p>
            <a:endParaRPr lang="en-US"/>
          </a:p>
        </p:txBody>
      </p:sp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260F46C8-A12F-C720-7C0E-8AE279993CAA}"/>
              </a:ext>
            </a:extLst>
          </p:cNvPr>
          <p:cNvSpPr/>
          <p:nvPr userDrawn="1"/>
        </p:nvSpPr>
        <p:spPr>
          <a:xfrm flipH="1">
            <a:off x="-1" y="0"/>
            <a:ext cx="8100000" cy="6858000"/>
          </a:xfrm>
          <a:custGeom>
            <a:avLst/>
            <a:gdLst>
              <a:gd name="connsiteX0" fmla="*/ 0 w 7985171"/>
              <a:gd name="connsiteY0" fmla="*/ 0 h 6858000"/>
              <a:gd name="connsiteX1" fmla="*/ 2 w 7985171"/>
              <a:gd name="connsiteY1" fmla="*/ 0 h 6858000"/>
              <a:gd name="connsiteX2" fmla="*/ 208802 w 7985171"/>
              <a:gd name="connsiteY2" fmla="*/ 0 h 6858000"/>
              <a:gd name="connsiteX3" fmla="*/ 7985171 w 7985171"/>
              <a:gd name="connsiteY3" fmla="*/ 0 h 6858000"/>
              <a:gd name="connsiteX4" fmla="*/ 7985171 w 7985171"/>
              <a:gd name="connsiteY4" fmla="*/ 115200 h 6858000"/>
              <a:gd name="connsiteX5" fmla="*/ 208802 w 7985171"/>
              <a:gd name="connsiteY5" fmla="*/ 115200 h 6858000"/>
              <a:gd name="connsiteX6" fmla="*/ 208802 w 7985171"/>
              <a:gd name="connsiteY6" fmla="*/ 6858000 h 6858000"/>
              <a:gd name="connsiteX7" fmla="*/ 2 w 7985171"/>
              <a:gd name="connsiteY7" fmla="*/ 6858000 h 6858000"/>
              <a:gd name="connsiteX8" fmla="*/ 2 w 7985171"/>
              <a:gd name="connsiteY8" fmla="*/ 115200 h 6858000"/>
              <a:gd name="connsiteX9" fmla="*/ 0 w 7985171"/>
              <a:gd name="connsiteY9" fmla="*/ 115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85171" h="6858000">
                <a:moveTo>
                  <a:pt x="0" y="0"/>
                </a:moveTo>
                <a:lnTo>
                  <a:pt x="2" y="0"/>
                </a:lnTo>
                <a:lnTo>
                  <a:pt x="208802" y="0"/>
                </a:lnTo>
                <a:lnTo>
                  <a:pt x="7985171" y="0"/>
                </a:lnTo>
                <a:lnTo>
                  <a:pt x="7985171" y="115200"/>
                </a:lnTo>
                <a:lnTo>
                  <a:pt x="208802" y="115200"/>
                </a:lnTo>
                <a:lnTo>
                  <a:pt x="208802" y="6858000"/>
                </a:lnTo>
                <a:lnTo>
                  <a:pt x="2" y="6858000"/>
                </a:lnTo>
                <a:lnTo>
                  <a:pt x="2" y="115200"/>
                </a:lnTo>
                <a:lnTo>
                  <a:pt x="0" y="115200"/>
                </a:lnTo>
                <a:close/>
              </a:path>
            </a:pathLst>
          </a:cu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CH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1A736E65-53A1-BFEA-E7B3-F48D5830CC9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42685" y="1473354"/>
            <a:ext cx="6595312" cy="5011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174DFDBD-7791-5A7F-2DD8-4562E5FCF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373421"/>
            <a:ext cx="6590298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1227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image à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84D7E41-59C0-3CFB-D7DE-7C60DF61F3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92000" cy="6858000"/>
          </a:xfrm>
          <a:prstGeom prst="rect">
            <a:avLst/>
          </a:prstGeom>
        </p:spPr>
        <p:txBody>
          <a:bodyPr anchor="ctr"/>
          <a:lstStyle>
            <a:lvl1pPr algn="ctr">
              <a:defRPr b="1" i="1"/>
            </a:lvl1pPr>
          </a:lstStyle>
          <a:p>
            <a:endParaRPr lang="en-US" dirty="0"/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B94BCFF7-7424-39FC-38EB-7BA874071F0D}"/>
              </a:ext>
            </a:extLst>
          </p:cNvPr>
          <p:cNvSpPr/>
          <p:nvPr userDrawn="1"/>
        </p:nvSpPr>
        <p:spPr>
          <a:xfrm>
            <a:off x="4092000" y="0"/>
            <a:ext cx="8100000" cy="6858000"/>
          </a:xfrm>
          <a:custGeom>
            <a:avLst/>
            <a:gdLst>
              <a:gd name="connsiteX0" fmla="*/ 0 w 7985171"/>
              <a:gd name="connsiteY0" fmla="*/ 0 h 6858000"/>
              <a:gd name="connsiteX1" fmla="*/ 2 w 7985171"/>
              <a:gd name="connsiteY1" fmla="*/ 0 h 6858000"/>
              <a:gd name="connsiteX2" fmla="*/ 208802 w 7985171"/>
              <a:gd name="connsiteY2" fmla="*/ 0 h 6858000"/>
              <a:gd name="connsiteX3" fmla="*/ 7985171 w 7985171"/>
              <a:gd name="connsiteY3" fmla="*/ 0 h 6858000"/>
              <a:gd name="connsiteX4" fmla="*/ 7985171 w 7985171"/>
              <a:gd name="connsiteY4" fmla="*/ 115200 h 6858000"/>
              <a:gd name="connsiteX5" fmla="*/ 208802 w 7985171"/>
              <a:gd name="connsiteY5" fmla="*/ 115200 h 6858000"/>
              <a:gd name="connsiteX6" fmla="*/ 208802 w 7985171"/>
              <a:gd name="connsiteY6" fmla="*/ 6858000 h 6858000"/>
              <a:gd name="connsiteX7" fmla="*/ 2 w 7985171"/>
              <a:gd name="connsiteY7" fmla="*/ 6858000 h 6858000"/>
              <a:gd name="connsiteX8" fmla="*/ 2 w 7985171"/>
              <a:gd name="connsiteY8" fmla="*/ 115200 h 6858000"/>
              <a:gd name="connsiteX9" fmla="*/ 0 w 7985171"/>
              <a:gd name="connsiteY9" fmla="*/ 115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85171" h="6858000">
                <a:moveTo>
                  <a:pt x="0" y="0"/>
                </a:moveTo>
                <a:lnTo>
                  <a:pt x="2" y="0"/>
                </a:lnTo>
                <a:lnTo>
                  <a:pt x="208802" y="0"/>
                </a:lnTo>
                <a:lnTo>
                  <a:pt x="7985171" y="0"/>
                </a:lnTo>
                <a:lnTo>
                  <a:pt x="7985171" y="115200"/>
                </a:lnTo>
                <a:lnTo>
                  <a:pt x="208802" y="115200"/>
                </a:lnTo>
                <a:lnTo>
                  <a:pt x="208802" y="6858000"/>
                </a:lnTo>
                <a:lnTo>
                  <a:pt x="2" y="6858000"/>
                </a:lnTo>
                <a:lnTo>
                  <a:pt x="2" y="115200"/>
                </a:lnTo>
                <a:lnTo>
                  <a:pt x="0" y="115200"/>
                </a:lnTo>
                <a:close/>
              </a:path>
            </a:pathLst>
          </a:cu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CH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8672ACE7-95D1-F253-3AED-66952820C2E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979067" y="1473795"/>
            <a:ext cx="6595312" cy="5011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D0446FA8-C132-0644-EE90-9CE35449B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9067" y="373421"/>
            <a:ext cx="6595312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934946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8A9295-4A5D-FD27-00AF-CC8A04CA1465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3" name="Espace réservé du numéro de diapositive 3">
            <a:extLst>
              <a:ext uri="{FF2B5EF4-FFF2-40B4-BE49-F238E27FC236}">
                <a16:creationId xmlns:a16="http://schemas.microsoft.com/office/drawing/2014/main" id="{75E9AA28-C36E-0358-9723-095750B5D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2E83E7A6-9CD8-9214-325B-9D74D2F44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57787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 (avec numéro de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F8844B2E-2584-2449-3FF3-F8813A0F62B2}"/>
              </a:ext>
            </a:extLst>
          </p:cNvPr>
          <p:cNvSpPr txBox="1">
            <a:spLocks/>
          </p:cNvSpPr>
          <p:nvPr userDrawn="1"/>
        </p:nvSpPr>
        <p:spPr>
          <a:xfrm>
            <a:off x="11260800" y="144000"/>
            <a:ext cx="7315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/>
              <a:t>| </a:t>
            </a:r>
            <a:fld id="{EA382D5B-34F5-4E3E-A4AE-74CC685E3C28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A48A8D-EDBD-0F9B-A5E5-9D710EFA2BD8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E1ADDD-B183-9530-8CEC-CBCA1002EC41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Espace réservé du numéro de diapositive 3">
            <a:extLst>
              <a:ext uri="{FF2B5EF4-FFF2-40B4-BE49-F238E27FC236}">
                <a16:creationId xmlns:a16="http://schemas.microsoft.com/office/drawing/2014/main" id="{8DA240E6-29A4-DF9F-C9C6-BE9592E55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40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 (sans numéro de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833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inale (Biblio-F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B39E0E7-1CF5-15C7-0F48-23E2F6E74518}"/>
              </a:ext>
            </a:extLst>
          </p:cNvPr>
          <p:cNvSpPr/>
          <p:nvPr userDrawn="1"/>
        </p:nvSpPr>
        <p:spPr>
          <a:xfrm>
            <a:off x="0" y="1939631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6" name="Image 5">
            <a:hlinkClick r:id="rId2"/>
            <a:extLst>
              <a:ext uri="{FF2B5EF4-FFF2-40B4-BE49-F238E27FC236}">
                <a16:creationId xmlns:a16="http://schemas.microsoft.com/office/drawing/2014/main" id="{B7858E8B-8952-23FB-0EA4-E3DCBF95FC3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01841" y="2726503"/>
            <a:ext cx="3423600" cy="1427684"/>
          </a:xfrm>
          <a:prstGeom prst="rect">
            <a:avLst/>
          </a:prstGeom>
        </p:spPr>
      </p:pic>
      <p:pic>
        <p:nvPicPr>
          <p:cNvPr id="12" name="Graphique 11" hidden="1">
            <a:extLst>
              <a:ext uri="{FF2B5EF4-FFF2-40B4-BE49-F238E27FC236}">
                <a16:creationId xmlns:a16="http://schemas.microsoft.com/office/drawing/2014/main" id="{D2709648-2288-1AFD-F7DE-D8B29755C8D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1841" y="2675613"/>
            <a:ext cx="4205781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527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finale (DIS-F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820E29F-7789-1925-0FBB-2CD8D071402A}"/>
              </a:ext>
            </a:extLst>
          </p:cNvPr>
          <p:cNvSpPr/>
          <p:nvPr userDrawn="1"/>
        </p:nvSpPr>
        <p:spPr>
          <a:xfrm>
            <a:off x="0" y="1939631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CD83818D-F3CD-92D4-9140-6C7E0D75A8C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01841" y="2675613"/>
            <a:ext cx="4205781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47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(Bibliothèq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1887C7-77EE-67D6-9864-BB84AFC9F8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E447609-832F-5796-9DB2-73C5A348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146" y="2040464"/>
            <a:ext cx="10542704" cy="2387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802DA-C092-E0D5-089B-D2EBC58E8772}"/>
              </a:ext>
            </a:extLst>
          </p:cNvPr>
          <p:cNvSpPr/>
          <p:nvPr userDrawn="1"/>
        </p:nvSpPr>
        <p:spPr>
          <a:xfrm>
            <a:off x="818466" y="5424207"/>
            <a:ext cx="45719" cy="89323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209E71-5190-BA0D-6C5C-B6105669E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79" y="5028148"/>
            <a:ext cx="10142839" cy="1685351"/>
          </a:xfrm>
        </p:spPr>
        <p:txBody>
          <a:bodyPr anchor="ctr">
            <a:normAutofit/>
          </a:bodyPr>
          <a:lstStyle/>
          <a:p>
            <a:pPr marL="2605088" indent="-2605088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endParaRPr lang="fr-CH" sz="2800" b="1" dirty="0">
              <a:latin typeface="Aptos Narrow" panose="020B0004020202020204" pitchFamily="34" charset="0"/>
            </a:endParaRP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526DF59E-988A-6180-1FDA-8CC4E66322C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0146" y="389544"/>
            <a:ext cx="2664000" cy="111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47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7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(Bibliothèque -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1887C7-77EE-67D6-9864-BB84AFC9F8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230F8BE-9B94-0519-3DB7-BA8F88705D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3" b="19353"/>
          <a:stretch/>
        </p:blipFill>
        <p:spPr>
          <a:xfrm>
            <a:off x="0" y="0"/>
            <a:ext cx="12192000" cy="49022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E447609-832F-5796-9DB2-73C5A348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146" y="2040464"/>
            <a:ext cx="10542704" cy="2387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802DA-C092-E0D5-089B-D2EBC58E8772}"/>
              </a:ext>
            </a:extLst>
          </p:cNvPr>
          <p:cNvSpPr/>
          <p:nvPr userDrawn="1"/>
        </p:nvSpPr>
        <p:spPr>
          <a:xfrm>
            <a:off x="818466" y="5424207"/>
            <a:ext cx="45719" cy="89323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9EC11E7E-9345-0AE1-30A6-DF0A176C38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79" y="5028148"/>
            <a:ext cx="10142839" cy="1685351"/>
          </a:xfrm>
        </p:spPr>
        <p:txBody>
          <a:bodyPr anchor="ctr">
            <a:normAutofit/>
          </a:bodyPr>
          <a:lstStyle/>
          <a:p>
            <a:pPr marL="2605088" indent="-2605088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endParaRPr lang="fr-CH" sz="2800" b="1" dirty="0">
              <a:latin typeface="Aptos Narrow" panose="020B0004020202020204" pitchFamily="34" charset="0"/>
            </a:endParaRP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DABC3E7-E22F-9E46-D73C-89F7C091AC7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0146" y="389544"/>
            <a:ext cx="2664000" cy="111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08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7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(DIS -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1887C7-77EE-67D6-9864-BB84AFC9F8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49149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230F8BE-9B94-0519-3DB7-BA8F88705D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3" b="19353"/>
          <a:stretch/>
        </p:blipFill>
        <p:spPr>
          <a:xfrm>
            <a:off x="0" y="0"/>
            <a:ext cx="12192000" cy="49022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E447609-832F-5796-9DB2-73C5A348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146" y="2040464"/>
            <a:ext cx="10542704" cy="2387600"/>
          </a:xfrm>
          <a:prstGeom prst="rect">
            <a:avLst/>
          </a:prstGeom>
        </p:spPr>
        <p:txBody>
          <a:bodyPr anchor="ctr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802DA-C092-E0D5-089B-D2EBC58E8772}"/>
              </a:ext>
            </a:extLst>
          </p:cNvPr>
          <p:cNvSpPr/>
          <p:nvPr userDrawn="1"/>
        </p:nvSpPr>
        <p:spPr>
          <a:xfrm>
            <a:off x="818466" y="5424207"/>
            <a:ext cx="45719" cy="89323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3AD53DD-2026-42B7-4928-50AF337BBF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4079" y="5028148"/>
            <a:ext cx="10142839" cy="1685351"/>
          </a:xfrm>
        </p:spPr>
        <p:txBody>
          <a:bodyPr anchor="ctr">
            <a:normAutofit/>
          </a:bodyPr>
          <a:lstStyle/>
          <a:p>
            <a:pPr marL="2605088" indent="-2605088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endParaRPr lang="fr-CH" sz="2800" b="1" dirty="0">
              <a:latin typeface="Aptos Narrow" panose="020B0004020202020204" pitchFamily="34" charset="0"/>
            </a:endParaRPr>
          </a:p>
        </p:txBody>
      </p:sp>
      <p:pic>
        <p:nvPicPr>
          <p:cNvPr id="5" name="Graphique 4">
            <a:extLst>
              <a:ext uri="{FF2B5EF4-FFF2-40B4-BE49-F238E27FC236}">
                <a16:creationId xmlns:a16="http://schemas.microsoft.com/office/drawing/2014/main" id="{927121C6-E911-54F2-F99B-D16DB966549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8466" y="386329"/>
            <a:ext cx="2664000" cy="111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97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7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F752E6-CD0F-BEAE-4CA3-0C3280D973B5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8F8DF3-DEB7-24AB-7D1E-78E35788B4AD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FB03D5C9-9550-1D9A-3832-14FE0AEB4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699" y="1484313"/>
            <a:ext cx="10866522" cy="49545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80898CB-3599-ECA8-9EC5-35FD0BD81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" y="373421"/>
            <a:ext cx="10866522" cy="839744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Espace réservé du numéro de diapositive 3">
            <a:extLst>
              <a:ext uri="{FF2B5EF4-FFF2-40B4-BE49-F238E27FC236}">
                <a16:creationId xmlns:a16="http://schemas.microsoft.com/office/drawing/2014/main" id="{9F6A718C-1217-FAF3-8814-1762A14B16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01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5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 - vari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88F480E-7E49-0A4A-12D1-AD79547F010F}"/>
              </a:ext>
            </a:extLst>
          </p:cNvPr>
          <p:cNvSpPr/>
          <p:nvPr userDrawn="1"/>
        </p:nvSpPr>
        <p:spPr>
          <a:xfrm>
            <a:off x="0" y="4470400"/>
            <a:ext cx="12192000" cy="2387600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46000">
                <a:srgbClr val="CF0063">
                  <a:shade val="675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CE9BBCE-98B1-AC06-BA98-D046F4E70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146" y="2387600"/>
            <a:ext cx="11361854" cy="219868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algn="l" defTabSz="914400" rtl="0" eaLnBrk="1" latinLnBrk="0" hangingPunct="1">
              <a:defRPr lang="fr-CH" sz="6000" kern="1200" cap="none" baseline="0" dirty="0">
                <a:solidFill>
                  <a:srgbClr val="D4005D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B364F2-B375-3021-22E9-59250306F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0146" y="4744951"/>
            <a:ext cx="10517304" cy="5119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23138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des matiè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D42E1D-399D-6BF3-23E5-F3A49A2D23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430868" cy="6858000"/>
          </a:xfrm>
          <a:prstGeom prst="rect">
            <a:avLst/>
          </a:prstGeom>
          <a:gradFill flip="none" rotWithShape="1">
            <a:gsLst>
              <a:gs pos="1600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04DDAE1-BE27-01BC-A5D3-E48B8D90B7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24050" y="392753"/>
            <a:ext cx="9664602" cy="60461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0191047-C227-1DC5-D1FC-15A3250994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rot="16200000">
            <a:off x="-1883370" y="2877239"/>
            <a:ext cx="6072493" cy="11035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7500" kern="1200" cap="all" baseline="0" dirty="0">
                <a:solidFill>
                  <a:schemeClr val="bg1"/>
                </a:solidFill>
                <a:latin typeface="Aptos Black" panose="020B0004020202020204" pitchFamily="34" charset="0"/>
                <a:ea typeface="+mn-ea"/>
                <a:cs typeface="+mn-cs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DAB66F-3AA4-CA38-1F39-9FA223D53F1A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5" name="Espace réservé du numéro de diapositive 3">
            <a:extLst>
              <a:ext uri="{FF2B5EF4-FFF2-40B4-BE49-F238E27FC236}">
                <a16:creationId xmlns:a16="http://schemas.microsoft.com/office/drawing/2014/main" id="{ACBA7697-0113-6A19-AAD1-0D94BC662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20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grands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7A4638-1D93-8765-5C27-6216A7D9EE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7699" y="1484314"/>
            <a:ext cx="5220000" cy="49545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FD5354-214D-AE85-8773-0F022637C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4221" y="1484314"/>
            <a:ext cx="5220000" cy="49545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5708AA-737B-729C-D3B8-E962BB8BA33E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F6ACEAB-588C-AD01-0609-B1C531D6F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8" y="373421"/>
            <a:ext cx="10866523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7372C6-2D0D-9B4D-B309-F996D7400D70}"/>
              </a:ext>
            </a:extLst>
          </p:cNvPr>
          <p:cNvSpPr/>
          <p:nvPr userDrawn="1"/>
        </p:nvSpPr>
        <p:spPr>
          <a:xfrm rot="16200000" flipH="1">
            <a:off x="11874688" y="6152825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7" name="Espace réservé du numéro de diapositive 3">
            <a:extLst>
              <a:ext uri="{FF2B5EF4-FFF2-40B4-BE49-F238E27FC236}">
                <a16:creationId xmlns:a16="http://schemas.microsoft.com/office/drawing/2014/main" id="{56BFB77F-6792-437A-CF8E-127499A793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233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5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grands contenus avec tit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8A283C-8C4C-7E8C-8016-D97678188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699" y="1473353"/>
            <a:ext cx="5339870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2A284C5-4EF9-1596-262F-0BD0B4C321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699" y="2344889"/>
            <a:ext cx="5339870" cy="40939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DF293F-E8E9-AA35-64DD-602D54C066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96523" y="1473353"/>
            <a:ext cx="5147778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36400C6-B5ED-76CD-2829-122251126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96523" y="2344888"/>
            <a:ext cx="5147778" cy="40939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E1FA75-373B-3798-CC3C-03D3B4A8CC57}"/>
              </a:ext>
            </a:extLst>
          </p:cNvPr>
          <p:cNvSpPr/>
          <p:nvPr userDrawn="1"/>
        </p:nvSpPr>
        <p:spPr>
          <a:xfrm rot="16200000">
            <a:off x="6039386" y="-6039385"/>
            <a:ext cx="113232" cy="12192003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FD826BD-265E-F833-65D5-3D906D60F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" y="373421"/>
            <a:ext cx="10896602" cy="83974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10FE62-92B2-D884-20B3-BF2E7398E3A5}"/>
              </a:ext>
            </a:extLst>
          </p:cNvPr>
          <p:cNvSpPr/>
          <p:nvPr userDrawn="1"/>
        </p:nvSpPr>
        <p:spPr>
          <a:xfrm rot="16200000" flipH="1">
            <a:off x="11860245" y="6152824"/>
            <a:ext cx="45719" cy="617791"/>
          </a:xfrm>
          <a:prstGeom prst="rect">
            <a:avLst/>
          </a:prstGeom>
          <a:gradFill flip="none" rotWithShape="1">
            <a:gsLst>
              <a:gs pos="0">
                <a:srgbClr val="CF0063">
                  <a:shade val="30000"/>
                  <a:satMod val="115000"/>
                </a:srgbClr>
              </a:gs>
              <a:gs pos="100000">
                <a:srgbClr val="CF006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7" name="Espace réservé du numéro de diapositive 3">
            <a:extLst>
              <a:ext uri="{FF2B5EF4-FFF2-40B4-BE49-F238E27FC236}">
                <a16:creationId xmlns:a16="http://schemas.microsoft.com/office/drawing/2014/main" id="{3CA7C876-AF45-FEBE-CE7A-6DD3BAEE17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88652" y="6484580"/>
            <a:ext cx="596525" cy="3734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/>
            </a:lvl1pPr>
          </a:lstStyle>
          <a:p>
            <a:fld id="{AA0144FF-F087-41C9-84F6-32C8BE5E7625}" type="slidenum">
              <a:rPr lang="fr-CH" sz="1100" smtClean="0">
                <a:solidFill>
                  <a:srgbClr val="D4005D"/>
                </a:solidFill>
              </a:rPr>
              <a:pPr/>
              <a:t>‹N°›</a:t>
            </a:fld>
            <a:endParaRPr lang="fr-CH" sz="1100" dirty="0">
              <a:solidFill>
                <a:srgbClr val="D400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907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2C3FC78-7EB6-B148-90E6-8EE3EE304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" y="373421"/>
            <a:ext cx="10706101" cy="839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fr-CH" dirty="0"/>
          </a:p>
        </p:txBody>
      </p:sp>
      <p:sp>
        <p:nvSpPr>
          <p:cNvPr id="13" name="Espace réservé du texte 2">
            <a:extLst>
              <a:ext uri="{FF2B5EF4-FFF2-40B4-BE49-F238E27FC236}">
                <a16:creationId xmlns:a16="http://schemas.microsoft.com/office/drawing/2014/main" id="{E447DCA8-7B88-AC32-BB27-E0585E74E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699" y="1484314"/>
            <a:ext cx="10706101" cy="4692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89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0" r:id="rId2"/>
    <p:sldLayoutId id="2147483680" r:id="rId3"/>
    <p:sldLayoutId id="2147483695" r:id="rId4"/>
    <p:sldLayoutId id="2147483650" r:id="rId5"/>
    <p:sldLayoutId id="2147483651" r:id="rId6"/>
    <p:sldLayoutId id="2147483677" r:id="rId7"/>
    <p:sldLayoutId id="2147483666" r:id="rId8"/>
    <p:sldLayoutId id="2147483667" r:id="rId9"/>
    <p:sldLayoutId id="2147483669" r:id="rId10"/>
    <p:sldLayoutId id="2147483679" r:id="rId11"/>
    <p:sldLayoutId id="2147483699" r:id="rId12"/>
    <p:sldLayoutId id="2147483670" r:id="rId13"/>
    <p:sldLayoutId id="2147483655" r:id="rId14"/>
    <p:sldLayoutId id="2147483659" r:id="rId15"/>
    <p:sldLayoutId id="2147483662" r:id="rId16"/>
    <p:sldLayoutId id="2147483696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F0063"/>
          </a:solidFill>
          <a:latin typeface="Aptos" panose="020B00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rgbClr val="CF0063"/>
        </a:buClr>
        <a:buFont typeface="Wingdings" panose="05000000000000000000" pitchFamily="2" charset="2"/>
        <a:buNone/>
        <a:defRPr sz="2800" kern="1200">
          <a:solidFill>
            <a:schemeClr val="bg2">
              <a:lumMod val="25000"/>
            </a:schemeClr>
          </a:solidFill>
          <a:latin typeface="Aptos" panose="020B0004020202020204" pitchFamily="34" charset="0"/>
          <a:ea typeface="+mn-ea"/>
          <a:cs typeface="+mn-cs"/>
        </a:defRPr>
      </a:lvl1pPr>
      <a:lvl2pPr marL="444500" indent="-266700" algn="l" defTabSz="914400" rtl="0" eaLnBrk="1" latinLnBrk="0" hangingPunct="1">
        <a:lnSpc>
          <a:spcPct val="90000"/>
        </a:lnSpc>
        <a:spcBef>
          <a:spcPts val="500"/>
        </a:spcBef>
        <a:buClr>
          <a:srgbClr val="CF0063"/>
        </a:buClr>
        <a:buFont typeface="Wingdings" panose="05000000000000000000" pitchFamily="2" charset="2"/>
        <a:buChar char="§"/>
        <a:defRPr sz="2400" kern="1200">
          <a:solidFill>
            <a:schemeClr val="bg2">
              <a:lumMod val="25000"/>
            </a:schemeClr>
          </a:solidFill>
          <a:latin typeface="Aptos" panose="020B0004020202020204" pitchFamily="34" charset="0"/>
          <a:ea typeface="+mn-ea"/>
          <a:cs typeface="+mn-cs"/>
        </a:defRPr>
      </a:lvl2pPr>
      <a:lvl3pPr marL="895350" indent="-265113" algn="l" defTabSz="914400" rtl="0" eaLnBrk="1" latinLnBrk="0" hangingPunct="1">
        <a:lnSpc>
          <a:spcPct val="90000"/>
        </a:lnSpc>
        <a:spcBef>
          <a:spcPts val="500"/>
        </a:spcBef>
        <a:buClr>
          <a:srgbClr val="CF0063"/>
        </a:buClr>
        <a:buFont typeface="Aptos" panose="020B0004020202020204" pitchFamily="34" charset="0"/>
        <a:buChar char="–"/>
        <a:defRPr sz="2000" kern="1200">
          <a:solidFill>
            <a:schemeClr val="bg2">
              <a:lumMod val="25000"/>
            </a:schemeClr>
          </a:solidFill>
          <a:latin typeface="Aptos" panose="020B0004020202020204" pitchFamily="34" charset="0"/>
          <a:ea typeface="+mn-ea"/>
          <a:cs typeface="+mn-cs"/>
        </a:defRPr>
      </a:lvl3pPr>
      <a:lvl4pPr marL="1343025" indent="-268288" algn="l" defTabSz="914400" rtl="0" eaLnBrk="1" latinLnBrk="0" hangingPunct="1">
        <a:lnSpc>
          <a:spcPct val="90000"/>
        </a:lnSpc>
        <a:spcBef>
          <a:spcPts val="500"/>
        </a:spcBef>
        <a:buClr>
          <a:srgbClr val="CF0063"/>
        </a:buClr>
        <a:buFont typeface="Wingdings" panose="05000000000000000000" pitchFamily="2" charset="2"/>
        <a:buChar char="§"/>
        <a:defRPr sz="1800" kern="1200">
          <a:solidFill>
            <a:schemeClr val="bg2">
              <a:lumMod val="25000"/>
            </a:schemeClr>
          </a:solidFill>
          <a:latin typeface="Aptos" panose="020B0004020202020204" pitchFamily="34" charset="0"/>
          <a:ea typeface="+mn-ea"/>
          <a:cs typeface="+mn-cs"/>
        </a:defRPr>
      </a:lvl4pPr>
      <a:lvl5pPr marL="1790700" indent="-266700" algn="l" defTabSz="914400" rtl="0" eaLnBrk="1" latinLnBrk="0" hangingPunct="1">
        <a:lnSpc>
          <a:spcPct val="90000"/>
        </a:lnSpc>
        <a:spcBef>
          <a:spcPts val="500"/>
        </a:spcBef>
        <a:buClr>
          <a:srgbClr val="CF0063"/>
        </a:buClr>
        <a:buFont typeface="Aptos" panose="020B0004020202020204" pitchFamily="34" charset="0"/>
        <a:buChar char="–"/>
        <a:defRPr sz="1800" kern="1200">
          <a:solidFill>
            <a:schemeClr val="bg2">
              <a:lumMod val="25000"/>
            </a:schemeClr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35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hyperlink" Target="https://doi.org/10.5281/zenodo.19682598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nige.ch/-/biblio/oa-accords-editeur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openaccess@unige.ch" TargetMode="Externa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openpolicyfinder.jisc.ac.uk/" TargetMode="External"/><Relationship Id="rId5" Type="http://schemas.openxmlformats.org/officeDocument/2006/relationships/image" Target="../media/image28.png"/><Relationship Id="rId4" Type="http://schemas.openxmlformats.org/officeDocument/2006/relationships/hyperlink" Target="http://www.unige.ch/o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hyperlink" Target="http://www.unige.ch/oa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hyperlink" Target="https://storyset.com/illustration/questions/pana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png"/><Relationship Id="rId4" Type="http://schemas.openxmlformats.org/officeDocument/2006/relationships/hyperlink" Target="https://youtu.be/L5rVH1KGBCY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snf.ch/fr/MDecEyLJgpSTk0cU/page/open-access-informations-pour-les-chercheuses-et-chercheurs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://www.coalition-s.org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www.unige.ch/openscience/open-access/politique-open-access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unige.ch/openscience/accueil/charte-open-science" TargetMode="External"/><Relationship Id="rId11" Type="http://schemas.openxmlformats.org/officeDocument/2006/relationships/image" Target="../media/image14.png"/><Relationship Id="rId5" Type="http://schemas.openxmlformats.org/officeDocument/2006/relationships/hyperlink" Target="https://www.swissuniversities.ch/fr/themes/open-science/open-access/strategie-nationale" TargetMode="External"/><Relationship Id="rId10" Type="http://schemas.openxmlformats.org/officeDocument/2006/relationships/hyperlink" Target="https://www.unige.ch/openscience/feuille" TargetMode="External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aj.org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openpolicyfinder.jisc.ac.uk/" TargetMode="External"/><Relationship Id="rId13" Type="http://schemas.openxmlformats.org/officeDocument/2006/relationships/hyperlink" Target="https://archive-ouverte.unige.ch/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3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11" Type="http://schemas.openxmlformats.org/officeDocument/2006/relationships/image" Target="../media/image22.svg"/><Relationship Id="rId5" Type="http://schemas.openxmlformats.org/officeDocument/2006/relationships/image" Target="../media/image19.png"/><Relationship Id="rId10" Type="http://schemas.openxmlformats.org/officeDocument/2006/relationships/hyperlink" Target="https://www.unige.ch/biblio/fr/openaccess/diffuser/rights-retention-strategy/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journalcheckertool.or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hyperlink" Target="http://creativecommons.org/licenses/by-sa/4.0/deed.fr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ge.ch/biblio/en/openaccess/get-published/publication-fund/" TargetMode="External"/><Relationship Id="rId2" Type="http://schemas.openxmlformats.org/officeDocument/2006/relationships/hyperlink" Target="https://www.unige.ch/biblio/fr/openaccess/actions-unige/accords-avec-des-editeurs/" TargetMode="Externa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www.unige.ch/biblio/fr/openaccess/publier/financer-une-publicatio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0623A-FE47-0A81-EFF5-C1D4432F1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B370D4DD-714D-85AB-DF2B-F7A7C822F897}"/>
              </a:ext>
            </a:extLst>
          </p:cNvPr>
          <p:cNvSpPr txBox="1"/>
          <p:nvPr/>
        </p:nvSpPr>
        <p:spPr>
          <a:xfrm>
            <a:off x="5707168" y="6468945"/>
            <a:ext cx="52988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CH" sz="1200" noProof="0" dirty="0">
                <a:effectLst/>
                <a:latin typeface="Aptos Display" panose="020B0004020202020204" pitchFamily="34" charset="0"/>
                <a:ea typeface="Calibri"/>
                <a:cs typeface="Arial"/>
              </a:rPr>
              <a:t>Cette présentation est sous licence </a:t>
            </a:r>
            <a:r>
              <a:rPr lang="fr-CH" sz="1200" noProof="0" dirty="0">
                <a:latin typeface="Aptos Display" panose="020B0004020202020204" pitchFamily="34" charset="0"/>
                <a:ea typeface="Calibri"/>
                <a:cs typeface="Arial"/>
                <a:hlinkClick r:id="rId3"/>
              </a:rPr>
              <a:t>CC BY 4.0</a:t>
            </a:r>
            <a:r>
              <a:rPr lang="fr-CH" sz="1200" noProof="0" dirty="0">
                <a:effectLst/>
                <a:latin typeface="Aptos Display" panose="020B0004020202020204" pitchFamily="34" charset="0"/>
                <a:ea typeface="Calibri"/>
                <a:cs typeface="Arial"/>
              </a:rPr>
              <a:t>, sauf mention contraire</a:t>
            </a:r>
            <a:endParaRPr lang="fr-CH" sz="1200" noProof="0" dirty="0"/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DE956739-89F1-DEC9-7697-4190CB9411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146" y="2040464"/>
            <a:ext cx="11189684" cy="2387600"/>
          </a:xfrm>
        </p:spPr>
        <p:txBody>
          <a:bodyPr>
            <a:normAutofit fontScale="90000"/>
          </a:bodyPr>
          <a:lstStyle/>
          <a:p>
            <a:r>
              <a:rPr lang="fr-FR" dirty="0"/>
              <a:t>3 choses à savoir sur l'Open Access avant de publier son article</a:t>
            </a:r>
            <a:endParaRPr lang="fr-CH" u="sng" noProof="0" dirty="0">
              <a:solidFill>
                <a:schemeClr val="accent2"/>
              </a:solidFill>
            </a:endParaRPr>
          </a:p>
        </p:txBody>
      </p:sp>
      <p:sp>
        <p:nvSpPr>
          <p:cNvPr id="13" name="Sous-titre 12">
            <a:extLst>
              <a:ext uri="{FF2B5EF4-FFF2-40B4-BE49-F238E27FC236}">
                <a16:creationId xmlns:a16="http://schemas.microsoft.com/office/drawing/2014/main" id="{E0975822-001F-F046-49CC-04C0B8D633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H" sz="2400" b="1" noProof="0" dirty="0">
                <a:latin typeface="Aptos Display" panose="020B0004020202020204" pitchFamily="34" charset="0"/>
              </a:rPr>
              <a:t>Floriane Muller – Dimitri Donzé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H" sz="2400" b="0" noProof="0" dirty="0">
                <a:latin typeface="Aptos Display" panose="020B0004020202020204" pitchFamily="34" charset="0"/>
              </a:rPr>
              <a:t>22 avril 2026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H" sz="2400" noProof="0" dirty="0">
                <a:latin typeface="Aptos Display" panose="020B0004020202020204" pitchFamily="34" charset="0"/>
              </a:rPr>
              <a:t>DOI : </a:t>
            </a:r>
            <a:r>
              <a:rPr lang="fr-CH" sz="2400" dirty="0">
                <a:latin typeface="Aptos Display" panose="020B0004020202020204" pitchFamily="34" charset="0"/>
                <a:hlinkClick r:id="rId4"/>
              </a:rPr>
              <a:t>10.5281/zenodo.19682598</a:t>
            </a:r>
            <a:endParaRPr lang="fr-CH" sz="2400" b="0" noProof="0" dirty="0">
              <a:latin typeface="Aptos Display" panose="020B0004020202020204" pitchFamily="34" charset="0"/>
            </a:endParaRPr>
          </a:p>
        </p:txBody>
      </p:sp>
      <p:pic>
        <p:nvPicPr>
          <p:cNvPr id="6" name="Image 4">
            <a:hlinkClick r:id="rId3"/>
            <a:extLst>
              <a:ext uri="{FF2B5EF4-FFF2-40B4-BE49-F238E27FC236}">
                <a16:creationId xmlns:a16="http://schemas.microsoft.com/office/drawing/2014/main" id="{C7B65B12-2351-0CBF-F534-A8CD70D1D01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11047642" y="6434790"/>
            <a:ext cx="972188" cy="34026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D47EE61-3E03-8EF7-C39F-D98A8FE9AF45}"/>
              </a:ext>
            </a:extLst>
          </p:cNvPr>
          <p:cNvSpPr txBox="1"/>
          <p:nvPr/>
        </p:nvSpPr>
        <p:spPr>
          <a:xfrm>
            <a:off x="9211518" y="3958665"/>
            <a:ext cx="28083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400" b="1" i="1" dirty="0">
                <a:solidFill>
                  <a:schemeClr val="bg1"/>
                </a:solidFill>
                <a:ea typeface="+mj-ea"/>
                <a:cs typeface="+mj-cs"/>
              </a:rPr>
              <a:t>en 15 min</a:t>
            </a:r>
            <a:endParaRPr lang="en-GB" sz="4400" b="1" i="1" dirty="0">
              <a:solidFill>
                <a:schemeClr val="bg1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42284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BD23E-F071-7619-48C0-24A1A6EE0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4575155-EBDA-1E5C-0FE2-AB7A2D873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noProof="0" dirty="0"/>
              <a:t>Liste des accords avec les éditeurs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27C2301-10EA-9C4E-19CF-EC2A8FE2D7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10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EFD354-F5E0-FB2C-EF51-ADAA94BA8FE9}"/>
              </a:ext>
            </a:extLst>
          </p:cNvPr>
          <p:cNvSpPr/>
          <p:nvPr/>
        </p:nvSpPr>
        <p:spPr>
          <a:xfrm rot="16200000">
            <a:off x="7214237" y="4202124"/>
            <a:ext cx="468052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fr-CH" u="sng" dirty="0">
                <a:hlinkClick r:id="rId3"/>
              </a:rPr>
              <a:t>https://unige.ch/-/biblio/oa-accords-editeurs</a:t>
            </a:r>
            <a:r>
              <a:rPr lang="fr-CH" dirty="0"/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5FE35F4-0791-36F5-0BA8-A68BF1E4769F}"/>
              </a:ext>
            </a:extLst>
          </p:cNvPr>
          <p:cNvSpPr txBox="1"/>
          <p:nvPr/>
        </p:nvSpPr>
        <p:spPr>
          <a:xfrm>
            <a:off x="551384" y="5569543"/>
            <a:ext cx="1512168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CH" dirty="0"/>
              <a:t>Attention aux conditions et aux quotas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DE174DF-E98B-CD2D-CFA4-82DBEE0E43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1378315"/>
            <a:ext cx="6462166" cy="51673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985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F0523-8AFF-0546-0126-BAF9B3FC8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B1C35DF-33E5-26DB-0F49-8204084ED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noProof="0" dirty="0"/>
              <a:t>A retenir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2F084E2-5B8E-7163-0391-6AAC39BED1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11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3C521F4E-60C3-EC3E-E57A-9797D18F2B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875" y="1575262"/>
            <a:ext cx="7333211" cy="4727054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2600" dirty="0"/>
              <a:t>Vous devez rendre votre publication en libre accès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600" dirty="0"/>
              <a:t>Il </a:t>
            </a:r>
            <a:r>
              <a:rPr lang="fr-FR" sz="2600" dirty="0"/>
              <a:t>existe plusieurs façons de le faire :</a:t>
            </a:r>
          </a:p>
          <a:p>
            <a:pPr lvl="1">
              <a:lnSpc>
                <a:spcPct val="150000"/>
              </a:lnSpc>
            </a:pPr>
            <a:r>
              <a:rPr lang="en-US" sz="2600" dirty="0"/>
              <a:t>la </a:t>
            </a:r>
            <a:r>
              <a:rPr lang="fr-FR" sz="2600" dirty="0"/>
              <a:t>voie dorée sur le site de l'éditeur</a:t>
            </a:r>
          </a:p>
          <a:p>
            <a:pPr lvl="1">
              <a:lnSpc>
                <a:spcPct val="150000"/>
              </a:lnSpc>
            </a:pPr>
            <a:r>
              <a:rPr lang="fr-FR" sz="2600" dirty="0"/>
              <a:t>la voie verte sur Archive ouverte UNIGE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fr-FR" sz="2600" dirty="0"/>
              <a:t>Selon le lieu de publication, vous pouvez avoir plus ou moins d'options, et il peut y avoir des coûts associés. </a:t>
            </a:r>
            <a:endParaRPr lang="en-US" sz="2600" dirty="0"/>
          </a:p>
          <a:p>
            <a:pPr marL="0" indent="0" algn="ctr">
              <a:spcBef>
                <a:spcPts val="1800"/>
              </a:spcBef>
              <a:buNone/>
            </a:pPr>
            <a:r>
              <a:rPr lang="en-US" sz="2600" dirty="0">
                <a:sym typeface="Wingdings" panose="05000000000000000000" pitchFamily="2" charset="2"/>
              </a:rPr>
              <a:t>			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en-US" sz="2600" dirty="0">
                <a:sym typeface="Wingdings" panose="05000000000000000000" pitchFamily="2" charset="2"/>
              </a:rPr>
              <a:t> </a:t>
            </a:r>
            <a:r>
              <a:rPr lang="fr-CH" sz="2600" dirty="0"/>
              <a:t>Soyez </a:t>
            </a:r>
            <a:r>
              <a:rPr lang="fr-CH" sz="2600" dirty="0" err="1"/>
              <a:t>prévoyant-e</a:t>
            </a:r>
            <a:r>
              <a:rPr lang="fr-CH" sz="2600" dirty="0"/>
              <a:t> et anticipez ! </a:t>
            </a:r>
          </a:p>
          <a:p>
            <a:endParaRPr lang="fr-CH" dirty="0"/>
          </a:p>
        </p:txBody>
      </p:sp>
      <p:pic>
        <p:nvPicPr>
          <p:cNvPr id="8" name="Graphique 7" descr="Panneau de signalisation avec un remplissage uni">
            <a:extLst>
              <a:ext uri="{FF2B5EF4-FFF2-40B4-BE49-F238E27FC236}">
                <a16:creationId xmlns:a16="http://schemas.microsoft.com/office/drawing/2014/main" id="{B12C211A-3402-9B58-A87D-5A383AF4C7B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09885" y="1027908"/>
            <a:ext cx="2160240" cy="2160240"/>
          </a:xfrm>
          <a:prstGeom prst="rect">
            <a:avLst/>
          </a:prstGeom>
        </p:spPr>
      </p:pic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3F6982B4-571E-81AC-CD6B-0D9F91CA4A1A}"/>
              </a:ext>
            </a:extLst>
          </p:cNvPr>
          <p:cNvSpPr/>
          <p:nvPr/>
        </p:nvSpPr>
        <p:spPr>
          <a:xfrm>
            <a:off x="9111097" y="3068960"/>
            <a:ext cx="1143804" cy="3091186"/>
          </a:xfrm>
          <a:custGeom>
            <a:avLst/>
            <a:gdLst>
              <a:gd name="connsiteX0" fmla="*/ 1337310 w 1337310"/>
              <a:gd name="connsiteY0" fmla="*/ 0 h 3354076"/>
              <a:gd name="connsiteX1" fmla="*/ 480060 w 1337310"/>
              <a:gd name="connsiteY1" fmla="*/ 628650 h 3354076"/>
              <a:gd name="connsiteX2" fmla="*/ 1017270 w 1337310"/>
              <a:gd name="connsiteY2" fmla="*/ 1405890 h 3354076"/>
              <a:gd name="connsiteX3" fmla="*/ 1051560 w 1337310"/>
              <a:gd name="connsiteY3" fmla="*/ 2137410 h 3354076"/>
              <a:gd name="connsiteX4" fmla="*/ 148590 w 1337310"/>
              <a:gd name="connsiteY4" fmla="*/ 2171700 h 3354076"/>
              <a:gd name="connsiteX5" fmla="*/ 422910 w 1337310"/>
              <a:gd name="connsiteY5" fmla="*/ 3200400 h 3354076"/>
              <a:gd name="connsiteX6" fmla="*/ 0 w 1337310"/>
              <a:gd name="connsiteY6" fmla="*/ 3348990 h 3354076"/>
              <a:gd name="connsiteX7" fmla="*/ 0 w 1337310"/>
              <a:gd name="connsiteY7" fmla="*/ 3348990 h 3354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7310" h="3354076">
                <a:moveTo>
                  <a:pt x="1337310" y="0"/>
                </a:moveTo>
                <a:cubicBezTo>
                  <a:pt x="935355" y="197167"/>
                  <a:pt x="533400" y="394335"/>
                  <a:pt x="480060" y="628650"/>
                </a:cubicBezTo>
                <a:cubicBezTo>
                  <a:pt x="426720" y="862965"/>
                  <a:pt x="922020" y="1154430"/>
                  <a:pt x="1017270" y="1405890"/>
                </a:cubicBezTo>
                <a:cubicBezTo>
                  <a:pt x="1112520" y="1657350"/>
                  <a:pt x="1196340" y="2009775"/>
                  <a:pt x="1051560" y="2137410"/>
                </a:cubicBezTo>
                <a:cubicBezTo>
                  <a:pt x="906780" y="2265045"/>
                  <a:pt x="253365" y="1994535"/>
                  <a:pt x="148590" y="2171700"/>
                </a:cubicBezTo>
                <a:cubicBezTo>
                  <a:pt x="43815" y="2348865"/>
                  <a:pt x="447675" y="3004185"/>
                  <a:pt x="422910" y="3200400"/>
                </a:cubicBezTo>
                <a:cubicBezTo>
                  <a:pt x="398145" y="3396615"/>
                  <a:pt x="0" y="3348990"/>
                  <a:pt x="0" y="3348990"/>
                </a:cubicBezTo>
                <a:lnTo>
                  <a:pt x="0" y="3348990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27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97922-9763-124B-F37E-8078C4A4E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9C81BD5-3747-6A29-A938-E46CB9F62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noProof="0" dirty="0"/>
              <a:t>Ressources utiles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EB1F312-90FD-EB03-6EE9-75F79AD8A0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12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1567F7-D4F5-899D-928B-8EC9CF922E7A}"/>
              </a:ext>
            </a:extLst>
          </p:cNvPr>
          <p:cNvSpPr/>
          <p:nvPr/>
        </p:nvSpPr>
        <p:spPr>
          <a:xfrm>
            <a:off x="3013239" y="5780782"/>
            <a:ext cx="14303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sz="1600" dirty="0"/>
              <a:t>Attentes des financeurs et politique de l’UNIGE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1AA91E-66D6-E487-D007-C6DA482538C3}"/>
              </a:ext>
            </a:extLst>
          </p:cNvPr>
          <p:cNvSpPr/>
          <p:nvPr/>
        </p:nvSpPr>
        <p:spPr>
          <a:xfrm>
            <a:off x="992865" y="5780782"/>
            <a:ext cx="17474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sz="1600" dirty="0"/>
              <a:t>Information et soutien pour les frais de publication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4B4145-80B2-E3CB-1827-B887A40959F0}"/>
              </a:ext>
            </a:extLst>
          </p:cNvPr>
          <p:cNvSpPr/>
          <p:nvPr/>
        </p:nvSpPr>
        <p:spPr>
          <a:xfrm>
            <a:off x="7326719" y="3996546"/>
            <a:ext cx="33785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sz="1400" i="1" dirty="0"/>
              <a:t>La politique est aussi affichée au moment du dépôt dans l’Archive ouverte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4F29999-5A2F-968F-654A-E7389BACD5CF}"/>
              </a:ext>
            </a:extLst>
          </p:cNvPr>
          <p:cNvSpPr/>
          <p:nvPr/>
        </p:nvSpPr>
        <p:spPr>
          <a:xfrm>
            <a:off x="7518829" y="1265787"/>
            <a:ext cx="2830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dirty="0"/>
              <a:t>Trouver la politique d'</a:t>
            </a:r>
            <a:r>
              <a:rPr lang="fr-CH" dirty="0" err="1"/>
              <a:t>auto-archivage</a:t>
            </a:r>
            <a:r>
              <a:rPr lang="fr-CH" dirty="0"/>
              <a:t> d’un journal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6287A80-DDFB-83B5-3CBE-1B12CE391A50}"/>
              </a:ext>
            </a:extLst>
          </p:cNvPr>
          <p:cNvSpPr/>
          <p:nvPr/>
        </p:nvSpPr>
        <p:spPr>
          <a:xfrm>
            <a:off x="7518829" y="5477210"/>
            <a:ext cx="2906190" cy="1015663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fr-CH" sz="2000" dirty="0"/>
              <a:t>Obtenir de l’aide </a:t>
            </a:r>
          </a:p>
          <a:p>
            <a:pPr algn="ctr"/>
            <a:r>
              <a:rPr lang="fr-CH" sz="2000" dirty="0"/>
              <a:t>et des conseils: </a:t>
            </a:r>
          </a:p>
          <a:p>
            <a:pPr algn="ctr"/>
            <a:r>
              <a:rPr lang="fr-CH" sz="2000" dirty="0">
                <a:hlinkClick r:id="rId3"/>
              </a:rPr>
              <a:t>openaccess@unige.ch</a:t>
            </a:r>
            <a:r>
              <a:rPr lang="fr-CH" sz="2000" dirty="0"/>
              <a:t>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89210BC-09C6-A3CC-F1C1-FEC092217BFA}"/>
              </a:ext>
            </a:extLst>
          </p:cNvPr>
          <p:cNvSpPr/>
          <p:nvPr/>
        </p:nvSpPr>
        <p:spPr>
          <a:xfrm>
            <a:off x="1693602" y="1359607"/>
            <a:ext cx="44185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dirty="0"/>
              <a:t>Toutes les informations utiles sur l’Open Access à l’UNIGE </a:t>
            </a:r>
            <a:r>
              <a:rPr lang="fr-CH" sz="1600" dirty="0">
                <a:hlinkClick r:id="rId4"/>
              </a:rPr>
              <a:t>www.unige.ch/oa</a:t>
            </a:r>
            <a:r>
              <a:rPr lang="fr-CH" sz="1600" dirty="0"/>
              <a:t>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8F7D516-0A39-5A33-5892-4E5AB56704F0}"/>
              </a:ext>
            </a:extLst>
          </p:cNvPr>
          <p:cNvSpPr/>
          <p:nvPr/>
        </p:nvSpPr>
        <p:spPr>
          <a:xfrm>
            <a:off x="4698067" y="5790026"/>
            <a:ext cx="17572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sz="1600" dirty="0"/>
              <a:t>Arbres décisionnels pour financer une publication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B5A410D-F1FB-8799-1124-33F934EB1C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8775" y="2058152"/>
            <a:ext cx="4853545" cy="37318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Image 18">
            <a:hlinkClick r:id="rId6"/>
            <a:extLst>
              <a:ext uri="{FF2B5EF4-FFF2-40B4-BE49-F238E27FC236}">
                <a16:creationId xmlns:a16="http://schemas.microsoft.com/office/drawing/2014/main" id="{30638CE1-1ADD-1756-7C5D-A814A2411E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3592" y="1912118"/>
            <a:ext cx="4204778" cy="205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17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023D4F6-D818-6EC5-C314-8E8065479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308" y="4472782"/>
            <a:ext cx="11361854" cy="2198687"/>
          </a:xfrm>
        </p:spPr>
        <p:txBody>
          <a:bodyPr anchor="ctr"/>
          <a:lstStyle/>
          <a:p>
            <a:r>
              <a:rPr lang="fr-CH" noProof="0" dirty="0">
                <a:solidFill>
                  <a:schemeClr val="bg1"/>
                </a:solidFill>
              </a:rPr>
              <a:t>Questions ?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8F98599-1340-C2CD-3A11-52C2221E9FF2}"/>
              </a:ext>
            </a:extLst>
          </p:cNvPr>
          <p:cNvSpPr txBox="1"/>
          <p:nvPr/>
        </p:nvSpPr>
        <p:spPr>
          <a:xfrm>
            <a:off x="624474" y="2245008"/>
            <a:ext cx="5662761" cy="1885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3200" b="1" noProof="0" dirty="0">
                <a:latin typeface="+mj-lt"/>
              </a:rPr>
              <a:t>Contactez-nous</a:t>
            </a:r>
          </a:p>
          <a:p>
            <a:pPr>
              <a:lnSpc>
                <a:spcPct val="150000"/>
              </a:lnSpc>
            </a:pPr>
            <a:r>
              <a:rPr lang="fr-CH" sz="2400" b="1" noProof="0" dirty="0">
                <a:solidFill>
                  <a:srgbClr val="CF0063"/>
                </a:solidFill>
                <a:latin typeface="+mj-lt"/>
              </a:rPr>
              <a:t>Email : openaccess@unige.ch</a:t>
            </a:r>
          </a:p>
          <a:p>
            <a:pPr>
              <a:lnSpc>
                <a:spcPct val="150000"/>
              </a:lnSpc>
            </a:pPr>
            <a:r>
              <a:rPr lang="fr-CH" sz="2400" b="1" noProof="0" dirty="0">
                <a:solidFill>
                  <a:srgbClr val="CF0063"/>
                </a:solidFill>
                <a:latin typeface="+mj-lt"/>
              </a:rPr>
              <a:t>Site web : </a:t>
            </a:r>
            <a:r>
              <a:rPr lang="fr-CH" sz="2400" b="1" noProof="0" dirty="0">
                <a:solidFill>
                  <a:srgbClr val="CF0063"/>
                </a:solidFill>
                <a:latin typeface="+mj-lt"/>
                <a:hlinkClick r:id="rId2"/>
              </a:rPr>
              <a:t>www.unige.ch/oa</a:t>
            </a:r>
            <a:endParaRPr lang="fr-CH" sz="2400" b="1" noProof="0" dirty="0">
              <a:solidFill>
                <a:srgbClr val="CF0063"/>
              </a:solidFill>
              <a:latin typeface="+mj-lt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8622CED-35E0-47D4-9BC2-8D0AC52986D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805589" y="799188"/>
            <a:ext cx="4012746" cy="401274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C2CB414-EC96-2CB7-DE87-0687DAA7DFF8}"/>
              </a:ext>
            </a:extLst>
          </p:cNvPr>
          <p:cNvSpPr txBox="1"/>
          <p:nvPr/>
        </p:nvSpPr>
        <p:spPr>
          <a:xfrm rot="16200000">
            <a:off x="7569684" y="3604206"/>
            <a:ext cx="15600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800" noProof="0" dirty="0"/>
              <a:t>Illustration by </a:t>
            </a:r>
            <a:r>
              <a:rPr lang="fr-CH" sz="800" noProof="0" dirty="0">
                <a:hlinkClick r:id="rId4"/>
              </a:rPr>
              <a:t>Freepik </a:t>
            </a:r>
            <a:r>
              <a:rPr lang="fr-CH" sz="800" noProof="0" dirty="0" err="1">
                <a:hlinkClick r:id="rId4"/>
              </a:rPr>
              <a:t>Storyset</a:t>
            </a:r>
            <a:endParaRPr lang="fr-CH" sz="800" noProof="0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65864D1-79AC-5FE2-A387-FCB41D8972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8230" y="0"/>
            <a:ext cx="3493770" cy="696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303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>
            <a:extLst>
              <a:ext uri="{FF2B5EF4-FFF2-40B4-BE49-F238E27FC236}">
                <a16:creationId xmlns:a16="http://schemas.microsoft.com/office/drawing/2014/main" id="{7EEA9615-A600-4AA3-3A8E-3F048A4CFC5F}"/>
              </a:ext>
            </a:extLst>
          </p:cNvPr>
          <p:cNvSpPr txBox="1">
            <a:spLocks/>
          </p:cNvSpPr>
          <p:nvPr/>
        </p:nvSpPr>
        <p:spPr>
          <a:xfrm>
            <a:off x="662739" y="554686"/>
            <a:ext cx="10866522" cy="83974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F0063"/>
                </a:solidFill>
                <a:latin typeface="Aptos" panose="020B0004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fr-CH" sz="6000" noProof="0" dirty="0">
                <a:latin typeface="Aptos Display" panose="020B0004020202020204" pitchFamily="34" charset="0"/>
              </a:rPr>
              <a:t>Merci pour votre attention</a:t>
            </a:r>
          </a:p>
        </p:txBody>
      </p:sp>
      <p:sp>
        <p:nvSpPr>
          <p:cNvPr id="6" name="Zone de texte 1">
            <a:extLst>
              <a:ext uri="{FF2B5EF4-FFF2-40B4-BE49-F238E27FC236}">
                <a16:creationId xmlns:a16="http://schemas.microsoft.com/office/drawing/2014/main" id="{BF22A11C-3845-32C1-72CB-F553B6270B86}"/>
              </a:ext>
            </a:extLst>
          </p:cNvPr>
          <p:cNvSpPr txBox="1"/>
          <p:nvPr/>
        </p:nvSpPr>
        <p:spPr>
          <a:xfrm>
            <a:off x="1440612" y="5835873"/>
            <a:ext cx="8549694" cy="77545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fr-CH" sz="1400" noProof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ea typeface="MS Mincho"/>
                <a:cs typeface="Arial"/>
              </a:rPr>
              <a:t>Floriane Muller et Dimitri Donzé, pour la Bibliothèque de l’UNIGE, 2026</a:t>
            </a:r>
            <a:endParaRPr lang="fr-CH" sz="1400" noProof="0" dirty="0">
              <a:solidFill>
                <a:schemeClr val="bg1"/>
              </a:solidFill>
              <a:effectLst/>
              <a:latin typeface="Aptos Display" panose="020B0004020202020204" pitchFamily="34" charset="0"/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fr-CH" sz="1400" noProof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ea typeface="Calibri"/>
                <a:cs typeface="Arial"/>
              </a:rPr>
              <a:t>Sauf mention contraire, ce document est sous licence Creative Commons Attribution 4.0 International </a:t>
            </a:r>
            <a:r>
              <a:rPr lang="fr-CH" sz="1400" noProof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ea typeface="Times New Roman"/>
                <a:cs typeface="Arial"/>
              </a:rPr>
              <a:t>: </a:t>
            </a:r>
            <a:r>
              <a:rPr lang="fr-CH" sz="1400" noProof="0" dirty="0">
                <a:solidFill>
                  <a:schemeClr val="bg1"/>
                </a:solidFill>
                <a:latin typeface="Aptos Display" panose="020B0004020202020204" pitchFamily="34" charset="0"/>
                <a:ea typeface="Calibri"/>
                <a:cs typeface="Times New Roman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https://creativecommons.org/licenses/by/4.0/</a:t>
            </a:r>
            <a:endParaRPr lang="fr-CH" sz="1400" noProof="0" dirty="0">
              <a:solidFill>
                <a:schemeClr val="bg1"/>
              </a:solidFill>
              <a:latin typeface="Aptos Display" panose="020B0004020202020204" pitchFamily="34" charset="0"/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endParaRPr lang="fr-CH" sz="1400" noProof="0" dirty="0">
              <a:solidFill>
                <a:schemeClr val="accent2"/>
              </a:solidFill>
              <a:effectLst/>
              <a:latin typeface="Aptos Display" panose="020B0004020202020204" pitchFamily="34" charset="0"/>
              <a:ea typeface="Calibri"/>
              <a:cs typeface="Times New Roman"/>
            </a:endParaRPr>
          </a:p>
        </p:txBody>
      </p:sp>
      <p:pic>
        <p:nvPicPr>
          <p:cNvPr id="2" name="Image 4">
            <a:hlinkClick r:id="rId3"/>
            <a:extLst>
              <a:ext uri="{FF2B5EF4-FFF2-40B4-BE49-F238E27FC236}">
                <a16:creationId xmlns:a16="http://schemas.microsoft.com/office/drawing/2014/main" id="{6157E367-FB8E-8BE9-C602-3ACF450DDB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 bwMode="auto">
          <a:xfrm>
            <a:off x="10111561" y="5861885"/>
            <a:ext cx="1714120" cy="5999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6579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97EC691-AA2C-8B6D-5E6F-7480D9835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noProof="0" dirty="0"/>
              <a:t>Programme des 15 minutes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2BCC49E-658B-C15E-60CE-A935ED66CD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2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20B0098C-A197-9DA0-0CCB-2B94BBDCCB10}"/>
              </a:ext>
            </a:extLst>
          </p:cNvPr>
          <p:cNvGrpSpPr/>
          <p:nvPr/>
        </p:nvGrpSpPr>
        <p:grpSpPr>
          <a:xfrm>
            <a:off x="647699" y="1760442"/>
            <a:ext cx="1192380" cy="1703401"/>
            <a:chOff x="1" y="1457"/>
            <a:chExt cx="1192380" cy="1703401"/>
          </a:xfrm>
        </p:grpSpPr>
        <p:sp>
          <p:nvSpPr>
            <p:cNvPr id="17" name="Flèche : chevron 16">
              <a:extLst>
                <a:ext uri="{FF2B5EF4-FFF2-40B4-BE49-F238E27FC236}">
                  <a16:creationId xmlns:a16="http://schemas.microsoft.com/office/drawing/2014/main" id="{0BEF874D-2574-A0C1-EF80-269B74D8309E}"/>
                </a:ext>
              </a:extLst>
            </p:cNvPr>
            <p:cNvSpPr/>
            <p:nvPr/>
          </p:nvSpPr>
          <p:spPr>
            <a:xfrm rot="5400000">
              <a:off x="-255510" y="256968"/>
              <a:ext cx="1703401" cy="1192380"/>
            </a:xfrm>
            <a:prstGeom prst="chevron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CH"/>
            </a:p>
          </p:txBody>
        </p:sp>
        <p:sp>
          <p:nvSpPr>
            <p:cNvPr id="18" name="Flèche : chevron 4">
              <a:extLst>
                <a:ext uri="{FF2B5EF4-FFF2-40B4-BE49-F238E27FC236}">
                  <a16:creationId xmlns:a16="http://schemas.microsoft.com/office/drawing/2014/main" id="{E3C75BA8-84D4-AD80-077F-EE9004EF774D}"/>
                </a:ext>
              </a:extLst>
            </p:cNvPr>
            <p:cNvSpPr txBox="1"/>
            <p:nvPr/>
          </p:nvSpPr>
          <p:spPr>
            <a:xfrm>
              <a:off x="1" y="597647"/>
              <a:ext cx="1192380" cy="5110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kern="1200" dirty="0"/>
                <a:t>Obligations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FD82F49C-018F-9667-FC90-2B90C2372913}"/>
              </a:ext>
            </a:extLst>
          </p:cNvPr>
          <p:cNvGrpSpPr/>
          <p:nvPr/>
        </p:nvGrpSpPr>
        <p:grpSpPr>
          <a:xfrm>
            <a:off x="647699" y="3270810"/>
            <a:ext cx="1192380" cy="1703401"/>
            <a:chOff x="1" y="1511825"/>
            <a:chExt cx="1192380" cy="1703401"/>
          </a:xfrm>
        </p:grpSpPr>
        <p:sp>
          <p:nvSpPr>
            <p:cNvPr id="15" name="Flèche : chevron 14">
              <a:extLst>
                <a:ext uri="{FF2B5EF4-FFF2-40B4-BE49-F238E27FC236}">
                  <a16:creationId xmlns:a16="http://schemas.microsoft.com/office/drawing/2014/main" id="{21453B2B-D7E6-6A6E-1E6F-769F2120E838}"/>
                </a:ext>
              </a:extLst>
            </p:cNvPr>
            <p:cNvSpPr/>
            <p:nvPr/>
          </p:nvSpPr>
          <p:spPr>
            <a:xfrm rot="5400000">
              <a:off x="-255510" y="1767336"/>
              <a:ext cx="1703401" cy="1192380"/>
            </a:xfrm>
            <a:prstGeom prst="chevron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CH"/>
            </a:p>
          </p:txBody>
        </p:sp>
        <p:sp>
          <p:nvSpPr>
            <p:cNvPr id="16" name="Flèche : chevron 6">
              <a:extLst>
                <a:ext uri="{FF2B5EF4-FFF2-40B4-BE49-F238E27FC236}">
                  <a16:creationId xmlns:a16="http://schemas.microsoft.com/office/drawing/2014/main" id="{0D2A796E-277A-91DB-BEAE-685073D8454D}"/>
                </a:ext>
              </a:extLst>
            </p:cNvPr>
            <p:cNvSpPr txBox="1"/>
            <p:nvPr/>
          </p:nvSpPr>
          <p:spPr>
            <a:xfrm>
              <a:off x="1" y="2108015"/>
              <a:ext cx="1192380" cy="5110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kern="1200" dirty="0"/>
                <a:t>Options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6E993C-0407-D45C-7354-3A5304C408F9}"/>
              </a:ext>
            </a:extLst>
          </p:cNvPr>
          <p:cNvGrpSpPr/>
          <p:nvPr/>
        </p:nvGrpSpPr>
        <p:grpSpPr>
          <a:xfrm>
            <a:off x="647699" y="4781178"/>
            <a:ext cx="1192380" cy="1703401"/>
            <a:chOff x="1" y="3022193"/>
            <a:chExt cx="1192380" cy="1703401"/>
          </a:xfrm>
        </p:grpSpPr>
        <p:sp>
          <p:nvSpPr>
            <p:cNvPr id="13" name="Flèche : chevron 12">
              <a:extLst>
                <a:ext uri="{FF2B5EF4-FFF2-40B4-BE49-F238E27FC236}">
                  <a16:creationId xmlns:a16="http://schemas.microsoft.com/office/drawing/2014/main" id="{79F41932-0777-274C-40D7-05517A4350A1}"/>
                </a:ext>
              </a:extLst>
            </p:cNvPr>
            <p:cNvSpPr/>
            <p:nvPr/>
          </p:nvSpPr>
          <p:spPr>
            <a:xfrm rot="5400000">
              <a:off x="-255510" y="3277704"/>
              <a:ext cx="1703401" cy="1192380"/>
            </a:xfrm>
            <a:prstGeom prst="chevron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CH"/>
            </a:p>
          </p:txBody>
        </p:sp>
        <p:sp>
          <p:nvSpPr>
            <p:cNvPr id="14" name="Flèche : chevron 8">
              <a:extLst>
                <a:ext uri="{FF2B5EF4-FFF2-40B4-BE49-F238E27FC236}">
                  <a16:creationId xmlns:a16="http://schemas.microsoft.com/office/drawing/2014/main" id="{2DFE30A6-8B03-72DF-CBC4-2D361C6B6721}"/>
                </a:ext>
              </a:extLst>
            </p:cNvPr>
            <p:cNvSpPr txBox="1"/>
            <p:nvPr/>
          </p:nvSpPr>
          <p:spPr>
            <a:xfrm>
              <a:off x="1" y="3618383"/>
              <a:ext cx="1192380" cy="5110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kern="1200" dirty="0"/>
                <a:t>Support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5D884EBB-0100-463E-35C9-81EC472FD994}"/>
              </a:ext>
            </a:extLst>
          </p:cNvPr>
          <p:cNvGrpSpPr/>
          <p:nvPr/>
        </p:nvGrpSpPr>
        <p:grpSpPr>
          <a:xfrm>
            <a:off x="1840079" y="3270809"/>
            <a:ext cx="9323219" cy="1107210"/>
            <a:chOff x="1192380" y="1511828"/>
            <a:chExt cx="9323219" cy="1107210"/>
          </a:xfrm>
        </p:grpSpPr>
        <p:sp>
          <p:nvSpPr>
            <p:cNvPr id="20" name="Rectangle : avec coins arrondis en haut 19">
              <a:extLst>
                <a:ext uri="{FF2B5EF4-FFF2-40B4-BE49-F238E27FC236}">
                  <a16:creationId xmlns:a16="http://schemas.microsoft.com/office/drawing/2014/main" id="{3FBB580C-2619-027E-E8A3-DE1A4B589989}"/>
                </a:ext>
              </a:extLst>
            </p:cNvPr>
            <p:cNvSpPr/>
            <p:nvPr/>
          </p:nvSpPr>
          <p:spPr>
            <a:xfrm rot="5400000">
              <a:off x="5300385" y="-2596177"/>
              <a:ext cx="1107210" cy="9323219"/>
            </a:xfrm>
            <a:prstGeom prst="round2Same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CH"/>
            </a:p>
          </p:txBody>
        </p:sp>
        <p:sp>
          <p:nvSpPr>
            <p:cNvPr id="21" name="Rectangle : avec coins arrondis en haut 4">
              <a:extLst>
                <a:ext uri="{FF2B5EF4-FFF2-40B4-BE49-F238E27FC236}">
                  <a16:creationId xmlns:a16="http://schemas.microsoft.com/office/drawing/2014/main" id="{6CE64932-D3DE-843C-B7B4-41722245FF92}"/>
                </a:ext>
              </a:extLst>
            </p:cNvPr>
            <p:cNvSpPr txBox="1"/>
            <p:nvPr/>
          </p:nvSpPr>
          <p:spPr>
            <a:xfrm>
              <a:off x="1192381" y="1565877"/>
              <a:ext cx="9269169" cy="9991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0320" rIns="20320" bIns="20320" numCol="1" spcCol="1270" anchor="ctr" anchorCtr="0">
              <a:noAutofit/>
            </a:bodyPr>
            <a:lstStyle/>
            <a:p>
              <a:pPr marL="0" lvl="1" algn="l" defTabSz="1422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3200" kern="1200" dirty="0"/>
                <a:t>La revue choisie me permet-elle de le faire et comment ?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36B6B744-C016-4F2D-124C-CD725228C771}"/>
              </a:ext>
            </a:extLst>
          </p:cNvPr>
          <p:cNvGrpSpPr/>
          <p:nvPr/>
        </p:nvGrpSpPr>
        <p:grpSpPr>
          <a:xfrm>
            <a:off x="1840080" y="1760439"/>
            <a:ext cx="9323219" cy="1107210"/>
            <a:chOff x="1192380" y="1460"/>
            <a:chExt cx="9323219" cy="1107210"/>
          </a:xfrm>
        </p:grpSpPr>
        <p:sp>
          <p:nvSpPr>
            <p:cNvPr id="23" name="Rectangle : avec coins arrondis en haut 22">
              <a:extLst>
                <a:ext uri="{FF2B5EF4-FFF2-40B4-BE49-F238E27FC236}">
                  <a16:creationId xmlns:a16="http://schemas.microsoft.com/office/drawing/2014/main" id="{9F55BD79-7E88-DF26-824E-3BD06D728E59}"/>
                </a:ext>
              </a:extLst>
            </p:cNvPr>
            <p:cNvSpPr/>
            <p:nvPr/>
          </p:nvSpPr>
          <p:spPr>
            <a:xfrm rot="5400000">
              <a:off x="5300385" y="-4106545"/>
              <a:ext cx="1107210" cy="9323219"/>
            </a:xfrm>
            <a:prstGeom prst="round2Same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CH"/>
            </a:p>
          </p:txBody>
        </p:sp>
        <p:sp>
          <p:nvSpPr>
            <p:cNvPr id="24" name="Rectangle : avec coins arrondis en haut 4">
              <a:extLst>
                <a:ext uri="{FF2B5EF4-FFF2-40B4-BE49-F238E27FC236}">
                  <a16:creationId xmlns:a16="http://schemas.microsoft.com/office/drawing/2014/main" id="{B625AEBB-5C98-2A68-B4F7-F616F8C45180}"/>
                </a:ext>
              </a:extLst>
            </p:cNvPr>
            <p:cNvSpPr txBox="1"/>
            <p:nvPr/>
          </p:nvSpPr>
          <p:spPr>
            <a:xfrm>
              <a:off x="1192381" y="55509"/>
              <a:ext cx="9269169" cy="9991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0320" rIns="20320" bIns="20320" numCol="1" spcCol="1270" anchor="ctr" anchorCtr="0">
              <a:noAutofit/>
            </a:bodyPr>
            <a:lstStyle/>
            <a:p>
              <a:pPr marL="0" lvl="1" algn="l" defTabSz="1422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3200" kern="1200" dirty="0"/>
                <a:t>Dois-je publier en Open Access ? 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F830ED97-8463-20AF-F978-06588F765A75}"/>
              </a:ext>
            </a:extLst>
          </p:cNvPr>
          <p:cNvGrpSpPr/>
          <p:nvPr/>
        </p:nvGrpSpPr>
        <p:grpSpPr>
          <a:xfrm>
            <a:off x="1840080" y="4781174"/>
            <a:ext cx="9323219" cy="1107210"/>
            <a:chOff x="1192380" y="3026437"/>
            <a:chExt cx="9323219" cy="1107210"/>
          </a:xfrm>
        </p:grpSpPr>
        <p:sp>
          <p:nvSpPr>
            <p:cNvPr id="32" name="Rectangle : avec coins arrondis en haut 31">
              <a:extLst>
                <a:ext uri="{FF2B5EF4-FFF2-40B4-BE49-F238E27FC236}">
                  <a16:creationId xmlns:a16="http://schemas.microsoft.com/office/drawing/2014/main" id="{D7D339D2-1F49-FC4E-D959-15B579795CC4}"/>
                </a:ext>
              </a:extLst>
            </p:cNvPr>
            <p:cNvSpPr/>
            <p:nvPr/>
          </p:nvSpPr>
          <p:spPr>
            <a:xfrm rot="5400000">
              <a:off x="5300385" y="-1081568"/>
              <a:ext cx="1107210" cy="9323219"/>
            </a:xfrm>
            <a:prstGeom prst="round2Same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CH"/>
            </a:p>
          </p:txBody>
        </p:sp>
        <p:sp>
          <p:nvSpPr>
            <p:cNvPr id="33" name="Rectangle : avec coins arrondis en haut 4">
              <a:extLst>
                <a:ext uri="{FF2B5EF4-FFF2-40B4-BE49-F238E27FC236}">
                  <a16:creationId xmlns:a16="http://schemas.microsoft.com/office/drawing/2014/main" id="{33E70C99-4CB1-FE22-339C-73374D873744}"/>
                </a:ext>
              </a:extLst>
            </p:cNvPr>
            <p:cNvSpPr txBox="1"/>
            <p:nvPr/>
          </p:nvSpPr>
          <p:spPr>
            <a:xfrm>
              <a:off x="1192381" y="3080486"/>
              <a:ext cx="9269169" cy="9991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7584" tIns="20320" rIns="20320" bIns="20320" numCol="1" spcCol="1270" anchor="ctr" anchorCtr="0">
              <a:noAutofit/>
            </a:bodyPr>
            <a:lstStyle/>
            <a:p>
              <a:pPr marL="0" lvl="1" algn="l" defTabSz="1422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3200" kern="1200" dirty="0"/>
                <a:t>Si c’est une option payante, comment la financer 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155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833F0A3-0ABB-87B7-E58B-8BDDA815C4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3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sp>
        <p:nvSpPr>
          <p:cNvPr id="4" name="Rectangle à coins arrondis 2">
            <a:extLst>
              <a:ext uri="{FF2B5EF4-FFF2-40B4-BE49-F238E27FC236}">
                <a16:creationId xmlns:a16="http://schemas.microsoft.com/office/drawing/2014/main" id="{93F12176-3FFA-EE86-03C2-69C0B7C8F743}"/>
              </a:ext>
            </a:extLst>
          </p:cNvPr>
          <p:cNvSpPr/>
          <p:nvPr/>
        </p:nvSpPr>
        <p:spPr>
          <a:xfrm>
            <a:off x="407368" y="368660"/>
            <a:ext cx="4680520" cy="1440000"/>
          </a:xfrm>
          <a:prstGeom prst="wedgeRoundRectCallout">
            <a:avLst>
              <a:gd name="adj1" fmla="val -38288"/>
              <a:gd name="adj2" fmla="val 70183"/>
              <a:gd name="adj3" fmla="val 16667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3200" dirty="0"/>
              <a:t>Dois-je publier en Open Access ?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26BCE4F1-31EF-07A2-FD3C-B3B4BFD50DB1}"/>
              </a:ext>
            </a:extLst>
          </p:cNvPr>
          <p:cNvSpPr txBox="1">
            <a:spLocks/>
          </p:cNvSpPr>
          <p:nvPr/>
        </p:nvSpPr>
        <p:spPr>
          <a:xfrm>
            <a:off x="1884678" y="2431172"/>
            <a:ext cx="7704856" cy="3600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800" dirty="0"/>
              <a:t>L’Open Access, ou libre accès aux publications scientifiques pour toutes et tous, est la </a:t>
            </a:r>
            <a:r>
              <a:rPr lang="fr-FR" sz="2800" b="1" dirty="0"/>
              <a:t>nouvelle norme </a:t>
            </a:r>
            <a:r>
              <a:rPr lang="fr-FR" sz="2800" dirty="0"/>
              <a:t>pour de nombreux bailleurs de fonds et institutions.</a:t>
            </a:r>
          </a:p>
        </p:txBody>
      </p:sp>
      <p:pic>
        <p:nvPicPr>
          <p:cNvPr id="9" name="Graphic 29" descr="Verrou avec un remplissage uni">
            <a:extLst>
              <a:ext uri="{FF2B5EF4-FFF2-40B4-BE49-F238E27FC236}">
                <a16:creationId xmlns:a16="http://schemas.microsoft.com/office/drawing/2014/main" id="{5CEDF683-5842-DB1A-4CD8-4AAD4B83FB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81639" y="4685124"/>
            <a:ext cx="914400" cy="914400"/>
          </a:xfrm>
          <a:prstGeom prst="rect">
            <a:avLst/>
          </a:prstGeom>
        </p:spPr>
      </p:pic>
      <p:pic>
        <p:nvPicPr>
          <p:cNvPr id="10" name="Graphic 31" descr="Déverrouiller avec un remplissage uni">
            <a:extLst>
              <a:ext uri="{FF2B5EF4-FFF2-40B4-BE49-F238E27FC236}">
                <a16:creationId xmlns:a16="http://schemas.microsoft.com/office/drawing/2014/main" id="{163B8540-92BF-51B5-DBA7-D112C190BDE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71232" y="4710324"/>
            <a:ext cx="864000" cy="864000"/>
          </a:xfrm>
          <a:prstGeom prst="rect">
            <a:avLst/>
          </a:prstGeom>
        </p:spPr>
      </p:pic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BF78C5A1-625E-CAA5-F49F-CDF96C664B7E}"/>
              </a:ext>
            </a:extLst>
          </p:cNvPr>
          <p:cNvCxnSpPr/>
          <p:nvPr/>
        </p:nvCxnSpPr>
        <p:spPr>
          <a:xfrm>
            <a:off x="4102489" y="5221767"/>
            <a:ext cx="1036377" cy="1693"/>
          </a:xfrm>
          <a:prstGeom prst="straightConnector1">
            <a:avLst/>
          </a:prstGeom>
          <a:ln w="762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Bulle narrative : rectangle à coins arrondis 5">
            <a:extLst>
              <a:ext uri="{FF2B5EF4-FFF2-40B4-BE49-F238E27FC236}">
                <a16:creationId xmlns:a16="http://schemas.microsoft.com/office/drawing/2014/main" id="{E0ECAFF7-2F9E-C70D-5E19-7DF3186CF0EB}"/>
              </a:ext>
            </a:extLst>
          </p:cNvPr>
          <p:cNvSpPr/>
          <p:nvPr/>
        </p:nvSpPr>
        <p:spPr>
          <a:xfrm>
            <a:off x="8113370" y="4685124"/>
            <a:ext cx="3168352" cy="1202432"/>
          </a:xfrm>
          <a:prstGeom prst="wedgeRoundRectCallout">
            <a:avLst>
              <a:gd name="adj1" fmla="val 39212"/>
              <a:gd name="adj2" fmla="val -74522"/>
              <a:gd name="adj3" fmla="val 16667"/>
            </a:avLst>
          </a:prstGeom>
          <a:noFill/>
          <a:ln>
            <a:solidFill>
              <a:srgbClr val="CF00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CF0063"/>
                </a:solidFill>
              </a:rPr>
              <a:t>Oui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7D0D572A-C8FC-0EC7-AE4C-364447409BE2}"/>
              </a:ext>
            </a:extLst>
          </p:cNvPr>
          <p:cNvGrpSpPr/>
          <p:nvPr/>
        </p:nvGrpSpPr>
        <p:grpSpPr>
          <a:xfrm>
            <a:off x="6350888" y="284912"/>
            <a:ext cx="5149572" cy="2146260"/>
            <a:chOff x="2987824" y="194409"/>
            <a:chExt cx="6319680" cy="2509955"/>
          </a:xfrm>
        </p:grpSpPr>
        <p:pic>
          <p:nvPicPr>
            <p:cNvPr id="15" name="Picture 2">
              <a:hlinkClick r:id="rId4"/>
              <a:extLst>
                <a:ext uri="{FF2B5EF4-FFF2-40B4-BE49-F238E27FC236}">
                  <a16:creationId xmlns:a16="http://schemas.microsoft.com/office/drawing/2014/main" id="{8FA634ED-27E1-452C-4BDD-1D6FE27D399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122" r="1222" b="7575"/>
            <a:stretch/>
          </p:blipFill>
          <p:spPr bwMode="auto">
            <a:xfrm>
              <a:off x="2987824" y="219636"/>
              <a:ext cx="5138234" cy="2484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D9251BE-67B9-9402-882A-61C1B10A3C65}"/>
                </a:ext>
              </a:extLst>
            </p:cNvPr>
            <p:cNvSpPr/>
            <p:nvPr/>
          </p:nvSpPr>
          <p:spPr>
            <a:xfrm rot="16200000">
              <a:off x="7685892" y="947286"/>
              <a:ext cx="2374489" cy="868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CH" sz="1000" dirty="0">
                  <a:solidFill>
                    <a:schemeClr val="bg1">
                      <a:lumMod val="65000"/>
                    </a:schemeClr>
                  </a:solidFill>
                </a:rPr>
                <a:t>Capture d’écran tirée de J. Cham et al. (2012). «Open Access </a:t>
              </a:r>
              <a:r>
                <a:rPr lang="fr-CH" sz="1000" dirty="0" err="1">
                  <a:solidFill>
                    <a:schemeClr val="bg1">
                      <a:lumMod val="65000"/>
                    </a:schemeClr>
                  </a:solidFill>
                </a:rPr>
                <a:t>explained</a:t>
              </a:r>
              <a:r>
                <a:rPr lang="fr-CH" sz="1000" dirty="0">
                  <a:solidFill>
                    <a:schemeClr val="bg1">
                      <a:lumMod val="65000"/>
                    </a:schemeClr>
                  </a:solidFill>
                </a:rPr>
                <a:t>» on </a:t>
              </a:r>
              <a:r>
                <a:rPr lang="fr-CH" sz="1000" i="1" dirty="0">
                  <a:solidFill>
                    <a:schemeClr val="bg1">
                      <a:lumMod val="65000"/>
                    </a:schemeClr>
                  </a:solidFill>
                </a:rPr>
                <a:t>PhD  TV</a:t>
              </a:r>
              <a:r>
                <a:rPr lang="fr-CH" sz="1000" dirty="0">
                  <a:solidFill>
                    <a:schemeClr val="bg1">
                      <a:lumMod val="65000"/>
                    </a:schemeClr>
                  </a:solidFill>
                </a:rPr>
                <a:t>.  </a:t>
              </a:r>
              <a:r>
                <a:rPr lang="fr-CH" sz="1000" dirty="0">
                  <a:solidFill>
                    <a:schemeClr val="bg1">
                      <a:lumMod val="65000"/>
                    </a:schemeClr>
                  </a:solidFill>
                  <a:hlinkClick r:id="rId4"/>
                </a:rPr>
                <a:t>https://youtu.be/L5rVH1KGBCY</a:t>
              </a:r>
              <a:r>
                <a:rPr lang="fr-CH" sz="1000" dirty="0">
                  <a:solidFill>
                    <a:schemeClr val="bg1">
                      <a:lumMod val="65000"/>
                    </a:schemeClr>
                  </a:solidFill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905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F8A74-2430-6934-FAE1-DFBD54248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E582F63-B86F-23E2-0D80-45D19E8C4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noProof="0" dirty="0"/>
              <a:t>Exigences des financeurs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E0730B-58EE-4BD6-3FF8-AE49F2411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4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sp>
        <p:nvSpPr>
          <p:cNvPr id="7" name="Rectangle : coins arrondis 4">
            <a:extLst>
              <a:ext uri="{FF2B5EF4-FFF2-40B4-BE49-F238E27FC236}">
                <a16:creationId xmlns:a16="http://schemas.microsoft.com/office/drawing/2014/main" id="{6F792078-5D02-C8AB-D9BD-F2D1E1725596}"/>
              </a:ext>
            </a:extLst>
          </p:cNvPr>
          <p:cNvSpPr/>
          <p:nvPr/>
        </p:nvSpPr>
        <p:spPr>
          <a:xfrm>
            <a:off x="647698" y="1213165"/>
            <a:ext cx="10782301" cy="2623313"/>
          </a:xfrm>
          <a:prstGeom prst="roundRect">
            <a:avLst>
              <a:gd name="adj" fmla="val 10197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 : coins arrondis 4">
            <a:extLst>
              <a:ext uri="{FF2B5EF4-FFF2-40B4-BE49-F238E27FC236}">
                <a16:creationId xmlns:a16="http://schemas.microsoft.com/office/drawing/2014/main" id="{F1A9FCEA-19DF-81B4-2808-A2ACDA168904}"/>
              </a:ext>
            </a:extLst>
          </p:cNvPr>
          <p:cNvSpPr/>
          <p:nvPr/>
        </p:nvSpPr>
        <p:spPr>
          <a:xfrm>
            <a:off x="647699" y="3978222"/>
            <a:ext cx="10782300" cy="2474081"/>
          </a:xfrm>
          <a:prstGeom prst="roundRect">
            <a:avLst>
              <a:gd name="adj" fmla="val 10197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64B0CE4-F462-4625-71B6-4824967229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27239" r="2981" b="27364"/>
          <a:stretch/>
        </p:blipFill>
        <p:spPr>
          <a:xfrm>
            <a:off x="1010923" y="1666434"/>
            <a:ext cx="2272071" cy="63113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E13FAB0-194A-455F-B542-3835F18543E8}"/>
              </a:ext>
            </a:extLst>
          </p:cNvPr>
          <p:cNvSpPr/>
          <p:nvPr/>
        </p:nvSpPr>
        <p:spPr>
          <a:xfrm>
            <a:off x="4089154" y="1774377"/>
            <a:ext cx="706616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« </a:t>
            </a:r>
            <a:r>
              <a:rPr lang="fr-CH" dirty="0"/>
              <a:t>Les résultats de vos recherches financées par le FNS appartiennent à la collectivité. Toutes les personnes intéressées doivent pouvoir les utiliser gratuitement. Aussi, il vous incombe de les publier en libre accès (Open Access).</a:t>
            </a:r>
            <a:r>
              <a:rPr lang="fr-FR" dirty="0"/>
              <a:t>»</a:t>
            </a:r>
          </a:p>
          <a:p>
            <a:pPr lvl="0">
              <a:defRPr/>
            </a:pPr>
            <a:endParaRPr lang="fr-CH" sz="1000" dirty="0"/>
          </a:p>
          <a:p>
            <a:pPr lvl="0">
              <a:defRPr/>
            </a:pPr>
            <a:r>
              <a:rPr lang="en-US" sz="1400" dirty="0" err="1">
                <a:solidFill>
                  <a:srgbClr val="CF0063"/>
                </a:solidFill>
              </a:rPr>
              <a:t>Immédiatement</a:t>
            </a:r>
            <a:r>
              <a:rPr lang="en-US" sz="1400" dirty="0"/>
              <a:t>,</a:t>
            </a:r>
            <a:r>
              <a:rPr lang="en-US" sz="1400" dirty="0">
                <a:solidFill>
                  <a:srgbClr val="CF0063"/>
                </a:solidFill>
              </a:rPr>
              <a:t> </a:t>
            </a:r>
            <a:r>
              <a:rPr lang="en-US" sz="1400" dirty="0"/>
              <a:t>pour les articles </a:t>
            </a:r>
            <a:r>
              <a:rPr lang="en-US" sz="1400" dirty="0" err="1"/>
              <a:t>scientifiques</a:t>
            </a:r>
            <a:endParaRPr lang="en-US" sz="1400" dirty="0"/>
          </a:p>
          <a:p>
            <a:pPr>
              <a:defRPr/>
            </a:pPr>
            <a:r>
              <a:rPr lang="en-US" sz="1400" dirty="0"/>
              <a:t>Avec un embargo maximal de 12 </a:t>
            </a:r>
            <a:r>
              <a:rPr lang="en-US" sz="1400" dirty="0" err="1"/>
              <a:t>mois</a:t>
            </a:r>
            <a:r>
              <a:rPr lang="en-US" sz="1400" dirty="0"/>
              <a:t> pour les </a:t>
            </a:r>
            <a:r>
              <a:rPr lang="en-US" sz="1400" dirty="0" err="1"/>
              <a:t>autres</a:t>
            </a:r>
            <a:r>
              <a:rPr lang="en-US" sz="1400" dirty="0"/>
              <a:t> publications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DA0C922-1E5D-9A13-3FA7-DC2565D9F0B8}"/>
              </a:ext>
            </a:extLst>
          </p:cNvPr>
          <p:cNvSpPr/>
          <p:nvPr/>
        </p:nvSpPr>
        <p:spPr>
          <a:xfrm>
            <a:off x="4090167" y="4676222"/>
            <a:ext cx="7020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/>
              <a:t>“</a:t>
            </a:r>
            <a:r>
              <a:rPr lang="en-US" b="1" dirty="0"/>
              <a:t>all</a:t>
            </a:r>
            <a:r>
              <a:rPr lang="en-US" dirty="0"/>
              <a:t> scholarly publications on the results from research funded by [</a:t>
            </a:r>
            <a:r>
              <a:rPr lang="en-US" dirty="0" err="1"/>
              <a:t>cOAlition</a:t>
            </a:r>
            <a:r>
              <a:rPr lang="en-US" dirty="0"/>
              <a:t> S funders], </a:t>
            </a:r>
            <a:r>
              <a:rPr lang="en-US" b="1" dirty="0"/>
              <a:t>must be published </a:t>
            </a:r>
            <a:r>
              <a:rPr lang="en-US" dirty="0"/>
              <a:t>in </a:t>
            </a:r>
            <a:r>
              <a:rPr lang="en-US" b="1" dirty="0"/>
              <a:t>Open Access </a:t>
            </a:r>
            <a:r>
              <a:rPr lang="en-US" dirty="0"/>
              <a:t>Journals, on Open Access Platforms, or made </a:t>
            </a:r>
            <a:r>
              <a:rPr lang="en-US" dirty="0">
                <a:solidFill>
                  <a:srgbClr val="CF0063"/>
                </a:solidFill>
              </a:rPr>
              <a:t>immediately</a:t>
            </a:r>
            <a:r>
              <a:rPr lang="en-US" dirty="0"/>
              <a:t> available through Open Access Repositories without embargo.”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090B82-C58D-15B9-1C14-231E145E726D}"/>
              </a:ext>
            </a:extLst>
          </p:cNvPr>
          <p:cNvSpPr/>
          <p:nvPr/>
        </p:nvSpPr>
        <p:spPr>
          <a:xfrm>
            <a:off x="834680" y="5017612"/>
            <a:ext cx="28604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CH" sz="1200" dirty="0">
                <a:hlinkClick r:id="rId4"/>
              </a:rPr>
              <a:t>www.coalition-s.org/</a:t>
            </a:r>
            <a:endParaRPr lang="fr-CH" sz="1200" dirty="0"/>
          </a:p>
          <a:p>
            <a:endParaRPr lang="fr-CH" sz="1200" dirty="0"/>
          </a:p>
          <a:p>
            <a:pPr algn="ctr"/>
            <a:r>
              <a:rPr lang="fr-CH" sz="1200" dirty="0"/>
              <a:t>20 financeurs nationaux</a:t>
            </a:r>
          </a:p>
          <a:p>
            <a:pPr algn="ctr"/>
            <a:r>
              <a:rPr lang="fr-CH" sz="1200" dirty="0"/>
              <a:t>7 organisations caritatives ou de recherche</a:t>
            </a:r>
          </a:p>
          <a:p>
            <a:pPr algn="ctr"/>
            <a:r>
              <a:rPr lang="fr-CH" sz="1200" dirty="0"/>
              <a:t>Commission européenne </a:t>
            </a:r>
            <a:r>
              <a:rPr lang="fr-CH" sz="1200" i="1" dirty="0"/>
              <a:t>Horizon Europe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C41E1CC-4EF3-F67C-8363-3D0ED70040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0923" y="4125799"/>
            <a:ext cx="2272071" cy="885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EFEB28D-80DF-88CA-E214-952DAFFD50E7}"/>
              </a:ext>
            </a:extLst>
          </p:cNvPr>
          <p:cNvSpPr/>
          <p:nvPr/>
        </p:nvSpPr>
        <p:spPr>
          <a:xfrm>
            <a:off x="1090377" y="2288077"/>
            <a:ext cx="20055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CF0063"/>
                </a:solidFill>
                <a:hlinkClick r:id="rId6"/>
              </a:rPr>
              <a:t>https://www.snf.ch/fr/MDecEyLJgpSTk0cU/page/open-access-informations-pour-les-chercheuses-et-chercheurs</a:t>
            </a:r>
            <a:r>
              <a:rPr lang="en-US" sz="1200" dirty="0">
                <a:solidFill>
                  <a:srgbClr val="CF0063"/>
                </a:solidFill>
              </a:rPr>
              <a:t>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BC0F1186-96D0-E8B9-8CC0-97FD7AFFB083}"/>
              </a:ext>
            </a:extLst>
          </p:cNvPr>
          <p:cNvCxnSpPr/>
          <p:nvPr/>
        </p:nvCxnSpPr>
        <p:spPr>
          <a:xfrm flipV="1">
            <a:off x="3804825" y="1550489"/>
            <a:ext cx="9645" cy="2067329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FBF51A2A-E976-E932-B212-D3A6FF720D71}"/>
              </a:ext>
            </a:extLst>
          </p:cNvPr>
          <p:cNvCxnSpPr/>
          <p:nvPr/>
        </p:nvCxnSpPr>
        <p:spPr>
          <a:xfrm flipV="1">
            <a:off x="3761391" y="4181597"/>
            <a:ext cx="9645" cy="2067329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5107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3C3CD-F5F4-B45E-7B98-5C4C4D1F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hlinkClick r:id="rId3"/>
            <a:extLst>
              <a:ext uri="{FF2B5EF4-FFF2-40B4-BE49-F238E27FC236}">
                <a16:creationId xmlns:a16="http://schemas.microsoft.com/office/drawing/2014/main" id="{BFB8D08F-F973-9541-EF59-EC312C64EA4C}"/>
              </a:ext>
            </a:extLst>
          </p:cNvPr>
          <p:cNvSpPr/>
          <p:nvPr/>
        </p:nvSpPr>
        <p:spPr>
          <a:xfrm>
            <a:off x="8730338" y="4085563"/>
            <a:ext cx="3447981" cy="2233068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i="1" dirty="0">
              <a:solidFill>
                <a:schemeClr val="tx1"/>
              </a:solidFill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1CD4C64-060F-B6E1-5819-A02D06E84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noProof="0" dirty="0"/>
              <a:t>Aussi en Suisse et à l'UNIGE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DBF5B94-1306-7827-10AB-5BD29901D9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5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sp>
        <p:nvSpPr>
          <p:cNvPr id="7" name="Rectangle : coins arrondis 4">
            <a:extLst>
              <a:ext uri="{FF2B5EF4-FFF2-40B4-BE49-F238E27FC236}">
                <a16:creationId xmlns:a16="http://schemas.microsoft.com/office/drawing/2014/main" id="{93886F3A-D9F3-213B-B058-EED8E5633F0E}"/>
              </a:ext>
            </a:extLst>
          </p:cNvPr>
          <p:cNvSpPr/>
          <p:nvPr/>
        </p:nvSpPr>
        <p:spPr>
          <a:xfrm>
            <a:off x="647698" y="1371162"/>
            <a:ext cx="11205153" cy="1868102"/>
          </a:xfrm>
          <a:prstGeom prst="roundRect">
            <a:avLst>
              <a:gd name="adj" fmla="val 10197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51C6555-DEFD-F8B2-B9E5-3F876A3062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579" y="1843928"/>
            <a:ext cx="2807851" cy="300887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5EBC7E8-CA11-616D-9C54-BA9F806C812F}"/>
              </a:ext>
            </a:extLst>
          </p:cNvPr>
          <p:cNvCxnSpPr>
            <a:cxnSpLocks/>
          </p:cNvCxnSpPr>
          <p:nvPr/>
        </p:nvCxnSpPr>
        <p:spPr>
          <a:xfrm flipV="1">
            <a:off x="3606232" y="1510616"/>
            <a:ext cx="0" cy="1480293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3C679A24-CDFC-CBF0-AACE-5CE12862660F}"/>
              </a:ext>
            </a:extLst>
          </p:cNvPr>
          <p:cNvSpPr txBox="1"/>
          <p:nvPr/>
        </p:nvSpPr>
        <p:spPr>
          <a:xfrm>
            <a:off x="4032276" y="1705048"/>
            <a:ext cx="74819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dirty="0"/>
              <a:t>La Stratégie révisée [2024, faisant suite à l'originale de 2017] fait donc avancer le processus de transformation et soutient le changement de paradigme vers l’accès ouvert, ce qui doit être réalisé d’ici 2032 au plus tard.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83668AE-2B96-8EE2-F34A-58F609B3873F}"/>
              </a:ext>
            </a:extLst>
          </p:cNvPr>
          <p:cNvSpPr txBox="1"/>
          <p:nvPr/>
        </p:nvSpPr>
        <p:spPr>
          <a:xfrm>
            <a:off x="798381" y="2259046"/>
            <a:ext cx="28078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200" dirty="0">
                <a:hlinkClick r:id="rId5"/>
              </a:rPr>
              <a:t>https://www.swissuniversities.ch/fr/themes/open-science/open-access/strategie-nationale</a:t>
            </a:r>
            <a:r>
              <a:rPr lang="fr-CH" sz="1200" dirty="0"/>
              <a:t> </a:t>
            </a:r>
          </a:p>
        </p:txBody>
      </p:sp>
      <p:pic>
        <p:nvPicPr>
          <p:cNvPr id="14" name="Image 13">
            <a:hlinkClick r:id="rId6"/>
            <a:extLst>
              <a:ext uri="{FF2B5EF4-FFF2-40B4-BE49-F238E27FC236}">
                <a16:creationId xmlns:a16="http://schemas.microsoft.com/office/drawing/2014/main" id="{833CAC6D-EEC1-932A-46AF-4311D383A3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698" y="4636384"/>
            <a:ext cx="1160130" cy="2034906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1EECC4D-79E6-5B9F-B12D-09849BC6D920}"/>
              </a:ext>
            </a:extLst>
          </p:cNvPr>
          <p:cNvSpPr txBox="1"/>
          <p:nvPr/>
        </p:nvSpPr>
        <p:spPr>
          <a:xfrm>
            <a:off x="2488791" y="6426097"/>
            <a:ext cx="1983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i="1" dirty="0"/>
              <a:t>Printemps 2021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414CCEE5-F6AD-1C31-3F77-4FD8E0B02B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698" y="3669194"/>
            <a:ext cx="2762496" cy="915908"/>
          </a:xfrm>
          <a:prstGeom prst="rect">
            <a:avLst/>
          </a:prstGeom>
        </p:spPr>
      </p:pic>
      <p:pic>
        <p:nvPicPr>
          <p:cNvPr id="17" name="Image 16">
            <a:hlinkClick r:id="rId6"/>
            <a:extLst>
              <a:ext uri="{FF2B5EF4-FFF2-40B4-BE49-F238E27FC236}">
                <a16:creationId xmlns:a16="http://schemas.microsoft.com/office/drawing/2014/main" id="{9D4AB690-E247-31D7-4D45-C0F8920DE0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7828" y="4636384"/>
            <a:ext cx="3345329" cy="17897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 : coins arrondis 17">
            <a:hlinkClick r:id="rId3"/>
            <a:extLst>
              <a:ext uri="{FF2B5EF4-FFF2-40B4-BE49-F238E27FC236}">
                <a16:creationId xmlns:a16="http://schemas.microsoft.com/office/drawing/2014/main" id="{98DF9B68-C77D-CC82-A430-2C0F514D2589}"/>
              </a:ext>
            </a:extLst>
          </p:cNvPr>
          <p:cNvSpPr/>
          <p:nvPr/>
        </p:nvSpPr>
        <p:spPr>
          <a:xfrm>
            <a:off x="5577643" y="4127148"/>
            <a:ext cx="2922402" cy="2233068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hlinkClick r:id="rId3"/>
              </a:rPr>
              <a:t>Politique Open Access UNIGE</a:t>
            </a:r>
            <a:endParaRPr lang="fr-FR" dirty="0">
              <a:solidFill>
                <a:schemeClr val="tx1"/>
              </a:solidFill>
            </a:endParaRPr>
          </a:p>
          <a:p>
            <a:pPr algn="ctr"/>
            <a:r>
              <a:rPr lang="fr-CH" sz="1600" i="1" dirty="0">
                <a:solidFill>
                  <a:schemeClr val="tx1"/>
                </a:solidFill>
              </a:rPr>
              <a:t>6. L’ensemble des collaborateurs et collaboratrices rendent leurs </a:t>
            </a:r>
            <a:r>
              <a:rPr lang="fr-CH" sz="1600" b="1" i="1" dirty="0">
                <a:solidFill>
                  <a:schemeClr val="tx1"/>
                </a:solidFill>
              </a:rPr>
              <a:t>publications</a:t>
            </a:r>
            <a:r>
              <a:rPr lang="fr-CH" sz="1600" i="1" dirty="0">
                <a:solidFill>
                  <a:schemeClr val="tx1"/>
                </a:solidFill>
              </a:rPr>
              <a:t> librement accessibles (en Open Access).</a:t>
            </a:r>
            <a:endParaRPr lang="fr-FR" sz="1600" i="1" dirty="0">
              <a:solidFill>
                <a:schemeClr val="tx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03CCA1C-D900-CD33-7DAC-6BA2E50EC505}"/>
              </a:ext>
            </a:extLst>
          </p:cNvPr>
          <p:cNvSpPr txBox="1"/>
          <p:nvPr/>
        </p:nvSpPr>
        <p:spPr>
          <a:xfrm>
            <a:off x="9346272" y="6426097"/>
            <a:ext cx="2472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i="1" dirty="0"/>
              <a:t>Printemps 2025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8BDB5DB-A520-F9CB-C0AB-EBB4A90D1CFD}"/>
              </a:ext>
            </a:extLst>
          </p:cNvPr>
          <p:cNvSpPr txBox="1"/>
          <p:nvPr/>
        </p:nvSpPr>
        <p:spPr>
          <a:xfrm>
            <a:off x="6184017" y="6454358"/>
            <a:ext cx="2472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i="1" dirty="0"/>
              <a:t>Printemps 2022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9415EA8-A364-6C56-E0C7-757259B6A266}"/>
              </a:ext>
            </a:extLst>
          </p:cNvPr>
          <p:cNvSpPr txBox="1"/>
          <p:nvPr/>
        </p:nvSpPr>
        <p:spPr>
          <a:xfrm>
            <a:off x="8730339" y="4841303"/>
            <a:ext cx="339651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80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Objectif: Mettre en place une stratégie OA </a:t>
            </a:r>
            <a:r>
              <a:rPr lang="fr-CH" sz="180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hlinkClick r:id="rId10"/>
              </a:rPr>
              <a:t>durable</a:t>
            </a:r>
            <a:r>
              <a:rPr lang="fr-CH" sz="180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, équitable et reposant sur des principes de sobriété dans la publication scientifique </a:t>
            </a:r>
            <a:endParaRPr lang="fr-CH" dirty="0"/>
          </a:p>
        </p:txBody>
      </p:sp>
      <p:pic>
        <p:nvPicPr>
          <p:cNvPr id="26" name="Image 25">
            <a:hlinkClick r:id="rId10"/>
            <a:extLst>
              <a:ext uri="{FF2B5EF4-FFF2-40B4-BE49-F238E27FC236}">
                <a16:creationId xmlns:a16="http://schemas.microsoft.com/office/drawing/2014/main" id="{E907FE15-43D9-5BEA-C6E9-6ECE6A7D5F41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1807" y="4188127"/>
            <a:ext cx="3396513" cy="65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4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8" grpId="0" animBg="1"/>
      <p:bldP spid="19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62B9A-2F18-2331-DC10-F7C182E09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33CAE3A-F84C-F7F0-DFF8-B266889B43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6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sp>
        <p:nvSpPr>
          <p:cNvPr id="4" name="Rectangle à coins arrondis 2">
            <a:extLst>
              <a:ext uri="{FF2B5EF4-FFF2-40B4-BE49-F238E27FC236}">
                <a16:creationId xmlns:a16="http://schemas.microsoft.com/office/drawing/2014/main" id="{42E92F27-A7DD-7FDB-AE59-7592146D3DF0}"/>
              </a:ext>
            </a:extLst>
          </p:cNvPr>
          <p:cNvSpPr/>
          <p:nvPr/>
        </p:nvSpPr>
        <p:spPr>
          <a:xfrm>
            <a:off x="191343" y="260648"/>
            <a:ext cx="5040000" cy="1440000"/>
          </a:xfrm>
          <a:prstGeom prst="wedgeRoundRectCallout">
            <a:avLst>
              <a:gd name="adj1" fmla="val -38288"/>
              <a:gd name="adj2" fmla="val 70183"/>
              <a:gd name="adj3" fmla="val 16667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3200" dirty="0"/>
              <a:t>La revue choisie me permet-elle de le faire et comment ?</a:t>
            </a:r>
          </a:p>
        </p:txBody>
      </p:sp>
      <p:sp>
        <p:nvSpPr>
          <p:cNvPr id="7" name="Bulle narrative : rectangle à coins arrondis 5">
            <a:extLst>
              <a:ext uri="{FF2B5EF4-FFF2-40B4-BE49-F238E27FC236}">
                <a16:creationId xmlns:a16="http://schemas.microsoft.com/office/drawing/2014/main" id="{6B669525-CE8D-B7A6-725C-509483AA8575}"/>
              </a:ext>
            </a:extLst>
          </p:cNvPr>
          <p:cNvSpPr/>
          <p:nvPr/>
        </p:nvSpPr>
        <p:spPr>
          <a:xfrm>
            <a:off x="6634364" y="288585"/>
            <a:ext cx="5256000" cy="1440000"/>
          </a:xfrm>
          <a:prstGeom prst="wedgeRoundRectCallout">
            <a:avLst>
              <a:gd name="adj1" fmla="val 41016"/>
              <a:gd name="adj2" fmla="val 72817"/>
              <a:gd name="adj3" fmla="val 16667"/>
            </a:avLst>
          </a:prstGeom>
          <a:noFill/>
          <a:ln>
            <a:solidFill>
              <a:srgbClr val="CF00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2747F29-9471-EA5A-77A2-674177B59079}"/>
              </a:ext>
            </a:extLst>
          </p:cNvPr>
          <p:cNvSpPr txBox="1">
            <a:spLocks/>
          </p:cNvSpPr>
          <p:nvPr/>
        </p:nvSpPr>
        <p:spPr>
          <a:xfrm>
            <a:off x="6528049" y="281453"/>
            <a:ext cx="5362315" cy="1417716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b="1" dirty="0">
                <a:solidFill>
                  <a:srgbClr val="CF0063"/>
                </a:solidFill>
              </a:rPr>
              <a:t>A priori, OUI </a:t>
            </a:r>
            <a:r>
              <a:rPr lang="fr-FR" b="1" dirty="0">
                <a:solidFill>
                  <a:srgbClr val="CF0063"/>
                </a:solidFill>
              </a:rPr>
              <a:t>!</a:t>
            </a:r>
          </a:p>
          <a:p>
            <a:pPr marL="0" indent="0" algn="r">
              <a:buNone/>
            </a:pPr>
            <a:r>
              <a:rPr lang="fr-FR" sz="2400" dirty="0"/>
              <a:t>mais la manière de le faire dépend du type de revue</a:t>
            </a:r>
            <a:r>
              <a:rPr lang="en-US" sz="2400" dirty="0"/>
              <a:t>.</a:t>
            </a:r>
          </a:p>
        </p:txBody>
      </p:sp>
      <p:sp>
        <p:nvSpPr>
          <p:cNvPr id="10" name="Rectangle à coins arrondis 28">
            <a:extLst>
              <a:ext uri="{FF2B5EF4-FFF2-40B4-BE49-F238E27FC236}">
                <a16:creationId xmlns:a16="http://schemas.microsoft.com/office/drawing/2014/main" id="{EEE4643A-C55F-2184-B956-3C1A5FBAF2BA}"/>
              </a:ext>
            </a:extLst>
          </p:cNvPr>
          <p:cNvSpPr/>
          <p:nvPr/>
        </p:nvSpPr>
        <p:spPr>
          <a:xfrm>
            <a:off x="3517425" y="5581043"/>
            <a:ext cx="3725349" cy="749458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CH" u="sng" dirty="0"/>
              <a:t>Tous</a:t>
            </a:r>
            <a:r>
              <a:rPr lang="fr-CH" dirty="0"/>
              <a:t> les articles sont payants/réservés aux </a:t>
            </a:r>
            <a:r>
              <a:rPr lang="fr-CH" dirty="0" err="1"/>
              <a:t>abonné-es</a:t>
            </a:r>
            <a:endParaRPr lang="fr-CH" dirty="0"/>
          </a:p>
        </p:txBody>
      </p:sp>
      <p:sp>
        <p:nvSpPr>
          <p:cNvPr id="11" name="Rectangle à coins arrondis 29">
            <a:extLst>
              <a:ext uri="{FF2B5EF4-FFF2-40B4-BE49-F238E27FC236}">
                <a16:creationId xmlns:a16="http://schemas.microsoft.com/office/drawing/2014/main" id="{4282A388-1E24-36CB-7C06-A95C7B258448}"/>
              </a:ext>
            </a:extLst>
          </p:cNvPr>
          <p:cNvSpPr/>
          <p:nvPr/>
        </p:nvSpPr>
        <p:spPr>
          <a:xfrm>
            <a:off x="3517425" y="4082400"/>
            <a:ext cx="3739797" cy="802146"/>
          </a:xfrm>
          <a:prstGeom prst="roundRect">
            <a:avLst/>
          </a:prstGeom>
          <a:solidFill>
            <a:srgbClr val="00B0F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CH" u="sng" dirty="0">
                <a:solidFill>
                  <a:schemeClr val="tx1"/>
                </a:solidFill>
              </a:rPr>
              <a:t>Certains</a:t>
            </a:r>
            <a:r>
              <a:rPr lang="fr-CH" dirty="0">
                <a:solidFill>
                  <a:schemeClr val="tx1"/>
                </a:solidFill>
              </a:rPr>
              <a:t> articles </a:t>
            </a:r>
          </a:p>
          <a:p>
            <a:pPr algn="r"/>
            <a:r>
              <a:rPr lang="fr-CH" dirty="0">
                <a:solidFill>
                  <a:schemeClr val="tx1"/>
                </a:solidFill>
              </a:rPr>
              <a:t>sont en libre accès, d’autres payants/réservés aux </a:t>
            </a:r>
            <a:r>
              <a:rPr lang="fr-CH" dirty="0" err="1">
                <a:solidFill>
                  <a:schemeClr val="tx1"/>
                </a:solidFill>
              </a:rPr>
              <a:t>abonné-es</a:t>
            </a:r>
            <a:endParaRPr lang="fr-CH" dirty="0">
              <a:solidFill>
                <a:schemeClr val="tx1"/>
              </a:solidFill>
            </a:endParaRPr>
          </a:p>
        </p:txBody>
      </p:sp>
      <p:sp>
        <p:nvSpPr>
          <p:cNvPr id="12" name="Rectangle à coins arrondis 30">
            <a:extLst>
              <a:ext uri="{FF2B5EF4-FFF2-40B4-BE49-F238E27FC236}">
                <a16:creationId xmlns:a16="http://schemas.microsoft.com/office/drawing/2014/main" id="{68B7E926-4F2A-71BA-D948-0581C55FE810}"/>
              </a:ext>
            </a:extLst>
          </p:cNvPr>
          <p:cNvSpPr/>
          <p:nvPr/>
        </p:nvSpPr>
        <p:spPr>
          <a:xfrm>
            <a:off x="3517425" y="2755281"/>
            <a:ext cx="3725349" cy="83122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CH" u="sng" dirty="0">
                <a:solidFill>
                  <a:schemeClr val="tx1"/>
                </a:solidFill>
              </a:rPr>
              <a:t>Tous</a:t>
            </a:r>
            <a:r>
              <a:rPr lang="fr-CH" dirty="0">
                <a:solidFill>
                  <a:schemeClr val="tx1"/>
                </a:solidFill>
              </a:rPr>
              <a:t> les articles </a:t>
            </a:r>
            <a:br>
              <a:rPr lang="fr-CH" dirty="0">
                <a:solidFill>
                  <a:schemeClr val="tx1"/>
                </a:solidFill>
              </a:rPr>
            </a:br>
            <a:r>
              <a:rPr lang="fr-CH" dirty="0">
                <a:solidFill>
                  <a:schemeClr val="tx1"/>
                </a:solidFill>
              </a:rPr>
              <a:t>sont gratuitement accessibles sur le site de la revue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8C8E8894-2105-7A75-351C-F3782845699C}"/>
              </a:ext>
            </a:extLst>
          </p:cNvPr>
          <p:cNvGrpSpPr/>
          <p:nvPr/>
        </p:nvGrpSpPr>
        <p:grpSpPr>
          <a:xfrm>
            <a:off x="781120" y="2917510"/>
            <a:ext cx="1805159" cy="2561209"/>
            <a:chOff x="1489607" y="818921"/>
            <a:chExt cx="1805159" cy="2561209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C992FF3C-7633-5422-8B80-D39A47FAC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3623" y="818921"/>
              <a:ext cx="1268626" cy="1268626"/>
            </a:xfrm>
            <a:prstGeom prst="rect">
              <a:avLst/>
            </a:prstGeom>
          </p:spPr>
        </p:pic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F9C2F1A7-6886-4578-C9D2-AEC6D6735629}"/>
                </a:ext>
              </a:extLst>
            </p:cNvPr>
            <p:cNvSpPr txBox="1"/>
            <p:nvPr/>
          </p:nvSpPr>
          <p:spPr>
            <a:xfrm>
              <a:off x="1489607" y="2133674"/>
              <a:ext cx="18051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400" dirty="0"/>
                <a:t>3 types de revues</a:t>
              </a:r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7CCCCD06-CD9C-CD50-945D-F06D767478CA}"/>
                </a:ext>
              </a:extLst>
            </p:cNvPr>
            <p:cNvCxnSpPr/>
            <p:nvPr/>
          </p:nvCxnSpPr>
          <p:spPr>
            <a:xfrm>
              <a:off x="1561615" y="3380130"/>
              <a:ext cx="1589135" cy="0"/>
            </a:xfrm>
            <a:prstGeom prst="line">
              <a:avLst/>
            </a:prstGeom>
            <a:ln w="28575">
              <a:solidFill>
                <a:srgbClr val="CF0063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ACB7C03E-E927-936D-A0DD-8B8727273E76}"/>
              </a:ext>
            </a:extLst>
          </p:cNvPr>
          <p:cNvSpPr txBox="1"/>
          <p:nvPr/>
        </p:nvSpPr>
        <p:spPr>
          <a:xfrm>
            <a:off x="3517425" y="2396882"/>
            <a:ext cx="1080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400" b="1" dirty="0"/>
              <a:t>Gold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CA77F7D-CD90-21AA-0ED9-E06430349956}"/>
              </a:ext>
            </a:extLst>
          </p:cNvPr>
          <p:cNvSpPr txBox="1"/>
          <p:nvPr/>
        </p:nvSpPr>
        <p:spPr>
          <a:xfrm>
            <a:off x="3517424" y="3726566"/>
            <a:ext cx="1488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400" b="1" dirty="0"/>
              <a:t>Hybride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91C13D2-3796-436D-0CA8-2D510BE55386}"/>
              </a:ext>
            </a:extLst>
          </p:cNvPr>
          <p:cNvSpPr txBox="1"/>
          <p:nvPr/>
        </p:nvSpPr>
        <p:spPr>
          <a:xfrm>
            <a:off x="3517424" y="5205479"/>
            <a:ext cx="2578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400" b="1" dirty="0"/>
              <a:t>Sur abonnement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50F8D54-5C85-EB22-A319-F47471414903}"/>
              </a:ext>
            </a:extLst>
          </p:cNvPr>
          <p:cNvSpPr txBox="1"/>
          <p:nvPr/>
        </p:nvSpPr>
        <p:spPr>
          <a:xfrm>
            <a:off x="7981921" y="2670226"/>
            <a:ext cx="3725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dirty="0"/>
              <a:t>OK,</a:t>
            </a:r>
            <a:r>
              <a:rPr lang="fr-CH" sz="1600" dirty="0"/>
              <a:t> (peut être payant pour l’</a:t>
            </a:r>
            <a:r>
              <a:rPr lang="fr-CH" sz="1600" dirty="0" err="1"/>
              <a:t>auteur-e</a:t>
            </a:r>
            <a:r>
              <a:rPr lang="fr-CH" sz="1600" dirty="0"/>
              <a:t>)</a:t>
            </a:r>
          </a:p>
          <a:p>
            <a:r>
              <a:rPr lang="fr-CH" sz="1600" dirty="0"/>
              <a:t>La liste de ces revues est dans le </a:t>
            </a:r>
            <a:r>
              <a:rPr lang="fr-CH" sz="1600" dirty="0">
                <a:hlinkClick r:id="rId3"/>
              </a:rPr>
              <a:t>DOAJ</a:t>
            </a:r>
            <a:endParaRPr lang="fr-CH" sz="1600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83F2B6A-D772-4B1D-CCA6-5250BA1B6112}"/>
              </a:ext>
            </a:extLst>
          </p:cNvPr>
          <p:cNvSpPr txBox="1"/>
          <p:nvPr/>
        </p:nvSpPr>
        <p:spPr>
          <a:xfrm>
            <a:off x="7909912" y="3909050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La revue vous proposera cette option (payante) lors de la soumission et/ou acceptation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776A3FC-9030-BCDF-2D4A-1B1D0CD5CE82}"/>
              </a:ext>
            </a:extLst>
          </p:cNvPr>
          <p:cNvSpPr txBox="1"/>
          <p:nvPr/>
        </p:nvSpPr>
        <p:spPr>
          <a:xfrm>
            <a:off x="7951188" y="5432591"/>
            <a:ext cx="3343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Il faudra passer par </a:t>
            </a:r>
            <a:r>
              <a:rPr lang="fr-CH" i="1" dirty="0"/>
              <a:t>l’Archive ouverte</a:t>
            </a:r>
            <a:r>
              <a:rPr lang="fr-CH" dirty="0"/>
              <a:t> pour rendre votre publication librement accessible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C7B0B11C-76BE-EAFE-D36B-F91021AB8C1D}"/>
              </a:ext>
            </a:extLst>
          </p:cNvPr>
          <p:cNvCxnSpPr>
            <a:cxnSpLocks/>
          </p:cNvCxnSpPr>
          <p:nvPr/>
        </p:nvCxnSpPr>
        <p:spPr>
          <a:xfrm>
            <a:off x="7402339" y="3036348"/>
            <a:ext cx="541819" cy="0"/>
          </a:xfrm>
          <a:prstGeom prst="straightConnector1">
            <a:avLst/>
          </a:prstGeom>
          <a:ln w="101600">
            <a:solidFill>
              <a:srgbClr val="CF0063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BDD55437-EC26-57F5-DD6E-C6C79C6C0CD8}"/>
              </a:ext>
            </a:extLst>
          </p:cNvPr>
          <p:cNvCxnSpPr>
            <a:cxnSpLocks/>
          </p:cNvCxnSpPr>
          <p:nvPr/>
        </p:nvCxnSpPr>
        <p:spPr>
          <a:xfrm>
            <a:off x="7368094" y="4413106"/>
            <a:ext cx="541819" cy="0"/>
          </a:xfrm>
          <a:prstGeom prst="straightConnector1">
            <a:avLst/>
          </a:prstGeom>
          <a:ln w="101600">
            <a:solidFill>
              <a:srgbClr val="CF0063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57E8D317-9B27-4459-61AD-16593EE99A50}"/>
              </a:ext>
            </a:extLst>
          </p:cNvPr>
          <p:cNvCxnSpPr>
            <a:cxnSpLocks/>
          </p:cNvCxnSpPr>
          <p:nvPr/>
        </p:nvCxnSpPr>
        <p:spPr>
          <a:xfrm>
            <a:off x="7402339" y="5853266"/>
            <a:ext cx="541819" cy="0"/>
          </a:xfrm>
          <a:prstGeom prst="straightConnector1">
            <a:avLst/>
          </a:prstGeom>
          <a:ln w="101600">
            <a:solidFill>
              <a:srgbClr val="CF0063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005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animBg="1"/>
      <p:bldP spid="11" grpId="0" animBg="1"/>
      <p:bldP spid="12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AAA71-8547-9EE1-E6B8-8C318A6B4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387C429-D3F0-B367-629A-C41994293B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7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D1AC398-9C8E-4B91-A3FA-1331C2873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6775" y="437295"/>
            <a:ext cx="2418403" cy="1707841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EE955493-F232-4DDD-93BF-EF8B1529C518}"/>
              </a:ext>
            </a:extLst>
          </p:cNvPr>
          <p:cNvGrpSpPr/>
          <p:nvPr/>
        </p:nvGrpSpPr>
        <p:grpSpPr>
          <a:xfrm>
            <a:off x="488681" y="325540"/>
            <a:ext cx="4157854" cy="1485995"/>
            <a:chOff x="4940968" y="1861255"/>
            <a:chExt cx="4157854" cy="1485995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A922ED0B-474C-29F0-A402-EC8249CBD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0968" y="1861255"/>
              <a:ext cx="1485995" cy="1485995"/>
            </a:xfrm>
            <a:prstGeom prst="rect">
              <a:avLst/>
            </a:prstGeom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671801BC-3915-B9F7-DA2D-4A305C237936}"/>
                </a:ext>
              </a:extLst>
            </p:cNvPr>
            <p:cNvSpPr txBox="1"/>
            <p:nvPr/>
          </p:nvSpPr>
          <p:spPr>
            <a:xfrm>
              <a:off x="6164648" y="2178692"/>
              <a:ext cx="293417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2800" b="1" dirty="0"/>
                <a:t>Déposer dans l’Archive ouverte</a:t>
              </a:r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3B0E6A75-B6B4-5197-1755-2448B94B11E5}"/>
                </a:ext>
              </a:extLst>
            </p:cNvPr>
            <p:cNvCxnSpPr/>
            <p:nvPr/>
          </p:nvCxnSpPr>
          <p:spPr>
            <a:xfrm>
              <a:off x="6231531" y="3187375"/>
              <a:ext cx="1800200" cy="0"/>
            </a:xfrm>
            <a:prstGeom prst="line">
              <a:avLst/>
            </a:prstGeom>
            <a:ln w="28575">
              <a:solidFill>
                <a:srgbClr val="CF0063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5" name="Parenthèse fermante 14">
            <a:extLst>
              <a:ext uri="{FF2B5EF4-FFF2-40B4-BE49-F238E27FC236}">
                <a16:creationId xmlns:a16="http://schemas.microsoft.com/office/drawing/2014/main" id="{2A7BCDE9-EB2F-5395-EAF5-505C2808573D}"/>
              </a:ext>
            </a:extLst>
          </p:cNvPr>
          <p:cNvSpPr/>
          <p:nvPr/>
        </p:nvSpPr>
        <p:spPr>
          <a:xfrm flipH="1">
            <a:off x="6203872" y="411913"/>
            <a:ext cx="45719" cy="1937420"/>
          </a:xfrm>
          <a:prstGeom prst="righ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0958F8A-6919-866A-D53A-21855F7A075E}"/>
              </a:ext>
            </a:extLst>
          </p:cNvPr>
          <p:cNvSpPr txBox="1"/>
          <p:nvPr/>
        </p:nvSpPr>
        <p:spPr>
          <a:xfrm>
            <a:off x="1919536" y="2638654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Il est généralement possible de déposer son article en accès libre (Open Access) dans l’Archive ouverte en jouant sur deux facteurs: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875645D4-0C73-E161-52CE-063960D88738}"/>
              </a:ext>
            </a:extLst>
          </p:cNvPr>
          <p:cNvGrpSpPr/>
          <p:nvPr/>
        </p:nvGrpSpPr>
        <p:grpSpPr>
          <a:xfrm>
            <a:off x="2044482" y="3432050"/>
            <a:ext cx="7058371" cy="1754325"/>
            <a:chOff x="4257675" y="3642990"/>
            <a:chExt cx="4706813" cy="127090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4EB7F03-A11F-37D2-924A-06559778BA35}"/>
                </a:ext>
              </a:extLst>
            </p:cNvPr>
            <p:cNvSpPr/>
            <p:nvPr/>
          </p:nvSpPr>
          <p:spPr>
            <a:xfrm>
              <a:off x="4257675" y="3642990"/>
              <a:ext cx="4547750" cy="1270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Blip>
                  <a:blip r:embed="rId4"/>
                </a:buBlip>
              </a:pPr>
              <a:r>
                <a:rPr lang="fr-CH" dirty="0"/>
                <a:t>Version du document autorisée</a:t>
              </a:r>
            </a:p>
            <a:p>
              <a:pPr marL="285750" indent="-285750">
                <a:buBlip>
                  <a:blip r:embed="rId4"/>
                </a:buBlip>
              </a:pPr>
              <a:endParaRPr lang="fr-CH" dirty="0"/>
            </a:p>
            <a:p>
              <a:pPr marL="285750" indent="-285750">
                <a:buBlip>
                  <a:blip r:embed="rId4"/>
                </a:buBlip>
              </a:pPr>
              <a:endParaRPr lang="fr-CH" dirty="0"/>
            </a:p>
            <a:p>
              <a:pPr marL="285750" indent="-285750">
                <a:buBlip>
                  <a:blip r:embed="rId4"/>
                </a:buBlip>
              </a:pPr>
              <a:endParaRPr lang="fr-CH" dirty="0"/>
            </a:p>
            <a:p>
              <a:pPr marL="285750" indent="-285750">
                <a:buBlip>
                  <a:blip r:embed="rId4"/>
                </a:buBlip>
              </a:pPr>
              <a:endParaRPr lang="fr-CH" dirty="0"/>
            </a:p>
            <a:p>
              <a:pPr marL="285750" indent="-285750">
                <a:buBlip>
                  <a:blip r:embed="rId4"/>
                </a:buBlip>
              </a:pPr>
              <a:r>
                <a:rPr lang="fr-CH" dirty="0"/>
                <a:t>Délai d’embargo</a:t>
              </a:r>
            </a:p>
          </p:txBody>
        </p:sp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1C81CAC4-1C3B-B714-9A87-9B75A7D02794}"/>
                </a:ext>
              </a:extLst>
            </p:cNvPr>
            <p:cNvGrpSpPr/>
            <p:nvPr/>
          </p:nvGrpSpPr>
          <p:grpSpPr>
            <a:xfrm>
              <a:off x="4288804" y="3969245"/>
              <a:ext cx="4675684" cy="608275"/>
              <a:chOff x="4288804" y="4951161"/>
              <a:chExt cx="4675684" cy="608275"/>
            </a:xfrm>
          </p:grpSpPr>
          <p:pic>
            <p:nvPicPr>
              <p:cNvPr id="20" name="Picture 7">
                <a:extLst>
                  <a:ext uri="{FF2B5EF4-FFF2-40B4-BE49-F238E27FC236}">
                    <a16:creationId xmlns:a16="http://schemas.microsoft.com/office/drawing/2014/main" id="{D8A37DC8-66AF-D27B-366B-814353FCB8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88804" y="4951161"/>
                <a:ext cx="1586805" cy="608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Picture 9">
                <a:extLst>
                  <a:ext uri="{FF2B5EF4-FFF2-40B4-BE49-F238E27FC236}">
                    <a16:creationId xmlns:a16="http://schemas.microsoft.com/office/drawing/2014/main" id="{71F930D2-72ED-482F-50B5-36A5A529CA3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62723" y="4970902"/>
                <a:ext cx="1501765" cy="575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8">
                <a:extLst>
                  <a:ext uri="{FF2B5EF4-FFF2-40B4-BE49-F238E27FC236}">
                    <a16:creationId xmlns:a16="http://schemas.microsoft.com/office/drawing/2014/main" id="{9C1CC6CC-5B13-8B5F-BD66-9143910C42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11556" y="4964017"/>
                <a:ext cx="1519726" cy="5825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0465EABA-94FE-C0D2-1C24-C9AF4368A212}"/>
              </a:ext>
            </a:extLst>
          </p:cNvPr>
          <p:cNvSpPr txBox="1"/>
          <p:nvPr/>
        </p:nvSpPr>
        <p:spPr>
          <a:xfrm>
            <a:off x="2279645" y="5473217"/>
            <a:ext cx="96095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Tout dépend du contrat d’édition que la revue fait signer. </a:t>
            </a:r>
          </a:p>
          <a:p>
            <a:r>
              <a:rPr lang="fr-CH" dirty="0"/>
              <a:t>Voir: </a:t>
            </a:r>
            <a:r>
              <a:rPr lang="fr-CH" b="1" dirty="0">
                <a:hlinkClick r:id="rId8"/>
              </a:rPr>
              <a:t>open </a:t>
            </a:r>
            <a:r>
              <a:rPr lang="fr-CH" b="1" dirty="0" err="1">
                <a:hlinkClick r:id="rId8"/>
              </a:rPr>
              <a:t>policy</a:t>
            </a:r>
            <a:r>
              <a:rPr lang="fr-CH" b="1" dirty="0">
                <a:hlinkClick r:id="rId8"/>
              </a:rPr>
              <a:t> </a:t>
            </a:r>
            <a:r>
              <a:rPr lang="fr-CH" b="1" dirty="0" err="1">
                <a:hlinkClick r:id="rId8"/>
              </a:rPr>
              <a:t>finder</a:t>
            </a:r>
            <a:r>
              <a:rPr lang="fr-CH" b="1" dirty="0"/>
              <a:t> </a:t>
            </a:r>
            <a:r>
              <a:rPr lang="fr-CH" dirty="0"/>
              <a:t>(anciennement: Sherpa Romeo)</a:t>
            </a:r>
          </a:p>
          <a:p>
            <a:endParaRPr lang="fr-CH" sz="1400" dirty="0"/>
          </a:p>
          <a:p>
            <a:r>
              <a:rPr lang="fr-CH" sz="1600" dirty="0" err="1"/>
              <a:t>Financé-es</a:t>
            </a:r>
            <a:r>
              <a:rPr lang="fr-CH" sz="1600" dirty="0"/>
              <a:t> par le Plan S? Voir les outils spécifiques: </a:t>
            </a:r>
            <a:r>
              <a:rPr lang="fr-CH" sz="1600" dirty="0">
                <a:hlinkClick r:id="rId9"/>
              </a:rPr>
              <a:t>https://journalcheckertool.org/</a:t>
            </a:r>
            <a:r>
              <a:rPr lang="fr-CH" sz="1600" dirty="0"/>
              <a:t> et </a:t>
            </a:r>
            <a:r>
              <a:rPr lang="fr-CH" sz="1600" dirty="0" err="1">
                <a:hlinkClick r:id="rId10"/>
              </a:rPr>
              <a:t>Rights</a:t>
            </a:r>
            <a:r>
              <a:rPr lang="fr-CH" sz="1600" dirty="0">
                <a:hlinkClick r:id="rId10"/>
              </a:rPr>
              <a:t> </a:t>
            </a:r>
            <a:r>
              <a:rPr lang="fr-CH" sz="1600" dirty="0" err="1">
                <a:hlinkClick r:id="rId10"/>
              </a:rPr>
              <a:t>Retention</a:t>
            </a:r>
            <a:r>
              <a:rPr lang="fr-CH" sz="1600" dirty="0">
                <a:hlinkClick r:id="rId10"/>
              </a:rPr>
              <a:t> </a:t>
            </a:r>
            <a:r>
              <a:rPr lang="fr-CH" sz="1600" dirty="0" err="1">
                <a:hlinkClick r:id="rId10"/>
              </a:rPr>
              <a:t>Strategy</a:t>
            </a:r>
            <a:r>
              <a:rPr lang="fr-CH" sz="1600" dirty="0">
                <a:hlinkClick r:id="rId10"/>
              </a:rPr>
              <a:t> </a:t>
            </a:r>
            <a:endParaRPr lang="fr-CH" sz="1600" dirty="0"/>
          </a:p>
        </p:txBody>
      </p:sp>
      <p:pic>
        <p:nvPicPr>
          <p:cNvPr id="24" name="Graphic 19" descr="Contrat contour">
            <a:extLst>
              <a:ext uri="{FF2B5EF4-FFF2-40B4-BE49-F238E27FC236}">
                <a16:creationId xmlns:a16="http://schemas.microsoft.com/office/drawing/2014/main" id="{3D870AAF-E494-4A2F-16DE-CF2572218AE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98890" y="5668934"/>
            <a:ext cx="936104" cy="914400"/>
          </a:xfrm>
          <a:prstGeom prst="rect">
            <a:avLst/>
          </a:prstGeom>
        </p:spPr>
      </p:pic>
      <p:pic>
        <p:nvPicPr>
          <p:cNvPr id="25" name="Graphic 33" descr="Signature contour">
            <a:extLst>
              <a:ext uri="{FF2B5EF4-FFF2-40B4-BE49-F238E27FC236}">
                <a16:creationId xmlns:a16="http://schemas.microsoft.com/office/drawing/2014/main" id="{E07D2734-4DA1-3821-AE0D-899D9A0E29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43541" y="5666813"/>
            <a:ext cx="758059" cy="9144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8422B1D-458F-8434-A244-146A40601CF1}"/>
              </a:ext>
            </a:extLst>
          </p:cNvPr>
          <p:cNvSpPr/>
          <p:nvPr/>
        </p:nvSpPr>
        <p:spPr>
          <a:xfrm>
            <a:off x="776713" y="1837707"/>
            <a:ext cx="3531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dirty="0">
                <a:hlinkClick r:id="rId13"/>
              </a:rPr>
              <a:t>https://archive-ouverte.unige.ch/</a:t>
            </a:r>
            <a:r>
              <a:rPr lang="fr-CH" dirty="0"/>
              <a:t> </a:t>
            </a: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B4340DE9-CB5D-022C-6AC3-7DDCD6E5F269}"/>
              </a:ext>
            </a:extLst>
          </p:cNvPr>
          <p:cNvSpPr/>
          <p:nvPr/>
        </p:nvSpPr>
        <p:spPr>
          <a:xfrm>
            <a:off x="6384032" y="411913"/>
            <a:ext cx="1961827" cy="55995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2352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1ECC9-DC74-7C08-407D-127C7A500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31E8B20-5789-5BF3-7A49-88B6200E72C7}"/>
              </a:ext>
            </a:extLst>
          </p:cNvPr>
          <p:cNvSpPr/>
          <p:nvPr/>
        </p:nvSpPr>
        <p:spPr>
          <a:xfrm>
            <a:off x="641334" y="1969028"/>
            <a:ext cx="8529422" cy="47485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CH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3DDDAE4-27FD-618E-AA53-7C72DD9ACA23}"/>
              </a:ext>
            </a:extLst>
          </p:cNvPr>
          <p:cNvSpPr/>
          <p:nvPr/>
        </p:nvSpPr>
        <p:spPr>
          <a:xfrm>
            <a:off x="1761987" y="1956868"/>
            <a:ext cx="7513335" cy="47485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CH" sz="135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70DFFBB9-879C-F5C2-D2DC-A169BA5EBAD5}"/>
              </a:ext>
            </a:extLst>
          </p:cNvPr>
          <p:cNvCxnSpPr>
            <a:cxnSpLocks/>
          </p:cNvCxnSpPr>
          <p:nvPr/>
        </p:nvCxnSpPr>
        <p:spPr>
          <a:xfrm flipV="1">
            <a:off x="962143" y="4346097"/>
            <a:ext cx="1080000" cy="0"/>
          </a:xfrm>
          <a:prstGeom prst="line">
            <a:avLst/>
          </a:prstGeom>
          <a:ln w="203200" cap="rnd"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itre 2">
            <a:extLst>
              <a:ext uri="{FF2B5EF4-FFF2-40B4-BE49-F238E27FC236}">
                <a16:creationId xmlns:a16="http://schemas.microsoft.com/office/drawing/2014/main" id="{F3F61851-1B7C-51E9-B330-C2FF39233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noProof="0" dirty="0"/>
              <a:t>En résumé : 2 formes d'Open Access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8158BFF-DE8C-8D00-51F2-6913FD99F1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8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76A1B90E-4876-3A49-B87E-77E3ADC2F828}"/>
              </a:ext>
            </a:extLst>
          </p:cNvPr>
          <p:cNvGrpSpPr/>
          <p:nvPr/>
        </p:nvGrpSpPr>
        <p:grpSpPr>
          <a:xfrm>
            <a:off x="9477262" y="2178665"/>
            <a:ext cx="4154750" cy="551945"/>
            <a:chOff x="397569" y="2240904"/>
            <a:chExt cx="4329910" cy="557502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DB9B308F-6217-A4C0-CE51-8C40666C1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69" y="2248225"/>
              <a:ext cx="550181" cy="550181"/>
            </a:xfrm>
            <a:prstGeom prst="rect">
              <a:avLst/>
            </a:prstGeom>
          </p:spPr>
        </p:pic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EDEC0ED0-924E-1D57-CB91-82238BE712DD}"/>
                </a:ext>
              </a:extLst>
            </p:cNvPr>
            <p:cNvSpPr txBox="1"/>
            <p:nvPr/>
          </p:nvSpPr>
          <p:spPr>
            <a:xfrm>
              <a:off x="941914" y="2240904"/>
              <a:ext cx="3785565" cy="40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CH" sz="2000" dirty="0">
                <a:solidFill>
                  <a:srgbClr val="FFC000"/>
                </a:solidFill>
              </a:endParaRP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A6A4B5D6-34ED-F0F7-06AF-87435519CD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274" y="4352135"/>
            <a:ext cx="976620" cy="97662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C54CCDA0-30B8-395D-CB13-9044FA8107FD}"/>
              </a:ext>
            </a:extLst>
          </p:cNvPr>
          <p:cNvSpPr txBox="1"/>
          <p:nvPr/>
        </p:nvSpPr>
        <p:spPr>
          <a:xfrm>
            <a:off x="9872219" y="3313072"/>
            <a:ext cx="2895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dirty="0">
                <a:solidFill>
                  <a:srgbClr val="FF0000"/>
                </a:solidFill>
              </a:rPr>
              <a:t>! Souvent payant !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3016F5-27CC-0170-511C-397B5002D0AA}"/>
              </a:ext>
            </a:extLst>
          </p:cNvPr>
          <p:cNvSpPr txBox="1"/>
          <p:nvPr/>
        </p:nvSpPr>
        <p:spPr>
          <a:xfrm>
            <a:off x="9421274" y="5618000"/>
            <a:ext cx="2577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600" dirty="0">
                <a:solidFill>
                  <a:srgbClr val="FF0000"/>
                </a:solidFill>
              </a:rPr>
              <a:t>Gratuit, mais tout n’est pas permis ! (version, embargo)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4DDCADB-93C2-3BB8-0E75-FB6FAEFC552E}"/>
              </a:ext>
            </a:extLst>
          </p:cNvPr>
          <p:cNvSpPr txBox="1"/>
          <p:nvPr/>
        </p:nvSpPr>
        <p:spPr>
          <a:xfrm>
            <a:off x="10099759" y="2668699"/>
            <a:ext cx="13310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dirty="0">
                <a:solidFill>
                  <a:srgbClr val="FFC000"/>
                </a:solidFill>
              </a:rPr>
              <a:t>(gold OA / voie dorée)</a:t>
            </a:r>
            <a:endParaRPr lang="en-GB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E4971E4-48AA-32B2-8200-DFAD0CBE5648}"/>
              </a:ext>
            </a:extLst>
          </p:cNvPr>
          <p:cNvSpPr txBox="1"/>
          <p:nvPr/>
        </p:nvSpPr>
        <p:spPr>
          <a:xfrm>
            <a:off x="10044651" y="4997398"/>
            <a:ext cx="13310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dirty="0">
                <a:solidFill>
                  <a:srgbClr val="007E64"/>
                </a:solidFill>
              </a:rPr>
              <a:t>(green OA / voie verte)</a:t>
            </a:r>
            <a:endParaRPr lang="en-GB" dirty="0">
              <a:solidFill>
                <a:srgbClr val="007E64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65FD943-040B-82AE-ED6B-BBE7AC9A9789}"/>
              </a:ext>
            </a:extLst>
          </p:cNvPr>
          <p:cNvSpPr txBox="1"/>
          <p:nvPr/>
        </p:nvSpPr>
        <p:spPr>
          <a:xfrm>
            <a:off x="10149217" y="2207398"/>
            <a:ext cx="1544012" cy="423193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fr-CH" sz="11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Open Access</a:t>
            </a:r>
            <a:br>
              <a:rPr lang="fr-CH" sz="1050" dirty="0">
                <a:solidFill>
                  <a:schemeClr val="bg1"/>
                </a:solidFill>
                <a:latin typeface="Aptos ExtraBold" panose="020B0004020202020204" pitchFamily="34" charset="0"/>
              </a:rPr>
            </a:br>
            <a:r>
              <a:rPr lang="fr-CH" sz="1050" dirty="0">
                <a:latin typeface="Aptos ExtraBold" panose="020B0004020202020204" pitchFamily="34" charset="0"/>
              </a:rPr>
              <a:t>sur le site de l’éditeur</a:t>
            </a:r>
            <a:endParaRPr lang="fr-CH" sz="800" dirty="0">
              <a:solidFill>
                <a:prstClr val="black"/>
              </a:solidFill>
              <a:latin typeface="Aptos ExtraBold" panose="020B00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B962F71-73A3-6C3C-D21E-1E1DF4294C3B}"/>
              </a:ext>
            </a:extLst>
          </p:cNvPr>
          <p:cNvSpPr txBox="1"/>
          <p:nvPr/>
        </p:nvSpPr>
        <p:spPr>
          <a:xfrm>
            <a:off x="10149217" y="4574205"/>
            <a:ext cx="1249060" cy="423193"/>
          </a:xfrm>
          <a:prstGeom prst="rect">
            <a:avLst/>
          </a:prstGeom>
          <a:solidFill>
            <a:srgbClr val="1ABC48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fr-CH" sz="11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Open Access</a:t>
            </a:r>
            <a:r>
              <a:rPr lang="fr-CH" sz="1050" dirty="0">
                <a:solidFill>
                  <a:schemeClr val="bg1"/>
                </a:solidFill>
                <a:latin typeface="Aptos ExtraBold" panose="020B0004020202020204" pitchFamily="34" charset="0"/>
              </a:rPr>
              <a:t> </a:t>
            </a:r>
            <a:br>
              <a:rPr lang="fr-CH" sz="1050" dirty="0">
                <a:solidFill>
                  <a:schemeClr val="bg1"/>
                </a:solidFill>
                <a:latin typeface="Aptos ExtraBold" panose="020B0004020202020204" pitchFamily="34" charset="0"/>
              </a:rPr>
            </a:br>
            <a:r>
              <a:rPr lang="fr-CH" sz="1050" dirty="0">
                <a:latin typeface="Aptos ExtraBold" panose="020B0004020202020204" pitchFamily="34" charset="0"/>
              </a:rPr>
              <a:t>dans une archive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7383A3A-84F1-C463-FDD0-1F2B48271231}"/>
              </a:ext>
            </a:extLst>
          </p:cNvPr>
          <p:cNvGrpSpPr/>
          <p:nvPr/>
        </p:nvGrpSpPr>
        <p:grpSpPr>
          <a:xfrm>
            <a:off x="6846272" y="2727368"/>
            <a:ext cx="1210652" cy="1620000"/>
            <a:chOff x="8250947" y="1270695"/>
            <a:chExt cx="1614203" cy="2160000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ACA06750-7E6B-C42E-E1DC-0AA4144B29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50947" y="1271473"/>
              <a:ext cx="900000" cy="5299"/>
            </a:xfrm>
            <a:prstGeom prst="line">
              <a:avLst/>
            </a:prstGeom>
            <a:ln w="203200" cap="rnd">
              <a:solidFill>
                <a:srgbClr val="1ABC48"/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91370830-6F84-04B4-AE60-9622B6F041EA}"/>
                </a:ext>
              </a:extLst>
            </p:cNvPr>
            <p:cNvCxnSpPr>
              <a:cxnSpLocks/>
            </p:cNvCxnSpPr>
            <p:nvPr/>
          </p:nvCxnSpPr>
          <p:spPr>
            <a:xfrm>
              <a:off x="9145150" y="1270695"/>
              <a:ext cx="720000" cy="2160000"/>
            </a:xfrm>
            <a:prstGeom prst="line">
              <a:avLst/>
            </a:prstGeom>
            <a:ln w="203200" cap="rnd">
              <a:solidFill>
                <a:srgbClr val="1ABC48"/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Rectangle : coins arrondis 21">
              <a:extLst>
                <a:ext uri="{FF2B5EF4-FFF2-40B4-BE49-F238E27FC236}">
                  <a16:creationId xmlns:a16="http://schemas.microsoft.com/office/drawing/2014/main" id="{7A61A447-F49F-9B83-2048-EB251E25A5F6}"/>
                </a:ext>
              </a:extLst>
            </p:cNvPr>
            <p:cNvSpPr/>
            <p:nvPr/>
          </p:nvSpPr>
          <p:spPr>
            <a:xfrm>
              <a:off x="9135061" y="1693216"/>
              <a:ext cx="432000" cy="360000"/>
            </a:xfrm>
            <a:prstGeom prst="roundRect">
              <a:avLst/>
            </a:prstGeom>
            <a:solidFill>
              <a:srgbClr val="1ABC4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/>
            <a:lstStyle/>
            <a:p>
              <a:pPr algn="ctr" defTabSz="685800"/>
              <a:r>
                <a:rPr lang="fr-CH" sz="1500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G2</a:t>
              </a: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D2BD1BDA-9849-4D25-D88B-46612984949C}"/>
                </a:ext>
              </a:extLst>
            </p:cNvPr>
            <p:cNvSpPr txBox="1"/>
            <p:nvPr/>
          </p:nvSpPr>
          <p:spPr>
            <a:xfrm rot="4338478" flipH="1">
              <a:off x="9287633" y="2390856"/>
              <a:ext cx="5732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fr-CH" sz="1200" b="1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&gt;&gt;&gt;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B9E82F20-F0FF-D3A7-750D-87EC6D2BCB26}"/>
              </a:ext>
            </a:extLst>
          </p:cNvPr>
          <p:cNvGrpSpPr/>
          <p:nvPr/>
        </p:nvGrpSpPr>
        <p:grpSpPr>
          <a:xfrm>
            <a:off x="6476723" y="4216972"/>
            <a:ext cx="2672887" cy="1743297"/>
            <a:chOff x="7768266" y="3256832"/>
            <a:chExt cx="3563851" cy="2324396"/>
          </a:xfrm>
        </p:grpSpPr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6311A920-421B-FDB1-C0E2-33006D3CBB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68266" y="3437050"/>
              <a:ext cx="720000" cy="2144178"/>
            </a:xfrm>
            <a:prstGeom prst="line">
              <a:avLst/>
            </a:prstGeom>
            <a:ln w="203200" cap="rnd">
              <a:solidFill>
                <a:srgbClr val="1ABC48"/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DEAD7431-49DC-4FCE-59DA-5F5FEC2688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97791" y="3429854"/>
              <a:ext cx="1980000" cy="0"/>
            </a:xfrm>
            <a:prstGeom prst="line">
              <a:avLst/>
            </a:prstGeom>
            <a:ln w="203200" cap="rnd">
              <a:solidFill>
                <a:srgbClr val="1ABC48"/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3D7B9881-144D-DD2A-D63F-7B082D76C1D1}"/>
                </a:ext>
              </a:extLst>
            </p:cNvPr>
            <p:cNvSpPr/>
            <p:nvPr/>
          </p:nvSpPr>
          <p:spPr>
            <a:xfrm>
              <a:off x="9703881" y="3256832"/>
              <a:ext cx="360000" cy="36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fr-CH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Rectangle : coins arrondis 27">
              <a:extLst>
                <a:ext uri="{FF2B5EF4-FFF2-40B4-BE49-F238E27FC236}">
                  <a16:creationId xmlns:a16="http://schemas.microsoft.com/office/drawing/2014/main" id="{6EF0029F-5592-71C6-9F7A-E5BAEDEF4E92}"/>
                </a:ext>
              </a:extLst>
            </p:cNvPr>
            <p:cNvSpPr/>
            <p:nvPr/>
          </p:nvSpPr>
          <p:spPr>
            <a:xfrm>
              <a:off x="8074938" y="3851489"/>
              <a:ext cx="432000" cy="360000"/>
            </a:xfrm>
            <a:prstGeom prst="roundRect">
              <a:avLst/>
            </a:prstGeom>
            <a:solidFill>
              <a:srgbClr val="1ABC4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/>
            <a:lstStyle/>
            <a:p>
              <a:pPr algn="ctr" defTabSz="685800"/>
              <a:r>
                <a:rPr lang="fr-CH" sz="1500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G2</a:t>
              </a: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AEC21366-55FC-D453-2966-D28076AE3B3C}"/>
                </a:ext>
              </a:extLst>
            </p:cNvPr>
            <p:cNvSpPr txBox="1"/>
            <p:nvPr/>
          </p:nvSpPr>
          <p:spPr>
            <a:xfrm>
              <a:off x="8131825" y="4499692"/>
              <a:ext cx="75704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fr-CH" sz="900" dirty="0">
                  <a:solidFill>
                    <a:prstClr val="black"/>
                  </a:solidFill>
                  <a:latin typeface="Aptos ExtraBold" panose="020B0004020202020204" pitchFamily="34" charset="0"/>
                </a:rPr>
                <a:t>Sherpa</a:t>
              </a:r>
              <a:br>
                <a:rPr lang="fr-CH" sz="900" dirty="0">
                  <a:solidFill>
                    <a:prstClr val="black"/>
                  </a:solidFill>
                  <a:latin typeface="Aptos ExtraBold" panose="020B0004020202020204" pitchFamily="34" charset="0"/>
                </a:rPr>
              </a:br>
              <a:r>
                <a:rPr lang="fr-CH" sz="900" dirty="0">
                  <a:solidFill>
                    <a:prstClr val="black"/>
                  </a:solidFill>
                  <a:latin typeface="Aptos ExtraBold" panose="020B0004020202020204" pitchFamily="34" charset="0"/>
                </a:rPr>
                <a:t>Romeo</a:t>
              </a:r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3F559FAC-D917-9985-3D2E-B56C0576DE8B}"/>
                </a:ext>
              </a:extLst>
            </p:cNvPr>
            <p:cNvSpPr/>
            <p:nvPr/>
          </p:nvSpPr>
          <p:spPr>
            <a:xfrm>
              <a:off x="7985669" y="4649302"/>
              <a:ext cx="144000" cy="144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fr-CH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13519E8A-4214-6527-3E80-EDA4C4B84922}"/>
                </a:ext>
              </a:extLst>
            </p:cNvPr>
            <p:cNvSpPr txBox="1"/>
            <p:nvPr/>
          </p:nvSpPr>
          <p:spPr>
            <a:xfrm>
              <a:off x="9666703" y="3705587"/>
              <a:ext cx="1665414" cy="564257"/>
            </a:xfrm>
            <a:prstGeom prst="rect">
              <a:avLst/>
            </a:prstGeom>
            <a:solidFill>
              <a:srgbClr val="1ABC48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fr-CH" sz="1100" b="1" dirty="0">
                  <a:solidFill>
                    <a:schemeClr val="bg1"/>
                  </a:solidFill>
                  <a:latin typeface="Aptos ExtraBold" panose="020B0004020202020204" pitchFamily="34" charset="0"/>
                </a:rPr>
                <a:t>Open Access</a:t>
              </a:r>
              <a:r>
                <a:rPr lang="fr-CH" sz="1050" dirty="0">
                  <a:solidFill>
                    <a:schemeClr val="bg1"/>
                  </a:solidFill>
                  <a:latin typeface="Aptos ExtraBold" panose="020B0004020202020204" pitchFamily="34" charset="0"/>
                </a:rPr>
                <a:t> </a:t>
              </a:r>
              <a:br>
                <a:rPr lang="fr-CH" sz="1050" dirty="0">
                  <a:solidFill>
                    <a:schemeClr val="bg1"/>
                  </a:solidFill>
                  <a:latin typeface="Aptos ExtraBold" panose="020B0004020202020204" pitchFamily="34" charset="0"/>
                </a:rPr>
              </a:br>
              <a:r>
                <a:rPr lang="fr-CH" sz="1050" dirty="0">
                  <a:latin typeface="Aptos ExtraBold" panose="020B0004020202020204" pitchFamily="34" charset="0"/>
                </a:rPr>
                <a:t>dans une archive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3A4C0C08-BE06-5836-A0D4-0E37D674C368}"/>
                </a:ext>
              </a:extLst>
            </p:cNvPr>
            <p:cNvSpPr txBox="1"/>
            <p:nvPr/>
          </p:nvSpPr>
          <p:spPr>
            <a:xfrm>
              <a:off x="8401517" y="4100071"/>
              <a:ext cx="891699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fr-CH" sz="900" i="1" dirty="0">
                  <a:solidFill>
                    <a:prstClr val="black"/>
                  </a:solidFill>
                  <a:latin typeface="Aptos Light" panose="020B0004020202020204" pitchFamily="34" charset="0"/>
                </a:rPr>
                <a:t>Voie verte</a:t>
              </a:r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5AD15964-3A62-E3AD-96DB-4376C199F7BA}"/>
                </a:ext>
              </a:extLst>
            </p:cNvPr>
            <p:cNvSpPr txBox="1"/>
            <p:nvPr/>
          </p:nvSpPr>
          <p:spPr>
            <a:xfrm>
              <a:off x="8688154" y="3269479"/>
              <a:ext cx="5732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fr-CH" sz="1200" b="1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&gt;&gt;&gt;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23543A38-1F4D-AF77-A680-ED8D13F21E6B}"/>
              </a:ext>
            </a:extLst>
          </p:cNvPr>
          <p:cNvGrpSpPr/>
          <p:nvPr/>
        </p:nvGrpSpPr>
        <p:grpSpPr>
          <a:xfrm>
            <a:off x="868502" y="4344126"/>
            <a:ext cx="6885649" cy="2238821"/>
            <a:chOff x="280585" y="3426371"/>
            <a:chExt cx="9180860" cy="2985094"/>
          </a:xfrm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4236363F-337A-BE26-2EB0-A4EF67F75817}"/>
                </a:ext>
              </a:extLst>
            </p:cNvPr>
            <p:cNvCxnSpPr>
              <a:cxnSpLocks/>
            </p:cNvCxnSpPr>
            <p:nvPr/>
          </p:nvCxnSpPr>
          <p:spPr>
            <a:xfrm>
              <a:off x="2490947" y="5598060"/>
              <a:ext cx="5292000" cy="0"/>
            </a:xfrm>
            <a:prstGeom prst="line">
              <a:avLst/>
            </a:prstGeom>
            <a:ln w="203200" cap="rnd">
              <a:solidFill>
                <a:schemeClr val="bg1">
                  <a:lumMod val="65000"/>
                </a:schemeClr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D02B75FA-A2D2-7A02-A50D-8A7EF1F2D583}"/>
                </a:ext>
              </a:extLst>
            </p:cNvPr>
            <p:cNvCxnSpPr>
              <a:cxnSpLocks/>
            </p:cNvCxnSpPr>
            <p:nvPr/>
          </p:nvCxnSpPr>
          <p:spPr>
            <a:xfrm>
              <a:off x="1755222" y="3426371"/>
              <a:ext cx="720000" cy="2160000"/>
            </a:xfrm>
            <a:prstGeom prst="line">
              <a:avLst/>
            </a:prstGeom>
            <a:ln w="203200" cap="rnd">
              <a:solidFill>
                <a:schemeClr val="bg1">
                  <a:lumMod val="65000"/>
                </a:schemeClr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08A44ADF-7971-D7F8-A19F-DFA1A82964F7}"/>
                </a:ext>
              </a:extLst>
            </p:cNvPr>
            <p:cNvSpPr/>
            <p:nvPr/>
          </p:nvSpPr>
          <p:spPr>
            <a:xfrm>
              <a:off x="7591753" y="5413503"/>
              <a:ext cx="360000" cy="36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defTabSz="685800"/>
              <a:endParaRPr lang="fr-CH" sz="1350" dirty="0">
                <a:solidFill>
                  <a:prstClr val="black"/>
                </a:solidFill>
                <a:latin typeface="Aptos ExtraBold" panose="020B0004020202020204" pitchFamily="34" charset="0"/>
              </a:endParaRPr>
            </a:p>
          </p:txBody>
        </p:sp>
        <p:sp>
          <p:nvSpPr>
            <p:cNvPr id="38" name="Rectangle : coins arrondis 37">
              <a:extLst>
                <a:ext uri="{FF2B5EF4-FFF2-40B4-BE49-F238E27FC236}">
                  <a16:creationId xmlns:a16="http://schemas.microsoft.com/office/drawing/2014/main" id="{C5907FE9-B597-1CBB-E94A-C36EDFBC3E29}"/>
                </a:ext>
              </a:extLst>
            </p:cNvPr>
            <p:cNvSpPr/>
            <p:nvPr/>
          </p:nvSpPr>
          <p:spPr>
            <a:xfrm>
              <a:off x="1908019" y="4308610"/>
              <a:ext cx="432000" cy="36000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/>
            <a:lstStyle/>
            <a:p>
              <a:pPr algn="ctr" defTabSz="685800"/>
              <a:r>
                <a:rPr lang="fr-CH" sz="1500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P</a:t>
              </a:r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A872C842-CA85-3A52-AC4B-40B929CFC302}"/>
                </a:ext>
              </a:extLst>
            </p:cNvPr>
            <p:cNvSpPr txBox="1"/>
            <p:nvPr/>
          </p:nvSpPr>
          <p:spPr>
            <a:xfrm>
              <a:off x="280585" y="4228827"/>
              <a:ext cx="1603430" cy="73866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>
              <a:defPPr>
                <a:defRPr lang="fr-FR"/>
              </a:defPPr>
              <a:lvl1pPr algn="ctr">
                <a:defRPr sz="1200">
                  <a:latin typeface="TheSansOsF Bold" panose="020B0702050302020203" pitchFamily="34" charset="0"/>
                </a:defRPr>
              </a:lvl1pPr>
            </a:lstStyle>
            <a:p>
              <a:pPr defTabSz="685800"/>
              <a:r>
                <a:rPr lang="fr-FR" sz="1000" dirty="0">
                  <a:solidFill>
                    <a:prstClr val="black"/>
                  </a:solidFill>
                  <a:latin typeface="Aptos ExtraBold" panose="020B0004020202020204" pitchFamily="34" charset="0"/>
                </a:rPr>
                <a:t>Soumission dans</a:t>
              </a:r>
              <a:br>
                <a:rPr lang="fr-FR" sz="1000" dirty="0">
                  <a:solidFill>
                    <a:prstClr val="black"/>
                  </a:solidFill>
                  <a:latin typeface="Aptos ExtraBold" panose="020B0004020202020204" pitchFamily="34" charset="0"/>
                </a:rPr>
              </a:br>
              <a:r>
                <a:rPr lang="fr-FR" sz="1000" dirty="0">
                  <a:solidFill>
                    <a:prstClr val="black"/>
                  </a:solidFill>
                  <a:latin typeface="Aptos ExtraBold" panose="020B0004020202020204" pitchFamily="34" charset="0"/>
                </a:rPr>
                <a:t>une revue sur</a:t>
              </a:r>
            </a:p>
            <a:p>
              <a:pPr defTabSz="685800"/>
              <a:r>
                <a:rPr lang="fr-FR" sz="1000" dirty="0">
                  <a:solidFill>
                    <a:prstClr val="black"/>
                  </a:solidFill>
                  <a:latin typeface="Aptos ExtraBold" panose="020B0004020202020204" pitchFamily="34" charset="0"/>
                </a:rPr>
                <a:t>abonnement…</a:t>
              </a: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6C90F02F-593E-9F95-675B-E138F46B2280}"/>
                </a:ext>
              </a:extLst>
            </p:cNvPr>
            <p:cNvSpPr txBox="1"/>
            <p:nvPr/>
          </p:nvSpPr>
          <p:spPr>
            <a:xfrm>
              <a:off x="7501081" y="5877985"/>
              <a:ext cx="1960364" cy="53348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fr-CH" sz="1000" b="1" dirty="0">
                  <a:solidFill>
                    <a:schemeClr val="bg1"/>
                  </a:solidFill>
                  <a:latin typeface="Aptos ExtraBold" panose="020B0004020202020204" pitchFamily="34" charset="0"/>
                </a:rPr>
                <a:t>Accès payant</a:t>
              </a:r>
              <a:br>
                <a:rPr lang="fr-CH" sz="1000" b="1" dirty="0">
                  <a:solidFill>
                    <a:schemeClr val="bg1"/>
                  </a:solidFill>
                  <a:latin typeface="Aptos ExtraBold" panose="020B0004020202020204" pitchFamily="34" charset="0"/>
                </a:rPr>
              </a:br>
              <a:r>
                <a:rPr lang="fr-CH" sz="1000" dirty="0">
                  <a:latin typeface="Aptos ExtraBold" panose="020B0004020202020204" pitchFamily="34" charset="0"/>
                </a:rPr>
                <a:t>sur le site de l’éditeur</a:t>
              </a:r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4078340F-72E4-66D3-2239-3FE355624DC8}"/>
                </a:ext>
              </a:extLst>
            </p:cNvPr>
            <p:cNvSpPr txBox="1"/>
            <p:nvPr/>
          </p:nvSpPr>
          <p:spPr>
            <a:xfrm>
              <a:off x="6573043" y="5433713"/>
              <a:ext cx="5732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fr-CH" sz="1200" b="1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&gt;&gt;&gt;</a:t>
              </a:r>
            </a:p>
          </p:txBody>
        </p:sp>
        <p:grpSp>
          <p:nvGrpSpPr>
            <p:cNvPr id="42" name="Groupe 41">
              <a:extLst>
                <a:ext uri="{FF2B5EF4-FFF2-40B4-BE49-F238E27FC236}">
                  <a16:creationId xmlns:a16="http://schemas.microsoft.com/office/drawing/2014/main" id="{EE207C58-CA14-73F4-7977-28FFEE8B2F31}"/>
                </a:ext>
              </a:extLst>
            </p:cNvPr>
            <p:cNvGrpSpPr/>
            <p:nvPr/>
          </p:nvGrpSpPr>
          <p:grpSpPr>
            <a:xfrm>
              <a:off x="2494649" y="5128257"/>
              <a:ext cx="1105432" cy="645415"/>
              <a:chOff x="2350432" y="803150"/>
              <a:chExt cx="1105432" cy="645415"/>
            </a:xfrm>
          </p:grpSpPr>
          <p:sp>
            <p:nvSpPr>
              <p:cNvPr id="43" name="ZoneTexte 42">
                <a:extLst>
                  <a:ext uri="{FF2B5EF4-FFF2-40B4-BE49-F238E27FC236}">
                    <a16:creationId xmlns:a16="http://schemas.microsoft.com/office/drawing/2014/main" id="{E9A813B2-AB72-7C90-EBF0-080E750BC417}"/>
                  </a:ext>
                </a:extLst>
              </p:cNvPr>
              <p:cNvSpPr txBox="1"/>
              <p:nvPr/>
            </p:nvSpPr>
            <p:spPr>
              <a:xfrm>
                <a:off x="2350432" y="803150"/>
                <a:ext cx="1105432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 defTabSz="685800"/>
                <a:r>
                  <a:rPr lang="fr-CH" sz="900" dirty="0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Peer-</a:t>
                </a:r>
                <a:r>
                  <a:rPr lang="fr-CH" sz="900" dirty="0" err="1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review</a:t>
                </a:r>
                <a:endParaRPr lang="fr-CH" sz="900" dirty="0">
                  <a:solidFill>
                    <a:prstClr val="black"/>
                  </a:solidFill>
                  <a:latin typeface="Aptos ExtraBold" panose="020B0004020202020204" pitchFamily="34" charset="0"/>
                </a:endParaRPr>
              </a:p>
            </p:txBody>
          </p:sp>
          <p:sp>
            <p:nvSpPr>
              <p:cNvPr id="44" name="Rectangle : coins arrondis 43">
                <a:extLst>
                  <a:ext uri="{FF2B5EF4-FFF2-40B4-BE49-F238E27FC236}">
                    <a16:creationId xmlns:a16="http://schemas.microsoft.com/office/drawing/2014/main" id="{A381AD7D-E04D-E96A-60C6-F0A2DCA5F30E}"/>
                  </a:ext>
                </a:extLst>
              </p:cNvPr>
              <p:cNvSpPr/>
              <p:nvPr/>
            </p:nvSpPr>
            <p:spPr>
              <a:xfrm>
                <a:off x="2615147" y="1088565"/>
                <a:ext cx="576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fr-CH" sz="135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pic>
            <p:nvPicPr>
              <p:cNvPr id="45" name="Graphique 44" descr="Loupe">
                <a:extLst>
                  <a:ext uri="{FF2B5EF4-FFF2-40B4-BE49-F238E27FC236}">
                    <a16:creationId xmlns:a16="http://schemas.microsoft.com/office/drawing/2014/main" id="{9811FE5D-1C37-F5B2-7146-D2BD47906B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 rot="5400000">
                <a:off x="2759147" y="1130990"/>
                <a:ext cx="288000" cy="288000"/>
              </a:xfrm>
              <a:prstGeom prst="rect">
                <a:avLst/>
              </a:prstGeom>
            </p:spPr>
          </p:pic>
        </p:grp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C5A72D72-22CA-7736-CE05-9701737B8FD0}"/>
              </a:ext>
            </a:extLst>
          </p:cNvPr>
          <p:cNvGrpSpPr/>
          <p:nvPr/>
        </p:nvGrpSpPr>
        <p:grpSpPr>
          <a:xfrm>
            <a:off x="3309792" y="2726522"/>
            <a:ext cx="3532716" cy="3279334"/>
            <a:chOff x="3535639" y="1269566"/>
            <a:chExt cx="4710290" cy="4372445"/>
          </a:xfrm>
        </p:grpSpPr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8A55E6F4-8DE7-292F-0105-E105B36BBC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47649" y="3434767"/>
              <a:ext cx="707251" cy="2103652"/>
            </a:xfrm>
            <a:prstGeom prst="line">
              <a:avLst/>
            </a:prstGeom>
            <a:ln w="203200" cap="rnd">
              <a:solidFill>
                <a:srgbClr val="00B0F0"/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041F56EC-7193-7D10-80D3-980510927A4A}"/>
                </a:ext>
              </a:extLst>
            </p:cNvPr>
            <p:cNvCxnSpPr>
              <a:cxnSpLocks/>
            </p:cNvCxnSpPr>
            <p:nvPr/>
          </p:nvCxnSpPr>
          <p:spPr>
            <a:xfrm>
              <a:off x="4557335" y="3434767"/>
              <a:ext cx="2941221" cy="0"/>
            </a:xfrm>
            <a:prstGeom prst="line">
              <a:avLst/>
            </a:prstGeom>
            <a:ln w="203200" cap="rnd">
              <a:solidFill>
                <a:srgbClr val="00B0F0"/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C0E754B1-4B6F-7F18-106B-BA93843ACB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15225" y="1269566"/>
              <a:ext cx="730704" cy="2160000"/>
            </a:xfrm>
            <a:prstGeom prst="line">
              <a:avLst/>
            </a:prstGeom>
            <a:ln w="203200" cap="rnd">
              <a:solidFill>
                <a:srgbClr val="00B0F0"/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Rectangle : coins arrondis 49">
              <a:extLst>
                <a:ext uri="{FF2B5EF4-FFF2-40B4-BE49-F238E27FC236}">
                  <a16:creationId xmlns:a16="http://schemas.microsoft.com/office/drawing/2014/main" id="{03F9E5C4-1DB7-7A78-1317-C83131E525FB}"/>
                </a:ext>
              </a:extLst>
            </p:cNvPr>
            <p:cNvSpPr/>
            <p:nvPr/>
          </p:nvSpPr>
          <p:spPr>
            <a:xfrm>
              <a:off x="3983437" y="4316492"/>
              <a:ext cx="432000" cy="360000"/>
            </a:xfrm>
            <a:prstGeom prst="roundRect">
              <a:avLst/>
            </a:prstGeom>
            <a:solidFill>
              <a:srgbClr val="00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/>
            <a:lstStyle/>
            <a:p>
              <a:pPr algn="ctr" defTabSz="685800"/>
              <a:r>
                <a:rPr lang="fr-CH" sz="1500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H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C6C928F5-76E2-1F78-2680-9F76D0660067}"/>
                </a:ext>
              </a:extLst>
            </p:cNvPr>
            <p:cNvSpPr txBox="1"/>
            <p:nvPr/>
          </p:nvSpPr>
          <p:spPr>
            <a:xfrm>
              <a:off x="4330897" y="4293948"/>
              <a:ext cx="188769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fr-CH" sz="900" i="1" dirty="0">
                  <a:solidFill>
                    <a:prstClr val="black"/>
                  </a:solidFill>
                  <a:latin typeface="Aptos Light" panose="020B0004020202020204" pitchFamily="34" charset="0"/>
                </a:rPr>
                <a:t>Option gold Open Access</a:t>
              </a:r>
              <a:br>
                <a:rPr lang="fr-CH" sz="900" i="1" dirty="0">
                  <a:solidFill>
                    <a:prstClr val="black"/>
                  </a:solidFill>
                  <a:latin typeface="Aptos Light" panose="020B0004020202020204" pitchFamily="34" charset="0"/>
                </a:rPr>
              </a:br>
              <a:r>
                <a:rPr lang="fr-CH" sz="900" i="1" dirty="0">
                  <a:solidFill>
                    <a:prstClr val="black"/>
                  </a:solidFill>
                  <a:latin typeface="Aptos Light" panose="020B0004020202020204" pitchFamily="34" charset="0"/>
                </a:rPr>
                <a:t>dans un journal Hybride</a:t>
              </a:r>
            </a:p>
          </p:txBody>
        </p: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803F6E8F-3D2E-4288-EA85-A643F32FD2F9}"/>
                </a:ext>
              </a:extLst>
            </p:cNvPr>
            <p:cNvGrpSpPr/>
            <p:nvPr/>
          </p:nvGrpSpPr>
          <p:grpSpPr>
            <a:xfrm>
              <a:off x="5166137" y="2956646"/>
              <a:ext cx="2107603" cy="648604"/>
              <a:chOff x="5243771" y="2956646"/>
              <a:chExt cx="2107603" cy="648604"/>
            </a:xfrm>
          </p:grpSpPr>
          <p:sp>
            <p:nvSpPr>
              <p:cNvPr id="58" name="ZoneTexte 57">
                <a:extLst>
                  <a:ext uri="{FF2B5EF4-FFF2-40B4-BE49-F238E27FC236}">
                    <a16:creationId xmlns:a16="http://schemas.microsoft.com/office/drawing/2014/main" id="{FE4E29AD-C6EF-5C37-EE03-049BD2CF47E2}"/>
                  </a:ext>
                </a:extLst>
              </p:cNvPr>
              <p:cNvSpPr txBox="1"/>
              <p:nvPr/>
            </p:nvSpPr>
            <p:spPr>
              <a:xfrm>
                <a:off x="5243771" y="2956646"/>
                <a:ext cx="210760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/>
                <a:r>
                  <a:rPr lang="fr-CH" sz="900" dirty="0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Article </a:t>
                </a:r>
                <a:r>
                  <a:rPr lang="fr-CH" sz="900" dirty="0" err="1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Processing</a:t>
                </a:r>
                <a:r>
                  <a:rPr lang="fr-CH" sz="900" dirty="0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 Charges</a:t>
                </a:r>
              </a:p>
            </p:txBody>
          </p:sp>
          <p:sp>
            <p:nvSpPr>
              <p:cNvPr id="59" name="Rectangle : coins arrondis 58">
                <a:extLst>
                  <a:ext uri="{FF2B5EF4-FFF2-40B4-BE49-F238E27FC236}">
                    <a16:creationId xmlns:a16="http://schemas.microsoft.com/office/drawing/2014/main" id="{EDB9B3DD-A66B-30B9-0FFD-8FD85BB3FF19}"/>
                  </a:ext>
                </a:extLst>
              </p:cNvPr>
              <p:cNvSpPr/>
              <p:nvPr/>
            </p:nvSpPr>
            <p:spPr>
              <a:xfrm>
                <a:off x="6093917" y="3245250"/>
                <a:ext cx="576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 defTabSz="685800"/>
                <a:r>
                  <a:rPr lang="fr-CH" sz="900" dirty="0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APC $$</a:t>
                </a:r>
                <a:endParaRPr lang="fr-CH" sz="1350" dirty="0">
                  <a:solidFill>
                    <a:prstClr val="black"/>
                  </a:solidFill>
                  <a:latin typeface="Aptos ExtraBold" panose="020B0004020202020204" pitchFamily="34" charset="0"/>
                </a:endParaRPr>
              </a:p>
            </p:txBody>
          </p:sp>
        </p:grpSp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6F1D700B-E6A5-2835-F7E3-9F3F69EA65FB}"/>
                </a:ext>
              </a:extLst>
            </p:cNvPr>
            <p:cNvSpPr txBox="1"/>
            <p:nvPr/>
          </p:nvSpPr>
          <p:spPr>
            <a:xfrm rot="17261522">
              <a:off x="7673716" y="1943195"/>
              <a:ext cx="5732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fr-CH" sz="1200" b="1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&gt;&gt;&gt;</a:t>
              </a:r>
            </a:p>
          </p:txBody>
        </p: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91988FEB-4C1C-9592-12E9-98C28E4CDD56}"/>
                </a:ext>
              </a:extLst>
            </p:cNvPr>
            <p:cNvCxnSpPr>
              <a:cxnSpLocks/>
            </p:cNvCxnSpPr>
            <p:nvPr/>
          </p:nvCxnSpPr>
          <p:spPr>
            <a:xfrm>
              <a:off x="3535639" y="5598060"/>
              <a:ext cx="641978" cy="0"/>
            </a:xfrm>
            <a:prstGeom prst="line">
              <a:avLst/>
            </a:prstGeom>
            <a:ln w="203200" cap="rnd">
              <a:solidFill>
                <a:schemeClr val="bg1">
                  <a:lumMod val="65000"/>
                </a:schemeClr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5" name="Groupe 54">
              <a:extLst>
                <a:ext uri="{FF2B5EF4-FFF2-40B4-BE49-F238E27FC236}">
                  <a16:creationId xmlns:a16="http://schemas.microsoft.com/office/drawing/2014/main" id="{1FD16DD0-AB01-B6F6-CFD3-410686E80EE9}"/>
                </a:ext>
              </a:extLst>
            </p:cNvPr>
            <p:cNvGrpSpPr/>
            <p:nvPr/>
          </p:nvGrpSpPr>
          <p:grpSpPr>
            <a:xfrm flipV="1">
              <a:off x="3565812" y="5389684"/>
              <a:ext cx="468000" cy="252327"/>
              <a:chOff x="3248032" y="436576"/>
              <a:chExt cx="468000" cy="252327"/>
            </a:xfrm>
            <a:solidFill>
              <a:schemeClr val="bg1"/>
            </a:solidFill>
          </p:grpSpPr>
          <p:sp>
            <p:nvSpPr>
              <p:cNvPr id="56" name="Flèche : droite 55">
                <a:extLst>
                  <a:ext uri="{FF2B5EF4-FFF2-40B4-BE49-F238E27FC236}">
                    <a16:creationId xmlns:a16="http://schemas.microsoft.com/office/drawing/2014/main" id="{3E9F2D3C-B54B-3AFD-DE3F-AAED34E7900E}"/>
                  </a:ext>
                </a:extLst>
              </p:cNvPr>
              <p:cNvSpPr/>
              <p:nvPr/>
            </p:nvSpPr>
            <p:spPr>
              <a:xfrm flipV="1">
                <a:off x="3248032" y="436576"/>
                <a:ext cx="468000" cy="107999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fr-CH" sz="135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Flèche : droite 56">
                <a:extLst>
                  <a:ext uri="{FF2B5EF4-FFF2-40B4-BE49-F238E27FC236}">
                    <a16:creationId xmlns:a16="http://schemas.microsoft.com/office/drawing/2014/main" id="{E99D805C-6864-6515-ECD9-E39295405857}"/>
                  </a:ext>
                </a:extLst>
              </p:cNvPr>
              <p:cNvSpPr/>
              <p:nvPr/>
            </p:nvSpPr>
            <p:spPr>
              <a:xfrm rot="4302253" flipV="1">
                <a:off x="3441810" y="526905"/>
                <a:ext cx="216000" cy="10799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fr-CH" sz="135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4311C37B-02D8-BC7A-0355-0DF07BAFFDB2}"/>
              </a:ext>
            </a:extLst>
          </p:cNvPr>
          <p:cNvGrpSpPr/>
          <p:nvPr/>
        </p:nvGrpSpPr>
        <p:grpSpPr>
          <a:xfrm>
            <a:off x="881368" y="2054929"/>
            <a:ext cx="7418407" cy="2297206"/>
            <a:chOff x="297740" y="374109"/>
            <a:chExt cx="9891211" cy="3062941"/>
          </a:xfrm>
        </p:grpSpPr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A98F4616-9FBD-E96E-9FE0-C7D33DB1CE66}"/>
                </a:ext>
              </a:extLst>
            </p:cNvPr>
            <p:cNvSpPr txBox="1"/>
            <p:nvPr/>
          </p:nvSpPr>
          <p:spPr>
            <a:xfrm>
              <a:off x="297740" y="1693625"/>
              <a:ext cx="1603431" cy="73866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fr-CH" sz="1000" dirty="0">
                  <a:latin typeface="Aptos ExtraBold" panose="020B0004020202020204" pitchFamily="34" charset="0"/>
                </a:rPr>
                <a:t>Soumission dans</a:t>
              </a:r>
              <a:br>
                <a:rPr lang="fr-CH" sz="1000" dirty="0">
                  <a:latin typeface="Aptos ExtraBold" panose="020B0004020202020204" pitchFamily="34" charset="0"/>
                </a:rPr>
              </a:br>
              <a:r>
                <a:rPr lang="fr-CH" sz="1000" dirty="0">
                  <a:latin typeface="Aptos ExtraBold" panose="020B0004020202020204" pitchFamily="34" charset="0"/>
                </a:rPr>
                <a:t>une revue en</a:t>
              </a:r>
            </a:p>
            <a:p>
              <a:pPr algn="ctr"/>
              <a:r>
                <a:rPr lang="fr-CH" sz="1000" dirty="0">
                  <a:latin typeface="Aptos ExtraBold" panose="020B0004020202020204" pitchFamily="34" charset="0"/>
                </a:rPr>
                <a:t>Open Access…</a:t>
              </a:r>
            </a:p>
          </p:txBody>
        </p: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091DECD3-7997-2112-899E-6E7E3B881D0B}"/>
                </a:ext>
              </a:extLst>
            </p:cNvPr>
            <p:cNvSpPr txBox="1"/>
            <p:nvPr/>
          </p:nvSpPr>
          <p:spPr>
            <a:xfrm>
              <a:off x="8051185" y="374109"/>
              <a:ext cx="2137766" cy="595035"/>
            </a:xfrm>
            <a:prstGeom prst="rect">
              <a:avLst/>
            </a:prstGeom>
            <a:solidFill>
              <a:srgbClr val="FFC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fr-CH" sz="1200" b="1" dirty="0">
                  <a:solidFill>
                    <a:schemeClr val="bg1"/>
                  </a:solidFill>
                  <a:latin typeface="Aptos ExtraBold" panose="020B0004020202020204" pitchFamily="34" charset="0"/>
                </a:rPr>
                <a:t>Open Access</a:t>
              </a:r>
              <a:br>
                <a:rPr lang="fr-CH" sz="1100" dirty="0">
                  <a:solidFill>
                    <a:schemeClr val="bg1"/>
                  </a:solidFill>
                  <a:latin typeface="Aptos ExtraBold" panose="020B0004020202020204" pitchFamily="34" charset="0"/>
                </a:rPr>
              </a:br>
              <a:r>
                <a:rPr lang="fr-CH" sz="1100" dirty="0">
                  <a:latin typeface="Aptos ExtraBold" panose="020B0004020202020204" pitchFamily="34" charset="0"/>
                </a:rPr>
                <a:t>sur le site de l’éditeur</a:t>
              </a:r>
              <a:endParaRPr lang="fr-CH" sz="900" dirty="0">
                <a:solidFill>
                  <a:prstClr val="black"/>
                </a:solidFill>
                <a:latin typeface="Aptos ExtraBold" panose="020B0004020202020204" pitchFamily="34" charset="0"/>
              </a:endParaRPr>
            </a:p>
          </p:txBody>
        </p: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F4DCA06-2B3E-0F15-3623-67A199ADE0CB}"/>
                </a:ext>
              </a:extLst>
            </p:cNvPr>
            <p:cNvCxnSpPr>
              <a:cxnSpLocks/>
            </p:cNvCxnSpPr>
            <p:nvPr/>
          </p:nvCxnSpPr>
          <p:spPr>
            <a:xfrm>
              <a:off x="2490945" y="1271474"/>
              <a:ext cx="5753129" cy="0"/>
            </a:xfrm>
            <a:prstGeom prst="line">
              <a:avLst/>
            </a:prstGeom>
            <a:ln w="203200" cap="rnd">
              <a:solidFill>
                <a:srgbClr val="FFC000"/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5392499A-58EF-7158-4583-7936A446DD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65733" y="1276772"/>
              <a:ext cx="720000" cy="2160278"/>
            </a:xfrm>
            <a:prstGeom prst="line">
              <a:avLst/>
            </a:prstGeom>
            <a:ln w="203200" cap="rnd">
              <a:solidFill>
                <a:srgbClr val="FFC000"/>
              </a:solidFill>
              <a:head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Rectangle : coins arrondis 64">
              <a:extLst>
                <a:ext uri="{FF2B5EF4-FFF2-40B4-BE49-F238E27FC236}">
                  <a16:creationId xmlns:a16="http://schemas.microsoft.com/office/drawing/2014/main" id="{12994C1D-CA65-527D-A26F-77A166C13EAC}"/>
                </a:ext>
              </a:extLst>
            </p:cNvPr>
            <p:cNvSpPr/>
            <p:nvPr/>
          </p:nvSpPr>
          <p:spPr>
            <a:xfrm>
              <a:off x="2024561" y="1813431"/>
              <a:ext cx="432000" cy="360000"/>
            </a:xfrm>
            <a:prstGeom prst="roundRect">
              <a:avLst/>
            </a:prstGeom>
            <a:solidFill>
              <a:srgbClr val="FFC00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/>
            <a:lstStyle/>
            <a:p>
              <a:pPr algn="ctr" defTabSz="685800"/>
              <a:r>
                <a:rPr lang="fr-CH" sz="1500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G1</a:t>
              </a:r>
            </a:p>
          </p:txBody>
        </p: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2BBB3901-CC3E-EEF7-8BED-86574351FC12}"/>
                </a:ext>
              </a:extLst>
            </p:cNvPr>
            <p:cNvSpPr txBox="1"/>
            <p:nvPr/>
          </p:nvSpPr>
          <p:spPr>
            <a:xfrm>
              <a:off x="2105023" y="2584415"/>
              <a:ext cx="62666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fr-CH" sz="900" dirty="0">
                  <a:solidFill>
                    <a:prstClr val="black"/>
                  </a:solidFill>
                  <a:latin typeface="Aptos ExtraBold" panose="020B0004020202020204" pitchFamily="34" charset="0"/>
                </a:rPr>
                <a:t>DOAJ</a:t>
              </a:r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20B0DEF7-4B18-D096-3480-71B60BFD5E42}"/>
                </a:ext>
              </a:extLst>
            </p:cNvPr>
            <p:cNvSpPr/>
            <p:nvPr/>
          </p:nvSpPr>
          <p:spPr>
            <a:xfrm>
              <a:off x="1939057" y="2631663"/>
              <a:ext cx="144000" cy="144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fr-CH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2953C5A1-66E4-679F-1018-96FBB7BA9576}"/>
                </a:ext>
              </a:extLst>
            </p:cNvPr>
            <p:cNvSpPr txBox="1"/>
            <p:nvPr/>
          </p:nvSpPr>
          <p:spPr>
            <a:xfrm>
              <a:off x="2407224" y="1846674"/>
              <a:ext cx="93230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CH" sz="900" i="1" dirty="0">
                  <a:latin typeface="Aptos Light" panose="020B0004020202020204" pitchFamily="34" charset="0"/>
                </a:rPr>
                <a:t>Voie dorée</a:t>
              </a:r>
            </a:p>
          </p:txBody>
        </p:sp>
        <p:grpSp>
          <p:nvGrpSpPr>
            <p:cNvPr id="69" name="Groupe 68">
              <a:extLst>
                <a:ext uri="{FF2B5EF4-FFF2-40B4-BE49-F238E27FC236}">
                  <a16:creationId xmlns:a16="http://schemas.microsoft.com/office/drawing/2014/main" id="{C32AD663-6AF0-EB05-0576-13D59B0B49E1}"/>
                </a:ext>
              </a:extLst>
            </p:cNvPr>
            <p:cNvGrpSpPr/>
            <p:nvPr/>
          </p:nvGrpSpPr>
          <p:grpSpPr>
            <a:xfrm>
              <a:off x="4500547" y="803150"/>
              <a:ext cx="2208571" cy="648604"/>
              <a:chOff x="4500547" y="803150"/>
              <a:chExt cx="2208571" cy="648604"/>
            </a:xfrm>
          </p:grpSpPr>
          <p:sp>
            <p:nvSpPr>
              <p:cNvPr id="76" name="ZoneTexte 75">
                <a:extLst>
                  <a:ext uri="{FF2B5EF4-FFF2-40B4-BE49-F238E27FC236}">
                    <a16:creationId xmlns:a16="http://schemas.microsoft.com/office/drawing/2014/main" id="{60EDD4FD-9976-FCC4-60A3-B11F05C3447B}"/>
                  </a:ext>
                </a:extLst>
              </p:cNvPr>
              <p:cNvSpPr txBox="1"/>
              <p:nvPr/>
            </p:nvSpPr>
            <p:spPr>
              <a:xfrm>
                <a:off x="4500547" y="803150"/>
                <a:ext cx="2208571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/>
                <a:r>
                  <a:rPr lang="fr-CH" sz="900" dirty="0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Article </a:t>
                </a:r>
                <a:r>
                  <a:rPr lang="fr-CH" sz="900" dirty="0" err="1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Processing</a:t>
                </a:r>
                <a:r>
                  <a:rPr lang="fr-CH" sz="900" dirty="0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 Charges</a:t>
                </a:r>
              </a:p>
            </p:txBody>
          </p:sp>
          <p:sp>
            <p:nvSpPr>
              <p:cNvPr id="77" name="Rectangle : coins arrondis 76">
                <a:extLst>
                  <a:ext uri="{FF2B5EF4-FFF2-40B4-BE49-F238E27FC236}">
                    <a16:creationId xmlns:a16="http://schemas.microsoft.com/office/drawing/2014/main" id="{BB397470-51C3-0F81-8B72-B96DD87B9666}"/>
                  </a:ext>
                </a:extLst>
              </p:cNvPr>
              <p:cNvSpPr/>
              <p:nvPr/>
            </p:nvSpPr>
            <p:spPr>
              <a:xfrm>
                <a:off x="5451661" y="1091754"/>
                <a:ext cx="576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 defTabSz="685800"/>
                <a:r>
                  <a:rPr lang="fr-CH" sz="900" dirty="0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APC $$</a:t>
                </a:r>
                <a:endParaRPr lang="fr-CH" sz="1350" dirty="0">
                  <a:solidFill>
                    <a:prstClr val="black"/>
                  </a:solidFill>
                  <a:latin typeface="Aptos ExtraBold" panose="020B0004020202020204" pitchFamily="34" charset="0"/>
                </a:endParaRPr>
              </a:p>
            </p:txBody>
          </p:sp>
        </p:grp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85A98158-FFB2-A80C-0596-1D4585900517}"/>
                </a:ext>
              </a:extLst>
            </p:cNvPr>
            <p:cNvSpPr/>
            <p:nvPr/>
          </p:nvSpPr>
          <p:spPr>
            <a:xfrm>
              <a:off x="8077646" y="1089901"/>
              <a:ext cx="360000" cy="360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fr-CH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71" name="Groupe 70">
              <a:extLst>
                <a:ext uri="{FF2B5EF4-FFF2-40B4-BE49-F238E27FC236}">
                  <a16:creationId xmlns:a16="http://schemas.microsoft.com/office/drawing/2014/main" id="{1A663349-9F4D-F6D8-F2AA-949C655F18F1}"/>
                </a:ext>
              </a:extLst>
            </p:cNvPr>
            <p:cNvGrpSpPr/>
            <p:nvPr/>
          </p:nvGrpSpPr>
          <p:grpSpPr>
            <a:xfrm>
              <a:off x="2628501" y="803150"/>
              <a:ext cx="1105432" cy="645415"/>
              <a:chOff x="2404222" y="803150"/>
              <a:chExt cx="1105432" cy="645415"/>
            </a:xfrm>
          </p:grpSpPr>
          <p:sp>
            <p:nvSpPr>
              <p:cNvPr id="73" name="ZoneTexte 72">
                <a:extLst>
                  <a:ext uri="{FF2B5EF4-FFF2-40B4-BE49-F238E27FC236}">
                    <a16:creationId xmlns:a16="http://schemas.microsoft.com/office/drawing/2014/main" id="{19814AB2-228A-2AAA-5616-B2CD143AA16C}"/>
                  </a:ext>
                </a:extLst>
              </p:cNvPr>
              <p:cNvSpPr txBox="1"/>
              <p:nvPr/>
            </p:nvSpPr>
            <p:spPr>
              <a:xfrm>
                <a:off x="2404222" y="803150"/>
                <a:ext cx="1105432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685800"/>
                <a:r>
                  <a:rPr lang="fr-CH" sz="900" dirty="0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Peer-</a:t>
                </a:r>
                <a:r>
                  <a:rPr lang="fr-CH" sz="900" dirty="0" err="1">
                    <a:solidFill>
                      <a:prstClr val="black"/>
                    </a:solidFill>
                    <a:latin typeface="Aptos ExtraBold" panose="020B0004020202020204" pitchFamily="34" charset="0"/>
                  </a:rPr>
                  <a:t>review</a:t>
                </a:r>
                <a:endParaRPr lang="fr-CH" sz="900" dirty="0">
                  <a:solidFill>
                    <a:prstClr val="black"/>
                  </a:solidFill>
                  <a:latin typeface="Aptos ExtraBold" panose="020B0004020202020204" pitchFamily="34" charset="0"/>
                </a:endParaRPr>
              </a:p>
            </p:txBody>
          </p:sp>
          <p:sp>
            <p:nvSpPr>
              <p:cNvPr id="74" name="Rectangle : coins arrondis 73">
                <a:extLst>
                  <a:ext uri="{FF2B5EF4-FFF2-40B4-BE49-F238E27FC236}">
                    <a16:creationId xmlns:a16="http://schemas.microsoft.com/office/drawing/2014/main" id="{EE3F6CD1-0A44-0090-E386-DD58125A673A}"/>
                  </a:ext>
                </a:extLst>
              </p:cNvPr>
              <p:cNvSpPr/>
              <p:nvPr/>
            </p:nvSpPr>
            <p:spPr>
              <a:xfrm>
                <a:off x="2668937" y="1088565"/>
                <a:ext cx="576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fr-CH" sz="135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pic>
            <p:nvPicPr>
              <p:cNvPr id="75" name="Graphique 74" descr="Loupe">
                <a:extLst>
                  <a:ext uri="{FF2B5EF4-FFF2-40B4-BE49-F238E27FC236}">
                    <a16:creationId xmlns:a16="http://schemas.microsoft.com/office/drawing/2014/main" id="{8420EE42-7B14-3308-FCC0-851EE15E51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 rot="5400000">
                <a:off x="2812937" y="1130990"/>
                <a:ext cx="288000" cy="288000"/>
              </a:xfrm>
              <a:prstGeom prst="rect">
                <a:avLst/>
              </a:prstGeom>
            </p:spPr>
          </p:pic>
        </p:grp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F7AA05A1-7366-2C93-9271-5A1431674BFB}"/>
                </a:ext>
              </a:extLst>
            </p:cNvPr>
            <p:cNvSpPr txBox="1"/>
            <p:nvPr/>
          </p:nvSpPr>
          <p:spPr>
            <a:xfrm>
              <a:off x="7071813" y="1097798"/>
              <a:ext cx="5732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/>
              <a:r>
                <a:rPr lang="fr-CH" sz="1200" b="1" dirty="0">
                  <a:solidFill>
                    <a:prstClr val="white"/>
                  </a:solidFill>
                  <a:latin typeface="Aptos ExtraBold" panose="020B0004020202020204" pitchFamily="34" charset="0"/>
                </a:rPr>
                <a:t>&gt;&gt;&gt;</a:t>
              </a:r>
            </a:p>
          </p:txBody>
        </p:sp>
      </p:grpSp>
      <p:sp>
        <p:nvSpPr>
          <p:cNvPr id="78" name="ZoneTexte 77">
            <a:extLst>
              <a:ext uri="{FF2B5EF4-FFF2-40B4-BE49-F238E27FC236}">
                <a16:creationId xmlns:a16="http://schemas.microsoft.com/office/drawing/2014/main" id="{CCB1B8EB-2B00-382B-18F9-A28D9BE085BB}"/>
              </a:ext>
            </a:extLst>
          </p:cNvPr>
          <p:cNvSpPr txBox="1"/>
          <p:nvPr/>
        </p:nvSpPr>
        <p:spPr>
          <a:xfrm>
            <a:off x="714437" y="3923383"/>
            <a:ext cx="1242649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000" dirty="0">
                <a:solidFill>
                  <a:srgbClr val="FF0000"/>
                </a:solidFill>
                <a:latin typeface="Aptos ExtraBold" panose="020B0004020202020204" pitchFamily="34" charset="0"/>
              </a:rPr>
              <a:t>Vous êtes ici avec</a:t>
            </a:r>
          </a:p>
          <a:p>
            <a:pPr algn="ctr" defTabSz="685800"/>
            <a:endParaRPr lang="fr-CH" sz="1050" dirty="0">
              <a:solidFill>
                <a:srgbClr val="FF0000"/>
              </a:solidFill>
              <a:latin typeface="Aptos ExtraBold" panose="020B0004020202020204" pitchFamily="34" charset="0"/>
            </a:endParaRPr>
          </a:p>
          <a:p>
            <a:pPr algn="ctr" defTabSz="685800"/>
            <a:endParaRPr lang="fr-CH" sz="1050" dirty="0">
              <a:solidFill>
                <a:srgbClr val="FF0000"/>
              </a:solidFill>
              <a:latin typeface="Aptos ExtraBold" panose="020B0004020202020204" pitchFamily="34" charset="0"/>
            </a:endParaRPr>
          </a:p>
          <a:p>
            <a:pPr algn="ctr"/>
            <a:br>
              <a:rPr lang="fr-CH" sz="1000" dirty="0">
                <a:solidFill>
                  <a:srgbClr val="FF0000"/>
                </a:solidFill>
                <a:latin typeface="Aptos ExtraBold" panose="020B0004020202020204" pitchFamily="34" charset="0"/>
              </a:rPr>
            </a:br>
            <a:r>
              <a:rPr lang="fr-CH" sz="1000" dirty="0">
                <a:solidFill>
                  <a:srgbClr val="FF0000"/>
                </a:solidFill>
                <a:latin typeface="Aptos ExtraBold" panose="020B0004020202020204" pitchFamily="34" charset="0"/>
              </a:rPr>
              <a:t>votre manuscrit</a:t>
            </a:r>
          </a:p>
        </p:txBody>
      </p:sp>
      <p:sp>
        <p:nvSpPr>
          <p:cNvPr id="79" name="Ellipse 78">
            <a:extLst>
              <a:ext uri="{FF2B5EF4-FFF2-40B4-BE49-F238E27FC236}">
                <a16:creationId xmlns:a16="http://schemas.microsoft.com/office/drawing/2014/main" id="{BA06BA4C-8A3A-2A24-924D-8B0C19B32F68}"/>
              </a:ext>
            </a:extLst>
          </p:cNvPr>
          <p:cNvSpPr/>
          <p:nvPr/>
        </p:nvSpPr>
        <p:spPr>
          <a:xfrm>
            <a:off x="1860174" y="4216971"/>
            <a:ext cx="270000" cy="27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CH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1" name="Image 80">
            <a:extLst>
              <a:ext uri="{FF2B5EF4-FFF2-40B4-BE49-F238E27FC236}">
                <a16:creationId xmlns:a16="http://schemas.microsoft.com/office/drawing/2014/main" id="{7C384432-2726-99F1-EFFD-D77A755F3F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5990" y="6392425"/>
            <a:ext cx="616665" cy="215756"/>
          </a:xfrm>
          <a:prstGeom prst="rect">
            <a:avLst/>
          </a:prstGeom>
        </p:spPr>
      </p:pic>
      <p:sp>
        <p:nvSpPr>
          <p:cNvPr id="82" name="Zone de texte 1">
            <a:extLst>
              <a:ext uri="{FF2B5EF4-FFF2-40B4-BE49-F238E27FC236}">
                <a16:creationId xmlns:a16="http://schemas.microsoft.com/office/drawing/2014/main" id="{C6EA6FD6-A1A7-F17B-26E6-7EB90FDFE9B6}"/>
              </a:ext>
            </a:extLst>
          </p:cNvPr>
          <p:cNvSpPr txBox="1"/>
          <p:nvPr/>
        </p:nvSpPr>
        <p:spPr>
          <a:xfrm>
            <a:off x="1519392" y="6364426"/>
            <a:ext cx="4080714" cy="273038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/>
            <a:r>
              <a:rPr lang="fr-CH" sz="600" dirty="0">
                <a:solidFill>
                  <a:prstClr val="white">
                    <a:lumMod val="50000"/>
                  </a:prstClr>
                </a:solidFill>
                <a:latin typeface="Aptos Light" panose="020B0004020202020204" pitchFamily="34" charset="0"/>
                <a:ea typeface="MS Mincho"/>
                <a:cs typeface="Arial"/>
              </a:rPr>
              <a:t>Bibliothèque de l’UNIGE, 2023</a:t>
            </a:r>
            <a:endParaRPr lang="fr-CH" sz="900" dirty="0">
              <a:solidFill>
                <a:prstClr val="white">
                  <a:lumMod val="50000"/>
                </a:prstClr>
              </a:solidFill>
              <a:latin typeface="Aptos Light" panose="020B0004020202020204" pitchFamily="34" charset="0"/>
              <a:ea typeface="MS Mincho"/>
              <a:cs typeface="Times New Roman"/>
            </a:endParaRPr>
          </a:p>
          <a:p>
            <a:pPr defTabSz="685800"/>
            <a:r>
              <a:rPr lang="fr-CH" sz="600" dirty="0">
                <a:solidFill>
                  <a:prstClr val="white">
                    <a:lumMod val="50000"/>
                  </a:prstClr>
                </a:solidFill>
                <a:latin typeface="Aptos Light" panose="020B0004020202020204" pitchFamily="34" charset="0"/>
                <a:ea typeface="Calibri"/>
                <a:cs typeface="Arial"/>
              </a:rPr>
              <a:t>Ce document</a:t>
            </a:r>
            <a:r>
              <a:rPr lang="fr-CH" sz="600" dirty="0">
                <a:solidFill>
                  <a:prstClr val="white">
                    <a:lumMod val="50000"/>
                  </a:prstClr>
                </a:solidFill>
                <a:latin typeface="Aptos Light" panose="020B0004020202020204" pitchFamily="34" charset="0"/>
                <a:ea typeface="Times New Roman"/>
                <a:cs typeface="Arial"/>
              </a:rPr>
              <a:t> es</a:t>
            </a:r>
            <a:r>
              <a:rPr lang="fr-CH" sz="600" dirty="0">
                <a:solidFill>
                  <a:prstClr val="white">
                    <a:lumMod val="50000"/>
                  </a:prstClr>
                </a:solidFill>
                <a:latin typeface="Aptos Light" panose="020B0004020202020204" pitchFamily="34" charset="0"/>
                <a:ea typeface="Calibri"/>
                <a:cs typeface="Arial"/>
              </a:rPr>
              <a:t>t sous licence Creative Commons</a:t>
            </a:r>
            <a:r>
              <a:rPr lang="fr-CH" sz="600" dirty="0">
                <a:solidFill>
                  <a:prstClr val="white">
                    <a:lumMod val="50000"/>
                  </a:prstClr>
                </a:solidFill>
                <a:latin typeface="Aptos Light" panose="020B0004020202020204" pitchFamily="34" charset="0"/>
                <a:ea typeface="Times New Roman"/>
                <a:cs typeface="Arial"/>
              </a:rPr>
              <a:t> Attri</a:t>
            </a:r>
            <a:r>
              <a:rPr lang="fr-CH" sz="600" dirty="0">
                <a:solidFill>
                  <a:prstClr val="white">
                    <a:lumMod val="50000"/>
                  </a:prstClr>
                </a:solidFill>
                <a:latin typeface="Aptos Light" panose="020B0004020202020204" pitchFamily="34" charset="0"/>
                <a:ea typeface="Calibri"/>
                <a:cs typeface="Arial"/>
              </a:rPr>
              <a:t>bution - Partage dans les mêmes c</a:t>
            </a:r>
            <a:r>
              <a:rPr lang="fr-CH" sz="600" dirty="0">
                <a:solidFill>
                  <a:prstClr val="white">
                    <a:lumMod val="50000"/>
                  </a:prstClr>
                </a:solidFill>
                <a:latin typeface="Aptos Light" panose="020B0004020202020204" pitchFamily="34" charset="0"/>
                <a:ea typeface="Times New Roman"/>
                <a:cs typeface="Arial"/>
              </a:rPr>
              <a:t>onditions 4.0 International</a:t>
            </a:r>
            <a:br>
              <a:rPr lang="fr-CH" sz="600" dirty="0">
                <a:solidFill>
                  <a:prstClr val="white">
                    <a:lumMod val="50000"/>
                  </a:prstClr>
                </a:solidFill>
                <a:latin typeface="Aptos Light" panose="020B0004020202020204" pitchFamily="34" charset="0"/>
                <a:ea typeface="Times New Roman"/>
                <a:cs typeface="Arial"/>
              </a:rPr>
            </a:br>
            <a:r>
              <a:rPr lang="fr-CH" sz="600" dirty="0">
                <a:solidFill>
                  <a:prstClr val="white">
                    <a:lumMod val="50000"/>
                  </a:prstClr>
                </a:solidFill>
                <a:latin typeface="Aptos Light" panose="020B0004020202020204" pitchFamily="34" charset="0"/>
                <a:ea typeface="Calibri"/>
                <a:cs typeface="Times New Roman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http://creativecommons.org/licenses/by-sa/4.0/deed.fr</a:t>
            </a:r>
            <a:endParaRPr lang="fr-CH" sz="600" dirty="0">
              <a:solidFill>
                <a:prstClr val="white">
                  <a:lumMod val="50000"/>
                </a:prstClr>
              </a:solidFill>
              <a:latin typeface="Aptos Light" panose="020B0004020202020204" pitchFamily="34" charset="0"/>
              <a:ea typeface="Calibri"/>
              <a:cs typeface="Times New Roman"/>
            </a:endParaRP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22F60ECB-5F89-8141-4464-87DAF83894E0}"/>
              </a:ext>
            </a:extLst>
          </p:cNvPr>
          <p:cNvSpPr txBox="1"/>
          <p:nvPr/>
        </p:nvSpPr>
        <p:spPr>
          <a:xfrm>
            <a:off x="1360721" y="4210759"/>
            <a:ext cx="4299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fr-CH" sz="1200" b="1" dirty="0">
                <a:solidFill>
                  <a:prstClr val="white"/>
                </a:solidFill>
                <a:latin typeface="Aptos ExtraBold" panose="020B0004020202020204" pitchFamily="34" charset="0"/>
              </a:rPr>
              <a:t>&gt;&gt;&gt;</a:t>
            </a:r>
          </a:p>
        </p:txBody>
      </p:sp>
      <p:sp>
        <p:nvSpPr>
          <p:cNvPr id="84" name="Ellipse 83">
            <a:extLst>
              <a:ext uri="{FF2B5EF4-FFF2-40B4-BE49-F238E27FC236}">
                <a16:creationId xmlns:a16="http://schemas.microsoft.com/office/drawing/2014/main" id="{C94170D7-933F-214E-BD58-1BB7FF726385}"/>
              </a:ext>
            </a:extLst>
          </p:cNvPr>
          <p:cNvSpPr/>
          <p:nvPr/>
        </p:nvSpPr>
        <p:spPr>
          <a:xfrm>
            <a:off x="1107525" y="4227759"/>
            <a:ext cx="243000" cy="243000"/>
          </a:xfrm>
          <a:prstGeom prst="ellipse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CH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7" name="Ellipse 86">
            <a:extLst>
              <a:ext uri="{FF2B5EF4-FFF2-40B4-BE49-F238E27FC236}">
                <a16:creationId xmlns:a16="http://schemas.microsoft.com/office/drawing/2014/main" id="{96BDA682-6872-DD5F-5FAB-DFE58CED66B5}"/>
              </a:ext>
            </a:extLst>
          </p:cNvPr>
          <p:cNvSpPr/>
          <p:nvPr/>
        </p:nvSpPr>
        <p:spPr>
          <a:xfrm>
            <a:off x="1051452" y="4171685"/>
            <a:ext cx="351000" cy="351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CH" sz="135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1018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19B8B-E2F2-E3A2-D0F8-758E9960E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9214BD9-620F-BCFD-B23B-84CF47D98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0144FF-F087-41C9-84F6-32C8BE5E7625}" type="slidenum">
              <a:rPr lang="fr-CH" sz="1100" noProof="0" smtClean="0">
                <a:solidFill>
                  <a:srgbClr val="D4005D"/>
                </a:solidFill>
              </a:rPr>
              <a:pPr/>
              <a:t>9</a:t>
            </a:fld>
            <a:endParaRPr lang="fr-CH" sz="1100" noProof="0" dirty="0">
              <a:solidFill>
                <a:srgbClr val="D4005D"/>
              </a:solidFill>
            </a:endParaRPr>
          </a:p>
        </p:txBody>
      </p:sp>
      <p:sp>
        <p:nvSpPr>
          <p:cNvPr id="2" name="Rectangle à coins arrondis 2">
            <a:extLst>
              <a:ext uri="{FF2B5EF4-FFF2-40B4-BE49-F238E27FC236}">
                <a16:creationId xmlns:a16="http://schemas.microsoft.com/office/drawing/2014/main" id="{5AC6868E-FC2A-5E4C-154A-62EE784F7675}"/>
              </a:ext>
            </a:extLst>
          </p:cNvPr>
          <p:cNvSpPr/>
          <p:nvPr/>
        </p:nvSpPr>
        <p:spPr>
          <a:xfrm>
            <a:off x="432591" y="271731"/>
            <a:ext cx="4464000" cy="1443776"/>
          </a:xfrm>
          <a:prstGeom prst="wedgeRoundRectCallout">
            <a:avLst>
              <a:gd name="adj1" fmla="val -38288"/>
              <a:gd name="adj2" fmla="val 70183"/>
              <a:gd name="adj3" fmla="val 16667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CH" sz="3200" dirty="0"/>
              <a:t>Comment financer les frais éventuels* ?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85D197B-ECE6-9099-615A-EDDFF31FC829}"/>
              </a:ext>
            </a:extLst>
          </p:cNvPr>
          <p:cNvSpPr txBox="1"/>
          <p:nvPr/>
        </p:nvSpPr>
        <p:spPr>
          <a:xfrm>
            <a:off x="1641709" y="1192287"/>
            <a:ext cx="3314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CH" sz="1600" dirty="0">
              <a:solidFill>
                <a:schemeClr val="bg1"/>
              </a:solidFill>
            </a:endParaRPr>
          </a:p>
          <a:p>
            <a:r>
              <a:rPr lang="fr-CH" sz="1200" dirty="0">
                <a:solidFill>
                  <a:schemeClr val="bg1"/>
                </a:solidFill>
              </a:rPr>
              <a:t>*Article </a:t>
            </a:r>
            <a:r>
              <a:rPr lang="fr-CH" sz="1200" dirty="0" err="1">
                <a:solidFill>
                  <a:schemeClr val="bg1"/>
                </a:solidFill>
              </a:rPr>
              <a:t>Processing</a:t>
            </a:r>
            <a:r>
              <a:rPr lang="fr-CH" sz="1200" dirty="0">
                <a:solidFill>
                  <a:schemeClr val="bg1"/>
                </a:solidFill>
              </a:rPr>
              <a:t> Charges/</a:t>
            </a:r>
            <a:r>
              <a:rPr lang="fr-CH" sz="1200" dirty="0" err="1">
                <a:solidFill>
                  <a:schemeClr val="bg1"/>
                </a:solidFill>
              </a:rPr>
              <a:t>Fee</a:t>
            </a:r>
            <a:r>
              <a:rPr lang="fr-CH" sz="1200" dirty="0">
                <a:solidFill>
                  <a:schemeClr val="bg1"/>
                </a:solidFill>
              </a:rPr>
              <a:t> = APC ou APF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18EDA7C-39F7-9630-089B-26A978C61805}"/>
              </a:ext>
            </a:extLst>
          </p:cNvPr>
          <p:cNvSpPr txBox="1"/>
          <p:nvPr/>
        </p:nvSpPr>
        <p:spPr>
          <a:xfrm>
            <a:off x="7295411" y="836712"/>
            <a:ext cx="3319177" cy="1015663"/>
          </a:xfrm>
          <a:prstGeom prst="rect">
            <a:avLst/>
          </a:prstGeom>
          <a:noFill/>
          <a:ln w="38100" cmpd="thickThin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CH" sz="2000" dirty="0"/>
              <a:t>L’UNIGE a-t-elle un </a:t>
            </a:r>
            <a:r>
              <a:rPr lang="fr-CH" sz="2000" dirty="0">
                <a:hlinkClick r:id="rId2"/>
              </a:rPr>
              <a:t>accord</a:t>
            </a:r>
            <a:r>
              <a:rPr lang="fr-CH" sz="2000" dirty="0"/>
              <a:t> couvrant la publication dans ce journal?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F74CEBD-B258-1D4B-2EB2-5C46AF86021E}"/>
              </a:ext>
            </a:extLst>
          </p:cNvPr>
          <p:cNvSpPr txBox="1"/>
          <p:nvPr/>
        </p:nvSpPr>
        <p:spPr>
          <a:xfrm>
            <a:off x="7426794" y="2846555"/>
            <a:ext cx="2956386" cy="400110"/>
          </a:xfrm>
          <a:prstGeom prst="rect">
            <a:avLst/>
          </a:prstGeom>
          <a:noFill/>
          <a:ln w="38100" cmpd="thickThin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CH" sz="2000" dirty="0"/>
              <a:t>Agir selon le type de revue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8C16EB4B-984B-D1A0-D42F-4512CFB16E5C}"/>
              </a:ext>
            </a:extLst>
          </p:cNvPr>
          <p:cNvCxnSpPr/>
          <p:nvPr/>
        </p:nvCxnSpPr>
        <p:spPr>
          <a:xfrm>
            <a:off x="8636723" y="3289497"/>
            <a:ext cx="0" cy="361781"/>
          </a:xfrm>
          <a:prstGeom prst="line">
            <a:avLst/>
          </a:prstGeom>
          <a:ln w="38100">
            <a:solidFill>
              <a:srgbClr val="CF00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899474B9-BC84-7A7F-6A62-E16D36B06DA2}"/>
              </a:ext>
            </a:extLst>
          </p:cNvPr>
          <p:cNvCxnSpPr>
            <a:cxnSpLocks/>
          </p:cNvCxnSpPr>
          <p:nvPr/>
        </p:nvCxnSpPr>
        <p:spPr>
          <a:xfrm flipH="1">
            <a:off x="7295411" y="3634339"/>
            <a:ext cx="1353708" cy="23965"/>
          </a:xfrm>
          <a:prstGeom prst="straightConnector1">
            <a:avLst/>
          </a:prstGeom>
          <a:ln w="38100">
            <a:solidFill>
              <a:srgbClr val="CF006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934A4439-E7CA-F2EF-FE59-0F71C16A8CAC}"/>
              </a:ext>
            </a:extLst>
          </p:cNvPr>
          <p:cNvCxnSpPr/>
          <p:nvPr/>
        </p:nvCxnSpPr>
        <p:spPr>
          <a:xfrm flipH="1">
            <a:off x="8954999" y="1929842"/>
            <a:ext cx="6031" cy="839247"/>
          </a:xfrm>
          <a:prstGeom prst="straightConnector1">
            <a:avLst/>
          </a:prstGeom>
          <a:ln w="38100">
            <a:solidFill>
              <a:srgbClr val="CF006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56E7B99-0B52-66AC-F9A6-CF69D43D55E2}"/>
              </a:ext>
            </a:extLst>
          </p:cNvPr>
          <p:cNvSpPr/>
          <p:nvPr/>
        </p:nvSpPr>
        <p:spPr>
          <a:xfrm>
            <a:off x="5855710" y="1900838"/>
            <a:ext cx="2261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600" i="1" dirty="0"/>
              <a:t>Suivre procédure décrite et utilisez votre email UNIGE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04C0C7-A616-4BA8-8B5A-3348AEC14A6A}"/>
              </a:ext>
            </a:extLst>
          </p:cNvPr>
          <p:cNvSpPr/>
          <p:nvPr/>
        </p:nvSpPr>
        <p:spPr>
          <a:xfrm>
            <a:off x="8261179" y="1929841"/>
            <a:ext cx="481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dirty="0"/>
              <a:t>oui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D29F0A-2D66-4978-9D10-ACE6E059A041}"/>
              </a:ext>
            </a:extLst>
          </p:cNvPr>
          <p:cNvSpPr/>
          <p:nvPr/>
        </p:nvSpPr>
        <p:spPr>
          <a:xfrm>
            <a:off x="9013318" y="2263593"/>
            <a:ext cx="550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dirty="0"/>
              <a:t>non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A1C9A4-1CEE-B8E3-E8DD-49DA1522C88E}"/>
              </a:ext>
            </a:extLst>
          </p:cNvPr>
          <p:cNvSpPr/>
          <p:nvPr/>
        </p:nvSpPr>
        <p:spPr>
          <a:xfrm>
            <a:off x="7884167" y="3251394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dirty="0"/>
              <a:t>gold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A250D26-938C-A3E5-EB34-89D14CAEE909}"/>
              </a:ext>
            </a:extLst>
          </p:cNvPr>
          <p:cNvSpPr/>
          <p:nvPr/>
        </p:nvSpPr>
        <p:spPr>
          <a:xfrm>
            <a:off x="9603864" y="3288972"/>
            <a:ext cx="1739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dirty="0"/>
              <a:t>sur abonnement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FB780FA-E442-293A-ABDD-326D826BFBD7}"/>
              </a:ext>
            </a:extLst>
          </p:cNvPr>
          <p:cNvSpPr/>
          <p:nvPr/>
        </p:nvSpPr>
        <p:spPr>
          <a:xfrm>
            <a:off x="7911162" y="4335472"/>
            <a:ext cx="23014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600" i="1" dirty="0"/>
              <a:t>Pas de soutien financier, mais vous pouvez </a:t>
            </a:r>
            <a:r>
              <a:rPr lang="fr-CH" sz="1600" b="1" i="1" dirty="0"/>
              <a:t>refuser l’option OA</a:t>
            </a:r>
            <a:r>
              <a:rPr lang="fr-CH" sz="1600" i="1" dirty="0"/>
              <a:t>. Prenez soin de conserver votre dernier manuscrit tel qu’accepté et rendez le OA gratuitement en le déposant dans </a:t>
            </a:r>
            <a:br>
              <a:rPr lang="fr-CH" sz="1600" i="1" dirty="0"/>
            </a:br>
            <a:r>
              <a:rPr lang="fr-CH" sz="1600" i="1" dirty="0"/>
              <a:t>l’</a:t>
            </a:r>
            <a:r>
              <a:rPr lang="fr-CH" sz="1600" b="1" i="1" dirty="0"/>
              <a:t>Archive ouverte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1547045-FB76-BD4D-1098-6AD10D26C044}"/>
              </a:ext>
            </a:extLst>
          </p:cNvPr>
          <p:cNvSpPr/>
          <p:nvPr/>
        </p:nvSpPr>
        <p:spPr>
          <a:xfrm>
            <a:off x="4956336" y="3632322"/>
            <a:ext cx="26887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600" i="1" dirty="0"/>
              <a:t>Adressez-vous à votre </a:t>
            </a:r>
            <a:r>
              <a:rPr lang="fr-CH" sz="1600" b="1" i="1" dirty="0"/>
              <a:t>organisme de financement </a:t>
            </a:r>
            <a:br>
              <a:rPr lang="fr-CH" sz="1600" b="1" i="1" dirty="0"/>
            </a:br>
            <a:r>
              <a:rPr lang="fr-CH" sz="1600" b="1" i="1" dirty="0"/>
              <a:t>                     </a:t>
            </a:r>
            <a:r>
              <a:rPr lang="fr-CH" sz="1600" i="1" dirty="0"/>
              <a:t>ou </a:t>
            </a:r>
            <a:br>
              <a:rPr lang="fr-CH" sz="1600" i="1" dirty="0"/>
            </a:br>
            <a:r>
              <a:rPr lang="fr-CH" sz="1600" i="1" dirty="0"/>
              <a:t>Déposez une demande de soutien financier auprès du </a:t>
            </a:r>
            <a:r>
              <a:rPr lang="fr-CH" sz="1600" i="1" dirty="0">
                <a:hlinkClick r:id="rId3"/>
              </a:rPr>
              <a:t>fonds UNIGE d’aide à la publication</a:t>
            </a:r>
            <a:r>
              <a:rPr lang="fr-CH" sz="1600" i="1" dirty="0"/>
              <a:t>, si les conditions sont remplies </a:t>
            </a:r>
          </a:p>
          <a:p>
            <a:pPr algn="ctr"/>
            <a:r>
              <a:rPr lang="fr-CH" sz="1600" i="1" dirty="0"/>
              <a:t>ou</a:t>
            </a:r>
          </a:p>
          <a:p>
            <a:r>
              <a:rPr lang="fr-CH" sz="1600" i="1" dirty="0"/>
              <a:t>Choisissez un autre journal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76FFE2DB-FE59-0BEF-291C-88EAF9F33D63}"/>
              </a:ext>
            </a:extLst>
          </p:cNvPr>
          <p:cNvGrpSpPr/>
          <p:nvPr/>
        </p:nvGrpSpPr>
        <p:grpSpPr>
          <a:xfrm>
            <a:off x="92068" y="4823463"/>
            <a:ext cx="4598173" cy="1620400"/>
            <a:chOff x="67042" y="5267912"/>
            <a:chExt cx="4300740" cy="1224961"/>
          </a:xfrm>
        </p:grpSpPr>
        <p:sp>
          <p:nvSpPr>
            <p:cNvPr id="18" name="Bulle narrative : rectangle à coins arrondis 5">
              <a:extLst>
                <a:ext uri="{FF2B5EF4-FFF2-40B4-BE49-F238E27FC236}">
                  <a16:creationId xmlns:a16="http://schemas.microsoft.com/office/drawing/2014/main" id="{73BA52E4-25C0-FC4B-F3F6-8400CAD2F42C}"/>
                </a:ext>
              </a:extLst>
            </p:cNvPr>
            <p:cNvSpPr/>
            <p:nvPr/>
          </p:nvSpPr>
          <p:spPr>
            <a:xfrm>
              <a:off x="259626" y="5267912"/>
              <a:ext cx="4108156" cy="1224961"/>
            </a:xfrm>
            <a:prstGeom prst="wedgeRoundRectCallout">
              <a:avLst>
                <a:gd name="adj1" fmla="val 41016"/>
                <a:gd name="adj2" fmla="val 72817"/>
                <a:gd name="adj3" fmla="val 16667"/>
              </a:avLst>
            </a:prstGeom>
            <a:noFill/>
            <a:ln>
              <a:solidFill>
                <a:srgbClr val="CF00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Cher</a:t>
              </a:r>
            </a:p>
          </p:txBody>
        </p:sp>
        <p:sp>
          <p:nvSpPr>
            <p:cNvPr id="19" name="Espace réservé du contenu 2">
              <a:extLst>
                <a:ext uri="{FF2B5EF4-FFF2-40B4-BE49-F238E27FC236}">
                  <a16:creationId xmlns:a16="http://schemas.microsoft.com/office/drawing/2014/main" id="{76F2705A-943F-C158-D9EB-06E39F411744}"/>
                </a:ext>
              </a:extLst>
            </p:cNvPr>
            <p:cNvSpPr txBox="1">
              <a:spLocks/>
            </p:cNvSpPr>
            <p:nvPr/>
          </p:nvSpPr>
          <p:spPr>
            <a:xfrm>
              <a:off x="67042" y="5337036"/>
              <a:ext cx="4108157" cy="1113126"/>
            </a:xfrm>
            <a:prstGeom prst="rect">
              <a:avLst/>
            </a:prstGeom>
            <a:ln>
              <a:noFill/>
            </a:ln>
          </p:spPr>
          <p:txBody>
            <a:bodyPr>
              <a:normAutofit fontScale="85000" lnSpcReduction="20000"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SzPct val="120000"/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Courier New" pitchFamily="49" charset="0"/>
                <a:buChar char="o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fr-CH" sz="2800" b="1" dirty="0">
                  <a:solidFill>
                    <a:srgbClr val="CF0063"/>
                  </a:solidFill>
                </a:rPr>
                <a:t>Il y a peut-être une </a:t>
              </a:r>
              <a:br>
                <a:rPr lang="fr-CH" sz="2800" b="1" dirty="0">
                  <a:solidFill>
                    <a:srgbClr val="CF0063"/>
                  </a:solidFill>
                </a:rPr>
              </a:br>
              <a:r>
                <a:rPr lang="fr-CH" sz="2800" b="1" dirty="0">
                  <a:solidFill>
                    <a:srgbClr val="CF0063"/>
                  </a:solidFill>
                </a:rPr>
                <a:t>solution à disposition!</a:t>
              </a:r>
            </a:p>
            <a:p>
              <a:pPr marL="0" indent="0" algn="r">
                <a:buNone/>
              </a:pPr>
              <a:r>
                <a:rPr lang="fr-CH" sz="2000" dirty="0"/>
                <a:t>Vérifiez avec </a:t>
              </a:r>
              <a:r>
                <a:rPr lang="fr-CH" sz="2000" dirty="0">
                  <a:hlinkClick r:id="rId4"/>
                </a:rPr>
                <a:t>nos arbres décisionnels </a:t>
              </a:r>
              <a:r>
                <a:rPr lang="fr-CH" sz="2000" dirty="0"/>
                <a:t>ou demandez-nous  </a:t>
              </a:r>
              <a:br>
                <a:rPr lang="fr-CH" sz="2000" dirty="0"/>
              </a:br>
              <a:r>
                <a:rPr lang="fr-CH" sz="2000" dirty="0"/>
                <a:t>(avant de faire des choix définitifs!)</a:t>
              </a:r>
            </a:p>
          </p:txBody>
        </p:sp>
      </p:grp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AFB398E1-7940-D44A-7C50-16836EC53F58}"/>
              </a:ext>
            </a:extLst>
          </p:cNvPr>
          <p:cNvCxnSpPr>
            <a:cxnSpLocks/>
          </p:cNvCxnSpPr>
          <p:nvPr/>
        </p:nvCxnSpPr>
        <p:spPr>
          <a:xfrm>
            <a:off x="9016333" y="3300532"/>
            <a:ext cx="12505" cy="954976"/>
          </a:xfrm>
          <a:prstGeom prst="straightConnector1">
            <a:avLst/>
          </a:prstGeom>
          <a:ln w="38100">
            <a:solidFill>
              <a:srgbClr val="CF006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A4C76531-B6DB-1326-FEFF-0EE841C75803}"/>
              </a:ext>
            </a:extLst>
          </p:cNvPr>
          <p:cNvSpPr/>
          <p:nvPr/>
        </p:nvSpPr>
        <p:spPr>
          <a:xfrm rot="16200000">
            <a:off x="8797310" y="3621584"/>
            <a:ext cx="89851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fr-CH" dirty="0"/>
              <a:t>hybride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64AD05-1CA5-B1D3-0B9B-218B11FB9962}"/>
              </a:ext>
            </a:extLst>
          </p:cNvPr>
          <p:cNvSpPr/>
          <p:nvPr/>
        </p:nvSpPr>
        <p:spPr>
          <a:xfrm>
            <a:off x="10614588" y="3832818"/>
            <a:ext cx="155843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600" i="1" dirty="0"/>
              <a:t>Prenez soin de conserver votre dernier manuscrit tel qu’accepté et rendez-le OA en le déposant dans </a:t>
            </a:r>
            <a:br>
              <a:rPr lang="fr-CH" sz="1600" i="1" dirty="0"/>
            </a:br>
            <a:r>
              <a:rPr lang="fr-CH" sz="1600" i="1" dirty="0"/>
              <a:t>l’</a:t>
            </a:r>
            <a:r>
              <a:rPr lang="fr-CH" sz="1600" b="1" i="1" dirty="0"/>
              <a:t>Archive ouverte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2D466D07-A34B-CAE7-B1F9-B831521CE406}"/>
              </a:ext>
            </a:extLst>
          </p:cNvPr>
          <p:cNvCxnSpPr/>
          <p:nvPr/>
        </p:nvCxnSpPr>
        <p:spPr>
          <a:xfrm>
            <a:off x="8810983" y="1929842"/>
            <a:ext cx="0" cy="361781"/>
          </a:xfrm>
          <a:prstGeom prst="line">
            <a:avLst/>
          </a:prstGeom>
          <a:ln w="38100">
            <a:solidFill>
              <a:srgbClr val="CF00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60D0F430-D87B-4513-D0C6-EA68C5121F2D}"/>
              </a:ext>
            </a:extLst>
          </p:cNvPr>
          <p:cNvCxnSpPr>
            <a:cxnSpLocks/>
          </p:cNvCxnSpPr>
          <p:nvPr/>
        </p:nvCxnSpPr>
        <p:spPr>
          <a:xfrm flipH="1">
            <a:off x="8136881" y="2299173"/>
            <a:ext cx="674102" cy="0"/>
          </a:xfrm>
          <a:prstGeom prst="straightConnector1">
            <a:avLst/>
          </a:prstGeom>
          <a:ln w="38100">
            <a:solidFill>
              <a:srgbClr val="CF006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526A5045-15A0-DA75-D070-94E9957006BE}"/>
              </a:ext>
            </a:extLst>
          </p:cNvPr>
          <p:cNvCxnSpPr>
            <a:cxnSpLocks/>
          </p:cNvCxnSpPr>
          <p:nvPr/>
        </p:nvCxnSpPr>
        <p:spPr>
          <a:xfrm>
            <a:off x="9563469" y="3658304"/>
            <a:ext cx="1357067" cy="0"/>
          </a:xfrm>
          <a:prstGeom prst="straightConnector1">
            <a:avLst/>
          </a:prstGeom>
          <a:ln w="38100">
            <a:solidFill>
              <a:srgbClr val="CF006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44C0D67A-056F-3396-0912-A8F2595137BA}"/>
              </a:ext>
            </a:extLst>
          </p:cNvPr>
          <p:cNvCxnSpPr/>
          <p:nvPr/>
        </p:nvCxnSpPr>
        <p:spPr>
          <a:xfrm>
            <a:off x="9562879" y="3298265"/>
            <a:ext cx="0" cy="361781"/>
          </a:xfrm>
          <a:prstGeom prst="line">
            <a:avLst/>
          </a:prstGeom>
          <a:ln w="38100">
            <a:solidFill>
              <a:srgbClr val="CF00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14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Thème Office">
  <a:themeElements>
    <a:clrScheme name="Modèle DIS 20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F0063"/>
      </a:accent1>
      <a:accent2>
        <a:srgbClr val="F9C80E"/>
      </a:accent2>
      <a:accent3>
        <a:srgbClr val="A5A5A5"/>
      </a:accent3>
      <a:accent4>
        <a:srgbClr val="218380"/>
      </a:accent4>
      <a:accent5>
        <a:srgbClr val="ED2184"/>
      </a:accent5>
      <a:accent6>
        <a:srgbClr val="AD4477"/>
      </a:accent6>
      <a:hlink>
        <a:srgbClr val="CF0063"/>
      </a:hlink>
      <a:folHlink>
        <a:srgbClr val="954F72"/>
      </a:folHlink>
    </a:clrScheme>
    <a:fontScheme name="Police-DIS">
      <a:majorFont>
        <a:latin typeface="Apto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el_presentation_DIS-Biblio-16-9.potx" id="{08FC031D-3AA2-43DF-A4B1-2781823B24FE}" vid="{24256435-DBF3-4F5C-9669-93D76D76D4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2626</TotalTime>
  <Words>1169</Words>
  <Application>Microsoft Office PowerPoint</Application>
  <PresentationFormat>Grand écran</PresentationFormat>
  <Paragraphs>175</Paragraphs>
  <Slides>14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Aptos</vt:lpstr>
      <vt:lpstr>Aptos ExtraBold</vt:lpstr>
      <vt:lpstr>Aptos Light</vt:lpstr>
      <vt:lpstr>Wingdings</vt:lpstr>
      <vt:lpstr>Calibri</vt:lpstr>
      <vt:lpstr>Aptos Narrow</vt:lpstr>
      <vt:lpstr>Aptos Display</vt:lpstr>
      <vt:lpstr>Arial</vt:lpstr>
      <vt:lpstr>Aptos Black</vt:lpstr>
      <vt:lpstr>Thème Office</vt:lpstr>
      <vt:lpstr>3 choses à savoir sur l'Open Access avant de publier son article</vt:lpstr>
      <vt:lpstr>Programme des 15 minutes</vt:lpstr>
      <vt:lpstr>Présentation PowerPoint</vt:lpstr>
      <vt:lpstr>Exigences des financeurs</vt:lpstr>
      <vt:lpstr>Aussi en Suisse et à l'UNIGE</vt:lpstr>
      <vt:lpstr>Présentation PowerPoint</vt:lpstr>
      <vt:lpstr>Présentation PowerPoint</vt:lpstr>
      <vt:lpstr>En résumé : 2 formes d'Open Access</vt:lpstr>
      <vt:lpstr>Présentation PowerPoint</vt:lpstr>
      <vt:lpstr>Liste des accords avec les éditeurs</vt:lpstr>
      <vt:lpstr>A retenir</vt:lpstr>
      <vt:lpstr>Ressources utiles</vt:lpstr>
      <vt:lpstr>Questions ?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choses à savoir sur l'Open Access avant de publier son article</dc:title>
  <dc:creator>Dimitri.Donze@unige.ch;Floriane.Muller@unige.ch</dc:creator>
  <cp:keywords>Open Access</cp:keywords>
  <cp:lastModifiedBy>Floriane Sophie Muller</cp:lastModifiedBy>
  <cp:revision>352</cp:revision>
  <cp:lastPrinted>2023-04-21T09:03:30Z</cp:lastPrinted>
  <dcterms:created xsi:type="dcterms:W3CDTF">2024-09-16T10:25:23Z</dcterms:created>
  <dcterms:modified xsi:type="dcterms:W3CDTF">2026-04-21T15:06:11Z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0x0101008DA4E65C5875DC40B22A8DC62A60F79B</vt:lpwstr>
  </property>
</Properties>
</file>