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6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FC4"/>
    <a:srgbClr val="F976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5"/>
    <p:restoredTop sz="94628"/>
  </p:normalViewPr>
  <p:slideViewPr>
    <p:cSldViewPr snapToGrid="0">
      <p:cViewPr varScale="1">
        <p:scale>
          <a:sx n="98" d="100"/>
          <a:sy n="98" d="100"/>
        </p:scale>
        <p:origin x="976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2A0F23-DB78-8E4A-A80A-5E0316900D67}" type="datetimeFigureOut">
              <a:rPr lang="en-US" smtClean="0"/>
              <a:t>4/17/26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C42F17-DBFD-9141-BF04-A5DB748DE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4539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C42F17-DBFD-9141-BF04-A5DB748DE21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51537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C42F17-DBFD-9141-BF04-A5DB748DE21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5956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When A is bigger than B, it’s pink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C42F17-DBFD-9141-BF04-A5DB748DE21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66796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C42F17-DBFD-9141-BF04-A5DB748DE21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000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864181-BF19-4CF8-5CE0-0C8D285C2F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942E097-A337-F02B-F39C-A20822FDEDF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4F104C-4946-9984-47FF-7EE231B55E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63210-0F78-F34E-893D-B8D64959EFF8}" type="datetimeFigureOut">
              <a:rPr lang="en-US" smtClean="0"/>
              <a:t>4/17/26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72961F-BF1B-D276-FE2A-8BC1AC5DD7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8505CC-5316-A80A-5F33-C6A6630096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ECBDB-0510-DB45-9FAD-CEFE92BC72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618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0C12E2-A893-51B7-807F-7831654DC1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09153DB-CA55-9031-A9BF-FB14C353790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8DD672-11B4-8611-5C0F-CE712C2EDA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63210-0F78-F34E-893D-B8D64959EFF8}" type="datetimeFigureOut">
              <a:rPr lang="en-US" smtClean="0"/>
              <a:t>4/17/26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15E80F-F125-4C1F-7673-3F20039CC7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F1F2B6-E517-1DD5-249A-9C439B75F8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ECBDB-0510-DB45-9FAD-CEFE92BC72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12342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4136721-D5D2-6FD1-6B7E-6CC4E0C2021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1392C2F-DC86-FFE8-B31F-2138928A4B1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1DEE7F-9938-5058-83DA-DFB4DA80B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63210-0F78-F34E-893D-B8D64959EFF8}" type="datetimeFigureOut">
              <a:rPr lang="en-US" smtClean="0"/>
              <a:t>4/17/26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B80EAC-9888-4B6A-4B66-835B230EC1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E4070B-B927-FC63-10CF-75A407E1C3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ECBDB-0510-DB45-9FAD-CEFE92BC72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1971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C0EC8E-4238-B52C-9636-7CEE955E84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0A0D3A-9B9F-D69F-939F-2DD8DFA937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13E2DE-2D50-D990-CDF5-B3D0A6AD04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63210-0F78-F34E-893D-B8D64959EFF8}" type="datetimeFigureOut">
              <a:rPr lang="en-US" smtClean="0"/>
              <a:t>4/17/26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0AD852-826B-5291-84FE-64685D804F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26B50-E178-A945-EF75-8F427DE740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ECBDB-0510-DB45-9FAD-CEFE92BC72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9785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015753-A8C1-AD86-4A28-D922B26D21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949EC3-F38C-F09C-BE26-DE89EA55A0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AC701B-7531-6DBD-2EC4-B9819D8814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63210-0F78-F34E-893D-B8D64959EFF8}" type="datetimeFigureOut">
              <a:rPr lang="en-US" smtClean="0"/>
              <a:t>4/17/26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9B8340-9705-F4EC-B3D7-BF16CB2BD8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B46B67-C0C0-736D-A53A-919B780DCC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ECBDB-0510-DB45-9FAD-CEFE92BC72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84870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1CD492-DBFB-E457-1816-921CEF39AE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8B6CC-FAF8-3766-08D8-752F713588B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CAA5B83-3B36-1A97-28C0-F6D25FD422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54F8004-0CA3-D237-9CA4-707B0D29BC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63210-0F78-F34E-893D-B8D64959EFF8}" type="datetimeFigureOut">
              <a:rPr lang="en-US" smtClean="0"/>
              <a:t>4/17/26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EB7E492-1BCE-B60B-8899-2C6888307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CD99F4-2FA1-AD77-D010-93320CDFB6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ECBDB-0510-DB45-9FAD-CEFE92BC72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50087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C4F619-BA83-97E8-8422-F06C4260EB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2CDEC3-C2B8-C8DF-2109-F9EABC4735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C350532-F5A6-78F4-FD30-52A853ACFF2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D161248-7FA2-E839-D09C-403287FA939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12EE49A-302F-B281-1139-A99A395CE80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9C757AD-5747-1196-0F60-07B0B5DEA7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63210-0F78-F34E-893D-B8D64959EFF8}" type="datetimeFigureOut">
              <a:rPr lang="en-US" smtClean="0"/>
              <a:t>4/17/26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6268995-600E-E423-B20F-28B183E8C0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EC3A70C-8FE6-D3D7-0D2E-85D2C4EFB2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ECBDB-0510-DB45-9FAD-CEFE92BC72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86779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B4A157-720D-F094-A319-8ECCD69E34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D5220E-96A9-7748-1F80-3C8B36BB6E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63210-0F78-F34E-893D-B8D64959EFF8}" type="datetimeFigureOut">
              <a:rPr lang="en-US" smtClean="0"/>
              <a:t>4/17/26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F7D3964-10B9-B3EC-819E-A4F681A497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9E7B8FC-8782-F5E3-B437-F973F23667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ECBDB-0510-DB45-9FAD-CEFE92BC72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45478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E020172-BAFB-80E9-FC11-C95147D1AF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63210-0F78-F34E-893D-B8D64959EFF8}" type="datetimeFigureOut">
              <a:rPr lang="en-US" smtClean="0"/>
              <a:t>4/17/26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F33C4F0-5787-DD2C-6F03-D33F2226E0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B59D981-E7EF-A57A-3E3A-15CD136CBB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ECBDB-0510-DB45-9FAD-CEFE92BC72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26466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5BF335-D957-04F9-9A92-5A93033FA0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75D420-EC5D-8AF3-C999-FF85D8CAD9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78AF5E-E529-1E04-2B10-A08FBD4A7E9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269BFD4-D4B6-DFF5-4A21-249DD85C79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63210-0F78-F34E-893D-B8D64959EFF8}" type="datetimeFigureOut">
              <a:rPr lang="en-US" smtClean="0"/>
              <a:t>4/17/26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95B7BA6-DF00-06DD-080B-82C4E2CD2F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73DA9DF-B137-252F-7EDF-12F44FDE45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ECBDB-0510-DB45-9FAD-CEFE92BC72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48815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6DF096-E67D-FFAA-E00F-5F4B81C1E6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F6CB81B-F51E-91B3-E5F0-3873793B88A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6C264C8-37D6-F95D-4368-45E71D71CBA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AEDAA8-4F9E-5419-CD19-9EE57DFE5D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63210-0F78-F34E-893D-B8D64959EFF8}" type="datetimeFigureOut">
              <a:rPr lang="en-US" smtClean="0"/>
              <a:t>4/17/26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F5E6389-79FF-57B1-72F2-FF1FC42582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0B01CCD-8E4B-AAD8-657E-5FBD3AAA4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ECBDB-0510-DB45-9FAD-CEFE92BC72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1760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9BFC66-3832-9D29-4391-BA1D6DB8D3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3457B83-6EC9-E226-2369-63BE55953A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5AC4E7-3AC6-A36B-B183-CF5817509DE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B063210-0F78-F34E-893D-B8D64959EFF8}" type="datetimeFigureOut">
              <a:rPr lang="en-US" smtClean="0"/>
              <a:t>4/17/26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3278DF-08F1-F266-608A-362A8B8667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ECE08D-5C93-406E-CD7F-D524B80CAFC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ACECBDB-0510-DB45-9FAD-CEFE92BC72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9025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emf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7C069CF-134C-2807-239A-71B6A33AFB3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-998" r="9578"/>
          <a:stretch/>
        </p:blipFill>
        <p:spPr>
          <a:xfrm>
            <a:off x="1535016" y="99152"/>
            <a:ext cx="9451151" cy="6619158"/>
          </a:xfrm>
          <a:prstGeom prst="rect">
            <a:avLst/>
          </a:prstGeom>
        </p:spPr>
      </p:pic>
      <p:pic>
        <p:nvPicPr>
          <p:cNvPr id="6" name="Picture 5" descr="A screenshot of a video game&#10;&#10;AI-generated content may be incorrect.">
            <a:extLst>
              <a:ext uri="{FF2B5EF4-FFF2-40B4-BE49-F238E27FC236}">
                <a16:creationId xmlns:a16="http://schemas.microsoft.com/office/drawing/2014/main" id="{B2A4BE17-FC9C-3899-C22F-C45798BEB72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9698" t="23223" b="59472"/>
          <a:stretch/>
        </p:blipFill>
        <p:spPr>
          <a:xfrm>
            <a:off x="7040030" y="230546"/>
            <a:ext cx="1112452" cy="1437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56841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5DADE62-8473-3B5D-AC46-C0E4388800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8956" y="109797"/>
            <a:ext cx="8862152" cy="6645667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9DE3BE00-831B-7E5A-CAB6-FFEA70A09178}"/>
              </a:ext>
            </a:extLst>
          </p:cNvPr>
          <p:cNvSpPr/>
          <p:nvPr/>
        </p:nvSpPr>
        <p:spPr>
          <a:xfrm>
            <a:off x="5734593" y="3449780"/>
            <a:ext cx="350244" cy="1514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CCFD196-767B-4371-F335-D276C89B87DA}"/>
              </a:ext>
            </a:extLst>
          </p:cNvPr>
          <p:cNvSpPr/>
          <p:nvPr/>
        </p:nvSpPr>
        <p:spPr>
          <a:xfrm>
            <a:off x="3845180" y="3449780"/>
            <a:ext cx="350244" cy="1514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D9214D0-5875-FF74-68BB-0B3D23A14ACD}"/>
              </a:ext>
            </a:extLst>
          </p:cNvPr>
          <p:cNvSpPr/>
          <p:nvPr/>
        </p:nvSpPr>
        <p:spPr>
          <a:xfrm>
            <a:off x="3494936" y="219837"/>
            <a:ext cx="350244" cy="1514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D9FC4E2-A724-EF4E-8774-3B89C364B2C5}"/>
              </a:ext>
            </a:extLst>
          </p:cNvPr>
          <p:cNvSpPr/>
          <p:nvPr/>
        </p:nvSpPr>
        <p:spPr>
          <a:xfrm>
            <a:off x="6281432" y="191089"/>
            <a:ext cx="350244" cy="1514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5A9CE1D-C91E-7334-585A-BFE8BBF07BA9}"/>
              </a:ext>
            </a:extLst>
          </p:cNvPr>
          <p:cNvSpPr/>
          <p:nvPr/>
        </p:nvSpPr>
        <p:spPr>
          <a:xfrm>
            <a:off x="9327700" y="167875"/>
            <a:ext cx="350244" cy="1514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DA34E3-62EB-BB8E-D880-B4B475637144}"/>
              </a:ext>
            </a:extLst>
          </p:cNvPr>
          <p:cNvSpPr txBox="1"/>
          <p:nvPr/>
        </p:nvSpPr>
        <p:spPr>
          <a:xfrm>
            <a:off x="3427687" y="136090"/>
            <a:ext cx="48474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latin typeface="Helvetica" pitchFamily="2" charset="0"/>
              </a:rPr>
              <a:t>r</a:t>
            </a:r>
            <a:r>
              <a:rPr lang="en-US" sz="1000" b="1" baseline="-25000" dirty="0">
                <a:latin typeface="Helvetica" pitchFamily="2" charset="0"/>
              </a:rPr>
              <a:t>k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FFEEB7F-F68A-3625-59B1-C0A6B4CC749D}"/>
              </a:ext>
            </a:extLst>
          </p:cNvPr>
          <p:cNvSpPr txBox="1"/>
          <p:nvPr/>
        </p:nvSpPr>
        <p:spPr>
          <a:xfrm>
            <a:off x="6214183" y="135772"/>
            <a:ext cx="48474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latin typeface="Helvetica" pitchFamily="2" charset="0"/>
              </a:rPr>
              <a:t>c</a:t>
            </a:r>
            <a:r>
              <a:rPr lang="en-US" sz="1000" b="1" baseline="-25000" dirty="0">
                <a:latin typeface="Helvetica" pitchFamily="2" charset="0"/>
              </a:rPr>
              <a:t>ik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C14EA0F-D549-033B-2C31-1F7AF9B59883}"/>
              </a:ext>
            </a:extLst>
          </p:cNvPr>
          <p:cNvSpPr txBox="1"/>
          <p:nvPr/>
        </p:nvSpPr>
        <p:spPr>
          <a:xfrm>
            <a:off x="9303707" y="136090"/>
            <a:ext cx="48474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latin typeface="Helvetica" pitchFamily="2" charset="0"/>
              </a:rPr>
              <a:t>v</a:t>
            </a:r>
            <a:r>
              <a:rPr lang="en-US" sz="1000" b="1" baseline="-25000" dirty="0">
                <a:latin typeface="Helvetica" pitchFamily="2" charset="0"/>
              </a:rPr>
              <a:t>k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DEF3344-2839-86A9-52ED-5F25CA6CBB53}"/>
              </a:ext>
            </a:extLst>
          </p:cNvPr>
          <p:cNvSpPr txBox="1"/>
          <p:nvPr/>
        </p:nvSpPr>
        <p:spPr>
          <a:xfrm>
            <a:off x="3777931" y="3412800"/>
            <a:ext cx="48474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latin typeface="Helvetica" pitchFamily="2" charset="0"/>
              </a:rPr>
              <a:t>K</a:t>
            </a:r>
            <a:r>
              <a:rPr lang="en-US" sz="1000" b="1" baseline="-25000" dirty="0">
                <a:latin typeface="Helvetica" pitchFamily="2" charset="0"/>
              </a:rPr>
              <a:t>k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D5C2B3E-EB39-7A1F-2A0D-F4CB7B043828}"/>
              </a:ext>
            </a:extLst>
          </p:cNvPr>
          <p:cNvSpPr txBox="1"/>
          <p:nvPr/>
        </p:nvSpPr>
        <p:spPr>
          <a:xfrm>
            <a:off x="5667344" y="3407604"/>
            <a:ext cx="48474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latin typeface="Helvetica" pitchFamily="2" charset="0"/>
              </a:rPr>
              <a:t>m</a:t>
            </a:r>
            <a:r>
              <a:rPr lang="en-US" sz="1000" b="1" baseline="-25000" dirty="0">
                <a:latin typeface="Helvetica" pitchFamily="2" charset="0"/>
              </a:rPr>
              <a:t>i</a:t>
            </a:r>
          </a:p>
        </p:txBody>
      </p:sp>
    </p:spTree>
    <p:extLst>
      <p:ext uri="{BB962C8B-B14F-4D97-AF65-F5344CB8AC3E}">
        <p14:creationId xmlns:p14="http://schemas.microsoft.com/office/powerpoint/2010/main" val="34607081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D50A0CF-C59C-F3DD-5A80-3E042EB304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94672" y="1241171"/>
            <a:ext cx="3612922" cy="2924361"/>
          </a:xfrm>
          <a:prstGeom prst="rect">
            <a:avLst/>
          </a:prstGeom>
        </p:spPr>
      </p:pic>
      <p:grpSp>
        <p:nvGrpSpPr>
          <p:cNvPr id="20" name="Group 19">
            <a:extLst>
              <a:ext uri="{FF2B5EF4-FFF2-40B4-BE49-F238E27FC236}">
                <a16:creationId xmlns:a16="http://schemas.microsoft.com/office/drawing/2014/main" id="{8C447222-70B1-84A4-7E39-9D86AE3EB62F}"/>
              </a:ext>
            </a:extLst>
          </p:cNvPr>
          <p:cNvGrpSpPr/>
          <p:nvPr/>
        </p:nvGrpSpPr>
        <p:grpSpPr>
          <a:xfrm>
            <a:off x="4044057" y="1288824"/>
            <a:ext cx="3612922" cy="2924361"/>
            <a:chOff x="659652" y="1856535"/>
            <a:chExt cx="3612922" cy="2924361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5EC58051-DED1-DDD6-B7DD-A45422C8DF9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59652" y="1856535"/>
              <a:ext cx="3612922" cy="2924361"/>
            </a:xfrm>
            <a:prstGeom prst="rect">
              <a:avLst/>
            </a:prstGeom>
          </p:spPr>
        </p:pic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65777947-1A32-EB96-9AE3-76755BF4489B}"/>
                </a:ext>
              </a:extLst>
            </p:cNvPr>
            <p:cNvCxnSpPr>
              <a:cxnSpLocks/>
            </p:cNvCxnSpPr>
            <p:nvPr/>
          </p:nvCxnSpPr>
          <p:spPr>
            <a:xfrm>
              <a:off x="1255059" y="3164541"/>
              <a:ext cx="2474259" cy="1008530"/>
            </a:xfrm>
            <a:prstGeom prst="line">
              <a:avLst/>
            </a:prstGeom>
            <a:ln w="38100">
              <a:solidFill>
                <a:srgbClr val="F9766D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31D0C79B-F046-B0A7-1FEA-BFA9AC9DC31B}"/>
                </a:ext>
              </a:extLst>
            </p:cNvPr>
            <p:cNvCxnSpPr>
              <a:cxnSpLocks/>
            </p:cNvCxnSpPr>
            <p:nvPr/>
          </p:nvCxnSpPr>
          <p:spPr>
            <a:xfrm>
              <a:off x="1255059" y="2209800"/>
              <a:ext cx="1237129" cy="1963271"/>
            </a:xfrm>
            <a:prstGeom prst="line">
              <a:avLst/>
            </a:prstGeom>
            <a:ln w="38100">
              <a:solidFill>
                <a:srgbClr val="00BFC4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7D601376-4D98-C7BF-8108-EB115CC2B504}"/>
              </a:ext>
            </a:extLst>
          </p:cNvPr>
          <p:cNvCxnSpPr>
            <a:cxnSpLocks/>
          </p:cNvCxnSpPr>
          <p:nvPr/>
        </p:nvCxnSpPr>
        <p:spPr>
          <a:xfrm>
            <a:off x="8212178" y="1938749"/>
            <a:ext cx="2085708" cy="1608397"/>
          </a:xfrm>
          <a:prstGeom prst="line">
            <a:avLst/>
          </a:prstGeom>
          <a:ln w="38100">
            <a:solidFill>
              <a:srgbClr val="00BFC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B8065894-8DF6-1723-2A32-A0269723481C}"/>
              </a:ext>
            </a:extLst>
          </p:cNvPr>
          <p:cNvCxnSpPr>
            <a:cxnSpLocks/>
          </p:cNvCxnSpPr>
          <p:nvPr/>
        </p:nvCxnSpPr>
        <p:spPr>
          <a:xfrm>
            <a:off x="8190079" y="3042881"/>
            <a:ext cx="2726115" cy="504265"/>
          </a:xfrm>
          <a:prstGeom prst="line">
            <a:avLst/>
          </a:prstGeom>
          <a:ln w="38100">
            <a:solidFill>
              <a:srgbClr val="F9766D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8" name="Picture 27" descr="A screenshot of a computer&#10;&#10;AI-generated content may be incorrect.">
            <a:extLst>
              <a:ext uri="{FF2B5EF4-FFF2-40B4-BE49-F238E27FC236}">
                <a16:creationId xmlns:a16="http://schemas.microsoft.com/office/drawing/2014/main" id="{AD166107-F499-5C06-D316-A62CFAD5D73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0653" y="4637258"/>
            <a:ext cx="3169164" cy="2112038"/>
          </a:xfrm>
          <a:prstGeom prst="rect">
            <a:avLst/>
          </a:prstGeom>
        </p:spPr>
      </p:pic>
      <p:pic>
        <p:nvPicPr>
          <p:cNvPr id="29" name="Picture 28" descr="A screenshot of a computer&#10;&#10;AI-generated content may be incorrect.">
            <a:extLst>
              <a:ext uri="{FF2B5EF4-FFF2-40B4-BE49-F238E27FC236}">
                <a16:creationId xmlns:a16="http://schemas.microsoft.com/office/drawing/2014/main" id="{38030834-6E33-609E-1CF3-4C0F1DF2A03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8430" y="4650705"/>
            <a:ext cx="3169164" cy="211203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85FD5DE-58A6-595B-9F09-4402F84F9046}"/>
              </a:ext>
            </a:extLst>
          </p:cNvPr>
          <p:cNvSpPr txBox="1"/>
          <p:nvPr/>
        </p:nvSpPr>
        <p:spPr>
          <a:xfrm>
            <a:off x="5944339" y="4119435"/>
            <a:ext cx="5107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sng" dirty="0"/>
              <a:t>Relative consumption rate figures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2048098-46D1-09D4-F2C1-4D49E5A52F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37615" y="373781"/>
            <a:ext cx="1237129" cy="1325563"/>
          </a:xfrm>
        </p:spPr>
        <p:txBody>
          <a:bodyPr>
            <a:normAutofit/>
          </a:bodyPr>
          <a:lstStyle/>
          <a:p>
            <a:r>
              <a:rPr lang="en-US" sz="1800" u="sng" dirty="0">
                <a:latin typeface="+mn-lt"/>
              </a:rPr>
              <a:t>ZNGIs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A5067C4-C74B-6556-DEDA-629651F1B79E}"/>
              </a:ext>
            </a:extLst>
          </p:cNvPr>
          <p:cNvSpPr txBox="1"/>
          <p:nvPr/>
        </p:nvSpPr>
        <p:spPr>
          <a:xfrm>
            <a:off x="4689169" y="87336"/>
            <a:ext cx="29306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Perfectly symmetrical resource use scenario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36486E0-7CD9-6DF6-7E71-CADF2A5651B1}"/>
              </a:ext>
            </a:extLst>
          </p:cNvPr>
          <p:cNvSpPr txBox="1"/>
          <p:nvPr/>
        </p:nvSpPr>
        <p:spPr>
          <a:xfrm>
            <a:off x="8276946" y="76881"/>
            <a:ext cx="29306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Generalist consumer vs. specialist consumer</a:t>
            </a:r>
          </a:p>
        </p:txBody>
      </p:sp>
    </p:spTree>
    <p:extLst>
      <p:ext uri="{BB962C8B-B14F-4D97-AF65-F5344CB8AC3E}">
        <p14:creationId xmlns:p14="http://schemas.microsoft.com/office/powerpoint/2010/main" val="17523285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32">
            <a:extLst>
              <a:ext uri="{FF2B5EF4-FFF2-40B4-BE49-F238E27FC236}">
                <a16:creationId xmlns:a16="http://schemas.microsoft.com/office/drawing/2014/main" id="{F731C0D8-983D-7EA9-7042-6660CCBE5B8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7020512" y="904578"/>
            <a:ext cx="4480256" cy="3360192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46DC6A29-9275-C5F7-A9C1-F63954351FB3}"/>
              </a:ext>
            </a:extLst>
          </p:cNvPr>
          <p:cNvGrpSpPr/>
          <p:nvPr/>
        </p:nvGrpSpPr>
        <p:grpSpPr>
          <a:xfrm>
            <a:off x="217654" y="1185209"/>
            <a:ext cx="3182802" cy="2691406"/>
            <a:chOff x="831144" y="1174450"/>
            <a:chExt cx="3479697" cy="2953403"/>
          </a:xfrm>
        </p:grpSpPr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80AFBEA4-890F-DB00-0601-998098E41DFA}"/>
                </a:ext>
              </a:extLst>
            </p:cNvPr>
            <p:cNvGrpSpPr/>
            <p:nvPr/>
          </p:nvGrpSpPr>
          <p:grpSpPr>
            <a:xfrm>
              <a:off x="1251987" y="1174450"/>
              <a:ext cx="3058854" cy="2636229"/>
              <a:chOff x="2155371" y="3725735"/>
              <a:chExt cx="3058854" cy="2636229"/>
            </a:xfrm>
          </p:grpSpPr>
          <p:pic>
            <p:nvPicPr>
              <p:cNvPr id="8" name="Picture 7">
                <a:extLst>
                  <a:ext uri="{FF2B5EF4-FFF2-40B4-BE49-F238E27FC236}">
                    <a16:creationId xmlns:a16="http://schemas.microsoft.com/office/drawing/2014/main" id="{266F7594-DCDB-D817-66A3-3D71BA503FB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rcRect l="15336" b="18798"/>
              <a:stretch/>
            </p:blipFill>
            <p:spPr>
              <a:xfrm>
                <a:off x="2155371" y="3725735"/>
                <a:ext cx="3058854" cy="2374619"/>
              </a:xfrm>
              <a:prstGeom prst="rect">
                <a:avLst/>
              </a:prstGeom>
            </p:spPr>
          </p:pic>
          <p:pic>
            <p:nvPicPr>
              <p:cNvPr id="6" name="Picture 5">
                <a:extLst>
                  <a:ext uri="{FF2B5EF4-FFF2-40B4-BE49-F238E27FC236}">
                    <a16:creationId xmlns:a16="http://schemas.microsoft.com/office/drawing/2014/main" id="{F3DF075B-DA66-1E52-42DF-337743151AB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rcRect l="11296" b="18211"/>
              <a:stretch/>
            </p:blipFill>
            <p:spPr>
              <a:xfrm>
                <a:off x="2360127" y="3904442"/>
                <a:ext cx="2854098" cy="2017205"/>
              </a:xfrm>
              <a:prstGeom prst="rect">
                <a:avLst/>
              </a:prstGeom>
            </p:spPr>
          </p:pic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AC209CC0-C635-68A3-0D16-B35070E93FDB}"/>
                  </a:ext>
                </a:extLst>
              </p:cNvPr>
              <p:cNvSpPr txBox="1"/>
              <p:nvPr/>
            </p:nvSpPr>
            <p:spPr>
              <a:xfrm>
                <a:off x="2389510" y="6100354"/>
                <a:ext cx="484742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100" dirty="0"/>
                  <a:t>10</a:t>
                </a:r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CD2CDA27-3A03-4A85-73FC-6E5E61DF3ECC}"/>
                  </a:ext>
                </a:extLst>
              </p:cNvPr>
              <p:cNvSpPr txBox="1"/>
              <p:nvPr/>
            </p:nvSpPr>
            <p:spPr>
              <a:xfrm>
                <a:off x="4105247" y="6100354"/>
                <a:ext cx="484742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100" dirty="0"/>
                  <a:t>25</a:t>
                </a:r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E0453D17-6197-28E2-ECBC-F32844B60677}"/>
                  </a:ext>
                </a:extLst>
              </p:cNvPr>
              <p:cNvSpPr txBox="1"/>
              <p:nvPr/>
            </p:nvSpPr>
            <p:spPr>
              <a:xfrm>
                <a:off x="2933973" y="6100354"/>
                <a:ext cx="484742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100" dirty="0"/>
                  <a:t>15</a:t>
                </a: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43B91C9A-2777-E476-236C-EEDC1AF4AF32}"/>
                  </a:ext>
                </a:extLst>
              </p:cNvPr>
              <p:cNvSpPr txBox="1"/>
              <p:nvPr/>
            </p:nvSpPr>
            <p:spPr>
              <a:xfrm>
                <a:off x="3519610" y="6100354"/>
                <a:ext cx="484742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100" dirty="0"/>
                  <a:t>20</a:t>
                </a:r>
              </a:p>
            </p:txBody>
          </p: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06D6BC76-DD13-ED4C-D7E6-1D4F3E3CB91B}"/>
                  </a:ext>
                </a:extLst>
              </p:cNvPr>
              <p:cNvSpPr txBox="1"/>
              <p:nvPr/>
            </p:nvSpPr>
            <p:spPr>
              <a:xfrm>
                <a:off x="4589989" y="6084949"/>
                <a:ext cx="484742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100" dirty="0"/>
                  <a:t>30</a:t>
                </a:r>
              </a:p>
            </p:txBody>
          </p:sp>
        </p:grp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1FC2FE08-A5C4-99A3-BA7B-095C44F3A1C6}"/>
                </a:ext>
              </a:extLst>
            </p:cNvPr>
            <p:cNvSpPr txBox="1"/>
            <p:nvPr/>
          </p:nvSpPr>
          <p:spPr>
            <a:xfrm rot="16200000">
              <a:off x="447833" y="2019058"/>
              <a:ext cx="10744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Rate</a:t>
              </a:r>
              <a:endParaRPr lang="en-US" sz="2000" dirty="0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9B723379-3F18-026B-6C80-138534915092}"/>
                </a:ext>
              </a:extLst>
            </p:cNvPr>
            <p:cNvSpPr txBox="1"/>
            <p:nvPr/>
          </p:nvSpPr>
          <p:spPr>
            <a:xfrm>
              <a:off x="2166491" y="3820076"/>
              <a:ext cx="189838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Temperature (°C)</a:t>
              </a:r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A77199CC-D161-7D03-3AB1-38638DB5C4C0}"/>
              </a:ext>
            </a:extLst>
          </p:cNvPr>
          <p:cNvSpPr txBox="1"/>
          <p:nvPr/>
        </p:nvSpPr>
        <p:spPr>
          <a:xfrm>
            <a:off x="816752" y="976879"/>
            <a:ext cx="443383" cy="3711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F6645B6-1E40-B5CD-E122-D1951EE0EBFC}"/>
              </a:ext>
            </a:extLst>
          </p:cNvPr>
          <p:cNvSpPr txBox="1"/>
          <p:nvPr/>
        </p:nvSpPr>
        <p:spPr>
          <a:xfrm>
            <a:off x="4314775" y="999617"/>
            <a:ext cx="443383" cy="3711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5D379B1-A18F-3C18-9BA5-1124F805AD03}"/>
              </a:ext>
            </a:extLst>
          </p:cNvPr>
          <p:cNvSpPr txBox="1"/>
          <p:nvPr/>
        </p:nvSpPr>
        <p:spPr>
          <a:xfrm>
            <a:off x="7741013" y="999617"/>
            <a:ext cx="443383" cy="3711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</a:t>
            </a: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14CC1370-A7D9-B4C5-C359-328560DF0F61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-131" r="22410"/>
          <a:stretch/>
        </p:blipFill>
        <p:spPr>
          <a:xfrm>
            <a:off x="3487026" y="904578"/>
            <a:ext cx="3482122" cy="3360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37779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273F5DB-E921-054C-BC15-A071BACC9F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6900" y="738130"/>
            <a:ext cx="7772400" cy="5181600"/>
          </a:xfrm>
          <a:prstGeom prst="rect">
            <a:avLst/>
          </a:prstGeom>
        </p:spPr>
      </p:pic>
      <p:sp>
        <p:nvSpPr>
          <p:cNvPr id="20" name="Oval 19">
            <a:extLst>
              <a:ext uri="{FF2B5EF4-FFF2-40B4-BE49-F238E27FC236}">
                <a16:creationId xmlns:a16="http://schemas.microsoft.com/office/drawing/2014/main" id="{614E79D2-5468-A4B0-7640-2B831C66A980}"/>
              </a:ext>
            </a:extLst>
          </p:cNvPr>
          <p:cNvSpPr/>
          <p:nvPr/>
        </p:nvSpPr>
        <p:spPr>
          <a:xfrm>
            <a:off x="7711205" y="1519355"/>
            <a:ext cx="80513" cy="86264"/>
          </a:xfrm>
          <a:prstGeom prst="ellipse">
            <a:avLst/>
          </a:prstGeom>
          <a:solidFill>
            <a:srgbClr val="00BFC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79EACC97-0B75-67A2-971B-C9B7765F31BB}"/>
              </a:ext>
            </a:extLst>
          </p:cNvPr>
          <p:cNvSpPr/>
          <p:nvPr/>
        </p:nvSpPr>
        <p:spPr>
          <a:xfrm>
            <a:off x="7711195" y="1681841"/>
            <a:ext cx="80513" cy="86264"/>
          </a:xfrm>
          <a:prstGeom prst="ellipse">
            <a:avLst/>
          </a:prstGeom>
          <a:solidFill>
            <a:srgbClr val="F9766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054BBF68-01DE-3CA2-365B-C8185F487057}"/>
              </a:ext>
            </a:extLst>
          </p:cNvPr>
          <p:cNvSpPr/>
          <p:nvPr/>
        </p:nvSpPr>
        <p:spPr>
          <a:xfrm>
            <a:off x="2568906" y="4166768"/>
            <a:ext cx="80513" cy="86264"/>
          </a:xfrm>
          <a:prstGeom prst="ellipse">
            <a:avLst/>
          </a:prstGeom>
          <a:solidFill>
            <a:srgbClr val="00BFC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D68DA737-3897-FE7C-1A88-E928633000CB}"/>
              </a:ext>
            </a:extLst>
          </p:cNvPr>
          <p:cNvSpPr/>
          <p:nvPr/>
        </p:nvSpPr>
        <p:spPr>
          <a:xfrm>
            <a:off x="2568896" y="4329254"/>
            <a:ext cx="80513" cy="86264"/>
          </a:xfrm>
          <a:prstGeom prst="ellipse">
            <a:avLst/>
          </a:prstGeom>
          <a:solidFill>
            <a:srgbClr val="F9766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78F488A6-CC9E-6579-8C9F-4EA465A9359B}"/>
              </a:ext>
            </a:extLst>
          </p:cNvPr>
          <p:cNvSpPr/>
          <p:nvPr/>
        </p:nvSpPr>
        <p:spPr>
          <a:xfrm>
            <a:off x="5135619" y="4080504"/>
            <a:ext cx="80513" cy="86264"/>
          </a:xfrm>
          <a:prstGeom prst="ellipse">
            <a:avLst/>
          </a:prstGeom>
          <a:solidFill>
            <a:srgbClr val="00BFC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CCE49650-AE2F-E5D3-33ED-BA3DC4004D17}"/>
              </a:ext>
            </a:extLst>
          </p:cNvPr>
          <p:cNvSpPr/>
          <p:nvPr/>
        </p:nvSpPr>
        <p:spPr>
          <a:xfrm>
            <a:off x="5135609" y="4242990"/>
            <a:ext cx="80513" cy="86264"/>
          </a:xfrm>
          <a:prstGeom prst="ellipse">
            <a:avLst/>
          </a:prstGeom>
          <a:solidFill>
            <a:srgbClr val="F9766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C2BE2238-740D-CC57-B67C-2BA2BBCD661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9337" t="12507" r="77279" b="82511"/>
          <a:stretch/>
        </p:blipFill>
        <p:spPr>
          <a:xfrm>
            <a:off x="2428946" y="1022470"/>
            <a:ext cx="1246405" cy="309283"/>
          </a:xfrm>
          <a:prstGeom prst="rect">
            <a:avLst/>
          </a:prstGeom>
        </p:spPr>
      </p:pic>
      <p:sp>
        <p:nvSpPr>
          <p:cNvPr id="33" name="Rectangle 32">
            <a:extLst>
              <a:ext uri="{FF2B5EF4-FFF2-40B4-BE49-F238E27FC236}">
                <a16:creationId xmlns:a16="http://schemas.microsoft.com/office/drawing/2014/main" id="{0A28ECD2-6F1B-2347-F99F-99369A38CA0C}"/>
              </a:ext>
            </a:extLst>
          </p:cNvPr>
          <p:cNvSpPr/>
          <p:nvPr/>
        </p:nvSpPr>
        <p:spPr>
          <a:xfrm>
            <a:off x="2551814" y="1414130"/>
            <a:ext cx="1123537" cy="255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4832CB0E-1C81-0421-BBFB-02CA93219371}"/>
              </a:ext>
            </a:extLst>
          </p:cNvPr>
          <p:cNvSpPr/>
          <p:nvPr/>
        </p:nvSpPr>
        <p:spPr>
          <a:xfrm>
            <a:off x="5817929" y="1326337"/>
            <a:ext cx="987317" cy="3428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92459B26-4B07-562C-3F2B-75F741CA1D13}"/>
              </a:ext>
            </a:extLst>
          </p:cNvPr>
          <p:cNvSpPr/>
          <p:nvPr/>
        </p:nvSpPr>
        <p:spPr>
          <a:xfrm>
            <a:off x="7960507" y="1285523"/>
            <a:ext cx="1107114" cy="3836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F4719F3C-A52C-4DEC-068B-68B88947DAE9}"/>
              </a:ext>
            </a:extLst>
          </p:cNvPr>
          <p:cNvSpPr/>
          <p:nvPr/>
        </p:nvSpPr>
        <p:spPr>
          <a:xfrm>
            <a:off x="5542433" y="3885877"/>
            <a:ext cx="1107114" cy="3836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C651A1DD-85D8-154F-F688-D093D93453C7}"/>
              </a:ext>
            </a:extLst>
          </p:cNvPr>
          <p:cNvSpPr/>
          <p:nvPr/>
        </p:nvSpPr>
        <p:spPr>
          <a:xfrm>
            <a:off x="2775097" y="3852427"/>
            <a:ext cx="793997" cy="3836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BE99F80D-1EB7-4172-DC63-C0AB7A3D2FA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0119" t="11773" r="6496" b="80968"/>
          <a:stretch/>
        </p:blipFill>
        <p:spPr>
          <a:xfrm>
            <a:off x="7556218" y="1026704"/>
            <a:ext cx="1246405" cy="450635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3502CA5C-AE1A-0B9D-F850-98D94A184C3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1913" t="59467" r="78580" b="32548"/>
          <a:stretch/>
        </p:blipFill>
        <p:spPr>
          <a:xfrm>
            <a:off x="2326651" y="3515025"/>
            <a:ext cx="896892" cy="502152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FC510DF7-38AA-39BA-0D47-08C7980EEB5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8910" t="60939" r="37705" b="31802"/>
          <a:stretch/>
        </p:blipFill>
        <p:spPr>
          <a:xfrm>
            <a:off x="4970354" y="3604377"/>
            <a:ext cx="1246405" cy="450635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98075154-28B0-E7B4-0518-F1073E08016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1637" t="11238" r="36942" b="82098"/>
          <a:stretch/>
        </p:blipFill>
        <p:spPr>
          <a:xfrm>
            <a:off x="5753100" y="970246"/>
            <a:ext cx="1063518" cy="413730"/>
          </a:xfrm>
          <a:prstGeom prst="rect">
            <a:avLst/>
          </a:prstGeom>
        </p:spPr>
      </p:pic>
      <p:sp>
        <p:nvSpPr>
          <p:cNvPr id="22" name="Oval 21">
            <a:extLst>
              <a:ext uri="{FF2B5EF4-FFF2-40B4-BE49-F238E27FC236}">
                <a16:creationId xmlns:a16="http://schemas.microsoft.com/office/drawing/2014/main" id="{6C9AAA2D-A8F5-D3C9-E7D2-068FD79710E4}"/>
              </a:ext>
            </a:extLst>
          </p:cNvPr>
          <p:cNvSpPr/>
          <p:nvPr/>
        </p:nvSpPr>
        <p:spPr>
          <a:xfrm>
            <a:off x="2528649" y="1345298"/>
            <a:ext cx="80513" cy="86264"/>
          </a:xfrm>
          <a:prstGeom prst="ellipse">
            <a:avLst/>
          </a:prstGeom>
          <a:solidFill>
            <a:srgbClr val="00BFC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9FC73219-F918-D525-BD40-14CCB8034856}"/>
              </a:ext>
            </a:extLst>
          </p:cNvPr>
          <p:cNvSpPr/>
          <p:nvPr/>
        </p:nvSpPr>
        <p:spPr>
          <a:xfrm>
            <a:off x="2528639" y="1507784"/>
            <a:ext cx="80513" cy="86264"/>
          </a:xfrm>
          <a:prstGeom prst="ellipse">
            <a:avLst/>
          </a:prstGeom>
          <a:solidFill>
            <a:srgbClr val="F9766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4A878480-1508-8698-CEE5-E57BC620C043}"/>
              </a:ext>
            </a:extLst>
          </p:cNvPr>
          <p:cNvSpPr txBox="1"/>
          <p:nvPr/>
        </p:nvSpPr>
        <p:spPr>
          <a:xfrm>
            <a:off x="2572138" y="1261563"/>
            <a:ext cx="8329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E</a:t>
            </a:r>
            <a:r>
              <a:rPr lang="en-US" sz="1000" baseline="-25000" dirty="0"/>
              <a:t>c1b</a:t>
            </a:r>
            <a:r>
              <a:rPr lang="en-US" sz="1000" dirty="0"/>
              <a:t> &gt; E</a:t>
            </a:r>
            <a:r>
              <a:rPr lang="en-US" sz="1000" baseline="-25000" dirty="0"/>
              <a:t>c1a</a:t>
            </a:r>
            <a:endParaRPr lang="en-US" sz="1000" dirty="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DA3B6138-627E-B986-1765-0351B8F94113}"/>
              </a:ext>
            </a:extLst>
          </p:cNvPr>
          <p:cNvSpPr txBox="1"/>
          <p:nvPr/>
        </p:nvSpPr>
        <p:spPr>
          <a:xfrm>
            <a:off x="2567400" y="1435620"/>
            <a:ext cx="8329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E</a:t>
            </a:r>
            <a:r>
              <a:rPr lang="en-US" sz="1000" baseline="-25000" dirty="0"/>
              <a:t>c1a</a:t>
            </a:r>
            <a:r>
              <a:rPr lang="en-US" sz="1000" dirty="0"/>
              <a:t> &gt; E</a:t>
            </a:r>
            <a:r>
              <a:rPr lang="en-US" sz="1000" baseline="-25000" dirty="0"/>
              <a:t>c1b</a:t>
            </a:r>
            <a:endParaRPr lang="en-US" sz="1000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0A80C30-0FE0-36C6-A855-2F78A7C4AA98}"/>
              </a:ext>
            </a:extLst>
          </p:cNvPr>
          <p:cNvSpPr txBox="1"/>
          <p:nvPr/>
        </p:nvSpPr>
        <p:spPr>
          <a:xfrm>
            <a:off x="7751451" y="1438793"/>
            <a:ext cx="66899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E</a:t>
            </a:r>
            <a:r>
              <a:rPr lang="en-US" sz="1000" baseline="-25000" dirty="0"/>
              <a:t>Kb</a:t>
            </a:r>
            <a:r>
              <a:rPr lang="en-US" sz="1000" dirty="0"/>
              <a:t> &gt; E</a:t>
            </a:r>
            <a:r>
              <a:rPr lang="en-US" sz="1000" baseline="-25000" dirty="0"/>
              <a:t>Ka</a:t>
            </a:r>
            <a:endParaRPr lang="en-US" sz="1000" dirty="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60C777C-4B6C-193A-85FD-35709FF40372}"/>
              </a:ext>
            </a:extLst>
          </p:cNvPr>
          <p:cNvSpPr txBox="1"/>
          <p:nvPr/>
        </p:nvSpPr>
        <p:spPr>
          <a:xfrm>
            <a:off x="7751451" y="1595713"/>
            <a:ext cx="66899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E</a:t>
            </a:r>
            <a:r>
              <a:rPr lang="en-US" sz="1000" baseline="-25000" dirty="0"/>
              <a:t>Ka</a:t>
            </a:r>
            <a:r>
              <a:rPr lang="en-US" sz="1000" dirty="0"/>
              <a:t> &gt; E</a:t>
            </a:r>
            <a:r>
              <a:rPr lang="en-US" sz="1000" baseline="-25000" dirty="0"/>
              <a:t>Kb</a:t>
            </a:r>
            <a:endParaRPr lang="en-US" sz="1000" dirty="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7E6A4AC-36D9-33BE-82CD-935051BDFA3F}"/>
              </a:ext>
            </a:extLst>
          </p:cNvPr>
          <p:cNvSpPr txBox="1"/>
          <p:nvPr/>
        </p:nvSpPr>
        <p:spPr>
          <a:xfrm>
            <a:off x="2609152" y="4083033"/>
            <a:ext cx="66899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E</a:t>
            </a:r>
            <a:r>
              <a:rPr lang="en-US" sz="1000" baseline="-25000" dirty="0"/>
              <a:t>vb</a:t>
            </a:r>
            <a:r>
              <a:rPr lang="en-US" sz="1000" dirty="0"/>
              <a:t> &gt; E</a:t>
            </a:r>
            <a:r>
              <a:rPr lang="en-US" sz="1000" baseline="-25000" dirty="0"/>
              <a:t>va</a:t>
            </a:r>
            <a:endParaRPr lang="en-US" sz="1000" dirty="0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C3C8F2A9-AAF5-F36B-7154-30FC17ADEBEF}"/>
              </a:ext>
            </a:extLst>
          </p:cNvPr>
          <p:cNvSpPr txBox="1"/>
          <p:nvPr/>
        </p:nvSpPr>
        <p:spPr>
          <a:xfrm>
            <a:off x="2608400" y="4247832"/>
            <a:ext cx="66899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E</a:t>
            </a:r>
            <a:r>
              <a:rPr lang="en-US" sz="1000" baseline="-25000" dirty="0"/>
              <a:t>va</a:t>
            </a:r>
            <a:r>
              <a:rPr lang="en-US" sz="1000" dirty="0"/>
              <a:t> &gt; E</a:t>
            </a:r>
            <a:r>
              <a:rPr lang="en-US" sz="1000" baseline="-25000" dirty="0"/>
              <a:t>vb</a:t>
            </a:r>
            <a:endParaRPr lang="en-US" sz="1000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2283E32-D0CD-FE74-2528-D866FBE8D9D0}"/>
              </a:ext>
            </a:extLst>
          </p:cNvPr>
          <p:cNvSpPr txBox="1"/>
          <p:nvPr/>
        </p:nvSpPr>
        <p:spPr>
          <a:xfrm>
            <a:off x="5171228" y="4163011"/>
            <a:ext cx="79333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E</a:t>
            </a:r>
            <a:r>
              <a:rPr lang="en-US" sz="1000" baseline="-25000" dirty="0"/>
              <a:t>m1</a:t>
            </a:r>
            <a:r>
              <a:rPr lang="en-US" sz="1000" dirty="0"/>
              <a:t> &gt; E</a:t>
            </a:r>
            <a:r>
              <a:rPr lang="en-US" sz="1000" baseline="-25000" dirty="0"/>
              <a:t>m2</a:t>
            </a:r>
            <a:endParaRPr lang="en-US" sz="1000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3349EF7-1CE2-1CAA-FF78-A6C0A670E0AC}"/>
              </a:ext>
            </a:extLst>
          </p:cNvPr>
          <p:cNvSpPr txBox="1"/>
          <p:nvPr/>
        </p:nvSpPr>
        <p:spPr>
          <a:xfrm>
            <a:off x="5170566" y="4004002"/>
            <a:ext cx="79399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E</a:t>
            </a:r>
            <a:r>
              <a:rPr lang="en-US" sz="1000" baseline="-25000" dirty="0"/>
              <a:t>m2</a:t>
            </a:r>
            <a:r>
              <a:rPr lang="en-US" sz="1000" dirty="0"/>
              <a:t> &gt; E</a:t>
            </a:r>
            <a:r>
              <a:rPr lang="en-US" sz="1000" baseline="-25000" dirty="0"/>
              <a:t>m1</a:t>
            </a:r>
            <a:endParaRPr lang="en-US" sz="1000" dirty="0"/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id="{ADED2E25-19E6-D6B5-D4D5-7F33EA79E544}"/>
              </a:ext>
            </a:extLst>
          </p:cNvPr>
          <p:cNvGrpSpPr/>
          <p:nvPr/>
        </p:nvGrpSpPr>
        <p:grpSpPr>
          <a:xfrm>
            <a:off x="5975995" y="1383976"/>
            <a:ext cx="709257" cy="408707"/>
            <a:chOff x="6095990" y="2231900"/>
            <a:chExt cx="709257" cy="408707"/>
          </a:xfrm>
        </p:grpSpPr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6832D57B-E8D0-B7B2-B32B-ED251A4FAB0B}"/>
                </a:ext>
              </a:extLst>
            </p:cNvPr>
            <p:cNvSpPr/>
            <p:nvPr/>
          </p:nvSpPr>
          <p:spPr>
            <a:xfrm>
              <a:off x="6096000" y="2311879"/>
              <a:ext cx="80513" cy="86264"/>
            </a:xfrm>
            <a:prstGeom prst="ellipse">
              <a:avLst/>
            </a:prstGeom>
            <a:solidFill>
              <a:srgbClr val="00BFC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D16D42EE-2159-95A3-632F-8A6D32CF4814}"/>
                </a:ext>
              </a:extLst>
            </p:cNvPr>
            <p:cNvSpPr/>
            <p:nvPr/>
          </p:nvSpPr>
          <p:spPr>
            <a:xfrm>
              <a:off x="6095990" y="2474365"/>
              <a:ext cx="80513" cy="86264"/>
            </a:xfrm>
            <a:prstGeom prst="ellipse">
              <a:avLst/>
            </a:prstGeom>
            <a:solidFill>
              <a:srgbClr val="F9766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5123FBE5-98D7-D389-7ABA-EC015132EFD6}"/>
                </a:ext>
              </a:extLst>
            </p:cNvPr>
            <p:cNvSpPr txBox="1"/>
            <p:nvPr/>
          </p:nvSpPr>
          <p:spPr>
            <a:xfrm>
              <a:off x="6136256" y="2394386"/>
              <a:ext cx="66899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/>
                <a:t>E</a:t>
              </a:r>
              <a:r>
                <a:rPr lang="en-US" sz="1000" baseline="-25000" dirty="0"/>
                <a:t>ra</a:t>
              </a:r>
              <a:r>
                <a:rPr lang="en-US" sz="1000" dirty="0"/>
                <a:t> &gt; E</a:t>
              </a:r>
              <a:r>
                <a:rPr lang="en-US" sz="1000" baseline="-25000" dirty="0"/>
                <a:t>rb</a:t>
              </a:r>
              <a:endParaRPr lang="en-US" sz="1000" dirty="0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520445E8-1B2A-1A47-3216-085D4E811AE2}"/>
                </a:ext>
              </a:extLst>
            </p:cNvPr>
            <p:cNvSpPr txBox="1"/>
            <p:nvPr/>
          </p:nvSpPr>
          <p:spPr>
            <a:xfrm>
              <a:off x="6136255" y="2231900"/>
              <a:ext cx="66899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/>
                <a:t>E</a:t>
              </a:r>
              <a:r>
                <a:rPr lang="en-US" sz="1000" baseline="-25000" dirty="0"/>
                <a:t>rb</a:t>
              </a:r>
              <a:r>
                <a:rPr lang="en-US" sz="1000" dirty="0"/>
                <a:t> &gt; E</a:t>
              </a:r>
              <a:r>
                <a:rPr lang="en-US" sz="1000" baseline="-25000" dirty="0"/>
                <a:t>ra</a:t>
              </a:r>
              <a:endParaRPr lang="en-US" sz="1000" dirty="0"/>
            </a:p>
          </p:txBody>
        </p:sp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1DE7D431-BB5E-B9D4-DDDF-FF98A4123E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20752" y="3515025"/>
            <a:ext cx="3250906" cy="231627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E7CE491-D10A-CC9B-EC1C-B4820DD590EE}"/>
              </a:ext>
            </a:extLst>
          </p:cNvPr>
          <p:cNvSpPr txBox="1"/>
          <p:nvPr/>
        </p:nvSpPr>
        <p:spPr>
          <a:xfrm>
            <a:off x="7020752" y="3299284"/>
            <a:ext cx="2819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latin typeface="Helvetica" pitchFamily="2" charset="0"/>
                <a:cs typeface="Calibri" panose="020F0502020204030204" pitchFamily="34" charset="0"/>
              </a:rPr>
              <a:t>F</a:t>
            </a:r>
            <a:endParaRPr lang="en-US" sz="1100" b="1" dirty="0">
              <a:latin typeface="Helvetica" pitchFamily="2" charset="0"/>
              <a:cs typeface="Calibri" panose="020F0502020204030204" pitchFamily="34" charset="0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42BB9BD0-C7D2-8C46-1C7E-1C2805D044A1}"/>
              </a:ext>
            </a:extLst>
          </p:cNvPr>
          <p:cNvCxnSpPr>
            <a:cxnSpLocks/>
          </p:cNvCxnSpPr>
          <p:nvPr/>
        </p:nvCxnSpPr>
        <p:spPr>
          <a:xfrm flipH="1">
            <a:off x="8395286" y="4228005"/>
            <a:ext cx="327660" cy="216298"/>
          </a:xfrm>
          <a:prstGeom prst="line">
            <a:avLst/>
          </a:prstGeom>
          <a:ln w="38100"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A5023E0E-8F27-8A91-6D22-77798AEE488A}"/>
              </a:ext>
            </a:extLst>
          </p:cNvPr>
          <p:cNvSpPr txBox="1"/>
          <p:nvPr/>
        </p:nvSpPr>
        <p:spPr>
          <a:xfrm>
            <a:off x="7751451" y="3751340"/>
            <a:ext cx="110572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latin typeface="Helvetica" pitchFamily="2" charset="0"/>
              </a:rPr>
              <a:t>Displacement (Euclidean distance)</a:t>
            </a:r>
          </a:p>
        </p:txBody>
      </p:sp>
    </p:spTree>
    <p:extLst>
      <p:ext uri="{BB962C8B-B14F-4D97-AF65-F5344CB8AC3E}">
        <p14:creationId xmlns:p14="http://schemas.microsoft.com/office/powerpoint/2010/main" val="18763307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7779899-4F6C-29AF-052C-1EBCDC7EC29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4887"/>
          <a:stretch/>
        </p:blipFill>
        <p:spPr>
          <a:xfrm>
            <a:off x="1914248" y="243836"/>
            <a:ext cx="7392488" cy="51816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87FE90BD-9802-3139-85DF-1C5B3EB2E6BC}"/>
              </a:ext>
            </a:extLst>
          </p:cNvPr>
          <p:cNvSpPr/>
          <p:nvPr/>
        </p:nvSpPr>
        <p:spPr>
          <a:xfrm>
            <a:off x="1820091" y="1785255"/>
            <a:ext cx="7541623" cy="1915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838A1EC-516E-FD48-C6B6-9CDB1FDD1FA1}"/>
              </a:ext>
            </a:extLst>
          </p:cNvPr>
          <p:cNvSpPr/>
          <p:nvPr/>
        </p:nvSpPr>
        <p:spPr>
          <a:xfrm rot="16200000">
            <a:off x="3675470" y="1904993"/>
            <a:ext cx="3870045" cy="2569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8151A4C-ECFF-CCB8-9BF0-7DE54A342D39}"/>
              </a:ext>
            </a:extLst>
          </p:cNvPr>
          <p:cNvSpPr/>
          <p:nvPr/>
        </p:nvSpPr>
        <p:spPr>
          <a:xfrm rot="16200000">
            <a:off x="5597347" y="2037560"/>
            <a:ext cx="3870045" cy="2826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15E5B7F-C14E-87E1-36F1-E53AD5768E6A}"/>
              </a:ext>
            </a:extLst>
          </p:cNvPr>
          <p:cNvSpPr/>
          <p:nvPr/>
        </p:nvSpPr>
        <p:spPr>
          <a:xfrm rot="16200000">
            <a:off x="855547" y="2615365"/>
            <a:ext cx="5666135" cy="2569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107E332-F4F6-9324-49EF-BF907B2E6973}"/>
              </a:ext>
            </a:extLst>
          </p:cNvPr>
          <p:cNvSpPr/>
          <p:nvPr/>
        </p:nvSpPr>
        <p:spPr>
          <a:xfrm>
            <a:off x="1914248" y="3466006"/>
            <a:ext cx="7541623" cy="1915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772DB0B-89EF-CF30-CF3C-9AD1CC196534}"/>
              </a:ext>
            </a:extLst>
          </p:cNvPr>
          <p:cNvSpPr/>
          <p:nvPr/>
        </p:nvSpPr>
        <p:spPr>
          <a:xfrm>
            <a:off x="1914248" y="5162852"/>
            <a:ext cx="7541623" cy="1915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8378119-F2B9-3DA5-96EE-D059AAFC8CA9}"/>
              </a:ext>
            </a:extLst>
          </p:cNvPr>
          <p:cNvSpPr txBox="1"/>
          <p:nvPr/>
        </p:nvSpPr>
        <p:spPr>
          <a:xfrm rot="16200000">
            <a:off x="-545990" y="2403745"/>
            <a:ext cx="43030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Displacement of species pair with warming (Euclidean distance)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088C477-1E66-93D3-D849-E67F77EB6883}"/>
              </a:ext>
            </a:extLst>
          </p:cNvPr>
          <p:cNvSpPr txBox="1"/>
          <p:nvPr/>
        </p:nvSpPr>
        <p:spPr>
          <a:xfrm>
            <a:off x="4096555" y="5354441"/>
            <a:ext cx="49306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Magnitude of thermal asymmetry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41376B9-9449-AB67-3507-1AF8C50B706E}"/>
              </a:ext>
            </a:extLst>
          </p:cNvPr>
          <p:cNvSpPr txBox="1"/>
          <p:nvPr/>
        </p:nvSpPr>
        <p:spPr>
          <a:xfrm>
            <a:off x="2401294" y="1707627"/>
            <a:ext cx="9040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|E</a:t>
            </a:r>
            <a:r>
              <a:rPr lang="en-US" sz="1400" baseline="-25000" dirty="0"/>
              <a:t>rb</a:t>
            </a:r>
            <a:r>
              <a:rPr lang="en-US" sz="1400" dirty="0"/>
              <a:t> – E</a:t>
            </a:r>
            <a:r>
              <a:rPr lang="en-US" sz="1400" baseline="-25000" dirty="0"/>
              <a:t>ra</a:t>
            </a:r>
            <a:r>
              <a:rPr lang="en-US" sz="1400" dirty="0"/>
              <a:t>|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0858A56-7DCA-AFB6-F804-9D80BF719BDC}"/>
              </a:ext>
            </a:extLst>
          </p:cNvPr>
          <p:cNvSpPr txBox="1"/>
          <p:nvPr/>
        </p:nvSpPr>
        <p:spPr>
          <a:xfrm>
            <a:off x="4140747" y="1707626"/>
            <a:ext cx="11875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|E</a:t>
            </a:r>
            <a:r>
              <a:rPr lang="en-US" sz="1400" baseline="-25000" dirty="0"/>
              <a:t>c1b</a:t>
            </a:r>
            <a:r>
              <a:rPr lang="en-US" sz="1400" dirty="0"/>
              <a:t> – E</a:t>
            </a:r>
            <a:r>
              <a:rPr lang="en-US" sz="1400" baseline="-25000" dirty="0"/>
              <a:t>c2a</a:t>
            </a:r>
            <a:r>
              <a:rPr lang="en-US" sz="1400" dirty="0"/>
              <a:t>|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78A4557-4464-972C-A8EE-7093FF280DE6}"/>
              </a:ext>
            </a:extLst>
          </p:cNvPr>
          <p:cNvSpPr txBox="1"/>
          <p:nvPr/>
        </p:nvSpPr>
        <p:spPr>
          <a:xfrm>
            <a:off x="6102906" y="1707625"/>
            <a:ext cx="11875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|E</a:t>
            </a:r>
            <a:r>
              <a:rPr lang="en-US" sz="1400" baseline="-25000" dirty="0"/>
              <a:t>c1b</a:t>
            </a:r>
            <a:r>
              <a:rPr lang="en-US" sz="1400" dirty="0"/>
              <a:t> – E</a:t>
            </a:r>
            <a:r>
              <a:rPr lang="en-US" sz="1400" baseline="-25000" dirty="0"/>
              <a:t>c1a</a:t>
            </a:r>
            <a:r>
              <a:rPr lang="en-US" sz="1400" dirty="0"/>
              <a:t>|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7A698B0-F5A5-6018-15EF-A7950C4D0AAD}"/>
              </a:ext>
            </a:extLst>
          </p:cNvPr>
          <p:cNvSpPr txBox="1"/>
          <p:nvPr/>
        </p:nvSpPr>
        <p:spPr>
          <a:xfrm>
            <a:off x="8013405" y="1731757"/>
            <a:ext cx="11875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|E</a:t>
            </a:r>
            <a:r>
              <a:rPr lang="en-US" sz="1400" baseline="-25000" dirty="0"/>
              <a:t>c1b</a:t>
            </a:r>
            <a:r>
              <a:rPr lang="en-US" sz="1400" dirty="0"/>
              <a:t> – E</a:t>
            </a:r>
            <a:r>
              <a:rPr lang="en-US" sz="1400" baseline="-25000" dirty="0"/>
              <a:t>c2b</a:t>
            </a:r>
            <a:r>
              <a:rPr lang="en-US" sz="1400" dirty="0"/>
              <a:t>|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3E689ED-15D7-E5CA-E654-F073DA49EA33}"/>
              </a:ext>
            </a:extLst>
          </p:cNvPr>
          <p:cNvSpPr txBox="1"/>
          <p:nvPr/>
        </p:nvSpPr>
        <p:spPr>
          <a:xfrm>
            <a:off x="2291469" y="3389355"/>
            <a:ext cx="11875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|E</a:t>
            </a:r>
            <a:r>
              <a:rPr lang="en-US" sz="1400" baseline="-25000" dirty="0"/>
              <a:t>c2b</a:t>
            </a:r>
            <a:r>
              <a:rPr lang="en-US" sz="1400" dirty="0"/>
              <a:t> – E</a:t>
            </a:r>
            <a:r>
              <a:rPr lang="en-US" sz="1400" baseline="-25000" dirty="0"/>
              <a:t>c2a</a:t>
            </a:r>
            <a:r>
              <a:rPr lang="en-US" sz="1400" dirty="0"/>
              <a:t>|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077F40D-4F3B-F332-E9B1-2441C8675F7E}"/>
              </a:ext>
            </a:extLst>
          </p:cNvPr>
          <p:cNvSpPr txBox="1"/>
          <p:nvPr/>
        </p:nvSpPr>
        <p:spPr>
          <a:xfrm>
            <a:off x="4163638" y="3402931"/>
            <a:ext cx="11875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|E</a:t>
            </a:r>
            <a:r>
              <a:rPr lang="en-US" sz="1400" baseline="-25000" dirty="0"/>
              <a:t>c2b</a:t>
            </a:r>
            <a:r>
              <a:rPr lang="en-US" sz="1400" dirty="0"/>
              <a:t> – E</a:t>
            </a:r>
            <a:r>
              <a:rPr lang="en-US" sz="1400" baseline="-25000" dirty="0"/>
              <a:t>c1a</a:t>
            </a:r>
            <a:r>
              <a:rPr lang="en-US" sz="1400" dirty="0"/>
              <a:t>|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6E81538-25AD-678F-FB87-6CA2ED505533}"/>
              </a:ext>
            </a:extLst>
          </p:cNvPr>
          <p:cNvSpPr txBox="1"/>
          <p:nvPr/>
        </p:nvSpPr>
        <p:spPr>
          <a:xfrm>
            <a:off x="6054343" y="3403635"/>
            <a:ext cx="11875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|E</a:t>
            </a:r>
            <a:r>
              <a:rPr lang="en-US" sz="1400" baseline="-25000" dirty="0"/>
              <a:t>c1a</a:t>
            </a:r>
            <a:r>
              <a:rPr lang="en-US" sz="1400" dirty="0"/>
              <a:t> – E</a:t>
            </a:r>
            <a:r>
              <a:rPr lang="en-US" sz="1400" baseline="-25000" dirty="0"/>
              <a:t>c2a</a:t>
            </a:r>
            <a:r>
              <a:rPr lang="en-US" sz="1400" dirty="0"/>
              <a:t>|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DF5EF67-B87A-96E1-5810-5A6AAC603C24}"/>
              </a:ext>
            </a:extLst>
          </p:cNvPr>
          <p:cNvSpPr txBox="1"/>
          <p:nvPr/>
        </p:nvSpPr>
        <p:spPr>
          <a:xfrm>
            <a:off x="8140368" y="3415959"/>
            <a:ext cx="9040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|E</a:t>
            </a:r>
            <a:r>
              <a:rPr lang="en-US" sz="1400" baseline="-25000" dirty="0"/>
              <a:t>Ka</a:t>
            </a:r>
            <a:r>
              <a:rPr lang="en-US" sz="1400" dirty="0"/>
              <a:t> – E</a:t>
            </a:r>
            <a:r>
              <a:rPr lang="en-US" sz="1400" baseline="-25000" dirty="0"/>
              <a:t>Kb</a:t>
            </a:r>
            <a:r>
              <a:rPr lang="en-US" sz="1400" dirty="0"/>
              <a:t>|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D86C463-A57B-5709-2F01-45B06246CDBD}"/>
              </a:ext>
            </a:extLst>
          </p:cNvPr>
          <p:cNvSpPr txBox="1"/>
          <p:nvPr/>
        </p:nvSpPr>
        <p:spPr>
          <a:xfrm>
            <a:off x="2376639" y="5090618"/>
            <a:ext cx="9040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|E</a:t>
            </a:r>
            <a:r>
              <a:rPr lang="en-US" sz="1400" baseline="-25000" dirty="0"/>
              <a:t>va</a:t>
            </a:r>
            <a:r>
              <a:rPr lang="en-US" sz="1400" dirty="0"/>
              <a:t> – E</a:t>
            </a:r>
            <a:r>
              <a:rPr lang="en-US" sz="1400" baseline="-25000" dirty="0"/>
              <a:t>vb</a:t>
            </a:r>
            <a:r>
              <a:rPr lang="en-US" sz="1400" dirty="0"/>
              <a:t>|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E3D4AEC-32D6-A6EC-051D-AC1D4398DC0C}"/>
              </a:ext>
            </a:extLst>
          </p:cNvPr>
          <p:cNvSpPr txBox="1"/>
          <p:nvPr/>
        </p:nvSpPr>
        <p:spPr>
          <a:xfrm>
            <a:off x="4282524" y="5095331"/>
            <a:ext cx="11995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|E</a:t>
            </a:r>
            <a:r>
              <a:rPr lang="en-US" sz="1400" baseline="-25000" dirty="0"/>
              <a:t>m1</a:t>
            </a:r>
            <a:r>
              <a:rPr lang="en-US" sz="1400" dirty="0"/>
              <a:t> – E</a:t>
            </a:r>
            <a:r>
              <a:rPr lang="en-US" sz="1400" baseline="-25000" dirty="0"/>
              <a:t>m2</a:t>
            </a:r>
            <a:r>
              <a:rPr lang="en-US" sz="1400" dirty="0"/>
              <a:t>|</a:t>
            </a:r>
          </a:p>
        </p:txBody>
      </p:sp>
    </p:spTree>
    <p:extLst>
      <p:ext uri="{BB962C8B-B14F-4D97-AF65-F5344CB8AC3E}">
        <p14:creationId xmlns:p14="http://schemas.microsoft.com/office/powerpoint/2010/main" val="33926989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347E12F0-24F5-A336-50F2-E871BD573033}"/>
              </a:ext>
            </a:extLst>
          </p:cNvPr>
          <p:cNvGrpSpPr/>
          <p:nvPr/>
        </p:nvGrpSpPr>
        <p:grpSpPr>
          <a:xfrm>
            <a:off x="2117928" y="514350"/>
            <a:ext cx="8200970" cy="5829300"/>
            <a:chOff x="-2176279" y="-1709160"/>
            <a:chExt cx="8200970" cy="5829300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FDBCC751-456F-1CD9-F780-C6C32E0979A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2176279" y="-1709160"/>
              <a:ext cx="7772400" cy="5829300"/>
            </a:xfrm>
            <a:prstGeom prst="rect">
              <a:avLst/>
            </a:prstGeom>
          </p:spPr>
        </p:pic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32910CE0-2E51-D657-B265-22CF76B95BD3}"/>
                </a:ext>
              </a:extLst>
            </p:cNvPr>
            <p:cNvSpPr/>
            <p:nvPr/>
          </p:nvSpPr>
          <p:spPr>
            <a:xfrm>
              <a:off x="4861420" y="2642532"/>
              <a:ext cx="226503" cy="1510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C68B0A05-6B26-23AB-B53C-B71387B0B126}"/>
                </a:ext>
              </a:extLst>
            </p:cNvPr>
            <p:cNvSpPr txBox="1"/>
            <p:nvPr/>
          </p:nvSpPr>
          <p:spPr>
            <a:xfrm>
              <a:off x="4790111" y="2581647"/>
              <a:ext cx="123458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>
                  <a:latin typeface="Helvetica" pitchFamily="2" charset="0"/>
                </a:rPr>
                <a:t>mixed cellularity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403898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464ACD-BCFB-8C2E-C6A7-3D8BE44FAE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 descr="A screenshot of a video game&#10;&#10;AI-generated content may be incorrect.">
            <a:extLst>
              <a:ext uri="{FF2B5EF4-FFF2-40B4-BE49-F238E27FC236}">
                <a16:creationId xmlns:a16="http://schemas.microsoft.com/office/drawing/2014/main" id="{20174884-2754-67CA-B38D-D850B89A8F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7666" y="320040"/>
            <a:ext cx="7772400" cy="621792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381D2A6-9F6E-E0AB-B84F-BC2F8F42A51D}"/>
              </a:ext>
            </a:extLst>
          </p:cNvPr>
          <p:cNvSpPr txBox="1"/>
          <p:nvPr/>
        </p:nvSpPr>
        <p:spPr>
          <a:xfrm>
            <a:off x="2231834" y="353091"/>
            <a:ext cx="257978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Helvetica" pitchFamily="2" charset="0"/>
              </a:rPr>
              <a:t>A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C50EA4D-4CF7-8DA2-768B-B1292E4132FB}"/>
              </a:ext>
            </a:extLst>
          </p:cNvPr>
          <p:cNvSpPr txBox="1"/>
          <p:nvPr/>
        </p:nvSpPr>
        <p:spPr>
          <a:xfrm>
            <a:off x="4532523" y="298006"/>
            <a:ext cx="257978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Helvetica" pitchFamily="2" charset="0"/>
              </a:rPr>
              <a:t>B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2580482-A977-33F6-2CCC-DF8AFB089CD8}"/>
              </a:ext>
            </a:extLst>
          </p:cNvPr>
          <p:cNvSpPr txBox="1"/>
          <p:nvPr/>
        </p:nvSpPr>
        <p:spPr>
          <a:xfrm>
            <a:off x="6836427" y="340669"/>
            <a:ext cx="257978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Helvetica" pitchFamily="2" charset="0"/>
              </a:rPr>
              <a:t>C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4E74F56-4929-F60E-FB3E-59CD6D2270F6}"/>
              </a:ext>
            </a:extLst>
          </p:cNvPr>
          <p:cNvSpPr txBox="1"/>
          <p:nvPr/>
        </p:nvSpPr>
        <p:spPr>
          <a:xfrm>
            <a:off x="2221734" y="3314792"/>
            <a:ext cx="257978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Helvetica" pitchFamily="2" charset="0"/>
              </a:rPr>
              <a:t>D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A520F24-8890-9C63-EECE-1D64DF1E2C1C}"/>
              </a:ext>
            </a:extLst>
          </p:cNvPr>
          <p:cNvSpPr txBox="1"/>
          <p:nvPr/>
        </p:nvSpPr>
        <p:spPr>
          <a:xfrm>
            <a:off x="4532523" y="3335541"/>
            <a:ext cx="257978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Helvetica" pitchFamily="2" charset="0"/>
              </a:rPr>
              <a:t>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E37E049-35FC-0668-54E4-542491585BA1}"/>
              </a:ext>
            </a:extLst>
          </p:cNvPr>
          <p:cNvSpPr txBox="1"/>
          <p:nvPr/>
        </p:nvSpPr>
        <p:spPr>
          <a:xfrm>
            <a:off x="6854788" y="3335541"/>
            <a:ext cx="257978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Helvetica" pitchFamily="2" charset="0"/>
              </a:rPr>
              <a:t>F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3FD62CE-8508-3DFC-8A9B-870203BF2AFD}"/>
              </a:ext>
            </a:extLst>
          </p:cNvPr>
          <p:cNvSpPr txBox="1"/>
          <p:nvPr/>
        </p:nvSpPr>
        <p:spPr>
          <a:xfrm>
            <a:off x="2701288" y="412727"/>
            <a:ext cx="140953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Helvetica" pitchFamily="2" charset="0"/>
              </a:rPr>
              <a:t>c</a:t>
            </a:r>
            <a:r>
              <a:rPr lang="en-US" sz="800" baseline="-25000" dirty="0">
                <a:latin typeface="Helvetica" pitchFamily="2" charset="0"/>
              </a:rPr>
              <a:t>1a</a:t>
            </a:r>
            <a:r>
              <a:rPr lang="en-US" sz="800" dirty="0">
                <a:latin typeface="Helvetica" pitchFamily="2" charset="0"/>
              </a:rPr>
              <a:t> = 0.5, c</a:t>
            </a:r>
            <a:r>
              <a:rPr lang="en-US" sz="800" baseline="-25000" dirty="0">
                <a:latin typeface="Helvetica" pitchFamily="2" charset="0"/>
              </a:rPr>
              <a:t>1b</a:t>
            </a:r>
            <a:r>
              <a:rPr lang="en-US" sz="800" dirty="0">
                <a:latin typeface="Helvetica" pitchFamily="2" charset="0"/>
              </a:rPr>
              <a:t> = 0.2, </a:t>
            </a:r>
          </a:p>
          <a:p>
            <a:r>
              <a:rPr lang="en-US" sz="800" dirty="0">
                <a:latin typeface="Helvetica" pitchFamily="2" charset="0"/>
              </a:rPr>
              <a:t>c</a:t>
            </a:r>
            <a:r>
              <a:rPr lang="en-US" sz="800" baseline="-25000" dirty="0">
                <a:latin typeface="Helvetica" pitchFamily="2" charset="0"/>
              </a:rPr>
              <a:t>2a</a:t>
            </a:r>
            <a:r>
              <a:rPr lang="en-US" sz="800" dirty="0">
                <a:latin typeface="Helvetica" pitchFamily="2" charset="0"/>
              </a:rPr>
              <a:t> = 0.9, c</a:t>
            </a:r>
            <a:r>
              <a:rPr lang="en-US" sz="800" baseline="-25000" dirty="0">
                <a:latin typeface="Helvetica" pitchFamily="2" charset="0"/>
              </a:rPr>
              <a:t>2b</a:t>
            </a:r>
            <a:r>
              <a:rPr lang="en-US" sz="800" dirty="0">
                <a:latin typeface="Helvetica" pitchFamily="2" charset="0"/>
              </a:rPr>
              <a:t> = 0.9, </a:t>
            </a:r>
          </a:p>
          <a:p>
            <a:r>
              <a:rPr lang="en-US" sz="800" dirty="0">
                <a:latin typeface="Helvetica" pitchFamily="2" charset="0"/>
              </a:rPr>
              <a:t>r</a:t>
            </a:r>
            <a:r>
              <a:rPr lang="en-US" sz="800" baseline="-25000" dirty="0">
                <a:latin typeface="Helvetica" pitchFamily="2" charset="0"/>
              </a:rPr>
              <a:t>a</a:t>
            </a:r>
            <a:r>
              <a:rPr lang="en-US" sz="800" dirty="0">
                <a:latin typeface="Helvetica" pitchFamily="2" charset="0"/>
              </a:rPr>
              <a:t> = 0.2, r</a:t>
            </a:r>
            <a:r>
              <a:rPr lang="en-US" sz="800" baseline="-25000" dirty="0">
                <a:latin typeface="Helvetica" pitchFamily="2" charset="0"/>
              </a:rPr>
              <a:t>b</a:t>
            </a:r>
            <a:r>
              <a:rPr lang="en-US" sz="800" dirty="0">
                <a:latin typeface="Helvetica" pitchFamily="2" charset="0"/>
              </a:rPr>
              <a:t> = 0.7, </a:t>
            </a:r>
          </a:p>
          <a:p>
            <a:r>
              <a:rPr lang="en-US" sz="800" dirty="0">
                <a:latin typeface="Helvetica" pitchFamily="2" charset="0"/>
              </a:rPr>
              <a:t>K</a:t>
            </a:r>
            <a:r>
              <a:rPr lang="en-US" sz="800" baseline="-25000" dirty="0">
                <a:latin typeface="Helvetica" pitchFamily="2" charset="0"/>
              </a:rPr>
              <a:t>a</a:t>
            </a:r>
            <a:r>
              <a:rPr lang="en-US" sz="800" dirty="0">
                <a:latin typeface="Helvetica" pitchFamily="2" charset="0"/>
              </a:rPr>
              <a:t>= 1000, K</a:t>
            </a:r>
            <a:r>
              <a:rPr lang="en-US" sz="800" baseline="-25000" dirty="0">
                <a:latin typeface="Helvetica" pitchFamily="2" charset="0"/>
              </a:rPr>
              <a:t>b</a:t>
            </a:r>
            <a:r>
              <a:rPr lang="en-US" sz="800" dirty="0">
                <a:latin typeface="Helvetica" pitchFamily="2" charset="0"/>
              </a:rPr>
              <a:t> = 1000, </a:t>
            </a:r>
          </a:p>
          <a:p>
            <a:r>
              <a:rPr lang="en-US" sz="800" dirty="0">
                <a:latin typeface="Helvetica" pitchFamily="2" charset="0"/>
              </a:rPr>
              <a:t>v</a:t>
            </a:r>
            <a:r>
              <a:rPr lang="en-US" sz="800" baseline="-25000" dirty="0">
                <a:latin typeface="Helvetica" pitchFamily="2" charset="0"/>
              </a:rPr>
              <a:t>1a</a:t>
            </a:r>
            <a:r>
              <a:rPr lang="en-US" sz="800" dirty="0">
                <a:latin typeface="Helvetica" pitchFamily="2" charset="0"/>
              </a:rPr>
              <a:t> = 0.1, v</a:t>
            </a:r>
            <a:r>
              <a:rPr lang="en-US" sz="800" baseline="-25000" dirty="0">
                <a:latin typeface="Helvetica" pitchFamily="2" charset="0"/>
              </a:rPr>
              <a:t>1b</a:t>
            </a:r>
            <a:r>
              <a:rPr lang="en-US" sz="800" dirty="0">
                <a:latin typeface="Helvetica" pitchFamily="2" charset="0"/>
              </a:rPr>
              <a:t> = 0.6, </a:t>
            </a:r>
          </a:p>
          <a:p>
            <a:r>
              <a:rPr lang="en-US" sz="800" dirty="0">
                <a:latin typeface="Helvetica" pitchFamily="2" charset="0"/>
              </a:rPr>
              <a:t>v</a:t>
            </a:r>
            <a:r>
              <a:rPr lang="en-US" sz="800" baseline="-25000" dirty="0">
                <a:latin typeface="Helvetica" pitchFamily="2" charset="0"/>
              </a:rPr>
              <a:t>2a</a:t>
            </a:r>
            <a:r>
              <a:rPr lang="en-US" sz="800" dirty="0">
                <a:latin typeface="Helvetica" pitchFamily="2" charset="0"/>
              </a:rPr>
              <a:t> = 0.4, v</a:t>
            </a:r>
            <a:r>
              <a:rPr lang="en-US" sz="800" baseline="-25000" dirty="0">
                <a:latin typeface="Helvetica" pitchFamily="2" charset="0"/>
              </a:rPr>
              <a:t>2b</a:t>
            </a:r>
            <a:r>
              <a:rPr lang="en-US" sz="800" dirty="0">
                <a:latin typeface="Helvetica" pitchFamily="2" charset="0"/>
              </a:rPr>
              <a:t> = 0.7, </a:t>
            </a:r>
          </a:p>
          <a:p>
            <a:r>
              <a:rPr lang="en-US" sz="800" dirty="0">
                <a:latin typeface="Helvetica" pitchFamily="2" charset="0"/>
              </a:rPr>
              <a:t>m</a:t>
            </a:r>
            <a:r>
              <a:rPr lang="en-US" sz="800" baseline="-25000" dirty="0">
                <a:latin typeface="Helvetica" pitchFamily="2" charset="0"/>
              </a:rPr>
              <a:t>1</a:t>
            </a:r>
            <a:r>
              <a:rPr lang="en-US" sz="800" dirty="0">
                <a:latin typeface="Helvetica" pitchFamily="2" charset="0"/>
              </a:rPr>
              <a:t> = 0.01, m</a:t>
            </a:r>
            <a:r>
              <a:rPr lang="en-US" sz="800" baseline="-25000" dirty="0">
                <a:latin typeface="Helvetica" pitchFamily="2" charset="0"/>
              </a:rPr>
              <a:t>2 </a:t>
            </a:r>
            <a:r>
              <a:rPr lang="en-US" sz="800" dirty="0">
                <a:latin typeface="Helvetica" pitchFamily="2" charset="0"/>
              </a:rPr>
              <a:t>= 0.01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9F75ADE-1CF7-AE03-EE48-4FF80969DB31}"/>
              </a:ext>
            </a:extLst>
          </p:cNvPr>
          <p:cNvSpPr txBox="1"/>
          <p:nvPr/>
        </p:nvSpPr>
        <p:spPr>
          <a:xfrm>
            <a:off x="5001186" y="404035"/>
            <a:ext cx="140953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Helvetica" pitchFamily="2" charset="0"/>
              </a:rPr>
              <a:t>c</a:t>
            </a:r>
            <a:r>
              <a:rPr lang="en-US" sz="800" baseline="-25000" dirty="0">
                <a:latin typeface="Helvetica" pitchFamily="2" charset="0"/>
              </a:rPr>
              <a:t>1a</a:t>
            </a:r>
            <a:r>
              <a:rPr lang="en-US" sz="800" dirty="0">
                <a:latin typeface="Helvetica" pitchFamily="2" charset="0"/>
              </a:rPr>
              <a:t> = 1.3, c</a:t>
            </a:r>
            <a:r>
              <a:rPr lang="en-US" sz="800" baseline="-25000" dirty="0">
                <a:latin typeface="Helvetica" pitchFamily="2" charset="0"/>
              </a:rPr>
              <a:t>1b</a:t>
            </a:r>
            <a:r>
              <a:rPr lang="en-US" sz="800" dirty="0">
                <a:latin typeface="Helvetica" pitchFamily="2" charset="0"/>
              </a:rPr>
              <a:t> = 0.9, </a:t>
            </a:r>
          </a:p>
          <a:p>
            <a:r>
              <a:rPr lang="en-US" sz="800" dirty="0">
                <a:latin typeface="Helvetica" pitchFamily="2" charset="0"/>
              </a:rPr>
              <a:t>c</a:t>
            </a:r>
            <a:r>
              <a:rPr lang="en-US" sz="800" baseline="-25000" dirty="0">
                <a:latin typeface="Helvetica" pitchFamily="2" charset="0"/>
              </a:rPr>
              <a:t>2a</a:t>
            </a:r>
            <a:r>
              <a:rPr lang="en-US" sz="800" dirty="0">
                <a:latin typeface="Helvetica" pitchFamily="2" charset="0"/>
              </a:rPr>
              <a:t> = 0.9, c</a:t>
            </a:r>
            <a:r>
              <a:rPr lang="en-US" sz="800" baseline="-25000" dirty="0">
                <a:latin typeface="Helvetica" pitchFamily="2" charset="0"/>
              </a:rPr>
              <a:t>2b</a:t>
            </a:r>
            <a:r>
              <a:rPr lang="en-US" sz="800" dirty="0">
                <a:latin typeface="Helvetica" pitchFamily="2" charset="0"/>
              </a:rPr>
              <a:t> = 0.2, </a:t>
            </a:r>
          </a:p>
          <a:p>
            <a:r>
              <a:rPr lang="en-US" sz="800" dirty="0">
                <a:latin typeface="Helvetica" pitchFamily="2" charset="0"/>
              </a:rPr>
              <a:t>r</a:t>
            </a:r>
            <a:r>
              <a:rPr lang="en-US" sz="800" baseline="-25000" dirty="0">
                <a:latin typeface="Helvetica" pitchFamily="2" charset="0"/>
              </a:rPr>
              <a:t>a</a:t>
            </a:r>
            <a:r>
              <a:rPr lang="en-US" sz="800" dirty="0">
                <a:latin typeface="Helvetica" pitchFamily="2" charset="0"/>
              </a:rPr>
              <a:t> = 0.7, r</a:t>
            </a:r>
            <a:r>
              <a:rPr lang="en-US" sz="800" baseline="-25000" dirty="0">
                <a:latin typeface="Helvetica" pitchFamily="2" charset="0"/>
              </a:rPr>
              <a:t>b</a:t>
            </a:r>
            <a:r>
              <a:rPr lang="en-US" sz="800" dirty="0">
                <a:latin typeface="Helvetica" pitchFamily="2" charset="0"/>
              </a:rPr>
              <a:t> = 2, </a:t>
            </a:r>
          </a:p>
          <a:p>
            <a:r>
              <a:rPr lang="en-US" sz="800" dirty="0">
                <a:latin typeface="Helvetica" pitchFamily="2" charset="0"/>
              </a:rPr>
              <a:t>K</a:t>
            </a:r>
            <a:r>
              <a:rPr lang="en-US" sz="800" baseline="-25000" dirty="0">
                <a:latin typeface="Helvetica" pitchFamily="2" charset="0"/>
              </a:rPr>
              <a:t>a</a:t>
            </a:r>
            <a:r>
              <a:rPr lang="en-US" sz="800" dirty="0">
                <a:latin typeface="Helvetica" pitchFamily="2" charset="0"/>
              </a:rPr>
              <a:t>= 1000, K</a:t>
            </a:r>
            <a:r>
              <a:rPr lang="en-US" sz="800" baseline="-25000" dirty="0">
                <a:latin typeface="Helvetica" pitchFamily="2" charset="0"/>
              </a:rPr>
              <a:t>b</a:t>
            </a:r>
            <a:r>
              <a:rPr lang="en-US" sz="800" dirty="0">
                <a:latin typeface="Helvetica" pitchFamily="2" charset="0"/>
              </a:rPr>
              <a:t> = 1000, </a:t>
            </a:r>
          </a:p>
          <a:p>
            <a:r>
              <a:rPr lang="en-US" sz="800" dirty="0">
                <a:latin typeface="Helvetica" pitchFamily="2" charset="0"/>
              </a:rPr>
              <a:t>v</a:t>
            </a:r>
            <a:r>
              <a:rPr lang="en-US" sz="800" baseline="-25000" dirty="0">
                <a:latin typeface="Helvetica" pitchFamily="2" charset="0"/>
              </a:rPr>
              <a:t>1a</a:t>
            </a:r>
            <a:r>
              <a:rPr lang="en-US" sz="800" dirty="0">
                <a:latin typeface="Helvetica" pitchFamily="2" charset="0"/>
              </a:rPr>
              <a:t> = 0.9, v</a:t>
            </a:r>
            <a:r>
              <a:rPr lang="en-US" sz="800" baseline="-25000" dirty="0">
                <a:latin typeface="Helvetica" pitchFamily="2" charset="0"/>
              </a:rPr>
              <a:t>1b</a:t>
            </a:r>
            <a:r>
              <a:rPr lang="en-US" sz="800" dirty="0">
                <a:latin typeface="Helvetica" pitchFamily="2" charset="0"/>
              </a:rPr>
              <a:t> = 0.9, </a:t>
            </a:r>
          </a:p>
          <a:p>
            <a:r>
              <a:rPr lang="en-US" sz="800" dirty="0">
                <a:latin typeface="Helvetica" pitchFamily="2" charset="0"/>
              </a:rPr>
              <a:t>v</a:t>
            </a:r>
            <a:r>
              <a:rPr lang="en-US" sz="800" baseline="-25000" dirty="0">
                <a:latin typeface="Helvetica" pitchFamily="2" charset="0"/>
              </a:rPr>
              <a:t>2a</a:t>
            </a:r>
            <a:r>
              <a:rPr lang="en-US" sz="800" dirty="0">
                <a:latin typeface="Helvetica" pitchFamily="2" charset="0"/>
              </a:rPr>
              <a:t> = 0.9, v</a:t>
            </a:r>
            <a:r>
              <a:rPr lang="en-US" sz="800" baseline="-25000" dirty="0">
                <a:latin typeface="Helvetica" pitchFamily="2" charset="0"/>
              </a:rPr>
              <a:t>2b</a:t>
            </a:r>
            <a:r>
              <a:rPr lang="en-US" sz="800" dirty="0">
                <a:latin typeface="Helvetica" pitchFamily="2" charset="0"/>
              </a:rPr>
              <a:t> = 0.9, </a:t>
            </a:r>
          </a:p>
          <a:p>
            <a:r>
              <a:rPr lang="en-US" sz="800" dirty="0">
                <a:latin typeface="Helvetica" pitchFamily="2" charset="0"/>
              </a:rPr>
              <a:t>m</a:t>
            </a:r>
            <a:r>
              <a:rPr lang="en-US" sz="800" baseline="-25000" dirty="0">
                <a:latin typeface="Helvetica" pitchFamily="2" charset="0"/>
              </a:rPr>
              <a:t>1</a:t>
            </a:r>
            <a:r>
              <a:rPr lang="en-US" sz="800" dirty="0">
                <a:latin typeface="Helvetica" pitchFamily="2" charset="0"/>
              </a:rPr>
              <a:t> = 0.1, m</a:t>
            </a:r>
            <a:r>
              <a:rPr lang="en-US" sz="800" baseline="-25000" dirty="0">
                <a:latin typeface="Helvetica" pitchFamily="2" charset="0"/>
              </a:rPr>
              <a:t>2</a:t>
            </a:r>
            <a:r>
              <a:rPr lang="en-US" sz="800" dirty="0">
                <a:latin typeface="Helvetica" pitchFamily="2" charset="0"/>
              </a:rPr>
              <a:t> = 0.1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3D0CA7B-CE55-1E58-93C7-51E84C1B0FA0}"/>
              </a:ext>
            </a:extLst>
          </p:cNvPr>
          <p:cNvSpPr txBox="1"/>
          <p:nvPr/>
        </p:nvSpPr>
        <p:spPr>
          <a:xfrm>
            <a:off x="7301084" y="412727"/>
            <a:ext cx="140953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Helvetica" pitchFamily="2" charset="0"/>
              </a:rPr>
              <a:t>c</a:t>
            </a:r>
            <a:r>
              <a:rPr lang="en-US" sz="800" baseline="-25000" dirty="0">
                <a:latin typeface="Helvetica" pitchFamily="2" charset="0"/>
              </a:rPr>
              <a:t>1a</a:t>
            </a:r>
            <a:r>
              <a:rPr lang="en-US" sz="800" dirty="0">
                <a:latin typeface="Helvetica" pitchFamily="2" charset="0"/>
              </a:rPr>
              <a:t> = 1.3, c</a:t>
            </a:r>
            <a:r>
              <a:rPr lang="en-US" sz="800" baseline="-25000" dirty="0">
                <a:latin typeface="Helvetica" pitchFamily="2" charset="0"/>
              </a:rPr>
              <a:t>1b</a:t>
            </a:r>
            <a:r>
              <a:rPr lang="en-US" sz="800" dirty="0">
                <a:latin typeface="Helvetica" pitchFamily="2" charset="0"/>
              </a:rPr>
              <a:t> = 0.8, </a:t>
            </a:r>
          </a:p>
          <a:p>
            <a:r>
              <a:rPr lang="en-US" sz="800" dirty="0">
                <a:latin typeface="Helvetica" pitchFamily="2" charset="0"/>
              </a:rPr>
              <a:t>c</a:t>
            </a:r>
            <a:r>
              <a:rPr lang="en-US" sz="800" baseline="-25000" dirty="0">
                <a:latin typeface="Helvetica" pitchFamily="2" charset="0"/>
              </a:rPr>
              <a:t>2a</a:t>
            </a:r>
            <a:r>
              <a:rPr lang="en-US" sz="800" dirty="0">
                <a:latin typeface="Helvetica" pitchFamily="2" charset="0"/>
              </a:rPr>
              <a:t> = 0.3, c</a:t>
            </a:r>
            <a:r>
              <a:rPr lang="en-US" sz="800" baseline="-25000" dirty="0">
                <a:latin typeface="Helvetica" pitchFamily="2" charset="0"/>
              </a:rPr>
              <a:t>2b</a:t>
            </a:r>
            <a:r>
              <a:rPr lang="en-US" sz="800" dirty="0">
                <a:latin typeface="Helvetica" pitchFamily="2" charset="0"/>
              </a:rPr>
              <a:t> = 2, </a:t>
            </a:r>
          </a:p>
          <a:p>
            <a:r>
              <a:rPr lang="en-US" sz="800" dirty="0">
                <a:latin typeface="Helvetica" pitchFamily="2" charset="0"/>
              </a:rPr>
              <a:t>r</a:t>
            </a:r>
            <a:r>
              <a:rPr lang="en-US" sz="800" baseline="-25000" dirty="0">
                <a:latin typeface="Helvetica" pitchFamily="2" charset="0"/>
              </a:rPr>
              <a:t>a</a:t>
            </a:r>
            <a:r>
              <a:rPr lang="en-US" sz="800" dirty="0">
                <a:latin typeface="Helvetica" pitchFamily="2" charset="0"/>
              </a:rPr>
              <a:t> = 0.8, r</a:t>
            </a:r>
            <a:r>
              <a:rPr lang="en-US" sz="800" baseline="-25000" dirty="0">
                <a:latin typeface="Helvetica" pitchFamily="2" charset="0"/>
              </a:rPr>
              <a:t>b</a:t>
            </a:r>
            <a:r>
              <a:rPr lang="en-US" sz="800" dirty="0">
                <a:latin typeface="Helvetica" pitchFamily="2" charset="0"/>
              </a:rPr>
              <a:t> = 0.8, </a:t>
            </a:r>
          </a:p>
          <a:p>
            <a:r>
              <a:rPr lang="en-US" sz="800" dirty="0">
                <a:latin typeface="Helvetica" pitchFamily="2" charset="0"/>
              </a:rPr>
              <a:t>K</a:t>
            </a:r>
            <a:r>
              <a:rPr lang="en-US" sz="800" baseline="-25000" dirty="0">
                <a:latin typeface="Helvetica" pitchFamily="2" charset="0"/>
              </a:rPr>
              <a:t>a</a:t>
            </a:r>
            <a:r>
              <a:rPr lang="en-US" sz="800" dirty="0">
                <a:latin typeface="Helvetica" pitchFamily="2" charset="0"/>
              </a:rPr>
              <a:t>= 1000, K</a:t>
            </a:r>
            <a:r>
              <a:rPr lang="en-US" sz="800" baseline="-25000" dirty="0">
                <a:latin typeface="Helvetica" pitchFamily="2" charset="0"/>
              </a:rPr>
              <a:t>b</a:t>
            </a:r>
            <a:r>
              <a:rPr lang="en-US" sz="800" dirty="0">
                <a:latin typeface="Helvetica" pitchFamily="2" charset="0"/>
              </a:rPr>
              <a:t> = 1000, </a:t>
            </a:r>
          </a:p>
          <a:p>
            <a:r>
              <a:rPr lang="en-US" sz="800" dirty="0">
                <a:latin typeface="Helvetica" pitchFamily="2" charset="0"/>
              </a:rPr>
              <a:t>v</a:t>
            </a:r>
            <a:r>
              <a:rPr lang="en-US" sz="800" baseline="-25000" dirty="0">
                <a:latin typeface="Helvetica" pitchFamily="2" charset="0"/>
              </a:rPr>
              <a:t>1a</a:t>
            </a:r>
            <a:r>
              <a:rPr lang="en-US" sz="800" dirty="0">
                <a:latin typeface="Helvetica" pitchFamily="2" charset="0"/>
              </a:rPr>
              <a:t> = 0.9, v</a:t>
            </a:r>
            <a:r>
              <a:rPr lang="en-US" sz="800" baseline="-25000" dirty="0">
                <a:latin typeface="Helvetica" pitchFamily="2" charset="0"/>
              </a:rPr>
              <a:t>1b</a:t>
            </a:r>
            <a:r>
              <a:rPr lang="en-US" sz="800" dirty="0">
                <a:latin typeface="Helvetica" pitchFamily="2" charset="0"/>
              </a:rPr>
              <a:t> = 0.8, </a:t>
            </a:r>
          </a:p>
          <a:p>
            <a:r>
              <a:rPr lang="en-US" sz="800" dirty="0">
                <a:latin typeface="Helvetica" pitchFamily="2" charset="0"/>
              </a:rPr>
              <a:t>v</a:t>
            </a:r>
            <a:r>
              <a:rPr lang="en-US" sz="800" baseline="-25000" dirty="0">
                <a:latin typeface="Helvetica" pitchFamily="2" charset="0"/>
              </a:rPr>
              <a:t>2a</a:t>
            </a:r>
            <a:r>
              <a:rPr lang="en-US" sz="800" dirty="0">
                <a:latin typeface="Helvetica" pitchFamily="2" charset="0"/>
              </a:rPr>
              <a:t> = 0.1, v</a:t>
            </a:r>
            <a:r>
              <a:rPr lang="en-US" sz="800" baseline="-25000" dirty="0">
                <a:latin typeface="Helvetica" pitchFamily="2" charset="0"/>
              </a:rPr>
              <a:t>2b</a:t>
            </a:r>
            <a:r>
              <a:rPr lang="en-US" sz="800" dirty="0">
                <a:latin typeface="Helvetica" pitchFamily="2" charset="0"/>
              </a:rPr>
              <a:t> = 0.9, </a:t>
            </a:r>
          </a:p>
          <a:p>
            <a:r>
              <a:rPr lang="en-US" sz="800" dirty="0">
                <a:latin typeface="Helvetica" pitchFamily="2" charset="0"/>
              </a:rPr>
              <a:t>m</a:t>
            </a:r>
            <a:r>
              <a:rPr lang="en-US" sz="800" baseline="-25000" dirty="0">
                <a:latin typeface="Helvetica" pitchFamily="2" charset="0"/>
              </a:rPr>
              <a:t>1</a:t>
            </a:r>
            <a:r>
              <a:rPr lang="en-US" sz="800" dirty="0">
                <a:latin typeface="Helvetica" pitchFamily="2" charset="0"/>
              </a:rPr>
              <a:t> = 0.1, m</a:t>
            </a:r>
            <a:r>
              <a:rPr lang="en-US" sz="800" baseline="-25000" dirty="0">
                <a:latin typeface="Helvetica" pitchFamily="2" charset="0"/>
              </a:rPr>
              <a:t>2</a:t>
            </a:r>
            <a:r>
              <a:rPr lang="en-US" sz="800" dirty="0">
                <a:latin typeface="Helvetica" pitchFamily="2" charset="0"/>
              </a:rPr>
              <a:t> = 0.1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42977AB-83B2-E521-151E-C8E46D2AB390}"/>
              </a:ext>
            </a:extLst>
          </p:cNvPr>
          <p:cNvSpPr txBox="1"/>
          <p:nvPr/>
        </p:nvSpPr>
        <p:spPr>
          <a:xfrm>
            <a:off x="2698400" y="5143349"/>
            <a:ext cx="155049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Helvetica" pitchFamily="2" charset="0"/>
              </a:rPr>
              <a:t>c</a:t>
            </a:r>
            <a:r>
              <a:rPr lang="en-US" sz="800" baseline="-25000" dirty="0">
                <a:latin typeface="Helvetica" pitchFamily="2" charset="0"/>
              </a:rPr>
              <a:t>1a</a:t>
            </a:r>
            <a:r>
              <a:rPr lang="en-US" sz="800" dirty="0">
                <a:latin typeface="Helvetica" pitchFamily="2" charset="0"/>
              </a:rPr>
              <a:t> = 1.3, c</a:t>
            </a:r>
            <a:r>
              <a:rPr lang="en-US" sz="800" baseline="-25000" dirty="0">
                <a:latin typeface="Helvetica" pitchFamily="2" charset="0"/>
              </a:rPr>
              <a:t>1b</a:t>
            </a:r>
            <a:r>
              <a:rPr lang="en-US" sz="800" dirty="0">
                <a:latin typeface="Helvetica" pitchFamily="2" charset="0"/>
              </a:rPr>
              <a:t> = 0.4, </a:t>
            </a:r>
          </a:p>
          <a:p>
            <a:r>
              <a:rPr lang="en-US" sz="800" dirty="0">
                <a:latin typeface="Helvetica" pitchFamily="2" charset="0"/>
              </a:rPr>
              <a:t>c</a:t>
            </a:r>
            <a:r>
              <a:rPr lang="en-US" sz="800" baseline="-25000" dirty="0">
                <a:latin typeface="Helvetica" pitchFamily="2" charset="0"/>
              </a:rPr>
              <a:t>2a</a:t>
            </a:r>
            <a:r>
              <a:rPr lang="en-US" sz="800" dirty="0">
                <a:latin typeface="Helvetica" pitchFamily="2" charset="0"/>
              </a:rPr>
              <a:t> = 0.9, c</a:t>
            </a:r>
            <a:r>
              <a:rPr lang="en-US" sz="800" baseline="-25000" dirty="0">
                <a:latin typeface="Helvetica" pitchFamily="2" charset="0"/>
              </a:rPr>
              <a:t>2b</a:t>
            </a:r>
            <a:r>
              <a:rPr lang="en-US" sz="800" dirty="0">
                <a:latin typeface="Helvetica" pitchFamily="2" charset="0"/>
              </a:rPr>
              <a:t> = 0.4, </a:t>
            </a:r>
          </a:p>
          <a:p>
            <a:r>
              <a:rPr lang="en-US" sz="800" dirty="0">
                <a:latin typeface="Helvetica" pitchFamily="2" charset="0"/>
              </a:rPr>
              <a:t>r</a:t>
            </a:r>
            <a:r>
              <a:rPr lang="en-US" sz="800" baseline="-25000" dirty="0">
                <a:latin typeface="Helvetica" pitchFamily="2" charset="0"/>
              </a:rPr>
              <a:t>a</a:t>
            </a:r>
            <a:r>
              <a:rPr lang="en-US" sz="800" dirty="0">
                <a:latin typeface="Helvetica" pitchFamily="2" charset="0"/>
              </a:rPr>
              <a:t> = 0.7, r</a:t>
            </a:r>
            <a:r>
              <a:rPr lang="en-US" sz="800" baseline="-25000" dirty="0">
                <a:latin typeface="Helvetica" pitchFamily="2" charset="0"/>
              </a:rPr>
              <a:t>b</a:t>
            </a:r>
            <a:r>
              <a:rPr lang="en-US" sz="800" dirty="0">
                <a:latin typeface="Helvetica" pitchFamily="2" charset="0"/>
              </a:rPr>
              <a:t> = 1, </a:t>
            </a:r>
          </a:p>
          <a:p>
            <a:r>
              <a:rPr lang="en-US" sz="800" dirty="0">
                <a:latin typeface="Helvetica" pitchFamily="2" charset="0"/>
              </a:rPr>
              <a:t>K</a:t>
            </a:r>
            <a:r>
              <a:rPr lang="en-US" sz="800" baseline="-25000" dirty="0">
                <a:latin typeface="Helvetica" pitchFamily="2" charset="0"/>
              </a:rPr>
              <a:t>a </a:t>
            </a:r>
            <a:r>
              <a:rPr lang="en-US" sz="800" dirty="0">
                <a:latin typeface="Helvetica" pitchFamily="2" charset="0"/>
              </a:rPr>
              <a:t>= 1000, K</a:t>
            </a:r>
            <a:r>
              <a:rPr lang="en-US" sz="800" baseline="-25000" dirty="0">
                <a:latin typeface="Helvetica" pitchFamily="2" charset="0"/>
              </a:rPr>
              <a:t>b</a:t>
            </a:r>
            <a:r>
              <a:rPr lang="en-US" sz="800" dirty="0">
                <a:latin typeface="Helvetica" pitchFamily="2" charset="0"/>
              </a:rPr>
              <a:t> = 1000, </a:t>
            </a:r>
          </a:p>
          <a:p>
            <a:r>
              <a:rPr lang="en-US" sz="800" dirty="0">
                <a:latin typeface="Helvetica" pitchFamily="2" charset="0"/>
              </a:rPr>
              <a:t>v</a:t>
            </a:r>
            <a:r>
              <a:rPr lang="en-US" sz="800" baseline="-25000" dirty="0">
                <a:latin typeface="Helvetica" pitchFamily="2" charset="0"/>
              </a:rPr>
              <a:t>1a</a:t>
            </a:r>
            <a:r>
              <a:rPr lang="en-US" sz="800" dirty="0">
                <a:latin typeface="Helvetica" pitchFamily="2" charset="0"/>
              </a:rPr>
              <a:t> = 0.9, v</a:t>
            </a:r>
            <a:r>
              <a:rPr lang="en-US" sz="800" baseline="-25000" dirty="0">
                <a:latin typeface="Helvetica" pitchFamily="2" charset="0"/>
              </a:rPr>
              <a:t>1b</a:t>
            </a:r>
            <a:r>
              <a:rPr lang="en-US" sz="800" dirty="0">
                <a:latin typeface="Helvetica" pitchFamily="2" charset="0"/>
              </a:rPr>
              <a:t> = 0.4, </a:t>
            </a:r>
          </a:p>
          <a:p>
            <a:r>
              <a:rPr lang="en-US" sz="800" dirty="0">
                <a:latin typeface="Helvetica" pitchFamily="2" charset="0"/>
              </a:rPr>
              <a:t>v</a:t>
            </a:r>
            <a:r>
              <a:rPr lang="en-US" sz="800" baseline="-25000" dirty="0">
                <a:latin typeface="Helvetica" pitchFamily="2" charset="0"/>
              </a:rPr>
              <a:t>2a</a:t>
            </a:r>
            <a:r>
              <a:rPr lang="en-US" sz="800" dirty="0">
                <a:latin typeface="Helvetica" pitchFamily="2" charset="0"/>
              </a:rPr>
              <a:t> = 0.9, v</a:t>
            </a:r>
            <a:r>
              <a:rPr lang="en-US" sz="800" baseline="-25000" dirty="0">
                <a:latin typeface="Helvetica" pitchFamily="2" charset="0"/>
              </a:rPr>
              <a:t>2b</a:t>
            </a:r>
            <a:r>
              <a:rPr lang="en-US" sz="800" dirty="0">
                <a:latin typeface="Helvetica" pitchFamily="2" charset="0"/>
              </a:rPr>
              <a:t> = 0.4, </a:t>
            </a:r>
          </a:p>
          <a:p>
            <a:r>
              <a:rPr lang="en-US" sz="800" dirty="0">
                <a:latin typeface="Helvetica" pitchFamily="2" charset="0"/>
              </a:rPr>
              <a:t>m</a:t>
            </a:r>
            <a:r>
              <a:rPr lang="en-US" sz="800" baseline="-25000" dirty="0">
                <a:latin typeface="Helvetica" pitchFamily="2" charset="0"/>
              </a:rPr>
              <a:t>1</a:t>
            </a:r>
            <a:r>
              <a:rPr lang="en-US" sz="800" dirty="0">
                <a:latin typeface="Helvetica" pitchFamily="2" charset="0"/>
              </a:rPr>
              <a:t> = 0.1, m</a:t>
            </a:r>
            <a:r>
              <a:rPr lang="en-US" sz="800" baseline="-25000" dirty="0">
                <a:latin typeface="Helvetica" pitchFamily="2" charset="0"/>
              </a:rPr>
              <a:t>2</a:t>
            </a:r>
            <a:r>
              <a:rPr lang="en-US" sz="800" dirty="0">
                <a:latin typeface="Helvetica" pitchFamily="2" charset="0"/>
              </a:rPr>
              <a:t> = 0.1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F3681D0-289D-BE2E-6542-029423CA7F5B}"/>
              </a:ext>
            </a:extLst>
          </p:cNvPr>
          <p:cNvSpPr txBox="1"/>
          <p:nvPr/>
        </p:nvSpPr>
        <p:spPr>
          <a:xfrm>
            <a:off x="5001186" y="5143349"/>
            <a:ext cx="155049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Helvetica" pitchFamily="2" charset="0"/>
              </a:rPr>
              <a:t>c</a:t>
            </a:r>
            <a:r>
              <a:rPr lang="en-US" sz="800" baseline="-25000" dirty="0">
                <a:latin typeface="Helvetica" pitchFamily="2" charset="0"/>
              </a:rPr>
              <a:t>1a</a:t>
            </a:r>
            <a:r>
              <a:rPr lang="en-US" sz="800" dirty="0">
                <a:latin typeface="Helvetica" pitchFamily="2" charset="0"/>
              </a:rPr>
              <a:t> = 0.6, c</a:t>
            </a:r>
            <a:r>
              <a:rPr lang="en-US" sz="800" baseline="-25000" dirty="0">
                <a:latin typeface="Helvetica" pitchFamily="2" charset="0"/>
              </a:rPr>
              <a:t>1b</a:t>
            </a:r>
            <a:r>
              <a:rPr lang="en-US" sz="800" dirty="0">
                <a:latin typeface="Helvetica" pitchFamily="2" charset="0"/>
              </a:rPr>
              <a:t> = 0.9, </a:t>
            </a:r>
          </a:p>
          <a:p>
            <a:r>
              <a:rPr lang="en-US" sz="800" dirty="0">
                <a:latin typeface="Helvetica" pitchFamily="2" charset="0"/>
              </a:rPr>
              <a:t>c</a:t>
            </a:r>
            <a:r>
              <a:rPr lang="en-US" sz="800" baseline="-25000" dirty="0">
                <a:latin typeface="Helvetica" pitchFamily="2" charset="0"/>
              </a:rPr>
              <a:t>2a</a:t>
            </a:r>
            <a:r>
              <a:rPr lang="en-US" sz="800" dirty="0">
                <a:latin typeface="Helvetica" pitchFamily="2" charset="0"/>
              </a:rPr>
              <a:t> = 0.5, c</a:t>
            </a:r>
            <a:r>
              <a:rPr lang="en-US" sz="800" baseline="-25000" dirty="0">
                <a:latin typeface="Helvetica" pitchFamily="2" charset="0"/>
              </a:rPr>
              <a:t>2b</a:t>
            </a:r>
            <a:r>
              <a:rPr lang="en-US" sz="800" dirty="0">
                <a:latin typeface="Helvetica" pitchFamily="2" charset="0"/>
              </a:rPr>
              <a:t> = 0.2, </a:t>
            </a:r>
          </a:p>
          <a:p>
            <a:r>
              <a:rPr lang="en-US" sz="800" dirty="0">
                <a:latin typeface="Helvetica" pitchFamily="2" charset="0"/>
              </a:rPr>
              <a:t>r</a:t>
            </a:r>
            <a:r>
              <a:rPr lang="en-US" sz="800" baseline="-25000" dirty="0">
                <a:latin typeface="Helvetica" pitchFamily="2" charset="0"/>
              </a:rPr>
              <a:t>a</a:t>
            </a:r>
            <a:r>
              <a:rPr lang="en-US" sz="800" dirty="0">
                <a:latin typeface="Helvetica" pitchFamily="2" charset="0"/>
              </a:rPr>
              <a:t> = 0.7, r</a:t>
            </a:r>
            <a:r>
              <a:rPr lang="en-US" sz="800" baseline="-25000" dirty="0">
                <a:latin typeface="Helvetica" pitchFamily="2" charset="0"/>
              </a:rPr>
              <a:t>b</a:t>
            </a:r>
            <a:r>
              <a:rPr lang="en-US" sz="800" dirty="0">
                <a:latin typeface="Helvetica" pitchFamily="2" charset="0"/>
              </a:rPr>
              <a:t> = 0.2, </a:t>
            </a:r>
          </a:p>
          <a:p>
            <a:r>
              <a:rPr lang="en-US" sz="800" dirty="0">
                <a:latin typeface="Helvetica" pitchFamily="2" charset="0"/>
              </a:rPr>
              <a:t>K</a:t>
            </a:r>
            <a:r>
              <a:rPr lang="en-US" sz="800" baseline="-25000" dirty="0">
                <a:latin typeface="Helvetica" pitchFamily="2" charset="0"/>
              </a:rPr>
              <a:t>a </a:t>
            </a:r>
            <a:r>
              <a:rPr lang="en-US" sz="800" dirty="0">
                <a:latin typeface="Helvetica" pitchFamily="2" charset="0"/>
              </a:rPr>
              <a:t>= 1000, K</a:t>
            </a:r>
            <a:r>
              <a:rPr lang="en-US" sz="800" baseline="-25000" dirty="0">
                <a:latin typeface="Helvetica" pitchFamily="2" charset="0"/>
              </a:rPr>
              <a:t>b</a:t>
            </a:r>
            <a:r>
              <a:rPr lang="en-US" sz="800" dirty="0">
                <a:latin typeface="Helvetica" pitchFamily="2" charset="0"/>
              </a:rPr>
              <a:t> = 1000, </a:t>
            </a:r>
          </a:p>
          <a:p>
            <a:r>
              <a:rPr lang="en-US" sz="800" dirty="0">
                <a:latin typeface="Helvetica" pitchFamily="2" charset="0"/>
              </a:rPr>
              <a:t>v</a:t>
            </a:r>
            <a:r>
              <a:rPr lang="en-US" sz="800" baseline="-25000" dirty="0">
                <a:latin typeface="Helvetica" pitchFamily="2" charset="0"/>
              </a:rPr>
              <a:t>1a</a:t>
            </a:r>
            <a:r>
              <a:rPr lang="en-US" sz="800" dirty="0">
                <a:latin typeface="Helvetica" pitchFamily="2" charset="0"/>
              </a:rPr>
              <a:t> = 0.3, v</a:t>
            </a:r>
            <a:r>
              <a:rPr lang="en-US" sz="800" baseline="-25000" dirty="0">
                <a:latin typeface="Helvetica" pitchFamily="2" charset="0"/>
              </a:rPr>
              <a:t>1b</a:t>
            </a:r>
            <a:r>
              <a:rPr lang="en-US" sz="800" dirty="0">
                <a:latin typeface="Helvetica" pitchFamily="2" charset="0"/>
              </a:rPr>
              <a:t> = 0.9, </a:t>
            </a:r>
          </a:p>
          <a:p>
            <a:r>
              <a:rPr lang="en-US" sz="800" dirty="0">
                <a:latin typeface="Helvetica" pitchFamily="2" charset="0"/>
              </a:rPr>
              <a:t>v</a:t>
            </a:r>
            <a:r>
              <a:rPr lang="en-US" sz="800" baseline="-25000" dirty="0">
                <a:latin typeface="Helvetica" pitchFamily="2" charset="0"/>
              </a:rPr>
              <a:t>2a</a:t>
            </a:r>
            <a:r>
              <a:rPr lang="en-US" sz="800" dirty="0">
                <a:latin typeface="Helvetica" pitchFamily="2" charset="0"/>
              </a:rPr>
              <a:t> = 0.3, v</a:t>
            </a:r>
            <a:r>
              <a:rPr lang="en-US" sz="800" baseline="-25000" dirty="0">
                <a:latin typeface="Helvetica" pitchFamily="2" charset="0"/>
              </a:rPr>
              <a:t>2b</a:t>
            </a:r>
            <a:r>
              <a:rPr lang="en-US" sz="800" dirty="0">
                <a:latin typeface="Helvetica" pitchFamily="2" charset="0"/>
              </a:rPr>
              <a:t> = 0.1, </a:t>
            </a:r>
          </a:p>
          <a:p>
            <a:r>
              <a:rPr lang="en-US" sz="800" dirty="0">
                <a:latin typeface="Helvetica" pitchFamily="2" charset="0"/>
              </a:rPr>
              <a:t>m</a:t>
            </a:r>
            <a:r>
              <a:rPr lang="en-US" sz="800" baseline="-25000" dirty="0">
                <a:latin typeface="Helvetica" pitchFamily="2" charset="0"/>
              </a:rPr>
              <a:t>1</a:t>
            </a:r>
            <a:r>
              <a:rPr lang="en-US" sz="800" dirty="0">
                <a:latin typeface="Helvetica" pitchFamily="2" charset="0"/>
              </a:rPr>
              <a:t> = 0.01, m</a:t>
            </a:r>
            <a:r>
              <a:rPr lang="en-US" sz="800" baseline="-25000" dirty="0">
                <a:latin typeface="Helvetica" pitchFamily="2" charset="0"/>
              </a:rPr>
              <a:t>2</a:t>
            </a:r>
            <a:r>
              <a:rPr lang="en-US" sz="800" dirty="0">
                <a:latin typeface="Helvetica" pitchFamily="2" charset="0"/>
              </a:rPr>
              <a:t> = 0.01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A261BEC-0E99-588D-2C0D-107A9D394FAD}"/>
              </a:ext>
            </a:extLst>
          </p:cNvPr>
          <p:cNvSpPr txBox="1"/>
          <p:nvPr/>
        </p:nvSpPr>
        <p:spPr>
          <a:xfrm>
            <a:off x="7304412" y="5143349"/>
            <a:ext cx="155049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Helvetica" pitchFamily="2" charset="0"/>
              </a:rPr>
              <a:t>c</a:t>
            </a:r>
            <a:r>
              <a:rPr lang="en-US" sz="800" baseline="-25000" dirty="0">
                <a:latin typeface="Helvetica" pitchFamily="2" charset="0"/>
              </a:rPr>
              <a:t>1a</a:t>
            </a:r>
            <a:r>
              <a:rPr lang="en-US" sz="800" dirty="0">
                <a:latin typeface="Helvetica" pitchFamily="2" charset="0"/>
              </a:rPr>
              <a:t> = 1.3, c</a:t>
            </a:r>
            <a:r>
              <a:rPr lang="en-US" sz="800" baseline="-25000" dirty="0">
                <a:latin typeface="Helvetica" pitchFamily="2" charset="0"/>
              </a:rPr>
              <a:t>1b</a:t>
            </a:r>
            <a:r>
              <a:rPr lang="en-US" sz="800" dirty="0">
                <a:latin typeface="Helvetica" pitchFamily="2" charset="0"/>
              </a:rPr>
              <a:t> = 0.6,</a:t>
            </a:r>
          </a:p>
          <a:p>
            <a:r>
              <a:rPr lang="en-US" sz="800" dirty="0">
                <a:latin typeface="Helvetica" pitchFamily="2" charset="0"/>
              </a:rPr>
              <a:t>c</a:t>
            </a:r>
            <a:r>
              <a:rPr lang="en-US" sz="800" baseline="-25000" dirty="0">
                <a:latin typeface="Helvetica" pitchFamily="2" charset="0"/>
              </a:rPr>
              <a:t>2a</a:t>
            </a:r>
            <a:r>
              <a:rPr lang="en-US" sz="800" dirty="0">
                <a:latin typeface="Helvetica" pitchFamily="2" charset="0"/>
              </a:rPr>
              <a:t> = 0.3, c</a:t>
            </a:r>
            <a:r>
              <a:rPr lang="en-US" sz="800" baseline="-25000" dirty="0">
                <a:latin typeface="Helvetica" pitchFamily="2" charset="0"/>
              </a:rPr>
              <a:t>2b</a:t>
            </a:r>
            <a:r>
              <a:rPr lang="en-US" sz="800" dirty="0">
                <a:latin typeface="Helvetica" pitchFamily="2" charset="0"/>
              </a:rPr>
              <a:t> = 2,</a:t>
            </a:r>
          </a:p>
          <a:p>
            <a:r>
              <a:rPr lang="en-US" sz="800" dirty="0">
                <a:latin typeface="Helvetica" pitchFamily="2" charset="0"/>
              </a:rPr>
              <a:t>r</a:t>
            </a:r>
            <a:r>
              <a:rPr lang="en-US" sz="800" baseline="-25000" dirty="0">
                <a:latin typeface="Helvetica" pitchFamily="2" charset="0"/>
              </a:rPr>
              <a:t>a</a:t>
            </a:r>
            <a:r>
              <a:rPr lang="en-US" sz="800" dirty="0">
                <a:latin typeface="Helvetica" pitchFamily="2" charset="0"/>
              </a:rPr>
              <a:t> = 0.8, r</a:t>
            </a:r>
            <a:r>
              <a:rPr lang="en-US" sz="800" baseline="-25000" dirty="0">
                <a:latin typeface="Helvetica" pitchFamily="2" charset="0"/>
              </a:rPr>
              <a:t>b</a:t>
            </a:r>
            <a:r>
              <a:rPr lang="en-US" sz="800" dirty="0">
                <a:latin typeface="Helvetica" pitchFamily="2" charset="0"/>
              </a:rPr>
              <a:t> = 1.5,</a:t>
            </a:r>
          </a:p>
          <a:p>
            <a:r>
              <a:rPr lang="en-US" sz="800" dirty="0">
                <a:latin typeface="Helvetica" pitchFamily="2" charset="0"/>
              </a:rPr>
              <a:t>K</a:t>
            </a:r>
            <a:r>
              <a:rPr lang="en-US" sz="800" baseline="-25000" dirty="0">
                <a:latin typeface="Helvetica" pitchFamily="2" charset="0"/>
              </a:rPr>
              <a:t>a</a:t>
            </a:r>
            <a:r>
              <a:rPr lang="en-US" sz="800" dirty="0">
                <a:latin typeface="Helvetica" pitchFamily="2" charset="0"/>
              </a:rPr>
              <a:t> = 1000, K</a:t>
            </a:r>
            <a:r>
              <a:rPr lang="en-US" sz="800" baseline="-25000" dirty="0">
                <a:latin typeface="Helvetica" pitchFamily="2" charset="0"/>
              </a:rPr>
              <a:t>b</a:t>
            </a:r>
            <a:r>
              <a:rPr lang="en-US" sz="800" dirty="0">
                <a:latin typeface="Helvetica" pitchFamily="2" charset="0"/>
              </a:rPr>
              <a:t> = 1000,</a:t>
            </a:r>
          </a:p>
          <a:p>
            <a:r>
              <a:rPr lang="en-US" sz="800" dirty="0">
                <a:latin typeface="Helvetica" pitchFamily="2" charset="0"/>
              </a:rPr>
              <a:t>v</a:t>
            </a:r>
            <a:r>
              <a:rPr lang="en-US" sz="800" baseline="-25000" dirty="0">
                <a:latin typeface="Helvetica" pitchFamily="2" charset="0"/>
              </a:rPr>
              <a:t>1a</a:t>
            </a:r>
            <a:r>
              <a:rPr lang="en-US" sz="800" dirty="0">
                <a:latin typeface="Helvetica" pitchFamily="2" charset="0"/>
              </a:rPr>
              <a:t> = 0.9, v</a:t>
            </a:r>
            <a:r>
              <a:rPr lang="en-US" sz="800" baseline="-25000" dirty="0">
                <a:latin typeface="Helvetica" pitchFamily="2" charset="0"/>
              </a:rPr>
              <a:t>1b</a:t>
            </a:r>
            <a:r>
              <a:rPr lang="en-US" sz="800" dirty="0">
                <a:latin typeface="Helvetica" pitchFamily="2" charset="0"/>
              </a:rPr>
              <a:t> = 0.8,</a:t>
            </a:r>
          </a:p>
          <a:p>
            <a:r>
              <a:rPr lang="en-US" sz="800" dirty="0">
                <a:latin typeface="Helvetica" pitchFamily="2" charset="0"/>
              </a:rPr>
              <a:t>v</a:t>
            </a:r>
            <a:r>
              <a:rPr lang="en-US" sz="800" baseline="-25000" dirty="0">
                <a:latin typeface="Helvetica" pitchFamily="2" charset="0"/>
              </a:rPr>
              <a:t>2a</a:t>
            </a:r>
            <a:r>
              <a:rPr lang="en-US" sz="800" dirty="0">
                <a:latin typeface="Helvetica" pitchFamily="2" charset="0"/>
              </a:rPr>
              <a:t> = 0.1, v</a:t>
            </a:r>
            <a:r>
              <a:rPr lang="en-US" sz="800" baseline="-25000" dirty="0">
                <a:latin typeface="Helvetica" pitchFamily="2" charset="0"/>
              </a:rPr>
              <a:t>2b</a:t>
            </a:r>
            <a:r>
              <a:rPr lang="en-US" sz="800" dirty="0">
                <a:latin typeface="Helvetica" pitchFamily="2" charset="0"/>
              </a:rPr>
              <a:t> = 0.9,</a:t>
            </a:r>
          </a:p>
          <a:p>
            <a:r>
              <a:rPr lang="en-US" sz="800" dirty="0">
                <a:latin typeface="Helvetica" pitchFamily="2" charset="0"/>
              </a:rPr>
              <a:t>m</a:t>
            </a:r>
            <a:r>
              <a:rPr lang="en-US" sz="800" baseline="-25000" dirty="0">
                <a:latin typeface="Helvetica" pitchFamily="2" charset="0"/>
              </a:rPr>
              <a:t>1</a:t>
            </a:r>
            <a:r>
              <a:rPr lang="en-US" sz="800" dirty="0">
                <a:latin typeface="Helvetica" pitchFamily="2" charset="0"/>
              </a:rPr>
              <a:t> = 0.1, m</a:t>
            </a:r>
            <a:r>
              <a:rPr lang="en-US" sz="800" baseline="-25000" dirty="0">
                <a:latin typeface="Helvetica" pitchFamily="2" charset="0"/>
              </a:rPr>
              <a:t>2</a:t>
            </a:r>
            <a:r>
              <a:rPr lang="en-US" sz="800" dirty="0">
                <a:latin typeface="Helvetica" pitchFamily="2" charset="0"/>
              </a:rPr>
              <a:t> = 0.1</a:t>
            </a:r>
          </a:p>
        </p:txBody>
      </p:sp>
    </p:spTree>
    <p:extLst>
      <p:ext uri="{BB962C8B-B14F-4D97-AF65-F5344CB8AC3E}">
        <p14:creationId xmlns:p14="http://schemas.microsoft.com/office/powerpoint/2010/main" val="25167877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group of black triangles&#10;&#10;AI-generated content may be incorrect.">
            <a:extLst>
              <a:ext uri="{FF2B5EF4-FFF2-40B4-BE49-F238E27FC236}">
                <a16:creationId xmlns:a16="http://schemas.microsoft.com/office/drawing/2014/main" id="{A984A3EF-5E3E-1897-CB42-04F0F197C9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5650" y="236045"/>
            <a:ext cx="8172450" cy="653796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0D99A94-6DDD-D380-3716-BEF0ADB01B74}"/>
              </a:ext>
            </a:extLst>
          </p:cNvPr>
          <p:cNvSpPr txBox="1"/>
          <p:nvPr/>
        </p:nvSpPr>
        <p:spPr>
          <a:xfrm>
            <a:off x="2532169" y="315216"/>
            <a:ext cx="140953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Helvetica" pitchFamily="2" charset="0"/>
              </a:rPr>
              <a:t>c</a:t>
            </a:r>
            <a:r>
              <a:rPr lang="en-US" sz="800" baseline="-25000" dirty="0">
                <a:latin typeface="Helvetica" pitchFamily="2" charset="0"/>
              </a:rPr>
              <a:t>1a</a:t>
            </a:r>
            <a:r>
              <a:rPr lang="en-US" sz="800" dirty="0">
                <a:latin typeface="Helvetica" pitchFamily="2" charset="0"/>
              </a:rPr>
              <a:t> = 0.5, c</a:t>
            </a:r>
            <a:r>
              <a:rPr lang="en-US" sz="800" baseline="-25000" dirty="0">
                <a:latin typeface="Helvetica" pitchFamily="2" charset="0"/>
              </a:rPr>
              <a:t>1b</a:t>
            </a:r>
            <a:r>
              <a:rPr lang="en-US" sz="800" dirty="0">
                <a:latin typeface="Helvetica" pitchFamily="2" charset="0"/>
              </a:rPr>
              <a:t> = 0.2, </a:t>
            </a:r>
          </a:p>
          <a:p>
            <a:r>
              <a:rPr lang="en-US" sz="800" dirty="0">
                <a:latin typeface="Helvetica" pitchFamily="2" charset="0"/>
              </a:rPr>
              <a:t>c</a:t>
            </a:r>
            <a:r>
              <a:rPr lang="en-US" sz="800" baseline="-25000" dirty="0">
                <a:latin typeface="Helvetica" pitchFamily="2" charset="0"/>
              </a:rPr>
              <a:t>2a</a:t>
            </a:r>
            <a:r>
              <a:rPr lang="en-US" sz="800" dirty="0">
                <a:latin typeface="Helvetica" pitchFamily="2" charset="0"/>
              </a:rPr>
              <a:t> = 0.9, c</a:t>
            </a:r>
            <a:r>
              <a:rPr lang="en-US" sz="800" baseline="-25000" dirty="0">
                <a:latin typeface="Helvetica" pitchFamily="2" charset="0"/>
              </a:rPr>
              <a:t>2b</a:t>
            </a:r>
            <a:r>
              <a:rPr lang="en-US" sz="800" dirty="0">
                <a:latin typeface="Helvetica" pitchFamily="2" charset="0"/>
              </a:rPr>
              <a:t> = 0.9, </a:t>
            </a:r>
          </a:p>
          <a:p>
            <a:r>
              <a:rPr lang="en-US" sz="800" dirty="0">
                <a:latin typeface="Helvetica" pitchFamily="2" charset="0"/>
              </a:rPr>
              <a:t>r</a:t>
            </a:r>
            <a:r>
              <a:rPr lang="en-US" sz="800" baseline="-25000" dirty="0">
                <a:latin typeface="Helvetica" pitchFamily="2" charset="0"/>
              </a:rPr>
              <a:t>a</a:t>
            </a:r>
            <a:r>
              <a:rPr lang="en-US" sz="800" dirty="0">
                <a:latin typeface="Helvetica" pitchFamily="2" charset="0"/>
              </a:rPr>
              <a:t> = 0.2, r</a:t>
            </a:r>
            <a:r>
              <a:rPr lang="en-US" sz="800" baseline="-25000" dirty="0">
                <a:latin typeface="Helvetica" pitchFamily="2" charset="0"/>
              </a:rPr>
              <a:t>b</a:t>
            </a:r>
            <a:r>
              <a:rPr lang="en-US" sz="800" dirty="0">
                <a:latin typeface="Helvetica" pitchFamily="2" charset="0"/>
              </a:rPr>
              <a:t> = 0.7, </a:t>
            </a:r>
          </a:p>
          <a:p>
            <a:r>
              <a:rPr lang="en-US" sz="800" dirty="0">
                <a:latin typeface="Helvetica" pitchFamily="2" charset="0"/>
              </a:rPr>
              <a:t>K</a:t>
            </a:r>
            <a:r>
              <a:rPr lang="en-US" sz="800" baseline="-25000" dirty="0">
                <a:latin typeface="Helvetica" pitchFamily="2" charset="0"/>
              </a:rPr>
              <a:t>a</a:t>
            </a:r>
            <a:r>
              <a:rPr lang="en-US" sz="800" dirty="0">
                <a:latin typeface="Helvetica" pitchFamily="2" charset="0"/>
              </a:rPr>
              <a:t>= 1000, K</a:t>
            </a:r>
            <a:r>
              <a:rPr lang="en-US" sz="800" baseline="-25000" dirty="0">
                <a:latin typeface="Helvetica" pitchFamily="2" charset="0"/>
              </a:rPr>
              <a:t>b</a:t>
            </a:r>
            <a:r>
              <a:rPr lang="en-US" sz="800" dirty="0">
                <a:latin typeface="Helvetica" pitchFamily="2" charset="0"/>
              </a:rPr>
              <a:t> = 1000, </a:t>
            </a:r>
          </a:p>
          <a:p>
            <a:r>
              <a:rPr lang="en-US" sz="800" dirty="0">
                <a:latin typeface="Helvetica" pitchFamily="2" charset="0"/>
              </a:rPr>
              <a:t>v</a:t>
            </a:r>
            <a:r>
              <a:rPr lang="en-US" sz="800" baseline="-25000" dirty="0">
                <a:latin typeface="Helvetica" pitchFamily="2" charset="0"/>
              </a:rPr>
              <a:t>1a</a:t>
            </a:r>
            <a:r>
              <a:rPr lang="en-US" sz="800" dirty="0">
                <a:latin typeface="Helvetica" pitchFamily="2" charset="0"/>
              </a:rPr>
              <a:t> = 0.1, v</a:t>
            </a:r>
            <a:r>
              <a:rPr lang="en-US" sz="800" baseline="-25000" dirty="0">
                <a:latin typeface="Helvetica" pitchFamily="2" charset="0"/>
              </a:rPr>
              <a:t>1b</a:t>
            </a:r>
            <a:r>
              <a:rPr lang="en-US" sz="800" dirty="0">
                <a:latin typeface="Helvetica" pitchFamily="2" charset="0"/>
              </a:rPr>
              <a:t> = 0.6, </a:t>
            </a:r>
          </a:p>
          <a:p>
            <a:r>
              <a:rPr lang="en-US" sz="800" dirty="0">
                <a:latin typeface="Helvetica" pitchFamily="2" charset="0"/>
              </a:rPr>
              <a:t>v</a:t>
            </a:r>
            <a:r>
              <a:rPr lang="en-US" sz="800" baseline="-25000" dirty="0">
                <a:latin typeface="Helvetica" pitchFamily="2" charset="0"/>
              </a:rPr>
              <a:t>2a</a:t>
            </a:r>
            <a:r>
              <a:rPr lang="en-US" sz="800" dirty="0">
                <a:latin typeface="Helvetica" pitchFamily="2" charset="0"/>
              </a:rPr>
              <a:t> = 0.4, v</a:t>
            </a:r>
            <a:r>
              <a:rPr lang="en-US" sz="800" baseline="-25000" dirty="0">
                <a:latin typeface="Helvetica" pitchFamily="2" charset="0"/>
              </a:rPr>
              <a:t>2b</a:t>
            </a:r>
            <a:r>
              <a:rPr lang="en-US" sz="800" dirty="0">
                <a:latin typeface="Helvetica" pitchFamily="2" charset="0"/>
              </a:rPr>
              <a:t> = 0.7, </a:t>
            </a:r>
          </a:p>
          <a:p>
            <a:r>
              <a:rPr lang="en-US" sz="800" dirty="0">
                <a:latin typeface="Helvetica" pitchFamily="2" charset="0"/>
              </a:rPr>
              <a:t>m</a:t>
            </a:r>
            <a:r>
              <a:rPr lang="en-US" sz="800" baseline="-25000" dirty="0">
                <a:latin typeface="Helvetica" pitchFamily="2" charset="0"/>
              </a:rPr>
              <a:t>1</a:t>
            </a:r>
            <a:r>
              <a:rPr lang="en-US" sz="800" dirty="0">
                <a:latin typeface="Helvetica" pitchFamily="2" charset="0"/>
              </a:rPr>
              <a:t> = 0.01, m</a:t>
            </a:r>
            <a:r>
              <a:rPr lang="en-US" sz="800" baseline="-25000" dirty="0">
                <a:latin typeface="Helvetica" pitchFamily="2" charset="0"/>
              </a:rPr>
              <a:t>2 </a:t>
            </a:r>
            <a:r>
              <a:rPr lang="en-US" sz="800" dirty="0">
                <a:latin typeface="Helvetica" pitchFamily="2" charset="0"/>
              </a:rPr>
              <a:t>= 0.01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68C3068-40F0-0AE1-C132-FC7E72D61C13}"/>
              </a:ext>
            </a:extLst>
          </p:cNvPr>
          <p:cNvSpPr txBox="1"/>
          <p:nvPr/>
        </p:nvSpPr>
        <p:spPr>
          <a:xfrm>
            <a:off x="5001186" y="315217"/>
            <a:ext cx="140953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Helvetica" pitchFamily="2" charset="0"/>
              </a:rPr>
              <a:t>c</a:t>
            </a:r>
            <a:r>
              <a:rPr lang="en-US" sz="800" baseline="-25000" dirty="0">
                <a:latin typeface="Helvetica" pitchFamily="2" charset="0"/>
              </a:rPr>
              <a:t>1a</a:t>
            </a:r>
            <a:r>
              <a:rPr lang="en-US" sz="800" dirty="0">
                <a:latin typeface="Helvetica" pitchFamily="2" charset="0"/>
              </a:rPr>
              <a:t> = 1.3, c</a:t>
            </a:r>
            <a:r>
              <a:rPr lang="en-US" sz="800" baseline="-25000" dirty="0">
                <a:latin typeface="Helvetica" pitchFamily="2" charset="0"/>
              </a:rPr>
              <a:t>1b</a:t>
            </a:r>
            <a:r>
              <a:rPr lang="en-US" sz="800" dirty="0">
                <a:latin typeface="Helvetica" pitchFamily="2" charset="0"/>
              </a:rPr>
              <a:t> = 0.9, </a:t>
            </a:r>
          </a:p>
          <a:p>
            <a:r>
              <a:rPr lang="en-US" sz="800" dirty="0">
                <a:latin typeface="Helvetica" pitchFamily="2" charset="0"/>
              </a:rPr>
              <a:t>c</a:t>
            </a:r>
            <a:r>
              <a:rPr lang="en-US" sz="800" baseline="-25000" dirty="0">
                <a:latin typeface="Helvetica" pitchFamily="2" charset="0"/>
              </a:rPr>
              <a:t>2a</a:t>
            </a:r>
            <a:r>
              <a:rPr lang="en-US" sz="800" dirty="0">
                <a:latin typeface="Helvetica" pitchFamily="2" charset="0"/>
              </a:rPr>
              <a:t> = 0.9, c</a:t>
            </a:r>
            <a:r>
              <a:rPr lang="en-US" sz="800" baseline="-25000" dirty="0">
                <a:latin typeface="Helvetica" pitchFamily="2" charset="0"/>
              </a:rPr>
              <a:t>2b</a:t>
            </a:r>
            <a:r>
              <a:rPr lang="en-US" sz="800" dirty="0">
                <a:latin typeface="Helvetica" pitchFamily="2" charset="0"/>
              </a:rPr>
              <a:t> = 0.2, </a:t>
            </a:r>
          </a:p>
          <a:p>
            <a:r>
              <a:rPr lang="en-US" sz="800" dirty="0">
                <a:latin typeface="Helvetica" pitchFamily="2" charset="0"/>
              </a:rPr>
              <a:t>r</a:t>
            </a:r>
            <a:r>
              <a:rPr lang="en-US" sz="800" baseline="-25000" dirty="0">
                <a:latin typeface="Helvetica" pitchFamily="2" charset="0"/>
              </a:rPr>
              <a:t>a</a:t>
            </a:r>
            <a:r>
              <a:rPr lang="en-US" sz="800" dirty="0">
                <a:latin typeface="Helvetica" pitchFamily="2" charset="0"/>
              </a:rPr>
              <a:t> = 0.7, r</a:t>
            </a:r>
            <a:r>
              <a:rPr lang="en-US" sz="800" baseline="-25000" dirty="0">
                <a:latin typeface="Helvetica" pitchFamily="2" charset="0"/>
              </a:rPr>
              <a:t>b</a:t>
            </a:r>
            <a:r>
              <a:rPr lang="en-US" sz="800" dirty="0">
                <a:latin typeface="Helvetica" pitchFamily="2" charset="0"/>
              </a:rPr>
              <a:t> = 2, </a:t>
            </a:r>
          </a:p>
          <a:p>
            <a:r>
              <a:rPr lang="en-US" sz="800" dirty="0">
                <a:latin typeface="Helvetica" pitchFamily="2" charset="0"/>
              </a:rPr>
              <a:t>K</a:t>
            </a:r>
            <a:r>
              <a:rPr lang="en-US" sz="800" baseline="-25000" dirty="0">
                <a:latin typeface="Helvetica" pitchFamily="2" charset="0"/>
              </a:rPr>
              <a:t>a</a:t>
            </a:r>
            <a:r>
              <a:rPr lang="en-US" sz="800" dirty="0">
                <a:latin typeface="Helvetica" pitchFamily="2" charset="0"/>
              </a:rPr>
              <a:t>= 1000, K</a:t>
            </a:r>
            <a:r>
              <a:rPr lang="en-US" sz="800" baseline="-25000" dirty="0">
                <a:latin typeface="Helvetica" pitchFamily="2" charset="0"/>
              </a:rPr>
              <a:t>b</a:t>
            </a:r>
            <a:r>
              <a:rPr lang="en-US" sz="800" dirty="0">
                <a:latin typeface="Helvetica" pitchFamily="2" charset="0"/>
              </a:rPr>
              <a:t> = 1000, </a:t>
            </a:r>
          </a:p>
          <a:p>
            <a:r>
              <a:rPr lang="en-US" sz="800" dirty="0">
                <a:latin typeface="Helvetica" pitchFamily="2" charset="0"/>
              </a:rPr>
              <a:t>v</a:t>
            </a:r>
            <a:r>
              <a:rPr lang="en-US" sz="800" baseline="-25000" dirty="0">
                <a:latin typeface="Helvetica" pitchFamily="2" charset="0"/>
              </a:rPr>
              <a:t>1a</a:t>
            </a:r>
            <a:r>
              <a:rPr lang="en-US" sz="800" dirty="0">
                <a:latin typeface="Helvetica" pitchFamily="2" charset="0"/>
              </a:rPr>
              <a:t> = 0.9, v</a:t>
            </a:r>
            <a:r>
              <a:rPr lang="en-US" sz="800" baseline="-25000" dirty="0">
                <a:latin typeface="Helvetica" pitchFamily="2" charset="0"/>
              </a:rPr>
              <a:t>1b</a:t>
            </a:r>
            <a:r>
              <a:rPr lang="en-US" sz="800" dirty="0">
                <a:latin typeface="Helvetica" pitchFamily="2" charset="0"/>
              </a:rPr>
              <a:t> = 0.9, </a:t>
            </a:r>
          </a:p>
          <a:p>
            <a:r>
              <a:rPr lang="en-US" sz="800" dirty="0">
                <a:latin typeface="Helvetica" pitchFamily="2" charset="0"/>
              </a:rPr>
              <a:t>v</a:t>
            </a:r>
            <a:r>
              <a:rPr lang="en-US" sz="800" baseline="-25000" dirty="0">
                <a:latin typeface="Helvetica" pitchFamily="2" charset="0"/>
              </a:rPr>
              <a:t>2a</a:t>
            </a:r>
            <a:r>
              <a:rPr lang="en-US" sz="800" dirty="0">
                <a:latin typeface="Helvetica" pitchFamily="2" charset="0"/>
              </a:rPr>
              <a:t> = 0.9, v</a:t>
            </a:r>
            <a:r>
              <a:rPr lang="en-US" sz="800" baseline="-25000" dirty="0">
                <a:latin typeface="Helvetica" pitchFamily="2" charset="0"/>
              </a:rPr>
              <a:t>2b</a:t>
            </a:r>
            <a:r>
              <a:rPr lang="en-US" sz="800" dirty="0">
                <a:latin typeface="Helvetica" pitchFamily="2" charset="0"/>
              </a:rPr>
              <a:t> = 0.9, </a:t>
            </a:r>
          </a:p>
          <a:p>
            <a:r>
              <a:rPr lang="en-US" sz="800" dirty="0">
                <a:latin typeface="Helvetica" pitchFamily="2" charset="0"/>
              </a:rPr>
              <a:t>m</a:t>
            </a:r>
            <a:r>
              <a:rPr lang="en-US" sz="800" baseline="-25000" dirty="0">
                <a:latin typeface="Helvetica" pitchFamily="2" charset="0"/>
              </a:rPr>
              <a:t>1</a:t>
            </a:r>
            <a:r>
              <a:rPr lang="en-US" sz="800" dirty="0">
                <a:latin typeface="Helvetica" pitchFamily="2" charset="0"/>
              </a:rPr>
              <a:t> = 0.1, m</a:t>
            </a:r>
            <a:r>
              <a:rPr lang="en-US" sz="800" baseline="-25000" dirty="0">
                <a:latin typeface="Helvetica" pitchFamily="2" charset="0"/>
              </a:rPr>
              <a:t>2</a:t>
            </a:r>
            <a:r>
              <a:rPr lang="en-US" sz="800" dirty="0">
                <a:latin typeface="Helvetica" pitchFamily="2" charset="0"/>
              </a:rPr>
              <a:t> = 0.1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EF21B69-C928-32DB-9804-CA93D254E432}"/>
              </a:ext>
            </a:extLst>
          </p:cNvPr>
          <p:cNvSpPr txBox="1"/>
          <p:nvPr/>
        </p:nvSpPr>
        <p:spPr>
          <a:xfrm>
            <a:off x="7545527" y="315216"/>
            <a:ext cx="140953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Helvetica" pitchFamily="2" charset="0"/>
              </a:rPr>
              <a:t>c</a:t>
            </a:r>
            <a:r>
              <a:rPr lang="en-US" sz="800" baseline="-25000" dirty="0">
                <a:latin typeface="Helvetica" pitchFamily="2" charset="0"/>
              </a:rPr>
              <a:t>1a</a:t>
            </a:r>
            <a:r>
              <a:rPr lang="en-US" sz="800" dirty="0">
                <a:latin typeface="Helvetica" pitchFamily="2" charset="0"/>
              </a:rPr>
              <a:t> = 1.3, c</a:t>
            </a:r>
            <a:r>
              <a:rPr lang="en-US" sz="800" baseline="-25000" dirty="0">
                <a:latin typeface="Helvetica" pitchFamily="2" charset="0"/>
              </a:rPr>
              <a:t>1b</a:t>
            </a:r>
            <a:r>
              <a:rPr lang="en-US" sz="800" dirty="0">
                <a:latin typeface="Helvetica" pitchFamily="2" charset="0"/>
              </a:rPr>
              <a:t> = 0.8, </a:t>
            </a:r>
          </a:p>
          <a:p>
            <a:r>
              <a:rPr lang="en-US" sz="800" dirty="0">
                <a:latin typeface="Helvetica" pitchFamily="2" charset="0"/>
              </a:rPr>
              <a:t>c</a:t>
            </a:r>
            <a:r>
              <a:rPr lang="en-US" sz="800" baseline="-25000" dirty="0">
                <a:latin typeface="Helvetica" pitchFamily="2" charset="0"/>
              </a:rPr>
              <a:t>2a</a:t>
            </a:r>
            <a:r>
              <a:rPr lang="en-US" sz="800" dirty="0">
                <a:latin typeface="Helvetica" pitchFamily="2" charset="0"/>
              </a:rPr>
              <a:t> = 0.3, c</a:t>
            </a:r>
            <a:r>
              <a:rPr lang="en-US" sz="800" baseline="-25000" dirty="0">
                <a:latin typeface="Helvetica" pitchFamily="2" charset="0"/>
              </a:rPr>
              <a:t>2b</a:t>
            </a:r>
            <a:r>
              <a:rPr lang="en-US" sz="800" dirty="0">
                <a:latin typeface="Helvetica" pitchFamily="2" charset="0"/>
              </a:rPr>
              <a:t> = 2, </a:t>
            </a:r>
          </a:p>
          <a:p>
            <a:r>
              <a:rPr lang="en-US" sz="800" dirty="0">
                <a:latin typeface="Helvetica" pitchFamily="2" charset="0"/>
              </a:rPr>
              <a:t>r</a:t>
            </a:r>
            <a:r>
              <a:rPr lang="en-US" sz="800" baseline="-25000" dirty="0">
                <a:latin typeface="Helvetica" pitchFamily="2" charset="0"/>
              </a:rPr>
              <a:t>a</a:t>
            </a:r>
            <a:r>
              <a:rPr lang="en-US" sz="800" dirty="0">
                <a:latin typeface="Helvetica" pitchFamily="2" charset="0"/>
              </a:rPr>
              <a:t> = 0.8, r</a:t>
            </a:r>
            <a:r>
              <a:rPr lang="en-US" sz="800" baseline="-25000" dirty="0">
                <a:latin typeface="Helvetica" pitchFamily="2" charset="0"/>
              </a:rPr>
              <a:t>b</a:t>
            </a:r>
            <a:r>
              <a:rPr lang="en-US" sz="800" dirty="0">
                <a:latin typeface="Helvetica" pitchFamily="2" charset="0"/>
              </a:rPr>
              <a:t> = 0.8, </a:t>
            </a:r>
          </a:p>
          <a:p>
            <a:r>
              <a:rPr lang="en-US" sz="800" dirty="0">
                <a:latin typeface="Helvetica" pitchFamily="2" charset="0"/>
              </a:rPr>
              <a:t>K</a:t>
            </a:r>
            <a:r>
              <a:rPr lang="en-US" sz="800" baseline="-25000" dirty="0">
                <a:latin typeface="Helvetica" pitchFamily="2" charset="0"/>
              </a:rPr>
              <a:t>a</a:t>
            </a:r>
            <a:r>
              <a:rPr lang="en-US" sz="800" dirty="0">
                <a:latin typeface="Helvetica" pitchFamily="2" charset="0"/>
              </a:rPr>
              <a:t>= 1000, K</a:t>
            </a:r>
            <a:r>
              <a:rPr lang="en-US" sz="800" baseline="-25000" dirty="0">
                <a:latin typeface="Helvetica" pitchFamily="2" charset="0"/>
              </a:rPr>
              <a:t>b</a:t>
            </a:r>
            <a:r>
              <a:rPr lang="en-US" sz="800" dirty="0">
                <a:latin typeface="Helvetica" pitchFamily="2" charset="0"/>
              </a:rPr>
              <a:t> = 1000, </a:t>
            </a:r>
          </a:p>
          <a:p>
            <a:r>
              <a:rPr lang="en-US" sz="800" dirty="0">
                <a:latin typeface="Helvetica" pitchFamily="2" charset="0"/>
              </a:rPr>
              <a:t>v</a:t>
            </a:r>
            <a:r>
              <a:rPr lang="en-US" sz="800" baseline="-25000" dirty="0">
                <a:latin typeface="Helvetica" pitchFamily="2" charset="0"/>
              </a:rPr>
              <a:t>1a</a:t>
            </a:r>
            <a:r>
              <a:rPr lang="en-US" sz="800" dirty="0">
                <a:latin typeface="Helvetica" pitchFamily="2" charset="0"/>
              </a:rPr>
              <a:t> = 0.9, v</a:t>
            </a:r>
            <a:r>
              <a:rPr lang="en-US" sz="800" baseline="-25000" dirty="0">
                <a:latin typeface="Helvetica" pitchFamily="2" charset="0"/>
              </a:rPr>
              <a:t>1b</a:t>
            </a:r>
            <a:r>
              <a:rPr lang="en-US" sz="800" dirty="0">
                <a:latin typeface="Helvetica" pitchFamily="2" charset="0"/>
              </a:rPr>
              <a:t> = 0.8, </a:t>
            </a:r>
          </a:p>
          <a:p>
            <a:r>
              <a:rPr lang="en-US" sz="800" dirty="0">
                <a:latin typeface="Helvetica" pitchFamily="2" charset="0"/>
              </a:rPr>
              <a:t>v</a:t>
            </a:r>
            <a:r>
              <a:rPr lang="en-US" sz="800" baseline="-25000" dirty="0">
                <a:latin typeface="Helvetica" pitchFamily="2" charset="0"/>
              </a:rPr>
              <a:t>2a</a:t>
            </a:r>
            <a:r>
              <a:rPr lang="en-US" sz="800" dirty="0">
                <a:latin typeface="Helvetica" pitchFamily="2" charset="0"/>
              </a:rPr>
              <a:t> = 0.1, v</a:t>
            </a:r>
            <a:r>
              <a:rPr lang="en-US" sz="800" baseline="-25000" dirty="0">
                <a:latin typeface="Helvetica" pitchFamily="2" charset="0"/>
              </a:rPr>
              <a:t>2b</a:t>
            </a:r>
            <a:r>
              <a:rPr lang="en-US" sz="800" dirty="0">
                <a:latin typeface="Helvetica" pitchFamily="2" charset="0"/>
              </a:rPr>
              <a:t> = 0.9, </a:t>
            </a:r>
          </a:p>
          <a:p>
            <a:r>
              <a:rPr lang="en-US" sz="800" dirty="0">
                <a:latin typeface="Helvetica" pitchFamily="2" charset="0"/>
              </a:rPr>
              <a:t>m</a:t>
            </a:r>
            <a:r>
              <a:rPr lang="en-US" sz="800" baseline="-25000" dirty="0">
                <a:latin typeface="Helvetica" pitchFamily="2" charset="0"/>
              </a:rPr>
              <a:t>1</a:t>
            </a:r>
            <a:r>
              <a:rPr lang="en-US" sz="800" dirty="0">
                <a:latin typeface="Helvetica" pitchFamily="2" charset="0"/>
              </a:rPr>
              <a:t> = 0.1, m</a:t>
            </a:r>
            <a:r>
              <a:rPr lang="en-US" sz="800" baseline="-25000" dirty="0">
                <a:latin typeface="Helvetica" pitchFamily="2" charset="0"/>
              </a:rPr>
              <a:t>2</a:t>
            </a:r>
            <a:r>
              <a:rPr lang="en-US" sz="800" dirty="0">
                <a:latin typeface="Helvetica" pitchFamily="2" charset="0"/>
              </a:rPr>
              <a:t> = 0.1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C6CC4A0-08DB-D3C3-68B6-8CB319D17A80}"/>
              </a:ext>
            </a:extLst>
          </p:cNvPr>
          <p:cNvSpPr txBox="1"/>
          <p:nvPr/>
        </p:nvSpPr>
        <p:spPr>
          <a:xfrm>
            <a:off x="2532169" y="5384649"/>
            <a:ext cx="155049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Helvetica" pitchFamily="2" charset="0"/>
              </a:rPr>
              <a:t>c</a:t>
            </a:r>
            <a:r>
              <a:rPr lang="en-US" sz="800" baseline="-25000" dirty="0">
                <a:latin typeface="Helvetica" pitchFamily="2" charset="0"/>
              </a:rPr>
              <a:t>1a</a:t>
            </a:r>
            <a:r>
              <a:rPr lang="en-US" sz="800" dirty="0">
                <a:latin typeface="Helvetica" pitchFamily="2" charset="0"/>
              </a:rPr>
              <a:t> = 1.3, c</a:t>
            </a:r>
            <a:r>
              <a:rPr lang="en-US" sz="800" baseline="-25000" dirty="0">
                <a:latin typeface="Helvetica" pitchFamily="2" charset="0"/>
              </a:rPr>
              <a:t>1b</a:t>
            </a:r>
            <a:r>
              <a:rPr lang="en-US" sz="800" dirty="0">
                <a:latin typeface="Helvetica" pitchFamily="2" charset="0"/>
              </a:rPr>
              <a:t> = 0.4, </a:t>
            </a:r>
          </a:p>
          <a:p>
            <a:r>
              <a:rPr lang="en-US" sz="800" dirty="0">
                <a:latin typeface="Helvetica" pitchFamily="2" charset="0"/>
              </a:rPr>
              <a:t>c</a:t>
            </a:r>
            <a:r>
              <a:rPr lang="en-US" sz="800" baseline="-25000" dirty="0">
                <a:latin typeface="Helvetica" pitchFamily="2" charset="0"/>
              </a:rPr>
              <a:t>2a</a:t>
            </a:r>
            <a:r>
              <a:rPr lang="en-US" sz="800" dirty="0">
                <a:latin typeface="Helvetica" pitchFamily="2" charset="0"/>
              </a:rPr>
              <a:t> = 0.9, c</a:t>
            </a:r>
            <a:r>
              <a:rPr lang="en-US" sz="800" baseline="-25000" dirty="0">
                <a:latin typeface="Helvetica" pitchFamily="2" charset="0"/>
              </a:rPr>
              <a:t>2b</a:t>
            </a:r>
            <a:r>
              <a:rPr lang="en-US" sz="800" dirty="0">
                <a:latin typeface="Helvetica" pitchFamily="2" charset="0"/>
              </a:rPr>
              <a:t> = 0.4, </a:t>
            </a:r>
          </a:p>
          <a:p>
            <a:r>
              <a:rPr lang="en-US" sz="800" dirty="0">
                <a:latin typeface="Helvetica" pitchFamily="2" charset="0"/>
              </a:rPr>
              <a:t>r</a:t>
            </a:r>
            <a:r>
              <a:rPr lang="en-US" sz="800" baseline="-25000" dirty="0">
                <a:latin typeface="Helvetica" pitchFamily="2" charset="0"/>
              </a:rPr>
              <a:t>a</a:t>
            </a:r>
            <a:r>
              <a:rPr lang="en-US" sz="800" dirty="0">
                <a:latin typeface="Helvetica" pitchFamily="2" charset="0"/>
              </a:rPr>
              <a:t> = 0.7, r</a:t>
            </a:r>
            <a:r>
              <a:rPr lang="en-US" sz="800" baseline="-25000" dirty="0">
                <a:latin typeface="Helvetica" pitchFamily="2" charset="0"/>
              </a:rPr>
              <a:t>b</a:t>
            </a:r>
            <a:r>
              <a:rPr lang="en-US" sz="800" dirty="0">
                <a:latin typeface="Helvetica" pitchFamily="2" charset="0"/>
              </a:rPr>
              <a:t> = 1, </a:t>
            </a:r>
          </a:p>
          <a:p>
            <a:r>
              <a:rPr lang="en-US" sz="800" dirty="0">
                <a:latin typeface="Helvetica" pitchFamily="2" charset="0"/>
              </a:rPr>
              <a:t>K</a:t>
            </a:r>
            <a:r>
              <a:rPr lang="en-US" sz="800" baseline="-25000" dirty="0">
                <a:latin typeface="Helvetica" pitchFamily="2" charset="0"/>
              </a:rPr>
              <a:t>a </a:t>
            </a:r>
            <a:r>
              <a:rPr lang="en-US" sz="800" dirty="0">
                <a:latin typeface="Helvetica" pitchFamily="2" charset="0"/>
              </a:rPr>
              <a:t>= 1000, K</a:t>
            </a:r>
            <a:r>
              <a:rPr lang="en-US" sz="800" baseline="-25000" dirty="0">
                <a:latin typeface="Helvetica" pitchFamily="2" charset="0"/>
              </a:rPr>
              <a:t>b</a:t>
            </a:r>
            <a:r>
              <a:rPr lang="en-US" sz="800" dirty="0">
                <a:latin typeface="Helvetica" pitchFamily="2" charset="0"/>
              </a:rPr>
              <a:t> = 1000, </a:t>
            </a:r>
          </a:p>
          <a:p>
            <a:r>
              <a:rPr lang="en-US" sz="800" dirty="0">
                <a:latin typeface="Helvetica" pitchFamily="2" charset="0"/>
              </a:rPr>
              <a:t>v</a:t>
            </a:r>
            <a:r>
              <a:rPr lang="en-US" sz="800" baseline="-25000" dirty="0">
                <a:latin typeface="Helvetica" pitchFamily="2" charset="0"/>
              </a:rPr>
              <a:t>1a</a:t>
            </a:r>
            <a:r>
              <a:rPr lang="en-US" sz="800" dirty="0">
                <a:latin typeface="Helvetica" pitchFamily="2" charset="0"/>
              </a:rPr>
              <a:t> = 0.9, v</a:t>
            </a:r>
            <a:r>
              <a:rPr lang="en-US" sz="800" baseline="-25000" dirty="0">
                <a:latin typeface="Helvetica" pitchFamily="2" charset="0"/>
              </a:rPr>
              <a:t>1b</a:t>
            </a:r>
            <a:r>
              <a:rPr lang="en-US" sz="800" dirty="0">
                <a:latin typeface="Helvetica" pitchFamily="2" charset="0"/>
              </a:rPr>
              <a:t> = 0.4, </a:t>
            </a:r>
          </a:p>
          <a:p>
            <a:r>
              <a:rPr lang="en-US" sz="800" dirty="0">
                <a:latin typeface="Helvetica" pitchFamily="2" charset="0"/>
              </a:rPr>
              <a:t>v</a:t>
            </a:r>
            <a:r>
              <a:rPr lang="en-US" sz="800" baseline="-25000" dirty="0">
                <a:latin typeface="Helvetica" pitchFamily="2" charset="0"/>
              </a:rPr>
              <a:t>2a</a:t>
            </a:r>
            <a:r>
              <a:rPr lang="en-US" sz="800" dirty="0">
                <a:latin typeface="Helvetica" pitchFamily="2" charset="0"/>
              </a:rPr>
              <a:t> = 0.9, v</a:t>
            </a:r>
            <a:r>
              <a:rPr lang="en-US" sz="800" baseline="-25000" dirty="0">
                <a:latin typeface="Helvetica" pitchFamily="2" charset="0"/>
              </a:rPr>
              <a:t>2b</a:t>
            </a:r>
            <a:r>
              <a:rPr lang="en-US" sz="800" dirty="0">
                <a:latin typeface="Helvetica" pitchFamily="2" charset="0"/>
              </a:rPr>
              <a:t> = 0.4, </a:t>
            </a:r>
          </a:p>
          <a:p>
            <a:r>
              <a:rPr lang="en-US" sz="800" dirty="0">
                <a:latin typeface="Helvetica" pitchFamily="2" charset="0"/>
              </a:rPr>
              <a:t>m</a:t>
            </a:r>
            <a:r>
              <a:rPr lang="en-US" sz="800" baseline="-25000" dirty="0">
                <a:latin typeface="Helvetica" pitchFamily="2" charset="0"/>
              </a:rPr>
              <a:t>1</a:t>
            </a:r>
            <a:r>
              <a:rPr lang="en-US" sz="800" dirty="0">
                <a:latin typeface="Helvetica" pitchFamily="2" charset="0"/>
              </a:rPr>
              <a:t> = 0.1, m</a:t>
            </a:r>
            <a:r>
              <a:rPr lang="en-US" sz="800" baseline="-25000" dirty="0">
                <a:latin typeface="Helvetica" pitchFamily="2" charset="0"/>
              </a:rPr>
              <a:t>2</a:t>
            </a:r>
            <a:r>
              <a:rPr lang="en-US" sz="800" dirty="0">
                <a:latin typeface="Helvetica" pitchFamily="2" charset="0"/>
              </a:rPr>
              <a:t> = 0.1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28E7616-A7B8-C05A-0CD0-1DF6FEB0AC14}"/>
              </a:ext>
            </a:extLst>
          </p:cNvPr>
          <p:cNvSpPr txBox="1"/>
          <p:nvPr/>
        </p:nvSpPr>
        <p:spPr>
          <a:xfrm>
            <a:off x="5001186" y="5384649"/>
            <a:ext cx="155049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Helvetica" pitchFamily="2" charset="0"/>
              </a:rPr>
              <a:t>c</a:t>
            </a:r>
            <a:r>
              <a:rPr lang="en-US" sz="800" baseline="-25000" dirty="0">
                <a:latin typeface="Helvetica" pitchFamily="2" charset="0"/>
              </a:rPr>
              <a:t>1a</a:t>
            </a:r>
            <a:r>
              <a:rPr lang="en-US" sz="800" dirty="0">
                <a:latin typeface="Helvetica" pitchFamily="2" charset="0"/>
              </a:rPr>
              <a:t> = 0.6, c</a:t>
            </a:r>
            <a:r>
              <a:rPr lang="en-US" sz="800" baseline="-25000" dirty="0">
                <a:latin typeface="Helvetica" pitchFamily="2" charset="0"/>
              </a:rPr>
              <a:t>1b</a:t>
            </a:r>
            <a:r>
              <a:rPr lang="en-US" sz="800" dirty="0">
                <a:latin typeface="Helvetica" pitchFamily="2" charset="0"/>
              </a:rPr>
              <a:t> = 0.9, </a:t>
            </a:r>
          </a:p>
          <a:p>
            <a:r>
              <a:rPr lang="en-US" sz="800" dirty="0">
                <a:latin typeface="Helvetica" pitchFamily="2" charset="0"/>
              </a:rPr>
              <a:t>c</a:t>
            </a:r>
            <a:r>
              <a:rPr lang="en-US" sz="800" baseline="-25000" dirty="0">
                <a:latin typeface="Helvetica" pitchFamily="2" charset="0"/>
              </a:rPr>
              <a:t>2a</a:t>
            </a:r>
            <a:r>
              <a:rPr lang="en-US" sz="800" dirty="0">
                <a:latin typeface="Helvetica" pitchFamily="2" charset="0"/>
              </a:rPr>
              <a:t> = 0.5, c</a:t>
            </a:r>
            <a:r>
              <a:rPr lang="en-US" sz="800" baseline="-25000" dirty="0">
                <a:latin typeface="Helvetica" pitchFamily="2" charset="0"/>
              </a:rPr>
              <a:t>2b</a:t>
            </a:r>
            <a:r>
              <a:rPr lang="en-US" sz="800" dirty="0">
                <a:latin typeface="Helvetica" pitchFamily="2" charset="0"/>
              </a:rPr>
              <a:t> = 0.2, </a:t>
            </a:r>
          </a:p>
          <a:p>
            <a:r>
              <a:rPr lang="en-US" sz="800" dirty="0">
                <a:latin typeface="Helvetica" pitchFamily="2" charset="0"/>
              </a:rPr>
              <a:t>r</a:t>
            </a:r>
            <a:r>
              <a:rPr lang="en-US" sz="800" baseline="-25000" dirty="0">
                <a:latin typeface="Helvetica" pitchFamily="2" charset="0"/>
              </a:rPr>
              <a:t>a</a:t>
            </a:r>
            <a:r>
              <a:rPr lang="en-US" sz="800" dirty="0">
                <a:latin typeface="Helvetica" pitchFamily="2" charset="0"/>
              </a:rPr>
              <a:t> = 0.7, r</a:t>
            </a:r>
            <a:r>
              <a:rPr lang="en-US" sz="800" baseline="-25000" dirty="0">
                <a:latin typeface="Helvetica" pitchFamily="2" charset="0"/>
              </a:rPr>
              <a:t>b</a:t>
            </a:r>
            <a:r>
              <a:rPr lang="en-US" sz="800" dirty="0">
                <a:latin typeface="Helvetica" pitchFamily="2" charset="0"/>
              </a:rPr>
              <a:t> = 0.2, </a:t>
            </a:r>
          </a:p>
          <a:p>
            <a:r>
              <a:rPr lang="en-US" sz="800" dirty="0">
                <a:latin typeface="Helvetica" pitchFamily="2" charset="0"/>
              </a:rPr>
              <a:t>K</a:t>
            </a:r>
            <a:r>
              <a:rPr lang="en-US" sz="800" baseline="-25000" dirty="0">
                <a:latin typeface="Helvetica" pitchFamily="2" charset="0"/>
              </a:rPr>
              <a:t>a </a:t>
            </a:r>
            <a:r>
              <a:rPr lang="en-US" sz="800" dirty="0">
                <a:latin typeface="Helvetica" pitchFamily="2" charset="0"/>
              </a:rPr>
              <a:t>= 1000, K</a:t>
            </a:r>
            <a:r>
              <a:rPr lang="en-US" sz="800" baseline="-25000" dirty="0">
                <a:latin typeface="Helvetica" pitchFamily="2" charset="0"/>
              </a:rPr>
              <a:t>b</a:t>
            </a:r>
            <a:r>
              <a:rPr lang="en-US" sz="800" dirty="0">
                <a:latin typeface="Helvetica" pitchFamily="2" charset="0"/>
              </a:rPr>
              <a:t> = 1000, </a:t>
            </a:r>
          </a:p>
          <a:p>
            <a:r>
              <a:rPr lang="en-US" sz="800" dirty="0">
                <a:latin typeface="Helvetica" pitchFamily="2" charset="0"/>
              </a:rPr>
              <a:t>v</a:t>
            </a:r>
            <a:r>
              <a:rPr lang="en-US" sz="800" baseline="-25000" dirty="0">
                <a:latin typeface="Helvetica" pitchFamily="2" charset="0"/>
              </a:rPr>
              <a:t>1a</a:t>
            </a:r>
            <a:r>
              <a:rPr lang="en-US" sz="800" dirty="0">
                <a:latin typeface="Helvetica" pitchFamily="2" charset="0"/>
              </a:rPr>
              <a:t> = 0.3, v</a:t>
            </a:r>
            <a:r>
              <a:rPr lang="en-US" sz="800" baseline="-25000" dirty="0">
                <a:latin typeface="Helvetica" pitchFamily="2" charset="0"/>
              </a:rPr>
              <a:t>1b</a:t>
            </a:r>
            <a:r>
              <a:rPr lang="en-US" sz="800" dirty="0">
                <a:latin typeface="Helvetica" pitchFamily="2" charset="0"/>
              </a:rPr>
              <a:t> = 0.9, </a:t>
            </a:r>
          </a:p>
          <a:p>
            <a:r>
              <a:rPr lang="en-US" sz="800" dirty="0">
                <a:latin typeface="Helvetica" pitchFamily="2" charset="0"/>
              </a:rPr>
              <a:t>v</a:t>
            </a:r>
            <a:r>
              <a:rPr lang="en-US" sz="800" baseline="-25000" dirty="0">
                <a:latin typeface="Helvetica" pitchFamily="2" charset="0"/>
              </a:rPr>
              <a:t>2a</a:t>
            </a:r>
            <a:r>
              <a:rPr lang="en-US" sz="800" dirty="0">
                <a:latin typeface="Helvetica" pitchFamily="2" charset="0"/>
              </a:rPr>
              <a:t> = 0.3, v</a:t>
            </a:r>
            <a:r>
              <a:rPr lang="en-US" sz="800" baseline="-25000" dirty="0">
                <a:latin typeface="Helvetica" pitchFamily="2" charset="0"/>
              </a:rPr>
              <a:t>2b</a:t>
            </a:r>
            <a:r>
              <a:rPr lang="en-US" sz="800" dirty="0">
                <a:latin typeface="Helvetica" pitchFamily="2" charset="0"/>
              </a:rPr>
              <a:t> = 0.1, </a:t>
            </a:r>
          </a:p>
          <a:p>
            <a:r>
              <a:rPr lang="en-US" sz="800" dirty="0">
                <a:latin typeface="Helvetica" pitchFamily="2" charset="0"/>
              </a:rPr>
              <a:t>m</a:t>
            </a:r>
            <a:r>
              <a:rPr lang="en-US" sz="800" baseline="-25000" dirty="0">
                <a:latin typeface="Helvetica" pitchFamily="2" charset="0"/>
              </a:rPr>
              <a:t>1</a:t>
            </a:r>
            <a:r>
              <a:rPr lang="en-US" sz="800" dirty="0">
                <a:latin typeface="Helvetica" pitchFamily="2" charset="0"/>
              </a:rPr>
              <a:t> = 0.01, m</a:t>
            </a:r>
            <a:r>
              <a:rPr lang="en-US" sz="800" baseline="-25000" dirty="0">
                <a:latin typeface="Helvetica" pitchFamily="2" charset="0"/>
              </a:rPr>
              <a:t>2</a:t>
            </a:r>
            <a:r>
              <a:rPr lang="en-US" sz="800" dirty="0">
                <a:latin typeface="Helvetica" pitchFamily="2" charset="0"/>
              </a:rPr>
              <a:t> = 0.01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D829084-DFFE-1617-2B3D-88DB0E72D318}"/>
              </a:ext>
            </a:extLst>
          </p:cNvPr>
          <p:cNvSpPr txBox="1"/>
          <p:nvPr/>
        </p:nvSpPr>
        <p:spPr>
          <a:xfrm>
            <a:off x="7545527" y="5384649"/>
            <a:ext cx="155049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Helvetica" pitchFamily="2" charset="0"/>
              </a:rPr>
              <a:t>c</a:t>
            </a:r>
            <a:r>
              <a:rPr lang="en-US" sz="800" baseline="-25000" dirty="0">
                <a:latin typeface="Helvetica" pitchFamily="2" charset="0"/>
              </a:rPr>
              <a:t>1a</a:t>
            </a:r>
            <a:r>
              <a:rPr lang="en-US" sz="800" dirty="0">
                <a:latin typeface="Helvetica" pitchFamily="2" charset="0"/>
              </a:rPr>
              <a:t> = 1.3, c</a:t>
            </a:r>
            <a:r>
              <a:rPr lang="en-US" sz="800" baseline="-25000" dirty="0">
                <a:latin typeface="Helvetica" pitchFamily="2" charset="0"/>
              </a:rPr>
              <a:t>1b</a:t>
            </a:r>
            <a:r>
              <a:rPr lang="en-US" sz="800" dirty="0">
                <a:latin typeface="Helvetica" pitchFamily="2" charset="0"/>
              </a:rPr>
              <a:t> = 0.6,</a:t>
            </a:r>
          </a:p>
          <a:p>
            <a:r>
              <a:rPr lang="en-US" sz="800" dirty="0">
                <a:latin typeface="Helvetica" pitchFamily="2" charset="0"/>
              </a:rPr>
              <a:t>c</a:t>
            </a:r>
            <a:r>
              <a:rPr lang="en-US" sz="800" baseline="-25000" dirty="0">
                <a:latin typeface="Helvetica" pitchFamily="2" charset="0"/>
              </a:rPr>
              <a:t>2a</a:t>
            </a:r>
            <a:r>
              <a:rPr lang="en-US" sz="800" dirty="0">
                <a:latin typeface="Helvetica" pitchFamily="2" charset="0"/>
              </a:rPr>
              <a:t> = 0.3, c</a:t>
            </a:r>
            <a:r>
              <a:rPr lang="en-US" sz="800" baseline="-25000" dirty="0">
                <a:latin typeface="Helvetica" pitchFamily="2" charset="0"/>
              </a:rPr>
              <a:t>2b</a:t>
            </a:r>
            <a:r>
              <a:rPr lang="en-US" sz="800" dirty="0">
                <a:latin typeface="Helvetica" pitchFamily="2" charset="0"/>
              </a:rPr>
              <a:t> = 2,</a:t>
            </a:r>
          </a:p>
          <a:p>
            <a:r>
              <a:rPr lang="en-US" sz="800" dirty="0">
                <a:latin typeface="Helvetica" pitchFamily="2" charset="0"/>
              </a:rPr>
              <a:t>r</a:t>
            </a:r>
            <a:r>
              <a:rPr lang="en-US" sz="800" baseline="-25000" dirty="0">
                <a:latin typeface="Helvetica" pitchFamily="2" charset="0"/>
              </a:rPr>
              <a:t>a</a:t>
            </a:r>
            <a:r>
              <a:rPr lang="en-US" sz="800" dirty="0">
                <a:latin typeface="Helvetica" pitchFamily="2" charset="0"/>
              </a:rPr>
              <a:t> = 0.8, r</a:t>
            </a:r>
            <a:r>
              <a:rPr lang="en-US" sz="800" baseline="-25000" dirty="0">
                <a:latin typeface="Helvetica" pitchFamily="2" charset="0"/>
              </a:rPr>
              <a:t>b</a:t>
            </a:r>
            <a:r>
              <a:rPr lang="en-US" sz="800" dirty="0">
                <a:latin typeface="Helvetica" pitchFamily="2" charset="0"/>
              </a:rPr>
              <a:t> = 1.5,</a:t>
            </a:r>
          </a:p>
          <a:p>
            <a:r>
              <a:rPr lang="en-US" sz="800" dirty="0">
                <a:latin typeface="Helvetica" pitchFamily="2" charset="0"/>
              </a:rPr>
              <a:t>K</a:t>
            </a:r>
            <a:r>
              <a:rPr lang="en-US" sz="800" baseline="-25000" dirty="0">
                <a:latin typeface="Helvetica" pitchFamily="2" charset="0"/>
              </a:rPr>
              <a:t>a</a:t>
            </a:r>
            <a:r>
              <a:rPr lang="en-US" sz="800" dirty="0">
                <a:latin typeface="Helvetica" pitchFamily="2" charset="0"/>
              </a:rPr>
              <a:t> = 1000, K</a:t>
            </a:r>
            <a:r>
              <a:rPr lang="en-US" sz="800" baseline="-25000" dirty="0">
                <a:latin typeface="Helvetica" pitchFamily="2" charset="0"/>
              </a:rPr>
              <a:t>b</a:t>
            </a:r>
            <a:r>
              <a:rPr lang="en-US" sz="800" dirty="0">
                <a:latin typeface="Helvetica" pitchFamily="2" charset="0"/>
              </a:rPr>
              <a:t> = 1000,</a:t>
            </a:r>
          </a:p>
          <a:p>
            <a:r>
              <a:rPr lang="en-US" sz="800" dirty="0">
                <a:latin typeface="Helvetica" pitchFamily="2" charset="0"/>
              </a:rPr>
              <a:t>v</a:t>
            </a:r>
            <a:r>
              <a:rPr lang="en-US" sz="800" baseline="-25000" dirty="0">
                <a:latin typeface="Helvetica" pitchFamily="2" charset="0"/>
              </a:rPr>
              <a:t>1a</a:t>
            </a:r>
            <a:r>
              <a:rPr lang="en-US" sz="800" dirty="0">
                <a:latin typeface="Helvetica" pitchFamily="2" charset="0"/>
              </a:rPr>
              <a:t> = 0.9, v</a:t>
            </a:r>
            <a:r>
              <a:rPr lang="en-US" sz="800" baseline="-25000" dirty="0">
                <a:latin typeface="Helvetica" pitchFamily="2" charset="0"/>
              </a:rPr>
              <a:t>1b</a:t>
            </a:r>
            <a:r>
              <a:rPr lang="en-US" sz="800" dirty="0">
                <a:latin typeface="Helvetica" pitchFamily="2" charset="0"/>
              </a:rPr>
              <a:t> = 0.8,</a:t>
            </a:r>
          </a:p>
          <a:p>
            <a:r>
              <a:rPr lang="en-US" sz="800" dirty="0">
                <a:latin typeface="Helvetica" pitchFamily="2" charset="0"/>
              </a:rPr>
              <a:t>v</a:t>
            </a:r>
            <a:r>
              <a:rPr lang="en-US" sz="800" baseline="-25000" dirty="0">
                <a:latin typeface="Helvetica" pitchFamily="2" charset="0"/>
              </a:rPr>
              <a:t>2a</a:t>
            </a:r>
            <a:r>
              <a:rPr lang="en-US" sz="800" dirty="0">
                <a:latin typeface="Helvetica" pitchFamily="2" charset="0"/>
              </a:rPr>
              <a:t> = 0.1, v</a:t>
            </a:r>
            <a:r>
              <a:rPr lang="en-US" sz="800" baseline="-25000" dirty="0">
                <a:latin typeface="Helvetica" pitchFamily="2" charset="0"/>
              </a:rPr>
              <a:t>2b</a:t>
            </a:r>
            <a:r>
              <a:rPr lang="en-US" sz="800" dirty="0">
                <a:latin typeface="Helvetica" pitchFamily="2" charset="0"/>
              </a:rPr>
              <a:t> = 0.9,</a:t>
            </a:r>
          </a:p>
          <a:p>
            <a:r>
              <a:rPr lang="en-US" sz="800" dirty="0">
                <a:latin typeface="Helvetica" pitchFamily="2" charset="0"/>
              </a:rPr>
              <a:t>m</a:t>
            </a:r>
            <a:r>
              <a:rPr lang="en-US" sz="800" baseline="-25000" dirty="0">
                <a:latin typeface="Helvetica" pitchFamily="2" charset="0"/>
              </a:rPr>
              <a:t>1</a:t>
            </a:r>
            <a:r>
              <a:rPr lang="en-US" sz="800" dirty="0">
                <a:latin typeface="Helvetica" pitchFamily="2" charset="0"/>
              </a:rPr>
              <a:t> = 0.1, m</a:t>
            </a:r>
            <a:r>
              <a:rPr lang="en-US" sz="800" baseline="-25000" dirty="0">
                <a:latin typeface="Helvetica" pitchFamily="2" charset="0"/>
              </a:rPr>
              <a:t>2</a:t>
            </a:r>
            <a:r>
              <a:rPr lang="en-US" sz="800" dirty="0">
                <a:latin typeface="Helvetica" pitchFamily="2" charset="0"/>
              </a:rPr>
              <a:t> = 0.1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8353E5D-432B-7ED1-F764-7F9856819570}"/>
              </a:ext>
            </a:extLst>
          </p:cNvPr>
          <p:cNvSpPr txBox="1"/>
          <p:nvPr/>
        </p:nvSpPr>
        <p:spPr>
          <a:xfrm>
            <a:off x="2003035" y="264191"/>
            <a:ext cx="283776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Helvetica" pitchFamily="2" charset="0"/>
              </a:rPr>
              <a:t>A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A7324D1-DD9F-6649-26F3-9C0F212930AA}"/>
              </a:ext>
            </a:extLst>
          </p:cNvPr>
          <p:cNvSpPr txBox="1"/>
          <p:nvPr/>
        </p:nvSpPr>
        <p:spPr>
          <a:xfrm>
            <a:off x="4519624" y="209106"/>
            <a:ext cx="283776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Helvetica" pitchFamily="2" charset="0"/>
              </a:rPr>
              <a:t>B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36C3A9D-A23C-3ADB-8A78-FA4106C0CE6C}"/>
              </a:ext>
            </a:extLst>
          </p:cNvPr>
          <p:cNvSpPr txBox="1"/>
          <p:nvPr/>
        </p:nvSpPr>
        <p:spPr>
          <a:xfrm>
            <a:off x="7001328" y="239069"/>
            <a:ext cx="283776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Helvetica" pitchFamily="2" charset="0"/>
              </a:rPr>
              <a:t>C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94839F7-5CEF-E394-BD4D-394BE4E53BE6}"/>
              </a:ext>
            </a:extLst>
          </p:cNvPr>
          <p:cNvSpPr txBox="1"/>
          <p:nvPr/>
        </p:nvSpPr>
        <p:spPr>
          <a:xfrm>
            <a:off x="1992935" y="3403692"/>
            <a:ext cx="283776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Helvetica" pitchFamily="2" charset="0"/>
              </a:rPr>
              <a:t>D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47B90A6-038E-9010-FB9A-68C3F781FDA9}"/>
              </a:ext>
            </a:extLst>
          </p:cNvPr>
          <p:cNvSpPr txBox="1"/>
          <p:nvPr/>
        </p:nvSpPr>
        <p:spPr>
          <a:xfrm>
            <a:off x="4557724" y="3424441"/>
            <a:ext cx="283776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Helvetica" pitchFamily="2" charset="0"/>
              </a:rPr>
              <a:t>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DAE69E8-AC5F-A02A-6833-CDE69F59F3E9}"/>
              </a:ext>
            </a:extLst>
          </p:cNvPr>
          <p:cNvSpPr txBox="1"/>
          <p:nvPr/>
        </p:nvSpPr>
        <p:spPr>
          <a:xfrm>
            <a:off x="7019689" y="3411741"/>
            <a:ext cx="283776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Helvetica" pitchFamily="2" charset="0"/>
              </a:rPr>
              <a:t>F</a:t>
            </a:r>
          </a:p>
        </p:txBody>
      </p:sp>
    </p:spTree>
    <p:extLst>
      <p:ext uri="{BB962C8B-B14F-4D97-AF65-F5344CB8AC3E}">
        <p14:creationId xmlns:p14="http://schemas.microsoft.com/office/powerpoint/2010/main" val="24209219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D11AE22-3FD2-8E90-FB78-9D3D4E40222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917700" y="57150"/>
            <a:ext cx="8991600" cy="6743700"/>
          </a:xfrm>
          <a:prstGeom prst="rect">
            <a:avLst/>
          </a:prstGeom>
          <a:ln>
            <a:noFill/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5C4EEE7-C04E-823F-64E0-468CF190426F}"/>
              </a:ext>
            </a:extLst>
          </p:cNvPr>
          <p:cNvSpPr txBox="1"/>
          <p:nvPr/>
        </p:nvSpPr>
        <p:spPr>
          <a:xfrm>
            <a:off x="9988471" y="5046949"/>
            <a:ext cx="1783049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Helvetica" pitchFamily="2" charset="0"/>
              </a:rPr>
              <a:t>mixed cellularity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DAF041E-9DE8-5701-D26E-ECF801B15557}"/>
              </a:ext>
            </a:extLst>
          </p:cNvPr>
          <p:cNvSpPr txBox="1"/>
          <p:nvPr/>
        </p:nvSpPr>
        <p:spPr>
          <a:xfrm>
            <a:off x="6413500" y="2346592"/>
            <a:ext cx="10631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rgbClr val="F9766D"/>
                </a:solidFill>
                <a:latin typeface="Helvetica" pitchFamily="2" charset="0"/>
              </a:rPr>
              <a:t>n = 5000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C50070F-74CB-8304-AD51-0005827658D8}"/>
              </a:ext>
            </a:extLst>
          </p:cNvPr>
          <p:cNvSpPr txBox="1"/>
          <p:nvPr/>
        </p:nvSpPr>
        <p:spPr>
          <a:xfrm>
            <a:off x="5486247" y="1953657"/>
            <a:ext cx="10631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rgbClr val="00BFC4"/>
                </a:solidFill>
                <a:latin typeface="Helvetica" pitchFamily="2" charset="0"/>
              </a:rPr>
              <a:t>n = 5000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8F6D6CE-42F7-0812-2B0A-2574A1882850}"/>
              </a:ext>
            </a:extLst>
          </p:cNvPr>
          <p:cNvSpPr txBox="1"/>
          <p:nvPr/>
        </p:nvSpPr>
        <p:spPr>
          <a:xfrm>
            <a:off x="6051242" y="1649468"/>
            <a:ext cx="10631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Helvetica" pitchFamily="2" charset="0"/>
              </a:rPr>
              <a:t>n = 10000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5DC1D87-CCCF-85CF-A9A2-E7405D31EE4C}"/>
              </a:ext>
            </a:extLst>
          </p:cNvPr>
          <p:cNvSpPr/>
          <p:nvPr/>
        </p:nvSpPr>
        <p:spPr>
          <a:xfrm>
            <a:off x="8267303" y="735068"/>
            <a:ext cx="914400" cy="5869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64BAB04-9CB6-E9EA-6D08-2D98B1B14840}"/>
              </a:ext>
            </a:extLst>
          </p:cNvPr>
          <p:cNvSpPr/>
          <p:nvPr/>
        </p:nvSpPr>
        <p:spPr>
          <a:xfrm>
            <a:off x="7987229" y="735068"/>
            <a:ext cx="258898" cy="5869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0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887EC5A-E8B3-C161-139D-EE4E6B07B812}"/>
              </a:ext>
            </a:extLst>
          </p:cNvPr>
          <p:cNvSpPr txBox="1"/>
          <p:nvPr/>
        </p:nvSpPr>
        <p:spPr>
          <a:xfrm>
            <a:off x="8324389" y="2454314"/>
            <a:ext cx="10631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Helvetica" pitchFamily="2" charset="0"/>
              </a:rPr>
              <a:t>n = 10000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DBD5742-6A91-958A-B0E5-4D3B1F754AC9}"/>
              </a:ext>
            </a:extLst>
          </p:cNvPr>
          <p:cNvSpPr txBox="1"/>
          <p:nvPr/>
        </p:nvSpPr>
        <p:spPr>
          <a:xfrm>
            <a:off x="3560550" y="2346592"/>
            <a:ext cx="10631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Helvetica" pitchFamily="2" charset="0"/>
              </a:rPr>
              <a:t>n = 10000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ACDED79-84E7-AEA9-AD36-644D24B9CFB6}"/>
              </a:ext>
            </a:extLst>
          </p:cNvPr>
          <p:cNvSpPr txBox="1"/>
          <p:nvPr/>
        </p:nvSpPr>
        <p:spPr>
          <a:xfrm>
            <a:off x="3360411" y="5693884"/>
            <a:ext cx="10631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Helvetica" pitchFamily="2" charset="0"/>
              </a:rPr>
              <a:t>n = 10000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4336AF8-67C6-3896-7D37-01AE2E2C5DB6}"/>
              </a:ext>
            </a:extLst>
          </p:cNvPr>
          <p:cNvSpPr txBox="1"/>
          <p:nvPr/>
        </p:nvSpPr>
        <p:spPr>
          <a:xfrm>
            <a:off x="6051242" y="5586162"/>
            <a:ext cx="10631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Helvetica" pitchFamily="2" charset="0"/>
              </a:rPr>
              <a:t>n = 10000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288CA42-AB90-23A5-11B7-359AA813AE36}"/>
              </a:ext>
            </a:extLst>
          </p:cNvPr>
          <p:cNvSpPr txBox="1"/>
          <p:nvPr/>
        </p:nvSpPr>
        <p:spPr>
          <a:xfrm>
            <a:off x="8433412" y="616945"/>
            <a:ext cx="155505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Helvetica" pitchFamily="2" charset="0"/>
              </a:rPr>
              <a:t>Resource carrying capacity, </a:t>
            </a:r>
            <a:r>
              <a:rPr lang="en-US" sz="1100" i="1" dirty="0">
                <a:latin typeface="Helvetica" pitchFamily="2" charset="0"/>
              </a:rPr>
              <a:t>K</a:t>
            </a:r>
            <a:r>
              <a:rPr lang="en-US" sz="1100" i="1" baseline="-25000" dirty="0">
                <a:latin typeface="Helvetica" pitchFamily="2" charset="0"/>
              </a:rPr>
              <a:t>k</a:t>
            </a:r>
            <a:endParaRPr lang="en-US" sz="1100" dirty="0">
              <a:latin typeface="Helvetica" pitchFamily="2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DB71A35-4B9A-B07B-BDAD-2DA20AA78164}"/>
              </a:ext>
            </a:extLst>
          </p:cNvPr>
          <p:cNvSpPr/>
          <p:nvPr/>
        </p:nvSpPr>
        <p:spPr>
          <a:xfrm>
            <a:off x="6055894" y="4064995"/>
            <a:ext cx="258898" cy="5869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0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9A4719DD-797D-50A8-A2FA-1356E908A57E}"/>
              </a:ext>
            </a:extLst>
          </p:cNvPr>
          <p:cNvSpPr/>
          <p:nvPr/>
        </p:nvSpPr>
        <p:spPr>
          <a:xfrm>
            <a:off x="5981402" y="4065608"/>
            <a:ext cx="56985" cy="5869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25119CC-3BB5-26BC-3D81-D14C2F2A7E66}"/>
              </a:ext>
            </a:extLst>
          </p:cNvPr>
          <p:cNvSpPr txBox="1"/>
          <p:nvPr/>
        </p:nvSpPr>
        <p:spPr>
          <a:xfrm>
            <a:off x="5056742" y="4281355"/>
            <a:ext cx="53982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i="1" dirty="0">
                <a:latin typeface="Helvetica" pitchFamily="2" charset="0"/>
              </a:rPr>
              <a:t>m</a:t>
            </a:r>
            <a:r>
              <a:rPr lang="en-US" sz="1050" i="1" baseline="-25000" dirty="0">
                <a:latin typeface="Helvetica" pitchFamily="2" charset="0"/>
              </a:rPr>
              <a:t>i</a:t>
            </a:r>
            <a:endParaRPr lang="en-US" sz="1600" i="1" baseline="-25000" dirty="0">
              <a:latin typeface="Helveti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76632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3565</TotalTime>
  <Words>852</Words>
  <Application>Microsoft Macintosh PowerPoint</Application>
  <PresentationFormat>Widescreen</PresentationFormat>
  <Paragraphs>157</Paragraphs>
  <Slides>10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Aptos</vt:lpstr>
      <vt:lpstr>Aptos Display</vt:lpstr>
      <vt:lpstr>Arial</vt:lpstr>
      <vt:lpstr>Helvetica</vt:lpstr>
      <vt:lpstr>Office Theme</vt:lpstr>
      <vt:lpstr>PowerPoint Presentation</vt:lpstr>
      <vt:lpstr>ZNGIs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Kaleigh Davis</dc:creator>
  <cp:lastModifiedBy>Kaleigh Davis</cp:lastModifiedBy>
  <cp:revision>21</cp:revision>
  <dcterms:created xsi:type="dcterms:W3CDTF">2026-01-21T19:39:25Z</dcterms:created>
  <dcterms:modified xsi:type="dcterms:W3CDTF">2026-04-17T14:36:15Z</dcterms:modified>
</cp:coreProperties>
</file>