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0" r:id="rId2"/>
    <p:sldId id="257" r:id="rId3"/>
    <p:sldId id="258" r:id="rId4"/>
    <p:sldId id="259" r:id="rId5"/>
    <p:sldId id="263" r:id="rId6"/>
    <p:sldId id="265" r:id="rId7"/>
    <p:sldId id="261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86EE"/>
    <a:srgbClr val="003D88"/>
    <a:srgbClr val="DAA620"/>
    <a:srgbClr val="A9A9A9"/>
    <a:srgbClr val="C1E5F5"/>
    <a:srgbClr val="D9F2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78"/>
    <p:restoredTop sz="94711"/>
  </p:normalViewPr>
  <p:slideViewPr>
    <p:cSldViewPr snapToGrid="0">
      <p:cViewPr>
        <p:scale>
          <a:sx n="92" d="100"/>
          <a:sy n="92" d="100"/>
        </p:scale>
        <p:origin x="45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BAA97-B2B8-EA40-A7C9-10EAB2FFF9B3}" type="datetimeFigureOut">
              <a:rPr lang="en-US" smtClean="0"/>
              <a:t>2/3/26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791F3-F2F4-604C-9893-A30F4EB37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29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791F3-F2F4-604C-9893-A30F4EB373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72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7208F-B72A-BE5E-60AA-23DE2BC50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D4D133-81C9-C344-A841-0F0F9E2B75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44D571-83E0-98EC-E230-CF0518FC2E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AECA3-8DB4-0AEF-905D-6176D44AAF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791F3-F2F4-604C-9893-A30F4EB373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56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92CA3-556B-E3FF-5BCF-DD4154FD89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1A74C-4B1E-BD94-1F6B-B39C51CB2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7281B-814B-B7D1-7A09-33EDE94D7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02EE2-3843-CED5-3D80-0FD754146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D1827-EBE6-483F-D9B0-ED9885B5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3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36DFC-59CA-8952-20F4-ED8FDA8E2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243EC3-218F-0F07-4175-6C1AF64C56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796C77-6A32-709E-67E8-EC91A5786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DC186-E026-2BFA-3028-9B8BF05E6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C084D-7B58-1951-7A27-E0915252B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5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424973-C041-6CE1-C83A-74691FAA16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B9037C-7EC8-EFAE-8ACA-B7EB54A172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A887E-0877-952A-CDE4-F34D501AF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6F408-FC06-19B9-4EDB-245468D05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C849C-3BE6-9850-D41C-FDE9D35E9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9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64514-603A-3908-9512-B445BF27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D74F4-440D-038B-708B-B7A3B2262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F41F5F-A55A-C46D-1AD9-09BFC728F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A7805-A763-D7B3-A205-BDA2E3718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DCD6A-8994-F02E-7120-C4EA2713B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2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6140D-E5D7-1CCF-5421-56814F742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51D393-3D91-8B45-E288-43EFDAE16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F13C0-6AC6-4671-D604-B55440EA9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25E6B-2D95-15CA-92DB-BB3D9D1A6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4CDC1-4FD8-7A7E-5811-83FAC109C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2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320F7-68B1-EDD4-C0AA-AB4000CC5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C8575-98E6-ACA6-67F6-5490B8A3DA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18BEDC-AC1D-C5FA-B710-2629032DC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5D158E-8F30-BF9D-9F05-377C493D7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A346D-4AB1-A7C5-06E3-A7E1B760D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D9942E-EDBB-789E-4BBE-0A31E3A72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21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06564-3D39-F907-1200-19EB4688E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AAD96C-3048-3F1D-FE84-D13CCA237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CBF952-7472-30DF-3C45-236B875E5A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286E0B-A9F4-BA17-47AC-A2590ECB43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E0FFC8-545C-E01D-4447-B9500B55A9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F9F3DC-22C8-56A5-1D57-D44A41FFF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74012F-706F-FF90-BF0E-442E79155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65BEC1-E519-31C4-53ED-911270235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027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507F1-750E-F193-F697-62E260BA8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C5DF19-0F19-BDB7-73A9-32D3AC801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47156-6F58-167C-DFE2-7714F917D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C7A45-CF13-255D-87C0-0016BECB0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06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56EC10-6DFF-6AD8-67A3-8AB62E3F0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CF1A6-24A6-3047-C303-0DE82A556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8D0EED-FCC2-C80A-874C-694836861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7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6A89-040D-8849-9F01-3CB23C5DC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3DBC0-D373-8F38-9B28-9FF75AC3D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3C1477-0254-2F07-B98A-2362668FF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A6E6A-DBF2-ACBE-C325-067E8A46A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C8B3-A07F-120A-4687-162FDC576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2A3C6E-4DEC-DE80-2456-9D551886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4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C86A1-8F58-289E-2137-56EDF404C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DF49EB-2C31-128F-D5B7-FE6064F601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F2E201-9E8B-DDEF-6289-05B1FC3EB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D4C4-1B71-0845-96CF-D13F46229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65CFF-6F21-2FC7-64FF-5C57BB082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DA544-B5FD-DD79-203C-B4D1DAFC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82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2DC51-14AE-F962-660C-FC1723012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BE95F-742E-933C-BA14-F202A2735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FC736-4DF9-2032-28C5-92CF2CCDFA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4DC901-9D7D-5040-9AC4-ED1AFACCCDE5}" type="datetimeFigureOut">
              <a:rPr lang="en-US" smtClean="0"/>
              <a:t>2/3/26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7BEF8-28EA-B29A-CABD-572E928C4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DD36A-5740-7FA5-E8C1-1F3882404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CBDD1D-83E3-5449-A025-774E07AC8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8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0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20.png"/><Relationship Id="rId3" Type="http://schemas.openxmlformats.org/officeDocument/2006/relationships/image" Target="../media/image44.svg"/><Relationship Id="rId7" Type="http://schemas.openxmlformats.org/officeDocument/2006/relationships/image" Target="../media/image20.svg"/><Relationship Id="rId12" Type="http://schemas.openxmlformats.org/officeDocument/2006/relationships/image" Target="../media/image2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410.png"/><Relationship Id="rId5" Type="http://schemas.openxmlformats.org/officeDocument/2006/relationships/image" Target="../media/image46.svg"/><Relationship Id="rId10" Type="http://schemas.openxmlformats.org/officeDocument/2006/relationships/image" Target="../media/image47.png"/><Relationship Id="rId4" Type="http://schemas.openxmlformats.org/officeDocument/2006/relationships/image" Target="../media/image45.png"/><Relationship Id="rId9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png"/><Relationship Id="rId3" Type="http://schemas.openxmlformats.org/officeDocument/2006/relationships/image" Target="../media/image49.png"/><Relationship Id="rId7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yellow line&#10;&#10;AI-generated content may be incorrect.">
            <a:extLst>
              <a:ext uri="{FF2B5EF4-FFF2-40B4-BE49-F238E27FC236}">
                <a16:creationId xmlns:a16="http://schemas.microsoft.com/office/drawing/2014/main" id="{46FB36E7-DE95-36F1-CA9C-EE4C03679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03" y="1507441"/>
            <a:ext cx="4584700" cy="4445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87B8C4-5C79-DBA7-FF10-EE462AD438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01400" y="1507441"/>
            <a:ext cx="4907158" cy="444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96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9829A87-60E7-B8D4-F9CB-A358CA026BF7}"/>
              </a:ext>
            </a:extLst>
          </p:cNvPr>
          <p:cNvSpPr/>
          <p:nvPr/>
        </p:nvSpPr>
        <p:spPr>
          <a:xfrm>
            <a:off x="2005148" y="1567542"/>
            <a:ext cx="803366" cy="783767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C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B94CC07-A274-58DE-41EF-70D981CD9E51}"/>
              </a:ext>
            </a:extLst>
          </p:cNvPr>
          <p:cNvSpPr/>
          <p:nvPr/>
        </p:nvSpPr>
        <p:spPr>
          <a:xfrm>
            <a:off x="2005148" y="3944982"/>
            <a:ext cx="875212" cy="86214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</a:rPr>
              <a:t>R</a:t>
            </a:r>
            <a:r>
              <a:rPr lang="en-US" sz="2000" baseline="-25000" dirty="0">
                <a:solidFill>
                  <a:sysClr val="windowText" lastClr="000000"/>
                </a:solidFill>
              </a:rPr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538EC72-842E-04CD-092C-F7038ADB31E4}"/>
              </a:ext>
            </a:extLst>
          </p:cNvPr>
          <p:cNvSpPr/>
          <p:nvPr/>
        </p:nvSpPr>
        <p:spPr>
          <a:xfrm>
            <a:off x="4299857" y="3944982"/>
            <a:ext cx="875212" cy="86214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R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b</a:t>
            </a:r>
            <a:endParaRPr lang="en-US" baseline="-2500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71B927-660C-0E2B-B972-77131EA72B94}"/>
              </a:ext>
            </a:extLst>
          </p:cNvPr>
          <p:cNvSpPr txBox="1"/>
          <p:nvPr/>
        </p:nvSpPr>
        <p:spPr>
          <a:xfrm>
            <a:off x="1171519" y="4957868"/>
            <a:ext cx="94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baseline="-25000" dirty="0"/>
              <a:t>a</a:t>
            </a:r>
            <a:r>
              <a:rPr lang="en-US" sz="2000" dirty="0"/>
              <a:t>, K</a:t>
            </a:r>
            <a:r>
              <a:rPr lang="en-US" sz="2000" baseline="-25000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094869-24A8-F569-C34C-46DFB68374ED}"/>
              </a:ext>
            </a:extLst>
          </p:cNvPr>
          <p:cNvSpPr txBox="1"/>
          <p:nvPr/>
        </p:nvSpPr>
        <p:spPr>
          <a:xfrm>
            <a:off x="3728976" y="2791862"/>
            <a:ext cx="101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2a</a:t>
            </a:r>
            <a:r>
              <a:rPr lang="en-US" sz="2000" dirty="0"/>
              <a:t>, v</a:t>
            </a:r>
            <a:r>
              <a:rPr lang="en-US" sz="2000" baseline="-25000" dirty="0"/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9FDD6C-B356-6395-FFB9-BED46B3BE285}"/>
              </a:ext>
            </a:extLst>
          </p:cNvPr>
          <p:cNvSpPr txBox="1"/>
          <p:nvPr/>
        </p:nvSpPr>
        <p:spPr>
          <a:xfrm>
            <a:off x="2569369" y="2776037"/>
            <a:ext cx="896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1b</a:t>
            </a:r>
            <a:r>
              <a:rPr lang="en-US" sz="2000" dirty="0"/>
              <a:t>, v</a:t>
            </a:r>
            <a:r>
              <a:rPr lang="en-US" sz="2000" baseline="-25000" dirty="0"/>
              <a:t>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573A94-9AA4-8779-EE75-F5E3009B3026}"/>
              </a:ext>
            </a:extLst>
          </p:cNvPr>
          <p:cNvSpPr txBox="1"/>
          <p:nvPr/>
        </p:nvSpPr>
        <p:spPr>
          <a:xfrm>
            <a:off x="4741818" y="2954774"/>
            <a:ext cx="108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2b</a:t>
            </a:r>
            <a:r>
              <a:rPr lang="en-US" sz="2000" dirty="0"/>
              <a:t>, v</a:t>
            </a:r>
            <a:r>
              <a:rPr lang="en-US" sz="2000" baseline="-25000" dirty="0"/>
              <a:t>b</a:t>
            </a:r>
            <a:endParaRPr lang="en-US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39E8AF5-4046-C0A6-232A-479907CD1EB4}"/>
              </a:ext>
            </a:extLst>
          </p:cNvPr>
          <p:cNvSpPr txBox="1"/>
          <p:nvPr/>
        </p:nvSpPr>
        <p:spPr>
          <a:xfrm>
            <a:off x="1508327" y="2911439"/>
            <a:ext cx="117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1a</a:t>
            </a:r>
            <a:r>
              <a:rPr lang="en-US" sz="2000" dirty="0"/>
              <a:t>, v</a:t>
            </a:r>
            <a:r>
              <a:rPr lang="en-US" sz="2000" baseline="-25000" dirty="0"/>
              <a:t>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7ACCBE-4DF5-C83E-6311-DFB956E4455F}"/>
              </a:ext>
            </a:extLst>
          </p:cNvPr>
          <p:cNvSpPr txBox="1"/>
          <p:nvPr/>
        </p:nvSpPr>
        <p:spPr>
          <a:xfrm>
            <a:off x="631172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</a:t>
            </a:r>
            <a:r>
              <a:rPr lang="en-US" sz="2000" baseline="-25000" dirty="0"/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BA27BC-C4FE-BB45-679E-0F5EFF4AFF1E}"/>
              </a:ext>
            </a:extLst>
          </p:cNvPr>
          <p:cNvSpPr txBox="1"/>
          <p:nvPr/>
        </p:nvSpPr>
        <p:spPr>
          <a:xfrm>
            <a:off x="6077726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</a:t>
            </a:r>
            <a:r>
              <a:rPr lang="en-US" sz="2000" baseline="-25000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D30D15A-4E91-D9E1-98B1-AADA7C46B5D3}"/>
              </a:ext>
            </a:extLst>
          </p:cNvPr>
          <p:cNvSpPr/>
          <p:nvPr/>
        </p:nvSpPr>
        <p:spPr>
          <a:xfrm>
            <a:off x="4335780" y="1561854"/>
            <a:ext cx="803366" cy="783767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C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2</a:t>
            </a:r>
            <a:endParaRPr lang="en-US" baseline="-25000" dirty="0">
              <a:solidFill>
                <a:sysClr val="windowText" lastClr="000000"/>
              </a:solidFill>
            </a:endParaRPr>
          </a:p>
        </p:txBody>
      </p:sp>
      <p:pic>
        <p:nvPicPr>
          <p:cNvPr id="8" name="Graphic 7" descr="Line arrow: Rotate right with solid fill">
            <a:extLst>
              <a:ext uri="{FF2B5EF4-FFF2-40B4-BE49-F238E27FC236}">
                <a16:creationId xmlns:a16="http://schemas.microsoft.com/office/drawing/2014/main" id="{5E0678B1-277E-3E2B-C7AB-BB149B0A0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32772">
            <a:off x="4655052" y="4425622"/>
            <a:ext cx="914400" cy="914400"/>
          </a:xfrm>
          <a:prstGeom prst="rect">
            <a:avLst/>
          </a:prstGeom>
        </p:spPr>
      </p:pic>
      <p:pic>
        <p:nvPicPr>
          <p:cNvPr id="9" name="Graphic 8" descr="Line arrow: Rotate right with solid fill">
            <a:extLst>
              <a:ext uri="{FF2B5EF4-FFF2-40B4-BE49-F238E27FC236}">
                <a16:creationId xmlns:a16="http://schemas.microsoft.com/office/drawing/2014/main" id="{D642E5D4-074E-C488-03A3-176321A70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88340">
            <a:off x="1639005" y="4458046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A2429F-E451-2696-C6DB-8B3E6730D35C}"/>
              </a:ext>
            </a:extLst>
          </p:cNvPr>
          <p:cNvSpPr txBox="1"/>
          <p:nvPr/>
        </p:nvSpPr>
        <p:spPr>
          <a:xfrm>
            <a:off x="5352834" y="4962351"/>
            <a:ext cx="91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baseline="-25000" dirty="0"/>
              <a:t>b</a:t>
            </a:r>
            <a:r>
              <a:rPr lang="en-US" sz="2000" dirty="0"/>
              <a:t>, K</a:t>
            </a:r>
            <a:r>
              <a:rPr lang="en-US" sz="2000" baseline="-25000" dirty="0"/>
              <a:t>b </a:t>
            </a:r>
          </a:p>
        </p:txBody>
      </p:sp>
      <p:pic>
        <p:nvPicPr>
          <p:cNvPr id="16" name="Graphic 15" descr="Line arrow: Straight with solid fill">
            <a:extLst>
              <a:ext uri="{FF2B5EF4-FFF2-40B4-BE49-F238E27FC236}">
                <a16:creationId xmlns:a16="http://schemas.microsoft.com/office/drawing/2014/main" id="{2BA00906-2D76-6DA1-F0DB-E9901A4A39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825" y="1508107"/>
            <a:ext cx="914400" cy="914400"/>
          </a:xfrm>
          <a:prstGeom prst="rect">
            <a:avLst/>
          </a:prstGeom>
        </p:spPr>
      </p:pic>
      <p:pic>
        <p:nvPicPr>
          <p:cNvPr id="18" name="Graphic 17" descr="Arrow Up with solid fill">
            <a:extLst>
              <a:ext uri="{FF2B5EF4-FFF2-40B4-BE49-F238E27FC236}">
                <a16:creationId xmlns:a16="http://schemas.microsoft.com/office/drawing/2014/main" id="{A622E197-6221-F757-EF89-CF9B65F79B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42708" y="2383580"/>
            <a:ext cx="914400" cy="1561401"/>
          </a:xfrm>
          <a:prstGeom prst="rect">
            <a:avLst/>
          </a:prstGeom>
        </p:spPr>
      </p:pic>
      <p:pic>
        <p:nvPicPr>
          <p:cNvPr id="19" name="Graphic 18" descr="Line arrow: Straight with solid fill">
            <a:extLst>
              <a:ext uri="{FF2B5EF4-FFF2-40B4-BE49-F238E27FC236}">
                <a16:creationId xmlns:a16="http://schemas.microsoft.com/office/drawing/2014/main" id="{DD088D0B-F09B-BA4D-52E6-E6D3000355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175069" y="1496537"/>
            <a:ext cx="914400" cy="914400"/>
          </a:xfrm>
          <a:prstGeom prst="rect">
            <a:avLst/>
          </a:prstGeom>
        </p:spPr>
      </p:pic>
      <p:pic>
        <p:nvPicPr>
          <p:cNvPr id="20" name="Graphic 19" descr="Arrow Up with solid fill">
            <a:extLst>
              <a:ext uri="{FF2B5EF4-FFF2-40B4-BE49-F238E27FC236}">
                <a16:creationId xmlns:a16="http://schemas.microsoft.com/office/drawing/2014/main" id="{69D93F80-3FE8-7784-9F23-8E35C31C07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6128" y="2358739"/>
            <a:ext cx="914400" cy="1561401"/>
          </a:xfrm>
          <a:prstGeom prst="rect">
            <a:avLst/>
          </a:prstGeom>
        </p:spPr>
      </p:pic>
      <p:pic>
        <p:nvPicPr>
          <p:cNvPr id="29" name="Graphic 28" descr="Arrow Up with solid fill">
            <a:extLst>
              <a:ext uri="{FF2B5EF4-FFF2-40B4-BE49-F238E27FC236}">
                <a16:creationId xmlns:a16="http://schemas.microsoft.com/office/drawing/2014/main" id="{29503968-6B86-73C7-3C66-A8156D046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623736">
            <a:off x="3116987" y="1972502"/>
            <a:ext cx="914400" cy="2407291"/>
          </a:xfrm>
          <a:prstGeom prst="rect">
            <a:avLst/>
          </a:prstGeom>
        </p:spPr>
      </p:pic>
      <p:pic>
        <p:nvPicPr>
          <p:cNvPr id="32" name="Graphic 31" descr="Arrow Up with solid fill">
            <a:extLst>
              <a:ext uri="{FF2B5EF4-FFF2-40B4-BE49-F238E27FC236}">
                <a16:creationId xmlns:a16="http://schemas.microsoft.com/office/drawing/2014/main" id="{FF24AAD6-5657-768E-DE22-F61BAA4516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022280">
            <a:off x="3121470" y="1976985"/>
            <a:ext cx="914400" cy="240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25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B0962-1673-765D-4015-F675CBC89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A557775-A72C-6493-55DA-34746D3777A9}"/>
              </a:ext>
            </a:extLst>
          </p:cNvPr>
          <p:cNvSpPr/>
          <p:nvPr/>
        </p:nvSpPr>
        <p:spPr>
          <a:xfrm>
            <a:off x="2005148" y="1567542"/>
            <a:ext cx="803366" cy="783767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N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C248553-125E-E78F-BF06-D2630E8BA28F}"/>
              </a:ext>
            </a:extLst>
          </p:cNvPr>
          <p:cNvSpPr/>
          <p:nvPr/>
        </p:nvSpPr>
        <p:spPr>
          <a:xfrm>
            <a:off x="2005148" y="3944982"/>
            <a:ext cx="875212" cy="86214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</a:rPr>
              <a:t>R</a:t>
            </a:r>
            <a:r>
              <a:rPr lang="en-US" sz="2000" baseline="-25000" dirty="0">
                <a:solidFill>
                  <a:sysClr val="windowText" lastClr="000000"/>
                </a:solidFill>
              </a:rPr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F3DF505-9FC4-E34F-1588-B094738DC03B}"/>
              </a:ext>
            </a:extLst>
          </p:cNvPr>
          <p:cNvSpPr/>
          <p:nvPr/>
        </p:nvSpPr>
        <p:spPr>
          <a:xfrm>
            <a:off x="4299857" y="3944982"/>
            <a:ext cx="875212" cy="862149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R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b</a:t>
            </a:r>
            <a:endParaRPr lang="en-US" baseline="-2500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85AD92-D3F5-CF0E-AF64-7D98352B7D82}"/>
              </a:ext>
            </a:extLst>
          </p:cNvPr>
          <p:cNvSpPr txBox="1"/>
          <p:nvPr/>
        </p:nvSpPr>
        <p:spPr>
          <a:xfrm>
            <a:off x="1538911" y="4905096"/>
            <a:ext cx="94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baseline="-25000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1E2F33-2D7C-DF1C-1FE6-460E0A4F0784}"/>
              </a:ext>
            </a:extLst>
          </p:cNvPr>
          <p:cNvSpPr txBox="1"/>
          <p:nvPr/>
        </p:nvSpPr>
        <p:spPr>
          <a:xfrm>
            <a:off x="3749867" y="2086311"/>
            <a:ext cx="101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2a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171E4B-F9F1-A498-9098-C7642FA0D2DC}"/>
              </a:ext>
            </a:extLst>
          </p:cNvPr>
          <p:cNvSpPr txBox="1"/>
          <p:nvPr/>
        </p:nvSpPr>
        <p:spPr>
          <a:xfrm>
            <a:off x="2894648" y="2103294"/>
            <a:ext cx="896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1b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20B0C4-4A55-1D64-BBF8-AD494000DC20}"/>
              </a:ext>
            </a:extLst>
          </p:cNvPr>
          <p:cNvSpPr txBox="1"/>
          <p:nvPr/>
        </p:nvSpPr>
        <p:spPr>
          <a:xfrm>
            <a:off x="4741818" y="2954774"/>
            <a:ext cx="108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2b</a:t>
            </a:r>
            <a:endParaRPr lang="en-US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7E21A7-37B5-E9A0-AF9D-B5F7F83BAC74}"/>
              </a:ext>
            </a:extLst>
          </p:cNvPr>
          <p:cNvSpPr txBox="1"/>
          <p:nvPr/>
        </p:nvSpPr>
        <p:spPr>
          <a:xfrm>
            <a:off x="1970030" y="2849686"/>
            <a:ext cx="117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1a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1C1085-FFBC-D26E-0F12-FF7F97477A76}"/>
              </a:ext>
            </a:extLst>
          </p:cNvPr>
          <p:cNvSpPr txBox="1"/>
          <p:nvPr/>
        </p:nvSpPr>
        <p:spPr>
          <a:xfrm>
            <a:off x="631172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</a:t>
            </a:r>
            <a:r>
              <a:rPr lang="en-US" sz="2000" baseline="-25000" dirty="0"/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2A118D-3E52-6928-6B17-17E720ECB13F}"/>
              </a:ext>
            </a:extLst>
          </p:cNvPr>
          <p:cNvSpPr txBox="1"/>
          <p:nvPr/>
        </p:nvSpPr>
        <p:spPr>
          <a:xfrm>
            <a:off x="6077726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m</a:t>
            </a:r>
            <a:r>
              <a:rPr lang="en-US" sz="2000" baseline="-25000" dirty="0"/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7FF5E42-CC4B-BC55-C399-ECAE0432E8CB}"/>
              </a:ext>
            </a:extLst>
          </p:cNvPr>
          <p:cNvSpPr/>
          <p:nvPr/>
        </p:nvSpPr>
        <p:spPr>
          <a:xfrm>
            <a:off x="4335780" y="1561854"/>
            <a:ext cx="803366" cy="783767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N</a:t>
            </a:r>
            <a:r>
              <a:rPr lang="en-US" sz="2400" baseline="-25000" dirty="0">
                <a:solidFill>
                  <a:sysClr val="windowText" lastClr="000000"/>
                </a:solidFill>
              </a:rPr>
              <a:t>2</a:t>
            </a:r>
            <a:endParaRPr lang="en-US" baseline="-25000" dirty="0">
              <a:solidFill>
                <a:sysClr val="windowText" lastClr="000000"/>
              </a:solidFill>
            </a:endParaRPr>
          </a:p>
        </p:txBody>
      </p:sp>
      <p:pic>
        <p:nvPicPr>
          <p:cNvPr id="8" name="Graphic 7" descr="Line arrow: Rotate right with solid fill">
            <a:extLst>
              <a:ext uri="{FF2B5EF4-FFF2-40B4-BE49-F238E27FC236}">
                <a16:creationId xmlns:a16="http://schemas.microsoft.com/office/drawing/2014/main" id="{D21808AF-DF14-30AD-EB93-8060B90E5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32772">
            <a:off x="4655052" y="4425622"/>
            <a:ext cx="914400" cy="914400"/>
          </a:xfrm>
          <a:prstGeom prst="rect">
            <a:avLst/>
          </a:prstGeom>
        </p:spPr>
      </p:pic>
      <p:pic>
        <p:nvPicPr>
          <p:cNvPr id="9" name="Graphic 8" descr="Line arrow: Rotate right with solid fill">
            <a:extLst>
              <a:ext uri="{FF2B5EF4-FFF2-40B4-BE49-F238E27FC236}">
                <a16:creationId xmlns:a16="http://schemas.microsoft.com/office/drawing/2014/main" id="{ED07374C-97A4-9B5C-432D-F4FEAE73C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88340">
            <a:off x="1639005" y="4458046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FEC2B14-5FCB-6921-1484-13A6A4F80BC7}"/>
              </a:ext>
            </a:extLst>
          </p:cNvPr>
          <p:cNvSpPr txBox="1"/>
          <p:nvPr/>
        </p:nvSpPr>
        <p:spPr>
          <a:xfrm>
            <a:off x="5352834" y="4962351"/>
            <a:ext cx="91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baseline="-25000" dirty="0"/>
              <a:t>b</a:t>
            </a:r>
          </a:p>
        </p:txBody>
      </p:sp>
      <p:pic>
        <p:nvPicPr>
          <p:cNvPr id="16" name="Graphic 15" descr="Line arrow: Straight with solid fill">
            <a:extLst>
              <a:ext uri="{FF2B5EF4-FFF2-40B4-BE49-F238E27FC236}">
                <a16:creationId xmlns:a16="http://schemas.microsoft.com/office/drawing/2014/main" id="{497E836B-A7D6-D7A9-03BC-323FE7CDB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825" y="1508107"/>
            <a:ext cx="914400" cy="914400"/>
          </a:xfrm>
          <a:prstGeom prst="rect">
            <a:avLst/>
          </a:prstGeom>
        </p:spPr>
      </p:pic>
      <p:pic>
        <p:nvPicPr>
          <p:cNvPr id="18" name="Graphic 17" descr="Arrow Up with solid fill">
            <a:extLst>
              <a:ext uri="{FF2B5EF4-FFF2-40B4-BE49-F238E27FC236}">
                <a16:creationId xmlns:a16="http://schemas.microsoft.com/office/drawing/2014/main" id="{1C1FD7D7-63ED-613B-17D6-5E8C14CA49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42708" y="2383580"/>
            <a:ext cx="914400" cy="1561401"/>
          </a:xfrm>
          <a:prstGeom prst="rect">
            <a:avLst/>
          </a:prstGeom>
        </p:spPr>
      </p:pic>
      <p:pic>
        <p:nvPicPr>
          <p:cNvPr id="19" name="Graphic 18" descr="Line arrow: Straight with solid fill">
            <a:extLst>
              <a:ext uri="{FF2B5EF4-FFF2-40B4-BE49-F238E27FC236}">
                <a16:creationId xmlns:a16="http://schemas.microsoft.com/office/drawing/2014/main" id="{329CBDF2-790D-03AF-9984-88C717D17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175069" y="1496537"/>
            <a:ext cx="914400" cy="914400"/>
          </a:xfrm>
          <a:prstGeom prst="rect">
            <a:avLst/>
          </a:prstGeom>
        </p:spPr>
      </p:pic>
      <p:pic>
        <p:nvPicPr>
          <p:cNvPr id="20" name="Graphic 19" descr="Arrow Up with solid fill">
            <a:extLst>
              <a:ext uri="{FF2B5EF4-FFF2-40B4-BE49-F238E27FC236}">
                <a16:creationId xmlns:a16="http://schemas.microsoft.com/office/drawing/2014/main" id="{730CAC3B-13C1-17B8-14B4-9263CA6311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6128" y="2358739"/>
            <a:ext cx="914400" cy="1561401"/>
          </a:xfrm>
          <a:prstGeom prst="rect">
            <a:avLst/>
          </a:prstGeom>
        </p:spPr>
      </p:pic>
      <p:pic>
        <p:nvPicPr>
          <p:cNvPr id="29" name="Graphic 28" descr="Arrow Up with solid fill">
            <a:extLst>
              <a:ext uri="{FF2B5EF4-FFF2-40B4-BE49-F238E27FC236}">
                <a16:creationId xmlns:a16="http://schemas.microsoft.com/office/drawing/2014/main" id="{8ACA265C-0295-7B45-03BC-AF9DDB7E77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623736">
            <a:off x="3116987" y="1972502"/>
            <a:ext cx="914400" cy="2407291"/>
          </a:xfrm>
          <a:prstGeom prst="rect">
            <a:avLst/>
          </a:prstGeom>
        </p:spPr>
      </p:pic>
      <p:pic>
        <p:nvPicPr>
          <p:cNvPr id="32" name="Graphic 31" descr="Arrow Up with solid fill">
            <a:extLst>
              <a:ext uri="{FF2B5EF4-FFF2-40B4-BE49-F238E27FC236}">
                <a16:creationId xmlns:a16="http://schemas.microsoft.com/office/drawing/2014/main" id="{4EA6422B-FB7D-EA3D-4092-BBEFA26B0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022280">
            <a:off x="3121470" y="1976985"/>
            <a:ext cx="914400" cy="240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31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479AC-74A8-5C95-5265-09EEC24EB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AF5004D-C931-E1CA-7413-AB6AA5E9A99C}"/>
              </a:ext>
            </a:extLst>
          </p:cNvPr>
          <p:cNvSpPr/>
          <p:nvPr/>
        </p:nvSpPr>
        <p:spPr>
          <a:xfrm>
            <a:off x="2005148" y="1567542"/>
            <a:ext cx="803366" cy="783767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F6917B2-C0A3-C75C-C23F-36997EBBBE8B}"/>
              </a:ext>
            </a:extLst>
          </p:cNvPr>
          <p:cNvSpPr/>
          <p:nvPr/>
        </p:nvSpPr>
        <p:spPr>
          <a:xfrm>
            <a:off x="2005148" y="3944982"/>
            <a:ext cx="875212" cy="862149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448776E-0366-FA66-0D31-9C4142BCFB62}"/>
              </a:ext>
            </a:extLst>
          </p:cNvPr>
          <p:cNvSpPr/>
          <p:nvPr/>
        </p:nvSpPr>
        <p:spPr>
          <a:xfrm>
            <a:off x="4299857" y="3944982"/>
            <a:ext cx="875212" cy="862149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b</a:t>
            </a:r>
            <a:endParaRPr lang="en-US" baseline="-25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0FA240-D7FB-1261-BE3B-C2D39C2A9EF9}"/>
              </a:ext>
            </a:extLst>
          </p:cNvPr>
          <p:cNvSpPr txBox="1"/>
          <p:nvPr/>
        </p:nvSpPr>
        <p:spPr>
          <a:xfrm>
            <a:off x="1538911" y="4905096"/>
            <a:ext cx="94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806C83-9326-B58D-D1C0-265907E7B682}"/>
              </a:ext>
            </a:extLst>
          </p:cNvPr>
          <p:cNvSpPr txBox="1"/>
          <p:nvPr/>
        </p:nvSpPr>
        <p:spPr>
          <a:xfrm>
            <a:off x="3749867" y="2086311"/>
            <a:ext cx="101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2a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221E9B-FEA2-B874-95CF-4794F5CBE774}"/>
              </a:ext>
            </a:extLst>
          </p:cNvPr>
          <p:cNvSpPr txBox="1"/>
          <p:nvPr/>
        </p:nvSpPr>
        <p:spPr>
          <a:xfrm>
            <a:off x="2894648" y="2103294"/>
            <a:ext cx="896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16E719-B00A-1186-338B-70F4ACC9B367}"/>
              </a:ext>
            </a:extLst>
          </p:cNvPr>
          <p:cNvSpPr txBox="1"/>
          <p:nvPr/>
        </p:nvSpPr>
        <p:spPr>
          <a:xfrm>
            <a:off x="4741818" y="2954774"/>
            <a:ext cx="108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</a:t>
            </a:r>
            <a:r>
              <a:rPr lang="en-US" sz="2000" baseline="-25000" dirty="0"/>
              <a:t>2b</a:t>
            </a:r>
            <a:endParaRPr lang="en-US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A3E683-C0A5-76F8-471B-955C4AB60E51}"/>
              </a:ext>
            </a:extLst>
          </p:cNvPr>
          <p:cNvSpPr txBox="1"/>
          <p:nvPr/>
        </p:nvSpPr>
        <p:spPr>
          <a:xfrm>
            <a:off x="1970030" y="2849686"/>
            <a:ext cx="117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C4AE5D-DB9A-3E04-C8B9-2AF0126FC765}"/>
              </a:ext>
            </a:extLst>
          </p:cNvPr>
          <p:cNvSpPr txBox="1"/>
          <p:nvPr/>
        </p:nvSpPr>
        <p:spPr>
          <a:xfrm>
            <a:off x="631172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755BE8-D20F-4829-4846-525641B21CE0}"/>
              </a:ext>
            </a:extLst>
          </p:cNvPr>
          <p:cNvSpPr txBox="1"/>
          <p:nvPr/>
        </p:nvSpPr>
        <p:spPr>
          <a:xfrm>
            <a:off x="6077726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F43CA61-8402-0669-A423-05DB9F5AE928}"/>
              </a:ext>
            </a:extLst>
          </p:cNvPr>
          <p:cNvSpPr/>
          <p:nvPr/>
        </p:nvSpPr>
        <p:spPr>
          <a:xfrm>
            <a:off x="4335780" y="1561854"/>
            <a:ext cx="803366" cy="783767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2</a:t>
            </a:r>
            <a:endParaRPr lang="en-US" baseline="-25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Graphic 7" descr="Line arrow: Rotate right with solid fill">
            <a:extLst>
              <a:ext uri="{FF2B5EF4-FFF2-40B4-BE49-F238E27FC236}">
                <a16:creationId xmlns:a16="http://schemas.microsoft.com/office/drawing/2014/main" id="{B6EADAC7-AE11-F64E-8107-A7C2DEAA0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32772">
            <a:off x="4655052" y="4425622"/>
            <a:ext cx="914400" cy="914400"/>
          </a:xfrm>
          <a:prstGeom prst="rect">
            <a:avLst/>
          </a:prstGeom>
        </p:spPr>
      </p:pic>
      <p:pic>
        <p:nvPicPr>
          <p:cNvPr id="9" name="Graphic 8" descr="Line arrow: Rotate right with solid fill">
            <a:extLst>
              <a:ext uri="{FF2B5EF4-FFF2-40B4-BE49-F238E27FC236}">
                <a16:creationId xmlns:a16="http://schemas.microsoft.com/office/drawing/2014/main" id="{D056BF43-6807-8C04-31CD-880CF34BDC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588340">
            <a:off x="1639005" y="4458046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1E2472-0FBD-9781-AA86-4BA43DFEAC96}"/>
              </a:ext>
            </a:extLst>
          </p:cNvPr>
          <p:cNvSpPr txBox="1"/>
          <p:nvPr/>
        </p:nvSpPr>
        <p:spPr>
          <a:xfrm>
            <a:off x="5399134" y="4962351"/>
            <a:ext cx="91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baseline="-25000" dirty="0"/>
              <a:t>b</a:t>
            </a:r>
          </a:p>
        </p:txBody>
      </p:sp>
      <p:pic>
        <p:nvPicPr>
          <p:cNvPr id="16" name="Graphic 15" descr="Line arrow: Straight with solid fill">
            <a:extLst>
              <a:ext uri="{FF2B5EF4-FFF2-40B4-BE49-F238E27FC236}">
                <a16:creationId xmlns:a16="http://schemas.microsoft.com/office/drawing/2014/main" id="{171F7241-BA63-EFC4-F987-433D507598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4825" y="1508107"/>
            <a:ext cx="914400" cy="914400"/>
          </a:xfrm>
          <a:prstGeom prst="rect">
            <a:avLst/>
          </a:prstGeom>
        </p:spPr>
      </p:pic>
      <p:pic>
        <p:nvPicPr>
          <p:cNvPr id="18" name="Graphic 17" descr="Arrow Up with solid fill">
            <a:extLst>
              <a:ext uri="{FF2B5EF4-FFF2-40B4-BE49-F238E27FC236}">
                <a16:creationId xmlns:a16="http://schemas.microsoft.com/office/drawing/2014/main" id="{B98DD591-5B5E-0563-366E-0B6F3EBACA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00583" y="2383580"/>
            <a:ext cx="914400" cy="1561401"/>
          </a:xfrm>
          <a:prstGeom prst="rect">
            <a:avLst/>
          </a:prstGeom>
        </p:spPr>
      </p:pic>
      <p:pic>
        <p:nvPicPr>
          <p:cNvPr id="19" name="Graphic 18" descr="Line arrow: Straight with solid fill">
            <a:extLst>
              <a:ext uri="{FF2B5EF4-FFF2-40B4-BE49-F238E27FC236}">
                <a16:creationId xmlns:a16="http://schemas.microsoft.com/office/drawing/2014/main" id="{47E04798-549F-9F96-D88C-A469122C4B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5175069" y="1496537"/>
            <a:ext cx="914400" cy="914400"/>
          </a:xfrm>
          <a:prstGeom prst="rect">
            <a:avLst/>
          </a:prstGeom>
        </p:spPr>
      </p:pic>
      <p:pic>
        <p:nvPicPr>
          <p:cNvPr id="20" name="Graphic 19" descr="Arrow Up with solid fill">
            <a:extLst>
              <a:ext uri="{FF2B5EF4-FFF2-40B4-BE49-F238E27FC236}">
                <a16:creationId xmlns:a16="http://schemas.microsoft.com/office/drawing/2014/main" id="{BFB79A33-B5D3-EB81-2BAC-3951E1EC3E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76128" y="2358739"/>
            <a:ext cx="914400" cy="1561401"/>
          </a:xfrm>
          <a:prstGeom prst="rect">
            <a:avLst/>
          </a:prstGeom>
        </p:spPr>
      </p:pic>
      <p:pic>
        <p:nvPicPr>
          <p:cNvPr id="29" name="Graphic 28" descr="Arrow Up with solid fill">
            <a:extLst>
              <a:ext uri="{FF2B5EF4-FFF2-40B4-BE49-F238E27FC236}">
                <a16:creationId xmlns:a16="http://schemas.microsoft.com/office/drawing/2014/main" id="{51CC61CA-B3C9-DD05-E938-2DC45D9F96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623736">
            <a:off x="3116987" y="1972502"/>
            <a:ext cx="914400" cy="2407291"/>
          </a:xfrm>
          <a:prstGeom prst="rect">
            <a:avLst/>
          </a:prstGeom>
        </p:spPr>
      </p:pic>
      <p:pic>
        <p:nvPicPr>
          <p:cNvPr id="32" name="Graphic 31" descr="Arrow Up with solid fill">
            <a:extLst>
              <a:ext uri="{FF2B5EF4-FFF2-40B4-BE49-F238E27FC236}">
                <a16:creationId xmlns:a16="http://schemas.microsoft.com/office/drawing/2014/main" id="{E7006C39-049E-92DC-F701-FAE10A5EC5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022280">
            <a:off x="3121470" y="1976985"/>
            <a:ext cx="914400" cy="24072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BD6EAE-E3F7-0201-D434-F50B89137F35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5049" b="5715"/>
          <a:stretch/>
        </p:blipFill>
        <p:spPr>
          <a:xfrm>
            <a:off x="6882068" y="1595205"/>
            <a:ext cx="4576507" cy="409122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3086BC-3AC7-0534-D5A2-72E335C5D03E}"/>
              </a:ext>
            </a:extLst>
          </p:cNvPr>
          <p:cNvCxnSpPr>
            <a:cxnSpLocks/>
          </p:cNvCxnSpPr>
          <p:nvPr/>
        </p:nvCxnSpPr>
        <p:spPr>
          <a:xfrm flipH="1">
            <a:off x="9269324" y="3009241"/>
            <a:ext cx="10136" cy="2492038"/>
          </a:xfrm>
          <a:prstGeom prst="line">
            <a:avLst/>
          </a:prstGeom>
          <a:ln w="28575">
            <a:solidFill>
              <a:srgbClr val="003D88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1C65BAF-5B64-067B-1333-F3C4B5B6FFEC}"/>
              </a:ext>
            </a:extLst>
          </p:cNvPr>
          <p:cNvCxnSpPr>
            <a:cxnSpLocks/>
          </p:cNvCxnSpPr>
          <p:nvPr/>
        </p:nvCxnSpPr>
        <p:spPr>
          <a:xfrm>
            <a:off x="10161788" y="1683559"/>
            <a:ext cx="90667" cy="3878052"/>
          </a:xfrm>
          <a:prstGeom prst="line">
            <a:avLst/>
          </a:prstGeom>
          <a:ln w="28575">
            <a:solidFill>
              <a:srgbClr val="DAA62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711BFC3-ED73-D6AC-B739-731F8AFDAB31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Inter-process thermal asymmetry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A70BF32-A8E9-FD83-998A-5BD4BBD435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28204" y="5909104"/>
            <a:ext cx="3392228" cy="4001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309B98-CE98-C25B-16EB-76812C2892DA}"/>
              </a:ext>
            </a:extLst>
          </p:cNvPr>
          <p:cNvSpPr txBox="1"/>
          <p:nvPr/>
        </p:nvSpPr>
        <p:spPr>
          <a:xfrm>
            <a:off x="7874553" y="5911734"/>
            <a:ext cx="3392227" cy="4462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dirty="0"/>
              <a:t>Temperature Sensitivity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25BF19-61F1-5DFB-24D8-DD2F1153EE6D}"/>
                  </a:ext>
                </a:extLst>
              </p:cNvPr>
              <p:cNvSpPr txBox="1"/>
              <p:nvPr/>
            </p:nvSpPr>
            <p:spPr>
              <a:xfrm>
                <a:off x="8978784" y="5601180"/>
                <a:ext cx="545534" cy="438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20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25BF19-61F1-5DFB-24D8-DD2F1153E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8784" y="5601180"/>
                <a:ext cx="545534" cy="43851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7C3AD30-37B8-4B06-8A6A-DA971F5EFFFD}"/>
                  </a:ext>
                </a:extLst>
              </p:cNvPr>
              <p:cNvSpPr txBox="1"/>
              <p:nvPr/>
            </p:nvSpPr>
            <p:spPr>
              <a:xfrm>
                <a:off x="9979688" y="5577191"/>
                <a:ext cx="545534" cy="438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20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7C3AD30-37B8-4B06-8A6A-DA971F5EF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688" y="5577191"/>
                <a:ext cx="545534" cy="438518"/>
              </a:xfrm>
              <a:prstGeom prst="rect">
                <a:avLst/>
              </a:prstGeom>
              <a:blipFill>
                <a:blip r:embed="rId15"/>
                <a:stretch>
                  <a:fillRect r="-1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677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D4D34A-611B-72CB-161F-91EF239015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47" r="1747"/>
          <a:stretch/>
        </p:blipFill>
        <p:spPr>
          <a:xfrm>
            <a:off x="284044" y="1520806"/>
            <a:ext cx="4217504" cy="33375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D3F076-3485-CDA6-A01C-AC24DBCA60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869" r="6869"/>
          <a:stretch/>
        </p:blipFill>
        <p:spPr>
          <a:xfrm>
            <a:off x="8562301" y="1588864"/>
            <a:ext cx="3224886" cy="37468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DBCA53-67CD-9ADB-5183-C3A7E750FF3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573" t="3098" b="3098"/>
          <a:stretch/>
        </p:blipFill>
        <p:spPr>
          <a:xfrm>
            <a:off x="5011765" y="1690606"/>
            <a:ext cx="2894816" cy="3166256"/>
          </a:xfrm>
          <a:prstGeom prst="rect">
            <a:avLst/>
          </a:prstGeom>
        </p:spPr>
      </p:pic>
      <p:pic>
        <p:nvPicPr>
          <p:cNvPr id="13" name="Picture 12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E5EE94BF-DAF6-A276-689F-88D7F28C0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6886" y="4635275"/>
            <a:ext cx="1837507" cy="381559"/>
          </a:xfrm>
          <a:prstGeom prst="rect">
            <a:avLst/>
          </a:prstGeom>
        </p:spPr>
      </p:pic>
      <p:pic>
        <p:nvPicPr>
          <p:cNvPr id="15" name="Picture 14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1475C84A-4483-F0FB-EEBE-3F06B4820E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8056" y="2701608"/>
            <a:ext cx="457201" cy="10160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DD7EB3C-30AA-052B-8D79-7E4324AC4B58}"/>
              </a:ext>
            </a:extLst>
          </p:cNvPr>
          <p:cNvSpPr txBox="1"/>
          <p:nvPr/>
        </p:nvSpPr>
        <p:spPr>
          <a:xfrm>
            <a:off x="5173540" y="4008511"/>
            <a:ext cx="1080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</a:t>
            </a:r>
            <a:r>
              <a:rPr lang="en-US" sz="1400" baseline="-25000" dirty="0"/>
              <a:t>2b</a:t>
            </a:r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2BD40C-E598-2F2E-0F31-299B16A1ED8A}"/>
              </a:ext>
            </a:extLst>
          </p:cNvPr>
          <p:cNvSpPr txBox="1"/>
          <p:nvPr/>
        </p:nvSpPr>
        <p:spPr>
          <a:xfrm>
            <a:off x="5052748" y="3684192"/>
            <a:ext cx="588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</a:t>
            </a:r>
            <a:r>
              <a:rPr lang="en-US" sz="1400" baseline="-25000" dirty="0"/>
              <a:t>b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FA8666D-DDAF-92A9-0267-23EDB294AD8F}"/>
              </a:ext>
            </a:extLst>
          </p:cNvPr>
          <p:cNvCxnSpPr>
            <a:cxnSpLocks/>
          </p:cNvCxnSpPr>
          <p:nvPr/>
        </p:nvCxnSpPr>
        <p:spPr>
          <a:xfrm flipV="1">
            <a:off x="5640977" y="3408119"/>
            <a:ext cx="475951" cy="434879"/>
          </a:xfrm>
          <a:prstGeom prst="straightConnector1">
            <a:avLst/>
          </a:prstGeom>
          <a:ln>
            <a:solidFill>
              <a:srgbClr val="DAA62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C9C2D51-705E-52F5-7BAC-94494CF1C70B}"/>
              </a:ext>
            </a:extLst>
          </p:cNvPr>
          <p:cNvCxnSpPr>
            <a:cxnSpLocks/>
          </p:cNvCxnSpPr>
          <p:nvPr/>
        </p:nvCxnSpPr>
        <p:spPr>
          <a:xfrm flipV="1">
            <a:off x="5409167" y="3143991"/>
            <a:ext cx="582824" cy="265343"/>
          </a:xfrm>
          <a:prstGeom prst="straightConnector1">
            <a:avLst/>
          </a:prstGeom>
          <a:ln>
            <a:solidFill>
              <a:srgbClr val="003D88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54D1E12-0A81-571A-0608-C52A43B3ED76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Inter-process thermal asymmetry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3E26DD-2460-648B-B0C5-E991004087C2}"/>
              </a:ext>
            </a:extLst>
          </p:cNvPr>
          <p:cNvSpPr txBox="1"/>
          <p:nvPr/>
        </p:nvSpPr>
        <p:spPr>
          <a:xfrm rot="16200000">
            <a:off x="7666005" y="2898620"/>
            <a:ext cx="14231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Frequency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A06FF18-EDCF-E4BB-F020-03B39CE6EFB1}"/>
                  </a:ext>
                </a:extLst>
              </p:cNvPr>
              <p:cNvSpPr txBox="1"/>
              <p:nvPr/>
            </p:nvSpPr>
            <p:spPr>
              <a:xfrm>
                <a:off x="5344224" y="2944027"/>
                <a:ext cx="545534" cy="294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A06FF18-EDCF-E4BB-F020-03B39CE6E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224" y="2944027"/>
                <a:ext cx="545534" cy="2943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B42D2F0-1B73-44A8-75F8-1EE4D7468F68}"/>
                  </a:ext>
                </a:extLst>
              </p:cNvPr>
              <p:cNvSpPr txBox="1"/>
              <p:nvPr/>
            </p:nvSpPr>
            <p:spPr>
              <a:xfrm>
                <a:off x="5719224" y="3618821"/>
                <a:ext cx="545534" cy="294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B42D2F0-1B73-44A8-75F8-1EE4D7468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224" y="3618821"/>
                <a:ext cx="545534" cy="29437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507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292A2-9A94-AE40-D3F3-D1AF2AC2E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7A1CF2-C29D-1382-E1E9-46CB54D17D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47" r="1747"/>
          <a:stretch/>
        </p:blipFill>
        <p:spPr>
          <a:xfrm>
            <a:off x="284044" y="1520806"/>
            <a:ext cx="4217504" cy="33375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BCC808-2C53-EBD4-F5C2-0105076623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869" r="6869"/>
          <a:stretch/>
        </p:blipFill>
        <p:spPr>
          <a:xfrm>
            <a:off x="8562301" y="1588864"/>
            <a:ext cx="3224886" cy="37468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C6AB02-0FA6-E75E-CCD4-2B6444BC95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1240" r="4286"/>
          <a:stretch/>
        </p:blipFill>
        <p:spPr>
          <a:xfrm>
            <a:off x="4618945" y="1690606"/>
            <a:ext cx="3224886" cy="33262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90AD85-0BAA-404F-9EC7-C60FB5A94A01}"/>
                  </a:ext>
                </a:extLst>
              </p:cNvPr>
              <p:cNvSpPr txBox="1"/>
              <p:nvPr/>
            </p:nvSpPr>
            <p:spPr>
              <a:xfrm>
                <a:off x="4895238" y="3281310"/>
                <a:ext cx="588229" cy="361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solidFill>
                                <a:srgbClr val="003D8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dirty="0" smtClean="0">
                              <a:solidFill>
                                <a:srgbClr val="003D88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dirty="0" smtClean="0">
                                  <a:solidFill>
                                    <a:srgbClr val="003D88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b="0" i="1" dirty="0" smtClean="0">
                                  <a:solidFill>
                                    <a:srgbClr val="003D88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CA" sz="1600" b="0" i="1" dirty="0" smtClean="0">
                                  <a:solidFill>
                                    <a:srgbClr val="003D88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baseline="-250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90AD85-0BAA-404F-9EC7-C60FB5A94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238" y="3281310"/>
                <a:ext cx="588229" cy="36170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DCF7B9E5-673B-E33F-AE8E-45D1C43F3DC1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Inter-process thermal asymmetry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4F545-0C51-0437-7432-2FEE9607A2AB}"/>
              </a:ext>
            </a:extLst>
          </p:cNvPr>
          <p:cNvSpPr txBox="1"/>
          <p:nvPr/>
        </p:nvSpPr>
        <p:spPr>
          <a:xfrm rot="16200000">
            <a:off x="7703175" y="2898620"/>
            <a:ext cx="142312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/>
              <a:t>Frequency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FB0B54E-AC8E-B52F-05A4-E14F90AF121A}"/>
                  </a:ext>
                </a:extLst>
              </p:cNvPr>
              <p:cNvSpPr txBox="1"/>
              <p:nvPr/>
            </p:nvSpPr>
            <p:spPr>
              <a:xfrm>
                <a:off x="5443342" y="3093915"/>
                <a:ext cx="545534" cy="360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rgbClr val="003D88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600" b="0" i="0" smtClean="0">
                              <a:solidFill>
                                <a:srgbClr val="003D88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smtClean="0">
                                  <a:solidFill>
                                    <a:srgbClr val="003D88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003D88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003D88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FB0B54E-AC8E-B52F-05A4-E14F90AF1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3342" y="3093915"/>
                <a:ext cx="545534" cy="36074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0D0C409-910B-7199-9DB2-4CBB3B1CFC15}"/>
                  </a:ext>
                </a:extLst>
              </p:cNvPr>
              <p:cNvSpPr txBox="1"/>
              <p:nvPr/>
            </p:nvSpPr>
            <p:spPr>
              <a:xfrm>
                <a:off x="5863410" y="3793051"/>
                <a:ext cx="545534" cy="360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rgbClr val="DAA620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600" b="0" i="0" smtClean="0">
                              <a:solidFill>
                                <a:srgbClr val="DAA620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smtClean="0">
                                  <a:solidFill>
                                    <a:srgbClr val="DAA62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DAA620"/>
                                  </a:solidFill>
                                </a:rPr>
                                <m:t>c</m:t>
                              </m:r>
                              <m:r>
                                <a:rPr lang="en-CA" sz="1600" b="0" i="0" smtClean="0">
                                  <a:solidFill>
                                    <a:srgbClr val="DAA620"/>
                                  </a:solidFill>
                                </a:rPr>
                                <m:t>2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DAA620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0D0C409-910B-7199-9DB2-4CBB3B1CF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410" y="3793051"/>
                <a:ext cx="545534" cy="36074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5008A091-ED45-A2B3-6011-C7E9C836CAF5}"/>
              </a:ext>
            </a:extLst>
          </p:cNvPr>
          <p:cNvSpPr txBox="1"/>
          <p:nvPr/>
        </p:nvSpPr>
        <p:spPr>
          <a:xfrm rot="16200000">
            <a:off x="4392714" y="2939395"/>
            <a:ext cx="79250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EA1DB1-17BD-7578-FFF1-FBE98A9D8C65}"/>
              </a:ext>
            </a:extLst>
          </p:cNvPr>
          <p:cNvSpPr txBox="1"/>
          <p:nvPr/>
        </p:nvSpPr>
        <p:spPr>
          <a:xfrm>
            <a:off x="5505242" y="4693780"/>
            <a:ext cx="20533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Temperature (°C)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B090AD9-045E-1472-2DB2-3D6DA9E2FD65}"/>
              </a:ext>
            </a:extLst>
          </p:cNvPr>
          <p:cNvSpPr/>
          <p:nvPr/>
        </p:nvSpPr>
        <p:spPr>
          <a:xfrm>
            <a:off x="5508701" y="3288884"/>
            <a:ext cx="545533" cy="294376"/>
          </a:xfrm>
          <a:custGeom>
            <a:avLst/>
            <a:gdLst>
              <a:gd name="connsiteX0" fmla="*/ 0 w 334536"/>
              <a:gd name="connsiteY0" fmla="*/ 156117 h 156117"/>
              <a:gd name="connsiteX1" fmla="*/ 178419 w 334536"/>
              <a:gd name="connsiteY1" fmla="*/ 81776 h 156117"/>
              <a:gd name="connsiteX2" fmla="*/ 334536 w 334536"/>
              <a:gd name="connsiteY2" fmla="*/ 0 h 156117"/>
              <a:gd name="connsiteX3" fmla="*/ 334536 w 334536"/>
              <a:gd name="connsiteY3" fmla="*/ 0 h 15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536" h="156117">
                <a:moveTo>
                  <a:pt x="0" y="156117"/>
                </a:moveTo>
                <a:cubicBezTo>
                  <a:pt x="61331" y="131956"/>
                  <a:pt x="122663" y="107795"/>
                  <a:pt x="178419" y="81776"/>
                </a:cubicBezTo>
                <a:cubicBezTo>
                  <a:pt x="234175" y="55757"/>
                  <a:pt x="334536" y="0"/>
                  <a:pt x="334536" y="0"/>
                </a:cubicBezTo>
                <a:lnTo>
                  <a:pt x="334536" y="0"/>
                </a:lnTo>
              </a:path>
            </a:pathLst>
          </a:custGeom>
          <a:noFill/>
          <a:ln w="28575">
            <a:solidFill>
              <a:srgbClr val="003D88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4433F5BF-7BAC-3E3E-D566-8601B55A9DF7}"/>
              </a:ext>
            </a:extLst>
          </p:cNvPr>
          <p:cNvSpPr/>
          <p:nvPr/>
        </p:nvSpPr>
        <p:spPr>
          <a:xfrm>
            <a:off x="5661776" y="3526048"/>
            <a:ext cx="588229" cy="497309"/>
          </a:xfrm>
          <a:custGeom>
            <a:avLst/>
            <a:gdLst>
              <a:gd name="connsiteX0" fmla="*/ 0 w 644893"/>
              <a:gd name="connsiteY0" fmla="*/ 551849 h 551849"/>
              <a:gd name="connsiteX1" fmla="*/ 134754 w 644893"/>
              <a:gd name="connsiteY1" fmla="*/ 465221 h 551849"/>
              <a:gd name="connsiteX2" fmla="*/ 275924 w 644893"/>
              <a:gd name="connsiteY2" fmla="*/ 356135 h 551849"/>
              <a:gd name="connsiteX3" fmla="*/ 404261 w 644893"/>
              <a:gd name="connsiteY3" fmla="*/ 247049 h 551849"/>
              <a:gd name="connsiteX4" fmla="*/ 513347 w 644893"/>
              <a:gd name="connsiteY4" fmla="*/ 141171 h 551849"/>
              <a:gd name="connsiteX5" fmla="*/ 603183 w 644893"/>
              <a:gd name="connsiteY5" fmla="*/ 41710 h 551849"/>
              <a:gd name="connsiteX6" fmla="*/ 644893 w 644893"/>
              <a:gd name="connsiteY6" fmla="*/ 0 h 551849"/>
              <a:gd name="connsiteX7" fmla="*/ 644893 w 644893"/>
              <a:gd name="connsiteY7" fmla="*/ 0 h 55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4893" h="551849">
                <a:moveTo>
                  <a:pt x="0" y="551849"/>
                </a:moveTo>
                <a:cubicBezTo>
                  <a:pt x="44383" y="524844"/>
                  <a:pt x="88767" y="497840"/>
                  <a:pt x="134754" y="465221"/>
                </a:cubicBezTo>
                <a:cubicBezTo>
                  <a:pt x="180741" y="432602"/>
                  <a:pt x="231006" y="392497"/>
                  <a:pt x="275924" y="356135"/>
                </a:cubicBezTo>
                <a:cubicBezTo>
                  <a:pt x="320842" y="319773"/>
                  <a:pt x="364691" y="282876"/>
                  <a:pt x="404261" y="247049"/>
                </a:cubicBezTo>
                <a:cubicBezTo>
                  <a:pt x="443831" y="211222"/>
                  <a:pt x="480193" y="175394"/>
                  <a:pt x="513347" y="141171"/>
                </a:cubicBezTo>
                <a:cubicBezTo>
                  <a:pt x="546501" y="106948"/>
                  <a:pt x="581259" y="65238"/>
                  <a:pt x="603183" y="41710"/>
                </a:cubicBezTo>
                <a:cubicBezTo>
                  <a:pt x="625107" y="18181"/>
                  <a:pt x="644893" y="0"/>
                  <a:pt x="644893" y="0"/>
                </a:cubicBezTo>
                <a:lnTo>
                  <a:pt x="644893" y="0"/>
                </a:lnTo>
              </a:path>
            </a:pathLst>
          </a:custGeom>
          <a:noFill/>
          <a:ln w="28575">
            <a:solidFill>
              <a:srgbClr val="DAA62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C57537F-83F8-8738-EA81-8C60127F7BCF}"/>
              </a:ext>
            </a:extLst>
          </p:cNvPr>
          <p:cNvCxnSpPr>
            <a:cxnSpLocks/>
          </p:cNvCxnSpPr>
          <p:nvPr/>
        </p:nvCxnSpPr>
        <p:spPr>
          <a:xfrm>
            <a:off x="5167328" y="3845859"/>
            <a:ext cx="0" cy="801643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062C071-CEAC-B2CD-01A9-9A76164BCB72}"/>
              </a:ext>
            </a:extLst>
          </p:cNvPr>
          <p:cNvSpPr txBox="1"/>
          <p:nvPr/>
        </p:nvSpPr>
        <p:spPr>
          <a:xfrm>
            <a:off x="4966133" y="4617751"/>
            <a:ext cx="585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</a:t>
            </a:r>
            <a:r>
              <a:rPr lang="en-US" sz="1600" baseline="-25000" dirty="0"/>
              <a:t>amb</a:t>
            </a:r>
            <a:endParaRPr lang="en-US" sz="16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6532547-6C9D-A4E4-F13F-6F620FDA0CF1}"/>
              </a:ext>
            </a:extLst>
          </p:cNvPr>
          <p:cNvCxnSpPr>
            <a:cxnSpLocks/>
          </p:cNvCxnSpPr>
          <p:nvPr/>
        </p:nvCxnSpPr>
        <p:spPr>
          <a:xfrm>
            <a:off x="5167328" y="3606607"/>
            <a:ext cx="0" cy="183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B0393AA-AECD-EA86-A15B-45D6061DC0E3}"/>
              </a:ext>
            </a:extLst>
          </p:cNvPr>
          <p:cNvCxnSpPr>
            <a:cxnSpLocks/>
          </p:cNvCxnSpPr>
          <p:nvPr/>
        </p:nvCxnSpPr>
        <p:spPr>
          <a:xfrm flipH="1" flipV="1">
            <a:off x="5203699" y="4186774"/>
            <a:ext cx="191721" cy="1617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2B758B2-09F6-1250-5A6E-96C93B348893}"/>
                  </a:ext>
                </a:extLst>
              </p:cNvPr>
              <p:cNvSpPr txBox="1"/>
              <p:nvPr/>
            </p:nvSpPr>
            <p:spPr>
              <a:xfrm>
                <a:off x="5297570" y="4219777"/>
                <a:ext cx="588229" cy="361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solidFill>
                                <a:srgbClr val="DAA62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dirty="0" smtClean="0">
                              <a:solidFill>
                                <a:srgbClr val="DAA62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dirty="0" smtClean="0">
                                  <a:solidFill>
                                    <a:srgbClr val="DAA62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b="0" i="1" dirty="0" smtClean="0">
                                  <a:solidFill>
                                    <a:srgbClr val="DAA62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CA" sz="1600" b="0" i="1" dirty="0" smtClean="0">
                                  <a:solidFill>
                                    <a:srgbClr val="DAA62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CA" sz="1600" b="0" i="1" dirty="0" smtClean="0">
                                  <a:solidFill>
                                    <a:srgbClr val="DAA62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baseline="-250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2B758B2-09F6-1250-5A6E-96C93B348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570" y="4219777"/>
                <a:ext cx="588229" cy="36170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C35D6AB0-ADA3-739E-40E7-7875EA535C5A}"/>
              </a:ext>
            </a:extLst>
          </p:cNvPr>
          <p:cNvSpPr/>
          <p:nvPr/>
        </p:nvSpPr>
        <p:spPr>
          <a:xfrm>
            <a:off x="9933271" y="4717844"/>
            <a:ext cx="370573" cy="272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33546F6-17D2-6B7A-BE8B-643B8C633E22}"/>
                  </a:ext>
                </a:extLst>
              </p:cNvPr>
              <p:cNvSpPr txBox="1"/>
              <p:nvPr/>
            </p:nvSpPr>
            <p:spPr>
              <a:xfrm>
                <a:off x="9845790" y="4600498"/>
                <a:ext cx="545534" cy="394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003D88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b="0" i="0" smtClean="0">
                              <a:solidFill>
                                <a:srgbClr val="003D88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003D88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003D88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003D88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33546F6-17D2-6B7A-BE8B-643B8C633E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5790" y="4600498"/>
                <a:ext cx="545534" cy="39433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C296534A-0FAD-1A3D-7758-774FAFC77624}"/>
              </a:ext>
            </a:extLst>
          </p:cNvPr>
          <p:cNvSpPr/>
          <p:nvPr/>
        </p:nvSpPr>
        <p:spPr>
          <a:xfrm>
            <a:off x="10684042" y="4723226"/>
            <a:ext cx="418699" cy="228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4D21E3E-801E-D3C0-B51A-102310AA6C4A}"/>
                  </a:ext>
                </a:extLst>
              </p:cNvPr>
              <p:cNvSpPr txBox="1"/>
              <p:nvPr/>
            </p:nvSpPr>
            <p:spPr>
              <a:xfrm>
                <a:off x="10583073" y="4600498"/>
                <a:ext cx="545534" cy="394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DAA620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b="0" i="0" smtClean="0">
                              <a:solidFill>
                                <a:srgbClr val="DAA620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DAA62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DAA620"/>
                                  </a:solidFill>
                                </a:rPr>
                                <m:t>c</m:t>
                              </m:r>
                              <m:r>
                                <a:rPr lang="en-CA" b="0" i="0" smtClean="0">
                                  <a:solidFill>
                                    <a:srgbClr val="DAA620"/>
                                  </a:solidFill>
                                </a:rPr>
                                <m:t>2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DAA620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4D21E3E-801E-D3C0-B51A-102310AA6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3073" y="4600498"/>
                <a:ext cx="545534" cy="39433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>
            <a:extLst>
              <a:ext uri="{FF2B5EF4-FFF2-40B4-BE49-F238E27FC236}">
                <a16:creationId xmlns:a16="http://schemas.microsoft.com/office/drawing/2014/main" id="{46F42D6C-87D7-3BA0-4ED9-10CD1D60D10A}"/>
              </a:ext>
            </a:extLst>
          </p:cNvPr>
          <p:cNvSpPr/>
          <p:nvPr/>
        </p:nvSpPr>
        <p:spPr>
          <a:xfrm>
            <a:off x="3204272" y="2916738"/>
            <a:ext cx="222216" cy="177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1AEB282-5A36-5143-1377-4D4402B04314}"/>
              </a:ext>
            </a:extLst>
          </p:cNvPr>
          <p:cNvSpPr/>
          <p:nvPr/>
        </p:nvSpPr>
        <p:spPr>
          <a:xfrm>
            <a:off x="3634046" y="4383228"/>
            <a:ext cx="222216" cy="177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FDF6C04-381C-31C7-6F24-568736C898B1}"/>
              </a:ext>
            </a:extLst>
          </p:cNvPr>
          <p:cNvSpPr txBox="1"/>
          <p:nvPr/>
        </p:nvSpPr>
        <p:spPr>
          <a:xfrm>
            <a:off x="3587149" y="4169795"/>
            <a:ext cx="914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</a:t>
            </a:r>
            <a:r>
              <a:rPr lang="en-US" sz="2400" baseline="-25000" dirty="0"/>
              <a:t>b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49E8BF-87EA-3C6E-DE4D-6E1445B22CC3}"/>
              </a:ext>
            </a:extLst>
          </p:cNvPr>
          <p:cNvSpPr txBox="1"/>
          <p:nvPr/>
        </p:nvSpPr>
        <p:spPr>
          <a:xfrm>
            <a:off x="3148435" y="2819645"/>
            <a:ext cx="1080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</a:t>
            </a:r>
            <a:r>
              <a:rPr lang="en-US" sz="2400" baseline="-25000" dirty="0"/>
              <a:t>2b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6515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8DB4D-06EF-B8DF-79E9-70283EE46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F1107AF-C7D0-4958-344D-FDA11F8CAC4B}"/>
              </a:ext>
            </a:extLst>
          </p:cNvPr>
          <p:cNvSpPr/>
          <p:nvPr/>
        </p:nvSpPr>
        <p:spPr>
          <a:xfrm>
            <a:off x="2005148" y="1567542"/>
            <a:ext cx="803366" cy="783767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D8AA8BC-9F82-9DFD-BA1B-52C370D4A161}"/>
              </a:ext>
            </a:extLst>
          </p:cNvPr>
          <p:cNvSpPr/>
          <p:nvPr/>
        </p:nvSpPr>
        <p:spPr>
          <a:xfrm>
            <a:off x="2005148" y="3944982"/>
            <a:ext cx="875212" cy="862149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a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A4BEA1-1C7C-8E5C-3EF3-4CB5B1EBA1F8}"/>
              </a:ext>
            </a:extLst>
          </p:cNvPr>
          <p:cNvSpPr/>
          <p:nvPr/>
        </p:nvSpPr>
        <p:spPr>
          <a:xfrm>
            <a:off x="4299857" y="3944982"/>
            <a:ext cx="875212" cy="862149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b</a:t>
            </a:r>
            <a:endParaRPr lang="en-US" baseline="-25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A00BF8-F4B2-C7B5-66E2-7096EB778268}"/>
              </a:ext>
            </a:extLst>
          </p:cNvPr>
          <p:cNvSpPr txBox="1"/>
          <p:nvPr/>
        </p:nvSpPr>
        <p:spPr>
          <a:xfrm>
            <a:off x="1524397" y="4905096"/>
            <a:ext cx="94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</a:t>
            </a:r>
            <a:r>
              <a:rPr lang="en-US" sz="2400" baseline="-25000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4DB52E-9259-C3C1-626A-B9E806B59CC6}"/>
              </a:ext>
            </a:extLst>
          </p:cNvPr>
          <p:cNvSpPr txBox="1"/>
          <p:nvPr/>
        </p:nvSpPr>
        <p:spPr>
          <a:xfrm>
            <a:off x="3749867" y="2086311"/>
            <a:ext cx="101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2a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B4B76B-72F8-E849-AE8F-EAEA23160241}"/>
              </a:ext>
            </a:extLst>
          </p:cNvPr>
          <p:cNvSpPr txBox="1"/>
          <p:nvPr/>
        </p:nvSpPr>
        <p:spPr>
          <a:xfrm>
            <a:off x="2894648" y="2103294"/>
            <a:ext cx="896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57E7AC5-02DE-0023-8072-1608CB8D64FE}"/>
              </a:ext>
            </a:extLst>
          </p:cNvPr>
          <p:cNvSpPr txBox="1"/>
          <p:nvPr/>
        </p:nvSpPr>
        <p:spPr>
          <a:xfrm>
            <a:off x="4741818" y="2954774"/>
            <a:ext cx="108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2b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0F6BFCC-D0B9-B135-4362-A062F9C3D730}"/>
              </a:ext>
            </a:extLst>
          </p:cNvPr>
          <p:cNvSpPr txBox="1"/>
          <p:nvPr/>
        </p:nvSpPr>
        <p:spPr>
          <a:xfrm>
            <a:off x="1970030" y="2849686"/>
            <a:ext cx="1175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c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DBD0FA7-74A0-F60F-5B22-92745E29F29E}"/>
              </a:ext>
            </a:extLst>
          </p:cNvPr>
          <p:cNvSpPr txBox="1"/>
          <p:nvPr/>
        </p:nvSpPr>
        <p:spPr>
          <a:xfrm>
            <a:off x="631172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B5F1A6-52BF-85CF-DEB8-96BA3E5C1330}"/>
              </a:ext>
            </a:extLst>
          </p:cNvPr>
          <p:cNvSpPr txBox="1"/>
          <p:nvPr/>
        </p:nvSpPr>
        <p:spPr>
          <a:xfrm>
            <a:off x="6077726" y="1780641"/>
            <a:ext cx="494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en-US" sz="2000" baseline="-25000" dirty="0">
                <a:solidFill>
                  <a:schemeClr val="bg2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932BECC-99D4-A952-CA5D-C970154320A2}"/>
              </a:ext>
            </a:extLst>
          </p:cNvPr>
          <p:cNvSpPr/>
          <p:nvPr/>
        </p:nvSpPr>
        <p:spPr>
          <a:xfrm>
            <a:off x="4335780" y="1561854"/>
            <a:ext cx="803366" cy="783767"/>
          </a:xfrm>
          <a:prstGeom prst="round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</a:t>
            </a:r>
            <a:r>
              <a:rPr lang="en-US" sz="2400" baseline="-25000" dirty="0">
                <a:solidFill>
                  <a:schemeClr val="bg2">
                    <a:lumMod val="75000"/>
                  </a:schemeClr>
                </a:solidFill>
              </a:rPr>
              <a:t>2</a:t>
            </a:r>
            <a:endParaRPr lang="en-US" baseline="-25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Graphic 7" descr="Line arrow: Rotate right with solid fill">
            <a:extLst>
              <a:ext uri="{FF2B5EF4-FFF2-40B4-BE49-F238E27FC236}">
                <a16:creationId xmlns:a16="http://schemas.microsoft.com/office/drawing/2014/main" id="{6C14A8FC-8756-F4B0-E40F-11C1E83E5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32772">
            <a:off x="4655052" y="4425622"/>
            <a:ext cx="914400" cy="914400"/>
          </a:xfrm>
          <a:prstGeom prst="rect">
            <a:avLst/>
          </a:prstGeom>
        </p:spPr>
      </p:pic>
      <p:pic>
        <p:nvPicPr>
          <p:cNvPr id="9" name="Graphic 8" descr="Line arrow: Rotate right with solid fill">
            <a:extLst>
              <a:ext uri="{FF2B5EF4-FFF2-40B4-BE49-F238E27FC236}">
                <a16:creationId xmlns:a16="http://schemas.microsoft.com/office/drawing/2014/main" id="{1D48737D-3ADD-35A5-37F7-921A9E001E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588340">
            <a:off x="1639005" y="4458046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7E8711-1E91-CCD3-B021-CDF797AEA1B3}"/>
              </a:ext>
            </a:extLst>
          </p:cNvPr>
          <p:cNvSpPr txBox="1"/>
          <p:nvPr/>
        </p:nvSpPr>
        <p:spPr>
          <a:xfrm>
            <a:off x="5399134" y="4962351"/>
            <a:ext cx="914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</a:t>
            </a:r>
            <a:r>
              <a:rPr lang="en-US" sz="2400" baseline="-25000" dirty="0"/>
              <a:t>b</a:t>
            </a:r>
          </a:p>
        </p:txBody>
      </p:sp>
      <p:pic>
        <p:nvPicPr>
          <p:cNvPr id="16" name="Graphic 15" descr="Line arrow: Straight with solid fill">
            <a:extLst>
              <a:ext uri="{FF2B5EF4-FFF2-40B4-BE49-F238E27FC236}">
                <a16:creationId xmlns:a16="http://schemas.microsoft.com/office/drawing/2014/main" id="{8D9FB6EA-3895-E4EF-8952-3ABEEA81E3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4825" y="1508107"/>
            <a:ext cx="914400" cy="914400"/>
          </a:xfrm>
          <a:prstGeom prst="rect">
            <a:avLst/>
          </a:prstGeom>
        </p:spPr>
      </p:pic>
      <p:pic>
        <p:nvPicPr>
          <p:cNvPr id="19" name="Graphic 18" descr="Line arrow: Straight with solid fill">
            <a:extLst>
              <a:ext uri="{FF2B5EF4-FFF2-40B4-BE49-F238E27FC236}">
                <a16:creationId xmlns:a16="http://schemas.microsoft.com/office/drawing/2014/main" id="{B2235172-F21D-4A73-94AE-01FA8D70FA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5175069" y="1496537"/>
            <a:ext cx="914400" cy="914400"/>
          </a:xfrm>
          <a:prstGeom prst="rect">
            <a:avLst/>
          </a:prstGeom>
        </p:spPr>
      </p:pic>
      <p:pic>
        <p:nvPicPr>
          <p:cNvPr id="20" name="Graphic 19" descr="Arrow Up with solid fill">
            <a:extLst>
              <a:ext uri="{FF2B5EF4-FFF2-40B4-BE49-F238E27FC236}">
                <a16:creationId xmlns:a16="http://schemas.microsoft.com/office/drawing/2014/main" id="{AD0398B1-DEA5-5CE3-5D9E-160F61A2DB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76128" y="2358739"/>
            <a:ext cx="914400" cy="1561401"/>
          </a:xfrm>
          <a:prstGeom prst="rect">
            <a:avLst/>
          </a:prstGeom>
        </p:spPr>
      </p:pic>
      <p:pic>
        <p:nvPicPr>
          <p:cNvPr id="29" name="Graphic 28" descr="Arrow Up with solid fill">
            <a:extLst>
              <a:ext uri="{FF2B5EF4-FFF2-40B4-BE49-F238E27FC236}">
                <a16:creationId xmlns:a16="http://schemas.microsoft.com/office/drawing/2014/main" id="{91F25E93-04E4-989F-E0DD-35D7ACD7A9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623736">
            <a:off x="3116987" y="1972502"/>
            <a:ext cx="914400" cy="2407291"/>
          </a:xfrm>
          <a:prstGeom prst="rect">
            <a:avLst/>
          </a:prstGeom>
        </p:spPr>
      </p:pic>
      <p:pic>
        <p:nvPicPr>
          <p:cNvPr id="32" name="Graphic 31" descr="Arrow Up with solid fill">
            <a:extLst>
              <a:ext uri="{FF2B5EF4-FFF2-40B4-BE49-F238E27FC236}">
                <a16:creationId xmlns:a16="http://schemas.microsoft.com/office/drawing/2014/main" id="{ABE8B96F-6BD8-52EB-8D4E-B7D906607B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022280">
            <a:off x="3121470" y="1976985"/>
            <a:ext cx="914400" cy="2407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45B73E-B56D-22AB-CD05-028D8B186FB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5389" b="6584"/>
          <a:stretch/>
        </p:blipFill>
        <p:spPr>
          <a:xfrm>
            <a:off x="6941546" y="1386207"/>
            <a:ext cx="4584700" cy="4076271"/>
          </a:xfrm>
          <a:prstGeom prst="rect">
            <a:avLst/>
          </a:prstGeom>
        </p:spPr>
      </p:pic>
      <p:pic>
        <p:nvPicPr>
          <p:cNvPr id="10" name="Graphic 9" descr="Arrow Up with solid fill">
            <a:extLst>
              <a:ext uri="{FF2B5EF4-FFF2-40B4-BE49-F238E27FC236}">
                <a16:creationId xmlns:a16="http://schemas.microsoft.com/office/drawing/2014/main" id="{7FF87E4D-F0EB-DD05-5EFB-CAD909878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94407" y="2383581"/>
            <a:ext cx="914400" cy="15614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760F8C-9A7E-E9E4-5A6C-103EF1DE38C5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Intra-process thermal asymmetry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A1517A-9973-56FF-3FF9-7CD44E59B725}"/>
              </a:ext>
            </a:extLst>
          </p:cNvPr>
          <p:cNvCxnSpPr>
            <a:cxnSpLocks/>
          </p:cNvCxnSpPr>
          <p:nvPr/>
        </p:nvCxnSpPr>
        <p:spPr>
          <a:xfrm flipH="1">
            <a:off x="8747006" y="4268880"/>
            <a:ext cx="1" cy="1152000"/>
          </a:xfrm>
          <a:prstGeom prst="line">
            <a:avLst/>
          </a:prstGeom>
          <a:ln w="28575">
            <a:solidFill>
              <a:srgbClr val="003D88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DDF2D02-E59B-4F53-A400-DD3698874F46}"/>
              </a:ext>
            </a:extLst>
          </p:cNvPr>
          <p:cNvCxnSpPr>
            <a:cxnSpLocks/>
          </p:cNvCxnSpPr>
          <p:nvPr/>
        </p:nvCxnSpPr>
        <p:spPr>
          <a:xfrm>
            <a:off x="9570739" y="3208833"/>
            <a:ext cx="0" cy="2214000"/>
          </a:xfrm>
          <a:prstGeom prst="line">
            <a:avLst/>
          </a:prstGeom>
          <a:ln w="28575">
            <a:solidFill>
              <a:srgbClr val="1D86EE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4FF724B-2E7B-DCD8-BBE5-E24A87E61FBD}"/>
                  </a:ext>
                </a:extLst>
              </p:cNvPr>
              <p:cNvSpPr txBox="1"/>
              <p:nvPr/>
            </p:nvSpPr>
            <p:spPr>
              <a:xfrm>
                <a:off x="9395929" y="5417714"/>
                <a:ext cx="545534" cy="428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20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4FF724B-2E7B-DCD8-BBE5-E24A87E61F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5929" y="5417714"/>
                <a:ext cx="545534" cy="4280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>
            <a:extLst>
              <a:ext uri="{FF2B5EF4-FFF2-40B4-BE49-F238E27FC236}">
                <a16:creationId xmlns:a16="http://schemas.microsoft.com/office/drawing/2014/main" id="{C72D2F27-0D52-6574-AC7D-C209DA12D5F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28204" y="5909104"/>
            <a:ext cx="3392228" cy="4001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7E0AAC-8364-A554-67B5-EC64216F8769}"/>
              </a:ext>
            </a:extLst>
          </p:cNvPr>
          <p:cNvSpPr txBox="1"/>
          <p:nvPr/>
        </p:nvSpPr>
        <p:spPr>
          <a:xfrm rot="16200000">
            <a:off x="6130957" y="3142934"/>
            <a:ext cx="174072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Frequency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37FE87-2D89-41EF-6E73-600E625E1744}"/>
              </a:ext>
            </a:extLst>
          </p:cNvPr>
          <p:cNvSpPr txBox="1"/>
          <p:nvPr/>
        </p:nvSpPr>
        <p:spPr>
          <a:xfrm>
            <a:off x="7699815" y="5868946"/>
            <a:ext cx="3392227" cy="4462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dirty="0"/>
              <a:t>Temperature Sensitivity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F684A82-1614-F08A-8B20-1B9D115E23DB}"/>
                  </a:ext>
                </a:extLst>
              </p:cNvPr>
              <p:cNvSpPr txBox="1"/>
              <p:nvPr/>
            </p:nvSpPr>
            <p:spPr>
              <a:xfrm>
                <a:off x="8567551" y="5421178"/>
                <a:ext cx="545534" cy="438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20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20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F684A82-1614-F08A-8B20-1B9D115E2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7551" y="5421178"/>
                <a:ext cx="545534" cy="43851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138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42E330-4C9C-5FF7-86F1-1FFE0DCAE1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5" r="2125"/>
          <a:stretch/>
        </p:blipFill>
        <p:spPr>
          <a:xfrm>
            <a:off x="157163" y="1499919"/>
            <a:ext cx="4411971" cy="3512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DF6D50-0003-9D90-89CD-A7A95C592D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8" r="3388"/>
          <a:stretch/>
        </p:blipFill>
        <p:spPr>
          <a:xfrm>
            <a:off x="8512563" y="1604328"/>
            <a:ext cx="3397539" cy="36042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2FEA2F-D331-4DDD-9F3C-D7F39F3D33E2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Intra-process thermal asymmetry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1CBAB2-8000-6026-E623-397D341941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370"/>
          <a:stretch/>
        </p:blipFill>
        <p:spPr>
          <a:xfrm>
            <a:off x="4820059" y="1762735"/>
            <a:ext cx="3326673" cy="3114762"/>
          </a:xfrm>
          <a:prstGeom prst="rect">
            <a:avLst/>
          </a:prstGeom>
        </p:spPr>
      </p:pic>
      <p:pic>
        <p:nvPicPr>
          <p:cNvPr id="10" name="Picture 9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E2EBAB9A-D4FC-0920-24BD-F9303FDA0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230" y="4574870"/>
            <a:ext cx="1837507" cy="381559"/>
          </a:xfrm>
          <a:prstGeom prst="rect">
            <a:avLst/>
          </a:prstGeom>
        </p:spPr>
      </p:pic>
      <p:pic>
        <p:nvPicPr>
          <p:cNvPr id="11" name="Picture 10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FD02FED3-3C58-38B1-8351-EDF409388E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047" y="2640648"/>
            <a:ext cx="457201" cy="10160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599232C-7A1F-1F48-9E21-76F0536605E3}"/>
              </a:ext>
            </a:extLst>
          </p:cNvPr>
          <p:cNvSpPr txBox="1"/>
          <p:nvPr/>
        </p:nvSpPr>
        <p:spPr>
          <a:xfrm>
            <a:off x="5156160" y="3196046"/>
            <a:ext cx="415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</a:t>
            </a:r>
            <a:r>
              <a:rPr lang="en-US" sz="1400" baseline="-25000" dirty="0"/>
              <a:t>b</a:t>
            </a:r>
            <a:endParaRPr 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FDFD56-88C1-C84C-D01F-B85EA5FD2B15}"/>
              </a:ext>
            </a:extLst>
          </p:cNvPr>
          <p:cNvSpPr txBox="1"/>
          <p:nvPr/>
        </p:nvSpPr>
        <p:spPr>
          <a:xfrm>
            <a:off x="5171209" y="3760860"/>
            <a:ext cx="415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</a:t>
            </a:r>
            <a:r>
              <a:rPr lang="en-US" sz="1400" baseline="-25000" dirty="0"/>
              <a:t>a</a:t>
            </a:r>
            <a:endParaRPr lang="en-US" sz="14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4980B91-232E-AE50-0E9D-6C2CA3A2C392}"/>
              </a:ext>
            </a:extLst>
          </p:cNvPr>
          <p:cNvCxnSpPr>
            <a:cxnSpLocks/>
          </p:cNvCxnSpPr>
          <p:nvPr/>
        </p:nvCxnSpPr>
        <p:spPr>
          <a:xfrm flipV="1">
            <a:off x="5670462" y="3328607"/>
            <a:ext cx="502824" cy="328042"/>
          </a:xfrm>
          <a:prstGeom prst="straightConnector1">
            <a:avLst/>
          </a:prstGeom>
          <a:ln>
            <a:solidFill>
              <a:srgbClr val="1D86E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D07C209-1B60-0389-353E-3AC7CA0959B8}"/>
                  </a:ext>
                </a:extLst>
              </p:cNvPr>
              <p:cNvSpPr txBox="1"/>
              <p:nvPr/>
            </p:nvSpPr>
            <p:spPr>
              <a:xfrm>
                <a:off x="5801885" y="3492628"/>
                <a:ext cx="588229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D07C209-1B60-0389-353E-3AC7CA095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885" y="3492628"/>
                <a:ext cx="588229" cy="3002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1E19F28-2AFC-D3BD-997D-F851A5AB766C}"/>
              </a:ext>
            </a:extLst>
          </p:cNvPr>
          <p:cNvCxnSpPr>
            <a:cxnSpLocks/>
          </p:cNvCxnSpPr>
          <p:nvPr/>
        </p:nvCxnSpPr>
        <p:spPr>
          <a:xfrm flipV="1">
            <a:off x="5647343" y="3003468"/>
            <a:ext cx="588229" cy="268383"/>
          </a:xfrm>
          <a:prstGeom prst="straightConnector1">
            <a:avLst/>
          </a:prstGeom>
          <a:ln>
            <a:solidFill>
              <a:srgbClr val="003D88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A951EE5-37DC-DEB2-A846-F3F39C5E38C3}"/>
                  </a:ext>
                </a:extLst>
              </p:cNvPr>
              <p:cNvSpPr txBox="1"/>
              <p:nvPr/>
            </p:nvSpPr>
            <p:spPr>
              <a:xfrm>
                <a:off x="5571993" y="2837449"/>
                <a:ext cx="588229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2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A951EE5-37DC-DEB2-A846-F3F39C5E3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993" y="2837449"/>
                <a:ext cx="588229" cy="3002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2207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648AA-2A98-E046-FA76-C1A4DF2AA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70BAAF-34E0-F7AB-13CD-5DC6AF8ED2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5" r="2125"/>
          <a:stretch/>
        </p:blipFill>
        <p:spPr>
          <a:xfrm>
            <a:off x="157163" y="1499919"/>
            <a:ext cx="4411971" cy="3512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76C064-050B-0575-3754-1FD51C97F2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8" r="3388"/>
          <a:stretch/>
        </p:blipFill>
        <p:spPr>
          <a:xfrm>
            <a:off x="8512563" y="1604328"/>
            <a:ext cx="3397539" cy="36042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A82A41-1DFF-7B72-3736-C1DFEE42AC51}"/>
              </a:ext>
            </a:extLst>
          </p:cNvPr>
          <p:cNvSpPr txBox="1"/>
          <p:nvPr/>
        </p:nvSpPr>
        <p:spPr>
          <a:xfrm>
            <a:off x="3275084" y="495827"/>
            <a:ext cx="47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Intra-process thermal asymmetry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B4F4B3-E8B2-A8D3-3C32-1AA9C9F9EC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185" b="3185"/>
          <a:stretch/>
        </p:blipFill>
        <p:spPr>
          <a:xfrm>
            <a:off x="4726777" y="1650887"/>
            <a:ext cx="3397539" cy="318111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86E70B0-4B88-3F58-2365-576FE8138E55}"/>
                  </a:ext>
                </a:extLst>
              </p:cNvPr>
              <p:cNvSpPr txBox="1"/>
              <p:nvPr/>
            </p:nvSpPr>
            <p:spPr>
              <a:xfrm>
                <a:off x="5793887" y="3627103"/>
                <a:ext cx="588229" cy="36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rgbClr val="1D86EE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600" b="0" i="0" smtClean="0">
                              <a:solidFill>
                                <a:srgbClr val="1D86EE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smtClean="0">
                                  <a:solidFill>
                                    <a:srgbClr val="1D86EE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1D86EE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1D86EE"/>
                                  </a:solidFill>
                                </a:rPr>
                                <m:t>a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dirty="0">
                  <a:solidFill>
                    <a:srgbClr val="1D86EE"/>
                  </a:solidFill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86E70B0-4B88-3F58-2365-576FE8138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3887" y="3627103"/>
                <a:ext cx="588229" cy="3606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8323C8-00E0-E7EC-1738-D1E45E197E43}"/>
                  </a:ext>
                </a:extLst>
              </p:cNvPr>
              <p:cNvSpPr txBox="1"/>
              <p:nvPr/>
            </p:nvSpPr>
            <p:spPr>
              <a:xfrm>
                <a:off x="5507771" y="2985725"/>
                <a:ext cx="588229" cy="360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rgbClr val="003D88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600" b="0" i="0" smtClean="0">
                              <a:solidFill>
                                <a:srgbClr val="003D88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smtClean="0">
                                  <a:solidFill>
                                    <a:srgbClr val="003D88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003D88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600" b="0" i="0" smtClean="0">
                                  <a:solidFill>
                                    <a:srgbClr val="003D88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8323C8-00E0-E7EC-1738-D1E45E197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7771" y="2985725"/>
                <a:ext cx="588229" cy="36074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B48E20EE-CF38-9C75-F21B-0C4161891824}"/>
              </a:ext>
            </a:extLst>
          </p:cNvPr>
          <p:cNvSpPr txBox="1"/>
          <p:nvPr/>
        </p:nvSpPr>
        <p:spPr>
          <a:xfrm rot="16200000">
            <a:off x="4429290" y="2939395"/>
            <a:ext cx="79250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Rate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7A564B-36CD-114D-B221-A3C6D5D71C14}"/>
              </a:ext>
            </a:extLst>
          </p:cNvPr>
          <p:cNvSpPr txBox="1"/>
          <p:nvPr/>
        </p:nvSpPr>
        <p:spPr>
          <a:xfrm>
            <a:off x="5541818" y="4657204"/>
            <a:ext cx="20533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Temperature (°C)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FEE968E-BB8F-7159-F2DA-A26C68D9500A}"/>
                  </a:ext>
                </a:extLst>
              </p:cNvPr>
              <p:cNvSpPr txBox="1"/>
              <p:nvPr/>
            </p:nvSpPr>
            <p:spPr>
              <a:xfrm>
                <a:off x="4998813" y="3200866"/>
                <a:ext cx="588229" cy="36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solidFill>
                                <a:srgbClr val="003D88"/>
                              </a:solidFill>
                            </a:rPr>
                          </m:ctrlPr>
                        </m:sSubPr>
                        <m:e>
                          <m:r>
                            <a:rPr lang="en-CA" sz="1600" b="0" i="1" dirty="0" smtClean="0">
                              <a:solidFill>
                                <a:srgbClr val="003D88"/>
                              </a:solidFill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dirty="0" smtClean="0">
                                  <a:solidFill>
                                    <a:srgbClr val="003D88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en-CA" sz="1600" b="0" i="1" dirty="0" smtClean="0">
                                  <a:solidFill>
                                    <a:srgbClr val="003D88"/>
                                  </a:solidFill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CA" sz="1600" b="0" i="1" dirty="0" smtClean="0">
                                  <a:solidFill>
                                    <a:srgbClr val="003D88"/>
                                  </a:solidFill>
                                </a:rPr>
                                <m:t>𝑏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baseline="-250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FEE968E-BB8F-7159-F2DA-A26C68D950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8813" y="3200866"/>
                <a:ext cx="588229" cy="3606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531015-B915-C7C6-6590-1797862F2328}"/>
                  </a:ext>
                </a:extLst>
              </p:cNvPr>
              <p:cNvSpPr txBox="1"/>
              <p:nvPr/>
            </p:nvSpPr>
            <p:spPr>
              <a:xfrm>
                <a:off x="5246364" y="4021141"/>
                <a:ext cx="588229" cy="36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solidFill>
                                <a:srgbClr val="1D86EE"/>
                              </a:solidFill>
                            </a:rPr>
                          </m:ctrlPr>
                        </m:sSubPr>
                        <m:e>
                          <m:r>
                            <a:rPr lang="en-CA" sz="1600" b="0" i="1" dirty="0" smtClean="0">
                              <a:solidFill>
                                <a:srgbClr val="1D86EE"/>
                              </a:solidFill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en-US" sz="1600" i="1" dirty="0" smtClean="0">
                                  <a:solidFill>
                                    <a:srgbClr val="1D86EE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en-CA" sz="1600" b="0" i="1" dirty="0" smtClean="0">
                                  <a:solidFill>
                                    <a:srgbClr val="1D86EE"/>
                                  </a:solidFill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CA" sz="1600" b="0" i="1" dirty="0" smtClean="0">
                                  <a:solidFill>
                                    <a:srgbClr val="1D86EE"/>
                                  </a:solidFill>
                                </a:rPr>
                                <m:t>𝑎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sz="1600" baseline="-25000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531015-B915-C7C6-6590-1797862F2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6364" y="4021141"/>
                <a:ext cx="588229" cy="3606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0ECFD05-E736-7C46-A4BE-CD84262FA3BB}"/>
              </a:ext>
            </a:extLst>
          </p:cNvPr>
          <p:cNvCxnSpPr>
            <a:cxnSpLocks/>
          </p:cNvCxnSpPr>
          <p:nvPr/>
        </p:nvCxnSpPr>
        <p:spPr>
          <a:xfrm>
            <a:off x="5252951" y="3727554"/>
            <a:ext cx="0" cy="845217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AE4B88D-2E94-7887-6FB8-F4BC2276213F}"/>
              </a:ext>
            </a:extLst>
          </p:cNvPr>
          <p:cNvSpPr txBox="1"/>
          <p:nvPr/>
        </p:nvSpPr>
        <p:spPr>
          <a:xfrm>
            <a:off x="5036885" y="4508312"/>
            <a:ext cx="585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</a:t>
            </a:r>
            <a:r>
              <a:rPr lang="en-US" sz="1400" baseline="-25000" dirty="0"/>
              <a:t>amb</a:t>
            </a:r>
            <a:endParaRPr lang="en-US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4639EDB-5770-3406-0A19-40063C60F1FC}"/>
              </a:ext>
            </a:extLst>
          </p:cNvPr>
          <p:cNvCxnSpPr>
            <a:cxnSpLocks/>
          </p:cNvCxnSpPr>
          <p:nvPr/>
        </p:nvCxnSpPr>
        <p:spPr>
          <a:xfrm>
            <a:off x="5246364" y="3500284"/>
            <a:ext cx="0" cy="1830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84166AF-77C4-D0A2-D24C-8ECA215388E2}"/>
              </a:ext>
            </a:extLst>
          </p:cNvPr>
          <p:cNvCxnSpPr>
            <a:cxnSpLocks/>
          </p:cNvCxnSpPr>
          <p:nvPr/>
        </p:nvCxnSpPr>
        <p:spPr>
          <a:xfrm flipH="1" flipV="1">
            <a:off x="5295530" y="3932128"/>
            <a:ext cx="115065" cy="2180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30">
            <a:extLst>
              <a:ext uri="{FF2B5EF4-FFF2-40B4-BE49-F238E27FC236}">
                <a16:creationId xmlns:a16="http://schemas.microsoft.com/office/drawing/2014/main" id="{6C6A0E77-E070-BAC5-73F0-1AEB2FD6F861}"/>
              </a:ext>
            </a:extLst>
          </p:cNvPr>
          <p:cNvSpPr/>
          <p:nvPr/>
        </p:nvSpPr>
        <p:spPr>
          <a:xfrm>
            <a:off x="5619750" y="3131428"/>
            <a:ext cx="633893" cy="329321"/>
          </a:xfrm>
          <a:custGeom>
            <a:avLst/>
            <a:gdLst>
              <a:gd name="connsiteX0" fmla="*/ 0 w 695325"/>
              <a:gd name="connsiteY0" fmla="*/ 361950 h 361950"/>
              <a:gd name="connsiteX1" fmla="*/ 139700 w 695325"/>
              <a:gd name="connsiteY1" fmla="*/ 304800 h 361950"/>
              <a:gd name="connsiteX2" fmla="*/ 285750 w 695325"/>
              <a:gd name="connsiteY2" fmla="*/ 231775 h 361950"/>
              <a:gd name="connsiteX3" fmla="*/ 425450 w 695325"/>
              <a:gd name="connsiteY3" fmla="*/ 155575 h 361950"/>
              <a:gd name="connsiteX4" fmla="*/ 552450 w 695325"/>
              <a:gd name="connsiteY4" fmla="*/ 88900 h 361950"/>
              <a:gd name="connsiteX5" fmla="*/ 695325 w 695325"/>
              <a:gd name="connsiteY5" fmla="*/ 0 h 361950"/>
              <a:gd name="connsiteX6" fmla="*/ 695325 w 695325"/>
              <a:gd name="connsiteY6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5325" h="361950">
                <a:moveTo>
                  <a:pt x="0" y="361950"/>
                </a:moveTo>
                <a:cubicBezTo>
                  <a:pt x="46037" y="344223"/>
                  <a:pt x="92075" y="326496"/>
                  <a:pt x="139700" y="304800"/>
                </a:cubicBezTo>
                <a:cubicBezTo>
                  <a:pt x="187325" y="283104"/>
                  <a:pt x="238125" y="256646"/>
                  <a:pt x="285750" y="231775"/>
                </a:cubicBezTo>
                <a:cubicBezTo>
                  <a:pt x="333375" y="206904"/>
                  <a:pt x="381000" y="179387"/>
                  <a:pt x="425450" y="155575"/>
                </a:cubicBezTo>
                <a:cubicBezTo>
                  <a:pt x="469900" y="131763"/>
                  <a:pt x="507471" y="114829"/>
                  <a:pt x="552450" y="88900"/>
                </a:cubicBezTo>
                <a:cubicBezTo>
                  <a:pt x="597429" y="62971"/>
                  <a:pt x="695325" y="0"/>
                  <a:pt x="695325" y="0"/>
                </a:cubicBezTo>
                <a:lnTo>
                  <a:pt x="695325" y="0"/>
                </a:lnTo>
              </a:path>
            </a:pathLst>
          </a:custGeom>
          <a:noFill/>
          <a:ln w="28575">
            <a:solidFill>
              <a:srgbClr val="003D88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BBD4D17B-6176-D851-E2AB-5318FA418302}"/>
              </a:ext>
            </a:extLst>
          </p:cNvPr>
          <p:cNvSpPr/>
          <p:nvPr/>
        </p:nvSpPr>
        <p:spPr>
          <a:xfrm>
            <a:off x="5772650" y="3352970"/>
            <a:ext cx="577850" cy="406400"/>
          </a:xfrm>
          <a:custGeom>
            <a:avLst/>
            <a:gdLst>
              <a:gd name="connsiteX0" fmla="*/ 0 w 577850"/>
              <a:gd name="connsiteY0" fmla="*/ 406400 h 406400"/>
              <a:gd name="connsiteX1" fmla="*/ 130175 w 577850"/>
              <a:gd name="connsiteY1" fmla="*/ 333375 h 406400"/>
              <a:gd name="connsiteX2" fmla="*/ 250825 w 577850"/>
              <a:gd name="connsiteY2" fmla="*/ 254000 h 406400"/>
              <a:gd name="connsiteX3" fmla="*/ 330200 w 577850"/>
              <a:gd name="connsiteY3" fmla="*/ 200025 h 406400"/>
              <a:gd name="connsiteX4" fmla="*/ 431800 w 577850"/>
              <a:gd name="connsiteY4" fmla="*/ 120650 h 406400"/>
              <a:gd name="connsiteX5" fmla="*/ 527050 w 577850"/>
              <a:gd name="connsiteY5" fmla="*/ 50800 h 406400"/>
              <a:gd name="connsiteX6" fmla="*/ 577850 w 577850"/>
              <a:gd name="connsiteY6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7850" h="406400">
                <a:moveTo>
                  <a:pt x="0" y="406400"/>
                </a:moveTo>
                <a:cubicBezTo>
                  <a:pt x="44185" y="382587"/>
                  <a:pt x="88371" y="358775"/>
                  <a:pt x="130175" y="333375"/>
                </a:cubicBezTo>
                <a:cubicBezTo>
                  <a:pt x="171979" y="307975"/>
                  <a:pt x="217488" y="276225"/>
                  <a:pt x="250825" y="254000"/>
                </a:cubicBezTo>
                <a:cubicBezTo>
                  <a:pt x="284162" y="231775"/>
                  <a:pt x="300038" y="222250"/>
                  <a:pt x="330200" y="200025"/>
                </a:cubicBezTo>
                <a:cubicBezTo>
                  <a:pt x="360362" y="177800"/>
                  <a:pt x="398992" y="145521"/>
                  <a:pt x="431800" y="120650"/>
                </a:cubicBezTo>
                <a:cubicBezTo>
                  <a:pt x="464608" y="95779"/>
                  <a:pt x="502708" y="70908"/>
                  <a:pt x="527050" y="50800"/>
                </a:cubicBezTo>
                <a:cubicBezTo>
                  <a:pt x="551392" y="30692"/>
                  <a:pt x="564621" y="15346"/>
                  <a:pt x="577850" y="0"/>
                </a:cubicBezTo>
              </a:path>
            </a:pathLst>
          </a:custGeom>
          <a:noFill/>
          <a:ln w="28575">
            <a:solidFill>
              <a:srgbClr val="1D86EE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EAE11E9-2D51-4308-9BAC-56926D196ABD}"/>
              </a:ext>
            </a:extLst>
          </p:cNvPr>
          <p:cNvSpPr/>
          <p:nvPr/>
        </p:nvSpPr>
        <p:spPr>
          <a:xfrm>
            <a:off x="9778022" y="4563297"/>
            <a:ext cx="335610" cy="208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484CEE-E214-F2F7-DBBF-B24EAA12BF56}"/>
              </a:ext>
            </a:extLst>
          </p:cNvPr>
          <p:cNvSpPr/>
          <p:nvPr/>
        </p:nvSpPr>
        <p:spPr>
          <a:xfrm>
            <a:off x="10415238" y="4552993"/>
            <a:ext cx="335610" cy="26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58E16BA-0C65-9632-A2D9-0638717AEFEE}"/>
                  </a:ext>
                </a:extLst>
              </p:cNvPr>
              <p:cNvSpPr txBox="1"/>
              <p:nvPr/>
            </p:nvSpPr>
            <p:spPr>
              <a:xfrm>
                <a:off x="10207764" y="4451681"/>
                <a:ext cx="588229" cy="39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1D86EE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b="0" i="0" smtClean="0">
                              <a:solidFill>
                                <a:srgbClr val="1D86EE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1D86EE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1D86EE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1D86EE"/>
                                  </a:solidFill>
                                </a:rPr>
                                <m:t>a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dirty="0">
                  <a:solidFill>
                    <a:srgbClr val="1D86EE"/>
                  </a:solidFill>
                </a:endParaRPr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58E16BA-0C65-9632-A2D9-0638717AE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7764" y="4451681"/>
                <a:ext cx="588229" cy="3942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0A5ED4B-CB06-ACEC-8EC2-2B77291529DC}"/>
                  </a:ext>
                </a:extLst>
              </p:cNvPr>
              <p:cNvSpPr txBox="1"/>
              <p:nvPr/>
            </p:nvSpPr>
            <p:spPr>
              <a:xfrm>
                <a:off x="9602525" y="4451617"/>
                <a:ext cx="588229" cy="394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003D88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b="0" i="0" smtClean="0">
                              <a:solidFill>
                                <a:srgbClr val="003D88"/>
                              </a:solidFill>
                            </a:rPr>
                            <m:t>E</m:t>
                          </m:r>
                        </m:e>
                        <m:sub>
                          <m:sSub>
                            <m:sSubPr>
                              <m:ctrlPr>
                                <a:rPr lang="en-US" i="1" smtClean="0">
                                  <a:solidFill>
                                    <a:srgbClr val="003D88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003D88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b="0" i="0" smtClean="0">
                                  <a:solidFill>
                                    <a:srgbClr val="003D88"/>
                                  </a:solidFill>
                                </a:rPr>
                                <m:t>b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n-US" dirty="0">
                  <a:solidFill>
                    <a:srgbClr val="003D88"/>
                  </a:solidFill>
                </a:endParaRPr>
              </a:p>
            </p:txBody>
          </p:sp>
        </mc:Choice>
        <mc:Fallback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0A5ED4B-CB06-ACEC-8EC2-2B7729152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2525" y="4451617"/>
                <a:ext cx="588229" cy="39433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9A22D473-C069-40BD-54AD-0086F2DC2A3A}"/>
              </a:ext>
            </a:extLst>
          </p:cNvPr>
          <p:cNvSpPr/>
          <p:nvPr/>
        </p:nvSpPr>
        <p:spPr>
          <a:xfrm>
            <a:off x="822626" y="4324735"/>
            <a:ext cx="194938" cy="197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D1E2034-E037-A747-11BA-0DEE79F9DBE8}"/>
              </a:ext>
            </a:extLst>
          </p:cNvPr>
          <p:cNvSpPr txBox="1"/>
          <p:nvPr/>
        </p:nvSpPr>
        <p:spPr>
          <a:xfrm>
            <a:off x="763108" y="4187121"/>
            <a:ext cx="94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</a:t>
            </a:r>
            <a:r>
              <a:rPr lang="en-US" sz="2400" baseline="-25000" dirty="0"/>
              <a:t>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093B13-1B82-AF7D-DB6E-87B8C6F5475A}"/>
              </a:ext>
            </a:extLst>
          </p:cNvPr>
          <p:cNvSpPr/>
          <p:nvPr/>
        </p:nvSpPr>
        <p:spPr>
          <a:xfrm>
            <a:off x="3686756" y="4370126"/>
            <a:ext cx="153851" cy="154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49CF66A-9D69-44AF-193E-006FFC51F9E8}"/>
              </a:ext>
            </a:extLst>
          </p:cNvPr>
          <p:cNvSpPr txBox="1"/>
          <p:nvPr/>
        </p:nvSpPr>
        <p:spPr>
          <a:xfrm>
            <a:off x="3609569" y="4139293"/>
            <a:ext cx="914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</a:t>
            </a:r>
            <a:r>
              <a:rPr lang="en-US" sz="2400" baseline="-250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25919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</TotalTime>
  <Words>127</Words>
  <Application>Microsoft Macintosh PowerPoint</Application>
  <PresentationFormat>Widescreen</PresentationFormat>
  <Paragraphs>95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Kaleigh Davis</dc:creator>
  <cp:lastModifiedBy>Kaleigh Davis</cp:lastModifiedBy>
  <cp:revision>14</cp:revision>
  <dcterms:created xsi:type="dcterms:W3CDTF">2025-06-04T14:03:28Z</dcterms:created>
  <dcterms:modified xsi:type="dcterms:W3CDTF">2026-02-03T15:28:51Z</dcterms:modified>
</cp:coreProperties>
</file>