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sldIdLst>
    <p:sldId id="256" r:id="rId2"/>
    <p:sldId id="264" r:id="rId3"/>
    <p:sldId id="348" r:id="rId4"/>
    <p:sldId id="347" r:id="rId5"/>
    <p:sldId id="330" r:id="rId6"/>
    <p:sldId id="331" r:id="rId7"/>
    <p:sldId id="314" r:id="rId8"/>
    <p:sldId id="325" r:id="rId9"/>
    <p:sldId id="334" r:id="rId10"/>
    <p:sldId id="323" r:id="rId11"/>
    <p:sldId id="260" r:id="rId12"/>
    <p:sldId id="302" r:id="rId13"/>
    <p:sldId id="346" r:id="rId14"/>
    <p:sldId id="316" r:id="rId15"/>
    <p:sldId id="296" r:id="rId16"/>
  </p:sldIdLst>
  <p:sldSz cx="12192000" cy="6858000"/>
  <p:notesSz cx="6858000" cy="12192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62"/>
    <a:srgbClr val="292C7E"/>
    <a:srgbClr val="343B8E"/>
    <a:srgbClr val="333A8D"/>
    <a:srgbClr val="E91584"/>
    <a:srgbClr val="231916"/>
    <a:srgbClr val="FFFFFF"/>
    <a:srgbClr val="EA1585"/>
    <a:srgbClr val="E71E85"/>
    <a:srgbClr val="F57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83" autoAdjust="0"/>
  </p:normalViewPr>
  <p:slideViewPr>
    <p:cSldViewPr>
      <p:cViewPr varScale="1">
        <p:scale>
          <a:sx n="57" d="100"/>
          <a:sy n="57" d="100"/>
        </p:scale>
        <p:origin x="92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83E96-CAD4-4190-8E0D-381263CE781E}" type="datetimeFigureOut">
              <a:rPr lang="en-GB" smtClean="0"/>
              <a:t>02/06/2025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74D4F-ECB6-491A-9B6F-3CCC52997E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054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74D4F-ECB6-491A-9B6F-3CCC52997E6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31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74D4F-ECB6-491A-9B6F-3CCC52997E6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354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74D4F-ECB6-491A-9B6F-3CCC52997E6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391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GB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GB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17B6CF-0257-4EB4-AC2F-B4F653759231}" type="datetimeFigureOut">
              <a:rPr lang="en-GB"/>
              <a:t>02/06/2025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A8978DA-4106-4236-AE89-7AD53C83A9B5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opim.pubpub.org/open-book-futures-project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penbookcollective.org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10" Type="http://schemas.openxmlformats.org/officeDocument/2006/relationships/image" Target="../media/image15.jpg"/><Relationship Id="rId4" Type="http://schemas.openxmlformats.org/officeDocument/2006/relationships/image" Target="../media/image9.jpeg"/><Relationship Id="rId9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jp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35FFDC1-3D89-408B-9D67-46AA94E6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8047881" y="-1531887"/>
            <a:ext cx="1580113" cy="546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0A70200-B26A-4D9B-9E0C-347E1C8A993D}" type="datetime3">
              <a:rPr lang="en-US" sz="1200" b="0" i="0" u="none" strike="noStrike" cap="none" spc="0">
                <a:ln>
                  <a:noFill/>
                </a:ln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t>2 June 2025</a:t>
            </a:fld>
            <a:endParaRPr lang="en-GB" sz="1200" b="0" i="0" u="none" strike="noStrike" cap="none" spc="0">
              <a:ln>
                <a:noFill/>
              </a:ln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AEB40BA-E965-4EB9-BF54-94E7CBA41B60}" type="slidenum">
              <a:rPr lang="en-GB" sz="1200" b="0" i="0" u="none" strike="noStrike" cap="none" spc="0">
                <a:ln>
                  <a:noFill/>
                </a:ln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t>1</a:t>
            </a:fld>
            <a:endParaRPr lang="en-GB" sz="1200" b="0" i="0" u="none" strike="noStrike" cap="none" spc="0">
              <a:ln>
                <a:noFill/>
              </a:ln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CustomShape 3"/>
          <p:cNvSpPr/>
          <p:nvPr/>
        </p:nvSpPr>
        <p:spPr bwMode="auto">
          <a:xfrm flipH="1">
            <a:off x="0" y="0"/>
            <a:ext cx="6172560" cy="6857640"/>
          </a:xfrm>
          <a:custGeom>
            <a:avLst/>
            <a:gdLst/>
            <a:ahLst/>
            <a:cxnLst/>
            <a:rect l="l" t="t" r="r" b="b"/>
            <a:pathLst>
              <a:path w="6172782" h="6858000" extrusionOk="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EB801D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0" name="CustomShape 4"/>
          <p:cNvSpPr/>
          <p:nvPr/>
        </p:nvSpPr>
        <p:spPr bwMode="auto">
          <a:xfrm>
            <a:off x="15931" y="-28828"/>
            <a:ext cx="6023880" cy="6857640"/>
          </a:xfrm>
          <a:custGeom>
            <a:avLst/>
            <a:gdLst/>
            <a:ahLst/>
            <a:cxnLst/>
            <a:rect l="l" t="t" r="r" b="b"/>
            <a:pathLst>
              <a:path w="6024154" h="6858000" extrusionOk="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pic>
        <p:nvPicPr>
          <p:cNvPr id="11" name="Picture 2"/>
          <p:cNvPicPr/>
          <p:nvPr/>
        </p:nvPicPr>
        <p:blipFill>
          <a:blip r:embed="rId3"/>
          <a:stretch/>
        </p:blipFill>
        <p:spPr bwMode="auto">
          <a:xfrm>
            <a:off x="407368" y="6220185"/>
            <a:ext cx="1089925" cy="501290"/>
          </a:xfrm>
          <a:prstGeom prst="rect">
            <a:avLst/>
          </a:prstGeom>
          <a:ln>
            <a:noFill/>
          </a:ln>
        </p:spPr>
      </p:pic>
      <p:sp>
        <p:nvSpPr>
          <p:cNvPr id="12" name="TextShape 2"/>
          <p:cNvSpPr>
            <a:spLocks/>
          </p:cNvSpPr>
          <p:nvPr/>
        </p:nvSpPr>
        <p:spPr bwMode="auto">
          <a:xfrm>
            <a:off x="300554" y="3875172"/>
            <a:ext cx="3545522" cy="1821855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GB" sz="2400" b="0" i="0" u="none" strike="noStrike" cap="none" spc="-1" dirty="0">
              <a:ln>
                <a:noFill/>
              </a:ln>
              <a:solidFill>
                <a:prstClr val="black"/>
              </a:solidFill>
              <a:latin typeface="Calibri Light"/>
              <a:ea typeface="+mn-ea"/>
              <a:cs typeface="Calibri Light"/>
            </a:endParaRPr>
          </a:p>
          <a:p>
            <a:pPr marL="0" marR="0" lvl="0" indent="0" algn="l" defTabSz="91440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GB" sz="2400" spc="-1" dirty="0">
                <a:solidFill>
                  <a:prstClr val="black"/>
                </a:solidFill>
                <a:latin typeface="Calibri Light"/>
                <a:cs typeface="Calibri Light"/>
              </a:rPr>
              <a:t>Prof. </a:t>
            </a:r>
            <a:r>
              <a:rPr lang="en-GB" sz="2400" b="0" i="0" u="none" strike="noStrike" cap="none" spc="-1" dirty="0">
                <a:ln>
                  <a:noFill/>
                </a:ln>
                <a:solidFill>
                  <a:prstClr val="black"/>
                </a:solidFill>
                <a:latin typeface="Calibri Light"/>
                <a:ea typeface="+mn-ea"/>
                <a:cs typeface="Calibri Light"/>
              </a:rPr>
              <a:t>Joe Deville</a:t>
            </a:r>
          </a:p>
          <a:p>
            <a:pPr marL="0" marR="0" lvl="0" indent="0" algn="l" defTabSz="91440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lang="en-GB" sz="2400" spc="-1" dirty="0">
                <a:solidFill>
                  <a:prstClr val="black"/>
                </a:solidFill>
                <a:latin typeface="Calibri Light"/>
                <a:cs typeface="Calibri Light"/>
              </a:rPr>
            </a:br>
            <a:r>
              <a:rPr lang="en-GB" spc="-1" dirty="0">
                <a:solidFill>
                  <a:prstClr val="black"/>
                </a:solidFill>
                <a:latin typeface="Calibri Light"/>
                <a:cs typeface="Calibri Light"/>
              </a:rPr>
              <a:t>Lancaster University / Open Book Collective</a:t>
            </a:r>
            <a:endParaRPr lang="en-GB" b="0" i="0" u="none" strike="noStrike" cap="none" spc="-1" dirty="0">
              <a:ln>
                <a:noFill/>
              </a:ln>
              <a:solidFill>
                <a:prstClr val="black"/>
              </a:solidFill>
              <a:latin typeface="Calibri Light"/>
              <a:ea typeface="+mn-ea"/>
              <a:cs typeface="Calibri Light"/>
            </a:endParaRPr>
          </a:p>
          <a:p>
            <a:pPr marL="0" marR="0" lvl="0" indent="0" algn="l" defTabSz="91440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GB" sz="1800" b="0" i="0" u="none" strike="noStrike" cap="none" spc="-1" dirty="0">
                <a:ln>
                  <a:noFill/>
                </a:ln>
                <a:solidFill>
                  <a:prstClr val="black"/>
                </a:solidFill>
                <a:latin typeface="Calibri Light"/>
                <a:ea typeface="+mn-ea"/>
                <a:cs typeface="Calibri Light"/>
              </a:rPr>
              <a:t>All slides CC BY</a:t>
            </a:r>
            <a:endParaRPr dirty="0"/>
          </a:p>
        </p:txBody>
      </p:sp>
      <p:sp>
        <p:nvSpPr>
          <p:cNvPr id="13" name="TextShape 2"/>
          <p:cNvSpPr>
            <a:spLocks/>
          </p:cNvSpPr>
          <p:nvPr/>
        </p:nvSpPr>
        <p:spPr bwMode="auto">
          <a:xfrm>
            <a:off x="283246" y="404664"/>
            <a:ext cx="5668738" cy="18615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20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en-US" sz="3600" b="1" i="0" u="none" strike="noStrike" cap="none" spc="0" dirty="0">
                <a:ln>
                  <a:noFill/>
                </a:ln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STS and the practical politics of scholarly publishing:</a:t>
            </a:r>
            <a:br>
              <a:rPr lang="en-US" sz="3600" b="1" dirty="0"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</a:br>
            <a:r>
              <a:rPr lang="en-US" sz="3600" i="0" u="none" strike="noStrike" cap="none" spc="0" dirty="0">
                <a:ln>
                  <a:noFill/>
                </a:ln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Lessons from </a:t>
            </a:r>
            <a:r>
              <a:rPr lang="en-US" sz="3600" i="0" u="none" strike="noStrike" cap="none" spc="0" dirty="0" err="1">
                <a:ln>
                  <a:noFill/>
                </a:ln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infrastructuring</a:t>
            </a:r>
            <a:r>
              <a:rPr lang="en-US" sz="3600" i="0" u="none" strike="noStrike" cap="none" spc="0" dirty="0">
                <a:ln>
                  <a:noFill/>
                </a:ln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 the Open Book Collective</a:t>
            </a:r>
            <a:endParaRPr lang="en-GB" sz="3600" i="0" u="none" strike="noStrike" cap="none" spc="0" dirty="0">
              <a:ln>
                <a:noFill/>
              </a:ln>
              <a:solidFill>
                <a:prstClr val="black"/>
              </a:solidFill>
              <a:latin typeface="Calibri Light"/>
              <a:ea typeface="Calibri"/>
              <a:cs typeface="Times New Roman"/>
            </a:endParaRPr>
          </a:p>
        </p:txBody>
      </p:sp>
      <p:pic>
        <p:nvPicPr>
          <p:cNvPr id="15" name="Picture 14" descr="Logo&#10;&#10;Description automatically generated with medium confidence">
            <a:extLst>
              <a:ext uri="{FF2B5EF4-FFF2-40B4-BE49-F238E27FC236}">
                <a16:creationId xmlns:a16="http://schemas.microsoft.com/office/drawing/2014/main" id="{4812F3AA-4019-4BDD-B738-7096A3D0D2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724" y="6021288"/>
            <a:ext cx="2034009" cy="645717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1F07CAEC-4011-4430-A300-51B6795031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7381092" y="2841884"/>
            <a:ext cx="160628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Shape 2">
            <a:extLst>
              <a:ext uri="{FF2B5EF4-FFF2-40B4-BE49-F238E27FC236}">
                <a16:creationId xmlns:a16="http://schemas.microsoft.com/office/drawing/2014/main" id="{49F1D7CE-292A-469E-836A-B7CA665BE01B}"/>
              </a:ext>
            </a:extLst>
          </p:cNvPr>
          <p:cNvSpPr>
            <a:spLocks/>
          </p:cNvSpPr>
          <p:nvPr/>
        </p:nvSpPr>
        <p:spPr bwMode="auto">
          <a:xfrm>
            <a:off x="4295800" y="6044526"/>
            <a:ext cx="3058043" cy="365125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20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en-GB" b="1" dirty="0" err="1"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Copim’s</a:t>
            </a:r>
            <a:r>
              <a:rPr lang="en-GB" b="1" dirty="0"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 Open Book Futures project is f</a:t>
            </a:r>
            <a:r>
              <a:rPr lang="en-GB" b="1" i="0" u="none" strike="noStrike" cap="none" spc="0" dirty="0">
                <a:ln>
                  <a:noFill/>
                </a:ln>
                <a:solidFill>
                  <a:srgbClr val="000000"/>
                </a:solidFill>
                <a:latin typeface="Calibri Light"/>
                <a:ea typeface="Times New Roman"/>
                <a:cs typeface="Times New Roman"/>
              </a:rPr>
              <a:t>unded by</a:t>
            </a:r>
            <a:endParaRPr lang="en-GB" b="0" i="0" u="none" strike="noStrike" cap="none" spc="0" dirty="0">
              <a:ln>
                <a:noFill/>
              </a:ln>
              <a:solidFill>
                <a:prstClr val="black"/>
              </a:solidFill>
              <a:latin typeface="Calibri Light"/>
              <a:ea typeface="Calibri"/>
              <a:cs typeface="Times New Roman"/>
            </a:endParaRP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12B0F96-8B8D-1E4F-77DD-E554F5C175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56618" y="6021288"/>
            <a:ext cx="2279576" cy="657639"/>
          </a:xfrm>
          <a:prstGeom prst="rect">
            <a:avLst/>
          </a:prstGeom>
        </p:spPr>
      </p:pic>
      <p:pic>
        <p:nvPicPr>
          <p:cNvPr id="3" name="Picture 2" descr="Opening the Future">
            <a:extLst>
              <a:ext uri="{FF2B5EF4-FFF2-40B4-BE49-F238E27FC236}">
                <a16:creationId xmlns:a16="http://schemas.microsoft.com/office/drawing/2014/main" id="{CD2898FC-2041-7B67-78AC-2CB253B30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596" y="2121400"/>
            <a:ext cx="3389208" cy="186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AB3E02-CAF3-F40D-5A8B-FE7802026DE9}"/>
              </a:ext>
            </a:extLst>
          </p:cNvPr>
          <p:cNvSpPr txBox="1"/>
          <p:nvPr/>
        </p:nvSpPr>
        <p:spPr>
          <a:xfrm>
            <a:off x="695401" y="2132856"/>
            <a:ext cx="4841114" cy="903048"/>
          </a:xfrm>
          <a:prstGeom prst="rect">
            <a:avLst/>
          </a:prstGeom>
          <a:solidFill>
            <a:srgbClr val="151462"/>
          </a:solidFill>
          <a:ln w="25400">
            <a:solidFill>
              <a:srgbClr val="151462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3 year project, funded by Arcadia &amp; Research England; to end April 2026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98E8FD-B431-BF9A-D71C-81C1A6EDD3A7}"/>
              </a:ext>
            </a:extLst>
          </p:cNvPr>
          <p:cNvSpPr txBox="1">
            <a:spLocks/>
          </p:cNvSpPr>
          <p:nvPr/>
        </p:nvSpPr>
        <p:spPr>
          <a:xfrm>
            <a:off x="695400" y="3645024"/>
            <a:ext cx="4841115" cy="2625681"/>
          </a:xfrm>
          <a:prstGeom prst="rect">
            <a:avLst/>
          </a:prstGeom>
          <a:noFill/>
          <a:ln>
            <a:solidFill>
              <a:srgbClr val="151462"/>
            </a:solidFill>
          </a:ln>
        </p:spPr>
        <p:txBody>
          <a:bodyPr wrap="square" anchor="ctr" anchorCtr="0">
            <a:noAutofit/>
          </a:bodyPr>
          <a:lstStyle/>
          <a:p>
            <a:pPr algn="ctr"/>
            <a:r>
              <a:rPr lang="en-US" sz="2000" dirty="0">
                <a:solidFill>
                  <a:srgbClr val="151462"/>
                </a:solidFill>
              </a:rPr>
              <a:t>OBF addresses the following problem: how to </a:t>
            </a:r>
            <a:r>
              <a:rPr lang="en-US" sz="2000" b="1" dirty="0">
                <a:solidFill>
                  <a:srgbClr val="151462"/>
                </a:solidFill>
              </a:rPr>
              <a:t>scale and deepen the impact of initiatives working to deliver a sustainable, community-led, equitable and </a:t>
            </a:r>
            <a:r>
              <a:rPr lang="en-US" sz="2000" b="1" dirty="0" err="1">
                <a:solidFill>
                  <a:srgbClr val="151462"/>
                </a:solidFill>
              </a:rPr>
              <a:t>bibliodiverse</a:t>
            </a:r>
            <a:r>
              <a:rPr lang="en-US" sz="2000" b="1" dirty="0">
                <a:solidFill>
                  <a:srgbClr val="151462"/>
                </a:solidFill>
              </a:rPr>
              <a:t> future for OA book publishing</a:t>
            </a:r>
            <a:r>
              <a:rPr lang="en-US" sz="2000" dirty="0">
                <a:solidFill>
                  <a:srgbClr val="151462"/>
                </a:solidFill>
              </a:rPr>
              <a:t>?</a:t>
            </a:r>
            <a:endParaRPr lang="en-GB" sz="2000" b="1" dirty="0">
              <a:solidFill>
                <a:srgbClr val="151462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CFFE13-6258-C79B-C146-B98DA805D5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54177" cy="205606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FC71E75-3DCB-5981-5B7C-84E718B7E20A}"/>
              </a:ext>
            </a:extLst>
          </p:cNvPr>
          <p:cNvGrpSpPr/>
          <p:nvPr/>
        </p:nvGrpSpPr>
        <p:grpSpPr>
          <a:xfrm>
            <a:off x="5671792" y="594650"/>
            <a:ext cx="6096000" cy="6061429"/>
            <a:chOff x="5671792" y="594650"/>
            <a:chExt cx="6096000" cy="606142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0A3C74-8AB2-78C0-D77B-18B26ECED2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5350" r="60293" b="8563"/>
            <a:stretch/>
          </p:blipFill>
          <p:spPr>
            <a:xfrm>
              <a:off x="6086466" y="594650"/>
              <a:ext cx="5266117" cy="5676056"/>
            </a:xfrm>
            <a:prstGeom prst="rect">
              <a:avLst/>
            </a:prstGeom>
            <a:ln>
              <a:solidFill>
                <a:srgbClr val="151462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47B051F-8CA4-8B6B-B7C6-36B3EAE6A17F}"/>
                </a:ext>
              </a:extLst>
            </p:cNvPr>
            <p:cNvSpPr txBox="1"/>
            <p:nvPr/>
          </p:nvSpPr>
          <p:spPr>
            <a:xfrm>
              <a:off x="5671792" y="6286747"/>
              <a:ext cx="6096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dirty="0">
                  <a:solidFill>
                    <a:srgbClr val="E71E85"/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https://copim.pubpub.org/open-book-futures-project</a:t>
              </a:r>
              <a:r>
                <a:rPr lang="en-GB" dirty="0">
                  <a:solidFill>
                    <a:srgbClr val="E71E85"/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750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object 4"/>
          <p:cNvSpPr/>
          <p:nvPr/>
        </p:nvSpPr>
        <p:spPr>
          <a:xfrm>
            <a:off x="752040" y="3644640"/>
            <a:ext cx="3368520" cy="25642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Calibri"/>
              <a:ea typeface="Arial"/>
            </a:endParaRPr>
          </a:p>
        </p:txBody>
      </p:sp>
      <p:sp>
        <p:nvSpPr>
          <p:cNvPr id="510" name="object 5"/>
          <p:cNvSpPr/>
          <p:nvPr/>
        </p:nvSpPr>
        <p:spPr>
          <a:xfrm>
            <a:off x="4404240" y="3644640"/>
            <a:ext cx="3368520" cy="25642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Calibri"/>
              <a:ea typeface="Arial"/>
            </a:endParaRPr>
          </a:p>
        </p:txBody>
      </p:sp>
      <p:sp>
        <p:nvSpPr>
          <p:cNvPr id="511" name="object 6"/>
          <p:cNvSpPr/>
          <p:nvPr/>
        </p:nvSpPr>
        <p:spPr>
          <a:xfrm>
            <a:off x="8052480" y="3644640"/>
            <a:ext cx="3368520" cy="25642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Calibri"/>
              <a:ea typeface="Arial"/>
            </a:endParaRPr>
          </a:p>
        </p:txBody>
      </p:sp>
      <p:pic>
        <p:nvPicPr>
          <p:cNvPr id="512" name="Picture 5" descr="Opening the Future"/>
          <p:cNvPicPr/>
          <p:nvPr/>
        </p:nvPicPr>
        <p:blipFill>
          <a:blip r:embed="rId2"/>
          <a:stretch/>
        </p:blipFill>
        <p:spPr>
          <a:xfrm>
            <a:off x="4777920" y="980640"/>
            <a:ext cx="2541240" cy="1395720"/>
          </a:xfrm>
          <a:prstGeom prst="rect">
            <a:avLst/>
          </a:prstGeom>
          <a:ln w="0">
            <a:noFill/>
          </a:ln>
        </p:spPr>
      </p:pic>
      <p:pic>
        <p:nvPicPr>
          <p:cNvPr id="513" name="Picture 7" descr="A cartoon monkey with a hat&#10;&#10;Description automatically generated"/>
          <p:cNvPicPr/>
          <p:nvPr/>
        </p:nvPicPr>
        <p:blipFill>
          <a:blip r:embed="rId3"/>
          <a:srcRect l="64233" t="14780"/>
          <a:stretch/>
        </p:blipFill>
        <p:spPr>
          <a:xfrm>
            <a:off x="8593560" y="692640"/>
            <a:ext cx="2286720" cy="1623600"/>
          </a:xfrm>
          <a:prstGeom prst="rect">
            <a:avLst/>
          </a:prstGeom>
          <a:ln w="0">
            <a:noFill/>
          </a:ln>
        </p:spPr>
      </p:pic>
      <p:pic>
        <p:nvPicPr>
          <p:cNvPr id="514" name="Picture 9" descr="Experimental Publishing Compendium"/>
          <p:cNvPicPr/>
          <p:nvPr/>
        </p:nvPicPr>
        <p:blipFill>
          <a:blip r:embed="rId4"/>
          <a:srcRect b="33006"/>
          <a:stretch/>
        </p:blipFill>
        <p:spPr>
          <a:xfrm>
            <a:off x="8328240" y="4097880"/>
            <a:ext cx="3491280" cy="1202400"/>
          </a:xfrm>
          <a:prstGeom prst="rect">
            <a:avLst/>
          </a:prstGeom>
          <a:ln w="0">
            <a:noFill/>
          </a:ln>
        </p:spPr>
      </p:pic>
      <p:sp>
        <p:nvSpPr>
          <p:cNvPr id="515" name="object 4"/>
          <p:cNvSpPr/>
          <p:nvPr/>
        </p:nvSpPr>
        <p:spPr>
          <a:xfrm>
            <a:off x="752040" y="764640"/>
            <a:ext cx="3368520" cy="25642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Calibri"/>
              <a:ea typeface="Arial"/>
            </a:endParaRPr>
          </a:p>
        </p:txBody>
      </p:sp>
      <p:sp>
        <p:nvSpPr>
          <p:cNvPr id="516" name="object 5"/>
          <p:cNvSpPr/>
          <p:nvPr/>
        </p:nvSpPr>
        <p:spPr>
          <a:xfrm>
            <a:off x="4404240" y="764640"/>
            <a:ext cx="3368520" cy="25642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Calibri"/>
              <a:ea typeface="Arial"/>
            </a:endParaRPr>
          </a:p>
        </p:txBody>
      </p:sp>
      <p:sp>
        <p:nvSpPr>
          <p:cNvPr id="517" name="object 6"/>
          <p:cNvSpPr/>
          <p:nvPr/>
        </p:nvSpPr>
        <p:spPr>
          <a:xfrm>
            <a:off x="8052480" y="764640"/>
            <a:ext cx="3368520" cy="256428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chemeClr val="dk1"/>
              </a:solidFill>
              <a:latin typeface="Calibri"/>
              <a:ea typeface="Arial"/>
            </a:endParaRPr>
          </a:p>
        </p:txBody>
      </p:sp>
      <p:pic>
        <p:nvPicPr>
          <p:cNvPr id="518" name="Picture 18" descr="Logo, company name&#10;&#10;Description automatically generated"/>
          <p:cNvPicPr/>
          <p:nvPr/>
        </p:nvPicPr>
        <p:blipFill>
          <a:blip r:embed="rId5"/>
          <a:stretch/>
        </p:blipFill>
        <p:spPr>
          <a:xfrm>
            <a:off x="983520" y="1268640"/>
            <a:ext cx="2892960" cy="864720"/>
          </a:xfrm>
          <a:prstGeom prst="rect">
            <a:avLst/>
          </a:prstGeom>
          <a:ln w="0">
            <a:noFill/>
          </a:ln>
        </p:spPr>
      </p:pic>
      <p:pic>
        <p:nvPicPr>
          <p:cNvPr id="519" name="Picture 20" descr="A black background with a black square&#10;&#10;Description automatically generated with medium confidence"/>
          <p:cNvPicPr/>
          <p:nvPr/>
        </p:nvPicPr>
        <p:blipFill>
          <a:blip r:embed="rId6"/>
          <a:stretch/>
        </p:blipFill>
        <p:spPr>
          <a:xfrm>
            <a:off x="1712520" y="3898800"/>
            <a:ext cx="1434600" cy="1434600"/>
          </a:xfrm>
          <a:prstGeom prst="rect">
            <a:avLst/>
          </a:prstGeom>
          <a:ln w="0">
            <a:noFill/>
          </a:ln>
        </p:spPr>
      </p:pic>
      <p:sp>
        <p:nvSpPr>
          <p:cNvPr id="520" name="TextBox 21"/>
          <p:cNvSpPr/>
          <p:nvPr/>
        </p:nvSpPr>
        <p:spPr>
          <a:xfrm>
            <a:off x="983520" y="5448960"/>
            <a:ext cx="28929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Abadi"/>
                <a:ea typeface="Arial"/>
              </a:rPr>
              <a:t>Delivering more accessible </a:t>
            </a:r>
            <a:br>
              <a:rPr sz="1800" dirty="0"/>
            </a:br>
            <a:r>
              <a:rPr lang="en-GB" sz="1800" b="0" strike="noStrike" spc="-1" dirty="0">
                <a:solidFill>
                  <a:schemeClr val="dk1"/>
                </a:solidFill>
                <a:latin typeface="Abadi"/>
                <a:ea typeface="Arial"/>
              </a:rPr>
              <a:t>OA </a:t>
            </a:r>
            <a:r>
              <a:rPr lang="en-GB" sz="1800" b="0" strike="noStrike" spc="-1" dirty="0" err="1">
                <a:solidFill>
                  <a:schemeClr val="dk1"/>
                </a:solidFill>
                <a:latin typeface="Abadi"/>
                <a:ea typeface="Arial"/>
              </a:rPr>
              <a:t>ebooks</a:t>
            </a:r>
            <a:endParaRPr lang="en-GB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21" name="Picture 23" descr="A black and white icon of a folder&#10;&#10;Description automatically generated"/>
          <p:cNvPicPr/>
          <p:nvPr/>
        </p:nvPicPr>
        <p:blipFill>
          <a:blip r:embed="rId7"/>
          <a:stretch/>
        </p:blipFill>
        <p:spPr>
          <a:xfrm>
            <a:off x="5375880" y="3894120"/>
            <a:ext cx="1439280" cy="1439280"/>
          </a:xfrm>
          <a:prstGeom prst="rect">
            <a:avLst/>
          </a:prstGeom>
          <a:ln w="0">
            <a:noFill/>
          </a:ln>
        </p:spPr>
      </p:pic>
      <p:sp>
        <p:nvSpPr>
          <p:cNvPr id="522" name="TextBox 24"/>
          <p:cNvSpPr/>
          <p:nvPr/>
        </p:nvSpPr>
        <p:spPr>
          <a:xfrm>
            <a:off x="4527720" y="5454720"/>
            <a:ext cx="313272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Abadi"/>
                <a:ea typeface="Arial"/>
              </a:rPr>
              <a:t>New archiving &amp; preservation solutions for OA books </a:t>
            </a:r>
            <a:endParaRPr lang="en-GB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3" name="TextBox 26"/>
          <p:cNvSpPr/>
          <p:nvPr/>
        </p:nvSpPr>
        <p:spPr>
          <a:xfrm>
            <a:off x="805546" y="2582903"/>
            <a:ext cx="3288651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Abadi"/>
                <a:ea typeface="Arial"/>
              </a:rPr>
              <a:t>Creating a fairer, more sustainable future for OA books</a:t>
            </a:r>
            <a:endParaRPr lang="en-GB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4" name="TextBox 27"/>
          <p:cNvSpPr/>
          <p:nvPr/>
        </p:nvSpPr>
        <p:spPr>
          <a:xfrm>
            <a:off x="8052480" y="2586240"/>
            <a:ext cx="343404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Abadi" panose="020B0604020104020204" pitchFamily="34" charset="0"/>
                <a:ea typeface="Arial"/>
              </a:rPr>
              <a:t>An </a:t>
            </a:r>
            <a:r>
              <a:rPr lang="en-US" sz="1800" b="0" strike="noStrike" spc="-1" dirty="0">
                <a:solidFill>
                  <a:schemeClr val="dk1"/>
                </a:solidFill>
                <a:latin typeface="Abadi" panose="020B0604020104020204" pitchFamily="34" charset="0"/>
                <a:ea typeface="Arial"/>
              </a:rPr>
              <a:t>open metadata management and dissemination platform</a:t>
            </a:r>
            <a:endParaRPr lang="en-GB" sz="1800" b="0" strike="noStrike" spc="-1" dirty="0">
              <a:solidFill>
                <a:srgbClr val="000000"/>
              </a:solidFill>
              <a:latin typeface="Abadi" panose="020B0604020104020204" pitchFamily="34" charset="0"/>
            </a:endParaRPr>
          </a:p>
        </p:txBody>
      </p:sp>
      <p:sp>
        <p:nvSpPr>
          <p:cNvPr id="525" name="TextBox 28"/>
          <p:cNvSpPr/>
          <p:nvPr/>
        </p:nvSpPr>
        <p:spPr>
          <a:xfrm>
            <a:off x="4422600" y="2586240"/>
            <a:ext cx="336852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Abadi"/>
                <a:ea typeface="Arial"/>
              </a:rPr>
              <a:t>A revenue model for established publishers transitioning to OA</a:t>
            </a:r>
            <a:endParaRPr lang="en-GB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6" name="TextBox 29"/>
          <p:cNvSpPr/>
          <p:nvPr/>
        </p:nvSpPr>
        <p:spPr>
          <a:xfrm>
            <a:off x="8328240" y="5461200"/>
            <a:ext cx="289296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Abadi"/>
                <a:ea typeface="Arial"/>
              </a:rPr>
              <a:t>Expanding the possibilities of OA academic books</a:t>
            </a:r>
            <a:endParaRPr lang="en-GB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" name="Oval 44">
            <a:extLst>
              <a:ext uri="{FF2B5EF4-FFF2-40B4-BE49-F238E27FC236}">
                <a16:creationId xmlns:a16="http://schemas.microsoft.com/office/drawing/2014/main" id="{F62666EE-2916-4D61-8374-58A24DEBE7B5}"/>
              </a:ext>
            </a:extLst>
          </p:cNvPr>
          <p:cNvSpPr/>
          <p:nvPr/>
        </p:nvSpPr>
        <p:spPr bwMode="auto">
          <a:xfrm>
            <a:off x="2347681" y="3573417"/>
            <a:ext cx="1800200" cy="1800200"/>
          </a:xfrm>
          <a:prstGeom prst="ellipse">
            <a:avLst/>
          </a:prstGeom>
          <a:solidFill>
            <a:srgbClr val="151462"/>
          </a:solidFill>
          <a:ln w="1270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Open infrastructure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F71978C-6987-4B1A-9551-E551415144BF}"/>
              </a:ext>
            </a:extLst>
          </p:cNvPr>
          <p:cNvSpPr/>
          <p:nvPr/>
        </p:nvSpPr>
        <p:spPr bwMode="auto">
          <a:xfrm>
            <a:off x="4340265" y="3573417"/>
            <a:ext cx="1800200" cy="1800200"/>
          </a:xfrm>
          <a:prstGeom prst="ellipse">
            <a:avLst/>
          </a:prstGeom>
          <a:solidFill>
            <a:srgbClr val="151462"/>
          </a:solidFill>
          <a:ln w="1270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A registered charity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A26FADBB-69E0-4DDC-AC21-9A664648EC86}"/>
              </a:ext>
            </a:extLst>
          </p:cNvPr>
          <p:cNvSpPr/>
          <p:nvPr/>
        </p:nvSpPr>
        <p:spPr bwMode="auto">
          <a:xfrm>
            <a:off x="6332849" y="3573016"/>
            <a:ext cx="1800200" cy="1800200"/>
          </a:xfrm>
          <a:prstGeom prst="ellipse">
            <a:avLst/>
          </a:prstGeom>
          <a:solidFill>
            <a:srgbClr val="151462"/>
          </a:solidFill>
          <a:ln w="1270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Community led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2396727-3655-4682-8363-1E926D828FEF}"/>
              </a:ext>
            </a:extLst>
          </p:cNvPr>
          <p:cNvSpPr/>
          <p:nvPr/>
        </p:nvSpPr>
        <p:spPr bwMode="auto">
          <a:xfrm>
            <a:off x="8325433" y="3573016"/>
            <a:ext cx="1800200" cy="1800200"/>
          </a:xfrm>
          <a:prstGeom prst="ellipse">
            <a:avLst/>
          </a:prstGeom>
          <a:solidFill>
            <a:srgbClr val="151462"/>
          </a:solidFill>
          <a:ln w="1270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Supporting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bibliodiversity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53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2232E40E-FFE8-4A49-84CE-B748D5151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966466" y="1340768"/>
            <a:ext cx="625906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52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DA19F39-489B-30EF-23D7-092D7227B006}"/>
              </a:ext>
            </a:extLst>
          </p:cNvPr>
          <p:cNvGrpSpPr/>
          <p:nvPr/>
        </p:nvGrpSpPr>
        <p:grpSpPr>
          <a:xfrm>
            <a:off x="-960784" y="35420"/>
            <a:ext cx="7848872" cy="6867637"/>
            <a:chOff x="0" y="-819472"/>
            <a:chExt cx="12000656" cy="1050038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953EDEE-7A9F-5B28-E965-A5F1ABFF7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9449" r="1569" b="13901"/>
            <a:stretch/>
          </p:blipFill>
          <p:spPr>
            <a:xfrm>
              <a:off x="0" y="-819472"/>
              <a:ext cx="12000656" cy="525658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2F50E52-2E5B-D507-895D-A95D6143F0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0101" r="1573" b="13250"/>
            <a:stretch/>
          </p:blipFill>
          <p:spPr>
            <a:xfrm>
              <a:off x="376" y="4424326"/>
              <a:ext cx="12000280" cy="5256584"/>
            </a:xfrm>
            <a:prstGeom prst="rect">
              <a:avLst/>
            </a:prstGeom>
          </p:spPr>
        </p:pic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0683D75E-0BAC-49C3-BDDC-8F41124A2F63}"/>
              </a:ext>
            </a:extLst>
          </p:cNvPr>
          <p:cNvSpPr>
            <a:spLocks noChangeAspect="1"/>
          </p:cNvSpPr>
          <p:nvPr/>
        </p:nvSpPr>
        <p:spPr bwMode="auto">
          <a:xfrm>
            <a:off x="9264352" y="3933056"/>
            <a:ext cx="2520000" cy="2520000"/>
          </a:xfrm>
          <a:prstGeom prst="ellipse">
            <a:avLst/>
          </a:prstGeom>
          <a:solidFill>
            <a:srgbClr val="E9158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Simplifying workflow</a:t>
            </a:r>
          </a:p>
          <a:p>
            <a:pPr algn="ctr"/>
            <a:r>
              <a:rPr lang="en-GB" sz="1400" dirty="0">
                <a:solidFill>
                  <a:schemeClr val="bg1"/>
                </a:solidFill>
              </a:rPr>
              <a:t>Takes on all aspects of managing this kind of funding model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B3E1569-7B97-41D8-B62A-7154230B930D}"/>
              </a:ext>
            </a:extLst>
          </p:cNvPr>
          <p:cNvSpPr/>
          <p:nvPr/>
        </p:nvSpPr>
        <p:spPr bwMode="auto">
          <a:xfrm>
            <a:off x="6449918" y="1233056"/>
            <a:ext cx="2520000" cy="2520000"/>
          </a:xfrm>
          <a:prstGeom prst="ellipse">
            <a:avLst/>
          </a:prstGeom>
          <a:solidFill>
            <a:srgbClr val="E9158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New revenue streams for OA publishing </a:t>
            </a:r>
            <a:br>
              <a:rPr lang="en-GB" sz="2000" b="1" dirty="0">
                <a:solidFill>
                  <a:schemeClr val="bg1"/>
                </a:solidFill>
              </a:rPr>
            </a:br>
            <a:r>
              <a:rPr lang="en-GB" sz="1400" dirty="0">
                <a:solidFill>
                  <a:schemeClr val="bg1"/>
                </a:solidFill>
              </a:rPr>
              <a:t>Via membership programmes supported by libraries – over £1million raised to date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EB5D031-8D4D-4656-9F1F-B2F61E1B54D5}"/>
              </a:ext>
            </a:extLst>
          </p:cNvPr>
          <p:cNvSpPr>
            <a:spLocks noChangeAspect="1"/>
          </p:cNvSpPr>
          <p:nvPr/>
        </p:nvSpPr>
        <p:spPr bwMode="auto">
          <a:xfrm>
            <a:off x="9264352" y="1233056"/>
            <a:ext cx="2520000" cy="2520000"/>
          </a:xfrm>
          <a:prstGeom prst="ellipse">
            <a:avLst/>
          </a:prstGeom>
          <a:solidFill>
            <a:srgbClr val="E9158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Beyond BPCs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1400" dirty="0">
                <a:solidFill>
                  <a:schemeClr val="bg1"/>
                </a:solidFill>
              </a:rPr>
              <a:t>Helping OA publishers move away from direct charging models; new revenue streams for infrastructure providers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D6C23B3-D253-4EFC-9753-4F3BA4B8650A}"/>
              </a:ext>
            </a:extLst>
          </p:cNvPr>
          <p:cNvSpPr>
            <a:spLocks noChangeAspect="1"/>
          </p:cNvSpPr>
          <p:nvPr/>
        </p:nvSpPr>
        <p:spPr bwMode="auto">
          <a:xfrm>
            <a:off x="6449918" y="3933056"/>
            <a:ext cx="2520000" cy="2520000"/>
          </a:xfrm>
          <a:prstGeom prst="ellipse">
            <a:avLst/>
          </a:prstGeom>
          <a:solidFill>
            <a:srgbClr val="E9158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Due diligence</a:t>
            </a:r>
            <a:r>
              <a:rPr lang="en-GB" sz="2000" dirty="0">
                <a:solidFill>
                  <a:schemeClr val="bg1"/>
                </a:solidFill>
              </a:rPr>
              <a:t> </a:t>
            </a:r>
            <a:r>
              <a:rPr lang="en-GB" sz="1400" dirty="0">
                <a:solidFill>
                  <a:schemeClr val="bg1"/>
                </a:solidFill>
              </a:rPr>
              <a:t>Expert scrutiny of peer review practices, governance procedures, business models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D430D7-7A4F-8CC8-6972-E09458FF3ED0}"/>
              </a:ext>
            </a:extLst>
          </p:cNvPr>
          <p:cNvSpPr txBox="1"/>
          <p:nvPr/>
        </p:nvSpPr>
        <p:spPr bwMode="auto">
          <a:xfrm>
            <a:off x="6449918" y="404664"/>
            <a:ext cx="53344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0" cap="none" spc="0" normalizeH="0" baseline="0" noProof="0" dirty="0">
                <a:ln>
                  <a:noFill/>
                </a:ln>
                <a:solidFill>
                  <a:srgbClr val="151462"/>
                </a:solidFill>
                <a:effectLst/>
                <a:uLnTx/>
                <a:uFillTx/>
                <a:latin typeface="Calibri"/>
                <a:cs typeface="Arial"/>
              </a:rPr>
              <a:t>For libraries / institutions</a:t>
            </a:r>
          </a:p>
        </p:txBody>
      </p:sp>
    </p:spTree>
    <p:extLst>
      <p:ext uri="{BB962C8B-B14F-4D97-AF65-F5344CB8AC3E}">
        <p14:creationId xmlns:p14="http://schemas.microsoft.com/office/powerpoint/2010/main" val="138048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EAD6F4D-E298-4926-7A1C-C1C6A075C6DA}"/>
              </a:ext>
            </a:extLst>
          </p:cNvPr>
          <p:cNvGrpSpPr/>
          <p:nvPr/>
        </p:nvGrpSpPr>
        <p:grpSpPr>
          <a:xfrm>
            <a:off x="-960784" y="35420"/>
            <a:ext cx="7848872" cy="6867637"/>
            <a:chOff x="0" y="-819472"/>
            <a:chExt cx="12000656" cy="1050038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34591B5-C28C-2F56-8B4E-1B0B874E0E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9449" r="1569" b="13901"/>
            <a:stretch/>
          </p:blipFill>
          <p:spPr>
            <a:xfrm>
              <a:off x="0" y="-819472"/>
              <a:ext cx="12000656" cy="525658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340CF64-3578-2998-5143-6DB68BC1FE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0101" r="1573" b="13250"/>
            <a:stretch/>
          </p:blipFill>
          <p:spPr>
            <a:xfrm>
              <a:off x="376" y="4424326"/>
              <a:ext cx="12000280" cy="5256584"/>
            </a:xfrm>
            <a:prstGeom prst="rect">
              <a:avLst/>
            </a:prstGeom>
          </p:spPr>
        </p:pic>
      </p:grpSp>
      <p:sp>
        <p:nvSpPr>
          <p:cNvPr id="4" name="Oval 3">
            <a:hlinkClick r:id="rId4"/>
            <a:extLst>
              <a:ext uri="{FF2B5EF4-FFF2-40B4-BE49-F238E27FC236}">
                <a16:creationId xmlns:a16="http://schemas.microsoft.com/office/drawing/2014/main" id="{FEF902B3-7177-C4F5-A985-3EB34FF13B58}"/>
              </a:ext>
            </a:extLst>
          </p:cNvPr>
          <p:cNvSpPr/>
          <p:nvPr/>
        </p:nvSpPr>
        <p:spPr bwMode="auto">
          <a:xfrm>
            <a:off x="7248128" y="1628800"/>
            <a:ext cx="3896848" cy="3896848"/>
          </a:xfrm>
          <a:prstGeom prst="ellipse">
            <a:avLst/>
          </a:prstGeom>
          <a:solidFill>
            <a:srgbClr val="292C7E"/>
          </a:solidFill>
          <a:ln w="127000">
            <a:solidFill>
              <a:srgbClr val="292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The OBC website: </a:t>
            </a:r>
            <a:r>
              <a:rPr kumimoji="0" lang="en-GB" sz="28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Infrastructuring</a:t>
            </a:r>
            <a:r>
              <a:rPr kumimoji="0" lang="en-GB" sz="28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 </a:t>
            </a:r>
            <a:r>
              <a:rPr kumimoji="0" lang="en-GB" sz="2800" b="0" i="0" u="none" strike="noStrike" kern="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Arial"/>
              </a:rPr>
              <a:t>collectivity</a:t>
            </a: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9740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6B4B3BE6-2FEE-4F3F-B587-E30C5F464F9E}"/>
              </a:ext>
            </a:extLst>
          </p:cNvPr>
          <p:cNvSpPr txBox="1"/>
          <p:nvPr/>
        </p:nvSpPr>
        <p:spPr bwMode="auto">
          <a:xfrm>
            <a:off x="0" y="404664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0" cap="none" spc="0" normalizeH="0" baseline="0" noProof="0" dirty="0" err="1">
                <a:ln>
                  <a:noFill/>
                </a:ln>
                <a:solidFill>
                  <a:srgbClr val="151462"/>
                </a:solidFill>
                <a:effectLst/>
                <a:uLnTx/>
                <a:uFillTx/>
                <a:latin typeface="Calibri"/>
                <a:cs typeface="Arial"/>
              </a:rPr>
              <a:t>Infrastructuring</a:t>
            </a:r>
            <a:r>
              <a:rPr kumimoji="0" lang="en-GB" sz="3600" b="0" i="0" u="none" strike="noStrike" kern="0" cap="none" spc="0" normalizeH="0" baseline="0" noProof="0" dirty="0">
                <a:ln>
                  <a:noFill/>
                </a:ln>
                <a:solidFill>
                  <a:srgbClr val="151462"/>
                </a:solidFill>
                <a:effectLst/>
                <a:uLnTx/>
                <a:uFillTx/>
                <a:latin typeface="Calibri"/>
                <a:cs typeface="Arial"/>
              </a:rPr>
              <a:t> scholarly publishing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23146A-6A73-40A5-BB1E-CB5A9358AAD4}"/>
              </a:ext>
            </a:extLst>
          </p:cNvPr>
          <p:cNvSpPr>
            <a:spLocks/>
          </p:cNvSpPr>
          <p:nvPr/>
        </p:nvSpPr>
        <p:spPr bwMode="auto">
          <a:xfrm>
            <a:off x="839416" y="4059391"/>
            <a:ext cx="3204000" cy="2465953"/>
          </a:xfrm>
          <a:prstGeom prst="rect">
            <a:avLst/>
          </a:prstGeom>
          <a:noFill/>
          <a:ln w="254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/>
          <a:lstStyle/>
          <a:p>
            <a:pPr algn="ctr"/>
            <a:r>
              <a:rPr lang="en-GB" sz="2000" dirty="0">
                <a:solidFill>
                  <a:srgbClr val="151462"/>
                </a:solidFill>
              </a:rPr>
              <a:t>But also </a:t>
            </a:r>
            <a:r>
              <a:rPr lang="en-GB" sz="2000" b="1" dirty="0">
                <a:solidFill>
                  <a:srgbClr val="151462"/>
                </a:solidFill>
              </a:rPr>
              <a:t>a response to marketization </a:t>
            </a:r>
            <a:r>
              <a:rPr lang="en-GB" sz="2000" dirty="0">
                <a:solidFill>
                  <a:srgbClr val="151462"/>
                </a:solidFill>
              </a:rPr>
              <a:t>of higher education (in the UK, US &amp; many other contexts)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12C1F4-16A0-6D66-1F6E-F4AFDA4EDBAC}"/>
              </a:ext>
            </a:extLst>
          </p:cNvPr>
          <p:cNvSpPr>
            <a:spLocks/>
          </p:cNvSpPr>
          <p:nvPr/>
        </p:nvSpPr>
        <p:spPr bwMode="auto">
          <a:xfrm>
            <a:off x="4655840" y="1268760"/>
            <a:ext cx="3204000" cy="2736304"/>
          </a:xfrm>
          <a:prstGeom prst="rect">
            <a:avLst/>
          </a:prstGeom>
          <a:noFill/>
          <a:ln w="254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/>
          <a:lstStyle/>
          <a:p>
            <a:pPr algn="ctr"/>
            <a:r>
              <a:rPr lang="en-US" sz="2000" dirty="0" err="1">
                <a:solidFill>
                  <a:srgbClr val="151462"/>
                </a:solidFill>
              </a:rPr>
              <a:t>Materialising</a:t>
            </a:r>
            <a:r>
              <a:rPr lang="en-US" sz="2000" dirty="0">
                <a:solidFill>
                  <a:srgbClr val="151462"/>
                </a:solidFill>
              </a:rPr>
              <a:t> / </a:t>
            </a:r>
            <a:r>
              <a:rPr lang="en-US" sz="2000" dirty="0" err="1">
                <a:solidFill>
                  <a:srgbClr val="151462"/>
                </a:solidFill>
              </a:rPr>
              <a:t>infrastructuring</a:t>
            </a:r>
            <a:r>
              <a:rPr lang="en-US" sz="2000" dirty="0">
                <a:solidFill>
                  <a:srgbClr val="151462"/>
                </a:solidFill>
              </a:rPr>
              <a:t> the </a:t>
            </a:r>
            <a:r>
              <a:rPr lang="en-US" sz="2000" b="1" dirty="0">
                <a:solidFill>
                  <a:srgbClr val="151462"/>
                </a:solidFill>
              </a:rPr>
              <a:t>hope for a different HE future</a:t>
            </a:r>
            <a:r>
              <a:rPr lang="en-US" sz="2000" dirty="0">
                <a:solidFill>
                  <a:srgbClr val="151462"/>
                </a:solidFill>
              </a:rPr>
              <a:t>: </a:t>
            </a:r>
            <a:r>
              <a:rPr lang="en-GB" sz="2000" dirty="0">
                <a:solidFill>
                  <a:srgbClr val="151462"/>
                </a:solidFill>
              </a:rPr>
              <a:t>infrastructure building, researching, collaborations with the library and publishing communities…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D12227-5C30-9FC9-E586-EF1D7A0B618E}"/>
              </a:ext>
            </a:extLst>
          </p:cNvPr>
          <p:cNvSpPr>
            <a:spLocks/>
          </p:cNvSpPr>
          <p:nvPr/>
        </p:nvSpPr>
        <p:spPr bwMode="auto">
          <a:xfrm>
            <a:off x="8472264" y="1268760"/>
            <a:ext cx="3204000" cy="5256584"/>
          </a:xfrm>
          <a:prstGeom prst="rect">
            <a:avLst/>
          </a:prstGeom>
          <a:noFill/>
          <a:ln w="254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/>
          <a:lstStyle/>
          <a:p>
            <a:pPr lvl="0" algn="ctr">
              <a:spcAft>
                <a:spcPts val="900"/>
              </a:spcAft>
            </a:pPr>
            <a:r>
              <a:rPr lang="en-GB" sz="2000" b="1" dirty="0">
                <a:solidFill>
                  <a:srgbClr val="151462"/>
                </a:solidFill>
              </a:rPr>
              <a:t>A fragile endeavour</a:t>
            </a:r>
          </a:p>
          <a:p>
            <a:pPr lvl="0" algn="ctr">
              <a:spcAft>
                <a:spcPts val="900"/>
              </a:spcAft>
            </a:pPr>
            <a:r>
              <a:rPr lang="en-GB" sz="2000" dirty="0">
                <a:solidFill>
                  <a:srgbClr val="151462"/>
                </a:solidFill>
              </a:rPr>
              <a:t>How will the ongoing crises in HE reconfigure the OBC?</a:t>
            </a:r>
          </a:p>
          <a:p>
            <a:pPr lvl="0" algn="ctr">
              <a:spcAft>
                <a:spcPts val="900"/>
              </a:spcAft>
            </a:pPr>
            <a:r>
              <a:rPr lang="en-GB" sz="2000" dirty="0">
                <a:solidFill>
                  <a:srgbClr val="151462"/>
                </a:solidFill>
              </a:rPr>
              <a:t>How will large commercial publishers seek to capture and infrastructure the hopeful affects around OA publishing?</a:t>
            </a:r>
          </a:p>
          <a:p>
            <a:pPr algn="ctr">
              <a:spcAft>
                <a:spcPts val="900"/>
              </a:spcAft>
            </a:pPr>
            <a:r>
              <a:rPr lang="en-GB" sz="2000" dirty="0">
                <a:solidFill>
                  <a:srgbClr val="151462"/>
                </a:solidFill>
              </a:rPr>
              <a:t>How to avoid replicating the OA ‘betrayals’ (Raju &amp; </a:t>
            </a:r>
            <a:r>
              <a:rPr lang="en-GB" sz="2000" dirty="0" err="1">
                <a:solidFill>
                  <a:srgbClr val="151462"/>
                </a:solidFill>
              </a:rPr>
              <a:t>Claasen</a:t>
            </a:r>
            <a:r>
              <a:rPr lang="en-GB" sz="2000" dirty="0">
                <a:solidFill>
                  <a:srgbClr val="151462"/>
                </a:solidFill>
              </a:rPr>
              <a:t> 2022) experienced in global south contexts?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09EB07-DB31-1B8E-A73F-0EB5040CD640}"/>
              </a:ext>
            </a:extLst>
          </p:cNvPr>
          <p:cNvSpPr>
            <a:spLocks/>
          </p:cNvSpPr>
          <p:nvPr/>
        </p:nvSpPr>
        <p:spPr bwMode="auto">
          <a:xfrm>
            <a:off x="4655840" y="4365104"/>
            <a:ext cx="3204000" cy="2232247"/>
          </a:xfrm>
          <a:prstGeom prst="rect">
            <a:avLst/>
          </a:prstGeom>
          <a:noFill/>
          <a:ln w="254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/>
          <a:lstStyle/>
          <a:p>
            <a:pPr algn="ctr"/>
            <a:r>
              <a:rPr lang="en-GB" sz="2000" dirty="0">
                <a:solidFill>
                  <a:srgbClr val="151462"/>
                </a:solidFill>
              </a:rPr>
              <a:t>… including </a:t>
            </a:r>
            <a:r>
              <a:rPr lang="en-GB" sz="2000" b="1" dirty="0">
                <a:solidFill>
                  <a:srgbClr val="151462"/>
                </a:solidFill>
              </a:rPr>
              <a:t>new global south/north collaborations </a:t>
            </a:r>
            <a:r>
              <a:rPr lang="en-GB" sz="2000" dirty="0">
                <a:solidFill>
                  <a:srgbClr val="151462"/>
                </a:solidFill>
              </a:rPr>
              <a:t>between publishing and library communities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5961A2-1281-E9A8-C6BC-B456E33797F7}"/>
              </a:ext>
            </a:extLst>
          </p:cNvPr>
          <p:cNvSpPr>
            <a:spLocks/>
          </p:cNvSpPr>
          <p:nvPr/>
        </p:nvSpPr>
        <p:spPr bwMode="auto">
          <a:xfrm>
            <a:off x="839416" y="1268760"/>
            <a:ext cx="3204000" cy="2465952"/>
          </a:xfrm>
          <a:prstGeom prst="rect">
            <a:avLst/>
          </a:prstGeom>
          <a:noFill/>
          <a:ln w="254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/>
          <a:lstStyle/>
          <a:p>
            <a:pPr algn="ctr"/>
            <a:r>
              <a:rPr lang="en-GB" sz="2000" dirty="0">
                <a:solidFill>
                  <a:srgbClr val="151462"/>
                </a:solidFill>
              </a:rPr>
              <a:t>An </a:t>
            </a:r>
            <a:r>
              <a:rPr lang="en-GB" sz="2000" b="1" dirty="0">
                <a:solidFill>
                  <a:srgbClr val="151462"/>
                </a:solidFill>
              </a:rPr>
              <a:t>experiment in collaboration</a:t>
            </a:r>
            <a:r>
              <a:rPr lang="en-GB" sz="2000" dirty="0">
                <a:solidFill>
                  <a:srgbClr val="151462"/>
                </a:solidFill>
              </a:rPr>
              <a:t>, built recognising STS understandings the politics of platforms, interfaces &amp; digital infrastructures</a:t>
            </a:r>
          </a:p>
        </p:txBody>
      </p:sp>
    </p:spTree>
    <p:extLst>
      <p:ext uri="{BB962C8B-B14F-4D97-AF65-F5344CB8AC3E}">
        <p14:creationId xmlns:p14="http://schemas.microsoft.com/office/powerpoint/2010/main" val="40623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4" grpId="0" animBg="1"/>
      <p:bldP spid="2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>
            <a:extLst>
              <a:ext uri="{FF2B5EF4-FFF2-40B4-BE49-F238E27FC236}">
                <a16:creationId xmlns:a16="http://schemas.microsoft.com/office/drawing/2014/main" id="{241177CA-B731-46D3-876F-4DD5D539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237" y="334963"/>
            <a:ext cx="2038350" cy="30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>
            <a:extLst>
              <a:ext uri="{FF2B5EF4-FFF2-40B4-BE49-F238E27FC236}">
                <a16:creationId xmlns:a16="http://schemas.microsoft.com/office/drawing/2014/main" id="{B134C343-FED9-4213-9175-84BA5A60D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150" y="325438"/>
            <a:ext cx="2371725" cy="30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D65C9A8D-05E1-4016-BE9E-56AAA64E8E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537" y="3463925"/>
            <a:ext cx="2030413" cy="305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www.matteringpress.org/wp-content/uploads/2018/07/ITS-front-433x650.jpg">
            <a:extLst>
              <a:ext uri="{FF2B5EF4-FFF2-40B4-BE49-F238E27FC236}">
                <a16:creationId xmlns:a16="http://schemas.microsoft.com/office/drawing/2014/main" id="{E58E8312-CB3F-4063-AF6D-EA49C7E5B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150" y="3463131"/>
            <a:ext cx="2038861" cy="305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MatteringLogoNov13compact">
            <a:extLst>
              <a:ext uri="{FF2B5EF4-FFF2-40B4-BE49-F238E27FC236}">
                <a16:creationId xmlns:a16="http://schemas.microsoft.com/office/drawing/2014/main" id="{44D26CF4-7E8A-49DD-ABCE-B8DCBF187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8" y="550490"/>
            <a:ext cx="1717488" cy="131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6">
            <a:extLst>
              <a:ext uri="{FF2B5EF4-FFF2-40B4-BE49-F238E27FC236}">
                <a16:creationId xmlns:a16="http://schemas.microsoft.com/office/drawing/2014/main" id="{67297272-DD97-4F59-9368-0BB35A01A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988" y="2010622"/>
            <a:ext cx="225708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250" b="1" dirty="0">
                <a:latin typeface="Garamond" panose="02020404030301010803" pitchFamily="18" charset="0"/>
              </a:rPr>
              <a:t>@matteringpress.bsky.social</a:t>
            </a:r>
            <a:br>
              <a:rPr lang="en-GB" altLang="en-US" sz="1250" b="1" dirty="0">
                <a:latin typeface="Garamond" panose="02020404030301010803" pitchFamily="18" charset="0"/>
              </a:rPr>
            </a:br>
            <a:r>
              <a:rPr lang="en-GB" altLang="en-US" sz="1250" b="1" dirty="0">
                <a:latin typeface="Garamond" panose="02020404030301010803" pitchFamily="18" charset="0"/>
              </a:rPr>
              <a:t>matteringpress.org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02DE6C-5F56-4169-A8E4-5795E21FD9CD}"/>
              </a:ext>
            </a:extLst>
          </p:cNvPr>
          <p:cNvCxnSpPr>
            <a:cxnSpLocks/>
          </p:cNvCxnSpPr>
          <p:nvPr/>
        </p:nvCxnSpPr>
        <p:spPr>
          <a:xfrm flipH="1">
            <a:off x="507097" y="2712488"/>
            <a:ext cx="19908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EE556D6-D292-4196-9CD3-AF4185FAA65A}"/>
              </a:ext>
            </a:extLst>
          </p:cNvPr>
          <p:cNvCxnSpPr>
            <a:cxnSpLocks/>
          </p:cNvCxnSpPr>
          <p:nvPr/>
        </p:nvCxnSpPr>
        <p:spPr>
          <a:xfrm flipH="1">
            <a:off x="495465" y="261143"/>
            <a:ext cx="19908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close-up of a paper&#10;&#10;Description automatically generated">
            <a:extLst>
              <a:ext uri="{FF2B5EF4-FFF2-40B4-BE49-F238E27FC236}">
                <a16:creationId xmlns:a16="http://schemas.microsoft.com/office/drawing/2014/main" id="{27EBD428-DF83-B555-0328-1D24672913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335" y="333375"/>
            <a:ext cx="2029331" cy="3057525"/>
          </a:xfrm>
          <a:prstGeom prst="rect">
            <a:avLst/>
          </a:prstGeom>
        </p:spPr>
      </p:pic>
      <p:pic>
        <p:nvPicPr>
          <p:cNvPr id="12" name="Picture 11" descr="A pink and black informational form&#10;&#10;Description automatically generated with medium confidence">
            <a:extLst>
              <a:ext uri="{FF2B5EF4-FFF2-40B4-BE49-F238E27FC236}">
                <a16:creationId xmlns:a16="http://schemas.microsoft.com/office/drawing/2014/main" id="{49EC3A78-1C5F-432B-40C4-70AF0C573C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536" y="325438"/>
            <a:ext cx="2030413" cy="3049003"/>
          </a:xfrm>
          <a:prstGeom prst="rect">
            <a:avLst/>
          </a:prstGeom>
        </p:spPr>
      </p:pic>
      <p:pic>
        <p:nvPicPr>
          <p:cNvPr id="14" name="Picture 13" descr="A cover of a book&#10;&#10;Description automatically generated">
            <a:extLst>
              <a:ext uri="{FF2B5EF4-FFF2-40B4-BE49-F238E27FC236}">
                <a16:creationId xmlns:a16="http://schemas.microsoft.com/office/drawing/2014/main" id="{F6ADE170-B5E9-E78A-9B32-FF400D9416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335" y="3472828"/>
            <a:ext cx="1990873" cy="3020322"/>
          </a:xfrm>
          <a:prstGeom prst="rect">
            <a:avLst/>
          </a:prstGeom>
        </p:spPr>
      </p:pic>
      <p:pic>
        <p:nvPicPr>
          <p:cNvPr id="23" name="Picture 22" descr="A book cover with white text and black and yellow spots&#10;&#10;Description automatically generated">
            <a:extLst>
              <a:ext uri="{FF2B5EF4-FFF2-40B4-BE49-F238E27FC236}">
                <a16:creationId xmlns:a16="http://schemas.microsoft.com/office/drawing/2014/main" id="{D25C8D9E-4C77-F797-8F10-F18E03C6CB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70" y="3472827"/>
            <a:ext cx="2038350" cy="3015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9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eople standing on a stage&#10;&#10;Description automatically generated">
            <a:extLst>
              <a:ext uri="{FF2B5EF4-FFF2-40B4-BE49-F238E27FC236}">
                <a16:creationId xmlns:a16="http://schemas.microsoft.com/office/drawing/2014/main" id="{255B8437-635D-67BE-8014-752BE28945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7"/>
          <a:stretch/>
        </p:blipFill>
        <p:spPr>
          <a:xfrm>
            <a:off x="3014335" y="336520"/>
            <a:ext cx="4184931" cy="2979567"/>
          </a:xfrm>
          <a:prstGeom prst="rect">
            <a:avLst/>
          </a:prstGeom>
        </p:spPr>
      </p:pic>
      <p:pic>
        <p:nvPicPr>
          <p:cNvPr id="11" name="Picture 1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865483CA-58AA-E3C9-43B6-F73C3DFFFE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/>
          <a:stretch/>
        </p:blipFill>
        <p:spPr>
          <a:xfrm>
            <a:off x="7332373" y="351760"/>
            <a:ext cx="4088468" cy="2964327"/>
          </a:xfrm>
          <a:prstGeom prst="rect">
            <a:avLst/>
          </a:prstGeom>
        </p:spPr>
      </p:pic>
      <p:pic>
        <p:nvPicPr>
          <p:cNvPr id="13" name="Picture 12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82ACCD44-649F-AFFB-BB06-6A203C1871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0"/>
          <a:stretch/>
        </p:blipFill>
        <p:spPr>
          <a:xfrm>
            <a:off x="3014335" y="3439699"/>
            <a:ext cx="8406505" cy="3068484"/>
          </a:xfrm>
          <a:prstGeom prst="rect">
            <a:avLst/>
          </a:prstGeom>
        </p:spPr>
      </p:pic>
      <p:pic>
        <p:nvPicPr>
          <p:cNvPr id="15" name="Picture 4" descr="MatteringLogoNov13compact">
            <a:extLst>
              <a:ext uri="{FF2B5EF4-FFF2-40B4-BE49-F238E27FC236}">
                <a16:creationId xmlns:a16="http://schemas.microsoft.com/office/drawing/2014/main" id="{348CE6D1-CF75-16A9-16CC-BB6072456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8" y="550490"/>
            <a:ext cx="1717488" cy="131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6">
            <a:extLst>
              <a:ext uri="{FF2B5EF4-FFF2-40B4-BE49-F238E27FC236}">
                <a16:creationId xmlns:a16="http://schemas.microsoft.com/office/drawing/2014/main" id="{17CAEDDD-DC21-B414-E3D6-A98B7F9CC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988" y="2010622"/>
            <a:ext cx="225708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250" b="1" dirty="0">
                <a:latin typeface="Garamond" panose="02020404030301010803" pitchFamily="18" charset="0"/>
              </a:rPr>
              <a:t>@matteringpress.bsky.social</a:t>
            </a:r>
            <a:br>
              <a:rPr lang="en-GB" altLang="en-US" sz="1250" b="1" dirty="0">
                <a:latin typeface="Garamond" panose="02020404030301010803" pitchFamily="18" charset="0"/>
              </a:rPr>
            </a:br>
            <a:r>
              <a:rPr lang="en-GB" altLang="en-US" sz="1250" b="1" dirty="0">
                <a:latin typeface="Garamond" panose="02020404030301010803" pitchFamily="18" charset="0"/>
              </a:rPr>
              <a:t>matteringpress.org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D588370-95A8-6C72-2327-C2CF5F368A26}"/>
              </a:ext>
            </a:extLst>
          </p:cNvPr>
          <p:cNvCxnSpPr>
            <a:cxnSpLocks/>
          </p:cNvCxnSpPr>
          <p:nvPr/>
        </p:nvCxnSpPr>
        <p:spPr>
          <a:xfrm flipH="1">
            <a:off x="507097" y="2712488"/>
            <a:ext cx="19908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180C88E-4BB7-3DA7-F9F5-1686221C2A7B}"/>
              </a:ext>
            </a:extLst>
          </p:cNvPr>
          <p:cNvCxnSpPr>
            <a:cxnSpLocks/>
          </p:cNvCxnSpPr>
          <p:nvPr/>
        </p:nvCxnSpPr>
        <p:spPr>
          <a:xfrm flipH="1">
            <a:off x="495465" y="261143"/>
            <a:ext cx="19908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145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DECB0905-D587-FC98-6C3A-E8FCDAD7F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534" y="550489"/>
            <a:ext cx="8849478" cy="1984163"/>
          </a:xfrm>
          <a:prstGeom prst="rect">
            <a:avLst/>
          </a:prstGeom>
          <a:solidFill>
            <a:schemeClr val="tx1">
              <a:alpha val="549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3600" dirty="0">
                <a:solidFill>
                  <a:schemeClr val="bg1"/>
                </a:solidFill>
                <a:latin typeface="Garamond" panose="02020404030301010803" pitchFamily="18" charset="0"/>
              </a:rPr>
              <a:t>But how to sustain this work? Without unquestioning recourse to conventional </a:t>
            </a:r>
            <a:br>
              <a:rPr lang="en-GB" altLang="en-US" sz="3600" dirty="0">
                <a:solidFill>
                  <a:schemeClr val="bg1"/>
                </a:solidFill>
                <a:latin typeface="Garamond" panose="02020404030301010803" pitchFamily="18" charset="0"/>
              </a:rPr>
            </a:br>
            <a:r>
              <a:rPr lang="en-GB" altLang="en-US" sz="3600" dirty="0">
                <a:solidFill>
                  <a:schemeClr val="bg1"/>
                </a:solidFill>
                <a:latin typeface="Garamond" panose="02020404030301010803" pitchFamily="18" charset="0"/>
              </a:rPr>
              <a:t>logics of scale?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BB4630D-0EF5-549F-F0A9-076EB3A2D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534" y="2712488"/>
            <a:ext cx="8849478" cy="1330263"/>
          </a:xfrm>
          <a:prstGeom prst="rect">
            <a:avLst/>
          </a:prstGeom>
          <a:solidFill>
            <a:schemeClr val="tx1">
              <a:alpha val="549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3600" dirty="0">
                <a:solidFill>
                  <a:schemeClr val="bg1"/>
                </a:solidFill>
                <a:latin typeface="Garamond" panose="02020404030301010803" pitchFamily="18" charset="0"/>
              </a:rPr>
              <a:t>Exploring the potentials of collaboration &amp; ‘scaling small’ </a:t>
            </a:r>
            <a:r>
              <a:rPr lang="en-GB" altLang="en-US" sz="2000" dirty="0">
                <a:solidFill>
                  <a:schemeClr val="bg1"/>
                </a:solidFill>
                <a:latin typeface="Garamond" panose="02020404030301010803" pitchFamily="18" charset="0"/>
              </a:rPr>
              <a:t>(Adema &amp; Moore 2021)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03B86B-C1FA-440A-EE15-B0BD57A0B0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7" b="14345"/>
          <a:stretch>
            <a:fillRect/>
          </a:stretch>
        </p:blipFill>
        <p:spPr bwMode="auto">
          <a:xfrm>
            <a:off x="2968534" y="4344097"/>
            <a:ext cx="437197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A green and black logo&#10;&#10;Description automatically generated">
            <a:extLst>
              <a:ext uri="{FF2B5EF4-FFF2-40B4-BE49-F238E27FC236}">
                <a16:creationId xmlns:a16="http://schemas.microsoft.com/office/drawing/2014/main" id="{74CEDFCA-17D4-10E4-9AF9-FBF899155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423" y="4984986"/>
            <a:ext cx="3888727" cy="863600"/>
          </a:xfrm>
          <a:prstGeom prst="rect">
            <a:avLst/>
          </a:prstGeom>
        </p:spPr>
      </p:pic>
      <p:pic>
        <p:nvPicPr>
          <p:cNvPr id="3" name="Picture 4" descr="MatteringLogoNov13compact">
            <a:extLst>
              <a:ext uri="{FF2B5EF4-FFF2-40B4-BE49-F238E27FC236}">
                <a16:creationId xmlns:a16="http://schemas.microsoft.com/office/drawing/2014/main" id="{8B31215E-88E4-A700-A58E-36BE54DF7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8" y="550490"/>
            <a:ext cx="1717488" cy="131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id="{92B603EC-2319-F47C-5BEF-E66D2EBE4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988" y="2010622"/>
            <a:ext cx="225708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1250" b="1" dirty="0">
                <a:latin typeface="Garamond" panose="02020404030301010803" pitchFamily="18" charset="0"/>
              </a:rPr>
              <a:t>@matteringpress.bsky.social</a:t>
            </a:r>
            <a:br>
              <a:rPr lang="en-GB" altLang="en-US" sz="1250" b="1" dirty="0">
                <a:latin typeface="Garamond" panose="02020404030301010803" pitchFamily="18" charset="0"/>
              </a:rPr>
            </a:br>
            <a:r>
              <a:rPr lang="en-GB" altLang="en-US" sz="1250" b="1" dirty="0">
                <a:latin typeface="Garamond" panose="02020404030301010803" pitchFamily="18" charset="0"/>
              </a:rPr>
              <a:t>matteringpress.org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AA6DE5-CFA1-4345-FE13-216D706AB7CC}"/>
              </a:ext>
            </a:extLst>
          </p:cNvPr>
          <p:cNvCxnSpPr>
            <a:cxnSpLocks/>
          </p:cNvCxnSpPr>
          <p:nvPr/>
        </p:nvCxnSpPr>
        <p:spPr>
          <a:xfrm flipH="1">
            <a:off x="507097" y="2712488"/>
            <a:ext cx="19908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1FF33AA-E574-CA34-04C9-C1C9B3E64B4E}"/>
              </a:ext>
            </a:extLst>
          </p:cNvPr>
          <p:cNvCxnSpPr>
            <a:cxnSpLocks/>
          </p:cNvCxnSpPr>
          <p:nvPr/>
        </p:nvCxnSpPr>
        <p:spPr>
          <a:xfrm flipH="1">
            <a:off x="495465" y="261143"/>
            <a:ext cx="19908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80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F5B67C-68B8-4FA6-A889-3FB4E1916A6C}"/>
              </a:ext>
            </a:extLst>
          </p:cNvPr>
          <p:cNvSpPr/>
          <p:nvPr/>
        </p:nvSpPr>
        <p:spPr bwMode="auto">
          <a:xfrm>
            <a:off x="705485" y="376208"/>
            <a:ext cx="1093513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3200" dirty="0">
                <a:solidFill>
                  <a:srgbClr val="E91584"/>
                </a:solidFill>
                <a:latin typeface="New rubrik edge"/>
              </a:rPr>
              <a:t>The reconfiguration of academic ‘publishing’</a:t>
            </a:r>
            <a:endParaRPr dirty="0">
              <a:solidFill>
                <a:srgbClr val="E91584"/>
              </a:solidFill>
            </a:endParaRPr>
          </a:p>
          <a:p>
            <a:pPr>
              <a:defRPr/>
            </a:pPr>
            <a:endParaRPr lang="en-US" sz="2000" dirty="0">
              <a:solidFill>
                <a:srgbClr val="E91584"/>
              </a:solidFill>
              <a:latin typeface="New rubrik edge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79A4A33-3B6C-61AE-1E9E-73DE909FCD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9" t="32569" r="66537" b="55751"/>
          <a:stretch/>
        </p:blipFill>
        <p:spPr>
          <a:xfrm>
            <a:off x="729918" y="1196752"/>
            <a:ext cx="5150058" cy="1041595"/>
          </a:xfrm>
          <a:prstGeom prst="rect">
            <a:avLst/>
          </a:prstGeom>
          <a:ln>
            <a:solidFill>
              <a:srgbClr val="231916"/>
            </a:solidFill>
          </a:ln>
        </p:spPr>
      </p:pic>
      <p:pic>
        <p:nvPicPr>
          <p:cNvPr id="18" name="Picture 17" descr="A black background with blue text&#10;&#10;Description automatically generated with low confidence">
            <a:extLst>
              <a:ext uri="{FF2B5EF4-FFF2-40B4-BE49-F238E27FC236}">
                <a16:creationId xmlns:a16="http://schemas.microsoft.com/office/drawing/2014/main" id="{B30D57EE-796B-FF06-8AD4-FBE516F561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932" y="2160098"/>
            <a:ext cx="3415311" cy="120243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1E6C1E2-8899-AED8-91C8-D5CC30CB66D0}"/>
              </a:ext>
            </a:extLst>
          </p:cNvPr>
          <p:cNvGrpSpPr/>
          <p:nvPr/>
        </p:nvGrpSpPr>
        <p:grpSpPr>
          <a:xfrm>
            <a:off x="6419471" y="3415724"/>
            <a:ext cx="4932264" cy="1381428"/>
            <a:chOff x="6419471" y="3415724"/>
            <a:chExt cx="4932264" cy="1381428"/>
          </a:xfrm>
        </p:grpSpPr>
        <p:pic>
          <p:nvPicPr>
            <p:cNvPr id="32" name="Picture 31" descr="A picture containing font, graphics, logo, typography&#10;&#10;Description automatically generated">
              <a:extLst>
                <a:ext uri="{FF2B5EF4-FFF2-40B4-BE49-F238E27FC236}">
                  <a16:creationId xmlns:a16="http://schemas.microsoft.com/office/drawing/2014/main" id="{0CD598E7-F7D2-9D18-85E0-4CF6948FC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6440" y="3429000"/>
              <a:ext cx="1295295" cy="554292"/>
            </a:xfrm>
            <a:prstGeom prst="rect">
              <a:avLst/>
            </a:prstGeom>
          </p:spPr>
        </p:pic>
        <p:pic>
          <p:nvPicPr>
            <p:cNvPr id="34" name="Picture 33" descr="A close up of a logo&#10;&#10;Description automatically generated with low confidence">
              <a:extLst>
                <a:ext uri="{FF2B5EF4-FFF2-40B4-BE49-F238E27FC236}">
                  <a16:creationId xmlns:a16="http://schemas.microsoft.com/office/drawing/2014/main" id="{45FE563E-EF85-9FFB-849E-42F7C947C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0745" y="3415724"/>
              <a:ext cx="1196199" cy="445324"/>
            </a:xfrm>
            <a:prstGeom prst="rect">
              <a:avLst/>
            </a:prstGeom>
          </p:spPr>
        </p:pic>
        <p:pic>
          <p:nvPicPr>
            <p:cNvPr id="38" name="Picture 37" descr="A picture containing font, graphics, typography, logo&#10;&#10;Description automatically generated">
              <a:extLst>
                <a:ext uri="{FF2B5EF4-FFF2-40B4-BE49-F238E27FC236}">
                  <a16:creationId xmlns:a16="http://schemas.microsoft.com/office/drawing/2014/main" id="{BD135671-8C9E-A5B5-A90D-1F3D5A914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4998" y="3415724"/>
              <a:ext cx="1390279" cy="445324"/>
            </a:xfrm>
            <a:prstGeom prst="rect">
              <a:avLst/>
            </a:prstGeom>
          </p:spPr>
        </p:pic>
        <p:pic>
          <p:nvPicPr>
            <p:cNvPr id="46" name="Picture 45" descr="A picture containing font, typography, graphics, text&#10;&#10;Description automatically generated">
              <a:extLst>
                <a:ext uri="{FF2B5EF4-FFF2-40B4-BE49-F238E27FC236}">
                  <a16:creationId xmlns:a16="http://schemas.microsoft.com/office/drawing/2014/main" id="{70D8C002-1D9F-14D8-B524-4FCC5811A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9471" y="4242860"/>
              <a:ext cx="2988227" cy="554292"/>
            </a:xfrm>
            <a:prstGeom prst="rect">
              <a:avLst/>
            </a:prstGeom>
          </p:spPr>
        </p:pic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7D069D92-7F3D-4BEB-F021-4FBC721F3F1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87" t="45800" r="65744" b="30189"/>
          <a:stretch/>
        </p:blipFill>
        <p:spPr>
          <a:xfrm>
            <a:off x="729919" y="2639470"/>
            <a:ext cx="5106686" cy="2085674"/>
          </a:xfrm>
          <a:prstGeom prst="rect">
            <a:avLst/>
          </a:prstGeom>
          <a:ln>
            <a:solidFill>
              <a:srgbClr val="231916"/>
            </a:solidFill>
          </a:ln>
        </p:spPr>
      </p:pic>
      <p:pic>
        <p:nvPicPr>
          <p:cNvPr id="61" name="Picture 60" descr="A person holding a tree&#10;&#10;Description automatically generated with low confidence">
            <a:extLst>
              <a:ext uri="{FF2B5EF4-FFF2-40B4-BE49-F238E27FC236}">
                <a16:creationId xmlns:a16="http://schemas.microsoft.com/office/drawing/2014/main" id="{969A0F9E-62D5-17F7-6801-31DAC6B3B10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090" y="1268760"/>
            <a:ext cx="2083190" cy="1041595"/>
          </a:xfrm>
          <a:prstGeom prst="rect">
            <a:avLst/>
          </a:prstGeom>
        </p:spPr>
      </p:pic>
      <p:pic>
        <p:nvPicPr>
          <p:cNvPr id="4" name="Picture 3" descr="A picture containing font, white, design&#10;&#10;Description automatically generated">
            <a:extLst>
              <a:ext uri="{FF2B5EF4-FFF2-40B4-BE49-F238E27FC236}">
                <a16:creationId xmlns:a16="http://schemas.microsoft.com/office/drawing/2014/main" id="{CFCECCFE-B3AA-D574-DFCE-127867A0D0A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0296" y="1471593"/>
            <a:ext cx="2992321" cy="656482"/>
          </a:xfrm>
          <a:prstGeom prst="rect">
            <a:avLst/>
          </a:prstGeom>
        </p:spPr>
      </p:pic>
      <p:pic>
        <p:nvPicPr>
          <p:cNvPr id="8" name="Picture 7" descr="A logo for a company&#10;&#10;Description automatically generated with low confidence">
            <a:extLst>
              <a:ext uri="{FF2B5EF4-FFF2-40B4-BE49-F238E27FC236}">
                <a16:creationId xmlns:a16="http://schemas.microsoft.com/office/drawing/2014/main" id="{856A21F1-403F-E04B-8A64-340A26357A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887" y="4051403"/>
            <a:ext cx="1504689" cy="6737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6366B4C-8BE6-FD76-3815-889D680F320A}"/>
              </a:ext>
            </a:extLst>
          </p:cNvPr>
          <p:cNvSpPr>
            <a:spLocks/>
          </p:cNvSpPr>
          <p:nvPr/>
        </p:nvSpPr>
        <p:spPr bwMode="auto">
          <a:xfrm>
            <a:off x="705484" y="5013176"/>
            <a:ext cx="5106685" cy="1728192"/>
          </a:xfrm>
          <a:prstGeom prst="rect">
            <a:avLst/>
          </a:prstGeom>
          <a:solidFill>
            <a:srgbClr val="151462"/>
          </a:solidFill>
          <a:ln w="254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/>
          <a:lstStyle/>
          <a:p>
            <a:pPr lvl="0" algn="ctr"/>
            <a:r>
              <a:rPr lang="en-GB" dirty="0">
                <a:solidFill>
                  <a:schemeClr val="bg1"/>
                </a:solidFill>
              </a:rPr>
              <a:t>RELX umbrella reflecting Elsevier’s ‘transformation’ from a publisher into a ‘technology, content and analytics driven business’ - £3.2billion in profit in 2024, from revenue of £9.4billion (34% margin) – both profit/revenue roughly tripled since 2022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0E9353-EA2E-443A-FCC8-D6643979DD2C}"/>
              </a:ext>
            </a:extLst>
          </p:cNvPr>
          <p:cNvSpPr>
            <a:spLocks/>
          </p:cNvSpPr>
          <p:nvPr/>
        </p:nvSpPr>
        <p:spPr bwMode="auto">
          <a:xfrm>
            <a:off x="6533931" y="5013176"/>
            <a:ext cx="5106685" cy="1728192"/>
          </a:xfrm>
          <a:prstGeom prst="rect">
            <a:avLst/>
          </a:prstGeom>
          <a:solidFill>
            <a:srgbClr val="151462"/>
          </a:solidFill>
          <a:ln w="25400">
            <a:solidFill>
              <a:srgbClr val="1514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ctr"/>
          <a:lstStyle/>
          <a:p>
            <a:pPr lvl="0" algn="ctr"/>
            <a:r>
              <a:rPr lang="en-US" dirty="0">
                <a:solidFill>
                  <a:schemeClr val="bg1"/>
                </a:solidFill>
              </a:rPr>
              <a:t>A ‘moral indignity’ involving ‘siphoning taxpayer, tuition and endowment dollars to access our own </a:t>
            </a:r>
            <a:r>
              <a:rPr lang="en-US" dirty="0" err="1">
                <a:solidFill>
                  <a:schemeClr val="bg1"/>
                </a:solidFill>
              </a:rPr>
              <a:t>behaviour</a:t>
            </a:r>
            <a:r>
              <a:rPr lang="en-US" dirty="0">
                <a:solidFill>
                  <a:schemeClr val="bg1"/>
                </a:solidFill>
              </a:rPr>
              <a:t>’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(Pooley 2022) </a:t>
            </a:r>
          </a:p>
        </p:txBody>
      </p:sp>
    </p:spTree>
    <p:extLst>
      <p:ext uri="{BB962C8B-B14F-4D97-AF65-F5344CB8AC3E}">
        <p14:creationId xmlns:p14="http://schemas.microsoft.com/office/powerpoint/2010/main" val="342708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F5B67C-68B8-4FA6-A889-3FB4E1916A6C}"/>
              </a:ext>
            </a:extLst>
          </p:cNvPr>
          <p:cNvSpPr/>
          <p:nvPr/>
        </p:nvSpPr>
        <p:spPr bwMode="auto">
          <a:xfrm>
            <a:off x="705485" y="376208"/>
            <a:ext cx="1093513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3200" dirty="0">
                <a:solidFill>
                  <a:srgbClr val="E91584"/>
                </a:solidFill>
                <a:latin typeface="New rubrik edge"/>
              </a:rPr>
              <a:t>Infrastructural consolidation in Open Access book publishing</a:t>
            </a:r>
            <a:endParaRPr dirty="0">
              <a:solidFill>
                <a:srgbClr val="E91584"/>
              </a:solidFill>
            </a:endParaRPr>
          </a:p>
          <a:p>
            <a:pPr>
              <a:defRPr/>
            </a:pPr>
            <a:endParaRPr lang="en-US" sz="2000" dirty="0">
              <a:solidFill>
                <a:srgbClr val="E91584"/>
              </a:solidFill>
              <a:latin typeface="New rubrik edge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83D0758-4D89-49C9-26F8-ED754285360A}"/>
              </a:ext>
            </a:extLst>
          </p:cNvPr>
          <p:cNvGrpSpPr/>
          <p:nvPr/>
        </p:nvGrpSpPr>
        <p:grpSpPr>
          <a:xfrm>
            <a:off x="864100" y="954190"/>
            <a:ext cx="7474465" cy="1010738"/>
            <a:chOff x="864100" y="954190"/>
            <a:chExt cx="7474465" cy="1010738"/>
          </a:xfrm>
        </p:grpSpPr>
        <p:pic>
          <p:nvPicPr>
            <p:cNvPr id="7" name="Picture 6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0D11A563-7FB7-8FD4-8E30-8B5BEEB39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100" y="1282371"/>
              <a:ext cx="2063548" cy="572165"/>
            </a:xfrm>
            <a:prstGeom prst="rect">
              <a:avLst/>
            </a:prstGeom>
          </p:spPr>
        </p:pic>
        <p:pic>
          <p:nvPicPr>
            <p:cNvPr id="21" name="Picture 20" descr="Logo&#10;&#10;Description automatically generated">
              <a:extLst>
                <a:ext uri="{FF2B5EF4-FFF2-40B4-BE49-F238E27FC236}">
                  <a16:creationId xmlns:a16="http://schemas.microsoft.com/office/drawing/2014/main" id="{5063290B-74F8-5FB9-A944-F04EC93C4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8285" y="954190"/>
              <a:ext cx="2520280" cy="1010738"/>
            </a:xfrm>
            <a:prstGeom prst="rect">
              <a:avLst/>
            </a:prstGeom>
          </p:spPr>
        </p:pic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181F2E5-7ED2-8AD7-6CDB-CD95FE5A114A}"/>
                </a:ext>
              </a:extLst>
            </p:cNvPr>
            <p:cNvCxnSpPr>
              <a:cxnSpLocks/>
            </p:cNvCxnSpPr>
            <p:nvPr/>
          </p:nvCxnSpPr>
          <p:spPr>
            <a:xfrm>
              <a:off x="4655840" y="1542895"/>
              <a:ext cx="442365" cy="0"/>
            </a:xfrm>
            <a:prstGeom prst="straightConnector1">
              <a:avLst/>
            </a:prstGeom>
            <a:ln w="63500">
              <a:solidFill>
                <a:srgbClr val="15146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2354049-3D16-5E52-32AF-9EDA0F2C41D8}"/>
              </a:ext>
            </a:extLst>
          </p:cNvPr>
          <p:cNvGrpSpPr/>
          <p:nvPr/>
        </p:nvGrpSpPr>
        <p:grpSpPr>
          <a:xfrm>
            <a:off x="783463" y="3047552"/>
            <a:ext cx="7153726" cy="1624967"/>
            <a:chOff x="783463" y="3047552"/>
            <a:chExt cx="7153726" cy="1624967"/>
          </a:xfrm>
        </p:grpSpPr>
        <p:pic>
          <p:nvPicPr>
            <p:cNvPr id="25" name="Picture 24" descr="Logo&#10;&#10;Description automatically generated with low confidence">
              <a:extLst>
                <a:ext uri="{FF2B5EF4-FFF2-40B4-BE49-F238E27FC236}">
                  <a16:creationId xmlns:a16="http://schemas.microsoft.com/office/drawing/2014/main" id="{0C7276A9-5749-0B74-021D-4F3863B63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463" y="3047552"/>
              <a:ext cx="2609337" cy="1232187"/>
            </a:xfrm>
            <a:prstGeom prst="rect">
              <a:avLst/>
            </a:prstGeom>
          </p:spPr>
        </p:pic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B5F5080F-2B3D-C077-7E71-52F0E394B16E}"/>
                </a:ext>
              </a:extLst>
            </p:cNvPr>
            <p:cNvCxnSpPr>
              <a:cxnSpLocks/>
            </p:cNvCxnSpPr>
            <p:nvPr/>
          </p:nvCxnSpPr>
          <p:spPr>
            <a:xfrm>
              <a:off x="4655839" y="3512029"/>
              <a:ext cx="442365" cy="0"/>
            </a:xfrm>
            <a:prstGeom prst="straightConnector1">
              <a:avLst/>
            </a:prstGeom>
            <a:ln w="63500">
              <a:solidFill>
                <a:srgbClr val="15146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38" descr="A picture containing font, screenshot, graphics, text&#10;&#10;Description automatically generated">
              <a:extLst>
                <a:ext uri="{FF2B5EF4-FFF2-40B4-BE49-F238E27FC236}">
                  <a16:creationId xmlns:a16="http://schemas.microsoft.com/office/drawing/2014/main" id="{25E6F2D2-0F18-BBFF-E50B-3235580A1D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42629" y="3212976"/>
              <a:ext cx="1794560" cy="1459543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68DFA5D-94BE-637D-FEC6-4070DC2A80E8}"/>
              </a:ext>
            </a:extLst>
          </p:cNvPr>
          <p:cNvGrpSpPr/>
          <p:nvPr/>
        </p:nvGrpSpPr>
        <p:grpSpPr>
          <a:xfrm>
            <a:off x="1055440" y="2037422"/>
            <a:ext cx="7298497" cy="1101646"/>
            <a:chOff x="1055440" y="2037422"/>
            <a:chExt cx="7298497" cy="1101646"/>
          </a:xfrm>
        </p:grpSpPr>
        <p:pic>
          <p:nvPicPr>
            <p:cNvPr id="20" name="Picture 19" descr="Logo, company name&#10;&#10;Description automatically generated">
              <a:extLst>
                <a:ext uri="{FF2B5EF4-FFF2-40B4-BE49-F238E27FC236}">
                  <a16:creationId xmlns:a16="http://schemas.microsoft.com/office/drawing/2014/main" id="{264EFDA8-B59F-196E-6B05-1799015FB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2132856"/>
              <a:ext cx="1921368" cy="1006212"/>
            </a:xfrm>
            <a:prstGeom prst="rect">
              <a:avLst/>
            </a:prstGeom>
          </p:spPr>
        </p:pic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ECDD804-5B02-0DBA-E695-7AF074E3C489}"/>
                </a:ext>
              </a:extLst>
            </p:cNvPr>
            <p:cNvCxnSpPr>
              <a:cxnSpLocks/>
            </p:cNvCxnSpPr>
            <p:nvPr/>
          </p:nvCxnSpPr>
          <p:spPr>
            <a:xfrm>
              <a:off x="4655840" y="2501057"/>
              <a:ext cx="442365" cy="0"/>
            </a:xfrm>
            <a:prstGeom prst="straightConnector1">
              <a:avLst/>
            </a:prstGeom>
            <a:ln w="63500">
              <a:solidFill>
                <a:srgbClr val="15146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39" descr="Logo&#10;&#10;Description automatically generated">
              <a:extLst>
                <a:ext uri="{FF2B5EF4-FFF2-40B4-BE49-F238E27FC236}">
                  <a16:creationId xmlns:a16="http://schemas.microsoft.com/office/drawing/2014/main" id="{34FBDAE4-2723-01FE-E12D-02695D907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3657" y="2037422"/>
              <a:ext cx="2520280" cy="1010738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BF64987-9F9D-17D1-6831-7C3EE4F30540}"/>
              </a:ext>
            </a:extLst>
          </p:cNvPr>
          <p:cNvGrpSpPr/>
          <p:nvPr/>
        </p:nvGrpSpPr>
        <p:grpSpPr>
          <a:xfrm>
            <a:off x="1487488" y="4921714"/>
            <a:ext cx="6713140" cy="1744588"/>
            <a:chOff x="1487488" y="4921714"/>
            <a:chExt cx="6713140" cy="1744588"/>
          </a:xfrm>
        </p:grpSpPr>
        <p:pic>
          <p:nvPicPr>
            <p:cNvPr id="36" name="Picture 35" descr="A close-up of a logo&#10;&#10;Description automatically generated with medium confidence">
              <a:extLst>
                <a:ext uri="{FF2B5EF4-FFF2-40B4-BE49-F238E27FC236}">
                  <a16:creationId xmlns:a16="http://schemas.microsoft.com/office/drawing/2014/main" id="{5AE547A5-124B-6552-3CC2-6437840DE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6040" y="4921714"/>
              <a:ext cx="1744588" cy="1744588"/>
            </a:xfrm>
            <a:prstGeom prst="rect">
              <a:avLst/>
            </a:prstGeom>
          </p:spPr>
        </p:pic>
        <p:pic>
          <p:nvPicPr>
            <p:cNvPr id="30" name="Picture 29" descr="A logo for a company&#10;&#10;Description automatically generated with low confidence">
              <a:extLst>
                <a:ext uri="{FF2B5EF4-FFF2-40B4-BE49-F238E27FC236}">
                  <a16:creationId xmlns:a16="http://schemas.microsoft.com/office/drawing/2014/main" id="{A2D41DB9-6174-1504-2036-9640C0630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7488" y="5157192"/>
              <a:ext cx="2176255" cy="1196940"/>
            </a:xfrm>
            <a:prstGeom prst="rect">
              <a:avLst/>
            </a:prstGeom>
          </p:spPr>
        </p:pic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A6E123ED-48CD-DABD-7C72-A7C80BABFE6F}"/>
                </a:ext>
              </a:extLst>
            </p:cNvPr>
            <p:cNvCxnSpPr>
              <a:cxnSpLocks/>
            </p:cNvCxnSpPr>
            <p:nvPr/>
          </p:nvCxnSpPr>
          <p:spPr>
            <a:xfrm>
              <a:off x="4655839" y="5755662"/>
              <a:ext cx="442365" cy="0"/>
            </a:xfrm>
            <a:prstGeom prst="straightConnector1">
              <a:avLst/>
            </a:prstGeom>
            <a:ln w="63500">
              <a:solidFill>
                <a:srgbClr val="15146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6FD714D1-60F1-F753-34C0-8BC123B2DDFB}"/>
              </a:ext>
            </a:extLst>
          </p:cNvPr>
          <p:cNvSpPr txBox="1"/>
          <p:nvPr/>
        </p:nvSpPr>
        <p:spPr>
          <a:xfrm>
            <a:off x="8472264" y="1167683"/>
            <a:ext cx="3673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effectLst/>
                <a:latin typeface="Arial" panose="020B0604020202020204" pitchFamily="34" charset="0"/>
              </a:rPr>
              <a:t>“With the acquisition of Knowledge Unlatched, Wiley continues to build on </a:t>
            </a:r>
            <a:r>
              <a:rPr lang="en-GB" sz="1100" b="1" dirty="0">
                <a:effectLst/>
                <a:latin typeface="Arial" panose="020B0604020202020204" pitchFamily="34" charset="0"/>
              </a:rPr>
              <a:t>an acquisition strategy that advances its mission to unlock human potential</a:t>
            </a:r>
            <a:r>
              <a:rPr lang="en-GB" sz="1100" dirty="0">
                <a:effectLst/>
                <a:latin typeface="Arial" panose="020B0604020202020204" pitchFamily="34" charset="0"/>
              </a:rPr>
              <a:t>” (2021)</a:t>
            </a:r>
            <a:endParaRPr lang="en-GB" sz="11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E30F652-BB40-B463-CFEE-D2341C4CA51E}"/>
              </a:ext>
            </a:extLst>
          </p:cNvPr>
          <p:cNvSpPr txBox="1"/>
          <p:nvPr/>
        </p:nvSpPr>
        <p:spPr>
          <a:xfrm>
            <a:off x="8449412" y="2130470"/>
            <a:ext cx="367361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effectLst/>
                <a:latin typeface="Arial" panose="020B0604020202020204" pitchFamily="34" charset="0"/>
              </a:rPr>
              <a:t>“John Wiley &amp; Sons, Inc. (NYSE:JWA) (NYSE:JWB) today announced the acquisition of </a:t>
            </a:r>
            <a:r>
              <a:rPr lang="en-GB" sz="1100" dirty="0" err="1">
                <a:effectLst/>
                <a:latin typeface="Arial" panose="020B0604020202020204" pitchFamily="34" charset="0"/>
              </a:rPr>
              <a:t>Hindawi</a:t>
            </a:r>
            <a:r>
              <a:rPr lang="en-GB" sz="1100" dirty="0">
                <a:effectLst/>
                <a:latin typeface="Arial" panose="020B0604020202020204" pitchFamily="34" charset="0"/>
              </a:rPr>
              <a:t> Limited, an innovator in open access (OA) publishing and one of the world's fastest growing scientific research publishers, for </a:t>
            </a:r>
            <a:r>
              <a:rPr lang="en-GB" sz="1100" b="1" dirty="0">
                <a:effectLst/>
                <a:latin typeface="Arial" panose="020B0604020202020204" pitchFamily="34" charset="0"/>
              </a:rPr>
              <a:t>a total purchase price of $298 million</a:t>
            </a:r>
            <a:r>
              <a:rPr lang="en-GB" sz="1100" dirty="0">
                <a:effectLst/>
                <a:latin typeface="Arial" panose="020B0604020202020204" pitchFamily="34" charset="0"/>
              </a:rPr>
              <a:t>” (2021)</a:t>
            </a:r>
            <a:endParaRPr lang="en-GB" sz="11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BDF2BC6-A810-5A16-968E-9AC32DFF3991}"/>
              </a:ext>
            </a:extLst>
          </p:cNvPr>
          <p:cNvSpPr txBox="1"/>
          <p:nvPr/>
        </p:nvSpPr>
        <p:spPr>
          <a:xfrm>
            <a:off x="8449412" y="3195635"/>
            <a:ext cx="36736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effectLst/>
                <a:latin typeface="Arial" panose="020B0604020202020204" pitchFamily="34" charset="0"/>
              </a:rPr>
              <a:t>“By acquiring and investing in Ubiquity, De Gruyter will </a:t>
            </a:r>
            <a:r>
              <a:rPr lang="en-GB" sz="1100" b="1" dirty="0">
                <a:effectLst/>
                <a:latin typeface="Arial" panose="020B0604020202020204" pitchFamily="34" charset="0"/>
              </a:rPr>
              <a:t>grow its existing open access and service business </a:t>
            </a:r>
            <a:r>
              <a:rPr lang="en-GB" sz="1100" dirty="0">
                <a:effectLst/>
                <a:latin typeface="Arial" panose="020B0604020202020204" pitchFamily="34" charset="0"/>
              </a:rPr>
              <a:t>further” (2022)</a:t>
            </a:r>
            <a:endParaRPr lang="en-GB" sz="11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E6609CF-9B16-FDEF-1AC6-7AE24EEF11DF}"/>
              </a:ext>
            </a:extLst>
          </p:cNvPr>
          <p:cNvSpPr txBox="1"/>
          <p:nvPr/>
        </p:nvSpPr>
        <p:spPr>
          <a:xfrm>
            <a:off x="8449412" y="4218526"/>
            <a:ext cx="3673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effectLst/>
                <a:latin typeface="Arial" panose="020B0604020202020204" pitchFamily="34" charset="0"/>
              </a:rPr>
              <a:t>“the addition is an important further step in </a:t>
            </a:r>
            <a:r>
              <a:rPr lang="en-GB" sz="1100" b="1" dirty="0">
                <a:effectLst/>
                <a:latin typeface="Arial" panose="020B0604020202020204" pitchFamily="34" charset="0"/>
              </a:rPr>
              <a:t>strengthening Taylor &amp; Francis’ capabilities in open access and open research </a:t>
            </a:r>
            <a:r>
              <a:rPr lang="en-GB" sz="1100" dirty="0">
                <a:effectLst/>
                <a:latin typeface="Arial" panose="020B0604020202020204" pitchFamily="34" charset="0"/>
              </a:rPr>
              <a:t>and extending its range of innovative publishing services.” (2020)</a:t>
            </a:r>
            <a:endParaRPr lang="en-GB" sz="11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1E0E3B3-09CE-89D1-2E34-160166AE2DB0}"/>
              </a:ext>
            </a:extLst>
          </p:cNvPr>
          <p:cNvSpPr txBox="1"/>
          <p:nvPr/>
        </p:nvSpPr>
        <p:spPr>
          <a:xfrm>
            <a:off x="8449412" y="5426719"/>
            <a:ext cx="36736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effectLst/>
                <a:latin typeface="Arial" panose="020B0604020202020204" pitchFamily="34" charset="0"/>
              </a:rPr>
              <a:t>“"We are thrilled to welcome the Emerald Group to the CIG family and are excited </a:t>
            </a:r>
            <a:r>
              <a:rPr lang="en-GB" sz="1100" b="1" dirty="0">
                <a:effectLst/>
                <a:latin typeface="Arial" panose="020B0604020202020204" pitchFamily="34" charset="0"/>
              </a:rPr>
              <a:t>about the opportunity to invest in building a global leader </a:t>
            </a:r>
            <a:r>
              <a:rPr lang="en-GB" sz="1100" dirty="0">
                <a:effectLst/>
                <a:latin typeface="Arial" panose="020B0604020202020204" pitchFamily="34" charset="0"/>
              </a:rPr>
              <a:t>serving the critical needs of higher education research and learning" said Pankaj Sharma, Head of Private Investments for CIG” (2022)</a:t>
            </a:r>
            <a:endParaRPr lang="en-GB" sz="1100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4F223E3-174F-1933-B96A-F7ADE5849423}"/>
              </a:ext>
            </a:extLst>
          </p:cNvPr>
          <p:cNvGrpSpPr/>
          <p:nvPr/>
        </p:nvGrpSpPr>
        <p:grpSpPr>
          <a:xfrm>
            <a:off x="967417" y="4218526"/>
            <a:ext cx="7183457" cy="703188"/>
            <a:chOff x="967417" y="4218526"/>
            <a:chExt cx="7183457" cy="703188"/>
          </a:xfrm>
        </p:grpSpPr>
        <p:pic>
          <p:nvPicPr>
            <p:cNvPr id="27" name="Picture 26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AD28C1A4-816A-C943-E2F8-310AA791C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8943" y="4288384"/>
              <a:ext cx="2221931" cy="524222"/>
            </a:xfrm>
            <a:prstGeom prst="rect">
              <a:avLst/>
            </a:prstGeom>
          </p:spPr>
        </p:pic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8AECD234-F0E6-5F1B-2E11-3D8EF0817872}"/>
                </a:ext>
              </a:extLst>
            </p:cNvPr>
            <p:cNvCxnSpPr>
              <a:cxnSpLocks/>
            </p:cNvCxnSpPr>
            <p:nvPr/>
          </p:nvCxnSpPr>
          <p:spPr>
            <a:xfrm>
              <a:off x="4655839" y="4550495"/>
              <a:ext cx="442365" cy="0"/>
            </a:xfrm>
            <a:prstGeom prst="straightConnector1">
              <a:avLst/>
            </a:prstGeom>
            <a:ln w="63500">
              <a:solidFill>
                <a:srgbClr val="15146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25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2D3584E9-50DD-CA6C-47F4-5FDF71EC7A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7417" y="4218526"/>
              <a:ext cx="2541991" cy="7031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779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7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F5B67C-68B8-4FA6-A889-3FB4E1916A6C}"/>
              </a:ext>
            </a:extLst>
          </p:cNvPr>
          <p:cNvSpPr/>
          <p:nvPr/>
        </p:nvSpPr>
        <p:spPr bwMode="auto">
          <a:xfrm>
            <a:off x="705485" y="376208"/>
            <a:ext cx="1093513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E91584"/>
                </a:solidFill>
                <a:latin typeface="New rubrik edge"/>
              </a:rPr>
              <a:t>Book Processing Charges the dominant funding model</a:t>
            </a:r>
            <a:endParaRPr dirty="0">
              <a:solidFill>
                <a:srgbClr val="E91584"/>
              </a:solidFill>
            </a:endParaRPr>
          </a:p>
          <a:p>
            <a:pPr>
              <a:defRPr/>
            </a:pPr>
            <a:endParaRPr lang="en-US" sz="2000" dirty="0">
              <a:solidFill>
                <a:srgbClr val="E91584"/>
              </a:solidFill>
              <a:latin typeface="New rubrik edge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894C3D7-F0B5-4B1A-A8B2-8184BC4D75F2}"/>
              </a:ext>
            </a:extLst>
          </p:cNvPr>
          <p:cNvGrpSpPr/>
          <p:nvPr/>
        </p:nvGrpSpPr>
        <p:grpSpPr>
          <a:xfrm>
            <a:off x="659016" y="1268760"/>
            <a:ext cx="3420000" cy="3816424"/>
            <a:chOff x="659016" y="1268760"/>
            <a:chExt cx="3420000" cy="381642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4AAE2EE-6B9C-4A58-BFF1-1C35587B702F}"/>
                </a:ext>
              </a:extLst>
            </p:cNvPr>
            <p:cNvSpPr txBox="1"/>
            <p:nvPr/>
          </p:nvSpPr>
          <p:spPr>
            <a:xfrm>
              <a:off x="659016" y="1268760"/>
              <a:ext cx="3420000" cy="1152128"/>
            </a:xfrm>
            <a:prstGeom prst="rect">
              <a:avLst/>
            </a:prstGeom>
            <a:solidFill>
              <a:srgbClr val="151462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Expensive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E0B354-590A-4160-A97B-45CD9D2D8AFE}"/>
                </a:ext>
              </a:extLst>
            </p:cNvPr>
            <p:cNvSpPr txBox="1"/>
            <p:nvPr/>
          </p:nvSpPr>
          <p:spPr>
            <a:xfrm>
              <a:off x="659016" y="2643177"/>
              <a:ext cx="3420000" cy="114585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dirty="0">
                  <a:ln w="22225">
                    <a:noFill/>
                  </a:ln>
                </a:rPr>
                <a:t>£11,000 - £13,000 for larger commercial presses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BA79DBA-1348-4EF5-B4A0-6CBBE4AB96EC}"/>
                </a:ext>
              </a:extLst>
            </p:cNvPr>
            <p:cNvSpPr txBox="1"/>
            <p:nvPr/>
          </p:nvSpPr>
          <p:spPr>
            <a:xfrm>
              <a:off x="659016" y="4005064"/>
              <a:ext cx="3420000" cy="10801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dirty="0">
                  <a:ln w="22225">
                    <a:noFill/>
                  </a:ln>
                </a:rPr>
                <a:t>£4,000 - £6,000 for smaller, non-profit presses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E7EB624-9E0F-49D1-AC8B-5C267B6B0AFE}"/>
              </a:ext>
            </a:extLst>
          </p:cNvPr>
          <p:cNvGrpSpPr/>
          <p:nvPr/>
        </p:nvGrpSpPr>
        <p:grpSpPr>
          <a:xfrm>
            <a:off x="4439816" y="1268760"/>
            <a:ext cx="3420000" cy="5400600"/>
            <a:chOff x="4439816" y="1268760"/>
            <a:chExt cx="3420000" cy="540060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CC79D8-3983-4632-BA41-9C331DE41C8E}"/>
                </a:ext>
              </a:extLst>
            </p:cNvPr>
            <p:cNvSpPr txBox="1"/>
            <p:nvPr/>
          </p:nvSpPr>
          <p:spPr>
            <a:xfrm>
              <a:off x="4439816" y="1268760"/>
              <a:ext cx="3420000" cy="1152128"/>
            </a:xfrm>
            <a:prstGeom prst="rect">
              <a:avLst/>
            </a:prstGeom>
            <a:solidFill>
              <a:srgbClr val="151462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Unequal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3025F93-27CF-4E9B-AEE5-0530D9AA9F94}"/>
                </a:ext>
              </a:extLst>
            </p:cNvPr>
            <p:cNvSpPr txBox="1"/>
            <p:nvPr/>
          </p:nvSpPr>
          <p:spPr>
            <a:xfrm>
              <a:off x="4439816" y="2636910"/>
              <a:ext cx="3418104" cy="180020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51462"/>
              </a:solidFill>
            </a:ln>
          </p:spPr>
          <p:txBody>
            <a:bodyPr wrap="square" rtlCol="0" anchor="t" anchorCtr="0">
              <a:noAutofit/>
            </a:bodyPr>
            <a:lstStyle/>
            <a:p>
              <a:pPr algn="ctr"/>
              <a:endParaRPr lang="en-US" b="1" dirty="0">
                <a:ln w="22225">
                  <a:noFill/>
                </a:ln>
              </a:endParaRPr>
            </a:p>
            <a:p>
              <a:pPr algn="ctr"/>
              <a:r>
                <a:rPr lang="en-US" b="1" dirty="0">
                  <a:ln w="22225">
                    <a:noFill/>
                  </a:ln>
                </a:rPr>
                <a:t>Global inequalities</a:t>
              </a:r>
              <a:endParaRPr lang="en-US" dirty="0">
                <a:ln w="22225">
                  <a:noFill/>
                </a:ln>
              </a:endParaRPr>
            </a:p>
            <a:p>
              <a:pPr algn="ctr"/>
              <a:r>
                <a:rPr lang="en-US" dirty="0">
                  <a:ln w="22225">
                    <a:noFill/>
                  </a:ln>
                </a:rPr>
                <a:t>Likely affordable by academics in wealthier national contexts, ‘</a:t>
              </a:r>
              <a:r>
                <a:rPr lang="en-US" dirty="0" err="1">
                  <a:ln w="22225">
                    <a:noFill/>
                  </a:ln>
                </a:rPr>
                <a:t>northenising</a:t>
              </a:r>
              <a:r>
                <a:rPr lang="en-US" dirty="0">
                  <a:ln w="22225">
                    <a:noFill/>
                  </a:ln>
                </a:rPr>
                <a:t>’ global publishing (cf. Raju &amp; </a:t>
              </a:r>
              <a:r>
                <a:rPr lang="en-US" dirty="0" err="1">
                  <a:ln w="22225">
                    <a:noFill/>
                  </a:ln>
                </a:rPr>
                <a:t>Badrudeen</a:t>
              </a:r>
              <a:r>
                <a:rPr lang="en-US" dirty="0">
                  <a:ln w="22225">
                    <a:noFill/>
                  </a:ln>
                </a:rPr>
                <a:t> (2022))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CDFF62-FF92-4AB2-820B-C21AD698675B}"/>
                </a:ext>
              </a:extLst>
            </p:cNvPr>
            <p:cNvSpPr txBox="1"/>
            <p:nvPr/>
          </p:nvSpPr>
          <p:spPr>
            <a:xfrm>
              <a:off x="4439816" y="4653136"/>
              <a:ext cx="3420000" cy="201622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51462"/>
              </a:solidFill>
            </a:ln>
          </p:spPr>
          <p:txBody>
            <a:bodyPr wrap="square" rtlCol="0" anchor="t" anchorCtr="0">
              <a:noAutofit/>
            </a:bodyPr>
            <a:lstStyle/>
            <a:p>
              <a:pPr algn="ctr"/>
              <a:endParaRPr lang="en-GB" dirty="0">
                <a:ln w="22225">
                  <a:noFill/>
                </a:ln>
              </a:endParaRPr>
            </a:p>
            <a:p>
              <a:pPr algn="ctr"/>
              <a:r>
                <a:rPr lang="en-GB" b="1" dirty="0">
                  <a:ln w="22225">
                    <a:noFill/>
                  </a:ln>
                </a:rPr>
                <a:t>Local inequalities</a:t>
              </a:r>
            </a:p>
            <a:p>
              <a:pPr algn="ctr"/>
              <a:r>
                <a:rPr lang="en-GB" dirty="0">
                  <a:ln w="22225">
                    <a:noFill/>
                  </a:ln>
                </a:rPr>
                <a:t>Even if funding/state subsidy is available, likely only accessible by later-career / more secure academics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00C7750-602A-4950-B1D2-E062D766EEAD}"/>
              </a:ext>
            </a:extLst>
          </p:cNvPr>
          <p:cNvGrpSpPr/>
          <p:nvPr/>
        </p:nvGrpSpPr>
        <p:grpSpPr>
          <a:xfrm>
            <a:off x="8220616" y="1268760"/>
            <a:ext cx="3420000" cy="5400600"/>
            <a:chOff x="8220616" y="1268760"/>
            <a:chExt cx="3420000" cy="54006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FBBE413-58BD-475F-AA38-76D02C741FED}"/>
                </a:ext>
              </a:extLst>
            </p:cNvPr>
            <p:cNvSpPr txBox="1"/>
            <p:nvPr/>
          </p:nvSpPr>
          <p:spPr>
            <a:xfrm>
              <a:off x="8220616" y="1268760"/>
              <a:ext cx="3420000" cy="1152128"/>
            </a:xfrm>
            <a:prstGeom prst="rect">
              <a:avLst/>
            </a:prstGeom>
            <a:solidFill>
              <a:srgbClr val="151462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400" dirty="0">
                  <a:solidFill>
                    <a:schemeClr val="bg1"/>
                  </a:solidFill>
                </a:rPr>
                <a:t>Business as usual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069A3F5-96B6-487C-9FF9-5FE7DB30E39C}"/>
                </a:ext>
              </a:extLst>
            </p:cNvPr>
            <p:cNvSpPr txBox="1"/>
            <p:nvPr/>
          </p:nvSpPr>
          <p:spPr>
            <a:xfrm>
              <a:off x="8220616" y="2636910"/>
              <a:ext cx="3420000" cy="115212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dirty="0">
                  <a:ln w="22225">
                    <a:noFill/>
                  </a:ln>
                </a:rPr>
                <a:t>Reproduces a ‘thin’ version of Open Access – universal access as a benefit not a necessity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1E83C5C-CA5B-40D7-A032-AD63B6F474A0}"/>
                </a:ext>
              </a:extLst>
            </p:cNvPr>
            <p:cNvSpPr txBox="1"/>
            <p:nvPr/>
          </p:nvSpPr>
          <p:spPr>
            <a:xfrm>
              <a:off x="8220616" y="4005061"/>
              <a:ext cx="3420000" cy="10801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dirty="0">
                  <a:ln w="22225">
                    <a:noFill/>
                  </a:ln>
                </a:rPr>
                <a:t>Entrenches commercial publishing monopolies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CDE6566-4A12-4ED5-9A3D-7E7B3F80F0CA}"/>
                </a:ext>
              </a:extLst>
            </p:cNvPr>
            <p:cNvSpPr txBox="1"/>
            <p:nvPr/>
          </p:nvSpPr>
          <p:spPr>
            <a:xfrm>
              <a:off x="8220616" y="5301208"/>
              <a:ext cx="3420000" cy="136815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151462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dirty="0">
                  <a:ln w="22225">
                    <a:noFill/>
                  </a:ln>
                </a:rPr>
                <a:t>A failure of imagination, including of infrastructural possibilities</a:t>
              </a:r>
            </a:p>
          </p:txBody>
        </p:sp>
      </p:grpSp>
      <p:pic>
        <p:nvPicPr>
          <p:cNvPr id="16" name="Picture 4" descr="MatteringLogoNov13compact">
            <a:extLst>
              <a:ext uri="{FF2B5EF4-FFF2-40B4-BE49-F238E27FC236}">
                <a16:creationId xmlns:a16="http://schemas.microsoft.com/office/drawing/2014/main" id="{E4C89A53-A162-46A7-A19A-37449EA04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60" y="5483510"/>
            <a:ext cx="1148712" cy="88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99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C58D4BF-2CE5-4C2D-A8D4-9ED39876DFE8}"/>
              </a:ext>
            </a:extLst>
          </p:cNvPr>
          <p:cNvSpPr txBox="1"/>
          <p:nvPr/>
        </p:nvSpPr>
        <p:spPr>
          <a:xfrm>
            <a:off x="767408" y="2365973"/>
            <a:ext cx="84969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>
                <a:solidFill>
                  <a:srgbClr val="151462"/>
                </a:solidFill>
              </a:rPr>
              <a:t>scholarly publishing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64E7C1-E09E-42D9-BA56-3FE5FA3616B5}"/>
              </a:ext>
            </a:extLst>
          </p:cNvPr>
          <p:cNvSpPr txBox="1"/>
          <p:nvPr/>
        </p:nvSpPr>
        <p:spPr>
          <a:xfrm>
            <a:off x="8336632" y="1196752"/>
            <a:ext cx="2872889" cy="5112568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 anchor="t" anchorCtr="0">
            <a:noAutofit/>
          </a:bodyPr>
          <a:lstStyle/>
          <a:p>
            <a:pPr algn="ctr"/>
            <a:r>
              <a:rPr lang="en-GB" sz="2800" dirty="0">
                <a:ln w="22225">
                  <a:noFill/>
                </a:ln>
                <a:solidFill>
                  <a:srgbClr val="292C7E"/>
                </a:solidFill>
              </a:rPr>
              <a:t>Recognising that (open access) publishing  infrastructures are themselves situated interventions, putting new relations into play</a:t>
            </a:r>
            <a:br>
              <a:rPr lang="en-GB" sz="2800" dirty="0">
                <a:ln w="22225">
                  <a:noFill/>
                </a:ln>
                <a:solidFill>
                  <a:srgbClr val="292C7E"/>
                </a:solidFill>
              </a:rPr>
            </a:br>
            <a:r>
              <a:rPr lang="en-GB" sz="1600" dirty="0">
                <a:ln w="22225">
                  <a:noFill/>
                </a:ln>
                <a:solidFill>
                  <a:srgbClr val="292C7E"/>
                </a:solidFill>
              </a:rPr>
              <a:t>[cf. Sarah Tanner &amp; Anne </a:t>
            </a:r>
            <a:r>
              <a:rPr lang="en-GB" sz="1600" dirty="0" err="1">
                <a:ln w="22225">
                  <a:noFill/>
                </a:ln>
                <a:solidFill>
                  <a:srgbClr val="292C7E"/>
                </a:solidFill>
              </a:rPr>
              <a:t>Dippel</a:t>
            </a:r>
            <a:r>
              <a:rPr lang="en-GB" sz="1600" dirty="0">
                <a:ln w="22225">
                  <a:noFill/>
                </a:ln>
                <a:solidFill>
                  <a:srgbClr val="292C7E"/>
                </a:solidFill>
              </a:rPr>
              <a:t> (2024) – OA as processual]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79AC7D-9353-4802-979D-C00A429CCB83}"/>
              </a:ext>
            </a:extLst>
          </p:cNvPr>
          <p:cNvSpPr txBox="1"/>
          <p:nvPr/>
        </p:nvSpPr>
        <p:spPr>
          <a:xfrm>
            <a:off x="767408" y="1133128"/>
            <a:ext cx="6696744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6600" dirty="0" err="1">
                <a:solidFill>
                  <a:srgbClr val="E91584"/>
                </a:solidFill>
              </a:rPr>
              <a:t>infrastructuring</a:t>
            </a:r>
            <a:endParaRPr lang="en-GB" sz="6600" dirty="0">
              <a:solidFill>
                <a:srgbClr val="E91584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0037D8-5F33-7BE9-E981-C5C37D836F3D}"/>
              </a:ext>
            </a:extLst>
          </p:cNvPr>
          <p:cNvSpPr txBox="1"/>
          <p:nvPr/>
        </p:nvSpPr>
        <p:spPr bwMode="auto">
          <a:xfrm>
            <a:off x="767408" y="4221088"/>
            <a:ext cx="6552728" cy="2308324"/>
          </a:xfrm>
          <a:prstGeom prst="rect">
            <a:avLst/>
          </a:prstGeom>
          <a:noFill/>
          <a:ln>
            <a:solidFill>
              <a:srgbClr val="292C7E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151462"/>
                </a:solidFill>
              </a:rPr>
              <a:t>Infrastructures as: “experimental material-semiotic practices interweaving social, economic, political and legal orderings with moral reasoning and technical networks that inevitably produce new and unpredictable assemblages that reconfigure the world” </a:t>
            </a:r>
            <a:r>
              <a:rPr lang="en-GB" sz="1600" dirty="0">
                <a:solidFill>
                  <a:srgbClr val="151462"/>
                </a:solidFill>
              </a:rPr>
              <a:t>(Calkins &amp; </a:t>
            </a:r>
            <a:r>
              <a:rPr lang="en-GB" sz="1600" dirty="0" err="1">
                <a:solidFill>
                  <a:srgbClr val="151462"/>
                </a:solidFill>
              </a:rPr>
              <a:t>Rottenburg</a:t>
            </a:r>
            <a:r>
              <a:rPr lang="en-GB" sz="1600" dirty="0">
                <a:solidFill>
                  <a:srgbClr val="151462"/>
                </a:solidFill>
              </a:rPr>
              <a:t> 2016)</a:t>
            </a:r>
            <a:endParaRPr lang="en-GB" sz="1600" i="1" dirty="0">
              <a:solidFill>
                <a:srgbClr val="1514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" name="Picture 4" descr="Community-led Open Publishing Infrastructures for Monographs (COPIM)">
            <a:extLst>
              <a:ext uri="{FF2B5EF4-FFF2-40B4-BE49-F238E27FC236}">
                <a16:creationId xmlns:a16="http://schemas.microsoft.com/office/drawing/2014/main" id="{54D1F905-B5FE-438C-AEC8-3A5C642CE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99" y="332656"/>
            <a:ext cx="3040915" cy="13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ommunity-led Open Publishing Infrastructures for Monographs (COPIM)">
            <a:extLst>
              <a:ext uri="{FF2B5EF4-FFF2-40B4-BE49-F238E27FC236}">
                <a16:creationId xmlns:a16="http://schemas.microsoft.com/office/drawing/2014/main" id="{68FE048E-AA79-4500-BF77-7388632A2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624" y="526076"/>
            <a:ext cx="5112568" cy="114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AB3E02-CAF3-F40D-5A8B-FE7802026DE9}"/>
              </a:ext>
            </a:extLst>
          </p:cNvPr>
          <p:cNvSpPr txBox="1"/>
          <p:nvPr/>
        </p:nvSpPr>
        <p:spPr>
          <a:xfrm>
            <a:off x="695401" y="2132856"/>
            <a:ext cx="4841114" cy="903048"/>
          </a:xfrm>
          <a:prstGeom prst="rect">
            <a:avLst/>
          </a:prstGeom>
          <a:solidFill>
            <a:srgbClr val="151462"/>
          </a:solidFill>
          <a:ln w="25400">
            <a:solidFill>
              <a:srgbClr val="151462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3.5 year project, funded by Research England &amp; the Arcadia Fund; ended April 2023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98E8FD-B431-BF9A-D71C-81C1A6EDD3A7}"/>
              </a:ext>
            </a:extLst>
          </p:cNvPr>
          <p:cNvSpPr txBox="1">
            <a:spLocks/>
          </p:cNvSpPr>
          <p:nvPr/>
        </p:nvSpPr>
        <p:spPr>
          <a:xfrm>
            <a:off x="695400" y="3645024"/>
            <a:ext cx="4841115" cy="2625681"/>
          </a:xfrm>
          <a:prstGeom prst="rect">
            <a:avLst/>
          </a:prstGeom>
          <a:noFill/>
          <a:ln>
            <a:solidFill>
              <a:srgbClr val="151462"/>
            </a:solidFill>
          </a:ln>
        </p:spPr>
        <p:txBody>
          <a:bodyPr wrap="square" anchor="ctr" anchorCtr="0">
            <a:noAutofit/>
          </a:bodyPr>
          <a:lstStyle/>
          <a:p>
            <a:pPr algn="ctr"/>
            <a:r>
              <a:rPr lang="en-GB" sz="2000" dirty="0">
                <a:solidFill>
                  <a:srgbClr val="151462"/>
                </a:solidFill>
              </a:rPr>
              <a:t>Addressing “</a:t>
            </a:r>
            <a:r>
              <a:rPr lang="en-GB" sz="2000" b="1" dirty="0">
                <a:solidFill>
                  <a:srgbClr val="151462"/>
                </a:solidFill>
              </a:rPr>
              <a:t>the key technological, structural, and organisational hurdles</a:t>
            </a:r>
            <a:r>
              <a:rPr lang="en-GB" sz="2000" dirty="0">
                <a:solidFill>
                  <a:srgbClr val="151462"/>
                </a:solidFill>
              </a:rPr>
              <a:t>—around funding, production, dissemination, discovery, reuse, and archiving—</a:t>
            </a:r>
            <a:r>
              <a:rPr lang="en-GB" sz="2000" b="1" dirty="0">
                <a:solidFill>
                  <a:srgbClr val="151462"/>
                </a:solidFill>
              </a:rPr>
              <a:t>which are standing in the way of the wider adoption and impact of Open Access books”</a:t>
            </a: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9C559DCF-8490-606F-8023-F1D4CC5DB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487" y="2132856"/>
            <a:ext cx="4842000" cy="1963987"/>
          </a:xfrm>
          <a:prstGeom prst="rect">
            <a:avLst/>
          </a:prstGeom>
          <a:noFill/>
          <a:ln w="9525">
            <a:solidFill>
              <a:srgbClr val="15146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0">
            <a:no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en-GB" altLang="en-US" sz="2000" dirty="0">
                <a:solidFill>
                  <a:srgbClr val="151462"/>
                </a:solidFill>
                <a:latin typeface="+mn-lt"/>
              </a:rPr>
              <a:t>“Everything we have gained by opening content and data will be under threat if we allow the enclosure of scholarly infrastructures” </a:t>
            </a:r>
            <a:br>
              <a:rPr lang="en-GB" altLang="en-US" sz="2000" dirty="0">
                <a:solidFill>
                  <a:srgbClr val="151462"/>
                </a:solidFill>
                <a:latin typeface="+mn-lt"/>
              </a:rPr>
            </a:br>
            <a:r>
              <a:rPr lang="en-GB" altLang="en-US" sz="2000" dirty="0">
                <a:solidFill>
                  <a:srgbClr val="151462"/>
                </a:solidFill>
                <a:latin typeface="+mn-lt"/>
              </a:rPr>
              <a:t>(</a:t>
            </a:r>
            <a:r>
              <a:rPr lang="en-GB" altLang="en-US" sz="2000" dirty="0" err="1">
                <a:solidFill>
                  <a:srgbClr val="151462"/>
                </a:solidFill>
                <a:latin typeface="+mn-lt"/>
              </a:rPr>
              <a:t>Bilder</a:t>
            </a:r>
            <a:r>
              <a:rPr lang="en-GB" altLang="en-US" sz="2000" dirty="0">
                <a:solidFill>
                  <a:srgbClr val="151462"/>
                </a:solidFill>
                <a:latin typeface="+mn-lt"/>
              </a:rPr>
              <a:t> et al, 2015)</a:t>
            </a:r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56A2B93F-EF7A-AC03-5D15-5021F58732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1632" y="4485249"/>
            <a:ext cx="4814968" cy="281355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3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982</Words>
  <Application>Microsoft Office PowerPoint</Application>
  <DocSecurity>0</DocSecurity>
  <PresentationFormat>Widescreen</PresentationFormat>
  <Paragraphs>77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Abadi</vt:lpstr>
      <vt:lpstr>Arial</vt:lpstr>
      <vt:lpstr>Calibri</vt:lpstr>
      <vt:lpstr>Calibri Light</vt:lpstr>
      <vt:lpstr>Garamond</vt:lpstr>
      <vt:lpstr>New rubrik edge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2024-02-15T18:04:28Z</dcterms:created>
  <dcterms:modified xsi:type="dcterms:W3CDTF">2025-06-03T12:14:21Z</dcterms:modified>
  <cp:category/>
  <dc:identifier/>
  <cp:contentStatus/>
  <dc:language/>
  <cp:version/>
</cp:coreProperties>
</file>