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Intro -&gt; Bio, Digital Humanities; DH; Premise</a:t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3d0a9b1424a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3d0a9b1424a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d09206df7c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d09206df7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3d09206df7c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3d09206df7c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3d09206df7c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3d09206df7c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3d09206df7c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3d09206df7c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3d09206df7c_1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3d09206df7c_1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d09206df7c_1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3d09206df7c_1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Will Digital History Become History? 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3d09206df7c_1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3d09206df7c_1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3d09206df7c_1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3d09206df7c_1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Relationship Id="rId4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gif"/><Relationship Id="rId4" Type="http://schemas.openxmlformats.org/officeDocument/2006/relationships/image" Target="../media/image23.jpg"/><Relationship Id="rId5" Type="http://schemas.openxmlformats.org/officeDocument/2006/relationships/image" Target="../media/image2.gif"/><Relationship Id="rId6" Type="http://schemas.openxmlformats.org/officeDocument/2006/relationships/image" Target="../media/image27.png"/><Relationship Id="rId7" Type="http://schemas.openxmlformats.org/officeDocument/2006/relationships/image" Target="../media/image17.png"/><Relationship Id="rId8" Type="http://schemas.openxmlformats.org/officeDocument/2006/relationships/image" Target="../media/image1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Relationship Id="rId4" Type="http://schemas.openxmlformats.org/officeDocument/2006/relationships/image" Target="../media/image19.png"/><Relationship Id="rId5" Type="http://schemas.openxmlformats.org/officeDocument/2006/relationships/hyperlink" Target="https://www.linkedin.com/posts/elliotwheatland-clinch_bts-bayeuxtapestry-britishmuseum-activity-7437836952013406208-WxUG?utm_source=share&amp;utm_medium=member_desktop&amp;rcm=ACoAADEU4QABxGB2K15WpuViyehL61wNT7Mzna0" TargetMode="External"/><Relationship Id="rId6" Type="http://schemas.openxmlformats.org/officeDocument/2006/relationships/hyperlink" Target="https://www.bayeuxmuseum.com/en/the-bayeux-tapestry/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hyperlink" Target="https://www.dhi.ac.uk/data/cistercians" TargetMode="External"/><Relationship Id="rId6" Type="http://schemas.openxmlformats.org/officeDocument/2006/relationships/hyperlink" Target="https://oxr.eng.ox.ac.uk/blog/shipproject/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6.jpg"/><Relationship Id="rId4" Type="http://schemas.openxmlformats.org/officeDocument/2006/relationships/image" Target="../media/image18.png"/><Relationship Id="rId10" Type="http://schemas.openxmlformats.org/officeDocument/2006/relationships/hyperlink" Target="https://www.transkribus.org/blog" TargetMode="External"/><Relationship Id="rId9" Type="http://schemas.openxmlformats.org/officeDocument/2006/relationships/image" Target="../media/image10.png"/><Relationship Id="rId5" Type="http://schemas.openxmlformats.org/officeDocument/2006/relationships/image" Target="../media/image5.jpg"/><Relationship Id="rId6" Type="http://schemas.openxmlformats.org/officeDocument/2006/relationships/image" Target="../media/image14.jpg"/><Relationship Id="rId7" Type="http://schemas.openxmlformats.org/officeDocument/2006/relationships/image" Target="../media/image22.gif"/><Relationship Id="rId8" Type="http://schemas.openxmlformats.org/officeDocument/2006/relationships/image" Target="../media/image20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Relationship Id="rId4" Type="http://schemas.openxmlformats.org/officeDocument/2006/relationships/image" Target="../media/image25.png"/><Relationship Id="rId5" Type="http://schemas.openxmlformats.org/officeDocument/2006/relationships/image" Target="../media/image21.png"/><Relationship Id="rId6" Type="http://schemas.openxmlformats.org/officeDocument/2006/relationships/hyperlink" Target="https://maps.nls.uk/geo/explore/#zoom=5.0&amp;lat=56.00000&amp;lon=-4.00000&amp;layers=6&amp;b=ESRIWorld&amp;o=100" TargetMode="External"/><Relationship Id="rId7" Type="http://schemas.openxmlformats.org/officeDocument/2006/relationships/hyperlink" Target="https://machines-reading-maps.github.io/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Relationship Id="rId4" Type="http://schemas.openxmlformats.org/officeDocument/2006/relationships/hyperlink" Target="https://www.oldbaileyonline.org/" TargetMode="Externa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sheffield.ac.uk/undergraduate/courses/2027/history-ba" TargetMode="External"/><Relationship Id="rId4" Type="http://schemas.openxmlformats.org/officeDocument/2006/relationships/hyperlink" Target="https://www.dhi.ac.uk/study/welcome/" TargetMode="External"/><Relationship Id="rId5" Type="http://schemas.openxmlformats.org/officeDocument/2006/relationships/image" Target="../media/image11.png"/><Relationship Id="rId6" Type="http://schemas.openxmlformats.org/officeDocument/2006/relationships/image" Target="../media/image24.png"/><Relationship Id="rId7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Yacks to Hacks - Should Historians Increasingly Code? </a:t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5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Dr Joseph Nockels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Lecturer in Digital Humanities, Digital Humanities Institute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j.nockels@sheffield.ac.uk</a:t>
            </a:r>
            <a:endParaRPr/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06900" y="3939378"/>
            <a:ext cx="2475416" cy="990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09350" y="4038150"/>
            <a:ext cx="792600" cy="792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2"/>
          <p:cNvSpPr txBox="1"/>
          <p:nvPr>
            <p:ph idx="1" type="body"/>
          </p:nvPr>
        </p:nvSpPr>
        <p:spPr>
          <a:xfrm>
            <a:off x="928200" y="1926900"/>
            <a:ext cx="7287600" cy="128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440"/>
              <a:buNone/>
            </a:pPr>
            <a:r>
              <a:rPr lang="en" sz="2220">
                <a:solidFill>
                  <a:schemeClr val="dk1"/>
                </a:solidFill>
              </a:rPr>
              <a:t>Thank you for listening</a:t>
            </a:r>
            <a:endParaRPr sz="222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1200"/>
              </a:spcBef>
              <a:spcAft>
                <a:spcPts val="1200"/>
              </a:spcAft>
              <a:buSzPts val="440"/>
              <a:buNone/>
            </a:pPr>
            <a:r>
              <a:rPr lang="en" sz="2220">
                <a:solidFill>
                  <a:schemeClr val="dk1"/>
                </a:solidFill>
              </a:rPr>
              <a:t>Feel free to contact me at </a:t>
            </a:r>
            <a:r>
              <a:rPr lang="en" sz="2220">
                <a:solidFill>
                  <a:schemeClr val="accent5"/>
                </a:solidFill>
              </a:rPr>
              <a:t>j.nockels@sheffield.ac.uk</a:t>
            </a:r>
            <a:endParaRPr sz="222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 title="olusoga-david.gif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2700" y="451700"/>
            <a:ext cx="2948600" cy="2174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4" title="e04c1ad6-5629-4d16-bde9-b671ede933c4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99900" y="2260450"/>
            <a:ext cx="4672752" cy="2628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 title="jYrvyk.gif"/>
          <p:cNvPicPr preferRelativeResize="0"/>
          <p:nvPr/>
        </p:nvPicPr>
        <p:blipFill rotWithShape="1">
          <a:blip r:embed="rId5">
            <a:alphaModFix/>
          </a:blip>
          <a:srcRect b="8993" l="4913" r="3251" t="4622"/>
          <a:stretch/>
        </p:blipFill>
        <p:spPr>
          <a:xfrm>
            <a:off x="2521700" y="2834075"/>
            <a:ext cx="2799025" cy="1481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 title="Screenshot 2026-03-17 at 12.18.30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030333" y="340750"/>
            <a:ext cx="2383499" cy="13449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3186475" y="1725875"/>
            <a:ext cx="2383500" cy="1108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chemeClr val="dk1"/>
                </a:solidFill>
              </a:rPr>
              <a:t>What Do We Mean By ‘Historian’? </a:t>
            </a:r>
            <a:endParaRPr b="1" sz="2000">
              <a:solidFill>
                <a:schemeClr val="dk1"/>
              </a:solidFill>
            </a:endParaRPr>
          </a:p>
        </p:txBody>
      </p:sp>
      <p:pic>
        <p:nvPicPr>
          <p:cNvPr id="67" name="Google Shape;67;p1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569976" y="340750"/>
            <a:ext cx="1266351" cy="17266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1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99730" y="2881900"/>
            <a:ext cx="1394850" cy="2006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Google Shape;73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7375" y="160363"/>
            <a:ext cx="5867873" cy="3300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5"/>
          <p:cNvPicPr preferRelativeResize="0"/>
          <p:nvPr/>
        </p:nvPicPr>
        <p:blipFill rotWithShape="1">
          <a:blip r:embed="rId4">
            <a:alphaModFix/>
          </a:blip>
          <a:srcRect b="8570" l="24121" r="48824" t="19653"/>
          <a:stretch/>
        </p:blipFill>
        <p:spPr>
          <a:xfrm>
            <a:off x="5486400" y="590650"/>
            <a:ext cx="3078298" cy="4482774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5"/>
          <p:cNvSpPr txBox="1"/>
          <p:nvPr/>
        </p:nvSpPr>
        <p:spPr>
          <a:xfrm>
            <a:off x="1908325" y="4296925"/>
            <a:ext cx="35214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</a:rPr>
              <a:t>LinkedIn post from Elliot Wheatland-Clinch, Mar 13, 2026, </a:t>
            </a:r>
            <a:r>
              <a:rPr lang="en" sz="1000" u="sng">
                <a:solidFill>
                  <a:schemeClr val="hlink"/>
                </a:solidFill>
                <a:hlinkClick r:id="rId5"/>
              </a:rPr>
              <a:t>https://www.linkedin.com/posts/elliotwheatland-clinch_bts-bayeuxtapestry-britishmuseum</a:t>
            </a:r>
            <a:endParaRPr sz="1000">
              <a:solidFill>
                <a:schemeClr val="dk2"/>
              </a:solidFill>
            </a:endParaRPr>
          </a:p>
        </p:txBody>
      </p:sp>
      <p:sp>
        <p:nvSpPr>
          <p:cNvPr id="76" name="Google Shape;76;p15"/>
          <p:cNvSpPr txBox="1"/>
          <p:nvPr/>
        </p:nvSpPr>
        <p:spPr>
          <a:xfrm>
            <a:off x="1107575" y="3520350"/>
            <a:ext cx="36519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The Bayeux Tapestry, </a:t>
            </a:r>
            <a:r>
              <a:rPr lang="en" sz="1000" u="sng">
                <a:solidFill>
                  <a:schemeClr val="hlink"/>
                </a:solidFill>
                <a:hlinkClick r:id="rId6"/>
              </a:rPr>
              <a:t>https://www.bayeuxmuseum.com/en/the-bayeux-tapestry/</a:t>
            </a:r>
            <a:endParaRPr sz="10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8350" y="1433263"/>
            <a:ext cx="4762500" cy="3571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56750" y="452350"/>
            <a:ext cx="4009926" cy="3114376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6"/>
          <p:cNvSpPr txBox="1"/>
          <p:nvPr/>
        </p:nvSpPr>
        <p:spPr>
          <a:xfrm>
            <a:off x="5066100" y="4358650"/>
            <a:ext cx="23628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</a:rPr>
              <a:t>Digital Humanities Institute, Download: Cisterians in Yorkshire,</a:t>
            </a:r>
            <a:r>
              <a:rPr lang="en" sz="1000">
                <a:solidFill>
                  <a:schemeClr val="dk2"/>
                </a:solidFill>
              </a:rPr>
              <a:t> </a:t>
            </a:r>
            <a:r>
              <a:rPr lang="en" sz="1000" u="sng">
                <a:solidFill>
                  <a:schemeClr val="hlink"/>
                </a:solidFill>
                <a:hlinkClick r:id="rId5"/>
              </a:rPr>
              <a:t>https://www.dhi.ac.uk/data/cistercians</a:t>
            </a:r>
            <a:endParaRPr sz="1000">
              <a:solidFill>
                <a:schemeClr val="dk2"/>
              </a:solidFill>
            </a:endParaRPr>
          </a:p>
        </p:txBody>
      </p:sp>
      <p:sp>
        <p:nvSpPr>
          <p:cNvPr id="84" name="Google Shape;84;p16"/>
          <p:cNvSpPr txBox="1"/>
          <p:nvPr/>
        </p:nvSpPr>
        <p:spPr>
          <a:xfrm>
            <a:off x="5122900" y="3566725"/>
            <a:ext cx="3294000" cy="66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Costiner</a:t>
            </a:r>
            <a:r>
              <a:rPr lang="en" sz="1000"/>
              <a:t>, L. Oxford X-Reality Hub, ‘A Digital Approach to Tracing Technological Innovation in Ship Design’, </a:t>
            </a:r>
            <a:r>
              <a:rPr lang="en" sz="1100" u="sng">
                <a:solidFill>
                  <a:schemeClr val="hlink"/>
                </a:solidFill>
                <a:hlinkClick r:id="rId6"/>
              </a:rPr>
              <a:t>https://oxr.eng.ox.ac.uk/blog/shipproject/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s://readcoop.eu/wp-content/uploads/2021/03/proj_republic2.jpg" id="89" name="Google Shape;89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6575" y="1086600"/>
            <a:ext cx="1888575" cy="27911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readcoop.eu/wp-content/uploads/2021/10/Web-Transkription-1575-09-16-1024x514.png" id="90" name="Google Shape;90;p17"/>
          <p:cNvPicPr preferRelativeResize="0"/>
          <p:nvPr/>
        </p:nvPicPr>
        <p:blipFill rotWithShape="1">
          <a:blip r:embed="rId4">
            <a:alphaModFix/>
          </a:blip>
          <a:srcRect b="49050" l="0" r="8223" t="0"/>
          <a:stretch/>
        </p:blipFill>
        <p:spPr>
          <a:xfrm>
            <a:off x="2136025" y="181425"/>
            <a:ext cx="4326700" cy="12057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readcoop.eu/wp-content/uploads/2021/03/Banner-1024x504.jpg" id="91" name="Google Shape;91;p1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258800" y="3824475"/>
            <a:ext cx="2555500" cy="12578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readcoop.eu/wp-content/uploads/2021/10/WStLA_Grundbuch_Stadt_Wien_B1_6a_fol.164r-982x1024.jpg" id="92" name="Google Shape;92;p1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944955" y="1547975"/>
            <a:ext cx="2055770" cy="214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597379" y="1547971"/>
            <a:ext cx="3815349" cy="214371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readcoop.eu/wp-content/uploads/2021/07/quebec_1-1024x569.jpg" id="94" name="Google Shape;94;p17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236988" y="3852467"/>
            <a:ext cx="1702932" cy="94625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readcoop.eu/wp-content/uploads/2021/05/Newspaper-1024x526.png" id="95" name="Google Shape;95;p17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071476" y="3852476"/>
            <a:ext cx="2055775" cy="1055983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7"/>
          <p:cNvSpPr txBox="1"/>
          <p:nvPr/>
        </p:nvSpPr>
        <p:spPr>
          <a:xfrm>
            <a:off x="227200" y="4057200"/>
            <a:ext cx="21234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Images from projects listed on Transkribus blog, </a:t>
            </a:r>
            <a:r>
              <a:rPr lang="en" sz="1000" u="sng">
                <a:solidFill>
                  <a:schemeClr val="hlink"/>
                </a:solidFill>
                <a:hlinkClick r:id="rId10"/>
              </a:rPr>
              <a:t>https://www.transkribus.org/blog</a:t>
            </a:r>
            <a:endParaRPr sz="10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Google Shape;10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29126" y="2571750"/>
            <a:ext cx="3128437" cy="1759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33600" y="261375"/>
            <a:ext cx="3519475" cy="17597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8"/>
          <p:cNvPicPr preferRelativeResize="0"/>
          <p:nvPr/>
        </p:nvPicPr>
        <p:blipFill rotWithShape="1">
          <a:blip r:embed="rId5">
            <a:alphaModFix/>
          </a:blip>
          <a:srcRect b="14436" l="0" r="21086" t="12470"/>
          <a:stretch/>
        </p:blipFill>
        <p:spPr>
          <a:xfrm>
            <a:off x="436375" y="1601625"/>
            <a:ext cx="4709248" cy="2726150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18"/>
          <p:cNvSpPr txBox="1"/>
          <p:nvPr/>
        </p:nvSpPr>
        <p:spPr>
          <a:xfrm>
            <a:off x="1291000" y="4395575"/>
            <a:ext cx="3000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National Library of Scotland, Map Viewer, </a:t>
            </a:r>
            <a:r>
              <a:rPr lang="en" sz="1000" u="sng">
                <a:solidFill>
                  <a:schemeClr val="hlink"/>
                </a:solidFill>
                <a:hlinkClick r:id="rId6"/>
              </a:rPr>
              <a:t>https://maps.nls.uk/geo/explore</a:t>
            </a:r>
            <a:endParaRPr sz="1000"/>
          </a:p>
        </p:txBody>
      </p:sp>
      <p:sp>
        <p:nvSpPr>
          <p:cNvPr id="105" name="Google Shape;105;p18"/>
          <p:cNvSpPr txBox="1"/>
          <p:nvPr/>
        </p:nvSpPr>
        <p:spPr>
          <a:xfrm>
            <a:off x="5493350" y="2021125"/>
            <a:ext cx="3000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Machine Reading Maps, </a:t>
            </a:r>
            <a:r>
              <a:rPr lang="en" sz="1000" u="sng">
                <a:solidFill>
                  <a:schemeClr val="hlink"/>
                </a:solidFill>
                <a:hlinkClick r:id="rId7"/>
              </a:rPr>
              <a:t>https://machines-reading-maps.github.io/</a:t>
            </a:r>
            <a:endParaRPr sz="10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19" title="Screenshot 2026-03-17 at 16.14.48.png"/>
          <p:cNvPicPr preferRelativeResize="0"/>
          <p:nvPr/>
        </p:nvPicPr>
        <p:blipFill rotWithShape="1">
          <a:blip r:embed="rId3">
            <a:alphaModFix/>
          </a:blip>
          <a:srcRect b="10025" l="593" r="20318" t="21071"/>
          <a:stretch/>
        </p:blipFill>
        <p:spPr>
          <a:xfrm>
            <a:off x="1249475" y="363475"/>
            <a:ext cx="6508723" cy="3544026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9"/>
          <p:cNvSpPr txBox="1"/>
          <p:nvPr/>
        </p:nvSpPr>
        <p:spPr>
          <a:xfrm>
            <a:off x="2521675" y="4009725"/>
            <a:ext cx="6542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Old Bailey Online, Homepage, </a:t>
            </a:r>
            <a:r>
              <a:rPr lang="en" sz="1000" u="sng">
                <a:solidFill>
                  <a:schemeClr val="hlink"/>
                </a:solidFill>
                <a:hlinkClick r:id="rId4"/>
              </a:rPr>
              <a:t>https://www.oldbaileyonline.org/</a:t>
            </a:r>
            <a:endParaRPr sz="1000" u="sng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0"/>
          <p:cNvSpPr txBox="1"/>
          <p:nvPr>
            <p:ph type="title"/>
          </p:nvPr>
        </p:nvSpPr>
        <p:spPr>
          <a:xfrm>
            <a:off x="189900" y="270500"/>
            <a:ext cx="8764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Technology Isn’t Perfect … That’s Why We Need Historians</a:t>
            </a:r>
            <a:endParaRPr/>
          </a:p>
        </p:txBody>
      </p:sp>
      <p:pic>
        <p:nvPicPr>
          <p:cNvPr id="117" name="Google Shape;117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3925" y="1121100"/>
            <a:ext cx="4686998" cy="3046549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20"/>
          <p:cNvSpPr txBox="1"/>
          <p:nvPr/>
        </p:nvSpPr>
        <p:spPr>
          <a:xfrm>
            <a:off x="1030625" y="4328875"/>
            <a:ext cx="38991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Pauline Wee &amp; DAIR / </a:t>
            </a:r>
            <a:r>
              <a:rPr lang="en" sz="1000">
                <a:solidFill>
                  <a:schemeClr val="accent5"/>
                </a:solidFill>
              </a:rPr>
              <a:t>https://betterimagesofai.org / https://creativecommons.org/licenses/by/4.0/</a:t>
            </a:r>
            <a:endParaRPr sz="1000">
              <a:solidFill>
                <a:schemeClr val="accent5"/>
              </a:solidFill>
            </a:endParaRPr>
          </a:p>
        </p:txBody>
      </p:sp>
      <p:sp>
        <p:nvSpPr>
          <p:cNvPr id="119" name="Google Shape;119;p20"/>
          <p:cNvSpPr txBox="1"/>
          <p:nvPr/>
        </p:nvSpPr>
        <p:spPr>
          <a:xfrm>
            <a:off x="5349500" y="894100"/>
            <a:ext cx="3426000" cy="387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</a:rPr>
              <a:t>Without input from historians, and the wider humanities, an overreliance on bad technology providers is seen, who  may not have enough expertise. </a:t>
            </a:r>
            <a:endParaRPr sz="15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</a:rPr>
              <a:t>Technology requires an adaption to working with messier, larger scale, data, to better develop projects, but historians are particularly well placed for this. </a:t>
            </a:r>
            <a:endParaRPr sz="15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</a:rPr>
              <a:t>We think of technology as progress, which can prevent us from resolving specific limitations. Historians are experts in understanding trends and factors.</a:t>
            </a:r>
            <a:endParaRPr sz="15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We Offer at Sheffield … </a:t>
            </a:r>
            <a:endParaRPr/>
          </a:p>
        </p:txBody>
      </p:sp>
      <p:sp>
        <p:nvSpPr>
          <p:cNvPr id="125" name="Google Shape;125;p21"/>
          <p:cNvSpPr txBox="1"/>
          <p:nvPr>
            <p:ph idx="1" type="body"/>
          </p:nvPr>
        </p:nvSpPr>
        <p:spPr>
          <a:xfrm>
            <a:off x="311700" y="1152475"/>
            <a:ext cx="46497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</a:rPr>
              <a:t>Undergraduate Digital History module, focused on hos technologies transform the ways in which </a:t>
            </a:r>
            <a:r>
              <a:rPr lang="en" sz="1200">
                <a:solidFill>
                  <a:schemeClr val="dk1"/>
                </a:solidFill>
              </a:rPr>
              <a:t>historical</a:t>
            </a:r>
            <a:r>
              <a:rPr lang="en" sz="1200">
                <a:solidFill>
                  <a:schemeClr val="dk1"/>
                </a:solidFill>
              </a:rPr>
              <a:t> research is </a:t>
            </a:r>
            <a:r>
              <a:rPr lang="en" sz="1200">
                <a:solidFill>
                  <a:schemeClr val="dk1"/>
                </a:solidFill>
              </a:rPr>
              <a:t>conducted</a:t>
            </a:r>
            <a:r>
              <a:rPr lang="en" sz="1200">
                <a:solidFill>
                  <a:schemeClr val="dk1"/>
                </a:solidFill>
              </a:rPr>
              <a:t>, presented and disseminated.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</a:rPr>
              <a:t>Entire MA courses based on technology’s impact on society, culture and data, with practical placements within our Special Collections.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F"/>
                </a:highlight>
              </a:rPr>
              <a:t>Both based at the School of History, Philosophy and Digital Humanities.</a:t>
            </a:r>
            <a:endParaRPr sz="12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F"/>
                </a:highlight>
              </a:rPr>
              <a:t>For more information, see </a:t>
            </a:r>
            <a:r>
              <a:rPr lang="en" sz="1100" u="sng">
                <a:solidFill>
                  <a:schemeClr val="hlink"/>
                </a:solidFill>
                <a:hlinkClick r:id="rId3"/>
              </a:rPr>
              <a:t>https://sheffield.ac.uk/undergraduate/courses/2027/history-ba</a:t>
            </a:r>
            <a:r>
              <a:rPr lang="en" sz="1200">
                <a:solidFill>
                  <a:schemeClr val="dk1"/>
                </a:solidFill>
                <a:highlight>
                  <a:srgbClr val="FFFFFF"/>
                </a:highlight>
              </a:rPr>
              <a:t>, and </a:t>
            </a:r>
            <a:r>
              <a:rPr lang="en" sz="1100" u="sng">
                <a:solidFill>
                  <a:schemeClr val="hlink"/>
                </a:solidFill>
                <a:hlinkClick r:id="rId4"/>
              </a:rPr>
              <a:t>https://www.dhi.ac.uk/study/welcome/</a:t>
            </a:r>
            <a:endParaRPr sz="12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highlight>
                <a:srgbClr val="FFFFFF"/>
              </a:highlight>
            </a:endParaRPr>
          </a:p>
        </p:txBody>
      </p:sp>
      <p:pic>
        <p:nvPicPr>
          <p:cNvPr id="126" name="Google Shape;126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99021" y="4236900"/>
            <a:ext cx="6419174" cy="803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2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93513" y="2180950"/>
            <a:ext cx="4168750" cy="1949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2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980488" y="145675"/>
            <a:ext cx="3794775" cy="1701325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21"/>
          <p:cNvSpPr txBox="1"/>
          <p:nvPr/>
        </p:nvSpPr>
        <p:spPr>
          <a:xfrm>
            <a:off x="5316000" y="1744775"/>
            <a:ext cx="3000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Fabrizio Matarese / </a:t>
            </a:r>
            <a:r>
              <a:rPr lang="en" sz="1000">
                <a:solidFill>
                  <a:schemeClr val="accent5"/>
                </a:solidFill>
              </a:rPr>
              <a:t>https://betterimagesofai.org / https://creativecommons.org/licenses/by/4.0/</a:t>
            </a:r>
            <a:endParaRPr sz="100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