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4"/>
    <p:sldMasterId id="2147483677" r:id="rId15"/>
  </p:sldMasterIdLst>
  <p:notesMasterIdLst>
    <p:notesMasterId r:id="rId81"/>
  </p:notesMasterIdLst>
  <p:sldIdLst>
    <p:sldId id="437" r:id="rId16"/>
    <p:sldId id="440" r:id="rId17"/>
    <p:sldId id="464" r:id="rId18"/>
    <p:sldId id="465" r:id="rId19"/>
    <p:sldId id="466" r:id="rId20"/>
    <p:sldId id="386" r:id="rId21"/>
    <p:sldId id="384" r:id="rId22"/>
    <p:sldId id="385" r:id="rId23"/>
    <p:sldId id="388" r:id="rId24"/>
    <p:sldId id="370" r:id="rId25"/>
    <p:sldId id="387" r:id="rId26"/>
    <p:sldId id="389" r:id="rId27"/>
    <p:sldId id="441" r:id="rId28"/>
    <p:sldId id="377" r:id="rId29"/>
    <p:sldId id="324" r:id="rId30"/>
    <p:sldId id="378" r:id="rId31"/>
    <p:sldId id="323" r:id="rId32"/>
    <p:sldId id="267" r:id="rId33"/>
    <p:sldId id="309" r:id="rId34"/>
    <p:sldId id="308" r:id="rId35"/>
    <p:sldId id="356" r:id="rId36"/>
    <p:sldId id="357" r:id="rId37"/>
    <p:sldId id="359" r:id="rId38"/>
    <p:sldId id="414" r:id="rId39"/>
    <p:sldId id="415" r:id="rId40"/>
    <p:sldId id="416" r:id="rId41"/>
    <p:sldId id="417" r:id="rId42"/>
    <p:sldId id="445" r:id="rId43"/>
    <p:sldId id="418" r:id="rId44"/>
    <p:sldId id="419" r:id="rId45"/>
    <p:sldId id="420" r:id="rId46"/>
    <p:sldId id="421" r:id="rId47"/>
    <p:sldId id="422" r:id="rId48"/>
    <p:sldId id="424" r:id="rId49"/>
    <p:sldId id="425" r:id="rId50"/>
    <p:sldId id="426" r:id="rId51"/>
    <p:sldId id="427" r:id="rId52"/>
    <p:sldId id="428" r:id="rId53"/>
    <p:sldId id="429" r:id="rId54"/>
    <p:sldId id="430" r:id="rId55"/>
    <p:sldId id="439" r:id="rId56"/>
    <p:sldId id="443" r:id="rId57"/>
    <p:sldId id="432" r:id="rId58"/>
    <p:sldId id="433" r:id="rId59"/>
    <p:sldId id="434" r:id="rId60"/>
    <p:sldId id="435" r:id="rId61"/>
    <p:sldId id="446" r:id="rId62"/>
    <p:sldId id="447" r:id="rId63"/>
    <p:sldId id="448" r:id="rId64"/>
    <p:sldId id="449" r:id="rId65"/>
    <p:sldId id="450" r:id="rId66"/>
    <p:sldId id="451" r:id="rId67"/>
    <p:sldId id="452" r:id="rId68"/>
    <p:sldId id="453" r:id="rId69"/>
    <p:sldId id="454" r:id="rId70"/>
    <p:sldId id="455" r:id="rId71"/>
    <p:sldId id="456" r:id="rId72"/>
    <p:sldId id="457" r:id="rId73"/>
    <p:sldId id="458" r:id="rId74"/>
    <p:sldId id="459" r:id="rId75"/>
    <p:sldId id="460" r:id="rId76"/>
    <p:sldId id="461" r:id="rId77"/>
    <p:sldId id="462" r:id="rId78"/>
    <p:sldId id="463" r:id="rId79"/>
    <p:sldId id="438" r:id="rId80"/>
  </p:sldIdLst>
  <p:sldSz cx="9144000" cy="6858000" type="screen4x3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onja Bezjak" initials="SB" lastIdx="2" clrIdx="0"/>
  <p:cmAuthor id="1" name="Vipavc Brvar, Irena" initials="VBI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0A0E"/>
    <a:srgbClr val="FEF3CE"/>
    <a:srgbClr val="FDD4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1.xml"/><Relationship Id="rId21" Type="http://schemas.openxmlformats.org/officeDocument/2006/relationships/slide" Target="slides/slide6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63" Type="http://schemas.openxmlformats.org/officeDocument/2006/relationships/slide" Target="slides/slide48.xml"/><Relationship Id="rId68" Type="http://schemas.openxmlformats.org/officeDocument/2006/relationships/slide" Target="slides/slide53.xml"/><Relationship Id="rId84" Type="http://schemas.openxmlformats.org/officeDocument/2006/relationships/viewProps" Target="viewProps.xml"/><Relationship Id="rId16" Type="http://schemas.openxmlformats.org/officeDocument/2006/relationships/slide" Target="slides/slide1.xml"/><Relationship Id="rId11" Type="http://schemas.openxmlformats.org/officeDocument/2006/relationships/customXml" Target="../customXml/item11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53" Type="http://schemas.openxmlformats.org/officeDocument/2006/relationships/slide" Target="slides/slide38.xml"/><Relationship Id="rId58" Type="http://schemas.openxmlformats.org/officeDocument/2006/relationships/slide" Target="slides/slide43.xml"/><Relationship Id="rId74" Type="http://schemas.openxmlformats.org/officeDocument/2006/relationships/slide" Target="slides/slide59.xml"/><Relationship Id="rId79" Type="http://schemas.openxmlformats.org/officeDocument/2006/relationships/slide" Target="slides/slide64.xml"/><Relationship Id="rId5" Type="http://schemas.openxmlformats.org/officeDocument/2006/relationships/customXml" Target="../customXml/item5.xml"/><Relationship Id="rId19" Type="http://schemas.openxmlformats.org/officeDocument/2006/relationships/slide" Target="slides/slide4.xml"/><Relationship Id="rId14" Type="http://schemas.openxmlformats.org/officeDocument/2006/relationships/slideMaster" Target="slideMasters/slideMaster1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56" Type="http://schemas.openxmlformats.org/officeDocument/2006/relationships/slide" Target="slides/slide41.xml"/><Relationship Id="rId64" Type="http://schemas.openxmlformats.org/officeDocument/2006/relationships/slide" Target="slides/slide49.xml"/><Relationship Id="rId69" Type="http://schemas.openxmlformats.org/officeDocument/2006/relationships/slide" Target="slides/slide54.xml"/><Relationship Id="rId77" Type="http://schemas.openxmlformats.org/officeDocument/2006/relationships/slide" Target="slides/slide62.xml"/><Relationship Id="rId8" Type="http://schemas.openxmlformats.org/officeDocument/2006/relationships/customXml" Target="../customXml/item8.xml"/><Relationship Id="rId51" Type="http://schemas.openxmlformats.org/officeDocument/2006/relationships/slide" Target="slides/slide36.xml"/><Relationship Id="rId72" Type="http://schemas.openxmlformats.org/officeDocument/2006/relationships/slide" Target="slides/slide57.xml"/><Relationship Id="rId80" Type="http://schemas.openxmlformats.org/officeDocument/2006/relationships/slide" Target="slides/slide65.xml"/><Relationship Id="rId85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59" Type="http://schemas.openxmlformats.org/officeDocument/2006/relationships/slide" Target="slides/slide44.xml"/><Relationship Id="rId67" Type="http://schemas.openxmlformats.org/officeDocument/2006/relationships/slide" Target="slides/slide52.xml"/><Relationship Id="rId20" Type="http://schemas.openxmlformats.org/officeDocument/2006/relationships/slide" Target="slides/slide5.xml"/><Relationship Id="rId41" Type="http://schemas.openxmlformats.org/officeDocument/2006/relationships/slide" Target="slides/slide26.xml"/><Relationship Id="rId54" Type="http://schemas.openxmlformats.org/officeDocument/2006/relationships/slide" Target="slides/slide39.xml"/><Relationship Id="rId62" Type="http://schemas.openxmlformats.org/officeDocument/2006/relationships/slide" Target="slides/slide47.xml"/><Relationship Id="rId70" Type="http://schemas.openxmlformats.org/officeDocument/2006/relationships/slide" Target="slides/slide55.xml"/><Relationship Id="rId75" Type="http://schemas.openxmlformats.org/officeDocument/2006/relationships/slide" Target="slides/slide60.xml"/><Relationship Id="rId83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slideMaster" Target="slideMasters/slideMaster2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57" Type="http://schemas.openxmlformats.org/officeDocument/2006/relationships/slide" Target="slides/slide42.xml"/><Relationship Id="rId10" Type="http://schemas.openxmlformats.org/officeDocument/2006/relationships/customXml" Target="../customXml/item10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slide" Target="slides/slide37.xml"/><Relationship Id="rId60" Type="http://schemas.openxmlformats.org/officeDocument/2006/relationships/slide" Target="slides/slide45.xml"/><Relationship Id="rId65" Type="http://schemas.openxmlformats.org/officeDocument/2006/relationships/slide" Target="slides/slide50.xml"/><Relationship Id="rId73" Type="http://schemas.openxmlformats.org/officeDocument/2006/relationships/slide" Target="slides/slide58.xml"/><Relationship Id="rId78" Type="http://schemas.openxmlformats.org/officeDocument/2006/relationships/slide" Target="slides/slide63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slide" Target="slides/slide3.xml"/><Relationship Id="rId39" Type="http://schemas.openxmlformats.org/officeDocument/2006/relationships/slide" Target="slides/slide24.xml"/><Relationship Id="rId34" Type="http://schemas.openxmlformats.org/officeDocument/2006/relationships/slide" Target="slides/slide19.xml"/><Relationship Id="rId50" Type="http://schemas.openxmlformats.org/officeDocument/2006/relationships/slide" Target="slides/slide35.xml"/><Relationship Id="rId55" Type="http://schemas.openxmlformats.org/officeDocument/2006/relationships/slide" Target="slides/slide40.xml"/><Relationship Id="rId76" Type="http://schemas.openxmlformats.org/officeDocument/2006/relationships/slide" Target="slides/slide61.xml"/><Relationship Id="rId7" Type="http://schemas.openxmlformats.org/officeDocument/2006/relationships/customXml" Target="../customXml/item7.xml"/><Relationship Id="rId71" Type="http://schemas.openxmlformats.org/officeDocument/2006/relationships/slide" Target="slides/slide56.xml"/><Relationship Id="rId2" Type="http://schemas.openxmlformats.org/officeDocument/2006/relationships/customXml" Target="../customXml/item2.xml"/><Relationship Id="rId29" Type="http://schemas.openxmlformats.org/officeDocument/2006/relationships/slide" Target="slides/slide14.xml"/><Relationship Id="rId24" Type="http://schemas.openxmlformats.org/officeDocument/2006/relationships/slide" Target="slides/slide9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66" Type="http://schemas.openxmlformats.org/officeDocument/2006/relationships/slide" Target="slides/slide51.xml"/><Relationship Id="rId61" Type="http://schemas.openxmlformats.org/officeDocument/2006/relationships/slide" Target="slides/slide46.xml"/><Relationship Id="rId8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ipavci\AppData\Local\Temp\1450432519677.xls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l-SI"/>
              <a:t>Gledano na sploh, priseljenci spodkopavajo slovensko kulturo.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'[1450432519677.xls]Sheet 0'!$B$27</c:f>
              <c:strCache>
                <c:ptCount val="1"/>
                <c:pt idx="0">
                  <c:v>soglašam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'[1450432519677.xls]Sheet 0'!$C$26:$F$26</c:f>
              <c:strCache>
                <c:ptCount val="4"/>
                <c:pt idx="0">
                  <c:v>osnovna ali manj</c:v>
                </c:pt>
                <c:pt idx="1">
                  <c:v>poklicna</c:v>
                </c:pt>
                <c:pt idx="2">
                  <c:v>srednja</c:v>
                </c:pt>
                <c:pt idx="3">
                  <c:v>višja, visoka...</c:v>
                </c:pt>
              </c:strCache>
            </c:strRef>
          </c:cat>
          <c:val>
            <c:numRef>
              <c:f>'[1450432519677.xls]Sheet 0'!$C$27:$F$27</c:f>
              <c:numCache>
                <c:formatCode>0.00</c:formatCode>
                <c:ptCount val="4"/>
                <c:pt idx="0">
                  <c:v>0.40372670807453415</c:v>
                </c:pt>
                <c:pt idx="1">
                  <c:v>0.49068322981366458</c:v>
                </c:pt>
                <c:pt idx="2">
                  <c:v>0.49068322981366458</c:v>
                </c:pt>
                <c:pt idx="3">
                  <c:v>0.35403726708074534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50-42CA-8937-24E3F62B0F2B}"/>
            </c:ext>
          </c:extLst>
        </c:ser>
        <c:ser>
          <c:idx val="1"/>
          <c:order val="1"/>
          <c:tx>
            <c:strRef>
              <c:f>'[1450432519677.xls]Sheet 0'!$B$28</c:f>
              <c:strCache>
                <c:ptCount val="1"/>
                <c:pt idx="0">
                  <c:v>niti - niti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'[1450432519677.xls]Sheet 0'!$C$26:$F$26</c:f>
              <c:strCache>
                <c:ptCount val="4"/>
                <c:pt idx="0">
                  <c:v>osnovna ali manj</c:v>
                </c:pt>
                <c:pt idx="1">
                  <c:v>poklicna</c:v>
                </c:pt>
                <c:pt idx="2">
                  <c:v>srednja</c:v>
                </c:pt>
                <c:pt idx="3">
                  <c:v>višja, visoka...</c:v>
                </c:pt>
              </c:strCache>
            </c:strRef>
          </c:cat>
          <c:val>
            <c:numRef>
              <c:f>'[1450432519677.xls]Sheet 0'!$C$28:$F$28</c:f>
              <c:numCache>
                <c:formatCode>0.00</c:formatCode>
                <c:ptCount val="4"/>
                <c:pt idx="0">
                  <c:v>0.18633540372670807</c:v>
                </c:pt>
                <c:pt idx="1">
                  <c:v>0.24401913875598086</c:v>
                </c:pt>
                <c:pt idx="2">
                  <c:v>0.25252525252525254</c:v>
                </c:pt>
                <c:pt idx="3">
                  <c:v>0.24161073825503357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750-42CA-8937-24E3F62B0F2B}"/>
            </c:ext>
          </c:extLst>
        </c:ser>
        <c:ser>
          <c:idx val="2"/>
          <c:order val="2"/>
          <c:tx>
            <c:strRef>
              <c:f>'[1450432519677.xls]Sheet 0'!$B$29</c:f>
              <c:strCache>
                <c:ptCount val="1"/>
                <c:pt idx="0">
                  <c:v>ne soglašam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'[1450432519677.xls]Sheet 0'!$C$26:$F$26</c:f>
              <c:strCache>
                <c:ptCount val="4"/>
                <c:pt idx="0">
                  <c:v>osnovna ali manj</c:v>
                </c:pt>
                <c:pt idx="1">
                  <c:v>poklicna</c:v>
                </c:pt>
                <c:pt idx="2">
                  <c:v>srednja</c:v>
                </c:pt>
                <c:pt idx="3">
                  <c:v>višja, visoka...</c:v>
                </c:pt>
              </c:strCache>
            </c:strRef>
          </c:cat>
          <c:val>
            <c:numRef>
              <c:f>'[1450432519677.xls]Sheet 0'!$C$29:$F$29</c:f>
              <c:numCache>
                <c:formatCode>0.00</c:formatCode>
                <c:ptCount val="4"/>
                <c:pt idx="0">
                  <c:v>0.40993788819875776</c:v>
                </c:pt>
                <c:pt idx="1">
                  <c:v>0.37799043062200954</c:v>
                </c:pt>
                <c:pt idx="2">
                  <c:v>0.48148148148148145</c:v>
                </c:pt>
                <c:pt idx="3">
                  <c:v>0.56711409395973156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750-42CA-8937-24E3F62B0F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95425872"/>
        <c:axId val="295431360"/>
      </c:barChart>
      <c:catAx>
        <c:axId val="29542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295431360"/>
        <c:crosses val="autoZero"/>
        <c:auto val="1"/>
        <c:lblAlgn val="ctr"/>
        <c:lblOffset val="100"/>
        <c:noMultiLvlLbl val="0"/>
      </c:catAx>
      <c:valAx>
        <c:axId val="295431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295425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D22476-879D-4112-847C-7AAFC53BA7F7}" type="datetimeFigureOut">
              <a:rPr lang="sl-SI" smtClean="0"/>
              <a:t>17. 05. 2018</a:t>
            </a:fld>
            <a:endParaRPr lang="sl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347E39-09D9-4CE2-8F3C-1A762EB6E11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76991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347E39-09D9-4CE2-8F3C-1A762EB6E110}" type="slidenum">
              <a:rPr lang="sl-SI" smtClean="0"/>
              <a:t>8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3015567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l-SI" altLang="sl-SI" smtClean="0"/>
          </a:p>
        </p:txBody>
      </p:sp>
    </p:spTree>
    <p:extLst>
      <p:ext uri="{BB962C8B-B14F-4D97-AF65-F5344CB8AC3E}">
        <p14:creationId xmlns:p14="http://schemas.microsoft.com/office/powerpoint/2010/main" val="18930311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l-SI" altLang="sl-SI" smtClean="0"/>
          </a:p>
        </p:txBody>
      </p:sp>
    </p:spTree>
    <p:extLst>
      <p:ext uri="{BB962C8B-B14F-4D97-AF65-F5344CB8AC3E}">
        <p14:creationId xmlns:p14="http://schemas.microsoft.com/office/powerpoint/2010/main" val="16445693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l-SI" altLang="sl-SI" smtClean="0"/>
          </a:p>
        </p:txBody>
      </p:sp>
    </p:spTree>
    <p:extLst>
      <p:ext uri="{BB962C8B-B14F-4D97-AF65-F5344CB8AC3E}">
        <p14:creationId xmlns:p14="http://schemas.microsoft.com/office/powerpoint/2010/main" val="21245910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l-SI" altLang="sl-SI" smtClean="0"/>
          </a:p>
        </p:txBody>
      </p:sp>
    </p:spTree>
    <p:extLst>
      <p:ext uri="{BB962C8B-B14F-4D97-AF65-F5344CB8AC3E}">
        <p14:creationId xmlns:p14="http://schemas.microsoft.com/office/powerpoint/2010/main" val="6962461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sl-SI" smtClean="0"/>
          </a:p>
        </p:txBody>
      </p:sp>
    </p:spTree>
    <p:extLst>
      <p:ext uri="{BB962C8B-B14F-4D97-AF65-F5344CB8AC3E}">
        <p14:creationId xmlns:p14="http://schemas.microsoft.com/office/powerpoint/2010/main" val="4602062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sl-SI" smtClean="0"/>
          </a:p>
        </p:txBody>
      </p:sp>
    </p:spTree>
    <p:extLst>
      <p:ext uri="{BB962C8B-B14F-4D97-AF65-F5344CB8AC3E}">
        <p14:creationId xmlns:p14="http://schemas.microsoft.com/office/powerpoint/2010/main" val="35766807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sl-SI" smtClean="0"/>
          </a:p>
        </p:txBody>
      </p:sp>
    </p:spTree>
    <p:extLst>
      <p:ext uri="{BB962C8B-B14F-4D97-AF65-F5344CB8AC3E}">
        <p14:creationId xmlns:p14="http://schemas.microsoft.com/office/powerpoint/2010/main" val="30930209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sl-SI" smtClean="0"/>
          </a:p>
        </p:txBody>
      </p:sp>
    </p:spTree>
    <p:extLst>
      <p:ext uri="{BB962C8B-B14F-4D97-AF65-F5344CB8AC3E}">
        <p14:creationId xmlns:p14="http://schemas.microsoft.com/office/powerpoint/2010/main" val="42624498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sl-SI" smtClean="0"/>
          </a:p>
        </p:txBody>
      </p:sp>
    </p:spTree>
    <p:extLst>
      <p:ext uri="{BB962C8B-B14F-4D97-AF65-F5344CB8AC3E}">
        <p14:creationId xmlns:p14="http://schemas.microsoft.com/office/powerpoint/2010/main" val="2951277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sl-SI" smtClean="0"/>
          </a:p>
        </p:txBody>
      </p:sp>
    </p:spTree>
    <p:extLst>
      <p:ext uri="{BB962C8B-B14F-4D97-AF65-F5344CB8AC3E}">
        <p14:creationId xmlns:p14="http://schemas.microsoft.com/office/powerpoint/2010/main" val="757990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sl-SI" smtClean="0"/>
          </a:p>
        </p:txBody>
      </p:sp>
    </p:spTree>
    <p:extLst>
      <p:ext uri="{BB962C8B-B14F-4D97-AF65-F5344CB8AC3E}">
        <p14:creationId xmlns:p14="http://schemas.microsoft.com/office/powerpoint/2010/main" val="2211056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sl-SI" smtClean="0"/>
          </a:p>
        </p:txBody>
      </p:sp>
    </p:spTree>
    <p:extLst>
      <p:ext uri="{BB962C8B-B14F-4D97-AF65-F5344CB8AC3E}">
        <p14:creationId xmlns:p14="http://schemas.microsoft.com/office/powerpoint/2010/main" val="12057412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sl-SI" smtClean="0"/>
          </a:p>
        </p:txBody>
      </p:sp>
    </p:spTree>
    <p:extLst>
      <p:ext uri="{BB962C8B-B14F-4D97-AF65-F5344CB8AC3E}">
        <p14:creationId xmlns:p14="http://schemas.microsoft.com/office/powerpoint/2010/main" val="4037642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sl-SI" smtClean="0"/>
          </a:p>
        </p:txBody>
      </p:sp>
    </p:spTree>
    <p:extLst>
      <p:ext uri="{BB962C8B-B14F-4D97-AF65-F5344CB8AC3E}">
        <p14:creationId xmlns:p14="http://schemas.microsoft.com/office/powerpoint/2010/main" val="745202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sl-SI" smtClean="0"/>
          </a:p>
        </p:txBody>
      </p:sp>
    </p:spTree>
    <p:extLst>
      <p:ext uri="{BB962C8B-B14F-4D97-AF65-F5344CB8AC3E}">
        <p14:creationId xmlns:p14="http://schemas.microsoft.com/office/powerpoint/2010/main" val="2715465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347E39-09D9-4CE2-8F3C-1A762EB6E110}" type="slidenum">
              <a:rPr lang="sl-SI" smtClean="0"/>
              <a:t>20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692171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l-SI" altLang="sl-SI" smtClean="0"/>
          </a:p>
        </p:txBody>
      </p:sp>
    </p:spTree>
    <p:extLst>
      <p:ext uri="{BB962C8B-B14F-4D97-AF65-F5344CB8AC3E}">
        <p14:creationId xmlns:p14="http://schemas.microsoft.com/office/powerpoint/2010/main" val="11213924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l-SI" altLang="sl-SI" smtClean="0"/>
          </a:p>
        </p:txBody>
      </p:sp>
    </p:spTree>
    <p:extLst>
      <p:ext uri="{BB962C8B-B14F-4D97-AF65-F5344CB8AC3E}">
        <p14:creationId xmlns:p14="http://schemas.microsoft.com/office/powerpoint/2010/main" val="1370521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7504" y="2708920"/>
            <a:ext cx="8856984" cy="108012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/>
            </a:lvl1pPr>
          </a:lstStyle>
          <a:p>
            <a:r>
              <a:rPr lang="sl-SI" dirty="0" smtClean="0"/>
              <a:t>Naslov</a:t>
            </a:r>
            <a:endParaRPr lang="sl-SI" dirty="0"/>
          </a:p>
        </p:txBody>
      </p:sp>
      <p:sp>
        <p:nvSpPr>
          <p:cNvPr id="8" name="Text Placeholder 2"/>
          <p:cNvSpPr>
            <a:spLocks noGrp="1"/>
          </p:cNvSpPr>
          <p:nvPr>
            <p:ph idx="1" hasCustomPrompt="1"/>
          </p:nvPr>
        </p:nvSpPr>
        <p:spPr>
          <a:xfrm>
            <a:off x="238272" y="4077073"/>
            <a:ext cx="8654208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>
              <a:defRPr/>
            </a:lvl1pPr>
          </a:lstStyle>
          <a:p>
            <a:pPr lvl="0"/>
            <a:r>
              <a:rPr lang="sl-SI" dirty="0" smtClean="0"/>
              <a:t>Podnaslov</a:t>
            </a:r>
            <a:endParaRPr lang="en-US" dirty="0" smtClean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4868863"/>
            <a:ext cx="8641655" cy="1655762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pPr algn="l"/>
            <a:r>
              <a:rPr lang="sl-SI" b="1" dirty="0" smtClean="0">
                <a:latin typeface="Tahoma" pitchFamily="34" charset="0"/>
              </a:rPr>
              <a:t>IME PRIMEK PREDAVATELJA</a:t>
            </a:r>
            <a:endParaRPr lang="sl-SI" dirty="0" smtClean="0">
              <a:latin typeface="Tahoma" pitchFamily="34" charset="0"/>
            </a:endParaRPr>
          </a:p>
          <a:p>
            <a:pPr algn="l"/>
            <a:r>
              <a:rPr lang="sl-SI" dirty="0" smtClean="0">
                <a:latin typeface="Tahoma" pitchFamily="34" charset="0"/>
              </a:rPr>
              <a:t>ADP, Univerza v Ljubljani, 2013</a:t>
            </a:r>
            <a:endParaRPr lang="sl-SI" dirty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407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840" y="764704"/>
            <a:ext cx="8229600" cy="5400600"/>
          </a:xfrm>
          <a:prstGeom prst="rect">
            <a:avLst/>
          </a:prstGeom>
        </p:spPr>
        <p:txBody>
          <a:bodyPr/>
          <a:lstStyle>
            <a:lvl1pPr algn="l"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 dirty="0"/>
          </a:p>
        </p:txBody>
      </p:sp>
      <p:sp>
        <p:nvSpPr>
          <p:cNvPr id="8" name="Rectangle 7"/>
          <p:cNvSpPr/>
          <p:nvPr/>
        </p:nvSpPr>
        <p:spPr>
          <a:xfrm>
            <a:off x="-36512" y="0"/>
            <a:ext cx="84874" cy="6858000"/>
          </a:xfrm>
          <a:prstGeom prst="rect">
            <a:avLst/>
          </a:prstGeom>
          <a:solidFill>
            <a:srgbClr val="FDD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836" y="6381328"/>
            <a:ext cx="629063" cy="445739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347382" cy="432048"/>
          </a:xfrm>
          <a:prstGeom prst="rect">
            <a:avLst/>
          </a:prstGeom>
          <a:solidFill>
            <a:srgbClr val="FDD44F"/>
          </a:solidFill>
        </p:spPr>
        <p:txBody>
          <a:bodyPr anchor="b"/>
          <a:lstStyle>
            <a:lvl1pPr>
              <a:defRPr>
                <a:solidFill>
                  <a:srgbClr val="9D0A0E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sl-SI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8676456" y="0"/>
            <a:ext cx="468312" cy="6858000"/>
          </a:xfrm>
          <a:prstGeom prst="rect">
            <a:avLst/>
          </a:prstGeom>
          <a:solidFill>
            <a:srgbClr val="767676"/>
          </a:solidFill>
        </p:spPr>
        <p:txBody>
          <a:bodyPr vert="vert" anchor="ctr">
            <a:noAutofit/>
          </a:bodyPr>
          <a:lstStyle>
            <a:lvl1pPr algn="l">
              <a:defRPr sz="12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sl-SI" dirty="0" smtClean="0"/>
              <a:t>  Poglavje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15497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8610600" y="381000"/>
            <a:ext cx="533400" cy="58674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Rectangle 8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8077200" cy="360000"/>
          </a:xfrm>
          <a:prstGeom prst="rect">
            <a:avLst/>
          </a:prstGeom>
          <a:solidFill>
            <a:srgbClr val="FDD44F"/>
          </a:solidFill>
        </p:spPr>
        <p:txBody>
          <a:bodyPr anchor="ctr"/>
          <a:lstStyle>
            <a:lvl1pPr eaLnBrk="1" latinLnBrk="0" hangingPunct="1">
              <a:defRPr kumimoji="0" sz="1800" b="1">
                <a:solidFill>
                  <a:srgbClr val="9D0A0E"/>
                </a:solidFill>
              </a:defRPr>
            </a:lvl1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1"/>
          <p:cNvSpPr>
            <a:spLocks noGrp="1"/>
          </p:cNvSpPr>
          <p:nvPr>
            <p:ph sz="quarter" idx="15"/>
          </p:nvPr>
        </p:nvSpPr>
        <p:spPr>
          <a:xfrm>
            <a:off x="306000" y="808876"/>
            <a:ext cx="8077200" cy="56205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6"/>
          </p:nvPr>
        </p:nvSpPr>
        <p:spPr>
          <a:xfrm>
            <a:off x="7010400" y="76200"/>
            <a:ext cx="1371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76B64-3991-4455-8251-E1727C2A5ADE}" type="datetime1">
              <a:rPr lang="en-US"/>
              <a:pPr>
                <a:defRPr/>
              </a:pPr>
              <a:t>5/17/2018</a:t>
            </a:fld>
            <a:endParaRPr lang="sl-SI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7"/>
          </p:nvPr>
        </p:nvSpPr>
        <p:spPr>
          <a:xfrm>
            <a:off x="6503988" y="6473825"/>
            <a:ext cx="9906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2C960-F9F2-45D1-B744-6DA9DDAB933D}" type="slidenum">
              <a:rPr lang="sl-SI"/>
              <a:pPr>
                <a:defRPr/>
              </a:pPr>
              <a:t>‹#›</a:t>
            </a:fld>
            <a:endParaRPr lang="sl-SI"/>
          </a:p>
        </p:txBody>
      </p:sp>
      <p:sp>
        <p:nvSpPr>
          <p:cNvPr id="7" name="Rectangle 12"/>
          <p:cNvSpPr>
            <a:spLocks noGrp="1"/>
          </p:cNvSpPr>
          <p:nvPr>
            <p:ph type="ftr" sz="quarter" idx="18"/>
          </p:nvPr>
        </p:nvSpPr>
        <p:spPr>
          <a:xfrm>
            <a:off x="179388" y="6453188"/>
            <a:ext cx="3733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l-SI"/>
              <a:t>_</a:t>
            </a:r>
          </a:p>
        </p:txBody>
      </p:sp>
    </p:spTree>
    <p:extLst>
      <p:ext uri="{BB962C8B-B14F-4D97-AF65-F5344CB8AC3E}">
        <p14:creationId xmlns:p14="http://schemas.microsoft.com/office/powerpoint/2010/main" val="1361415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Naslovnica z UNI in CESS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7504" y="2708920"/>
            <a:ext cx="8856984" cy="108012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sl-SI" dirty="0" smtClean="0"/>
              <a:t>Naslov</a:t>
            </a:r>
            <a:endParaRPr lang="sl-SI" dirty="0"/>
          </a:p>
        </p:txBody>
      </p:sp>
      <p:sp>
        <p:nvSpPr>
          <p:cNvPr id="8" name="Text Placeholder 2"/>
          <p:cNvSpPr>
            <a:spLocks noGrp="1"/>
          </p:cNvSpPr>
          <p:nvPr>
            <p:ph idx="1" hasCustomPrompt="1"/>
          </p:nvPr>
        </p:nvSpPr>
        <p:spPr>
          <a:xfrm>
            <a:off x="238272" y="4077073"/>
            <a:ext cx="8654208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sl-SI" dirty="0" smtClean="0"/>
              <a:t>Podnaslov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251521" y="4869160"/>
            <a:ext cx="8640959" cy="432047"/>
          </a:xfrm>
          <a:prstGeom prst="rect">
            <a:avLst/>
          </a:prstGeom>
        </p:spPr>
        <p:txBody>
          <a:bodyPr/>
          <a:lstStyle>
            <a:lvl1pPr algn="l">
              <a:defRPr sz="2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l"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algn="l"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algn="l"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algn="l"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sl-SI" dirty="0" smtClean="0"/>
              <a:t>Ime in priimek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251520" y="5301208"/>
            <a:ext cx="8640959" cy="576064"/>
          </a:xfrm>
          <a:prstGeom prst="rect">
            <a:avLst/>
          </a:prstGeom>
        </p:spPr>
        <p:txBody>
          <a:bodyPr/>
          <a:lstStyle>
            <a:lvl1pPr algn="l">
              <a:defRPr sz="2000" b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l"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algn="l"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algn="l"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algn="l"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sl-SI" dirty="0" smtClean="0"/>
              <a:t>ADP, 2015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940" y="6213659"/>
            <a:ext cx="1324548" cy="466903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286247" y="6162017"/>
            <a:ext cx="3167861" cy="582718"/>
            <a:chOff x="286247" y="6162017"/>
            <a:chExt cx="3167861" cy="582718"/>
          </a:xfrm>
        </p:grpSpPr>
        <p:pic>
          <p:nvPicPr>
            <p:cNvPr id="15" name="Picture 2" descr="S:\ARHIV 2\SHARED\koristne_zadeve\GrafikeADP\logo drugi\CESSDA_od_2015\cessda logo solid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3773" y="6267110"/>
              <a:ext cx="1140335" cy="3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ojstersekm\Downloads\g3049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247" y="6162017"/>
              <a:ext cx="1170856" cy="582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03484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aslov in vsebin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840" y="764704"/>
            <a:ext cx="8229600" cy="5400600"/>
          </a:xfrm>
          <a:prstGeom prst="rect">
            <a:avLst/>
          </a:prstGeom>
        </p:spPr>
        <p:txBody>
          <a:bodyPr/>
          <a:lstStyle>
            <a:lvl1pPr algn="l"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 dirty="0"/>
          </a:p>
        </p:txBody>
      </p:sp>
      <p:sp>
        <p:nvSpPr>
          <p:cNvPr id="8" name="Rectangle 7"/>
          <p:cNvSpPr/>
          <p:nvPr userDrawn="1"/>
        </p:nvSpPr>
        <p:spPr>
          <a:xfrm>
            <a:off x="-36512" y="0"/>
            <a:ext cx="84874" cy="6858000"/>
          </a:xfrm>
          <a:prstGeom prst="rect">
            <a:avLst/>
          </a:prstGeom>
          <a:solidFill>
            <a:srgbClr val="FDD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836" y="6381328"/>
            <a:ext cx="629063" cy="445739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347382" cy="432048"/>
          </a:xfrm>
          <a:prstGeom prst="rect">
            <a:avLst/>
          </a:prstGeom>
          <a:solidFill>
            <a:srgbClr val="FDD44F"/>
          </a:solidFill>
        </p:spPr>
        <p:txBody>
          <a:bodyPr anchor="b"/>
          <a:lstStyle>
            <a:lvl1pPr>
              <a:defRPr sz="2200">
                <a:solidFill>
                  <a:srgbClr val="9D0A0E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sl-SI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8676456" y="0"/>
            <a:ext cx="468312" cy="6858000"/>
          </a:xfrm>
          <a:prstGeom prst="rect">
            <a:avLst/>
          </a:prstGeom>
          <a:solidFill>
            <a:srgbClr val="767676"/>
          </a:solidFill>
        </p:spPr>
        <p:txBody>
          <a:bodyPr vert="vert" anchor="ctr">
            <a:noAutofit/>
          </a:bodyPr>
          <a:lstStyle>
            <a:lvl1pPr algn="l">
              <a:defRPr sz="12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sl-SI" dirty="0" smtClean="0"/>
              <a:t>  Poglavje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8525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slovni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7504" y="2708920"/>
            <a:ext cx="8856984" cy="108012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sl-SI" dirty="0" smtClean="0"/>
              <a:t>Naslov</a:t>
            </a:r>
            <a:endParaRPr lang="sl-SI" dirty="0"/>
          </a:p>
        </p:txBody>
      </p:sp>
      <p:sp>
        <p:nvSpPr>
          <p:cNvPr id="8" name="Text Placeholder 2"/>
          <p:cNvSpPr>
            <a:spLocks noGrp="1"/>
          </p:cNvSpPr>
          <p:nvPr>
            <p:ph idx="1" hasCustomPrompt="1"/>
          </p:nvPr>
        </p:nvSpPr>
        <p:spPr>
          <a:xfrm>
            <a:off x="238272" y="4077073"/>
            <a:ext cx="8654208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sl-SI" dirty="0" smtClean="0"/>
              <a:t>Podnaslov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51520" y="5085184"/>
            <a:ext cx="8642350" cy="431775"/>
          </a:xfrm>
          <a:prstGeom prst="rect">
            <a:avLst/>
          </a:prstGeom>
        </p:spPr>
        <p:txBody>
          <a:bodyPr/>
          <a:lstStyle>
            <a:lvl1pPr algn="l">
              <a:defRPr sz="2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l">
              <a:defRPr sz="2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algn="l">
              <a:defRPr sz="2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algn="l">
              <a:defRPr sz="2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algn="l">
              <a:defRPr sz="2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algn="l"/>
            <a:r>
              <a:rPr lang="sl-SI" b="1" dirty="0" smtClean="0">
                <a:latin typeface="Tahoma" pitchFamily="34" charset="0"/>
              </a:rPr>
              <a:t>IME PRIMEK PREDAVATELJA</a:t>
            </a:r>
            <a:endParaRPr lang="sl-SI" dirty="0" smtClean="0">
              <a:latin typeface="Tahoma" pitchFamily="34" charset="0"/>
            </a:endParaRPr>
          </a:p>
          <a:p>
            <a:pPr lvl="0"/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250825" y="5589588"/>
            <a:ext cx="8642350" cy="431800"/>
          </a:xfrm>
          <a:prstGeom prst="rect">
            <a:avLst/>
          </a:prstGeom>
        </p:spPr>
        <p:txBody>
          <a:bodyPr/>
          <a:lstStyle>
            <a:lvl1pPr algn="l"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sl-SI" dirty="0" smtClean="0">
                <a:latin typeface="Tahoma" pitchFamily="34" charset="0"/>
              </a:rPr>
              <a:t>ADP, Univerza v Ljubljani, 2013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940" y="6213659"/>
            <a:ext cx="1324548" cy="466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344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aslovnica z UNI in CESS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7504" y="2708920"/>
            <a:ext cx="8856984" cy="108012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sl-SI" dirty="0" smtClean="0"/>
              <a:t>Naslov</a:t>
            </a:r>
            <a:endParaRPr lang="sl-SI" dirty="0"/>
          </a:p>
        </p:txBody>
      </p:sp>
      <p:sp>
        <p:nvSpPr>
          <p:cNvPr id="8" name="Text Placeholder 2"/>
          <p:cNvSpPr>
            <a:spLocks noGrp="1"/>
          </p:cNvSpPr>
          <p:nvPr>
            <p:ph idx="1" hasCustomPrompt="1"/>
          </p:nvPr>
        </p:nvSpPr>
        <p:spPr>
          <a:xfrm>
            <a:off x="238272" y="4077073"/>
            <a:ext cx="8654208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sl-SI" dirty="0" smtClean="0"/>
              <a:t>Podnaslov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251521" y="4869160"/>
            <a:ext cx="8640959" cy="432047"/>
          </a:xfrm>
          <a:prstGeom prst="rect">
            <a:avLst/>
          </a:prstGeom>
        </p:spPr>
        <p:txBody>
          <a:bodyPr/>
          <a:lstStyle>
            <a:lvl1pPr algn="l">
              <a:defRPr sz="20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l"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algn="l"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algn="l"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algn="l"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sl-SI" dirty="0" smtClean="0"/>
              <a:t>Ime in priimek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251520" y="5301208"/>
            <a:ext cx="8640959" cy="576064"/>
          </a:xfrm>
          <a:prstGeom prst="rect">
            <a:avLst/>
          </a:prstGeom>
        </p:spPr>
        <p:txBody>
          <a:bodyPr/>
          <a:lstStyle>
            <a:lvl1pPr algn="l">
              <a:defRPr sz="2000" b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l"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algn="l"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algn="l"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algn="l"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sl-SI" dirty="0" smtClean="0"/>
              <a:t>ADP, 2015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940" y="6213659"/>
            <a:ext cx="1324548" cy="466903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286247" y="6162017"/>
            <a:ext cx="3167861" cy="582718"/>
            <a:chOff x="286247" y="6162017"/>
            <a:chExt cx="3167861" cy="582718"/>
          </a:xfrm>
        </p:grpSpPr>
        <p:pic>
          <p:nvPicPr>
            <p:cNvPr id="15" name="Picture 2" descr="S:\ARHIV 2\SHARED\koristne_zadeve\GrafikeADP\logo drugi\CESSDA_od_2015\cessda logo solid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3773" y="6267110"/>
              <a:ext cx="1140335" cy="3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ojstersekm\Downloads\g3049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247" y="6162017"/>
              <a:ext cx="1170856" cy="582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70281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slov in vsebin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840" y="764704"/>
            <a:ext cx="8229600" cy="5400600"/>
          </a:xfrm>
          <a:prstGeom prst="rect">
            <a:avLst/>
          </a:prstGeom>
        </p:spPr>
        <p:txBody>
          <a:bodyPr/>
          <a:lstStyle>
            <a:lvl1pPr algn="l"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 dirty="0"/>
          </a:p>
        </p:txBody>
      </p:sp>
      <p:sp>
        <p:nvSpPr>
          <p:cNvPr id="8" name="Rectangle 7"/>
          <p:cNvSpPr/>
          <p:nvPr/>
        </p:nvSpPr>
        <p:spPr>
          <a:xfrm>
            <a:off x="-36512" y="0"/>
            <a:ext cx="84874" cy="6858000"/>
          </a:xfrm>
          <a:prstGeom prst="rect">
            <a:avLst/>
          </a:prstGeom>
          <a:solidFill>
            <a:srgbClr val="FDD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836" y="6381328"/>
            <a:ext cx="629063" cy="445739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347382" cy="432048"/>
          </a:xfrm>
          <a:prstGeom prst="rect">
            <a:avLst/>
          </a:prstGeom>
          <a:solidFill>
            <a:srgbClr val="FDD44F"/>
          </a:solidFill>
        </p:spPr>
        <p:txBody>
          <a:bodyPr anchor="b"/>
          <a:lstStyle>
            <a:lvl1pPr>
              <a:defRPr sz="2200">
                <a:solidFill>
                  <a:srgbClr val="9D0A0E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sl-SI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8676456" y="0"/>
            <a:ext cx="468312" cy="6858000"/>
          </a:xfrm>
          <a:prstGeom prst="rect">
            <a:avLst/>
          </a:prstGeom>
          <a:solidFill>
            <a:srgbClr val="767676"/>
          </a:solidFill>
        </p:spPr>
        <p:txBody>
          <a:bodyPr vert="vert" anchor="ctr">
            <a:noAutofit/>
          </a:bodyPr>
          <a:lstStyle>
            <a:lvl1pPr algn="l">
              <a:defRPr sz="12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sl-SI" dirty="0" smtClean="0"/>
              <a:t>  Poglavje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32140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sebin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840" y="764704"/>
            <a:ext cx="8229600" cy="5400600"/>
          </a:xfrm>
          <a:prstGeom prst="rect">
            <a:avLst/>
          </a:prstGeom>
        </p:spPr>
        <p:txBody>
          <a:bodyPr/>
          <a:lstStyle>
            <a:lvl1pPr algn="l"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 dirty="0"/>
          </a:p>
        </p:txBody>
      </p:sp>
      <p:sp>
        <p:nvSpPr>
          <p:cNvPr id="8" name="Rectangle 7"/>
          <p:cNvSpPr/>
          <p:nvPr/>
        </p:nvSpPr>
        <p:spPr>
          <a:xfrm>
            <a:off x="-36512" y="0"/>
            <a:ext cx="84874" cy="6858000"/>
          </a:xfrm>
          <a:prstGeom prst="rect">
            <a:avLst/>
          </a:prstGeom>
          <a:solidFill>
            <a:srgbClr val="FDD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836" y="6381328"/>
            <a:ext cx="629063" cy="445739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8676456" y="0"/>
            <a:ext cx="468312" cy="6858000"/>
          </a:xfrm>
          <a:prstGeom prst="rect">
            <a:avLst/>
          </a:prstGeom>
          <a:solidFill>
            <a:srgbClr val="767676"/>
          </a:solidFill>
        </p:spPr>
        <p:txBody>
          <a:bodyPr vert="vert" anchor="ctr">
            <a:noAutofit/>
          </a:bodyPr>
          <a:lstStyle>
            <a:lvl1pPr algn="l">
              <a:defRPr sz="12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sl-SI" dirty="0" smtClean="0"/>
              <a:t>  Poglavje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26520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slov in dva stolpca vseb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7984" y="764704"/>
            <a:ext cx="4104456" cy="5400600"/>
          </a:xfrm>
          <a:prstGeom prst="rect">
            <a:avLst/>
          </a:prstGeom>
        </p:spPr>
        <p:txBody>
          <a:bodyPr/>
          <a:lstStyle>
            <a:lvl1pPr algn="l"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 dirty="0"/>
          </a:p>
        </p:txBody>
      </p:sp>
      <p:sp>
        <p:nvSpPr>
          <p:cNvPr id="8" name="Rectangle 7"/>
          <p:cNvSpPr/>
          <p:nvPr/>
        </p:nvSpPr>
        <p:spPr>
          <a:xfrm>
            <a:off x="-36512" y="0"/>
            <a:ext cx="84874" cy="6858000"/>
          </a:xfrm>
          <a:prstGeom prst="rect">
            <a:avLst/>
          </a:prstGeom>
          <a:solidFill>
            <a:srgbClr val="FDD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836" y="6381328"/>
            <a:ext cx="629063" cy="445739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8676456" y="0"/>
            <a:ext cx="468312" cy="6858000"/>
          </a:xfrm>
          <a:prstGeom prst="rect">
            <a:avLst/>
          </a:prstGeom>
          <a:solidFill>
            <a:srgbClr val="767676"/>
          </a:solidFill>
        </p:spPr>
        <p:txBody>
          <a:bodyPr vert="vert" anchor="ctr">
            <a:noAutofit/>
          </a:bodyPr>
          <a:lstStyle>
            <a:lvl1pPr algn="l">
              <a:defRPr sz="12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sl-SI" dirty="0" smtClean="0"/>
              <a:t>  Poglavje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251520" y="764704"/>
            <a:ext cx="4104456" cy="5400600"/>
          </a:xfrm>
          <a:prstGeom prst="rect">
            <a:avLst/>
          </a:prstGeom>
        </p:spPr>
        <p:txBody>
          <a:bodyPr/>
          <a:lstStyle>
            <a:lvl1pPr algn="l"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 sz="20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347382" cy="432048"/>
          </a:xfrm>
          <a:prstGeom prst="rect">
            <a:avLst/>
          </a:prstGeom>
          <a:solidFill>
            <a:srgbClr val="FDD44F"/>
          </a:solidFill>
        </p:spPr>
        <p:txBody>
          <a:bodyPr anchor="b"/>
          <a:lstStyle>
            <a:lvl1pPr>
              <a:defRPr sz="2200">
                <a:solidFill>
                  <a:srgbClr val="9D0A0E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641701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azna stra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6972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840" y="764704"/>
            <a:ext cx="8229600" cy="5400600"/>
          </a:xfrm>
          <a:prstGeom prst="rect">
            <a:avLst/>
          </a:prstGeom>
        </p:spPr>
        <p:txBody>
          <a:bodyPr/>
          <a:lstStyle>
            <a:lvl1pPr algn="l"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 dirty="0"/>
          </a:p>
        </p:txBody>
      </p:sp>
      <p:sp>
        <p:nvSpPr>
          <p:cNvPr id="8" name="Rectangle 7"/>
          <p:cNvSpPr/>
          <p:nvPr/>
        </p:nvSpPr>
        <p:spPr>
          <a:xfrm>
            <a:off x="-36512" y="0"/>
            <a:ext cx="84874" cy="6858000"/>
          </a:xfrm>
          <a:prstGeom prst="rect">
            <a:avLst/>
          </a:prstGeom>
          <a:solidFill>
            <a:srgbClr val="FDD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836" y="6381328"/>
            <a:ext cx="629063" cy="445739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347382" cy="432048"/>
          </a:xfrm>
          <a:prstGeom prst="rect">
            <a:avLst/>
          </a:prstGeom>
          <a:solidFill>
            <a:srgbClr val="FDD44F"/>
          </a:solidFill>
        </p:spPr>
        <p:txBody>
          <a:bodyPr anchor="b"/>
          <a:lstStyle>
            <a:lvl1pPr>
              <a:defRPr>
                <a:solidFill>
                  <a:srgbClr val="9D0A0E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sl-SI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8676456" y="0"/>
            <a:ext cx="468312" cy="6858000"/>
          </a:xfrm>
          <a:prstGeom prst="rect">
            <a:avLst/>
          </a:prstGeom>
          <a:solidFill>
            <a:srgbClr val="767676"/>
          </a:solidFill>
        </p:spPr>
        <p:txBody>
          <a:bodyPr vert="vert" anchor="ctr">
            <a:noAutofit/>
          </a:bodyPr>
          <a:lstStyle>
            <a:lvl1pPr algn="l">
              <a:defRPr sz="12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sl-SI" dirty="0" smtClean="0"/>
              <a:t>  Poglavje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7695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Kontak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36512" y="0"/>
            <a:ext cx="84874" cy="6858000"/>
          </a:xfrm>
          <a:prstGeom prst="rect">
            <a:avLst/>
          </a:prstGeom>
          <a:solidFill>
            <a:srgbClr val="FDD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51520" y="188640"/>
            <a:ext cx="8352928" cy="432048"/>
          </a:xfrm>
          <a:prstGeom prst="rect">
            <a:avLst/>
          </a:prstGeom>
          <a:solidFill>
            <a:srgbClr val="FDD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l-SI" sz="2200" b="1" dirty="0" smtClean="0">
                <a:solidFill>
                  <a:srgbClr val="9D0A0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Kontakt</a:t>
            </a:r>
            <a:endParaRPr lang="sl-SI" sz="2200" b="1" dirty="0">
              <a:solidFill>
                <a:srgbClr val="9D0A0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5" name="Text Placeholder 2"/>
          <p:cNvSpPr>
            <a:spLocks noGrp="1"/>
          </p:cNvSpPr>
          <p:nvPr>
            <p:ph idx="1" hasCustomPrompt="1"/>
          </p:nvPr>
        </p:nvSpPr>
        <p:spPr>
          <a:xfrm>
            <a:off x="251520" y="1052736"/>
            <a:ext cx="834871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ctr">
              <a:defRPr lang="en-US" sz="2400" kern="1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sl-SI" dirty="0" smtClean="0"/>
              <a:t>Zahvalni tekst, slika…</a:t>
            </a:r>
            <a:endParaRPr lang="en-US" dirty="0" smtClean="0"/>
          </a:p>
        </p:txBody>
      </p:sp>
      <p:sp>
        <p:nvSpPr>
          <p:cNvPr id="17" name="Rectangle 16"/>
          <p:cNvSpPr/>
          <p:nvPr/>
        </p:nvSpPr>
        <p:spPr>
          <a:xfrm>
            <a:off x="9059126" y="0"/>
            <a:ext cx="84874" cy="6858000"/>
          </a:xfrm>
          <a:prstGeom prst="rect">
            <a:avLst/>
          </a:prstGeom>
          <a:solidFill>
            <a:srgbClr val="767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67544" y="2204864"/>
            <a:ext cx="8064896" cy="3024336"/>
            <a:chOff x="467544" y="2204864"/>
            <a:chExt cx="8064896" cy="3024336"/>
          </a:xfrm>
        </p:grpSpPr>
        <p:sp>
          <p:nvSpPr>
            <p:cNvPr id="2" name="TextBox 1"/>
            <p:cNvSpPr txBox="1"/>
            <p:nvPr/>
          </p:nvSpPr>
          <p:spPr>
            <a:xfrm>
              <a:off x="467544" y="2510849"/>
              <a:ext cx="3675450" cy="2113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sl-SI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Univerza v Ljubljani</a:t>
              </a:r>
            </a:p>
            <a:p>
              <a:pPr algn="r">
                <a:lnSpc>
                  <a:spcPct val="150000"/>
                </a:lnSpc>
              </a:pPr>
              <a:r>
                <a:rPr lang="sl-SI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Fakulteta za družbene vede</a:t>
              </a:r>
            </a:p>
            <a:p>
              <a:pPr algn="r">
                <a:lnSpc>
                  <a:spcPct val="150000"/>
                </a:lnSpc>
              </a:pPr>
              <a:r>
                <a:rPr lang="sl-SI" b="1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Arhiv družboslovnih podatkov</a:t>
              </a:r>
            </a:p>
            <a:p>
              <a:pPr algn="r">
                <a:lnSpc>
                  <a:spcPct val="150000"/>
                </a:lnSpc>
              </a:pPr>
              <a:r>
                <a:rPr lang="sl-SI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Kardeljeva ploščad 5</a:t>
              </a:r>
            </a:p>
            <a:p>
              <a:pPr algn="r">
                <a:lnSpc>
                  <a:spcPct val="150000"/>
                </a:lnSpc>
              </a:pPr>
              <a:r>
                <a:rPr lang="sl-SI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1000 Ljubljana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4716016" y="2280016"/>
              <a:ext cx="3816424" cy="2631490"/>
              <a:chOff x="4716016" y="2280016"/>
              <a:chExt cx="3816424" cy="2631490"/>
            </a:xfrm>
          </p:grpSpPr>
          <p:grpSp>
            <p:nvGrpSpPr>
              <p:cNvPr id="3" name="Group 2"/>
              <p:cNvGrpSpPr/>
              <p:nvPr/>
            </p:nvGrpSpPr>
            <p:grpSpPr>
              <a:xfrm>
                <a:off x="4716016" y="2415154"/>
                <a:ext cx="432048" cy="2361214"/>
                <a:chOff x="4716016" y="2420888"/>
                <a:chExt cx="432048" cy="2361214"/>
              </a:xfrm>
            </p:grpSpPr>
            <p:pic>
              <p:nvPicPr>
                <p:cNvPr id="1036" name="Picture 12" descr="C:\Users\ojstersekm\Downloads\1436448496_Facebook.pn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6016" y="3706998"/>
                  <a:ext cx="432048" cy="43204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37" name="Picture 13" descr="C:\Users\ojstersekm\Downloads\1436448479_Mail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6016" y="3063943"/>
                  <a:ext cx="432048" cy="43204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38" name="Picture 14" descr="C:\Users\ojstersekm\Downloads\1436448470_Twitter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6016" y="4350054"/>
                  <a:ext cx="432048" cy="43204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40" name="Picture 16" descr="C:\Users\ojstersekm\Downloads\1436448515_IE.png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6016" y="2420888"/>
                  <a:ext cx="432048" cy="43204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44" name="TextBox 43"/>
              <p:cNvSpPr txBox="1"/>
              <p:nvPr/>
            </p:nvSpPr>
            <p:spPr>
              <a:xfrm>
                <a:off x="5237121" y="2280016"/>
                <a:ext cx="3295319" cy="26314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50000"/>
                  </a:lnSpc>
                </a:pPr>
                <a:r>
                  <a:rPr lang="sl-SI" sz="1600" b="1" dirty="0" err="1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www.adp.fdv.uni</a:t>
                </a:r>
                <a:r>
                  <a:rPr lang="sl-SI" sz="1600" b="1" dirty="0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-</a:t>
                </a:r>
                <a:r>
                  <a:rPr lang="sl-SI" sz="1600" b="1" dirty="0" err="1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lj.si</a:t>
                </a:r>
                <a:endParaRPr lang="sl-SI" sz="1600" b="1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>
                  <a:lnSpc>
                    <a:spcPct val="250000"/>
                  </a:lnSpc>
                </a:pPr>
                <a:r>
                  <a:rPr lang="sl-SI" sz="1600" b="1" dirty="0" err="1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arhiv.podatkov@fdv.uni</a:t>
                </a:r>
                <a:r>
                  <a:rPr lang="sl-SI" sz="1600" b="1" dirty="0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-</a:t>
                </a:r>
                <a:r>
                  <a:rPr lang="sl-SI" sz="1600" b="1" dirty="0" err="1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lj.si</a:t>
                </a:r>
                <a:endParaRPr lang="sl-SI" sz="1600" b="1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>
                  <a:lnSpc>
                    <a:spcPct val="250000"/>
                  </a:lnSpc>
                </a:pPr>
                <a:r>
                  <a:rPr lang="sl-SI" sz="1600" b="1" dirty="0" err="1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Arhiv.Druzboslovnih.Podatkov</a:t>
                </a:r>
                <a:endParaRPr lang="sl-SI" sz="1600" b="1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>
                  <a:lnSpc>
                    <a:spcPct val="250000"/>
                  </a:lnSpc>
                </a:pPr>
                <a:r>
                  <a:rPr lang="sl-SI" sz="1600" b="1" dirty="0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@</a:t>
                </a:r>
                <a:r>
                  <a:rPr lang="sl-SI" sz="1600" b="1" dirty="0" err="1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ArhivPodatkov</a:t>
                </a:r>
                <a:endParaRPr lang="sl-SI" sz="1600" b="1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18" name="Rectangle 17"/>
            <p:cNvSpPr/>
            <p:nvPr/>
          </p:nvSpPr>
          <p:spPr>
            <a:xfrm>
              <a:off x="4406646" y="2204864"/>
              <a:ext cx="45719" cy="3024336"/>
            </a:xfrm>
            <a:prstGeom prst="rect">
              <a:avLst/>
            </a:prstGeom>
            <a:solidFill>
              <a:srgbClr val="7676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l-SI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9076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Kontakt z logot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36512" y="0"/>
            <a:ext cx="84874" cy="6858000"/>
          </a:xfrm>
          <a:prstGeom prst="rect">
            <a:avLst/>
          </a:prstGeom>
          <a:solidFill>
            <a:srgbClr val="FDD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51520" y="188640"/>
            <a:ext cx="8352928" cy="432048"/>
          </a:xfrm>
          <a:prstGeom prst="rect">
            <a:avLst/>
          </a:prstGeom>
          <a:solidFill>
            <a:srgbClr val="FDD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l-SI" sz="2200" b="1" dirty="0" smtClean="0">
                <a:solidFill>
                  <a:srgbClr val="9D0A0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Kontakt</a:t>
            </a:r>
            <a:endParaRPr lang="sl-SI" sz="2200" b="1" dirty="0">
              <a:solidFill>
                <a:srgbClr val="9D0A0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5" name="Text Placeholder 2"/>
          <p:cNvSpPr>
            <a:spLocks noGrp="1"/>
          </p:cNvSpPr>
          <p:nvPr>
            <p:ph idx="1" hasCustomPrompt="1"/>
          </p:nvPr>
        </p:nvSpPr>
        <p:spPr>
          <a:xfrm>
            <a:off x="251520" y="836712"/>
            <a:ext cx="834871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ctr">
              <a:defRPr lang="en-US" sz="2400" kern="1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sl-SI" dirty="0" smtClean="0"/>
              <a:t>Zahvalni tekst, slika…</a:t>
            </a:r>
            <a:endParaRPr lang="en-US" dirty="0" smtClean="0"/>
          </a:p>
        </p:txBody>
      </p:sp>
      <p:sp>
        <p:nvSpPr>
          <p:cNvPr id="17" name="Rectangle 16"/>
          <p:cNvSpPr/>
          <p:nvPr/>
        </p:nvSpPr>
        <p:spPr>
          <a:xfrm>
            <a:off x="9059126" y="0"/>
            <a:ext cx="84874" cy="6858000"/>
          </a:xfrm>
          <a:prstGeom prst="rect">
            <a:avLst/>
          </a:prstGeom>
          <a:solidFill>
            <a:srgbClr val="767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67544" y="1844824"/>
            <a:ext cx="8064896" cy="3024336"/>
            <a:chOff x="467544" y="2204864"/>
            <a:chExt cx="8064896" cy="3024336"/>
          </a:xfrm>
        </p:grpSpPr>
        <p:sp>
          <p:nvSpPr>
            <p:cNvPr id="2" name="TextBox 1"/>
            <p:cNvSpPr txBox="1"/>
            <p:nvPr/>
          </p:nvSpPr>
          <p:spPr>
            <a:xfrm>
              <a:off x="467544" y="2510849"/>
              <a:ext cx="3675450" cy="2113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sl-SI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Univerza v Ljubljani</a:t>
              </a:r>
            </a:p>
            <a:p>
              <a:pPr algn="r">
                <a:lnSpc>
                  <a:spcPct val="150000"/>
                </a:lnSpc>
              </a:pPr>
              <a:r>
                <a:rPr lang="sl-SI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Fakulteta za družbene vede</a:t>
              </a:r>
            </a:p>
            <a:p>
              <a:pPr algn="r">
                <a:lnSpc>
                  <a:spcPct val="150000"/>
                </a:lnSpc>
              </a:pPr>
              <a:r>
                <a:rPr lang="sl-SI" b="1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Arhiv družboslovnih podatkov</a:t>
              </a:r>
            </a:p>
            <a:p>
              <a:pPr algn="r">
                <a:lnSpc>
                  <a:spcPct val="150000"/>
                </a:lnSpc>
              </a:pPr>
              <a:r>
                <a:rPr lang="sl-SI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Kardeljeva ploščad 5</a:t>
              </a:r>
            </a:p>
            <a:p>
              <a:pPr algn="r">
                <a:lnSpc>
                  <a:spcPct val="150000"/>
                </a:lnSpc>
              </a:pPr>
              <a:r>
                <a:rPr lang="sl-SI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1000 Ljubljana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4716016" y="2280016"/>
              <a:ext cx="3816424" cy="2631490"/>
              <a:chOff x="4716016" y="2280016"/>
              <a:chExt cx="3816424" cy="2631490"/>
            </a:xfrm>
          </p:grpSpPr>
          <p:grpSp>
            <p:nvGrpSpPr>
              <p:cNvPr id="3" name="Group 2"/>
              <p:cNvGrpSpPr/>
              <p:nvPr/>
            </p:nvGrpSpPr>
            <p:grpSpPr>
              <a:xfrm>
                <a:off x="4716016" y="2415154"/>
                <a:ext cx="432048" cy="2361214"/>
                <a:chOff x="4716016" y="2420888"/>
                <a:chExt cx="432048" cy="2361214"/>
              </a:xfrm>
            </p:grpSpPr>
            <p:pic>
              <p:nvPicPr>
                <p:cNvPr id="1036" name="Picture 12" descr="C:\Users\ojstersekm\Downloads\1436448496_Facebook.pn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6016" y="3706998"/>
                  <a:ext cx="432048" cy="43204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37" name="Picture 13" descr="C:\Users\ojstersekm\Downloads\1436448479_Mail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6016" y="3063943"/>
                  <a:ext cx="432048" cy="43204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38" name="Picture 14" descr="C:\Users\ojstersekm\Downloads\1436448470_Twitter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6016" y="4350054"/>
                  <a:ext cx="432048" cy="43204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40" name="Picture 16" descr="C:\Users\ojstersekm\Downloads\1436448515_IE.png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6016" y="2420888"/>
                  <a:ext cx="432048" cy="43204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44" name="TextBox 43"/>
              <p:cNvSpPr txBox="1"/>
              <p:nvPr/>
            </p:nvSpPr>
            <p:spPr>
              <a:xfrm>
                <a:off x="5237121" y="2280016"/>
                <a:ext cx="3295319" cy="26314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50000"/>
                  </a:lnSpc>
                </a:pPr>
                <a:r>
                  <a:rPr lang="sl-SI" sz="1600" b="1" dirty="0" err="1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www.adp.fdv.uni</a:t>
                </a:r>
                <a:r>
                  <a:rPr lang="sl-SI" sz="1600" b="1" dirty="0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-</a:t>
                </a:r>
                <a:r>
                  <a:rPr lang="sl-SI" sz="1600" b="1" dirty="0" err="1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lj.si</a:t>
                </a:r>
                <a:endParaRPr lang="sl-SI" sz="1600" b="1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>
                  <a:lnSpc>
                    <a:spcPct val="250000"/>
                  </a:lnSpc>
                </a:pPr>
                <a:r>
                  <a:rPr lang="sl-SI" sz="1600" b="1" dirty="0" err="1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arhiv.podatkov@fdv.uni</a:t>
                </a:r>
                <a:r>
                  <a:rPr lang="sl-SI" sz="1600" b="1" dirty="0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-</a:t>
                </a:r>
                <a:r>
                  <a:rPr lang="sl-SI" sz="1600" b="1" dirty="0" err="1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lj.si</a:t>
                </a:r>
                <a:endParaRPr lang="sl-SI" sz="1600" b="1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>
                  <a:lnSpc>
                    <a:spcPct val="250000"/>
                  </a:lnSpc>
                </a:pPr>
                <a:r>
                  <a:rPr lang="sl-SI" sz="1600" b="1" dirty="0" err="1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Arhiv.Druzboslovnih.Podatkov</a:t>
                </a:r>
                <a:endParaRPr lang="sl-SI" sz="1600" b="1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>
                  <a:lnSpc>
                    <a:spcPct val="250000"/>
                  </a:lnSpc>
                </a:pPr>
                <a:r>
                  <a:rPr lang="sl-SI" sz="1600" b="1" dirty="0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@</a:t>
                </a:r>
                <a:r>
                  <a:rPr lang="sl-SI" sz="1600" b="1" dirty="0" err="1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ArhivPodatkov</a:t>
                </a:r>
                <a:endParaRPr lang="sl-SI" sz="1600" b="1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18" name="Rectangle 17"/>
            <p:cNvSpPr/>
            <p:nvPr/>
          </p:nvSpPr>
          <p:spPr>
            <a:xfrm>
              <a:off x="4406646" y="2204864"/>
              <a:ext cx="45719" cy="3024336"/>
            </a:xfrm>
            <a:prstGeom prst="rect">
              <a:avLst/>
            </a:prstGeom>
            <a:solidFill>
              <a:srgbClr val="7676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l-SI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55725" y="5737867"/>
            <a:ext cx="8584612" cy="894027"/>
            <a:chOff x="155725" y="5737867"/>
            <a:chExt cx="7437539" cy="894027"/>
          </a:xfrm>
        </p:grpSpPr>
        <p:pic>
          <p:nvPicPr>
            <p:cNvPr id="27" name="Picture 3" descr="C:\Users\ojstersekm\Downloads\path50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725" y="5737867"/>
              <a:ext cx="880442" cy="88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S:\ARHIV 2\SHARED\koristne_zadeve\GrafikeADP\logo drugi\CESSDA_od_2015\cessda logo solid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0331" y="6342727"/>
              <a:ext cx="872933" cy="2755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S:\ARHIV 2\SHARED\koristne_zadeve\GrafikeADP\Ceesda Saw\CESSDA SaW Logo\1. Positive\cessdasaw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12862"/>
            <a:stretch/>
          </p:blipFill>
          <p:spPr bwMode="auto">
            <a:xfrm>
              <a:off x="3581568" y="6342727"/>
              <a:ext cx="1475145" cy="2755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3" descr="S:\ARHIV 2\SHARED\koristne_zadeve\GrafikeADP\logo_predloge_drugi\SEEDS_logo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810" t="8632" r="15808" b="27652"/>
            <a:stretch/>
          </p:blipFill>
          <p:spPr bwMode="auto">
            <a:xfrm>
              <a:off x="5454271" y="5840976"/>
              <a:ext cx="936104" cy="7909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2" name="Picture 3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704" y="6304556"/>
            <a:ext cx="2140072" cy="351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664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Kontakt z logot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36512" y="0"/>
            <a:ext cx="84874" cy="6858000"/>
          </a:xfrm>
          <a:prstGeom prst="rect">
            <a:avLst/>
          </a:prstGeom>
          <a:solidFill>
            <a:srgbClr val="FDD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51520" y="188640"/>
            <a:ext cx="8352928" cy="432048"/>
          </a:xfrm>
          <a:prstGeom prst="rect">
            <a:avLst/>
          </a:prstGeom>
          <a:solidFill>
            <a:srgbClr val="FDD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l-SI" sz="2200" b="1" dirty="0" smtClean="0">
                <a:solidFill>
                  <a:srgbClr val="9D0A0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Kontakt</a:t>
            </a:r>
            <a:endParaRPr lang="sl-SI" sz="2200" b="1" dirty="0">
              <a:solidFill>
                <a:srgbClr val="9D0A0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5" name="Text Placeholder 2"/>
          <p:cNvSpPr>
            <a:spLocks noGrp="1"/>
          </p:cNvSpPr>
          <p:nvPr>
            <p:ph idx="1" hasCustomPrompt="1"/>
          </p:nvPr>
        </p:nvSpPr>
        <p:spPr>
          <a:xfrm>
            <a:off x="251520" y="836712"/>
            <a:ext cx="834871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ctr">
              <a:defRPr lang="en-US" sz="2400" kern="1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sl-SI" dirty="0" smtClean="0"/>
              <a:t>Zahvalni tekst, slika…</a:t>
            </a:r>
            <a:endParaRPr lang="en-US" dirty="0" smtClean="0"/>
          </a:p>
        </p:txBody>
      </p:sp>
      <p:sp>
        <p:nvSpPr>
          <p:cNvPr id="17" name="Rectangle 16"/>
          <p:cNvSpPr/>
          <p:nvPr/>
        </p:nvSpPr>
        <p:spPr>
          <a:xfrm>
            <a:off x="9059126" y="0"/>
            <a:ext cx="84874" cy="6858000"/>
          </a:xfrm>
          <a:prstGeom prst="rect">
            <a:avLst/>
          </a:prstGeom>
          <a:solidFill>
            <a:srgbClr val="767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67544" y="1844824"/>
            <a:ext cx="8064896" cy="3024336"/>
            <a:chOff x="467544" y="2204864"/>
            <a:chExt cx="8064896" cy="3024336"/>
          </a:xfrm>
        </p:grpSpPr>
        <p:sp>
          <p:nvSpPr>
            <p:cNvPr id="2" name="TextBox 1"/>
            <p:cNvSpPr txBox="1"/>
            <p:nvPr/>
          </p:nvSpPr>
          <p:spPr>
            <a:xfrm>
              <a:off x="467544" y="2510849"/>
              <a:ext cx="3675450" cy="2113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sl-SI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Univerza v Ljubljani</a:t>
              </a:r>
            </a:p>
            <a:p>
              <a:pPr algn="r">
                <a:lnSpc>
                  <a:spcPct val="150000"/>
                </a:lnSpc>
              </a:pPr>
              <a:r>
                <a:rPr lang="sl-SI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Fakulteta za družbene vede</a:t>
              </a:r>
            </a:p>
            <a:p>
              <a:pPr algn="r">
                <a:lnSpc>
                  <a:spcPct val="150000"/>
                </a:lnSpc>
              </a:pPr>
              <a:r>
                <a:rPr lang="sl-SI" b="1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Arhiv družboslovnih podatkov</a:t>
              </a:r>
            </a:p>
            <a:p>
              <a:pPr algn="r">
                <a:lnSpc>
                  <a:spcPct val="150000"/>
                </a:lnSpc>
              </a:pPr>
              <a:r>
                <a:rPr lang="sl-SI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Kardeljeva ploščad 5</a:t>
              </a:r>
            </a:p>
            <a:p>
              <a:pPr algn="r">
                <a:lnSpc>
                  <a:spcPct val="150000"/>
                </a:lnSpc>
              </a:pPr>
              <a:r>
                <a:rPr lang="sl-SI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1000 Ljubljana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4716016" y="2280016"/>
              <a:ext cx="3816424" cy="2631490"/>
              <a:chOff x="4716016" y="2280016"/>
              <a:chExt cx="3816424" cy="2631490"/>
            </a:xfrm>
          </p:grpSpPr>
          <p:grpSp>
            <p:nvGrpSpPr>
              <p:cNvPr id="3" name="Group 2"/>
              <p:cNvGrpSpPr/>
              <p:nvPr/>
            </p:nvGrpSpPr>
            <p:grpSpPr>
              <a:xfrm>
                <a:off x="4716016" y="2415154"/>
                <a:ext cx="432048" cy="2361214"/>
                <a:chOff x="4716016" y="2420888"/>
                <a:chExt cx="432048" cy="2361214"/>
              </a:xfrm>
            </p:grpSpPr>
            <p:pic>
              <p:nvPicPr>
                <p:cNvPr id="1036" name="Picture 12" descr="C:\Users\ojstersekm\Downloads\1436448496_Facebook.pn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6016" y="3706998"/>
                  <a:ext cx="432048" cy="43204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37" name="Picture 13" descr="C:\Users\ojstersekm\Downloads\1436448479_Mail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6016" y="3063943"/>
                  <a:ext cx="432048" cy="43204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38" name="Picture 14" descr="C:\Users\ojstersekm\Downloads\1436448470_Twitter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6016" y="4350054"/>
                  <a:ext cx="432048" cy="43204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40" name="Picture 16" descr="C:\Users\ojstersekm\Downloads\1436448515_IE.png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6016" y="2420888"/>
                  <a:ext cx="432048" cy="43204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44" name="TextBox 43"/>
              <p:cNvSpPr txBox="1"/>
              <p:nvPr/>
            </p:nvSpPr>
            <p:spPr>
              <a:xfrm>
                <a:off x="5237121" y="2280016"/>
                <a:ext cx="3295319" cy="26314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50000"/>
                  </a:lnSpc>
                </a:pPr>
                <a:r>
                  <a:rPr lang="sl-SI" sz="1600" b="1" dirty="0" err="1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www.adp.fdv.uni</a:t>
                </a:r>
                <a:r>
                  <a:rPr lang="sl-SI" sz="1600" b="1" dirty="0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-</a:t>
                </a:r>
                <a:r>
                  <a:rPr lang="sl-SI" sz="1600" b="1" dirty="0" err="1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lj.si</a:t>
                </a:r>
                <a:endParaRPr lang="sl-SI" sz="1600" b="1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>
                  <a:lnSpc>
                    <a:spcPct val="250000"/>
                  </a:lnSpc>
                </a:pPr>
                <a:r>
                  <a:rPr lang="sl-SI" sz="1600" b="1" dirty="0" err="1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arhiv.podatkov@fdv.uni</a:t>
                </a:r>
                <a:r>
                  <a:rPr lang="sl-SI" sz="1600" b="1" dirty="0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-</a:t>
                </a:r>
                <a:r>
                  <a:rPr lang="sl-SI" sz="1600" b="1" dirty="0" err="1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lj.si</a:t>
                </a:r>
                <a:endParaRPr lang="sl-SI" sz="1600" b="1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>
                  <a:lnSpc>
                    <a:spcPct val="250000"/>
                  </a:lnSpc>
                </a:pPr>
                <a:r>
                  <a:rPr lang="sl-SI" sz="1600" b="1" dirty="0" err="1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Arhiv.Druzboslovnih.Podatkov</a:t>
                </a:r>
                <a:endParaRPr lang="sl-SI" sz="1600" b="1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>
                  <a:lnSpc>
                    <a:spcPct val="250000"/>
                  </a:lnSpc>
                </a:pPr>
                <a:r>
                  <a:rPr lang="sl-SI" sz="1600" b="1" dirty="0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@</a:t>
                </a:r>
                <a:r>
                  <a:rPr lang="sl-SI" sz="1600" b="1" dirty="0" err="1" smtClean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ArhivPodatkov</a:t>
                </a:r>
                <a:endParaRPr lang="sl-SI" sz="1600" b="1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18" name="Rectangle 17"/>
            <p:cNvSpPr/>
            <p:nvPr/>
          </p:nvSpPr>
          <p:spPr>
            <a:xfrm>
              <a:off x="4406646" y="2204864"/>
              <a:ext cx="45719" cy="3024336"/>
            </a:xfrm>
            <a:prstGeom prst="rect">
              <a:avLst/>
            </a:prstGeom>
            <a:solidFill>
              <a:srgbClr val="7676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l-SI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55725" y="5737867"/>
            <a:ext cx="8584612" cy="894027"/>
            <a:chOff x="155725" y="5737867"/>
            <a:chExt cx="7437539" cy="894027"/>
          </a:xfrm>
        </p:grpSpPr>
        <p:pic>
          <p:nvPicPr>
            <p:cNvPr id="22" name="Picture 3" descr="C:\Users\ojstersekm\Downloads\path50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725" y="5737867"/>
              <a:ext cx="880442" cy="88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S:\ARHIV 2\SHARED\koristne_zadeve\GrafikeADP\logo drugi\CESSDA_od_2015\cessda logo solid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0331" y="6342727"/>
              <a:ext cx="872933" cy="2755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S:\ARHIV 2\SHARED\koristne_zadeve\GrafikeADP\Ceesda Saw\CESSDA SaW Logo\1. Positive\cessdasaw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12862"/>
            <a:stretch/>
          </p:blipFill>
          <p:spPr bwMode="auto">
            <a:xfrm>
              <a:off x="3581568" y="6342727"/>
              <a:ext cx="1475145" cy="2755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S:\ARHIV 2\SHARED\koristne_zadeve\GrafikeADP\logo_predloge_drugi\SEEDS_logo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810" t="8632" r="15808" b="27652"/>
            <a:stretch/>
          </p:blipFill>
          <p:spPr bwMode="auto">
            <a:xfrm>
              <a:off x="5454271" y="5840976"/>
              <a:ext cx="936104" cy="7909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704" y="6304556"/>
            <a:ext cx="2140072" cy="351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605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840" y="764704"/>
            <a:ext cx="8229600" cy="5400600"/>
          </a:xfrm>
          <a:prstGeom prst="rect">
            <a:avLst/>
          </a:prstGeom>
        </p:spPr>
        <p:txBody>
          <a:bodyPr/>
          <a:lstStyle>
            <a:lvl1pPr algn="l"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 dirty="0"/>
          </a:p>
        </p:txBody>
      </p:sp>
      <p:sp>
        <p:nvSpPr>
          <p:cNvPr id="8" name="Rectangle 7"/>
          <p:cNvSpPr/>
          <p:nvPr/>
        </p:nvSpPr>
        <p:spPr>
          <a:xfrm>
            <a:off x="-36512" y="0"/>
            <a:ext cx="84874" cy="6858000"/>
          </a:xfrm>
          <a:prstGeom prst="rect">
            <a:avLst/>
          </a:prstGeom>
          <a:solidFill>
            <a:srgbClr val="FDD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836" y="6381328"/>
            <a:ext cx="629063" cy="445739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8676456" y="0"/>
            <a:ext cx="468312" cy="6858000"/>
          </a:xfrm>
          <a:prstGeom prst="rect">
            <a:avLst/>
          </a:prstGeom>
          <a:solidFill>
            <a:srgbClr val="767676"/>
          </a:solidFill>
        </p:spPr>
        <p:txBody>
          <a:bodyPr vert="vert" anchor="ctr">
            <a:noAutofit/>
          </a:bodyPr>
          <a:lstStyle>
            <a:lvl1pPr algn="l">
              <a:defRPr sz="12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sl-SI" dirty="0" smtClean="0"/>
              <a:t>  Poglavje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35080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8388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Grp="1"/>
          </p:cNvSpPr>
          <p:nvPr>
            <p:ph type="title"/>
          </p:nvPr>
        </p:nvSpPr>
        <p:spPr>
          <a:xfrm>
            <a:off x="8610600" y="381000"/>
            <a:ext cx="533400" cy="58674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>
          <a:xfrm>
            <a:off x="7010400" y="76200"/>
            <a:ext cx="1371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42063-7BCE-40FE-913F-97A8EFCA4022}" type="datetime1">
              <a:rPr lang="en-US"/>
              <a:pPr>
                <a:defRPr/>
              </a:pPr>
              <a:t>5/17/2018</a:t>
            </a:fld>
            <a:endParaRPr lang="sl-SI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1"/>
          </p:nvPr>
        </p:nvSpPr>
        <p:spPr>
          <a:xfrm>
            <a:off x="6503988" y="6473825"/>
            <a:ext cx="9906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BEC20-53D5-4BCB-8511-252A1B0BC8F1}" type="slidenum">
              <a:rPr lang="sl-SI"/>
              <a:pPr>
                <a:defRPr/>
              </a:pPr>
              <a:t>‹#›</a:t>
            </a:fld>
            <a:endParaRPr lang="sl-SI"/>
          </a:p>
        </p:txBody>
      </p:sp>
      <p:sp>
        <p:nvSpPr>
          <p:cNvPr id="5" name="Rectangle 12"/>
          <p:cNvSpPr>
            <a:spLocks noGrp="1"/>
          </p:cNvSpPr>
          <p:nvPr>
            <p:ph type="ftr" sz="quarter" idx="12"/>
          </p:nvPr>
        </p:nvSpPr>
        <p:spPr>
          <a:xfrm>
            <a:off x="179388" y="6453188"/>
            <a:ext cx="3733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l-SI"/>
              <a:t>_</a:t>
            </a:r>
          </a:p>
        </p:txBody>
      </p:sp>
    </p:spTree>
    <p:extLst>
      <p:ext uri="{BB962C8B-B14F-4D97-AF65-F5344CB8AC3E}">
        <p14:creationId xmlns:p14="http://schemas.microsoft.com/office/powerpoint/2010/main" val="2345897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>
          <a:xfrm>
            <a:off x="7010400" y="76200"/>
            <a:ext cx="1371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8CE20C-0E33-4AA8-9380-2486078C5EBA}" type="datetime1">
              <a:rPr lang="en-US"/>
              <a:pPr>
                <a:defRPr/>
              </a:pPr>
              <a:t>5/17/2018</a:t>
            </a:fld>
            <a:endParaRPr lang="sl-SI"/>
          </a:p>
        </p:txBody>
      </p:sp>
      <p:sp>
        <p:nvSpPr>
          <p:cNvPr id="3" name="Rectangle 6"/>
          <p:cNvSpPr>
            <a:spLocks noGrp="1"/>
          </p:cNvSpPr>
          <p:nvPr>
            <p:ph type="sldNum" sz="quarter" idx="11"/>
          </p:nvPr>
        </p:nvSpPr>
        <p:spPr>
          <a:xfrm>
            <a:off x="6503988" y="6473825"/>
            <a:ext cx="9906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90BC91-9E62-44DD-ACF9-4344C8C9BF89}" type="slidenum">
              <a:rPr lang="sl-SI"/>
              <a:pPr>
                <a:defRPr/>
              </a:pPr>
              <a:t>‹#›</a:t>
            </a:fld>
            <a:endParaRPr lang="sl-SI"/>
          </a:p>
        </p:txBody>
      </p:sp>
      <p:sp>
        <p:nvSpPr>
          <p:cNvPr id="4" name="Rectangle 12"/>
          <p:cNvSpPr>
            <a:spLocks noGrp="1"/>
          </p:cNvSpPr>
          <p:nvPr>
            <p:ph type="ftr" sz="quarter" idx="12"/>
          </p:nvPr>
        </p:nvSpPr>
        <p:spPr>
          <a:xfrm>
            <a:off x="179388" y="6453188"/>
            <a:ext cx="3733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l-SI"/>
              <a:t>_</a:t>
            </a:r>
          </a:p>
        </p:txBody>
      </p:sp>
    </p:spTree>
    <p:extLst>
      <p:ext uri="{BB962C8B-B14F-4D97-AF65-F5344CB8AC3E}">
        <p14:creationId xmlns:p14="http://schemas.microsoft.com/office/powerpoint/2010/main" val="1531932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GB" altLang="sl-S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GB" alt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C192F97-2E49-4275-9679-3A7A0ED2E3F6}" type="slidenum">
              <a:rPr lang="en-GB" altLang="sl-SI"/>
              <a:pPr/>
              <a:t>‹#›</a:t>
            </a:fld>
            <a:endParaRPr lang="en-GB" altLang="sl-SI"/>
          </a:p>
        </p:txBody>
      </p:sp>
    </p:spTree>
    <p:extLst>
      <p:ext uri="{BB962C8B-B14F-4D97-AF65-F5344CB8AC3E}">
        <p14:creationId xmlns:p14="http://schemas.microsoft.com/office/powerpoint/2010/main" val="1149513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125538"/>
            <a:ext cx="8229600" cy="6477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9138"/>
            <a:ext cx="4038600" cy="374491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9138"/>
            <a:ext cx="4038600" cy="374491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59055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sl-SI" alt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590550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sl-SI" alt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59055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412B83A-4258-46ED-ABF0-6F6DCC351D27}" type="slidenum">
              <a:rPr lang="sl-SI" altLang="sl-SI"/>
              <a:pPr/>
              <a:t>‹#›</a:t>
            </a:fld>
            <a:endParaRPr lang="sl-SI" altLang="sl-SI"/>
          </a:p>
        </p:txBody>
      </p:sp>
    </p:spTree>
    <p:extLst>
      <p:ext uri="{BB962C8B-B14F-4D97-AF65-F5344CB8AC3E}">
        <p14:creationId xmlns:p14="http://schemas.microsoft.com/office/powerpoint/2010/main" val="969354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10600" y="381000"/>
            <a:ext cx="533400" cy="58674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81000"/>
            <a:ext cx="8077200" cy="5867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7010400" y="76200"/>
            <a:ext cx="1371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3F5095-488D-473C-B51F-2F58E4A83861}" type="datetime1">
              <a:rPr lang="en-US"/>
              <a:pPr>
                <a:defRPr/>
              </a:pPr>
              <a:t>5/17/2018</a:t>
            </a:fld>
            <a:endParaRPr lang="sl-SI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1"/>
          </p:nvPr>
        </p:nvSpPr>
        <p:spPr>
          <a:xfrm>
            <a:off x="6503988" y="6473825"/>
            <a:ext cx="9906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E3EF0-6BCF-486D-AB41-89811E1048E7}" type="slidenum">
              <a:rPr lang="sl-SI"/>
              <a:pPr>
                <a:defRPr/>
              </a:pPr>
              <a:t>‹#›</a:t>
            </a:fld>
            <a:endParaRPr lang="sl-SI"/>
          </a:p>
        </p:txBody>
      </p:sp>
      <p:sp>
        <p:nvSpPr>
          <p:cNvPr id="6" name="Rectangle 12"/>
          <p:cNvSpPr>
            <a:spLocks noGrp="1"/>
          </p:cNvSpPr>
          <p:nvPr>
            <p:ph type="ftr" sz="quarter" idx="12"/>
          </p:nvPr>
        </p:nvSpPr>
        <p:spPr>
          <a:xfrm>
            <a:off x="179388" y="6453188"/>
            <a:ext cx="3733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l-SI"/>
              <a:t>_</a:t>
            </a:r>
          </a:p>
        </p:txBody>
      </p:sp>
    </p:spTree>
    <p:extLst>
      <p:ext uri="{BB962C8B-B14F-4D97-AF65-F5344CB8AC3E}">
        <p14:creationId xmlns:p14="http://schemas.microsoft.com/office/powerpoint/2010/main" val="1916927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18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4005064"/>
          </a:xfrm>
          <a:prstGeom prst="rect">
            <a:avLst/>
          </a:prstGeom>
          <a:solidFill>
            <a:srgbClr val="767676"/>
          </a:solidFill>
          <a:ln>
            <a:solidFill>
              <a:srgbClr val="7676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9" name="Flowchart: Process 18"/>
          <p:cNvSpPr/>
          <p:nvPr/>
        </p:nvSpPr>
        <p:spPr>
          <a:xfrm>
            <a:off x="0" y="2492896"/>
            <a:ext cx="9144000" cy="1440160"/>
          </a:xfrm>
          <a:prstGeom prst="flowChartProcess">
            <a:avLst/>
          </a:prstGeom>
          <a:solidFill>
            <a:srgbClr val="FDD44F"/>
          </a:solidFill>
          <a:ln>
            <a:solidFill>
              <a:srgbClr val="FDD4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sl-SI" dirty="0"/>
          </a:p>
        </p:txBody>
      </p:sp>
      <p:pic>
        <p:nvPicPr>
          <p:cNvPr id="5" name="Picture 2" descr="S:\ARHIV 2\SHARED\koristne_zadeve\GrafikeADP\logo\SLO\logoZnapisom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1797372" cy="1289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421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87" r:id="rId12"/>
    <p:sldLayoutId id="2147483688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1pPr>
    </p:titleStyle>
    <p:bodyStyle>
      <a:lvl1pPr marL="0" indent="0" algn="r" defTabSz="914400" rtl="0" eaLnBrk="1" latinLnBrk="0" hangingPunct="1">
        <a:spcBef>
          <a:spcPct val="20000"/>
        </a:spcBef>
        <a:buFont typeface="Arial" pitchFamily="34" charset="0"/>
        <a:buNone/>
        <a:defRPr sz="16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marL="742950" indent="-285750" algn="r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Verdana" pitchFamily="34" charset="0"/>
          <a:ea typeface="+mn-ea"/>
          <a:cs typeface="Verdana" pitchFamily="34" charset="0"/>
        </a:defRPr>
      </a:lvl2pPr>
      <a:lvl3pPr marL="1143000" indent="-228600" algn="r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Verdana" pitchFamily="34" charset="0"/>
          <a:ea typeface="+mn-ea"/>
          <a:cs typeface="Verdana" pitchFamily="34" charset="0"/>
        </a:defRPr>
      </a:lvl3pPr>
      <a:lvl4pPr marL="1600200" indent="-228600" algn="r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Verdana" pitchFamily="34" charset="0"/>
          <a:ea typeface="+mn-ea"/>
          <a:cs typeface="Verdana" pitchFamily="34" charset="0"/>
        </a:defRPr>
      </a:lvl4pPr>
      <a:lvl5pPr marL="2057400" indent="-228600" algn="r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Verdana" pitchFamily="34" charset="0"/>
          <a:ea typeface="+mn-ea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4005064"/>
          </a:xfrm>
          <a:prstGeom prst="rect">
            <a:avLst/>
          </a:prstGeom>
          <a:solidFill>
            <a:srgbClr val="767676"/>
          </a:solidFill>
          <a:ln>
            <a:solidFill>
              <a:srgbClr val="7676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>
              <a:solidFill>
                <a:prstClr val="white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1800200" cy="1291372"/>
          </a:xfrm>
          <a:prstGeom prst="rect">
            <a:avLst/>
          </a:prstGeom>
        </p:spPr>
      </p:pic>
      <p:sp>
        <p:nvSpPr>
          <p:cNvPr id="19" name="Flowchart: Process 18"/>
          <p:cNvSpPr/>
          <p:nvPr/>
        </p:nvSpPr>
        <p:spPr>
          <a:xfrm>
            <a:off x="0" y="2492896"/>
            <a:ext cx="9144000" cy="1440160"/>
          </a:xfrm>
          <a:prstGeom prst="flowChartProcess">
            <a:avLst/>
          </a:prstGeom>
          <a:solidFill>
            <a:srgbClr val="FDD44F"/>
          </a:solidFill>
          <a:ln>
            <a:solidFill>
              <a:srgbClr val="FDD4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l-SI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253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1pPr>
    </p:titleStyle>
    <p:bodyStyle>
      <a:lvl1pPr marL="0" indent="0" algn="r" defTabSz="914400" rtl="0" eaLnBrk="1" latinLnBrk="0" hangingPunct="1">
        <a:spcBef>
          <a:spcPct val="20000"/>
        </a:spcBef>
        <a:buFont typeface="Arial" pitchFamily="34" charset="0"/>
        <a:buNone/>
        <a:defRPr sz="16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marL="742950" indent="-285750" algn="r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Verdana" pitchFamily="34" charset="0"/>
          <a:ea typeface="+mn-ea"/>
          <a:cs typeface="Verdana" pitchFamily="34" charset="0"/>
        </a:defRPr>
      </a:lvl2pPr>
      <a:lvl3pPr marL="1143000" indent="-228600" algn="r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Verdana" pitchFamily="34" charset="0"/>
          <a:ea typeface="+mn-ea"/>
          <a:cs typeface="Verdana" pitchFamily="34" charset="0"/>
        </a:defRPr>
      </a:lvl3pPr>
      <a:lvl4pPr marL="1600200" indent="-228600" algn="r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Verdana" pitchFamily="34" charset="0"/>
          <a:ea typeface="+mn-ea"/>
          <a:cs typeface="Verdana" pitchFamily="34" charset="0"/>
        </a:defRPr>
      </a:lvl4pPr>
      <a:lvl5pPr marL="2057400" indent="-228600" algn="r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Verdana" pitchFamily="34" charset="0"/>
          <a:ea typeface="+mn-ea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3.jpeg"/><Relationship Id="rId7" Type="http://schemas.openxmlformats.org/officeDocument/2006/relationships/hyperlink" Target="http://www.nesstar.com/help/4.0/webview/getting-started/getting-to-know-nesstar-webview.html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dp.fdv.uni-lj.si/media/gradiva/Vodic_po_Nesstarju.pdf" TargetMode="External"/><Relationship Id="rId5" Type="http://schemas.openxmlformats.org/officeDocument/2006/relationships/hyperlink" Target="http://nesstar2.adp.fdv.uni-lj.si/" TargetMode="External"/><Relationship Id="rId4" Type="http://schemas.openxmlformats.org/officeDocument/2006/relationships/hyperlink" Target="http://www.adp.fdv.uni-lj.si/" TargetMode="External"/><Relationship Id="rId9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dp.fdv.uni-lj.si/opisi/sjm15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https://www.fdv.uni-lj.si/docs/default-source/dodiplomski-studij-1-stopnje/navodila-za-pisanje-in-oblikovanje-strokovno-znanstvenih-del-fdv_2017.pdf?sfvrsn=18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hyperlink" Target="http://www.adp.fdv.uni-lj.si/podatki/sjm/sjm15_rm1_sl_v1_r1.pdf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hyperlink" Target="http://www.atlasofeuropeanvalues.eu/new/" TargetMode="External"/><Relationship Id="rId18" Type="http://schemas.openxmlformats.org/officeDocument/2006/relationships/hyperlink" Target="http://www.europeansocialsurvey.org/" TargetMode="External"/><Relationship Id="rId26" Type="http://schemas.openxmlformats.org/officeDocument/2006/relationships/image" Target="../media/image78.png"/><Relationship Id="rId3" Type="http://schemas.openxmlformats.org/officeDocument/2006/relationships/hyperlink" Target="http://www.cessda.org/" TargetMode="External"/><Relationship Id="rId21" Type="http://schemas.openxmlformats.org/officeDocument/2006/relationships/image" Target="../media/image75.png"/><Relationship Id="rId7" Type="http://schemas.openxmlformats.org/officeDocument/2006/relationships/hyperlink" Target="http://www.cses.org/" TargetMode="External"/><Relationship Id="rId12" Type="http://schemas.openxmlformats.org/officeDocument/2006/relationships/image" Target="../media/image70.png"/><Relationship Id="rId17" Type="http://schemas.openxmlformats.org/officeDocument/2006/relationships/image" Target="../media/image73.png"/><Relationship Id="rId25" Type="http://schemas.openxmlformats.org/officeDocument/2006/relationships/hyperlink" Target="http://www.icpsr.umich.edu/icpsrweb/ICPSR/" TargetMode="External"/><Relationship Id="rId2" Type="http://schemas.openxmlformats.org/officeDocument/2006/relationships/notesSlide" Target="../notesSlides/notesSlide19.xml"/><Relationship Id="rId16" Type="http://schemas.openxmlformats.org/officeDocument/2006/relationships/hyperlink" Target="http://www.nsd.uib.no/european_election_database/" TargetMode="External"/><Relationship Id="rId20" Type="http://schemas.openxmlformats.org/officeDocument/2006/relationships/hyperlink" Target="http://www.share-project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11" Type="http://schemas.openxmlformats.org/officeDocument/2006/relationships/hyperlink" Target="http://www.europeanvaluesstudy.eu/" TargetMode="External"/><Relationship Id="rId24" Type="http://schemas.openxmlformats.org/officeDocument/2006/relationships/image" Target="../media/image77.jpeg"/><Relationship Id="rId5" Type="http://schemas.openxmlformats.org/officeDocument/2006/relationships/hyperlink" Target="http://www.issp.org/" TargetMode="External"/><Relationship Id="rId15" Type="http://schemas.openxmlformats.org/officeDocument/2006/relationships/image" Target="../media/image72.png"/><Relationship Id="rId23" Type="http://schemas.openxmlformats.org/officeDocument/2006/relationships/image" Target="../media/image76.jpeg"/><Relationship Id="rId28" Type="http://schemas.openxmlformats.org/officeDocument/2006/relationships/image" Target="../media/image79.jpeg"/><Relationship Id="rId10" Type="http://schemas.openxmlformats.org/officeDocument/2006/relationships/image" Target="../media/image69.jpeg"/><Relationship Id="rId19" Type="http://schemas.openxmlformats.org/officeDocument/2006/relationships/image" Target="../media/image74.png"/><Relationship Id="rId4" Type="http://schemas.openxmlformats.org/officeDocument/2006/relationships/image" Target="../media/image66.png"/><Relationship Id="rId9" Type="http://schemas.openxmlformats.org/officeDocument/2006/relationships/hyperlink" Target="http://ec.europa.eu/public_opinion/index_en.htm" TargetMode="External"/><Relationship Id="rId14" Type="http://schemas.openxmlformats.org/officeDocument/2006/relationships/image" Target="../media/image71.png"/><Relationship Id="rId22" Type="http://schemas.openxmlformats.org/officeDocument/2006/relationships/hyperlink" Target="http://zacat.gesis.org/webview/" TargetMode="External"/><Relationship Id="rId27" Type="http://schemas.openxmlformats.org/officeDocument/2006/relationships/hyperlink" Target="http://www.data-archive.ac.uk/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zacat.gesis.org/webview/" TargetMode="External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hyperlink" Target="http://zacat.gesis.org/webview/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dp.fdv.uni-lj.si/spoznaj/politika" TargetMode="External"/><Relationship Id="rId2" Type="http://schemas.openxmlformats.org/officeDocument/2006/relationships/hyperlink" Target="https://www.adp.fdv.uni-lj.si/uporabi/kako/pravila/" TargetMode="Externa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hyperlink" Target="http://nesstar2.adp.fdv.uni-lj.si/webview/index.jsp?headers=http://194.249.0.102:80/obj/fVariable/sjm13_V343&amp;v=2&amp;V62slice=1&amp;stubs=http://194.249.0.102:80/obj/fVariable/sjm13_V62&amp;charttype=null&amp;study=http://194.249.0.102:80/obj/fStudy/sjm13&amp;gs=2&amp;tabcontenttype=raw&amp;V343slice=1&amp;mode=table&amp;top=yes" TargetMode="Externa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hyperlink" Target="http://www.atlasofeuropeanvalues.eu/new/europa.php?ids=274&amp;year=2008&amp;country=" TargetMode="Externa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bookshop.europa.eu/is-bin/INTERSHOP.enfinity/WFS/EU-Bookshop-Site/en_GB/-/EUR/ViewPublication-Start?PublicationKey=DS0415570" TargetMode="External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hyperlink" Target="http://bookshop.europa.eu/is-bin/INTERSHOP.enfinity/WFS/EU-Bookshop-Site/en_GB/-/EUR/ViewPublication-Start?PublicationKey=DS041557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hyperlink" Target="http://pxweb.stat.si/pxweb/Dialog/varval.asp?ma=05E1008S&amp;ti=&amp;path=../Database/Dem_soc/05_prebivalstvo/15_sestava_preb/05_05E10_drzavljanstvo/&amp;lang=2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0.png"/><Relationship Id="rId4" Type="http://schemas.openxmlformats.org/officeDocument/2006/relationships/hyperlink" Target="http://pxweb.stat.si/pxweb/Dialog/varval.asp?ma=05E1018S&amp;ti=&amp;path=../Database/Dem_soc/05_prebivalstvo/15_sestava_preb/05_05E10_drzavljanstvo/&amp;lang=2" TargetMode="Externa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dp.fdv.uni-lj.si/projekti/" TargetMode="External"/><Relationship Id="rId2" Type="http://schemas.openxmlformats.org/officeDocument/2006/relationships/hyperlink" Target="http://cessda.ne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hyperlink" Target="http://ec.europa.eu/eurostat/tgm/table.do?tab=table&amp;init=1&amp;language=en&amp;pcode=tps00002&amp;plugin=1" TargetMode="Externa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hyperlink" Target="http://eventregistry.org/concept/Refugee" TargetMode="Externa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hyperlink" Target="http://onlinelibrary.wiley.com/doi/10.1111/1467-9566.12049/pdf" TargetMode="Externa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hyperlink" Target="http://www.demographic-research.org/volumes/vol23/21/23-21.pdf" TargetMode="Externa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l-SI" sz="2400" dirty="0">
                <a:solidFill>
                  <a:srgbClr val="9D0A0E"/>
                </a:solidFill>
              </a:rPr>
              <a:t>Dostop do podatkovnih virov v arhivih podatkov in njihova uporaba</a:t>
            </a:r>
            <a:endParaRPr lang="sl-SI" sz="24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237312"/>
            <a:ext cx="2050931" cy="394928"/>
          </a:xfrm>
        </p:spPr>
      </p:pic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r"/>
            <a:r>
              <a:rPr lang="sl-SI" altLang="sl-SI" dirty="0">
                <a:solidFill>
                  <a:srgbClr val="000000"/>
                </a:solidFill>
              </a:rPr>
              <a:t>Irena</a:t>
            </a:r>
            <a:r>
              <a:rPr lang="sl-SI" altLang="sl-SI" sz="1100" dirty="0">
                <a:solidFill>
                  <a:srgbClr val="000000"/>
                </a:solidFill>
              </a:rPr>
              <a:t> </a:t>
            </a:r>
            <a:r>
              <a:rPr lang="sl-SI" altLang="sl-SI" dirty="0" err="1">
                <a:solidFill>
                  <a:srgbClr val="000000"/>
                </a:solidFill>
              </a:rPr>
              <a:t>Vipavc</a:t>
            </a:r>
            <a:r>
              <a:rPr lang="sl-SI" altLang="sl-SI" dirty="0">
                <a:solidFill>
                  <a:srgbClr val="000000"/>
                </a:solidFill>
              </a:rPr>
              <a:t> Brvar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r"/>
            <a:r>
              <a:rPr lang="sl-SI" altLang="sl-SI" dirty="0" smtClean="0">
                <a:solidFill>
                  <a:srgbClr val="000000"/>
                </a:solidFill>
              </a:rPr>
              <a:t>FDV, april-maj 2018</a:t>
            </a:r>
            <a:endParaRPr lang="sl-SI" altLang="sl-SI" sz="1600" dirty="0" smtClean="0">
              <a:solidFill>
                <a:srgbClr val="000000"/>
              </a:solidFill>
            </a:endParaRPr>
          </a:p>
          <a:p>
            <a:endParaRPr lang="sl-SI" sz="500" dirty="0">
              <a:solidFill>
                <a:srgbClr val="000000"/>
              </a:solidFill>
            </a:endParaRPr>
          </a:p>
          <a:p>
            <a:r>
              <a:rPr lang="sl-SI" sz="1600" dirty="0" smtClean="0">
                <a:solidFill>
                  <a:srgbClr val="000000"/>
                </a:solidFill>
              </a:rPr>
              <a:t>Predavanje za študente</a:t>
            </a:r>
            <a:endParaRPr lang="sl-SI" sz="1600" dirty="0">
              <a:solidFill>
                <a:srgbClr val="000000"/>
              </a:solidFill>
            </a:endParaRPr>
          </a:p>
          <a:p>
            <a:endParaRPr lang="sl-SI" altLang="sl-SI" dirty="0" smtClean="0">
              <a:solidFill>
                <a:srgbClr val="000000"/>
              </a:solidFill>
            </a:endParaRPr>
          </a:p>
          <a:p>
            <a:endParaRPr lang="sl-SI" altLang="sl-SI" dirty="0">
              <a:solidFill>
                <a:srgbClr val="000000"/>
              </a:solidFill>
            </a:endParaRPr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50324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4464496" cy="6206922"/>
          </a:xfrm>
        </p:spPr>
      </p:pic>
      <p:sp>
        <p:nvSpPr>
          <p:cNvPr id="2" name="Rectangle 1"/>
          <p:cNvSpPr/>
          <p:nvPr/>
        </p:nvSpPr>
        <p:spPr>
          <a:xfrm>
            <a:off x="5436096" y="1052736"/>
            <a:ext cx="31284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altLang="sl-SI" b="1" dirty="0" smtClean="0">
                <a:latin typeface="Tahoma" pitchFamily="34" charset="0"/>
              </a:rPr>
              <a:t>ADP preveri</a:t>
            </a:r>
            <a:r>
              <a:rPr lang="sl-SI" altLang="sl-SI" dirty="0">
                <a:latin typeface="Tahoma" pitchFamily="34" charset="0"/>
              </a:rPr>
              <a:t>, </a:t>
            </a:r>
            <a:r>
              <a:rPr lang="sl-SI" altLang="sl-SI" b="1" dirty="0">
                <a:latin typeface="Tahoma" pitchFamily="34" charset="0"/>
              </a:rPr>
              <a:t>potrdi </a:t>
            </a:r>
            <a:r>
              <a:rPr lang="sl-SI" altLang="sl-SI" dirty="0">
                <a:latin typeface="Tahoma" pitchFamily="34" charset="0"/>
              </a:rPr>
              <a:t>in </a:t>
            </a:r>
            <a:r>
              <a:rPr lang="sl-SI" altLang="sl-SI" b="1" dirty="0">
                <a:latin typeface="Tahoma" pitchFamily="34" charset="0"/>
              </a:rPr>
              <a:t>pripravi</a:t>
            </a:r>
            <a:r>
              <a:rPr lang="sl-SI" altLang="sl-SI" dirty="0">
                <a:latin typeface="Tahoma" pitchFamily="34" charset="0"/>
              </a:rPr>
              <a:t> podatke in pripadajočo dokumentacijo </a:t>
            </a:r>
            <a:r>
              <a:rPr lang="sl-SI" altLang="sl-SI" dirty="0" smtClean="0">
                <a:latin typeface="Tahoma" pitchFamily="34" charset="0"/>
              </a:rPr>
              <a:t>raziskave </a:t>
            </a:r>
            <a:r>
              <a:rPr lang="sl-SI" altLang="sl-SI" dirty="0">
                <a:latin typeface="Tahoma" pitchFamily="34" charset="0"/>
              </a:rPr>
              <a:t>za namen dolgotrajnega ohranjanja in druge rabe.</a:t>
            </a:r>
            <a:endParaRPr lang="sl-SI" dirty="0">
              <a:latin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4008" y="6190571"/>
            <a:ext cx="2880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dirty="0" smtClean="0"/>
              <a:t>Vir: </a:t>
            </a:r>
            <a:r>
              <a:rPr lang="en-US" sz="1200" dirty="0" smtClean="0"/>
              <a:t>Research data alliance </a:t>
            </a:r>
            <a:r>
              <a:rPr lang="sl-SI" sz="1200" dirty="0" err="1" smtClean="0"/>
              <a:t>meeting</a:t>
            </a:r>
            <a:r>
              <a:rPr lang="en-US" sz="1200" dirty="0" smtClean="0"/>
              <a:t> 2014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45698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962377" y="6430048"/>
            <a:ext cx="2880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dirty="0" smtClean="0"/>
              <a:t>Vir: </a:t>
            </a:r>
            <a:r>
              <a:rPr lang="en-US" sz="1200" dirty="0" smtClean="0"/>
              <a:t>Research data alliance </a:t>
            </a:r>
            <a:r>
              <a:rPr lang="sl-SI" sz="1200" dirty="0" err="1" smtClean="0"/>
              <a:t>meeting</a:t>
            </a:r>
            <a:r>
              <a:rPr lang="en-US" sz="1200" dirty="0" smtClean="0"/>
              <a:t> 2014</a:t>
            </a:r>
            <a:endParaRPr lang="en-US" sz="12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4752528" cy="6607369"/>
          </a:xfrm>
        </p:spPr>
      </p:pic>
      <p:sp>
        <p:nvSpPr>
          <p:cNvPr id="2" name="Rectangle 1"/>
          <p:cNvSpPr/>
          <p:nvPr/>
        </p:nvSpPr>
        <p:spPr>
          <a:xfrm>
            <a:off x="5508103" y="1196752"/>
            <a:ext cx="29523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sl-SI" altLang="sl-SI" b="1" dirty="0" smtClean="0">
                <a:latin typeface="Tahoma" pitchFamily="34" charset="0"/>
              </a:rPr>
              <a:t>ADP </a:t>
            </a:r>
            <a:r>
              <a:rPr lang="sl-SI" altLang="sl-SI" dirty="0" smtClean="0">
                <a:latin typeface="Tahoma" pitchFamily="34" charset="0"/>
              </a:rPr>
              <a:t>uporabnikom </a:t>
            </a:r>
            <a:r>
              <a:rPr lang="sl-SI" altLang="sl-SI" dirty="0">
                <a:latin typeface="Tahoma" pitchFamily="34" charset="0"/>
              </a:rPr>
              <a:t>omogoča </a:t>
            </a:r>
            <a:r>
              <a:rPr lang="sl-SI" altLang="sl-SI" b="1" dirty="0">
                <a:latin typeface="Tahoma" pitchFamily="34" charset="0"/>
              </a:rPr>
              <a:t>enostaven dostop do podatkov </a:t>
            </a:r>
            <a:r>
              <a:rPr lang="sl-SI" altLang="sl-SI" dirty="0">
                <a:latin typeface="Tahoma" pitchFamily="34" charset="0"/>
              </a:rPr>
              <a:t>v številnih </a:t>
            </a:r>
            <a:r>
              <a:rPr lang="sl-SI" altLang="sl-SI" dirty="0" smtClean="0">
                <a:latin typeface="Tahoma" pitchFamily="34" charset="0"/>
              </a:rPr>
              <a:t>formatih.</a:t>
            </a:r>
            <a:endParaRPr lang="sl-SI" altLang="sl-SI" dirty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95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sl-SI" sz="1800" dirty="0"/>
              <a:t>politika in sistemi družbene blaginje (</a:t>
            </a:r>
            <a:r>
              <a:rPr lang="sl-SI" sz="1800" dirty="0" smtClean="0"/>
              <a:t>655)</a:t>
            </a:r>
            <a:endParaRPr lang="sl-SI" sz="1800" dirty="0"/>
          </a:p>
          <a:p>
            <a:pPr marL="285750" indent="-285750">
              <a:buFont typeface="Arial" pitchFamily="34" charset="0"/>
              <a:buChar char="•"/>
            </a:pPr>
            <a:r>
              <a:rPr lang="sl-SI" sz="1800" b="1" dirty="0">
                <a:solidFill>
                  <a:srgbClr val="C00000"/>
                </a:solidFill>
              </a:rPr>
              <a:t>družba in kultura </a:t>
            </a:r>
            <a:r>
              <a:rPr lang="sl-SI" sz="1800" dirty="0" smtClean="0"/>
              <a:t>(379)</a:t>
            </a:r>
            <a:endParaRPr lang="sl-SI" sz="1800" dirty="0"/>
          </a:p>
          <a:p>
            <a:pPr marL="285750" indent="-285750">
              <a:buFont typeface="Arial" pitchFamily="34" charset="0"/>
              <a:buChar char="•"/>
            </a:pPr>
            <a:r>
              <a:rPr lang="sl-SI" sz="1800" dirty="0"/>
              <a:t>družbena slojevitost in skupine (</a:t>
            </a:r>
            <a:r>
              <a:rPr lang="sl-SI" sz="1800" dirty="0" smtClean="0"/>
              <a:t>175</a:t>
            </a:r>
            <a:r>
              <a:rPr lang="sl-SI" sz="1800" dirty="0"/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l-SI" sz="1800" dirty="0"/>
              <a:t>delo in zaposlovanje (</a:t>
            </a:r>
            <a:r>
              <a:rPr lang="sl-SI" sz="1800" dirty="0" smtClean="0"/>
              <a:t>109)</a:t>
            </a:r>
            <a:endParaRPr lang="sl-SI" sz="1800" dirty="0"/>
          </a:p>
          <a:p>
            <a:pPr marL="285750" indent="-285750">
              <a:buFont typeface="Arial" pitchFamily="34" charset="0"/>
              <a:buChar char="•"/>
            </a:pPr>
            <a:r>
              <a:rPr lang="sl-SI" sz="1800" dirty="0"/>
              <a:t>informiranje in komuniciranje </a:t>
            </a:r>
            <a:r>
              <a:rPr lang="sl-SI" sz="1800" dirty="0" smtClean="0"/>
              <a:t>(77)</a:t>
            </a:r>
            <a:endParaRPr lang="sl-SI" sz="1800" dirty="0"/>
          </a:p>
          <a:p>
            <a:pPr marL="285750" indent="-285750">
              <a:buFont typeface="Arial" pitchFamily="34" charset="0"/>
              <a:buChar char="•"/>
            </a:pPr>
            <a:r>
              <a:rPr lang="sl-SI" sz="1800" dirty="0"/>
              <a:t>pravo, kriminal in pravni sistemi (50)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l-SI" sz="1800" dirty="0"/>
              <a:t>zdravstvo (36)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l-SI" sz="1800" dirty="0"/>
              <a:t>izobraževanje </a:t>
            </a:r>
            <a:r>
              <a:rPr lang="sl-SI" sz="1800" dirty="0" smtClean="0"/>
              <a:t>(36)</a:t>
            </a:r>
            <a:endParaRPr lang="sl-SI" sz="1800" dirty="0"/>
          </a:p>
          <a:p>
            <a:pPr marL="285750" indent="-285750">
              <a:buFont typeface="Arial" pitchFamily="34" charset="0"/>
              <a:buChar char="•"/>
            </a:pPr>
            <a:r>
              <a:rPr lang="sl-SI" sz="1800" dirty="0"/>
              <a:t>gospodarstvo </a:t>
            </a:r>
            <a:r>
              <a:rPr lang="sl-SI" sz="1800" dirty="0" smtClean="0"/>
              <a:t>(38)</a:t>
            </a:r>
            <a:endParaRPr lang="sl-SI" sz="1800" dirty="0"/>
          </a:p>
          <a:p>
            <a:pPr marL="285750" indent="-285750">
              <a:buFont typeface="Arial" pitchFamily="34" charset="0"/>
              <a:buChar char="•"/>
            </a:pPr>
            <a:r>
              <a:rPr lang="sl-SI" sz="1800" dirty="0"/>
              <a:t>demografija, prebivalstvo, statistika prebivalstva in popisi (28)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l-SI" sz="1800" dirty="0"/>
              <a:t>naravno okolje (28)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l-SI" sz="1800" dirty="0" smtClean="0"/>
              <a:t>bivalne razmere in načrtovanje rabe prostora (17 raziskav)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l-SI" sz="1800" dirty="0" smtClean="0"/>
              <a:t>psihologija (1)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l-SI" sz="1800" dirty="0" smtClean="0"/>
              <a:t>transport, potovanje in mobilnost (8)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l-SI" sz="1800" dirty="0" smtClean="0"/>
              <a:t>trgovina, industrija in trgi (8)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l-SI" sz="1800" dirty="0" smtClean="0"/>
              <a:t>znanost in tehnika (6)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l-SI" sz="1800" dirty="0" smtClean="0"/>
              <a:t>drugo (14)</a:t>
            </a:r>
          </a:p>
          <a:p>
            <a:endParaRPr lang="sl-SI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Teme/vsebina gradiv v ADP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TextBox 4"/>
          <p:cNvSpPr txBox="1"/>
          <p:nvPr/>
        </p:nvSpPr>
        <p:spPr>
          <a:xfrm>
            <a:off x="3347864" y="6381328"/>
            <a:ext cx="4536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400" dirty="0"/>
              <a:t>http://www.adp.fdv.uni-lj.si/opisi/vsebinska_podrocja/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379668" y="1268760"/>
            <a:ext cx="1480364" cy="216024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513215"/>
            <a:ext cx="2029108" cy="25721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100" y="1770426"/>
            <a:ext cx="3949802" cy="109344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5354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Content Placeholder 4" descr="variableview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1" y="1168599"/>
            <a:ext cx="8468265" cy="4132609"/>
          </a:xfrm>
          <a:noFill/>
        </p:spPr>
      </p:pic>
      <p:sp>
        <p:nvSpPr>
          <p:cNvPr id="11266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sl-SI" sz="2400" cap="none" dirty="0" smtClean="0"/>
              <a:t>Seznam spremenljivk</a:t>
            </a:r>
          </a:p>
        </p:txBody>
      </p:sp>
      <p:sp>
        <p:nvSpPr>
          <p:cNvPr id="11267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</a:pPr>
            <a:endParaRPr lang="sl-SI" altLang="sl-SI" sz="2400" dirty="0" smtClean="0"/>
          </a:p>
        </p:txBody>
      </p:sp>
    </p:spTree>
    <p:extLst>
      <p:ext uri="{BB962C8B-B14F-4D97-AF65-F5344CB8AC3E}">
        <p14:creationId xmlns:p14="http://schemas.microsoft.com/office/powerpoint/2010/main" val="415622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sl-SI" sz="2400" dirty="0" err="1" smtClean="0"/>
              <a:t>Mikro</a:t>
            </a:r>
            <a:r>
              <a:rPr lang="sl-SI" altLang="sl-SI" sz="2400" dirty="0" smtClean="0"/>
              <a:t> podatki</a:t>
            </a:r>
            <a:endParaRPr lang="sl-SI" altLang="sl-SI" sz="2400" cap="none" dirty="0" smtClean="0"/>
          </a:p>
        </p:txBody>
      </p:sp>
      <p:sp>
        <p:nvSpPr>
          <p:cNvPr id="11267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</a:pPr>
            <a:endParaRPr lang="sl-SI" altLang="sl-SI" sz="2400" dirty="0" smtClean="0"/>
          </a:p>
        </p:txBody>
      </p:sp>
      <p:pic>
        <p:nvPicPr>
          <p:cNvPr id="6" name="Picture 5" descr="datavie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981075"/>
            <a:ext cx="7991475" cy="48085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2392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Content Placeholder 4" descr="vprasalnik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96752"/>
            <a:ext cx="8517461" cy="4464496"/>
          </a:xfrm>
          <a:noFill/>
        </p:spPr>
      </p:pic>
      <p:sp>
        <p:nvSpPr>
          <p:cNvPr id="10242" name="Title 1"/>
          <p:cNvSpPr>
            <a:spLocks noGrp="1"/>
          </p:cNvSpPr>
          <p:nvPr>
            <p:ph type="title"/>
          </p:nvPr>
        </p:nvSpPr>
        <p:spPr bwMode="auto">
          <a:xfrm>
            <a:off x="179512" y="260648"/>
            <a:ext cx="8347382" cy="432048"/>
          </a:xfrm>
          <a:prstGeom prst="rect">
            <a:avLst/>
          </a:prstGeo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sl-SI" sz="2400" cap="none" dirty="0" smtClean="0">
                <a:latin typeface="Arial" charset="0"/>
              </a:rPr>
              <a:t>   </a:t>
            </a:r>
            <a:r>
              <a:rPr lang="sl-SI" altLang="sl-SI" sz="2400" cap="none" dirty="0" smtClean="0"/>
              <a:t>Vprašalnik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90000"/>
              </a:lnSpc>
              <a:defRPr/>
            </a:pPr>
            <a:r>
              <a:rPr lang="sl-SI" sz="2400" dirty="0" smtClean="0">
                <a:latin typeface="Tahoma" pitchFamily="34" charset="0"/>
              </a:rPr>
              <a:t>   Vprašalnik</a:t>
            </a:r>
            <a:endParaRPr lang="sl-SI" sz="2400" dirty="0" smtClean="0"/>
          </a:p>
        </p:txBody>
      </p:sp>
    </p:spTree>
    <p:extLst>
      <p:ext uri="{BB962C8B-B14F-4D97-AF65-F5344CB8AC3E}">
        <p14:creationId xmlns:p14="http://schemas.microsoft.com/office/powerpoint/2010/main" val="178917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Tx/>
              <a:buChar char="-"/>
            </a:pPr>
            <a:r>
              <a:rPr lang="sl-SI" sz="2000" dirty="0" smtClean="0"/>
              <a:t>Primerjam vsebino / rezultate moje ankete z rezultati primerljivih raziskovanj na splošnejših / drugih populacijah</a:t>
            </a:r>
          </a:p>
          <a:p>
            <a:pPr marL="285750" indent="-285750">
              <a:buFontTx/>
              <a:buChar char="-"/>
            </a:pPr>
            <a:endParaRPr lang="sl-SI" sz="2000" dirty="0"/>
          </a:p>
          <a:p>
            <a:pPr marL="285750" indent="-285750">
              <a:buFontTx/>
              <a:buChar char="-"/>
            </a:pPr>
            <a:r>
              <a:rPr lang="sl-SI" sz="2000" dirty="0" smtClean="0"/>
              <a:t>Primerjam vsebino </a:t>
            </a:r>
            <a:r>
              <a:rPr lang="sl-SI" sz="2000" dirty="0"/>
              <a:t>/ rezultate moje ankete </a:t>
            </a:r>
            <a:r>
              <a:rPr lang="sl-SI" sz="2000" dirty="0" smtClean="0"/>
              <a:t>z rezultati iz preteklih obdobij</a:t>
            </a:r>
          </a:p>
          <a:p>
            <a:pPr marL="285750" indent="-285750">
              <a:buFontTx/>
              <a:buChar char="-"/>
            </a:pPr>
            <a:endParaRPr lang="sl-SI" sz="2000" dirty="0"/>
          </a:p>
          <a:p>
            <a:pPr marL="285750" indent="-285750">
              <a:buFontTx/>
              <a:buChar char="-"/>
            </a:pPr>
            <a:r>
              <a:rPr lang="sl-SI" sz="2000" dirty="0" smtClean="0"/>
              <a:t>V celoti uporabim sekundarne vire, ki so mi na razpolago (PRIHRANEK ČASA in DENARJA)</a:t>
            </a:r>
          </a:p>
          <a:p>
            <a:pPr marL="1028700" lvl="1" algn="l">
              <a:buFontTx/>
              <a:buChar char="-"/>
            </a:pPr>
            <a:r>
              <a:rPr lang="sl-SI" sz="2000" dirty="0" smtClean="0"/>
              <a:t>Uporaba / primerjava med različnimi časovnimi točkami</a:t>
            </a:r>
          </a:p>
          <a:p>
            <a:pPr marL="1028700" lvl="1" algn="l">
              <a:buFontTx/>
              <a:buChar char="-"/>
            </a:pPr>
            <a:r>
              <a:rPr lang="sl-SI" sz="2000" dirty="0" smtClean="0"/>
              <a:t>Med različnimi raziskavami</a:t>
            </a:r>
          </a:p>
          <a:p>
            <a:pPr marL="1028700" lvl="1" algn="l">
              <a:buFontTx/>
              <a:buChar char="-"/>
            </a:pPr>
            <a:r>
              <a:rPr lang="sl-SI" sz="2000" dirty="0" smtClean="0"/>
              <a:t>Uporaba različnih virov / uradne statistike / </a:t>
            </a:r>
            <a:r>
              <a:rPr lang="sl-SI" sz="2000" dirty="0" err="1" smtClean="0"/>
              <a:t>kartogrami</a:t>
            </a:r>
            <a:endParaRPr lang="sl-SI" sz="2000" dirty="0" smtClean="0"/>
          </a:p>
          <a:p>
            <a:pPr marL="1028700" lvl="1" algn="l">
              <a:buFontTx/>
              <a:buChar char="-"/>
            </a:pPr>
            <a:r>
              <a:rPr lang="sl-SI" sz="2000" dirty="0" smtClean="0"/>
              <a:t>Mednarodna primerjava</a:t>
            </a:r>
            <a:endParaRPr lang="sl-SI" sz="2000" dirty="0" smtClean="0">
              <a:solidFill>
                <a:srgbClr val="FF0000"/>
              </a:solidFill>
            </a:endParaRPr>
          </a:p>
          <a:p>
            <a:pPr marL="1028700" lvl="1">
              <a:buFontTx/>
              <a:buChar char="-"/>
            </a:pPr>
            <a:endParaRPr lang="sl-SI" sz="2000" dirty="0">
              <a:solidFill>
                <a:srgbClr val="FF0000"/>
              </a:solidFill>
            </a:endParaRPr>
          </a:p>
          <a:p>
            <a:pPr marL="0" lvl="1" indent="0" algn="l">
              <a:buNone/>
            </a:pPr>
            <a:r>
              <a:rPr lang="sl-SI" sz="2000" dirty="0" smtClean="0"/>
              <a:t>- Uporaba testiranih vprašalnikov za mojo raziskovanje</a:t>
            </a:r>
          </a:p>
          <a:p>
            <a:pPr marL="0" lvl="1" indent="0" algn="l">
              <a:buNone/>
            </a:pPr>
            <a:r>
              <a:rPr lang="sl-SI" sz="2000" dirty="0" smtClean="0"/>
              <a:t>- Uporaba priloženih gradiv za teoretsko podlago mojemu delu</a:t>
            </a:r>
            <a:endParaRPr lang="sl-SI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Kako lahko uporabim dostopne vsebine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TextBox 4"/>
          <p:cNvSpPr txBox="1"/>
          <p:nvPr/>
        </p:nvSpPr>
        <p:spPr>
          <a:xfrm>
            <a:off x="3059832" y="6309320"/>
            <a:ext cx="4845224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sl-SI" dirty="0" smtClean="0">
                <a:solidFill>
                  <a:srgbClr val="FF0000"/>
                </a:solidFill>
              </a:rPr>
              <a:t>Uporaba </a:t>
            </a:r>
            <a:r>
              <a:rPr lang="sl-SI" dirty="0" err="1" smtClean="0">
                <a:solidFill>
                  <a:srgbClr val="FF0000"/>
                </a:solidFill>
              </a:rPr>
              <a:t>mikropodatkov</a:t>
            </a:r>
            <a:r>
              <a:rPr lang="sl-SI" dirty="0" smtClean="0">
                <a:solidFill>
                  <a:srgbClr val="FF0000"/>
                </a:solidFill>
              </a:rPr>
              <a:t>, vprašalnikov in publikacij</a:t>
            </a:r>
            <a:endParaRPr lang="sl-SI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75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100" dirty="0" smtClean="0"/>
              <a:t>Kaj potrebujemo za razumevanje in ustrezno interpretacijo</a:t>
            </a:r>
            <a:endParaRPr lang="sl-SI" sz="21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5" name="TextBox 4"/>
          <p:cNvSpPr txBox="1"/>
          <p:nvPr/>
        </p:nvSpPr>
        <p:spPr>
          <a:xfrm>
            <a:off x="3347864" y="3212976"/>
            <a:ext cx="2880320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sl-SI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RAZISKAVA</a:t>
            </a:r>
            <a:endParaRPr lang="sl-SI" sz="3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700808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Podatki v ustreznem formatu</a:t>
            </a:r>
            <a:endParaRPr lang="sl-SI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3888" y="1700808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Vprašalnik</a:t>
            </a:r>
            <a:endParaRPr lang="sl-SI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2160" y="1700808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Šifrant</a:t>
            </a:r>
            <a:endParaRPr lang="sl-SI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4725144"/>
            <a:ext cx="2160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Ustrezna dokumentacija</a:t>
            </a:r>
            <a:r>
              <a:rPr lang="sl-SI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l-SI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izvedbi raziskovanja</a:t>
            </a:r>
            <a:endParaRPr lang="sl-SI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3928" y="4725144"/>
            <a:ext cx="30963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Teoretska podlaga raziskovanja – oblikovanje indikatorjev</a:t>
            </a:r>
            <a:endParaRPr lang="sl-SI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80312" y="501317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 smtClean="0"/>
              <a:t>….</a:t>
            </a:r>
            <a:endParaRPr lang="sl-SI" dirty="0"/>
          </a:p>
        </p:txBody>
      </p:sp>
      <p:cxnSp>
        <p:nvCxnSpPr>
          <p:cNvPr id="13" name="Straight Arrow Connector 12"/>
          <p:cNvCxnSpPr/>
          <p:nvPr/>
        </p:nvCxnSpPr>
        <p:spPr>
          <a:xfrm flipH="1" flipV="1">
            <a:off x="2123728" y="2408694"/>
            <a:ext cx="1440160" cy="80428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4355976" y="2100918"/>
            <a:ext cx="72008" cy="104005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5364088" y="2172926"/>
            <a:ext cx="828092" cy="96804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427984" y="3859307"/>
            <a:ext cx="432048" cy="1009853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2123728" y="3859307"/>
            <a:ext cx="1224136" cy="86583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6170228" y="3931314"/>
            <a:ext cx="1282092" cy="108186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536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Placeholder 3"/>
          <p:cNvSpPr>
            <a:spLocks/>
          </p:cNvSpPr>
          <p:nvPr/>
        </p:nvSpPr>
        <p:spPr bwMode="auto">
          <a:xfrm>
            <a:off x="304800" y="381000"/>
            <a:ext cx="8077200" cy="360363"/>
          </a:xfrm>
          <a:prstGeom prst="rect">
            <a:avLst/>
          </a:prstGeom>
          <a:solidFill>
            <a:srgbClr val="FDD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sl-SI" altLang="sl-SI" sz="2400" b="1" dirty="0">
                <a:solidFill>
                  <a:srgbClr val="9D0A0E"/>
                </a:solidFill>
                <a:latin typeface="Tahoma" pitchFamily="34" charset="0"/>
              </a:rPr>
              <a:t>Metapodatki</a:t>
            </a:r>
            <a:endParaRPr lang="sl-SI" altLang="sl-SI" sz="2400" b="1" dirty="0">
              <a:solidFill>
                <a:srgbClr val="9D0A0E"/>
              </a:solidFill>
              <a:latin typeface="Verdana" pitchFamily="34" charset="0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</a:pPr>
            <a:r>
              <a:rPr lang="sl-SI" altLang="sl-SI" sz="2200" dirty="0" smtClean="0"/>
              <a:t>   Metapodatki</a:t>
            </a:r>
          </a:p>
        </p:txBody>
      </p:sp>
      <p:sp>
        <p:nvSpPr>
          <p:cNvPr id="5" name="Rounded Rectangular Callout 4"/>
          <p:cNvSpPr/>
          <p:nvPr/>
        </p:nvSpPr>
        <p:spPr>
          <a:xfrm flipH="1">
            <a:off x="518580" y="4608597"/>
            <a:ext cx="3312368" cy="1403598"/>
          </a:xfrm>
          <a:prstGeom prst="wedgeRoundRectCallout">
            <a:avLst>
              <a:gd name="adj1" fmla="val 66085"/>
              <a:gd name="adj2" fmla="val 111447"/>
              <a:gd name="adj3" fmla="val 16667"/>
            </a:avLst>
          </a:prstGeom>
          <a:solidFill>
            <a:srgbClr val="FEF3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l-SI" altLang="sl-SI" dirty="0">
                <a:solidFill>
                  <a:srgbClr val="000000"/>
                </a:solidFill>
              </a:rPr>
              <a:t>Specifikacija, ki se uporablja na področju družboslovja in humanistike je </a:t>
            </a:r>
            <a:r>
              <a:rPr lang="sl-SI" altLang="sl-SI" b="1" dirty="0">
                <a:solidFill>
                  <a:srgbClr val="000000"/>
                </a:solidFill>
              </a:rPr>
              <a:t>DDI.</a:t>
            </a:r>
            <a:endParaRPr lang="sl-SI" dirty="0"/>
          </a:p>
        </p:txBody>
      </p:sp>
      <p:sp>
        <p:nvSpPr>
          <p:cNvPr id="3" name="Round Diagonal Corner Rectangle 2"/>
          <p:cNvSpPr/>
          <p:nvPr/>
        </p:nvSpPr>
        <p:spPr>
          <a:xfrm>
            <a:off x="490972" y="980728"/>
            <a:ext cx="7704856" cy="3456384"/>
          </a:xfrm>
          <a:prstGeom prst="round2DiagRect">
            <a:avLst/>
          </a:prstGeom>
          <a:solidFill>
            <a:srgbClr val="FEF3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altLang="sl-SI" sz="600" dirty="0">
              <a:solidFill>
                <a:srgbClr val="000000"/>
              </a:solidFill>
            </a:endParaRPr>
          </a:p>
          <a:p>
            <a:pPr algn="ctr"/>
            <a:r>
              <a:rPr lang="sl-SI" altLang="sl-SI" sz="3600" dirty="0">
                <a:solidFill>
                  <a:srgbClr val="000000"/>
                </a:solidFill>
              </a:rPr>
              <a:t>Metapodatke lahko definiramo kot "vse informacije potrebne za obveščanje in procesiranje statističnih struktur". </a:t>
            </a:r>
            <a:endParaRPr lang="sl-SI" altLang="sl-SI" sz="3600" dirty="0" smtClean="0">
              <a:solidFill>
                <a:srgbClr val="000000"/>
              </a:solidFill>
            </a:endParaRPr>
          </a:p>
          <a:p>
            <a:pPr algn="ctr"/>
            <a:r>
              <a:rPr lang="sl-SI" altLang="sl-SI" sz="2400" i="1" dirty="0" smtClean="0">
                <a:solidFill>
                  <a:srgbClr val="000000"/>
                </a:solidFill>
              </a:rPr>
              <a:t>(</a:t>
            </a:r>
            <a:r>
              <a:rPr lang="sl-SI" altLang="sl-SI" sz="2400" i="1" dirty="0" err="1">
                <a:solidFill>
                  <a:srgbClr val="000000"/>
                </a:solidFill>
              </a:rPr>
              <a:t>Grossmann</a:t>
            </a:r>
            <a:r>
              <a:rPr lang="en-US" altLang="sl-SI" sz="2400" i="1" dirty="0">
                <a:solidFill>
                  <a:srgbClr val="000000"/>
                </a:solidFill>
              </a:rPr>
              <a:t> </a:t>
            </a:r>
            <a:r>
              <a:rPr lang="sl-SI" altLang="sl-SI" sz="2400" i="1" dirty="0">
                <a:solidFill>
                  <a:srgbClr val="000000"/>
                </a:solidFill>
              </a:rPr>
              <a:t>v Vipavc in Klep, 2003).</a:t>
            </a:r>
          </a:p>
          <a:p>
            <a:pPr algn="ctr"/>
            <a:endParaRPr lang="sl-SI" altLang="sl-SI" sz="1050" dirty="0">
              <a:solidFill>
                <a:srgbClr val="000000"/>
              </a:solidFill>
            </a:endParaRPr>
          </a:p>
          <a:p>
            <a:pPr algn="ctr"/>
            <a:endParaRPr lang="sl-SI" sz="2800" dirty="0"/>
          </a:p>
        </p:txBody>
      </p:sp>
      <p:pic>
        <p:nvPicPr>
          <p:cNvPr id="3074" name="Picture 2" descr="C:\Users\ojstersekm\AppData\Local\Microsoft\Windows\Temporary Internet Files\Content.IE5\B8YXC46M\MC90031266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338" y="3658990"/>
            <a:ext cx="1816913" cy="165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512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764704"/>
            <a:ext cx="8077200" cy="5632311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sl-SI" sz="2000" b="1" dirty="0" smtClean="0"/>
              <a:t>Avtor</a:t>
            </a:r>
            <a:endParaRPr lang="sl-SI" sz="2000" b="1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l-SI" sz="2000" dirty="0"/>
              <a:t>Producent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l-SI" sz="2000" dirty="0"/>
              <a:t>Finančna podpora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l-SI" sz="2000" dirty="0"/>
              <a:t>Serija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l-SI" sz="2000" dirty="0"/>
              <a:t>Vsebinska področja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l-SI" sz="2000" dirty="0"/>
              <a:t>Povzetek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l-SI" sz="2000" b="1" dirty="0"/>
              <a:t>Čas zbiranja podatkov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l-SI" sz="2000" b="1" dirty="0" smtClean="0"/>
              <a:t>Časovno pokritje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sl-SI" sz="20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sl-SI" sz="20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sl-SI" sz="20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sl-SI" sz="20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sl-SI" sz="20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sl-SI" sz="20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sl-SI" sz="20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sl-SI" sz="20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sl-SI" sz="20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sl-SI" sz="20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l-SI" sz="2000" dirty="0"/>
              <a:t>Geografsko pokritje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l-SI" sz="2000" b="1" dirty="0"/>
              <a:t>Enota za analizo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l-SI" sz="2000" b="1" dirty="0"/>
              <a:t>Populacija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l-SI" sz="2000" dirty="0" smtClean="0"/>
              <a:t>Kdo </a:t>
            </a:r>
            <a:r>
              <a:rPr lang="sl-SI" sz="2000" dirty="0"/>
              <a:t>je opravil zbiranje podatkov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l-SI" sz="2000" b="1" dirty="0"/>
              <a:t>Tip vzorca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l-SI" sz="2000" dirty="0" err="1" smtClean="0"/>
              <a:t>Uteževanje</a:t>
            </a:r>
            <a:endParaRPr lang="sl-SI" sz="20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sl-SI" sz="20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sl-SI" sz="20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sl-SI" sz="20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sl-SI" sz="20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sl-SI" sz="20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sl-SI" sz="20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sl-SI" sz="20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sl-SI" sz="20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sl-SI" sz="20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sl-SI" sz="2000" dirty="0" smtClean="0"/>
          </a:p>
          <a:p>
            <a:endParaRPr lang="sl-SI" sz="20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l-SI" sz="2000" b="1" dirty="0" smtClean="0"/>
              <a:t>Citiranje</a:t>
            </a:r>
            <a:endParaRPr lang="sl-SI" sz="2000" b="1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l-SI" sz="2000" dirty="0"/>
              <a:t>Sorodne raziskave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l-SI" sz="2000" dirty="0" smtClean="0"/>
              <a:t>Vprašalniki in povezano gradivo</a:t>
            </a:r>
            <a:endParaRPr lang="sl-SI" sz="2000" dirty="0"/>
          </a:p>
          <a:p>
            <a:endParaRPr lang="sl-SI" sz="2000" dirty="0"/>
          </a:p>
        </p:txBody>
      </p:sp>
      <p:sp>
        <p:nvSpPr>
          <p:cNvPr id="16387" name="Text Placeholder 3"/>
          <p:cNvSpPr>
            <a:spLocks/>
          </p:cNvSpPr>
          <p:nvPr/>
        </p:nvSpPr>
        <p:spPr bwMode="auto">
          <a:xfrm>
            <a:off x="304800" y="355430"/>
            <a:ext cx="8077200" cy="360363"/>
          </a:xfrm>
          <a:prstGeom prst="rect">
            <a:avLst/>
          </a:prstGeom>
          <a:solidFill>
            <a:srgbClr val="FDD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sl-SI" altLang="sl-SI" sz="2400" b="1" dirty="0" smtClean="0">
                <a:solidFill>
                  <a:srgbClr val="9D0A0E"/>
                </a:solidFill>
                <a:latin typeface="Tahoma" pitchFamily="34" charset="0"/>
              </a:rPr>
              <a:t>Kaj so metapodatki </a:t>
            </a:r>
            <a:r>
              <a:rPr lang="sl-SI" altLang="sl-SI" sz="2400" b="1" dirty="0">
                <a:solidFill>
                  <a:srgbClr val="9D0A0E"/>
                </a:solidFill>
                <a:latin typeface="Tahoma" pitchFamily="34" charset="0"/>
              </a:rPr>
              <a:t>v</a:t>
            </a:r>
            <a:r>
              <a:rPr lang="sl-SI" altLang="sl-SI" sz="2400" b="1" dirty="0" smtClean="0">
                <a:solidFill>
                  <a:srgbClr val="9D0A0E"/>
                </a:solidFill>
                <a:latin typeface="Tahoma" pitchFamily="34" charset="0"/>
              </a:rPr>
              <a:t> ADP?</a:t>
            </a:r>
            <a:endParaRPr lang="sl-SI" altLang="sl-SI" sz="2400" b="1" dirty="0">
              <a:solidFill>
                <a:srgbClr val="9D0A0E"/>
              </a:solidFill>
              <a:latin typeface="Verdana" pitchFamily="34" charset="0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</a:pPr>
            <a:r>
              <a:rPr lang="sl-SI" altLang="sl-SI" sz="2200" dirty="0" smtClean="0"/>
              <a:t>   Metapodatki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83" y="3284524"/>
            <a:ext cx="5174097" cy="3461941"/>
          </a:xfrm>
          <a:prstGeom prst="rect">
            <a:avLst/>
          </a:prstGeom>
        </p:spPr>
      </p:pic>
      <p:sp>
        <p:nvSpPr>
          <p:cNvPr id="14" name="Curved Right Arrow 13"/>
          <p:cNvSpPr/>
          <p:nvPr/>
        </p:nvSpPr>
        <p:spPr>
          <a:xfrm rot="21070914">
            <a:off x="27776" y="1118257"/>
            <a:ext cx="554047" cy="3892199"/>
          </a:xfrm>
          <a:prstGeom prst="curvedRightArrow">
            <a:avLst>
              <a:gd name="adj1" fmla="val 27050"/>
              <a:gd name="adj2" fmla="val 75434"/>
              <a:gd name="adj3" fmla="val 20663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5" b="8477"/>
          <a:stretch/>
        </p:blipFill>
        <p:spPr>
          <a:xfrm rot="528391">
            <a:off x="5248416" y="2229592"/>
            <a:ext cx="3239024" cy="12202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026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92696"/>
            <a:ext cx="6887472" cy="565266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Registracija za dostop do gradiv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Rounded Rectangular Callout 5"/>
          <p:cNvSpPr/>
          <p:nvPr/>
        </p:nvSpPr>
        <p:spPr>
          <a:xfrm flipH="1">
            <a:off x="5244408" y="3444579"/>
            <a:ext cx="2627312" cy="971550"/>
          </a:xfrm>
          <a:prstGeom prst="wedgeRoundRectCallout">
            <a:avLst>
              <a:gd name="adj1" fmla="val -34259"/>
              <a:gd name="adj2" fmla="val -808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l-SI" dirty="0">
                <a:latin typeface="arial"/>
              </a:rPr>
              <a:t>Pri uporabniškem imenu namesto "@" vpišete "AT“</a:t>
            </a:r>
            <a:endParaRPr lang="sl-SI" dirty="0"/>
          </a:p>
        </p:txBody>
      </p:sp>
      <p:sp>
        <p:nvSpPr>
          <p:cNvPr id="7" name="Rounded Rectangular Callout 6"/>
          <p:cNvSpPr/>
          <p:nvPr/>
        </p:nvSpPr>
        <p:spPr>
          <a:xfrm flipH="1">
            <a:off x="5580112" y="5157192"/>
            <a:ext cx="2447925" cy="971550"/>
          </a:xfrm>
          <a:prstGeom prst="wedgeRoundRectCallout">
            <a:avLst>
              <a:gd name="adj1" fmla="val 41487"/>
              <a:gd name="adj2" fmla="val -11341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l-SI" dirty="0">
                <a:latin typeface="arial"/>
              </a:rPr>
              <a:t>Geslo je veljavno </a:t>
            </a:r>
          </a:p>
          <a:p>
            <a:pPr algn="ctr">
              <a:defRPr/>
            </a:pPr>
            <a:r>
              <a:rPr lang="sl-SI" dirty="0">
                <a:latin typeface="arial"/>
              </a:rPr>
              <a:t>do konca tekočega študijskega leta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17927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43"/>
          <a:stretch/>
        </p:blipFill>
        <p:spPr>
          <a:xfrm>
            <a:off x="3025269" y="1700114"/>
            <a:ext cx="5389219" cy="223479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 9"/>
          <p:cNvSpPr/>
          <p:nvPr/>
        </p:nvSpPr>
        <p:spPr>
          <a:xfrm>
            <a:off x="7236296" y="6129300"/>
            <a:ext cx="1440160" cy="728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Kako do podatkov na ADP?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l-SI" sz="2200" dirty="0" smtClean="0"/>
              <a:t> Kako </a:t>
            </a:r>
            <a:r>
              <a:rPr lang="sl-SI" sz="2200" dirty="0"/>
              <a:t>do podatkov?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1641" y="908720"/>
            <a:ext cx="3600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000" b="1" dirty="0">
                <a:solidFill>
                  <a:srgbClr val="9D0A0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SPLETNA STRAN </a:t>
            </a:r>
          </a:p>
          <a:p>
            <a:r>
              <a:rPr lang="sl-SI" dirty="0" err="1" smtClean="0">
                <a:hlinkClick r:id="rId4"/>
              </a:rPr>
              <a:t>www.adp.fdv.uni</a:t>
            </a:r>
            <a:r>
              <a:rPr lang="sl-SI" dirty="0" smtClean="0">
                <a:hlinkClick r:id="rId4"/>
              </a:rPr>
              <a:t>-</a:t>
            </a:r>
            <a:r>
              <a:rPr lang="sl-SI" dirty="0" err="1" smtClean="0">
                <a:hlinkClick r:id="rId4"/>
              </a:rPr>
              <a:t>lj.si</a:t>
            </a:r>
            <a:r>
              <a:rPr lang="sl-SI" dirty="0" smtClean="0"/>
              <a:t> </a:t>
            </a:r>
            <a:endParaRPr lang="sl-SI" dirty="0"/>
          </a:p>
        </p:txBody>
      </p:sp>
      <p:sp>
        <p:nvSpPr>
          <p:cNvPr id="7" name="TextBox 6"/>
          <p:cNvSpPr txBox="1"/>
          <p:nvPr/>
        </p:nvSpPr>
        <p:spPr>
          <a:xfrm>
            <a:off x="4094008" y="869575"/>
            <a:ext cx="432048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l-SI" sz="2000" b="1" dirty="0">
                <a:solidFill>
                  <a:srgbClr val="9D0A0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NESSTAR</a:t>
            </a:r>
          </a:p>
          <a:p>
            <a:pPr algn="r"/>
            <a:r>
              <a:rPr lang="sl-SI" dirty="0">
                <a:hlinkClick r:id="rId5"/>
              </a:rPr>
              <a:t>http://</a:t>
            </a:r>
            <a:r>
              <a:rPr lang="sl-SI" dirty="0" smtClean="0">
                <a:hlinkClick r:id="rId5"/>
              </a:rPr>
              <a:t>nesstar2.adp.fdv.uni-lj.si/</a:t>
            </a:r>
            <a:r>
              <a:rPr lang="sl-SI" dirty="0" smtClean="0"/>
              <a:t> </a:t>
            </a:r>
            <a:endParaRPr lang="sl-SI" dirty="0"/>
          </a:p>
        </p:txBody>
      </p:sp>
      <p:sp>
        <p:nvSpPr>
          <p:cNvPr id="15" name="Round Diagonal Corner Rectangle 14"/>
          <p:cNvSpPr/>
          <p:nvPr/>
        </p:nvSpPr>
        <p:spPr>
          <a:xfrm>
            <a:off x="4778582" y="4235968"/>
            <a:ext cx="3777647" cy="1464792"/>
          </a:xfrm>
          <a:prstGeom prst="round2DiagRect">
            <a:avLst/>
          </a:prstGeom>
          <a:solidFill>
            <a:srgbClr val="FEF3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7800" lvl="1"/>
            <a:r>
              <a:rPr lang="sl-SI" altLang="sl-SI" sz="2000" b="1" dirty="0">
                <a:solidFill>
                  <a:srgbClr val="000000"/>
                </a:solidFill>
              </a:rPr>
              <a:t>Kaj najdeš na </a:t>
            </a:r>
            <a:r>
              <a:rPr lang="sl-SI" altLang="sl-SI" sz="2000" b="1" dirty="0" err="1" smtClean="0">
                <a:solidFill>
                  <a:srgbClr val="000000"/>
                </a:solidFill>
              </a:rPr>
              <a:t>Nesstar</a:t>
            </a:r>
            <a:r>
              <a:rPr lang="sl-SI" altLang="sl-SI" sz="2000" b="1" dirty="0" smtClean="0">
                <a:solidFill>
                  <a:srgbClr val="000000"/>
                </a:solidFill>
              </a:rPr>
              <a:t>-ju?</a:t>
            </a:r>
            <a:endParaRPr lang="sl-SI" altLang="sl-SI" sz="2000" b="1" dirty="0">
              <a:solidFill>
                <a:srgbClr val="000000"/>
              </a:solidFill>
            </a:endParaRPr>
          </a:p>
          <a:p>
            <a:pPr marL="177800" lvl="2"/>
            <a:r>
              <a:rPr lang="sl-SI" sz="2000" dirty="0" smtClean="0">
                <a:solidFill>
                  <a:srgbClr val="000000"/>
                </a:solidFill>
              </a:rPr>
              <a:t> + ….</a:t>
            </a:r>
          </a:p>
          <a:p>
            <a:pPr marL="177800" lvl="2">
              <a:buFont typeface="Wingdings" panose="05000000000000000000" pitchFamily="2" charset="2"/>
              <a:buChar char="ü"/>
            </a:pPr>
            <a:r>
              <a:rPr lang="sl-SI" sz="2000" dirty="0" smtClean="0">
                <a:solidFill>
                  <a:srgbClr val="000000"/>
                </a:solidFill>
              </a:rPr>
              <a:t>Omogoča analizo </a:t>
            </a:r>
          </a:p>
          <a:p>
            <a:pPr marL="177800" lvl="2"/>
            <a:r>
              <a:rPr lang="sl-SI" sz="2000" dirty="0" smtClean="0">
                <a:solidFill>
                  <a:srgbClr val="000000"/>
                </a:solidFill>
              </a:rPr>
              <a:t>    preko spleta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129778" y="6493650"/>
            <a:ext cx="45106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sl-SI" sz="800" dirty="0">
                <a:hlinkClick r:id="rId6"/>
              </a:rPr>
              <a:t>http://www.adp.fdv.uni-lj.si/media/gradiva/Vodic_po_Nesstarju.pdf</a:t>
            </a:r>
            <a:r>
              <a:rPr lang="sl-SI" sz="800" dirty="0"/>
              <a:t> </a:t>
            </a:r>
          </a:p>
          <a:p>
            <a:pPr algn="r"/>
            <a:r>
              <a:rPr lang="sl-SI" sz="800" dirty="0"/>
              <a:t> </a:t>
            </a:r>
            <a:r>
              <a:rPr lang="sl-SI" sz="800" dirty="0" smtClean="0">
                <a:hlinkClick r:id="rId7"/>
              </a:rPr>
              <a:t>http://www.nesstar.com/help/4.0/webview/getting-started/getting-to-know-nesstar-webview.html</a:t>
            </a:r>
            <a:endParaRPr lang="sl-SI" sz="8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04" y="2320388"/>
            <a:ext cx="4196652" cy="3570078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ound Diagonal Corner Rectangle 13"/>
          <p:cNvSpPr/>
          <p:nvPr/>
        </p:nvSpPr>
        <p:spPr>
          <a:xfrm>
            <a:off x="581930" y="5341621"/>
            <a:ext cx="3600400" cy="1336458"/>
          </a:xfrm>
          <a:prstGeom prst="round2DiagRect">
            <a:avLst/>
          </a:prstGeom>
          <a:solidFill>
            <a:srgbClr val="FEF3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22300" lvl="1" indent="-177800"/>
            <a:r>
              <a:rPr lang="sl-SI" altLang="sl-SI" b="1" dirty="0" smtClean="0">
                <a:solidFill>
                  <a:srgbClr val="000000"/>
                </a:solidFill>
              </a:rPr>
              <a:t>Kaj najdeš na spletni strani?</a:t>
            </a:r>
          </a:p>
          <a:p>
            <a:pPr marL="622300" lvl="2" indent="-177800">
              <a:buFont typeface="Wingdings" panose="05000000000000000000" pitchFamily="2" charset="2"/>
              <a:buChar char="ü"/>
            </a:pPr>
            <a:r>
              <a:rPr lang="sl-SI" dirty="0" smtClean="0">
                <a:solidFill>
                  <a:srgbClr val="000000"/>
                </a:solidFill>
              </a:rPr>
              <a:t>Opis raziskave</a:t>
            </a:r>
          </a:p>
          <a:p>
            <a:pPr marL="622300" lvl="2" indent="-177800">
              <a:buFont typeface="Wingdings" panose="05000000000000000000" pitchFamily="2" charset="2"/>
              <a:buChar char="ü"/>
            </a:pPr>
            <a:r>
              <a:rPr lang="sl-SI" dirty="0" smtClean="0">
                <a:solidFill>
                  <a:srgbClr val="000000"/>
                </a:solidFill>
              </a:rPr>
              <a:t>Opis podatkov</a:t>
            </a:r>
          </a:p>
          <a:p>
            <a:pPr marL="622300" lvl="2" indent="-177800">
              <a:buFont typeface="Wingdings" panose="05000000000000000000" pitchFamily="2" charset="2"/>
              <a:buChar char="ü"/>
            </a:pPr>
            <a:r>
              <a:rPr lang="sl-SI" dirty="0" smtClean="0">
                <a:solidFill>
                  <a:srgbClr val="000000"/>
                </a:solidFill>
              </a:rPr>
              <a:t>Povezana gradiva in objave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4192" y="5242026"/>
            <a:ext cx="977462" cy="1192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17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32656"/>
            <a:ext cx="6577501" cy="29863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429000"/>
            <a:ext cx="8554035" cy="2968408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827584" y="1556792"/>
            <a:ext cx="1008112" cy="1512168"/>
          </a:xfrm>
          <a:prstGeom prst="rect">
            <a:avLst/>
          </a:prstGeom>
          <a:noFill/>
          <a:ln w="28575">
            <a:solidFill>
              <a:srgbClr val="9D0A0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sl-SI" altLang="sl-SI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539552" y="3511835"/>
            <a:ext cx="6120680" cy="878494"/>
          </a:xfrm>
          <a:prstGeom prst="rect">
            <a:avLst/>
          </a:prstGeom>
          <a:noFill/>
          <a:ln w="28575">
            <a:solidFill>
              <a:srgbClr val="9D0A0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sl-SI" altLang="sl-SI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7164288" y="3511835"/>
            <a:ext cx="1728192" cy="349213"/>
          </a:xfrm>
          <a:prstGeom prst="rect">
            <a:avLst/>
          </a:prstGeom>
          <a:noFill/>
          <a:ln w="28575">
            <a:solidFill>
              <a:srgbClr val="9D0A0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sl-SI" altLang="sl-SI"/>
          </a:p>
        </p:txBody>
      </p:sp>
    </p:spTree>
    <p:extLst>
      <p:ext uri="{BB962C8B-B14F-4D97-AF65-F5344CB8AC3E}">
        <p14:creationId xmlns:p14="http://schemas.microsoft.com/office/powerpoint/2010/main" val="332989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80" y="188640"/>
            <a:ext cx="8669272" cy="68580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67544" y="2492896"/>
            <a:ext cx="1052291" cy="288032"/>
          </a:xfrm>
          <a:prstGeom prst="rect">
            <a:avLst/>
          </a:prstGeom>
          <a:noFill/>
          <a:ln w="28575">
            <a:solidFill>
              <a:srgbClr val="9D0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605999" y="2492896"/>
            <a:ext cx="792088" cy="288032"/>
          </a:xfrm>
          <a:prstGeom prst="rect">
            <a:avLst/>
          </a:prstGeom>
          <a:noFill/>
          <a:ln w="28575">
            <a:solidFill>
              <a:srgbClr val="9D0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484251" y="2482542"/>
            <a:ext cx="1079637" cy="298385"/>
          </a:xfrm>
          <a:prstGeom prst="rect">
            <a:avLst/>
          </a:prstGeom>
          <a:noFill/>
          <a:ln w="28575">
            <a:solidFill>
              <a:srgbClr val="9D0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615145" y="2482542"/>
            <a:ext cx="1296144" cy="288032"/>
          </a:xfrm>
          <a:prstGeom prst="rect">
            <a:avLst/>
          </a:prstGeom>
          <a:noFill/>
          <a:ln w="28575">
            <a:solidFill>
              <a:srgbClr val="9D0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20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4624"/>
            <a:ext cx="62748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64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4"/>
          <a:stretch/>
        </p:blipFill>
        <p:spPr>
          <a:xfrm>
            <a:off x="333990" y="116632"/>
            <a:ext cx="5184576" cy="28807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r="2609"/>
          <a:stretch/>
        </p:blipFill>
        <p:spPr>
          <a:xfrm>
            <a:off x="333990" y="3108427"/>
            <a:ext cx="6326242" cy="3344909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sp>
        <p:nvSpPr>
          <p:cNvPr id="4" name="Curved Right Arrow 3"/>
          <p:cNvSpPr/>
          <p:nvPr/>
        </p:nvSpPr>
        <p:spPr>
          <a:xfrm rot="12536496" flipV="1">
            <a:off x="6273827" y="1209757"/>
            <a:ext cx="982714" cy="1632671"/>
          </a:xfrm>
          <a:prstGeom prst="curved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90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011" y="26486"/>
            <a:ext cx="6875231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419872" y="1124744"/>
            <a:ext cx="1440160" cy="360040"/>
          </a:xfrm>
          <a:prstGeom prst="rect">
            <a:avLst/>
          </a:prstGeom>
          <a:noFill/>
          <a:ln w="28575">
            <a:solidFill>
              <a:srgbClr val="9D0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830238" y="1628800"/>
            <a:ext cx="6930004" cy="576064"/>
          </a:xfrm>
          <a:prstGeom prst="rect">
            <a:avLst/>
          </a:prstGeom>
          <a:noFill/>
          <a:ln w="28575">
            <a:solidFill>
              <a:srgbClr val="9D0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001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1256" y="4486490"/>
            <a:ext cx="3505200" cy="2038614"/>
          </a:xfrm>
          <a:prstGeom prst="rect">
            <a:avLst/>
          </a:prstGeom>
          <a:noFill/>
          <a:ln w="9525">
            <a:solidFill>
              <a:srgbClr val="9D0A0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07504" y="27171"/>
            <a:ext cx="7849802" cy="629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1" r="1249"/>
          <a:stretch/>
        </p:blipFill>
        <p:spPr>
          <a:xfrm>
            <a:off x="1403648" y="211073"/>
            <a:ext cx="6192688" cy="42508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253" y="4645794"/>
            <a:ext cx="2627368" cy="1975098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>
            <a:off x="3275856" y="5301208"/>
            <a:ext cx="172819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617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2654" y="0"/>
            <a:ext cx="3218971" cy="6265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1187624" y="1700808"/>
            <a:ext cx="1806019" cy="360040"/>
          </a:xfrm>
          <a:prstGeom prst="rect">
            <a:avLst/>
          </a:prstGeom>
          <a:noFill/>
          <a:ln w="28575">
            <a:solidFill>
              <a:srgbClr val="9D0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41295" y="3104964"/>
            <a:ext cx="3218971" cy="504056"/>
          </a:xfrm>
          <a:prstGeom prst="rect">
            <a:avLst/>
          </a:prstGeom>
          <a:noFill/>
          <a:ln w="28575">
            <a:solidFill>
              <a:srgbClr val="9D0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372654" y="3646629"/>
            <a:ext cx="3264731" cy="2027734"/>
          </a:xfrm>
          <a:prstGeom prst="rect">
            <a:avLst/>
          </a:prstGeom>
          <a:noFill/>
          <a:ln w="28575">
            <a:solidFill>
              <a:srgbClr val="9D0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995936" y="0"/>
            <a:ext cx="460851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/>
              <a:t>Citat</a:t>
            </a:r>
            <a:r>
              <a:rPr lang="sl-SI" dirty="0" smtClean="0"/>
              <a:t>ni stil</a:t>
            </a:r>
            <a:r>
              <a:rPr lang="en-GB" dirty="0" smtClean="0"/>
              <a:t> </a:t>
            </a:r>
            <a:r>
              <a:rPr lang="en-GB" dirty="0"/>
              <a:t>APA6</a:t>
            </a:r>
            <a:r>
              <a:rPr lang="sl-SI" dirty="0"/>
              <a:t>: </a:t>
            </a:r>
          </a:p>
          <a:p>
            <a:endParaRPr lang="sl-SI" dirty="0"/>
          </a:p>
          <a:p>
            <a:r>
              <a:rPr lang="sl-SI" dirty="0"/>
              <a:t>Hafner - Fink, M. in Malešič, M. (2016). </a:t>
            </a:r>
            <a:r>
              <a:rPr lang="sl-SI" b="1" dirty="0" smtClean="0"/>
              <a:t>Slovensko javno mnenje: Mednarodna raziskava Stališča o delu </a:t>
            </a:r>
            <a:r>
              <a:rPr lang="en-GB" b="1" dirty="0" smtClean="0"/>
              <a:t>(ISSP </a:t>
            </a:r>
            <a:r>
              <a:rPr lang="en-GB" b="1" dirty="0"/>
              <a:t>2015), </a:t>
            </a:r>
            <a:r>
              <a:rPr lang="sl-SI" b="1" dirty="0" smtClean="0"/>
              <a:t>Mednarodna raziskava Stališča o vlogi države </a:t>
            </a:r>
            <a:r>
              <a:rPr lang="en-GB" b="1" dirty="0" smtClean="0"/>
              <a:t>(ISSP </a:t>
            </a:r>
            <a:r>
              <a:rPr lang="en-GB" b="1" dirty="0"/>
              <a:t>2016), </a:t>
            </a:r>
            <a:r>
              <a:rPr lang="sl-SI" b="1" dirty="0" smtClean="0"/>
              <a:t>Ogledalo javnega mnenja in raziskava Stališča o varnosti</a:t>
            </a:r>
            <a:r>
              <a:rPr lang="en-GB" dirty="0"/>
              <a:t> </a:t>
            </a:r>
            <a:r>
              <a:rPr lang="en-GB" dirty="0" smtClean="0"/>
              <a:t>[</a:t>
            </a:r>
            <a:r>
              <a:rPr lang="sl-SI" dirty="0" smtClean="0"/>
              <a:t>Podatkovna datoteka</a:t>
            </a:r>
            <a:r>
              <a:rPr lang="en-GB" dirty="0" smtClean="0"/>
              <a:t>]. </a:t>
            </a:r>
            <a:r>
              <a:rPr lang="en-GB" dirty="0"/>
              <a:t>Ljubljana: </a:t>
            </a:r>
            <a:r>
              <a:rPr lang="sl-SI" dirty="0" smtClean="0"/>
              <a:t>Univerza v Ljubljani, Arhiv družboslovnih podatkov</a:t>
            </a:r>
            <a:r>
              <a:rPr lang="en-GB" dirty="0" smtClean="0"/>
              <a:t>. </a:t>
            </a:r>
            <a:r>
              <a:rPr lang="en-GB" dirty="0"/>
              <a:t>ADP - </a:t>
            </a:r>
            <a:r>
              <a:rPr lang="en-GB" dirty="0" err="1"/>
              <a:t>IDNo</a:t>
            </a:r>
            <a:r>
              <a:rPr lang="en-GB" dirty="0"/>
              <a:t>: SJM15. </a:t>
            </a:r>
            <a:r>
              <a:rPr lang="sl-SI" dirty="0" smtClean="0"/>
              <a:t>Dostopno prek</a:t>
            </a:r>
            <a:r>
              <a:rPr lang="en-GB" dirty="0"/>
              <a:t> </a:t>
            </a:r>
            <a:r>
              <a:rPr lang="en-GB" dirty="0">
                <a:hlinkClick r:id="rId4"/>
              </a:rPr>
              <a:t>http://www.adp.fdv.uni-lj.si/opisi/sjm15</a:t>
            </a:r>
            <a:r>
              <a:rPr lang="sl-SI" dirty="0">
                <a:hlinkClick r:id="rId4"/>
              </a:rPr>
              <a:t>/.</a:t>
            </a:r>
            <a:endParaRPr lang="sl-SI" dirty="0"/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25065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 smtClean="0"/>
          </a:p>
          <a:p>
            <a:r>
              <a:rPr lang="sl-SI" dirty="0" smtClean="0">
                <a:hlinkClick r:id="rId2"/>
              </a:rPr>
              <a:t>Navodila </a:t>
            </a:r>
            <a:r>
              <a:rPr lang="sl-SI" dirty="0">
                <a:hlinkClick r:id="rId2"/>
              </a:rPr>
              <a:t>za pisanje in oblikovanje strokovno-znanstvenih del FDV</a:t>
            </a:r>
            <a:endParaRPr lang="sl-S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93485" y="188640"/>
            <a:ext cx="8347382" cy="720080"/>
          </a:xfrm>
        </p:spPr>
        <p:txBody>
          <a:bodyPr/>
          <a:lstStyle/>
          <a:p>
            <a:r>
              <a:rPr lang="sl-SI" dirty="0"/>
              <a:t>Navodila za pisanje in oblikovanje strokovno-znanstvenih </a:t>
            </a:r>
            <a:r>
              <a:rPr lang="sl-SI" dirty="0" smtClean="0"/>
              <a:t>del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484784"/>
            <a:ext cx="9122612" cy="497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4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Vsebine iz vprašalnika SJM15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836712"/>
            <a:ext cx="7755714" cy="5020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653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269" y="290902"/>
            <a:ext cx="8229600" cy="5400600"/>
          </a:xfrm>
        </p:spPr>
        <p:txBody>
          <a:bodyPr/>
          <a:lstStyle/>
          <a:p>
            <a:r>
              <a:rPr lang="sl-SI" sz="2200" b="1" dirty="0" smtClean="0">
                <a:solidFill>
                  <a:schemeClr val="accent1">
                    <a:lumMod val="75000"/>
                  </a:schemeClr>
                </a:solidFill>
              </a:rPr>
              <a:t>… ob koncu registracije</a:t>
            </a:r>
            <a:endParaRPr lang="sl-SI" sz="2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12306" y="0"/>
            <a:ext cx="332462" cy="6858000"/>
          </a:xfrm>
          <a:solidFill>
            <a:srgbClr val="FDD44F"/>
          </a:solidFill>
          <a:ln>
            <a:solidFill>
              <a:srgbClr val="FDD44F"/>
            </a:solidFill>
          </a:ln>
        </p:spPr>
        <p:txBody>
          <a:bodyPr/>
          <a:lstStyle/>
          <a:p>
            <a:r>
              <a:rPr lang="sl-SI" sz="2200" dirty="0" smtClean="0"/>
              <a:t> </a:t>
            </a:r>
            <a:r>
              <a:rPr lang="sl-SI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Registracija </a:t>
            </a:r>
            <a:r>
              <a:rPr lang="sl-SI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za dostop do </a:t>
            </a:r>
            <a:r>
              <a:rPr lang="sl-SI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gradiva</a:t>
            </a:r>
            <a:endParaRPr lang="sl-SI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939" name="Footer Placeholder 2"/>
          <p:cNvSpPr>
            <a:spLocks noGrp="1"/>
          </p:cNvSpPr>
          <p:nvPr>
            <p:ph type="ftr" sz="quarter" idx="4294967295"/>
          </p:nvPr>
        </p:nvSpPr>
        <p:spPr bwMode="auto">
          <a:xfrm>
            <a:off x="0" y="6453188"/>
            <a:ext cx="3733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sl-SI" altLang="sl-SI" dirty="0" smtClean="0">
                <a:solidFill>
                  <a:srgbClr val="000000"/>
                </a:solidFill>
                <a:latin typeface="Tahoma" pitchFamily="34" charset="0"/>
              </a:rPr>
              <a:t>_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52120" y="1946227"/>
            <a:ext cx="3036247" cy="2246769"/>
          </a:xfrm>
          <a:prstGeom prst="rect">
            <a:avLst/>
          </a:prstGeom>
          <a:solidFill>
            <a:srgbClr val="9D0A0E"/>
          </a:solidFill>
        </p:spPr>
        <p:txBody>
          <a:bodyPr wrap="square" rtlCol="0">
            <a:spAutoFit/>
          </a:bodyPr>
          <a:lstStyle/>
          <a:p>
            <a:r>
              <a:rPr lang="sl-SI" sz="1400" b="1" dirty="0" smtClean="0">
                <a:solidFill>
                  <a:schemeClr val="bg1"/>
                </a:solidFill>
              </a:rPr>
              <a:t>Izberete lahko analizo podatkov preko spletnega vmesnika (za manj vešče uporabnike) ali drugo možnost, ki poleg analize omogoča tudi prenos k sebi, kjer lahko podatke analizirate v statističnih programih. Glede na omejitve dostopa posamezne raziskave, kategorijo uporabnika, namena uporabe in načina analize, se oblikujejo različni uporabniški profili.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70" y="1071023"/>
            <a:ext cx="5516350" cy="3334215"/>
          </a:xfrm>
          <a:prstGeom prst="rect">
            <a:avLst/>
          </a:prstGeom>
        </p:spPr>
      </p:pic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5516155" y="841516"/>
            <a:ext cx="4796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sl-SI" altLang="sl-SI" sz="6600" b="1" dirty="0"/>
              <a:t>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71" y="5301208"/>
            <a:ext cx="833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l-SI" b="1" dirty="0" smtClean="0">
                <a:solidFill>
                  <a:srgbClr val="C00000"/>
                </a:solidFill>
              </a:rPr>
              <a:t>Posebnosti pri vpisu: naslov, šifra raziskovalca, gradivo na zahtevo, način uporabe gradiva (za vsak nov namen se je potrebno ponovno registrirati).</a:t>
            </a:r>
            <a:endParaRPr lang="sl-SI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9393" y="1946227"/>
            <a:ext cx="115212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l-SI" sz="1200" b="1" dirty="0">
                <a:solidFill>
                  <a:srgbClr val="9D0A0E"/>
                </a:solidFill>
              </a:rPr>
              <a:t>v</a:t>
            </a:r>
            <a:r>
              <a:rPr lang="sl-SI" sz="1200" b="1" dirty="0" smtClean="0">
                <a:solidFill>
                  <a:srgbClr val="9D0A0E"/>
                </a:solidFill>
              </a:rPr>
              <a:t> nadaljevanju</a:t>
            </a:r>
            <a:endParaRPr lang="sl-SI" sz="1200" b="1" dirty="0">
              <a:solidFill>
                <a:srgbClr val="9D0A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05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Vsebine iz vprašalnika SJM15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6595"/>
            <a:ext cx="8676456" cy="323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429000"/>
            <a:ext cx="8460431" cy="305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584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smtClean="0"/>
              <a:t>Pregled </a:t>
            </a:r>
            <a:r>
              <a:rPr lang="sl-SI" dirty="0" err="1" smtClean="0">
                <a:hlinkClick r:id="rId2"/>
              </a:rPr>
              <a:t>sumarnih</a:t>
            </a:r>
            <a:r>
              <a:rPr lang="sl-SI" dirty="0" smtClean="0">
                <a:hlinkClick r:id="rId2"/>
              </a:rPr>
              <a:t> rezultatov v kolikor obstajajo. </a:t>
            </a:r>
            <a:endParaRPr lang="sl-SI" dirty="0" smtClean="0"/>
          </a:p>
          <a:p>
            <a:endParaRPr lang="sl-SI" dirty="0" smtClean="0"/>
          </a:p>
          <a:p>
            <a:endParaRPr lang="sl-S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Odgovori	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24" y="1628800"/>
            <a:ext cx="8292580" cy="3126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884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sl-SI" cap="none" smtClean="0"/>
              <a:t>Opis raziskave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676456" y="27384"/>
            <a:ext cx="468312" cy="6858000"/>
          </a:xfrm>
        </p:spPr>
        <p:txBody>
          <a:bodyPr/>
          <a:lstStyle/>
          <a:p>
            <a:r>
              <a:rPr lang="sl-SI" sz="2400" dirty="0" smtClean="0"/>
              <a:t>   </a:t>
            </a:r>
            <a:r>
              <a:rPr lang="sl-SI" sz="2200" dirty="0" smtClean="0"/>
              <a:t>Nesstar</a:t>
            </a:r>
            <a:endParaRPr lang="sl-SI" sz="2200" dirty="0"/>
          </a:p>
        </p:txBody>
      </p:sp>
      <p:sp>
        <p:nvSpPr>
          <p:cNvPr id="34824" name="Text Placeholder 3"/>
          <p:cNvSpPr>
            <a:spLocks/>
          </p:cNvSpPr>
          <p:nvPr/>
        </p:nvSpPr>
        <p:spPr bwMode="auto">
          <a:xfrm>
            <a:off x="210517" y="211138"/>
            <a:ext cx="8077200" cy="639270"/>
          </a:xfrm>
          <a:prstGeom prst="rect">
            <a:avLst/>
          </a:prstGeom>
          <a:solidFill>
            <a:srgbClr val="FDD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sl-SI" altLang="sl-SI" sz="2000" b="1" dirty="0">
                <a:solidFill>
                  <a:srgbClr val="9D0A0E"/>
                </a:solidFill>
                <a:latin typeface="Tahoma" pitchFamily="34" charset="0"/>
              </a:rPr>
              <a:t>Preprosta analiza podatkov z </a:t>
            </a:r>
            <a:r>
              <a:rPr lang="sl-SI" altLang="sl-SI" sz="2000" b="1" dirty="0" err="1" smtClean="0">
                <a:solidFill>
                  <a:srgbClr val="9D0A0E"/>
                </a:solidFill>
                <a:latin typeface="Tahoma" pitchFamily="34" charset="0"/>
              </a:rPr>
              <a:t>Nesstarjem</a:t>
            </a:r>
            <a:endParaRPr lang="sl-SI" altLang="sl-SI" sz="2000" b="1" dirty="0" smtClean="0">
              <a:solidFill>
                <a:srgbClr val="9D0A0E"/>
              </a:solidFill>
              <a:latin typeface="Tahoma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379" y="1340768"/>
            <a:ext cx="8339154" cy="448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772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sl-SI" cap="none" smtClean="0"/>
              <a:t>Opis raziskave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676456" y="27384"/>
            <a:ext cx="468312" cy="6858000"/>
          </a:xfrm>
        </p:spPr>
        <p:txBody>
          <a:bodyPr/>
          <a:lstStyle/>
          <a:p>
            <a:r>
              <a:rPr lang="sl-SI" sz="2400" dirty="0" smtClean="0"/>
              <a:t>   </a:t>
            </a:r>
            <a:r>
              <a:rPr lang="sl-SI" sz="2200" dirty="0" smtClean="0"/>
              <a:t>Nesstar</a:t>
            </a:r>
            <a:endParaRPr lang="sl-SI" sz="2200" dirty="0"/>
          </a:p>
        </p:txBody>
      </p:sp>
      <p:sp>
        <p:nvSpPr>
          <p:cNvPr id="34824" name="Text Placeholder 3"/>
          <p:cNvSpPr>
            <a:spLocks/>
          </p:cNvSpPr>
          <p:nvPr/>
        </p:nvSpPr>
        <p:spPr bwMode="auto">
          <a:xfrm>
            <a:off x="210517" y="211138"/>
            <a:ext cx="8077200" cy="639270"/>
          </a:xfrm>
          <a:prstGeom prst="rect">
            <a:avLst/>
          </a:prstGeom>
          <a:solidFill>
            <a:srgbClr val="FDD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sl-SI" altLang="sl-SI" sz="2000" b="1" dirty="0">
                <a:solidFill>
                  <a:srgbClr val="9D0A0E"/>
                </a:solidFill>
                <a:latin typeface="Tahoma" pitchFamily="34" charset="0"/>
              </a:rPr>
              <a:t>Preprosta analiza podatkov z </a:t>
            </a:r>
            <a:r>
              <a:rPr lang="sl-SI" altLang="sl-SI" sz="2000" b="1" dirty="0" err="1" smtClean="0">
                <a:solidFill>
                  <a:srgbClr val="9D0A0E"/>
                </a:solidFill>
                <a:latin typeface="Tahoma" pitchFamily="34" charset="0"/>
              </a:rPr>
              <a:t>Nesstarjem</a:t>
            </a:r>
            <a:endParaRPr lang="sl-SI" altLang="sl-SI" sz="2000" b="1" dirty="0" smtClean="0">
              <a:solidFill>
                <a:srgbClr val="9D0A0E"/>
              </a:solidFill>
              <a:latin typeface="Tahoma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7" y="1196752"/>
            <a:ext cx="8869818" cy="4346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056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269" y="290902"/>
            <a:ext cx="8229600" cy="5400600"/>
          </a:xfrm>
        </p:spPr>
        <p:txBody>
          <a:bodyPr/>
          <a:lstStyle/>
          <a:p>
            <a:r>
              <a:rPr lang="sl-SI" sz="2200" b="1" dirty="0" smtClean="0">
                <a:solidFill>
                  <a:schemeClr val="accent1">
                    <a:lumMod val="75000"/>
                  </a:schemeClr>
                </a:solidFill>
              </a:rPr>
              <a:t>… ob koncu registracije</a:t>
            </a:r>
            <a:endParaRPr lang="sl-SI" sz="2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l-SI" sz="2200" dirty="0" smtClean="0"/>
              <a:t>   Registracija </a:t>
            </a:r>
            <a:r>
              <a:rPr lang="sl-SI" sz="2200" dirty="0"/>
              <a:t>za dostop do </a:t>
            </a:r>
            <a:r>
              <a:rPr lang="sl-SI" sz="2200" dirty="0" smtClean="0"/>
              <a:t>gradiva</a:t>
            </a:r>
            <a:endParaRPr lang="sl-SI" sz="2200" dirty="0"/>
          </a:p>
        </p:txBody>
      </p:sp>
      <p:sp>
        <p:nvSpPr>
          <p:cNvPr id="39939" name="Footer Placeholder 2"/>
          <p:cNvSpPr>
            <a:spLocks noGrp="1"/>
          </p:cNvSpPr>
          <p:nvPr>
            <p:ph type="ftr" sz="quarter" idx="4294967295"/>
          </p:nvPr>
        </p:nvSpPr>
        <p:spPr bwMode="auto">
          <a:xfrm>
            <a:off x="0" y="6453188"/>
            <a:ext cx="3733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sl-SI" altLang="sl-SI" smtClean="0">
                <a:solidFill>
                  <a:srgbClr val="000000"/>
                </a:solidFill>
                <a:latin typeface="Tahoma" pitchFamily="34" charset="0"/>
              </a:rPr>
              <a:t>_</a:t>
            </a:r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774" y="980728"/>
            <a:ext cx="6833499" cy="44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Line 5"/>
          <p:cNvSpPr>
            <a:spLocks noChangeShapeType="1"/>
          </p:cNvSpPr>
          <p:nvPr/>
        </p:nvSpPr>
        <p:spPr bwMode="auto">
          <a:xfrm flipH="1">
            <a:off x="4901767" y="2708920"/>
            <a:ext cx="522288" cy="10795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l-SI"/>
          </a:p>
        </p:txBody>
      </p:sp>
      <p:sp>
        <p:nvSpPr>
          <p:cNvPr id="39943" name="TextBox 8"/>
          <p:cNvSpPr txBox="1">
            <a:spLocks noChangeArrowheads="1"/>
          </p:cNvSpPr>
          <p:nvPr/>
        </p:nvSpPr>
        <p:spPr bwMode="auto">
          <a:xfrm>
            <a:off x="5604536" y="2338082"/>
            <a:ext cx="4796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sl-SI" altLang="sl-SI" sz="6600" b="1" dirty="0"/>
              <a:t>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64649" y="2564904"/>
            <a:ext cx="2267791" cy="1477328"/>
          </a:xfrm>
          <a:prstGeom prst="rect">
            <a:avLst/>
          </a:prstGeom>
          <a:solidFill>
            <a:srgbClr val="9D0A0E"/>
          </a:solidFill>
        </p:spPr>
        <p:txBody>
          <a:bodyPr wrap="square" rtlCol="0">
            <a:spAutoFit/>
          </a:bodyPr>
          <a:lstStyle/>
          <a:p>
            <a:r>
              <a:rPr lang="sl-SI" sz="1000" dirty="0" smtClean="0">
                <a:solidFill>
                  <a:schemeClr val="bg1"/>
                </a:solidFill>
              </a:rPr>
              <a:t>Izbirate lahko med analizo podatkov preko spletnega vmesnika (za manj vešče uporabnike) ali prenosom k sebi, kjer lahko podatke analizirate v statističnih programih. Glede na omejitve dostopa posamezne raziskave, kategorijo uporabnika, namena uporabe in načina analize, se oblikujejo različni uporabniški profili.</a:t>
            </a:r>
          </a:p>
        </p:txBody>
      </p:sp>
    </p:spTree>
    <p:extLst>
      <p:ext uri="{BB962C8B-B14F-4D97-AF65-F5344CB8AC3E}">
        <p14:creationId xmlns:p14="http://schemas.microsoft.com/office/powerpoint/2010/main" val="273394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sl-SI" cap="none" smtClean="0"/>
              <a:t>Opis raziskave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676456" y="27384"/>
            <a:ext cx="468312" cy="6858000"/>
          </a:xfrm>
        </p:spPr>
        <p:txBody>
          <a:bodyPr/>
          <a:lstStyle/>
          <a:p>
            <a:r>
              <a:rPr lang="sl-SI" sz="2400" dirty="0" smtClean="0"/>
              <a:t>   </a:t>
            </a:r>
            <a:r>
              <a:rPr lang="sl-SI" sz="2200" dirty="0" smtClean="0"/>
              <a:t>Nesstar</a:t>
            </a:r>
            <a:endParaRPr lang="sl-SI" sz="2200" dirty="0"/>
          </a:p>
        </p:txBody>
      </p:sp>
      <p:sp>
        <p:nvSpPr>
          <p:cNvPr id="34824" name="Text Placeholder 3"/>
          <p:cNvSpPr>
            <a:spLocks/>
          </p:cNvSpPr>
          <p:nvPr/>
        </p:nvSpPr>
        <p:spPr bwMode="auto">
          <a:xfrm>
            <a:off x="210516" y="211138"/>
            <a:ext cx="8465939" cy="639270"/>
          </a:xfrm>
          <a:prstGeom prst="rect">
            <a:avLst/>
          </a:prstGeom>
          <a:solidFill>
            <a:srgbClr val="FDD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sl-SI" altLang="sl-SI" sz="2000" b="1" dirty="0">
                <a:solidFill>
                  <a:srgbClr val="9D0A0E"/>
                </a:solidFill>
                <a:latin typeface="Tahoma" pitchFamily="34" charset="0"/>
              </a:rPr>
              <a:t>Preprosta analiza podatkov z </a:t>
            </a:r>
            <a:r>
              <a:rPr lang="sl-SI" altLang="sl-SI" sz="2000" b="1" dirty="0" err="1">
                <a:solidFill>
                  <a:srgbClr val="9D0A0E"/>
                </a:solidFill>
                <a:latin typeface="Tahoma" pitchFamily="34" charset="0"/>
              </a:rPr>
              <a:t>Nesstarjem</a:t>
            </a:r>
            <a:r>
              <a:rPr lang="sl-SI" altLang="sl-SI" sz="2000" b="1" dirty="0">
                <a:solidFill>
                  <a:srgbClr val="9D0A0E"/>
                </a:solidFill>
                <a:latin typeface="Tahoma" pitchFamily="34" charset="0"/>
              </a:rPr>
              <a:t> </a:t>
            </a:r>
            <a:endParaRPr lang="sl-SI" altLang="sl-SI" sz="2000" b="1" dirty="0" smtClean="0">
              <a:solidFill>
                <a:srgbClr val="9D0A0E"/>
              </a:solidFill>
              <a:latin typeface="Tahoma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sl-SI" altLang="sl-SI" sz="2000" b="1" i="1" dirty="0" smtClean="0">
                <a:solidFill>
                  <a:srgbClr val="9D0A0E"/>
                </a:solidFill>
                <a:latin typeface="Tahoma" pitchFamily="34" charset="0"/>
              </a:rPr>
              <a:t>Prikažem lahko opisne statistike, grafikon in frekvenčno tabelo</a:t>
            </a:r>
            <a:endParaRPr lang="sl-SI" altLang="sl-SI" sz="2000" b="1" i="1" dirty="0">
              <a:solidFill>
                <a:srgbClr val="9D0A0E"/>
              </a:solidFill>
              <a:latin typeface="Verdan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124744"/>
            <a:ext cx="456247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47" y="4293096"/>
            <a:ext cx="3323446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043608" y="1124744"/>
            <a:ext cx="272746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KORAK 1</a:t>
            </a:r>
          </a:p>
          <a:p>
            <a:r>
              <a:rPr lang="sl-SI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Kliknem na listič TABELA</a:t>
            </a:r>
            <a:endParaRPr lang="sl-SI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555776" y="1268760"/>
            <a:ext cx="1512168" cy="7200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88637" y="2220540"/>
            <a:ext cx="302545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KORAK </a:t>
            </a:r>
            <a:r>
              <a:rPr lang="sl-SI" sz="20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sl-SI" sz="20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sl-SI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Spremenljivko bodisi dodamo v vrstico, stolpec, v podtabelo ali pa zanjo izračunamo opisne statistike</a:t>
            </a:r>
          </a:p>
          <a:p>
            <a:r>
              <a:rPr lang="sl-SI" sz="16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(levi klik miške na spremenljivko v seznamu levo)</a:t>
            </a:r>
            <a:endParaRPr lang="sl-SI" sz="1600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02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sl-SI" cap="none" smtClean="0"/>
              <a:t>Opis raziskave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676456" y="27384"/>
            <a:ext cx="468312" cy="6858000"/>
          </a:xfrm>
        </p:spPr>
        <p:txBody>
          <a:bodyPr/>
          <a:lstStyle/>
          <a:p>
            <a:r>
              <a:rPr lang="sl-SI" sz="2400" dirty="0" smtClean="0"/>
              <a:t>   </a:t>
            </a:r>
            <a:r>
              <a:rPr lang="sl-SI" sz="2200" dirty="0" smtClean="0"/>
              <a:t>Nesstar</a:t>
            </a:r>
            <a:endParaRPr lang="sl-SI" sz="2200" dirty="0"/>
          </a:p>
        </p:txBody>
      </p:sp>
      <p:sp>
        <p:nvSpPr>
          <p:cNvPr id="34824" name="Text Placeholder 3"/>
          <p:cNvSpPr>
            <a:spLocks/>
          </p:cNvSpPr>
          <p:nvPr/>
        </p:nvSpPr>
        <p:spPr bwMode="auto">
          <a:xfrm>
            <a:off x="210516" y="211138"/>
            <a:ext cx="8465939" cy="639270"/>
          </a:xfrm>
          <a:prstGeom prst="rect">
            <a:avLst/>
          </a:prstGeom>
          <a:solidFill>
            <a:srgbClr val="FDD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sl-SI" altLang="sl-SI" sz="2000" b="1" dirty="0">
                <a:solidFill>
                  <a:srgbClr val="9D0A0E"/>
                </a:solidFill>
                <a:latin typeface="Tahoma" pitchFamily="34" charset="0"/>
              </a:rPr>
              <a:t>Preprosta analiza podatkov z </a:t>
            </a:r>
            <a:r>
              <a:rPr lang="sl-SI" altLang="sl-SI" sz="2000" b="1" dirty="0" err="1">
                <a:solidFill>
                  <a:srgbClr val="9D0A0E"/>
                </a:solidFill>
                <a:latin typeface="Tahoma" pitchFamily="34" charset="0"/>
              </a:rPr>
              <a:t>Nesstarjem</a:t>
            </a:r>
            <a:r>
              <a:rPr lang="sl-SI" altLang="sl-SI" sz="2000" b="1" dirty="0">
                <a:solidFill>
                  <a:srgbClr val="9D0A0E"/>
                </a:solidFill>
                <a:latin typeface="Tahoma" pitchFamily="34" charset="0"/>
              </a:rPr>
              <a:t> </a:t>
            </a:r>
            <a:endParaRPr lang="sl-SI" altLang="sl-SI" sz="2000" b="1" dirty="0" smtClean="0">
              <a:solidFill>
                <a:srgbClr val="9D0A0E"/>
              </a:solidFill>
              <a:latin typeface="Tahoma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sl-SI" altLang="sl-SI" sz="2000" b="1" i="1" dirty="0" smtClean="0">
                <a:solidFill>
                  <a:srgbClr val="9D0A0E"/>
                </a:solidFill>
                <a:latin typeface="Tahoma" pitchFamily="34" charset="0"/>
              </a:rPr>
              <a:t>Prikažem lahko opisne statistike, grafikon in frekvenčno tabelo</a:t>
            </a:r>
            <a:endParaRPr lang="sl-SI" altLang="sl-SI" sz="2000" b="1" i="1" dirty="0">
              <a:solidFill>
                <a:srgbClr val="9D0A0E"/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0516" y="1119188"/>
            <a:ext cx="27274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Frekvenčna tabela</a:t>
            </a:r>
            <a:endParaRPr lang="sl-SI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9124" y="2764483"/>
            <a:ext cx="27274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Opisne statistike</a:t>
            </a:r>
            <a:endParaRPr lang="sl-SI" sz="1600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797152"/>
            <a:ext cx="3384376" cy="960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5148064" y="4005064"/>
            <a:ext cx="504056" cy="93610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2117600" y="1619920"/>
            <a:ext cx="732336" cy="70232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1907704" y="3086720"/>
            <a:ext cx="0" cy="48629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591" y="1363259"/>
            <a:ext cx="5915025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78" y="3573016"/>
            <a:ext cx="398145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528" y="3552825"/>
            <a:ext cx="61912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884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sl-SI" altLang="sl-SI" cap="none" smtClean="0"/>
              <a:t>Opis raziskave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676456" y="27384"/>
            <a:ext cx="468312" cy="6858000"/>
          </a:xfrm>
        </p:spPr>
        <p:txBody>
          <a:bodyPr/>
          <a:lstStyle/>
          <a:p>
            <a:r>
              <a:rPr lang="sl-SI" sz="2400" dirty="0" smtClean="0"/>
              <a:t>   </a:t>
            </a:r>
            <a:r>
              <a:rPr lang="sl-SI" sz="2200" dirty="0" smtClean="0"/>
              <a:t>Nesstar</a:t>
            </a:r>
            <a:endParaRPr lang="sl-SI" sz="2200" dirty="0"/>
          </a:p>
        </p:txBody>
      </p:sp>
      <p:sp>
        <p:nvSpPr>
          <p:cNvPr id="34824" name="Text Placeholder 3"/>
          <p:cNvSpPr>
            <a:spLocks/>
          </p:cNvSpPr>
          <p:nvPr/>
        </p:nvSpPr>
        <p:spPr bwMode="auto">
          <a:xfrm>
            <a:off x="210517" y="211138"/>
            <a:ext cx="8077200" cy="639270"/>
          </a:xfrm>
          <a:prstGeom prst="rect">
            <a:avLst/>
          </a:prstGeom>
          <a:solidFill>
            <a:srgbClr val="FDD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sl-SI" altLang="sl-SI" sz="2000" b="1" dirty="0">
                <a:solidFill>
                  <a:srgbClr val="9D0A0E"/>
                </a:solidFill>
                <a:latin typeface="Tahoma" pitchFamily="34" charset="0"/>
              </a:rPr>
              <a:t>Preprosta analiza podatkov z </a:t>
            </a:r>
            <a:r>
              <a:rPr lang="sl-SI" altLang="sl-SI" sz="2000" b="1" dirty="0" err="1">
                <a:solidFill>
                  <a:srgbClr val="9D0A0E"/>
                </a:solidFill>
                <a:latin typeface="Tahoma" pitchFamily="34" charset="0"/>
              </a:rPr>
              <a:t>Nesstarjem</a:t>
            </a:r>
            <a:r>
              <a:rPr lang="sl-SI" altLang="sl-SI" sz="2000" b="1" dirty="0">
                <a:solidFill>
                  <a:srgbClr val="9D0A0E"/>
                </a:solidFill>
                <a:latin typeface="Tahoma" pitchFamily="34" charset="0"/>
              </a:rPr>
              <a:t> </a:t>
            </a:r>
            <a:endParaRPr lang="sl-SI" altLang="sl-SI" sz="2000" b="1" dirty="0" smtClean="0">
              <a:solidFill>
                <a:srgbClr val="9D0A0E"/>
              </a:solidFill>
              <a:latin typeface="Tahoma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sl-SI" altLang="sl-SI" sz="2000" b="1" i="1" dirty="0">
                <a:solidFill>
                  <a:srgbClr val="9D0A0E"/>
                </a:solidFill>
                <a:latin typeface="Tahoma" pitchFamily="34" charset="0"/>
              </a:rPr>
              <a:t>P</a:t>
            </a:r>
            <a:r>
              <a:rPr lang="sl-SI" altLang="sl-SI" sz="2000" b="1" i="1" dirty="0" smtClean="0">
                <a:solidFill>
                  <a:srgbClr val="9D0A0E"/>
                </a:solidFill>
                <a:latin typeface="Tahoma" pitchFamily="34" charset="0"/>
              </a:rPr>
              <a:t>rimer SJM15</a:t>
            </a:r>
            <a:endParaRPr lang="sl-SI" altLang="sl-SI" sz="2000" b="1" i="1" dirty="0">
              <a:solidFill>
                <a:srgbClr val="9D0A0E"/>
              </a:solidFill>
              <a:latin typeface="Verdana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289" y="1052736"/>
            <a:ext cx="8341421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47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SJM15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39" y="908720"/>
            <a:ext cx="8528565" cy="5093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70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l-SI" sz="2000" dirty="0" smtClean="0"/>
              <a:t>    Iskanje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755576" y="260648"/>
            <a:ext cx="5616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Iskanje besedišča </a:t>
            </a:r>
            <a:r>
              <a:rPr lang="sl-SI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iz vprašalnikov</a:t>
            </a:r>
            <a:endParaRPr lang="sl-SI" sz="2000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64088" y="1196752"/>
            <a:ext cx="2520280" cy="40011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sl-SI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Napredno iskanje</a:t>
            </a:r>
            <a:endParaRPr lang="sl-SI" sz="20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7" name="Straight Arrow Connector 6"/>
          <p:cNvCxnSpPr>
            <a:stCxn id="5" idx="1"/>
          </p:cNvCxnSpPr>
          <p:nvPr/>
        </p:nvCxnSpPr>
        <p:spPr>
          <a:xfrm flipH="1" flipV="1">
            <a:off x="4427984" y="1196752"/>
            <a:ext cx="936104" cy="20005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900112"/>
            <a:ext cx="7162800" cy="50577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36512" y="4165916"/>
            <a:ext cx="234106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sl-SI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Iščemo znotraj spremenljivke – besedijo, vprašanje…</a:t>
            </a:r>
          </a:p>
          <a:p>
            <a:pPr marL="285750" indent="-285750">
              <a:buFontTx/>
              <a:buChar char="-"/>
            </a:pPr>
            <a:r>
              <a:rPr lang="sl-SI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Izpisan želimo dobiti seznam spremenljivk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4283968" y="5181578"/>
            <a:ext cx="144016" cy="50405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26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2840" y="764704"/>
            <a:ext cx="8229600" cy="5904656"/>
          </a:xfrm>
        </p:spPr>
        <p:txBody>
          <a:bodyPr/>
          <a:lstStyle/>
          <a:p>
            <a:pPr marL="342900" indent="-342900">
              <a:buAutoNum type="arabicPeriod"/>
            </a:pPr>
            <a:r>
              <a:rPr lang="sl-SI" b="1" dirty="0"/>
              <a:t>Določila in pogoji so zavezujoči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sl-SI" dirty="0">
                <a:sym typeface="Wingdings" panose="05000000000000000000" pitchFamily="2" charset="2"/>
              </a:rPr>
              <a:t>uporabnik jih mora prebrati in izraziti strinjanje z njimi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sl-SI" dirty="0">
                <a:sym typeface="Wingdings" panose="05000000000000000000" pitchFamily="2" charset="2"/>
              </a:rPr>
              <a:t>v primeru kršenja le-teh, si ADP pridržuje pravico, da uporabniku onemogoči dostop</a:t>
            </a:r>
          </a:p>
          <a:p>
            <a:r>
              <a:rPr lang="sl-SI" dirty="0">
                <a:sym typeface="Wingdings" panose="05000000000000000000" pitchFamily="2" charset="2"/>
              </a:rPr>
              <a:t>     do podatkov ter bo o tem obvestil pristojne organe</a:t>
            </a:r>
          </a:p>
          <a:p>
            <a:r>
              <a:rPr lang="sl-SI" b="1" dirty="0">
                <a:sym typeface="Wingdings" panose="05000000000000000000" pitchFamily="2" charset="2"/>
              </a:rPr>
              <a:t>2. Namen rabe in izbris podatkov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sl-SI" dirty="0">
                <a:sym typeface="Wingdings" panose="05000000000000000000" pitchFamily="2" charset="2"/>
              </a:rPr>
              <a:t>uporabniško ime in geslo velja do konca študijskega leta, nato se mora uporabnik ponovno registrirati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sl-SI" dirty="0">
                <a:sym typeface="Wingdings" panose="05000000000000000000" pitchFamily="2" charset="2"/>
              </a:rPr>
              <a:t>uporabniško ime in geslo nista prenosljiva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sl-SI" dirty="0">
                <a:sym typeface="Wingdings" panose="05000000000000000000" pitchFamily="2" charset="2"/>
              </a:rPr>
              <a:t>podatke je potrebno uporabiti le za namen, ki je bil naveden ob registraciji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sl-SI" dirty="0">
                <a:sym typeface="Wingdings" panose="05000000000000000000" pitchFamily="2" charset="2"/>
              </a:rPr>
              <a:t>uporaba podatkovne datoteke je 1 leto od prejema nato jo je potrebno varno izbrisati</a:t>
            </a:r>
          </a:p>
          <a:p>
            <a:r>
              <a:rPr lang="sl-SI" b="1" dirty="0">
                <a:sym typeface="Wingdings" panose="05000000000000000000" pitchFamily="2" charset="2"/>
              </a:rPr>
              <a:t>3. Varstvo podatkov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sl-SI" dirty="0">
                <a:sym typeface="Wingdings" panose="05000000000000000000" pitchFamily="2" charset="2"/>
              </a:rPr>
              <a:t>zagotovitev zadostne mere varstva pri prenosu, hrambi in uporabi podatkov in spoštovanje zakonodaje in etičnih pravil stroke in organizacije, ki ji uporabnik pripada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sl-SI" dirty="0">
                <a:sym typeface="Wingdings" panose="05000000000000000000" pitchFamily="2" charset="2"/>
              </a:rPr>
              <a:t>onemogočanje dostopa tretjim osebam do podatkov in izročanje gradiv brez predhodnega pisnega dovoljenja ADP</a:t>
            </a:r>
          </a:p>
          <a:p>
            <a:r>
              <a:rPr lang="sl-SI" b="1" dirty="0">
                <a:sym typeface="Wingdings" panose="05000000000000000000" pitchFamily="2" charset="2"/>
              </a:rPr>
              <a:t>4. Zaščita podatkov in raziskovalna etika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sl-SI" dirty="0">
                <a:sym typeface="Wingdings" panose="05000000000000000000" pitchFamily="2" charset="2"/>
              </a:rPr>
              <a:t>ohranitev zaupnosti in zasebnosti posameznikov ali organizacij vključenih v raziskavo</a:t>
            </a:r>
          </a:p>
          <a:p>
            <a:r>
              <a:rPr lang="sl-SI" dirty="0">
                <a:sym typeface="Wingdings" panose="05000000000000000000" pitchFamily="2" charset="2"/>
              </a:rPr>
              <a:t> spoštovanje omejitev, če so le-te podane</a:t>
            </a:r>
          </a:p>
          <a:p>
            <a:r>
              <a:rPr lang="sl-SI" b="1" dirty="0">
                <a:sym typeface="Wingdings" panose="05000000000000000000" pitchFamily="2" charset="2"/>
              </a:rPr>
              <a:t>5. Avtorske pravice in </a:t>
            </a:r>
            <a:r>
              <a:rPr lang="sl-SI" b="1" dirty="0" smtClean="0">
                <a:sym typeface="Wingdings" panose="05000000000000000000" pitchFamily="2" charset="2"/>
              </a:rPr>
              <a:t>citiranje </a:t>
            </a:r>
          </a:p>
          <a:p>
            <a:r>
              <a:rPr lang="sl-SI" dirty="0" smtClean="0">
                <a:sym typeface="Wingdings" panose="05000000000000000000" pitchFamily="2" charset="2"/>
              </a:rPr>
              <a:t> citiranje avtorja raziskave in arhiv</a:t>
            </a:r>
            <a:endParaRPr lang="sl-SI" dirty="0"/>
          </a:p>
          <a:p>
            <a:endParaRPr lang="sl-S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49816" y="188640"/>
            <a:ext cx="8347382" cy="432048"/>
          </a:xfrm>
        </p:spPr>
        <p:txBody>
          <a:bodyPr/>
          <a:lstStyle/>
          <a:p>
            <a:pPr algn="ctr"/>
            <a:r>
              <a:rPr lang="sl-SI" dirty="0"/>
              <a:t>Splošna določila in pogoji uporabe podatkov iz ADP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20472" y="0"/>
            <a:ext cx="324296" cy="6858000"/>
          </a:xfrm>
          <a:solidFill>
            <a:srgbClr val="FDD44F"/>
          </a:solidFill>
          <a:ln>
            <a:solidFill>
              <a:srgbClr val="FDD44F"/>
            </a:solidFill>
          </a:ln>
        </p:spPr>
        <p:txBody>
          <a:bodyPr/>
          <a:lstStyle/>
          <a:p>
            <a:r>
              <a:rPr lang="sl-SI" dirty="0" smtClean="0"/>
              <a:t>   </a:t>
            </a:r>
            <a:r>
              <a:rPr lang="sl-SI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Splošna določila in pogoji uporabe </a:t>
            </a:r>
            <a:endParaRPr lang="sl-SI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96222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Prenos datoteke na lokalno pomnilno enoto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25649"/>
            <a:ext cx="5122013" cy="2094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Straight Arrow Connector 14"/>
          <p:cNvCxnSpPr/>
          <p:nvPr/>
        </p:nvCxnSpPr>
        <p:spPr>
          <a:xfrm flipH="1" flipV="1">
            <a:off x="1043608" y="1484784"/>
            <a:ext cx="144016" cy="28803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652120" y="747948"/>
            <a:ext cx="1908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KORAK 1</a:t>
            </a:r>
            <a:endParaRPr lang="sl-SI" sz="2000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64" y="2348880"/>
            <a:ext cx="5595788" cy="3335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403648" y="6021288"/>
            <a:ext cx="19082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KORAK 4 Analiza v PSPP</a:t>
            </a:r>
            <a:endParaRPr lang="sl-SI" sz="2000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75112" y="4233362"/>
            <a:ext cx="41044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KORAK 3 – izberem mesto hrambe. </a:t>
            </a:r>
          </a:p>
          <a:p>
            <a:r>
              <a:rPr lang="sl-SI" sz="2000" i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Pozor: Možno je, da bo datoteka v stisnjeni obliki – kot je format *.</a:t>
            </a:r>
            <a:r>
              <a:rPr lang="sl-SI" sz="2000" i="1" dirty="0" err="1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zip</a:t>
            </a:r>
            <a:r>
              <a:rPr lang="sl-SI" sz="2000" i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podobno. Kliknite na datoteko in jo izvozite.</a:t>
            </a:r>
            <a:endParaRPr lang="sl-SI" sz="2000" i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975052" y="2419873"/>
            <a:ext cx="1908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KORAK 2</a:t>
            </a:r>
            <a:endParaRPr lang="sl-SI" sz="2000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78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9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382" y="951263"/>
            <a:ext cx="201136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5" name="Picture 8" descr="http://www.library.carleton.ca/sites/default/files/find/data/surveys/issp_logo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818062"/>
            <a:ext cx="1350962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6" name="Picture 9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2" t="18675" r="71712" b="66780"/>
          <a:stretch>
            <a:fillRect/>
          </a:stretch>
        </p:blipFill>
        <p:spPr bwMode="auto">
          <a:xfrm>
            <a:off x="2963878" y="5484937"/>
            <a:ext cx="146367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7" name="Picture 11" descr="http://capreform.eu/wp-content/uploads/2011/09/eblogo_new.jpg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75" y="3714395"/>
            <a:ext cx="1285875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8" name="Picture 13" descr="http://www.jdsurvey.net/evs/img/logo_evs.gif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0" y="3730749"/>
            <a:ext cx="20066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9" name="Picture 15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9" t="8179" r="68578" b="83968"/>
          <a:stretch>
            <a:fillRect/>
          </a:stretch>
        </p:blipFill>
        <p:spPr bwMode="auto">
          <a:xfrm>
            <a:off x="5730875" y="4378449"/>
            <a:ext cx="2178050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60" name="Picture 1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00" t="18134" r="12659" b="24419"/>
          <a:stretch>
            <a:fillRect/>
          </a:stretch>
        </p:blipFill>
        <p:spPr bwMode="auto">
          <a:xfrm>
            <a:off x="7900988" y="4378449"/>
            <a:ext cx="415925" cy="56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61" name="Picture 16">
            <a:hlinkClick r:id="rId16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1" t="13773" r="63692" b="78333"/>
          <a:stretch>
            <a:fillRect/>
          </a:stretch>
        </p:blipFill>
        <p:spPr bwMode="auto">
          <a:xfrm>
            <a:off x="2418706" y="3082570"/>
            <a:ext cx="2971800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62" name="Picture 18" descr="http://www.europeansocialsurvey.org/templates/rt_pixel/images/light/pixel_logo.png">
            <a:hlinkClick r:id="rId18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87" y="5434275"/>
            <a:ext cx="164147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3" name="Picture 20" descr="SHARE - Survey of Health, Ageing and Retirement in Europe - Logo">
            <a:hlinkClick r:id="rId20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5297612"/>
            <a:ext cx="18669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4" name="Picture 22" descr="Zur Homepage">
            <a:hlinkClick r:id="rId22"/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888057"/>
            <a:ext cx="1135062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5" name="Picture 24" descr="Das Institut">
            <a:hlinkClick r:id="rId22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188" y="888057"/>
            <a:ext cx="1428750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6" name="Picture 26" descr="ICPSR">
            <a:hlinkClick r:id="rId25"/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588" y="1856432"/>
            <a:ext cx="219233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7" name="Picture 28" descr="http://www.alliancepermanentaccess.org/wp-content/uploads/2012/05/UKDA-logo.jpg">
            <a:hlinkClick r:id="rId27"/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921" y="1699618"/>
            <a:ext cx="817563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2"/>
          <p:cNvSpPr>
            <a:spLocks noGrp="1"/>
          </p:cNvSpPr>
          <p:nvPr>
            <p:ph type="title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sl-SI" sz="2400" dirty="0">
                <a:ea typeface="+mn-ea"/>
                <a:cs typeface="+mn-cs"/>
              </a:rPr>
              <a:t>Mednarodni podatki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l-SI" altLang="sl-SI" sz="2200" dirty="0" smtClean="0"/>
              <a:t>   Mednarodne </a:t>
            </a:r>
            <a:r>
              <a:rPr lang="sl-SI" altLang="sl-SI" sz="2200" dirty="0"/>
              <a:t>podatkovne baze</a:t>
            </a:r>
          </a:p>
        </p:txBody>
      </p:sp>
    </p:spTree>
    <p:extLst>
      <p:ext uri="{BB962C8B-B14F-4D97-AF65-F5344CB8AC3E}">
        <p14:creationId xmlns:p14="http://schemas.microsoft.com/office/powerpoint/2010/main" val="377732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Primer mednarodnih podatkov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1" r="19623" b="45688"/>
          <a:stretch/>
        </p:blipFill>
        <p:spPr bwMode="auto">
          <a:xfrm>
            <a:off x="107504" y="1206044"/>
            <a:ext cx="8235314" cy="289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95536" y="836712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http://zacat.gesis.org/webview/</a:t>
            </a:r>
            <a:endParaRPr lang="en-US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98" r="30598" b="28045"/>
          <a:stretch/>
        </p:blipFill>
        <p:spPr bwMode="auto">
          <a:xfrm>
            <a:off x="179512" y="2854295"/>
            <a:ext cx="8249991" cy="382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338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Primer mednarodnih podatkov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TextBox 4"/>
          <p:cNvSpPr txBox="1"/>
          <p:nvPr/>
        </p:nvSpPr>
        <p:spPr>
          <a:xfrm>
            <a:off x="395536" y="836712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/>
              </a:rPr>
              <a:t>http://zacat.gesis.org/webview/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 t="17749" r="8021" b="3925"/>
          <a:stretch/>
        </p:blipFill>
        <p:spPr bwMode="auto">
          <a:xfrm>
            <a:off x="107504" y="2132856"/>
            <a:ext cx="8690626" cy="438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5536" y="1412776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Q1b </a:t>
            </a:r>
            <a:r>
              <a:rPr lang="sl-SI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Enjoy</a:t>
            </a:r>
            <a:r>
              <a:rPr lang="sl-SI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</a:t>
            </a:r>
            <a:r>
              <a:rPr lang="sl-SI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paid</a:t>
            </a:r>
            <a:r>
              <a:rPr lang="sl-SI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l-SI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job</a:t>
            </a:r>
            <a:r>
              <a:rPr lang="sl-SI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l-SI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even</a:t>
            </a:r>
            <a:r>
              <a:rPr lang="sl-SI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l-SI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</a:t>
            </a:r>
            <a:r>
              <a:rPr lang="sl-SI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 </a:t>
            </a:r>
            <a:r>
              <a:rPr lang="sl-SI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did</a:t>
            </a:r>
            <a:r>
              <a:rPr lang="sl-SI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not </a:t>
            </a:r>
            <a:r>
              <a:rPr lang="sl-SI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need</a:t>
            </a:r>
            <a:r>
              <a:rPr lang="sl-SI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l-SI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money</a:t>
            </a:r>
            <a:endParaRPr lang="en-US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45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Primer mednarodnih podatkov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61" t="18659" r="16466" b="20651"/>
          <a:stretch/>
        </p:blipFill>
        <p:spPr bwMode="auto">
          <a:xfrm>
            <a:off x="323528" y="1556792"/>
            <a:ext cx="7752060" cy="5024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23528" y="980728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Nekatere evropske države in Q1b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67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5" y="980728"/>
            <a:ext cx="8856984" cy="576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84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998" y="765175"/>
            <a:ext cx="8291466" cy="554414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Atlas </a:t>
            </a:r>
            <a:r>
              <a:rPr lang="sl-SI" dirty="0" err="1" smtClean="0"/>
              <a:t>of</a:t>
            </a:r>
            <a:r>
              <a:rPr lang="sl-SI" dirty="0" smtClean="0"/>
              <a:t> </a:t>
            </a:r>
            <a:r>
              <a:rPr lang="sl-SI" dirty="0" err="1" smtClean="0"/>
              <a:t>European</a:t>
            </a:r>
            <a:r>
              <a:rPr lang="sl-SI" dirty="0" smtClean="0"/>
              <a:t> </a:t>
            </a:r>
            <a:r>
              <a:rPr lang="sl-SI" dirty="0" err="1" smtClean="0"/>
              <a:t>Values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55881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sz="2000" b="1" dirty="0" smtClean="0"/>
              <a:t>Slovensko </a:t>
            </a:r>
            <a:r>
              <a:rPr lang="sl-SI" sz="2000" b="1" dirty="0"/>
              <a:t>javno mnenje 2013 : Mednarodna raziskava Nacionalna identiteta, mednarodna raziskava Razumevanje vloge državljana in Ogledalo javnega mnenja </a:t>
            </a:r>
          </a:p>
          <a:p>
            <a:r>
              <a:rPr lang="sl-SI" sz="2000" dirty="0" smtClean="0"/>
              <a:t>Raziskava SJM 2013 je </a:t>
            </a:r>
            <a:r>
              <a:rPr lang="sl-SI" sz="2000" dirty="0"/>
              <a:t>sestavljena iz treh sklopov: Mednarodna raziskava Nacionalna identiteta, </a:t>
            </a:r>
            <a:r>
              <a:rPr lang="sl-SI" sz="2000" dirty="0" smtClean="0"/>
              <a:t>Mednarodna </a:t>
            </a:r>
            <a:r>
              <a:rPr lang="sl-SI" sz="2000" dirty="0"/>
              <a:t>raziskava Razumevanje vloge državljana in Ogledalo javnega mnenja. Prva dva sklopa spadata v mednarodni program </a:t>
            </a:r>
            <a:r>
              <a:rPr lang="sl-SI" sz="2000" dirty="0" smtClean="0"/>
              <a:t>ISSP, ki </a:t>
            </a:r>
            <a:r>
              <a:rPr lang="sl-SI" sz="2000" dirty="0"/>
              <a:t>predstavlja sodelovanje 47-ih držav</a:t>
            </a:r>
            <a:r>
              <a:rPr lang="sl-SI" sz="2000" dirty="0" smtClean="0"/>
              <a:t>. </a:t>
            </a:r>
            <a:endParaRPr lang="sl-SI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2 tematika: PRISELJENCI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41" y="3068959"/>
            <a:ext cx="6162799" cy="3589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046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6" y="115354"/>
            <a:ext cx="9019890" cy="6193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6381328"/>
            <a:ext cx="69127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400" dirty="0"/>
              <a:t>http://www.stat.si/obcine/Vsebina.aspx?leto=2015&amp;ClanekNaslov=PrebivalstvoTujci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033" y="5839727"/>
            <a:ext cx="43243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6568" y="2914650"/>
            <a:ext cx="1571625" cy="514350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  <a:softEdge rad="31750"/>
          </a:effectLst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7206568" y="1700808"/>
            <a:ext cx="965832" cy="11521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050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Vir:SJM13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52150"/>
            <a:ext cx="6264696" cy="5501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336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2840" y="764704"/>
            <a:ext cx="8229600" cy="5904656"/>
          </a:xfrm>
        </p:spPr>
        <p:txBody>
          <a:bodyPr/>
          <a:lstStyle/>
          <a:p>
            <a:pPr algn="ctr"/>
            <a:r>
              <a:rPr lang="sl-SI" dirty="0">
                <a:hlinkClick r:id="rId2"/>
              </a:rPr>
              <a:t>https://www.adp.fdv.uni-lj.si/uporabi/kako/pravila/</a:t>
            </a:r>
            <a:endParaRPr lang="sl-SI" dirty="0" smtClean="0"/>
          </a:p>
          <a:p>
            <a:pPr algn="ctr"/>
            <a:r>
              <a:rPr lang="sl-SI" dirty="0" smtClean="0"/>
              <a:t>Dostop </a:t>
            </a:r>
            <a:r>
              <a:rPr lang="sl-SI" dirty="0"/>
              <a:t>do podatkov in gradiv je določen s </a:t>
            </a:r>
            <a:r>
              <a:rPr lang="sl-SI" dirty="0">
                <a:hlinkClick r:id="rId3"/>
              </a:rPr>
              <a:t>Politikami digitalne hrambe v ADP</a:t>
            </a:r>
            <a:r>
              <a:rPr lang="sl-SI" dirty="0" smtClean="0"/>
              <a:t>.</a:t>
            </a:r>
          </a:p>
          <a:p>
            <a:pPr>
              <a:spcBef>
                <a:spcPts val="0"/>
              </a:spcBef>
            </a:pPr>
            <a:endParaRPr lang="sl-SI" dirty="0" smtClean="0"/>
          </a:p>
          <a:p>
            <a:r>
              <a:rPr lang="sl-SI" dirty="0" smtClean="0"/>
              <a:t>Vrste </a:t>
            </a:r>
            <a:r>
              <a:rPr lang="sl-SI" dirty="0"/>
              <a:t>dostopa v ADP:</a:t>
            </a:r>
            <a:endParaRPr lang="sl-SI" dirty="0" smtClean="0">
              <a:hlinkClick r:id="rId2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sl-SI" b="1" dirty="0" smtClean="0"/>
              <a:t>Prosti dostop </a:t>
            </a:r>
            <a:r>
              <a:rPr lang="sl-SI" dirty="0" smtClean="0"/>
              <a:t>(ni potrebno registrirati, uporaba omejena z zakonodajo, etičnimi pravili in avtorskimi pravicami)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sl-SI" b="1" dirty="0" smtClean="0"/>
              <a:t>Standarden dostop </a:t>
            </a:r>
            <a:r>
              <a:rPr lang="sl-SI" dirty="0" smtClean="0"/>
              <a:t>(registracija, analiza in prenos podatkov, v celoti </a:t>
            </a:r>
            <a:r>
              <a:rPr lang="sl-SI" dirty="0" err="1" smtClean="0"/>
              <a:t>anonimizirani</a:t>
            </a:r>
            <a:r>
              <a:rPr lang="sl-SI" dirty="0" smtClean="0"/>
              <a:t> podatki – </a:t>
            </a:r>
            <a:r>
              <a:rPr lang="sl-SI" b="1" dirty="0" err="1" smtClean="0"/>
              <a:t>P</a:t>
            </a:r>
            <a:r>
              <a:rPr lang="sl-SI" dirty="0" err="1" smtClean="0"/>
              <a:t>ublic</a:t>
            </a:r>
            <a:r>
              <a:rPr lang="sl-SI" b="1" dirty="0" err="1" smtClean="0"/>
              <a:t>U</a:t>
            </a:r>
            <a:r>
              <a:rPr lang="sl-SI" dirty="0" err="1" smtClean="0"/>
              <a:t>se</a:t>
            </a:r>
            <a:r>
              <a:rPr lang="sl-SI" b="1" dirty="0" err="1" smtClean="0"/>
              <a:t>F</a:t>
            </a:r>
            <a:r>
              <a:rPr lang="sl-SI" dirty="0" err="1" smtClean="0"/>
              <a:t>ile</a:t>
            </a:r>
            <a:r>
              <a:rPr lang="sl-SI" dirty="0" smtClean="0"/>
              <a:t>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sl-SI" b="1" dirty="0" smtClean="0"/>
              <a:t>Dostop pod posebnimi pogoji: </a:t>
            </a:r>
            <a:r>
              <a:rPr lang="sl-SI" dirty="0" smtClean="0"/>
              <a:t>potrebno dovoljenje izvirnih avtorjev ker: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sl-SI" dirty="0" smtClean="0"/>
              <a:t>podatki morda niso v celoti </a:t>
            </a:r>
            <a:r>
              <a:rPr lang="sl-SI" dirty="0" err="1" smtClean="0"/>
              <a:t>anonimizirani</a:t>
            </a:r>
            <a:r>
              <a:rPr lang="sl-SI" dirty="0" smtClean="0"/>
              <a:t> – </a:t>
            </a:r>
            <a:r>
              <a:rPr lang="sl-SI" b="1" dirty="0" err="1" smtClean="0"/>
              <a:t>S</a:t>
            </a:r>
            <a:r>
              <a:rPr lang="sl-SI" dirty="0" err="1" smtClean="0"/>
              <a:t>cientific</a:t>
            </a:r>
            <a:r>
              <a:rPr lang="sl-SI" b="1" dirty="0" err="1" smtClean="0"/>
              <a:t>U</a:t>
            </a:r>
            <a:r>
              <a:rPr lang="sl-SI" dirty="0" err="1" smtClean="0"/>
              <a:t>se</a:t>
            </a:r>
            <a:r>
              <a:rPr lang="sl-SI" b="1" dirty="0" err="1" smtClean="0"/>
              <a:t>F</a:t>
            </a:r>
            <a:r>
              <a:rPr lang="sl-SI" dirty="0" err="1" smtClean="0"/>
              <a:t>ile</a:t>
            </a:r>
            <a:r>
              <a:rPr lang="sl-SI" dirty="0" smtClean="0"/>
              <a:t>,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sl-SI" dirty="0" smtClean="0"/>
              <a:t>datoteka je pod embargom,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sl-SI" dirty="0" smtClean="0"/>
              <a:t>datoteka dostopna le naročniku in izvirnim avtorjem.</a:t>
            </a:r>
          </a:p>
          <a:p>
            <a:pPr marL="285750" indent="-285750"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sl-SI" dirty="0"/>
          </a:p>
          <a:p>
            <a:r>
              <a:rPr lang="sl-SI" dirty="0" smtClean="0"/>
              <a:t>Poleg običajne registracije je potrebno izpolniti „</a:t>
            </a:r>
            <a:r>
              <a:rPr lang="sl-SI" b="1" dirty="0" smtClean="0"/>
              <a:t>Vlogo za dostop do gradiva na zahtevo</a:t>
            </a:r>
            <a:r>
              <a:rPr lang="sl-SI" dirty="0" smtClean="0"/>
              <a:t>“, ki se jo na ADP pošlje po elektronski pošti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sl-SI" dirty="0" smtClean="0"/>
              <a:t>Vlogo obravnava </a:t>
            </a:r>
            <a:r>
              <a:rPr lang="sl-SI" i="1" dirty="0" smtClean="0"/>
              <a:t>Komisija za zaščito zaupnosti ADP</a:t>
            </a:r>
            <a:r>
              <a:rPr lang="sl-SI" dirty="0" smtClean="0"/>
              <a:t>, o odločitvi obvesti uporabnika najkasneje v 7 delovnih dneh, če je rešitev ugodna ADP sproži postopek pridobitve dovoljenja s strani izvirnih avtorjev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sl-SI" dirty="0"/>
              <a:t>Komisija lahko odobri dostop do podatkov na dva načina: </a:t>
            </a:r>
          </a:p>
          <a:p>
            <a:r>
              <a:rPr lang="sl-SI" dirty="0" smtClean="0">
                <a:sym typeface="Wingdings" panose="05000000000000000000" pitchFamily="2" charset="2"/>
              </a:rPr>
              <a:t>      </a:t>
            </a:r>
            <a:r>
              <a:rPr lang="sl-SI" dirty="0">
                <a:sym typeface="Wingdings" panose="05000000000000000000" pitchFamily="2" charset="2"/>
              </a:rPr>
              <a:t>dostop preko varne povezave</a:t>
            </a:r>
            <a:endParaRPr lang="sl-SI" dirty="0"/>
          </a:p>
          <a:p>
            <a:r>
              <a:rPr lang="sl-SI" dirty="0" smtClean="0">
                <a:sym typeface="Wingdings" panose="05000000000000000000" pitchFamily="2" charset="2"/>
              </a:rPr>
              <a:t>      dostop v varni sobi (v prostorih ADP, </a:t>
            </a:r>
            <a:r>
              <a:rPr lang="sl-SI" dirty="0" err="1" smtClean="0">
                <a:sym typeface="Wingdings" panose="05000000000000000000" pitchFamily="2" charset="2"/>
              </a:rPr>
              <a:t>t.i</a:t>
            </a:r>
            <a:r>
              <a:rPr lang="sl-SI" dirty="0" smtClean="0">
                <a:sym typeface="Wingdings" panose="05000000000000000000" pitchFamily="2" charset="2"/>
              </a:rPr>
              <a:t>. </a:t>
            </a:r>
            <a:r>
              <a:rPr lang="sl-SI" dirty="0" err="1" smtClean="0">
                <a:sym typeface="Wingdings" panose="05000000000000000000" pitchFamily="2" charset="2"/>
              </a:rPr>
              <a:t>Secure</a:t>
            </a:r>
            <a:r>
              <a:rPr lang="sl-SI" dirty="0" smtClean="0">
                <a:sym typeface="Wingdings" panose="05000000000000000000" pitchFamily="2" charset="2"/>
              </a:rPr>
              <a:t> Use File – </a:t>
            </a:r>
            <a:r>
              <a:rPr lang="sl-SI" dirty="0" err="1" smtClean="0">
                <a:sym typeface="Wingdings" panose="05000000000000000000" pitchFamily="2" charset="2"/>
              </a:rPr>
              <a:t>ScUF</a:t>
            </a:r>
            <a:r>
              <a:rPr lang="sl-SI" dirty="0" smtClean="0">
                <a:sym typeface="Wingdings" panose="05000000000000000000" pitchFamily="2" charset="2"/>
              </a:rPr>
              <a:t>)</a:t>
            </a:r>
            <a:endParaRPr lang="sl-SI" dirty="0" smtClean="0"/>
          </a:p>
          <a:p>
            <a:r>
              <a:rPr lang="sl-SI" dirty="0" smtClean="0">
                <a:sym typeface="Wingdings" panose="05000000000000000000" pitchFamily="2" charset="2"/>
              </a:rPr>
              <a:t>     </a:t>
            </a:r>
            <a:endParaRPr lang="sl-SI" dirty="0">
              <a:sym typeface="Wingdings" panose="05000000000000000000" pitchFamily="2" charset="2"/>
            </a:endParaRPr>
          </a:p>
          <a:p>
            <a:pPr algn="ctr"/>
            <a:endParaRPr lang="sl-SI" b="1" dirty="0" smtClean="0">
              <a:solidFill>
                <a:srgbClr val="C00000"/>
              </a:solidFill>
              <a:sym typeface="Wingdings" panose="05000000000000000000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smtClean="0"/>
              <a:t>Pravila uporabe in dostop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20472" y="0"/>
            <a:ext cx="324296" cy="6858000"/>
          </a:xfrm>
          <a:solidFill>
            <a:srgbClr val="FDD44F"/>
          </a:solidFill>
          <a:ln>
            <a:solidFill>
              <a:srgbClr val="FDD44F"/>
            </a:solidFill>
          </a:ln>
        </p:spPr>
        <p:txBody>
          <a:bodyPr/>
          <a:lstStyle/>
          <a:p>
            <a:r>
              <a:rPr lang="sl-SI" dirty="0" smtClean="0"/>
              <a:t>  </a:t>
            </a:r>
            <a:r>
              <a:rPr lang="sl-SI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Pravila uporabe in dostop</a:t>
            </a:r>
            <a:endParaRPr lang="sl-SI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80238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Vir:SJM13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8229600" cy="2634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407754"/>
            <a:ext cx="4200525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3645024"/>
            <a:ext cx="31683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 smtClean="0"/>
              <a:t>Naredim prvi pregled spremenljivke. Preučim frekvence in opisne statistike.</a:t>
            </a:r>
          </a:p>
          <a:p>
            <a:r>
              <a:rPr lang="sl-SI" dirty="0" smtClean="0"/>
              <a:t>V kolikor so odgovori pretežno na eni ali drugi poli preučim, ali je še vedno zadosti variabilnosti za izvedbo analize / preučitev hipoteze.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76733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SJM13: Mnenje o priseljencih glede na izobrazbo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graphicFrame>
        <p:nvGraphicFramePr>
          <p:cNvPr id="5" name="Content Placeholder 4">
            <a:hlinkClick r:id="rId2"/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303213" y="765175"/>
          <a:ext cx="8229600" cy="5400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331640" y="638132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 smtClean="0">
                <a:hlinkClick r:id="rId2"/>
              </a:rPr>
              <a:t>Vir: SJM13 v </a:t>
            </a:r>
            <a:r>
              <a:rPr lang="sl-SI" dirty="0" err="1" smtClean="0">
                <a:hlinkClick r:id="rId2"/>
              </a:rPr>
              <a:t>Nesstarju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88305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Percentage of people that agree or agree strongly that because of the number of immigrants they feel sometimes like a stranger in their own country</a:t>
            </a:r>
          </a:p>
          <a:p>
            <a:endParaRPr lang="sl-S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ATLAS OF EUROPEAN VALUES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4098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7200800" cy="5244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879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188639"/>
            <a:ext cx="8347382" cy="652019"/>
          </a:xfrm>
        </p:spPr>
        <p:txBody>
          <a:bodyPr/>
          <a:lstStyle/>
          <a:p>
            <a:r>
              <a:rPr lang="sl-SI" dirty="0" smtClean="0"/>
              <a:t>ISSP 2013: </a:t>
            </a:r>
            <a:r>
              <a:rPr lang="en-US" dirty="0"/>
              <a:t>Ethnic minorities should be given government assistance to preserve their customs and traditions.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18563"/>
            <a:ext cx="7976409" cy="543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43808" y="6453336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/>
              <a:t>1 </a:t>
            </a:r>
            <a:r>
              <a:rPr lang="sl-SI" dirty="0" err="1"/>
              <a:t>Agree</a:t>
            </a:r>
            <a:r>
              <a:rPr lang="sl-SI" dirty="0"/>
              <a:t> </a:t>
            </a:r>
            <a:r>
              <a:rPr lang="sl-SI" dirty="0" err="1" smtClean="0"/>
              <a:t>strongly</a:t>
            </a:r>
            <a:r>
              <a:rPr lang="sl-SI" dirty="0" smtClean="0"/>
              <a:t>……………………….5 </a:t>
            </a:r>
            <a:r>
              <a:rPr lang="sl-SI" dirty="0" err="1"/>
              <a:t>Disagree</a:t>
            </a:r>
            <a:r>
              <a:rPr lang="sl-SI" dirty="0"/>
              <a:t> </a:t>
            </a:r>
            <a:r>
              <a:rPr lang="sl-SI" dirty="0" err="1"/>
              <a:t>strongly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59556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10411" y="625327"/>
            <a:ext cx="8229600" cy="5400600"/>
          </a:xfrm>
        </p:spPr>
        <p:txBody>
          <a:bodyPr/>
          <a:lstStyle/>
          <a:p>
            <a:r>
              <a:rPr lang="en-US" b="1" i="1" dirty="0" smtClean="0"/>
              <a:t>Working with a Roma, black, Asian or white person</a:t>
            </a:r>
            <a:endParaRPr lang="sl-S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 smtClean="0"/>
              <a:t>Discrimination</a:t>
            </a:r>
            <a:r>
              <a:rPr lang="sl-SI" dirty="0" smtClean="0"/>
              <a:t> in EU in 2015 / </a:t>
            </a:r>
            <a:r>
              <a:rPr lang="sl-SI" dirty="0" err="1" smtClean="0"/>
              <a:t>Eurobarometer</a:t>
            </a:r>
            <a:r>
              <a:rPr lang="sl-SI" dirty="0" smtClean="0"/>
              <a:t> 84.3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464" y="1011002"/>
            <a:ext cx="7407920" cy="50822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96136" y="648866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 smtClean="0">
                <a:hlinkClick r:id="rId3"/>
              </a:rPr>
              <a:t>-&gt; cela tabela</a:t>
            </a:r>
            <a:r>
              <a:rPr lang="sl-SI" dirty="0" smtClean="0"/>
              <a:t>, str. 22</a:t>
            </a:r>
            <a:endParaRPr lang="sl-SI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171" y="6132874"/>
            <a:ext cx="7015189" cy="314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6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606794"/>
            <a:ext cx="8229600" cy="5400600"/>
          </a:xfrm>
        </p:spPr>
        <p:txBody>
          <a:bodyPr/>
          <a:lstStyle/>
          <a:p>
            <a:r>
              <a:rPr lang="en-US" b="1" i="1" dirty="0"/>
              <a:t>Having sons or daughters in a love relationship with a Roma, black,</a:t>
            </a:r>
          </a:p>
          <a:p>
            <a:r>
              <a:rPr lang="sl-SI" b="1" i="1" dirty="0" err="1"/>
              <a:t>Asian</a:t>
            </a:r>
            <a:r>
              <a:rPr lang="sl-SI" b="1" i="1" dirty="0"/>
              <a:t> </a:t>
            </a:r>
            <a:r>
              <a:rPr lang="sl-SI" b="1" i="1" dirty="0" err="1"/>
              <a:t>or</a:t>
            </a:r>
            <a:r>
              <a:rPr lang="sl-SI" b="1" i="1" dirty="0"/>
              <a:t> </a:t>
            </a:r>
            <a:r>
              <a:rPr lang="sl-SI" b="1" i="1" dirty="0" err="1"/>
              <a:t>white</a:t>
            </a:r>
            <a:r>
              <a:rPr lang="sl-SI" b="1" i="1" dirty="0"/>
              <a:t> person</a:t>
            </a:r>
            <a:endParaRPr lang="sl-S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 smtClean="0"/>
              <a:t>Discrimination</a:t>
            </a:r>
            <a:r>
              <a:rPr lang="sl-SI" dirty="0" smtClean="0"/>
              <a:t> in EU in 2015 / </a:t>
            </a:r>
            <a:r>
              <a:rPr lang="sl-SI" dirty="0" err="1" smtClean="0"/>
              <a:t>Eurobarometer</a:t>
            </a:r>
            <a:r>
              <a:rPr lang="sl-SI" dirty="0" smtClean="0"/>
              <a:t> 84.3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TextBox 5"/>
          <p:cNvSpPr txBox="1"/>
          <p:nvPr/>
        </p:nvSpPr>
        <p:spPr>
          <a:xfrm>
            <a:off x="6084168" y="6557124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 smtClean="0">
                <a:hlinkClick r:id="rId2"/>
              </a:rPr>
              <a:t>-&gt; cela tabela</a:t>
            </a:r>
            <a:r>
              <a:rPr lang="sl-SI" dirty="0" smtClean="0"/>
              <a:t>, str. 24</a:t>
            </a:r>
            <a:endParaRPr lang="sl-SI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268760"/>
            <a:ext cx="7315200" cy="50482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6360111"/>
            <a:ext cx="7128792" cy="295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5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itchFamily="34" charset="0"/>
              <a:buChar char="•"/>
            </a:pPr>
            <a:r>
              <a:rPr lang="sl-SI" dirty="0" err="1" smtClean="0"/>
              <a:t>Agregirani</a:t>
            </a:r>
            <a:r>
              <a:rPr lang="sl-SI" dirty="0" smtClean="0"/>
              <a:t> podatki v obliki tabel so na voljo na spletni strani Statističnega urada Republike Slovenije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sl-SI" dirty="0" smtClean="0"/>
              <a:t>Enostaven dostop do statističnih informacij o različnih statističnih področij (iz različnih virov)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sl-SI" dirty="0" smtClean="0"/>
              <a:t>Možnosti spletnih analiz in vizualnega prikaza rezultatov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Dostop do </a:t>
            </a:r>
            <a:r>
              <a:rPr lang="sl-SI" dirty="0" err="1" smtClean="0"/>
              <a:t>agregiranih</a:t>
            </a:r>
            <a:r>
              <a:rPr lang="sl-SI" dirty="0" smtClean="0"/>
              <a:t> podatkov na SI-STAT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2636912"/>
            <a:ext cx="7950982" cy="1368152"/>
          </a:xfrm>
          <a:prstGeom prst="rect">
            <a:avLst/>
          </a:prstGeom>
        </p:spPr>
      </p:pic>
      <p:pic>
        <p:nvPicPr>
          <p:cNvPr id="7" name="Picture 6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761" y="4127870"/>
            <a:ext cx="7612915" cy="174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57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836712"/>
            <a:ext cx="7312369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71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044" y="836713"/>
            <a:ext cx="9036810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32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3213" y="826673"/>
            <a:ext cx="8229600" cy="527767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Tujci v </a:t>
            </a:r>
            <a:r>
              <a:rPr lang="sl-SI" dirty="0"/>
              <a:t>S</a:t>
            </a:r>
            <a:r>
              <a:rPr lang="sl-SI" dirty="0" smtClean="0"/>
              <a:t>loveniji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52681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itchFamily="34" charset="0"/>
              <a:buChar char="•"/>
            </a:pPr>
            <a:endParaRPr lang="sl-SI" sz="2000" dirty="0" smtClean="0"/>
          </a:p>
          <a:p>
            <a:pPr marL="285750" indent="-285750">
              <a:buFont typeface="Arial" pitchFamily="34" charset="0"/>
              <a:buChar char="•"/>
            </a:pPr>
            <a:endParaRPr lang="sl-SI" sz="2000" dirty="0"/>
          </a:p>
          <a:p>
            <a:pPr marL="285750" indent="-285750">
              <a:buFont typeface="Arial" pitchFamily="34" charset="0"/>
              <a:buChar char="•"/>
            </a:pPr>
            <a:endParaRPr lang="sl-SI" sz="2000" dirty="0" smtClean="0"/>
          </a:p>
          <a:p>
            <a:pPr marL="285750" indent="-285750">
              <a:buFont typeface="Arial" pitchFamily="34" charset="0"/>
              <a:buChar char="•"/>
            </a:pPr>
            <a:endParaRPr lang="sl-SI" sz="2000" dirty="0"/>
          </a:p>
          <a:p>
            <a:pPr marL="285750" indent="-285750">
              <a:buFont typeface="Arial" pitchFamily="34" charset="0"/>
              <a:buChar char="•"/>
            </a:pPr>
            <a:endParaRPr lang="sl-SI" sz="2000" dirty="0" smtClean="0"/>
          </a:p>
          <a:p>
            <a:pPr marL="285750" indent="-285750">
              <a:buFont typeface="Arial" pitchFamily="34" charset="0"/>
              <a:buChar char="•"/>
            </a:pPr>
            <a:endParaRPr lang="sl-SI" sz="2000" dirty="0"/>
          </a:p>
          <a:p>
            <a:pPr marL="285750" indent="-285750">
              <a:buFont typeface="Arial" pitchFamily="34" charset="0"/>
              <a:buChar char="•"/>
            </a:pPr>
            <a:endParaRPr lang="sl-SI" sz="20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GB" sz="2000" dirty="0" smtClean="0"/>
              <a:t>1997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l-SI" sz="2000" b="1" dirty="0">
                <a:solidFill>
                  <a:srgbClr val="9D0A0E"/>
                </a:solidFill>
              </a:rPr>
              <a:t>n</a:t>
            </a:r>
            <a:r>
              <a:rPr lang="sl-SI" sz="2000" b="1" dirty="0" smtClean="0">
                <a:solidFill>
                  <a:srgbClr val="9D0A0E"/>
                </a:solidFill>
              </a:rPr>
              <a:t>acionalno podatkovno središče za družboslovje</a:t>
            </a:r>
            <a:endParaRPr lang="en-GB" sz="2000" b="1" dirty="0" smtClean="0">
              <a:solidFill>
                <a:srgbClr val="9D0A0E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sl-SI" sz="2000" dirty="0" smtClean="0"/>
              <a:t>dajalci podatkov iz vseh 4 univerz</a:t>
            </a:r>
            <a:r>
              <a:rPr lang="en-GB" sz="2000" dirty="0" smtClean="0"/>
              <a:t>, </a:t>
            </a:r>
            <a:r>
              <a:rPr lang="sl-SI" sz="2000" dirty="0" smtClean="0"/>
              <a:t>zasebnih raziskovalnih centrov</a:t>
            </a:r>
            <a:r>
              <a:rPr lang="en-GB" sz="2000" dirty="0" smtClean="0"/>
              <a:t>, </a:t>
            </a:r>
            <a:r>
              <a:rPr lang="sl-SI" sz="2000" dirty="0" smtClean="0"/>
              <a:t>SURS …</a:t>
            </a:r>
            <a:endParaRPr lang="sl-SI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GB" sz="2000" dirty="0"/>
              <a:t>600 </a:t>
            </a:r>
            <a:r>
              <a:rPr lang="sl-SI" sz="2000" dirty="0" smtClean="0"/>
              <a:t>družboslovnih raziskav, najstarejša iz leta 1968</a:t>
            </a:r>
            <a:endParaRPr lang="en-GB" sz="2000" dirty="0"/>
          </a:p>
          <a:p>
            <a:pPr marL="285750" indent="-285750">
              <a:buFont typeface="Arial" pitchFamily="34" charset="0"/>
              <a:buChar char="•"/>
            </a:pPr>
            <a:r>
              <a:rPr lang="sl-SI" sz="2000" dirty="0" smtClean="0"/>
              <a:t>c</a:t>
            </a:r>
            <a:r>
              <a:rPr lang="en-GB" sz="2000" dirty="0" smtClean="0"/>
              <a:t>ca. 700 </a:t>
            </a:r>
            <a:r>
              <a:rPr lang="sl-SI" sz="2000" dirty="0" smtClean="0"/>
              <a:t>uporabnikov</a:t>
            </a:r>
            <a:r>
              <a:rPr lang="en-GB" sz="2000" dirty="0" smtClean="0"/>
              <a:t> </a:t>
            </a:r>
            <a:r>
              <a:rPr lang="sl-SI" sz="2000" dirty="0" smtClean="0"/>
              <a:t>letno</a:t>
            </a:r>
            <a:r>
              <a:rPr lang="en-GB" sz="2000" dirty="0" smtClean="0"/>
              <a:t> </a:t>
            </a:r>
            <a:r>
              <a:rPr lang="en-GB" sz="1400" dirty="0" smtClean="0"/>
              <a:t>(90 % </a:t>
            </a:r>
            <a:r>
              <a:rPr lang="sl-SI" sz="1400" dirty="0" smtClean="0"/>
              <a:t>izobraževanje</a:t>
            </a:r>
            <a:r>
              <a:rPr lang="en-GB" sz="1400" dirty="0" smtClean="0"/>
              <a:t>, 10 % </a:t>
            </a:r>
            <a:r>
              <a:rPr lang="sl-SI" sz="1400" dirty="0" smtClean="0"/>
              <a:t>znanstveno-raziskovalni</a:t>
            </a:r>
            <a:r>
              <a:rPr lang="en-GB" sz="1400" dirty="0" smtClean="0"/>
              <a:t>)</a:t>
            </a:r>
            <a:endParaRPr lang="sl-SI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GB" sz="2000" dirty="0" err="1" smtClean="0"/>
              <a:t>član</a:t>
            </a:r>
            <a:r>
              <a:rPr lang="en-GB" sz="2000" dirty="0" smtClean="0"/>
              <a:t> </a:t>
            </a:r>
            <a:r>
              <a:rPr lang="en-GB" sz="2000" dirty="0" smtClean="0">
                <a:hlinkClick r:id="rId2"/>
              </a:rPr>
              <a:t>CESSDA </a:t>
            </a:r>
            <a:endParaRPr lang="en-GB" sz="2000" dirty="0"/>
          </a:p>
          <a:p>
            <a:pPr marL="285750" indent="-285750">
              <a:buFont typeface="Arial" pitchFamily="34" charset="0"/>
              <a:buChar char="•"/>
            </a:pPr>
            <a:r>
              <a:rPr lang="en-GB" sz="2000" dirty="0" err="1" smtClean="0">
                <a:hlinkClick r:id="rId3"/>
              </a:rPr>
              <a:t>različni</a:t>
            </a:r>
            <a:r>
              <a:rPr lang="en-GB" sz="2000" dirty="0" smtClean="0">
                <a:hlinkClick r:id="rId3"/>
              </a:rPr>
              <a:t> </a:t>
            </a:r>
            <a:r>
              <a:rPr lang="en-GB" sz="2000" dirty="0" err="1" smtClean="0">
                <a:hlinkClick r:id="rId3"/>
              </a:rPr>
              <a:t>mednarodni</a:t>
            </a:r>
            <a:r>
              <a:rPr lang="en-GB" sz="2000" dirty="0" smtClean="0">
                <a:hlinkClick r:id="rId3"/>
              </a:rPr>
              <a:t> </a:t>
            </a:r>
            <a:r>
              <a:rPr lang="en-GB" sz="2000" dirty="0" err="1" smtClean="0">
                <a:hlinkClick r:id="rId3"/>
              </a:rPr>
              <a:t>projekti</a:t>
            </a:r>
            <a:r>
              <a:rPr lang="en-GB" sz="2000" dirty="0" smtClean="0">
                <a:hlinkClick r:id="rId3"/>
              </a:rPr>
              <a:t> </a:t>
            </a:r>
            <a:r>
              <a:rPr lang="en-GB" sz="2000" dirty="0" smtClean="0"/>
              <a:t>(</a:t>
            </a:r>
            <a:r>
              <a:rPr lang="sl-SI" sz="2000" dirty="0" err="1" smtClean="0"/>
              <a:t>DwB</a:t>
            </a:r>
            <a:r>
              <a:rPr lang="sl-SI" sz="2000" dirty="0" smtClean="0"/>
              <a:t>, </a:t>
            </a:r>
            <a:r>
              <a:rPr lang="sl-SI" sz="2000" dirty="0" err="1" smtClean="0"/>
              <a:t>Foster</a:t>
            </a:r>
            <a:r>
              <a:rPr lang="sl-SI" sz="2000" dirty="0" smtClean="0"/>
              <a:t>, SEEDS, </a:t>
            </a:r>
            <a:r>
              <a:rPr lang="sl-SI" sz="2000" dirty="0" err="1" smtClean="0"/>
              <a:t>SaW</a:t>
            </a:r>
            <a:r>
              <a:rPr lang="sl-SI" sz="2000" dirty="0" smtClean="0"/>
              <a:t>, SERISS</a:t>
            </a:r>
            <a:r>
              <a:rPr lang="en-GB" sz="2000" dirty="0" smtClean="0"/>
              <a:t> …</a:t>
            </a:r>
            <a:r>
              <a:rPr lang="sl-SI" sz="2000" dirty="0" smtClean="0"/>
              <a:t>)</a:t>
            </a:r>
            <a:endParaRPr lang="en-GB" sz="2000" dirty="0"/>
          </a:p>
          <a:p>
            <a:pPr marL="285750" indent="-285750">
              <a:buFont typeface="Arial" pitchFamily="34" charset="0"/>
              <a:buChar char="•"/>
            </a:pPr>
            <a:endParaRPr lang="en-GB" sz="1400" dirty="0" smtClean="0"/>
          </a:p>
          <a:p>
            <a:pPr algn="ctr"/>
            <a:endParaRPr lang="en-GB" b="1" dirty="0" smtClean="0"/>
          </a:p>
          <a:p>
            <a:pPr algn="ctr"/>
            <a:endParaRPr lang="en-GB" b="1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400" dirty="0" smtClean="0"/>
              <a:t>Arhiv družboslovnih podatkov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764704"/>
            <a:ext cx="7524837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130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 Projections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 smtClean="0"/>
          </a:p>
          <a:p>
            <a:endParaRPr lang="sl-SI" dirty="0"/>
          </a:p>
          <a:p>
            <a:endParaRPr lang="sl-SI" dirty="0" smtClean="0"/>
          </a:p>
          <a:p>
            <a:endParaRPr lang="sl-SI" dirty="0"/>
          </a:p>
          <a:p>
            <a:endParaRPr lang="sl-SI" dirty="0" smtClean="0"/>
          </a:p>
          <a:p>
            <a:endParaRPr lang="sl-SI" dirty="0"/>
          </a:p>
          <a:p>
            <a:endParaRPr lang="sl-SI" dirty="0" smtClean="0"/>
          </a:p>
          <a:p>
            <a:endParaRPr lang="sl-SI" dirty="0"/>
          </a:p>
          <a:p>
            <a:endParaRPr lang="sl-SI" dirty="0" smtClean="0"/>
          </a:p>
          <a:p>
            <a:endParaRPr lang="sl-SI" dirty="0"/>
          </a:p>
          <a:p>
            <a:endParaRPr lang="sl-SI" dirty="0" smtClean="0"/>
          </a:p>
          <a:p>
            <a:endParaRPr lang="sl-SI" dirty="0"/>
          </a:p>
          <a:p>
            <a:endParaRPr lang="sl-SI" dirty="0" smtClean="0"/>
          </a:p>
          <a:p>
            <a:r>
              <a:rPr lang="sl-SI" dirty="0" smtClean="0"/>
              <a:t>Vir: </a:t>
            </a:r>
            <a:r>
              <a:rPr lang="sl-SI" dirty="0" err="1" smtClean="0">
                <a:hlinkClick r:id="rId2"/>
              </a:rPr>
              <a:t>Eurostat</a:t>
            </a:r>
            <a:endParaRPr lang="sl-SI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" y="1140693"/>
            <a:ext cx="8963025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90487" y="2708920"/>
            <a:ext cx="9054281" cy="432048"/>
          </a:xfrm>
          <a:prstGeom prst="rect">
            <a:avLst/>
          </a:prstGeom>
          <a:solidFill>
            <a:schemeClr val="accent1"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69296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 smtClean="0">
                <a:hlinkClick r:id="rId2"/>
              </a:rPr>
              <a:t>Event</a:t>
            </a:r>
            <a:r>
              <a:rPr lang="sl-SI" dirty="0" smtClean="0">
                <a:hlinkClick r:id="rId2"/>
              </a:rPr>
              <a:t> </a:t>
            </a:r>
            <a:r>
              <a:rPr lang="sl-SI" dirty="0" err="1" smtClean="0">
                <a:hlinkClick r:id="rId2"/>
              </a:rPr>
              <a:t>registry</a:t>
            </a:r>
            <a:r>
              <a:rPr lang="sl-SI" dirty="0" smtClean="0">
                <a:hlinkClick r:id="rId2"/>
              </a:rPr>
              <a:t> : </a:t>
            </a:r>
            <a:r>
              <a:rPr lang="sl-SI" dirty="0" err="1" smtClean="0">
                <a:hlinkClick r:id="rId2"/>
              </a:rPr>
              <a:t>concept</a:t>
            </a:r>
            <a:r>
              <a:rPr lang="sl-SI" dirty="0" smtClean="0">
                <a:hlinkClick r:id="rId2"/>
              </a:rPr>
              <a:t> - </a:t>
            </a:r>
            <a:r>
              <a:rPr lang="sl-SI" dirty="0" err="1" smtClean="0">
                <a:hlinkClick r:id="rId2"/>
              </a:rPr>
              <a:t>refugee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" y="650701"/>
            <a:ext cx="9039225" cy="616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87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1783" y="404664"/>
            <a:ext cx="8229600" cy="5400600"/>
          </a:xfrm>
        </p:spPr>
        <p:txBody>
          <a:bodyPr/>
          <a:lstStyle/>
          <a:p>
            <a:r>
              <a:rPr lang="sl-SI" dirty="0"/>
              <a:t>http://gis.stat.si/index.php#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3" y="1340768"/>
            <a:ext cx="9036496" cy="525658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1806" y="250591"/>
            <a:ext cx="207645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92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2058"/>
            <a:ext cx="6551802" cy="669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5536" y="260648"/>
            <a:ext cx="1015663" cy="612068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u="sng" dirty="0"/>
              <a:t>Wendy </a:t>
            </a:r>
            <a:r>
              <a:rPr lang="en-US" u="sng" dirty="0" err="1"/>
              <a:t>Christiaens</a:t>
            </a:r>
            <a:r>
              <a:rPr lang="en-US" dirty="0"/>
              <a:t>, </a:t>
            </a:r>
            <a:r>
              <a:rPr lang="en-US" u="sng" dirty="0"/>
              <a:t>Piet Bracke </a:t>
            </a:r>
            <a:r>
              <a:rPr lang="sl-SI" u="sng" dirty="0" smtClean="0"/>
              <a:t>(2013) </a:t>
            </a:r>
            <a:r>
              <a:rPr lang="en-US" dirty="0" smtClean="0"/>
              <a:t>Work–family </a:t>
            </a:r>
            <a:r>
              <a:rPr lang="en-US" dirty="0"/>
              <a:t>conflict, health services and medication use among dual-income couples in Europe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87624" y="476672"/>
            <a:ext cx="2952328" cy="70788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sl-SI" sz="2000" b="1" dirty="0" smtClean="0">
                <a:solidFill>
                  <a:srgbClr val="C00000"/>
                </a:solidFill>
              </a:rPr>
              <a:t>Opisne statistike lahko predstavim tako.</a:t>
            </a:r>
            <a:endParaRPr lang="sl-SI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92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4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6" y="116632"/>
            <a:ext cx="8719052" cy="6639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236296" y="122729"/>
            <a:ext cx="1368152" cy="4001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sl-SI" sz="2000" b="1" dirty="0" smtClean="0">
                <a:solidFill>
                  <a:srgbClr val="C00000"/>
                </a:solidFill>
              </a:rPr>
              <a:t>Ali pa tako.</a:t>
            </a:r>
            <a:endParaRPr lang="sl-SI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21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81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sz="2200" dirty="0" smtClean="0"/>
              <a:t>„… predstavljajo osnovno podlago za znanstveno raziskovanje in z analizo omogočajo izpeljavo teoretično ali uporabno naravnanih zaključkov.“ </a:t>
            </a:r>
          </a:p>
          <a:p>
            <a:pPr algn="r"/>
            <a:r>
              <a:rPr lang="sl-SI" sz="1200" dirty="0" smtClean="0"/>
              <a:t>(Priprava raziskovalnih podatkov za odprti dostop, Priročnik za raziskovalce, 2015, str. 1)</a:t>
            </a:r>
            <a:endParaRPr lang="sl-S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Raziskovalni podatki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974" y="2276872"/>
            <a:ext cx="3283090" cy="45661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08104" y="6172573"/>
            <a:ext cx="2880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dirty="0" smtClean="0"/>
              <a:t>Vir: </a:t>
            </a:r>
            <a:r>
              <a:rPr lang="en-US" sz="1200" dirty="0" smtClean="0"/>
              <a:t>Research data alliance </a:t>
            </a:r>
            <a:r>
              <a:rPr lang="sl-SI" sz="1200" dirty="0" err="1" smtClean="0"/>
              <a:t>meeting</a:t>
            </a:r>
            <a:r>
              <a:rPr lang="en-US" sz="1200" dirty="0" smtClean="0"/>
              <a:t> 2014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2231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Odprti dostop – odprti podatki – odprta znanost</a:t>
            </a:r>
            <a:endParaRPr lang="sl-S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Rectangle 5"/>
          <p:cNvSpPr/>
          <p:nvPr/>
        </p:nvSpPr>
        <p:spPr>
          <a:xfrm>
            <a:off x="323528" y="836712"/>
            <a:ext cx="835292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„</a:t>
            </a:r>
            <a:r>
              <a:rPr lang="sl-SI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Osnovni </a:t>
            </a:r>
            <a:r>
              <a:rPr lang="sl-SI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princip odprtega dostopa je takojšnja dostopnost rezultatov </a:t>
            </a:r>
            <a:r>
              <a:rPr lang="sl-SI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javno </a:t>
            </a:r>
            <a:r>
              <a:rPr lang="sl-SI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financiranih raziskav na svetovnem spletu brez naročniških ali avtorskopravnih </a:t>
            </a:r>
            <a:r>
              <a:rPr lang="sl-SI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omejitev</a:t>
            </a:r>
            <a:r>
              <a:rPr lang="sl-SI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.“ </a:t>
            </a:r>
            <a:endParaRPr lang="sl-SI" sz="2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/>
            <a:endParaRPr lang="sl-SI" sz="3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/>
            <a:r>
              <a:rPr lang="sl-SI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(http://www.openaccess.si/definicije-in-deklaracije/) </a:t>
            </a:r>
          </a:p>
          <a:p>
            <a:endParaRPr lang="sl-SI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132856"/>
            <a:ext cx="3329543" cy="463080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62377" y="6430048"/>
            <a:ext cx="2880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dirty="0" smtClean="0"/>
              <a:t>Vir: </a:t>
            </a:r>
            <a:r>
              <a:rPr lang="en-US" sz="1200" dirty="0" smtClean="0"/>
              <a:t>Research data alliance </a:t>
            </a:r>
            <a:r>
              <a:rPr lang="sl-SI" sz="1200" dirty="0" err="1" smtClean="0"/>
              <a:t>meeting</a:t>
            </a:r>
            <a:r>
              <a:rPr lang="en-US" sz="1200" dirty="0" smtClean="0"/>
              <a:t> 2014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6605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4524607" cy="6290494"/>
          </a:xfrm>
        </p:spPr>
      </p:pic>
      <p:sp>
        <p:nvSpPr>
          <p:cNvPr id="2" name="Rectangle 1"/>
          <p:cNvSpPr/>
          <p:nvPr/>
        </p:nvSpPr>
        <p:spPr>
          <a:xfrm>
            <a:off x="4932040" y="908720"/>
            <a:ext cx="3384376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sl-SI" altLang="sl-SI" b="1" dirty="0" smtClean="0">
                <a:latin typeface="Tahoma" pitchFamily="34" charset="0"/>
              </a:rPr>
              <a:t>ADP shranjuje </a:t>
            </a:r>
            <a:r>
              <a:rPr lang="sl-SI" altLang="sl-SI" b="1" dirty="0">
                <a:latin typeface="Tahoma" pitchFamily="34" charset="0"/>
              </a:rPr>
              <a:t>podatke</a:t>
            </a:r>
            <a:r>
              <a:rPr lang="sl-SI" altLang="sl-SI" dirty="0">
                <a:latin typeface="Tahoma" pitchFamily="34" charset="0"/>
              </a:rPr>
              <a:t> iz preteklih raziskav </a:t>
            </a:r>
            <a:r>
              <a:rPr lang="sl-SI" altLang="sl-SI" b="1" dirty="0">
                <a:latin typeface="Tahoma" pitchFamily="34" charset="0"/>
              </a:rPr>
              <a:t>za ponovno </a:t>
            </a:r>
            <a:r>
              <a:rPr lang="sl-SI" altLang="sl-SI" b="1" dirty="0" smtClean="0">
                <a:latin typeface="Tahoma" pitchFamily="34" charset="0"/>
              </a:rPr>
              <a:t>uporabo: </a:t>
            </a:r>
            <a:r>
              <a:rPr lang="sl-SI" altLang="sl-SI" dirty="0" smtClean="0">
                <a:latin typeface="Tahoma" pitchFamily="34" charset="0"/>
              </a:rPr>
              <a:t> </a:t>
            </a:r>
          </a:p>
          <a:p>
            <a:pPr marL="285750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lang="sl-SI" altLang="sl-SI" dirty="0" smtClean="0">
                <a:latin typeface="Tahoma" pitchFamily="34" charset="0"/>
              </a:rPr>
              <a:t>zagotavlja</a:t>
            </a:r>
            <a:r>
              <a:rPr lang="sl-SI" altLang="sl-SI" dirty="0">
                <a:latin typeface="Tahoma" pitchFamily="34" charset="0"/>
              </a:rPr>
              <a:t>, da so podatki ohranjeni pred tehnološko zastarelostjo in fizičnim </a:t>
            </a:r>
            <a:r>
              <a:rPr lang="sl-SI" altLang="sl-SI" dirty="0" smtClean="0">
                <a:latin typeface="Tahoma" pitchFamily="34" charset="0"/>
              </a:rPr>
              <a:t>uničenjem.</a:t>
            </a:r>
            <a:endParaRPr lang="sl-SI" altLang="sl-SI" dirty="0">
              <a:latin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5725" y="6412642"/>
            <a:ext cx="2880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dirty="0" smtClean="0"/>
              <a:t>Vir: </a:t>
            </a:r>
            <a:r>
              <a:rPr lang="en-US" sz="1200" dirty="0" smtClean="0"/>
              <a:t>Research data alliance </a:t>
            </a:r>
            <a:r>
              <a:rPr lang="sl-SI" sz="1200" dirty="0" err="1" smtClean="0"/>
              <a:t>meeting</a:t>
            </a:r>
            <a:r>
              <a:rPr lang="en-US" sz="1200" dirty="0" smtClean="0"/>
              <a:t> 2014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57978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DP-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PT_predloga_V5_r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_predloga_V5_r1" id="{DEB7CCA7-BC6E-4A83-9684-A03424FD1D59}" vid="{9678392C-2B11-4B47-847E-9237488836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95982755-1D12-4A15-BA8D-E3CA5C92D28F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E7E0A2D1-8E96-4FF7-91D9-90AFB27F41AD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0E7B2C2D-338F-4C0B-822C-D0DF992976A0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6FF0134E-9D0D-4108-BB03-14E793A41CBA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74BA7034-06B3-403F-9BA0-D601377711A0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35F70A0A-32DF-46EF-BCA9-3C804F3015E0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D5D99C64-0478-404E-A702-ED12FCFEEA09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A5DA212F-2D74-4398-9349-611E6A234609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9D612AC3-53F8-480B-A72A-220E69A81BC3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1B36C218-D736-4A27-B3F9-58131C34B6A6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D9E90ACF-8E67-413E-8FEA-FC1A7CB52AE8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A28A627F-D077-4B4F-9E3C-CDCA8307AAF5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1F3BDC8D-B9EC-4AD5-9D71-7796AF5DD0CD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3209</TotalTime>
  <Words>1607</Words>
  <Application>Microsoft Office PowerPoint</Application>
  <PresentationFormat>On-screen Show (4:3)</PresentationFormat>
  <Paragraphs>307</Paragraphs>
  <Slides>65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65</vt:i4>
      </vt:variant>
    </vt:vector>
  </HeadingPairs>
  <TitlesOfParts>
    <vt:vector size="74" baseType="lpstr">
      <vt:lpstr>Arial</vt:lpstr>
      <vt:lpstr>Arial</vt:lpstr>
      <vt:lpstr>Calibri</vt:lpstr>
      <vt:lpstr>Courier New</vt:lpstr>
      <vt:lpstr>Tahoma</vt:lpstr>
      <vt:lpstr>Verdana</vt:lpstr>
      <vt:lpstr>Wingdings</vt:lpstr>
      <vt:lpstr>ADP-en</vt:lpstr>
      <vt:lpstr>PPT_predloga_V5_r1</vt:lpstr>
      <vt:lpstr>Dostop do podatkovnih virov v arhivih podatkov in njihova uporaba</vt:lpstr>
      <vt:lpstr>Registracija za dostop do gradiv</vt:lpstr>
      <vt:lpstr>PowerPoint Presentation</vt:lpstr>
      <vt:lpstr>Splošna določila in pogoji uporabe podatkov iz ADP</vt:lpstr>
      <vt:lpstr>Pravila uporabe in dostop</vt:lpstr>
      <vt:lpstr>Arhiv družboslovnih podatkov</vt:lpstr>
      <vt:lpstr>Raziskovalni podatki</vt:lpstr>
      <vt:lpstr>Odprti dostop – odprti podatki – odprta znanost</vt:lpstr>
      <vt:lpstr>PowerPoint Presentation</vt:lpstr>
      <vt:lpstr>PowerPoint Presentation</vt:lpstr>
      <vt:lpstr>PowerPoint Presentation</vt:lpstr>
      <vt:lpstr>Teme/vsebina gradiv v ADP</vt:lpstr>
      <vt:lpstr>Seznam spremenljivk</vt:lpstr>
      <vt:lpstr>Mikro podatki</vt:lpstr>
      <vt:lpstr>   Vprašalnik</vt:lpstr>
      <vt:lpstr>Kako lahko uporabim dostopne vsebine</vt:lpstr>
      <vt:lpstr>Kaj potrebujemo za razumevanje in ustrezno interpretacijo</vt:lpstr>
      <vt:lpstr>PowerPoint Presentation</vt:lpstr>
      <vt:lpstr>PowerPoint Presentation</vt:lpstr>
      <vt:lpstr>Kako do podatkov na ADP?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Navodila za pisanje in oblikovanje strokovno-znanstvenih del</vt:lpstr>
      <vt:lpstr>Vsebine iz vprašalnika SJM15</vt:lpstr>
      <vt:lpstr>Vsebine iz vprašalnika SJM15</vt:lpstr>
      <vt:lpstr>Odgovori </vt:lpstr>
      <vt:lpstr>Opis raziskave</vt:lpstr>
      <vt:lpstr>Opis raziskave</vt:lpstr>
      <vt:lpstr>PowerPoint Presentation</vt:lpstr>
      <vt:lpstr>Opis raziskave</vt:lpstr>
      <vt:lpstr>Opis raziskave</vt:lpstr>
      <vt:lpstr>Opis raziskave</vt:lpstr>
      <vt:lpstr>SJM15</vt:lpstr>
      <vt:lpstr>PowerPoint Presentation</vt:lpstr>
      <vt:lpstr>Prenos datoteke na lokalno pomnilno enoto</vt:lpstr>
      <vt:lpstr>Mednarodni podatki</vt:lpstr>
      <vt:lpstr>Primer mednarodnih podatkov</vt:lpstr>
      <vt:lpstr>Primer mednarodnih podatkov</vt:lpstr>
      <vt:lpstr>Primer mednarodnih podatkov</vt:lpstr>
      <vt:lpstr>PowerPoint Presentation</vt:lpstr>
      <vt:lpstr>Atlas of European Values</vt:lpstr>
      <vt:lpstr>2 tematika: PRISELJENCI</vt:lpstr>
      <vt:lpstr>PowerPoint Presentation</vt:lpstr>
      <vt:lpstr>Vir:SJM13</vt:lpstr>
      <vt:lpstr>Vir:SJM13</vt:lpstr>
      <vt:lpstr>SJM13: Mnenje o priseljencih glede na izobrazbo</vt:lpstr>
      <vt:lpstr>ATLAS OF EUROPEAN VALUES</vt:lpstr>
      <vt:lpstr>ISSP 2013: Ethnic minorities should be given government assistance to preserve their customs and traditions.</vt:lpstr>
      <vt:lpstr>Discrimination in EU in 2015 / Eurobarometer 84.3</vt:lpstr>
      <vt:lpstr>Discrimination in EU in 2015 / Eurobarometer 84.3</vt:lpstr>
      <vt:lpstr>Dostop do agregiranih podatkov na SI-STAT</vt:lpstr>
      <vt:lpstr>PowerPoint Presentation</vt:lpstr>
      <vt:lpstr>PowerPoint Presentation</vt:lpstr>
      <vt:lpstr>Tujci v Sloveniji</vt:lpstr>
      <vt:lpstr>Population Projections</vt:lpstr>
      <vt:lpstr>Event registry : concept - refugee</vt:lpstr>
      <vt:lpstr>PowerPoint Presentation</vt:lpstr>
      <vt:lpstr>PowerPoint Presentation</vt:lpstr>
      <vt:lpstr>PowerPoint Presentation</vt:lpstr>
      <vt:lpstr>PowerPoint Presentation</vt:lpstr>
    </vt:vector>
  </TitlesOfParts>
  <Company>FDV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ARHIV DRUŽBOSLOVNIH PODATKOV in SEKUNDARNA ANALIZA PODATKOV</dc:title>
  <dc:creator>IRVI</dc:creator>
  <cp:lastModifiedBy>Vipavc Brvar, Irena</cp:lastModifiedBy>
  <cp:revision>279</cp:revision>
  <dcterms:created xsi:type="dcterms:W3CDTF">2013-10-22T09:14:53Z</dcterms:created>
  <dcterms:modified xsi:type="dcterms:W3CDTF">2018-05-17T06:53:08Z</dcterms:modified>
</cp:coreProperties>
</file>