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0" r:id="rId1"/>
  </p:sldMasterIdLst>
  <p:notesMasterIdLst>
    <p:notesMasterId r:id="rId17"/>
  </p:notesMasterIdLst>
  <p:handoutMasterIdLst>
    <p:handoutMasterId r:id="rId18"/>
  </p:handoutMasterIdLst>
  <p:sldIdLst>
    <p:sldId id="269" r:id="rId2"/>
    <p:sldId id="272" r:id="rId3"/>
    <p:sldId id="274" r:id="rId4"/>
    <p:sldId id="277" r:id="rId5"/>
    <p:sldId id="289" r:id="rId6"/>
    <p:sldId id="282" r:id="rId7"/>
    <p:sldId id="279" r:id="rId8"/>
    <p:sldId id="283" r:id="rId9"/>
    <p:sldId id="287" r:id="rId10"/>
    <p:sldId id="278" r:id="rId11"/>
    <p:sldId id="284" r:id="rId12"/>
    <p:sldId id="280" r:id="rId13"/>
    <p:sldId id="285" r:id="rId14"/>
    <p:sldId id="286" r:id="rId15"/>
    <p:sldId id="281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AA80"/>
    <a:srgbClr val="F26C36"/>
    <a:srgbClr val="282828"/>
    <a:srgbClr val="FAB79E"/>
    <a:srgbClr val="FF9000"/>
    <a:srgbClr val="E0E0E0"/>
    <a:srgbClr val="DEDEDE"/>
    <a:srgbClr val="96CFBF"/>
    <a:srgbClr val="00A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3"/>
    <p:restoredTop sz="90809" autoAdjust="0"/>
  </p:normalViewPr>
  <p:slideViewPr>
    <p:cSldViewPr snapToGrid="0">
      <p:cViewPr varScale="1">
        <p:scale>
          <a:sx n="87" d="100"/>
          <a:sy n="87" d="100"/>
        </p:scale>
        <p:origin x="10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336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0D65D68-9A1A-49A9-A756-DC08CE3983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AEF69AD-EE68-4FDD-A88E-2AFE7C9425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F080-70E9-4368-BF1D-AB2CBBBC41D4}" type="datetimeFigureOut">
              <a:rPr lang="fr-FR" smtClean="0"/>
              <a:t>27/11/2025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ECCB4B7-DC94-4942-80CC-66F21DD105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339AE-56A8-4E0A-BC0C-74BDDA37D7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DD265-B233-4235-A4D1-F1C7E6AD14C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0859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6FCEF-D140-FB4D-AAE9-0242148446DF}" type="datetimeFigureOut">
              <a:rPr lang="fr-FR" smtClean="0"/>
              <a:t>27/11/2025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3947E-BF8E-D44E-B592-6F7C21AAA9A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264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3947E-BF8E-D44E-B592-6F7C21AAA9A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4715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3947E-BF8E-D44E-B592-6F7C21AAA9A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7678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3947E-BF8E-D44E-B592-6F7C21AAA9A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0631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3947E-BF8E-D44E-B592-6F7C21AAA9A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7139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3947E-BF8E-D44E-B592-6F7C21AAA9A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5475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3947E-BF8E-D44E-B592-6F7C21AAA9A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9891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3947E-BF8E-D44E-B592-6F7C21AAA9A1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9709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mi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vidéo-collée.png" descr="vidéo-collée.png">
            <a:extLst>
              <a:ext uri="{FF2B5EF4-FFF2-40B4-BE49-F238E27FC236}">
                <a16:creationId xmlns:a16="http://schemas.microsoft.com/office/drawing/2014/main" id="{4FD0F0CC-0543-4CBD-B060-4069BD15B8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6986" y="0"/>
            <a:ext cx="5655013" cy="685800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38" name="Rectangle">
            <a:extLst>
              <a:ext uri="{FF2B5EF4-FFF2-40B4-BE49-F238E27FC236}">
                <a16:creationId xmlns:a16="http://schemas.microsoft.com/office/drawing/2014/main" id="{58DB9F96-3B2F-4A70-B86E-ECACFC74A09E}"/>
              </a:ext>
            </a:extLst>
          </p:cNvPr>
          <p:cNvSpPr/>
          <p:nvPr userDrawn="1"/>
        </p:nvSpPr>
        <p:spPr>
          <a:xfrm>
            <a:off x="6536986" y="13223"/>
            <a:ext cx="5656059" cy="6850286"/>
          </a:xfrm>
          <a:prstGeom prst="rect">
            <a:avLst/>
          </a:prstGeom>
          <a:gradFill>
            <a:gsLst>
              <a:gs pos="0">
                <a:srgbClr val="A2CDBF">
                  <a:alpha val="55498"/>
                </a:srgbClr>
              </a:gs>
              <a:gs pos="32662">
                <a:srgbClr val="54BD9B">
                  <a:alpha val="55498"/>
                </a:srgbClr>
              </a:gs>
              <a:gs pos="46710">
                <a:srgbClr val="49A585">
                  <a:alpha val="55498"/>
                </a:srgbClr>
              </a:gs>
              <a:gs pos="65673">
                <a:srgbClr val="008F6C">
                  <a:alpha val="55498"/>
                </a:srgbClr>
              </a:gs>
              <a:gs pos="78238">
                <a:srgbClr val="1F8D6E">
                  <a:alpha val="55498"/>
                </a:srgbClr>
              </a:gs>
              <a:gs pos="100000">
                <a:srgbClr val="008F6D">
                  <a:alpha val="55498"/>
                </a:srgbClr>
              </a:gs>
            </a:gsLst>
            <a:lin ang="8374729"/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grpSp>
        <p:nvGrpSpPr>
          <p:cNvPr id="39" name="Groupe 46">
            <a:extLst>
              <a:ext uri="{FF2B5EF4-FFF2-40B4-BE49-F238E27FC236}">
                <a16:creationId xmlns:a16="http://schemas.microsoft.com/office/drawing/2014/main" id="{D50FBB75-70A4-4D9D-9CDB-624B60197BCC}"/>
              </a:ext>
            </a:extLst>
          </p:cNvPr>
          <p:cNvGrpSpPr/>
          <p:nvPr userDrawn="1"/>
        </p:nvGrpSpPr>
        <p:grpSpPr>
          <a:xfrm>
            <a:off x="6646206" y="672812"/>
            <a:ext cx="5481698" cy="6195250"/>
            <a:chOff x="5955884" y="274028"/>
            <a:chExt cx="6064789" cy="6854239"/>
          </a:xfrm>
        </p:grpSpPr>
        <p:sp>
          <p:nvSpPr>
            <p:cNvPr id="40" name="Cercle">
              <a:extLst>
                <a:ext uri="{FF2B5EF4-FFF2-40B4-BE49-F238E27FC236}">
                  <a16:creationId xmlns:a16="http://schemas.microsoft.com/office/drawing/2014/main" id="{8C629CCA-8CB4-422B-9C81-BF6DA94F9EAB}"/>
                </a:ext>
              </a:extLst>
            </p:cNvPr>
            <p:cNvSpPr/>
            <p:nvPr/>
          </p:nvSpPr>
          <p:spPr>
            <a:xfrm>
              <a:off x="5955884" y="2987182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" name="Cercle">
              <a:extLst>
                <a:ext uri="{FF2B5EF4-FFF2-40B4-BE49-F238E27FC236}">
                  <a16:creationId xmlns:a16="http://schemas.microsoft.com/office/drawing/2014/main" id="{D43C42A5-A5E1-4A9C-A204-681F7E76EE82}"/>
                </a:ext>
              </a:extLst>
            </p:cNvPr>
            <p:cNvSpPr/>
            <p:nvPr/>
          </p:nvSpPr>
          <p:spPr>
            <a:xfrm>
              <a:off x="8549046" y="2989275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" name="Cercle">
              <a:extLst>
                <a:ext uri="{FF2B5EF4-FFF2-40B4-BE49-F238E27FC236}">
                  <a16:creationId xmlns:a16="http://schemas.microsoft.com/office/drawing/2014/main" id="{FE228A67-3F88-4140-8201-8831478CD0B0}"/>
                </a:ext>
              </a:extLst>
            </p:cNvPr>
            <p:cNvSpPr/>
            <p:nvPr/>
          </p:nvSpPr>
          <p:spPr>
            <a:xfrm>
              <a:off x="8552198" y="5700937"/>
              <a:ext cx="869901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" name="Cercle">
              <a:extLst>
                <a:ext uri="{FF2B5EF4-FFF2-40B4-BE49-F238E27FC236}">
                  <a16:creationId xmlns:a16="http://schemas.microsoft.com/office/drawing/2014/main" id="{75D76D7A-1622-49A4-9806-AA1DC7543F64}"/>
                </a:ext>
              </a:extLst>
            </p:cNvPr>
            <p:cNvSpPr/>
            <p:nvPr/>
          </p:nvSpPr>
          <p:spPr>
            <a:xfrm>
              <a:off x="5958389" y="5701797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4" name="Cercle">
              <a:extLst>
                <a:ext uri="{FF2B5EF4-FFF2-40B4-BE49-F238E27FC236}">
                  <a16:creationId xmlns:a16="http://schemas.microsoft.com/office/drawing/2014/main" id="{0A6830E7-6637-4F1D-B97E-149B468DA1EF}"/>
                </a:ext>
              </a:extLst>
            </p:cNvPr>
            <p:cNvSpPr/>
            <p:nvPr/>
          </p:nvSpPr>
          <p:spPr>
            <a:xfrm>
              <a:off x="11150771" y="5701797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5" name="Cercle">
              <a:extLst>
                <a:ext uri="{FF2B5EF4-FFF2-40B4-BE49-F238E27FC236}">
                  <a16:creationId xmlns:a16="http://schemas.microsoft.com/office/drawing/2014/main" id="{C731A09F-8430-441A-BFD6-427D2A2AEC9A}"/>
                </a:ext>
              </a:extLst>
            </p:cNvPr>
            <p:cNvSpPr/>
            <p:nvPr/>
          </p:nvSpPr>
          <p:spPr>
            <a:xfrm>
              <a:off x="11150771" y="2988043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" name="Cercle">
              <a:extLst>
                <a:ext uri="{FF2B5EF4-FFF2-40B4-BE49-F238E27FC236}">
                  <a16:creationId xmlns:a16="http://schemas.microsoft.com/office/drawing/2014/main" id="{5FCB8F2D-C035-46B4-A181-BC369EDF4845}"/>
                </a:ext>
              </a:extLst>
            </p:cNvPr>
            <p:cNvSpPr/>
            <p:nvPr/>
          </p:nvSpPr>
          <p:spPr>
            <a:xfrm>
              <a:off x="8552198" y="274028"/>
              <a:ext cx="869901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47" name="Rectangle">
              <a:extLst>
                <a:ext uri="{FF2B5EF4-FFF2-40B4-BE49-F238E27FC236}">
                  <a16:creationId xmlns:a16="http://schemas.microsoft.com/office/drawing/2014/main" id="{249DB8EF-C88A-4618-9C96-1EB5B9241A0C}"/>
                </a:ext>
              </a:extLst>
            </p:cNvPr>
            <p:cNvSpPr/>
            <p:nvPr/>
          </p:nvSpPr>
          <p:spPr>
            <a:xfrm>
              <a:off x="6364208" y="3816000"/>
              <a:ext cx="53254" cy="1908000"/>
            </a:xfrm>
            <a:prstGeom prst="rect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" name="Rectangle">
              <a:extLst>
                <a:ext uri="{FF2B5EF4-FFF2-40B4-BE49-F238E27FC236}">
                  <a16:creationId xmlns:a16="http://schemas.microsoft.com/office/drawing/2014/main" id="{ACF08F61-E6F1-4461-BBA4-35CCE8F9B8F0}"/>
                </a:ext>
              </a:extLst>
            </p:cNvPr>
            <p:cNvSpPr/>
            <p:nvPr/>
          </p:nvSpPr>
          <p:spPr>
            <a:xfrm rot="16200000">
              <a:off x="7668000" y="5217514"/>
              <a:ext cx="53254" cy="1838469"/>
            </a:xfrm>
            <a:prstGeom prst="rect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" name="Rectangle">
              <a:extLst>
                <a:ext uri="{FF2B5EF4-FFF2-40B4-BE49-F238E27FC236}">
                  <a16:creationId xmlns:a16="http://schemas.microsoft.com/office/drawing/2014/main" id="{BE812BD7-4A8B-4F52-B3B3-650D6BC84380}"/>
                </a:ext>
              </a:extLst>
            </p:cNvPr>
            <p:cNvSpPr/>
            <p:nvPr/>
          </p:nvSpPr>
          <p:spPr>
            <a:xfrm rot="16200000">
              <a:off x="10226667" y="5217514"/>
              <a:ext cx="53254" cy="1838469"/>
            </a:xfrm>
            <a:prstGeom prst="rect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0" name="Rectangle">
              <a:extLst>
                <a:ext uri="{FF2B5EF4-FFF2-40B4-BE49-F238E27FC236}">
                  <a16:creationId xmlns:a16="http://schemas.microsoft.com/office/drawing/2014/main" id="{CEE8B410-5B1D-4E13-A668-6A592AA0A7D6}"/>
                </a:ext>
              </a:extLst>
            </p:cNvPr>
            <p:cNvSpPr/>
            <p:nvPr/>
          </p:nvSpPr>
          <p:spPr>
            <a:xfrm>
              <a:off x="8960521" y="6570656"/>
              <a:ext cx="53255" cy="557611"/>
            </a:xfrm>
            <a:prstGeom prst="rect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pic>
        <p:nvPicPr>
          <p:cNvPr id="27" name="logo_ijl.png" descr="logo_ijl.png">
            <a:extLst>
              <a:ext uri="{FF2B5EF4-FFF2-40B4-BE49-F238E27FC236}">
                <a16:creationId xmlns:a16="http://schemas.microsoft.com/office/drawing/2014/main" id="{2EFC5920-40F4-B78F-0FCD-79439E21F7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80" y="184251"/>
            <a:ext cx="1601492" cy="52623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92" name="Espace réservé du texte 90">
            <a:extLst>
              <a:ext uri="{FF2B5EF4-FFF2-40B4-BE49-F238E27FC236}">
                <a16:creationId xmlns:a16="http://schemas.microsoft.com/office/drawing/2014/main" id="{C214012B-50C9-2791-A480-70B519DD76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0933" y="2473234"/>
            <a:ext cx="3959225" cy="109217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000" b="1">
                <a:solidFill>
                  <a:srgbClr val="96CFBF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Titre </a:t>
            </a:r>
          </a:p>
          <a:p>
            <a:pPr lvl="0"/>
            <a:r>
              <a:rPr lang="fr-FR" dirty="0"/>
              <a:t>Anglais</a:t>
            </a:r>
          </a:p>
        </p:txBody>
      </p:sp>
      <p:sp>
        <p:nvSpPr>
          <p:cNvPr id="94" name="Espace réservé du texte 90">
            <a:extLst>
              <a:ext uri="{FF2B5EF4-FFF2-40B4-BE49-F238E27FC236}">
                <a16:creationId xmlns:a16="http://schemas.microsoft.com/office/drawing/2014/main" id="{61D0DFA3-56C3-995C-5FA9-81916C3ED7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931" y="4959366"/>
            <a:ext cx="3959225" cy="86993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FontTx/>
              <a:buNone/>
              <a:defRPr sz="15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Partenaire</a:t>
            </a:r>
          </a:p>
          <a:p>
            <a:pPr lvl="0"/>
            <a:r>
              <a:rPr lang="fr-FR" dirty="0"/>
              <a:t>Partenaires</a:t>
            </a:r>
          </a:p>
          <a:p>
            <a:pPr lvl="0"/>
            <a:r>
              <a:rPr lang="fr-FR" dirty="0" err="1"/>
              <a:t>Partenairess</a:t>
            </a:r>
            <a:endParaRPr lang="fr-FR" dirty="0"/>
          </a:p>
        </p:txBody>
      </p:sp>
      <p:sp>
        <p:nvSpPr>
          <p:cNvPr id="96" name="Espace réservé du texte 90">
            <a:extLst>
              <a:ext uri="{FF2B5EF4-FFF2-40B4-BE49-F238E27FC236}">
                <a16:creationId xmlns:a16="http://schemas.microsoft.com/office/drawing/2014/main" id="{E4D4E546-FD9E-D280-06BE-7D6FAD89CC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0934" y="1381061"/>
            <a:ext cx="3959225" cy="109217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000" b="1">
                <a:solidFill>
                  <a:srgbClr val="00AA8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Titre </a:t>
            </a:r>
          </a:p>
          <a:p>
            <a:pPr lvl="0"/>
            <a:r>
              <a:rPr lang="fr-FR" dirty="0"/>
              <a:t>Français</a:t>
            </a:r>
          </a:p>
        </p:txBody>
      </p:sp>
      <p:sp>
        <p:nvSpPr>
          <p:cNvPr id="97" name="Espace réservé du texte 90">
            <a:extLst>
              <a:ext uri="{FF2B5EF4-FFF2-40B4-BE49-F238E27FC236}">
                <a16:creationId xmlns:a16="http://schemas.microsoft.com/office/drawing/2014/main" id="{9982E363-AE60-96C2-2023-56726360D7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0932" y="3716300"/>
            <a:ext cx="3959225" cy="109217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FontTx/>
              <a:buNone/>
              <a:defRPr sz="2000" b="1" i="0">
                <a:latin typeface="Source Sans Pro Semibold" panose="020B0503030403020204" pitchFamily="34" charset="0"/>
                <a:ea typeface="Source Sans Pro Semibold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Auteurs</a:t>
            </a:r>
          </a:p>
          <a:p>
            <a:pPr lvl="0"/>
            <a:r>
              <a:rPr lang="fr-FR" dirty="0"/>
              <a:t>Auteurs</a:t>
            </a:r>
          </a:p>
          <a:p>
            <a:pPr lvl="0"/>
            <a:r>
              <a:rPr lang="fr-FR" dirty="0"/>
              <a:t>Auteurs</a:t>
            </a:r>
          </a:p>
        </p:txBody>
      </p:sp>
      <p:sp>
        <p:nvSpPr>
          <p:cNvPr id="33" name="Espace réservé du texte 90">
            <a:extLst>
              <a:ext uri="{FF2B5EF4-FFF2-40B4-BE49-F238E27FC236}">
                <a16:creationId xmlns:a16="http://schemas.microsoft.com/office/drawing/2014/main" id="{07B87675-EAF2-8747-097A-8EFFF39A026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637" y="6016625"/>
            <a:ext cx="3959225" cy="5888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FontTx/>
              <a:buNone/>
              <a:defRPr sz="1500">
                <a:solidFill>
                  <a:srgbClr val="96CFBF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Date</a:t>
            </a:r>
          </a:p>
          <a:p>
            <a:pPr lvl="0"/>
            <a:r>
              <a:rPr lang="fr-FR" dirty="0"/>
              <a:t>Lieu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7CD5E8A2-9C86-11BE-9A45-4C657F48386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83311" y="673768"/>
            <a:ext cx="1897147" cy="483754"/>
            <a:chOff x="5896751" y="298891"/>
            <a:chExt cx="1562797" cy="398498"/>
          </a:xfrm>
        </p:grpSpPr>
        <p:pic>
          <p:nvPicPr>
            <p:cNvPr id="31" name="Picture 2">
              <a:extLst>
                <a:ext uri="{FF2B5EF4-FFF2-40B4-BE49-F238E27FC236}">
                  <a16:creationId xmlns:a16="http://schemas.microsoft.com/office/drawing/2014/main" id="{A90CD780-55C7-4BC3-BC34-69BDDCDEBC1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6751" y="298891"/>
              <a:ext cx="398498" cy="398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>
              <a:extLst>
                <a:ext uri="{FF2B5EF4-FFF2-40B4-BE49-F238E27FC236}">
                  <a16:creationId xmlns:a16="http://schemas.microsoft.com/office/drawing/2014/main" id="{F45FA85C-4E03-493B-66BB-C219EE93CD2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4990" y="323066"/>
              <a:ext cx="934558" cy="324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Freeform 13">
            <a:extLst>
              <a:ext uri="{FF2B5EF4-FFF2-40B4-BE49-F238E27FC236}">
                <a16:creationId xmlns:a16="http://schemas.microsoft.com/office/drawing/2014/main" id="{B56D9AEB-F6CF-48E3-97DD-1B5B12778C34}"/>
              </a:ext>
            </a:extLst>
          </p:cNvPr>
          <p:cNvSpPr>
            <a:spLocks noChangeAspect="1"/>
          </p:cNvSpPr>
          <p:nvPr userDrawn="1"/>
        </p:nvSpPr>
        <p:spPr>
          <a:xfrm>
            <a:off x="3078048" y="156959"/>
            <a:ext cx="2940143" cy="493699"/>
          </a:xfrm>
          <a:custGeom>
            <a:avLst/>
            <a:gdLst/>
            <a:ahLst/>
            <a:cxnLst/>
            <a:rect l="l" t="t" r="r" b="b"/>
            <a:pathLst>
              <a:path w="4046935" h="679548">
                <a:moveTo>
                  <a:pt x="0" y="0"/>
                </a:moveTo>
                <a:lnTo>
                  <a:pt x="4046936" y="0"/>
                </a:lnTo>
                <a:lnTo>
                  <a:pt x="4046936" y="679548"/>
                </a:lnTo>
                <a:lnTo>
                  <a:pt x="0" y="6795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412315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remi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A57F69-576D-733D-83EE-22DFEF7E48BD}"/>
              </a:ext>
            </a:extLst>
          </p:cNvPr>
          <p:cNvSpPr/>
          <p:nvPr userDrawn="1"/>
        </p:nvSpPr>
        <p:spPr>
          <a:xfrm>
            <a:off x="7924800" y="0"/>
            <a:ext cx="4267200" cy="6858000"/>
          </a:xfrm>
          <a:prstGeom prst="rect">
            <a:avLst/>
          </a:prstGeom>
          <a:gradFill>
            <a:gsLst>
              <a:gs pos="61000">
                <a:srgbClr val="66C696"/>
              </a:gs>
              <a:gs pos="100000">
                <a:srgbClr val="95D0BB"/>
              </a:gs>
              <a:gs pos="0">
                <a:srgbClr val="00A482"/>
              </a:gs>
              <a:gs pos="35000">
                <a:srgbClr val="1FA68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Cercle">
            <a:extLst>
              <a:ext uri="{FF2B5EF4-FFF2-40B4-BE49-F238E27FC236}">
                <a16:creationId xmlns:a16="http://schemas.microsoft.com/office/drawing/2014/main" id="{1A08193A-B4D2-5789-6C1F-8E581C625C68}"/>
              </a:ext>
            </a:extLst>
          </p:cNvPr>
          <p:cNvSpPr/>
          <p:nvPr userDrawn="1"/>
        </p:nvSpPr>
        <p:spPr>
          <a:xfrm>
            <a:off x="11040193" y="6212013"/>
            <a:ext cx="393096" cy="393454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Cercle">
            <a:extLst>
              <a:ext uri="{FF2B5EF4-FFF2-40B4-BE49-F238E27FC236}">
                <a16:creationId xmlns:a16="http://schemas.microsoft.com/office/drawing/2014/main" id="{8B30CA5C-BDCE-8ED0-A4AF-8337AE3B93A2}"/>
              </a:ext>
            </a:extLst>
          </p:cNvPr>
          <p:cNvSpPr/>
          <p:nvPr userDrawn="1"/>
        </p:nvSpPr>
        <p:spPr>
          <a:xfrm>
            <a:off x="11040193" y="5041240"/>
            <a:ext cx="393096" cy="393454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" name="Cercle">
            <a:extLst>
              <a:ext uri="{FF2B5EF4-FFF2-40B4-BE49-F238E27FC236}">
                <a16:creationId xmlns:a16="http://schemas.microsoft.com/office/drawing/2014/main" id="{2270DADA-A21D-18A2-6F7F-D562DC1693F9}"/>
              </a:ext>
            </a:extLst>
          </p:cNvPr>
          <p:cNvSpPr/>
          <p:nvPr userDrawn="1"/>
        </p:nvSpPr>
        <p:spPr>
          <a:xfrm>
            <a:off x="8593804" y="5041240"/>
            <a:ext cx="393096" cy="393454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Cercle">
            <a:extLst>
              <a:ext uri="{FF2B5EF4-FFF2-40B4-BE49-F238E27FC236}">
                <a16:creationId xmlns:a16="http://schemas.microsoft.com/office/drawing/2014/main" id="{0D1F1821-D9F1-049C-8483-6A40436F1AD1}"/>
              </a:ext>
            </a:extLst>
          </p:cNvPr>
          <p:cNvSpPr/>
          <p:nvPr userDrawn="1"/>
        </p:nvSpPr>
        <p:spPr>
          <a:xfrm>
            <a:off x="11040193" y="3870468"/>
            <a:ext cx="393096" cy="393454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" name="Cercle">
            <a:extLst>
              <a:ext uri="{FF2B5EF4-FFF2-40B4-BE49-F238E27FC236}">
                <a16:creationId xmlns:a16="http://schemas.microsoft.com/office/drawing/2014/main" id="{F4FB8965-55DF-0B03-2D98-80C45D3A6285}"/>
              </a:ext>
            </a:extLst>
          </p:cNvPr>
          <p:cNvSpPr/>
          <p:nvPr userDrawn="1"/>
        </p:nvSpPr>
        <p:spPr>
          <a:xfrm>
            <a:off x="11040193" y="2699697"/>
            <a:ext cx="393096" cy="393454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38619F84-DC51-3CA8-D298-63BCA25E00E6}"/>
              </a:ext>
            </a:extLst>
          </p:cNvPr>
          <p:cNvSpPr/>
          <p:nvPr userDrawn="1"/>
        </p:nvSpPr>
        <p:spPr>
          <a:xfrm rot="16200000">
            <a:off x="11760968" y="4818586"/>
            <a:ext cx="23300" cy="83876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06B03BE0-6E10-A3EB-76E6-69FE8EDB36ED}"/>
              </a:ext>
            </a:extLst>
          </p:cNvPr>
          <p:cNvSpPr/>
          <p:nvPr userDrawn="1"/>
        </p:nvSpPr>
        <p:spPr>
          <a:xfrm rot="16200000">
            <a:off x="10613495" y="5989357"/>
            <a:ext cx="23299" cy="83876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0" name="Rectangle">
            <a:extLst>
              <a:ext uri="{FF2B5EF4-FFF2-40B4-BE49-F238E27FC236}">
                <a16:creationId xmlns:a16="http://schemas.microsoft.com/office/drawing/2014/main" id="{B23C02EA-B823-FFD4-CF38-BD5557FD0E2F}"/>
              </a:ext>
            </a:extLst>
          </p:cNvPr>
          <p:cNvSpPr/>
          <p:nvPr userDrawn="1"/>
        </p:nvSpPr>
        <p:spPr>
          <a:xfrm>
            <a:off x="11225092" y="4260755"/>
            <a:ext cx="23300" cy="79216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</a:defRPr>
            </a:pPr>
            <a:endParaRPr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872632E2-F8CF-0535-5AD9-C3C43C6301D9}"/>
              </a:ext>
            </a:extLst>
          </p:cNvPr>
          <p:cNvSpPr/>
          <p:nvPr userDrawn="1"/>
        </p:nvSpPr>
        <p:spPr>
          <a:xfrm>
            <a:off x="11225092" y="5419878"/>
            <a:ext cx="23300" cy="792165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</a:defRPr>
            </a:pPr>
            <a:endParaRPr/>
          </a:p>
        </p:txBody>
      </p:sp>
      <p:sp>
        <p:nvSpPr>
          <p:cNvPr id="12" name="Cercle">
            <a:extLst>
              <a:ext uri="{FF2B5EF4-FFF2-40B4-BE49-F238E27FC236}">
                <a16:creationId xmlns:a16="http://schemas.microsoft.com/office/drawing/2014/main" id="{FB0676C9-0AF9-0481-AF85-9AFDAADC07A1}"/>
              </a:ext>
            </a:extLst>
          </p:cNvPr>
          <p:cNvSpPr/>
          <p:nvPr userDrawn="1"/>
        </p:nvSpPr>
        <p:spPr>
          <a:xfrm>
            <a:off x="9816998" y="6212013"/>
            <a:ext cx="393096" cy="393454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" name="Cercle">
            <a:extLst>
              <a:ext uri="{FF2B5EF4-FFF2-40B4-BE49-F238E27FC236}">
                <a16:creationId xmlns:a16="http://schemas.microsoft.com/office/drawing/2014/main" id="{C9CAC6F8-4533-A8E2-966E-281B149AD470}"/>
              </a:ext>
            </a:extLst>
          </p:cNvPr>
          <p:cNvSpPr/>
          <p:nvPr userDrawn="1"/>
        </p:nvSpPr>
        <p:spPr>
          <a:xfrm>
            <a:off x="9816998" y="5041240"/>
            <a:ext cx="393096" cy="393454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" name="Cercle">
            <a:extLst>
              <a:ext uri="{FF2B5EF4-FFF2-40B4-BE49-F238E27FC236}">
                <a16:creationId xmlns:a16="http://schemas.microsoft.com/office/drawing/2014/main" id="{554D6E49-0CC3-F793-018C-41B700AD112D}"/>
              </a:ext>
            </a:extLst>
          </p:cNvPr>
          <p:cNvSpPr/>
          <p:nvPr userDrawn="1"/>
        </p:nvSpPr>
        <p:spPr>
          <a:xfrm>
            <a:off x="9816998" y="3870468"/>
            <a:ext cx="393096" cy="393454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5" name="Cercle">
            <a:extLst>
              <a:ext uri="{FF2B5EF4-FFF2-40B4-BE49-F238E27FC236}">
                <a16:creationId xmlns:a16="http://schemas.microsoft.com/office/drawing/2014/main" id="{8DB196EC-3954-5882-CACF-7F26722A46F4}"/>
              </a:ext>
            </a:extLst>
          </p:cNvPr>
          <p:cNvSpPr/>
          <p:nvPr userDrawn="1"/>
        </p:nvSpPr>
        <p:spPr>
          <a:xfrm>
            <a:off x="8564660" y="291494"/>
            <a:ext cx="401883" cy="402249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Cercle">
            <a:extLst>
              <a:ext uri="{FF2B5EF4-FFF2-40B4-BE49-F238E27FC236}">
                <a16:creationId xmlns:a16="http://schemas.microsoft.com/office/drawing/2014/main" id="{8FDEE156-DB0E-8629-6600-E2F7F289D3DB}"/>
              </a:ext>
            </a:extLst>
          </p:cNvPr>
          <p:cNvSpPr/>
          <p:nvPr userDrawn="1"/>
        </p:nvSpPr>
        <p:spPr>
          <a:xfrm>
            <a:off x="9356668" y="2661561"/>
            <a:ext cx="401884" cy="402250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7" name="Cercle">
            <a:extLst>
              <a:ext uri="{FF2B5EF4-FFF2-40B4-BE49-F238E27FC236}">
                <a16:creationId xmlns:a16="http://schemas.microsoft.com/office/drawing/2014/main" id="{E1E73A08-1BB5-336D-0E81-DA7B640D26BA}"/>
              </a:ext>
            </a:extLst>
          </p:cNvPr>
          <p:cNvSpPr/>
          <p:nvPr userDrawn="1"/>
        </p:nvSpPr>
        <p:spPr>
          <a:xfrm>
            <a:off x="9356668" y="1476528"/>
            <a:ext cx="401884" cy="402250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8" name="Cercle">
            <a:extLst>
              <a:ext uri="{FF2B5EF4-FFF2-40B4-BE49-F238E27FC236}">
                <a16:creationId xmlns:a16="http://schemas.microsoft.com/office/drawing/2014/main" id="{E7FC8302-1C59-DE20-7D60-932D9096026C}"/>
              </a:ext>
            </a:extLst>
          </p:cNvPr>
          <p:cNvSpPr/>
          <p:nvPr userDrawn="1"/>
        </p:nvSpPr>
        <p:spPr>
          <a:xfrm>
            <a:off x="10130811" y="291494"/>
            <a:ext cx="401883" cy="402249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9" name="Rectangle">
            <a:extLst>
              <a:ext uri="{FF2B5EF4-FFF2-40B4-BE49-F238E27FC236}">
                <a16:creationId xmlns:a16="http://schemas.microsoft.com/office/drawing/2014/main" id="{086C7E21-D876-B1A3-F9D6-AA08D40BF403}"/>
              </a:ext>
            </a:extLst>
          </p:cNvPr>
          <p:cNvSpPr/>
          <p:nvPr userDrawn="1"/>
        </p:nvSpPr>
        <p:spPr>
          <a:xfrm>
            <a:off x="9545700" y="1845765"/>
            <a:ext cx="23820" cy="83369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" name="Rectangle">
            <a:extLst>
              <a:ext uri="{FF2B5EF4-FFF2-40B4-BE49-F238E27FC236}">
                <a16:creationId xmlns:a16="http://schemas.microsoft.com/office/drawing/2014/main" id="{FAD5E943-C063-A64F-B86C-0FBD8AD06777}"/>
              </a:ext>
            </a:extLst>
          </p:cNvPr>
          <p:cNvSpPr/>
          <p:nvPr userDrawn="1"/>
        </p:nvSpPr>
        <p:spPr>
          <a:xfrm>
            <a:off x="8753692" y="1845765"/>
            <a:ext cx="23820" cy="83369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4831A747-5183-0C7E-4117-B18F5B1ECA0A}"/>
              </a:ext>
            </a:extLst>
          </p:cNvPr>
          <p:cNvSpPr/>
          <p:nvPr userDrawn="1"/>
        </p:nvSpPr>
        <p:spPr>
          <a:xfrm>
            <a:off x="8753692" y="3048664"/>
            <a:ext cx="23820" cy="83369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2" name="Rectangle">
            <a:extLst>
              <a:ext uri="{FF2B5EF4-FFF2-40B4-BE49-F238E27FC236}">
                <a16:creationId xmlns:a16="http://schemas.microsoft.com/office/drawing/2014/main" id="{97C8E994-CE2E-07C2-F02E-85BA4002DE61}"/>
              </a:ext>
            </a:extLst>
          </p:cNvPr>
          <p:cNvSpPr/>
          <p:nvPr userDrawn="1"/>
        </p:nvSpPr>
        <p:spPr>
          <a:xfrm rot="16200000">
            <a:off x="8253477" y="2445840"/>
            <a:ext cx="23820" cy="83369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3" name="Rectangle">
            <a:extLst>
              <a:ext uri="{FF2B5EF4-FFF2-40B4-BE49-F238E27FC236}">
                <a16:creationId xmlns:a16="http://schemas.microsoft.com/office/drawing/2014/main" id="{C83DDC7D-E1F7-1D74-BA29-B5397B7EE94A}"/>
              </a:ext>
            </a:extLst>
          </p:cNvPr>
          <p:cNvSpPr/>
          <p:nvPr userDrawn="1"/>
        </p:nvSpPr>
        <p:spPr>
          <a:xfrm rot="16200000">
            <a:off x="9563565" y="-150516"/>
            <a:ext cx="23820" cy="1286269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4" name="Cercle">
            <a:extLst>
              <a:ext uri="{FF2B5EF4-FFF2-40B4-BE49-F238E27FC236}">
                <a16:creationId xmlns:a16="http://schemas.microsoft.com/office/drawing/2014/main" id="{236D3EB2-3788-0495-4723-D08253866516}"/>
              </a:ext>
            </a:extLst>
          </p:cNvPr>
          <p:cNvSpPr/>
          <p:nvPr userDrawn="1"/>
        </p:nvSpPr>
        <p:spPr>
          <a:xfrm>
            <a:off x="8564660" y="3858506"/>
            <a:ext cx="401883" cy="402249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" name="Cercle">
            <a:extLst>
              <a:ext uri="{FF2B5EF4-FFF2-40B4-BE49-F238E27FC236}">
                <a16:creationId xmlns:a16="http://schemas.microsoft.com/office/drawing/2014/main" id="{3CD6FE2D-F29F-4040-696C-C6BD11719601}"/>
              </a:ext>
            </a:extLst>
          </p:cNvPr>
          <p:cNvSpPr/>
          <p:nvPr userDrawn="1"/>
        </p:nvSpPr>
        <p:spPr>
          <a:xfrm>
            <a:off x="8564660" y="1476528"/>
            <a:ext cx="401883" cy="402250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6" name="Cercle">
            <a:extLst>
              <a:ext uri="{FF2B5EF4-FFF2-40B4-BE49-F238E27FC236}">
                <a16:creationId xmlns:a16="http://schemas.microsoft.com/office/drawing/2014/main" id="{4909469D-E336-9445-F051-56620BB866FC}"/>
              </a:ext>
            </a:extLst>
          </p:cNvPr>
          <p:cNvSpPr/>
          <p:nvPr userDrawn="1"/>
        </p:nvSpPr>
        <p:spPr>
          <a:xfrm>
            <a:off x="8564659" y="2661561"/>
            <a:ext cx="401883" cy="402250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584200">
              <a:defRPr sz="2200" b="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pic>
        <p:nvPicPr>
          <p:cNvPr id="27" name="logo_ijl.png" descr="logo_ijl.png">
            <a:extLst>
              <a:ext uri="{FF2B5EF4-FFF2-40B4-BE49-F238E27FC236}">
                <a16:creationId xmlns:a16="http://schemas.microsoft.com/office/drawing/2014/main" id="{2EFC5920-40F4-B78F-0FCD-79439E21F7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761" y="238061"/>
            <a:ext cx="2293090" cy="753492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92" name="Espace réservé du texte 90">
            <a:extLst>
              <a:ext uri="{FF2B5EF4-FFF2-40B4-BE49-F238E27FC236}">
                <a16:creationId xmlns:a16="http://schemas.microsoft.com/office/drawing/2014/main" id="{C214012B-50C9-2791-A480-70B519DD76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0933" y="2473234"/>
            <a:ext cx="3959225" cy="109217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000" b="1">
                <a:solidFill>
                  <a:srgbClr val="96CFBF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Titre </a:t>
            </a:r>
          </a:p>
          <a:p>
            <a:pPr lvl="0"/>
            <a:r>
              <a:rPr lang="fr-FR" dirty="0"/>
              <a:t>Anglais</a:t>
            </a:r>
          </a:p>
        </p:txBody>
      </p:sp>
      <p:sp>
        <p:nvSpPr>
          <p:cNvPr id="94" name="Espace réservé du texte 90">
            <a:extLst>
              <a:ext uri="{FF2B5EF4-FFF2-40B4-BE49-F238E27FC236}">
                <a16:creationId xmlns:a16="http://schemas.microsoft.com/office/drawing/2014/main" id="{61D0DFA3-56C3-995C-5FA9-81916C3ED7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931" y="4959366"/>
            <a:ext cx="3959225" cy="86993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FontTx/>
              <a:buNone/>
              <a:defRPr sz="150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Partenaire</a:t>
            </a:r>
          </a:p>
          <a:p>
            <a:pPr lvl="0"/>
            <a:r>
              <a:rPr lang="fr-FR" dirty="0"/>
              <a:t>Partenaires</a:t>
            </a:r>
          </a:p>
          <a:p>
            <a:pPr lvl="0"/>
            <a:r>
              <a:rPr lang="fr-FR" dirty="0" err="1"/>
              <a:t>Partenairess</a:t>
            </a:r>
            <a:endParaRPr lang="fr-FR" dirty="0"/>
          </a:p>
        </p:txBody>
      </p:sp>
      <p:sp>
        <p:nvSpPr>
          <p:cNvPr id="96" name="Espace réservé du texte 90">
            <a:extLst>
              <a:ext uri="{FF2B5EF4-FFF2-40B4-BE49-F238E27FC236}">
                <a16:creationId xmlns:a16="http://schemas.microsoft.com/office/drawing/2014/main" id="{E4D4E546-FD9E-D280-06BE-7D6FAD89CC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0934" y="1381061"/>
            <a:ext cx="3959225" cy="109217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000" b="1">
                <a:solidFill>
                  <a:srgbClr val="00AA8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Titre </a:t>
            </a:r>
          </a:p>
          <a:p>
            <a:pPr lvl="0"/>
            <a:r>
              <a:rPr lang="fr-FR" dirty="0"/>
              <a:t>Français</a:t>
            </a:r>
          </a:p>
        </p:txBody>
      </p:sp>
      <p:sp>
        <p:nvSpPr>
          <p:cNvPr id="97" name="Espace réservé du texte 90">
            <a:extLst>
              <a:ext uri="{FF2B5EF4-FFF2-40B4-BE49-F238E27FC236}">
                <a16:creationId xmlns:a16="http://schemas.microsoft.com/office/drawing/2014/main" id="{9982E363-AE60-96C2-2023-56726360D7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0932" y="3716300"/>
            <a:ext cx="3959225" cy="109217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FontTx/>
              <a:buNone/>
              <a:defRPr sz="2000" b="1" i="0">
                <a:latin typeface="Source Sans Pro Semibold" panose="020B0503030403020204" pitchFamily="34" charset="0"/>
                <a:ea typeface="Source Sans Pro Semibold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Auteurs</a:t>
            </a:r>
          </a:p>
          <a:p>
            <a:pPr lvl="0"/>
            <a:r>
              <a:rPr lang="fr-FR" dirty="0"/>
              <a:t>Auteurs</a:t>
            </a:r>
          </a:p>
          <a:p>
            <a:pPr lvl="0"/>
            <a:r>
              <a:rPr lang="fr-FR" dirty="0"/>
              <a:t>Auteurs</a:t>
            </a:r>
          </a:p>
        </p:txBody>
      </p:sp>
      <p:sp>
        <p:nvSpPr>
          <p:cNvPr id="33" name="Espace réservé du texte 90">
            <a:extLst>
              <a:ext uri="{FF2B5EF4-FFF2-40B4-BE49-F238E27FC236}">
                <a16:creationId xmlns:a16="http://schemas.microsoft.com/office/drawing/2014/main" id="{07B87675-EAF2-8747-097A-8EFFF39A026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637" y="6016625"/>
            <a:ext cx="3959225" cy="5888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FontTx/>
              <a:buNone/>
              <a:defRPr sz="1500">
                <a:solidFill>
                  <a:srgbClr val="96CFBF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Date</a:t>
            </a:r>
          </a:p>
          <a:p>
            <a:pPr lvl="0"/>
            <a:r>
              <a:rPr lang="fr-FR" dirty="0"/>
              <a:t>Lieu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7CD5E8A2-9C86-11BE-9A45-4C657F483866}"/>
              </a:ext>
            </a:extLst>
          </p:cNvPr>
          <p:cNvGrpSpPr/>
          <p:nvPr userDrawn="1"/>
        </p:nvGrpSpPr>
        <p:grpSpPr>
          <a:xfrm>
            <a:off x="4743123" y="298891"/>
            <a:ext cx="2716425" cy="692662"/>
            <a:chOff x="5896751" y="298891"/>
            <a:chExt cx="1562797" cy="398498"/>
          </a:xfrm>
        </p:grpSpPr>
        <p:pic>
          <p:nvPicPr>
            <p:cNvPr id="31" name="Picture 2">
              <a:extLst>
                <a:ext uri="{FF2B5EF4-FFF2-40B4-BE49-F238E27FC236}">
                  <a16:creationId xmlns:a16="http://schemas.microsoft.com/office/drawing/2014/main" id="{A90CD780-55C7-4BC3-BC34-69BDDCDEBC1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6751" y="298891"/>
              <a:ext cx="398498" cy="3984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>
              <a:extLst>
                <a:ext uri="{FF2B5EF4-FFF2-40B4-BE49-F238E27FC236}">
                  <a16:creationId xmlns:a16="http://schemas.microsoft.com/office/drawing/2014/main" id="{F45FA85C-4E03-493B-66BB-C219EE93CD2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4990" y="323066"/>
              <a:ext cx="934558" cy="324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49001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roupe 265">
            <a:extLst>
              <a:ext uri="{FF2B5EF4-FFF2-40B4-BE49-F238E27FC236}">
                <a16:creationId xmlns:a16="http://schemas.microsoft.com/office/drawing/2014/main" id="{00FFE333-A140-59F6-0A89-4C055B6180D4}"/>
              </a:ext>
            </a:extLst>
          </p:cNvPr>
          <p:cNvGrpSpPr/>
          <p:nvPr userDrawn="1"/>
        </p:nvGrpSpPr>
        <p:grpSpPr>
          <a:xfrm>
            <a:off x="-5864" y="0"/>
            <a:ext cx="5119730" cy="6865405"/>
            <a:chOff x="-5864" y="0"/>
            <a:chExt cx="5119730" cy="6865405"/>
          </a:xfrm>
          <a:gradFill>
            <a:gsLst>
              <a:gs pos="38000">
                <a:srgbClr val="02B893"/>
              </a:gs>
              <a:gs pos="0">
                <a:srgbClr val="039F7E"/>
              </a:gs>
              <a:gs pos="100000">
                <a:srgbClr val="95CEBF"/>
              </a:gs>
            </a:gsLst>
            <a:lin ang="21594000" scaled="0"/>
          </a:gradFill>
        </p:grpSpPr>
        <p:grpSp>
          <p:nvGrpSpPr>
            <p:cNvPr id="267" name="Groupe 266">
              <a:extLst>
                <a:ext uri="{FF2B5EF4-FFF2-40B4-BE49-F238E27FC236}">
                  <a16:creationId xmlns:a16="http://schemas.microsoft.com/office/drawing/2014/main" id="{DB7F31D1-3AB5-3A40-9A18-9F9AE7085085}"/>
                </a:ext>
              </a:extLst>
            </p:cNvPr>
            <p:cNvGrpSpPr/>
            <p:nvPr userDrawn="1"/>
          </p:nvGrpSpPr>
          <p:grpSpPr>
            <a:xfrm>
              <a:off x="-5864" y="0"/>
              <a:ext cx="5119730" cy="6865405"/>
              <a:chOff x="297638" y="-390953"/>
              <a:chExt cx="10693869" cy="14340168"/>
            </a:xfrm>
            <a:grpFill/>
          </p:grpSpPr>
          <p:sp>
            <p:nvSpPr>
              <p:cNvPr id="269" name="Cercle">
                <a:extLst>
                  <a:ext uri="{FF2B5EF4-FFF2-40B4-BE49-F238E27FC236}">
                    <a16:creationId xmlns:a16="http://schemas.microsoft.com/office/drawing/2014/main" id="{793E5D83-4EFB-05CC-42E0-AA1E79F23DE1}"/>
                  </a:ext>
                </a:extLst>
              </p:cNvPr>
              <p:cNvSpPr/>
              <p:nvPr/>
            </p:nvSpPr>
            <p:spPr>
              <a:xfrm>
                <a:off x="3278447" y="3367104"/>
                <a:ext cx="6981792" cy="6981792"/>
              </a:xfrm>
              <a:prstGeom prst="ellipse">
                <a:avLst/>
              </a:prstGeom>
              <a:grpFill/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algn="ctr">
                  <a:spcBef>
                    <a:spcPts val="0"/>
                  </a:spcBef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270" name="Grouper">
                <a:extLst>
                  <a:ext uri="{FF2B5EF4-FFF2-40B4-BE49-F238E27FC236}">
                    <a16:creationId xmlns:a16="http://schemas.microsoft.com/office/drawing/2014/main" id="{AD1E1E43-C390-BEEB-D952-5369B7C1C398}"/>
                  </a:ext>
                </a:extLst>
              </p:cNvPr>
              <p:cNvGrpSpPr/>
              <p:nvPr/>
            </p:nvGrpSpPr>
            <p:grpSpPr>
              <a:xfrm>
                <a:off x="297638" y="-390953"/>
                <a:ext cx="10693869" cy="14340168"/>
                <a:chOff x="1119590" y="239039"/>
                <a:chExt cx="10693868" cy="14340167"/>
              </a:xfrm>
              <a:grpFill/>
            </p:grpSpPr>
            <p:sp>
              <p:nvSpPr>
                <p:cNvPr id="271" name="Rectangle">
                  <a:extLst>
                    <a:ext uri="{FF2B5EF4-FFF2-40B4-BE49-F238E27FC236}">
                      <a16:creationId xmlns:a16="http://schemas.microsoft.com/office/drawing/2014/main" id="{4C8DB60B-7092-D74F-C64E-33EAF5962BEE}"/>
                    </a:ext>
                  </a:extLst>
                </p:cNvPr>
                <p:cNvSpPr/>
                <p:nvPr/>
              </p:nvSpPr>
              <p:spPr>
                <a:xfrm flipH="1">
                  <a:off x="2265424" y="3877082"/>
                  <a:ext cx="35560" cy="1244546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72" name="Rectangle">
                  <a:extLst>
                    <a:ext uri="{FF2B5EF4-FFF2-40B4-BE49-F238E27FC236}">
                      <a16:creationId xmlns:a16="http://schemas.microsoft.com/office/drawing/2014/main" id="{3F7A0C96-DBE6-DF3D-09FB-71DAFC07E767}"/>
                    </a:ext>
                  </a:extLst>
                </p:cNvPr>
                <p:cNvSpPr/>
                <p:nvPr/>
              </p:nvSpPr>
              <p:spPr>
                <a:xfrm flipH="1">
                  <a:off x="3447743" y="3877082"/>
                  <a:ext cx="35559" cy="1244546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73" name="Rectangle">
                  <a:extLst>
                    <a:ext uri="{FF2B5EF4-FFF2-40B4-BE49-F238E27FC236}">
                      <a16:creationId xmlns:a16="http://schemas.microsoft.com/office/drawing/2014/main" id="{696EA8D4-8A89-B56F-1295-3AC31B4FE4D7}"/>
                    </a:ext>
                  </a:extLst>
                </p:cNvPr>
                <p:cNvSpPr/>
                <p:nvPr/>
              </p:nvSpPr>
              <p:spPr>
                <a:xfrm flipH="1">
                  <a:off x="3447743" y="5672783"/>
                  <a:ext cx="35559" cy="1244546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74" name="Rectangle">
                  <a:extLst>
                    <a:ext uri="{FF2B5EF4-FFF2-40B4-BE49-F238E27FC236}">
                      <a16:creationId xmlns:a16="http://schemas.microsoft.com/office/drawing/2014/main" id="{2F9608C5-B377-50C3-9CCA-3DF2376FD997}"/>
                    </a:ext>
                  </a:extLst>
                </p:cNvPr>
                <p:cNvSpPr/>
                <p:nvPr/>
              </p:nvSpPr>
              <p:spPr>
                <a:xfrm rot="5400000" flipH="1">
                  <a:off x="4194468" y="4772881"/>
                  <a:ext cx="35560" cy="1244545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75" name="Rectangle">
                  <a:extLst>
                    <a:ext uri="{FF2B5EF4-FFF2-40B4-BE49-F238E27FC236}">
                      <a16:creationId xmlns:a16="http://schemas.microsoft.com/office/drawing/2014/main" id="{4D54D9AF-EF02-2AAB-A5F8-FCE8C26D7295}"/>
                    </a:ext>
                  </a:extLst>
                </p:cNvPr>
                <p:cNvSpPr/>
                <p:nvPr/>
              </p:nvSpPr>
              <p:spPr>
                <a:xfrm rot="16200000">
                  <a:off x="1791811" y="3423712"/>
                  <a:ext cx="10583" cy="380960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76" name="Rectangle">
                  <a:extLst>
                    <a:ext uri="{FF2B5EF4-FFF2-40B4-BE49-F238E27FC236}">
                      <a16:creationId xmlns:a16="http://schemas.microsoft.com/office/drawing/2014/main" id="{041472E7-A966-560D-9D47-DE06AF84ED70}"/>
                    </a:ext>
                  </a:extLst>
                </p:cNvPr>
                <p:cNvSpPr/>
                <p:nvPr/>
              </p:nvSpPr>
              <p:spPr>
                <a:xfrm rot="16200000">
                  <a:off x="1304778" y="3955467"/>
                  <a:ext cx="10584" cy="380960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77" name="Rectangle">
                  <a:extLst>
                    <a:ext uri="{FF2B5EF4-FFF2-40B4-BE49-F238E27FC236}">
                      <a16:creationId xmlns:a16="http://schemas.microsoft.com/office/drawing/2014/main" id="{2B79B028-9E8B-3671-2407-2FB70FE7317F}"/>
                    </a:ext>
                  </a:extLst>
                </p:cNvPr>
                <p:cNvSpPr/>
                <p:nvPr/>
              </p:nvSpPr>
              <p:spPr>
                <a:xfrm>
                  <a:off x="1548421" y="3170351"/>
                  <a:ext cx="10584" cy="359795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 b="1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278" name="Rectangle">
                  <a:extLst>
                    <a:ext uri="{FF2B5EF4-FFF2-40B4-BE49-F238E27FC236}">
                      <a16:creationId xmlns:a16="http://schemas.microsoft.com/office/drawing/2014/main" id="{DCA4D30B-4DCD-3238-139A-595B03CAFD3B}"/>
                    </a:ext>
                  </a:extLst>
                </p:cNvPr>
                <p:cNvSpPr/>
                <p:nvPr/>
              </p:nvSpPr>
              <p:spPr>
                <a:xfrm>
                  <a:off x="1548421" y="3696814"/>
                  <a:ext cx="10584" cy="359795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 b="1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279" name="Cercle">
                  <a:extLst>
                    <a:ext uri="{FF2B5EF4-FFF2-40B4-BE49-F238E27FC236}">
                      <a16:creationId xmlns:a16="http://schemas.microsoft.com/office/drawing/2014/main" id="{149D837B-2D33-66CC-140D-0E995A96A38D}"/>
                    </a:ext>
                  </a:extLst>
                </p:cNvPr>
                <p:cNvSpPr/>
                <p:nvPr/>
              </p:nvSpPr>
              <p:spPr>
                <a:xfrm flipH="1">
                  <a:off x="1983237" y="5094912"/>
                  <a:ext cx="599936" cy="600483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0" name="Cercle">
                  <a:extLst>
                    <a:ext uri="{FF2B5EF4-FFF2-40B4-BE49-F238E27FC236}">
                      <a16:creationId xmlns:a16="http://schemas.microsoft.com/office/drawing/2014/main" id="{8FA9B699-69B3-E18A-68C9-31107A7B0B94}"/>
                    </a:ext>
                  </a:extLst>
                </p:cNvPr>
                <p:cNvSpPr/>
                <p:nvPr/>
              </p:nvSpPr>
              <p:spPr>
                <a:xfrm flipH="1">
                  <a:off x="1983237" y="3325881"/>
                  <a:ext cx="599936" cy="600483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1" name="Cercle">
                  <a:extLst>
                    <a:ext uri="{FF2B5EF4-FFF2-40B4-BE49-F238E27FC236}">
                      <a16:creationId xmlns:a16="http://schemas.microsoft.com/office/drawing/2014/main" id="{F23C3EF7-087C-2107-BBFF-C053F9A281C9}"/>
                    </a:ext>
                  </a:extLst>
                </p:cNvPr>
                <p:cNvSpPr/>
                <p:nvPr/>
              </p:nvSpPr>
              <p:spPr>
                <a:xfrm flipH="1">
                  <a:off x="3165554" y="6881722"/>
                  <a:ext cx="599936" cy="600483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2" name="Cercle">
                  <a:extLst>
                    <a:ext uri="{FF2B5EF4-FFF2-40B4-BE49-F238E27FC236}">
                      <a16:creationId xmlns:a16="http://schemas.microsoft.com/office/drawing/2014/main" id="{82B7A369-C70C-A461-6BB4-367534A62CD0}"/>
                    </a:ext>
                  </a:extLst>
                </p:cNvPr>
                <p:cNvSpPr/>
                <p:nvPr/>
              </p:nvSpPr>
              <p:spPr>
                <a:xfrm flipH="1">
                  <a:off x="3165554" y="3325881"/>
                  <a:ext cx="599936" cy="600483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3" name="Cercle">
                  <a:extLst>
                    <a:ext uri="{FF2B5EF4-FFF2-40B4-BE49-F238E27FC236}">
                      <a16:creationId xmlns:a16="http://schemas.microsoft.com/office/drawing/2014/main" id="{62166249-F361-12F1-AC5E-4CE3FC643749}"/>
                    </a:ext>
                  </a:extLst>
                </p:cNvPr>
                <p:cNvSpPr/>
                <p:nvPr/>
              </p:nvSpPr>
              <p:spPr>
                <a:xfrm flipH="1">
                  <a:off x="3165554" y="5094912"/>
                  <a:ext cx="599936" cy="600483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4" name="Cercle">
                  <a:extLst>
                    <a:ext uri="{FF2B5EF4-FFF2-40B4-BE49-F238E27FC236}">
                      <a16:creationId xmlns:a16="http://schemas.microsoft.com/office/drawing/2014/main" id="{7CB5D3F1-24E2-A794-3CF9-300EBE603FC9}"/>
                    </a:ext>
                  </a:extLst>
                </p:cNvPr>
                <p:cNvSpPr/>
                <p:nvPr/>
              </p:nvSpPr>
              <p:spPr>
                <a:xfrm>
                  <a:off x="1464441" y="4056595"/>
                  <a:ext cx="178542" cy="17870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5" name="Cercle">
                  <a:extLst>
                    <a:ext uri="{FF2B5EF4-FFF2-40B4-BE49-F238E27FC236}">
                      <a16:creationId xmlns:a16="http://schemas.microsoft.com/office/drawing/2014/main" id="{6775BB9A-1304-4B49-6C32-9B5A72BA886A}"/>
                    </a:ext>
                  </a:extLst>
                </p:cNvPr>
                <p:cNvSpPr/>
                <p:nvPr/>
              </p:nvSpPr>
              <p:spPr>
                <a:xfrm>
                  <a:off x="1464441" y="3524840"/>
                  <a:ext cx="178542" cy="17870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6" name="Cercle">
                  <a:extLst>
                    <a:ext uri="{FF2B5EF4-FFF2-40B4-BE49-F238E27FC236}">
                      <a16:creationId xmlns:a16="http://schemas.microsoft.com/office/drawing/2014/main" id="{DC08B8EC-437C-88B5-A373-891697CC6992}"/>
                    </a:ext>
                  </a:extLst>
                </p:cNvPr>
                <p:cNvSpPr/>
                <p:nvPr/>
              </p:nvSpPr>
              <p:spPr>
                <a:xfrm>
                  <a:off x="1464441" y="2993086"/>
                  <a:ext cx="178542" cy="17870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7" name="Cercle">
                  <a:extLst>
                    <a:ext uri="{FF2B5EF4-FFF2-40B4-BE49-F238E27FC236}">
                      <a16:creationId xmlns:a16="http://schemas.microsoft.com/office/drawing/2014/main" id="{437CA846-E58D-A0CD-B03A-3BBDF04F8471}"/>
                    </a:ext>
                  </a:extLst>
                </p:cNvPr>
                <p:cNvSpPr/>
                <p:nvPr/>
              </p:nvSpPr>
              <p:spPr>
                <a:xfrm>
                  <a:off x="1464441" y="2461331"/>
                  <a:ext cx="178542" cy="17870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584200">
                    <a:spcBef>
                      <a:spcPts val="0"/>
                    </a:spcBef>
                    <a:defRPr sz="2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288" name="Grouper">
                  <a:extLst>
                    <a:ext uri="{FF2B5EF4-FFF2-40B4-BE49-F238E27FC236}">
                      <a16:creationId xmlns:a16="http://schemas.microsoft.com/office/drawing/2014/main" id="{F9512F4B-3EF4-4F7C-4D9C-614949482ED4}"/>
                    </a:ext>
                  </a:extLst>
                </p:cNvPr>
                <p:cNvGrpSpPr/>
                <p:nvPr/>
              </p:nvGrpSpPr>
              <p:grpSpPr>
                <a:xfrm>
                  <a:off x="3681334" y="10235289"/>
                  <a:ext cx="5227532" cy="4343917"/>
                  <a:chOff x="0" y="0"/>
                  <a:chExt cx="5227531" cy="4343915"/>
                </a:xfrm>
                <a:grpFill/>
              </p:grpSpPr>
              <p:sp>
                <p:nvSpPr>
                  <p:cNvPr id="342" name="Rectangle">
                    <a:extLst>
                      <a:ext uri="{FF2B5EF4-FFF2-40B4-BE49-F238E27FC236}">
                        <a16:creationId xmlns:a16="http://schemas.microsoft.com/office/drawing/2014/main" id="{47D814B2-711A-0407-DE91-4726A827DD70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198798" y="2618174"/>
                    <a:ext cx="28588" cy="1543669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43" name="Rectangle">
                    <a:extLst>
                      <a:ext uri="{FF2B5EF4-FFF2-40B4-BE49-F238E27FC236}">
                        <a16:creationId xmlns:a16="http://schemas.microsoft.com/office/drawing/2014/main" id="{772D67B9-426B-3B49-B68A-B79E582ED0BB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2847673" y="669947"/>
                    <a:ext cx="28588" cy="1000527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44" name="Rectangle">
                    <a:extLst>
                      <a:ext uri="{FF2B5EF4-FFF2-40B4-BE49-F238E27FC236}">
                        <a16:creationId xmlns:a16="http://schemas.microsoft.com/office/drawing/2014/main" id="{7E6AB6A2-0410-BF45-6616-9354A7E04279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2847673" y="1620447"/>
                    <a:ext cx="28588" cy="1000526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45" name="Rectangle">
                    <a:extLst>
                      <a:ext uri="{FF2B5EF4-FFF2-40B4-BE49-F238E27FC236}">
                        <a16:creationId xmlns:a16="http://schemas.microsoft.com/office/drawing/2014/main" id="{E98E3259-092F-73AA-EADE-E44D9570CE1C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1404058" y="1620447"/>
                    <a:ext cx="28588" cy="1000526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46" name="Rectangle">
                    <a:extLst>
                      <a:ext uri="{FF2B5EF4-FFF2-40B4-BE49-F238E27FC236}">
                        <a16:creationId xmlns:a16="http://schemas.microsoft.com/office/drawing/2014/main" id="{5E77F235-3F8C-F74D-1387-64242B280194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226860" y="3343390"/>
                    <a:ext cx="28587" cy="1000525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47" name="Rectangle">
                    <a:extLst>
                      <a:ext uri="{FF2B5EF4-FFF2-40B4-BE49-F238E27FC236}">
                        <a16:creationId xmlns:a16="http://schemas.microsoft.com/office/drawing/2014/main" id="{5159E30F-7E4D-9E7E-3AFC-DA9FF6048C5C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4971866" y="376937"/>
                    <a:ext cx="28587" cy="1543669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48" name="Rectangle">
                    <a:extLst>
                      <a:ext uri="{FF2B5EF4-FFF2-40B4-BE49-F238E27FC236}">
                        <a16:creationId xmlns:a16="http://schemas.microsoft.com/office/drawing/2014/main" id="{2B9A65C5-878A-78CD-76D8-000C1292131F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3339641" y="2987395"/>
                    <a:ext cx="8509" cy="306264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49" name="Rectangle">
                    <a:extLst>
                      <a:ext uri="{FF2B5EF4-FFF2-40B4-BE49-F238E27FC236}">
                        <a16:creationId xmlns:a16="http://schemas.microsoft.com/office/drawing/2014/main" id="{F96B4393-1C36-4F4B-9C29-A291965E3629}"/>
                      </a:ext>
                    </a:extLst>
                  </p:cNvPr>
                  <p:cNvSpPr/>
                  <p:nvPr/>
                </p:nvSpPr>
                <p:spPr>
                  <a:xfrm>
                    <a:off x="3562958" y="2356218"/>
                    <a:ext cx="8509" cy="289250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 b="1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50" name="Rectangle">
                    <a:extLst>
                      <a:ext uri="{FF2B5EF4-FFF2-40B4-BE49-F238E27FC236}">
                        <a16:creationId xmlns:a16="http://schemas.microsoft.com/office/drawing/2014/main" id="{17857167-E7C4-EFE4-17CF-81838C514950}"/>
                      </a:ext>
                    </a:extLst>
                  </p:cNvPr>
                  <p:cNvSpPr/>
                  <p:nvPr/>
                </p:nvSpPr>
                <p:spPr>
                  <a:xfrm>
                    <a:off x="3562958" y="2779457"/>
                    <a:ext cx="8509" cy="289250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 b="1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51" name="Cercle">
                    <a:extLst>
                      <a:ext uri="{FF2B5EF4-FFF2-40B4-BE49-F238E27FC236}">
                        <a16:creationId xmlns:a16="http://schemas.microsoft.com/office/drawing/2014/main" id="{53C12CB7-6CEA-E774-A3E0-AEFF848519CD}"/>
                      </a:ext>
                    </a:extLst>
                  </p:cNvPr>
                  <p:cNvSpPr/>
                  <p:nvPr/>
                </p:nvSpPr>
                <p:spPr>
                  <a:xfrm>
                    <a:off x="0" y="3148636"/>
                    <a:ext cx="482306" cy="48274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52" name="Cercle">
                    <a:extLst>
                      <a:ext uri="{FF2B5EF4-FFF2-40B4-BE49-F238E27FC236}">
                        <a16:creationId xmlns:a16="http://schemas.microsoft.com/office/drawing/2014/main" id="{A361A8F3-8899-D2F9-F39C-09DAA0526758}"/>
                      </a:ext>
                    </a:extLst>
                  </p:cNvPr>
                  <p:cNvSpPr/>
                  <p:nvPr/>
                </p:nvSpPr>
                <p:spPr>
                  <a:xfrm>
                    <a:off x="1879558" y="3148636"/>
                    <a:ext cx="482306" cy="48274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53" name="Cercle">
                    <a:extLst>
                      <a:ext uri="{FF2B5EF4-FFF2-40B4-BE49-F238E27FC236}">
                        <a16:creationId xmlns:a16="http://schemas.microsoft.com/office/drawing/2014/main" id="{BA14470E-B5E9-C805-EEE9-39D2209674C8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4745006" y="1879338"/>
                    <a:ext cx="482306" cy="48274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54" name="Cercle">
                    <a:extLst>
                      <a:ext uri="{FF2B5EF4-FFF2-40B4-BE49-F238E27FC236}">
                        <a16:creationId xmlns:a16="http://schemas.microsoft.com/office/drawing/2014/main" id="{74B9F801-8EC9-ED53-B425-D60012132351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1900656" y="928838"/>
                    <a:ext cx="482306" cy="48274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55" name="Cercle">
                    <a:extLst>
                      <a:ext uri="{FF2B5EF4-FFF2-40B4-BE49-F238E27FC236}">
                        <a16:creationId xmlns:a16="http://schemas.microsoft.com/office/drawing/2014/main" id="{62B2CDB9-CBB6-23DF-BA09-145B2A22527B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3322831" y="928838"/>
                    <a:ext cx="482306" cy="48274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56" name="Cercle">
                    <a:extLst>
                      <a:ext uri="{FF2B5EF4-FFF2-40B4-BE49-F238E27FC236}">
                        <a16:creationId xmlns:a16="http://schemas.microsoft.com/office/drawing/2014/main" id="{19702E9E-98A4-F670-20DD-6031EA30549D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4745006" y="-220"/>
                    <a:ext cx="482306" cy="48274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57" name="Cercle">
                    <a:extLst>
                      <a:ext uri="{FF2B5EF4-FFF2-40B4-BE49-F238E27FC236}">
                        <a16:creationId xmlns:a16="http://schemas.microsoft.com/office/drawing/2014/main" id="{CB3230E0-EA87-38B3-07BC-5997A9BDD7A6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3322831" y="1879338"/>
                    <a:ext cx="482306" cy="48274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58" name="Cercle">
                    <a:extLst>
                      <a:ext uri="{FF2B5EF4-FFF2-40B4-BE49-F238E27FC236}">
                        <a16:creationId xmlns:a16="http://schemas.microsoft.com/office/drawing/2014/main" id="{0BBE98C9-F10C-E689-871D-EF00E8BD4C1F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1900656" y="1879338"/>
                    <a:ext cx="482306" cy="48274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59" name="Cercle">
                    <a:extLst>
                      <a:ext uri="{FF2B5EF4-FFF2-40B4-BE49-F238E27FC236}">
                        <a16:creationId xmlns:a16="http://schemas.microsoft.com/office/drawing/2014/main" id="{2865978E-FD01-CFA2-18A7-992048A8A037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464188" y="1879338"/>
                    <a:ext cx="482306" cy="48274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60" name="Cercle">
                    <a:extLst>
                      <a:ext uri="{FF2B5EF4-FFF2-40B4-BE49-F238E27FC236}">
                        <a16:creationId xmlns:a16="http://schemas.microsoft.com/office/drawing/2014/main" id="{161E9016-892D-7D6F-7AF6-D9B29F2A4731}"/>
                      </a:ext>
                    </a:extLst>
                  </p:cNvPr>
                  <p:cNvSpPr/>
                  <p:nvPr/>
                </p:nvSpPr>
                <p:spPr>
                  <a:xfrm>
                    <a:off x="3495445" y="3068694"/>
                    <a:ext cx="143535" cy="14366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61" name="Cercle">
                    <a:extLst>
                      <a:ext uri="{FF2B5EF4-FFF2-40B4-BE49-F238E27FC236}">
                        <a16:creationId xmlns:a16="http://schemas.microsoft.com/office/drawing/2014/main" id="{05952943-8E1E-6D80-B107-F47A3F931B15}"/>
                      </a:ext>
                    </a:extLst>
                  </p:cNvPr>
                  <p:cNvSpPr/>
                  <p:nvPr/>
                </p:nvSpPr>
                <p:spPr>
                  <a:xfrm>
                    <a:off x="3495445" y="2641201"/>
                    <a:ext cx="143535" cy="14366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62" name="Cercle">
                    <a:extLst>
                      <a:ext uri="{FF2B5EF4-FFF2-40B4-BE49-F238E27FC236}">
                        <a16:creationId xmlns:a16="http://schemas.microsoft.com/office/drawing/2014/main" id="{B5D1A025-2DD4-E138-3DF6-5973ABA3F19E}"/>
                      </a:ext>
                    </a:extLst>
                  </p:cNvPr>
                  <p:cNvSpPr/>
                  <p:nvPr/>
                </p:nvSpPr>
                <p:spPr>
                  <a:xfrm>
                    <a:off x="3048811" y="3068694"/>
                    <a:ext cx="143535" cy="14366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63" name="Cercle">
                    <a:extLst>
                      <a:ext uri="{FF2B5EF4-FFF2-40B4-BE49-F238E27FC236}">
                        <a16:creationId xmlns:a16="http://schemas.microsoft.com/office/drawing/2014/main" id="{DEB60372-790B-2EAC-FF9E-F2451D1ABC56}"/>
                      </a:ext>
                    </a:extLst>
                  </p:cNvPr>
                  <p:cNvSpPr/>
                  <p:nvPr/>
                </p:nvSpPr>
                <p:spPr>
                  <a:xfrm>
                    <a:off x="3048811" y="2641201"/>
                    <a:ext cx="143535" cy="14366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64" name="Rectangle">
                    <a:extLst>
                      <a:ext uri="{FF2B5EF4-FFF2-40B4-BE49-F238E27FC236}">
                        <a16:creationId xmlns:a16="http://schemas.microsoft.com/office/drawing/2014/main" id="{B1170C70-254D-85C6-16A3-07C112C6EF45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2127515" y="2220762"/>
                    <a:ext cx="28588" cy="1000526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89" name="Grouper">
                  <a:extLst>
                    <a:ext uri="{FF2B5EF4-FFF2-40B4-BE49-F238E27FC236}">
                      <a16:creationId xmlns:a16="http://schemas.microsoft.com/office/drawing/2014/main" id="{C70D8BA3-D09E-2CC0-47F8-CEE28F7A8F77}"/>
                    </a:ext>
                  </a:extLst>
                </p:cNvPr>
                <p:cNvGrpSpPr/>
                <p:nvPr/>
              </p:nvGrpSpPr>
              <p:grpSpPr>
                <a:xfrm>
                  <a:off x="1129415" y="8950993"/>
                  <a:ext cx="3992052" cy="2060438"/>
                  <a:chOff x="-609184" y="0"/>
                  <a:chExt cx="3992050" cy="2060436"/>
                </a:xfrm>
                <a:grpFill/>
              </p:grpSpPr>
              <p:sp>
                <p:nvSpPr>
                  <p:cNvPr id="333" name="Rectangle">
                    <a:extLst>
                      <a:ext uri="{FF2B5EF4-FFF2-40B4-BE49-F238E27FC236}">
                        <a16:creationId xmlns:a16="http://schemas.microsoft.com/office/drawing/2014/main" id="{C0EB6D8A-5F1D-6791-DC66-643ADC7210F0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984222" y="518415"/>
                    <a:ext cx="25234" cy="1357468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34" name="Rectangle">
                    <a:extLst>
                      <a:ext uri="{FF2B5EF4-FFF2-40B4-BE49-F238E27FC236}">
                        <a16:creationId xmlns:a16="http://schemas.microsoft.com/office/drawing/2014/main" id="{9ED8E2F1-955F-E58A-7674-05834156F6C6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2509279" y="511161"/>
                    <a:ext cx="25234" cy="1357469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35" name="Rectangle">
                    <a:extLst>
                      <a:ext uri="{FF2B5EF4-FFF2-40B4-BE49-F238E27FC236}">
                        <a16:creationId xmlns:a16="http://schemas.microsoft.com/office/drawing/2014/main" id="{3B56C876-AE0D-09B1-2178-8A6A35DD2D7D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2366828" y="-465676"/>
                    <a:ext cx="25234" cy="1357468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36" name="Rectangle">
                    <a:extLst>
                      <a:ext uri="{FF2B5EF4-FFF2-40B4-BE49-F238E27FC236}">
                        <a16:creationId xmlns:a16="http://schemas.microsoft.com/office/drawing/2014/main" id="{2E0AED52-D3F1-BE7B-5450-3C868D5E2A58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1675574" y="1177277"/>
                    <a:ext cx="25138" cy="883159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 dirty="0"/>
                  </a:p>
                </p:txBody>
              </p:sp>
              <p:sp>
                <p:nvSpPr>
                  <p:cNvPr id="337" name="Ovale">
                    <a:extLst>
                      <a:ext uri="{FF2B5EF4-FFF2-40B4-BE49-F238E27FC236}">
                        <a16:creationId xmlns:a16="http://schemas.microsoft.com/office/drawing/2014/main" id="{ED14E5E6-2C05-1417-A429-6B86CAA8D163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-1" y="984090"/>
                    <a:ext cx="424130" cy="42611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38" name="Ovale">
                    <a:extLst>
                      <a:ext uri="{FF2B5EF4-FFF2-40B4-BE49-F238E27FC236}">
                        <a16:creationId xmlns:a16="http://schemas.microsoft.com/office/drawing/2014/main" id="{10DB853B-014B-EDD0-67C0-4207B0904F26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1468640" y="984090"/>
                    <a:ext cx="424129" cy="42611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39" name="Ovale">
                    <a:extLst>
                      <a:ext uri="{FF2B5EF4-FFF2-40B4-BE49-F238E27FC236}">
                        <a16:creationId xmlns:a16="http://schemas.microsoft.com/office/drawing/2014/main" id="{F13EBE8A-3345-AAAA-CA37-19E19F96C168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2958736" y="1009323"/>
                    <a:ext cx="424130" cy="42611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40" name="Ovale">
                    <a:extLst>
                      <a:ext uri="{FF2B5EF4-FFF2-40B4-BE49-F238E27FC236}">
                        <a16:creationId xmlns:a16="http://schemas.microsoft.com/office/drawing/2014/main" id="{468AD330-8EC0-0794-A8CC-5F4A4E576DE2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1490097" y="0"/>
                    <a:ext cx="424129" cy="42611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41" name="Rectangle">
                    <a:extLst>
                      <a:ext uri="{FF2B5EF4-FFF2-40B4-BE49-F238E27FC236}">
                        <a16:creationId xmlns:a16="http://schemas.microsoft.com/office/drawing/2014/main" id="{36975DDD-1D65-A4A4-9054-D5A6DB4A3C04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-208227" y="783574"/>
                    <a:ext cx="25234" cy="827147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90" name="Grouper">
                  <a:extLst>
                    <a:ext uri="{FF2B5EF4-FFF2-40B4-BE49-F238E27FC236}">
                      <a16:creationId xmlns:a16="http://schemas.microsoft.com/office/drawing/2014/main" id="{F69D51E5-72E9-935C-6794-52B36C6258E1}"/>
                    </a:ext>
                  </a:extLst>
                </p:cNvPr>
                <p:cNvGrpSpPr/>
                <p:nvPr/>
              </p:nvGrpSpPr>
              <p:grpSpPr>
                <a:xfrm flipH="1">
                  <a:off x="3228670" y="239039"/>
                  <a:ext cx="4265792" cy="4033247"/>
                  <a:chOff x="-1" y="239039"/>
                  <a:chExt cx="4265790" cy="4033246"/>
                </a:xfrm>
                <a:grpFill/>
              </p:grpSpPr>
              <p:sp>
                <p:nvSpPr>
                  <p:cNvPr id="305" name="Rectangle">
                    <a:extLst>
                      <a:ext uri="{FF2B5EF4-FFF2-40B4-BE49-F238E27FC236}">
                        <a16:creationId xmlns:a16="http://schemas.microsoft.com/office/drawing/2014/main" id="{FC4A9234-B94E-E456-7F22-A4A8686D90DF}"/>
                      </a:ext>
                    </a:extLst>
                  </p:cNvPr>
                  <p:cNvSpPr/>
                  <p:nvPr/>
                </p:nvSpPr>
                <p:spPr>
                  <a:xfrm flipH="1">
                    <a:off x="1256336" y="3304583"/>
                    <a:ext cx="21590" cy="967702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06" name="Rectangle">
                    <a:extLst>
                      <a:ext uri="{FF2B5EF4-FFF2-40B4-BE49-F238E27FC236}">
                        <a16:creationId xmlns:a16="http://schemas.microsoft.com/office/drawing/2014/main" id="{A700E311-6692-B99C-3BFD-DBCD48B74944}"/>
                      </a:ext>
                    </a:extLst>
                  </p:cNvPr>
                  <p:cNvSpPr/>
                  <p:nvPr/>
                </p:nvSpPr>
                <p:spPr>
                  <a:xfrm flipH="1">
                    <a:off x="2341179" y="2190529"/>
                    <a:ext cx="21590" cy="777202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07" name="Rectangle">
                    <a:extLst>
                      <a:ext uri="{FF2B5EF4-FFF2-40B4-BE49-F238E27FC236}">
                        <a16:creationId xmlns:a16="http://schemas.microsoft.com/office/drawing/2014/main" id="{85D90A83-9020-4053-13B1-D43CEB595E72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717859" y="2778827"/>
                    <a:ext cx="21590" cy="734024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 b="1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08" name="Rectangle">
                    <a:extLst>
                      <a:ext uri="{FF2B5EF4-FFF2-40B4-BE49-F238E27FC236}">
                        <a16:creationId xmlns:a16="http://schemas.microsoft.com/office/drawing/2014/main" id="{2FAEBCBC-B6C7-D390-1446-62910939DD97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1791908" y="2778827"/>
                    <a:ext cx="21590" cy="734024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 b="1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09" name="Rectangle">
                    <a:extLst>
                      <a:ext uri="{FF2B5EF4-FFF2-40B4-BE49-F238E27FC236}">
                        <a16:creationId xmlns:a16="http://schemas.microsoft.com/office/drawing/2014/main" id="{079CB601-481F-CBFB-F954-0C7C0A00F05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771320" y="1731149"/>
                    <a:ext cx="15379" cy="553621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10" name="Rectangle">
                    <a:extLst>
                      <a:ext uri="{FF2B5EF4-FFF2-40B4-BE49-F238E27FC236}">
                        <a16:creationId xmlns:a16="http://schemas.microsoft.com/office/drawing/2014/main" id="{3DAFE185-E28F-270F-69EA-D98EC77831CD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28702" y="958388"/>
                    <a:ext cx="15379" cy="553621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11" name="Rectangle">
                    <a:extLst>
                      <a:ext uri="{FF2B5EF4-FFF2-40B4-BE49-F238E27FC236}">
                        <a16:creationId xmlns:a16="http://schemas.microsoft.com/office/drawing/2014/main" id="{99868F5C-6D21-1E69-A981-05D836E3DDE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125022" y="2130098"/>
                    <a:ext cx="15379" cy="522864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 b="1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12" name="Rectangle">
                    <a:extLst>
                      <a:ext uri="{FF2B5EF4-FFF2-40B4-BE49-F238E27FC236}">
                        <a16:creationId xmlns:a16="http://schemas.microsoft.com/office/drawing/2014/main" id="{13054590-5252-F29F-1BBB-C15B7BFA86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125022" y="1365026"/>
                    <a:ext cx="15379" cy="522864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 b="1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13" name="Rectangle">
                    <a:extLst>
                      <a:ext uri="{FF2B5EF4-FFF2-40B4-BE49-F238E27FC236}">
                        <a16:creationId xmlns:a16="http://schemas.microsoft.com/office/drawing/2014/main" id="{F9EA8336-AB38-9CCD-43D5-B79631B8D692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3389530" y="246673"/>
                    <a:ext cx="10527" cy="368391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14" name="Rectangle">
                    <a:extLst>
                      <a:ext uri="{FF2B5EF4-FFF2-40B4-BE49-F238E27FC236}">
                        <a16:creationId xmlns:a16="http://schemas.microsoft.com/office/drawing/2014/main" id="{9681B08F-3AAE-4762-EFC6-1FA07738CC8D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3389530" y="596644"/>
                    <a:ext cx="10527" cy="368392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15" name="Rectangle">
                    <a:extLst>
                      <a:ext uri="{FF2B5EF4-FFF2-40B4-BE49-F238E27FC236}">
                        <a16:creationId xmlns:a16="http://schemas.microsoft.com/office/drawing/2014/main" id="{2860F542-DF02-8D35-A691-E48FBED0C644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2857994" y="596644"/>
                    <a:ext cx="10527" cy="368392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16" name="Rectangle">
                    <a:extLst>
                      <a:ext uri="{FF2B5EF4-FFF2-40B4-BE49-F238E27FC236}">
                        <a16:creationId xmlns:a16="http://schemas.microsoft.com/office/drawing/2014/main" id="{73D7801E-12B0-674C-2509-DE4664BB6E94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4171653" y="239039"/>
                    <a:ext cx="10525" cy="568376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17" name="Cercle">
                    <a:extLst>
                      <a:ext uri="{FF2B5EF4-FFF2-40B4-BE49-F238E27FC236}">
                        <a16:creationId xmlns:a16="http://schemas.microsoft.com/office/drawing/2014/main" id="{22F67E7B-A472-D6D3-DD1A-C3DF8BA88272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2169851" y="2963551"/>
                    <a:ext cx="364246" cy="36457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18" name="Cercle">
                    <a:extLst>
                      <a:ext uri="{FF2B5EF4-FFF2-40B4-BE49-F238E27FC236}">
                        <a16:creationId xmlns:a16="http://schemas.microsoft.com/office/drawing/2014/main" id="{33932D7C-B0B1-2596-03C6-18FFD98A49C3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1085008" y="2963551"/>
                    <a:ext cx="364245" cy="36457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19" name="Cercle">
                    <a:extLst>
                      <a:ext uri="{FF2B5EF4-FFF2-40B4-BE49-F238E27FC236}">
                        <a16:creationId xmlns:a16="http://schemas.microsoft.com/office/drawing/2014/main" id="{4CEA2B30-B9C6-11FA-AD73-937ABEF188D9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1085008" y="696714"/>
                    <a:ext cx="364245" cy="36457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0" name="Cercle">
                    <a:extLst>
                      <a:ext uri="{FF2B5EF4-FFF2-40B4-BE49-F238E27FC236}">
                        <a16:creationId xmlns:a16="http://schemas.microsoft.com/office/drawing/2014/main" id="{50AB143C-DAA6-9EAE-DC72-0A1EB2DF0BC5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165" y="2963551"/>
                    <a:ext cx="364246" cy="36457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1" name="Cercle">
                    <a:extLst>
                      <a:ext uri="{FF2B5EF4-FFF2-40B4-BE49-F238E27FC236}">
                        <a16:creationId xmlns:a16="http://schemas.microsoft.com/office/drawing/2014/main" id="{21EAA7EC-42C9-5A25-C664-FF7E61457BF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002980" y="1105349"/>
                    <a:ext cx="259462" cy="259698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2" name="Cercle">
                    <a:extLst>
                      <a:ext uri="{FF2B5EF4-FFF2-40B4-BE49-F238E27FC236}">
                        <a16:creationId xmlns:a16="http://schemas.microsoft.com/office/drawing/2014/main" id="{18734970-751C-50F1-574D-874FEF41C57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002980" y="1878111"/>
                    <a:ext cx="259462" cy="25969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3" name="Cercle">
                    <a:extLst>
                      <a:ext uri="{FF2B5EF4-FFF2-40B4-BE49-F238E27FC236}">
                        <a16:creationId xmlns:a16="http://schemas.microsoft.com/office/drawing/2014/main" id="{41A82C33-35A2-6192-4040-3725A276778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002980" y="2650872"/>
                    <a:ext cx="259462" cy="259698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4" name="Cercle">
                    <a:extLst>
                      <a:ext uri="{FF2B5EF4-FFF2-40B4-BE49-F238E27FC236}">
                        <a16:creationId xmlns:a16="http://schemas.microsoft.com/office/drawing/2014/main" id="{E90BA0A0-AC32-AF91-4DD8-BA4A2261EAE0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4088123" y="691967"/>
                    <a:ext cx="177585" cy="17774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5" name="Cercle">
                    <a:extLst>
                      <a:ext uri="{FF2B5EF4-FFF2-40B4-BE49-F238E27FC236}">
                        <a16:creationId xmlns:a16="http://schemas.microsoft.com/office/drawing/2014/main" id="{19BD8A9D-0EF3-D3A6-E232-39A2CED1F2B6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3040840" y="341995"/>
                    <a:ext cx="177584" cy="17774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6" name="Cercle">
                    <a:extLst>
                      <a:ext uri="{FF2B5EF4-FFF2-40B4-BE49-F238E27FC236}">
                        <a16:creationId xmlns:a16="http://schemas.microsoft.com/office/drawing/2014/main" id="{1AC52AF2-83CF-6F82-902B-6A73C137C513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3564482" y="341995"/>
                    <a:ext cx="177584" cy="17774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7" name="Cercle">
                    <a:extLst>
                      <a:ext uri="{FF2B5EF4-FFF2-40B4-BE49-F238E27FC236}">
                        <a16:creationId xmlns:a16="http://schemas.microsoft.com/office/drawing/2014/main" id="{080201E2-AD5C-C333-F5DF-28830EE109F4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2511937" y="691967"/>
                    <a:ext cx="177585" cy="17774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8" name="Cercle">
                    <a:extLst>
                      <a:ext uri="{FF2B5EF4-FFF2-40B4-BE49-F238E27FC236}">
                        <a16:creationId xmlns:a16="http://schemas.microsoft.com/office/drawing/2014/main" id="{6DF42EA7-2227-DE84-C627-79ABA8D51877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3564482" y="691967"/>
                    <a:ext cx="177584" cy="17774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29" name="Cercle">
                    <a:extLst>
                      <a:ext uri="{FF2B5EF4-FFF2-40B4-BE49-F238E27FC236}">
                        <a16:creationId xmlns:a16="http://schemas.microsoft.com/office/drawing/2014/main" id="{6E2B6663-6023-9F2C-4AEF-14D918CEBCDC}"/>
                      </a:ext>
                    </a:extLst>
                  </p:cNvPr>
                  <p:cNvSpPr/>
                  <p:nvPr/>
                </p:nvSpPr>
                <p:spPr>
                  <a:xfrm rot="5400000" flipH="1">
                    <a:off x="3040840" y="691967"/>
                    <a:ext cx="177584" cy="177746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30" name="Cercle">
                    <a:extLst>
                      <a:ext uri="{FF2B5EF4-FFF2-40B4-BE49-F238E27FC236}">
                        <a16:creationId xmlns:a16="http://schemas.microsoft.com/office/drawing/2014/main" id="{9B6E6AD0-F22A-E962-B8DE-0FC36E75FBC8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2169851" y="1830132"/>
                    <a:ext cx="364246" cy="36457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31" name="Cercle">
                    <a:extLst>
                      <a:ext uri="{FF2B5EF4-FFF2-40B4-BE49-F238E27FC236}">
                        <a16:creationId xmlns:a16="http://schemas.microsoft.com/office/drawing/2014/main" id="{6E2FE4C2-04BE-995A-53B7-F4D1BB25F2F8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1085008" y="1830132"/>
                    <a:ext cx="364245" cy="364577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32" name="Cercle">
                    <a:extLst>
                      <a:ext uri="{FF2B5EF4-FFF2-40B4-BE49-F238E27FC236}">
                        <a16:creationId xmlns:a16="http://schemas.microsoft.com/office/drawing/2014/main" id="{E857CC5E-5F9D-324B-5988-36585A2C154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810343" y="1105349"/>
                    <a:ext cx="259461" cy="259698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91" name="Grouper">
                  <a:extLst>
                    <a:ext uri="{FF2B5EF4-FFF2-40B4-BE49-F238E27FC236}">
                      <a16:creationId xmlns:a16="http://schemas.microsoft.com/office/drawing/2014/main" id="{D473F4E4-516A-12FC-02D7-8FFEFC2721DD}"/>
                    </a:ext>
                  </a:extLst>
                </p:cNvPr>
                <p:cNvGrpSpPr/>
                <p:nvPr/>
              </p:nvGrpSpPr>
              <p:grpSpPr>
                <a:xfrm flipH="1">
                  <a:off x="9243414" y="1168081"/>
                  <a:ext cx="2570044" cy="4036289"/>
                  <a:chOff x="0" y="0"/>
                  <a:chExt cx="2570043" cy="4036288"/>
                </a:xfrm>
                <a:grpFill/>
              </p:grpSpPr>
              <p:sp>
                <p:nvSpPr>
                  <p:cNvPr id="299" name="Rectangle">
                    <a:extLst>
                      <a:ext uri="{FF2B5EF4-FFF2-40B4-BE49-F238E27FC236}">
                        <a16:creationId xmlns:a16="http://schemas.microsoft.com/office/drawing/2014/main" id="{D085AABD-8BFB-9C57-822B-728F1ADD0540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1166873" y="1321706"/>
                    <a:ext cx="39048" cy="2108508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00" name="Rectangle">
                    <a:extLst>
                      <a:ext uri="{FF2B5EF4-FFF2-40B4-BE49-F238E27FC236}">
                        <a16:creationId xmlns:a16="http://schemas.microsoft.com/office/drawing/2014/main" id="{A65AA3B6-8E34-D985-0404-F3F918F1FA3C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2221127" y="2552524"/>
                    <a:ext cx="39048" cy="1483765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01" name="Cercle">
                    <a:extLst>
                      <a:ext uri="{FF2B5EF4-FFF2-40B4-BE49-F238E27FC236}">
                        <a16:creationId xmlns:a16="http://schemas.microsoft.com/office/drawing/2014/main" id="{DDB02BA6-C495-3C4C-5797-FB4B8AD968AD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0" y="2046268"/>
                    <a:ext cx="658785" cy="65938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02" name="Cercle">
                    <a:extLst>
                      <a:ext uri="{FF2B5EF4-FFF2-40B4-BE49-F238E27FC236}">
                        <a16:creationId xmlns:a16="http://schemas.microsoft.com/office/drawing/2014/main" id="{8D47F37F-C49E-1D3A-DFCA-F80E00E5A9AC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1911259" y="2046268"/>
                    <a:ext cx="658785" cy="65938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303" name="Cercle">
                    <a:extLst>
                      <a:ext uri="{FF2B5EF4-FFF2-40B4-BE49-F238E27FC236}">
                        <a16:creationId xmlns:a16="http://schemas.microsoft.com/office/drawing/2014/main" id="{3AB9B243-66A7-AEB5-E27C-6856D35F69C1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0" y="0"/>
                    <a:ext cx="658785" cy="65938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 b="1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304" name="Cercle">
                    <a:extLst>
                      <a:ext uri="{FF2B5EF4-FFF2-40B4-BE49-F238E27FC236}">
                        <a16:creationId xmlns:a16="http://schemas.microsoft.com/office/drawing/2014/main" id="{C2641A3F-3120-8AB2-0ED6-D99453F5BFE7}"/>
                      </a:ext>
                    </a:extLst>
                  </p:cNvPr>
                  <p:cNvSpPr/>
                  <p:nvPr/>
                </p:nvSpPr>
                <p:spPr>
                  <a:xfrm rot="10800000" flipH="1">
                    <a:off x="1911259" y="0"/>
                    <a:ext cx="658785" cy="659385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92" name="Grouper">
                  <a:extLst>
                    <a:ext uri="{FF2B5EF4-FFF2-40B4-BE49-F238E27FC236}">
                      <a16:creationId xmlns:a16="http://schemas.microsoft.com/office/drawing/2014/main" id="{CE482D57-7E71-68C4-FC8E-E5B05F02ED97}"/>
                    </a:ext>
                  </a:extLst>
                </p:cNvPr>
                <p:cNvGrpSpPr/>
                <p:nvPr/>
              </p:nvGrpSpPr>
              <p:grpSpPr>
                <a:xfrm flipH="1">
                  <a:off x="1217792" y="8681913"/>
                  <a:ext cx="832948" cy="1323183"/>
                  <a:chOff x="0" y="-1"/>
                  <a:chExt cx="832948" cy="1323182"/>
                </a:xfrm>
                <a:grpFill/>
              </p:grpSpPr>
              <p:sp>
                <p:nvSpPr>
                  <p:cNvPr id="293" name="Rectangle">
                    <a:extLst>
                      <a:ext uri="{FF2B5EF4-FFF2-40B4-BE49-F238E27FC236}">
                        <a16:creationId xmlns:a16="http://schemas.microsoft.com/office/drawing/2014/main" id="{929A0577-15AA-0C0D-4DD0-EC3644E4EDB9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26669" y="491870"/>
                    <a:ext cx="12888" cy="489689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294" name="Rectangle">
                    <a:extLst>
                      <a:ext uri="{FF2B5EF4-FFF2-40B4-BE49-F238E27FC236}">
                        <a16:creationId xmlns:a16="http://schemas.microsoft.com/office/drawing/2014/main" id="{F1112956-71C8-905A-793A-8E52A34EBC5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95921" y="627308"/>
                    <a:ext cx="12887" cy="695873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295" name="Rectangle">
                    <a:extLst>
                      <a:ext uri="{FF2B5EF4-FFF2-40B4-BE49-F238E27FC236}">
                        <a16:creationId xmlns:a16="http://schemas.microsoft.com/office/drawing/2014/main" id="{9F9F3EED-D4D7-9CD8-EA6B-C597E2FB931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02364" y="24342"/>
                    <a:ext cx="12888" cy="695872"/>
                  </a:xfrm>
                  <a:prstGeom prst="rect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296" name="Cercle">
                    <a:extLst>
                      <a:ext uri="{FF2B5EF4-FFF2-40B4-BE49-F238E27FC236}">
                        <a16:creationId xmlns:a16="http://schemas.microsoft.com/office/drawing/2014/main" id="{FB0402B9-5BC8-07E8-3174-9CAE449D5FB2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99" y="627905"/>
                    <a:ext cx="217419" cy="217618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297" name="Cercle">
                    <a:extLst>
                      <a:ext uri="{FF2B5EF4-FFF2-40B4-BE49-F238E27FC236}">
                        <a16:creationId xmlns:a16="http://schemas.microsoft.com/office/drawing/2014/main" id="{65A40031-6C74-3F1C-A910-E76ED8CD8CFD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615429" y="627209"/>
                    <a:ext cx="217420" cy="217618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298" name="Cercle">
                    <a:extLst>
                      <a:ext uri="{FF2B5EF4-FFF2-40B4-BE49-F238E27FC236}">
                        <a16:creationId xmlns:a16="http://schemas.microsoft.com/office/drawing/2014/main" id="{03989BE0-C2FC-DF22-67EB-2A8FEF90A13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7851" y="-100"/>
                    <a:ext cx="217419" cy="217618"/>
                  </a:xfrm>
                  <a:prstGeom prst="ellipse">
                    <a:avLst/>
                  </a:pr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algn="ctr" defTabSz="584200">
                      <a:spcBef>
                        <a:spcPts val="0"/>
                      </a:spcBef>
                      <a:defRPr sz="220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268" name="Cercle">
              <a:extLst>
                <a:ext uri="{FF2B5EF4-FFF2-40B4-BE49-F238E27FC236}">
                  <a16:creationId xmlns:a16="http://schemas.microsoft.com/office/drawing/2014/main" id="{DE786454-C9F7-55B1-78D3-C5F2029BABA0}"/>
                </a:ext>
              </a:extLst>
            </p:cNvPr>
            <p:cNvSpPr/>
            <p:nvPr userDrawn="1"/>
          </p:nvSpPr>
          <p:spPr>
            <a:xfrm rot="5400000" flipH="1">
              <a:off x="1050075" y="5126392"/>
              <a:ext cx="104090" cy="104185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584200">
                <a:spcBef>
                  <a:spcPts val="0"/>
                </a:spcBef>
                <a:defRPr sz="2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228" name="Titre 1">
            <a:extLst>
              <a:ext uri="{FF2B5EF4-FFF2-40B4-BE49-F238E27FC236}">
                <a16:creationId xmlns:a16="http://schemas.microsoft.com/office/drawing/2014/main" id="{2120E602-7DB7-573B-8FC5-6BFC2BE6A6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90142" y="2493330"/>
            <a:ext cx="2553415" cy="2185849"/>
          </a:xfrm>
          <a:prstGeom prst="rect">
            <a:avLst/>
          </a:prstGeom>
        </p:spPr>
        <p:txBody>
          <a:bodyPr anchor="ctr"/>
          <a:lstStyle>
            <a:lvl1pPr algn="ctr">
              <a:defRPr sz="18000" b="1" i="1">
                <a:solidFill>
                  <a:schemeClr val="bg1"/>
                </a:solidFill>
                <a:latin typeface="Source Sans Pro Semibold" panose="020B0503030403020204" pitchFamily="34" charset="0"/>
                <a:ea typeface="Source Sans Pro Semibold" panose="020B0503030403020204" pitchFamily="34" charset="0"/>
              </a:defRPr>
            </a:lvl1pPr>
          </a:lstStyle>
          <a:p>
            <a:r>
              <a:rPr lang="fr-FR" dirty="0"/>
              <a:t>X</a:t>
            </a:r>
          </a:p>
        </p:txBody>
      </p:sp>
      <p:sp>
        <p:nvSpPr>
          <p:cNvPr id="229" name="Sous-titre 2">
            <a:extLst>
              <a:ext uri="{FF2B5EF4-FFF2-40B4-BE49-F238E27FC236}">
                <a16:creationId xmlns:a16="http://schemas.microsoft.com/office/drawing/2014/main" id="{CABBFA58-3BE2-6FD6-2E92-156F8834FE99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071792" y="2354558"/>
            <a:ext cx="6784465" cy="2226263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6000" b="1" i="0">
                <a:gradFill>
                  <a:gsLst>
                    <a:gs pos="0">
                      <a:srgbClr val="1FA682"/>
                    </a:gs>
                    <a:gs pos="99000">
                      <a:srgbClr val="2CD1B5"/>
                    </a:gs>
                  </a:gsLst>
                  <a:lin ang="5400000" scaled="1"/>
                </a:gradFill>
                <a:latin typeface="Source Sans Pro Semibold" panose="020B0503030403020204" pitchFamily="34" charset="0"/>
                <a:ea typeface="Source Sans Pro Semibold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Titre de la partie</a:t>
            </a:r>
          </a:p>
        </p:txBody>
      </p:sp>
    </p:spTree>
    <p:extLst>
      <p:ext uri="{BB962C8B-B14F-4D97-AF65-F5344CB8AC3E}">
        <p14:creationId xmlns:p14="http://schemas.microsoft.com/office/powerpoint/2010/main" val="3246790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dè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2020806-E101-133E-DCDC-97FEE985A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351" y="1103587"/>
            <a:ext cx="11477297" cy="4918841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6F8EC35D-05C2-534F-4517-E7F9B41553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850" y="77190"/>
            <a:ext cx="6651514" cy="593766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609539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dè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DF5032-4728-598E-F345-DBCE625E93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850" y="77190"/>
            <a:ext cx="6651514" cy="593766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788B27-B2F2-AC60-42B8-5ECD7B09D9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1259" y="1799669"/>
            <a:ext cx="5171553" cy="4282476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1E738D2-4122-4845-7B81-CDEC3AF4E7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70314" y="1799669"/>
            <a:ext cx="5171553" cy="428247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3916033-521C-EC5C-2268-ECE32E3AB63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801260" y="1105446"/>
            <a:ext cx="4490584" cy="417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 i="0">
                <a:gradFill>
                  <a:gsLst>
                    <a:gs pos="100000">
                      <a:srgbClr val="5DBCA6"/>
                    </a:gs>
                    <a:gs pos="0">
                      <a:srgbClr val="00AA80"/>
                    </a:gs>
                  </a:gsLst>
                  <a:lin ang="1200000" scaled="0"/>
                </a:gradFill>
                <a:latin typeface="Source Sans Pro Semibold" panose="020B0503030403020204" pitchFamily="34" charset="0"/>
                <a:ea typeface="Source Sans Pro Semibold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Titre optionnel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923D186-DA77-B48B-415D-FA84240B041A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6620076" y="1102797"/>
            <a:ext cx="4490584" cy="4175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 i="0">
                <a:gradFill>
                  <a:gsLst>
                    <a:gs pos="100000">
                      <a:srgbClr val="FF9000"/>
                    </a:gs>
                    <a:gs pos="0">
                      <a:srgbClr val="FF7400"/>
                    </a:gs>
                  </a:gsLst>
                  <a:lin ang="1200000" scaled="0"/>
                </a:gradFill>
                <a:latin typeface="Source Sans Pro Semibold" panose="020B0503030403020204" pitchFamily="34" charset="0"/>
                <a:ea typeface="Source Sans Pro Semibold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fr-FR" dirty="0"/>
              <a:t>Titre optionnel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6CBAB8B-0674-9C2B-92F8-631A4C6D84E7}"/>
              </a:ext>
            </a:extLst>
          </p:cNvPr>
          <p:cNvCxnSpPr>
            <a:cxnSpLocks/>
          </p:cNvCxnSpPr>
          <p:nvPr userDrawn="1"/>
        </p:nvCxnSpPr>
        <p:spPr>
          <a:xfrm flipV="1">
            <a:off x="6296446" y="1166819"/>
            <a:ext cx="0" cy="5072700"/>
          </a:xfrm>
          <a:prstGeom prst="line">
            <a:avLst/>
          </a:prstGeom>
          <a:ln w="38100" cap="rnd">
            <a:gradFill>
              <a:gsLst>
                <a:gs pos="0">
                  <a:srgbClr val="4DC3A9"/>
                </a:gs>
                <a:gs pos="100000">
                  <a:srgbClr val="FF920B"/>
                </a:gs>
              </a:gsLst>
              <a:lin ang="5400000" scaled="0"/>
            </a:gradFill>
            <a:prstDash val="solid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5B17B87-7A28-A548-1B72-C3A489B69DF7}"/>
              </a:ext>
            </a:extLst>
          </p:cNvPr>
          <p:cNvCxnSpPr>
            <a:cxnSpLocks/>
          </p:cNvCxnSpPr>
          <p:nvPr userDrawn="1"/>
        </p:nvCxnSpPr>
        <p:spPr>
          <a:xfrm flipV="1">
            <a:off x="518949" y="1166819"/>
            <a:ext cx="0" cy="5072700"/>
          </a:xfrm>
          <a:prstGeom prst="line">
            <a:avLst/>
          </a:prstGeom>
          <a:ln w="38100" cap="rnd">
            <a:gradFill>
              <a:gsLst>
                <a:gs pos="100000">
                  <a:srgbClr val="4DC3A9"/>
                </a:gs>
                <a:gs pos="0">
                  <a:srgbClr val="FF920B"/>
                </a:gs>
              </a:gsLst>
              <a:lin ang="5400000" scaled="0"/>
            </a:gradFill>
            <a:prstDash val="solid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A61380D5-0AA0-A414-4550-0D3ECAE6C294}"/>
              </a:ext>
            </a:extLst>
          </p:cNvPr>
          <p:cNvSpPr/>
          <p:nvPr userDrawn="1"/>
        </p:nvSpPr>
        <p:spPr>
          <a:xfrm rot="16200000" flipV="1">
            <a:off x="318269" y="1103032"/>
            <a:ext cx="401360" cy="400891"/>
          </a:xfrm>
          <a:prstGeom prst="roundRect">
            <a:avLst>
              <a:gd name="adj" fmla="val 50000"/>
            </a:avLst>
          </a:prstGeom>
          <a:gradFill>
            <a:gsLst>
              <a:gs pos="99000">
                <a:srgbClr val="4DC3A9"/>
              </a:gs>
              <a:gs pos="0">
                <a:srgbClr val="00AA80"/>
              </a:gs>
            </a:gsLst>
            <a:lin ang="12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66" b="1" dirty="0">
              <a:solidFill>
                <a:schemeClr val="bg1"/>
              </a:solidFill>
              <a:latin typeface="Source Sans Pro Semibold" panose="020B0503030403020204" pitchFamily="34" charset="0"/>
              <a:ea typeface="Source Sans Pro Semibold" panose="020B0503030403020204" pitchFamily="34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FC7993FE-25A4-FD1C-225C-1AF97175A22A}"/>
              </a:ext>
            </a:extLst>
          </p:cNvPr>
          <p:cNvSpPr/>
          <p:nvPr userDrawn="1"/>
        </p:nvSpPr>
        <p:spPr>
          <a:xfrm rot="16200000" flipV="1">
            <a:off x="6095765" y="1119046"/>
            <a:ext cx="401360" cy="400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920B"/>
              </a:gs>
              <a:gs pos="100000">
                <a:srgbClr val="FF7400"/>
              </a:gs>
            </a:gsLst>
            <a:lin ang="12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66" b="1" dirty="0">
              <a:solidFill>
                <a:schemeClr val="bg1"/>
              </a:solidFill>
              <a:latin typeface="Source Sans Pro Semibold" panose="020B0503030403020204" pitchFamily="34" charset="0"/>
              <a:ea typeface="Source Sans Pro Semibold" panose="020B0503030403020204" pitchFamily="34" charset="0"/>
            </a:endParaRP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7B463B8-2970-5A48-529B-B4EFA9E49D37}"/>
              </a:ext>
            </a:extLst>
          </p:cNvPr>
          <p:cNvSpPr/>
          <p:nvPr userDrawn="1"/>
        </p:nvSpPr>
        <p:spPr>
          <a:xfrm rot="16200000" flipV="1">
            <a:off x="6219094" y="1242231"/>
            <a:ext cx="154700" cy="1545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66" b="1" dirty="0">
              <a:solidFill>
                <a:schemeClr val="bg1"/>
              </a:solidFill>
              <a:latin typeface="Source Sans Pro Semibold" panose="020B0503030403020204" pitchFamily="34" charset="0"/>
              <a:ea typeface="Source Sans Pro Semibold" panose="020B0503030403020204" pitchFamily="34" charset="0"/>
            </a:endParaRP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5B4DA44F-48E7-BE5A-9E0A-829874CC04FF}"/>
              </a:ext>
            </a:extLst>
          </p:cNvPr>
          <p:cNvSpPr/>
          <p:nvPr userDrawn="1"/>
        </p:nvSpPr>
        <p:spPr>
          <a:xfrm rot="16200000" flipV="1">
            <a:off x="441598" y="1226163"/>
            <a:ext cx="154700" cy="1545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66" b="1" dirty="0">
              <a:solidFill>
                <a:schemeClr val="bg1"/>
              </a:solidFill>
              <a:latin typeface="Source Sans Pro Semibold" panose="020B0503030403020204" pitchFamily="34" charset="0"/>
              <a:ea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8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s?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vidéo-collée.png" descr="vidéo-collée.png">
            <a:extLst>
              <a:ext uri="{FF2B5EF4-FFF2-40B4-BE49-F238E27FC236}">
                <a16:creationId xmlns:a16="http://schemas.microsoft.com/office/drawing/2014/main" id="{192E77B7-EB91-BE6E-E505-B9EFE84C37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5830" y="0"/>
            <a:ext cx="6086170" cy="685800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46" name="Rectangle">
            <a:extLst>
              <a:ext uri="{FF2B5EF4-FFF2-40B4-BE49-F238E27FC236}">
                <a16:creationId xmlns:a16="http://schemas.microsoft.com/office/drawing/2014/main" id="{1362ACD5-A16F-FD07-273A-47ADB3C3CEEB}"/>
              </a:ext>
            </a:extLst>
          </p:cNvPr>
          <p:cNvSpPr/>
          <p:nvPr userDrawn="1"/>
        </p:nvSpPr>
        <p:spPr>
          <a:xfrm>
            <a:off x="6096000" y="0"/>
            <a:ext cx="6096001" cy="6850286"/>
          </a:xfrm>
          <a:prstGeom prst="rect">
            <a:avLst/>
          </a:prstGeom>
          <a:gradFill>
            <a:gsLst>
              <a:gs pos="0">
                <a:srgbClr val="A2CDBF">
                  <a:alpha val="55498"/>
                </a:srgbClr>
              </a:gs>
              <a:gs pos="32662">
                <a:srgbClr val="54BD9B">
                  <a:alpha val="55498"/>
                </a:srgbClr>
              </a:gs>
              <a:gs pos="46710">
                <a:srgbClr val="49A585">
                  <a:alpha val="55498"/>
                </a:srgbClr>
              </a:gs>
              <a:gs pos="65673">
                <a:srgbClr val="008F6C">
                  <a:alpha val="55498"/>
                </a:srgbClr>
              </a:gs>
              <a:gs pos="78238">
                <a:srgbClr val="1F8D6E">
                  <a:alpha val="55498"/>
                </a:srgbClr>
              </a:gs>
              <a:gs pos="100000">
                <a:srgbClr val="008F6D">
                  <a:alpha val="55498"/>
                </a:srgbClr>
              </a:gs>
            </a:gsLst>
            <a:lin ang="8374729"/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C20FC2CA-32BF-4EA9-42B4-03D1631B4E3A}"/>
              </a:ext>
            </a:extLst>
          </p:cNvPr>
          <p:cNvGrpSpPr/>
          <p:nvPr userDrawn="1"/>
        </p:nvGrpSpPr>
        <p:grpSpPr>
          <a:xfrm>
            <a:off x="6408066" y="673768"/>
            <a:ext cx="5481698" cy="6195250"/>
            <a:chOff x="5955884" y="274028"/>
            <a:chExt cx="6064789" cy="6854239"/>
          </a:xfrm>
        </p:grpSpPr>
        <p:sp>
          <p:nvSpPr>
            <p:cNvPr id="48" name="Cercle">
              <a:extLst>
                <a:ext uri="{FF2B5EF4-FFF2-40B4-BE49-F238E27FC236}">
                  <a16:creationId xmlns:a16="http://schemas.microsoft.com/office/drawing/2014/main" id="{469C516E-B78D-E0ED-2537-3535791CD0B0}"/>
                </a:ext>
              </a:extLst>
            </p:cNvPr>
            <p:cNvSpPr/>
            <p:nvPr/>
          </p:nvSpPr>
          <p:spPr>
            <a:xfrm>
              <a:off x="5955884" y="2987182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9" name="Cercle">
              <a:extLst>
                <a:ext uri="{FF2B5EF4-FFF2-40B4-BE49-F238E27FC236}">
                  <a16:creationId xmlns:a16="http://schemas.microsoft.com/office/drawing/2014/main" id="{FDE4066A-BC6C-70BA-DCC7-6A22754AAC1C}"/>
                </a:ext>
              </a:extLst>
            </p:cNvPr>
            <p:cNvSpPr/>
            <p:nvPr/>
          </p:nvSpPr>
          <p:spPr>
            <a:xfrm>
              <a:off x="8549046" y="2989275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0" name="Cercle">
              <a:extLst>
                <a:ext uri="{FF2B5EF4-FFF2-40B4-BE49-F238E27FC236}">
                  <a16:creationId xmlns:a16="http://schemas.microsoft.com/office/drawing/2014/main" id="{7E82529B-D660-4A57-2791-2E07B5B45773}"/>
                </a:ext>
              </a:extLst>
            </p:cNvPr>
            <p:cNvSpPr/>
            <p:nvPr/>
          </p:nvSpPr>
          <p:spPr>
            <a:xfrm>
              <a:off x="8552198" y="5700937"/>
              <a:ext cx="869901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1" name="Cercle">
              <a:extLst>
                <a:ext uri="{FF2B5EF4-FFF2-40B4-BE49-F238E27FC236}">
                  <a16:creationId xmlns:a16="http://schemas.microsoft.com/office/drawing/2014/main" id="{59089423-2900-B31D-96C6-BFCB160B05C0}"/>
                </a:ext>
              </a:extLst>
            </p:cNvPr>
            <p:cNvSpPr/>
            <p:nvPr/>
          </p:nvSpPr>
          <p:spPr>
            <a:xfrm>
              <a:off x="5958389" y="5701797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2" name="Cercle">
              <a:extLst>
                <a:ext uri="{FF2B5EF4-FFF2-40B4-BE49-F238E27FC236}">
                  <a16:creationId xmlns:a16="http://schemas.microsoft.com/office/drawing/2014/main" id="{A619A38E-5459-23DF-DFDB-E22617821374}"/>
                </a:ext>
              </a:extLst>
            </p:cNvPr>
            <p:cNvSpPr/>
            <p:nvPr/>
          </p:nvSpPr>
          <p:spPr>
            <a:xfrm>
              <a:off x="11150771" y="5701797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" name="Cercle">
              <a:extLst>
                <a:ext uri="{FF2B5EF4-FFF2-40B4-BE49-F238E27FC236}">
                  <a16:creationId xmlns:a16="http://schemas.microsoft.com/office/drawing/2014/main" id="{E3D48922-BBEB-F9E8-A390-340CB3747F96}"/>
                </a:ext>
              </a:extLst>
            </p:cNvPr>
            <p:cNvSpPr/>
            <p:nvPr/>
          </p:nvSpPr>
          <p:spPr>
            <a:xfrm>
              <a:off x="11150771" y="2988043"/>
              <a:ext cx="869902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4" name="Cercle">
              <a:extLst>
                <a:ext uri="{FF2B5EF4-FFF2-40B4-BE49-F238E27FC236}">
                  <a16:creationId xmlns:a16="http://schemas.microsoft.com/office/drawing/2014/main" id="{5A674BBA-4A04-F4C9-2C08-0BA7C676BD81}"/>
                </a:ext>
              </a:extLst>
            </p:cNvPr>
            <p:cNvSpPr/>
            <p:nvPr/>
          </p:nvSpPr>
          <p:spPr>
            <a:xfrm>
              <a:off x="8552198" y="274028"/>
              <a:ext cx="869901" cy="869902"/>
            </a:xfrm>
            <a:prstGeom prst="ellipse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55" name="Rectangle">
              <a:extLst>
                <a:ext uri="{FF2B5EF4-FFF2-40B4-BE49-F238E27FC236}">
                  <a16:creationId xmlns:a16="http://schemas.microsoft.com/office/drawing/2014/main" id="{0323A8B6-F82A-DC18-0686-0BBA6753D8EC}"/>
                </a:ext>
              </a:extLst>
            </p:cNvPr>
            <p:cNvSpPr/>
            <p:nvPr/>
          </p:nvSpPr>
          <p:spPr>
            <a:xfrm>
              <a:off x="6364208" y="3816000"/>
              <a:ext cx="53254" cy="1908000"/>
            </a:xfrm>
            <a:prstGeom prst="rect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" name="Rectangle">
              <a:extLst>
                <a:ext uri="{FF2B5EF4-FFF2-40B4-BE49-F238E27FC236}">
                  <a16:creationId xmlns:a16="http://schemas.microsoft.com/office/drawing/2014/main" id="{A283E385-FC10-8094-1722-60DC8FBC22A3}"/>
                </a:ext>
              </a:extLst>
            </p:cNvPr>
            <p:cNvSpPr/>
            <p:nvPr/>
          </p:nvSpPr>
          <p:spPr>
            <a:xfrm rot="16200000">
              <a:off x="7668000" y="5217514"/>
              <a:ext cx="53254" cy="1838469"/>
            </a:xfrm>
            <a:prstGeom prst="rect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" name="Rectangle">
              <a:extLst>
                <a:ext uri="{FF2B5EF4-FFF2-40B4-BE49-F238E27FC236}">
                  <a16:creationId xmlns:a16="http://schemas.microsoft.com/office/drawing/2014/main" id="{32531155-AEA5-7250-349D-5599421F89E6}"/>
                </a:ext>
              </a:extLst>
            </p:cNvPr>
            <p:cNvSpPr/>
            <p:nvPr/>
          </p:nvSpPr>
          <p:spPr>
            <a:xfrm rot="16200000">
              <a:off x="10226667" y="5217514"/>
              <a:ext cx="53254" cy="1838469"/>
            </a:xfrm>
            <a:prstGeom prst="rect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" name="Rectangle">
              <a:extLst>
                <a:ext uri="{FF2B5EF4-FFF2-40B4-BE49-F238E27FC236}">
                  <a16:creationId xmlns:a16="http://schemas.microsoft.com/office/drawing/2014/main" id="{AA9D2416-1D0A-7D63-6476-966CEC3D73AD}"/>
                </a:ext>
              </a:extLst>
            </p:cNvPr>
            <p:cNvSpPr/>
            <p:nvPr/>
          </p:nvSpPr>
          <p:spPr>
            <a:xfrm>
              <a:off x="8960521" y="6570656"/>
              <a:ext cx="53255" cy="557611"/>
            </a:xfrm>
            <a:prstGeom prst="rect">
              <a:avLst/>
            </a:prstGeom>
            <a:solidFill>
              <a:schemeClr val="accent2">
                <a:hueOff val="409703"/>
                <a:satOff val="16284"/>
                <a:lumOff val="5034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chemeClr val="accent2">
                      <a:hueOff val="409703"/>
                      <a:satOff val="16284"/>
                      <a:lumOff val="50349"/>
                    </a:schemeClr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pic>
        <p:nvPicPr>
          <p:cNvPr id="63" name="logo_ijl.png" descr="logo_ijl.png">
            <a:extLst>
              <a:ext uri="{FF2B5EF4-FFF2-40B4-BE49-F238E27FC236}">
                <a16:creationId xmlns:a16="http://schemas.microsoft.com/office/drawing/2014/main" id="{E89DC35B-779F-E29E-888D-D72B3F97CC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4758" y="1438695"/>
            <a:ext cx="2524034" cy="829377"/>
          </a:xfrm>
          <a:prstGeom prst="rect">
            <a:avLst/>
          </a:prstGeom>
          <a:ln w="12700">
            <a:miter lim="400000"/>
          </a:ln>
        </p:spPr>
      </p:pic>
      <p:sp>
        <p:nvSpPr>
          <p:cNvPr id="64" name="Questions ?">
            <a:extLst>
              <a:ext uri="{FF2B5EF4-FFF2-40B4-BE49-F238E27FC236}">
                <a16:creationId xmlns:a16="http://schemas.microsoft.com/office/drawing/2014/main" id="{377EC689-8DAB-5CC1-B8FF-5F28C3B902B8}"/>
              </a:ext>
            </a:extLst>
          </p:cNvPr>
          <p:cNvSpPr txBox="1"/>
          <p:nvPr userDrawn="1"/>
        </p:nvSpPr>
        <p:spPr>
          <a:xfrm>
            <a:off x="892800" y="2980800"/>
            <a:ext cx="4316904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10600">
                <a:gradFill flip="none" rotWithShape="1">
                  <a:gsLst>
                    <a:gs pos="1972">
                      <a:srgbClr val="A2CDBF"/>
                    </a:gs>
                    <a:gs pos="100000">
                      <a:srgbClr val="008F6C"/>
                    </a:gs>
                  </a:gsLst>
                  <a:lin ang="804850" scaled="0"/>
                </a:gra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sz="5000" b="1" dirty="0"/>
              <a:t>Questions? </a:t>
            </a:r>
          </a:p>
        </p:txBody>
      </p:sp>
    </p:spTree>
    <p:extLst>
      <p:ext uri="{BB962C8B-B14F-4D97-AF65-F5344CB8AC3E}">
        <p14:creationId xmlns:p14="http://schemas.microsoft.com/office/powerpoint/2010/main" val="565736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estions?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954F64-4D01-08D8-FAD6-C863F7065B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1000">
                <a:srgbClr val="66C696"/>
              </a:gs>
              <a:gs pos="100000">
                <a:srgbClr val="95D0BB"/>
              </a:gs>
              <a:gs pos="0">
                <a:srgbClr val="00A482"/>
              </a:gs>
              <a:gs pos="35000">
                <a:srgbClr val="1FA68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ABDE222-4AFF-144D-81E2-78DFBCAB15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50" y="-4065"/>
            <a:ext cx="12020550" cy="6862065"/>
          </a:xfrm>
          <a:prstGeom prst="rect">
            <a:avLst/>
          </a:prstGeom>
        </p:spPr>
      </p:pic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924117AC-02F6-3CDE-9732-2D2B1916098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777" y="1491956"/>
            <a:ext cx="2524448" cy="82934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hank you for your…">
            <a:extLst>
              <a:ext uri="{FF2B5EF4-FFF2-40B4-BE49-F238E27FC236}">
                <a16:creationId xmlns:a16="http://schemas.microsoft.com/office/drawing/2014/main" id="{DCBB4DFB-77DF-5643-DB5A-A6DC4B9DFEAB}"/>
              </a:ext>
            </a:extLst>
          </p:cNvPr>
          <p:cNvSpPr txBox="1"/>
          <p:nvPr userDrawn="1"/>
        </p:nvSpPr>
        <p:spPr>
          <a:xfrm>
            <a:off x="1079777" y="2531317"/>
            <a:ext cx="7084787" cy="1795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1160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5500" b="1" dirty="0"/>
              <a:t>Thank you for your </a:t>
            </a:r>
          </a:p>
          <a:p>
            <a:pPr algn="l" defTabSz="457200">
              <a:defRPr sz="11600">
                <a:solidFill>
                  <a:schemeClr val="accent2">
                    <a:hueOff val="409703"/>
                    <a:satOff val="16284"/>
                    <a:lumOff val="50349"/>
                  </a:schemeClr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5500" b="1" dirty="0"/>
              <a:t>attention </a:t>
            </a:r>
          </a:p>
        </p:txBody>
      </p:sp>
    </p:spTree>
    <p:extLst>
      <p:ext uri="{BB962C8B-B14F-4D97-AF65-F5344CB8AC3E}">
        <p14:creationId xmlns:p14="http://schemas.microsoft.com/office/powerpoint/2010/main" val="1410799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erge (Introduction, Remmerciements Questions, ..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680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190D4F80-CD87-459E-9824-035D40F4C66B}"/>
              </a:ext>
            </a:extLst>
          </p:cNvPr>
          <p:cNvGrpSpPr/>
          <p:nvPr userDrawn="1"/>
        </p:nvGrpSpPr>
        <p:grpSpPr>
          <a:xfrm>
            <a:off x="-436971" y="-66613"/>
            <a:ext cx="11701083" cy="865955"/>
            <a:chOff x="-436971" y="-66613"/>
            <a:chExt cx="11701083" cy="865955"/>
          </a:xfrm>
        </p:grpSpPr>
        <p:sp>
          <p:nvSpPr>
            <p:cNvPr id="3" name="Rectangle : coins arrondis 2">
              <a:extLst>
                <a:ext uri="{FF2B5EF4-FFF2-40B4-BE49-F238E27FC236}">
                  <a16:creationId xmlns:a16="http://schemas.microsoft.com/office/drawing/2014/main" id="{592CE741-A935-3C89-0451-F0B9F00C32BC}"/>
                </a:ext>
              </a:extLst>
            </p:cNvPr>
            <p:cNvSpPr/>
            <p:nvPr userDrawn="1"/>
          </p:nvSpPr>
          <p:spPr>
            <a:xfrm>
              <a:off x="-436971" y="0"/>
              <a:ext cx="11701083" cy="736600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rgbClr val="02B893"/>
                </a:gs>
                <a:gs pos="0">
                  <a:srgbClr val="039F7E"/>
                </a:gs>
                <a:gs pos="100000">
                  <a:srgbClr val="95CEBF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26CC714A-C6EF-890D-8476-57EBE85DAF23}"/>
                </a:ext>
              </a:extLst>
            </p:cNvPr>
            <p:cNvPicPr/>
            <p:nvPr userDrawn="1"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7257" y="-66613"/>
              <a:ext cx="10416935" cy="865955"/>
            </a:xfrm>
            <a:prstGeom prst="rect">
              <a:avLst/>
            </a:prstGeom>
          </p:spPr>
        </p:pic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5185F1F7-1C7A-CDAC-1F1B-7E5BEC5DF720}"/>
              </a:ext>
            </a:extLst>
          </p:cNvPr>
          <p:cNvGrpSpPr/>
          <p:nvPr userDrawn="1"/>
        </p:nvGrpSpPr>
        <p:grpSpPr>
          <a:xfrm>
            <a:off x="0" y="123290"/>
            <a:ext cx="590550" cy="493159"/>
            <a:chOff x="0" y="123290"/>
            <a:chExt cx="590550" cy="493159"/>
          </a:xfrm>
        </p:grpSpPr>
        <p:sp>
          <p:nvSpPr>
            <p:cNvPr id="6" name="Rectangle : coins arrondis 5">
              <a:extLst>
                <a:ext uri="{FF2B5EF4-FFF2-40B4-BE49-F238E27FC236}">
                  <a16:creationId xmlns:a16="http://schemas.microsoft.com/office/drawing/2014/main" id="{C5527426-3741-4F9B-5389-1103A81E79EC}"/>
                </a:ext>
              </a:extLst>
            </p:cNvPr>
            <p:cNvSpPr/>
            <p:nvPr userDrawn="1"/>
          </p:nvSpPr>
          <p:spPr>
            <a:xfrm>
              <a:off x="0" y="123290"/>
              <a:ext cx="349321" cy="493159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DACF5EA5-224A-94B8-DDD2-9D14D9C44215}"/>
                </a:ext>
              </a:extLst>
            </p:cNvPr>
            <p:cNvSpPr/>
            <p:nvPr userDrawn="1"/>
          </p:nvSpPr>
          <p:spPr>
            <a:xfrm>
              <a:off x="98425" y="123825"/>
              <a:ext cx="492125" cy="492125"/>
            </a:xfrm>
            <a:prstGeom prst="ellipse">
              <a:avLst/>
            </a:prstGeom>
            <a:solidFill>
              <a:srgbClr val="00A48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B2487BF0-A7BD-58BB-C04C-2FE99DFBFE7E}"/>
                </a:ext>
              </a:extLst>
            </p:cNvPr>
            <p:cNvSpPr/>
            <p:nvPr userDrawn="1"/>
          </p:nvSpPr>
          <p:spPr>
            <a:xfrm>
              <a:off x="146050" y="165100"/>
              <a:ext cx="406799" cy="40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9" name="Grouper" descr="Grouper">
            <a:extLst>
              <a:ext uri="{FF2B5EF4-FFF2-40B4-BE49-F238E27FC236}">
                <a16:creationId xmlns:a16="http://schemas.microsoft.com/office/drawing/2014/main" id="{627906CB-888D-2F2F-DF9C-2305FA19ADC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11737" y="91247"/>
            <a:ext cx="799531" cy="550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3" h="21462" extrusionOk="0">
                <a:moveTo>
                  <a:pt x="17414" y="4"/>
                </a:moveTo>
                <a:cubicBezTo>
                  <a:pt x="17212" y="35"/>
                  <a:pt x="17026" y="263"/>
                  <a:pt x="17025" y="664"/>
                </a:cubicBezTo>
                <a:cubicBezTo>
                  <a:pt x="17025" y="915"/>
                  <a:pt x="17128" y="1140"/>
                  <a:pt x="17298" y="1251"/>
                </a:cubicBezTo>
                <a:cubicBezTo>
                  <a:pt x="17417" y="1330"/>
                  <a:pt x="17615" y="1311"/>
                  <a:pt x="17728" y="1203"/>
                </a:cubicBezTo>
                <a:cubicBezTo>
                  <a:pt x="17773" y="1160"/>
                  <a:pt x="17842" y="1030"/>
                  <a:pt x="17877" y="916"/>
                </a:cubicBezTo>
                <a:lnTo>
                  <a:pt x="17934" y="712"/>
                </a:lnTo>
                <a:lnTo>
                  <a:pt x="19265" y="712"/>
                </a:lnTo>
                <a:lnTo>
                  <a:pt x="20588" y="712"/>
                </a:lnTo>
                <a:lnTo>
                  <a:pt x="20629" y="868"/>
                </a:lnTo>
                <a:cubicBezTo>
                  <a:pt x="20675" y="1070"/>
                  <a:pt x="20822" y="1260"/>
                  <a:pt x="20968" y="1299"/>
                </a:cubicBezTo>
                <a:cubicBezTo>
                  <a:pt x="21230" y="1371"/>
                  <a:pt x="21458" y="1068"/>
                  <a:pt x="21489" y="724"/>
                </a:cubicBezTo>
                <a:cubicBezTo>
                  <a:pt x="21499" y="609"/>
                  <a:pt x="21488" y="489"/>
                  <a:pt x="21447" y="376"/>
                </a:cubicBezTo>
                <a:cubicBezTo>
                  <a:pt x="21302" y="-30"/>
                  <a:pt x="20956" y="-125"/>
                  <a:pt x="20737" y="184"/>
                </a:cubicBezTo>
                <a:cubicBezTo>
                  <a:pt x="20676" y="269"/>
                  <a:pt x="20615" y="410"/>
                  <a:pt x="20604" y="484"/>
                </a:cubicBezTo>
                <a:lnTo>
                  <a:pt x="20588" y="616"/>
                </a:lnTo>
                <a:lnTo>
                  <a:pt x="19257" y="616"/>
                </a:lnTo>
                <a:cubicBezTo>
                  <a:pt x="18020" y="616"/>
                  <a:pt x="17934" y="609"/>
                  <a:pt x="17918" y="532"/>
                </a:cubicBezTo>
                <a:cubicBezTo>
                  <a:pt x="17838" y="144"/>
                  <a:pt x="17616" y="-27"/>
                  <a:pt x="17414" y="4"/>
                </a:cubicBezTo>
                <a:close/>
                <a:moveTo>
                  <a:pt x="11801" y="28"/>
                </a:moveTo>
                <a:cubicBezTo>
                  <a:pt x="11686" y="72"/>
                  <a:pt x="11577" y="180"/>
                  <a:pt x="11520" y="340"/>
                </a:cubicBezTo>
                <a:cubicBezTo>
                  <a:pt x="11393" y="697"/>
                  <a:pt x="11498" y="1111"/>
                  <a:pt x="11752" y="1251"/>
                </a:cubicBezTo>
                <a:lnTo>
                  <a:pt x="11900" y="1335"/>
                </a:lnTo>
                <a:lnTo>
                  <a:pt x="11900" y="2499"/>
                </a:lnTo>
                <a:lnTo>
                  <a:pt x="11900" y="3674"/>
                </a:lnTo>
                <a:lnTo>
                  <a:pt x="11743" y="3722"/>
                </a:lnTo>
                <a:cubicBezTo>
                  <a:pt x="11537" y="3798"/>
                  <a:pt x="11341" y="4094"/>
                  <a:pt x="11289" y="4394"/>
                </a:cubicBezTo>
                <a:lnTo>
                  <a:pt x="11247" y="4610"/>
                </a:lnTo>
                <a:lnTo>
                  <a:pt x="10462" y="4610"/>
                </a:lnTo>
                <a:lnTo>
                  <a:pt x="9677" y="4610"/>
                </a:lnTo>
                <a:lnTo>
                  <a:pt x="9636" y="4406"/>
                </a:lnTo>
                <a:cubicBezTo>
                  <a:pt x="9592" y="4169"/>
                  <a:pt x="9438" y="3894"/>
                  <a:pt x="9288" y="3782"/>
                </a:cubicBezTo>
                <a:cubicBezTo>
                  <a:pt x="9159" y="3685"/>
                  <a:pt x="8861" y="3686"/>
                  <a:pt x="8735" y="3782"/>
                </a:cubicBezTo>
                <a:cubicBezTo>
                  <a:pt x="8490" y="3968"/>
                  <a:pt x="8352" y="4318"/>
                  <a:pt x="8371" y="4706"/>
                </a:cubicBezTo>
                <a:cubicBezTo>
                  <a:pt x="8392" y="5122"/>
                  <a:pt x="8570" y="5442"/>
                  <a:pt x="8859" y="5557"/>
                </a:cubicBezTo>
                <a:lnTo>
                  <a:pt x="8983" y="5605"/>
                </a:lnTo>
                <a:lnTo>
                  <a:pt x="8983" y="6625"/>
                </a:lnTo>
                <a:lnTo>
                  <a:pt x="8983" y="7656"/>
                </a:lnTo>
                <a:lnTo>
                  <a:pt x="8834" y="7704"/>
                </a:lnTo>
                <a:cubicBezTo>
                  <a:pt x="8653" y="7774"/>
                  <a:pt x="8497" y="7965"/>
                  <a:pt x="8420" y="8208"/>
                </a:cubicBezTo>
                <a:cubicBezTo>
                  <a:pt x="8366" y="8383"/>
                  <a:pt x="8363" y="8565"/>
                  <a:pt x="8363" y="10438"/>
                </a:cubicBezTo>
                <a:lnTo>
                  <a:pt x="8363" y="12477"/>
                </a:lnTo>
                <a:lnTo>
                  <a:pt x="7503" y="12477"/>
                </a:lnTo>
                <a:lnTo>
                  <a:pt x="6652" y="12477"/>
                </a:lnTo>
                <a:lnTo>
                  <a:pt x="6577" y="12261"/>
                </a:lnTo>
                <a:cubicBezTo>
                  <a:pt x="6505" y="12044"/>
                  <a:pt x="6414" y="11930"/>
                  <a:pt x="6271" y="11878"/>
                </a:cubicBezTo>
                <a:lnTo>
                  <a:pt x="6189" y="11854"/>
                </a:lnTo>
                <a:lnTo>
                  <a:pt x="6197" y="10534"/>
                </a:lnTo>
                <a:lnTo>
                  <a:pt x="6205" y="9203"/>
                </a:lnTo>
                <a:lnTo>
                  <a:pt x="6304" y="9167"/>
                </a:lnTo>
                <a:cubicBezTo>
                  <a:pt x="6473" y="9104"/>
                  <a:pt x="6587" y="8889"/>
                  <a:pt x="6602" y="8603"/>
                </a:cubicBezTo>
                <a:cubicBezTo>
                  <a:pt x="6617" y="8302"/>
                  <a:pt x="6548" y="8109"/>
                  <a:pt x="6379" y="7992"/>
                </a:cubicBezTo>
                <a:cubicBezTo>
                  <a:pt x="6062" y="7774"/>
                  <a:pt x="5734" y="8054"/>
                  <a:pt x="5734" y="8555"/>
                </a:cubicBezTo>
                <a:cubicBezTo>
                  <a:pt x="5734" y="8894"/>
                  <a:pt x="5840" y="9089"/>
                  <a:pt x="6098" y="9203"/>
                </a:cubicBezTo>
                <a:cubicBezTo>
                  <a:pt x="6150" y="9226"/>
                  <a:pt x="6156" y="9328"/>
                  <a:pt x="6156" y="10522"/>
                </a:cubicBezTo>
                <a:lnTo>
                  <a:pt x="6156" y="11818"/>
                </a:lnTo>
                <a:lnTo>
                  <a:pt x="6015" y="11914"/>
                </a:lnTo>
                <a:cubicBezTo>
                  <a:pt x="5833" y="12027"/>
                  <a:pt x="5734" y="12235"/>
                  <a:pt x="5734" y="12525"/>
                </a:cubicBezTo>
                <a:cubicBezTo>
                  <a:pt x="5734" y="12821"/>
                  <a:pt x="5823" y="13011"/>
                  <a:pt x="6007" y="13113"/>
                </a:cubicBezTo>
                <a:lnTo>
                  <a:pt x="6156" y="13197"/>
                </a:lnTo>
                <a:lnTo>
                  <a:pt x="6156" y="14492"/>
                </a:lnTo>
                <a:lnTo>
                  <a:pt x="6156" y="15800"/>
                </a:lnTo>
                <a:lnTo>
                  <a:pt x="6032" y="15860"/>
                </a:lnTo>
                <a:cubicBezTo>
                  <a:pt x="5890" y="15921"/>
                  <a:pt x="5770" y="16102"/>
                  <a:pt x="5742" y="16303"/>
                </a:cubicBezTo>
                <a:lnTo>
                  <a:pt x="5726" y="16423"/>
                </a:lnTo>
                <a:lnTo>
                  <a:pt x="4750" y="16423"/>
                </a:lnTo>
                <a:lnTo>
                  <a:pt x="3775" y="16423"/>
                </a:lnTo>
                <a:lnTo>
                  <a:pt x="3709" y="16231"/>
                </a:lnTo>
                <a:cubicBezTo>
                  <a:pt x="3590" y="15872"/>
                  <a:pt x="3336" y="15726"/>
                  <a:pt x="3114" y="15896"/>
                </a:cubicBezTo>
                <a:cubicBezTo>
                  <a:pt x="2690" y="16219"/>
                  <a:pt x="2829" y="17107"/>
                  <a:pt x="3304" y="17107"/>
                </a:cubicBezTo>
                <a:cubicBezTo>
                  <a:pt x="3498" y="17107"/>
                  <a:pt x="3619" y="16996"/>
                  <a:pt x="3709" y="16723"/>
                </a:cubicBezTo>
                <a:lnTo>
                  <a:pt x="3775" y="16531"/>
                </a:lnTo>
                <a:lnTo>
                  <a:pt x="4750" y="16519"/>
                </a:lnTo>
                <a:lnTo>
                  <a:pt x="5726" y="16519"/>
                </a:lnTo>
                <a:lnTo>
                  <a:pt x="5751" y="16663"/>
                </a:lnTo>
                <a:cubicBezTo>
                  <a:pt x="5778" y="16862"/>
                  <a:pt x="5932" y="17068"/>
                  <a:pt x="6090" y="17107"/>
                </a:cubicBezTo>
                <a:cubicBezTo>
                  <a:pt x="6463" y="17198"/>
                  <a:pt x="6744" y="16593"/>
                  <a:pt x="6544" y="16123"/>
                </a:cubicBezTo>
                <a:cubicBezTo>
                  <a:pt x="6484" y="15983"/>
                  <a:pt x="6310" y="15812"/>
                  <a:pt x="6222" y="15812"/>
                </a:cubicBezTo>
                <a:cubicBezTo>
                  <a:pt x="6196" y="15812"/>
                  <a:pt x="6191" y="15443"/>
                  <a:pt x="6197" y="14492"/>
                </a:cubicBezTo>
                <a:lnTo>
                  <a:pt x="6205" y="13161"/>
                </a:lnTo>
                <a:lnTo>
                  <a:pt x="6296" y="13125"/>
                </a:lnTo>
                <a:cubicBezTo>
                  <a:pt x="6422" y="13076"/>
                  <a:pt x="6579" y="12870"/>
                  <a:pt x="6610" y="12693"/>
                </a:cubicBezTo>
                <a:lnTo>
                  <a:pt x="6635" y="12549"/>
                </a:lnTo>
                <a:lnTo>
                  <a:pt x="7495" y="12537"/>
                </a:lnTo>
                <a:lnTo>
                  <a:pt x="8363" y="12525"/>
                </a:lnTo>
                <a:lnTo>
                  <a:pt x="8363" y="14636"/>
                </a:lnTo>
                <a:cubicBezTo>
                  <a:pt x="8363" y="16664"/>
                  <a:pt x="8367" y="16775"/>
                  <a:pt x="8429" y="16951"/>
                </a:cubicBezTo>
                <a:cubicBezTo>
                  <a:pt x="8520" y="17211"/>
                  <a:pt x="8647" y="17362"/>
                  <a:pt x="8834" y="17443"/>
                </a:cubicBezTo>
                <a:cubicBezTo>
                  <a:pt x="9080" y="17550"/>
                  <a:pt x="9295" y="17471"/>
                  <a:pt x="9470" y="17203"/>
                </a:cubicBezTo>
                <a:cubicBezTo>
                  <a:pt x="9667" y="16902"/>
                  <a:pt x="9661" y="17106"/>
                  <a:pt x="9660" y="12561"/>
                </a:cubicBezTo>
                <a:cubicBezTo>
                  <a:pt x="9660" y="8632"/>
                  <a:pt x="9659" y="8388"/>
                  <a:pt x="9603" y="8208"/>
                </a:cubicBezTo>
                <a:cubicBezTo>
                  <a:pt x="9526" y="7965"/>
                  <a:pt x="9370" y="7774"/>
                  <a:pt x="9189" y="7704"/>
                </a:cubicBezTo>
                <a:lnTo>
                  <a:pt x="9049" y="7656"/>
                </a:lnTo>
                <a:lnTo>
                  <a:pt x="9049" y="6625"/>
                </a:lnTo>
                <a:cubicBezTo>
                  <a:pt x="9049" y="5844"/>
                  <a:pt x="9051" y="5595"/>
                  <a:pt x="9082" y="5581"/>
                </a:cubicBezTo>
                <a:cubicBezTo>
                  <a:pt x="9104" y="5571"/>
                  <a:pt x="9170" y="5550"/>
                  <a:pt x="9222" y="5533"/>
                </a:cubicBezTo>
                <a:cubicBezTo>
                  <a:pt x="9369" y="5486"/>
                  <a:pt x="9588" y="5145"/>
                  <a:pt x="9636" y="4885"/>
                </a:cubicBezTo>
                <a:lnTo>
                  <a:pt x="9677" y="4658"/>
                </a:lnTo>
                <a:lnTo>
                  <a:pt x="10462" y="4658"/>
                </a:lnTo>
                <a:lnTo>
                  <a:pt x="11247" y="4658"/>
                </a:lnTo>
                <a:lnTo>
                  <a:pt x="11289" y="4885"/>
                </a:lnTo>
                <a:cubicBezTo>
                  <a:pt x="11341" y="5185"/>
                  <a:pt x="11537" y="5470"/>
                  <a:pt x="11743" y="5545"/>
                </a:cubicBezTo>
                <a:lnTo>
                  <a:pt x="11900" y="5605"/>
                </a:lnTo>
                <a:lnTo>
                  <a:pt x="11900" y="6613"/>
                </a:lnTo>
                <a:lnTo>
                  <a:pt x="11900" y="7608"/>
                </a:lnTo>
                <a:lnTo>
                  <a:pt x="11785" y="7644"/>
                </a:lnTo>
                <a:cubicBezTo>
                  <a:pt x="11621" y="7682"/>
                  <a:pt x="11440" y="7875"/>
                  <a:pt x="11347" y="8112"/>
                </a:cubicBezTo>
                <a:lnTo>
                  <a:pt x="11264" y="8304"/>
                </a:lnTo>
                <a:lnTo>
                  <a:pt x="11247" y="12801"/>
                </a:lnTo>
                <a:lnTo>
                  <a:pt x="11231" y="17299"/>
                </a:lnTo>
                <a:lnTo>
                  <a:pt x="11165" y="17611"/>
                </a:lnTo>
                <a:cubicBezTo>
                  <a:pt x="10897" y="18756"/>
                  <a:pt x="10181" y="19424"/>
                  <a:pt x="9065" y="19578"/>
                </a:cubicBezTo>
                <a:cubicBezTo>
                  <a:pt x="8812" y="19612"/>
                  <a:pt x="8728" y="19637"/>
                  <a:pt x="8627" y="19733"/>
                </a:cubicBezTo>
                <a:cubicBezTo>
                  <a:pt x="8429" y="19924"/>
                  <a:pt x="8346" y="20153"/>
                  <a:pt x="8346" y="20525"/>
                </a:cubicBezTo>
                <a:cubicBezTo>
                  <a:pt x="8346" y="20798"/>
                  <a:pt x="8361" y="20867"/>
                  <a:pt x="8445" y="21041"/>
                </a:cubicBezTo>
                <a:cubicBezTo>
                  <a:pt x="8499" y="21151"/>
                  <a:pt x="8605" y="21302"/>
                  <a:pt x="8685" y="21365"/>
                </a:cubicBezTo>
                <a:cubicBezTo>
                  <a:pt x="8822" y="21471"/>
                  <a:pt x="8854" y="21475"/>
                  <a:pt x="9173" y="21449"/>
                </a:cubicBezTo>
                <a:cubicBezTo>
                  <a:pt x="9709" y="21404"/>
                  <a:pt x="10280" y="21192"/>
                  <a:pt x="10768" y="20861"/>
                </a:cubicBezTo>
                <a:cubicBezTo>
                  <a:pt x="11503" y="20362"/>
                  <a:pt x="12093" y="19444"/>
                  <a:pt x="12355" y="18402"/>
                </a:cubicBezTo>
                <a:cubicBezTo>
                  <a:pt x="12568" y="17555"/>
                  <a:pt x="12562" y="17663"/>
                  <a:pt x="12562" y="12753"/>
                </a:cubicBezTo>
                <a:lnTo>
                  <a:pt x="12562" y="8304"/>
                </a:lnTo>
                <a:lnTo>
                  <a:pt x="12487" y="8112"/>
                </a:lnTo>
                <a:cubicBezTo>
                  <a:pt x="12394" y="7875"/>
                  <a:pt x="12212" y="7682"/>
                  <a:pt x="12049" y="7644"/>
                </a:cubicBezTo>
                <a:lnTo>
                  <a:pt x="11933" y="7608"/>
                </a:lnTo>
                <a:lnTo>
                  <a:pt x="11933" y="6613"/>
                </a:lnTo>
                <a:lnTo>
                  <a:pt x="11933" y="5605"/>
                </a:lnTo>
                <a:lnTo>
                  <a:pt x="12057" y="5557"/>
                </a:lnTo>
                <a:cubicBezTo>
                  <a:pt x="12371" y="5435"/>
                  <a:pt x="12545" y="5099"/>
                  <a:pt x="12545" y="4634"/>
                </a:cubicBezTo>
                <a:cubicBezTo>
                  <a:pt x="12545" y="4168"/>
                  <a:pt x="12371" y="3845"/>
                  <a:pt x="12057" y="3722"/>
                </a:cubicBezTo>
                <a:lnTo>
                  <a:pt x="11933" y="3674"/>
                </a:lnTo>
                <a:lnTo>
                  <a:pt x="11933" y="2499"/>
                </a:lnTo>
                <a:lnTo>
                  <a:pt x="11933" y="1323"/>
                </a:lnTo>
                <a:lnTo>
                  <a:pt x="12041" y="1275"/>
                </a:lnTo>
                <a:cubicBezTo>
                  <a:pt x="12401" y="1103"/>
                  <a:pt x="12467" y="386"/>
                  <a:pt x="12148" y="100"/>
                </a:cubicBezTo>
                <a:cubicBezTo>
                  <a:pt x="12040" y="3"/>
                  <a:pt x="11916" y="-16"/>
                  <a:pt x="11801" y="28"/>
                </a:cubicBezTo>
                <a:close/>
                <a:moveTo>
                  <a:pt x="14669" y="3638"/>
                </a:moveTo>
                <a:cubicBezTo>
                  <a:pt x="14438" y="3643"/>
                  <a:pt x="14208" y="3818"/>
                  <a:pt x="14099" y="4166"/>
                </a:cubicBezTo>
                <a:cubicBezTo>
                  <a:pt x="14043" y="4346"/>
                  <a:pt x="14042" y="4594"/>
                  <a:pt x="14041" y="8771"/>
                </a:cubicBezTo>
                <a:cubicBezTo>
                  <a:pt x="14041" y="12924"/>
                  <a:pt x="14041" y="13207"/>
                  <a:pt x="14099" y="13641"/>
                </a:cubicBezTo>
                <a:cubicBezTo>
                  <a:pt x="14218" y="14527"/>
                  <a:pt x="14451" y="15214"/>
                  <a:pt x="14826" y="15800"/>
                </a:cubicBezTo>
                <a:cubicBezTo>
                  <a:pt x="15350" y="16615"/>
                  <a:pt x="16059" y="17143"/>
                  <a:pt x="16934" y="17371"/>
                </a:cubicBezTo>
                <a:cubicBezTo>
                  <a:pt x="17609" y="17547"/>
                  <a:pt x="17902" y="17487"/>
                  <a:pt x="18125" y="17119"/>
                </a:cubicBezTo>
                <a:cubicBezTo>
                  <a:pt x="18297" y="16834"/>
                  <a:pt x="18307" y="16291"/>
                  <a:pt x="18149" y="15991"/>
                </a:cubicBezTo>
                <a:cubicBezTo>
                  <a:pt x="18000" y="15707"/>
                  <a:pt x="17863" y="15616"/>
                  <a:pt x="17496" y="15572"/>
                </a:cubicBezTo>
                <a:cubicBezTo>
                  <a:pt x="16388" y="15437"/>
                  <a:pt x="15674" y="14721"/>
                  <a:pt x="15413" y="13485"/>
                </a:cubicBezTo>
                <a:cubicBezTo>
                  <a:pt x="15359" y="13227"/>
                  <a:pt x="15355" y="12999"/>
                  <a:pt x="15355" y="10894"/>
                </a:cubicBezTo>
                <a:lnTo>
                  <a:pt x="15355" y="8591"/>
                </a:lnTo>
                <a:lnTo>
                  <a:pt x="16182" y="8591"/>
                </a:lnTo>
                <a:lnTo>
                  <a:pt x="17000" y="8591"/>
                </a:lnTo>
                <a:lnTo>
                  <a:pt x="17033" y="8735"/>
                </a:lnTo>
                <a:cubicBezTo>
                  <a:pt x="17065" y="8912"/>
                  <a:pt x="17214" y="9130"/>
                  <a:pt x="17339" y="9179"/>
                </a:cubicBezTo>
                <a:lnTo>
                  <a:pt x="17430" y="9215"/>
                </a:lnTo>
                <a:lnTo>
                  <a:pt x="17438" y="10534"/>
                </a:lnTo>
                <a:cubicBezTo>
                  <a:pt x="17445" y="11486"/>
                  <a:pt x="17440" y="11866"/>
                  <a:pt x="17414" y="11866"/>
                </a:cubicBezTo>
                <a:cubicBezTo>
                  <a:pt x="17325" y="11866"/>
                  <a:pt x="17151" y="12025"/>
                  <a:pt x="17091" y="12166"/>
                </a:cubicBezTo>
                <a:cubicBezTo>
                  <a:pt x="16988" y="12407"/>
                  <a:pt x="17001" y="12717"/>
                  <a:pt x="17124" y="12921"/>
                </a:cubicBezTo>
                <a:cubicBezTo>
                  <a:pt x="17407" y="13388"/>
                  <a:pt x="17910" y="13126"/>
                  <a:pt x="17910" y="12513"/>
                </a:cubicBezTo>
                <a:cubicBezTo>
                  <a:pt x="17910" y="12227"/>
                  <a:pt x="17833" y="12069"/>
                  <a:pt x="17629" y="11926"/>
                </a:cubicBezTo>
                <a:lnTo>
                  <a:pt x="17480" y="11818"/>
                </a:lnTo>
                <a:lnTo>
                  <a:pt x="17480" y="10570"/>
                </a:lnTo>
                <a:cubicBezTo>
                  <a:pt x="17480" y="9887"/>
                  <a:pt x="17486" y="9292"/>
                  <a:pt x="17496" y="9251"/>
                </a:cubicBezTo>
                <a:cubicBezTo>
                  <a:pt x="17507" y="9210"/>
                  <a:pt x="17541" y="9179"/>
                  <a:pt x="17571" y="9179"/>
                </a:cubicBezTo>
                <a:cubicBezTo>
                  <a:pt x="17683" y="9179"/>
                  <a:pt x="17830" y="9004"/>
                  <a:pt x="17885" y="8795"/>
                </a:cubicBezTo>
                <a:cubicBezTo>
                  <a:pt x="17982" y="8427"/>
                  <a:pt x="17877" y="8098"/>
                  <a:pt x="17604" y="7932"/>
                </a:cubicBezTo>
                <a:lnTo>
                  <a:pt x="17480" y="7860"/>
                </a:lnTo>
                <a:lnTo>
                  <a:pt x="17480" y="6565"/>
                </a:lnTo>
                <a:cubicBezTo>
                  <a:pt x="17480" y="5372"/>
                  <a:pt x="17485" y="5269"/>
                  <a:pt x="17538" y="5245"/>
                </a:cubicBezTo>
                <a:cubicBezTo>
                  <a:pt x="17741" y="5154"/>
                  <a:pt x="17814" y="5078"/>
                  <a:pt x="17877" y="4873"/>
                </a:cubicBezTo>
                <a:cubicBezTo>
                  <a:pt x="18051" y="4300"/>
                  <a:pt x="17634" y="3733"/>
                  <a:pt x="17248" y="4022"/>
                </a:cubicBezTo>
                <a:cubicBezTo>
                  <a:pt x="16889" y="4292"/>
                  <a:pt x="16977" y="5067"/>
                  <a:pt x="17389" y="5245"/>
                </a:cubicBezTo>
                <a:cubicBezTo>
                  <a:pt x="17441" y="5268"/>
                  <a:pt x="17447" y="5376"/>
                  <a:pt x="17447" y="6589"/>
                </a:cubicBezTo>
                <a:lnTo>
                  <a:pt x="17447" y="7896"/>
                </a:lnTo>
                <a:lnTo>
                  <a:pt x="17348" y="7932"/>
                </a:lnTo>
                <a:cubicBezTo>
                  <a:pt x="17217" y="7973"/>
                  <a:pt x="17058" y="8198"/>
                  <a:pt x="17033" y="8376"/>
                </a:cubicBezTo>
                <a:lnTo>
                  <a:pt x="17017" y="8519"/>
                </a:lnTo>
                <a:lnTo>
                  <a:pt x="16174" y="8519"/>
                </a:lnTo>
                <a:lnTo>
                  <a:pt x="15339" y="8519"/>
                </a:lnTo>
                <a:lnTo>
                  <a:pt x="15339" y="6433"/>
                </a:lnTo>
                <a:lnTo>
                  <a:pt x="15339" y="4346"/>
                </a:lnTo>
                <a:lnTo>
                  <a:pt x="15265" y="4142"/>
                </a:lnTo>
                <a:cubicBezTo>
                  <a:pt x="15140" y="3799"/>
                  <a:pt x="14901" y="3633"/>
                  <a:pt x="14669" y="3638"/>
                </a:cubicBezTo>
                <a:close/>
                <a:moveTo>
                  <a:pt x="19298" y="3962"/>
                </a:moveTo>
                <a:cubicBezTo>
                  <a:pt x="19198" y="3947"/>
                  <a:pt x="19092" y="3977"/>
                  <a:pt x="19017" y="4046"/>
                </a:cubicBezTo>
                <a:cubicBezTo>
                  <a:pt x="18881" y="4170"/>
                  <a:pt x="18797" y="4429"/>
                  <a:pt x="18819" y="4670"/>
                </a:cubicBezTo>
                <a:cubicBezTo>
                  <a:pt x="18846" y="4958"/>
                  <a:pt x="18965" y="5154"/>
                  <a:pt x="19174" y="5245"/>
                </a:cubicBezTo>
                <a:cubicBezTo>
                  <a:pt x="19227" y="5268"/>
                  <a:pt x="19232" y="5378"/>
                  <a:pt x="19232" y="6589"/>
                </a:cubicBezTo>
                <a:lnTo>
                  <a:pt x="19232" y="7896"/>
                </a:lnTo>
                <a:lnTo>
                  <a:pt x="19149" y="7932"/>
                </a:lnTo>
                <a:cubicBezTo>
                  <a:pt x="18718" y="8089"/>
                  <a:pt x="18700" y="8992"/>
                  <a:pt x="19125" y="9179"/>
                </a:cubicBezTo>
                <a:cubicBezTo>
                  <a:pt x="19314" y="9262"/>
                  <a:pt x="19552" y="9118"/>
                  <a:pt x="19637" y="8879"/>
                </a:cubicBezTo>
                <a:cubicBezTo>
                  <a:pt x="19712" y="8671"/>
                  <a:pt x="19708" y="8355"/>
                  <a:pt x="19629" y="8196"/>
                </a:cubicBezTo>
                <a:cubicBezTo>
                  <a:pt x="19594" y="8125"/>
                  <a:pt x="19498" y="8029"/>
                  <a:pt x="19414" y="7968"/>
                </a:cubicBezTo>
                <a:lnTo>
                  <a:pt x="19265" y="7848"/>
                </a:lnTo>
                <a:lnTo>
                  <a:pt x="19273" y="6553"/>
                </a:lnTo>
                <a:lnTo>
                  <a:pt x="19282" y="5269"/>
                </a:lnTo>
                <a:lnTo>
                  <a:pt x="19406" y="5197"/>
                </a:lnTo>
                <a:cubicBezTo>
                  <a:pt x="19719" y="5042"/>
                  <a:pt x="19800" y="4459"/>
                  <a:pt x="19555" y="4118"/>
                </a:cubicBezTo>
                <a:cubicBezTo>
                  <a:pt x="19490" y="4028"/>
                  <a:pt x="19398" y="3977"/>
                  <a:pt x="19298" y="3962"/>
                </a:cubicBezTo>
                <a:close/>
                <a:moveTo>
                  <a:pt x="6040" y="3986"/>
                </a:moveTo>
                <a:cubicBezTo>
                  <a:pt x="5952" y="4023"/>
                  <a:pt x="5867" y="4090"/>
                  <a:pt x="5800" y="4214"/>
                </a:cubicBezTo>
                <a:cubicBezTo>
                  <a:pt x="5751" y="4304"/>
                  <a:pt x="5734" y="4411"/>
                  <a:pt x="5734" y="4586"/>
                </a:cubicBezTo>
                <a:cubicBezTo>
                  <a:pt x="5734" y="4918"/>
                  <a:pt x="5834" y="5128"/>
                  <a:pt x="6040" y="5221"/>
                </a:cubicBezTo>
                <a:cubicBezTo>
                  <a:pt x="6320" y="5347"/>
                  <a:pt x="6610" y="5023"/>
                  <a:pt x="6610" y="4586"/>
                </a:cubicBezTo>
                <a:cubicBezTo>
                  <a:pt x="6610" y="4121"/>
                  <a:pt x="6305" y="3875"/>
                  <a:pt x="6040" y="3986"/>
                </a:cubicBezTo>
                <a:close/>
                <a:moveTo>
                  <a:pt x="3254" y="7908"/>
                </a:moveTo>
                <a:cubicBezTo>
                  <a:pt x="3029" y="7963"/>
                  <a:pt x="2824" y="8302"/>
                  <a:pt x="2866" y="8663"/>
                </a:cubicBezTo>
                <a:cubicBezTo>
                  <a:pt x="2894" y="8904"/>
                  <a:pt x="2989" y="9069"/>
                  <a:pt x="3155" y="9155"/>
                </a:cubicBezTo>
                <a:cubicBezTo>
                  <a:pt x="3485" y="9326"/>
                  <a:pt x="3807" y="8916"/>
                  <a:pt x="3742" y="8412"/>
                </a:cubicBezTo>
                <a:cubicBezTo>
                  <a:pt x="3721" y="8251"/>
                  <a:pt x="3611" y="8055"/>
                  <a:pt x="3478" y="7956"/>
                </a:cubicBezTo>
                <a:cubicBezTo>
                  <a:pt x="3406" y="7902"/>
                  <a:pt x="3329" y="7890"/>
                  <a:pt x="3254" y="7908"/>
                </a:cubicBezTo>
                <a:close/>
                <a:moveTo>
                  <a:pt x="386" y="11878"/>
                </a:moveTo>
                <a:cubicBezTo>
                  <a:pt x="289" y="11897"/>
                  <a:pt x="197" y="11967"/>
                  <a:pt x="113" y="12094"/>
                </a:cubicBezTo>
                <a:cubicBezTo>
                  <a:pt x="-101" y="12418"/>
                  <a:pt x="1" y="13001"/>
                  <a:pt x="303" y="13137"/>
                </a:cubicBezTo>
                <a:cubicBezTo>
                  <a:pt x="534" y="13241"/>
                  <a:pt x="814" y="13028"/>
                  <a:pt x="874" y="12705"/>
                </a:cubicBezTo>
                <a:cubicBezTo>
                  <a:pt x="968" y="12198"/>
                  <a:pt x="677" y="11820"/>
                  <a:pt x="386" y="11878"/>
                </a:cubicBezTo>
                <a:close/>
                <a:moveTo>
                  <a:pt x="3304" y="11878"/>
                </a:moveTo>
                <a:cubicBezTo>
                  <a:pt x="3028" y="11884"/>
                  <a:pt x="2780" y="12277"/>
                  <a:pt x="2882" y="12729"/>
                </a:cubicBezTo>
                <a:cubicBezTo>
                  <a:pt x="2921" y="12899"/>
                  <a:pt x="3068" y="13104"/>
                  <a:pt x="3188" y="13149"/>
                </a:cubicBezTo>
                <a:cubicBezTo>
                  <a:pt x="3224" y="13162"/>
                  <a:pt x="3308" y="13162"/>
                  <a:pt x="3370" y="13149"/>
                </a:cubicBezTo>
                <a:cubicBezTo>
                  <a:pt x="3767" y="13069"/>
                  <a:pt x="3893" y="12370"/>
                  <a:pt x="3577" y="12010"/>
                </a:cubicBezTo>
                <a:cubicBezTo>
                  <a:pt x="3491" y="11912"/>
                  <a:pt x="3396" y="11875"/>
                  <a:pt x="3304" y="11878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4E6C661F-E3E6-647B-18FB-4C8EC8AF9590}"/>
              </a:ext>
            </a:extLst>
          </p:cNvPr>
          <p:cNvSpPr/>
          <p:nvPr userDrawn="1"/>
        </p:nvSpPr>
        <p:spPr>
          <a:xfrm>
            <a:off x="0" y="792213"/>
            <a:ext cx="12192000" cy="10800"/>
          </a:xfrm>
          <a:prstGeom prst="roundRect">
            <a:avLst>
              <a:gd name="adj" fmla="val 0"/>
            </a:avLst>
          </a:prstGeom>
          <a:solidFill>
            <a:srgbClr val="5BC6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A9E906E1-72A9-C94D-3265-1388702A724B}"/>
              </a:ext>
            </a:extLst>
          </p:cNvPr>
          <p:cNvGrpSpPr/>
          <p:nvPr userDrawn="1"/>
        </p:nvGrpSpPr>
        <p:grpSpPr>
          <a:xfrm>
            <a:off x="11185200" y="6306705"/>
            <a:ext cx="1381450" cy="598920"/>
            <a:chOff x="11185200" y="6306705"/>
            <a:chExt cx="1381450" cy="598920"/>
          </a:xfrm>
        </p:grpSpPr>
        <p:sp>
          <p:nvSpPr>
            <p:cNvPr id="16" name="Rectangle : coins arrondis 15">
              <a:extLst>
                <a:ext uri="{FF2B5EF4-FFF2-40B4-BE49-F238E27FC236}">
                  <a16:creationId xmlns:a16="http://schemas.microsoft.com/office/drawing/2014/main" id="{E5A633EA-3ECA-9EA2-274D-C92CC3EEA962}"/>
                </a:ext>
              </a:extLst>
            </p:cNvPr>
            <p:cNvSpPr/>
            <p:nvPr userDrawn="1"/>
          </p:nvSpPr>
          <p:spPr>
            <a:xfrm flipH="1">
              <a:off x="11239499" y="6360680"/>
              <a:ext cx="1247776" cy="497320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rgbClr val="02B893"/>
                </a:gs>
                <a:gs pos="0">
                  <a:srgbClr val="039F7E"/>
                </a:gs>
                <a:gs pos="100000">
                  <a:srgbClr val="95CEBF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32FE9C22-2158-2E59-9BEC-D882848651DB}"/>
                </a:ext>
              </a:extLst>
            </p:cNvPr>
            <p:cNvPicPr/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32000" y="6386400"/>
              <a:ext cx="696475" cy="421034"/>
            </a:xfrm>
            <a:prstGeom prst="rect">
              <a:avLst/>
            </a:prstGeom>
          </p:spPr>
        </p:pic>
        <p:sp>
          <p:nvSpPr>
            <p:cNvPr id="18" name="Rectangle : coins arrondis 17">
              <a:extLst>
                <a:ext uri="{FF2B5EF4-FFF2-40B4-BE49-F238E27FC236}">
                  <a16:creationId xmlns:a16="http://schemas.microsoft.com/office/drawing/2014/main" id="{B310285B-59CB-5E9A-F4D8-CFD430FB29D6}"/>
                </a:ext>
              </a:extLst>
            </p:cNvPr>
            <p:cNvSpPr/>
            <p:nvPr userDrawn="1"/>
          </p:nvSpPr>
          <p:spPr>
            <a:xfrm flipH="1">
              <a:off x="11185200" y="6306705"/>
              <a:ext cx="1381450" cy="598920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rgbClr val="5BC6A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Espace réservé du numéro de diapositive 6">
            <a:extLst>
              <a:ext uri="{FF2B5EF4-FFF2-40B4-BE49-F238E27FC236}">
                <a16:creationId xmlns:a16="http://schemas.microsoft.com/office/drawing/2014/main" id="{96DFC077-D619-8DBE-703E-3EA7373BA690}"/>
              </a:ext>
            </a:extLst>
          </p:cNvPr>
          <p:cNvSpPr txBox="1">
            <a:spLocks/>
          </p:cNvSpPr>
          <p:nvPr userDrawn="1"/>
        </p:nvSpPr>
        <p:spPr>
          <a:xfrm>
            <a:off x="11231999" y="6432611"/>
            <a:ext cx="8192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EF4889E-D86F-E645-834A-CF1E31C4236D}" type="slidenum">
              <a:rPr lang="fr-FR" sz="1500" b="1" i="1" smtClean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pPr/>
              <a:t>‹#›</a:t>
            </a:fld>
            <a:endParaRPr lang="fr-FR" sz="1500" b="1" i="1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7BCAE35-D956-3AAD-7E7D-963A1299F878}"/>
              </a:ext>
            </a:extLst>
          </p:cNvPr>
          <p:cNvSpPr txBox="1"/>
          <p:nvPr userDrawn="1"/>
        </p:nvSpPr>
        <p:spPr>
          <a:xfrm>
            <a:off x="9535132" y="234000"/>
            <a:ext cx="1601721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GB" sz="1200" b="1" i="1" noProof="0" dirty="0">
                <a:solidFill>
                  <a:schemeClr val="bg1"/>
                </a:solidFill>
                <a:latin typeface="Source Sans Pro Semibold" panose="020B0503030403020204" pitchFamily="34" charset="0"/>
                <a:ea typeface="Source Sans Pro Semibold" panose="020B0503030403020204" pitchFamily="34" charset="0"/>
              </a:rPr>
              <a:t>MRM2025– 10/12/2025</a:t>
            </a:r>
          </a:p>
        </p:txBody>
      </p:sp>
    </p:spTree>
    <p:extLst>
      <p:ext uri="{BB962C8B-B14F-4D97-AF65-F5344CB8AC3E}">
        <p14:creationId xmlns:p14="http://schemas.microsoft.com/office/powerpoint/2010/main" val="2090966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6" r:id="rId2"/>
    <p:sldLayoutId id="2147483760" r:id="rId3"/>
    <p:sldLayoutId id="2147483741" r:id="rId4"/>
    <p:sldLayoutId id="2147483742" r:id="rId5"/>
    <p:sldLayoutId id="2147483773" r:id="rId6"/>
    <p:sldLayoutId id="2147483775" r:id="rId7"/>
    <p:sldLayoutId id="21474837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png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34.svg"/><Relationship Id="rId9" Type="http://schemas.openxmlformats.org/officeDocument/2006/relationships/image" Target="../media/image39.png"/><Relationship Id="rId14" Type="http://schemas.openxmlformats.org/officeDocument/2006/relationships/image" Target="../media/image4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23798AB-6098-2659-FC0D-C9E67CE3A1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-96252" y="3209228"/>
            <a:ext cx="6725651" cy="1190672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3100">
                <a:latin typeface="Calibri" panose="020F0502020204030204" pitchFamily="34" charset="0"/>
                <a:cs typeface="Calibri" panose="020F0502020204030204" pitchFamily="34" charset="0"/>
              </a:rPr>
              <a:t>Graphite surface functionalisation in water medium using pulsed plasma: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C7960A-8B43-4DF6-B46D-25C75B36C67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6395" y="640049"/>
            <a:ext cx="796097" cy="8997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1D3C0E-39AF-4A74-8104-C6F05B4ED924}"/>
              </a:ext>
            </a:extLst>
          </p:cNvPr>
          <p:cNvSpPr txBox="1"/>
          <p:nvPr/>
        </p:nvSpPr>
        <p:spPr>
          <a:xfrm>
            <a:off x="0" y="6069330"/>
            <a:ext cx="2889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AA80"/>
                </a:solidFill>
              </a:rPr>
              <a:t>Romain Chevigny</a:t>
            </a:r>
          </a:p>
          <a:p>
            <a:r>
              <a:rPr lang="fr-FR" dirty="0">
                <a:solidFill>
                  <a:srgbClr val="00AA80"/>
                </a:solidFill>
              </a:rPr>
              <a:t>MRM 2025 Yokohama, Japan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4A01D4-76AF-416C-B209-E7BEDFF6F7BA}"/>
              </a:ext>
            </a:extLst>
          </p:cNvPr>
          <p:cNvSpPr txBox="1"/>
          <p:nvPr/>
        </p:nvSpPr>
        <p:spPr>
          <a:xfrm>
            <a:off x="317810" y="4680912"/>
            <a:ext cx="6143624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3100" b="1">
                <a:solidFill>
                  <a:srgbClr val="00AA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Influence of liquid matrix and gas atmosphere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150246-999D-41B1-8E8B-3C32A08CD8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4073" y="1163722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23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  <a:endParaRPr lang="fr-FR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6ACEF0D-55D7-4EFD-B2B8-D7318AE3BC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08" t="4422" r="7034" b="5333"/>
          <a:stretch/>
        </p:blipFill>
        <p:spPr>
          <a:xfrm>
            <a:off x="552850" y="1810597"/>
            <a:ext cx="5949245" cy="41543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E8A560-712E-41BD-8B78-719E0245B358}"/>
              </a:ext>
            </a:extLst>
          </p:cNvPr>
          <p:cNvSpPr txBox="1"/>
          <p:nvPr/>
        </p:nvSpPr>
        <p:spPr>
          <a:xfrm>
            <a:off x="1244035" y="795360"/>
            <a:ext cx="5636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Thermogravimetric analysis in helium coupled with mass spectrometry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9BE9FB9-AF96-4E81-BC05-93CB05B1C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437" y="3673543"/>
            <a:ext cx="4524725" cy="310726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BC9AD01-39FF-431E-AC5D-B4714929483B}"/>
              </a:ext>
            </a:extLst>
          </p:cNvPr>
          <p:cNvSpPr txBox="1"/>
          <p:nvPr/>
        </p:nvSpPr>
        <p:spPr>
          <a:xfrm>
            <a:off x="9952087" y="4412777"/>
            <a:ext cx="458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9D889D-8C0B-4347-9AA1-82C323774E50}"/>
              </a:ext>
            </a:extLst>
          </p:cNvPr>
          <p:cNvSpPr txBox="1"/>
          <p:nvPr/>
        </p:nvSpPr>
        <p:spPr>
          <a:xfrm>
            <a:off x="9952087" y="5638113"/>
            <a:ext cx="53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</a:t>
            </a:r>
            <a:r>
              <a:rPr lang="en-GB" baseline="-25000" dirty="0"/>
              <a:t>2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C378C6-A880-4EF2-9D9E-DA3F2B9A107C}"/>
              </a:ext>
            </a:extLst>
          </p:cNvPr>
          <p:cNvSpPr txBox="1"/>
          <p:nvPr/>
        </p:nvSpPr>
        <p:spPr>
          <a:xfrm>
            <a:off x="1059186" y="5978471"/>
            <a:ext cx="4604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/>
              <a:t>presence of oxygen functions on the surface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DEF96E-D86E-4BD7-AEE5-2C1B02E999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9600" y="882578"/>
            <a:ext cx="3697635" cy="2805711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2F94B93-F7A0-4386-9ACB-4B09D774E34E}"/>
              </a:ext>
            </a:extLst>
          </p:cNvPr>
          <p:cNvSpPr txBox="1"/>
          <p:nvPr/>
        </p:nvSpPr>
        <p:spPr>
          <a:xfrm>
            <a:off x="9484242" y="2764308"/>
            <a:ext cx="893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pristine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A4A3E5-4DC2-4C74-BB13-2DA49EC1CB87}"/>
              </a:ext>
            </a:extLst>
          </p:cNvPr>
          <p:cNvSpPr txBox="1"/>
          <p:nvPr/>
        </p:nvSpPr>
        <p:spPr>
          <a:xfrm>
            <a:off x="4442931" y="4613933"/>
            <a:ext cx="1029181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SFG_1a</a:t>
            </a:r>
          </a:p>
          <a:p>
            <a:r>
              <a:rPr lang="en-GB" dirty="0"/>
              <a:t>SFG_1af</a:t>
            </a:r>
          </a:p>
          <a:p>
            <a:r>
              <a:rPr lang="en-GB" dirty="0"/>
              <a:t>SFG_2a</a:t>
            </a:r>
          </a:p>
        </p:txBody>
      </p:sp>
    </p:spTree>
    <p:extLst>
      <p:ext uri="{BB962C8B-B14F-4D97-AF65-F5344CB8AC3E}">
        <p14:creationId xmlns:p14="http://schemas.microsoft.com/office/powerpoint/2010/main" val="1925704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  <a:endParaRPr lang="fr-FR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F8B45F0-2A0A-44C4-A063-436576FAC506}"/>
              </a:ext>
            </a:extLst>
          </p:cNvPr>
          <p:cNvSpPr/>
          <p:nvPr/>
        </p:nvSpPr>
        <p:spPr>
          <a:xfrm>
            <a:off x="3984673" y="4346223"/>
            <a:ext cx="1490133" cy="711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9BE9FB9-AF96-4E81-BC05-93CB05B1C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437" y="3750733"/>
            <a:ext cx="4524725" cy="310726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BC9AD01-39FF-431E-AC5D-B4714929483B}"/>
              </a:ext>
            </a:extLst>
          </p:cNvPr>
          <p:cNvSpPr txBox="1"/>
          <p:nvPr/>
        </p:nvSpPr>
        <p:spPr>
          <a:xfrm>
            <a:off x="9952087" y="4489967"/>
            <a:ext cx="458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9D889D-8C0B-4347-9AA1-82C323774E50}"/>
              </a:ext>
            </a:extLst>
          </p:cNvPr>
          <p:cNvSpPr txBox="1"/>
          <p:nvPr/>
        </p:nvSpPr>
        <p:spPr>
          <a:xfrm>
            <a:off x="9952087" y="5715303"/>
            <a:ext cx="53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</a:t>
            </a:r>
            <a:r>
              <a:rPr lang="en-GB" baseline="-25000" dirty="0"/>
              <a:t>2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686065-A284-4000-949A-BA69CCEBB7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1" t="5269" r="4297" b="3848"/>
          <a:stretch/>
        </p:blipFill>
        <p:spPr>
          <a:xfrm>
            <a:off x="530815" y="1830177"/>
            <a:ext cx="6132717" cy="42025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1F0749-D58A-4CD9-9DC9-823D744CA76F}"/>
              </a:ext>
            </a:extLst>
          </p:cNvPr>
          <p:cNvPicPr/>
          <p:nvPr/>
        </p:nvPicPr>
        <p:blipFill>
          <a:blip r:embed="rId4"/>
          <a:stretch/>
        </p:blipFill>
        <p:spPr bwMode="auto">
          <a:xfrm>
            <a:off x="8201322" y="927068"/>
            <a:ext cx="3959860" cy="27120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76B8CC-B9A8-4F82-8D67-658288150BE6}"/>
              </a:ext>
            </a:extLst>
          </p:cNvPr>
          <p:cNvSpPr txBox="1"/>
          <p:nvPr/>
        </p:nvSpPr>
        <p:spPr>
          <a:xfrm>
            <a:off x="9484242" y="2764308"/>
            <a:ext cx="893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pristine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FAF227-73EE-4F25-961C-1D88970C492F}"/>
              </a:ext>
            </a:extLst>
          </p:cNvPr>
          <p:cNvSpPr txBox="1"/>
          <p:nvPr/>
        </p:nvSpPr>
        <p:spPr>
          <a:xfrm>
            <a:off x="1059186" y="5978471"/>
            <a:ext cx="4604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/>
              <a:t>presence of oxygen functions on the surface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B7E55-7D21-4D4A-98F9-801EAC14B567}"/>
              </a:ext>
            </a:extLst>
          </p:cNvPr>
          <p:cNvSpPr txBox="1"/>
          <p:nvPr/>
        </p:nvSpPr>
        <p:spPr>
          <a:xfrm>
            <a:off x="1244035" y="795360"/>
            <a:ext cx="5636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Thermogravimetric analysis in helium coupled with mass spectrometry</a:t>
            </a:r>
          </a:p>
        </p:txBody>
      </p:sp>
    </p:spTree>
    <p:extLst>
      <p:ext uri="{BB962C8B-B14F-4D97-AF65-F5344CB8AC3E}">
        <p14:creationId xmlns:p14="http://schemas.microsoft.com/office/powerpoint/2010/main" val="3832680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56C9FB-8031-458F-88C6-441BB86DF0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48" t="8514" r="12366" b="5215"/>
          <a:stretch/>
        </p:blipFill>
        <p:spPr>
          <a:xfrm>
            <a:off x="7523906" y="1050710"/>
            <a:ext cx="3784665" cy="331930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  <a:endParaRPr lang="fr-F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E8A560-712E-41BD-8B78-719E0245B358}"/>
              </a:ext>
            </a:extLst>
          </p:cNvPr>
          <p:cNvSpPr txBox="1"/>
          <p:nvPr/>
        </p:nvSpPr>
        <p:spPr>
          <a:xfrm>
            <a:off x="1121718" y="972921"/>
            <a:ext cx="4478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X-ray photoelectron spectroscopy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295052-4C1B-4D0D-AA1E-E1AD143EC160}"/>
              </a:ext>
            </a:extLst>
          </p:cNvPr>
          <p:cNvSpPr txBox="1"/>
          <p:nvPr/>
        </p:nvSpPr>
        <p:spPr>
          <a:xfrm>
            <a:off x="4624691" y="1977212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1s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3126AB-ED4A-4B79-A0D6-8F166B4881B0}"/>
              </a:ext>
            </a:extLst>
          </p:cNvPr>
          <p:cNvSpPr txBox="1"/>
          <p:nvPr/>
        </p:nvSpPr>
        <p:spPr>
          <a:xfrm>
            <a:off x="3214079" y="3724794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</a:t>
            </a:r>
            <a:r>
              <a:rPr lang="en-GB" baseline="-25000" dirty="0"/>
              <a:t>1s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EC6073-EDB7-4E3C-BC09-616F59999AE2}"/>
              </a:ext>
            </a:extLst>
          </p:cNvPr>
          <p:cNvSpPr txBox="1"/>
          <p:nvPr/>
        </p:nvSpPr>
        <p:spPr>
          <a:xfrm>
            <a:off x="5504674" y="5226687"/>
            <a:ext cx="514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</a:t>
            </a:r>
            <a:r>
              <a:rPr lang="en-GB" baseline="-25000" dirty="0"/>
              <a:t>4f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EE3F4A-5EFA-4BEA-97DD-532AE0D60F1F}"/>
              </a:ext>
            </a:extLst>
          </p:cNvPr>
          <p:cNvSpPr txBox="1"/>
          <p:nvPr/>
        </p:nvSpPr>
        <p:spPr>
          <a:xfrm>
            <a:off x="5007345" y="6393492"/>
            <a:ext cx="3348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ym typeface="Wingdings" panose="05000000000000000000" pitchFamily="2" charset="2"/>
              </a:rPr>
              <a:t> </a:t>
            </a:r>
            <a:r>
              <a:rPr lang="en-GB"/>
              <a:t>increase of the oxygen content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CF5A945-960B-4D03-B5FF-64AD58E32E6C}"/>
              </a:ext>
            </a:extLst>
          </p:cNvPr>
          <p:cNvSpPr/>
          <p:nvPr/>
        </p:nvSpPr>
        <p:spPr>
          <a:xfrm>
            <a:off x="10047264" y="1426765"/>
            <a:ext cx="1092470" cy="81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B209AE-B2BB-4C17-BCA8-0EB4136D9347}"/>
              </a:ext>
            </a:extLst>
          </p:cNvPr>
          <p:cNvSpPr txBox="1"/>
          <p:nvPr/>
        </p:nvSpPr>
        <p:spPr>
          <a:xfrm>
            <a:off x="9027042" y="1617169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</a:t>
            </a:r>
            <a:r>
              <a:rPr lang="en-GB" baseline="-25000" dirty="0"/>
              <a:t>1s</a:t>
            </a:r>
            <a:endParaRPr lang="en-GB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3CB5FA8-F21E-4657-A123-3E65E3E3D9C7}"/>
              </a:ext>
            </a:extLst>
          </p:cNvPr>
          <p:cNvCxnSpPr/>
          <p:nvPr/>
        </p:nvCxnSpPr>
        <p:spPr>
          <a:xfrm flipV="1">
            <a:off x="10287985" y="1617169"/>
            <a:ext cx="0" cy="1230489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335668-096D-4B89-BF83-45318C0D58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158570"/>
              </p:ext>
            </p:extLst>
          </p:nvPr>
        </p:nvGraphicFramePr>
        <p:xfrm>
          <a:off x="7604109" y="4395974"/>
          <a:ext cx="3915246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5082">
                  <a:extLst>
                    <a:ext uri="{9D8B030D-6E8A-4147-A177-3AD203B41FA5}">
                      <a16:colId xmlns:a16="http://schemas.microsoft.com/office/drawing/2014/main" val="2928610746"/>
                    </a:ext>
                  </a:extLst>
                </a:gridCol>
                <a:gridCol w="1305082">
                  <a:extLst>
                    <a:ext uri="{9D8B030D-6E8A-4147-A177-3AD203B41FA5}">
                      <a16:colId xmlns:a16="http://schemas.microsoft.com/office/drawing/2014/main" val="321191927"/>
                    </a:ext>
                  </a:extLst>
                </a:gridCol>
                <a:gridCol w="1305082">
                  <a:extLst>
                    <a:ext uri="{9D8B030D-6E8A-4147-A177-3AD203B41FA5}">
                      <a16:colId xmlns:a16="http://schemas.microsoft.com/office/drawing/2014/main" val="2802243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noProof="0" dirty="0"/>
                        <a:t>Sample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noProof="0" dirty="0"/>
                        <a:t>C 1s (At%)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noProof="0" dirty="0"/>
                        <a:t>O 1s (At%)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6666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noProof="0" dirty="0"/>
                        <a:t>SFG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0" dirty="0"/>
                        <a:t>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033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noProof="0" dirty="0"/>
                        <a:t>SFG_1a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0" dirty="0"/>
                        <a:t>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79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noProof="0" dirty="0"/>
                        <a:t>SFG_1af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0" dirty="0"/>
                        <a:t>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0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948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noProof="0" dirty="0"/>
                        <a:t>SFG_2a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0" dirty="0"/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noProof="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44685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17A8A97-BE99-4C01-8DDB-497EFB55D14B}"/>
              </a:ext>
            </a:extLst>
          </p:cNvPr>
          <p:cNvSpPr txBox="1"/>
          <p:nvPr/>
        </p:nvSpPr>
        <p:spPr>
          <a:xfrm>
            <a:off x="659218" y="4708717"/>
            <a:ext cx="646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Na 1s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835EE8-2CFE-4B0B-BA3E-40790FACEE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66" t="10006" r="6946" b="5725"/>
          <a:stretch/>
        </p:blipFill>
        <p:spPr>
          <a:xfrm>
            <a:off x="504486" y="1539794"/>
            <a:ext cx="6090055" cy="510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985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  <a:endParaRPr lang="fr-FR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828BA0-02BE-4814-B538-6EF38D564DF9}"/>
              </a:ext>
            </a:extLst>
          </p:cNvPr>
          <p:cNvSpPr txBox="1"/>
          <p:nvPr/>
        </p:nvSpPr>
        <p:spPr>
          <a:xfrm>
            <a:off x="74941" y="894452"/>
            <a:ext cx="8009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/>
              <a:t>Electrical conductivity measurements of elaborated materials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55AB1C2-0115-4D05-9734-6B70743D09D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613" y="2896558"/>
            <a:ext cx="6360490" cy="274574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7309667-F48E-46E2-A09E-259C0F88B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799" y="1539102"/>
            <a:ext cx="2989924" cy="438058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2B1782D-48FD-44DC-87CD-A3388619B281}"/>
              </a:ext>
            </a:extLst>
          </p:cNvPr>
          <p:cNvSpPr txBox="1"/>
          <p:nvPr/>
        </p:nvSpPr>
        <p:spPr>
          <a:xfrm>
            <a:off x="1968341" y="2128798"/>
            <a:ext cx="28235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/>
              <a:t>Van de Pauw method (conductive materials)</a:t>
            </a:r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EAD692B-3485-4F23-9D57-8C6D2D3F47B6}"/>
              </a:ext>
            </a:extLst>
          </p:cNvPr>
          <p:cNvSpPr txBox="1"/>
          <p:nvPr/>
        </p:nvSpPr>
        <p:spPr>
          <a:xfrm>
            <a:off x="8946603" y="862263"/>
            <a:ext cx="21503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Electrometer (resistive materials)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5E6F7D4-B494-46B0-B058-C9D2BB7520FF}"/>
                  </a:ext>
                </a:extLst>
              </p:cNvPr>
              <p:cNvSpPr txBox="1"/>
              <p:nvPr/>
            </p:nvSpPr>
            <p:spPr>
              <a:xfrm>
                <a:off x="1452665" y="5888476"/>
                <a:ext cx="3844386" cy="6389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000" i="1" smtClean="0">
                          <a:latin typeface="Cambria Math" panose="02040503050406030204" pitchFamily="18" charset="0"/>
                        </a:rPr>
                        <m:t>σ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sz="2000" b="0" i="1" smtClean="0">
                              <a:latin typeface="Cambria Math" panose="02040503050406030204" pitchFamily="18" charset="0"/>
                            </a:rPr>
                            <m:t>ρ</m:t>
                          </m:r>
                        </m:den>
                      </m:f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l-GR" sz="2000" i="1" smtClean="0">
                                  <a:latin typeface="Cambria Math" panose="02040503050406030204" pitchFamily="18" charset="0"/>
                                </a:rPr>
                                <m:t>π</m:t>
                              </m:r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fr-FR" sz="2000" b="0" i="0" smtClean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⁡(2)</m:t>
                              </m:r>
                            </m:den>
                          </m:f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 </m:t>
                          </m:r>
                          <m:f>
                            <m:fPr>
                              <m:ctrlPr>
                                <a:rPr lang="fr-FR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2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fr-FR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fr-FR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5E6F7D4-B494-46B0-B058-C9D2BB7520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2665" y="5888476"/>
                <a:ext cx="3844386" cy="63895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3">
                <a:extLst>
                  <a:ext uri="{FF2B5EF4-FFF2-40B4-BE49-F238E27FC236}">
                    <a16:creationId xmlns:a16="http://schemas.microsoft.com/office/drawing/2014/main" id="{0027B892-51C0-4A58-BE5C-839EBE39685F}"/>
                  </a:ext>
                </a:extLst>
              </p:cNvPr>
              <p:cNvSpPr txBox="1"/>
              <p:nvPr/>
            </p:nvSpPr>
            <p:spPr>
              <a:xfrm>
                <a:off x="9088933" y="5950198"/>
                <a:ext cx="1865658" cy="830612"/>
              </a:xfrm>
              <a:prstGeom prst="rect">
                <a:avLst/>
              </a:prstGeom>
              <a:no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wrap="square" lIns="0" tIns="0" rIns="0" bIns="0" rtlCol="0" anchor="t">
                <a:spAutoFit/>
              </a:bodyPr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000" i="1" smtClean="0">
                          <a:latin typeface="Cambria Math" panose="02040503050406030204" pitchFamily="18" charset="0"/>
                        </a:rPr>
                        <m:t>σ</m:t>
                      </m:r>
                      <m:r>
                        <a:rPr lang="fr-FR" sz="20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b="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b="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sz="2000" b="0" i="1">
                              <a:latin typeface="Cambria Math" panose="02040503050406030204" pitchFamily="18" charset="0"/>
                            </a:rPr>
                            <m:t>ρ</m:t>
                          </m:r>
                        </m:den>
                      </m:f>
                      <m:r>
                        <a:rPr lang="fr-FR" sz="20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fr-FR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num>
                            <m:den>
                              <m:r>
                                <a:rPr lang="fr-FR" sz="20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den>
                          </m:f>
                          <m:r>
                            <a:rPr lang="fr-FR" sz="20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fr-FR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fr-FR" sz="2000" dirty="0"/>
              </a:p>
            </p:txBody>
          </p:sp>
        </mc:Choice>
        <mc:Fallback xmlns="">
          <p:sp>
            <p:nvSpPr>
              <p:cNvPr id="10" name="TextBox 3">
                <a:extLst>
                  <a:ext uri="{FF2B5EF4-FFF2-40B4-BE49-F238E27FC236}">
                    <a16:creationId xmlns:a16="http://schemas.microsoft.com/office/drawing/2014/main" id="{0027B892-51C0-4A58-BE5C-839EBE3968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8933" y="5950198"/>
                <a:ext cx="1865658" cy="8306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0328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  <a:endParaRPr lang="fr-F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D1BC03-F7D7-4257-AB9F-55DC50023607}"/>
              </a:ext>
            </a:extLst>
          </p:cNvPr>
          <p:cNvSpPr txBox="1"/>
          <p:nvPr/>
        </p:nvSpPr>
        <p:spPr>
          <a:xfrm>
            <a:off x="0" y="3953489"/>
            <a:ext cx="11150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Dispersion within the polymer matrix and measure of the bulk electrical conductivity (non electrospun)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13AC2D-E7E2-4162-876A-7E198DA6C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8" y="4774520"/>
            <a:ext cx="2848233" cy="80106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C9E9568-5706-4489-949F-F5B136C5DC0E}"/>
              </a:ext>
            </a:extLst>
          </p:cNvPr>
          <p:cNvSpPr txBox="1"/>
          <p:nvPr/>
        </p:nvSpPr>
        <p:spPr>
          <a:xfrm>
            <a:off x="211056" y="4405187"/>
            <a:ext cx="2330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Polycaprolactone (PCL)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828BA0-02BE-4814-B538-6EF38D564DF9}"/>
              </a:ext>
            </a:extLst>
          </p:cNvPr>
          <p:cNvSpPr txBox="1"/>
          <p:nvPr/>
        </p:nvSpPr>
        <p:spPr>
          <a:xfrm>
            <a:off x="-68254" y="1990904"/>
            <a:ext cx="25404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Electrical conductivity measurements of elaborated materials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EFBF24-B7EE-4063-A0DB-978594BE8DB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5968" y="4405187"/>
            <a:ext cx="3213324" cy="24099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A70615-9B14-4695-9149-46AAA76E481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4960" y="4405188"/>
            <a:ext cx="3213324" cy="2409993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D5A99BA-CE4C-44C3-9A5D-73E6C445E9DF}"/>
              </a:ext>
            </a:extLst>
          </p:cNvPr>
          <p:cNvCxnSpPr>
            <a:cxnSpLocks/>
          </p:cNvCxnSpPr>
          <p:nvPr/>
        </p:nvCxnSpPr>
        <p:spPr>
          <a:xfrm>
            <a:off x="4568717" y="6551472"/>
            <a:ext cx="266454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835458C-961E-4EA0-B1E4-D010E17AD869}"/>
              </a:ext>
            </a:extLst>
          </p:cNvPr>
          <p:cNvSpPr txBox="1"/>
          <p:nvPr/>
        </p:nvSpPr>
        <p:spPr>
          <a:xfrm>
            <a:off x="3479958" y="4804062"/>
            <a:ext cx="540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SFG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4D2B02-28A4-4FF4-99E4-EFBE46EF774C}"/>
              </a:ext>
            </a:extLst>
          </p:cNvPr>
          <p:cNvSpPr txBox="1"/>
          <p:nvPr/>
        </p:nvSpPr>
        <p:spPr>
          <a:xfrm>
            <a:off x="10713952" y="4804062"/>
            <a:ext cx="440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CAD8EC-5C29-4E43-A68D-F05A2605211B}"/>
              </a:ext>
            </a:extLst>
          </p:cNvPr>
          <p:cNvSpPr txBox="1"/>
          <p:nvPr/>
        </p:nvSpPr>
        <p:spPr>
          <a:xfrm>
            <a:off x="2286712" y="5905141"/>
            <a:ext cx="1839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solidFill>
                  <a:srgbClr val="FF0000"/>
                </a:solidFill>
              </a:rPr>
              <a:t>Percolation not reached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D2EAD8-3659-4B50-AD84-25C20D6CBE8F}"/>
              </a:ext>
            </a:extLst>
          </p:cNvPr>
          <p:cNvSpPr txBox="1"/>
          <p:nvPr/>
        </p:nvSpPr>
        <p:spPr>
          <a:xfrm>
            <a:off x="4587447" y="6212918"/>
            <a:ext cx="699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1 wt%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83AFCD-7C86-45EA-AA89-5C477D018311}"/>
              </a:ext>
            </a:extLst>
          </p:cNvPr>
          <p:cNvSpPr txBox="1"/>
          <p:nvPr/>
        </p:nvSpPr>
        <p:spPr>
          <a:xfrm>
            <a:off x="5618561" y="6216606"/>
            <a:ext cx="699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3 wt%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65B19B-F3AB-419E-9012-658F30236AF5}"/>
              </a:ext>
            </a:extLst>
          </p:cNvPr>
          <p:cNvSpPr txBox="1"/>
          <p:nvPr/>
        </p:nvSpPr>
        <p:spPr>
          <a:xfrm>
            <a:off x="6533650" y="6212918"/>
            <a:ext cx="699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5 wt%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2DF649-97D6-4FF2-98C7-80594F23ECA1}"/>
              </a:ext>
            </a:extLst>
          </p:cNvPr>
          <p:cNvSpPr txBox="1"/>
          <p:nvPr/>
        </p:nvSpPr>
        <p:spPr>
          <a:xfrm>
            <a:off x="8681814" y="6212918"/>
            <a:ext cx="699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5 wt%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AB8718B-FF27-423D-B658-717B63ED5B2A}"/>
              </a:ext>
            </a:extLst>
          </p:cNvPr>
          <p:cNvSpPr txBox="1"/>
          <p:nvPr/>
        </p:nvSpPr>
        <p:spPr>
          <a:xfrm>
            <a:off x="10504186" y="5566407"/>
            <a:ext cx="1839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solidFill>
                  <a:srgbClr val="FF0000"/>
                </a:solidFill>
              </a:rPr>
              <a:t>Inhomogeneous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121ED9E-FC80-4FB0-99C9-5ECA527837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5111" y="931549"/>
            <a:ext cx="7832303" cy="311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137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Ongoing and future research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9EE8F9-75EF-4644-AEC0-D07A27D35A76}"/>
              </a:ext>
            </a:extLst>
          </p:cNvPr>
          <p:cNvSpPr txBox="1"/>
          <p:nvPr/>
        </p:nvSpPr>
        <p:spPr>
          <a:xfrm>
            <a:off x="552850" y="5048529"/>
            <a:ext cx="57618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→"/>
            </a:pPr>
            <a:r>
              <a:rPr lang="en-GB" dirty="0"/>
              <a:t>Studies on the composite fibres behaviour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Electrical conductivity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Porosity</a:t>
            </a:r>
          </a:p>
          <a:p>
            <a:pPr marL="285750" lvl="1" indent="-285750">
              <a:buFontTx/>
              <a:buChar char="→"/>
            </a:pPr>
            <a:endParaRPr lang="en-GB" dirty="0"/>
          </a:p>
          <a:p>
            <a:pPr marL="285750" lvl="1" indent="-285750">
              <a:buFontTx/>
              <a:buChar char="→"/>
            </a:pPr>
            <a:r>
              <a:rPr lang="en-GB" dirty="0"/>
              <a:t>Stability and activity of the enzyme after electrospinning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5556256-A1D6-4B8C-8360-B77D1DBE9B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133" y="946417"/>
            <a:ext cx="8283296" cy="37000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54C89AF-2467-41F0-A72B-4689640DB0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5949" y="2147907"/>
            <a:ext cx="2641945" cy="2036428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6F0B8F-FB6A-4BCE-9622-69B0DC6D9ACB}"/>
              </a:ext>
            </a:extLst>
          </p:cNvPr>
          <p:cNvSpPr/>
          <p:nvPr/>
        </p:nvSpPr>
        <p:spPr>
          <a:xfrm>
            <a:off x="11223728" y="1945758"/>
            <a:ext cx="797442" cy="70174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DB0009A-08BA-46D5-BA04-10D9DF889365}"/>
              </a:ext>
            </a:extLst>
          </p:cNvPr>
          <p:cNvSpPr/>
          <p:nvPr/>
        </p:nvSpPr>
        <p:spPr>
          <a:xfrm>
            <a:off x="11590811" y="3944681"/>
            <a:ext cx="367083" cy="4418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8806398-0D6A-4E7D-93E2-24E7E4AD3D7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979" y="2692417"/>
            <a:ext cx="1785892" cy="590220"/>
          </a:xfrm>
          <a:prstGeom prst="rect">
            <a:avLst/>
          </a:prstGeom>
        </p:spPr>
      </p:pic>
      <p:sp>
        <p:nvSpPr>
          <p:cNvPr id="18" name="Freeform 14">
            <a:extLst>
              <a:ext uri="{FF2B5EF4-FFF2-40B4-BE49-F238E27FC236}">
                <a16:creationId xmlns:a16="http://schemas.microsoft.com/office/drawing/2014/main" id="{70D2D580-47ED-49F3-99C0-961E6BB41ACD}"/>
              </a:ext>
            </a:extLst>
          </p:cNvPr>
          <p:cNvSpPr>
            <a:spLocks noChangeAspect="1"/>
          </p:cNvSpPr>
          <p:nvPr/>
        </p:nvSpPr>
        <p:spPr bwMode="auto">
          <a:xfrm>
            <a:off x="9246993" y="938190"/>
            <a:ext cx="2856189" cy="805418"/>
          </a:xfrm>
          <a:custGeom>
            <a:avLst/>
            <a:gdLst/>
            <a:ahLst/>
            <a:cxnLst/>
            <a:rect l="l" t="t" r="r" b="b"/>
            <a:pathLst>
              <a:path w="4011684" h="1131257" extrusionOk="0">
                <a:moveTo>
                  <a:pt x="0" y="0"/>
                </a:moveTo>
                <a:lnTo>
                  <a:pt x="4011685" y="0"/>
                </a:lnTo>
                <a:lnTo>
                  <a:pt x="4011685" y="1131257"/>
                </a:lnTo>
                <a:lnTo>
                  <a:pt x="0" y="11312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/>
          </a:blipFill>
        </p:spPr>
        <p:txBody>
          <a:bodyPr/>
          <a:lstStyle/>
          <a:p>
            <a:pPr>
              <a:defRPr/>
            </a:pPr>
            <a:endParaRPr lang="es-E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FABF732-6218-4D81-B9C7-A4FE95B7A2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3532" y="1475583"/>
            <a:ext cx="612000" cy="45718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0D84339-5324-4352-8AFE-59F5CC396F9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5530" y="4196704"/>
            <a:ext cx="612000" cy="3672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29ACA14-1BF9-4FA4-81ED-001A330D029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0791" y="2533729"/>
            <a:ext cx="612000" cy="408816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CD710E2-2273-40B6-89AA-E2B64B0040B7}"/>
              </a:ext>
            </a:extLst>
          </p:cNvPr>
          <p:cNvSpPr/>
          <p:nvPr/>
        </p:nvSpPr>
        <p:spPr>
          <a:xfrm>
            <a:off x="4011930" y="903900"/>
            <a:ext cx="2617470" cy="120971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3A3A9D3-10DC-4150-9C09-F5C1CD8EA63F}"/>
              </a:ext>
            </a:extLst>
          </p:cNvPr>
          <p:cNvSpPr/>
          <p:nvPr/>
        </p:nvSpPr>
        <p:spPr>
          <a:xfrm>
            <a:off x="4907279" y="2119290"/>
            <a:ext cx="4124431" cy="120971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63C61AE-D82D-4B05-A094-6F0E1F342400}"/>
              </a:ext>
            </a:extLst>
          </p:cNvPr>
          <p:cNvSpPr/>
          <p:nvPr/>
        </p:nvSpPr>
        <p:spPr>
          <a:xfrm>
            <a:off x="4381500" y="3330870"/>
            <a:ext cx="3539490" cy="131555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561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AF3E86-D40A-497F-8123-041FAF3CB9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133" y="946417"/>
            <a:ext cx="8283296" cy="370001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49" y="77190"/>
            <a:ext cx="7698015" cy="593766"/>
          </a:xfrm>
        </p:spPr>
        <p:txBody>
          <a:bodyPr/>
          <a:lstStyle/>
          <a:p>
            <a:r>
              <a:rPr lang="en-GB" dirty="0"/>
              <a:t>European Pathfinder project WoundSens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F1DB15-DA62-4754-B673-E38CA71841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5949" y="2147907"/>
            <a:ext cx="2641945" cy="203642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895F698-2270-462D-AA4E-053EBC145D2C}"/>
              </a:ext>
            </a:extLst>
          </p:cNvPr>
          <p:cNvSpPr/>
          <p:nvPr/>
        </p:nvSpPr>
        <p:spPr>
          <a:xfrm>
            <a:off x="11223728" y="1945758"/>
            <a:ext cx="797442" cy="70174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A3C612F-9CDC-4B59-8963-0F47480F4CE0}"/>
              </a:ext>
            </a:extLst>
          </p:cNvPr>
          <p:cNvSpPr/>
          <p:nvPr/>
        </p:nvSpPr>
        <p:spPr>
          <a:xfrm>
            <a:off x="11590811" y="3944681"/>
            <a:ext cx="367083" cy="4418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DBD4F86-3BAF-4178-BDA5-4982CBF1CF1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979" y="2692417"/>
            <a:ext cx="1785892" cy="590220"/>
          </a:xfrm>
          <a:prstGeom prst="rect">
            <a:avLst/>
          </a:prstGeom>
        </p:spPr>
      </p:pic>
      <p:sp>
        <p:nvSpPr>
          <p:cNvPr id="11" name="Freeform 14">
            <a:extLst>
              <a:ext uri="{FF2B5EF4-FFF2-40B4-BE49-F238E27FC236}">
                <a16:creationId xmlns:a16="http://schemas.microsoft.com/office/drawing/2014/main" id="{89CBA702-3808-4DF6-9730-58BC789E2FA1}"/>
              </a:ext>
            </a:extLst>
          </p:cNvPr>
          <p:cNvSpPr>
            <a:spLocks noChangeAspect="1"/>
          </p:cNvSpPr>
          <p:nvPr/>
        </p:nvSpPr>
        <p:spPr bwMode="auto">
          <a:xfrm>
            <a:off x="9246993" y="938190"/>
            <a:ext cx="2856189" cy="805418"/>
          </a:xfrm>
          <a:custGeom>
            <a:avLst/>
            <a:gdLst/>
            <a:ahLst/>
            <a:cxnLst/>
            <a:rect l="l" t="t" r="r" b="b"/>
            <a:pathLst>
              <a:path w="4011684" h="1131257" extrusionOk="0">
                <a:moveTo>
                  <a:pt x="0" y="0"/>
                </a:moveTo>
                <a:lnTo>
                  <a:pt x="4011685" y="0"/>
                </a:lnTo>
                <a:lnTo>
                  <a:pt x="4011685" y="1131257"/>
                </a:lnTo>
                <a:lnTo>
                  <a:pt x="0" y="113125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/>
          </a:blipFill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9EE8F9-75EF-4644-AEC0-D07A27D35A76}"/>
              </a:ext>
            </a:extLst>
          </p:cNvPr>
          <p:cNvSpPr txBox="1"/>
          <p:nvPr/>
        </p:nvSpPr>
        <p:spPr>
          <a:xfrm>
            <a:off x="94293" y="4848578"/>
            <a:ext cx="113782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→"/>
            </a:pPr>
            <a:r>
              <a:rPr lang="en-GB" dirty="0"/>
              <a:t>Consortium between 3 laboratories – 3 expertise – 3 countries: </a:t>
            </a:r>
            <a:r>
              <a:rPr lang="en-GB" i="1" u="sng" dirty="0"/>
              <a:t>Multidisciplinarity</a:t>
            </a:r>
            <a:r>
              <a:rPr lang="en-GB" dirty="0"/>
              <a:t> (Startup, academic lab, hybrid lab)</a:t>
            </a:r>
          </a:p>
          <a:p>
            <a:pPr marL="285750" indent="-285750">
              <a:buFontTx/>
              <a:buChar char="→"/>
            </a:pPr>
            <a:endParaRPr lang="en-GB" i="1" u="sng" dirty="0"/>
          </a:p>
          <a:p>
            <a:pPr marL="285750" indent="-285750">
              <a:buFontTx/>
              <a:buChar char="→"/>
            </a:pPr>
            <a:r>
              <a:rPr lang="en-GB" dirty="0"/>
              <a:t>Development of smart bandages for the real-time early detection of wound infections</a:t>
            </a:r>
          </a:p>
          <a:p>
            <a:pPr marL="285750" indent="-285750">
              <a:buFontTx/>
              <a:buChar char="→"/>
            </a:pPr>
            <a:endParaRPr lang="en-GB" dirty="0"/>
          </a:p>
          <a:p>
            <a:pPr marL="285750" indent="-285750">
              <a:buFontTx/>
              <a:buChar char="→"/>
            </a:pPr>
            <a:r>
              <a:rPr lang="en-GB" dirty="0"/>
              <a:t>Obtaining enzyme-loaded conductive hollow polymer fibres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BBB625-529D-4E22-9FCD-E8B7211F0C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3532" y="1475583"/>
            <a:ext cx="612000" cy="4571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CD302E-C8AA-4C3F-83B7-CAA2058EDFF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5530" y="4196704"/>
            <a:ext cx="612000" cy="3672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DAD1EC-C768-44C2-AB6E-1AE6A531681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0791" y="2533729"/>
            <a:ext cx="612000" cy="408816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92A902A-C421-4118-A2A8-057F43AD2DF2}"/>
              </a:ext>
            </a:extLst>
          </p:cNvPr>
          <p:cNvSpPr/>
          <p:nvPr/>
        </p:nvSpPr>
        <p:spPr>
          <a:xfrm>
            <a:off x="4011930" y="903900"/>
            <a:ext cx="2617470" cy="120971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951FC10-23F3-4D81-BB5B-555C83413165}"/>
              </a:ext>
            </a:extLst>
          </p:cNvPr>
          <p:cNvSpPr/>
          <p:nvPr/>
        </p:nvSpPr>
        <p:spPr>
          <a:xfrm>
            <a:off x="4907279" y="2119290"/>
            <a:ext cx="4124431" cy="120971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8CE8577-F83D-41AA-8665-7B4568355D95}"/>
              </a:ext>
            </a:extLst>
          </p:cNvPr>
          <p:cNvSpPr/>
          <p:nvPr/>
        </p:nvSpPr>
        <p:spPr>
          <a:xfrm>
            <a:off x="4381500" y="3330870"/>
            <a:ext cx="3539490" cy="131555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051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0F1DB15-DA62-4754-B673-E38CA71841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2690" y="2211085"/>
            <a:ext cx="4360665" cy="2860361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895F698-2270-462D-AA4E-053EBC145D2C}"/>
              </a:ext>
            </a:extLst>
          </p:cNvPr>
          <p:cNvSpPr/>
          <p:nvPr/>
        </p:nvSpPr>
        <p:spPr>
          <a:xfrm>
            <a:off x="10884354" y="2175966"/>
            <a:ext cx="909001" cy="7710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89CBA702-3808-4DF6-9730-58BC789E2FA1}"/>
              </a:ext>
            </a:extLst>
          </p:cNvPr>
          <p:cNvSpPr>
            <a:spLocks noChangeAspect="1"/>
          </p:cNvSpPr>
          <p:nvPr/>
        </p:nvSpPr>
        <p:spPr bwMode="auto">
          <a:xfrm>
            <a:off x="9246993" y="938190"/>
            <a:ext cx="2856189" cy="805418"/>
          </a:xfrm>
          <a:custGeom>
            <a:avLst/>
            <a:gdLst/>
            <a:ahLst/>
            <a:cxnLst/>
            <a:rect l="l" t="t" r="r" b="b"/>
            <a:pathLst>
              <a:path w="4011684" h="1131257" extrusionOk="0">
                <a:moveTo>
                  <a:pt x="0" y="0"/>
                </a:moveTo>
                <a:lnTo>
                  <a:pt x="4011685" y="0"/>
                </a:lnTo>
                <a:lnTo>
                  <a:pt x="4011685" y="1131257"/>
                </a:lnTo>
                <a:lnTo>
                  <a:pt x="0" y="11312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643342-DA62-4B00-BCB0-112B810B033D}"/>
              </a:ext>
            </a:extLst>
          </p:cNvPr>
          <p:cNvSpPr txBox="1"/>
          <p:nvPr/>
        </p:nvSpPr>
        <p:spPr>
          <a:xfrm>
            <a:off x="7369706" y="4248769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Uric acid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3DCE61-A8A1-4AF5-8754-7F8785CD4B4A}"/>
              </a:ext>
            </a:extLst>
          </p:cNvPr>
          <p:cNvSpPr txBox="1"/>
          <p:nvPr/>
        </p:nvSpPr>
        <p:spPr>
          <a:xfrm>
            <a:off x="552850" y="4868300"/>
            <a:ext cx="1016720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→"/>
            </a:pPr>
            <a:r>
              <a:rPr lang="en-GB" dirty="0"/>
              <a:t>Uric acid is produced infected wounds</a:t>
            </a:r>
          </a:p>
          <a:p>
            <a:pPr marL="285750" indent="-285750">
              <a:buFontTx/>
              <a:buChar char="→"/>
            </a:pPr>
            <a:endParaRPr lang="en-GB" dirty="0"/>
          </a:p>
          <a:p>
            <a:pPr marL="285750" indent="-285750">
              <a:buFontTx/>
              <a:buChar char="→"/>
            </a:pPr>
            <a:r>
              <a:rPr lang="en-GB" dirty="0"/>
              <a:t>Uricase is tasked to decompose it into hydrogen peroxide, generating electrons through redox reactions</a:t>
            </a:r>
          </a:p>
          <a:p>
            <a:pPr marL="285750" indent="-285750">
              <a:buFontTx/>
              <a:buChar char="→"/>
            </a:pPr>
            <a:endParaRPr lang="en-GB" dirty="0"/>
          </a:p>
          <a:p>
            <a:pPr marL="285750" indent="-285750">
              <a:buFontTx/>
              <a:buChar char="→"/>
            </a:pPr>
            <a:r>
              <a:rPr lang="en-GB" dirty="0"/>
              <a:t>Integrated sensor to detect the electrical signal conducted by the carbon material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5BE4D7-397D-417A-B50E-D24A731788A2}"/>
              </a:ext>
            </a:extLst>
          </p:cNvPr>
          <p:cNvSpPr txBox="1"/>
          <p:nvPr/>
        </p:nvSpPr>
        <p:spPr>
          <a:xfrm>
            <a:off x="9805995" y="4737233"/>
            <a:ext cx="888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Uricase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846E05-4F3B-43B7-8219-701F339509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788" y="1577183"/>
            <a:ext cx="3546087" cy="21187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AD2E0A-A0B5-4B3A-BCF1-CAF8EC27C6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28" t="4961" r="5673" b="5979"/>
          <a:stretch/>
        </p:blipFill>
        <p:spPr>
          <a:xfrm>
            <a:off x="4312356" y="1577183"/>
            <a:ext cx="2099733" cy="21187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58DBC8D-9FBA-47FE-B64D-7B973DB3D5CA}"/>
              </a:ext>
            </a:extLst>
          </p:cNvPr>
          <p:cNvSpPr txBox="1"/>
          <p:nvPr/>
        </p:nvSpPr>
        <p:spPr>
          <a:xfrm>
            <a:off x="3204800" y="1054311"/>
            <a:ext cx="2152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Electrospinning</a:t>
            </a: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19874C7E-3F3C-487C-9044-9C6D139C1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77788"/>
            <a:ext cx="7436518" cy="593725"/>
          </a:xfrm>
        </p:spPr>
        <p:txBody>
          <a:bodyPr/>
          <a:lstStyle/>
          <a:p>
            <a:r>
              <a:rPr lang="en-GB" dirty="0"/>
              <a:t>European Pathfinder project WoundSens </a:t>
            </a:r>
          </a:p>
        </p:txBody>
      </p:sp>
    </p:spTree>
    <p:extLst>
      <p:ext uri="{BB962C8B-B14F-4D97-AF65-F5344CB8AC3E}">
        <p14:creationId xmlns:p14="http://schemas.microsoft.com/office/powerpoint/2010/main" val="778942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325876" cy="593766"/>
          </a:xfrm>
        </p:spPr>
        <p:txBody>
          <a:bodyPr/>
          <a:lstStyle/>
          <a:p>
            <a:r>
              <a:rPr lang="en-GB" dirty="0"/>
              <a:t>European Pathfinder project WoundSens </a:t>
            </a:r>
            <a:endParaRPr lang="fr-FR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895F698-2270-462D-AA4E-053EBC145D2C}"/>
              </a:ext>
            </a:extLst>
          </p:cNvPr>
          <p:cNvSpPr/>
          <p:nvPr/>
        </p:nvSpPr>
        <p:spPr>
          <a:xfrm>
            <a:off x="10458520" y="1743608"/>
            <a:ext cx="909001" cy="7710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89CBA702-3808-4DF6-9730-58BC789E2FA1}"/>
              </a:ext>
            </a:extLst>
          </p:cNvPr>
          <p:cNvSpPr>
            <a:spLocks noChangeAspect="1"/>
          </p:cNvSpPr>
          <p:nvPr/>
        </p:nvSpPr>
        <p:spPr bwMode="auto">
          <a:xfrm>
            <a:off x="9246993" y="938190"/>
            <a:ext cx="2856189" cy="805418"/>
          </a:xfrm>
          <a:custGeom>
            <a:avLst/>
            <a:gdLst/>
            <a:ahLst/>
            <a:cxnLst/>
            <a:rect l="l" t="t" r="r" b="b"/>
            <a:pathLst>
              <a:path w="4011684" h="1131257" extrusionOk="0">
                <a:moveTo>
                  <a:pt x="0" y="0"/>
                </a:moveTo>
                <a:lnTo>
                  <a:pt x="4011685" y="0"/>
                </a:lnTo>
                <a:lnTo>
                  <a:pt x="4011685" y="1131257"/>
                </a:lnTo>
                <a:lnTo>
                  <a:pt x="0" y="11312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/>
          </a:blipFill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3DCE61-A8A1-4AF5-8754-7F8785CD4B4A}"/>
              </a:ext>
            </a:extLst>
          </p:cNvPr>
          <p:cNvSpPr txBox="1"/>
          <p:nvPr/>
        </p:nvSpPr>
        <p:spPr>
          <a:xfrm>
            <a:off x="492690" y="4868300"/>
            <a:ext cx="58601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Aims of the Jean Lamour Institute :</a:t>
            </a:r>
          </a:p>
          <a:p>
            <a:endParaRPr lang="en-GB" dirty="0"/>
          </a:p>
          <a:p>
            <a:pPr marL="285750" indent="-285750">
              <a:buFontTx/>
              <a:buChar char="→"/>
            </a:pPr>
            <a:r>
              <a:rPr lang="en-GB" dirty="0"/>
              <a:t>Conductive carbon materials (electrical percolation) </a:t>
            </a:r>
          </a:p>
          <a:p>
            <a:pPr marL="285750" indent="-285750">
              <a:buFontTx/>
              <a:buChar char="→"/>
            </a:pPr>
            <a:endParaRPr lang="en-GB" dirty="0"/>
          </a:p>
          <a:p>
            <a:pPr marL="285750" indent="-285750">
              <a:buFontTx/>
              <a:buChar char="→"/>
            </a:pPr>
            <a:r>
              <a:rPr lang="en-GB" dirty="0"/>
              <a:t>Surface functionalisation (dispersion within the polymer)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E5FD31-97A5-49F6-A365-34DF119658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234021" y="5475110"/>
            <a:ext cx="465837" cy="7881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3046206-66D4-49C0-B6B9-45A9CDF62C62}"/>
              </a:ext>
            </a:extLst>
          </p:cNvPr>
          <p:cNvSpPr txBox="1"/>
          <p:nvPr/>
        </p:nvSpPr>
        <p:spPr>
          <a:xfrm>
            <a:off x="6699858" y="5684507"/>
            <a:ext cx="404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antagonist: precise control of the process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E364D2-5CCB-4CDD-8AD0-A1F6888E64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2690" y="2211085"/>
            <a:ext cx="4360665" cy="2860361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E74B7FE-9AA4-4217-8AF9-01D5A175C9B7}"/>
              </a:ext>
            </a:extLst>
          </p:cNvPr>
          <p:cNvSpPr/>
          <p:nvPr/>
        </p:nvSpPr>
        <p:spPr>
          <a:xfrm>
            <a:off x="10884354" y="2175966"/>
            <a:ext cx="909001" cy="7710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590CB6-12B5-49D9-A266-6B6FFC05EE2F}"/>
              </a:ext>
            </a:extLst>
          </p:cNvPr>
          <p:cNvSpPr txBox="1"/>
          <p:nvPr/>
        </p:nvSpPr>
        <p:spPr>
          <a:xfrm>
            <a:off x="7369706" y="4248769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Uric acid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4B5E38-7D3B-4B7E-A726-FC45AD7307A3}"/>
              </a:ext>
            </a:extLst>
          </p:cNvPr>
          <p:cNvSpPr txBox="1"/>
          <p:nvPr/>
        </p:nvSpPr>
        <p:spPr>
          <a:xfrm>
            <a:off x="9805995" y="4737233"/>
            <a:ext cx="888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Uricase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0FBCF6-A193-482F-9A42-9C97E4AF3A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047" y="972716"/>
            <a:ext cx="6331129" cy="268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20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</a:p>
        </p:txBody>
      </p:sp>
      <p:pic>
        <p:nvPicPr>
          <p:cNvPr id="10" name="Image 22">
            <a:extLst>
              <a:ext uri="{FF2B5EF4-FFF2-40B4-BE49-F238E27FC236}">
                <a16:creationId xmlns:a16="http://schemas.microsoft.com/office/drawing/2014/main" id="{133EB156-FD2F-4AA5-9A48-616F77137A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9335" y="1952980"/>
            <a:ext cx="4115753" cy="3306486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32606C7C-210F-4DDD-8FBA-5F861DD65505}"/>
              </a:ext>
            </a:extLst>
          </p:cNvPr>
          <p:cNvSpPr txBox="1">
            <a:spLocks/>
          </p:cNvSpPr>
          <p:nvPr/>
        </p:nvSpPr>
        <p:spPr>
          <a:xfrm>
            <a:off x="4843297" y="2540002"/>
            <a:ext cx="2607369" cy="2032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tIns="90000" bIns="46800">
            <a:normAutofit lnSpcReduction="10000"/>
          </a:bodyPr>
          <a:lstStyle>
            <a:lvl1pPr marL="251986" indent="-251986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1600" dirty="0">
                <a:latin typeface="Calibri" panose="020F0502020204030204"/>
              </a:rPr>
              <a:t>Atmosphere: </a:t>
            </a:r>
            <a:r>
              <a:rPr lang="en-GB" sz="1600" b="1" dirty="0">
                <a:latin typeface="Calibri" panose="020F0502020204030204"/>
              </a:rPr>
              <a:t>air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1600" dirty="0">
                <a:latin typeface="Calibri" panose="020F0502020204030204"/>
              </a:rPr>
              <a:t>Voltage: 6 kV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1600" dirty="0">
                <a:latin typeface="Calibri" panose="020F0502020204030204"/>
              </a:rPr>
              <a:t>Frequency: 6 kHz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1600" dirty="0">
                <a:latin typeface="Calibri" panose="020F0502020204030204"/>
              </a:rPr>
              <a:t>Pulse duration: 1000 ns</a:t>
            </a:r>
          </a:p>
          <a:p>
            <a:pPr marL="0" indent="0" algn="ctr">
              <a:buNone/>
            </a:pPr>
            <a:r>
              <a:rPr lang="en-GB" sz="1600" dirty="0">
                <a:latin typeface="Calibri" panose="020F0502020204030204"/>
              </a:rPr>
              <a:t>Treatment duration: 60 min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1600" dirty="0">
                <a:latin typeface="Calibri" panose="020F0502020204030204"/>
              </a:rPr>
              <a:t>Concentration: 0.3 mg.mL</a:t>
            </a:r>
            <a:r>
              <a:rPr lang="en-GB" sz="1600" baseline="30000" dirty="0">
                <a:latin typeface="Calibri" panose="020F0502020204030204"/>
              </a:rPr>
              <a:t>-1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E84864C-11B7-4D5B-BFFF-051A6F9437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5957" y="5301589"/>
            <a:ext cx="4003378" cy="657122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802B9A4-BF0D-4309-A4AD-4C8994F02C72}"/>
              </a:ext>
            </a:extLst>
          </p:cNvPr>
          <p:cNvCxnSpPr>
            <a:cxnSpLocks/>
          </p:cNvCxnSpPr>
          <p:nvPr/>
        </p:nvCxnSpPr>
        <p:spPr>
          <a:xfrm>
            <a:off x="5415249" y="6052740"/>
            <a:ext cx="733646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00C3EDE-64C0-43F0-A2FD-38A07416FDF5}"/>
              </a:ext>
            </a:extLst>
          </p:cNvPr>
          <p:cNvSpPr txBox="1"/>
          <p:nvPr/>
        </p:nvSpPr>
        <p:spPr>
          <a:xfrm>
            <a:off x="5318105" y="6141856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1000 ns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47827C-ED37-4F7E-9CFE-D420CE0B85FF}"/>
              </a:ext>
            </a:extLst>
          </p:cNvPr>
          <p:cNvSpPr txBox="1"/>
          <p:nvPr/>
        </p:nvSpPr>
        <p:spPr>
          <a:xfrm>
            <a:off x="4971689" y="6423232"/>
            <a:ext cx="1620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Plasma arc </a:t>
            </a:r>
            <a:r>
              <a:rPr lang="fr-FR" b="1" dirty="0">
                <a:solidFill>
                  <a:srgbClr val="FF0000"/>
                </a:solidFill>
              </a:rPr>
              <a:t>22 s</a:t>
            </a:r>
            <a:endParaRPr lang="fr-F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DF53BC-04AE-4E21-A0CB-69AAE9CAFE80}"/>
              </a:ext>
            </a:extLst>
          </p:cNvPr>
          <p:cNvSpPr txBox="1"/>
          <p:nvPr/>
        </p:nvSpPr>
        <p:spPr>
          <a:xfrm>
            <a:off x="2165123" y="900227"/>
            <a:ext cx="70037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i="1" dirty="0"/>
              <a:t>Joint project 201 &amp; 205 teams</a:t>
            </a:r>
          </a:p>
          <a:p>
            <a:pPr algn="ctr"/>
            <a:r>
              <a:rPr lang="en-GB" sz="2000" i="1" dirty="0"/>
              <a:t>Technological maturation project </a:t>
            </a:r>
            <a:r>
              <a:rPr lang="en-GB" sz="2000" i="1" dirty="0" err="1"/>
              <a:t>ExFoGraP</a:t>
            </a:r>
            <a:r>
              <a:rPr lang="en-GB" sz="2000" i="1" dirty="0"/>
              <a:t> funded by </a:t>
            </a:r>
            <a:r>
              <a:rPr lang="en-GB" sz="2000" i="1" dirty="0" err="1"/>
              <a:t>Satt</a:t>
            </a:r>
            <a:r>
              <a:rPr lang="en-GB" sz="2000" i="1" dirty="0"/>
              <a:t> </a:t>
            </a:r>
            <a:r>
              <a:rPr lang="en-GB" sz="2000" i="1" dirty="0" err="1"/>
              <a:t>Sayens</a:t>
            </a:r>
            <a:endParaRPr lang="en-GB" sz="2000" i="1" dirty="0"/>
          </a:p>
        </p:txBody>
      </p:sp>
      <p:pic>
        <p:nvPicPr>
          <p:cNvPr id="11" name="Image 15">
            <a:extLst>
              <a:ext uri="{FF2B5EF4-FFF2-40B4-BE49-F238E27FC236}">
                <a16:creationId xmlns:a16="http://schemas.microsoft.com/office/drawing/2014/main" id="{70C57599-C46B-482C-81B3-7A818248C4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59" y="1654487"/>
            <a:ext cx="4666251" cy="35718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5443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  <a:endParaRPr lang="fr-F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193E2-DB1F-4053-9B34-68B2AA04E2A6}"/>
              </a:ext>
            </a:extLst>
          </p:cNvPr>
          <p:cNvSpPr txBox="1"/>
          <p:nvPr/>
        </p:nvSpPr>
        <p:spPr>
          <a:xfrm>
            <a:off x="473725" y="5938092"/>
            <a:ext cx="5451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→"/>
            </a:pPr>
            <a:r>
              <a:rPr lang="en-GB" dirty="0"/>
              <a:t>Stabilisation around 9 – 10 A</a:t>
            </a:r>
          </a:p>
          <a:p>
            <a:pPr marL="285750" indent="-285750">
              <a:buFontTx/>
              <a:buChar char="→"/>
            </a:pPr>
            <a:r>
              <a:rPr lang="en-GB" dirty="0"/>
              <a:t>Transition to a stable power after ~ 30 min treatment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8141B0-B31F-42E3-A32C-30CF518B6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850" y="848370"/>
            <a:ext cx="11238089" cy="4891417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B6A5600-AC28-4F08-8114-3D73861F12A7}"/>
              </a:ext>
            </a:extLst>
          </p:cNvPr>
          <p:cNvSpPr/>
          <p:nvPr/>
        </p:nvSpPr>
        <p:spPr>
          <a:xfrm>
            <a:off x="473725" y="1333041"/>
            <a:ext cx="407624" cy="49575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3AFCBA0-AE06-46D9-8A8B-4A8CA6716D4F}"/>
              </a:ext>
            </a:extLst>
          </p:cNvPr>
          <p:cNvSpPr/>
          <p:nvPr/>
        </p:nvSpPr>
        <p:spPr>
          <a:xfrm>
            <a:off x="6354896" y="1237561"/>
            <a:ext cx="407624" cy="49575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A522D94-E48D-4E18-81DA-F6656BC7C7D4}"/>
              </a:ext>
            </a:extLst>
          </p:cNvPr>
          <p:cNvCxnSpPr/>
          <p:nvPr/>
        </p:nvCxnSpPr>
        <p:spPr>
          <a:xfrm>
            <a:off x="7855027" y="1518491"/>
            <a:ext cx="0" cy="3692488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B7220D1-7793-4521-A617-D5690137632D}"/>
              </a:ext>
            </a:extLst>
          </p:cNvPr>
          <p:cNvCxnSpPr/>
          <p:nvPr/>
        </p:nvCxnSpPr>
        <p:spPr>
          <a:xfrm>
            <a:off x="8558270" y="1541443"/>
            <a:ext cx="0" cy="3692488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4782F89-28E4-4519-9EE3-0785269D1447}"/>
              </a:ext>
            </a:extLst>
          </p:cNvPr>
          <p:cNvSpPr txBox="1"/>
          <p:nvPr/>
        </p:nvSpPr>
        <p:spPr>
          <a:xfrm>
            <a:off x="9762250" y="2247441"/>
            <a:ext cx="14724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Stable regime</a:t>
            </a:r>
          </a:p>
          <a:p>
            <a:pPr algn="ctr"/>
            <a:r>
              <a:rPr lang="en-GB" dirty="0"/>
              <a:t>~ 15 kW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B4A2A1-B03E-4655-B92E-88D741556926}"/>
              </a:ext>
            </a:extLst>
          </p:cNvPr>
          <p:cNvSpPr txBox="1"/>
          <p:nvPr/>
        </p:nvSpPr>
        <p:spPr>
          <a:xfrm>
            <a:off x="7297365" y="4060859"/>
            <a:ext cx="1785718" cy="495108"/>
          </a:xfrm>
          <a:prstGeom prst="rect">
            <a:avLst/>
          </a:prstGeom>
          <a:solidFill>
            <a:srgbClr val="FFFFFF"/>
          </a:solidFill>
        </p:spPr>
        <p:txBody>
          <a:bodyPr wrap="none" lIns="108000" tIns="108000" rIns="108000" bIns="108000" rtlCol="0">
            <a:spAutoFit/>
          </a:bodyPr>
          <a:lstStyle/>
          <a:p>
            <a:r>
              <a:rPr lang="en-GB" dirty="0"/>
              <a:t>Transient regime</a:t>
            </a:r>
          </a:p>
        </p:txBody>
      </p:sp>
    </p:spTree>
    <p:extLst>
      <p:ext uri="{BB962C8B-B14F-4D97-AF65-F5344CB8AC3E}">
        <p14:creationId xmlns:p14="http://schemas.microsoft.com/office/powerpoint/2010/main" val="3275865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  <a:endParaRPr lang="fr-FR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CFD6913-24F4-451F-A84B-DFCF4FBF61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368"/>
          <a:stretch/>
        </p:blipFill>
        <p:spPr>
          <a:xfrm>
            <a:off x="2003538" y="1871692"/>
            <a:ext cx="2041076" cy="199274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494584B-873B-4849-B3B5-34B2752356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68"/>
          <a:stretch/>
        </p:blipFill>
        <p:spPr>
          <a:xfrm>
            <a:off x="4480782" y="1871691"/>
            <a:ext cx="2041076" cy="19927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B4A866A-DA95-49E0-84A4-344F2DC46E2E}"/>
              </a:ext>
            </a:extLst>
          </p:cNvPr>
          <p:cNvSpPr txBox="1"/>
          <p:nvPr/>
        </p:nvSpPr>
        <p:spPr>
          <a:xfrm>
            <a:off x="3430748" y="900328"/>
            <a:ext cx="4485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/>
              <a:t>Transmission electron microscopy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020DC1-084A-4CDF-B48A-0B0F1E95F3CF}"/>
              </a:ext>
            </a:extLst>
          </p:cNvPr>
          <p:cNvSpPr txBox="1"/>
          <p:nvPr/>
        </p:nvSpPr>
        <p:spPr>
          <a:xfrm>
            <a:off x="2135820" y="1554641"/>
            <a:ext cx="1807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Before treatment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CB29C0-FB9A-47EF-BDCE-6711BF897E12}"/>
              </a:ext>
            </a:extLst>
          </p:cNvPr>
          <p:cNvSpPr txBox="1"/>
          <p:nvPr/>
        </p:nvSpPr>
        <p:spPr>
          <a:xfrm>
            <a:off x="4156039" y="1530706"/>
            <a:ext cx="2618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Treatment 1 h, 6 kHz, 1 µs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EA72E74-65A3-4CE8-BB02-55392B5AEBA2}"/>
              </a:ext>
            </a:extLst>
          </p:cNvPr>
          <p:cNvSpPr txBox="1"/>
          <p:nvPr/>
        </p:nvSpPr>
        <p:spPr>
          <a:xfrm>
            <a:off x="291695" y="6068859"/>
            <a:ext cx="2896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en-GB" dirty="0">
                <a:sym typeface="Wingdings" panose="05000000000000000000" pitchFamily="2" charset="2"/>
              </a:rPr>
              <a:t>no amorphous carbon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GB" dirty="0">
                <a:sym typeface="Wingdings" panose="05000000000000000000" pitchFamily="2" charset="2"/>
              </a:rPr>
              <a:t>signs of partial exfoliation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1F0F96-2628-48EF-A4EF-BF139B0ABC49}"/>
              </a:ext>
            </a:extLst>
          </p:cNvPr>
          <p:cNvSpPr txBox="1"/>
          <p:nvPr/>
        </p:nvSpPr>
        <p:spPr>
          <a:xfrm>
            <a:off x="5327097" y="6345858"/>
            <a:ext cx="474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en-GB">
                <a:sym typeface="Wingdings" panose="05000000000000000000" pitchFamily="2" charset="2"/>
              </a:rPr>
              <a:t>HR-TEM in progress using EELS spectroscopy </a:t>
            </a:r>
            <a:endParaRPr lang="en-GB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77BBD7E-D0B7-4894-AD8D-600EC9F719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58026" y="1871691"/>
            <a:ext cx="2041076" cy="20410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FB011DC-B277-40AE-9CF6-E983CD0277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03537" y="3931139"/>
            <a:ext cx="2041076" cy="204107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0BAE5638-0821-4F02-9176-C680EB91A82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480642" y="3955074"/>
            <a:ext cx="2041076" cy="204107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944D9D84-A299-432E-ADA3-AE6A5643042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945829" y="3985176"/>
            <a:ext cx="2041076" cy="204107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4182190-4E50-4E9F-8959-DA52D7FD8DA0}"/>
              </a:ext>
            </a:extLst>
          </p:cNvPr>
          <p:cNvSpPr txBox="1"/>
          <p:nvPr/>
        </p:nvSpPr>
        <p:spPr>
          <a:xfrm>
            <a:off x="9131384" y="2683397"/>
            <a:ext cx="2669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Treatment 2 h, 6 kHz, 1 µs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7B3028-C5B2-421A-9C8E-E5EA05F4239D}"/>
              </a:ext>
            </a:extLst>
          </p:cNvPr>
          <p:cNvSpPr txBox="1"/>
          <p:nvPr/>
        </p:nvSpPr>
        <p:spPr>
          <a:xfrm>
            <a:off x="9131384" y="4821048"/>
            <a:ext cx="2903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Treatment 1 h, 600 Hz, 10 µs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A92E2B-7D70-44AF-9F93-03546F4A3EEF}"/>
              </a:ext>
            </a:extLst>
          </p:cNvPr>
          <p:cNvSpPr/>
          <p:nvPr/>
        </p:nvSpPr>
        <p:spPr>
          <a:xfrm>
            <a:off x="113388" y="2698786"/>
            <a:ext cx="1780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600" b="1" dirty="0"/>
              <a:t>Natural </a:t>
            </a:r>
          </a:p>
          <a:p>
            <a:pPr algn="ctr"/>
            <a:r>
              <a:rPr lang="en-GB" sz="1600" b="1" dirty="0"/>
              <a:t>expanded graphite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E67165C-3D36-4255-9205-9ED87C030C2B}"/>
              </a:ext>
            </a:extLst>
          </p:cNvPr>
          <p:cNvSpPr/>
          <p:nvPr/>
        </p:nvSpPr>
        <p:spPr>
          <a:xfrm>
            <a:off x="151756" y="4688655"/>
            <a:ext cx="1714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600" b="1" dirty="0"/>
              <a:t>Commercial </a:t>
            </a:r>
          </a:p>
          <a:p>
            <a:pPr algn="ctr"/>
            <a:r>
              <a:rPr lang="en-GB" sz="1600" b="1" dirty="0"/>
              <a:t>synthetic</a:t>
            </a:r>
            <a:r>
              <a:rPr lang="fr-FR" sz="1600" b="1" dirty="0"/>
              <a:t> </a:t>
            </a:r>
            <a:r>
              <a:rPr lang="en-GB" sz="1600" b="1" dirty="0"/>
              <a:t>graphite</a:t>
            </a:r>
            <a:endParaRPr lang="fr-FR" sz="1600" b="1" dirty="0"/>
          </a:p>
        </p:txBody>
      </p:sp>
    </p:spTree>
    <p:extLst>
      <p:ext uri="{BB962C8B-B14F-4D97-AF65-F5344CB8AC3E}">
        <p14:creationId xmlns:p14="http://schemas.microsoft.com/office/powerpoint/2010/main" val="3371400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176E013-BF1E-4635-8658-1A93CA6A5D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24" t="8976" r="13206" b="6771"/>
          <a:stretch/>
        </p:blipFill>
        <p:spPr>
          <a:xfrm>
            <a:off x="120319" y="1604493"/>
            <a:ext cx="5008041" cy="420122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  <a:endParaRPr lang="fr-F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F0329B-5612-49B7-8B86-9D4626A310A3}"/>
              </a:ext>
            </a:extLst>
          </p:cNvPr>
          <p:cNvSpPr txBox="1"/>
          <p:nvPr/>
        </p:nvSpPr>
        <p:spPr>
          <a:xfrm>
            <a:off x="3537326" y="891561"/>
            <a:ext cx="45347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/>
              <a:t>Raman </a:t>
            </a:r>
            <a:r>
              <a:rPr lang="en-GB" sz="2400" b="1" dirty="0"/>
              <a:t>spectroscopy</a:t>
            </a:r>
            <a:r>
              <a:rPr lang="fr-FR" sz="2400" b="1" dirty="0"/>
              <a:t> (</a:t>
            </a:r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r>
              <a:rPr lang="fr-F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633 nm)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70D8B8-D1A4-4D6D-A668-4FD5153F7624}"/>
              </a:ext>
            </a:extLst>
          </p:cNvPr>
          <p:cNvSpPr txBox="1"/>
          <p:nvPr/>
        </p:nvSpPr>
        <p:spPr>
          <a:xfrm>
            <a:off x="860029" y="3777156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4FFE3E-B375-40B4-B148-9D0E04E5EFB8}"/>
              </a:ext>
            </a:extLst>
          </p:cNvPr>
          <p:cNvSpPr txBox="1"/>
          <p:nvPr/>
        </p:nvSpPr>
        <p:spPr>
          <a:xfrm>
            <a:off x="2149543" y="1887441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E5596A-84CC-452E-BC4D-03ADDDB86A40}"/>
              </a:ext>
            </a:extLst>
          </p:cNvPr>
          <p:cNvSpPr txBox="1"/>
          <p:nvPr/>
        </p:nvSpPr>
        <p:spPr>
          <a:xfrm>
            <a:off x="3985796" y="3509425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2DC821-1A11-45D0-ADDF-7EDD36EB85B6}"/>
              </a:ext>
            </a:extLst>
          </p:cNvPr>
          <p:cNvSpPr txBox="1"/>
          <p:nvPr/>
        </p:nvSpPr>
        <p:spPr>
          <a:xfrm>
            <a:off x="2579858" y="3009703"/>
            <a:ext cx="2143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I</a:t>
            </a:r>
            <a:r>
              <a:rPr lang="en-GB" sz="2000" baseline="-25000" dirty="0"/>
              <a:t>D</a:t>
            </a:r>
            <a:r>
              <a:rPr lang="en-GB" sz="2000" dirty="0"/>
              <a:t>/I</a:t>
            </a:r>
            <a:r>
              <a:rPr lang="en-GB" sz="2000" baseline="-25000" dirty="0"/>
              <a:t>G</a:t>
            </a:r>
            <a:r>
              <a:rPr lang="en-GB" sz="2000" dirty="0"/>
              <a:t> = 0.04 </a:t>
            </a:r>
            <a:r>
              <a:rPr lang="en-GB" sz="2000" dirty="0">
                <a:sym typeface="Wingdings" panose="05000000000000000000" pitchFamily="2" charset="2"/>
              </a:rPr>
              <a:t> 0.16</a:t>
            </a:r>
            <a:endParaRPr lang="en-GB" sz="2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EA72E74-65A3-4CE8-BB02-55392B5AEBA2}"/>
              </a:ext>
            </a:extLst>
          </p:cNvPr>
          <p:cNvSpPr txBox="1"/>
          <p:nvPr/>
        </p:nvSpPr>
        <p:spPr>
          <a:xfrm>
            <a:off x="3766324" y="6361812"/>
            <a:ext cx="3338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ym typeface="Wingdings" panose="05000000000000000000" pitchFamily="2" charset="2"/>
              </a:rPr>
              <a:t> f</a:t>
            </a:r>
            <a:r>
              <a:rPr lang="en-GB" dirty="0"/>
              <a:t>ew induced structural defects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544D1F-F6B9-4231-B837-D7D83CCD7C48}"/>
              </a:ext>
            </a:extLst>
          </p:cNvPr>
          <p:cNvSpPr txBox="1"/>
          <p:nvPr/>
        </p:nvSpPr>
        <p:spPr>
          <a:xfrm>
            <a:off x="3886643" y="1996534"/>
            <a:ext cx="88312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SFG</a:t>
            </a:r>
          </a:p>
          <a:p>
            <a:r>
              <a:rPr lang="en-GB" dirty="0"/>
              <a:t>SFG_1a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A491FB-A6AD-4219-89D2-4C8A2CE67F48}"/>
              </a:ext>
            </a:extLst>
          </p:cNvPr>
          <p:cNvSpPr txBox="1"/>
          <p:nvPr/>
        </p:nvSpPr>
        <p:spPr>
          <a:xfrm>
            <a:off x="1739480" y="5486192"/>
            <a:ext cx="20524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Wavenumber (cm</a:t>
            </a:r>
            <a:r>
              <a:rPr lang="en-GB" baseline="30000" dirty="0"/>
              <a:t>-1</a:t>
            </a:r>
            <a:r>
              <a:rPr lang="en-GB" dirty="0"/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D46608-5EE2-40C8-ADA3-FE1124C41960}"/>
              </a:ext>
            </a:extLst>
          </p:cNvPr>
          <p:cNvSpPr txBox="1"/>
          <p:nvPr/>
        </p:nvSpPr>
        <p:spPr>
          <a:xfrm rot="16200000">
            <a:off x="-724076" y="3244333"/>
            <a:ext cx="18174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Intensity (counts)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D0F356-218E-4F65-BBC2-4FE2EB9C8FC1}"/>
              </a:ext>
            </a:extLst>
          </p:cNvPr>
          <p:cNvSpPr/>
          <p:nvPr/>
        </p:nvSpPr>
        <p:spPr>
          <a:xfrm>
            <a:off x="6346825" y="3327400"/>
            <a:ext cx="546100" cy="2921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5C676AA-AAC5-461C-B93E-F1FB4F4ECC45}"/>
              </a:ext>
            </a:extLst>
          </p:cNvPr>
          <p:cNvSpPr/>
          <p:nvPr/>
        </p:nvSpPr>
        <p:spPr>
          <a:xfrm>
            <a:off x="9839325" y="3108325"/>
            <a:ext cx="554400" cy="5112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D80ABA-AE11-4B38-AF3A-8E6EDDAF0239}"/>
              </a:ext>
            </a:extLst>
          </p:cNvPr>
          <p:cNvSpPr/>
          <p:nvPr/>
        </p:nvSpPr>
        <p:spPr>
          <a:xfrm>
            <a:off x="6346825" y="5245100"/>
            <a:ext cx="546100" cy="45116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F1EA2B-D667-4E48-B6DF-E7FE8BE036C5}"/>
              </a:ext>
            </a:extLst>
          </p:cNvPr>
          <p:cNvSpPr/>
          <p:nvPr/>
        </p:nvSpPr>
        <p:spPr>
          <a:xfrm>
            <a:off x="9840209" y="4337743"/>
            <a:ext cx="546100" cy="135852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CF171E-49DB-4B74-B1CC-6ABCCECC64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00" t="6748" r="8703" b="9296"/>
          <a:stretch/>
        </p:blipFill>
        <p:spPr>
          <a:xfrm>
            <a:off x="5769750" y="1573831"/>
            <a:ext cx="5751840" cy="394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164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717C9D-A230-4EBA-9D3F-52D2ABE2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850" y="77190"/>
            <a:ext cx="7879950" cy="593766"/>
          </a:xfrm>
        </p:spPr>
        <p:txBody>
          <a:bodyPr/>
          <a:lstStyle/>
          <a:p>
            <a:r>
              <a:rPr lang="en-GB" dirty="0"/>
              <a:t>Plasma-assisted treatment in aqueous media</a:t>
            </a:r>
            <a:endParaRPr lang="fr-F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F0329B-5612-49B7-8B86-9D4626A310A3}"/>
              </a:ext>
            </a:extLst>
          </p:cNvPr>
          <p:cNvSpPr txBox="1"/>
          <p:nvPr/>
        </p:nvSpPr>
        <p:spPr>
          <a:xfrm>
            <a:off x="1144100" y="1097221"/>
            <a:ext cx="4417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Thermogravimetric analysis in air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1E9371-BA59-4B3E-80B3-FE5E0FACD7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71" t="9646" r="10811" b="6987"/>
          <a:stretch/>
        </p:blipFill>
        <p:spPr>
          <a:xfrm>
            <a:off x="84084" y="1572130"/>
            <a:ext cx="5841886" cy="454223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E349BB3-0F28-4525-B085-8AB62BB9570C}"/>
              </a:ext>
            </a:extLst>
          </p:cNvPr>
          <p:cNvCxnSpPr>
            <a:cxnSpLocks/>
          </p:cNvCxnSpPr>
          <p:nvPr/>
        </p:nvCxnSpPr>
        <p:spPr>
          <a:xfrm flipH="1">
            <a:off x="3216925" y="5299113"/>
            <a:ext cx="1355075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A044C0A8-BCCC-4FBE-BB68-4EA1063FE97D}"/>
              </a:ext>
            </a:extLst>
          </p:cNvPr>
          <p:cNvSpPr/>
          <p:nvPr/>
        </p:nvSpPr>
        <p:spPr>
          <a:xfrm>
            <a:off x="6586999" y="3053080"/>
            <a:ext cx="576000" cy="2921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06E103-D907-43E4-9EB3-9FA5D9296494}"/>
              </a:ext>
            </a:extLst>
          </p:cNvPr>
          <p:cNvSpPr/>
          <p:nvPr/>
        </p:nvSpPr>
        <p:spPr>
          <a:xfrm>
            <a:off x="10090516" y="2834005"/>
            <a:ext cx="554400" cy="5112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AE356A-47B2-4C6E-AB3D-4BFF270CB53C}"/>
              </a:ext>
            </a:extLst>
          </p:cNvPr>
          <p:cNvSpPr/>
          <p:nvPr/>
        </p:nvSpPr>
        <p:spPr>
          <a:xfrm>
            <a:off x="6598016" y="4970780"/>
            <a:ext cx="576000" cy="45116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03DACF9-D7EC-4020-A0D3-0A39DAAFE345}"/>
              </a:ext>
            </a:extLst>
          </p:cNvPr>
          <p:cNvSpPr/>
          <p:nvPr/>
        </p:nvSpPr>
        <p:spPr>
          <a:xfrm>
            <a:off x="10091400" y="4063423"/>
            <a:ext cx="546100" cy="135852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886E0C-F1AF-4A00-B01E-B06C5954815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00" t="6748" r="8703" b="9296"/>
          <a:stretch/>
        </p:blipFill>
        <p:spPr>
          <a:xfrm>
            <a:off x="6096000" y="1680070"/>
            <a:ext cx="5859858" cy="401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567908"/>
      </p:ext>
    </p:extLst>
  </p:cSld>
  <p:clrMapOvr>
    <a:masterClrMapping/>
  </p:clrMapOvr>
</p:sld>
</file>

<file path=ppt/theme/theme1.xml><?xml version="1.0" encoding="utf-8"?>
<a:theme xmlns:a="http://schemas.openxmlformats.org/drawingml/2006/main" name="Masque Vert - N°Page En Ba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</Words>
  <Application>Microsoft Office PowerPoint</Application>
  <PresentationFormat>Widescreen</PresentationFormat>
  <Paragraphs>140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Aptos</vt:lpstr>
      <vt:lpstr>Helvetica Neue Medium</vt:lpstr>
      <vt:lpstr>Arial</vt:lpstr>
      <vt:lpstr>Calibri</vt:lpstr>
      <vt:lpstr>Cambria Math</vt:lpstr>
      <vt:lpstr>Source Sans Pro</vt:lpstr>
      <vt:lpstr>Source Sans Pro Semibold</vt:lpstr>
      <vt:lpstr>Times New Roman</vt:lpstr>
      <vt:lpstr>Wingdings</vt:lpstr>
      <vt:lpstr>Masque Vert - N°Page En Bas</vt:lpstr>
      <vt:lpstr>PowerPoint Presentation</vt:lpstr>
      <vt:lpstr>European Pathfinder project WoundSens </vt:lpstr>
      <vt:lpstr>European Pathfinder project WoundSens </vt:lpstr>
      <vt:lpstr>European Pathfinder project WoundSens </vt:lpstr>
      <vt:lpstr>Plasma-assisted treatment in aqueous media</vt:lpstr>
      <vt:lpstr>Plasma-assisted treatment in aqueous media</vt:lpstr>
      <vt:lpstr>Plasma-assisted treatment in aqueous media</vt:lpstr>
      <vt:lpstr>Plasma-assisted treatment in aqueous media</vt:lpstr>
      <vt:lpstr>Plasma-assisted treatment in aqueous media</vt:lpstr>
      <vt:lpstr>Plasma-assisted treatment in aqueous media</vt:lpstr>
      <vt:lpstr>Plasma-assisted treatment in aqueous media</vt:lpstr>
      <vt:lpstr>Plasma-assisted treatment in aqueous media</vt:lpstr>
      <vt:lpstr>Plasma-assisted treatment in aqueous media</vt:lpstr>
      <vt:lpstr>Plasma-assisted treatment in aqueous media</vt:lpstr>
      <vt:lpstr>Ongoing and future research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Tristan Maheut</dc:creator>
  <cp:lastModifiedBy>CHEVIGNY Romain</cp:lastModifiedBy>
  <cp:revision>453</cp:revision>
  <dcterms:created xsi:type="dcterms:W3CDTF">2024-04-09T14:41:12Z</dcterms:created>
  <dcterms:modified xsi:type="dcterms:W3CDTF">2025-11-27T14:53:46Z</dcterms:modified>
</cp:coreProperties>
</file>