
<file path=[Content_Types].xml><?xml version="1.0" encoding="utf-8"?>
<Types xmlns="http://schemas.openxmlformats.org/package/2006/content-types"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 showSpecialPlsOnTitleSld="0">
  <p:sldMasterIdLst>
    <p:sldMasterId id="2147483662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pos="2880" orient="horz"/>
        <p:guide pos="2160"/>
      </p:guideLst>
    </p:cSldViewPr>
  </p:notes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5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miter lim="800000"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36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de-DE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‹#›</a:t>
            </a:fld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g109b83e35a9_0_11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0" name="Google Shape;70;g109b83e35a9_0_1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" name="Google Shape;71;g109b83e35a9_0_114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gf012bbf929_0_74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1" name="Google Shape;151;gf012bbf929_0_7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2" name="Google Shape;152;gf012bbf929_0_74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g123bfb03498_0_102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0" name="Google Shape;160;g123bfb03498_0_10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g123bfb03498_0_1029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g123bfb03498_0_1036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Google Shape;170;g123bfb03498_0_10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g123bfb03498_0_1036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7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123bfb03498_0_106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9" name="Google Shape;179;g123bfb03498_0_106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g123bfb03498_0_1065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g123bfb03498_0_107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9" name="Google Shape;189;g123bfb03498_0_107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g123bfb03498_0_1075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6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g123bfb03498_0_108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8" name="Google Shape;198;g123bfb03498_0_108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g123bfb03498_0_1083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g123bfb03498_0_111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7" name="Google Shape;207;g123bfb03498_0_11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8" name="Google Shape;208;g123bfb03498_0_1112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123bfb03498_0_104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5" name="Google Shape;215;g123bfb03498_0_10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g123bfb03498_0_1049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gf7ca470c2e_1_1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3" name="Google Shape;223;gf7ca470c2e_1_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gf7ca470c2e_1_13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ca47fb09bc_0_4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1" name="Google Shape;231;g3ca47fb09bc_0_4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g3ca47fb09bc_0_457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f012bbf929_0_15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f012bbf929_0_1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gf012bbf929_0_153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gd9ab5828de_0_9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8" name="Google Shape;238;gd9ab5828de_0_9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gd9ab5828de_0_957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5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Google Shape;246;gf5319b7997_0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7" name="Google Shape;247;gf5319b7997_0_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8" name="Google Shape;248;gf5319b7997_0_7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3" name="Shape 2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4" name="Google Shape;254;g123bfb03498_0_105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5" name="Google Shape;255;g123bfb03498_0_105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6" name="Google Shape;256;g123bfb03498_0_1057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gd64ee6c6eb_1_6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4" name="Google Shape;264;gd64ee6c6eb_1_66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gd64ee6c6eb_1_669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f5319b7997_0_1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f5319b7997_0_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gf5319b7997_0_15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g11f33542ea6_0_55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" name="Google Shape;98;g11f33542ea6_0_5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9" name="Google Shape;99;g11f33542ea6_0_55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" name="Shape 1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Google Shape;107;g11f33542ea6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" name="Google Shape;108;g11f33542ea6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123bfb03498_0_7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123bfb03498_0_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6" name="Google Shape;116;g123bfb03498_0_7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f012bbf929_0_3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f012bbf929_0_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4" name="Google Shape;124;gf012bbf929_0_30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g123bfb03498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de-DE"/>
              <a:t>If you do want to archive your data, whether open or restricted - you need to use a trusted digital repository - so this means one that is going to around for a long time such the four here. You also want your data to have a DOI - digital object identifier, which is a persistent identifier for that data. 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rPr lang="de-DE"/>
              <a:t>the mission of TDR is to provide reliable, long-term access to managed digital resources to its designated community, now and in the future. A DOI is a unique alphanumeric string that identifies content and provides a persistent link to its location on the internet</a:t>
            </a:r>
            <a:endParaRPr/>
          </a:p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1" name="Google Shape;131;g123bfb03498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g123bfb03498_0_1022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4" name="Google Shape;144;g123bfb03498_0_10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36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g123bfb03498_0_1022:notes"/>
          <p:cNvSpPr txBox="1"/>
          <p:nvPr>
            <p:ph idx="12" type="sldNum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5" name="Google Shape;15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6" name="Google Shape;16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50" name="Google Shape;50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51" name="Google Shape;51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 1">
  <p:cSld name="SECTION_HEADER_1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56" name="Google Shape;56;p13"/>
          <p:cNvSpPr/>
          <p:nvPr/>
        </p:nvSpPr>
        <p:spPr>
          <a:xfrm>
            <a:off x="0" y="527275"/>
            <a:ext cx="5088600" cy="1019100"/>
          </a:xfrm>
          <a:prstGeom prst="homePlate">
            <a:avLst>
              <a:gd fmla="val 50000" name="adj"/>
            </a:avLst>
          </a:prstGeom>
          <a:solidFill>
            <a:srgbClr val="11AA99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rgbClr val="FFFFFF"/>
              </a:solidFill>
            </a:endParaRPr>
          </a:p>
        </p:txBody>
      </p:sp>
      <p:sp>
        <p:nvSpPr>
          <p:cNvPr id="57" name="Google Shape;57;p13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000"/>
              <a:buNone/>
              <a:defRPr sz="3000">
                <a:solidFill>
                  <a:schemeClr val="lt1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rtl="0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pic>
        <p:nvPicPr>
          <p:cNvPr id="58" name="Google Shape;58;p13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8115738" y="4288374"/>
            <a:ext cx="855024" cy="71075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3"/>
          <p:cNvSpPr txBox="1"/>
          <p:nvPr>
            <p:ph idx="1" type="body"/>
          </p:nvPr>
        </p:nvSpPr>
        <p:spPr>
          <a:xfrm>
            <a:off x="311700" y="1546375"/>
            <a:ext cx="8520600" cy="302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Char char="●"/>
              <a:defRPr>
                <a:solidFill>
                  <a:schemeClr val="lt1"/>
                </a:solidFill>
              </a:defRPr>
            </a:lvl1pPr>
            <a:lvl2pPr indent="-317500" lvl="1" marL="914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2pPr>
            <a:lvl3pPr indent="-317500" lvl="2" marL="1371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3pPr>
            <a:lvl4pPr indent="-317500" lvl="3" marL="1828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4pPr>
            <a:lvl5pPr indent="-317500" lvl="4" marL="22860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5pPr>
            <a:lvl6pPr indent="-317500" lvl="5" marL="27432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6pPr>
            <a:lvl7pPr indent="-317500" lvl="6" marL="32004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●"/>
              <a:defRPr>
                <a:solidFill>
                  <a:schemeClr val="lt1"/>
                </a:solidFill>
              </a:defRPr>
            </a:lvl7pPr>
            <a:lvl8pPr indent="-317500" lvl="7" marL="36576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○"/>
              <a:defRPr>
                <a:solidFill>
                  <a:schemeClr val="lt1"/>
                </a:solidFill>
              </a:defRPr>
            </a:lvl8pPr>
            <a:lvl9pPr indent="-317500" lvl="8" marL="4114800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400"/>
              <a:buChar char="■"/>
              <a:defRPr>
                <a:solidFill>
                  <a:schemeClr val="lt1"/>
                </a:solidFill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14"/>
          <p:cNvSpPr txBox="1"/>
          <p:nvPr>
            <p:ph type="title"/>
          </p:nvPr>
        </p:nvSpPr>
        <p:spPr>
          <a:xfrm>
            <a:off x="533400" y="228600"/>
            <a:ext cx="8153400" cy="57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rgbClr val="529A43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2" name="Google Shape;62;p14"/>
          <p:cNvSpPr txBox="1"/>
          <p:nvPr>
            <p:ph idx="1" type="body"/>
          </p:nvPr>
        </p:nvSpPr>
        <p:spPr>
          <a:xfrm>
            <a:off x="539750" y="896938"/>
            <a:ext cx="8153400" cy="3264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81000" lvl="0" marL="457200" rtl="0" algn="l">
              <a:spcBef>
                <a:spcPts val="480"/>
              </a:spcBef>
              <a:spcAft>
                <a:spcPts val="0"/>
              </a:spcAft>
              <a:buClr>
                <a:srgbClr val="529A43"/>
              </a:buClr>
              <a:buSzPts val="2400"/>
              <a:buFont typeface="Arial"/>
              <a:buChar char="●"/>
              <a:defRPr>
                <a:solidFill>
                  <a:schemeClr val="accent4"/>
                </a:solidFill>
              </a:defRPr>
            </a:lvl1pPr>
            <a:lvl2pPr indent="-355600" lvl="1" marL="914400" rtl="0" algn="l">
              <a:spcBef>
                <a:spcPts val="400"/>
              </a:spcBef>
              <a:spcAft>
                <a:spcPts val="0"/>
              </a:spcAft>
              <a:buClr>
                <a:srgbClr val="529A43"/>
              </a:buClr>
              <a:buSzPts val="2000"/>
              <a:buChar char="○"/>
              <a:defRPr>
                <a:solidFill>
                  <a:schemeClr val="accent4"/>
                </a:solidFill>
              </a:defRPr>
            </a:lvl2pPr>
            <a:lvl3pPr indent="-355600" lvl="2" marL="1371600" rtl="0" algn="l">
              <a:spcBef>
                <a:spcPts val="400"/>
              </a:spcBef>
              <a:spcAft>
                <a:spcPts val="0"/>
              </a:spcAft>
              <a:buClr>
                <a:srgbClr val="529A43"/>
              </a:buClr>
              <a:buSzPts val="2000"/>
              <a:buChar char="■"/>
              <a:defRPr>
                <a:solidFill>
                  <a:schemeClr val="accent4"/>
                </a:solidFill>
              </a:defRPr>
            </a:lvl3pPr>
            <a:lvl4pPr indent="-355600" lvl="3" marL="1828800" rtl="0" algn="l">
              <a:spcBef>
                <a:spcPts val="400"/>
              </a:spcBef>
              <a:spcAft>
                <a:spcPts val="0"/>
              </a:spcAft>
              <a:buClr>
                <a:srgbClr val="529A43"/>
              </a:buClr>
              <a:buSzPts val="2000"/>
              <a:buChar char="●"/>
              <a:defRPr>
                <a:solidFill>
                  <a:schemeClr val="accent4"/>
                </a:solidFill>
              </a:defRPr>
            </a:lvl4pPr>
            <a:lvl5pPr indent="-355600" lvl="4" marL="2286000" rtl="0" algn="l">
              <a:spcBef>
                <a:spcPts val="400"/>
              </a:spcBef>
              <a:spcAft>
                <a:spcPts val="0"/>
              </a:spcAft>
              <a:buClr>
                <a:srgbClr val="529A43"/>
              </a:buClr>
              <a:buSzPts val="2000"/>
              <a:buChar char="○"/>
              <a:defRPr>
                <a:solidFill>
                  <a:schemeClr val="accent4"/>
                </a:solidFill>
              </a:defRPr>
            </a:lvl5pPr>
            <a:lvl6pPr indent="-342900" lvl="5" marL="2743200" rtl="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6pPr>
            <a:lvl7pPr indent="-342900" lvl="6" marL="3200400" rtl="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indent="-342900" lvl="7" marL="3657600" rtl="0" algn="l">
              <a:spcBef>
                <a:spcPts val="360"/>
              </a:spcBef>
              <a:spcAft>
                <a:spcPts val="0"/>
              </a:spcAft>
              <a:buSzPts val="1800"/>
              <a:buChar char="○"/>
              <a:defRPr/>
            </a:lvl8pPr>
            <a:lvl9pPr indent="-342900" lvl="8" marL="4114800" rtl="0" algn="l">
              <a:spcBef>
                <a:spcPts val="360"/>
              </a:spcBef>
              <a:spcAft>
                <a:spcPts val="0"/>
              </a:spcAft>
              <a:buSzPts val="1800"/>
              <a:buChar char="■"/>
              <a:defRPr/>
            </a:lvl9pPr>
          </a:lstStyle>
          <a:p/>
        </p:txBody>
      </p:sp>
      <p:sp>
        <p:nvSpPr>
          <p:cNvPr id="63" name="Google Shape;63;p14"/>
          <p:cNvSpPr txBox="1"/>
          <p:nvPr>
            <p:ph idx="11" type="ftr"/>
          </p:nvPr>
        </p:nvSpPr>
        <p:spPr>
          <a:xfrm>
            <a:off x="4500563" y="4732338"/>
            <a:ext cx="28956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4" name="Google Shape;64;p14"/>
          <p:cNvSpPr txBox="1"/>
          <p:nvPr>
            <p:ph idx="10" type="dt"/>
          </p:nvPr>
        </p:nvSpPr>
        <p:spPr>
          <a:xfrm>
            <a:off x="1692275" y="4732338"/>
            <a:ext cx="16764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5" name="Google Shape;65;p14"/>
          <p:cNvSpPr txBox="1"/>
          <p:nvPr>
            <p:ph idx="12" type="sldNum"/>
          </p:nvPr>
        </p:nvSpPr>
        <p:spPr>
          <a:xfrm>
            <a:off x="152400" y="4732338"/>
            <a:ext cx="304800" cy="171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0" lvl="0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rtl="0" algn="l">
              <a:spcBef>
                <a:spcPts val="0"/>
              </a:spcBef>
              <a:spcAft>
                <a:spcPts val="0"/>
              </a:spcAft>
              <a:buNone/>
              <a:defRPr b="0" i="0" sz="900" u="none" cap="none" strike="noStrik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(Dark)" showMasterSp="0">
  <p:cSld name="Blank (Dark)">
    <p:bg>
      <p:bgPr>
        <a:solidFill>
          <a:schemeClr val="dk2"/>
        </a:solidFill>
      </p:bgPr>
    </p:bg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5"/>
          <p:cNvSpPr txBox="1"/>
          <p:nvPr>
            <p:ph idx="1" type="body"/>
          </p:nvPr>
        </p:nvSpPr>
        <p:spPr>
          <a:xfrm>
            <a:off x="431800" y="411163"/>
            <a:ext cx="5645100" cy="288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4064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Char char="–"/>
              <a:defRPr sz="2800">
                <a:solidFill>
                  <a:schemeClr val="lt1"/>
                </a:solidFill>
              </a:defRPr>
            </a:lvl1pPr>
            <a:lvl2pPr indent="-342900" lvl="1" marL="914400" rtl="0" algn="l"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2pPr>
            <a:lvl3pPr indent="-342900" lvl="2" marL="1371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 sz="1800"/>
            </a:lvl3pPr>
            <a:lvl4pPr indent="-342900" lvl="3" marL="18288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 sz="1800"/>
            </a:lvl4pPr>
            <a:lvl5pPr indent="-342900" lvl="4" marL="22860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 sz="1800"/>
            </a:lvl5pPr>
            <a:lvl6pPr indent="-342900" lvl="5" marL="2743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■"/>
              <a:defRPr/>
            </a:lvl6pPr>
            <a:lvl7pPr indent="-342900" lvl="6" marL="3200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7pPr>
            <a:lvl8pPr indent="-342900" lvl="7" marL="36576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  <a:defRPr/>
            </a:lvl8pPr>
            <a:lvl9pPr indent="-342900" lvl="8" marL="4114800" rtl="0" algn="l">
              <a:spcBef>
                <a:spcPts val="1200"/>
              </a:spcBef>
              <a:spcAft>
                <a:spcPts val="1200"/>
              </a:spcAft>
              <a:buClr>
                <a:schemeClr val="dk1"/>
              </a:buClr>
              <a:buSzPts val="1800"/>
              <a:buChar char="■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72">
          <p15:clr>
            <a:srgbClr val="FBAE40"/>
          </p15:clr>
        </p15:guide>
        <p15:guide id="2" orient="horz" pos="2981">
          <p15:clr>
            <a:srgbClr val="FBAE40"/>
          </p15:clr>
        </p15:guide>
        <p15:guide id="3" orient="horz" pos="259">
          <p15:clr>
            <a:srgbClr val="FBAE40"/>
          </p15:clr>
        </p15:guide>
        <p15:guide id="4" pos="5488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9" name="Google Shape;19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23" name="Google Shape;23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4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6" name="Google Shape;26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7" name="Google Shape;27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8" name="Google Shape;28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31" name="Google Shape;31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5" name="Google Shape;35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8" name="Google Shape;38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42" name="Google Shape;42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43" name="Google Shape;43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5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7" name="Google Shape;47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11" name="Google Shape;11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12" name="Google Shape;12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hf dt="0" ftr="0" hdr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guides.github.com/activities/citable-code/" TargetMode="External"/><Relationship Id="rId4" Type="http://schemas.openxmlformats.org/officeDocument/2006/relationships/hyperlink" Target="https://zenodo.org/" TargetMode="External"/><Relationship Id="rId5" Type="http://schemas.openxmlformats.org/officeDocument/2006/relationships/hyperlink" Target="https://orcid.org/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2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4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github.com/open-phytoliths/ICOPS-training/tree/main" TargetMode="External"/><Relationship Id="rId4" Type="http://schemas.openxmlformats.org/officeDocument/2006/relationships/hyperlink" Target="https://zenodo.org/records/7669467" TargetMode="External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5.gif"/></Relationships>
</file>

<file path=ppt/slides/_rels/slide18.xml.rels><?xml version="1.0" encoding="UTF-8" standalone="yes"?><Relationships xmlns="http://schemas.openxmlformats.org/package/2006/relationships"><Relationship Id="rId11" Type="http://schemas.openxmlformats.org/officeDocument/2006/relationships/hyperlink" Target="https://github.com/joeyklee/friendly-github-intro/blob/master/glossary.md" TargetMode="External"/><Relationship Id="rId10" Type="http://schemas.openxmlformats.org/officeDocument/2006/relationships/hyperlink" Target="https://git-scm.com/book/en/v2" TargetMode="External"/><Relationship Id="rId13" Type="http://schemas.openxmlformats.org/officeDocument/2006/relationships/hyperlink" Target="https://github.com/adam-p/markdown-here/wiki/Markdown-Cheatsheet" TargetMode="External"/><Relationship Id="rId12" Type="http://schemas.openxmlformats.org/officeDocument/2006/relationships/hyperlink" Target="https://help.github.com/categories/writing-on-github/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github.com/alan-turing-institute/the-turing-way/blob/master/workshops/github-workshop/2021-05-13-intro-workshop.md" TargetMode="External"/><Relationship Id="rId4" Type="http://schemas.openxmlformats.org/officeDocument/2006/relationships/hyperlink" Target="https://mozilla.github.io/open-leadership-training-series/articles/github-for-collaboration/" TargetMode="External"/><Relationship Id="rId9" Type="http://schemas.openxmlformats.org/officeDocument/2006/relationships/hyperlink" Target="https://try.github.io/" TargetMode="External"/><Relationship Id="rId14" Type="http://schemas.openxmlformats.org/officeDocument/2006/relationships/hyperlink" Target="https://www.atlassian.com/git/tutorials/comparing-workflows" TargetMode="External"/><Relationship Id="rId5" Type="http://schemas.openxmlformats.org/officeDocument/2006/relationships/hyperlink" Target="https://guides.github.com/introduction/flow/" TargetMode="External"/><Relationship Id="rId6" Type="http://schemas.openxmlformats.org/officeDocument/2006/relationships/hyperlink" Target="https://daniellecrobinson.github.io/friendly-github-intro/" TargetMode="External"/><Relationship Id="rId7" Type="http://schemas.openxmlformats.org/officeDocument/2006/relationships/hyperlink" Target="https://help.github.com/" TargetMode="External"/><Relationship Id="rId8" Type="http://schemas.openxmlformats.org/officeDocument/2006/relationships/hyperlink" Target="http://ohshitgit.com/" TargetMode="External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.gif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www.youtube.com/watch?v=uzjpN_yFeUU" TargetMode="External"/><Relationship Id="rId4" Type="http://schemas.openxmlformats.org/officeDocument/2006/relationships/hyperlink" Target="https://www.youtube.com/watch?v=uKd6HoK_iS0" TargetMode="External"/><Relationship Id="rId5" Type="http://schemas.openxmlformats.org/officeDocument/2006/relationships/hyperlink" Target="https://happygitwithr.com/rstudio-git-github.html" TargetMode="External"/><Relationship Id="rId6" Type="http://schemas.openxmlformats.org/officeDocument/2006/relationships/hyperlink" Target="https://rfortherestofus.com/2021/02/how-to-use-git-github-with-r/" TargetMode="External"/><Relationship Id="rId7" Type="http://schemas.openxmlformats.org/officeDocument/2006/relationships/hyperlink" Target="https://github.com/jstbcs/ReproducibleWorkflowWorkshop" TargetMode="External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kbroman.org/github_tutorial/pages/first_time.html" TargetMode="External"/><Relationship Id="rId4" Type="http://schemas.openxmlformats.org/officeDocument/2006/relationships/hyperlink" Target="https://happygitwithr.com/big-picture.html" TargetMode="External"/></Relationships>
</file>

<file path=ppt/slides/_rels/slide23.xml.rels><?xml version="1.0" encoding="UTF-8" standalone="yes"?><Relationships xmlns="http://schemas.openxmlformats.org/package/2006/relationships"><Relationship Id="rId11" Type="http://schemas.openxmlformats.org/officeDocument/2006/relationships/hyperlink" Target="https://carpentries-incubator.github.io/jekyll-pages-novice/" TargetMode="External"/><Relationship Id="rId10" Type="http://schemas.openxmlformats.org/officeDocument/2006/relationships/hyperlink" Target="https://www.youtube.com/watch?v=7SBXl94xNl8" TargetMode="External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github.com/malvikasharan/developing_collaborative_document" TargetMode="External"/><Relationship Id="rId4" Type="http://schemas.openxmlformats.org/officeDocument/2006/relationships/hyperlink" Target="https://jekyllthemes.io/free" TargetMode="External"/><Relationship Id="rId9" Type="http://schemas.openxmlformats.org/officeDocument/2006/relationships/hyperlink" Target="https://themes.gohugo.io" TargetMode="External"/><Relationship Id="rId5" Type="http://schemas.openxmlformats.org/officeDocument/2006/relationships/hyperlink" Target="https://github.com/planetjekyll/awesome-jekyll-themes" TargetMode="External"/><Relationship Id="rId6" Type="http://schemas.openxmlformats.org/officeDocument/2006/relationships/hyperlink" Target="https://ekaroune.github.io/The-Open-Archaeobotanist/" TargetMode="External"/><Relationship Id="rId7" Type="http://schemas.openxmlformats.org/officeDocument/2006/relationships/hyperlink" Target="https://openlifesci.org/" TargetMode="External"/><Relationship Id="rId8" Type="http://schemas.openxmlformats.org/officeDocument/2006/relationships/hyperlink" Target="https://sgibson91.github.io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docs.github.com/en/account-and-profile/how-tos/profile-customization/managing-your-profile-readme" TargetMode="External"/><Relationship Id="rId4" Type="http://schemas.openxmlformats.org/officeDocument/2006/relationships/hyperlink" Target="https://github.com/adam-p/markdown-here/wiki/Markdown-Cheatsheet" TargetMode="External"/><Relationship Id="rId5" Type="http://schemas.openxmlformats.org/officeDocument/2006/relationships/hyperlink" Target="https://github.com/ikatyang/emoji-cheat-sheet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3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74" name="Google Shape;74;p16"/>
          <p:cNvSpPr txBox="1"/>
          <p:nvPr>
            <p:ph type="title"/>
          </p:nvPr>
        </p:nvSpPr>
        <p:spPr>
          <a:xfrm>
            <a:off x="311700" y="615925"/>
            <a:ext cx="44508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Learning outcomes - </a:t>
            </a:r>
            <a:endParaRPr b="1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/>
              <a:t>Part 2</a:t>
            </a:r>
            <a:endParaRPr b="1"/>
          </a:p>
        </p:txBody>
      </p:sp>
      <p:sp>
        <p:nvSpPr>
          <p:cNvPr id="75" name="Google Shape;75;p16"/>
          <p:cNvSpPr txBox="1"/>
          <p:nvPr/>
        </p:nvSpPr>
        <p:spPr>
          <a:xfrm>
            <a:off x="64050" y="1652400"/>
            <a:ext cx="8802000" cy="1847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de-DE" sz="2700"/>
              <a:t>Further uses of</a:t>
            </a:r>
            <a:r>
              <a:rPr i="1" lang="de-DE" sz="2700"/>
              <a:t> Github</a:t>
            </a:r>
            <a:endParaRPr i="1"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de-DE" sz="2700"/>
              <a:t>To know how to make your own profiles.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de-DE" sz="2700"/>
              <a:t>To know how to link repositories to Github.</a:t>
            </a:r>
            <a:endParaRPr sz="2700"/>
          </a:p>
          <a:p>
            <a:pPr indent="-400050" lvl="0" marL="457200" rtl="0" algn="l">
              <a:spcBef>
                <a:spcPts val="0"/>
              </a:spcBef>
              <a:spcAft>
                <a:spcPts val="0"/>
              </a:spcAft>
              <a:buSzPts val="2700"/>
              <a:buChar char="●"/>
            </a:pPr>
            <a:r>
              <a:rPr lang="de-DE" sz="2700"/>
              <a:t>To know how to use project boards.</a:t>
            </a:r>
            <a:endParaRPr sz="2700"/>
          </a:p>
        </p:txBody>
      </p:sp>
      <p:sp>
        <p:nvSpPr>
          <p:cNvPr id="76" name="Google Shape;76;p16"/>
          <p:cNvSpPr txBox="1"/>
          <p:nvPr/>
        </p:nvSpPr>
        <p:spPr>
          <a:xfrm>
            <a:off x="162975" y="3499500"/>
            <a:ext cx="6521100" cy="1231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700"/>
              <a:t>What we learnt in part 1:</a:t>
            </a:r>
            <a:endParaRPr sz="17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de-DE" sz="1700">
                <a:solidFill>
                  <a:schemeClr val="dk1"/>
                </a:solidFill>
              </a:rPr>
              <a:t>Why reproducibility matters </a:t>
            </a:r>
            <a:endParaRPr sz="1700">
              <a:solidFill>
                <a:schemeClr val="dk1"/>
              </a:solidFill>
            </a:endParaRPr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Char char="●"/>
            </a:pPr>
            <a:r>
              <a:rPr lang="de-DE" sz="1700">
                <a:solidFill>
                  <a:schemeClr val="dk1"/>
                </a:solidFill>
              </a:rPr>
              <a:t>Introduction to GitHub as a </a:t>
            </a:r>
            <a:r>
              <a:rPr lang="de-DE" sz="1700">
                <a:solidFill>
                  <a:schemeClr val="dk1"/>
                </a:solidFill>
              </a:rPr>
              <a:t>collaborative</a:t>
            </a:r>
            <a:r>
              <a:rPr lang="de-DE" sz="1700">
                <a:solidFill>
                  <a:schemeClr val="dk1"/>
                </a:solidFill>
              </a:rPr>
              <a:t> tool.</a:t>
            </a:r>
            <a:endParaRPr sz="1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700"/>
          </a:p>
        </p:txBody>
      </p:sp>
      <p:sp>
        <p:nvSpPr>
          <p:cNvPr id="77" name="Google Shape;77;p16"/>
          <p:cNvSpPr txBox="1"/>
          <p:nvPr/>
        </p:nvSpPr>
        <p:spPr>
          <a:xfrm>
            <a:off x="5571500" y="3615125"/>
            <a:ext cx="2878800" cy="708000"/>
          </a:xfrm>
          <a:prstGeom prst="rect">
            <a:avLst/>
          </a:prstGeom>
          <a:noFill/>
          <a:ln cap="flat" cmpd="sng" w="9525">
            <a:solidFill>
              <a:srgbClr val="FF00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700">
                <a:solidFill>
                  <a:srgbClr val="FF00FF"/>
                </a:solidFill>
              </a:rPr>
              <a:t>Do you have any questions from part 1?</a:t>
            </a:r>
            <a:endParaRPr sz="1700">
              <a:solidFill>
                <a:srgbClr val="FF00FF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55" name="Google Shape;155;p25"/>
          <p:cNvSpPr txBox="1"/>
          <p:nvPr/>
        </p:nvSpPr>
        <p:spPr>
          <a:xfrm>
            <a:off x="112950" y="4659925"/>
            <a:ext cx="52791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u="sng">
                <a:solidFill>
                  <a:schemeClr val="hlink"/>
                </a:solidFill>
                <a:hlinkClick r:id="rId3"/>
              </a:rPr>
              <a:t>https://guides.github.com/activities/citable-code/</a:t>
            </a:r>
            <a:r>
              <a:rPr lang="de-DE"/>
              <a:t> </a:t>
            </a:r>
            <a:endParaRPr/>
          </a:p>
        </p:txBody>
      </p:sp>
      <p:sp>
        <p:nvSpPr>
          <p:cNvPr id="156" name="Google Shape;156;p25"/>
          <p:cNvSpPr txBox="1"/>
          <p:nvPr/>
        </p:nvSpPr>
        <p:spPr>
          <a:xfrm>
            <a:off x="481975" y="391600"/>
            <a:ext cx="6491400" cy="569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5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Getting a persistent identifier - demo  </a:t>
            </a:r>
            <a:endParaRPr b="1" sz="250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57" name="Google Shape;157;p25"/>
          <p:cNvSpPr txBox="1"/>
          <p:nvPr/>
        </p:nvSpPr>
        <p:spPr>
          <a:xfrm>
            <a:off x="449850" y="1058400"/>
            <a:ext cx="71166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Have a GitHub repository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Set up an account at </a:t>
            </a:r>
            <a:r>
              <a:rPr lang="de-DE" sz="1600" u="sng">
                <a:solidFill>
                  <a:schemeClr val="hlink"/>
                </a:solidFill>
                <a:hlinkClick r:id="rId4"/>
              </a:rPr>
              <a:t>Zenodo</a:t>
            </a:r>
            <a:r>
              <a:rPr lang="de-DE" sz="1600"/>
              <a:t> (using your GitHub, email or </a:t>
            </a:r>
            <a:r>
              <a:rPr lang="de-DE" sz="1600" u="sng">
                <a:solidFill>
                  <a:schemeClr val="hlink"/>
                </a:solidFill>
                <a:hlinkClick r:id="rId5"/>
              </a:rPr>
              <a:t>ORCID</a:t>
            </a:r>
            <a:r>
              <a:rPr lang="de-DE" sz="1600"/>
              <a:t>)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Connect GitHub/Zenodo by authorizing Zenodo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On Zenodo, go to Settings -&gt; GitHub, then toggle the button on for the repository that you want an identifier for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On GitHub: create a new release for your repository (snapshot that will be preserved on Zenodo)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On Zenodo: go to the Upload tab and add any additional information before publishing. 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AutoNum type="arabicPeriod"/>
            </a:pPr>
            <a:r>
              <a:rPr lang="de-DE" sz="1600"/>
              <a:t>On GitHub you can update your citation file with the DOI and add a DOI button in your Readme file</a:t>
            </a:r>
            <a:endParaRPr sz="160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64" name="Google Shape;164;p26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Linking </a:t>
            </a:r>
            <a:endParaRPr/>
          </a:p>
        </p:txBody>
      </p:sp>
      <p:sp>
        <p:nvSpPr>
          <p:cNvPr id="165" name="Google Shape;165;p26"/>
          <p:cNvSpPr txBox="1"/>
          <p:nvPr>
            <p:ph idx="1" type="body"/>
          </p:nvPr>
        </p:nvSpPr>
        <p:spPr>
          <a:xfrm>
            <a:off x="311700" y="1546375"/>
            <a:ext cx="8520600" cy="302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6"/>
          <p:cNvSpPr txBox="1"/>
          <p:nvPr>
            <p:ph type="title"/>
          </p:nvPr>
        </p:nvSpPr>
        <p:spPr>
          <a:xfrm>
            <a:off x="68350" y="1687225"/>
            <a:ext cx="8520600" cy="572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Now it is your turn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67" name="Google Shape;167;p26"/>
          <p:cNvSpPr txBox="1"/>
          <p:nvPr>
            <p:ph idx="1" type="body"/>
          </p:nvPr>
        </p:nvSpPr>
        <p:spPr>
          <a:xfrm>
            <a:off x="107075" y="2404400"/>
            <a:ext cx="7615500" cy="1160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>
                <a:solidFill>
                  <a:schemeClr val="dk1"/>
                </a:solidFill>
              </a:rPr>
              <a:t>Have a go at linking your repository with Zenodo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7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Using project boards</a:t>
            </a:r>
            <a:endParaRPr/>
          </a:p>
        </p:txBody>
      </p:sp>
      <p:sp>
        <p:nvSpPr>
          <p:cNvPr id="174" name="Google Shape;174;p2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75" name="Google Shape;175;p27"/>
          <p:cNvSpPr txBox="1"/>
          <p:nvPr/>
        </p:nvSpPr>
        <p:spPr>
          <a:xfrm>
            <a:off x="106175" y="1740375"/>
            <a:ext cx="4377900" cy="3093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100"/>
              <a:t>What are project boards?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They are project management tools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make to do lists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collaborate with your team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track your project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measure your projects progress</a:t>
            </a:r>
            <a:endParaRPr sz="21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/>
          </a:p>
        </p:txBody>
      </p:sp>
      <p:pic>
        <p:nvPicPr>
          <p:cNvPr id="176" name="Google Shape;176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8975" y="1657425"/>
            <a:ext cx="4191350" cy="24988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2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83" name="Google Shape;183;p28"/>
          <p:cNvSpPr txBox="1"/>
          <p:nvPr>
            <p:ph type="title"/>
          </p:nvPr>
        </p:nvSpPr>
        <p:spPr>
          <a:xfrm>
            <a:off x="163775" y="1719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Where to start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84" name="Google Shape;184;p28"/>
          <p:cNvSpPr txBox="1"/>
          <p:nvPr>
            <p:ph idx="1" type="body"/>
          </p:nvPr>
        </p:nvSpPr>
        <p:spPr>
          <a:xfrm>
            <a:off x="4663700" y="374425"/>
            <a:ext cx="2887500" cy="5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rPr lang="de-DE" sz="1900">
                <a:solidFill>
                  <a:srgbClr val="FF0000"/>
                </a:solidFill>
              </a:rPr>
              <a:t>Click projects at the top</a:t>
            </a:r>
            <a:endParaRPr sz="1900">
              <a:solidFill>
                <a:srgbClr val="FF0000"/>
              </a:solidFill>
            </a:endParaRPr>
          </a:p>
        </p:txBody>
      </p:sp>
      <p:pic>
        <p:nvPicPr>
          <p:cNvPr id="185" name="Google Shape;185;p28" title="Screenshot 2026-02-23 at 12.17.21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36874" y="1217825"/>
            <a:ext cx="7076751" cy="383899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86" name="Google Shape;186;p28"/>
          <p:cNvCxnSpPr/>
          <p:nvPr/>
        </p:nvCxnSpPr>
        <p:spPr>
          <a:xfrm flipH="1">
            <a:off x="3385200" y="665875"/>
            <a:ext cx="1186800" cy="852000"/>
          </a:xfrm>
          <a:prstGeom prst="straightConnector1">
            <a:avLst/>
          </a:prstGeom>
          <a:noFill/>
          <a:ln cap="flat" cmpd="sng" w="19050">
            <a:solidFill>
              <a:srgbClr val="FF0000"/>
            </a:solidFill>
            <a:prstDash val="solid"/>
            <a:round/>
            <a:headEnd len="med" w="med" type="none"/>
            <a:tailEnd len="med" w="med" type="triangle"/>
          </a:ln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29"/>
          <p:cNvSpPr txBox="1"/>
          <p:nvPr>
            <p:ph type="title"/>
          </p:nvPr>
        </p:nvSpPr>
        <p:spPr>
          <a:xfrm>
            <a:off x="311700" y="1511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8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Types of projects</a:t>
            </a:r>
            <a:endParaRPr b="1" sz="28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93" name="Google Shape;193;p29"/>
          <p:cNvSpPr txBox="1"/>
          <p:nvPr>
            <p:ph idx="1" type="body"/>
          </p:nvPr>
        </p:nvSpPr>
        <p:spPr>
          <a:xfrm>
            <a:off x="284975" y="1149950"/>
            <a:ext cx="4789800" cy="1557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300"/>
              <a:buChar char="●"/>
            </a:pPr>
            <a:r>
              <a:rPr lang="de-DE" sz="2300">
                <a:solidFill>
                  <a:schemeClr val="dk1"/>
                </a:solidFill>
              </a:rPr>
              <a:t>Kanban boards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</p:txBody>
      </p:sp>
      <p:sp>
        <p:nvSpPr>
          <p:cNvPr id="194" name="Google Shape;194;p2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pic>
        <p:nvPicPr>
          <p:cNvPr id="195" name="Google Shape;195;p29" title="Screenshot 2026-02-23 at 12.25.3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03173" y="1365250"/>
            <a:ext cx="5681623" cy="308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30"/>
          <p:cNvSpPr txBox="1"/>
          <p:nvPr>
            <p:ph type="title"/>
          </p:nvPr>
        </p:nvSpPr>
        <p:spPr>
          <a:xfrm>
            <a:off x="171450" y="161550"/>
            <a:ext cx="27324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Kanban boards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02" name="Google Shape;202;p3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203" name="Google Shape;203;p30"/>
          <p:cNvSpPr txBox="1"/>
          <p:nvPr/>
        </p:nvSpPr>
        <p:spPr>
          <a:xfrm>
            <a:off x="118350" y="954025"/>
            <a:ext cx="2685000" cy="2878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de-DE" sz="2500"/>
              <a:t>Milestones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de-DE" sz="2500"/>
              <a:t>Issues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de-DE" sz="2500"/>
              <a:t>Tasks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de-DE" sz="2500"/>
              <a:t>Can also link in pull requests</a:t>
            </a:r>
            <a:endParaRPr sz="2500"/>
          </a:p>
          <a:p>
            <a:pPr indent="-387350" lvl="0" marL="457200" rtl="0" algn="l">
              <a:spcBef>
                <a:spcPts val="0"/>
              </a:spcBef>
              <a:spcAft>
                <a:spcPts val="0"/>
              </a:spcAft>
              <a:buSzPts val="2500"/>
              <a:buChar char="●"/>
            </a:pPr>
            <a:r>
              <a:rPr lang="de-DE" sz="2500"/>
              <a:t>Automation</a:t>
            </a:r>
            <a:endParaRPr sz="2500"/>
          </a:p>
        </p:txBody>
      </p:sp>
      <p:pic>
        <p:nvPicPr>
          <p:cNvPr id="204" name="Google Shape;204;p30" title="Screenshot 2026-02-23 at 12.25.3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61798" y="1108825"/>
            <a:ext cx="5681623" cy="3082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1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Thanks, a</a:t>
            </a:r>
            <a:r>
              <a:rPr lang="de-DE"/>
              <a:t>ny questions?</a:t>
            </a:r>
            <a:endParaRPr/>
          </a:p>
        </p:txBody>
      </p:sp>
      <p:sp>
        <p:nvSpPr>
          <p:cNvPr id="211" name="Google Shape;211;p3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212" name="Google Shape;212;p31"/>
          <p:cNvSpPr txBox="1"/>
          <p:nvPr/>
        </p:nvSpPr>
        <p:spPr>
          <a:xfrm>
            <a:off x="0" y="2154125"/>
            <a:ext cx="8550600" cy="1877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</a:rPr>
              <a:t>These slides were modified from: ICOPS training resources - </a:t>
            </a:r>
            <a:r>
              <a:rPr lang="de-DE" sz="2000" u="sng">
                <a:solidFill>
                  <a:schemeClr val="hlink"/>
                </a:solidFill>
                <a:hlinkClick r:id="rId3"/>
              </a:rPr>
              <a:t>https://github.com/open-phytoliths/ICOPS-training/tree/main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u="sng">
                <a:solidFill>
                  <a:schemeClr val="hlink"/>
                </a:solidFill>
                <a:hlinkClick r:id="rId4"/>
              </a:rPr>
              <a:t>https://zenodo.org/records/7669467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219" name="Google Shape;219;p32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Other useful things</a:t>
            </a:r>
            <a:endParaRPr/>
          </a:p>
        </p:txBody>
      </p:sp>
      <p:pic>
        <p:nvPicPr>
          <p:cNvPr id="220" name="Google Shape;22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11700" y="1885875"/>
            <a:ext cx="5721075" cy="2584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12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de-DE" sz="25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Useful GitHub resources</a:t>
            </a:r>
            <a:endParaRPr b="1" sz="250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27" name="Google Shape;227;p3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de-DE" sz="1400">
                <a:solidFill>
                  <a:schemeClr val="dk1"/>
                </a:solidFill>
              </a:rPr>
              <a:t>Useful GitHub resources (based on </a:t>
            </a:r>
            <a:r>
              <a:rPr lang="de-DE" sz="1400" u="sng">
                <a:solidFill>
                  <a:schemeClr val="hlink"/>
                </a:solidFill>
                <a:hlinkClick r:id="rId3"/>
              </a:rPr>
              <a:t>https://github.com/alan-turing-institute/the-turing-way/blob/master/workshops/github-workshop/2021-05-13-intro-workshop.md</a:t>
            </a:r>
            <a:r>
              <a:rPr lang="de-DE" sz="1400">
                <a:solidFill>
                  <a:schemeClr val="dk1"/>
                </a:solidFill>
              </a:rPr>
              <a:t>) </a:t>
            </a:r>
            <a:endParaRPr sz="1400"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4"/>
              </a:rPr>
              <a:t>GitHub for Collaboration (from Mozilla)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5"/>
              </a:rPr>
              <a:t>Understanding the GitHub workflow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6"/>
              </a:rPr>
              <a:t>A Friendly Github Intro Workshop (from Danielle Robinson)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7"/>
              </a:rPr>
              <a:t>GitHub help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8"/>
              </a:rPr>
              <a:t>Oh Shit, Git!?!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9"/>
              </a:rPr>
              <a:t>Try Git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10"/>
              </a:rPr>
              <a:t>Git book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11"/>
              </a:rPr>
              <a:t>GitHub glossary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12"/>
              </a:rPr>
              <a:t>Writing on Github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13"/>
              </a:rPr>
              <a:t>Markdown Cheatsheet</a:t>
            </a:r>
            <a:endParaRPr sz="1400" u="sng">
              <a:solidFill>
                <a:schemeClr val="hlink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de-DE" sz="1400" u="sng">
                <a:solidFill>
                  <a:schemeClr val="hlink"/>
                </a:solidFill>
                <a:hlinkClick r:id="rId14"/>
              </a:rPr>
              <a:t>Git workflow</a:t>
            </a:r>
            <a:endParaRPr sz="1400" u="sng">
              <a:solidFill>
                <a:schemeClr val="hlink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3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Google Shape;234;p34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Git pages </a:t>
            </a:r>
            <a:endParaRPr/>
          </a:p>
        </p:txBody>
      </p:sp>
      <p:sp>
        <p:nvSpPr>
          <p:cNvPr id="235" name="Google Shape;235;p3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84" name="Google Shape;84;p17"/>
          <p:cNvSpPr txBox="1"/>
          <p:nvPr>
            <p:ph type="title"/>
          </p:nvPr>
        </p:nvSpPr>
        <p:spPr>
          <a:xfrm>
            <a:off x="104475" y="601125"/>
            <a:ext cx="45480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latin typeface="Cambria"/>
                <a:ea typeface="Cambria"/>
                <a:cs typeface="Cambria"/>
                <a:sym typeface="Cambria"/>
              </a:rPr>
              <a:t>Promoting you and your work using Github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85" name="Google Shape;85;p17"/>
          <p:cNvSpPr txBox="1"/>
          <p:nvPr>
            <p:ph idx="1" type="body"/>
          </p:nvPr>
        </p:nvSpPr>
        <p:spPr>
          <a:xfrm>
            <a:off x="104475" y="1640725"/>
            <a:ext cx="4926000" cy="302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500">
                <a:solidFill>
                  <a:schemeClr val="dk1"/>
                </a:solidFill>
              </a:rPr>
              <a:t>As a </a:t>
            </a:r>
            <a:r>
              <a:rPr lang="de-DE" sz="2500">
                <a:solidFill>
                  <a:schemeClr val="dk1"/>
                </a:solidFill>
              </a:rPr>
              <a:t>researcher</a:t>
            </a:r>
            <a:r>
              <a:rPr lang="de-DE" sz="2500">
                <a:solidFill>
                  <a:schemeClr val="dk1"/>
                </a:solidFill>
              </a:rPr>
              <a:t> you need to:</a:t>
            </a:r>
            <a:endParaRPr sz="2500">
              <a:solidFill>
                <a:schemeClr val="dk1"/>
              </a:solidFill>
            </a:endParaRPr>
          </a:p>
          <a:p>
            <a:pPr indent="-387350" lvl="0" marL="914400" rtl="0" algn="l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2500"/>
              <a:buChar char="●"/>
            </a:pPr>
            <a:r>
              <a:rPr lang="de-DE" sz="2500">
                <a:solidFill>
                  <a:schemeClr val="dk1"/>
                </a:solidFill>
              </a:rPr>
              <a:t>Have a web presence for yourself</a:t>
            </a:r>
            <a:endParaRPr sz="2500">
              <a:solidFill>
                <a:schemeClr val="dk1"/>
              </a:solidFill>
            </a:endParaRPr>
          </a:p>
          <a:p>
            <a:pPr indent="-387350" lvl="0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Char char="●"/>
            </a:pPr>
            <a:r>
              <a:rPr lang="de-DE" sz="2500">
                <a:solidFill>
                  <a:schemeClr val="dk1"/>
                </a:solidFill>
              </a:rPr>
              <a:t>Advertise, write about, present your research online</a:t>
            </a:r>
            <a:endParaRPr sz="25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500">
              <a:solidFill>
                <a:schemeClr val="dk1"/>
              </a:solidFill>
            </a:endParaRPr>
          </a:p>
        </p:txBody>
      </p:sp>
      <p:pic>
        <p:nvPicPr>
          <p:cNvPr id="86" name="Google Shape;86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6675" y="1640725"/>
            <a:ext cx="3662675" cy="2044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35"/>
          <p:cNvSpPr txBox="1"/>
          <p:nvPr>
            <p:ph type="title"/>
          </p:nvPr>
        </p:nvSpPr>
        <p:spPr>
          <a:xfrm>
            <a:off x="239125" y="2918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Working with GitHub Pages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42" name="Google Shape;242;p35"/>
          <p:cNvSpPr txBox="1"/>
          <p:nvPr>
            <p:ph idx="1" type="body"/>
          </p:nvPr>
        </p:nvSpPr>
        <p:spPr>
          <a:xfrm>
            <a:off x="358325" y="864550"/>
            <a:ext cx="8520600" cy="1838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Font typeface="Cambria"/>
              <a:buChar char="●"/>
            </a:pPr>
            <a:r>
              <a:rPr lang="de-DE" sz="2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 static site hosting service that takes HTML (or related) files straight from a repository on GitHub.</a:t>
            </a:r>
            <a:endParaRPr sz="2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de-DE" sz="2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You can host your site on GitHub's </a:t>
            </a:r>
            <a:r>
              <a:rPr b="1" lang="de-DE" sz="2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github.io</a:t>
            </a:r>
            <a:r>
              <a:rPr lang="de-DE" sz="21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 domain or your own custom domain.</a:t>
            </a:r>
            <a:endParaRPr sz="21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pic>
        <p:nvPicPr>
          <p:cNvPr id="243" name="Google Shape;243;p3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21525" y="3992250"/>
            <a:ext cx="838200" cy="1028700"/>
          </a:xfrm>
          <a:prstGeom prst="rect">
            <a:avLst/>
          </a:prstGeom>
          <a:noFill/>
          <a:ln>
            <a:noFill/>
          </a:ln>
        </p:spPr>
      </p:pic>
      <p:sp>
        <p:nvSpPr>
          <p:cNvPr id="244" name="Google Shape;244;p35"/>
          <p:cNvSpPr txBox="1"/>
          <p:nvPr/>
        </p:nvSpPr>
        <p:spPr>
          <a:xfrm>
            <a:off x="145525" y="2489050"/>
            <a:ext cx="7776000" cy="2447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100">
                <a:solidFill>
                  <a:schemeClr val="accent4"/>
                </a:solidFill>
              </a:rPr>
              <a:t>Different ways to create web pages using github:</a:t>
            </a:r>
            <a:endParaRPr b="1" sz="2100">
              <a:solidFill>
                <a:schemeClr val="accent4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S</a:t>
            </a:r>
            <a:r>
              <a:rPr lang="de-DE" sz="2100"/>
              <a:t>implest way</a:t>
            </a:r>
            <a:r>
              <a:rPr lang="de-DE" sz="2100"/>
              <a:t> - enable from repository and use github themes to create one page.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Slightly harder - use a remote jekyll theme and create multiple pages.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Bit harder - Fork a theme repository and edit.</a:t>
            </a:r>
            <a:endParaRPr sz="2100"/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SzPts val="2100"/>
              <a:buChar char="●"/>
            </a:pPr>
            <a:r>
              <a:rPr lang="de-DE" sz="2100"/>
              <a:t>Hardest - create your own webpage theme from scratch.</a:t>
            </a:r>
            <a:endParaRPr sz="210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p36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800">
                <a:latin typeface="Cambria"/>
                <a:ea typeface="Cambria"/>
                <a:cs typeface="Cambria"/>
                <a:sym typeface="Cambria"/>
              </a:rPr>
              <a:t>Connect RStudio to Git and GitHub</a:t>
            </a:r>
            <a:endParaRPr b="1" sz="2800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51" name="Google Shape;251;p3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252" name="Google Shape;252;p36"/>
          <p:cNvSpPr txBox="1"/>
          <p:nvPr>
            <p:ph idx="1" type="body"/>
          </p:nvPr>
        </p:nvSpPr>
        <p:spPr>
          <a:xfrm>
            <a:off x="311700" y="1831075"/>
            <a:ext cx="8520600" cy="1595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Cambria"/>
              <a:buChar char="●"/>
            </a:pPr>
            <a:r>
              <a:rPr lang="de-DE" u="sng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WORCS, Workflow for Open Reproducible Code in Science</a:t>
            </a:r>
            <a:r>
              <a:rPr lang="de-DE">
                <a:solidFill>
                  <a:schemeClr val="dk1"/>
                </a:solidFill>
              </a:rPr>
              <a:t> (longer presentation involving the </a:t>
            </a:r>
            <a:r>
              <a:rPr lang="de-DE" u="sng">
                <a:solidFill>
                  <a:schemeClr val="accent5"/>
                </a:solidFill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broader context that WORCS fit in here</a:t>
            </a:r>
            <a:r>
              <a:rPr lang="de-DE">
                <a:solidFill>
                  <a:schemeClr val="dk1"/>
                </a:solidFill>
              </a:rPr>
              <a:t>)</a:t>
            </a:r>
            <a:r>
              <a:rPr lang="de-DE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de-DE" u="sng">
                <a:solidFill>
                  <a:schemeClr val="hlink"/>
                </a:solidFill>
                <a:hlinkClick r:id="rId5"/>
              </a:rPr>
              <a:t>https://happygitwithr.com/rstudio-git-github.html</a:t>
            </a:r>
            <a:endParaRPr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de-DE" u="sng">
                <a:solidFill>
                  <a:schemeClr val="hlink"/>
                </a:solidFill>
                <a:hlinkClick r:id="rId6"/>
              </a:rPr>
              <a:t>How to Use Git/GitHub with R</a:t>
            </a:r>
            <a:endParaRPr>
              <a:solidFill>
                <a:schemeClr val="dk2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</a:pPr>
            <a:r>
              <a:rPr lang="de-DE" u="sng">
                <a:solidFill>
                  <a:schemeClr val="hlink"/>
                </a:solidFill>
                <a:hlinkClick r:id="rId7"/>
              </a:rPr>
              <a:t>https://github.com/jstbcs/ReproducibleWorkflowWorkshop</a:t>
            </a:r>
            <a:r>
              <a:rPr lang="de-DE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3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259" name="Google Shape;259;p37"/>
          <p:cNvSpPr txBox="1"/>
          <p:nvPr>
            <p:ph type="title"/>
          </p:nvPr>
        </p:nvSpPr>
        <p:spPr>
          <a:xfrm>
            <a:off x="254800" y="1776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How to set up Git to work with RStudio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0" name="Google Shape;260;p37"/>
          <p:cNvSpPr txBox="1"/>
          <p:nvPr/>
        </p:nvSpPr>
        <p:spPr>
          <a:xfrm>
            <a:off x="254800" y="778175"/>
            <a:ext cx="8630100" cy="3401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900"/>
              <a:t>Basic steps to take: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Sign up for a Github account. 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Install Git on your computer and install RStudio if you don’t already have it!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Configure git to work with your Github account.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Make a repository in Github and press the green code button, then copy the HTTPS.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In R studio, start a new project with version control, click git and then paste in the link from github. </a:t>
            </a:r>
            <a:endParaRPr sz="1900"/>
          </a:p>
          <a:p>
            <a:pPr indent="-349250" lvl="0" marL="457200" rtl="0" algn="l">
              <a:spcBef>
                <a:spcPts val="0"/>
              </a:spcBef>
              <a:spcAft>
                <a:spcPts val="0"/>
              </a:spcAft>
              <a:buSzPts val="1900"/>
              <a:buAutoNum type="arabicPeriod"/>
            </a:pPr>
            <a:r>
              <a:rPr lang="de-DE" sz="1900"/>
              <a:t>Now you can work with a git workflow using the git tab in the top right of the interface. Make changes, commit changes, pull from Github and then push to Github.</a:t>
            </a:r>
            <a:endParaRPr sz="1900"/>
          </a:p>
        </p:txBody>
      </p:sp>
      <p:sp>
        <p:nvSpPr>
          <p:cNvPr id="261" name="Google Shape;261;p37"/>
          <p:cNvSpPr txBox="1"/>
          <p:nvPr/>
        </p:nvSpPr>
        <p:spPr>
          <a:xfrm>
            <a:off x="171475" y="4133425"/>
            <a:ext cx="64476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1600"/>
              <a:t>Instructions in more detail: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de-DE" sz="1600" u="sng">
                <a:solidFill>
                  <a:schemeClr val="hlink"/>
                </a:solidFill>
                <a:hlinkClick r:id="rId3"/>
              </a:rPr>
              <a:t>https://kbroman.org/github_tutorial/pages/first_time.html</a:t>
            </a:r>
            <a:endParaRPr sz="1600"/>
          </a:p>
          <a:p>
            <a:pPr indent="-330200" lvl="0" marL="457200" rtl="0" algn="l">
              <a:spcBef>
                <a:spcPts val="0"/>
              </a:spcBef>
              <a:spcAft>
                <a:spcPts val="0"/>
              </a:spcAft>
              <a:buSzPts val="1600"/>
              <a:buChar char="●"/>
            </a:pPr>
            <a:r>
              <a:rPr lang="de-DE" sz="1600" u="sng">
                <a:solidFill>
                  <a:schemeClr val="hlink"/>
                </a:solidFill>
                <a:hlinkClick r:id="rId4"/>
              </a:rPr>
              <a:t>https://happygitwithr.com/big-picture.html</a:t>
            </a:r>
            <a:endParaRPr sz="160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8"/>
          <p:cNvSpPr txBox="1"/>
          <p:nvPr>
            <p:ph type="title"/>
          </p:nvPr>
        </p:nvSpPr>
        <p:spPr>
          <a:xfrm>
            <a:off x="140750" y="23525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See examples</a:t>
            </a:r>
            <a:endParaRPr b="1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268" name="Google Shape;268;p38"/>
          <p:cNvSpPr txBox="1"/>
          <p:nvPr>
            <p:ph idx="1" type="body"/>
          </p:nvPr>
        </p:nvSpPr>
        <p:spPr>
          <a:xfrm>
            <a:off x="218475" y="863550"/>
            <a:ext cx="8520600" cy="384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-DE"/>
              <a:t>Simple Theme example: </a:t>
            </a:r>
            <a:r>
              <a:rPr lang="de-DE" u="sng">
                <a:solidFill>
                  <a:schemeClr val="hlink"/>
                </a:solidFill>
                <a:hlinkClick r:id="rId3"/>
              </a:rPr>
              <a:t>https://github.com/malvikasharan/developing_collaborative_document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-DE"/>
              <a:t>Choose from many free and open source templates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 u="sng">
                <a:solidFill>
                  <a:schemeClr val="hlink"/>
                </a:solidFill>
                <a:hlinkClick r:id="rId4"/>
              </a:rPr>
              <a:t>https://jekyllthemes.io/free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 u="sng">
                <a:solidFill>
                  <a:schemeClr val="hlink"/>
                </a:solidFill>
                <a:hlinkClick r:id="rId5"/>
              </a:rPr>
              <a:t>https://github.com/planetjekyll/awesome-jekyll-themes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/>
              <a:t>Example - </a:t>
            </a:r>
            <a:r>
              <a:rPr lang="de-DE" u="sng">
                <a:solidFill>
                  <a:schemeClr val="hlink"/>
                </a:solidFill>
                <a:hlinkClick r:id="rId6"/>
              </a:rPr>
              <a:t>https://ekaroune.github.io/The-Open-Archaeobotanist/</a:t>
            </a:r>
            <a:endParaRPr/>
          </a:p>
          <a:p>
            <a:pPr indent="-3429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800"/>
              <a:buChar char="-"/>
            </a:pPr>
            <a:r>
              <a:rPr lang="de-DE"/>
              <a:t>Building advanced websites: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/>
              <a:t>Advanced websites using Jekyll: </a:t>
            </a:r>
            <a:r>
              <a:rPr lang="de-DE" u="sng">
                <a:solidFill>
                  <a:schemeClr val="hlink"/>
                </a:solidFill>
                <a:hlinkClick r:id="rId7"/>
              </a:rPr>
              <a:t>https://openlifesci.org/</a:t>
            </a:r>
            <a:r>
              <a:rPr lang="de-DE"/>
              <a:t> </a:t>
            </a:r>
            <a:endParaRPr/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/>
              <a:t>Advanced websites using Hugo: </a:t>
            </a:r>
            <a:r>
              <a:rPr lang="de-DE" u="sng">
                <a:solidFill>
                  <a:schemeClr val="hlink"/>
                </a:solidFill>
                <a:hlinkClick r:id="rId8"/>
              </a:rPr>
              <a:t>https://sgibson91.github.io/</a:t>
            </a:r>
            <a:r>
              <a:rPr lang="de-DE"/>
              <a:t> / </a:t>
            </a:r>
            <a:r>
              <a:rPr lang="de-DE" u="sng">
                <a:solidFill>
                  <a:schemeClr val="hlink"/>
                </a:solidFill>
                <a:hlinkClick r:id="rId9"/>
              </a:rPr>
              <a:t>https://themes.gohugo.io</a:t>
            </a:r>
            <a:r>
              <a:rPr lang="de-DE"/>
              <a:t> </a:t>
            </a:r>
            <a:endParaRPr/>
          </a:p>
          <a:p>
            <a:pPr indent="-317500" lvl="1" marL="9144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>
                <a:solidFill>
                  <a:schemeClr val="dk1"/>
                </a:solidFill>
              </a:rPr>
              <a:t>YouTube video of ‘Create a free data blog with jekyll &amp; Github pages’ - </a:t>
            </a:r>
            <a:r>
              <a:rPr lang="de-DE" u="sng">
                <a:solidFill>
                  <a:schemeClr val="hlink"/>
                </a:solidFill>
                <a:hlinkClick r:id="rId10"/>
              </a:rPr>
              <a:t>https://www.youtube.com/watch?v=7SBXl94xNl8</a:t>
            </a:r>
            <a:endParaRPr>
              <a:solidFill>
                <a:schemeClr val="dk1"/>
              </a:solidFill>
            </a:endParaRPr>
          </a:p>
          <a:p>
            <a:pPr indent="-317500" lvl="1" marL="9144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ts val="1400"/>
              <a:buChar char="-"/>
            </a:pPr>
            <a:r>
              <a:rPr lang="de-DE"/>
              <a:t>Carpentires course with Github and html. - </a:t>
            </a:r>
            <a:r>
              <a:rPr lang="de-DE" u="sng">
                <a:solidFill>
                  <a:schemeClr val="hlink"/>
                </a:solidFill>
                <a:hlinkClick r:id="rId11"/>
              </a:rPr>
              <a:t>https://carpentries-incubator.github.io/jekyll-pages-novice/</a:t>
            </a:r>
            <a:endParaRPr/>
          </a:p>
        </p:txBody>
      </p:sp>
      <p:sp>
        <p:nvSpPr>
          <p:cNvPr id="269" name="Google Shape;269;p3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18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latin typeface="Cambria"/>
                <a:ea typeface="Cambria"/>
                <a:cs typeface="Cambria"/>
                <a:sym typeface="Cambria"/>
              </a:rPr>
              <a:t>Create a profile page 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93" name="Google Shape;93;p18"/>
          <p:cNvSpPr txBox="1"/>
          <p:nvPr>
            <p:ph idx="1" type="body"/>
          </p:nvPr>
        </p:nvSpPr>
        <p:spPr>
          <a:xfrm>
            <a:off x="311700" y="1546375"/>
            <a:ext cx="8520600" cy="3022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94" name="Google Shape;94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95" name="Google Shape;95;p18"/>
          <p:cNvSpPr txBox="1"/>
          <p:nvPr>
            <p:ph idx="1" type="body"/>
          </p:nvPr>
        </p:nvSpPr>
        <p:spPr>
          <a:xfrm>
            <a:off x="193425" y="1770525"/>
            <a:ext cx="8520600" cy="2275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de-DE" sz="2100">
                <a:solidFill>
                  <a:schemeClr val="dk1"/>
                </a:solidFill>
              </a:rPr>
              <a:t>Share things simply - non-specialist writing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de-DE" sz="2100">
                <a:solidFill>
                  <a:schemeClr val="dk1"/>
                </a:solidFill>
              </a:rPr>
              <a:t>Invite people interested in your project to collaborate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de-DE" sz="2100">
                <a:solidFill>
                  <a:schemeClr val="dk1"/>
                </a:solidFill>
              </a:rPr>
              <a:t>Be open about the project status and invite fixes</a:t>
            </a:r>
            <a:endParaRPr sz="2100">
              <a:solidFill>
                <a:schemeClr val="dk1"/>
              </a:solidFill>
            </a:endParaRPr>
          </a:p>
          <a:p>
            <a:pPr indent="-36195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00"/>
              <a:buChar char="●"/>
            </a:pPr>
            <a:r>
              <a:rPr lang="de-DE" sz="2100">
                <a:solidFill>
                  <a:schemeClr val="dk1"/>
                </a:solidFill>
              </a:rPr>
              <a:t>Branding: decide what you communicate to people instead of them finding out through other platforms</a:t>
            </a:r>
            <a:endParaRPr sz="2100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02" name="Google Shape;102;p19"/>
          <p:cNvSpPr txBox="1"/>
          <p:nvPr>
            <p:ph type="title"/>
          </p:nvPr>
        </p:nvSpPr>
        <p:spPr>
          <a:xfrm>
            <a:off x="96750" y="154800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How can you do this </a:t>
            </a: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through</a:t>
            </a:r>
            <a:r>
              <a:rPr b="1" lang="de-DE" sz="272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 Github?</a:t>
            </a:r>
            <a:endParaRPr b="1" sz="272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03" name="Google Shape;103;p19"/>
          <p:cNvSpPr txBox="1"/>
          <p:nvPr/>
        </p:nvSpPr>
        <p:spPr>
          <a:xfrm>
            <a:off x="96750" y="959375"/>
            <a:ext cx="4138200" cy="357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de-DE" sz="2000"/>
              <a:t>Github profile page - like a </a:t>
            </a:r>
            <a:r>
              <a:rPr lang="de-DE" sz="2000"/>
              <a:t>short</a:t>
            </a:r>
            <a:r>
              <a:rPr lang="de-DE" sz="2000"/>
              <a:t> CV or project advert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de-DE" sz="2000"/>
              <a:t>Github pages 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de-DE" sz="2000"/>
              <a:t>For you - CVs, blogs, presentations </a:t>
            </a:r>
            <a:endParaRPr sz="2000"/>
          </a:p>
          <a:p>
            <a:pPr indent="-355600" lvl="1" marL="914400" rtl="0" algn="l">
              <a:spcBef>
                <a:spcPts val="0"/>
              </a:spcBef>
              <a:spcAft>
                <a:spcPts val="0"/>
              </a:spcAft>
              <a:buSzPts val="2000"/>
              <a:buChar char="○"/>
            </a:pPr>
            <a:r>
              <a:rPr lang="de-DE" sz="2000"/>
              <a:t>Your projects - to advertise, give info, project updates, attract contributors</a:t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04" name="Google Shape;104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940200" y="4028125"/>
            <a:ext cx="838200" cy="1028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 title="Screenshot 2026-02-23 at 14.59.45.pn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330200" y="1121024"/>
            <a:ext cx="4764150" cy="2584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20"/>
          <p:cNvSpPr txBox="1"/>
          <p:nvPr>
            <p:ph type="title"/>
          </p:nvPr>
        </p:nvSpPr>
        <p:spPr>
          <a:xfrm>
            <a:off x="229825" y="32325"/>
            <a:ext cx="8520600" cy="8010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3400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Github Profile</a:t>
            </a:r>
            <a:endParaRPr b="1" sz="3400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1" name="Google Shape;111;p20"/>
          <p:cNvSpPr txBox="1"/>
          <p:nvPr/>
        </p:nvSpPr>
        <p:spPr>
          <a:xfrm>
            <a:off x="103650" y="740725"/>
            <a:ext cx="3396300" cy="387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de-DE" sz="2000"/>
              <a:t>Make your Github profile into an advert for you and your work.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de-DE" sz="2000"/>
              <a:t>Make a repo in the exact name as your account and it will create a README.md with a template to fill in.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de-DE" sz="2000"/>
              <a:t>This is automatically generated as your profile README.md.</a:t>
            </a:r>
            <a:endParaRPr sz="2000"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/>
          </a:p>
        </p:txBody>
      </p:sp>
      <p:pic>
        <p:nvPicPr>
          <p:cNvPr id="112" name="Google Shape;112;p20" title="Screenshot 2026-02-20 at 10.56.28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692725" y="740725"/>
            <a:ext cx="5253222" cy="40053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21"/>
          <p:cNvSpPr txBox="1"/>
          <p:nvPr>
            <p:ph type="title"/>
          </p:nvPr>
        </p:nvSpPr>
        <p:spPr>
          <a:xfrm>
            <a:off x="0" y="1085925"/>
            <a:ext cx="32157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solidFill>
                  <a:schemeClr val="accent5"/>
                </a:solidFill>
                <a:latin typeface="Cambria"/>
                <a:ea typeface="Cambria"/>
                <a:cs typeface="Cambria"/>
                <a:sym typeface="Cambria"/>
              </a:rPr>
              <a:t>Now it is your turn!</a:t>
            </a:r>
            <a:endParaRPr b="1">
              <a:solidFill>
                <a:schemeClr val="accent5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19" name="Google Shape;119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20" name="Google Shape;120;p21"/>
          <p:cNvSpPr txBox="1"/>
          <p:nvPr/>
        </p:nvSpPr>
        <p:spPr>
          <a:xfrm>
            <a:off x="74300" y="1859525"/>
            <a:ext cx="7534500" cy="264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M</a:t>
            </a:r>
            <a:r>
              <a:rPr b="1" lang="de-DE" sz="2000">
                <a:solidFill>
                  <a:schemeClr val="dk1"/>
                </a:solidFill>
                <a:latin typeface="Cambria"/>
                <a:ea typeface="Cambria"/>
                <a:cs typeface="Cambria"/>
                <a:sym typeface="Cambria"/>
              </a:rPr>
              <a:t>ake a profile page </a:t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>
                <a:solidFill>
                  <a:schemeClr val="dk1"/>
                </a:solidFill>
              </a:rPr>
              <a:t>Link for more help 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u="sng">
                <a:solidFill>
                  <a:schemeClr val="hlink"/>
                </a:solidFill>
                <a:hlinkClick r:id="rId3"/>
              </a:rPr>
              <a:t>Manage your profile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u="sng">
                <a:solidFill>
                  <a:schemeClr val="hlink"/>
                </a:solidFill>
                <a:hlinkClick r:id="rId4"/>
              </a:rPr>
              <a:t>Markdown cheat sheet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 sz="2000" u="sng">
                <a:solidFill>
                  <a:schemeClr val="hlink"/>
                </a:solidFill>
                <a:hlinkClick r:id="rId5"/>
              </a:rPr>
              <a:t>Emoji cheat sheet</a:t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>
              <a:solidFill>
                <a:schemeClr val="dk1"/>
              </a:solidFill>
              <a:latin typeface="Cambria"/>
              <a:ea typeface="Cambria"/>
              <a:cs typeface="Cambria"/>
              <a:sym typeface="Cambri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22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de-DE">
                <a:latin typeface="Cambria"/>
                <a:ea typeface="Cambria"/>
                <a:cs typeface="Cambria"/>
                <a:sym typeface="Cambria"/>
              </a:rPr>
              <a:t>Make your repo citable and FAIR!</a:t>
            </a:r>
            <a:endParaRPr b="1">
              <a:latin typeface="Cambria"/>
              <a:ea typeface="Cambria"/>
              <a:cs typeface="Cambria"/>
              <a:sym typeface="Cambria"/>
            </a:endParaRPr>
          </a:p>
        </p:txBody>
      </p:sp>
      <p:sp>
        <p:nvSpPr>
          <p:cNvPr id="127" name="Google Shape;127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  <p:sp>
        <p:nvSpPr>
          <p:cNvPr id="128" name="Google Shape;128;p22"/>
          <p:cNvSpPr txBox="1"/>
          <p:nvPr/>
        </p:nvSpPr>
        <p:spPr>
          <a:xfrm>
            <a:off x="0" y="156405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434343"/>
        </a:solidFill>
      </p:bgPr>
    </p:bg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23"/>
          <p:cNvSpPr txBox="1"/>
          <p:nvPr>
            <p:ph type="title"/>
          </p:nvPr>
        </p:nvSpPr>
        <p:spPr>
          <a:xfrm>
            <a:off x="203450" y="238575"/>
            <a:ext cx="8520600" cy="52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000"/>
              <a:buNone/>
            </a:pPr>
            <a:r>
              <a:rPr b="0" lang="de-DE" sz="2600">
                <a:solidFill>
                  <a:schemeClr val="lt1"/>
                </a:solidFill>
              </a:rPr>
              <a:t>Upload to free openly accessible online repositories </a:t>
            </a:r>
            <a:endParaRPr b="0" sz="2600">
              <a:solidFill>
                <a:schemeClr val="lt1"/>
              </a:solidFill>
            </a:endParaRPr>
          </a:p>
        </p:txBody>
      </p:sp>
      <p:pic>
        <p:nvPicPr>
          <p:cNvPr id="134" name="Google Shape;134;p23"/>
          <p:cNvPicPr preferRelativeResize="0"/>
          <p:nvPr/>
        </p:nvPicPr>
        <p:blipFill rotWithShape="1">
          <a:blip r:embed="rId3">
            <a:alphaModFix/>
          </a:blip>
          <a:srcRect b="0" l="11047" r="11047" t="0"/>
          <a:stretch/>
        </p:blipFill>
        <p:spPr>
          <a:xfrm>
            <a:off x="387900" y="2372667"/>
            <a:ext cx="1781075" cy="914458"/>
          </a:xfrm>
          <a:prstGeom prst="rect">
            <a:avLst/>
          </a:prstGeom>
          <a:noFill/>
          <a:ln>
            <a:noFill/>
          </a:ln>
        </p:spPr>
      </p:pic>
      <p:pic>
        <p:nvPicPr>
          <p:cNvPr id="135" name="Google Shape;13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87900" y="1241700"/>
            <a:ext cx="1781076" cy="106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6" name="Google Shape;136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81300" y="2372663"/>
            <a:ext cx="2588975" cy="98382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7" name="Google Shape;137;p23"/>
          <p:cNvPicPr preferRelativeResize="0"/>
          <p:nvPr/>
        </p:nvPicPr>
        <p:blipFill rotWithShape="1">
          <a:blip r:embed="rId6">
            <a:alphaModFix/>
          </a:blip>
          <a:srcRect b="11443" l="4791" r="8577" t="10070"/>
          <a:stretch/>
        </p:blipFill>
        <p:spPr>
          <a:xfrm>
            <a:off x="2236855" y="1241700"/>
            <a:ext cx="2812257" cy="1068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8" name="Google Shape;138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073250" y="1241700"/>
            <a:ext cx="2537625" cy="1302900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3"/>
          <p:cNvSpPr txBox="1"/>
          <p:nvPr>
            <p:ph idx="1" type="body"/>
          </p:nvPr>
        </p:nvSpPr>
        <p:spPr>
          <a:xfrm>
            <a:off x="588300" y="3628800"/>
            <a:ext cx="4890600" cy="161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de-DE" sz="2200">
                <a:solidFill>
                  <a:srgbClr val="FF962E"/>
                </a:solidFill>
              </a:rPr>
              <a:t>Trustworthy</a:t>
            </a:r>
            <a:r>
              <a:rPr lang="de-DE" sz="2200">
                <a:solidFill>
                  <a:schemeClr val="dk1"/>
                </a:solidFill>
              </a:rPr>
              <a:t> </a:t>
            </a:r>
            <a:r>
              <a:rPr lang="de-DE" sz="2200">
                <a:solidFill>
                  <a:schemeClr val="lt1"/>
                </a:solidFill>
              </a:rPr>
              <a:t>digital repository (TDR)</a:t>
            </a:r>
            <a:endParaRPr sz="2200">
              <a:solidFill>
                <a:schemeClr val="lt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de-DE" sz="2200">
                <a:solidFill>
                  <a:schemeClr val="lt1"/>
                </a:solidFill>
              </a:rPr>
              <a:t>Allows to generate shareable</a:t>
            </a:r>
            <a:r>
              <a:rPr lang="de-DE" sz="2200">
                <a:solidFill>
                  <a:schemeClr val="dk1"/>
                </a:solidFill>
              </a:rPr>
              <a:t> </a:t>
            </a:r>
            <a:r>
              <a:rPr lang="de-DE" sz="2200">
                <a:solidFill>
                  <a:srgbClr val="FF962E"/>
                </a:solidFill>
              </a:rPr>
              <a:t>DOI</a:t>
            </a:r>
            <a:r>
              <a:rPr lang="de-DE" sz="2200"/>
              <a:t> </a:t>
            </a:r>
            <a:r>
              <a:rPr lang="de-DE" sz="2200">
                <a:solidFill>
                  <a:schemeClr val="lt1"/>
                </a:solidFill>
              </a:rPr>
              <a:t>- </a:t>
            </a:r>
            <a:r>
              <a:rPr lang="de-DE" sz="2200">
                <a:solidFill>
                  <a:srgbClr val="FF962E"/>
                </a:solidFill>
              </a:rPr>
              <a:t>Digital Object Identifier</a:t>
            </a:r>
            <a:endParaRPr sz="2200"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946"/>
              <a:buNone/>
            </a:pPr>
            <a:r>
              <a:t/>
            </a:r>
            <a:endParaRPr sz="2200"/>
          </a:p>
        </p:txBody>
      </p:sp>
      <p:sp>
        <p:nvSpPr>
          <p:cNvPr id="140" name="Google Shape;140;p23"/>
          <p:cNvSpPr txBox="1"/>
          <p:nvPr>
            <p:ph idx="1" type="body"/>
          </p:nvPr>
        </p:nvSpPr>
        <p:spPr>
          <a:xfrm>
            <a:off x="5996600" y="3031600"/>
            <a:ext cx="3059400" cy="148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de-DE" sz="2200">
                <a:solidFill>
                  <a:srgbClr val="FF962E"/>
                </a:solidFill>
              </a:rPr>
              <a:t>Not </a:t>
            </a:r>
            <a:r>
              <a:rPr lang="de-DE" sz="2200">
                <a:solidFill>
                  <a:schemeClr val="lt1"/>
                </a:solidFill>
              </a:rPr>
              <a:t>a TDR</a:t>
            </a:r>
            <a:endParaRPr sz="1325">
              <a:solidFill>
                <a:schemeClr val="lt1"/>
              </a:solidFill>
            </a:endParaRPr>
          </a:p>
          <a:p>
            <a:pPr indent="-3683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200"/>
              <a:buChar char="●"/>
            </a:pPr>
            <a:r>
              <a:rPr lang="de-DE" sz="2200">
                <a:solidFill>
                  <a:schemeClr val="lt1"/>
                </a:solidFill>
              </a:rPr>
              <a:t>cannot ensure long-term access</a:t>
            </a:r>
            <a:endParaRPr sz="2200">
              <a:solidFill>
                <a:schemeClr val="lt1"/>
              </a:solidFill>
            </a:endParaRPr>
          </a:p>
          <a:p>
            <a:pPr indent="-2286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16"/>
              <a:buNone/>
            </a:pPr>
            <a:r>
              <a:t/>
            </a:r>
            <a:endParaRPr sz="1125">
              <a:latin typeface="Arial"/>
              <a:ea typeface="Arial"/>
              <a:cs typeface="Arial"/>
              <a:sym typeface="Arial"/>
            </a:endParaRPr>
          </a:p>
          <a:p>
            <a:pPr indent="-228600" lvl="0" marL="457200" rtl="0" algn="l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SzPts val="1216"/>
              <a:buNone/>
            </a:pPr>
            <a:r>
              <a:t/>
            </a:r>
            <a:endParaRPr sz="1125"/>
          </a:p>
        </p:txBody>
      </p:sp>
      <p:pic>
        <p:nvPicPr>
          <p:cNvPr id="141" name="Google Shape;141;p23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203450" y="3832450"/>
            <a:ext cx="521100" cy="521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24"/>
          <p:cNvSpPr txBox="1"/>
          <p:nvPr>
            <p:ph type="title"/>
          </p:nvPr>
        </p:nvSpPr>
        <p:spPr>
          <a:xfrm>
            <a:off x="311700" y="615925"/>
            <a:ext cx="42795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de-DE"/>
              <a:t>Linking Zenodo</a:t>
            </a:r>
            <a:endParaRPr/>
          </a:p>
        </p:txBody>
      </p:sp>
      <p:sp>
        <p:nvSpPr>
          <p:cNvPr id="148" name="Google Shape;148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de-DE"/>
              <a:t>‹#›</a:t>
            </a:fld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