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31"/>
  </p:notesMasterIdLst>
  <p:sldIdLst>
    <p:sldId id="256" r:id="rId5"/>
    <p:sldId id="257" r:id="rId6"/>
    <p:sldId id="279" r:id="rId7"/>
    <p:sldId id="270" r:id="rId8"/>
    <p:sldId id="271" r:id="rId9"/>
    <p:sldId id="272" r:id="rId10"/>
    <p:sldId id="273" r:id="rId11"/>
    <p:sldId id="274" r:id="rId12"/>
    <p:sldId id="265" r:id="rId13"/>
    <p:sldId id="280" r:id="rId14"/>
    <p:sldId id="263" r:id="rId15"/>
    <p:sldId id="264" r:id="rId16"/>
    <p:sldId id="267" r:id="rId17"/>
    <p:sldId id="282" r:id="rId18"/>
    <p:sldId id="283" r:id="rId19"/>
    <p:sldId id="258" r:id="rId20"/>
    <p:sldId id="287" r:id="rId21"/>
    <p:sldId id="288" r:id="rId22"/>
    <p:sldId id="289" r:id="rId23"/>
    <p:sldId id="285" r:id="rId24"/>
    <p:sldId id="262" r:id="rId25"/>
    <p:sldId id="261" r:id="rId26"/>
    <p:sldId id="276" r:id="rId27"/>
    <p:sldId id="277" r:id="rId28"/>
    <p:sldId id="268" r:id="rId29"/>
    <p:sldId id="275" r:id="rId30"/>
  </p:sldIdLst>
  <p:sldSz cx="18288000" cy="10287000"/>
  <p:notesSz cx="6858000" cy="9144000"/>
  <p:embeddedFontLst>
    <p:embeddedFont>
      <p:font typeface="Barlow Medium" panose="00000600000000000000" pitchFamily="2" charset="0"/>
      <p:regular r:id="rId32"/>
      <p: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Roboto" panose="02000000000000000000" pitchFamily="2" charset="0"/>
      <p:regular r:id="rId38"/>
      <p:bold r:id="rId39"/>
      <p:italic r:id="rId40"/>
      <p:boldItalic r:id="rId41"/>
    </p:embeddedFont>
    <p:embeddedFont>
      <p:font typeface="Work Sans" pitchFamily="2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0" roundtripDataSignature="AMtx7mi9LDFCeayfmEF/MhzZY2kYPAGj4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82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8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8.fntdata"/><Relationship Id="rId21" Type="http://schemas.openxmlformats.org/officeDocument/2006/relationships/slide" Target="slides/slide17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50" Type="http://customschemas.google.com/relationships/presentationmetadata" Target="metadata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5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0" Type="http://schemas.openxmlformats.org/officeDocument/2006/relationships/slide" Target="slides/slide16.xml"/><Relationship Id="rId41" Type="http://schemas.openxmlformats.org/officeDocument/2006/relationships/font" Target="fonts/font10.fntdata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a Howard Felicissimo" userId="3f98ce73-43d6-4f61-9ee7-e6c058c26e9b" providerId="ADAL" clId="{DAF94538-8191-42F9-AB67-32BCE21D0499}"/>
    <pc:docChg chg="undo redo custSel modSld">
      <pc:chgData name="Carolina Howard Felicissimo" userId="3f98ce73-43d6-4f61-9ee7-e6c058c26e9b" providerId="ADAL" clId="{DAF94538-8191-42F9-AB67-32BCE21D0499}" dt="2026-03-07T18:22:43.924" v="65" actId="1076"/>
      <pc:docMkLst>
        <pc:docMk/>
      </pc:docMkLst>
      <pc:sldChg chg="modSp mod">
        <pc:chgData name="Carolina Howard Felicissimo" userId="3f98ce73-43d6-4f61-9ee7-e6c058c26e9b" providerId="ADAL" clId="{DAF94538-8191-42F9-AB67-32BCE21D0499}" dt="2026-03-07T18:20:54.265" v="9" actId="20577"/>
        <pc:sldMkLst>
          <pc:docMk/>
          <pc:sldMk cId="3470203875" sldId="277"/>
        </pc:sldMkLst>
        <pc:spChg chg="mod">
          <ac:chgData name="Carolina Howard Felicissimo" userId="3f98ce73-43d6-4f61-9ee7-e6c058c26e9b" providerId="ADAL" clId="{DAF94538-8191-42F9-AB67-32BCE21D0499}" dt="2026-03-07T18:20:54.265" v="9" actId="20577"/>
          <ac:spMkLst>
            <pc:docMk/>
            <pc:sldMk cId="3470203875" sldId="277"/>
            <ac:spMk id="12" creationId="{A97249EE-C8C0-459F-8EF8-133905BAD935}"/>
          </ac:spMkLst>
        </pc:spChg>
      </pc:sldChg>
      <pc:sldChg chg="addSp modSp mod">
        <pc:chgData name="Carolina Howard Felicissimo" userId="3f98ce73-43d6-4f61-9ee7-e6c058c26e9b" providerId="ADAL" clId="{DAF94538-8191-42F9-AB67-32BCE21D0499}" dt="2026-03-07T18:22:43.924" v="65" actId="1076"/>
        <pc:sldMkLst>
          <pc:docMk/>
          <pc:sldMk cId="1628348823" sldId="282"/>
        </pc:sldMkLst>
        <pc:spChg chg="add mod">
          <ac:chgData name="Carolina Howard Felicissimo" userId="3f98ce73-43d6-4f61-9ee7-e6c058c26e9b" providerId="ADAL" clId="{DAF94538-8191-42F9-AB67-32BCE21D0499}" dt="2026-03-07T18:22:43.924" v="65" actId="1076"/>
          <ac:spMkLst>
            <pc:docMk/>
            <pc:sldMk cId="1628348823" sldId="282"/>
            <ac:spMk id="3" creationId="{56610003-6043-424F-9102-2B719049E6D2}"/>
          </ac:spMkLst>
        </pc:spChg>
        <pc:spChg chg="mod">
          <ac:chgData name="Carolina Howard Felicissimo" userId="3f98ce73-43d6-4f61-9ee7-e6c058c26e9b" providerId="ADAL" clId="{DAF94538-8191-42F9-AB67-32BCE21D0499}" dt="2026-03-07T18:21:24.840" v="12" actId="164"/>
          <ac:spMkLst>
            <pc:docMk/>
            <pc:sldMk cId="1628348823" sldId="282"/>
            <ac:spMk id="15" creationId="{644240A2-93FF-47C6-B4F2-1FE85085BA2D}"/>
          </ac:spMkLst>
        </pc:spChg>
        <pc:spChg chg="mod">
          <ac:chgData name="Carolina Howard Felicissimo" userId="3f98ce73-43d6-4f61-9ee7-e6c058c26e9b" providerId="ADAL" clId="{DAF94538-8191-42F9-AB67-32BCE21D0499}" dt="2026-03-07T18:22:19.183" v="63" actId="1076"/>
          <ac:spMkLst>
            <pc:docMk/>
            <pc:sldMk cId="1628348823" sldId="282"/>
            <ac:spMk id="112" creationId="{00000000-0000-0000-0000-000000000000}"/>
          </ac:spMkLst>
        </pc:spChg>
        <pc:grpChg chg="add mod">
          <ac:chgData name="Carolina Howard Felicissimo" userId="3f98ce73-43d6-4f61-9ee7-e6c058c26e9b" providerId="ADAL" clId="{DAF94538-8191-42F9-AB67-32BCE21D0499}" dt="2026-03-07T18:22:13.975" v="61" actId="1076"/>
          <ac:grpSpMkLst>
            <pc:docMk/>
            <pc:sldMk cId="1628348823" sldId="282"/>
            <ac:grpSpMk id="2" creationId="{4357797C-0289-4686-9058-66C43F2BDFEE}"/>
          </ac:grpSpMkLst>
        </pc:grpChg>
        <pc:picChg chg="mod">
          <ac:chgData name="Carolina Howard Felicissimo" userId="3f98ce73-43d6-4f61-9ee7-e6c058c26e9b" providerId="ADAL" clId="{DAF94538-8191-42F9-AB67-32BCE21D0499}" dt="2026-03-07T18:21:24.840" v="12" actId="164"/>
          <ac:picMkLst>
            <pc:docMk/>
            <pc:sldMk cId="1628348823" sldId="282"/>
            <ac:picMk id="4" creationId="{7FC435FE-8112-4DBE-AB6A-6AB07832AAC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47006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56423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17281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0488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90752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8230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687505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8141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9935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8979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115869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7211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2839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823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33546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62552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28523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0036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694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814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9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1" name="Google Shape;61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1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8" name="Google Shape;68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jean.carlo@rnp.br" TargetMode="External"/><Relationship Id="rId5" Type="http://schemas.openxmlformats.org/officeDocument/2006/relationships/hyperlink" Target="mailto:carolina.felicissimo@rnp.br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3.jp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2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6.svg"/><Relationship Id="rId3" Type="http://schemas.openxmlformats.org/officeDocument/2006/relationships/image" Target="../media/image6.jpg"/><Relationship Id="rId7" Type="http://schemas.openxmlformats.org/officeDocument/2006/relationships/image" Target="../media/image18.sv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image" Target="../media/image2.png"/><Relationship Id="rId9" Type="http://schemas.openxmlformats.org/officeDocument/2006/relationships/image" Target="../media/image20.svg"/><Relationship Id="rId1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5281/zenodo.18807467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carolina.felicissimo@rnp.br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hyperlink" Target="mailto:jean.carlo@rnp.br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15151031" TargetMode="External"/><Relationship Id="rId3" Type="http://schemas.openxmlformats.org/officeDocument/2006/relationships/image" Target="../media/image6.jpg"/><Relationship Id="rId7" Type="http://schemas.openxmlformats.org/officeDocument/2006/relationships/hyperlink" Target="https://recal.rcaap.pt/recal/article/view/37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18225/ci.inf.v53i3.7200" TargetMode="External"/><Relationship Id="rId5" Type="http://schemas.openxmlformats.org/officeDocument/2006/relationships/hyperlink" Target="https://dados.riep.dev.app.rnp.br/" TargetMode="Externa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hyperlink" Target="https://isko.org.br/ojs/index.php/iskobrasil/article/view/81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21680/2447-7842.2023v9n2ID33659" TargetMode="External"/><Relationship Id="rId5" Type="http://schemas.openxmlformats.org/officeDocument/2006/relationships/hyperlink" Target="https://doi.org/10.82524/recal.2025.30" TargetMode="Externa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18807467" TargetMode="External"/><Relationship Id="rId3" Type="http://schemas.openxmlformats.org/officeDocument/2006/relationships/image" Target="../media/image6.jpg"/><Relationship Id="rId7" Type="http://schemas.openxmlformats.org/officeDocument/2006/relationships/hyperlink" Target="https://idonline.emnuvens.com.br/id/article/view/3927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5281/zenodo.17151390" TargetMode="External"/><Relationship Id="rId5" Type="http://schemas.openxmlformats.org/officeDocument/2006/relationships/hyperlink" Target="https://doi.org/10.82524/recal.2025.20" TargetMode="Externa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unesdoc.unesco.org/ark:/48223/pf0000373209" TargetMode="External"/><Relationship Id="rId3" Type="http://schemas.openxmlformats.org/officeDocument/2006/relationships/image" Target="../media/image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unesdoc.unesco.org/ark:/48223/pf0000373209" TargetMode="External"/><Relationship Id="rId3" Type="http://schemas.openxmlformats.org/officeDocument/2006/relationships/image" Target="../media/image6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54677/XFFX333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"/>
          <p:cNvSpPr/>
          <p:nvPr/>
        </p:nvSpPr>
        <p:spPr>
          <a:xfrm rot="5400000">
            <a:off x="-2655777" y="2352669"/>
            <a:ext cx="11092046" cy="5780498"/>
          </a:xfrm>
          <a:custGeom>
            <a:avLst/>
            <a:gdLst/>
            <a:ahLst/>
            <a:cxnLst/>
            <a:rect l="l" t="t" r="r" b="b"/>
            <a:pathLst>
              <a:path w="1714216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83412" y="0"/>
                </a:lnTo>
                <a:cubicBezTo>
                  <a:pt x="1700425" y="0"/>
                  <a:pt x="1714216" y="13791"/>
                  <a:pt x="1714216" y="30804"/>
                </a:cubicBezTo>
                <a:lnTo>
                  <a:pt x="1714216" y="862540"/>
                </a:lnTo>
                <a:cubicBezTo>
                  <a:pt x="1714216" y="870710"/>
                  <a:pt x="1710971" y="878545"/>
                  <a:pt x="1705194" y="884322"/>
                </a:cubicBezTo>
                <a:cubicBezTo>
                  <a:pt x="1699417" y="890099"/>
                  <a:pt x="1691582" y="893344"/>
                  <a:pt x="1683412" y="893344"/>
                </a:cubicBezTo>
                <a:lnTo>
                  <a:pt x="30805" y="893344"/>
                </a:lnTo>
                <a:cubicBezTo>
                  <a:pt x="22635" y="893344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1445" r="-1444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" name="Google Shape;88;p1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89" name="Google Shape;89;p1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C4F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1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1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" name="Google Shape;92;p1"/>
          <p:cNvSpPr txBox="1"/>
          <p:nvPr/>
        </p:nvSpPr>
        <p:spPr>
          <a:xfrm>
            <a:off x="6518275" y="1097066"/>
            <a:ext cx="11339632" cy="3748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8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Repositórios Digitais de Dados de Pesquisa e sua contribuição pra a Ciência Aberta</a:t>
            </a:r>
            <a:endParaRPr lang="pt-BR" dirty="0"/>
          </a:p>
        </p:txBody>
      </p:sp>
      <p:sp>
        <p:nvSpPr>
          <p:cNvPr id="94" name="Google Shape;94;p1"/>
          <p:cNvSpPr txBox="1"/>
          <p:nvPr/>
        </p:nvSpPr>
        <p:spPr>
          <a:xfrm>
            <a:off x="8751428" y="6888690"/>
            <a:ext cx="64026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1" name="Google Shape;93;p1">
            <a:extLst>
              <a:ext uri="{FF2B5EF4-FFF2-40B4-BE49-F238E27FC236}">
                <a16:creationId xmlns:a16="http://schemas.microsoft.com/office/drawing/2014/main" id="{B52C961C-A3F3-4C90-8F44-03858CEA1F78}"/>
              </a:ext>
            </a:extLst>
          </p:cNvPr>
          <p:cNvSpPr txBox="1"/>
          <p:nvPr/>
        </p:nvSpPr>
        <p:spPr>
          <a:xfrm>
            <a:off x="8194675" y="6190516"/>
            <a:ext cx="9039734" cy="382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2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799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Carolina Felicíssimo e Jean Faustino</a:t>
            </a:r>
            <a:endParaRPr dirty="0"/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7F7F7F"/>
                </a:solidFill>
                <a:latin typeface="Work Sans"/>
                <a:sym typeface="Work Sans"/>
                <a:hlinkClick r:id="rId5"/>
              </a:rPr>
              <a:t>carolina.felicissimo@rnp.br</a:t>
            </a:r>
            <a:br>
              <a:rPr lang="en-US" sz="2000" dirty="0">
                <a:solidFill>
                  <a:srgbClr val="7F7F7F"/>
                </a:solidFill>
                <a:latin typeface="Work Sans"/>
                <a:sym typeface="Work Sans"/>
              </a:rPr>
            </a:br>
            <a:r>
              <a:rPr lang="en-US" sz="2000" dirty="0">
                <a:solidFill>
                  <a:srgbClr val="7F7F7F"/>
                </a:solidFill>
                <a:latin typeface="Work Sans"/>
                <a:sym typeface="Work Sans"/>
                <a:hlinkClick r:id="rId6"/>
              </a:rPr>
              <a:t>jean.carlo@rnp.br</a:t>
            </a:r>
            <a:r>
              <a:rPr lang="en-US" sz="2000" dirty="0">
                <a:solidFill>
                  <a:srgbClr val="7F7F7F"/>
                </a:solidFill>
                <a:latin typeface="Work Sans"/>
                <a:sym typeface="Work Sans"/>
              </a:rPr>
              <a:t> </a:t>
            </a:r>
          </a:p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Coordenadora de P&amp;D e Gerente de Serviços 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Rede Nacional de Ensino e Pesquisa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05 de março,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 rot="5400000">
            <a:off x="-2317511" y="225325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6"/>
          <p:cNvSpPr txBox="1"/>
          <p:nvPr/>
        </p:nvSpPr>
        <p:spPr>
          <a:xfrm>
            <a:off x="6958646" y="3991300"/>
            <a:ext cx="1046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51" name="Google Shape;151;p6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52" name="Google Shape;152;p6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6B3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6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4EEBDF6F-876A-4BC6-9781-5D491680605C}"/>
              </a:ext>
            </a:extLst>
          </p:cNvPr>
          <p:cNvSpPr txBox="1"/>
          <p:nvPr/>
        </p:nvSpPr>
        <p:spPr>
          <a:xfrm>
            <a:off x="6815809" y="1882503"/>
            <a:ext cx="106095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Work Sans"/>
                <a:sym typeface="Work Sans"/>
              </a:rPr>
              <a:t>Recomendação</a:t>
            </a:r>
            <a:r>
              <a:rPr lang="en-US" sz="3600" b="1" dirty="0">
                <a:latin typeface="Work Sans"/>
                <a:sym typeface="Work Sans"/>
              </a:rPr>
              <a:t> de </a:t>
            </a:r>
            <a:r>
              <a:rPr lang="en-US" sz="3600" b="1" dirty="0" err="1">
                <a:latin typeface="Work Sans"/>
                <a:sym typeface="Work Sans"/>
              </a:rPr>
              <a:t>Ciência</a:t>
            </a:r>
            <a:r>
              <a:rPr lang="en-US" sz="3600" b="1" dirty="0">
                <a:latin typeface="Work Sans"/>
                <a:sym typeface="Work Sans"/>
              </a:rPr>
              <a:t> </a:t>
            </a:r>
            <a:r>
              <a:rPr lang="en-US" sz="3600" b="1" dirty="0" err="1">
                <a:latin typeface="Work Sans"/>
                <a:sym typeface="Work Sans"/>
              </a:rPr>
              <a:t>Aberta</a:t>
            </a:r>
            <a:r>
              <a:rPr lang="en-US" sz="3600" b="1" dirty="0">
                <a:latin typeface="Work Sans"/>
                <a:sym typeface="Work Sans"/>
              </a:rPr>
              <a:t> da UNESCO</a:t>
            </a:r>
            <a:endParaRPr lang="pt-BR" sz="3600" b="1" dirty="0">
              <a:latin typeface="Work Sans"/>
            </a:endParaRPr>
          </a:p>
        </p:txBody>
      </p:sp>
      <p:sp>
        <p:nvSpPr>
          <p:cNvPr id="11" name="Espaço Reservado para Texto 2">
            <a:extLst>
              <a:ext uri="{FF2B5EF4-FFF2-40B4-BE49-F238E27FC236}">
                <a16:creationId xmlns:a16="http://schemas.microsoft.com/office/drawing/2014/main" id="{63054D19-9FD3-4700-AE81-F77BE7C35323}"/>
              </a:ext>
            </a:extLst>
          </p:cNvPr>
          <p:cNvSpPr txBox="1">
            <a:spLocks/>
          </p:cNvSpPr>
          <p:nvPr/>
        </p:nvSpPr>
        <p:spPr>
          <a:xfrm>
            <a:off x="6491181" y="3545764"/>
            <a:ext cx="11099266" cy="3741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pt-BR" sz="4400" dirty="0">
                <a:solidFill>
                  <a:srgbClr val="FFC000"/>
                </a:solidFill>
              </a:rPr>
              <a:t>	mas por que a RNP está atuando na promoção da Ciência Aberta no Brasil com ações de incentivos a repositórios digitais de dados de pesquisa?</a:t>
            </a:r>
            <a:endParaRPr lang="pt-BR" sz="6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58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 txBox="1"/>
          <p:nvPr/>
        </p:nvSpPr>
        <p:spPr>
          <a:xfrm>
            <a:off x="4408161" y="240660"/>
            <a:ext cx="7243281" cy="947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 RNP e a Ciência Aberta</a:t>
            </a:r>
            <a:endParaRPr lang="pt-BR" sz="4400" b="1" dirty="0"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6FFEE029-E55D-4EDC-BF17-3743D8251624}"/>
              </a:ext>
            </a:extLst>
          </p:cNvPr>
          <p:cNvGrpSpPr/>
          <p:nvPr/>
        </p:nvGrpSpPr>
        <p:grpSpPr>
          <a:xfrm>
            <a:off x="336194" y="1739900"/>
            <a:ext cx="6051906" cy="3508260"/>
            <a:chOff x="358953" y="3363684"/>
            <a:chExt cx="4768309" cy="2726128"/>
          </a:xfrm>
        </p:grpSpPr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34E4A67F-E594-4F40-8BBF-DB6B8D288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8953" y="3485079"/>
              <a:ext cx="2747993" cy="2604733"/>
            </a:xfrm>
            <a:prstGeom prst="rect">
              <a:avLst/>
            </a:prstGeom>
          </p:spPr>
        </p:pic>
        <p:pic>
          <p:nvPicPr>
            <p:cNvPr id="13" name="Gráfico 12" descr="Documento com preenchimento sólido">
              <a:extLst>
                <a:ext uri="{FF2B5EF4-FFF2-40B4-BE49-F238E27FC236}">
                  <a16:creationId xmlns:a16="http://schemas.microsoft.com/office/drawing/2014/main" id="{559F0E15-19B0-4036-9B0E-B031E775C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77818" y="4051798"/>
              <a:ext cx="717430" cy="717430"/>
            </a:xfrm>
            <a:prstGeom prst="rect">
              <a:avLst/>
            </a:prstGeom>
          </p:spPr>
        </p:pic>
        <p:pic>
          <p:nvPicPr>
            <p:cNvPr id="14" name="Gráfico 13" descr="Documento com preenchimento sólido">
              <a:extLst>
                <a:ext uri="{FF2B5EF4-FFF2-40B4-BE49-F238E27FC236}">
                  <a16:creationId xmlns:a16="http://schemas.microsoft.com/office/drawing/2014/main" id="{AD0A6654-336C-48A6-89B7-E3E9E738E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04176" y="3505423"/>
              <a:ext cx="717431" cy="717431"/>
            </a:xfrm>
            <a:prstGeom prst="rect">
              <a:avLst/>
            </a:prstGeom>
          </p:spPr>
        </p:pic>
        <p:pic>
          <p:nvPicPr>
            <p:cNvPr id="15" name="Gráfico 14" descr="Documento com preenchimento sólido">
              <a:extLst>
                <a:ext uri="{FF2B5EF4-FFF2-40B4-BE49-F238E27FC236}">
                  <a16:creationId xmlns:a16="http://schemas.microsoft.com/office/drawing/2014/main" id="{582589E1-B1E1-48F9-B321-DAFDE13BD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126114" y="4373830"/>
              <a:ext cx="644726" cy="644726"/>
            </a:xfrm>
            <a:prstGeom prst="rect">
              <a:avLst/>
            </a:prstGeom>
          </p:spPr>
        </p:pic>
        <p:pic>
          <p:nvPicPr>
            <p:cNvPr id="16" name="Gráfico 15" descr="Documento com preenchimento sólido">
              <a:extLst>
                <a:ext uri="{FF2B5EF4-FFF2-40B4-BE49-F238E27FC236}">
                  <a16:creationId xmlns:a16="http://schemas.microsoft.com/office/drawing/2014/main" id="{AA23221C-D9CF-4F7C-8541-093D87769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502907" y="3363684"/>
              <a:ext cx="644726" cy="644726"/>
            </a:xfrm>
            <a:prstGeom prst="rect">
              <a:avLst/>
            </a:prstGeom>
          </p:spPr>
        </p:pic>
        <p:pic>
          <p:nvPicPr>
            <p:cNvPr id="17" name="Gráfico 16" descr="Documento com preenchimento sólido">
              <a:extLst>
                <a:ext uri="{FF2B5EF4-FFF2-40B4-BE49-F238E27FC236}">
                  <a16:creationId xmlns:a16="http://schemas.microsoft.com/office/drawing/2014/main" id="{BF28C419-E0DF-42E6-A0C7-71EE37D84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883473" y="4046237"/>
              <a:ext cx="717430" cy="717430"/>
            </a:xfrm>
            <a:prstGeom prst="rect">
              <a:avLst/>
            </a:prstGeom>
          </p:spPr>
        </p:pic>
        <p:pic>
          <p:nvPicPr>
            <p:cNvPr id="18" name="Gráfico 17" descr="Documento com preenchimento sólido">
              <a:extLst>
                <a:ext uri="{FF2B5EF4-FFF2-40B4-BE49-F238E27FC236}">
                  <a16:creationId xmlns:a16="http://schemas.microsoft.com/office/drawing/2014/main" id="{9423EDE5-595B-4508-AF0D-8C63AB6658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409831" y="3499862"/>
              <a:ext cx="717431" cy="717431"/>
            </a:xfrm>
            <a:prstGeom prst="rect">
              <a:avLst/>
            </a:prstGeom>
          </p:spPr>
        </p:pic>
      </p:grpSp>
      <p:sp>
        <p:nvSpPr>
          <p:cNvPr id="19" name="Espaço Reservado para Texto 3">
            <a:extLst>
              <a:ext uri="{FF2B5EF4-FFF2-40B4-BE49-F238E27FC236}">
                <a16:creationId xmlns:a16="http://schemas.microsoft.com/office/drawing/2014/main" id="{5E509D1E-9950-489D-B70D-E7C0C14C4FA6}"/>
              </a:ext>
            </a:extLst>
          </p:cNvPr>
          <p:cNvSpPr txBox="1">
            <a:spLocks/>
          </p:cNvSpPr>
          <p:nvPr/>
        </p:nvSpPr>
        <p:spPr>
          <a:xfrm>
            <a:off x="4740177" y="3485614"/>
            <a:ext cx="7298594" cy="2016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lnSpc>
                <a:spcPct val="150000"/>
              </a:lnSpc>
            </a:pPr>
            <a:r>
              <a:rPr lang="pt-BR" sz="3600" b="1" dirty="0">
                <a:solidFill>
                  <a:schemeClr val="accent3">
                    <a:lumMod val="75000"/>
                  </a:schemeClr>
                </a:solidFill>
              </a:rPr>
              <a:t>No passado, pesquisas científicas geravam dados </a:t>
            </a: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84841679-B791-4E6F-B6DB-60CBA9A3663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6635" y="5534084"/>
            <a:ext cx="12693352" cy="340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616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 rot="5400000">
            <a:off x="-2317511" y="225325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6"/>
          <p:cNvSpPr txBox="1"/>
          <p:nvPr/>
        </p:nvSpPr>
        <p:spPr>
          <a:xfrm>
            <a:off x="6184529" y="-39316"/>
            <a:ext cx="8229971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8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 RNP e a Ciência Aberta</a:t>
            </a:r>
          </a:p>
        </p:txBody>
      </p:sp>
      <p:sp>
        <p:nvSpPr>
          <p:cNvPr id="150" name="Google Shape;150;p6"/>
          <p:cNvSpPr txBox="1"/>
          <p:nvPr/>
        </p:nvSpPr>
        <p:spPr>
          <a:xfrm>
            <a:off x="6793546" y="3965900"/>
            <a:ext cx="1046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51" name="Google Shape;151;p6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52" name="Google Shape;152;p6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6B3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6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632CA7B8-29A1-4347-814E-A2142FE68632}"/>
              </a:ext>
            </a:extLst>
          </p:cNvPr>
          <p:cNvSpPr txBox="1">
            <a:spLocks/>
          </p:cNvSpPr>
          <p:nvPr/>
        </p:nvSpPr>
        <p:spPr>
          <a:xfrm>
            <a:off x="6061537" y="1080995"/>
            <a:ext cx="6575580" cy="88709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3600" b="1" dirty="0">
                <a:solidFill>
                  <a:schemeClr val="accent3">
                    <a:lumMod val="75000"/>
                  </a:schemeClr>
                </a:solidFill>
                <a:latin typeface="Barlow Medium"/>
              </a:rPr>
              <a:t>Hoje</a:t>
            </a:r>
            <a:r>
              <a:rPr lang="pt-BR" sz="3600" b="1" dirty="0">
                <a:solidFill>
                  <a:schemeClr val="accent3">
                    <a:lumMod val="75000"/>
                  </a:schemeClr>
                </a:solidFill>
                <a:latin typeface="Barlow Medium"/>
                <a:sym typeface="Barlow Medium"/>
              </a:rPr>
              <a:t>, temos um cenário de...</a:t>
            </a:r>
          </a:p>
        </p:txBody>
      </p:sp>
      <p:sp>
        <p:nvSpPr>
          <p:cNvPr id="12" name="Espaço Reservado para Texto 3">
            <a:extLst>
              <a:ext uri="{FF2B5EF4-FFF2-40B4-BE49-F238E27FC236}">
                <a16:creationId xmlns:a16="http://schemas.microsoft.com/office/drawing/2014/main" id="{BBE534FB-C182-4AB5-80AC-ED444F17E3CD}"/>
              </a:ext>
            </a:extLst>
          </p:cNvPr>
          <p:cNvSpPr txBox="1">
            <a:spLocks/>
          </p:cNvSpPr>
          <p:nvPr/>
        </p:nvSpPr>
        <p:spPr>
          <a:xfrm>
            <a:off x="6229506" y="1841991"/>
            <a:ext cx="10090633" cy="102045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2800" b="1" dirty="0">
                <a:solidFill>
                  <a:schemeClr val="accent6"/>
                </a:solidFill>
                <a:latin typeface="Barlow Medium"/>
              </a:rPr>
              <a:t>Transformação Digital da PESQUISA CIENTÍFICA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DE9F61BE-1E98-452D-9078-D6AE43789D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9896" y="3652312"/>
            <a:ext cx="3328587" cy="3324932"/>
          </a:xfrm>
          <a:prstGeom prst="rect">
            <a:avLst/>
          </a:prstGeom>
        </p:spPr>
      </p:pic>
      <p:pic>
        <p:nvPicPr>
          <p:cNvPr id="15" name="Gráfico 14" descr="Documento com preenchimento sólido">
            <a:extLst>
              <a:ext uri="{FF2B5EF4-FFF2-40B4-BE49-F238E27FC236}">
                <a16:creationId xmlns:a16="http://schemas.microsoft.com/office/drawing/2014/main" id="{99A1CA0D-19FC-467E-897F-DC0B03586E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2087" y="4301266"/>
            <a:ext cx="869009" cy="915798"/>
          </a:xfrm>
          <a:prstGeom prst="rect">
            <a:avLst/>
          </a:prstGeom>
        </p:spPr>
      </p:pic>
      <p:pic>
        <p:nvPicPr>
          <p:cNvPr id="16" name="Gráfico 15" descr="Documento com preenchimento sólido">
            <a:extLst>
              <a:ext uri="{FF2B5EF4-FFF2-40B4-BE49-F238E27FC236}">
                <a16:creationId xmlns:a16="http://schemas.microsoft.com/office/drawing/2014/main" id="{DFC68677-3FF0-4D94-A2E8-FAD7CF4B81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66159" y="4378626"/>
            <a:ext cx="780943" cy="822990"/>
          </a:xfrm>
          <a:prstGeom prst="rect">
            <a:avLst/>
          </a:prstGeom>
        </p:spPr>
      </p:pic>
      <p:pic>
        <p:nvPicPr>
          <p:cNvPr id="17" name="Gráfico 16" descr="Documento com preenchimento sólido">
            <a:extLst>
              <a:ext uri="{FF2B5EF4-FFF2-40B4-BE49-F238E27FC236}">
                <a16:creationId xmlns:a16="http://schemas.microsoft.com/office/drawing/2014/main" id="{4F283631-5EEA-496F-858F-E79344ADBA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40830" y="3706284"/>
            <a:ext cx="780943" cy="822990"/>
          </a:xfrm>
          <a:prstGeom prst="rect">
            <a:avLst/>
          </a:prstGeom>
        </p:spPr>
      </p:pic>
      <p:pic>
        <p:nvPicPr>
          <p:cNvPr id="18" name="Gráfico 17" descr="Documento com preenchimento sólido">
            <a:extLst>
              <a:ext uri="{FF2B5EF4-FFF2-40B4-BE49-F238E27FC236}">
                <a16:creationId xmlns:a16="http://schemas.microsoft.com/office/drawing/2014/main" id="{CE0F776A-F662-4A2F-A2C7-1AF183226C0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85892" y="4623595"/>
            <a:ext cx="869008" cy="915797"/>
          </a:xfrm>
          <a:prstGeom prst="rect">
            <a:avLst/>
          </a:prstGeom>
        </p:spPr>
      </p:pic>
      <p:pic>
        <p:nvPicPr>
          <p:cNvPr id="19" name="Gráfico 18" descr="Documento com preenchimento sólido">
            <a:extLst>
              <a:ext uri="{FF2B5EF4-FFF2-40B4-BE49-F238E27FC236}">
                <a16:creationId xmlns:a16="http://schemas.microsoft.com/office/drawing/2014/main" id="{D6ACB0F6-9AD7-490E-A083-80878FA054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81547" y="3865699"/>
            <a:ext cx="869009" cy="915798"/>
          </a:xfrm>
          <a:prstGeom prst="rect">
            <a:avLst/>
          </a:prstGeom>
        </p:spPr>
      </p:pic>
      <p:pic>
        <p:nvPicPr>
          <p:cNvPr id="20" name="Gráfico 19" descr="Documento com preenchimento sólido">
            <a:extLst>
              <a:ext uri="{FF2B5EF4-FFF2-40B4-BE49-F238E27FC236}">
                <a16:creationId xmlns:a16="http://schemas.microsoft.com/office/drawing/2014/main" id="{C238E4CF-5EBC-4EE4-921C-60894D415F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375399" y="3352664"/>
            <a:ext cx="780943" cy="822990"/>
          </a:xfrm>
          <a:prstGeom prst="rect">
            <a:avLst/>
          </a:prstGeom>
        </p:spPr>
      </p:pic>
      <p:pic>
        <p:nvPicPr>
          <p:cNvPr id="21" name="Gráfico 20" descr="Documento com preenchimento sólido">
            <a:extLst>
              <a:ext uri="{FF2B5EF4-FFF2-40B4-BE49-F238E27FC236}">
                <a16:creationId xmlns:a16="http://schemas.microsoft.com/office/drawing/2014/main" id="{EA68E632-5C06-42C6-97C9-0298D95E190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86540" y="3717946"/>
            <a:ext cx="780943" cy="822990"/>
          </a:xfrm>
          <a:prstGeom prst="rect">
            <a:avLst/>
          </a:prstGeom>
        </p:spPr>
      </p:pic>
      <p:pic>
        <p:nvPicPr>
          <p:cNvPr id="22" name="Gráfico 21" descr="Documento com preenchimento sólido">
            <a:extLst>
              <a:ext uri="{FF2B5EF4-FFF2-40B4-BE49-F238E27FC236}">
                <a16:creationId xmlns:a16="http://schemas.microsoft.com/office/drawing/2014/main" id="{89B2533A-8803-49C4-80FA-DC1EF2BED3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24089" y="4641144"/>
            <a:ext cx="869008" cy="915797"/>
          </a:xfrm>
          <a:prstGeom prst="rect">
            <a:avLst/>
          </a:prstGeom>
        </p:spPr>
      </p:pic>
      <p:pic>
        <p:nvPicPr>
          <p:cNvPr id="24" name="Gráfico 23" descr="Documento com preenchimento sólido">
            <a:extLst>
              <a:ext uri="{FF2B5EF4-FFF2-40B4-BE49-F238E27FC236}">
                <a16:creationId xmlns:a16="http://schemas.microsoft.com/office/drawing/2014/main" id="{A3194EE2-9461-406C-8545-58781628E6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57064" y="3734268"/>
            <a:ext cx="780943" cy="822990"/>
          </a:xfrm>
          <a:prstGeom prst="rect">
            <a:avLst/>
          </a:prstGeom>
        </p:spPr>
      </p:pic>
      <p:pic>
        <p:nvPicPr>
          <p:cNvPr id="25" name="Gráfico 24" descr="Documento com preenchimento sólido">
            <a:extLst>
              <a:ext uri="{FF2B5EF4-FFF2-40B4-BE49-F238E27FC236}">
                <a16:creationId xmlns:a16="http://schemas.microsoft.com/office/drawing/2014/main" id="{CEA8244E-CBEB-4CF8-85A1-9947FA6DDA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165996" y="3952947"/>
            <a:ext cx="780943" cy="822990"/>
          </a:xfrm>
          <a:prstGeom prst="rect">
            <a:avLst/>
          </a:prstGeom>
        </p:spPr>
      </p:pic>
      <p:pic>
        <p:nvPicPr>
          <p:cNvPr id="26" name="Gráfico 25" descr="Documento com preenchimento sólido">
            <a:extLst>
              <a:ext uri="{FF2B5EF4-FFF2-40B4-BE49-F238E27FC236}">
                <a16:creationId xmlns:a16="http://schemas.microsoft.com/office/drawing/2014/main" id="{C5601EF0-51B5-41BF-A235-7FE9EAA6876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754061" y="4271221"/>
            <a:ext cx="869008" cy="915797"/>
          </a:xfrm>
          <a:prstGeom prst="rect">
            <a:avLst/>
          </a:prstGeom>
        </p:spPr>
      </p:pic>
      <p:pic>
        <p:nvPicPr>
          <p:cNvPr id="27" name="Gráfico 26" descr="Documento com preenchimento sólido">
            <a:extLst>
              <a:ext uri="{FF2B5EF4-FFF2-40B4-BE49-F238E27FC236}">
                <a16:creationId xmlns:a16="http://schemas.microsoft.com/office/drawing/2014/main" id="{D355C1A3-FF0F-40C1-8BCF-42D0C5480D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55014" y="4382089"/>
            <a:ext cx="869009" cy="915798"/>
          </a:xfrm>
          <a:prstGeom prst="rect">
            <a:avLst/>
          </a:prstGeom>
        </p:spPr>
      </p:pic>
      <p:pic>
        <p:nvPicPr>
          <p:cNvPr id="28" name="Gráfico 27" descr="Documento com preenchimento sólido">
            <a:extLst>
              <a:ext uri="{FF2B5EF4-FFF2-40B4-BE49-F238E27FC236}">
                <a16:creationId xmlns:a16="http://schemas.microsoft.com/office/drawing/2014/main" id="{4203E9D2-9EB0-47D7-A13A-BD5F6A8416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534400" y="4152521"/>
            <a:ext cx="780943" cy="822990"/>
          </a:xfrm>
          <a:prstGeom prst="rect">
            <a:avLst/>
          </a:prstGeom>
        </p:spPr>
      </p:pic>
      <p:pic>
        <p:nvPicPr>
          <p:cNvPr id="30" name="Gráfico 29" descr="Documento com preenchimento sólido">
            <a:extLst>
              <a:ext uri="{FF2B5EF4-FFF2-40B4-BE49-F238E27FC236}">
                <a16:creationId xmlns:a16="http://schemas.microsoft.com/office/drawing/2014/main" id="{A0E8EBBC-FE35-4CFC-8FE3-5C718AACDD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664369" y="3706284"/>
            <a:ext cx="869008" cy="915797"/>
          </a:xfrm>
          <a:prstGeom prst="rect">
            <a:avLst/>
          </a:prstGeom>
        </p:spPr>
      </p:pic>
      <p:pic>
        <p:nvPicPr>
          <p:cNvPr id="31" name="Gráfico 30" descr="Documento com preenchimento sólido">
            <a:extLst>
              <a:ext uri="{FF2B5EF4-FFF2-40B4-BE49-F238E27FC236}">
                <a16:creationId xmlns:a16="http://schemas.microsoft.com/office/drawing/2014/main" id="{E87B9F6E-2124-4151-ACE7-E78F2E685D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452440" y="2681513"/>
            <a:ext cx="869009" cy="915798"/>
          </a:xfrm>
          <a:prstGeom prst="rect">
            <a:avLst/>
          </a:prstGeom>
        </p:spPr>
      </p:pic>
      <p:pic>
        <p:nvPicPr>
          <p:cNvPr id="32" name="Gráfico 31" descr="Documento com preenchimento sólido">
            <a:extLst>
              <a:ext uri="{FF2B5EF4-FFF2-40B4-BE49-F238E27FC236}">
                <a16:creationId xmlns:a16="http://schemas.microsoft.com/office/drawing/2014/main" id="{A2A5C279-251D-43F1-A09E-9C8C0F4834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468470" y="3238579"/>
            <a:ext cx="780943" cy="822990"/>
          </a:xfrm>
          <a:prstGeom prst="rect">
            <a:avLst/>
          </a:prstGeom>
        </p:spPr>
      </p:pic>
      <p:sp>
        <p:nvSpPr>
          <p:cNvPr id="38" name="Espaço Reservado para Texto 3">
            <a:extLst>
              <a:ext uri="{FF2B5EF4-FFF2-40B4-BE49-F238E27FC236}">
                <a16:creationId xmlns:a16="http://schemas.microsoft.com/office/drawing/2014/main" id="{B16044D2-9172-432A-A02F-D5E248F493B3}"/>
              </a:ext>
            </a:extLst>
          </p:cNvPr>
          <p:cNvSpPr txBox="1">
            <a:spLocks/>
          </p:cNvSpPr>
          <p:nvPr/>
        </p:nvSpPr>
        <p:spPr>
          <a:xfrm>
            <a:off x="6194857" y="2436822"/>
            <a:ext cx="6609793" cy="782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45700" rIns="720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1EFF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001EFF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pt-BR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com geração de </a:t>
            </a:r>
            <a:r>
              <a:rPr lang="pt-BR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MUITOS, MUITOS dados</a:t>
            </a:r>
            <a:endParaRPr lang="pt-BR" sz="24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9" name="Imagem 38">
            <a:extLst>
              <a:ext uri="{FF2B5EF4-FFF2-40B4-BE49-F238E27FC236}">
                <a16:creationId xmlns:a16="http://schemas.microsoft.com/office/drawing/2014/main" id="{FF012B9C-1E66-4279-9C8E-4C31BA9E26A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65092" y="6710662"/>
            <a:ext cx="11947447" cy="337707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CA9BCB96-58F1-4E3C-B71F-8A3E119BF44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15657" y="5785924"/>
            <a:ext cx="8218894" cy="108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91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8" name="Google Shape;149;p6">
            <a:extLst>
              <a:ext uri="{FF2B5EF4-FFF2-40B4-BE49-F238E27FC236}">
                <a16:creationId xmlns:a16="http://schemas.microsoft.com/office/drawing/2014/main" id="{AB701AB6-F801-4650-BF83-C2BA9021AA79}"/>
              </a:ext>
            </a:extLst>
          </p:cNvPr>
          <p:cNvSpPr txBox="1"/>
          <p:nvPr/>
        </p:nvSpPr>
        <p:spPr>
          <a:xfrm>
            <a:off x="4353521" y="0"/>
            <a:ext cx="8229971" cy="103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8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 RNP e a Ciência Aberta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96036322-1A0E-4AFB-8619-0BCEDA6F85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239" y="4351956"/>
            <a:ext cx="2747993" cy="2604733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54677D2-2BEA-46FF-BB5E-4C8C6C72F5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600" y="6904909"/>
            <a:ext cx="4969539" cy="1832873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C0AF0DA9-6BA9-415A-9793-BD7EA1571C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9919" y="5679421"/>
            <a:ext cx="5942379" cy="4379714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B08B9865-EB01-4E67-9931-A6C2EDC06C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1900" y="1326229"/>
            <a:ext cx="5513198" cy="3964252"/>
          </a:xfrm>
          <a:prstGeom prst="rect">
            <a:avLst/>
          </a:prstGeom>
        </p:spPr>
      </p:pic>
      <p:sp>
        <p:nvSpPr>
          <p:cNvPr id="16" name="Espaço Reservado para Texto 3">
            <a:extLst>
              <a:ext uri="{FF2B5EF4-FFF2-40B4-BE49-F238E27FC236}">
                <a16:creationId xmlns:a16="http://schemas.microsoft.com/office/drawing/2014/main" id="{C08E9D4C-6F5C-4A2B-ADAF-AB4A5B63D3B7}"/>
              </a:ext>
            </a:extLst>
          </p:cNvPr>
          <p:cNvSpPr txBox="1">
            <a:spLocks/>
          </p:cNvSpPr>
          <p:nvPr/>
        </p:nvSpPr>
        <p:spPr>
          <a:xfrm>
            <a:off x="492805" y="1658924"/>
            <a:ext cx="5152333" cy="2379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t-BR" sz="3200" b="1" dirty="0">
                <a:solidFill>
                  <a:schemeClr val="accent4"/>
                </a:solidFill>
                <a:latin typeface="Work Sans" pitchFamily="2" charset="0"/>
              </a:rPr>
              <a:t>Transformação</a:t>
            </a:r>
            <a:r>
              <a:rPr lang="pt-BR" sz="3200" dirty="0">
                <a:solidFill>
                  <a:schemeClr val="accent4"/>
                </a:solidFill>
                <a:latin typeface="Work Sans" pitchFamily="2" charset="0"/>
              </a:rPr>
              <a:t> </a:t>
            </a:r>
            <a:r>
              <a:rPr lang="pt-BR" sz="3200" b="1" dirty="0">
                <a:solidFill>
                  <a:schemeClr val="accent4"/>
                </a:solidFill>
                <a:latin typeface="Work Sans" pitchFamily="2" charset="0"/>
              </a:rPr>
              <a:t>Digital</a:t>
            </a:r>
          </a:p>
          <a:p>
            <a:endParaRPr lang="pt-BR" sz="1600" b="1" dirty="0">
              <a:solidFill>
                <a:schemeClr val="accent4"/>
              </a:solidFill>
              <a:latin typeface="Work Sans" pitchFamily="2" charset="0"/>
            </a:endParaRPr>
          </a:p>
          <a:p>
            <a:pPr>
              <a:lnSpc>
                <a:spcPct val="150000"/>
              </a:lnSpc>
            </a:pPr>
            <a:r>
              <a:rPr lang="pt-BR" sz="3200" b="1" dirty="0">
                <a:solidFill>
                  <a:schemeClr val="accent6"/>
                </a:solidFill>
                <a:latin typeface="Work Sans" pitchFamily="2" charset="0"/>
              </a:rPr>
              <a:t>  das Bibliotecas</a:t>
            </a:r>
          </a:p>
          <a:p>
            <a:pPr>
              <a:lnSpc>
                <a:spcPct val="150000"/>
              </a:lnSpc>
            </a:pPr>
            <a:r>
              <a:rPr lang="pt-BR" sz="3200" b="1" dirty="0">
                <a:solidFill>
                  <a:schemeClr val="accent5"/>
                </a:solidFill>
                <a:latin typeface="Work Sans" pitchFamily="2" charset="0"/>
              </a:rPr>
              <a:t>    dos Pesquisadores</a:t>
            </a:r>
          </a:p>
        </p:txBody>
      </p:sp>
    </p:spTree>
    <p:extLst>
      <p:ext uri="{BB962C8B-B14F-4D97-AF65-F5344CB8AC3E}">
        <p14:creationId xmlns:p14="http://schemas.microsoft.com/office/powerpoint/2010/main" val="1345293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" name="Google Shape;149;p6">
            <a:extLst>
              <a:ext uri="{FF2B5EF4-FFF2-40B4-BE49-F238E27FC236}">
                <a16:creationId xmlns:a16="http://schemas.microsoft.com/office/drawing/2014/main" id="{519B93DE-AC3D-4924-9AAB-20F2A9A0F217}"/>
              </a:ext>
            </a:extLst>
          </p:cNvPr>
          <p:cNvSpPr txBox="1"/>
          <p:nvPr/>
        </p:nvSpPr>
        <p:spPr>
          <a:xfrm>
            <a:off x="4082345" y="254729"/>
            <a:ext cx="8229971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Repositórios de Dados de Pesquisa</a:t>
            </a:r>
          </a:p>
        </p:txBody>
      </p:sp>
      <p:grpSp>
        <p:nvGrpSpPr>
          <p:cNvPr id="17" name="Google Shape;115;p3">
            <a:extLst>
              <a:ext uri="{FF2B5EF4-FFF2-40B4-BE49-F238E27FC236}">
                <a16:creationId xmlns:a16="http://schemas.microsoft.com/office/drawing/2014/main" id="{A69D2D68-298F-4CAA-B368-0677264CBC5E}"/>
              </a:ext>
            </a:extLst>
          </p:cNvPr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8" name="Google Shape;116;p3">
              <a:extLst>
                <a:ext uri="{FF2B5EF4-FFF2-40B4-BE49-F238E27FC236}">
                  <a16:creationId xmlns:a16="http://schemas.microsoft.com/office/drawing/2014/main" id="{066DBBF0-77AC-46B3-89DC-7B048EFA588C}"/>
                </a:ext>
              </a:extLst>
            </p:cNvPr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17;p3">
              <a:extLst>
                <a:ext uri="{FF2B5EF4-FFF2-40B4-BE49-F238E27FC236}">
                  <a16:creationId xmlns:a16="http://schemas.microsoft.com/office/drawing/2014/main" id="{22499429-C104-4483-A172-9B7D217F0CD5}"/>
                </a:ext>
              </a:extLst>
            </p:cNvPr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8;p3">
              <a:extLst>
                <a:ext uri="{FF2B5EF4-FFF2-40B4-BE49-F238E27FC236}">
                  <a16:creationId xmlns:a16="http://schemas.microsoft.com/office/drawing/2014/main" id="{C8245A4A-3BD4-4AE7-A1CD-4114D944839B}"/>
                </a:ext>
              </a:extLst>
            </p:cNvPr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4357797C-0289-4686-9058-66C43F2BDFEE}"/>
              </a:ext>
            </a:extLst>
          </p:cNvPr>
          <p:cNvGrpSpPr/>
          <p:nvPr/>
        </p:nvGrpSpPr>
        <p:grpSpPr>
          <a:xfrm>
            <a:off x="3159320" y="1280555"/>
            <a:ext cx="13045621" cy="8906052"/>
            <a:chOff x="3708047" y="1188212"/>
            <a:chExt cx="13045621" cy="8906052"/>
          </a:xfrm>
        </p:grpSpPr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644240A2-93FF-47C6-B4F2-1FE85085BA2D}"/>
                </a:ext>
              </a:extLst>
            </p:cNvPr>
            <p:cNvSpPr/>
            <p:nvPr/>
          </p:nvSpPr>
          <p:spPr>
            <a:xfrm>
              <a:off x="3708047" y="1188212"/>
              <a:ext cx="13045621" cy="8906052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7FC435FE-8112-4DBE-AB6A-6AB07832A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71994" y="1374188"/>
              <a:ext cx="12835281" cy="8451734"/>
            </a:xfrm>
            <a:prstGeom prst="rect">
              <a:avLst/>
            </a:prstGeom>
          </p:spPr>
        </p:pic>
      </p:grpSp>
      <p:sp>
        <p:nvSpPr>
          <p:cNvPr id="3" name="CaixaDeTexto 2">
            <a:extLst>
              <a:ext uri="{FF2B5EF4-FFF2-40B4-BE49-F238E27FC236}">
                <a16:creationId xmlns:a16="http://schemas.microsoft.com/office/drawing/2014/main" id="{56610003-6043-424F-9102-2B719049E6D2}"/>
              </a:ext>
            </a:extLst>
          </p:cNvPr>
          <p:cNvSpPr txBox="1"/>
          <p:nvPr/>
        </p:nvSpPr>
        <p:spPr>
          <a:xfrm>
            <a:off x="6705254" y="9720613"/>
            <a:ext cx="5528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hlinkClick r:id="rId6"/>
              </a:rPr>
              <a:t>https://doi.org/10.5281/zenodo.18807467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1628348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"/>
          <p:cNvSpPr/>
          <p:nvPr/>
        </p:nvSpPr>
        <p:spPr>
          <a:xfrm rot="5400000">
            <a:off x="-2317511" y="218899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4"/>
          <p:cNvSpPr txBox="1"/>
          <p:nvPr/>
        </p:nvSpPr>
        <p:spPr>
          <a:xfrm>
            <a:off x="12925348" y="1123893"/>
            <a:ext cx="4973819" cy="1249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9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Quem</a:t>
            </a:r>
            <a:r>
              <a:rPr lang="en-US" sz="5799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sou </a:t>
            </a:r>
            <a:r>
              <a:rPr lang="en-US" sz="5799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eu</a:t>
            </a:r>
            <a:endParaRPr dirty="0"/>
          </a:p>
        </p:txBody>
      </p:sp>
      <p:grpSp>
        <p:nvGrpSpPr>
          <p:cNvPr id="127" name="Google Shape;127;p4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28" name="Google Shape;128;p4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4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1026" name="Picture 2" descr="Jean Carlo Faustino (Gerente de Serviços da Rede Nacional de Ensino e  Pesquisa - RNP) | Fórum RNP 2015">
            <a:extLst>
              <a:ext uri="{FF2B5EF4-FFF2-40B4-BE49-F238E27FC236}">
                <a16:creationId xmlns:a16="http://schemas.microsoft.com/office/drawing/2014/main" id="{1E09C71E-396E-4DD4-B8A8-0DA65D4C6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349" y="365511"/>
            <a:ext cx="1984720" cy="2386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4E640FFB-6331-4B90-B6F7-FB16E4DED914}"/>
              </a:ext>
            </a:extLst>
          </p:cNvPr>
          <p:cNvSpPr txBox="1"/>
          <p:nvPr/>
        </p:nvSpPr>
        <p:spPr>
          <a:xfrm>
            <a:off x="6827651" y="3710609"/>
            <a:ext cx="8326318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/>
              <a:t>Técnico em Informática pela Unesp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/>
              <a:t>Bacharel e Licenciatura em Sociologia pela Unicamp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/>
              <a:t>Mestre em Sociologia pela Unicamp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/>
              <a:t>Doutor em Sociologia pela UFSCar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/>
              <a:t>Pesquisador visitante no Kings </a:t>
            </a:r>
            <a:r>
              <a:rPr lang="pt-BR" sz="2400" b="1" dirty="0" err="1"/>
              <a:t>College</a:t>
            </a:r>
            <a:r>
              <a:rPr lang="pt-BR" sz="2400" b="1" dirty="0"/>
              <a:t>, Londres. </a:t>
            </a:r>
          </a:p>
          <a:p>
            <a:endParaRPr lang="pt-BR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7BD6034-73C6-40CC-82A7-E3BB145CDE5E}"/>
              </a:ext>
            </a:extLst>
          </p:cNvPr>
          <p:cNvSpPr txBox="1"/>
          <p:nvPr/>
        </p:nvSpPr>
        <p:spPr>
          <a:xfrm>
            <a:off x="8530930" y="6610411"/>
            <a:ext cx="7385355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/>
              <a:t>Funcionário da RNP há 28 anos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/>
              <a:t>Gerente dos serviços de Gestão de Identidade </a:t>
            </a:r>
          </a:p>
          <a:p>
            <a:r>
              <a:rPr lang="pt-BR" sz="2400" b="1" dirty="0"/>
              <a:t>             (</a:t>
            </a:r>
            <a:r>
              <a:rPr lang="pt-BR" sz="2400" b="1" dirty="0" err="1"/>
              <a:t>CAFe</a:t>
            </a:r>
            <a:r>
              <a:rPr lang="pt-BR" sz="2400" b="1" dirty="0"/>
              <a:t>, </a:t>
            </a:r>
            <a:r>
              <a:rPr lang="pt-BR" sz="2400" b="1" dirty="0" err="1"/>
              <a:t>eduroam</a:t>
            </a:r>
            <a:r>
              <a:rPr lang="pt-BR" sz="2400" b="1" dirty="0"/>
              <a:t>, </a:t>
            </a:r>
            <a:r>
              <a:rPr lang="pt-BR" sz="2400" b="1" dirty="0" err="1"/>
              <a:t>FileSender</a:t>
            </a:r>
            <a:r>
              <a:rPr lang="pt-BR" sz="2400" b="1" dirty="0"/>
              <a:t> e </a:t>
            </a:r>
            <a:r>
              <a:rPr lang="pt-BR" sz="2400" b="1" dirty="0" err="1"/>
              <a:t>ICPEdu</a:t>
            </a:r>
            <a:r>
              <a:rPr lang="pt-BR" sz="2400" b="1" dirty="0"/>
              <a:t>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/>
              <a:t>Responsável pela iniciativa do catálogo de </a:t>
            </a:r>
          </a:p>
          <a:p>
            <a:r>
              <a:rPr lang="pt-BR" sz="2400" b="1" dirty="0"/>
              <a:t>             serviços para pesquisadores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12750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 txBox="1"/>
          <p:nvPr/>
        </p:nvSpPr>
        <p:spPr>
          <a:xfrm>
            <a:off x="1053498" y="1463008"/>
            <a:ext cx="11454000" cy="1594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 dirty="0">
                <a:latin typeface="Work Sans"/>
                <a:ea typeface="Work Sans"/>
                <a:cs typeface="Work Sans"/>
                <a:sym typeface="Work Sans"/>
              </a:rPr>
              <a:t>A </a:t>
            </a:r>
            <a:r>
              <a:rPr lang="pt-BR" sz="32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Rede Nacional de Ensino e Pesquisa (RNP) </a:t>
            </a:r>
            <a:r>
              <a:rPr lang="pt-BR" sz="3200" b="1" dirty="0">
                <a:latin typeface="Work Sans"/>
                <a:ea typeface="Work Sans"/>
                <a:cs typeface="Work Sans"/>
                <a:sym typeface="Work Sans"/>
              </a:rPr>
              <a:t>e as </a:t>
            </a:r>
          </a:p>
          <a:p>
            <a:pPr marL="0" marR="0" lvl="0" indent="0" algn="just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  </a:t>
            </a:r>
            <a:r>
              <a:rPr lang="pt-BR" sz="3200" b="1" i="1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National</a:t>
            </a:r>
            <a:r>
              <a:rPr lang="pt-BR" sz="3200" b="1" i="1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pt-BR" sz="3200" b="1" i="1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Research</a:t>
            </a:r>
            <a:r>
              <a:rPr lang="pt-BR" sz="3200" b="1" i="1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pt-BR" sz="3200" b="1" i="1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and</a:t>
            </a:r>
            <a:r>
              <a:rPr lang="pt-BR" sz="3200" b="1" i="1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pt-BR" sz="3200" b="1" i="1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Education</a:t>
            </a:r>
            <a:r>
              <a:rPr lang="pt-BR" sz="3200" b="1" i="1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Network (NREN) </a:t>
            </a:r>
          </a:p>
          <a:p>
            <a:pPr marL="0" marR="0" lvl="0" indent="0" algn="just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2050" name="Picture 2" descr="The Role of NRENs in National Development « Educational Technology Debate">
            <a:extLst>
              <a:ext uri="{FF2B5EF4-FFF2-40B4-BE49-F238E27FC236}">
                <a16:creationId xmlns:a16="http://schemas.microsoft.com/office/drawing/2014/main" id="{6D6E7EF6-4634-4A82-9999-F3786B2B7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222" y="3049475"/>
            <a:ext cx="10520276" cy="674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 txBox="1"/>
          <p:nvPr/>
        </p:nvSpPr>
        <p:spPr>
          <a:xfrm>
            <a:off x="3990718" y="7535149"/>
            <a:ext cx="7490200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pt-BR" sz="200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 RNP contribui para a constituição de plataformas públicas de informações para a pesquisa, para a soberania de dados e potencialmente para o fortalecimento de comunidades de pesquisa específicas</a:t>
            </a:r>
            <a:r>
              <a:rPr lang="pt-BR" sz="18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.  </a:t>
            </a:r>
            <a:endParaRPr sz="1000" dirty="0"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10" name="Espaço Reservado para Conteúdo 3">
            <a:extLst>
              <a:ext uri="{FF2B5EF4-FFF2-40B4-BE49-F238E27FC236}">
                <a16:creationId xmlns:a16="http://schemas.microsoft.com/office/drawing/2014/main" id="{54BF35CC-3038-409A-BD9E-2E402717B0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4398" y="2050642"/>
            <a:ext cx="7292210" cy="5484507"/>
          </a:xfrm>
          <a:prstGeom prst="rect">
            <a:avLst/>
          </a:prstGeom>
        </p:spPr>
      </p:pic>
      <p:sp>
        <p:nvSpPr>
          <p:cNvPr id="11" name="Google Shape;113;p3">
            <a:extLst>
              <a:ext uri="{FF2B5EF4-FFF2-40B4-BE49-F238E27FC236}">
                <a16:creationId xmlns:a16="http://schemas.microsoft.com/office/drawing/2014/main" id="{CF8B217E-7F5E-4628-A7A4-B6AB4FF87D09}"/>
              </a:ext>
            </a:extLst>
          </p:cNvPr>
          <p:cNvSpPr txBox="1"/>
          <p:nvPr/>
        </p:nvSpPr>
        <p:spPr>
          <a:xfrm>
            <a:off x="2134398" y="1330253"/>
            <a:ext cx="9817028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 dirty="0">
                <a:latin typeface="Work Sans"/>
                <a:sym typeface="Work Sans"/>
              </a:rPr>
              <a:t>Backbone e Centro Nacional de Dados </a:t>
            </a:r>
            <a:endParaRPr sz="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"/>
          <p:cNvSpPr txBox="1"/>
          <p:nvPr/>
        </p:nvSpPr>
        <p:spPr>
          <a:xfrm>
            <a:off x="721698" y="1423251"/>
            <a:ext cx="3147938" cy="1378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 b="1" dirty="0">
                <a:latin typeface="Work Sans"/>
                <a:ea typeface="Work Sans"/>
                <a:cs typeface="Work Sans"/>
                <a:sym typeface="Work Sans"/>
              </a:rPr>
              <a:t>RNP e </a:t>
            </a:r>
            <a:r>
              <a:rPr lang="pt-BR" sz="3600" b="1" dirty="0" err="1">
                <a:latin typeface="Work Sans"/>
                <a:ea typeface="Work Sans"/>
                <a:cs typeface="Work Sans"/>
                <a:sym typeface="Work Sans"/>
              </a:rPr>
              <a:t>NRENs</a:t>
            </a:r>
            <a:r>
              <a:rPr lang="pt-BR" sz="3600" b="1" dirty="0">
                <a:latin typeface="Work Sans"/>
                <a:ea typeface="Work Sans"/>
                <a:cs typeface="Work Sans"/>
                <a:sym typeface="Work Sans"/>
              </a:rPr>
              <a:t> </a:t>
            </a:r>
          </a:p>
          <a:p>
            <a:pPr marL="0" marR="0" lvl="0" indent="0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 b="1" dirty="0">
                <a:latin typeface="Work Sans"/>
                <a:ea typeface="Work Sans"/>
                <a:cs typeface="Work Sans"/>
                <a:sym typeface="Work Sans"/>
              </a:rPr>
              <a:t>     </a:t>
            </a:r>
            <a:endParaRPr lang="pt-BR" sz="2800" b="1" u="none" strike="noStrike" cap="none" dirty="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0B001D1-23BC-44F5-92B8-97BD631B3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30" y="3176983"/>
            <a:ext cx="9095214" cy="477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AFe disponibiliza nova ferramenta de integração de pesquisas científicas -  RNP">
            <a:extLst>
              <a:ext uri="{FF2B5EF4-FFF2-40B4-BE49-F238E27FC236}">
                <a16:creationId xmlns:a16="http://schemas.microsoft.com/office/drawing/2014/main" id="{EB932D67-A8B1-4A28-9401-CF104723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637" y="7805932"/>
            <a:ext cx="1623859" cy="1184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ector de Seta Reta 2">
            <a:extLst>
              <a:ext uri="{FF2B5EF4-FFF2-40B4-BE49-F238E27FC236}">
                <a16:creationId xmlns:a16="http://schemas.microsoft.com/office/drawing/2014/main" id="{A5E5B9AD-D863-46DC-8DBB-83C9B40C08B3}"/>
              </a:ext>
            </a:extLst>
          </p:cNvPr>
          <p:cNvCxnSpPr>
            <a:cxnSpLocks/>
          </p:cNvCxnSpPr>
          <p:nvPr/>
        </p:nvCxnSpPr>
        <p:spPr>
          <a:xfrm>
            <a:off x="3869636" y="6562183"/>
            <a:ext cx="355254" cy="1243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113;p3">
            <a:extLst>
              <a:ext uri="{FF2B5EF4-FFF2-40B4-BE49-F238E27FC236}">
                <a16:creationId xmlns:a16="http://schemas.microsoft.com/office/drawing/2014/main" id="{7B2C9E5D-EA33-4734-8BC5-129C8647CD7C}"/>
              </a:ext>
            </a:extLst>
          </p:cNvPr>
          <p:cNvSpPr txBox="1"/>
          <p:nvPr/>
        </p:nvSpPr>
        <p:spPr>
          <a:xfrm>
            <a:off x="5252443" y="564839"/>
            <a:ext cx="6381357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dirty="0">
                <a:latin typeface="Work Sans"/>
                <a:ea typeface="Work Sans"/>
                <a:cs typeface="Work Sans"/>
                <a:sym typeface="Work Sans"/>
              </a:rPr>
              <a:t>S</a:t>
            </a:r>
            <a:r>
              <a:rPr lang="pt-BR" sz="240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erviços para</a:t>
            </a:r>
            <a:r>
              <a:rPr lang="pt-BR" sz="2400" dirty="0">
                <a:latin typeface="Work Sans"/>
                <a:ea typeface="Work Sans"/>
                <a:cs typeface="Work Sans"/>
                <a:sym typeface="Work Sans"/>
              </a:rPr>
              <a:t> fortalecer as infraestruturas nacionais de pesquisa e promover a colaboração nacional e internacional</a:t>
            </a:r>
            <a:endParaRPr sz="600" dirty="0"/>
          </a:p>
        </p:txBody>
      </p:sp>
      <p:sp>
        <p:nvSpPr>
          <p:cNvPr id="14" name="Google Shape;113;p3">
            <a:extLst>
              <a:ext uri="{FF2B5EF4-FFF2-40B4-BE49-F238E27FC236}">
                <a16:creationId xmlns:a16="http://schemas.microsoft.com/office/drawing/2014/main" id="{7834F7DC-8BA9-4BA3-85E6-8386C82228EA}"/>
              </a:ext>
            </a:extLst>
          </p:cNvPr>
          <p:cNvSpPr txBox="1"/>
          <p:nvPr/>
        </p:nvSpPr>
        <p:spPr>
          <a:xfrm>
            <a:off x="5252443" y="8316258"/>
            <a:ext cx="638135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dirty="0">
                <a:latin typeface="Work Sans"/>
                <a:ea typeface="Work Sans"/>
                <a:cs typeface="Work Sans"/>
                <a:sym typeface="Work Sans"/>
              </a:rPr>
              <a:t>Comunidade Acadêmica Federada</a:t>
            </a:r>
            <a:endParaRPr sz="600" dirty="0"/>
          </a:p>
        </p:txBody>
      </p:sp>
    </p:spTree>
    <p:extLst>
      <p:ext uri="{BB962C8B-B14F-4D97-AF65-F5344CB8AC3E}">
        <p14:creationId xmlns:p14="http://schemas.microsoft.com/office/powerpoint/2010/main" val="1896130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9908A76-5017-444A-8283-40059DD77338}"/>
              </a:ext>
            </a:extLst>
          </p:cNvPr>
          <p:cNvSpPr txBox="1"/>
          <p:nvPr/>
        </p:nvSpPr>
        <p:spPr>
          <a:xfrm>
            <a:off x="1009098" y="1637457"/>
            <a:ext cx="6898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err="1">
                <a:latin typeface="Work Sans"/>
                <a:sym typeface="Work Sans"/>
              </a:rPr>
              <a:t>Infraestrutura</a:t>
            </a:r>
            <a:r>
              <a:rPr lang="en-US" sz="3200" dirty="0">
                <a:latin typeface="Work Sans"/>
                <a:sym typeface="Work Sans"/>
              </a:rPr>
              <a:t> </a:t>
            </a:r>
            <a:r>
              <a:rPr lang="en-US" sz="3200" dirty="0" err="1">
                <a:latin typeface="Work Sans"/>
                <a:sym typeface="Work Sans"/>
              </a:rPr>
              <a:t>Federada</a:t>
            </a:r>
            <a:r>
              <a:rPr lang="en-US" sz="3200" dirty="0">
                <a:latin typeface="Work Sans"/>
                <a:sym typeface="Work Sans"/>
              </a:rPr>
              <a:t> Nacional </a:t>
            </a:r>
            <a:endParaRPr lang="pt-BR" sz="3200" dirty="0">
              <a:latin typeface="Work Sans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17426B37-6EFA-47FA-A363-4A62F78E2A76}"/>
              </a:ext>
            </a:extLst>
          </p:cNvPr>
          <p:cNvGrpSpPr/>
          <p:nvPr/>
        </p:nvGrpSpPr>
        <p:grpSpPr>
          <a:xfrm>
            <a:off x="1186877" y="2765467"/>
            <a:ext cx="10145541" cy="5839640"/>
            <a:chOff x="1186877" y="2765467"/>
            <a:chExt cx="10145541" cy="5839640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6A8B20D4-F24E-49DD-BB28-7EC383566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6877" y="2765467"/>
              <a:ext cx="10145541" cy="5839640"/>
            </a:xfrm>
            <a:prstGeom prst="rect">
              <a:avLst/>
            </a:prstGeom>
          </p:spPr>
        </p:pic>
        <p:cxnSp>
          <p:nvCxnSpPr>
            <p:cNvPr id="5" name="Conector reto 4">
              <a:extLst>
                <a:ext uri="{FF2B5EF4-FFF2-40B4-BE49-F238E27FC236}">
                  <a16:creationId xmlns:a16="http://schemas.microsoft.com/office/drawing/2014/main" id="{8A856530-1103-46E3-9147-FDB63E873879}"/>
                </a:ext>
              </a:extLst>
            </p:cNvPr>
            <p:cNvCxnSpPr/>
            <p:nvPr/>
          </p:nvCxnSpPr>
          <p:spPr>
            <a:xfrm>
              <a:off x="6946900" y="7799456"/>
              <a:ext cx="4076700" cy="0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to 13">
              <a:extLst>
                <a:ext uri="{FF2B5EF4-FFF2-40B4-BE49-F238E27FC236}">
                  <a16:creationId xmlns:a16="http://schemas.microsoft.com/office/drawing/2014/main" id="{AE670EA2-7370-4535-910F-DA6D4EB1F238}"/>
                </a:ext>
              </a:extLst>
            </p:cNvPr>
            <p:cNvCxnSpPr>
              <a:cxnSpLocks/>
            </p:cNvCxnSpPr>
            <p:nvPr/>
          </p:nvCxnSpPr>
          <p:spPr>
            <a:xfrm>
              <a:off x="8137229" y="4887060"/>
              <a:ext cx="1006771" cy="0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Seta: para Baixo 3">
            <a:extLst>
              <a:ext uri="{FF2B5EF4-FFF2-40B4-BE49-F238E27FC236}">
                <a16:creationId xmlns:a16="http://schemas.microsoft.com/office/drawing/2014/main" id="{05D0D225-93E6-4D7B-91B3-F9D6DA10AFE5}"/>
              </a:ext>
            </a:extLst>
          </p:cNvPr>
          <p:cNvSpPr/>
          <p:nvPr/>
        </p:nvSpPr>
        <p:spPr>
          <a:xfrm>
            <a:off x="8240937" y="2381948"/>
            <a:ext cx="1006772" cy="20978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5" name="Picture 4" descr="CAFe disponibiliza nova ferramenta de integração de pesquisas científicas -  RNP">
            <a:extLst>
              <a:ext uri="{FF2B5EF4-FFF2-40B4-BE49-F238E27FC236}">
                <a16:creationId xmlns:a16="http://schemas.microsoft.com/office/drawing/2014/main" id="{EBC82528-938C-44BB-BFD9-2073B4534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208" y="716418"/>
            <a:ext cx="2269782" cy="165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768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336194" y="496377"/>
            <a:ext cx="2703439" cy="292249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"/>
            </a:stretch>
          </a:blipFill>
          <a:ln>
            <a:noFill/>
          </a:ln>
        </p:spPr>
      </p:sp>
      <p:sp>
        <p:nvSpPr>
          <p:cNvPr id="101" name="Google Shape;101;p2"/>
          <p:cNvSpPr/>
          <p:nvPr/>
        </p:nvSpPr>
        <p:spPr>
          <a:xfrm rot="5400000">
            <a:off x="9862640" y="2448451"/>
            <a:ext cx="11070223" cy="5780498"/>
          </a:xfrm>
          <a:custGeom>
            <a:avLst/>
            <a:gdLst/>
            <a:ahLst/>
            <a:cxnLst/>
            <a:rect l="l" t="t" r="r" b="b"/>
            <a:pathLst>
              <a:path w="1710843" h="893345" extrusionOk="0">
                <a:moveTo>
                  <a:pt x="0" y="862541"/>
                </a:moveTo>
                <a:lnTo>
                  <a:pt x="0" y="30805"/>
                </a:lnTo>
                <a:cubicBezTo>
                  <a:pt x="0" y="22635"/>
                  <a:pt x="3245" y="14800"/>
                  <a:pt x="9022" y="9023"/>
                </a:cubicBezTo>
                <a:cubicBezTo>
                  <a:pt x="14799" y="3246"/>
                  <a:pt x="22634" y="0"/>
                  <a:pt x="30804" y="0"/>
                </a:cubicBezTo>
                <a:lnTo>
                  <a:pt x="1680039" y="0"/>
                </a:lnTo>
                <a:cubicBezTo>
                  <a:pt x="1688209" y="0"/>
                  <a:pt x="1696044" y="3246"/>
                  <a:pt x="1701821" y="9023"/>
                </a:cubicBezTo>
                <a:cubicBezTo>
                  <a:pt x="1707598" y="14800"/>
                  <a:pt x="1710843" y="22635"/>
                  <a:pt x="1710843" y="30805"/>
                </a:cubicBezTo>
                <a:lnTo>
                  <a:pt x="1710843" y="862541"/>
                </a:lnTo>
                <a:cubicBezTo>
                  <a:pt x="1710843" y="870711"/>
                  <a:pt x="1707598" y="878546"/>
                  <a:pt x="1701821" y="884323"/>
                </a:cubicBezTo>
                <a:cubicBezTo>
                  <a:pt x="1696044" y="890100"/>
                  <a:pt x="1688209" y="893345"/>
                  <a:pt x="1680039" y="893345"/>
                </a:cubicBezTo>
                <a:lnTo>
                  <a:pt x="30804" y="893345"/>
                </a:lnTo>
                <a:cubicBezTo>
                  <a:pt x="22634" y="893345"/>
                  <a:pt x="14799" y="890100"/>
                  <a:pt x="9022" y="884323"/>
                </a:cubicBezTo>
                <a:cubicBezTo>
                  <a:pt x="3245" y="878546"/>
                  <a:pt x="0" y="870711"/>
                  <a:pt x="0" y="862541"/>
                </a:cubicBez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1546" r="-154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2"/>
          <p:cNvSpPr txBox="1"/>
          <p:nvPr/>
        </p:nvSpPr>
        <p:spPr>
          <a:xfrm>
            <a:off x="1186877" y="1920237"/>
            <a:ext cx="9579300" cy="991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Agenda:</a:t>
            </a:r>
            <a:endParaRPr dirty="0"/>
          </a:p>
        </p:txBody>
      </p:sp>
      <p:sp>
        <p:nvSpPr>
          <p:cNvPr id="103" name="Google Shape;103;p2"/>
          <p:cNvSpPr txBox="1"/>
          <p:nvPr/>
        </p:nvSpPr>
        <p:spPr>
          <a:xfrm>
            <a:off x="770424" y="3548576"/>
            <a:ext cx="10507175" cy="3877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63601" marR="0" lvl="1" indent="-3683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ork Sans"/>
              <a:buAutoNum type="arabicPeriod"/>
            </a:pPr>
            <a:r>
              <a:rPr lang="en-US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 RNP e </a:t>
            </a:r>
            <a:r>
              <a:rPr lang="en-US" sz="3000" b="0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quem</a:t>
            </a:r>
            <a:r>
              <a:rPr lang="en-US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sou </a:t>
            </a:r>
            <a:r>
              <a:rPr lang="en-US" sz="3000" b="0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eu</a:t>
            </a:r>
            <a:r>
              <a:rPr lang="en-US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;</a:t>
            </a:r>
          </a:p>
          <a:p>
            <a:pPr marL="863601" lvl="1" indent="-368300">
              <a:lnSpc>
                <a:spcPct val="140000"/>
              </a:lnSpc>
              <a:buSzPts val="3000"/>
              <a:buFont typeface="Work Sans"/>
              <a:buAutoNum type="arabicPeriod"/>
            </a:pPr>
            <a:r>
              <a:rPr lang="pt-BR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Recomendação da UNESCO sobre Ciência Aberta;</a:t>
            </a:r>
            <a:endParaRPr lang="pt-BR" sz="3000" dirty="0"/>
          </a:p>
          <a:p>
            <a:pPr marL="863601" marR="0" lvl="1" indent="-3683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ork Sans"/>
              <a:buAutoNum type="arabicPeriod"/>
            </a:pPr>
            <a:r>
              <a:rPr lang="en-US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 RNP e a </a:t>
            </a:r>
            <a:r>
              <a:rPr lang="en-US" sz="3000" b="0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Ciência</a:t>
            </a:r>
            <a:r>
              <a:rPr lang="en-US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000" b="0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Aberta</a:t>
            </a:r>
            <a:r>
              <a:rPr lang="en-US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;</a:t>
            </a:r>
            <a:endParaRPr sz="3000" dirty="0"/>
          </a:p>
          <a:p>
            <a:pPr marL="863601" marR="0" lvl="1" indent="-3683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ork Sans"/>
              <a:buAutoNum type="arabicPeriod"/>
            </a:pPr>
            <a:r>
              <a:rPr lang="en-US" sz="3000" b="0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Repositórios</a:t>
            </a:r>
            <a:r>
              <a:rPr lang="en-US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000" b="0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Digitais</a:t>
            </a:r>
            <a:r>
              <a:rPr lang="en-US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de Dados de </a:t>
            </a:r>
            <a:r>
              <a:rPr lang="en-US" sz="3000" b="0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Pesquisa</a:t>
            </a:r>
            <a:r>
              <a:rPr lang="en-US" sz="3000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;</a:t>
            </a:r>
          </a:p>
          <a:p>
            <a:pPr marL="863601" marR="0" lvl="1" indent="-3683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ork Sans"/>
              <a:buAutoNum type="arabicPeriod"/>
            </a:pPr>
            <a:r>
              <a:rPr lang="en-US" sz="3000" dirty="0" err="1">
                <a:latin typeface="Work Sans"/>
                <a:sym typeface="Work Sans"/>
              </a:rPr>
              <a:t>Infraestrutura</a:t>
            </a:r>
            <a:r>
              <a:rPr lang="en-US" sz="3000" dirty="0">
                <a:latin typeface="Work Sans"/>
                <a:sym typeface="Work Sans"/>
              </a:rPr>
              <a:t> Nacional </a:t>
            </a:r>
            <a:r>
              <a:rPr lang="en-US" sz="3000" dirty="0" err="1">
                <a:latin typeface="Work Sans"/>
                <a:sym typeface="Work Sans"/>
              </a:rPr>
              <a:t>Federada</a:t>
            </a:r>
            <a:endParaRPr sz="3000" dirty="0"/>
          </a:p>
          <a:p>
            <a:pPr marL="863601" marR="0" lvl="1" indent="-3683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ork Sans"/>
              <a:buAutoNum type="arabicPeriod"/>
            </a:pPr>
            <a:r>
              <a:rPr lang="en-US" sz="3000" b="0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Referências</a:t>
            </a:r>
            <a:endParaRPr sz="3000" dirty="0"/>
          </a:p>
        </p:txBody>
      </p:sp>
      <p:grpSp>
        <p:nvGrpSpPr>
          <p:cNvPr id="104" name="Google Shape;104;p2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05" name="Google Shape;105;p2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C4F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9908A76-5017-444A-8283-40059DD77338}"/>
              </a:ext>
            </a:extLst>
          </p:cNvPr>
          <p:cNvSpPr txBox="1"/>
          <p:nvPr/>
        </p:nvSpPr>
        <p:spPr>
          <a:xfrm>
            <a:off x="557100" y="1557934"/>
            <a:ext cx="10609537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>
                <a:latin typeface="Work Sans"/>
                <a:sym typeface="Work Sans"/>
              </a:rPr>
              <a:t>	A RNP </a:t>
            </a:r>
            <a:r>
              <a:rPr lang="en-US" sz="2800" dirty="0" err="1">
                <a:latin typeface="Work Sans"/>
                <a:sym typeface="Work Sans"/>
              </a:rPr>
              <a:t>vem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trabalhando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há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mais</a:t>
            </a:r>
            <a:r>
              <a:rPr lang="en-US" sz="2800" dirty="0">
                <a:latin typeface="Work Sans"/>
                <a:sym typeface="Work Sans"/>
              </a:rPr>
              <a:t> de </a:t>
            </a:r>
            <a:r>
              <a:rPr lang="en-US" sz="2800" dirty="0" err="1">
                <a:latin typeface="Work Sans"/>
                <a:sym typeface="Work Sans"/>
              </a:rPr>
              <a:t>dois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anos</a:t>
            </a:r>
            <a:r>
              <a:rPr lang="en-US" sz="2800" dirty="0">
                <a:latin typeface="Work Sans"/>
                <a:sym typeface="Work Sans"/>
              </a:rPr>
              <a:t> com o FOPROP </a:t>
            </a:r>
            <a:r>
              <a:rPr lang="en-US" sz="2800" dirty="0" err="1">
                <a:latin typeface="Work Sans"/>
                <a:sym typeface="Work Sans"/>
              </a:rPr>
              <a:t>na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articulação</a:t>
            </a:r>
            <a:r>
              <a:rPr lang="en-US" sz="2800" dirty="0">
                <a:latin typeface="Work Sans"/>
                <a:sym typeface="Work Sans"/>
              </a:rPr>
              <a:t> de </a:t>
            </a:r>
            <a:r>
              <a:rPr lang="en-US" sz="2800" dirty="0" err="1">
                <a:latin typeface="Work Sans"/>
                <a:sym typeface="Work Sans"/>
              </a:rPr>
              <a:t>cenários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futuros</a:t>
            </a:r>
            <a:r>
              <a:rPr lang="en-US" sz="2800" dirty="0">
                <a:latin typeface="Work Sans"/>
                <a:sym typeface="Work Sans"/>
              </a:rPr>
              <a:t> para </a:t>
            </a:r>
            <a:r>
              <a:rPr lang="en-US" sz="2800" dirty="0" err="1">
                <a:latin typeface="Work Sans"/>
                <a:sym typeface="Work Sans"/>
              </a:rPr>
              <a:t>constituir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novos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serviços</a:t>
            </a:r>
            <a:r>
              <a:rPr lang="en-US" sz="2800" dirty="0">
                <a:latin typeface="Work Sans"/>
                <a:sym typeface="Work Sans"/>
              </a:rPr>
              <a:t> que </a:t>
            </a:r>
            <a:r>
              <a:rPr lang="en-US" sz="2800" dirty="0" err="1">
                <a:latin typeface="Work Sans"/>
                <a:sym typeface="Work Sans"/>
              </a:rPr>
              <a:t>fortaleçam</a:t>
            </a:r>
            <a:r>
              <a:rPr lang="en-US" sz="2800" dirty="0">
                <a:latin typeface="Work Sans"/>
                <a:sym typeface="Work Sans"/>
              </a:rPr>
              <a:t> a </a:t>
            </a:r>
            <a:r>
              <a:rPr lang="en-US" sz="2800" dirty="0" err="1">
                <a:latin typeface="Work Sans"/>
                <a:sym typeface="Work Sans"/>
              </a:rPr>
              <a:t>comunidade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nacional</a:t>
            </a:r>
            <a:r>
              <a:rPr lang="en-US" sz="2800" dirty="0">
                <a:latin typeface="Work Sans"/>
                <a:sym typeface="Work Sans"/>
              </a:rPr>
              <a:t> de </a:t>
            </a:r>
            <a:r>
              <a:rPr lang="en-US" sz="2800" dirty="0" err="1">
                <a:latin typeface="Work Sans"/>
                <a:sym typeface="Work Sans"/>
              </a:rPr>
              <a:t>pesquisa</a:t>
            </a:r>
            <a:r>
              <a:rPr lang="en-US" sz="2800" dirty="0">
                <a:latin typeface="Work Sans"/>
                <a:sym typeface="Work Sans"/>
              </a:rPr>
              <a:t> </a:t>
            </a:r>
            <a:r>
              <a:rPr lang="en-US" sz="2800" dirty="0" err="1">
                <a:latin typeface="Work Sans"/>
                <a:sym typeface="Work Sans"/>
              </a:rPr>
              <a:t>como</a:t>
            </a:r>
            <a:r>
              <a:rPr lang="en-US" sz="2800" dirty="0">
                <a:latin typeface="Work Sans"/>
                <a:sym typeface="Work Sans"/>
              </a:rPr>
              <a:t>: </a:t>
            </a:r>
          </a:p>
          <a:p>
            <a:pPr algn="just">
              <a:lnSpc>
                <a:spcPct val="150000"/>
              </a:lnSpc>
            </a:pPr>
            <a:endParaRPr lang="en-US" dirty="0">
              <a:latin typeface="Work Sans"/>
              <a:sym typeface="Work Sans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Work Sans"/>
                <a:sym typeface="Work Sans"/>
              </a:rPr>
              <a:t>  - </a:t>
            </a:r>
            <a:r>
              <a:rPr lang="en-US" sz="2800" dirty="0" err="1">
                <a:solidFill>
                  <a:srgbClr val="0070C0"/>
                </a:solidFill>
                <a:latin typeface="Work Sans"/>
                <a:sym typeface="Work Sans"/>
              </a:rPr>
              <a:t>Repositório</a:t>
            </a:r>
            <a:r>
              <a:rPr lang="en-US" sz="2800" dirty="0">
                <a:solidFill>
                  <a:srgbClr val="0070C0"/>
                </a:solidFill>
                <a:latin typeface="Work Sans"/>
                <a:sym typeface="Work Sans"/>
              </a:rPr>
              <a:t> de dados de </a:t>
            </a:r>
            <a:r>
              <a:rPr lang="en-US" sz="2800" dirty="0" err="1">
                <a:solidFill>
                  <a:srgbClr val="0070C0"/>
                </a:solidFill>
                <a:latin typeface="Work Sans"/>
                <a:sym typeface="Work Sans"/>
              </a:rPr>
              <a:t>pesquisa</a:t>
            </a:r>
            <a:r>
              <a:rPr lang="en-US" sz="2800" dirty="0">
                <a:solidFill>
                  <a:srgbClr val="0070C0"/>
                </a:solidFill>
                <a:latin typeface="Work Sans"/>
                <a:sym typeface="Work Sans"/>
              </a:rPr>
              <a:t>; 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Work Sans"/>
                <a:sym typeface="Work Sans"/>
              </a:rPr>
              <a:t>  - Ferramentas de </a:t>
            </a:r>
            <a:r>
              <a:rPr lang="en-US" sz="2800" dirty="0" err="1">
                <a:latin typeface="Work Sans"/>
                <a:sym typeface="Work Sans"/>
              </a:rPr>
              <a:t>inteligência</a:t>
            </a:r>
            <a:r>
              <a:rPr lang="en-US" sz="2800" dirty="0">
                <a:latin typeface="Work Sans"/>
                <a:sym typeface="Work Sans"/>
              </a:rPr>
              <a:t> artificial; 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Work Sans"/>
                <a:sym typeface="Work Sans"/>
              </a:rPr>
              <a:t>  - </a:t>
            </a:r>
            <a:r>
              <a:rPr lang="en-US" sz="2800" dirty="0" err="1">
                <a:latin typeface="Work Sans"/>
                <a:sym typeface="Work Sans"/>
              </a:rPr>
              <a:t>Soluções</a:t>
            </a:r>
            <a:r>
              <a:rPr lang="en-US" sz="2800" dirty="0">
                <a:latin typeface="Work Sans"/>
                <a:sym typeface="Work Sans"/>
              </a:rPr>
              <a:t> anti-</a:t>
            </a:r>
            <a:r>
              <a:rPr lang="en-US" sz="2800" dirty="0" err="1">
                <a:latin typeface="Work Sans"/>
                <a:sym typeface="Work Sans"/>
              </a:rPr>
              <a:t>plágio</a:t>
            </a:r>
            <a:r>
              <a:rPr lang="en-US" sz="2800" dirty="0">
                <a:latin typeface="Work Sans"/>
                <a:sym typeface="Work Sans"/>
              </a:rPr>
              <a:t> e; 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atin typeface="Work Sans"/>
                <a:sym typeface="Work Sans"/>
              </a:rPr>
              <a:t>  - Sistema de </a:t>
            </a:r>
            <a:r>
              <a:rPr lang="en-US" sz="2800" dirty="0" err="1">
                <a:latin typeface="Work Sans"/>
                <a:sym typeface="Work Sans"/>
              </a:rPr>
              <a:t>gestão</a:t>
            </a:r>
            <a:r>
              <a:rPr lang="en-US" sz="2800" dirty="0">
                <a:latin typeface="Work Sans"/>
                <a:sym typeface="Work Sans"/>
              </a:rPr>
              <a:t> de </a:t>
            </a:r>
            <a:r>
              <a:rPr lang="en-US" sz="2800" dirty="0" err="1">
                <a:latin typeface="Work Sans"/>
                <a:sym typeface="Work Sans"/>
              </a:rPr>
              <a:t>egressos</a:t>
            </a:r>
            <a:r>
              <a:rPr lang="en-US" sz="2800" dirty="0">
                <a:latin typeface="Work Sans"/>
                <a:sym typeface="Work Sans"/>
              </a:rPr>
              <a:t>. </a:t>
            </a:r>
          </a:p>
          <a:p>
            <a:endParaRPr lang="pt-BR" sz="3200" b="1" dirty="0">
              <a:latin typeface="Work Sans"/>
            </a:endParaRPr>
          </a:p>
        </p:txBody>
      </p:sp>
      <p:pic>
        <p:nvPicPr>
          <p:cNvPr id="5122" name="Picture 2" descr="RNP anuncia novas chamadas públicas para desenvolver aplicações de  blockchain no Brasil - Anprotec">
            <a:extLst>
              <a:ext uri="{FF2B5EF4-FFF2-40B4-BE49-F238E27FC236}">
                <a16:creationId xmlns:a16="http://schemas.microsoft.com/office/drawing/2014/main" id="{4F084D0A-9B5B-4781-BBAE-9AEC274AD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538" y="8136834"/>
            <a:ext cx="2769001" cy="155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nstitucional - FOPROP">
            <a:extLst>
              <a:ext uri="{FF2B5EF4-FFF2-40B4-BE49-F238E27FC236}">
                <a16:creationId xmlns:a16="http://schemas.microsoft.com/office/drawing/2014/main" id="{4DC20FFD-A96B-4EF0-9037-A6F509D61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235" y="8136834"/>
            <a:ext cx="4088535" cy="153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469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7"/>
          <p:cNvSpPr txBox="1"/>
          <p:nvPr/>
        </p:nvSpPr>
        <p:spPr>
          <a:xfrm>
            <a:off x="6347311" y="1769534"/>
            <a:ext cx="10753811" cy="6592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9" b="0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Agradecimento</a:t>
            </a:r>
            <a:r>
              <a:rPr lang="en-US" sz="5799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(s)</a:t>
            </a:r>
          </a:p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latin typeface="Work Sans"/>
              <a:sym typeface="Work Sans"/>
            </a:endParaRPr>
          </a:p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9" dirty="0" err="1">
                <a:latin typeface="Work Sans"/>
                <a:sym typeface="Work Sans"/>
              </a:rPr>
              <a:t>Muito</a:t>
            </a:r>
            <a:r>
              <a:rPr lang="en-US" sz="5799" dirty="0">
                <a:latin typeface="Work Sans"/>
                <a:sym typeface="Work Sans"/>
              </a:rPr>
              <a:t>, </a:t>
            </a:r>
            <a:r>
              <a:rPr lang="en-US" sz="5799" dirty="0" err="1">
                <a:latin typeface="Work Sans"/>
                <a:sym typeface="Work Sans"/>
              </a:rPr>
              <a:t>muito</a:t>
            </a:r>
            <a:r>
              <a:rPr lang="en-US" sz="5799" dirty="0">
                <a:latin typeface="Work Sans"/>
                <a:sym typeface="Work Sans"/>
              </a:rPr>
              <a:t> </a:t>
            </a:r>
            <a:r>
              <a:rPr lang="en-US" sz="5799" dirty="0" err="1">
                <a:latin typeface="Work Sans"/>
                <a:sym typeface="Work Sans"/>
              </a:rPr>
              <a:t>obrigada</a:t>
            </a:r>
            <a:r>
              <a:rPr lang="en-US" sz="5799" dirty="0">
                <a:latin typeface="Work Sans"/>
                <a:sym typeface="Work Sans"/>
              </a:rPr>
              <a:t> </a:t>
            </a:r>
            <a:r>
              <a:rPr lang="en-US" sz="5799" dirty="0">
                <a:latin typeface="Work Sans"/>
                <a:sym typeface="Wingdings" panose="05000000000000000000" pitchFamily="2" charset="2"/>
              </a:rPr>
              <a:t></a:t>
            </a:r>
          </a:p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dirty="0">
              <a:latin typeface="Work Sans"/>
              <a:sym typeface="Wingdings" panose="05000000000000000000" pitchFamily="2" charset="2"/>
            </a:endParaRPr>
          </a:p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Work Sans"/>
                <a:sym typeface="Wingdings" panose="05000000000000000000" pitchFamily="2" charset="2"/>
                <a:hlinkClick r:id="rId3"/>
              </a:rPr>
              <a:t>carolina.felicissimo@rnp.br</a:t>
            </a:r>
            <a:r>
              <a:rPr lang="en-US" sz="4000" dirty="0">
                <a:latin typeface="Work Sans"/>
                <a:sym typeface="Wingdings" panose="05000000000000000000" pitchFamily="2" charset="2"/>
              </a:rPr>
              <a:t> </a:t>
            </a:r>
          </a:p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800" dirty="0">
              <a:latin typeface="Work Sans"/>
              <a:sym typeface="Wingdings" panose="05000000000000000000" pitchFamily="2" charset="2"/>
            </a:endParaRPr>
          </a:p>
          <a:p>
            <a:pPr algn="ctr">
              <a:lnSpc>
                <a:spcPct val="140006"/>
              </a:lnSpc>
            </a:pPr>
            <a:r>
              <a:rPr lang="pt-BR" sz="4000" dirty="0">
                <a:latin typeface="Work Sans"/>
                <a:hlinkClick r:id="rId4"/>
              </a:rPr>
              <a:t>jean.carlo@rnp.br</a:t>
            </a:r>
            <a:endParaRPr lang="pt-BR" sz="4000" dirty="0">
              <a:latin typeface="Work Sans"/>
            </a:endParaRPr>
          </a:p>
          <a:p>
            <a:pPr algn="ctr">
              <a:lnSpc>
                <a:spcPct val="140006"/>
              </a:lnSpc>
            </a:pPr>
            <a:endParaRPr lang="en-US" sz="4000" dirty="0">
              <a:latin typeface="Work Sans"/>
              <a:sym typeface="Wingdings" panose="05000000000000000000" pitchFamily="2" charset="2"/>
            </a:endParaRPr>
          </a:p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  <p:sp>
        <p:nvSpPr>
          <p:cNvPr id="162" name="Google Shape;162;p7"/>
          <p:cNvSpPr txBox="1"/>
          <p:nvPr/>
        </p:nvSpPr>
        <p:spPr>
          <a:xfrm>
            <a:off x="11421023" y="7525131"/>
            <a:ext cx="4314900" cy="5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66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interab@abralin.org</a:t>
            </a:r>
            <a:endParaRPr dirty="0"/>
          </a:p>
        </p:txBody>
      </p:sp>
      <p:sp>
        <p:nvSpPr>
          <p:cNvPr id="163" name="Google Shape;163;p7"/>
          <p:cNvSpPr txBox="1"/>
          <p:nvPr/>
        </p:nvSpPr>
        <p:spPr>
          <a:xfrm>
            <a:off x="7738106" y="7525131"/>
            <a:ext cx="3261600" cy="5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66" b="0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@interab2026</a:t>
            </a:r>
            <a:endParaRPr dirty="0"/>
          </a:p>
        </p:txBody>
      </p:sp>
      <p:sp>
        <p:nvSpPr>
          <p:cNvPr id="164" name="Google Shape;164;p7"/>
          <p:cNvSpPr/>
          <p:nvPr/>
        </p:nvSpPr>
        <p:spPr>
          <a:xfrm rot="5400000">
            <a:off x="-2655777" y="2352669"/>
            <a:ext cx="11092046" cy="5780498"/>
          </a:xfrm>
          <a:custGeom>
            <a:avLst/>
            <a:gdLst/>
            <a:ahLst/>
            <a:cxnLst/>
            <a:rect l="l" t="t" r="r" b="b"/>
            <a:pathLst>
              <a:path w="1714216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83412" y="0"/>
                </a:lnTo>
                <a:cubicBezTo>
                  <a:pt x="1700425" y="0"/>
                  <a:pt x="1714216" y="13791"/>
                  <a:pt x="1714216" y="30804"/>
                </a:cubicBezTo>
                <a:lnTo>
                  <a:pt x="1714216" y="862540"/>
                </a:lnTo>
                <a:cubicBezTo>
                  <a:pt x="1714216" y="870710"/>
                  <a:pt x="1710971" y="878545"/>
                  <a:pt x="1705194" y="884322"/>
                </a:cubicBezTo>
                <a:cubicBezTo>
                  <a:pt x="1699417" y="890099"/>
                  <a:pt x="1691582" y="893344"/>
                  <a:pt x="1683412" y="893344"/>
                </a:cubicBezTo>
                <a:lnTo>
                  <a:pt x="30805" y="893344"/>
                </a:lnTo>
                <a:cubicBezTo>
                  <a:pt x="22635" y="893344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1445" r="-1444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5" name="Google Shape;165;p7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66" name="Google Shape;166;p7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C4F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7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Google Shape;169;p7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 rot="5400000">
            <a:off x="-2317511" y="225325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6"/>
          <p:cNvSpPr txBox="1"/>
          <p:nvPr/>
        </p:nvSpPr>
        <p:spPr>
          <a:xfrm>
            <a:off x="6480117" y="5570"/>
            <a:ext cx="4429183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Referências</a:t>
            </a:r>
            <a:endParaRPr dirty="0"/>
          </a:p>
        </p:txBody>
      </p:sp>
      <p:sp>
        <p:nvSpPr>
          <p:cNvPr id="150" name="Google Shape;150;p6"/>
          <p:cNvSpPr txBox="1"/>
          <p:nvPr/>
        </p:nvSpPr>
        <p:spPr>
          <a:xfrm>
            <a:off x="6958646" y="3991300"/>
            <a:ext cx="1046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51" name="Google Shape;151;p6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52" name="Google Shape;152;p6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6B3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6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56" name="Google Shape;156;p6"/>
          <p:cNvSpPr txBox="1"/>
          <p:nvPr/>
        </p:nvSpPr>
        <p:spPr>
          <a:xfrm>
            <a:off x="5991446" y="1443872"/>
            <a:ext cx="11559954" cy="81868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lvl="0" indent="-34290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Vitrine do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Repositório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de Dados de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Pesquisa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do Instituto Nacional de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Estudos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de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Pesquisas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Educacionais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Anísio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Teixeira.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Disponível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em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: 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  <a:hlinkClick r:id="rId5"/>
              </a:rPr>
              <a:t>https://dados.riep.dev.app.rnp.br/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.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Acesso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em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19 de </a:t>
            </a:r>
            <a:r>
              <a:rPr lang="en-US" sz="2000" dirty="0" err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março</a:t>
            </a:r>
            <a:r>
              <a:rPr lang="en-US" sz="2000" dirty="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 de 2026 </a:t>
            </a:r>
          </a:p>
          <a:p>
            <a:pPr marL="342900" lvl="0" indent="-34290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dk1"/>
                </a:solidFill>
                <a:latin typeface="Work Sans"/>
              </a:rPr>
              <a:t>Amaro, B., Felicíssimo, C., da Cunha, D., </a:t>
            </a:r>
            <a:r>
              <a:rPr lang="pt-PT" sz="2000" dirty="0" err="1">
                <a:solidFill>
                  <a:schemeClr val="dk1"/>
                </a:solidFill>
                <a:latin typeface="Work Sans"/>
              </a:rPr>
              <a:t>Ciuffo</a:t>
            </a:r>
            <a:r>
              <a:rPr lang="pt-PT" sz="2000" dirty="0">
                <a:solidFill>
                  <a:schemeClr val="dk1"/>
                </a:solidFill>
                <a:latin typeface="Work Sans"/>
              </a:rPr>
              <a:t>, L., de Souza, M., &amp; Segundo, W. (2024). Núcleo de Dados de Pesquisa: um modelo de governança para a iniciativa de rede brasileira de repositórios institucionais de dados de pesquisa. CIÊNCIA DA INFORMAÇÃO (ONLINE), v. 53, p. 54-59.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https://doi.org/10.18225/ci.inf.v53i3.7200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. </a:t>
            </a: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dk1"/>
              </a:solidFill>
              <a:latin typeface="Work Sans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BR" sz="2000" dirty="0" err="1">
                <a:solidFill>
                  <a:schemeClr val="dk1"/>
                </a:solidFill>
                <a:latin typeface="Work Sans"/>
              </a:rPr>
              <a:t>Caregnato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, S. E., Tavares, M. C., Campos, M. L. M., Rocha, R. P. da, Ferreira, M. K., Vagner, P. L. O., Prata, E. M., Morais, A. G., Sousa, J. A. G. de, &amp; Felicíssimo, C. H. (2025). Implantação e integração de repositórios institucionais para censos educacionais: desafios e oportunidades na disseminação e consumo de dados e publicações. Revista Ciência Aberta Lusófona, 1.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https://recal.rcaap.pt/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recal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article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view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/37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. </a:t>
            </a: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dk1"/>
              </a:solidFill>
              <a:latin typeface="Work Sans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BR" sz="2000" dirty="0" err="1">
                <a:solidFill>
                  <a:schemeClr val="dk1"/>
                </a:solidFill>
                <a:latin typeface="Work Sans"/>
              </a:rPr>
              <a:t>Ciuffo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, L. N. &amp; Felicissimo, C. H. (2025). A contribuição da RNP para a Ciência Aberta no Brasil. In: Silva, F. C. C. da,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Stueber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, K., &amp; Carvalho-Segundo, W. (org.). Em: Ciência Aberta no Brasil: conquistas  e  desafios.  Porto Alegre: Editora Letra1;  São Paulo: SciELO  Brasil,  págs.: 181-200.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8"/>
              </a:rPr>
              <a:t>https://doi.org/10.5281/zenodo.15151031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" name="Google Shape;149;p6">
            <a:extLst>
              <a:ext uri="{FF2B5EF4-FFF2-40B4-BE49-F238E27FC236}">
                <a16:creationId xmlns:a16="http://schemas.microsoft.com/office/drawing/2014/main" id="{05B917F7-FCCE-404D-971A-D158C00C744A}"/>
              </a:ext>
            </a:extLst>
          </p:cNvPr>
          <p:cNvSpPr txBox="1"/>
          <p:nvPr/>
        </p:nvSpPr>
        <p:spPr>
          <a:xfrm>
            <a:off x="5780503" y="60830"/>
            <a:ext cx="4429183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Referências</a:t>
            </a:r>
            <a:endParaRPr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8C69A83-55E0-4D88-ABA6-9032658358F7}"/>
              </a:ext>
            </a:extLst>
          </p:cNvPr>
          <p:cNvSpPr txBox="1"/>
          <p:nvPr/>
        </p:nvSpPr>
        <p:spPr>
          <a:xfrm>
            <a:off x="336194" y="1623726"/>
            <a:ext cx="12008206" cy="82352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dk1"/>
                </a:solidFill>
                <a:latin typeface="Work Sans"/>
              </a:rPr>
              <a:t>FELICISSIMO, C.H., CIUFFO, L. N., AMARO, B. &amp; SEGUNDO, W. L. R. C. (2025). O estabelecimento do Núcleo de Dados de Pesquisa, um grupo de trabalho da Rede Brasileira de Repositórios Digitais. REVISTA CIÊNCIA ABERTA LUSÓFONA. Atas da 16ª Conferência Lusófona de Ciência Aberta, Vol. 1 (2025), págs.: 24-33. DOI: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5"/>
              </a:rPr>
              <a:t>https://doi.org/10.82524/recal.2025.30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.</a:t>
            </a: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dk1"/>
              </a:solidFill>
              <a:latin typeface="Work Sans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dk1"/>
                </a:solidFill>
                <a:latin typeface="Work Sans"/>
              </a:rPr>
              <a:t>LOPES, A., FELICISSIMO, C., PAVÃO, C., DA CUNHA, D., NEUMANN, L., VIDAL, H., FRANCINI, L., LOW, M., DA ROCHA, R., JUNIOR, R., VANZ, S., CAREGNATO, S., SALVADOR, T., SILVA, W. &amp; SEGUNDO, W. (2023). Um modelo de redes colaborativas representado na iniciativa de rede brasileira de repositórios institucionais de dados de pesquisa.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BiblioCanto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, v.9, n. 2, págs.: 1-15.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6"/>
              </a:rPr>
              <a:t>https://doi.org/10.21680/2447-7842.2023v9n2ID33659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.</a:t>
            </a: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dk1"/>
              </a:solidFill>
              <a:latin typeface="Work Sans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dk1"/>
                </a:solidFill>
                <a:latin typeface="Work Sans"/>
              </a:rPr>
              <a:t>SANTOS DA ROSA, Samuel; FERREIRA LAIPELT, Rita do Carmo; CAREGNATO, Sonia Elisa; HOWARD FELICÍSSIMO, Carolina; PORT DA ROCHA, Rafael; TAVARES, Maria Célia; MACHADO CAMPOS, Maria Luiza. Aplicabilidade das normas ISO 704:2022 e NBR 13790:1997 nos processos de modelagem e harmonização de termos e definições dos Censos Educacionais Brasileiros para aplicação em Sistemas de Organização do Conhecimento. ISKO Brasil , [S. l.], n. 8, 2025. Disponível em: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/>
              </a:rPr>
              <a:t>https://isko.org.br/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/>
              </a:rPr>
              <a:t>ojs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/>
              </a:rPr>
              <a:t>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/>
              </a:rPr>
              <a:t>index.php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/>
              </a:rPr>
              <a:t>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/>
              </a:rPr>
              <a:t>iskobrasil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/>
              </a:rPr>
              <a:t>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/>
              </a:rPr>
              <a:t>article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/>
              </a:rPr>
              <a:t>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/>
              </a:rPr>
              <a:t>view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/>
              </a:rPr>
              <a:t>/81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. Acesso em: 19 fev. 2026.</a:t>
            </a:r>
          </a:p>
        </p:txBody>
      </p:sp>
    </p:spTree>
    <p:extLst>
      <p:ext uri="{BB962C8B-B14F-4D97-AF65-F5344CB8AC3E}">
        <p14:creationId xmlns:p14="http://schemas.microsoft.com/office/powerpoint/2010/main" val="473483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 rot="5400000">
            <a:off x="-2317511" y="225325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6"/>
          <p:cNvSpPr txBox="1"/>
          <p:nvPr/>
        </p:nvSpPr>
        <p:spPr>
          <a:xfrm>
            <a:off x="6569017" y="18270"/>
            <a:ext cx="4429183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Referências</a:t>
            </a:r>
            <a:endParaRPr dirty="0"/>
          </a:p>
        </p:txBody>
      </p:sp>
      <p:sp>
        <p:nvSpPr>
          <p:cNvPr id="150" name="Google Shape;150;p6"/>
          <p:cNvSpPr txBox="1"/>
          <p:nvPr/>
        </p:nvSpPr>
        <p:spPr>
          <a:xfrm>
            <a:off x="6958646" y="3991300"/>
            <a:ext cx="1046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51" name="Google Shape;151;p6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52" name="Google Shape;152;p6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6B3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6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97249EE-C8C0-459F-8EF8-133905BAD935}"/>
              </a:ext>
            </a:extLst>
          </p:cNvPr>
          <p:cNvSpPr txBox="1"/>
          <p:nvPr/>
        </p:nvSpPr>
        <p:spPr>
          <a:xfrm>
            <a:off x="5980179" y="980477"/>
            <a:ext cx="11877727" cy="866609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dk1"/>
              </a:solidFill>
              <a:latin typeface="Work Sans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dk1"/>
                </a:solidFill>
                <a:latin typeface="Work Sans"/>
              </a:rPr>
              <a:t>Oliveira, A., Rosa, I., Almeida, A.,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Galves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, J., Pavão, C., Barbalho, C. &amp; Alves, A. (2025). Núcleo de Dados de Pesquisa (NDP): desafios e oportunidades para a implantação de repositórios no Brasil [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Research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Data Center (NDP):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challenges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and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opportunities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for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the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implementation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of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repositories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in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Brazil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Núcleo de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Datos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de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Investigación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(NDP)]. REVISTA CIÊNCIA ABERTA LUSÓFONA. Atas da 16ª Conferência Lusófona de Ciência Aberta, v. 1, págs.: 254-264.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5"/>
              </a:rPr>
              <a:t>https://doi.org/10.82524/recal.2025.20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.</a:t>
            </a: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dk1"/>
              </a:solidFill>
              <a:effectLst/>
              <a:latin typeface="Work Sans"/>
              <a:ea typeface="Cambria" panose="02040503050406030204" pitchFamily="18" charset="0"/>
              <a:cs typeface="Cambria" panose="02040503050406030204" pitchFamily="18" charset="0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dk1"/>
                </a:solidFill>
                <a:latin typeface="Work Sans"/>
              </a:rPr>
              <a:t>Rocha, R. P. da (2025). Workshop 6 – Conhecimentos e Práticas em Repositório Digital Confiável. Workshop presencial de 03 horas, realizado no dia 10 de setembro de 2025, durante a 16ª Conferência Lusófona de Ciência Aberta –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ConfOA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, 2025. Slides apresentados disponíveis em: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https://doi.org/10.5281/zenodo.17151390</a:t>
            </a:r>
            <a:endParaRPr lang="pt-BR" sz="2000" dirty="0">
              <a:solidFill>
                <a:schemeClr val="dk1"/>
              </a:solidFill>
              <a:latin typeface="Work Sans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dk1"/>
              </a:solidFill>
              <a:latin typeface="Work Sans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dk1"/>
                </a:solidFill>
                <a:latin typeface="Work Sans"/>
              </a:rPr>
              <a:t>Sousa, J. C. de &amp; Sousa, F. R. de. (2023). Redes de Colaboração como Estratégia de Inovação. ID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on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Line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. Revista De Psicologia, 2023, vol.17, n.69, págs.: 439-459, ISSN: 1981-1179. Recuperado de: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https://idonline.emnuvens.com.br/id/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article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pt-BR" sz="2000" dirty="0" err="1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view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/3927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, em 08 de fev. de 2026.</a:t>
            </a: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dk1"/>
              </a:solidFill>
              <a:latin typeface="Work Sans"/>
            </a:endParaRPr>
          </a:p>
          <a:p>
            <a:pPr marL="342900" indent="-342900">
              <a:lnSpc>
                <a:spcPct val="14001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dk1"/>
                </a:solidFill>
                <a:latin typeface="Work Sans"/>
              </a:rPr>
              <a:t>Howard Felicissimo, C. (2026). Dados FAIR em Repositório Digital de Dados de Pesquisa. </a:t>
            </a:r>
            <a:r>
              <a:rPr lang="pt-BR" sz="2000" dirty="0" err="1">
                <a:solidFill>
                  <a:schemeClr val="dk1"/>
                </a:solidFill>
                <a:latin typeface="Work Sans"/>
              </a:rPr>
              <a:t>Zenodo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. </a:t>
            </a:r>
            <a:r>
              <a:rPr lang="pt-BR" sz="2000" dirty="0">
                <a:solidFill>
                  <a:schemeClr val="dk1"/>
                </a:solidFill>
                <a:latin typeface="Work Sans"/>
                <a:hlinkClick r:id="rId8"/>
              </a:rPr>
              <a:t>https://doi.org/10.5281/zenodo.18807467</a:t>
            </a:r>
            <a:r>
              <a:rPr lang="pt-BR" sz="2000" dirty="0">
                <a:solidFill>
                  <a:schemeClr val="dk1"/>
                </a:solidFill>
                <a:latin typeface="Work San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02038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 rot="5400000">
            <a:off x="-2317511" y="225325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6"/>
          <p:cNvSpPr txBox="1"/>
          <p:nvPr/>
        </p:nvSpPr>
        <p:spPr>
          <a:xfrm>
            <a:off x="6958646" y="3991300"/>
            <a:ext cx="1046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51" name="Google Shape;151;p6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52" name="Google Shape;152;p6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6B3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6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" name="Google Shape;149;p6">
            <a:extLst>
              <a:ext uri="{FF2B5EF4-FFF2-40B4-BE49-F238E27FC236}">
                <a16:creationId xmlns:a16="http://schemas.microsoft.com/office/drawing/2014/main" id="{7E63A13F-13D3-424A-BC72-CB908EEEB924}"/>
              </a:ext>
            </a:extLst>
          </p:cNvPr>
          <p:cNvSpPr txBox="1"/>
          <p:nvPr/>
        </p:nvSpPr>
        <p:spPr>
          <a:xfrm>
            <a:off x="6352248" y="245779"/>
            <a:ext cx="8229971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Repositórios de Dados de Pesquisa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2C0BA7E3-F7BC-4DAF-B994-EEABFADEE0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070" y="1046914"/>
            <a:ext cx="10466701" cy="9193221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DCF3348-1010-41CD-9DE6-565D88897D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1504" y="2688408"/>
            <a:ext cx="10269383" cy="722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85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 rot="5400000">
            <a:off x="-2317511" y="225325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6"/>
          <p:cNvSpPr txBox="1"/>
          <p:nvPr/>
        </p:nvSpPr>
        <p:spPr>
          <a:xfrm>
            <a:off x="6958646" y="3991300"/>
            <a:ext cx="1046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51" name="Google Shape;151;p6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52" name="Google Shape;152;p6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6B3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6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9" name="Google Shape;149;p6">
            <a:extLst>
              <a:ext uri="{FF2B5EF4-FFF2-40B4-BE49-F238E27FC236}">
                <a16:creationId xmlns:a16="http://schemas.microsoft.com/office/drawing/2014/main" id="{7E63A13F-13D3-424A-BC72-CB908EEEB924}"/>
              </a:ext>
            </a:extLst>
          </p:cNvPr>
          <p:cNvSpPr txBox="1"/>
          <p:nvPr/>
        </p:nvSpPr>
        <p:spPr>
          <a:xfrm>
            <a:off x="6352248" y="245779"/>
            <a:ext cx="8229971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Repositórios de Dados de Pesquisa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D40C00A7-F462-4D9A-A4B4-2784ADA64C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153" y="1723746"/>
            <a:ext cx="12831966" cy="744959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4F19D5F-4F1D-49AD-AAD3-FBFB73F151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2273" y="3542255"/>
            <a:ext cx="12603334" cy="389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94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"/>
          <p:cNvSpPr/>
          <p:nvPr/>
        </p:nvSpPr>
        <p:spPr>
          <a:xfrm rot="5400000">
            <a:off x="-2317511" y="218899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4"/>
          <p:cNvSpPr txBox="1"/>
          <p:nvPr/>
        </p:nvSpPr>
        <p:spPr>
          <a:xfrm>
            <a:off x="12925348" y="1123893"/>
            <a:ext cx="4973819" cy="1249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99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Quem</a:t>
            </a:r>
            <a:r>
              <a:rPr lang="en-US" sz="5799" b="1" i="0" u="none" strike="noStrike" cap="none" dirty="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 sou </a:t>
            </a:r>
            <a:r>
              <a:rPr lang="en-US" sz="5799" b="1" i="0" u="none" strike="noStrike" cap="none" dirty="0" err="1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eu</a:t>
            </a:r>
            <a:endParaRPr dirty="0"/>
          </a:p>
        </p:txBody>
      </p:sp>
      <p:grpSp>
        <p:nvGrpSpPr>
          <p:cNvPr id="127" name="Google Shape;127;p4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28" name="Google Shape;128;p4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4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5E7B2F8D-FECE-4C63-9A2C-220D61C864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8446197" y="429372"/>
            <a:ext cx="3261941" cy="2446455"/>
          </a:xfrm>
          <a:prstGeom prst="rect">
            <a:avLst/>
          </a:prstGeom>
        </p:spPr>
      </p:pic>
      <p:pic>
        <p:nvPicPr>
          <p:cNvPr id="12" name="Imagem 11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B20831C3-CACF-40CB-9B94-A9CA82549D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9896" y="3283570"/>
            <a:ext cx="12379272" cy="6507053"/>
          </a:xfrm>
          <a:prstGeom prst="rect">
            <a:avLst/>
          </a:prstGeom>
        </p:spPr>
      </p:pic>
      <p:sp>
        <p:nvSpPr>
          <p:cNvPr id="11" name="Elipse 10">
            <a:extLst>
              <a:ext uri="{FF2B5EF4-FFF2-40B4-BE49-F238E27FC236}">
                <a16:creationId xmlns:a16="http://schemas.microsoft.com/office/drawing/2014/main" id="{376779F6-92F5-43B4-A712-BBA7FAD1A03F}"/>
              </a:ext>
            </a:extLst>
          </p:cNvPr>
          <p:cNvSpPr/>
          <p:nvPr/>
        </p:nvSpPr>
        <p:spPr>
          <a:xfrm>
            <a:off x="12285080" y="7963379"/>
            <a:ext cx="3085105" cy="6042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45593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 rot="5400000">
            <a:off x="-2317511" y="225325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6"/>
          <p:cNvSpPr txBox="1"/>
          <p:nvPr/>
        </p:nvSpPr>
        <p:spPr>
          <a:xfrm>
            <a:off x="6958646" y="3991300"/>
            <a:ext cx="1046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51" name="Google Shape;151;p6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52" name="Google Shape;152;p6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6B3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6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4EEBDF6F-876A-4BC6-9781-5D491680605C}"/>
              </a:ext>
            </a:extLst>
          </p:cNvPr>
          <p:cNvSpPr txBox="1"/>
          <p:nvPr/>
        </p:nvSpPr>
        <p:spPr>
          <a:xfrm>
            <a:off x="6815809" y="1882503"/>
            <a:ext cx="106095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Work Sans"/>
                <a:sym typeface="Work Sans"/>
              </a:rPr>
              <a:t>Recomendação</a:t>
            </a:r>
            <a:r>
              <a:rPr lang="en-US" sz="3600" b="1" dirty="0">
                <a:latin typeface="Work Sans"/>
                <a:sym typeface="Work Sans"/>
              </a:rPr>
              <a:t> de </a:t>
            </a:r>
            <a:r>
              <a:rPr lang="en-US" sz="3600" b="1" dirty="0" err="1">
                <a:latin typeface="Work Sans"/>
                <a:sym typeface="Work Sans"/>
              </a:rPr>
              <a:t>Ciência</a:t>
            </a:r>
            <a:r>
              <a:rPr lang="en-US" sz="3600" b="1" dirty="0">
                <a:latin typeface="Work Sans"/>
                <a:sym typeface="Work Sans"/>
              </a:rPr>
              <a:t> </a:t>
            </a:r>
            <a:r>
              <a:rPr lang="en-US" sz="3600" b="1" dirty="0" err="1">
                <a:latin typeface="Work Sans"/>
                <a:sym typeface="Work Sans"/>
              </a:rPr>
              <a:t>Aberta</a:t>
            </a:r>
            <a:r>
              <a:rPr lang="en-US" sz="3600" b="1" dirty="0">
                <a:latin typeface="Work Sans"/>
                <a:sym typeface="Work Sans"/>
              </a:rPr>
              <a:t> da UNESCO</a:t>
            </a:r>
            <a:endParaRPr lang="pt-BR" sz="3600" b="1" dirty="0">
              <a:latin typeface="Work Sans"/>
            </a:endParaRPr>
          </a:p>
        </p:txBody>
      </p:sp>
      <p:sp>
        <p:nvSpPr>
          <p:cNvPr id="11" name="Espaço Reservado para Texto 2">
            <a:extLst>
              <a:ext uri="{FF2B5EF4-FFF2-40B4-BE49-F238E27FC236}">
                <a16:creationId xmlns:a16="http://schemas.microsoft.com/office/drawing/2014/main" id="{63054D19-9FD3-4700-AE81-F77BE7C35323}"/>
              </a:ext>
            </a:extLst>
          </p:cNvPr>
          <p:cNvSpPr txBox="1">
            <a:spLocks/>
          </p:cNvSpPr>
          <p:nvPr/>
        </p:nvSpPr>
        <p:spPr>
          <a:xfrm>
            <a:off x="6491181" y="3545764"/>
            <a:ext cx="11099266" cy="3741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pt-BR" sz="4400" dirty="0">
                <a:solidFill>
                  <a:srgbClr val="FFC000"/>
                </a:solidFill>
              </a:rPr>
              <a:t>	mas por que a RNP está atuando na promoção da Ciência Aberta no Brasil?</a:t>
            </a:r>
            <a:endParaRPr lang="pt-BR" sz="6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17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2939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8901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836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8" name="Imagem 7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50DE9C52-EA11-44B4-AF2D-CA526EA956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825" y="4217070"/>
            <a:ext cx="7991327" cy="5892130"/>
          </a:xfrm>
          <a:prstGeom prst="rect">
            <a:avLst/>
          </a:prstGeom>
        </p:spPr>
      </p:pic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0081C1BB-57FD-41F9-A4C2-979E08DEAE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09024" y="2304647"/>
            <a:ext cx="6534934" cy="5335725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C8061163-E0F8-443E-8BF7-68938DAC89A0}"/>
              </a:ext>
            </a:extLst>
          </p:cNvPr>
          <p:cNvSpPr/>
          <p:nvPr/>
        </p:nvSpPr>
        <p:spPr>
          <a:xfrm>
            <a:off x="13457606" y="8509000"/>
            <a:ext cx="613994" cy="39388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B7A58D3B-6FDD-46FA-8BBD-88E4061CD755}"/>
              </a:ext>
            </a:extLst>
          </p:cNvPr>
          <p:cNvSpPr/>
          <p:nvPr/>
        </p:nvSpPr>
        <p:spPr>
          <a:xfrm>
            <a:off x="13373101" y="2589731"/>
            <a:ext cx="596900" cy="363192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689D3574-B50E-412B-BB7D-EC89894FA8A5}"/>
              </a:ext>
            </a:extLst>
          </p:cNvPr>
          <p:cNvGrpSpPr/>
          <p:nvPr/>
        </p:nvGrpSpPr>
        <p:grpSpPr>
          <a:xfrm>
            <a:off x="475894" y="2130998"/>
            <a:ext cx="5956725" cy="6542794"/>
            <a:chOff x="81709" y="0"/>
            <a:chExt cx="5884956" cy="6839279"/>
          </a:xfrm>
          <a:solidFill>
            <a:schemeClr val="accent2">
              <a:lumMod val="60000"/>
              <a:lumOff val="40000"/>
            </a:schemeClr>
          </a:solidFill>
        </p:grpSpPr>
        <p:pic>
          <p:nvPicPr>
            <p:cNvPr id="13" name="Imagem 12" descr="Diagrama&#10;&#10;O conteúdo gerado por IA pode estar incorreto.">
              <a:extLst>
                <a:ext uri="{FF2B5EF4-FFF2-40B4-BE49-F238E27FC236}">
                  <a16:creationId xmlns:a16="http://schemas.microsoft.com/office/drawing/2014/main" id="{553CAEE2-397A-4CED-9098-8497A061F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709" y="0"/>
              <a:ext cx="5884956" cy="6257925"/>
            </a:xfrm>
            <a:prstGeom prst="rect">
              <a:avLst/>
            </a:prstGeom>
            <a:grpFill/>
          </p:spPr>
        </p:pic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7F51E911-1712-4065-9CBE-F236EA7F12B6}"/>
                </a:ext>
              </a:extLst>
            </p:cNvPr>
            <p:cNvSpPr txBox="1"/>
            <p:nvPr/>
          </p:nvSpPr>
          <p:spPr>
            <a:xfrm>
              <a:off x="217172" y="5938454"/>
              <a:ext cx="5331911" cy="900825"/>
            </a:xfrm>
            <a:prstGeom prst="rect">
              <a:avLst/>
            </a:prstGeom>
            <a:grp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pt-BR" sz="1600" b="1" dirty="0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Towards</a:t>
              </a:r>
              <a:r>
                <a:rPr lang="pt-BR" sz="1600" b="1" dirty="0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UNESCO </a:t>
              </a:r>
              <a:r>
                <a:rPr lang="pt-BR" sz="1600" b="1" dirty="0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recommendation</a:t>
              </a:r>
              <a:r>
                <a:rPr lang="pt-BR" sz="1600" b="1" dirty="0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</a:t>
              </a:r>
              <a:r>
                <a:rPr lang="pt-BR" sz="1600" b="1" dirty="0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 dirty="0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dirty="0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 dirty="0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: </a:t>
              </a:r>
              <a:r>
                <a:rPr lang="pt-BR" sz="1600" b="1" dirty="0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building</a:t>
              </a:r>
              <a:r>
                <a:rPr lang="pt-BR" sz="1600" b="1" dirty="0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a global consensus </a:t>
              </a:r>
              <a:r>
                <a:rPr lang="pt-BR" sz="1600" b="1" dirty="0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on</a:t>
              </a:r>
              <a:r>
                <a:rPr lang="pt-BR" sz="1600" b="1" dirty="0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 open </a:t>
              </a:r>
              <a:r>
                <a:rPr lang="pt-BR" sz="1600" b="1" dirty="0" err="1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science</a:t>
              </a:r>
              <a:r>
                <a:rPr lang="pt-BR" sz="1600" b="1" dirty="0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. 2020</a:t>
              </a:r>
              <a:endParaRPr lang="pt-BR" dirty="0"/>
            </a:p>
            <a:p>
              <a:r>
                <a:rPr lang="pt-BR" sz="1600" b="1" dirty="0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[ </a:t>
              </a:r>
              <a:r>
                <a:rPr lang="pt-BR" sz="1600" dirty="0">
                  <a:ea typeface="Calibri"/>
                  <a:cs typeface="Calibri"/>
                  <a:hlinkClick r:id="rId8"/>
                </a:rPr>
                <a:t>https://unesdoc.unesco.org/ark:/48223/pf0000373209</a:t>
              </a:r>
              <a:r>
                <a:rPr lang="pt-BR" sz="1600" dirty="0">
                  <a:ea typeface="Calibri"/>
                  <a:cs typeface="Calibri"/>
                </a:rPr>
                <a:t> </a:t>
              </a:r>
              <a:r>
                <a:rPr lang="pt-BR" sz="1800" b="1" dirty="0">
                  <a:solidFill>
                    <a:srgbClr val="7030A0"/>
                  </a:solidFill>
                  <a:latin typeface="Roboto"/>
                  <a:ea typeface="Roboto"/>
                  <a:cs typeface="Roboto"/>
                </a:rPr>
                <a:t>] </a:t>
              </a:r>
              <a:endParaRPr lang="pt-BR" dirty="0"/>
            </a:p>
          </p:txBody>
        </p:sp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9EF76E2A-CD81-4778-8B2D-91D406F761EB}"/>
                </a:ext>
              </a:extLst>
            </p:cNvPr>
            <p:cNvSpPr/>
            <p:nvPr/>
          </p:nvSpPr>
          <p:spPr>
            <a:xfrm>
              <a:off x="4319624" y="6181690"/>
              <a:ext cx="723529" cy="344524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1CD9733-42DC-4218-A96D-57F6E31C9832}"/>
              </a:ext>
            </a:extLst>
          </p:cNvPr>
          <p:cNvSpPr txBox="1"/>
          <p:nvPr/>
        </p:nvSpPr>
        <p:spPr>
          <a:xfrm>
            <a:off x="2819241" y="1021372"/>
            <a:ext cx="106173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Work Sans"/>
                <a:sym typeface="Work Sans"/>
              </a:rPr>
              <a:t>Recomendação</a:t>
            </a:r>
            <a:r>
              <a:rPr lang="en-US" sz="3200" b="1" dirty="0">
                <a:latin typeface="Work Sans"/>
                <a:sym typeface="Work Sans"/>
              </a:rPr>
              <a:t> de </a:t>
            </a:r>
            <a:r>
              <a:rPr lang="en-US" sz="3200" b="1" dirty="0" err="1">
                <a:latin typeface="Work Sans"/>
                <a:sym typeface="Work Sans"/>
              </a:rPr>
              <a:t>Ciência</a:t>
            </a:r>
            <a:r>
              <a:rPr lang="en-US" sz="3200" b="1" dirty="0">
                <a:latin typeface="Work Sans"/>
                <a:sym typeface="Work Sans"/>
              </a:rPr>
              <a:t> </a:t>
            </a:r>
            <a:r>
              <a:rPr lang="en-US" sz="3200" b="1" dirty="0" err="1">
                <a:latin typeface="Work Sans"/>
                <a:sym typeface="Work Sans"/>
              </a:rPr>
              <a:t>Aberta</a:t>
            </a:r>
            <a:r>
              <a:rPr lang="en-US" sz="3200" b="1" dirty="0">
                <a:latin typeface="Work Sans"/>
                <a:sym typeface="Work Sans"/>
              </a:rPr>
              <a:t> da UNESCO</a:t>
            </a:r>
            <a:endParaRPr lang="pt-BR" sz="3200" b="1" dirty="0">
              <a:latin typeface="Work Sans"/>
            </a:endParaRPr>
          </a:p>
        </p:txBody>
      </p:sp>
    </p:spTree>
    <p:extLst>
      <p:ext uri="{BB962C8B-B14F-4D97-AF65-F5344CB8AC3E}">
        <p14:creationId xmlns:p14="http://schemas.microsoft.com/office/powerpoint/2010/main" val="4040339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 rot="5400000">
            <a:off x="-2317511" y="225325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6"/>
          <p:cNvSpPr txBox="1"/>
          <p:nvPr/>
        </p:nvSpPr>
        <p:spPr>
          <a:xfrm>
            <a:off x="6958646" y="3991300"/>
            <a:ext cx="1046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51" name="Google Shape;151;p6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52" name="Google Shape;152;p6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6B3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6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9" name="Imagem 8" descr="Diagrama&#10;&#10;O conteúdo gerado por IA pode estar incorreto.">
            <a:extLst>
              <a:ext uri="{FF2B5EF4-FFF2-40B4-BE49-F238E27FC236}">
                <a16:creationId xmlns:a16="http://schemas.microsoft.com/office/drawing/2014/main" id="{3178B8D0-4CBA-41E1-8A7A-E2E2DD9386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02320" y="1796744"/>
            <a:ext cx="4943856" cy="6257925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1DE1FF9F-FA09-4743-BC25-D5D5E16CE01B}"/>
              </a:ext>
            </a:extLst>
          </p:cNvPr>
          <p:cNvSpPr txBox="1"/>
          <p:nvPr/>
        </p:nvSpPr>
        <p:spPr>
          <a:xfrm>
            <a:off x="12582662" y="7954936"/>
            <a:ext cx="5331911" cy="7899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</a:rPr>
              <a:t>Recomendação da UNESCO sobre Ciência Aberta. 2022</a:t>
            </a:r>
          </a:p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https://doi.org/10.54677/XFFX3334</a:t>
            </a: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</a:rPr>
              <a:t> 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677F98A1-5511-4B73-B5E1-9A8499D36672}"/>
              </a:ext>
            </a:extLst>
          </p:cNvPr>
          <p:cNvSpPr/>
          <p:nvPr/>
        </p:nvSpPr>
        <p:spPr>
          <a:xfrm>
            <a:off x="17166956" y="7991367"/>
            <a:ext cx="697557" cy="447823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 descr="Diagrama&#10;&#10;O conteúdo gerado por IA pode estar incorreto.">
            <a:extLst>
              <a:ext uri="{FF2B5EF4-FFF2-40B4-BE49-F238E27FC236}">
                <a16:creationId xmlns:a16="http://schemas.microsoft.com/office/drawing/2014/main" id="{6444298C-2523-4DFB-B80C-C460E47A9C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3941" y="1976411"/>
            <a:ext cx="5884956" cy="6257925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EC5E1692-71E5-4717-A005-6C454F3C97CB}"/>
              </a:ext>
            </a:extLst>
          </p:cNvPr>
          <p:cNvSpPr txBox="1"/>
          <p:nvPr/>
        </p:nvSpPr>
        <p:spPr>
          <a:xfrm>
            <a:off x="6369115" y="8164089"/>
            <a:ext cx="5331911" cy="11546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b="1" dirty="0" err="1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Towards</a:t>
            </a: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 a UNESCO </a:t>
            </a:r>
            <a:r>
              <a:rPr lang="pt-BR" sz="1600" b="1" dirty="0" err="1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recommendation</a:t>
            </a: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 </a:t>
            </a:r>
            <a:r>
              <a:rPr lang="pt-BR" sz="1600" b="1" dirty="0" err="1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on</a:t>
            </a: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 open </a:t>
            </a:r>
            <a:r>
              <a:rPr lang="pt-BR" sz="1600" b="1" dirty="0" err="1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science</a:t>
            </a: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: </a:t>
            </a:r>
            <a:r>
              <a:rPr lang="pt-BR" sz="1600" b="1" dirty="0" err="1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building</a:t>
            </a: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 a global consensus </a:t>
            </a:r>
            <a:r>
              <a:rPr lang="pt-BR" sz="1600" b="1" dirty="0" err="1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on</a:t>
            </a: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 open </a:t>
            </a:r>
            <a:r>
              <a:rPr lang="pt-BR" sz="1600" b="1" dirty="0" err="1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science</a:t>
            </a:r>
            <a:r>
              <a:rPr lang="pt-BR" sz="1600" b="1" dirty="0">
                <a:solidFill>
                  <a:schemeClr val="accent3"/>
                </a:solidFill>
                <a:latin typeface="Roboto"/>
                <a:ea typeface="Roboto"/>
                <a:cs typeface="Roboto"/>
              </a:rPr>
              <a:t>. 2020</a:t>
            </a:r>
            <a:endParaRPr lang="pt-BR" dirty="0">
              <a:solidFill>
                <a:schemeClr val="accent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accent3"/>
                </a:solidFill>
                <a:ea typeface="Calibri"/>
                <a:cs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https://unesdoc.unesco.org/ark:/48223/pf0000373209</a:t>
            </a:r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F9FB59C2-23C9-49E1-B30A-989E52D6955D}"/>
              </a:ext>
            </a:extLst>
          </p:cNvPr>
          <p:cNvSpPr/>
          <p:nvPr/>
        </p:nvSpPr>
        <p:spPr>
          <a:xfrm>
            <a:off x="10560847" y="8566144"/>
            <a:ext cx="621851" cy="426764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DC5D413-AD9E-4DB7-AD01-DCCBEF078245}"/>
              </a:ext>
            </a:extLst>
          </p:cNvPr>
          <p:cNvSpPr txBox="1"/>
          <p:nvPr/>
        </p:nvSpPr>
        <p:spPr>
          <a:xfrm>
            <a:off x="6133941" y="928210"/>
            <a:ext cx="106173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Work Sans"/>
                <a:sym typeface="Work Sans"/>
              </a:rPr>
              <a:t>Recomendação</a:t>
            </a:r>
            <a:r>
              <a:rPr lang="en-US" sz="3200" b="1" dirty="0">
                <a:latin typeface="Work Sans"/>
                <a:sym typeface="Work Sans"/>
              </a:rPr>
              <a:t> de </a:t>
            </a:r>
            <a:r>
              <a:rPr lang="en-US" sz="3200" b="1" dirty="0" err="1">
                <a:latin typeface="Work Sans"/>
                <a:sym typeface="Work Sans"/>
              </a:rPr>
              <a:t>Ciência</a:t>
            </a:r>
            <a:r>
              <a:rPr lang="en-US" sz="3200" b="1" dirty="0">
                <a:latin typeface="Work Sans"/>
                <a:sym typeface="Work Sans"/>
              </a:rPr>
              <a:t> </a:t>
            </a:r>
            <a:r>
              <a:rPr lang="en-US" sz="3200" b="1" dirty="0" err="1">
                <a:latin typeface="Work Sans"/>
                <a:sym typeface="Work Sans"/>
              </a:rPr>
              <a:t>Aberta</a:t>
            </a:r>
            <a:r>
              <a:rPr lang="en-US" sz="3200" b="1" dirty="0">
                <a:latin typeface="Work Sans"/>
                <a:sym typeface="Work Sans"/>
              </a:rPr>
              <a:t> da UNESCO</a:t>
            </a:r>
            <a:endParaRPr lang="pt-BR" sz="3200" b="1" dirty="0">
              <a:latin typeface="Work Sans"/>
            </a:endParaRPr>
          </a:p>
        </p:txBody>
      </p:sp>
    </p:spTree>
    <p:extLst>
      <p:ext uri="{BB962C8B-B14F-4D97-AF65-F5344CB8AC3E}">
        <p14:creationId xmlns:p14="http://schemas.microsoft.com/office/powerpoint/2010/main" val="2458186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5079EB95-A4D8-4486-BB48-6FDD897EA8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0426" y="2317715"/>
            <a:ext cx="8583168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85438C97-03C9-451E-8FCC-1B2C77148967}"/>
              </a:ext>
            </a:extLst>
          </p:cNvPr>
          <p:cNvSpPr txBox="1"/>
          <p:nvPr/>
        </p:nvSpPr>
        <p:spPr>
          <a:xfrm>
            <a:off x="1343754" y="1311137"/>
            <a:ext cx="106095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Work Sans"/>
                <a:sym typeface="Work Sans"/>
              </a:rPr>
              <a:t>Recomendação</a:t>
            </a:r>
            <a:r>
              <a:rPr lang="en-US" sz="3600" b="1" dirty="0">
                <a:latin typeface="Work Sans"/>
                <a:sym typeface="Work Sans"/>
              </a:rPr>
              <a:t> de </a:t>
            </a:r>
            <a:r>
              <a:rPr lang="en-US" sz="3600" b="1" dirty="0" err="1">
                <a:latin typeface="Work Sans"/>
                <a:sym typeface="Work Sans"/>
              </a:rPr>
              <a:t>Ciência</a:t>
            </a:r>
            <a:r>
              <a:rPr lang="en-US" sz="3600" b="1" dirty="0">
                <a:latin typeface="Work Sans"/>
                <a:sym typeface="Work Sans"/>
              </a:rPr>
              <a:t> </a:t>
            </a:r>
            <a:r>
              <a:rPr lang="en-US" sz="3600" b="1" dirty="0" err="1">
                <a:latin typeface="Work Sans"/>
                <a:sym typeface="Work Sans"/>
              </a:rPr>
              <a:t>Aberta</a:t>
            </a:r>
            <a:r>
              <a:rPr lang="en-US" sz="3600" b="1" dirty="0">
                <a:latin typeface="Work Sans"/>
                <a:sym typeface="Work Sans"/>
              </a:rPr>
              <a:t> da UNESCO</a:t>
            </a:r>
            <a:endParaRPr lang="pt-BR" sz="3600" b="1" dirty="0">
              <a:latin typeface="Work Sans"/>
            </a:endParaRPr>
          </a:p>
        </p:txBody>
      </p:sp>
    </p:spTree>
    <p:extLst>
      <p:ext uri="{BB962C8B-B14F-4D97-AF65-F5344CB8AC3E}">
        <p14:creationId xmlns:p14="http://schemas.microsoft.com/office/powerpoint/2010/main" val="1208606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 rot="5400000">
            <a:off x="-2317511" y="2253251"/>
            <a:ext cx="10415521" cy="5780498"/>
          </a:xfrm>
          <a:custGeom>
            <a:avLst/>
            <a:gdLst/>
            <a:ahLst/>
            <a:cxnLst/>
            <a:rect l="l" t="t" r="r" b="b"/>
            <a:pathLst>
              <a:path w="1609663" h="893345" extrusionOk="0">
                <a:moveTo>
                  <a:pt x="0" y="862541"/>
                </a:moveTo>
                <a:lnTo>
                  <a:pt x="0" y="30804"/>
                </a:lnTo>
                <a:cubicBezTo>
                  <a:pt x="0" y="22634"/>
                  <a:pt x="3245" y="14799"/>
                  <a:pt x="9022" y="9022"/>
                </a:cubicBezTo>
                <a:cubicBezTo>
                  <a:pt x="14799" y="3245"/>
                  <a:pt x="22635" y="0"/>
                  <a:pt x="30804" y="0"/>
                </a:cubicBezTo>
                <a:lnTo>
                  <a:pt x="1578859" y="0"/>
                </a:lnTo>
                <a:cubicBezTo>
                  <a:pt x="1587028" y="0"/>
                  <a:pt x="1594864" y="3245"/>
                  <a:pt x="1600641" y="9022"/>
                </a:cubicBezTo>
                <a:cubicBezTo>
                  <a:pt x="1606417" y="14799"/>
                  <a:pt x="1609663" y="22634"/>
                  <a:pt x="1609663" y="30804"/>
                </a:cubicBezTo>
                <a:lnTo>
                  <a:pt x="1609663" y="862541"/>
                </a:lnTo>
                <a:cubicBezTo>
                  <a:pt x="1609663" y="870710"/>
                  <a:pt x="1606417" y="878546"/>
                  <a:pt x="1600641" y="884322"/>
                </a:cubicBezTo>
                <a:cubicBezTo>
                  <a:pt x="1594864" y="890099"/>
                  <a:pt x="1587028" y="893345"/>
                  <a:pt x="1578859" y="893345"/>
                </a:cubicBezTo>
                <a:lnTo>
                  <a:pt x="30804" y="893345"/>
                </a:lnTo>
                <a:cubicBezTo>
                  <a:pt x="22635" y="893345"/>
                  <a:pt x="14799" y="890099"/>
                  <a:pt x="9022" y="884322"/>
                </a:cubicBezTo>
                <a:cubicBezTo>
                  <a:pt x="3245" y="878546"/>
                  <a:pt x="0" y="870710"/>
                  <a:pt x="0" y="862541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4787" r="-4787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6"/>
          <p:cNvSpPr txBox="1"/>
          <p:nvPr/>
        </p:nvSpPr>
        <p:spPr>
          <a:xfrm>
            <a:off x="6958646" y="3991300"/>
            <a:ext cx="10466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51" name="Google Shape;151;p6"/>
          <p:cNvGrpSpPr/>
          <p:nvPr/>
        </p:nvGrpSpPr>
        <p:grpSpPr>
          <a:xfrm>
            <a:off x="15323862" y="8902891"/>
            <a:ext cx="2964150" cy="1184845"/>
            <a:chOff x="0" y="0"/>
            <a:chExt cx="3952199" cy="1579794"/>
          </a:xfrm>
        </p:grpSpPr>
        <p:sp>
          <p:nvSpPr>
            <p:cNvPr id="152" name="Google Shape;152;p6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F6B3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1795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8179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" name="Google Shape;155;p6"/>
          <p:cNvSpPr/>
          <p:nvPr/>
        </p:nvSpPr>
        <p:spPr>
          <a:xfrm>
            <a:off x="15153969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C4D037AE-CAB2-43CB-8AAB-EEA99FF65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6296" y="2435778"/>
            <a:ext cx="12192000" cy="6799385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0277672F-CF41-4D62-96D4-977CD76E8403}"/>
              </a:ext>
            </a:extLst>
          </p:cNvPr>
          <p:cNvSpPr txBox="1"/>
          <p:nvPr/>
        </p:nvSpPr>
        <p:spPr>
          <a:xfrm>
            <a:off x="6127448" y="1289063"/>
            <a:ext cx="106095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Work Sans"/>
                <a:sym typeface="Work Sans"/>
              </a:rPr>
              <a:t>Recomendação</a:t>
            </a:r>
            <a:r>
              <a:rPr lang="en-US" sz="3600" b="1" dirty="0">
                <a:latin typeface="Work Sans"/>
                <a:sym typeface="Work Sans"/>
              </a:rPr>
              <a:t> de </a:t>
            </a:r>
            <a:r>
              <a:rPr lang="en-US" sz="3600" b="1" dirty="0" err="1">
                <a:latin typeface="Work Sans"/>
                <a:sym typeface="Work Sans"/>
              </a:rPr>
              <a:t>Ciência</a:t>
            </a:r>
            <a:r>
              <a:rPr lang="en-US" sz="3600" b="1" dirty="0">
                <a:latin typeface="Work Sans"/>
                <a:sym typeface="Work Sans"/>
              </a:rPr>
              <a:t> </a:t>
            </a:r>
            <a:r>
              <a:rPr lang="en-US" sz="3600" b="1" dirty="0" err="1">
                <a:latin typeface="Work Sans"/>
                <a:sym typeface="Work Sans"/>
              </a:rPr>
              <a:t>Aberta</a:t>
            </a:r>
            <a:r>
              <a:rPr lang="en-US" sz="3600" b="1" dirty="0">
                <a:latin typeface="Work Sans"/>
                <a:sym typeface="Work Sans"/>
              </a:rPr>
              <a:t> da UNESCO</a:t>
            </a:r>
            <a:endParaRPr lang="pt-BR" sz="3600" b="1" dirty="0">
              <a:latin typeface="Work Sans"/>
            </a:endParaRPr>
          </a:p>
        </p:txBody>
      </p:sp>
    </p:spTree>
    <p:extLst>
      <p:ext uri="{BB962C8B-B14F-4D97-AF65-F5344CB8AC3E}">
        <p14:creationId xmlns:p14="http://schemas.microsoft.com/office/powerpoint/2010/main" val="3846884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 rot="5400000">
            <a:off x="10004488" y="2306603"/>
            <a:ext cx="10786519" cy="5780498"/>
          </a:xfrm>
          <a:custGeom>
            <a:avLst/>
            <a:gdLst/>
            <a:ahLst/>
            <a:cxnLst/>
            <a:rect l="l" t="t" r="r" b="b"/>
            <a:pathLst>
              <a:path w="1666998" h="893345" extrusionOk="0">
                <a:moveTo>
                  <a:pt x="0" y="862540"/>
                </a:moveTo>
                <a:lnTo>
                  <a:pt x="0" y="30804"/>
                </a:lnTo>
                <a:cubicBezTo>
                  <a:pt x="0" y="22634"/>
                  <a:pt x="3246" y="14799"/>
                  <a:pt x="9023" y="9022"/>
                </a:cubicBezTo>
                <a:cubicBezTo>
                  <a:pt x="14800" y="3245"/>
                  <a:pt x="22635" y="0"/>
                  <a:pt x="30805" y="0"/>
                </a:cubicBezTo>
                <a:lnTo>
                  <a:pt x="1636194" y="0"/>
                </a:lnTo>
                <a:cubicBezTo>
                  <a:pt x="1644364" y="0"/>
                  <a:pt x="1652199" y="3245"/>
                  <a:pt x="1657976" y="9022"/>
                </a:cubicBezTo>
                <a:cubicBezTo>
                  <a:pt x="1663753" y="14799"/>
                  <a:pt x="1666999" y="22634"/>
                  <a:pt x="1666999" y="30804"/>
                </a:cubicBezTo>
                <a:lnTo>
                  <a:pt x="1666999" y="862540"/>
                </a:lnTo>
                <a:cubicBezTo>
                  <a:pt x="1666999" y="870710"/>
                  <a:pt x="1663753" y="878545"/>
                  <a:pt x="1657976" y="884322"/>
                </a:cubicBezTo>
                <a:cubicBezTo>
                  <a:pt x="1652199" y="890099"/>
                  <a:pt x="1644364" y="893345"/>
                  <a:pt x="1636194" y="893345"/>
                </a:cubicBezTo>
                <a:lnTo>
                  <a:pt x="30805" y="893345"/>
                </a:lnTo>
                <a:cubicBezTo>
                  <a:pt x="22635" y="893345"/>
                  <a:pt x="14800" y="890099"/>
                  <a:pt x="9023" y="884322"/>
                </a:cubicBezTo>
                <a:cubicBezTo>
                  <a:pt x="3246" y="878545"/>
                  <a:pt x="0" y="870710"/>
                  <a:pt x="0" y="86254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2903" r="-2903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" name="Google Shape;115;p3"/>
          <p:cNvGrpSpPr/>
          <p:nvPr/>
        </p:nvGrpSpPr>
        <p:grpSpPr>
          <a:xfrm rot="10800000">
            <a:off x="-12" y="8902882"/>
            <a:ext cx="2964150" cy="1184845"/>
            <a:chOff x="0" y="0"/>
            <a:chExt cx="3952199" cy="1579794"/>
          </a:xfrm>
        </p:grpSpPr>
        <p:sp>
          <p:nvSpPr>
            <p:cNvPr id="116" name="Google Shape;116;p3"/>
            <p:cNvSpPr/>
            <p:nvPr/>
          </p:nvSpPr>
          <p:spPr>
            <a:xfrm>
              <a:off x="3159563" y="0"/>
              <a:ext cx="792636" cy="1579794"/>
            </a:xfrm>
            <a:custGeom>
              <a:avLst/>
              <a:gdLst/>
              <a:ahLst/>
              <a:cxnLst/>
              <a:rect l="l" t="t" r="r" b="b"/>
              <a:pathLst>
                <a:path w="2167509" h="4320032" extrusionOk="0">
                  <a:moveTo>
                    <a:pt x="2167509" y="4320032"/>
                  </a:moveTo>
                  <a:cubicBezTo>
                    <a:pt x="970407" y="4320032"/>
                    <a:pt x="0" y="3352927"/>
                    <a:pt x="0" y="2160016"/>
                  </a:cubicBezTo>
                  <a:cubicBezTo>
                    <a:pt x="0" y="967105"/>
                    <a:pt x="970407" y="0"/>
                    <a:pt x="2167509" y="0"/>
                  </a:cubicBezTo>
                  <a:lnTo>
                    <a:pt x="2167509" y="4320032"/>
                  </a:lnTo>
                  <a:close/>
                </a:path>
              </a:pathLst>
            </a:custGeom>
            <a:solidFill>
              <a:srgbClr val="42A7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0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F981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9782" y="0"/>
              <a:ext cx="1579794" cy="1579794"/>
            </a:xfrm>
            <a:custGeom>
              <a:avLst/>
              <a:gdLst/>
              <a:ahLst/>
              <a:cxnLst/>
              <a:rect l="l" t="t" r="r" b="b"/>
              <a:pathLst>
                <a:path w="4320032" h="4320032" extrusionOk="0">
                  <a:moveTo>
                    <a:pt x="4320032" y="2160016"/>
                  </a:moveTo>
                  <a:cubicBezTo>
                    <a:pt x="4320032" y="3352927"/>
                    <a:pt x="3352927" y="4320032"/>
                    <a:pt x="2160016" y="4320032"/>
                  </a:cubicBezTo>
                  <a:cubicBezTo>
                    <a:pt x="967105" y="4320032"/>
                    <a:pt x="0" y="3352927"/>
                    <a:pt x="0" y="2160016"/>
                  </a:cubicBezTo>
                  <a:cubicBezTo>
                    <a:pt x="0" y="967105"/>
                    <a:pt x="967105" y="0"/>
                    <a:pt x="2160016" y="0"/>
                  </a:cubicBezTo>
                  <a:cubicBezTo>
                    <a:pt x="3352927" y="0"/>
                    <a:pt x="4320032" y="967105"/>
                    <a:pt x="4320032" y="2160016"/>
                  </a:cubicBezTo>
                  <a:close/>
                </a:path>
              </a:pathLst>
            </a:custGeom>
            <a:solidFill>
              <a:srgbClr val="C04B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3"/>
          <p:cNvSpPr/>
          <p:nvPr/>
        </p:nvSpPr>
        <p:spPr>
          <a:xfrm>
            <a:off x="336194" y="496377"/>
            <a:ext cx="2703938" cy="292303"/>
          </a:xfrm>
          <a:custGeom>
            <a:avLst/>
            <a:gdLst/>
            <a:ahLst/>
            <a:cxnLst/>
            <a:rect l="l" t="t" r="r" b="b"/>
            <a:pathLst>
              <a:path w="5150358" h="556768" extrusionOk="0">
                <a:moveTo>
                  <a:pt x="0" y="0"/>
                </a:moveTo>
                <a:lnTo>
                  <a:pt x="5150358" y="0"/>
                </a:lnTo>
                <a:lnTo>
                  <a:pt x="5150358" y="556768"/>
                </a:lnTo>
                <a:lnTo>
                  <a:pt x="0" y="5567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9908A76-5017-444A-8283-40059DD77338}"/>
              </a:ext>
            </a:extLst>
          </p:cNvPr>
          <p:cNvSpPr txBox="1"/>
          <p:nvPr/>
        </p:nvSpPr>
        <p:spPr>
          <a:xfrm>
            <a:off x="1432910" y="1449215"/>
            <a:ext cx="106095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Work Sans"/>
                <a:sym typeface="Work Sans"/>
              </a:rPr>
              <a:t>Recomendação</a:t>
            </a:r>
            <a:r>
              <a:rPr lang="en-US" sz="3600" b="1" dirty="0">
                <a:latin typeface="Work Sans"/>
                <a:sym typeface="Work Sans"/>
              </a:rPr>
              <a:t> de </a:t>
            </a:r>
            <a:r>
              <a:rPr lang="en-US" sz="3600" b="1" dirty="0" err="1">
                <a:latin typeface="Work Sans"/>
                <a:sym typeface="Work Sans"/>
              </a:rPr>
              <a:t>Ciência</a:t>
            </a:r>
            <a:r>
              <a:rPr lang="en-US" sz="3600" b="1" dirty="0">
                <a:latin typeface="Work Sans"/>
                <a:sym typeface="Work Sans"/>
              </a:rPr>
              <a:t> </a:t>
            </a:r>
            <a:r>
              <a:rPr lang="en-US" sz="3600" b="1" dirty="0" err="1">
                <a:latin typeface="Work Sans"/>
                <a:sym typeface="Work Sans"/>
              </a:rPr>
              <a:t>Aberta</a:t>
            </a:r>
            <a:r>
              <a:rPr lang="en-US" sz="3600" b="1" dirty="0">
                <a:latin typeface="Work Sans"/>
                <a:sym typeface="Work Sans"/>
              </a:rPr>
              <a:t> da UNESCO</a:t>
            </a:r>
            <a:endParaRPr lang="pt-BR" sz="3600" b="1" dirty="0">
              <a:latin typeface="Work Sans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A8B20D4-F24E-49DD-BB28-7EC383566D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9291" y="2756081"/>
            <a:ext cx="10145541" cy="583964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8A856530-1103-46E3-9147-FDB63E873879}"/>
              </a:ext>
            </a:extLst>
          </p:cNvPr>
          <p:cNvCxnSpPr/>
          <p:nvPr/>
        </p:nvCxnSpPr>
        <p:spPr>
          <a:xfrm>
            <a:off x="7556500" y="7759700"/>
            <a:ext cx="4076700" cy="0"/>
          </a:xfrm>
          <a:prstGeom prst="line">
            <a:avLst/>
          </a:prstGeom>
          <a:ln w="317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AE670EA2-7370-4535-910F-DA6D4EB1F238}"/>
              </a:ext>
            </a:extLst>
          </p:cNvPr>
          <p:cNvCxnSpPr>
            <a:cxnSpLocks/>
          </p:cNvCxnSpPr>
          <p:nvPr/>
        </p:nvCxnSpPr>
        <p:spPr>
          <a:xfrm>
            <a:off x="3379304" y="4860556"/>
            <a:ext cx="6352108" cy="0"/>
          </a:xfrm>
          <a:prstGeom prst="line">
            <a:avLst/>
          </a:prstGeom>
          <a:ln w="317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692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2646451-ce02-4d82-bca9-b8bb62facfa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9C77DCEBC9E84DB2FD91B2007BD5BF" ma:contentTypeVersion="19" ma:contentTypeDescription="Create a new document." ma:contentTypeScope="" ma:versionID="4699f41fcfe3a0ca5ac5972325bea839">
  <xsd:schema xmlns:xsd="http://www.w3.org/2001/XMLSchema" xmlns:xs="http://www.w3.org/2001/XMLSchema" xmlns:p="http://schemas.microsoft.com/office/2006/metadata/properties" xmlns:ns3="43f03e24-3622-471f-a15b-62748b2b9765" xmlns:ns4="c2646451-ce02-4d82-bca9-b8bb62facfa6" targetNamespace="http://schemas.microsoft.com/office/2006/metadata/properties" ma:root="true" ma:fieldsID="703d0d9f259c18e3f418a4e789480275" ns3:_="" ns4:_="">
    <xsd:import namespace="43f03e24-3622-471f-a15b-62748b2b9765"/>
    <xsd:import namespace="c2646451-ce02-4d82-bca9-b8bb62facfa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  <xsd:element ref="ns4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03e24-3622-471f-a15b-62748b2b976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46451-ce02-4d82-bca9-b8bb62facf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8E4EC0-FB69-426D-A49C-F69B3F65B5C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03C3FD-6FEF-4E2A-919C-48B6F083A98B}">
  <ds:schemaRefs>
    <ds:schemaRef ds:uri="http://schemas.microsoft.com/office/2006/documentManagement/types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c2646451-ce02-4d82-bca9-b8bb62facfa6"/>
    <ds:schemaRef ds:uri="43f03e24-3622-471f-a15b-62748b2b9765"/>
  </ds:schemaRefs>
</ds:datastoreItem>
</file>

<file path=customXml/itemProps3.xml><?xml version="1.0" encoding="utf-8"?>
<ds:datastoreItem xmlns:ds="http://schemas.openxmlformats.org/officeDocument/2006/customXml" ds:itemID="{27B61535-0843-4322-A191-F3ADFD267A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3f03e24-3622-471f-a15b-62748b2b9765"/>
    <ds:schemaRef ds:uri="c2646451-ce02-4d82-bca9-b8bb62facf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1508</Words>
  <Application>Microsoft Office PowerPoint</Application>
  <PresentationFormat>Personalizar</PresentationFormat>
  <Paragraphs>103</Paragraphs>
  <Slides>26</Slides>
  <Notes>26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2" baseType="lpstr">
      <vt:lpstr>Barlow Medium</vt:lpstr>
      <vt:lpstr>Arial</vt:lpstr>
      <vt:lpstr>Work Sans</vt:lpstr>
      <vt:lpstr>Calibri</vt:lpstr>
      <vt:lpstr>Roboto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Carolina Howard Felicissimo</dc:creator>
  <cp:lastModifiedBy>Carolina Howard Felicissimo</cp:lastModifiedBy>
  <cp:revision>20</cp:revision>
  <dcterms:created xsi:type="dcterms:W3CDTF">2006-08-16T00:00:00Z</dcterms:created>
  <dcterms:modified xsi:type="dcterms:W3CDTF">2026-03-07T18:23:03Z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0x010100959C77DCEBC9E84DB2FD91B2007BD5BF</vt:lpwstr>
  </property>
</Properties>
</file>