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style3.xml" ContentType="application/vnd.ms-office.chartstyle+xml"/>
  <Override PartName="/ppt/charts/colors3.xml" ContentType="application/vnd.ms-office.chartcolorstyle+xml"/>
  <Override PartName="/ppt/charts/chart8.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diagrams/data30.xml" ContentType="application/vnd.openxmlformats-officedocument.drawingml.diagramData+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4">
  <p:sldMasterIdLst>
    <p:sldMasterId id="2147483726" r:id="rId4"/>
    <p:sldMasterId id="2147484270" r:id="rId5"/>
  </p:sldMasterIdLst>
  <p:notesMasterIdLst>
    <p:notesMasterId r:id="rId51"/>
  </p:notesMasterIdLst>
  <p:handoutMasterIdLst>
    <p:handoutMasterId r:id="rId52"/>
  </p:handoutMasterIdLst>
  <p:sldIdLst>
    <p:sldId id="292" r:id="rId6"/>
    <p:sldId id="336" r:id="rId7"/>
    <p:sldId id="857" r:id="rId8"/>
    <p:sldId id="858" r:id="rId9"/>
    <p:sldId id="291" r:id="rId10"/>
    <p:sldId id="781" r:id="rId11"/>
    <p:sldId id="783" r:id="rId12"/>
    <p:sldId id="357" r:id="rId13"/>
    <p:sldId id="300" r:id="rId14"/>
    <p:sldId id="863" r:id="rId15"/>
    <p:sldId id="337" r:id="rId16"/>
    <p:sldId id="338" r:id="rId17"/>
    <p:sldId id="861" r:id="rId18"/>
    <p:sldId id="309" r:id="rId19"/>
    <p:sldId id="350" r:id="rId20"/>
    <p:sldId id="325" r:id="rId21"/>
    <p:sldId id="352" r:id="rId22"/>
    <p:sldId id="351" r:id="rId23"/>
    <p:sldId id="340" r:id="rId24"/>
    <p:sldId id="354" r:id="rId25"/>
    <p:sldId id="341" r:id="rId26"/>
    <p:sldId id="859" r:id="rId27"/>
    <p:sldId id="353" r:id="rId28"/>
    <p:sldId id="862" r:id="rId29"/>
    <p:sldId id="865" r:id="rId30"/>
    <p:sldId id="873" r:id="rId31"/>
    <p:sldId id="872" r:id="rId32"/>
    <p:sldId id="874" r:id="rId33"/>
    <p:sldId id="868" r:id="rId34"/>
    <p:sldId id="867" r:id="rId35"/>
    <p:sldId id="869" r:id="rId36"/>
    <p:sldId id="870" r:id="rId37"/>
    <p:sldId id="864" r:id="rId38"/>
    <p:sldId id="871" r:id="rId39"/>
    <p:sldId id="317" r:id="rId40"/>
    <p:sldId id="860" r:id="rId41"/>
    <p:sldId id="355" r:id="rId42"/>
    <p:sldId id="343" r:id="rId43"/>
    <p:sldId id="342" r:id="rId44"/>
    <p:sldId id="344" r:id="rId45"/>
    <p:sldId id="356" r:id="rId46"/>
    <p:sldId id="348" r:id="rId47"/>
    <p:sldId id="346" r:id="rId48"/>
    <p:sldId id="347" r:id="rId49"/>
    <p:sldId id="322" r:id="rId50"/>
  </p:sldIdLst>
  <p:sldSz cx="9144000" cy="5715000" type="screen16x10"/>
  <p:notesSz cx="6858000" cy="9144000"/>
  <p:defaultTextStyle>
    <a:defPPr>
      <a:defRPr lang="it-IT"/>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355600" indent="10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712788" indent="201613"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068388" indent="303213"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425575" indent="403225"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Standardabschnitt" id="{84527B8B-EF9A-4812-90FA-58471A05BEC9}">
          <p14:sldIdLst>
            <p14:sldId id="292"/>
            <p14:sldId id="336"/>
            <p14:sldId id="857"/>
            <p14:sldId id="858"/>
            <p14:sldId id="291"/>
            <p14:sldId id="781"/>
            <p14:sldId id="783"/>
            <p14:sldId id="357"/>
            <p14:sldId id="300"/>
          </p14:sldIdLst>
        </p14:section>
        <p14:section name="Basics" id="{4F03224D-4F70-4025-9853-2CCFDEE58729}">
          <p14:sldIdLst>
            <p14:sldId id="863"/>
            <p14:sldId id="337"/>
            <p14:sldId id="338"/>
          </p14:sldIdLst>
        </p14:section>
        <p14:section name="LCA" id="{54FA672B-3C2B-4D81-86B7-B973E0C0EC51}">
          <p14:sldIdLst>
            <p14:sldId id="861"/>
            <p14:sldId id="309"/>
            <p14:sldId id="350"/>
            <p14:sldId id="325"/>
            <p14:sldId id="352"/>
            <p14:sldId id="351"/>
            <p14:sldId id="340"/>
            <p14:sldId id="354"/>
            <p14:sldId id="341"/>
            <p14:sldId id="859"/>
            <p14:sldId id="353"/>
          </p14:sldIdLst>
        </p14:section>
        <p14:section name="LCC" id="{8B18E45D-6D01-4861-9F1F-41E46DC2C102}">
          <p14:sldIdLst>
            <p14:sldId id="862"/>
            <p14:sldId id="865"/>
            <p14:sldId id="873"/>
            <p14:sldId id="872"/>
            <p14:sldId id="874"/>
            <p14:sldId id="868"/>
            <p14:sldId id="867"/>
            <p14:sldId id="869"/>
            <p14:sldId id="870"/>
            <p14:sldId id="864"/>
            <p14:sldId id="871"/>
            <p14:sldId id="317"/>
          </p14:sldIdLst>
        </p14:section>
        <p14:section name="sLCA" id="{C1EB7ABA-D3AF-493A-84A2-66272A832988}">
          <p14:sldIdLst>
            <p14:sldId id="860"/>
            <p14:sldId id="355"/>
            <p14:sldId id="343"/>
            <p14:sldId id="342"/>
            <p14:sldId id="344"/>
            <p14:sldId id="356"/>
            <p14:sldId id="348"/>
            <p14:sldId id="346"/>
            <p14:sldId id="347"/>
            <p14:sldId id="322"/>
          </p14:sldIdLst>
        </p14:section>
      </p14:sectionLst>
    </p:ext>
    <p:ext uri="{EFAFB233-063F-42B5-8137-9DF3F51BA10A}">
      <p15:sldGuideLst xmlns:p15="http://schemas.microsoft.com/office/powerpoint/2012/main">
        <p15:guide id="1" orient="horz" pos="1800">
          <p15:clr>
            <a:srgbClr val="A4A3A4"/>
          </p15:clr>
        </p15:guide>
        <p15:guide id="2" orient="horz" pos="575">
          <p15:clr>
            <a:srgbClr val="A4A3A4"/>
          </p15:clr>
        </p15:guide>
        <p15:guide id="3" orient="horz" pos="3524">
          <p15:clr>
            <a:srgbClr val="A4A3A4"/>
          </p15:clr>
        </p15:guide>
        <p15:guide id="4" orient="horz" pos="1138">
          <p15:clr>
            <a:srgbClr val="A4A3A4"/>
          </p15:clr>
        </p15:guide>
        <p15:guide id="5" orient="horz" pos="1392">
          <p15:clr>
            <a:srgbClr val="A4A3A4"/>
          </p15:clr>
        </p15:guide>
        <p15:guide id="6" orient="horz" pos="1755">
          <p15:clr>
            <a:srgbClr val="A4A3A4"/>
          </p15:clr>
        </p15:guide>
        <p15:guide id="7" orient="horz" pos="2027">
          <p15:clr>
            <a:srgbClr val="A4A3A4"/>
          </p15:clr>
        </p15:guide>
        <p15:guide id="8" orient="horz" pos="2548">
          <p15:clr>
            <a:srgbClr val="A4A3A4"/>
          </p15:clr>
        </p15:guide>
        <p15:guide id="9" pos="5602">
          <p15:clr>
            <a:srgbClr val="A4A3A4"/>
          </p15:clr>
        </p15:guide>
        <p15:guide id="10" pos="2880">
          <p15:clr>
            <a:srgbClr val="A4A3A4"/>
          </p15:clr>
        </p15:guide>
        <p15:guide id="11" pos="907">
          <p15:clr>
            <a:srgbClr val="A4A3A4"/>
          </p15:clr>
        </p15:guide>
        <p15:guide id="12" pos="272">
          <p15:clr>
            <a:srgbClr val="A4A3A4"/>
          </p15:clr>
        </p15:guide>
        <p15:guide id="13" pos="476">
          <p15:clr>
            <a:srgbClr val="A4A3A4"/>
          </p15:clr>
        </p15:guide>
        <p15:guide id="14" pos="63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na Sadzik" initials="AS" lastIdx="1" clrIdx="0">
    <p:extLst>
      <p:ext uri="{19B8F6BF-5375-455C-9EA6-DF929625EA0E}">
        <p15:presenceInfo xmlns:p15="http://schemas.microsoft.com/office/powerpoint/2012/main" userId="S-1-5-21-527237240-117609710-839522115-7656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00983F"/>
    <a:srgbClr val="6BA42C"/>
    <a:srgbClr val="00B84A"/>
    <a:srgbClr val="79B831"/>
    <a:srgbClr val="42B38F"/>
    <a:srgbClr val="CD1719"/>
    <a:srgbClr val="9D9D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7120" autoAdjust="0"/>
    <p:restoredTop sz="96374" autoAdjust="0"/>
  </p:normalViewPr>
  <p:slideViewPr>
    <p:cSldViewPr snapToGrid="0" snapToObjects="1">
      <p:cViewPr varScale="1">
        <p:scale>
          <a:sx n="112" d="100"/>
          <a:sy n="112" d="100"/>
        </p:scale>
        <p:origin x="184" y="680"/>
      </p:cViewPr>
      <p:guideLst>
        <p:guide orient="horz" pos="1800"/>
        <p:guide orient="horz" pos="575"/>
        <p:guide orient="horz" pos="3524"/>
        <p:guide orient="horz" pos="1138"/>
        <p:guide orient="horz" pos="1392"/>
        <p:guide orient="horz" pos="1755"/>
        <p:guide orient="horz" pos="2027"/>
        <p:guide orient="horz" pos="2548"/>
        <p:guide pos="5602"/>
        <p:guide pos="2880"/>
        <p:guide pos="907"/>
        <p:guide pos="272"/>
        <p:guide pos="476"/>
        <p:guide pos="63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60" d="100"/>
        <a:sy n="160" d="100"/>
      </p:scale>
      <p:origin x="0" y="0"/>
    </p:cViewPr>
  </p:sorterViewPr>
  <p:notesViewPr>
    <p:cSldViewPr snapToGrid="0" snapToObjects="1">
      <p:cViewPr varScale="1">
        <p:scale>
          <a:sx n="85" d="100"/>
          <a:sy n="85" d="100"/>
        </p:scale>
        <p:origin x="-378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commentAuthors" Target="commentAuthor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ad.fh-albsig.de\info\LS\SPI\01_Projekte\BioSupPack_76621\2_Workpackages\WP6_LCA_LCC_sLCA\T6.1\T1.3\SimaPro-DownStream-T1.3_results_20241125.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ad.fh-albsig.de\info\LS\SPI\01_Projekte\BioSupPack_76621\2_Workpackages\WP6_LCA_LCC_sLCA\T6.1\T1.3\SimaPro-DownStream-T1.3_results_20241125.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oleObject" Target="file:///G:\My%20Drive\PRESENTATION\WasteEng2022\WastEng2022_lad_Dim\Calculation_biostrofi.xlsx" TargetMode="Externa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5.xml.rels><?xml version="1.0" encoding="UTF-8" standalone="yes"?>
<Relationships xmlns="http://schemas.openxmlformats.org/package/2006/relationships"><Relationship Id="rId1" Type="http://schemas.openxmlformats.org/officeDocument/2006/relationships/oleObject" Target="file:///G:\My%20Drive\PRESENTATION\WasteEng2022\WastEng2022_lad_Dim\Calculation_biostrofi.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G:\My%20Drive\PRESENTATION\WasteEng2022\WastEng2022_lad_Dim\Calculation_biostrofi.xlsx" TargetMode="External"/></Relationships>
</file>

<file path=ppt/charts/_rels/chart7.xml.rels><?xml version="1.0" encoding="UTF-8" standalone="yes"?>
<Relationships xmlns="http://schemas.openxmlformats.org/package/2006/relationships"><Relationship Id="rId3" Type="http://schemas.openxmlformats.org/officeDocument/2006/relationships/oleObject" Target="file:///G:\My%20Drive\Euro-Projects\Biosupack\WP6\Solvens%20economics.xlsx" TargetMode="External"/><Relationship Id="rId2" Type="http://schemas.microsoft.com/office/2011/relationships/chartColorStyle" Target="colors3.xml"/><Relationship Id="rId1" Type="http://schemas.microsoft.com/office/2011/relationships/chartStyle" Target="style3.xml"/></Relationships>
</file>

<file path=ppt/charts/_rels/chart8.xml.rels><?xml version="1.0" encoding="UTF-8" standalone="yes"?>
<Relationships xmlns="http://schemas.openxmlformats.org/package/2006/relationships"><Relationship Id="rId3" Type="http://schemas.openxmlformats.org/officeDocument/2006/relationships/oleObject" Target="file:///G:\My%20Drive\PRESENTATION\WasteEng2022\WastEng2022_lad_Dim\MSP_NPV_PHB_biostrofi.xlsx" TargetMode="Externa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485030329526455"/>
          <c:y val="5.3298681083485046E-2"/>
          <c:w val="0.61484236705761763"/>
          <c:h val="0.90588689839200576"/>
        </c:manualLayout>
      </c:layout>
      <c:barChart>
        <c:barDir val="col"/>
        <c:grouping val="stacked"/>
        <c:varyColors val="0"/>
        <c:ser>
          <c:idx val="0"/>
          <c:order val="0"/>
          <c:tx>
            <c:strRef>
              <c:f>Comparison!$A$24</c:f>
              <c:strCache>
                <c:ptCount val="1"/>
                <c:pt idx="0">
                  <c:v>Global warming</c:v>
                </c:pt>
              </c:strCache>
            </c:strRef>
          </c:tx>
          <c:spPr>
            <a:solidFill>
              <a:schemeClr val="accent1"/>
            </a:solidFill>
            <a:ln>
              <a:noFill/>
            </a:ln>
            <a:effectLst/>
          </c:spPr>
          <c:invertIfNegative val="0"/>
          <c:cat>
            <c:strRef>
              <c:f>Comparison!$C$23:$F$23</c:f>
              <c:strCache>
                <c:ptCount val="4"/>
                <c:pt idx="0">
                  <c:v>1,3-dioxolane (wet biomass)</c:v>
                </c:pt>
                <c:pt idx="1">
                  <c:v>1,3-dioxolane (dry biomass)</c:v>
                </c:pt>
                <c:pt idx="2">
                  <c:v>chloroform (dry biomass)</c:v>
                </c:pt>
                <c:pt idx="3">
                  <c:v>ammonium laurate (wet biomass)</c:v>
                </c:pt>
              </c:strCache>
            </c:strRef>
          </c:cat>
          <c:val>
            <c:numRef>
              <c:f>Comparison!$C$24:$F$24</c:f>
              <c:numCache>
                <c:formatCode>General</c:formatCode>
                <c:ptCount val="4"/>
                <c:pt idx="0" formatCode="0.00E+00">
                  <c:v>1.5667548000000001E-4</c:v>
                </c:pt>
                <c:pt idx="1">
                  <c:v>1.6313435000000001E-4</c:v>
                </c:pt>
                <c:pt idx="2">
                  <c:v>3.4922175000000002E-4</c:v>
                </c:pt>
                <c:pt idx="3" formatCode="0.00E+00">
                  <c:v>9.5408582999999993E-5</c:v>
                </c:pt>
              </c:numCache>
            </c:numRef>
          </c:val>
          <c:extLst>
            <c:ext xmlns:c16="http://schemas.microsoft.com/office/drawing/2014/chart" uri="{C3380CC4-5D6E-409C-BE32-E72D297353CC}">
              <c16:uniqueId val="{00000000-03B7-4237-B9AE-883F38D743A6}"/>
            </c:ext>
          </c:extLst>
        </c:ser>
        <c:ser>
          <c:idx val="1"/>
          <c:order val="1"/>
          <c:tx>
            <c:strRef>
              <c:f>Comparison!$A$26</c:f>
              <c:strCache>
                <c:ptCount val="1"/>
                <c:pt idx="0">
                  <c:v>Fine particulate matter formation</c:v>
                </c:pt>
              </c:strCache>
            </c:strRef>
          </c:tx>
          <c:spPr>
            <a:solidFill>
              <a:schemeClr val="accent2"/>
            </a:solidFill>
            <a:ln>
              <a:noFill/>
            </a:ln>
            <a:effectLst/>
          </c:spPr>
          <c:invertIfNegative val="0"/>
          <c:cat>
            <c:strRef>
              <c:f>Comparison!$C$23:$F$23</c:f>
              <c:strCache>
                <c:ptCount val="4"/>
                <c:pt idx="0">
                  <c:v>1,3-dioxolane (wet biomass)</c:v>
                </c:pt>
                <c:pt idx="1">
                  <c:v>1,3-dioxolane (dry biomass)</c:v>
                </c:pt>
                <c:pt idx="2">
                  <c:v>chloroform (dry biomass)</c:v>
                </c:pt>
                <c:pt idx="3">
                  <c:v>ammonium laurate (wet biomass)</c:v>
                </c:pt>
              </c:strCache>
            </c:strRef>
          </c:cat>
          <c:val>
            <c:numRef>
              <c:f>Comparison!$C$26:$F$26</c:f>
              <c:numCache>
                <c:formatCode>0.00E+00</c:formatCode>
                <c:ptCount val="4"/>
                <c:pt idx="0">
                  <c:v>3.635219E-5</c:v>
                </c:pt>
                <c:pt idx="1">
                  <c:v>3.6390404999999997E-5</c:v>
                </c:pt>
                <c:pt idx="2">
                  <c:v>3.5877434000000003E-5</c:v>
                </c:pt>
                <c:pt idx="3">
                  <c:v>2.3014424999999999E-5</c:v>
                </c:pt>
              </c:numCache>
            </c:numRef>
          </c:val>
          <c:extLst>
            <c:ext xmlns:c16="http://schemas.microsoft.com/office/drawing/2014/chart" uri="{C3380CC4-5D6E-409C-BE32-E72D297353CC}">
              <c16:uniqueId val="{00000001-03B7-4237-B9AE-883F38D743A6}"/>
            </c:ext>
          </c:extLst>
        </c:ser>
        <c:ser>
          <c:idx val="3"/>
          <c:order val="2"/>
          <c:tx>
            <c:strRef>
              <c:f>Comparison!$A$27</c:f>
              <c:strCache>
                <c:ptCount val="1"/>
                <c:pt idx="0">
                  <c:v>Terrestrial acidification</c:v>
                </c:pt>
              </c:strCache>
            </c:strRef>
          </c:tx>
          <c:spPr>
            <a:solidFill>
              <a:schemeClr val="accent4"/>
            </a:solidFill>
            <a:ln>
              <a:noFill/>
            </a:ln>
            <a:effectLst/>
          </c:spPr>
          <c:invertIfNegative val="0"/>
          <c:cat>
            <c:strRef>
              <c:f>Comparison!$C$23:$F$23</c:f>
              <c:strCache>
                <c:ptCount val="4"/>
                <c:pt idx="0">
                  <c:v>1,3-dioxolane (wet biomass)</c:v>
                </c:pt>
                <c:pt idx="1">
                  <c:v>1,3-dioxolane (dry biomass)</c:v>
                </c:pt>
                <c:pt idx="2">
                  <c:v>chloroform (dry biomass)</c:v>
                </c:pt>
                <c:pt idx="3">
                  <c:v>ammonium laurate (wet biomass)</c:v>
                </c:pt>
              </c:strCache>
            </c:strRef>
          </c:cat>
          <c:val>
            <c:numRef>
              <c:f>Comparison!$C$27:$F$27</c:f>
              <c:numCache>
                <c:formatCode>General</c:formatCode>
                <c:ptCount val="4"/>
                <c:pt idx="0" formatCode="0.00E+00">
                  <c:v>1.1673161999999999E-4</c:v>
                </c:pt>
                <c:pt idx="1">
                  <c:v>1.1982152E-4</c:v>
                </c:pt>
                <c:pt idx="2">
                  <c:v>2.0694147E-4</c:v>
                </c:pt>
                <c:pt idx="3" formatCode="0.00E+00">
                  <c:v>7.1575171999999995E-5</c:v>
                </c:pt>
              </c:numCache>
            </c:numRef>
          </c:val>
          <c:extLst>
            <c:ext xmlns:c16="http://schemas.microsoft.com/office/drawing/2014/chart" uri="{C3380CC4-5D6E-409C-BE32-E72D297353CC}">
              <c16:uniqueId val="{00000002-03B7-4237-B9AE-883F38D743A6}"/>
            </c:ext>
          </c:extLst>
        </c:ser>
        <c:ser>
          <c:idx val="4"/>
          <c:order val="3"/>
          <c:tx>
            <c:strRef>
              <c:f>Comparison!$A$29</c:f>
              <c:strCache>
                <c:ptCount val="1"/>
                <c:pt idx="0">
                  <c:v>Marine eutrophication</c:v>
                </c:pt>
              </c:strCache>
            </c:strRef>
          </c:tx>
          <c:spPr>
            <a:solidFill>
              <a:schemeClr val="accent5"/>
            </a:solidFill>
            <a:ln>
              <a:noFill/>
            </a:ln>
            <a:effectLst/>
          </c:spPr>
          <c:invertIfNegative val="0"/>
          <c:cat>
            <c:strRef>
              <c:f>Comparison!$C$23:$F$23</c:f>
              <c:strCache>
                <c:ptCount val="4"/>
                <c:pt idx="0">
                  <c:v>1,3-dioxolane (wet biomass)</c:v>
                </c:pt>
                <c:pt idx="1">
                  <c:v>1,3-dioxolane (dry biomass)</c:v>
                </c:pt>
                <c:pt idx="2">
                  <c:v>chloroform (dry biomass)</c:v>
                </c:pt>
                <c:pt idx="3">
                  <c:v>ammonium laurate (wet biomass)</c:v>
                </c:pt>
              </c:strCache>
            </c:strRef>
          </c:cat>
          <c:val>
            <c:numRef>
              <c:f>Comparison!$C$29:$F$29</c:f>
              <c:numCache>
                <c:formatCode>General</c:formatCode>
                <c:ptCount val="4"/>
                <c:pt idx="0" formatCode="0.00E+00">
                  <c:v>1.7384731000000001E-5</c:v>
                </c:pt>
                <c:pt idx="1">
                  <c:v>1.7254820000000001E-5</c:v>
                </c:pt>
                <c:pt idx="2">
                  <c:v>1.2576299000000001E-5</c:v>
                </c:pt>
                <c:pt idx="3" formatCode="0.00E+00">
                  <c:v>1.1119137E-5</c:v>
                </c:pt>
              </c:numCache>
            </c:numRef>
          </c:val>
          <c:extLst>
            <c:ext xmlns:c16="http://schemas.microsoft.com/office/drawing/2014/chart" uri="{C3380CC4-5D6E-409C-BE32-E72D297353CC}">
              <c16:uniqueId val="{00000003-03B7-4237-B9AE-883F38D743A6}"/>
            </c:ext>
          </c:extLst>
        </c:ser>
        <c:ser>
          <c:idx val="8"/>
          <c:order val="4"/>
          <c:tx>
            <c:strRef>
              <c:f>Comparison!$A$33</c:f>
              <c:strCache>
                <c:ptCount val="1"/>
                <c:pt idx="0">
                  <c:v>Water consumption</c:v>
                </c:pt>
              </c:strCache>
            </c:strRef>
          </c:tx>
          <c:spPr>
            <a:solidFill>
              <a:schemeClr val="accent3">
                <a:lumMod val="60000"/>
              </a:schemeClr>
            </a:solidFill>
            <a:ln>
              <a:noFill/>
            </a:ln>
            <a:effectLst/>
          </c:spPr>
          <c:invertIfNegative val="0"/>
          <c:cat>
            <c:strRef>
              <c:f>Comparison!$C$23:$F$23</c:f>
              <c:strCache>
                <c:ptCount val="4"/>
                <c:pt idx="0">
                  <c:v>1,3-dioxolane (wet biomass)</c:v>
                </c:pt>
                <c:pt idx="1">
                  <c:v>1,3-dioxolane (dry biomass)</c:v>
                </c:pt>
                <c:pt idx="2">
                  <c:v>chloroform (dry biomass)</c:v>
                </c:pt>
                <c:pt idx="3">
                  <c:v>ammonium laurate (wet biomass)</c:v>
                </c:pt>
              </c:strCache>
            </c:strRef>
          </c:cat>
          <c:val>
            <c:numRef>
              <c:f>Comparison!$C$33:$F$33</c:f>
              <c:numCache>
                <c:formatCode>0.00E+00</c:formatCode>
                <c:ptCount val="4"/>
                <c:pt idx="0">
                  <c:v>-1.9269776000000001E-5</c:v>
                </c:pt>
                <c:pt idx="1">
                  <c:v>-1.6894610999999999E-5</c:v>
                </c:pt>
                <c:pt idx="2">
                  <c:v>6.9982896000000006E-5</c:v>
                </c:pt>
                <c:pt idx="3">
                  <c:v>-1.8157923000000001E-5</c:v>
                </c:pt>
              </c:numCache>
            </c:numRef>
          </c:val>
          <c:extLst>
            <c:ext xmlns:c16="http://schemas.microsoft.com/office/drawing/2014/chart" uri="{C3380CC4-5D6E-409C-BE32-E72D297353CC}">
              <c16:uniqueId val="{00000004-03B7-4237-B9AE-883F38D743A6}"/>
            </c:ext>
          </c:extLst>
        </c:ser>
        <c:ser>
          <c:idx val="9"/>
          <c:order val="5"/>
          <c:tx>
            <c:strRef>
              <c:f>Comparison!$A$32</c:f>
              <c:strCache>
                <c:ptCount val="1"/>
                <c:pt idx="0">
                  <c:v>Fossil resource scarcity</c:v>
                </c:pt>
              </c:strCache>
            </c:strRef>
          </c:tx>
          <c:spPr>
            <a:solidFill>
              <a:schemeClr val="accent4">
                <a:lumMod val="60000"/>
              </a:schemeClr>
            </a:solidFill>
            <a:ln>
              <a:noFill/>
            </a:ln>
            <a:effectLst/>
          </c:spPr>
          <c:invertIfNegative val="0"/>
          <c:cat>
            <c:strRef>
              <c:f>Comparison!$C$23:$F$23</c:f>
              <c:strCache>
                <c:ptCount val="4"/>
                <c:pt idx="0">
                  <c:v>1,3-dioxolane (wet biomass)</c:v>
                </c:pt>
                <c:pt idx="1">
                  <c:v>1,3-dioxolane (dry biomass)</c:v>
                </c:pt>
                <c:pt idx="2">
                  <c:v>chloroform (dry biomass)</c:v>
                </c:pt>
                <c:pt idx="3">
                  <c:v>ammonium laurate (wet biomass)</c:v>
                </c:pt>
              </c:strCache>
            </c:strRef>
          </c:cat>
          <c:val>
            <c:numRef>
              <c:f>Comparison!$C$32:$F$32</c:f>
              <c:numCache>
                <c:formatCode>0.00E+00</c:formatCode>
                <c:ptCount val="4"/>
                <c:pt idx="0">
                  <c:v>5.4290611E-4</c:v>
                </c:pt>
                <c:pt idx="1">
                  <c:v>5.6580762E-4</c:v>
                </c:pt>
                <c:pt idx="2">
                  <c:v>1.2262003999999999E-3</c:v>
                </c:pt>
                <c:pt idx="3">
                  <c:v>3.3055736000000001E-4</c:v>
                </c:pt>
              </c:numCache>
            </c:numRef>
          </c:val>
          <c:extLst>
            <c:ext xmlns:c16="http://schemas.microsoft.com/office/drawing/2014/chart" uri="{C3380CC4-5D6E-409C-BE32-E72D297353CC}">
              <c16:uniqueId val="{00000005-03B7-4237-B9AE-883F38D743A6}"/>
            </c:ext>
          </c:extLst>
        </c:ser>
        <c:ser>
          <c:idx val="2"/>
          <c:order val="6"/>
          <c:tx>
            <c:strRef>
              <c:f>Comparison!$A$34</c:f>
              <c:strCache>
                <c:ptCount val="1"/>
                <c:pt idx="0">
                  <c:v>Human toxicity</c:v>
                </c:pt>
              </c:strCache>
            </c:strRef>
          </c:tx>
          <c:spPr>
            <a:solidFill>
              <a:schemeClr val="accent3"/>
            </a:solidFill>
            <a:ln>
              <a:noFill/>
            </a:ln>
            <a:effectLst/>
          </c:spPr>
          <c:invertIfNegative val="0"/>
          <c:val>
            <c:numRef>
              <c:f>Comparison!$C$34:$F$34</c:f>
              <c:numCache>
                <c:formatCode>0.00E+00</c:formatCode>
                <c:ptCount val="4"/>
                <c:pt idx="0">
                  <c:v>1.1792631600000001E-3</c:v>
                </c:pt>
                <c:pt idx="1">
                  <c:v>1.1922290700000001E-3</c:v>
                </c:pt>
                <c:pt idx="2">
                  <c:v>1.5263932499999999E-3</c:v>
                </c:pt>
                <c:pt idx="3">
                  <c:v>7.3889257999999996E-4</c:v>
                </c:pt>
              </c:numCache>
            </c:numRef>
          </c:val>
          <c:extLst>
            <c:ext xmlns:c16="http://schemas.microsoft.com/office/drawing/2014/chart" uri="{C3380CC4-5D6E-409C-BE32-E72D297353CC}">
              <c16:uniqueId val="{00000006-03B7-4237-B9AE-883F38D743A6}"/>
            </c:ext>
          </c:extLst>
        </c:ser>
        <c:dLbls>
          <c:showLegendKey val="0"/>
          <c:showVal val="0"/>
          <c:showCatName val="0"/>
          <c:showSerName val="0"/>
          <c:showPercent val="0"/>
          <c:showBubbleSize val="0"/>
        </c:dLbls>
        <c:gapWidth val="150"/>
        <c:overlap val="100"/>
        <c:axId val="2129498639"/>
        <c:axId val="2129491567"/>
      </c:barChart>
      <c:catAx>
        <c:axId val="21294986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9491567"/>
        <c:crosses val="autoZero"/>
        <c:auto val="1"/>
        <c:lblAlgn val="ctr"/>
        <c:lblOffset val="100"/>
        <c:noMultiLvlLbl val="0"/>
      </c:catAx>
      <c:valAx>
        <c:axId val="2129491567"/>
        <c:scaling>
          <c:orientation val="minMax"/>
          <c:max val="4.000000000000001E-3"/>
        </c:scaling>
        <c:delete val="1"/>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100"/>
                  <a:t>Total</a:t>
                </a:r>
                <a:r>
                  <a:rPr lang="en-US" sz="1100" baseline="0"/>
                  <a:t> p</a:t>
                </a:r>
                <a:r>
                  <a:rPr lang="en-US" sz="1100"/>
                  <a:t>otential environmental impact [</a:t>
                </a:r>
                <a:r>
                  <a:rPr lang="en-US" sz="1100">
                    <a:latin typeface="Calibri" panose="020F0502020204030204" pitchFamily="34" charset="0"/>
                    <a:cs typeface="Calibri" panose="020F0502020204030204" pitchFamily="34" charset="0"/>
                  </a:rPr>
                  <a:t>µPt]</a:t>
                </a:r>
                <a:endParaRPr lang="en-US" sz="1100"/>
              </a:p>
            </c:rich>
          </c:tx>
          <c:layout>
            <c:manualLayout>
              <c:xMode val="edge"/>
              <c:yMode val="edge"/>
              <c:x val="7.9179043772230374E-3"/>
              <c:y val="0.2513227905887960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E+00" sourceLinked="0"/>
        <c:majorTickMark val="none"/>
        <c:minorTickMark val="none"/>
        <c:tickLblPos val="nextTo"/>
        <c:crossAx val="2129498639"/>
        <c:crosses val="autoZero"/>
        <c:crossBetween val="between"/>
      </c:valAx>
      <c:spPr>
        <a:noFill/>
        <a:ln>
          <a:noFill/>
        </a:ln>
        <a:effectLst/>
      </c:spPr>
    </c:plotArea>
    <c:legend>
      <c:legendPos val="r"/>
      <c:layout>
        <c:manualLayout>
          <c:xMode val="edge"/>
          <c:yMode val="edge"/>
          <c:x val="0.73837521383454685"/>
          <c:y val="0.29373264860497944"/>
          <c:w val="0.24180547635757524"/>
          <c:h val="0.57174861953608758"/>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485030329526455"/>
          <c:y val="5.3298681083485046E-2"/>
          <c:w val="0.61484236705761763"/>
          <c:h val="0.90588689839200576"/>
        </c:manualLayout>
      </c:layout>
      <c:barChart>
        <c:barDir val="col"/>
        <c:grouping val="stacked"/>
        <c:varyColors val="0"/>
        <c:ser>
          <c:idx val="0"/>
          <c:order val="0"/>
          <c:tx>
            <c:strRef>
              <c:f>Comparison!$A$24</c:f>
              <c:strCache>
                <c:ptCount val="1"/>
                <c:pt idx="0">
                  <c:v>Global warming</c:v>
                </c:pt>
              </c:strCache>
            </c:strRef>
          </c:tx>
          <c:spPr>
            <a:solidFill>
              <a:schemeClr val="accent1"/>
            </a:solidFill>
            <a:ln>
              <a:noFill/>
            </a:ln>
            <a:effectLst/>
          </c:spPr>
          <c:invertIfNegative val="0"/>
          <c:cat>
            <c:strRef>
              <c:f>Comparison!$C$23:$F$23</c:f>
              <c:strCache>
                <c:ptCount val="4"/>
                <c:pt idx="0">
                  <c:v>1,3-dioxolane (wet biomass)</c:v>
                </c:pt>
                <c:pt idx="1">
                  <c:v>1,3-dioxolane (dry biomass)</c:v>
                </c:pt>
                <c:pt idx="2">
                  <c:v>chloroform (dry biomass)</c:v>
                </c:pt>
                <c:pt idx="3">
                  <c:v>ammonium laurate (wet biomass)</c:v>
                </c:pt>
              </c:strCache>
            </c:strRef>
          </c:cat>
          <c:val>
            <c:numRef>
              <c:f>Comparison!$C$24:$F$24</c:f>
              <c:numCache>
                <c:formatCode>General</c:formatCode>
                <c:ptCount val="4"/>
                <c:pt idx="0" formatCode="0.00E+00">
                  <c:v>1.5667548000000001E-4</c:v>
                </c:pt>
                <c:pt idx="1">
                  <c:v>1.6313435000000001E-4</c:v>
                </c:pt>
                <c:pt idx="2">
                  <c:v>3.4922175000000002E-4</c:v>
                </c:pt>
                <c:pt idx="3" formatCode="0.00E+00">
                  <c:v>9.5408582999999993E-5</c:v>
                </c:pt>
              </c:numCache>
            </c:numRef>
          </c:val>
          <c:extLst>
            <c:ext xmlns:c16="http://schemas.microsoft.com/office/drawing/2014/chart" uri="{C3380CC4-5D6E-409C-BE32-E72D297353CC}">
              <c16:uniqueId val="{00000000-03B7-4237-B9AE-883F38D743A6}"/>
            </c:ext>
          </c:extLst>
        </c:ser>
        <c:ser>
          <c:idx val="1"/>
          <c:order val="1"/>
          <c:tx>
            <c:strRef>
              <c:f>Comparison!$A$26</c:f>
              <c:strCache>
                <c:ptCount val="1"/>
                <c:pt idx="0">
                  <c:v>Fine particulate matter formation</c:v>
                </c:pt>
              </c:strCache>
            </c:strRef>
          </c:tx>
          <c:spPr>
            <a:solidFill>
              <a:schemeClr val="accent2"/>
            </a:solidFill>
            <a:ln>
              <a:noFill/>
            </a:ln>
            <a:effectLst/>
          </c:spPr>
          <c:invertIfNegative val="0"/>
          <c:cat>
            <c:strRef>
              <c:f>Comparison!$C$23:$F$23</c:f>
              <c:strCache>
                <c:ptCount val="4"/>
                <c:pt idx="0">
                  <c:v>1,3-dioxolane (wet biomass)</c:v>
                </c:pt>
                <c:pt idx="1">
                  <c:v>1,3-dioxolane (dry biomass)</c:v>
                </c:pt>
                <c:pt idx="2">
                  <c:v>chloroform (dry biomass)</c:v>
                </c:pt>
                <c:pt idx="3">
                  <c:v>ammonium laurate (wet biomass)</c:v>
                </c:pt>
              </c:strCache>
            </c:strRef>
          </c:cat>
          <c:val>
            <c:numRef>
              <c:f>Comparison!$C$26:$F$26</c:f>
              <c:numCache>
                <c:formatCode>0.00E+00</c:formatCode>
                <c:ptCount val="4"/>
                <c:pt idx="0">
                  <c:v>3.635219E-5</c:v>
                </c:pt>
                <c:pt idx="1">
                  <c:v>3.6390404999999997E-5</c:v>
                </c:pt>
                <c:pt idx="2">
                  <c:v>3.5877434000000003E-5</c:v>
                </c:pt>
                <c:pt idx="3">
                  <c:v>2.3014424999999999E-5</c:v>
                </c:pt>
              </c:numCache>
            </c:numRef>
          </c:val>
          <c:extLst>
            <c:ext xmlns:c16="http://schemas.microsoft.com/office/drawing/2014/chart" uri="{C3380CC4-5D6E-409C-BE32-E72D297353CC}">
              <c16:uniqueId val="{00000001-03B7-4237-B9AE-883F38D743A6}"/>
            </c:ext>
          </c:extLst>
        </c:ser>
        <c:ser>
          <c:idx val="3"/>
          <c:order val="2"/>
          <c:tx>
            <c:strRef>
              <c:f>Comparison!$A$27</c:f>
              <c:strCache>
                <c:ptCount val="1"/>
                <c:pt idx="0">
                  <c:v>Terrestrial acidification</c:v>
                </c:pt>
              </c:strCache>
            </c:strRef>
          </c:tx>
          <c:spPr>
            <a:solidFill>
              <a:schemeClr val="accent4"/>
            </a:solidFill>
            <a:ln>
              <a:noFill/>
            </a:ln>
            <a:effectLst/>
          </c:spPr>
          <c:invertIfNegative val="0"/>
          <c:cat>
            <c:strRef>
              <c:f>Comparison!$C$23:$F$23</c:f>
              <c:strCache>
                <c:ptCount val="4"/>
                <c:pt idx="0">
                  <c:v>1,3-dioxolane (wet biomass)</c:v>
                </c:pt>
                <c:pt idx="1">
                  <c:v>1,3-dioxolane (dry biomass)</c:v>
                </c:pt>
                <c:pt idx="2">
                  <c:v>chloroform (dry biomass)</c:v>
                </c:pt>
                <c:pt idx="3">
                  <c:v>ammonium laurate (wet biomass)</c:v>
                </c:pt>
              </c:strCache>
            </c:strRef>
          </c:cat>
          <c:val>
            <c:numRef>
              <c:f>Comparison!$C$27:$F$27</c:f>
              <c:numCache>
                <c:formatCode>General</c:formatCode>
                <c:ptCount val="4"/>
                <c:pt idx="0" formatCode="0.00E+00">
                  <c:v>1.1673161999999999E-4</c:v>
                </c:pt>
                <c:pt idx="1">
                  <c:v>1.1982152E-4</c:v>
                </c:pt>
                <c:pt idx="2">
                  <c:v>2.0694147E-4</c:v>
                </c:pt>
                <c:pt idx="3" formatCode="0.00E+00">
                  <c:v>7.1575171999999995E-5</c:v>
                </c:pt>
              </c:numCache>
            </c:numRef>
          </c:val>
          <c:extLst>
            <c:ext xmlns:c16="http://schemas.microsoft.com/office/drawing/2014/chart" uri="{C3380CC4-5D6E-409C-BE32-E72D297353CC}">
              <c16:uniqueId val="{00000002-03B7-4237-B9AE-883F38D743A6}"/>
            </c:ext>
          </c:extLst>
        </c:ser>
        <c:ser>
          <c:idx val="4"/>
          <c:order val="3"/>
          <c:tx>
            <c:strRef>
              <c:f>Comparison!$A$29</c:f>
              <c:strCache>
                <c:ptCount val="1"/>
                <c:pt idx="0">
                  <c:v>Marine eutrophication</c:v>
                </c:pt>
              </c:strCache>
            </c:strRef>
          </c:tx>
          <c:spPr>
            <a:solidFill>
              <a:schemeClr val="accent5"/>
            </a:solidFill>
            <a:ln>
              <a:noFill/>
            </a:ln>
            <a:effectLst/>
          </c:spPr>
          <c:invertIfNegative val="0"/>
          <c:cat>
            <c:strRef>
              <c:f>Comparison!$C$23:$F$23</c:f>
              <c:strCache>
                <c:ptCount val="4"/>
                <c:pt idx="0">
                  <c:v>1,3-dioxolane (wet biomass)</c:v>
                </c:pt>
                <c:pt idx="1">
                  <c:v>1,3-dioxolane (dry biomass)</c:v>
                </c:pt>
                <c:pt idx="2">
                  <c:v>chloroform (dry biomass)</c:v>
                </c:pt>
                <c:pt idx="3">
                  <c:v>ammonium laurate (wet biomass)</c:v>
                </c:pt>
              </c:strCache>
            </c:strRef>
          </c:cat>
          <c:val>
            <c:numRef>
              <c:f>Comparison!$C$29:$F$29</c:f>
              <c:numCache>
                <c:formatCode>General</c:formatCode>
                <c:ptCount val="4"/>
                <c:pt idx="0" formatCode="0.00E+00">
                  <c:v>1.7384731000000001E-5</c:v>
                </c:pt>
                <c:pt idx="1">
                  <c:v>1.7254820000000001E-5</c:v>
                </c:pt>
                <c:pt idx="2">
                  <c:v>1.2576299000000001E-5</c:v>
                </c:pt>
                <c:pt idx="3" formatCode="0.00E+00">
                  <c:v>1.1119137E-5</c:v>
                </c:pt>
              </c:numCache>
            </c:numRef>
          </c:val>
          <c:extLst>
            <c:ext xmlns:c16="http://schemas.microsoft.com/office/drawing/2014/chart" uri="{C3380CC4-5D6E-409C-BE32-E72D297353CC}">
              <c16:uniqueId val="{00000003-03B7-4237-B9AE-883F38D743A6}"/>
            </c:ext>
          </c:extLst>
        </c:ser>
        <c:ser>
          <c:idx val="8"/>
          <c:order val="4"/>
          <c:tx>
            <c:strRef>
              <c:f>Comparison!$A$33</c:f>
              <c:strCache>
                <c:ptCount val="1"/>
                <c:pt idx="0">
                  <c:v>Water consumption</c:v>
                </c:pt>
              </c:strCache>
            </c:strRef>
          </c:tx>
          <c:spPr>
            <a:solidFill>
              <a:schemeClr val="accent3">
                <a:lumMod val="60000"/>
              </a:schemeClr>
            </a:solidFill>
            <a:ln>
              <a:noFill/>
            </a:ln>
            <a:effectLst/>
          </c:spPr>
          <c:invertIfNegative val="0"/>
          <c:cat>
            <c:strRef>
              <c:f>Comparison!$C$23:$F$23</c:f>
              <c:strCache>
                <c:ptCount val="4"/>
                <c:pt idx="0">
                  <c:v>1,3-dioxolane (wet biomass)</c:v>
                </c:pt>
                <c:pt idx="1">
                  <c:v>1,3-dioxolane (dry biomass)</c:v>
                </c:pt>
                <c:pt idx="2">
                  <c:v>chloroform (dry biomass)</c:v>
                </c:pt>
                <c:pt idx="3">
                  <c:v>ammonium laurate (wet biomass)</c:v>
                </c:pt>
              </c:strCache>
            </c:strRef>
          </c:cat>
          <c:val>
            <c:numRef>
              <c:f>Comparison!$C$33:$F$33</c:f>
              <c:numCache>
                <c:formatCode>0.00E+00</c:formatCode>
                <c:ptCount val="4"/>
                <c:pt idx="0">
                  <c:v>-1.9269776000000001E-5</c:v>
                </c:pt>
                <c:pt idx="1">
                  <c:v>-1.6894610999999999E-5</c:v>
                </c:pt>
                <c:pt idx="2">
                  <c:v>6.9982896000000006E-5</c:v>
                </c:pt>
                <c:pt idx="3">
                  <c:v>-1.8157923000000001E-5</c:v>
                </c:pt>
              </c:numCache>
            </c:numRef>
          </c:val>
          <c:extLst>
            <c:ext xmlns:c16="http://schemas.microsoft.com/office/drawing/2014/chart" uri="{C3380CC4-5D6E-409C-BE32-E72D297353CC}">
              <c16:uniqueId val="{00000004-03B7-4237-B9AE-883F38D743A6}"/>
            </c:ext>
          </c:extLst>
        </c:ser>
        <c:ser>
          <c:idx val="9"/>
          <c:order val="5"/>
          <c:tx>
            <c:strRef>
              <c:f>Comparison!$A$32</c:f>
              <c:strCache>
                <c:ptCount val="1"/>
                <c:pt idx="0">
                  <c:v>Fossil resource scarcity</c:v>
                </c:pt>
              </c:strCache>
            </c:strRef>
          </c:tx>
          <c:spPr>
            <a:solidFill>
              <a:schemeClr val="accent4">
                <a:lumMod val="60000"/>
              </a:schemeClr>
            </a:solidFill>
            <a:ln>
              <a:noFill/>
            </a:ln>
            <a:effectLst/>
          </c:spPr>
          <c:invertIfNegative val="0"/>
          <c:cat>
            <c:strRef>
              <c:f>Comparison!$C$23:$F$23</c:f>
              <c:strCache>
                <c:ptCount val="4"/>
                <c:pt idx="0">
                  <c:v>1,3-dioxolane (wet biomass)</c:v>
                </c:pt>
                <c:pt idx="1">
                  <c:v>1,3-dioxolane (dry biomass)</c:v>
                </c:pt>
                <c:pt idx="2">
                  <c:v>chloroform (dry biomass)</c:v>
                </c:pt>
                <c:pt idx="3">
                  <c:v>ammonium laurate (wet biomass)</c:v>
                </c:pt>
              </c:strCache>
            </c:strRef>
          </c:cat>
          <c:val>
            <c:numRef>
              <c:f>Comparison!$C$32:$F$32</c:f>
              <c:numCache>
                <c:formatCode>0.00E+00</c:formatCode>
                <c:ptCount val="4"/>
                <c:pt idx="0">
                  <c:v>5.4290611E-4</c:v>
                </c:pt>
                <c:pt idx="1">
                  <c:v>5.6580762E-4</c:v>
                </c:pt>
                <c:pt idx="2">
                  <c:v>1.2262003999999999E-3</c:v>
                </c:pt>
                <c:pt idx="3">
                  <c:v>3.3055736000000001E-4</c:v>
                </c:pt>
              </c:numCache>
            </c:numRef>
          </c:val>
          <c:extLst>
            <c:ext xmlns:c16="http://schemas.microsoft.com/office/drawing/2014/chart" uri="{C3380CC4-5D6E-409C-BE32-E72D297353CC}">
              <c16:uniqueId val="{00000005-03B7-4237-B9AE-883F38D743A6}"/>
            </c:ext>
          </c:extLst>
        </c:ser>
        <c:ser>
          <c:idx val="2"/>
          <c:order val="6"/>
          <c:tx>
            <c:strRef>
              <c:f>Comparison!$A$34</c:f>
              <c:strCache>
                <c:ptCount val="1"/>
                <c:pt idx="0">
                  <c:v>Human toxicity</c:v>
                </c:pt>
              </c:strCache>
            </c:strRef>
          </c:tx>
          <c:spPr>
            <a:solidFill>
              <a:schemeClr val="accent3"/>
            </a:solidFill>
            <a:ln>
              <a:noFill/>
            </a:ln>
            <a:effectLst/>
          </c:spPr>
          <c:invertIfNegative val="0"/>
          <c:val>
            <c:numRef>
              <c:f>Comparison!$C$34:$F$34</c:f>
              <c:numCache>
                <c:formatCode>0.00E+00</c:formatCode>
                <c:ptCount val="4"/>
                <c:pt idx="0">
                  <c:v>1.1792631600000001E-3</c:v>
                </c:pt>
                <c:pt idx="1">
                  <c:v>1.1922290700000001E-3</c:v>
                </c:pt>
                <c:pt idx="2">
                  <c:v>1.5263932499999999E-3</c:v>
                </c:pt>
                <c:pt idx="3">
                  <c:v>7.3889257999999996E-4</c:v>
                </c:pt>
              </c:numCache>
            </c:numRef>
          </c:val>
          <c:extLst>
            <c:ext xmlns:c16="http://schemas.microsoft.com/office/drawing/2014/chart" uri="{C3380CC4-5D6E-409C-BE32-E72D297353CC}">
              <c16:uniqueId val="{00000006-03B7-4237-B9AE-883F38D743A6}"/>
            </c:ext>
          </c:extLst>
        </c:ser>
        <c:dLbls>
          <c:showLegendKey val="0"/>
          <c:showVal val="0"/>
          <c:showCatName val="0"/>
          <c:showSerName val="0"/>
          <c:showPercent val="0"/>
          <c:showBubbleSize val="0"/>
        </c:dLbls>
        <c:gapWidth val="150"/>
        <c:overlap val="100"/>
        <c:axId val="2129498639"/>
        <c:axId val="2129491567"/>
      </c:barChart>
      <c:catAx>
        <c:axId val="212949863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9491567"/>
        <c:crosses val="autoZero"/>
        <c:auto val="1"/>
        <c:lblAlgn val="ctr"/>
        <c:lblOffset val="100"/>
        <c:noMultiLvlLbl val="0"/>
      </c:catAx>
      <c:valAx>
        <c:axId val="2129491567"/>
        <c:scaling>
          <c:orientation val="minMax"/>
          <c:max val="4.000000000000001E-3"/>
        </c:scaling>
        <c:delete val="1"/>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100"/>
                  <a:t>Total</a:t>
                </a:r>
                <a:r>
                  <a:rPr lang="en-US" sz="1100" baseline="0"/>
                  <a:t> p</a:t>
                </a:r>
                <a:r>
                  <a:rPr lang="en-US" sz="1100"/>
                  <a:t>otential environmental impact [</a:t>
                </a:r>
                <a:r>
                  <a:rPr lang="en-US" sz="1100">
                    <a:latin typeface="Calibri" panose="020F0502020204030204" pitchFamily="34" charset="0"/>
                    <a:cs typeface="Calibri" panose="020F0502020204030204" pitchFamily="34" charset="0"/>
                  </a:rPr>
                  <a:t>µPt]</a:t>
                </a:r>
                <a:endParaRPr lang="en-US" sz="1100"/>
              </a:p>
            </c:rich>
          </c:tx>
          <c:layout>
            <c:manualLayout>
              <c:xMode val="edge"/>
              <c:yMode val="edge"/>
              <c:x val="7.9179043772230374E-3"/>
              <c:y val="0.2513227905887960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E+00" sourceLinked="0"/>
        <c:majorTickMark val="none"/>
        <c:minorTickMark val="none"/>
        <c:tickLblPos val="nextTo"/>
        <c:crossAx val="2129498639"/>
        <c:crosses val="autoZero"/>
        <c:crossBetween val="between"/>
      </c:valAx>
      <c:spPr>
        <a:noFill/>
        <a:ln>
          <a:noFill/>
        </a:ln>
        <a:effectLst/>
      </c:spPr>
    </c:plotArea>
    <c:legend>
      <c:legendPos val="r"/>
      <c:layout>
        <c:manualLayout>
          <c:xMode val="edge"/>
          <c:yMode val="edge"/>
          <c:x val="0.73837521383454685"/>
          <c:y val="0.29373264860497944"/>
          <c:w val="0.24180547635757524"/>
          <c:h val="0.57174861953608758"/>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296208509650579"/>
          <c:y val="8.4412844775981946E-2"/>
          <c:w val="0.79130086417769208"/>
          <c:h val="0.76535256681624475"/>
        </c:manualLayout>
      </c:layout>
      <c:scatterChart>
        <c:scatterStyle val="lineMarker"/>
        <c:varyColors val="0"/>
        <c:ser>
          <c:idx val="0"/>
          <c:order val="0"/>
          <c:tx>
            <c:strRef>
              <c:f>economics!$F$73</c:f>
              <c:strCache>
                <c:ptCount val="1"/>
                <c:pt idx="0">
                  <c:v>Total COM </c:v>
                </c:pt>
              </c:strCache>
            </c:strRef>
          </c:tx>
          <c:spPr>
            <a:ln w="22225">
              <a:solidFill>
                <a:schemeClr val="tx1"/>
              </a:solidFill>
            </a:ln>
          </c:spPr>
          <c:marker>
            <c:symbol val="diamond"/>
            <c:size val="11"/>
          </c:marker>
          <c:xVal>
            <c:numRef>
              <c:f>economics!$B$74:$B$83</c:f>
              <c:numCache>
                <c:formatCode>General</c:formatCode>
                <c:ptCount val="10"/>
                <c:pt idx="0">
                  <c:v>10</c:v>
                </c:pt>
                <c:pt idx="1">
                  <c:v>20</c:v>
                </c:pt>
                <c:pt idx="2">
                  <c:v>30</c:v>
                </c:pt>
                <c:pt idx="3">
                  <c:v>40</c:v>
                </c:pt>
                <c:pt idx="4">
                  <c:v>50</c:v>
                </c:pt>
                <c:pt idx="5">
                  <c:v>60</c:v>
                </c:pt>
                <c:pt idx="6">
                  <c:v>70</c:v>
                </c:pt>
                <c:pt idx="7">
                  <c:v>80</c:v>
                </c:pt>
                <c:pt idx="8">
                  <c:v>90</c:v>
                </c:pt>
                <c:pt idx="9">
                  <c:v>100</c:v>
                </c:pt>
              </c:numCache>
            </c:numRef>
          </c:xVal>
          <c:yVal>
            <c:numRef>
              <c:f>economics!$F$74:$F$83</c:f>
              <c:numCache>
                <c:formatCode>_(* #,##0.00_);_(* \(#,##0.00\);_(* "-"??_);_(@_)</c:formatCode>
                <c:ptCount val="10"/>
                <c:pt idx="0">
                  <c:v>4.6430716657515498</c:v>
                </c:pt>
                <c:pt idx="1">
                  <c:v>2.9947794729290651</c:v>
                </c:pt>
                <c:pt idx="2">
                  <c:v>2.2890193040336206</c:v>
                </c:pt>
                <c:pt idx="3">
                  <c:v>1.8547766420695562</c:v>
                </c:pt>
                <c:pt idx="4">
                  <c:v>1.6020057825295284</c:v>
                </c:pt>
                <c:pt idx="5">
                  <c:v>1.547866151054716</c:v>
                </c:pt>
                <c:pt idx="6">
                  <c:v>1.5108852369967145</c:v>
                </c:pt>
                <c:pt idx="7">
                  <c:v>1.4905047236744013</c:v>
                </c:pt>
                <c:pt idx="8">
                  <c:v>1.48561904526279</c:v>
                </c:pt>
                <c:pt idx="9">
                  <c:v>1.4615506153695763</c:v>
                </c:pt>
              </c:numCache>
            </c:numRef>
          </c:yVal>
          <c:smooth val="0"/>
          <c:extLst>
            <c:ext xmlns:c16="http://schemas.microsoft.com/office/drawing/2014/chart" uri="{C3380CC4-5D6E-409C-BE32-E72D297353CC}">
              <c16:uniqueId val="{00000000-01F4-F94B-87A2-11FE36F984DA}"/>
            </c:ext>
          </c:extLst>
        </c:ser>
        <c:ser>
          <c:idx val="4"/>
          <c:order val="1"/>
          <c:tx>
            <c:strRef>
              <c:f>economics!$H$73</c:f>
              <c:strCache>
                <c:ptCount val="1"/>
                <c:pt idx="0">
                  <c:v>Fermentation stage</c:v>
                </c:pt>
              </c:strCache>
            </c:strRef>
          </c:tx>
          <c:spPr>
            <a:ln w="19050" cap="rnd">
              <a:solidFill>
                <a:schemeClr val="tx1"/>
              </a:solidFill>
              <a:prstDash val="sysDash"/>
              <a:round/>
            </a:ln>
            <a:effectLst/>
          </c:spPr>
          <c:marker>
            <c:symbol val="star"/>
            <c:size val="10"/>
            <c:spPr>
              <a:ln>
                <a:solidFill>
                  <a:schemeClr val="tx1"/>
                </a:solidFill>
              </a:ln>
            </c:spPr>
          </c:marker>
          <c:xVal>
            <c:numRef>
              <c:f>economics!$B$74:$B$83</c:f>
              <c:numCache>
                <c:formatCode>General</c:formatCode>
                <c:ptCount val="10"/>
                <c:pt idx="0">
                  <c:v>10</c:v>
                </c:pt>
                <c:pt idx="1">
                  <c:v>20</c:v>
                </c:pt>
                <c:pt idx="2">
                  <c:v>30</c:v>
                </c:pt>
                <c:pt idx="3">
                  <c:v>40</c:v>
                </c:pt>
                <c:pt idx="4">
                  <c:v>50</c:v>
                </c:pt>
                <c:pt idx="5">
                  <c:v>60</c:v>
                </c:pt>
                <c:pt idx="6">
                  <c:v>70</c:v>
                </c:pt>
                <c:pt idx="7">
                  <c:v>80</c:v>
                </c:pt>
                <c:pt idx="8">
                  <c:v>90</c:v>
                </c:pt>
                <c:pt idx="9">
                  <c:v>100</c:v>
                </c:pt>
              </c:numCache>
            </c:numRef>
          </c:xVal>
          <c:yVal>
            <c:numRef>
              <c:f>economics!$H$74:$H$83</c:f>
              <c:numCache>
                <c:formatCode>0.00</c:formatCode>
                <c:ptCount val="10"/>
                <c:pt idx="0">
                  <c:v>0.80133767675442868</c:v>
                </c:pt>
                <c:pt idx="1">
                  <c:v>0.64363340145792847</c:v>
                </c:pt>
                <c:pt idx="2">
                  <c:v>0.55474601932142864</c:v>
                </c:pt>
                <c:pt idx="3">
                  <c:v>0.52</c:v>
                </c:pt>
                <c:pt idx="4">
                  <c:v>0.5</c:v>
                </c:pt>
                <c:pt idx="5">
                  <c:v>0.48</c:v>
                </c:pt>
                <c:pt idx="6">
                  <c:v>0.46653472469699997</c:v>
                </c:pt>
                <c:pt idx="7">
                  <c:v>0.45397682045555354</c:v>
                </c:pt>
                <c:pt idx="8">
                  <c:v>0.45</c:v>
                </c:pt>
                <c:pt idx="9">
                  <c:v>0.45220159015122863</c:v>
                </c:pt>
              </c:numCache>
            </c:numRef>
          </c:yVal>
          <c:smooth val="0"/>
          <c:extLst>
            <c:ext xmlns:c16="http://schemas.microsoft.com/office/drawing/2014/chart" uri="{C3380CC4-5D6E-409C-BE32-E72D297353CC}">
              <c16:uniqueId val="{00000001-01F4-F94B-87A2-11FE36F984DA}"/>
            </c:ext>
          </c:extLst>
        </c:ser>
        <c:ser>
          <c:idx val="5"/>
          <c:order val="2"/>
          <c:tx>
            <c:strRef>
              <c:f>economics!$I$73</c:f>
              <c:strCache>
                <c:ptCount val="1"/>
                <c:pt idx="0">
                  <c:v>Enzyme &amp; Hydrolysate production</c:v>
                </c:pt>
              </c:strCache>
            </c:strRef>
          </c:tx>
          <c:spPr>
            <a:ln w="22225">
              <a:solidFill>
                <a:schemeClr val="tx1"/>
              </a:solidFill>
              <a:prstDash val="dash"/>
            </a:ln>
          </c:spPr>
          <c:marker>
            <c:symbol val="circle"/>
            <c:size val="10"/>
            <c:spPr>
              <a:ln>
                <a:solidFill>
                  <a:schemeClr val="tx1"/>
                </a:solidFill>
              </a:ln>
            </c:spPr>
          </c:marker>
          <c:xVal>
            <c:numRef>
              <c:f>economics!$B$74:$B$83</c:f>
              <c:numCache>
                <c:formatCode>General</c:formatCode>
                <c:ptCount val="10"/>
                <c:pt idx="0">
                  <c:v>10</c:v>
                </c:pt>
                <c:pt idx="1">
                  <c:v>20</c:v>
                </c:pt>
                <c:pt idx="2">
                  <c:v>30</c:v>
                </c:pt>
                <c:pt idx="3">
                  <c:v>40</c:v>
                </c:pt>
                <c:pt idx="4">
                  <c:v>50</c:v>
                </c:pt>
                <c:pt idx="5">
                  <c:v>60</c:v>
                </c:pt>
                <c:pt idx="6">
                  <c:v>70</c:v>
                </c:pt>
                <c:pt idx="7">
                  <c:v>80</c:v>
                </c:pt>
                <c:pt idx="8">
                  <c:v>90</c:v>
                </c:pt>
                <c:pt idx="9">
                  <c:v>100</c:v>
                </c:pt>
              </c:numCache>
            </c:numRef>
          </c:xVal>
          <c:yVal>
            <c:numRef>
              <c:f>economics!$I$74:$I$83</c:f>
              <c:numCache>
                <c:formatCode>_(* #,##0.00_);_(* \(#,##0.00\);_(* "-"??_);_(@_)</c:formatCode>
                <c:ptCount val="10"/>
                <c:pt idx="0">
                  <c:v>2.0610420050010756</c:v>
                </c:pt>
                <c:pt idx="1">
                  <c:v>1.3553693745427107</c:v>
                </c:pt>
                <c:pt idx="2">
                  <c:v>1.0631790194912043</c:v>
                </c:pt>
                <c:pt idx="3">
                  <c:v>0.86506004414716697</c:v>
                </c:pt>
                <c:pt idx="4">
                  <c:v>0.78075201496218705</c:v>
                </c:pt>
                <c:pt idx="5">
                  <c:v>0.75991544324442317</c:v>
                </c:pt>
                <c:pt idx="6">
                  <c:v>0.73872862682268436</c:v>
                </c:pt>
                <c:pt idx="7">
                  <c:v>0.7322374910792202</c:v>
                </c:pt>
                <c:pt idx="8">
                  <c:v>0.7249564202573261</c:v>
                </c:pt>
                <c:pt idx="9">
                  <c:v>0.71897268543995219</c:v>
                </c:pt>
              </c:numCache>
            </c:numRef>
          </c:yVal>
          <c:smooth val="0"/>
          <c:extLst>
            <c:ext xmlns:c16="http://schemas.microsoft.com/office/drawing/2014/chart" uri="{C3380CC4-5D6E-409C-BE32-E72D297353CC}">
              <c16:uniqueId val="{00000002-01F4-F94B-87A2-11FE36F984DA}"/>
            </c:ext>
          </c:extLst>
        </c:ser>
        <c:ser>
          <c:idx val="3"/>
          <c:order val="3"/>
          <c:tx>
            <c:strRef>
              <c:f>economics!$J$73</c:f>
              <c:strCache>
                <c:ptCount val="1"/>
                <c:pt idx="0">
                  <c:v>Downstream 1,3-dioxolane</c:v>
                </c:pt>
              </c:strCache>
            </c:strRef>
          </c:tx>
          <c:spPr>
            <a:ln w="22225">
              <a:solidFill>
                <a:schemeClr val="tx1"/>
              </a:solidFill>
              <a:prstDash val="lgDashDot"/>
            </a:ln>
          </c:spPr>
          <c:marker>
            <c:symbol val="square"/>
            <c:size val="10"/>
            <c:spPr>
              <a:ln>
                <a:solidFill>
                  <a:schemeClr val="tx1"/>
                </a:solidFill>
              </a:ln>
            </c:spPr>
          </c:marker>
          <c:xVal>
            <c:numRef>
              <c:f>economics!$B$74:$B$83</c:f>
              <c:numCache>
                <c:formatCode>General</c:formatCode>
                <c:ptCount val="10"/>
                <c:pt idx="0">
                  <c:v>10</c:v>
                </c:pt>
                <c:pt idx="1">
                  <c:v>20</c:v>
                </c:pt>
                <c:pt idx="2">
                  <c:v>30</c:v>
                </c:pt>
                <c:pt idx="3">
                  <c:v>40</c:v>
                </c:pt>
                <c:pt idx="4">
                  <c:v>50</c:v>
                </c:pt>
                <c:pt idx="5">
                  <c:v>60</c:v>
                </c:pt>
                <c:pt idx="6">
                  <c:v>70</c:v>
                </c:pt>
                <c:pt idx="7">
                  <c:v>80</c:v>
                </c:pt>
                <c:pt idx="8">
                  <c:v>90</c:v>
                </c:pt>
                <c:pt idx="9">
                  <c:v>100</c:v>
                </c:pt>
              </c:numCache>
            </c:numRef>
          </c:xVal>
          <c:yVal>
            <c:numRef>
              <c:f>economics!$J$74:$J$83</c:f>
              <c:numCache>
                <c:formatCode>_(* #,##0.00_);_(* \(#,##0.00\);_(* "-"??_);_(@_)</c:formatCode>
                <c:ptCount val="10"/>
                <c:pt idx="0">
                  <c:v>1.7806919839960456</c:v>
                </c:pt>
                <c:pt idx="1">
                  <c:v>0.99577669692842585</c:v>
                </c:pt>
                <c:pt idx="2">
                  <c:v>0.6710942652209877</c:v>
                </c:pt>
                <c:pt idx="3">
                  <c:v>0.46971659792238918</c:v>
                </c:pt>
                <c:pt idx="4">
                  <c:v>0.32125376756734136</c:v>
                </c:pt>
                <c:pt idx="5">
                  <c:v>0.30795070781029288</c:v>
                </c:pt>
                <c:pt idx="6">
                  <c:v>0.30562188547703018</c:v>
                </c:pt>
                <c:pt idx="7">
                  <c:v>0.30429041213962749</c:v>
                </c:pt>
                <c:pt idx="8">
                  <c:v>0.31066262500546393</c:v>
                </c:pt>
                <c:pt idx="9">
                  <c:v>0.2903763397783955</c:v>
                </c:pt>
              </c:numCache>
            </c:numRef>
          </c:yVal>
          <c:smooth val="0"/>
          <c:extLst>
            <c:ext xmlns:c16="http://schemas.microsoft.com/office/drawing/2014/chart" uri="{C3380CC4-5D6E-409C-BE32-E72D297353CC}">
              <c16:uniqueId val="{00000003-01F4-F94B-87A2-11FE36F984DA}"/>
            </c:ext>
          </c:extLst>
        </c:ser>
        <c:dLbls>
          <c:showLegendKey val="0"/>
          <c:showVal val="0"/>
          <c:showCatName val="0"/>
          <c:showSerName val="0"/>
          <c:showPercent val="0"/>
          <c:showBubbleSize val="0"/>
        </c:dLbls>
        <c:axId val="1040912831"/>
        <c:axId val="1040908671"/>
      </c:scatterChart>
      <c:valAx>
        <c:axId val="1040912831"/>
        <c:scaling>
          <c:orientation val="minMax"/>
        </c:scaling>
        <c:delete val="0"/>
        <c:axPos val="b"/>
        <c:title>
          <c:tx>
            <c:rich>
              <a:bodyPr/>
              <a:lstStyle/>
              <a:p>
                <a:pPr>
                  <a:defRPr b="1"/>
                </a:pPr>
                <a:r>
                  <a:rPr lang="en-US" b="1"/>
                  <a:t>Capacities (kt)</a:t>
                </a:r>
              </a:p>
            </c:rich>
          </c:tx>
          <c:overlay val="0"/>
        </c:title>
        <c:numFmt formatCode="General" sourceLinked="1"/>
        <c:majorTickMark val="out"/>
        <c:minorTickMark val="none"/>
        <c:tickLblPos val="nextTo"/>
        <c:spPr>
          <a:noFill/>
          <a:ln w="9525" cap="flat" cmpd="sng" algn="ctr">
            <a:solidFill>
              <a:schemeClr val="tx1"/>
            </a:solidFill>
            <a:round/>
          </a:ln>
          <a:effectLst/>
        </c:spPr>
        <c:txPr>
          <a:bodyPr rot="-60000000" vert="horz"/>
          <a:lstStyle/>
          <a:p>
            <a:pPr>
              <a:defRPr/>
            </a:pPr>
            <a:endParaRPr lang="en-US"/>
          </a:p>
        </c:txPr>
        <c:crossAx val="1040908671"/>
        <c:crosses val="autoZero"/>
        <c:crossBetween val="midCat"/>
        <c:majorUnit val="20"/>
      </c:valAx>
      <c:valAx>
        <c:axId val="1040908671"/>
        <c:scaling>
          <c:orientation val="minMax"/>
        </c:scaling>
        <c:delete val="1"/>
        <c:axPos val="l"/>
        <c:title>
          <c:tx>
            <c:rich>
              <a:bodyPr/>
              <a:lstStyle/>
              <a:p>
                <a:pPr>
                  <a:defRPr b="1"/>
                </a:pPr>
                <a:r>
                  <a:rPr lang="en-US" b="1" dirty="0"/>
                  <a:t>Cost of manufacturing (</a:t>
                </a:r>
                <a:r>
                  <a:rPr lang="el-GR" b="1" dirty="0"/>
                  <a:t>€</a:t>
                </a:r>
                <a:r>
                  <a:rPr lang="en-US" b="1" dirty="0"/>
                  <a:t>/kg)</a:t>
                </a:r>
              </a:p>
            </c:rich>
          </c:tx>
          <c:layout>
            <c:manualLayout>
              <c:xMode val="edge"/>
              <c:yMode val="edge"/>
              <c:x val="0"/>
              <c:y val="0.1546455541741493"/>
            </c:manualLayout>
          </c:layout>
          <c:overlay val="0"/>
        </c:title>
        <c:numFmt formatCode="_(* #,##0_);_(* \(#,##0\);_(* &quot;-&quot;_);_(@_)" sourceLinked="0"/>
        <c:majorTickMark val="out"/>
        <c:minorTickMark val="none"/>
        <c:tickLblPos val="nextTo"/>
        <c:crossAx val="1040912831"/>
        <c:crosses val="autoZero"/>
        <c:crossBetween val="midCat"/>
        <c:majorUnit val="1"/>
      </c:valAx>
      <c:spPr>
        <a:ln>
          <a:solidFill>
            <a:schemeClr val="tx1"/>
          </a:solidFill>
        </a:ln>
      </c:spPr>
    </c:plotArea>
    <c:legend>
      <c:legendPos val="r"/>
      <c:layout>
        <c:manualLayout>
          <c:xMode val="edge"/>
          <c:yMode val="edge"/>
          <c:x val="0.25243831128251826"/>
          <c:y val="9.7900838053138095E-2"/>
          <c:w val="0.65685874087167662"/>
          <c:h val="0.35084927706405122"/>
        </c:manualLayout>
      </c:layout>
      <c:overlay val="0"/>
    </c:legend>
    <c:plotVisOnly val="1"/>
    <c:dispBlanksAs val="gap"/>
    <c:showDLblsOverMax val="0"/>
    <c:extLst/>
  </c:chart>
  <c:spPr>
    <a:ln>
      <a:noFill/>
    </a:ln>
  </c:spPr>
  <c:txPr>
    <a:bodyPr/>
    <a:lstStyle/>
    <a:p>
      <a:pPr>
        <a:defRPr sz="1400" b="0">
          <a:latin typeface="Times New Roman" panose="02020603050405020304" pitchFamily="18" charset="0"/>
          <a:cs typeface="Times New Roman" panose="02020603050405020304" pitchFamily="18" charset="0"/>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49734643391842"/>
          <c:y val="7.1899365631827972E-2"/>
          <c:w val="0.73527101790687555"/>
          <c:h val="0.7877538497465385"/>
        </c:manualLayout>
      </c:layout>
      <c:scatterChart>
        <c:scatterStyle val="lineMarker"/>
        <c:varyColors val="0"/>
        <c:ser>
          <c:idx val="0"/>
          <c:order val="0"/>
          <c:tx>
            <c:strRef>
              <c:f>economics!$J$86</c:f>
              <c:strCache>
                <c:ptCount val="1"/>
                <c:pt idx="0">
                  <c:v>1,3-Dioxolane</c:v>
                </c:pt>
              </c:strCache>
            </c:strRef>
          </c:tx>
          <c:spPr>
            <a:ln>
              <a:solidFill>
                <a:schemeClr val="tx1"/>
              </a:solidFill>
            </a:ln>
          </c:spPr>
          <c:marker>
            <c:symbol val="diamond"/>
            <c:size val="10"/>
            <c:spPr>
              <a:ln>
                <a:solidFill>
                  <a:schemeClr val="tx1"/>
                </a:solidFill>
              </a:ln>
            </c:spPr>
          </c:marker>
          <c:xVal>
            <c:numRef>
              <c:f>economics!$B$74:$B$83</c:f>
              <c:numCache>
                <c:formatCode>General</c:formatCode>
                <c:ptCount val="10"/>
                <c:pt idx="0">
                  <c:v>10</c:v>
                </c:pt>
                <c:pt idx="1">
                  <c:v>20</c:v>
                </c:pt>
                <c:pt idx="2">
                  <c:v>30</c:v>
                </c:pt>
                <c:pt idx="3">
                  <c:v>40</c:v>
                </c:pt>
                <c:pt idx="4">
                  <c:v>50</c:v>
                </c:pt>
                <c:pt idx="5">
                  <c:v>60</c:v>
                </c:pt>
                <c:pt idx="6">
                  <c:v>70</c:v>
                </c:pt>
                <c:pt idx="7">
                  <c:v>80</c:v>
                </c:pt>
                <c:pt idx="8">
                  <c:v>90</c:v>
                </c:pt>
                <c:pt idx="9">
                  <c:v>100</c:v>
                </c:pt>
              </c:numCache>
            </c:numRef>
          </c:xVal>
          <c:yVal>
            <c:numRef>
              <c:f>economics!$K$87:$K$96</c:f>
              <c:numCache>
                <c:formatCode>0.00</c:formatCode>
                <c:ptCount val="10"/>
                <c:pt idx="0">
                  <c:v>1.638236625276366</c:v>
                </c:pt>
                <c:pt idx="1">
                  <c:v>0.9161145611741518</c:v>
                </c:pt>
                <c:pt idx="2">
                  <c:v>0.61740672400330876</c:v>
                </c:pt>
                <c:pt idx="3">
                  <c:v>0.43213927008859804</c:v>
                </c:pt>
                <c:pt idx="4">
                  <c:v>0.33119999999999999</c:v>
                </c:pt>
                <c:pt idx="5">
                  <c:v>0.2944</c:v>
                </c:pt>
                <c:pt idx="6">
                  <c:v>0.28117213463886775</c:v>
                </c:pt>
                <c:pt idx="7">
                  <c:v>0.27994717916845729</c:v>
                </c:pt>
                <c:pt idx="8">
                  <c:v>0.27994717916845729</c:v>
                </c:pt>
                <c:pt idx="9">
                  <c:v>0.27994717916845685</c:v>
                </c:pt>
              </c:numCache>
            </c:numRef>
          </c:yVal>
          <c:smooth val="0"/>
          <c:extLst>
            <c:ext xmlns:c16="http://schemas.microsoft.com/office/drawing/2014/chart" uri="{C3380CC4-5D6E-409C-BE32-E72D297353CC}">
              <c16:uniqueId val="{00000000-77C8-F44A-ADF2-1C5CB6A64122}"/>
            </c:ext>
          </c:extLst>
        </c:ser>
        <c:ser>
          <c:idx val="1"/>
          <c:order val="1"/>
          <c:tx>
            <c:strRef>
              <c:f>economics!$L$86</c:f>
              <c:strCache>
                <c:ptCount val="1"/>
                <c:pt idx="0">
                  <c:v>Ammonium laurate</c:v>
                </c:pt>
              </c:strCache>
            </c:strRef>
          </c:tx>
          <c:spPr>
            <a:ln>
              <a:solidFill>
                <a:schemeClr val="tx1"/>
              </a:solidFill>
            </a:ln>
          </c:spPr>
          <c:marker>
            <c:symbol val="square"/>
            <c:size val="10"/>
            <c:spPr>
              <a:ln>
                <a:solidFill>
                  <a:schemeClr val="tx1"/>
                </a:solidFill>
              </a:ln>
            </c:spPr>
          </c:marker>
          <c:xVal>
            <c:numRef>
              <c:f>economics!$B$74:$B$83</c:f>
              <c:numCache>
                <c:formatCode>General</c:formatCode>
                <c:ptCount val="10"/>
                <c:pt idx="0">
                  <c:v>10</c:v>
                </c:pt>
                <c:pt idx="1">
                  <c:v>20</c:v>
                </c:pt>
                <c:pt idx="2">
                  <c:v>30</c:v>
                </c:pt>
                <c:pt idx="3">
                  <c:v>40</c:v>
                </c:pt>
                <c:pt idx="4">
                  <c:v>50</c:v>
                </c:pt>
                <c:pt idx="5">
                  <c:v>60</c:v>
                </c:pt>
                <c:pt idx="6">
                  <c:v>70</c:v>
                </c:pt>
                <c:pt idx="7">
                  <c:v>80</c:v>
                </c:pt>
                <c:pt idx="8">
                  <c:v>90</c:v>
                </c:pt>
                <c:pt idx="9">
                  <c:v>100</c:v>
                </c:pt>
              </c:numCache>
            </c:numRef>
          </c:xVal>
          <c:yVal>
            <c:numRef>
              <c:f>economics!$L$87:$L$96</c:f>
              <c:numCache>
                <c:formatCode>_(* #,##0.00_);_(* \(#,##0.00\);_(* "-"??_);_(@_)</c:formatCode>
                <c:ptCount val="10"/>
                <c:pt idx="0">
                  <c:v>1.3761187652321474</c:v>
                </c:pt>
                <c:pt idx="1">
                  <c:v>0.76953623138628746</c:v>
                </c:pt>
                <c:pt idx="2">
                  <c:v>0.51862164816277934</c:v>
                </c:pt>
                <c:pt idx="3">
                  <c:v>0.36299698687442233</c:v>
                </c:pt>
                <c:pt idx="4">
                  <c:v>0.27820800000000001</c:v>
                </c:pt>
                <c:pt idx="5">
                  <c:v>0.24729599999999999</c:v>
                </c:pt>
                <c:pt idx="6">
                  <c:v>0.23618459309664891</c:v>
                </c:pt>
                <c:pt idx="7">
                  <c:v>0.23515563050150412</c:v>
                </c:pt>
                <c:pt idx="8">
                  <c:v>0.23515563050150412</c:v>
                </c:pt>
                <c:pt idx="9">
                  <c:v>0.23515563050150373</c:v>
                </c:pt>
              </c:numCache>
            </c:numRef>
          </c:yVal>
          <c:smooth val="0"/>
          <c:extLst>
            <c:ext xmlns:c16="http://schemas.microsoft.com/office/drawing/2014/chart" uri="{C3380CC4-5D6E-409C-BE32-E72D297353CC}">
              <c16:uniqueId val="{00000001-77C8-F44A-ADF2-1C5CB6A64122}"/>
            </c:ext>
          </c:extLst>
        </c:ser>
        <c:ser>
          <c:idx val="3"/>
          <c:order val="2"/>
          <c:tx>
            <c:strRef>
              <c:f>economics!$H$86</c:f>
              <c:strCache>
                <c:ptCount val="1"/>
                <c:pt idx="0">
                  <c:v>Chloroform</c:v>
                </c:pt>
              </c:strCache>
            </c:strRef>
          </c:tx>
          <c:spPr>
            <a:ln w="22225">
              <a:solidFill>
                <a:schemeClr val="tx1"/>
              </a:solidFill>
            </a:ln>
          </c:spPr>
          <c:marker>
            <c:symbol val="circle"/>
            <c:size val="10"/>
            <c:spPr>
              <a:solidFill>
                <a:srgbClr val="92D050"/>
              </a:solidFill>
              <a:ln>
                <a:solidFill>
                  <a:schemeClr val="tx1"/>
                </a:solidFill>
              </a:ln>
            </c:spPr>
          </c:marker>
          <c:xVal>
            <c:numRef>
              <c:f>economics!$B$74:$B$83</c:f>
              <c:numCache>
                <c:formatCode>General</c:formatCode>
                <c:ptCount val="10"/>
                <c:pt idx="0">
                  <c:v>10</c:v>
                </c:pt>
                <c:pt idx="1">
                  <c:v>20</c:v>
                </c:pt>
                <c:pt idx="2">
                  <c:v>30</c:v>
                </c:pt>
                <c:pt idx="3">
                  <c:v>40</c:v>
                </c:pt>
                <c:pt idx="4">
                  <c:v>50</c:v>
                </c:pt>
                <c:pt idx="5">
                  <c:v>60</c:v>
                </c:pt>
                <c:pt idx="6">
                  <c:v>70</c:v>
                </c:pt>
                <c:pt idx="7">
                  <c:v>80</c:v>
                </c:pt>
                <c:pt idx="8">
                  <c:v>90</c:v>
                </c:pt>
                <c:pt idx="9">
                  <c:v>100</c:v>
                </c:pt>
              </c:numCache>
            </c:numRef>
          </c:xVal>
          <c:yVal>
            <c:numRef>
              <c:f>economics!$H$87:$H$96</c:f>
              <c:numCache>
                <c:formatCode>0.000</c:formatCode>
                <c:ptCount val="10"/>
                <c:pt idx="0">
                  <c:v>2.9488259254974589</c:v>
                </c:pt>
                <c:pt idx="1">
                  <c:v>1.6490062101134733</c:v>
                </c:pt>
                <c:pt idx="2">
                  <c:v>1.1113321032059558</c:v>
                </c:pt>
                <c:pt idx="3">
                  <c:v>0.77785068615947661</c:v>
                </c:pt>
                <c:pt idx="4">
                  <c:v>0.59616000000000002</c:v>
                </c:pt>
                <c:pt idx="5">
                  <c:v>0.52992000000000006</c:v>
                </c:pt>
                <c:pt idx="6">
                  <c:v>0.50610984234996204</c:v>
                </c:pt>
                <c:pt idx="7">
                  <c:v>0.50390492250322316</c:v>
                </c:pt>
                <c:pt idx="8">
                  <c:v>0.50390492250322316</c:v>
                </c:pt>
                <c:pt idx="9">
                  <c:v>0.50390492250322239</c:v>
                </c:pt>
              </c:numCache>
            </c:numRef>
          </c:yVal>
          <c:smooth val="0"/>
          <c:extLst>
            <c:ext xmlns:c16="http://schemas.microsoft.com/office/drawing/2014/chart" uri="{C3380CC4-5D6E-409C-BE32-E72D297353CC}">
              <c16:uniqueId val="{00000002-77C8-F44A-ADF2-1C5CB6A64122}"/>
            </c:ext>
          </c:extLst>
        </c:ser>
        <c:dLbls>
          <c:showLegendKey val="0"/>
          <c:showVal val="0"/>
          <c:showCatName val="0"/>
          <c:showSerName val="0"/>
          <c:showPercent val="0"/>
          <c:showBubbleSize val="0"/>
        </c:dLbls>
        <c:axId val="1040912831"/>
        <c:axId val="1040908671"/>
      </c:scatterChart>
      <c:valAx>
        <c:axId val="1040912831"/>
        <c:scaling>
          <c:orientation val="minMax"/>
          <c:max val="120"/>
        </c:scaling>
        <c:delete val="0"/>
        <c:axPos val="b"/>
        <c:title>
          <c:tx>
            <c:rich>
              <a:bodyPr/>
              <a:lstStyle/>
              <a:p>
                <a:pPr>
                  <a:defRPr/>
                </a:pPr>
                <a:r>
                  <a:rPr lang="en-US"/>
                  <a:t>Capacities (kt)</a:t>
                </a:r>
              </a:p>
            </c:rich>
          </c:tx>
          <c:overlay val="0"/>
        </c:title>
        <c:numFmt formatCode="General" sourceLinked="1"/>
        <c:majorTickMark val="out"/>
        <c:minorTickMark val="none"/>
        <c:tickLblPos val="nextTo"/>
        <c:spPr>
          <a:noFill/>
          <a:ln w="9525" cap="flat" cmpd="sng" algn="ctr">
            <a:solidFill>
              <a:schemeClr val="tx1"/>
            </a:solidFill>
            <a:round/>
          </a:ln>
          <a:effectLst/>
        </c:spPr>
        <c:txPr>
          <a:bodyPr rot="-60000000" vert="horz"/>
          <a:lstStyle/>
          <a:p>
            <a:pPr>
              <a:defRPr/>
            </a:pPr>
            <a:endParaRPr lang="en-US"/>
          </a:p>
        </c:txPr>
        <c:crossAx val="1040908671"/>
        <c:crosses val="autoZero"/>
        <c:crossBetween val="midCat"/>
        <c:majorUnit val="20"/>
      </c:valAx>
      <c:valAx>
        <c:axId val="1040908671"/>
        <c:scaling>
          <c:orientation val="minMax"/>
        </c:scaling>
        <c:delete val="1"/>
        <c:axPos val="l"/>
        <c:title>
          <c:tx>
            <c:rich>
              <a:bodyPr/>
              <a:lstStyle/>
              <a:p>
                <a:pPr>
                  <a:defRPr/>
                </a:pPr>
                <a:r>
                  <a:rPr lang="en-US"/>
                  <a:t>Cost of manufacturing (€/kg)</a:t>
                </a:r>
              </a:p>
            </c:rich>
          </c:tx>
          <c:layout>
            <c:manualLayout>
              <c:xMode val="edge"/>
              <c:yMode val="edge"/>
              <c:x val="1.0297875537286763E-2"/>
              <c:y val="0.1876460613999491"/>
            </c:manualLayout>
          </c:layout>
          <c:overlay val="0"/>
        </c:title>
        <c:numFmt formatCode="_(* #,##0.0_);_(* \(#,##0.0\);_(* &quot;-&quot;?_);_(@_)" sourceLinked="0"/>
        <c:majorTickMark val="out"/>
        <c:minorTickMark val="none"/>
        <c:tickLblPos val="nextTo"/>
        <c:crossAx val="1040912831"/>
        <c:crosses val="autoZero"/>
        <c:crossBetween val="midCat"/>
      </c:valAx>
      <c:spPr>
        <a:ln>
          <a:solidFill>
            <a:schemeClr val="tx1"/>
          </a:solidFill>
        </a:ln>
      </c:spPr>
    </c:plotArea>
    <c:legend>
      <c:legendPos val="r"/>
      <c:layout>
        <c:manualLayout>
          <c:xMode val="edge"/>
          <c:yMode val="edge"/>
          <c:x val="0.23051872659890765"/>
          <c:y val="0.1154648749556321"/>
          <c:w val="0.6387107508428399"/>
          <c:h val="0.21135668327851079"/>
        </c:manualLayout>
      </c:layout>
      <c:overlay val="0"/>
    </c:legend>
    <c:plotVisOnly val="1"/>
    <c:dispBlanksAs val="gap"/>
    <c:showDLblsOverMax val="0"/>
    <c:extLst/>
  </c:chart>
  <c:spPr>
    <a:ln>
      <a:noFill/>
    </a:ln>
  </c:spPr>
  <c:txPr>
    <a:bodyPr/>
    <a:lstStyle/>
    <a:p>
      <a:pPr>
        <a:defRPr sz="1400">
          <a:latin typeface="Times New Roman" panose="02020603050405020304" pitchFamily="18" charset="0"/>
          <a:cs typeface="Times New Roman" panose="02020603050405020304" pitchFamily="18" charset="0"/>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480679498396035"/>
          <c:y val="3.4733500109361333E-2"/>
          <c:w val="0.79862824438611857"/>
          <c:h val="0.80119486072305479"/>
        </c:manualLayout>
      </c:layout>
      <c:scatterChart>
        <c:scatterStyle val="lineMarker"/>
        <c:varyColors val="0"/>
        <c:ser>
          <c:idx val="0"/>
          <c:order val="0"/>
          <c:tx>
            <c:strRef>
              <c:f>economics!$N$73</c:f>
              <c:strCache>
                <c:ptCount val="1"/>
                <c:pt idx="0">
                  <c:v>Total FCI</c:v>
                </c:pt>
              </c:strCache>
            </c:strRef>
          </c:tx>
          <c:spPr>
            <a:ln w="22225">
              <a:solidFill>
                <a:schemeClr val="tx1"/>
              </a:solidFill>
            </a:ln>
          </c:spPr>
          <c:marker>
            <c:symbol val="diamond"/>
            <c:size val="11"/>
          </c:marker>
          <c:xVal>
            <c:numRef>
              <c:f>economics!$B$74:$B$83</c:f>
              <c:numCache>
                <c:formatCode>General</c:formatCode>
                <c:ptCount val="10"/>
                <c:pt idx="0">
                  <c:v>10</c:v>
                </c:pt>
                <c:pt idx="1">
                  <c:v>20</c:v>
                </c:pt>
                <c:pt idx="2">
                  <c:v>30</c:v>
                </c:pt>
                <c:pt idx="3">
                  <c:v>40</c:v>
                </c:pt>
                <c:pt idx="4">
                  <c:v>50</c:v>
                </c:pt>
                <c:pt idx="5">
                  <c:v>60</c:v>
                </c:pt>
                <c:pt idx="6">
                  <c:v>70</c:v>
                </c:pt>
                <c:pt idx="7">
                  <c:v>80</c:v>
                </c:pt>
                <c:pt idx="8">
                  <c:v>90</c:v>
                </c:pt>
                <c:pt idx="9">
                  <c:v>100</c:v>
                </c:pt>
              </c:numCache>
            </c:numRef>
          </c:xVal>
          <c:yVal>
            <c:numRef>
              <c:f>economics!$M$102:$M$111</c:f>
              <c:numCache>
                <c:formatCode>_(* #,##0.00_);_(* \(#,##0.00\);_(* "-"??_);_(@_)</c:formatCode>
                <c:ptCount val="10"/>
                <c:pt idx="0">
                  <c:v>10.039742359085912</c:v>
                </c:pt>
                <c:pt idx="1">
                  <c:v>7.0670708998481793</c:v>
                </c:pt>
                <c:pt idx="2">
                  <c:v>5.5103793166103969</c:v>
                </c:pt>
                <c:pt idx="3">
                  <c:v>4.0591145415476602</c:v>
                </c:pt>
                <c:pt idx="4">
                  <c:v>3.3862138293352326</c:v>
                </c:pt>
                <c:pt idx="5">
                  <c:v>3.1007956065054563</c:v>
                </c:pt>
                <c:pt idx="6">
                  <c:v>2.9966905042665006</c:v>
                </c:pt>
                <c:pt idx="7">
                  <c:v>2.9480654425473554</c:v>
                </c:pt>
                <c:pt idx="8">
                  <c:v>2.9247565824761002</c:v>
                </c:pt>
                <c:pt idx="9">
                  <c:v>2.868076204544515</c:v>
                </c:pt>
              </c:numCache>
            </c:numRef>
          </c:yVal>
          <c:smooth val="0"/>
          <c:extLst>
            <c:ext xmlns:c16="http://schemas.microsoft.com/office/drawing/2014/chart" uri="{C3380CC4-5D6E-409C-BE32-E72D297353CC}">
              <c16:uniqueId val="{00000000-402B-4093-BCE5-DE4B0D808DD6}"/>
            </c:ext>
          </c:extLst>
        </c:ser>
        <c:ser>
          <c:idx val="4"/>
          <c:order val="1"/>
          <c:tx>
            <c:strRef>
              <c:f>economics!$H$73</c:f>
              <c:strCache>
                <c:ptCount val="1"/>
                <c:pt idx="0">
                  <c:v>Fermentation stage</c:v>
                </c:pt>
              </c:strCache>
            </c:strRef>
          </c:tx>
          <c:spPr>
            <a:ln w="22225">
              <a:solidFill>
                <a:schemeClr val="tx1"/>
              </a:solidFill>
              <a:prstDash val="sysDash"/>
            </a:ln>
          </c:spPr>
          <c:marker>
            <c:symbol val="star"/>
            <c:size val="10"/>
            <c:spPr>
              <a:ln>
                <a:solidFill>
                  <a:schemeClr val="tx1"/>
                </a:solidFill>
              </a:ln>
            </c:spPr>
          </c:marker>
          <c:xVal>
            <c:numRef>
              <c:f>economics!$B$74:$B$83</c:f>
              <c:numCache>
                <c:formatCode>General</c:formatCode>
                <c:ptCount val="10"/>
                <c:pt idx="0">
                  <c:v>10</c:v>
                </c:pt>
                <c:pt idx="1">
                  <c:v>20</c:v>
                </c:pt>
                <c:pt idx="2">
                  <c:v>30</c:v>
                </c:pt>
                <c:pt idx="3">
                  <c:v>40</c:v>
                </c:pt>
                <c:pt idx="4">
                  <c:v>50</c:v>
                </c:pt>
                <c:pt idx="5">
                  <c:v>60</c:v>
                </c:pt>
                <c:pt idx="6">
                  <c:v>70</c:v>
                </c:pt>
                <c:pt idx="7">
                  <c:v>80</c:v>
                </c:pt>
                <c:pt idx="8">
                  <c:v>90</c:v>
                </c:pt>
                <c:pt idx="9">
                  <c:v>100</c:v>
                </c:pt>
              </c:numCache>
            </c:numRef>
          </c:xVal>
          <c:yVal>
            <c:numRef>
              <c:f>economics!$I$102:$I$111</c:f>
              <c:numCache>
                <c:formatCode>_(* #,##0.00_);_(* \(#,##0.00\);_(* "-"??_);_(@_)</c:formatCode>
                <c:ptCount val="10"/>
                <c:pt idx="0">
                  <c:v>3.2868059999999999</c:v>
                </c:pt>
                <c:pt idx="1">
                  <c:v>2.3329295999999999</c:v>
                </c:pt>
                <c:pt idx="2">
                  <c:v>1.8213610666666669</c:v>
                </c:pt>
                <c:pt idx="3">
                  <c:v>1.2798714</c:v>
                </c:pt>
                <c:pt idx="4">
                  <c:v>0.99720600000000004</c:v>
                </c:pt>
                <c:pt idx="5">
                  <c:v>0.94705249999999996</c:v>
                </c:pt>
                <c:pt idx="6">
                  <c:v>0.90889657142857139</c:v>
                </c:pt>
                <c:pt idx="7">
                  <c:v>0.87881837500000004</c:v>
                </c:pt>
                <c:pt idx="8">
                  <c:v>0.8799541111111111</c:v>
                </c:pt>
                <c:pt idx="9">
                  <c:v>0.85532280000000005</c:v>
                </c:pt>
              </c:numCache>
            </c:numRef>
          </c:yVal>
          <c:smooth val="0"/>
          <c:extLst>
            <c:ext xmlns:c16="http://schemas.microsoft.com/office/drawing/2014/chart" uri="{C3380CC4-5D6E-409C-BE32-E72D297353CC}">
              <c16:uniqueId val="{00000001-402B-4093-BCE5-DE4B0D808DD6}"/>
            </c:ext>
          </c:extLst>
        </c:ser>
        <c:ser>
          <c:idx val="5"/>
          <c:order val="2"/>
          <c:tx>
            <c:strRef>
              <c:f>economics!$I$73</c:f>
              <c:strCache>
                <c:ptCount val="1"/>
                <c:pt idx="0">
                  <c:v>Enzyme &amp; Hydrolysate production</c:v>
                </c:pt>
              </c:strCache>
            </c:strRef>
          </c:tx>
          <c:spPr>
            <a:ln w="22225">
              <a:solidFill>
                <a:schemeClr val="tx1"/>
              </a:solidFill>
              <a:prstDash val="dash"/>
            </a:ln>
          </c:spPr>
          <c:marker>
            <c:symbol val="circle"/>
            <c:size val="10"/>
            <c:spPr>
              <a:ln>
                <a:solidFill>
                  <a:schemeClr val="tx1"/>
                </a:solidFill>
              </a:ln>
            </c:spPr>
          </c:marker>
          <c:xVal>
            <c:numRef>
              <c:f>economics!$B$74:$B$83</c:f>
              <c:numCache>
                <c:formatCode>General</c:formatCode>
                <c:ptCount val="10"/>
                <c:pt idx="0">
                  <c:v>10</c:v>
                </c:pt>
                <c:pt idx="1">
                  <c:v>20</c:v>
                </c:pt>
                <c:pt idx="2">
                  <c:v>30</c:v>
                </c:pt>
                <c:pt idx="3">
                  <c:v>40</c:v>
                </c:pt>
                <c:pt idx="4">
                  <c:v>50</c:v>
                </c:pt>
                <c:pt idx="5">
                  <c:v>60</c:v>
                </c:pt>
                <c:pt idx="6">
                  <c:v>70</c:v>
                </c:pt>
                <c:pt idx="7">
                  <c:v>80</c:v>
                </c:pt>
                <c:pt idx="8">
                  <c:v>90</c:v>
                </c:pt>
                <c:pt idx="9">
                  <c:v>100</c:v>
                </c:pt>
              </c:numCache>
            </c:numRef>
          </c:xVal>
          <c:yVal>
            <c:numRef>
              <c:f>economics!$H$102:$H$111</c:f>
              <c:numCache>
                <c:formatCode>_(* #,##0.00_);_(* \(#,##0.00\);_(* "-"??_);_(@_)</c:formatCode>
                <c:ptCount val="10"/>
                <c:pt idx="0">
                  <c:v>4.8953345518763536</c:v>
                </c:pt>
                <c:pt idx="1">
                  <c:v>3.4041057428868471</c:v>
                </c:pt>
                <c:pt idx="2">
                  <c:v>2.7061191202440007</c:v>
                </c:pt>
                <c:pt idx="3">
                  <c:v>2.1988876576606051</c:v>
                </c:pt>
                <c:pt idx="4">
                  <c:v>1.9421862345803318</c:v>
                </c:pt>
                <c:pt idx="5">
                  <c:v>1.7181826777735938</c:v>
                </c:pt>
                <c:pt idx="6">
                  <c:v>1.6714441139421568</c:v>
                </c:pt>
                <c:pt idx="7">
                  <c:v>1.6551552487006886</c:v>
                </c:pt>
                <c:pt idx="8">
                  <c:v>1.6316611885790553</c:v>
                </c:pt>
                <c:pt idx="9">
                  <c:v>1.611983284038089</c:v>
                </c:pt>
              </c:numCache>
            </c:numRef>
          </c:yVal>
          <c:smooth val="0"/>
          <c:extLst>
            <c:ext xmlns:c16="http://schemas.microsoft.com/office/drawing/2014/chart" uri="{C3380CC4-5D6E-409C-BE32-E72D297353CC}">
              <c16:uniqueId val="{00000002-402B-4093-BCE5-DE4B0D808DD6}"/>
            </c:ext>
          </c:extLst>
        </c:ser>
        <c:ser>
          <c:idx val="3"/>
          <c:order val="3"/>
          <c:tx>
            <c:strRef>
              <c:f>economics!$J$73</c:f>
              <c:strCache>
                <c:ptCount val="1"/>
                <c:pt idx="0">
                  <c:v>Downstream 1,3-dioxolane</c:v>
                </c:pt>
              </c:strCache>
            </c:strRef>
          </c:tx>
          <c:spPr>
            <a:ln w="22225">
              <a:solidFill>
                <a:schemeClr val="tx1"/>
              </a:solidFill>
              <a:prstDash val="dashDot"/>
            </a:ln>
          </c:spPr>
          <c:marker>
            <c:symbol val="square"/>
            <c:size val="10"/>
            <c:spPr>
              <a:ln>
                <a:solidFill>
                  <a:schemeClr val="tx1"/>
                </a:solidFill>
              </a:ln>
            </c:spPr>
          </c:marker>
          <c:xVal>
            <c:numRef>
              <c:f>economics!$B$74:$B$83</c:f>
              <c:numCache>
                <c:formatCode>General</c:formatCode>
                <c:ptCount val="10"/>
                <c:pt idx="0">
                  <c:v>10</c:v>
                </c:pt>
                <c:pt idx="1">
                  <c:v>20</c:v>
                </c:pt>
                <c:pt idx="2">
                  <c:v>30</c:v>
                </c:pt>
                <c:pt idx="3">
                  <c:v>40</c:v>
                </c:pt>
                <c:pt idx="4">
                  <c:v>50</c:v>
                </c:pt>
                <c:pt idx="5">
                  <c:v>60</c:v>
                </c:pt>
                <c:pt idx="6">
                  <c:v>70</c:v>
                </c:pt>
                <c:pt idx="7">
                  <c:v>80</c:v>
                </c:pt>
                <c:pt idx="8">
                  <c:v>90</c:v>
                </c:pt>
                <c:pt idx="9">
                  <c:v>100</c:v>
                </c:pt>
              </c:numCache>
            </c:numRef>
          </c:xVal>
          <c:yVal>
            <c:numRef>
              <c:f>economics!$J$102:$J$111</c:f>
              <c:numCache>
                <c:formatCode>_(* #,##0.00_);_(* \(#,##0.00\);_(* "-"??_);_(@_)</c:formatCode>
                <c:ptCount val="10"/>
                <c:pt idx="0">
                  <c:v>1.8576018072095593</c:v>
                </c:pt>
                <c:pt idx="1">
                  <c:v>1.3300355569613327</c:v>
                </c:pt>
                <c:pt idx="2">
                  <c:v>0.98289912969973015</c:v>
                </c:pt>
                <c:pt idx="3">
                  <c:v>0.58035548388705516</c:v>
                </c:pt>
                <c:pt idx="4">
                  <c:v>0.44682159475490091</c:v>
                </c:pt>
                <c:pt idx="5">
                  <c:v>0.4355604287318624</c:v>
                </c:pt>
                <c:pt idx="6">
                  <c:v>0.41634981889577261</c:v>
                </c:pt>
                <c:pt idx="7">
                  <c:v>0.41409181884666635</c:v>
                </c:pt>
                <c:pt idx="8">
                  <c:v>0.41314128278593371</c:v>
                </c:pt>
                <c:pt idx="9">
                  <c:v>0.40077012050642563</c:v>
                </c:pt>
              </c:numCache>
            </c:numRef>
          </c:yVal>
          <c:smooth val="0"/>
          <c:extLst>
            <c:ext xmlns:c16="http://schemas.microsoft.com/office/drawing/2014/chart" uri="{C3380CC4-5D6E-409C-BE32-E72D297353CC}">
              <c16:uniqueId val="{00000003-402B-4093-BCE5-DE4B0D808DD6}"/>
            </c:ext>
          </c:extLst>
        </c:ser>
        <c:dLbls>
          <c:showLegendKey val="0"/>
          <c:showVal val="0"/>
          <c:showCatName val="0"/>
          <c:showSerName val="0"/>
          <c:showPercent val="0"/>
          <c:showBubbleSize val="0"/>
        </c:dLbls>
        <c:axId val="1040912831"/>
        <c:axId val="1040908671"/>
      </c:scatterChart>
      <c:valAx>
        <c:axId val="1040912831"/>
        <c:scaling>
          <c:orientation val="minMax"/>
        </c:scaling>
        <c:delete val="0"/>
        <c:axPos val="b"/>
        <c:title>
          <c:tx>
            <c:rich>
              <a:bodyPr/>
              <a:lstStyle/>
              <a:p>
                <a:pPr>
                  <a:defRPr/>
                </a:pPr>
                <a:r>
                  <a:rPr lang="en-US"/>
                  <a:t>Capacities (kt)</a:t>
                </a:r>
              </a:p>
            </c:rich>
          </c:tx>
          <c:overlay val="0"/>
        </c:title>
        <c:numFmt formatCode="General" sourceLinked="1"/>
        <c:majorTickMark val="out"/>
        <c:minorTickMark val="none"/>
        <c:tickLblPos val="nextTo"/>
        <c:spPr>
          <a:noFill/>
          <a:ln w="9525" cap="flat" cmpd="sng" algn="ctr">
            <a:solidFill>
              <a:schemeClr val="tx1"/>
            </a:solidFill>
            <a:round/>
          </a:ln>
          <a:effectLst/>
        </c:spPr>
        <c:txPr>
          <a:bodyPr rot="-60000000" vert="horz"/>
          <a:lstStyle/>
          <a:p>
            <a:pPr>
              <a:defRPr/>
            </a:pPr>
            <a:endParaRPr lang="en-US"/>
          </a:p>
        </c:txPr>
        <c:crossAx val="1040908671"/>
        <c:crosses val="autoZero"/>
        <c:crossBetween val="midCat"/>
        <c:majorUnit val="20"/>
      </c:valAx>
      <c:valAx>
        <c:axId val="1040908671"/>
        <c:scaling>
          <c:orientation val="minMax"/>
        </c:scaling>
        <c:delete val="1"/>
        <c:axPos val="l"/>
        <c:title>
          <c:tx>
            <c:rich>
              <a:bodyPr/>
              <a:lstStyle/>
              <a:p>
                <a:pPr>
                  <a:defRPr/>
                </a:pPr>
                <a:r>
                  <a:rPr lang="en-US" dirty="0"/>
                  <a:t>Fixed capital investment (</a:t>
                </a:r>
                <a:r>
                  <a:rPr lang="el-GR" dirty="0"/>
                  <a:t>€</a:t>
                </a:r>
                <a:r>
                  <a:rPr lang="en-US" dirty="0"/>
                  <a:t>/kg)</a:t>
                </a:r>
              </a:p>
            </c:rich>
          </c:tx>
          <c:layout>
            <c:manualLayout>
              <c:xMode val="edge"/>
              <c:yMode val="edge"/>
              <c:x val="1.0755686789151356E-2"/>
              <c:y val="4.1154377187226601E-2"/>
            </c:manualLayout>
          </c:layout>
          <c:overlay val="0"/>
        </c:title>
        <c:numFmt formatCode="_(* #,##0_);_(* \(#,##0\);_(* &quot;-&quot;_);_(@_)" sourceLinked="0"/>
        <c:majorTickMark val="out"/>
        <c:minorTickMark val="none"/>
        <c:tickLblPos val="nextTo"/>
        <c:crossAx val="1040912831"/>
        <c:crosses val="autoZero"/>
        <c:crossBetween val="midCat"/>
      </c:valAx>
      <c:spPr>
        <a:ln>
          <a:solidFill>
            <a:schemeClr val="tx1"/>
          </a:solidFill>
        </a:ln>
      </c:spPr>
    </c:plotArea>
    <c:legend>
      <c:legendPos val="r"/>
      <c:layout>
        <c:manualLayout>
          <c:xMode val="edge"/>
          <c:yMode val="edge"/>
          <c:x val="0.20645954899964342"/>
          <c:y val="3.7601322388915011E-2"/>
          <c:w val="0.72726053327249307"/>
          <c:h val="0.25745651299876016"/>
        </c:manualLayout>
      </c:layout>
      <c:overlay val="0"/>
    </c:legend>
    <c:plotVisOnly val="1"/>
    <c:dispBlanksAs val="gap"/>
    <c:showDLblsOverMax val="0"/>
    <c:extLst/>
  </c:chart>
  <c:spPr>
    <a:ln>
      <a:noFill/>
    </a:ln>
  </c:spPr>
  <c:txPr>
    <a:bodyPr/>
    <a:lstStyle/>
    <a:p>
      <a:pPr>
        <a:defRPr sz="1200" b="0">
          <a:latin typeface="+mn-lt"/>
          <a:cs typeface="Times New Roman" panose="02020603050405020304" pitchFamily="18" charset="0"/>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331547098279383"/>
          <c:y val="3.7988366688538937E-2"/>
          <c:w val="0.80658646835812187"/>
          <c:h val="0.80399715660542437"/>
        </c:manualLayout>
      </c:layout>
      <c:scatterChart>
        <c:scatterStyle val="lineMarker"/>
        <c:varyColors val="0"/>
        <c:ser>
          <c:idx val="0"/>
          <c:order val="0"/>
          <c:tx>
            <c:strRef>
              <c:f>economics!$AF$85</c:f>
              <c:strCache>
                <c:ptCount val="1"/>
                <c:pt idx="0">
                  <c:v>1,3-Dioxolane</c:v>
                </c:pt>
              </c:strCache>
            </c:strRef>
          </c:tx>
          <c:spPr>
            <a:ln w="22225">
              <a:solidFill>
                <a:schemeClr val="tx1"/>
              </a:solidFill>
            </a:ln>
          </c:spPr>
          <c:marker>
            <c:symbol val="diamond"/>
            <c:size val="11"/>
            <c:spPr>
              <a:solidFill>
                <a:schemeClr val="accent1"/>
              </a:solidFill>
            </c:spPr>
          </c:marker>
          <c:xVal>
            <c:numRef>
              <c:f>economics!$AC$86:$AC$95</c:f>
              <c:numCache>
                <c:formatCode>General</c:formatCode>
                <c:ptCount val="10"/>
                <c:pt idx="0">
                  <c:v>10</c:v>
                </c:pt>
                <c:pt idx="1">
                  <c:v>20</c:v>
                </c:pt>
                <c:pt idx="2">
                  <c:v>30</c:v>
                </c:pt>
                <c:pt idx="3">
                  <c:v>40</c:v>
                </c:pt>
                <c:pt idx="4">
                  <c:v>50</c:v>
                </c:pt>
                <c:pt idx="5">
                  <c:v>60</c:v>
                </c:pt>
                <c:pt idx="6">
                  <c:v>70</c:v>
                </c:pt>
                <c:pt idx="7">
                  <c:v>80</c:v>
                </c:pt>
                <c:pt idx="8">
                  <c:v>90</c:v>
                </c:pt>
                <c:pt idx="9">
                  <c:v>100</c:v>
                </c:pt>
              </c:numCache>
            </c:numRef>
          </c:xVal>
          <c:yVal>
            <c:numRef>
              <c:f>economics!$AF$86:$AF$95</c:f>
              <c:numCache>
                <c:formatCode>"$"#,##0.00</c:formatCode>
                <c:ptCount val="10"/>
                <c:pt idx="0">
                  <c:v>8.1425261773543642</c:v>
                </c:pt>
                <c:pt idx="1">
                  <c:v>5.2172000860830723</c:v>
                </c:pt>
                <c:pt idx="2">
                  <c:v>3.8600768850878584</c:v>
                </c:pt>
                <c:pt idx="3">
                  <c:v>3.0330008284504104</c:v>
                </c:pt>
                <c:pt idx="4">
                  <c:v>2.5929343478259796</c:v>
                </c:pt>
                <c:pt idx="5">
                  <c:v>2.5388641291387999</c:v>
                </c:pt>
                <c:pt idx="6">
                  <c:v>2.5188641291387999</c:v>
                </c:pt>
                <c:pt idx="7">
                  <c:v>2.5008641291388001</c:v>
                </c:pt>
                <c:pt idx="8">
                  <c:v>2.5008641291388001</c:v>
                </c:pt>
                <c:pt idx="9">
                  <c:v>2.5008641291388001</c:v>
                </c:pt>
              </c:numCache>
            </c:numRef>
          </c:yVal>
          <c:smooth val="0"/>
          <c:extLst>
            <c:ext xmlns:c16="http://schemas.microsoft.com/office/drawing/2014/chart" uri="{C3380CC4-5D6E-409C-BE32-E72D297353CC}">
              <c16:uniqueId val="{00000000-A549-48A0-B58B-D082409125AF}"/>
            </c:ext>
          </c:extLst>
        </c:ser>
        <c:dLbls>
          <c:showLegendKey val="0"/>
          <c:showVal val="0"/>
          <c:showCatName val="0"/>
          <c:showSerName val="0"/>
          <c:showPercent val="0"/>
          <c:showBubbleSize val="0"/>
        </c:dLbls>
        <c:axId val="1212137503"/>
        <c:axId val="1212125855"/>
      </c:scatterChart>
      <c:valAx>
        <c:axId val="1212137503"/>
        <c:scaling>
          <c:orientation val="minMax"/>
        </c:scaling>
        <c:delete val="0"/>
        <c:axPos val="b"/>
        <c:title>
          <c:tx>
            <c:rich>
              <a:bodyPr/>
              <a:lstStyle/>
              <a:p>
                <a:pPr>
                  <a:defRPr/>
                </a:pPr>
                <a:r>
                  <a:rPr lang="en-US"/>
                  <a:t>Capacities (kt)</a:t>
                </a:r>
              </a:p>
            </c:rich>
          </c:tx>
          <c:overlay val="0"/>
        </c:title>
        <c:numFmt formatCode="General" sourceLinked="1"/>
        <c:majorTickMark val="out"/>
        <c:minorTickMark val="none"/>
        <c:tickLblPos val="nextTo"/>
        <c:spPr>
          <a:noFill/>
          <a:ln w="9525" cap="flat" cmpd="sng" algn="ctr">
            <a:solidFill>
              <a:schemeClr val="tx1"/>
            </a:solidFill>
            <a:round/>
          </a:ln>
          <a:effectLst/>
        </c:spPr>
        <c:txPr>
          <a:bodyPr rot="-60000000" vert="horz"/>
          <a:lstStyle/>
          <a:p>
            <a:pPr>
              <a:defRPr/>
            </a:pPr>
            <a:endParaRPr lang="en-US"/>
          </a:p>
        </c:txPr>
        <c:crossAx val="1212125855"/>
        <c:crosses val="autoZero"/>
        <c:crossBetween val="midCat"/>
        <c:majorUnit val="20"/>
      </c:valAx>
      <c:valAx>
        <c:axId val="1212125855"/>
        <c:scaling>
          <c:orientation val="minMax"/>
        </c:scaling>
        <c:delete val="1"/>
        <c:axPos val="l"/>
        <c:title>
          <c:tx>
            <c:rich>
              <a:bodyPr/>
              <a:lstStyle/>
              <a:p>
                <a:pPr>
                  <a:defRPr/>
                </a:pPr>
                <a:r>
                  <a:rPr lang="en-US" dirty="0"/>
                  <a:t>Minimum selling price (</a:t>
                </a:r>
                <a:r>
                  <a:rPr lang="el-GR" dirty="0"/>
                  <a:t>€</a:t>
                </a:r>
                <a:r>
                  <a:rPr lang="en-US" dirty="0"/>
                  <a:t>/kg)</a:t>
                </a:r>
              </a:p>
            </c:rich>
          </c:tx>
          <c:layout>
            <c:manualLayout>
              <c:xMode val="edge"/>
              <c:yMode val="edge"/>
              <c:x val="1.6203703703703703E-2"/>
              <c:y val="0.10090735728346456"/>
            </c:manualLayout>
          </c:layout>
          <c:overlay val="0"/>
        </c:title>
        <c:numFmt formatCode="#,##0" sourceLinked="0"/>
        <c:majorTickMark val="out"/>
        <c:minorTickMark val="none"/>
        <c:tickLblPos val="nextTo"/>
        <c:crossAx val="1212137503"/>
        <c:crosses val="autoZero"/>
        <c:crossBetween val="midCat"/>
      </c:valAx>
      <c:spPr>
        <a:ln>
          <a:solidFill>
            <a:schemeClr val="tx1"/>
          </a:solidFill>
        </a:ln>
      </c:spPr>
    </c:plotArea>
    <c:legend>
      <c:legendPos val="r"/>
      <c:layout>
        <c:manualLayout>
          <c:xMode val="edge"/>
          <c:yMode val="edge"/>
          <c:x val="0.28122466462525519"/>
          <c:y val="5.7951593941382315E-2"/>
          <c:w val="0.3635500510352872"/>
          <c:h val="0.23932018263342084"/>
        </c:manualLayout>
      </c:layout>
      <c:overlay val="0"/>
    </c:legend>
    <c:plotVisOnly val="1"/>
    <c:dispBlanksAs val="gap"/>
    <c:showDLblsOverMax val="0"/>
    <c:extLst/>
  </c:chart>
  <c:txPr>
    <a:bodyPr/>
    <a:lstStyle/>
    <a:p>
      <a:pPr>
        <a:defRPr sz="1200" b="0">
          <a:latin typeface="+mn-lt"/>
          <a:cs typeface="Times New Roman" panose="02020603050405020304" pitchFamily="18" charset="0"/>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48083830451869"/>
          <c:y val="5.1637233223136222E-2"/>
          <c:w val="0.77918031424682965"/>
          <c:h val="0.80856850565149985"/>
        </c:manualLayout>
      </c:layout>
      <c:scatterChart>
        <c:scatterStyle val="lineMarker"/>
        <c:varyColors val="0"/>
        <c:ser>
          <c:idx val="0"/>
          <c:order val="0"/>
          <c:spPr>
            <a:ln w="22225" cap="rnd">
              <a:solidFill>
                <a:schemeClr val="accent1"/>
              </a:solidFill>
              <a:round/>
            </a:ln>
            <a:effectLst/>
          </c:spPr>
          <c:marker>
            <c:symbol val="none"/>
          </c:marker>
          <c:yVal>
            <c:numRef>
              <c:f>[2]CASHFLOWS!$W$2:$W$34</c:f>
              <c:numCache>
                <c:formatCode>"$"#,##0</c:formatCode>
                <c:ptCount val="33"/>
                <c:pt idx="0">
                  <c:v>-19181159.924446862</c:v>
                </c:pt>
                <c:pt idx="1">
                  <c:v>-149961795.77294818</c:v>
                </c:pt>
                <c:pt idx="2">
                  <c:v>-223278212.83953226</c:v>
                </c:pt>
                <c:pt idx="3">
                  <c:v>-142503737.05477893</c:v>
                </c:pt>
                <c:pt idx="4">
                  <c:v>-63226078.502910152</c:v>
                </c:pt>
                <c:pt idx="5">
                  <c:v>5197085.3761897683</c:v>
                </c:pt>
                <c:pt idx="6">
                  <c:v>65031497.471204549</c:v>
                </c:pt>
                <c:pt idx="7">
                  <c:v>117893375.30212411</c:v>
                </c:pt>
                <c:pt idx="8">
                  <c:v>165945713.05889609</c:v>
                </c:pt>
                <c:pt idx="9">
                  <c:v>209633215.39849904</c:v>
                </c:pt>
                <c:pt idx="10">
                  <c:v>247902909.17359814</c:v>
                </c:pt>
                <c:pt idx="11">
                  <c:v>281381738.00828475</c:v>
                </c:pt>
                <c:pt idx="12">
                  <c:v>311817036.94890893</c:v>
                </c:pt>
                <c:pt idx="13">
                  <c:v>339485490.53129452</c:v>
                </c:pt>
                <c:pt idx="14">
                  <c:v>364638630.15164506</c:v>
                </c:pt>
                <c:pt idx="15">
                  <c:v>387505120.71560013</c:v>
                </c:pt>
                <c:pt idx="16">
                  <c:v>408292839.41010469</c:v>
                </c:pt>
                <c:pt idx="17">
                  <c:v>427190765.49601793</c:v>
                </c:pt>
                <c:pt idx="18">
                  <c:v>444370698.30139363</c:v>
                </c:pt>
                <c:pt idx="19">
                  <c:v>459988819.03355336</c:v>
                </c:pt>
                <c:pt idx="20">
                  <c:v>474187110.608244</c:v>
                </c:pt>
                <c:pt idx="21">
                  <c:v>487094648.40341735</c:v>
                </c:pt>
                <c:pt idx="22">
                  <c:v>498828773.67175674</c:v>
                </c:pt>
                <c:pt idx="23">
                  <c:v>509496160.279338</c:v>
                </c:pt>
                <c:pt idx="24">
                  <c:v>519193784.46804821</c:v>
                </c:pt>
                <c:pt idx="25">
                  <c:v>528009806.45778477</c:v>
                </c:pt>
                <c:pt idx="26">
                  <c:v>536024371.90299982</c:v>
                </c:pt>
                <c:pt idx="27">
                  <c:v>543310340.48955894</c:v>
                </c:pt>
                <c:pt idx="28">
                  <c:v>549933948.29552186</c:v>
                </c:pt>
                <c:pt idx="29">
                  <c:v>555955409.93730628</c:v>
                </c:pt>
                <c:pt idx="30">
                  <c:v>561429465.97529209</c:v>
                </c:pt>
                <c:pt idx="31">
                  <c:v>566405880.55527925</c:v>
                </c:pt>
                <c:pt idx="32">
                  <c:v>571497685.4037739</c:v>
                </c:pt>
              </c:numCache>
            </c:numRef>
          </c:yVal>
          <c:smooth val="0"/>
          <c:extLst>
            <c:ext xmlns:c16="http://schemas.microsoft.com/office/drawing/2014/chart" uri="{C3380CC4-5D6E-409C-BE32-E72D297353CC}">
              <c16:uniqueId val="{00000000-56DD-4FEF-ACB0-128367B9AE2B}"/>
            </c:ext>
          </c:extLst>
        </c:ser>
        <c:dLbls>
          <c:showLegendKey val="0"/>
          <c:showVal val="0"/>
          <c:showCatName val="0"/>
          <c:showSerName val="0"/>
          <c:showPercent val="0"/>
          <c:showBubbleSize val="0"/>
        </c:dLbls>
        <c:axId val="1391502256"/>
        <c:axId val="1391499536"/>
      </c:scatterChart>
      <c:valAx>
        <c:axId val="1391502256"/>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solidFill>
                    <a:latin typeface="+mn-lt"/>
                    <a:ea typeface="+mn-ea"/>
                    <a:cs typeface="Times New Roman" panose="02020603050405020304" pitchFamily="18" charset="0"/>
                  </a:defRPr>
                </a:pPr>
                <a:r>
                  <a:rPr lang="en-US"/>
                  <a:t>Years</a:t>
                </a:r>
              </a:p>
            </c:rich>
          </c:tx>
          <c:layout>
            <c:manualLayout>
              <c:xMode val="edge"/>
              <c:yMode val="edge"/>
              <c:x val="0.53670323896776617"/>
              <c:y val="0.8573657952384226"/>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Times New Roman" panose="02020603050405020304" pitchFamily="18" charset="0"/>
                </a:defRPr>
              </a:pPr>
              <a:endParaRPr lang="en-US"/>
            </a:p>
          </c:txPr>
        </c:title>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Times New Roman" panose="02020603050405020304" pitchFamily="18" charset="0"/>
              </a:defRPr>
            </a:pPr>
            <a:endParaRPr lang="en-US"/>
          </a:p>
        </c:txPr>
        <c:crossAx val="1391499536"/>
        <c:crosses val="autoZero"/>
        <c:crossBetween val="midCat"/>
        <c:majorUnit val="3"/>
      </c:valAx>
      <c:valAx>
        <c:axId val="1391499536"/>
        <c:scaling>
          <c:orientation val="minMax"/>
        </c:scaling>
        <c:delete val="1"/>
        <c:axPos val="l"/>
        <c:title>
          <c:tx>
            <c:rich>
              <a:bodyPr rot="-5400000" spcFirstLastPara="1" vertOverflow="ellipsis" vert="horz" wrap="square" anchor="ctr" anchorCtr="1"/>
              <a:lstStyle/>
              <a:p>
                <a:pPr>
                  <a:defRPr sz="1200" b="0" i="0" u="none" strike="noStrike" kern="1200" baseline="0">
                    <a:solidFill>
                      <a:schemeClr val="tx1"/>
                    </a:solidFill>
                    <a:latin typeface="+mn-lt"/>
                    <a:ea typeface="+mn-ea"/>
                    <a:cs typeface="Times New Roman" panose="02020603050405020304" pitchFamily="18" charset="0"/>
                  </a:defRPr>
                </a:pPr>
                <a:r>
                  <a:rPr lang="en-US"/>
                  <a:t>Net prsent value (€)</a:t>
                </a:r>
              </a:p>
            </c:rich>
          </c:tx>
          <c:layout>
            <c:manualLayout>
              <c:xMode val="edge"/>
              <c:yMode val="edge"/>
              <c:x val="0"/>
              <c:y val="0.11905716035764023"/>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mn-lt"/>
                  <a:ea typeface="+mn-ea"/>
                  <a:cs typeface="Times New Roman" panose="02020603050405020304" pitchFamily="18" charset="0"/>
                </a:defRPr>
              </a:pPr>
              <a:endParaRPr lang="en-US"/>
            </a:p>
          </c:txPr>
        </c:title>
        <c:numFmt formatCode="0.E+00" sourceLinked="0"/>
        <c:majorTickMark val="out"/>
        <c:minorTickMark val="none"/>
        <c:tickLblPos val="nextTo"/>
        <c:crossAx val="1391502256"/>
        <c:crosses val="autoZero"/>
        <c:crossBetween val="midCat"/>
        <c:majorUnit val="200000000"/>
      </c:valAx>
      <c:spPr>
        <a:noFill/>
        <a:ln>
          <a:solidFill>
            <a:schemeClr val="tx1"/>
          </a:solidFill>
        </a:ln>
        <a:effectLst/>
      </c:spPr>
    </c:plotArea>
    <c:plotVisOnly val="1"/>
    <c:dispBlanksAs val="gap"/>
    <c:showDLblsOverMax val="0"/>
  </c:chart>
  <c:spPr>
    <a:noFill/>
    <a:ln>
      <a:noFill/>
    </a:ln>
    <a:effectLst/>
  </c:spPr>
  <c:txPr>
    <a:bodyPr/>
    <a:lstStyle/>
    <a:p>
      <a:pPr>
        <a:defRPr sz="1200">
          <a:solidFill>
            <a:schemeClr val="tx1"/>
          </a:solidFill>
          <a:latin typeface="+mn-lt"/>
          <a:cs typeface="Times New Roman" panose="02020603050405020304" pitchFamily="18"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663122240452935"/>
          <c:y val="0.1001254428430837"/>
          <c:w val="0.78418106149696842"/>
          <c:h val="0.7702646570386037"/>
        </c:manualLayout>
      </c:layout>
      <c:scatterChart>
        <c:scatterStyle val="lineMarker"/>
        <c:varyColors val="0"/>
        <c:ser>
          <c:idx val="0"/>
          <c:order val="0"/>
          <c:tx>
            <c:strRef>
              <c:f>MAIN!$F$47</c:f>
              <c:strCache>
                <c:ptCount val="1"/>
                <c:pt idx="0">
                  <c:v>PHB selling price $3.5/kg</c:v>
                </c:pt>
              </c:strCache>
            </c:strRef>
          </c:tx>
          <c:spPr>
            <a:ln w="19050" cap="rnd">
              <a:solidFill>
                <a:schemeClr val="tx1"/>
              </a:solidFill>
              <a:round/>
            </a:ln>
            <a:effectLst/>
          </c:spPr>
          <c:marker>
            <c:symbol val="circle"/>
            <c:size val="10"/>
            <c:spPr>
              <a:solidFill>
                <a:schemeClr val="accent1"/>
              </a:solidFill>
              <a:ln w="9525">
                <a:solidFill>
                  <a:schemeClr val="tx1"/>
                </a:solidFill>
              </a:ln>
              <a:effectLst/>
            </c:spPr>
          </c:marker>
          <c:xVal>
            <c:numRef>
              <c:f>MAIN!$E$48:$E$57</c:f>
              <c:numCache>
                <c:formatCode>General</c:formatCode>
                <c:ptCount val="10"/>
                <c:pt idx="0">
                  <c:v>10</c:v>
                </c:pt>
                <c:pt idx="1">
                  <c:v>20</c:v>
                </c:pt>
                <c:pt idx="2">
                  <c:v>30</c:v>
                </c:pt>
                <c:pt idx="3">
                  <c:v>40</c:v>
                </c:pt>
                <c:pt idx="4">
                  <c:v>50</c:v>
                </c:pt>
                <c:pt idx="5">
                  <c:v>60</c:v>
                </c:pt>
                <c:pt idx="6">
                  <c:v>70</c:v>
                </c:pt>
                <c:pt idx="7">
                  <c:v>80</c:v>
                </c:pt>
                <c:pt idx="8">
                  <c:v>90</c:v>
                </c:pt>
                <c:pt idx="9">
                  <c:v>100</c:v>
                </c:pt>
              </c:numCache>
            </c:numRef>
          </c:xVal>
          <c:yVal>
            <c:numRef>
              <c:f>MAIN!$F$48:$F$57</c:f>
              <c:numCache>
                <c:formatCode>0.00</c:formatCode>
                <c:ptCount val="10"/>
                <c:pt idx="0">
                  <c:v>-175.57</c:v>
                </c:pt>
                <c:pt idx="1">
                  <c:v>-106.03000000000002</c:v>
                </c:pt>
                <c:pt idx="2">
                  <c:v>-36.489999999999995</c:v>
                </c:pt>
                <c:pt idx="3">
                  <c:v>33.049999999999955</c:v>
                </c:pt>
                <c:pt idx="4">
                  <c:v>102.58999999999997</c:v>
                </c:pt>
                <c:pt idx="5">
                  <c:v>172.13</c:v>
                </c:pt>
                <c:pt idx="6">
                  <c:v>241.66999999999996</c:v>
                </c:pt>
                <c:pt idx="7">
                  <c:v>311.20999999999992</c:v>
                </c:pt>
                <c:pt idx="8">
                  <c:v>380.75</c:v>
                </c:pt>
                <c:pt idx="9">
                  <c:v>450.28999999999996</c:v>
                </c:pt>
              </c:numCache>
            </c:numRef>
          </c:yVal>
          <c:smooth val="0"/>
          <c:extLst>
            <c:ext xmlns:c16="http://schemas.microsoft.com/office/drawing/2014/chart" uri="{C3380CC4-5D6E-409C-BE32-E72D297353CC}">
              <c16:uniqueId val="{00000000-D6C7-7943-9954-66D9852B6D04}"/>
            </c:ext>
          </c:extLst>
        </c:ser>
        <c:ser>
          <c:idx val="1"/>
          <c:order val="1"/>
          <c:tx>
            <c:strRef>
              <c:f>MAIN!$G$47</c:f>
              <c:strCache>
                <c:ptCount val="1"/>
                <c:pt idx="0">
                  <c:v>PHB selling price $3/kg</c:v>
                </c:pt>
              </c:strCache>
            </c:strRef>
          </c:tx>
          <c:spPr>
            <a:ln w="19050" cap="rnd">
              <a:solidFill>
                <a:schemeClr val="tx1"/>
              </a:solidFill>
              <a:round/>
            </a:ln>
            <a:effectLst/>
          </c:spPr>
          <c:marker>
            <c:symbol val="circle"/>
            <c:size val="10"/>
            <c:spPr>
              <a:solidFill>
                <a:schemeClr val="accent2"/>
              </a:solidFill>
              <a:ln w="9525">
                <a:solidFill>
                  <a:schemeClr val="tx1"/>
                </a:solidFill>
              </a:ln>
              <a:effectLst/>
            </c:spPr>
          </c:marker>
          <c:xVal>
            <c:numRef>
              <c:f>MAIN!$E$48:$E$57</c:f>
              <c:numCache>
                <c:formatCode>General</c:formatCode>
                <c:ptCount val="10"/>
                <c:pt idx="0">
                  <c:v>10</c:v>
                </c:pt>
                <c:pt idx="1">
                  <c:v>20</c:v>
                </c:pt>
                <c:pt idx="2">
                  <c:v>30</c:v>
                </c:pt>
                <c:pt idx="3">
                  <c:v>40</c:v>
                </c:pt>
                <c:pt idx="4">
                  <c:v>50</c:v>
                </c:pt>
                <c:pt idx="5">
                  <c:v>60</c:v>
                </c:pt>
                <c:pt idx="6">
                  <c:v>70</c:v>
                </c:pt>
                <c:pt idx="7">
                  <c:v>80</c:v>
                </c:pt>
                <c:pt idx="8">
                  <c:v>90</c:v>
                </c:pt>
                <c:pt idx="9">
                  <c:v>100</c:v>
                </c:pt>
              </c:numCache>
            </c:numRef>
          </c:xVal>
          <c:yVal>
            <c:numRef>
              <c:f>MAIN!$G$48:$G$57</c:f>
              <c:numCache>
                <c:formatCode>0.00</c:formatCode>
                <c:ptCount val="10"/>
                <c:pt idx="0">
                  <c:v>-196.91800000000001</c:v>
                </c:pt>
                <c:pt idx="1">
                  <c:v>-138.346</c:v>
                </c:pt>
                <c:pt idx="2">
                  <c:v>-79.774000000000029</c:v>
                </c:pt>
                <c:pt idx="3">
                  <c:v>-21.202000000000027</c:v>
                </c:pt>
                <c:pt idx="4">
                  <c:v>37.370000000000005</c:v>
                </c:pt>
                <c:pt idx="5">
                  <c:v>95.94199999999995</c:v>
                </c:pt>
                <c:pt idx="6">
                  <c:v>154.51399999999995</c:v>
                </c:pt>
                <c:pt idx="7">
                  <c:v>213.08599999999996</c:v>
                </c:pt>
                <c:pt idx="8">
                  <c:v>271.65800000000002</c:v>
                </c:pt>
                <c:pt idx="9">
                  <c:v>330.23</c:v>
                </c:pt>
              </c:numCache>
            </c:numRef>
          </c:yVal>
          <c:smooth val="0"/>
          <c:extLst>
            <c:ext xmlns:c16="http://schemas.microsoft.com/office/drawing/2014/chart" uri="{C3380CC4-5D6E-409C-BE32-E72D297353CC}">
              <c16:uniqueId val="{00000001-D6C7-7943-9954-66D9852B6D04}"/>
            </c:ext>
          </c:extLst>
        </c:ser>
        <c:dLbls>
          <c:showLegendKey val="0"/>
          <c:showVal val="0"/>
          <c:showCatName val="0"/>
          <c:showSerName val="0"/>
          <c:showPercent val="0"/>
          <c:showBubbleSize val="0"/>
        </c:dLbls>
        <c:axId val="429764415"/>
        <c:axId val="429767743"/>
      </c:scatterChart>
      <c:valAx>
        <c:axId val="429764415"/>
        <c:scaling>
          <c:orientation val="minMax"/>
        </c:scaling>
        <c:delete val="0"/>
        <c:axPos val="b"/>
        <c:title>
          <c:tx>
            <c:rich>
              <a:bodyPr rot="0" spcFirstLastPara="1" vertOverflow="ellipsis" vert="horz" wrap="square" anchor="ctr" anchorCtr="1"/>
              <a:lstStyle/>
              <a:p>
                <a:pPr>
                  <a:defRPr sz="1400" b="0" i="0" u="none" strike="noStrike" kern="1200" baseline="0">
                    <a:solidFill>
                      <a:schemeClr val="tx1"/>
                    </a:solidFill>
                    <a:latin typeface="+mn-lt"/>
                    <a:ea typeface="+mn-ea"/>
                    <a:cs typeface="Times New Roman" panose="02020603050405020304" pitchFamily="18" charset="0"/>
                  </a:defRPr>
                </a:pPr>
                <a:r>
                  <a:rPr lang="en-US"/>
                  <a:t>Capacity (kt/y)</a:t>
                </a:r>
              </a:p>
            </c:rich>
          </c:tx>
          <c:layout>
            <c:manualLayout>
              <c:xMode val="edge"/>
              <c:yMode val="edge"/>
              <c:x val="0.4550187029118325"/>
              <c:y val="0.87740981394717688"/>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Times New Roman" panose="02020603050405020304" pitchFamily="18" charset="0"/>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Times New Roman" panose="02020603050405020304" pitchFamily="18" charset="0"/>
              </a:defRPr>
            </a:pPr>
            <a:endParaRPr lang="en-US"/>
          </a:p>
        </c:txPr>
        <c:crossAx val="429767743"/>
        <c:crosses val="autoZero"/>
        <c:crossBetween val="midCat"/>
        <c:majorUnit val="40"/>
      </c:valAx>
      <c:valAx>
        <c:axId val="429767743"/>
        <c:scaling>
          <c:orientation val="minMax"/>
        </c:scaling>
        <c:delete val="1"/>
        <c:axPos val="l"/>
        <c:title>
          <c:tx>
            <c:rich>
              <a:bodyPr rot="-5400000" spcFirstLastPara="1" vertOverflow="ellipsis" vert="horz" wrap="square" anchor="ctr" anchorCtr="1"/>
              <a:lstStyle/>
              <a:p>
                <a:pPr>
                  <a:defRPr sz="1400" b="0" i="0" u="none" strike="noStrike" kern="1200" baseline="0">
                    <a:solidFill>
                      <a:schemeClr val="tx1"/>
                    </a:solidFill>
                    <a:latin typeface="+mn-lt"/>
                    <a:ea typeface="+mn-ea"/>
                    <a:cs typeface="Times New Roman" panose="02020603050405020304" pitchFamily="18" charset="0"/>
                  </a:defRPr>
                </a:pPr>
                <a:r>
                  <a:rPr lang="en-US"/>
                  <a:t>Net present value (M$)</a:t>
                </a:r>
              </a:p>
            </c:rich>
          </c:tx>
          <c:layout>
            <c:manualLayout>
              <c:xMode val="edge"/>
              <c:yMode val="edge"/>
              <c:x val="6.7152645910399864E-2"/>
              <c:y val="0.13142827306049562"/>
            </c:manualLayout>
          </c:layout>
          <c:overlay val="0"/>
          <c:spPr>
            <a:noFill/>
            <a:ln>
              <a:noFill/>
            </a:ln>
            <a:effectLst/>
          </c:spPr>
          <c:txPr>
            <a:bodyPr rot="-5400000" spcFirstLastPara="1" vertOverflow="ellipsis" vert="horz" wrap="square" anchor="ctr" anchorCtr="1"/>
            <a:lstStyle/>
            <a:p>
              <a:pPr>
                <a:defRPr sz="1400" b="0" i="0" u="none" strike="noStrike" kern="1200" baseline="0">
                  <a:solidFill>
                    <a:schemeClr val="tx1"/>
                  </a:solidFill>
                  <a:latin typeface="+mn-lt"/>
                  <a:ea typeface="+mn-ea"/>
                  <a:cs typeface="Times New Roman" panose="02020603050405020304" pitchFamily="18" charset="0"/>
                </a:defRPr>
              </a:pPr>
              <a:endParaRPr lang="en-US"/>
            </a:p>
          </c:txPr>
        </c:title>
        <c:numFmt formatCode="0" sourceLinked="0"/>
        <c:majorTickMark val="out"/>
        <c:minorTickMark val="none"/>
        <c:tickLblPos val="nextTo"/>
        <c:crossAx val="429764415"/>
        <c:crosses val="autoZero"/>
        <c:crossBetween val="midCat"/>
      </c:valAx>
      <c:spPr>
        <a:noFill/>
        <a:ln>
          <a:solidFill>
            <a:schemeClr val="tx1"/>
          </a:solidFill>
        </a:ln>
        <a:effectLst/>
      </c:spPr>
    </c:plotArea>
    <c:legend>
      <c:legendPos val="b"/>
      <c:layout>
        <c:manualLayout>
          <c:xMode val="edge"/>
          <c:yMode val="edge"/>
          <c:x val="0.11328972680385956"/>
          <c:y val="0.11045645840077695"/>
          <c:w val="0.56591388687412125"/>
          <c:h val="0.1786768867678234"/>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Times New Roman" panose="02020603050405020304" pitchFamily="18" charset="0"/>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400">
          <a:solidFill>
            <a:schemeClr val="tx1"/>
          </a:solidFill>
          <a:latin typeface="+mn-lt"/>
          <a:cs typeface="Times New Roman" panose="02020603050405020304" pitchFamily="18" charset="0"/>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iagrams/_rels/data30.xml.rels><?xml version="1.0" encoding="UTF-8" standalone="yes"?>
<Relationships xmlns="http://schemas.openxmlformats.org/package/2006/relationships"><Relationship Id="rId1" Type="http://schemas.openxmlformats.org/officeDocument/2006/relationships/image" Target="../media/image49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F7CB9C-8867-4F89-9BCF-4E4C147E3B06}"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de-DE"/>
        </a:p>
      </dgm:t>
    </dgm:pt>
    <dgm:pt modelId="{37F8387D-476E-43BE-94ED-0FCE5FE0618F}">
      <dgm:prSet phldrT="[Text]" custT="1"/>
      <dgm:spPr>
        <a:noFill/>
        <a:ln>
          <a:solidFill>
            <a:srgbClr val="002060"/>
          </a:solidFill>
        </a:ln>
        <a:effectLst>
          <a:outerShdw blurRad="63500" sx="102000" sy="102000" algn="ctr" rotWithShape="0">
            <a:prstClr val="black">
              <a:alpha val="40000"/>
            </a:prstClr>
          </a:outerShdw>
        </a:effectLst>
      </dgm:spPr>
      <dgm:t>
        <a:bodyPr/>
        <a:lstStyle/>
        <a:p>
          <a:r>
            <a:rPr lang="de-DE" sz="1400">
              <a:solidFill>
                <a:schemeClr val="tx1"/>
              </a:solidFill>
            </a:rPr>
            <a:t>PHA-</a:t>
          </a:r>
          <a:r>
            <a:rPr lang="de-DE" sz="1400" err="1">
              <a:solidFill>
                <a:schemeClr val="tx1"/>
              </a:solidFill>
            </a:rPr>
            <a:t>based</a:t>
          </a:r>
          <a:r>
            <a:rPr lang="de-DE" sz="1400">
              <a:solidFill>
                <a:schemeClr val="tx1"/>
              </a:solidFill>
            </a:rPr>
            <a:t> </a:t>
          </a:r>
          <a:r>
            <a:rPr lang="de-DE" sz="1400" err="1">
              <a:solidFill>
                <a:schemeClr val="tx1"/>
              </a:solidFill>
            </a:rPr>
            <a:t>materials</a:t>
          </a:r>
          <a:endParaRPr lang="de-DE" sz="1400">
            <a:solidFill>
              <a:schemeClr val="tx1"/>
            </a:solidFill>
          </a:endParaRPr>
        </a:p>
      </dgm:t>
    </dgm:pt>
    <dgm:pt modelId="{6C616198-B516-40BC-9099-9510AFF6BEC6}" type="parTrans" cxnId="{F51FE48A-155D-4471-B0D2-BE20128FB4C6}">
      <dgm:prSet/>
      <dgm:spPr/>
      <dgm:t>
        <a:bodyPr/>
        <a:lstStyle/>
        <a:p>
          <a:endParaRPr lang="de-DE"/>
        </a:p>
      </dgm:t>
    </dgm:pt>
    <dgm:pt modelId="{5094082D-F67E-4212-8047-D70449DBCEBC}" type="sibTrans" cxnId="{F51FE48A-155D-4471-B0D2-BE20128FB4C6}">
      <dgm:prSet/>
      <dgm:spPr>
        <a:ln>
          <a:solidFill>
            <a:srgbClr val="002060"/>
          </a:solidFill>
        </a:ln>
      </dgm:spPr>
      <dgm:t>
        <a:bodyPr/>
        <a:lstStyle/>
        <a:p>
          <a:endParaRPr lang="de-DE"/>
        </a:p>
      </dgm:t>
    </dgm:pt>
    <dgm:pt modelId="{1D879314-D395-445B-983D-E2624A756042}">
      <dgm:prSet phldrT="[Text]" custT="1"/>
      <dgm:spPr>
        <a:solidFill>
          <a:schemeClr val="bg1"/>
        </a:solidFill>
        <a:ln>
          <a:solidFill>
            <a:srgbClr val="002060"/>
          </a:solidFill>
        </a:ln>
        <a:effectLst>
          <a:outerShdw blurRad="63500" sx="102000" sy="102000" algn="ctr" rotWithShape="0">
            <a:prstClr val="black">
              <a:alpha val="40000"/>
            </a:prstClr>
          </a:outerShdw>
        </a:effectLst>
      </dgm:spPr>
      <dgm:t>
        <a:bodyPr/>
        <a:lstStyle/>
        <a:p>
          <a:r>
            <a:rPr lang="de-DE" sz="1400" err="1">
              <a:solidFill>
                <a:schemeClr val="tx1"/>
              </a:solidFill>
            </a:rPr>
            <a:t>Packaging</a:t>
          </a:r>
          <a:endParaRPr lang="de-DE" sz="1400">
            <a:solidFill>
              <a:schemeClr val="tx1"/>
            </a:solidFill>
          </a:endParaRPr>
        </a:p>
      </dgm:t>
    </dgm:pt>
    <dgm:pt modelId="{C19319FB-0289-49B6-862C-E018BBA46AC0}" type="parTrans" cxnId="{EDAAB4B0-54DB-42C0-8432-671493BC7BF1}">
      <dgm:prSet/>
      <dgm:spPr/>
      <dgm:t>
        <a:bodyPr/>
        <a:lstStyle/>
        <a:p>
          <a:endParaRPr lang="de-DE"/>
        </a:p>
      </dgm:t>
    </dgm:pt>
    <dgm:pt modelId="{EC2AD34C-718F-4254-ADEB-BD9A3DF1BF77}" type="sibTrans" cxnId="{EDAAB4B0-54DB-42C0-8432-671493BC7BF1}">
      <dgm:prSet/>
      <dgm:spPr>
        <a:ln>
          <a:solidFill>
            <a:srgbClr val="002060"/>
          </a:solidFill>
        </a:ln>
      </dgm:spPr>
      <dgm:t>
        <a:bodyPr/>
        <a:lstStyle/>
        <a:p>
          <a:endParaRPr lang="de-DE"/>
        </a:p>
      </dgm:t>
    </dgm:pt>
    <dgm:pt modelId="{EF48824C-5D89-4878-9032-16ADCD9D9EDF}">
      <dgm:prSet phldrT="[Text]" custT="1"/>
      <dgm:spPr>
        <a:noFill/>
        <a:ln>
          <a:solidFill>
            <a:srgbClr val="002060"/>
          </a:solidFill>
        </a:ln>
        <a:effectLst>
          <a:outerShdw blurRad="63500" sx="102000" sy="102000" algn="ctr" rotWithShape="0">
            <a:prstClr val="black">
              <a:alpha val="40000"/>
            </a:prstClr>
          </a:outerShdw>
        </a:effectLst>
      </dgm:spPr>
      <dgm:t>
        <a:bodyPr/>
        <a:lstStyle/>
        <a:p>
          <a:r>
            <a:rPr lang="de-DE" sz="1400" err="1">
              <a:solidFill>
                <a:schemeClr val="tx1"/>
              </a:solidFill>
            </a:rPr>
            <a:t>Waste</a:t>
          </a:r>
          <a:r>
            <a:rPr lang="de-DE" sz="1400">
              <a:solidFill>
                <a:schemeClr val="tx1"/>
              </a:solidFill>
            </a:rPr>
            <a:t> </a:t>
          </a:r>
          <a:r>
            <a:rPr lang="de-DE" sz="1400" err="1">
              <a:solidFill>
                <a:schemeClr val="tx1"/>
              </a:solidFill>
            </a:rPr>
            <a:t>management</a:t>
          </a:r>
          <a:endParaRPr lang="de-DE" sz="1400">
            <a:solidFill>
              <a:schemeClr val="tx1"/>
            </a:solidFill>
          </a:endParaRPr>
        </a:p>
      </dgm:t>
    </dgm:pt>
    <dgm:pt modelId="{D8171CFD-DF3D-4965-924B-436DB4CF86EC}" type="parTrans" cxnId="{A1BD3EE9-363B-4D56-A306-E8C3E66FA193}">
      <dgm:prSet/>
      <dgm:spPr/>
      <dgm:t>
        <a:bodyPr/>
        <a:lstStyle/>
        <a:p>
          <a:endParaRPr lang="de-DE"/>
        </a:p>
      </dgm:t>
    </dgm:pt>
    <dgm:pt modelId="{92C40B0E-F6AC-41D9-B3AE-0568D35027EA}" type="sibTrans" cxnId="{A1BD3EE9-363B-4D56-A306-E8C3E66FA193}">
      <dgm:prSet/>
      <dgm:spPr>
        <a:ln>
          <a:solidFill>
            <a:srgbClr val="002060"/>
          </a:solidFill>
        </a:ln>
      </dgm:spPr>
      <dgm:t>
        <a:bodyPr/>
        <a:lstStyle/>
        <a:p>
          <a:endParaRPr lang="de-DE"/>
        </a:p>
      </dgm:t>
    </dgm:pt>
    <dgm:pt modelId="{7FE1F515-3307-4A3B-9A3C-499351157A8D}">
      <dgm:prSet phldrT="[Text]" custT="1"/>
      <dgm:spPr>
        <a:noFill/>
        <a:ln>
          <a:solidFill>
            <a:srgbClr val="002060"/>
          </a:solidFill>
        </a:ln>
        <a:effectLst>
          <a:outerShdw blurRad="63500" sx="102000" sy="102000" algn="ctr" rotWithShape="0">
            <a:prstClr val="black">
              <a:alpha val="40000"/>
            </a:prstClr>
          </a:outerShdw>
        </a:effectLst>
      </dgm:spPr>
      <dgm:t>
        <a:bodyPr/>
        <a:lstStyle/>
        <a:p>
          <a:r>
            <a:rPr lang="de-DE" sz="1400" err="1">
              <a:solidFill>
                <a:schemeClr val="tx1"/>
              </a:solidFill>
            </a:rPr>
            <a:t>Enzymatic</a:t>
          </a:r>
          <a:r>
            <a:rPr lang="de-DE" sz="1400">
              <a:solidFill>
                <a:schemeClr val="tx1"/>
              </a:solidFill>
            </a:rPr>
            <a:t> </a:t>
          </a:r>
          <a:r>
            <a:rPr lang="de-DE" sz="1400" err="1">
              <a:solidFill>
                <a:schemeClr val="tx1"/>
              </a:solidFill>
            </a:rPr>
            <a:t>recycling</a:t>
          </a:r>
          <a:endParaRPr lang="de-DE" sz="1400">
            <a:solidFill>
              <a:schemeClr val="tx1"/>
            </a:solidFill>
          </a:endParaRPr>
        </a:p>
      </dgm:t>
    </dgm:pt>
    <dgm:pt modelId="{D0A3AD76-74B0-4E90-BE3A-71FE48E00190}" type="parTrans" cxnId="{3E049CEA-6C51-4400-A743-1EFB04340C91}">
      <dgm:prSet/>
      <dgm:spPr/>
      <dgm:t>
        <a:bodyPr/>
        <a:lstStyle/>
        <a:p>
          <a:endParaRPr lang="de-DE"/>
        </a:p>
      </dgm:t>
    </dgm:pt>
    <dgm:pt modelId="{2F926277-EFD4-47A0-B269-3248410A9D6C}" type="sibTrans" cxnId="{3E049CEA-6C51-4400-A743-1EFB04340C91}">
      <dgm:prSet/>
      <dgm:spPr>
        <a:ln>
          <a:solidFill>
            <a:srgbClr val="002060"/>
          </a:solidFill>
        </a:ln>
      </dgm:spPr>
      <dgm:t>
        <a:bodyPr/>
        <a:lstStyle/>
        <a:p>
          <a:endParaRPr lang="de-DE"/>
        </a:p>
      </dgm:t>
    </dgm:pt>
    <dgm:pt modelId="{F08D6F47-2849-4479-8124-221C839CEE5D}" type="pres">
      <dgm:prSet presAssocID="{FFF7CB9C-8867-4F89-9BCF-4E4C147E3B06}" presName="cycle" presStyleCnt="0">
        <dgm:presLayoutVars>
          <dgm:dir/>
          <dgm:resizeHandles val="exact"/>
        </dgm:presLayoutVars>
      </dgm:prSet>
      <dgm:spPr/>
    </dgm:pt>
    <dgm:pt modelId="{31B58149-F638-4FE9-9614-1432241D86C5}" type="pres">
      <dgm:prSet presAssocID="{37F8387D-476E-43BE-94ED-0FCE5FE0618F}" presName="node" presStyleLbl="node1" presStyleIdx="0" presStyleCnt="4" custScaleX="112861" custScaleY="67959">
        <dgm:presLayoutVars>
          <dgm:bulletEnabled val="1"/>
        </dgm:presLayoutVars>
      </dgm:prSet>
      <dgm:spPr/>
    </dgm:pt>
    <dgm:pt modelId="{9FDAD2FE-2C5F-410E-9081-E92A0E043EF3}" type="pres">
      <dgm:prSet presAssocID="{37F8387D-476E-43BE-94ED-0FCE5FE0618F}" presName="spNode" presStyleCnt="0"/>
      <dgm:spPr/>
    </dgm:pt>
    <dgm:pt modelId="{B3922470-50E8-4B00-B5A4-7FCFA81CAB87}" type="pres">
      <dgm:prSet presAssocID="{5094082D-F67E-4212-8047-D70449DBCEBC}" presName="sibTrans" presStyleLbl="sibTrans1D1" presStyleIdx="0" presStyleCnt="4"/>
      <dgm:spPr/>
    </dgm:pt>
    <dgm:pt modelId="{DE05A998-066B-4046-B281-CE485D539EDC}" type="pres">
      <dgm:prSet presAssocID="{1D879314-D395-445B-983D-E2624A756042}" presName="node" presStyleLbl="node1" presStyleIdx="1" presStyleCnt="4" custScaleX="112861" custScaleY="67959">
        <dgm:presLayoutVars>
          <dgm:bulletEnabled val="1"/>
        </dgm:presLayoutVars>
      </dgm:prSet>
      <dgm:spPr/>
    </dgm:pt>
    <dgm:pt modelId="{53C94CED-4F99-4F99-90F0-8A60C05A70E9}" type="pres">
      <dgm:prSet presAssocID="{1D879314-D395-445B-983D-E2624A756042}" presName="spNode" presStyleCnt="0"/>
      <dgm:spPr/>
    </dgm:pt>
    <dgm:pt modelId="{2DCF4E49-E67C-4414-B4D6-956845CD8132}" type="pres">
      <dgm:prSet presAssocID="{EC2AD34C-718F-4254-ADEB-BD9A3DF1BF77}" presName="sibTrans" presStyleLbl="sibTrans1D1" presStyleIdx="1" presStyleCnt="4"/>
      <dgm:spPr/>
    </dgm:pt>
    <dgm:pt modelId="{88922B07-CEE9-4AA5-9601-E3EEE830F2C5}" type="pres">
      <dgm:prSet presAssocID="{EF48824C-5D89-4878-9032-16ADCD9D9EDF}" presName="node" presStyleLbl="node1" presStyleIdx="2" presStyleCnt="4" custScaleX="112861" custScaleY="67959">
        <dgm:presLayoutVars>
          <dgm:bulletEnabled val="1"/>
        </dgm:presLayoutVars>
      </dgm:prSet>
      <dgm:spPr/>
    </dgm:pt>
    <dgm:pt modelId="{1BDF6CD4-9D1B-4F63-8DBD-2D729D61F47D}" type="pres">
      <dgm:prSet presAssocID="{EF48824C-5D89-4878-9032-16ADCD9D9EDF}" presName="spNode" presStyleCnt="0"/>
      <dgm:spPr/>
    </dgm:pt>
    <dgm:pt modelId="{31CF99F7-D379-4E14-B5C2-147C34080FF5}" type="pres">
      <dgm:prSet presAssocID="{92C40B0E-F6AC-41D9-B3AE-0568D35027EA}" presName="sibTrans" presStyleLbl="sibTrans1D1" presStyleIdx="2" presStyleCnt="4"/>
      <dgm:spPr/>
    </dgm:pt>
    <dgm:pt modelId="{8252C4CA-8E48-46B9-BA5B-8666F9C944E7}" type="pres">
      <dgm:prSet presAssocID="{7FE1F515-3307-4A3B-9A3C-499351157A8D}" presName="node" presStyleLbl="node1" presStyleIdx="3" presStyleCnt="4" custScaleX="112861" custScaleY="67959">
        <dgm:presLayoutVars>
          <dgm:bulletEnabled val="1"/>
        </dgm:presLayoutVars>
      </dgm:prSet>
      <dgm:spPr/>
    </dgm:pt>
    <dgm:pt modelId="{0E7409BB-1184-4AFD-8863-5C0D1E93D3BC}" type="pres">
      <dgm:prSet presAssocID="{7FE1F515-3307-4A3B-9A3C-499351157A8D}" presName="spNode" presStyleCnt="0"/>
      <dgm:spPr/>
    </dgm:pt>
    <dgm:pt modelId="{555C798B-08A3-4BB5-B4D3-DE6CB0CEC316}" type="pres">
      <dgm:prSet presAssocID="{2F926277-EFD4-47A0-B269-3248410A9D6C}" presName="sibTrans" presStyleLbl="sibTrans1D1" presStyleIdx="3" presStyleCnt="4"/>
      <dgm:spPr/>
    </dgm:pt>
  </dgm:ptLst>
  <dgm:cxnLst>
    <dgm:cxn modelId="{08A08301-6679-4534-9C88-DDF56F3917BD}" type="presOf" srcId="{7FE1F515-3307-4A3B-9A3C-499351157A8D}" destId="{8252C4CA-8E48-46B9-BA5B-8666F9C944E7}" srcOrd="0" destOrd="0" presId="urn:microsoft.com/office/officeart/2005/8/layout/cycle5"/>
    <dgm:cxn modelId="{17305F0B-8690-40A6-BE12-F87995AA8EAC}" type="presOf" srcId="{FFF7CB9C-8867-4F89-9BCF-4E4C147E3B06}" destId="{F08D6F47-2849-4479-8124-221C839CEE5D}" srcOrd="0" destOrd="0" presId="urn:microsoft.com/office/officeart/2005/8/layout/cycle5"/>
    <dgm:cxn modelId="{0C82CF30-3CFC-4C50-A2DB-DF7A553F2C68}" type="presOf" srcId="{2F926277-EFD4-47A0-B269-3248410A9D6C}" destId="{555C798B-08A3-4BB5-B4D3-DE6CB0CEC316}" srcOrd="0" destOrd="0" presId="urn:microsoft.com/office/officeart/2005/8/layout/cycle5"/>
    <dgm:cxn modelId="{F6255847-48A1-4363-90AF-1146622F1E44}" type="presOf" srcId="{EC2AD34C-718F-4254-ADEB-BD9A3DF1BF77}" destId="{2DCF4E49-E67C-4414-B4D6-956845CD8132}" srcOrd="0" destOrd="0" presId="urn:microsoft.com/office/officeart/2005/8/layout/cycle5"/>
    <dgm:cxn modelId="{BE23695C-A4F0-44BA-986C-CEA7F5C4CD07}" type="presOf" srcId="{5094082D-F67E-4212-8047-D70449DBCEBC}" destId="{B3922470-50E8-4B00-B5A4-7FCFA81CAB87}" srcOrd="0" destOrd="0" presId="urn:microsoft.com/office/officeart/2005/8/layout/cycle5"/>
    <dgm:cxn modelId="{4B6F1860-505F-426A-A347-95AD1CD26818}" type="presOf" srcId="{92C40B0E-F6AC-41D9-B3AE-0568D35027EA}" destId="{31CF99F7-D379-4E14-B5C2-147C34080FF5}" srcOrd="0" destOrd="0" presId="urn:microsoft.com/office/officeart/2005/8/layout/cycle5"/>
    <dgm:cxn modelId="{EFCE2670-B71C-4939-B500-A37C31EA831D}" type="presOf" srcId="{1D879314-D395-445B-983D-E2624A756042}" destId="{DE05A998-066B-4046-B281-CE485D539EDC}" srcOrd="0" destOrd="0" presId="urn:microsoft.com/office/officeart/2005/8/layout/cycle5"/>
    <dgm:cxn modelId="{F51FE48A-155D-4471-B0D2-BE20128FB4C6}" srcId="{FFF7CB9C-8867-4F89-9BCF-4E4C147E3B06}" destId="{37F8387D-476E-43BE-94ED-0FCE5FE0618F}" srcOrd="0" destOrd="0" parTransId="{6C616198-B516-40BC-9099-9510AFF6BEC6}" sibTransId="{5094082D-F67E-4212-8047-D70449DBCEBC}"/>
    <dgm:cxn modelId="{B8E017A2-29D1-4D27-9DE1-CD85EA329E8F}" type="presOf" srcId="{EF48824C-5D89-4878-9032-16ADCD9D9EDF}" destId="{88922B07-CEE9-4AA5-9601-E3EEE830F2C5}" srcOrd="0" destOrd="0" presId="urn:microsoft.com/office/officeart/2005/8/layout/cycle5"/>
    <dgm:cxn modelId="{EDAAB4B0-54DB-42C0-8432-671493BC7BF1}" srcId="{FFF7CB9C-8867-4F89-9BCF-4E4C147E3B06}" destId="{1D879314-D395-445B-983D-E2624A756042}" srcOrd="1" destOrd="0" parTransId="{C19319FB-0289-49B6-862C-E018BBA46AC0}" sibTransId="{EC2AD34C-718F-4254-ADEB-BD9A3DF1BF77}"/>
    <dgm:cxn modelId="{8C4120B3-FFC3-41FD-88D5-FF34CA27AFF0}" type="presOf" srcId="{37F8387D-476E-43BE-94ED-0FCE5FE0618F}" destId="{31B58149-F638-4FE9-9614-1432241D86C5}" srcOrd="0" destOrd="0" presId="urn:microsoft.com/office/officeart/2005/8/layout/cycle5"/>
    <dgm:cxn modelId="{A1BD3EE9-363B-4D56-A306-E8C3E66FA193}" srcId="{FFF7CB9C-8867-4F89-9BCF-4E4C147E3B06}" destId="{EF48824C-5D89-4878-9032-16ADCD9D9EDF}" srcOrd="2" destOrd="0" parTransId="{D8171CFD-DF3D-4965-924B-436DB4CF86EC}" sibTransId="{92C40B0E-F6AC-41D9-B3AE-0568D35027EA}"/>
    <dgm:cxn modelId="{3E049CEA-6C51-4400-A743-1EFB04340C91}" srcId="{FFF7CB9C-8867-4F89-9BCF-4E4C147E3B06}" destId="{7FE1F515-3307-4A3B-9A3C-499351157A8D}" srcOrd="3" destOrd="0" parTransId="{D0A3AD76-74B0-4E90-BE3A-71FE48E00190}" sibTransId="{2F926277-EFD4-47A0-B269-3248410A9D6C}"/>
    <dgm:cxn modelId="{6B9E4652-AB40-4547-86FA-86BB8CA11E16}" type="presParOf" srcId="{F08D6F47-2849-4479-8124-221C839CEE5D}" destId="{31B58149-F638-4FE9-9614-1432241D86C5}" srcOrd="0" destOrd="0" presId="urn:microsoft.com/office/officeart/2005/8/layout/cycle5"/>
    <dgm:cxn modelId="{C75F3BDF-5CC5-4FA1-8668-D4F4EFF4BF84}" type="presParOf" srcId="{F08D6F47-2849-4479-8124-221C839CEE5D}" destId="{9FDAD2FE-2C5F-410E-9081-E92A0E043EF3}" srcOrd="1" destOrd="0" presId="urn:microsoft.com/office/officeart/2005/8/layout/cycle5"/>
    <dgm:cxn modelId="{5660498E-369E-4A22-A967-E1091098A618}" type="presParOf" srcId="{F08D6F47-2849-4479-8124-221C839CEE5D}" destId="{B3922470-50E8-4B00-B5A4-7FCFA81CAB87}" srcOrd="2" destOrd="0" presId="urn:microsoft.com/office/officeart/2005/8/layout/cycle5"/>
    <dgm:cxn modelId="{2CDA711F-DAAA-46ED-8C80-BA2C32F5F528}" type="presParOf" srcId="{F08D6F47-2849-4479-8124-221C839CEE5D}" destId="{DE05A998-066B-4046-B281-CE485D539EDC}" srcOrd="3" destOrd="0" presId="urn:microsoft.com/office/officeart/2005/8/layout/cycle5"/>
    <dgm:cxn modelId="{2E62BF64-CA36-43EC-9E91-2833E5737E73}" type="presParOf" srcId="{F08D6F47-2849-4479-8124-221C839CEE5D}" destId="{53C94CED-4F99-4F99-90F0-8A60C05A70E9}" srcOrd="4" destOrd="0" presId="urn:microsoft.com/office/officeart/2005/8/layout/cycle5"/>
    <dgm:cxn modelId="{F53F377D-A0B4-4528-AE31-6CED010B5E28}" type="presParOf" srcId="{F08D6F47-2849-4479-8124-221C839CEE5D}" destId="{2DCF4E49-E67C-4414-B4D6-956845CD8132}" srcOrd="5" destOrd="0" presId="urn:microsoft.com/office/officeart/2005/8/layout/cycle5"/>
    <dgm:cxn modelId="{14B5547C-146A-4D99-A1FC-E0640E679DE1}" type="presParOf" srcId="{F08D6F47-2849-4479-8124-221C839CEE5D}" destId="{88922B07-CEE9-4AA5-9601-E3EEE830F2C5}" srcOrd="6" destOrd="0" presId="urn:microsoft.com/office/officeart/2005/8/layout/cycle5"/>
    <dgm:cxn modelId="{52DBE26E-B526-4119-AD50-7703EB86B083}" type="presParOf" srcId="{F08D6F47-2849-4479-8124-221C839CEE5D}" destId="{1BDF6CD4-9D1B-4F63-8DBD-2D729D61F47D}" srcOrd="7" destOrd="0" presId="urn:microsoft.com/office/officeart/2005/8/layout/cycle5"/>
    <dgm:cxn modelId="{0A6F0414-0969-40D0-A330-DB5C2D347AB3}" type="presParOf" srcId="{F08D6F47-2849-4479-8124-221C839CEE5D}" destId="{31CF99F7-D379-4E14-B5C2-147C34080FF5}" srcOrd="8" destOrd="0" presId="urn:microsoft.com/office/officeart/2005/8/layout/cycle5"/>
    <dgm:cxn modelId="{680CDB3D-1E22-4940-95BE-F076CC6DE39C}" type="presParOf" srcId="{F08D6F47-2849-4479-8124-221C839CEE5D}" destId="{8252C4CA-8E48-46B9-BA5B-8666F9C944E7}" srcOrd="9" destOrd="0" presId="urn:microsoft.com/office/officeart/2005/8/layout/cycle5"/>
    <dgm:cxn modelId="{B2D6BF29-61BD-413F-97B5-DD08D6D920B1}" type="presParOf" srcId="{F08D6F47-2849-4479-8124-221C839CEE5D}" destId="{0E7409BB-1184-4AFD-8863-5C0D1E93D3BC}" srcOrd="10" destOrd="0" presId="urn:microsoft.com/office/officeart/2005/8/layout/cycle5"/>
    <dgm:cxn modelId="{30ADA5F0-F148-4E69-83FC-6DBF9D30B059}" type="presParOf" srcId="{F08D6F47-2849-4479-8124-221C839CEE5D}" destId="{555C798B-08A3-4BB5-B4D3-DE6CB0CEC316}" srcOrd="11" destOrd="0" presId="urn:microsoft.com/office/officeart/2005/8/layout/cycle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97B1B74-5620-4E2F-9517-D58B84F2C540}" type="doc">
      <dgm:prSet loTypeId="urn:microsoft.com/office/officeart/2005/8/layout/cycle7" loCatId="cycle" qsTypeId="urn:microsoft.com/office/officeart/2005/8/quickstyle/simple1" qsCatId="simple" csTypeId="urn:microsoft.com/office/officeart/2005/8/colors/accent3_4" csCatId="accent3" phldr="1"/>
      <dgm:spPr/>
      <dgm:t>
        <a:bodyPr/>
        <a:lstStyle/>
        <a:p>
          <a:endParaRPr lang="en-GB"/>
        </a:p>
      </dgm:t>
    </dgm:pt>
    <dgm:pt modelId="{EDAB7C51-9AF5-4CF3-8184-5BB75DD8B5F2}">
      <dgm:prSet phldrT="[Text]"/>
      <dgm:spPr/>
      <dgm:t>
        <a:bodyPr/>
        <a:lstStyle/>
        <a:p>
          <a:r>
            <a:rPr lang="de-DE" dirty="0" err="1"/>
            <a:t>eLCA</a:t>
          </a:r>
          <a:endParaRPr lang="en-GB" dirty="0"/>
        </a:p>
      </dgm:t>
    </dgm:pt>
    <dgm:pt modelId="{BA2C1A86-FDDC-46AD-974D-E84A56224F29}" type="parTrans" cxnId="{AC4DC925-2407-486B-A194-3F352A583308}">
      <dgm:prSet/>
      <dgm:spPr/>
      <dgm:t>
        <a:bodyPr/>
        <a:lstStyle/>
        <a:p>
          <a:endParaRPr lang="en-GB"/>
        </a:p>
      </dgm:t>
    </dgm:pt>
    <dgm:pt modelId="{6D3362FF-7177-4A97-8E27-C4EBABDE4725}" type="sibTrans" cxnId="{AC4DC925-2407-486B-A194-3F352A583308}">
      <dgm:prSet/>
      <dgm:spPr/>
      <dgm:t>
        <a:bodyPr/>
        <a:lstStyle/>
        <a:p>
          <a:endParaRPr lang="en-GB"/>
        </a:p>
      </dgm:t>
    </dgm:pt>
    <dgm:pt modelId="{2E38B2F6-2B37-4EC7-882D-5E4CFFE97625}">
      <dgm:prSet phldrT="[Text]"/>
      <dgm:spPr/>
      <dgm:t>
        <a:bodyPr/>
        <a:lstStyle/>
        <a:p>
          <a:r>
            <a:rPr lang="de-DE" dirty="0" err="1"/>
            <a:t>sLCA</a:t>
          </a:r>
          <a:endParaRPr lang="en-GB" dirty="0"/>
        </a:p>
      </dgm:t>
    </dgm:pt>
    <dgm:pt modelId="{E0749DA8-9E75-41BF-A9CF-59A6C03469F5}" type="parTrans" cxnId="{67157134-B36B-4AFD-B968-8D7AEAC4BA1B}">
      <dgm:prSet/>
      <dgm:spPr/>
      <dgm:t>
        <a:bodyPr/>
        <a:lstStyle/>
        <a:p>
          <a:endParaRPr lang="en-GB"/>
        </a:p>
      </dgm:t>
    </dgm:pt>
    <dgm:pt modelId="{0157F094-9837-42DB-9431-BA537A08EBAE}" type="sibTrans" cxnId="{67157134-B36B-4AFD-B968-8D7AEAC4BA1B}">
      <dgm:prSet/>
      <dgm:spPr/>
      <dgm:t>
        <a:bodyPr/>
        <a:lstStyle/>
        <a:p>
          <a:endParaRPr lang="en-GB"/>
        </a:p>
      </dgm:t>
    </dgm:pt>
    <dgm:pt modelId="{0CB9BDDB-8261-468B-AA44-C93060A95F92}">
      <dgm:prSet phldrT="[Text]"/>
      <dgm:spPr/>
      <dgm:t>
        <a:bodyPr/>
        <a:lstStyle/>
        <a:p>
          <a:r>
            <a:rPr lang="de-DE" dirty="0"/>
            <a:t>LCC</a:t>
          </a:r>
          <a:endParaRPr lang="en-GB" dirty="0"/>
        </a:p>
      </dgm:t>
    </dgm:pt>
    <dgm:pt modelId="{AD31908A-3C23-4636-BD31-30F4F952D8A7}" type="parTrans" cxnId="{0B273724-8389-47D0-92BA-3A1B50B0629A}">
      <dgm:prSet/>
      <dgm:spPr/>
      <dgm:t>
        <a:bodyPr/>
        <a:lstStyle/>
        <a:p>
          <a:endParaRPr lang="en-GB"/>
        </a:p>
      </dgm:t>
    </dgm:pt>
    <dgm:pt modelId="{4EB3A1DB-06AE-4A45-BBC9-ED75E8211214}" type="sibTrans" cxnId="{0B273724-8389-47D0-92BA-3A1B50B0629A}">
      <dgm:prSet/>
      <dgm:spPr/>
      <dgm:t>
        <a:bodyPr/>
        <a:lstStyle/>
        <a:p>
          <a:endParaRPr lang="en-GB"/>
        </a:p>
      </dgm:t>
    </dgm:pt>
    <dgm:pt modelId="{8ED7FF64-139B-4750-8B08-D9C1A15685DB}" type="pres">
      <dgm:prSet presAssocID="{097B1B74-5620-4E2F-9517-D58B84F2C540}" presName="Name0" presStyleCnt="0">
        <dgm:presLayoutVars>
          <dgm:dir/>
          <dgm:resizeHandles val="exact"/>
        </dgm:presLayoutVars>
      </dgm:prSet>
      <dgm:spPr/>
    </dgm:pt>
    <dgm:pt modelId="{F0B45BE3-92AF-4206-84A3-F5B8229687B0}" type="pres">
      <dgm:prSet presAssocID="{EDAB7C51-9AF5-4CF3-8184-5BB75DD8B5F2}" presName="node" presStyleLbl="node1" presStyleIdx="0" presStyleCnt="3" custRadScaleRad="112775" custRadScaleInc="1497">
        <dgm:presLayoutVars>
          <dgm:bulletEnabled val="1"/>
        </dgm:presLayoutVars>
      </dgm:prSet>
      <dgm:spPr/>
    </dgm:pt>
    <dgm:pt modelId="{2ACD5117-0E50-4EC2-95AA-A98A0CA52EB3}" type="pres">
      <dgm:prSet presAssocID="{6D3362FF-7177-4A97-8E27-C4EBABDE4725}" presName="sibTrans" presStyleLbl="sibTrans2D1" presStyleIdx="0" presStyleCnt="3" custScaleX="200038" custLinFactNeighborX="75005" custLinFactNeighborY="-8943"/>
      <dgm:spPr/>
    </dgm:pt>
    <dgm:pt modelId="{4B3E154C-254F-4F6D-A3B0-E1A3C1786C70}" type="pres">
      <dgm:prSet presAssocID="{6D3362FF-7177-4A97-8E27-C4EBABDE4725}" presName="connectorText" presStyleLbl="sibTrans2D1" presStyleIdx="0" presStyleCnt="3"/>
      <dgm:spPr/>
    </dgm:pt>
    <dgm:pt modelId="{5A81FAB7-CF8A-4A26-8AF9-AE53D4AC689E}" type="pres">
      <dgm:prSet presAssocID="{2E38B2F6-2B37-4EC7-882D-5E4CFFE97625}" presName="node" presStyleLbl="node1" presStyleIdx="1" presStyleCnt="3" custRadScaleRad="107477" custRadScaleInc="10404">
        <dgm:presLayoutVars>
          <dgm:bulletEnabled val="1"/>
        </dgm:presLayoutVars>
      </dgm:prSet>
      <dgm:spPr/>
    </dgm:pt>
    <dgm:pt modelId="{FDA63368-BC34-406C-9BD4-002BDAD30018}" type="pres">
      <dgm:prSet presAssocID="{0157F094-9837-42DB-9431-BA537A08EBAE}" presName="sibTrans" presStyleLbl="sibTrans2D1" presStyleIdx="1" presStyleCnt="3"/>
      <dgm:spPr/>
    </dgm:pt>
    <dgm:pt modelId="{CBB6F0B1-7447-4B2C-ACCF-2F9B545E6114}" type="pres">
      <dgm:prSet presAssocID="{0157F094-9837-42DB-9431-BA537A08EBAE}" presName="connectorText" presStyleLbl="sibTrans2D1" presStyleIdx="1" presStyleCnt="3"/>
      <dgm:spPr/>
    </dgm:pt>
    <dgm:pt modelId="{D5807423-AF4D-478A-B127-41E80CEB570D}" type="pres">
      <dgm:prSet presAssocID="{0CB9BDDB-8261-468B-AA44-C93060A95F92}" presName="node" presStyleLbl="node1" presStyleIdx="2" presStyleCnt="3" custRadScaleRad="135059" custRadScaleInc="4489">
        <dgm:presLayoutVars>
          <dgm:bulletEnabled val="1"/>
        </dgm:presLayoutVars>
      </dgm:prSet>
      <dgm:spPr/>
    </dgm:pt>
    <dgm:pt modelId="{22315B11-652A-45D7-B5EF-FA7AF38FCE45}" type="pres">
      <dgm:prSet presAssocID="{4EB3A1DB-06AE-4A45-BBC9-ED75E8211214}" presName="sibTrans" presStyleLbl="sibTrans2D1" presStyleIdx="2" presStyleCnt="3" custScaleX="189061" custLinFactNeighborX="-61386" custLinFactNeighborY="-4630"/>
      <dgm:spPr/>
    </dgm:pt>
    <dgm:pt modelId="{8E35F6EA-2A0E-419D-9BB7-3562AA97D5D4}" type="pres">
      <dgm:prSet presAssocID="{4EB3A1DB-06AE-4A45-BBC9-ED75E8211214}" presName="connectorText" presStyleLbl="sibTrans2D1" presStyleIdx="2" presStyleCnt="3"/>
      <dgm:spPr/>
    </dgm:pt>
  </dgm:ptLst>
  <dgm:cxnLst>
    <dgm:cxn modelId="{2DB99D0E-A3DA-4309-A943-D490E97BEFC0}" type="presOf" srcId="{0CB9BDDB-8261-468B-AA44-C93060A95F92}" destId="{D5807423-AF4D-478A-B127-41E80CEB570D}" srcOrd="0" destOrd="0" presId="urn:microsoft.com/office/officeart/2005/8/layout/cycle7"/>
    <dgm:cxn modelId="{DDE73916-A7B1-41A9-A11E-DB9545DDE6F2}" type="presOf" srcId="{0157F094-9837-42DB-9431-BA537A08EBAE}" destId="{FDA63368-BC34-406C-9BD4-002BDAD30018}" srcOrd="0" destOrd="0" presId="urn:microsoft.com/office/officeart/2005/8/layout/cycle7"/>
    <dgm:cxn modelId="{3F0E0A1E-8255-4D12-97F5-6B419CC19323}" type="presOf" srcId="{6D3362FF-7177-4A97-8E27-C4EBABDE4725}" destId="{4B3E154C-254F-4F6D-A3B0-E1A3C1786C70}" srcOrd="1" destOrd="0" presId="urn:microsoft.com/office/officeart/2005/8/layout/cycle7"/>
    <dgm:cxn modelId="{0B273724-8389-47D0-92BA-3A1B50B0629A}" srcId="{097B1B74-5620-4E2F-9517-D58B84F2C540}" destId="{0CB9BDDB-8261-468B-AA44-C93060A95F92}" srcOrd="2" destOrd="0" parTransId="{AD31908A-3C23-4636-BD31-30F4F952D8A7}" sibTransId="{4EB3A1DB-06AE-4A45-BBC9-ED75E8211214}"/>
    <dgm:cxn modelId="{AC4DC925-2407-486B-A194-3F352A583308}" srcId="{097B1B74-5620-4E2F-9517-D58B84F2C540}" destId="{EDAB7C51-9AF5-4CF3-8184-5BB75DD8B5F2}" srcOrd="0" destOrd="0" parTransId="{BA2C1A86-FDDC-46AD-974D-E84A56224F29}" sibTransId="{6D3362FF-7177-4A97-8E27-C4EBABDE4725}"/>
    <dgm:cxn modelId="{3CC31031-80FD-43BC-AAA9-986F0DC0A602}" type="presOf" srcId="{4EB3A1DB-06AE-4A45-BBC9-ED75E8211214}" destId="{8E35F6EA-2A0E-419D-9BB7-3562AA97D5D4}" srcOrd="1" destOrd="0" presId="urn:microsoft.com/office/officeart/2005/8/layout/cycle7"/>
    <dgm:cxn modelId="{67157134-B36B-4AFD-B968-8D7AEAC4BA1B}" srcId="{097B1B74-5620-4E2F-9517-D58B84F2C540}" destId="{2E38B2F6-2B37-4EC7-882D-5E4CFFE97625}" srcOrd="1" destOrd="0" parTransId="{E0749DA8-9E75-41BF-A9CF-59A6C03469F5}" sibTransId="{0157F094-9837-42DB-9431-BA537A08EBAE}"/>
    <dgm:cxn modelId="{6C6B9638-F866-42B7-A315-0992FB09A8CC}" type="presOf" srcId="{4EB3A1DB-06AE-4A45-BBC9-ED75E8211214}" destId="{22315B11-652A-45D7-B5EF-FA7AF38FCE45}" srcOrd="0" destOrd="0" presId="urn:microsoft.com/office/officeart/2005/8/layout/cycle7"/>
    <dgm:cxn modelId="{ABAB0CB3-47E5-41A4-9F2D-A3E4673B4C72}" type="presOf" srcId="{6D3362FF-7177-4A97-8E27-C4EBABDE4725}" destId="{2ACD5117-0E50-4EC2-95AA-A98A0CA52EB3}" srcOrd="0" destOrd="0" presId="urn:microsoft.com/office/officeart/2005/8/layout/cycle7"/>
    <dgm:cxn modelId="{BE1405D9-9DF1-4131-A210-6E78B068AAC7}" type="presOf" srcId="{EDAB7C51-9AF5-4CF3-8184-5BB75DD8B5F2}" destId="{F0B45BE3-92AF-4206-84A3-F5B8229687B0}" srcOrd="0" destOrd="0" presId="urn:microsoft.com/office/officeart/2005/8/layout/cycle7"/>
    <dgm:cxn modelId="{A67021DA-88C5-4937-854D-00D7DB9DD517}" type="presOf" srcId="{097B1B74-5620-4E2F-9517-D58B84F2C540}" destId="{8ED7FF64-139B-4750-8B08-D9C1A15685DB}" srcOrd="0" destOrd="0" presId="urn:microsoft.com/office/officeart/2005/8/layout/cycle7"/>
    <dgm:cxn modelId="{B79D48FA-59CF-435F-96EB-5E27EA6ED5B3}" type="presOf" srcId="{2E38B2F6-2B37-4EC7-882D-5E4CFFE97625}" destId="{5A81FAB7-CF8A-4A26-8AF9-AE53D4AC689E}" srcOrd="0" destOrd="0" presId="urn:microsoft.com/office/officeart/2005/8/layout/cycle7"/>
    <dgm:cxn modelId="{09A2EEFF-DF34-46B6-950B-0EBFB788BC41}" type="presOf" srcId="{0157F094-9837-42DB-9431-BA537A08EBAE}" destId="{CBB6F0B1-7447-4B2C-ACCF-2F9B545E6114}" srcOrd="1" destOrd="0" presId="urn:microsoft.com/office/officeart/2005/8/layout/cycle7"/>
    <dgm:cxn modelId="{068E7A1E-91B6-4FDE-B5CF-6B2DA724BA39}" type="presParOf" srcId="{8ED7FF64-139B-4750-8B08-D9C1A15685DB}" destId="{F0B45BE3-92AF-4206-84A3-F5B8229687B0}" srcOrd="0" destOrd="0" presId="urn:microsoft.com/office/officeart/2005/8/layout/cycle7"/>
    <dgm:cxn modelId="{A98E1840-ADC1-440F-A706-1ACC6A703398}" type="presParOf" srcId="{8ED7FF64-139B-4750-8B08-D9C1A15685DB}" destId="{2ACD5117-0E50-4EC2-95AA-A98A0CA52EB3}" srcOrd="1" destOrd="0" presId="urn:microsoft.com/office/officeart/2005/8/layout/cycle7"/>
    <dgm:cxn modelId="{F363ED89-7AED-44E3-B9E2-6C6915E1C77B}" type="presParOf" srcId="{2ACD5117-0E50-4EC2-95AA-A98A0CA52EB3}" destId="{4B3E154C-254F-4F6D-A3B0-E1A3C1786C70}" srcOrd="0" destOrd="0" presId="urn:microsoft.com/office/officeart/2005/8/layout/cycle7"/>
    <dgm:cxn modelId="{6C690A92-E7F1-4DF9-A2B3-B6B3737A4FB1}" type="presParOf" srcId="{8ED7FF64-139B-4750-8B08-D9C1A15685DB}" destId="{5A81FAB7-CF8A-4A26-8AF9-AE53D4AC689E}" srcOrd="2" destOrd="0" presId="urn:microsoft.com/office/officeart/2005/8/layout/cycle7"/>
    <dgm:cxn modelId="{F2EB3A96-C67F-41ED-88EA-7FD21997858F}" type="presParOf" srcId="{8ED7FF64-139B-4750-8B08-D9C1A15685DB}" destId="{FDA63368-BC34-406C-9BD4-002BDAD30018}" srcOrd="3" destOrd="0" presId="urn:microsoft.com/office/officeart/2005/8/layout/cycle7"/>
    <dgm:cxn modelId="{C738EA8E-E89D-4C82-BA81-BC3F0AD8172F}" type="presParOf" srcId="{FDA63368-BC34-406C-9BD4-002BDAD30018}" destId="{CBB6F0B1-7447-4B2C-ACCF-2F9B545E6114}" srcOrd="0" destOrd="0" presId="urn:microsoft.com/office/officeart/2005/8/layout/cycle7"/>
    <dgm:cxn modelId="{20F9D559-DED8-4951-AEC4-848D115809F6}" type="presParOf" srcId="{8ED7FF64-139B-4750-8B08-D9C1A15685DB}" destId="{D5807423-AF4D-478A-B127-41E80CEB570D}" srcOrd="4" destOrd="0" presId="urn:microsoft.com/office/officeart/2005/8/layout/cycle7"/>
    <dgm:cxn modelId="{911508E1-9BD7-452D-943A-E213D8A1BA08}" type="presParOf" srcId="{8ED7FF64-139B-4750-8B08-D9C1A15685DB}" destId="{22315B11-652A-45D7-B5EF-FA7AF38FCE45}" srcOrd="5" destOrd="0" presId="urn:microsoft.com/office/officeart/2005/8/layout/cycle7"/>
    <dgm:cxn modelId="{08A2B488-0845-4905-BE6F-78B4122FD667}" type="presParOf" srcId="{22315B11-652A-45D7-B5EF-FA7AF38FCE45}" destId="{8E35F6EA-2A0E-419D-9BB7-3562AA97D5D4}"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7C73EC0-3117-4509-8252-664359579984}" type="doc">
      <dgm:prSet loTypeId="urn:microsoft.com/office/officeart/2005/8/layout/process3" loCatId="process" qsTypeId="urn:microsoft.com/office/officeart/2005/8/quickstyle/simple1" qsCatId="simple" csTypeId="urn:microsoft.com/office/officeart/2005/8/colors/accent3_2" csCatId="accent3" phldr="1"/>
      <dgm:spPr/>
      <dgm:t>
        <a:bodyPr/>
        <a:lstStyle/>
        <a:p>
          <a:endParaRPr lang="en-GB"/>
        </a:p>
      </dgm:t>
    </dgm:pt>
    <dgm:pt modelId="{C7A69958-2845-4D52-ADBB-829FC2B6BA2C}">
      <dgm:prSet phldrT="[Text]" custT="1"/>
      <dgm:spPr/>
      <dgm:t>
        <a:bodyPr/>
        <a:lstStyle/>
        <a:p>
          <a:pPr>
            <a:buNone/>
          </a:pPr>
          <a:r>
            <a:rPr lang="de-DE" sz="1100" b="1" dirty="0"/>
            <a:t>Life </a:t>
          </a:r>
          <a:r>
            <a:rPr lang="de-DE" sz="1100" b="1" dirty="0" err="1"/>
            <a:t>cycle</a:t>
          </a:r>
          <a:r>
            <a:rPr lang="de-DE" sz="1100" b="1" dirty="0"/>
            <a:t> </a:t>
          </a:r>
          <a:r>
            <a:rPr lang="de-DE" sz="1100" b="1" dirty="0" err="1"/>
            <a:t>inventory</a:t>
          </a:r>
          <a:r>
            <a:rPr lang="de-DE" sz="1100" b="1" dirty="0"/>
            <a:t> </a:t>
          </a:r>
          <a:r>
            <a:rPr lang="de-DE" sz="1100" b="1" dirty="0" err="1"/>
            <a:t>results</a:t>
          </a:r>
          <a:endParaRPr lang="en-GB" sz="1100" dirty="0"/>
        </a:p>
      </dgm:t>
    </dgm:pt>
    <dgm:pt modelId="{30ABB427-B0B1-481A-A437-50CB4697AB06}" type="parTrans" cxnId="{6C24D8B3-D239-4C09-BCDD-DDF297A4C2B3}">
      <dgm:prSet/>
      <dgm:spPr/>
      <dgm:t>
        <a:bodyPr/>
        <a:lstStyle/>
        <a:p>
          <a:endParaRPr lang="en-GB"/>
        </a:p>
      </dgm:t>
    </dgm:pt>
    <dgm:pt modelId="{0B677569-1F99-4286-93E9-825BBBA1EFB8}" type="sibTrans" cxnId="{6C24D8B3-D239-4C09-BCDD-DDF297A4C2B3}">
      <dgm:prSet/>
      <dgm:spPr/>
      <dgm:t>
        <a:bodyPr/>
        <a:lstStyle/>
        <a:p>
          <a:endParaRPr lang="en-GB"/>
        </a:p>
      </dgm:t>
    </dgm:pt>
    <dgm:pt modelId="{D2A7D7EA-60E9-4F22-A19E-51EA49D8F066}">
      <dgm:prSet phldrT="[Text]" custT="1"/>
      <dgm:spPr/>
      <dgm:t>
        <a:bodyPr/>
        <a:lstStyle/>
        <a:p>
          <a:r>
            <a:rPr lang="de-DE" sz="1200" dirty="0">
              <a:latin typeface="+mn-lt"/>
            </a:rPr>
            <a:t>Elementary </a:t>
          </a:r>
          <a:r>
            <a:rPr lang="de-DE" sz="1200" dirty="0" err="1">
              <a:latin typeface="+mn-lt"/>
            </a:rPr>
            <a:t>flows</a:t>
          </a:r>
          <a:r>
            <a:rPr lang="de-DE" sz="1200" dirty="0">
              <a:latin typeface="+mn-lt"/>
            </a:rPr>
            <a:t> like:</a:t>
          </a:r>
          <a:endParaRPr lang="en-GB" sz="1200" dirty="0">
            <a:latin typeface="+mn-lt"/>
          </a:endParaRPr>
        </a:p>
      </dgm:t>
    </dgm:pt>
    <dgm:pt modelId="{FF94283F-77C9-48FE-8822-C728C03E37CD}" type="parTrans" cxnId="{B528D8E6-D75A-48ED-AC18-2CEA3115C4A0}">
      <dgm:prSet/>
      <dgm:spPr/>
      <dgm:t>
        <a:bodyPr/>
        <a:lstStyle/>
        <a:p>
          <a:endParaRPr lang="en-GB"/>
        </a:p>
      </dgm:t>
    </dgm:pt>
    <dgm:pt modelId="{F66C426B-2C88-4B6B-8AAE-5519535F8F8A}" type="sibTrans" cxnId="{B528D8E6-D75A-48ED-AC18-2CEA3115C4A0}">
      <dgm:prSet/>
      <dgm:spPr/>
      <dgm:t>
        <a:bodyPr/>
        <a:lstStyle/>
        <a:p>
          <a:endParaRPr lang="en-GB"/>
        </a:p>
      </dgm:t>
    </dgm:pt>
    <dgm:pt modelId="{8EAFC89B-6C70-4BBC-9DD4-2C9D8C4009CE}">
      <dgm:prSet phldrT="[Text]" custT="1"/>
      <dgm:spPr/>
      <dgm:t>
        <a:bodyPr/>
        <a:lstStyle/>
        <a:p>
          <a:pPr>
            <a:buFont typeface="Arial" panose="020B0604020202020204" pitchFamily="34" charset="0"/>
            <a:buNone/>
          </a:pPr>
          <a:r>
            <a:rPr lang="de-DE" sz="1100" b="1" dirty="0" err="1"/>
            <a:t>Midpoint</a:t>
          </a:r>
          <a:r>
            <a:rPr lang="de-DE" sz="1100" b="1" dirty="0"/>
            <a:t> Impact </a:t>
          </a:r>
          <a:r>
            <a:rPr lang="de-DE" sz="1100" b="1" dirty="0" err="1"/>
            <a:t>Categories</a:t>
          </a:r>
          <a:endParaRPr lang="en-GB" sz="1100" dirty="0"/>
        </a:p>
      </dgm:t>
    </dgm:pt>
    <dgm:pt modelId="{AE0873EB-7473-4DCA-B65A-102753A4ED24}" type="parTrans" cxnId="{F4DA0B98-9436-49C2-A0EF-814DD7D45037}">
      <dgm:prSet/>
      <dgm:spPr/>
      <dgm:t>
        <a:bodyPr/>
        <a:lstStyle/>
        <a:p>
          <a:endParaRPr lang="en-GB"/>
        </a:p>
      </dgm:t>
    </dgm:pt>
    <dgm:pt modelId="{BE7D5B6E-14E4-4F7E-A5E5-33F769C4EED2}" type="sibTrans" cxnId="{F4DA0B98-9436-49C2-A0EF-814DD7D45037}">
      <dgm:prSet/>
      <dgm:spPr/>
      <dgm:t>
        <a:bodyPr/>
        <a:lstStyle/>
        <a:p>
          <a:endParaRPr lang="en-GB"/>
        </a:p>
      </dgm:t>
    </dgm:pt>
    <dgm:pt modelId="{EDCCBD34-9CBB-4E12-AE05-A43A73B3B501}">
      <dgm:prSet phldrT="[Text]" custT="1"/>
      <dgm:spPr/>
      <dgm:t>
        <a:bodyPr/>
        <a:lstStyle/>
        <a:p>
          <a:r>
            <a:rPr lang="en-GB" sz="950" b="1" dirty="0">
              <a:latin typeface="+mn-lt"/>
            </a:rPr>
            <a:t>Global Warming Potential (GWP):</a:t>
          </a:r>
          <a:r>
            <a:rPr lang="en-GB" sz="950" dirty="0">
              <a:latin typeface="+mn-lt"/>
            </a:rPr>
            <a:t> Measures greenhouse gas emissions (kg CO2-eqk)</a:t>
          </a:r>
        </a:p>
      </dgm:t>
    </dgm:pt>
    <dgm:pt modelId="{12C3C6BD-E16E-4712-899A-9705BCDF930A}" type="parTrans" cxnId="{194F58F0-3DEE-4F64-91A0-26FDE20AACE8}">
      <dgm:prSet/>
      <dgm:spPr/>
      <dgm:t>
        <a:bodyPr/>
        <a:lstStyle/>
        <a:p>
          <a:endParaRPr lang="en-GB"/>
        </a:p>
      </dgm:t>
    </dgm:pt>
    <dgm:pt modelId="{20172B4E-9F51-4EA5-9462-36E55C5F8DF1}" type="sibTrans" cxnId="{194F58F0-3DEE-4F64-91A0-26FDE20AACE8}">
      <dgm:prSet/>
      <dgm:spPr/>
      <dgm:t>
        <a:bodyPr/>
        <a:lstStyle/>
        <a:p>
          <a:endParaRPr lang="en-GB"/>
        </a:p>
      </dgm:t>
    </dgm:pt>
    <dgm:pt modelId="{4F0AD632-05FE-4FA4-8C9E-570FCD0677BD}">
      <dgm:prSet phldrT="[Text]" custT="1"/>
      <dgm:spPr/>
      <dgm:t>
        <a:bodyPr/>
        <a:lstStyle/>
        <a:p>
          <a:pPr>
            <a:buFont typeface="Arial" panose="020B0604020202020204" pitchFamily="34" charset="0"/>
            <a:buNone/>
          </a:pPr>
          <a:r>
            <a:rPr lang="de-DE" sz="1100" b="1" dirty="0"/>
            <a:t>Damage </a:t>
          </a:r>
          <a:r>
            <a:rPr lang="de-DE" sz="1100" b="1" dirty="0" err="1"/>
            <a:t>Pathways</a:t>
          </a:r>
          <a:endParaRPr lang="en-GB" sz="1100" dirty="0"/>
        </a:p>
      </dgm:t>
    </dgm:pt>
    <dgm:pt modelId="{1F15FF04-E178-4DBB-AA7B-463694D7F8F3}" type="parTrans" cxnId="{0BCEF2C6-A6A7-47FC-94AD-18C90974C45D}">
      <dgm:prSet/>
      <dgm:spPr/>
      <dgm:t>
        <a:bodyPr/>
        <a:lstStyle/>
        <a:p>
          <a:endParaRPr lang="en-GB"/>
        </a:p>
      </dgm:t>
    </dgm:pt>
    <dgm:pt modelId="{588E5BAE-490C-4470-A1A6-9BAFF4809BC3}" type="sibTrans" cxnId="{0BCEF2C6-A6A7-47FC-94AD-18C90974C45D}">
      <dgm:prSet/>
      <dgm:spPr/>
      <dgm:t>
        <a:bodyPr/>
        <a:lstStyle/>
        <a:p>
          <a:endParaRPr lang="en-GB"/>
        </a:p>
      </dgm:t>
    </dgm:pt>
    <dgm:pt modelId="{73393C8E-0918-4F1B-AD1D-0047AB22D6A1}">
      <dgm:prSet phldrT="[Text]" custT="1"/>
      <dgm:spPr/>
      <dgm:t>
        <a:bodyPr/>
        <a:lstStyle/>
        <a:p>
          <a:r>
            <a:rPr lang="de-DE" sz="1200" b="1" dirty="0"/>
            <a:t>GHG </a:t>
          </a:r>
          <a:r>
            <a:rPr lang="de-DE" sz="1200" b="1" dirty="0" err="1"/>
            <a:t>emission</a:t>
          </a:r>
          <a:r>
            <a:rPr lang="de-DE" sz="1200" b="1" dirty="0"/>
            <a:t> </a:t>
          </a:r>
          <a:r>
            <a:rPr lang="de-DE" sz="1200" b="1" dirty="0" err="1"/>
            <a:t>increases</a:t>
          </a:r>
          <a:r>
            <a:rPr lang="de-DE" sz="1200" b="1" dirty="0"/>
            <a:t> GHG </a:t>
          </a:r>
          <a:r>
            <a:rPr lang="de-DE" sz="1200" b="1" dirty="0" err="1"/>
            <a:t>concentration</a:t>
          </a:r>
          <a:r>
            <a:rPr lang="de-DE" sz="1200" b="1" dirty="0"/>
            <a:t>:</a:t>
          </a:r>
          <a:r>
            <a:rPr lang="de-DE" sz="1200" dirty="0"/>
            <a:t> </a:t>
          </a:r>
          <a:r>
            <a:rPr lang="de-DE" sz="1200" dirty="0" err="1"/>
            <a:t>increases</a:t>
          </a:r>
          <a:r>
            <a:rPr lang="de-DE" sz="1200" dirty="0"/>
            <a:t> global </a:t>
          </a:r>
          <a:r>
            <a:rPr lang="de-DE" sz="1200" dirty="0" err="1"/>
            <a:t>mean</a:t>
          </a:r>
          <a:r>
            <a:rPr lang="de-DE" sz="1200" dirty="0"/>
            <a:t> </a:t>
          </a:r>
          <a:r>
            <a:rPr lang="de-DE" sz="1200" dirty="0" err="1"/>
            <a:t>temperature</a:t>
          </a:r>
          <a:endParaRPr lang="en-GB" sz="1200" dirty="0"/>
        </a:p>
      </dgm:t>
    </dgm:pt>
    <dgm:pt modelId="{BFCAEDDF-80DA-4AEA-A697-6249D4DDAB13}" type="parTrans" cxnId="{07C8C29A-456D-4A2E-BD4D-3464D96BECFD}">
      <dgm:prSet/>
      <dgm:spPr/>
      <dgm:t>
        <a:bodyPr/>
        <a:lstStyle/>
        <a:p>
          <a:endParaRPr lang="en-GB"/>
        </a:p>
      </dgm:t>
    </dgm:pt>
    <dgm:pt modelId="{D01A68A6-6D12-4BFF-8A3E-0E68AE624D6D}" type="sibTrans" cxnId="{07C8C29A-456D-4A2E-BD4D-3464D96BECFD}">
      <dgm:prSet/>
      <dgm:spPr/>
      <dgm:t>
        <a:bodyPr/>
        <a:lstStyle/>
        <a:p>
          <a:endParaRPr lang="en-GB"/>
        </a:p>
      </dgm:t>
    </dgm:pt>
    <mc:AlternateContent xmlns:mc="http://schemas.openxmlformats.org/markup-compatibility/2006" xmlns:a14="http://schemas.microsoft.com/office/drawing/2010/main">
      <mc:Choice Requires="a14">
        <dgm:pt modelId="{3AE36492-307B-452E-82A9-EF051D5D66E1}">
          <dgm:prSet custT="1"/>
          <dgm:spPr/>
          <dgm:t>
            <a:bodyPr/>
            <a:lstStyle/>
            <a:p>
              <a:pPr/>
              <a14:m>
                <m:oMathPara xmlns:m="http://schemas.openxmlformats.org/officeDocument/2006/math">
                  <m:oMathParaPr>
                    <m:jc m:val="centerGroup"/>
                  </m:oMathParaPr>
                  <m:oMath xmlns:m="http://schemas.openxmlformats.org/officeDocument/2006/math">
                    <m:sSub>
                      <m:sSubPr>
                        <m:ctrlPr>
                          <a:rPr lang="de-DE" sz="1200" i="1" smtClean="0">
                            <a:latin typeface="Cambria Math" panose="02040503050406030204" pitchFamily="18" charset="0"/>
                          </a:rPr>
                        </m:ctrlPr>
                      </m:sSubPr>
                      <m:e>
                        <m:r>
                          <m:rPr>
                            <m:nor/>
                          </m:rPr>
                          <a:rPr lang="de-DE" sz="1200" dirty="0">
                            <a:latin typeface="+mn-lt"/>
                          </a:rPr>
                          <m:t>CH</m:t>
                        </m:r>
                      </m:e>
                      <m:sub>
                        <m:r>
                          <a:rPr lang="de-DE" sz="1200" b="0" i="1" smtClean="0">
                            <a:latin typeface="Cambria Math" panose="02040503050406030204" pitchFamily="18" charset="0"/>
                          </a:rPr>
                          <m:t>4</m:t>
                        </m:r>
                      </m:sub>
                    </m:sSub>
                  </m:oMath>
                </m:oMathPara>
              </a14:m>
              <a:endParaRPr lang="de-DE" sz="1200" dirty="0">
                <a:latin typeface="+mn-lt"/>
              </a:endParaRPr>
            </a:p>
          </dgm:t>
        </dgm:pt>
      </mc:Choice>
      <mc:Fallback xmlns="">
        <dgm:pt modelId="{3AE36492-307B-452E-82A9-EF051D5D66E1}">
          <dgm:prSet custT="1"/>
          <dgm:spPr/>
          <dgm:t>
            <a:bodyPr/>
            <a:lstStyle/>
            <a:p>
              <a:r>
                <a:rPr lang="de-DE" sz="1200" i="0">
                  <a:latin typeface="+mn-lt"/>
                </a:rPr>
                <a:t>〖</a:t>
              </a:r>
              <a:r>
                <a:rPr lang="de-DE" sz="1200" i="0" dirty="0">
                  <a:latin typeface="+mn-lt"/>
                </a:rPr>
                <a:t>"CH" </a:t>
              </a:r>
              <a:r>
                <a:rPr lang="de-DE" sz="1200" i="0">
                  <a:latin typeface="+mn-lt"/>
                </a:rPr>
                <a:t>〗_</a:t>
              </a:r>
              <a:r>
                <a:rPr lang="de-DE" sz="1200" b="0" i="0">
                  <a:latin typeface="+mn-lt"/>
                </a:rPr>
                <a:t>4</a:t>
              </a:r>
              <a:endParaRPr lang="de-DE" sz="1200" dirty="0">
                <a:latin typeface="+mn-lt"/>
              </a:endParaRPr>
            </a:p>
          </dgm:t>
        </dgm:pt>
      </mc:Fallback>
    </mc:AlternateContent>
    <dgm:pt modelId="{4DC45094-9E11-4DF5-B973-BE1367F01C8F}" type="parTrans" cxnId="{DF7728C7-57AC-40FD-AE15-EAB62ADF70BF}">
      <dgm:prSet/>
      <dgm:spPr/>
      <dgm:t>
        <a:bodyPr/>
        <a:lstStyle/>
        <a:p>
          <a:endParaRPr lang="en-GB"/>
        </a:p>
      </dgm:t>
    </dgm:pt>
    <dgm:pt modelId="{ABD6E712-127C-4E47-B764-C6B80B12E2E6}" type="sibTrans" cxnId="{DF7728C7-57AC-40FD-AE15-EAB62ADF70BF}">
      <dgm:prSet/>
      <dgm:spPr/>
      <dgm:t>
        <a:bodyPr/>
        <a:lstStyle/>
        <a:p>
          <a:endParaRPr lang="en-GB"/>
        </a:p>
      </dgm:t>
    </dgm:pt>
    <mc:AlternateContent xmlns:mc="http://schemas.openxmlformats.org/markup-compatibility/2006" xmlns:a14="http://schemas.microsoft.com/office/drawing/2010/main">
      <mc:Choice Requires="a14">
        <dgm:pt modelId="{5C41D4D1-B4E2-4087-A937-348730927149}">
          <dgm:prSet custT="1"/>
          <dgm:spPr/>
          <dgm:t>
            <a:bodyPr/>
            <a:lstStyle/>
            <a:p>
              <a:pPr/>
              <a14:m>
                <m:oMathPara xmlns:m="http://schemas.openxmlformats.org/officeDocument/2006/math">
                  <m:oMathParaPr>
                    <m:jc m:val="centerGroup"/>
                  </m:oMathParaPr>
                  <m:oMath xmlns:m="http://schemas.openxmlformats.org/officeDocument/2006/math">
                    <m:sSub>
                      <m:sSubPr>
                        <m:ctrlPr>
                          <a:rPr lang="de-DE" sz="1200" i="1" smtClean="0">
                            <a:latin typeface="Cambria Math" panose="02040503050406030204" pitchFamily="18" charset="0"/>
                          </a:rPr>
                        </m:ctrlPr>
                      </m:sSubPr>
                      <m:e>
                        <m:r>
                          <m:rPr>
                            <m:nor/>
                          </m:rPr>
                          <a:rPr lang="de-DE" sz="1200" dirty="0">
                            <a:latin typeface="+mn-lt"/>
                          </a:rPr>
                          <m:t>NO</m:t>
                        </m:r>
                      </m:e>
                      <m:sub>
                        <m:r>
                          <a:rPr lang="de-DE" sz="1200" b="0" i="1" smtClean="0">
                            <a:latin typeface="Cambria Math" panose="02040503050406030204" pitchFamily="18" charset="0"/>
                          </a:rPr>
                          <m:t>𝑥</m:t>
                        </m:r>
                      </m:sub>
                    </m:sSub>
                  </m:oMath>
                </m:oMathPara>
              </a14:m>
              <a:endParaRPr lang="de-DE" sz="1200" dirty="0">
                <a:latin typeface="+mn-lt"/>
              </a:endParaRPr>
            </a:p>
          </dgm:t>
        </dgm:pt>
      </mc:Choice>
      <mc:Fallback xmlns="">
        <dgm:pt modelId="{5C41D4D1-B4E2-4087-A937-348730927149}">
          <dgm:prSet custT="1"/>
          <dgm:spPr/>
          <dgm:t>
            <a:bodyPr/>
            <a:lstStyle/>
            <a:p>
              <a:r>
                <a:rPr lang="de-DE" sz="1200" i="0">
                  <a:latin typeface="+mn-lt"/>
                </a:rPr>
                <a:t>〖</a:t>
              </a:r>
              <a:r>
                <a:rPr lang="de-DE" sz="1200" i="0" dirty="0">
                  <a:latin typeface="+mn-lt"/>
                </a:rPr>
                <a:t>"NO" </a:t>
              </a:r>
              <a:r>
                <a:rPr lang="de-DE" sz="1200" i="0">
                  <a:latin typeface="+mn-lt"/>
                </a:rPr>
                <a:t>〗_</a:t>
              </a:r>
              <a:r>
                <a:rPr lang="de-DE" sz="1200" b="0" i="0">
                  <a:latin typeface="+mn-lt"/>
                </a:rPr>
                <a:t>𝑥</a:t>
              </a:r>
              <a:endParaRPr lang="de-DE" sz="1200" dirty="0">
                <a:latin typeface="+mn-lt"/>
              </a:endParaRPr>
            </a:p>
          </dgm:t>
        </dgm:pt>
      </mc:Fallback>
    </mc:AlternateContent>
    <dgm:pt modelId="{8E0AB709-E21F-4BFD-8AF8-D33EC1EE5D89}" type="parTrans" cxnId="{E32C9551-228A-4494-89FE-5090F74371FB}">
      <dgm:prSet/>
      <dgm:spPr/>
      <dgm:t>
        <a:bodyPr/>
        <a:lstStyle/>
        <a:p>
          <a:endParaRPr lang="en-GB"/>
        </a:p>
      </dgm:t>
    </dgm:pt>
    <dgm:pt modelId="{17444583-6923-4200-877B-1D8533F161A9}" type="sibTrans" cxnId="{E32C9551-228A-4494-89FE-5090F74371FB}">
      <dgm:prSet/>
      <dgm:spPr/>
      <dgm:t>
        <a:bodyPr/>
        <a:lstStyle/>
        <a:p>
          <a:endParaRPr lang="en-GB"/>
        </a:p>
      </dgm:t>
    </dgm:pt>
    <mc:AlternateContent xmlns:mc="http://schemas.openxmlformats.org/markup-compatibility/2006" xmlns:a14="http://schemas.microsoft.com/office/drawing/2010/main">
      <mc:Choice Requires="a14">
        <dgm:pt modelId="{822EE5AE-8B2D-4749-B4C2-B2871F1D7089}">
          <dgm:prSet custT="1"/>
          <dgm:spPr/>
          <dgm:t>
            <a:bodyPr/>
            <a:lstStyle/>
            <a:p>
              <a:pPr/>
              <a14:m>
                <m:oMathPara xmlns:m="http://schemas.openxmlformats.org/officeDocument/2006/math">
                  <m:oMathParaPr>
                    <m:jc m:val="centerGroup"/>
                  </m:oMathParaPr>
                  <m:oMath xmlns:m="http://schemas.openxmlformats.org/officeDocument/2006/math">
                    <m:sSub>
                      <m:sSubPr>
                        <m:ctrlPr>
                          <a:rPr lang="de-DE" sz="1200" i="1" smtClean="0">
                            <a:latin typeface="Cambria Math" panose="02040503050406030204" pitchFamily="18" charset="0"/>
                          </a:rPr>
                        </m:ctrlPr>
                      </m:sSubPr>
                      <m:e>
                        <m:r>
                          <m:rPr>
                            <m:nor/>
                          </m:rPr>
                          <a:rPr lang="de-DE" sz="1200" dirty="0">
                            <a:latin typeface="+mn-lt"/>
                          </a:rPr>
                          <m:t>SO</m:t>
                        </m:r>
                      </m:e>
                      <m:sub>
                        <m:r>
                          <a:rPr lang="de-DE" sz="1200" b="0" i="1" smtClean="0">
                            <a:latin typeface="Cambria Math" panose="02040503050406030204" pitchFamily="18" charset="0"/>
                          </a:rPr>
                          <m:t>2</m:t>
                        </m:r>
                      </m:sub>
                    </m:sSub>
                  </m:oMath>
                </m:oMathPara>
              </a14:m>
              <a:endParaRPr lang="de-DE" sz="1200" dirty="0">
                <a:latin typeface="+mn-lt"/>
              </a:endParaRPr>
            </a:p>
          </dgm:t>
        </dgm:pt>
      </mc:Choice>
      <mc:Fallback xmlns="">
        <dgm:pt modelId="{822EE5AE-8B2D-4749-B4C2-B2871F1D7089}">
          <dgm:prSet custT="1"/>
          <dgm:spPr/>
          <dgm:t>
            <a:bodyPr/>
            <a:lstStyle/>
            <a:p>
              <a:r>
                <a:rPr lang="de-DE" sz="1200" i="0">
                  <a:latin typeface="+mn-lt"/>
                </a:rPr>
                <a:t>〖</a:t>
              </a:r>
              <a:r>
                <a:rPr lang="de-DE" sz="1200" i="0" dirty="0">
                  <a:latin typeface="+mn-lt"/>
                </a:rPr>
                <a:t>"SO" </a:t>
              </a:r>
              <a:r>
                <a:rPr lang="de-DE" sz="1200" i="0">
                  <a:latin typeface="+mn-lt"/>
                </a:rPr>
                <a:t>〗_</a:t>
              </a:r>
              <a:r>
                <a:rPr lang="de-DE" sz="1200" b="0" i="0">
                  <a:latin typeface="+mn-lt"/>
                </a:rPr>
                <a:t>2</a:t>
              </a:r>
              <a:endParaRPr lang="de-DE" sz="1200" dirty="0">
                <a:latin typeface="+mn-lt"/>
              </a:endParaRPr>
            </a:p>
          </dgm:t>
        </dgm:pt>
      </mc:Fallback>
    </mc:AlternateContent>
    <dgm:pt modelId="{2CC8064C-D072-4BC2-A835-1FB1670E27CC}" type="parTrans" cxnId="{E84150FA-F598-4E89-A586-B4031D05B53B}">
      <dgm:prSet/>
      <dgm:spPr/>
      <dgm:t>
        <a:bodyPr/>
        <a:lstStyle/>
        <a:p>
          <a:endParaRPr lang="en-GB"/>
        </a:p>
      </dgm:t>
    </dgm:pt>
    <dgm:pt modelId="{0F7C77F2-9146-4AEE-A970-DFD5EBEDFF6C}" type="sibTrans" cxnId="{E84150FA-F598-4E89-A586-B4031D05B53B}">
      <dgm:prSet/>
      <dgm:spPr/>
      <dgm:t>
        <a:bodyPr/>
        <a:lstStyle/>
        <a:p>
          <a:endParaRPr lang="en-GB"/>
        </a:p>
      </dgm:t>
    </dgm:pt>
    <mc:AlternateContent xmlns:mc="http://schemas.openxmlformats.org/markup-compatibility/2006" xmlns:a14="http://schemas.microsoft.com/office/drawing/2010/main">
      <mc:Choice Requires="a14">
        <dgm:pt modelId="{9C3559C6-1D17-4B11-97AE-02A1163AC22F}">
          <dgm:prSet custT="1"/>
          <dgm:spPr/>
          <dgm:t>
            <a:bodyPr/>
            <a:lstStyle/>
            <a:p>
              <a:pPr/>
              <a14:m>
                <m:oMathPara xmlns:m="http://schemas.openxmlformats.org/officeDocument/2006/math">
                  <m:oMathParaPr>
                    <m:jc m:val="centerGroup"/>
                  </m:oMathParaPr>
                  <m:oMath xmlns:m="http://schemas.openxmlformats.org/officeDocument/2006/math">
                    <m:sSub>
                      <m:sSubPr>
                        <m:ctrlPr>
                          <a:rPr lang="de-DE" sz="1200" i="1" smtClean="0">
                            <a:latin typeface="Cambria Math" panose="02040503050406030204" pitchFamily="18" charset="0"/>
                          </a:rPr>
                        </m:ctrlPr>
                      </m:sSubPr>
                      <m:e>
                        <m:r>
                          <m:rPr>
                            <m:nor/>
                          </m:rPr>
                          <a:rPr lang="de-DE" sz="1200" dirty="0">
                            <a:latin typeface="+mn-lt"/>
                          </a:rPr>
                          <m:t>NH</m:t>
                        </m:r>
                      </m:e>
                      <m:sub>
                        <m:r>
                          <a:rPr lang="de-DE" sz="1200" b="0" i="1" smtClean="0">
                            <a:latin typeface="Cambria Math" panose="02040503050406030204" pitchFamily="18" charset="0"/>
                          </a:rPr>
                          <m:t>3</m:t>
                        </m:r>
                      </m:sub>
                    </m:sSub>
                  </m:oMath>
                </m:oMathPara>
              </a14:m>
              <a:endParaRPr lang="de-DE" sz="1200" dirty="0">
                <a:latin typeface="+mn-lt"/>
              </a:endParaRPr>
            </a:p>
          </dgm:t>
        </dgm:pt>
      </mc:Choice>
      <mc:Fallback xmlns="">
        <dgm:pt modelId="{9C3559C6-1D17-4B11-97AE-02A1163AC22F}">
          <dgm:prSet custT="1"/>
          <dgm:spPr/>
          <dgm:t>
            <a:bodyPr/>
            <a:lstStyle/>
            <a:p>
              <a:r>
                <a:rPr lang="de-DE" sz="1200" i="0">
                  <a:latin typeface="+mn-lt"/>
                </a:rPr>
                <a:t>〖</a:t>
              </a:r>
              <a:r>
                <a:rPr lang="de-DE" sz="1200" i="0" dirty="0">
                  <a:latin typeface="+mn-lt"/>
                </a:rPr>
                <a:t>"NH" </a:t>
              </a:r>
              <a:r>
                <a:rPr lang="de-DE" sz="1200" i="0">
                  <a:latin typeface="+mn-lt"/>
                </a:rPr>
                <a:t>〗_</a:t>
              </a:r>
              <a:r>
                <a:rPr lang="de-DE" sz="1200" b="0" i="0">
                  <a:latin typeface="+mn-lt"/>
                </a:rPr>
                <a:t>3</a:t>
              </a:r>
              <a:endParaRPr lang="de-DE" sz="1200" dirty="0">
                <a:latin typeface="+mn-lt"/>
              </a:endParaRPr>
            </a:p>
          </dgm:t>
        </dgm:pt>
      </mc:Fallback>
    </mc:AlternateContent>
    <dgm:pt modelId="{87311851-1E29-4E1C-B526-ABF61F9B3DA6}" type="parTrans" cxnId="{2985E068-F4E8-4DFE-974A-A2A2955E2FB5}">
      <dgm:prSet/>
      <dgm:spPr/>
      <dgm:t>
        <a:bodyPr/>
        <a:lstStyle/>
        <a:p>
          <a:endParaRPr lang="en-GB"/>
        </a:p>
      </dgm:t>
    </dgm:pt>
    <dgm:pt modelId="{E0A8312B-F655-4101-A070-9BDA5715C2F3}" type="sibTrans" cxnId="{2985E068-F4E8-4DFE-974A-A2A2955E2FB5}">
      <dgm:prSet/>
      <dgm:spPr/>
      <dgm:t>
        <a:bodyPr/>
        <a:lstStyle/>
        <a:p>
          <a:endParaRPr lang="en-GB"/>
        </a:p>
      </dgm:t>
    </dgm:pt>
    <dgm:pt modelId="{EE0F6421-6DFB-4436-AF7E-13C1D22C42DF}">
      <dgm:prSet custT="1"/>
      <dgm:spPr/>
      <dgm:t>
        <a:bodyPr/>
        <a:lstStyle/>
        <a:p>
          <a:r>
            <a:rPr lang="de-DE" sz="1100" b="1"/>
            <a:t>Endpoint area of protection</a:t>
          </a:r>
          <a:endParaRPr lang="de-DE" sz="1100" dirty="0"/>
        </a:p>
      </dgm:t>
    </dgm:pt>
    <dgm:pt modelId="{AD0DFF4F-0477-4113-8A98-5A520994C857}" type="parTrans" cxnId="{68533911-5DFD-4191-B603-E01903378393}">
      <dgm:prSet/>
      <dgm:spPr/>
      <dgm:t>
        <a:bodyPr/>
        <a:lstStyle/>
        <a:p>
          <a:endParaRPr lang="en-GB"/>
        </a:p>
      </dgm:t>
    </dgm:pt>
    <dgm:pt modelId="{350F41DF-4688-4AF6-932C-8616CF08FE83}" type="sibTrans" cxnId="{68533911-5DFD-4191-B603-E01903378393}">
      <dgm:prSet/>
      <dgm:spPr/>
      <dgm:t>
        <a:bodyPr/>
        <a:lstStyle/>
        <a:p>
          <a:endParaRPr lang="en-GB"/>
        </a:p>
      </dgm:t>
    </dgm:pt>
    <dgm:pt modelId="{6120EC60-D62E-4B59-9EBB-63BA222EE612}">
      <dgm:prSet custT="1"/>
      <dgm:spPr/>
      <dgm:t>
        <a:bodyPr/>
        <a:lstStyle/>
        <a:p>
          <a:r>
            <a:rPr lang="en-GB" sz="950" b="1" dirty="0">
              <a:latin typeface="+mn-lt"/>
            </a:rPr>
            <a:t>Ozone Formation, Human Health (HOFP):</a:t>
          </a:r>
          <a:r>
            <a:rPr lang="en-GB" sz="950" dirty="0">
              <a:latin typeface="+mn-lt"/>
            </a:rPr>
            <a:t> Ground-level ozone formation affecting health (𝑘𝑔 𝑁𝑂𝑥-</a:t>
          </a:r>
          <a:r>
            <a:rPr lang="en-GB" sz="950" dirty="0" err="1">
              <a:latin typeface="+mn-lt"/>
            </a:rPr>
            <a:t>eq</a:t>
          </a:r>
          <a:r>
            <a:rPr lang="en-GB" sz="950" dirty="0">
              <a:latin typeface="+mn-lt"/>
            </a:rPr>
            <a:t>)</a:t>
          </a:r>
        </a:p>
      </dgm:t>
    </dgm:pt>
    <dgm:pt modelId="{A9445B63-05F3-4B8E-AE14-8F860E420EE9}" type="parTrans" cxnId="{BD1F4753-C6FF-4077-9347-F05B96118DF0}">
      <dgm:prSet/>
      <dgm:spPr/>
      <dgm:t>
        <a:bodyPr/>
        <a:lstStyle/>
        <a:p>
          <a:endParaRPr lang="en-GB"/>
        </a:p>
      </dgm:t>
    </dgm:pt>
    <dgm:pt modelId="{D61BF633-84C6-4605-9A9C-15CEEC37D55F}" type="sibTrans" cxnId="{BD1F4753-C6FF-4077-9347-F05B96118DF0}">
      <dgm:prSet/>
      <dgm:spPr/>
      <dgm:t>
        <a:bodyPr/>
        <a:lstStyle/>
        <a:p>
          <a:endParaRPr lang="en-GB"/>
        </a:p>
      </dgm:t>
    </dgm:pt>
    <dgm:pt modelId="{647EA4EB-4328-4F4C-9306-9A7A6BC6A4F6}">
      <dgm:prSet custT="1"/>
      <dgm:spPr/>
      <dgm:t>
        <a:bodyPr/>
        <a:lstStyle/>
        <a:p>
          <a:r>
            <a:rPr lang="en-GB" sz="950" b="1" dirty="0">
              <a:latin typeface="+mn-lt"/>
            </a:rPr>
            <a:t>Terrestrial Acidification (TAP):</a:t>
          </a:r>
          <a:r>
            <a:rPr lang="en-GB" sz="950" dirty="0">
              <a:latin typeface="+mn-lt"/>
            </a:rPr>
            <a:t> Acid deposition on land (𝑘𝑔 𝑆𝑂2-eq)</a:t>
          </a:r>
        </a:p>
      </dgm:t>
    </dgm:pt>
    <dgm:pt modelId="{E284D49D-6128-4195-A345-300A362CFEE3}" type="parTrans" cxnId="{CBB467AA-4BFC-42A4-B6BC-F6EA0115D6A4}">
      <dgm:prSet/>
      <dgm:spPr/>
      <dgm:t>
        <a:bodyPr/>
        <a:lstStyle/>
        <a:p>
          <a:endParaRPr lang="en-GB"/>
        </a:p>
      </dgm:t>
    </dgm:pt>
    <dgm:pt modelId="{07F9B39A-0E99-4874-AAAA-D959714DEDBB}" type="sibTrans" cxnId="{CBB467AA-4BFC-42A4-B6BC-F6EA0115D6A4}">
      <dgm:prSet/>
      <dgm:spPr/>
      <dgm:t>
        <a:bodyPr/>
        <a:lstStyle/>
        <a:p>
          <a:endParaRPr lang="en-GB"/>
        </a:p>
      </dgm:t>
    </dgm:pt>
    <dgm:pt modelId="{AAC0F89A-2DAF-454C-819F-7D9989CE2D65}">
      <dgm:prSet custT="1"/>
      <dgm:spPr/>
      <dgm:t>
        <a:bodyPr/>
        <a:lstStyle/>
        <a:p>
          <a:r>
            <a:rPr lang="en-GB" sz="950" b="1" dirty="0">
              <a:latin typeface="+mn-lt"/>
            </a:rPr>
            <a:t>Freshwater Eutrophication (FEP):</a:t>
          </a:r>
          <a:r>
            <a:rPr lang="en-GB" sz="950" dirty="0">
              <a:latin typeface="+mn-lt"/>
            </a:rPr>
            <a:t> Nutrient pollution in freshwater (𝑘𝑔 𝑃-</a:t>
          </a:r>
          <a:r>
            <a:rPr lang="en-GB" sz="950" dirty="0" err="1">
              <a:latin typeface="+mn-lt"/>
            </a:rPr>
            <a:t>eq</a:t>
          </a:r>
          <a:r>
            <a:rPr lang="en-GB" sz="950" dirty="0">
              <a:latin typeface="+mn-lt"/>
            </a:rPr>
            <a:t>)</a:t>
          </a:r>
        </a:p>
      </dgm:t>
    </dgm:pt>
    <dgm:pt modelId="{4182E000-DE64-4E41-812C-64E803D0180B}" type="parTrans" cxnId="{D231D7E1-1BFC-4276-B242-F3146485611E}">
      <dgm:prSet/>
      <dgm:spPr/>
      <dgm:t>
        <a:bodyPr/>
        <a:lstStyle/>
        <a:p>
          <a:endParaRPr lang="en-GB"/>
        </a:p>
      </dgm:t>
    </dgm:pt>
    <dgm:pt modelId="{B3471982-B6D5-4BD0-B7D1-C5FCFC2F0F0C}" type="sibTrans" cxnId="{D231D7E1-1BFC-4276-B242-F3146485611E}">
      <dgm:prSet/>
      <dgm:spPr/>
      <dgm:t>
        <a:bodyPr/>
        <a:lstStyle/>
        <a:p>
          <a:endParaRPr lang="en-GB"/>
        </a:p>
      </dgm:t>
    </dgm:pt>
    <dgm:pt modelId="{C16336B1-CB8D-44FA-A660-1E7A9774C175}">
      <dgm:prSet custT="1"/>
      <dgm:spPr/>
      <dgm:t>
        <a:bodyPr/>
        <a:lstStyle/>
        <a:p>
          <a:r>
            <a:rPr lang="en-GB" sz="950" b="1" dirty="0">
              <a:latin typeface="+mn-lt"/>
            </a:rPr>
            <a:t>Human Toxicity:</a:t>
          </a:r>
          <a:r>
            <a:rPr lang="en-GB" sz="950" dirty="0">
              <a:latin typeface="+mn-lt"/>
            </a:rPr>
            <a:t> Potential health risk (𝑘𝑔 1,4−𝐷𝐶𝐵-</a:t>
          </a:r>
          <a:r>
            <a:rPr lang="en-GB" sz="950" dirty="0" err="1">
              <a:latin typeface="+mn-lt"/>
            </a:rPr>
            <a:t>eq</a:t>
          </a:r>
          <a:r>
            <a:rPr lang="en-GB" sz="950" dirty="0">
              <a:latin typeface="+mn-lt"/>
            </a:rPr>
            <a:t>)</a:t>
          </a:r>
        </a:p>
      </dgm:t>
    </dgm:pt>
    <dgm:pt modelId="{CEFC0846-9567-42E1-964E-2BF0A92F3B1A}" type="parTrans" cxnId="{82E11694-911F-4F45-82CE-CA60FA9BC234}">
      <dgm:prSet/>
      <dgm:spPr/>
      <dgm:t>
        <a:bodyPr/>
        <a:lstStyle/>
        <a:p>
          <a:endParaRPr lang="en-GB"/>
        </a:p>
      </dgm:t>
    </dgm:pt>
    <dgm:pt modelId="{4FA1CBE3-43E3-49CF-8E13-F919259332E1}" type="sibTrans" cxnId="{82E11694-911F-4F45-82CE-CA60FA9BC234}">
      <dgm:prSet/>
      <dgm:spPr/>
      <dgm:t>
        <a:bodyPr/>
        <a:lstStyle/>
        <a:p>
          <a:endParaRPr lang="en-GB"/>
        </a:p>
      </dgm:t>
    </dgm:pt>
    <dgm:pt modelId="{94CCE946-CEC6-4D5A-9B07-A717963D3C0B}">
      <dgm:prSet custT="1"/>
      <dgm:spPr/>
      <dgm:t>
        <a:bodyPr/>
        <a:lstStyle/>
        <a:p>
          <a:r>
            <a:rPr lang="en-GB" sz="950" b="1" dirty="0">
              <a:latin typeface="+mn-lt"/>
            </a:rPr>
            <a:t>Fossil Resource Scarcity (FFP):</a:t>
          </a:r>
          <a:r>
            <a:rPr lang="en-GB" sz="950" dirty="0">
              <a:latin typeface="+mn-lt"/>
            </a:rPr>
            <a:t> Depletion of fossil fuels (𝑘𝑔 𝑜𝑖𝑙-</a:t>
          </a:r>
          <a:r>
            <a:rPr lang="en-GB" sz="950" dirty="0" err="1">
              <a:latin typeface="+mn-lt"/>
            </a:rPr>
            <a:t>eq</a:t>
          </a:r>
          <a:r>
            <a:rPr lang="en-GB" sz="950" dirty="0">
              <a:latin typeface="+mn-lt"/>
            </a:rPr>
            <a:t>)</a:t>
          </a:r>
        </a:p>
      </dgm:t>
    </dgm:pt>
    <dgm:pt modelId="{AE71B3FE-BA57-41C2-BEE2-06161BBB48BB}" type="parTrans" cxnId="{3769F1FB-DB84-4D65-A4C9-E77F11E3B38D}">
      <dgm:prSet/>
      <dgm:spPr/>
      <dgm:t>
        <a:bodyPr/>
        <a:lstStyle/>
        <a:p>
          <a:endParaRPr lang="en-GB"/>
        </a:p>
      </dgm:t>
    </dgm:pt>
    <dgm:pt modelId="{93FA7E0A-B1DB-483A-B3C7-57B3BB9085D2}" type="sibTrans" cxnId="{3769F1FB-DB84-4D65-A4C9-E77F11E3B38D}">
      <dgm:prSet/>
      <dgm:spPr/>
      <dgm:t>
        <a:bodyPr/>
        <a:lstStyle/>
        <a:p>
          <a:endParaRPr lang="en-GB"/>
        </a:p>
      </dgm:t>
    </dgm:pt>
    <dgm:pt modelId="{361CC909-0D39-45BD-AAE7-D6DF245DD611}">
      <dgm:prSet custT="1"/>
      <dgm:spPr/>
      <dgm:t>
        <a:bodyPr/>
        <a:lstStyle/>
        <a:p>
          <a:r>
            <a:rPr lang="en-GB" sz="950" b="1" dirty="0">
              <a:latin typeface="+mn-lt"/>
            </a:rPr>
            <a:t>Water Consumption (WCP):</a:t>
          </a:r>
          <a:r>
            <a:rPr lang="en-GB" sz="950" dirty="0">
              <a:latin typeface="+mn-lt"/>
            </a:rPr>
            <a:t> Depletion of </a:t>
          </a:r>
          <a:r>
            <a:rPr lang="en-GB" sz="950" dirty="0"/>
            <a:t>freshwater (m3)</a:t>
          </a:r>
        </a:p>
      </dgm:t>
    </dgm:pt>
    <dgm:pt modelId="{DE68F36A-6271-4639-8344-9BB678FCF822}" type="parTrans" cxnId="{E59DB491-D453-4A92-8EC6-E44A54687A8F}">
      <dgm:prSet/>
      <dgm:spPr/>
      <dgm:t>
        <a:bodyPr/>
        <a:lstStyle/>
        <a:p>
          <a:endParaRPr lang="en-GB"/>
        </a:p>
      </dgm:t>
    </dgm:pt>
    <dgm:pt modelId="{307CB03C-93D4-4720-91A7-A37AFAA5496F}" type="sibTrans" cxnId="{E59DB491-D453-4A92-8EC6-E44A54687A8F}">
      <dgm:prSet/>
      <dgm:spPr/>
      <dgm:t>
        <a:bodyPr/>
        <a:lstStyle/>
        <a:p>
          <a:endParaRPr lang="en-GB"/>
        </a:p>
      </dgm:t>
    </dgm:pt>
    <dgm:pt modelId="{43438D8A-A61E-4242-95D3-DD00CB966515}">
      <dgm:prSet phldrT="[Text]" custT="1"/>
      <dgm:spPr/>
      <dgm:t>
        <a:bodyPr/>
        <a:lstStyle/>
        <a:p>
          <a:r>
            <a:rPr lang="en-GB" sz="950" b="1" dirty="0">
              <a:latin typeface="+mn-lt"/>
            </a:rPr>
            <a:t>Stratospheric Ozone Depletion Potential (ODP):</a:t>
          </a:r>
          <a:r>
            <a:rPr lang="en-GB" sz="950" dirty="0">
              <a:latin typeface="+mn-lt"/>
            </a:rPr>
            <a:t> Measures damage to the ozone layer (kg CFC−11-eqk)</a:t>
          </a:r>
        </a:p>
      </dgm:t>
    </dgm:pt>
    <dgm:pt modelId="{031C0DC4-4D32-49EA-BABC-2971CDED90E2}" type="parTrans" cxnId="{91005946-C359-432F-B22C-9B1A8D0601C6}">
      <dgm:prSet/>
      <dgm:spPr/>
      <dgm:t>
        <a:bodyPr/>
        <a:lstStyle/>
        <a:p>
          <a:endParaRPr lang="en-GB"/>
        </a:p>
      </dgm:t>
    </dgm:pt>
    <dgm:pt modelId="{831115AF-5E68-4E83-8BBC-CFACB28266EC}" type="sibTrans" cxnId="{91005946-C359-432F-B22C-9B1A8D0601C6}">
      <dgm:prSet/>
      <dgm:spPr/>
      <dgm:t>
        <a:bodyPr/>
        <a:lstStyle/>
        <a:p>
          <a:endParaRPr lang="en-GB"/>
        </a:p>
      </dgm:t>
    </dgm:pt>
    <dgm:pt modelId="{4B59F9F3-3B9B-4E3D-AE3F-1FFD7F8345DF}">
      <dgm:prSet custT="1"/>
      <dgm:spPr/>
      <dgm:t>
        <a:bodyPr/>
        <a:lstStyle/>
        <a:p>
          <a:pPr>
            <a:buFont typeface="Arial" panose="020B0604020202020204" pitchFamily="34" charset="0"/>
            <a:buChar char="•"/>
          </a:pPr>
          <a:r>
            <a:rPr lang="en-GB" sz="1200" b="1" i="0" dirty="0"/>
            <a:t>Human Health:</a:t>
          </a:r>
          <a:r>
            <a:rPr lang="en-GB" sz="1200" b="0" i="0" dirty="0"/>
            <a:t> Measured in Disability-Adjusted Life Years (DALY).</a:t>
          </a:r>
          <a:endParaRPr lang="en-GB" sz="1200" dirty="0"/>
        </a:p>
      </dgm:t>
    </dgm:pt>
    <dgm:pt modelId="{EA8C2945-BF85-47BC-85F1-FAA7FA3DFB9C}" type="parTrans" cxnId="{8E65B5E6-BD7B-4C6C-AA8B-C7300F4155AA}">
      <dgm:prSet/>
      <dgm:spPr/>
      <dgm:t>
        <a:bodyPr/>
        <a:lstStyle/>
        <a:p>
          <a:endParaRPr lang="en-GB"/>
        </a:p>
      </dgm:t>
    </dgm:pt>
    <dgm:pt modelId="{CFE3B27F-26D5-4AFC-91DF-D644304864B3}" type="sibTrans" cxnId="{8E65B5E6-BD7B-4C6C-AA8B-C7300F4155AA}">
      <dgm:prSet/>
      <dgm:spPr/>
      <dgm:t>
        <a:bodyPr/>
        <a:lstStyle/>
        <a:p>
          <a:endParaRPr lang="en-GB"/>
        </a:p>
      </dgm:t>
    </dgm:pt>
    <dgm:pt modelId="{182AFB0D-6D58-4506-938F-FFB6AF363B4A}">
      <dgm:prSet custT="1"/>
      <dgm:spPr/>
      <dgm:t>
        <a:bodyPr/>
        <a:lstStyle/>
        <a:p>
          <a:pPr>
            <a:buFont typeface="Arial" panose="020B0604020202020204" pitchFamily="34" charset="0"/>
            <a:buChar char="•"/>
          </a:pPr>
          <a:r>
            <a:rPr lang="en-GB" sz="1200" b="1" i="0"/>
            <a:t>Ecosystem Quality:</a:t>
          </a:r>
          <a:r>
            <a:rPr lang="en-GB" sz="1200" b="0" i="0"/>
            <a:t> Measured in species·year.</a:t>
          </a:r>
        </a:p>
      </dgm:t>
    </dgm:pt>
    <dgm:pt modelId="{DDDAE51A-20C6-4D50-994B-DCA352F06D36}" type="parTrans" cxnId="{F57F6151-A559-4D12-9852-3AB3CFD5193B}">
      <dgm:prSet/>
      <dgm:spPr/>
      <dgm:t>
        <a:bodyPr/>
        <a:lstStyle/>
        <a:p>
          <a:endParaRPr lang="en-GB"/>
        </a:p>
      </dgm:t>
    </dgm:pt>
    <dgm:pt modelId="{C134A653-16F1-41C1-83CB-52D5992D2153}" type="sibTrans" cxnId="{F57F6151-A559-4D12-9852-3AB3CFD5193B}">
      <dgm:prSet/>
      <dgm:spPr/>
      <dgm:t>
        <a:bodyPr/>
        <a:lstStyle/>
        <a:p>
          <a:endParaRPr lang="en-GB"/>
        </a:p>
      </dgm:t>
    </dgm:pt>
    <dgm:pt modelId="{29618338-70F8-472D-B892-C84A5BF6E480}">
      <dgm:prSet custT="1"/>
      <dgm:spPr/>
      <dgm:t>
        <a:bodyPr/>
        <a:lstStyle/>
        <a:p>
          <a:pPr>
            <a:buFont typeface="Arial" panose="020B0604020202020204" pitchFamily="34" charset="0"/>
            <a:buChar char="•"/>
          </a:pPr>
          <a:r>
            <a:rPr lang="en-GB" sz="1200" b="1" i="0" dirty="0"/>
            <a:t>Resources:</a:t>
          </a:r>
          <a:r>
            <a:rPr lang="en-GB" sz="1200" b="0" i="0" dirty="0"/>
            <a:t> Measured in MJ surplus energy. </a:t>
          </a:r>
        </a:p>
      </dgm:t>
    </dgm:pt>
    <dgm:pt modelId="{99B7BD6F-6163-429D-A15A-7D403FB32F84}" type="parTrans" cxnId="{DEF827AB-5F68-4C81-8592-B3C7464057AF}">
      <dgm:prSet/>
      <dgm:spPr/>
      <dgm:t>
        <a:bodyPr/>
        <a:lstStyle/>
        <a:p>
          <a:endParaRPr lang="en-GB"/>
        </a:p>
      </dgm:t>
    </dgm:pt>
    <dgm:pt modelId="{037157D6-AA99-4AB5-A022-B210216EF3CD}" type="sibTrans" cxnId="{DEF827AB-5F68-4C81-8592-B3C7464057AF}">
      <dgm:prSet/>
      <dgm:spPr/>
      <dgm:t>
        <a:bodyPr/>
        <a:lstStyle/>
        <a:p>
          <a:endParaRPr lang="en-GB"/>
        </a:p>
      </dgm:t>
    </dgm:pt>
    <dgm:pt modelId="{3DE51B05-1B6A-47BA-96BA-204E5B6E1241}">
      <dgm:prSet phldrT="[Text]" custT="1"/>
      <dgm:spPr/>
      <dgm:t>
        <a:bodyPr/>
        <a:lstStyle/>
        <a:p>
          <a:r>
            <a:rPr lang="de-DE" sz="1200" dirty="0"/>
            <a:t>Change in </a:t>
          </a:r>
          <a:r>
            <a:rPr lang="de-DE" sz="1200" dirty="0" err="1"/>
            <a:t>disease</a:t>
          </a:r>
          <a:r>
            <a:rPr lang="de-DE" sz="1200" dirty="0"/>
            <a:t> </a:t>
          </a:r>
          <a:r>
            <a:rPr lang="de-DE" sz="1200" dirty="0" err="1"/>
            <a:t>distribution</a:t>
          </a:r>
          <a:r>
            <a:rPr lang="de-DE" sz="1200" dirty="0"/>
            <a:t> and </a:t>
          </a:r>
          <a:r>
            <a:rPr lang="de-DE" sz="1200" dirty="0" err="1"/>
            <a:t>flooding</a:t>
          </a:r>
          <a:r>
            <a:rPr lang="de-DE" sz="1200" dirty="0"/>
            <a:t> -&gt; </a:t>
          </a:r>
          <a:r>
            <a:rPr lang="de-DE" sz="1200" dirty="0" err="1"/>
            <a:t>damage</a:t>
          </a:r>
          <a:r>
            <a:rPr lang="de-DE" sz="1200" dirty="0"/>
            <a:t> </a:t>
          </a:r>
          <a:r>
            <a:rPr lang="de-DE" sz="1200" dirty="0" err="1"/>
            <a:t>to</a:t>
          </a:r>
          <a:r>
            <a:rPr lang="de-DE" sz="1200" dirty="0"/>
            <a:t> human </a:t>
          </a:r>
          <a:r>
            <a:rPr lang="de-DE" sz="1200" dirty="0" err="1"/>
            <a:t>health</a:t>
          </a:r>
          <a:endParaRPr lang="en-GB" sz="1200" dirty="0"/>
        </a:p>
      </dgm:t>
    </dgm:pt>
    <dgm:pt modelId="{D6AD7F5B-C767-4C39-B9C8-33F1A7E8A4BD}" type="parTrans" cxnId="{A3B89A18-053F-405C-B02F-5FCF9C565001}">
      <dgm:prSet/>
      <dgm:spPr/>
      <dgm:t>
        <a:bodyPr/>
        <a:lstStyle/>
        <a:p>
          <a:endParaRPr lang="en-GB"/>
        </a:p>
      </dgm:t>
    </dgm:pt>
    <dgm:pt modelId="{218914BF-0CFE-4B71-9D96-128194E73309}" type="sibTrans" cxnId="{A3B89A18-053F-405C-B02F-5FCF9C565001}">
      <dgm:prSet/>
      <dgm:spPr/>
      <dgm:t>
        <a:bodyPr/>
        <a:lstStyle/>
        <a:p>
          <a:endParaRPr lang="en-GB"/>
        </a:p>
      </dgm:t>
    </dgm:pt>
    <dgm:pt modelId="{45531F36-4623-45A4-A40C-375B17597E5B}">
      <dgm:prSet phldrT="[Text]" custT="1"/>
      <dgm:spPr/>
      <dgm:t>
        <a:bodyPr/>
        <a:lstStyle/>
        <a:p>
          <a:r>
            <a:rPr lang="de-DE" sz="1200" dirty="0"/>
            <a:t>Change in </a:t>
          </a:r>
          <a:r>
            <a:rPr lang="de-DE" sz="1200" dirty="0" err="1"/>
            <a:t>biome</a:t>
          </a:r>
          <a:r>
            <a:rPr lang="de-DE" sz="1200" dirty="0"/>
            <a:t> </a:t>
          </a:r>
          <a:r>
            <a:rPr lang="de-DE" sz="1200" dirty="0" err="1"/>
            <a:t>distribution</a:t>
          </a:r>
          <a:r>
            <a:rPr lang="de-DE" sz="1200" dirty="0"/>
            <a:t>  -&gt; </a:t>
          </a:r>
          <a:r>
            <a:rPr lang="de-DE" sz="1200" dirty="0" err="1"/>
            <a:t>Disappeared</a:t>
          </a:r>
          <a:r>
            <a:rPr lang="de-DE" sz="1200" dirty="0"/>
            <a:t> </a:t>
          </a:r>
          <a:r>
            <a:rPr lang="de-DE" sz="1200" dirty="0" err="1"/>
            <a:t>terrestrial</a:t>
          </a:r>
          <a:r>
            <a:rPr lang="de-DE" sz="1200" dirty="0"/>
            <a:t> </a:t>
          </a:r>
          <a:r>
            <a:rPr lang="de-DE" sz="1200" dirty="0" err="1"/>
            <a:t>species</a:t>
          </a:r>
          <a:endParaRPr lang="en-GB" sz="1200" dirty="0"/>
        </a:p>
      </dgm:t>
    </dgm:pt>
    <dgm:pt modelId="{E35C346F-3F9B-4635-AE4C-0AF3FCF8DCF6}" type="parTrans" cxnId="{45EBCF6A-171C-49C3-B209-FF6B899922B5}">
      <dgm:prSet/>
      <dgm:spPr/>
      <dgm:t>
        <a:bodyPr/>
        <a:lstStyle/>
        <a:p>
          <a:endParaRPr lang="en-GB"/>
        </a:p>
      </dgm:t>
    </dgm:pt>
    <dgm:pt modelId="{8CCA3917-9F30-44FA-9AA8-CA935BB87F1F}" type="sibTrans" cxnId="{45EBCF6A-171C-49C3-B209-FF6B899922B5}">
      <dgm:prSet/>
      <dgm:spPr/>
      <dgm:t>
        <a:bodyPr/>
        <a:lstStyle/>
        <a:p>
          <a:endParaRPr lang="en-GB"/>
        </a:p>
      </dgm:t>
    </dgm:pt>
    <dgm:pt modelId="{2E101434-71A2-42EF-8A40-ACF1750E4E83}">
      <dgm:prSet phldrT="[Text]" custT="1"/>
      <dgm:spPr/>
      <dgm:t>
        <a:bodyPr/>
        <a:lstStyle/>
        <a:p>
          <a:r>
            <a:rPr lang="de-DE" sz="1200" dirty="0"/>
            <a:t>Change in </a:t>
          </a:r>
          <a:r>
            <a:rPr lang="de-DE" sz="1200" dirty="0" err="1"/>
            <a:t>river</a:t>
          </a:r>
          <a:r>
            <a:rPr lang="de-DE" sz="1200" dirty="0"/>
            <a:t> </a:t>
          </a:r>
          <a:r>
            <a:rPr lang="de-DE" sz="1200" dirty="0" err="1"/>
            <a:t>discharge</a:t>
          </a:r>
          <a:r>
            <a:rPr lang="de-DE" sz="1200" dirty="0"/>
            <a:t> -&gt; </a:t>
          </a:r>
          <a:r>
            <a:rPr lang="de-DE" sz="1200" dirty="0" err="1"/>
            <a:t>disappeared</a:t>
          </a:r>
          <a:r>
            <a:rPr lang="de-DE" sz="1200" dirty="0"/>
            <a:t> </a:t>
          </a:r>
          <a:r>
            <a:rPr lang="de-DE" sz="1200" dirty="0" err="1"/>
            <a:t>freswater</a:t>
          </a:r>
          <a:r>
            <a:rPr lang="de-DE" sz="1200" dirty="0"/>
            <a:t> </a:t>
          </a:r>
          <a:r>
            <a:rPr lang="de-DE" sz="1200" dirty="0" err="1"/>
            <a:t>fish</a:t>
          </a:r>
          <a:endParaRPr lang="en-GB" sz="1200" dirty="0"/>
        </a:p>
      </dgm:t>
    </dgm:pt>
    <dgm:pt modelId="{848F1F05-FEC5-4A13-A3EA-1B25D5E28EC3}" type="parTrans" cxnId="{6108ABBC-0434-4D2F-9477-12D02AD9F6D2}">
      <dgm:prSet/>
      <dgm:spPr/>
      <dgm:t>
        <a:bodyPr/>
        <a:lstStyle/>
        <a:p>
          <a:endParaRPr lang="en-GB"/>
        </a:p>
      </dgm:t>
    </dgm:pt>
    <dgm:pt modelId="{EE010898-CFD4-4A20-8280-D623C034A272}" type="sibTrans" cxnId="{6108ABBC-0434-4D2F-9477-12D02AD9F6D2}">
      <dgm:prSet/>
      <dgm:spPr/>
      <dgm:t>
        <a:bodyPr/>
        <a:lstStyle/>
        <a:p>
          <a:endParaRPr lang="en-GB"/>
        </a:p>
      </dgm:t>
    </dgm:pt>
    <dgm:pt modelId="{CB181867-FD02-49E3-B29A-2D3A265F158A}">
      <dgm:prSet custT="1"/>
      <dgm:spPr/>
      <dgm:t>
        <a:bodyPr/>
        <a:lstStyle/>
        <a:p>
          <a:r>
            <a:rPr lang="de-DE" sz="950" dirty="0"/>
            <a:t>…</a:t>
          </a:r>
          <a:endParaRPr lang="en-GB" sz="950" dirty="0"/>
        </a:p>
      </dgm:t>
    </dgm:pt>
    <dgm:pt modelId="{816A8264-13AF-4687-8445-3FB3FC4757A9}" type="parTrans" cxnId="{CA9F8E53-876D-4E29-8C8D-75ACC3D8A58A}">
      <dgm:prSet/>
      <dgm:spPr/>
      <dgm:t>
        <a:bodyPr/>
        <a:lstStyle/>
        <a:p>
          <a:endParaRPr lang="en-GB"/>
        </a:p>
      </dgm:t>
    </dgm:pt>
    <dgm:pt modelId="{FAC203B3-A4AD-4918-877E-2003C537CEC9}" type="sibTrans" cxnId="{CA9F8E53-876D-4E29-8C8D-75ACC3D8A58A}">
      <dgm:prSet/>
      <dgm:spPr/>
      <dgm:t>
        <a:bodyPr/>
        <a:lstStyle/>
        <a:p>
          <a:endParaRPr lang="en-GB"/>
        </a:p>
      </dgm:t>
    </dgm:pt>
    <dgm:pt modelId="{D68C53E5-AF25-428D-848B-1919E7359721}">
      <dgm:prSet custT="1"/>
      <dgm:spPr/>
      <dgm:t>
        <a:bodyPr/>
        <a:lstStyle/>
        <a:p>
          <a:r>
            <a:rPr lang="de-DE" sz="1200" dirty="0">
              <a:latin typeface="+mn-lt"/>
            </a:rPr>
            <a:t>…</a:t>
          </a:r>
        </a:p>
      </dgm:t>
    </dgm:pt>
    <dgm:pt modelId="{E4005884-1D08-4C10-B22F-47D54AC3526A}" type="parTrans" cxnId="{9451BFE3-4634-43E1-87E1-5FD2F74AFEB6}">
      <dgm:prSet/>
      <dgm:spPr/>
      <dgm:t>
        <a:bodyPr/>
        <a:lstStyle/>
        <a:p>
          <a:endParaRPr lang="en-GB"/>
        </a:p>
      </dgm:t>
    </dgm:pt>
    <dgm:pt modelId="{F1D3FC79-4CB9-4048-A2C7-4D76CCE7AA52}" type="sibTrans" cxnId="{9451BFE3-4634-43E1-87E1-5FD2F74AFEB6}">
      <dgm:prSet/>
      <dgm:spPr/>
      <dgm:t>
        <a:bodyPr/>
        <a:lstStyle/>
        <a:p>
          <a:endParaRPr lang="en-GB"/>
        </a:p>
      </dgm:t>
    </dgm:pt>
    <dgm:pt modelId="{E38FAEA2-FDB8-4C73-8263-9D46C8357CE6}">
      <dgm:prSet phldrT="[Text]" custT="1"/>
      <dgm:spPr/>
      <dgm:t>
        <a:bodyPr/>
        <a:lstStyle/>
        <a:p>
          <a:r>
            <a:rPr lang="de-DE" sz="1200" dirty="0"/>
            <a:t>…</a:t>
          </a:r>
          <a:endParaRPr lang="en-GB" sz="1200" dirty="0"/>
        </a:p>
      </dgm:t>
    </dgm:pt>
    <dgm:pt modelId="{6CBE8A13-6D00-4AC8-AB14-54874CBC1D98}" type="parTrans" cxnId="{C43B2F4A-77BA-4E50-A922-E937A7F0AA06}">
      <dgm:prSet/>
      <dgm:spPr/>
      <dgm:t>
        <a:bodyPr/>
        <a:lstStyle/>
        <a:p>
          <a:endParaRPr lang="en-GB"/>
        </a:p>
      </dgm:t>
    </dgm:pt>
    <dgm:pt modelId="{20EA378F-FD9E-4EBC-8634-570260262482}" type="sibTrans" cxnId="{C43B2F4A-77BA-4E50-A922-E937A7F0AA06}">
      <dgm:prSet/>
      <dgm:spPr/>
      <dgm:t>
        <a:bodyPr/>
        <a:lstStyle/>
        <a:p>
          <a:endParaRPr lang="en-GB"/>
        </a:p>
      </dgm:t>
    </dgm:pt>
    <dgm:pt modelId="{EA81539C-48F4-441F-8453-4E40CDC3CA08}" type="pres">
      <dgm:prSet presAssocID="{57C73EC0-3117-4509-8252-664359579984}" presName="linearFlow" presStyleCnt="0">
        <dgm:presLayoutVars>
          <dgm:dir/>
          <dgm:animLvl val="lvl"/>
          <dgm:resizeHandles val="exact"/>
        </dgm:presLayoutVars>
      </dgm:prSet>
      <dgm:spPr/>
    </dgm:pt>
    <dgm:pt modelId="{0969602D-4E5F-4C49-A2B2-D9CDF12252B4}" type="pres">
      <dgm:prSet presAssocID="{C7A69958-2845-4D52-ADBB-829FC2B6BA2C}" presName="composite" presStyleCnt="0"/>
      <dgm:spPr/>
    </dgm:pt>
    <dgm:pt modelId="{67A237A8-0AA0-4E79-8B39-37259BC5A50D}" type="pres">
      <dgm:prSet presAssocID="{C7A69958-2845-4D52-ADBB-829FC2B6BA2C}" presName="parTx" presStyleLbl="node1" presStyleIdx="0" presStyleCnt="4">
        <dgm:presLayoutVars>
          <dgm:chMax val="0"/>
          <dgm:chPref val="0"/>
          <dgm:bulletEnabled val="1"/>
        </dgm:presLayoutVars>
      </dgm:prSet>
      <dgm:spPr/>
    </dgm:pt>
    <dgm:pt modelId="{01A9C856-1C66-412B-B2B5-543AA107ECF4}" type="pres">
      <dgm:prSet presAssocID="{C7A69958-2845-4D52-ADBB-829FC2B6BA2C}" presName="parSh" presStyleLbl="node1" presStyleIdx="0" presStyleCnt="4" custScaleX="150577"/>
      <dgm:spPr/>
    </dgm:pt>
    <dgm:pt modelId="{6480ED61-5327-49B0-A974-E3532ED29026}" type="pres">
      <dgm:prSet presAssocID="{C7A69958-2845-4D52-ADBB-829FC2B6BA2C}" presName="desTx" presStyleLbl="fgAcc1" presStyleIdx="0" presStyleCnt="4" custScaleX="187531" custScaleY="98822">
        <dgm:presLayoutVars>
          <dgm:bulletEnabled val="1"/>
        </dgm:presLayoutVars>
      </dgm:prSet>
      <dgm:spPr/>
    </dgm:pt>
    <dgm:pt modelId="{A9541C99-19F2-4CC5-90A5-03684D0DE85B}" type="pres">
      <dgm:prSet presAssocID="{0B677569-1F99-4286-93E9-825BBBA1EFB8}" presName="sibTrans" presStyleLbl="sibTrans2D1" presStyleIdx="0" presStyleCnt="3"/>
      <dgm:spPr/>
    </dgm:pt>
    <dgm:pt modelId="{DE59738A-473E-4383-905B-ECAE4481D638}" type="pres">
      <dgm:prSet presAssocID="{0B677569-1F99-4286-93E9-825BBBA1EFB8}" presName="connTx" presStyleLbl="sibTrans2D1" presStyleIdx="0" presStyleCnt="3"/>
      <dgm:spPr/>
    </dgm:pt>
    <dgm:pt modelId="{18A28ACD-1889-4623-B05B-339A7E194EE0}" type="pres">
      <dgm:prSet presAssocID="{8EAFC89B-6C70-4BBC-9DD4-2C9D8C4009CE}" presName="composite" presStyleCnt="0"/>
      <dgm:spPr/>
    </dgm:pt>
    <dgm:pt modelId="{B16B7435-F4A4-4E60-BDED-0F65F3970629}" type="pres">
      <dgm:prSet presAssocID="{8EAFC89B-6C70-4BBC-9DD4-2C9D8C4009CE}" presName="parTx" presStyleLbl="node1" presStyleIdx="0" presStyleCnt="4">
        <dgm:presLayoutVars>
          <dgm:chMax val="0"/>
          <dgm:chPref val="0"/>
          <dgm:bulletEnabled val="1"/>
        </dgm:presLayoutVars>
      </dgm:prSet>
      <dgm:spPr/>
    </dgm:pt>
    <dgm:pt modelId="{31565C0D-D8FC-438F-B993-84972D20707F}" type="pres">
      <dgm:prSet presAssocID="{8EAFC89B-6C70-4BBC-9DD4-2C9D8C4009CE}" presName="parSh" presStyleLbl="node1" presStyleIdx="1" presStyleCnt="4" custScaleX="150577"/>
      <dgm:spPr/>
    </dgm:pt>
    <dgm:pt modelId="{F74B45EE-A0D3-472D-B8C6-F9C1B133FB06}" type="pres">
      <dgm:prSet presAssocID="{8EAFC89B-6C70-4BBC-9DD4-2C9D8C4009CE}" presName="desTx" presStyleLbl="fgAcc1" presStyleIdx="1" presStyleCnt="4" custScaleX="187531" custScaleY="98822">
        <dgm:presLayoutVars>
          <dgm:bulletEnabled val="1"/>
        </dgm:presLayoutVars>
      </dgm:prSet>
      <dgm:spPr/>
    </dgm:pt>
    <dgm:pt modelId="{D992E383-C7B3-48C2-9AD5-C35C7FA970FE}" type="pres">
      <dgm:prSet presAssocID="{BE7D5B6E-14E4-4F7E-A5E5-33F769C4EED2}" presName="sibTrans" presStyleLbl="sibTrans2D1" presStyleIdx="1" presStyleCnt="3"/>
      <dgm:spPr/>
    </dgm:pt>
    <dgm:pt modelId="{22B97288-7F98-4901-B8CF-6C5BCF97E7DE}" type="pres">
      <dgm:prSet presAssocID="{BE7D5B6E-14E4-4F7E-A5E5-33F769C4EED2}" presName="connTx" presStyleLbl="sibTrans2D1" presStyleIdx="1" presStyleCnt="3"/>
      <dgm:spPr/>
    </dgm:pt>
    <dgm:pt modelId="{FA1A3DBB-7112-4C58-96BB-77BD11C7BA49}" type="pres">
      <dgm:prSet presAssocID="{4F0AD632-05FE-4FA4-8C9E-570FCD0677BD}" presName="composite" presStyleCnt="0"/>
      <dgm:spPr/>
    </dgm:pt>
    <dgm:pt modelId="{369F5686-AF69-47AE-81D7-08B3FFF49A81}" type="pres">
      <dgm:prSet presAssocID="{4F0AD632-05FE-4FA4-8C9E-570FCD0677BD}" presName="parTx" presStyleLbl="node1" presStyleIdx="1" presStyleCnt="4">
        <dgm:presLayoutVars>
          <dgm:chMax val="0"/>
          <dgm:chPref val="0"/>
          <dgm:bulletEnabled val="1"/>
        </dgm:presLayoutVars>
      </dgm:prSet>
      <dgm:spPr/>
    </dgm:pt>
    <dgm:pt modelId="{1CABB0E5-8A88-4F3A-AC1E-79FDDD0913BA}" type="pres">
      <dgm:prSet presAssocID="{4F0AD632-05FE-4FA4-8C9E-570FCD0677BD}" presName="parSh" presStyleLbl="node1" presStyleIdx="2" presStyleCnt="4" custScaleX="150577"/>
      <dgm:spPr/>
    </dgm:pt>
    <dgm:pt modelId="{DF15EEAB-E57B-4582-B014-1854199576D7}" type="pres">
      <dgm:prSet presAssocID="{4F0AD632-05FE-4FA4-8C9E-570FCD0677BD}" presName="desTx" presStyleLbl="fgAcc1" presStyleIdx="2" presStyleCnt="4" custScaleX="187531" custScaleY="98822">
        <dgm:presLayoutVars>
          <dgm:bulletEnabled val="1"/>
        </dgm:presLayoutVars>
      </dgm:prSet>
      <dgm:spPr/>
    </dgm:pt>
    <dgm:pt modelId="{7669AC73-3D3E-4239-A4CF-88A89D08AFD3}" type="pres">
      <dgm:prSet presAssocID="{588E5BAE-490C-4470-A1A6-9BAFF4809BC3}" presName="sibTrans" presStyleLbl="sibTrans2D1" presStyleIdx="2" presStyleCnt="3"/>
      <dgm:spPr/>
    </dgm:pt>
    <dgm:pt modelId="{AACAF6F0-BFED-42A7-A9B9-B964FF13FA55}" type="pres">
      <dgm:prSet presAssocID="{588E5BAE-490C-4470-A1A6-9BAFF4809BC3}" presName="connTx" presStyleLbl="sibTrans2D1" presStyleIdx="2" presStyleCnt="3"/>
      <dgm:spPr/>
    </dgm:pt>
    <dgm:pt modelId="{9B4D1B56-C0C7-41F4-9073-9A92EEBBFEC7}" type="pres">
      <dgm:prSet presAssocID="{EE0F6421-6DFB-4436-AF7E-13C1D22C42DF}" presName="composite" presStyleCnt="0"/>
      <dgm:spPr/>
    </dgm:pt>
    <dgm:pt modelId="{5C8E4D90-B1DD-4579-B4D1-CC71AC6183BD}" type="pres">
      <dgm:prSet presAssocID="{EE0F6421-6DFB-4436-AF7E-13C1D22C42DF}" presName="parTx" presStyleLbl="node1" presStyleIdx="2" presStyleCnt="4">
        <dgm:presLayoutVars>
          <dgm:chMax val="0"/>
          <dgm:chPref val="0"/>
          <dgm:bulletEnabled val="1"/>
        </dgm:presLayoutVars>
      </dgm:prSet>
      <dgm:spPr/>
    </dgm:pt>
    <dgm:pt modelId="{3A4785CF-94CB-4348-8AE0-889391E70E04}" type="pres">
      <dgm:prSet presAssocID="{EE0F6421-6DFB-4436-AF7E-13C1D22C42DF}" presName="parSh" presStyleLbl="node1" presStyleIdx="3" presStyleCnt="4" custScaleX="150577"/>
      <dgm:spPr/>
    </dgm:pt>
    <dgm:pt modelId="{53E652D2-6416-4E8D-B410-84B3026E83FF}" type="pres">
      <dgm:prSet presAssocID="{EE0F6421-6DFB-4436-AF7E-13C1D22C42DF}" presName="desTx" presStyleLbl="fgAcc1" presStyleIdx="3" presStyleCnt="4" custScaleX="187531" custScaleY="98822">
        <dgm:presLayoutVars>
          <dgm:bulletEnabled val="1"/>
        </dgm:presLayoutVars>
      </dgm:prSet>
      <dgm:spPr/>
    </dgm:pt>
  </dgm:ptLst>
  <dgm:cxnLst>
    <dgm:cxn modelId="{2552DF05-30F7-4EC4-B4F3-8C18EDB78109}" type="presOf" srcId="{2E101434-71A2-42EF-8A40-ACF1750E4E83}" destId="{DF15EEAB-E57B-4582-B014-1854199576D7}" srcOrd="0" destOrd="3" presId="urn:microsoft.com/office/officeart/2005/8/layout/process3"/>
    <dgm:cxn modelId="{C7F2F907-65AC-4C2F-B6EA-F7F0377904C7}" type="presOf" srcId="{4B59F9F3-3B9B-4E3D-AE3F-1FFD7F8345DF}" destId="{53E652D2-6416-4E8D-B410-84B3026E83FF}" srcOrd="0" destOrd="0" presId="urn:microsoft.com/office/officeart/2005/8/layout/process3"/>
    <dgm:cxn modelId="{4C8D7E0F-70A6-4937-889B-11CC47C855A4}" type="presOf" srcId="{0B677569-1F99-4286-93E9-825BBBA1EFB8}" destId="{DE59738A-473E-4383-905B-ECAE4481D638}" srcOrd="1" destOrd="0" presId="urn:microsoft.com/office/officeart/2005/8/layout/process3"/>
    <dgm:cxn modelId="{68533911-5DFD-4191-B603-E01903378393}" srcId="{57C73EC0-3117-4509-8252-664359579984}" destId="{EE0F6421-6DFB-4436-AF7E-13C1D22C42DF}" srcOrd="3" destOrd="0" parTransId="{AD0DFF4F-0477-4113-8A98-5A520994C857}" sibTransId="{350F41DF-4688-4AF6-932C-8616CF08FE83}"/>
    <dgm:cxn modelId="{C7595E14-E8E8-4556-AC3C-35488AEDBD20}" type="presOf" srcId="{588E5BAE-490C-4470-A1A6-9BAFF4809BC3}" destId="{7669AC73-3D3E-4239-A4CF-88A89D08AFD3}" srcOrd="0" destOrd="0" presId="urn:microsoft.com/office/officeart/2005/8/layout/process3"/>
    <dgm:cxn modelId="{89F48716-F609-4D57-9CDF-E5655233402D}" type="presOf" srcId="{C16336B1-CB8D-44FA-A660-1E7A9774C175}" destId="{F74B45EE-A0D3-472D-B8C6-F9C1B133FB06}" srcOrd="0" destOrd="5" presId="urn:microsoft.com/office/officeart/2005/8/layout/process3"/>
    <dgm:cxn modelId="{EEBDAD17-5A8B-48A5-B813-5E7DC3BD1A04}" type="presOf" srcId="{647EA4EB-4328-4F4C-9306-9A7A6BC6A4F6}" destId="{F74B45EE-A0D3-472D-B8C6-F9C1B133FB06}" srcOrd="0" destOrd="3" presId="urn:microsoft.com/office/officeart/2005/8/layout/process3"/>
    <dgm:cxn modelId="{A3B89A18-053F-405C-B02F-5FCF9C565001}" srcId="{73393C8E-0918-4F1B-AD1D-0047AB22D6A1}" destId="{3DE51B05-1B6A-47BA-96BA-204E5B6E1241}" srcOrd="0" destOrd="0" parTransId="{D6AD7F5B-C767-4C39-B9C8-33F1A7E8A4BD}" sibTransId="{218914BF-0CFE-4B71-9D96-128194E73309}"/>
    <dgm:cxn modelId="{A3935A38-1CBD-4250-80A0-5951EDBE71DB}" type="presOf" srcId="{CB181867-FD02-49E3-B29A-2D3A265F158A}" destId="{F74B45EE-A0D3-472D-B8C6-F9C1B133FB06}" srcOrd="0" destOrd="8" presId="urn:microsoft.com/office/officeart/2005/8/layout/process3"/>
    <dgm:cxn modelId="{2DA8783A-DD70-4D73-960A-DD9384636EE4}" type="presOf" srcId="{9C3559C6-1D17-4B11-97AE-02A1163AC22F}" destId="{6480ED61-5327-49B0-A974-E3532ED29026}" srcOrd="0" destOrd="4" presId="urn:microsoft.com/office/officeart/2005/8/layout/process3"/>
    <dgm:cxn modelId="{D1FAED41-C712-43CE-8372-DD3D3A3872F8}" type="presOf" srcId="{73393C8E-0918-4F1B-AD1D-0047AB22D6A1}" destId="{DF15EEAB-E57B-4582-B014-1854199576D7}" srcOrd="0" destOrd="0" presId="urn:microsoft.com/office/officeart/2005/8/layout/process3"/>
    <dgm:cxn modelId="{91005946-C359-432F-B22C-9B1A8D0601C6}" srcId="{8EAFC89B-6C70-4BBC-9DD4-2C9D8C4009CE}" destId="{43438D8A-A61E-4242-95D3-DD00CB966515}" srcOrd="1" destOrd="0" parTransId="{031C0DC4-4D32-49EA-BABC-2971CDED90E2}" sibTransId="{831115AF-5E68-4E83-8BBC-CFACB28266EC}"/>
    <dgm:cxn modelId="{2BD29648-A1C9-4810-B54A-D5C0A3025D0F}" type="presOf" srcId="{C7A69958-2845-4D52-ADBB-829FC2B6BA2C}" destId="{01A9C856-1C66-412B-B2B5-543AA107ECF4}" srcOrd="1" destOrd="0" presId="urn:microsoft.com/office/officeart/2005/8/layout/process3"/>
    <dgm:cxn modelId="{C43B2F4A-77BA-4E50-A922-E937A7F0AA06}" srcId="{4F0AD632-05FE-4FA4-8C9E-570FCD0677BD}" destId="{E38FAEA2-FDB8-4C73-8263-9D46C8357CE6}" srcOrd="1" destOrd="0" parTransId="{6CBE8A13-6D00-4AC8-AB14-54874CBC1D98}" sibTransId="{20EA378F-FD9E-4EBC-8634-570260262482}"/>
    <dgm:cxn modelId="{15B5BD4B-2C6F-4778-A6E9-1314146D01FF}" type="presOf" srcId="{45531F36-4623-45A4-A40C-375B17597E5B}" destId="{DF15EEAB-E57B-4582-B014-1854199576D7}" srcOrd="0" destOrd="2" presId="urn:microsoft.com/office/officeart/2005/8/layout/process3"/>
    <dgm:cxn modelId="{7674584E-278C-49D6-89E1-0E502FC9B8B6}" type="presOf" srcId="{EDCCBD34-9CBB-4E12-AE05-A43A73B3B501}" destId="{F74B45EE-A0D3-472D-B8C6-F9C1B133FB06}" srcOrd="0" destOrd="0" presId="urn:microsoft.com/office/officeart/2005/8/layout/process3"/>
    <dgm:cxn modelId="{02C2714F-EB68-4BEE-ABCA-4DC795991FE1}" type="presOf" srcId="{D68C53E5-AF25-428D-848B-1919E7359721}" destId="{6480ED61-5327-49B0-A974-E3532ED29026}" srcOrd="0" destOrd="5" presId="urn:microsoft.com/office/officeart/2005/8/layout/process3"/>
    <dgm:cxn modelId="{F57F6151-A559-4D12-9852-3AB3CFD5193B}" srcId="{EE0F6421-6DFB-4436-AF7E-13C1D22C42DF}" destId="{182AFB0D-6D58-4506-938F-FFB6AF363B4A}" srcOrd="1" destOrd="0" parTransId="{DDDAE51A-20C6-4D50-994B-DCA352F06D36}" sibTransId="{C134A653-16F1-41C1-83CB-52D5992D2153}"/>
    <dgm:cxn modelId="{E32C9551-228A-4494-89FE-5090F74371FB}" srcId="{D2A7D7EA-60E9-4F22-A19E-51EA49D8F066}" destId="{5C41D4D1-B4E2-4087-A937-348730927149}" srcOrd="1" destOrd="0" parTransId="{8E0AB709-E21F-4BFD-8AF8-D33EC1EE5D89}" sibTransId="{17444583-6923-4200-877B-1D8533F161A9}"/>
    <dgm:cxn modelId="{BD1F4753-C6FF-4077-9347-F05B96118DF0}" srcId="{8EAFC89B-6C70-4BBC-9DD4-2C9D8C4009CE}" destId="{6120EC60-D62E-4B59-9EBB-63BA222EE612}" srcOrd="2" destOrd="0" parTransId="{A9445B63-05F3-4B8E-AE14-8F860E420EE9}" sibTransId="{D61BF633-84C6-4605-9A9C-15CEEC37D55F}"/>
    <dgm:cxn modelId="{CA9F8E53-876D-4E29-8C8D-75ACC3D8A58A}" srcId="{8EAFC89B-6C70-4BBC-9DD4-2C9D8C4009CE}" destId="{CB181867-FD02-49E3-B29A-2D3A265F158A}" srcOrd="8" destOrd="0" parTransId="{816A8264-13AF-4687-8445-3FB3FC4757A9}" sibTransId="{FAC203B3-A4AD-4918-877E-2003C537CEC9}"/>
    <dgm:cxn modelId="{01A5D25E-28B4-4309-9ECE-6BB0C685AF44}" type="presOf" srcId="{43438D8A-A61E-4242-95D3-DD00CB966515}" destId="{F74B45EE-A0D3-472D-B8C6-F9C1B133FB06}" srcOrd="0" destOrd="1" presId="urn:microsoft.com/office/officeart/2005/8/layout/process3"/>
    <dgm:cxn modelId="{69D1BE60-53FA-4175-853A-71E6CE66E72A}" type="presOf" srcId="{94CCE946-CEC6-4D5A-9B07-A717963D3C0B}" destId="{F74B45EE-A0D3-472D-B8C6-F9C1B133FB06}" srcOrd="0" destOrd="6" presId="urn:microsoft.com/office/officeart/2005/8/layout/process3"/>
    <dgm:cxn modelId="{9C5A3761-5A32-462E-863C-8C2C281CC5A5}" type="presOf" srcId="{AAC0F89A-2DAF-454C-819F-7D9989CE2D65}" destId="{F74B45EE-A0D3-472D-B8C6-F9C1B133FB06}" srcOrd="0" destOrd="4" presId="urn:microsoft.com/office/officeart/2005/8/layout/process3"/>
    <dgm:cxn modelId="{44CE2968-6EFA-447E-B38E-144DA71A09C6}" type="presOf" srcId="{8EAFC89B-6C70-4BBC-9DD4-2C9D8C4009CE}" destId="{B16B7435-F4A4-4E60-BDED-0F65F3970629}" srcOrd="0" destOrd="0" presId="urn:microsoft.com/office/officeart/2005/8/layout/process3"/>
    <dgm:cxn modelId="{2985E068-F4E8-4DFE-974A-A2A2955E2FB5}" srcId="{D2A7D7EA-60E9-4F22-A19E-51EA49D8F066}" destId="{9C3559C6-1D17-4B11-97AE-02A1163AC22F}" srcOrd="3" destOrd="0" parTransId="{87311851-1E29-4E1C-B526-ABF61F9B3DA6}" sibTransId="{E0A8312B-F655-4101-A070-9BDA5715C2F3}"/>
    <dgm:cxn modelId="{45EBCF6A-171C-49C3-B209-FF6B899922B5}" srcId="{73393C8E-0918-4F1B-AD1D-0047AB22D6A1}" destId="{45531F36-4623-45A4-A40C-375B17597E5B}" srcOrd="1" destOrd="0" parTransId="{E35C346F-3F9B-4635-AE4C-0AF3FCF8DCF6}" sibTransId="{8CCA3917-9F30-44FA-9AA8-CA935BB87F1F}"/>
    <dgm:cxn modelId="{C040837A-3FC2-468D-AFBC-74246CD22152}" type="presOf" srcId="{E38FAEA2-FDB8-4C73-8263-9D46C8357CE6}" destId="{DF15EEAB-E57B-4582-B014-1854199576D7}" srcOrd="0" destOrd="4" presId="urn:microsoft.com/office/officeart/2005/8/layout/process3"/>
    <dgm:cxn modelId="{E59DB491-D453-4A92-8EC6-E44A54687A8F}" srcId="{8EAFC89B-6C70-4BBC-9DD4-2C9D8C4009CE}" destId="{361CC909-0D39-45BD-AAE7-D6DF245DD611}" srcOrd="7" destOrd="0" parTransId="{DE68F36A-6271-4639-8344-9BB678FCF822}" sibTransId="{307CB03C-93D4-4720-91A7-A37AFAA5496F}"/>
    <dgm:cxn modelId="{F0352A92-15A7-4F67-95B8-798D0FD7C45E}" type="presOf" srcId="{361CC909-0D39-45BD-AAE7-D6DF245DD611}" destId="{F74B45EE-A0D3-472D-B8C6-F9C1B133FB06}" srcOrd="0" destOrd="7" presId="urn:microsoft.com/office/officeart/2005/8/layout/process3"/>
    <dgm:cxn modelId="{63552893-F428-44AA-9DDF-7146DCED157A}" type="presOf" srcId="{EE0F6421-6DFB-4436-AF7E-13C1D22C42DF}" destId="{5C8E4D90-B1DD-4579-B4D1-CC71AC6183BD}" srcOrd="0" destOrd="0" presId="urn:microsoft.com/office/officeart/2005/8/layout/process3"/>
    <dgm:cxn modelId="{82E11694-911F-4F45-82CE-CA60FA9BC234}" srcId="{8EAFC89B-6C70-4BBC-9DD4-2C9D8C4009CE}" destId="{C16336B1-CB8D-44FA-A660-1E7A9774C175}" srcOrd="5" destOrd="0" parTransId="{CEFC0846-9567-42E1-964E-2BF0A92F3B1A}" sibTransId="{4FA1CBE3-43E3-49CF-8E13-F919259332E1}"/>
    <dgm:cxn modelId="{2705EF94-1218-47DB-A265-79065C03A6CF}" type="presOf" srcId="{29618338-70F8-472D-B892-C84A5BF6E480}" destId="{53E652D2-6416-4E8D-B410-84B3026E83FF}" srcOrd="0" destOrd="2" presId="urn:microsoft.com/office/officeart/2005/8/layout/process3"/>
    <dgm:cxn modelId="{F4DA0B98-9436-49C2-A0EF-814DD7D45037}" srcId="{57C73EC0-3117-4509-8252-664359579984}" destId="{8EAFC89B-6C70-4BBC-9DD4-2C9D8C4009CE}" srcOrd="1" destOrd="0" parTransId="{AE0873EB-7473-4DCA-B65A-102753A4ED24}" sibTransId="{BE7D5B6E-14E4-4F7E-A5E5-33F769C4EED2}"/>
    <dgm:cxn modelId="{57C15399-E8D5-49A5-B4F9-24B5EA93235A}" type="presOf" srcId="{5C41D4D1-B4E2-4087-A937-348730927149}" destId="{6480ED61-5327-49B0-A974-E3532ED29026}" srcOrd="0" destOrd="2" presId="urn:microsoft.com/office/officeart/2005/8/layout/process3"/>
    <dgm:cxn modelId="{07C8C29A-456D-4A2E-BD4D-3464D96BECFD}" srcId="{4F0AD632-05FE-4FA4-8C9E-570FCD0677BD}" destId="{73393C8E-0918-4F1B-AD1D-0047AB22D6A1}" srcOrd="0" destOrd="0" parTransId="{BFCAEDDF-80DA-4AEA-A697-6249D4DDAB13}" sibTransId="{D01A68A6-6D12-4BFF-8A3E-0E68AE624D6D}"/>
    <dgm:cxn modelId="{F3DFCF9A-1652-4D2E-809D-46F99031E75E}" type="presOf" srcId="{4F0AD632-05FE-4FA4-8C9E-570FCD0677BD}" destId="{1CABB0E5-8A88-4F3A-AC1E-79FDDD0913BA}" srcOrd="1" destOrd="0" presId="urn:microsoft.com/office/officeart/2005/8/layout/process3"/>
    <dgm:cxn modelId="{3F36E0A2-E7C9-48EE-81B5-9B932BFCC4FE}" type="presOf" srcId="{D2A7D7EA-60E9-4F22-A19E-51EA49D8F066}" destId="{6480ED61-5327-49B0-A974-E3532ED29026}" srcOrd="0" destOrd="0" presId="urn:microsoft.com/office/officeart/2005/8/layout/process3"/>
    <dgm:cxn modelId="{76A9E8A6-1D2E-4E92-83D3-AE6A8BD5610E}" type="presOf" srcId="{0B677569-1F99-4286-93E9-825BBBA1EFB8}" destId="{A9541C99-19F2-4CC5-90A5-03684D0DE85B}" srcOrd="0" destOrd="0" presId="urn:microsoft.com/office/officeart/2005/8/layout/process3"/>
    <dgm:cxn modelId="{CBB467AA-4BFC-42A4-B6BC-F6EA0115D6A4}" srcId="{8EAFC89B-6C70-4BBC-9DD4-2C9D8C4009CE}" destId="{647EA4EB-4328-4F4C-9306-9A7A6BC6A4F6}" srcOrd="3" destOrd="0" parTransId="{E284D49D-6128-4195-A345-300A362CFEE3}" sibTransId="{07F9B39A-0E99-4874-AAAA-D959714DEDBB}"/>
    <dgm:cxn modelId="{DEF827AB-5F68-4C81-8592-B3C7464057AF}" srcId="{EE0F6421-6DFB-4436-AF7E-13C1D22C42DF}" destId="{29618338-70F8-472D-B892-C84A5BF6E480}" srcOrd="2" destOrd="0" parTransId="{99B7BD6F-6163-429D-A15A-7D403FB32F84}" sibTransId="{037157D6-AA99-4AB5-A022-B210216EF3CD}"/>
    <dgm:cxn modelId="{082440AD-13BF-43EE-A5B7-C8DEA8D68B9F}" type="presOf" srcId="{3DE51B05-1B6A-47BA-96BA-204E5B6E1241}" destId="{DF15EEAB-E57B-4582-B014-1854199576D7}" srcOrd="0" destOrd="1" presId="urn:microsoft.com/office/officeart/2005/8/layout/process3"/>
    <dgm:cxn modelId="{C2047DB1-D213-4A8C-987A-DD2AC5B73C28}" type="presOf" srcId="{57C73EC0-3117-4509-8252-664359579984}" destId="{EA81539C-48F4-441F-8453-4E40CDC3CA08}" srcOrd="0" destOrd="0" presId="urn:microsoft.com/office/officeart/2005/8/layout/process3"/>
    <dgm:cxn modelId="{6C24D8B3-D239-4C09-BCDD-DDF297A4C2B3}" srcId="{57C73EC0-3117-4509-8252-664359579984}" destId="{C7A69958-2845-4D52-ADBB-829FC2B6BA2C}" srcOrd="0" destOrd="0" parTransId="{30ABB427-B0B1-481A-A437-50CB4697AB06}" sibTransId="{0B677569-1F99-4286-93E9-825BBBA1EFB8}"/>
    <dgm:cxn modelId="{ABAA2AB4-46AF-4777-8F89-F3C557F071E8}" type="presOf" srcId="{182AFB0D-6D58-4506-938F-FFB6AF363B4A}" destId="{53E652D2-6416-4E8D-B410-84B3026E83FF}" srcOrd="0" destOrd="1" presId="urn:microsoft.com/office/officeart/2005/8/layout/process3"/>
    <dgm:cxn modelId="{CB0525BA-EA13-49B5-B9C7-2E1EB0826F3A}" type="presOf" srcId="{6120EC60-D62E-4B59-9EBB-63BA222EE612}" destId="{F74B45EE-A0D3-472D-B8C6-F9C1B133FB06}" srcOrd="0" destOrd="2" presId="urn:microsoft.com/office/officeart/2005/8/layout/process3"/>
    <dgm:cxn modelId="{6108ABBC-0434-4D2F-9477-12D02AD9F6D2}" srcId="{73393C8E-0918-4F1B-AD1D-0047AB22D6A1}" destId="{2E101434-71A2-42EF-8A40-ACF1750E4E83}" srcOrd="2" destOrd="0" parTransId="{848F1F05-FEC5-4A13-A3EA-1B25D5E28EC3}" sibTransId="{EE010898-CFD4-4A20-8280-D623C034A272}"/>
    <dgm:cxn modelId="{0BCEF2C6-A6A7-47FC-94AD-18C90974C45D}" srcId="{57C73EC0-3117-4509-8252-664359579984}" destId="{4F0AD632-05FE-4FA4-8C9E-570FCD0677BD}" srcOrd="2" destOrd="0" parTransId="{1F15FF04-E178-4DBB-AA7B-463694D7F8F3}" sibTransId="{588E5BAE-490C-4470-A1A6-9BAFF4809BC3}"/>
    <dgm:cxn modelId="{DF7728C7-57AC-40FD-AE15-EAB62ADF70BF}" srcId="{D2A7D7EA-60E9-4F22-A19E-51EA49D8F066}" destId="{3AE36492-307B-452E-82A9-EF051D5D66E1}" srcOrd="0" destOrd="0" parTransId="{4DC45094-9E11-4DF5-B973-BE1367F01C8F}" sibTransId="{ABD6E712-127C-4E47-B764-C6B80B12E2E6}"/>
    <dgm:cxn modelId="{F75064C7-4C79-4969-ACA6-A79B50F3FB9E}" type="presOf" srcId="{C7A69958-2845-4D52-ADBB-829FC2B6BA2C}" destId="{67A237A8-0AA0-4E79-8B39-37259BC5A50D}" srcOrd="0" destOrd="0" presId="urn:microsoft.com/office/officeart/2005/8/layout/process3"/>
    <dgm:cxn modelId="{3C9838CA-A19E-4008-AE8F-211EAE1F28E8}" type="presOf" srcId="{3AE36492-307B-452E-82A9-EF051D5D66E1}" destId="{6480ED61-5327-49B0-A974-E3532ED29026}" srcOrd="0" destOrd="1" presId="urn:microsoft.com/office/officeart/2005/8/layout/process3"/>
    <dgm:cxn modelId="{C54346CF-0B6C-4EA7-8A30-913695E86E49}" type="presOf" srcId="{EE0F6421-6DFB-4436-AF7E-13C1D22C42DF}" destId="{3A4785CF-94CB-4348-8AE0-889391E70E04}" srcOrd="1" destOrd="0" presId="urn:microsoft.com/office/officeart/2005/8/layout/process3"/>
    <dgm:cxn modelId="{E3C290D2-72C4-421A-B604-8998FC4A9087}" type="presOf" srcId="{588E5BAE-490C-4470-A1A6-9BAFF4809BC3}" destId="{AACAF6F0-BFED-42A7-A9B9-B964FF13FA55}" srcOrd="1" destOrd="0" presId="urn:microsoft.com/office/officeart/2005/8/layout/process3"/>
    <dgm:cxn modelId="{94C0E7D8-E694-4B92-A419-7D2A2E52A132}" type="presOf" srcId="{BE7D5B6E-14E4-4F7E-A5E5-33F769C4EED2}" destId="{22B97288-7F98-4901-B8CF-6C5BCF97E7DE}" srcOrd="1" destOrd="0" presId="urn:microsoft.com/office/officeart/2005/8/layout/process3"/>
    <dgm:cxn modelId="{502929DA-8079-4AB6-AD78-4EB8A6B8F26D}" type="presOf" srcId="{822EE5AE-8B2D-4749-B4C2-B2871F1D7089}" destId="{6480ED61-5327-49B0-A974-E3532ED29026}" srcOrd="0" destOrd="3" presId="urn:microsoft.com/office/officeart/2005/8/layout/process3"/>
    <dgm:cxn modelId="{124910DD-4F52-4001-B833-AD8BA468E84B}" type="presOf" srcId="{4F0AD632-05FE-4FA4-8C9E-570FCD0677BD}" destId="{369F5686-AF69-47AE-81D7-08B3FFF49A81}" srcOrd="0" destOrd="0" presId="urn:microsoft.com/office/officeart/2005/8/layout/process3"/>
    <dgm:cxn modelId="{D231D7E1-1BFC-4276-B242-F3146485611E}" srcId="{8EAFC89B-6C70-4BBC-9DD4-2C9D8C4009CE}" destId="{AAC0F89A-2DAF-454C-819F-7D9989CE2D65}" srcOrd="4" destOrd="0" parTransId="{4182E000-DE64-4E41-812C-64E803D0180B}" sibTransId="{B3471982-B6D5-4BD0-B7D1-C5FCFC2F0F0C}"/>
    <dgm:cxn modelId="{9451BFE3-4634-43E1-87E1-5FD2F74AFEB6}" srcId="{D2A7D7EA-60E9-4F22-A19E-51EA49D8F066}" destId="{D68C53E5-AF25-428D-848B-1919E7359721}" srcOrd="4" destOrd="0" parTransId="{E4005884-1D08-4C10-B22F-47D54AC3526A}" sibTransId="{F1D3FC79-4CB9-4048-A2C7-4D76CCE7AA52}"/>
    <dgm:cxn modelId="{8E65B5E6-BD7B-4C6C-AA8B-C7300F4155AA}" srcId="{EE0F6421-6DFB-4436-AF7E-13C1D22C42DF}" destId="{4B59F9F3-3B9B-4E3D-AE3F-1FFD7F8345DF}" srcOrd="0" destOrd="0" parTransId="{EA8C2945-BF85-47BC-85F1-FAA7FA3DFB9C}" sibTransId="{CFE3B27F-26D5-4AFC-91DF-D644304864B3}"/>
    <dgm:cxn modelId="{B528D8E6-D75A-48ED-AC18-2CEA3115C4A0}" srcId="{C7A69958-2845-4D52-ADBB-829FC2B6BA2C}" destId="{D2A7D7EA-60E9-4F22-A19E-51EA49D8F066}" srcOrd="0" destOrd="0" parTransId="{FF94283F-77C9-48FE-8822-C728C03E37CD}" sibTransId="{F66C426B-2C88-4B6B-8AAE-5519535F8F8A}"/>
    <dgm:cxn modelId="{194F58F0-3DEE-4F64-91A0-26FDE20AACE8}" srcId="{8EAFC89B-6C70-4BBC-9DD4-2C9D8C4009CE}" destId="{EDCCBD34-9CBB-4E12-AE05-A43A73B3B501}" srcOrd="0" destOrd="0" parTransId="{12C3C6BD-E16E-4712-899A-9705BCDF930A}" sibTransId="{20172B4E-9F51-4EA5-9462-36E55C5F8DF1}"/>
    <dgm:cxn modelId="{FF33E8F6-DE95-404D-ADB1-3E3ECC1010AE}" type="presOf" srcId="{8EAFC89B-6C70-4BBC-9DD4-2C9D8C4009CE}" destId="{31565C0D-D8FC-438F-B993-84972D20707F}" srcOrd="1" destOrd="0" presId="urn:microsoft.com/office/officeart/2005/8/layout/process3"/>
    <dgm:cxn modelId="{E84150FA-F598-4E89-A586-B4031D05B53B}" srcId="{D2A7D7EA-60E9-4F22-A19E-51EA49D8F066}" destId="{822EE5AE-8B2D-4749-B4C2-B2871F1D7089}" srcOrd="2" destOrd="0" parTransId="{2CC8064C-D072-4BC2-A835-1FB1670E27CC}" sibTransId="{0F7C77F2-9146-4AEE-A970-DFD5EBEDFF6C}"/>
    <dgm:cxn modelId="{3769F1FB-DB84-4D65-A4C9-E77F11E3B38D}" srcId="{8EAFC89B-6C70-4BBC-9DD4-2C9D8C4009CE}" destId="{94CCE946-CEC6-4D5A-9B07-A717963D3C0B}" srcOrd="6" destOrd="0" parTransId="{AE71B3FE-BA57-41C2-BEE2-06161BBB48BB}" sibTransId="{93FA7E0A-B1DB-483A-B3C7-57B3BB9085D2}"/>
    <dgm:cxn modelId="{CCE110FD-E234-4E3C-89E5-E9F4F7709F63}" type="presOf" srcId="{BE7D5B6E-14E4-4F7E-A5E5-33F769C4EED2}" destId="{D992E383-C7B3-48C2-9AD5-C35C7FA970FE}" srcOrd="0" destOrd="0" presId="urn:microsoft.com/office/officeart/2005/8/layout/process3"/>
    <dgm:cxn modelId="{E712ABCE-3E75-4563-8408-31BE439F029E}" type="presParOf" srcId="{EA81539C-48F4-441F-8453-4E40CDC3CA08}" destId="{0969602D-4E5F-4C49-A2B2-D9CDF12252B4}" srcOrd="0" destOrd="0" presId="urn:microsoft.com/office/officeart/2005/8/layout/process3"/>
    <dgm:cxn modelId="{8A5D4360-076F-4CAD-84A9-980594EAEFA2}" type="presParOf" srcId="{0969602D-4E5F-4C49-A2B2-D9CDF12252B4}" destId="{67A237A8-0AA0-4E79-8B39-37259BC5A50D}" srcOrd="0" destOrd="0" presId="urn:microsoft.com/office/officeart/2005/8/layout/process3"/>
    <dgm:cxn modelId="{51228E43-BF2E-401A-A601-466A99E7947B}" type="presParOf" srcId="{0969602D-4E5F-4C49-A2B2-D9CDF12252B4}" destId="{01A9C856-1C66-412B-B2B5-543AA107ECF4}" srcOrd="1" destOrd="0" presId="urn:microsoft.com/office/officeart/2005/8/layout/process3"/>
    <dgm:cxn modelId="{F017C6FF-BA92-41BD-875F-1E24FF791A6F}" type="presParOf" srcId="{0969602D-4E5F-4C49-A2B2-D9CDF12252B4}" destId="{6480ED61-5327-49B0-A974-E3532ED29026}" srcOrd="2" destOrd="0" presId="urn:microsoft.com/office/officeart/2005/8/layout/process3"/>
    <dgm:cxn modelId="{CC7AA667-D208-47E2-82A0-3CC60CC25E4E}" type="presParOf" srcId="{EA81539C-48F4-441F-8453-4E40CDC3CA08}" destId="{A9541C99-19F2-4CC5-90A5-03684D0DE85B}" srcOrd="1" destOrd="0" presId="urn:microsoft.com/office/officeart/2005/8/layout/process3"/>
    <dgm:cxn modelId="{5D36F7BF-6067-42D1-A5D4-479D3F9E0BF7}" type="presParOf" srcId="{A9541C99-19F2-4CC5-90A5-03684D0DE85B}" destId="{DE59738A-473E-4383-905B-ECAE4481D638}" srcOrd="0" destOrd="0" presId="urn:microsoft.com/office/officeart/2005/8/layout/process3"/>
    <dgm:cxn modelId="{59097D91-2F13-4D95-A25D-CC9CA5341A13}" type="presParOf" srcId="{EA81539C-48F4-441F-8453-4E40CDC3CA08}" destId="{18A28ACD-1889-4623-B05B-339A7E194EE0}" srcOrd="2" destOrd="0" presId="urn:microsoft.com/office/officeart/2005/8/layout/process3"/>
    <dgm:cxn modelId="{B2F03CAE-17B1-4FAB-A246-869CC781D293}" type="presParOf" srcId="{18A28ACD-1889-4623-B05B-339A7E194EE0}" destId="{B16B7435-F4A4-4E60-BDED-0F65F3970629}" srcOrd="0" destOrd="0" presId="urn:microsoft.com/office/officeart/2005/8/layout/process3"/>
    <dgm:cxn modelId="{0BD78C9A-36AA-4915-BD89-0F67157D64EF}" type="presParOf" srcId="{18A28ACD-1889-4623-B05B-339A7E194EE0}" destId="{31565C0D-D8FC-438F-B993-84972D20707F}" srcOrd="1" destOrd="0" presId="urn:microsoft.com/office/officeart/2005/8/layout/process3"/>
    <dgm:cxn modelId="{C5F84FF7-3521-4EE2-88F5-5A90D7DA3838}" type="presParOf" srcId="{18A28ACD-1889-4623-B05B-339A7E194EE0}" destId="{F74B45EE-A0D3-472D-B8C6-F9C1B133FB06}" srcOrd="2" destOrd="0" presId="urn:microsoft.com/office/officeart/2005/8/layout/process3"/>
    <dgm:cxn modelId="{BCCFE89A-B122-46E5-B703-66D901FD06CA}" type="presParOf" srcId="{EA81539C-48F4-441F-8453-4E40CDC3CA08}" destId="{D992E383-C7B3-48C2-9AD5-C35C7FA970FE}" srcOrd="3" destOrd="0" presId="urn:microsoft.com/office/officeart/2005/8/layout/process3"/>
    <dgm:cxn modelId="{D554B2D5-01CC-4BE8-BBA7-C03C2D1ED7FC}" type="presParOf" srcId="{D992E383-C7B3-48C2-9AD5-C35C7FA970FE}" destId="{22B97288-7F98-4901-B8CF-6C5BCF97E7DE}" srcOrd="0" destOrd="0" presId="urn:microsoft.com/office/officeart/2005/8/layout/process3"/>
    <dgm:cxn modelId="{B1021A55-EFB3-4F96-972D-CB03F992C3CB}" type="presParOf" srcId="{EA81539C-48F4-441F-8453-4E40CDC3CA08}" destId="{FA1A3DBB-7112-4C58-96BB-77BD11C7BA49}" srcOrd="4" destOrd="0" presId="urn:microsoft.com/office/officeart/2005/8/layout/process3"/>
    <dgm:cxn modelId="{059ABF96-DD81-47C5-B922-DDD246C75C5A}" type="presParOf" srcId="{FA1A3DBB-7112-4C58-96BB-77BD11C7BA49}" destId="{369F5686-AF69-47AE-81D7-08B3FFF49A81}" srcOrd="0" destOrd="0" presId="urn:microsoft.com/office/officeart/2005/8/layout/process3"/>
    <dgm:cxn modelId="{C6D5DEBC-715B-4507-BB6A-8C3AB54C649F}" type="presParOf" srcId="{FA1A3DBB-7112-4C58-96BB-77BD11C7BA49}" destId="{1CABB0E5-8A88-4F3A-AC1E-79FDDD0913BA}" srcOrd="1" destOrd="0" presId="urn:microsoft.com/office/officeart/2005/8/layout/process3"/>
    <dgm:cxn modelId="{7694E4EA-F769-4AC4-AFD5-98DB8B0D340B}" type="presParOf" srcId="{FA1A3DBB-7112-4C58-96BB-77BD11C7BA49}" destId="{DF15EEAB-E57B-4582-B014-1854199576D7}" srcOrd="2" destOrd="0" presId="urn:microsoft.com/office/officeart/2005/8/layout/process3"/>
    <dgm:cxn modelId="{4DD270EC-DAD9-40C4-8D70-5E1D686C7D25}" type="presParOf" srcId="{EA81539C-48F4-441F-8453-4E40CDC3CA08}" destId="{7669AC73-3D3E-4239-A4CF-88A89D08AFD3}" srcOrd="5" destOrd="0" presId="urn:microsoft.com/office/officeart/2005/8/layout/process3"/>
    <dgm:cxn modelId="{372D0430-850F-47EE-8EDD-EA89C4B78C46}" type="presParOf" srcId="{7669AC73-3D3E-4239-A4CF-88A89D08AFD3}" destId="{AACAF6F0-BFED-42A7-A9B9-B964FF13FA55}" srcOrd="0" destOrd="0" presId="urn:microsoft.com/office/officeart/2005/8/layout/process3"/>
    <dgm:cxn modelId="{18584FA2-206D-4D22-9F31-5FACF08B9FFA}" type="presParOf" srcId="{EA81539C-48F4-441F-8453-4E40CDC3CA08}" destId="{9B4D1B56-C0C7-41F4-9073-9A92EEBBFEC7}" srcOrd="6" destOrd="0" presId="urn:microsoft.com/office/officeart/2005/8/layout/process3"/>
    <dgm:cxn modelId="{774BD381-BD8C-46A2-B8CB-54C9ED497A43}" type="presParOf" srcId="{9B4D1B56-C0C7-41F4-9073-9A92EEBBFEC7}" destId="{5C8E4D90-B1DD-4579-B4D1-CC71AC6183BD}" srcOrd="0" destOrd="0" presId="urn:microsoft.com/office/officeart/2005/8/layout/process3"/>
    <dgm:cxn modelId="{297C1AA9-8521-41DD-B37B-9BC2FC79CA49}" type="presParOf" srcId="{9B4D1B56-C0C7-41F4-9073-9A92EEBBFEC7}" destId="{3A4785CF-94CB-4348-8AE0-889391E70E04}" srcOrd="1" destOrd="0" presId="urn:microsoft.com/office/officeart/2005/8/layout/process3"/>
    <dgm:cxn modelId="{8C045B38-6A7D-49F4-A478-8052EF259B13}" type="presParOf" srcId="{9B4D1B56-C0C7-41F4-9073-9A92EEBBFEC7}" destId="{53E652D2-6416-4E8D-B410-84B3026E83FF}"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57C73EC0-3117-4509-8252-664359579984}" type="doc">
      <dgm:prSet loTypeId="urn:microsoft.com/office/officeart/2005/8/layout/process3" loCatId="process" qsTypeId="urn:microsoft.com/office/officeart/2005/8/quickstyle/simple1" qsCatId="simple" csTypeId="urn:microsoft.com/office/officeart/2005/8/colors/accent3_2" csCatId="accent3" phldr="1"/>
      <dgm:spPr/>
      <dgm:t>
        <a:bodyPr/>
        <a:lstStyle/>
        <a:p>
          <a:endParaRPr lang="en-GB"/>
        </a:p>
      </dgm:t>
    </dgm:pt>
    <dgm:pt modelId="{C7A69958-2845-4D52-ADBB-829FC2B6BA2C}">
      <dgm:prSet phldrT="[Text]" custT="1"/>
      <dgm:spPr/>
      <dgm:t>
        <a:bodyPr/>
        <a:lstStyle/>
        <a:p>
          <a:pPr>
            <a:buNone/>
          </a:pPr>
          <a:r>
            <a:rPr lang="de-DE" sz="1100" b="1" dirty="0"/>
            <a:t>Life </a:t>
          </a:r>
          <a:r>
            <a:rPr lang="de-DE" sz="1100" b="1" dirty="0" err="1"/>
            <a:t>cycle</a:t>
          </a:r>
          <a:r>
            <a:rPr lang="de-DE" sz="1100" b="1" dirty="0"/>
            <a:t> </a:t>
          </a:r>
          <a:r>
            <a:rPr lang="de-DE" sz="1100" b="1" dirty="0" err="1"/>
            <a:t>inventory</a:t>
          </a:r>
          <a:r>
            <a:rPr lang="de-DE" sz="1100" b="1" dirty="0"/>
            <a:t> </a:t>
          </a:r>
          <a:r>
            <a:rPr lang="de-DE" sz="1100" b="1" dirty="0" err="1"/>
            <a:t>results</a:t>
          </a:r>
          <a:endParaRPr lang="en-GB" sz="1100" dirty="0"/>
        </a:p>
      </dgm:t>
    </dgm:pt>
    <dgm:pt modelId="{30ABB427-B0B1-481A-A437-50CB4697AB06}" type="parTrans" cxnId="{6C24D8B3-D239-4C09-BCDD-DDF297A4C2B3}">
      <dgm:prSet/>
      <dgm:spPr/>
      <dgm:t>
        <a:bodyPr/>
        <a:lstStyle/>
        <a:p>
          <a:endParaRPr lang="en-GB"/>
        </a:p>
      </dgm:t>
    </dgm:pt>
    <dgm:pt modelId="{0B677569-1F99-4286-93E9-825BBBA1EFB8}" type="sibTrans" cxnId="{6C24D8B3-D239-4C09-BCDD-DDF297A4C2B3}">
      <dgm:prSet/>
      <dgm:spPr/>
      <dgm:t>
        <a:bodyPr/>
        <a:lstStyle/>
        <a:p>
          <a:endParaRPr lang="en-GB"/>
        </a:p>
      </dgm:t>
    </dgm:pt>
    <dgm:pt modelId="{D2A7D7EA-60E9-4F22-A19E-51EA49D8F066}">
      <dgm:prSet phldrT="[Text]" custT="1"/>
      <dgm:spPr>
        <a:blipFill>
          <a:blip xmlns:r="http://schemas.openxmlformats.org/officeDocument/2006/relationships" r:embed="rId1"/>
          <a:stretch>
            <a:fillRect/>
          </a:stretch>
        </a:blipFill>
      </dgm:spPr>
      <dgm:t>
        <a:bodyPr/>
        <a:lstStyle/>
        <a:p>
          <a:r>
            <a:rPr lang="en-GB">
              <a:noFill/>
            </a:rPr>
            <a:t> </a:t>
          </a:r>
        </a:p>
      </dgm:t>
    </dgm:pt>
    <dgm:pt modelId="{FF94283F-77C9-48FE-8822-C728C03E37CD}" type="parTrans" cxnId="{B528D8E6-D75A-48ED-AC18-2CEA3115C4A0}">
      <dgm:prSet/>
      <dgm:spPr/>
      <dgm:t>
        <a:bodyPr/>
        <a:lstStyle/>
        <a:p>
          <a:endParaRPr lang="en-GB"/>
        </a:p>
      </dgm:t>
    </dgm:pt>
    <dgm:pt modelId="{F66C426B-2C88-4B6B-8AAE-5519535F8F8A}" type="sibTrans" cxnId="{B528D8E6-D75A-48ED-AC18-2CEA3115C4A0}">
      <dgm:prSet/>
      <dgm:spPr/>
      <dgm:t>
        <a:bodyPr/>
        <a:lstStyle/>
        <a:p>
          <a:endParaRPr lang="en-GB"/>
        </a:p>
      </dgm:t>
    </dgm:pt>
    <dgm:pt modelId="{8EAFC89B-6C70-4BBC-9DD4-2C9D8C4009CE}">
      <dgm:prSet phldrT="[Text]" custT="1"/>
      <dgm:spPr/>
      <dgm:t>
        <a:bodyPr/>
        <a:lstStyle/>
        <a:p>
          <a:pPr>
            <a:buFont typeface="Arial" panose="020B0604020202020204" pitchFamily="34" charset="0"/>
            <a:buNone/>
          </a:pPr>
          <a:r>
            <a:rPr lang="de-DE" sz="1100" b="1" dirty="0" err="1"/>
            <a:t>Midpoint</a:t>
          </a:r>
          <a:r>
            <a:rPr lang="de-DE" sz="1100" b="1" dirty="0"/>
            <a:t> Impact </a:t>
          </a:r>
          <a:r>
            <a:rPr lang="de-DE" sz="1100" b="1" dirty="0" err="1"/>
            <a:t>Categories</a:t>
          </a:r>
          <a:endParaRPr lang="en-GB" sz="1100" dirty="0"/>
        </a:p>
      </dgm:t>
    </dgm:pt>
    <dgm:pt modelId="{AE0873EB-7473-4DCA-B65A-102753A4ED24}" type="parTrans" cxnId="{F4DA0B98-9436-49C2-A0EF-814DD7D45037}">
      <dgm:prSet/>
      <dgm:spPr/>
      <dgm:t>
        <a:bodyPr/>
        <a:lstStyle/>
        <a:p>
          <a:endParaRPr lang="en-GB"/>
        </a:p>
      </dgm:t>
    </dgm:pt>
    <dgm:pt modelId="{BE7D5B6E-14E4-4F7E-A5E5-33F769C4EED2}" type="sibTrans" cxnId="{F4DA0B98-9436-49C2-A0EF-814DD7D45037}">
      <dgm:prSet/>
      <dgm:spPr/>
      <dgm:t>
        <a:bodyPr/>
        <a:lstStyle/>
        <a:p>
          <a:endParaRPr lang="en-GB"/>
        </a:p>
      </dgm:t>
    </dgm:pt>
    <dgm:pt modelId="{EDCCBD34-9CBB-4E12-AE05-A43A73B3B501}">
      <dgm:prSet phldrT="[Text]" custT="1"/>
      <dgm:spPr/>
      <dgm:t>
        <a:bodyPr/>
        <a:lstStyle/>
        <a:p>
          <a:r>
            <a:rPr lang="en-GB" sz="950" b="1" dirty="0">
              <a:latin typeface="+mn-lt"/>
            </a:rPr>
            <a:t>Global Warming Potential (GWP):</a:t>
          </a:r>
          <a:r>
            <a:rPr lang="en-GB" sz="950" dirty="0">
              <a:latin typeface="+mn-lt"/>
            </a:rPr>
            <a:t> Measures greenhouse gas emissions (kg CO2-eqk)</a:t>
          </a:r>
        </a:p>
      </dgm:t>
    </dgm:pt>
    <dgm:pt modelId="{12C3C6BD-E16E-4712-899A-9705BCDF930A}" type="parTrans" cxnId="{194F58F0-3DEE-4F64-91A0-26FDE20AACE8}">
      <dgm:prSet/>
      <dgm:spPr/>
      <dgm:t>
        <a:bodyPr/>
        <a:lstStyle/>
        <a:p>
          <a:endParaRPr lang="en-GB"/>
        </a:p>
      </dgm:t>
    </dgm:pt>
    <dgm:pt modelId="{20172B4E-9F51-4EA5-9462-36E55C5F8DF1}" type="sibTrans" cxnId="{194F58F0-3DEE-4F64-91A0-26FDE20AACE8}">
      <dgm:prSet/>
      <dgm:spPr/>
      <dgm:t>
        <a:bodyPr/>
        <a:lstStyle/>
        <a:p>
          <a:endParaRPr lang="en-GB"/>
        </a:p>
      </dgm:t>
    </dgm:pt>
    <dgm:pt modelId="{4F0AD632-05FE-4FA4-8C9E-570FCD0677BD}">
      <dgm:prSet phldrT="[Text]" custT="1"/>
      <dgm:spPr/>
      <dgm:t>
        <a:bodyPr/>
        <a:lstStyle/>
        <a:p>
          <a:pPr>
            <a:buFont typeface="Arial" panose="020B0604020202020204" pitchFamily="34" charset="0"/>
            <a:buNone/>
          </a:pPr>
          <a:r>
            <a:rPr lang="de-DE" sz="1100" b="1" dirty="0"/>
            <a:t>Damage </a:t>
          </a:r>
          <a:r>
            <a:rPr lang="de-DE" sz="1100" b="1" dirty="0" err="1"/>
            <a:t>Pathways</a:t>
          </a:r>
          <a:endParaRPr lang="en-GB" sz="1100" dirty="0"/>
        </a:p>
      </dgm:t>
    </dgm:pt>
    <dgm:pt modelId="{1F15FF04-E178-4DBB-AA7B-463694D7F8F3}" type="parTrans" cxnId="{0BCEF2C6-A6A7-47FC-94AD-18C90974C45D}">
      <dgm:prSet/>
      <dgm:spPr/>
      <dgm:t>
        <a:bodyPr/>
        <a:lstStyle/>
        <a:p>
          <a:endParaRPr lang="en-GB"/>
        </a:p>
      </dgm:t>
    </dgm:pt>
    <dgm:pt modelId="{588E5BAE-490C-4470-A1A6-9BAFF4809BC3}" type="sibTrans" cxnId="{0BCEF2C6-A6A7-47FC-94AD-18C90974C45D}">
      <dgm:prSet/>
      <dgm:spPr/>
      <dgm:t>
        <a:bodyPr/>
        <a:lstStyle/>
        <a:p>
          <a:endParaRPr lang="en-GB"/>
        </a:p>
      </dgm:t>
    </dgm:pt>
    <dgm:pt modelId="{73393C8E-0918-4F1B-AD1D-0047AB22D6A1}">
      <dgm:prSet phldrT="[Text]" custT="1"/>
      <dgm:spPr/>
      <dgm:t>
        <a:bodyPr/>
        <a:lstStyle/>
        <a:p>
          <a:r>
            <a:rPr lang="de-DE" sz="1200" b="1" dirty="0"/>
            <a:t>GHG </a:t>
          </a:r>
          <a:r>
            <a:rPr lang="de-DE" sz="1200" b="1" dirty="0" err="1"/>
            <a:t>emission</a:t>
          </a:r>
          <a:r>
            <a:rPr lang="de-DE" sz="1200" b="1" dirty="0"/>
            <a:t> </a:t>
          </a:r>
          <a:r>
            <a:rPr lang="de-DE" sz="1200" b="1" dirty="0" err="1"/>
            <a:t>increases</a:t>
          </a:r>
          <a:r>
            <a:rPr lang="de-DE" sz="1200" b="1" dirty="0"/>
            <a:t> GHG </a:t>
          </a:r>
          <a:r>
            <a:rPr lang="de-DE" sz="1200" b="1" dirty="0" err="1"/>
            <a:t>concentration</a:t>
          </a:r>
          <a:r>
            <a:rPr lang="de-DE" sz="1200" b="1" dirty="0"/>
            <a:t>:</a:t>
          </a:r>
          <a:r>
            <a:rPr lang="de-DE" sz="1200" dirty="0"/>
            <a:t> </a:t>
          </a:r>
          <a:r>
            <a:rPr lang="de-DE" sz="1200" dirty="0" err="1"/>
            <a:t>increases</a:t>
          </a:r>
          <a:r>
            <a:rPr lang="de-DE" sz="1200" dirty="0"/>
            <a:t> global </a:t>
          </a:r>
          <a:r>
            <a:rPr lang="de-DE" sz="1200" dirty="0" err="1"/>
            <a:t>mean</a:t>
          </a:r>
          <a:r>
            <a:rPr lang="de-DE" sz="1200" dirty="0"/>
            <a:t> </a:t>
          </a:r>
          <a:r>
            <a:rPr lang="de-DE" sz="1200" dirty="0" err="1"/>
            <a:t>temperature</a:t>
          </a:r>
          <a:endParaRPr lang="en-GB" sz="1200" dirty="0"/>
        </a:p>
      </dgm:t>
    </dgm:pt>
    <dgm:pt modelId="{BFCAEDDF-80DA-4AEA-A697-6249D4DDAB13}" type="parTrans" cxnId="{07C8C29A-456D-4A2E-BD4D-3464D96BECFD}">
      <dgm:prSet/>
      <dgm:spPr/>
      <dgm:t>
        <a:bodyPr/>
        <a:lstStyle/>
        <a:p>
          <a:endParaRPr lang="en-GB"/>
        </a:p>
      </dgm:t>
    </dgm:pt>
    <dgm:pt modelId="{D01A68A6-6D12-4BFF-8A3E-0E68AE624D6D}" type="sibTrans" cxnId="{07C8C29A-456D-4A2E-BD4D-3464D96BECFD}">
      <dgm:prSet/>
      <dgm:spPr/>
      <dgm:t>
        <a:bodyPr/>
        <a:lstStyle/>
        <a:p>
          <a:endParaRPr lang="en-GB"/>
        </a:p>
      </dgm:t>
    </dgm:pt>
    <dgm:pt modelId="{3AE36492-307B-452E-82A9-EF051D5D66E1}">
      <dgm:prSet custT="1"/>
      <dgm:spPr/>
      <dgm:t>
        <a:bodyPr/>
        <a:lstStyle/>
        <a:p>
          <a:r>
            <a:rPr lang="en-GB">
              <a:noFill/>
            </a:rPr>
            <a:t> </a:t>
          </a:r>
        </a:p>
      </dgm:t>
    </dgm:pt>
    <dgm:pt modelId="{4DC45094-9E11-4DF5-B973-BE1367F01C8F}" type="parTrans" cxnId="{DF7728C7-57AC-40FD-AE15-EAB62ADF70BF}">
      <dgm:prSet/>
      <dgm:spPr/>
      <dgm:t>
        <a:bodyPr/>
        <a:lstStyle/>
        <a:p>
          <a:endParaRPr lang="en-GB"/>
        </a:p>
      </dgm:t>
    </dgm:pt>
    <dgm:pt modelId="{ABD6E712-127C-4E47-B764-C6B80B12E2E6}" type="sibTrans" cxnId="{DF7728C7-57AC-40FD-AE15-EAB62ADF70BF}">
      <dgm:prSet/>
      <dgm:spPr/>
      <dgm:t>
        <a:bodyPr/>
        <a:lstStyle/>
        <a:p>
          <a:endParaRPr lang="en-GB"/>
        </a:p>
      </dgm:t>
    </dgm:pt>
    <dgm:pt modelId="{5C41D4D1-B4E2-4087-A937-348730927149}">
      <dgm:prSet custT="1"/>
      <dgm:spPr/>
      <dgm:t>
        <a:bodyPr/>
        <a:lstStyle/>
        <a:p>
          <a:r>
            <a:rPr lang="en-GB">
              <a:noFill/>
            </a:rPr>
            <a:t> </a:t>
          </a:r>
        </a:p>
      </dgm:t>
    </dgm:pt>
    <dgm:pt modelId="{8E0AB709-E21F-4BFD-8AF8-D33EC1EE5D89}" type="parTrans" cxnId="{E32C9551-228A-4494-89FE-5090F74371FB}">
      <dgm:prSet/>
      <dgm:spPr/>
      <dgm:t>
        <a:bodyPr/>
        <a:lstStyle/>
        <a:p>
          <a:endParaRPr lang="en-GB"/>
        </a:p>
      </dgm:t>
    </dgm:pt>
    <dgm:pt modelId="{17444583-6923-4200-877B-1D8533F161A9}" type="sibTrans" cxnId="{E32C9551-228A-4494-89FE-5090F74371FB}">
      <dgm:prSet/>
      <dgm:spPr/>
      <dgm:t>
        <a:bodyPr/>
        <a:lstStyle/>
        <a:p>
          <a:endParaRPr lang="en-GB"/>
        </a:p>
      </dgm:t>
    </dgm:pt>
    <dgm:pt modelId="{822EE5AE-8B2D-4749-B4C2-B2871F1D7089}">
      <dgm:prSet custT="1"/>
      <dgm:spPr/>
      <dgm:t>
        <a:bodyPr/>
        <a:lstStyle/>
        <a:p>
          <a:r>
            <a:rPr lang="en-GB">
              <a:noFill/>
            </a:rPr>
            <a:t> </a:t>
          </a:r>
        </a:p>
      </dgm:t>
    </dgm:pt>
    <dgm:pt modelId="{2CC8064C-D072-4BC2-A835-1FB1670E27CC}" type="parTrans" cxnId="{E84150FA-F598-4E89-A586-B4031D05B53B}">
      <dgm:prSet/>
      <dgm:spPr/>
      <dgm:t>
        <a:bodyPr/>
        <a:lstStyle/>
        <a:p>
          <a:endParaRPr lang="en-GB"/>
        </a:p>
      </dgm:t>
    </dgm:pt>
    <dgm:pt modelId="{0F7C77F2-9146-4AEE-A970-DFD5EBEDFF6C}" type="sibTrans" cxnId="{E84150FA-F598-4E89-A586-B4031D05B53B}">
      <dgm:prSet/>
      <dgm:spPr/>
      <dgm:t>
        <a:bodyPr/>
        <a:lstStyle/>
        <a:p>
          <a:endParaRPr lang="en-GB"/>
        </a:p>
      </dgm:t>
    </dgm:pt>
    <dgm:pt modelId="{9C3559C6-1D17-4B11-97AE-02A1163AC22F}">
      <dgm:prSet custT="1"/>
      <dgm:spPr/>
      <dgm:t>
        <a:bodyPr/>
        <a:lstStyle/>
        <a:p>
          <a:r>
            <a:rPr lang="en-GB">
              <a:noFill/>
            </a:rPr>
            <a:t> </a:t>
          </a:r>
        </a:p>
      </dgm:t>
    </dgm:pt>
    <dgm:pt modelId="{87311851-1E29-4E1C-B526-ABF61F9B3DA6}" type="parTrans" cxnId="{2985E068-F4E8-4DFE-974A-A2A2955E2FB5}">
      <dgm:prSet/>
      <dgm:spPr/>
      <dgm:t>
        <a:bodyPr/>
        <a:lstStyle/>
        <a:p>
          <a:endParaRPr lang="en-GB"/>
        </a:p>
      </dgm:t>
    </dgm:pt>
    <dgm:pt modelId="{E0A8312B-F655-4101-A070-9BDA5715C2F3}" type="sibTrans" cxnId="{2985E068-F4E8-4DFE-974A-A2A2955E2FB5}">
      <dgm:prSet/>
      <dgm:spPr/>
      <dgm:t>
        <a:bodyPr/>
        <a:lstStyle/>
        <a:p>
          <a:endParaRPr lang="en-GB"/>
        </a:p>
      </dgm:t>
    </dgm:pt>
    <dgm:pt modelId="{EE0F6421-6DFB-4436-AF7E-13C1D22C42DF}">
      <dgm:prSet custT="1"/>
      <dgm:spPr/>
      <dgm:t>
        <a:bodyPr/>
        <a:lstStyle/>
        <a:p>
          <a:r>
            <a:rPr lang="de-DE" sz="1100" b="1"/>
            <a:t>Endpoint area of protection</a:t>
          </a:r>
          <a:endParaRPr lang="de-DE" sz="1100" dirty="0"/>
        </a:p>
      </dgm:t>
    </dgm:pt>
    <dgm:pt modelId="{AD0DFF4F-0477-4113-8A98-5A520994C857}" type="parTrans" cxnId="{68533911-5DFD-4191-B603-E01903378393}">
      <dgm:prSet/>
      <dgm:spPr/>
      <dgm:t>
        <a:bodyPr/>
        <a:lstStyle/>
        <a:p>
          <a:endParaRPr lang="en-GB"/>
        </a:p>
      </dgm:t>
    </dgm:pt>
    <dgm:pt modelId="{350F41DF-4688-4AF6-932C-8616CF08FE83}" type="sibTrans" cxnId="{68533911-5DFD-4191-B603-E01903378393}">
      <dgm:prSet/>
      <dgm:spPr/>
      <dgm:t>
        <a:bodyPr/>
        <a:lstStyle/>
        <a:p>
          <a:endParaRPr lang="en-GB"/>
        </a:p>
      </dgm:t>
    </dgm:pt>
    <dgm:pt modelId="{6120EC60-D62E-4B59-9EBB-63BA222EE612}">
      <dgm:prSet custT="1"/>
      <dgm:spPr/>
      <dgm:t>
        <a:bodyPr/>
        <a:lstStyle/>
        <a:p>
          <a:r>
            <a:rPr lang="en-GB" sz="950" b="1" dirty="0">
              <a:latin typeface="+mn-lt"/>
            </a:rPr>
            <a:t>Ozone Formation, Human Health (HOFP):</a:t>
          </a:r>
          <a:r>
            <a:rPr lang="en-GB" sz="950" dirty="0">
              <a:latin typeface="+mn-lt"/>
            </a:rPr>
            <a:t> Ground-level ozone formation affecting health (𝑘𝑔 𝑁𝑂𝑥-</a:t>
          </a:r>
          <a:r>
            <a:rPr lang="en-GB" sz="950" dirty="0" err="1">
              <a:latin typeface="+mn-lt"/>
            </a:rPr>
            <a:t>eq</a:t>
          </a:r>
          <a:r>
            <a:rPr lang="en-GB" sz="950" dirty="0">
              <a:latin typeface="+mn-lt"/>
            </a:rPr>
            <a:t>)</a:t>
          </a:r>
        </a:p>
      </dgm:t>
    </dgm:pt>
    <dgm:pt modelId="{A9445B63-05F3-4B8E-AE14-8F860E420EE9}" type="parTrans" cxnId="{BD1F4753-C6FF-4077-9347-F05B96118DF0}">
      <dgm:prSet/>
      <dgm:spPr/>
      <dgm:t>
        <a:bodyPr/>
        <a:lstStyle/>
        <a:p>
          <a:endParaRPr lang="en-GB"/>
        </a:p>
      </dgm:t>
    </dgm:pt>
    <dgm:pt modelId="{D61BF633-84C6-4605-9A9C-15CEEC37D55F}" type="sibTrans" cxnId="{BD1F4753-C6FF-4077-9347-F05B96118DF0}">
      <dgm:prSet/>
      <dgm:spPr/>
      <dgm:t>
        <a:bodyPr/>
        <a:lstStyle/>
        <a:p>
          <a:endParaRPr lang="en-GB"/>
        </a:p>
      </dgm:t>
    </dgm:pt>
    <dgm:pt modelId="{647EA4EB-4328-4F4C-9306-9A7A6BC6A4F6}">
      <dgm:prSet custT="1"/>
      <dgm:spPr/>
      <dgm:t>
        <a:bodyPr/>
        <a:lstStyle/>
        <a:p>
          <a:r>
            <a:rPr lang="en-GB" sz="950" b="1" dirty="0">
              <a:latin typeface="+mn-lt"/>
            </a:rPr>
            <a:t>Terrestrial Acidification (TAP):</a:t>
          </a:r>
          <a:r>
            <a:rPr lang="en-GB" sz="950" dirty="0">
              <a:latin typeface="+mn-lt"/>
            </a:rPr>
            <a:t> Acid deposition on land (𝑘𝑔 𝑆𝑂2-eq)</a:t>
          </a:r>
        </a:p>
      </dgm:t>
    </dgm:pt>
    <dgm:pt modelId="{E284D49D-6128-4195-A345-300A362CFEE3}" type="parTrans" cxnId="{CBB467AA-4BFC-42A4-B6BC-F6EA0115D6A4}">
      <dgm:prSet/>
      <dgm:spPr/>
      <dgm:t>
        <a:bodyPr/>
        <a:lstStyle/>
        <a:p>
          <a:endParaRPr lang="en-GB"/>
        </a:p>
      </dgm:t>
    </dgm:pt>
    <dgm:pt modelId="{07F9B39A-0E99-4874-AAAA-D959714DEDBB}" type="sibTrans" cxnId="{CBB467AA-4BFC-42A4-B6BC-F6EA0115D6A4}">
      <dgm:prSet/>
      <dgm:spPr/>
      <dgm:t>
        <a:bodyPr/>
        <a:lstStyle/>
        <a:p>
          <a:endParaRPr lang="en-GB"/>
        </a:p>
      </dgm:t>
    </dgm:pt>
    <dgm:pt modelId="{AAC0F89A-2DAF-454C-819F-7D9989CE2D65}">
      <dgm:prSet custT="1"/>
      <dgm:spPr/>
      <dgm:t>
        <a:bodyPr/>
        <a:lstStyle/>
        <a:p>
          <a:r>
            <a:rPr lang="en-GB" sz="950" b="1" dirty="0">
              <a:latin typeface="+mn-lt"/>
            </a:rPr>
            <a:t>Freshwater Eutrophication (FEP):</a:t>
          </a:r>
          <a:r>
            <a:rPr lang="en-GB" sz="950" dirty="0">
              <a:latin typeface="+mn-lt"/>
            </a:rPr>
            <a:t> Nutrient pollution in freshwater (𝑘𝑔 𝑃-</a:t>
          </a:r>
          <a:r>
            <a:rPr lang="en-GB" sz="950" dirty="0" err="1">
              <a:latin typeface="+mn-lt"/>
            </a:rPr>
            <a:t>eq</a:t>
          </a:r>
          <a:r>
            <a:rPr lang="en-GB" sz="950" dirty="0">
              <a:latin typeface="+mn-lt"/>
            </a:rPr>
            <a:t>)</a:t>
          </a:r>
        </a:p>
      </dgm:t>
    </dgm:pt>
    <dgm:pt modelId="{4182E000-DE64-4E41-812C-64E803D0180B}" type="parTrans" cxnId="{D231D7E1-1BFC-4276-B242-F3146485611E}">
      <dgm:prSet/>
      <dgm:spPr/>
      <dgm:t>
        <a:bodyPr/>
        <a:lstStyle/>
        <a:p>
          <a:endParaRPr lang="en-GB"/>
        </a:p>
      </dgm:t>
    </dgm:pt>
    <dgm:pt modelId="{B3471982-B6D5-4BD0-B7D1-C5FCFC2F0F0C}" type="sibTrans" cxnId="{D231D7E1-1BFC-4276-B242-F3146485611E}">
      <dgm:prSet/>
      <dgm:spPr/>
      <dgm:t>
        <a:bodyPr/>
        <a:lstStyle/>
        <a:p>
          <a:endParaRPr lang="en-GB"/>
        </a:p>
      </dgm:t>
    </dgm:pt>
    <dgm:pt modelId="{C16336B1-CB8D-44FA-A660-1E7A9774C175}">
      <dgm:prSet custT="1"/>
      <dgm:spPr/>
      <dgm:t>
        <a:bodyPr/>
        <a:lstStyle/>
        <a:p>
          <a:r>
            <a:rPr lang="en-GB" sz="950" b="1" dirty="0">
              <a:latin typeface="+mn-lt"/>
            </a:rPr>
            <a:t>Human Toxicity:</a:t>
          </a:r>
          <a:r>
            <a:rPr lang="en-GB" sz="950" dirty="0">
              <a:latin typeface="+mn-lt"/>
            </a:rPr>
            <a:t> Potential health risk (𝑘𝑔 1,4−𝐷𝐶𝐵-</a:t>
          </a:r>
          <a:r>
            <a:rPr lang="en-GB" sz="950" dirty="0" err="1">
              <a:latin typeface="+mn-lt"/>
            </a:rPr>
            <a:t>eq</a:t>
          </a:r>
          <a:r>
            <a:rPr lang="en-GB" sz="950" dirty="0">
              <a:latin typeface="+mn-lt"/>
            </a:rPr>
            <a:t>)</a:t>
          </a:r>
        </a:p>
      </dgm:t>
    </dgm:pt>
    <dgm:pt modelId="{CEFC0846-9567-42E1-964E-2BF0A92F3B1A}" type="parTrans" cxnId="{82E11694-911F-4F45-82CE-CA60FA9BC234}">
      <dgm:prSet/>
      <dgm:spPr/>
      <dgm:t>
        <a:bodyPr/>
        <a:lstStyle/>
        <a:p>
          <a:endParaRPr lang="en-GB"/>
        </a:p>
      </dgm:t>
    </dgm:pt>
    <dgm:pt modelId="{4FA1CBE3-43E3-49CF-8E13-F919259332E1}" type="sibTrans" cxnId="{82E11694-911F-4F45-82CE-CA60FA9BC234}">
      <dgm:prSet/>
      <dgm:spPr/>
      <dgm:t>
        <a:bodyPr/>
        <a:lstStyle/>
        <a:p>
          <a:endParaRPr lang="en-GB"/>
        </a:p>
      </dgm:t>
    </dgm:pt>
    <dgm:pt modelId="{94CCE946-CEC6-4D5A-9B07-A717963D3C0B}">
      <dgm:prSet custT="1"/>
      <dgm:spPr/>
      <dgm:t>
        <a:bodyPr/>
        <a:lstStyle/>
        <a:p>
          <a:r>
            <a:rPr lang="en-GB" sz="950" b="1" dirty="0">
              <a:latin typeface="+mn-lt"/>
            </a:rPr>
            <a:t>Fossil Resource Scarcity (FFP):</a:t>
          </a:r>
          <a:r>
            <a:rPr lang="en-GB" sz="950" dirty="0">
              <a:latin typeface="+mn-lt"/>
            </a:rPr>
            <a:t> Depletion of fossil fuels (𝑘𝑔 𝑜𝑖𝑙-</a:t>
          </a:r>
          <a:r>
            <a:rPr lang="en-GB" sz="950" dirty="0" err="1">
              <a:latin typeface="+mn-lt"/>
            </a:rPr>
            <a:t>eq</a:t>
          </a:r>
          <a:r>
            <a:rPr lang="en-GB" sz="950" dirty="0">
              <a:latin typeface="+mn-lt"/>
            </a:rPr>
            <a:t>)</a:t>
          </a:r>
        </a:p>
      </dgm:t>
    </dgm:pt>
    <dgm:pt modelId="{AE71B3FE-BA57-41C2-BEE2-06161BBB48BB}" type="parTrans" cxnId="{3769F1FB-DB84-4D65-A4C9-E77F11E3B38D}">
      <dgm:prSet/>
      <dgm:spPr/>
      <dgm:t>
        <a:bodyPr/>
        <a:lstStyle/>
        <a:p>
          <a:endParaRPr lang="en-GB"/>
        </a:p>
      </dgm:t>
    </dgm:pt>
    <dgm:pt modelId="{93FA7E0A-B1DB-483A-B3C7-57B3BB9085D2}" type="sibTrans" cxnId="{3769F1FB-DB84-4D65-A4C9-E77F11E3B38D}">
      <dgm:prSet/>
      <dgm:spPr/>
      <dgm:t>
        <a:bodyPr/>
        <a:lstStyle/>
        <a:p>
          <a:endParaRPr lang="en-GB"/>
        </a:p>
      </dgm:t>
    </dgm:pt>
    <dgm:pt modelId="{361CC909-0D39-45BD-AAE7-D6DF245DD611}">
      <dgm:prSet custT="1"/>
      <dgm:spPr/>
      <dgm:t>
        <a:bodyPr/>
        <a:lstStyle/>
        <a:p>
          <a:r>
            <a:rPr lang="en-GB" sz="950" b="1" dirty="0">
              <a:latin typeface="+mn-lt"/>
            </a:rPr>
            <a:t>Water Consumption (WCP):</a:t>
          </a:r>
          <a:r>
            <a:rPr lang="en-GB" sz="950" dirty="0">
              <a:latin typeface="+mn-lt"/>
            </a:rPr>
            <a:t> Depletion of </a:t>
          </a:r>
          <a:r>
            <a:rPr lang="en-GB" sz="950" dirty="0"/>
            <a:t>freshwater (m3)</a:t>
          </a:r>
        </a:p>
      </dgm:t>
    </dgm:pt>
    <dgm:pt modelId="{DE68F36A-6271-4639-8344-9BB678FCF822}" type="parTrans" cxnId="{E59DB491-D453-4A92-8EC6-E44A54687A8F}">
      <dgm:prSet/>
      <dgm:spPr/>
      <dgm:t>
        <a:bodyPr/>
        <a:lstStyle/>
        <a:p>
          <a:endParaRPr lang="en-GB"/>
        </a:p>
      </dgm:t>
    </dgm:pt>
    <dgm:pt modelId="{307CB03C-93D4-4720-91A7-A37AFAA5496F}" type="sibTrans" cxnId="{E59DB491-D453-4A92-8EC6-E44A54687A8F}">
      <dgm:prSet/>
      <dgm:spPr/>
      <dgm:t>
        <a:bodyPr/>
        <a:lstStyle/>
        <a:p>
          <a:endParaRPr lang="en-GB"/>
        </a:p>
      </dgm:t>
    </dgm:pt>
    <dgm:pt modelId="{43438D8A-A61E-4242-95D3-DD00CB966515}">
      <dgm:prSet phldrT="[Text]" custT="1"/>
      <dgm:spPr/>
      <dgm:t>
        <a:bodyPr/>
        <a:lstStyle/>
        <a:p>
          <a:r>
            <a:rPr lang="en-GB" sz="950" b="1" dirty="0">
              <a:latin typeface="+mn-lt"/>
            </a:rPr>
            <a:t>Stratospheric Ozone Depletion Potential (ODP):</a:t>
          </a:r>
          <a:r>
            <a:rPr lang="en-GB" sz="950" dirty="0">
              <a:latin typeface="+mn-lt"/>
            </a:rPr>
            <a:t> Measures damage to the ozone layer (kg CFC−11-eqk)</a:t>
          </a:r>
        </a:p>
      </dgm:t>
    </dgm:pt>
    <dgm:pt modelId="{031C0DC4-4D32-49EA-BABC-2971CDED90E2}" type="parTrans" cxnId="{91005946-C359-432F-B22C-9B1A8D0601C6}">
      <dgm:prSet/>
      <dgm:spPr/>
      <dgm:t>
        <a:bodyPr/>
        <a:lstStyle/>
        <a:p>
          <a:endParaRPr lang="en-GB"/>
        </a:p>
      </dgm:t>
    </dgm:pt>
    <dgm:pt modelId="{831115AF-5E68-4E83-8BBC-CFACB28266EC}" type="sibTrans" cxnId="{91005946-C359-432F-B22C-9B1A8D0601C6}">
      <dgm:prSet/>
      <dgm:spPr/>
      <dgm:t>
        <a:bodyPr/>
        <a:lstStyle/>
        <a:p>
          <a:endParaRPr lang="en-GB"/>
        </a:p>
      </dgm:t>
    </dgm:pt>
    <dgm:pt modelId="{4B59F9F3-3B9B-4E3D-AE3F-1FFD7F8345DF}">
      <dgm:prSet custT="1"/>
      <dgm:spPr/>
      <dgm:t>
        <a:bodyPr/>
        <a:lstStyle/>
        <a:p>
          <a:pPr>
            <a:buFont typeface="Arial" panose="020B0604020202020204" pitchFamily="34" charset="0"/>
            <a:buChar char="•"/>
          </a:pPr>
          <a:r>
            <a:rPr lang="en-GB" sz="1200" b="1" i="0" dirty="0"/>
            <a:t>Human Health:</a:t>
          </a:r>
          <a:r>
            <a:rPr lang="en-GB" sz="1200" b="0" i="0" dirty="0"/>
            <a:t> Measured in Disability-Adjusted Life Years (DALY).</a:t>
          </a:r>
          <a:endParaRPr lang="en-GB" sz="1200" dirty="0"/>
        </a:p>
      </dgm:t>
    </dgm:pt>
    <dgm:pt modelId="{EA8C2945-BF85-47BC-85F1-FAA7FA3DFB9C}" type="parTrans" cxnId="{8E65B5E6-BD7B-4C6C-AA8B-C7300F4155AA}">
      <dgm:prSet/>
      <dgm:spPr/>
      <dgm:t>
        <a:bodyPr/>
        <a:lstStyle/>
        <a:p>
          <a:endParaRPr lang="en-GB"/>
        </a:p>
      </dgm:t>
    </dgm:pt>
    <dgm:pt modelId="{CFE3B27F-26D5-4AFC-91DF-D644304864B3}" type="sibTrans" cxnId="{8E65B5E6-BD7B-4C6C-AA8B-C7300F4155AA}">
      <dgm:prSet/>
      <dgm:spPr/>
      <dgm:t>
        <a:bodyPr/>
        <a:lstStyle/>
        <a:p>
          <a:endParaRPr lang="en-GB"/>
        </a:p>
      </dgm:t>
    </dgm:pt>
    <dgm:pt modelId="{182AFB0D-6D58-4506-938F-FFB6AF363B4A}">
      <dgm:prSet custT="1"/>
      <dgm:spPr/>
      <dgm:t>
        <a:bodyPr/>
        <a:lstStyle/>
        <a:p>
          <a:pPr>
            <a:buFont typeface="Arial" panose="020B0604020202020204" pitchFamily="34" charset="0"/>
            <a:buChar char="•"/>
          </a:pPr>
          <a:r>
            <a:rPr lang="en-GB" sz="1200" b="1" i="0"/>
            <a:t>Ecosystem Quality:</a:t>
          </a:r>
          <a:r>
            <a:rPr lang="en-GB" sz="1200" b="0" i="0"/>
            <a:t> Measured in species·year.</a:t>
          </a:r>
        </a:p>
      </dgm:t>
    </dgm:pt>
    <dgm:pt modelId="{DDDAE51A-20C6-4D50-994B-DCA352F06D36}" type="parTrans" cxnId="{F57F6151-A559-4D12-9852-3AB3CFD5193B}">
      <dgm:prSet/>
      <dgm:spPr/>
      <dgm:t>
        <a:bodyPr/>
        <a:lstStyle/>
        <a:p>
          <a:endParaRPr lang="en-GB"/>
        </a:p>
      </dgm:t>
    </dgm:pt>
    <dgm:pt modelId="{C134A653-16F1-41C1-83CB-52D5992D2153}" type="sibTrans" cxnId="{F57F6151-A559-4D12-9852-3AB3CFD5193B}">
      <dgm:prSet/>
      <dgm:spPr/>
      <dgm:t>
        <a:bodyPr/>
        <a:lstStyle/>
        <a:p>
          <a:endParaRPr lang="en-GB"/>
        </a:p>
      </dgm:t>
    </dgm:pt>
    <dgm:pt modelId="{29618338-70F8-472D-B892-C84A5BF6E480}">
      <dgm:prSet custT="1"/>
      <dgm:spPr/>
      <dgm:t>
        <a:bodyPr/>
        <a:lstStyle/>
        <a:p>
          <a:pPr>
            <a:buFont typeface="Arial" panose="020B0604020202020204" pitchFamily="34" charset="0"/>
            <a:buChar char="•"/>
          </a:pPr>
          <a:r>
            <a:rPr lang="en-GB" sz="1200" b="1" i="0" dirty="0"/>
            <a:t>Resources:</a:t>
          </a:r>
          <a:r>
            <a:rPr lang="en-GB" sz="1200" b="0" i="0" dirty="0"/>
            <a:t> Measured in MJ surplus energy. </a:t>
          </a:r>
        </a:p>
      </dgm:t>
    </dgm:pt>
    <dgm:pt modelId="{99B7BD6F-6163-429D-A15A-7D403FB32F84}" type="parTrans" cxnId="{DEF827AB-5F68-4C81-8592-B3C7464057AF}">
      <dgm:prSet/>
      <dgm:spPr/>
      <dgm:t>
        <a:bodyPr/>
        <a:lstStyle/>
        <a:p>
          <a:endParaRPr lang="en-GB"/>
        </a:p>
      </dgm:t>
    </dgm:pt>
    <dgm:pt modelId="{037157D6-AA99-4AB5-A022-B210216EF3CD}" type="sibTrans" cxnId="{DEF827AB-5F68-4C81-8592-B3C7464057AF}">
      <dgm:prSet/>
      <dgm:spPr/>
      <dgm:t>
        <a:bodyPr/>
        <a:lstStyle/>
        <a:p>
          <a:endParaRPr lang="en-GB"/>
        </a:p>
      </dgm:t>
    </dgm:pt>
    <dgm:pt modelId="{3DE51B05-1B6A-47BA-96BA-204E5B6E1241}">
      <dgm:prSet phldrT="[Text]" custT="1"/>
      <dgm:spPr/>
      <dgm:t>
        <a:bodyPr/>
        <a:lstStyle/>
        <a:p>
          <a:r>
            <a:rPr lang="de-DE" sz="1200" dirty="0"/>
            <a:t>Change in </a:t>
          </a:r>
          <a:r>
            <a:rPr lang="de-DE" sz="1200" dirty="0" err="1"/>
            <a:t>disease</a:t>
          </a:r>
          <a:r>
            <a:rPr lang="de-DE" sz="1200" dirty="0"/>
            <a:t> </a:t>
          </a:r>
          <a:r>
            <a:rPr lang="de-DE" sz="1200" dirty="0" err="1"/>
            <a:t>distribution</a:t>
          </a:r>
          <a:r>
            <a:rPr lang="de-DE" sz="1200" dirty="0"/>
            <a:t> and </a:t>
          </a:r>
          <a:r>
            <a:rPr lang="de-DE" sz="1200" dirty="0" err="1"/>
            <a:t>flooding</a:t>
          </a:r>
          <a:r>
            <a:rPr lang="de-DE" sz="1200" dirty="0"/>
            <a:t> -&gt; </a:t>
          </a:r>
          <a:r>
            <a:rPr lang="de-DE" sz="1200" dirty="0" err="1"/>
            <a:t>damage</a:t>
          </a:r>
          <a:r>
            <a:rPr lang="de-DE" sz="1200" dirty="0"/>
            <a:t> </a:t>
          </a:r>
          <a:r>
            <a:rPr lang="de-DE" sz="1200" dirty="0" err="1"/>
            <a:t>to</a:t>
          </a:r>
          <a:r>
            <a:rPr lang="de-DE" sz="1200" dirty="0"/>
            <a:t> human </a:t>
          </a:r>
          <a:r>
            <a:rPr lang="de-DE" sz="1200" dirty="0" err="1"/>
            <a:t>health</a:t>
          </a:r>
          <a:endParaRPr lang="en-GB" sz="1200" dirty="0"/>
        </a:p>
      </dgm:t>
    </dgm:pt>
    <dgm:pt modelId="{D6AD7F5B-C767-4C39-B9C8-33F1A7E8A4BD}" type="parTrans" cxnId="{A3B89A18-053F-405C-B02F-5FCF9C565001}">
      <dgm:prSet/>
      <dgm:spPr/>
      <dgm:t>
        <a:bodyPr/>
        <a:lstStyle/>
        <a:p>
          <a:endParaRPr lang="en-GB"/>
        </a:p>
      </dgm:t>
    </dgm:pt>
    <dgm:pt modelId="{218914BF-0CFE-4B71-9D96-128194E73309}" type="sibTrans" cxnId="{A3B89A18-053F-405C-B02F-5FCF9C565001}">
      <dgm:prSet/>
      <dgm:spPr/>
      <dgm:t>
        <a:bodyPr/>
        <a:lstStyle/>
        <a:p>
          <a:endParaRPr lang="en-GB"/>
        </a:p>
      </dgm:t>
    </dgm:pt>
    <dgm:pt modelId="{45531F36-4623-45A4-A40C-375B17597E5B}">
      <dgm:prSet phldrT="[Text]" custT="1"/>
      <dgm:spPr/>
      <dgm:t>
        <a:bodyPr/>
        <a:lstStyle/>
        <a:p>
          <a:r>
            <a:rPr lang="de-DE" sz="1200" dirty="0"/>
            <a:t>Change in </a:t>
          </a:r>
          <a:r>
            <a:rPr lang="de-DE" sz="1200" dirty="0" err="1"/>
            <a:t>biome</a:t>
          </a:r>
          <a:r>
            <a:rPr lang="de-DE" sz="1200" dirty="0"/>
            <a:t> </a:t>
          </a:r>
          <a:r>
            <a:rPr lang="de-DE" sz="1200" dirty="0" err="1"/>
            <a:t>distribution</a:t>
          </a:r>
          <a:r>
            <a:rPr lang="de-DE" sz="1200" dirty="0"/>
            <a:t>  -&gt; </a:t>
          </a:r>
          <a:r>
            <a:rPr lang="de-DE" sz="1200" dirty="0" err="1"/>
            <a:t>Disappeared</a:t>
          </a:r>
          <a:r>
            <a:rPr lang="de-DE" sz="1200" dirty="0"/>
            <a:t> </a:t>
          </a:r>
          <a:r>
            <a:rPr lang="de-DE" sz="1200" dirty="0" err="1"/>
            <a:t>terrestrial</a:t>
          </a:r>
          <a:r>
            <a:rPr lang="de-DE" sz="1200" dirty="0"/>
            <a:t> </a:t>
          </a:r>
          <a:r>
            <a:rPr lang="de-DE" sz="1200" dirty="0" err="1"/>
            <a:t>species</a:t>
          </a:r>
          <a:endParaRPr lang="en-GB" sz="1200" dirty="0"/>
        </a:p>
      </dgm:t>
    </dgm:pt>
    <dgm:pt modelId="{E35C346F-3F9B-4635-AE4C-0AF3FCF8DCF6}" type="parTrans" cxnId="{45EBCF6A-171C-49C3-B209-FF6B899922B5}">
      <dgm:prSet/>
      <dgm:spPr/>
      <dgm:t>
        <a:bodyPr/>
        <a:lstStyle/>
        <a:p>
          <a:endParaRPr lang="en-GB"/>
        </a:p>
      </dgm:t>
    </dgm:pt>
    <dgm:pt modelId="{8CCA3917-9F30-44FA-9AA8-CA935BB87F1F}" type="sibTrans" cxnId="{45EBCF6A-171C-49C3-B209-FF6B899922B5}">
      <dgm:prSet/>
      <dgm:spPr/>
      <dgm:t>
        <a:bodyPr/>
        <a:lstStyle/>
        <a:p>
          <a:endParaRPr lang="en-GB"/>
        </a:p>
      </dgm:t>
    </dgm:pt>
    <dgm:pt modelId="{2E101434-71A2-42EF-8A40-ACF1750E4E83}">
      <dgm:prSet phldrT="[Text]" custT="1"/>
      <dgm:spPr/>
      <dgm:t>
        <a:bodyPr/>
        <a:lstStyle/>
        <a:p>
          <a:r>
            <a:rPr lang="de-DE" sz="1200" dirty="0"/>
            <a:t>Change in </a:t>
          </a:r>
          <a:r>
            <a:rPr lang="de-DE" sz="1200" dirty="0" err="1"/>
            <a:t>river</a:t>
          </a:r>
          <a:r>
            <a:rPr lang="de-DE" sz="1200" dirty="0"/>
            <a:t> </a:t>
          </a:r>
          <a:r>
            <a:rPr lang="de-DE" sz="1200" dirty="0" err="1"/>
            <a:t>discharge</a:t>
          </a:r>
          <a:r>
            <a:rPr lang="de-DE" sz="1200" dirty="0"/>
            <a:t> -&gt; </a:t>
          </a:r>
          <a:r>
            <a:rPr lang="de-DE" sz="1200" dirty="0" err="1"/>
            <a:t>disappeared</a:t>
          </a:r>
          <a:r>
            <a:rPr lang="de-DE" sz="1200" dirty="0"/>
            <a:t> </a:t>
          </a:r>
          <a:r>
            <a:rPr lang="de-DE" sz="1200" dirty="0" err="1"/>
            <a:t>freswater</a:t>
          </a:r>
          <a:r>
            <a:rPr lang="de-DE" sz="1200" dirty="0"/>
            <a:t> </a:t>
          </a:r>
          <a:r>
            <a:rPr lang="de-DE" sz="1200" dirty="0" err="1"/>
            <a:t>fish</a:t>
          </a:r>
          <a:endParaRPr lang="en-GB" sz="1200" dirty="0"/>
        </a:p>
      </dgm:t>
    </dgm:pt>
    <dgm:pt modelId="{848F1F05-FEC5-4A13-A3EA-1B25D5E28EC3}" type="parTrans" cxnId="{6108ABBC-0434-4D2F-9477-12D02AD9F6D2}">
      <dgm:prSet/>
      <dgm:spPr/>
      <dgm:t>
        <a:bodyPr/>
        <a:lstStyle/>
        <a:p>
          <a:endParaRPr lang="en-GB"/>
        </a:p>
      </dgm:t>
    </dgm:pt>
    <dgm:pt modelId="{EE010898-CFD4-4A20-8280-D623C034A272}" type="sibTrans" cxnId="{6108ABBC-0434-4D2F-9477-12D02AD9F6D2}">
      <dgm:prSet/>
      <dgm:spPr/>
      <dgm:t>
        <a:bodyPr/>
        <a:lstStyle/>
        <a:p>
          <a:endParaRPr lang="en-GB"/>
        </a:p>
      </dgm:t>
    </dgm:pt>
    <dgm:pt modelId="{CB181867-FD02-49E3-B29A-2D3A265F158A}">
      <dgm:prSet custT="1"/>
      <dgm:spPr/>
      <dgm:t>
        <a:bodyPr/>
        <a:lstStyle/>
        <a:p>
          <a:r>
            <a:rPr lang="de-DE" sz="950" dirty="0"/>
            <a:t>…</a:t>
          </a:r>
          <a:endParaRPr lang="en-GB" sz="950" dirty="0"/>
        </a:p>
      </dgm:t>
    </dgm:pt>
    <dgm:pt modelId="{816A8264-13AF-4687-8445-3FB3FC4757A9}" type="parTrans" cxnId="{CA9F8E53-876D-4E29-8C8D-75ACC3D8A58A}">
      <dgm:prSet/>
      <dgm:spPr/>
      <dgm:t>
        <a:bodyPr/>
        <a:lstStyle/>
        <a:p>
          <a:endParaRPr lang="en-GB"/>
        </a:p>
      </dgm:t>
    </dgm:pt>
    <dgm:pt modelId="{FAC203B3-A4AD-4918-877E-2003C537CEC9}" type="sibTrans" cxnId="{CA9F8E53-876D-4E29-8C8D-75ACC3D8A58A}">
      <dgm:prSet/>
      <dgm:spPr/>
      <dgm:t>
        <a:bodyPr/>
        <a:lstStyle/>
        <a:p>
          <a:endParaRPr lang="en-GB"/>
        </a:p>
      </dgm:t>
    </dgm:pt>
    <dgm:pt modelId="{D68C53E5-AF25-428D-848B-1919E7359721}">
      <dgm:prSet custT="1"/>
      <dgm:spPr/>
      <dgm:t>
        <a:bodyPr/>
        <a:lstStyle/>
        <a:p>
          <a:r>
            <a:rPr lang="en-GB">
              <a:noFill/>
            </a:rPr>
            <a:t> </a:t>
          </a:r>
        </a:p>
      </dgm:t>
    </dgm:pt>
    <dgm:pt modelId="{E4005884-1D08-4C10-B22F-47D54AC3526A}" type="parTrans" cxnId="{9451BFE3-4634-43E1-87E1-5FD2F74AFEB6}">
      <dgm:prSet/>
      <dgm:spPr/>
      <dgm:t>
        <a:bodyPr/>
        <a:lstStyle/>
        <a:p>
          <a:endParaRPr lang="en-GB"/>
        </a:p>
      </dgm:t>
    </dgm:pt>
    <dgm:pt modelId="{F1D3FC79-4CB9-4048-A2C7-4D76CCE7AA52}" type="sibTrans" cxnId="{9451BFE3-4634-43E1-87E1-5FD2F74AFEB6}">
      <dgm:prSet/>
      <dgm:spPr/>
      <dgm:t>
        <a:bodyPr/>
        <a:lstStyle/>
        <a:p>
          <a:endParaRPr lang="en-GB"/>
        </a:p>
      </dgm:t>
    </dgm:pt>
    <dgm:pt modelId="{E38FAEA2-FDB8-4C73-8263-9D46C8357CE6}">
      <dgm:prSet phldrT="[Text]" custT="1"/>
      <dgm:spPr/>
      <dgm:t>
        <a:bodyPr/>
        <a:lstStyle/>
        <a:p>
          <a:r>
            <a:rPr lang="de-DE" sz="1200" dirty="0"/>
            <a:t>…</a:t>
          </a:r>
          <a:endParaRPr lang="en-GB" sz="1200" dirty="0"/>
        </a:p>
      </dgm:t>
    </dgm:pt>
    <dgm:pt modelId="{6CBE8A13-6D00-4AC8-AB14-54874CBC1D98}" type="parTrans" cxnId="{C43B2F4A-77BA-4E50-A922-E937A7F0AA06}">
      <dgm:prSet/>
      <dgm:spPr/>
      <dgm:t>
        <a:bodyPr/>
        <a:lstStyle/>
        <a:p>
          <a:endParaRPr lang="en-GB"/>
        </a:p>
      </dgm:t>
    </dgm:pt>
    <dgm:pt modelId="{20EA378F-FD9E-4EBC-8634-570260262482}" type="sibTrans" cxnId="{C43B2F4A-77BA-4E50-A922-E937A7F0AA06}">
      <dgm:prSet/>
      <dgm:spPr/>
      <dgm:t>
        <a:bodyPr/>
        <a:lstStyle/>
        <a:p>
          <a:endParaRPr lang="en-GB"/>
        </a:p>
      </dgm:t>
    </dgm:pt>
    <dgm:pt modelId="{EA81539C-48F4-441F-8453-4E40CDC3CA08}" type="pres">
      <dgm:prSet presAssocID="{57C73EC0-3117-4509-8252-664359579984}" presName="linearFlow" presStyleCnt="0">
        <dgm:presLayoutVars>
          <dgm:dir/>
          <dgm:animLvl val="lvl"/>
          <dgm:resizeHandles val="exact"/>
        </dgm:presLayoutVars>
      </dgm:prSet>
      <dgm:spPr/>
    </dgm:pt>
    <dgm:pt modelId="{0969602D-4E5F-4C49-A2B2-D9CDF12252B4}" type="pres">
      <dgm:prSet presAssocID="{C7A69958-2845-4D52-ADBB-829FC2B6BA2C}" presName="composite" presStyleCnt="0"/>
      <dgm:spPr/>
    </dgm:pt>
    <dgm:pt modelId="{67A237A8-0AA0-4E79-8B39-37259BC5A50D}" type="pres">
      <dgm:prSet presAssocID="{C7A69958-2845-4D52-ADBB-829FC2B6BA2C}" presName="parTx" presStyleLbl="node1" presStyleIdx="0" presStyleCnt="4">
        <dgm:presLayoutVars>
          <dgm:chMax val="0"/>
          <dgm:chPref val="0"/>
          <dgm:bulletEnabled val="1"/>
        </dgm:presLayoutVars>
      </dgm:prSet>
      <dgm:spPr/>
    </dgm:pt>
    <dgm:pt modelId="{01A9C856-1C66-412B-B2B5-543AA107ECF4}" type="pres">
      <dgm:prSet presAssocID="{C7A69958-2845-4D52-ADBB-829FC2B6BA2C}" presName="parSh" presStyleLbl="node1" presStyleIdx="0" presStyleCnt="4" custScaleX="150577"/>
      <dgm:spPr/>
    </dgm:pt>
    <dgm:pt modelId="{6480ED61-5327-49B0-A974-E3532ED29026}" type="pres">
      <dgm:prSet presAssocID="{C7A69958-2845-4D52-ADBB-829FC2B6BA2C}" presName="desTx" presStyleLbl="fgAcc1" presStyleIdx="0" presStyleCnt="4" custScaleX="187531" custScaleY="98822">
        <dgm:presLayoutVars>
          <dgm:bulletEnabled val="1"/>
        </dgm:presLayoutVars>
      </dgm:prSet>
      <dgm:spPr/>
    </dgm:pt>
    <dgm:pt modelId="{A9541C99-19F2-4CC5-90A5-03684D0DE85B}" type="pres">
      <dgm:prSet presAssocID="{0B677569-1F99-4286-93E9-825BBBA1EFB8}" presName="sibTrans" presStyleLbl="sibTrans2D1" presStyleIdx="0" presStyleCnt="3"/>
      <dgm:spPr/>
    </dgm:pt>
    <dgm:pt modelId="{DE59738A-473E-4383-905B-ECAE4481D638}" type="pres">
      <dgm:prSet presAssocID="{0B677569-1F99-4286-93E9-825BBBA1EFB8}" presName="connTx" presStyleLbl="sibTrans2D1" presStyleIdx="0" presStyleCnt="3"/>
      <dgm:spPr/>
    </dgm:pt>
    <dgm:pt modelId="{18A28ACD-1889-4623-B05B-339A7E194EE0}" type="pres">
      <dgm:prSet presAssocID="{8EAFC89B-6C70-4BBC-9DD4-2C9D8C4009CE}" presName="composite" presStyleCnt="0"/>
      <dgm:spPr/>
    </dgm:pt>
    <dgm:pt modelId="{B16B7435-F4A4-4E60-BDED-0F65F3970629}" type="pres">
      <dgm:prSet presAssocID="{8EAFC89B-6C70-4BBC-9DD4-2C9D8C4009CE}" presName="parTx" presStyleLbl="node1" presStyleIdx="0" presStyleCnt="4">
        <dgm:presLayoutVars>
          <dgm:chMax val="0"/>
          <dgm:chPref val="0"/>
          <dgm:bulletEnabled val="1"/>
        </dgm:presLayoutVars>
      </dgm:prSet>
      <dgm:spPr/>
    </dgm:pt>
    <dgm:pt modelId="{31565C0D-D8FC-438F-B993-84972D20707F}" type="pres">
      <dgm:prSet presAssocID="{8EAFC89B-6C70-4BBC-9DD4-2C9D8C4009CE}" presName="parSh" presStyleLbl="node1" presStyleIdx="1" presStyleCnt="4" custScaleX="150577"/>
      <dgm:spPr/>
    </dgm:pt>
    <dgm:pt modelId="{F74B45EE-A0D3-472D-B8C6-F9C1B133FB06}" type="pres">
      <dgm:prSet presAssocID="{8EAFC89B-6C70-4BBC-9DD4-2C9D8C4009CE}" presName="desTx" presStyleLbl="fgAcc1" presStyleIdx="1" presStyleCnt="4" custScaleX="187531" custScaleY="98822">
        <dgm:presLayoutVars>
          <dgm:bulletEnabled val="1"/>
        </dgm:presLayoutVars>
      </dgm:prSet>
      <dgm:spPr/>
    </dgm:pt>
    <dgm:pt modelId="{D992E383-C7B3-48C2-9AD5-C35C7FA970FE}" type="pres">
      <dgm:prSet presAssocID="{BE7D5B6E-14E4-4F7E-A5E5-33F769C4EED2}" presName="sibTrans" presStyleLbl="sibTrans2D1" presStyleIdx="1" presStyleCnt="3"/>
      <dgm:spPr/>
    </dgm:pt>
    <dgm:pt modelId="{22B97288-7F98-4901-B8CF-6C5BCF97E7DE}" type="pres">
      <dgm:prSet presAssocID="{BE7D5B6E-14E4-4F7E-A5E5-33F769C4EED2}" presName="connTx" presStyleLbl="sibTrans2D1" presStyleIdx="1" presStyleCnt="3"/>
      <dgm:spPr/>
    </dgm:pt>
    <dgm:pt modelId="{FA1A3DBB-7112-4C58-96BB-77BD11C7BA49}" type="pres">
      <dgm:prSet presAssocID="{4F0AD632-05FE-4FA4-8C9E-570FCD0677BD}" presName="composite" presStyleCnt="0"/>
      <dgm:spPr/>
    </dgm:pt>
    <dgm:pt modelId="{369F5686-AF69-47AE-81D7-08B3FFF49A81}" type="pres">
      <dgm:prSet presAssocID="{4F0AD632-05FE-4FA4-8C9E-570FCD0677BD}" presName="parTx" presStyleLbl="node1" presStyleIdx="1" presStyleCnt="4">
        <dgm:presLayoutVars>
          <dgm:chMax val="0"/>
          <dgm:chPref val="0"/>
          <dgm:bulletEnabled val="1"/>
        </dgm:presLayoutVars>
      </dgm:prSet>
      <dgm:spPr/>
    </dgm:pt>
    <dgm:pt modelId="{1CABB0E5-8A88-4F3A-AC1E-79FDDD0913BA}" type="pres">
      <dgm:prSet presAssocID="{4F0AD632-05FE-4FA4-8C9E-570FCD0677BD}" presName="parSh" presStyleLbl="node1" presStyleIdx="2" presStyleCnt="4" custScaleX="150577"/>
      <dgm:spPr/>
    </dgm:pt>
    <dgm:pt modelId="{DF15EEAB-E57B-4582-B014-1854199576D7}" type="pres">
      <dgm:prSet presAssocID="{4F0AD632-05FE-4FA4-8C9E-570FCD0677BD}" presName="desTx" presStyleLbl="fgAcc1" presStyleIdx="2" presStyleCnt="4" custScaleX="187531" custScaleY="98822">
        <dgm:presLayoutVars>
          <dgm:bulletEnabled val="1"/>
        </dgm:presLayoutVars>
      </dgm:prSet>
      <dgm:spPr/>
    </dgm:pt>
    <dgm:pt modelId="{7669AC73-3D3E-4239-A4CF-88A89D08AFD3}" type="pres">
      <dgm:prSet presAssocID="{588E5BAE-490C-4470-A1A6-9BAFF4809BC3}" presName="sibTrans" presStyleLbl="sibTrans2D1" presStyleIdx="2" presStyleCnt="3"/>
      <dgm:spPr/>
    </dgm:pt>
    <dgm:pt modelId="{AACAF6F0-BFED-42A7-A9B9-B964FF13FA55}" type="pres">
      <dgm:prSet presAssocID="{588E5BAE-490C-4470-A1A6-9BAFF4809BC3}" presName="connTx" presStyleLbl="sibTrans2D1" presStyleIdx="2" presStyleCnt="3"/>
      <dgm:spPr/>
    </dgm:pt>
    <dgm:pt modelId="{9B4D1B56-C0C7-41F4-9073-9A92EEBBFEC7}" type="pres">
      <dgm:prSet presAssocID="{EE0F6421-6DFB-4436-AF7E-13C1D22C42DF}" presName="composite" presStyleCnt="0"/>
      <dgm:spPr/>
    </dgm:pt>
    <dgm:pt modelId="{5C8E4D90-B1DD-4579-B4D1-CC71AC6183BD}" type="pres">
      <dgm:prSet presAssocID="{EE0F6421-6DFB-4436-AF7E-13C1D22C42DF}" presName="parTx" presStyleLbl="node1" presStyleIdx="2" presStyleCnt="4">
        <dgm:presLayoutVars>
          <dgm:chMax val="0"/>
          <dgm:chPref val="0"/>
          <dgm:bulletEnabled val="1"/>
        </dgm:presLayoutVars>
      </dgm:prSet>
      <dgm:spPr/>
    </dgm:pt>
    <dgm:pt modelId="{3A4785CF-94CB-4348-8AE0-889391E70E04}" type="pres">
      <dgm:prSet presAssocID="{EE0F6421-6DFB-4436-AF7E-13C1D22C42DF}" presName="parSh" presStyleLbl="node1" presStyleIdx="3" presStyleCnt="4" custScaleX="150577"/>
      <dgm:spPr/>
    </dgm:pt>
    <dgm:pt modelId="{53E652D2-6416-4E8D-B410-84B3026E83FF}" type="pres">
      <dgm:prSet presAssocID="{EE0F6421-6DFB-4436-AF7E-13C1D22C42DF}" presName="desTx" presStyleLbl="fgAcc1" presStyleIdx="3" presStyleCnt="4" custScaleX="187531" custScaleY="98822">
        <dgm:presLayoutVars>
          <dgm:bulletEnabled val="1"/>
        </dgm:presLayoutVars>
      </dgm:prSet>
      <dgm:spPr/>
    </dgm:pt>
  </dgm:ptLst>
  <dgm:cxnLst>
    <dgm:cxn modelId="{2552DF05-30F7-4EC4-B4F3-8C18EDB78109}" type="presOf" srcId="{2E101434-71A2-42EF-8A40-ACF1750E4E83}" destId="{DF15EEAB-E57B-4582-B014-1854199576D7}" srcOrd="0" destOrd="3" presId="urn:microsoft.com/office/officeart/2005/8/layout/process3"/>
    <dgm:cxn modelId="{C7F2F907-65AC-4C2F-B6EA-F7F0377904C7}" type="presOf" srcId="{4B59F9F3-3B9B-4E3D-AE3F-1FFD7F8345DF}" destId="{53E652D2-6416-4E8D-B410-84B3026E83FF}" srcOrd="0" destOrd="0" presId="urn:microsoft.com/office/officeart/2005/8/layout/process3"/>
    <dgm:cxn modelId="{4C8D7E0F-70A6-4937-889B-11CC47C855A4}" type="presOf" srcId="{0B677569-1F99-4286-93E9-825BBBA1EFB8}" destId="{DE59738A-473E-4383-905B-ECAE4481D638}" srcOrd="1" destOrd="0" presId="urn:microsoft.com/office/officeart/2005/8/layout/process3"/>
    <dgm:cxn modelId="{68533911-5DFD-4191-B603-E01903378393}" srcId="{57C73EC0-3117-4509-8252-664359579984}" destId="{EE0F6421-6DFB-4436-AF7E-13C1D22C42DF}" srcOrd="3" destOrd="0" parTransId="{AD0DFF4F-0477-4113-8A98-5A520994C857}" sibTransId="{350F41DF-4688-4AF6-932C-8616CF08FE83}"/>
    <dgm:cxn modelId="{C7595E14-E8E8-4556-AC3C-35488AEDBD20}" type="presOf" srcId="{588E5BAE-490C-4470-A1A6-9BAFF4809BC3}" destId="{7669AC73-3D3E-4239-A4CF-88A89D08AFD3}" srcOrd="0" destOrd="0" presId="urn:microsoft.com/office/officeart/2005/8/layout/process3"/>
    <dgm:cxn modelId="{89F48716-F609-4D57-9CDF-E5655233402D}" type="presOf" srcId="{C16336B1-CB8D-44FA-A660-1E7A9774C175}" destId="{F74B45EE-A0D3-472D-B8C6-F9C1B133FB06}" srcOrd="0" destOrd="5" presId="urn:microsoft.com/office/officeart/2005/8/layout/process3"/>
    <dgm:cxn modelId="{EEBDAD17-5A8B-48A5-B813-5E7DC3BD1A04}" type="presOf" srcId="{647EA4EB-4328-4F4C-9306-9A7A6BC6A4F6}" destId="{F74B45EE-A0D3-472D-B8C6-F9C1B133FB06}" srcOrd="0" destOrd="3" presId="urn:microsoft.com/office/officeart/2005/8/layout/process3"/>
    <dgm:cxn modelId="{A3B89A18-053F-405C-B02F-5FCF9C565001}" srcId="{73393C8E-0918-4F1B-AD1D-0047AB22D6A1}" destId="{3DE51B05-1B6A-47BA-96BA-204E5B6E1241}" srcOrd="0" destOrd="0" parTransId="{D6AD7F5B-C767-4C39-B9C8-33F1A7E8A4BD}" sibTransId="{218914BF-0CFE-4B71-9D96-128194E73309}"/>
    <dgm:cxn modelId="{A3935A38-1CBD-4250-80A0-5951EDBE71DB}" type="presOf" srcId="{CB181867-FD02-49E3-B29A-2D3A265F158A}" destId="{F74B45EE-A0D3-472D-B8C6-F9C1B133FB06}" srcOrd="0" destOrd="8" presId="urn:microsoft.com/office/officeart/2005/8/layout/process3"/>
    <dgm:cxn modelId="{2DA8783A-DD70-4D73-960A-DD9384636EE4}" type="presOf" srcId="{9C3559C6-1D17-4B11-97AE-02A1163AC22F}" destId="{6480ED61-5327-49B0-A974-E3532ED29026}" srcOrd="0" destOrd="4" presId="urn:microsoft.com/office/officeart/2005/8/layout/process3"/>
    <dgm:cxn modelId="{01A5D25E-28B4-4309-9ECE-6BB0C685AF44}" type="presOf" srcId="{43438D8A-A61E-4242-95D3-DD00CB966515}" destId="{F74B45EE-A0D3-472D-B8C6-F9C1B133FB06}" srcOrd="0" destOrd="1" presId="urn:microsoft.com/office/officeart/2005/8/layout/process3"/>
    <dgm:cxn modelId="{69D1BE60-53FA-4175-853A-71E6CE66E72A}" type="presOf" srcId="{94CCE946-CEC6-4D5A-9B07-A717963D3C0B}" destId="{F74B45EE-A0D3-472D-B8C6-F9C1B133FB06}" srcOrd="0" destOrd="6" presId="urn:microsoft.com/office/officeart/2005/8/layout/process3"/>
    <dgm:cxn modelId="{9C5A3761-5A32-462E-863C-8C2C281CC5A5}" type="presOf" srcId="{AAC0F89A-2DAF-454C-819F-7D9989CE2D65}" destId="{F74B45EE-A0D3-472D-B8C6-F9C1B133FB06}" srcOrd="0" destOrd="4" presId="urn:microsoft.com/office/officeart/2005/8/layout/process3"/>
    <dgm:cxn modelId="{D1FAED41-C712-43CE-8372-DD3D3A3872F8}" type="presOf" srcId="{73393C8E-0918-4F1B-AD1D-0047AB22D6A1}" destId="{DF15EEAB-E57B-4582-B014-1854199576D7}" srcOrd="0" destOrd="0" presId="urn:microsoft.com/office/officeart/2005/8/layout/process3"/>
    <dgm:cxn modelId="{91005946-C359-432F-B22C-9B1A8D0601C6}" srcId="{8EAFC89B-6C70-4BBC-9DD4-2C9D8C4009CE}" destId="{43438D8A-A61E-4242-95D3-DD00CB966515}" srcOrd="1" destOrd="0" parTransId="{031C0DC4-4D32-49EA-BABC-2971CDED90E2}" sibTransId="{831115AF-5E68-4E83-8BBC-CFACB28266EC}"/>
    <dgm:cxn modelId="{44CE2968-6EFA-447E-B38E-144DA71A09C6}" type="presOf" srcId="{8EAFC89B-6C70-4BBC-9DD4-2C9D8C4009CE}" destId="{B16B7435-F4A4-4E60-BDED-0F65F3970629}" srcOrd="0" destOrd="0" presId="urn:microsoft.com/office/officeart/2005/8/layout/process3"/>
    <dgm:cxn modelId="{2BD29648-A1C9-4810-B54A-D5C0A3025D0F}" type="presOf" srcId="{C7A69958-2845-4D52-ADBB-829FC2B6BA2C}" destId="{01A9C856-1C66-412B-B2B5-543AA107ECF4}" srcOrd="1" destOrd="0" presId="urn:microsoft.com/office/officeart/2005/8/layout/process3"/>
    <dgm:cxn modelId="{2985E068-F4E8-4DFE-974A-A2A2955E2FB5}" srcId="{D2A7D7EA-60E9-4F22-A19E-51EA49D8F066}" destId="{9C3559C6-1D17-4B11-97AE-02A1163AC22F}" srcOrd="3" destOrd="0" parTransId="{87311851-1E29-4E1C-B526-ABF61F9B3DA6}" sibTransId="{E0A8312B-F655-4101-A070-9BDA5715C2F3}"/>
    <dgm:cxn modelId="{C43B2F4A-77BA-4E50-A922-E937A7F0AA06}" srcId="{4F0AD632-05FE-4FA4-8C9E-570FCD0677BD}" destId="{E38FAEA2-FDB8-4C73-8263-9D46C8357CE6}" srcOrd="1" destOrd="0" parTransId="{6CBE8A13-6D00-4AC8-AB14-54874CBC1D98}" sibTransId="{20EA378F-FD9E-4EBC-8634-570260262482}"/>
    <dgm:cxn modelId="{45EBCF6A-171C-49C3-B209-FF6B899922B5}" srcId="{73393C8E-0918-4F1B-AD1D-0047AB22D6A1}" destId="{45531F36-4623-45A4-A40C-375B17597E5B}" srcOrd="1" destOrd="0" parTransId="{E35C346F-3F9B-4635-AE4C-0AF3FCF8DCF6}" sibTransId="{8CCA3917-9F30-44FA-9AA8-CA935BB87F1F}"/>
    <dgm:cxn modelId="{15B5BD4B-2C6F-4778-A6E9-1314146D01FF}" type="presOf" srcId="{45531F36-4623-45A4-A40C-375B17597E5B}" destId="{DF15EEAB-E57B-4582-B014-1854199576D7}" srcOrd="0" destOrd="2" presId="urn:microsoft.com/office/officeart/2005/8/layout/process3"/>
    <dgm:cxn modelId="{7674584E-278C-49D6-89E1-0E502FC9B8B6}" type="presOf" srcId="{EDCCBD34-9CBB-4E12-AE05-A43A73B3B501}" destId="{F74B45EE-A0D3-472D-B8C6-F9C1B133FB06}" srcOrd="0" destOrd="0" presId="urn:microsoft.com/office/officeart/2005/8/layout/process3"/>
    <dgm:cxn modelId="{02C2714F-EB68-4BEE-ABCA-4DC795991FE1}" type="presOf" srcId="{D68C53E5-AF25-428D-848B-1919E7359721}" destId="{6480ED61-5327-49B0-A974-E3532ED29026}" srcOrd="0" destOrd="5" presId="urn:microsoft.com/office/officeart/2005/8/layout/process3"/>
    <dgm:cxn modelId="{F57F6151-A559-4D12-9852-3AB3CFD5193B}" srcId="{EE0F6421-6DFB-4436-AF7E-13C1D22C42DF}" destId="{182AFB0D-6D58-4506-938F-FFB6AF363B4A}" srcOrd="1" destOrd="0" parTransId="{DDDAE51A-20C6-4D50-994B-DCA352F06D36}" sibTransId="{C134A653-16F1-41C1-83CB-52D5992D2153}"/>
    <dgm:cxn modelId="{E32C9551-228A-4494-89FE-5090F74371FB}" srcId="{D2A7D7EA-60E9-4F22-A19E-51EA49D8F066}" destId="{5C41D4D1-B4E2-4087-A937-348730927149}" srcOrd="1" destOrd="0" parTransId="{8E0AB709-E21F-4BFD-8AF8-D33EC1EE5D89}" sibTransId="{17444583-6923-4200-877B-1D8533F161A9}"/>
    <dgm:cxn modelId="{BD1F4753-C6FF-4077-9347-F05B96118DF0}" srcId="{8EAFC89B-6C70-4BBC-9DD4-2C9D8C4009CE}" destId="{6120EC60-D62E-4B59-9EBB-63BA222EE612}" srcOrd="2" destOrd="0" parTransId="{A9445B63-05F3-4B8E-AE14-8F860E420EE9}" sibTransId="{D61BF633-84C6-4605-9A9C-15CEEC37D55F}"/>
    <dgm:cxn modelId="{CA9F8E53-876D-4E29-8C8D-75ACC3D8A58A}" srcId="{8EAFC89B-6C70-4BBC-9DD4-2C9D8C4009CE}" destId="{CB181867-FD02-49E3-B29A-2D3A265F158A}" srcOrd="8" destOrd="0" parTransId="{816A8264-13AF-4687-8445-3FB3FC4757A9}" sibTransId="{FAC203B3-A4AD-4918-877E-2003C537CEC9}"/>
    <dgm:cxn modelId="{C040837A-3FC2-468D-AFBC-74246CD22152}" type="presOf" srcId="{E38FAEA2-FDB8-4C73-8263-9D46C8357CE6}" destId="{DF15EEAB-E57B-4582-B014-1854199576D7}" srcOrd="0" destOrd="4" presId="urn:microsoft.com/office/officeart/2005/8/layout/process3"/>
    <dgm:cxn modelId="{E59DB491-D453-4A92-8EC6-E44A54687A8F}" srcId="{8EAFC89B-6C70-4BBC-9DD4-2C9D8C4009CE}" destId="{361CC909-0D39-45BD-AAE7-D6DF245DD611}" srcOrd="7" destOrd="0" parTransId="{DE68F36A-6271-4639-8344-9BB678FCF822}" sibTransId="{307CB03C-93D4-4720-91A7-A37AFAA5496F}"/>
    <dgm:cxn modelId="{F0352A92-15A7-4F67-95B8-798D0FD7C45E}" type="presOf" srcId="{361CC909-0D39-45BD-AAE7-D6DF245DD611}" destId="{F74B45EE-A0D3-472D-B8C6-F9C1B133FB06}" srcOrd="0" destOrd="7" presId="urn:microsoft.com/office/officeart/2005/8/layout/process3"/>
    <dgm:cxn modelId="{63552893-F428-44AA-9DDF-7146DCED157A}" type="presOf" srcId="{EE0F6421-6DFB-4436-AF7E-13C1D22C42DF}" destId="{5C8E4D90-B1DD-4579-B4D1-CC71AC6183BD}" srcOrd="0" destOrd="0" presId="urn:microsoft.com/office/officeart/2005/8/layout/process3"/>
    <dgm:cxn modelId="{82E11694-911F-4F45-82CE-CA60FA9BC234}" srcId="{8EAFC89B-6C70-4BBC-9DD4-2C9D8C4009CE}" destId="{C16336B1-CB8D-44FA-A660-1E7A9774C175}" srcOrd="5" destOrd="0" parTransId="{CEFC0846-9567-42E1-964E-2BF0A92F3B1A}" sibTransId="{4FA1CBE3-43E3-49CF-8E13-F919259332E1}"/>
    <dgm:cxn modelId="{2705EF94-1218-47DB-A265-79065C03A6CF}" type="presOf" srcId="{29618338-70F8-472D-B892-C84A5BF6E480}" destId="{53E652D2-6416-4E8D-B410-84B3026E83FF}" srcOrd="0" destOrd="2" presId="urn:microsoft.com/office/officeart/2005/8/layout/process3"/>
    <dgm:cxn modelId="{F4DA0B98-9436-49C2-A0EF-814DD7D45037}" srcId="{57C73EC0-3117-4509-8252-664359579984}" destId="{8EAFC89B-6C70-4BBC-9DD4-2C9D8C4009CE}" srcOrd="1" destOrd="0" parTransId="{AE0873EB-7473-4DCA-B65A-102753A4ED24}" sibTransId="{BE7D5B6E-14E4-4F7E-A5E5-33F769C4EED2}"/>
    <dgm:cxn modelId="{57C15399-E8D5-49A5-B4F9-24B5EA93235A}" type="presOf" srcId="{5C41D4D1-B4E2-4087-A937-348730927149}" destId="{6480ED61-5327-49B0-A974-E3532ED29026}" srcOrd="0" destOrd="2" presId="urn:microsoft.com/office/officeart/2005/8/layout/process3"/>
    <dgm:cxn modelId="{07C8C29A-456D-4A2E-BD4D-3464D96BECFD}" srcId="{4F0AD632-05FE-4FA4-8C9E-570FCD0677BD}" destId="{73393C8E-0918-4F1B-AD1D-0047AB22D6A1}" srcOrd="0" destOrd="0" parTransId="{BFCAEDDF-80DA-4AEA-A697-6249D4DDAB13}" sibTransId="{D01A68A6-6D12-4BFF-8A3E-0E68AE624D6D}"/>
    <dgm:cxn modelId="{F3DFCF9A-1652-4D2E-809D-46F99031E75E}" type="presOf" srcId="{4F0AD632-05FE-4FA4-8C9E-570FCD0677BD}" destId="{1CABB0E5-8A88-4F3A-AC1E-79FDDD0913BA}" srcOrd="1" destOrd="0" presId="urn:microsoft.com/office/officeart/2005/8/layout/process3"/>
    <dgm:cxn modelId="{3F36E0A2-E7C9-48EE-81B5-9B932BFCC4FE}" type="presOf" srcId="{D2A7D7EA-60E9-4F22-A19E-51EA49D8F066}" destId="{6480ED61-5327-49B0-A974-E3532ED29026}" srcOrd="0" destOrd="0" presId="urn:microsoft.com/office/officeart/2005/8/layout/process3"/>
    <dgm:cxn modelId="{76A9E8A6-1D2E-4E92-83D3-AE6A8BD5610E}" type="presOf" srcId="{0B677569-1F99-4286-93E9-825BBBA1EFB8}" destId="{A9541C99-19F2-4CC5-90A5-03684D0DE85B}" srcOrd="0" destOrd="0" presId="urn:microsoft.com/office/officeart/2005/8/layout/process3"/>
    <dgm:cxn modelId="{CBB467AA-4BFC-42A4-B6BC-F6EA0115D6A4}" srcId="{8EAFC89B-6C70-4BBC-9DD4-2C9D8C4009CE}" destId="{647EA4EB-4328-4F4C-9306-9A7A6BC6A4F6}" srcOrd="3" destOrd="0" parTransId="{E284D49D-6128-4195-A345-300A362CFEE3}" sibTransId="{07F9B39A-0E99-4874-AAAA-D959714DEDBB}"/>
    <dgm:cxn modelId="{DEF827AB-5F68-4C81-8592-B3C7464057AF}" srcId="{EE0F6421-6DFB-4436-AF7E-13C1D22C42DF}" destId="{29618338-70F8-472D-B892-C84A5BF6E480}" srcOrd="2" destOrd="0" parTransId="{99B7BD6F-6163-429D-A15A-7D403FB32F84}" sibTransId="{037157D6-AA99-4AB5-A022-B210216EF3CD}"/>
    <dgm:cxn modelId="{082440AD-13BF-43EE-A5B7-C8DEA8D68B9F}" type="presOf" srcId="{3DE51B05-1B6A-47BA-96BA-204E5B6E1241}" destId="{DF15EEAB-E57B-4582-B014-1854199576D7}" srcOrd="0" destOrd="1" presId="urn:microsoft.com/office/officeart/2005/8/layout/process3"/>
    <dgm:cxn modelId="{C2047DB1-D213-4A8C-987A-DD2AC5B73C28}" type="presOf" srcId="{57C73EC0-3117-4509-8252-664359579984}" destId="{EA81539C-48F4-441F-8453-4E40CDC3CA08}" srcOrd="0" destOrd="0" presId="urn:microsoft.com/office/officeart/2005/8/layout/process3"/>
    <dgm:cxn modelId="{6C24D8B3-D239-4C09-BCDD-DDF297A4C2B3}" srcId="{57C73EC0-3117-4509-8252-664359579984}" destId="{C7A69958-2845-4D52-ADBB-829FC2B6BA2C}" srcOrd="0" destOrd="0" parTransId="{30ABB427-B0B1-481A-A437-50CB4697AB06}" sibTransId="{0B677569-1F99-4286-93E9-825BBBA1EFB8}"/>
    <dgm:cxn modelId="{ABAA2AB4-46AF-4777-8F89-F3C557F071E8}" type="presOf" srcId="{182AFB0D-6D58-4506-938F-FFB6AF363B4A}" destId="{53E652D2-6416-4E8D-B410-84B3026E83FF}" srcOrd="0" destOrd="1" presId="urn:microsoft.com/office/officeart/2005/8/layout/process3"/>
    <dgm:cxn modelId="{CB0525BA-EA13-49B5-B9C7-2E1EB0826F3A}" type="presOf" srcId="{6120EC60-D62E-4B59-9EBB-63BA222EE612}" destId="{F74B45EE-A0D3-472D-B8C6-F9C1B133FB06}" srcOrd="0" destOrd="2" presId="urn:microsoft.com/office/officeart/2005/8/layout/process3"/>
    <dgm:cxn modelId="{6108ABBC-0434-4D2F-9477-12D02AD9F6D2}" srcId="{73393C8E-0918-4F1B-AD1D-0047AB22D6A1}" destId="{2E101434-71A2-42EF-8A40-ACF1750E4E83}" srcOrd="2" destOrd="0" parTransId="{848F1F05-FEC5-4A13-A3EA-1B25D5E28EC3}" sibTransId="{EE010898-CFD4-4A20-8280-D623C034A272}"/>
    <dgm:cxn modelId="{0BCEF2C6-A6A7-47FC-94AD-18C90974C45D}" srcId="{57C73EC0-3117-4509-8252-664359579984}" destId="{4F0AD632-05FE-4FA4-8C9E-570FCD0677BD}" srcOrd="2" destOrd="0" parTransId="{1F15FF04-E178-4DBB-AA7B-463694D7F8F3}" sibTransId="{588E5BAE-490C-4470-A1A6-9BAFF4809BC3}"/>
    <dgm:cxn modelId="{DF7728C7-57AC-40FD-AE15-EAB62ADF70BF}" srcId="{D2A7D7EA-60E9-4F22-A19E-51EA49D8F066}" destId="{3AE36492-307B-452E-82A9-EF051D5D66E1}" srcOrd="0" destOrd="0" parTransId="{4DC45094-9E11-4DF5-B973-BE1367F01C8F}" sibTransId="{ABD6E712-127C-4E47-B764-C6B80B12E2E6}"/>
    <dgm:cxn modelId="{F75064C7-4C79-4969-ACA6-A79B50F3FB9E}" type="presOf" srcId="{C7A69958-2845-4D52-ADBB-829FC2B6BA2C}" destId="{67A237A8-0AA0-4E79-8B39-37259BC5A50D}" srcOrd="0" destOrd="0" presId="urn:microsoft.com/office/officeart/2005/8/layout/process3"/>
    <dgm:cxn modelId="{3C9838CA-A19E-4008-AE8F-211EAE1F28E8}" type="presOf" srcId="{3AE36492-307B-452E-82A9-EF051D5D66E1}" destId="{6480ED61-5327-49B0-A974-E3532ED29026}" srcOrd="0" destOrd="1" presId="urn:microsoft.com/office/officeart/2005/8/layout/process3"/>
    <dgm:cxn modelId="{C54346CF-0B6C-4EA7-8A30-913695E86E49}" type="presOf" srcId="{EE0F6421-6DFB-4436-AF7E-13C1D22C42DF}" destId="{3A4785CF-94CB-4348-8AE0-889391E70E04}" srcOrd="1" destOrd="0" presId="urn:microsoft.com/office/officeart/2005/8/layout/process3"/>
    <dgm:cxn modelId="{E3C290D2-72C4-421A-B604-8998FC4A9087}" type="presOf" srcId="{588E5BAE-490C-4470-A1A6-9BAFF4809BC3}" destId="{AACAF6F0-BFED-42A7-A9B9-B964FF13FA55}" srcOrd="1" destOrd="0" presId="urn:microsoft.com/office/officeart/2005/8/layout/process3"/>
    <dgm:cxn modelId="{94C0E7D8-E694-4B92-A419-7D2A2E52A132}" type="presOf" srcId="{BE7D5B6E-14E4-4F7E-A5E5-33F769C4EED2}" destId="{22B97288-7F98-4901-B8CF-6C5BCF97E7DE}" srcOrd="1" destOrd="0" presId="urn:microsoft.com/office/officeart/2005/8/layout/process3"/>
    <dgm:cxn modelId="{502929DA-8079-4AB6-AD78-4EB8A6B8F26D}" type="presOf" srcId="{822EE5AE-8B2D-4749-B4C2-B2871F1D7089}" destId="{6480ED61-5327-49B0-A974-E3532ED29026}" srcOrd="0" destOrd="3" presId="urn:microsoft.com/office/officeart/2005/8/layout/process3"/>
    <dgm:cxn modelId="{124910DD-4F52-4001-B833-AD8BA468E84B}" type="presOf" srcId="{4F0AD632-05FE-4FA4-8C9E-570FCD0677BD}" destId="{369F5686-AF69-47AE-81D7-08B3FFF49A81}" srcOrd="0" destOrd="0" presId="urn:microsoft.com/office/officeart/2005/8/layout/process3"/>
    <dgm:cxn modelId="{D231D7E1-1BFC-4276-B242-F3146485611E}" srcId="{8EAFC89B-6C70-4BBC-9DD4-2C9D8C4009CE}" destId="{AAC0F89A-2DAF-454C-819F-7D9989CE2D65}" srcOrd="4" destOrd="0" parTransId="{4182E000-DE64-4E41-812C-64E803D0180B}" sibTransId="{B3471982-B6D5-4BD0-B7D1-C5FCFC2F0F0C}"/>
    <dgm:cxn modelId="{9451BFE3-4634-43E1-87E1-5FD2F74AFEB6}" srcId="{D2A7D7EA-60E9-4F22-A19E-51EA49D8F066}" destId="{D68C53E5-AF25-428D-848B-1919E7359721}" srcOrd="4" destOrd="0" parTransId="{E4005884-1D08-4C10-B22F-47D54AC3526A}" sibTransId="{F1D3FC79-4CB9-4048-A2C7-4D76CCE7AA52}"/>
    <dgm:cxn modelId="{8E65B5E6-BD7B-4C6C-AA8B-C7300F4155AA}" srcId="{EE0F6421-6DFB-4436-AF7E-13C1D22C42DF}" destId="{4B59F9F3-3B9B-4E3D-AE3F-1FFD7F8345DF}" srcOrd="0" destOrd="0" parTransId="{EA8C2945-BF85-47BC-85F1-FAA7FA3DFB9C}" sibTransId="{CFE3B27F-26D5-4AFC-91DF-D644304864B3}"/>
    <dgm:cxn modelId="{B528D8E6-D75A-48ED-AC18-2CEA3115C4A0}" srcId="{C7A69958-2845-4D52-ADBB-829FC2B6BA2C}" destId="{D2A7D7EA-60E9-4F22-A19E-51EA49D8F066}" srcOrd="0" destOrd="0" parTransId="{FF94283F-77C9-48FE-8822-C728C03E37CD}" sibTransId="{F66C426B-2C88-4B6B-8AAE-5519535F8F8A}"/>
    <dgm:cxn modelId="{194F58F0-3DEE-4F64-91A0-26FDE20AACE8}" srcId="{8EAFC89B-6C70-4BBC-9DD4-2C9D8C4009CE}" destId="{EDCCBD34-9CBB-4E12-AE05-A43A73B3B501}" srcOrd="0" destOrd="0" parTransId="{12C3C6BD-E16E-4712-899A-9705BCDF930A}" sibTransId="{20172B4E-9F51-4EA5-9462-36E55C5F8DF1}"/>
    <dgm:cxn modelId="{FF33E8F6-DE95-404D-ADB1-3E3ECC1010AE}" type="presOf" srcId="{8EAFC89B-6C70-4BBC-9DD4-2C9D8C4009CE}" destId="{31565C0D-D8FC-438F-B993-84972D20707F}" srcOrd="1" destOrd="0" presId="urn:microsoft.com/office/officeart/2005/8/layout/process3"/>
    <dgm:cxn modelId="{E84150FA-F598-4E89-A586-B4031D05B53B}" srcId="{D2A7D7EA-60E9-4F22-A19E-51EA49D8F066}" destId="{822EE5AE-8B2D-4749-B4C2-B2871F1D7089}" srcOrd="2" destOrd="0" parTransId="{2CC8064C-D072-4BC2-A835-1FB1670E27CC}" sibTransId="{0F7C77F2-9146-4AEE-A970-DFD5EBEDFF6C}"/>
    <dgm:cxn modelId="{3769F1FB-DB84-4D65-A4C9-E77F11E3B38D}" srcId="{8EAFC89B-6C70-4BBC-9DD4-2C9D8C4009CE}" destId="{94CCE946-CEC6-4D5A-9B07-A717963D3C0B}" srcOrd="6" destOrd="0" parTransId="{AE71B3FE-BA57-41C2-BEE2-06161BBB48BB}" sibTransId="{93FA7E0A-B1DB-483A-B3C7-57B3BB9085D2}"/>
    <dgm:cxn modelId="{CCE110FD-E234-4E3C-89E5-E9F4F7709F63}" type="presOf" srcId="{BE7D5B6E-14E4-4F7E-A5E5-33F769C4EED2}" destId="{D992E383-C7B3-48C2-9AD5-C35C7FA970FE}" srcOrd="0" destOrd="0" presId="urn:microsoft.com/office/officeart/2005/8/layout/process3"/>
    <dgm:cxn modelId="{E712ABCE-3E75-4563-8408-31BE439F029E}" type="presParOf" srcId="{EA81539C-48F4-441F-8453-4E40CDC3CA08}" destId="{0969602D-4E5F-4C49-A2B2-D9CDF12252B4}" srcOrd="0" destOrd="0" presId="urn:microsoft.com/office/officeart/2005/8/layout/process3"/>
    <dgm:cxn modelId="{8A5D4360-076F-4CAD-84A9-980594EAEFA2}" type="presParOf" srcId="{0969602D-4E5F-4C49-A2B2-D9CDF12252B4}" destId="{67A237A8-0AA0-4E79-8B39-37259BC5A50D}" srcOrd="0" destOrd="0" presId="urn:microsoft.com/office/officeart/2005/8/layout/process3"/>
    <dgm:cxn modelId="{51228E43-BF2E-401A-A601-466A99E7947B}" type="presParOf" srcId="{0969602D-4E5F-4C49-A2B2-D9CDF12252B4}" destId="{01A9C856-1C66-412B-B2B5-543AA107ECF4}" srcOrd="1" destOrd="0" presId="urn:microsoft.com/office/officeart/2005/8/layout/process3"/>
    <dgm:cxn modelId="{F017C6FF-BA92-41BD-875F-1E24FF791A6F}" type="presParOf" srcId="{0969602D-4E5F-4C49-A2B2-D9CDF12252B4}" destId="{6480ED61-5327-49B0-A974-E3532ED29026}" srcOrd="2" destOrd="0" presId="urn:microsoft.com/office/officeart/2005/8/layout/process3"/>
    <dgm:cxn modelId="{CC7AA667-D208-47E2-82A0-3CC60CC25E4E}" type="presParOf" srcId="{EA81539C-48F4-441F-8453-4E40CDC3CA08}" destId="{A9541C99-19F2-4CC5-90A5-03684D0DE85B}" srcOrd="1" destOrd="0" presId="urn:microsoft.com/office/officeart/2005/8/layout/process3"/>
    <dgm:cxn modelId="{5D36F7BF-6067-42D1-A5D4-479D3F9E0BF7}" type="presParOf" srcId="{A9541C99-19F2-4CC5-90A5-03684D0DE85B}" destId="{DE59738A-473E-4383-905B-ECAE4481D638}" srcOrd="0" destOrd="0" presId="urn:microsoft.com/office/officeart/2005/8/layout/process3"/>
    <dgm:cxn modelId="{59097D91-2F13-4D95-A25D-CC9CA5341A13}" type="presParOf" srcId="{EA81539C-48F4-441F-8453-4E40CDC3CA08}" destId="{18A28ACD-1889-4623-B05B-339A7E194EE0}" srcOrd="2" destOrd="0" presId="urn:microsoft.com/office/officeart/2005/8/layout/process3"/>
    <dgm:cxn modelId="{B2F03CAE-17B1-4FAB-A246-869CC781D293}" type="presParOf" srcId="{18A28ACD-1889-4623-B05B-339A7E194EE0}" destId="{B16B7435-F4A4-4E60-BDED-0F65F3970629}" srcOrd="0" destOrd="0" presId="urn:microsoft.com/office/officeart/2005/8/layout/process3"/>
    <dgm:cxn modelId="{0BD78C9A-36AA-4915-BD89-0F67157D64EF}" type="presParOf" srcId="{18A28ACD-1889-4623-B05B-339A7E194EE0}" destId="{31565C0D-D8FC-438F-B993-84972D20707F}" srcOrd="1" destOrd="0" presId="urn:microsoft.com/office/officeart/2005/8/layout/process3"/>
    <dgm:cxn modelId="{C5F84FF7-3521-4EE2-88F5-5A90D7DA3838}" type="presParOf" srcId="{18A28ACD-1889-4623-B05B-339A7E194EE0}" destId="{F74B45EE-A0D3-472D-B8C6-F9C1B133FB06}" srcOrd="2" destOrd="0" presId="urn:microsoft.com/office/officeart/2005/8/layout/process3"/>
    <dgm:cxn modelId="{BCCFE89A-B122-46E5-B703-66D901FD06CA}" type="presParOf" srcId="{EA81539C-48F4-441F-8453-4E40CDC3CA08}" destId="{D992E383-C7B3-48C2-9AD5-C35C7FA970FE}" srcOrd="3" destOrd="0" presId="urn:microsoft.com/office/officeart/2005/8/layout/process3"/>
    <dgm:cxn modelId="{D554B2D5-01CC-4BE8-BBA7-C03C2D1ED7FC}" type="presParOf" srcId="{D992E383-C7B3-48C2-9AD5-C35C7FA970FE}" destId="{22B97288-7F98-4901-B8CF-6C5BCF97E7DE}" srcOrd="0" destOrd="0" presId="urn:microsoft.com/office/officeart/2005/8/layout/process3"/>
    <dgm:cxn modelId="{B1021A55-EFB3-4F96-972D-CB03F992C3CB}" type="presParOf" srcId="{EA81539C-48F4-441F-8453-4E40CDC3CA08}" destId="{FA1A3DBB-7112-4C58-96BB-77BD11C7BA49}" srcOrd="4" destOrd="0" presId="urn:microsoft.com/office/officeart/2005/8/layout/process3"/>
    <dgm:cxn modelId="{059ABF96-DD81-47C5-B922-DDD246C75C5A}" type="presParOf" srcId="{FA1A3DBB-7112-4C58-96BB-77BD11C7BA49}" destId="{369F5686-AF69-47AE-81D7-08B3FFF49A81}" srcOrd="0" destOrd="0" presId="urn:microsoft.com/office/officeart/2005/8/layout/process3"/>
    <dgm:cxn modelId="{C6D5DEBC-715B-4507-BB6A-8C3AB54C649F}" type="presParOf" srcId="{FA1A3DBB-7112-4C58-96BB-77BD11C7BA49}" destId="{1CABB0E5-8A88-4F3A-AC1E-79FDDD0913BA}" srcOrd="1" destOrd="0" presId="urn:microsoft.com/office/officeart/2005/8/layout/process3"/>
    <dgm:cxn modelId="{7694E4EA-F769-4AC4-AFD5-98DB8B0D340B}" type="presParOf" srcId="{FA1A3DBB-7112-4C58-96BB-77BD11C7BA49}" destId="{DF15EEAB-E57B-4582-B014-1854199576D7}" srcOrd="2" destOrd="0" presId="urn:microsoft.com/office/officeart/2005/8/layout/process3"/>
    <dgm:cxn modelId="{4DD270EC-DAD9-40C4-8D70-5E1D686C7D25}" type="presParOf" srcId="{EA81539C-48F4-441F-8453-4E40CDC3CA08}" destId="{7669AC73-3D3E-4239-A4CF-88A89D08AFD3}" srcOrd="5" destOrd="0" presId="urn:microsoft.com/office/officeart/2005/8/layout/process3"/>
    <dgm:cxn modelId="{372D0430-850F-47EE-8EDD-EA89C4B78C46}" type="presParOf" srcId="{7669AC73-3D3E-4239-A4CF-88A89D08AFD3}" destId="{AACAF6F0-BFED-42A7-A9B9-B964FF13FA55}" srcOrd="0" destOrd="0" presId="urn:microsoft.com/office/officeart/2005/8/layout/process3"/>
    <dgm:cxn modelId="{18584FA2-206D-4D22-9F31-5FACF08B9FFA}" type="presParOf" srcId="{EA81539C-48F4-441F-8453-4E40CDC3CA08}" destId="{9B4D1B56-C0C7-41F4-9073-9A92EEBBFEC7}" srcOrd="6" destOrd="0" presId="urn:microsoft.com/office/officeart/2005/8/layout/process3"/>
    <dgm:cxn modelId="{774BD381-BD8C-46A2-B8CB-54C9ED497A43}" type="presParOf" srcId="{9B4D1B56-C0C7-41F4-9073-9A92EEBBFEC7}" destId="{5C8E4D90-B1DD-4579-B4D1-CC71AC6183BD}" srcOrd="0" destOrd="0" presId="urn:microsoft.com/office/officeart/2005/8/layout/process3"/>
    <dgm:cxn modelId="{297C1AA9-8521-41DD-B37B-9BC2FC79CA49}" type="presParOf" srcId="{9B4D1B56-C0C7-41F4-9073-9A92EEBBFEC7}" destId="{3A4785CF-94CB-4348-8AE0-889391E70E04}" srcOrd="1" destOrd="0" presId="urn:microsoft.com/office/officeart/2005/8/layout/process3"/>
    <dgm:cxn modelId="{8C045B38-6A7D-49F4-A478-8052EF259B13}" type="presParOf" srcId="{9B4D1B56-C0C7-41F4-9073-9A92EEBBFEC7}" destId="{53E652D2-6416-4E8D-B410-84B3026E83FF}"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5CBF0A9-B7ED-41F3-A55F-5E18B53254FD}" type="doc">
      <dgm:prSet loTypeId="urn:microsoft.com/office/officeart/2008/layout/VerticalCurvedList" loCatId="list" qsTypeId="urn:microsoft.com/office/officeart/2005/8/quickstyle/simple3" qsCatId="simple" csTypeId="urn:microsoft.com/office/officeart/2005/8/colors/accent3_4" csCatId="accent3" phldr="1"/>
      <dgm:spPr/>
      <dgm:t>
        <a:bodyPr/>
        <a:lstStyle/>
        <a:p>
          <a:endParaRPr lang="en-GB"/>
        </a:p>
      </dgm:t>
    </dgm:pt>
    <dgm:pt modelId="{D46101E6-E938-45A4-81E0-EA6BDF0BAD40}">
      <dgm:prSet phldrT="[Text]"/>
      <dgm:spPr/>
      <dgm:t>
        <a:bodyPr/>
        <a:lstStyle/>
        <a:p>
          <a:r>
            <a:rPr lang="en-US" b="1" dirty="0">
              <a:latin typeface="+mn-lt"/>
              <a:cs typeface="Times New Roman" panose="02020603050405020304" pitchFamily="18" charset="0"/>
            </a:rPr>
            <a:t>Development of the Process Flow Diagram</a:t>
          </a:r>
        </a:p>
        <a:p>
          <a:r>
            <a:rPr lang="en-US" b="1" dirty="0">
              <a:latin typeface="+mn-lt"/>
              <a:cs typeface="Times New Roman" panose="02020603050405020304" pitchFamily="18" charset="0"/>
            </a:rPr>
            <a:t>(process design-</a:t>
          </a:r>
          <a:r>
            <a:rPr lang="en-US" b="1" dirty="0" err="1">
              <a:latin typeface="+mn-lt"/>
              <a:cs typeface="Times New Roman" panose="02020603050405020304" pitchFamily="18" charset="0"/>
            </a:rPr>
            <a:t>Unisim</a:t>
          </a:r>
          <a:r>
            <a:rPr lang="en-US" b="1" dirty="0">
              <a:latin typeface="+mn-lt"/>
              <a:cs typeface="Times New Roman" panose="02020603050405020304" pitchFamily="18" charset="0"/>
            </a:rPr>
            <a:t>, material and energy balance)</a:t>
          </a:r>
          <a:endParaRPr lang="en-GB" dirty="0"/>
        </a:p>
      </dgm:t>
    </dgm:pt>
    <dgm:pt modelId="{73A77E8B-D84A-45BF-9A18-6B12D611182D}" type="parTrans" cxnId="{187BBFF3-7EE1-4E86-8BD0-D7579257F5CB}">
      <dgm:prSet/>
      <dgm:spPr/>
      <dgm:t>
        <a:bodyPr/>
        <a:lstStyle/>
        <a:p>
          <a:endParaRPr lang="en-GB"/>
        </a:p>
      </dgm:t>
    </dgm:pt>
    <dgm:pt modelId="{EE6E13F6-FF51-46B8-BA5B-007B4579BB4A}" type="sibTrans" cxnId="{187BBFF3-7EE1-4E86-8BD0-D7579257F5CB}">
      <dgm:prSet/>
      <dgm:spPr/>
      <dgm:t>
        <a:bodyPr/>
        <a:lstStyle/>
        <a:p>
          <a:endParaRPr lang="en-GB"/>
        </a:p>
      </dgm:t>
    </dgm:pt>
    <dgm:pt modelId="{C19879C0-BC94-4EDB-A353-00C7C41D1DDD}">
      <dgm:prSet/>
      <dgm:spPr/>
      <dgm:t>
        <a:bodyPr/>
        <a:lstStyle/>
        <a:p>
          <a:r>
            <a:rPr lang="en-US" b="1" dirty="0"/>
            <a:t>Sizing of all process equipment using standard chemical engineering techniques and widely acceptable rules of thumb</a:t>
          </a:r>
          <a:endParaRPr lang="en-GB" b="1" dirty="0"/>
        </a:p>
      </dgm:t>
    </dgm:pt>
    <dgm:pt modelId="{ECC05C86-AFA7-4EF8-84CA-CF828EB4AF5E}" type="parTrans" cxnId="{412488A6-0D49-4665-B154-73DF4972BD9B}">
      <dgm:prSet/>
      <dgm:spPr/>
      <dgm:t>
        <a:bodyPr/>
        <a:lstStyle/>
        <a:p>
          <a:endParaRPr lang="en-GB"/>
        </a:p>
      </dgm:t>
    </dgm:pt>
    <dgm:pt modelId="{F499BCF3-F21B-4101-ABFF-0480E035673D}" type="sibTrans" cxnId="{412488A6-0D49-4665-B154-73DF4972BD9B}">
      <dgm:prSet/>
      <dgm:spPr/>
      <dgm:t>
        <a:bodyPr/>
        <a:lstStyle/>
        <a:p>
          <a:endParaRPr lang="en-GB"/>
        </a:p>
      </dgm:t>
    </dgm:pt>
    <dgm:pt modelId="{3A408936-88F5-4309-BD35-BBBBFAA4D7C9}">
      <dgm:prSet/>
      <dgm:spPr/>
      <dgm:t>
        <a:bodyPr/>
        <a:lstStyle/>
        <a:p>
          <a:r>
            <a:rPr lang="en-US" b="1" dirty="0"/>
            <a:t>Estimation of purchased equipment cost (Cp) using relevant textbooks and reports</a:t>
          </a:r>
          <a:endParaRPr lang="en-GB" b="1" dirty="0"/>
        </a:p>
      </dgm:t>
    </dgm:pt>
    <dgm:pt modelId="{93AE471F-7907-49EA-B5A6-19C83DA4B45E}" type="parTrans" cxnId="{0C4DA7D9-11FF-43F8-A9AF-8AB2865FAAFF}">
      <dgm:prSet/>
      <dgm:spPr/>
      <dgm:t>
        <a:bodyPr/>
        <a:lstStyle/>
        <a:p>
          <a:endParaRPr lang="en-GB"/>
        </a:p>
      </dgm:t>
    </dgm:pt>
    <dgm:pt modelId="{AD37A067-B97D-4A6A-A20E-CAD4EA2A8F28}" type="sibTrans" cxnId="{0C4DA7D9-11FF-43F8-A9AF-8AB2865FAAFF}">
      <dgm:prSet/>
      <dgm:spPr/>
      <dgm:t>
        <a:bodyPr/>
        <a:lstStyle/>
        <a:p>
          <a:endParaRPr lang="en-GB"/>
        </a:p>
      </dgm:t>
    </dgm:pt>
    <dgm:pt modelId="{032613A0-FECC-482C-B7E6-CB5EF8E13403}">
      <dgm:prSet/>
      <dgm:spPr/>
      <dgm:t>
        <a:bodyPr/>
        <a:lstStyle/>
        <a:p>
          <a:r>
            <a:rPr lang="en-US" b="1" dirty="0"/>
            <a:t>Conversion to todays prices by using the CEPCI (CHEMICAL ENGINEERING PLANT COST INDEX)</a:t>
          </a:r>
          <a:endParaRPr lang="en-GB" b="1" dirty="0"/>
        </a:p>
      </dgm:t>
    </dgm:pt>
    <dgm:pt modelId="{4C14F53A-5D76-49D3-8617-F78560C7A6F9}" type="parTrans" cxnId="{95580272-EE7E-4953-9310-CC6162BEC9AF}">
      <dgm:prSet/>
      <dgm:spPr/>
      <dgm:t>
        <a:bodyPr/>
        <a:lstStyle/>
        <a:p>
          <a:endParaRPr lang="en-GB"/>
        </a:p>
      </dgm:t>
    </dgm:pt>
    <dgm:pt modelId="{8B130378-ECB8-42B8-B3FB-E03EB9F969AC}" type="sibTrans" cxnId="{95580272-EE7E-4953-9310-CC6162BEC9AF}">
      <dgm:prSet/>
      <dgm:spPr/>
      <dgm:t>
        <a:bodyPr/>
        <a:lstStyle/>
        <a:p>
          <a:endParaRPr lang="en-GB"/>
        </a:p>
      </dgm:t>
    </dgm:pt>
    <dgm:pt modelId="{98DC1A4B-8228-4B15-BFB6-DA05A969C8F7}">
      <dgm:prSet/>
      <dgm:spPr/>
      <dgm:t>
        <a:bodyPr/>
        <a:lstStyle/>
        <a:p>
          <a:r>
            <a:rPr lang="en-US" b="1" dirty="0"/>
            <a:t>Economic evaluation by estimation of Fixed Capital Investment (FCI = 5×CP), Cost of manufacturing COM , Minimum selling price (MSP</a:t>
          </a:r>
          <a:r>
            <a:rPr lang="en-US" dirty="0"/>
            <a:t>)</a:t>
          </a:r>
          <a:endParaRPr lang="en-GB" dirty="0"/>
        </a:p>
      </dgm:t>
    </dgm:pt>
    <dgm:pt modelId="{C91314C3-D3D2-48E8-A5FF-493EB2A6E69C}" type="parTrans" cxnId="{10B974C2-8D01-4F91-82BF-B34520A0C264}">
      <dgm:prSet/>
      <dgm:spPr/>
      <dgm:t>
        <a:bodyPr/>
        <a:lstStyle/>
        <a:p>
          <a:endParaRPr lang="en-GB"/>
        </a:p>
      </dgm:t>
    </dgm:pt>
    <dgm:pt modelId="{16E4FFC3-23C8-4D72-9F76-5E6CFE1EA942}" type="sibTrans" cxnId="{10B974C2-8D01-4F91-82BF-B34520A0C264}">
      <dgm:prSet/>
      <dgm:spPr/>
      <dgm:t>
        <a:bodyPr/>
        <a:lstStyle/>
        <a:p>
          <a:endParaRPr lang="en-GB"/>
        </a:p>
      </dgm:t>
    </dgm:pt>
    <dgm:pt modelId="{C764802E-746F-7742-8B89-56ADC427D996}">
      <dgm:prSet/>
      <dgm:spPr/>
      <dgm:t>
        <a:bodyPr/>
        <a:lstStyle/>
        <a:p>
          <a:r>
            <a:rPr lang="en-GB" b="1" dirty="0"/>
            <a:t>Estimation of externalities as environmental prices on the specific environmental indicator   </a:t>
          </a:r>
        </a:p>
      </dgm:t>
    </dgm:pt>
    <dgm:pt modelId="{667DE244-1AE9-E04D-8916-E330B161EA9B}" type="parTrans" cxnId="{BCA92990-A505-6744-8044-A96251734996}">
      <dgm:prSet/>
      <dgm:spPr/>
      <dgm:t>
        <a:bodyPr/>
        <a:lstStyle/>
        <a:p>
          <a:endParaRPr lang="en-GB"/>
        </a:p>
      </dgm:t>
    </dgm:pt>
    <dgm:pt modelId="{E8F1C06D-71AD-8E40-9E53-D8413E1EC9BE}" type="sibTrans" cxnId="{BCA92990-A505-6744-8044-A96251734996}">
      <dgm:prSet/>
      <dgm:spPr/>
      <dgm:t>
        <a:bodyPr/>
        <a:lstStyle/>
        <a:p>
          <a:endParaRPr lang="en-GB"/>
        </a:p>
      </dgm:t>
    </dgm:pt>
    <dgm:pt modelId="{7F4D393B-4A29-421D-BD06-A678BCD309B1}" type="pres">
      <dgm:prSet presAssocID="{35CBF0A9-B7ED-41F3-A55F-5E18B53254FD}" presName="Name0" presStyleCnt="0">
        <dgm:presLayoutVars>
          <dgm:chMax val="7"/>
          <dgm:chPref val="7"/>
          <dgm:dir/>
        </dgm:presLayoutVars>
      </dgm:prSet>
      <dgm:spPr/>
    </dgm:pt>
    <dgm:pt modelId="{3D12611B-BDBE-4F77-BFDC-DF68FD61DDF3}" type="pres">
      <dgm:prSet presAssocID="{35CBF0A9-B7ED-41F3-A55F-5E18B53254FD}" presName="Name1" presStyleCnt="0"/>
      <dgm:spPr/>
    </dgm:pt>
    <dgm:pt modelId="{EC6C04F2-6072-45D4-9B13-5E8585628E9F}" type="pres">
      <dgm:prSet presAssocID="{35CBF0A9-B7ED-41F3-A55F-5E18B53254FD}" presName="cycle" presStyleCnt="0"/>
      <dgm:spPr/>
    </dgm:pt>
    <dgm:pt modelId="{7A449D6F-DFA0-4138-BA78-D173D7B57BE1}" type="pres">
      <dgm:prSet presAssocID="{35CBF0A9-B7ED-41F3-A55F-5E18B53254FD}" presName="srcNode" presStyleLbl="node1" presStyleIdx="0" presStyleCnt="6"/>
      <dgm:spPr/>
    </dgm:pt>
    <dgm:pt modelId="{25EED3AE-0904-4965-A923-BC1BD77218B2}" type="pres">
      <dgm:prSet presAssocID="{35CBF0A9-B7ED-41F3-A55F-5E18B53254FD}" presName="conn" presStyleLbl="parChTrans1D2" presStyleIdx="0" presStyleCnt="1"/>
      <dgm:spPr/>
    </dgm:pt>
    <dgm:pt modelId="{02925349-BF7B-454A-AA7D-CE1273B16A5C}" type="pres">
      <dgm:prSet presAssocID="{35CBF0A9-B7ED-41F3-A55F-5E18B53254FD}" presName="extraNode" presStyleLbl="node1" presStyleIdx="0" presStyleCnt="6"/>
      <dgm:spPr/>
    </dgm:pt>
    <dgm:pt modelId="{F1A9B839-B3B9-43E8-8DC1-E61A94281500}" type="pres">
      <dgm:prSet presAssocID="{35CBF0A9-B7ED-41F3-A55F-5E18B53254FD}" presName="dstNode" presStyleLbl="node1" presStyleIdx="0" presStyleCnt="6"/>
      <dgm:spPr/>
    </dgm:pt>
    <dgm:pt modelId="{89DC0F92-2626-4245-B318-3AF6930DEB0E}" type="pres">
      <dgm:prSet presAssocID="{D46101E6-E938-45A4-81E0-EA6BDF0BAD40}" presName="text_1" presStyleLbl="node1" presStyleIdx="0" presStyleCnt="6">
        <dgm:presLayoutVars>
          <dgm:bulletEnabled val="1"/>
        </dgm:presLayoutVars>
      </dgm:prSet>
      <dgm:spPr/>
    </dgm:pt>
    <dgm:pt modelId="{71221F99-C35D-486E-ABAD-C1243AADA669}" type="pres">
      <dgm:prSet presAssocID="{D46101E6-E938-45A4-81E0-EA6BDF0BAD40}" presName="accent_1" presStyleCnt="0"/>
      <dgm:spPr/>
    </dgm:pt>
    <dgm:pt modelId="{9A6AB6BB-F90D-41E1-85DB-9E43F64CB4C6}" type="pres">
      <dgm:prSet presAssocID="{D46101E6-E938-45A4-81E0-EA6BDF0BAD40}" presName="accentRepeatNode" presStyleLbl="solidFgAcc1" presStyleIdx="0" presStyleCnt="6" custLinFactNeighborY="1737"/>
      <dgm:spPr/>
    </dgm:pt>
    <dgm:pt modelId="{1B58A079-E9AA-411D-9660-021626E85143}" type="pres">
      <dgm:prSet presAssocID="{C19879C0-BC94-4EDB-A353-00C7C41D1DDD}" presName="text_2" presStyleLbl="node1" presStyleIdx="1" presStyleCnt="6">
        <dgm:presLayoutVars>
          <dgm:bulletEnabled val="1"/>
        </dgm:presLayoutVars>
      </dgm:prSet>
      <dgm:spPr/>
    </dgm:pt>
    <dgm:pt modelId="{3983AC7D-9715-46B8-9C4D-D33B03E7A7CF}" type="pres">
      <dgm:prSet presAssocID="{C19879C0-BC94-4EDB-A353-00C7C41D1DDD}" presName="accent_2" presStyleCnt="0"/>
      <dgm:spPr/>
    </dgm:pt>
    <dgm:pt modelId="{B1CAEFDC-6E41-4E25-875A-A2AB7CB7D5E3}" type="pres">
      <dgm:prSet presAssocID="{C19879C0-BC94-4EDB-A353-00C7C41D1DDD}" presName="accentRepeatNode" presStyleLbl="solidFgAcc1" presStyleIdx="1" presStyleCnt="6"/>
      <dgm:spPr/>
    </dgm:pt>
    <dgm:pt modelId="{04680436-14D0-4AEE-A1EF-9DA4B813244D}" type="pres">
      <dgm:prSet presAssocID="{3A408936-88F5-4309-BD35-BBBBFAA4D7C9}" presName="text_3" presStyleLbl="node1" presStyleIdx="2" presStyleCnt="6">
        <dgm:presLayoutVars>
          <dgm:bulletEnabled val="1"/>
        </dgm:presLayoutVars>
      </dgm:prSet>
      <dgm:spPr/>
    </dgm:pt>
    <dgm:pt modelId="{524AA642-7D87-4FB5-AE09-19FB3616AFB1}" type="pres">
      <dgm:prSet presAssocID="{3A408936-88F5-4309-BD35-BBBBFAA4D7C9}" presName="accent_3" presStyleCnt="0"/>
      <dgm:spPr/>
    </dgm:pt>
    <dgm:pt modelId="{62153F43-5419-4F98-B981-14433CADE856}" type="pres">
      <dgm:prSet presAssocID="{3A408936-88F5-4309-BD35-BBBBFAA4D7C9}" presName="accentRepeatNode" presStyleLbl="solidFgAcc1" presStyleIdx="2" presStyleCnt="6"/>
      <dgm:spPr/>
    </dgm:pt>
    <dgm:pt modelId="{1D91B8D1-6366-4CEE-A314-A174E485F34F}" type="pres">
      <dgm:prSet presAssocID="{032613A0-FECC-482C-B7E6-CB5EF8E13403}" presName="text_4" presStyleLbl="node1" presStyleIdx="3" presStyleCnt="6">
        <dgm:presLayoutVars>
          <dgm:bulletEnabled val="1"/>
        </dgm:presLayoutVars>
      </dgm:prSet>
      <dgm:spPr/>
    </dgm:pt>
    <dgm:pt modelId="{432443B0-EE29-4FF2-871E-FF6E213D5EA9}" type="pres">
      <dgm:prSet presAssocID="{032613A0-FECC-482C-B7E6-CB5EF8E13403}" presName="accent_4" presStyleCnt="0"/>
      <dgm:spPr/>
    </dgm:pt>
    <dgm:pt modelId="{D181D217-0DC0-4FC4-A534-2B00B98F90B4}" type="pres">
      <dgm:prSet presAssocID="{032613A0-FECC-482C-B7E6-CB5EF8E13403}" presName="accentRepeatNode" presStyleLbl="solidFgAcc1" presStyleIdx="3" presStyleCnt="6"/>
      <dgm:spPr/>
    </dgm:pt>
    <dgm:pt modelId="{3A12867F-ADE3-DF46-9C4A-788EBC6B276C}" type="pres">
      <dgm:prSet presAssocID="{C764802E-746F-7742-8B89-56ADC427D996}" presName="text_5" presStyleLbl="node1" presStyleIdx="4" presStyleCnt="6">
        <dgm:presLayoutVars>
          <dgm:bulletEnabled val="1"/>
        </dgm:presLayoutVars>
      </dgm:prSet>
      <dgm:spPr/>
    </dgm:pt>
    <dgm:pt modelId="{6E72C0F3-CB66-8C4D-800C-769A2ADE0D7F}" type="pres">
      <dgm:prSet presAssocID="{C764802E-746F-7742-8B89-56ADC427D996}" presName="accent_5" presStyleCnt="0"/>
      <dgm:spPr/>
    </dgm:pt>
    <dgm:pt modelId="{6A14779F-02F2-5A46-87CA-E6F7D05DCB6E}" type="pres">
      <dgm:prSet presAssocID="{C764802E-746F-7742-8B89-56ADC427D996}" presName="accentRepeatNode" presStyleLbl="solidFgAcc1" presStyleIdx="4" presStyleCnt="6"/>
      <dgm:spPr/>
    </dgm:pt>
    <dgm:pt modelId="{C0A7C253-A940-2D4A-8690-15238B7B5E75}" type="pres">
      <dgm:prSet presAssocID="{98DC1A4B-8228-4B15-BFB6-DA05A969C8F7}" presName="text_6" presStyleLbl="node1" presStyleIdx="5" presStyleCnt="6">
        <dgm:presLayoutVars>
          <dgm:bulletEnabled val="1"/>
        </dgm:presLayoutVars>
      </dgm:prSet>
      <dgm:spPr/>
    </dgm:pt>
    <dgm:pt modelId="{1D69D48C-3C31-0245-A7D0-D8C3025B7B2B}" type="pres">
      <dgm:prSet presAssocID="{98DC1A4B-8228-4B15-BFB6-DA05A969C8F7}" presName="accent_6" presStyleCnt="0"/>
      <dgm:spPr/>
    </dgm:pt>
    <dgm:pt modelId="{93A8A8B2-8419-4153-914E-321935E84151}" type="pres">
      <dgm:prSet presAssocID="{98DC1A4B-8228-4B15-BFB6-DA05A969C8F7}" presName="accentRepeatNode" presStyleLbl="solidFgAcc1" presStyleIdx="5" presStyleCnt="6"/>
      <dgm:spPr/>
    </dgm:pt>
  </dgm:ptLst>
  <dgm:cxnLst>
    <dgm:cxn modelId="{F5CE5D3B-B27F-AA48-B85B-7877156E176C}" type="presOf" srcId="{98DC1A4B-8228-4B15-BFB6-DA05A969C8F7}" destId="{C0A7C253-A940-2D4A-8690-15238B7B5E75}" srcOrd="0" destOrd="0" presId="urn:microsoft.com/office/officeart/2008/layout/VerticalCurvedList"/>
    <dgm:cxn modelId="{F42DF857-B5BB-415C-A372-3E7E3EEAF547}" type="presOf" srcId="{D46101E6-E938-45A4-81E0-EA6BDF0BAD40}" destId="{89DC0F92-2626-4245-B318-3AF6930DEB0E}" srcOrd="0" destOrd="0" presId="urn:microsoft.com/office/officeart/2008/layout/VerticalCurvedList"/>
    <dgm:cxn modelId="{19904759-23F6-4A1F-A2EC-7EF42F3FA691}" type="presOf" srcId="{EE6E13F6-FF51-46B8-BA5B-007B4579BB4A}" destId="{25EED3AE-0904-4965-A923-BC1BD77218B2}" srcOrd="0" destOrd="0" presId="urn:microsoft.com/office/officeart/2008/layout/VerticalCurvedList"/>
    <dgm:cxn modelId="{39E6475D-AE4D-4DD5-B4BC-5C2F636DF5A1}" type="presOf" srcId="{3A408936-88F5-4309-BD35-BBBBFAA4D7C9}" destId="{04680436-14D0-4AEE-A1EF-9DA4B813244D}" srcOrd="0" destOrd="0" presId="urn:microsoft.com/office/officeart/2008/layout/VerticalCurvedList"/>
    <dgm:cxn modelId="{95580272-EE7E-4953-9310-CC6162BEC9AF}" srcId="{35CBF0A9-B7ED-41F3-A55F-5E18B53254FD}" destId="{032613A0-FECC-482C-B7E6-CB5EF8E13403}" srcOrd="3" destOrd="0" parTransId="{4C14F53A-5D76-49D3-8617-F78560C7A6F9}" sibTransId="{8B130378-ECB8-42B8-B3FB-E03EB9F969AC}"/>
    <dgm:cxn modelId="{651C1382-60CD-4AEA-931A-54BE672454F1}" type="presOf" srcId="{032613A0-FECC-482C-B7E6-CB5EF8E13403}" destId="{1D91B8D1-6366-4CEE-A314-A174E485F34F}" srcOrd="0" destOrd="0" presId="urn:microsoft.com/office/officeart/2008/layout/VerticalCurvedList"/>
    <dgm:cxn modelId="{FD21808A-FF7B-4DEF-B180-DA7BA6805624}" type="presOf" srcId="{35CBF0A9-B7ED-41F3-A55F-5E18B53254FD}" destId="{7F4D393B-4A29-421D-BD06-A678BCD309B1}" srcOrd="0" destOrd="0" presId="urn:microsoft.com/office/officeart/2008/layout/VerticalCurvedList"/>
    <dgm:cxn modelId="{053E4E8B-0C07-4195-B0F5-1A50F9E85BC2}" type="presOf" srcId="{C19879C0-BC94-4EDB-A353-00C7C41D1DDD}" destId="{1B58A079-E9AA-411D-9660-021626E85143}" srcOrd="0" destOrd="0" presId="urn:microsoft.com/office/officeart/2008/layout/VerticalCurvedList"/>
    <dgm:cxn modelId="{BCA92990-A505-6744-8044-A96251734996}" srcId="{35CBF0A9-B7ED-41F3-A55F-5E18B53254FD}" destId="{C764802E-746F-7742-8B89-56ADC427D996}" srcOrd="4" destOrd="0" parTransId="{667DE244-1AE9-E04D-8916-E330B161EA9B}" sibTransId="{E8F1C06D-71AD-8E40-9E53-D8413E1EC9BE}"/>
    <dgm:cxn modelId="{412488A6-0D49-4665-B154-73DF4972BD9B}" srcId="{35CBF0A9-B7ED-41F3-A55F-5E18B53254FD}" destId="{C19879C0-BC94-4EDB-A353-00C7C41D1DDD}" srcOrd="1" destOrd="0" parTransId="{ECC05C86-AFA7-4EF8-84CA-CF828EB4AF5E}" sibTransId="{F499BCF3-F21B-4101-ABFF-0480E035673D}"/>
    <dgm:cxn modelId="{10B974C2-8D01-4F91-82BF-B34520A0C264}" srcId="{35CBF0A9-B7ED-41F3-A55F-5E18B53254FD}" destId="{98DC1A4B-8228-4B15-BFB6-DA05A969C8F7}" srcOrd="5" destOrd="0" parTransId="{C91314C3-D3D2-48E8-A5FF-493EB2A6E69C}" sibTransId="{16E4FFC3-23C8-4D72-9F76-5E6CFE1EA942}"/>
    <dgm:cxn modelId="{0C4DA7D9-11FF-43F8-A9AF-8AB2865FAAFF}" srcId="{35CBF0A9-B7ED-41F3-A55F-5E18B53254FD}" destId="{3A408936-88F5-4309-BD35-BBBBFAA4D7C9}" srcOrd="2" destOrd="0" parTransId="{93AE471F-7907-49EA-B5A6-19C83DA4B45E}" sibTransId="{AD37A067-B97D-4A6A-A20E-CAD4EA2A8F28}"/>
    <dgm:cxn modelId="{645E42EA-5B00-304E-84D0-7E2660012169}" type="presOf" srcId="{C764802E-746F-7742-8B89-56ADC427D996}" destId="{3A12867F-ADE3-DF46-9C4A-788EBC6B276C}" srcOrd="0" destOrd="0" presId="urn:microsoft.com/office/officeart/2008/layout/VerticalCurvedList"/>
    <dgm:cxn modelId="{187BBFF3-7EE1-4E86-8BD0-D7579257F5CB}" srcId="{35CBF0A9-B7ED-41F3-A55F-5E18B53254FD}" destId="{D46101E6-E938-45A4-81E0-EA6BDF0BAD40}" srcOrd="0" destOrd="0" parTransId="{73A77E8B-D84A-45BF-9A18-6B12D611182D}" sibTransId="{EE6E13F6-FF51-46B8-BA5B-007B4579BB4A}"/>
    <dgm:cxn modelId="{E2561254-331A-401F-A311-7EDC2AE7B1A8}" type="presParOf" srcId="{7F4D393B-4A29-421D-BD06-A678BCD309B1}" destId="{3D12611B-BDBE-4F77-BFDC-DF68FD61DDF3}" srcOrd="0" destOrd="0" presId="urn:microsoft.com/office/officeart/2008/layout/VerticalCurvedList"/>
    <dgm:cxn modelId="{5895AD81-6FBF-4262-A4A5-A43CD73BF374}" type="presParOf" srcId="{3D12611B-BDBE-4F77-BFDC-DF68FD61DDF3}" destId="{EC6C04F2-6072-45D4-9B13-5E8585628E9F}" srcOrd="0" destOrd="0" presId="urn:microsoft.com/office/officeart/2008/layout/VerticalCurvedList"/>
    <dgm:cxn modelId="{9572DF2A-48F4-412F-9A2A-57272EA61F33}" type="presParOf" srcId="{EC6C04F2-6072-45D4-9B13-5E8585628E9F}" destId="{7A449D6F-DFA0-4138-BA78-D173D7B57BE1}" srcOrd="0" destOrd="0" presId="urn:microsoft.com/office/officeart/2008/layout/VerticalCurvedList"/>
    <dgm:cxn modelId="{1A4289B1-50C5-46D2-8643-3FFCE2A67C7B}" type="presParOf" srcId="{EC6C04F2-6072-45D4-9B13-5E8585628E9F}" destId="{25EED3AE-0904-4965-A923-BC1BD77218B2}" srcOrd="1" destOrd="0" presId="urn:microsoft.com/office/officeart/2008/layout/VerticalCurvedList"/>
    <dgm:cxn modelId="{0B8213C0-DCE9-4E66-BBF1-D43A34EA0AA0}" type="presParOf" srcId="{EC6C04F2-6072-45D4-9B13-5E8585628E9F}" destId="{02925349-BF7B-454A-AA7D-CE1273B16A5C}" srcOrd="2" destOrd="0" presId="urn:microsoft.com/office/officeart/2008/layout/VerticalCurvedList"/>
    <dgm:cxn modelId="{79DE814D-C40D-4E5E-B871-E3AE43981A0E}" type="presParOf" srcId="{EC6C04F2-6072-45D4-9B13-5E8585628E9F}" destId="{F1A9B839-B3B9-43E8-8DC1-E61A94281500}" srcOrd="3" destOrd="0" presId="urn:microsoft.com/office/officeart/2008/layout/VerticalCurvedList"/>
    <dgm:cxn modelId="{8998B590-09CA-4501-8C58-FD1A41BB4BC5}" type="presParOf" srcId="{3D12611B-BDBE-4F77-BFDC-DF68FD61DDF3}" destId="{89DC0F92-2626-4245-B318-3AF6930DEB0E}" srcOrd="1" destOrd="0" presId="urn:microsoft.com/office/officeart/2008/layout/VerticalCurvedList"/>
    <dgm:cxn modelId="{398E662A-ED48-47DB-B67B-78E2E9A810DE}" type="presParOf" srcId="{3D12611B-BDBE-4F77-BFDC-DF68FD61DDF3}" destId="{71221F99-C35D-486E-ABAD-C1243AADA669}" srcOrd="2" destOrd="0" presId="urn:microsoft.com/office/officeart/2008/layout/VerticalCurvedList"/>
    <dgm:cxn modelId="{FB8BFB90-71FD-4E9E-BA1C-D06A5B431C56}" type="presParOf" srcId="{71221F99-C35D-486E-ABAD-C1243AADA669}" destId="{9A6AB6BB-F90D-41E1-85DB-9E43F64CB4C6}" srcOrd="0" destOrd="0" presId="urn:microsoft.com/office/officeart/2008/layout/VerticalCurvedList"/>
    <dgm:cxn modelId="{650E2D59-A8BA-46BA-95FD-B25E141F16F9}" type="presParOf" srcId="{3D12611B-BDBE-4F77-BFDC-DF68FD61DDF3}" destId="{1B58A079-E9AA-411D-9660-021626E85143}" srcOrd="3" destOrd="0" presId="urn:microsoft.com/office/officeart/2008/layout/VerticalCurvedList"/>
    <dgm:cxn modelId="{99A893B7-9884-4C28-AFC8-FA4FC45F5DBF}" type="presParOf" srcId="{3D12611B-BDBE-4F77-BFDC-DF68FD61DDF3}" destId="{3983AC7D-9715-46B8-9C4D-D33B03E7A7CF}" srcOrd="4" destOrd="0" presId="urn:microsoft.com/office/officeart/2008/layout/VerticalCurvedList"/>
    <dgm:cxn modelId="{35D3EF92-B528-473D-8FB3-676127FCEB15}" type="presParOf" srcId="{3983AC7D-9715-46B8-9C4D-D33B03E7A7CF}" destId="{B1CAEFDC-6E41-4E25-875A-A2AB7CB7D5E3}" srcOrd="0" destOrd="0" presId="urn:microsoft.com/office/officeart/2008/layout/VerticalCurvedList"/>
    <dgm:cxn modelId="{7229B256-3E20-4C70-BBEA-015B1D73A659}" type="presParOf" srcId="{3D12611B-BDBE-4F77-BFDC-DF68FD61DDF3}" destId="{04680436-14D0-4AEE-A1EF-9DA4B813244D}" srcOrd="5" destOrd="0" presId="urn:microsoft.com/office/officeart/2008/layout/VerticalCurvedList"/>
    <dgm:cxn modelId="{05F4CA22-A746-4E01-ADF9-575D1E121E8A}" type="presParOf" srcId="{3D12611B-BDBE-4F77-BFDC-DF68FD61DDF3}" destId="{524AA642-7D87-4FB5-AE09-19FB3616AFB1}" srcOrd="6" destOrd="0" presId="urn:microsoft.com/office/officeart/2008/layout/VerticalCurvedList"/>
    <dgm:cxn modelId="{718BEF97-6126-4FCB-AD79-2E425E706458}" type="presParOf" srcId="{524AA642-7D87-4FB5-AE09-19FB3616AFB1}" destId="{62153F43-5419-4F98-B981-14433CADE856}" srcOrd="0" destOrd="0" presId="urn:microsoft.com/office/officeart/2008/layout/VerticalCurvedList"/>
    <dgm:cxn modelId="{421B6607-16D1-4DB8-BDC9-05B8C5A77A53}" type="presParOf" srcId="{3D12611B-BDBE-4F77-BFDC-DF68FD61DDF3}" destId="{1D91B8D1-6366-4CEE-A314-A174E485F34F}" srcOrd="7" destOrd="0" presId="urn:microsoft.com/office/officeart/2008/layout/VerticalCurvedList"/>
    <dgm:cxn modelId="{FB3D36EE-7D6B-4916-9400-A1C84CBD7A39}" type="presParOf" srcId="{3D12611B-BDBE-4F77-BFDC-DF68FD61DDF3}" destId="{432443B0-EE29-4FF2-871E-FF6E213D5EA9}" srcOrd="8" destOrd="0" presId="urn:microsoft.com/office/officeart/2008/layout/VerticalCurvedList"/>
    <dgm:cxn modelId="{9E83534C-F734-4D0B-B357-9ED8A7E17BFD}" type="presParOf" srcId="{432443B0-EE29-4FF2-871E-FF6E213D5EA9}" destId="{D181D217-0DC0-4FC4-A534-2B00B98F90B4}" srcOrd="0" destOrd="0" presId="urn:microsoft.com/office/officeart/2008/layout/VerticalCurvedList"/>
    <dgm:cxn modelId="{4E7C4AB8-AB5C-2C49-B2B8-3EF780DEFD3E}" type="presParOf" srcId="{3D12611B-BDBE-4F77-BFDC-DF68FD61DDF3}" destId="{3A12867F-ADE3-DF46-9C4A-788EBC6B276C}" srcOrd="9" destOrd="0" presId="urn:microsoft.com/office/officeart/2008/layout/VerticalCurvedList"/>
    <dgm:cxn modelId="{FD68DFFE-189B-C34B-9980-B0E369D6FB50}" type="presParOf" srcId="{3D12611B-BDBE-4F77-BFDC-DF68FD61DDF3}" destId="{6E72C0F3-CB66-8C4D-800C-769A2ADE0D7F}" srcOrd="10" destOrd="0" presId="urn:microsoft.com/office/officeart/2008/layout/VerticalCurvedList"/>
    <dgm:cxn modelId="{48A0F05C-6F1A-2E4E-8D98-8A00406D9606}" type="presParOf" srcId="{6E72C0F3-CB66-8C4D-800C-769A2ADE0D7F}" destId="{6A14779F-02F2-5A46-87CA-E6F7D05DCB6E}" srcOrd="0" destOrd="0" presId="urn:microsoft.com/office/officeart/2008/layout/VerticalCurvedList"/>
    <dgm:cxn modelId="{5CB2C360-3B4D-6B4D-9AA1-D99784A9D30D}" type="presParOf" srcId="{3D12611B-BDBE-4F77-BFDC-DF68FD61DDF3}" destId="{C0A7C253-A940-2D4A-8690-15238B7B5E75}" srcOrd="11" destOrd="0" presId="urn:microsoft.com/office/officeart/2008/layout/VerticalCurvedList"/>
    <dgm:cxn modelId="{5F3A2ABD-03CB-0747-A997-04586C7BEB81}" type="presParOf" srcId="{3D12611B-BDBE-4F77-BFDC-DF68FD61DDF3}" destId="{1D69D48C-3C31-0245-A7D0-D8C3025B7B2B}" srcOrd="12" destOrd="0" presId="urn:microsoft.com/office/officeart/2008/layout/VerticalCurvedList"/>
    <dgm:cxn modelId="{4FA6E0ED-68EC-2045-A6BD-3632DDE6F28A}" type="presParOf" srcId="{1D69D48C-3C31-0245-A7D0-D8C3025B7B2B}" destId="{93A8A8B2-8419-4153-914E-321935E84151}" srcOrd="0" destOrd="0" presId="urn:microsoft.com/office/officeart/2008/layout/VerticalCurvedList"/>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5CBF0A9-B7ED-41F3-A55F-5E18B53254FD}" type="doc">
      <dgm:prSet loTypeId="urn:microsoft.com/office/officeart/2008/layout/VerticalCurvedList" loCatId="list" qsTypeId="urn:microsoft.com/office/officeart/2005/8/quickstyle/simple3" qsCatId="simple" csTypeId="urn:microsoft.com/office/officeart/2005/8/colors/accent3_4" csCatId="accent3" phldr="1"/>
      <dgm:spPr/>
      <dgm:t>
        <a:bodyPr/>
        <a:lstStyle/>
        <a:p>
          <a:endParaRPr lang="en-GB"/>
        </a:p>
      </dgm:t>
    </dgm:pt>
    <dgm:pt modelId="{D46101E6-E938-45A4-81E0-EA6BDF0BAD40}">
      <dgm:prSet phldrT="[Text]"/>
      <dgm:spPr/>
      <dgm:t>
        <a:bodyPr/>
        <a:lstStyle/>
        <a:p>
          <a:r>
            <a:rPr lang="en-GB" dirty="0"/>
            <a:t>Assesses social &amp; socio-economic impacts of products/services</a:t>
          </a:r>
        </a:p>
      </dgm:t>
    </dgm:pt>
    <dgm:pt modelId="{73A77E8B-D84A-45BF-9A18-6B12D611182D}" type="parTrans" cxnId="{187BBFF3-7EE1-4E86-8BD0-D7579257F5CB}">
      <dgm:prSet/>
      <dgm:spPr/>
      <dgm:t>
        <a:bodyPr/>
        <a:lstStyle/>
        <a:p>
          <a:endParaRPr lang="en-GB"/>
        </a:p>
      </dgm:t>
    </dgm:pt>
    <dgm:pt modelId="{EE6E13F6-FF51-46B8-BA5B-007B4579BB4A}" type="sibTrans" cxnId="{187BBFF3-7EE1-4E86-8BD0-D7579257F5CB}">
      <dgm:prSet/>
      <dgm:spPr/>
      <dgm:t>
        <a:bodyPr/>
        <a:lstStyle/>
        <a:p>
          <a:endParaRPr lang="en-GB"/>
        </a:p>
      </dgm:t>
    </dgm:pt>
    <dgm:pt modelId="{C19879C0-BC94-4EDB-A353-00C7C41D1DDD}">
      <dgm:prSet/>
      <dgm:spPr/>
      <dgm:t>
        <a:bodyPr/>
        <a:lstStyle/>
        <a:p>
          <a:r>
            <a:rPr lang="en-GB" dirty="0"/>
            <a:t>Complements traditional environmental and economic LCA</a:t>
          </a:r>
        </a:p>
      </dgm:t>
    </dgm:pt>
    <dgm:pt modelId="{ECC05C86-AFA7-4EF8-84CA-CF828EB4AF5E}" type="parTrans" cxnId="{412488A6-0D49-4665-B154-73DF4972BD9B}">
      <dgm:prSet/>
      <dgm:spPr/>
      <dgm:t>
        <a:bodyPr/>
        <a:lstStyle/>
        <a:p>
          <a:endParaRPr lang="en-GB"/>
        </a:p>
      </dgm:t>
    </dgm:pt>
    <dgm:pt modelId="{F499BCF3-F21B-4101-ABFF-0480E035673D}" type="sibTrans" cxnId="{412488A6-0D49-4665-B154-73DF4972BD9B}">
      <dgm:prSet/>
      <dgm:spPr/>
      <dgm:t>
        <a:bodyPr/>
        <a:lstStyle/>
        <a:p>
          <a:endParaRPr lang="en-GB"/>
        </a:p>
      </dgm:t>
    </dgm:pt>
    <dgm:pt modelId="{3A408936-88F5-4309-BD35-BBBBFAA4D7C9}">
      <dgm:prSet/>
      <dgm:spPr/>
      <dgm:t>
        <a:bodyPr/>
        <a:lstStyle/>
        <a:p>
          <a:r>
            <a:rPr lang="en-GB"/>
            <a:t>Focus: human well-being, labour conditions, social responsibility</a:t>
          </a:r>
          <a:endParaRPr lang="en-GB" dirty="0"/>
        </a:p>
      </dgm:t>
    </dgm:pt>
    <dgm:pt modelId="{93AE471F-7907-49EA-B5A6-19C83DA4B45E}" type="parTrans" cxnId="{0C4DA7D9-11FF-43F8-A9AF-8AB2865FAAFF}">
      <dgm:prSet/>
      <dgm:spPr/>
      <dgm:t>
        <a:bodyPr/>
        <a:lstStyle/>
        <a:p>
          <a:endParaRPr lang="en-GB"/>
        </a:p>
      </dgm:t>
    </dgm:pt>
    <dgm:pt modelId="{AD37A067-B97D-4A6A-A20E-CAD4EA2A8F28}" type="sibTrans" cxnId="{0C4DA7D9-11FF-43F8-A9AF-8AB2865FAAFF}">
      <dgm:prSet/>
      <dgm:spPr/>
      <dgm:t>
        <a:bodyPr/>
        <a:lstStyle/>
        <a:p>
          <a:endParaRPr lang="en-GB"/>
        </a:p>
      </dgm:t>
    </dgm:pt>
    <dgm:pt modelId="{032613A0-FECC-482C-B7E6-CB5EF8E13403}">
      <dgm:prSet/>
      <dgm:spPr/>
      <dgm:t>
        <a:bodyPr/>
        <a:lstStyle/>
        <a:p>
          <a:r>
            <a:rPr lang="en-GB"/>
            <a:t>Collect detailed data on social aspects throughout all life cycle stages</a:t>
          </a:r>
          <a:endParaRPr lang="en-GB" dirty="0"/>
        </a:p>
      </dgm:t>
    </dgm:pt>
    <dgm:pt modelId="{4C14F53A-5D76-49D3-8617-F78560C7A6F9}" type="parTrans" cxnId="{95580272-EE7E-4953-9310-CC6162BEC9AF}">
      <dgm:prSet/>
      <dgm:spPr/>
      <dgm:t>
        <a:bodyPr/>
        <a:lstStyle/>
        <a:p>
          <a:endParaRPr lang="en-GB"/>
        </a:p>
      </dgm:t>
    </dgm:pt>
    <dgm:pt modelId="{8B130378-ECB8-42B8-B3FB-E03EB9F969AC}" type="sibTrans" cxnId="{95580272-EE7E-4953-9310-CC6162BEC9AF}">
      <dgm:prSet/>
      <dgm:spPr/>
      <dgm:t>
        <a:bodyPr/>
        <a:lstStyle/>
        <a:p>
          <a:endParaRPr lang="en-GB"/>
        </a:p>
      </dgm:t>
    </dgm:pt>
    <dgm:pt modelId="{98DC1A4B-8228-4B15-BFB6-DA05A969C8F7}">
      <dgm:prSet/>
      <dgm:spPr/>
      <dgm:t>
        <a:bodyPr/>
        <a:lstStyle/>
        <a:p>
          <a:r>
            <a:rPr lang="en-GB"/>
            <a:t>Purpose: Supports informed, socially responsible decisions</a:t>
          </a:r>
          <a:endParaRPr lang="en-GB" dirty="0"/>
        </a:p>
      </dgm:t>
    </dgm:pt>
    <dgm:pt modelId="{C91314C3-D3D2-48E8-A5FF-493EB2A6E69C}" type="parTrans" cxnId="{10B974C2-8D01-4F91-82BF-B34520A0C264}">
      <dgm:prSet/>
      <dgm:spPr/>
      <dgm:t>
        <a:bodyPr/>
        <a:lstStyle/>
        <a:p>
          <a:endParaRPr lang="en-GB"/>
        </a:p>
      </dgm:t>
    </dgm:pt>
    <dgm:pt modelId="{16E4FFC3-23C8-4D72-9F76-5E6CFE1EA942}" type="sibTrans" cxnId="{10B974C2-8D01-4F91-82BF-B34520A0C264}">
      <dgm:prSet/>
      <dgm:spPr/>
      <dgm:t>
        <a:bodyPr/>
        <a:lstStyle/>
        <a:p>
          <a:endParaRPr lang="en-GB"/>
        </a:p>
      </dgm:t>
    </dgm:pt>
    <dgm:pt modelId="{7F4D393B-4A29-421D-BD06-A678BCD309B1}" type="pres">
      <dgm:prSet presAssocID="{35CBF0A9-B7ED-41F3-A55F-5E18B53254FD}" presName="Name0" presStyleCnt="0">
        <dgm:presLayoutVars>
          <dgm:chMax val="7"/>
          <dgm:chPref val="7"/>
          <dgm:dir/>
        </dgm:presLayoutVars>
      </dgm:prSet>
      <dgm:spPr/>
    </dgm:pt>
    <dgm:pt modelId="{3D12611B-BDBE-4F77-BFDC-DF68FD61DDF3}" type="pres">
      <dgm:prSet presAssocID="{35CBF0A9-B7ED-41F3-A55F-5E18B53254FD}" presName="Name1" presStyleCnt="0"/>
      <dgm:spPr/>
    </dgm:pt>
    <dgm:pt modelId="{EC6C04F2-6072-45D4-9B13-5E8585628E9F}" type="pres">
      <dgm:prSet presAssocID="{35CBF0A9-B7ED-41F3-A55F-5E18B53254FD}" presName="cycle" presStyleCnt="0"/>
      <dgm:spPr/>
    </dgm:pt>
    <dgm:pt modelId="{7A449D6F-DFA0-4138-BA78-D173D7B57BE1}" type="pres">
      <dgm:prSet presAssocID="{35CBF0A9-B7ED-41F3-A55F-5E18B53254FD}" presName="srcNode" presStyleLbl="node1" presStyleIdx="0" presStyleCnt="5"/>
      <dgm:spPr/>
    </dgm:pt>
    <dgm:pt modelId="{25EED3AE-0904-4965-A923-BC1BD77218B2}" type="pres">
      <dgm:prSet presAssocID="{35CBF0A9-B7ED-41F3-A55F-5E18B53254FD}" presName="conn" presStyleLbl="parChTrans1D2" presStyleIdx="0" presStyleCnt="1"/>
      <dgm:spPr/>
    </dgm:pt>
    <dgm:pt modelId="{02925349-BF7B-454A-AA7D-CE1273B16A5C}" type="pres">
      <dgm:prSet presAssocID="{35CBF0A9-B7ED-41F3-A55F-5E18B53254FD}" presName="extraNode" presStyleLbl="node1" presStyleIdx="0" presStyleCnt="5"/>
      <dgm:spPr/>
    </dgm:pt>
    <dgm:pt modelId="{F1A9B839-B3B9-43E8-8DC1-E61A94281500}" type="pres">
      <dgm:prSet presAssocID="{35CBF0A9-B7ED-41F3-A55F-5E18B53254FD}" presName="dstNode" presStyleLbl="node1" presStyleIdx="0" presStyleCnt="5"/>
      <dgm:spPr/>
    </dgm:pt>
    <dgm:pt modelId="{89DC0F92-2626-4245-B318-3AF6930DEB0E}" type="pres">
      <dgm:prSet presAssocID="{D46101E6-E938-45A4-81E0-EA6BDF0BAD40}" presName="text_1" presStyleLbl="node1" presStyleIdx="0" presStyleCnt="5">
        <dgm:presLayoutVars>
          <dgm:bulletEnabled val="1"/>
        </dgm:presLayoutVars>
      </dgm:prSet>
      <dgm:spPr/>
    </dgm:pt>
    <dgm:pt modelId="{71221F99-C35D-486E-ABAD-C1243AADA669}" type="pres">
      <dgm:prSet presAssocID="{D46101E6-E938-45A4-81E0-EA6BDF0BAD40}" presName="accent_1" presStyleCnt="0"/>
      <dgm:spPr/>
    </dgm:pt>
    <dgm:pt modelId="{9A6AB6BB-F90D-41E1-85DB-9E43F64CB4C6}" type="pres">
      <dgm:prSet presAssocID="{D46101E6-E938-45A4-81E0-EA6BDF0BAD40}" presName="accentRepeatNode" presStyleLbl="solidFgAcc1" presStyleIdx="0" presStyleCnt="5"/>
      <dgm:spPr/>
    </dgm:pt>
    <dgm:pt modelId="{1B58A079-E9AA-411D-9660-021626E85143}" type="pres">
      <dgm:prSet presAssocID="{C19879C0-BC94-4EDB-A353-00C7C41D1DDD}" presName="text_2" presStyleLbl="node1" presStyleIdx="1" presStyleCnt="5">
        <dgm:presLayoutVars>
          <dgm:bulletEnabled val="1"/>
        </dgm:presLayoutVars>
      </dgm:prSet>
      <dgm:spPr/>
    </dgm:pt>
    <dgm:pt modelId="{3983AC7D-9715-46B8-9C4D-D33B03E7A7CF}" type="pres">
      <dgm:prSet presAssocID="{C19879C0-BC94-4EDB-A353-00C7C41D1DDD}" presName="accent_2" presStyleCnt="0"/>
      <dgm:spPr/>
    </dgm:pt>
    <dgm:pt modelId="{B1CAEFDC-6E41-4E25-875A-A2AB7CB7D5E3}" type="pres">
      <dgm:prSet presAssocID="{C19879C0-BC94-4EDB-A353-00C7C41D1DDD}" presName="accentRepeatNode" presStyleLbl="solidFgAcc1" presStyleIdx="1" presStyleCnt="5"/>
      <dgm:spPr/>
    </dgm:pt>
    <dgm:pt modelId="{04680436-14D0-4AEE-A1EF-9DA4B813244D}" type="pres">
      <dgm:prSet presAssocID="{3A408936-88F5-4309-BD35-BBBBFAA4D7C9}" presName="text_3" presStyleLbl="node1" presStyleIdx="2" presStyleCnt="5">
        <dgm:presLayoutVars>
          <dgm:bulletEnabled val="1"/>
        </dgm:presLayoutVars>
      </dgm:prSet>
      <dgm:spPr/>
    </dgm:pt>
    <dgm:pt modelId="{524AA642-7D87-4FB5-AE09-19FB3616AFB1}" type="pres">
      <dgm:prSet presAssocID="{3A408936-88F5-4309-BD35-BBBBFAA4D7C9}" presName="accent_3" presStyleCnt="0"/>
      <dgm:spPr/>
    </dgm:pt>
    <dgm:pt modelId="{62153F43-5419-4F98-B981-14433CADE856}" type="pres">
      <dgm:prSet presAssocID="{3A408936-88F5-4309-BD35-BBBBFAA4D7C9}" presName="accentRepeatNode" presStyleLbl="solidFgAcc1" presStyleIdx="2" presStyleCnt="5"/>
      <dgm:spPr/>
    </dgm:pt>
    <dgm:pt modelId="{1D91B8D1-6366-4CEE-A314-A174E485F34F}" type="pres">
      <dgm:prSet presAssocID="{032613A0-FECC-482C-B7E6-CB5EF8E13403}" presName="text_4" presStyleLbl="node1" presStyleIdx="3" presStyleCnt="5">
        <dgm:presLayoutVars>
          <dgm:bulletEnabled val="1"/>
        </dgm:presLayoutVars>
      </dgm:prSet>
      <dgm:spPr/>
    </dgm:pt>
    <dgm:pt modelId="{432443B0-EE29-4FF2-871E-FF6E213D5EA9}" type="pres">
      <dgm:prSet presAssocID="{032613A0-FECC-482C-B7E6-CB5EF8E13403}" presName="accent_4" presStyleCnt="0"/>
      <dgm:spPr/>
    </dgm:pt>
    <dgm:pt modelId="{D181D217-0DC0-4FC4-A534-2B00B98F90B4}" type="pres">
      <dgm:prSet presAssocID="{032613A0-FECC-482C-B7E6-CB5EF8E13403}" presName="accentRepeatNode" presStyleLbl="solidFgAcc1" presStyleIdx="3" presStyleCnt="5"/>
      <dgm:spPr/>
    </dgm:pt>
    <dgm:pt modelId="{609897E5-BFB1-4D07-92DB-19FC66CD4097}" type="pres">
      <dgm:prSet presAssocID="{98DC1A4B-8228-4B15-BFB6-DA05A969C8F7}" presName="text_5" presStyleLbl="node1" presStyleIdx="4" presStyleCnt="5">
        <dgm:presLayoutVars>
          <dgm:bulletEnabled val="1"/>
        </dgm:presLayoutVars>
      </dgm:prSet>
      <dgm:spPr/>
    </dgm:pt>
    <dgm:pt modelId="{D4B86B3A-1527-4DB7-B102-9F8626220C79}" type="pres">
      <dgm:prSet presAssocID="{98DC1A4B-8228-4B15-BFB6-DA05A969C8F7}" presName="accent_5" presStyleCnt="0"/>
      <dgm:spPr/>
    </dgm:pt>
    <dgm:pt modelId="{93A8A8B2-8419-4153-914E-321935E84151}" type="pres">
      <dgm:prSet presAssocID="{98DC1A4B-8228-4B15-BFB6-DA05A969C8F7}" presName="accentRepeatNode" presStyleLbl="solidFgAcc1" presStyleIdx="4" presStyleCnt="5"/>
      <dgm:spPr/>
    </dgm:pt>
  </dgm:ptLst>
  <dgm:cxnLst>
    <dgm:cxn modelId="{F42DF857-B5BB-415C-A372-3E7E3EEAF547}" type="presOf" srcId="{D46101E6-E938-45A4-81E0-EA6BDF0BAD40}" destId="{89DC0F92-2626-4245-B318-3AF6930DEB0E}" srcOrd="0" destOrd="0" presId="urn:microsoft.com/office/officeart/2008/layout/VerticalCurvedList"/>
    <dgm:cxn modelId="{19904759-23F6-4A1F-A2EC-7EF42F3FA691}" type="presOf" srcId="{EE6E13F6-FF51-46B8-BA5B-007B4579BB4A}" destId="{25EED3AE-0904-4965-A923-BC1BD77218B2}" srcOrd="0" destOrd="0" presId="urn:microsoft.com/office/officeart/2008/layout/VerticalCurvedList"/>
    <dgm:cxn modelId="{39E6475D-AE4D-4DD5-B4BC-5C2F636DF5A1}" type="presOf" srcId="{3A408936-88F5-4309-BD35-BBBBFAA4D7C9}" destId="{04680436-14D0-4AEE-A1EF-9DA4B813244D}" srcOrd="0" destOrd="0" presId="urn:microsoft.com/office/officeart/2008/layout/VerticalCurvedList"/>
    <dgm:cxn modelId="{95580272-EE7E-4953-9310-CC6162BEC9AF}" srcId="{35CBF0A9-B7ED-41F3-A55F-5E18B53254FD}" destId="{032613A0-FECC-482C-B7E6-CB5EF8E13403}" srcOrd="3" destOrd="0" parTransId="{4C14F53A-5D76-49D3-8617-F78560C7A6F9}" sibTransId="{8B130378-ECB8-42B8-B3FB-E03EB9F969AC}"/>
    <dgm:cxn modelId="{651C1382-60CD-4AEA-931A-54BE672454F1}" type="presOf" srcId="{032613A0-FECC-482C-B7E6-CB5EF8E13403}" destId="{1D91B8D1-6366-4CEE-A314-A174E485F34F}" srcOrd="0" destOrd="0" presId="urn:microsoft.com/office/officeart/2008/layout/VerticalCurvedList"/>
    <dgm:cxn modelId="{FD21808A-FF7B-4DEF-B180-DA7BA6805624}" type="presOf" srcId="{35CBF0A9-B7ED-41F3-A55F-5E18B53254FD}" destId="{7F4D393B-4A29-421D-BD06-A678BCD309B1}" srcOrd="0" destOrd="0" presId="urn:microsoft.com/office/officeart/2008/layout/VerticalCurvedList"/>
    <dgm:cxn modelId="{053E4E8B-0C07-4195-B0F5-1A50F9E85BC2}" type="presOf" srcId="{C19879C0-BC94-4EDB-A353-00C7C41D1DDD}" destId="{1B58A079-E9AA-411D-9660-021626E85143}" srcOrd="0" destOrd="0" presId="urn:microsoft.com/office/officeart/2008/layout/VerticalCurvedList"/>
    <dgm:cxn modelId="{15463CA5-3FA1-41B8-8C63-3B3BFB5BD460}" type="presOf" srcId="{98DC1A4B-8228-4B15-BFB6-DA05A969C8F7}" destId="{609897E5-BFB1-4D07-92DB-19FC66CD4097}" srcOrd="0" destOrd="0" presId="urn:microsoft.com/office/officeart/2008/layout/VerticalCurvedList"/>
    <dgm:cxn modelId="{412488A6-0D49-4665-B154-73DF4972BD9B}" srcId="{35CBF0A9-B7ED-41F3-A55F-5E18B53254FD}" destId="{C19879C0-BC94-4EDB-A353-00C7C41D1DDD}" srcOrd="1" destOrd="0" parTransId="{ECC05C86-AFA7-4EF8-84CA-CF828EB4AF5E}" sibTransId="{F499BCF3-F21B-4101-ABFF-0480E035673D}"/>
    <dgm:cxn modelId="{10B974C2-8D01-4F91-82BF-B34520A0C264}" srcId="{35CBF0A9-B7ED-41F3-A55F-5E18B53254FD}" destId="{98DC1A4B-8228-4B15-BFB6-DA05A969C8F7}" srcOrd="4" destOrd="0" parTransId="{C91314C3-D3D2-48E8-A5FF-493EB2A6E69C}" sibTransId="{16E4FFC3-23C8-4D72-9F76-5E6CFE1EA942}"/>
    <dgm:cxn modelId="{0C4DA7D9-11FF-43F8-A9AF-8AB2865FAAFF}" srcId="{35CBF0A9-B7ED-41F3-A55F-5E18B53254FD}" destId="{3A408936-88F5-4309-BD35-BBBBFAA4D7C9}" srcOrd="2" destOrd="0" parTransId="{93AE471F-7907-49EA-B5A6-19C83DA4B45E}" sibTransId="{AD37A067-B97D-4A6A-A20E-CAD4EA2A8F28}"/>
    <dgm:cxn modelId="{187BBFF3-7EE1-4E86-8BD0-D7579257F5CB}" srcId="{35CBF0A9-B7ED-41F3-A55F-5E18B53254FD}" destId="{D46101E6-E938-45A4-81E0-EA6BDF0BAD40}" srcOrd="0" destOrd="0" parTransId="{73A77E8B-D84A-45BF-9A18-6B12D611182D}" sibTransId="{EE6E13F6-FF51-46B8-BA5B-007B4579BB4A}"/>
    <dgm:cxn modelId="{E2561254-331A-401F-A311-7EDC2AE7B1A8}" type="presParOf" srcId="{7F4D393B-4A29-421D-BD06-A678BCD309B1}" destId="{3D12611B-BDBE-4F77-BFDC-DF68FD61DDF3}" srcOrd="0" destOrd="0" presId="urn:microsoft.com/office/officeart/2008/layout/VerticalCurvedList"/>
    <dgm:cxn modelId="{5895AD81-6FBF-4262-A4A5-A43CD73BF374}" type="presParOf" srcId="{3D12611B-BDBE-4F77-BFDC-DF68FD61DDF3}" destId="{EC6C04F2-6072-45D4-9B13-5E8585628E9F}" srcOrd="0" destOrd="0" presId="urn:microsoft.com/office/officeart/2008/layout/VerticalCurvedList"/>
    <dgm:cxn modelId="{9572DF2A-48F4-412F-9A2A-57272EA61F33}" type="presParOf" srcId="{EC6C04F2-6072-45D4-9B13-5E8585628E9F}" destId="{7A449D6F-DFA0-4138-BA78-D173D7B57BE1}" srcOrd="0" destOrd="0" presId="urn:microsoft.com/office/officeart/2008/layout/VerticalCurvedList"/>
    <dgm:cxn modelId="{1A4289B1-50C5-46D2-8643-3FFCE2A67C7B}" type="presParOf" srcId="{EC6C04F2-6072-45D4-9B13-5E8585628E9F}" destId="{25EED3AE-0904-4965-A923-BC1BD77218B2}" srcOrd="1" destOrd="0" presId="urn:microsoft.com/office/officeart/2008/layout/VerticalCurvedList"/>
    <dgm:cxn modelId="{0B8213C0-DCE9-4E66-BBF1-D43A34EA0AA0}" type="presParOf" srcId="{EC6C04F2-6072-45D4-9B13-5E8585628E9F}" destId="{02925349-BF7B-454A-AA7D-CE1273B16A5C}" srcOrd="2" destOrd="0" presId="urn:microsoft.com/office/officeart/2008/layout/VerticalCurvedList"/>
    <dgm:cxn modelId="{79DE814D-C40D-4E5E-B871-E3AE43981A0E}" type="presParOf" srcId="{EC6C04F2-6072-45D4-9B13-5E8585628E9F}" destId="{F1A9B839-B3B9-43E8-8DC1-E61A94281500}" srcOrd="3" destOrd="0" presId="urn:microsoft.com/office/officeart/2008/layout/VerticalCurvedList"/>
    <dgm:cxn modelId="{8998B590-09CA-4501-8C58-FD1A41BB4BC5}" type="presParOf" srcId="{3D12611B-BDBE-4F77-BFDC-DF68FD61DDF3}" destId="{89DC0F92-2626-4245-B318-3AF6930DEB0E}" srcOrd="1" destOrd="0" presId="urn:microsoft.com/office/officeart/2008/layout/VerticalCurvedList"/>
    <dgm:cxn modelId="{398E662A-ED48-47DB-B67B-78E2E9A810DE}" type="presParOf" srcId="{3D12611B-BDBE-4F77-BFDC-DF68FD61DDF3}" destId="{71221F99-C35D-486E-ABAD-C1243AADA669}" srcOrd="2" destOrd="0" presId="urn:microsoft.com/office/officeart/2008/layout/VerticalCurvedList"/>
    <dgm:cxn modelId="{FB8BFB90-71FD-4E9E-BA1C-D06A5B431C56}" type="presParOf" srcId="{71221F99-C35D-486E-ABAD-C1243AADA669}" destId="{9A6AB6BB-F90D-41E1-85DB-9E43F64CB4C6}" srcOrd="0" destOrd="0" presId="urn:microsoft.com/office/officeart/2008/layout/VerticalCurvedList"/>
    <dgm:cxn modelId="{650E2D59-A8BA-46BA-95FD-B25E141F16F9}" type="presParOf" srcId="{3D12611B-BDBE-4F77-BFDC-DF68FD61DDF3}" destId="{1B58A079-E9AA-411D-9660-021626E85143}" srcOrd="3" destOrd="0" presId="urn:microsoft.com/office/officeart/2008/layout/VerticalCurvedList"/>
    <dgm:cxn modelId="{99A893B7-9884-4C28-AFC8-FA4FC45F5DBF}" type="presParOf" srcId="{3D12611B-BDBE-4F77-BFDC-DF68FD61DDF3}" destId="{3983AC7D-9715-46B8-9C4D-D33B03E7A7CF}" srcOrd="4" destOrd="0" presId="urn:microsoft.com/office/officeart/2008/layout/VerticalCurvedList"/>
    <dgm:cxn modelId="{35D3EF92-B528-473D-8FB3-676127FCEB15}" type="presParOf" srcId="{3983AC7D-9715-46B8-9C4D-D33B03E7A7CF}" destId="{B1CAEFDC-6E41-4E25-875A-A2AB7CB7D5E3}" srcOrd="0" destOrd="0" presId="urn:microsoft.com/office/officeart/2008/layout/VerticalCurvedList"/>
    <dgm:cxn modelId="{7229B256-3E20-4C70-BBEA-015B1D73A659}" type="presParOf" srcId="{3D12611B-BDBE-4F77-BFDC-DF68FD61DDF3}" destId="{04680436-14D0-4AEE-A1EF-9DA4B813244D}" srcOrd="5" destOrd="0" presId="urn:microsoft.com/office/officeart/2008/layout/VerticalCurvedList"/>
    <dgm:cxn modelId="{05F4CA22-A746-4E01-ADF9-575D1E121E8A}" type="presParOf" srcId="{3D12611B-BDBE-4F77-BFDC-DF68FD61DDF3}" destId="{524AA642-7D87-4FB5-AE09-19FB3616AFB1}" srcOrd="6" destOrd="0" presId="urn:microsoft.com/office/officeart/2008/layout/VerticalCurvedList"/>
    <dgm:cxn modelId="{718BEF97-6126-4FCB-AD79-2E425E706458}" type="presParOf" srcId="{524AA642-7D87-4FB5-AE09-19FB3616AFB1}" destId="{62153F43-5419-4F98-B981-14433CADE856}" srcOrd="0" destOrd="0" presId="urn:microsoft.com/office/officeart/2008/layout/VerticalCurvedList"/>
    <dgm:cxn modelId="{421B6607-16D1-4DB8-BDC9-05B8C5A77A53}" type="presParOf" srcId="{3D12611B-BDBE-4F77-BFDC-DF68FD61DDF3}" destId="{1D91B8D1-6366-4CEE-A314-A174E485F34F}" srcOrd="7" destOrd="0" presId="urn:microsoft.com/office/officeart/2008/layout/VerticalCurvedList"/>
    <dgm:cxn modelId="{FB3D36EE-7D6B-4916-9400-A1C84CBD7A39}" type="presParOf" srcId="{3D12611B-BDBE-4F77-BFDC-DF68FD61DDF3}" destId="{432443B0-EE29-4FF2-871E-FF6E213D5EA9}" srcOrd="8" destOrd="0" presId="urn:microsoft.com/office/officeart/2008/layout/VerticalCurvedList"/>
    <dgm:cxn modelId="{9E83534C-F734-4D0B-B357-9ED8A7E17BFD}" type="presParOf" srcId="{432443B0-EE29-4FF2-871E-FF6E213D5EA9}" destId="{D181D217-0DC0-4FC4-A534-2B00B98F90B4}" srcOrd="0" destOrd="0" presId="urn:microsoft.com/office/officeart/2008/layout/VerticalCurvedList"/>
    <dgm:cxn modelId="{B792465B-C6CB-484A-B9E1-8A16F1F18BA7}" type="presParOf" srcId="{3D12611B-BDBE-4F77-BFDC-DF68FD61DDF3}" destId="{609897E5-BFB1-4D07-92DB-19FC66CD4097}" srcOrd="9" destOrd="0" presId="urn:microsoft.com/office/officeart/2008/layout/VerticalCurvedList"/>
    <dgm:cxn modelId="{401B2DBC-7D32-407E-9829-F4DA9706E30E}" type="presParOf" srcId="{3D12611B-BDBE-4F77-BFDC-DF68FD61DDF3}" destId="{D4B86B3A-1527-4DB7-B102-9F8626220C79}" srcOrd="10" destOrd="0" presId="urn:microsoft.com/office/officeart/2008/layout/VerticalCurvedList"/>
    <dgm:cxn modelId="{D8A039B3-7EE9-4873-AC16-10B72AC1235E}" type="presParOf" srcId="{D4B86B3A-1527-4DB7-B102-9F8626220C79}" destId="{93A8A8B2-8419-4153-914E-321935E8415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FD45866-0F82-4839-9DF2-9A34D70AEF4C}" type="doc">
      <dgm:prSet loTypeId="urn:microsoft.com/office/officeart/2005/8/layout/chevron2" loCatId="process" qsTypeId="urn:microsoft.com/office/officeart/2005/8/quickstyle/simple1" qsCatId="simple" csTypeId="urn:microsoft.com/office/officeart/2005/8/colors/accent3_4" csCatId="accent3" phldr="1"/>
      <dgm:spPr/>
      <dgm:t>
        <a:bodyPr/>
        <a:lstStyle/>
        <a:p>
          <a:endParaRPr lang="en-GB"/>
        </a:p>
      </dgm:t>
    </dgm:pt>
    <dgm:pt modelId="{AAB35748-E977-4100-936B-66A12A4F7EA8}">
      <dgm:prSet phldrT="[Text]" phldr="1" custT="1"/>
      <dgm:spPr/>
      <dgm:t>
        <a:bodyPr/>
        <a:lstStyle/>
        <a:p>
          <a:endParaRPr lang="en-GB" sz="1800"/>
        </a:p>
      </dgm:t>
    </dgm:pt>
    <dgm:pt modelId="{01283D65-53CB-42CA-8BEA-283797ED106B}" type="parTrans" cxnId="{9241D533-CD4A-455A-8B62-4E09E312FAF4}">
      <dgm:prSet/>
      <dgm:spPr/>
      <dgm:t>
        <a:bodyPr/>
        <a:lstStyle/>
        <a:p>
          <a:endParaRPr lang="en-GB" sz="1800"/>
        </a:p>
      </dgm:t>
    </dgm:pt>
    <dgm:pt modelId="{E07BD10F-5F7A-4729-B47E-077A592BBCA2}" type="sibTrans" cxnId="{9241D533-CD4A-455A-8B62-4E09E312FAF4}">
      <dgm:prSet/>
      <dgm:spPr/>
      <dgm:t>
        <a:bodyPr/>
        <a:lstStyle/>
        <a:p>
          <a:endParaRPr lang="en-GB" sz="1800"/>
        </a:p>
      </dgm:t>
    </dgm:pt>
    <dgm:pt modelId="{E29C9191-C885-46A2-9EB1-BA8A24A6BE9B}">
      <dgm:prSet phldrT="[Text]" custT="1"/>
      <dgm:spPr/>
      <dgm:t>
        <a:bodyPr/>
        <a:lstStyle/>
        <a:p>
          <a:r>
            <a:rPr lang="de-DE" sz="1800" dirty="0"/>
            <a:t>Stakeholder </a:t>
          </a:r>
          <a:r>
            <a:rPr lang="en-GB" sz="1800" noProof="0" dirty="0"/>
            <a:t>groups e.g. worker</a:t>
          </a:r>
        </a:p>
      </dgm:t>
    </dgm:pt>
    <dgm:pt modelId="{BB342479-C2F0-40D7-83BB-B91BD1E3412B}" type="parTrans" cxnId="{569E5420-DD92-4403-93AC-FECC50C21757}">
      <dgm:prSet/>
      <dgm:spPr/>
      <dgm:t>
        <a:bodyPr/>
        <a:lstStyle/>
        <a:p>
          <a:endParaRPr lang="en-GB" sz="1800"/>
        </a:p>
      </dgm:t>
    </dgm:pt>
    <dgm:pt modelId="{043F9A25-D035-4265-896D-70660A29D631}" type="sibTrans" cxnId="{569E5420-DD92-4403-93AC-FECC50C21757}">
      <dgm:prSet/>
      <dgm:spPr/>
      <dgm:t>
        <a:bodyPr/>
        <a:lstStyle/>
        <a:p>
          <a:endParaRPr lang="en-GB" sz="1800"/>
        </a:p>
      </dgm:t>
    </dgm:pt>
    <dgm:pt modelId="{70396411-D4F3-41CD-A83C-F4472D7CA2F9}">
      <dgm:prSet phldrT="[Text]" phldr="1" custT="1"/>
      <dgm:spPr/>
      <dgm:t>
        <a:bodyPr/>
        <a:lstStyle/>
        <a:p>
          <a:endParaRPr lang="en-GB" sz="1800"/>
        </a:p>
      </dgm:t>
    </dgm:pt>
    <dgm:pt modelId="{7E777633-4D46-4035-926B-BC6E85604032}" type="parTrans" cxnId="{CA92B39A-BB85-441B-9006-8AA33204E76F}">
      <dgm:prSet/>
      <dgm:spPr/>
      <dgm:t>
        <a:bodyPr/>
        <a:lstStyle/>
        <a:p>
          <a:endParaRPr lang="en-GB" sz="1800"/>
        </a:p>
      </dgm:t>
    </dgm:pt>
    <dgm:pt modelId="{6DD6CCD7-D994-4D0C-8040-797E86BBA9AB}" type="sibTrans" cxnId="{CA92B39A-BB85-441B-9006-8AA33204E76F}">
      <dgm:prSet/>
      <dgm:spPr/>
      <dgm:t>
        <a:bodyPr/>
        <a:lstStyle/>
        <a:p>
          <a:endParaRPr lang="en-GB" sz="1800"/>
        </a:p>
      </dgm:t>
    </dgm:pt>
    <dgm:pt modelId="{8A5AED4F-6B38-4915-8D57-9F78154FBEE3}">
      <dgm:prSet phldrT="[Text]" custT="1"/>
      <dgm:spPr/>
      <dgm:t>
        <a:bodyPr/>
        <a:lstStyle/>
        <a:p>
          <a:r>
            <a:rPr lang="en-GB" sz="1800" noProof="0" dirty="0"/>
            <a:t>Impact categories and sub categories e.g. health and safety</a:t>
          </a:r>
        </a:p>
      </dgm:t>
    </dgm:pt>
    <dgm:pt modelId="{29F6DAAD-FEED-4193-BA2D-36E7974980C7}" type="parTrans" cxnId="{02AE9279-107F-4162-ABDA-92C5C2E48880}">
      <dgm:prSet/>
      <dgm:spPr/>
      <dgm:t>
        <a:bodyPr/>
        <a:lstStyle/>
        <a:p>
          <a:endParaRPr lang="en-GB" sz="1800"/>
        </a:p>
      </dgm:t>
    </dgm:pt>
    <dgm:pt modelId="{74125D43-F7AC-4CFC-A0C6-302E3F2B45A9}" type="sibTrans" cxnId="{02AE9279-107F-4162-ABDA-92C5C2E48880}">
      <dgm:prSet/>
      <dgm:spPr/>
      <dgm:t>
        <a:bodyPr/>
        <a:lstStyle/>
        <a:p>
          <a:endParaRPr lang="en-GB" sz="1800"/>
        </a:p>
      </dgm:t>
    </dgm:pt>
    <dgm:pt modelId="{1828F67B-6C3F-40E0-9EA3-7D8B097145BC}">
      <dgm:prSet phldrT="[Text]" phldr="1" custT="1"/>
      <dgm:spPr/>
      <dgm:t>
        <a:bodyPr/>
        <a:lstStyle/>
        <a:p>
          <a:endParaRPr lang="en-GB" sz="1800"/>
        </a:p>
      </dgm:t>
    </dgm:pt>
    <dgm:pt modelId="{C933CBDF-A141-4EC1-85C6-2911ACF3A111}" type="parTrans" cxnId="{531D814A-3128-4081-98B1-6DC249856E12}">
      <dgm:prSet/>
      <dgm:spPr/>
      <dgm:t>
        <a:bodyPr/>
        <a:lstStyle/>
        <a:p>
          <a:endParaRPr lang="en-GB" sz="1800"/>
        </a:p>
      </dgm:t>
    </dgm:pt>
    <dgm:pt modelId="{BE1DF1AF-435C-4FCE-A455-6659C33998C9}" type="sibTrans" cxnId="{531D814A-3128-4081-98B1-6DC249856E12}">
      <dgm:prSet/>
      <dgm:spPr/>
      <dgm:t>
        <a:bodyPr/>
        <a:lstStyle/>
        <a:p>
          <a:endParaRPr lang="en-GB" sz="1800"/>
        </a:p>
      </dgm:t>
    </dgm:pt>
    <dgm:pt modelId="{F8248F01-30B1-4488-B4B4-09E33AF391EC}">
      <dgm:prSet phldrT="[Text]" custT="1"/>
      <dgm:spPr/>
      <dgm:t>
        <a:bodyPr/>
        <a:lstStyle/>
        <a:p>
          <a:r>
            <a:rPr lang="en-GB" sz="1800" noProof="0" dirty="0"/>
            <a:t>Indicators e.g. fatal accidents at workplace</a:t>
          </a:r>
        </a:p>
      </dgm:t>
    </dgm:pt>
    <dgm:pt modelId="{AD22EA58-0490-4763-A462-4E8ACF60745B}" type="parTrans" cxnId="{655E7619-B70D-4A63-8D35-FFEA6E4C9CD0}">
      <dgm:prSet/>
      <dgm:spPr/>
      <dgm:t>
        <a:bodyPr/>
        <a:lstStyle/>
        <a:p>
          <a:endParaRPr lang="en-GB" sz="1800"/>
        </a:p>
      </dgm:t>
    </dgm:pt>
    <dgm:pt modelId="{F008A296-FA37-4C9B-A7A9-F440B16B1BDF}" type="sibTrans" cxnId="{655E7619-B70D-4A63-8D35-FFEA6E4C9CD0}">
      <dgm:prSet/>
      <dgm:spPr/>
      <dgm:t>
        <a:bodyPr/>
        <a:lstStyle/>
        <a:p>
          <a:endParaRPr lang="en-GB" sz="1800"/>
        </a:p>
      </dgm:t>
    </dgm:pt>
    <dgm:pt modelId="{0473D6D5-7373-47BB-B6C8-9FBDA3131166}" type="pres">
      <dgm:prSet presAssocID="{3FD45866-0F82-4839-9DF2-9A34D70AEF4C}" presName="linearFlow" presStyleCnt="0">
        <dgm:presLayoutVars>
          <dgm:dir/>
          <dgm:animLvl val="lvl"/>
          <dgm:resizeHandles val="exact"/>
        </dgm:presLayoutVars>
      </dgm:prSet>
      <dgm:spPr/>
    </dgm:pt>
    <dgm:pt modelId="{637A512E-8EB5-45EF-A072-91C7833A993C}" type="pres">
      <dgm:prSet presAssocID="{AAB35748-E977-4100-936B-66A12A4F7EA8}" presName="composite" presStyleCnt="0"/>
      <dgm:spPr/>
    </dgm:pt>
    <dgm:pt modelId="{F4F48212-836B-42CF-B896-1B0637D1B7DB}" type="pres">
      <dgm:prSet presAssocID="{AAB35748-E977-4100-936B-66A12A4F7EA8}" presName="parentText" presStyleLbl="alignNode1" presStyleIdx="0" presStyleCnt="3">
        <dgm:presLayoutVars>
          <dgm:chMax val="1"/>
          <dgm:bulletEnabled val="1"/>
        </dgm:presLayoutVars>
      </dgm:prSet>
      <dgm:spPr/>
    </dgm:pt>
    <dgm:pt modelId="{41556CD9-6880-455D-AD1A-8F4641F786A4}" type="pres">
      <dgm:prSet presAssocID="{AAB35748-E977-4100-936B-66A12A4F7EA8}" presName="descendantText" presStyleLbl="alignAcc1" presStyleIdx="0" presStyleCnt="3">
        <dgm:presLayoutVars>
          <dgm:bulletEnabled val="1"/>
        </dgm:presLayoutVars>
      </dgm:prSet>
      <dgm:spPr/>
    </dgm:pt>
    <dgm:pt modelId="{3AEF4A62-54DE-442D-A557-4587F4C4AE0D}" type="pres">
      <dgm:prSet presAssocID="{E07BD10F-5F7A-4729-B47E-077A592BBCA2}" presName="sp" presStyleCnt="0"/>
      <dgm:spPr/>
    </dgm:pt>
    <dgm:pt modelId="{318EBF16-ECB5-447A-8168-7600BA237751}" type="pres">
      <dgm:prSet presAssocID="{70396411-D4F3-41CD-A83C-F4472D7CA2F9}" presName="composite" presStyleCnt="0"/>
      <dgm:spPr/>
    </dgm:pt>
    <dgm:pt modelId="{F2059ACC-F421-4F1F-B620-F3F57F97A1D1}" type="pres">
      <dgm:prSet presAssocID="{70396411-D4F3-41CD-A83C-F4472D7CA2F9}" presName="parentText" presStyleLbl="alignNode1" presStyleIdx="1" presStyleCnt="3">
        <dgm:presLayoutVars>
          <dgm:chMax val="1"/>
          <dgm:bulletEnabled val="1"/>
        </dgm:presLayoutVars>
      </dgm:prSet>
      <dgm:spPr/>
    </dgm:pt>
    <dgm:pt modelId="{FA7E9856-DC8C-43CC-994C-6C49CC904BF0}" type="pres">
      <dgm:prSet presAssocID="{70396411-D4F3-41CD-A83C-F4472D7CA2F9}" presName="descendantText" presStyleLbl="alignAcc1" presStyleIdx="1" presStyleCnt="3">
        <dgm:presLayoutVars>
          <dgm:bulletEnabled val="1"/>
        </dgm:presLayoutVars>
      </dgm:prSet>
      <dgm:spPr/>
    </dgm:pt>
    <dgm:pt modelId="{C1E00D45-9EF4-44FB-95A8-C9B99E58EFDE}" type="pres">
      <dgm:prSet presAssocID="{6DD6CCD7-D994-4D0C-8040-797E86BBA9AB}" presName="sp" presStyleCnt="0"/>
      <dgm:spPr/>
    </dgm:pt>
    <dgm:pt modelId="{AAA0CF45-5D35-437B-A23B-67BB1B7C0AF9}" type="pres">
      <dgm:prSet presAssocID="{1828F67B-6C3F-40E0-9EA3-7D8B097145BC}" presName="composite" presStyleCnt="0"/>
      <dgm:spPr/>
    </dgm:pt>
    <dgm:pt modelId="{D55B8B7D-71C8-42B4-95FF-13D31BCD6A3B}" type="pres">
      <dgm:prSet presAssocID="{1828F67B-6C3F-40E0-9EA3-7D8B097145BC}" presName="parentText" presStyleLbl="alignNode1" presStyleIdx="2" presStyleCnt="3">
        <dgm:presLayoutVars>
          <dgm:chMax val="1"/>
          <dgm:bulletEnabled val="1"/>
        </dgm:presLayoutVars>
      </dgm:prSet>
      <dgm:spPr/>
    </dgm:pt>
    <dgm:pt modelId="{BDB07A3C-0E55-44CA-931F-6E09BADB80FB}" type="pres">
      <dgm:prSet presAssocID="{1828F67B-6C3F-40E0-9EA3-7D8B097145BC}" presName="descendantText" presStyleLbl="alignAcc1" presStyleIdx="2" presStyleCnt="3">
        <dgm:presLayoutVars>
          <dgm:bulletEnabled val="1"/>
        </dgm:presLayoutVars>
      </dgm:prSet>
      <dgm:spPr/>
    </dgm:pt>
  </dgm:ptLst>
  <dgm:cxnLst>
    <dgm:cxn modelId="{F04F2E03-AAAE-4643-B897-3228D9D47FB3}" type="presOf" srcId="{8A5AED4F-6B38-4915-8D57-9F78154FBEE3}" destId="{FA7E9856-DC8C-43CC-994C-6C49CC904BF0}" srcOrd="0" destOrd="0" presId="urn:microsoft.com/office/officeart/2005/8/layout/chevron2"/>
    <dgm:cxn modelId="{BD4FD30F-3789-40C4-8D05-0857E9AA08C8}" type="presOf" srcId="{3FD45866-0F82-4839-9DF2-9A34D70AEF4C}" destId="{0473D6D5-7373-47BB-B6C8-9FBDA3131166}" srcOrd="0" destOrd="0" presId="urn:microsoft.com/office/officeart/2005/8/layout/chevron2"/>
    <dgm:cxn modelId="{655E7619-B70D-4A63-8D35-FFEA6E4C9CD0}" srcId="{1828F67B-6C3F-40E0-9EA3-7D8B097145BC}" destId="{F8248F01-30B1-4488-B4B4-09E33AF391EC}" srcOrd="0" destOrd="0" parTransId="{AD22EA58-0490-4763-A462-4E8ACF60745B}" sibTransId="{F008A296-FA37-4C9B-A7A9-F440B16B1BDF}"/>
    <dgm:cxn modelId="{569E5420-DD92-4403-93AC-FECC50C21757}" srcId="{AAB35748-E977-4100-936B-66A12A4F7EA8}" destId="{E29C9191-C885-46A2-9EB1-BA8A24A6BE9B}" srcOrd="0" destOrd="0" parTransId="{BB342479-C2F0-40D7-83BB-B91BD1E3412B}" sibTransId="{043F9A25-D035-4265-896D-70660A29D631}"/>
    <dgm:cxn modelId="{9241D533-CD4A-455A-8B62-4E09E312FAF4}" srcId="{3FD45866-0F82-4839-9DF2-9A34D70AEF4C}" destId="{AAB35748-E977-4100-936B-66A12A4F7EA8}" srcOrd="0" destOrd="0" parTransId="{01283D65-53CB-42CA-8BEA-283797ED106B}" sibTransId="{E07BD10F-5F7A-4729-B47E-077A592BBCA2}"/>
    <dgm:cxn modelId="{BA997943-D252-47FC-87B6-98601DB1AFFD}" type="presOf" srcId="{F8248F01-30B1-4488-B4B4-09E33AF391EC}" destId="{BDB07A3C-0E55-44CA-931F-6E09BADB80FB}" srcOrd="0" destOrd="0" presId="urn:microsoft.com/office/officeart/2005/8/layout/chevron2"/>
    <dgm:cxn modelId="{68C9A743-4FC8-4516-82E1-0975A19932FC}" type="presOf" srcId="{AAB35748-E977-4100-936B-66A12A4F7EA8}" destId="{F4F48212-836B-42CF-B896-1B0637D1B7DB}" srcOrd="0" destOrd="0" presId="urn:microsoft.com/office/officeart/2005/8/layout/chevron2"/>
    <dgm:cxn modelId="{531D814A-3128-4081-98B1-6DC249856E12}" srcId="{3FD45866-0F82-4839-9DF2-9A34D70AEF4C}" destId="{1828F67B-6C3F-40E0-9EA3-7D8B097145BC}" srcOrd="2" destOrd="0" parTransId="{C933CBDF-A141-4EC1-85C6-2911ACF3A111}" sibTransId="{BE1DF1AF-435C-4FCE-A455-6659C33998C9}"/>
    <dgm:cxn modelId="{02AE9279-107F-4162-ABDA-92C5C2E48880}" srcId="{70396411-D4F3-41CD-A83C-F4472D7CA2F9}" destId="{8A5AED4F-6B38-4915-8D57-9F78154FBEE3}" srcOrd="0" destOrd="0" parTransId="{29F6DAAD-FEED-4193-BA2D-36E7974980C7}" sibTransId="{74125D43-F7AC-4CFC-A0C6-302E3F2B45A9}"/>
    <dgm:cxn modelId="{DC9C397A-3B4E-4479-8A89-7FC95B31B4D2}" type="presOf" srcId="{70396411-D4F3-41CD-A83C-F4472D7CA2F9}" destId="{F2059ACC-F421-4F1F-B620-F3F57F97A1D1}" srcOrd="0" destOrd="0" presId="urn:microsoft.com/office/officeart/2005/8/layout/chevron2"/>
    <dgm:cxn modelId="{CA92B39A-BB85-441B-9006-8AA33204E76F}" srcId="{3FD45866-0F82-4839-9DF2-9A34D70AEF4C}" destId="{70396411-D4F3-41CD-A83C-F4472D7CA2F9}" srcOrd="1" destOrd="0" parTransId="{7E777633-4D46-4035-926B-BC6E85604032}" sibTransId="{6DD6CCD7-D994-4D0C-8040-797E86BBA9AB}"/>
    <dgm:cxn modelId="{4495AEB5-462D-4258-A6BC-390F756500AA}" type="presOf" srcId="{E29C9191-C885-46A2-9EB1-BA8A24A6BE9B}" destId="{41556CD9-6880-455D-AD1A-8F4641F786A4}" srcOrd="0" destOrd="0" presId="urn:microsoft.com/office/officeart/2005/8/layout/chevron2"/>
    <dgm:cxn modelId="{A178DDE2-7568-448F-A558-797AC1083D26}" type="presOf" srcId="{1828F67B-6C3F-40E0-9EA3-7D8B097145BC}" destId="{D55B8B7D-71C8-42B4-95FF-13D31BCD6A3B}" srcOrd="0" destOrd="0" presId="urn:microsoft.com/office/officeart/2005/8/layout/chevron2"/>
    <dgm:cxn modelId="{B546878C-CA10-4AFF-B37F-A9E92E666ADE}" type="presParOf" srcId="{0473D6D5-7373-47BB-B6C8-9FBDA3131166}" destId="{637A512E-8EB5-45EF-A072-91C7833A993C}" srcOrd="0" destOrd="0" presId="urn:microsoft.com/office/officeart/2005/8/layout/chevron2"/>
    <dgm:cxn modelId="{56C1CF09-ED10-4965-9F12-06DED1AB95B1}" type="presParOf" srcId="{637A512E-8EB5-45EF-A072-91C7833A993C}" destId="{F4F48212-836B-42CF-B896-1B0637D1B7DB}" srcOrd="0" destOrd="0" presId="urn:microsoft.com/office/officeart/2005/8/layout/chevron2"/>
    <dgm:cxn modelId="{DF7D394C-F789-434F-BEAA-2A7F311212B8}" type="presParOf" srcId="{637A512E-8EB5-45EF-A072-91C7833A993C}" destId="{41556CD9-6880-455D-AD1A-8F4641F786A4}" srcOrd="1" destOrd="0" presId="urn:microsoft.com/office/officeart/2005/8/layout/chevron2"/>
    <dgm:cxn modelId="{7A175CF4-9324-4F79-AA8B-E21ABD286A33}" type="presParOf" srcId="{0473D6D5-7373-47BB-B6C8-9FBDA3131166}" destId="{3AEF4A62-54DE-442D-A557-4587F4C4AE0D}" srcOrd="1" destOrd="0" presId="urn:microsoft.com/office/officeart/2005/8/layout/chevron2"/>
    <dgm:cxn modelId="{B4E38EC7-D325-414B-AECE-C1315563B331}" type="presParOf" srcId="{0473D6D5-7373-47BB-B6C8-9FBDA3131166}" destId="{318EBF16-ECB5-447A-8168-7600BA237751}" srcOrd="2" destOrd="0" presId="urn:microsoft.com/office/officeart/2005/8/layout/chevron2"/>
    <dgm:cxn modelId="{0C4BC096-0D0D-42C8-A984-4BC32341BA75}" type="presParOf" srcId="{318EBF16-ECB5-447A-8168-7600BA237751}" destId="{F2059ACC-F421-4F1F-B620-F3F57F97A1D1}" srcOrd="0" destOrd="0" presId="urn:microsoft.com/office/officeart/2005/8/layout/chevron2"/>
    <dgm:cxn modelId="{83F040FD-F01C-48E5-A15E-0C48F946EA0E}" type="presParOf" srcId="{318EBF16-ECB5-447A-8168-7600BA237751}" destId="{FA7E9856-DC8C-43CC-994C-6C49CC904BF0}" srcOrd="1" destOrd="0" presId="urn:microsoft.com/office/officeart/2005/8/layout/chevron2"/>
    <dgm:cxn modelId="{5022E857-8BFE-48DD-93A0-0A690E18FB96}" type="presParOf" srcId="{0473D6D5-7373-47BB-B6C8-9FBDA3131166}" destId="{C1E00D45-9EF4-44FB-95A8-C9B99E58EFDE}" srcOrd="3" destOrd="0" presId="urn:microsoft.com/office/officeart/2005/8/layout/chevron2"/>
    <dgm:cxn modelId="{2AF3B007-0EC7-4284-A16F-CA14D4865158}" type="presParOf" srcId="{0473D6D5-7373-47BB-B6C8-9FBDA3131166}" destId="{AAA0CF45-5D35-437B-A23B-67BB1B7C0AF9}" srcOrd="4" destOrd="0" presId="urn:microsoft.com/office/officeart/2005/8/layout/chevron2"/>
    <dgm:cxn modelId="{EB14DB07-319F-4963-AA0A-21AA5813BBE0}" type="presParOf" srcId="{AAA0CF45-5D35-437B-A23B-67BB1B7C0AF9}" destId="{D55B8B7D-71C8-42B4-95FF-13D31BCD6A3B}" srcOrd="0" destOrd="0" presId="urn:microsoft.com/office/officeart/2005/8/layout/chevron2"/>
    <dgm:cxn modelId="{5FDFB67D-157A-4EFB-9968-E955AA2282F2}" type="presParOf" srcId="{AAA0CF45-5D35-437B-A23B-67BB1B7C0AF9}" destId="{BDB07A3C-0E55-44CA-931F-6E09BADB80FB}"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FD45866-0F82-4839-9DF2-9A34D70AEF4C}" type="doc">
      <dgm:prSet loTypeId="urn:microsoft.com/office/officeart/2005/8/layout/chevron2" loCatId="process" qsTypeId="urn:microsoft.com/office/officeart/2005/8/quickstyle/simple1" qsCatId="simple" csTypeId="urn:microsoft.com/office/officeart/2005/8/colors/accent3_4" csCatId="accent3" phldr="1"/>
      <dgm:spPr/>
      <dgm:t>
        <a:bodyPr/>
        <a:lstStyle/>
        <a:p>
          <a:endParaRPr lang="en-GB"/>
        </a:p>
      </dgm:t>
    </dgm:pt>
    <dgm:pt modelId="{AAB35748-E977-4100-936B-66A12A4F7EA8}">
      <dgm:prSet phldrT="[Text]" phldr="1" custT="1"/>
      <dgm:spPr/>
      <dgm:t>
        <a:bodyPr/>
        <a:lstStyle/>
        <a:p>
          <a:endParaRPr lang="en-GB" sz="1800" dirty="0"/>
        </a:p>
      </dgm:t>
    </dgm:pt>
    <dgm:pt modelId="{01283D65-53CB-42CA-8BEA-283797ED106B}" type="parTrans" cxnId="{9241D533-CD4A-455A-8B62-4E09E312FAF4}">
      <dgm:prSet/>
      <dgm:spPr/>
      <dgm:t>
        <a:bodyPr/>
        <a:lstStyle/>
        <a:p>
          <a:endParaRPr lang="en-GB" sz="1800"/>
        </a:p>
      </dgm:t>
    </dgm:pt>
    <dgm:pt modelId="{E07BD10F-5F7A-4729-B47E-077A592BBCA2}" type="sibTrans" cxnId="{9241D533-CD4A-455A-8B62-4E09E312FAF4}">
      <dgm:prSet/>
      <dgm:spPr/>
      <dgm:t>
        <a:bodyPr/>
        <a:lstStyle/>
        <a:p>
          <a:endParaRPr lang="en-GB" sz="1800"/>
        </a:p>
      </dgm:t>
    </dgm:pt>
    <dgm:pt modelId="{E29C9191-C885-46A2-9EB1-BA8A24A6BE9B}">
      <dgm:prSet phldrT="[Text]" custT="1"/>
      <dgm:spPr/>
      <dgm:t>
        <a:bodyPr/>
        <a:lstStyle/>
        <a:p>
          <a:r>
            <a:rPr lang="en-GB" sz="1800" b="1" dirty="0"/>
            <a:t>Paid annual leave:</a:t>
          </a:r>
          <a:endParaRPr lang="en-GB" sz="1800" noProof="0" dirty="0"/>
        </a:p>
      </dgm:t>
    </dgm:pt>
    <dgm:pt modelId="{BB342479-C2F0-40D7-83BB-B91BD1E3412B}" type="parTrans" cxnId="{569E5420-DD92-4403-93AC-FECC50C21757}">
      <dgm:prSet/>
      <dgm:spPr/>
      <dgm:t>
        <a:bodyPr/>
        <a:lstStyle/>
        <a:p>
          <a:endParaRPr lang="en-GB" sz="1800"/>
        </a:p>
      </dgm:t>
    </dgm:pt>
    <dgm:pt modelId="{043F9A25-D035-4265-896D-70660A29D631}" type="sibTrans" cxnId="{569E5420-DD92-4403-93AC-FECC50C21757}">
      <dgm:prSet/>
      <dgm:spPr/>
      <dgm:t>
        <a:bodyPr/>
        <a:lstStyle/>
        <a:p>
          <a:endParaRPr lang="en-GB" sz="1800"/>
        </a:p>
      </dgm:t>
    </dgm:pt>
    <dgm:pt modelId="{BA60027F-C788-4B64-B5C2-00FA62AE7D86}">
      <dgm:prSet custT="1"/>
      <dgm:spPr/>
      <dgm:t>
        <a:bodyPr/>
        <a:lstStyle/>
        <a:p>
          <a:r>
            <a:rPr lang="en-GB" sz="1800" dirty="0"/>
            <a:t>Low: 4 weeks and more</a:t>
          </a:r>
        </a:p>
      </dgm:t>
    </dgm:pt>
    <dgm:pt modelId="{D33284C7-7C63-4E64-A371-ABC2BF976ADF}" type="parTrans" cxnId="{23540EC2-C57A-4930-8D7E-D1AC7E2BF035}">
      <dgm:prSet/>
      <dgm:spPr/>
      <dgm:t>
        <a:bodyPr/>
        <a:lstStyle/>
        <a:p>
          <a:endParaRPr lang="en-GB"/>
        </a:p>
      </dgm:t>
    </dgm:pt>
    <dgm:pt modelId="{310CDFCB-9622-464B-9152-B97744CF81D4}" type="sibTrans" cxnId="{23540EC2-C57A-4930-8D7E-D1AC7E2BF035}">
      <dgm:prSet/>
      <dgm:spPr/>
      <dgm:t>
        <a:bodyPr/>
        <a:lstStyle/>
        <a:p>
          <a:endParaRPr lang="en-GB"/>
        </a:p>
      </dgm:t>
    </dgm:pt>
    <dgm:pt modelId="{AA2AB7B6-3A34-48BA-8677-9034B425559E}">
      <dgm:prSet custT="1"/>
      <dgm:spPr/>
      <dgm:t>
        <a:bodyPr/>
        <a:lstStyle/>
        <a:p>
          <a:r>
            <a:rPr lang="en-GB" sz="1800" dirty="0"/>
            <a:t>Medium: between 2 and 4 weeks</a:t>
          </a:r>
        </a:p>
      </dgm:t>
    </dgm:pt>
    <dgm:pt modelId="{32330AEF-B7B0-44BB-9D6A-676DAF17F3C1}" type="parTrans" cxnId="{CB1CF1EC-7A6B-4BB6-819A-BB27EA24D22F}">
      <dgm:prSet/>
      <dgm:spPr/>
      <dgm:t>
        <a:bodyPr/>
        <a:lstStyle/>
        <a:p>
          <a:endParaRPr lang="en-GB"/>
        </a:p>
      </dgm:t>
    </dgm:pt>
    <dgm:pt modelId="{EEAB09C5-8F0E-4C7E-85AF-B313532923AE}" type="sibTrans" cxnId="{CB1CF1EC-7A6B-4BB6-819A-BB27EA24D22F}">
      <dgm:prSet/>
      <dgm:spPr/>
      <dgm:t>
        <a:bodyPr/>
        <a:lstStyle/>
        <a:p>
          <a:endParaRPr lang="en-GB"/>
        </a:p>
      </dgm:t>
    </dgm:pt>
    <dgm:pt modelId="{8B8B448F-7E50-4C20-A88A-D661E35E5C8C}">
      <dgm:prSet custT="1"/>
      <dgm:spPr/>
      <dgm:t>
        <a:bodyPr/>
        <a:lstStyle/>
        <a:p>
          <a:r>
            <a:rPr lang="en-GB" sz="1800" dirty="0"/>
            <a:t>High: between 1 and 2 weeks</a:t>
          </a:r>
        </a:p>
      </dgm:t>
    </dgm:pt>
    <dgm:pt modelId="{1A920AE8-C766-4CC5-BEF8-2DE7F4833DE1}" type="parTrans" cxnId="{BBDFAD4B-1A72-40AB-9CC6-179775C9EDF7}">
      <dgm:prSet/>
      <dgm:spPr/>
      <dgm:t>
        <a:bodyPr/>
        <a:lstStyle/>
        <a:p>
          <a:endParaRPr lang="en-GB"/>
        </a:p>
      </dgm:t>
    </dgm:pt>
    <dgm:pt modelId="{9E87E150-072A-4276-B27C-5C5F20E42859}" type="sibTrans" cxnId="{BBDFAD4B-1A72-40AB-9CC6-179775C9EDF7}">
      <dgm:prSet/>
      <dgm:spPr/>
      <dgm:t>
        <a:bodyPr/>
        <a:lstStyle/>
        <a:p>
          <a:endParaRPr lang="en-GB"/>
        </a:p>
      </dgm:t>
    </dgm:pt>
    <dgm:pt modelId="{AFBB40FC-32BE-4297-B7BE-75685F534E1C}">
      <dgm:prSet custT="1"/>
      <dgm:spPr/>
      <dgm:t>
        <a:bodyPr/>
        <a:lstStyle/>
        <a:p>
          <a:r>
            <a:rPr lang="en-GB" sz="1800" dirty="0"/>
            <a:t>Very High: None</a:t>
          </a:r>
        </a:p>
      </dgm:t>
    </dgm:pt>
    <dgm:pt modelId="{AE1BC1AC-DFAD-47B1-B528-1008FBC7857E}" type="parTrans" cxnId="{0C849E5D-181C-4EF0-B0AE-5449F53B33CF}">
      <dgm:prSet/>
      <dgm:spPr/>
      <dgm:t>
        <a:bodyPr/>
        <a:lstStyle/>
        <a:p>
          <a:endParaRPr lang="en-GB"/>
        </a:p>
      </dgm:t>
    </dgm:pt>
    <dgm:pt modelId="{AA226B1D-69D8-42A9-B8E8-E7EB8B85EB54}" type="sibTrans" cxnId="{0C849E5D-181C-4EF0-B0AE-5449F53B33CF}">
      <dgm:prSet/>
      <dgm:spPr/>
      <dgm:t>
        <a:bodyPr/>
        <a:lstStyle/>
        <a:p>
          <a:endParaRPr lang="en-GB"/>
        </a:p>
      </dgm:t>
    </dgm:pt>
    <dgm:pt modelId="{0473D6D5-7373-47BB-B6C8-9FBDA3131166}" type="pres">
      <dgm:prSet presAssocID="{3FD45866-0F82-4839-9DF2-9A34D70AEF4C}" presName="linearFlow" presStyleCnt="0">
        <dgm:presLayoutVars>
          <dgm:dir/>
          <dgm:animLvl val="lvl"/>
          <dgm:resizeHandles val="exact"/>
        </dgm:presLayoutVars>
      </dgm:prSet>
      <dgm:spPr/>
    </dgm:pt>
    <dgm:pt modelId="{637A512E-8EB5-45EF-A072-91C7833A993C}" type="pres">
      <dgm:prSet presAssocID="{AAB35748-E977-4100-936B-66A12A4F7EA8}" presName="composite" presStyleCnt="0"/>
      <dgm:spPr/>
    </dgm:pt>
    <dgm:pt modelId="{F4F48212-836B-42CF-B896-1B0637D1B7DB}" type="pres">
      <dgm:prSet presAssocID="{AAB35748-E977-4100-936B-66A12A4F7EA8}" presName="parentText" presStyleLbl="alignNode1" presStyleIdx="0" presStyleCnt="1" custScaleX="63772" custLinFactNeighborX="58817" custLinFactNeighborY="-15987">
        <dgm:presLayoutVars>
          <dgm:chMax val="1"/>
          <dgm:bulletEnabled val="1"/>
        </dgm:presLayoutVars>
      </dgm:prSet>
      <dgm:spPr/>
    </dgm:pt>
    <dgm:pt modelId="{41556CD9-6880-455D-AD1A-8F4641F786A4}" type="pres">
      <dgm:prSet presAssocID="{AAB35748-E977-4100-936B-66A12A4F7EA8}" presName="descendantText" presStyleLbl="alignAcc1" presStyleIdx="0" presStyleCnt="1" custScaleX="78867" custScaleY="150125">
        <dgm:presLayoutVars>
          <dgm:bulletEnabled val="1"/>
        </dgm:presLayoutVars>
      </dgm:prSet>
      <dgm:spPr/>
    </dgm:pt>
  </dgm:ptLst>
  <dgm:cxnLst>
    <dgm:cxn modelId="{BD4FD30F-3789-40C4-8D05-0857E9AA08C8}" type="presOf" srcId="{3FD45866-0F82-4839-9DF2-9A34D70AEF4C}" destId="{0473D6D5-7373-47BB-B6C8-9FBDA3131166}" srcOrd="0" destOrd="0" presId="urn:microsoft.com/office/officeart/2005/8/layout/chevron2"/>
    <dgm:cxn modelId="{569E5420-DD92-4403-93AC-FECC50C21757}" srcId="{AAB35748-E977-4100-936B-66A12A4F7EA8}" destId="{E29C9191-C885-46A2-9EB1-BA8A24A6BE9B}" srcOrd="0" destOrd="0" parTransId="{BB342479-C2F0-40D7-83BB-B91BD1E3412B}" sibTransId="{043F9A25-D035-4265-896D-70660A29D631}"/>
    <dgm:cxn modelId="{1BD7AD2A-B3B7-47D9-98F9-A1F623D1287E}" type="presOf" srcId="{BA60027F-C788-4B64-B5C2-00FA62AE7D86}" destId="{41556CD9-6880-455D-AD1A-8F4641F786A4}" srcOrd="0" destOrd="1" presId="urn:microsoft.com/office/officeart/2005/8/layout/chevron2"/>
    <dgm:cxn modelId="{9241D533-CD4A-455A-8B62-4E09E312FAF4}" srcId="{3FD45866-0F82-4839-9DF2-9A34D70AEF4C}" destId="{AAB35748-E977-4100-936B-66A12A4F7EA8}" srcOrd="0" destOrd="0" parTransId="{01283D65-53CB-42CA-8BEA-283797ED106B}" sibTransId="{E07BD10F-5F7A-4729-B47E-077A592BBCA2}"/>
    <dgm:cxn modelId="{68C9A743-4FC8-4516-82E1-0975A19932FC}" type="presOf" srcId="{AAB35748-E977-4100-936B-66A12A4F7EA8}" destId="{F4F48212-836B-42CF-B896-1B0637D1B7DB}" srcOrd="0" destOrd="0" presId="urn:microsoft.com/office/officeart/2005/8/layout/chevron2"/>
    <dgm:cxn modelId="{BBDFAD4B-1A72-40AB-9CC6-179775C9EDF7}" srcId="{E29C9191-C885-46A2-9EB1-BA8A24A6BE9B}" destId="{8B8B448F-7E50-4C20-A88A-D661E35E5C8C}" srcOrd="2" destOrd="0" parTransId="{1A920AE8-C766-4CC5-BEF8-2DE7F4833DE1}" sibTransId="{9E87E150-072A-4276-B27C-5C5F20E42859}"/>
    <dgm:cxn modelId="{0C849E5D-181C-4EF0-B0AE-5449F53B33CF}" srcId="{E29C9191-C885-46A2-9EB1-BA8A24A6BE9B}" destId="{AFBB40FC-32BE-4297-B7BE-75685F534E1C}" srcOrd="3" destOrd="0" parTransId="{AE1BC1AC-DFAD-47B1-B528-1008FBC7857E}" sibTransId="{AA226B1D-69D8-42A9-B8E8-E7EB8B85EB54}"/>
    <dgm:cxn modelId="{7880FF74-4209-4735-BE0F-342F0C017C21}" type="presOf" srcId="{AFBB40FC-32BE-4297-B7BE-75685F534E1C}" destId="{41556CD9-6880-455D-AD1A-8F4641F786A4}" srcOrd="0" destOrd="4" presId="urn:microsoft.com/office/officeart/2005/8/layout/chevron2"/>
    <dgm:cxn modelId="{F257BB7D-4F8D-46A7-A523-EEB171D55F86}" type="presOf" srcId="{AA2AB7B6-3A34-48BA-8677-9034B425559E}" destId="{41556CD9-6880-455D-AD1A-8F4641F786A4}" srcOrd="0" destOrd="2" presId="urn:microsoft.com/office/officeart/2005/8/layout/chevron2"/>
    <dgm:cxn modelId="{4495AEB5-462D-4258-A6BC-390F756500AA}" type="presOf" srcId="{E29C9191-C885-46A2-9EB1-BA8A24A6BE9B}" destId="{41556CD9-6880-455D-AD1A-8F4641F786A4}" srcOrd="0" destOrd="0" presId="urn:microsoft.com/office/officeart/2005/8/layout/chevron2"/>
    <dgm:cxn modelId="{23540EC2-C57A-4930-8D7E-D1AC7E2BF035}" srcId="{E29C9191-C885-46A2-9EB1-BA8A24A6BE9B}" destId="{BA60027F-C788-4B64-B5C2-00FA62AE7D86}" srcOrd="0" destOrd="0" parTransId="{D33284C7-7C63-4E64-A371-ABC2BF976ADF}" sibTransId="{310CDFCB-9622-464B-9152-B97744CF81D4}"/>
    <dgm:cxn modelId="{CB1CF1EC-7A6B-4BB6-819A-BB27EA24D22F}" srcId="{E29C9191-C885-46A2-9EB1-BA8A24A6BE9B}" destId="{AA2AB7B6-3A34-48BA-8677-9034B425559E}" srcOrd="1" destOrd="0" parTransId="{32330AEF-B7B0-44BB-9D6A-676DAF17F3C1}" sibTransId="{EEAB09C5-8F0E-4C7E-85AF-B313532923AE}"/>
    <dgm:cxn modelId="{096172F6-1ACF-4043-A6E6-B166A2360965}" type="presOf" srcId="{8B8B448F-7E50-4C20-A88A-D661E35E5C8C}" destId="{41556CD9-6880-455D-AD1A-8F4641F786A4}" srcOrd="0" destOrd="3" presId="urn:microsoft.com/office/officeart/2005/8/layout/chevron2"/>
    <dgm:cxn modelId="{B546878C-CA10-4AFF-B37F-A9E92E666ADE}" type="presParOf" srcId="{0473D6D5-7373-47BB-B6C8-9FBDA3131166}" destId="{637A512E-8EB5-45EF-A072-91C7833A993C}" srcOrd="0" destOrd="0" presId="urn:microsoft.com/office/officeart/2005/8/layout/chevron2"/>
    <dgm:cxn modelId="{56C1CF09-ED10-4965-9F12-06DED1AB95B1}" type="presParOf" srcId="{637A512E-8EB5-45EF-A072-91C7833A993C}" destId="{F4F48212-836B-42CF-B896-1B0637D1B7DB}" srcOrd="0" destOrd="0" presId="urn:microsoft.com/office/officeart/2005/8/layout/chevron2"/>
    <dgm:cxn modelId="{DF7D394C-F789-434F-BEAA-2A7F311212B8}" type="presParOf" srcId="{637A512E-8EB5-45EF-A072-91C7833A993C}" destId="{41556CD9-6880-455D-AD1A-8F4641F786A4}" srcOrd="1" destOrd="0" presId="urn:microsoft.com/office/officeart/2005/8/layout/chevron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97B1B74-5620-4E2F-9517-D58B84F2C540}" type="doc">
      <dgm:prSet loTypeId="urn:microsoft.com/office/officeart/2005/8/layout/cycle7" loCatId="cycle" qsTypeId="urn:microsoft.com/office/officeart/2005/8/quickstyle/simple1" qsCatId="simple" csTypeId="urn:microsoft.com/office/officeart/2005/8/colors/accent3_4" csCatId="accent3" phldr="1"/>
      <dgm:spPr/>
      <dgm:t>
        <a:bodyPr/>
        <a:lstStyle/>
        <a:p>
          <a:endParaRPr lang="en-GB"/>
        </a:p>
      </dgm:t>
    </dgm:pt>
    <dgm:pt modelId="{EDAB7C51-9AF5-4CF3-8184-5BB75DD8B5F2}">
      <dgm:prSet phldrT="[Text]"/>
      <dgm:spPr/>
      <dgm:t>
        <a:bodyPr/>
        <a:lstStyle/>
        <a:p>
          <a:r>
            <a:rPr lang="de-DE" dirty="0" err="1"/>
            <a:t>eLCA</a:t>
          </a:r>
          <a:endParaRPr lang="en-GB" dirty="0"/>
        </a:p>
      </dgm:t>
    </dgm:pt>
    <dgm:pt modelId="{BA2C1A86-FDDC-46AD-974D-E84A56224F29}" type="parTrans" cxnId="{AC4DC925-2407-486B-A194-3F352A583308}">
      <dgm:prSet/>
      <dgm:spPr/>
      <dgm:t>
        <a:bodyPr/>
        <a:lstStyle/>
        <a:p>
          <a:endParaRPr lang="en-GB"/>
        </a:p>
      </dgm:t>
    </dgm:pt>
    <dgm:pt modelId="{6D3362FF-7177-4A97-8E27-C4EBABDE4725}" type="sibTrans" cxnId="{AC4DC925-2407-486B-A194-3F352A583308}">
      <dgm:prSet/>
      <dgm:spPr/>
      <dgm:t>
        <a:bodyPr/>
        <a:lstStyle/>
        <a:p>
          <a:endParaRPr lang="en-GB"/>
        </a:p>
      </dgm:t>
    </dgm:pt>
    <dgm:pt modelId="{2E38B2F6-2B37-4EC7-882D-5E4CFFE97625}">
      <dgm:prSet phldrT="[Text]"/>
      <dgm:spPr/>
      <dgm:t>
        <a:bodyPr/>
        <a:lstStyle/>
        <a:p>
          <a:r>
            <a:rPr lang="de-DE" dirty="0" err="1"/>
            <a:t>sLCA</a:t>
          </a:r>
          <a:endParaRPr lang="en-GB" dirty="0"/>
        </a:p>
      </dgm:t>
    </dgm:pt>
    <dgm:pt modelId="{E0749DA8-9E75-41BF-A9CF-59A6C03469F5}" type="parTrans" cxnId="{67157134-B36B-4AFD-B968-8D7AEAC4BA1B}">
      <dgm:prSet/>
      <dgm:spPr/>
      <dgm:t>
        <a:bodyPr/>
        <a:lstStyle/>
        <a:p>
          <a:endParaRPr lang="en-GB"/>
        </a:p>
      </dgm:t>
    </dgm:pt>
    <dgm:pt modelId="{0157F094-9837-42DB-9431-BA537A08EBAE}" type="sibTrans" cxnId="{67157134-B36B-4AFD-B968-8D7AEAC4BA1B}">
      <dgm:prSet/>
      <dgm:spPr/>
      <dgm:t>
        <a:bodyPr/>
        <a:lstStyle/>
        <a:p>
          <a:endParaRPr lang="en-GB"/>
        </a:p>
      </dgm:t>
    </dgm:pt>
    <dgm:pt modelId="{0CB9BDDB-8261-468B-AA44-C93060A95F92}">
      <dgm:prSet phldrT="[Text]"/>
      <dgm:spPr/>
      <dgm:t>
        <a:bodyPr/>
        <a:lstStyle/>
        <a:p>
          <a:r>
            <a:rPr lang="de-DE" dirty="0"/>
            <a:t>LCC</a:t>
          </a:r>
          <a:endParaRPr lang="en-GB" dirty="0"/>
        </a:p>
      </dgm:t>
    </dgm:pt>
    <dgm:pt modelId="{AD31908A-3C23-4636-BD31-30F4F952D8A7}" type="parTrans" cxnId="{0B273724-8389-47D0-92BA-3A1B50B0629A}">
      <dgm:prSet/>
      <dgm:spPr/>
      <dgm:t>
        <a:bodyPr/>
        <a:lstStyle/>
        <a:p>
          <a:endParaRPr lang="en-GB"/>
        </a:p>
      </dgm:t>
    </dgm:pt>
    <dgm:pt modelId="{4EB3A1DB-06AE-4A45-BBC9-ED75E8211214}" type="sibTrans" cxnId="{0B273724-8389-47D0-92BA-3A1B50B0629A}">
      <dgm:prSet/>
      <dgm:spPr/>
      <dgm:t>
        <a:bodyPr/>
        <a:lstStyle/>
        <a:p>
          <a:endParaRPr lang="en-GB"/>
        </a:p>
      </dgm:t>
    </dgm:pt>
    <dgm:pt modelId="{8ED7FF64-139B-4750-8B08-D9C1A15685DB}" type="pres">
      <dgm:prSet presAssocID="{097B1B74-5620-4E2F-9517-D58B84F2C540}" presName="Name0" presStyleCnt="0">
        <dgm:presLayoutVars>
          <dgm:dir/>
          <dgm:resizeHandles val="exact"/>
        </dgm:presLayoutVars>
      </dgm:prSet>
      <dgm:spPr/>
    </dgm:pt>
    <dgm:pt modelId="{F0B45BE3-92AF-4206-84A3-F5B8229687B0}" type="pres">
      <dgm:prSet presAssocID="{EDAB7C51-9AF5-4CF3-8184-5BB75DD8B5F2}" presName="node" presStyleLbl="node1" presStyleIdx="0" presStyleCnt="3" custRadScaleRad="112775" custRadScaleInc="1497">
        <dgm:presLayoutVars>
          <dgm:bulletEnabled val="1"/>
        </dgm:presLayoutVars>
      </dgm:prSet>
      <dgm:spPr/>
    </dgm:pt>
    <dgm:pt modelId="{2ACD5117-0E50-4EC2-95AA-A98A0CA52EB3}" type="pres">
      <dgm:prSet presAssocID="{6D3362FF-7177-4A97-8E27-C4EBABDE4725}" presName="sibTrans" presStyleLbl="sibTrans2D1" presStyleIdx="0" presStyleCnt="3" custScaleX="200038" custLinFactNeighborX="75005" custLinFactNeighborY="-8943"/>
      <dgm:spPr/>
    </dgm:pt>
    <dgm:pt modelId="{4B3E154C-254F-4F6D-A3B0-E1A3C1786C70}" type="pres">
      <dgm:prSet presAssocID="{6D3362FF-7177-4A97-8E27-C4EBABDE4725}" presName="connectorText" presStyleLbl="sibTrans2D1" presStyleIdx="0" presStyleCnt="3"/>
      <dgm:spPr/>
    </dgm:pt>
    <dgm:pt modelId="{5A81FAB7-CF8A-4A26-8AF9-AE53D4AC689E}" type="pres">
      <dgm:prSet presAssocID="{2E38B2F6-2B37-4EC7-882D-5E4CFFE97625}" presName="node" presStyleLbl="node1" presStyleIdx="1" presStyleCnt="3" custRadScaleRad="107477" custRadScaleInc="10404">
        <dgm:presLayoutVars>
          <dgm:bulletEnabled val="1"/>
        </dgm:presLayoutVars>
      </dgm:prSet>
      <dgm:spPr/>
    </dgm:pt>
    <dgm:pt modelId="{FDA63368-BC34-406C-9BD4-002BDAD30018}" type="pres">
      <dgm:prSet presAssocID="{0157F094-9837-42DB-9431-BA537A08EBAE}" presName="sibTrans" presStyleLbl="sibTrans2D1" presStyleIdx="1" presStyleCnt="3"/>
      <dgm:spPr/>
    </dgm:pt>
    <dgm:pt modelId="{CBB6F0B1-7447-4B2C-ACCF-2F9B545E6114}" type="pres">
      <dgm:prSet presAssocID="{0157F094-9837-42DB-9431-BA537A08EBAE}" presName="connectorText" presStyleLbl="sibTrans2D1" presStyleIdx="1" presStyleCnt="3"/>
      <dgm:spPr/>
    </dgm:pt>
    <dgm:pt modelId="{D5807423-AF4D-478A-B127-41E80CEB570D}" type="pres">
      <dgm:prSet presAssocID="{0CB9BDDB-8261-468B-AA44-C93060A95F92}" presName="node" presStyleLbl="node1" presStyleIdx="2" presStyleCnt="3" custRadScaleRad="135059" custRadScaleInc="4489">
        <dgm:presLayoutVars>
          <dgm:bulletEnabled val="1"/>
        </dgm:presLayoutVars>
      </dgm:prSet>
      <dgm:spPr/>
    </dgm:pt>
    <dgm:pt modelId="{22315B11-652A-45D7-B5EF-FA7AF38FCE45}" type="pres">
      <dgm:prSet presAssocID="{4EB3A1DB-06AE-4A45-BBC9-ED75E8211214}" presName="sibTrans" presStyleLbl="sibTrans2D1" presStyleIdx="2" presStyleCnt="3" custScaleX="189061" custLinFactNeighborX="-61386" custLinFactNeighborY="-4630"/>
      <dgm:spPr/>
    </dgm:pt>
    <dgm:pt modelId="{8E35F6EA-2A0E-419D-9BB7-3562AA97D5D4}" type="pres">
      <dgm:prSet presAssocID="{4EB3A1DB-06AE-4A45-BBC9-ED75E8211214}" presName="connectorText" presStyleLbl="sibTrans2D1" presStyleIdx="2" presStyleCnt="3"/>
      <dgm:spPr/>
    </dgm:pt>
  </dgm:ptLst>
  <dgm:cxnLst>
    <dgm:cxn modelId="{2DB99D0E-A3DA-4309-A943-D490E97BEFC0}" type="presOf" srcId="{0CB9BDDB-8261-468B-AA44-C93060A95F92}" destId="{D5807423-AF4D-478A-B127-41E80CEB570D}" srcOrd="0" destOrd="0" presId="urn:microsoft.com/office/officeart/2005/8/layout/cycle7"/>
    <dgm:cxn modelId="{DDE73916-A7B1-41A9-A11E-DB9545DDE6F2}" type="presOf" srcId="{0157F094-9837-42DB-9431-BA537A08EBAE}" destId="{FDA63368-BC34-406C-9BD4-002BDAD30018}" srcOrd="0" destOrd="0" presId="urn:microsoft.com/office/officeart/2005/8/layout/cycle7"/>
    <dgm:cxn modelId="{3F0E0A1E-8255-4D12-97F5-6B419CC19323}" type="presOf" srcId="{6D3362FF-7177-4A97-8E27-C4EBABDE4725}" destId="{4B3E154C-254F-4F6D-A3B0-E1A3C1786C70}" srcOrd="1" destOrd="0" presId="urn:microsoft.com/office/officeart/2005/8/layout/cycle7"/>
    <dgm:cxn modelId="{0B273724-8389-47D0-92BA-3A1B50B0629A}" srcId="{097B1B74-5620-4E2F-9517-D58B84F2C540}" destId="{0CB9BDDB-8261-468B-AA44-C93060A95F92}" srcOrd="2" destOrd="0" parTransId="{AD31908A-3C23-4636-BD31-30F4F952D8A7}" sibTransId="{4EB3A1DB-06AE-4A45-BBC9-ED75E8211214}"/>
    <dgm:cxn modelId="{AC4DC925-2407-486B-A194-3F352A583308}" srcId="{097B1B74-5620-4E2F-9517-D58B84F2C540}" destId="{EDAB7C51-9AF5-4CF3-8184-5BB75DD8B5F2}" srcOrd="0" destOrd="0" parTransId="{BA2C1A86-FDDC-46AD-974D-E84A56224F29}" sibTransId="{6D3362FF-7177-4A97-8E27-C4EBABDE4725}"/>
    <dgm:cxn modelId="{3CC31031-80FD-43BC-AAA9-986F0DC0A602}" type="presOf" srcId="{4EB3A1DB-06AE-4A45-BBC9-ED75E8211214}" destId="{8E35F6EA-2A0E-419D-9BB7-3562AA97D5D4}" srcOrd="1" destOrd="0" presId="urn:microsoft.com/office/officeart/2005/8/layout/cycle7"/>
    <dgm:cxn modelId="{67157134-B36B-4AFD-B968-8D7AEAC4BA1B}" srcId="{097B1B74-5620-4E2F-9517-D58B84F2C540}" destId="{2E38B2F6-2B37-4EC7-882D-5E4CFFE97625}" srcOrd="1" destOrd="0" parTransId="{E0749DA8-9E75-41BF-A9CF-59A6C03469F5}" sibTransId="{0157F094-9837-42DB-9431-BA537A08EBAE}"/>
    <dgm:cxn modelId="{6C6B9638-F866-42B7-A315-0992FB09A8CC}" type="presOf" srcId="{4EB3A1DB-06AE-4A45-BBC9-ED75E8211214}" destId="{22315B11-652A-45D7-B5EF-FA7AF38FCE45}" srcOrd="0" destOrd="0" presId="urn:microsoft.com/office/officeart/2005/8/layout/cycle7"/>
    <dgm:cxn modelId="{ABAB0CB3-47E5-41A4-9F2D-A3E4673B4C72}" type="presOf" srcId="{6D3362FF-7177-4A97-8E27-C4EBABDE4725}" destId="{2ACD5117-0E50-4EC2-95AA-A98A0CA52EB3}" srcOrd="0" destOrd="0" presId="urn:microsoft.com/office/officeart/2005/8/layout/cycle7"/>
    <dgm:cxn modelId="{BE1405D9-9DF1-4131-A210-6E78B068AAC7}" type="presOf" srcId="{EDAB7C51-9AF5-4CF3-8184-5BB75DD8B5F2}" destId="{F0B45BE3-92AF-4206-84A3-F5B8229687B0}" srcOrd="0" destOrd="0" presId="urn:microsoft.com/office/officeart/2005/8/layout/cycle7"/>
    <dgm:cxn modelId="{A67021DA-88C5-4937-854D-00D7DB9DD517}" type="presOf" srcId="{097B1B74-5620-4E2F-9517-D58B84F2C540}" destId="{8ED7FF64-139B-4750-8B08-D9C1A15685DB}" srcOrd="0" destOrd="0" presId="urn:microsoft.com/office/officeart/2005/8/layout/cycle7"/>
    <dgm:cxn modelId="{B79D48FA-59CF-435F-96EB-5E27EA6ED5B3}" type="presOf" srcId="{2E38B2F6-2B37-4EC7-882D-5E4CFFE97625}" destId="{5A81FAB7-CF8A-4A26-8AF9-AE53D4AC689E}" srcOrd="0" destOrd="0" presId="urn:microsoft.com/office/officeart/2005/8/layout/cycle7"/>
    <dgm:cxn modelId="{09A2EEFF-DF34-46B6-950B-0EBFB788BC41}" type="presOf" srcId="{0157F094-9837-42DB-9431-BA537A08EBAE}" destId="{CBB6F0B1-7447-4B2C-ACCF-2F9B545E6114}" srcOrd="1" destOrd="0" presId="urn:microsoft.com/office/officeart/2005/8/layout/cycle7"/>
    <dgm:cxn modelId="{068E7A1E-91B6-4FDE-B5CF-6B2DA724BA39}" type="presParOf" srcId="{8ED7FF64-139B-4750-8B08-D9C1A15685DB}" destId="{F0B45BE3-92AF-4206-84A3-F5B8229687B0}" srcOrd="0" destOrd="0" presId="urn:microsoft.com/office/officeart/2005/8/layout/cycle7"/>
    <dgm:cxn modelId="{A98E1840-ADC1-440F-A706-1ACC6A703398}" type="presParOf" srcId="{8ED7FF64-139B-4750-8B08-D9C1A15685DB}" destId="{2ACD5117-0E50-4EC2-95AA-A98A0CA52EB3}" srcOrd="1" destOrd="0" presId="urn:microsoft.com/office/officeart/2005/8/layout/cycle7"/>
    <dgm:cxn modelId="{F363ED89-7AED-44E3-B9E2-6C6915E1C77B}" type="presParOf" srcId="{2ACD5117-0E50-4EC2-95AA-A98A0CA52EB3}" destId="{4B3E154C-254F-4F6D-A3B0-E1A3C1786C70}" srcOrd="0" destOrd="0" presId="urn:microsoft.com/office/officeart/2005/8/layout/cycle7"/>
    <dgm:cxn modelId="{6C690A92-E7F1-4DF9-A2B3-B6B3737A4FB1}" type="presParOf" srcId="{8ED7FF64-139B-4750-8B08-D9C1A15685DB}" destId="{5A81FAB7-CF8A-4A26-8AF9-AE53D4AC689E}" srcOrd="2" destOrd="0" presId="urn:microsoft.com/office/officeart/2005/8/layout/cycle7"/>
    <dgm:cxn modelId="{F2EB3A96-C67F-41ED-88EA-7FD21997858F}" type="presParOf" srcId="{8ED7FF64-139B-4750-8B08-D9C1A15685DB}" destId="{FDA63368-BC34-406C-9BD4-002BDAD30018}" srcOrd="3" destOrd="0" presId="urn:microsoft.com/office/officeart/2005/8/layout/cycle7"/>
    <dgm:cxn modelId="{C738EA8E-E89D-4C82-BA81-BC3F0AD8172F}" type="presParOf" srcId="{FDA63368-BC34-406C-9BD4-002BDAD30018}" destId="{CBB6F0B1-7447-4B2C-ACCF-2F9B545E6114}" srcOrd="0" destOrd="0" presId="urn:microsoft.com/office/officeart/2005/8/layout/cycle7"/>
    <dgm:cxn modelId="{20F9D559-DED8-4951-AEC4-848D115809F6}" type="presParOf" srcId="{8ED7FF64-139B-4750-8B08-D9C1A15685DB}" destId="{D5807423-AF4D-478A-B127-41E80CEB570D}" srcOrd="4" destOrd="0" presId="urn:microsoft.com/office/officeart/2005/8/layout/cycle7"/>
    <dgm:cxn modelId="{911508E1-9BD7-452D-943A-E213D8A1BA08}" type="presParOf" srcId="{8ED7FF64-139B-4750-8B08-D9C1A15685DB}" destId="{22315B11-652A-45D7-B5EF-FA7AF38FCE45}" srcOrd="5" destOrd="0" presId="urn:microsoft.com/office/officeart/2005/8/layout/cycle7"/>
    <dgm:cxn modelId="{08A2B488-0845-4905-BE6F-78B4122FD667}" type="presParOf" srcId="{22315B11-652A-45D7-B5EF-FA7AF38FCE45}" destId="{8E35F6EA-2A0E-419D-9BB7-3562AA97D5D4}"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B58149-F638-4FE9-9614-1432241D86C5}">
      <dsp:nvSpPr>
        <dsp:cNvPr id="0" name=""/>
        <dsp:cNvSpPr/>
      </dsp:nvSpPr>
      <dsp:spPr>
        <a:xfrm>
          <a:off x="1928665" y="116934"/>
          <a:ext cx="1255141" cy="491257"/>
        </a:xfrm>
        <a:prstGeom prst="roundRect">
          <a:avLst/>
        </a:prstGeom>
        <a:noFill/>
        <a:ln w="25400" cap="flat" cmpd="sng" algn="ctr">
          <a:solidFill>
            <a:srgbClr val="002060"/>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de-DE" sz="1400" kern="1200">
              <a:solidFill>
                <a:schemeClr val="tx1"/>
              </a:solidFill>
            </a:rPr>
            <a:t>PHA-</a:t>
          </a:r>
          <a:r>
            <a:rPr lang="de-DE" sz="1400" kern="1200" err="1">
              <a:solidFill>
                <a:schemeClr val="tx1"/>
              </a:solidFill>
            </a:rPr>
            <a:t>based</a:t>
          </a:r>
          <a:r>
            <a:rPr lang="de-DE" sz="1400" kern="1200">
              <a:solidFill>
                <a:schemeClr val="tx1"/>
              </a:solidFill>
            </a:rPr>
            <a:t> </a:t>
          </a:r>
          <a:r>
            <a:rPr lang="de-DE" sz="1400" kern="1200" err="1">
              <a:solidFill>
                <a:schemeClr val="tx1"/>
              </a:solidFill>
            </a:rPr>
            <a:t>materials</a:t>
          </a:r>
          <a:endParaRPr lang="de-DE" sz="1400" kern="1200">
            <a:solidFill>
              <a:schemeClr val="tx1"/>
            </a:solidFill>
          </a:endParaRPr>
        </a:p>
      </dsp:txBody>
      <dsp:txXfrm>
        <a:off x="1952646" y="140915"/>
        <a:ext cx="1207179" cy="443295"/>
      </dsp:txXfrm>
    </dsp:sp>
    <dsp:sp modelId="{B3922470-50E8-4B00-B5A4-7FCFA81CAB87}">
      <dsp:nvSpPr>
        <dsp:cNvPr id="0" name=""/>
        <dsp:cNvSpPr/>
      </dsp:nvSpPr>
      <dsp:spPr>
        <a:xfrm>
          <a:off x="1362489" y="362563"/>
          <a:ext cx="2387493" cy="2387493"/>
        </a:xfrm>
        <a:custGeom>
          <a:avLst/>
          <a:gdLst/>
          <a:ahLst/>
          <a:cxnLst/>
          <a:rect l="0" t="0" r="0" b="0"/>
          <a:pathLst>
            <a:path>
              <a:moveTo>
                <a:pt x="1972923" y="289359"/>
              </a:moveTo>
              <a:arcTo wR="1193746" hR="1193746" stAng="18644797" swAng="1700941"/>
            </a:path>
          </a:pathLst>
        </a:custGeom>
        <a:noFill/>
        <a:ln w="9525" cap="flat" cmpd="sng" algn="ctr">
          <a:solidFill>
            <a:srgbClr val="002060"/>
          </a:solidFill>
          <a:prstDash val="solid"/>
          <a:tailEnd type="arrow"/>
        </a:ln>
        <a:effectLst/>
      </dsp:spPr>
      <dsp:style>
        <a:lnRef idx="1">
          <a:scrgbClr r="0" g="0" b="0"/>
        </a:lnRef>
        <a:fillRef idx="0">
          <a:scrgbClr r="0" g="0" b="0"/>
        </a:fillRef>
        <a:effectRef idx="0">
          <a:scrgbClr r="0" g="0" b="0"/>
        </a:effectRef>
        <a:fontRef idx="minor"/>
      </dsp:style>
    </dsp:sp>
    <dsp:sp modelId="{DE05A998-066B-4046-B281-CE485D539EDC}">
      <dsp:nvSpPr>
        <dsp:cNvPr id="0" name=""/>
        <dsp:cNvSpPr/>
      </dsp:nvSpPr>
      <dsp:spPr>
        <a:xfrm>
          <a:off x="3122412" y="1310681"/>
          <a:ext cx="1255141" cy="491257"/>
        </a:xfrm>
        <a:prstGeom prst="roundRect">
          <a:avLst/>
        </a:prstGeom>
        <a:solidFill>
          <a:schemeClr val="bg1"/>
        </a:solidFill>
        <a:ln w="25400" cap="flat" cmpd="sng" algn="ctr">
          <a:solidFill>
            <a:srgbClr val="002060"/>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de-DE" sz="1400" kern="1200" err="1">
              <a:solidFill>
                <a:schemeClr val="tx1"/>
              </a:solidFill>
            </a:rPr>
            <a:t>Packaging</a:t>
          </a:r>
          <a:endParaRPr lang="de-DE" sz="1400" kern="1200">
            <a:solidFill>
              <a:schemeClr val="tx1"/>
            </a:solidFill>
          </a:endParaRPr>
        </a:p>
      </dsp:txBody>
      <dsp:txXfrm>
        <a:off x="3146393" y="1334662"/>
        <a:ext cx="1207179" cy="443295"/>
      </dsp:txXfrm>
    </dsp:sp>
    <dsp:sp modelId="{2DCF4E49-E67C-4414-B4D6-956845CD8132}">
      <dsp:nvSpPr>
        <dsp:cNvPr id="0" name=""/>
        <dsp:cNvSpPr/>
      </dsp:nvSpPr>
      <dsp:spPr>
        <a:xfrm>
          <a:off x="1362489" y="362563"/>
          <a:ext cx="2387493" cy="2387493"/>
        </a:xfrm>
        <a:custGeom>
          <a:avLst/>
          <a:gdLst/>
          <a:ahLst/>
          <a:cxnLst/>
          <a:rect l="0" t="0" r="0" b="0"/>
          <a:pathLst>
            <a:path>
              <a:moveTo>
                <a:pt x="2308917" y="1619686"/>
              </a:moveTo>
              <a:arcTo wR="1193746" hR="1193746" stAng="1254263" swAng="1700941"/>
            </a:path>
          </a:pathLst>
        </a:custGeom>
        <a:noFill/>
        <a:ln w="9525" cap="flat" cmpd="sng" algn="ctr">
          <a:solidFill>
            <a:srgbClr val="002060"/>
          </a:solidFill>
          <a:prstDash val="solid"/>
          <a:tailEnd type="arrow"/>
        </a:ln>
        <a:effectLst/>
      </dsp:spPr>
      <dsp:style>
        <a:lnRef idx="1">
          <a:scrgbClr r="0" g="0" b="0"/>
        </a:lnRef>
        <a:fillRef idx="0">
          <a:scrgbClr r="0" g="0" b="0"/>
        </a:fillRef>
        <a:effectRef idx="0">
          <a:scrgbClr r="0" g="0" b="0"/>
        </a:effectRef>
        <a:fontRef idx="minor"/>
      </dsp:style>
    </dsp:sp>
    <dsp:sp modelId="{88922B07-CEE9-4AA5-9601-E3EEE830F2C5}">
      <dsp:nvSpPr>
        <dsp:cNvPr id="0" name=""/>
        <dsp:cNvSpPr/>
      </dsp:nvSpPr>
      <dsp:spPr>
        <a:xfrm>
          <a:off x="1928665" y="2504428"/>
          <a:ext cx="1255141" cy="491257"/>
        </a:xfrm>
        <a:prstGeom prst="roundRect">
          <a:avLst/>
        </a:prstGeom>
        <a:noFill/>
        <a:ln w="25400" cap="flat" cmpd="sng" algn="ctr">
          <a:solidFill>
            <a:srgbClr val="002060"/>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de-DE" sz="1400" kern="1200" err="1">
              <a:solidFill>
                <a:schemeClr val="tx1"/>
              </a:solidFill>
            </a:rPr>
            <a:t>Waste</a:t>
          </a:r>
          <a:r>
            <a:rPr lang="de-DE" sz="1400" kern="1200">
              <a:solidFill>
                <a:schemeClr val="tx1"/>
              </a:solidFill>
            </a:rPr>
            <a:t> </a:t>
          </a:r>
          <a:r>
            <a:rPr lang="de-DE" sz="1400" kern="1200" err="1">
              <a:solidFill>
                <a:schemeClr val="tx1"/>
              </a:solidFill>
            </a:rPr>
            <a:t>management</a:t>
          </a:r>
          <a:endParaRPr lang="de-DE" sz="1400" kern="1200">
            <a:solidFill>
              <a:schemeClr val="tx1"/>
            </a:solidFill>
          </a:endParaRPr>
        </a:p>
      </dsp:txBody>
      <dsp:txXfrm>
        <a:off x="1952646" y="2528409"/>
        <a:ext cx="1207179" cy="443295"/>
      </dsp:txXfrm>
    </dsp:sp>
    <dsp:sp modelId="{31CF99F7-D379-4E14-B5C2-147C34080FF5}">
      <dsp:nvSpPr>
        <dsp:cNvPr id="0" name=""/>
        <dsp:cNvSpPr/>
      </dsp:nvSpPr>
      <dsp:spPr>
        <a:xfrm>
          <a:off x="1362489" y="362563"/>
          <a:ext cx="2387493" cy="2387493"/>
        </a:xfrm>
        <a:custGeom>
          <a:avLst/>
          <a:gdLst/>
          <a:ahLst/>
          <a:cxnLst/>
          <a:rect l="0" t="0" r="0" b="0"/>
          <a:pathLst>
            <a:path>
              <a:moveTo>
                <a:pt x="414570" y="2098133"/>
              </a:moveTo>
              <a:arcTo wR="1193746" hR="1193746" stAng="7844797" swAng="1700941"/>
            </a:path>
          </a:pathLst>
        </a:custGeom>
        <a:noFill/>
        <a:ln w="9525" cap="flat" cmpd="sng" algn="ctr">
          <a:solidFill>
            <a:srgbClr val="002060"/>
          </a:solidFill>
          <a:prstDash val="solid"/>
          <a:tailEnd type="arrow"/>
        </a:ln>
        <a:effectLst/>
      </dsp:spPr>
      <dsp:style>
        <a:lnRef idx="1">
          <a:scrgbClr r="0" g="0" b="0"/>
        </a:lnRef>
        <a:fillRef idx="0">
          <a:scrgbClr r="0" g="0" b="0"/>
        </a:fillRef>
        <a:effectRef idx="0">
          <a:scrgbClr r="0" g="0" b="0"/>
        </a:effectRef>
        <a:fontRef idx="minor"/>
      </dsp:style>
    </dsp:sp>
    <dsp:sp modelId="{8252C4CA-8E48-46B9-BA5B-8666F9C944E7}">
      <dsp:nvSpPr>
        <dsp:cNvPr id="0" name=""/>
        <dsp:cNvSpPr/>
      </dsp:nvSpPr>
      <dsp:spPr>
        <a:xfrm>
          <a:off x="734918" y="1310681"/>
          <a:ext cx="1255141" cy="491257"/>
        </a:xfrm>
        <a:prstGeom prst="roundRect">
          <a:avLst/>
        </a:prstGeom>
        <a:noFill/>
        <a:ln w="25400" cap="flat" cmpd="sng" algn="ctr">
          <a:solidFill>
            <a:srgbClr val="002060"/>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de-DE" sz="1400" kern="1200" err="1">
              <a:solidFill>
                <a:schemeClr val="tx1"/>
              </a:solidFill>
            </a:rPr>
            <a:t>Enzymatic</a:t>
          </a:r>
          <a:r>
            <a:rPr lang="de-DE" sz="1400" kern="1200">
              <a:solidFill>
                <a:schemeClr val="tx1"/>
              </a:solidFill>
            </a:rPr>
            <a:t> </a:t>
          </a:r>
          <a:r>
            <a:rPr lang="de-DE" sz="1400" kern="1200" err="1">
              <a:solidFill>
                <a:schemeClr val="tx1"/>
              </a:solidFill>
            </a:rPr>
            <a:t>recycling</a:t>
          </a:r>
          <a:endParaRPr lang="de-DE" sz="1400" kern="1200">
            <a:solidFill>
              <a:schemeClr val="tx1"/>
            </a:solidFill>
          </a:endParaRPr>
        </a:p>
      </dsp:txBody>
      <dsp:txXfrm>
        <a:off x="758899" y="1334662"/>
        <a:ext cx="1207179" cy="443295"/>
      </dsp:txXfrm>
    </dsp:sp>
    <dsp:sp modelId="{555C798B-08A3-4BB5-B4D3-DE6CB0CEC316}">
      <dsp:nvSpPr>
        <dsp:cNvPr id="0" name=""/>
        <dsp:cNvSpPr/>
      </dsp:nvSpPr>
      <dsp:spPr>
        <a:xfrm>
          <a:off x="1362489" y="362563"/>
          <a:ext cx="2387493" cy="2387493"/>
        </a:xfrm>
        <a:custGeom>
          <a:avLst/>
          <a:gdLst/>
          <a:ahLst/>
          <a:cxnLst/>
          <a:rect l="0" t="0" r="0" b="0"/>
          <a:pathLst>
            <a:path>
              <a:moveTo>
                <a:pt x="78575" y="767806"/>
              </a:moveTo>
              <a:arcTo wR="1193746" hR="1193746" stAng="12054263" swAng="1700941"/>
            </a:path>
          </a:pathLst>
        </a:custGeom>
        <a:noFill/>
        <a:ln w="9525" cap="flat" cmpd="sng" algn="ctr">
          <a:solidFill>
            <a:srgbClr val="002060"/>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B45BE3-92AF-4206-84A3-F5B8229687B0}">
      <dsp:nvSpPr>
        <dsp:cNvPr id="0" name=""/>
        <dsp:cNvSpPr/>
      </dsp:nvSpPr>
      <dsp:spPr>
        <a:xfrm>
          <a:off x="820528" y="9357"/>
          <a:ext cx="973019" cy="486509"/>
        </a:xfrm>
        <a:prstGeom prst="roundRect">
          <a:avLst>
            <a:gd name="adj" fmla="val 10000"/>
          </a:avLst>
        </a:prstGeom>
        <a:solidFill>
          <a:schemeClr val="accent3">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de-DE" sz="2100" kern="1200" dirty="0" err="1"/>
            <a:t>eLCA</a:t>
          </a:r>
          <a:endParaRPr lang="en-GB" sz="2100" kern="1200" dirty="0"/>
        </a:p>
      </dsp:txBody>
      <dsp:txXfrm>
        <a:off x="834777" y="23606"/>
        <a:ext cx="944521" cy="458011"/>
      </dsp:txXfrm>
    </dsp:sp>
    <dsp:sp modelId="{2ACD5117-0E50-4EC2-95AA-A98A0CA52EB3}">
      <dsp:nvSpPr>
        <dsp:cNvPr id="0" name=""/>
        <dsp:cNvSpPr/>
      </dsp:nvSpPr>
      <dsp:spPr>
        <a:xfrm rot="3857041">
          <a:off x="1573778" y="970049"/>
          <a:ext cx="1016612" cy="170278"/>
        </a:xfrm>
        <a:prstGeom prst="leftRightArrow">
          <a:avLst>
            <a:gd name="adj1" fmla="val 60000"/>
            <a:gd name="adj2" fmla="val 50000"/>
          </a:avLst>
        </a:prstGeom>
        <a:solidFill>
          <a:schemeClr val="accent3">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GB" sz="700" kern="1200"/>
        </a:p>
      </dsp:txBody>
      <dsp:txXfrm>
        <a:off x="1624861" y="1004105"/>
        <a:ext cx="914446" cy="102166"/>
      </dsp:txXfrm>
    </dsp:sp>
    <dsp:sp modelId="{5A81FAB7-CF8A-4A26-8AF9-AE53D4AC689E}">
      <dsp:nvSpPr>
        <dsp:cNvPr id="0" name=""/>
        <dsp:cNvSpPr/>
      </dsp:nvSpPr>
      <dsp:spPr>
        <a:xfrm>
          <a:off x="1608255" y="1644965"/>
          <a:ext cx="973019" cy="486509"/>
        </a:xfrm>
        <a:prstGeom prst="roundRect">
          <a:avLst>
            <a:gd name="adj" fmla="val 10000"/>
          </a:avLst>
        </a:prstGeom>
        <a:solidFill>
          <a:schemeClr val="accent3">
            <a:shade val="50000"/>
            <a:hueOff val="178371"/>
            <a:satOff val="-2846"/>
            <a:lumOff val="2740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de-DE" sz="2100" kern="1200" dirty="0" err="1"/>
            <a:t>sLCA</a:t>
          </a:r>
          <a:endParaRPr lang="en-GB" sz="2100" kern="1200" dirty="0"/>
        </a:p>
      </dsp:txBody>
      <dsp:txXfrm>
        <a:off x="1622504" y="1659214"/>
        <a:ext cx="944521" cy="458011"/>
      </dsp:txXfrm>
    </dsp:sp>
    <dsp:sp modelId="{FDA63368-BC34-406C-9BD4-002BDAD30018}">
      <dsp:nvSpPr>
        <dsp:cNvPr id="0" name=""/>
        <dsp:cNvSpPr/>
      </dsp:nvSpPr>
      <dsp:spPr>
        <a:xfrm rot="10831374">
          <a:off x="1036532" y="1795742"/>
          <a:ext cx="508209" cy="170278"/>
        </a:xfrm>
        <a:prstGeom prst="leftRightArrow">
          <a:avLst>
            <a:gd name="adj1" fmla="val 60000"/>
            <a:gd name="adj2" fmla="val 50000"/>
          </a:avLst>
        </a:prstGeom>
        <a:solidFill>
          <a:schemeClr val="accent3">
            <a:shade val="90000"/>
            <a:hueOff val="186893"/>
            <a:satOff val="-4005"/>
            <a:lumOff val="2054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GB" sz="700" kern="1200"/>
        </a:p>
      </dsp:txBody>
      <dsp:txXfrm rot="10800000">
        <a:off x="1087615" y="1829798"/>
        <a:ext cx="406043" cy="102166"/>
      </dsp:txXfrm>
    </dsp:sp>
    <dsp:sp modelId="{D5807423-AF4D-478A-B127-41E80CEB570D}">
      <dsp:nvSpPr>
        <dsp:cNvPr id="0" name=""/>
        <dsp:cNvSpPr/>
      </dsp:nvSpPr>
      <dsp:spPr>
        <a:xfrm>
          <a:off x="0" y="1630287"/>
          <a:ext cx="973019" cy="486509"/>
        </a:xfrm>
        <a:prstGeom prst="roundRect">
          <a:avLst>
            <a:gd name="adj" fmla="val 10000"/>
          </a:avLst>
        </a:prstGeom>
        <a:solidFill>
          <a:schemeClr val="accent3">
            <a:shade val="50000"/>
            <a:hueOff val="178371"/>
            <a:satOff val="-2846"/>
            <a:lumOff val="2740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de-DE" sz="2100" kern="1200" dirty="0"/>
            <a:t>LCC</a:t>
          </a:r>
          <a:endParaRPr lang="en-GB" sz="2100" kern="1200" dirty="0"/>
        </a:p>
      </dsp:txBody>
      <dsp:txXfrm>
        <a:off x="14249" y="1644536"/>
        <a:ext cx="944521" cy="458011"/>
      </dsp:txXfrm>
    </dsp:sp>
    <dsp:sp modelId="{22315B11-652A-45D7-B5EF-FA7AF38FCE45}">
      <dsp:nvSpPr>
        <dsp:cNvPr id="0" name=""/>
        <dsp:cNvSpPr/>
      </dsp:nvSpPr>
      <dsp:spPr>
        <a:xfrm rot="17810936">
          <a:off x="104391" y="970054"/>
          <a:ext cx="960826" cy="170278"/>
        </a:xfrm>
        <a:prstGeom prst="leftRightArrow">
          <a:avLst>
            <a:gd name="adj1" fmla="val 60000"/>
            <a:gd name="adj2" fmla="val 50000"/>
          </a:avLst>
        </a:prstGeom>
        <a:solidFill>
          <a:schemeClr val="accent3">
            <a:shade val="90000"/>
            <a:hueOff val="186893"/>
            <a:satOff val="-4005"/>
            <a:lumOff val="2054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11150">
            <a:lnSpc>
              <a:spcPct val="90000"/>
            </a:lnSpc>
            <a:spcBef>
              <a:spcPct val="0"/>
            </a:spcBef>
            <a:spcAft>
              <a:spcPct val="35000"/>
            </a:spcAft>
            <a:buNone/>
          </a:pPr>
          <a:endParaRPr lang="en-GB" sz="700" kern="1200"/>
        </a:p>
      </dsp:txBody>
      <dsp:txXfrm>
        <a:off x="155474" y="1004110"/>
        <a:ext cx="858660" cy="10216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A9C856-1C66-412B-B2B5-543AA107ECF4}">
      <dsp:nvSpPr>
        <dsp:cNvPr id="0" name=""/>
        <dsp:cNvSpPr/>
      </dsp:nvSpPr>
      <dsp:spPr>
        <a:xfrm>
          <a:off x="8947" y="174273"/>
          <a:ext cx="1407323" cy="560772"/>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41910" numCol="1" spcCol="1270" anchor="t" anchorCtr="0">
          <a:noAutofit/>
        </a:bodyPr>
        <a:lstStyle/>
        <a:p>
          <a:pPr marL="0" lvl="0" indent="0" algn="l" defTabSz="488950">
            <a:lnSpc>
              <a:spcPct val="90000"/>
            </a:lnSpc>
            <a:spcBef>
              <a:spcPct val="0"/>
            </a:spcBef>
            <a:spcAft>
              <a:spcPct val="35000"/>
            </a:spcAft>
            <a:buNone/>
          </a:pPr>
          <a:r>
            <a:rPr lang="de-DE" sz="1100" b="1" kern="1200" dirty="0"/>
            <a:t>Life </a:t>
          </a:r>
          <a:r>
            <a:rPr lang="de-DE" sz="1100" b="1" kern="1200" dirty="0" err="1"/>
            <a:t>cycle</a:t>
          </a:r>
          <a:r>
            <a:rPr lang="de-DE" sz="1100" b="1" kern="1200" dirty="0"/>
            <a:t> </a:t>
          </a:r>
          <a:r>
            <a:rPr lang="de-DE" sz="1100" b="1" kern="1200" dirty="0" err="1"/>
            <a:t>inventory</a:t>
          </a:r>
          <a:r>
            <a:rPr lang="de-DE" sz="1100" b="1" kern="1200" dirty="0"/>
            <a:t> </a:t>
          </a:r>
          <a:r>
            <a:rPr lang="de-DE" sz="1100" b="1" kern="1200" dirty="0" err="1"/>
            <a:t>results</a:t>
          </a:r>
          <a:endParaRPr lang="en-GB" sz="1100" kern="1200" dirty="0"/>
        </a:p>
      </dsp:txBody>
      <dsp:txXfrm>
        <a:off x="8947" y="174273"/>
        <a:ext cx="1407323" cy="373848"/>
      </dsp:txXfrm>
    </dsp:sp>
    <dsp:sp modelId="{6480ED61-5327-49B0-A974-E3532ED29026}">
      <dsp:nvSpPr>
        <dsp:cNvPr id="0" name=""/>
        <dsp:cNvSpPr/>
      </dsp:nvSpPr>
      <dsp:spPr>
        <a:xfrm>
          <a:off x="27686" y="571284"/>
          <a:ext cx="1752703" cy="388610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de-DE" sz="1200" kern="1200" dirty="0">
              <a:latin typeface="+mn-lt"/>
            </a:rPr>
            <a:t>Elementary </a:t>
          </a:r>
          <a:r>
            <a:rPr lang="de-DE" sz="1200" kern="1200" dirty="0" err="1">
              <a:latin typeface="+mn-lt"/>
            </a:rPr>
            <a:t>flows</a:t>
          </a:r>
          <a:r>
            <a:rPr lang="de-DE" sz="1200" kern="1200" dirty="0">
              <a:latin typeface="+mn-lt"/>
            </a:rPr>
            <a:t> like:</a:t>
          </a:r>
          <a:endParaRPr lang="en-GB" sz="1200" kern="1200" dirty="0">
            <a:latin typeface="+mn-lt"/>
          </a:endParaRPr>
        </a:p>
        <a:p>
          <a:pPr marL="228600" lvl="2" indent="-114300" algn="l" defTabSz="533400">
            <a:lnSpc>
              <a:spcPct val="90000"/>
            </a:lnSpc>
            <a:spcBef>
              <a:spcPct val="0"/>
            </a:spcBef>
            <a:spcAft>
              <a:spcPct val="15000"/>
            </a:spcAft>
            <a:buChar char="•"/>
          </a:pPr>
          <a14:m xmlns:a14="http://schemas.microsoft.com/office/drawing/2010/main">
            <m:oMath xmlns:m="http://schemas.openxmlformats.org/officeDocument/2006/math">
              <m:sSub>
                <m:sSubPr>
                  <m:ctrlPr>
                    <a:rPr lang="de-DE" sz="1200" i="1" kern="1200" smtClean="0">
                      <a:latin typeface="Cambria Math" panose="02040503050406030204" pitchFamily="18" charset="0"/>
                    </a:rPr>
                  </m:ctrlPr>
                </m:sSubPr>
                <m:e>
                  <m:r>
                    <m:rPr>
                      <m:nor/>
                    </m:rPr>
                    <a:rPr lang="de-DE" sz="1200" kern="1200" dirty="0">
                      <a:latin typeface="+mn-lt"/>
                    </a:rPr>
                    <m:t>CH</m:t>
                  </m:r>
                </m:e>
                <m:sub>
                  <m:r>
                    <a:rPr lang="de-DE" sz="1200" b="0" i="1" kern="1200" smtClean="0">
                      <a:latin typeface="Cambria Math" panose="02040503050406030204" pitchFamily="18" charset="0"/>
                    </a:rPr>
                    <m:t>4</m:t>
                  </m:r>
                </m:sub>
              </m:sSub>
            </m:oMath>
          </a14:m>
          <a:endParaRPr lang="de-DE" sz="1200" kern="1200" dirty="0">
            <a:latin typeface="+mn-lt"/>
          </a:endParaRPr>
        </a:p>
        <a:p>
          <a:pPr marL="228600" lvl="2" indent="-114300" algn="l" defTabSz="533400">
            <a:lnSpc>
              <a:spcPct val="90000"/>
            </a:lnSpc>
            <a:spcBef>
              <a:spcPct val="0"/>
            </a:spcBef>
            <a:spcAft>
              <a:spcPct val="15000"/>
            </a:spcAft>
            <a:buChar char="•"/>
          </a:pPr>
          <a14:m xmlns:a14="http://schemas.microsoft.com/office/drawing/2010/main">
            <m:oMath xmlns:m="http://schemas.openxmlformats.org/officeDocument/2006/math">
              <m:sSub>
                <m:sSubPr>
                  <m:ctrlPr>
                    <a:rPr lang="de-DE" sz="1200" i="1" kern="1200" smtClean="0">
                      <a:latin typeface="Cambria Math" panose="02040503050406030204" pitchFamily="18" charset="0"/>
                    </a:rPr>
                  </m:ctrlPr>
                </m:sSubPr>
                <m:e>
                  <m:r>
                    <m:rPr>
                      <m:nor/>
                    </m:rPr>
                    <a:rPr lang="de-DE" sz="1200" kern="1200" dirty="0">
                      <a:latin typeface="+mn-lt"/>
                    </a:rPr>
                    <m:t>NO</m:t>
                  </m:r>
                </m:e>
                <m:sub>
                  <m:r>
                    <a:rPr lang="de-DE" sz="1200" b="0" i="1" kern="1200" smtClean="0">
                      <a:latin typeface="Cambria Math" panose="02040503050406030204" pitchFamily="18" charset="0"/>
                    </a:rPr>
                    <m:t>𝑥</m:t>
                  </m:r>
                </m:sub>
              </m:sSub>
            </m:oMath>
          </a14:m>
          <a:endParaRPr lang="de-DE" sz="1200" kern="1200" dirty="0">
            <a:latin typeface="+mn-lt"/>
          </a:endParaRPr>
        </a:p>
        <a:p>
          <a:pPr marL="228600" lvl="2" indent="-114300" algn="l" defTabSz="533400">
            <a:lnSpc>
              <a:spcPct val="90000"/>
            </a:lnSpc>
            <a:spcBef>
              <a:spcPct val="0"/>
            </a:spcBef>
            <a:spcAft>
              <a:spcPct val="15000"/>
            </a:spcAft>
            <a:buChar char="•"/>
          </a:pPr>
          <a14:m xmlns:a14="http://schemas.microsoft.com/office/drawing/2010/main">
            <m:oMath xmlns:m="http://schemas.openxmlformats.org/officeDocument/2006/math">
              <m:sSub>
                <m:sSubPr>
                  <m:ctrlPr>
                    <a:rPr lang="de-DE" sz="1200" i="1" kern="1200" smtClean="0">
                      <a:latin typeface="Cambria Math" panose="02040503050406030204" pitchFamily="18" charset="0"/>
                    </a:rPr>
                  </m:ctrlPr>
                </m:sSubPr>
                <m:e>
                  <m:r>
                    <m:rPr>
                      <m:nor/>
                    </m:rPr>
                    <a:rPr lang="de-DE" sz="1200" kern="1200" dirty="0">
                      <a:latin typeface="+mn-lt"/>
                    </a:rPr>
                    <m:t>SO</m:t>
                  </m:r>
                </m:e>
                <m:sub>
                  <m:r>
                    <a:rPr lang="de-DE" sz="1200" b="0" i="1" kern="1200" smtClean="0">
                      <a:latin typeface="Cambria Math" panose="02040503050406030204" pitchFamily="18" charset="0"/>
                    </a:rPr>
                    <m:t>2</m:t>
                  </m:r>
                </m:sub>
              </m:sSub>
            </m:oMath>
          </a14:m>
          <a:endParaRPr lang="de-DE" sz="1200" kern="1200" dirty="0">
            <a:latin typeface="+mn-lt"/>
          </a:endParaRPr>
        </a:p>
        <a:p>
          <a:pPr marL="228600" lvl="2" indent="-114300" algn="l" defTabSz="533400">
            <a:lnSpc>
              <a:spcPct val="90000"/>
            </a:lnSpc>
            <a:spcBef>
              <a:spcPct val="0"/>
            </a:spcBef>
            <a:spcAft>
              <a:spcPct val="15000"/>
            </a:spcAft>
            <a:buChar char="•"/>
          </a:pPr>
          <a14:m xmlns:a14="http://schemas.microsoft.com/office/drawing/2010/main">
            <m:oMath xmlns:m="http://schemas.openxmlformats.org/officeDocument/2006/math">
              <m:sSub>
                <m:sSubPr>
                  <m:ctrlPr>
                    <a:rPr lang="de-DE" sz="1200" i="1" kern="1200" smtClean="0">
                      <a:latin typeface="Cambria Math" panose="02040503050406030204" pitchFamily="18" charset="0"/>
                    </a:rPr>
                  </m:ctrlPr>
                </m:sSubPr>
                <m:e>
                  <m:r>
                    <m:rPr>
                      <m:nor/>
                    </m:rPr>
                    <a:rPr lang="de-DE" sz="1200" kern="1200" dirty="0">
                      <a:latin typeface="+mn-lt"/>
                    </a:rPr>
                    <m:t>NH</m:t>
                  </m:r>
                </m:e>
                <m:sub>
                  <m:r>
                    <a:rPr lang="de-DE" sz="1200" b="0" i="1" kern="1200" smtClean="0">
                      <a:latin typeface="Cambria Math" panose="02040503050406030204" pitchFamily="18" charset="0"/>
                    </a:rPr>
                    <m:t>3</m:t>
                  </m:r>
                </m:sub>
              </m:sSub>
            </m:oMath>
          </a14:m>
          <a:endParaRPr lang="de-DE" sz="1200" kern="1200" dirty="0">
            <a:latin typeface="+mn-lt"/>
          </a:endParaRPr>
        </a:p>
        <a:p>
          <a:pPr marL="228600" lvl="2" indent="-114300" algn="l" defTabSz="533400">
            <a:lnSpc>
              <a:spcPct val="90000"/>
            </a:lnSpc>
            <a:spcBef>
              <a:spcPct val="0"/>
            </a:spcBef>
            <a:spcAft>
              <a:spcPct val="15000"/>
            </a:spcAft>
            <a:buChar char="•"/>
          </a:pPr>
          <a:r>
            <a:rPr lang="de-DE" sz="1200" kern="1200" dirty="0">
              <a:latin typeface="+mn-lt"/>
            </a:rPr>
            <a:t>…</a:t>
          </a:r>
        </a:p>
      </dsp:txBody>
      <dsp:txXfrm>
        <a:off x="79021" y="622619"/>
        <a:ext cx="1650033" cy="3783435"/>
      </dsp:txXfrm>
    </dsp:sp>
    <dsp:sp modelId="{A9541C99-19F2-4CC5-90A5-03684D0DE85B}">
      <dsp:nvSpPr>
        <dsp:cNvPr id="0" name=""/>
        <dsp:cNvSpPr/>
      </dsp:nvSpPr>
      <dsp:spPr>
        <a:xfrm>
          <a:off x="1601129" y="244851"/>
          <a:ext cx="391898" cy="232693"/>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GB" sz="400" kern="1200"/>
        </a:p>
      </dsp:txBody>
      <dsp:txXfrm>
        <a:off x="1601129" y="291390"/>
        <a:ext cx="322090" cy="139615"/>
      </dsp:txXfrm>
    </dsp:sp>
    <dsp:sp modelId="{31565C0D-D8FC-438F-B993-84972D20707F}">
      <dsp:nvSpPr>
        <dsp:cNvPr id="0" name=""/>
        <dsp:cNvSpPr/>
      </dsp:nvSpPr>
      <dsp:spPr>
        <a:xfrm>
          <a:off x="2155701" y="174273"/>
          <a:ext cx="1407323" cy="560772"/>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41910" numCol="1" spcCol="1270" anchor="t" anchorCtr="0">
          <a:noAutofit/>
        </a:bodyPr>
        <a:lstStyle/>
        <a:p>
          <a:pPr marL="0" lvl="0" indent="0" algn="l" defTabSz="488950">
            <a:lnSpc>
              <a:spcPct val="90000"/>
            </a:lnSpc>
            <a:spcBef>
              <a:spcPct val="0"/>
            </a:spcBef>
            <a:spcAft>
              <a:spcPct val="35000"/>
            </a:spcAft>
            <a:buFont typeface="Arial" panose="020B0604020202020204" pitchFamily="34" charset="0"/>
            <a:buNone/>
          </a:pPr>
          <a:r>
            <a:rPr lang="de-DE" sz="1100" b="1" kern="1200" dirty="0" err="1"/>
            <a:t>Midpoint</a:t>
          </a:r>
          <a:r>
            <a:rPr lang="de-DE" sz="1100" b="1" kern="1200" dirty="0"/>
            <a:t> Impact </a:t>
          </a:r>
          <a:r>
            <a:rPr lang="de-DE" sz="1100" b="1" kern="1200" dirty="0" err="1"/>
            <a:t>Categories</a:t>
          </a:r>
          <a:endParaRPr lang="en-GB" sz="1100" kern="1200" dirty="0"/>
        </a:p>
      </dsp:txBody>
      <dsp:txXfrm>
        <a:off x="2155701" y="174273"/>
        <a:ext cx="1407323" cy="373848"/>
      </dsp:txXfrm>
    </dsp:sp>
    <dsp:sp modelId="{F74B45EE-A0D3-472D-B8C6-F9C1B133FB06}">
      <dsp:nvSpPr>
        <dsp:cNvPr id="0" name=""/>
        <dsp:cNvSpPr/>
      </dsp:nvSpPr>
      <dsp:spPr>
        <a:xfrm>
          <a:off x="2174440" y="571284"/>
          <a:ext cx="1752703" cy="388610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22275">
            <a:lnSpc>
              <a:spcPct val="90000"/>
            </a:lnSpc>
            <a:spcBef>
              <a:spcPct val="0"/>
            </a:spcBef>
            <a:spcAft>
              <a:spcPct val="15000"/>
            </a:spcAft>
            <a:buChar char="•"/>
          </a:pPr>
          <a:r>
            <a:rPr lang="en-GB" sz="950" b="1" kern="1200" dirty="0">
              <a:latin typeface="+mn-lt"/>
            </a:rPr>
            <a:t>Global Warming Potential (GWP):</a:t>
          </a:r>
          <a:r>
            <a:rPr lang="en-GB" sz="950" kern="1200" dirty="0">
              <a:latin typeface="+mn-lt"/>
            </a:rPr>
            <a:t> Measures greenhouse gas emissions (kg CO2-eqk)</a:t>
          </a:r>
        </a:p>
        <a:p>
          <a:pPr marL="57150" lvl="1" indent="-57150" algn="l" defTabSz="422275">
            <a:lnSpc>
              <a:spcPct val="90000"/>
            </a:lnSpc>
            <a:spcBef>
              <a:spcPct val="0"/>
            </a:spcBef>
            <a:spcAft>
              <a:spcPct val="15000"/>
            </a:spcAft>
            <a:buChar char="•"/>
          </a:pPr>
          <a:r>
            <a:rPr lang="en-GB" sz="950" b="1" kern="1200" dirty="0">
              <a:latin typeface="+mn-lt"/>
            </a:rPr>
            <a:t>Stratospheric Ozone Depletion Potential (ODP):</a:t>
          </a:r>
          <a:r>
            <a:rPr lang="en-GB" sz="950" kern="1200" dirty="0">
              <a:latin typeface="+mn-lt"/>
            </a:rPr>
            <a:t> Measures damage to the ozone layer (kg CFC−11-eqk)</a:t>
          </a:r>
        </a:p>
        <a:p>
          <a:pPr marL="57150" lvl="1" indent="-57150" algn="l" defTabSz="422275">
            <a:lnSpc>
              <a:spcPct val="90000"/>
            </a:lnSpc>
            <a:spcBef>
              <a:spcPct val="0"/>
            </a:spcBef>
            <a:spcAft>
              <a:spcPct val="15000"/>
            </a:spcAft>
            <a:buChar char="•"/>
          </a:pPr>
          <a:r>
            <a:rPr lang="en-GB" sz="950" b="1" kern="1200" dirty="0">
              <a:latin typeface="+mn-lt"/>
            </a:rPr>
            <a:t>Ozone Formation, Human Health (HOFP):</a:t>
          </a:r>
          <a:r>
            <a:rPr lang="en-GB" sz="950" kern="1200" dirty="0">
              <a:latin typeface="+mn-lt"/>
            </a:rPr>
            <a:t> Ground-level ozone formation affecting health (𝑘𝑔 𝑁𝑂𝑥-</a:t>
          </a:r>
          <a:r>
            <a:rPr lang="en-GB" sz="950" kern="1200" dirty="0" err="1">
              <a:latin typeface="+mn-lt"/>
            </a:rPr>
            <a:t>eq</a:t>
          </a:r>
          <a:r>
            <a:rPr lang="en-GB" sz="950" kern="1200" dirty="0">
              <a:latin typeface="+mn-lt"/>
            </a:rPr>
            <a:t>)</a:t>
          </a:r>
        </a:p>
        <a:p>
          <a:pPr marL="57150" lvl="1" indent="-57150" algn="l" defTabSz="422275">
            <a:lnSpc>
              <a:spcPct val="90000"/>
            </a:lnSpc>
            <a:spcBef>
              <a:spcPct val="0"/>
            </a:spcBef>
            <a:spcAft>
              <a:spcPct val="15000"/>
            </a:spcAft>
            <a:buChar char="•"/>
          </a:pPr>
          <a:r>
            <a:rPr lang="en-GB" sz="950" b="1" kern="1200" dirty="0">
              <a:latin typeface="+mn-lt"/>
            </a:rPr>
            <a:t>Terrestrial Acidification (TAP):</a:t>
          </a:r>
          <a:r>
            <a:rPr lang="en-GB" sz="950" kern="1200" dirty="0">
              <a:latin typeface="+mn-lt"/>
            </a:rPr>
            <a:t> Acid deposition on land (𝑘𝑔 𝑆𝑂2-eq)</a:t>
          </a:r>
        </a:p>
        <a:p>
          <a:pPr marL="57150" lvl="1" indent="-57150" algn="l" defTabSz="422275">
            <a:lnSpc>
              <a:spcPct val="90000"/>
            </a:lnSpc>
            <a:spcBef>
              <a:spcPct val="0"/>
            </a:spcBef>
            <a:spcAft>
              <a:spcPct val="15000"/>
            </a:spcAft>
            <a:buChar char="•"/>
          </a:pPr>
          <a:r>
            <a:rPr lang="en-GB" sz="950" b="1" kern="1200" dirty="0">
              <a:latin typeface="+mn-lt"/>
            </a:rPr>
            <a:t>Freshwater Eutrophication (FEP):</a:t>
          </a:r>
          <a:r>
            <a:rPr lang="en-GB" sz="950" kern="1200" dirty="0">
              <a:latin typeface="+mn-lt"/>
            </a:rPr>
            <a:t> Nutrient pollution in freshwater (𝑘𝑔 𝑃-</a:t>
          </a:r>
          <a:r>
            <a:rPr lang="en-GB" sz="950" kern="1200" dirty="0" err="1">
              <a:latin typeface="+mn-lt"/>
            </a:rPr>
            <a:t>eq</a:t>
          </a:r>
          <a:r>
            <a:rPr lang="en-GB" sz="950" kern="1200" dirty="0">
              <a:latin typeface="+mn-lt"/>
            </a:rPr>
            <a:t>)</a:t>
          </a:r>
        </a:p>
        <a:p>
          <a:pPr marL="57150" lvl="1" indent="-57150" algn="l" defTabSz="422275">
            <a:lnSpc>
              <a:spcPct val="90000"/>
            </a:lnSpc>
            <a:spcBef>
              <a:spcPct val="0"/>
            </a:spcBef>
            <a:spcAft>
              <a:spcPct val="15000"/>
            </a:spcAft>
            <a:buChar char="•"/>
          </a:pPr>
          <a:r>
            <a:rPr lang="en-GB" sz="950" b="1" kern="1200" dirty="0">
              <a:latin typeface="+mn-lt"/>
            </a:rPr>
            <a:t>Human Toxicity:</a:t>
          </a:r>
          <a:r>
            <a:rPr lang="en-GB" sz="950" kern="1200" dirty="0">
              <a:latin typeface="+mn-lt"/>
            </a:rPr>
            <a:t> Potential health risk (𝑘𝑔 1,4−𝐷𝐶𝐵-</a:t>
          </a:r>
          <a:r>
            <a:rPr lang="en-GB" sz="950" kern="1200" dirty="0" err="1">
              <a:latin typeface="+mn-lt"/>
            </a:rPr>
            <a:t>eq</a:t>
          </a:r>
          <a:r>
            <a:rPr lang="en-GB" sz="950" kern="1200" dirty="0">
              <a:latin typeface="+mn-lt"/>
            </a:rPr>
            <a:t>)</a:t>
          </a:r>
        </a:p>
        <a:p>
          <a:pPr marL="57150" lvl="1" indent="-57150" algn="l" defTabSz="422275">
            <a:lnSpc>
              <a:spcPct val="90000"/>
            </a:lnSpc>
            <a:spcBef>
              <a:spcPct val="0"/>
            </a:spcBef>
            <a:spcAft>
              <a:spcPct val="15000"/>
            </a:spcAft>
            <a:buChar char="•"/>
          </a:pPr>
          <a:r>
            <a:rPr lang="en-GB" sz="950" b="1" kern="1200" dirty="0">
              <a:latin typeface="+mn-lt"/>
            </a:rPr>
            <a:t>Fossil Resource Scarcity (FFP):</a:t>
          </a:r>
          <a:r>
            <a:rPr lang="en-GB" sz="950" kern="1200" dirty="0">
              <a:latin typeface="+mn-lt"/>
            </a:rPr>
            <a:t> Depletion of fossil fuels (𝑘𝑔 𝑜𝑖𝑙-</a:t>
          </a:r>
          <a:r>
            <a:rPr lang="en-GB" sz="950" kern="1200" dirty="0" err="1">
              <a:latin typeface="+mn-lt"/>
            </a:rPr>
            <a:t>eq</a:t>
          </a:r>
          <a:r>
            <a:rPr lang="en-GB" sz="950" kern="1200" dirty="0">
              <a:latin typeface="+mn-lt"/>
            </a:rPr>
            <a:t>)</a:t>
          </a:r>
        </a:p>
        <a:p>
          <a:pPr marL="57150" lvl="1" indent="-57150" algn="l" defTabSz="422275">
            <a:lnSpc>
              <a:spcPct val="90000"/>
            </a:lnSpc>
            <a:spcBef>
              <a:spcPct val="0"/>
            </a:spcBef>
            <a:spcAft>
              <a:spcPct val="15000"/>
            </a:spcAft>
            <a:buChar char="•"/>
          </a:pPr>
          <a:r>
            <a:rPr lang="en-GB" sz="950" b="1" kern="1200" dirty="0">
              <a:latin typeface="+mn-lt"/>
            </a:rPr>
            <a:t>Water Consumption (WCP):</a:t>
          </a:r>
          <a:r>
            <a:rPr lang="en-GB" sz="950" kern="1200" dirty="0">
              <a:latin typeface="+mn-lt"/>
            </a:rPr>
            <a:t> Depletion of </a:t>
          </a:r>
          <a:r>
            <a:rPr lang="en-GB" sz="950" kern="1200" dirty="0"/>
            <a:t>freshwater (m3)</a:t>
          </a:r>
        </a:p>
        <a:p>
          <a:pPr marL="57150" lvl="1" indent="-57150" algn="l" defTabSz="422275">
            <a:lnSpc>
              <a:spcPct val="90000"/>
            </a:lnSpc>
            <a:spcBef>
              <a:spcPct val="0"/>
            </a:spcBef>
            <a:spcAft>
              <a:spcPct val="15000"/>
            </a:spcAft>
            <a:buChar char="•"/>
          </a:pPr>
          <a:r>
            <a:rPr lang="de-DE" sz="950" kern="1200" dirty="0"/>
            <a:t>…</a:t>
          </a:r>
          <a:endParaRPr lang="en-GB" sz="950" kern="1200" dirty="0"/>
        </a:p>
      </dsp:txBody>
      <dsp:txXfrm>
        <a:off x="2225775" y="622619"/>
        <a:ext cx="1650033" cy="3783435"/>
      </dsp:txXfrm>
    </dsp:sp>
    <dsp:sp modelId="{D992E383-C7B3-48C2-9AD5-C35C7FA970FE}">
      <dsp:nvSpPr>
        <dsp:cNvPr id="0" name=""/>
        <dsp:cNvSpPr/>
      </dsp:nvSpPr>
      <dsp:spPr>
        <a:xfrm>
          <a:off x="3747883" y="244851"/>
          <a:ext cx="391898" cy="232693"/>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GB" sz="400" kern="1200"/>
        </a:p>
      </dsp:txBody>
      <dsp:txXfrm>
        <a:off x="3747883" y="291390"/>
        <a:ext cx="322090" cy="139615"/>
      </dsp:txXfrm>
    </dsp:sp>
    <dsp:sp modelId="{1CABB0E5-8A88-4F3A-AC1E-79FDDD0913BA}">
      <dsp:nvSpPr>
        <dsp:cNvPr id="0" name=""/>
        <dsp:cNvSpPr/>
      </dsp:nvSpPr>
      <dsp:spPr>
        <a:xfrm>
          <a:off x="4302456" y="174273"/>
          <a:ext cx="1407323" cy="560772"/>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41910" numCol="1" spcCol="1270" anchor="t" anchorCtr="0">
          <a:noAutofit/>
        </a:bodyPr>
        <a:lstStyle/>
        <a:p>
          <a:pPr marL="0" lvl="0" indent="0" algn="l" defTabSz="488950">
            <a:lnSpc>
              <a:spcPct val="90000"/>
            </a:lnSpc>
            <a:spcBef>
              <a:spcPct val="0"/>
            </a:spcBef>
            <a:spcAft>
              <a:spcPct val="35000"/>
            </a:spcAft>
            <a:buFont typeface="Arial" panose="020B0604020202020204" pitchFamily="34" charset="0"/>
            <a:buNone/>
          </a:pPr>
          <a:r>
            <a:rPr lang="de-DE" sz="1100" b="1" kern="1200" dirty="0"/>
            <a:t>Damage </a:t>
          </a:r>
          <a:r>
            <a:rPr lang="de-DE" sz="1100" b="1" kern="1200" dirty="0" err="1"/>
            <a:t>Pathways</a:t>
          </a:r>
          <a:endParaRPr lang="en-GB" sz="1100" kern="1200" dirty="0"/>
        </a:p>
      </dsp:txBody>
      <dsp:txXfrm>
        <a:off x="4302456" y="174273"/>
        <a:ext cx="1407323" cy="373848"/>
      </dsp:txXfrm>
    </dsp:sp>
    <dsp:sp modelId="{DF15EEAB-E57B-4582-B014-1854199576D7}">
      <dsp:nvSpPr>
        <dsp:cNvPr id="0" name=""/>
        <dsp:cNvSpPr/>
      </dsp:nvSpPr>
      <dsp:spPr>
        <a:xfrm>
          <a:off x="4321194" y="571284"/>
          <a:ext cx="1752703" cy="3886105"/>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de-DE" sz="1200" b="1" kern="1200" dirty="0"/>
            <a:t>GHG </a:t>
          </a:r>
          <a:r>
            <a:rPr lang="de-DE" sz="1200" b="1" kern="1200" dirty="0" err="1"/>
            <a:t>emission</a:t>
          </a:r>
          <a:r>
            <a:rPr lang="de-DE" sz="1200" b="1" kern="1200" dirty="0"/>
            <a:t> </a:t>
          </a:r>
          <a:r>
            <a:rPr lang="de-DE" sz="1200" b="1" kern="1200" dirty="0" err="1"/>
            <a:t>increases</a:t>
          </a:r>
          <a:r>
            <a:rPr lang="de-DE" sz="1200" b="1" kern="1200" dirty="0"/>
            <a:t> GHG </a:t>
          </a:r>
          <a:r>
            <a:rPr lang="de-DE" sz="1200" b="1" kern="1200" dirty="0" err="1"/>
            <a:t>concentration</a:t>
          </a:r>
          <a:r>
            <a:rPr lang="de-DE" sz="1200" b="1" kern="1200" dirty="0"/>
            <a:t>:</a:t>
          </a:r>
          <a:r>
            <a:rPr lang="de-DE" sz="1200" kern="1200" dirty="0"/>
            <a:t> </a:t>
          </a:r>
          <a:r>
            <a:rPr lang="de-DE" sz="1200" kern="1200" dirty="0" err="1"/>
            <a:t>increases</a:t>
          </a:r>
          <a:r>
            <a:rPr lang="de-DE" sz="1200" kern="1200" dirty="0"/>
            <a:t> global </a:t>
          </a:r>
          <a:r>
            <a:rPr lang="de-DE" sz="1200" kern="1200" dirty="0" err="1"/>
            <a:t>mean</a:t>
          </a:r>
          <a:r>
            <a:rPr lang="de-DE" sz="1200" kern="1200" dirty="0"/>
            <a:t> </a:t>
          </a:r>
          <a:r>
            <a:rPr lang="de-DE" sz="1200" kern="1200" dirty="0" err="1"/>
            <a:t>temperature</a:t>
          </a:r>
          <a:endParaRPr lang="en-GB" sz="1200" kern="1200" dirty="0"/>
        </a:p>
        <a:p>
          <a:pPr marL="228600" lvl="2" indent="-114300" algn="l" defTabSz="533400">
            <a:lnSpc>
              <a:spcPct val="90000"/>
            </a:lnSpc>
            <a:spcBef>
              <a:spcPct val="0"/>
            </a:spcBef>
            <a:spcAft>
              <a:spcPct val="15000"/>
            </a:spcAft>
            <a:buChar char="•"/>
          </a:pPr>
          <a:r>
            <a:rPr lang="de-DE" sz="1200" kern="1200" dirty="0"/>
            <a:t>Change in </a:t>
          </a:r>
          <a:r>
            <a:rPr lang="de-DE" sz="1200" kern="1200" dirty="0" err="1"/>
            <a:t>disease</a:t>
          </a:r>
          <a:r>
            <a:rPr lang="de-DE" sz="1200" kern="1200" dirty="0"/>
            <a:t> </a:t>
          </a:r>
          <a:r>
            <a:rPr lang="de-DE" sz="1200" kern="1200" dirty="0" err="1"/>
            <a:t>distribution</a:t>
          </a:r>
          <a:r>
            <a:rPr lang="de-DE" sz="1200" kern="1200" dirty="0"/>
            <a:t> and </a:t>
          </a:r>
          <a:r>
            <a:rPr lang="de-DE" sz="1200" kern="1200" dirty="0" err="1"/>
            <a:t>flooding</a:t>
          </a:r>
          <a:r>
            <a:rPr lang="de-DE" sz="1200" kern="1200" dirty="0"/>
            <a:t> -&gt; </a:t>
          </a:r>
          <a:r>
            <a:rPr lang="de-DE" sz="1200" kern="1200" dirty="0" err="1"/>
            <a:t>damage</a:t>
          </a:r>
          <a:r>
            <a:rPr lang="de-DE" sz="1200" kern="1200" dirty="0"/>
            <a:t> </a:t>
          </a:r>
          <a:r>
            <a:rPr lang="de-DE" sz="1200" kern="1200" dirty="0" err="1"/>
            <a:t>to</a:t>
          </a:r>
          <a:r>
            <a:rPr lang="de-DE" sz="1200" kern="1200" dirty="0"/>
            <a:t> human </a:t>
          </a:r>
          <a:r>
            <a:rPr lang="de-DE" sz="1200" kern="1200" dirty="0" err="1"/>
            <a:t>health</a:t>
          </a:r>
          <a:endParaRPr lang="en-GB" sz="1200" kern="1200" dirty="0"/>
        </a:p>
        <a:p>
          <a:pPr marL="228600" lvl="2" indent="-114300" algn="l" defTabSz="533400">
            <a:lnSpc>
              <a:spcPct val="90000"/>
            </a:lnSpc>
            <a:spcBef>
              <a:spcPct val="0"/>
            </a:spcBef>
            <a:spcAft>
              <a:spcPct val="15000"/>
            </a:spcAft>
            <a:buChar char="•"/>
          </a:pPr>
          <a:r>
            <a:rPr lang="de-DE" sz="1200" kern="1200" dirty="0"/>
            <a:t>Change in </a:t>
          </a:r>
          <a:r>
            <a:rPr lang="de-DE" sz="1200" kern="1200" dirty="0" err="1"/>
            <a:t>biome</a:t>
          </a:r>
          <a:r>
            <a:rPr lang="de-DE" sz="1200" kern="1200" dirty="0"/>
            <a:t> </a:t>
          </a:r>
          <a:r>
            <a:rPr lang="de-DE" sz="1200" kern="1200" dirty="0" err="1"/>
            <a:t>distribution</a:t>
          </a:r>
          <a:r>
            <a:rPr lang="de-DE" sz="1200" kern="1200" dirty="0"/>
            <a:t>  -&gt; </a:t>
          </a:r>
          <a:r>
            <a:rPr lang="de-DE" sz="1200" kern="1200" dirty="0" err="1"/>
            <a:t>Disappeared</a:t>
          </a:r>
          <a:r>
            <a:rPr lang="de-DE" sz="1200" kern="1200" dirty="0"/>
            <a:t> </a:t>
          </a:r>
          <a:r>
            <a:rPr lang="de-DE" sz="1200" kern="1200" dirty="0" err="1"/>
            <a:t>terrestrial</a:t>
          </a:r>
          <a:r>
            <a:rPr lang="de-DE" sz="1200" kern="1200" dirty="0"/>
            <a:t> </a:t>
          </a:r>
          <a:r>
            <a:rPr lang="de-DE" sz="1200" kern="1200" dirty="0" err="1"/>
            <a:t>species</a:t>
          </a:r>
          <a:endParaRPr lang="en-GB" sz="1200" kern="1200" dirty="0"/>
        </a:p>
        <a:p>
          <a:pPr marL="228600" lvl="2" indent="-114300" algn="l" defTabSz="533400">
            <a:lnSpc>
              <a:spcPct val="90000"/>
            </a:lnSpc>
            <a:spcBef>
              <a:spcPct val="0"/>
            </a:spcBef>
            <a:spcAft>
              <a:spcPct val="15000"/>
            </a:spcAft>
            <a:buChar char="•"/>
          </a:pPr>
          <a:r>
            <a:rPr lang="de-DE" sz="1200" kern="1200" dirty="0"/>
            <a:t>Change in </a:t>
          </a:r>
          <a:r>
            <a:rPr lang="de-DE" sz="1200" kern="1200" dirty="0" err="1"/>
            <a:t>river</a:t>
          </a:r>
          <a:r>
            <a:rPr lang="de-DE" sz="1200" kern="1200" dirty="0"/>
            <a:t> </a:t>
          </a:r>
          <a:r>
            <a:rPr lang="de-DE" sz="1200" kern="1200" dirty="0" err="1"/>
            <a:t>discharge</a:t>
          </a:r>
          <a:r>
            <a:rPr lang="de-DE" sz="1200" kern="1200" dirty="0"/>
            <a:t> -&gt; </a:t>
          </a:r>
          <a:r>
            <a:rPr lang="de-DE" sz="1200" kern="1200" dirty="0" err="1"/>
            <a:t>disappeared</a:t>
          </a:r>
          <a:r>
            <a:rPr lang="de-DE" sz="1200" kern="1200" dirty="0"/>
            <a:t> </a:t>
          </a:r>
          <a:r>
            <a:rPr lang="de-DE" sz="1200" kern="1200" dirty="0" err="1"/>
            <a:t>freswater</a:t>
          </a:r>
          <a:r>
            <a:rPr lang="de-DE" sz="1200" kern="1200" dirty="0"/>
            <a:t> </a:t>
          </a:r>
          <a:r>
            <a:rPr lang="de-DE" sz="1200" kern="1200" dirty="0" err="1"/>
            <a:t>fish</a:t>
          </a:r>
          <a:endParaRPr lang="en-GB" sz="1200" kern="1200" dirty="0"/>
        </a:p>
        <a:p>
          <a:pPr marL="114300" lvl="1" indent="-114300" algn="l" defTabSz="533400">
            <a:lnSpc>
              <a:spcPct val="90000"/>
            </a:lnSpc>
            <a:spcBef>
              <a:spcPct val="0"/>
            </a:spcBef>
            <a:spcAft>
              <a:spcPct val="15000"/>
            </a:spcAft>
            <a:buChar char="•"/>
          </a:pPr>
          <a:r>
            <a:rPr lang="de-DE" sz="1200" kern="1200" dirty="0"/>
            <a:t>…</a:t>
          </a:r>
          <a:endParaRPr lang="en-GB" sz="1200" kern="1200" dirty="0"/>
        </a:p>
      </dsp:txBody>
      <dsp:txXfrm>
        <a:off x="4372529" y="622619"/>
        <a:ext cx="1650033" cy="3783435"/>
      </dsp:txXfrm>
    </dsp:sp>
    <dsp:sp modelId="{7669AC73-3D3E-4239-A4CF-88A89D08AFD3}">
      <dsp:nvSpPr>
        <dsp:cNvPr id="0" name=""/>
        <dsp:cNvSpPr/>
      </dsp:nvSpPr>
      <dsp:spPr>
        <a:xfrm rot="36871">
          <a:off x="5894626" y="256482"/>
          <a:ext cx="391920" cy="232693"/>
        </a:xfrm>
        <a:prstGeom prst="righ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
            <a:lnSpc>
              <a:spcPct val="90000"/>
            </a:lnSpc>
            <a:spcBef>
              <a:spcPct val="0"/>
            </a:spcBef>
            <a:spcAft>
              <a:spcPct val="35000"/>
            </a:spcAft>
            <a:buNone/>
          </a:pPr>
          <a:endParaRPr lang="en-GB" sz="400" kern="1200"/>
        </a:p>
      </dsp:txBody>
      <dsp:txXfrm>
        <a:off x="5894628" y="302647"/>
        <a:ext cx="322112" cy="139615"/>
      </dsp:txXfrm>
    </dsp:sp>
    <dsp:sp modelId="{3A4785CF-94CB-4348-8AE0-889391E70E04}">
      <dsp:nvSpPr>
        <dsp:cNvPr id="0" name=""/>
        <dsp:cNvSpPr/>
      </dsp:nvSpPr>
      <dsp:spPr>
        <a:xfrm>
          <a:off x="6449210" y="197299"/>
          <a:ext cx="1407323" cy="560772"/>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41910" numCol="1" spcCol="1270" anchor="t" anchorCtr="0">
          <a:noAutofit/>
        </a:bodyPr>
        <a:lstStyle/>
        <a:p>
          <a:pPr marL="0" lvl="0" indent="0" algn="l" defTabSz="488950">
            <a:lnSpc>
              <a:spcPct val="90000"/>
            </a:lnSpc>
            <a:spcBef>
              <a:spcPct val="0"/>
            </a:spcBef>
            <a:spcAft>
              <a:spcPct val="35000"/>
            </a:spcAft>
            <a:buNone/>
          </a:pPr>
          <a:r>
            <a:rPr lang="de-DE" sz="1100" b="1" kern="1200"/>
            <a:t>Endpoint area of protection</a:t>
          </a:r>
          <a:endParaRPr lang="de-DE" sz="1100" kern="1200" dirty="0"/>
        </a:p>
      </dsp:txBody>
      <dsp:txXfrm>
        <a:off x="6449210" y="197299"/>
        <a:ext cx="1407323" cy="373848"/>
      </dsp:txXfrm>
    </dsp:sp>
    <dsp:sp modelId="{53E652D2-6416-4E8D-B410-84B3026E83FF}">
      <dsp:nvSpPr>
        <dsp:cNvPr id="0" name=""/>
        <dsp:cNvSpPr/>
      </dsp:nvSpPr>
      <dsp:spPr>
        <a:xfrm>
          <a:off x="6467948" y="594036"/>
          <a:ext cx="1752703" cy="3840326"/>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n-GB" sz="1200" b="1" i="0" kern="1200" dirty="0"/>
            <a:t>Human Health:</a:t>
          </a:r>
          <a:r>
            <a:rPr lang="en-GB" sz="1200" b="0" i="0" kern="1200" dirty="0"/>
            <a:t> Measured in Disability-Adjusted Life Years (DALY).</a:t>
          </a:r>
          <a:endParaRPr lang="en-GB" sz="1200" kern="1200" dirty="0"/>
        </a:p>
        <a:p>
          <a:pPr marL="114300" lvl="1" indent="-114300" algn="l" defTabSz="533400">
            <a:lnSpc>
              <a:spcPct val="90000"/>
            </a:lnSpc>
            <a:spcBef>
              <a:spcPct val="0"/>
            </a:spcBef>
            <a:spcAft>
              <a:spcPct val="15000"/>
            </a:spcAft>
            <a:buFont typeface="Arial" panose="020B0604020202020204" pitchFamily="34" charset="0"/>
            <a:buChar char="•"/>
          </a:pPr>
          <a:r>
            <a:rPr lang="en-GB" sz="1200" b="1" i="0" kern="1200"/>
            <a:t>Ecosystem Quality:</a:t>
          </a:r>
          <a:r>
            <a:rPr lang="en-GB" sz="1200" b="0" i="0" kern="1200"/>
            <a:t> Measured in species·year.</a:t>
          </a:r>
        </a:p>
        <a:p>
          <a:pPr marL="114300" lvl="1" indent="-114300" algn="l" defTabSz="533400">
            <a:lnSpc>
              <a:spcPct val="90000"/>
            </a:lnSpc>
            <a:spcBef>
              <a:spcPct val="0"/>
            </a:spcBef>
            <a:spcAft>
              <a:spcPct val="15000"/>
            </a:spcAft>
            <a:buFont typeface="Arial" panose="020B0604020202020204" pitchFamily="34" charset="0"/>
            <a:buChar char="•"/>
          </a:pPr>
          <a:r>
            <a:rPr lang="en-GB" sz="1200" b="1" i="0" kern="1200" dirty="0"/>
            <a:t>Resources:</a:t>
          </a:r>
          <a:r>
            <a:rPr lang="en-GB" sz="1200" b="0" i="0" kern="1200" dirty="0"/>
            <a:t> Measured in MJ surplus energy. </a:t>
          </a:r>
        </a:p>
      </dsp:txBody>
      <dsp:txXfrm>
        <a:off x="6519283" y="645371"/>
        <a:ext cx="1650033" cy="373765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EED3AE-0904-4965-A923-BC1BD77218B2}">
      <dsp:nvSpPr>
        <dsp:cNvPr id="0" name=""/>
        <dsp:cNvSpPr/>
      </dsp:nvSpPr>
      <dsp:spPr>
        <a:xfrm>
          <a:off x="-5510004" y="-843613"/>
          <a:ext cx="6560564" cy="6560564"/>
        </a:xfrm>
        <a:prstGeom prst="blockArc">
          <a:avLst>
            <a:gd name="adj1" fmla="val 18900000"/>
            <a:gd name="adj2" fmla="val 2700000"/>
            <a:gd name="adj3" fmla="val 329"/>
          </a:avLst>
        </a:prstGeom>
        <a:noFill/>
        <a:ln w="25400" cap="flat" cmpd="sng" algn="ctr">
          <a:solidFill>
            <a:schemeClr val="accent3">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9DC0F92-2626-4245-B318-3AF6930DEB0E}">
      <dsp:nvSpPr>
        <dsp:cNvPr id="0" name=""/>
        <dsp:cNvSpPr/>
      </dsp:nvSpPr>
      <dsp:spPr>
        <a:xfrm>
          <a:off x="391586" y="256629"/>
          <a:ext cx="8079846" cy="513064"/>
        </a:xfrm>
        <a:prstGeom prst="rect">
          <a:avLst/>
        </a:prstGeom>
        <a:gradFill rotWithShape="0">
          <a:gsLst>
            <a:gs pos="0">
              <a:schemeClr val="accent3">
                <a:shade val="50000"/>
                <a:hueOff val="0"/>
                <a:satOff val="0"/>
                <a:lumOff val="0"/>
                <a:alphaOff val="0"/>
                <a:tint val="50000"/>
                <a:satMod val="300000"/>
              </a:schemeClr>
            </a:gs>
            <a:gs pos="35000">
              <a:schemeClr val="accent3">
                <a:shade val="50000"/>
                <a:hueOff val="0"/>
                <a:satOff val="0"/>
                <a:lumOff val="0"/>
                <a:alphaOff val="0"/>
                <a:tint val="37000"/>
                <a:satMod val="300000"/>
              </a:schemeClr>
            </a:gs>
            <a:gs pos="100000">
              <a:schemeClr val="accent3">
                <a:shade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7245" tIns="33020" rIns="33020" bIns="33020" numCol="1" spcCol="1270" anchor="ctr" anchorCtr="0">
          <a:noAutofit/>
        </a:bodyPr>
        <a:lstStyle/>
        <a:p>
          <a:pPr marL="0" lvl="0" indent="0" algn="l" defTabSz="577850">
            <a:lnSpc>
              <a:spcPct val="90000"/>
            </a:lnSpc>
            <a:spcBef>
              <a:spcPct val="0"/>
            </a:spcBef>
            <a:spcAft>
              <a:spcPct val="35000"/>
            </a:spcAft>
            <a:buNone/>
          </a:pPr>
          <a:r>
            <a:rPr lang="en-US" sz="1300" b="1" kern="1200" dirty="0">
              <a:latin typeface="+mn-lt"/>
              <a:cs typeface="Times New Roman" panose="02020603050405020304" pitchFamily="18" charset="0"/>
            </a:rPr>
            <a:t>Development of the Process Flow Diagram</a:t>
          </a:r>
        </a:p>
        <a:p>
          <a:pPr marL="0" lvl="0" indent="0" algn="l" defTabSz="577850">
            <a:lnSpc>
              <a:spcPct val="90000"/>
            </a:lnSpc>
            <a:spcBef>
              <a:spcPct val="0"/>
            </a:spcBef>
            <a:spcAft>
              <a:spcPct val="35000"/>
            </a:spcAft>
            <a:buNone/>
          </a:pPr>
          <a:r>
            <a:rPr lang="en-US" sz="1300" b="1" kern="1200" dirty="0">
              <a:latin typeface="+mn-lt"/>
              <a:cs typeface="Times New Roman" panose="02020603050405020304" pitchFamily="18" charset="0"/>
            </a:rPr>
            <a:t>(process design-</a:t>
          </a:r>
          <a:r>
            <a:rPr lang="en-US" sz="1300" b="1" kern="1200" dirty="0" err="1">
              <a:latin typeface="+mn-lt"/>
              <a:cs typeface="Times New Roman" panose="02020603050405020304" pitchFamily="18" charset="0"/>
            </a:rPr>
            <a:t>Unisim</a:t>
          </a:r>
          <a:r>
            <a:rPr lang="en-US" sz="1300" b="1" kern="1200" dirty="0">
              <a:latin typeface="+mn-lt"/>
              <a:cs typeface="Times New Roman" panose="02020603050405020304" pitchFamily="18" charset="0"/>
            </a:rPr>
            <a:t>, material and energy balance)</a:t>
          </a:r>
          <a:endParaRPr lang="en-GB" sz="1300" kern="1200" dirty="0"/>
        </a:p>
      </dsp:txBody>
      <dsp:txXfrm>
        <a:off x="391586" y="256629"/>
        <a:ext cx="8079846" cy="513064"/>
      </dsp:txXfrm>
    </dsp:sp>
    <dsp:sp modelId="{9A6AB6BB-F90D-41E1-85DB-9E43F64CB4C6}">
      <dsp:nvSpPr>
        <dsp:cNvPr id="0" name=""/>
        <dsp:cNvSpPr/>
      </dsp:nvSpPr>
      <dsp:spPr>
        <a:xfrm>
          <a:off x="70920" y="203636"/>
          <a:ext cx="641331" cy="641331"/>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3">
              <a:shade val="50000"/>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1B58A079-E9AA-411D-9660-021626E85143}">
      <dsp:nvSpPr>
        <dsp:cNvPr id="0" name=""/>
        <dsp:cNvSpPr/>
      </dsp:nvSpPr>
      <dsp:spPr>
        <a:xfrm>
          <a:off x="813617" y="1026129"/>
          <a:ext cx="7657815" cy="513064"/>
        </a:xfrm>
        <a:prstGeom prst="rect">
          <a:avLst/>
        </a:prstGeom>
        <a:gradFill rotWithShape="0">
          <a:gsLst>
            <a:gs pos="0">
              <a:schemeClr val="accent3">
                <a:shade val="50000"/>
                <a:hueOff val="89185"/>
                <a:satOff val="-1423"/>
                <a:lumOff val="13702"/>
                <a:alphaOff val="0"/>
                <a:tint val="50000"/>
                <a:satMod val="300000"/>
              </a:schemeClr>
            </a:gs>
            <a:gs pos="35000">
              <a:schemeClr val="accent3">
                <a:shade val="50000"/>
                <a:hueOff val="89185"/>
                <a:satOff val="-1423"/>
                <a:lumOff val="13702"/>
                <a:alphaOff val="0"/>
                <a:tint val="37000"/>
                <a:satMod val="300000"/>
              </a:schemeClr>
            </a:gs>
            <a:gs pos="100000">
              <a:schemeClr val="accent3">
                <a:shade val="50000"/>
                <a:hueOff val="89185"/>
                <a:satOff val="-1423"/>
                <a:lumOff val="13702"/>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7245" tIns="33020" rIns="33020" bIns="33020" numCol="1" spcCol="1270" anchor="ctr" anchorCtr="0">
          <a:noAutofit/>
        </a:bodyPr>
        <a:lstStyle/>
        <a:p>
          <a:pPr marL="0" lvl="0" indent="0" algn="l" defTabSz="577850">
            <a:lnSpc>
              <a:spcPct val="90000"/>
            </a:lnSpc>
            <a:spcBef>
              <a:spcPct val="0"/>
            </a:spcBef>
            <a:spcAft>
              <a:spcPct val="35000"/>
            </a:spcAft>
            <a:buNone/>
          </a:pPr>
          <a:r>
            <a:rPr lang="en-US" sz="1300" b="1" kern="1200" dirty="0"/>
            <a:t>Sizing of all process equipment using standard chemical engineering techniques and widely acceptable rules of thumb</a:t>
          </a:r>
          <a:endParaRPr lang="en-GB" sz="1300" b="1" kern="1200" dirty="0"/>
        </a:p>
      </dsp:txBody>
      <dsp:txXfrm>
        <a:off x="813617" y="1026129"/>
        <a:ext cx="7657815" cy="513064"/>
      </dsp:txXfrm>
    </dsp:sp>
    <dsp:sp modelId="{B1CAEFDC-6E41-4E25-875A-A2AB7CB7D5E3}">
      <dsp:nvSpPr>
        <dsp:cNvPr id="0" name=""/>
        <dsp:cNvSpPr/>
      </dsp:nvSpPr>
      <dsp:spPr>
        <a:xfrm>
          <a:off x="492951" y="961996"/>
          <a:ext cx="641331" cy="641331"/>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3">
              <a:shade val="50000"/>
              <a:hueOff val="89185"/>
              <a:satOff val="-1423"/>
              <a:lumOff val="13702"/>
              <a:alphaOff val="0"/>
            </a:schemeClr>
          </a:solidFill>
          <a:prstDash val="solid"/>
        </a:ln>
        <a:effectLst/>
      </dsp:spPr>
      <dsp:style>
        <a:lnRef idx="1">
          <a:scrgbClr r="0" g="0" b="0"/>
        </a:lnRef>
        <a:fillRef idx="2">
          <a:scrgbClr r="0" g="0" b="0"/>
        </a:fillRef>
        <a:effectRef idx="0">
          <a:scrgbClr r="0" g="0" b="0"/>
        </a:effectRef>
        <a:fontRef idx="minor"/>
      </dsp:style>
    </dsp:sp>
    <dsp:sp modelId="{04680436-14D0-4AEE-A1EF-9DA4B813244D}">
      <dsp:nvSpPr>
        <dsp:cNvPr id="0" name=""/>
        <dsp:cNvSpPr/>
      </dsp:nvSpPr>
      <dsp:spPr>
        <a:xfrm>
          <a:off x="1006601" y="1795629"/>
          <a:ext cx="7464831" cy="513064"/>
        </a:xfrm>
        <a:prstGeom prst="rect">
          <a:avLst/>
        </a:prstGeom>
        <a:gradFill rotWithShape="0">
          <a:gsLst>
            <a:gs pos="0">
              <a:schemeClr val="accent3">
                <a:shade val="50000"/>
                <a:hueOff val="178371"/>
                <a:satOff val="-2846"/>
                <a:lumOff val="27405"/>
                <a:alphaOff val="0"/>
                <a:tint val="50000"/>
                <a:satMod val="300000"/>
              </a:schemeClr>
            </a:gs>
            <a:gs pos="35000">
              <a:schemeClr val="accent3">
                <a:shade val="50000"/>
                <a:hueOff val="178371"/>
                <a:satOff val="-2846"/>
                <a:lumOff val="27405"/>
                <a:alphaOff val="0"/>
                <a:tint val="37000"/>
                <a:satMod val="300000"/>
              </a:schemeClr>
            </a:gs>
            <a:gs pos="100000">
              <a:schemeClr val="accent3">
                <a:shade val="50000"/>
                <a:hueOff val="178371"/>
                <a:satOff val="-2846"/>
                <a:lumOff val="27405"/>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7245" tIns="33020" rIns="33020" bIns="33020" numCol="1" spcCol="1270" anchor="ctr" anchorCtr="0">
          <a:noAutofit/>
        </a:bodyPr>
        <a:lstStyle/>
        <a:p>
          <a:pPr marL="0" lvl="0" indent="0" algn="l" defTabSz="577850">
            <a:lnSpc>
              <a:spcPct val="90000"/>
            </a:lnSpc>
            <a:spcBef>
              <a:spcPct val="0"/>
            </a:spcBef>
            <a:spcAft>
              <a:spcPct val="35000"/>
            </a:spcAft>
            <a:buNone/>
          </a:pPr>
          <a:r>
            <a:rPr lang="en-US" sz="1300" b="1" kern="1200" dirty="0"/>
            <a:t>Estimation of purchased equipment cost (Cp) using relevant textbooks and reports</a:t>
          </a:r>
          <a:endParaRPr lang="en-GB" sz="1300" b="1" kern="1200" dirty="0"/>
        </a:p>
      </dsp:txBody>
      <dsp:txXfrm>
        <a:off x="1006601" y="1795629"/>
        <a:ext cx="7464831" cy="513064"/>
      </dsp:txXfrm>
    </dsp:sp>
    <dsp:sp modelId="{62153F43-5419-4F98-B981-14433CADE856}">
      <dsp:nvSpPr>
        <dsp:cNvPr id="0" name=""/>
        <dsp:cNvSpPr/>
      </dsp:nvSpPr>
      <dsp:spPr>
        <a:xfrm>
          <a:off x="685936" y="1731496"/>
          <a:ext cx="641331" cy="641331"/>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3">
              <a:shade val="50000"/>
              <a:hueOff val="178371"/>
              <a:satOff val="-2846"/>
              <a:lumOff val="27405"/>
              <a:alphaOff val="0"/>
            </a:schemeClr>
          </a:solidFill>
          <a:prstDash val="solid"/>
        </a:ln>
        <a:effectLst/>
      </dsp:spPr>
      <dsp:style>
        <a:lnRef idx="1">
          <a:scrgbClr r="0" g="0" b="0"/>
        </a:lnRef>
        <a:fillRef idx="2">
          <a:scrgbClr r="0" g="0" b="0"/>
        </a:fillRef>
        <a:effectRef idx="0">
          <a:scrgbClr r="0" g="0" b="0"/>
        </a:effectRef>
        <a:fontRef idx="minor"/>
      </dsp:style>
    </dsp:sp>
    <dsp:sp modelId="{1D91B8D1-6366-4CEE-A314-A174E485F34F}">
      <dsp:nvSpPr>
        <dsp:cNvPr id="0" name=""/>
        <dsp:cNvSpPr/>
      </dsp:nvSpPr>
      <dsp:spPr>
        <a:xfrm>
          <a:off x="1006601" y="2564642"/>
          <a:ext cx="7464831" cy="513064"/>
        </a:xfrm>
        <a:prstGeom prst="rect">
          <a:avLst/>
        </a:prstGeom>
        <a:gradFill rotWithShape="0">
          <a:gsLst>
            <a:gs pos="0">
              <a:schemeClr val="accent3">
                <a:shade val="50000"/>
                <a:hueOff val="267556"/>
                <a:satOff val="-4269"/>
                <a:lumOff val="41107"/>
                <a:alphaOff val="0"/>
                <a:tint val="50000"/>
                <a:satMod val="300000"/>
              </a:schemeClr>
            </a:gs>
            <a:gs pos="35000">
              <a:schemeClr val="accent3">
                <a:shade val="50000"/>
                <a:hueOff val="267556"/>
                <a:satOff val="-4269"/>
                <a:lumOff val="41107"/>
                <a:alphaOff val="0"/>
                <a:tint val="37000"/>
                <a:satMod val="300000"/>
              </a:schemeClr>
            </a:gs>
            <a:gs pos="100000">
              <a:schemeClr val="accent3">
                <a:shade val="50000"/>
                <a:hueOff val="267556"/>
                <a:satOff val="-4269"/>
                <a:lumOff val="41107"/>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7245" tIns="33020" rIns="33020" bIns="33020" numCol="1" spcCol="1270" anchor="ctr" anchorCtr="0">
          <a:noAutofit/>
        </a:bodyPr>
        <a:lstStyle/>
        <a:p>
          <a:pPr marL="0" lvl="0" indent="0" algn="l" defTabSz="577850">
            <a:lnSpc>
              <a:spcPct val="90000"/>
            </a:lnSpc>
            <a:spcBef>
              <a:spcPct val="0"/>
            </a:spcBef>
            <a:spcAft>
              <a:spcPct val="35000"/>
            </a:spcAft>
            <a:buNone/>
          </a:pPr>
          <a:r>
            <a:rPr lang="en-US" sz="1300" b="1" kern="1200" dirty="0"/>
            <a:t>Conversion to todays prices by using the CEPCI (CHEMICAL ENGINEERING PLANT COST INDEX)</a:t>
          </a:r>
          <a:endParaRPr lang="en-GB" sz="1300" b="1" kern="1200" dirty="0"/>
        </a:p>
      </dsp:txBody>
      <dsp:txXfrm>
        <a:off x="1006601" y="2564642"/>
        <a:ext cx="7464831" cy="513064"/>
      </dsp:txXfrm>
    </dsp:sp>
    <dsp:sp modelId="{D181D217-0DC0-4FC4-A534-2B00B98F90B4}">
      <dsp:nvSpPr>
        <dsp:cNvPr id="0" name=""/>
        <dsp:cNvSpPr/>
      </dsp:nvSpPr>
      <dsp:spPr>
        <a:xfrm>
          <a:off x="685936" y="2500509"/>
          <a:ext cx="641331" cy="641331"/>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3">
              <a:shade val="50000"/>
              <a:hueOff val="267556"/>
              <a:satOff val="-4269"/>
              <a:lumOff val="41107"/>
              <a:alphaOff val="0"/>
            </a:schemeClr>
          </a:solidFill>
          <a:prstDash val="solid"/>
        </a:ln>
        <a:effectLst/>
      </dsp:spPr>
      <dsp:style>
        <a:lnRef idx="1">
          <a:scrgbClr r="0" g="0" b="0"/>
        </a:lnRef>
        <a:fillRef idx="2">
          <a:scrgbClr r="0" g="0" b="0"/>
        </a:fillRef>
        <a:effectRef idx="0">
          <a:scrgbClr r="0" g="0" b="0"/>
        </a:effectRef>
        <a:fontRef idx="minor"/>
      </dsp:style>
    </dsp:sp>
    <dsp:sp modelId="{3A12867F-ADE3-DF46-9C4A-788EBC6B276C}">
      <dsp:nvSpPr>
        <dsp:cNvPr id="0" name=""/>
        <dsp:cNvSpPr/>
      </dsp:nvSpPr>
      <dsp:spPr>
        <a:xfrm>
          <a:off x="813617" y="3334142"/>
          <a:ext cx="7657815" cy="513064"/>
        </a:xfrm>
        <a:prstGeom prst="rect">
          <a:avLst/>
        </a:prstGeom>
        <a:gradFill rotWithShape="0">
          <a:gsLst>
            <a:gs pos="0">
              <a:schemeClr val="accent3">
                <a:shade val="50000"/>
                <a:hueOff val="178371"/>
                <a:satOff val="-2846"/>
                <a:lumOff val="27405"/>
                <a:alphaOff val="0"/>
                <a:tint val="50000"/>
                <a:satMod val="300000"/>
              </a:schemeClr>
            </a:gs>
            <a:gs pos="35000">
              <a:schemeClr val="accent3">
                <a:shade val="50000"/>
                <a:hueOff val="178371"/>
                <a:satOff val="-2846"/>
                <a:lumOff val="27405"/>
                <a:alphaOff val="0"/>
                <a:tint val="37000"/>
                <a:satMod val="300000"/>
              </a:schemeClr>
            </a:gs>
            <a:gs pos="100000">
              <a:schemeClr val="accent3">
                <a:shade val="50000"/>
                <a:hueOff val="178371"/>
                <a:satOff val="-2846"/>
                <a:lumOff val="27405"/>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7245" tIns="33020" rIns="33020" bIns="33020" numCol="1" spcCol="1270" anchor="ctr" anchorCtr="0">
          <a:noAutofit/>
        </a:bodyPr>
        <a:lstStyle/>
        <a:p>
          <a:pPr marL="0" lvl="0" indent="0" algn="l" defTabSz="577850">
            <a:lnSpc>
              <a:spcPct val="90000"/>
            </a:lnSpc>
            <a:spcBef>
              <a:spcPct val="0"/>
            </a:spcBef>
            <a:spcAft>
              <a:spcPct val="35000"/>
            </a:spcAft>
            <a:buNone/>
          </a:pPr>
          <a:r>
            <a:rPr lang="en-GB" sz="1300" b="1" kern="1200" dirty="0"/>
            <a:t>Estimation of externalities as environmental prices on the specific environmental indicator   </a:t>
          </a:r>
        </a:p>
      </dsp:txBody>
      <dsp:txXfrm>
        <a:off x="813617" y="3334142"/>
        <a:ext cx="7657815" cy="513064"/>
      </dsp:txXfrm>
    </dsp:sp>
    <dsp:sp modelId="{6A14779F-02F2-5A46-87CA-E6F7D05DCB6E}">
      <dsp:nvSpPr>
        <dsp:cNvPr id="0" name=""/>
        <dsp:cNvSpPr/>
      </dsp:nvSpPr>
      <dsp:spPr>
        <a:xfrm>
          <a:off x="492951" y="3270009"/>
          <a:ext cx="641331" cy="641331"/>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3">
              <a:shade val="50000"/>
              <a:hueOff val="178371"/>
              <a:satOff val="-2846"/>
              <a:lumOff val="27405"/>
              <a:alphaOff val="0"/>
            </a:schemeClr>
          </a:solidFill>
          <a:prstDash val="solid"/>
        </a:ln>
        <a:effectLst/>
      </dsp:spPr>
      <dsp:style>
        <a:lnRef idx="1">
          <a:scrgbClr r="0" g="0" b="0"/>
        </a:lnRef>
        <a:fillRef idx="2">
          <a:scrgbClr r="0" g="0" b="0"/>
        </a:fillRef>
        <a:effectRef idx="0">
          <a:scrgbClr r="0" g="0" b="0"/>
        </a:effectRef>
        <a:fontRef idx="minor"/>
      </dsp:style>
    </dsp:sp>
    <dsp:sp modelId="{C0A7C253-A940-2D4A-8690-15238B7B5E75}">
      <dsp:nvSpPr>
        <dsp:cNvPr id="0" name=""/>
        <dsp:cNvSpPr/>
      </dsp:nvSpPr>
      <dsp:spPr>
        <a:xfrm>
          <a:off x="391586" y="4103642"/>
          <a:ext cx="8079846" cy="513064"/>
        </a:xfrm>
        <a:prstGeom prst="rect">
          <a:avLst/>
        </a:prstGeom>
        <a:gradFill rotWithShape="0">
          <a:gsLst>
            <a:gs pos="0">
              <a:schemeClr val="accent3">
                <a:shade val="50000"/>
                <a:hueOff val="89185"/>
                <a:satOff val="-1423"/>
                <a:lumOff val="13702"/>
                <a:alphaOff val="0"/>
                <a:tint val="50000"/>
                <a:satMod val="300000"/>
              </a:schemeClr>
            </a:gs>
            <a:gs pos="35000">
              <a:schemeClr val="accent3">
                <a:shade val="50000"/>
                <a:hueOff val="89185"/>
                <a:satOff val="-1423"/>
                <a:lumOff val="13702"/>
                <a:alphaOff val="0"/>
                <a:tint val="37000"/>
                <a:satMod val="300000"/>
              </a:schemeClr>
            </a:gs>
            <a:gs pos="100000">
              <a:schemeClr val="accent3">
                <a:shade val="50000"/>
                <a:hueOff val="89185"/>
                <a:satOff val="-1423"/>
                <a:lumOff val="13702"/>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7245" tIns="33020" rIns="33020" bIns="33020" numCol="1" spcCol="1270" anchor="ctr" anchorCtr="0">
          <a:noAutofit/>
        </a:bodyPr>
        <a:lstStyle/>
        <a:p>
          <a:pPr marL="0" lvl="0" indent="0" algn="l" defTabSz="577850">
            <a:lnSpc>
              <a:spcPct val="90000"/>
            </a:lnSpc>
            <a:spcBef>
              <a:spcPct val="0"/>
            </a:spcBef>
            <a:spcAft>
              <a:spcPct val="35000"/>
            </a:spcAft>
            <a:buNone/>
          </a:pPr>
          <a:r>
            <a:rPr lang="en-US" sz="1300" b="1" kern="1200" dirty="0"/>
            <a:t>Economic evaluation by estimation of Fixed Capital Investment (FCI = 5×CP), Cost of manufacturing COM , Minimum selling price (MSP</a:t>
          </a:r>
          <a:r>
            <a:rPr lang="en-US" sz="1300" kern="1200" dirty="0"/>
            <a:t>)</a:t>
          </a:r>
          <a:endParaRPr lang="en-GB" sz="1300" kern="1200" dirty="0"/>
        </a:p>
      </dsp:txBody>
      <dsp:txXfrm>
        <a:off x="391586" y="4103642"/>
        <a:ext cx="8079846" cy="513064"/>
      </dsp:txXfrm>
    </dsp:sp>
    <dsp:sp modelId="{93A8A8B2-8419-4153-914E-321935E84151}">
      <dsp:nvSpPr>
        <dsp:cNvPr id="0" name=""/>
        <dsp:cNvSpPr/>
      </dsp:nvSpPr>
      <dsp:spPr>
        <a:xfrm>
          <a:off x="70920" y="4039509"/>
          <a:ext cx="641331" cy="641331"/>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3">
              <a:shade val="50000"/>
              <a:hueOff val="89185"/>
              <a:satOff val="-1423"/>
              <a:lumOff val="13702"/>
              <a:alphaOff val="0"/>
            </a:schemeClr>
          </a:solidFill>
          <a:prstDash val="solid"/>
        </a:ln>
        <a:effectLst/>
      </dsp:spPr>
      <dsp:style>
        <a:lnRef idx="1">
          <a:scrgbClr r="0" g="0" b="0"/>
        </a:lnRef>
        <a:fillRef idx="2">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EED3AE-0904-4965-A923-BC1BD77218B2}">
      <dsp:nvSpPr>
        <dsp:cNvPr id="0" name=""/>
        <dsp:cNvSpPr/>
      </dsp:nvSpPr>
      <dsp:spPr>
        <a:xfrm>
          <a:off x="-4594335" y="-704407"/>
          <a:ext cx="5472816" cy="5472816"/>
        </a:xfrm>
        <a:prstGeom prst="blockArc">
          <a:avLst>
            <a:gd name="adj1" fmla="val 18900000"/>
            <a:gd name="adj2" fmla="val 2700000"/>
            <a:gd name="adj3" fmla="val 395"/>
          </a:avLst>
        </a:prstGeom>
        <a:noFill/>
        <a:ln w="25400" cap="flat" cmpd="sng" algn="ctr">
          <a:solidFill>
            <a:schemeClr val="accent3">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9DC0F92-2626-4245-B318-3AF6930DEB0E}">
      <dsp:nvSpPr>
        <dsp:cNvPr id="0" name=""/>
        <dsp:cNvSpPr/>
      </dsp:nvSpPr>
      <dsp:spPr>
        <a:xfrm>
          <a:off x="384538" y="253918"/>
          <a:ext cx="7996250" cy="508162"/>
        </a:xfrm>
        <a:prstGeom prst="rect">
          <a:avLst/>
        </a:prstGeom>
        <a:gradFill rotWithShape="0">
          <a:gsLst>
            <a:gs pos="0">
              <a:schemeClr val="accent3">
                <a:shade val="50000"/>
                <a:hueOff val="0"/>
                <a:satOff val="0"/>
                <a:lumOff val="0"/>
                <a:alphaOff val="0"/>
                <a:tint val="50000"/>
                <a:satMod val="300000"/>
              </a:schemeClr>
            </a:gs>
            <a:gs pos="35000">
              <a:schemeClr val="accent3">
                <a:shade val="50000"/>
                <a:hueOff val="0"/>
                <a:satOff val="0"/>
                <a:lumOff val="0"/>
                <a:alphaOff val="0"/>
                <a:tint val="37000"/>
                <a:satMod val="300000"/>
              </a:schemeClr>
            </a:gs>
            <a:gs pos="100000">
              <a:schemeClr val="accent3">
                <a:shade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3354" tIns="50800" rIns="50800" bIns="50800" numCol="1" spcCol="1270" anchor="ctr" anchorCtr="0">
          <a:noAutofit/>
        </a:bodyPr>
        <a:lstStyle/>
        <a:p>
          <a:pPr marL="0" lvl="0" indent="0" algn="l" defTabSz="889000">
            <a:lnSpc>
              <a:spcPct val="90000"/>
            </a:lnSpc>
            <a:spcBef>
              <a:spcPct val="0"/>
            </a:spcBef>
            <a:spcAft>
              <a:spcPct val="35000"/>
            </a:spcAft>
            <a:buNone/>
          </a:pPr>
          <a:r>
            <a:rPr lang="en-GB" sz="2000" kern="1200" dirty="0"/>
            <a:t>Assesses social &amp; socio-economic impacts of products/services</a:t>
          </a:r>
        </a:p>
      </dsp:txBody>
      <dsp:txXfrm>
        <a:off x="384538" y="253918"/>
        <a:ext cx="7996250" cy="508162"/>
      </dsp:txXfrm>
    </dsp:sp>
    <dsp:sp modelId="{9A6AB6BB-F90D-41E1-85DB-9E43F64CB4C6}">
      <dsp:nvSpPr>
        <dsp:cNvPr id="0" name=""/>
        <dsp:cNvSpPr/>
      </dsp:nvSpPr>
      <dsp:spPr>
        <a:xfrm>
          <a:off x="66936" y="190398"/>
          <a:ext cx="635203" cy="635203"/>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3">
              <a:shade val="50000"/>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1B58A079-E9AA-411D-9660-021626E85143}">
      <dsp:nvSpPr>
        <dsp:cNvPr id="0" name=""/>
        <dsp:cNvSpPr/>
      </dsp:nvSpPr>
      <dsp:spPr>
        <a:xfrm>
          <a:off x="748672" y="1015918"/>
          <a:ext cx="7632115" cy="508162"/>
        </a:xfrm>
        <a:prstGeom prst="rect">
          <a:avLst/>
        </a:prstGeom>
        <a:gradFill rotWithShape="0">
          <a:gsLst>
            <a:gs pos="0">
              <a:schemeClr val="accent3">
                <a:shade val="50000"/>
                <a:hueOff val="107022"/>
                <a:satOff val="-1708"/>
                <a:lumOff val="16443"/>
                <a:alphaOff val="0"/>
                <a:tint val="50000"/>
                <a:satMod val="300000"/>
              </a:schemeClr>
            </a:gs>
            <a:gs pos="35000">
              <a:schemeClr val="accent3">
                <a:shade val="50000"/>
                <a:hueOff val="107022"/>
                <a:satOff val="-1708"/>
                <a:lumOff val="16443"/>
                <a:alphaOff val="0"/>
                <a:tint val="37000"/>
                <a:satMod val="300000"/>
              </a:schemeClr>
            </a:gs>
            <a:gs pos="100000">
              <a:schemeClr val="accent3">
                <a:shade val="50000"/>
                <a:hueOff val="107022"/>
                <a:satOff val="-1708"/>
                <a:lumOff val="1644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3354" tIns="50800" rIns="50800" bIns="50800" numCol="1" spcCol="1270" anchor="ctr" anchorCtr="0">
          <a:noAutofit/>
        </a:bodyPr>
        <a:lstStyle/>
        <a:p>
          <a:pPr marL="0" lvl="0" indent="0" algn="l" defTabSz="889000">
            <a:lnSpc>
              <a:spcPct val="90000"/>
            </a:lnSpc>
            <a:spcBef>
              <a:spcPct val="0"/>
            </a:spcBef>
            <a:spcAft>
              <a:spcPct val="35000"/>
            </a:spcAft>
            <a:buNone/>
          </a:pPr>
          <a:r>
            <a:rPr lang="en-GB" sz="2000" kern="1200" dirty="0"/>
            <a:t>Complements traditional environmental and economic LCA</a:t>
          </a:r>
        </a:p>
      </dsp:txBody>
      <dsp:txXfrm>
        <a:off x="748672" y="1015918"/>
        <a:ext cx="7632115" cy="508162"/>
      </dsp:txXfrm>
    </dsp:sp>
    <dsp:sp modelId="{B1CAEFDC-6E41-4E25-875A-A2AB7CB7D5E3}">
      <dsp:nvSpPr>
        <dsp:cNvPr id="0" name=""/>
        <dsp:cNvSpPr/>
      </dsp:nvSpPr>
      <dsp:spPr>
        <a:xfrm>
          <a:off x="431071" y="952398"/>
          <a:ext cx="635203" cy="635203"/>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3">
              <a:shade val="50000"/>
              <a:hueOff val="107022"/>
              <a:satOff val="-1708"/>
              <a:lumOff val="16443"/>
              <a:alphaOff val="0"/>
            </a:schemeClr>
          </a:solidFill>
          <a:prstDash val="solid"/>
        </a:ln>
        <a:effectLst/>
      </dsp:spPr>
      <dsp:style>
        <a:lnRef idx="1">
          <a:scrgbClr r="0" g="0" b="0"/>
        </a:lnRef>
        <a:fillRef idx="2">
          <a:scrgbClr r="0" g="0" b="0"/>
        </a:fillRef>
        <a:effectRef idx="0">
          <a:scrgbClr r="0" g="0" b="0"/>
        </a:effectRef>
        <a:fontRef idx="minor"/>
      </dsp:style>
    </dsp:sp>
    <dsp:sp modelId="{04680436-14D0-4AEE-A1EF-9DA4B813244D}">
      <dsp:nvSpPr>
        <dsp:cNvPr id="0" name=""/>
        <dsp:cNvSpPr/>
      </dsp:nvSpPr>
      <dsp:spPr>
        <a:xfrm>
          <a:off x="860432" y="1777918"/>
          <a:ext cx="7520355" cy="508162"/>
        </a:xfrm>
        <a:prstGeom prst="rect">
          <a:avLst/>
        </a:prstGeom>
        <a:gradFill rotWithShape="0">
          <a:gsLst>
            <a:gs pos="0">
              <a:schemeClr val="accent3">
                <a:shade val="50000"/>
                <a:hueOff val="214045"/>
                <a:satOff val="-3415"/>
                <a:lumOff val="32886"/>
                <a:alphaOff val="0"/>
                <a:tint val="50000"/>
                <a:satMod val="300000"/>
              </a:schemeClr>
            </a:gs>
            <a:gs pos="35000">
              <a:schemeClr val="accent3">
                <a:shade val="50000"/>
                <a:hueOff val="214045"/>
                <a:satOff val="-3415"/>
                <a:lumOff val="32886"/>
                <a:alphaOff val="0"/>
                <a:tint val="37000"/>
                <a:satMod val="300000"/>
              </a:schemeClr>
            </a:gs>
            <a:gs pos="100000">
              <a:schemeClr val="accent3">
                <a:shade val="50000"/>
                <a:hueOff val="214045"/>
                <a:satOff val="-3415"/>
                <a:lumOff val="32886"/>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3354" tIns="50800" rIns="50800" bIns="50800" numCol="1" spcCol="1270" anchor="ctr" anchorCtr="0">
          <a:noAutofit/>
        </a:bodyPr>
        <a:lstStyle/>
        <a:p>
          <a:pPr marL="0" lvl="0" indent="0" algn="l" defTabSz="889000">
            <a:lnSpc>
              <a:spcPct val="90000"/>
            </a:lnSpc>
            <a:spcBef>
              <a:spcPct val="0"/>
            </a:spcBef>
            <a:spcAft>
              <a:spcPct val="35000"/>
            </a:spcAft>
            <a:buNone/>
          </a:pPr>
          <a:r>
            <a:rPr lang="en-GB" sz="2000" kern="1200"/>
            <a:t>Focus: human well-being, labour conditions, social responsibility</a:t>
          </a:r>
          <a:endParaRPr lang="en-GB" sz="2000" kern="1200" dirty="0"/>
        </a:p>
      </dsp:txBody>
      <dsp:txXfrm>
        <a:off x="860432" y="1777918"/>
        <a:ext cx="7520355" cy="508162"/>
      </dsp:txXfrm>
    </dsp:sp>
    <dsp:sp modelId="{62153F43-5419-4F98-B981-14433CADE856}">
      <dsp:nvSpPr>
        <dsp:cNvPr id="0" name=""/>
        <dsp:cNvSpPr/>
      </dsp:nvSpPr>
      <dsp:spPr>
        <a:xfrm>
          <a:off x="542831" y="1714398"/>
          <a:ext cx="635203" cy="635203"/>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3">
              <a:shade val="50000"/>
              <a:hueOff val="214045"/>
              <a:satOff val="-3415"/>
              <a:lumOff val="32886"/>
              <a:alphaOff val="0"/>
            </a:schemeClr>
          </a:solidFill>
          <a:prstDash val="solid"/>
        </a:ln>
        <a:effectLst/>
      </dsp:spPr>
      <dsp:style>
        <a:lnRef idx="1">
          <a:scrgbClr r="0" g="0" b="0"/>
        </a:lnRef>
        <a:fillRef idx="2">
          <a:scrgbClr r="0" g="0" b="0"/>
        </a:fillRef>
        <a:effectRef idx="0">
          <a:scrgbClr r="0" g="0" b="0"/>
        </a:effectRef>
        <a:fontRef idx="minor"/>
      </dsp:style>
    </dsp:sp>
    <dsp:sp modelId="{1D91B8D1-6366-4CEE-A314-A174E485F34F}">
      <dsp:nvSpPr>
        <dsp:cNvPr id="0" name=""/>
        <dsp:cNvSpPr/>
      </dsp:nvSpPr>
      <dsp:spPr>
        <a:xfrm>
          <a:off x="748672" y="2539918"/>
          <a:ext cx="7632115" cy="508162"/>
        </a:xfrm>
        <a:prstGeom prst="rect">
          <a:avLst/>
        </a:prstGeom>
        <a:gradFill rotWithShape="0">
          <a:gsLst>
            <a:gs pos="0">
              <a:schemeClr val="accent3">
                <a:shade val="50000"/>
                <a:hueOff val="214045"/>
                <a:satOff val="-3415"/>
                <a:lumOff val="32886"/>
                <a:alphaOff val="0"/>
                <a:tint val="50000"/>
                <a:satMod val="300000"/>
              </a:schemeClr>
            </a:gs>
            <a:gs pos="35000">
              <a:schemeClr val="accent3">
                <a:shade val="50000"/>
                <a:hueOff val="214045"/>
                <a:satOff val="-3415"/>
                <a:lumOff val="32886"/>
                <a:alphaOff val="0"/>
                <a:tint val="37000"/>
                <a:satMod val="300000"/>
              </a:schemeClr>
            </a:gs>
            <a:gs pos="100000">
              <a:schemeClr val="accent3">
                <a:shade val="50000"/>
                <a:hueOff val="214045"/>
                <a:satOff val="-3415"/>
                <a:lumOff val="32886"/>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3354" tIns="50800" rIns="50800" bIns="50800" numCol="1" spcCol="1270" anchor="ctr" anchorCtr="0">
          <a:noAutofit/>
        </a:bodyPr>
        <a:lstStyle/>
        <a:p>
          <a:pPr marL="0" lvl="0" indent="0" algn="l" defTabSz="889000">
            <a:lnSpc>
              <a:spcPct val="90000"/>
            </a:lnSpc>
            <a:spcBef>
              <a:spcPct val="0"/>
            </a:spcBef>
            <a:spcAft>
              <a:spcPct val="35000"/>
            </a:spcAft>
            <a:buNone/>
          </a:pPr>
          <a:r>
            <a:rPr lang="en-GB" sz="2000" kern="1200"/>
            <a:t>Collect detailed data on social aspects throughout all life cycle stages</a:t>
          </a:r>
          <a:endParaRPr lang="en-GB" sz="2000" kern="1200" dirty="0"/>
        </a:p>
      </dsp:txBody>
      <dsp:txXfrm>
        <a:off x="748672" y="2539918"/>
        <a:ext cx="7632115" cy="508162"/>
      </dsp:txXfrm>
    </dsp:sp>
    <dsp:sp modelId="{D181D217-0DC0-4FC4-A534-2B00B98F90B4}">
      <dsp:nvSpPr>
        <dsp:cNvPr id="0" name=""/>
        <dsp:cNvSpPr/>
      </dsp:nvSpPr>
      <dsp:spPr>
        <a:xfrm>
          <a:off x="431071" y="2476398"/>
          <a:ext cx="635203" cy="635203"/>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3">
              <a:shade val="50000"/>
              <a:hueOff val="214045"/>
              <a:satOff val="-3415"/>
              <a:lumOff val="32886"/>
              <a:alphaOff val="0"/>
            </a:schemeClr>
          </a:solidFill>
          <a:prstDash val="solid"/>
        </a:ln>
        <a:effectLst/>
      </dsp:spPr>
      <dsp:style>
        <a:lnRef idx="1">
          <a:scrgbClr r="0" g="0" b="0"/>
        </a:lnRef>
        <a:fillRef idx="2">
          <a:scrgbClr r="0" g="0" b="0"/>
        </a:fillRef>
        <a:effectRef idx="0">
          <a:scrgbClr r="0" g="0" b="0"/>
        </a:effectRef>
        <a:fontRef idx="minor"/>
      </dsp:style>
    </dsp:sp>
    <dsp:sp modelId="{609897E5-BFB1-4D07-92DB-19FC66CD4097}">
      <dsp:nvSpPr>
        <dsp:cNvPr id="0" name=""/>
        <dsp:cNvSpPr/>
      </dsp:nvSpPr>
      <dsp:spPr>
        <a:xfrm>
          <a:off x="384538" y="3301918"/>
          <a:ext cx="7996250" cy="508162"/>
        </a:xfrm>
        <a:prstGeom prst="rect">
          <a:avLst/>
        </a:prstGeom>
        <a:gradFill rotWithShape="0">
          <a:gsLst>
            <a:gs pos="0">
              <a:schemeClr val="accent3">
                <a:shade val="50000"/>
                <a:hueOff val="107022"/>
                <a:satOff val="-1708"/>
                <a:lumOff val="16443"/>
                <a:alphaOff val="0"/>
                <a:tint val="50000"/>
                <a:satMod val="300000"/>
              </a:schemeClr>
            </a:gs>
            <a:gs pos="35000">
              <a:schemeClr val="accent3">
                <a:shade val="50000"/>
                <a:hueOff val="107022"/>
                <a:satOff val="-1708"/>
                <a:lumOff val="16443"/>
                <a:alphaOff val="0"/>
                <a:tint val="37000"/>
                <a:satMod val="300000"/>
              </a:schemeClr>
            </a:gs>
            <a:gs pos="100000">
              <a:schemeClr val="accent3">
                <a:shade val="50000"/>
                <a:hueOff val="107022"/>
                <a:satOff val="-1708"/>
                <a:lumOff val="16443"/>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3354" tIns="50800" rIns="50800" bIns="50800" numCol="1" spcCol="1270" anchor="ctr" anchorCtr="0">
          <a:noAutofit/>
        </a:bodyPr>
        <a:lstStyle/>
        <a:p>
          <a:pPr marL="0" lvl="0" indent="0" algn="l" defTabSz="889000">
            <a:lnSpc>
              <a:spcPct val="90000"/>
            </a:lnSpc>
            <a:spcBef>
              <a:spcPct val="0"/>
            </a:spcBef>
            <a:spcAft>
              <a:spcPct val="35000"/>
            </a:spcAft>
            <a:buNone/>
          </a:pPr>
          <a:r>
            <a:rPr lang="en-GB" sz="2000" kern="1200"/>
            <a:t>Purpose: Supports informed, socially responsible decisions</a:t>
          </a:r>
          <a:endParaRPr lang="en-GB" sz="2000" kern="1200" dirty="0"/>
        </a:p>
      </dsp:txBody>
      <dsp:txXfrm>
        <a:off x="384538" y="3301918"/>
        <a:ext cx="7996250" cy="508162"/>
      </dsp:txXfrm>
    </dsp:sp>
    <dsp:sp modelId="{93A8A8B2-8419-4153-914E-321935E84151}">
      <dsp:nvSpPr>
        <dsp:cNvPr id="0" name=""/>
        <dsp:cNvSpPr/>
      </dsp:nvSpPr>
      <dsp:spPr>
        <a:xfrm>
          <a:off x="66936" y="3238398"/>
          <a:ext cx="635203" cy="635203"/>
        </a:xfrm>
        <a:prstGeom prst="ellipse">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3">
              <a:shade val="50000"/>
              <a:hueOff val="107022"/>
              <a:satOff val="-1708"/>
              <a:lumOff val="16443"/>
              <a:alphaOff val="0"/>
            </a:schemeClr>
          </a:solidFill>
          <a:prstDash val="solid"/>
        </a:ln>
        <a:effectLst/>
      </dsp:spPr>
      <dsp:style>
        <a:lnRef idx="1">
          <a:scrgbClr r="0" g="0" b="0"/>
        </a:lnRef>
        <a:fillRef idx="2">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F48212-836B-42CF-B896-1B0637D1B7DB}">
      <dsp:nvSpPr>
        <dsp:cNvPr id="0" name=""/>
        <dsp:cNvSpPr/>
      </dsp:nvSpPr>
      <dsp:spPr>
        <a:xfrm rot="5400000">
          <a:off x="-136189" y="138365"/>
          <a:ext cx="907929" cy="635550"/>
        </a:xfrm>
        <a:prstGeom prst="chevron">
          <a:avLst/>
        </a:prstGeom>
        <a:solidFill>
          <a:schemeClr val="accent3">
            <a:shade val="50000"/>
            <a:hueOff val="0"/>
            <a:satOff val="0"/>
            <a:lumOff val="0"/>
            <a:alphaOff val="0"/>
          </a:schemeClr>
        </a:solidFill>
        <a:ln w="25400" cap="flat" cmpd="sng" algn="ctr">
          <a:solidFill>
            <a:schemeClr val="accent3">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endParaRPr lang="en-GB" sz="1800" kern="1200"/>
        </a:p>
      </dsp:txBody>
      <dsp:txXfrm rot="-5400000">
        <a:off x="1" y="319950"/>
        <a:ext cx="635550" cy="272379"/>
      </dsp:txXfrm>
    </dsp:sp>
    <dsp:sp modelId="{41556CD9-6880-455D-AD1A-8F4641F786A4}">
      <dsp:nvSpPr>
        <dsp:cNvPr id="0" name=""/>
        <dsp:cNvSpPr/>
      </dsp:nvSpPr>
      <dsp:spPr>
        <a:xfrm rot="5400000">
          <a:off x="2102335" y="-1464608"/>
          <a:ext cx="590154" cy="3523723"/>
        </a:xfrm>
        <a:prstGeom prst="round2SameRect">
          <a:avLst/>
        </a:prstGeom>
        <a:solidFill>
          <a:schemeClr val="lt1">
            <a:alpha val="90000"/>
            <a:hueOff val="0"/>
            <a:satOff val="0"/>
            <a:lumOff val="0"/>
            <a:alphaOff val="0"/>
          </a:schemeClr>
        </a:solidFill>
        <a:ln w="25400" cap="flat" cmpd="sng" algn="ctr">
          <a:solidFill>
            <a:schemeClr val="accent3">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de-DE" sz="1800" kern="1200" dirty="0"/>
            <a:t>Stakeholder </a:t>
          </a:r>
          <a:r>
            <a:rPr lang="en-GB" sz="1800" kern="1200" noProof="0" dirty="0"/>
            <a:t>groups e.g. worker</a:t>
          </a:r>
        </a:p>
      </dsp:txBody>
      <dsp:txXfrm rot="-5400000">
        <a:off x="635551" y="30985"/>
        <a:ext cx="3494914" cy="532536"/>
      </dsp:txXfrm>
    </dsp:sp>
    <dsp:sp modelId="{F2059ACC-F421-4F1F-B620-F3F57F97A1D1}">
      <dsp:nvSpPr>
        <dsp:cNvPr id="0" name=""/>
        <dsp:cNvSpPr/>
      </dsp:nvSpPr>
      <dsp:spPr>
        <a:xfrm rot="5400000">
          <a:off x="-136189" y="835419"/>
          <a:ext cx="907929" cy="635550"/>
        </a:xfrm>
        <a:prstGeom prst="chevron">
          <a:avLst/>
        </a:prstGeom>
        <a:solidFill>
          <a:schemeClr val="accent3">
            <a:shade val="50000"/>
            <a:hueOff val="178371"/>
            <a:satOff val="-2846"/>
            <a:lumOff val="27405"/>
            <a:alphaOff val="0"/>
          </a:schemeClr>
        </a:solidFill>
        <a:ln w="25400" cap="flat" cmpd="sng" algn="ctr">
          <a:solidFill>
            <a:schemeClr val="accent3">
              <a:shade val="50000"/>
              <a:hueOff val="178371"/>
              <a:satOff val="-2846"/>
              <a:lumOff val="2740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endParaRPr lang="en-GB" sz="1800" kern="1200"/>
        </a:p>
      </dsp:txBody>
      <dsp:txXfrm rot="-5400000">
        <a:off x="1" y="1017004"/>
        <a:ext cx="635550" cy="272379"/>
      </dsp:txXfrm>
    </dsp:sp>
    <dsp:sp modelId="{FA7E9856-DC8C-43CC-994C-6C49CC904BF0}">
      <dsp:nvSpPr>
        <dsp:cNvPr id="0" name=""/>
        <dsp:cNvSpPr/>
      </dsp:nvSpPr>
      <dsp:spPr>
        <a:xfrm rot="5400000">
          <a:off x="2102335" y="-767554"/>
          <a:ext cx="590154" cy="3523723"/>
        </a:xfrm>
        <a:prstGeom prst="round2SameRect">
          <a:avLst/>
        </a:prstGeom>
        <a:solidFill>
          <a:schemeClr val="lt1">
            <a:alpha val="90000"/>
            <a:hueOff val="0"/>
            <a:satOff val="0"/>
            <a:lumOff val="0"/>
            <a:alphaOff val="0"/>
          </a:schemeClr>
        </a:solidFill>
        <a:ln w="25400" cap="flat" cmpd="sng" algn="ctr">
          <a:solidFill>
            <a:schemeClr val="accent3">
              <a:shade val="50000"/>
              <a:hueOff val="178371"/>
              <a:satOff val="-2846"/>
              <a:lumOff val="2740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noProof="0" dirty="0"/>
            <a:t>Impact categories and sub categories e.g. health and safety</a:t>
          </a:r>
        </a:p>
      </dsp:txBody>
      <dsp:txXfrm rot="-5400000">
        <a:off x="635551" y="728039"/>
        <a:ext cx="3494914" cy="532536"/>
      </dsp:txXfrm>
    </dsp:sp>
    <dsp:sp modelId="{D55B8B7D-71C8-42B4-95FF-13D31BCD6A3B}">
      <dsp:nvSpPr>
        <dsp:cNvPr id="0" name=""/>
        <dsp:cNvSpPr/>
      </dsp:nvSpPr>
      <dsp:spPr>
        <a:xfrm rot="5400000">
          <a:off x="-136189" y="1532474"/>
          <a:ext cx="907929" cy="635550"/>
        </a:xfrm>
        <a:prstGeom prst="chevron">
          <a:avLst/>
        </a:prstGeom>
        <a:solidFill>
          <a:schemeClr val="accent3">
            <a:shade val="50000"/>
            <a:hueOff val="178371"/>
            <a:satOff val="-2846"/>
            <a:lumOff val="27405"/>
            <a:alphaOff val="0"/>
          </a:schemeClr>
        </a:solidFill>
        <a:ln w="25400" cap="flat" cmpd="sng" algn="ctr">
          <a:solidFill>
            <a:schemeClr val="accent3">
              <a:shade val="50000"/>
              <a:hueOff val="178371"/>
              <a:satOff val="-2846"/>
              <a:lumOff val="2740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endParaRPr lang="en-GB" sz="1800" kern="1200"/>
        </a:p>
      </dsp:txBody>
      <dsp:txXfrm rot="-5400000">
        <a:off x="1" y="1714059"/>
        <a:ext cx="635550" cy="272379"/>
      </dsp:txXfrm>
    </dsp:sp>
    <dsp:sp modelId="{BDB07A3C-0E55-44CA-931F-6E09BADB80FB}">
      <dsp:nvSpPr>
        <dsp:cNvPr id="0" name=""/>
        <dsp:cNvSpPr/>
      </dsp:nvSpPr>
      <dsp:spPr>
        <a:xfrm rot="5400000">
          <a:off x="2102335" y="-70499"/>
          <a:ext cx="590154" cy="3523723"/>
        </a:xfrm>
        <a:prstGeom prst="round2SameRect">
          <a:avLst/>
        </a:prstGeom>
        <a:solidFill>
          <a:schemeClr val="lt1">
            <a:alpha val="90000"/>
            <a:hueOff val="0"/>
            <a:satOff val="0"/>
            <a:lumOff val="0"/>
            <a:alphaOff val="0"/>
          </a:schemeClr>
        </a:solidFill>
        <a:ln w="25400" cap="flat" cmpd="sng" algn="ctr">
          <a:solidFill>
            <a:schemeClr val="accent3">
              <a:shade val="50000"/>
              <a:hueOff val="178371"/>
              <a:satOff val="-2846"/>
              <a:lumOff val="2740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kern="1200" noProof="0" dirty="0"/>
            <a:t>Indicators e.g. fatal accidents at workplace</a:t>
          </a:r>
        </a:p>
      </dsp:txBody>
      <dsp:txXfrm rot="-5400000">
        <a:off x="635551" y="1425094"/>
        <a:ext cx="3494914" cy="53253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F48212-836B-42CF-B896-1B0637D1B7DB}">
      <dsp:nvSpPr>
        <dsp:cNvPr id="0" name=""/>
        <dsp:cNvSpPr/>
      </dsp:nvSpPr>
      <dsp:spPr>
        <a:xfrm rot="5400000">
          <a:off x="110361" y="750120"/>
          <a:ext cx="2074620" cy="591181"/>
        </a:xfrm>
        <a:prstGeom prst="chevron">
          <a:avLst/>
        </a:prstGeom>
        <a:solidFill>
          <a:schemeClr val="accent3">
            <a:shade val="50000"/>
            <a:hueOff val="0"/>
            <a:satOff val="0"/>
            <a:lumOff val="0"/>
            <a:alphaOff val="0"/>
          </a:schemeClr>
        </a:solidFill>
        <a:ln w="25400" cap="flat" cmpd="sng" algn="ctr">
          <a:solidFill>
            <a:schemeClr val="accent3">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endParaRPr lang="en-GB" sz="1800" kern="1200" dirty="0"/>
        </a:p>
      </dsp:txBody>
      <dsp:txXfrm rot="-5400000">
        <a:off x="852081" y="303992"/>
        <a:ext cx="591181" cy="1483439"/>
      </dsp:txXfrm>
    </dsp:sp>
    <dsp:sp modelId="{41556CD9-6880-455D-AD1A-8F4641F786A4}">
      <dsp:nvSpPr>
        <dsp:cNvPr id="0" name=""/>
        <dsp:cNvSpPr/>
      </dsp:nvSpPr>
      <dsp:spPr>
        <a:xfrm rot="5400000">
          <a:off x="1889834" y="-433889"/>
          <a:ext cx="2026419" cy="2897743"/>
        </a:xfrm>
        <a:prstGeom prst="round2SameRect">
          <a:avLst/>
        </a:prstGeom>
        <a:solidFill>
          <a:schemeClr val="lt1">
            <a:alpha val="90000"/>
            <a:hueOff val="0"/>
            <a:satOff val="0"/>
            <a:lumOff val="0"/>
            <a:alphaOff val="0"/>
          </a:schemeClr>
        </a:solidFill>
        <a:ln w="25400" cap="flat" cmpd="sng" algn="ctr">
          <a:solidFill>
            <a:schemeClr val="accent3">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GB" sz="1800" b="1" kern="1200" dirty="0"/>
            <a:t>Paid annual leave:</a:t>
          </a:r>
          <a:endParaRPr lang="en-GB" sz="1800" kern="1200" noProof="0" dirty="0"/>
        </a:p>
        <a:p>
          <a:pPr marL="342900" lvl="2" indent="-171450" algn="l" defTabSz="800100">
            <a:lnSpc>
              <a:spcPct val="90000"/>
            </a:lnSpc>
            <a:spcBef>
              <a:spcPct val="0"/>
            </a:spcBef>
            <a:spcAft>
              <a:spcPct val="15000"/>
            </a:spcAft>
            <a:buChar char="•"/>
          </a:pPr>
          <a:r>
            <a:rPr lang="en-GB" sz="1800" kern="1200" dirty="0"/>
            <a:t>Low: 4 weeks and more</a:t>
          </a:r>
        </a:p>
        <a:p>
          <a:pPr marL="342900" lvl="2" indent="-171450" algn="l" defTabSz="800100">
            <a:lnSpc>
              <a:spcPct val="90000"/>
            </a:lnSpc>
            <a:spcBef>
              <a:spcPct val="0"/>
            </a:spcBef>
            <a:spcAft>
              <a:spcPct val="15000"/>
            </a:spcAft>
            <a:buChar char="•"/>
          </a:pPr>
          <a:r>
            <a:rPr lang="en-GB" sz="1800" kern="1200" dirty="0"/>
            <a:t>Medium: between 2 and 4 weeks</a:t>
          </a:r>
        </a:p>
        <a:p>
          <a:pPr marL="342900" lvl="2" indent="-171450" algn="l" defTabSz="800100">
            <a:lnSpc>
              <a:spcPct val="90000"/>
            </a:lnSpc>
            <a:spcBef>
              <a:spcPct val="0"/>
            </a:spcBef>
            <a:spcAft>
              <a:spcPct val="15000"/>
            </a:spcAft>
            <a:buChar char="•"/>
          </a:pPr>
          <a:r>
            <a:rPr lang="en-GB" sz="1800" kern="1200" dirty="0"/>
            <a:t>High: between 1 and 2 weeks</a:t>
          </a:r>
        </a:p>
        <a:p>
          <a:pPr marL="342900" lvl="2" indent="-171450" algn="l" defTabSz="800100">
            <a:lnSpc>
              <a:spcPct val="90000"/>
            </a:lnSpc>
            <a:spcBef>
              <a:spcPct val="0"/>
            </a:spcBef>
            <a:spcAft>
              <a:spcPct val="15000"/>
            </a:spcAft>
            <a:buChar char="•"/>
          </a:pPr>
          <a:r>
            <a:rPr lang="en-GB" sz="1800" kern="1200" dirty="0"/>
            <a:t>Very High: None</a:t>
          </a:r>
        </a:p>
      </dsp:txBody>
      <dsp:txXfrm rot="-5400000">
        <a:off x="1454172" y="100695"/>
        <a:ext cx="2798821" cy="182857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B45BE3-92AF-4206-84A3-F5B8229687B0}">
      <dsp:nvSpPr>
        <dsp:cNvPr id="0" name=""/>
        <dsp:cNvSpPr/>
      </dsp:nvSpPr>
      <dsp:spPr>
        <a:xfrm>
          <a:off x="1314058" y="30447"/>
          <a:ext cx="1558267" cy="779133"/>
        </a:xfrm>
        <a:prstGeom prst="roundRect">
          <a:avLst>
            <a:gd name="adj" fmla="val 10000"/>
          </a:avLst>
        </a:prstGeom>
        <a:solidFill>
          <a:schemeClr val="accent3">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de-DE" sz="3400" kern="1200" dirty="0" err="1"/>
            <a:t>eLCA</a:t>
          </a:r>
          <a:endParaRPr lang="en-GB" sz="3400" kern="1200" dirty="0"/>
        </a:p>
      </dsp:txBody>
      <dsp:txXfrm>
        <a:off x="1336878" y="53267"/>
        <a:ext cx="1512627" cy="733493"/>
      </dsp:txXfrm>
    </dsp:sp>
    <dsp:sp modelId="{2ACD5117-0E50-4EC2-95AA-A98A0CA52EB3}">
      <dsp:nvSpPr>
        <dsp:cNvPr id="0" name=""/>
        <dsp:cNvSpPr/>
      </dsp:nvSpPr>
      <dsp:spPr>
        <a:xfrm rot="3857155">
          <a:off x="2520369" y="1569080"/>
          <a:ext cx="1628080" cy="272696"/>
        </a:xfrm>
        <a:prstGeom prst="leftRightArrow">
          <a:avLst>
            <a:gd name="adj1" fmla="val 60000"/>
            <a:gd name="adj2" fmla="val 50000"/>
          </a:avLst>
        </a:prstGeom>
        <a:solidFill>
          <a:schemeClr val="accent3">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2602178" y="1623619"/>
        <a:ext cx="1464462" cy="163618"/>
      </dsp:txXfrm>
    </dsp:sp>
    <dsp:sp modelId="{5A81FAB7-CF8A-4A26-8AF9-AE53D4AC689E}">
      <dsp:nvSpPr>
        <dsp:cNvPr id="0" name=""/>
        <dsp:cNvSpPr/>
      </dsp:nvSpPr>
      <dsp:spPr>
        <a:xfrm>
          <a:off x="2575582" y="2650050"/>
          <a:ext cx="1558267" cy="779133"/>
        </a:xfrm>
        <a:prstGeom prst="roundRect">
          <a:avLst>
            <a:gd name="adj" fmla="val 10000"/>
          </a:avLst>
        </a:prstGeom>
        <a:solidFill>
          <a:schemeClr val="accent3">
            <a:shade val="50000"/>
            <a:hueOff val="178371"/>
            <a:satOff val="-2846"/>
            <a:lumOff val="2740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de-DE" sz="3400" kern="1200" dirty="0" err="1"/>
            <a:t>sLCA</a:t>
          </a:r>
          <a:endParaRPr lang="en-GB" sz="3400" kern="1200" dirty="0"/>
        </a:p>
      </dsp:txBody>
      <dsp:txXfrm>
        <a:off x="2598402" y="2672870"/>
        <a:ext cx="1512627" cy="733493"/>
      </dsp:txXfrm>
    </dsp:sp>
    <dsp:sp modelId="{FDA63368-BC34-406C-9BD4-002BDAD30018}">
      <dsp:nvSpPr>
        <dsp:cNvPr id="0" name=""/>
        <dsp:cNvSpPr/>
      </dsp:nvSpPr>
      <dsp:spPr>
        <a:xfrm rot="10831376">
          <a:off x="1659982" y="2891515"/>
          <a:ext cx="813885" cy="272696"/>
        </a:xfrm>
        <a:prstGeom prst="leftRightArrow">
          <a:avLst>
            <a:gd name="adj1" fmla="val 60000"/>
            <a:gd name="adj2" fmla="val 50000"/>
          </a:avLst>
        </a:prstGeom>
        <a:solidFill>
          <a:schemeClr val="accent3">
            <a:shade val="90000"/>
            <a:hueOff val="186893"/>
            <a:satOff val="-4005"/>
            <a:lumOff val="2054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rot="10800000">
        <a:off x="1741791" y="2946054"/>
        <a:ext cx="650267" cy="163618"/>
      </dsp:txXfrm>
    </dsp:sp>
    <dsp:sp modelId="{D5807423-AF4D-478A-B127-41E80CEB570D}">
      <dsp:nvSpPr>
        <dsp:cNvPr id="0" name=""/>
        <dsp:cNvSpPr/>
      </dsp:nvSpPr>
      <dsp:spPr>
        <a:xfrm>
          <a:off x="0" y="2626542"/>
          <a:ext cx="1558267" cy="779133"/>
        </a:xfrm>
        <a:prstGeom prst="roundRect">
          <a:avLst>
            <a:gd name="adj" fmla="val 10000"/>
          </a:avLst>
        </a:prstGeom>
        <a:solidFill>
          <a:schemeClr val="accent3">
            <a:shade val="50000"/>
            <a:hueOff val="178371"/>
            <a:satOff val="-2846"/>
            <a:lumOff val="2740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de-DE" sz="3400" kern="1200" dirty="0"/>
            <a:t>LCC</a:t>
          </a:r>
          <a:endParaRPr lang="en-GB" sz="3400" kern="1200" dirty="0"/>
        </a:p>
      </dsp:txBody>
      <dsp:txXfrm>
        <a:off x="22820" y="2649362"/>
        <a:ext cx="1512627" cy="733493"/>
      </dsp:txXfrm>
    </dsp:sp>
    <dsp:sp modelId="{22315B11-652A-45D7-B5EF-FA7AF38FCE45}">
      <dsp:nvSpPr>
        <dsp:cNvPr id="0" name=""/>
        <dsp:cNvSpPr/>
      </dsp:nvSpPr>
      <dsp:spPr>
        <a:xfrm rot="17810823">
          <a:off x="167181" y="1569087"/>
          <a:ext cx="1538740" cy="272696"/>
        </a:xfrm>
        <a:prstGeom prst="leftRightArrow">
          <a:avLst>
            <a:gd name="adj1" fmla="val 60000"/>
            <a:gd name="adj2" fmla="val 50000"/>
          </a:avLst>
        </a:prstGeom>
        <a:solidFill>
          <a:schemeClr val="accent3">
            <a:shade val="90000"/>
            <a:hueOff val="186893"/>
            <a:satOff val="-4005"/>
            <a:lumOff val="2054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a:p>
      </dsp:txBody>
      <dsp:txXfrm>
        <a:off x="248990" y="1623626"/>
        <a:ext cx="1375122" cy="163618"/>
      </dsp:txXfrm>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0.82062</cdr:x>
      <cdr:y>0.10657</cdr:y>
    </cdr:from>
    <cdr:to>
      <cdr:x>0.94908</cdr:x>
      <cdr:y>0.18881</cdr:y>
    </cdr:to>
    <cdr:sp macro="" textlink="">
      <cdr:nvSpPr>
        <cdr:cNvPr id="2" name="TextBox 1">
          <a:extLst xmlns:a="http://schemas.openxmlformats.org/drawingml/2006/main">
            <a:ext uri="{FF2B5EF4-FFF2-40B4-BE49-F238E27FC236}">
              <a16:creationId xmlns:a16="http://schemas.microsoft.com/office/drawing/2014/main" id="{9E1D2993-BCFA-B773-5D43-81239EAA1E00}"/>
            </a:ext>
          </a:extLst>
        </cdr:cNvPr>
        <cdr:cNvSpPr txBox="1"/>
      </cdr:nvSpPr>
      <cdr:spPr>
        <a:xfrm xmlns:a="http://schemas.openxmlformats.org/drawingml/2006/main">
          <a:off x="4502264" y="311820"/>
          <a:ext cx="704774" cy="240655"/>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chemeClr val="tx1"/>
              </a:solidFill>
              <a:latin typeface="The Hand Bold (Body)"/>
            </a:rPr>
            <a:t>DPP 9 YEARS</a:t>
          </a:r>
        </a:p>
      </cdr:txBody>
    </cdr:sp>
  </cdr:relSizeAnchor>
  <cdr:relSizeAnchor xmlns:cdr="http://schemas.openxmlformats.org/drawingml/2006/chartDrawing">
    <cdr:from>
      <cdr:x>0.82062</cdr:x>
      <cdr:y>0.18744</cdr:y>
    </cdr:from>
    <cdr:to>
      <cdr:x>0.94908</cdr:x>
      <cdr:y>0.26968</cdr:y>
    </cdr:to>
    <cdr:sp macro="" textlink="">
      <cdr:nvSpPr>
        <cdr:cNvPr id="3" name="TextBox 1">
          <a:extLst xmlns:a="http://schemas.openxmlformats.org/drawingml/2006/main">
            <a:ext uri="{FF2B5EF4-FFF2-40B4-BE49-F238E27FC236}">
              <a16:creationId xmlns:a16="http://schemas.microsoft.com/office/drawing/2014/main" id="{CA6C31B8-0133-D95A-41DD-E0F569AA14CC}"/>
            </a:ext>
          </a:extLst>
        </cdr:cNvPr>
        <cdr:cNvSpPr txBox="1"/>
      </cdr:nvSpPr>
      <cdr:spPr>
        <a:xfrm xmlns:a="http://schemas.openxmlformats.org/drawingml/2006/main">
          <a:off x="4502264" y="548461"/>
          <a:ext cx="704774" cy="240655"/>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b="1" dirty="0">
              <a:solidFill>
                <a:schemeClr val="tx1"/>
              </a:solidFill>
              <a:latin typeface="The Hand Bold (Body)"/>
            </a:rPr>
            <a:t>DPP 13 YEARS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053AB23C-7217-C367-25FB-6EDDF5748130}"/>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dirty="0">
                <a:latin typeface="+mn-lt"/>
                <a:cs typeface="+mn-cs"/>
              </a:defRPr>
            </a:lvl1pPr>
          </a:lstStyle>
          <a:p>
            <a:pPr>
              <a:defRPr/>
            </a:pPr>
            <a:endParaRPr lang="it-IT"/>
          </a:p>
        </p:txBody>
      </p:sp>
      <p:sp>
        <p:nvSpPr>
          <p:cNvPr id="3" name="Segnaposto data 2">
            <a:extLst>
              <a:ext uri="{FF2B5EF4-FFF2-40B4-BE49-F238E27FC236}">
                <a16:creationId xmlns:a16="http://schemas.microsoft.com/office/drawing/2014/main" id="{6219EA8B-99CD-673A-ED7E-DF1F08355C80}"/>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BEE3D675-391B-4AEA-B2D3-2DCEFD54703E}" type="datetimeFigureOut">
              <a:rPr lang="it-IT"/>
              <a:pPr>
                <a:defRPr/>
              </a:pPr>
              <a:t>03/03/26</a:t>
            </a:fld>
            <a:endParaRPr lang="it-IT" dirty="0"/>
          </a:p>
        </p:txBody>
      </p:sp>
      <p:sp>
        <p:nvSpPr>
          <p:cNvPr id="4" name="Segnaposto piè di pagina 3">
            <a:extLst>
              <a:ext uri="{FF2B5EF4-FFF2-40B4-BE49-F238E27FC236}">
                <a16:creationId xmlns:a16="http://schemas.microsoft.com/office/drawing/2014/main" id="{A21A1C66-6D15-DE8A-9469-37DB85BB379A}"/>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dirty="0">
                <a:latin typeface="+mn-lt"/>
                <a:cs typeface="+mn-cs"/>
              </a:defRPr>
            </a:lvl1pPr>
          </a:lstStyle>
          <a:p>
            <a:pPr>
              <a:defRPr/>
            </a:pPr>
            <a:endParaRPr lang="it-IT"/>
          </a:p>
        </p:txBody>
      </p:sp>
      <p:sp>
        <p:nvSpPr>
          <p:cNvPr id="5" name="Segnaposto numero diapositiva 4">
            <a:extLst>
              <a:ext uri="{FF2B5EF4-FFF2-40B4-BE49-F238E27FC236}">
                <a16:creationId xmlns:a16="http://schemas.microsoft.com/office/drawing/2014/main" id="{B84D38E0-8404-CD13-6959-F85AEDF2B6F3}"/>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F4AD29AE-4FC3-4204-87FB-5F797AB9C728}" type="slidenum">
              <a:rPr lang="it-IT" altLang="en-US"/>
              <a:pPr>
                <a:defRPr/>
              </a:pPr>
              <a:t>‹#›</a:t>
            </a:fld>
            <a:endParaRPr lang="it-IT"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ED30FDB5-D128-2614-0D17-4820619C9E8A}"/>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dirty="0">
                <a:latin typeface="+mn-lt"/>
                <a:cs typeface="+mn-cs"/>
              </a:defRPr>
            </a:lvl1pPr>
          </a:lstStyle>
          <a:p>
            <a:pPr>
              <a:defRPr/>
            </a:pPr>
            <a:endParaRPr lang="it-IT"/>
          </a:p>
        </p:txBody>
      </p:sp>
      <p:sp>
        <p:nvSpPr>
          <p:cNvPr id="3" name="Segnaposto data 2">
            <a:extLst>
              <a:ext uri="{FF2B5EF4-FFF2-40B4-BE49-F238E27FC236}">
                <a16:creationId xmlns:a16="http://schemas.microsoft.com/office/drawing/2014/main" id="{A298C34D-0D81-FBFD-7D68-BD0AE849F53D}"/>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3BD09322-548F-4600-94E0-D7F6F468D1D7}" type="datetimeFigureOut">
              <a:rPr lang="it-IT"/>
              <a:pPr>
                <a:defRPr/>
              </a:pPr>
              <a:t>03/03/26</a:t>
            </a:fld>
            <a:endParaRPr lang="it-IT" dirty="0"/>
          </a:p>
        </p:txBody>
      </p:sp>
      <p:sp>
        <p:nvSpPr>
          <p:cNvPr id="4" name="Segnaposto immagine diapositiva 3">
            <a:extLst>
              <a:ext uri="{FF2B5EF4-FFF2-40B4-BE49-F238E27FC236}">
                <a16:creationId xmlns:a16="http://schemas.microsoft.com/office/drawing/2014/main" id="{4FE9DC90-870B-2E27-4B90-37270A92E9AC}"/>
              </a:ext>
            </a:extLst>
          </p:cNvPr>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pPr lvl="0"/>
            <a:endParaRPr lang="it-IT" noProof="0" dirty="0"/>
          </a:p>
        </p:txBody>
      </p:sp>
      <p:sp>
        <p:nvSpPr>
          <p:cNvPr id="5" name="Segnaposto note 4">
            <a:extLst>
              <a:ext uri="{FF2B5EF4-FFF2-40B4-BE49-F238E27FC236}">
                <a16:creationId xmlns:a16="http://schemas.microsoft.com/office/drawing/2014/main" id="{484CC43A-F60F-8607-15F3-2A1D66592947}"/>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noProof="0"/>
              <a:t>Fare clic per modificare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a:extLst>
              <a:ext uri="{FF2B5EF4-FFF2-40B4-BE49-F238E27FC236}">
                <a16:creationId xmlns:a16="http://schemas.microsoft.com/office/drawing/2014/main" id="{C498A16F-D2C8-45ED-52AB-82D62C5BBB8D}"/>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dirty="0">
                <a:latin typeface="+mn-lt"/>
                <a:cs typeface="+mn-cs"/>
              </a:defRPr>
            </a:lvl1pPr>
          </a:lstStyle>
          <a:p>
            <a:pPr>
              <a:defRPr/>
            </a:pPr>
            <a:endParaRPr lang="it-IT"/>
          </a:p>
        </p:txBody>
      </p:sp>
      <p:sp>
        <p:nvSpPr>
          <p:cNvPr id="7" name="Segnaposto numero diapositiva 6">
            <a:extLst>
              <a:ext uri="{FF2B5EF4-FFF2-40B4-BE49-F238E27FC236}">
                <a16:creationId xmlns:a16="http://schemas.microsoft.com/office/drawing/2014/main" id="{F7A2AD4C-E078-6B25-2DC9-AB1E4AA11F90}"/>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20D4ADB4-7CD5-44B7-86D0-D96AAE203A48}" type="slidenum">
              <a:rPr lang="it-IT" altLang="en-US"/>
              <a:pPr>
                <a:defRPr/>
              </a:pPr>
              <a:t>‹#›</a:t>
            </a:fld>
            <a:endParaRPr lang="it-IT"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55600" algn="l" rtl="0" eaLnBrk="0" fontAlgn="base" hangingPunct="0">
      <a:spcBef>
        <a:spcPct val="30000"/>
      </a:spcBef>
      <a:spcAft>
        <a:spcPct val="0"/>
      </a:spcAft>
      <a:defRPr sz="900" kern="1200">
        <a:solidFill>
          <a:schemeClr val="tx1"/>
        </a:solidFill>
        <a:latin typeface="+mn-lt"/>
        <a:ea typeface="+mn-ea"/>
        <a:cs typeface="+mn-cs"/>
      </a:defRPr>
    </a:lvl2pPr>
    <a:lvl3pPr marL="712788" algn="l" rtl="0" eaLnBrk="0" fontAlgn="base" hangingPunct="0">
      <a:spcBef>
        <a:spcPct val="30000"/>
      </a:spcBef>
      <a:spcAft>
        <a:spcPct val="0"/>
      </a:spcAft>
      <a:defRPr sz="900" kern="1200">
        <a:solidFill>
          <a:schemeClr val="tx1"/>
        </a:solidFill>
        <a:latin typeface="+mn-lt"/>
        <a:ea typeface="+mn-ea"/>
        <a:cs typeface="+mn-cs"/>
      </a:defRPr>
    </a:lvl3pPr>
    <a:lvl4pPr marL="1068388" algn="l" rtl="0" eaLnBrk="0" fontAlgn="base" hangingPunct="0">
      <a:spcBef>
        <a:spcPct val="30000"/>
      </a:spcBef>
      <a:spcAft>
        <a:spcPct val="0"/>
      </a:spcAft>
      <a:defRPr sz="900" kern="1200">
        <a:solidFill>
          <a:schemeClr val="tx1"/>
        </a:solidFill>
        <a:latin typeface="+mn-lt"/>
        <a:ea typeface="+mn-ea"/>
        <a:cs typeface="+mn-cs"/>
      </a:defRPr>
    </a:lvl4pPr>
    <a:lvl5pPr marL="1425575" algn="l" rtl="0" eaLnBrk="0" fontAlgn="base" hangingPunct="0">
      <a:spcBef>
        <a:spcPct val="30000"/>
      </a:spcBef>
      <a:spcAft>
        <a:spcPct val="0"/>
      </a:spcAft>
      <a:defRPr sz="900"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DDB8AAE8-87EE-ABA2-81C2-5ACC7031652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BCDEE4AD-6F98-4645-4F0A-968ED4478E6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indent="0">
              <a:buFont typeface="Wingdings" panose="05000000000000000000" pitchFamily="2" charset="2"/>
              <a:buNone/>
            </a:pPr>
            <a:r>
              <a:rPr lang="en-US" altLang="it-IT" dirty="0">
                <a:sym typeface="Wingdings" panose="05000000000000000000" pitchFamily="2" charset="2"/>
              </a:rPr>
              <a:t>I am pleased that you are interested in our workshop as part of the EU BioSupPack project</a:t>
            </a:r>
            <a:r>
              <a:rPr lang="en-US" altLang="it-IT" baseline="0" dirty="0">
                <a:sym typeface="Wingdings" panose="05000000000000000000" pitchFamily="2" charset="2"/>
              </a:rPr>
              <a:t> </a:t>
            </a:r>
            <a:r>
              <a:rPr lang="de-DE" altLang="it-IT" dirty="0">
                <a:sym typeface="Wingdings" panose="05000000000000000000" pitchFamily="2" charset="2"/>
              </a:rPr>
              <a:t>(</a:t>
            </a:r>
            <a:r>
              <a:rPr lang="de-DE" altLang="it-IT" dirty="0" err="1">
                <a:sym typeface="Wingdings" panose="05000000000000000000" pitchFamily="2" charset="2"/>
              </a:rPr>
              <a:t>titel</a:t>
            </a:r>
            <a:r>
              <a:rPr lang="de-DE" altLang="it-IT" dirty="0">
                <a:sym typeface="Wingdings" panose="05000000000000000000" pitchFamily="2" charset="2"/>
              </a:rPr>
              <a:t> vorlesen).</a:t>
            </a:r>
          </a:p>
          <a:p>
            <a:pPr marL="0" indent="0">
              <a:buFont typeface="Wingdings" panose="05000000000000000000" pitchFamily="2" charset="2"/>
              <a:buNone/>
            </a:pPr>
            <a:r>
              <a:rPr lang="de-DE" altLang="it-IT" dirty="0" err="1">
                <a:sym typeface="Wingdings" panose="05000000000000000000" pitchFamily="2" charset="2"/>
              </a:rPr>
              <a:t>Our</a:t>
            </a:r>
            <a:r>
              <a:rPr lang="de-DE" altLang="it-IT" dirty="0">
                <a:sym typeface="Wingdings" panose="05000000000000000000" pitchFamily="2" charset="2"/>
              </a:rPr>
              <a:t> </a:t>
            </a:r>
            <a:r>
              <a:rPr lang="de-DE" altLang="it-IT" dirty="0" err="1">
                <a:sym typeface="Wingdings" panose="05000000000000000000" pitchFamily="2" charset="2"/>
              </a:rPr>
              <a:t>task</a:t>
            </a:r>
            <a:r>
              <a:rPr lang="de-DE" altLang="it-IT" dirty="0">
                <a:sym typeface="Wingdings" panose="05000000000000000000" pitchFamily="2" charset="2"/>
              </a:rPr>
              <a:t>,</a:t>
            </a:r>
            <a:r>
              <a:rPr lang="de-DE" altLang="it-IT" baseline="0" dirty="0">
                <a:sym typeface="Wingdings" panose="05000000000000000000" pitchFamily="2" charset="2"/>
              </a:rPr>
              <a:t> </a:t>
            </a:r>
            <a:r>
              <a:rPr lang="de-DE" altLang="it-IT" baseline="0" dirty="0" err="1">
                <a:sym typeface="Wingdings" panose="05000000000000000000" pitchFamily="2" charset="2"/>
              </a:rPr>
              <a:t>among</a:t>
            </a:r>
            <a:r>
              <a:rPr lang="de-DE" altLang="it-IT" baseline="0" dirty="0">
                <a:sym typeface="Wingdings" panose="05000000000000000000" pitchFamily="2" charset="2"/>
              </a:rPr>
              <a:t> </a:t>
            </a:r>
            <a:r>
              <a:rPr lang="de-DE" altLang="it-IT" baseline="0" dirty="0" err="1">
                <a:sym typeface="Wingdings" panose="05000000000000000000" pitchFamily="2" charset="2"/>
              </a:rPr>
              <a:t>others</a:t>
            </a:r>
            <a:r>
              <a:rPr lang="de-DE" altLang="it-IT" baseline="0" dirty="0">
                <a:sym typeface="Wingdings" panose="05000000000000000000" pitchFamily="2" charset="2"/>
              </a:rPr>
              <a:t>, </a:t>
            </a:r>
            <a:r>
              <a:rPr lang="de-DE" altLang="it-IT" baseline="0" dirty="0" err="1">
                <a:sym typeface="Wingdings" panose="05000000000000000000" pitchFamily="2" charset="2"/>
              </a:rPr>
              <a:t>is</a:t>
            </a:r>
            <a:r>
              <a:rPr lang="de-DE" altLang="it-IT" baseline="0" dirty="0">
                <a:sym typeface="Wingdings" panose="05000000000000000000" pitchFamily="2" charset="2"/>
              </a:rPr>
              <a:t> </a:t>
            </a:r>
            <a:r>
              <a:rPr lang="de-DE" altLang="it-IT" baseline="0" dirty="0" err="1">
                <a:sym typeface="Wingdings" panose="05000000000000000000" pitchFamily="2" charset="2"/>
              </a:rPr>
              <a:t>the</a:t>
            </a:r>
            <a:r>
              <a:rPr lang="de-DE" altLang="it-IT" baseline="0" dirty="0">
                <a:sym typeface="Wingdings" panose="05000000000000000000" pitchFamily="2" charset="2"/>
              </a:rPr>
              <a:t> </a:t>
            </a:r>
            <a:r>
              <a:rPr lang="de-DE" altLang="it-IT" baseline="0" dirty="0" err="1">
                <a:sym typeface="Wingdings" panose="05000000000000000000" pitchFamily="2" charset="2"/>
              </a:rPr>
              <a:t>sustainability</a:t>
            </a:r>
            <a:r>
              <a:rPr lang="de-DE" altLang="it-IT" baseline="0" dirty="0">
                <a:sym typeface="Wingdings" panose="05000000000000000000" pitchFamily="2" charset="2"/>
              </a:rPr>
              <a:t> </a:t>
            </a:r>
            <a:r>
              <a:rPr lang="de-DE" altLang="it-IT" baseline="0" dirty="0" err="1">
                <a:sym typeface="Wingdings" panose="05000000000000000000" pitchFamily="2" charset="2"/>
              </a:rPr>
              <a:t>assessment</a:t>
            </a:r>
            <a:r>
              <a:rPr lang="de-DE" altLang="it-IT" baseline="0" dirty="0">
                <a:sym typeface="Wingdings" panose="05000000000000000000" pitchFamily="2" charset="2"/>
              </a:rPr>
              <a:t> </a:t>
            </a:r>
            <a:r>
              <a:rPr lang="de-DE" altLang="it-IT" baseline="0" dirty="0" err="1">
                <a:sym typeface="Wingdings" panose="05000000000000000000" pitchFamily="2" charset="2"/>
              </a:rPr>
              <a:t>and</a:t>
            </a:r>
            <a:r>
              <a:rPr lang="de-DE" altLang="it-IT" baseline="0" dirty="0">
                <a:sym typeface="Wingdings" panose="05000000000000000000" pitchFamily="2" charset="2"/>
              </a:rPr>
              <a:t> in </a:t>
            </a:r>
            <a:r>
              <a:rPr lang="de-DE" altLang="it-IT" baseline="0" dirty="0" err="1">
                <a:sym typeface="Wingdings" panose="05000000000000000000" pitchFamily="2" charset="2"/>
              </a:rPr>
              <a:t>the</a:t>
            </a:r>
            <a:r>
              <a:rPr lang="de-DE" altLang="it-IT" baseline="0" dirty="0">
                <a:sym typeface="Wingdings" panose="05000000000000000000" pitchFamily="2" charset="2"/>
              </a:rPr>
              <a:t> </a:t>
            </a:r>
            <a:r>
              <a:rPr lang="de-DE" altLang="it-IT" baseline="0" dirty="0" err="1">
                <a:sym typeface="Wingdings" panose="05000000000000000000" pitchFamily="2" charset="2"/>
              </a:rPr>
              <a:t>workshop</a:t>
            </a:r>
            <a:r>
              <a:rPr lang="de-DE" altLang="it-IT" baseline="0" dirty="0">
                <a:sym typeface="Wingdings" panose="05000000000000000000" pitchFamily="2" charset="2"/>
              </a:rPr>
              <a:t> </a:t>
            </a:r>
            <a:r>
              <a:rPr lang="de-DE" altLang="it-IT" baseline="0" dirty="0" err="1">
                <a:sym typeface="Wingdings" panose="05000000000000000000" pitchFamily="2" charset="2"/>
              </a:rPr>
              <a:t>today</a:t>
            </a:r>
            <a:r>
              <a:rPr lang="de-DE" altLang="it-IT" baseline="0" dirty="0">
                <a:sym typeface="Wingdings" panose="05000000000000000000" pitchFamily="2" charset="2"/>
              </a:rPr>
              <a:t> </a:t>
            </a:r>
            <a:r>
              <a:rPr lang="de-DE" altLang="it-IT" baseline="0" dirty="0" err="1">
                <a:sym typeface="Wingdings" panose="05000000000000000000" pitchFamily="2" charset="2"/>
              </a:rPr>
              <a:t>we</a:t>
            </a:r>
            <a:r>
              <a:rPr lang="de-DE" altLang="it-IT" baseline="0" dirty="0">
                <a:sym typeface="Wingdings" panose="05000000000000000000" pitchFamily="2" charset="2"/>
              </a:rPr>
              <a:t> will deal </a:t>
            </a:r>
            <a:r>
              <a:rPr lang="de-DE" altLang="it-IT" baseline="0" dirty="0" err="1">
                <a:sym typeface="Wingdings" panose="05000000000000000000" pitchFamily="2" charset="2"/>
              </a:rPr>
              <a:t>with</a:t>
            </a:r>
            <a:r>
              <a:rPr lang="de-DE" altLang="it-IT" baseline="0" dirty="0">
                <a:sym typeface="Wingdings" panose="05000000000000000000" pitchFamily="2" charset="2"/>
              </a:rPr>
              <a:t> „The </a:t>
            </a:r>
            <a:r>
              <a:rPr lang="de-DE" altLang="it-IT" baseline="0" dirty="0" err="1">
                <a:sym typeface="Wingdings" panose="05000000000000000000" pitchFamily="2" charset="2"/>
              </a:rPr>
              <a:t>next</a:t>
            </a:r>
            <a:r>
              <a:rPr lang="de-DE" altLang="it-IT" baseline="0" dirty="0">
                <a:sym typeface="Wingdings" panose="05000000000000000000" pitchFamily="2" charset="2"/>
              </a:rPr>
              <a:t>…“.</a:t>
            </a:r>
            <a:endParaRPr lang="en-US" altLang="it-IT" dirty="0"/>
          </a:p>
        </p:txBody>
      </p:sp>
      <p:sp>
        <p:nvSpPr>
          <p:cNvPr id="10244" name="Slide Number Placeholder 3">
            <a:extLst>
              <a:ext uri="{FF2B5EF4-FFF2-40B4-BE49-F238E27FC236}">
                <a16:creationId xmlns:a16="http://schemas.microsoft.com/office/drawing/2014/main" id="{BF6804E3-C72A-2828-1A7B-E0B0B2911AA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4D0B26D-699E-455E-AC21-6C5CBB629A39}" type="slidenum">
              <a:rPr lang="en-US" altLang="it-IT">
                <a:solidFill>
                  <a:srgbClr val="000000"/>
                </a:solidFill>
                <a:latin typeface="Calibri" panose="020F0502020204030204" pitchFamily="34" charset="0"/>
              </a:rPr>
              <a:pPr/>
              <a:t>1</a:t>
            </a:fld>
            <a:endParaRPr lang="en-US" altLang="it-IT">
              <a:solidFill>
                <a:srgbClr val="000000"/>
              </a:solidFill>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LCA allows to compare the environmental sustainability of different polymers and/or </a:t>
            </a:r>
            <a:r>
              <a:rPr lang="en-US" dirty="0" err="1"/>
              <a:t>packagings</a:t>
            </a:r>
            <a:r>
              <a:rPr lang="en-US" dirty="0"/>
              <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Functionality (product protection) must be included in order to obtain meaningful LCA results, as products often have a higher resource consumption and thus a greater potential environmental impact than packaging, so product wastage must be taken into account. The larger environmental impacts due to product loss are shown in the figure. Slight oversizing of packaging, on the other hand, has less of a negative impact.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de-DE"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de-DE"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de-DE"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900" dirty="0"/>
              <a:t>DIN ISO 18602, </a:t>
            </a:r>
            <a:r>
              <a:rPr lang="en-US" sz="900" i="1" dirty="0"/>
              <a:t>Packaging and the environment - Optimization of the packaging system </a:t>
            </a:r>
            <a:r>
              <a:rPr lang="en-US" sz="900" dirty="0"/>
              <a:t>(ISO 18602:2013)</a:t>
            </a:r>
          </a:p>
        </p:txBody>
      </p:sp>
      <p:sp>
        <p:nvSpPr>
          <p:cNvPr id="4" name="Foliennummernplatzhalter 3"/>
          <p:cNvSpPr>
            <a:spLocks noGrp="1"/>
          </p:cNvSpPr>
          <p:nvPr>
            <p:ph type="sldNum" sz="quarter" idx="10"/>
          </p:nvPr>
        </p:nvSpPr>
        <p:spPr/>
        <p:txBody>
          <a:bodyPr/>
          <a:lstStyle/>
          <a:p>
            <a:pPr>
              <a:defRPr/>
            </a:pPr>
            <a:fld id="{20D4ADB4-7CD5-44B7-86D0-D96AAE203A48}" type="slidenum">
              <a:rPr lang="it-IT" altLang="en-US" smtClean="0"/>
              <a:pPr>
                <a:defRPr/>
              </a:pPr>
              <a:t>16</a:t>
            </a:fld>
            <a:endParaRPr lang="it-IT" altLang="en-US" dirty="0"/>
          </a:p>
        </p:txBody>
      </p:sp>
    </p:spTree>
    <p:extLst>
      <p:ext uri="{BB962C8B-B14F-4D97-AF65-F5344CB8AC3E}">
        <p14:creationId xmlns:p14="http://schemas.microsoft.com/office/powerpoint/2010/main" val="19663531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r>
              <a:rPr lang="de-DE" dirty="0"/>
              <a:t>Was schauen wir uns an was lassen wir raus</a:t>
            </a:r>
          </a:p>
          <a:p>
            <a:pPr marL="0" indent="0">
              <a:buNone/>
            </a:pPr>
            <a:r>
              <a:rPr lang="de-DE" sz="2000" u="sng" dirty="0">
                <a:cs typeface="Calibri" panose="020F0502020204030204"/>
              </a:rPr>
              <a:t>Systemgrenzen</a:t>
            </a:r>
          </a:p>
          <a:p>
            <a:pPr marL="0" indent="0">
              <a:buNone/>
            </a:pPr>
            <a:r>
              <a:rPr lang="de-DE" sz="2000" dirty="0">
                <a:cs typeface="Calibri" panose="020F0502020204030204"/>
              </a:rPr>
              <a:t>2. Geografischer Bezug</a:t>
            </a:r>
          </a:p>
          <a:p>
            <a:pPr lvl="1"/>
            <a:r>
              <a:rPr lang="de-DE" sz="2000" dirty="0">
                <a:cs typeface="Calibri" panose="020F0502020204030204"/>
              </a:rPr>
              <a:t>z.B. (lokale) Energiezusammensetzung, Abfallentsorgung, Ressourcenbezug</a:t>
            </a:r>
          </a:p>
          <a:p>
            <a:pPr marL="0" indent="0">
              <a:buNone/>
            </a:pPr>
            <a:r>
              <a:rPr lang="de-DE" sz="2000" dirty="0">
                <a:cs typeface="Calibri" panose="020F0502020204030204"/>
              </a:rPr>
              <a:t>3. Zeitlicher Bezug (Untersuchungszeitraum)</a:t>
            </a:r>
          </a:p>
          <a:p>
            <a:pPr lvl="1"/>
            <a:r>
              <a:rPr lang="de-DE" sz="2000" dirty="0">
                <a:cs typeface="Calibri" panose="020F0502020204030204"/>
              </a:rPr>
              <a:t>z.B. Bezugsjahr, definierter Bezugstag, Prozesszeitraum</a:t>
            </a:r>
          </a:p>
          <a:p>
            <a:pPr marL="0" indent="0">
              <a:buNone/>
            </a:pPr>
            <a:r>
              <a:rPr lang="de-DE" sz="2000" dirty="0">
                <a:cs typeface="Calibri" panose="020F0502020204030204"/>
              </a:rPr>
              <a:t>4. Komplexität der Daten</a:t>
            </a:r>
          </a:p>
          <a:p>
            <a:pPr lvl="1"/>
            <a:r>
              <a:rPr lang="de-DE" sz="2000" dirty="0">
                <a:cs typeface="Calibri" panose="020F0502020204030204"/>
              </a:rPr>
              <a:t>angemessene Wahl der zu betrachtenden &amp; </a:t>
            </a:r>
            <a:r>
              <a:rPr lang="de-DE" sz="2000" b="1" dirty="0">
                <a:cs typeface="Calibri"/>
              </a:rPr>
              <a:t>relevanten</a:t>
            </a:r>
            <a:r>
              <a:rPr lang="de-DE" sz="2000" dirty="0">
                <a:cs typeface="Calibri"/>
              </a:rPr>
              <a:t> Prozess- und oder Produktdaten (Inputs, Outputs, Rest- und Nebenstoffe, etc.) </a:t>
            </a:r>
          </a:p>
          <a:p>
            <a:pPr lvl="1"/>
            <a:r>
              <a:rPr lang="de-DE" sz="2000" dirty="0">
                <a:cs typeface="Calibri"/>
              </a:rPr>
              <a:t>in Anpassung an vorliegende Datenverfügbarkeit und - </a:t>
            </a:r>
            <a:r>
              <a:rPr lang="de-DE" sz="2000" dirty="0" err="1">
                <a:cs typeface="Calibri"/>
              </a:rPr>
              <a:t>struktur</a:t>
            </a:r>
            <a:r>
              <a:rPr lang="de-DE" sz="2000" dirty="0">
                <a:cs typeface="Calibri"/>
              </a:rPr>
              <a:t>  </a:t>
            </a:r>
          </a:p>
          <a:p>
            <a:endParaRPr lang="en-GB" dirty="0"/>
          </a:p>
        </p:txBody>
      </p:sp>
      <p:sp>
        <p:nvSpPr>
          <p:cNvPr id="4" name="Foliennummernplatzhalter 3"/>
          <p:cNvSpPr>
            <a:spLocks noGrp="1"/>
          </p:cNvSpPr>
          <p:nvPr>
            <p:ph type="sldNum" sz="quarter" idx="5"/>
          </p:nvPr>
        </p:nvSpPr>
        <p:spPr/>
        <p:txBody>
          <a:bodyPr/>
          <a:lstStyle/>
          <a:p>
            <a:pPr>
              <a:defRPr/>
            </a:pPr>
            <a:fld id="{20D4ADB4-7CD5-44B7-86D0-D96AAE203A48}" type="slidenum">
              <a:rPr lang="it-IT" altLang="en-US" smtClean="0"/>
              <a:pPr>
                <a:defRPr/>
              </a:pPr>
              <a:t>18</a:t>
            </a:fld>
            <a:endParaRPr lang="it-IT" altLang="en-US" dirty="0"/>
          </a:p>
        </p:txBody>
      </p:sp>
    </p:spTree>
    <p:extLst>
      <p:ext uri="{BB962C8B-B14F-4D97-AF65-F5344CB8AC3E}">
        <p14:creationId xmlns:p14="http://schemas.microsoft.com/office/powerpoint/2010/main" val="27056495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a:t>https://www.researchgate.net/figure/Overview-of-damage-pathways-related-to-some-of-the-impact-categories-in-the-ReCipe2016_fig2_367001712</a:t>
            </a:r>
          </a:p>
          <a:p>
            <a:r>
              <a:rPr lang="de-DE" dirty="0"/>
              <a:t>R</a:t>
            </a:r>
            <a:r>
              <a:rPr lang="en-GB" dirty="0" err="1"/>
              <a:t>ecipe</a:t>
            </a:r>
            <a:r>
              <a:rPr lang="en-GB" dirty="0"/>
              <a:t> method</a:t>
            </a:r>
          </a:p>
          <a:p>
            <a:endParaRPr lang="en-GB" dirty="0"/>
          </a:p>
        </p:txBody>
      </p:sp>
      <p:sp>
        <p:nvSpPr>
          <p:cNvPr id="4" name="Foliennummernplatzhalter 3"/>
          <p:cNvSpPr>
            <a:spLocks noGrp="1"/>
          </p:cNvSpPr>
          <p:nvPr>
            <p:ph type="sldNum" sz="quarter" idx="5"/>
          </p:nvPr>
        </p:nvSpPr>
        <p:spPr/>
        <p:txBody>
          <a:bodyPr/>
          <a:lstStyle/>
          <a:p>
            <a:pPr>
              <a:defRPr/>
            </a:pPr>
            <a:fld id="{20D4ADB4-7CD5-44B7-86D0-D96AAE203A48}" type="slidenum">
              <a:rPr lang="it-IT" altLang="en-US" smtClean="0"/>
              <a:pPr>
                <a:defRPr/>
              </a:pPr>
              <a:t>20</a:t>
            </a:fld>
            <a:endParaRPr lang="it-IT" altLang="en-US" dirty="0"/>
          </a:p>
        </p:txBody>
      </p:sp>
    </p:spTree>
    <p:extLst>
      <p:ext uri="{BB962C8B-B14F-4D97-AF65-F5344CB8AC3E}">
        <p14:creationId xmlns:p14="http://schemas.microsoft.com/office/powerpoint/2010/main" val="8254451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Farben anpassen – Obere </a:t>
            </a:r>
            <a:r>
              <a:rPr lang="de-DE" dirty="0" err="1"/>
              <a:t>farben</a:t>
            </a:r>
            <a:r>
              <a:rPr lang="de-DE" dirty="0"/>
              <a:t> passen aber die unter lila unterscheiden sich nicht gut genug</a:t>
            </a:r>
            <a:endParaRPr lang="en-GB" dirty="0"/>
          </a:p>
        </p:txBody>
      </p:sp>
      <p:sp>
        <p:nvSpPr>
          <p:cNvPr id="4" name="Foliennummernplatzhalter 3"/>
          <p:cNvSpPr>
            <a:spLocks noGrp="1"/>
          </p:cNvSpPr>
          <p:nvPr>
            <p:ph type="sldNum" sz="quarter" idx="5"/>
          </p:nvPr>
        </p:nvSpPr>
        <p:spPr/>
        <p:txBody>
          <a:bodyPr/>
          <a:lstStyle/>
          <a:p>
            <a:pPr>
              <a:defRPr/>
            </a:pPr>
            <a:fld id="{20D4ADB4-7CD5-44B7-86D0-D96AAE203A48}" type="slidenum">
              <a:rPr lang="it-IT" altLang="en-US" smtClean="0"/>
              <a:pPr>
                <a:defRPr/>
              </a:pPr>
              <a:t>22</a:t>
            </a:fld>
            <a:endParaRPr lang="it-IT" altLang="en-US" dirty="0"/>
          </a:p>
        </p:txBody>
      </p:sp>
    </p:spTree>
    <p:extLst>
      <p:ext uri="{BB962C8B-B14F-4D97-AF65-F5344CB8AC3E}">
        <p14:creationId xmlns:p14="http://schemas.microsoft.com/office/powerpoint/2010/main" val="26190351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b="1" dirty="0"/>
              <a:t>Key Impact Categories</a:t>
            </a:r>
          </a:p>
          <a:p>
            <a:r>
              <a:rPr lang="en-GB" dirty="0"/>
              <a:t>All solvents/SAS show highest impacts in:</a:t>
            </a:r>
          </a:p>
          <a:p>
            <a:pPr marL="527050" lvl="1" indent="-171450">
              <a:buFont typeface="Arial" panose="020B0604020202020204" pitchFamily="34" charset="0"/>
              <a:buChar char="•"/>
            </a:pPr>
            <a:r>
              <a:rPr lang="en-GB" dirty="0"/>
              <a:t>Human toxicity</a:t>
            </a:r>
          </a:p>
          <a:p>
            <a:pPr marL="527050" lvl="1" indent="-171450">
              <a:buFont typeface="Arial" panose="020B0604020202020204" pitchFamily="34" charset="0"/>
              <a:buChar char="•"/>
            </a:pPr>
            <a:r>
              <a:rPr lang="en-GB" dirty="0"/>
              <a:t>Fossil resource scarcity</a:t>
            </a:r>
          </a:p>
          <a:p>
            <a:pPr marL="527050" lvl="1" indent="-171450">
              <a:buFont typeface="Arial" panose="020B0604020202020204" pitchFamily="34" charset="0"/>
              <a:buChar char="•"/>
            </a:pPr>
            <a:r>
              <a:rPr lang="en-GB" dirty="0"/>
              <a:t>Global warming potential</a:t>
            </a:r>
          </a:p>
          <a:p>
            <a:r>
              <a:rPr lang="en-GB" dirty="0"/>
              <a:t>These categories offer the </a:t>
            </a:r>
            <a:r>
              <a:rPr lang="en-GB" b="1" dirty="0"/>
              <a:t>highest potential for impact reduction</a:t>
            </a:r>
            <a:endParaRPr lang="en-GB" dirty="0"/>
          </a:p>
          <a:p>
            <a:r>
              <a:rPr lang="en-GB" dirty="0"/>
              <a:t>Identification of hot spots supports targeted improvement strategies</a:t>
            </a:r>
          </a:p>
          <a:p>
            <a:endParaRPr lang="en-GB" dirty="0"/>
          </a:p>
        </p:txBody>
      </p:sp>
      <p:sp>
        <p:nvSpPr>
          <p:cNvPr id="4" name="Foliennummernplatzhalter 3"/>
          <p:cNvSpPr>
            <a:spLocks noGrp="1"/>
          </p:cNvSpPr>
          <p:nvPr>
            <p:ph type="sldNum" sz="quarter" idx="5"/>
          </p:nvPr>
        </p:nvSpPr>
        <p:spPr/>
        <p:txBody>
          <a:bodyPr/>
          <a:lstStyle/>
          <a:p>
            <a:pPr>
              <a:defRPr/>
            </a:pPr>
            <a:fld id="{20D4ADB4-7CD5-44B7-86D0-D96AAE203A48}" type="slidenum">
              <a:rPr lang="it-IT" altLang="en-US" smtClean="0"/>
              <a:pPr>
                <a:defRPr/>
              </a:pPr>
              <a:t>23</a:t>
            </a:fld>
            <a:endParaRPr lang="it-IT" altLang="en-US" dirty="0"/>
          </a:p>
        </p:txBody>
      </p:sp>
    </p:spTree>
    <p:extLst>
      <p:ext uri="{BB962C8B-B14F-4D97-AF65-F5344CB8AC3E}">
        <p14:creationId xmlns:p14="http://schemas.microsoft.com/office/powerpoint/2010/main" val="33330532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6C727-4A71-74F9-2222-631E7F94729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61A3792-7E1D-754A-BC52-11DD71C7D98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0BD31BF-69CE-1F9C-571B-A79E57DBC755}"/>
              </a:ext>
            </a:extLst>
          </p:cNvPr>
          <p:cNvSpPr>
            <a:spLocks noGrp="1"/>
          </p:cNvSpPr>
          <p:nvPr>
            <p:ph type="body" idx="1"/>
          </p:nvPr>
        </p:nvSpPr>
        <p:spPr/>
        <p:txBody>
          <a:bodyPr/>
          <a:lstStyle/>
          <a:p>
            <a:endParaRPr lang="en-GB" dirty="0"/>
          </a:p>
        </p:txBody>
      </p:sp>
      <p:sp>
        <p:nvSpPr>
          <p:cNvPr id="4" name="Foliennummernplatzhalter 3">
            <a:extLst>
              <a:ext uri="{FF2B5EF4-FFF2-40B4-BE49-F238E27FC236}">
                <a16:creationId xmlns:a16="http://schemas.microsoft.com/office/drawing/2014/main" id="{D1F0B93A-D3F0-C708-46E4-9B3307753BED}"/>
              </a:ext>
            </a:extLst>
          </p:cNvPr>
          <p:cNvSpPr>
            <a:spLocks noGrp="1"/>
          </p:cNvSpPr>
          <p:nvPr>
            <p:ph type="sldNum" sz="quarter" idx="5"/>
          </p:nvPr>
        </p:nvSpPr>
        <p:spPr/>
        <p:txBody>
          <a:bodyPr/>
          <a:lstStyle/>
          <a:p>
            <a:pPr>
              <a:defRPr/>
            </a:pPr>
            <a:fld id="{20D4ADB4-7CD5-44B7-86D0-D96AAE203A48}" type="slidenum">
              <a:rPr lang="it-IT" altLang="en-US" smtClean="0"/>
              <a:pPr>
                <a:defRPr/>
              </a:pPr>
              <a:t>25</a:t>
            </a:fld>
            <a:endParaRPr lang="it-IT" altLang="en-US" dirty="0"/>
          </a:p>
        </p:txBody>
      </p:sp>
    </p:spTree>
    <p:extLst>
      <p:ext uri="{BB962C8B-B14F-4D97-AF65-F5344CB8AC3E}">
        <p14:creationId xmlns:p14="http://schemas.microsoft.com/office/powerpoint/2010/main" val="40618420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C6AB7-C45B-76CC-11CB-80B574D73C1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A804EBD-AB5B-7970-8233-C0AC8A5E9CC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1890A9E-9517-2DE9-CE45-1B5159AFF1E3}"/>
              </a:ext>
            </a:extLst>
          </p:cNvPr>
          <p:cNvSpPr>
            <a:spLocks noGrp="1"/>
          </p:cNvSpPr>
          <p:nvPr>
            <p:ph type="body" idx="1"/>
          </p:nvPr>
        </p:nvSpPr>
        <p:spPr/>
        <p:txBody>
          <a:bodyPr/>
          <a:lstStyle/>
          <a:p>
            <a:endParaRPr lang="en-GB" dirty="0"/>
          </a:p>
        </p:txBody>
      </p:sp>
      <p:sp>
        <p:nvSpPr>
          <p:cNvPr id="4" name="Foliennummernplatzhalter 3">
            <a:extLst>
              <a:ext uri="{FF2B5EF4-FFF2-40B4-BE49-F238E27FC236}">
                <a16:creationId xmlns:a16="http://schemas.microsoft.com/office/drawing/2014/main" id="{9B13E47F-9556-91F7-CD5B-3D553B36DBD1}"/>
              </a:ext>
            </a:extLst>
          </p:cNvPr>
          <p:cNvSpPr>
            <a:spLocks noGrp="1"/>
          </p:cNvSpPr>
          <p:nvPr>
            <p:ph type="sldNum" sz="quarter" idx="5"/>
          </p:nvPr>
        </p:nvSpPr>
        <p:spPr/>
        <p:txBody>
          <a:bodyPr/>
          <a:lstStyle/>
          <a:p>
            <a:pPr>
              <a:defRPr/>
            </a:pPr>
            <a:fld id="{20D4ADB4-7CD5-44B7-86D0-D96AAE203A48}" type="slidenum">
              <a:rPr lang="it-IT" altLang="en-US" smtClean="0"/>
              <a:pPr>
                <a:defRPr/>
              </a:pPr>
              <a:t>26</a:t>
            </a:fld>
            <a:endParaRPr lang="it-IT" altLang="en-US" dirty="0"/>
          </a:p>
        </p:txBody>
      </p:sp>
    </p:spTree>
    <p:extLst>
      <p:ext uri="{BB962C8B-B14F-4D97-AF65-F5344CB8AC3E}">
        <p14:creationId xmlns:p14="http://schemas.microsoft.com/office/powerpoint/2010/main" val="39827285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FBF49-99C4-ED3F-D519-97F864F7973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E8A6748-584D-ED78-CFAE-24396F509A2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E298702-8C20-D58E-370A-12F641098EAD}"/>
              </a:ext>
            </a:extLst>
          </p:cNvPr>
          <p:cNvSpPr>
            <a:spLocks noGrp="1"/>
          </p:cNvSpPr>
          <p:nvPr>
            <p:ph type="body" idx="1"/>
          </p:nvPr>
        </p:nvSpPr>
        <p:spPr/>
        <p:txBody>
          <a:bodyPr/>
          <a:lstStyle/>
          <a:p>
            <a:endParaRPr lang="en-GB" dirty="0"/>
          </a:p>
        </p:txBody>
      </p:sp>
      <p:sp>
        <p:nvSpPr>
          <p:cNvPr id="4" name="Foliennummernplatzhalter 3">
            <a:extLst>
              <a:ext uri="{FF2B5EF4-FFF2-40B4-BE49-F238E27FC236}">
                <a16:creationId xmlns:a16="http://schemas.microsoft.com/office/drawing/2014/main" id="{7B101E5C-6A16-FA16-17AA-5F1207CC48AD}"/>
              </a:ext>
            </a:extLst>
          </p:cNvPr>
          <p:cNvSpPr>
            <a:spLocks noGrp="1"/>
          </p:cNvSpPr>
          <p:nvPr>
            <p:ph type="sldNum" sz="quarter" idx="5"/>
          </p:nvPr>
        </p:nvSpPr>
        <p:spPr/>
        <p:txBody>
          <a:bodyPr/>
          <a:lstStyle/>
          <a:p>
            <a:pPr>
              <a:defRPr/>
            </a:pPr>
            <a:fld id="{20D4ADB4-7CD5-44B7-86D0-D96AAE203A48}" type="slidenum">
              <a:rPr lang="it-IT" altLang="en-US" smtClean="0"/>
              <a:pPr>
                <a:defRPr/>
              </a:pPr>
              <a:t>27</a:t>
            </a:fld>
            <a:endParaRPr lang="it-IT" altLang="en-US" dirty="0"/>
          </a:p>
        </p:txBody>
      </p:sp>
    </p:spTree>
    <p:extLst>
      <p:ext uri="{BB962C8B-B14F-4D97-AF65-F5344CB8AC3E}">
        <p14:creationId xmlns:p14="http://schemas.microsoft.com/office/powerpoint/2010/main" val="2631743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005FFB-7F16-A5A0-ECFE-F089ACE297F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9642027-8E5C-F6E7-CD5E-E17C3EA2536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1246102-E1B5-0648-4E35-EA557E22D664}"/>
              </a:ext>
            </a:extLst>
          </p:cNvPr>
          <p:cNvSpPr>
            <a:spLocks noGrp="1"/>
          </p:cNvSpPr>
          <p:nvPr>
            <p:ph type="body" idx="1"/>
          </p:nvPr>
        </p:nvSpPr>
        <p:spPr/>
        <p:txBody>
          <a:bodyPr/>
          <a:lstStyle/>
          <a:p>
            <a:endParaRPr lang="en-GB" dirty="0"/>
          </a:p>
        </p:txBody>
      </p:sp>
      <p:sp>
        <p:nvSpPr>
          <p:cNvPr id="4" name="Foliennummernplatzhalter 3">
            <a:extLst>
              <a:ext uri="{FF2B5EF4-FFF2-40B4-BE49-F238E27FC236}">
                <a16:creationId xmlns:a16="http://schemas.microsoft.com/office/drawing/2014/main" id="{C14AC601-F370-070F-4E4C-A0385B9CD036}"/>
              </a:ext>
            </a:extLst>
          </p:cNvPr>
          <p:cNvSpPr>
            <a:spLocks noGrp="1"/>
          </p:cNvSpPr>
          <p:nvPr>
            <p:ph type="sldNum" sz="quarter" idx="5"/>
          </p:nvPr>
        </p:nvSpPr>
        <p:spPr/>
        <p:txBody>
          <a:bodyPr/>
          <a:lstStyle/>
          <a:p>
            <a:pPr>
              <a:defRPr/>
            </a:pPr>
            <a:fld id="{20D4ADB4-7CD5-44B7-86D0-D96AAE203A48}" type="slidenum">
              <a:rPr lang="it-IT" altLang="en-US" smtClean="0"/>
              <a:pPr>
                <a:defRPr/>
              </a:pPr>
              <a:t>33</a:t>
            </a:fld>
            <a:endParaRPr lang="it-IT" altLang="en-US" dirty="0"/>
          </a:p>
        </p:txBody>
      </p:sp>
    </p:spTree>
    <p:extLst>
      <p:ext uri="{BB962C8B-B14F-4D97-AF65-F5344CB8AC3E}">
        <p14:creationId xmlns:p14="http://schemas.microsoft.com/office/powerpoint/2010/main" val="34778693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5"/>
          </p:nvPr>
        </p:nvSpPr>
        <p:spPr/>
        <p:txBody>
          <a:bodyPr/>
          <a:lstStyle/>
          <a:p>
            <a:pPr>
              <a:defRPr/>
            </a:pPr>
            <a:fld id="{20D4ADB4-7CD5-44B7-86D0-D96AAE203A48}" type="slidenum">
              <a:rPr lang="it-IT" altLang="en-US" smtClean="0"/>
              <a:pPr>
                <a:defRPr/>
              </a:pPr>
              <a:t>37</a:t>
            </a:fld>
            <a:endParaRPr lang="it-IT" altLang="en-US" dirty="0"/>
          </a:p>
        </p:txBody>
      </p:sp>
    </p:spTree>
    <p:extLst>
      <p:ext uri="{BB962C8B-B14F-4D97-AF65-F5344CB8AC3E}">
        <p14:creationId xmlns:p14="http://schemas.microsoft.com/office/powerpoint/2010/main" val="1890578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a:p>
          <a:p>
            <a:endParaRPr lang="de-DE"/>
          </a:p>
        </p:txBody>
      </p:sp>
      <p:sp>
        <p:nvSpPr>
          <p:cNvPr id="4" name="Foliennummernplatzhalter 3"/>
          <p:cNvSpPr>
            <a:spLocks noGrp="1"/>
          </p:cNvSpPr>
          <p:nvPr>
            <p:ph type="sldNum" sz="quarter" idx="10"/>
          </p:nvPr>
        </p:nvSpPr>
        <p:spPr/>
        <p:txBody>
          <a:bodyPr/>
          <a:lstStyle/>
          <a:p>
            <a:fld id="{8EE4B3EF-DB0F-4D1B-80DD-7D06272B3326}" type="slidenum">
              <a:rPr lang="de-DE" smtClean="0"/>
              <a:t>3</a:t>
            </a:fld>
            <a:endParaRPr lang="de-DE"/>
          </a:p>
        </p:txBody>
      </p:sp>
    </p:spTree>
    <p:extLst>
      <p:ext uri="{BB962C8B-B14F-4D97-AF65-F5344CB8AC3E}">
        <p14:creationId xmlns:p14="http://schemas.microsoft.com/office/powerpoint/2010/main" val="29735433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sz="900" dirty="0"/>
          </a:p>
        </p:txBody>
      </p:sp>
      <p:sp>
        <p:nvSpPr>
          <p:cNvPr id="4" name="Foliennummernplatzhalter 3"/>
          <p:cNvSpPr>
            <a:spLocks noGrp="1"/>
          </p:cNvSpPr>
          <p:nvPr>
            <p:ph type="sldNum" sz="quarter" idx="10"/>
          </p:nvPr>
        </p:nvSpPr>
        <p:spPr/>
        <p:txBody>
          <a:bodyPr/>
          <a:lstStyle/>
          <a:p>
            <a:pPr>
              <a:defRPr/>
            </a:pPr>
            <a:fld id="{20D4ADB4-7CD5-44B7-86D0-D96AAE203A48}" type="slidenum">
              <a:rPr lang="it-IT" altLang="en-US" smtClean="0"/>
              <a:pPr>
                <a:defRPr/>
              </a:pPr>
              <a:t>38</a:t>
            </a:fld>
            <a:endParaRPr lang="it-IT" altLang="en-US" dirty="0"/>
          </a:p>
        </p:txBody>
      </p:sp>
    </p:spTree>
    <p:extLst>
      <p:ext uri="{BB962C8B-B14F-4D97-AF65-F5344CB8AC3E}">
        <p14:creationId xmlns:p14="http://schemas.microsoft.com/office/powerpoint/2010/main" val="1446633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UNEP/SETAC </a:t>
            </a:r>
            <a:r>
              <a:rPr lang="en-GB" dirty="0"/>
              <a:t>GUIDELINES FOR SOCIAL LIFE CYCLE ASSESSMENT OF PRODUCTS</a:t>
            </a:r>
          </a:p>
        </p:txBody>
      </p:sp>
      <p:sp>
        <p:nvSpPr>
          <p:cNvPr id="4" name="Foliennummernplatzhalter 3"/>
          <p:cNvSpPr>
            <a:spLocks noGrp="1"/>
          </p:cNvSpPr>
          <p:nvPr>
            <p:ph type="sldNum" sz="quarter" idx="5"/>
          </p:nvPr>
        </p:nvSpPr>
        <p:spPr/>
        <p:txBody>
          <a:bodyPr/>
          <a:lstStyle/>
          <a:p>
            <a:pPr>
              <a:defRPr/>
            </a:pPr>
            <a:fld id="{20D4ADB4-7CD5-44B7-86D0-D96AAE203A48}" type="slidenum">
              <a:rPr lang="it-IT" altLang="en-US" smtClean="0"/>
              <a:pPr>
                <a:defRPr/>
              </a:pPr>
              <a:t>40</a:t>
            </a:fld>
            <a:endParaRPr lang="it-IT" altLang="en-US" dirty="0"/>
          </a:p>
        </p:txBody>
      </p:sp>
    </p:spTree>
    <p:extLst>
      <p:ext uri="{BB962C8B-B14F-4D97-AF65-F5344CB8AC3E}">
        <p14:creationId xmlns:p14="http://schemas.microsoft.com/office/powerpoint/2010/main" val="23875515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a:t>https://www.researchgate.net/figure/SOCIAL-DATABASE-AND-MODELLING-FRAMEWORK-27_fig2_364942191</a:t>
            </a:r>
          </a:p>
          <a:p>
            <a:endParaRPr lang="en-GB" dirty="0"/>
          </a:p>
        </p:txBody>
      </p:sp>
      <p:sp>
        <p:nvSpPr>
          <p:cNvPr id="4" name="Foliennummernplatzhalter 3"/>
          <p:cNvSpPr>
            <a:spLocks noGrp="1"/>
          </p:cNvSpPr>
          <p:nvPr>
            <p:ph type="sldNum" sz="quarter" idx="5"/>
          </p:nvPr>
        </p:nvSpPr>
        <p:spPr/>
        <p:txBody>
          <a:bodyPr/>
          <a:lstStyle/>
          <a:p>
            <a:pPr>
              <a:defRPr/>
            </a:pPr>
            <a:fld id="{20D4ADB4-7CD5-44B7-86D0-D96AAE203A48}" type="slidenum">
              <a:rPr lang="it-IT" altLang="en-US" smtClean="0"/>
              <a:pPr>
                <a:defRPr/>
              </a:pPr>
              <a:t>41</a:t>
            </a:fld>
            <a:endParaRPr lang="it-IT" altLang="en-US" dirty="0"/>
          </a:p>
        </p:txBody>
      </p:sp>
    </p:spTree>
    <p:extLst>
      <p:ext uri="{BB962C8B-B14F-4D97-AF65-F5344CB8AC3E}">
        <p14:creationId xmlns:p14="http://schemas.microsoft.com/office/powerpoint/2010/main" val="24745709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auf die Industrie beziehen</a:t>
            </a:r>
            <a:endParaRPr lang="en-GB" dirty="0"/>
          </a:p>
        </p:txBody>
      </p:sp>
      <p:sp>
        <p:nvSpPr>
          <p:cNvPr id="4" name="Foliennummernplatzhalter 3"/>
          <p:cNvSpPr>
            <a:spLocks noGrp="1"/>
          </p:cNvSpPr>
          <p:nvPr>
            <p:ph type="sldNum" sz="quarter" idx="5"/>
          </p:nvPr>
        </p:nvSpPr>
        <p:spPr/>
        <p:txBody>
          <a:bodyPr/>
          <a:lstStyle/>
          <a:p>
            <a:pPr>
              <a:defRPr/>
            </a:pPr>
            <a:fld id="{20D4ADB4-7CD5-44B7-86D0-D96AAE203A48}" type="slidenum">
              <a:rPr lang="it-IT" altLang="en-US" smtClean="0"/>
              <a:pPr>
                <a:defRPr/>
              </a:pPr>
              <a:t>43</a:t>
            </a:fld>
            <a:endParaRPr lang="it-IT" altLang="en-US" dirty="0"/>
          </a:p>
        </p:txBody>
      </p:sp>
    </p:spTree>
    <p:extLst>
      <p:ext uri="{BB962C8B-B14F-4D97-AF65-F5344CB8AC3E}">
        <p14:creationId xmlns:p14="http://schemas.microsoft.com/office/powerpoint/2010/main" val="847007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endParaRPr lang="de-DE" i="0"/>
          </a:p>
        </p:txBody>
      </p:sp>
      <p:sp>
        <p:nvSpPr>
          <p:cNvPr id="4" name="Foliennummernplatzhalt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EE4B3EF-DB0F-4D1B-80DD-7D06272B3326}"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2391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egnaposto immagine diapositiva 1">
            <a:extLst>
              <a:ext uri="{FF2B5EF4-FFF2-40B4-BE49-F238E27FC236}">
                <a16:creationId xmlns:a16="http://schemas.microsoft.com/office/drawing/2014/main" id="{9E33621C-7855-5B60-3A14-7FDFCF9F899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Segnaposto note 2">
            <a:extLst>
              <a:ext uri="{FF2B5EF4-FFF2-40B4-BE49-F238E27FC236}">
                <a16:creationId xmlns:a16="http://schemas.microsoft.com/office/drawing/2014/main" id="{F47DF737-6FD5-CA4D-1573-23B89275C27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it-IT" altLang="it-IT" dirty="0"/>
              <a:t>Update logos</a:t>
            </a:r>
          </a:p>
        </p:txBody>
      </p:sp>
      <p:sp>
        <p:nvSpPr>
          <p:cNvPr id="15364" name="Segnaposto numero diapositiva 3">
            <a:extLst>
              <a:ext uri="{FF2B5EF4-FFF2-40B4-BE49-F238E27FC236}">
                <a16:creationId xmlns:a16="http://schemas.microsoft.com/office/drawing/2014/main" id="{157A91EC-AFB9-4438-AC0E-7649B50ED5F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6D26DEC-A5D3-4F62-9E50-A3105AA71A3B}" type="slidenum">
              <a:rPr lang="it-IT" altLang="en-US">
                <a:latin typeface="Calibri" panose="020F0502020204030204" pitchFamily="34" charset="0"/>
              </a:rPr>
              <a:pPr/>
              <a:t>5</a:t>
            </a:fld>
            <a:endParaRPr lang="it-IT"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Unsere Arbeit</a:t>
            </a:r>
            <a:r>
              <a:rPr lang="de-DE" baseline="0" dirty="0"/>
              <a:t> wird abgerundet durch das 6. Themenfeld, die „Bioökonomie &amp; Nachhaltigkeit“, was </a:t>
            </a:r>
            <a:r>
              <a:rPr lang="de-DE" sz="1200" b="0" i="0" kern="1200" dirty="0">
                <a:solidFill>
                  <a:schemeClr val="tx1"/>
                </a:solidFill>
                <a:effectLst/>
                <a:latin typeface="+mn-lt"/>
                <a:ea typeface="+mn-ea"/>
                <a:cs typeface="+mn-cs"/>
              </a:rPr>
              <a:t>[…]</a:t>
            </a:r>
          </a:p>
          <a:p>
            <a:br>
              <a:rPr lang="de-DE" dirty="0"/>
            </a:br>
            <a:endParaRPr lang="de-DE" dirty="0"/>
          </a:p>
        </p:txBody>
      </p:sp>
      <p:sp>
        <p:nvSpPr>
          <p:cNvPr id="4" name="Foliennummernplatzhalter 3"/>
          <p:cNvSpPr>
            <a:spLocks noGrp="1"/>
          </p:cNvSpPr>
          <p:nvPr>
            <p:ph type="sldNum" sz="quarter" idx="10"/>
          </p:nvPr>
        </p:nvSpPr>
        <p:spPr/>
        <p:txBody>
          <a:bodyPr/>
          <a:lstStyle/>
          <a:p>
            <a:fld id="{8EE4B3EF-DB0F-4D1B-80DD-7D06272B3326}" type="slidenum">
              <a:rPr lang="de-DE" smtClean="0"/>
              <a:t>7</a:t>
            </a:fld>
            <a:endParaRPr lang="de-DE"/>
          </a:p>
        </p:txBody>
      </p:sp>
    </p:spTree>
    <p:extLst>
      <p:ext uri="{BB962C8B-B14F-4D97-AF65-F5344CB8AC3E}">
        <p14:creationId xmlns:p14="http://schemas.microsoft.com/office/powerpoint/2010/main" val="345538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900" kern="1200" dirty="0" err="1">
                <a:solidFill>
                  <a:schemeClr val="tx1"/>
                </a:solidFill>
                <a:effectLst/>
                <a:latin typeface="+mn-lt"/>
                <a:ea typeface="+mn-ea"/>
                <a:cs typeface="+mn-cs"/>
              </a:rPr>
              <a:t>We</a:t>
            </a:r>
            <a:r>
              <a:rPr lang="de-DE" sz="900" kern="1200" dirty="0">
                <a:solidFill>
                  <a:schemeClr val="tx1"/>
                </a:solidFill>
                <a:effectLst/>
                <a:latin typeface="+mn-lt"/>
                <a:ea typeface="+mn-ea"/>
                <a:cs typeface="+mn-cs"/>
              </a:rPr>
              <a:t> </a:t>
            </a:r>
            <a:r>
              <a:rPr lang="de-DE" sz="900" kern="1200" dirty="0" err="1">
                <a:solidFill>
                  <a:schemeClr val="tx1"/>
                </a:solidFill>
                <a:effectLst/>
                <a:latin typeface="+mn-lt"/>
                <a:ea typeface="+mn-ea"/>
                <a:cs typeface="+mn-cs"/>
              </a:rPr>
              <a:t>strive</a:t>
            </a:r>
            <a:r>
              <a:rPr lang="de-DE" sz="900" kern="1200" dirty="0">
                <a:solidFill>
                  <a:schemeClr val="tx1"/>
                </a:solidFill>
                <a:effectLst/>
                <a:latin typeface="+mn-lt"/>
                <a:ea typeface="+mn-ea"/>
                <a:cs typeface="+mn-cs"/>
              </a:rPr>
              <a:t> </a:t>
            </a:r>
            <a:r>
              <a:rPr lang="de-DE" sz="900" kern="1200" dirty="0" err="1">
                <a:solidFill>
                  <a:schemeClr val="tx1"/>
                </a:solidFill>
                <a:effectLst/>
                <a:latin typeface="+mn-lt"/>
                <a:ea typeface="+mn-ea"/>
                <a:cs typeface="+mn-cs"/>
              </a:rPr>
              <a:t>for</a:t>
            </a:r>
            <a:r>
              <a:rPr lang="de-DE" sz="900" kern="1200" dirty="0">
                <a:solidFill>
                  <a:schemeClr val="tx1"/>
                </a:solidFill>
                <a:effectLst/>
                <a:latin typeface="+mn-lt"/>
                <a:ea typeface="+mn-ea"/>
                <a:cs typeface="+mn-cs"/>
              </a:rPr>
              <a:t> a </a:t>
            </a:r>
            <a:r>
              <a:rPr lang="de-DE" sz="900" kern="1200" dirty="0" err="1">
                <a:solidFill>
                  <a:schemeClr val="tx1"/>
                </a:solidFill>
                <a:effectLst/>
                <a:latin typeface="+mn-lt"/>
                <a:ea typeface="+mn-ea"/>
                <a:cs typeface="+mn-cs"/>
              </a:rPr>
              <a:t>more</a:t>
            </a:r>
            <a:r>
              <a:rPr lang="de-DE" sz="900" kern="1200" dirty="0">
                <a:solidFill>
                  <a:schemeClr val="tx1"/>
                </a:solidFill>
                <a:effectLst/>
                <a:latin typeface="+mn-lt"/>
                <a:ea typeface="+mn-ea"/>
                <a:cs typeface="+mn-cs"/>
              </a:rPr>
              <a:t> </a:t>
            </a:r>
            <a:r>
              <a:rPr lang="de-DE" sz="900" kern="1200" dirty="0" err="1">
                <a:solidFill>
                  <a:schemeClr val="tx1"/>
                </a:solidFill>
                <a:effectLst/>
                <a:latin typeface="+mn-lt"/>
                <a:ea typeface="+mn-ea"/>
                <a:cs typeface="+mn-cs"/>
              </a:rPr>
              <a:t>sustainable</a:t>
            </a:r>
            <a:r>
              <a:rPr lang="de-DE" sz="900" kern="1200" dirty="0">
                <a:solidFill>
                  <a:schemeClr val="tx1"/>
                </a:solidFill>
                <a:effectLst/>
                <a:latin typeface="+mn-lt"/>
                <a:ea typeface="+mn-ea"/>
                <a:cs typeface="+mn-cs"/>
              </a:rPr>
              <a:t> </a:t>
            </a:r>
            <a:r>
              <a:rPr lang="de-DE" sz="900" kern="1200" dirty="0" err="1">
                <a:solidFill>
                  <a:schemeClr val="tx1"/>
                </a:solidFill>
                <a:effectLst/>
                <a:latin typeface="+mn-lt"/>
                <a:ea typeface="+mn-ea"/>
                <a:cs typeface="+mn-cs"/>
              </a:rPr>
              <a:t>future</a:t>
            </a:r>
            <a:r>
              <a:rPr lang="de-DE" sz="900" kern="1200" dirty="0">
                <a:solidFill>
                  <a:schemeClr val="tx1"/>
                </a:solidFill>
                <a:effectLst/>
                <a:latin typeface="+mn-lt"/>
                <a:ea typeface="+mn-ea"/>
                <a:cs typeface="+mn-cs"/>
              </a:rPr>
              <a:t> </a:t>
            </a:r>
            <a:r>
              <a:rPr lang="de-DE" sz="900" kern="1200" dirty="0" err="1">
                <a:solidFill>
                  <a:schemeClr val="tx1"/>
                </a:solidFill>
                <a:effectLst/>
                <a:latin typeface="+mn-lt"/>
                <a:ea typeface="+mn-ea"/>
                <a:cs typeface="+mn-cs"/>
              </a:rPr>
              <a:t>together</a:t>
            </a:r>
            <a:r>
              <a:rPr lang="de-DE" sz="900" kern="1200" dirty="0">
                <a:solidFill>
                  <a:schemeClr val="tx1"/>
                </a:solidFill>
                <a:effectLst/>
                <a:latin typeface="+mn-lt"/>
                <a:ea typeface="+mn-ea"/>
                <a:cs typeface="+mn-cs"/>
              </a:rPr>
              <a:t>. </a:t>
            </a:r>
            <a:r>
              <a:rPr lang="en-US" sz="900" kern="1200" dirty="0">
                <a:solidFill>
                  <a:schemeClr val="tx1"/>
                </a:solidFill>
                <a:effectLst/>
                <a:latin typeface="+mn-lt"/>
                <a:ea typeface="+mn-ea"/>
                <a:cs typeface="+mn-cs"/>
              </a:rPr>
              <a:t>However, there are many challenges associated with this aim. And we believe that one step towards meeting these challenges is to have the necessary knowledge about alternative packaging materials. </a:t>
            </a:r>
            <a:r>
              <a:rPr lang="en-US" sz="900" kern="1200" baseline="0" dirty="0">
                <a:solidFill>
                  <a:schemeClr val="tx1"/>
                </a:solidFill>
                <a:effectLst/>
                <a:latin typeface="+mn-lt"/>
                <a:ea typeface="+mn-ea"/>
                <a:cs typeface="+mn-cs"/>
              </a:rPr>
              <a:t>To assess the sustainability of packaging materials, we use sustainability assessments such as LCA.</a:t>
            </a:r>
            <a:endParaRPr lang="de-DE" sz="900" kern="1200" baseline="0" dirty="0">
              <a:solidFill>
                <a:schemeClr val="tx1"/>
              </a:solidFill>
              <a:effectLst/>
              <a:latin typeface="+mn-lt"/>
              <a:ea typeface="+mn-ea"/>
              <a:cs typeface="+mn-cs"/>
            </a:endParaRPr>
          </a:p>
          <a:p>
            <a:endParaRPr lang="en-US" dirty="0"/>
          </a:p>
        </p:txBody>
      </p:sp>
      <p:sp>
        <p:nvSpPr>
          <p:cNvPr id="4" name="Foliennummernplatzhalter 3"/>
          <p:cNvSpPr>
            <a:spLocks noGrp="1"/>
          </p:cNvSpPr>
          <p:nvPr>
            <p:ph type="sldNum" sz="quarter" idx="10"/>
          </p:nvPr>
        </p:nvSpPr>
        <p:spPr/>
        <p:txBody>
          <a:bodyPr/>
          <a:lstStyle/>
          <a:p>
            <a:pPr>
              <a:defRPr/>
            </a:pPr>
            <a:fld id="{20D4ADB4-7CD5-44B7-86D0-D96AAE203A48}" type="slidenum">
              <a:rPr lang="it-IT" altLang="en-US" smtClean="0"/>
              <a:pPr>
                <a:defRPr/>
              </a:pPr>
              <a:t>9</a:t>
            </a:fld>
            <a:endParaRPr lang="it-IT" altLang="en-US" dirty="0"/>
          </a:p>
        </p:txBody>
      </p:sp>
    </p:spTree>
    <p:extLst>
      <p:ext uri="{BB962C8B-B14F-4D97-AF65-F5344CB8AC3E}">
        <p14:creationId xmlns:p14="http://schemas.microsoft.com/office/powerpoint/2010/main" val="3761426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err="1"/>
              <a:t>Kloepffer</a:t>
            </a:r>
            <a:r>
              <a:rPr lang="en-GB" dirty="0"/>
              <a:t> (2008)</a:t>
            </a:r>
          </a:p>
        </p:txBody>
      </p:sp>
      <p:sp>
        <p:nvSpPr>
          <p:cNvPr id="4" name="Foliennummernplatzhalter 3"/>
          <p:cNvSpPr>
            <a:spLocks noGrp="1"/>
          </p:cNvSpPr>
          <p:nvPr>
            <p:ph type="sldNum" sz="quarter" idx="5"/>
          </p:nvPr>
        </p:nvSpPr>
        <p:spPr/>
        <p:txBody>
          <a:bodyPr/>
          <a:lstStyle/>
          <a:p>
            <a:pPr>
              <a:defRPr/>
            </a:pPr>
            <a:fld id="{20D4ADB4-7CD5-44B7-86D0-D96AAE203A48}" type="slidenum">
              <a:rPr lang="it-IT" altLang="en-US" smtClean="0"/>
              <a:pPr>
                <a:defRPr/>
              </a:pPr>
              <a:t>11</a:t>
            </a:fld>
            <a:endParaRPr lang="it-IT" altLang="en-US" dirty="0"/>
          </a:p>
        </p:txBody>
      </p:sp>
    </p:spTree>
    <p:extLst>
      <p:ext uri="{BB962C8B-B14F-4D97-AF65-F5344CB8AC3E}">
        <p14:creationId xmlns:p14="http://schemas.microsoft.com/office/powerpoint/2010/main" val="16791839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ISO 14040</a:t>
            </a:r>
            <a:endParaRPr lang="en-GB" dirty="0"/>
          </a:p>
        </p:txBody>
      </p:sp>
      <p:sp>
        <p:nvSpPr>
          <p:cNvPr id="4" name="Foliennummernplatzhalter 3"/>
          <p:cNvSpPr>
            <a:spLocks noGrp="1"/>
          </p:cNvSpPr>
          <p:nvPr>
            <p:ph type="sldNum" sz="quarter" idx="5"/>
          </p:nvPr>
        </p:nvSpPr>
        <p:spPr/>
        <p:txBody>
          <a:bodyPr/>
          <a:lstStyle/>
          <a:p>
            <a:pPr>
              <a:defRPr/>
            </a:pPr>
            <a:fld id="{20D4ADB4-7CD5-44B7-86D0-D96AAE203A48}" type="slidenum">
              <a:rPr lang="it-IT" altLang="en-US" smtClean="0"/>
              <a:pPr>
                <a:defRPr/>
              </a:pPr>
              <a:t>12</a:t>
            </a:fld>
            <a:endParaRPr lang="it-IT" altLang="en-US" dirty="0"/>
          </a:p>
        </p:txBody>
      </p:sp>
    </p:spTree>
    <p:extLst>
      <p:ext uri="{BB962C8B-B14F-4D97-AF65-F5344CB8AC3E}">
        <p14:creationId xmlns:p14="http://schemas.microsoft.com/office/powerpoint/2010/main" val="2446984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t>The</a:t>
            </a:r>
            <a:r>
              <a:rPr lang="en-US" baseline="0" dirty="0"/>
              <a:t> LCA</a:t>
            </a:r>
            <a:r>
              <a:rPr lang="en-US" dirty="0"/>
              <a:t> consists of 4 phases and begins with the </a:t>
            </a:r>
            <a:r>
              <a:rPr lang="en-US" b="1" dirty="0"/>
              <a:t>goal and scope</a:t>
            </a:r>
            <a:r>
              <a:rPr lang="en-US" dirty="0"/>
              <a:t>. This is where the goal, … are defined. The first phase is crucial for the significance of the LCA.</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t>Next is the </a:t>
            </a:r>
            <a:r>
              <a:rPr lang="en-US" b="1" dirty="0"/>
              <a:t>life cycle inventory</a:t>
            </a:r>
            <a:r>
              <a:rPr lang="en-US" b="0" dirty="0"/>
              <a:t>,</a:t>
            </a:r>
            <a:r>
              <a:rPr lang="en-US" b="1" dirty="0"/>
              <a:t> </a:t>
            </a:r>
            <a:r>
              <a:rPr lang="en-US" b="0" dirty="0"/>
              <a:t>which includes the collection of all relevant inputs and outputs.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de-DE" dirty="0"/>
              <a:t>In </a:t>
            </a:r>
            <a:r>
              <a:rPr lang="de-DE" dirty="0" err="1"/>
              <a:t>the</a:t>
            </a:r>
            <a:r>
              <a:rPr lang="de-DE" dirty="0"/>
              <a:t> </a:t>
            </a:r>
            <a:r>
              <a:rPr lang="de-DE" b="1" dirty="0" err="1"/>
              <a:t>impact</a:t>
            </a:r>
            <a:r>
              <a:rPr lang="de-DE" b="1" dirty="0"/>
              <a:t> </a:t>
            </a:r>
            <a:r>
              <a:rPr lang="de-DE" b="1" dirty="0" err="1"/>
              <a:t>assessment</a:t>
            </a:r>
            <a:r>
              <a:rPr lang="de-DE" dirty="0"/>
              <a:t>, </a:t>
            </a:r>
            <a:r>
              <a:rPr lang="de-DE" dirty="0" err="1"/>
              <a:t>the</a:t>
            </a:r>
            <a:r>
              <a:rPr lang="de-DE" dirty="0"/>
              <a:t> </a:t>
            </a:r>
            <a:r>
              <a:rPr lang="de-DE" dirty="0" err="1"/>
              <a:t>impact</a:t>
            </a:r>
            <a:r>
              <a:rPr lang="de-DE" baseline="0" dirty="0"/>
              <a:t> </a:t>
            </a:r>
            <a:r>
              <a:rPr lang="de-DE" baseline="0" dirty="0" err="1"/>
              <a:t>categories</a:t>
            </a:r>
            <a:r>
              <a:rPr lang="de-DE" baseline="0" dirty="0"/>
              <a:t> </a:t>
            </a:r>
            <a:r>
              <a:rPr lang="de-DE" baseline="0" dirty="0" err="1"/>
              <a:t>are</a:t>
            </a:r>
            <a:r>
              <a:rPr lang="de-DE" baseline="0" dirty="0"/>
              <a:t> </a:t>
            </a:r>
            <a:r>
              <a:rPr lang="de-DE" baseline="0" dirty="0" err="1"/>
              <a:t>defined</a:t>
            </a:r>
            <a:r>
              <a:rPr lang="de-DE" baseline="0" dirty="0"/>
              <a:t>. </a:t>
            </a:r>
            <a:r>
              <a:rPr lang="en-US" sz="900" dirty="0"/>
              <a:t>Impact categories represent important environmental aspects and are assigned to the Life Cycle Inventory results.</a:t>
            </a:r>
            <a:r>
              <a:rPr lang="en-US" sz="900" baseline="0" dirty="0"/>
              <a:t> An example of an impact category is climate change.</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dirty="0"/>
              <a:t>Finally, an</a:t>
            </a:r>
            <a:r>
              <a:rPr lang="en-US" b="1" dirty="0"/>
              <a:t> interpretation </a:t>
            </a:r>
            <a:r>
              <a:rPr lang="en-US" dirty="0"/>
              <a:t>is made.</a:t>
            </a:r>
            <a:r>
              <a:rPr lang="en-US" baseline="0" dirty="0"/>
              <a:t> This phase includes a critical conclusion and the derivation of recommendations for action.</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The LCA is an iterative method. The results of the other phases are used in the individual phases of a LCA.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de-DE"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a:p>
            <a:r>
              <a:rPr lang="de-DE" dirty="0"/>
              <a:t>INFO:</a:t>
            </a:r>
            <a:endParaRPr lang="en-US" dirty="0"/>
          </a:p>
          <a:p>
            <a:r>
              <a:rPr lang="en-US" dirty="0"/>
              <a:t>Allocation of life cycle inventory results to the selected impact categories (</a:t>
            </a:r>
            <a:r>
              <a:rPr lang="en-US" b="1" dirty="0"/>
              <a:t>classification</a:t>
            </a:r>
            <a:r>
              <a:rPr lang="en-US" dirty="0"/>
              <a:t>)</a:t>
            </a:r>
          </a:p>
          <a:p>
            <a:r>
              <a:rPr lang="en-US" dirty="0"/>
              <a:t>Calculation of the impact indicator values (</a:t>
            </a:r>
            <a:r>
              <a:rPr lang="en-US" b="1" dirty="0"/>
              <a:t>characterization</a:t>
            </a:r>
            <a:r>
              <a:rPr lang="en-US" dirty="0"/>
              <a:t>)</a:t>
            </a:r>
          </a:p>
          <a:p>
            <a:endParaRPr lang="de-DE" dirty="0"/>
          </a:p>
          <a:p>
            <a:endParaRPr lang="de-DE"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900" dirty="0">
                <a:ea typeface="+mn-lt"/>
                <a:cs typeface="+mn-lt"/>
              </a:rPr>
              <a:t>DIN ISO 14040, </a:t>
            </a:r>
            <a:r>
              <a:rPr lang="en-US" sz="900" i="1" dirty="0">
                <a:ea typeface="+mn-lt"/>
                <a:cs typeface="+mn-lt"/>
              </a:rPr>
              <a:t>Environmental management - Life cycle assessment - Principles and framework </a:t>
            </a:r>
            <a:r>
              <a:rPr lang="en-US" sz="900" dirty="0">
                <a:ea typeface="+mn-lt"/>
                <a:cs typeface="+mn-lt"/>
              </a:rPr>
              <a:t>(ISO 14040:2021-02)</a:t>
            </a:r>
            <a:endParaRPr lang="en-US" sz="900" dirty="0"/>
          </a:p>
        </p:txBody>
      </p:sp>
      <p:sp>
        <p:nvSpPr>
          <p:cNvPr id="4" name="Foliennummernplatzhalter 3"/>
          <p:cNvSpPr>
            <a:spLocks noGrp="1"/>
          </p:cNvSpPr>
          <p:nvPr>
            <p:ph type="sldNum" sz="quarter" idx="10"/>
          </p:nvPr>
        </p:nvSpPr>
        <p:spPr/>
        <p:txBody>
          <a:bodyPr/>
          <a:lstStyle/>
          <a:p>
            <a:pPr>
              <a:defRPr/>
            </a:pPr>
            <a:fld id="{20D4ADB4-7CD5-44B7-86D0-D96AAE203A48}" type="slidenum">
              <a:rPr lang="it-IT" altLang="en-US" smtClean="0"/>
              <a:pPr>
                <a:defRPr/>
              </a:pPr>
              <a:t>14</a:t>
            </a:fld>
            <a:endParaRPr lang="it-IT" altLang="en-US" dirty="0"/>
          </a:p>
        </p:txBody>
      </p:sp>
    </p:spTree>
    <p:extLst>
      <p:ext uri="{BB962C8B-B14F-4D97-AF65-F5344CB8AC3E}">
        <p14:creationId xmlns:p14="http://schemas.microsoft.com/office/powerpoint/2010/main" val="734604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6.jpe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image" Target="../media/image5.jpeg"/><Relationship Id="rId16" Type="http://schemas.openxmlformats.org/officeDocument/2006/relationships/image" Target="../media/image18.jpeg"/><Relationship Id="rId20"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3.png"/><Relationship Id="rId9" Type="http://schemas.openxmlformats.org/officeDocument/2006/relationships/image" Target="../media/image11.png"/><Relationship Id="rId14" Type="http://schemas.openxmlformats.org/officeDocument/2006/relationships/image" Target="../media/image1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C08A08C-91FE-4482-CF5E-1085A94ED5C2}"/>
              </a:ext>
            </a:extLst>
          </p:cNvPr>
          <p:cNvSpPr txBox="1">
            <a:spLocks/>
          </p:cNvSpPr>
          <p:nvPr userDrawn="1"/>
        </p:nvSpPr>
        <p:spPr bwMode="auto">
          <a:xfrm>
            <a:off x="3224213" y="252413"/>
            <a:ext cx="5676900" cy="1679575"/>
          </a:xfrm>
          <a:prstGeom prst="rect">
            <a:avLst/>
          </a:prstGeom>
          <a:noFill/>
          <a:ln>
            <a:noFill/>
          </a:ln>
        </p:spPr>
        <p:txBody>
          <a:bodyPr anchor="ctr"/>
          <a:lstStyle>
            <a:lvl1pPr marL="457200" indent="-457200" algn="l" rtl="0" eaLnBrk="0" fontAlgn="base" hangingPunct="0">
              <a:spcBef>
                <a:spcPct val="0"/>
              </a:spcBef>
              <a:spcAft>
                <a:spcPct val="0"/>
              </a:spcAft>
              <a:buFont typeface="Calibri" panose="020F0502020204030204" pitchFamily="34" charset="0"/>
              <a:buNone/>
              <a:defRPr sz="2000" b="1" kern="1200">
                <a:solidFill>
                  <a:srgbClr val="595959"/>
                </a:solidFill>
                <a:latin typeface="+mj-lt"/>
                <a:ea typeface="+mj-ea"/>
                <a:cs typeface="+mj-cs"/>
              </a:defRPr>
            </a:lvl1pPr>
            <a:lvl2pPr marL="457200" indent="-457200" algn="l" rtl="0" eaLnBrk="0" fontAlgn="base" hangingPunct="0">
              <a:spcBef>
                <a:spcPct val="0"/>
              </a:spcBef>
              <a:spcAft>
                <a:spcPct val="0"/>
              </a:spcAft>
              <a:buFont typeface="Calibri" panose="020F0502020204030204" pitchFamily="34" charset="0"/>
              <a:buAutoNum type="arabicPeriod"/>
              <a:defRPr sz="2000" b="1">
                <a:solidFill>
                  <a:srgbClr val="595959"/>
                </a:solidFill>
                <a:latin typeface="Calibri" pitchFamily="34" charset="0"/>
              </a:defRPr>
            </a:lvl2pPr>
            <a:lvl3pPr marL="457200" indent="-457200" algn="l" rtl="0" eaLnBrk="0" fontAlgn="base" hangingPunct="0">
              <a:spcBef>
                <a:spcPct val="0"/>
              </a:spcBef>
              <a:spcAft>
                <a:spcPct val="0"/>
              </a:spcAft>
              <a:buFont typeface="Calibri" panose="020F0502020204030204" pitchFamily="34" charset="0"/>
              <a:buAutoNum type="arabicPeriod"/>
              <a:defRPr sz="2000" b="1">
                <a:solidFill>
                  <a:srgbClr val="595959"/>
                </a:solidFill>
                <a:latin typeface="Calibri" pitchFamily="34" charset="0"/>
              </a:defRPr>
            </a:lvl3pPr>
            <a:lvl4pPr marL="457200" indent="-457200" algn="l" rtl="0" eaLnBrk="0" fontAlgn="base" hangingPunct="0">
              <a:spcBef>
                <a:spcPct val="0"/>
              </a:spcBef>
              <a:spcAft>
                <a:spcPct val="0"/>
              </a:spcAft>
              <a:buFont typeface="Calibri" panose="020F0502020204030204" pitchFamily="34" charset="0"/>
              <a:buAutoNum type="arabicPeriod"/>
              <a:defRPr sz="2000" b="1">
                <a:solidFill>
                  <a:srgbClr val="595959"/>
                </a:solidFill>
                <a:latin typeface="Calibri" pitchFamily="34" charset="0"/>
              </a:defRPr>
            </a:lvl4pPr>
            <a:lvl5pPr marL="457200" indent="-457200" algn="l" rtl="0" eaLnBrk="0" fontAlgn="base" hangingPunct="0">
              <a:spcBef>
                <a:spcPct val="0"/>
              </a:spcBef>
              <a:spcAft>
                <a:spcPct val="0"/>
              </a:spcAft>
              <a:buFont typeface="Calibri" panose="020F0502020204030204" pitchFamily="34" charset="0"/>
              <a:buAutoNum type="arabicPeriod"/>
              <a:defRPr sz="2000" b="1">
                <a:solidFill>
                  <a:srgbClr val="595959"/>
                </a:solidFill>
                <a:latin typeface="Calibri" pitchFamily="34" charset="0"/>
              </a:defRPr>
            </a:lvl5pPr>
            <a:lvl6pPr marL="914400" indent="-457200" algn="l" rtl="0" fontAlgn="base">
              <a:spcBef>
                <a:spcPct val="0"/>
              </a:spcBef>
              <a:spcAft>
                <a:spcPct val="0"/>
              </a:spcAft>
              <a:buFont typeface="Calibri" pitchFamily="34" charset="0"/>
              <a:buAutoNum type="arabicPeriod"/>
              <a:defRPr sz="2000" b="1">
                <a:solidFill>
                  <a:srgbClr val="595959"/>
                </a:solidFill>
                <a:latin typeface="Calibri" pitchFamily="34" charset="0"/>
              </a:defRPr>
            </a:lvl6pPr>
            <a:lvl7pPr marL="1371600" indent="-457200" algn="l" rtl="0" fontAlgn="base">
              <a:spcBef>
                <a:spcPct val="0"/>
              </a:spcBef>
              <a:spcAft>
                <a:spcPct val="0"/>
              </a:spcAft>
              <a:buFont typeface="Calibri" pitchFamily="34" charset="0"/>
              <a:buAutoNum type="arabicPeriod"/>
              <a:defRPr sz="2000" b="1">
                <a:solidFill>
                  <a:srgbClr val="595959"/>
                </a:solidFill>
                <a:latin typeface="Calibri" pitchFamily="34" charset="0"/>
              </a:defRPr>
            </a:lvl7pPr>
            <a:lvl8pPr marL="1828800" indent="-457200" algn="l" rtl="0" fontAlgn="base">
              <a:spcBef>
                <a:spcPct val="0"/>
              </a:spcBef>
              <a:spcAft>
                <a:spcPct val="0"/>
              </a:spcAft>
              <a:buFont typeface="Calibri" pitchFamily="34" charset="0"/>
              <a:buAutoNum type="arabicPeriod"/>
              <a:defRPr sz="2000" b="1">
                <a:solidFill>
                  <a:srgbClr val="595959"/>
                </a:solidFill>
                <a:latin typeface="Calibri" pitchFamily="34" charset="0"/>
              </a:defRPr>
            </a:lvl8pPr>
            <a:lvl9pPr marL="2286000" indent="-457200" algn="l" rtl="0" fontAlgn="base">
              <a:spcBef>
                <a:spcPct val="0"/>
              </a:spcBef>
              <a:spcAft>
                <a:spcPct val="0"/>
              </a:spcAft>
              <a:buFont typeface="Calibri" pitchFamily="34" charset="0"/>
              <a:buAutoNum type="arabicPeriod"/>
              <a:defRPr sz="2000" b="1">
                <a:solidFill>
                  <a:srgbClr val="595959"/>
                </a:solidFill>
                <a:latin typeface="Calibri" pitchFamily="34" charset="0"/>
              </a:defRPr>
            </a:lvl9pPr>
          </a:lstStyle>
          <a:p>
            <a:pPr marL="0" indent="0" algn="ctr">
              <a:defRPr/>
            </a:pPr>
            <a:r>
              <a:rPr lang="en-US" sz="2400" dirty="0">
                <a:solidFill>
                  <a:schemeClr val="tx1">
                    <a:lumMod val="65000"/>
                    <a:lumOff val="35000"/>
                  </a:schemeClr>
                </a:solidFill>
              </a:rPr>
              <a:t>Demonstrative process for the production and enzymatic recycling of environmentally safe, superior and versatile PHA-based rigid packaging solutions by plasma integration in the value chain</a:t>
            </a:r>
            <a:endParaRPr lang="it-IT" sz="2400" dirty="0">
              <a:solidFill>
                <a:schemeClr val="tx1">
                  <a:lumMod val="65000"/>
                  <a:lumOff val="35000"/>
                </a:schemeClr>
              </a:solidFill>
            </a:endParaRPr>
          </a:p>
        </p:txBody>
      </p:sp>
      <p:pic>
        <p:nvPicPr>
          <p:cNvPr id="3" name="Picture 2">
            <a:extLst>
              <a:ext uri="{FF2B5EF4-FFF2-40B4-BE49-F238E27FC236}">
                <a16:creationId xmlns:a16="http://schemas.microsoft.com/office/drawing/2014/main" id="{B0A4F03D-8E86-69A6-725D-BCD91B5A829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71500" y="252413"/>
            <a:ext cx="2041525" cy="2341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itle 1"/>
          <p:cNvSpPr>
            <a:spLocks noGrp="1"/>
          </p:cNvSpPr>
          <p:nvPr>
            <p:ph type="ctrTitle"/>
          </p:nvPr>
        </p:nvSpPr>
        <p:spPr>
          <a:xfrm>
            <a:off x="3205095" y="2226067"/>
            <a:ext cx="5688080" cy="670667"/>
          </a:xfrm>
        </p:spPr>
        <p:txBody>
          <a:bodyPr anchor="t">
            <a:normAutofit/>
          </a:bodyPr>
          <a:lstStyle>
            <a:lvl1pPr marL="0" indent="0" algn="ctr">
              <a:buNone/>
              <a:defRPr sz="2200" u="sng" baseline="0"/>
            </a:lvl1pPr>
          </a:lstStyle>
          <a:p>
            <a:r>
              <a:rPr lang="en-GB" noProof="0" dirty="0"/>
              <a:t>Fare </a:t>
            </a:r>
            <a:r>
              <a:rPr lang="en-GB" noProof="0" dirty="0" err="1"/>
              <a:t>clic</a:t>
            </a:r>
            <a:r>
              <a:rPr lang="en-GB" noProof="0" dirty="0"/>
              <a:t> per </a:t>
            </a:r>
            <a:r>
              <a:rPr lang="en-GB" noProof="0" dirty="0" err="1"/>
              <a:t>modificare</a:t>
            </a:r>
            <a:r>
              <a:rPr lang="en-GB" noProof="0" dirty="0"/>
              <a:t> lo stile del </a:t>
            </a:r>
            <a:r>
              <a:rPr lang="en-GB" noProof="0" dirty="0" err="1"/>
              <a:t>titolo</a:t>
            </a:r>
            <a:endParaRPr lang="en-GB" noProof="0" dirty="0"/>
          </a:p>
        </p:txBody>
      </p:sp>
      <p:sp>
        <p:nvSpPr>
          <p:cNvPr id="13" name="Text Placeholder 9"/>
          <p:cNvSpPr>
            <a:spLocks noGrp="1"/>
          </p:cNvSpPr>
          <p:nvPr>
            <p:ph type="body" sz="quarter" idx="13"/>
          </p:nvPr>
        </p:nvSpPr>
        <p:spPr>
          <a:xfrm>
            <a:off x="3204938" y="4650394"/>
            <a:ext cx="5689082" cy="576000"/>
          </a:xfrm>
        </p:spPr>
        <p:txBody>
          <a:bodyPr anchor="ctr">
            <a:normAutofit/>
          </a:bodyPr>
          <a:lstStyle>
            <a:lvl1pPr marL="0" indent="0" algn="ctr" defTabSz="685773" rtl="0" eaLnBrk="1" latinLnBrk="0" hangingPunct="1">
              <a:spcBef>
                <a:spcPct val="20000"/>
              </a:spcBef>
              <a:buFont typeface="Arial" panose="020B0604020202020204" pitchFamily="34" charset="0"/>
              <a:buNone/>
              <a:defRPr lang="nl-BE" sz="1800" kern="1200" baseline="0" dirty="0">
                <a:solidFill>
                  <a:schemeClr val="tx1">
                    <a:tint val="75000"/>
                  </a:schemeClr>
                </a:solidFill>
                <a:latin typeface="+mn-lt"/>
                <a:ea typeface="+mn-ea"/>
                <a:cs typeface="+mn-cs"/>
              </a:defRPr>
            </a:lvl1pPr>
          </a:lstStyle>
          <a:p>
            <a:pPr lvl="0"/>
            <a:r>
              <a:rPr lang="en-GB" noProof="0" dirty="0"/>
              <a:t>Fare </a:t>
            </a:r>
            <a:r>
              <a:rPr lang="en-GB" noProof="0" dirty="0" err="1"/>
              <a:t>clic</a:t>
            </a:r>
            <a:r>
              <a:rPr lang="en-GB" noProof="0" dirty="0"/>
              <a:t> per </a:t>
            </a:r>
            <a:r>
              <a:rPr lang="en-GB" noProof="0" dirty="0" err="1"/>
              <a:t>modificare</a:t>
            </a:r>
            <a:r>
              <a:rPr lang="en-GB" noProof="0" dirty="0"/>
              <a:t> </a:t>
            </a:r>
            <a:r>
              <a:rPr lang="en-GB" noProof="0" dirty="0" err="1"/>
              <a:t>stili</a:t>
            </a:r>
            <a:r>
              <a:rPr lang="en-GB" noProof="0" dirty="0"/>
              <a:t> del </a:t>
            </a:r>
            <a:r>
              <a:rPr lang="en-GB" noProof="0" dirty="0" err="1"/>
              <a:t>testo</a:t>
            </a:r>
            <a:r>
              <a:rPr lang="en-GB" noProof="0" dirty="0"/>
              <a:t> </a:t>
            </a:r>
            <a:r>
              <a:rPr lang="en-GB" noProof="0" dirty="0" err="1"/>
              <a:t>dello</a:t>
            </a:r>
            <a:r>
              <a:rPr lang="en-GB" noProof="0" dirty="0"/>
              <a:t> schema</a:t>
            </a:r>
          </a:p>
        </p:txBody>
      </p:sp>
      <p:sp>
        <p:nvSpPr>
          <p:cNvPr id="15" name="Text Placeholder 9"/>
          <p:cNvSpPr>
            <a:spLocks noGrp="1"/>
          </p:cNvSpPr>
          <p:nvPr>
            <p:ph type="body" sz="quarter" idx="14"/>
          </p:nvPr>
        </p:nvSpPr>
        <p:spPr>
          <a:xfrm>
            <a:off x="3197843" y="3888396"/>
            <a:ext cx="5689082" cy="576000"/>
          </a:xfrm>
        </p:spPr>
        <p:txBody>
          <a:bodyPr anchor="ctr">
            <a:normAutofit/>
          </a:bodyPr>
          <a:lstStyle>
            <a:lvl1pPr marL="0" indent="0" algn="ctr" defTabSz="685773" rtl="0" eaLnBrk="1" latinLnBrk="0" hangingPunct="1">
              <a:spcBef>
                <a:spcPct val="20000"/>
              </a:spcBef>
              <a:buFont typeface="Arial" panose="020B0604020202020204" pitchFamily="34" charset="0"/>
              <a:buNone/>
              <a:defRPr lang="nl-BE" sz="1800" kern="1200" baseline="0" dirty="0">
                <a:solidFill>
                  <a:schemeClr val="tx1">
                    <a:tint val="75000"/>
                  </a:schemeClr>
                </a:solidFill>
                <a:latin typeface="+mn-lt"/>
                <a:ea typeface="+mn-ea"/>
                <a:cs typeface="+mn-cs"/>
              </a:defRPr>
            </a:lvl1pPr>
          </a:lstStyle>
          <a:p>
            <a:pPr lvl="0"/>
            <a:r>
              <a:rPr lang="en-GB" noProof="0" dirty="0"/>
              <a:t>Fare </a:t>
            </a:r>
            <a:r>
              <a:rPr lang="en-GB" noProof="0" dirty="0" err="1"/>
              <a:t>clic</a:t>
            </a:r>
            <a:r>
              <a:rPr lang="en-GB" noProof="0" dirty="0"/>
              <a:t> per </a:t>
            </a:r>
            <a:r>
              <a:rPr lang="en-GB" noProof="0" dirty="0" err="1"/>
              <a:t>modificare</a:t>
            </a:r>
            <a:r>
              <a:rPr lang="en-GB" noProof="0" dirty="0"/>
              <a:t> </a:t>
            </a:r>
            <a:r>
              <a:rPr lang="en-GB" noProof="0" dirty="0" err="1"/>
              <a:t>stili</a:t>
            </a:r>
            <a:r>
              <a:rPr lang="en-GB" noProof="0" dirty="0"/>
              <a:t> del </a:t>
            </a:r>
            <a:r>
              <a:rPr lang="en-GB" noProof="0" dirty="0" err="1"/>
              <a:t>testo</a:t>
            </a:r>
            <a:r>
              <a:rPr lang="en-GB" noProof="0" dirty="0"/>
              <a:t> </a:t>
            </a:r>
            <a:r>
              <a:rPr lang="en-GB" noProof="0" dirty="0" err="1"/>
              <a:t>dello</a:t>
            </a:r>
            <a:r>
              <a:rPr lang="en-GB" noProof="0" dirty="0"/>
              <a:t> schema</a:t>
            </a:r>
          </a:p>
        </p:txBody>
      </p:sp>
      <p:sp>
        <p:nvSpPr>
          <p:cNvPr id="10" name="Text Placeholder 9"/>
          <p:cNvSpPr>
            <a:spLocks noGrp="1"/>
          </p:cNvSpPr>
          <p:nvPr>
            <p:ph type="body" sz="quarter" idx="15"/>
          </p:nvPr>
        </p:nvSpPr>
        <p:spPr>
          <a:xfrm>
            <a:off x="3212017" y="3211455"/>
            <a:ext cx="5689082" cy="576000"/>
          </a:xfrm>
        </p:spPr>
        <p:txBody>
          <a:bodyPr anchor="ctr">
            <a:normAutofit/>
          </a:bodyPr>
          <a:lstStyle>
            <a:lvl1pPr marL="0" indent="0" algn="ctr" defTabSz="685773" rtl="0" eaLnBrk="1" latinLnBrk="0" hangingPunct="1">
              <a:spcBef>
                <a:spcPct val="20000"/>
              </a:spcBef>
              <a:buFont typeface="Arial" panose="020B0604020202020204" pitchFamily="34" charset="0"/>
              <a:buNone/>
              <a:defRPr lang="nl-BE" sz="1800" kern="1200" baseline="0" dirty="0">
                <a:solidFill>
                  <a:schemeClr val="tx1">
                    <a:tint val="75000"/>
                  </a:schemeClr>
                </a:solidFill>
                <a:latin typeface="+mn-lt"/>
                <a:ea typeface="+mn-ea"/>
                <a:cs typeface="+mn-cs"/>
              </a:defRPr>
            </a:lvl1pPr>
          </a:lstStyle>
          <a:p>
            <a:pPr lvl="0"/>
            <a:r>
              <a:rPr lang="en-GB" noProof="0" dirty="0"/>
              <a:t>Fare </a:t>
            </a:r>
            <a:r>
              <a:rPr lang="en-GB" noProof="0" dirty="0" err="1"/>
              <a:t>clic</a:t>
            </a:r>
            <a:r>
              <a:rPr lang="en-GB" noProof="0" dirty="0"/>
              <a:t> per </a:t>
            </a:r>
            <a:r>
              <a:rPr lang="en-GB" noProof="0" dirty="0" err="1"/>
              <a:t>modificare</a:t>
            </a:r>
            <a:r>
              <a:rPr lang="en-GB" noProof="0" dirty="0"/>
              <a:t> </a:t>
            </a:r>
            <a:r>
              <a:rPr lang="en-GB" noProof="0" dirty="0" err="1"/>
              <a:t>stili</a:t>
            </a:r>
            <a:r>
              <a:rPr lang="en-GB" noProof="0" dirty="0"/>
              <a:t> del </a:t>
            </a:r>
            <a:r>
              <a:rPr lang="en-GB" noProof="0" dirty="0" err="1"/>
              <a:t>testo</a:t>
            </a:r>
            <a:r>
              <a:rPr lang="en-GB" noProof="0" dirty="0"/>
              <a:t> </a:t>
            </a:r>
            <a:r>
              <a:rPr lang="en-GB" noProof="0" dirty="0" err="1"/>
              <a:t>dello</a:t>
            </a:r>
            <a:r>
              <a:rPr lang="en-GB" noProof="0" dirty="0"/>
              <a:t> schema</a:t>
            </a:r>
          </a:p>
        </p:txBody>
      </p:sp>
      <p:sp>
        <p:nvSpPr>
          <p:cNvPr id="4" name="Segnaposto piè di pagina 3">
            <a:extLst>
              <a:ext uri="{FF2B5EF4-FFF2-40B4-BE49-F238E27FC236}">
                <a16:creationId xmlns:a16="http://schemas.microsoft.com/office/drawing/2014/main" id="{EAC52237-6FF7-A76A-F746-7C3ADA4B0ED1}"/>
              </a:ext>
            </a:extLst>
          </p:cNvPr>
          <p:cNvSpPr>
            <a:spLocks noGrp="1"/>
          </p:cNvSpPr>
          <p:nvPr>
            <p:ph type="ftr" sz="quarter" idx="16"/>
          </p:nvPr>
        </p:nvSpPr>
        <p:spPr/>
        <p:txBody>
          <a:bodyPr/>
          <a:lstStyle>
            <a:lvl1pPr>
              <a:defRPr dirty="0"/>
            </a:lvl1pPr>
          </a:lstStyle>
          <a:p>
            <a:pPr>
              <a:defRPr/>
            </a:pPr>
            <a:r>
              <a:rPr lang="en-US"/>
              <a:t>World Café Workshop Berlin 13/12/2023</a:t>
            </a:r>
            <a:endParaRPr lang="it-IT" dirty="0"/>
          </a:p>
        </p:txBody>
      </p:sp>
      <p:sp>
        <p:nvSpPr>
          <p:cNvPr id="5" name="Segnaposto numero diapositiva 4">
            <a:extLst>
              <a:ext uri="{FF2B5EF4-FFF2-40B4-BE49-F238E27FC236}">
                <a16:creationId xmlns:a16="http://schemas.microsoft.com/office/drawing/2014/main" id="{2CF3A1DE-2DB1-17B2-6674-6087C1239C73}"/>
              </a:ext>
            </a:extLst>
          </p:cNvPr>
          <p:cNvSpPr>
            <a:spLocks noGrp="1"/>
          </p:cNvSpPr>
          <p:nvPr>
            <p:ph type="sldNum" sz="quarter" idx="17"/>
          </p:nvPr>
        </p:nvSpPr>
        <p:spPr/>
        <p:txBody>
          <a:bodyPr/>
          <a:lstStyle>
            <a:lvl1pPr>
              <a:defRPr smtClean="0"/>
            </a:lvl1pPr>
          </a:lstStyle>
          <a:p>
            <a:pPr>
              <a:defRPr/>
            </a:pPr>
            <a:fld id="{3432B366-7DE7-42B7-94F3-5DE7D2D805E1}" type="slidenum">
              <a:rPr lang="it-IT" altLang="it-IT"/>
              <a:pPr>
                <a:defRPr/>
              </a:pPr>
              <a:t>‹#›</a:t>
            </a:fld>
            <a:endParaRPr lang="it-IT" altLang="it-IT" dirty="0"/>
          </a:p>
        </p:txBody>
      </p:sp>
    </p:spTree>
    <p:extLst>
      <p:ext uri="{BB962C8B-B14F-4D97-AF65-F5344CB8AC3E}">
        <p14:creationId xmlns:p14="http://schemas.microsoft.com/office/powerpoint/2010/main" val="363996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3000"/>
            </a:lvl1pPr>
          </a:lstStyle>
          <a:p>
            <a:r>
              <a:rPr lang="de-DE" dirty="0"/>
              <a:t>Titelmasterformat durch Klicken bearbeiten</a:t>
            </a:r>
          </a:p>
        </p:txBody>
      </p:sp>
    </p:spTree>
    <p:extLst>
      <p:ext uri="{BB962C8B-B14F-4D97-AF65-F5344CB8AC3E}">
        <p14:creationId xmlns:p14="http://schemas.microsoft.com/office/powerpoint/2010/main" val="38740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135000" indent="-135000">
              <a:lnSpc>
                <a:spcPct val="100000"/>
              </a:lnSpc>
              <a:defRPr/>
            </a:lvl1pPr>
          </a:lstStyle>
          <a:p>
            <a:r>
              <a:rPr lang="de-DE" dirty="0"/>
              <a:t>Mastertitelformat bearbeiten</a:t>
            </a:r>
            <a:endParaRPr lang="en-US" dirty="0"/>
          </a:p>
        </p:txBody>
      </p:sp>
      <p:sp>
        <p:nvSpPr>
          <p:cNvPr id="5" name="Text Placeholder 2">
            <a:extLst>
              <a:ext uri="{FF2B5EF4-FFF2-40B4-BE49-F238E27FC236}">
                <a16:creationId xmlns:a16="http://schemas.microsoft.com/office/drawing/2014/main" id="{1A5D4649-F24B-4280-8860-5EDC5BC2EC45}"/>
              </a:ext>
            </a:extLst>
          </p:cNvPr>
          <p:cNvSpPr>
            <a:spLocks noGrp="1"/>
          </p:cNvSpPr>
          <p:nvPr>
            <p:ph idx="10"/>
          </p:nvPr>
        </p:nvSpPr>
        <p:spPr>
          <a:xfrm>
            <a:off x="802600" y="1461426"/>
            <a:ext cx="7543800" cy="3352800"/>
          </a:xfrm>
          <a:prstGeom prst="rect">
            <a:avLst/>
          </a:prstGeom>
        </p:spPr>
        <p:txBody>
          <a:bodyPr vert="horz" lIns="0" tIns="45720" rIns="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Tree>
    <p:extLst>
      <p:ext uri="{BB962C8B-B14F-4D97-AF65-F5344CB8AC3E}">
        <p14:creationId xmlns:p14="http://schemas.microsoft.com/office/powerpoint/2010/main" val="39687002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BAB6EA-6F63-41A9-BA92-903742EF2B2A}"/>
              </a:ext>
            </a:extLst>
          </p:cNvPr>
          <p:cNvSpPr>
            <a:spLocks noGrp="1"/>
          </p:cNvSpPr>
          <p:nvPr>
            <p:ph type="title"/>
          </p:nvPr>
        </p:nvSpPr>
        <p:spPr/>
        <p:txBody>
          <a:bodyPr>
            <a:normAutofit/>
          </a:bodyPr>
          <a:lstStyle>
            <a:lvl1pPr>
              <a:defRPr sz="3000"/>
            </a:lvl1pPr>
          </a:lstStyle>
          <a:p>
            <a:r>
              <a:rPr lang="de-DE" dirty="0"/>
              <a:t>Mastertitelformat bearbeiten</a:t>
            </a:r>
          </a:p>
        </p:txBody>
      </p:sp>
    </p:spTree>
    <p:extLst>
      <p:ext uri="{BB962C8B-B14F-4D97-AF65-F5344CB8AC3E}">
        <p14:creationId xmlns:p14="http://schemas.microsoft.com/office/powerpoint/2010/main" val="8034179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marL="135000" indent="-135000">
              <a:lnSpc>
                <a:spcPct val="100000"/>
              </a:lnSpc>
              <a:defRPr sz="3000"/>
            </a:lvl1pPr>
          </a:lstStyle>
          <a:p>
            <a:r>
              <a:rPr lang="de-DE" dirty="0"/>
              <a:t>Mastertitelformat bearbeiten</a:t>
            </a:r>
            <a:endParaRPr lang="en-US" dirty="0"/>
          </a:p>
        </p:txBody>
      </p:sp>
      <p:sp>
        <p:nvSpPr>
          <p:cNvPr id="5" name="Text Placeholder 2">
            <a:extLst>
              <a:ext uri="{FF2B5EF4-FFF2-40B4-BE49-F238E27FC236}">
                <a16:creationId xmlns:a16="http://schemas.microsoft.com/office/drawing/2014/main" id="{1A5D4649-F24B-4280-8860-5EDC5BC2EC45}"/>
              </a:ext>
            </a:extLst>
          </p:cNvPr>
          <p:cNvSpPr>
            <a:spLocks noGrp="1"/>
          </p:cNvSpPr>
          <p:nvPr>
            <p:ph idx="10"/>
          </p:nvPr>
        </p:nvSpPr>
        <p:spPr>
          <a:xfrm>
            <a:off x="802600" y="1461426"/>
            <a:ext cx="7543800" cy="3352800"/>
          </a:xfrm>
          <a:prstGeom prst="rect">
            <a:avLst/>
          </a:prstGeom>
        </p:spPr>
        <p:txBody>
          <a:bodyPr vert="horz" lIns="0" tIns="45720" rIns="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Tree>
    <p:extLst>
      <p:ext uri="{BB962C8B-B14F-4D97-AF65-F5344CB8AC3E}">
        <p14:creationId xmlns:p14="http://schemas.microsoft.com/office/powerpoint/2010/main" val="27780652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BAB6EA-6F63-41A9-BA92-903742EF2B2A}"/>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1673762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135000" indent="-135000">
              <a:lnSpc>
                <a:spcPct val="100000"/>
              </a:lnSpc>
              <a:defRPr/>
            </a:lvl1pPr>
          </a:lstStyle>
          <a:p>
            <a:r>
              <a:rPr lang="de-DE" dirty="0"/>
              <a:t>Mastertitelformat bearbeiten</a:t>
            </a:r>
            <a:endParaRPr lang="en-US" dirty="0"/>
          </a:p>
        </p:txBody>
      </p:sp>
      <p:sp>
        <p:nvSpPr>
          <p:cNvPr id="5" name="Text Placeholder 2">
            <a:extLst>
              <a:ext uri="{FF2B5EF4-FFF2-40B4-BE49-F238E27FC236}">
                <a16:creationId xmlns:a16="http://schemas.microsoft.com/office/drawing/2014/main" id="{1A5D4649-F24B-4280-8860-5EDC5BC2EC45}"/>
              </a:ext>
            </a:extLst>
          </p:cNvPr>
          <p:cNvSpPr>
            <a:spLocks noGrp="1"/>
          </p:cNvSpPr>
          <p:nvPr>
            <p:ph idx="10"/>
          </p:nvPr>
        </p:nvSpPr>
        <p:spPr>
          <a:xfrm>
            <a:off x="802600" y="1461426"/>
            <a:ext cx="7543800" cy="3352800"/>
          </a:xfrm>
          <a:prstGeom prst="rect">
            <a:avLst/>
          </a:prstGeom>
        </p:spPr>
        <p:txBody>
          <a:bodyPr vert="horz" lIns="0" tIns="45720" rIns="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Tree>
    <p:extLst>
      <p:ext uri="{BB962C8B-B14F-4D97-AF65-F5344CB8AC3E}">
        <p14:creationId xmlns:p14="http://schemas.microsoft.com/office/powerpoint/2010/main" val="25869548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marL="135000" indent="-135000">
              <a:lnSpc>
                <a:spcPct val="100000"/>
              </a:lnSpc>
              <a:defRPr sz="3000"/>
            </a:lvl1pPr>
          </a:lstStyle>
          <a:p>
            <a:r>
              <a:rPr lang="de-DE" dirty="0"/>
              <a:t>Mastertitelformat bearbeiten</a:t>
            </a:r>
            <a:endParaRPr lang="en-US" dirty="0"/>
          </a:p>
        </p:txBody>
      </p:sp>
      <p:sp>
        <p:nvSpPr>
          <p:cNvPr id="5" name="Text Placeholder 2">
            <a:extLst>
              <a:ext uri="{FF2B5EF4-FFF2-40B4-BE49-F238E27FC236}">
                <a16:creationId xmlns:a16="http://schemas.microsoft.com/office/drawing/2014/main" id="{1A5D4649-F24B-4280-8860-5EDC5BC2EC45}"/>
              </a:ext>
            </a:extLst>
          </p:cNvPr>
          <p:cNvSpPr>
            <a:spLocks noGrp="1"/>
          </p:cNvSpPr>
          <p:nvPr>
            <p:ph idx="10"/>
          </p:nvPr>
        </p:nvSpPr>
        <p:spPr>
          <a:xfrm>
            <a:off x="802600" y="1461426"/>
            <a:ext cx="7543800" cy="3352800"/>
          </a:xfrm>
          <a:prstGeom prst="rect">
            <a:avLst/>
          </a:prstGeom>
        </p:spPr>
        <p:txBody>
          <a:bodyPr vert="horz" lIns="0" tIns="45720" rIns="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pic>
        <p:nvPicPr>
          <p:cNvPr id="6" name="A63C2DA9-3A99-4878-91D4-1D427909F938" descr="0E7B9EB4-48FA-4776-AC66-AFCD8DD891A6@fritz"/>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8826" t="25521" r="6330" b="32887"/>
          <a:stretch/>
        </p:blipFill>
        <p:spPr bwMode="auto">
          <a:xfrm>
            <a:off x="7183178" y="456363"/>
            <a:ext cx="1517073" cy="29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44178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BAB6EA-6F63-41A9-BA92-903742EF2B2A}"/>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25011900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135000" indent="-135000">
              <a:lnSpc>
                <a:spcPct val="100000"/>
              </a:lnSpc>
              <a:defRPr/>
            </a:lvl1pPr>
          </a:lstStyle>
          <a:p>
            <a:r>
              <a:rPr lang="de-DE" dirty="0"/>
              <a:t>Mastertitelformat bearbeiten</a:t>
            </a:r>
            <a:endParaRPr lang="en-US" dirty="0"/>
          </a:p>
        </p:txBody>
      </p:sp>
      <p:sp>
        <p:nvSpPr>
          <p:cNvPr id="5" name="Text Placeholder 2">
            <a:extLst>
              <a:ext uri="{FF2B5EF4-FFF2-40B4-BE49-F238E27FC236}">
                <a16:creationId xmlns:a16="http://schemas.microsoft.com/office/drawing/2014/main" id="{1A5D4649-F24B-4280-8860-5EDC5BC2EC45}"/>
              </a:ext>
            </a:extLst>
          </p:cNvPr>
          <p:cNvSpPr>
            <a:spLocks noGrp="1"/>
          </p:cNvSpPr>
          <p:nvPr>
            <p:ph idx="10"/>
          </p:nvPr>
        </p:nvSpPr>
        <p:spPr>
          <a:xfrm>
            <a:off x="802600" y="1461426"/>
            <a:ext cx="7543800" cy="3352800"/>
          </a:xfrm>
          <a:prstGeom prst="rect">
            <a:avLst/>
          </a:prstGeom>
        </p:spPr>
        <p:txBody>
          <a:bodyPr vert="horz" lIns="0" tIns="45720" rIns="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Tree>
    <p:extLst>
      <p:ext uri="{BB962C8B-B14F-4D97-AF65-F5344CB8AC3E}">
        <p14:creationId xmlns:p14="http://schemas.microsoft.com/office/powerpoint/2010/main" val="21701223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22" name="Imagen 21">
            <a:extLst>
              <a:ext uri="{FF2B5EF4-FFF2-40B4-BE49-F238E27FC236}">
                <a16:creationId xmlns:a16="http://schemas.microsoft.com/office/drawing/2014/main" id="{66F2CF6F-5262-46CD-8B97-B9CBE1E2BB8F}"/>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232345" y="2786356"/>
            <a:ext cx="1653605" cy="1079673"/>
          </a:xfrm>
          <a:prstGeom prst="rect">
            <a:avLst/>
          </a:prstGeom>
        </p:spPr>
      </p:pic>
    </p:spTree>
    <p:extLst>
      <p:ext uri="{BB962C8B-B14F-4D97-AF65-F5344CB8AC3E}">
        <p14:creationId xmlns:p14="http://schemas.microsoft.com/office/powerpoint/2010/main" val="1667351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able of content">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2AA4C768-8544-34AA-AEBE-0C16117019F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38588" y="122238"/>
            <a:ext cx="1203325" cy="138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olo 1"/>
          <p:cNvSpPr>
            <a:spLocks noGrp="1"/>
          </p:cNvSpPr>
          <p:nvPr>
            <p:ph type="ctrTitle"/>
          </p:nvPr>
        </p:nvSpPr>
        <p:spPr>
          <a:xfrm>
            <a:off x="431800" y="1818161"/>
            <a:ext cx="8449345" cy="398269"/>
          </a:xfrm>
        </p:spPr>
        <p:txBody>
          <a:bodyPr/>
          <a:lstStyle>
            <a:lvl1pPr algn="l">
              <a:buNone/>
              <a:defRPr sz="2000">
                <a:solidFill>
                  <a:srgbClr val="42B38F"/>
                </a:solidFill>
              </a:defRPr>
            </a:lvl1pPr>
          </a:lstStyle>
          <a:p>
            <a:r>
              <a:rPr lang="en-GB" noProof="0" dirty="0"/>
              <a:t>Fare </a:t>
            </a:r>
            <a:r>
              <a:rPr lang="en-GB" noProof="0" dirty="0" err="1"/>
              <a:t>clic</a:t>
            </a:r>
            <a:r>
              <a:rPr lang="en-GB" noProof="0" dirty="0"/>
              <a:t> per </a:t>
            </a:r>
            <a:r>
              <a:rPr lang="en-GB" noProof="0" dirty="0" err="1"/>
              <a:t>modificare</a:t>
            </a:r>
            <a:r>
              <a:rPr lang="en-GB" noProof="0" dirty="0"/>
              <a:t> lo stile del </a:t>
            </a:r>
            <a:r>
              <a:rPr lang="en-GB" noProof="0" dirty="0" err="1"/>
              <a:t>titolo</a:t>
            </a:r>
            <a:endParaRPr lang="en-GB" noProof="0" dirty="0"/>
          </a:p>
        </p:txBody>
      </p:sp>
      <p:sp>
        <p:nvSpPr>
          <p:cNvPr id="3" name="Sottotitolo 2"/>
          <p:cNvSpPr>
            <a:spLocks noGrp="1"/>
          </p:cNvSpPr>
          <p:nvPr>
            <p:ph type="subTitle" idx="1"/>
          </p:nvPr>
        </p:nvSpPr>
        <p:spPr>
          <a:xfrm>
            <a:off x="431800" y="2249282"/>
            <a:ext cx="8461377" cy="2907509"/>
          </a:xfrm>
        </p:spPr>
        <p:txBody>
          <a:bodyPr/>
          <a:lstStyle>
            <a:lvl1pPr marL="257165" indent="-257165" algn="l">
              <a:buClr>
                <a:srgbClr val="42B38F"/>
              </a:buClr>
              <a:buFont typeface="Wingdings" panose="05000000000000000000" pitchFamily="2" charset="2"/>
              <a:buChar char="§"/>
              <a:defRPr>
                <a:solidFill>
                  <a:schemeClr val="tx1">
                    <a:lumMod val="65000"/>
                    <a:lumOff val="35000"/>
                  </a:schemeClr>
                </a:solidFill>
              </a:defRPr>
            </a:lvl1pPr>
            <a:lvl2pPr marL="342887" indent="0" algn="ctr">
              <a:buNone/>
              <a:defRPr>
                <a:solidFill>
                  <a:schemeClr val="tx1">
                    <a:tint val="75000"/>
                  </a:schemeClr>
                </a:solidFill>
              </a:defRPr>
            </a:lvl2pPr>
            <a:lvl3pPr marL="685773" indent="0" algn="ctr">
              <a:buNone/>
              <a:defRPr>
                <a:solidFill>
                  <a:schemeClr val="tx1">
                    <a:tint val="75000"/>
                  </a:schemeClr>
                </a:solidFill>
              </a:defRPr>
            </a:lvl3pPr>
            <a:lvl4pPr marL="1028659" indent="0" algn="ctr">
              <a:buNone/>
              <a:defRPr>
                <a:solidFill>
                  <a:schemeClr val="tx1">
                    <a:tint val="75000"/>
                  </a:schemeClr>
                </a:solidFill>
              </a:defRPr>
            </a:lvl4pPr>
            <a:lvl5pPr marL="1371545" indent="0" algn="ctr">
              <a:buNone/>
              <a:defRPr>
                <a:solidFill>
                  <a:schemeClr val="tx1">
                    <a:tint val="75000"/>
                  </a:schemeClr>
                </a:solidFill>
              </a:defRPr>
            </a:lvl5pPr>
            <a:lvl6pPr marL="1714432" indent="0" algn="ctr">
              <a:buNone/>
              <a:defRPr>
                <a:solidFill>
                  <a:schemeClr val="tx1">
                    <a:tint val="75000"/>
                  </a:schemeClr>
                </a:solidFill>
              </a:defRPr>
            </a:lvl6pPr>
            <a:lvl7pPr marL="2057318" indent="0" algn="ctr">
              <a:buNone/>
              <a:defRPr>
                <a:solidFill>
                  <a:schemeClr val="tx1">
                    <a:tint val="75000"/>
                  </a:schemeClr>
                </a:solidFill>
              </a:defRPr>
            </a:lvl7pPr>
            <a:lvl8pPr marL="2400204" indent="0" algn="ctr">
              <a:buNone/>
              <a:defRPr>
                <a:solidFill>
                  <a:schemeClr val="tx1">
                    <a:tint val="75000"/>
                  </a:schemeClr>
                </a:solidFill>
              </a:defRPr>
            </a:lvl8pPr>
            <a:lvl9pPr marL="2743091" indent="0" algn="ctr">
              <a:buNone/>
              <a:defRPr>
                <a:solidFill>
                  <a:schemeClr val="tx1">
                    <a:tint val="75000"/>
                  </a:schemeClr>
                </a:solidFill>
              </a:defRPr>
            </a:lvl9pPr>
          </a:lstStyle>
          <a:p>
            <a:r>
              <a:rPr lang="en-GB" noProof="0" dirty="0"/>
              <a:t>Fare </a:t>
            </a:r>
            <a:r>
              <a:rPr lang="en-GB" noProof="0" dirty="0" err="1"/>
              <a:t>clic</a:t>
            </a:r>
            <a:r>
              <a:rPr lang="en-GB" noProof="0" dirty="0"/>
              <a:t> per </a:t>
            </a:r>
            <a:r>
              <a:rPr lang="en-GB" noProof="0" dirty="0" err="1"/>
              <a:t>modificare</a:t>
            </a:r>
            <a:r>
              <a:rPr lang="en-GB" noProof="0" dirty="0"/>
              <a:t> lo stile del </a:t>
            </a:r>
            <a:r>
              <a:rPr lang="en-GB" noProof="0" dirty="0" err="1"/>
              <a:t>sottotitolo</a:t>
            </a:r>
            <a:r>
              <a:rPr lang="en-GB" noProof="0" dirty="0"/>
              <a:t> </a:t>
            </a:r>
            <a:r>
              <a:rPr lang="en-GB" noProof="0" dirty="0" err="1"/>
              <a:t>dello</a:t>
            </a:r>
            <a:r>
              <a:rPr lang="en-GB" noProof="0" dirty="0"/>
              <a:t> schema</a:t>
            </a:r>
          </a:p>
        </p:txBody>
      </p:sp>
      <p:sp>
        <p:nvSpPr>
          <p:cNvPr id="5" name="Segnaposto piè di pagina 4">
            <a:extLst>
              <a:ext uri="{FF2B5EF4-FFF2-40B4-BE49-F238E27FC236}">
                <a16:creationId xmlns:a16="http://schemas.microsoft.com/office/drawing/2014/main" id="{56181682-E84D-CC82-300F-136B8FD27C6C}"/>
              </a:ext>
            </a:extLst>
          </p:cNvPr>
          <p:cNvSpPr>
            <a:spLocks noGrp="1"/>
          </p:cNvSpPr>
          <p:nvPr>
            <p:ph type="ftr" sz="quarter" idx="10"/>
          </p:nvPr>
        </p:nvSpPr>
        <p:spPr/>
        <p:txBody>
          <a:bodyPr/>
          <a:lstStyle>
            <a:lvl1pPr>
              <a:defRPr dirty="0"/>
            </a:lvl1pPr>
          </a:lstStyle>
          <a:p>
            <a:pPr>
              <a:defRPr/>
            </a:pPr>
            <a:r>
              <a:rPr lang="en-US" dirty="0"/>
              <a:t>External Training: Sustainability assessment</a:t>
            </a:r>
            <a:endParaRPr lang="it-IT" dirty="0"/>
          </a:p>
        </p:txBody>
      </p:sp>
      <p:sp>
        <p:nvSpPr>
          <p:cNvPr id="6" name="Segnaposto numero diapositiva 5">
            <a:extLst>
              <a:ext uri="{FF2B5EF4-FFF2-40B4-BE49-F238E27FC236}">
                <a16:creationId xmlns:a16="http://schemas.microsoft.com/office/drawing/2014/main" id="{C65F4BEC-2F1E-4751-3485-C59794532528}"/>
              </a:ext>
            </a:extLst>
          </p:cNvPr>
          <p:cNvSpPr>
            <a:spLocks noGrp="1"/>
          </p:cNvSpPr>
          <p:nvPr>
            <p:ph type="sldNum" sz="quarter" idx="11"/>
          </p:nvPr>
        </p:nvSpPr>
        <p:spPr/>
        <p:txBody>
          <a:bodyPr/>
          <a:lstStyle>
            <a:lvl1pPr>
              <a:defRPr smtClean="0"/>
            </a:lvl1pPr>
          </a:lstStyle>
          <a:p>
            <a:pPr>
              <a:defRPr/>
            </a:pPr>
            <a:fld id="{73E87769-A704-4D01-9220-AD46A1FEA1EA}" type="slidenum">
              <a:rPr lang="it-IT" altLang="it-IT"/>
              <a:pPr>
                <a:defRPr/>
              </a:pPr>
              <a:t>‹#›</a:t>
            </a:fld>
            <a:endParaRPr lang="it-IT" altLang="it-IT" dirty="0"/>
          </a:p>
        </p:txBody>
      </p:sp>
    </p:spTree>
    <p:extLst>
      <p:ext uri="{BB962C8B-B14F-4D97-AF65-F5344CB8AC3E}">
        <p14:creationId xmlns:p14="http://schemas.microsoft.com/office/powerpoint/2010/main" val="2491995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BAB6EA-6F63-41A9-BA92-903742EF2B2A}"/>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40374692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135000" indent="-135000">
              <a:lnSpc>
                <a:spcPct val="100000"/>
              </a:lnSpc>
              <a:defRPr/>
            </a:lvl1pPr>
          </a:lstStyle>
          <a:p>
            <a:r>
              <a:rPr lang="de-DE" dirty="0"/>
              <a:t>Mastertitelformat bearbeiten</a:t>
            </a:r>
            <a:endParaRPr lang="en-US" dirty="0"/>
          </a:p>
        </p:txBody>
      </p:sp>
      <p:sp>
        <p:nvSpPr>
          <p:cNvPr id="5" name="Text Placeholder 2">
            <a:extLst>
              <a:ext uri="{FF2B5EF4-FFF2-40B4-BE49-F238E27FC236}">
                <a16:creationId xmlns:a16="http://schemas.microsoft.com/office/drawing/2014/main" id="{1A5D4649-F24B-4280-8860-5EDC5BC2EC45}"/>
              </a:ext>
            </a:extLst>
          </p:cNvPr>
          <p:cNvSpPr>
            <a:spLocks noGrp="1"/>
          </p:cNvSpPr>
          <p:nvPr>
            <p:ph idx="10"/>
          </p:nvPr>
        </p:nvSpPr>
        <p:spPr>
          <a:xfrm>
            <a:off x="802600" y="1461426"/>
            <a:ext cx="7543800" cy="3352800"/>
          </a:xfrm>
          <a:prstGeom prst="rect">
            <a:avLst/>
          </a:prstGeom>
        </p:spPr>
        <p:txBody>
          <a:bodyPr vert="horz" lIns="0" tIns="45720" rIns="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Tree>
    <p:extLst>
      <p:ext uri="{BB962C8B-B14F-4D97-AF65-F5344CB8AC3E}">
        <p14:creationId xmlns:p14="http://schemas.microsoft.com/office/powerpoint/2010/main" val="21179194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grpSp>
        <p:nvGrpSpPr>
          <p:cNvPr id="4" name="Group 15">
            <a:extLst>
              <a:ext uri="{FF2B5EF4-FFF2-40B4-BE49-F238E27FC236}">
                <a16:creationId xmlns:a16="http://schemas.microsoft.com/office/drawing/2014/main" id="{F1F00D94-44B6-BF65-4511-E066A7E4C3FB}"/>
              </a:ext>
            </a:extLst>
          </p:cNvPr>
          <p:cNvGrpSpPr>
            <a:grpSpLocks/>
          </p:cNvGrpSpPr>
          <p:nvPr userDrawn="1"/>
        </p:nvGrpSpPr>
        <p:grpSpPr bwMode="auto">
          <a:xfrm>
            <a:off x="0" y="0"/>
            <a:ext cx="9144000" cy="5715000"/>
            <a:chOff x="6350" y="-1"/>
            <a:chExt cx="12179301" cy="6858001"/>
          </a:xfrm>
        </p:grpSpPr>
        <p:sp>
          <p:nvSpPr>
            <p:cNvPr id="5" name="AutoShape 3">
              <a:extLst>
                <a:ext uri="{FF2B5EF4-FFF2-40B4-BE49-F238E27FC236}">
                  <a16:creationId xmlns:a16="http://schemas.microsoft.com/office/drawing/2014/main" id="{F6690723-BF47-8EAC-0863-3A74494288D2}"/>
                </a:ext>
              </a:extLst>
            </p:cNvPr>
            <p:cNvSpPr>
              <a:spLocks noChangeAspect="1" noChangeArrowheads="1" noTextEdit="1"/>
            </p:cNvSpPr>
            <p:nvPr/>
          </p:nvSpPr>
          <p:spPr bwMode="auto">
            <a:xfrm>
              <a:off x="6350" y="0"/>
              <a:ext cx="12179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 name="Freeform 7">
              <a:extLst>
                <a:ext uri="{FF2B5EF4-FFF2-40B4-BE49-F238E27FC236}">
                  <a16:creationId xmlns:a16="http://schemas.microsoft.com/office/drawing/2014/main" id="{E459AD24-C36F-525D-1DE9-3EDEAE9E1B03}"/>
                </a:ext>
              </a:extLst>
            </p:cNvPr>
            <p:cNvSpPr>
              <a:spLocks/>
            </p:cNvSpPr>
            <p:nvPr userDrawn="1"/>
          </p:nvSpPr>
          <p:spPr bwMode="auto">
            <a:xfrm>
              <a:off x="6350" y="0"/>
              <a:ext cx="12179300" cy="6858000"/>
            </a:xfrm>
            <a:custGeom>
              <a:avLst/>
              <a:gdLst>
                <a:gd name="T0" fmla="*/ 2147483646 w 38360"/>
                <a:gd name="T1" fmla="*/ 2147483646 h 21600"/>
                <a:gd name="T2" fmla="*/ 2147483646 w 38360"/>
                <a:gd name="T3" fmla="*/ 2147483646 h 21600"/>
                <a:gd name="T4" fmla="*/ 2147483646 w 38360"/>
                <a:gd name="T5" fmla="*/ 2147483646 h 21600"/>
                <a:gd name="T6" fmla="*/ 2147483646 w 38360"/>
                <a:gd name="T7" fmla="*/ 2147483646 h 21600"/>
                <a:gd name="T8" fmla="*/ 2147483646 w 38360"/>
                <a:gd name="T9" fmla="*/ 2147483646 h 21600"/>
                <a:gd name="T10" fmla="*/ 2147483646 w 38360"/>
                <a:gd name="T11" fmla="*/ 2147483646 h 21600"/>
                <a:gd name="T12" fmla="*/ 2147483646 w 38360"/>
                <a:gd name="T13" fmla="*/ 2147483646 h 21600"/>
                <a:gd name="T14" fmla="*/ 2147483646 w 38360"/>
                <a:gd name="T15" fmla="*/ 2147483646 h 21600"/>
                <a:gd name="T16" fmla="*/ 2147483646 w 38360"/>
                <a:gd name="T17" fmla="*/ 2147483646 h 21600"/>
                <a:gd name="T18" fmla="*/ 2147483646 w 38360"/>
                <a:gd name="T19" fmla="*/ 2147483646 h 21600"/>
                <a:gd name="T20" fmla="*/ 2147483646 w 38360"/>
                <a:gd name="T21" fmla="*/ 2147483646 h 21600"/>
                <a:gd name="T22" fmla="*/ 2147483646 w 38360"/>
                <a:gd name="T23" fmla="*/ 2147483646 h 21600"/>
                <a:gd name="T24" fmla="*/ 2147483646 w 38360"/>
                <a:gd name="T25" fmla="*/ 2147483646 h 21600"/>
                <a:gd name="T26" fmla="*/ 2147483646 w 38360"/>
                <a:gd name="T27" fmla="*/ 2147483646 h 21600"/>
                <a:gd name="T28" fmla="*/ 2147483646 w 38360"/>
                <a:gd name="T29" fmla="*/ 2147483646 h 21600"/>
                <a:gd name="T30" fmla="*/ 2147483646 w 38360"/>
                <a:gd name="T31" fmla="*/ 2147483646 h 21600"/>
                <a:gd name="T32" fmla="*/ 2147483646 w 38360"/>
                <a:gd name="T33" fmla="*/ 2147483646 h 21600"/>
                <a:gd name="T34" fmla="*/ 2147483646 w 38360"/>
                <a:gd name="T35" fmla="*/ 2147483646 h 21600"/>
                <a:gd name="T36" fmla="*/ 2147483646 w 38360"/>
                <a:gd name="T37" fmla="*/ 2147483646 h 21600"/>
                <a:gd name="T38" fmla="*/ 2147483646 w 38360"/>
                <a:gd name="T39" fmla="*/ 2147483646 h 21600"/>
                <a:gd name="T40" fmla="*/ 2147483646 w 38360"/>
                <a:gd name="T41" fmla="*/ 2147483646 h 21600"/>
                <a:gd name="T42" fmla="*/ 2147483646 w 38360"/>
                <a:gd name="T43" fmla="*/ 2147483646 h 21600"/>
                <a:gd name="T44" fmla="*/ 2147483646 w 38360"/>
                <a:gd name="T45" fmla="*/ 2147483646 h 21600"/>
                <a:gd name="T46" fmla="*/ 2147483646 w 38360"/>
                <a:gd name="T47" fmla="*/ 2147483646 h 21600"/>
                <a:gd name="T48" fmla="*/ 2147483646 w 38360"/>
                <a:gd name="T49" fmla="*/ 2147483646 h 21600"/>
                <a:gd name="T50" fmla="*/ 2147483646 w 38360"/>
                <a:gd name="T51" fmla="*/ 2147483646 h 21600"/>
                <a:gd name="T52" fmla="*/ 2147483646 w 38360"/>
                <a:gd name="T53" fmla="*/ 2147483646 h 21600"/>
                <a:gd name="T54" fmla="*/ 2147483646 w 38360"/>
                <a:gd name="T55" fmla="*/ 2147483646 h 21600"/>
                <a:gd name="T56" fmla="*/ 2147483646 w 38360"/>
                <a:gd name="T57" fmla="*/ 2147483646 h 21600"/>
                <a:gd name="T58" fmla="*/ 2147483646 w 38360"/>
                <a:gd name="T59" fmla="*/ 2147483646 h 21600"/>
                <a:gd name="T60" fmla="*/ 2147483646 w 38360"/>
                <a:gd name="T61" fmla="*/ 2147483646 h 21600"/>
                <a:gd name="T62" fmla="*/ 2147483646 w 38360"/>
                <a:gd name="T63" fmla="*/ 2147483646 h 21600"/>
                <a:gd name="T64" fmla="*/ 2147483646 w 38360"/>
                <a:gd name="T65" fmla="*/ 2147483646 h 21600"/>
                <a:gd name="T66" fmla="*/ 2147483646 w 38360"/>
                <a:gd name="T67" fmla="*/ 2147483646 h 21600"/>
                <a:gd name="T68" fmla="*/ 2147483646 w 38360"/>
                <a:gd name="T69" fmla="*/ 2147483646 h 21600"/>
                <a:gd name="T70" fmla="*/ 2147483646 w 38360"/>
                <a:gd name="T71" fmla="*/ 2147483646 h 21600"/>
                <a:gd name="T72" fmla="*/ 2147483646 w 38360"/>
                <a:gd name="T73" fmla="*/ 2147483646 h 21600"/>
                <a:gd name="T74" fmla="*/ 2147483646 w 38360"/>
                <a:gd name="T75" fmla="*/ 2147483646 h 21600"/>
                <a:gd name="T76" fmla="*/ 2147483646 w 38360"/>
                <a:gd name="T77" fmla="*/ 2147483646 h 21600"/>
                <a:gd name="T78" fmla="*/ 2147483646 w 38360"/>
                <a:gd name="T79" fmla="*/ 2147483646 h 21600"/>
                <a:gd name="T80" fmla="*/ 2147483646 w 38360"/>
                <a:gd name="T81" fmla="*/ 2147483646 h 21600"/>
                <a:gd name="T82" fmla="*/ 2147483646 w 38360"/>
                <a:gd name="T83" fmla="*/ 2147483646 h 21600"/>
                <a:gd name="T84" fmla="*/ 2147483646 w 38360"/>
                <a:gd name="T85" fmla="*/ 2147483646 h 21600"/>
                <a:gd name="T86" fmla="*/ 2147483646 w 38360"/>
                <a:gd name="T87" fmla="*/ 2147483646 h 21600"/>
                <a:gd name="T88" fmla="*/ 2147483646 w 38360"/>
                <a:gd name="T89" fmla="*/ 2147483646 h 21600"/>
                <a:gd name="T90" fmla="*/ 2147483646 w 38360"/>
                <a:gd name="T91" fmla="*/ 2147483646 h 21600"/>
                <a:gd name="T92" fmla="*/ 2147483646 w 38360"/>
                <a:gd name="T93" fmla="*/ 2147483646 h 21600"/>
                <a:gd name="T94" fmla="*/ 2147483646 w 38360"/>
                <a:gd name="T95" fmla="*/ 2147483646 h 21600"/>
                <a:gd name="T96" fmla="*/ 2147483646 w 38360"/>
                <a:gd name="T97" fmla="*/ 2147483646 h 21600"/>
                <a:gd name="T98" fmla="*/ 2147483646 w 38360"/>
                <a:gd name="T99" fmla="*/ 2147483646 h 21600"/>
                <a:gd name="T100" fmla="*/ 2147483646 w 38360"/>
                <a:gd name="T101" fmla="*/ 2147483646 h 21600"/>
                <a:gd name="T102" fmla="*/ 2147483646 w 38360"/>
                <a:gd name="T103" fmla="*/ 2147483646 h 21600"/>
                <a:gd name="T104" fmla="*/ 2147483646 w 38360"/>
                <a:gd name="T105" fmla="*/ 2147483646 h 21600"/>
                <a:gd name="T106" fmla="*/ 2147483646 w 38360"/>
                <a:gd name="T107" fmla="*/ 2147483646 h 21600"/>
                <a:gd name="T108" fmla="*/ 2147483646 w 38360"/>
                <a:gd name="T109" fmla="*/ 2147483646 h 21600"/>
                <a:gd name="T110" fmla="*/ 2147483646 w 38360"/>
                <a:gd name="T111" fmla="*/ 2147483646 h 21600"/>
                <a:gd name="T112" fmla="*/ 2147483646 w 38360"/>
                <a:gd name="T113" fmla="*/ 2147483646 h 21600"/>
                <a:gd name="T114" fmla="*/ 2147483646 w 38360"/>
                <a:gd name="T115" fmla="*/ 2147483646 h 21600"/>
                <a:gd name="T116" fmla="*/ 2147483646 w 38360"/>
                <a:gd name="T117" fmla="*/ 2147483646 h 21600"/>
                <a:gd name="T118" fmla="*/ 2147483646 w 38360"/>
                <a:gd name="T119" fmla="*/ 2147483646 h 21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360" h="21600">
                  <a:moveTo>
                    <a:pt x="31324" y="11836"/>
                  </a:moveTo>
                  <a:lnTo>
                    <a:pt x="31324" y="11836"/>
                  </a:lnTo>
                  <a:lnTo>
                    <a:pt x="31298" y="11851"/>
                  </a:lnTo>
                  <a:lnTo>
                    <a:pt x="31270" y="11864"/>
                  </a:lnTo>
                  <a:lnTo>
                    <a:pt x="31240" y="11876"/>
                  </a:lnTo>
                  <a:lnTo>
                    <a:pt x="31211" y="11884"/>
                  </a:lnTo>
                  <a:lnTo>
                    <a:pt x="31182" y="11890"/>
                  </a:lnTo>
                  <a:lnTo>
                    <a:pt x="31151" y="11892"/>
                  </a:lnTo>
                  <a:lnTo>
                    <a:pt x="31122" y="11893"/>
                  </a:lnTo>
                  <a:lnTo>
                    <a:pt x="31091" y="11891"/>
                  </a:lnTo>
                  <a:lnTo>
                    <a:pt x="31062" y="11887"/>
                  </a:lnTo>
                  <a:lnTo>
                    <a:pt x="31031" y="11880"/>
                  </a:lnTo>
                  <a:lnTo>
                    <a:pt x="31003" y="11871"/>
                  </a:lnTo>
                  <a:lnTo>
                    <a:pt x="30974" y="11859"/>
                  </a:lnTo>
                  <a:lnTo>
                    <a:pt x="30947" y="11845"/>
                  </a:lnTo>
                  <a:lnTo>
                    <a:pt x="30921" y="11829"/>
                  </a:lnTo>
                  <a:lnTo>
                    <a:pt x="30895" y="11809"/>
                  </a:lnTo>
                  <a:lnTo>
                    <a:pt x="30883" y="11798"/>
                  </a:lnTo>
                  <a:lnTo>
                    <a:pt x="30872" y="11788"/>
                  </a:lnTo>
                  <a:lnTo>
                    <a:pt x="30859" y="11774"/>
                  </a:lnTo>
                  <a:lnTo>
                    <a:pt x="30847" y="11760"/>
                  </a:lnTo>
                  <a:lnTo>
                    <a:pt x="30835" y="11745"/>
                  </a:lnTo>
                  <a:lnTo>
                    <a:pt x="30825" y="11730"/>
                  </a:lnTo>
                  <a:lnTo>
                    <a:pt x="30815" y="11715"/>
                  </a:lnTo>
                  <a:lnTo>
                    <a:pt x="30807" y="11700"/>
                  </a:lnTo>
                  <a:lnTo>
                    <a:pt x="30799" y="11683"/>
                  </a:lnTo>
                  <a:lnTo>
                    <a:pt x="30792" y="11668"/>
                  </a:lnTo>
                  <a:lnTo>
                    <a:pt x="30786" y="11652"/>
                  </a:lnTo>
                  <a:lnTo>
                    <a:pt x="30780" y="11634"/>
                  </a:lnTo>
                  <a:lnTo>
                    <a:pt x="30775" y="11617"/>
                  </a:lnTo>
                  <a:lnTo>
                    <a:pt x="30772" y="11600"/>
                  </a:lnTo>
                  <a:lnTo>
                    <a:pt x="30769" y="11583"/>
                  </a:lnTo>
                  <a:lnTo>
                    <a:pt x="30767" y="11566"/>
                  </a:lnTo>
                  <a:lnTo>
                    <a:pt x="30766" y="11548"/>
                  </a:lnTo>
                  <a:lnTo>
                    <a:pt x="30765" y="11531"/>
                  </a:lnTo>
                  <a:lnTo>
                    <a:pt x="30766" y="11514"/>
                  </a:lnTo>
                  <a:lnTo>
                    <a:pt x="30767" y="11497"/>
                  </a:lnTo>
                  <a:lnTo>
                    <a:pt x="30769" y="11479"/>
                  </a:lnTo>
                  <a:lnTo>
                    <a:pt x="30772" y="11461"/>
                  </a:lnTo>
                  <a:lnTo>
                    <a:pt x="30775" y="11445"/>
                  </a:lnTo>
                  <a:lnTo>
                    <a:pt x="30780" y="11429"/>
                  </a:lnTo>
                  <a:lnTo>
                    <a:pt x="30786" y="11411"/>
                  </a:lnTo>
                  <a:lnTo>
                    <a:pt x="30792" y="11394"/>
                  </a:lnTo>
                  <a:lnTo>
                    <a:pt x="30799" y="11378"/>
                  </a:lnTo>
                  <a:lnTo>
                    <a:pt x="30807" y="11363"/>
                  </a:lnTo>
                  <a:lnTo>
                    <a:pt x="30815" y="11348"/>
                  </a:lnTo>
                  <a:lnTo>
                    <a:pt x="30825" y="11332"/>
                  </a:lnTo>
                  <a:lnTo>
                    <a:pt x="30835" y="11317"/>
                  </a:lnTo>
                  <a:lnTo>
                    <a:pt x="30847" y="11303"/>
                  </a:lnTo>
                  <a:lnTo>
                    <a:pt x="30859" y="11289"/>
                  </a:lnTo>
                  <a:lnTo>
                    <a:pt x="30872" y="11275"/>
                  </a:lnTo>
                  <a:lnTo>
                    <a:pt x="32736" y="9411"/>
                  </a:lnTo>
                  <a:lnTo>
                    <a:pt x="32749" y="9397"/>
                  </a:lnTo>
                  <a:lnTo>
                    <a:pt x="32762" y="9383"/>
                  </a:lnTo>
                  <a:lnTo>
                    <a:pt x="32772" y="9369"/>
                  </a:lnTo>
                  <a:lnTo>
                    <a:pt x="32783" y="9353"/>
                  </a:lnTo>
                  <a:lnTo>
                    <a:pt x="32792" y="9338"/>
                  </a:lnTo>
                  <a:lnTo>
                    <a:pt x="32802" y="9323"/>
                  </a:lnTo>
                  <a:lnTo>
                    <a:pt x="32809" y="9306"/>
                  </a:lnTo>
                  <a:lnTo>
                    <a:pt x="32816" y="9290"/>
                  </a:lnTo>
                  <a:lnTo>
                    <a:pt x="32823" y="9274"/>
                  </a:lnTo>
                  <a:lnTo>
                    <a:pt x="32827" y="9257"/>
                  </a:lnTo>
                  <a:lnTo>
                    <a:pt x="32832" y="9241"/>
                  </a:lnTo>
                  <a:lnTo>
                    <a:pt x="32836" y="9223"/>
                  </a:lnTo>
                  <a:lnTo>
                    <a:pt x="32839" y="9207"/>
                  </a:lnTo>
                  <a:lnTo>
                    <a:pt x="32840" y="9189"/>
                  </a:lnTo>
                  <a:lnTo>
                    <a:pt x="32841" y="9171"/>
                  </a:lnTo>
                  <a:lnTo>
                    <a:pt x="32843" y="9154"/>
                  </a:lnTo>
                  <a:lnTo>
                    <a:pt x="32841" y="9136"/>
                  </a:lnTo>
                  <a:lnTo>
                    <a:pt x="32840" y="9120"/>
                  </a:lnTo>
                  <a:lnTo>
                    <a:pt x="32839" y="9102"/>
                  </a:lnTo>
                  <a:lnTo>
                    <a:pt x="32836" y="9085"/>
                  </a:lnTo>
                  <a:lnTo>
                    <a:pt x="32832" y="9068"/>
                  </a:lnTo>
                  <a:lnTo>
                    <a:pt x="32827" y="9051"/>
                  </a:lnTo>
                  <a:lnTo>
                    <a:pt x="32823" y="9034"/>
                  </a:lnTo>
                  <a:lnTo>
                    <a:pt x="32816" y="9018"/>
                  </a:lnTo>
                  <a:lnTo>
                    <a:pt x="32809" y="9001"/>
                  </a:lnTo>
                  <a:lnTo>
                    <a:pt x="32802" y="8986"/>
                  </a:lnTo>
                  <a:lnTo>
                    <a:pt x="32792" y="8970"/>
                  </a:lnTo>
                  <a:lnTo>
                    <a:pt x="32783" y="8954"/>
                  </a:lnTo>
                  <a:lnTo>
                    <a:pt x="32772" y="8940"/>
                  </a:lnTo>
                  <a:lnTo>
                    <a:pt x="32762" y="8925"/>
                  </a:lnTo>
                  <a:lnTo>
                    <a:pt x="32749" y="8911"/>
                  </a:lnTo>
                  <a:lnTo>
                    <a:pt x="32736" y="8898"/>
                  </a:lnTo>
                  <a:lnTo>
                    <a:pt x="32723" y="8885"/>
                  </a:lnTo>
                  <a:lnTo>
                    <a:pt x="32709" y="8873"/>
                  </a:lnTo>
                  <a:lnTo>
                    <a:pt x="32695" y="8862"/>
                  </a:lnTo>
                  <a:lnTo>
                    <a:pt x="32679" y="8851"/>
                  </a:lnTo>
                  <a:lnTo>
                    <a:pt x="32664" y="8842"/>
                  </a:lnTo>
                  <a:lnTo>
                    <a:pt x="32649" y="8833"/>
                  </a:lnTo>
                  <a:lnTo>
                    <a:pt x="32632" y="8825"/>
                  </a:lnTo>
                  <a:lnTo>
                    <a:pt x="32616" y="8818"/>
                  </a:lnTo>
                  <a:lnTo>
                    <a:pt x="32600" y="8812"/>
                  </a:lnTo>
                  <a:lnTo>
                    <a:pt x="32583" y="8806"/>
                  </a:lnTo>
                  <a:lnTo>
                    <a:pt x="32567" y="8802"/>
                  </a:lnTo>
                  <a:lnTo>
                    <a:pt x="32549" y="8798"/>
                  </a:lnTo>
                  <a:lnTo>
                    <a:pt x="32532" y="8796"/>
                  </a:lnTo>
                  <a:lnTo>
                    <a:pt x="32515" y="8794"/>
                  </a:lnTo>
                  <a:lnTo>
                    <a:pt x="32497" y="8792"/>
                  </a:lnTo>
                  <a:lnTo>
                    <a:pt x="32480" y="8792"/>
                  </a:lnTo>
                  <a:lnTo>
                    <a:pt x="32462" y="8792"/>
                  </a:lnTo>
                  <a:lnTo>
                    <a:pt x="32446" y="8794"/>
                  </a:lnTo>
                  <a:lnTo>
                    <a:pt x="32428" y="8796"/>
                  </a:lnTo>
                  <a:lnTo>
                    <a:pt x="32411" y="8798"/>
                  </a:lnTo>
                  <a:lnTo>
                    <a:pt x="32394" y="8802"/>
                  </a:lnTo>
                  <a:lnTo>
                    <a:pt x="32377" y="8806"/>
                  </a:lnTo>
                  <a:lnTo>
                    <a:pt x="32360" y="8812"/>
                  </a:lnTo>
                  <a:lnTo>
                    <a:pt x="32344" y="8818"/>
                  </a:lnTo>
                  <a:lnTo>
                    <a:pt x="32327" y="8825"/>
                  </a:lnTo>
                  <a:lnTo>
                    <a:pt x="32312" y="8833"/>
                  </a:lnTo>
                  <a:lnTo>
                    <a:pt x="32296" y="8842"/>
                  </a:lnTo>
                  <a:lnTo>
                    <a:pt x="32280" y="8851"/>
                  </a:lnTo>
                  <a:lnTo>
                    <a:pt x="32266" y="8862"/>
                  </a:lnTo>
                  <a:lnTo>
                    <a:pt x="32251" y="8873"/>
                  </a:lnTo>
                  <a:lnTo>
                    <a:pt x="32237" y="8885"/>
                  </a:lnTo>
                  <a:lnTo>
                    <a:pt x="32224" y="8898"/>
                  </a:lnTo>
                  <a:lnTo>
                    <a:pt x="28568" y="12553"/>
                  </a:lnTo>
                  <a:lnTo>
                    <a:pt x="28554" y="12566"/>
                  </a:lnTo>
                  <a:lnTo>
                    <a:pt x="28540" y="12578"/>
                  </a:lnTo>
                  <a:lnTo>
                    <a:pt x="28526" y="12589"/>
                  </a:lnTo>
                  <a:lnTo>
                    <a:pt x="28511" y="12599"/>
                  </a:lnTo>
                  <a:lnTo>
                    <a:pt x="28496" y="12609"/>
                  </a:lnTo>
                  <a:lnTo>
                    <a:pt x="28480" y="12618"/>
                  </a:lnTo>
                  <a:lnTo>
                    <a:pt x="28465" y="12626"/>
                  </a:lnTo>
                  <a:lnTo>
                    <a:pt x="28449" y="12633"/>
                  </a:lnTo>
                  <a:lnTo>
                    <a:pt x="28432" y="12639"/>
                  </a:lnTo>
                  <a:lnTo>
                    <a:pt x="28415" y="12645"/>
                  </a:lnTo>
                  <a:lnTo>
                    <a:pt x="28398" y="12648"/>
                  </a:lnTo>
                  <a:lnTo>
                    <a:pt x="28382" y="12653"/>
                  </a:lnTo>
                  <a:lnTo>
                    <a:pt x="28364" y="12655"/>
                  </a:lnTo>
                  <a:lnTo>
                    <a:pt x="28347" y="12657"/>
                  </a:lnTo>
                  <a:lnTo>
                    <a:pt x="28329" y="12659"/>
                  </a:lnTo>
                  <a:lnTo>
                    <a:pt x="28312" y="12659"/>
                  </a:lnTo>
                  <a:lnTo>
                    <a:pt x="28295" y="12659"/>
                  </a:lnTo>
                  <a:lnTo>
                    <a:pt x="28277" y="12657"/>
                  </a:lnTo>
                  <a:lnTo>
                    <a:pt x="28260" y="12655"/>
                  </a:lnTo>
                  <a:lnTo>
                    <a:pt x="28243" y="12653"/>
                  </a:lnTo>
                  <a:lnTo>
                    <a:pt x="28226" y="12648"/>
                  </a:lnTo>
                  <a:lnTo>
                    <a:pt x="28209" y="12645"/>
                  </a:lnTo>
                  <a:lnTo>
                    <a:pt x="28192" y="12639"/>
                  </a:lnTo>
                  <a:lnTo>
                    <a:pt x="28175" y="12633"/>
                  </a:lnTo>
                  <a:lnTo>
                    <a:pt x="28160" y="12626"/>
                  </a:lnTo>
                  <a:lnTo>
                    <a:pt x="28143" y="12618"/>
                  </a:lnTo>
                  <a:lnTo>
                    <a:pt x="28128" y="12609"/>
                  </a:lnTo>
                  <a:lnTo>
                    <a:pt x="28113" y="12599"/>
                  </a:lnTo>
                  <a:lnTo>
                    <a:pt x="28098" y="12589"/>
                  </a:lnTo>
                  <a:lnTo>
                    <a:pt x="28084" y="12578"/>
                  </a:lnTo>
                  <a:lnTo>
                    <a:pt x="28069" y="12566"/>
                  </a:lnTo>
                  <a:lnTo>
                    <a:pt x="28055" y="12553"/>
                  </a:lnTo>
                  <a:lnTo>
                    <a:pt x="28042" y="12539"/>
                  </a:lnTo>
                  <a:lnTo>
                    <a:pt x="28031" y="12525"/>
                  </a:lnTo>
                  <a:lnTo>
                    <a:pt x="28020" y="12511"/>
                  </a:lnTo>
                  <a:lnTo>
                    <a:pt x="28010" y="12495"/>
                  </a:lnTo>
                  <a:lnTo>
                    <a:pt x="28000" y="12480"/>
                  </a:lnTo>
                  <a:lnTo>
                    <a:pt x="27991" y="12465"/>
                  </a:lnTo>
                  <a:lnTo>
                    <a:pt x="27983" y="12450"/>
                  </a:lnTo>
                  <a:lnTo>
                    <a:pt x="27976" y="12433"/>
                  </a:lnTo>
                  <a:lnTo>
                    <a:pt x="27970" y="12417"/>
                  </a:lnTo>
                  <a:lnTo>
                    <a:pt x="27965" y="12399"/>
                  </a:lnTo>
                  <a:lnTo>
                    <a:pt x="27960" y="12383"/>
                  </a:lnTo>
                  <a:lnTo>
                    <a:pt x="27957" y="12366"/>
                  </a:lnTo>
                  <a:lnTo>
                    <a:pt x="27953" y="12349"/>
                  </a:lnTo>
                  <a:lnTo>
                    <a:pt x="27951" y="12331"/>
                  </a:lnTo>
                  <a:lnTo>
                    <a:pt x="27950" y="12314"/>
                  </a:lnTo>
                  <a:lnTo>
                    <a:pt x="27950" y="12297"/>
                  </a:lnTo>
                  <a:lnTo>
                    <a:pt x="27950" y="12279"/>
                  </a:lnTo>
                  <a:lnTo>
                    <a:pt x="27951" y="12262"/>
                  </a:lnTo>
                  <a:lnTo>
                    <a:pt x="27953" y="12244"/>
                  </a:lnTo>
                  <a:lnTo>
                    <a:pt x="27957" y="12228"/>
                  </a:lnTo>
                  <a:lnTo>
                    <a:pt x="27960" y="12210"/>
                  </a:lnTo>
                  <a:lnTo>
                    <a:pt x="27965" y="12194"/>
                  </a:lnTo>
                  <a:lnTo>
                    <a:pt x="27970" y="12176"/>
                  </a:lnTo>
                  <a:lnTo>
                    <a:pt x="27976" y="12160"/>
                  </a:lnTo>
                  <a:lnTo>
                    <a:pt x="27983" y="12144"/>
                  </a:lnTo>
                  <a:lnTo>
                    <a:pt x="27991" y="12128"/>
                  </a:lnTo>
                  <a:lnTo>
                    <a:pt x="28000" y="12113"/>
                  </a:lnTo>
                  <a:lnTo>
                    <a:pt x="28010" y="12098"/>
                  </a:lnTo>
                  <a:lnTo>
                    <a:pt x="28020" y="12082"/>
                  </a:lnTo>
                  <a:lnTo>
                    <a:pt x="28031" y="12068"/>
                  </a:lnTo>
                  <a:lnTo>
                    <a:pt x="28042" y="12054"/>
                  </a:lnTo>
                  <a:lnTo>
                    <a:pt x="28055" y="12040"/>
                  </a:lnTo>
                  <a:lnTo>
                    <a:pt x="32003" y="8094"/>
                  </a:lnTo>
                  <a:lnTo>
                    <a:pt x="32016" y="8080"/>
                  </a:lnTo>
                  <a:lnTo>
                    <a:pt x="32028" y="8066"/>
                  </a:lnTo>
                  <a:lnTo>
                    <a:pt x="32040" y="8052"/>
                  </a:lnTo>
                  <a:lnTo>
                    <a:pt x="32049" y="8036"/>
                  </a:lnTo>
                  <a:lnTo>
                    <a:pt x="32060" y="8021"/>
                  </a:lnTo>
                  <a:lnTo>
                    <a:pt x="32068" y="8006"/>
                  </a:lnTo>
                  <a:lnTo>
                    <a:pt x="32076" y="7990"/>
                  </a:lnTo>
                  <a:lnTo>
                    <a:pt x="32083" y="7974"/>
                  </a:lnTo>
                  <a:lnTo>
                    <a:pt x="32089" y="7958"/>
                  </a:lnTo>
                  <a:lnTo>
                    <a:pt x="32095" y="7940"/>
                  </a:lnTo>
                  <a:lnTo>
                    <a:pt x="32098" y="7924"/>
                  </a:lnTo>
                  <a:lnTo>
                    <a:pt x="32103" y="7906"/>
                  </a:lnTo>
                  <a:lnTo>
                    <a:pt x="32105" y="7890"/>
                  </a:lnTo>
                  <a:lnTo>
                    <a:pt x="32108" y="7872"/>
                  </a:lnTo>
                  <a:lnTo>
                    <a:pt x="32109" y="7855"/>
                  </a:lnTo>
                  <a:lnTo>
                    <a:pt x="32109" y="7837"/>
                  </a:lnTo>
                  <a:lnTo>
                    <a:pt x="32109" y="7821"/>
                  </a:lnTo>
                  <a:lnTo>
                    <a:pt x="32108" y="7803"/>
                  </a:lnTo>
                  <a:lnTo>
                    <a:pt x="32105" y="7785"/>
                  </a:lnTo>
                  <a:lnTo>
                    <a:pt x="32103" y="7768"/>
                  </a:lnTo>
                  <a:lnTo>
                    <a:pt x="32098" y="7751"/>
                  </a:lnTo>
                  <a:lnTo>
                    <a:pt x="32095" y="7735"/>
                  </a:lnTo>
                  <a:lnTo>
                    <a:pt x="32089" y="7717"/>
                  </a:lnTo>
                  <a:lnTo>
                    <a:pt x="32083" y="7701"/>
                  </a:lnTo>
                  <a:lnTo>
                    <a:pt x="32076" y="7684"/>
                  </a:lnTo>
                  <a:lnTo>
                    <a:pt x="32068" y="7669"/>
                  </a:lnTo>
                  <a:lnTo>
                    <a:pt x="32060" y="7654"/>
                  </a:lnTo>
                  <a:lnTo>
                    <a:pt x="32049" y="7639"/>
                  </a:lnTo>
                  <a:lnTo>
                    <a:pt x="32040" y="7623"/>
                  </a:lnTo>
                  <a:lnTo>
                    <a:pt x="32028" y="7609"/>
                  </a:lnTo>
                  <a:lnTo>
                    <a:pt x="32016" y="7595"/>
                  </a:lnTo>
                  <a:lnTo>
                    <a:pt x="32003" y="7581"/>
                  </a:lnTo>
                  <a:lnTo>
                    <a:pt x="31989" y="7568"/>
                  </a:lnTo>
                  <a:lnTo>
                    <a:pt x="31975" y="7556"/>
                  </a:lnTo>
                  <a:lnTo>
                    <a:pt x="31961" y="7545"/>
                  </a:lnTo>
                  <a:lnTo>
                    <a:pt x="31946" y="7535"/>
                  </a:lnTo>
                  <a:lnTo>
                    <a:pt x="31930" y="7525"/>
                  </a:lnTo>
                  <a:lnTo>
                    <a:pt x="31915" y="7517"/>
                  </a:lnTo>
                  <a:lnTo>
                    <a:pt x="31900" y="7508"/>
                  </a:lnTo>
                  <a:lnTo>
                    <a:pt x="31884" y="7501"/>
                  </a:lnTo>
                  <a:lnTo>
                    <a:pt x="31867" y="7495"/>
                  </a:lnTo>
                  <a:lnTo>
                    <a:pt x="31849" y="7490"/>
                  </a:lnTo>
                  <a:lnTo>
                    <a:pt x="31833" y="7486"/>
                  </a:lnTo>
                  <a:lnTo>
                    <a:pt x="31815" y="7481"/>
                  </a:lnTo>
                  <a:lnTo>
                    <a:pt x="31799" y="7479"/>
                  </a:lnTo>
                  <a:lnTo>
                    <a:pt x="31781" y="7477"/>
                  </a:lnTo>
                  <a:lnTo>
                    <a:pt x="31764" y="7475"/>
                  </a:lnTo>
                  <a:lnTo>
                    <a:pt x="31747" y="7475"/>
                  </a:lnTo>
                  <a:lnTo>
                    <a:pt x="31730" y="7475"/>
                  </a:lnTo>
                  <a:lnTo>
                    <a:pt x="31712" y="7477"/>
                  </a:lnTo>
                  <a:lnTo>
                    <a:pt x="31695" y="7479"/>
                  </a:lnTo>
                  <a:lnTo>
                    <a:pt x="31678" y="7481"/>
                  </a:lnTo>
                  <a:lnTo>
                    <a:pt x="31660" y="7486"/>
                  </a:lnTo>
                  <a:lnTo>
                    <a:pt x="31644" y="7490"/>
                  </a:lnTo>
                  <a:lnTo>
                    <a:pt x="31626" y="7495"/>
                  </a:lnTo>
                  <a:lnTo>
                    <a:pt x="31610" y="7501"/>
                  </a:lnTo>
                  <a:lnTo>
                    <a:pt x="31595" y="7508"/>
                  </a:lnTo>
                  <a:lnTo>
                    <a:pt x="31578" y="7517"/>
                  </a:lnTo>
                  <a:lnTo>
                    <a:pt x="31563" y="7525"/>
                  </a:lnTo>
                  <a:lnTo>
                    <a:pt x="31548" y="7535"/>
                  </a:lnTo>
                  <a:lnTo>
                    <a:pt x="31533" y="7545"/>
                  </a:lnTo>
                  <a:lnTo>
                    <a:pt x="31518" y="7556"/>
                  </a:lnTo>
                  <a:lnTo>
                    <a:pt x="31504" y="7568"/>
                  </a:lnTo>
                  <a:lnTo>
                    <a:pt x="31490" y="7581"/>
                  </a:lnTo>
                  <a:lnTo>
                    <a:pt x="29709" y="9363"/>
                  </a:lnTo>
                  <a:lnTo>
                    <a:pt x="29695" y="9376"/>
                  </a:lnTo>
                  <a:lnTo>
                    <a:pt x="29681" y="9387"/>
                  </a:lnTo>
                  <a:lnTo>
                    <a:pt x="29667" y="9398"/>
                  </a:lnTo>
                  <a:lnTo>
                    <a:pt x="29652" y="9409"/>
                  </a:lnTo>
                  <a:lnTo>
                    <a:pt x="29637" y="9418"/>
                  </a:lnTo>
                  <a:lnTo>
                    <a:pt x="29621" y="9427"/>
                  </a:lnTo>
                  <a:lnTo>
                    <a:pt x="29605" y="9436"/>
                  </a:lnTo>
                  <a:lnTo>
                    <a:pt x="29589" y="9443"/>
                  </a:lnTo>
                  <a:lnTo>
                    <a:pt x="29572" y="9448"/>
                  </a:lnTo>
                  <a:lnTo>
                    <a:pt x="29556" y="9453"/>
                  </a:lnTo>
                  <a:lnTo>
                    <a:pt x="29539" y="9458"/>
                  </a:lnTo>
                  <a:lnTo>
                    <a:pt x="29522" y="9461"/>
                  </a:lnTo>
                  <a:lnTo>
                    <a:pt x="29505" y="9465"/>
                  </a:lnTo>
                  <a:lnTo>
                    <a:pt x="29488" y="9467"/>
                  </a:lnTo>
                  <a:lnTo>
                    <a:pt x="29470" y="9468"/>
                  </a:lnTo>
                  <a:lnTo>
                    <a:pt x="29452" y="9468"/>
                  </a:lnTo>
                  <a:lnTo>
                    <a:pt x="29435" y="9468"/>
                  </a:lnTo>
                  <a:lnTo>
                    <a:pt x="29418" y="9467"/>
                  </a:lnTo>
                  <a:lnTo>
                    <a:pt x="29401" y="9465"/>
                  </a:lnTo>
                  <a:lnTo>
                    <a:pt x="29383" y="9463"/>
                  </a:lnTo>
                  <a:lnTo>
                    <a:pt x="29367" y="9458"/>
                  </a:lnTo>
                  <a:lnTo>
                    <a:pt x="29349" y="9453"/>
                  </a:lnTo>
                  <a:lnTo>
                    <a:pt x="29333" y="9448"/>
                  </a:lnTo>
                  <a:lnTo>
                    <a:pt x="29316" y="9443"/>
                  </a:lnTo>
                  <a:lnTo>
                    <a:pt x="29300" y="9436"/>
                  </a:lnTo>
                  <a:lnTo>
                    <a:pt x="29284" y="9427"/>
                  </a:lnTo>
                  <a:lnTo>
                    <a:pt x="29268" y="9418"/>
                  </a:lnTo>
                  <a:lnTo>
                    <a:pt x="29253" y="9409"/>
                  </a:lnTo>
                  <a:lnTo>
                    <a:pt x="29239" y="9398"/>
                  </a:lnTo>
                  <a:lnTo>
                    <a:pt x="29223" y="9387"/>
                  </a:lnTo>
                  <a:lnTo>
                    <a:pt x="29211" y="9376"/>
                  </a:lnTo>
                  <a:lnTo>
                    <a:pt x="29196" y="9363"/>
                  </a:lnTo>
                  <a:lnTo>
                    <a:pt x="29184" y="9349"/>
                  </a:lnTo>
                  <a:lnTo>
                    <a:pt x="29172" y="9335"/>
                  </a:lnTo>
                  <a:lnTo>
                    <a:pt x="29160" y="9321"/>
                  </a:lnTo>
                  <a:lnTo>
                    <a:pt x="29149" y="9305"/>
                  </a:lnTo>
                  <a:lnTo>
                    <a:pt x="29140" y="9290"/>
                  </a:lnTo>
                  <a:lnTo>
                    <a:pt x="29132" y="9275"/>
                  </a:lnTo>
                  <a:lnTo>
                    <a:pt x="29124" y="9258"/>
                  </a:lnTo>
                  <a:lnTo>
                    <a:pt x="29117" y="9243"/>
                  </a:lnTo>
                  <a:lnTo>
                    <a:pt x="29111" y="9227"/>
                  </a:lnTo>
                  <a:lnTo>
                    <a:pt x="29105" y="9209"/>
                  </a:lnTo>
                  <a:lnTo>
                    <a:pt x="29100" y="9193"/>
                  </a:lnTo>
                  <a:lnTo>
                    <a:pt x="29097" y="9175"/>
                  </a:lnTo>
                  <a:lnTo>
                    <a:pt x="29094" y="9159"/>
                  </a:lnTo>
                  <a:lnTo>
                    <a:pt x="29092" y="9141"/>
                  </a:lnTo>
                  <a:lnTo>
                    <a:pt x="29091" y="9123"/>
                  </a:lnTo>
                  <a:lnTo>
                    <a:pt x="29091" y="9106"/>
                  </a:lnTo>
                  <a:lnTo>
                    <a:pt x="29091" y="9089"/>
                  </a:lnTo>
                  <a:lnTo>
                    <a:pt x="29092" y="9072"/>
                  </a:lnTo>
                  <a:lnTo>
                    <a:pt x="29094" y="9054"/>
                  </a:lnTo>
                  <a:lnTo>
                    <a:pt x="29097" y="9036"/>
                  </a:lnTo>
                  <a:lnTo>
                    <a:pt x="29100" y="9020"/>
                  </a:lnTo>
                  <a:lnTo>
                    <a:pt x="29105" y="9004"/>
                  </a:lnTo>
                  <a:lnTo>
                    <a:pt x="29111" y="8986"/>
                  </a:lnTo>
                  <a:lnTo>
                    <a:pt x="29117" y="8970"/>
                  </a:lnTo>
                  <a:lnTo>
                    <a:pt x="29124" y="8953"/>
                  </a:lnTo>
                  <a:lnTo>
                    <a:pt x="29132" y="8938"/>
                  </a:lnTo>
                  <a:lnTo>
                    <a:pt x="29140" y="8923"/>
                  </a:lnTo>
                  <a:lnTo>
                    <a:pt x="29149" y="8907"/>
                  </a:lnTo>
                  <a:lnTo>
                    <a:pt x="29160" y="8892"/>
                  </a:lnTo>
                  <a:lnTo>
                    <a:pt x="29172" y="8878"/>
                  </a:lnTo>
                  <a:lnTo>
                    <a:pt x="29184" y="8864"/>
                  </a:lnTo>
                  <a:lnTo>
                    <a:pt x="29196" y="8850"/>
                  </a:lnTo>
                  <a:lnTo>
                    <a:pt x="30044" y="8002"/>
                  </a:lnTo>
                  <a:lnTo>
                    <a:pt x="30056" y="7977"/>
                  </a:lnTo>
                  <a:lnTo>
                    <a:pt x="30066" y="7951"/>
                  </a:lnTo>
                  <a:lnTo>
                    <a:pt x="30073" y="7923"/>
                  </a:lnTo>
                  <a:lnTo>
                    <a:pt x="30079" y="7896"/>
                  </a:lnTo>
                  <a:lnTo>
                    <a:pt x="30083" y="7867"/>
                  </a:lnTo>
                  <a:lnTo>
                    <a:pt x="30084" y="7839"/>
                  </a:lnTo>
                  <a:lnTo>
                    <a:pt x="30083" y="7812"/>
                  </a:lnTo>
                  <a:lnTo>
                    <a:pt x="30080" y="7784"/>
                  </a:lnTo>
                  <a:lnTo>
                    <a:pt x="30076" y="7756"/>
                  </a:lnTo>
                  <a:lnTo>
                    <a:pt x="30067" y="7729"/>
                  </a:lnTo>
                  <a:lnTo>
                    <a:pt x="30058" y="7703"/>
                  </a:lnTo>
                  <a:lnTo>
                    <a:pt x="30048" y="7676"/>
                  </a:lnTo>
                  <a:lnTo>
                    <a:pt x="30033" y="7651"/>
                  </a:lnTo>
                  <a:lnTo>
                    <a:pt x="30017" y="7627"/>
                  </a:lnTo>
                  <a:lnTo>
                    <a:pt x="29999" y="7605"/>
                  </a:lnTo>
                  <a:lnTo>
                    <a:pt x="29979" y="7582"/>
                  </a:lnTo>
                  <a:lnTo>
                    <a:pt x="29965" y="7569"/>
                  </a:lnTo>
                  <a:lnTo>
                    <a:pt x="29951" y="7558"/>
                  </a:lnTo>
                  <a:lnTo>
                    <a:pt x="29937" y="7546"/>
                  </a:lnTo>
                  <a:lnTo>
                    <a:pt x="29922" y="7535"/>
                  </a:lnTo>
                  <a:lnTo>
                    <a:pt x="29907" y="7526"/>
                  </a:lnTo>
                  <a:lnTo>
                    <a:pt x="29891" y="7518"/>
                  </a:lnTo>
                  <a:lnTo>
                    <a:pt x="29875" y="7509"/>
                  </a:lnTo>
                  <a:lnTo>
                    <a:pt x="29860" y="7502"/>
                  </a:lnTo>
                  <a:lnTo>
                    <a:pt x="29842" y="7497"/>
                  </a:lnTo>
                  <a:lnTo>
                    <a:pt x="29826" y="7491"/>
                  </a:lnTo>
                  <a:lnTo>
                    <a:pt x="29809" y="7486"/>
                  </a:lnTo>
                  <a:lnTo>
                    <a:pt x="29792" y="7482"/>
                  </a:lnTo>
                  <a:lnTo>
                    <a:pt x="29775" y="7480"/>
                  </a:lnTo>
                  <a:lnTo>
                    <a:pt x="29758" y="7478"/>
                  </a:lnTo>
                  <a:lnTo>
                    <a:pt x="29740" y="7477"/>
                  </a:lnTo>
                  <a:lnTo>
                    <a:pt x="29722" y="7475"/>
                  </a:lnTo>
                  <a:lnTo>
                    <a:pt x="29706" y="7477"/>
                  </a:lnTo>
                  <a:lnTo>
                    <a:pt x="29688" y="7478"/>
                  </a:lnTo>
                  <a:lnTo>
                    <a:pt x="29671" y="7480"/>
                  </a:lnTo>
                  <a:lnTo>
                    <a:pt x="29653" y="7482"/>
                  </a:lnTo>
                  <a:lnTo>
                    <a:pt x="29637" y="7486"/>
                  </a:lnTo>
                  <a:lnTo>
                    <a:pt x="29619" y="7491"/>
                  </a:lnTo>
                  <a:lnTo>
                    <a:pt x="29603" y="7497"/>
                  </a:lnTo>
                  <a:lnTo>
                    <a:pt x="29586" y="7502"/>
                  </a:lnTo>
                  <a:lnTo>
                    <a:pt x="29570" y="7509"/>
                  </a:lnTo>
                  <a:lnTo>
                    <a:pt x="29554" y="7518"/>
                  </a:lnTo>
                  <a:lnTo>
                    <a:pt x="29538" y="7526"/>
                  </a:lnTo>
                  <a:lnTo>
                    <a:pt x="29523" y="7535"/>
                  </a:lnTo>
                  <a:lnTo>
                    <a:pt x="29509" y="7546"/>
                  </a:lnTo>
                  <a:lnTo>
                    <a:pt x="29495" y="7558"/>
                  </a:lnTo>
                  <a:lnTo>
                    <a:pt x="29481" y="7569"/>
                  </a:lnTo>
                  <a:lnTo>
                    <a:pt x="29466" y="7582"/>
                  </a:lnTo>
                  <a:lnTo>
                    <a:pt x="29154" y="7894"/>
                  </a:lnTo>
                  <a:lnTo>
                    <a:pt x="28876" y="8173"/>
                  </a:lnTo>
                  <a:lnTo>
                    <a:pt x="28863" y="8186"/>
                  </a:lnTo>
                  <a:lnTo>
                    <a:pt x="28849" y="8197"/>
                  </a:lnTo>
                  <a:lnTo>
                    <a:pt x="28834" y="8208"/>
                  </a:lnTo>
                  <a:lnTo>
                    <a:pt x="28820" y="8218"/>
                  </a:lnTo>
                  <a:lnTo>
                    <a:pt x="28804" y="8228"/>
                  </a:lnTo>
                  <a:lnTo>
                    <a:pt x="28788" y="8237"/>
                  </a:lnTo>
                  <a:lnTo>
                    <a:pt x="28773" y="8245"/>
                  </a:lnTo>
                  <a:lnTo>
                    <a:pt x="28756" y="8252"/>
                  </a:lnTo>
                  <a:lnTo>
                    <a:pt x="28740" y="8258"/>
                  </a:lnTo>
                  <a:lnTo>
                    <a:pt x="28723" y="8263"/>
                  </a:lnTo>
                  <a:lnTo>
                    <a:pt x="28706" y="8268"/>
                  </a:lnTo>
                  <a:lnTo>
                    <a:pt x="28689" y="8272"/>
                  </a:lnTo>
                  <a:lnTo>
                    <a:pt x="28672" y="8275"/>
                  </a:lnTo>
                  <a:lnTo>
                    <a:pt x="28654" y="8277"/>
                  </a:lnTo>
                  <a:lnTo>
                    <a:pt x="28638" y="8278"/>
                  </a:lnTo>
                  <a:lnTo>
                    <a:pt x="28620" y="8278"/>
                  </a:lnTo>
                  <a:lnTo>
                    <a:pt x="28602" y="8278"/>
                  </a:lnTo>
                  <a:lnTo>
                    <a:pt x="28585" y="8277"/>
                  </a:lnTo>
                  <a:lnTo>
                    <a:pt x="28568" y="8275"/>
                  </a:lnTo>
                  <a:lnTo>
                    <a:pt x="28551" y="8272"/>
                  </a:lnTo>
                  <a:lnTo>
                    <a:pt x="28533" y="8268"/>
                  </a:lnTo>
                  <a:lnTo>
                    <a:pt x="28517" y="8263"/>
                  </a:lnTo>
                  <a:lnTo>
                    <a:pt x="28500" y="8258"/>
                  </a:lnTo>
                  <a:lnTo>
                    <a:pt x="28484" y="8252"/>
                  </a:lnTo>
                  <a:lnTo>
                    <a:pt x="28467" y="8245"/>
                  </a:lnTo>
                  <a:lnTo>
                    <a:pt x="28451" y="8237"/>
                  </a:lnTo>
                  <a:lnTo>
                    <a:pt x="28436" y="8228"/>
                  </a:lnTo>
                  <a:lnTo>
                    <a:pt x="28420" y="8218"/>
                  </a:lnTo>
                  <a:lnTo>
                    <a:pt x="28405" y="8208"/>
                  </a:lnTo>
                  <a:lnTo>
                    <a:pt x="28391" y="8197"/>
                  </a:lnTo>
                  <a:lnTo>
                    <a:pt x="28377" y="8186"/>
                  </a:lnTo>
                  <a:lnTo>
                    <a:pt x="28364" y="8173"/>
                  </a:lnTo>
                  <a:lnTo>
                    <a:pt x="28351" y="8159"/>
                  </a:lnTo>
                  <a:lnTo>
                    <a:pt x="28338" y="8144"/>
                  </a:lnTo>
                  <a:lnTo>
                    <a:pt x="28328" y="8130"/>
                  </a:lnTo>
                  <a:lnTo>
                    <a:pt x="28317" y="8115"/>
                  </a:lnTo>
                  <a:lnTo>
                    <a:pt x="28308" y="8100"/>
                  </a:lnTo>
                  <a:lnTo>
                    <a:pt x="28298" y="8085"/>
                  </a:lnTo>
                  <a:lnTo>
                    <a:pt x="28291" y="8068"/>
                  </a:lnTo>
                  <a:lnTo>
                    <a:pt x="28284" y="8053"/>
                  </a:lnTo>
                  <a:lnTo>
                    <a:pt x="28277" y="8036"/>
                  </a:lnTo>
                  <a:lnTo>
                    <a:pt x="28273" y="8019"/>
                  </a:lnTo>
                  <a:lnTo>
                    <a:pt x="28268" y="8002"/>
                  </a:lnTo>
                  <a:lnTo>
                    <a:pt x="28264" y="7985"/>
                  </a:lnTo>
                  <a:lnTo>
                    <a:pt x="28261" y="7968"/>
                  </a:lnTo>
                  <a:lnTo>
                    <a:pt x="28258" y="7951"/>
                  </a:lnTo>
                  <a:lnTo>
                    <a:pt x="28257" y="7933"/>
                  </a:lnTo>
                  <a:lnTo>
                    <a:pt x="28257" y="7916"/>
                  </a:lnTo>
                  <a:lnTo>
                    <a:pt x="28257" y="7899"/>
                  </a:lnTo>
                  <a:lnTo>
                    <a:pt x="28258" y="7882"/>
                  </a:lnTo>
                  <a:lnTo>
                    <a:pt x="28261" y="7864"/>
                  </a:lnTo>
                  <a:lnTo>
                    <a:pt x="28264" y="7846"/>
                  </a:lnTo>
                  <a:lnTo>
                    <a:pt x="28268" y="7830"/>
                  </a:lnTo>
                  <a:lnTo>
                    <a:pt x="28273" y="7813"/>
                  </a:lnTo>
                  <a:lnTo>
                    <a:pt x="28277" y="7796"/>
                  </a:lnTo>
                  <a:lnTo>
                    <a:pt x="28284" y="7779"/>
                  </a:lnTo>
                  <a:lnTo>
                    <a:pt x="28291" y="7763"/>
                  </a:lnTo>
                  <a:lnTo>
                    <a:pt x="28298" y="7748"/>
                  </a:lnTo>
                  <a:lnTo>
                    <a:pt x="28308" y="7732"/>
                  </a:lnTo>
                  <a:lnTo>
                    <a:pt x="28317" y="7717"/>
                  </a:lnTo>
                  <a:lnTo>
                    <a:pt x="28328" y="7702"/>
                  </a:lnTo>
                  <a:lnTo>
                    <a:pt x="28338" y="7688"/>
                  </a:lnTo>
                  <a:lnTo>
                    <a:pt x="28351" y="7674"/>
                  </a:lnTo>
                  <a:lnTo>
                    <a:pt x="28364" y="7660"/>
                  </a:lnTo>
                  <a:lnTo>
                    <a:pt x="30468" y="5555"/>
                  </a:lnTo>
                  <a:lnTo>
                    <a:pt x="30481" y="5542"/>
                  </a:lnTo>
                  <a:lnTo>
                    <a:pt x="30494" y="5528"/>
                  </a:lnTo>
                  <a:lnTo>
                    <a:pt x="30504" y="5513"/>
                  </a:lnTo>
                  <a:lnTo>
                    <a:pt x="30515" y="5499"/>
                  </a:lnTo>
                  <a:lnTo>
                    <a:pt x="30524" y="5484"/>
                  </a:lnTo>
                  <a:lnTo>
                    <a:pt x="30534" y="5467"/>
                  </a:lnTo>
                  <a:lnTo>
                    <a:pt x="30541" y="5452"/>
                  </a:lnTo>
                  <a:lnTo>
                    <a:pt x="30548" y="5436"/>
                  </a:lnTo>
                  <a:lnTo>
                    <a:pt x="30555" y="5419"/>
                  </a:lnTo>
                  <a:lnTo>
                    <a:pt x="30559" y="5403"/>
                  </a:lnTo>
                  <a:lnTo>
                    <a:pt x="30564" y="5385"/>
                  </a:lnTo>
                  <a:lnTo>
                    <a:pt x="30568" y="5369"/>
                  </a:lnTo>
                  <a:lnTo>
                    <a:pt x="30571" y="5351"/>
                  </a:lnTo>
                  <a:lnTo>
                    <a:pt x="30572" y="5333"/>
                  </a:lnTo>
                  <a:lnTo>
                    <a:pt x="30575" y="5317"/>
                  </a:lnTo>
                  <a:lnTo>
                    <a:pt x="30575" y="5299"/>
                  </a:lnTo>
                  <a:lnTo>
                    <a:pt x="30575" y="5282"/>
                  </a:lnTo>
                  <a:lnTo>
                    <a:pt x="30572" y="5264"/>
                  </a:lnTo>
                  <a:lnTo>
                    <a:pt x="30571" y="5248"/>
                  </a:lnTo>
                  <a:lnTo>
                    <a:pt x="30568" y="5230"/>
                  </a:lnTo>
                  <a:lnTo>
                    <a:pt x="30564" y="5212"/>
                  </a:lnTo>
                  <a:lnTo>
                    <a:pt x="30559" y="5196"/>
                  </a:lnTo>
                  <a:lnTo>
                    <a:pt x="30555" y="5180"/>
                  </a:lnTo>
                  <a:lnTo>
                    <a:pt x="30548" y="5163"/>
                  </a:lnTo>
                  <a:lnTo>
                    <a:pt x="30541" y="5147"/>
                  </a:lnTo>
                  <a:lnTo>
                    <a:pt x="30534" y="5130"/>
                  </a:lnTo>
                  <a:lnTo>
                    <a:pt x="30524" y="5115"/>
                  </a:lnTo>
                  <a:lnTo>
                    <a:pt x="30515" y="5100"/>
                  </a:lnTo>
                  <a:lnTo>
                    <a:pt x="30504" y="5085"/>
                  </a:lnTo>
                  <a:lnTo>
                    <a:pt x="30494" y="5070"/>
                  </a:lnTo>
                  <a:lnTo>
                    <a:pt x="30481" y="5056"/>
                  </a:lnTo>
                  <a:lnTo>
                    <a:pt x="30468" y="5043"/>
                  </a:lnTo>
                  <a:lnTo>
                    <a:pt x="30455" y="5031"/>
                  </a:lnTo>
                  <a:lnTo>
                    <a:pt x="30441" y="5018"/>
                  </a:lnTo>
                  <a:lnTo>
                    <a:pt x="30427" y="5007"/>
                  </a:lnTo>
                  <a:lnTo>
                    <a:pt x="30411" y="4997"/>
                  </a:lnTo>
                  <a:lnTo>
                    <a:pt x="30396" y="4987"/>
                  </a:lnTo>
                  <a:lnTo>
                    <a:pt x="30381" y="4978"/>
                  </a:lnTo>
                  <a:lnTo>
                    <a:pt x="30364" y="4971"/>
                  </a:lnTo>
                  <a:lnTo>
                    <a:pt x="30348" y="4964"/>
                  </a:lnTo>
                  <a:lnTo>
                    <a:pt x="30332" y="4957"/>
                  </a:lnTo>
                  <a:lnTo>
                    <a:pt x="30315" y="4952"/>
                  </a:lnTo>
                  <a:lnTo>
                    <a:pt x="30299" y="4947"/>
                  </a:lnTo>
                  <a:lnTo>
                    <a:pt x="30281" y="4944"/>
                  </a:lnTo>
                  <a:lnTo>
                    <a:pt x="30265" y="4940"/>
                  </a:lnTo>
                  <a:lnTo>
                    <a:pt x="30247" y="4939"/>
                  </a:lnTo>
                  <a:lnTo>
                    <a:pt x="30229" y="4937"/>
                  </a:lnTo>
                  <a:lnTo>
                    <a:pt x="30212" y="4937"/>
                  </a:lnTo>
                  <a:lnTo>
                    <a:pt x="30194" y="4937"/>
                  </a:lnTo>
                  <a:lnTo>
                    <a:pt x="30178" y="4939"/>
                  </a:lnTo>
                  <a:lnTo>
                    <a:pt x="30160" y="4940"/>
                  </a:lnTo>
                  <a:lnTo>
                    <a:pt x="30143" y="4944"/>
                  </a:lnTo>
                  <a:lnTo>
                    <a:pt x="30126" y="4947"/>
                  </a:lnTo>
                  <a:lnTo>
                    <a:pt x="30109" y="4952"/>
                  </a:lnTo>
                  <a:lnTo>
                    <a:pt x="30092" y="4957"/>
                  </a:lnTo>
                  <a:lnTo>
                    <a:pt x="30076" y="4964"/>
                  </a:lnTo>
                  <a:lnTo>
                    <a:pt x="30059" y="4971"/>
                  </a:lnTo>
                  <a:lnTo>
                    <a:pt x="30044" y="4978"/>
                  </a:lnTo>
                  <a:lnTo>
                    <a:pt x="30028" y="4987"/>
                  </a:lnTo>
                  <a:lnTo>
                    <a:pt x="30012" y="4997"/>
                  </a:lnTo>
                  <a:lnTo>
                    <a:pt x="29998" y="5007"/>
                  </a:lnTo>
                  <a:lnTo>
                    <a:pt x="29983" y="5018"/>
                  </a:lnTo>
                  <a:lnTo>
                    <a:pt x="29969" y="5031"/>
                  </a:lnTo>
                  <a:lnTo>
                    <a:pt x="29956" y="5043"/>
                  </a:lnTo>
                  <a:lnTo>
                    <a:pt x="29624" y="5374"/>
                  </a:lnTo>
                  <a:lnTo>
                    <a:pt x="29610" y="5387"/>
                  </a:lnTo>
                  <a:lnTo>
                    <a:pt x="29596" y="5400"/>
                  </a:lnTo>
                  <a:lnTo>
                    <a:pt x="29581" y="5411"/>
                  </a:lnTo>
                  <a:lnTo>
                    <a:pt x="29566" y="5421"/>
                  </a:lnTo>
                  <a:lnTo>
                    <a:pt x="29551" y="5431"/>
                  </a:lnTo>
                  <a:lnTo>
                    <a:pt x="29536" y="5440"/>
                  </a:lnTo>
                  <a:lnTo>
                    <a:pt x="29520" y="5447"/>
                  </a:lnTo>
                  <a:lnTo>
                    <a:pt x="29504" y="5454"/>
                  </a:lnTo>
                  <a:lnTo>
                    <a:pt x="29488" y="5461"/>
                  </a:lnTo>
                  <a:lnTo>
                    <a:pt x="29471" y="5466"/>
                  </a:lnTo>
                  <a:lnTo>
                    <a:pt x="29454" y="5471"/>
                  </a:lnTo>
                  <a:lnTo>
                    <a:pt x="29437" y="5474"/>
                  </a:lnTo>
                  <a:lnTo>
                    <a:pt x="29419" y="5478"/>
                  </a:lnTo>
                  <a:lnTo>
                    <a:pt x="29402" y="5480"/>
                  </a:lnTo>
                  <a:lnTo>
                    <a:pt x="29384" y="5481"/>
                  </a:lnTo>
                  <a:lnTo>
                    <a:pt x="29368" y="5481"/>
                  </a:lnTo>
                  <a:lnTo>
                    <a:pt x="29350" y="5481"/>
                  </a:lnTo>
                  <a:lnTo>
                    <a:pt x="29333" y="5480"/>
                  </a:lnTo>
                  <a:lnTo>
                    <a:pt x="29315" y="5478"/>
                  </a:lnTo>
                  <a:lnTo>
                    <a:pt x="29299" y="5474"/>
                  </a:lnTo>
                  <a:lnTo>
                    <a:pt x="29281" y="5471"/>
                  </a:lnTo>
                  <a:lnTo>
                    <a:pt x="29265" y="5466"/>
                  </a:lnTo>
                  <a:lnTo>
                    <a:pt x="29247" y="5461"/>
                  </a:lnTo>
                  <a:lnTo>
                    <a:pt x="29230" y="5454"/>
                  </a:lnTo>
                  <a:lnTo>
                    <a:pt x="29215" y="5447"/>
                  </a:lnTo>
                  <a:lnTo>
                    <a:pt x="29199" y="5440"/>
                  </a:lnTo>
                  <a:lnTo>
                    <a:pt x="29184" y="5431"/>
                  </a:lnTo>
                  <a:lnTo>
                    <a:pt x="29168" y="5421"/>
                  </a:lnTo>
                  <a:lnTo>
                    <a:pt x="29153" y="5411"/>
                  </a:lnTo>
                  <a:lnTo>
                    <a:pt x="29139" y="5400"/>
                  </a:lnTo>
                  <a:lnTo>
                    <a:pt x="29125" y="5387"/>
                  </a:lnTo>
                  <a:lnTo>
                    <a:pt x="29111" y="5374"/>
                  </a:lnTo>
                  <a:lnTo>
                    <a:pt x="29098" y="5362"/>
                  </a:lnTo>
                  <a:lnTo>
                    <a:pt x="29086" y="5347"/>
                  </a:lnTo>
                  <a:lnTo>
                    <a:pt x="29076" y="5333"/>
                  </a:lnTo>
                  <a:lnTo>
                    <a:pt x="29065" y="5318"/>
                  </a:lnTo>
                  <a:lnTo>
                    <a:pt x="29056" y="5303"/>
                  </a:lnTo>
                  <a:lnTo>
                    <a:pt x="29046" y="5288"/>
                  </a:lnTo>
                  <a:lnTo>
                    <a:pt x="29038" y="5271"/>
                  </a:lnTo>
                  <a:lnTo>
                    <a:pt x="29031" y="5255"/>
                  </a:lnTo>
                  <a:lnTo>
                    <a:pt x="29025" y="5238"/>
                  </a:lnTo>
                  <a:lnTo>
                    <a:pt x="29020" y="5222"/>
                  </a:lnTo>
                  <a:lnTo>
                    <a:pt x="29016" y="5205"/>
                  </a:lnTo>
                  <a:lnTo>
                    <a:pt x="29012" y="5188"/>
                  </a:lnTo>
                  <a:lnTo>
                    <a:pt x="29009" y="5171"/>
                  </a:lnTo>
                  <a:lnTo>
                    <a:pt x="29006" y="5154"/>
                  </a:lnTo>
                  <a:lnTo>
                    <a:pt x="29005" y="5136"/>
                  </a:lnTo>
                  <a:lnTo>
                    <a:pt x="29005" y="5119"/>
                  </a:lnTo>
                  <a:lnTo>
                    <a:pt x="29005" y="5101"/>
                  </a:lnTo>
                  <a:lnTo>
                    <a:pt x="29006" y="5085"/>
                  </a:lnTo>
                  <a:lnTo>
                    <a:pt x="29009" y="5067"/>
                  </a:lnTo>
                  <a:lnTo>
                    <a:pt x="29012" y="5049"/>
                  </a:lnTo>
                  <a:lnTo>
                    <a:pt x="29016" y="5033"/>
                  </a:lnTo>
                  <a:lnTo>
                    <a:pt x="29020" y="5015"/>
                  </a:lnTo>
                  <a:lnTo>
                    <a:pt x="29025" y="4999"/>
                  </a:lnTo>
                  <a:lnTo>
                    <a:pt x="29031" y="4982"/>
                  </a:lnTo>
                  <a:lnTo>
                    <a:pt x="29039" y="4966"/>
                  </a:lnTo>
                  <a:lnTo>
                    <a:pt x="29046" y="4951"/>
                  </a:lnTo>
                  <a:lnTo>
                    <a:pt x="29056" y="4934"/>
                  </a:lnTo>
                  <a:lnTo>
                    <a:pt x="29065" y="4919"/>
                  </a:lnTo>
                  <a:lnTo>
                    <a:pt x="29076" y="4905"/>
                  </a:lnTo>
                  <a:lnTo>
                    <a:pt x="29086" y="4890"/>
                  </a:lnTo>
                  <a:lnTo>
                    <a:pt x="29098" y="4876"/>
                  </a:lnTo>
                  <a:lnTo>
                    <a:pt x="29111" y="4863"/>
                  </a:lnTo>
                  <a:lnTo>
                    <a:pt x="33974" y="0"/>
                  </a:lnTo>
                  <a:lnTo>
                    <a:pt x="0" y="0"/>
                  </a:lnTo>
                  <a:lnTo>
                    <a:pt x="0" y="18728"/>
                  </a:lnTo>
                  <a:lnTo>
                    <a:pt x="8964" y="9694"/>
                  </a:lnTo>
                  <a:lnTo>
                    <a:pt x="8991" y="9679"/>
                  </a:lnTo>
                  <a:lnTo>
                    <a:pt x="9019" y="9666"/>
                  </a:lnTo>
                  <a:lnTo>
                    <a:pt x="9047" y="9654"/>
                  </a:lnTo>
                  <a:lnTo>
                    <a:pt x="9077" y="9646"/>
                  </a:lnTo>
                  <a:lnTo>
                    <a:pt x="9106" y="9640"/>
                  </a:lnTo>
                  <a:lnTo>
                    <a:pt x="9137" y="9637"/>
                  </a:lnTo>
                  <a:lnTo>
                    <a:pt x="9167" y="9636"/>
                  </a:lnTo>
                  <a:lnTo>
                    <a:pt x="9196" y="9639"/>
                  </a:lnTo>
                  <a:lnTo>
                    <a:pt x="9227" y="9642"/>
                  </a:lnTo>
                  <a:lnTo>
                    <a:pt x="9256" y="9649"/>
                  </a:lnTo>
                  <a:lnTo>
                    <a:pt x="9286" y="9659"/>
                  </a:lnTo>
                  <a:lnTo>
                    <a:pt x="9314" y="9670"/>
                  </a:lnTo>
                  <a:lnTo>
                    <a:pt x="9341" y="9684"/>
                  </a:lnTo>
                  <a:lnTo>
                    <a:pt x="9368" y="9701"/>
                  </a:lnTo>
                  <a:lnTo>
                    <a:pt x="9392" y="9721"/>
                  </a:lnTo>
                  <a:lnTo>
                    <a:pt x="9405" y="9731"/>
                  </a:lnTo>
                  <a:lnTo>
                    <a:pt x="9417" y="9742"/>
                  </a:lnTo>
                  <a:lnTo>
                    <a:pt x="9430" y="9756"/>
                  </a:lnTo>
                  <a:lnTo>
                    <a:pt x="9442" y="9770"/>
                  </a:lnTo>
                  <a:lnTo>
                    <a:pt x="9452" y="9784"/>
                  </a:lnTo>
                  <a:lnTo>
                    <a:pt x="9463" y="9799"/>
                  </a:lnTo>
                  <a:lnTo>
                    <a:pt x="9472" y="9815"/>
                  </a:lnTo>
                  <a:lnTo>
                    <a:pt x="9482" y="9830"/>
                  </a:lnTo>
                  <a:lnTo>
                    <a:pt x="9489" y="9846"/>
                  </a:lnTo>
                  <a:lnTo>
                    <a:pt x="9496" y="9862"/>
                  </a:lnTo>
                  <a:lnTo>
                    <a:pt x="9503" y="9878"/>
                  </a:lnTo>
                  <a:lnTo>
                    <a:pt x="9508" y="9896"/>
                  </a:lnTo>
                  <a:lnTo>
                    <a:pt x="9512" y="9912"/>
                  </a:lnTo>
                  <a:lnTo>
                    <a:pt x="9516" y="9930"/>
                  </a:lnTo>
                  <a:lnTo>
                    <a:pt x="9519" y="9946"/>
                  </a:lnTo>
                  <a:lnTo>
                    <a:pt x="9522" y="9964"/>
                  </a:lnTo>
                  <a:lnTo>
                    <a:pt x="9523" y="9981"/>
                  </a:lnTo>
                  <a:lnTo>
                    <a:pt x="9523" y="9999"/>
                  </a:lnTo>
                  <a:lnTo>
                    <a:pt x="9523" y="10015"/>
                  </a:lnTo>
                  <a:lnTo>
                    <a:pt x="9522" y="10033"/>
                  </a:lnTo>
                  <a:lnTo>
                    <a:pt x="9519" y="10051"/>
                  </a:lnTo>
                  <a:lnTo>
                    <a:pt x="9516" y="10068"/>
                  </a:lnTo>
                  <a:lnTo>
                    <a:pt x="9512" y="10085"/>
                  </a:lnTo>
                  <a:lnTo>
                    <a:pt x="9508" y="10101"/>
                  </a:lnTo>
                  <a:lnTo>
                    <a:pt x="9503" y="10119"/>
                  </a:lnTo>
                  <a:lnTo>
                    <a:pt x="9496" y="10135"/>
                  </a:lnTo>
                  <a:lnTo>
                    <a:pt x="9489" y="10152"/>
                  </a:lnTo>
                  <a:lnTo>
                    <a:pt x="9482" y="10167"/>
                  </a:lnTo>
                  <a:lnTo>
                    <a:pt x="9472" y="10182"/>
                  </a:lnTo>
                  <a:lnTo>
                    <a:pt x="9463" y="10197"/>
                  </a:lnTo>
                  <a:lnTo>
                    <a:pt x="9452" y="10213"/>
                  </a:lnTo>
                  <a:lnTo>
                    <a:pt x="9442" y="10227"/>
                  </a:lnTo>
                  <a:lnTo>
                    <a:pt x="9430" y="10241"/>
                  </a:lnTo>
                  <a:lnTo>
                    <a:pt x="9417" y="10255"/>
                  </a:lnTo>
                  <a:lnTo>
                    <a:pt x="7552" y="12119"/>
                  </a:lnTo>
                  <a:lnTo>
                    <a:pt x="7539" y="12133"/>
                  </a:lnTo>
                  <a:lnTo>
                    <a:pt x="7527" y="12147"/>
                  </a:lnTo>
                  <a:lnTo>
                    <a:pt x="7515" y="12161"/>
                  </a:lnTo>
                  <a:lnTo>
                    <a:pt x="7506" y="12176"/>
                  </a:lnTo>
                  <a:lnTo>
                    <a:pt x="7495" y="12191"/>
                  </a:lnTo>
                  <a:lnTo>
                    <a:pt x="7487" y="12207"/>
                  </a:lnTo>
                  <a:lnTo>
                    <a:pt x="7479" y="12223"/>
                  </a:lnTo>
                  <a:lnTo>
                    <a:pt x="7472" y="12240"/>
                  </a:lnTo>
                  <a:lnTo>
                    <a:pt x="7466" y="12256"/>
                  </a:lnTo>
                  <a:lnTo>
                    <a:pt x="7460" y="12272"/>
                  </a:lnTo>
                  <a:lnTo>
                    <a:pt x="7457" y="12289"/>
                  </a:lnTo>
                  <a:lnTo>
                    <a:pt x="7452" y="12306"/>
                  </a:lnTo>
                  <a:lnTo>
                    <a:pt x="7450" y="12323"/>
                  </a:lnTo>
                  <a:lnTo>
                    <a:pt x="7447" y="12341"/>
                  </a:lnTo>
                  <a:lnTo>
                    <a:pt x="7446" y="12358"/>
                  </a:lnTo>
                  <a:lnTo>
                    <a:pt x="7446" y="12376"/>
                  </a:lnTo>
                  <a:lnTo>
                    <a:pt x="7446" y="12393"/>
                  </a:lnTo>
                  <a:lnTo>
                    <a:pt x="7447" y="12410"/>
                  </a:lnTo>
                  <a:lnTo>
                    <a:pt x="7450" y="12427"/>
                  </a:lnTo>
                  <a:lnTo>
                    <a:pt x="7452" y="12445"/>
                  </a:lnTo>
                  <a:lnTo>
                    <a:pt x="7457" y="12461"/>
                  </a:lnTo>
                  <a:lnTo>
                    <a:pt x="7460" y="12479"/>
                  </a:lnTo>
                  <a:lnTo>
                    <a:pt x="7466" y="12495"/>
                  </a:lnTo>
                  <a:lnTo>
                    <a:pt x="7472" y="12512"/>
                  </a:lnTo>
                  <a:lnTo>
                    <a:pt x="7479" y="12528"/>
                  </a:lnTo>
                  <a:lnTo>
                    <a:pt x="7487" y="12544"/>
                  </a:lnTo>
                  <a:lnTo>
                    <a:pt x="7495" y="12560"/>
                  </a:lnTo>
                  <a:lnTo>
                    <a:pt x="7506" y="12575"/>
                  </a:lnTo>
                  <a:lnTo>
                    <a:pt x="7515" y="12589"/>
                  </a:lnTo>
                  <a:lnTo>
                    <a:pt x="7527" y="12605"/>
                  </a:lnTo>
                  <a:lnTo>
                    <a:pt x="7539" y="12618"/>
                  </a:lnTo>
                  <a:lnTo>
                    <a:pt x="7552" y="12632"/>
                  </a:lnTo>
                  <a:lnTo>
                    <a:pt x="7566" y="12645"/>
                  </a:lnTo>
                  <a:lnTo>
                    <a:pt x="7580" y="12656"/>
                  </a:lnTo>
                  <a:lnTo>
                    <a:pt x="7594" y="12668"/>
                  </a:lnTo>
                  <a:lnTo>
                    <a:pt x="7609" y="12679"/>
                  </a:lnTo>
                  <a:lnTo>
                    <a:pt x="7625" y="12688"/>
                  </a:lnTo>
                  <a:lnTo>
                    <a:pt x="7640" y="12696"/>
                  </a:lnTo>
                  <a:lnTo>
                    <a:pt x="7655" y="12704"/>
                  </a:lnTo>
                  <a:lnTo>
                    <a:pt x="7672" y="12711"/>
                  </a:lnTo>
                  <a:lnTo>
                    <a:pt x="7688" y="12717"/>
                  </a:lnTo>
                  <a:lnTo>
                    <a:pt x="7706" y="12723"/>
                  </a:lnTo>
                  <a:lnTo>
                    <a:pt x="7722" y="12728"/>
                  </a:lnTo>
                  <a:lnTo>
                    <a:pt x="7738" y="12731"/>
                  </a:lnTo>
                  <a:lnTo>
                    <a:pt x="7756" y="12734"/>
                  </a:lnTo>
                  <a:lnTo>
                    <a:pt x="7774" y="12736"/>
                  </a:lnTo>
                  <a:lnTo>
                    <a:pt x="7791" y="12737"/>
                  </a:lnTo>
                  <a:lnTo>
                    <a:pt x="7808" y="12737"/>
                  </a:lnTo>
                  <a:lnTo>
                    <a:pt x="7825" y="12737"/>
                  </a:lnTo>
                  <a:lnTo>
                    <a:pt x="7843" y="12736"/>
                  </a:lnTo>
                  <a:lnTo>
                    <a:pt x="7861" y="12734"/>
                  </a:lnTo>
                  <a:lnTo>
                    <a:pt x="7877" y="12731"/>
                  </a:lnTo>
                  <a:lnTo>
                    <a:pt x="7895" y="12728"/>
                  </a:lnTo>
                  <a:lnTo>
                    <a:pt x="7911" y="12723"/>
                  </a:lnTo>
                  <a:lnTo>
                    <a:pt x="7929" y="12717"/>
                  </a:lnTo>
                  <a:lnTo>
                    <a:pt x="7945" y="12711"/>
                  </a:lnTo>
                  <a:lnTo>
                    <a:pt x="7960" y="12704"/>
                  </a:lnTo>
                  <a:lnTo>
                    <a:pt x="7977" y="12696"/>
                  </a:lnTo>
                  <a:lnTo>
                    <a:pt x="7992" y="12688"/>
                  </a:lnTo>
                  <a:lnTo>
                    <a:pt x="8007" y="12679"/>
                  </a:lnTo>
                  <a:lnTo>
                    <a:pt x="8023" y="12668"/>
                  </a:lnTo>
                  <a:lnTo>
                    <a:pt x="8037" y="12656"/>
                  </a:lnTo>
                  <a:lnTo>
                    <a:pt x="8051" y="12645"/>
                  </a:lnTo>
                  <a:lnTo>
                    <a:pt x="8065" y="12632"/>
                  </a:lnTo>
                  <a:lnTo>
                    <a:pt x="11720" y="8977"/>
                  </a:lnTo>
                  <a:lnTo>
                    <a:pt x="11733" y="8964"/>
                  </a:lnTo>
                  <a:lnTo>
                    <a:pt x="11747" y="8952"/>
                  </a:lnTo>
                  <a:lnTo>
                    <a:pt x="11761" y="8940"/>
                  </a:lnTo>
                  <a:lnTo>
                    <a:pt x="11777" y="8931"/>
                  </a:lnTo>
                  <a:lnTo>
                    <a:pt x="11792" y="8920"/>
                  </a:lnTo>
                  <a:lnTo>
                    <a:pt x="11807" y="8912"/>
                  </a:lnTo>
                  <a:lnTo>
                    <a:pt x="11824" y="8904"/>
                  </a:lnTo>
                  <a:lnTo>
                    <a:pt x="11840" y="8897"/>
                  </a:lnTo>
                  <a:lnTo>
                    <a:pt x="11857" y="8891"/>
                  </a:lnTo>
                  <a:lnTo>
                    <a:pt x="11873" y="8885"/>
                  </a:lnTo>
                  <a:lnTo>
                    <a:pt x="11889" y="8882"/>
                  </a:lnTo>
                  <a:lnTo>
                    <a:pt x="11907" y="8877"/>
                  </a:lnTo>
                  <a:lnTo>
                    <a:pt x="11925" y="8875"/>
                  </a:lnTo>
                  <a:lnTo>
                    <a:pt x="11941" y="8872"/>
                  </a:lnTo>
                  <a:lnTo>
                    <a:pt x="11959" y="8871"/>
                  </a:lnTo>
                  <a:lnTo>
                    <a:pt x="11976" y="8871"/>
                  </a:lnTo>
                  <a:lnTo>
                    <a:pt x="11994" y="8871"/>
                  </a:lnTo>
                  <a:lnTo>
                    <a:pt x="12011" y="8872"/>
                  </a:lnTo>
                  <a:lnTo>
                    <a:pt x="12028" y="8875"/>
                  </a:lnTo>
                  <a:lnTo>
                    <a:pt x="12046" y="8877"/>
                  </a:lnTo>
                  <a:lnTo>
                    <a:pt x="12062" y="8882"/>
                  </a:lnTo>
                  <a:lnTo>
                    <a:pt x="12080" y="8885"/>
                  </a:lnTo>
                  <a:lnTo>
                    <a:pt x="12096" y="8891"/>
                  </a:lnTo>
                  <a:lnTo>
                    <a:pt x="12112" y="8897"/>
                  </a:lnTo>
                  <a:lnTo>
                    <a:pt x="12129" y="8904"/>
                  </a:lnTo>
                  <a:lnTo>
                    <a:pt x="12145" y="8912"/>
                  </a:lnTo>
                  <a:lnTo>
                    <a:pt x="12161" y="8920"/>
                  </a:lnTo>
                  <a:lnTo>
                    <a:pt x="12176" y="8931"/>
                  </a:lnTo>
                  <a:lnTo>
                    <a:pt x="12190" y="8940"/>
                  </a:lnTo>
                  <a:lnTo>
                    <a:pt x="12205" y="8952"/>
                  </a:lnTo>
                  <a:lnTo>
                    <a:pt x="12219" y="8964"/>
                  </a:lnTo>
                  <a:lnTo>
                    <a:pt x="12232" y="8977"/>
                  </a:lnTo>
                  <a:lnTo>
                    <a:pt x="12245" y="8991"/>
                  </a:lnTo>
                  <a:lnTo>
                    <a:pt x="12257" y="9005"/>
                  </a:lnTo>
                  <a:lnTo>
                    <a:pt x="12269" y="9019"/>
                  </a:lnTo>
                  <a:lnTo>
                    <a:pt x="12279" y="9034"/>
                  </a:lnTo>
                  <a:lnTo>
                    <a:pt x="12289" y="9049"/>
                  </a:lnTo>
                  <a:lnTo>
                    <a:pt x="12297" y="9065"/>
                  </a:lnTo>
                  <a:lnTo>
                    <a:pt x="12305" y="9080"/>
                  </a:lnTo>
                  <a:lnTo>
                    <a:pt x="12312" y="9096"/>
                  </a:lnTo>
                  <a:lnTo>
                    <a:pt x="12318" y="9113"/>
                  </a:lnTo>
                  <a:lnTo>
                    <a:pt x="12324" y="9130"/>
                  </a:lnTo>
                  <a:lnTo>
                    <a:pt x="12328" y="9147"/>
                  </a:lnTo>
                  <a:lnTo>
                    <a:pt x="12332" y="9163"/>
                  </a:lnTo>
                  <a:lnTo>
                    <a:pt x="12334" y="9181"/>
                  </a:lnTo>
                  <a:lnTo>
                    <a:pt x="12337" y="9198"/>
                  </a:lnTo>
                  <a:lnTo>
                    <a:pt x="12338" y="9216"/>
                  </a:lnTo>
                  <a:lnTo>
                    <a:pt x="12339" y="9232"/>
                  </a:lnTo>
                  <a:lnTo>
                    <a:pt x="12338" y="9250"/>
                  </a:lnTo>
                  <a:lnTo>
                    <a:pt x="12337" y="9268"/>
                  </a:lnTo>
                  <a:lnTo>
                    <a:pt x="12334" y="9285"/>
                  </a:lnTo>
                  <a:lnTo>
                    <a:pt x="12332" y="9302"/>
                  </a:lnTo>
                  <a:lnTo>
                    <a:pt x="12328" y="9319"/>
                  </a:lnTo>
                  <a:lnTo>
                    <a:pt x="12324" y="9336"/>
                  </a:lnTo>
                  <a:lnTo>
                    <a:pt x="12318" y="9353"/>
                  </a:lnTo>
                  <a:lnTo>
                    <a:pt x="12312" y="9370"/>
                  </a:lnTo>
                  <a:lnTo>
                    <a:pt x="12305" y="9385"/>
                  </a:lnTo>
                  <a:lnTo>
                    <a:pt x="12297" y="9402"/>
                  </a:lnTo>
                  <a:lnTo>
                    <a:pt x="12289" y="9417"/>
                  </a:lnTo>
                  <a:lnTo>
                    <a:pt x="12279" y="9432"/>
                  </a:lnTo>
                  <a:lnTo>
                    <a:pt x="12269" y="9447"/>
                  </a:lnTo>
                  <a:lnTo>
                    <a:pt x="12257" y="9461"/>
                  </a:lnTo>
                  <a:lnTo>
                    <a:pt x="12245" y="9475"/>
                  </a:lnTo>
                  <a:lnTo>
                    <a:pt x="12232" y="9490"/>
                  </a:lnTo>
                  <a:lnTo>
                    <a:pt x="8285" y="13436"/>
                  </a:lnTo>
                  <a:lnTo>
                    <a:pt x="8273" y="13450"/>
                  </a:lnTo>
                  <a:lnTo>
                    <a:pt x="8261" y="13464"/>
                  </a:lnTo>
                  <a:lnTo>
                    <a:pt x="8249" y="13478"/>
                  </a:lnTo>
                  <a:lnTo>
                    <a:pt x="8239" y="13493"/>
                  </a:lnTo>
                  <a:lnTo>
                    <a:pt x="8229" y="13508"/>
                  </a:lnTo>
                  <a:lnTo>
                    <a:pt x="8221" y="13524"/>
                  </a:lnTo>
                  <a:lnTo>
                    <a:pt x="8213" y="13540"/>
                  </a:lnTo>
                  <a:lnTo>
                    <a:pt x="8206" y="13555"/>
                  </a:lnTo>
                  <a:lnTo>
                    <a:pt x="8200" y="13572"/>
                  </a:lnTo>
                  <a:lnTo>
                    <a:pt x="8194" y="13589"/>
                  </a:lnTo>
                  <a:lnTo>
                    <a:pt x="8189" y="13606"/>
                  </a:lnTo>
                  <a:lnTo>
                    <a:pt x="8186" y="13623"/>
                  </a:lnTo>
                  <a:lnTo>
                    <a:pt x="8182" y="13640"/>
                  </a:lnTo>
                  <a:lnTo>
                    <a:pt x="8181" y="13657"/>
                  </a:lnTo>
                  <a:lnTo>
                    <a:pt x="8180" y="13675"/>
                  </a:lnTo>
                  <a:lnTo>
                    <a:pt x="8179" y="13693"/>
                  </a:lnTo>
                  <a:lnTo>
                    <a:pt x="8180" y="13709"/>
                  </a:lnTo>
                  <a:lnTo>
                    <a:pt x="8181" y="13727"/>
                  </a:lnTo>
                  <a:lnTo>
                    <a:pt x="8182" y="13744"/>
                  </a:lnTo>
                  <a:lnTo>
                    <a:pt x="8186" y="13762"/>
                  </a:lnTo>
                  <a:lnTo>
                    <a:pt x="8189" y="13778"/>
                  </a:lnTo>
                  <a:lnTo>
                    <a:pt x="8194" y="13795"/>
                  </a:lnTo>
                  <a:lnTo>
                    <a:pt x="8200" y="13812"/>
                  </a:lnTo>
                  <a:lnTo>
                    <a:pt x="8206" y="13829"/>
                  </a:lnTo>
                  <a:lnTo>
                    <a:pt x="8213" y="13845"/>
                  </a:lnTo>
                  <a:lnTo>
                    <a:pt x="8221" y="13860"/>
                  </a:lnTo>
                  <a:lnTo>
                    <a:pt x="8229" y="13876"/>
                  </a:lnTo>
                  <a:lnTo>
                    <a:pt x="8239" y="13891"/>
                  </a:lnTo>
                  <a:lnTo>
                    <a:pt x="8249" y="13906"/>
                  </a:lnTo>
                  <a:lnTo>
                    <a:pt x="8261" y="13920"/>
                  </a:lnTo>
                  <a:lnTo>
                    <a:pt x="8273" y="13934"/>
                  </a:lnTo>
                  <a:lnTo>
                    <a:pt x="8285" y="13949"/>
                  </a:lnTo>
                  <a:lnTo>
                    <a:pt x="8298" y="13961"/>
                  </a:lnTo>
                  <a:lnTo>
                    <a:pt x="8312" y="13973"/>
                  </a:lnTo>
                  <a:lnTo>
                    <a:pt x="8327" y="13985"/>
                  </a:lnTo>
                  <a:lnTo>
                    <a:pt x="8342" y="13994"/>
                  </a:lnTo>
                  <a:lnTo>
                    <a:pt x="8357" y="14005"/>
                  </a:lnTo>
                  <a:lnTo>
                    <a:pt x="8372" y="14013"/>
                  </a:lnTo>
                  <a:lnTo>
                    <a:pt x="8389" y="14021"/>
                  </a:lnTo>
                  <a:lnTo>
                    <a:pt x="8405" y="14028"/>
                  </a:lnTo>
                  <a:lnTo>
                    <a:pt x="8422" y="14034"/>
                  </a:lnTo>
                  <a:lnTo>
                    <a:pt x="8438" y="14040"/>
                  </a:lnTo>
                  <a:lnTo>
                    <a:pt x="8456" y="14044"/>
                  </a:lnTo>
                  <a:lnTo>
                    <a:pt x="8472" y="14048"/>
                  </a:lnTo>
                  <a:lnTo>
                    <a:pt x="8490" y="14051"/>
                  </a:lnTo>
                  <a:lnTo>
                    <a:pt x="8506" y="14053"/>
                  </a:lnTo>
                  <a:lnTo>
                    <a:pt x="8524" y="14054"/>
                  </a:lnTo>
                  <a:lnTo>
                    <a:pt x="8541" y="14054"/>
                  </a:lnTo>
                  <a:lnTo>
                    <a:pt x="8559" y="14054"/>
                  </a:lnTo>
                  <a:lnTo>
                    <a:pt x="8577" y="14053"/>
                  </a:lnTo>
                  <a:lnTo>
                    <a:pt x="8593" y="14051"/>
                  </a:lnTo>
                  <a:lnTo>
                    <a:pt x="8611" y="14048"/>
                  </a:lnTo>
                  <a:lnTo>
                    <a:pt x="8628" y="14044"/>
                  </a:lnTo>
                  <a:lnTo>
                    <a:pt x="8645" y="14040"/>
                  </a:lnTo>
                  <a:lnTo>
                    <a:pt x="8661" y="14034"/>
                  </a:lnTo>
                  <a:lnTo>
                    <a:pt x="8678" y="14028"/>
                  </a:lnTo>
                  <a:lnTo>
                    <a:pt x="8694" y="14021"/>
                  </a:lnTo>
                  <a:lnTo>
                    <a:pt x="8710" y="14013"/>
                  </a:lnTo>
                  <a:lnTo>
                    <a:pt x="8726" y="14005"/>
                  </a:lnTo>
                  <a:lnTo>
                    <a:pt x="8741" y="13994"/>
                  </a:lnTo>
                  <a:lnTo>
                    <a:pt x="8756" y="13985"/>
                  </a:lnTo>
                  <a:lnTo>
                    <a:pt x="8770" y="13973"/>
                  </a:lnTo>
                  <a:lnTo>
                    <a:pt x="8784" y="13961"/>
                  </a:lnTo>
                  <a:lnTo>
                    <a:pt x="8797" y="13949"/>
                  </a:lnTo>
                  <a:lnTo>
                    <a:pt x="10579" y="12167"/>
                  </a:lnTo>
                  <a:lnTo>
                    <a:pt x="10592" y="12154"/>
                  </a:lnTo>
                  <a:lnTo>
                    <a:pt x="10606" y="12142"/>
                  </a:lnTo>
                  <a:lnTo>
                    <a:pt x="10622" y="12132"/>
                  </a:lnTo>
                  <a:lnTo>
                    <a:pt x="10636" y="12121"/>
                  </a:lnTo>
                  <a:lnTo>
                    <a:pt x="10651" y="12112"/>
                  </a:lnTo>
                  <a:lnTo>
                    <a:pt x="10667" y="12102"/>
                  </a:lnTo>
                  <a:lnTo>
                    <a:pt x="10683" y="12094"/>
                  </a:lnTo>
                  <a:lnTo>
                    <a:pt x="10699" y="12087"/>
                  </a:lnTo>
                  <a:lnTo>
                    <a:pt x="10715" y="12081"/>
                  </a:lnTo>
                  <a:lnTo>
                    <a:pt x="10732" y="12076"/>
                  </a:lnTo>
                  <a:lnTo>
                    <a:pt x="10750" y="12072"/>
                  </a:lnTo>
                  <a:lnTo>
                    <a:pt x="10766" y="12067"/>
                  </a:lnTo>
                  <a:lnTo>
                    <a:pt x="10784" y="12065"/>
                  </a:lnTo>
                  <a:lnTo>
                    <a:pt x="10801" y="12062"/>
                  </a:lnTo>
                  <a:lnTo>
                    <a:pt x="10818" y="12061"/>
                  </a:lnTo>
                  <a:lnTo>
                    <a:pt x="10835" y="12061"/>
                  </a:lnTo>
                  <a:lnTo>
                    <a:pt x="10853" y="12061"/>
                  </a:lnTo>
                  <a:lnTo>
                    <a:pt x="10870" y="12062"/>
                  </a:lnTo>
                  <a:lnTo>
                    <a:pt x="10888" y="12065"/>
                  </a:lnTo>
                  <a:lnTo>
                    <a:pt x="10904" y="12067"/>
                  </a:lnTo>
                  <a:lnTo>
                    <a:pt x="10922" y="12072"/>
                  </a:lnTo>
                  <a:lnTo>
                    <a:pt x="10939" y="12076"/>
                  </a:lnTo>
                  <a:lnTo>
                    <a:pt x="10955" y="12081"/>
                  </a:lnTo>
                  <a:lnTo>
                    <a:pt x="10971" y="12087"/>
                  </a:lnTo>
                  <a:lnTo>
                    <a:pt x="10988" y="12094"/>
                  </a:lnTo>
                  <a:lnTo>
                    <a:pt x="11004" y="12102"/>
                  </a:lnTo>
                  <a:lnTo>
                    <a:pt x="11020" y="12112"/>
                  </a:lnTo>
                  <a:lnTo>
                    <a:pt x="11035" y="12121"/>
                  </a:lnTo>
                  <a:lnTo>
                    <a:pt x="11050" y="12132"/>
                  </a:lnTo>
                  <a:lnTo>
                    <a:pt x="11064" y="12142"/>
                  </a:lnTo>
                  <a:lnTo>
                    <a:pt x="11078" y="12154"/>
                  </a:lnTo>
                  <a:lnTo>
                    <a:pt x="11092" y="12167"/>
                  </a:lnTo>
                  <a:lnTo>
                    <a:pt x="11104" y="12181"/>
                  </a:lnTo>
                  <a:lnTo>
                    <a:pt x="11117" y="12195"/>
                  </a:lnTo>
                  <a:lnTo>
                    <a:pt x="11128" y="12209"/>
                  </a:lnTo>
                  <a:lnTo>
                    <a:pt x="11138" y="12224"/>
                  </a:lnTo>
                  <a:lnTo>
                    <a:pt x="11147" y="12240"/>
                  </a:lnTo>
                  <a:lnTo>
                    <a:pt x="11157" y="12255"/>
                  </a:lnTo>
                  <a:lnTo>
                    <a:pt x="11164" y="12271"/>
                  </a:lnTo>
                  <a:lnTo>
                    <a:pt x="11171" y="12287"/>
                  </a:lnTo>
                  <a:lnTo>
                    <a:pt x="11178" y="12303"/>
                  </a:lnTo>
                  <a:lnTo>
                    <a:pt x="11183" y="12321"/>
                  </a:lnTo>
                  <a:lnTo>
                    <a:pt x="11187" y="12337"/>
                  </a:lnTo>
                  <a:lnTo>
                    <a:pt x="11191" y="12355"/>
                  </a:lnTo>
                  <a:lnTo>
                    <a:pt x="11194" y="12371"/>
                  </a:lnTo>
                  <a:lnTo>
                    <a:pt x="11197" y="12389"/>
                  </a:lnTo>
                  <a:lnTo>
                    <a:pt x="11198" y="12406"/>
                  </a:lnTo>
                  <a:lnTo>
                    <a:pt x="11198" y="12424"/>
                  </a:lnTo>
                  <a:lnTo>
                    <a:pt x="11198" y="12440"/>
                  </a:lnTo>
                  <a:lnTo>
                    <a:pt x="11197" y="12458"/>
                  </a:lnTo>
                  <a:lnTo>
                    <a:pt x="11194" y="12475"/>
                  </a:lnTo>
                  <a:lnTo>
                    <a:pt x="11191" y="12493"/>
                  </a:lnTo>
                  <a:lnTo>
                    <a:pt x="11187" y="12510"/>
                  </a:lnTo>
                  <a:lnTo>
                    <a:pt x="11183" y="12526"/>
                  </a:lnTo>
                  <a:lnTo>
                    <a:pt x="11178" y="12544"/>
                  </a:lnTo>
                  <a:lnTo>
                    <a:pt x="11171" y="12560"/>
                  </a:lnTo>
                  <a:lnTo>
                    <a:pt x="11164" y="12576"/>
                  </a:lnTo>
                  <a:lnTo>
                    <a:pt x="11157" y="12592"/>
                  </a:lnTo>
                  <a:lnTo>
                    <a:pt x="11147" y="12607"/>
                  </a:lnTo>
                  <a:lnTo>
                    <a:pt x="11138" y="12622"/>
                  </a:lnTo>
                  <a:lnTo>
                    <a:pt x="11128" y="12637"/>
                  </a:lnTo>
                  <a:lnTo>
                    <a:pt x="11117" y="12652"/>
                  </a:lnTo>
                  <a:lnTo>
                    <a:pt x="11104" y="12666"/>
                  </a:lnTo>
                  <a:lnTo>
                    <a:pt x="11092" y="12680"/>
                  </a:lnTo>
                  <a:lnTo>
                    <a:pt x="10245" y="13527"/>
                  </a:lnTo>
                  <a:lnTo>
                    <a:pt x="10232" y="13553"/>
                  </a:lnTo>
                  <a:lnTo>
                    <a:pt x="10222" y="13579"/>
                  </a:lnTo>
                  <a:lnTo>
                    <a:pt x="10214" y="13607"/>
                  </a:lnTo>
                  <a:lnTo>
                    <a:pt x="10210" y="13634"/>
                  </a:lnTo>
                  <a:lnTo>
                    <a:pt x="10206" y="13662"/>
                  </a:lnTo>
                  <a:lnTo>
                    <a:pt x="10204" y="13690"/>
                  </a:lnTo>
                  <a:lnTo>
                    <a:pt x="10205" y="13717"/>
                  </a:lnTo>
                  <a:lnTo>
                    <a:pt x="10208" y="13745"/>
                  </a:lnTo>
                  <a:lnTo>
                    <a:pt x="10213" y="13774"/>
                  </a:lnTo>
                  <a:lnTo>
                    <a:pt x="10220" y="13801"/>
                  </a:lnTo>
                  <a:lnTo>
                    <a:pt x="10229" y="13826"/>
                  </a:lnTo>
                  <a:lnTo>
                    <a:pt x="10241" y="13853"/>
                  </a:lnTo>
                  <a:lnTo>
                    <a:pt x="10255" y="13878"/>
                  </a:lnTo>
                  <a:lnTo>
                    <a:pt x="10271" y="13903"/>
                  </a:lnTo>
                  <a:lnTo>
                    <a:pt x="10289" y="13925"/>
                  </a:lnTo>
                  <a:lnTo>
                    <a:pt x="10309" y="13947"/>
                  </a:lnTo>
                  <a:lnTo>
                    <a:pt x="10322" y="13960"/>
                  </a:lnTo>
                  <a:lnTo>
                    <a:pt x="10336" y="13972"/>
                  </a:lnTo>
                  <a:lnTo>
                    <a:pt x="10352" y="13984"/>
                  </a:lnTo>
                  <a:lnTo>
                    <a:pt x="10366" y="13994"/>
                  </a:lnTo>
                  <a:lnTo>
                    <a:pt x="10381" y="14004"/>
                  </a:lnTo>
                  <a:lnTo>
                    <a:pt x="10397" y="14012"/>
                  </a:lnTo>
                  <a:lnTo>
                    <a:pt x="10413" y="14020"/>
                  </a:lnTo>
                  <a:lnTo>
                    <a:pt x="10429" y="14027"/>
                  </a:lnTo>
                  <a:lnTo>
                    <a:pt x="10445" y="14033"/>
                  </a:lnTo>
                  <a:lnTo>
                    <a:pt x="10462" y="14039"/>
                  </a:lnTo>
                  <a:lnTo>
                    <a:pt x="10480" y="14044"/>
                  </a:lnTo>
                  <a:lnTo>
                    <a:pt x="10496" y="14047"/>
                  </a:lnTo>
                  <a:lnTo>
                    <a:pt x="10514" y="14049"/>
                  </a:lnTo>
                  <a:lnTo>
                    <a:pt x="10531" y="14052"/>
                  </a:lnTo>
                  <a:lnTo>
                    <a:pt x="10548" y="14053"/>
                  </a:lnTo>
                  <a:lnTo>
                    <a:pt x="10565" y="14054"/>
                  </a:lnTo>
                  <a:lnTo>
                    <a:pt x="10583" y="14053"/>
                  </a:lnTo>
                  <a:lnTo>
                    <a:pt x="10600" y="14052"/>
                  </a:lnTo>
                  <a:lnTo>
                    <a:pt x="10617" y="14049"/>
                  </a:lnTo>
                  <a:lnTo>
                    <a:pt x="10634" y="14047"/>
                  </a:lnTo>
                  <a:lnTo>
                    <a:pt x="10652" y="14044"/>
                  </a:lnTo>
                  <a:lnTo>
                    <a:pt x="10669" y="14039"/>
                  </a:lnTo>
                  <a:lnTo>
                    <a:pt x="10685" y="14033"/>
                  </a:lnTo>
                  <a:lnTo>
                    <a:pt x="10701" y="14027"/>
                  </a:lnTo>
                  <a:lnTo>
                    <a:pt x="10718" y="14020"/>
                  </a:lnTo>
                  <a:lnTo>
                    <a:pt x="10734" y="14012"/>
                  </a:lnTo>
                  <a:lnTo>
                    <a:pt x="10750" y="14004"/>
                  </a:lnTo>
                  <a:lnTo>
                    <a:pt x="10765" y="13994"/>
                  </a:lnTo>
                  <a:lnTo>
                    <a:pt x="10780" y="13984"/>
                  </a:lnTo>
                  <a:lnTo>
                    <a:pt x="10794" y="13972"/>
                  </a:lnTo>
                  <a:lnTo>
                    <a:pt x="10808" y="13960"/>
                  </a:lnTo>
                  <a:lnTo>
                    <a:pt x="10821" y="13947"/>
                  </a:lnTo>
                  <a:lnTo>
                    <a:pt x="11135" y="13635"/>
                  </a:lnTo>
                  <a:lnTo>
                    <a:pt x="11412" y="13357"/>
                  </a:lnTo>
                  <a:lnTo>
                    <a:pt x="11426" y="13344"/>
                  </a:lnTo>
                  <a:lnTo>
                    <a:pt x="11440" y="13332"/>
                  </a:lnTo>
                  <a:lnTo>
                    <a:pt x="11454" y="13322"/>
                  </a:lnTo>
                  <a:lnTo>
                    <a:pt x="11469" y="13311"/>
                  </a:lnTo>
                  <a:lnTo>
                    <a:pt x="11484" y="13302"/>
                  </a:lnTo>
                  <a:lnTo>
                    <a:pt x="11500" y="13292"/>
                  </a:lnTo>
                  <a:lnTo>
                    <a:pt x="11516" y="13284"/>
                  </a:lnTo>
                  <a:lnTo>
                    <a:pt x="11533" y="13277"/>
                  </a:lnTo>
                  <a:lnTo>
                    <a:pt x="11549" y="13271"/>
                  </a:lnTo>
                  <a:lnTo>
                    <a:pt x="11565" y="13267"/>
                  </a:lnTo>
                  <a:lnTo>
                    <a:pt x="11582" y="13262"/>
                  </a:lnTo>
                  <a:lnTo>
                    <a:pt x="11599" y="13257"/>
                  </a:lnTo>
                  <a:lnTo>
                    <a:pt x="11616" y="13255"/>
                  </a:lnTo>
                  <a:lnTo>
                    <a:pt x="11633" y="13252"/>
                  </a:lnTo>
                  <a:lnTo>
                    <a:pt x="11651" y="13251"/>
                  </a:lnTo>
                  <a:lnTo>
                    <a:pt x="11669" y="13251"/>
                  </a:lnTo>
                  <a:lnTo>
                    <a:pt x="11686" y="13251"/>
                  </a:lnTo>
                  <a:lnTo>
                    <a:pt x="11703" y="13252"/>
                  </a:lnTo>
                  <a:lnTo>
                    <a:pt x="11720" y="13255"/>
                  </a:lnTo>
                  <a:lnTo>
                    <a:pt x="11738" y="13257"/>
                  </a:lnTo>
                  <a:lnTo>
                    <a:pt x="11754" y="13262"/>
                  </a:lnTo>
                  <a:lnTo>
                    <a:pt x="11772" y="13267"/>
                  </a:lnTo>
                  <a:lnTo>
                    <a:pt x="11788" y="13271"/>
                  </a:lnTo>
                  <a:lnTo>
                    <a:pt x="11805" y="13277"/>
                  </a:lnTo>
                  <a:lnTo>
                    <a:pt x="11821" y="13284"/>
                  </a:lnTo>
                  <a:lnTo>
                    <a:pt x="11837" y="13292"/>
                  </a:lnTo>
                  <a:lnTo>
                    <a:pt x="11853" y="13302"/>
                  </a:lnTo>
                  <a:lnTo>
                    <a:pt x="11868" y="13311"/>
                  </a:lnTo>
                  <a:lnTo>
                    <a:pt x="11882" y="13322"/>
                  </a:lnTo>
                  <a:lnTo>
                    <a:pt x="11898" y="13332"/>
                  </a:lnTo>
                  <a:lnTo>
                    <a:pt x="11912" y="13344"/>
                  </a:lnTo>
                  <a:lnTo>
                    <a:pt x="11925" y="13357"/>
                  </a:lnTo>
                  <a:lnTo>
                    <a:pt x="11938" y="13371"/>
                  </a:lnTo>
                  <a:lnTo>
                    <a:pt x="11949" y="13385"/>
                  </a:lnTo>
                  <a:lnTo>
                    <a:pt x="11961" y="13399"/>
                  </a:lnTo>
                  <a:lnTo>
                    <a:pt x="11972" y="13414"/>
                  </a:lnTo>
                  <a:lnTo>
                    <a:pt x="11981" y="13430"/>
                  </a:lnTo>
                  <a:lnTo>
                    <a:pt x="11989" y="13445"/>
                  </a:lnTo>
                  <a:lnTo>
                    <a:pt x="11997" y="13461"/>
                  </a:lnTo>
                  <a:lnTo>
                    <a:pt x="12004" y="13477"/>
                  </a:lnTo>
                  <a:lnTo>
                    <a:pt x="12010" y="13493"/>
                  </a:lnTo>
                  <a:lnTo>
                    <a:pt x="12016" y="13511"/>
                  </a:lnTo>
                  <a:lnTo>
                    <a:pt x="12021" y="13527"/>
                  </a:lnTo>
                  <a:lnTo>
                    <a:pt x="12024" y="13545"/>
                  </a:lnTo>
                  <a:lnTo>
                    <a:pt x="12027" y="13561"/>
                  </a:lnTo>
                  <a:lnTo>
                    <a:pt x="12029" y="13579"/>
                  </a:lnTo>
                  <a:lnTo>
                    <a:pt x="12030" y="13596"/>
                  </a:lnTo>
                  <a:lnTo>
                    <a:pt x="12030" y="13614"/>
                  </a:lnTo>
                  <a:lnTo>
                    <a:pt x="12030" y="13630"/>
                  </a:lnTo>
                  <a:lnTo>
                    <a:pt x="12029" y="13648"/>
                  </a:lnTo>
                  <a:lnTo>
                    <a:pt x="12027" y="13666"/>
                  </a:lnTo>
                  <a:lnTo>
                    <a:pt x="12024" y="13683"/>
                  </a:lnTo>
                  <a:lnTo>
                    <a:pt x="12021" y="13700"/>
                  </a:lnTo>
                  <a:lnTo>
                    <a:pt x="12016" y="13716"/>
                  </a:lnTo>
                  <a:lnTo>
                    <a:pt x="12010" y="13734"/>
                  </a:lnTo>
                  <a:lnTo>
                    <a:pt x="12004" y="13750"/>
                  </a:lnTo>
                  <a:lnTo>
                    <a:pt x="11997" y="13767"/>
                  </a:lnTo>
                  <a:lnTo>
                    <a:pt x="11989" y="13782"/>
                  </a:lnTo>
                  <a:lnTo>
                    <a:pt x="11981" y="13797"/>
                  </a:lnTo>
                  <a:lnTo>
                    <a:pt x="11972" y="13812"/>
                  </a:lnTo>
                  <a:lnTo>
                    <a:pt x="11961" y="13828"/>
                  </a:lnTo>
                  <a:lnTo>
                    <a:pt x="11949" y="13842"/>
                  </a:lnTo>
                  <a:lnTo>
                    <a:pt x="11938" y="13856"/>
                  </a:lnTo>
                  <a:lnTo>
                    <a:pt x="11925" y="13870"/>
                  </a:lnTo>
                  <a:lnTo>
                    <a:pt x="9820" y="15974"/>
                  </a:lnTo>
                  <a:lnTo>
                    <a:pt x="9807" y="15987"/>
                  </a:lnTo>
                  <a:lnTo>
                    <a:pt x="9795" y="16001"/>
                  </a:lnTo>
                  <a:lnTo>
                    <a:pt x="9783" y="16017"/>
                  </a:lnTo>
                  <a:lnTo>
                    <a:pt x="9773" y="16031"/>
                  </a:lnTo>
                  <a:lnTo>
                    <a:pt x="9763" y="16046"/>
                  </a:lnTo>
                  <a:lnTo>
                    <a:pt x="9755" y="16062"/>
                  </a:lnTo>
                  <a:lnTo>
                    <a:pt x="9747" y="16078"/>
                  </a:lnTo>
                  <a:lnTo>
                    <a:pt x="9740" y="16094"/>
                  </a:lnTo>
                  <a:lnTo>
                    <a:pt x="9734" y="16111"/>
                  </a:lnTo>
                  <a:lnTo>
                    <a:pt x="9728" y="16127"/>
                  </a:lnTo>
                  <a:lnTo>
                    <a:pt x="9724" y="16145"/>
                  </a:lnTo>
                  <a:lnTo>
                    <a:pt x="9720" y="16161"/>
                  </a:lnTo>
                  <a:lnTo>
                    <a:pt x="9718" y="16179"/>
                  </a:lnTo>
                  <a:lnTo>
                    <a:pt x="9715" y="16196"/>
                  </a:lnTo>
                  <a:lnTo>
                    <a:pt x="9714" y="16213"/>
                  </a:lnTo>
                  <a:lnTo>
                    <a:pt x="9714" y="16230"/>
                  </a:lnTo>
                  <a:lnTo>
                    <a:pt x="9714" y="16248"/>
                  </a:lnTo>
                  <a:lnTo>
                    <a:pt x="9715" y="16265"/>
                  </a:lnTo>
                  <a:lnTo>
                    <a:pt x="9718" y="16282"/>
                  </a:lnTo>
                  <a:lnTo>
                    <a:pt x="9720" y="16299"/>
                  </a:lnTo>
                  <a:lnTo>
                    <a:pt x="9724" y="16317"/>
                  </a:lnTo>
                  <a:lnTo>
                    <a:pt x="9728" y="16334"/>
                  </a:lnTo>
                  <a:lnTo>
                    <a:pt x="9734" y="16350"/>
                  </a:lnTo>
                  <a:lnTo>
                    <a:pt x="9740" y="16366"/>
                  </a:lnTo>
                  <a:lnTo>
                    <a:pt x="9747" y="16383"/>
                  </a:lnTo>
                  <a:lnTo>
                    <a:pt x="9755" y="16399"/>
                  </a:lnTo>
                  <a:lnTo>
                    <a:pt x="9763" y="16414"/>
                  </a:lnTo>
                  <a:lnTo>
                    <a:pt x="9773" y="16430"/>
                  </a:lnTo>
                  <a:lnTo>
                    <a:pt x="9783" y="16445"/>
                  </a:lnTo>
                  <a:lnTo>
                    <a:pt x="9795" y="16459"/>
                  </a:lnTo>
                  <a:lnTo>
                    <a:pt x="9807" y="16473"/>
                  </a:lnTo>
                  <a:lnTo>
                    <a:pt x="9820" y="16486"/>
                  </a:lnTo>
                  <a:lnTo>
                    <a:pt x="9834" y="16499"/>
                  </a:lnTo>
                  <a:lnTo>
                    <a:pt x="9847" y="16512"/>
                  </a:lnTo>
                  <a:lnTo>
                    <a:pt x="9862" y="16522"/>
                  </a:lnTo>
                  <a:lnTo>
                    <a:pt x="9876" y="16533"/>
                  </a:lnTo>
                  <a:lnTo>
                    <a:pt x="9891" y="16542"/>
                  </a:lnTo>
                  <a:lnTo>
                    <a:pt x="9908" y="16552"/>
                  </a:lnTo>
                  <a:lnTo>
                    <a:pt x="9923" y="16559"/>
                  </a:lnTo>
                  <a:lnTo>
                    <a:pt x="9940" y="16566"/>
                  </a:lnTo>
                  <a:lnTo>
                    <a:pt x="9956" y="16573"/>
                  </a:lnTo>
                  <a:lnTo>
                    <a:pt x="9972" y="16578"/>
                  </a:lnTo>
                  <a:lnTo>
                    <a:pt x="9990" y="16582"/>
                  </a:lnTo>
                  <a:lnTo>
                    <a:pt x="10006" y="16586"/>
                  </a:lnTo>
                  <a:lnTo>
                    <a:pt x="10024" y="16589"/>
                  </a:lnTo>
                  <a:lnTo>
                    <a:pt x="10042" y="16591"/>
                  </a:lnTo>
                  <a:lnTo>
                    <a:pt x="10059" y="16593"/>
                  </a:lnTo>
                  <a:lnTo>
                    <a:pt x="10076" y="16593"/>
                  </a:lnTo>
                  <a:lnTo>
                    <a:pt x="10093" y="16593"/>
                  </a:lnTo>
                  <a:lnTo>
                    <a:pt x="10111" y="16591"/>
                  </a:lnTo>
                  <a:lnTo>
                    <a:pt x="10129" y="16589"/>
                  </a:lnTo>
                  <a:lnTo>
                    <a:pt x="10145" y="16586"/>
                  </a:lnTo>
                  <a:lnTo>
                    <a:pt x="10163" y="16582"/>
                  </a:lnTo>
                  <a:lnTo>
                    <a:pt x="10179" y="16578"/>
                  </a:lnTo>
                  <a:lnTo>
                    <a:pt x="10195" y="16573"/>
                  </a:lnTo>
                  <a:lnTo>
                    <a:pt x="10213" y="16566"/>
                  </a:lnTo>
                  <a:lnTo>
                    <a:pt x="10228" y="16559"/>
                  </a:lnTo>
                  <a:lnTo>
                    <a:pt x="10245" y="16552"/>
                  </a:lnTo>
                  <a:lnTo>
                    <a:pt x="10260" y="16542"/>
                  </a:lnTo>
                  <a:lnTo>
                    <a:pt x="10275" y="16533"/>
                  </a:lnTo>
                  <a:lnTo>
                    <a:pt x="10291" y="16522"/>
                  </a:lnTo>
                  <a:lnTo>
                    <a:pt x="10305" y="16512"/>
                  </a:lnTo>
                  <a:lnTo>
                    <a:pt x="10319" y="16499"/>
                  </a:lnTo>
                  <a:lnTo>
                    <a:pt x="10333" y="16486"/>
                  </a:lnTo>
                  <a:lnTo>
                    <a:pt x="10665" y="16155"/>
                  </a:lnTo>
                  <a:lnTo>
                    <a:pt x="10678" y="16142"/>
                  </a:lnTo>
                  <a:lnTo>
                    <a:pt x="10692" y="16129"/>
                  </a:lnTo>
                  <a:lnTo>
                    <a:pt x="10706" y="16119"/>
                  </a:lnTo>
                  <a:lnTo>
                    <a:pt x="10721" y="16108"/>
                  </a:lnTo>
                  <a:lnTo>
                    <a:pt x="10737" y="16099"/>
                  </a:lnTo>
                  <a:lnTo>
                    <a:pt x="10752" y="16089"/>
                  </a:lnTo>
                  <a:lnTo>
                    <a:pt x="10768" y="16082"/>
                  </a:lnTo>
                  <a:lnTo>
                    <a:pt x="10785" y="16075"/>
                  </a:lnTo>
                  <a:lnTo>
                    <a:pt x="10801" y="16068"/>
                  </a:lnTo>
                  <a:lnTo>
                    <a:pt x="10818" y="16064"/>
                  </a:lnTo>
                  <a:lnTo>
                    <a:pt x="10834" y="16059"/>
                  </a:lnTo>
                  <a:lnTo>
                    <a:pt x="10852" y="16055"/>
                  </a:lnTo>
                  <a:lnTo>
                    <a:pt x="10869" y="16052"/>
                  </a:lnTo>
                  <a:lnTo>
                    <a:pt x="10886" y="16049"/>
                  </a:lnTo>
                  <a:lnTo>
                    <a:pt x="10903" y="16048"/>
                  </a:lnTo>
                  <a:lnTo>
                    <a:pt x="10921" y="16048"/>
                  </a:lnTo>
                  <a:lnTo>
                    <a:pt x="10939" y="16048"/>
                  </a:lnTo>
                  <a:lnTo>
                    <a:pt x="10956" y="16049"/>
                  </a:lnTo>
                  <a:lnTo>
                    <a:pt x="10973" y="16052"/>
                  </a:lnTo>
                  <a:lnTo>
                    <a:pt x="10990" y="16055"/>
                  </a:lnTo>
                  <a:lnTo>
                    <a:pt x="11007" y="16059"/>
                  </a:lnTo>
                  <a:lnTo>
                    <a:pt x="11024" y="16064"/>
                  </a:lnTo>
                  <a:lnTo>
                    <a:pt x="11041" y="16068"/>
                  </a:lnTo>
                  <a:lnTo>
                    <a:pt x="11057" y="16075"/>
                  </a:lnTo>
                  <a:lnTo>
                    <a:pt x="11074" y="16082"/>
                  </a:lnTo>
                  <a:lnTo>
                    <a:pt x="11089" y="16089"/>
                  </a:lnTo>
                  <a:lnTo>
                    <a:pt x="11105" y="16099"/>
                  </a:lnTo>
                  <a:lnTo>
                    <a:pt x="11120" y="16108"/>
                  </a:lnTo>
                  <a:lnTo>
                    <a:pt x="11135" y="16119"/>
                  </a:lnTo>
                  <a:lnTo>
                    <a:pt x="11150" y="16129"/>
                  </a:lnTo>
                  <a:lnTo>
                    <a:pt x="11164" y="16142"/>
                  </a:lnTo>
                  <a:lnTo>
                    <a:pt x="11177" y="16155"/>
                  </a:lnTo>
                  <a:lnTo>
                    <a:pt x="11190" y="16168"/>
                  </a:lnTo>
                  <a:lnTo>
                    <a:pt x="11201" y="16182"/>
                  </a:lnTo>
                  <a:lnTo>
                    <a:pt x="11213" y="16196"/>
                  </a:lnTo>
                  <a:lnTo>
                    <a:pt x="11224" y="16211"/>
                  </a:lnTo>
                  <a:lnTo>
                    <a:pt x="11233" y="16227"/>
                  </a:lnTo>
                  <a:lnTo>
                    <a:pt x="11241" y="16242"/>
                  </a:lnTo>
                  <a:lnTo>
                    <a:pt x="11250" y="16258"/>
                  </a:lnTo>
                  <a:lnTo>
                    <a:pt x="11257" y="16275"/>
                  </a:lnTo>
                  <a:lnTo>
                    <a:pt x="11263" y="16291"/>
                  </a:lnTo>
                  <a:lnTo>
                    <a:pt x="11268" y="16308"/>
                  </a:lnTo>
                  <a:lnTo>
                    <a:pt x="11273" y="16324"/>
                  </a:lnTo>
                  <a:lnTo>
                    <a:pt x="11277" y="16342"/>
                  </a:lnTo>
                  <a:lnTo>
                    <a:pt x="11279" y="16358"/>
                  </a:lnTo>
                  <a:lnTo>
                    <a:pt x="11281" y="16376"/>
                  </a:lnTo>
                  <a:lnTo>
                    <a:pt x="11282" y="16393"/>
                  </a:lnTo>
                  <a:lnTo>
                    <a:pt x="11284" y="16411"/>
                  </a:lnTo>
                  <a:lnTo>
                    <a:pt x="11282" y="16429"/>
                  </a:lnTo>
                  <a:lnTo>
                    <a:pt x="11281" y="16445"/>
                  </a:lnTo>
                  <a:lnTo>
                    <a:pt x="11279" y="16463"/>
                  </a:lnTo>
                  <a:lnTo>
                    <a:pt x="11277" y="16480"/>
                  </a:lnTo>
                  <a:lnTo>
                    <a:pt x="11273" y="16497"/>
                  </a:lnTo>
                  <a:lnTo>
                    <a:pt x="11268" y="16514"/>
                  </a:lnTo>
                  <a:lnTo>
                    <a:pt x="11263" y="16531"/>
                  </a:lnTo>
                  <a:lnTo>
                    <a:pt x="11257" y="16547"/>
                  </a:lnTo>
                  <a:lnTo>
                    <a:pt x="11250" y="16564"/>
                  </a:lnTo>
                  <a:lnTo>
                    <a:pt x="11241" y="16579"/>
                  </a:lnTo>
                  <a:lnTo>
                    <a:pt x="11233" y="16595"/>
                  </a:lnTo>
                  <a:lnTo>
                    <a:pt x="11224" y="16611"/>
                  </a:lnTo>
                  <a:lnTo>
                    <a:pt x="11213" y="16625"/>
                  </a:lnTo>
                  <a:lnTo>
                    <a:pt x="11201" y="16640"/>
                  </a:lnTo>
                  <a:lnTo>
                    <a:pt x="11190" y="16654"/>
                  </a:lnTo>
                  <a:lnTo>
                    <a:pt x="11177" y="16667"/>
                  </a:lnTo>
                  <a:lnTo>
                    <a:pt x="6243" y="21600"/>
                  </a:lnTo>
                  <a:lnTo>
                    <a:pt x="38360" y="21600"/>
                  </a:lnTo>
                  <a:lnTo>
                    <a:pt x="38360" y="4745"/>
                  </a:lnTo>
                  <a:lnTo>
                    <a:pt x="31324" y="118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 name="Freeform 8">
              <a:extLst>
                <a:ext uri="{FF2B5EF4-FFF2-40B4-BE49-F238E27FC236}">
                  <a16:creationId xmlns:a16="http://schemas.microsoft.com/office/drawing/2014/main" id="{8F98477C-D7D1-B059-29A4-4D28DBB1FE33}"/>
                </a:ext>
              </a:extLst>
            </p:cNvPr>
            <p:cNvSpPr>
              <a:spLocks/>
            </p:cNvSpPr>
            <p:nvPr/>
          </p:nvSpPr>
          <p:spPr bwMode="auto">
            <a:xfrm>
              <a:off x="9386888" y="0"/>
              <a:ext cx="892175" cy="727075"/>
            </a:xfrm>
            <a:custGeom>
              <a:avLst/>
              <a:gdLst>
                <a:gd name="T0" fmla="*/ 2147483646 w 2812"/>
                <a:gd name="T1" fmla="*/ 2147483646 h 2288"/>
                <a:gd name="T2" fmla="*/ 2147483646 w 2812"/>
                <a:gd name="T3" fmla="*/ 2147483646 h 2288"/>
                <a:gd name="T4" fmla="*/ 2147483646 w 2812"/>
                <a:gd name="T5" fmla="*/ 2147483646 h 2288"/>
                <a:gd name="T6" fmla="*/ 2147483646 w 2812"/>
                <a:gd name="T7" fmla="*/ 2147483646 h 2288"/>
                <a:gd name="T8" fmla="*/ 2147483646 w 2812"/>
                <a:gd name="T9" fmla="*/ 2147483646 h 2288"/>
                <a:gd name="T10" fmla="*/ 2147483646 w 2812"/>
                <a:gd name="T11" fmla="*/ 2147483646 h 2288"/>
                <a:gd name="T12" fmla="*/ 2147483646 w 2812"/>
                <a:gd name="T13" fmla="*/ 2147483646 h 2288"/>
                <a:gd name="T14" fmla="*/ 2147483646 w 2812"/>
                <a:gd name="T15" fmla="*/ 2147483646 h 2288"/>
                <a:gd name="T16" fmla="*/ 2147483646 w 2812"/>
                <a:gd name="T17" fmla="*/ 2147483646 h 2288"/>
                <a:gd name="T18" fmla="*/ 2147483646 w 2812"/>
                <a:gd name="T19" fmla="*/ 2147483646 h 2288"/>
                <a:gd name="T20" fmla="*/ 2147483646 w 2812"/>
                <a:gd name="T21" fmla="*/ 2147483646 h 2288"/>
                <a:gd name="T22" fmla="*/ 2147483646 w 2812"/>
                <a:gd name="T23" fmla="*/ 2147483646 h 2288"/>
                <a:gd name="T24" fmla="*/ 2147483646 w 2812"/>
                <a:gd name="T25" fmla="*/ 2147483646 h 2288"/>
                <a:gd name="T26" fmla="*/ 2147483646 w 2812"/>
                <a:gd name="T27" fmla="*/ 2147483646 h 2288"/>
                <a:gd name="T28" fmla="*/ 2147483646 w 2812"/>
                <a:gd name="T29" fmla="*/ 2147483646 h 2288"/>
                <a:gd name="T30" fmla="*/ 2147483646 w 2812"/>
                <a:gd name="T31" fmla="*/ 2147483646 h 2288"/>
                <a:gd name="T32" fmla="*/ 2147483646 w 2812"/>
                <a:gd name="T33" fmla="*/ 2147483646 h 2288"/>
                <a:gd name="T34" fmla="*/ 2147483646 w 2812"/>
                <a:gd name="T35" fmla="*/ 0 h 2288"/>
                <a:gd name="T36" fmla="*/ 2147483646 w 2812"/>
                <a:gd name="T37" fmla="*/ 2147483646 h 2288"/>
                <a:gd name="T38" fmla="*/ 2147483646 w 2812"/>
                <a:gd name="T39" fmla="*/ 2147483646 h 2288"/>
                <a:gd name="T40" fmla="*/ 2147483646 w 2812"/>
                <a:gd name="T41" fmla="*/ 2147483646 h 2288"/>
                <a:gd name="T42" fmla="*/ 2147483646 w 2812"/>
                <a:gd name="T43" fmla="*/ 2147483646 h 2288"/>
                <a:gd name="T44" fmla="*/ 2147483646 w 2812"/>
                <a:gd name="T45" fmla="*/ 2147483646 h 2288"/>
                <a:gd name="T46" fmla="*/ 2147483646 w 2812"/>
                <a:gd name="T47" fmla="*/ 2147483646 h 2288"/>
                <a:gd name="T48" fmla="*/ 2147483646 w 2812"/>
                <a:gd name="T49" fmla="*/ 2147483646 h 2288"/>
                <a:gd name="T50" fmla="*/ 2147483646 w 2812"/>
                <a:gd name="T51" fmla="*/ 2147483646 h 2288"/>
                <a:gd name="T52" fmla="*/ 0 w 2812"/>
                <a:gd name="T53" fmla="*/ 2147483646 h 2288"/>
                <a:gd name="T54" fmla="*/ 2147483646 w 2812"/>
                <a:gd name="T55" fmla="*/ 2147483646 h 2288"/>
                <a:gd name="T56" fmla="*/ 2147483646 w 2812"/>
                <a:gd name="T57" fmla="*/ 2147483646 h 2288"/>
                <a:gd name="T58" fmla="*/ 2147483646 w 2812"/>
                <a:gd name="T59" fmla="*/ 2147483646 h 2288"/>
                <a:gd name="T60" fmla="*/ 2147483646 w 2812"/>
                <a:gd name="T61" fmla="*/ 2147483646 h 2288"/>
                <a:gd name="T62" fmla="*/ 2147483646 w 2812"/>
                <a:gd name="T63" fmla="*/ 2147483646 h 2288"/>
                <a:gd name="T64" fmla="*/ 2147483646 w 2812"/>
                <a:gd name="T65" fmla="*/ 2147483646 h 2288"/>
                <a:gd name="T66" fmla="*/ 2147483646 w 2812"/>
                <a:gd name="T67" fmla="*/ 2147483646 h 2288"/>
                <a:gd name="T68" fmla="*/ 2147483646 w 2812"/>
                <a:gd name="T69" fmla="*/ 2147483646 h 22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812" h="2288">
                  <a:moveTo>
                    <a:pt x="104" y="2183"/>
                  </a:moveTo>
                  <a:lnTo>
                    <a:pt x="104" y="2183"/>
                  </a:lnTo>
                  <a:lnTo>
                    <a:pt x="117" y="2196"/>
                  </a:lnTo>
                  <a:lnTo>
                    <a:pt x="131" y="2208"/>
                  </a:lnTo>
                  <a:lnTo>
                    <a:pt x="145" y="2218"/>
                  </a:lnTo>
                  <a:lnTo>
                    <a:pt x="161" y="2229"/>
                  </a:lnTo>
                  <a:lnTo>
                    <a:pt x="176" y="2238"/>
                  </a:lnTo>
                  <a:lnTo>
                    <a:pt x="191" y="2247"/>
                  </a:lnTo>
                  <a:lnTo>
                    <a:pt x="206" y="2255"/>
                  </a:lnTo>
                  <a:lnTo>
                    <a:pt x="223" y="2262"/>
                  </a:lnTo>
                  <a:lnTo>
                    <a:pt x="239" y="2268"/>
                  </a:lnTo>
                  <a:lnTo>
                    <a:pt x="256" y="2273"/>
                  </a:lnTo>
                  <a:lnTo>
                    <a:pt x="272" y="2278"/>
                  </a:lnTo>
                  <a:lnTo>
                    <a:pt x="290" y="2282"/>
                  </a:lnTo>
                  <a:lnTo>
                    <a:pt x="306" y="2284"/>
                  </a:lnTo>
                  <a:lnTo>
                    <a:pt x="324" y="2286"/>
                  </a:lnTo>
                  <a:lnTo>
                    <a:pt x="340" y="2288"/>
                  </a:lnTo>
                  <a:lnTo>
                    <a:pt x="358" y="2288"/>
                  </a:lnTo>
                  <a:lnTo>
                    <a:pt x="374" y="2288"/>
                  </a:lnTo>
                  <a:lnTo>
                    <a:pt x="392" y="2286"/>
                  </a:lnTo>
                  <a:lnTo>
                    <a:pt x="409" y="2284"/>
                  </a:lnTo>
                  <a:lnTo>
                    <a:pt x="426" y="2282"/>
                  </a:lnTo>
                  <a:lnTo>
                    <a:pt x="442" y="2278"/>
                  </a:lnTo>
                  <a:lnTo>
                    <a:pt x="460" y="2273"/>
                  </a:lnTo>
                  <a:lnTo>
                    <a:pt x="476" y="2268"/>
                  </a:lnTo>
                  <a:lnTo>
                    <a:pt x="493" y="2262"/>
                  </a:lnTo>
                  <a:lnTo>
                    <a:pt x="508" y="2255"/>
                  </a:lnTo>
                  <a:lnTo>
                    <a:pt x="524" y="2247"/>
                  </a:lnTo>
                  <a:lnTo>
                    <a:pt x="540" y="2238"/>
                  </a:lnTo>
                  <a:lnTo>
                    <a:pt x="555" y="2229"/>
                  </a:lnTo>
                  <a:lnTo>
                    <a:pt x="569" y="2218"/>
                  </a:lnTo>
                  <a:lnTo>
                    <a:pt x="583" y="2208"/>
                  </a:lnTo>
                  <a:lnTo>
                    <a:pt x="597" y="2196"/>
                  </a:lnTo>
                  <a:lnTo>
                    <a:pt x="611" y="2183"/>
                  </a:lnTo>
                  <a:lnTo>
                    <a:pt x="2812" y="0"/>
                  </a:lnTo>
                  <a:lnTo>
                    <a:pt x="1778" y="0"/>
                  </a:lnTo>
                  <a:lnTo>
                    <a:pt x="104" y="1676"/>
                  </a:lnTo>
                  <a:lnTo>
                    <a:pt x="91" y="1690"/>
                  </a:lnTo>
                  <a:lnTo>
                    <a:pt x="80" y="1704"/>
                  </a:lnTo>
                  <a:lnTo>
                    <a:pt x="69" y="1718"/>
                  </a:lnTo>
                  <a:lnTo>
                    <a:pt x="58" y="1732"/>
                  </a:lnTo>
                  <a:lnTo>
                    <a:pt x="49" y="1748"/>
                  </a:lnTo>
                  <a:lnTo>
                    <a:pt x="41" y="1763"/>
                  </a:lnTo>
                  <a:lnTo>
                    <a:pt x="33" y="1779"/>
                  </a:lnTo>
                  <a:lnTo>
                    <a:pt x="26" y="1795"/>
                  </a:lnTo>
                  <a:lnTo>
                    <a:pt x="20" y="1811"/>
                  </a:lnTo>
                  <a:lnTo>
                    <a:pt x="14" y="1827"/>
                  </a:lnTo>
                  <a:lnTo>
                    <a:pt x="9" y="1845"/>
                  </a:lnTo>
                  <a:lnTo>
                    <a:pt x="6" y="1862"/>
                  </a:lnTo>
                  <a:lnTo>
                    <a:pt x="3" y="1878"/>
                  </a:lnTo>
                  <a:lnTo>
                    <a:pt x="1" y="1896"/>
                  </a:lnTo>
                  <a:lnTo>
                    <a:pt x="0" y="1913"/>
                  </a:lnTo>
                  <a:lnTo>
                    <a:pt x="0" y="1930"/>
                  </a:lnTo>
                  <a:lnTo>
                    <a:pt x="0" y="1947"/>
                  </a:lnTo>
                  <a:lnTo>
                    <a:pt x="1" y="1964"/>
                  </a:lnTo>
                  <a:lnTo>
                    <a:pt x="3" y="1981"/>
                  </a:lnTo>
                  <a:lnTo>
                    <a:pt x="6" y="1998"/>
                  </a:lnTo>
                  <a:lnTo>
                    <a:pt x="9" y="2015"/>
                  </a:lnTo>
                  <a:lnTo>
                    <a:pt x="14" y="2032"/>
                  </a:lnTo>
                  <a:lnTo>
                    <a:pt x="20" y="2048"/>
                  </a:lnTo>
                  <a:lnTo>
                    <a:pt x="26" y="2065"/>
                  </a:lnTo>
                  <a:lnTo>
                    <a:pt x="33" y="2081"/>
                  </a:lnTo>
                  <a:lnTo>
                    <a:pt x="41" y="2096"/>
                  </a:lnTo>
                  <a:lnTo>
                    <a:pt x="49" y="2112"/>
                  </a:lnTo>
                  <a:lnTo>
                    <a:pt x="58" y="2127"/>
                  </a:lnTo>
                  <a:lnTo>
                    <a:pt x="69" y="2142"/>
                  </a:lnTo>
                  <a:lnTo>
                    <a:pt x="80" y="2156"/>
                  </a:lnTo>
                  <a:lnTo>
                    <a:pt x="91" y="2170"/>
                  </a:lnTo>
                  <a:lnTo>
                    <a:pt x="104" y="2183"/>
                  </a:lnTo>
                  <a:close/>
                </a:path>
              </a:pathLst>
            </a:custGeom>
            <a:solidFill>
              <a:srgbClr val="79B8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Freeform 9">
              <a:extLst>
                <a:ext uri="{FF2B5EF4-FFF2-40B4-BE49-F238E27FC236}">
                  <a16:creationId xmlns:a16="http://schemas.microsoft.com/office/drawing/2014/main" id="{1FA43ACC-C9B0-21D6-4EAC-5B4AEFE1CF72}"/>
                </a:ext>
              </a:extLst>
            </p:cNvPr>
            <p:cNvSpPr>
              <a:spLocks/>
            </p:cNvSpPr>
            <p:nvPr/>
          </p:nvSpPr>
          <p:spPr bwMode="auto">
            <a:xfrm>
              <a:off x="11698288" y="1885950"/>
              <a:ext cx="487363" cy="650875"/>
            </a:xfrm>
            <a:custGeom>
              <a:avLst/>
              <a:gdLst>
                <a:gd name="T0" fmla="*/ 2147483646 w 1535"/>
                <a:gd name="T1" fmla="*/ 2147483646 h 2050"/>
                <a:gd name="T2" fmla="*/ 2147483646 w 1535"/>
                <a:gd name="T3" fmla="*/ 2147483646 h 2050"/>
                <a:gd name="T4" fmla="*/ 2147483646 w 1535"/>
                <a:gd name="T5" fmla="*/ 2147483646 h 2050"/>
                <a:gd name="T6" fmla="*/ 2147483646 w 1535"/>
                <a:gd name="T7" fmla="*/ 2147483646 h 2050"/>
                <a:gd name="T8" fmla="*/ 2147483646 w 1535"/>
                <a:gd name="T9" fmla="*/ 2147483646 h 2050"/>
                <a:gd name="T10" fmla="*/ 2147483646 w 1535"/>
                <a:gd name="T11" fmla="*/ 2147483646 h 2050"/>
                <a:gd name="T12" fmla="*/ 2147483646 w 1535"/>
                <a:gd name="T13" fmla="*/ 2147483646 h 2050"/>
                <a:gd name="T14" fmla="*/ 2147483646 w 1535"/>
                <a:gd name="T15" fmla="*/ 2147483646 h 2050"/>
                <a:gd name="T16" fmla="*/ 2147483646 w 1535"/>
                <a:gd name="T17" fmla="*/ 2147483646 h 2050"/>
                <a:gd name="T18" fmla="*/ 2147483646 w 1535"/>
                <a:gd name="T19" fmla="*/ 2147483646 h 2050"/>
                <a:gd name="T20" fmla="*/ 2147483646 w 1535"/>
                <a:gd name="T21" fmla="*/ 2147483646 h 2050"/>
                <a:gd name="T22" fmla="*/ 2147483646 w 1535"/>
                <a:gd name="T23" fmla="*/ 2147483646 h 2050"/>
                <a:gd name="T24" fmla="*/ 2147483646 w 1535"/>
                <a:gd name="T25" fmla="*/ 2147483646 h 2050"/>
                <a:gd name="T26" fmla="*/ 2147483646 w 1535"/>
                <a:gd name="T27" fmla="*/ 2147483646 h 2050"/>
                <a:gd name="T28" fmla="*/ 2147483646 w 1535"/>
                <a:gd name="T29" fmla="*/ 2147483646 h 2050"/>
                <a:gd name="T30" fmla="*/ 2147483646 w 1535"/>
                <a:gd name="T31" fmla="*/ 2147483646 h 2050"/>
                <a:gd name="T32" fmla="*/ 2147483646 w 1535"/>
                <a:gd name="T33" fmla="*/ 2147483646 h 2050"/>
                <a:gd name="T34" fmla="*/ 2147483646 w 1535"/>
                <a:gd name="T35" fmla="*/ 0 h 2050"/>
                <a:gd name="T36" fmla="*/ 2147483646 w 1535"/>
                <a:gd name="T37" fmla="*/ 2147483646 h 2050"/>
                <a:gd name="T38" fmla="*/ 2147483646 w 1535"/>
                <a:gd name="T39" fmla="*/ 2147483646 h 2050"/>
                <a:gd name="T40" fmla="*/ 2147483646 w 1535"/>
                <a:gd name="T41" fmla="*/ 2147483646 h 2050"/>
                <a:gd name="T42" fmla="*/ 2147483646 w 1535"/>
                <a:gd name="T43" fmla="*/ 2147483646 h 2050"/>
                <a:gd name="T44" fmla="*/ 2147483646 w 1535"/>
                <a:gd name="T45" fmla="*/ 2147483646 h 2050"/>
                <a:gd name="T46" fmla="*/ 2147483646 w 1535"/>
                <a:gd name="T47" fmla="*/ 2147483646 h 2050"/>
                <a:gd name="T48" fmla="*/ 2147483646 w 1535"/>
                <a:gd name="T49" fmla="*/ 2147483646 h 2050"/>
                <a:gd name="T50" fmla="*/ 2147483646 w 1535"/>
                <a:gd name="T51" fmla="*/ 2147483646 h 2050"/>
                <a:gd name="T52" fmla="*/ 0 w 1535"/>
                <a:gd name="T53" fmla="*/ 2147483646 h 2050"/>
                <a:gd name="T54" fmla="*/ 2147483646 w 1535"/>
                <a:gd name="T55" fmla="*/ 2147483646 h 2050"/>
                <a:gd name="T56" fmla="*/ 2147483646 w 1535"/>
                <a:gd name="T57" fmla="*/ 2147483646 h 2050"/>
                <a:gd name="T58" fmla="*/ 2147483646 w 1535"/>
                <a:gd name="T59" fmla="*/ 2147483646 h 2050"/>
                <a:gd name="T60" fmla="*/ 2147483646 w 1535"/>
                <a:gd name="T61" fmla="*/ 2147483646 h 2050"/>
                <a:gd name="T62" fmla="*/ 2147483646 w 1535"/>
                <a:gd name="T63" fmla="*/ 2147483646 h 2050"/>
                <a:gd name="T64" fmla="*/ 2147483646 w 1535"/>
                <a:gd name="T65" fmla="*/ 2147483646 h 2050"/>
                <a:gd name="T66" fmla="*/ 2147483646 w 1535"/>
                <a:gd name="T67" fmla="*/ 2147483646 h 2050"/>
                <a:gd name="T68" fmla="*/ 2147483646 w 1535"/>
                <a:gd name="T69" fmla="*/ 2147483646 h 20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535" h="2050">
                  <a:moveTo>
                    <a:pt x="105" y="1944"/>
                  </a:moveTo>
                  <a:lnTo>
                    <a:pt x="105" y="1944"/>
                  </a:lnTo>
                  <a:lnTo>
                    <a:pt x="119" y="1957"/>
                  </a:lnTo>
                  <a:lnTo>
                    <a:pt x="133" y="1969"/>
                  </a:lnTo>
                  <a:lnTo>
                    <a:pt x="147" y="1980"/>
                  </a:lnTo>
                  <a:lnTo>
                    <a:pt x="163" y="1990"/>
                  </a:lnTo>
                  <a:lnTo>
                    <a:pt x="178" y="2000"/>
                  </a:lnTo>
                  <a:lnTo>
                    <a:pt x="193" y="2009"/>
                  </a:lnTo>
                  <a:lnTo>
                    <a:pt x="210" y="2017"/>
                  </a:lnTo>
                  <a:lnTo>
                    <a:pt x="226" y="2024"/>
                  </a:lnTo>
                  <a:lnTo>
                    <a:pt x="243" y="2030"/>
                  </a:lnTo>
                  <a:lnTo>
                    <a:pt x="259" y="2036"/>
                  </a:lnTo>
                  <a:lnTo>
                    <a:pt x="277" y="2040"/>
                  </a:lnTo>
                  <a:lnTo>
                    <a:pt x="293" y="2044"/>
                  </a:lnTo>
                  <a:lnTo>
                    <a:pt x="311" y="2046"/>
                  </a:lnTo>
                  <a:lnTo>
                    <a:pt x="328" y="2049"/>
                  </a:lnTo>
                  <a:lnTo>
                    <a:pt x="345" y="2050"/>
                  </a:lnTo>
                  <a:lnTo>
                    <a:pt x="362" y="2050"/>
                  </a:lnTo>
                  <a:lnTo>
                    <a:pt x="380" y="2050"/>
                  </a:lnTo>
                  <a:lnTo>
                    <a:pt x="397" y="2049"/>
                  </a:lnTo>
                  <a:lnTo>
                    <a:pt x="415" y="2046"/>
                  </a:lnTo>
                  <a:lnTo>
                    <a:pt x="432" y="2044"/>
                  </a:lnTo>
                  <a:lnTo>
                    <a:pt x="449" y="2040"/>
                  </a:lnTo>
                  <a:lnTo>
                    <a:pt x="466" y="2036"/>
                  </a:lnTo>
                  <a:lnTo>
                    <a:pt x="483" y="2030"/>
                  </a:lnTo>
                  <a:lnTo>
                    <a:pt x="500" y="2024"/>
                  </a:lnTo>
                  <a:lnTo>
                    <a:pt x="516" y="2017"/>
                  </a:lnTo>
                  <a:lnTo>
                    <a:pt x="531" y="2009"/>
                  </a:lnTo>
                  <a:lnTo>
                    <a:pt x="548" y="2000"/>
                  </a:lnTo>
                  <a:lnTo>
                    <a:pt x="563" y="1990"/>
                  </a:lnTo>
                  <a:lnTo>
                    <a:pt x="577" y="1980"/>
                  </a:lnTo>
                  <a:lnTo>
                    <a:pt x="592" y="1969"/>
                  </a:lnTo>
                  <a:lnTo>
                    <a:pt x="606" y="1957"/>
                  </a:lnTo>
                  <a:lnTo>
                    <a:pt x="619" y="1944"/>
                  </a:lnTo>
                  <a:lnTo>
                    <a:pt x="1535" y="1029"/>
                  </a:lnTo>
                  <a:lnTo>
                    <a:pt x="1535" y="0"/>
                  </a:lnTo>
                  <a:lnTo>
                    <a:pt x="105" y="1430"/>
                  </a:lnTo>
                  <a:lnTo>
                    <a:pt x="92" y="1443"/>
                  </a:lnTo>
                  <a:lnTo>
                    <a:pt x="81" y="1457"/>
                  </a:lnTo>
                  <a:lnTo>
                    <a:pt x="70" y="1472"/>
                  </a:lnTo>
                  <a:lnTo>
                    <a:pt x="59" y="1486"/>
                  </a:lnTo>
                  <a:lnTo>
                    <a:pt x="50" y="1502"/>
                  </a:lnTo>
                  <a:lnTo>
                    <a:pt x="41" y="1518"/>
                  </a:lnTo>
                  <a:lnTo>
                    <a:pt x="32" y="1533"/>
                  </a:lnTo>
                  <a:lnTo>
                    <a:pt x="25" y="1550"/>
                  </a:lnTo>
                  <a:lnTo>
                    <a:pt x="19" y="1566"/>
                  </a:lnTo>
                  <a:lnTo>
                    <a:pt x="14" y="1584"/>
                  </a:lnTo>
                  <a:lnTo>
                    <a:pt x="10" y="1600"/>
                  </a:lnTo>
                  <a:lnTo>
                    <a:pt x="5" y="1618"/>
                  </a:lnTo>
                  <a:lnTo>
                    <a:pt x="3" y="1634"/>
                  </a:lnTo>
                  <a:lnTo>
                    <a:pt x="1" y="1652"/>
                  </a:lnTo>
                  <a:lnTo>
                    <a:pt x="0" y="1669"/>
                  </a:lnTo>
                  <a:lnTo>
                    <a:pt x="0" y="1687"/>
                  </a:lnTo>
                  <a:lnTo>
                    <a:pt x="0" y="1705"/>
                  </a:lnTo>
                  <a:lnTo>
                    <a:pt x="1" y="1721"/>
                  </a:lnTo>
                  <a:lnTo>
                    <a:pt x="3" y="1739"/>
                  </a:lnTo>
                  <a:lnTo>
                    <a:pt x="5" y="1756"/>
                  </a:lnTo>
                  <a:lnTo>
                    <a:pt x="10" y="1773"/>
                  </a:lnTo>
                  <a:lnTo>
                    <a:pt x="14" y="1790"/>
                  </a:lnTo>
                  <a:lnTo>
                    <a:pt x="19" y="1807"/>
                  </a:lnTo>
                  <a:lnTo>
                    <a:pt x="25" y="1823"/>
                  </a:lnTo>
                  <a:lnTo>
                    <a:pt x="32" y="1840"/>
                  </a:lnTo>
                  <a:lnTo>
                    <a:pt x="41" y="1856"/>
                  </a:lnTo>
                  <a:lnTo>
                    <a:pt x="50" y="1871"/>
                  </a:lnTo>
                  <a:lnTo>
                    <a:pt x="59" y="1887"/>
                  </a:lnTo>
                  <a:lnTo>
                    <a:pt x="70" y="1902"/>
                  </a:lnTo>
                  <a:lnTo>
                    <a:pt x="81" y="1916"/>
                  </a:lnTo>
                  <a:lnTo>
                    <a:pt x="92" y="1930"/>
                  </a:lnTo>
                  <a:lnTo>
                    <a:pt x="105" y="1944"/>
                  </a:lnTo>
                  <a:close/>
                </a:path>
              </a:pathLst>
            </a:custGeom>
            <a:solidFill>
              <a:srgbClr val="0098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 name="Freeform 10">
              <a:extLst>
                <a:ext uri="{FF2B5EF4-FFF2-40B4-BE49-F238E27FC236}">
                  <a16:creationId xmlns:a16="http://schemas.microsoft.com/office/drawing/2014/main" id="{B1B5271B-FF1D-6205-EA41-EEB3410869AD}"/>
                </a:ext>
              </a:extLst>
            </p:cNvPr>
            <p:cNvSpPr>
              <a:spLocks/>
            </p:cNvSpPr>
            <p:nvPr/>
          </p:nvSpPr>
          <p:spPr bwMode="auto">
            <a:xfrm rot="5400000">
              <a:off x="9572" y="1470105"/>
              <a:ext cx="825248" cy="831689"/>
            </a:xfrm>
            <a:custGeom>
              <a:avLst/>
              <a:gdLst>
                <a:gd name="T0" fmla="*/ 2147483646 w 2886"/>
                <a:gd name="T1" fmla="*/ 2147483646 h 2358"/>
                <a:gd name="T2" fmla="*/ 2147483646 w 2886"/>
                <a:gd name="T3" fmla="*/ 2147483646 h 2358"/>
                <a:gd name="T4" fmla="*/ 2147483646 w 2886"/>
                <a:gd name="T5" fmla="*/ 2147483646 h 2358"/>
                <a:gd name="T6" fmla="*/ 2147483646 w 2886"/>
                <a:gd name="T7" fmla="*/ 2147483646 h 2358"/>
                <a:gd name="T8" fmla="*/ 2147483646 w 2886"/>
                <a:gd name="T9" fmla="*/ 2147483646 h 2358"/>
                <a:gd name="T10" fmla="*/ 2147483646 w 2886"/>
                <a:gd name="T11" fmla="*/ 2147483646 h 2358"/>
                <a:gd name="T12" fmla="*/ 2147483646 w 2886"/>
                <a:gd name="T13" fmla="*/ 2147483646 h 2358"/>
                <a:gd name="T14" fmla="*/ 2147483646 w 2886"/>
                <a:gd name="T15" fmla="*/ 2147483646 h 2358"/>
                <a:gd name="T16" fmla="*/ 2147483646 w 2886"/>
                <a:gd name="T17" fmla="*/ 0 h 2358"/>
                <a:gd name="T18" fmla="*/ 2147483646 w 2886"/>
                <a:gd name="T19" fmla="*/ 2147483646 h 2358"/>
                <a:gd name="T20" fmla="*/ 2147483646 w 2886"/>
                <a:gd name="T21" fmla="*/ 2147483646 h 2358"/>
                <a:gd name="T22" fmla="*/ 2147483646 w 2886"/>
                <a:gd name="T23" fmla="*/ 2147483646 h 2358"/>
                <a:gd name="T24" fmla="*/ 2147483646 w 2886"/>
                <a:gd name="T25" fmla="*/ 2147483646 h 2358"/>
                <a:gd name="T26" fmla="*/ 2147483646 w 2886"/>
                <a:gd name="T27" fmla="*/ 2147483646 h 2358"/>
                <a:gd name="T28" fmla="*/ 2147483646 w 2886"/>
                <a:gd name="T29" fmla="*/ 2147483646 h 2358"/>
                <a:gd name="T30" fmla="*/ 2147483646 w 2886"/>
                <a:gd name="T31" fmla="*/ 2147483646 h 2358"/>
                <a:gd name="T32" fmla="*/ 2147483646 w 2886"/>
                <a:gd name="T33" fmla="*/ 2147483646 h 2358"/>
                <a:gd name="T34" fmla="*/ 2147483646 w 2886"/>
                <a:gd name="T35" fmla="*/ 2147483646 h 2358"/>
                <a:gd name="T36" fmla="*/ 2147483646 w 2886"/>
                <a:gd name="T37" fmla="*/ 2147483646 h 2358"/>
                <a:gd name="T38" fmla="*/ 2147483646 w 2886"/>
                <a:gd name="T39" fmla="*/ 2147483646 h 2358"/>
                <a:gd name="T40" fmla="*/ 2147483646 w 2886"/>
                <a:gd name="T41" fmla="*/ 2147483646 h 2358"/>
                <a:gd name="T42" fmla="*/ 2147483646 w 2886"/>
                <a:gd name="T43" fmla="*/ 2147483646 h 2358"/>
                <a:gd name="T44" fmla="*/ 2147483646 w 2886"/>
                <a:gd name="T45" fmla="*/ 2147483646 h 2358"/>
                <a:gd name="T46" fmla="*/ 2147483646 w 2886"/>
                <a:gd name="T47" fmla="*/ 2147483646 h 2358"/>
                <a:gd name="T48" fmla="*/ 2147483646 w 2886"/>
                <a:gd name="T49" fmla="*/ 2147483646 h 2358"/>
                <a:gd name="T50" fmla="*/ 2147483646 w 2886"/>
                <a:gd name="T51" fmla="*/ 2147483646 h 2358"/>
                <a:gd name="T52" fmla="*/ 2147483646 w 2886"/>
                <a:gd name="T53" fmla="*/ 2147483646 h 2358"/>
                <a:gd name="T54" fmla="*/ 2147483646 w 2886"/>
                <a:gd name="T55" fmla="*/ 2147483646 h 2358"/>
                <a:gd name="T56" fmla="*/ 2147483646 w 2886"/>
                <a:gd name="T57" fmla="*/ 2147483646 h 2358"/>
                <a:gd name="T58" fmla="*/ 2147483646 w 2886"/>
                <a:gd name="T59" fmla="*/ 2147483646 h 2358"/>
                <a:gd name="T60" fmla="*/ 2147483646 w 2886"/>
                <a:gd name="T61" fmla="*/ 2147483646 h 2358"/>
                <a:gd name="T62" fmla="*/ 2147483646 w 2886"/>
                <a:gd name="T63" fmla="*/ 2147483646 h 2358"/>
                <a:gd name="T64" fmla="*/ 2147483646 w 2886"/>
                <a:gd name="T65" fmla="*/ 2147483646 h 2358"/>
                <a:gd name="T66" fmla="*/ 2147483646 w 2886"/>
                <a:gd name="T67" fmla="*/ 2147483646 h 2358"/>
                <a:gd name="T68" fmla="*/ 2147483646 w 2886"/>
                <a:gd name="T69" fmla="*/ 2147483646 h 23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886" h="2358">
                  <a:moveTo>
                    <a:pt x="2781" y="104"/>
                  </a:moveTo>
                  <a:lnTo>
                    <a:pt x="2781" y="104"/>
                  </a:lnTo>
                  <a:lnTo>
                    <a:pt x="2767" y="92"/>
                  </a:lnTo>
                  <a:lnTo>
                    <a:pt x="2754" y="80"/>
                  </a:lnTo>
                  <a:lnTo>
                    <a:pt x="2739" y="69"/>
                  </a:lnTo>
                  <a:lnTo>
                    <a:pt x="2725" y="59"/>
                  </a:lnTo>
                  <a:lnTo>
                    <a:pt x="2709" y="49"/>
                  </a:lnTo>
                  <a:lnTo>
                    <a:pt x="2694" y="41"/>
                  </a:lnTo>
                  <a:lnTo>
                    <a:pt x="2678" y="33"/>
                  </a:lnTo>
                  <a:lnTo>
                    <a:pt x="2662" y="26"/>
                  </a:lnTo>
                  <a:lnTo>
                    <a:pt x="2646" y="20"/>
                  </a:lnTo>
                  <a:lnTo>
                    <a:pt x="2630" y="14"/>
                  </a:lnTo>
                  <a:lnTo>
                    <a:pt x="2613" y="9"/>
                  </a:lnTo>
                  <a:lnTo>
                    <a:pt x="2596" y="6"/>
                  </a:lnTo>
                  <a:lnTo>
                    <a:pt x="2579" y="4"/>
                  </a:lnTo>
                  <a:lnTo>
                    <a:pt x="2562" y="1"/>
                  </a:lnTo>
                  <a:lnTo>
                    <a:pt x="2545" y="0"/>
                  </a:lnTo>
                  <a:lnTo>
                    <a:pt x="2527" y="0"/>
                  </a:lnTo>
                  <a:lnTo>
                    <a:pt x="2510" y="0"/>
                  </a:lnTo>
                  <a:lnTo>
                    <a:pt x="2493" y="1"/>
                  </a:lnTo>
                  <a:lnTo>
                    <a:pt x="2476" y="4"/>
                  </a:lnTo>
                  <a:lnTo>
                    <a:pt x="2459" y="6"/>
                  </a:lnTo>
                  <a:lnTo>
                    <a:pt x="2442" y="9"/>
                  </a:lnTo>
                  <a:lnTo>
                    <a:pt x="2425" y="14"/>
                  </a:lnTo>
                  <a:lnTo>
                    <a:pt x="2409" y="20"/>
                  </a:lnTo>
                  <a:lnTo>
                    <a:pt x="2392" y="26"/>
                  </a:lnTo>
                  <a:lnTo>
                    <a:pt x="2376" y="33"/>
                  </a:lnTo>
                  <a:lnTo>
                    <a:pt x="2361" y="41"/>
                  </a:lnTo>
                  <a:lnTo>
                    <a:pt x="2346" y="49"/>
                  </a:lnTo>
                  <a:lnTo>
                    <a:pt x="2330" y="59"/>
                  </a:lnTo>
                  <a:lnTo>
                    <a:pt x="2315" y="69"/>
                  </a:lnTo>
                  <a:lnTo>
                    <a:pt x="2301" y="80"/>
                  </a:lnTo>
                  <a:lnTo>
                    <a:pt x="2287" y="92"/>
                  </a:lnTo>
                  <a:lnTo>
                    <a:pt x="2274" y="104"/>
                  </a:lnTo>
                  <a:lnTo>
                    <a:pt x="0" y="2358"/>
                  </a:lnTo>
                  <a:lnTo>
                    <a:pt x="1035" y="2358"/>
                  </a:lnTo>
                  <a:lnTo>
                    <a:pt x="2781" y="612"/>
                  </a:lnTo>
                  <a:lnTo>
                    <a:pt x="2794" y="597"/>
                  </a:lnTo>
                  <a:lnTo>
                    <a:pt x="2806" y="583"/>
                  </a:lnTo>
                  <a:lnTo>
                    <a:pt x="2816" y="569"/>
                  </a:lnTo>
                  <a:lnTo>
                    <a:pt x="2827" y="555"/>
                  </a:lnTo>
                  <a:lnTo>
                    <a:pt x="2836" y="540"/>
                  </a:lnTo>
                  <a:lnTo>
                    <a:pt x="2844" y="525"/>
                  </a:lnTo>
                  <a:lnTo>
                    <a:pt x="2853" y="508"/>
                  </a:lnTo>
                  <a:lnTo>
                    <a:pt x="2860" y="493"/>
                  </a:lnTo>
                  <a:lnTo>
                    <a:pt x="2866" y="477"/>
                  </a:lnTo>
                  <a:lnTo>
                    <a:pt x="2871" y="460"/>
                  </a:lnTo>
                  <a:lnTo>
                    <a:pt x="2875" y="442"/>
                  </a:lnTo>
                  <a:lnTo>
                    <a:pt x="2880" y="426"/>
                  </a:lnTo>
                  <a:lnTo>
                    <a:pt x="2882" y="410"/>
                  </a:lnTo>
                  <a:lnTo>
                    <a:pt x="2884" y="392"/>
                  </a:lnTo>
                  <a:lnTo>
                    <a:pt x="2886" y="374"/>
                  </a:lnTo>
                  <a:lnTo>
                    <a:pt x="2886" y="358"/>
                  </a:lnTo>
                  <a:lnTo>
                    <a:pt x="2886" y="340"/>
                  </a:lnTo>
                  <a:lnTo>
                    <a:pt x="2884" y="324"/>
                  </a:lnTo>
                  <a:lnTo>
                    <a:pt x="2882" y="306"/>
                  </a:lnTo>
                  <a:lnTo>
                    <a:pt x="2880" y="290"/>
                  </a:lnTo>
                  <a:lnTo>
                    <a:pt x="2875" y="272"/>
                  </a:lnTo>
                  <a:lnTo>
                    <a:pt x="2871" y="256"/>
                  </a:lnTo>
                  <a:lnTo>
                    <a:pt x="2866" y="239"/>
                  </a:lnTo>
                  <a:lnTo>
                    <a:pt x="2860" y="223"/>
                  </a:lnTo>
                  <a:lnTo>
                    <a:pt x="2853" y="207"/>
                  </a:lnTo>
                  <a:lnTo>
                    <a:pt x="2844" y="191"/>
                  </a:lnTo>
                  <a:lnTo>
                    <a:pt x="2836" y="176"/>
                  </a:lnTo>
                  <a:lnTo>
                    <a:pt x="2827" y="161"/>
                  </a:lnTo>
                  <a:lnTo>
                    <a:pt x="2816" y="146"/>
                  </a:lnTo>
                  <a:lnTo>
                    <a:pt x="2806" y="131"/>
                  </a:lnTo>
                  <a:lnTo>
                    <a:pt x="2794" y="117"/>
                  </a:lnTo>
                  <a:lnTo>
                    <a:pt x="2781" y="104"/>
                  </a:lnTo>
                  <a:close/>
                </a:path>
              </a:pathLst>
            </a:custGeom>
            <a:solidFill>
              <a:srgbClr val="79B8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 name="Freeform 11">
              <a:extLst>
                <a:ext uri="{FF2B5EF4-FFF2-40B4-BE49-F238E27FC236}">
                  <a16:creationId xmlns:a16="http://schemas.microsoft.com/office/drawing/2014/main" id="{D80E10AA-E679-B815-F055-CB57BC4A07C8}"/>
                </a:ext>
              </a:extLst>
            </p:cNvPr>
            <p:cNvSpPr>
              <a:spLocks/>
            </p:cNvSpPr>
            <p:nvPr/>
          </p:nvSpPr>
          <p:spPr bwMode="auto">
            <a:xfrm rot="5400000">
              <a:off x="1626492" y="-207481"/>
              <a:ext cx="991157" cy="1406118"/>
            </a:xfrm>
            <a:custGeom>
              <a:avLst/>
              <a:gdLst>
                <a:gd name="T0" fmla="*/ 2147483646 w 3464"/>
                <a:gd name="T1" fmla="*/ 2147483646 h 3991"/>
                <a:gd name="T2" fmla="*/ 2147483646 w 3464"/>
                <a:gd name="T3" fmla="*/ 2147483646 h 3991"/>
                <a:gd name="T4" fmla="*/ 2147483646 w 3464"/>
                <a:gd name="T5" fmla="*/ 2147483646 h 3991"/>
                <a:gd name="T6" fmla="*/ 2147483646 w 3464"/>
                <a:gd name="T7" fmla="*/ 2147483646 h 3991"/>
                <a:gd name="T8" fmla="*/ 2147483646 w 3464"/>
                <a:gd name="T9" fmla="*/ 2147483646 h 3991"/>
                <a:gd name="T10" fmla="*/ 2147483646 w 3464"/>
                <a:gd name="T11" fmla="*/ 2147483646 h 3991"/>
                <a:gd name="T12" fmla="*/ 2147483646 w 3464"/>
                <a:gd name="T13" fmla="*/ 2147483646 h 3991"/>
                <a:gd name="T14" fmla="*/ 2147483646 w 3464"/>
                <a:gd name="T15" fmla="*/ 2147483646 h 3991"/>
                <a:gd name="T16" fmla="*/ 2147483646 w 3464"/>
                <a:gd name="T17" fmla="*/ 0 h 3991"/>
                <a:gd name="T18" fmla="*/ 2147483646 w 3464"/>
                <a:gd name="T19" fmla="*/ 2147483646 h 3991"/>
                <a:gd name="T20" fmla="*/ 2147483646 w 3464"/>
                <a:gd name="T21" fmla="*/ 2147483646 h 3991"/>
                <a:gd name="T22" fmla="*/ 2147483646 w 3464"/>
                <a:gd name="T23" fmla="*/ 2147483646 h 3991"/>
                <a:gd name="T24" fmla="*/ 2147483646 w 3464"/>
                <a:gd name="T25" fmla="*/ 2147483646 h 3991"/>
                <a:gd name="T26" fmla="*/ 2147483646 w 3464"/>
                <a:gd name="T27" fmla="*/ 2147483646 h 3991"/>
                <a:gd name="T28" fmla="*/ 2147483646 w 3464"/>
                <a:gd name="T29" fmla="*/ 2147483646 h 3991"/>
                <a:gd name="T30" fmla="*/ 2147483646 w 3464"/>
                <a:gd name="T31" fmla="*/ 2147483646 h 3991"/>
                <a:gd name="T32" fmla="*/ 2147483646 w 3464"/>
                <a:gd name="T33" fmla="*/ 2147483646 h 3991"/>
                <a:gd name="T34" fmla="*/ 0 w 3464"/>
                <a:gd name="T35" fmla="*/ 2147483646 h 3991"/>
                <a:gd name="T36" fmla="*/ 2147483646 w 3464"/>
                <a:gd name="T37" fmla="*/ 2147483646 h 3991"/>
                <a:gd name="T38" fmla="*/ 2147483646 w 3464"/>
                <a:gd name="T39" fmla="*/ 2147483646 h 3991"/>
                <a:gd name="T40" fmla="*/ 2147483646 w 3464"/>
                <a:gd name="T41" fmla="*/ 2147483646 h 3991"/>
                <a:gd name="T42" fmla="*/ 2147483646 w 3464"/>
                <a:gd name="T43" fmla="*/ 2147483646 h 3991"/>
                <a:gd name="T44" fmla="*/ 2147483646 w 3464"/>
                <a:gd name="T45" fmla="*/ 2147483646 h 3991"/>
                <a:gd name="T46" fmla="*/ 2147483646 w 3464"/>
                <a:gd name="T47" fmla="*/ 2147483646 h 3991"/>
                <a:gd name="T48" fmla="*/ 2147483646 w 3464"/>
                <a:gd name="T49" fmla="*/ 2147483646 h 3991"/>
                <a:gd name="T50" fmla="*/ 2147483646 w 3464"/>
                <a:gd name="T51" fmla="*/ 2147483646 h 3991"/>
                <a:gd name="T52" fmla="*/ 2147483646 w 3464"/>
                <a:gd name="T53" fmla="*/ 2147483646 h 3991"/>
                <a:gd name="T54" fmla="*/ 2147483646 w 3464"/>
                <a:gd name="T55" fmla="*/ 2147483646 h 3991"/>
                <a:gd name="T56" fmla="*/ 2147483646 w 3464"/>
                <a:gd name="T57" fmla="*/ 2147483646 h 3991"/>
                <a:gd name="T58" fmla="*/ 2147483646 w 3464"/>
                <a:gd name="T59" fmla="*/ 2147483646 h 3991"/>
                <a:gd name="T60" fmla="*/ 2147483646 w 3464"/>
                <a:gd name="T61" fmla="*/ 2147483646 h 3991"/>
                <a:gd name="T62" fmla="*/ 2147483646 w 3464"/>
                <a:gd name="T63" fmla="*/ 2147483646 h 3991"/>
                <a:gd name="T64" fmla="*/ 2147483646 w 3464"/>
                <a:gd name="T65" fmla="*/ 2147483646 h 3991"/>
                <a:gd name="T66" fmla="*/ 2147483646 w 3464"/>
                <a:gd name="T67" fmla="*/ 2147483646 h 3991"/>
                <a:gd name="T68" fmla="*/ 2147483646 w 3464"/>
                <a:gd name="T69" fmla="*/ 2147483646 h 399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464" h="3991">
                  <a:moveTo>
                    <a:pt x="3357" y="106"/>
                  </a:moveTo>
                  <a:lnTo>
                    <a:pt x="3357" y="106"/>
                  </a:lnTo>
                  <a:lnTo>
                    <a:pt x="3344" y="93"/>
                  </a:lnTo>
                  <a:lnTo>
                    <a:pt x="3330" y="81"/>
                  </a:lnTo>
                  <a:lnTo>
                    <a:pt x="3315" y="69"/>
                  </a:lnTo>
                  <a:lnTo>
                    <a:pt x="3301" y="60"/>
                  </a:lnTo>
                  <a:lnTo>
                    <a:pt x="3286" y="49"/>
                  </a:lnTo>
                  <a:lnTo>
                    <a:pt x="3269" y="41"/>
                  </a:lnTo>
                  <a:lnTo>
                    <a:pt x="3254" y="33"/>
                  </a:lnTo>
                  <a:lnTo>
                    <a:pt x="3238" y="26"/>
                  </a:lnTo>
                  <a:lnTo>
                    <a:pt x="3221" y="20"/>
                  </a:lnTo>
                  <a:lnTo>
                    <a:pt x="3204" y="14"/>
                  </a:lnTo>
                  <a:lnTo>
                    <a:pt x="3187" y="9"/>
                  </a:lnTo>
                  <a:lnTo>
                    <a:pt x="3170" y="6"/>
                  </a:lnTo>
                  <a:lnTo>
                    <a:pt x="3153" y="3"/>
                  </a:lnTo>
                  <a:lnTo>
                    <a:pt x="3136" y="1"/>
                  </a:lnTo>
                  <a:lnTo>
                    <a:pt x="3118" y="0"/>
                  </a:lnTo>
                  <a:lnTo>
                    <a:pt x="3100" y="0"/>
                  </a:lnTo>
                  <a:lnTo>
                    <a:pt x="3083" y="0"/>
                  </a:lnTo>
                  <a:lnTo>
                    <a:pt x="3066" y="1"/>
                  </a:lnTo>
                  <a:lnTo>
                    <a:pt x="3049" y="3"/>
                  </a:lnTo>
                  <a:lnTo>
                    <a:pt x="3031" y="6"/>
                  </a:lnTo>
                  <a:lnTo>
                    <a:pt x="3015" y="9"/>
                  </a:lnTo>
                  <a:lnTo>
                    <a:pt x="2997" y="14"/>
                  </a:lnTo>
                  <a:lnTo>
                    <a:pt x="2981" y="20"/>
                  </a:lnTo>
                  <a:lnTo>
                    <a:pt x="2964" y="26"/>
                  </a:lnTo>
                  <a:lnTo>
                    <a:pt x="2948" y="33"/>
                  </a:lnTo>
                  <a:lnTo>
                    <a:pt x="2931" y="41"/>
                  </a:lnTo>
                  <a:lnTo>
                    <a:pt x="2916" y="49"/>
                  </a:lnTo>
                  <a:lnTo>
                    <a:pt x="2901" y="60"/>
                  </a:lnTo>
                  <a:lnTo>
                    <a:pt x="2885" y="69"/>
                  </a:lnTo>
                  <a:lnTo>
                    <a:pt x="2871" y="81"/>
                  </a:lnTo>
                  <a:lnTo>
                    <a:pt x="2857" y="93"/>
                  </a:lnTo>
                  <a:lnTo>
                    <a:pt x="2843" y="106"/>
                  </a:lnTo>
                  <a:lnTo>
                    <a:pt x="0" y="2956"/>
                  </a:lnTo>
                  <a:lnTo>
                    <a:pt x="0" y="3991"/>
                  </a:lnTo>
                  <a:lnTo>
                    <a:pt x="3357" y="620"/>
                  </a:lnTo>
                  <a:lnTo>
                    <a:pt x="3370" y="607"/>
                  </a:lnTo>
                  <a:lnTo>
                    <a:pt x="3382" y="593"/>
                  </a:lnTo>
                  <a:lnTo>
                    <a:pt x="3394" y="577"/>
                  </a:lnTo>
                  <a:lnTo>
                    <a:pt x="3404" y="563"/>
                  </a:lnTo>
                  <a:lnTo>
                    <a:pt x="3414" y="548"/>
                  </a:lnTo>
                  <a:lnTo>
                    <a:pt x="3422" y="532"/>
                  </a:lnTo>
                  <a:lnTo>
                    <a:pt x="3430" y="516"/>
                  </a:lnTo>
                  <a:lnTo>
                    <a:pt x="3437" y="500"/>
                  </a:lnTo>
                  <a:lnTo>
                    <a:pt x="3444" y="483"/>
                  </a:lnTo>
                  <a:lnTo>
                    <a:pt x="3449" y="466"/>
                  </a:lnTo>
                  <a:lnTo>
                    <a:pt x="3454" y="449"/>
                  </a:lnTo>
                  <a:lnTo>
                    <a:pt x="3457" y="432"/>
                  </a:lnTo>
                  <a:lnTo>
                    <a:pt x="3461" y="415"/>
                  </a:lnTo>
                  <a:lnTo>
                    <a:pt x="3462" y="398"/>
                  </a:lnTo>
                  <a:lnTo>
                    <a:pt x="3464" y="380"/>
                  </a:lnTo>
                  <a:lnTo>
                    <a:pt x="3464" y="363"/>
                  </a:lnTo>
                  <a:lnTo>
                    <a:pt x="3464" y="345"/>
                  </a:lnTo>
                  <a:lnTo>
                    <a:pt x="3462" y="329"/>
                  </a:lnTo>
                  <a:lnTo>
                    <a:pt x="3461" y="311"/>
                  </a:lnTo>
                  <a:lnTo>
                    <a:pt x="3457" y="293"/>
                  </a:lnTo>
                  <a:lnTo>
                    <a:pt x="3454" y="276"/>
                  </a:lnTo>
                  <a:lnTo>
                    <a:pt x="3449" y="259"/>
                  </a:lnTo>
                  <a:lnTo>
                    <a:pt x="3444" y="243"/>
                  </a:lnTo>
                  <a:lnTo>
                    <a:pt x="3437" y="226"/>
                  </a:lnTo>
                  <a:lnTo>
                    <a:pt x="3430" y="210"/>
                  </a:lnTo>
                  <a:lnTo>
                    <a:pt x="3422" y="194"/>
                  </a:lnTo>
                  <a:lnTo>
                    <a:pt x="3414" y="178"/>
                  </a:lnTo>
                  <a:lnTo>
                    <a:pt x="3404" y="163"/>
                  </a:lnTo>
                  <a:lnTo>
                    <a:pt x="3394" y="148"/>
                  </a:lnTo>
                  <a:lnTo>
                    <a:pt x="3382" y="134"/>
                  </a:lnTo>
                  <a:lnTo>
                    <a:pt x="3370" y="120"/>
                  </a:lnTo>
                  <a:lnTo>
                    <a:pt x="3357" y="106"/>
                  </a:lnTo>
                  <a:close/>
                </a:path>
              </a:pathLst>
            </a:custGeom>
            <a:solidFill>
              <a:srgbClr val="0098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11" name="Picture 2" descr="C:\Users\Laura\Downloads\freccia_biancoverde-removebg-preview.png">
            <a:extLst>
              <a:ext uri="{FF2B5EF4-FFF2-40B4-BE49-F238E27FC236}">
                <a16:creationId xmlns:a16="http://schemas.microsoft.com/office/drawing/2014/main" id="{1E79B75F-00C0-489A-F816-98D239FD1DD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3936452" flipV="1">
            <a:off x="-269874" y="166687"/>
            <a:ext cx="2660650"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 descr="C:\Users\Laura\Downloads\freccia_verde-removebg-preview.png">
            <a:extLst>
              <a:ext uri="{FF2B5EF4-FFF2-40B4-BE49-F238E27FC236}">
                <a16:creationId xmlns:a16="http://schemas.microsoft.com/office/drawing/2014/main" id="{8E001B17-239E-4AB3-27D5-922BAFC1F18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6816731">
            <a:off x="6818312" y="274638"/>
            <a:ext cx="2633663"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upo 6">
            <a:extLst>
              <a:ext uri="{FF2B5EF4-FFF2-40B4-BE49-F238E27FC236}">
                <a16:creationId xmlns:a16="http://schemas.microsoft.com/office/drawing/2014/main" id="{62A0F0A1-9CEF-006A-6426-DF774EFCF6A2}"/>
              </a:ext>
            </a:extLst>
          </p:cNvPr>
          <p:cNvGrpSpPr/>
          <p:nvPr userDrawn="1"/>
        </p:nvGrpSpPr>
        <p:grpSpPr>
          <a:xfrm>
            <a:off x="874206" y="5294269"/>
            <a:ext cx="8276855" cy="460863"/>
            <a:chOff x="1013904" y="6389537"/>
            <a:chExt cx="10955890" cy="388038"/>
          </a:xfrm>
          <a:solidFill>
            <a:srgbClr val="42B38F"/>
          </a:solidFill>
        </p:grpSpPr>
        <p:grpSp>
          <p:nvGrpSpPr>
            <p:cNvPr id="14" name="Grupo 7">
              <a:extLst>
                <a:ext uri="{FF2B5EF4-FFF2-40B4-BE49-F238E27FC236}">
                  <a16:creationId xmlns:a16="http://schemas.microsoft.com/office/drawing/2014/main" id="{170AFE3F-7347-946D-29B2-9CEC86C9A9A9}"/>
                </a:ext>
              </a:extLst>
            </p:cNvPr>
            <p:cNvGrpSpPr/>
            <p:nvPr/>
          </p:nvGrpSpPr>
          <p:grpSpPr>
            <a:xfrm>
              <a:off x="3753459" y="6389537"/>
              <a:ext cx="8216335" cy="365060"/>
              <a:chOff x="9144682" y="5304675"/>
              <a:chExt cx="8216335" cy="365060"/>
            </a:xfrm>
            <a:grpFill/>
          </p:grpSpPr>
          <p:sp>
            <p:nvSpPr>
              <p:cNvPr id="19" name="Triángulo rectángulo 19">
                <a:extLst>
                  <a:ext uri="{FF2B5EF4-FFF2-40B4-BE49-F238E27FC236}">
                    <a16:creationId xmlns:a16="http://schemas.microsoft.com/office/drawing/2014/main" id="{772559AE-0193-E391-6DC7-47EDBBA2FB0F}"/>
                  </a:ext>
                </a:extLst>
              </p:cNvPr>
              <p:cNvSpPr/>
              <p:nvPr/>
            </p:nvSpPr>
            <p:spPr>
              <a:xfrm flipH="1">
                <a:off x="9144682" y="5304675"/>
                <a:ext cx="630310" cy="365060"/>
              </a:xfrm>
              <a:prstGeom prst="rtTriangle">
                <a:avLst/>
              </a:prstGeom>
              <a:grp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es-ES" kern="0">
                  <a:solidFill>
                    <a:sysClr val="window" lastClr="FFFFFF"/>
                  </a:solidFill>
                  <a:latin typeface="Calibri"/>
                  <a:cs typeface="+mn-cs"/>
                </a:endParaRPr>
              </a:p>
            </p:txBody>
          </p:sp>
          <p:sp>
            <p:nvSpPr>
              <p:cNvPr id="20" name="Rectángulo 18">
                <a:extLst>
                  <a:ext uri="{FF2B5EF4-FFF2-40B4-BE49-F238E27FC236}">
                    <a16:creationId xmlns:a16="http://schemas.microsoft.com/office/drawing/2014/main" id="{6371B029-21C2-055E-C189-D825F0523E5C}"/>
                  </a:ext>
                </a:extLst>
              </p:cNvPr>
              <p:cNvSpPr/>
              <p:nvPr/>
            </p:nvSpPr>
            <p:spPr>
              <a:xfrm>
                <a:off x="9774992" y="5304675"/>
                <a:ext cx="7586025" cy="365060"/>
              </a:xfrm>
              <a:prstGeom prst="rect">
                <a:avLst/>
              </a:prstGeom>
              <a:grp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es-ES" kern="0">
                  <a:solidFill>
                    <a:sysClr val="window" lastClr="FFFFFF"/>
                  </a:solidFill>
                  <a:latin typeface="Calibri"/>
                  <a:cs typeface="+mn-cs"/>
                </a:endParaRPr>
              </a:p>
            </p:txBody>
          </p:sp>
        </p:grpSp>
        <p:sp>
          <p:nvSpPr>
            <p:cNvPr id="15" name="Shape 745">
              <a:extLst>
                <a:ext uri="{FF2B5EF4-FFF2-40B4-BE49-F238E27FC236}">
                  <a16:creationId xmlns:a16="http://schemas.microsoft.com/office/drawing/2014/main" id="{55ED43C7-9930-E918-E8B0-A208CCED56A1}"/>
                </a:ext>
              </a:extLst>
            </p:cNvPr>
            <p:cNvSpPr/>
            <p:nvPr/>
          </p:nvSpPr>
          <p:spPr>
            <a:xfrm>
              <a:off x="1013904" y="6731620"/>
              <a:ext cx="12546" cy="45955"/>
            </a:xfrm>
            <a:custGeom>
              <a:avLst/>
              <a:gdLst/>
              <a:ahLst/>
              <a:cxnLst/>
              <a:rect l="0" t="0" r="0" b="0"/>
              <a:pathLst>
                <a:path w="12548" h="46012">
                  <a:moveTo>
                    <a:pt x="10109" y="0"/>
                  </a:moveTo>
                  <a:lnTo>
                    <a:pt x="12548" y="0"/>
                  </a:lnTo>
                  <a:lnTo>
                    <a:pt x="12548" y="46012"/>
                  </a:lnTo>
                  <a:lnTo>
                    <a:pt x="9982" y="46012"/>
                  </a:lnTo>
                  <a:lnTo>
                    <a:pt x="9982" y="7391"/>
                  </a:lnTo>
                  <a:lnTo>
                    <a:pt x="10211" y="3010"/>
                  </a:lnTo>
                  <a:lnTo>
                    <a:pt x="10109" y="3010"/>
                  </a:lnTo>
                  <a:lnTo>
                    <a:pt x="7493" y="6362"/>
                  </a:lnTo>
                  <a:lnTo>
                    <a:pt x="1918" y="12217"/>
                  </a:lnTo>
                  <a:lnTo>
                    <a:pt x="0" y="10452"/>
                  </a:lnTo>
                  <a:lnTo>
                    <a:pt x="10109" y="0"/>
                  </a:lnTo>
                  <a:close/>
                </a:path>
              </a:pathLst>
            </a:custGeom>
            <a:grpFill/>
            <a:ln w="0" cap="flat">
              <a:noFill/>
              <a:miter lim="127000"/>
            </a:ln>
            <a:effectLst/>
          </p:spPr>
          <p:txBody>
            <a:bodyPr/>
            <a:lstStyle/>
            <a:p>
              <a:pPr eaLnBrk="1" fontAlgn="auto" hangingPunct="1">
                <a:spcBef>
                  <a:spcPts val="0"/>
                </a:spcBef>
                <a:spcAft>
                  <a:spcPts val="0"/>
                </a:spcAft>
                <a:defRPr/>
              </a:pPr>
              <a:endParaRPr lang="es-ES" kern="0">
                <a:solidFill>
                  <a:sysClr val="windowText" lastClr="000000"/>
                </a:solidFill>
                <a:latin typeface="Arial" charset="0"/>
                <a:cs typeface="Arial" charset="0"/>
              </a:endParaRPr>
            </a:p>
          </p:txBody>
        </p:sp>
        <p:sp>
          <p:nvSpPr>
            <p:cNvPr id="16" name="Shape 747">
              <a:extLst>
                <a:ext uri="{FF2B5EF4-FFF2-40B4-BE49-F238E27FC236}">
                  <a16:creationId xmlns:a16="http://schemas.microsoft.com/office/drawing/2014/main" id="{E0E75168-1AD8-5D49-A6B5-ECECAD241E11}"/>
                </a:ext>
              </a:extLst>
            </p:cNvPr>
            <p:cNvSpPr/>
            <p:nvPr/>
          </p:nvSpPr>
          <p:spPr>
            <a:xfrm>
              <a:off x="1643309" y="6479148"/>
              <a:ext cx="12546" cy="45955"/>
            </a:xfrm>
            <a:custGeom>
              <a:avLst/>
              <a:gdLst/>
              <a:ahLst/>
              <a:cxnLst/>
              <a:rect l="0" t="0" r="0" b="0"/>
              <a:pathLst>
                <a:path w="12548" h="46012">
                  <a:moveTo>
                    <a:pt x="10109" y="0"/>
                  </a:moveTo>
                  <a:lnTo>
                    <a:pt x="12548" y="0"/>
                  </a:lnTo>
                  <a:lnTo>
                    <a:pt x="12548" y="46012"/>
                  </a:lnTo>
                  <a:lnTo>
                    <a:pt x="9982" y="46012"/>
                  </a:lnTo>
                  <a:lnTo>
                    <a:pt x="9982" y="7391"/>
                  </a:lnTo>
                  <a:lnTo>
                    <a:pt x="10211" y="3010"/>
                  </a:lnTo>
                  <a:lnTo>
                    <a:pt x="10109" y="3010"/>
                  </a:lnTo>
                  <a:lnTo>
                    <a:pt x="7493" y="6362"/>
                  </a:lnTo>
                  <a:lnTo>
                    <a:pt x="1918" y="12217"/>
                  </a:lnTo>
                  <a:lnTo>
                    <a:pt x="0" y="10452"/>
                  </a:lnTo>
                  <a:lnTo>
                    <a:pt x="10109" y="0"/>
                  </a:lnTo>
                  <a:close/>
                </a:path>
              </a:pathLst>
            </a:custGeom>
            <a:grpFill/>
            <a:ln w="0" cap="flat">
              <a:noFill/>
              <a:miter lim="127000"/>
            </a:ln>
            <a:effectLst/>
          </p:spPr>
          <p:txBody>
            <a:bodyPr/>
            <a:lstStyle/>
            <a:p>
              <a:pPr eaLnBrk="1" fontAlgn="auto" hangingPunct="1">
                <a:spcBef>
                  <a:spcPts val="0"/>
                </a:spcBef>
                <a:spcAft>
                  <a:spcPts val="0"/>
                </a:spcAft>
                <a:defRPr/>
              </a:pPr>
              <a:endParaRPr lang="es-ES" kern="0">
                <a:solidFill>
                  <a:sysClr val="windowText" lastClr="000000"/>
                </a:solidFill>
                <a:latin typeface="Arial" charset="0"/>
                <a:cs typeface="Arial" charset="0"/>
              </a:endParaRPr>
            </a:p>
          </p:txBody>
        </p:sp>
        <p:sp>
          <p:nvSpPr>
            <p:cNvPr id="17" name="Shape 749">
              <a:extLst>
                <a:ext uri="{FF2B5EF4-FFF2-40B4-BE49-F238E27FC236}">
                  <a16:creationId xmlns:a16="http://schemas.microsoft.com/office/drawing/2014/main" id="{AF20BAE5-CF68-0C8D-13C9-14C8DDB3C607}"/>
                </a:ext>
              </a:extLst>
            </p:cNvPr>
            <p:cNvSpPr/>
            <p:nvPr/>
          </p:nvSpPr>
          <p:spPr>
            <a:xfrm>
              <a:off x="2343845" y="6479148"/>
              <a:ext cx="12546" cy="45955"/>
            </a:xfrm>
            <a:custGeom>
              <a:avLst/>
              <a:gdLst/>
              <a:ahLst/>
              <a:cxnLst/>
              <a:rect l="0" t="0" r="0" b="0"/>
              <a:pathLst>
                <a:path w="12548" h="46012">
                  <a:moveTo>
                    <a:pt x="10109" y="0"/>
                  </a:moveTo>
                  <a:lnTo>
                    <a:pt x="12548" y="0"/>
                  </a:lnTo>
                  <a:lnTo>
                    <a:pt x="12548" y="46012"/>
                  </a:lnTo>
                  <a:lnTo>
                    <a:pt x="9982" y="46012"/>
                  </a:lnTo>
                  <a:lnTo>
                    <a:pt x="9982" y="7391"/>
                  </a:lnTo>
                  <a:lnTo>
                    <a:pt x="10211" y="3010"/>
                  </a:lnTo>
                  <a:lnTo>
                    <a:pt x="10109" y="3010"/>
                  </a:lnTo>
                  <a:lnTo>
                    <a:pt x="7493" y="6362"/>
                  </a:lnTo>
                  <a:lnTo>
                    <a:pt x="1918" y="12217"/>
                  </a:lnTo>
                  <a:lnTo>
                    <a:pt x="0" y="10452"/>
                  </a:lnTo>
                  <a:lnTo>
                    <a:pt x="10109" y="0"/>
                  </a:lnTo>
                  <a:close/>
                </a:path>
              </a:pathLst>
            </a:custGeom>
            <a:grpFill/>
            <a:ln w="0" cap="flat">
              <a:noFill/>
              <a:miter lim="127000"/>
            </a:ln>
            <a:effectLst/>
          </p:spPr>
          <p:txBody>
            <a:bodyPr/>
            <a:lstStyle/>
            <a:p>
              <a:pPr eaLnBrk="1" fontAlgn="auto" hangingPunct="1">
                <a:spcBef>
                  <a:spcPts val="0"/>
                </a:spcBef>
                <a:spcAft>
                  <a:spcPts val="0"/>
                </a:spcAft>
                <a:defRPr/>
              </a:pPr>
              <a:endParaRPr lang="es-ES" kern="0">
                <a:solidFill>
                  <a:sysClr val="windowText" lastClr="000000"/>
                </a:solidFill>
                <a:latin typeface="Arial" charset="0"/>
                <a:cs typeface="Arial" charset="0"/>
              </a:endParaRPr>
            </a:p>
          </p:txBody>
        </p:sp>
        <p:sp>
          <p:nvSpPr>
            <p:cNvPr id="18" name="Shape 751">
              <a:extLst>
                <a:ext uri="{FF2B5EF4-FFF2-40B4-BE49-F238E27FC236}">
                  <a16:creationId xmlns:a16="http://schemas.microsoft.com/office/drawing/2014/main" id="{C245298D-8C27-BB91-96A4-2ABE202CF553}"/>
                </a:ext>
              </a:extLst>
            </p:cNvPr>
            <p:cNvSpPr/>
            <p:nvPr/>
          </p:nvSpPr>
          <p:spPr>
            <a:xfrm>
              <a:off x="3933527" y="6479148"/>
              <a:ext cx="12546" cy="45955"/>
            </a:xfrm>
            <a:custGeom>
              <a:avLst/>
              <a:gdLst/>
              <a:ahLst/>
              <a:cxnLst/>
              <a:rect l="0" t="0" r="0" b="0"/>
              <a:pathLst>
                <a:path w="12548" h="46012">
                  <a:moveTo>
                    <a:pt x="10109" y="0"/>
                  </a:moveTo>
                  <a:lnTo>
                    <a:pt x="12548" y="0"/>
                  </a:lnTo>
                  <a:lnTo>
                    <a:pt x="12548" y="46012"/>
                  </a:lnTo>
                  <a:lnTo>
                    <a:pt x="9982" y="46012"/>
                  </a:lnTo>
                  <a:lnTo>
                    <a:pt x="9982" y="7391"/>
                  </a:lnTo>
                  <a:lnTo>
                    <a:pt x="10211" y="3010"/>
                  </a:lnTo>
                  <a:lnTo>
                    <a:pt x="10109" y="3010"/>
                  </a:lnTo>
                  <a:lnTo>
                    <a:pt x="7493" y="6362"/>
                  </a:lnTo>
                  <a:lnTo>
                    <a:pt x="1918" y="12217"/>
                  </a:lnTo>
                  <a:lnTo>
                    <a:pt x="0" y="10452"/>
                  </a:lnTo>
                  <a:lnTo>
                    <a:pt x="10109" y="0"/>
                  </a:lnTo>
                  <a:close/>
                </a:path>
              </a:pathLst>
            </a:custGeom>
            <a:grpFill/>
            <a:ln w="0" cap="flat">
              <a:noFill/>
              <a:miter lim="127000"/>
            </a:ln>
            <a:effectLst/>
          </p:spPr>
          <p:txBody>
            <a:bodyPr/>
            <a:lstStyle/>
            <a:p>
              <a:pPr eaLnBrk="1" fontAlgn="auto" hangingPunct="1">
                <a:spcBef>
                  <a:spcPts val="0"/>
                </a:spcBef>
                <a:spcAft>
                  <a:spcPts val="0"/>
                </a:spcAft>
                <a:defRPr/>
              </a:pPr>
              <a:endParaRPr lang="es-ES" kern="0">
                <a:solidFill>
                  <a:sysClr val="windowText" lastClr="000000"/>
                </a:solidFill>
                <a:latin typeface="Arial" charset="0"/>
                <a:cs typeface="Arial" charset="0"/>
              </a:endParaRPr>
            </a:p>
          </p:txBody>
        </p:sp>
      </p:grpSp>
      <p:sp>
        <p:nvSpPr>
          <p:cNvPr id="21" name="CuadroTexto 7">
            <a:extLst>
              <a:ext uri="{FF2B5EF4-FFF2-40B4-BE49-F238E27FC236}">
                <a16:creationId xmlns:a16="http://schemas.microsoft.com/office/drawing/2014/main" id="{962A79AE-6837-42F8-2569-B5CE1C406ECC}"/>
              </a:ext>
            </a:extLst>
          </p:cNvPr>
          <p:cNvSpPr txBox="1"/>
          <p:nvPr userDrawn="1"/>
        </p:nvSpPr>
        <p:spPr bwMode="auto">
          <a:xfrm>
            <a:off x="3302000" y="5294313"/>
            <a:ext cx="5854700" cy="458787"/>
          </a:xfrm>
          <a:prstGeom prst="rect">
            <a:avLst/>
          </a:prstGeom>
          <a:noFill/>
        </p:spPr>
        <p:txBody>
          <a:bodyPr>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defRPr/>
            </a:pPr>
            <a:r>
              <a:rPr lang="en-US" sz="800" b="1" dirty="0">
                <a:solidFill>
                  <a:schemeClr val="bg1"/>
                </a:solidFill>
                <a:latin typeface="+mj-lt"/>
                <a:cs typeface="Arial" panose="020B0604020202020204" pitchFamily="34" charset="0"/>
              </a:rPr>
              <a:t>This project has received funding from the Bio-based Industries Joint Undertaking (JU) under the European Union’s Horizon 2020 research and innovation programme under Grant Agreement No. 101023685. The JU receives support from the European Union’s Horizon 2020 research and innovation programme and the Bio-based Industries Consortium.</a:t>
            </a:r>
            <a:endParaRPr lang="es-ES" sz="800" b="1" dirty="0">
              <a:solidFill>
                <a:schemeClr val="bg1"/>
              </a:solidFill>
              <a:latin typeface="+mj-lt"/>
              <a:cs typeface="Arial" panose="020B0604020202020204" pitchFamily="34" charset="0"/>
            </a:endParaRPr>
          </a:p>
        </p:txBody>
      </p:sp>
      <p:sp>
        <p:nvSpPr>
          <p:cNvPr id="2" name="Title 1"/>
          <p:cNvSpPr>
            <a:spLocks noGrp="1"/>
          </p:cNvSpPr>
          <p:nvPr>
            <p:ph type="ctrTitle"/>
          </p:nvPr>
        </p:nvSpPr>
        <p:spPr>
          <a:xfrm>
            <a:off x="3019518" y="1777380"/>
            <a:ext cx="3104964" cy="1989667"/>
          </a:xfrm>
        </p:spPr>
        <p:txBody>
          <a:bodyPr anchor="b">
            <a:normAutofit/>
          </a:bodyPr>
          <a:lstStyle>
            <a:lvl1pPr algn="ctr">
              <a:defRPr sz="3400" b="1" cap="all" baseline="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Subtitle 2"/>
          <p:cNvSpPr>
            <a:spLocks noGrp="1"/>
          </p:cNvSpPr>
          <p:nvPr>
            <p:ph type="subTitle" idx="1"/>
          </p:nvPr>
        </p:nvSpPr>
        <p:spPr>
          <a:xfrm>
            <a:off x="3019518" y="3843776"/>
            <a:ext cx="3104964" cy="982928"/>
          </a:xfrm>
        </p:spPr>
        <p:txBody>
          <a:bodyPr/>
          <a:lstStyle>
            <a:lvl1pPr marL="0" indent="0" algn="ctr">
              <a:buNone/>
              <a:defRPr sz="1900">
                <a:solidFill>
                  <a:schemeClr val="accent3">
                    <a:lumMod val="75000"/>
                  </a:schemeClr>
                </a:solidFill>
              </a:defRPr>
            </a:lvl1pPr>
            <a:lvl2pPr marL="356616" indent="0" algn="ctr">
              <a:buNone/>
              <a:defRPr sz="1600"/>
            </a:lvl2pPr>
            <a:lvl3pPr marL="713232" indent="0" algn="ctr">
              <a:buNone/>
              <a:defRPr sz="1400"/>
            </a:lvl3pPr>
            <a:lvl4pPr marL="1069848" indent="0" algn="ctr">
              <a:buNone/>
              <a:defRPr sz="1200"/>
            </a:lvl4pPr>
            <a:lvl5pPr marL="1426464" indent="0" algn="ctr">
              <a:buNone/>
              <a:defRPr sz="1200"/>
            </a:lvl5pPr>
            <a:lvl6pPr marL="1783080" indent="0" algn="ctr">
              <a:buNone/>
              <a:defRPr sz="1200"/>
            </a:lvl6pPr>
            <a:lvl7pPr marL="2139696" indent="0" algn="ctr">
              <a:buNone/>
              <a:defRPr sz="1200"/>
            </a:lvl7pPr>
            <a:lvl8pPr marL="2496312" indent="0" algn="ctr">
              <a:buNone/>
              <a:defRPr sz="1200"/>
            </a:lvl8pPr>
            <a:lvl9pPr marL="2852928" indent="0" algn="ctr">
              <a:buNone/>
              <a:defRPr sz="1200"/>
            </a:lvl9pPr>
          </a:lstStyle>
          <a:p>
            <a:r>
              <a:rPr lang="en-US"/>
              <a:t>Click to edit Master subtitle style</a:t>
            </a:r>
          </a:p>
        </p:txBody>
      </p:sp>
    </p:spTree>
    <p:extLst>
      <p:ext uri="{BB962C8B-B14F-4D97-AF65-F5344CB8AC3E}">
        <p14:creationId xmlns:p14="http://schemas.microsoft.com/office/powerpoint/2010/main" val="31659576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grpSp>
        <p:nvGrpSpPr>
          <p:cNvPr id="4" name="Group 15">
            <a:extLst>
              <a:ext uri="{FF2B5EF4-FFF2-40B4-BE49-F238E27FC236}">
                <a16:creationId xmlns:a16="http://schemas.microsoft.com/office/drawing/2014/main" id="{F1F00D94-44B6-BF65-4511-E066A7E4C3FB}"/>
              </a:ext>
            </a:extLst>
          </p:cNvPr>
          <p:cNvGrpSpPr>
            <a:grpSpLocks/>
          </p:cNvGrpSpPr>
          <p:nvPr userDrawn="1"/>
        </p:nvGrpSpPr>
        <p:grpSpPr bwMode="auto">
          <a:xfrm>
            <a:off x="0" y="0"/>
            <a:ext cx="9144000" cy="5715000"/>
            <a:chOff x="6350" y="-1"/>
            <a:chExt cx="12179301" cy="6858001"/>
          </a:xfrm>
        </p:grpSpPr>
        <p:sp>
          <p:nvSpPr>
            <p:cNvPr id="5" name="AutoShape 3">
              <a:extLst>
                <a:ext uri="{FF2B5EF4-FFF2-40B4-BE49-F238E27FC236}">
                  <a16:creationId xmlns:a16="http://schemas.microsoft.com/office/drawing/2014/main" id="{F6690723-BF47-8EAC-0863-3A74494288D2}"/>
                </a:ext>
              </a:extLst>
            </p:cNvPr>
            <p:cNvSpPr>
              <a:spLocks noChangeAspect="1" noChangeArrowheads="1" noTextEdit="1"/>
            </p:cNvSpPr>
            <p:nvPr/>
          </p:nvSpPr>
          <p:spPr bwMode="auto">
            <a:xfrm>
              <a:off x="6350" y="0"/>
              <a:ext cx="121793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 name="Freeform 7">
              <a:extLst>
                <a:ext uri="{FF2B5EF4-FFF2-40B4-BE49-F238E27FC236}">
                  <a16:creationId xmlns:a16="http://schemas.microsoft.com/office/drawing/2014/main" id="{E459AD24-C36F-525D-1DE9-3EDEAE9E1B03}"/>
                </a:ext>
              </a:extLst>
            </p:cNvPr>
            <p:cNvSpPr>
              <a:spLocks/>
            </p:cNvSpPr>
            <p:nvPr userDrawn="1"/>
          </p:nvSpPr>
          <p:spPr bwMode="auto">
            <a:xfrm>
              <a:off x="6350" y="0"/>
              <a:ext cx="12179300" cy="6858000"/>
            </a:xfrm>
            <a:custGeom>
              <a:avLst/>
              <a:gdLst>
                <a:gd name="T0" fmla="*/ 2147483646 w 38360"/>
                <a:gd name="T1" fmla="*/ 2147483646 h 21600"/>
                <a:gd name="T2" fmla="*/ 2147483646 w 38360"/>
                <a:gd name="T3" fmla="*/ 2147483646 h 21600"/>
                <a:gd name="T4" fmla="*/ 2147483646 w 38360"/>
                <a:gd name="T5" fmla="*/ 2147483646 h 21600"/>
                <a:gd name="T6" fmla="*/ 2147483646 w 38360"/>
                <a:gd name="T7" fmla="*/ 2147483646 h 21600"/>
                <a:gd name="T8" fmla="*/ 2147483646 w 38360"/>
                <a:gd name="T9" fmla="*/ 2147483646 h 21600"/>
                <a:gd name="T10" fmla="*/ 2147483646 w 38360"/>
                <a:gd name="T11" fmla="*/ 2147483646 h 21600"/>
                <a:gd name="T12" fmla="*/ 2147483646 w 38360"/>
                <a:gd name="T13" fmla="*/ 2147483646 h 21600"/>
                <a:gd name="T14" fmla="*/ 2147483646 w 38360"/>
                <a:gd name="T15" fmla="*/ 2147483646 h 21600"/>
                <a:gd name="T16" fmla="*/ 2147483646 w 38360"/>
                <a:gd name="T17" fmla="*/ 2147483646 h 21600"/>
                <a:gd name="T18" fmla="*/ 2147483646 w 38360"/>
                <a:gd name="T19" fmla="*/ 2147483646 h 21600"/>
                <a:gd name="T20" fmla="*/ 2147483646 w 38360"/>
                <a:gd name="T21" fmla="*/ 2147483646 h 21600"/>
                <a:gd name="T22" fmla="*/ 2147483646 w 38360"/>
                <a:gd name="T23" fmla="*/ 2147483646 h 21600"/>
                <a:gd name="T24" fmla="*/ 2147483646 w 38360"/>
                <a:gd name="T25" fmla="*/ 2147483646 h 21600"/>
                <a:gd name="T26" fmla="*/ 2147483646 w 38360"/>
                <a:gd name="T27" fmla="*/ 2147483646 h 21600"/>
                <a:gd name="T28" fmla="*/ 2147483646 w 38360"/>
                <a:gd name="T29" fmla="*/ 2147483646 h 21600"/>
                <a:gd name="T30" fmla="*/ 2147483646 w 38360"/>
                <a:gd name="T31" fmla="*/ 2147483646 h 21600"/>
                <a:gd name="T32" fmla="*/ 2147483646 w 38360"/>
                <a:gd name="T33" fmla="*/ 2147483646 h 21600"/>
                <a:gd name="T34" fmla="*/ 2147483646 w 38360"/>
                <a:gd name="T35" fmla="*/ 2147483646 h 21600"/>
                <a:gd name="T36" fmla="*/ 2147483646 w 38360"/>
                <a:gd name="T37" fmla="*/ 2147483646 h 21600"/>
                <a:gd name="T38" fmla="*/ 2147483646 w 38360"/>
                <a:gd name="T39" fmla="*/ 2147483646 h 21600"/>
                <a:gd name="T40" fmla="*/ 2147483646 w 38360"/>
                <a:gd name="T41" fmla="*/ 2147483646 h 21600"/>
                <a:gd name="T42" fmla="*/ 2147483646 w 38360"/>
                <a:gd name="T43" fmla="*/ 2147483646 h 21600"/>
                <a:gd name="T44" fmla="*/ 2147483646 w 38360"/>
                <a:gd name="T45" fmla="*/ 2147483646 h 21600"/>
                <a:gd name="T46" fmla="*/ 2147483646 w 38360"/>
                <a:gd name="T47" fmla="*/ 2147483646 h 21600"/>
                <a:gd name="T48" fmla="*/ 2147483646 w 38360"/>
                <a:gd name="T49" fmla="*/ 2147483646 h 21600"/>
                <a:gd name="T50" fmla="*/ 2147483646 w 38360"/>
                <a:gd name="T51" fmla="*/ 2147483646 h 21600"/>
                <a:gd name="T52" fmla="*/ 2147483646 w 38360"/>
                <a:gd name="T53" fmla="*/ 2147483646 h 21600"/>
                <a:gd name="T54" fmla="*/ 2147483646 w 38360"/>
                <a:gd name="T55" fmla="*/ 2147483646 h 21600"/>
                <a:gd name="T56" fmla="*/ 2147483646 w 38360"/>
                <a:gd name="T57" fmla="*/ 2147483646 h 21600"/>
                <a:gd name="T58" fmla="*/ 2147483646 w 38360"/>
                <a:gd name="T59" fmla="*/ 2147483646 h 21600"/>
                <a:gd name="T60" fmla="*/ 2147483646 w 38360"/>
                <a:gd name="T61" fmla="*/ 2147483646 h 21600"/>
                <a:gd name="T62" fmla="*/ 2147483646 w 38360"/>
                <a:gd name="T63" fmla="*/ 2147483646 h 21600"/>
                <a:gd name="T64" fmla="*/ 2147483646 w 38360"/>
                <a:gd name="T65" fmla="*/ 2147483646 h 21600"/>
                <a:gd name="T66" fmla="*/ 2147483646 w 38360"/>
                <a:gd name="T67" fmla="*/ 2147483646 h 21600"/>
                <a:gd name="T68" fmla="*/ 2147483646 w 38360"/>
                <a:gd name="T69" fmla="*/ 2147483646 h 21600"/>
                <a:gd name="T70" fmla="*/ 2147483646 w 38360"/>
                <a:gd name="T71" fmla="*/ 2147483646 h 21600"/>
                <a:gd name="T72" fmla="*/ 2147483646 w 38360"/>
                <a:gd name="T73" fmla="*/ 2147483646 h 21600"/>
                <a:gd name="T74" fmla="*/ 2147483646 w 38360"/>
                <a:gd name="T75" fmla="*/ 2147483646 h 21600"/>
                <a:gd name="T76" fmla="*/ 2147483646 w 38360"/>
                <a:gd name="T77" fmla="*/ 2147483646 h 21600"/>
                <a:gd name="T78" fmla="*/ 2147483646 w 38360"/>
                <a:gd name="T79" fmla="*/ 2147483646 h 21600"/>
                <a:gd name="T80" fmla="*/ 2147483646 w 38360"/>
                <a:gd name="T81" fmla="*/ 2147483646 h 21600"/>
                <a:gd name="T82" fmla="*/ 2147483646 w 38360"/>
                <a:gd name="T83" fmla="*/ 2147483646 h 21600"/>
                <a:gd name="T84" fmla="*/ 2147483646 w 38360"/>
                <a:gd name="T85" fmla="*/ 2147483646 h 21600"/>
                <a:gd name="T86" fmla="*/ 2147483646 w 38360"/>
                <a:gd name="T87" fmla="*/ 2147483646 h 21600"/>
                <a:gd name="T88" fmla="*/ 2147483646 w 38360"/>
                <a:gd name="T89" fmla="*/ 2147483646 h 21600"/>
                <a:gd name="T90" fmla="*/ 2147483646 w 38360"/>
                <a:gd name="T91" fmla="*/ 2147483646 h 21600"/>
                <a:gd name="T92" fmla="*/ 2147483646 w 38360"/>
                <a:gd name="T93" fmla="*/ 2147483646 h 21600"/>
                <a:gd name="T94" fmla="*/ 2147483646 w 38360"/>
                <a:gd name="T95" fmla="*/ 2147483646 h 21600"/>
                <a:gd name="T96" fmla="*/ 2147483646 w 38360"/>
                <a:gd name="T97" fmla="*/ 2147483646 h 21600"/>
                <a:gd name="T98" fmla="*/ 2147483646 w 38360"/>
                <a:gd name="T99" fmla="*/ 2147483646 h 21600"/>
                <a:gd name="T100" fmla="*/ 2147483646 w 38360"/>
                <a:gd name="T101" fmla="*/ 2147483646 h 21600"/>
                <a:gd name="T102" fmla="*/ 2147483646 w 38360"/>
                <a:gd name="T103" fmla="*/ 2147483646 h 21600"/>
                <a:gd name="T104" fmla="*/ 2147483646 w 38360"/>
                <a:gd name="T105" fmla="*/ 2147483646 h 21600"/>
                <a:gd name="T106" fmla="*/ 2147483646 w 38360"/>
                <a:gd name="T107" fmla="*/ 2147483646 h 21600"/>
                <a:gd name="T108" fmla="*/ 2147483646 w 38360"/>
                <a:gd name="T109" fmla="*/ 2147483646 h 21600"/>
                <a:gd name="T110" fmla="*/ 2147483646 w 38360"/>
                <a:gd name="T111" fmla="*/ 2147483646 h 21600"/>
                <a:gd name="T112" fmla="*/ 2147483646 w 38360"/>
                <a:gd name="T113" fmla="*/ 2147483646 h 21600"/>
                <a:gd name="T114" fmla="*/ 2147483646 w 38360"/>
                <a:gd name="T115" fmla="*/ 2147483646 h 21600"/>
                <a:gd name="T116" fmla="*/ 2147483646 w 38360"/>
                <a:gd name="T117" fmla="*/ 2147483646 h 21600"/>
                <a:gd name="T118" fmla="*/ 2147483646 w 38360"/>
                <a:gd name="T119" fmla="*/ 2147483646 h 21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360" h="21600">
                  <a:moveTo>
                    <a:pt x="31324" y="11836"/>
                  </a:moveTo>
                  <a:lnTo>
                    <a:pt x="31324" y="11836"/>
                  </a:lnTo>
                  <a:lnTo>
                    <a:pt x="31298" y="11851"/>
                  </a:lnTo>
                  <a:lnTo>
                    <a:pt x="31270" y="11864"/>
                  </a:lnTo>
                  <a:lnTo>
                    <a:pt x="31240" y="11876"/>
                  </a:lnTo>
                  <a:lnTo>
                    <a:pt x="31211" y="11884"/>
                  </a:lnTo>
                  <a:lnTo>
                    <a:pt x="31182" y="11890"/>
                  </a:lnTo>
                  <a:lnTo>
                    <a:pt x="31151" y="11892"/>
                  </a:lnTo>
                  <a:lnTo>
                    <a:pt x="31122" y="11893"/>
                  </a:lnTo>
                  <a:lnTo>
                    <a:pt x="31091" y="11891"/>
                  </a:lnTo>
                  <a:lnTo>
                    <a:pt x="31062" y="11887"/>
                  </a:lnTo>
                  <a:lnTo>
                    <a:pt x="31031" y="11880"/>
                  </a:lnTo>
                  <a:lnTo>
                    <a:pt x="31003" y="11871"/>
                  </a:lnTo>
                  <a:lnTo>
                    <a:pt x="30974" y="11859"/>
                  </a:lnTo>
                  <a:lnTo>
                    <a:pt x="30947" y="11845"/>
                  </a:lnTo>
                  <a:lnTo>
                    <a:pt x="30921" y="11829"/>
                  </a:lnTo>
                  <a:lnTo>
                    <a:pt x="30895" y="11809"/>
                  </a:lnTo>
                  <a:lnTo>
                    <a:pt x="30883" y="11798"/>
                  </a:lnTo>
                  <a:lnTo>
                    <a:pt x="30872" y="11788"/>
                  </a:lnTo>
                  <a:lnTo>
                    <a:pt x="30859" y="11774"/>
                  </a:lnTo>
                  <a:lnTo>
                    <a:pt x="30847" y="11760"/>
                  </a:lnTo>
                  <a:lnTo>
                    <a:pt x="30835" y="11745"/>
                  </a:lnTo>
                  <a:lnTo>
                    <a:pt x="30825" y="11730"/>
                  </a:lnTo>
                  <a:lnTo>
                    <a:pt x="30815" y="11715"/>
                  </a:lnTo>
                  <a:lnTo>
                    <a:pt x="30807" y="11700"/>
                  </a:lnTo>
                  <a:lnTo>
                    <a:pt x="30799" y="11683"/>
                  </a:lnTo>
                  <a:lnTo>
                    <a:pt x="30792" y="11668"/>
                  </a:lnTo>
                  <a:lnTo>
                    <a:pt x="30786" y="11652"/>
                  </a:lnTo>
                  <a:lnTo>
                    <a:pt x="30780" y="11634"/>
                  </a:lnTo>
                  <a:lnTo>
                    <a:pt x="30775" y="11617"/>
                  </a:lnTo>
                  <a:lnTo>
                    <a:pt x="30772" y="11600"/>
                  </a:lnTo>
                  <a:lnTo>
                    <a:pt x="30769" y="11583"/>
                  </a:lnTo>
                  <a:lnTo>
                    <a:pt x="30767" y="11566"/>
                  </a:lnTo>
                  <a:lnTo>
                    <a:pt x="30766" y="11548"/>
                  </a:lnTo>
                  <a:lnTo>
                    <a:pt x="30765" y="11531"/>
                  </a:lnTo>
                  <a:lnTo>
                    <a:pt x="30766" y="11514"/>
                  </a:lnTo>
                  <a:lnTo>
                    <a:pt x="30767" y="11497"/>
                  </a:lnTo>
                  <a:lnTo>
                    <a:pt x="30769" y="11479"/>
                  </a:lnTo>
                  <a:lnTo>
                    <a:pt x="30772" y="11461"/>
                  </a:lnTo>
                  <a:lnTo>
                    <a:pt x="30775" y="11445"/>
                  </a:lnTo>
                  <a:lnTo>
                    <a:pt x="30780" y="11429"/>
                  </a:lnTo>
                  <a:lnTo>
                    <a:pt x="30786" y="11411"/>
                  </a:lnTo>
                  <a:lnTo>
                    <a:pt x="30792" y="11394"/>
                  </a:lnTo>
                  <a:lnTo>
                    <a:pt x="30799" y="11378"/>
                  </a:lnTo>
                  <a:lnTo>
                    <a:pt x="30807" y="11363"/>
                  </a:lnTo>
                  <a:lnTo>
                    <a:pt x="30815" y="11348"/>
                  </a:lnTo>
                  <a:lnTo>
                    <a:pt x="30825" y="11332"/>
                  </a:lnTo>
                  <a:lnTo>
                    <a:pt x="30835" y="11317"/>
                  </a:lnTo>
                  <a:lnTo>
                    <a:pt x="30847" y="11303"/>
                  </a:lnTo>
                  <a:lnTo>
                    <a:pt x="30859" y="11289"/>
                  </a:lnTo>
                  <a:lnTo>
                    <a:pt x="30872" y="11275"/>
                  </a:lnTo>
                  <a:lnTo>
                    <a:pt x="32736" y="9411"/>
                  </a:lnTo>
                  <a:lnTo>
                    <a:pt x="32749" y="9397"/>
                  </a:lnTo>
                  <a:lnTo>
                    <a:pt x="32762" y="9383"/>
                  </a:lnTo>
                  <a:lnTo>
                    <a:pt x="32772" y="9369"/>
                  </a:lnTo>
                  <a:lnTo>
                    <a:pt x="32783" y="9353"/>
                  </a:lnTo>
                  <a:lnTo>
                    <a:pt x="32792" y="9338"/>
                  </a:lnTo>
                  <a:lnTo>
                    <a:pt x="32802" y="9323"/>
                  </a:lnTo>
                  <a:lnTo>
                    <a:pt x="32809" y="9306"/>
                  </a:lnTo>
                  <a:lnTo>
                    <a:pt x="32816" y="9290"/>
                  </a:lnTo>
                  <a:lnTo>
                    <a:pt x="32823" y="9274"/>
                  </a:lnTo>
                  <a:lnTo>
                    <a:pt x="32827" y="9257"/>
                  </a:lnTo>
                  <a:lnTo>
                    <a:pt x="32832" y="9241"/>
                  </a:lnTo>
                  <a:lnTo>
                    <a:pt x="32836" y="9223"/>
                  </a:lnTo>
                  <a:lnTo>
                    <a:pt x="32839" y="9207"/>
                  </a:lnTo>
                  <a:lnTo>
                    <a:pt x="32840" y="9189"/>
                  </a:lnTo>
                  <a:lnTo>
                    <a:pt x="32841" y="9171"/>
                  </a:lnTo>
                  <a:lnTo>
                    <a:pt x="32843" y="9154"/>
                  </a:lnTo>
                  <a:lnTo>
                    <a:pt x="32841" y="9136"/>
                  </a:lnTo>
                  <a:lnTo>
                    <a:pt x="32840" y="9120"/>
                  </a:lnTo>
                  <a:lnTo>
                    <a:pt x="32839" y="9102"/>
                  </a:lnTo>
                  <a:lnTo>
                    <a:pt x="32836" y="9085"/>
                  </a:lnTo>
                  <a:lnTo>
                    <a:pt x="32832" y="9068"/>
                  </a:lnTo>
                  <a:lnTo>
                    <a:pt x="32827" y="9051"/>
                  </a:lnTo>
                  <a:lnTo>
                    <a:pt x="32823" y="9034"/>
                  </a:lnTo>
                  <a:lnTo>
                    <a:pt x="32816" y="9018"/>
                  </a:lnTo>
                  <a:lnTo>
                    <a:pt x="32809" y="9001"/>
                  </a:lnTo>
                  <a:lnTo>
                    <a:pt x="32802" y="8986"/>
                  </a:lnTo>
                  <a:lnTo>
                    <a:pt x="32792" y="8970"/>
                  </a:lnTo>
                  <a:lnTo>
                    <a:pt x="32783" y="8954"/>
                  </a:lnTo>
                  <a:lnTo>
                    <a:pt x="32772" y="8940"/>
                  </a:lnTo>
                  <a:lnTo>
                    <a:pt x="32762" y="8925"/>
                  </a:lnTo>
                  <a:lnTo>
                    <a:pt x="32749" y="8911"/>
                  </a:lnTo>
                  <a:lnTo>
                    <a:pt x="32736" y="8898"/>
                  </a:lnTo>
                  <a:lnTo>
                    <a:pt x="32723" y="8885"/>
                  </a:lnTo>
                  <a:lnTo>
                    <a:pt x="32709" y="8873"/>
                  </a:lnTo>
                  <a:lnTo>
                    <a:pt x="32695" y="8862"/>
                  </a:lnTo>
                  <a:lnTo>
                    <a:pt x="32679" y="8851"/>
                  </a:lnTo>
                  <a:lnTo>
                    <a:pt x="32664" y="8842"/>
                  </a:lnTo>
                  <a:lnTo>
                    <a:pt x="32649" y="8833"/>
                  </a:lnTo>
                  <a:lnTo>
                    <a:pt x="32632" y="8825"/>
                  </a:lnTo>
                  <a:lnTo>
                    <a:pt x="32616" y="8818"/>
                  </a:lnTo>
                  <a:lnTo>
                    <a:pt x="32600" y="8812"/>
                  </a:lnTo>
                  <a:lnTo>
                    <a:pt x="32583" y="8806"/>
                  </a:lnTo>
                  <a:lnTo>
                    <a:pt x="32567" y="8802"/>
                  </a:lnTo>
                  <a:lnTo>
                    <a:pt x="32549" y="8798"/>
                  </a:lnTo>
                  <a:lnTo>
                    <a:pt x="32532" y="8796"/>
                  </a:lnTo>
                  <a:lnTo>
                    <a:pt x="32515" y="8794"/>
                  </a:lnTo>
                  <a:lnTo>
                    <a:pt x="32497" y="8792"/>
                  </a:lnTo>
                  <a:lnTo>
                    <a:pt x="32480" y="8792"/>
                  </a:lnTo>
                  <a:lnTo>
                    <a:pt x="32462" y="8792"/>
                  </a:lnTo>
                  <a:lnTo>
                    <a:pt x="32446" y="8794"/>
                  </a:lnTo>
                  <a:lnTo>
                    <a:pt x="32428" y="8796"/>
                  </a:lnTo>
                  <a:lnTo>
                    <a:pt x="32411" y="8798"/>
                  </a:lnTo>
                  <a:lnTo>
                    <a:pt x="32394" y="8802"/>
                  </a:lnTo>
                  <a:lnTo>
                    <a:pt x="32377" y="8806"/>
                  </a:lnTo>
                  <a:lnTo>
                    <a:pt x="32360" y="8812"/>
                  </a:lnTo>
                  <a:lnTo>
                    <a:pt x="32344" y="8818"/>
                  </a:lnTo>
                  <a:lnTo>
                    <a:pt x="32327" y="8825"/>
                  </a:lnTo>
                  <a:lnTo>
                    <a:pt x="32312" y="8833"/>
                  </a:lnTo>
                  <a:lnTo>
                    <a:pt x="32296" y="8842"/>
                  </a:lnTo>
                  <a:lnTo>
                    <a:pt x="32280" y="8851"/>
                  </a:lnTo>
                  <a:lnTo>
                    <a:pt x="32266" y="8862"/>
                  </a:lnTo>
                  <a:lnTo>
                    <a:pt x="32251" y="8873"/>
                  </a:lnTo>
                  <a:lnTo>
                    <a:pt x="32237" y="8885"/>
                  </a:lnTo>
                  <a:lnTo>
                    <a:pt x="32224" y="8898"/>
                  </a:lnTo>
                  <a:lnTo>
                    <a:pt x="28568" y="12553"/>
                  </a:lnTo>
                  <a:lnTo>
                    <a:pt x="28554" y="12566"/>
                  </a:lnTo>
                  <a:lnTo>
                    <a:pt x="28540" y="12578"/>
                  </a:lnTo>
                  <a:lnTo>
                    <a:pt x="28526" y="12589"/>
                  </a:lnTo>
                  <a:lnTo>
                    <a:pt x="28511" y="12599"/>
                  </a:lnTo>
                  <a:lnTo>
                    <a:pt x="28496" y="12609"/>
                  </a:lnTo>
                  <a:lnTo>
                    <a:pt x="28480" y="12618"/>
                  </a:lnTo>
                  <a:lnTo>
                    <a:pt x="28465" y="12626"/>
                  </a:lnTo>
                  <a:lnTo>
                    <a:pt x="28449" y="12633"/>
                  </a:lnTo>
                  <a:lnTo>
                    <a:pt x="28432" y="12639"/>
                  </a:lnTo>
                  <a:lnTo>
                    <a:pt x="28415" y="12645"/>
                  </a:lnTo>
                  <a:lnTo>
                    <a:pt x="28398" y="12648"/>
                  </a:lnTo>
                  <a:lnTo>
                    <a:pt x="28382" y="12653"/>
                  </a:lnTo>
                  <a:lnTo>
                    <a:pt x="28364" y="12655"/>
                  </a:lnTo>
                  <a:lnTo>
                    <a:pt x="28347" y="12657"/>
                  </a:lnTo>
                  <a:lnTo>
                    <a:pt x="28329" y="12659"/>
                  </a:lnTo>
                  <a:lnTo>
                    <a:pt x="28312" y="12659"/>
                  </a:lnTo>
                  <a:lnTo>
                    <a:pt x="28295" y="12659"/>
                  </a:lnTo>
                  <a:lnTo>
                    <a:pt x="28277" y="12657"/>
                  </a:lnTo>
                  <a:lnTo>
                    <a:pt x="28260" y="12655"/>
                  </a:lnTo>
                  <a:lnTo>
                    <a:pt x="28243" y="12653"/>
                  </a:lnTo>
                  <a:lnTo>
                    <a:pt x="28226" y="12648"/>
                  </a:lnTo>
                  <a:lnTo>
                    <a:pt x="28209" y="12645"/>
                  </a:lnTo>
                  <a:lnTo>
                    <a:pt x="28192" y="12639"/>
                  </a:lnTo>
                  <a:lnTo>
                    <a:pt x="28175" y="12633"/>
                  </a:lnTo>
                  <a:lnTo>
                    <a:pt x="28160" y="12626"/>
                  </a:lnTo>
                  <a:lnTo>
                    <a:pt x="28143" y="12618"/>
                  </a:lnTo>
                  <a:lnTo>
                    <a:pt x="28128" y="12609"/>
                  </a:lnTo>
                  <a:lnTo>
                    <a:pt x="28113" y="12599"/>
                  </a:lnTo>
                  <a:lnTo>
                    <a:pt x="28098" y="12589"/>
                  </a:lnTo>
                  <a:lnTo>
                    <a:pt x="28084" y="12578"/>
                  </a:lnTo>
                  <a:lnTo>
                    <a:pt x="28069" y="12566"/>
                  </a:lnTo>
                  <a:lnTo>
                    <a:pt x="28055" y="12553"/>
                  </a:lnTo>
                  <a:lnTo>
                    <a:pt x="28042" y="12539"/>
                  </a:lnTo>
                  <a:lnTo>
                    <a:pt x="28031" y="12525"/>
                  </a:lnTo>
                  <a:lnTo>
                    <a:pt x="28020" y="12511"/>
                  </a:lnTo>
                  <a:lnTo>
                    <a:pt x="28010" y="12495"/>
                  </a:lnTo>
                  <a:lnTo>
                    <a:pt x="28000" y="12480"/>
                  </a:lnTo>
                  <a:lnTo>
                    <a:pt x="27991" y="12465"/>
                  </a:lnTo>
                  <a:lnTo>
                    <a:pt x="27983" y="12450"/>
                  </a:lnTo>
                  <a:lnTo>
                    <a:pt x="27976" y="12433"/>
                  </a:lnTo>
                  <a:lnTo>
                    <a:pt x="27970" y="12417"/>
                  </a:lnTo>
                  <a:lnTo>
                    <a:pt x="27965" y="12399"/>
                  </a:lnTo>
                  <a:lnTo>
                    <a:pt x="27960" y="12383"/>
                  </a:lnTo>
                  <a:lnTo>
                    <a:pt x="27957" y="12366"/>
                  </a:lnTo>
                  <a:lnTo>
                    <a:pt x="27953" y="12349"/>
                  </a:lnTo>
                  <a:lnTo>
                    <a:pt x="27951" y="12331"/>
                  </a:lnTo>
                  <a:lnTo>
                    <a:pt x="27950" y="12314"/>
                  </a:lnTo>
                  <a:lnTo>
                    <a:pt x="27950" y="12297"/>
                  </a:lnTo>
                  <a:lnTo>
                    <a:pt x="27950" y="12279"/>
                  </a:lnTo>
                  <a:lnTo>
                    <a:pt x="27951" y="12262"/>
                  </a:lnTo>
                  <a:lnTo>
                    <a:pt x="27953" y="12244"/>
                  </a:lnTo>
                  <a:lnTo>
                    <a:pt x="27957" y="12228"/>
                  </a:lnTo>
                  <a:lnTo>
                    <a:pt x="27960" y="12210"/>
                  </a:lnTo>
                  <a:lnTo>
                    <a:pt x="27965" y="12194"/>
                  </a:lnTo>
                  <a:lnTo>
                    <a:pt x="27970" y="12176"/>
                  </a:lnTo>
                  <a:lnTo>
                    <a:pt x="27976" y="12160"/>
                  </a:lnTo>
                  <a:lnTo>
                    <a:pt x="27983" y="12144"/>
                  </a:lnTo>
                  <a:lnTo>
                    <a:pt x="27991" y="12128"/>
                  </a:lnTo>
                  <a:lnTo>
                    <a:pt x="28000" y="12113"/>
                  </a:lnTo>
                  <a:lnTo>
                    <a:pt x="28010" y="12098"/>
                  </a:lnTo>
                  <a:lnTo>
                    <a:pt x="28020" y="12082"/>
                  </a:lnTo>
                  <a:lnTo>
                    <a:pt x="28031" y="12068"/>
                  </a:lnTo>
                  <a:lnTo>
                    <a:pt x="28042" y="12054"/>
                  </a:lnTo>
                  <a:lnTo>
                    <a:pt x="28055" y="12040"/>
                  </a:lnTo>
                  <a:lnTo>
                    <a:pt x="32003" y="8094"/>
                  </a:lnTo>
                  <a:lnTo>
                    <a:pt x="32016" y="8080"/>
                  </a:lnTo>
                  <a:lnTo>
                    <a:pt x="32028" y="8066"/>
                  </a:lnTo>
                  <a:lnTo>
                    <a:pt x="32040" y="8052"/>
                  </a:lnTo>
                  <a:lnTo>
                    <a:pt x="32049" y="8036"/>
                  </a:lnTo>
                  <a:lnTo>
                    <a:pt x="32060" y="8021"/>
                  </a:lnTo>
                  <a:lnTo>
                    <a:pt x="32068" y="8006"/>
                  </a:lnTo>
                  <a:lnTo>
                    <a:pt x="32076" y="7990"/>
                  </a:lnTo>
                  <a:lnTo>
                    <a:pt x="32083" y="7974"/>
                  </a:lnTo>
                  <a:lnTo>
                    <a:pt x="32089" y="7958"/>
                  </a:lnTo>
                  <a:lnTo>
                    <a:pt x="32095" y="7940"/>
                  </a:lnTo>
                  <a:lnTo>
                    <a:pt x="32098" y="7924"/>
                  </a:lnTo>
                  <a:lnTo>
                    <a:pt x="32103" y="7906"/>
                  </a:lnTo>
                  <a:lnTo>
                    <a:pt x="32105" y="7890"/>
                  </a:lnTo>
                  <a:lnTo>
                    <a:pt x="32108" y="7872"/>
                  </a:lnTo>
                  <a:lnTo>
                    <a:pt x="32109" y="7855"/>
                  </a:lnTo>
                  <a:lnTo>
                    <a:pt x="32109" y="7837"/>
                  </a:lnTo>
                  <a:lnTo>
                    <a:pt x="32109" y="7821"/>
                  </a:lnTo>
                  <a:lnTo>
                    <a:pt x="32108" y="7803"/>
                  </a:lnTo>
                  <a:lnTo>
                    <a:pt x="32105" y="7785"/>
                  </a:lnTo>
                  <a:lnTo>
                    <a:pt x="32103" y="7768"/>
                  </a:lnTo>
                  <a:lnTo>
                    <a:pt x="32098" y="7751"/>
                  </a:lnTo>
                  <a:lnTo>
                    <a:pt x="32095" y="7735"/>
                  </a:lnTo>
                  <a:lnTo>
                    <a:pt x="32089" y="7717"/>
                  </a:lnTo>
                  <a:lnTo>
                    <a:pt x="32083" y="7701"/>
                  </a:lnTo>
                  <a:lnTo>
                    <a:pt x="32076" y="7684"/>
                  </a:lnTo>
                  <a:lnTo>
                    <a:pt x="32068" y="7669"/>
                  </a:lnTo>
                  <a:lnTo>
                    <a:pt x="32060" y="7654"/>
                  </a:lnTo>
                  <a:lnTo>
                    <a:pt x="32049" y="7639"/>
                  </a:lnTo>
                  <a:lnTo>
                    <a:pt x="32040" y="7623"/>
                  </a:lnTo>
                  <a:lnTo>
                    <a:pt x="32028" y="7609"/>
                  </a:lnTo>
                  <a:lnTo>
                    <a:pt x="32016" y="7595"/>
                  </a:lnTo>
                  <a:lnTo>
                    <a:pt x="32003" y="7581"/>
                  </a:lnTo>
                  <a:lnTo>
                    <a:pt x="31989" y="7568"/>
                  </a:lnTo>
                  <a:lnTo>
                    <a:pt x="31975" y="7556"/>
                  </a:lnTo>
                  <a:lnTo>
                    <a:pt x="31961" y="7545"/>
                  </a:lnTo>
                  <a:lnTo>
                    <a:pt x="31946" y="7535"/>
                  </a:lnTo>
                  <a:lnTo>
                    <a:pt x="31930" y="7525"/>
                  </a:lnTo>
                  <a:lnTo>
                    <a:pt x="31915" y="7517"/>
                  </a:lnTo>
                  <a:lnTo>
                    <a:pt x="31900" y="7508"/>
                  </a:lnTo>
                  <a:lnTo>
                    <a:pt x="31884" y="7501"/>
                  </a:lnTo>
                  <a:lnTo>
                    <a:pt x="31867" y="7495"/>
                  </a:lnTo>
                  <a:lnTo>
                    <a:pt x="31849" y="7490"/>
                  </a:lnTo>
                  <a:lnTo>
                    <a:pt x="31833" y="7486"/>
                  </a:lnTo>
                  <a:lnTo>
                    <a:pt x="31815" y="7481"/>
                  </a:lnTo>
                  <a:lnTo>
                    <a:pt x="31799" y="7479"/>
                  </a:lnTo>
                  <a:lnTo>
                    <a:pt x="31781" y="7477"/>
                  </a:lnTo>
                  <a:lnTo>
                    <a:pt x="31764" y="7475"/>
                  </a:lnTo>
                  <a:lnTo>
                    <a:pt x="31747" y="7475"/>
                  </a:lnTo>
                  <a:lnTo>
                    <a:pt x="31730" y="7475"/>
                  </a:lnTo>
                  <a:lnTo>
                    <a:pt x="31712" y="7477"/>
                  </a:lnTo>
                  <a:lnTo>
                    <a:pt x="31695" y="7479"/>
                  </a:lnTo>
                  <a:lnTo>
                    <a:pt x="31678" y="7481"/>
                  </a:lnTo>
                  <a:lnTo>
                    <a:pt x="31660" y="7486"/>
                  </a:lnTo>
                  <a:lnTo>
                    <a:pt x="31644" y="7490"/>
                  </a:lnTo>
                  <a:lnTo>
                    <a:pt x="31626" y="7495"/>
                  </a:lnTo>
                  <a:lnTo>
                    <a:pt x="31610" y="7501"/>
                  </a:lnTo>
                  <a:lnTo>
                    <a:pt x="31595" y="7508"/>
                  </a:lnTo>
                  <a:lnTo>
                    <a:pt x="31578" y="7517"/>
                  </a:lnTo>
                  <a:lnTo>
                    <a:pt x="31563" y="7525"/>
                  </a:lnTo>
                  <a:lnTo>
                    <a:pt x="31548" y="7535"/>
                  </a:lnTo>
                  <a:lnTo>
                    <a:pt x="31533" y="7545"/>
                  </a:lnTo>
                  <a:lnTo>
                    <a:pt x="31518" y="7556"/>
                  </a:lnTo>
                  <a:lnTo>
                    <a:pt x="31504" y="7568"/>
                  </a:lnTo>
                  <a:lnTo>
                    <a:pt x="31490" y="7581"/>
                  </a:lnTo>
                  <a:lnTo>
                    <a:pt x="29709" y="9363"/>
                  </a:lnTo>
                  <a:lnTo>
                    <a:pt x="29695" y="9376"/>
                  </a:lnTo>
                  <a:lnTo>
                    <a:pt x="29681" y="9387"/>
                  </a:lnTo>
                  <a:lnTo>
                    <a:pt x="29667" y="9398"/>
                  </a:lnTo>
                  <a:lnTo>
                    <a:pt x="29652" y="9409"/>
                  </a:lnTo>
                  <a:lnTo>
                    <a:pt x="29637" y="9418"/>
                  </a:lnTo>
                  <a:lnTo>
                    <a:pt x="29621" y="9427"/>
                  </a:lnTo>
                  <a:lnTo>
                    <a:pt x="29605" y="9436"/>
                  </a:lnTo>
                  <a:lnTo>
                    <a:pt x="29589" y="9443"/>
                  </a:lnTo>
                  <a:lnTo>
                    <a:pt x="29572" y="9448"/>
                  </a:lnTo>
                  <a:lnTo>
                    <a:pt x="29556" y="9453"/>
                  </a:lnTo>
                  <a:lnTo>
                    <a:pt x="29539" y="9458"/>
                  </a:lnTo>
                  <a:lnTo>
                    <a:pt x="29522" y="9461"/>
                  </a:lnTo>
                  <a:lnTo>
                    <a:pt x="29505" y="9465"/>
                  </a:lnTo>
                  <a:lnTo>
                    <a:pt x="29488" y="9467"/>
                  </a:lnTo>
                  <a:lnTo>
                    <a:pt x="29470" y="9468"/>
                  </a:lnTo>
                  <a:lnTo>
                    <a:pt x="29452" y="9468"/>
                  </a:lnTo>
                  <a:lnTo>
                    <a:pt x="29435" y="9468"/>
                  </a:lnTo>
                  <a:lnTo>
                    <a:pt x="29418" y="9467"/>
                  </a:lnTo>
                  <a:lnTo>
                    <a:pt x="29401" y="9465"/>
                  </a:lnTo>
                  <a:lnTo>
                    <a:pt x="29383" y="9463"/>
                  </a:lnTo>
                  <a:lnTo>
                    <a:pt x="29367" y="9458"/>
                  </a:lnTo>
                  <a:lnTo>
                    <a:pt x="29349" y="9453"/>
                  </a:lnTo>
                  <a:lnTo>
                    <a:pt x="29333" y="9448"/>
                  </a:lnTo>
                  <a:lnTo>
                    <a:pt x="29316" y="9443"/>
                  </a:lnTo>
                  <a:lnTo>
                    <a:pt x="29300" y="9436"/>
                  </a:lnTo>
                  <a:lnTo>
                    <a:pt x="29284" y="9427"/>
                  </a:lnTo>
                  <a:lnTo>
                    <a:pt x="29268" y="9418"/>
                  </a:lnTo>
                  <a:lnTo>
                    <a:pt x="29253" y="9409"/>
                  </a:lnTo>
                  <a:lnTo>
                    <a:pt x="29239" y="9398"/>
                  </a:lnTo>
                  <a:lnTo>
                    <a:pt x="29223" y="9387"/>
                  </a:lnTo>
                  <a:lnTo>
                    <a:pt x="29211" y="9376"/>
                  </a:lnTo>
                  <a:lnTo>
                    <a:pt x="29196" y="9363"/>
                  </a:lnTo>
                  <a:lnTo>
                    <a:pt x="29184" y="9349"/>
                  </a:lnTo>
                  <a:lnTo>
                    <a:pt x="29172" y="9335"/>
                  </a:lnTo>
                  <a:lnTo>
                    <a:pt x="29160" y="9321"/>
                  </a:lnTo>
                  <a:lnTo>
                    <a:pt x="29149" y="9305"/>
                  </a:lnTo>
                  <a:lnTo>
                    <a:pt x="29140" y="9290"/>
                  </a:lnTo>
                  <a:lnTo>
                    <a:pt x="29132" y="9275"/>
                  </a:lnTo>
                  <a:lnTo>
                    <a:pt x="29124" y="9258"/>
                  </a:lnTo>
                  <a:lnTo>
                    <a:pt x="29117" y="9243"/>
                  </a:lnTo>
                  <a:lnTo>
                    <a:pt x="29111" y="9227"/>
                  </a:lnTo>
                  <a:lnTo>
                    <a:pt x="29105" y="9209"/>
                  </a:lnTo>
                  <a:lnTo>
                    <a:pt x="29100" y="9193"/>
                  </a:lnTo>
                  <a:lnTo>
                    <a:pt x="29097" y="9175"/>
                  </a:lnTo>
                  <a:lnTo>
                    <a:pt x="29094" y="9159"/>
                  </a:lnTo>
                  <a:lnTo>
                    <a:pt x="29092" y="9141"/>
                  </a:lnTo>
                  <a:lnTo>
                    <a:pt x="29091" y="9123"/>
                  </a:lnTo>
                  <a:lnTo>
                    <a:pt x="29091" y="9106"/>
                  </a:lnTo>
                  <a:lnTo>
                    <a:pt x="29091" y="9089"/>
                  </a:lnTo>
                  <a:lnTo>
                    <a:pt x="29092" y="9072"/>
                  </a:lnTo>
                  <a:lnTo>
                    <a:pt x="29094" y="9054"/>
                  </a:lnTo>
                  <a:lnTo>
                    <a:pt x="29097" y="9036"/>
                  </a:lnTo>
                  <a:lnTo>
                    <a:pt x="29100" y="9020"/>
                  </a:lnTo>
                  <a:lnTo>
                    <a:pt x="29105" y="9004"/>
                  </a:lnTo>
                  <a:lnTo>
                    <a:pt x="29111" y="8986"/>
                  </a:lnTo>
                  <a:lnTo>
                    <a:pt x="29117" y="8970"/>
                  </a:lnTo>
                  <a:lnTo>
                    <a:pt x="29124" y="8953"/>
                  </a:lnTo>
                  <a:lnTo>
                    <a:pt x="29132" y="8938"/>
                  </a:lnTo>
                  <a:lnTo>
                    <a:pt x="29140" y="8923"/>
                  </a:lnTo>
                  <a:lnTo>
                    <a:pt x="29149" y="8907"/>
                  </a:lnTo>
                  <a:lnTo>
                    <a:pt x="29160" y="8892"/>
                  </a:lnTo>
                  <a:lnTo>
                    <a:pt x="29172" y="8878"/>
                  </a:lnTo>
                  <a:lnTo>
                    <a:pt x="29184" y="8864"/>
                  </a:lnTo>
                  <a:lnTo>
                    <a:pt x="29196" y="8850"/>
                  </a:lnTo>
                  <a:lnTo>
                    <a:pt x="30044" y="8002"/>
                  </a:lnTo>
                  <a:lnTo>
                    <a:pt x="30056" y="7977"/>
                  </a:lnTo>
                  <a:lnTo>
                    <a:pt x="30066" y="7951"/>
                  </a:lnTo>
                  <a:lnTo>
                    <a:pt x="30073" y="7923"/>
                  </a:lnTo>
                  <a:lnTo>
                    <a:pt x="30079" y="7896"/>
                  </a:lnTo>
                  <a:lnTo>
                    <a:pt x="30083" y="7867"/>
                  </a:lnTo>
                  <a:lnTo>
                    <a:pt x="30084" y="7839"/>
                  </a:lnTo>
                  <a:lnTo>
                    <a:pt x="30083" y="7812"/>
                  </a:lnTo>
                  <a:lnTo>
                    <a:pt x="30080" y="7784"/>
                  </a:lnTo>
                  <a:lnTo>
                    <a:pt x="30076" y="7756"/>
                  </a:lnTo>
                  <a:lnTo>
                    <a:pt x="30067" y="7729"/>
                  </a:lnTo>
                  <a:lnTo>
                    <a:pt x="30058" y="7703"/>
                  </a:lnTo>
                  <a:lnTo>
                    <a:pt x="30048" y="7676"/>
                  </a:lnTo>
                  <a:lnTo>
                    <a:pt x="30033" y="7651"/>
                  </a:lnTo>
                  <a:lnTo>
                    <a:pt x="30017" y="7627"/>
                  </a:lnTo>
                  <a:lnTo>
                    <a:pt x="29999" y="7605"/>
                  </a:lnTo>
                  <a:lnTo>
                    <a:pt x="29979" y="7582"/>
                  </a:lnTo>
                  <a:lnTo>
                    <a:pt x="29965" y="7569"/>
                  </a:lnTo>
                  <a:lnTo>
                    <a:pt x="29951" y="7558"/>
                  </a:lnTo>
                  <a:lnTo>
                    <a:pt x="29937" y="7546"/>
                  </a:lnTo>
                  <a:lnTo>
                    <a:pt x="29922" y="7535"/>
                  </a:lnTo>
                  <a:lnTo>
                    <a:pt x="29907" y="7526"/>
                  </a:lnTo>
                  <a:lnTo>
                    <a:pt x="29891" y="7518"/>
                  </a:lnTo>
                  <a:lnTo>
                    <a:pt x="29875" y="7509"/>
                  </a:lnTo>
                  <a:lnTo>
                    <a:pt x="29860" y="7502"/>
                  </a:lnTo>
                  <a:lnTo>
                    <a:pt x="29842" y="7497"/>
                  </a:lnTo>
                  <a:lnTo>
                    <a:pt x="29826" y="7491"/>
                  </a:lnTo>
                  <a:lnTo>
                    <a:pt x="29809" y="7486"/>
                  </a:lnTo>
                  <a:lnTo>
                    <a:pt x="29792" y="7482"/>
                  </a:lnTo>
                  <a:lnTo>
                    <a:pt x="29775" y="7480"/>
                  </a:lnTo>
                  <a:lnTo>
                    <a:pt x="29758" y="7478"/>
                  </a:lnTo>
                  <a:lnTo>
                    <a:pt x="29740" y="7477"/>
                  </a:lnTo>
                  <a:lnTo>
                    <a:pt x="29722" y="7475"/>
                  </a:lnTo>
                  <a:lnTo>
                    <a:pt x="29706" y="7477"/>
                  </a:lnTo>
                  <a:lnTo>
                    <a:pt x="29688" y="7478"/>
                  </a:lnTo>
                  <a:lnTo>
                    <a:pt x="29671" y="7480"/>
                  </a:lnTo>
                  <a:lnTo>
                    <a:pt x="29653" y="7482"/>
                  </a:lnTo>
                  <a:lnTo>
                    <a:pt x="29637" y="7486"/>
                  </a:lnTo>
                  <a:lnTo>
                    <a:pt x="29619" y="7491"/>
                  </a:lnTo>
                  <a:lnTo>
                    <a:pt x="29603" y="7497"/>
                  </a:lnTo>
                  <a:lnTo>
                    <a:pt x="29586" y="7502"/>
                  </a:lnTo>
                  <a:lnTo>
                    <a:pt x="29570" y="7509"/>
                  </a:lnTo>
                  <a:lnTo>
                    <a:pt x="29554" y="7518"/>
                  </a:lnTo>
                  <a:lnTo>
                    <a:pt x="29538" y="7526"/>
                  </a:lnTo>
                  <a:lnTo>
                    <a:pt x="29523" y="7535"/>
                  </a:lnTo>
                  <a:lnTo>
                    <a:pt x="29509" y="7546"/>
                  </a:lnTo>
                  <a:lnTo>
                    <a:pt x="29495" y="7558"/>
                  </a:lnTo>
                  <a:lnTo>
                    <a:pt x="29481" y="7569"/>
                  </a:lnTo>
                  <a:lnTo>
                    <a:pt x="29466" y="7582"/>
                  </a:lnTo>
                  <a:lnTo>
                    <a:pt x="29154" y="7894"/>
                  </a:lnTo>
                  <a:lnTo>
                    <a:pt x="28876" y="8173"/>
                  </a:lnTo>
                  <a:lnTo>
                    <a:pt x="28863" y="8186"/>
                  </a:lnTo>
                  <a:lnTo>
                    <a:pt x="28849" y="8197"/>
                  </a:lnTo>
                  <a:lnTo>
                    <a:pt x="28834" y="8208"/>
                  </a:lnTo>
                  <a:lnTo>
                    <a:pt x="28820" y="8218"/>
                  </a:lnTo>
                  <a:lnTo>
                    <a:pt x="28804" y="8228"/>
                  </a:lnTo>
                  <a:lnTo>
                    <a:pt x="28788" y="8237"/>
                  </a:lnTo>
                  <a:lnTo>
                    <a:pt x="28773" y="8245"/>
                  </a:lnTo>
                  <a:lnTo>
                    <a:pt x="28756" y="8252"/>
                  </a:lnTo>
                  <a:lnTo>
                    <a:pt x="28740" y="8258"/>
                  </a:lnTo>
                  <a:lnTo>
                    <a:pt x="28723" y="8263"/>
                  </a:lnTo>
                  <a:lnTo>
                    <a:pt x="28706" y="8268"/>
                  </a:lnTo>
                  <a:lnTo>
                    <a:pt x="28689" y="8272"/>
                  </a:lnTo>
                  <a:lnTo>
                    <a:pt x="28672" y="8275"/>
                  </a:lnTo>
                  <a:lnTo>
                    <a:pt x="28654" y="8277"/>
                  </a:lnTo>
                  <a:lnTo>
                    <a:pt x="28638" y="8278"/>
                  </a:lnTo>
                  <a:lnTo>
                    <a:pt x="28620" y="8278"/>
                  </a:lnTo>
                  <a:lnTo>
                    <a:pt x="28602" y="8278"/>
                  </a:lnTo>
                  <a:lnTo>
                    <a:pt x="28585" y="8277"/>
                  </a:lnTo>
                  <a:lnTo>
                    <a:pt x="28568" y="8275"/>
                  </a:lnTo>
                  <a:lnTo>
                    <a:pt x="28551" y="8272"/>
                  </a:lnTo>
                  <a:lnTo>
                    <a:pt x="28533" y="8268"/>
                  </a:lnTo>
                  <a:lnTo>
                    <a:pt x="28517" y="8263"/>
                  </a:lnTo>
                  <a:lnTo>
                    <a:pt x="28500" y="8258"/>
                  </a:lnTo>
                  <a:lnTo>
                    <a:pt x="28484" y="8252"/>
                  </a:lnTo>
                  <a:lnTo>
                    <a:pt x="28467" y="8245"/>
                  </a:lnTo>
                  <a:lnTo>
                    <a:pt x="28451" y="8237"/>
                  </a:lnTo>
                  <a:lnTo>
                    <a:pt x="28436" y="8228"/>
                  </a:lnTo>
                  <a:lnTo>
                    <a:pt x="28420" y="8218"/>
                  </a:lnTo>
                  <a:lnTo>
                    <a:pt x="28405" y="8208"/>
                  </a:lnTo>
                  <a:lnTo>
                    <a:pt x="28391" y="8197"/>
                  </a:lnTo>
                  <a:lnTo>
                    <a:pt x="28377" y="8186"/>
                  </a:lnTo>
                  <a:lnTo>
                    <a:pt x="28364" y="8173"/>
                  </a:lnTo>
                  <a:lnTo>
                    <a:pt x="28351" y="8159"/>
                  </a:lnTo>
                  <a:lnTo>
                    <a:pt x="28338" y="8144"/>
                  </a:lnTo>
                  <a:lnTo>
                    <a:pt x="28328" y="8130"/>
                  </a:lnTo>
                  <a:lnTo>
                    <a:pt x="28317" y="8115"/>
                  </a:lnTo>
                  <a:lnTo>
                    <a:pt x="28308" y="8100"/>
                  </a:lnTo>
                  <a:lnTo>
                    <a:pt x="28298" y="8085"/>
                  </a:lnTo>
                  <a:lnTo>
                    <a:pt x="28291" y="8068"/>
                  </a:lnTo>
                  <a:lnTo>
                    <a:pt x="28284" y="8053"/>
                  </a:lnTo>
                  <a:lnTo>
                    <a:pt x="28277" y="8036"/>
                  </a:lnTo>
                  <a:lnTo>
                    <a:pt x="28273" y="8019"/>
                  </a:lnTo>
                  <a:lnTo>
                    <a:pt x="28268" y="8002"/>
                  </a:lnTo>
                  <a:lnTo>
                    <a:pt x="28264" y="7985"/>
                  </a:lnTo>
                  <a:lnTo>
                    <a:pt x="28261" y="7968"/>
                  </a:lnTo>
                  <a:lnTo>
                    <a:pt x="28258" y="7951"/>
                  </a:lnTo>
                  <a:lnTo>
                    <a:pt x="28257" y="7933"/>
                  </a:lnTo>
                  <a:lnTo>
                    <a:pt x="28257" y="7916"/>
                  </a:lnTo>
                  <a:lnTo>
                    <a:pt x="28257" y="7899"/>
                  </a:lnTo>
                  <a:lnTo>
                    <a:pt x="28258" y="7882"/>
                  </a:lnTo>
                  <a:lnTo>
                    <a:pt x="28261" y="7864"/>
                  </a:lnTo>
                  <a:lnTo>
                    <a:pt x="28264" y="7846"/>
                  </a:lnTo>
                  <a:lnTo>
                    <a:pt x="28268" y="7830"/>
                  </a:lnTo>
                  <a:lnTo>
                    <a:pt x="28273" y="7813"/>
                  </a:lnTo>
                  <a:lnTo>
                    <a:pt x="28277" y="7796"/>
                  </a:lnTo>
                  <a:lnTo>
                    <a:pt x="28284" y="7779"/>
                  </a:lnTo>
                  <a:lnTo>
                    <a:pt x="28291" y="7763"/>
                  </a:lnTo>
                  <a:lnTo>
                    <a:pt x="28298" y="7748"/>
                  </a:lnTo>
                  <a:lnTo>
                    <a:pt x="28308" y="7732"/>
                  </a:lnTo>
                  <a:lnTo>
                    <a:pt x="28317" y="7717"/>
                  </a:lnTo>
                  <a:lnTo>
                    <a:pt x="28328" y="7702"/>
                  </a:lnTo>
                  <a:lnTo>
                    <a:pt x="28338" y="7688"/>
                  </a:lnTo>
                  <a:lnTo>
                    <a:pt x="28351" y="7674"/>
                  </a:lnTo>
                  <a:lnTo>
                    <a:pt x="28364" y="7660"/>
                  </a:lnTo>
                  <a:lnTo>
                    <a:pt x="30468" y="5555"/>
                  </a:lnTo>
                  <a:lnTo>
                    <a:pt x="30481" y="5542"/>
                  </a:lnTo>
                  <a:lnTo>
                    <a:pt x="30494" y="5528"/>
                  </a:lnTo>
                  <a:lnTo>
                    <a:pt x="30504" y="5513"/>
                  </a:lnTo>
                  <a:lnTo>
                    <a:pt x="30515" y="5499"/>
                  </a:lnTo>
                  <a:lnTo>
                    <a:pt x="30524" y="5484"/>
                  </a:lnTo>
                  <a:lnTo>
                    <a:pt x="30534" y="5467"/>
                  </a:lnTo>
                  <a:lnTo>
                    <a:pt x="30541" y="5452"/>
                  </a:lnTo>
                  <a:lnTo>
                    <a:pt x="30548" y="5436"/>
                  </a:lnTo>
                  <a:lnTo>
                    <a:pt x="30555" y="5419"/>
                  </a:lnTo>
                  <a:lnTo>
                    <a:pt x="30559" y="5403"/>
                  </a:lnTo>
                  <a:lnTo>
                    <a:pt x="30564" y="5385"/>
                  </a:lnTo>
                  <a:lnTo>
                    <a:pt x="30568" y="5369"/>
                  </a:lnTo>
                  <a:lnTo>
                    <a:pt x="30571" y="5351"/>
                  </a:lnTo>
                  <a:lnTo>
                    <a:pt x="30572" y="5333"/>
                  </a:lnTo>
                  <a:lnTo>
                    <a:pt x="30575" y="5317"/>
                  </a:lnTo>
                  <a:lnTo>
                    <a:pt x="30575" y="5299"/>
                  </a:lnTo>
                  <a:lnTo>
                    <a:pt x="30575" y="5282"/>
                  </a:lnTo>
                  <a:lnTo>
                    <a:pt x="30572" y="5264"/>
                  </a:lnTo>
                  <a:lnTo>
                    <a:pt x="30571" y="5248"/>
                  </a:lnTo>
                  <a:lnTo>
                    <a:pt x="30568" y="5230"/>
                  </a:lnTo>
                  <a:lnTo>
                    <a:pt x="30564" y="5212"/>
                  </a:lnTo>
                  <a:lnTo>
                    <a:pt x="30559" y="5196"/>
                  </a:lnTo>
                  <a:lnTo>
                    <a:pt x="30555" y="5180"/>
                  </a:lnTo>
                  <a:lnTo>
                    <a:pt x="30548" y="5163"/>
                  </a:lnTo>
                  <a:lnTo>
                    <a:pt x="30541" y="5147"/>
                  </a:lnTo>
                  <a:lnTo>
                    <a:pt x="30534" y="5130"/>
                  </a:lnTo>
                  <a:lnTo>
                    <a:pt x="30524" y="5115"/>
                  </a:lnTo>
                  <a:lnTo>
                    <a:pt x="30515" y="5100"/>
                  </a:lnTo>
                  <a:lnTo>
                    <a:pt x="30504" y="5085"/>
                  </a:lnTo>
                  <a:lnTo>
                    <a:pt x="30494" y="5070"/>
                  </a:lnTo>
                  <a:lnTo>
                    <a:pt x="30481" y="5056"/>
                  </a:lnTo>
                  <a:lnTo>
                    <a:pt x="30468" y="5043"/>
                  </a:lnTo>
                  <a:lnTo>
                    <a:pt x="30455" y="5031"/>
                  </a:lnTo>
                  <a:lnTo>
                    <a:pt x="30441" y="5018"/>
                  </a:lnTo>
                  <a:lnTo>
                    <a:pt x="30427" y="5007"/>
                  </a:lnTo>
                  <a:lnTo>
                    <a:pt x="30411" y="4997"/>
                  </a:lnTo>
                  <a:lnTo>
                    <a:pt x="30396" y="4987"/>
                  </a:lnTo>
                  <a:lnTo>
                    <a:pt x="30381" y="4978"/>
                  </a:lnTo>
                  <a:lnTo>
                    <a:pt x="30364" y="4971"/>
                  </a:lnTo>
                  <a:lnTo>
                    <a:pt x="30348" y="4964"/>
                  </a:lnTo>
                  <a:lnTo>
                    <a:pt x="30332" y="4957"/>
                  </a:lnTo>
                  <a:lnTo>
                    <a:pt x="30315" y="4952"/>
                  </a:lnTo>
                  <a:lnTo>
                    <a:pt x="30299" y="4947"/>
                  </a:lnTo>
                  <a:lnTo>
                    <a:pt x="30281" y="4944"/>
                  </a:lnTo>
                  <a:lnTo>
                    <a:pt x="30265" y="4940"/>
                  </a:lnTo>
                  <a:lnTo>
                    <a:pt x="30247" y="4939"/>
                  </a:lnTo>
                  <a:lnTo>
                    <a:pt x="30229" y="4937"/>
                  </a:lnTo>
                  <a:lnTo>
                    <a:pt x="30212" y="4937"/>
                  </a:lnTo>
                  <a:lnTo>
                    <a:pt x="30194" y="4937"/>
                  </a:lnTo>
                  <a:lnTo>
                    <a:pt x="30178" y="4939"/>
                  </a:lnTo>
                  <a:lnTo>
                    <a:pt x="30160" y="4940"/>
                  </a:lnTo>
                  <a:lnTo>
                    <a:pt x="30143" y="4944"/>
                  </a:lnTo>
                  <a:lnTo>
                    <a:pt x="30126" y="4947"/>
                  </a:lnTo>
                  <a:lnTo>
                    <a:pt x="30109" y="4952"/>
                  </a:lnTo>
                  <a:lnTo>
                    <a:pt x="30092" y="4957"/>
                  </a:lnTo>
                  <a:lnTo>
                    <a:pt x="30076" y="4964"/>
                  </a:lnTo>
                  <a:lnTo>
                    <a:pt x="30059" y="4971"/>
                  </a:lnTo>
                  <a:lnTo>
                    <a:pt x="30044" y="4978"/>
                  </a:lnTo>
                  <a:lnTo>
                    <a:pt x="30028" y="4987"/>
                  </a:lnTo>
                  <a:lnTo>
                    <a:pt x="30012" y="4997"/>
                  </a:lnTo>
                  <a:lnTo>
                    <a:pt x="29998" y="5007"/>
                  </a:lnTo>
                  <a:lnTo>
                    <a:pt x="29983" y="5018"/>
                  </a:lnTo>
                  <a:lnTo>
                    <a:pt x="29969" y="5031"/>
                  </a:lnTo>
                  <a:lnTo>
                    <a:pt x="29956" y="5043"/>
                  </a:lnTo>
                  <a:lnTo>
                    <a:pt x="29624" y="5374"/>
                  </a:lnTo>
                  <a:lnTo>
                    <a:pt x="29610" y="5387"/>
                  </a:lnTo>
                  <a:lnTo>
                    <a:pt x="29596" y="5400"/>
                  </a:lnTo>
                  <a:lnTo>
                    <a:pt x="29581" y="5411"/>
                  </a:lnTo>
                  <a:lnTo>
                    <a:pt x="29566" y="5421"/>
                  </a:lnTo>
                  <a:lnTo>
                    <a:pt x="29551" y="5431"/>
                  </a:lnTo>
                  <a:lnTo>
                    <a:pt x="29536" y="5440"/>
                  </a:lnTo>
                  <a:lnTo>
                    <a:pt x="29520" y="5447"/>
                  </a:lnTo>
                  <a:lnTo>
                    <a:pt x="29504" y="5454"/>
                  </a:lnTo>
                  <a:lnTo>
                    <a:pt x="29488" y="5461"/>
                  </a:lnTo>
                  <a:lnTo>
                    <a:pt x="29471" y="5466"/>
                  </a:lnTo>
                  <a:lnTo>
                    <a:pt x="29454" y="5471"/>
                  </a:lnTo>
                  <a:lnTo>
                    <a:pt x="29437" y="5474"/>
                  </a:lnTo>
                  <a:lnTo>
                    <a:pt x="29419" y="5478"/>
                  </a:lnTo>
                  <a:lnTo>
                    <a:pt x="29402" y="5480"/>
                  </a:lnTo>
                  <a:lnTo>
                    <a:pt x="29384" y="5481"/>
                  </a:lnTo>
                  <a:lnTo>
                    <a:pt x="29368" y="5481"/>
                  </a:lnTo>
                  <a:lnTo>
                    <a:pt x="29350" y="5481"/>
                  </a:lnTo>
                  <a:lnTo>
                    <a:pt x="29333" y="5480"/>
                  </a:lnTo>
                  <a:lnTo>
                    <a:pt x="29315" y="5478"/>
                  </a:lnTo>
                  <a:lnTo>
                    <a:pt x="29299" y="5474"/>
                  </a:lnTo>
                  <a:lnTo>
                    <a:pt x="29281" y="5471"/>
                  </a:lnTo>
                  <a:lnTo>
                    <a:pt x="29265" y="5466"/>
                  </a:lnTo>
                  <a:lnTo>
                    <a:pt x="29247" y="5461"/>
                  </a:lnTo>
                  <a:lnTo>
                    <a:pt x="29230" y="5454"/>
                  </a:lnTo>
                  <a:lnTo>
                    <a:pt x="29215" y="5447"/>
                  </a:lnTo>
                  <a:lnTo>
                    <a:pt x="29199" y="5440"/>
                  </a:lnTo>
                  <a:lnTo>
                    <a:pt x="29184" y="5431"/>
                  </a:lnTo>
                  <a:lnTo>
                    <a:pt x="29168" y="5421"/>
                  </a:lnTo>
                  <a:lnTo>
                    <a:pt x="29153" y="5411"/>
                  </a:lnTo>
                  <a:lnTo>
                    <a:pt x="29139" y="5400"/>
                  </a:lnTo>
                  <a:lnTo>
                    <a:pt x="29125" y="5387"/>
                  </a:lnTo>
                  <a:lnTo>
                    <a:pt x="29111" y="5374"/>
                  </a:lnTo>
                  <a:lnTo>
                    <a:pt x="29098" y="5362"/>
                  </a:lnTo>
                  <a:lnTo>
                    <a:pt x="29086" y="5347"/>
                  </a:lnTo>
                  <a:lnTo>
                    <a:pt x="29076" y="5333"/>
                  </a:lnTo>
                  <a:lnTo>
                    <a:pt x="29065" y="5318"/>
                  </a:lnTo>
                  <a:lnTo>
                    <a:pt x="29056" y="5303"/>
                  </a:lnTo>
                  <a:lnTo>
                    <a:pt x="29046" y="5288"/>
                  </a:lnTo>
                  <a:lnTo>
                    <a:pt x="29038" y="5271"/>
                  </a:lnTo>
                  <a:lnTo>
                    <a:pt x="29031" y="5255"/>
                  </a:lnTo>
                  <a:lnTo>
                    <a:pt x="29025" y="5238"/>
                  </a:lnTo>
                  <a:lnTo>
                    <a:pt x="29020" y="5222"/>
                  </a:lnTo>
                  <a:lnTo>
                    <a:pt x="29016" y="5205"/>
                  </a:lnTo>
                  <a:lnTo>
                    <a:pt x="29012" y="5188"/>
                  </a:lnTo>
                  <a:lnTo>
                    <a:pt x="29009" y="5171"/>
                  </a:lnTo>
                  <a:lnTo>
                    <a:pt x="29006" y="5154"/>
                  </a:lnTo>
                  <a:lnTo>
                    <a:pt x="29005" y="5136"/>
                  </a:lnTo>
                  <a:lnTo>
                    <a:pt x="29005" y="5119"/>
                  </a:lnTo>
                  <a:lnTo>
                    <a:pt x="29005" y="5101"/>
                  </a:lnTo>
                  <a:lnTo>
                    <a:pt x="29006" y="5085"/>
                  </a:lnTo>
                  <a:lnTo>
                    <a:pt x="29009" y="5067"/>
                  </a:lnTo>
                  <a:lnTo>
                    <a:pt x="29012" y="5049"/>
                  </a:lnTo>
                  <a:lnTo>
                    <a:pt x="29016" y="5033"/>
                  </a:lnTo>
                  <a:lnTo>
                    <a:pt x="29020" y="5015"/>
                  </a:lnTo>
                  <a:lnTo>
                    <a:pt x="29025" y="4999"/>
                  </a:lnTo>
                  <a:lnTo>
                    <a:pt x="29031" y="4982"/>
                  </a:lnTo>
                  <a:lnTo>
                    <a:pt x="29039" y="4966"/>
                  </a:lnTo>
                  <a:lnTo>
                    <a:pt x="29046" y="4951"/>
                  </a:lnTo>
                  <a:lnTo>
                    <a:pt x="29056" y="4934"/>
                  </a:lnTo>
                  <a:lnTo>
                    <a:pt x="29065" y="4919"/>
                  </a:lnTo>
                  <a:lnTo>
                    <a:pt x="29076" y="4905"/>
                  </a:lnTo>
                  <a:lnTo>
                    <a:pt x="29086" y="4890"/>
                  </a:lnTo>
                  <a:lnTo>
                    <a:pt x="29098" y="4876"/>
                  </a:lnTo>
                  <a:lnTo>
                    <a:pt x="29111" y="4863"/>
                  </a:lnTo>
                  <a:lnTo>
                    <a:pt x="33974" y="0"/>
                  </a:lnTo>
                  <a:lnTo>
                    <a:pt x="0" y="0"/>
                  </a:lnTo>
                  <a:lnTo>
                    <a:pt x="0" y="18728"/>
                  </a:lnTo>
                  <a:lnTo>
                    <a:pt x="8964" y="9694"/>
                  </a:lnTo>
                  <a:lnTo>
                    <a:pt x="8991" y="9679"/>
                  </a:lnTo>
                  <a:lnTo>
                    <a:pt x="9019" y="9666"/>
                  </a:lnTo>
                  <a:lnTo>
                    <a:pt x="9047" y="9654"/>
                  </a:lnTo>
                  <a:lnTo>
                    <a:pt x="9077" y="9646"/>
                  </a:lnTo>
                  <a:lnTo>
                    <a:pt x="9106" y="9640"/>
                  </a:lnTo>
                  <a:lnTo>
                    <a:pt x="9137" y="9637"/>
                  </a:lnTo>
                  <a:lnTo>
                    <a:pt x="9167" y="9636"/>
                  </a:lnTo>
                  <a:lnTo>
                    <a:pt x="9196" y="9639"/>
                  </a:lnTo>
                  <a:lnTo>
                    <a:pt x="9227" y="9642"/>
                  </a:lnTo>
                  <a:lnTo>
                    <a:pt x="9256" y="9649"/>
                  </a:lnTo>
                  <a:lnTo>
                    <a:pt x="9286" y="9659"/>
                  </a:lnTo>
                  <a:lnTo>
                    <a:pt x="9314" y="9670"/>
                  </a:lnTo>
                  <a:lnTo>
                    <a:pt x="9341" y="9684"/>
                  </a:lnTo>
                  <a:lnTo>
                    <a:pt x="9368" y="9701"/>
                  </a:lnTo>
                  <a:lnTo>
                    <a:pt x="9392" y="9721"/>
                  </a:lnTo>
                  <a:lnTo>
                    <a:pt x="9405" y="9731"/>
                  </a:lnTo>
                  <a:lnTo>
                    <a:pt x="9417" y="9742"/>
                  </a:lnTo>
                  <a:lnTo>
                    <a:pt x="9430" y="9756"/>
                  </a:lnTo>
                  <a:lnTo>
                    <a:pt x="9442" y="9770"/>
                  </a:lnTo>
                  <a:lnTo>
                    <a:pt x="9452" y="9784"/>
                  </a:lnTo>
                  <a:lnTo>
                    <a:pt x="9463" y="9799"/>
                  </a:lnTo>
                  <a:lnTo>
                    <a:pt x="9472" y="9815"/>
                  </a:lnTo>
                  <a:lnTo>
                    <a:pt x="9482" y="9830"/>
                  </a:lnTo>
                  <a:lnTo>
                    <a:pt x="9489" y="9846"/>
                  </a:lnTo>
                  <a:lnTo>
                    <a:pt x="9496" y="9862"/>
                  </a:lnTo>
                  <a:lnTo>
                    <a:pt x="9503" y="9878"/>
                  </a:lnTo>
                  <a:lnTo>
                    <a:pt x="9508" y="9896"/>
                  </a:lnTo>
                  <a:lnTo>
                    <a:pt x="9512" y="9912"/>
                  </a:lnTo>
                  <a:lnTo>
                    <a:pt x="9516" y="9930"/>
                  </a:lnTo>
                  <a:lnTo>
                    <a:pt x="9519" y="9946"/>
                  </a:lnTo>
                  <a:lnTo>
                    <a:pt x="9522" y="9964"/>
                  </a:lnTo>
                  <a:lnTo>
                    <a:pt x="9523" y="9981"/>
                  </a:lnTo>
                  <a:lnTo>
                    <a:pt x="9523" y="9999"/>
                  </a:lnTo>
                  <a:lnTo>
                    <a:pt x="9523" y="10015"/>
                  </a:lnTo>
                  <a:lnTo>
                    <a:pt x="9522" y="10033"/>
                  </a:lnTo>
                  <a:lnTo>
                    <a:pt x="9519" y="10051"/>
                  </a:lnTo>
                  <a:lnTo>
                    <a:pt x="9516" y="10068"/>
                  </a:lnTo>
                  <a:lnTo>
                    <a:pt x="9512" y="10085"/>
                  </a:lnTo>
                  <a:lnTo>
                    <a:pt x="9508" y="10101"/>
                  </a:lnTo>
                  <a:lnTo>
                    <a:pt x="9503" y="10119"/>
                  </a:lnTo>
                  <a:lnTo>
                    <a:pt x="9496" y="10135"/>
                  </a:lnTo>
                  <a:lnTo>
                    <a:pt x="9489" y="10152"/>
                  </a:lnTo>
                  <a:lnTo>
                    <a:pt x="9482" y="10167"/>
                  </a:lnTo>
                  <a:lnTo>
                    <a:pt x="9472" y="10182"/>
                  </a:lnTo>
                  <a:lnTo>
                    <a:pt x="9463" y="10197"/>
                  </a:lnTo>
                  <a:lnTo>
                    <a:pt x="9452" y="10213"/>
                  </a:lnTo>
                  <a:lnTo>
                    <a:pt x="9442" y="10227"/>
                  </a:lnTo>
                  <a:lnTo>
                    <a:pt x="9430" y="10241"/>
                  </a:lnTo>
                  <a:lnTo>
                    <a:pt x="9417" y="10255"/>
                  </a:lnTo>
                  <a:lnTo>
                    <a:pt x="7552" y="12119"/>
                  </a:lnTo>
                  <a:lnTo>
                    <a:pt x="7539" y="12133"/>
                  </a:lnTo>
                  <a:lnTo>
                    <a:pt x="7527" y="12147"/>
                  </a:lnTo>
                  <a:lnTo>
                    <a:pt x="7515" y="12161"/>
                  </a:lnTo>
                  <a:lnTo>
                    <a:pt x="7506" y="12176"/>
                  </a:lnTo>
                  <a:lnTo>
                    <a:pt x="7495" y="12191"/>
                  </a:lnTo>
                  <a:lnTo>
                    <a:pt x="7487" y="12207"/>
                  </a:lnTo>
                  <a:lnTo>
                    <a:pt x="7479" y="12223"/>
                  </a:lnTo>
                  <a:lnTo>
                    <a:pt x="7472" y="12240"/>
                  </a:lnTo>
                  <a:lnTo>
                    <a:pt x="7466" y="12256"/>
                  </a:lnTo>
                  <a:lnTo>
                    <a:pt x="7460" y="12272"/>
                  </a:lnTo>
                  <a:lnTo>
                    <a:pt x="7457" y="12289"/>
                  </a:lnTo>
                  <a:lnTo>
                    <a:pt x="7452" y="12306"/>
                  </a:lnTo>
                  <a:lnTo>
                    <a:pt x="7450" y="12323"/>
                  </a:lnTo>
                  <a:lnTo>
                    <a:pt x="7447" y="12341"/>
                  </a:lnTo>
                  <a:lnTo>
                    <a:pt x="7446" y="12358"/>
                  </a:lnTo>
                  <a:lnTo>
                    <a:pt x="7446" y="12376"/>
                  </a:lnTo>
                  <a:lnTo>
                    <a:pt x="7446" y="12393"/>
                  </a:lnTo>
                  <a:lnTo>
                    <a:pt x="7447" y="12410"/>
                  </a:lnTo>
                  <a:lnTo>
                    <a:pt x="7450" y="12427"/>
                  </a:lnTo>
                  <a:lnTo>
                    <a:pt x="7452" y="12445"/>
                  </a:lnTo>
                  <a:lnTo>
                    <a:pt x="7457" y="12461"/>
                  </a:lnTo>
                  <a:lnTo>
                    <a:pt x="7460" y="12479"/>
                  </a:lnTo>
                  <a:lnTo>
                    <a:pt x="7466" y="12495"/>
                  </a:lnTo>
                  <a:lnTo>
                    <a:pt x="7472" y="12512"/>
                  </a:lnTo>
                  <a:lnTo>
                    <a:pt x="7479" y="12528"/>
                  </a:lnTo>
                  <a:lnTo>
                    <a:pt x="7487" y="12544"/>
                  </a:lnTo>
                  <a:lnTo>
                    <a:pt x="7495" y="12560"/>
                  </a:lnTo>
                  <a:lnTo>
                    <a:pt x="7506" y="12575"/>
                  </a:lnTo>
                  <a:lnTo>
                    <a:pt x="7515" y="12589"/>
                  </a:lnTo>
                  <a:lnTo>
                    <a:pt x="7527" y="12605"/>
                  </a:lnTo>
                  <a:lnTo>
                    <a:pt x="7539" y="12618"/>
                  </a:lnTo>
                  <a:lnTo>
                    <a:pt x="7552" y="12632"/>
                  </a:lnTo>
                  <a:lnTo>
                    <a:pt x="7566" y="12645"/>
                  </a:lnTo>
                  <a:lnTo>
                    <a:pt x="7580" y="12656"/>
                  </a:lnTo>
                  <a:lnTo>
                    <a:pt x="7594" y="12668"/>
                  </a:lnTo>
                  <a:lnTo>
                    <a:pt x="7609" y="12679"/>
                  </a:lnTo>
                  <a:lnTo>
                    <a:pt x="7625" y="12688"/>
                  </a:lnTo>
                  <a:lnTo>
                    <a:pt x="7640" y="12696"/>
                  </a:lnTo>
                  <a:lnTo>
                    <a:pt x="7655" y="12704"/>
                  </a:lnTo>
                  <a:lnTo>
                    <a:pt x="7672" y="12711"/>
                  </a:lnTo>
                  <a:lnTo>
                    <a:pt x="7688" y="12717"/>
                  </a:lnTo>
                  <a:lnTo>
                    <a:pt x="7706" y="12723"/>
                  </a:lnTo>
                  <a:lnTo>
                    <a:pt x="7722" y="12728"/>
                  </a:lnTo>
                  <a:lnTo>
                    <a:pt x="7738" y="12731"/>
                  </a:lnTo>
                  <a:lnTo>
                    <a:pt x="7756" y="12734"/>
                  </a:lnTo>
                  <a:lnTo>
                    <a:pt x="7774" y="12736"/>
                  </a:lnTo>
                  <a:lnTo>
                    <a:pt x="7791" y="12737"/>
                  </a:lnTo>
                  <a:lnTo>
                    <a:pt x="7808" y="12737"/>
                  </a:lnTo>
                  <a:lnTo>
                    <a:pt x="7825" y="12737"/>
                  </a:lnTo>
                  <a:lnTo>
                    <a:pt x="7843" y="12736"/>
                  </a:lnTo>
                  <a:lnTo>
                    <a:pt x="7861" y="12734"/>
                  </a:lnTo>
                  <a:lnTo>
                    <a:pt x="7877" y="12731"/>
                  </a:lnTo>
                  <a:lnTo>
                    <a:pt x="7895" y="12728"/>
                  </a:lnTo>
                  <a:lnTo>
                    <a:pt x="7911" y="12723"/>
                  </a:lnTo>
                  <a:lnTo>
                    <a:pt x="7929" y="12717"/>
                  </a:lnTo>
                  <a:lnTo>
                    <a:pt x="7945" y="12711"/>
                  </a:lnTo>
                  <a:lnTo>
                    <a:pt x="7960" y="12704"/>
                  </a:lnTo>
                  <a:lnTo>
                    <a:pt x="7977" y="12696"/>
                  </a:lnTo>
                  <a:lnTo>
                    <a:pt x="7992" y="12688"/>
                  </a:lnTo>
                  <a:lnTo>
                    <a:pt x="8007" y="12679"/>
                  </a:lnTo>
                  <a:lnTo>
                    <a:pt x="8023" y="12668"/>
                  </a:lnTo>
                  <a:lnTo>
                    <a:pt x="8037" y="12656"/>
                  </a:lnTo>
                  <a:lnTo>
                    <a:pt x="8051" y="12645"/>
                  </a:lnTo>
                  <a:lnTo>
                    <a:pt x="8065" y="12632"/>
                  </a:lnTo>
                  <a:lnTo>
                    <a:pt x="11720" y="8977"/>
                  </a:lnTo>
                  <a:lnTo>
                    <a:pt x="11733" y="8964"/>
                  </a:lnTo>
                  <a:lnTo>
                    <a:pt x="11747" y="8952"/>
                  </a:lnTo>
                  <a:lnTo>
                    <a:pt x="11761" y="8940"/>
                  </a:lnTo>
                  <a:lnTo>
                    <a:pt x="11777" y="8931"/>
                  </a:lnTo>
                  <a:lnTo>
                    <a:pt x="11792" y="8920"/>
                  </a:lnTo>
                  <a:lnTo>
                    <a:pt x="11807" y="8912"/>
                  </a:lnTo>
                  <a:lnTo>
                    <a:pt x="11824" y="8904"/>
                  </a:lnTo>
                  <a:lnTo>
                    <a:pt x="11840" y="8897"/>
                  </a:lnTo>
                  <a:lnTo>
                    <a:pt x="11857" y="8891"/>
                  </a:lnTo>
                  <a:lnTo>
                    <a:pt x="11873" y="8885"/>
                  </a:lnTo>
                  <a:lnTo>
                    <a:pt x="11889" y="8882"/>
                  </a:lnTo>
                  <a:lnTo>
                    <a:pt x="11907" y="8877"/>
                  </a:lnTo>
                  <a:lnTo>
                    <a:pt x="11925" y="8875"/>
                  </a:lnTo>
                  <a:lnTo>
                    <a:pt x="11941" y="8872"/>
                  </a:lnTo>
                  <a:lnTo>
                    <a:pt x="11959" y="8871"/>
                  </a:lnTo>
                  <a:lnTo>
                    <a:pt x="11976" y="8871"/>
                  </a:lnTo>
                  <a:lnTo>
                    <a:pt x="11994" y="8871"/>
                  </a:lnTo>
                  <a:lnTo>
                    <a:pt x="12011" y="8872"/>
                  </a:lnTo>
                  <a:lnTo>
                    <a:pt x="12028" y="8875"/>
                  </a:lnTo>
                  <a:lnTo>
                    <a:pt x="12046" y="8877"/>
                  </a:lnTo>
                  <a:lnTo>
                    <a:pt x="12062" y="8882"/>
                  </a:lnTo>
                  <a:lnTo>
                    <a:pt x="12080" y="8885"/>
                  </a:lnTo>
                  <a:lnTo>
                    <a:pt x="12096" y="8891"/>
                  </a:lnTo>
                  <a:lnTo>
                    <a:pt x="12112" y="8897"/>
                  </a:lnTo>
                  <a:lnTo>
                    <a:pt x="12129" y="8904"/>
                  </a:lnTo>
                  <a:lnTo>
                    <a:pt x="12145" y="8912"/>
                  </a:lnTo>
                  <a:lnTo>
                    <a:pt x="12161" y="8920"/>
                  </a:lnTo>
                  <a:lnTo>
                    <a:pt x="12176" y="8931"/>
                  </a:lnTo>
                  <a:lnTo>
                    <a:pt x="12190" y="8940"/>
                  </a:lnTo>
                  <a:lnTo>
                    <a:pt x="12205" y="8952"/>
                  </a:lnTo>
                  <a:lnTo>
                    <a:pt x="12219" y="8964"/>
                  </a:lnTo>
                  <a:lnTo>
                    <a:pt x="12232" y="8977"/>
                  </a:lnTo>
                  <a:lnTo>
                    <a:pt x="12245" y="8991"/>
                  </a:lnTo>
                  <a:lnTo>
                    <a:pt x="12257" y="9005"/>
                  </a:lnTo>
                  <a:lnTo>
                    <a:pt x="12269" y="9019"/>
                  </a:lnTo>
                  <a:lnTo>
                    <a:pt x="12279" y="9034"/>
                  </a:lnTo>
                  <a:lnTo>
                    <a:pt x="12289" y="9049"/>
                  </a:lnTo>
                  <a:lnTo>
                    <a:pt x="12297" y="9065"/>
                  </a:lnTo>
                  <a:lnTo>
                    <a:pt x="12305" y="9080"/>
                  </a:lnTo>
                  <a:lnTo>
                    <a:pt x="12312" y="9096"/>
                  </a:lnTo>
                  <a:lnTo>
                    <a:pt x="12318" y="9113"/>
                  </a:lnTo>
                  <a:lnTo>
                    <a:pt x="12324" y="9130"/>
                  </a:lnTo>
                  <a:lnTo>
                    <a:pt x="12328" y="9147"/>
                  </a:lnTo>
                  <a:lnTo>
                    <a:pt x="12332" y="9163"/>
                  </a:lnTo>
                  <a:lnTo>
                    <a:pt x="12334" y="9181"/>
                  </a:lnTo>
                  <a:lnTo>
                    <a:pt x="12337" y="9198"/>
                  </a:lnTo>
                  <a:lnTo>
                    <a:pt x="12338" y="9216"/>
                  </a:lnTo>
                  <a:lnTo>
                    <a:pt x="12339" y="9232"/>
                  </a:lnTo>
                  <a:lnTo>
                    <a:pt x="12338" y="9250"/>
                  </a:lnTo>
                  <a:lnTo>
                    <a:pt x="12337" y="9268"/>
                  </a:lnTo>
                  <a:lnTo>
                    <a:pt x="12334" y="9285"/>
                  </a:lnTo>
                  <a:lnTo>
                    <a:pt x="12332" y="9302"/>
                  </a:lnTo>
                  <a:lnTo>
                    <a:pt x="12328" y="9319"/>
                  </a:lnTo>
                  <a:lnTo>
                    <a:pt x="12324" y="9336"/>
                  </a:lnTo>
                  <a:lnTo>
                    <a:pt x="12318" y="9353"/>
                  </a:lnTo>
                  <a:lnTo>
                    <a:pt x="12312" y="9370"/>
                  </a:lnTo>
                  <a:lnTo>
                    <a:pt x="12305" y="9385"/>
                  </a:lnTo>
                  <a:lnTo>
                    <a:pt x="12297" y="9402"/>
                  </a:lnTo>
                  <a:lnTo>
                    <a:pt x="12289" y="9417"/>
                  </a:lnTo>
                  <a:lnTo>
                    <a:pt x="12279" y="9432"/>
                  </a:lnTo>
                  <a:lnTo>
                    <a:pt x="12269" y="9447"/>
                  </a:lnTo>
                  <a:lnTo>
                    <a:pt x="12257" y="9461"/>
                  </a:lnTo>
                  <a:lnTo>
                    <a:pt x="12245" y="9475"/>
                  </a:lnTo>
                  <a:lnTo>
                    <a:pt x="12232" y="9490"/>
                  </a:lnTo>
                  <a:lnTo>
                    <a:pt x="8285" y="13436"/>
                  </a:lnTo>
                  <a:lnTo>
                    <a:pt x="8273" y="13450"/>
                  </a:lnTo>
                  <a:lnTo>
                    <a:pt x="8261" y="13464"/>
                  </a:lnTo>
                  <a:lnTo>
                    <a:pt x="8249" y="13478"/>
                  </a:lnTo>
                  <a:lnTo>
                    <a:pt x="8239" y="13493"/>
                  </a:lnTo>
                  <a:lnTo>
                    <a:pt x="8229" y="13508"/>
                  </a:lnTo>
                  <a:lnTo>
                    <a:pt x="8221" y="13524"/>
                  </a:lnTo>
                  <a:lnTo>
                    <a:pt x="8213" y="13540"/>
                  </a:lnTo>
                  <a:lnTo>
                    <a:pt x="8206" y="13555"/>
                  </a:lnTo>
                  <a:lnTo>
                    <a:pt x="8200" y="13572"/>
                  </a:lnTo>
                  <a:lnTo>
                    <a:pt x="8194" y="13589"/>
                  </a:lnTo>
                  <a:lnTo>
                    <a:pt x="8189" y="13606"/>
                  </a:lnTo>
                  <a:lnTo>
                    <a:pt x="8186" y="13623"/>
                  </a:lnTo>
                  <a:lnTo>
                    <a:pt x="8182" y="13640"/>
                  </a:lnTo>
                  <a:lnTo>
                    <a:pt x="8181" y="13657"/>
                  </a:lnTo>
                  <a:lnTo>
                    <a:pt x="8180" y="13675"/>
                  </a:lnTo>
                  <a:lnTo>
                    <a:pt x="8179" y="13693"/>
                  </a:lnTo>
                  <a:lnTo>
                    <a:pt x="8180" y="13709"/>
                  </a:lnTo>
                  <a:lnTo>
                    <a:pt x="8181" y="13727"/>
                  </a:lnTo>
                  <a:lnTo>
                    <a:pt x="8182" y="13744"/>
                  </a:lnTo>
                  <a:lnTo>
                    <a:pt x="8186" y="13762"/>
                  </a:lnTo>
                  <a:lnTo>
                    <a:pt x="8189" y="13778"/>
                  </a:lnTo>
                  <a:lnTo>
                    <a:pt x="8194" y="13795"/>
                  </a:lnTo>
                  <a:lnTo>
                    <a:pt x="8200" y="13812"/>
                  </a:lnTo>
                  <a:lnTo>
                    <a:pt x="8206" y="13829"/>
                  </a:lnTo>
                  <a:lnTo>
                    <a:pt x="8213" y="13845"/>
                  </a:lnTo>
                  <a:lnTo>
                    <a:pt x="8221" y="13860"/>
                  </a:lnTo>
                  <a:lnTo>
                    <a:pt x="8229" y="13876"/>
                  </a:lnTo>
                  <a:lnTo>
                    <a:pt x="8239" y="13891"/>
                  </a:lnTo>
                  <a:lnTo>
                    <a:pt x="8249" y="13906"/>
                  </a:lnTo>
                  <a:lnTo>
                    <a:pt x="8261" y="13920"/>
                  </a:lnTo>
                  <a:lnTo>
                    <a:pt x="8273" y="13934"/>
                  </a:lnTo>
                  <a:lnTo>
                    <a:pt x="8285" y="13949"/>
                  </a:lnTo>
                  <a:lnTo>
                    <a:pt x="8298" y="13961"/>
                  </a:lnTo>
                  <a:lnTo>
                    <a:pt x="8312" y="13973"/>
                  </a:lnTo>
                  <a:lnTo>
                    <a:pt x="8327" y="13985"/>
                  </a:lnTo>
                  <a:lnTo>
                    <a:pt x="8342" y="13994"/>
                  </a:lnTo>
                  <a:lnTo>
                    <a:pt x="8357" y="14005"/>
                  </a:lnTo>
                  <a:lnTo>
                    <a:pt x="8372" y="14013"/>
                  </a:lnTo>
                  <a:lnTo>
                    <a:pt x="8389" y="14021"/>
                  </a:lnTo>
                  <a:lnTo>
                    <a:pt x="8405" y="14028"/>
                  </a:lnTo>
                  <a:lnTo>
                    <a:pt x="8422" y="14034"/>
                  </a:lnTo>
                  <a:lnTo>
                    <a:pt x="8438" y="14040"/>
                  </a:lnTo>
                  <a:lnTo>
                    <a:pt x="8456" y="14044"/>
                  </a:lnTo>
                  <a:lnTo>
                    <a:pt x="8472" y="14048"/>
                  </a:lnTo>
                  <a:lnTo>
                    <a:pt x="8490" y="14051"/>
                  </a:lnTo>
                  <a:lnTo>
                    <a:pt x="8506" y="14053"/>
                  </a:lnTo>
                  <a:lnTo>
                    <a:pt x="8524" y="14054"/>
                  </a:lnTo>
                  <a:lnTo>
                    <a:pt x="8541" y="14054"/>
                  </a:lnTo>
                  <a:lnTo>
                    <a:pt x="8559" y="14054"/>
                  </a:lnTo>
                  <a:lnTo>
                    <a:pt x="8577" y="14053"/>
                  </a:lnTo>
                  <a:lnTo>
                    <a:pt x="8593" y="14051"/>
                  </a:lnTo>
                  <a:lnTo>
                    <a:pt x="8611" y="14048"/>
                  </a:lnTo>
                  <a:lnTo>
                    <a:pt x="8628" y="14044"/>
                  </a:lnTo>
                  <a:lnTo>
                    <a:pt x="8645" y="14040"/>
                  </a:lnTo>
                  <a:lnTo>
                    <a:pt x="8661" y="14034"/>
                  </a:lnTo>
                  <a:lnTo>
                    <a:pt x="8678" y="14028"/>
                  </a:lnTo>
                  <a:lnTo>
                    <a:pt x="8694" y="14021"/>
                  </a:lnTo>
                  <a:lnTo>
                    <a:pt x="8710" y="14013"/>
                  </a:lnTo>
                  <a:lnTo>
                    <a:pt x="8726" y="14005"/>
                  </a:lnTo>
                  <a:lnTo>
                    <a:pt x="8741" y="13994"/>
                  </a:lnTo>
                  <a:lnTo>
                    <a:pt x="8756" y="13985"/>
                  </a:lnTo>
                  <a:lnTo>
                    <a:pt x="8770" y="13973"/>
                  </a:lnTo>
                  <a:lnTo>
                    <a:pt x="8784" y="13961"/>
                  </a:lnTo>
                  <a:lnTo>
                    <a:pt x="8797" y="13949"/>
                  </a:lnTo>
                  <a:lnTo>
                    <a:pt x="10579" y="12167"/>
                  </a:lnTo>
                  <a:lnTo>
                    <a:pt x="10592" y="12154"/>
                  </a:lnTo>
                  <a:lnTo>
                    <a:pt x="10606" y="12142"/>
                  </a:lnTo>
                  <a:lnTo>
                    <a:pt x="10622" y="12132"/>
                  </a:lnTo>
                  <a:lnTo>
                    <a:pt x="10636" y="12121"/>
                  </a:lnTo>
                  <a:lnTo>
                    <a:pt x="10651" y="12112"/>
                  </a:lnTo>
                  <a:lnTo>
                    <a:pt x="10667" y="12102"/>
                  </a:lnTo>
                  <a:lnTo>
                    <a:pt x="10683" y="12094"/>
                  </a:lnTo>
                  <a:lnTo>
                    <a:pt x="10699" y="12087"/>
                  </a:lnTo>
                  <a:lnTo>
                    <a:pt x="10715" y="12081"/>
                  </a:lnTo>
                  <a:lnTo>
                    <a:pt x="10732" y="12076"/>
                  </a:lnTo>
                  <a:lnTo>
                    <a:pt x="10750" y="12072"/>
                  </a:lnTo>
                  <a:lnTo>
                    <a:pt x="10766" y="12067"/>
                  </a:lnTo>
                  <a:lnTo>
                    <a:pt x="10784" y="12065"/>
                  </a:lnTo>
                  <a:lnTo>
                    <a:pt x="10801" y="12062"/>
                  </a:lnTo>
                  <a:lnTo>
                    <a:pt x="10818" y="12061"/>
                  </a:lnTo>
                  <a:lnTo>
                    <a:pt x="10835" y="12061"/>
                  </a:lnTo>
                  <a:lnTo>
                    <a:pt x="10853" y="12061"/>
                  </a:lnTo>
                  <a:lnTo>
                    <a:pt x="10870" y="12062"/>
                  </a:lnTo>
                  <a:lnTo>
                    <a:pt x="10888" y="12065"/>
                  </a:lnTo>
                  <a:lnTo>
                    <a:pt x="10904" y="12067"/>
                  </a:lnTo>
                  <a:lnTo>
                    <a:pt x="10922" y="12072"/>
                  </a:lnTo>
                  <a:lnTo>
                    <a:pt x="10939" y="12076"/>
                  </a:lnTo>
                  <a:lnTo>
                    <a:pt x="10955" y="12081"/>
                  </a:lnTo>
                  <a:lnTo>
                    <a:pt x="10971" y="12087"/>
                  </a:lnTo>
                  <a:lnTo>
                    <a:pt x="10988" y="12094"/>
                  </a:lnTo>
                  <a:lnTo>
                    <a:pt x="11004" y="12102"/>
                  </a:lnTo>
                  <a:lnTo>
                    <a:pt x="11020" y="12112"/>
                  </a:lnTo>
                  <a:lnTo>
                    <a:pt x="11035" y="12121"/>
                  </a:lnTo>
                  <a:lnTo>
                    <a:pt x="11050" y="12132"/>
                  </a:lnTo>
                  <a:lnTo>
                    <a:pt x="11064" y="12142"/>
                  </a:lnTo>
                  <a:lnTo>
                    <a:pt x="11078" y="12154"/>
                  </a:lnTo>
                  <a:lnTo>
                    <a:pt x="11092" y="12167"/>
                  </a:lnTo>
                  <a:lnTo>
                    <a:pt x="11104" y="12181"/>
                  </a:lnTo>
                  <a:lnTo>
                    <a:pt x="11117" y="12195"/>
                  </a:lnTo>
                  <a:lnTo>
                    <a:pt x="11128" y="12209"/>
                  </a:lnTo>
                  <a:lnTo>
                    <a:pt x="11138" y="12224"/>
                  </a:lnTo>
                  <a:lnTo>
                    <a:pt x="11147" y="12240"/>
                  </a:lnTo>
                  <a:lnTo>
                    <a:pt x="11157" y="12255"/>
                  </a:lnTo>
                  <a:lnTo>
                    <a:pt x="11164" y="12271"/>
                  </a:lnTo>
                  <a:lnTo>
                    <a:pt x="11171" y="12287"/>
                  </a:lnTo>
                  <a:lnTo>
                    <a:pt x="11178" y="12303"/>
                  </a:lnTo>
                  <a:lnTo>
                    <a:pt x="11183" y="12321"/>
                  </a:lnTo>
                  <a:lnTo>
                    <a:pt x="11187" y="12337"/>
                  </a:lnTo>
                  <a:lnTo>
                    <a:pt x="11191" y="12355"/>
                  </a:lnTo>
                  <a:lnTo>
                    <a:pt x="11194" y="12371"/>
                  </a:lnTo>
                  <a:lnTo>
                    <a:pt x="11197" y="12389"/>
                  </a:lnTo>
                  <a:lnTo>
                    <a:pt x="11198" y="12406"/>
                  </a:lnTo>
                  <a:lnTo>
                    <a:pt x="11198" y="12424"/>
                  </a:lnTo>
                  <a:lnTo>
                    <a:pt x="11198" y="12440"/>
                  </a:lnTo>
                  <a:lnTo>
                    <a:pt x="11197" y="12458"/>
                  </a:lnTo>
                  <a:lnTo>
                    <a:pt x="11194" y="12475"/>
                  </a:lnTo>
                  <a:lnTo>
                    <a:pt x="11191" y="12493"/>
                  </a:lnTo>
                  <a:lnTo>
                    <a:pt x="11187" y="12510"/>
                  </a:lnTo>
                  <a:lnTo>
                    <a:pt x="11183" y="12526"/>
                  </a:lnTo>
                  <a:lnTo>
                    <a:pt x="11178" y="12544"/>
                  </a:lnTo>
                  <a:lnTo>
                    <a:pt x="11171" y="12560"/>
                  </a:lnTo>
                  <a:lnTo>
                    <a:pt x="11164" y="12576"/>
                  </a:lnTo>
                  <a:lnTo>
                    <a:pt x="11157" y="12592"/>
                  </a:lnTo>
                  <a:lnTo>
                    <a:pt x="11147" y="12607"/>
                  </a:lnTo>
                  <a:lnTo>
                    <a:pt x="11138" y="12622"/>
                  </a:lnTo>
                  <a:lnTo>
                    <a:pt x="11128" y="12637"/>
                  </a:lnTo>
                  <a:lnTo>
                    <a:pt x="11117" y="12652"/>
                  </a:lnTo>
                  <a:lnTo>
                    <a:pt x="11104" y="12666"/>
                  </a:lnTo>
                  <a:lnTo>
                    <a:pt x="11092" y="12680"/>
                  </a:lnTo>
                  <a:lnTo>
                    <a:pt x="10245" y="13527"/>
                  </a:lnTo>
                  <a:lnTo>
                    <a:pt x="10232" y="13553"/>
                  </a:lnTo>
                  <a:lnTo>
                    <a:pt x="10222" y="13579"/>
                  </a:lnTo>
                  <a:lnTo>
                    <a:pt x="10214" y="13607"/>
                  </a:lnTo>
                  <a:lnTo>
                    <a:pt x="10210" y="13634"/>
                  </a:lnTo>
                  <a:lnTo>
                    <a:pt x="10206" y="13662"/>
                  </a:lnTo>
                  <a:lnTo>
                    <a:pt x="10204" y="13690"/>
                  </a:lnTo>
                  <a:lnTo>
                    <a:pt x="10205" y="13717"/>
                  </a:lnTo>
                  <a:lnTo>
                    <a:pt x="10208" y="13745"/>
                  </a:lnTo>
                  <a:lnTo>
                    <a:pt x="10213" y="13774"/>
                  </a:lnTo>
                  <a:lnTo>
                    <a:pt x="10220" y="13801"/>
                  </a:lnTo>
                  <a:lnTo>
                    <a:pt x="10229" y="13826"/>
                  </a:lnTo>
                  <a:lnTo>
                    <a:pt x="10241" y="13853"/>
                  </a:lnTo>
                  <a:lnTo>
                    <a:pt x="10255" y="13878"/>
                  </a:lnTo>
                  <a:lnTo>
                    <a:pt x="10271" y="13903"/>
                  </a:lnTo>
                  <a:lnTo>
                    <a:pt x="10289" y="13925"/>
                  </a:lnTo>
                  <a:lnTo>
                    <a:pt x="10309" y="13947"/>
                  </a:lnTo>
                  <a:lnTo>
                    <a:pt x="10322" y="13960"/>
                  </a:lnTo>
                  <a:lnTo>
                    <a:pt x="10336" y="13972"/>
                  </a:lnTo>
                  <a:lnTo>
                    <a:pt x="10352" y="13984"/>
                  </a:lnTo>
                  <a:lnTo>
                    <a:pt x="10366" y="13994"/>
                  </a:lnTo>
                  <a:lnTo>
                    <a:pt x="10381" y="14004"/>
                  </a:lnTo>
                  <a:lnTo>
                    <a:pt x="10397" y="14012"/>
                  </a:lnTo>
                  <a:lnTo>
                    <a:pt x="10413" y="14020"/>
                  </a:lnTo>
                  <a:lnTo>
                    <a:pt x="10429" y="14027"/>
                  </a:lnTo>
                  <a:lnTo>
                    <a:pt x="10445" y="14033"/>
                  </a:lnTo>
                  <a:lnTo>
                    <a:pt x="10462" y="14039"/>
                  </a:lnTo>
                  <a:lnTo>
                    <a:pt x="10480" y="14044"/>
                  </a:lnTo>
                  <a:lnTo>
                    <a:pt x="10496" y="14047"/>
                  </a:lnTo>
                  <a:lnTo>
                    <a:pt x="10514" y="14049"/>
                  </a:lnTo>
                  <a:lnTo>
                    <a:pt x="10531" y="14052"/>
                  </a:lnTo>
                  <a:lnTo>
                    <a:pt x="10548" y="14053"/>
                  </a:lnTo>
                  <a:lnTo>
                    <a:pt x="10565" y="14054"/>
                  </a:lnTo>
                  <a:lnTo>
                    <a:pt x="10583" y="14053"/>
                  </a:lnTo>
                  <a:lnTo>
                    <a:pt x="10600" y="14052"/>
                  </a:lnTo>
                  <a:lnTo>
                    <a:pt x="10617" y="14049"/>
                  </a:lnTo>
                  <a:lnTo>
                    <a:pt x="10634" y="14047"/>
                  </a:lnTo>
                  <a:lnTo>
                    <a:pt x="10652" y="14044"/>
                  </a:lnTo>
                  <a:lnTo>
                    <a:pt x="10669" y="14039"/>
                  </a:lnTo>
                  <a:lnTo>
                    <a:pt x="10685" y="14033"/>
                  </a:lnTo>
                  <a:lnTo>
                    <a:pt x="10701" y="14027"/>
                  </a:lnTo>
                  <a:lnTo>
                    <a:pt x="10718" y="14020"/>
                  </a:lnTo>
                  <a:lnTo>
                    <a:pt x="10734" y="14012"/>
                  </a:lnTo>
                  <a:lnTo>
                    <a:pt x="10750" y="14004"/>
                  </a:lnTo>
                  <a:lnTo>
                    <a:pt x="10765" y="13994"/>
                  </a:lnTo>
                  <a:lnTo>
                    <a:pt x="10780" y="13984"/>
                  </a:lnTo>
                  <a:lnTo>
                    <a:pt x="10794" y="13972"/>
                  </a:lnTo>
                  <a:lnTo>
                    <a:pt x="10808" y="13960"/>
                  </a:lnTo>
                  <a:lnTo>
                    <a:pt x="10821" y="13947"/>
                  </a:lnTo>
                  <a:lnTo>
                    <a:pt x="11135" y="13635"/>
                  </a:lnTo>
                  <a:lnTo>
                    <a:pt x="11412" y="13357"/>
                  </a:lnTo>
                  <a:lnTo>
                    <a:pt x="11426" y="13344"/>
                  </a:lnTo>
                  <a:lnTo>
                    <a:pt x="11440" y="13332"/>
                  </a:lnTo>
                  <a:lnTo>
                    <a:pt x="11454" y="13322"/>
                  </a:lnTo>
                  <a:lnTo>
                    <a:pt x="11469" y="13311"/>
                  </a:lnTo>
                  <a:lnTo>
                    <a:pt x="11484" y="13302"/>
                  </a:lnTo>
                  <a:lnTo>
                    <a:pt x="11500" y="13292"/>
                  </a:lnTo>
                  <a:lnTo>
                    <a:pt x="11516" y="13284"/>
                  </a:lnTo>
                  <a:lnTo>
                    <a:pt x="11533" y="13277"/>
                  </a:lnTo>
                  <a:lnTo>
                    <a:pt x="11549" y="13271"/>
                  </a:lnTo>
                  <a:lnTo>
                    <a:pt x="11565" y="13267"/>
                  </a:lnTo>
                  <a:lnTo>
                    <a:pt x="11582" y="13262"/>
                  </a:lnTo>
                  <a:lnTo>
                    <a:pt x="11599" y="13257"/>
                  </a:lnTo>
                  <a:lnTo>
                    <a:pt x="11616" y="13255"/>
                  </a:lnTo>
                  <a:lnTo>
                    <a:pt x="11633" y="13252"/>
                  </a:lnTo>
                  <a:lnTo>
                    <a:pt x="11651" y="13251"/>
                  </a:lnTo>
                  <a:lnTo>
                    <a:pt x="11669" y="13251"/>
                  </a:lnTo>
                  <a:lnTo>
                    <a:pt x="11686" y="13251"/>
                  </a:lnTo>
                  <a:lnTo>
                    <a:pt x="11703" y="13252"/>
                  </a:lnTo>
                  <a:lnTo>
                    <a:pt x="11720" y="13255"/>
                  </a:lnTo>
                  <a:lnTo>
                    <a:pt x="11738" y="13257"/>
                  </a:lnTo>
                  <a:lnTo>
                    <a:pt x="11754" y="13262"/>
                  </a:lnTo>
                  <a:lnTo>
                    <a:pt x="11772" y="13267"/>
                  </a:lnTo>
                  <a:lnTo>
                    <a:pt x="11788" y="13271"/>
                  </a:lnTo>
                  <a:lnTo>
                    <a:pt x="11805" y="13277"/>
                  </a:lnTo>
                  <a:lnTo>
                    <a:pt x="11821" y="13284"/>
                  </a:lnTo>
                  <a:lnTo>
                    <a:pt x="11837" y="13292"/>
                  </a:lnTo>
                  <a:lnTo>
                    <a:pt x="11853" y="13302"/>
                  </a:lnTo>
                  <a:lnTo>
                    <a:pt x="11868" y="13311"/>
                  </a:lnTo>
                  <a:lnTo>
                    <a:pt x="11882" y="13322"/>
                  </a:lnTo>
                  <a:lnTo>
                    <a:pt x="11898" y="13332"/>
                  </a:lnTo>
                  <a:lnTo>
                    <a:pt x="11912" y="13344"/>
                  </a:lnTo>
                  <a:lnTo>
                    <a:pt x="11925" y="13357"/>
                  </a:lnTo>
                  <a:lnTo>
                    <a:pt x="11938" y="13371"/>
                  </a:lnTo>
                  <a:lnTo>
                    <a:pt x="11949" y="13385"/>
                  </a:lnTo>
                  <a:lnTo>
                    <a:pt x="11961" y="13399"/>
                  </a:lnTo>
                  <a:lnTo>
                    <a:pt x="11972" y="13414"/>
                  </a:lnTo>
                  <a:lnTo>
                    <a:pt x="11981" y="13430"/>
                  </a:lnTo>
                  <a:lnTo>
                    <a:pt x="11989" y="13445"/>
                  </a:lnTo>
                  <a:lnTo>
                    <a:pt x="11997" y="13461"/>
                  </a:lnTo>
                  <a:lnTo>
                    <a:pt x="12004" y="13477"/>
                  </a:lnTo>
                  <a:lnTo>
                    <a:pt x="12010" y="13493"/>
                  </a:lnTo>
                  <a:lnTo>
                    <a:pt x="12016" y="13511"/>
                  </a:lnTo>
                  <a:lnTo>
                    <a:pt x="12021" y="13527"/>
                  </a:lnTo>
                  <a:lnTo>
                    <a:pt x="12024" y="13545"/>
                  </a:lnTo>
                  <a:lnTo>
                    <a:pt x="12027" y="13561"/>
                  </a:lnTo>
                  <a:lnTo>
                    <a:pt x="12029" y="13579"/>
                  </a:lnTo>
                  <a:lnTo>
                    <a:pt x="12030" y="13596"/>
                  </a:lnTo>
                  <a:lnTo>
                    <a:pt x="12030" y="13614"/>
                  </a:lnTo>
                  <a:lnTo>
                    <a:pt x="12030" y="13630"/>
                  </a:lnTo>
                  <a:lnTo>
                    <a:pt x="12029" y="13648"/>
                  </a:lnTo>
                  <a:lnTo>
                    <a:pt x="12027" y="13666"/>
                  </a:lnTo>
                  <a:lnTo>
                    <a:pt x="12024" y="13683"/>
                  </a:lnTo>
                  <a:lnTo>
                    <a:pt x="12021" y="13700"/>
                  </a:lnTo>
                  <a:lnTo>
                    <a:pt x="12016" y="13716"/>
                  </a:lnTo>
                  <a:lnTo>
                    <a:pt x="12010" y="13734"/>
                  </a:lnTo>
                  <a:lnTo>
                    <a:pt x="12004" y="13750"/>
                  </a:lnTo>
                  <a:lnTo>
                    <a:pt x="11997" y="13767"/>
                  </a:lnTo>
                  <a:lnTo>
                    <a:pt x="11989" y="13782"/>
                  </a:lnTo>
                  <a:lnTo>
                    <a:pt x="11981" y="13797"/>
                  </a:lnTo>
                  <a:lnTo>
                    <a:pt x="11972" y="13812"/>
                  </a:lnTo>
                  <a:lnTo>
                    <a:pt x="11961" y="13828"/>
                  </a:lnTo>
                  <a:lnTo>
                    <a:pt x="11949" y="13842"/>
                  </a:lnTo>
                  <a:lnTo>
                    <a:pt x="11938" y="13856"/>
                  </a:lnTo>
                  <a:lnTo>
                    <a:pt x="11925" y="13870"/>
                  </a:lnTo>
                  <a:lnTo>
                    <a:pt x="9820" y="15974"/>
                  </a:lnTo>
                  <a:lnTo>
                    <a:pt x="9807" y="15987"/>
                  </a:lnTo>
                  <a:lnTo>
                    <a:pt x="9795" y="16001"/>
                  </a:lnTo>
                  <a:lnTo>
                    <a:pt x="9783" y="16017"/>
                  </a:lnTo>
                  <a:lnTo>
                    <a:pt x="9773" y="16031"/>
                  </a:lnTo>
                  <a:lnTo>
                    <a:pt x="9763" y="16046"/>
                  </a:lnTo>
                  <a:lnTo>
                    <a:pt x="9755" y="16062"/>
                  </a:lnTo>
                  <a:lnTo>
                    <a:pt x="9747" y="16078"/>
                  </a:lnTo>
                  <a:lnTo>
                    <a:pt x="9740" y="16094"/>
                  </a:lnTo>
                  <a:lnTo>
                    <a:pt x="9734" y="16111"/>
                  </a:lnTo>
                  <a:lnTo>
                    <a:pt x="9728" y="16127"/>
                  </a:lnTo>
                  <a:lnTo>
                    <a:pt x="9724" y="16145"/>
                  </a:lnTo>
                  <a:lnTo>
                    <a:pt x="9720" y="16161"/>
                  </a:lnTo>
                  <a:lnTo>
                    <a:pt x="9718" y="16179"/>
                  </a:lnTo>
                  <a:lnTo>
                    <a:pt x="9715" y="16196"/>
                  </a:lnTo>
                  <a:lnTo>
                    <a:pt x="9714" y="16213"/>
                  </a:lnTo>
                  <a:lnTo>
                    <a:pt x="9714" y="16230"/>
                  </a:lnTo>
                  <a:lnTo>
                    <a:pt x="9714" y="16248"/>
                  </a:lnTo>
                  <a:lnTo>
                    <a:pt x="9715" y="16265"/>
                  </a:lnTo>
                  <a:lnTo>
                    <a:pt x="9718" y="16282"/>
                  </a:lnTo>
                  <a:lnTo>
                    <a:pt x="9720" y="16299"/>
                  </a:lnTo>
                  <a:lnTo>
                    <a:pt x="9724" y="16317"/>
                  </a:lnTo>
                  <a:lnTo>
                    <a:pt x="9728" y="16334"/>
                  </a:lnTo>
                  <a:lnTo>
                    <a:pt x="9734" y="16350"/>
                  </a:lnTo>
                  <a:lnTo>
                    <a:pt x="9740" y="16366"/>
                  </a:lnTo>
                  <a:lnTo>
                    <a:pt x="9747" y="16383"/>
                  </a:lnTo>
                  <a:lnTo>
                    <a:pt x="9755" y="16399"/>
                  </a:lnTo>
                  <a:lnTo>
                    <a:pt x="9763" y="16414"/>
                  </a:lnTo>
                  <a:lnTo>
                    <a:pt x="9773" y="16430"/>
                  </a:lnTo>
                  <a:lnTo>
                    <a:pt x="9783" y="16445"/>
                  </a:lnTo>
                  <a:lnTo>
                    <a:pt x="9795" y="16459"/>
                  </a:lnTo>
                  <a:lnTo>
                    <a:pt x="9807" y="16473"/>
                  </a:lnTo>
                  <a:lnTo>
                    <a:pt x="9820" y="16486"/>
                  </a:lnTo>
                  <a:lnTo>
                    <a:pt x="9834" y="16499"/>
                  </a:lnTo>
                  <a:lnTo>
                    <a:pt x="9847" y="16512"/>
                  </a:lnTo>
                  <a:lnTo>
                    <a:pt x="9862" y="16522"/>
                  </a:lnTo>
                  <a:lnTo>
                    <a:pt x="9876" y="16533"/>
                  </a:lnTo>
                  <a:lnTo>
                    <a:pt x="9891" y="16542"/>
                  </a:lnTo>
                  <a:lnTo>
                    <a:pt x="9908" y="16552"/>
                  </a:lnTo>
                  <a:lnTo>
                    <a:pt x="9923" y="16559"/>
                  </a:lnTo>
                  <a:lnTo>
                    <a:pt x="9940" y="16566"/>
                  </a:lnTo>
                  <a:lnTo>
                    <a:pt x="9956" y="16573"/>
                  </a:lnTo>
                  <a:lnTo>
                    <a:pt x="9972" y="16578"/>
                  </a:lnTo>
                  <a:lnTo>
                    <a:pt x="9990" y="16582"/>
                  </a:lnTo>
                  <a:lnTo>
                    <a:pt x="10006" y="16586"/>
                  </a:lnTo>
                  <a:lnTo>
                    <a:pt x="10024" y="16589"/>
                  </a:lnTo>
                  <a:lnTo>
                    <a:pt x="10042" y="16591"/>
                  </a:lnTo>
                  <a:lnTo>
                    <a:pt x="10059" y="16593"/>
                  </a:lnTo>
                  <a:lnTo>
                    <a:pt x="10076" y="16593"/>
                  </a:lnTo>
                  <a:lnTo>
                    <a:pt x="10093" y="16593"/>
                  </a:lnTo>
                  <a:lnTo>
                    <a:pt x="10111" y="16591"/>
                  </a:lnTo>
                  <a:lnTo>
                    <a:pt x="10129" y="16589"/>
                  </a:lnTo>
                  <a:lnTo>
                    <a:pt x="10145" y="16586"/>
                  </a:lnTo>
                  <a:lnTo>
                    <a:pt x="10163" y="16582"/>
                  </a:lnTo>
                  <a:lnTo>
                    <a:pt x="10179" y="16578"/>
                  </a:lnTo>
                  <a:lnTo>
                    <a:pt x="10195" y="16573"/>
                  </a:lnTo>
                  <a:lnTo>
                    <a:pt x="10213" y="16566"/>
                  </a:lnTo>
                  <a:lnTo>
                    <a:pt x="10228" y="16559"/>
                  </a:lnTo>
                  <a:lnTo>
                    <a:pt x="10245" y="16552"/>
                  </a:lnTo>
                  <a:lnTo>
                    <a:pt x="10260" y="16542"/>
                  </a:lnTo>
                  <a:lnTo>
                    <a:pt x="10275" y="16533"/>
                  </a:lnTo>
                  <a:lnTo>
                    <a:pt x="10291" y="16522"/>
                  </a:lnTo>
                  <a:lnTo>
                    <a:pt x="10305" y="16512"/>
                  </a:lnTo>
                  <a:lnTo>
                    <a:pt x="10319" y="16499"/>
                  </a:lnTo>
                  <a:lnTo>
                    <a:pt x="10333" y="16486"/>
                  </a:lnTo>
                  <a:lnTo>
                    <a:pt x="10665" y="16155"/>
                  </a:lnTo>
                  <a:lnTo>
                    <a:pt x="10678" y="16142"/>
                  </a:lnTo>
                  <a:lnTo>
                    <a:pt x="10692" y="16129"/>
                  </a:lnTo>
                  <a:lnTo>
                    <a:pt x="10706" y="16119"/>
                  </a:lnTo>
                  <a:lnTo>
                    <a:pt x="10721" y="16108"/>
                  </a:lnTo>
                  <a:lnTo>
                    <a:pt x="10737" y="16099"/>
                  </a:lnTo>
                  <a:lnTo>
                    <a:pt x="10752" y="16089"/>
                  </a:lnTo>
                  <a:lnTo>
                    <a:pt x="10768" y="16082"/>
                  </a:lnTo>
                  <a:lnTo>
                    <a:pt x="10785" y="16075"/>
                  </a:lnTo>
                  <a:lnTo>
                    <a:pt x="10801" y="16068"/>
                  </a:lnTo>
                  <a:lnTo>
                    <a:pt x="10818" y="16064"/>
                  </a:lnTo>
                  <a:lnTo>
                    <a:pt x="10834" y="16059"/>
                  </a:lnTo>
                  <a:lnTo>
                    <a:pt x="10852" y="16055"/>
                  </a:lnTo>
                  <a:lnTo>
                    <a:pt x="10869" y="16052"/>
                  </a:lnTo>
                  <a:lnTo>
                    <a:pt x="10886" y="16049"/>
                  </a:lnTo>
                  <a:lnTo>
                    <a:pt x="10903" y="16048"/>
                  </a:lnTo>
                  <a:lnTo>
                    <a:pt x="10921" y="16048"/>
                  </a:lnTo>
                  <a:lnTo>
                    <a:pt x="10939" y="16048"/>
                  </a:lnTo>
                  <a:lnTo>
                    <a:pt x="10956" y="16049"/>
                  </a:lnTo>
                  <a:lnTo>
                    <a:pt x="10973" y="16052"/>
                  </a:lnTo>
                  <a:lnTo>
                    <a:pt x="10990" y="16055"/>
                  </a:lnTo>
                  <a:lnTo>
                    <a:pt x="11007" y="16059"/>
                  </a:lnTo>
                  <a:lnTo>
                    <a:pt x="11024" y="16064"/>
                  </a:lnTo>
                  <a:lnTo>
                    <a:pt x="11041" y="16068"/>
                  </a:lnTo>
                  <a:lnTo>
                    <a:pt x="11057" y="16075"/>
                  </a:lnTo>
                  <a:lnTo>
                    <a:pt x="11074" y="16082"/>
                  </a:lnTo>
                  <a:lnTo>
                    <a:pt x="11089" y="16089"/>
                  </a:lnTo>
                  <a:lnTo>
                    <a:pt x="11105" y="16099"/>
                  </a:lnTo>
                  <a:lnTo>
                    <a:pt x="11120" y="16108"/>
                  </a:lnTo>
                  <a:lnTo>
                    <a:pt x="11135" y="16119"/>
                  </a:lnTo>
                  <a:lnTo>
                    <a:pt x="11150" y="16129"/>
                  </a:lnTo>
                  <a:lnTo>
                    <a:pt x="11164" y="16142"/>
                  </a:lnTo>
                  <a:lnTo>
                    <a:pt x="11177" y="16155"/>
                  </a:lnTo>
                  <a:lnTo>
                    <a:pt x="11190" y="16168"/>
                  </a:lnTo>
                  <a:lnTo>
                    <a:pt x="11201" y="16182"/>
                  </a:lnTo>
                  <a:lnTo>
                    <a:pt x="11213" y="16196"/>
                  </a:lnTo>
                  <a:lnTo>
                    <a:pt x="11224" y="16211"/>
                  </a:lnTo>
                  <a:lnTo>
                    <a:pt x="11233" y="16227"/>
                  </a:lnTo>
                  <a:lnTo>
                    <a:pt x="11241" y="16242"/>
                  </a:lnTo>
                  <a:lnTo>
                    <a:pt x="11250" y="16258"/>
                  </a:lnTo>
                  <a:lnTo>
                    <a:pt x="11257" y="16275"/>
                  </a:lnTo>
                  <a:lnTo>
                    <a:pt x="11263" y="16291"/>
                  </a:lnTo>
                  <a:lnTo>
                    <a:pt x="11268" y="16308"/>
                  </a:lnTo>
                  <a:lnTo>
                    <a:pt x="11273" y="16324"/>
                  </a:lnTo>
                  <a:lnTo>
                    <a:pt x="11277" y="16342"/>
                  </a:lnTo>
                  <a:lnTo>
                    <a:pt x="11279" y="16358"/>
                  </a:lnTo>
                  <a:lnTo>
                    <a:pt x="11281" y="16376"/>
                  </a:lnTo>
                  <a:lnTo>
                    <a:pt x="11282" y="16393"/>
                  </a:lnTo>
                  <a:lnTo>
                    <a:pt x="11284" y="16411"/>
                  </a:lnTo>
                  <a:lnTo>
                    <a:pt x="11282" y="16429"/>
                  </a:lnTo>
                  <a:lnTo>
                    <a:pt x="11281" y="16445"/>
                  </a:lnTo>
                  <a:lnTo>
                    <a:pt x="11279" y="16463"/>
                  </a:lnTo>
                  <a:lnTo>
                    <a:pt x="11277" y="16480"/>
                  </a:lnTo>
                  <a:lnTo>
                    <a:pt x="11273" y="16497"/>
                  </a:lnTo>
                  <a:lnTo>
                    <a:pt x="11268" y="16514"/>
                  </a:lnTo>
                  <a:lnTo>
                    <a:pt x="11263" y="16531"/>
                  </a:lnTo>
                  <a:lnTo>
                    <a:pt x="11257" y="16547"/>
                  </a:lnTo>
                  <a:lnTo>
                    <a:pt x="11250" y="16564"/>
                  </a:lnTo>
                  <a:lnTo>
                    <a:pt x="11241" y="16579"/>
                  </a:lnTo>
                  <a:lnTo>
                    <a:pt x="11233" y="16595"/>
                  </a:lnTo>
                  <a:lnTo>
                    <a:pt x="11224" y="16611"/>
                  </a:lnTo>
                  <a:lnTo>
                    <a:pt x="11213" y="16625"/>
                  </a:lnTo>
                  <a:lnTo>
                    <a:pt x="11201" y="16640"/>
                  </a:lnTo>
                  <a:lnTo>
                    <a:pt x="11190" y="16654"/>
                  </a:lnTo>
                  <a:lnTo>
                    <a:pt x="11177" y="16667"/>
                  </a:lnTo>
                  <a:lnTo>
                    <a:pt x="6243" y="21600"/>
                  </a:lnTo>
                  <a:lnTo>
                    <a:pt x="38360" y="21600"/>
                  </a:lnTo>
                  <a:lnTo>
                    <a:pt x="38360" y="4745"/>
                  </a:lnTo>
                  <a:lnTo>
                    <a:pt x="31324" y="1183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 name="Freeform 8">
              <a:extLst>
                <a:ext uri="{FF2B5EF4-FFF2-40B4-BE49-F238E27FC236}">
                  <a16:creationId xmlns:a16="http://schemas.microsoft.com/office/drawing/2014/main" id="{8F98477C-D7D1-B059-29A4-4D28DBB1FE33}"/>
                </a:ext>
              </a:extLst>
            </p:cNvPr>
            <p:cNvSpPr>
              <a:spLocks/>
            </p:cNvSpPr>
            <p:nvPr/>
          </p:nvSpPr>
          <p:spPr bwMode="auto">
            <a:xfrm>
              <a:off x="9386888" y="0"/>
              <a:ext cx="892175" cy="727075"/>
            </a:xfrm>
            <a:custGeom>
              <a:avLst/>
              <a:gdLst>
                <a:gd name="T0" fmla="*/ 2147483646 w 2812"/>
                <a:gd name="T1" fmla="*/ 2147483646 h 2288"/>
                <a:gd name="T2" fmla="*/ 2147483646 w 2812"/>
                <a:gd name="T3" fmla="*/ 2147483646 h 2288"/>
                <a:gd name="T4" fmla="*/ 2147483646 w 2812"/>
                <a:gd name="T5" fmla="*/ 2147483646 h 2288"/>
                <a:gd name="T6" fmla="*/ 2147483646 w 2812"/>
                <a:gd name="T7" fmla="*/ 2147483646 h 2288"/>
                <a:gd name="T8" fmla="*/ 2147483646 w 2812"/>
                <a:gd name="T9" fmla="*/ 2147483646 h 2288"/>
                <a:gd name="T10" fmla="*/ 2147483646 w 2812"/>
                <a:gd name="T11" fmla="*/ 2147483646 h 2288"/>
                <a:gd name="T12" fmla="*/ 2147483646 w 2812"/>
                <a:gd name="T13" fmla="*/ 2147483646 h 2288"/>
                <a:gd name="T14" fmla="*/ 2147483646 w 2812"/>
                <a:gd name="T15" fmla="*/ 2147483646 h 2288"/>
                <a:gd name="T16" fmla="*/ 2147483646 w 2812"/>
                <a:gd name="T17" fmla="*/ 2147483646 h 2288"/>
                <a:gd name="T18" fmla="*/ 2147483646 w 2812"/>
                <a:gd name="T19" fmla="*/ 2147483646 h 2288"/>
                <a:gd name="T20" fmla="*/ 2147483646 w 2812"/>
                <a:gd name="T21" fmla="*/ 2147483646 h 2288"/>
                <a:gd name="T22" fmla="*/ 2147483646 w 2812"/>
                <a:gd name="T23" fmla="*/ 2147483646 h 2288"/>
                <a:gd name="T24" fmla="*/ 2147483646 w 2812"/>
                <a:gd name="T25" fmla="*/ 2147483646 h 2288"/>
                <a:gd name="T26" fmla="*/ 2147483646 w 2812"/>
                <a:gd name="T27" fmla="*/ 2147483646 h 2288"/>
                <a:gd name="T28" fmla="*/ 2147483646 w 2812"/>
                <a:gd name="T29" fmla="*/ 2147483646 h 2288"/>
                <a:gd name="T30" fmla="*/ 2147483646 w 2812"/>
                <a:gd name="T31" fmla="*/ 2147483646 h 2288"/>
                <a:gd name="T32" fmla="*/ 2147483646 w 2812"/>
                <a:gd name="T33" fmla="*/ 2147483646 h 2288"/>
                <a:gd name="T34" fmla="*/ 2147483646 w 2812"/>
                <a:gd name="T35" fmla="*/ 0 h 2288"/>
                <a:gd name="T36" fmla="*/ 2147483646 w 2812"/>
                <a:gd name="T37" fmla="*/ 2147483646 h 2288"/>
                <a:gd name="T38" fmla="*/ 2147483646 w 2812"/>
                <a:gd name="T39" fmla="*/ 2147483646 h 2288"/>
                <a:gd name="T40" fmla="*/ 2147483646 w 2812"/>
                <a:gd name="T41" fmla="*/ 2147483646 h 2288"/>
                <a:gd name="T42" fmla="*/ 2147483646 w 2812"/>
                <a:gd name="T43" fmla="*/ 2147483646 h 2288"/>
                <a:gd name="T44" fmla="*/ 2147483646 w 2812"/>
                <a:gd name="T45" fmla="*/ 2147483646 h 2288"/>
                <a:gd name="T46" fmla="*/ 2147483646 w 2812"/>
                <a:gd name="T47" fmla="*/ 2147483646 h 2288"/>
                <a:gd name="T48" fmla="*/ 2147483646 w 2812"/>
                <a:gd name="T49" fmla="*/ 2147483646 h 2288"/>
                <a:gd name="T50" fmla="*/ 2147483646 w 2812"/>
                <a:gd name="T51" fmla="*/ 2147483646 h 2288"/>
                <a:gd name="T52" fmla="*/ 0 w 2812"/>
                <a:gd name="T53" fmla="*/ 2147483646 h 2288"/>
                <a:gd name="T54" fmla="*/ 2147483646 w 2812"/>
                <a:gd name="T55" fmla="*/ 2147483646 h 2288"/>
                <a:gd name="T56" fmla="*/ 2147483646 w 2812"/>
                <a:gd name="T57" fmla="*/ 2147483646 h 2288"/>
                <a:gd name="T58" fmla="*/ 2147483646 w 2812"/>
                <a:gd name="T59" fmla="*/ 2147483646 h 2288"/>
                <a:gd name="T60" fmla="*/ 2147483646 w 2812"/>
                <a:gd name="T61" fmla="*/ 2147483646 h 2288"/>
                <a:gd name="T62" fmla="*/ 2147483646 w 2812"/>
                <a:gd name="T63" fmla="*/ 2147483646 h 2288"/>
                <a:gd name="T64" fmla="*/ 2147483646 w 2812"/>
                <a:gd name="T65" fmla="*/ 2147483646 h 2288"/>
                <a:gd name="T66" fmla="*/ 2147483646 w 2812"/>
                <a:gd name="T67" fmla="*/ 2147483646 h 2288"/>
                <a:gd name="T68" fmla="*/ 2147483646 w 2812"/>
                <a:gd name="T69" fmla="*/ 2147483646 h 22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812" h="2288">
                  <a:moveTo>
                    <a:pt x="104" y="2183"/>
                  </a:moveTo>
                  <a:lnTo>
                    <a:pt x="104" y="2183"/>
                  </a:lnTo>
                  <a:lnTo>
                    <a:pt x="117" y="2196"/>
                  </a:lnTo>
                  <a:lnTo>
                    <a:pt x="131" y="2208"/>
                  </a:lnTo>
                  <a:lnTo>
                    <a:pt x="145" y="2218"/>
                  </a:lnTo>
                  <a:lnTo>
                    <a:pt x="161" y="2229"/>
                  </a:lnTo>
                  <a:lnTo>
                    <a:pt x="176" y="2238"/>
                  </a:lnTo>
                  <a:lnTo>
                    <a:pt x="191" y="2247"/>
                  </a:lnTo>
                  <a:lnTo>
                    <a:pt x="206" y="2255"/>
                  </a:lnTo>
                  <a:lnTo>
                    <a:pt x="223" y="2262"/>
                  </a:lnTo>
                  <a:lnTo>
                    <a:pt x="239" y="2268"/>
                  </a:lnTo>
                  <a:lnTo>
                    <a:pt x="256" y="2273"/>
                  </a:lnTo>
                  <a:lnTo>
                    <a:pt x="272" y="2278"/>
                  </a:lnTo>
                  <a:lnTo>
                    <a:pt x="290" y="2282"/>
                  </a:lnTo>
                  <a:lnTo>
                    <a:pt x="306" y="2284"/>
                  </a:lnTo>
                  <a:lnTo>
                    <a:pt x="324" y="2286"/>
                  </a:lnTo>
                  <a:lnTo>
                    <a:pt x="340" y="2288"/>
                  </a:lnTo>
                  <a:lnTo>
                    <a:pt x="358" y="2288"/>
                  </a:lnTo>
                  <a:lnTo>
                    <a:pt x="374" y="2288"/>
                  </a:lnTo>
                  <a:lnTo>
                    <a:pt x="392" y="2286"/>
                  </a:lnTo>
                  <a:lnTo>
                    <a:pt x="409" y="2284"/>
                  </a:lnTo>
                  <a:lnTo>
                    <a:pt x="426" y="2282"/>
                  </a:lnTo>
                  <a:lnTo>
                    <a:pt x="442" y="2278"/>
                  </a:lnTo>
                  <a:lnTo>
                    <a:pt x="460" y="2273"/>
                  </a:lnTo>
                  <a:lnTo>
                    <a:pt x="476" y="2268"/>
                  </a:lnTo>
                  <a:lnTo>
                    <a:pt x="493" y="2262"/>
                  </a:lnTo>
                  <a:lnTo>
                    <a:pt x="508" y="2255"/>
                  </a:lnTo>
                  <a:lnTo>
                    <a:pt x="524" y="2247"/>
                  </a:lnTo>
                  <a:lnTo>
                    <a:pt x="540" y="2238"/>
                  </a:lnTo>
                  <a:lnTo>
                    <a:pt x="555" y="2229"/>
                  </a:lnTo>
                  <a:lnTo>
                    <a:pt x="569" y="2218"/>
                  </a:lnTo>
                  <a:lnTo>
                    <a:pt x="583" y="2208"/>
                  </a:lnTo>
                  <a:lnTo>
                    <a:pt x="597" y="2196"/>
                  </a:lnTo>
                  <a:lnTo>
                    <a:pt x="611" y="2183"/>
                  </a:lnTo>
                  <a:lnTo>
                    <a:pt x="2812" y="0"/>
                  </a:lnTo>
                  <a:lnTo>
                    <a:pt x="1778" y="0"/>
                  </a:lnTo>
                  <a:lnTo>
                    <a:pt x="104" y="1676"/>
                  </a:lnTo>
                  <a:lnTo>
                    <a:pt x="91" y="1690"/>
                  </a:lnTo>
                  <a:lnTo>
                    <a:pt x="80" y="1704"/>
                  </a:lnTo>
                  <a:lnTo>
                    <a:pt x="69" y="1718"/>
                  </a:lnTo>
                  <a:lnTo>
                    <a:pt x="58" y="1732"/>
                  </a:lnTo>
                  <a:lnTo>
                    <a:pt x="49" y="1748"/>
                  </a:lnTo>
                  <a:lnTo>
                    <a:pt x="41" y="1763"/>
                  </a:lnTo>
                  <a:lnTo>
                    <a:pt x="33" y="1779"/>
                  </a:lnTo>
                  <a:lnTo>
                    <a:pt x="26" y="1795"/>
                  </a:lnTo>
                  <a:lnTo>
                    <a:pt x="20" y="1811"/>
                  </a:lnTo>
                  <a:lnTo>
                    <a:pt x="14" y="1827"/>
                  </a:lnTo>
                  <a:lnTo>
                    <a:pt x="9" y="1845"/>
                  </a:lnTo>
                  <a:lnTo>
                    <a:pt x="6" y="1862"/>
                  </a:lnTo>
                  <a:lnTo>
                    <a:pt x="3" y="1878"/>
                  </a:lnTo>
                  <a:lnTo>
                    <a:pt x="1" y="1896"/>
                  </a:lnTo>
                  <a:lnTo>
                    <a:pt x="0" y="1913"/>
                  </a:lnTo>
                  <a:lnTo>
                    <a:pt x="0" y="1930"/>
                  </a:lnTo>
                  <a:lnTo>
                    <a:pt x="0" y="1947"/>
                  </a:lnTo>
                  <a:lnTo>
                    <a:pt x="1" y="1964"/>
                  </a:lnTo>
                  <a:lnTo>
                    <a:pt x="3" y="1981"/>
                  </a:lnTo>
                  <a:lnTo>
                    <a:pt x="6" y="1998"/>
                  </a:lnTo>
                  <a:lnTo>
                    <a:pt x="9" y="2015"/>
                  </a:lnTo>
                  <a:lnTo>
                    <a:pt x="14" y="2032"/>
                  </a:lnTo>
                  <a:lnTo>
                    <a:pt x="20" y="2048"/>
                  </a:lnTo>
                  <a:lnTo>
                    <a:pt x="26" y="2065"/>
                  </a:lnTo>
                  <a:lnTo>
                    <a:pt x="33" y="2081"/>
                  </a:lnTo>
                  <a:lnTo>
                    <a:pt x="41" y="2096"/>
                  </a:lnTo>
                  <a:lnTo>
                    <a:pt x="49" y="2112"/>
                  </a:lnTo>
                  <a:lnTo>
                    <a:pt x="58" y="2127"/>
                  </a:lnTo>
                  <a:lnTo>
                    <a:pt x="69" y="2142"/>
                  </a:lnTo>
                  <a:lnTo>
                    <a:pt x="80" y="2156"/>
                  </a:lnTo>
                  <a:lnTo>
                    <a:pt x="91" y="2170"/>
                  </a:lnTo>
                  <a:lnTo>
                    <a:pt x="104" y="2183"/>
                  </a:lnTo>
                  <a:close/>
                </a:path>
              </a:pathLst>
            </a:custGeom>
            <a:solidFill>
              <a:srgbClr val="79B8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Freeform 9">
              <a:extLst>
                <a:ext uri="{FF2B5EF4-FFF2-40B4-BE49-F238E27FC236}">
                  <a16:creationId xmlns:a16="http://schemas.microsoft.com/office/drawing/2014/main" id="{1FA43ACC-C9B0-21D6-4EAC-5B4AEFE1CF72}"/>
                </a:ext>
              </a:extLst>
            </p:cNvPr>
            <p:cNvSpPr>
              <a:spLocks/>
            </p:cNvSpPr>
            <p:nvPr/>
          </p:nvSpPr>
          <p:spPr bwMode="auto">
            <a:xfrm>
              <a:off x="11698288" y="1885950"/>
              <a:ext cx="487363" cy="650875"/>
            </a:xfrm>
            <a:custGeom>
              <a:avLst/>
              <a:gdLst>
                <a:gd name="T0" fmla="*/ 2147483646 w 1535"/>
                <a:gd name="T1" fmla="*/ 2147483646 h 2050"/>
                <a:gd name="T2" fmla="*/ 2147483646 w 1535"/>
                <a:gd name="T3" fmla="*/ 2147483646 h 2050"/>
                <a:gd name="T4" fmla="*/ 2147483646 w 1535"/>
                <a:gd name="T5" fmla="*/ 2147483646 h 2050"/>
                <a:gd name="T6" fmla="*/ 2147483646 w 1535"/>
                <a:gd name="T7" fmla="*/ 2147483646 h 2050"/>
                <a:gd name="T8" fmla="*/ 2147483646 w 1535"/>
                <a:gd name="T9" fmla="*/ 2147483646 h 2050"/>
                <a:gd name="T10" fmla="*/ 2147483646 w 1535"/>
                <a:gd name="T11" fmla="*/ 2147483646 h 2050"/>
                <a:gd name="T12" fmla="*/ 2147483646 w 1535"/>
                <a:gd name="T13" fmla="*/ 2147483646 h 2050"/>
                <a:gd name="T14" fmla="*/ 2147483646 w 1535"/>
                <a:gd name="T15" fmla="*/ 2147483646 h 2050"/>
                <a:gd name="T16" fmla="*/ 2147483646 w 1535"/>
                <a:gd name="T17" fmla="*/ 2147483646 h 2050"/>
                <a:gd name="T18" fmla="*/ 2147483646 w 1535"/>
                <a:gd name="T19" fmla="*/ 2147483646 h 2050"/>
                <a:gd name="T20" fmla="*/ 2147483646 w 1535"/>
                <a:gd name="T21" fmla="*/ 2147483646 h 2050"/>
                <a:gd name="T22" fmla="*/ 2147483646 w 1535"/>
                <a:gd name="T23" fmla="*/ 2147483646 h 2050"/>
                <a:gd name="T24" fmla="*/ 2147483646 w 1535"/>
                <a:gd name="T25" fmla="*/ 2147483646 h 2050"/>
                <a:gd name="T26" fmla="*/ 2147483646 w 1535"/>
                <a:gd name="T27" fmla="*/ 2147483646 h 2050"/>
                <a:gd name="T28" fmla="*/ 2147483646 w 1535"/>
                <a:gd name="T29" fmla="*/ 2147483646 h 2050"/>
                <a:gd name="T30" fmla="*/ 2147483646 w 1535"/>
                <a:gd name="T31" fmla="*/ 2147483646 h 2050"/>
                <a:gd name="T32" fmla="*/ 2147483646 w 1535"/>
                <a:gd name="T33" fmla="*/ 2147483646 h 2050"/>
                <a:gd name="T34" fmla="*/ 2147483646 w 1535"/>
                <a:gd name="T35" fmla="*/ 0 h 2050"/>
                <a:gd name="T36" fmla="*/ 2147483646 w 1535"/>
                <a:gd name="T37" fmla="*/ 2147483646 h 2050"/>
                <a:gd name="T38" fmla="*/ 2147483646 w 1535"/>
                <a:gd name="T39" fmla="*/ 2147483646 h 2050"/>
                <a:gd name="T40" fmla="*/ 2147483646 w 1535"/>
                <a:gd name="T41" fmla="*/ 2147483646 h 2050"/>
                <a:gd name="T42" fmla="*/ 2147483646 w 1535"/>
                <a:gd name="T43" fmla="*/ 2147483646 h 2050"/>
                <a:gd name="T44" fmla="*/ 2147483646 w 1535"/>
                <a:gd name="T45" fmla="*/ 2147483646 h 2050"/>
                <a:gd name="T46" fmla="*/ 2147483646 w 1535"/>
                <a:gd name="T47" fmla="*/ 2147483646 h 2050"/>
                <a:gd name="T48" fmla="*/ 2147483646 w 1535"/>
                <a:gd name="T49" fmla="*/ 2147483646 h 2050"/>
                <a:gd name="T50" fmla="*/ 2147483646 w 1535"/>
                <a:gd name="T51" fmla="*/ 2147483646 h 2050"/>
                <a:gd name="T52" fmla="*/ 0 w 1535"/>
                <a:gd name="T53" fmla="*/ 2147483646 h 2050"/>
                <a:gd name="T54" fmla="*/ 2147483646 w 1535"/>
                <a:gd name="T55" fmla="*/ 2147483646 h 2050"/>
                <a:gd name="T56" fmla="*/ 2147483646 w 1535"/>
                <a:gd name="T57" fmla="*/ 2147483646 h 2050"/>
                <a:gd name="T58" fmla="*/ 2147483646 w 1535"/>
                <a:gd name="T59" fmla="*/ 2147483646 h 2050"/>
                <a:gd name="T60" fmla="*/ 2147483646 w 1535"/>
                <a:gd name="T61" fmla="*/ 2147483646 h 2050"/>
                <a:gd name="T62" fmla="*/ 2147483646 w 1535"/>
                <a:gd name="T63" fmla="*/ 2147483646 h 2050"/>
                <a:gd name="T64" fmla="*/ 2147483646 w 1535"/>
                <a:gd name="T65" fmla="*/ 2147483646 h 2050"/>
                <a:gd name="T66" fmla="*/ 2147483646 w 1535"/>
                <a:gd name="T67" fmla="*/ 2147483646 h 2050"/>
                <a:gd name="T68" fmla="*/ 2147483646 w 1535"/>
                <a:gd name="T69" fmla="*/ 2147483646 h 20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535" h="2050">
                  <a:moveTo>
                    <a:pt x="105" y="1944"/>
                  </a:moveTo>
                  <a:lnTo>
                    <a:pt x="105" y="1944"/>
                  </a:lnTo>
                  <a:lnTo>
                    <a:pt x="119" y="1957"/>
                  </a:lnTo>
                  <a:lnTo>
                    <a:pt x="133" y="1969"/>
                  </a:lnTo>
                  <a:lnTo>
                    <a:pt x="147" y="1980"/>
                  </a:lnTo>
                  <a:lnTo>
                    <a:pt x="163" y="1990"/>
                  </a:lnTo>
                  <a:lnTo>
                    <a:pt x="178" y="2000"/>
                  </a:lnTo>
                  <a:lnTo>
                    <a:pt x="193" y="2009"/>
                  </a:lnTo>
                  <a:lnTo>
                    <a:pt x="210" y="2017"/>
                  </a:lnTo>
                  <a:lnTo>
                    <a:pt x="226" y="2024"/>
                  </a:lnTo>
                  <a:lnTo>
                    <a:pt x="243" y="2030"/>
                  </a:lnTo>
                  <a:lnTo>
                    <a:pt x="259" y="2036"/>
                  </a:lnTo>
                  <a:lnTo>
                    <a:pt x="277" y="2040"/>
                  </a:lnTo>
                  <a:lnTo>
                    <a:pt x="293" y="2044"/>
                  </a:lnTo>
                  <a:lnTo>
                    <a:pt x="311" y="2046"/>
                  </a:lnTo>
                  <a:lnTo>
                    <a:pt x="328" y="2049"/>
                  </a:lnTo>
                  <a:lnTo>
                    <a:pt x="345" y="2050"/>
                  </a:lnTo>
                  <a:lnTo>
                    <a:pt x="362" y="2050"/>
                  </a:lnTo>
                  <a:lnTo>
                    <a:pt x="380" y="2050"/>
                  </a:lnTo>
                  <a:lnTo>
                    <a:pt x="397" y="2049"/>
                  </a:lnTo>
                  <a:lnTo>
                    <a:pt x="415" y="2046"/>
                  </a:lnTo>
                  <a:lnTo>
                    <a:pt x="432" y="2044"/>
                  </a:lnTo>
                  <a:lnTo>
                    <a:pt x="449" y="2040"/>
                  </a:lnTo>
                  <a:lnTo>
                    <a:pt x="466" y="2036"/>
                  </a:lnTo>
                  <a:lnTo>
                    <a:pt x="483" y="2030"/>
                  </a:lnTo>
                  <a:lnTo>
                    <a:pt x="500" y="2024"/>
                  </a:lnTo>
                  <a:lnTo>
                    <a:pt x="516" y="2017"/>
                  </a:lnTo>
                  <a:lnTo>
                    <a:pt x="531" y="2009"/>
                  </a:lnTo>
                  <a:lnTo>
                    <a:pt x="548" y="2000"/>
                  </a:lnTo>
                  <a:lnTo>
                    <a:pt x="563" y="1990"/>
                  </a:lnTo>
                  <a:lnTo>
                    <a:pt x="577" y="1980"/>
                  </a:lnTo>
                  <a:lnTo>
                    <a:pt x="592" y="1969"/>
                  </a:lnTo>
                  <a:lnTo>
                    <a:pt x="606" y="1957"/>
                  </a:lnTo>
                  <a:lnTo>
                    <a:pt x="619" y="1944"/>
                  </a:lnTo>
                  <a:lnTo>
                    <a:pt x="1535" y="1029"/>
                  </a:lnTo>
                  <a:lnTo>
                    <a:pt x="1535" y="0"/>
                  </a:lnTo>
                  <a:lnTo>
                    <a:pt x="105" y="1430"/>
                  </a:lnTo>
                  <a:lnTo>
                    <a:pt x="92" y="1443"/>
                  </a:lnTo>
                  <a:lnTo>
                    <a:pt x="81" y="1457"/>
                  </a:lnTo>
                  <a:lnTo>
                    <a:pt x="70" y="1472"/>
                  </a:lnTo>
                  <a:lnTo>
                    <a:pt x="59" y="1486"/>
                  </a:lnTo>
                  <a:lnTo>
                    <a:pt x="50" y="1502"/>
                  </a:lnTo>
                  <a:lnTo>
                    <a:pt x="41" y="1518"/>
                  </a:lnTo>
                  <a:lnTo>
                    <a:pt x="32" y="1533"/>
                  </a:lnTo>
                  <a:lnTo>
                    <a:pt x="25" y="1550"/>
                  </a:lnTo>
                  <a:lnTo>
                    <a:pt x="19" y="1566"/>
                  </a:lnTo>
                  <a:lnTo>
                    <a:pt x="14" y="1584"/>
                  </a:lnTo>
                  <a:lnTo>
                    <a:pt x="10" y="1600"/>
                  </a:lnTo>
                  <a:lnTo>
                    <a:pt x="5" y="1618"/>
                  </a:lnTo>
                  <a:lnTo>
                    <a:pt x="3" y="1634"/>
                  </a:lnTo>
                  <a:lnTo>
                    <a:pt x="1" y="1652"/>
                  </a:lnTo>
                  <a:lnTo>
                    <a:pt x="0" y="1669"/>
                  </a:lnTo>
                  <a:lnTo>
                    <a:pt x="0" y="1687"/>
                  </a:lnTo>
                  <a:lnTo>
                    <a:pt x="0" y="1705"/>
                  </a:lnTo>
                  <a:lnTo>
                    <a:pt x="1" y="1721"/>
                  </a:lnTo>
                  <a:lnTo>
                    <a:pt x="3" y="1739"/>
                  </a:lnTo>
                  <a:lnTo>
                    <a:pt x="5" y="1756"/>
                  </a:lnTo>
                  <a:lnTo>
                    <a:pt x="10" y="1773"/>
                  </a:lnTo>
                  <a:lnTo>
                    <a:pt x="14" y="1790"/>
                  </a:lnTo>
                  <a:lnTo>
                    <a:pt x="19" y="1807"/>
                  </a:lnTo>
                  <a:lnTo>
                    <a:pt x="25" y="1823"/>
                  </a:lnTo>
                  <a:lnTo>
                    <a:pt x="32" y="1840"/>
                  </a:lnTo>
                  <a:lnTo>
                    <a:pt x="41" y="1856"/>
                  </a:lnTo>
                  <a:lnTo>
                    <a:pt x="50" y="1871"/>
                  </a:lnTo>
                  <a:lnTo>
                    <a:pt x="59" y="1887"/>
                  </a:lnTo>
                  <a:lnTo>
                    <a:pt x="70" y="1902"/>
                  </a:lnTo>
                  <a:lnTo>
                    <a:pt x="81" y="1916"/>
                  </a:lnTo>
                  <a:lnTo>
                    <a:pt x="92" y="1930"/>
                  </a:lnTo>
                  <a:lnTo>
                    <a:pt x="105" y="1944"/>
                  </a:lnTo>
                  <a:close/>
                </a:path>
              </a:pathLst>
            </a:custGeom>
            <a:solidFill>
              <a:srgbClr val="0098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 name="Freeform 10">
              <a:extLst>
                <a:ext uri="{FF2B5EF4-FFF2-40B4-BE49-F238E27FC236}">
                  <a16:creationId xmlns:a16="http://schemas.microsoft.com/office/drawing/2014/main" id="{B1B5271B-FF1D-6205-EA41-EEB3410869AD}"/>
                </a:ext>
              </a:extLst>
            </p:cNvPr>
            <p:cNvSpPr>
              <a:spLocks/>
            </p:cNvSpPr>
            <p:nvPr/>
          </p:nvSpPr>
          <p:spPr bwMode="auto">
            <a:xfrm rot="5400000">
              <a:off x="9572" y="1470105"/>
              <a:ext cx="825248" cy="831689"/>
            </a:xfrm>
            <a:custGeom>
              <a:avLst/>
              <a:gdLst>
                <a:gd name="T0" fmla="*/ 2147483646 w 2886"/>
                <a:gd name="T1" fmla="*/ 2147483646 h 2358"/>
                <a:gd name="T2" fmla="*/ 2147483646 w 2886"/>
                <a:gd name="T3" fmla="*/ 2147483646 h 2358"/>
                <a:gd name="T4" fmla="*/ 2147483646 w 2886"/>
                <a:gd name="T5" fmla="*/ 2147483646 h 2358"/>
                <a:gd name="T6" fmla="*/ 2147483646 w 2886"/>
                <a:gd name="T7" fmla="*/ 2147483646 h 2358"/>
                <a:gd name="T8" fmla="*/ 2147483646 w 2886"/>
                <a:gd name="T9" fmla="*/ 2147483646 h 2358"/>
                <a:gd name="T10" fmla="*/ 2147483646 w 2886"/>
                <a:gd name="T11" fmla="*/ 2147483646 h 2358"/>
                <a:gd name="T12" fmla="*/ 2147483646 w 2886"/>
                <a:gd name="T13" fmla="*/ 2147483646 h 2358"/>
                <a:gd name="T14" fmla="*/ 2147483646 w 2886"/>
                <a:gd name="T15" fmla="*/ 2147483646 h 2358"/>
                <a:gd name="T16" fmla="*/ 2147483646 w 2886"/>
                <a:gd name="T17" fmla="*/ 0 h 2358"/>
                <a:gd name="T18" fmla="*/ 2147483646 w 2886"/>
                <a:gd name="T19" fmla="*/ 2147483646 h 2358"/>
                <a:gd name="T20" fmla="*/ 2147483646 w 2886"/>
                <a:gd name="T21" fmla="*/ 2147483646 h 2358"/>
                <a:gd name="T22" fmla="*/ 2147483646 w 2886"/>
                <a:gd name="T23" fmla="*/ 2147483646 h 2358"/>
                <a:gd name="T24" fmla="*/ 2147483646 w 2886"/>
                <a:gd name="T25" fmla="*/ 2147483646 h 2358"/>
                <a:gd name="T26" fmla="*/ 2147483646 w 2886"/>
                <a:gd name="T27" fmla="*/ 2147483646 h 2358"/>
                <a:gd name="T28" fmla="*/ 2147483646 w 2886"/>
                <a:gd name="T29" fmla="*/ 2147483646 h 2358"/>
                <a:gd name="T30" fmla="*/ 2147483646 w 2886"/>
                <a:gd name="T31" fmla="*/ 2147483646 h 2358"/>
                <a:gd name="T32" fmla="*/ 2147483646 w 2886"/>
                <a:gd name="T33" fmla="*/ 2147483646 h 2358"/>
                <a:gd name="T34" fmla="*/ 2147483646 w 2886"/>
                <a:gd name="T35" fmla="*/ 2147483646 h 2358"/>
                <a:gd name="T36" fmla="*/ 2147483646 w 2886"/>
                <a:gd name="T37" fmla="*/ 2147483646 h 2358"/>
                <a:gd name="T38" fmla="*/ 2147483646 w 2886"/>
                <a:gd name="T39" fmla="*/ 2147483646 h 2358"/>
                <a:gd name="T40" fmla="*/ 2147483646 w 2886"/>
                <a:gd name="T41" fmla="*/ 2147483646 h 2358"/>
                <a:gd name="T42" fmla="*/ 2147483646 w 2886"/>
                <a:gd name="T43" fmla="*/ 2147483646 h 2358"/>
                <a:gd name="T44" fmla="*/ 2147483646 w 2886"/>
                <a:gd name="T45" fmla="*/ 2147483646 h 2358"/>
                <a:gd name="T46" fmla="*/ 2147483646 w 2886"/>
                <a:gd name="T47" fmla="*/ 2147483646 h 2358"/>
                <a:gd name="T48" fmla="*/ 2147483646 w 2886"/>
                <a:gd name="T49" fmla="*/ 2147483646 h 2358"/>
                <a:gd name="T50" fmla="*/ 2147483646 w 2886"/>
                <a:gd name="T51" fmla="*/ 2147483646 h 2358"/>
                <a:gd name="T52" fmla="*/ 2147483646 w 2886"/>
                <a:gd name="T53" fmla="*/ 2147483646 h 2358"/>
                <a:gd name="T54" fmla="*/ 2147483646 w 2886"/>
                <a:gd name="T55" fmla="*/ 2147483646 h 2358"/>
                <a:gd name="T56" fmla="*/ 2147483646 w 2886"/>
                <a:gd name="T57" fmla="*/ 2147483646 h 2358"/>
                <a:gd name="T58" fmla="*/ 2147483646 w 2886"/>
                <a:gd name="T59" fmla="*/ 2147483646 h 2358"/>
                <a:gd name="T60" fmla="*/ 2147483646 w 2886"/>
                <a:gd name="T61" fmla="*/ 2147483646 h 2358"/>
                <a:gd name="T62" fmla="*/ 2147483646 w 2886"/>
                <a:gd name="T63" fmla="*/ 2147483646 h 2358"/>
                <a:gd name="T64" fmla="*/ 2147483646 w 2886"/>
                <a:gd name="T65" fmla="*/ 2147483646 h 2358"/>
                <a:gd name="T66" fmla="*/ 2147483646 w 2886"/>
                <a:gd name="T67" fmla="*/ 2147483646 h 2358"/>
                <a:gd name="T68" fmla="*/ 2147483646 w 2886"/>
                <a:gd name="T69" fmla="*/ 2147483646 h 23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886" h="2358">
                  <a:moveTo>
                    <a:pt x="2781" y="104"/>
                  </a:moveTo>
                  <a:lnTo>
                    <a:pt x="2781" y="104"/>
                  </a:lnTo>
                  <a:lnTo>
                    <a:pt x="2767" y="92"/>
                  </a:lnTo>
                  <a:lnTo>
                    <a:pt x="2754" y="80"/>
                  </a:lnTo>
                  <a:lnTo>
                    <a:pt x="2739" y="69"/>
                  </a:lnTo>
                  <a:lnTo>
                    <a:pt x="2725" y="59"/>
                  </a:lnTo>
                  <a:lnTo>
                    <a:pt x="2709" y="49"/>
                  </a:lnTo>
                  <a:lnTo>
                    <a:pt x="2694" y="41"/>
                  </a:lnTo>
                  <a:lnTo>
                    <a:pt x="2678" y="33"/>
                  </a:lnTo>
                  <a:lnTo>
                    <a:pt x="2662" y="26"/>
                  </a:lnTo>
                  <a:lnTo>
                    <a:pt x="2646" y="20"/>
                  </a:lnTo>
                  <a:lnTo>
                    <a:pt x="2630" y="14"/>
                  </a:lnTo>
                  <a:lnTo>
                    <a:pt x="2613" y="9"/>
                  </a:lnTo>
                  <a:lnTo>
                    <a:pt x="2596" y="6"/>
                  </a:lnTo>
                  <a:lnTo>
                    <a:pt x="2579" y="4"/>
                  </a:lnTo>
                  <a:lnTo>
                    <a:pt x="2562" y="1"/>
                  </a:lnTo>
                  <a:lnTo>
                    <a:pt x="2545" y="0"/>
                  </a:lnTo>
                  <a:lnTo>
                    <a:pt x="2527" y="0"/>
                  </a:lnTo>
                  <a:lnTo>
                    <a:pt x="2510" y="0"/>
                  </a:lnTo>
                  <a:lnTo>
                    <a:pt x="2493" y="1"/>
                  </a:lnTo>
                  <a:lnTo>
                    <a:pt x="2476" y="4"/>
                  </a:lnTo>
                  <a:lnTo>
                    <a:pt x="2459" y="6"/>
                  </a:lnTo>
                  <a:lnTo>
                    <a:pt x="2442" y="9"/>
                  </a:lnTo>
                  <a:lnTo>
                    <a:pt x="2425" y="14"/>
                  </a:lnTo>
                  <a:lnTo>
                    <a:pt x="2409" y="20"/>
                  </a:lnTo>
                  <a:lnTo>
                    <a:pt x="2392" y="26"/>
                  </a:lnTo>
                  <a:lnTo>
                    <a:pt x="2376" y="33"/>
                  </a:lnTo>
                  <a:lnTo>
                    <a:pt x="2361" y="41"/>
                  </a:lnTo>
                  <a:lnTo>
                    <a:pt x="2346" y="49"/>
                  </a:lnTo>
                  <a:lnTo>
                    <a:pt x="2330" y="59"/>
                  </a:lnTo>
                  <a:lnTo>
                    <a:pt x="2315" y="69"/>
                  </a:lnTo>
                  <a:lnTo>
                    <a:pt x="2301" y="80"/>
                  </a:lnTo>
                  <a:lnTo>
                    <a:pt x="2287" y="92"/>
                  </a:lnTo>
                  <a:lnTo>
                    <a:pt x="2274" y="104"/>
                  </a:lnTo>
                  <a:lnTo>
                    <a:pt x="0" y="2358"/>
                  </a:lnTo>
                  <a:lnTo>
                    <a:pt x="1035" y="2358"/>
                  </a:lnTo>
                  <a:lnTo>
                    <a:pt x="2781" y="612"/>
                  </a:lnTo>
                  <a:lnTo>
                    <a:pt x="2794" y="597"/>
                  </a:lnTo>
                  <a:lnTo>
                    <a:pt x="2806" y="583"/>
                  </a:lnTo>
                  <a:lnTo>
                    <a:pt x="2816" y="569"/>
                  </a:lnTo>
                  <a:lnTo>
                    <a:pt x="2827" y="555"/>
                  </a:lnTo>
                  <a:lnTo>
                    <a:pt x="2836" y="540"/>
                  </a:lnTo>
                  <a:lnTo>
                    <a:pt x="2844" y="525"/>
                  </a:lnTo>
                  <a:lnTo>
                    <a:pt x="2853" y="508"/>
                  </a:lnTo>
                  <a:lnTo>
                    <a:pt x="2860" y="493"/>
                  </a:lnTo>
                  <a:lnTo>
                    <a:pt x="2866" y="477"/>
                  </a:lnTo>
                  <a:lnTo>
                    <a:pt x="2871" y="460"/>
                  </a:lnTo>
                  <a:lnTo>
                    <a:pt x="2875" y="442"/>
                  </a:lnTo>
                  <a:lnTo>
                    <a:pt x="2880" y="426"/>
                  </a:lnTo>
                  <a:lnTo>
                    <a:pt x="2882" y="410"/>
                  </a:lnTo>
                  <a:lnTo>
                    <a:pt x="2884" y="392"/>
                  </a:lnTo>
                  <a:lnTo>
                    <a:pt x="2886" y="374"/>
                  </a:lnTo>
                  <a:lnTo>
                    <a:pt x="2886" y="358"/>
                  </a:lnTo>
                  <a:lnTo>
                    <a:pt x="2886" y="340"/>
                  </a:lnTo>
                  <a:lnTo>
                    <a:pt x="2884" y="324"/>
                  </a:lnTo>
                  <a:lnTo>
                    <a:pt x="2882" y="306"/>
                  </a:lnTo>
                  <a:lnTo>
                    <a:pt x="2880" y="290"/>
                  </a:lnTo>
                  <a:lnTo>
                    <a:pt x="2875" y="272"/>
                  </a:lnTo>
                  <a:lnTo>
                    <a:pt x="2871" y="256"/>
                  </a:lnTo>
                  <a:lnTo>
                    <a:pt x="2866" y="239"/>
                  </a:lnTo>
                  <a:lnTo>
                    <a:pt x="2860" y="223"/>
                  </a:lnTo>
                  <a:lnTo>
                    <a:pt x="2853" y="207"/>
                  </a:lnTo>
                  <a:lnTo>
                    <a:pt x="2844" y="191"/>
                  </a:lnTo>
                  <a:lnTo>
                    <a:pt x="2836" y="176"/>
                  </a:lnTo>
                  <a:lnTo>
                    <a:pt x="2827" y="161"/>
                  </a:lnTo>
                  <a:lnTo>
                    <a:pt x="2816" y="146"/>
                  </a:lnTo>
                  <a:lnTo>
                    <a:pt x="2806" y="131"/>
                  </a:lnTo>
                  <a:lnTo>
                    <a:pt x="2794" y="117"/>
                  </a:lnTo>
                  <a:lnTo>
                    <a:pt x="2781" y="104"/>
                  </a:lnTo>
                  <a:close/>
                </a:path>
              </a:pathLst>
            </a:custGeom>
            <a:solidFill>
              <a:srgbClr val="79B8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 name="Freeform 11">
              <a:extLst>
                <a:ext uri="{FF2B5EF4-FFF2-40B4-BE49-F238E27FC236}">
                  <a16:creationId xmlns:a16="http://schemas.microsoft.com/office/drawing/2014/main" id="{D80E10AA-E679-B815-F055-CB57BC4A07C8}"/>
                </a:ext>
              </a:extLst>
            </p:cNvPr>
            <p:cNvSpPr>
              <a:spLocks/>
            </p:cNvSpPr>
            <p:nvPr/>
          </p:nvSpPr>
          <p:spPr bwMode="auto">
            <a:xfrm rot="5400000">
              <a:off x="1626492" y="-207481"/>
              <a:ext cx="991157" cy="1406118"/>
            </a:xfrm>
            <a:custGeom>
              <a:avLst/>
              <a:gdLst>
                <a:gd name="T0" fmla="*/ 2147483646 w 3464"/>
                <a:gd name="T1" fmla="*/ 2147483646 h 3991"/>
                <a:gd name="T2" fmla="*/ 2147483646 w 3464"/>
                <a:gd name="T3" fmla="*/ 2147483646 h 3991"/>
                <a:gd name="T4" fmla="*/ 2147483646 w 3464"/>
                <a:gd name="T5" fmla="*/ 2147483646 h 3991"/>
                <a:gd name="T6" fmla="*/ 2147483646 w 3464"/>
                <a:gd name="T7" fmla="*/ 2147483646 h 3991"/>
                <a:gd name="T8" fmla="*/ 2147483646 w 3464"/>
                <a:gd name="T9" fmla="*/ 2147483646 h 3991"/>
                <a:gd name="T10" fmla="*/ 2147483646 w 3464"/>
                <a:gd name="T11" fmla="*/ 2147483646 h 3991"/>
                <a:gd name="T12" fmla="*/ 2147483646 w 3464"/>
                <a:gd name="T13" fmla="*/ 2147483646 h 3991"/>
                <a:gd name="T14" fmla="*/ 2147483646 w 3464"/>
                <a:gd name="T15" fmla="*/ 2147483646 h 3991"/>
                <a:gd name="T16" fmla="*/ 2147483646 w 3464"/>
                <a:gd name="T17" fmla="*/ 0 h 3991"/>
                <a:gd name="T18" fmla="*/ 2147483646 w 3464"/>
                <a:gd name="T19" fmla="*/ 2147483646 h 3991"/>
                <a:gd name="T20" fmla="*/ 2147483646 w 3464"/>
                <a:gd name="T21" fmla="*/ 2147483646 h 3991"/>
                <a:gd name="T22" fmla="*/ 2147483646 w 3464"/>
                <a:gd name="T23" fmla="*/ 2147483646 h 3991"/>
                <a:gd name="T24" fmla="*/ 2147483646 w 3464"/>
                <a:gd name="T25" fmla="*/ 2147483646 h 3991"/>
                <a:gd name="T26" fmla="*/ 2147483646 w 3464"/>
                <a:gd name="T27" fmla="*/ 2147483646 h 3991"/>
                <a:gd name="T28" fmla="*/ 2147483646 w 3464"/>
                <a:gd name="T29" fmla="*/ 2147483646 h 3991"/>
                <a:gd name="T30" fmla="*/ 2147483646 w 3464"/>
                <a:gd name="T31" fmla="*/ 2147483646 h 3991"/>
                <a:gd name="T32" fmla="*/ 2147483646 w 3464"/>
                <a:gd name="T33" fmla="*/ 2147483646 h 3991"/>
                <a:gd name="T34" fmla="*/ 0 w 3464"/>
                <a:gd name="T35" fmla="*/ 2147483646 h 3991"/>
                <a:gd name="T36" fmla="*/ 2147483646 w 3464"/>
                <a:gd name="T37" fmla="*/ 2147483646 h 3991"/>
                <a:gd name="T38" fmla="*/ 2147483646 w 3464"/>
                <a:gd name="T39" fmla="*/ 2147483646 h 3991"/>
                <a:gd name="T40" fmla="*/ 2147483646 w 3464"/>
                <a:gd name="T41" fmla="*/ 2147483646 h 3991"/>
                <a:gd name="T42" fmla="*/ 2147483646 w 3464"/>
                <a:gd name="T43" fmla="*/ 2147483646 h 3991"/>
                <a:gd name="T44" fmla="*/ 2147483646 w 3464"/>
                <a:gd name="T45" fmla="*/ 2147483646 h 3991"/>
                <a:gd name="T46" fmla="*/ 2147483646 w 3464"/>
                <a:gd name="T47" fmla="*/ 2147483646 h 3991"/>
                <a:gd name="T48" fmla="*/ 2147483646 w 3464"/>
                <a:gd name="T49" fmla="*/ 2147483646 h 3991"/>
                <a:gd name="T50" fmla="*/ 2147483646 w 3464"/>
                <a:gd name="T51" fmla="*/ 2147483646 h 3991"/>
                <a:gd name="T52" fmla="*/ 2147483646 w 3464"/>
                <a:gd name="T53" fmla="*/ 2147483646 h 3991"/>
                <a:gd name="T54" fmla="*/ 2147483646 w 3464"/>
                <a:gd name="T55" fmla="*/ 2147483646 h 3991"/>
                <a:gd name="T56" fmla="*/ 2147483646 w 3464"/>
                <a:gd name="T57" fmla="*/ 2147483646 h 3991"/>
                <a:gd name="T58" fmla="*/ 2147483646 w 3464"/>
                <a:gd name="T59" fmla="*/ 2147483646 h 3991"/>
                <a:gd name="T60" fmla="*/ 2147483646 w 3464"/>
                <a:gd name="T61" fmla="*/ 2147483646 h 3991"/>
                <a:gd name="T62" fmla="*/ 2147483646 w 3464"/>
                <a:gd name="T63" fmla="*/ 2147483646 h 3991"/>
                <a:gd name="T64" fmla="*/ 2147483646 w 3464"/>
                <a:gd name="T65" fmla="*/ 2147483646 h 3991"/>
                <a:gd name="T66" fmla="*/ 2147483646 w 3464"/>
                <a:gd name="T67" fmla="*/ 2147483646 h 3991"/>
                <a:gd name="T68" fmla="*/ 2147483646 w 3464"/>
                <a:gd name="T69" fmla="*/ 2147483646 h 399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464" h="3991">
                  <a:moveTo>
                    <a:pt x="3357" y="106"/>
                  </a:moveTo>
                  <a:lnTo>
                    <a:pt x="3357" y="106"/>
                  </a:lnTo>
                  <a:lnTo>
                    <a:pt x="3344" y="93"/>
                  </a:lnTo>
                  <a:lnTo>
                    <a:pt x="3330" y="81"/>
                  </a:lnTo>
                  <a:lnTo>
                    <a:pt x="3315" y="69"/>
                  </a:lnTo>
                  <a:lnTo>
                    <a:pt x="3301" y="60"/>
                  </a:lnTo>
                  <a:lnTo>
                    <a:pt x="3286" y="49"/>
                  </a:lnTo>
                  <a:lnTo>
                    <a:pt x="3269" y="41"/>
                  </a:lnTo>
                  <a:lnTo>
                    <a:pt x="3254" y="33"/>
                  </a:lnTo>
                  <a:lnTo>
                    <a:pt x="3238" y="26"/>
                  </a:lnTo>
                  <a:lnTo>
                    <a:pt x="3221" y="20"/>
                  </a:lnTo>
                  <a:lnTo>
                    <a:pt x="3204" y="14"/>
                  </a:lnTo>
                  <a:lnTo>
                    <a:pt x="3187" y="9"/>
                  </a:lnTo>
                  <a:lnTo>
                    <a:pt x="3170" y="6"/>
                  </a:lnTo>
                  <a:lnTo>
                    <a:pt x="3153" y="3"/>
                  </a:lnTo>
                  <a:lnTo>
                    <a:pt x="3136" y="1"/>
                  </a:lnTo>
                  <a:lnTo>
                    <a:pt x="3118" y="0"/>
                  </a:lnTo>
                  <a:lnTo>
                    <a:pt x="3100" y="0"/>
                  </a:lnTo>
                  <a:lnTo>
                    <a:pt x="3083" y="0"/>
                  </a:lnTo>
                  <a:lnTo>
                    <a:pt x="3066" y="1"/>
                  </a:lnTo>
                  <a:lnTo>
                    <a:pt x="3049" y="3"/>
                  </a:lnTo>
                  <a:lnTo>
                    <a:pt x="3031" y="6"/>
                  </a:lnTo>
                  <a:lnTo>
                    <a:pt x="3015" y="9"/>
                  </a:lnTo>
                  <a:lnTo>
                    <a:pt x="2997" y="14"/>
                  </a:lnTo>
                  <a:lnTo>
                    <a:pt x="2981" y="20"/>
                  </a:lnTo>
                  <a:lnTo>
                    <a:pt x="2964" y="26"/>
                  </a:lnTo>
                  <a:lnTo>
                    <a:pt x="2948" y="33"/>
                  </a:lnTo>
                  <a:lnTo>
                    <a:pt x="2931" y="41"/>
                  </a:lnTo>
                  <a:lnTo>
                    <a:pt x="2916" y="49"/>
                  </a:lnTo>
                  <a:lnTo>
                    <a:pt x="2901" y="60"/>
                  </a:lnTo>
                  <a:lnTo>
                    <a:pt x="2885" y="69"/>
                  </a:lnTo>
                  <a:lnTo>
                    <a:pt x="2871" y="81"/>
                  </a:lnTo>
                  <a:lnTo>
                    <a:pt x="2857" y="93"/>
                  </a:lnTo>
                  <a:lnTo>
                    <a:pt x="2843" y="106"/>
                  </a:lnTo>
                  <a:lnTo>
                    <a:pt x="0" y="2956"/>
                  </a:lnTo>
                  <a:lnTo>
                    <a:pt x="0" y="3991"/>
                  </a:lnTo>
                  <a:lnTo>
                    <a:pt x="3357" y="620"/>
                  </a:lnTo>
                  <a:lnTo>
                    <a:pt x="3370" y="607"/>
                  </a:lnTo>
                  <a:lnTo>
                    <a:pt x="3382" y="593"/>
                  </a:lnTo>
                  <a:lnTo>
                    <a:pt x="3394" y="577"/>
                  </a:lnTo>
                  <a:lnTo>
                    <a:pt x="3404" y="563"/>
                  </a:lnTo>
                  <a:lnTo>
                    <a:pt x="3414" y="548"/>
                  </a:lnTo>
                  <a:lnTo>
                    <a:pt x="3422" y="532"/>
                  </a:lnTo>
                  <a:lnTo>
                    <a:pt x="3430" y="516"/>
                  </a:lnTo>
                  <a:lnTo>
                    <a:pt x="3437" y="500"/>
                  </a:lnTo>
                  <a:lnTo>
                    <a:pt x="3444" y="483"/>
                  </a:lnTo>
                  <a:lnTo>
                    <a:pt x="3449" y="466"/>
                  </a:lnTo>
                  <a:lnTo>
                    <a:pt x="3454" y="449"/>
                  </a:lnTo>
                  <a:lnTo>
                    <a:pt x="3457" y="432"/>
                  </a:lnTo>
                  <a:lnTo>
                    <a:pt x="3461" y="415"/>
                  </a:lnTo>
                  <a:lnTo>
                    <a:pt x="3462" y="398"/>
                  </a:lnTo>
                  <a:lnTo>
                    <a:pt x="3464" y="380"/>
                  </a:lnTo>
                  <a:lnTo>
                    <a:pt x="3464" y="363"/>
                  </a:lnTo>
                  <a:lnTo>
                    <a:pt x="3464" y="345"/>
                  </a:lnTo>
                  <a:lnTo>
                    <a:pt x="3462" y="329"/>
                  </a:lnTo>
                  <a:lnTo>
                    <a:pt x="3461" y="311"/>
                  </a:lnTo>
                  <a:lnTo>
                    <a:pt x="3457" y="293"/>
                  </a:lnTo>
                  <a:lnTo>
                    <a:pt x="3454" y="276"/>
                  </a:lnTo>
                  <a:lnTo>
                    <a:pt x="3449" y="259"/>
                  </a:lnTo>
                  <a:lnTo>
                    <a:pt x="3444" y="243"/>
                  </a:lnTo>
                  <a:lnTo>
                    <a:pt x="3437" y="226"/>
                  </a:lnTo>
                  <a:lnTo>
                    <a:pt x="3430" y="210"/>
                  </a:lnTo>
                  <a:lnTo>
                    <a:pt x="3422" y="194"/>
                  </a:lnTo>
                  <a:lnTo>
                    <a:pt x="3414" y="178"/>
                  </a:lnTo>
                  <a:lnTo>
                    <a:pt x="3404" y="163"/>
                  </a:lnTo>
                  <a:lnTo>
                    <a:pt x="3394" y="148"/>
                  </a:lnTo>
                  <a:lnTo>
                    <a:pt x="3382" y="134"/>
                  </a:lnTo>
                  <a:lnTo>
                    <a:pt x="3370" y="120"/>
                  </a:lnTo>
                  <a:lnTo>
                    <a:pt x="3357" y="106"/>
                  </a:lnTo>
                  <a:close/>
                </a:path>
              </a:pathLst>
            </a:custGeom>
            <a:solidFill>
              <a:srgbClr val="0098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pic>
        <p:nvPicPr>
          <p:cNvPr id="11" name="Picture 2" descr="C:\Users\Laura\Downloads\freccia_biancoverde-removebg-preview.png">
            <a:extLst>
              <a:ext uri="{FF2B5EF4-FFF2-40B4-BE49-F238E27FC236}">
                <a16:creationId xmlns:a16="http://schemas.microsoft.com/office/drawing/2014/main" id="{1E79B75F-00C0-489A-F816-98D239FD1DD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rot="3936452" flipV="1">
            <a:off x="-269874" y="166687"/>
            <a:ext cx="2660650"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 descr="C:\Users\Laura\Downloads\freccia_verde-removebg-preview.png">
            <a:extLst>
              <a:ext uri="{FF2B5EF4-FFF2-40B4-BE49-F238E27FC236}">
                <a16:creationId xmlns:a16="http://schemas.microsoft.com/office/drawing/2014/main" id="{8E001B17-239E-4AB3-27D5-922BAFC1F189}"/>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rot="6816731">
            <a:off x="6818312" y="274638"/>
            <a:ext cx="2633663"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Grupo 6">
            <a:extLst>
              <a:ext uri="{FF2B5EF4-FFF2-40B4-BE49-F238E27FC236}">
                <a16:creationId xmlns:a16="http://schemas.microsoft.com/office/drawing/2014/main" id="{62A0F0A1-9CEF-006A-6426-DF774EFCF6A2}"/>
              </a:ext>
            </a:extLst>
          </p:cNvPr>
          <p:cNvGrpSpPr/>
          <p:nvPr userDrawn="1"/>
        </p:nvGrpSpPr>
        <p:grpSpPr>
          <a:xfrm>
            <a:off x="874206" y="5294269"/>
            <a:ext cx="8276855" cy="460863"/>
            <a:chOff x="1013904" y="6389537"/>
            <a:chExt cx="10955890" cy="388038"/>
          </a:xfrm>
          <a:solidFill>
            <a:srgbClr val="42B38F"/>
          </a:solidFill>
        </p:grpSpPr>
        <p:grpSp>
          <p:nvGrpSpPr>
            <p:cNvPr id="14" name="Grupo 7">
              <a:extLst>
                <a:ext uri="{FF2B5EF4-FFF2-40B4-BE49-F238E27FC236}">
                  <a16:creationId xmlns:a16="http://schemas.microsoft.com/office/drawing/2014/main" id="{170AFE3F-7347-946D-29B2-9CEC86C9A9A9}"/>
                </a:ext>
              </a:extLst>
            </p:cNvPr>
            <p:cNvGrpSpPr/>
            <p:nvPr/>
          </p:nvGrpSpPr>
          <p:grpSpPr>
            <a:xfrm>
              <a:off x="3753459" y="6389537"/>
              <a:ext cx="8216335" cy="365060"/>
              <a:chOff x="9144682" y="5304675"/>
              <a:chExt cx="8216335" cy="365060"/>
            </a:xfrm>
            <a:grpFill/>
          </p:grpSpPr>
          <p:sp>
            <p:nvSpPr>
              <p:cNvPr id="19" name="Triángulo rectángulo 19">
                <a:extLst>
                  <a:ext uri="{FF2B5EF4-FFF2-40B4-BE49-F238E27FC236}">
                    <a16:creationId xmlns:a16="http://schemas.microsoft.com/office/drawing/2014/main" id="{772559AE-0193-E391-6DC7-47EDBBA2FB0F}"/>
                  </a:ext>
                </a:extLst>
              </p:cNvPr>
              <p:cNvSpPr/>
              <p:nvPr/>
            </p:nvSpPr>
            <p:spPr>
              <a:xfrm flipH="1">
                <a:off x="9144682" y="5304675"/>
                <a:ext cx="630310" cy="365060"/>
              </a:xfrm>
              <a:prstGeom prst="rtTriangle">
                <a:avLst/>
              </a:prstGeom>
              <a:grp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es-ES" kern="0">
                  <a:solidFill>
                    <a:sysClr val="window" lastClr="FFFFFF"/>
                  </a:solidFill>
                  <a:latin typeface="Calibri"/>
                  <a:cs typeface="+mn-cs"/>
                </a:endParaRPr>
              </a:p>
            </p:txBody>
          </p:sp>
          <p:sp>
            <p:nvSpPr>
              <p:cNvPr id="20" name="Rectángulo 18">
                <a:extLst>
                  <a:ext uri="{FF2B5EF4-FFF2-40B4-BE49-F238E27FC236}">
                    <a16:creationId xmlns:a16="http://schemas.microsoft.com/office/drawing/2014/main" id="{6371B029-21C2-055E-C189-D825F0523E5C}"/>
                  </a:ext>
                </a:extLst>
              </p:cNvPr>
              <p:cNvSpPr/>
              <p:nvPr/>
            </p:nvSpPr>
            <p:spPr>
              <a:xfrm>
                <a:off x="9774992" y="5304675"/>
                <a:ext cx="7586025" cy="365060"/>
              </a:xfrm>
              <a:prstGeom prst="rect">
                <a:avLst/>
              </a:prstGeom>
              <a:grp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es-ES" kern="0">
                  <a:solidFill>
                    <a:sysClr val="window" lastClr="FFFFFF"/>
                  </a:solidFill>
                  <a:latin typeface="Calibri"/>
                  <a:cs typeface="+mn-cs"/>
                </a:endParaRPr>
              </a:p>
            </p:txBody>
          </p:sp>
        </p:grpSp>
        <p:sp>
          <p:nvSpPr>
            <p:cNvPr id="15" name="Shape 745">
              <a:extLst>
                <a:ext uri="{FF2B5EF4-FFF2-40B4-BE49-F238E27FC236}">
                  <a16:creationId xmlns:a16="http://schemas.microsoft.com/office/drawing/2014/main" id="{55ED43C7-9930-E918-E8B0-A208CCED56A1}"/>
                </a:ext>
              </a:extLst>
            </p:cNvPr>
            <p:cNvSpPr/>
            <p:nvPr/>
          </p:nvSpPr>
          <p:spPr>
            <a:xfrm>
              <a:off x="1013904" y="6731620"/>
              <a:ext cx="12546" cy="45955"/>
            </a:xfrm>
            <a:custGeom>
              <a:avLst/>
              <a:gdLst/>
              <a:ahLst/>
              <a:cxnLst/>
              <a:rect l="0" t="0" r="0" b="0"/>
              <a:pathLst>
                <a:path w="12548" h="46012">
                  <a:moveTo>
                    <a:pt x="10109" y="0"/>
                  </a:moveTo>
                  <a:lnTo>
                    <a:pt x="12548" y="0"/>
                  </a:lnTo>
                  <a:lnTo>
                    <a:pt x="12548" y="46012"/>
                  </a:lnTo>
                  <a:lnTo>
                    <a:pt x="9982" y="46012"/>
                  </a:lnTo>
                  <a:lnTo>
                    <a:pt x="9982" y="7391"/>
                  </a:lnTo>
                  <a:lnTo>
                    <a:pt x="10211" y="3010"/>
                  </a:lnTo>
                  <a:lnTo>
                    <a:pt x="10109" y="3010"/>
                  </a:lnTo>
                  <a:lnTo>
                    <a:pt x="7493" y="6362"/>
                  </a:lnTo>
                  <a:lnTo>
                    <a:pt x="1918" y="12217"/>
                  </a:lnTo>
                  <a:lnTo>
                    <a:pt x="0" y="10452"/>
                  </a:lnTo>
                  <a:lnTo>
                    <a:pt x="10109" y="0"/>
                  </a:lnTo>
                  <a:close/>
                </a:path>
              </a:pathLst>
            </a:custGeom>
            <a:grpFill/>
            <a:ln w="0" cap="flat">
              <a:noFill/>
              <a:miter lim="127000"/>
            </a:ln>
            <a:effectLst/>
          </p:spPr>
          <p:txBody>
            <a:bodyPr/>
            <a:lstStyle/>
            <a:p>
              <a:pPr eaLnBrk="1" fontAlgn="auto" hangingPunct="1">
                <a:spcBef>
                  <a:spcPts val="0"/>
                </a:spcBef>
                <a:spcAft>
                  <a:spcPts val="0"/>
                </a:spcAft>
                <a:defRPr/>
              </a:pPr>
              <a:endParaRPr lang="es-ES" kern="0">
                <a:solidFill>
                  <a:sysClr val="windowText" lastClr="000000"/>
                </a:solidFill>
                <a:latin typeface="Arial" charset="0"/>
                <a:cs typeface="Arial" charset="0"/>
              </a:endParaRPr>
            </a:p>
          </p:txBody>
        </p:sp>
        <p:sp>
          <p:nvSpPr>
            <p:cNvPr id="16" name="Shape 747">
              <a:extLst>
                <a:ext uri="{FF2B5EF4-FFF2-40B4-BE49-F238E27FC236}">
                  <a16:creationId xmlns:a16="http://schemas.microsoft.com/office/drawing/2014/main" id="{E0E75168-1AD8-5D49-A6B5-ECECAD241E11}"/>
                </a:ext>
              </a:extLst>
            </p:cNvPr>
            <p:cNvSpPr/>
            <p:nvPr/>
          </p:nvSpPr>
          <p:spPr>
            <a:xfrm>
              <a:off x="1643309" y="6479148"/>
              <a:ext cx="12546" cy="45955"/>
            </a:xfrm>
            <a:custGeom>
              <a:avLst/>
              <a:gdLst/>
              <a:ahLst/>
              <a:cxnLst/>
              <a:rect l="0" t="0" r="0" b="0"/>
              <a:pathLst>
                <a:path w="12548" h="46012">
                  <a:moveTo>
                    <a:pt x="10109" y="0"/>
                  </a:moveTo>
                  <a:lnTo>
                    <a:pt x="12548" y="0"/>
                  </a:lnTo>
                  <a:lnTo>
                    <a:pt x="12548" y="46012"/>
                  </a:lnTo>
                  <a:lnTo>
                    <a:pt x="9982" y="46012"/>
                  </a:lnTo>
                  <a:lnTo>
                    <a:pt x="9982" y="7391"/>
                  </a:lnTo>
                  <a:lnTo>
                    <a:pt x="10211" y="3010"/>
                  </a:lnTo>
                  <a:lnTo>
                    <a:pt x="10109" y="3010"/>
                  </a:lnTo>
                  <a:lnTo>
                    <a:pt x="7493" y="6362"/>
                  </a:lnTo>
                  <a:lnTo>
                    <a:pt x="1918" y="12217"/>
                  </a:lnTo>
                  <a:lnTo>
                    <a:pt x="0" y="10452"/>
                  </a:lnTo>
                  <a:lnTo>
                    <a:pt x="10109" y="0"/>
                  </a:lnTo>
                  <a:close/>
                </a:path>
              </a:pathLst>
            </a:custGeom>
            <a:grpFill/>
            <a:ln w="0" cap="flat">
              <a:noFill/>
              <a:miter lim="127000"/>
            </a:ln>
            <a:effectLst/>
          </p:spPr>
          <p:txBody>
            <a:bodyPr/>
            <a:lstStyle/>
            <a:p>
              <a:pPr eaLnBrk="1" fontAlgn="auto" hangingPunct="1">
                <a:spcBef>
                  <a:spcPts val="0"/>
                </a:spcBef>
                <a:spcAft>
                  <a:spcPts val="0"/>
                </a:spcAft>
                <a:defRPr/>
              </a:pPr>
              <a:endParaRPr lang="es-ES" kern="0">
                <a:solidFill>
                  <a:sysClr val="windowText" lastClr="000000"/>
                </a:solidFill>
                <a:latin typeface="Arial" charset="0"/>
                <a:cs typeface="Arial" charset="0"/>
              </a:endParaRPr>
            </a:p>
          </p:txBody>
        </p:sp>
        <p:sp>
          <p:nvSpPr>
            <p:cNvPr id="17" name="Shape 749">
              <a:extLst>
                <a:ext uri="{FF2B5EF4-FFF2-40B4-BE49-F238E27FC236}">
                  <a16:creationId xmlns:a16="http://schemas.microsoft.com/office/drawing/2014/main" id="{AF20BAE5-CF68-0C8D-13C9-14C8DDB3C607}"/>
                </a:ext>
              </a:extLst>
            </p:cNvPr>
            <p:cNvSpPr/>
            <p:nvPr/>
          </p:nvSpPr>
          <p:spPr>
            <a:xfrm>
              <a:off x="2343845" y="6479148"/>
              <a:ext cx="12546" cy="45955"/>
            </a:xfrm>
            <a:custGeom>
              <a:avLst/>
              <a:gdLst/>
              <a:ahLst/>
              <a:cxnLst/>
              <a:rect l="0" t="0" r="0" b="0"/>
              <a:pathLst>
                <a:path w="12548" h="46012">
                  <a:moveTo>
                    <a:pt x="10109" y="0"/>
                  </a:moveTo>
                  <a:lnTo>
                    <a:pt x="12548" y="0"/>
                  </a:lnTo>
                  <a:lnTo>
                    <a:pt x="12548" y="46012"/>
                  </a:lnTo>
                  <a:lnTo>
                    <a:pt x="9982" y="46012"/>
                  </a:lnTo>
                  <a:lnTo>
                    <a:pt x="9982" y="7391"/>
                  </a:lnTo>
                  <a:lnTo>
                    <a:pt x="10211" y="3010"/>
                  </a:lnTo>
                  <a:lnTo>
                    <a:pt x="10109" y="3010"/>
                  </a:lnTo>
                  <a:lnTo>
                    <a:pt x="7493" y="6362"/>
                  </a:lnTo>
                  <a:lnTo>
                    <a:pt x="1918" y="12217"/>
                  </a:lnTo>
                  <a:lnTo>
                    <a:pt x="0" y="10452"/>
                  </a:lnTo>
                  <a:lnTo>
                    <a:pt x="10109" y="0"/>
                  </a:lnTo>
                  <a:close/>
                </a:path>
              </a:pathLst>
            </a:custGeom>
            <a:grpFill/>
            <a:ln w="0" cap="flat">
              <a:noFill/>
              <a:miter lim="127000"/>
            </a:ln>
            <a:effectLst/>
          </p:spPr>
          <p:txBody>
            <a:bodyPr/>
            <a:lstStyle/>
            <a:p>
              <a:pPr eaLnBrk="1" fontAlgn="auto" hangingPunct="1">
                <a:spcBef>
                  <a:spcPts val="0"/>
                </a:spcBef>
                <a:spcAft>
                  <a:spcPts val="0"/>
                </a:spcAft>
                <a:defRPr/>
              </a:pPr>
              <a:endParaRPr lang="es-ES" kern="0">
                <a:solidFill>
                  <a:sysClr val="windowText" lastClr="000000"/>
                </a:solidFill>
                <a:latin typeface="Arial" charset="0"/>
                <a:cs typeface="Arial" charset="0"/>
              </a:endParaRPr>
            </a:p>
          </p:txBody>
        </p:sp>
        <p:sp>
          <p:nvSpPr>
            <p:cNvPr id="18" name="Shape 751">
              <a:extLst>
                <a:ext uri="{FF2B5EF4-FFF2-40B4-BE49-F238E27FC236}">
                  <a16:creationId xmlns:a16="http://schemas.microsoft.com/office/drawing/2014/main" id="{C245298D-8C27-BB91-96A4-2ABE202CF553}"/>
                </a:ext>
              </a:extLst>
            </p:cNvPr>
            <p:cNvSpPr/>
            <p:nvPr/>
          </p:nvSpPr>
          <p:spPr>
            <a:xfrm>
              <a:off x="3933527" y="6479148"/>
              <a:ext cx="12546" cy="45955"/>
            </a:xfrm>
            <a:custGeom>
              <a:avLst/>
              <a:gdLst/>
              <a:ahLst/>
              <a:cxnLst/>
              <a:rect l="0" t="0" r="0" b="0"/>
              <a:pathLst>
                <a:path w="12548" h="46012">
                  <a:moveTo>
                    <a:pt x="10109" y="0"/>
                  </a:moveTo>
                  <a:lnTo>
                    <a:pt x="12548" y="0"/>
                  </a:lnTo>
                  <a:lnTo>
                    <a:pt x="12548" y="46012"/>
                  </a:lnTo>
                  <a:lnTo>
                    <a:pt x="9982" y="46012"/>
                  </a:lnTo>
                  <a:lnTo>
                    <a:pt x="9982" y="7391"/>
                  </a:lnTo>
                  <a:lnTo>
                    <a:pt x="10211" y="3010"/>
                  </a:lnTo>
                  <a:lnTo>
                    <a:pt x="10109" y="3010"/>
                  </a:lnTo>
                  <a:lnTo>
                    <a:pt x="7493" y="6362"/>
                  </a:lnTo>
                  <a:lnTo>
                    <a:pt x="1918" y="12217"/>
                  </a:lnTo>
                  <a:lnTo>
                    <a:pt x="0" y="10452"/>
                  </a:lnTo>
                  <a:lnTo>
                    <a:pt x="10109" y="0"/>
                  </a:lnTo>
                  <a:close/>
                </a:path>
              </a:pathLst>
            </a:custGeom>
            <a:grpFill/>
            <a:ln w="0" cap="flat">
              <a:noFill/>
              <a:miter lim="127000"/>
            </a:ln>
            <a:effectLst/>
          </p:spPr>
          <p:txBody>
            <a:bodyPr/>
            <a:lstStyle/>
            <a:p>
              <a:pPr eaLnBrk="1" fontAlgn="auto" hangingPunct="1">
                <a:spcBef>
                  <a:spcPts val="0"/>
                </a:spcBef>
                <a:spcAft>
                  <a:spcPts val="0"/>
                </a:spcAft>
                <a:defRPr/>
              </a:pPr>
              <a:endParaRPr lang="es-ES" kern="0">
                <a:solidFill>
                  <a:sysClr val="windowText" lastClr="000000"/>
                </a:solidFill>
                <a:latin typeface="Arial" charset="0"/>
                <a:cs typeface="Arial" charset="0"/>
              </a:endParaRPr>
            </a:p>
          </p:txBody>
        </p:sp>
      </p:grpSp>
      <p:sp>
        <p:nvSpPr>
          <p:cNvPr id="21" name="CuadroTexto 7">
            <a:extLst>
              <a:ext uri="{FF2B5EF4-FFF2-40B4-BE49-F238E27FC236}">
                <a16:creationId xmlns:a16="http://schemas.microsoft.com/office/drawing/2014/main" id="{962A79AE-6837-42F8-2569-B5CE1C406ECC}"/>
              </a:ext>
            </a:extLst>
          </p:cNvPr>
          <p:cNvSpPr txBox="1"/>
          <p:nvPr userDrawn="1"/>
        </p:nvSpPr>
        <p:spPr bwMode="auto">
          <a:xfrm>
            <a:off x="3302000" y="5294313"/>
            <a:ext cx="5854700" cy="458787"/>
          </a:xfrm>
          <a:prstGeom prst="rect">
            <a:avLst/>
          </a:prstGeom>
          <a:noFill/>
        </p:spPr>
        <p:txBody>
          <a:bodyPr>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defRPr/>
            </a:pPr>
            <a:r>
              <a:rPr lang="en-US" sz="800" b="1" dirty="0">
                <a:solidFill>
                  <a:schemeClr val="bg1"/>
                </a:solidFill>
                <a:latin typeface="+mj-lt"/>
                <a:cs typeface="Arial" panose="020B0604020202020204" pitchFamily="34" charset="0"/>
              </a:rPr>
              <a:t>This project has received funding from the Bio-based Industries Joint Undertaking (JU) under the European Union’s Horizon 2020 research and innovation programme under Grant Agreement No. 101023685. The JU receives support from the European Union’s Horizon 2020 research and innovation programme and the Bio-based Industries Consortium.</a:t>
            </a:r>
            <a:endParaRPr lang="es-ES" sz="800" b="1" dirty="0">
              <a:solidFill>
                <a:schemeClr val="bg1"/>
              </a:solidFill>
              <a:latin typeface="+mj-lt"/>
              <a:cs typeface="Arial" panose="020B0604020202020204" pitchFamily="34" charset="0"/>
            </a:endParaRPr>
          </a:p>
        </p:txBody>
      </p:sp>
      <p:sp>
        <p:nvSpPr>
          <p:cNvPr id="2" name="Title 1"/>
          <p:cNvSpPr>
            <a:spLocks noGrp="1"/>
          </p:cNvSpPr>
          <p:nvPr>
            <p:ph type="ctrTitle"/>
          </p:nvPr>
        </p:nvSpPr>
        <p:spPr>
          <a:xfrm>
            <a:off x="3019518" y="1777380"/>
            <a:ext cx="3104964" cy="1989667"/>
          </a:xfrm>
        </p:spPr>
        <p:txBody>
          <a:bodyPr anchor="b">
            <a:normAutofit/>
          </a:bodyPr>
          <a:lstStyle>
            <a:lvl1pPr algn="ctr">
              <a:defRPr sz="3400" b="1" cap="all" baseline="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stStyle>
          <a:p>
            <a:r>
              <a:rPr lang="en-US"/>
              <a:t>Click to edit Master title style</a:t>
            </a:r>
          </a:p>
        </p:txBody>
      </p:sp>
      <p:sp>
        <p:nvSpPr>
          <p:cNvPr id="3" name="Subtitle 2"/>
          <p:cNvSpPr>
            <a:spLocks noGrp="1"/>
          </p:cNvSpPr>
          <p:nvPr>
            <p:ph type="subTitle" idx="1"/>
          </p:nvPr>
        </p:nvSpPr>
        <p:spPr>
          <a:xfrm>
            <a:off x="3019518" y="3843776"/>
            <a:ext cx="3104964" cy="982928"/>
          </a:xfrm>
        </p:spPr>
        <p:txBody>
          <a:bodyPr/>
          <a:lstStyle>
            <a:lvl1pPr marL="0" indent="0" algn="ctr">
              <a:buNone/>
              <a:defRPr sz="1900">
                <a:solidFill>
                  <a:schemeClr val="accent3">
                    <a:lumMod val="75000"/>
                  </a:schemeClr>
                </a:solidFill>
              </a:defRPr>
            </a:lvl1pPr>
            <a:lvl2pPr marL="356616" indent="0" algn="ctr">
              <a:buNone/>
              <a:defRPr sz="1600"/>
            </a:lvl2pPr>
            <a:lvl3pPr marL="713232" indent="0" algn="ctr">
              <a:buNone/>
              <a:defRPr sz="1400"/>
            </a:lvl3pPr>
            <a:lvl4pPr marL="1069848" indent="0" algn="ctr">
              <a:buNone/>
              <a:defRPr sz="1200"/>
            </a:lvl4pPr>
            <a:lvl5pPr marL="1426464" indent="0" algn="ctr">
              <a:buNone/>
              <a:defRPr sz="1200"/>
            </a:lvl5pPr>
            <a:lvl6pPr marL="1783080" indent="0" algn="ctr">
              <a:buNone/>
              <a:defRPr sz="1200"/>
            </a:lvl6pPr>
            <a:lvl7pPr marL="2139696" indent="0" algn="ctr">
              <a:buNone/>
              <a:defRPr sz="1200"/>
            </a:lvl7pPr>
            <a:lvl8pPr marL="2496312" indent="0" algn="ctr">
              <a:buNone/>
              <a:defRPr sz="1200"/>
            </a:lvl8pPr>
            <a:lvl9pPr marL="2852928" indent="0" algn="ctr">
              <a:buNone/>
              <a:defRPr sz="1200"/>
            </a:lvl9pPr>
          </a:lstStyle>
          <a:p>
            <a:r>
              <a:rPr lang="en-US"/>
              <a:t>Click to edit Master subtitle style</a:t>
            </a:r>
          </a:p>
        </p:txBody>
      </p:sp>
    </p:spTree>
    <p:extLst>
      <p:ext uri="{BB962C8B-B14F-4D97-AF65-F5344CB8AC3E}">
        <p14:creationId xmlns:p14="http://schemas.microsoft.com/office/powerpoint/2010/main" val="1041251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Content">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buNone/>
              <a:defRPr/>
            </a:lvl1pPr>
          </a:lstStyle>
          <a:p>
            <a:r>
              <a:rPr lang="en-GB" noProof="0" dirty="0"/>
              <a:t>Fare </a:t>
            </a:r>
            <a:r>
              <a:rPr lang="en-GB" noProof="0" dirty="0" err="1"/>
              <a:t>clic</a:t>
            </a:r>
            <a:r>
              <a:rPr lang="en-GB" noProof="0" dirty="0"/>
              <a:t> per </a:t>
            </a:r>
            <a:r>
              <a:rPr lang="en-GB" noProof="0" dirty="0" err="1"/>
              <a:t>modificare</a:t>
            </a:r>
            <a:r>
              <a:rPr lang="en-GB" noProof="0" dirty="0"/>
              <a:t> lo stile del </a:t>
            </a:r>
            <a:r>
              <a:rPr lang="en-GB" noProof="0" dirty="0" err="1"/>
              <a:t>titolo</a:t>
            </a:r>
            <a:endParaRPr lang="en-GB" noProof="0" dirty="0"/>
          </a:p>
        </p:txBody>
      </p:sp>
      <p:sp>
        <p:nvSpPr>
          <p:cNvPr id="3" name="Segnaposto contenuto 2"/>
          <p:cNvSpPr>
            <a:spLocks noGrp="1"/>
          </p:cNvSpPr>
          <p:nvPr>
            <p:ph idx="1"/>
          </p:nvPr>
        </p:nvSpPr>
        <p:spPr/>
        <p:txBody>
          <a:bodyPr/>
          <a:lstStyle>
            <a:lvl2pPr>
              <a:buFont typeface="Wingdings" pitchFamily="2" charset="2"/>
              <a:buChar char="q"/>
              <a:defRPr/>
            </a:lvl2pPr>
            <a:lvl3pPr>
              <a:buFont typeface="Courier New" pitchFamily="49" charset="0"/>
              <a:buChar char="o"/>
              <a:defRPr/>
            </a:lvl3pPr>
          </a:lstStyle>
          <a:p>
            <a:pPr lvl="0"/>
            <a:r>
              <a:rPr lang="en-GB" noProof="0" dirty="0"/>
              <a:t>Fare </a:t>
            </a:r>
            <a:r>
              <a:rPr lang="en-GB" noProof="0" dirty="0" err="1"/>
              <a:t>clic</a:t>
            </a:r>
            <a:r>
              <a:rPr lang="en-GB" noProof="0" dirty="0"/>
              <a:t> per </a:t>
            </a:r>
            <a:r>
              <a:rPr lang="en-GB" noProof="0" dirty="0" err="1"/>
              <a:t>modificare</a:t>
            </a:r>
            <a:r>
              <a:rPr lang="en-GB" noProof="0" dirty="0"/>
              <a:t> </a:t>
            </a:r>
            <a:r>
              <a:rPr lang="en-GB" noProof="0" dirty="0" err="1"/>
              <a:t>stili</a:t>
            </a:r>
            <a:r>
              <a:rPr lang="en-GB" noProof="0" dirty="0"/>
              <a:t> del </a:t>
            </a:r>
            <a:r>
              <a:rPr lang="en-GB" noProof="0" dirty="0" err="1"/>
              <a:t>testo</a:t>
            </a:r>
            <a:r>
              <a:rPr lang="en-GB" noProof="0" dirty="0"/>
              <a:t> </a:t>
            </a:r>
            <a:r>
              <a:rPr lang="en-GB" noProof="0" dirty="0" err="1"/>
              <a:t>dello</a:t>
            </a:r>
            <a:r>
              <a:rPr lang="en-GB" noProof="0" dirty="0"/>
              <a:t> schema</a:t>
            </a:r>
          </a:p>
          <a:p>
            <a:pPr lvl="1"/>
            <a:r>
              <a:rPr lang="en-GB" noProof="0" dirty="0"/>
              <a:t>Secondo </a:t>
            </a:r>
            <a:r>
              <a:rPr lang="en-GB" noProof="0" dirty="0" err="1"/>
              <a:t>livello</a:t>
            </a:r>
            <a:endParaRPr lang="en-GB" noProof="0" dirty="0"/>
          </a:p>
          <a:p>
            <a:pPr lvl="2"/>
            <a:r>
              <a:rPr lang="en-GB" noProof="0" dirty="0" err="1"/>
              <a:t>Terzo</a:t>
            </a:r>
            <a:r>
              <a:rPr lang="en-GB" noProof="0" dirty="0"/>
              <a:t> </a:t>
            </a:r>
            <a:r>
              <a:rPr lang="en-GB" noProof="0" dirty="0" err="1"/>
              <a:t>livello</a:t>
            </a:r>
            <a:endParaRPr lang="en-GB" noProof="0" dirty="0"/>
          </a:p>
          <a:p>
            <a:pPr lvl="3"/>
            <a:r>
              <a:rPr lang="en-GB" noProof="0" dirty="0"/>
              <a:t>Quarto </a:t>
            </a:r>
            <a:r>
              <a:rPr lang="en-GB" noProof="0" dirty="0" err="1"/>
              <a:t>livello</a:t>
            </a:r>
            <a:endParaRPr lang="en-GB" noProof="0" dirty="0"/>
          </a:p>
          <a:p>
            <a:pPr lvl="4"/>
            <a:r>
              <a:rPr lang="en-GB" noProof="0" dirty="0"/>
              <a:t>Quinto </a:t>
            </a:r>
            <a:r>
              <a:rPr lang="en-GB" noProof="0" dirty="0" err="1"/>
              <a:t>livello</a:t>
            </a:r>
            <a:endParaRPr lang="en-GB" noProof="0" dirty="0"/>
          </a:p>
        </p:txBody>
      </p:sp>
      <p:sp>
        <p:nvSpPr>
          <p:cNvPr id="4" name="Segnaposto piè di pagina 1">
            <a:extLst>
              <a:ext uri="{FF2B5EF4-FFF2-40B4-BE49-F238E27FC236}">
                <a16:creationId xmlns:a16="http://schemas.microsoft.com/office/drawing/2014/main" id="{5E9CF5F5-0D6D-A6D3-C810-B90EABE71792}"/>
              </a:ext>
            </a:extLst>
          </p:cNvPr>
          <p:cNvSpPr>
            <a:spLocks noGrp="1"/>
          </p:cNvSpPr>
          <p:nvPr>
            <p:ph type="ftr" sz="quarter" idx="10"/>
          </p:nvPr>
        </p:nvSpPr>
        <p:spPr>
          <a:xfrm>
            <a:off x="3054927" y="5297488"/>
            <a:ext cx="3034145" cy="303212"/>
          </a:xfrm>
        </p:spPr>
        <p:txBody>
          <a:bodyPr/>
          <a:lstStyle>
            <a:lvl1pPr>
              <a:defRPr/>
            </a:lvl1pPr>
          </a:lstStyle>
          <a:p>
            <a:pPr>
              <a:defRPr/>
            </a:pPr>
            <a:r>
              <a:rPr lang="en-US" dirty="0"/>
              <a:t>External Training: Sustainability assessment</a:t>
            </a:r>
            <a:endParaRPr lang="it-IT" dirty="0"/>
          </a:p>
        </p:txBody>
      </p:sp>
      <p:sp>
        <p:nvSpPr>
          <p:cNvPr id="5" name="Segnaposto numero diapositiva 2">
            <a:extLst>
              <a:ext uri="{FF2B5EF4-FFF2-40B4-BE49-F238E27FC236}">
                <a16:creationId xmlns:a16="http://schemas.microsoft.com/office/drawing/2014/main" id="{332A18CA-6DA4-78FF-7E32-347F01410AF9}"/>
              </a:ext>
            </a:extLst>
          </p:cNvPr>
          <p:cNvSpPr>
            <a:spLocks noGrp="1"/>
          </p:cNvSpPr>
          <p:nvPr>
            <p:ph type="sldNum" sz="quarter" idx="11"/>
          </p:nvPr>
        </p:nvSpPr>
        <p:spPr/>
        <p:txBody>
          <a:bodyPr/>
          <a:lstStyle>
            <a:lvl1pPr>
              <a:defRPr/>
            </a:lvl1pPr>
          </a:lstStyle>
          <a:p>
            <a:pPr>
              <a:defRPr/>
            </a:pPr>
            <a:fld id="{3E5630D3-3DA3-455C-A380-9841F777A6B6}" type="slidenum">
              <a:rPr lang="it-IT" altLang="it-IT"/>
              <a:pPr>
                <a:defRPr/>
              </a:pPr>
              <a:t>‹#›</a:t>
            </a:fld>
            <a:endParaRPr lang="it-IT" altLang="it-IT" dirty="0"/>
          </a:p>
        </p:txBody>
      </p:sp>
    </p:spTree>
    <p:extLst>
      <p:ext uri="{BB962C8B-B14F-4D97-AF65-F5344CB8AC3E}">
        <p14:creationId xmlns:p14="http://schemas.microsoft.com/office/powerpoint/2010/main" val="3572381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GB" noProof="0" dirty="0"/>
              <a:t>Fare </a:t>
            </a:r>
            <a:r>
              <a:rPr lang="en-GB" noProof="0" dirty="0" err="1"/>
              <a:t>clic</a:t>
            </a:r>
            <a:r>
              <a:rPr lang="en-GB" noProof="0" dirty="0"/>
              <a:t> per </a:t>
            </a:r>
            <a:r>
              <a:rPr lang="en-GB" noProof="0" dirty="0" err="1"/>
              <a:t>modificare</a:t>
            </a:r>
            <a:r>
              <a:rPr lang="en-GB" noProof="0" dirty="0"/>
              <a:t> lo stile del </a:t>
            </a:r>
            <a:r>
              <a:rPr lang="en-GB" noProof="0" dirty="0" err="1"/>
              <a:t>titolo</a:t>
            </a:r>
            <a:endParaRPr lang="en-GB" noProof="0" dirty="0"/>
          </a:p>
        </p:txBody>
      </p:sp>
      <p:sp>
        <p:nvSpPr>
          <p:cNvPr id="3" name="Segnaposto contenuto 2"/>
          <p:cNvSpPr>
            <a:spLocks noGrp="1"/>
          </p:cNvSpPr>
          <p:nvPr>
            <p:ph sz="half" idx="1"/>
          </p:nvPr>
        </p:nvSpPr>
        <p:spPr>
          <a:xfrm>
            <a:off x="251520" y="1057301"/>
            <a:ext cx="4254624" cy="4020447"/>
          </a:xfrm>
        </p:spPr>
        <p:txBody>
          <a:bodyPr>
            <a:normAutofit/>
          </a:bodyPr>
          <a:lstStyle>
            <a:lvl1pPr>
              <a:defRPr sz="1400"/>
            </a:lvl1pPr>
            <a:lvl2pPr>
              <a:buFont typeface="Wingdings" pitchFamily="2" charset="2"/>
              <a:buChar char="q"/>
              <a:defRPr sz="1400"/>
            </a:lvl2pPr>
            <a:lvl3pPr>
              <a:buFont typeface="Courier New" pitchFamily="49" charset="0"/>
              <a:buChar char="o"/>
              <a:defRPr sz="1400"/>
            </a:lvl3pPr>
            <a:lvl4pPr>
              <a:defRPr sz="1400"/>
            </a:lvl4pPr>
            <a:lvl5pPr>
              <a:defRPr sz="1400"/>
            </a:lvl5pPr>
            <a:lvl6pPr>
              <a:defRPr sz="1350"/>
            </a:lvl6pPr>
            <a:lvl7pPr>
              <a:defRPr sz="1350"/>
            </a:lvl7pPr>
            <a:lvl8pPr>
              <a:defRPr sz="1350"/>
            </a:lvl8pPr>
            <a:lvl9pPr>
              <a:defRPr sz="1350"/>
            </a:lvl9pPr>
          </a:lstStyle>
          <a:p>
            <a:pPr lvl="0"/>
            <a:r>
              <a:rPr lang="en-GB" noProof="0" dirty="0"/>
              <a:t>Fare </a:t>
            </a:r>
            <a:r>
              <a:rPr lang="en-GB" noProof="0" dirty="0" err="1"/>
              <a:t>clic</a:t>
            </a:r>
            <a:r>
              <a:rPr lang="en-GB" noProof="0" dirty="0"/>
              <a:t> per </a:t>
            </a:r>
            <a:r>
              <a:rPr lang="en-GB" noProof="0" dirty="0" err="1"/>
              <a:t>modificare</a:t>
            </a:r>
            <a:r>
              <a:rPr lang="en-GB" noProof="0" dirty="0"/>
              <a:t> </a:t>
            </a:r>
            <a:r>
              <a:rPr lang="en-GB" noProof="0" dirty="0" err="1"/>
              <a:t>stili</a:t>
            </a:r>
            <a:r>
              <a:rPr lang="en-GB" noProof="0" dirty="0"/>
              <a:t> del </a:t>
            </a:r>
            <a:r>
              <a:rPr lang="en-GB" noProof="0" dirty="0" err="1"/>
              <a:t>testo</a:t>
            </a:r>
            <a:r>
              <a:rPr lang="en-GB" noProof="0" dirty="0"/>
              <a:t> </a:t>
            </a:r>
            <a:r>
              <a:rPr lang="en-GB" noProof="0" dirty="0" err="1"/>
              <a:t>dello</a:t>
            </a:r>
            <a:r>
              <a:rPr lang="en-GB" noProof="0" dirty="0"/>
              <a:t> schema</a:t>
            </a:r>
          </a:p>
          <a:p>
            <a:pPr lvl="1"/>
            <a:r>
              <a:rPr lang="en-GB" noProof="0" dirty="0"/>
              <a:t>Secondo </a:t>
            </a:r>
            <a:r>
              <a:rPr lang="en-GB" noProof="0" dirty="0" err="1"/>
              <a:t>livello</a:t>
            </a:r>
            <a:endParaRPr lang="en-GB" noProof="0" dirty="0"/>
          </a:p>
          <a:p>
            <a:pPr lvl="2"/>
            <a:r>
              <a:rPr lang="en-GB" noProof="0" dirty="0" err="1"/>
              <a:t>Terzo</a:t>
            </a:r>
            <a:r>
              <a:rPr lang="en-GB" noProof="0" dirty="0"/>
              <a:t> </a:t>
            </a:r>
            <a:r>
              <a:rPr lang="en-GB" noProof="0" dirty="0" err="1"/>
              <a:t>livello</a:t>
            </a:r>
            <a:endParaRPr lang="en-GB" noProof="0" dirty="0"/>
          </a:p>
          <a:p>
            <a:pPr lvl="3"/>
            <a:r>
              <a:rPr lang="en-GB" noProof="0" dirty="0"/>
              <a:t>Quarto </a:t>
            </a:r>
            <a:r>
              <a:rPr lang="en-GB" noProof="0" dirty="0" err="1"/>
              <a:t>livello</a:t>
            </a:r>
            <a:endParaRPr lang="en-GB" noProof="0" dirty="0"/>
          </a:p>
          <a:p>
            <a:pPr lvl="4"/>
            <a:r>
              <a:rPr lang="en-GB" noProof="0" dirty="0"/>
              <a:t>Quinto </a:t>
            </a:r>
            <a:r>
              <a:rPr lang="en-GB" noProof="0" dirty="0" err="1"/>
              <a:t>livello</a:t>
            </a:r>
            <a:endParaRPr lang="en-GB" noProof="0" dirty="0"/>
          </a:p>
        </p:txBody>
      </p:sp>
      <p:sp>
        <p:nvSpPr>
          <p:cNvPr id="4" name="Segnaposto contenuto 3"/>
          <p:cNvSpPr>
            <a:spLocks noGrp="1"/>
          </p:cNvSpPr>
          <p:nvPr>
            <p:ph sz="half" idx="2"/>
          </p:nvPr>
        </p:nvSpPr>
        <p:spPr>
          <a:xfrm>
            <a:off x="4644009" y="1057301"/>
            <a:ext cx="4248472" cy="4020447"/>
          </a:xfrm>
        </p:spPr>
        <p:txBody>
          <a:bodyPr>
            <a:normAutofit/>
          </a:bodyPr>
          <a:lstStyle>
            <a:lvl1pPr>
              <a:defRPr sz="1400"/>
            </a:lvl1pPr>
            <a:lvl2pPr>
              <a:buFont typeface="Wingdings" pitchFamily="2" charset="2"/>
              <a:buChar char="q"/>
              <a:defRPr sz="1400"/>
            </a:lvl2pPr>
            <a:lvl3pPr>
              <a:buFont typeface="Courier New" pitchFamily="49" charset="0"/>
              <a:buChar char="o"/>
              <a:defRPr sz="1400"/>
            </a:lvl3pPr>
            <a:lvl4pPr>
              <a:defRPr sz="1400"/>
            </a:lvl4pPr>
            <a:lvl5pPr>
              <a:defRPr sz="1400"/>
            </a:lvl5pPr>
            <a:lvl6pPr>
              <a:defRPr sz="1350"/>
            </a:lvl6pPr>
            <a:lvl7pPr>
              <a:defRPr sz="1350"/>
            </a:lvl7pPr>
            <a:lvl8pPr>
              <a:defRPr sz="1350"/>
            </a:lvl8pPr>
            <a:lvl9pPr>
              <a:defRPr sz="1350"/>
            </a:lvl9pPr>
          </a:lstStyle>
          <a:p>
            <a:pPr lvl="0"/>
            <a:r>
              <a:rPr lang="en-GB" noProof="0" dirty="0"/>
              <a:t>Fare </a:t>
            </a:r>
            <a:r>
              <a:rPr lang="en-GB" noProof="0" dirty="0" err="1"/>
              <a:t>clic</a:t>
            </a:r>
            <a:r>
              <a:rPr lang="en-GB" noProof="0" dirty="0"/>
              <a:t> per </a:t>
            </a:r>
            <a:r>
              <a:rPr lang="en-GB" noProof="0" dirty="0" err="1"/>
              <a:t>modificare</a:t>
            </a:r>
            <a:r>
              <a:rPr lang="en-GB" noProof="0" dirty="0"/>
              <a:t> </a:t>
            </a:r>
            <a:r>
              <a:rPr lang="en-GB" noProof="0" dirty="0" err="1"/>
              <a:t>stili</a:t>
            </a:r>
            <a:r>
              <a:rPr lang="en-GB" noProof="0" dirty="0"/>
              <a:t> del </a:t>
            </a:r>
            <a:r>
              <a:rPr lang="en-GB" noProof="0" dirty="0" err="1"/>
              <a:t>testo</a:t>
            </a:r>
            <a:r>
              <a:rPr lang="en-GB" noProof="0" dirty="0"/>
              <a:t> </a:t>
            </a:r>
            <a:r>
              <a:rPr lang="en-GB" noProof="0" dirty="0" err="1"/>
              <a:t>dello</a:t>
            </a:r>
            <a:r>
              <a:rPr lang="en-GB" noProof="0" dirty="0"/>
              <a:t> schema</a:t>
            </a:r>
          </a:p>
          <a:p>
            <a:pPr lvl="1"/>
            <a:r>
              <a:rPr lang="en-GB" noProof="0" dirty="0"/>
              <a:t>Secondo </a:t>
            </a:r>
            <a:r>
              <a:rPr lang="en-GB" noProof="0" dirty="0" err="1"/>
              <a:t>livello</a:t>
            </a:r>
            <a:endParaRPr lang="en-GB" noProof="0" dirty="0"/>
          </a:p>
          <a:p>
            <a:pPr lvl="2"/>
            <a:r>
              <a:rPr lang="en-GB" noProof="0" dirty="0" err="1"/>
              <a:t>Terzo</a:t>
            </a:r>
            <a:r>
              <a:rPr lang="en-GB" noProof="0" dirty="0"/>
              <a:t> </a:t>
            </a:r>
            <a:r>
              <a:rPr lang="en-GB" noProof="0" dirty="0" err="1"/>
              <a:t>livello</a:t>
            </a:r>
            <a:endParaRPr lang="en-GB" noProof="0" dirty="0"/>
          </a:p>
          <a:p>
            <a:pPr lvl="3"/>
            <a:r>
              <a:rPr lang="en-GB" noProof="0" dirty="0"/>
              <a:t>Quarto </a:t>
            </a:r>
            <a:r>
              <a:rPr lang="en-GB" noProof="0" dirty="0" err="1"/>
              <a:t>livello</a:t>
            </a:r>
            <a:endParaRPr lang="en-GB" noProof="0" dirty="0"/>
          </a:p>
          <a:p>
            <a:pPr lvl="4"/>
            <a:r>
              <a:rPr lang="en-GB" noProof="0" dirty="0"/>
              <a:t>Quinto </a:t>
            </a:r>
            <a:r>
              <a:rPr lang="en-GB" noProof="0" dirty="0" err="1"/>
              <a:t>livello</a:t>
            </a:r>
            <a:endParaRPr lang="en-GB" noProof="0" dirty="0"/>
          </a:p>
        </p:txBody>
      </p:sp>
      <p:sp>
        <p:nvSpPr>
          <p:cNvPr id="5" name="Segnaposto piè di pagina 1">
            <a:extLst>
              <a:ext uri="{FF2B5EF4-FFF2-40B4-BE49-F238E27FC236}">
                <a16:creationId xmlns:a16="http://schemas.microsoft.com/office/drawing/2014/main" id="{BE0AFCB8-9DA9-3143-9CC7-678C2532D7D3}"/>
              </a:ext>
            </a:extLst>
          </p:cNvPr>
          <p:cNvSpPr>
            <a:spLocks noGrp="1"/>
          </p:cNvSpPr>
          <p:nvPr>
            <p:ph type="ftr" sz="quarter" idx="10"/>
          </p:nvPr>
        </p:nvSpPr>
        <p:spPr/>
        <p:txBody>
          <a:bodyPr/>
          <a:lstStyle>
            <a:lvl1pPr>
              <a:defRPr/>
            </a:lvl1pPr>
          </a:lstStyle>
          <a:p>
            <a:pPr>
              <a:defRPr/>
            </a:pPr>
            <a:r>
              <a:rPr lang="en-US" dirty="0"/>
              <a:t>External Training: Sustainability assessment</a:t>
            </a:r>
            <a:endParaRPr lang="it-IT" dirty="0"/>
          </a:p>
        </p:txBody>
      </p:sp>
      <p:sp>
        <p:nvSpPr>
          <p:cNvPr id="6" name="Segnaposto numero diapositiva 2">
            <a:extLst>
              <a:ext uri="{FF2B5EF4-FFF2-40B4-BE49-F238E27FC236}">
                <a16:creationId xmlns:a16="http://schemas.microsoft.com/office/drawing/2014/main" id="{ACBFC7BF-BD46-1C89-3660-530FEA05D30E}"/>
              </a:ext>
            </a:extLst>
          </p:cNvPr>
          <p:cNvSpPr>
            <a:spLocks noGrp="1"/>
          </p:cNvSpPr>
          <p:nvPr>
            <p:ph type="sldNum" sz="quarter" idx="11"/>
          </p:nvPr>
        </p:nvSpPr>
        <p:spPr/>
        <p:txBody>
          <a:bodyPr/>
          <a:lstStyle>
            <a:lvl1pPr>
              <a:defRPr/>
            </a:lvl1pPr>
          </a:lstStyle>
          <a:p>
            <a:pPr>
              <a:defRPr/>
            </a:pPr>
            <a:fld id="{DB72921A-1B6F-4471-A31E-79DAC8889AF1}" type="slidenum">
              <a:rPr lang="it-IT" altLang="it-IT"/>
              <a:pPr>
                <a:defRPr/>
              </a:pPr>
              <a:t>‹#›</a:t>
            </a:fld>
            <a:endParaRPr lang="it-IT" altLang="it-IT" dirty="0"/>
          </a:p>
        </p:txBody>
      </p:sp>
    </p:spTree>
    <p:extLst>
      <p:ext uri="{BB962C8B-B14F-4D97-AF65-F5344CB8AC3E}">
        <p14:creationId xmlns:p14="http://schemas.microsoft.com/office/powerpoint/2010/main" val="2799583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sortium logos">
    <p:spTree>
      <p:nvGrpSpPr>
        <p:cNvPr id="1" name=""/>
        <p:cNvGrpSpPr/>
        <p:nvPr/>
      </p:nvGrpSpPr>
      <p:grpSpPr>
        <a:xfrm>
          <a:off x="0" y="0"/>
          <a:ext cx="0" cy="0"/>
          <a:chOff x="0" y="0"/>
          <a:chExt cx="0" cy="0"/>
        </a:xfrm>
      </p:grpSpPr>
      <p:pic>
        <p:nvPicPr>
          <p:cNvPr id="2" name="Immagine 10">
            <a:extLst>
              <a:ext uri="{FF2B5EF4-FFF2-40B4-BE49-F238E27FC236}">
                <a16:creationId xmlns:a16="http://schemas.microsoft.com/office/drawing/2014/main" id="{0551B1D9-C416-68FB-0111-54AE256699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205288" y="1462088"/>
            <a:ext cx="73025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uppo 25">
            <a:extLst>
              <a:ext uri="{FF2B5EF4-FFF2-40B4-BE49-F238E27FC236}">
                <a16:creationId xmlns:a16="http://schemas.microsoft.com/office/drawing/2014/main" id="{D6B4F0D8-4067-E462-B7C5-8F53B234BFB7}"/>
              </a:ext>
            </a:extLst>
          </p:cNvPr>
          <p:cNvGrpSpPr>
            <a:grpSpLocks/>
          </p:cNvGrpSpPr>
          <p:nvPr userDrawn="1"/>
        </p:nvGrpSpPr>
        <p:grpSpPr bwMode="auto">
          <a:xfrm>
            <a:off x="0" y="625475"/>
            <a:ext cx="9144000" cy="39688"/>
            <a:chOff x="-180528" y="548680"/>
            <a:chExt cx="9324528" cy="0"/>
          </a:xfrm>
        </p:grpSpPr>
        <p:cxnSp>
          <p:nvCxnSpPr>
            <p:cNvPr id="4" name="Connettore 1 11">
              <a:extLst>
                <a:ext uri="{FF2B5EF4-FFF2-40B4-BE49-F238E27FC236}">
                  <a16:creationId xmlns:a16="http://schemas.microsoft.com/office/drawing/2014/main" id="{6966FCF0-E44D-4DBF-6021-F572977A137E}"/>
                </a:ext>
              </a:extLst>
            </p:cNvPr>
            <p:cNvCxnSpPr/>
            <p:nvPr userDrawn="1"/>
          </p:nvCxnSpPr>
          <p:spPr>
            <a:xfrm>
              <a:off x="828011" y="548680"/>
              <a:ext cx="8315989" cy="0"/>
            </a:xfrm>
            <a:prstGeom prst="line">
              <a:avLst/>
            </a:prstGeom>
            <a:ln w="38100">
              <a:solidFill>
                <a:srgbClr val="00983F"/>
              </a:solidFill>
            </a:ln>
          </p:spPr>
          <p:style>
            <a:lnRef idx="1">
              <a:schemeClr val="accent1"/>
            </a:lnRef>
            <a:fillRef idx="0">
              <a:schemeClr val="accent1"/>
            </a:fillRef>
            <a:effectRef idx="0">
              <a:schemeClr val="accent1"/>
            </a:effectRef>
            <a:fontRef idx="minor">
              <a:schemeClr val="tx1"/>
            </a:fontRef>
          </p:style>
        </p:cxnSp>
        <p:cxnSp>
          <p:nvCxnSpPr>
            <p:cNvPr id="5" name="Connettore 1 12">
              <a:extLst>
                <a:ext uri="{FF2B5EF4-FFF2-40B4-BE49-F238E27FC236}">
                  <a16:creationId xmlns:a16="http://schemas.microsoft.com/office/drawing/2014/main" id="{AFD95671-B266-6893-D186-6A859CC7311C}"/>
                </a:ext>
              </a:extLst>
            </p:cNvPr>
            <p:cNvCxnSpPr/>
            <p:nvPr userDrawn="1"/>
          </p:nvCxnSpPr>
          <p:spPr>
            <a:xfrm>
              <a:off x="-180528" y="548680"/>
              <a:ext cx="1010157" cy="0"/>
            </a:xfrm>
            <a:prstGeom prst="line">
              <a:avLst/>
            </a:prstGeom>
            <a:ln w="38100">
              <a:solidFill>
                <a:srgbClr val="42B38F"/>
              </a:solidFill>
            </a:ln>
          </p:spPr>
          <p:style>
            <a:lnRef idx="1">
              <a:schemeClr val="accent1"/>
            </a:lnRef>
            <a:fillRef idx="0">
              <a:schemeClr val="accent1"/>
            </a:fillRef>
            <a:effectRef idx="0">
              <a:schemeClr val="accent1"/>
            </a:effectRef>
            <a:fontRef idx="minor">
              <a:schemeClr val="tx1"/>
            </a:fontRef>
          </p:style>
        </p:cxnSp>
      </p:grpSp>
      <p:pic>
        <p:nvPicPr>
          <p:cNvPr id="6" name="Immagine 35">
            <a:extLst>
              <a:ext uri="{FF2B5EF4-FFF2-40B4-BE49-F238E27FC236}">
                <a16:creationId xmlns:a16="http://schemas.microsoft.com/office/drawing/2014/main" id="{E06481BC-720D-97FD-214C-518C97D8B1A3}"/>
              </a:ext>
            </a:extLst>
          </p:cNvPr>
          <p:cNvPicPr>
            <a:picLocks noChangeAspect="1"/>
          </p:cNvPicPr>
          <p:nvPr userDrawn="1"/>
        </p:nvPicPr>
        <p:blipFill>
          <a:blip r:embed="rId3">
            <a:extLst>
              <a:ext uri="{28A0092B-C50C-407E-A947-70E740481C1C}">
                <a14:useLocalDpi xmlns:a14="http://schemas.microsoft.com/office/drawing/2010/main" val="0"/>
              </a:ext>
            </a:extLst>
          </a:blip>
          <a:srcRect l="5817" t="24471" r="6741" b="19339"/>
          <a:stretch>
            <a:fillRect/>
          </a:stretch>
        </p:blipFill>
        <p:spPr bwMode="auto">
          <a:xfrm>
            <a:off x="614363" y="1631950"/>
            <a:ext cx="14732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id="{C3A331FD-395A-A0F3-B966-A67F770B73B4}"/>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117975" y="182563"/>
            <a:ext cx="904875"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descr="C:\Users\Laura\Desktop\loghi biosupp\logo_GPA_medium telikh trans.png">
            <a:extLst>
              <a:ext uri="{FF2B5EF4-FFF2-40B4-BE49-F238E27FC236}">
                <a16:creationId xmlns:a16="http://schemas.microsoft.com/office/drawing/2014/main" id="{B1DA17AE-0063-1CC8-D7B1-3E116164CB52}"/>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351088" y="1711325"/>
            <a:ext cx="14763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4" descr="C:\Users\Laura\Desktop\loghi biosupp\asu.png">
            <a:extLst>
              <a:ext uri="{FF2B5EF4-FFF2-40B4-BE49-F238E27FC236}">
                <a16:creationId xmlns:a16="http://schemas.microsoft.com/office/drawing/2014/main" id="{11E1B648-BDE0-EF6B-A524-9B7840665866}"/>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5240338" y="1649413"/>
            <a:ext cx="1395412"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C:\Users\Laura\Desktop\loghi biosupp\brno.png">
            <a:extLst>
              <a:ext uri="{FF2B5EF4-FFF2-40B4-BE49-F238E27FC236}">
                <a16:creationId xmlns:a16="http://schemas.microsoft.com/office/drawing/2014/main" id="{5C6AED4D-9083-0F0A-0EF4-99DEA15AC1FE}"/>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l="5844" t="15533" r="5495" b="18729"/>
          <a:stretch>
            <a:fillRect/>
          </a:stretch>
        </p:blipFill>
        <p:spPr bwMode="auto">
          <a:xfrm>
            <a:off x="6956425" y="1590675"/>
            <a:ext cx="14605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7" descr="C:\Users\Laura\Desktop\loghi biosupp\pltech.jpg">
            <a:extLst>
              <a:ext uri="{FF2B5EF4-FFF2-40B4-BE49-F238E27FC236}">
                <a16:creationId xmlns:a16="http://schemas.microsoft.com/office/drawing/2014/main" id="{1E20701C-CC7A-B55E-7426-770141FD247B}"/>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t="34073" b="27747"/>
          <a:stretch>
            <a:fillRect/>
          </a:stretch>
        </p:blipFill>
        <p:spPr bwMode="auto">
          <a:xfrm>
            <a:off x="677863" y="2276475"/>
            <a:ext cx="1423987" cy="54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C:\Users\Laura\Desktop\loghi biosupp\eubp.png">
            <a:extLst>
              <a:ext uri="{FF2B5EF4-FFF2-40B4-BE49-F238E27FC236}">
                <a16:creationId xmlns:a16="http://schemas.microsoft.com/office/drawing/2014/main" id="{1BD082AC-CCDE-E927-0641-033C2F227821}"/>
              </a:ext>
            </a:extLst>
          </p:cNvPr>
          <p:cNvPicPr>
            <a:picLocks noChangeAspect="1" noChangeArrowheads="1"/>
          </p:cNvPicPr>
          <p:nvPr userDrawn="1"/>
        </p:nvPicPr>
        <p:blipFill>
          <a:blip r:embed="rId9" cstate="hqprint">
            <a:extLst>
              <a:ext uri="{28A0092B-C50C-407E-A947-70E740481C1C}">
                <a14:useLocalDpi xmlns:a14="http://schemas.microsoft.com/office/drawing/2010/main" val="0"/>
              </a:ext>
            </a:extLst>
          </a:blip>
          <a:srcRect/>
          <a:stretch>
            <a:fillRect/>
          </a:stretch>
        </p:blipFill>
        <p:spPr bwMode="auto">
          <a:xfrm>
            <a:off x="2471738" y="2476500"/>
            <a:ext cx="1235075"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9" descr="C:\Users\Laura\Desktop\loghi biosupp\sabiomaterials_albero_scritta.png">
            <a:extLst>
              <a:ext uri="{FF2B5EF4-FFF2-40B4-BE49-F238E27FC236}">
                <a16:creationId xmlns:a16="http://schemas.microsoft.com/office/drawing/2014/main" id="{AAC34FDF-745D-6EF4-2BAB-472BB66BEDF0}"/>
              </a:ext>
            </a:extLst>
          </p:cNvPr>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4041775" y="2405063"/>
            <a:ext cx="10239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0" descr="C:\Users\Laura\Desktop\loghi biosupp\logo-nafigate-color.png">
            <a:extLst>
              <a:ext uri="{FF2B5EF4-FFF2-40B4-BE49-F238E27FC236}">
                <a16:creationId xmlns:a16="http://schemas.microsoft.com/office/drawing/2014/main" id="{6282005D-7272-3620-A616-938445F95A5B}"/>
              </a:ext>
            </a:extLst>
          </p:cNvPr>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5310188" y="2511425"/>
            <a:ext cx="1325562"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1" descr="C:\Users\Laura\Desktop\loghi biosupp\unilevfer.png">
            <a:extLst>
              <a:ext uri="{FF2B5EF4-FFF2-40B4-BE49-F238E27FC236}">
                <a16:creationId xmlns:a16="http://schemas.microsoft.com/office/drawing/2014/main" id="{14F1E1EC-0EA4-9A16-4D33-4871809E2424}"/>
              </a:ext>
            </a:extLst>
          </p:cNvPr>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7216775" y="2300288"/>
            <a:ext cx="687388"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2" descr="C:\Users\Laura\Desktop\loghi biosupp\mica.png">
            <a:extLst>
              <a:ext uri="{FF2B5EF4-FFF2-40B4-BE49-F238E27FC236}">
                <a16:creationId xmlns:a16="http://schemas.microsoft.com/office/drawing/2014/main" id="{ED7DAF07-6E47-4048-58C1-D4E1EBF14503}"/>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l="5888" t="31664" b="32761"/>
          <a:stretch>
            <a:fillRect/>
          </a:stretch>
        </p:blipFill>
        <p:spPr bwMode="auto">
          <a:xfrm>
            <a:off x="781050" y="3235325"/>
            <a:ext cx="113823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3" descr="C:\Users\Laura\Desktop\loghi biosupp\wdg_logo_image.png">
            <a:extLst>
              <a:ext uri="{FF2B5EF4-FFF2-40B4-BE49-F238E27FC236}">
                <a16:creationId xmlns:a16="http://schemas.microsoft.com/office/drawing/2014/main" id="{0A46F628-1D3E-53E7-BE3B-D34EE7F150FD}"/>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2333625" y="3311525"/>
            <a:ext cx="1373188"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4" descr="C:\Users\Laura\Desktop\loghi biosupp\grp.png">
            <a:extLst>
              <a:ext uri="{FF2B5EF4-FFF2-40B4-BE49-F238E27FC236}">
                <a16:creationId xmlns:a16="http://schemas.microsoft.com/office/drawing/2014/main" id="{8678D175-64A0-FC57-7F47-6FACFA8DE28D}"/>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l="5048" t="18413" r="4581" b="19498"/>
          <a:stretch>
            <a:fillRect/>
          </a:stretch>
        </p:blipFill>
        <p:spPr bwMode="auto">
          <a:xfrm>
            <a:off x="3884613" y="3201988"/>
            <a:ext cx="1338262"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5" descr="C:\Users\Laura\Desktop\loghi biosupp\ASALogo1.jpg">
            <a:extLst>
              <a:ext uri="{FF2B5EF4-FFF2-40B4-BE49-F238E27FC236}">
                <a16:creationId xmlns:a16="http://schemas.microsoft.com/office/drawing/2014/main" id="{D486E952-61D7-D8D5-79D0-50D33F5EC3C3}"/>
              </a:ext>
            </a:extLst>
          </p:cNvPr>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2881313" y="3838575"/>
            <a:ext cx="16494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6" descr="C:\Users\Laura\Desktop\loghi biosupp\sav.png">
            <a:extLst>
              <a:ext uri="{FF2B5EF4-FFF2-40B4-BE49-F238E27FC236}">
                <a16:creationId xmlns:a16="http://schemas.microsoft.com/office/drawing/2014/main" id="{52040A55-117E-0C9F-BBF7-94CAD8DD963C}"/>
              </a:ext>
            </a:extLst>
          </p:cNvPr>
          <p:cNvPicPr>
            <a:picLocks noChangeAspect="1" noChangeArrowheads="1"/>
          </p:cNvPicPr>
          <p:nvPr userDrawn="1"/>
        </p:nvPicPr>
        <p:blipFill>
          <a:blip r:embed="rId17">
            <a:extLst>
              <a:ext uri="{28A0092B-C50C-407E-A947-70E740481C1C}">
                <a14:useLocalDpi xmlns:a14="http://schemas.microsoft.com/office/drawing/2010/main" val="0"/>
              </a:ext>
            </a:extLst>
          </a:blip>
          <a:srcRect l="4987" t="5695" r="3911" b="5042"/>
          <a:stretch>
            <a:fillRect/>
          </a:stretch>
        </p:blipFill>
        <p:spPr bwMode="auto">
          <a:xfrm>
            <a:off x="4837113" y="3821113"/>
            <a:ext cx="7715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7" descr="C:\Users\Laura\Desktop\loghi biosupp\Iris_logo_positive.png">
            <a:extLst>
              <a:ext uri="{FF2B5EF4-FFF2-40B4-BE49-F238E27FC236}">
                <a16:creationId xmlns:a16="http://schemas.microsoft.com/office/drawing/2014/main" id="{AD47A2DD-0B17-5EE7-98BA-264C400BBA37}"/>
              </a:ext>
            </a:extLst>
          </p:cNvPr>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5300663" y="3144838"/>
            <a:ext cx="1274762"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8" descr="C:\Users\Laura\Desktop\loghi biosupp\logo enco-1.png">
            <a:extLst>
              <a:ext uri="{FF2B5EF4-FFF2-40B4-BE49-F238E27FC236}">
                <a16:creationId xmlns:a16="http://schemas.microsoft.com/office/drawing/2014/main" id="{6734E537-B0CE-CB93-DDC4-59DE3DD96696}"/>
              </a:ext>
            </a:extLst>
          </p:cNvPr>
          <p:cNvPicPr>
            <a:picLocks noChangeAspect="1" noChangeArrowheads="1"/>
          </p:cNvPicPr>
          <p:nvPr userDrawn="1"/>
        </p:nvPicPr>
        <p:blipFill>
          <a:blip r:embed="rId19" cstate="hqprint">
            <a:extLst>
              <a:ext uri="{28A0092B-C50C-407E-A947-70E740481C1C}">
                <a14:useLocalDpi xmlns:a14="http://schemas.microsoft.com/office/drawing/2010/main" val="0"/>
              </a:ext>
            </a:extLst>
          </a:blip>
          <a:srcRect/>
          <a:stretch>
            <a:fillRect/>
          </a:stretch>
        </p:blipFill>
        <p:spPr bwMode="auto">
          <a:xfrm>
            <a:off x="6827838" y="3200400"/>
            <a:ext cx="1465262"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ttangolo arrotondato 32">
            <a:extLst>
              <a:ext uri="{FF2B5EF4-FFF2-40B4-BE49-F238E27FC236}">
                <a16:creationId xmlns:a16="http://schemas.microsoft.com/office/drawing/2014/main" id="{D394E8A4-B925-BA40-C011-46C2E340E6F5}"/>
              </a:ext>
            </a:extLst>
          </p:cNvPr>
          <p:cNvSpPr/>
          <p:nvPr userDrawn="1"/>
        </p:nvSpPr>
        <p:spPr>
          <a:xfrm>
            <a:off x="495300" y="1309688"/>
            <a:ext cx="8194675" cy="3173412"/>
          </a:xfrm>
          <a:prstGeom prst="roundRect">
            <a:avLst/>
          </a:prstGeom>
          <a:noFill/>
          <a:ln>
            <a:solidFill>
              <a:srgbClr val="00983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dirty="0"/>
          </a:p>
        </p:txBody>
      </p:sp>
      <p:pic>
        <p:nvPicPr>
          <p:cNvPr id="24" name="Picture 3">
            <a:extLst>
              <a:ext uri="{FF2B5EF4-FFF2-40B4-BE49-F238E27FC236}">
                <a16:creationId xmlns:a16="http://schemas.microsoft.com/office/drawing/2014/main" id="{12A4F39B-D7ED-3075-1185-835854CF4897}"/>
              </a:ext>
            </a:extLst>
          </p:cNvPr>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238125" y="4665663"/>
            <a:ext cx="2582863" cy="1039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5" name="Grupo 6">
            <a:extLst>
              <a:ext uri="{FF2B5EF4-FFF2-40B4-BE49-F238E27FC236}">
                <a16:creationId xmlns:a16="http://schemas.microsoft.com/office/drawing/2014/main" id="{C7939F30-F39C-6686-E3A1-A14CABD50A87}"/>
              </a:ext>
            </a:extLst>
          </p:cNvPr>
          <p:cNvGrpSpPr/>
          <p:nvPr userDrawn="1"/>
        </p:nvGrpSpPr>
        <p:grpSpPr>
          <a:xfrm>
            <a:off x="874206" y="5294269"/>
            <a:ext cx="8276855" cy="460863"/>
            <a:chOff x="1013904" y="6389537"/>
            <a:chExt cx="10955890" cy="388038"/>
          </a:xfrm>
          <a:solidFill>
            <a:srgbClr val="42B38F"/>
          </a:solidFill>
        </p:grpSpPr>
        <p:grpSp>
          <p:nvGrpSpPr>
            <p:cNvPr id="26" name="Grupo 7">
              <a:extLst>
                <a:ext uri="{FF2B5EF4-FFF2-40B4-BE49-F238E27FC236}">
                  <a16:creationId xmlns:a16="http://schemas.microsoft.com/office/drawing/2014/main" id="{120B5F6F-49E9-E99D-C7B0-23F10CE4FA2D}"/>
                </a:ext>
              </a:extLst>
            </p:cNvPr>
            <p:cNvGrpSpPr/>
            <p:nvPr/>
          </p:nvGrpSpPr>
          <p:grpSpPr>
            <a:xfrm>
              <a:off x="3753459" y="6389537"/>
              <a:ext cx="8216335" cy="365060"/>
              <a:chOff x="9144682" y="5304675"/>
              <a:chExt cx="8216335" cy="365060"/>
            </a:xfrm>
            <a:grpFill/>
          </p:grpSpPr>
          <p:sp>
            <p:nvSpPr>
              <p:cNvPr id="31" name="Triángulo rectángulo 19">
                <a:extLst>
                  <a:ext uri="{FF2B5EF4-FFF2-40B4-BE49-F238E27FC236}">
                    <a16:creationId xmlns:a16="http://schemas.microsoft.com/office/drawing/2014/main" id="{62E3C5F2-A7B6-626A-CA4A-1DA9987FC27B}"/>
                  </a:ext>
                </a:extLst>
              </p:cNvPr>
              <p:cNvSpPr/>
              <p:nvPr/>
            </p:nvSpPr>
            <p:spPr>
              <a:xfrm flipH="1">
                <a:off x="9144682" y="5304675"/>
                <a:ext cx="630310" cy="365060"/>
              </a:xfrm>
              <a:prstGeom prst="rtTriangle">
                <a:avLst/>
              </a:prstGeom>
              <a:grp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es-ES" kern="0">
                  <a:solidFill>
                    <a:sysClr val="window" lastClr="FFFFFF"/>
                  </a:solidFill>
                  <a:latin typeface="Calibri"/>
                  <a:cs typeface="+mn-cs"/>
                </a:endParaRPr>
              </a:p>
            </p:txBody>
          </p:sp>
          <p:sp>
            <p:nvSpPr>
              <p:cNvPr id="32" name="Rectángulo 18">
                <a:extLst>
                  <a:ext uri="{FF2B5EF4-FFF2-40B4-BE49-F238E27FC236}">
                    <a16:creationId xmlns:a16="http://schemas.microsoft.com/office/drawing/2014/main" id="{5E08434E-92E0-CD3F-3ED1-31E95B9A6960}"/>
                  </a:ext>
                </a:extLst>
              </p:cNvPr>
              <p:cNvSpPr/>
              <p:nvPr/>
            </p:nvSpPr>
            <p:spPr>
              <a:xfrm>
                <a:off x="9774992" y="5304675"/>
                <a:ext cx="7586025" cy="365060"/>
              </a:xfrm>
              <a:prstGeom prst="rect">
                <a:avLst/>
              </a:prstGeom>
              <a:grp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es-ES" kern="0">
                  <a:solidFill>
                    <a:sysClr val="window" lastClr="FFFFFF"/>
                  </a:solidFill>
                  <a:latin typeface="Calibri"/>
                  <a:cs typeface="+mn-cs"/>
                </a:endParaRPr>
              </a:p>
            </p:txBody>
          </p:sp>
        </p:grpSp>
        <p:sp>
          <p:nvSpPr>
            <p:cNvPr id="27" name="Shape 745">
              <a:extLst>
                <a:ext uri="{FF2B5EF4-FFF2-40B4-BE49-F238E27FC236}">
                  <a16:creationId xmlns:a16="http://schemas.microsoft.com/office/drawing/2014/main" id="{AB26EAE6-2ABE-351D-67F8-73C711E2EA38}"/>
                </a:ext>
              </a:extLst>
            </p:cNvPr>
            <p:cNvSpPr/>
            <p:nvPr/>
          </p:nvSpPr>
          <p:spPr>
            <a:xfrm>
              <a:off x="1013904" y="6731620"/>
              <a:ext cx="12546" cy="45955"/>
            </a:xfrm>
            <a:custGeom>
              <a:avLst/>
              <a:gdLst/>
              <a:ahLst/>
              <a:cxnLst/>
              <a:rect l="0" t="0" r="0" b="0"/>
              <a:pathLst>
                <a:path w="12548" h="46012">
                  <a:moveTo>
                    <a:pt x="10109" y="0"/>
                  </a:moveTo>
                  <a:lnTo>
                    <a:pt x="12548" y="0"/>
                  </a:lnTo>
                  <a:lnTo>
                    <a:pt x="12548" y="46012"/>
                  </a:lnTo>
                  <a:lnTo>
                    <a:pt x="9982" y="46012"/>
                  </a:lnTo>
                  <a:lnTo>
                    <a:pt x="9982" y="7391"/>
                  </a:lnTo>
                  <a:lnTo>
                    <a:pt x="10211" y="3010"/>
                  </a:lnTo>
                  <a:lnTo>
                    <a:pt x="10109" y="3010"/>
                  </a:lnTo>
                  <a:lnTo>
                    <a:pt x="7493" y="6362"/>
                  </a:lnTo>
                  <a:lnTo>
                    <a:pt x="1918" y="12217"/>
                  </a:lnTo>
                  <a:lnTo>
                    <a:pt x="0" y="10452"/>
                  </a:lnTo>
                  <a:lnTo>
                    <a:pt x="10109" y="0"/>
                  </a:lnTo>
                  <a:close/>
                </a:path>
              </a:pathLst>
            </a:custGeom>
            <a:grpFill/>
            <a:ln w="0" cap="flat">
              <a:noFill/>
              <a:miter lim="127000"/>
            </a:ln>
            <a:effectLst/>
          </p:spPr>
          <p:txBody>
            <a:bodyPr/>
            <a:lstStyle/>
            <a:p>
              <a:pPr eaLnBrk="1" fontAlgn="auto" hangingPunct="1">
                <a:spcBef>
                  <a:spcPts val="0"/>
                </a:spcBef>
                <a:spcAft>
                  <a:spcPts val="0"/>
                </a:spcAft>
                <a:defRPr/>
              </a:pPr>
              <a:endParaRPr lang="es-ES" kern="0">
                <a:solidFill>
                  <a:sysClr val="windowText" lastClr="000000"/>
                </a:solidFill>
                <a:latin typeface="Arial" charset="0"/>
                <a:cs typeface="Arial" charset="0"/>
              </a:endParaRPr>
            </a:p>
          </p:txBody>
        </p:sp>
        <p:sp>
          <p:nvSpPr>
            <p:cNvPr id="28" name="Shape 747">
              <a:extLst>
                <a:ext uri="{FF2B5EF4-FFF2-40B4-BE49-F238E27FC236}">
                  <a16:creationId xmlns:a16="http://schemas.microsoft.com/office/drawing/2014/main" id="{0B546432-1F2E-818F-612C-C725C46B7BA0}"/>
                </a:ext>
              </a:extLst>
            </p:cNvPr>
            <p:cNvSpPr/>
            <p:nvPr/>
          </p:nvSpPr>
          <p:spPr>
            <a:xfrm>
              <a:off x="1643309" y="6479148"/>
              <a:ext cx="12546" cy="45955"/>
            </a:xfrm>
            <a:custGeom>
              <a:avLst/>
              <a:gdLst/>
              <a:ahLst/>
              <a:cxnLst/>
              <a:rect l="0" t="0" r="0" b="0"/>
              <a:pathLst>
                <a:path w="12548" h="46012">
                  <a:moveTo>
                    <a:pt x="10109" y="0"/>
                  </a:moveTo>
                  <a:lnTo>
                    <a:pt x="12548" y="0"/>
                  </a:lnTo>
                  <a:lnTo>
                    <a:pt x="12548" y="46012"/>
                  </a:lnTo>
                  <a:lnTo>
                    <a:pt x="9982" y="46012"/>
                  </a:lnTo>
                  <a:lnTo>
                    <a:pt x="9982" y="7391"/>
                  </a:lnTo>
                  <a:lnTo>
                    <a:pt x="10211" y="3010"/>
                  </a:lnTo>
                  <a:lnTo>
                    <a:pt x="10109" y="3010"/>
                  </a:lnTo>
                  <a:lnTo>
                    <a:pt x="7493" y="6362"/>
                  </a:lnTo>
                  <a:lnTo>
                    <a:pt x="1918" y="12217"/>
                  </a:lnTo>
                  <a:lnTo>
                    <a:pt x="0" y="10452"/>
                  </a:lnTo>
                  <a:lnTo>
                    <a:pt x="10109" y="0"/>
                  </a:lnTo>
                  <a:close/>
                </a:path>
              </a:pathLst>
            </a:custGeom>
            <a:grpFill/>
            <a:ln w="0" cap="flat">
              <a:noFill/>
              <a:miter lim="127000"/>
            </a:ln>
            <a:effectLst/>
          </p:spPr>
          <p:txBody>
            <a:bodyPr/>
            <a:lstStyle/>
            <a:p>
              <a:pPr eaLnBrk="1" fontAlgn="auto" hangingPunct="1">
                <a:spcBef>
                  <a:spcPts val="0"/>
                </a:spcBef>
                <a:spcAft>
                  <a:spcPts val="0"/>
                </a:spcAft>
                <a:defRPr/>
              </a:pPr>
              <a:endParaRPr lang="es-ES" kern="0">
                <a:solidFill>
                  <a:sysClr val="windowText" lastClr="000000"/>
                </a:solidFill>
                <a:latin typeface="Arial" charset="0"/>
                <a:cs typeface="Arial" charset="0"/>
              </a:endParaRPr>
            </a:p>
          </p:txBody>
        </p:sp>
        <p:sp>
          <p:nvSpPr>
            <p:cNvPr id="29" name="Shape 749">
              <a:extLst>
                <a:ext uri="{FF2B5EF4-FFF2-40B4-BE49-F238E27FC236}">
                  <a16:creationId xmlns:a16="http://schemas.microsoft.com/office/drawing/2014/main" id="{2AF95283-4542-1CD5-E236-1ED0E41B27A9}"/>
                </a:ext>
              </a:extLst>
            </p:cNvPr>
            <p:cNvSpPr/>
            <p:nvPr/>
          </p:nvSpPr>
          <p:spPr>
            <a:xfrm>
              <a:off x="2343845" y="6479148"/>
              <a:ext cx="12546" cy="45955"/>
            </a:xfrm>
            <a:custGeom>
              <a:avLst/>
              <a:gdLst/>
              <a:ahLst/>
              <a:cxnLst/>
              <a:rect l="0" t="0" r="0" b="0"/>
              <a:pathLst>
                <a:path w="12548" h="46012">
                  <a:moveTo>
                    <a:pt x="10109" y="0"/>
                  </a:moveTo>
                  <a:lnTo>
                    <a:pt x="12548" y="0"/>
                  </a:lnTo>
                  <a:lnTo>
                    <a:pt x="12548" y="46012"/>
                  </a:lnTo>
                  <a:lnTo>
                    <a:pt x="9982" y="46012"/>
                  </a:lnTo>
                  <a:lnTo>
                    <a:pt x="9982" y="7391"/>
                  </a:lnTo>
                  <a:lnTo>
                    <a:pt x="10211" y="3010"/>
                  </a:lnTo>
                  <a:lnTo>
                    <a:pt x="10109" y="3010"/>
                  </a:lnTo>
                  <a:lnTo>
                    <a:pt x="7493" y="6362"/>
                  </a:lnTo>
                  <a:lnTo>
                    <a:pt x="1918" y="12217"/>
                  </a:lnTo>
                  <a:lnTo>
                    <a:pt x="0" y="10452"/>
                  </a:lnTo>
                  <a:lnTo>
                    <a:pt x="10109" y="0"/>
                  </a:lnTo>
                  <a:close/>
                </a:path>
              </a:pathLst>
            </a:custGeom>
            <a:grpFill/>
            <a:ln w="0" cap="flat">
              <a:noFill/>
              <a:miter lim="127000"/>
            </a:ln>
            <a:effectLst/>
          </p:spPr>
          <p:txBody>
            <a:bodyPr/>
            <a:lstStyle/>
            <a:p>
              <a:pPr eaLnBrk="1" fontAlgn="auto" hangingPunct="1">
                <a:spcBef>
                  <a:spcPts val="0"/>
                </a:spcBef>
                <a:spcAft>
                  <a:spcPts val="0"/>
                </a:spcAft>
                <a:defRPr/>
              </a:pPr>
              <a:endParaRPr lang="es-ES" kern="0">
                <a:solidFill>
                  <a:sysClr val="windowText" lastClr="000000"/>
                </a:solidFill>
                <a:latin typeface="Arial" charset="0"/>
                <a:cs typeface="Arial" charset="0"/>
              </a:endParaRPr>
            </a:p>
          </p:txBody>
        </p:sp>
        <p:sp>
          <p:nvSpPr>
            <p:cNvPr id="30" name="Shape 751">
              <a:extLst>
                <a:ext uri="{FF2B5EF4-FFF2-40B4-BE49-F238E27FC236}">
                  <a16:creationId xmlns:a16="http://schemas.microsoft.com/office/drawing/2014/main" id="{E213175B-D173-C1C9-1EC6-93B1DF586477}"/>
                </a:ext>
              </a:extLst>
            </p:cNvPr>
            <p:cNvSpPr/>
            <p:nvPr/>
          </p:nvSpPr>
          <p:spPr>
            <a:xfrm>
              <a:off x="3933527" y="6479148"/>
              <a:ext cx="12546" cy="45955"/>
            </a:xfrm>
            <a:custGeom>
              <a:avLst/>
              <a:gdLst/>
              <a:ahLst/>
              <a:cxnLst/>
              <a:rect l="0" t="0" r="0" b="0"/>
              <a:pathLst>
                <a:path w="12548" h="46012">
                  <a:moveTo>
                    <a:pt x="10109" y="0"/>
                  </a:moveTo>
                  <a:lnTo>
                    <a:pt x="12548" y="0"/>
                  </a:lnTo>
                  <a:lnTo>
                    <a:pt x="12548" y="46012"/>
                  </a:lnTo>
                  <a:lnTo>
                    <a:pt x="9982" y="46012"/>
                  </a:lnTo>
                  <a:lnTo>
                    <a:pt x="9982" y="7391"/>
                  </a:lnTo>
                  <a:lnTo>
                    <a:pt x="10211" y="3010"/>
                  </a:lnTo>
                  <a:lnTo>
                    <a:pt x="10109" y="3010"/>
                  </a:lnTo>
                  <a:lnTo>
                    <a:pt x="7493" y="6362"/>
                  </a:lnTo>
                  <a:lnTo>
                    <a:pt x="1918" y="12217"/>
                  </a:lnTo>
                  <a:lnTo>
                    <a:pt x="0" y="10452"/>
                  </a:lnTo>
                  <a:lnTo>
                    <a:pt x="10109" y="0"/>
                  </a:lnTo>
                  <a:close/>
                </a:path>
              </a:pathLst>
            </a:custGeom>
            <a:grpFill/>
            <a:ln w="0" cap="flat">
              <a:noFill/>
              <a:miter lim="127000"/>
            </a:ln>
            <a:effectLst/>
          </p:spPr>
          <p:txBody>
            <a:bodyPr/>
            <a:lstStyle/>
            <a:p>
              <a:pPr eaLnBrk="1" fontAlgn="auto" hangingPunct="1">
                <a:spcBef>
                  <a:spcPts val="0"/>
                </a:spcBef>
                <a:spcAft>
                  <a:spcPts val="0"/>
                </a:spcAft>
                <a:defRPr/>
              </a:pPr>
              <a:endParaRPr lang="es-ES" kern="0">
                <a:solidFill>
                  <a:sysClr val="windowText" lastClr="000000"/>
                </a:solidFill>
                <a:latin typeface="Arial" charset="0"/>
                <a:cs typeface="Arial" charset="0"/>
              </a:endParaRPr>
            </a:p>
          </p:txBody>
        </p:sp>
      </p:grpSp>
      <p:sp>
        <p:nvSpPr>
          <p:cNvPr id="33" name="CuadroTexto 7">
            <a:extLst>
              <a:ext uri="{FF2B5EF4-FFF2-40B4-BE49-F238E27FC236}">
                <a16:creationId xmlns:a16="http://schemas.microsoft.com/office/drawing/2014/main" id="{A9C59A22-B507-1596-8FC1-8BA68AB770CA}"/>
              </a:ext>
            </a:extLst>
          </p:cNvPr>
          <p:cNvSpPr txBox="1"/>
          <p:nvPr userDrawn="1"/>
        </p:nvSpPr>
        <p:spPr bwMode="auto">
          <a:xfrm>
            <a:off x="3302000" y="5294313"/>
            <a:ext cx="5854700" cy="458787"/>
          </a:xfrm>
          <a:prstGeom prst="rect">
            <a:avLst/>
          </a:prstGeom>
          <a:noFill/>
        </p:spPr>
        <p:txBody>
          <a:bodyPr>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defRPr/>
            </a:pPr>
            <a:r>
              <a:rPr lang="en-US" sz="800" b="1" dirty="0">
                <a:solidFill>
                  <a:schemeClr val="bg1"/>
                </a:solidFill>
                <a:latin typeface="+mj-lt"/>
                <a:cs typeface="Arial" panose="020B0604020202020204" pitchFamily="34" charset="0"/>
              </a:rPr>
              <a:t>This project has received funding from the Bio-based Industries Joint Undertaking (JU) under the European Union’s Horizon 2020 research and innovation programme under Grant Agreement No. 101023685. The JU receives support from the European Union’s Horizon 2020 research and innovation programme and the Bio-based Industries Consortium.</a:t>
            </a:r>
            <a:endParaRPr lang="es-ES" sz="800" b="1" dirty="0">
              <a:solidFill>
                <a:schemeClr val="bg1"/>
              </a:solidFill>
              <a:latin typeface="+mj-lt"/>
              <a:cs typeface="Arial" panose="020B0604020202020204" pitchFamily="34" charset="0"/>
            </a:endParaRPr>
          </a:p>
        </p:txBody>
      </p:sp>
    </p:spTree>
    <p:extLst>
      <p:ext uri="{BB962C8B-B14F-4D97-AF65-F5344CB8AC3E}">
        <p14:creationId xmlns:p14="http://schemas.microsoft.com/office/powerpoint/2010/main" val="31156254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9006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BAB6EA-6F63-41A9-BA92-903742EF2B2A}"/>
              </a:ext>
            </a:extLst>
          </p:cNvPr>
          <p:cNvSpPr>
            <a:spLocks noGrp="1"/>
          </p:cNvSpPr>
          <p:nvPr>
            <p:ph type="title"/>
          </p:nvPr>
        </p:nvSpPr>
        <p:spPr/>
        <p:txBody>
          <a:bodyPr>
            <a:normAutofit/>
          </a:bodyPr>
          <a:lstStyle>
            <a:lvl1pPr>
              <a:defRPr sz="3000"/>
            </a:lvl1pPr>
          </a:lstStyle>
          <a:p>
            <a:r>
              <a:rPr lang="de-DE" dirty="0"/>
              <a:t>Mastertitelformat bearbeiten</a:t>
            </a:r>
          </a:p>
        </p:txBody>
      </p:sp>
    </p:spTree>
    <p:extLst>
      <p:ext uri="{BB962C8B-B14F-4D97-AF65-F5344CB8AC3E}">
        <p14:creationId xmlns:p14="http://schemas.microsoft.com/office/powerpoint/2010/main" val="2943690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BAB6EA-6F63-41A9-BA92-903742EF2B2A}"/>
              </a:ext>
            </a:extLst>
          </p:cNvPr>
          <p:cNvSpPr>
            <a:spLocks noGrp="1"/>
          </p:cNvSpPr>
          <p:nvPr>
            <p:ph type="title"/>
          </p:nvPr>
        </p:nvSpPr>
        <p:spPr/>
        <p:txBody>
          <a:bodyPr>
            <a:normAutofit/>
          </a:bodyPr>
          <a:lstStyle>
            <a:lvl1pPr>
              <a:defRPr sz="3000"/>
            </a:lvl1pPr>
          </a:lstStyle>
          <a:p>
            <a:r>
              <a:rPr lang="de-DE" dirty="0"/>
              <a:t>Mastertitelformat bearbeiten</a:t>
            </a:r>
          </a:p>
        </p:txBody>
      </p:sp>
    </p:spTree>
    <p:extLst>
      <p:ext uri="{BB962C8B-B14F-4D97-AF65-F5344CB8AC3E}">
        <p14:creationId xmlns:p14="http://schemas.microsoft.com/office/powerpoint/2010/main" val="1227694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BAB6EA-6F63-41A9-BA92-903742EF2B2A}"/>
              </a:ext>
            </a:extLst>
          </p:cNvPr>
          <p:cNvSpPr>
            <a:spLocks noGrp="1"/>
          </p:cNvSpPr>
          <p:nvPr>
            <p:ph type="title"/>
          </p:nvPr>
        </p:nvSpPr>
        <p:spPr/>
        <p:txBody>
          <a:bodyPr/>
          <a:lstStyle/>
          <a:p>
            <a:r>
              <a:rPr lang="de-DE"/>
              <a:t>Mastertitelformat bearbeiten</a:t>
            </a:r>
          </a:p>
        </p:txBody>
      </p:sp>
    </p:spTree>
    <p:extLst>
      <p:ext uri="{BB962C8B-B14F-4D97-AF65-F5344CB8AC3E}">
        <p14:creationId xmlns:p14="http://schemas.microsoft.com/office/powerpoint/2010/main" val="41539110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microsoft.com/office/2007/relationships/hdphoto" Target="../media/hdphoto1.wdp"/><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Segnaposto titolo 1">
            <a:extLst>
              <a:ext uri="{FF2B5EF4-FFF2-40B4-BE49-F238E27FC236}">
                <a16:creationId xmlns:a16="http://schemas.microsoft.com/office/drawing/2014/main" id="{3B84FCCC-BB2A-524C-802F-BB5CD1A9E2E4}"/>
              </a:ext>
            </a:extLst>
          </p:cNvPr>
          <p:cNvSpPr>
            <a:spLocks noGrp="1"/>
          </p:cNvSpPr>
          <p:nvPr>
            <p:ph type="title"/>
          </p:nvPr>
        </p:nvSpPr>
        <p:spPr bwMode="auto">
          <a:xfrm>
            <a:off x="250825" y="98425"/>
            <a:ext cx="66071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it-IT" altLang="en-US"/>
              <a:t>Fare clic per modificare lo stile del titolo</a:t>
            </a:r>
          </a:p>
        </p:txBody>
      </p:sp>
      <p:sp>
        <p:nvSpPr>
          <p:cNvPr id="1027" name="Segnaposto testo 2">
            <a:extLst>
              <a:ext uri="{FF2B5EF4-FFF2-40B4-BE49-F238E27FC236}">
                <a16:creationId xmlns:a16="http://schemas.microsoft.com/office/drawing/2014/main" id="{6E4E0A4E-88B6-2E72-C31C-5953E92049C3}"/>
              </a:ext>
            </a:extLst>
          </p:cNvPr>
          <p:cNvSpPr>
            <a:spLocks noGrp="1"/>
          </p:cNvSpPr>
          <p:nvPr>
            <p:ph type="body" idx="1"/>
          </p:nvPr>
        </p:nvSpPr>
        <p:spPr bwMode="auto">
          <a:xfrm>
            <a:off x="250825" y="1057275"/>
            <a:ext cx="8642350" cy="404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it-IT" altLang="en-US" dirty="0"/>
              <a:t>Fare clic per modificare stili del testo dello schema</a:t>
            </a:r>
          </a:p>
          <a:p>
            <a:pPr lvl="1"/>
            <a:r>
              <a:rPr lang="it-IT" altLang="en-US" dirty="0"/>
              <a:t>Secondo livello</a:t>
            </a:r>
          </a:p>
          <a:p>
            <a:pPr lvl="2"/>
            <a:r>
              <a:rPr lang="it-IT" altLang="en-US" dirty="0"/>
              <a:t>Terzo livello</a:t>
            </a:r>
          </a:p>
          <a:p>
            <a:pPr lvl="3"/>
            <a:r>
              <a:rPr lang="it-IT" altLang="en-US" dirty="0"/>
              <a:t>Quarto livello</a:t>
            </a:r>
          </a:p>
          <a:p>
            <a:pPr lvl="4"/>
            <a:r>
              <a:rPr lang="it-IT" altLang="en-US" dirty="0"/>
              <a:t>Quinto livello</a:t>
            </a:r>
          </a:p>
        </p:txBody>
      </p:sp>
      <p:grpSp>
        <p:nvGrpSpPr>
          <p:cNvPr id="1028" name="Gruppo 25">
            <a:extLst>
              <a:ext uri="{FF2B5EF4-FFF2-40B4-BE49-F238E27FC236}">
                <a16:creationId xmlns:a16="http://schemas.microsoft.com/office/drawing/2014/main" id="{8C86987C-7CC9-3F17-AA23-46BE09E80E70}"/>
              </a:ext>
            </a:extLst>
          </p:cNvPr>
          <p:cNvGrpSpPr>
            <a:grpSpLocks/>
          </p:cNvGrpSpPr>
          <p:nvPr userDrawn="1"/>
        </p:nvGrpSpPr>
        <p:grpSpPr bwMode="auto">
          <a:xfrm>
            <a:off x="0" y="625475"/>
            <a:ext cx="9144000" cy="39688"/>
            <a:chOff x="-180528" y="548680"/>
            <a:chExt cx="9324528" cy="0"/>
          </a:xfrm>
        </p:grpSpPr>
        <p:cxnSp>
          <p:nvCxnSpPr>
            <p:cNvPr id="19" name="Connettore 1 18">
              <a:extLst>
                <a:ext uri="{FF2B5EF4-FFF2-40B4-BE49-F238E27FC236}">
                  <a16:creationId xmlns:a16="http://schemas.microsoft.com/office/drawing/2014/main" id="{AF65C1F2-60FD-3EED-FD48-3D9F39B7A82B}"/>
                </a:ext>
              </a:extLst>
            </p:cNvPr>
            <p:cNvCxnSpPr/>
            <p:nvPr userDrawn="1"/>
          </p:nvCxnSpPr>
          <p:spPr>
            <a:xfrm>
              <a:off x="828011" y="548680"/>
              <a:ext cx="8315989" cy="0"/>
            </a:xfrm>
            <a:prstGeom prst="line">
              <a:avLst/>
            </a:prstGeom>
            <a:ln w="38100">
              <a:solidFill>
                <a:srgbClr val="00983F"/>
              </a:solidFill>
            </a:ln>
          </p:spPr>
          <p:style>
            <a:lnRef idx="1">
              <a:schemeClr val="accent1"/>
            </a:lnRef>
            <a:fillRef idx="0">
              <a:schemeClr val="accent1"/>
            </a:fillRef>
            <a:effectRef idx="0">
              <a:schemeClr val="accent1"/>
            </a:effectRef>
            <a:fontRef idx="minor">
              <a:schemeClr val="tx1"/>
            </a:fontRef>
          </p:style>
        </p:cxnSp>
        <p:cxnSp>
          <p:nvCxnSpPr>
            <p:cNvPr id="25" name="Connettore 1 24">
              <a:extLst>
                <a:ext uri="{FF2B5EF4-FFF2-40B4-BE49-F238E27FC236}">
                  <a16:creationId xmlns:a16="http://schemas.microsoft.com/office/drawing/2014/main" id="{381A631B-62D7-A850-4AA4-8F40DE895262}"/>
                </a:ext>
              </a:extLst>
            </p:cNvPr>
            <p:cNvCxnSpPr/>
            <p:nvPr userDrawn="1"/>
          </p:nvCxnSpPr>
          <p:spPr>
            <a:xfrm>
              <a:off x="-180528" y="548680"/>
              <a:ext cx="1010157" cy="0"/>
            </a:xfrm>
            <a:prstGeom prst="line">
              <a:avLst/>
            </a:prstGeom>
            <a:ln w="38100">
              <a:solidFill>
                <a:srgbClr val="42B38F"/>
              </a:solidFill>
            </a:ln>
          </p:spPr>
          <p:style>
            <a:lnRef idx="1">
              <a:schemeClr val="accent1"/>
            </a:lnRef>
            <a:fillRef idx="0">
              <a:schemeClr val="accent1"/>
            </a:fillRef>
            <a:effectRef idx="0">
              <a:schemeClr val="accent1"/>
            </a:effectRef>
            <a:fontRef idx="minor">
              <a:schemeClr val="tx1"/>
            </a:fontRef>
          </p:style>
        </p:cxnSp>
      </p:grpSp>
      <p:pic>
        <p:nvPicPr>
          <p:cNvPr id="1029" name="Picture 11">
            <a:extLst>
              <a:ext uri="{FF2B5EF4-FFF2-40B4-BE49-F238E27FC236}">
                <a16:creationId xmlns:a16="http://schemas.microsoft.com/office/drawing/2014/main" id="{5FBB4755-3FBB-BA95-D290-5FB5A6C113CC}"/>
              </a:ext>
            </a:extLst>
          </p:cNvPr>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7908925" y="98425"/>
            <a:ext cx="623888" cy="717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egnaposto piè di pagina 1">
            <a:extLst>
              <a:ext uri="{FF2B5EF4-FFF2-40B4-BE49-F238E27FC236}">
                <a16:creationId xmlns:a16="http://schemas.microsoft.com/office/drawing/2014/main" id="{DFD029D3-36F9-357D-AB83-8332228C2AB3}"/>
              </a:ext>
            </a:extLst>
          </p:cNvPr>
          <p:cNvSpPr>
            <a:spLocks noGrp="1"/>
          </p:cNvSpPr>
          <p:nvPr>
            <p:ph type="ftr" sz="quarter" idx="3"/>
          </p:nvPr>
        </p:nvSpPr>
        <p:spPr>
          <a:xfrm>
            <a:off x="3086100" y="5297488"/>
            <a:ext cx="2971800" cy="303212"/>
          </a:xfrm>
          <a:prstGeom prst="rect">
            <a:avLst/>
          </a:prstGeom>
        </p:spPr>
        <p:txBody>
          <a:bodyPr vert="horz" lIns="91440" tIns="45720" rIns="91440" bIns="45720" rtlCol="0" anchor="ctr"/>
          <a:lstStyle>
            <a:lvl1pPr algn="ctr">
              <a:defRPr sz="1200" dirty="0">
                <a:solidFill>
                  <a:schemeClr val="tx1">
                    <a:tint val="75000"/>
                  </a:schemeClr>
                </a:solidFill>
                <a:latin typeface="Arial" charset="0"/>
                <a:cs typeface="Arial" charset="0"/>
              </a:defRPr>
            </a:lvl1pPr>
          </a:lstStyle>
          <a:p>
            <a:pPr>
              <a:defRPr/>
            </a:pPr>
            <a:r>
              <a:rPr lang="en-US"/>
              <a:t>World Café Workshop Berlin 13/12/2023</a:t>
            </a:r>
            <a:endParaRPr lang="it-IT" dirty="0"/>
          </a:p>
        </p:txBody>
      </p:sp>
      <p:sp>
        <p:nvSpPr>
          <p:cNvPr id="3" name="Segnaposto numero diapositiva 2">
            <a:extLst>
              <a:ext uri="{FF2B5EF4-FFF2-40B4-BE49-F238E27FC236}">
                <a16:creationId xmlns:a16="http://schemas.microsoft.com/office/drawing/2014/main" id="{54D79FAC-5C08-4B64-FEE7-04EB306DF1E1}"/>
              </a:ext>
            </a:extLst>
          </p:cNvPr>
          <p:cNvSpPr>
            <a:spLocks noGrp="1"/>
          </p:cNvSpPr>
          <p:nvPr>
            <p:ph type="sldNum" sz="quarter" idx="4"/>
          </p:nvPr>
        </p:nvSpPr>
        <p:spPr>
          <a:xfrm>
            <a:off x="6553200" y="5297488"/>
            <a:ext cx="2133600" cy="303212"/>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BFD8BDC7-07DE-4236-BA57-4ACC40E29CF7}" type="slidenum">
              <a:rPr lang="it-IT" altLang="it-IT"/>
              <a:pPr>
                <a:defRPr/>
              </a:pPr>
              <a:t>‹#›</a:t>
            </a:fld>
            <a:endParaRPr lang="it-IT" altLang="it-IT" dirty="0"/>
          </a:p>
        </p:txBody>
      </p:sp>
      <p:pic>
        <p:nvPicPr>
          <p:cNvPr id="10" name="Bild 2"/>
          <p:cNvPicPr/>
          <p:nvPr userDrawn="1"/>
        </p:nvPicPr>
        <p:blipFill>
          <a:blip r:embed="rId25" cstate="hqprint">
            <a:clrChange>
              <a:clrFrom>
                <a:srgbClr val="FFFFFF"/>
              </a:clrFrom>
              <a:clrTo>
                <a:srgbClr val="FFFFFF">
                  <a:alpha val="0"/>
                </a:srgbClr>
              </a:clrTo>
            </a:clrChange>
            <a:extLst>
              <a:ext uri="{BEBA8EAE-BF5A-486C-A8C5-ECC9F3942E4B}">
                <a14:imgProps xmlns:a14="http://schemas.microsoft.com/office/drawing/2010/main">
                  <a14:imgLayer r:embed="rId26">
                    <a14:imgEffect>
                      <a14:brightnessContrast bright="75000" contrast="-50000"/>
                    </a14:imgEffect>
                  </a14:imgLayer>
                </a14:imgProps>
              </a:ext>
              <a:ext uri="{28A0092B-C50C-407E-A947-70E740481C1C}">
                <a14:useLocalDpi xmlns:a14="http://schemas.microsoft.com/office/drawing/2010/main" val="0"/>
              </a:ext>
            </a:extLst>
          </a:blip>
          <a:srcRect/>
          <a:stretch>
            <a:fillRect/>
          </a:stretch>
        </p:blipFill>
        <p:spPr bwMode="auto">
          <a:xfrm>
            <a:off x="250825" y="5163849"/>
            <a:ext cx="1676400" cy="436851"/>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4370" r:id="rId1"/>
    <p:sldLayoutId id="2147484371" r:id="rId2"/>
    <p:sldLayoutId id="2147484368" r:id="rId3"/>
    <p:sldLayoutId id="2147484369" r:id="rId4"/>
    <p:sldLayoutId id="2147484372" r:id="rId5"/>
    <p:sldLayoutId id="2147484394" r:id="rId6"/>
    <p:sldLayoutId id="2147484378" r:id="rId7"/>
    <p:sldLayoutId id="2147484380" r:id="rId8"/>
    <p:sldLayoutId id="2147484381" r:id="rId9"/>
    <p:sldLayoutId id="2147484382" r:id="rId10"/>
    <p:sldLayoutId id="2147484383" r:id="rId11"/>
    <p:sldLayoutId id="2147484384" r:id="rId12"/>
    <p:sldLayoutId id="2147484385" r:id="rId13"/>
    <p:sldLayoutId id="2147484386" r:id="rId14"/>
    <p:sldLayoutId id="2147484387" r:id="rId15"/>
    <p:sldLayoutId id="2147484388" r:id="rId16"/>
    <p:sldLayoutId id="2147484389" r:id="rId17"/>
    <p:sldLayoutId id="2147484390" r:id="rId18"/>
    <p:sldLayoutId id="2147484391" r:id="rId19"/>
    <p:sldLayoutId id="2147484392" r:id="rId20"/>
    <p:sldLayoutId id="2147484393" r:id="rId21"/>
    <p:sldLayoutId id="2147484395" r:id="rId22"/>
  </p:sldLayoutIdLst>
  <p:hf hdr="0" dt="0"/>
  <p:txStyles>
    <p:titleStyle>
      <a:lvl1pPr marL="341313" indent="-341313" algn="l" rtl="0" eaLnBrk="0" fontAlgn="base" hangingPunct="0">
        <a:spcBef>
          <a:spcPct val="0"/>
        </a:spcBef>
        <a:spcAft>
          <a:spcPct val="0"/>
        </a:spcAft>
        <a:buClr>
          <a:srgbClr val="42B38F"/>
        </a:buClr>
        <a:buFont typeface="Calibri" panose="020F0502020204030204" pitchFamily="34" charset="0"/>
        <a:buAutoNum type="arabicPeriod"/>
        <a:defRPr b="1" kern="1200">
          <a:solidFill>
            <a:srgbClr val="595959"/>
          </a:solidFill>
          <a:latin typeface="+mj-lt"/>
          <a:ea typeface="+mj-ea"/>
          <a:cs typeface="+mj-cs"/>
        </a:defRPr>
      </a:lvl1pPr>
      <a:lvl2pPr marL="341313" indent="-341313" algn="l" rtl="0" eaLnBrk="0" fontAlgn="base" hangingPunct="0">
        <a:spcBef>
          <a:spcPct val="0"/>
        </a:spcBef>
        <a:spcAft>
          <a:spcPct val="0"/>
        </a:spcAft>
        <a:buClr>
          <a:srgbClr val="42B38F"/>
        </a:buClr>
        <a:buFont typeface="Calibri" panose="020F0502020204030204" pitchFamily="34" charset="0"/>
        <a:buAutoNum type="arabicPeriod"/>
        <a:defRPr b="1">
          <a:solidFill>
            <a:srgbClr val="595959"/>
          </a:solidFill>
          <a:latin typeface="Calibri" pitchFamily="34" charset="0"/>
        </a:defRPr>
      </a:lvl2pPr>
      <a:lvl3pPr marL="341313" indent="-341313" algn="l" rtl="0" eaLnBrk="0" fontAlgn="base" hangingPunct="0">
        <a:spcBef>
          <a:spcPct val="0"/>
        </a:spcBef>
        <a:spcAft>
          <a:spcPct val="0"/>
        </a:spcAft>
        <a:buClr>
          <a:srgbClr val="42B38F"/>
        </a:buClr>
        <a:buFont typeface="Calibri" panose="020F0502020204030204" pitchFamily="34" charset="0"/>
        <a:buAutoNum type="arabicPeriod"/>
        <a:defRPr b="1">
          <a:solidFill>
            <a:srgbClr val="595959"/>
          </a:solidFill>
          <a:latin typeface="Calibri" pitchFamily="34" charset="0"/>
        </a:defRPr>
      </a:lvl3pPr>
      <a:lvl4pPr marL="341313" indent="-341313" algn="l" rtl="0" eaLnBrk="0" fontAlgn="base" hangingPunct="0">
        <a:spcBef>
          <a:spcPct val="0"/>
        </a:spcBef>
        <a:spcAft>
          <a:spcPct val="0"/>
        </a:spcAft>
        <a:buClr>
          <a:srgbClr val="42B38F"/>
        </a:buClr>
        <a:buFont typeface="Calibri" panose="020F0502020204030204" pitchFamily="34" charset="0"/>
        <a:buAutoNum type="arabicPeriod"/>
        <a:defRPr b="1">
          <a:solidFill>
            <a:srgbClr val="595959"/>
          </a:solidFill>
          <a:latin typeface="Calibri" pitchFamily="34" charset="0"/>
        </a:defRPr>
      </a:lvl4pPr>
      <a:lvl5pPr marL="341313" indent="-341313" algn="l" rtl="0" eaLnBrk="0" fontAlgn="base" hangingPunct="0">
        <a:spcBef>
          <a:spcPct val="0"/>
        </a:spcBef>
        <a:spcAft>
          <a:spcPct val="0"/>
        </a:spcAft>
        <a:buClr>
          <a:srgbClr val="42B38F"/>
        </a:buClr>
        <a:buFont typeface="Calibri" panose="020F0502020204030204" pitchFamily="34" charset="0"/>
        <a:buAutoNum type="arabicPeriod"/>
        <a:defRPr b="1">
          <a:solidFill>
            <a:srgbClr val="595959"/>
          </a:solidFill>
          <a:latin typeface="Calibri" pitchFamily="34" charset="0"/>
        </a:defRPr>
      </a:lvl5pPr>
      <a:lvl6pPr marL="685773" indent="-342887" algn="l" rtl="0" fontAlgn="base">
        <a:spcBef>
          <a:spcPct val="0"/>
        </a:spcBef>
        <a:spcAft>
          <a:spcPct val="0"/>
        </a:spcAft>
        <a:buFont typeface="Calibri" pitchFamily="34" charset="0"/>
        <a:buAutoNum type="arabicPeriod"/>
        <a:defRPr sz="1500" b="1">
          <a:solidFill>
            <a:srgbClr val="595959"/>
          </a:solidFill>
          <a:latin typeface="Calibri" pitchFamily="34" charset="0"/>
        </a:defRPr>
      </a:lvl6pPr>
      <a:lvl7pPr marL="1028659" indent="-342887" algn="l" rtl="0" fontAlgn="base">
        <a:spcBef>
          <a:spcPct val="0"/>
        </a:spcBef>
        <a:spcAft>
          <a:spcPct val="0"/>
        </a:spcAft>
        <a:buFont typeface="Calibri" pitchFamily="34" charset="0"/>
        <a:buAutoNum type="arabicPeriod"/>
        <a:defRPr sz="1500" b="1">
          <a:solidFill>
            <a:srgbClr val="595959"/>
          </a:solidFill>
          <a:latin typeface="Calibri" pitchFamily="34" charset="0"/>
        </a:defRPr>
      </a:lvl7pPr>
      <a:lvl8pPr marL="1371545" indent="-342887" algn="l" rtl="0" fontAlgn="base">
        <a:spcBef>
          <a:spcPct val="0"/>
        </a:spcBef>
        <a:spcAft>
          <a:spcPct val="0"/>
        </a:spcAft>
        <a:buFont typeface="Calibri" pitchFamily="34" charset="0"/>
        <a:buAutoNum type="arabicPeriod"/>
        <a:defRPr sz="1500" b="1">
          <a:solidFill>
            <a:srgbClr val="595959"/>
          </a:solidFill>
          <a:latin typeface="Calibri" pitchFamily="34" charset="0"/>
        </a:defRPr>
      </a:lvl8pPr>
      <a:lvl9pPr marL="1714432" indent="-342887" algn="l" rtl="0" fontAlgn="base">
        <a:spcBef>
          <a:spcPct val="0"/>
        </a:spcBef>
        <a:spcAft>
          <a:spcPct val="0"/>
        </a:spcAft>
        <a:buFont typeface="Calibri" pitchFamily="34" charset="0"/>
        <a:buAutoNum type="arabicPeriod"/>
        <a:defRPr sz="1500" b="1">
          <a:solidFill>
            <a:srgbClr val="595959"/>
          </a:solidFill>
          <a:latin typeface="Calibri" pitchFamily="34" charset="0"/>
        </a:defRPr>
      </a:lvl9pPr>
    </p:titleStyle>
    <p:bodyStyle>
      <a:lvl1pPr marL="255588" indent="-255588"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1pPr>
      <a:lvl2pPr marL="555625" indent="-212725"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2pPr>
      <a:lvl3pPr marL="855663" indent="-169863"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3pPr>
      <a:lvl4pPr marL="1198563" indent="-169863"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4pPr>
      <a:lvl5pPr marL="1541463" indent="-169863"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5pPr>
      <a:lvl6pPr marL="1885874"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61"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47"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33"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it-IT"/>
      </a:defPPr>
      <a:lvl1pPr marL="0" algn="l" defTabSz="685773" rtl="0" eaLnBrk="1" latinLnBrk="0" hangingPunct="1">
        <a:defRPr sz="1350" kern="1200">
          <a:solidFill>
            <a:schemeClr val="tx1"/>
          </a:solidFill>
          <a:latin typeface="+mn-lt"/>
          <a:ea typeface="+mn-ea"/>
          <a:cs typeface="+mn-cs"/>
        </a:defRPr>
      </a:lvl1pPr>
      <a:lvl2pPr marL="342887" algn="l" defTabSz="685773" rtl="0" eaLnBrk="1" latinLnBrk="0" hangingPunct="1">
        <a:defRPr sz="1350" kern="1200">
          <a:solidFill>
            <a:schemeClr val="tx1"/>
          </a:solidFill>
          <a:latin typeface="+mn-lt"/>
          <a:ea typeface="+mn-ea"/>
          <a:cs typeface="+mn-cs"/>
        </a:defRPr>
      </a:lvl2pPr>
      <a:lvl3pPr marL="685773" algn="l" defTabSz="685773" rtl="0" eaLnBrk="1" latinLnBrk="0" hangingPunct="1">
        <a:defRPr sz="1350" kern="1200">
          <a:solidFill>
            <a:schemeClr val="tx1"/>
          </a:solidFill>
          <a:latin typeface="+mn-lt"/>
          <a:ea typeface="+mn-ea"/>
          <a:cs typeface="+mn-cs"/>
        </a:defRPr>
      </a:lvl3pPr>
      <a:lvl4pPr marL="1028659" algn="l" defTabSz="685773" rtl="0" eaLnBrk="1" latinLnBrk="0" hangingPunct="1">
        <a:defRPr sz="1350" kern="1200">
          <a:solidFill>
            <a:schemeClr val="tx1"/>
          </a:solidFill>
          <a:latin typeface="+mn-lt"/>
          <a:ea typeface="+mn-ea"/>
          <a:cs typeface="+mn-cs"/>
        </a:defRPr>
      </a:lvl4pPr>
      <a:lvl5pPr marL="1371545" algn="l" defTabSz="685773" rtl="0" eaLnBrk="1" latinLnBrk="0" hangingPunct="1">
        <a:defRPr sz="1350" kern="1200">
          <a:solidFill>
            <a:schemeClr val="tx1"/>
          </a:solidFill>
          <a:latin typeface="+mn-lt"/>
          <a:ea typeface="+mn-ea"/>
          <a:cs typeface="+mn-cs"/>
        </a:defRPr>
      </a:lvl5pPr>
      <a:lvl6pPr marL="1714432" algn="l" defTabSz="685773" rtl="0" eaLnBrk="1" latinLnBrk="0" hangingPunct="1">
        <a:defRPr sz="1350" kern="1200">
          <a:solidFill>
            <a:schemeClr val="tx1"/>
          </a:solidFill>
          <a:latin typeface="+mn-lt"/>
          <a:ea typeface="+mn-ea"/>
          <a:cs typeface="+mn-cs"/>
        </a:defRPr>
      </a:lvl6pPr>
      <a:lvl7pPr marL="2057318" algn="l" defTabSz="685773" rtl="0" eaLnBrk="1" latinLnBrk="0" hangingPunct="1">
        <a:defRPr sz="1350" kern="1200">
          <a:solidFill>
            <a:schemeClr val="tx1"/>
          </a:solidFill>
          <a:latin typeface="+mn-lt"/>
          <a:ea typeface="+mn-ea"/>
          <a:cs typeface="+mn-cs"/>
        </a:defRPr>
      </a:lvl7pPr>
      <a:lvl8pPr marL="2400204" algn="l" defTabSz="685773" rtl="0" eaLnBrk="1" latinLnBrk="0" hangingPunct="1">
        <a:defRPr sz="1350" kern="1200">
          <a:solidFill>
            <a:schemeClr val="tx1"/>
          </a:solidFill>
          <a:latin typeface="+mn-lt"/>
          <a:ea typeface="+mn-ea"/>
          <a:cs typeface="+mn-cs"/>
        </a:defRPr>
      </a:lvl8pPr>
      <a:lvl9pPr marL="2743091" algn="l" defTabSz="685773"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10487BA9-BE9F-8C5D-50E3-426446FB60CC}"/>
              </a:ext>
            </a:extLst>
          </p:cNvPr>
          <p:cNvSpPr>
            <a:spLocks noGrp="1"/>
          </p:cNvSpPr>
          <p:nvPr>
            <p:ph type="title"/>
          </p:nvPr>
        </p:nvSpPr>
        <p:spPr bwMode="auto">
          <a:xfrm>
            <a:off x="628650" y="304800"/>
            <a:ext cx="78867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1323" tIns="35662" rIns="71323" bIns="35662" numCol="1" anchor="ctr" anchorCtr="0" compatLnSpc="1">
            <a:prstTxWarp prst="textNoShape">
              <a:avLst/>
            </a:prstTxWarp>
          </a:bodyPr>
          <a:lstStyle/>
          <a:p>
            <a:pPr lvl="0"/>
            <a:r>
              <a:rPr lang="en-US" altLang="it-IT"/>
              <a:t>Click to edit Master title style</a:t>
            </a:r>
          </a:p>
        </p:txBody>
      </p:sp>
      <p:sp>
        <p:nvSpPr>
          <p:cNvPr id="2051" name="Text Placeholder 2">
            <a:extLst>
              <a:ext uri="{FF2B5EF4-FFF2-40B4-BE49-F238E27FC236}">
                <a16:creationId xmlns:a16="http://schemas.microsoft.com/office/drawing/2014/main" id="{FFAB2DC5-E355-60B9-E4C4-715BF4906A10}"/>
              </a:ext>
            </a:extLst>
          </p:cNvPr>
          <p:cNvSpPr>
            <a:spLocks noGrp="1"/>
          </p:cNvSpPr>
          <p:nvPr>
            <p:ph type="body" idx="1"/>
          </p:nvPr>
        </p:nvSpPr>
        <p:spPr bwMode="auto">
          <a:xfrm>
            <a:off x="628650" y="1520825"/>
            <a:ext cx="7886700" cy="362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1323" tIns="35662" rIns="71323" bIns="35662" numCol="1" anchor="t" anchorCtr="0" compatLnSpc="1">
            <a:prstTxWarp prst="textNoShape">
              <a:avLst/>
            </a:prstTxWarp>
          </a:bodyPr>
          <a:lstStyle/>
          <a:p>
            <a:pPr lvl="0"/>
            <a:r>
              <a:rPr lang="en-US" altLang="it-IT"/>
              <a:t>Edit Master text styles</a:t>
            </a:r>
          </a:p>
          <a:p>
            <a:pPr lvl="1"/>
            <a:r>
              <a:rPr lang="en-US" altLang="it-IT"/>
              <a:t>Second level</a:t>
            </a:r>
          </a:p>
          <a:p>
            <a:pPr lvl="2"/>
            <a:r>
              <a:rPr lang="en-US" altLang="it-IT"/>
              <a:t>Third level</a:t>
            </a:r>
          </a:p>
          <a:p>
            <a:pPr lvl="3"/>
            <a:r>
              <a:rPr lang="en-US" altLang="it-IT"/>
              <a:t>Fourth level</a:t>
            </a:r>
          </a:p>
          <a:p>
            <a:pPr lvl="4"/>
            <a:r>
              <a:rPr lang="en-US" altLang="it-IT"/>
              <a:t>Fifth level</a:t>
            </a:r>
          </a:p>
        </p:txBody>
      </p:sp>
      <p:sp>
        <p:nvSpPr>
          <p:cNvPr id="4" name="Date Placeholder 3">
            <a:extLst>
              <a:ext uri="{FF2B5EF4-FFF2-40B4-BE49-F238E27FC236}">
                <a16:creationId xmlns:a16="http://schemas.microsoft.com/office/drawing/2014/main" id="{29135CE3-A372-D028-F82C-743FDAAFB875}"/>
              </a:ext>
            </a:extLst>
          </p:cNvPr>
          <p:cNvSpPr>
            <a:spLocks noGrp="1"/>
          </p:cNvSpPr>
          <p:nvPr>
            <p:ph type="dt" sz="half" idx="2"/>
          </p:nvPr>
        </p:nvSpPr>
        <p:spPr>
          <a:xfrm>
            <a:off x="628650" y="5297488"/>
            <a:ext cx="2057400" cy="303212"/>
          </a:xfrm>
          <a:prstGeom prst="rect">
            <a:avLst/>
          </a:prstGeom>
        </p:spPr>
        <p:txBody>
          <a:bodyPr vert="horz" lIns="71323" tIns="35662" rIns="71323" bIns="35662" rtlCol="0" anchor="ctr"/>
          <a:lstStyle>
            <a:lvl1pPr algn="l" defTabSz="713196" eaLnBrk="1" fontAlgn="auto" hangingPunct="1">
              <a:spcBef>
                <a:spcPts val="0"/>
              </a:spcBef>
              <a:spcAft>
                <a:spcPts val="0"/>
              </a:spcAft>
              <a:defRPr sz="900" dirty="0">
                <a:solidFill>
                  <a:srgbClr val="CBCBCA">
                    <a:lumMod val="75000"/>
                  </a:srgbClr>
                </a:solidFill>
                <a:latin typeface="Open Sans" panose="020B0606030504020204" pitchFamily="34" charset="0"/>
                <a:ea typeface="Open Sans" panose="020B0606030504020204" pitchFamily="34" charset="0"/>
                <a:cs typeface="Open Sans" panose="020B0606030504020204" pitchFamily="34" charset="0"/>
              </a:defRPr>
            </a:lvl1pPr>
          </a:lstStyle>
          <a:p>
            <a:pPr>
              <a:defRPr/>
            </a:pPr>
            <a:endParaRPr lang="en-US"/>
          </a:p>
        </p:txBody>
      </p:sp>
      <p:sp>
        <p:nvSpPr>
          <p:cNvPr id="5" name="Footer Placeholder 4">
            <a:extLst>
              <a:ext uri="{FF2B5EF4-FFF2-40B4-BE49-F238E27FC236}">
                <a16:creationId xmlns:a16="http://schemas.microsoft.com/office/drawing/2014/main" id="{22F7A518-6B58-1289-9398-63AEFD3CEA2E}"/>
              </a:ext>
            </a:extLst>
          </p:cNvPr>
          <p:cNvSpPr>
            <a:spLocks noGrp="1"/>
          </p:cNvSpPr>
          <p:nvPr>
            <p:ph type="ftr" sz="quarter" idx="3"/>
          </p:nvPr>
        </p:nvSpPr>
        <p:spPr>
          <a:xfrm>
            <a:off x="3028950" y="5297488"/>
            <a:ext cx="3086100" cy="303212"/>
          </a:xfrm>
          <a:prstGeom prst="rect">
            <a:avLst/>
          </a:prstGeom>
        </p:spPr>
        <p:txBody>
          <a:bodyPr vert="horz" lIns="71323" tIns="35662" rIns="71323" bIns="35662" rtlCol="0" anchor="ctr"/>
          <a:lstStyle>
            <a:lvl1pPr algn="ctr" defTabSz="713196" eaLnBrk="1" fontAlgn="auto" hangingPunct="1">
              <a:spcBef>
                <a:spcPts val="0"/>
              </a:spcBef>
              <a:spcAft>
                <a:spcPts val="0"/>
              </a:spcAft>
              <a:defRPr sz="900" dirty="0">
                <a:solidFill>
                  <a:srgbClr val="CBCBCA">
                    <a:lumMod val="75000"/>
                  </a:srgbClr>
                </a:solidFill>
                <a:latin typeface="Open Sans" panose="020B0606030504020204" pitchFamily="34" charset="0"/>
                <a:ea typeface="Open Sans" panose="020B0606030504020204" pitchFamily="34" charset="0"/>
                <a:cs typeface="Open Sans" panose="020B0606030504020204" pitchFamily="34" charset="0"/>
              </a:defRPr>
            </a:lvl1pPr>
          </a:lstStyle>
          <a:p>
            <a:pPr>
              <a:defRPr/>
            </a:pPr>
            <a:r>
              <a:rPr lang="en-US" dirty="0"/>
              <a:t>External Training: Sustainability assessment</a:t>
            </a:r>
            <a:endParaRPr lang="it-IT" dirty="0"/>
          </a:p>
        </p:txBody>
      </p:sp>
      <p:sp>
        <p:nvSpPr>
          <p:cNvPr id="6" name="Slide Number Placeholder 5">
            <a:extLst>
              <a:ext uri="{FF2B5EF4-FFF2-40B4-BE49-F238E27FC236}">
                <a16:creationId xmlns:a16="http://schemas.microsoft.com/office/drawing/2014/main" id="{C43EE687-BA34-39D2-570D-760693550648}"/>
              </a:ext>
            </a:extLst>
          </p:cNvPr>
          <p:cNvSpPr>
            <a:spLocks noGrp="1"/>
          </p:cNvSpPr>
          <p:nvPr>
            <p:ph type="sldNum" sz="quarter" idx="4"/>
          </p:nvPr>
        </p:nvSpPr>
        <p:spPr>
          <a:xfrm>
            <a:off x="6457950" y="5297488"/>
            <a:ext cx="2057400" cy="303212"/>
          </a:xfrm>
          <a:prstGeom prst="rect">
            <a:avLst/>
          </a:prstGeom>
        </p:spPr>
        <p:txBody>
          <a:bodyPr vert="horz" wrap="square" lIns="71323" tIns="35662" rIns="71323" bIns="35662" numCol="1" anchor="ctr" anchorCtr="0" compatLnSpc="1">
            <a:prstTxWarp prst="textNoShape">
              <a:avLst/>
            </a:prstTxWarp>
          </a:bodyPr>
          <a:lstStyle>
            <a:lvl1pPr algn="r" defTabSz="712788" eaLnBrk="1" hangingPunct="1">
              <a:defRPr sz="900" smtClean="0">
                <a:solidFill>
                  <a:srgbClr val="999997"/>
                </a:solidFill>
                <a:latin typeface="Open Sans" panose="020B0606030504020204" pitchFamily="34" charset="0"/>
                <a:cs typeface="Open Sans" panose="020B0606030504020204" pitchFamily="34" charset="0"/>
              </a:defRPr>
            </a:lvl1pPr>
          </a:lstStyle>
          <a:p>
            <a:pPr>
              <a:defRPr/>
            </a:pPr>
            <a:fld id="{1906E580-E271-4003-8441-443919A676AA}" type="slidenum">
              <a:rPr lang="en-US" altLang="it-IT"/>
              <a:pPr>
                <a:defRPr/>
              </a:pPr>
              <a:t>‹#›</a:t>
            </a:fld>
            <a:endParaRPr lang="en-US" altLang="it-IT" dirty="0"/>
          </a:p>
        </p:txBody>
      </p:sp>
    </p:spTree>
  </p:cSld>
  <p:clrMap bg1="lt1" tx1="dk1" bg2="lt2" tx2="dk2" accent1="accent1" accent2="accent2" accent3="accent3" accent4="accent4" accent5="accent5" accent6="accent6" hlink="hlink" folHlink="folHlink"/>
  <p:sldLayoutIdLst>
    <p:sldLayoutId id="2147484373" r:id="rId1"/>
  </p:sldLayoutIdLst>
  <p:hf hdr="0" dt="0"/>
  <p:txStyles>
    <p:titleStyle>
      <a:lvl1pPr algn="l" defTabSz="712788" rtl="0" eaLnBrk="0" fontAlgn="base" hangingPunct="0">
        <a:lnSpc>
          <a:spcPct val="90000"/>
        </a:lnSpc>
        <a:spcBef>
          <a:spcPct val="0"/>
        </a:spcBef>
        <a:spcAft>
          <a:spcPct val="0"/>
        </a:spcAft>
        <a:defRPr sz="3400" b="1" kern="120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algn="l" defTabSz="712788" rtl="0" eaLnBrk="0" fontAlgn="base" hangingPunct="0">
        <a:lnSpc>
          <a:spcPct val="90000"/>
        </a:lnSpc>
        <a:spcBef>
          <a:spcPct val="0"/>
        </a:spcBef>
        <a:spcAft>
          <a:spcPct val="0"/>
        </a:spcAft>
        <a:defRPr sz="3400" b="1">
          <a:solidFill>
            <a:schemeClr val="tx2"/>
          </a:solidFill>
          <a:latin typeface="Open Sans" pitchFamily="34" charset="0"/>
          <a:cs typeface="Open Sans" pitchFamily="34" charset="0"/>
        </a:defRPr>
      </a:lvl2pPr>
      <a:lvl3pPr algn="l" defTabSz="712788" rtl="0" eaLnBrk="0" fontAlgn="base" hangingPunct="0">
        <a:lnSpc>
          <a:spcPct val="90000"/>
        </a:lnSpc>
        <a:spcBef>
          <a:spcPct val="0"/>
        </a:spcBef>
        <a:spcAft>
          <a:spcPct val="0"/>
        </a:spcAft>
        <a:defRPr sz="3400" b="1">
          <a:solidFill>
            <a:schemeClr val="tx2"/>
          </a:solidFill>
          <a:latin typeface="Open Sans" pitchFamily="34" charset="0"/>
          <a:cs typeface="Open Sans" pitchFamily="34" charset="0"/>
        </a:defRPr>
      </a:lvl3pPr>
      <a:lvl4pPr algn="l" defTabSz="712788" rtl="0" eaLnBrk="0" fontAlgn="base" hangingPunct="0">
        <a:lnSpc>
          <a:spcPct val="90000"/>
        </a:lnSpc>
        <a:spcBef>
          <a:spcPct val="0"/>
        </a:spcBef>
        <a:spcAft>
          <a:spcPct val="0"/>
        </a:spcAft>
        <a:defRPr sz="3400" b="1">
          <a:solidFill>
            <a:schemeClr val="tx2"/>
          </a:solidFill>
          <a:latin typeface="Open Sans" pitchFamily="34" charset="0"/>
          <a:cs typeface="Open Sans" pitchFamily="34" charset="0"/>
        </a:defRPr>
      </a:lvl4pPr>
      <a:lvl5pPr algn="l" defTabSz="712788" rtl="0" eaLnBrk="0" fontAlgn="base" hangingPunct="0">
        <a:lnSpc>
          <a:spcPct val="90000"/>
        </a:lnSpc>
        <a:spcBef>
          <a:spcPct val="0"/>
        </a:spcBef>
        <a:spcAft>
          <a:spcPct val="0"/>
        </a:spcAft>
        <a:defRPr sz="3400" b="1">
          <a:solidFill>
            <a:schemeClr val="tx2"/>
          </a:solidFill>
          <a:latin typeface="Open Sans" pitchFamily="34" charset="0"/>
          <a:cs typeface="Open Sans" pitchFamily="34" charset="0"/>
        </a:defRPr>
      </a:lvl5pPr>
      <a:lvl6pPr marL="457200" algn="l" defTabSz="712788" rtl="0" fontAlgn="base">
        <a:lnSpc>
          <a:spcPct val="90000"/>
        </a:lnSpc>
        <a:spcBef>
          <a:spcPct val="0"/>
        </a:spcBef>
        <a:spcAft>
          <a:spcPct val="0"/>
        </a:spcAft>
        <a:defRPr sz="3400" b="1">
          <a:solidFill>
            <a:schemeClr val="tx2"/>
          </a:solidFill>
          <a:latin typeface="Open Sans" pitchFamily="34" charset="0"/>
          <a:cs typeface="Open Sans" pitchFamily="34" charset="0"/>
        </a:defRPr>
      </a:lvl6pPr>
      <a:lvl7pPr marL="914400" algn="l" defTabSz="712788" rtl="0" fontAlgn="base">
        <a:lnSpc>
          <a:spcPct val="90000"/>
        </a:lnSpc>
        <a:spcBef>
          <a:spcPct val="0"/>
        </a:spcBef>
        <a:spcAft>
          <a:spcPct val="0"/>
        </a:spcAft>
        <a:defRPr sz="3400" b="1">
          <a:solidFill>
            <a:schemeClr val="tx2"/>
          </a:solidFill>
          <a:latin typeface="Open Sans" pitchFamily="34" charset="0"/>
          <a:cs typeface="Open Sans" pitchFamily="34" charset="0"/>
        </a:defRPr>
      </a:lvl7pPr>
      <a:lvl8pPr marL="1371600" algn="l" defTabSz="712788" rtl="0" fontAlgn="base">
        <a:lnSpc>
          <a:spcPct val="90000"/>
        </a:lnSpc>
        <a:spcBef>
          <a:spcPct val="0"/>
        </a:spcBef>
        <a:spcAft>
          <a:spcPct val="0"/>
        </a:spcAft>
        <a:defRPr sz="3400" b="1">
          <a:solidFill>
            <a:schemeClr val="tx2"/>
          </a:solidFill>
          <a:latin typeface="Open Sans" pitchFamily="34" charset="0"/>
          <a:cs typeface="Open Sans" pitchFamily="34" charset="0"/>
        </a:defRPr>
      </a:lvl8pPr>
      <a:lvl9pPr marL="1828800" algn="l" defTabSz="712788" rtl="0" fontAlgn="base">
        <a:lnSpc>
          <a:spcPct val="90000"/>
        </a:lnSpc>
        <a:spcBef>
          <a:spcPct val="0"/>
        </a:spcBef>
        <a:spcAft>
          <a:spcPct val="0"/>
        </a:spcAft>
        <a:defRPr sz="3400" b="1">
          <a:solidFill>
            <a:schemeClr val="tx2"/>
          </a:solidFill>
          <a:latin typeface="Open Sans" pitchFamily="34" charset="0"/>
          <a:cs typeface="Open Sans" pitchFamily="34" charset="0"/>
        </a:defRPr>
      </a:lvl9pPr>
    </p:titleStyle>
    <p:bodyStyle>
      <a:lvl1pPr marL="177800" indent="-177800" algn="l" defTabSz="712788" rtl="0" eaLnBrk="0" fontAlgn="base" hangingPunct="0">
        <a:lnSpc>
          <a:spcPct val="90000"/>
        </a:lnSpc>
        <a:spcBef>
          <a:spcPts val="775"/>
        </a:spcBef>
        <a:spcAft>
          <a:spcPct val="0"/>
        </a:spcAft>
        <a:buFont typeface="Arial" panose="020B0604020202020204" pitchFamily="34" charset="0"/>
        <a:buChar char="•"/>
        <a:defRPr sz="2200" kern="1200">
          <a:solidFill>
            <a:schemeClr val="tx2"/>
          </a:solidFill>
          <a:latin typeface="Open Sans" panose="020B0606030504020204" pitchFamily="34" charset="0"/>
          <a:ea typeface="Open Sans" panose="020B0606030504020204" pitchFamily="34" charset="0"/>
          <a:cs typeface="Open Sans" panose="020B0606030504020204" pitchFamily="34" charset="0"/>
        </a:defRPr>
      </a:lvl1pPr>
      <a:lvl2pPr marL="533400" indent="-177800" algn="l" defTabSz="712788" rtl="0" eaLnBrk="0" fontAlgn="base" hangingPunct="0">
        <a:lnSpc>
          <a:spcPct val="90000"/>
        </a:lnSpc>
        <a:spcBef>
          <a:spcPts val="388"/>
        </a:spcBef>
        <a:spcAft>
          <a:spcPct val="0"/>
        </a:spcAft>
        <a:buFont typeface="Arial" panose="020B0604020202020204" pitchFamily="34" charset="0"/>
        <a:buChar char="•"/>
        <a:defRPr sz="1900" kern="1200">
          <a:solidFill>
            <a:schemeClr val="tx2"/>
          </a:solidFill>
          <a:latin typeface="Open Sans" panose="020B0606030504020204" pitchFamily="34" charset="0"/>
          <a:ea typeface="Open Sans" panose="020B0606030504020204" pitchFamily="34" charset="0"/>
          <a:cs typeface="Open Sans" panose="020B0606030504020204" pitchFamily="34" charset="0"/>
        </a:defRPr>
      </a:lvl2pPr>
      <a:lvl3pPr marL="890588" indent="-177800" algn="l" defTabSz="712788" rtl="0" eaLnBrk="0" fontAlgn="base" hangingPunct="0">
        <a:lnSpc>
          <a:spcPct val="90000"/>
        </a:lnSpc>
        <a:spcBef>
          <a:spcPts val="388"/>
        </a:spcBef>
        <a:spcAft>
          <a:spcPct val="0"/>
        </a:spcAft>
        <a:buFont typeface="Arial" panose="020B0604020202020204" pitchFamily="34" charset="0"/>
        <a:buChar char="•"/>
        <a:defRPr sz="1600" kern="1200">
          <a:solidFill>
            <a:schemeClr val="tx2"/>
          </a:solidFill>
          <a:latin typeface="Open Sans" panose="020B0606030504020204" pitchFamily="34" charset="0"/>
          <a:ea typeface="Open Sans" panose="020B0606030504020204" pitchFamily="34" charset="0"/>
          <a:cs typeface="Open Sans" panose="020B0606030504020204" pitchFamily="34" charset="0"/>
        </a:defRPr>
      </a:lvl3pPr>
      <a:lvl4pPr marL="1247775" indent="-177800" algn="l" defTabSz="712788" rtl="0" eaLnBrk="0" fontAlgn="base" hangingPunct="0">
        <a:lnSpc>
          <a:spcPct val="90000"/>
        </a:lnSpc>
        <a:spcBef>
          <a:spcPts val="388"/>
        </a:spcBef>
        <a:spcAft>
          <a:spcPct val="0"/>
        </a:spcAft>
        <a:buFont typeface="Arial" panose="020B0604020202020204" pitchFamily="34" charset="0"/>
        <a:buChar char="•"/>
        <a:defRPr sz="1400" kern="1200">
          <a:solidFill>
            <a:schemeClr val="tx2"/>
          </a:solidFill>
          <a:latin typeface="Open Sans" panose="020B0606030504020204" pitchFamily="34" charset="0"/>
          <a:ea typeface="Open Sans" panose="020B0606030504020204" pitchFamily="34" charset="0"/>
          <a:cs typeface="Open Sans" panose="020B0606030504020204" pitchFamily="34" charset="0"/>
        </a:defRPr>
      </a:lvl4pPr>
      <a:lvl5pPr marL="1603375" indent="-177800" algn="l" defTabSz="712788" rtl="0" eaLnBrk="0" fontAlgn="base" hangingPunct="0">
        <a:lnSpc>
          <a:spcPct val="90000"/>
        </a:lnSpc>
        <a:spcBef>
          <a:spcPts val="388"/>
        </a:spcBef>
        <a:spcAft>
          <a:spcPct val="0"/>
        </a:spcAft>
        <a:buFont typeface="Arial" panose="020B0604020202020204" pitchFamily="34" charset="0"/>
        <a:buChar char="•"/>
        <a:defRPr sz="1400" kern="1200">
          <a:solidFill>
            <a:schemeClr val="tx2"/>
          </a:solidFill>
          <a:latin typeface="Open Sans" panose="020B0606030504020204" pitchFamily="34" charset="0"/>
          <a:ea typeface="Open Sans" panose="020B0606030504020204" pitchFamily="34" charset="0"/>
          <a:cs typeface="Open Sans" panose="020B0606030504020204" pitchFamily="34" charset="0"/>
        </a:defRPr>
      </a:lvl5pPr>
      <a:lvl6pPr marL="1961388" indent="-178308" algn="l" defTabSz="713232" rtl="0" eaLnBrk="1" latinLnBrk="0" hangingPunct="1">
        <a:lnSpc>
          <a:spcPct val="90000"/>
        </a:lnSpc>
        <a:spcBef>
          <a:spcPts val="390"/>
        </a:spcBef>
        <a:buFont typeface="Arial" panose="020B0604020202020204" pitchFamily="34" charset="0"/>
        <a:buChar char="•"/>
        <a:defRPr sz="1400" kern="1200">
          <a:solidFill>
            <a:schemeClr val="tx1"/>
          </a:solidFill>
          <a:latin typeface="+mn-lt"/>
          <a:ea typeface="+mn-ea"/>
          <a:cs typeface="+mn-cs"/>
        </a:defRPr>
      </a:lvl6pPr>
      <a:lvl7pPr marL="2318004" indent="-178308" algn="l" defTabSz="713232" rtl="0" eaLnBrk="1" latinLnBrk="0" hangingPunct="1">
        <a:lnSpc>
          <a:spcPct val="90000"/>
        </a:lnSpc>
        <a:spcBef>
          <a:spcPts val="390"/>
        </a:spcBef>
        <a:buFont typeface="Arial" panose="020B0604020202020204" pitchFamily="34" charset="0"/>
        <a:buChar char="•"/>
        <a:defRPr sz="1400" kern="1200">
          <a:solidFill>
            <a:schemeClr val="tx1"/>
          </a:solidFill>
          <a:latin typeface="+mn-lt"/>
          <a:ea typeface="+mn-ea"/>
          <a:cs typeface="+mn-cs"/>
        </a:defRPr>
      </a:lvl7pPr>
      <a:lvl8pPr marL="2674620" indent="-178308" algn="l" defTabSz="713232" rtl="0" eaLnBrk="1" latinLnBrk="0" hangingPunct="1">
        <a:lnSpc>
          <a:spcPct val="90000"/>
        </a:lnSpc>
        <a:spcBef>
          <a:spcPts val="390"/>
        </a:spcBef>
        <a:buFont typeface="Arial" panose="020B0604020202020204" pitchFamily="34" charset="0"/>
        <a:buChar char="•"/>
        <a:defRPr sz="1400" kern="1200">
          <a:solidFill>
            <a:schemeClr val="tx1"/>
          </a:solidFill>
          <a:latin typeface="+mn-lt"/>
          <a:ea typeface="+mn-ea"/>
          <a:cs typeface="+mn-cs"/>
        </a:defRPr>
      </a:lvl8pPr>
      <a:lvl9pPr marL="3031236" indent="-178308" algn="l" defTabSz="713232" rtl="0" eaLnBrk="1" latinLnBrk="0" hangingPunct="1">
        <a:lnSpc>
          <a:spcPct val="90000"/>
        </a:lnSpc>
        <a:spcBef>
          <a:spcPts val="39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713232" rtl="0" eaLnBrk="1" latinLnBrk="0" hangingPunct="1">
        <a:defRPr sz="1400" kern="1200">
          <a:solidFill>
            <a:schemeClr val="tx1"/>
          </a:solidFill>
          <a:latin typeface="+mn-lt"/>
          <a:ea typeface="+mn-ea"/>
          <a:cs typeface="+mn-cs"/>
        </a:defRPr>
      </a:lvl1pPr>
      <a:lvl2pPr marL="356616" algn="l" defTabSz="713232" rtl="0" eaLnBrk="1" latinLnBrk="0" hangingPunct="1">
        <a:defRPr sz="1400" kern="1200">
          <a:solidFill>
            <a:schemeClr val="tx1"/>
          </a:solidFill>
          <a:latin typeface="+mn-lt"/>
          <a:ea typeface="+mn-ea"/>
          <a:cs typeface="+mn-cs"/>
        </a:defRPr>
      </a:lvl2pPr>
      <a:lvl3pPr marL="713232" algn="l" defTabSz="713232" rtl="0" eaLnBrk="1" latinLnBrk="0" hangingPunct="1">
        <a:defRPr sz="1400" kern="1200">
          <a:solidFill>
            <a:schemeClr val="tx1"/>
          </a:solidFill>
          <a:latin typeface="+mn-lt"/>
          <a:ea typeface="+mn-ea"/>
          <a:cs typeface="+mn-cs"/>
        </a:defRPr>
      </a:lvl3pPr>
      <a:lvl4pPr marL="1069848" algn="l" defTabSz="713232" rtl="0" eaLnBrk="1" latinLnBrk="0" hangingPunct="1">
        <a:defRPr sz="1400" kern="1200">
          <a:solidFill>
            <a:schemeClr val="tx1"/>
          </a:solidFill>
          <a:latin typeface="+mn-lt"/>
          <a:ea typeface="+mn-ea"/>
          <a:cs typeface="+mn-cs"/>
        </a:defRPr>
      </a:lvl4pPr>
      <a:lvl5pPr marL="1426464" algn="l" defTabSz="713232" rtl="0" eaLnBrk="1" latinLnBrk="0" hangingPunct="1">
        <a:defRPr sz="1400" kern="1200">
          <a:solidFill>
            <a:schemeClr val="tx1"/>
          </a:solidFill>
          <a:latin typeface="+mn-lt"/>
          <a:ea typeface="+mn-ea"/>
          <a:cs typeface="+mn-cs"/>
        </a:defRPr>
      </a:lvl5pPr>
      <a:lvl6pPr marL="1783080" algn="l" defTabSz="713232" rtl="0" eaLnBrk="1" latinLnBrk="0" hangingPunct="1">
        <a:defRPr sz="1400" kern="1200">
          <a:solidFill>
            <a:schemeClr val="tx1"/>
          </a:solidFill>
          <a:latin typeface="+mn-lt"/>
          <a:ea typeface="+mn-ea"/>
          <a:cs typeface="+mn-cs"/>
        </a:defRPr>
      </a:lvl6pPr>
      <a:lvl7pPr marL="2139696" algn="l" defTabSz="713232" rtl="0" eaLnBrk="1" latinLnBrk="0" hangingPunct="1">
        <a:defRPr sz="1400" kern="1200">
          <a:solidFill>
            <a:schemeClr val="tx1"/>
          </a:solidFill>
          <a:latin typeface="+mn-lt"/>
          <a:ea typeface="+mn-ea"/>
          <a:cs typeface="+mn-cs"/>
        </a:defRPr>
      </a:lvl7pPr>
      <a:lvl8pPr marL="2496312" algn="l" defTabSz="713232" rtl="0" eaLnBrk="1" latinLnBrk="0" hangingPunct="1">
        <a:defRPr sz="1400" kern="1200">
          <a:solidFill>
            <a:schemeClr val="tx1"/>
          </a:solidFill>
          <a:latin typeface="+mn-lt"/>
          <a:ea typeface="+mn-ea"/>
          <a:cs typeface="+mn-cs"/>
        </a:defRPr>
      </a:lvl8pPr>
      <a:lvl9pPr marL="2852928" algn="l" defTabSz="713232"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3.xml"/><Relationship Id="rId4" Type="http://schemas.openxmlformats.org/officeDocument/2006/relationships/image" Target="../media/image2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46.svg"/><Relationship Id="rId5" Type="http://schemas.openxmlformats.org/officeDocument/2006/relationships/image" Target="../media/image45.png"/><Relationship Id="rId10" Type="http://schemas.openxmlformats.org/officeDocument/2006/relationships/image" Target="../media/image50.svg"/><Relationship Id="rId4" Type="http://schemas.openxmlformats.org/officeDocument/2006/relationships/image" Target="../media/image44.svg"/><Relationship Id="rId9" Type="http://schemas.openxmlformats.org/officeDocument/2006/relationships/image" Target="../media/image49.png"/></Relationships>
</file>

<file path=ppt/slides/_rels/slide1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diagramData" Target="../diagrams/data30.xml"/><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3.xml"/><Relationship Id="rId11" Type="http://schemas.openxmlformats.org/officeDocument/2006/relationships/diagramColors" Target="../diagrams/colors3.xml"/><Relationship Id="rId5" Type="http://schemas.openxmlformats.org/officeDocument/2006/relationships/diagramQuickStyle" Target="../diagrams/quickStyle3.xml"/><Relationship Id="rId10"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svg"/><Relationship Id="rId18" Type="http://schemas.openxmlformats.org/officeDocument/2006/relationships/image" Target="../media/image65.png"/><Relationship Id="rId3" Type="http://schemas.openxmlformats.org/officeDocument/2006/relationships/diagramData" Target="../diagrams/data4.xml"/><Relationship Id="rId7" Type="http://schemas.microsoft.com/office/2007/relationships/diagramDrawing" Target="../diagrams/drawing4.xml"/><Relationship Id="rId12" Type="http://schemas.openxmlformats.org/officeDocument/2006/relationships/image" Target="../media/image59.png"/><Relationship Id="rId17" Type="http://schemas.openxmlformats.org/officeDocument/2006/relationships/image" Target="../media/image64.svg"/><Relationship Id="rId2" Type="http://schemas.openxmlformats.org/officeDocument/2006/relationships/notesSlide" Target="../notesSlides/notesSlide15.xml"/><Relationship Id="rId16" Type="http://schemas.openxmlformats.org/officeDocument/2006/relationships/image" Target="../media/image63.png"/><Relationship Id="rId1" Type="http://schemas.openxmlformats.org/officeDocument/2006/relationships/slideLayout" Target="../slideLayouts/slideLayout3.xml"/><Relationship Id="rId6" Type="http://schemas.openxmlformats.org/officeDocument/2006/relationships/diagramColors" Target="../diagrams/colors4.xml"/><Relationship Id="rId11" Type="http://schemas.openxmlformats.org/officeDocument/2006/relationships/image" Target="../media/image58.svg"/><Relationship Id="rId5" Type="http://schemas.openxmlformats.org/officeDocument/2006/relationships/diagramQuickStyle" Target="../diagrams/quickStyle4.xml"/><Relationship Id="rId15" Type="http://schemas.openxmlformats.org/officeDocument/2006/relationships/image" Target="../media/image62.svg"/><Relationship Id="rId10" Type="http://schemas.openxmlformats.org/officeDocument/2006/relationships/image" Target="../media/image57.png"/><Relationship Id="rId19" Type="http://schemas.openxmlformats.org/officeDocument/2006/relationships/image" Target="../media/image66.svg"/><Relationship Id="rId4" Type="http://schemas.openxmlformats.org/officeDocument/2006/relationships/diagramLayout" Target="../diagrams/layout4.xml"/><Relationship Id="rId9" Type="http://schemas.openxmlformats.org/officeDocument/2006/relationships/image" Target="../media/image56.svg"/><Relationship Id="rId14" Type="http://schemas.openxmlformats.org/officeDocument/2006/relationships/image" Target="../media/image61.png"/></Relationships>
</file>

<file path=ppt/slides/_rels/slide2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8.emf"/><Relationship Id="rId7" Type="http://schemas.openxmlformats.org/officeDocument/2006/relationships/image" Target="../media/image72.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28.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730.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78.png"/></Relationships>
</file>

<file path=ppt/slides/_rels/slide3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3.xml"/><Relationship Id="rId5" Type="http://schemas.openxmlformats.org/officeDocument/2006/relationships/chart" Target="../charts/chart8.xml"/><Relationship Id="rId4" Type="http://schemas.openxmlformats.org/officeDocument/2006/relationships/chart" Target="../charts/char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svg"/><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81.png"/><Relationship Id="rId17" Type="http://schemas.openxmlformats.org/officeDocument/2006/relationships/image" Target="../media/image86.svg"/><Relationship Id="rId2" Type="http://schemas.openxmlformats.org/officeDocument/2006/relationships/notesSlide" Target="../notesSlides/notesSlide19.xml"/><Relationship Id="rId16" Type="http://schemas.openxmlformats.org/officeDocument/2006/relationships/image" Target="../media/image85.png"/><Relationship Id="rId1" Type="http://schemas.openxmlformats.org/officeDocument/2006/relationships/slideLayout" Target="../slideLayouts/slideLayout3.xml"/><Relationship Id="rId6" Type="http://schemas.openxmlformats.org/officeDocument/2006/relationships/diagramColors" Target="../diagrams/colors5.xml"/><Relationship Id="rId11" Type="http://schemas.openxmlformats.org/officeDocument/2006/relationships/image" Target="../media/image80.svg"/><Relationship Id="rId5" Type="http://schemas.openxmlformats.org/officeDocument/2006/relationships/diagramQuickStyle" Target="../diagrams/quickStyle5.xml"/><Relationship Id="rId15" Type="http://schemas.openxmlformats.org/officeDocument/2006/relationships/image" Target="../media/image84.svg"/><Relationship Id="rId10" Type="http://schemas.openxmlformats.org/officeDocument/2006/relationships/image" Target="../media/image79.png"/><Relationship Id="rId4" Type="http://schemas.openxmlformats.org/officeDocument/2006/relationships/diagramLayout" Target="../diagrams/layout5.xml"/><Relationship Id="rId9" Type="http://schemas.openxmlformats.org/officeDocument/2006/relationships/image" Target="../media/image78.svg"/><Relationship Id="rId14" Type="http://schemas.openxmlformats.org/officeDocument/2006/relationships/image" Target="../media/image83.png"/></Relationships>
</file>

<file path=ppt/slides/_rels/slide38.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46.svg"/><Relationship Id="rId5" Type="http://schemas.openxmlformats.org/officeDocument/2006/relationships/image" Target="../media/image45.png"/><Relationship Id="rId10" Type="http://schemas.openxmlformats.org/officeDocument/2006/relationships/image" Target="../media/image50.svg"/><Relationship Id="rId4" Type="http://schemas.openxmlformats.org/officeDocument/2006/relationships/image" Target="../media/image44.svg"/><Relationship Id="rId9" Type="http://schemas.openxmlformats.org/officeDocument/2006/relationships/image" Target="../media/image4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28.jpg"/><Relationship Id="rId7" Type="http://schemas.openxmlformats.org/officeDocument/2006/relationships/diagramData" Target="../diagrams/data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31.jpg"/><Relationship Id="rId11" Type="http://schemas.microsoft.com/office/2007/relationships/diagramDrawing" Target="../diagrams/drawing1.xml"/><Relationship Id="rId5" Type="http://schemas.openxmlformats.org/officeDocument/2006/relationships/image" Target="../media/image30.PNG"/><Relationship Id="rId10" Type="http://schemas.openxmlformats.org/officeDocument/2006/relationships/diagramColors" Target="../diagrams/colors1.xml"/><Relationship Id="rId4" Type="http://schemas.openxmlformats.org/officeDocument/2006/relationships/image" Target="../media/image29.jpeg"/><Relationship Id="rId9"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8" Type="http://schemas.openxmlformats.org/officeDocument/2006/relationships/diagramData" Target="../diagrams/data7.xml"/><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3.xml"/><Relationship Id="rId4" Type="http://schemas.openxmlformats.org/officeDocument/2006/relationships/image" Target="../media/image89.png"/></Relationships>
</file>

<file path=ppt/slides/_rels/slide43.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 Id="rId9" Type="http://schemas.openxmlformats.org/officeDocument/2006/relationships/image" Target="../media/image91.sv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 Id="rId5" Type="http://schemas.openxmlformats.org/officeDocument/2006/relationships/image" Target="../media/image35.jpe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2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emf"/></Relationships>
</file>

<file path=ppt/slides/_rels/slide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3F28DEC-807C-A202-2412-602AFFD19C02}"/>
              </a:ext>
            </a:extLst>
          </p:cNvPr>
          <p:cNvSpPr>
            <a:spLocks noGrp="1"/>
          </p:cNvSpPr>
          <p:nvPr>
            <p:ph type="ctrTitle"/>
          </p:nvPr>
        </p:nvSpPr>
        <p:spPr>
          <a:xfrm>
            <a:off x="1230351" y="2594517"/>
            <a:ext cx="6817111" cy="1182688"/>
          </a:xfrm>
        </p:spPr>
        <p:txBody>
          <a:bodyPr rtlCol="0">
            <a:normAutofit/>
          </a:bodyPr>
          <a:lstStyle/>
          <a:p>
            <a:pPr defTabSz="713232" eaLnBrk="1" fontAlgn="auto" hangingPunct="1">
              <a:spcAft>
                <a:spcPts val="0"/>
              </a:spcAft>
              <a:defRPr/>
            </a:pPr>
            <a:r>
              <a:rPr lang="en-US" sz="2200" cap="none" dirty="0">
                <a:solidFill>
                  <a:srgbClr val="42B38F"/>
                </a:solidFill>
              </a:rPr>
              <a:t>Sustainability assessment of packaging</a:t>
            </a:r>
          </a:p>
        </p:txBody>
      </p:sp>
      <p:sp>
        <p:nvSpPr>
          <p:cNvPr id="2" name="Subtitle 1">
            <a:extLst>
              <a:ext uri="{FF2B5EF4-FFF2-40B4-BE49-F238E27FC236}">
                <a16:creationId xmlns:a16="http://schemas.microsoft.com/office/drawing/2014/main" id="{36242023-F32B-087A-1888-60A76C35312B}"/>
              </a:ext>
            </a:extLst>
          </p:cNvPr>
          <p:cNvSpPr>
            <a:spLocks noGrp="1"/>
          </p:cNvSpPr>
          <p:nvPr>
            <p:ph type="subTitle" idx="1"/>
          </p:nvPr>
        </p:nvSpPr>
        <p:spPr>
          <a:xfrm>
            <a:off x="2029522" y="3938588"/>
            <a:ext cx="5218771" cy="984250"/>
          </a:xfrm>
        </p:spPr>
        <p:txBody>
          <a:bodyPr rtlCol="0">
            <a:normAutofit fontScale="62500" lnSpcReduction="20000"/>
          </a:bodyPr>
          <a:lstStyle/>
          <a:p>
            <a:pPr defTabSz="713232" eaLnBrk="1" fontAlgn="auto" hangingPunct="1">
              <a:spcBef>
                <a:spcPts val="780"/>
              </a:spcBef>
              <a:spcAft>
                <a:spcPts val="0"/>
              </a:spcAft>
              <a:defRPr/>
            </a:pPr>
            <a:endParaRPr lang="en-US" dirty="0">
              <a:solidFill>
                <a:srgbClr val="00983F"/>
              </a:solidFill>
            </a:endParaRPr>
          </a:p>
          <a:p>
            <a:pPr defTabSz="713232" eaLnBrk="1" fontAlgn="auto" hangingPunct="1">
              <a:spcBef>
                <a:spcPts val="780"/>
              </a:spcBef>
              <a:spcAft>
                <a:spcPts val="0"/>
              </a:spcAft>
              <a:defRPr/>
            </a:pPr>
            <a:r>
              <a:rPr lang="de-DE" dirty="0">
                <a:solidFill>
                  <a:srgbClr val="79B831"/>
                </a:solidFill>
              </a:rPr>
              <a:t>Dimitris Ladakis, Anna Sadzik, Elisa Uhlig, Mara Strenger</a:t>
            </a:r>
            <a:endParaRPr lang="en-US" dirty="0">
              <a:solidFill>
                <a:srgbClr val="79B831"/>
              </a:solidFill>
            </a:endParaRPr>
          </a:p>
          <a:p>
            <a:pPr defTabSz="713232" eaLnBrk="1" fontAlgn="auto" hangingPunct="1">
              <a:spcBef>
                <a:spcPts val="780"/>
              </a:spcBef>
              <a:spcAft>
                <a:spcPts val="0"/>
              </a:spcAft>
              <a:defRPr/>
            </a:pPr>
            <a:r>
              <a:rPr lang="en-US" dirty="0">
                <a:solidFill>
                  <a:srgbClr val="79B831"/>
                </a:solidFill>
              </a:rPr>
              <a:t>Sustainable Packaging Institute of </a:t>
            </a:r>
            <a:r>
              <a:rPr lang="en-US" dirty="0" err="1">
                <a:solidFill>
                  <a:srgbClr val="79B831"/>
                </a:solidFill>
              </a:rPr>
              <a:t>Albstadt</a:t>
            </a:r>
            <a:r>
              <a:rPr lang="en-US" dirty="0">
                <a:solidFill>
                  <a:srgbClr val="79B831"/>
                </a:solidFill>
              </a:rPr>
              <a:t>-Sigmaringen University</a:t>
            </a:r>
          </a:p>
          <a:p>
            <a:pPr defTabSz="713232" eaLnBrk="1" fontAlgn="auto" hangingPunct="1">
              <a:spcBef>
                <a:spcPts val="780"/>
              </a:spcBef>
              <a:spcAft>
                <a:spcPts val="0"/>
              </a:spcAft>
              <a:defRPr/>
            </a:pPr>
            <a:r>
              <a:rPr lang="en-US" dirty="0">
                <a:solidFill>
                  <a:srgbClr val="00983F"/>
                </a:solidFill>
              </a:rPr>
              <a:t>online 27/02/2026</a:t>
            </a:r>
          </a:p>
          <a:p>
            <a:pPr defTabSz="713232" eaLnBrk="1" fontAlgn="auto" hangingPunct="1">
              <a:spcBef>
                <a:spcPts val="780"/>
              </a:spcBef>
              <a:spcAft>
                <a:spcPts val="0"/>
              </a:spcAft>
              <a:defRPr/>
            </a:pPr>
            <a:endParaRPr lang="en-US" dirty="0"/>
          </a:p>
        </p:txBody>
      </p:sp>
      <p:pic>
        <p:nvPicPr>
          <p:cNvPr id="9220" name="Picture 2">
            <a:extLst>
              <a:ext uri="{FF2B5EF4-FFF2-40B4-BE49-F238E27FC236}">
                <a16:creationId xmlns:a16="http://schemas.microsoft.com/office/drawing/2014/main" id="{18495ABE-B4A0-F125-C22A-3DDBBE9B0E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8588" y="122238"/>
            <a:ext cx="1203325" cy="138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21" name="Título 1">
            <a:extLst>
              <a:ext uri="{FF2B5EF4-FFF2-40B4-BE49-F238E27FC236}">
                <a16:creationId xmlns:a16="http://schemas.microsoft.com/office/drawing/2014/main" id="{4F0179AB-6B5B-4CB5-D9AA-3F2D36909949}"/>
              </a:ext>
            </a:extLst>
          </p:cNvPr>
          <p:cNvSpPr txBox="1">
            <a:spLocks/>
          </p:cNvSpPr>
          <p:nvPr/>
        </p:nvSpPr>
        <p:spPr bwMode="auto">
          <a:xfrm>
            <a:off x="2422525" y="1582738"/>
            <a:ext cx="4235450" cy="102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90000"/>
              </a:lnSpc>
            </a:pPr>
            <a:r>
              <a:rPr lang="en-US" altLang="it-IT" sz="1200">
                <a:solidFill>
                  <a:srgbClr val="129E80"/>
                </a:solidFill>
                <a:latin typeface="Calibri Light" panose="020F0302020204030204" pitchFamily="34" charset="0"/>
                <a:ea typeface="Segoe UI Black" panose="020B0A02040204020203" pitchFamily="34" charset="0"/>
                <a:cs typeface="Segoe UI Light" panose="020B0502040204020203" pitchFamily="34" charset="0"/>
              </a:rPr>
              <a:t>Demonstrative process for the production and enzymatic recycling of environmentally safe, superior and versatile PHA-based rigid packaging solutions by plasma integration in the value chain.</a:t>
            </a:r>
            <a:br>
              <a:rPr lang="en-US" altLang="it-IT" sz="1200">
                <a:solidFill>
                  <a:srgbClr val="129E80"/>
                </a:solidFill>
                <a:latin typeface="Calibri Light" panose="020F0302020204030204" pitchFamily="34" charset="0"/>
                <a:ea typeface="Segoe UI Black" panose="020B0A02040204020203" pitchFamily="34" charset="0"/>
                <a:cs typeface="Segoe UI Light" panose="020B0502040204020203" pitchFamily="34" charset="0"/>
              </a:rPr>
            </a:br>
            <a:r>
              <a:rPr lang="es-ES" altLang="it-IT" sz="1200" b="1">
                <a:solidFill>
                  <a:srgbClr val="129E80"/>
                </a:solidFill>
                <a:latin typeface="Calibri Light" panose="020F0302020204030204" pitchFamily="34" charset="0"/>
                <a:ea typeface="Segoe UI Black" panose="020B0A02040204020203" pitchFamily="34" charset="0"/>
                <a:cs typeface="Segoe UI Light" panose="020B0502040204020203" pitchFamily="34" charset="0"/>
              </a:rPr>
              <a:t>H2020-BBI-JTI-2020</a:t>
            </a:r>
          </a:p>
          <a:p>
            <a:pPr algn="ctr" eaLnBrk="1" hangingPunct="1">
              <a:lnSpc>
                <a:spcPct val="90000"/>
              </a:lnSpc>
            </a:pPr>
            <a:r>
              <a:rPr lang="es-ES" altLang="it-IT" sz="1200" b="1">
                <a:solidFill>
                  <a:srgbClr val="129E80"/>
                </a:solidFill>
                <a:latin typeface="Calibri Light" panose="020F0302020204030204" pitchFamily="34" charset="0"/>
                <a:ea typeface="Segoe UI Black" panose="020B0A02040204020203" pitchFamily="34" charset="0"/>
                <a:cs typeface="Segoe UI Light" panose="020B0502040204020203" pitchFamily="34" charset="0"/>
              </a:rPr>
              <a:t>GA 101023685</a:t>
            </a:r>
          </a:p>
        </p:txBody>
      </p:sp>
      <p:pic>
        <p:nvPicPr>
          <p:cNvPr id="9222" name="Picture 3">
            <a:extLst>
              <a:ext uri="{FF2B5EF4-FFF2-40B4-BE49-F238E27FC236}">
                <a16:creationId xmlns:a16="http://schemas.microsoft.com/office/drawing/2014/main" id="{68CD92C8-698B-6F99-62A7-D0361231C7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125" y="4665663"/>
            <a:ext cx="2582863" cy="1039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40A65F-6A47-4061-97F8-A717D5AAB0F3}"/>
              </a:ext>
            </a:extLst>
          </p:cNvPr>
          <p:cNvSpPr>
            <a:spLocks noGrp="1"/>
          </p:cNvSpPr>
          <p:nvPr>
            <p:ph type="ctrTitle"/>
          </p:nvPr>
        </p:nvSpPr>
        <p:spPr/>
        <p:txBody>
          <a:bodyPr>
            <a:normAutofit/>
          </a:bodyPr>
          <a:lstStyle/>
          <a:p>
            <a:pPr marL="0" indent="0">
              <a:buNone/>
            </a:pPr>
            <a:r>
              <a:rPr lang="de-DE" sz="2800" dirty="0" err="1">
                <a:solidFill>
                  <a:schemeClr val="tx1"/>
                </a:solidFill>
              </a:rPr>
              <a:t>Sustainabilty</a:t>
            </a:r>
            <a:r>
              <a:rPr lang="de-DE" sz="2800" dirty="0">
                <a:solidFill>
                  <a:schemeClr val="tx1"/>
                </a:solidFill>
              </a:rPr>
              <a:t> </a:t>
            </a:r>
            <a:r>
              <a:rPr lang="de-DE" sz="2800" dirty="0" err="1">
                <a:solidFill>
                  <a:schemeClr val="tx1"/>
                </a:solidFill>
              </a:rPr>
              <a:t>assessment</a:t>
            </a:r>
            <a:r>
              <a:rPr lang="de-DE" sz="2800" dirty="0">
                <a:solidFill>
                  <a:schemeClr val="tx1"/>
                </a:solidFill>
              </a:rPr>
              <a:t> Basics</a:t>
            </a:r>
            <a:endParaRPr lang="en-GB" sz="2800" dirty="0">
              <a:solidFill>
                <a:schemeClr val="tx1"/>
              </a:solidFill>
            </a:endParaRPr>
          </a:p>
        </p:txBody>
      </p:sp>
      <p:sp>
        <p:nvSpPr>
          <p:cNvPr id="3" name="Untertitel 2">
            <a:extLst>
              <a:ext uri="{FF2B5EF4-FFF2-40B4-BE49-F238E27FC236}">
                <a16:creationId xmlns:a16="http://schemas.microsoft.com/office/drawing/2014/main" id="{000F7C42-163E-4815-BC05-96C414298707}"/>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3073359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413184-51C9-4E5E-8BA1-3D76578487AA}"/>
              </a:ext>
            </a:extLst>
          </p:cNvPr>
          <p:cNvSpPr>
            <a:spLocks noGrp="1"/>
          </p:cNvSpPr>
          <p:nvPr>
            <p:ph type="title"/>
          </p:nvPr>
        </p:nvSpPr>
        <p:spPr/>
        <p:txBody>
          <a:bodyPr/>
          <a:lstStyle/>
          <a:p>
            <a:r>
              <a:rPr lang="en-US" dirty="0"/>
              <a:t>Why are sustainability assessments important?</a:t>
            </a:r>
          </a:p>
        </p:txBody>
      </p:sp>
      <p:sp>
        <p:nvSpPr>
          <p:cNvPr id="3" name="Inhaltsplatzhalter 2">
            <a:extLst>
              <a:ext uri="{FF2B5EF4-FFF2-40B4-BE49-F238E27FC236}">
                <a16:creationId xmlns:a16="http://schemas.microsoft.com/office/drawing/2014/main" id="{4A50C59E-F23C-4168-9D00-062946DE4B7E}"/>
              </a:ext>
            </a:extLst>
          </p:cNvPr>
          <p:cNvSpPr>
            <a:spLocks noGrp="1"/>
          </p:cNvSpPr>
          <p:nvPr>
            <p:ph idx="1"/>
          </p:nvPr>
        </p:nvSpPr>
        <p:spPr/>
        <p:txBody>
          <a:bodyPr/>
          <a:lstStyle/>
          <a:p>
            <a:pPr marL="0" indent="0">
              <a:buNone/>
            </a:pPr>
            <a:r>
              <a:rPr lang="en-GB" b="1" dirty="0"/>
              <a:t>Sustainability dimensions:</a:t>
            </a:r>
          </a:p>
          <a:p>
            <a:r>
              <a:rPr lang="en-GB" dirty="0"/>
              <a:t>Environmental sustainability,</a:t>
            </a:r>
          </a:p>
          <a:p>
            <a:r>
              <a:rPr lang="en-GB" dirty="0"/>
              <a:t>Economic sustainability, and</a:t>
            </a:r>
          </a:p>
          <a:p>
            <a:r>
              <a:rPr lang="en-GB" dirty="0"/>
              <a:t>Social sustainability</a:t>
            </a:r>
          </a:p>
          <a:p>
            <a:endParaRPr lang="de-DE" dirty="0"/>
          </a:p>
          <a:p>
            <a:pPr marL="0" indent="0">
              <a:buNone/>
            </a:pPr>
            <a:endParaRPr lang="de-DE" dirty="0"/>
          </a:p>
          <a:p>
            <a:pPr marL="0" indent="0">
              <a:buNone/>
            </a:pPr>
            <a:r>
              <a:rPr lang="de-DE" b="1" dirty="0"/>
              <a:t>G</a:t>
            </a:r>
            <a:r>
              <a:rPr lang="en-GB" b="1" dirty="0" err="1"/>
              <a:t>enerally</a:t>
            </a:r>
            <a:r>
              <a:rPr lang="en-GB" b="1" dirty="0"/>
              <a:t>:</a:t>
            </a:r>
          </a:p>
          <a:p>
            <a:r>
              <a:rPr lang="en-GB" dirty="0"/>
              <a:t>Sustainability assessments can be done for existing and future packaging concepts, including all associated materials and processes across the entire life cycle.</a:t>
            </a:r>
          </a:p>
          <a:p>
            <a:r>
              <a:rPr lang="en-GB" dirty="0"/>
              <a:t>This can include raw material extraction, production, distribution, use, and end-of-life treatment (reuse, recycling, recovery, disposal).</a:t>
            </a:r>
          </a:p>
          <a:p>
            <a:pPr marL="0" indent="0">
              <a:buNone/>
            </a:pPr>
            <a:endParaRPr lang="en-GB" dirty="0"/>
          </a:p>
          <a:p>
            <a:endParaRPr lang="en-GB" dirty="0"/>
          </a:p>
        </p:txBody>
      </p:sp>
      <p:sp>
        <p:nvSpPr>
          <p:cNvPr id="4" name="Fußzeilenplatzhalter 3">
            <a:extLst>
              <a:ext uri="{FF2B5EF4-FFF2-40B4-BE49-F238E27FC236}">
                <a16:creationId xmlns:a16="http://schemas.microsoft.com/office/drawing/2014/main" id="{9FCAE903-E82F-4A5F-A832-4BBE3D1356F4}"/>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8A922C6A-D01C-42B5-9BF9-58B8CF02F1D1}"/>
              </a:ext>
            </a:extLst>
          </p:cNvPr>
          <p:cNvSpPr>
            <a:spLocks noGrp="1"/>
          </p:cNvSpPr>
          <p:nvPr>
            <p:ph type="sldNum" sz="quarter" idx="11"/>
          </p:nvPr>
        </p:nvSpPr>
        <p:spPr/>
        <p:txBody>
          <a:bodyPr/>
          <a:lstStyle/>
          <a:p>
            <a:pPr>
              <a:defRPr/>
            </a:pPr>
            <a:fld id="{3E5630D3-3DA3-455C-A380-9841F777A6B6}" type="slidenum">
              <a:rPr lang="it-IT" altLang="it-IT" smtClean="0"/>
              <a:pPr>
                <a:defRPr/>
              </a:pPr>
              <a:t>11</a:t>
            </a:fld>
            <a:endParaRPr lang="it-IT" altLang="it-IT" dirty="0"/>
          </a:p>
        </p:txBody>
      </p:sp>
      <p:graphicFrame>
        <p:nvGraphicFramePr>
          <p:cNvPr id="6" name="Diagramm 5">
            <a:extLst>
              <a:ext uri="{FF2B5EF4-FFF2-40B4-BE49-F238E27FC236}">
                <a16:creationId xmlns:a16="http://schemas.microsoft.com/office/drawing/2014/main" id="{052ADD01-1687-4099-9DD5-201F30E7D00E}"/>
              </a:ext>
            </a:extLst>
          </p:cNvPr>
          <p:cNvGraphicFramePr/>
          <p:nvPr>
            <p:extLst>
              <p:ext uri="{D42A27DB-BD31-4B8C-83A1-F6EECF244321}">
                <p14:modId xmlns:p14="http://schemas.microsoft.com/office/powerpoint/2010/main" val="1160949140"/>
              </p:ext>
            </p:extLst>
          </p:nvPr>
        </p:nvGraphicFramePr>
        <p:xfrm>
          <a:off x="5567362" y="865187"/>
          <a:ext cx="2581275" cy="21336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uppieren 6">
            <a:extLst>
              <a:ext uri="{FF2B5EF4-FFF2-40B4-BE49-F238E27FC236}">
                <a16:creationId xmlns:a16="http://schemas.microsoft.com/office/drawing/2014/main" id="{E5B42B18-21DB-42D3-9F0D-CE066CC3E32E}"/>
              </a:ext>
            </a:extLst>
          </p:cNvPr>
          <p:cNvGrpSpPr/>
          <p:nvPr/>
        </p:nvGrpSpPr>
        <p:grpSpPr>
          <a:xfrm>
            <a:off x="6401367" y="1760537"/>
            <a:ext cx="956413" cy="513515"/>
            <a:chOff x="970294" y="497311"/>
            <a:chExt cx="1174086" cy="587043"/>
          </a:xfrm>
          <a:solidFill>
            <a:srgbClr val="6BA42C"/>
          </a:solidFill>
        </p:grpSpPr>
        <p:sp>
          <p:nvSpPr>
            <p:cNvPr id="8" name="Rechteck: abgerundete Ecken 7">
              <a:extLst>
                <a:ext uri="{FF2B5EF4-FFF2-40B4-BE49-F238E27FC236}">
                  <a16:creationId xmlns:a16="http://schemas.microsoft.com/office/drawing/2014/main" id="{7BA469A7-5507-4E6A-B59F-31726292E023}"/>
                </a:ext>
              </a:extLst>
            </p:cNvPr>
            <p:cNvSpPr/>
            <p:nvPr/>
          </p:nvSpPr>
          <p:spPr>
            <a:xfrm>
              <a:off x="970294" y="497311"/>
              <a:ext cx="1174086" cy="587043"/>
            </a:xfrm>
            <a:prstGeom prst="roundRect">
              <a:avLst>
                <a:gd name="adj" fmla="val 10000"/>
              </a:avLst>
            </a:prstGeom>
            <a:grpFill/>
          </p:spPr>
          <p:style>
            <a:lnRef idx="2">
              <a:schemeClr val="lt1">
                <a:hueOff val="0"/>
                <a:satOff val="0"/>
                <a:lumOff val="0"/>
                <a:alphaOff val="0"/>
              </a:schemeClr>
            </a:lnRef>
            <a:fillRef idx="1">
              <a:schemeClr val="accent3">
                <a:shade val="50000"/>
                <a:hueOff val="0"/>
                <a:satOff val="0"/>
                <a:lumOff val="0"/>
                <a:alphaOff val="0"/>
              </a:schemeClr>
            </a:fillRef>
            <a:effectRef idx="0">
              <a:schemeClr val="accent3">
                <a:shade val="50000"/>
                <a:hueOff val="0"/>
                <a:satOff val="0"/>
                <a:lumOff val="0"/>
                <a:alphaOff val="0"/>
              </a:schemeClr>
            </a:effectRef>
            <a:fontRef idx="minor">
              <a:schemeClr val="lt1"/>
            </a:fontRef>
          </p:style>
          <p:txBody>
            <a:bodyPr/>
            <a:lstStyle/>
            <a:p>
              <a:endParaRPr lang="en-GB"/>
            </a:p>
          </p:txBody>
        </p:sp>
        <p:sp>
          <p:nvSpPr>
            <p:cNvPr id="9" name="Rechteck: abgerundete Ecken 4">
              <a:extLst>
                <a:ext uri="{FF2B5EF4-FFF2-40B4-BE49-F238E27FC236}">
                  <a16:creationId xmlns:a16="http://schemas.microsoft.com/office/drawing/2014/main" id="{727EEC1C-03F7-4C97-8DCE-F23F825B1249}"/>
                </a:ext>
              </a:extLst>
            </p:cNvPr>
            <p:cNvSpPr txBox="1"/>
            <p:nvPr/>
          </p:nvSpPr>
          <p:spPr>
            <a:xfrm>
              <a:off x="987488" y="514505"/>
              <a:ext cx="1139698" cy="55265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de-DE" sz="2100" kern="1200" dirty="0"/>
                <a:t>LCSA</a:t>
              </a:r>
              <a:endParaRPr lang="en-GB" sz="2100" kern="1200" dirty="0"/>
            </a:p>
          </p:txBody>
        </p:sp>
      </p:grpSp>
    </p:spTree>
    <p:extLst>
      <p:ext uri="{BB962C8B-B14F-4D97-AF65-F5344CB8AC3E}">
        <p14:creationId xmlns:p14="http://schemas.microsoft.com/office/powerpoint/2010/main" val="2423834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28165D-257E-44EC-B20A-440A2D378A4A}"/>
              </a:ext>
            </a:extLst>
          </p:cNvPr>
          <p:cNvSpPr>
            <a:spLocks noGrp="1"/>
          </p:cNvSpPr>
          <p:nvPr>
            <p:ph type="title"/>
          </p:nvPr>
        </p:nvSpPr>
        <p:spPr/>
        <p:txBody>
          <a:bodyPr/>
          <a:lstStyle/>
          <a:p>
            <a:r>
              <a:rPr lang="en-US" dirty="0"/>
              <a:t>Why are </a:t>
            </a:r>
            <a:r>
              <a:rPr lang="en-US" dirty="0" err="1"/>
              <a:t>sustainbility</a:t>
            </a:r>
            <a:r>
              <a:rPr lang="en-US" dirty="0"/>
              <a:t> assessments important?</a:t>
            </a:r>
            <a:endParaRPr lang="en-GB" dirty="0"/>
          </a:p>
        </p:txBody>
      </p:sp>
      <p:sp>
        <p:nvSpPr>
          <p:cNvPr id="3" name="Inhaltsplatzhalter 2">
            <a:extLst>
              <a:ext uri="{FF2B5EF4-FFF2-40B4-BE49-F238E27FC236}">
                <a16:creationId xmlns:a16="http://schemas.microsoft.com/office/drawing/2014/main" id="{AF68E18C-D6B6-4D69-A041-74AC65DC8829}"/>
              </a:ext>
            </a:extLst>
          </p:cNvPr>
          <p:cNvSpPr>
            <a:spLocks noGrp="1"/>
          </p:cNvSpPr>
          <p:nvPr>
            <p:ph idx="1"/>
          </p:nvPr>
        </p:nvSpPr>
        <p:spPr/>
        <p:txBody>
          <a:bodyPr/>
          <a:lstStyle/>
          <a:p>
            <a:pPr marL="0" indent="0">
              <a:buNone/>
            </a:pPr>
            <a:r>
              <a:rPr lang="en-GB" b="1" dirty="0"/>
              <a:t>Sustainability Assessments can help:</a:t>
            </a:r>
          </a:p>
          <a:p>
            <a:r>
              <a:rPr lang="en-GB" dirty="0"/>
              <a:t>to identify opportunities for improving the environmental, economic or social performance of products at the various stages of their life cycle,</a:t>
            </a:r>
          </a:p>
          <a:p>
            <a:r>
              <a:rPr lang="en-GB" dirty="0"/>
              <a:t>to provide information to decision-makers in industry, governmental or non-governmental organizations (e.g. for strategic planning, priority setting, product or process development, or corresponding new developments),</a:t>
            </a:r>
          </a:p>
          <a:p>
            <a:r>
              <a:rPr lang="en-GB" dirty="0"/>
              <a:t>to support the selection of relevant indicators for environmental performance, including the associated measurement methods, and</a:t>
            </a:r>
          </a:p>
          <a:p>
            <a:r>
              <a:rPr lang="en-GB" dirty="0"/>
              <a:t>to support marketing activities (e.g. the implementation of environmental </a:t>
            </a:r>
            <a:r>
              <a:rPr lang="en-GB" dirty="0" err="1"/>
              <a:t>labeling</a:t>
            </a:r>
            <a:r>
              <a:rPr lang="en-GB" dirty="0"/>
              <a:t>, the substantiation of environmental claims, or the preparation of an environmental product declaration).</a:t>
            </a:r>
          </a:p>
          <a:p>
            <a:pPr marL="0" indent="0">
              <a:buNone/>
            </a:pPr>
            <a:endParaRPr lang="en-GB" dirty="0"/>
          </a:p>
        </p:txBody>
      </p:sp>
      <p:sp>
        <p:nvSpPr>
          <p:cNvPr id="4" name="Fußzeilenplatzhalter 3">
            <a:extLst>
              <a:ext uri="{FF2B5EF4-FFF2-40B4-BE49-F238E27FC236}">
                <a16:creationId xmlns:a16="http://schemas.microsoft.com/office/drawing/2014/main" id="{5CB47AD5-7391-443B-8775-C3062E52EBB8}"/>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EF27F798-B63E-4630-8B1D-92B44697A586}"/>
              </a:ext>
            </a:extLst>
          </p:cNvPr>
          <p:cNvSpPr>
            <a:spLocks noGrp="1"/>
          </p:cNvSpPr>
          <p:nvPr>
            <p:ph type="sldNum" sz="quarter" idx="11"/>
          </p:nvPr>
        </p:nvSpPr>
        <p:spPr/>
        <p:txBody>
          <a:bodyPr/>
          <a:lstStyle/>
          <a:p>
            <a:pPr>
              <a:defRPr/>
            </a:pPr>
            <a:fld id="{3E5630D3-3DA3-455C-A380-9841F777A6B6}" type="slidenum">
              <a:rPr lang="it-IT" altLang="it-IT" smtClean="0"/>
              <a:pPr>
                <a:defRPr/>
              </a:pPr>
              <a:t>12</a:t>
            </a:fld>
            <a:endParaRPr lang="it-IT" altLang="it-IT" dirty="0"/>
          </a:p>
        </p:txBody>
      </p:sp>
    </p:spTree>
    <p:extLst>
      <p:ext uri="{BB962C8B-B14F-4D97-AF65-F5344CB8AC3E}">
        <p14:creationId xmlns:p14="http://schemas.microsoft.com/office/powerpoint/2010/main" val="12593064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40A65F-6A47-4061-97F8-A717D5AAB0F3}"/>
              </a:ext>
            </a:extLst>
          </p:cNvPr>
          <p:cNvSpPr>
            <a:spLocks noGrp="1"/>
          </p:cNvSpPr>
          <p:nvPr>
            <p:ph type="ctrTitle"/>
          </p:nvPr>
        </p:nvSpPr>
        <p:spPr/>
        <p:txBody>
          <a:bodyPr>
            <a:normAutofit/>
          </a:bodyPr>
          <a:lstStyle/>
          <a:p>
            <a:pPr marL="0" indent="0">
              <a:buNone/>
            </a:pPr>
            <a:r>
              <a:rPr lang="de-DE" dirty="0">
                <a:solidFill>
                  <a:schemeClr val="tx1"/>
                </a:solidFill>
              </a:rPr>
              <a:t>Life Cycle </a:t>
            </a:r>
            <a:r>
              <a:rPr lang="de-DE" dirty="0" err="1">
                <a:solidFill>
                  <a:schemeClr val="tx1"/>
                </a:solidFill>
              </a:rPr>
              <a:t>assessment</a:t>
            </a:r>
            <a:br>
              <a:rPr lang="de-DE" dirty="0">
                <a:solidFill>
                  <a:schemeClr val="tx1"/>
                </a:solidFill>
              </a:rPr>
            </a:br>
            <a:r>
              <a:rPr lang="de-DE" dirty="0">
                <a:solidFill>
                  <a:schemeClr val="tx1"/>
                </a:solidFill>
              </a:rPr>
              <a:t>LCA</a:t>
            </a:r>
            <a:endParaRPr lang="en-GB" dirty="0">
              <a:solidFill>
                <a:schemeClr val="tx1"/>
              </a:solidFill>
            </a:endParaRPr>
          </a:p>
        </p:txBody>
      </p:sp>
      <p:sp>
        <p:nvSpPr>
          <p:cNvPr id="3" name="Untertitel 2">
            <a:extLst>
              <a:ext uri="{FF2B5EF4-FFF2-40B4-BE49-F238E27FC236}">
                <a16:creationId xmlns:a16="http://schemas.microsoft.com/office/drawing/2014/main" id="{000F7C42-163E-4815-BC05-96C414298707}"/>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4677076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How</a:t>
            </a:r>
            <a:r>
              <a:rPr lang="de-DE" dirty="0"/>
              <a:t> </a:t>
            </a:r>
            <a:r>
              <a:rPr lang="de-DE" dirty="0" err="1"/>
              <a:t>are</a:t>
            </a:r>
            <a:r>
              <a:rPr lang="de-DE" dirty="0"/>
              <a:t> </a:t>
            </a:r>
            <a:r>
              <a:rPr lang="de-DE" dirty="0" err="1"/>
              <a:t>sustainability</a:t>
            </a:r>
            <a:r>
              <a:rPr lang="de-DE" dirty="0"/>
              <a:t> </a:t>
            </a:r>
            <a:r>
              <a:rPr lang="de-DE" dirty="0" err="1"/>
              <a:t>assements</a:t>
            </a:r>
            <a:r>
              <a:rPr lang="de-DE" dirty="0"/>
              <a:t> </a:t>
            </a:r>
            <a:r>
              <a:rPr lang="de-DE" dirty="0" err="1"/>
              <a:t>done</a:t>
            </a:r>
            <a:r>
              <a:rPr lang="de-DE" dirty="0"/>
              <a:t> in </a:t>
            </a:r>
            <a:r>
              <a:rPr lang="de-DE" dirty="0" err="1"/>
              <a:t>general</a:t>
            </a:r>
            <a:r>
              <a:rPr lang="de-DE" dirty="0"/>
              <a:t>?</a:t>
            </a:r>
            <a:endParaRPr lang="en-US" dirty="0"/>
          </a:p>
        </p:txBody>
      </p:sp>
      <p:sp>
        <p:nvSpPr>
          <p:cNvPr id="4" name="Fußzeilenplatzhalter 3"/>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p:cNvSpPr>
            <a:spLocks noGrp="1"/>
          </p:cNvSpPr>
          <p:nvPr>
            <p:ph type="sldNum" sz="quarter" idx="11"/>
          </p:nvPr>
        </p:nvSpPr>
        <p:spPr/>
        <p:txBody>
          <a:bodyPr/>
          <a:lstStyle/>
          <a:p>
            <a:pPr>
              <a:defRPr/>
            </a:pPr>
            <a:r>
              <a:rPr lang="it-IT" altLang="it-IT" dirty="0"/>
              <a:t>7</a:t>
            </a:r>
          </a:p>
        </p:txBody>
      </p:sp>
      <p:grpSp>
        <p:nvGrpSpPr>
          <p:cNvPr id="9" name="Gruppieren 8"/>
          <p:cNvGrpSpPr/>
          <p:nvPr/>
        </p:nvGrpSpPr>
        <p:grpSpPr>
          <a:xfrm>
            <a:off x="961832" y="1294905"/>
            <a:ext cx="6590873" cy="297061"/>
            <a:chOff x="961832" y="1529077"/>
            <a:chExt cx="6590873" cy="297061"/>
          </a:xfrm>
        </p:grpSpPr>
        <p:sp>
          <p:nvSpPr>
            <p:cNvPr id="119" name="Pfeil: 180-Grad 1">
              <a:extLst>
                <a:ext uri="{FF2B5EF4-FFF2-40B4-BE49-F238E27FC236}">
                  <a16:creationId xmlns:a16="http://schemas.microsoft.com/office/drawing/2014/main" id="{45388BEC-D58B-4759-AF6E-E3BB29AEBA6A}"/>
                </a:ext>
              </a:extLst>
            </p:cNvPr>
            <p:cNvSpPr/>
            <p:nvPr/>
          </p:nvSpPr>
          <p:spPr>
            <a:xfrm flipH="1">
              <a:off x="5125069" y="1688317"/>
              <a:ext cx="2427635" cy="137821"/>
            </a:xfrm>
            <a:prstGeom prst="uturnArrow">
              <a:avLst/>
            </a:prstGeom>
            <a:solidFill>
              <a:sysClr val="window" lastClr="FFFFFF">
                <a:lumMod val="50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20" name="Pfeil: 180-Grad 31">
              <a:extLst>
                <a:ext uri="{FF2B5EF4-FFF2-40B4-BE49-F238E27FC236}">
                  <a16:creationId xmlns:a16="http://schemas.microsoft.com/office/drawing/2014/main" id="{550FB104-7EF6-43E8-97CE-6212380EE120}"/>
                </a:ext>
              </a:extLst>
            </p:cNvPr>
            <p:cNvSpPr/>
            <p:nvPr/>
          </p:nvSpPr>
          <p:spPr>
            <a:xfrm flipH="1">
              <a:off x="2998438" y="1611882"/>
              <a:ext cx="4554267" cy="188926"/>
            </a:xfrm>
            <a:prstGeom prst="uturnArrow">
              <a:avLst/>
            </a:prstGeom>
            <a:solidFill>
              <a:sysClr val="window" lastClr="FFFFFF">
                <a:lumMod val="50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21" name="Pfeil: 180-Grad 32">
              <a:extLst>
                <a:ext uri="{FF2B5EF4-FFF2-40B4-BE49-F238E27FC236}">
                  <a16:creationId xmlns:a16="http://schemas.microsoft.com/office/drawing/2014/main" id="{A32DAA39-964D-4795-8157-9C9F8F5F944C}"/>
                </a:ext>
              </a:extLst>
            </p:cNvPr>
            <p:cNvSpPr/>
            <p:nvPr/>
          </p:nvSpPr>
          <p:spPr>
            <a:xfrm flipH="1">
              <a:off x="961832" y="1529077"/>
              <a:ext cx="6590873" cy="172364"/>
            </a:xfrm>
            <a:prstGeom prst="uturnArrow">
              <a:avLst/>
            </a:prstGeom>
            <a:solidFill>
              <a:sysClr val="window" lastClr="FFFFFF">
                <a:lumMod val="50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uppieren 9"/>
          <p:cNvGrpSpPr/>
          <p:nvPr/>
        </p:nvGrpSpPr>
        <p:grpSpPr>
          <a:xfrm>
            <a:off x="1759316" y="1540110"/>
            <a:ext cx="2380280" cy="3211920"/>
            <a:chOff x="1759316" y="1774282"/>
            <a:chExt cx="2380280" cy="3211920"/>
          </a:xfrm>
        </p:grpSpPr>
        <p:grpSp>
          <p:nvGrpSpPr>
            <p:cNvPr id="6" name="Gruppieren 5"/>
            <p:cNvGrpSpPr/>
            <p:nvPr/>
          </p:nvGrpSpPr>
          <p:grpSpPr>
            <a:xfrm>
              <a:off x="1759316" y="1774282"/>
              <a:ext cx="2380280" cy="3211920"/>
              <a:chOff x="1759316" y="1774282"/>
              <a:chExt cx="2380280" cy="3211920"/>
            </a:xfrm>
          </p:grpSpPr>
          <p:sp>
            <p:nvSpPr>
              <p:cNvPr id="94" name="Textfeld 93">
                <a:extLst>
                  <a:ext uri="{FF2B5EF4-FFF2-40B4-BE49-F238E27FC236}">
                    <a16:creationId xmlns:a16="http://schemas.microsoft.com/office/drawing/2014/main" id="{D3C44CC6-6C82-4A5D-9413-D3989986DB89}"/>
                  </a:ext>
                </a:extLst>
              </p:cNvPr>
              <p:cNvSpPr txBox="1"/>
              <p:nvPr/>
            </p:nvSpPr>
            <p:spPr>
              <a:xfrm>
                <a:off x="2162748" y="3201098"/>
                <a:ext cx="1976848" cy="17851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sng" strike="noStrike" kern="0" cap="none" spc="0" normalizeH="0" baseline="0" noProof="0" dirty="0">
                    <a:ln>
                      <a:noFill/>
                    </a:ln>
                    <a:solidFill>
                      <a:schemeClr val="tx1">
                        <a:lumMod val="65000"/>
                        <a:lumOff val="35000"/>
                      </a:schemeClr>
                    </a:solidFill>
                    <a:effectLst/>
                    <a:uLnTx/>
                    <a:uFillTx/>
                    <a:latin typeface="Calibri" panose="020F0502020204030204"/>
                    <a:cs typeface="+mn-cs"/>
                  </a:rPr>
                  <a:t>Data </a:t>
                </a:r>
                <a:r>
                  <a:rPr kumimoji="0" lang="de-DE" sz="1400" b="0" i="0" u="sng" strike="noStrike" kern="0" cap="none" spc="0" normalizeH="0" baseline="0" noProof="0" dirty="0" err="1">
                    <a:ln>
                      <a:noFill/>
                    </a:ln>
                    <a:solidFill>
                      <a:schemeClr val="tx1">
                        <a:lumMod val="65000"/>
                        <a:lumOff val="35000"/>
                      </a:schemeClr>
                    </a:solidFill>
                    <a:effectLst/>
                    <a:uLnTx/>
                    <a:uFillTx/>
                    <a:latin typeface="Calibri" panose="020F0502020204030204"/>
                    <a:cs typeface="+mn-cs"/>
                  </a:rPr>
                  <a:t>collection</a:t>
                </a: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mn-cs"/>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Data </a:t>
                </a:r>
                <a:r>
                  <a:rPr kumimoji="0" lang="de-DE" sz="1400" b="0" i="0" u="none" strike="noStrike" kern="0" cap="none" spc="0" normalizeH="0" baseline="0" noProof="0" dirty="0" err="1">
                    <a:ln>
                      <a:noFill/>
                    </a:ln>
                    <a:solidFill>
                      <a:schemeClr val="tx1">
                        <a:lumMod val="65000"/>
                        <a:lumOff val="35000"/>
                      </a:schemeClr>
                    </a:solidFill>
                    <a:effectLst/>
                    <a:uLnTx/>
                    <a:uFillTx/>
                    <a:latin typeface="Calibri" panose="020F0502020204030204"/>
                    <a:cs typeface="Calibri"/>
                  </a:rPr>
                  <a:t>collection</a:t>
                </a:r>
                <a:endPar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Data </a:t>
                </a:r>
                <a:r>
                  <a:rPr kumimoji="0" lang="de-DE" sz="1400" b="0" i="0" u="none" strike="noStrike" kern="0" cap="none" spc="0" normalizeH="0" baseline="0" noProof="0" dirty="0" err="1">
                    <a:ln>
                      <a:noFill/>
                    </a:ln>
                    <a:solidFill>
                      <a:schemeClr val="tx1">
                        <a:lumMod val="65000"/>
                        <a:lumOff val="35000"/>
                      </a:schemeClr>
                    </a:solidFill>
                    <a:effectLst/>
                    <a:uLnTx/>
                    <a:uFillTx/>
                    <a:latin typeface="Calibri" panose="020F0502020204030204"/>
                    <a:cs typeface="Calibri"/>
                  </a:rPr>
                  <a:t>categorization</a:t>
                </a:r>
                <a:endPar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a:t>
                </a:r>
                <a:r>
                  <a:rPr kumimoji="0" lang="de-DE" sz="1400" b="0" i="0" u="none" strike="noStrike" kern="0" cap="none" spc="0" normalizeH="0" baseline="0" noProof="0" dirty="0" err="1">
                    <a:ln>
                      <a:noFill/>
                    </a:ln>
                    <a:solidFill>
                      <a:schemeClr val="tx1">
                        <a:lumMod val="65000"/>
                        <a:lumOff val="35000"/>
                      </a:schemeClr>
                    </a:solidFill>
                    <a:effectLst/>
                    <a:uLnTx/>
                    <a:uFillTx/>
                    <a:latin typeface="Calibri" panose="020F0502020204030204"/>
                    <a:cs typeface="Calibri"/>
                  </a:rPr>
                  <a:t>Allocation</a:t>
                </a:r>
                <a:endPar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endParaRPr>
              </a:p>
            </p:txBody>
          </p:sp>
          <p:sp>
            <p:nvSpPr>
              <p:cNvPr id="104" name="Pfeil: nach rechts 3">
                <a:extLst>
                  <a:ext uri="{FF2B5EF4-FFF2-40B4-BE49-F238E27FC236}">
                    <a16:creationId xmlns:a16="http://schemas.microsoft.com/office/drawing/2014/main" id="{F354FCC0-BD47-4F1D-B33C-8BC4B283C804}"/>
                  </a:ext>
                </a:extLst>
              </p:cNvPr>
              <p:cNvSpPr/>
              <p:nvPr/>
            </p:nvSpPr>
            <p:spPr>
              <a:xfrm>
                <a:off x="1759316" y="2019644"/>
                <a:ext cx="403432" cy="338795"/>
              </a:xfrm>
              <a:prstGeom prst="rightArrow">
                <a:avLst/>
              </a:prstGeom>
              <a:solidFill>
                <a:sysClr val="window" lastClr="FFFFFF">
                  <a:lumMod val="50000"/>
                </a:sysClr>
              </a:solidFill>
              <a:ln w="12700" cap="flat" cmpd="sng" algn="ctr">
                <a:solidFill>
                  <a:sysClr val="windowText" lastClr="000000">
                    <a:lumMod val="75000"/>
                    <a:lumOff val="2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tx1">
                      <a:lumMod val="65000"/>
                      <a:lumOff val="35000"/>
                    </a:schemeClr>
                  </a:solidFill>
                  <a:effectLst/>
                  <a:uLnTx/>
                  <a:uFillTx/>
                  <a:latin typeface="Calibri" panose="020F0502020204030204"/>
                  <a:ea typeface="+mn-ea"/>
                  <a:cs typeface="+mn-cs"/>
                </a:endParaRPr>
              </a:p>
            </p:txBody>
          </p:sp>
          <p:sp>
            <p:nvSpPr>
              <p:cNvPr id="106" name="Ellipse 105">
                <a:extLst>
                  <a:ext uri="{FF2B5EF4-FFF2-40B4-BE49-F238E27FC236}">
                    <a16:creationId xmlns:a16="http://schemas.microsoft.com/office/drawing/2014/main" id="{3B48B327-D5D9-4151-8B47-A3E4446B4DFD}"/>
                  </a:ext>
                </a:extLst>
              </p:cNvPr>
              <p:cNvSpPr/>
              <p:nvPr/>
            </p:nvSpPr>
            <p:spPr>
              <a:xfrm>
                <a:off x="2699499" y="1820143"/>
                <a:ext cx="704028" cy="735434"/>
              </a:xfrm>
              <a:prstGeom prst="ellipse">
                <a:avLst/>
              </a:prstGeom>
              <a:no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tx1">
                      <a:lumMod val="65000"/>
                      <a:lumOff val="35000"/>
                    </a:schemeClr>
                  </a:solidFill>
                  <a:effectLst/>
                  <a:uLnTx/>
                  <a:uFillTx/>
                  <a:latin typeface="Calibri" panose="020F0502020204030204"/>
                  <a:ea typeface="+mn-ea"/>
                  <a:cs typeface="+mn-cs"/>
                </a:endParaRPr>
              </a:p>
            </p:txBody>
          </p:sp>
          <p:sp>
            <p:nvSpPr>
              <p:cNvPr id="112" name="Ellipse 111">
                <a:extLst>
                  <a:ext uri="{FF2B5EF4-FFF2-40B4-BE49-F238E27FC236}">
                    <a16:creationId xmlns:a16="http://schemas.microsoft.com/office/drawing/2014/main" id="{5C268244-1016-4E86-8FFC-AD0D579F4AC5}"/>
                  </a:ext>
                </a:extLst>
              </p:cNvPr>
              <p:cNvSpPr/>
              <p:nvPr/>
            </p:nvSpPr>
            <p:spPr>
              <a:xfrm>
                <a:off x="3189749" y="1774282"/>
                <a:ext cx="279634" cy="299751"/>
              </a:xfrm>
              <a:prstGeom prst="ellipse">
                <a:avLst/>
              </a:prstGeom>
              <a:solidFill>
                <a:sysClr val="window" lastClr="FFFFFF">
                  <a:lumMod val="65000"/>
                </a:sysClr>
              </a:solidFill>
              <a:ln w="12700" cap="flat" cmpd="sng" algn="ctr">
                <a:solidFill>
                  <a:sysClr val="window" lastClr="FFFFFF">
                    <a:lumMod val="50000"/>
                  </a:sysClr>
                </a:solid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a:ln>
                      <a:noFill/>
                    </a:ln>
                    <a:solidFill>
                      <a:schemeClr val="bg1"/>
                    </a:solidFill>
                    <a:effectLst/>
                    <a:uLnTx/>
                    <a:uFillTx/>
                    <a:latin typeface="Calibri" panose="020F0502020204030204"/>
                    <a:ea typeface="+mn-ea"/>
                    <a:cs typeface="Calibri"/>
                  </a:rPr>
                  <a:t>2</a:t>
                </a:r>
                <a:endParaRPr kumimoji="0" lang="de-DE" sz="1800" b="0" i="0" u="none" strike="noStrike" kern="0" cap="none" spc="0" normalizeH="0" baseline="0" noProof="0" dirty="0">
                  <a:ln>
                    <a:noFill/>
                  </a:ln>
                  <a:solidFill>
                    <a:schemeClr val="bg1"/>
                  </a:solidFill>
                  <a:effectLst/>
                  <a:uLnTx/>
                  <a:uFillTx/>
                  <a:latin typeface="Calibri" panose="020F0502020204030204"/>
                  <a:ea typeface="+mn-ea"/>
                  <a:cs typeface="+mn-cs"/>
                </a:endParaRPr>
              </a:p>
            </p:txBody>
          </p:sp>
          <p:pic>
            <p:nvPicPr>
              <p:cNvPr id="118" name="Grafik 31" descr="Platte mit einfarbiger Füllung">
                <a:extLst>
                  <a:ext uri="{FF2B5EF4-FFF2-40B4-BE49-F238E27FC236}">
                    <a16:creationId xmlns:a16="http://schemas.microsoft.com/office/drawing/2014/main" id="{37EA2048-4322-45D1-AB78-A5322F8416F4}"/>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800161" y="1919510"/>
                <a:ext cx="497566" cy="535049"/>
              </a:xfrm>
              <a:prstGeom prst="rect">
                <a:avLst/>
              </a:prstGeom>
            </p:spPr>
          </p:pic>
        </p:grpSp>
        <p:sp>
          <p:nvSpPr>
            <p:cNvPr id="98" name="Textfeld 97">
              <a:extLst>
                <a:ext uri="{FF2B5EF4-FFF2-40B4-BE49-F238E27FC236}">
                  <a16:creationId xmlns:a16="http://schemas.microsoft.com/office/drawing/2014/main" id="{BC25997A-690F-46BD-8E64-B702E4704CB2}"/>
                </a:ext>
              </a:extLst>
            </p:cNvPr>
            <p:cNvSpPr txBox="1"/>
            <p:nvPr/>
          </p:nvSpPr>
          <p:spPr>
            <a:xfrm>
              <a:off x="2044146" y="2699102"/>
              <a:ext cx="209545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schemeClr val="tx1">
                      <a:lumMod val="65000"/>
                      <a:lumOff val="35000"/>
                    </a:schemeClr>
                  </a:solidFill>
                  <a:effectLst/>
                  <a:uLnTx/>
                  <a:uFillTx/>
                  <a:latin typeface="Calibri" panose="020F0502020204030204"/>
                  <a:cs typeface="+mn-cs"/>
                </a:rPr>
                <a:t>Life Cycle </a:t>
              </a:r>
              <a:r>
                <a:rPr kumimoji="0" lang="de-DE" sz="1800" b="1" i="0" u="none" strike="noStrike" kern="0" cap="none" spc="0" normalizeH="0" baseline="0" noProof="0" dirty="0" err="1">
                  <a:ln>
                    <a:noFill/>
                  </a:ln>
                  <a:solidFill>
                    <a:schemeClr val="tx1">
                      <a:lumMod val="65000"/>
                      <a:lumOff val="35000"/>
                    </a:schemeClr>
                  </a:solidFill>
                  <a:effectLst/>
                  <a:uLnTx/>
                  <a:uFillTx/>
                  <a:latin typeface="Calibri" panose="020F0502020204030204"/>
                  <a:cs typeface="+mn-cs"/>
                </a:rPr>
                <a:t>Inventory</a:t>
              </a:r>
              <a:endParaRPr kumimoji="0" lang="de-DE" sz="1800" b="1" i="0" u="none" strike="noStrike" kern="0" cap="none" spc="0" normalizeH="0" baseline="0" noProof="0" dirty="0">
                <a:ln>
                  <a:noFill/>
                </a:ln>
                <a:solidFill>
                  <a:schemeClr val="tx1">
                    <a:lumMod val="65000"/>
                    <a:lumOff val="35000"/>
                  </a:schemeClr>
                </a:solidFill>
                <a:effectLst/>
                <a:uLnTx/>
                <a:uFillTx/>
                <a:latin typeface="Calibri" panose="020F0502020204030204"/>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dirty="0">
                <a:ln>
                  <a:noFill/>
                </a:ln>
                <a:solidFill>
                  <a:schemeClr val="tx1">
                    <a:lumMod val="65000"/>
                    <a:lumOff val="35000"/>
                  </a:schemeClr>
                </a:solidFill>
                <a:effectLst/>
                <a:uLnTx/>
                <a:uFillTx/>
                <a:latin typeface="Calibri" panose="020F0502020204030204"/>
                <a:cs typeface="+mn-cs"/>
              </a:endParaRPr>
            </a:p>
          </p:txBody>
        </p:sp>
      </p:grpSp>
      <p:grpSp>
        <p:nvGrpSpPr>
          <p:cNvPr id="3" name="Gruppieren 2"/>
          <p:cNvGrpSpPr/>
          <p:nvPr/>
        </p:nvGrpSpPr>
        <p:grpSpPr>
          <a:xfrm>
            <a:off x="256957" y="1540110"/>
            <a:ext cx="1885056" cy="2626941"/>
            <a:chOff x="256957" y="1774282"/>
            <a:chExt cx="1885056" cy="2626941"/>
          </a:xfrm>
        </p:grpSpPr>
        <p:sp>
          <p:nvSpPr>
            <p:cNvPr id="105" name="Ellipse 104">
              <a:extLst>
                <a:ext uri="{FF2B5EF4-FFF2-40B4-BE49-F238E27FC236}">
                  <a16:creationId xmlns:a16="http://schemas.microsoft.com/office/drawing/2014/main" id="{927B7516-BE50-4696-A432-36107641F936}"/>
                </a:ext>
              </a:extLst>
            </p:cNvPr>
            <p:cNvSpPr/>
            <p:nvPr/>
          </p:nvSpPr>
          <p:spPr>
            <a:xfrm>
              <a:off x="603072" y="1820143"/>
              <a:ext cx="704028" cy="735434"/>
            </a:xfrm>
            <a:prstGeom prst="ellipse">
              <a:avLst/>
            </a:prstGeom>
            <a:no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tx1">
                    <a:lumMod val="65000"/>
                    <a:lumOff val="35000"/>
                  </a:schemeClr>
                </a:solidFill>
                <a:effectLst/>
                <a:uLnTx/>
                <a:uFillTx/>
                <a:latin typeface="Calibri" panose="020F0502020204030204"/>
                <a:ea typeface="+mn-ea"/>
                <a:cs typeface="+mn-cs"/>
              </a:endParaRPr>
            </a:p>
          </p:txBody>
        </p:sp>
        <p:sp>
          <p:nvSpPr>
            <p:cNvPr id="111" name="Ellipse 110">
              <a:extLst>
                <a:ext uri="{FF2B5EF4-FFF2-40B4-BE49-F238E27FC236}">
                  <a16:creationId xmlns:a16="http://schemas.microsoft.com/office/drawing/2014/main" id="{BC481E0E-DED9-4CC8-AD92-1AC84707FB35}"/>
                </a:ext>
              </a:extLst>
            </p:cNvPr>
            <p:cNvSpPr/>
            <p:nvPr/>
          </p:nvSpPr>
          <p:spPr>
            <a:xfrm>
              <a:off x="1093321" y="1774282"/>
              <a:ext cx="279634" cy="292108"/>
            </a:xfrm>
            <a:prstGeom prst="ellipse">
              <a:avLst/>
            </a:prstGeom>
            <a:solidFill>
              <a:sysClr val="window" lastClr="FFFFFF">
                <a:lumMod val="65000"/>
              </a:sysClr>
            </a:solidFill>
            <a:ln w="12700" cap="flat" cmpd="sng" algn="ctr">
              <a:solidFill>
                <a:sysClr val="window" lastClr="FFFFFF">
                  <a:lumMod val="50000"/>
                </a:sysClr>
              </a:solid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a:ln>
                    <a:noFill/>
                  </a:ln>
                  <a:solidFill>
                    <a:schemeClr val="bg1"/>
                  </a:solidFill>
                  <a:effectLst/>
                  <a:uLnTx/>
                  <a:uFillTx/>
                  <a:latin typeface="Calibri" panose="020F0502020204030204"/>
                  <a:ea typeface="+mn-ea"/>
                  <a:cs typeface="Calibri"/>
                </a:rPr>
                <a:t>1</a:t>
              </a:r>
              <a:endParaRPr kumimoji="0" lang="de-DE" sz="1800" b="0" i="0" u="none" strike="noStrike" kern="0" cap="none" spc="0" normalizeH="0" baseline="0" noProof="0">
                <a:ln>
                  <a:noFill/>
                </a:ln>
                <a:solidFill>
                  <a:schemeClr val="bg1"/>
                </a:solidFill>
                <a:effectLst/>
                <a:uLnTx/>
                <a:uFillTx/>
                <a:latin typeface="Calibri" panose="020F0502020204030204"/>
                <a:ea typeface="+mn-ea"/>
                <a:cs typeface="+mn-cs"/>
              </a:endParaRPr>
            </a:p>
          </p:txBody>
        </p:sp>
        <p:pic>
          <p:nvPicPr>
            <p:cNvPr id="115" name="Grafik 28" descr="Volltreffer mit einfarbiger Füllung">
              <a:extLst>
                <a:ext uri="{FF2B5EF4-FFF2-40B4-BE49-F238E27FC236}">
                  <a16:creationId xmlns:a16="http://schemas.microsoft.com/office/drawing/2014/main" id="{6A0C522B-AB19-462A-B17D-CBE483C3B0E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67147" y="1881292"/>
              <a:ext cx="585372" cy="603841"/>
            </a:xfrm>
            <a:prstGeom prst="rect">
              <a:avLst/>
            </a:prstGeom>
          </p:spPr>
        </p:pic>
        <p:sp>
          <p:nvSpPr>
            <p:cNvPr id="97" name="Textfeld 96">
              <a:extLst>
                <a:ext uri="{FF2B5EF4-FFF2-40B4-BE49-F238E27FC236}">
                  <a16:creationId xmlns:a16="http://schemas.microsoft.com/office/drawing/2014/main" id="{0886C27F-458B-466E-AB7E-87A73C49D04F}"/>
                </a:ext>
              </a:extLst>
            </p:cNvPr>
            <p:cNvSpPr txBox="1"/>
            <p:nvPr/>
          </p:nvSpPr>
          <p:spPr>
            <a:xfrm>
              <a:off x="271590" y="2688979"/>
              <a:ext cx="1660029" cy="37945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de-DE" b="1" kern="0" dirty="0">
                  <a:solidFill>
                    <a:schemeClr val="tx1">
                      <a:lumMod val="65000"/>
                      <a:lumOff val="35000"/>
                    </a:schemeClr>
                  </a:solidFill>
                  <a:latin typeface="Calibri" panose="020F0502020204030204"/>
                  <a:cs typeface="+mn-cs"/>
                </a:rPr>
                <a:t>Goal </a:t>
              </a:r>
              <a:r>
                <a:rPr lang="de-DE" b="1" kern="0" dirty="0" err="1">
                  <a:solidFill>
                    <a:schemeClr val="tx1">
                      <a:lumMod val="65000"/>
                      <a:lumOff val="35000"/>
                    </a:schemeClr>
                  </a:solidFill>
                  <a:latin typeface="Calibri" panose="020F0502020204030204"/>
                  <a:cs typeface="+mn-cs"/>
                </a:rPr>
                <a:t>and</a:t>
              </a:r>
              <a:r>
                <a:rPr lang="de-DE" b="1" kern="0" dirty="0">
                  <a:solidFill>
                    <a:schemeClr val="tx1">
                      <a:lumMod val="65000"/>
                      <a:lumOff val="35000"/>
                    </a:schemeClr>
                  </a:solidFill>
                  <a:latin typeface="Calibri" panose="020F0502020204030204"/>
                  <a:cs typeface="+mn-cs"/>
                </a:rPr>
                <a:t> </a:t>
              </a:r>
              <a:r>
                <a:rPr lang="de-DE" b="1" kern="0" dirty="0" err="1">
                  <a:solidFill>
                    <a:schemeClr val="tx1">
                      <a:lumMod val="65000"/>
                      <a:lumOff val="35000"/>
                    </a:schemeClr>
                  </a:solidFill>
                  <a:latin typeface="Calibri" panose="020F0502020204030204"/>
                  <a:cs typeface="+mn-cs"/>
                </a:rPr>
                <a:t>Scope</a:t>
              </a:r>
              <a:endParaRPr kumimoji="0" lang="de-DE" sz="1800" b="1" i="0" u="none" strike="noStrike" kern="0" cap="none" spc="0" normalizeH="0" baseline="0" noProof="0" dirty="0">
                <a:ln>
                  <a:noFill/>
                </a:ln>
                <a:solidFill>
                  <a:schemeClr val="tx1">
                    <a:lumMod val="65000"/>
                    <a:lumOff val="35000"/>
                  </a:schemeClr>
                </a:solidFill>
                <a:effectLst/>
                <a:uLnTx/>
                <a:uFillTx/>
                <a:latin typeface="Calibri" panose="020F0502020204030204"/>
                <a:cs typeface="+mn-cs"/>
              </a:endParaRPr>
            </a:p>
          </p:txBody>
        </p:sp>
        <p:sp>
          <p:nvSpPr>
            <p:cNvPr id="101" name="Textfeld 100">
              <a:extLst>
                <a:ext uri="{FF2B5EF4-FFF2-40B4-BE49-F238E27FC236}">
                  <a16:creationId xmlns:a16="http://schemas.microsoft.com/office/drawing/2014/main" id="{3E43E763-5399-4067-A0F5-2FFBE4C05A26}"/>
                </a:ext>
              </a:extLst>
            </p:cNvPr>
            <p:cNvSpPr txBox="1"/>
            <p:nvPr/>
          </p:nvSpPr>
          <p:spPr>
            <a:xfrm>
              <a:off x="256957" y="3231672"/>
              <a:ext cx="1885056"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sng" strike="noStrike" kern="0" cap="none" spc="0" normalizeH="0" baseline="0" noProof="0" dirty="0">
                  <a:ln>
                    <a:noFill/>
                  </a:ln>
                  <a:solidFill>
                    <a:schemeClr val="tx1">
                      <a:lumMod val="65000"/>
                      <a:lumOff val="35000"/>
                    </a:schemeClr>
                  </a:solidFill>
                  <a:effectLst/>
                  <a:uLnTx/>
                  <a:uFillTx/>
                  <a:latin typeface="Calibri" panose="020F0502020204030204"/>
                  <a:cs typeface="+mn-cs"/>
                </a:rPr>
                <a:t>Definition</a:t>
              </a: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mn-cs"/>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Goal</a:t>
              </a:r>
            </a:p>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a:t>
              </a:r>
              <a:r>
                <a:rPr kumimoji="0" lang="de-DE" sz="1400" b="0" i="0" u="none" strike="noStrike" kern="0" cap="none" spc="0" normalizeH="0" baseline="0" noProof="0" dirty="0" err="1">
                  <a:ln>
                    <a:noFill/>
                  </a:ln>
                  <a:solidFill>
                    <a:schemeClr val="tx1">
                      <a:lumMod val="65000"/>
                      <a:lumOff val="35000"/>
                    </a:schemeClr>
                  </a:solidFill>
                  <a:effectLst/>
                  <a:uLnTx/>
                  <a:uFillTx/>
                  <a:latin typeface="Calibri" panose="020F0502020204030204"/>
                  <a:cs typeface="Calibri"/>
                </a:rPr>
                <a:t>Functional</a:t>
              </a: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Unit</a:t>
              </a:r>
            </a:p>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System </a:t>
              </a:r>
              <a:r>
                <a:rPr kumimoji="0" lang="de-DE" sz="1400" b="0" i="0" u="none" strike="noStrike" kern="0" cap="none" spc="0" normalizeH="0" baseline="0" noProof="0" dirty="0" err="1">
                  <a:ln>
                    <a:noFill/>
                  </a:ln>
                  <a:solidFill>
                    <a:schemeClr val="tx1">
                      <a:lumMod val="65000"/>
                      <a:lumOff val="35000"/>
                    </a:schemeClr>
                  </a:solidFill>
                  <a:effectLst/>
                  <a:uLnTx/>
                  <a:uFillTx/>
                  <a:latin typeface="Calibri" panose="020F0502020204030204"/>
                  <a:cs typeface="Calibri"/>
                </a:rPr>
                <a:t>boundary</a:t>
              </a: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(s)</a:t>
              </a:r>
            </a:p>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Data </a:t>
              </a:r>
              <a:r>
                <a:rPr kumimoji="0" lang="de-DE" sz="1400" b="0" i="0" u="none" strike="noStrike" kern="0" cap="none" spc="0" normalizeH="0" baseline="0" noProof="0" dirty="0" err="1">
                  <a:ln>
                    <a:noFill/>
                  </a:ln>
                  <a:solidFill>
                    <a:schemeClr val="tx1">
                      <a:lumMod val="65000"/>
                      <a:lumOff val="35000"/>
                    </a:schemeClr>
                  </a:solidFill>
                  <a:effectLst/>
                  <a:uLnTx/>
                  <a:uFillTx/>
                  <a:latin typeface="Calibri" panose="020F0502020204030204"/>
                  <a:cs typeface="Calibri"/>
                </a:rPr>
                <a:t>requirements</a:t>
              </a:r>
              <a:endPar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endParaRPr>
            </a:p>
          </p:txBody>
        </p:sp>
      </p:grpSp>
      <p:grpSp>
        <p:nvGrpSpPr>
          <p:cNvPr id="7" name="Gruppieren 6"/>
          <p:cNvGrpSpPr/>
          <p:nvPr/>
        </p:nvGrpSpPr>
        <p:grpSpPr>
          <a:xfrm>
            <a:off x="4011318" y="1540110"/>
            <a:ext cx="2484400" cy="2842385"/>
            <a:chOff x="4011318" y="1774282"/>
            <a:chExt cx="2484400" cy="2842385"/>
          </a:xfrm>
        </p:grpSpPr>
        <p:sp>
          <p:nvSpPr>
            <p:cNvPr id="107" name="Ellipse 106">
              <a:extLst>
                <a:ext uri="{FF2B5EF4-FFF2-40B4-BE49-F238E27FC236}">
                  <a16:creationId xmlns:a16="http://schemas.microsoft.com/office/drawing/2014/main" id="{3417F4B7-78AD-4E9F-8A1C-CA49EE5BDEAF}"/>
                </a:ext>
              </a:extLst>
            </p:cNvPr>
            <p:cNvSpPr/>
            <p:nvPr/>
          </p:nvSpPr>
          <p:spPr>
            <a:xfrm>
              <a:off x="4838913" y="1820143"/>
              <a:ext cx="704028" cy="735434"/>
            </a:xfrm>
            <a:prstGeom prst="ellipse">
              <a:avLst/>
            </a:prstGeom>
            <a:no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tx1">
                    <a:lumMod val="65000"/>
                    <a:lumOff val="35000"/>
                  </a:schemeClr>
                </a:solidFill>
                <a:effectLst/>
                <a:uLnTx/>
                <a:uFillTx/>
                <a:latin typeface="Calibri" panose="020F0502020204030204"/>
                <a:ea typeface="+mn-ea"/>
                <a:cs typeface="+mn-cs"/>
              </a:endParaRPr>
            </a:p>
          </p:txBody>
        </p:sp>
        <p:sp>
          <p:nvSpPr>
            <p:cNvPr id="109" name="Pfeil: nach rechts 17">
              <a:extLst>
                <a:ext uri="{FF2B5EF4-FFF2-40B4-BE49-F238E27FC236}">
                  <a16:creationId xmlns:a16="http://schemas.microsoft.com/office/drawing/2014/main" id="{0B9D21F3-EDE1-466C-A28C-9E2C48A7D0CA}"/>
                </a:ext>
              </a:extLst>
            </p:cNvPr>
            <p:cNvSpPr/>
            <p:nvPr/>
          </p:nvSpPr>
          <p:spPr>
            <a:xfrm>
              <a:off x="4011318" y="2019643"/>
              <a:ext cx="403432" cy="338795"/>
            </a:xfrm>
            <a:prstGeom prst="rightArrow">
              <a:avLst/>
            </a:prstGeom>
            <a:solidFill>
              <a:sysClr val="window" lastClr="FFFFFF">
                <a:lumMod val="50000"/>
              </a:sysClr>
            </a:solidFill>
            <a:ln w="12700" cap="flat" cmpd="sng" algn="ctr">
              <a:solidFill>
                <a:sysClr val="windowText" lastClr="000000">
                  <a:lumMod val="75000"/>
                  <a:lumOff val="2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tx1">
                    <a:lumMod val="65000"/>
                    <a:lumOff val="35000"/>
                  </a:schemeClr>
                </a:solidFill>
                <a:effectLst/>
                <a:uLnTx/>
                <a:uFillTx/>
                <a:latin typeface="Calibri" panose="020F0502020204030204"/>
                <a:ea typeface="+mn-ea"/>
                <a:cs typeface="+mn-cs"/>
              </a:endParaRPr>
            </a:p>
          </p:txBody>
        </p:sp>
        <p:sp>
          <p:nvSpPr>
            <p:cNvPr id="113" name="Ellipse 112">
              <a:extLst>
                <a:ext uri="{FF2B5EF4-FFF2-40B4-BE49-F238E27FC236}">
                  <a16:creationId xmlns:a16="http://schemas.microsoft.com/office/drawing/2014/main" id="{F6D5ADCD-782C-4F50-8CBB-5CE807724351}"/>
                </a:ext>
              </a:extLst>
            </p:cNvPr>
            <p:cNvSpPr/>
            <p:nvPr/>
          </p:nvSpPr>
          <p:spPr>
            <a:xfrm>
              <a:off x="5329163" y="1774282"/>
              <a:ext cx="279634" cy="299751"/>
            </a:xfrm>
            <a:prstGeom prst="ellipse">
              <a:avLst/>
            </a:prstGeom>
            <a:solidFill>
              <a:sysClr val="window" lastClr="FFFFFF">
                <a:lumMod val="65000"/>
              </a:sysClr>
            </a:solidFill>
            <a:ln w="12700" cap="flat" cmpd="sng" algn="ctr">
              <a:solidFill>
                <a:sysClr val="window" lastClr="FFFFFF">
                  <a:lumMod val="50000"/>
                </a:sysClr>
              </a:solid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a:ln>
                    <a:noFill/>
                  </a:ln>
                  <a:solidFill>
                    <a:schemeClr val="bg1"/>
                  </a:solidFill>
                  <a:effectLst/>
                  <a:uLnTx/>
                  <a:uFillTx/>
                  <a:latin typeface="Calibri" panose="020F0502020204030204"/>
                  <a:ea typeface="+mn-ea"/>
                  <a:cs typeface="Calibri"/>
                </a:rPr>
                <a:t>3</a:t>
              </a:r>
              <a:endParaRPr kumimoji="0" lang="de-DE" sz="1800" b="0" i="0" u="none" strike="noStrike" kern="0" cap="none" spc="0" normalizeH="0" baseline="0" noProof="0" dirty="0">
                <a:ln>
                  <a:noFill/>
                </a:ln>
                <a:solidFill>
                  <a:schemeClr val="bg1"/>
                </a:solidFill>
                <a:effectLst/>
                <a:uLnTx/>
                <a:uFillTx/>
                <a:latin typeface="Calibri" panose="020F0502020204030204"/>
                <a:ea typeface="+mn-ea"/>
                <a:cs typeface="+mn-cs"/>
              </a:endParaRPr>
            </a:p>
          </p:txBody>
        </p:sp>
        <p:pic>
          <p:nvPicPr>
            <p:cNvPr id="116" name="Grafik 29" descr="Recherche mit einfarbiger Füllung">
              <a:extLst>
                <a:ext uri="{FF2B5EF4-FFF2-40B4-BE49-F238E27FC236}">
                  <a16:creationId xmlns:a16="http://schemas.microsoft.com/office/drawing/2014/main" id="{E3DDCFE5-9B69-41BF-ADF2-5890A2C4BC4B}"/>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948355" y="1919510"/>
              <a:ext cx="519518" cy="535049"/>
            </a:xfrm>
            <a:prstGeom prst="rect">
              <a:avLst/>
            </a:prstGeom>
          </p:spPr>
        </p:pic>
        <p:sp>
          <p:nvSpPr>
            <p:cNvPr id="99" name="Textfeld 98">
              <a:extLst>
                <a:ext uri="{FF2B5EF4-FFF2-40B4-BE49-F238E27FC236}">
                  <a16:creationId xmlns:a16="http://schemas.microsoft.com/office/drawing/2014/main" id="{319C1EFB-697D-4682-B862-8F53C7A18958}"/>
                </a:ext>
              </a:extLst>
            </p:cNvPr>
            <p:cNvSpPr txBox="1"/>
            <p:nvPr/>
          </p:nvSpPr>
          <p:spPr>
            <a:xfrm>
              <a:off x="4362867" y="2699102"/>
              <a:ext cx="202523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schemeClr val="tx1">
                      <a:lumMod val="65000"/>
                      <a:lumOff val="35000"/>
                    </a:schemeClr>
                  </a:solidFill>
                  <a:effectLst/>
                  <a:uLnTx/>
                  <a:uFillTx/>
                  <a:latin typeface="Calibri" panose="020F0502020204030204"/>
                  <a:cs typeface="+mn-cs"/>
                </a:rPr>
                <a:t>Impact </a:t>
              </a:r>
              <a:r>
                <a:rPr kumimoji="0" lang="de-DE" sz="1800" b="1" i="0" u="none" strike="noStrike" kern="0" cap="none" spc="0" normalizeH="0" baseline="0" noProof="0" dirty="0" err="1">
                  <a:ln>
                    <a:noFill/>
                  </a:ln>
                  <a:solidFill>
                    <a:schemeClr val="tx1">
                      <a:lumMod val="65000"/>
                      <a:lumOff val="35000"/>
                    </a:schemeClr>
                  </a:solidFill>
                  <a:effectLst/>
                  <a:uLnTx/>
                  <a:uFillTx/>
                  <a:latin typeface="Calibri" panose="020F0502020204030204"/>
                  <a:cs typeface="+mn-cs"/>
                </a:rPr>
                <a:t>assessment</a:t>
              </a:r>
              <a:endParaRPr kumimoji="0" lang="de-DE" sz="1800" b="1" i="0" u="none" strike="noStrike" kern="0" cap="none" spc="0" normalizeH="0" baseline="0" noProof="0" dirty="0">
                <a:ln>
                  <a:noFill/>
                </a:ln>
                <a:solidFill>
                  <a:schemeClr val="tx1">
                    <a:lumMod val="65000"/>
                    <a:lumOff val="35000"/>
                  </a:schemeClr>
                </a:solidFill>
                <a:effectLst/>
                <a:uLnTx/>
                <a:uFillTx/>
                <a:latin typeface="Calibri" panose="020F0502020204030204"/>
                <a:cs typeface="+mn-cs"/>
              </a:endParaRPr>
            </a:p>
          </p:txBody>
        </p:sp>
        <p:sp>
          <p:nvSpPr>
            <p:cNvPr id="102" name="Textfeld 101">
              <a:extLst>
                <a:ext uri="{FF2B5EF4-FFF2-40B4-BE49-F238E27FC236}">
                  <a16:creationId xmlns:a16="http://schemas.microsoft.com/office/drawing/2014/main" id="{6F9B6690-FC27-45C7-AB8A-500839BD8B44}"/>
                </a:ext>
              </a:extLst>
            </p:cNvPr>
            <p:cNvSpPr txBox="1"/>
            <p:nvPr/>
          </p:nvSpPr>
          <p:spPr>
            <a:xfrm>
              <a:off x="4414749" y="3231672"/>
              <a:ext cx="2080969"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sng" strike="noStrike" kern="0" cap="none" spc="0" normalizeH="0" baseline="0" noProof="0" dirty="0">
                  <a:ln>
                    <a:noFill/>
                  </a:ln>
                  <a:solidFill>
                    <a:schemeClr val="tx1">
                      <a:lumMod val="65000"/>
                      <a:lumOff val="35000"/>
                    </a:schemeClr>
                  </a:solidFill>
                  <a:effectLst/>
                  <a:uLnTx/>
                  <a:uFillTx/>
                  <a:latin typeface="Calibri" panose="020F0502020204030204"/>
                  <a:cs typeface="+mn-cs"/>
                </a:rPr>
                <a:t>Environmental</a:t>
              </a:r>
              <a:r>
                <a:rPr kumimoji="0" lang="de-DE" sz="1400" b="0" i="0" u="sng" strike="noStrike" kern="0" cap="none" spc="0" normalizeH="0" noProof="0" dirty="0">
                  <a:ln>
                    <a:noFill/>
                  </a:ln>
                  <a:solidFill>
                    <a:schemeClr val="tx1">
                      <a:lumMod val="65000"/>
                      <a:lumOff val="35000"/>
                    </a:schemeClr>
                  </a:solidFill>
                  <a:effectLst/>
                  <a:uLnTx/>
                  <a:uFillTx/>
                  <a:latin typeface="Calibri" panose="020F0502020204030204"/>
                  <a:cs typeface="+mn-cs"/>
                </a:rPr>
                <a:t> </a:t>
              </a:r>
              <a:r>
                <a:rPr kumimoji="0" lang="de-DE" sz="1400" b="0" i="0" u="sng" strike="noStrike" kern="0" cap="none" spc="0" normalizeH="0" noProof="0" dirty="0" err="1">
                  <a:ln>
                    <a:noFill/>
                  </a:ln>
                  <a:solidFill>
                    <a:schemeClr val="tx1">
                      <a:lumMod val="65000"/>
                      <a:lumOff val="35000"/>
                    </a:schemeClr>
                  </a:solidFill>
                  <a:effectLst/>
                  <a:uLnTx/>
                  <a:uFillTx/>
                  <a:latin typeface="Calibri" panose="020F0502020204030204"/>
                  <a:cs typeface="+mn-cs"/>
                </a:rPr>
                <a:t>impacts</a:t>
              </a:r>
              <a:r>
                <a:rPr kumimoji="0" lang="de-DE" sz="1400" b="0" i="0" u="sng" strike="noStrike" kern="0" cap="none" spc="0" normalizeH="0" baseline="0" noProof="0" dirty="0">
                  <a:ln>
                    <a:noFill/>
                  </a:ln>
                  <a:solidFill>
                    <a:schemeClr val="tx1">
                      <a:lumMod val="65000"/>
                      <a:lumOff val="35000"/>
                    </a:schemeClr>
                  </a:solidFill>
                  <a:effectLst/>
                  <a:uLnTx/>
                  <a:uFillTx/>
                  <a:latin typeface="Calibri" panose="020F0502020204030204"/>
                  <a:cs typeface="+mn-cs"/>
                </a:rPr>
                <a:t>: </a:t>
              </a:r>
            </a:p>
            <a:p>
              <a:pPr marR="0" lvl="0" defTabSz="914400" eaLnBrk="1" fontAlgn="auto" latinLnBrk="0" hangingPunct="1">
                <a:lnSpc>
                  <a:spcPct val="100000"/>
                </a:lnSpc>
                <a:spcBef>
                  <a:spcPts val="0"/>
                </a:spcBef>
                <a:spcAft>
                  <a:spcPts val="0"/>
                </a:spcAft>
                <a:buClrTx/>
                <a:buSzTx/>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Definition Impact </a:t>
              </a:r>
            </a:p>
            <a:p>
              <a:pPr marR="0" lvl="0" defTabSz="914400" eaLnBrk="1" fontAlgn="auto" latinLnBrk="0" hangingPunct="1">
                <a:lnSpc>
                  <a:spcPct val="100000"/>
                </a:lnSpc>
                <a:spcBef>
                  <a:spcPts val="0"/>
                </a:spcBef>
                <a:spcAft>
                  <a:spcPts val="0"/>
                </a:spcAft>
                <a:buClrTx/>
                <a:buSzTx/>
                <a:tabLst/>
                <a:defRPr/>
              </a:pPr>
              <a:r>
                <a:rPr lang="de-DE" sz="1400" kern="0" dirty="0">
                  <a:solidFill>
                    <a:schemeClr val="tx1">
                      <a:lumMod val="65000"/>
                      <a:lumOff val="35000"/>
                    </a:schemeClr>
                  </a:solidFill>
                  <a:latin typeface="Calibri" panose="020F0502020204030204"/>
                  <a:cs typeface="Calibri"/>
                </a:rPr>
                <a:t>   </a:t>
              </a:r>
              <a:r>
                <a:rPr kumimoji="0" lang="de-DE" sz="1400" b="0" i="0" u="none" strike="noStrike" kern="0" cap="none" spc="0" normalizeH="0" baseline="0" noProof="0" dirty="0" err="1">
                  <a:ln>
                    <a:noFill/>
                  </a:ln>
                  <a:solidFill>
                    <a:schemeClr val="tx1">
                      <a:lumMod val="65000"/>
                      <a:lumOff val="35000"/>
                    </a:schemeClr>
                  </a:solidFill>
                  <a:effectLst/>
                  <a:uLnTx/>
                  <a:uFillTx/>
                  <a:latin typeface="Calibri" panose="020F0502020204030204"/>
                  <a:cs typeface="Calibri"/>
                </a:rPr>
                <a:t>category</a:t>
              </a:r>
              <a:endPar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Impact </a:t>
              </a:r>
              <a:r>
                <a:rPr kumimoji="0" lang="de-DE" sz="1400" b="0" i="0" u="none" strike="noStrike" kern="0" cap="none" spc="0" normalizeH="0" baseline="0" noProof="0" dirty="0" err="1">
                  <a:ln>
                    <a:noFill/>
                  </a:ln>
                  <a:solidFill>
                    <a:schemeClr val="tx1">
                      <a:lumMod val="65000"/>
                      <a:lumOff val="35000"/>
                    </a:schemeClr>
                  </a:solidFill>
                  <a:effectLst/>
                  <a:uLnTx/>
                  <a:uFillTx/>
                  <a:latin typeface="Calibri" panose="020F0502020204030204"/>
                  <a:cs typeface="Calibri"/>
                </a:rPr>
                <a:t>assessment</a:t>
              </a:r>
              <a:endPar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Impact </a:t>
              </a:r>
              <a:r>
                <a:rPr kumimoji="0" lang="de-DE" sz="1400" b="0" i="0" u="none" strike="noStrike" kern="0" cap="none" spc="0" normalizeH="0" baseline="0" noProof="0" dirty="0" err="1">
                  <a:ln>
                    <a:noFill/>
                  </a:ln>
                  <a:solidFill>
                    <a:schemeClr val="tx1">
                      <a:lumMod val="65000"/>
                      <a:lumOff val="35000"/>
                    </a:schemeClr>
                  </a:solidFill>
                  <a:effectLst/>
                  <a:uLnTx/>
                  <a:uFillTx/>
                  <a:latin typeface="Calibri" panose="020F0502020204030204"/>
                  <a:cs typeface="Calibri"/>
                </a:rPr>
                <a:t>classification</a:t>
              </a:r>
              <a:endPar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Impact </a:t>
              </a:r>
              <a:r>
                <a:rPr kumimoji="0" lang="de-DE" sz="1400" b="0" i="0" u="none" strike="noStrike" kern="0" cap="none" spc="0" normalizeH="0" baseline="0" noProof="0" dirty="0" err="1">
                  <a:ln>
                    <a:noFill/>
                  </a:ln>
                  <a:solidFill>
                    <a:schemeClr val="tx1">
                      <a:lumMod val="65000"/>
                      <a:lumOff val="35000"/>
                    </a:schemeClr>
                  </a:solidFill>
                  <a:effectLst/>
                  <a:uLnTx/>
                  <a:uFillTx/>
                  <a:latin typeface="Calibri" panose="020F0502020204030204"/>
                  <a:cs typeface="Calibri"/>
                </a:rPr>
                <a:t>characterization</a:t>
              </a:r>
              <a:endPar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endParaRPr>
            </a:p>
          </p:txBody>
        </p:sp>
      </p:grpSp>
      <p:grpSp>
        <p:nvGrpSpPr>
          <p:cNvPr id="8" name="Gruppieren 7"/>
          <p:cNvGrpSpPr/>
          <p:nvPr/>
        </p:nvGrpSpPr>
        <p:grpSpPr>
          <a:xfrm>
            <a:off x="6341455" y="1540110"/>
            <a:ext cx="2659670" cy="2842386"/>
            <a:chOff x="6341455" y="1774282"/>
            <a:chExt cx="2659670" cy="2842386"/>
          </a:xfrm>
        </p:grpSpPr>
        <p:sp>
          <p:nvSpPr>
            <p:cNvPr id="108" name="Ellipse 107">
              <a:extLst>
                <a:ext uri="{FF2B5EF4-FFF2-40B4-BE49-F238E27FC236}">
                  <a16:creationId xmlns:a16="http://schemas.microsoft.com/office/drawing/2014/main" id="{7DB051EC-8A66-4B52-A9C6-A747EEC5A533}"/>
                </a:ext>
              </a:extLst>
            </p:cNvPr>
            <p:cNvSpPr/>
            <p:nvPr/>
          </p:nvSpPr>
          <p:spPr>
            <a:xfrm>
              <a:off x="7192289" y="1820142"/>
              <a:ext cx="704028" cy="735434"/>
            </a:xfrm>
            <a:prstGeom prst="ellipse">
              <a:avLst/>
            </a:prstGeom>
            <a:no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tx1">
                    <a:lumMod val="65000"/>
                    <a:lumOff val="35000"/>
                  </a:schemeClr>
                </a:solidFill>
                <a:effectLst/>
                <a:uLnTx/>
                <a:uFillTx/>
                <a:latin typeface="Calibri" panose="020F0502020204030204"/>
                <a:ea typeface="+mn-ea"/>
                <a:cs typeface="+mn-cs"/>
              </a:endParaRPr>
            </a:p>
          </p:txBody>
        </p:sp>
        <p:sp>
          <p:nvSpPr>
            <p:cNvPr id="110" name="Pfeil: nach rechts 18">
              <a:extLst>
                <a:ext uri="{FF2B5EF4-FFF2-40B4-BE49-F238E27FC236}">
                  <a16:creationId xmlns:a16="http://schemas.microsoft.com/office/drawing/2014/main" id="{CFB5DCFB-F2BC-40C0-B6D2-51590D8ED8F9}"/>
                </a:ext>
              </a:extLst>
            </p:cNvPr>
            <p:cNvSpPr/>
            <p:nvPr/>
          </p:nvSpPr>
          <p:spPr>
            <a:xfrm>
              <a:off x="6341455" y="2019643"/>
              <a:ext cx="403432" cy="338795"/>
            </a:xfrm>
            <a:prstGeom prst="rightArrow">
              <a:avLst/>
            </a:prstGeom>
            <a:solidFill>
              <a:sysClr val="window" lastClr="FFFFFF">
                <a:lumMod val="50000"/>
              </a:sysClr>
            </a:solidFill>
            <a:ln w="12700" cap="flat" cmpd="sng" algn="ctr">
              <a:solidFill>
                <a:sysClr val="windowText" lastClr="000000">
                  <a:lumMod val="75000"/>
                  <a:lumOff val="2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tx1">
                    <a:lumMod val="65000"/>
                    <a:lumOff val="35000"/>
                  </a:schemeClr>
                </a:solidFill>
                <a:effectLst/>
                <a:uLnTx/>
                <a:uFillTx/>
                <a:latin typeface="Calibri" panose="020F0502020204030204"/>
                <a:ea typeface="+mn-ea"/>
                <a:cs typeface="+mn-cs"/>
              </a:endParaRPr>
            </a:p>
          </p:txBody>
        </p:sp>
        <p:sp>
          <p:nvSpPr>
            <p:cNvPr id="114" name="Ellipse 113">
              <a:extLst>
                <a:ext uri="{FF2B5EF4-FFF2-40B4-BE49-F238E27FC236}">
                  <a16:creationId xmlns:a16="http://schemas.microsoft.com/office/drawing/2014/main" id="{CFE7A477-11FA-4D20-B2D6-9CF3032EA849}"/>
                </a:ext>
              </a:extLst>
            </p:cNvPr>
            <p:cNvSpPr/>
            <p:nvPr/>
          </p:nvSpPr>
          <p:spPr>
            <a:xfrm>
              <a:off x="7686164" y="1774282"/>
              <a:ext cx="279634" cy="299751"/>
            </a:xfrm>
            <a:prstGeom prst="ellipse">
              <a:avLst/>
            </a:prstGeom>
            <a:solidFill>
              <a:sysClr val="window" lastClr="FFFFFF">
                <a:lumMod val="65000"/>
              </a:sysClr>
            </a:solidFill>
            <a:ln w="12700" cap="flat" cmpd="sng" algn="ctr">
              <a:solidFill>
                <a:sysClr val="window" lastClr="FFFFFF">
                  <a:lumMod val="50000"/>
                </a:sysClr>
              </a:solid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a:ln>
                    <a:noFill/>
                  </a:ln>
                  <a:solidFill>
                    <a:schemeClr val="bg1"/>
                  </a:solidFill>
                  <a:effectLst/>
                  <a:uLnTx/>
                  <a:uFillTx/>
                  <a:latin typeface="Calibri" panose="020F0502020204030204"/>
                  <a:ea typeface="+mn-ea"/>
                  <a:cs typeface="Calibri"/>
                </a:rPr>
                <a:t>4</a:t>
              </a:r>
              <a:endParaRPr kumimoji="0" lang="de-DE" sz="1800" b="0" i="0" u="none" strike="noStrike" kern="0" cap="none" spc="0" normalizeH="0" baseline="0" noProof="0" dirty="0">
                <a:ln>
                  <a:noFill/>
                </a:ln>
                <a:solidFill>
                  <a:schemeClr val="bg1"/>
                </a:solidFill>
                <a:effectLst/>
                <a:uLnTx/>
                <a:uFillTx/>
                <a:latin typeface="Calibri" panose="020F0502020204030204"/>
                <a:ea typeface="+mn-ea"/>
                <a:cs typeface="+mn-cs"/>
              </a:endParaRPr>
            </a:p>
          </p:txBody>
        </p:sp>
        <p:pic>
          <p:nvPicPr>
            <p:cNvPr id="117" name="Grafik 30" descr="Präsentation mit Checkliste mit einfarbiger Füllung">
              <a:extLst>
                <a:ext uri="{FF2B5EF4-FFF2-40B4-BE49-F238E27FC236}">
                  <a16:creationId xmlns:a16="http://schemas.microsoft.com/office/drawing/2014/main" id="{10F075A2-FAA9-4A90-9A22-B5B1611A2F64}"/>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7303893" y="1927154"/>
              <a:ext cx="512201" cy="527406"/>
            </a:xfrm>
            <a:prstGeom prst="rect">
              <a:avLst/>
            </a:prstGeom>
          </p:spPr>
        </p:pic>
        <p:sp>
          <p:nvSpPr>
            <p:cNvPr id="100" name="Textfeld 99">
              <a:extLst>
                <a:ext uri="{FF2B5EF4-FFF2-40B4-BE49-F238E27FC236}">
                  <a16:creationId xmlns:a16="http://schemas.microsoft.com/office/drawing/2014/main" id="{EFDE82AA-59E7-45BC-9AC8-CBEDE59CFBF4}"/>
                </a:ext>
              </a:extLst>
            </p:cNvPr>
            <p:cNvSpPr txBox="1"/>
            <p:nvPr/>
          </p:nvSpPr>
          <p:spPr>
            <a:xfrm>
              <a:off x="6807130" y="2715916"/>
              <a:ext cx="155764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schemeClr val="tx1">
                      <a:lumMod val="65000"/>
                      <a:lumOff val="35000"/>
                    </a:schemeClr>
                  </a:solidFill>
                  <a:effectLst/>
                  <a:uLnTx/>
                  <a:uFillTx/>
                  <a:latin typeface="Calibri" panose="020F0502020204030204"/>
                  <a:cs typeface="+mn-cs"/>
                </a:rPr>
                <a:t>Interpretation</a:t>
              </a:r>
            </a:p>
          </p:txBody>
        </p:sp>
        <p:sp>
          <p:nvSpPr>
            <p:cNvPr id="103" name="Textfeld 102">
              <a:extLst>
                <a:ext uri="{FF2B5EF4-FFF2-40B4-BE49-F238E27FC236}">
                  <a16:creationId xmlns:a16="http://schemas.microsoft.com/office/drawing/2014/main" id="{AB53EC85-0CA5-449E-89ED-99620AAF4608}"/>
                </a:ext>
              </a:extLst>
            </p:cNvPr>
            <p:cNvSpPr txBox="1"/>
            <p:nvPr/>
          </p:nvSpPr>
          <p:spPr>
            <a:xfrm>
              <a:off x="6858000" y="3231673"/>
              <a:ext cx="2143125"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u="sng" kern="0" dirty="0">
                  <a:solidFill>
                    <a:schemeClr val="tx1">
                      <a:lumMod val="65000"/>
                      <a:lumOff val="35000"/>
                    </a:schemeClr>
                  </a:solidFill>
                  <a:latin typeface="Calibri" panose="020F0502020204030204"/>
                  <a:cs typeface="+mn-cs"/>
                </a:rPr>
                <a:t>Evaluation: </a:t>
              </a:r>
            </a:p>
            <a:p>
              <a:pPr marL="0" marR="0" lvl="0" indent="0" defTabSz="914400" eaLnBrk="1" fontAlgn="auto" latinLnBrk="0" hangingPunct="1">
                <a:lnSpc>
                  <a:spcPct val="100000"/>
                </a:lnSpc>
                <a:spcBef>
                  <a:spcPts val="0"/>
                </a:spcBef>
                <a:spcAft>
                  <a:spcPts val="0"/>
                </a:spcAft>
                <a:buClrTx/>
                <a:buSzTx/>
                <a:buFontTx/>
                <a:buNone/>
                <a:tabLst/>
                <a:defRPr/>
              </a:pPr>
              <a:r>
                <a:rPr lang="en-US" sz="1400" kern="0" dirty="0">
                  <a:solidFill>
                    <a:schemeClr val="tx1">
                      <a:lumMod val="65000"/>
                      <a:lumOff val="35000"/>
                    </a:schemeClr>
                  </a:solidFill>
                  <a:latin typeface="Calibri" panose="020F0502020204030204"/>
                  <a:cs typeface="+mn-cs"/>
                </a:rPr>
                <a:t>- Parameter evaluation</a:t>
              </a:r>
            </a:p>
            <a:p>
              <a:pPr marL="0" marR="0" lvl="0" indent="0" defTabSz="914400" eaLnBrk="1" fontAlgn="auto" latinLnBrk="0" hangingPunct="1">
                <a:lnSpc>
                  <a:spcPct val="100000"/>
                </a:lnSpc>
                <a:spcBef>
                  <a:spcPts val="0"/>
                </a:spcBef>
                <a:spcAft>
                  <a:spcPts val="0"/>
                </a:spcAft>
                <a:buClrTx/>
                <a:buSzTx/>
                <a:buFontTx/>
                <a:buNone/>
                <a:tabLst/>
                <a:defRPr/>
              </a:pPr>
              <a:r>
                <a:rPr lang="en-US" sz="1400" kern="0" dirty="0">
                  <a:solidFill>
                    <a:schemeClr val="tx1">
                      <a:lumMod val="65000"/>
                      <a:lumOff val="35000"/>
                    </a:schemeClr>
                  </a:solidFill>
                  <a:latin typeface="Calibri" panose="020F0502020204030204"/>
                  <a:cs typeface="+mn-cs"/>
                </a:rPr>
                <a:t>- Conclusions</a:t>
              </a:r>
            </a:p>
            <a:p>
              <a:pPr marL="0" marR="0" lvl="0" indent="0" defTabSz="914400" eaLnBrk="1" fontAlgn="auto" latinLnBrk="0" hangingPunct="1">
                <a:lnSpc>
                  <a:spcPct val="100000"/>
                </a:lnSpc>
                <a:spcBef>
                  <a:spcPts val="0"/>
                </a:spcBef>
                <a:spcAft>
                  <a:spcPts val="0"/>
                </a:spcAft>
                <a:buClrTx/>
                <a:buSzTx/>
                <a:buFontTx/>
                <a:buNone/>
                <a:tabLst/>
                <a:defRPr/>
              </a:pPr>
              <a:r>
                <a:rPr lang="en-US" sz="1400" kern="0" dirty="0">
                  <a:solidFill>
                    <a:schemeClr val="tx1">
                      <a:lumMod val="65000"/>
                      <a:lumOff val="35000"/>
                    </a:schemeClr>
                  </a:solidFill>
                  <a:latin typeface="Calibri" panose="020F0502020204030204"/>
                  <a:cs typeface="+mn-cs"/>
                </a:rPr>
                <a:t>- Sensitivity test</a:t>
              </a:r>
            </a:p>
            <a:p>
              <a:pPr marR="0" lvl="0" defTabSz="914400" eaLnBrk="1" fontAlgn="auto" latinLnBrk="0" hangingPunct="1">
                <a:lnSpc>
                  <a:spcPct val="100000"/>
                </a:lnSpc>
                <a:spcBef>
                  <a:spcPts val="0"/>
                </a:spcBef>
                <a:spcAft>
                  <a:spcPts val="0"/>
                </a:spcAft>
                <a:buClrTx/>
                <a:buSzTx/>
                <a:tabLst/>
                <a:defRPr/>
              </a:pPr>
              <a:r>
                <a:rPr lang="en-US" sz="1400" kern="0" dirty="0">
                  <a:solidFill>
                    <a:schemeClr val="tx1">
                      <a:lumMod val="65000"/>
                      <a:lumOff val="35000"/>
                    </a:schemeClr>
                  </a:solidFill>
                  <a:latin typeface="Calibri" panose="020F0502020204030204"/>
                  <a:cs typeface="+mn-cs"/>
                </a:rPr>
                <a:t>- Recommendations for </a:t>
              </a:r>
            </a:p>
            <a:p>
              <a:pPr marR="0" lvl="0" defTabSz="914400" eaLnBrk="1" fontAlgn="auto" latinLnBrk="0" hangingPunct="1">
                <a:lnSpc>
                  <a:spcPct val="100000"/>
                </a:lnSpc>
                <a:spcBef>
                  <a:spcPts val="0"/>
                </a:spcBef>
                <a:spcAft>
                  <a:spcPts val="0"/>
                </a:spcAft>
                <a:buClrTx/>
                <a:buSzTx/>
                <a:tabLst/>
                <a:defRPr/>
              </a:pPr>
              <a:r>
                <a:rPr lang="en-US" sz="1400" kern="0" dirty="0">
                  <a:solidFill>
                    <a:schemeClr val="tx1">
                      <a:lumMod val="65000"/>
                      <a:lumOff val="35000"/>
                    </a:schemeClr>
                  </a:solidFill>
                  <a:latin typeface="Calibri" panose="020F0502020204030204"/>
                  <a:cs typeface="+mn-cs"/>
                </a:rPr>
                <a:t>  action</a:t>
              </a:r>
              <a:endParaRPr kumimoji="0" lang="de-DE" sz="1400" b="0" i="0" strike="noStrike" kern="0" cap="none" spc="0" normalizeH="0" baseline="0" noProof="0" dirty="0">
                <a:ln>
                  <a:noFill/>
                </a:ln>
                <a:solidFill>
                  <a:schemeClr val="tx1">
                    <a:lumMod val="65000"/>
                    <a:lumOff val="35000"/>
                  </a:schemeClr>
                </a:solidFill>
                <a:effectLst/>
                <a:uLnTx/>
                <a:uFillTx/>
                <a:latin typeface="Calibri" panose="020F0502020204030204"/>
                <a:cs typeface="Calibri"/>
              </a:endParaRPr>
            </a:p>
          </p:txBody>
        </p:sp>
      </p:grpSp>
      <p:sp>
        <p:nvSpPr>
          <p:cNvPr id="39" name="Inhaltsplatzhalter 2"/>
          <p:cNvSpPr>
            <a:spLocks noGrp="1"/>
          </p:cNvSpPr>
          <p:nvPr>
            <p:ph idx="1"/>
          </p:nvPr>
        </p:nvSpPr>
        <p:spPr>
          <a:xfrm>
            <a:off x="250824" y="844199"/>
            <a:ext cx="8113949" cy="405721"/>
          </a:xfrm>
        </p:spPr>
        <p:txBody>
          <a:bodyPr/>
          <a:lstStyle/>
          <a:p>
            <a:pPr marL="0" indent="0">
              <a:buNone/>
            </a:pPr>
            <a:r>
              <a:rPr lang="en-US" b="1" dirty="0"/>
              <a:t>4 Phases of LCA according to DIN EN ISO 14040</a:t>
            </a:r>
          </a:p>
        </p:txBody>
      </p:sp>
      <p:sp>
        <p:nvSpPr>
          <p:cNvPr id="38" name="Inhaltsplatzhalter 2"/>
          <p:cNvSpPr txBox="1">
            <a:spLocks/>
          </p:cNvSpPr>
          <p:nvPr/>
        </p:nvSpPr>
        <p:spPr bwMode="auto">
          <a:xfrm>
            <a:off x="2132488" y="4499848"/>
            <a:ext cx="6642900" cy="675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55588" indent="-255588"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1pPr>
            <a:lvl2pPr marL="555625" indent="-212725" algn="l" rtl="0" eaLnBrk="0" fontAlgn="base" hangingPunct="0">
              <a:spcBef>
                <a:spcPct val="20000"/>
              </a:spcBef>
              <a:spcAft>
                <a:spcPct val="0"/>
              </a:spcAft>
              <a:buFont typeface="Wingdings" pitchFamily="2" charset="2"/>
              <a:buChar char="q"/>
              <a:defRPr kern="1200">
                <a:solidFill>
                  <a:srgbClr val="595959"/>
                </a:solidFill>
                <a:latin typeface="+mn-lt"/>
                <a:ea typeface="+mn-ea"/>
                <a:cs typeface="+mn-cs"/>
              </a:defRPr>
            </a:lvl2pPr>
            <a:lvl3pPr marL="855663" indent="-169863" algn="l" rtl="0" eaLnBrk="0" fontAlgn="base" hangingPunct="0">
              <a:spcBef>
                <a:spcPct val="20000"/>
              </a:spcBef>
              <a:spcAft>
                <a:spcPct val="0"/>
              </a:spcAft>
              <a:buFont typeface="Courier New" pitchFamily="49" charset="0"/>
              <a:buChar char="o"/>
              <a:defRPr kern="1200">
                <a:solidFill>
                  <a:srgbClr val="595959"/>
                </a:solidFill>
                <a:latin typeface="+mn-lt"/>
                <a:ea typeface="+mn-ea"/>
                <a:cs typeface="+mn-cs"/>
              </a:defRPr>
            </a:lvl3pPr>
            <a:lvl4pPr marL="1198563" indent="-169863"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4pPr>
            <a:lvl5pPr marL="1541463" indent="-169863"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5pPr>
            <a:lvl6pPr marL="1885874"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61"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47"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33"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1400" dirty="0"/>
              <a:t>Impact categories represent important environmental aspects and are assigned to the Life Cycle Inventory results (e.g. climate change, water use) (</a:t>
            </a:r>
            <a:r>
              <a:rPr lang="en-US" sz="1400" dirty="0">
                <a:solidFill>
                  <a:schemeClr val="tx1">
                    <a:lumMod val="65000"/>
                    <a:lumOff val="35000"/>
                  </a:schemeClr>
                </a:solidFill>
              </a:rPr>
              <a:t>DIN EN ISO 14040:2021)</a:t>
            </a:r>
          </a:p>
        </p:txBody>
      </p:sp>
      <p:cxnSp>
        <p:nvCxnSpPr>
          <p:cNvPr id="40" name="Gerade Verbindung mit Pfeil 39"/>
          <p:cNvCxnSpPr>
            <a:cxnSpLocks/>
            <a:stCxn id="102" idx="2"/>
            <a:endCxn id="38" idx="0"/>
          </p:cNvCxnSpPr>
          <p:nvPr/>
        </p:nvCxnSpPr>
        <p:spPr>
          <a:xfrm flipH="1">
            <a:off x="5453938" y="4382495"/>
            <a:ext cx="1296" cy="117353"/>
          </a:xfrm>
          <a:prstGeom prst="straightConnector1">
            <a:avLst/>
          </a:prstGeom>
          <a:ln w="38100">
            <a:solidFill>
              <a:srgbClr val="42B38F"/>
            </a:solidFill>
            <a:tailEnd type="triangle"/>
          </a:ln>
        </p:spPr>
        <p:style>
          <a:lnRef idx="1">
            <a:schemeClr val="accent1"/>
          </a:lnRef>
          <a:fillRef idx="0">
            <a:schemeClr val="accent1"/>
          </a:fillRef>
          <a:effectRef idx="0">
            <a:schemeClr val="accent1"/>
          </a:effectRef>
          <a:fontRef idx="minor">
            <a:schemeClr val="tx1"/>
          </a:fontRef>
        </p:style>
      </p:cxnSp>
      <p:sp>
        <p:nvSpPr>
          <p:cNvPr id="41" name="Inhaltsplatzhalter 2"/>
          <p:cNvSpPr txBox="1">
            <a:spLocks/>
          </p:cNvSpPr>
          <p:nvPr/>
        </p:nvSpPr>
        <p:spPr bwMode="auto">
          <a:xfrm>
            <a:off x="359087" y="4489157"/>
            <a:ext cx="1680795" cy="675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55588" indent="-255588"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1pPr>
            <a:lvl2pPr marL="555625" indent="-212725" algn="l" rtl="0" eaLnBrk="0" fontAlgn="base" hangingPunct="0">
              <a:spcBef>
                <a:spcPct val="20000"/>
              </a:spcBef>
              <a:spcAft>
                <a:spcPct val="0"/>
              </a:spcAft>
              <a:buFont typeface="Wingdings" pitchFamily="2" charset="2"/>
              <a:buChar char="q"/>
              <a:defRPr kern="1200">
                <a:solidFill>
                  <a:srgbClr val="595959"/>
                </a:solidFill>
                <a:latin typeface="+mn-lt"/>
                <a:ea typeface="+mn-ea"/>
                <a:cs typeface="+mn-cs"/>
              </a:defRPr>
            </a:lvl2pPr>
            <a:lvl3pPr marL="855663" indent="-169863" algn="l" rtl="0" eaLnBrk="0" fontAlgn="base" hangingPunct="0">
              <a:spcBef>
                <a:spcPct val="20000"/>
              </a:spcBef>
              <a:spcAft>
                <a:spcPct val="0"/>
              </a:spcAft>
              <a:buFont typeface="Courier New" pitchFamily="49" charset="0"/>
              <a:buChar char="o"/>
              <a:defRPr kern="1200">
                <a:solidFill>
                  <a:srgbClr val="595959"/>
                </a:solidFill>
                <a:latin typeface="+mn-lt"/>
                <a:ea typeface="+mn-ea"/>
                <a:cs typeface="+mn-cs"/>
              </a:defRPr>
            </a:lvl3pPr>
            <a:lvl4pPr marL="1198563" indent="-169863"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4pPr>
            <a:lvl5pPr marL="1541463" indent="-169863"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5pPr>
            <a:lvl6pPr marL="1885874"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61"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47"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33"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1400" dirty="0"/>
              <a:t>Crucial for the significance</a:t>
            </a:r>
            <a:endParaRPr lang="en-US" sz="1400" dirty="0">
              <a:solidFill>
                <a:schemeClr val="tx1">
                  <a:lumMod val="65000"/>
                  <a:lumOff val="35000"/>
                </a:schemeClr>
              </a:solidFill>
            </a:endParaRPr>
          </a:p>
        </p:txBody>
      </p:sp>
      <p:cxnSp>
        <p:nvCxnSpPr>
          <p:cNvPr id="42" name="Gerade Verbindung mit Pfeil 41"/>
          <p:cNvCxnSpPr>
            <a:cxnSpLocks/>
            <a:stCxn id="101" idx="2"/>
            <a:endCxn id="41" idx="0"/>
          </p:cNvCxnSpPr>
          <p:nvPr/>
        </p:nvCxnSpPr>
        <p:spPr>
          <a:xfrm>
            <a:off x="1199485" y="4167051"/>
            <a:ext cx="0" cy="322106"/>
          </a:xfrm>
          <a:prstGeom prst="straightConnector1">
            <a:avLst/>
          </a:prstGeom>
          <a:ln w="38100">
            <a:solidFill>
              <a:srgbClr val="42B38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6089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42"/>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4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xit" presetSubtype="0" fill="hold" grpId="0" nodeType="withEffect">
                                  <p:stCondLst>
                                    <p:cond delay="0"/>
                                  </p:stCondLst>
                                  <p:childTnLst>
                                    <p:set>
                                      <p:cBhvr>
                                        <p:cTn id="32" dur="1" fill="hold">
                                          <p:stCondLst>
                                            <p:cond delay="0"/>
                                          </p:stCondLst>
                                        </p:cTn>
                                        <p:tgtEl>
                                          <p:spTgt spid="38"/>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40"/>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41" grpId="0"/>
      <p:bldP spid="4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8E15DB-B633-4E2E-B61A-95C9F8BF62CE}"/>
              </a:ext>
            </a:extLst>
          </p:cNvPr>
          <p:cNvSpPr>
            <a:spLocks noGrp="1"/>
          </p:cNvSpPr>
          <p:nvPr>
            <p:ph type="title"/>
          </p:nvPr>
        </p:nvSpPr>
        <p:spPr/>
        <p:txBody>
          <a:bodyPr/>
          <a:lstStyle/>
          <a:p>
            <a:r>
              <a:rPr lang="de-DE" dirty="0"/>
              <a:t>Goal and </a:t>
            </a:r>
            <a:r>
              <a:rPr lang="de-DE" dirty="0" err="1"/>
              <a:t>Scope</a:t>
            </a:r>
            <a:endParaRPr lang="en-GB" dirty="0"/>
          </a:p>
        </p:txBody>
      </p:sp>
      <p:sp>
        <p:nvSpPr>
          <p:cNvPr id="3" name="Inhaltsplatzhalter 2">
            <a:extLst>
              <a:ext uri="{FF2B5EF4-FFF2-40B4-BE49-F238E27FC236}">
                <a16:creationId xmlns:a16="http://schemas.microsoft.com/office/drawing/2014/main" id="{CFA89EDB-3F1A-4D82-A537-6544D8CA8EFB}"/>
              </a:ext>
            </a:extLst>
          </p:cNvPr>
          <p:cNvSpPr>
            <a:spLocks noGrp="1"/>
          </p:cNvSpPr>
          <p:nvPr>
            <p:ph idx="1"/>
          </p:nvPr>
        </p:nvSpPr>
        <p:spPr>
          <a:xfrm>
            <a:off x="250825" y="1057275"/>
            <a:ext cx="6854825" cy="4048125"/>
          </a:xfrm>
        </p:spPr>
        <p:txBody>
          <a:bodyPr/>
          <a:lstStyle/>
          <a:p>
            <a:pPr marL="0" indent="0">
              <a:buNone/>
            </a:pPr>
            <a:r>
              <a:rPr lang="en-GB" b="1" dirty="0"/>
              <a:t>Goal Definition</a:t>
            </a:r>
          </a:p>
          <a:p>
            <a:r>
              <a:rPr lang="en-GB" dirty="0"/>
              <a:t>The goal of the life cycle assessment is defined by specifying the intended application, the reasons for carrying out the study, and the target audience.</a:t>
            </a:r>
          </a:p>
          <a:p>
            <a:pPr marL="0" indent="0">
              <a:buNone/>
            </a:pPr>
            <a:r>
              <a:rPr lang="en-GB" b="1" dirty="0"/>
              <a:t>Functional Unit</a:t>
            </a:r>
          </a:p>
          <a:p>
            <a:r>
              <a:rPr lang="en-GB" dirty="0"/>
              <a:t>The functional unit represents the quantified performance of a product system and serves as the reference unit for all input and output flows as well as for the assessment of environmental impacts.</a:t>
            </a:r>
            <a:br>
              <a:rPr lang="en-GB" dirty="0"/>
            </a:br>
            <a:r>
              <a:rPr lang="en-GB" dirty="0"/>
              <a:t>Only product systems that are functionally equivalent may be compared on the basis of the functional unit.</a:t>
            </a:r>
          </a:p>
          <a:p>
            <a:pPr marL="0" indent="0">
              <a:buNone/>
            </a:pPr>
            <a:r>
              <a:rPr lang="en-GB" b="1" dirty="0"/>
              <a:t>Examples:</a:t>
            </a:r>
            <a:endParaRPr lang="en-GB" dirty="0"/>
          </a:p>
          <a:p>
            <a:r>
              <a:rPr lang="en-GB" dirty="0"/>
              <a:t>Comparison of ketchup packaging systems → </a:t>
            </a:r>
            <a:r>
              <a:rPr lang="en-GB" b="1" dirty="0"/>
              <a:t>packaging containing 500 ml of ketchup</a:t>
            </a:r>
            <a:endParaRPr lang="en-GB" dirty="0"/>
          </a:p>
          <a:p>
            <a:pPr marL="0" indent="0">
              <a:buNone/>
            </a:pPr>
            <a:endParaRPr lang="en-GB" dirty="0"/>
          </a:p>
        </p:txBody>
      </p:sp>
      <p:sp>
        <p:nvSpPr>
          <p:cNvPr id="4" name="Fußzeilenplatzhalter 3">
            <a:extLst>
              <a:ext uri="{FF2B5EF4-FFF2-40B4-BE49-F238E27FC236}">
                <a16:creationId xmlns:a16="http://schemas.microsoft.com/office/drawing/2014/main" id="{B8815C57-09D9-45D3-9E6B-8C75710E1A4F}"/>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2C727751-B11B-4F0B-8E81-DC0F8D539B29}"/>
              </a:ext>
            </a:extLst>
          </p:cNvPr>
          <p:cNvSpPr>
            <a:spLocks noGrp="1"/>
          </p:cNvSpPr>
          <p:nvPr>
            <p:ph type="sldNum" sz="quarter" idx="11"/>
          </p:nvPr>
        </p:nvSpPr>
        <p:spPr/>
        <p:txBody>
          <a:bodyPr/>
          <a:lstStyle/>
          <a:p>
            <a:pPr>
              <a:defRPr/>
            </a:pPr>
            <a:fld id="{3E5630D3-3DA3-455C-A380-9841F777A6B6}" type="slidenum">
              <a:rPr lang="it-IT" altLang="it-IT" smtClean="0"/>
              <a:pPr>
                <a:defRPr/>
              </a:pPr>
              <a:t>15</a:t>
            </a:fld>
            <a:endParaRPr lang="it-IT" altLang="it-IT" dirty="0"/>
          </a:p>
        </p:txBody>
      </p:sp>
      <p:pic>
        <p:nvPicPr>
          <p:cNvPr id="6" name="Grafik 5">
            <a:extLst>
              <a:ext uri="{FF2B5EF4-FFF2-40B4-BE49-F238E27FC236}">
                <a16:creationId xmlns:a16="http://schemas.microsoft.com/office/drawing/2014/main" id="{6E1FAC6E-DC90-43ED-B372-051D9F7189CF}"/>
              </a:ext>
            </a:extLst>
          </p:cNvPr>
          <p:cNvPicPr>
            <a:picLocks noChangeAspect="1"/>
          </p:cNvPicPr>
          <p:nvPr/>
        </p:nvPicPr>
        <p:blipFill rotWithShape="1">
          <a:blip r:embed="rId2"/>
          <a:srcRect l="32748" t="9649" r="31579" b="9649"/>
          <a:stretch/>
        </p:blipFill>
        <p:spPr>
          <a:xfrm>
            <a:off x="7210425" y="2926054"/>
            <a:ext cx="963334" cy="2179346"/>
          </a:xfrm>
          <a:prstGeom prst="rect">
            <a:avLst/>
          </a:prstGeom>
        </p:spPr>
      </p:pic>
    </p:spTree>
    <p:extLst>
      <p:ext uri="{BB962C8B-B14F-4D97-AF65-F5344CB8AC3E}">
        <p14:creationId xmlns:p14="http://schemas.microsoft.com/office/powerpoint/2010/main" val="31659894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Goal and </a:t>
            </a:r>
            <a:r>
              <a:rPr lang="de-DE" dirty="0" err="1"/>
              <a:t>Scope</a:t>
            </a:r>
            <a:r>
              <a:rPr lang="de-DE" dirty="0"/>
              <a:t>: </a:t>
            </a:r>
            <a:r>
              <a:rPr lang="de-DE" dirty="0" err="1"/>
              <a:t>Functional</a:t>
            </a:r>
            <a:r>
              <a:rPr lang="de-DE" dirty="0"/>
              <a:t> </a:t>
            </a:r>
            <a:r>
              <a:rPr lang="de-DE" dirty="0" err="1"/>
              <a:t>unit</a:t>
            </a:r>
            <a:endParaRPr lang="en-US" dirty="0"/>
          </a:p>
        </p:txBody>
      </p:sp>
      <p:sp>
        <p:nvSpPr>
          <p:cNvPr id="4" name="Fußzeilenplatzhalter 3"/>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p:cNvSpPr>
            <a:spLocks noGrp="1"/>
          </p:cNvSpPr>
          <p:nvPr>
            <p:ph type="sldNum" sz="quarter" idx="11"/>
          </p:nvPr>
        </p:nvSpPr>
        <p:spPr/>
        <p:txBody>
          <a:bodyPr/>
          <a:lstStyle/>
          <a:p>
            <a:pPr>
              <a:defRPr/>
            </a:pPr>
            <a:r>
              <a:rPr lang="it-IT" altLang="it-IT" dirty="0"/>
              <a:t>10</a:t>
            </a:r>
          </a:p>
        </p:txBody>
      </p:sp>
      <p:sp>
        <p:nvSpPr>
          <p:cNvPr id="11" name="Inhaltsplatzhalter 2"/>
          <p:cNvSpPr txBox="1">
            <a:spLocks/>
          </p:cNvSpPr>
          <p:nvPr/>
        </p:nvSpPr>
        <p:spPr bwMode="auto">
          <a:xfrm>
            <a:off x="250825" y="1057275"/>
            <a:ext cx="8642350" cy="154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55588" indent="-255588"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1pPr>
            <a:lvl2pPr marL="555625" indent="-212725" algn="l" rtl="0" eaLnBrk="0" fontAlgn="base" hangingPunct="0">
              <a:spcBef>
                <a:spcPct val="20000"/>
              </a:spcBef>
              <a:spcAft>
                <a:spcPct val="0"/>
              </a:spcAft>
              <a:buFont typeface="Wingdings" pitchFamily="2" charset="2"/>
              <a:buChar char="q"/>
              <a:defRPr kern="1200">
                <a:solidFill>
                  <a:srgbClr val="595959"/>
                </a:solidFill>
                <a:latin typeface="+mn-lt"/>
                <a:ea typeface="+mn-ea"/>
                <a:cs typeface="+mn-cs"/>
              </a:defRPr>
            </a:lvl2pPr>
            <a:lvl3pPr marL="855663" indent="-169863" algn="l" rtl="0" eaLnBrk="0" fontAlgn="base" hangingPunct="0">
              <a:spcBef>
                <a:spcPct val="20000"/>
              </a:spcBef>
              <a:spcAft>
                <a:spcPct val="0"/>
              </a:spcAft>
              <a:buFont typeface="Courier New" pitchFamily="49" charset="0"/>
              <a:buChar char="o"/>
              <a:defRPr kern="1200">
                <a:solidFill>
                  <a:srgbClr val="595959"/>
                </a:solidFill>
                <a:latin typeface="+mn-lt"/>
                <a:ea typeface="+mn-ea"/>
                <a:cs typeface="+mn-cs"/>
              </a:defRPr>
            </a:lvl3pPr>
            <a:lvl4pPr marL="1198563" indent="-169863"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4pPr>
            <a:lvl5pPr marL="1541463" indent="-169863"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5pPr>
            <a:lvl6pPr marL="1885874"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61"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47"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33"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dirty="0"/>
              <a:t>LCA allows to compare the environmental sustainability of polymers / packaging</a:t>
            </a:r>
          </a:p>
          <a:p>
            <a:r>
              <a:rPr lang="en-US" dirty="0">
                <a:solidFill>
                  <a:schemeClr val="tx1">
                    <a:lumMod val="65000"/>
                    <a:lumOff val="35000"/>
                  </a:schemeClr>
                </a:solidFill>
              </a:rPr>
              <a:t>Material functionality must be included, as products often have higher resource consumption and consequently higher potential environmental impact than their packaging</a:t>
            </a:r>
          </a:p>
        </p:txBody>
      </p:sp>
      <p:grpSp>
        <p:nvGrpSpPr>
          <p:cNvPr id="12" name="Gruppieren 11"/>
          <p:cNvGrpSpPr/>
          <p:nvPr/>
        </p:nvGrpSpPr>
        <p:grpSpPr>
          <a:xfrm>
            <a:off x="1454236" y="2560427"/>
            <a:ext cx="6832254" cy="2431643"/>
            <a:chOff x="3874079" y="2096292"/>
            <a:chExt cx="8520617" cy="3337152"/>
          </a:xfrm>
        </p:grpSpPr>
        <p:cxnSp>
          <p:nvCxnSpPr>
            <p:cNvPr id="13" name="Gerade Verbindung mit Pfeil 12"/>
            <p:cNvCxnSpPr/>
            <p:nvPr/>
          </p:nvCxnSpPr>
          <p:spPr>
            <a:xfrm flipV="1">
              <a:off x="4819866" y="2683325"/>
              <a:ext cx="0" cy="2350986"/>
            </a:xfrm>
            <a:prstGeom prst="straightConnector1">
              <a:avLst/>
            </a:prstGeom>
            <a:noFill/>
            <a:ln w="57150" cap="flat">
              <a:solidFill>
                <a:schemeClr val="tx1">
                  <a:lumMod val="50000"/>
                  <a:lumOff val="50000"/>
                </a:schemeClr>
              </a:solidFill>
              <a:prstDash val="solid"/>
              <a:miter/>
              <a:tailEnd type="arrow"/>
            </a:ln>
          </p:spPr>
        </p:cxnSp>
        <p:cxnSp>
          <p:nvCxnSpPr>
            <p:cNvPr id="14" name="Gerade Verbindung mit Pfeil 13"/>
            <p:cNvCxnSpPr/>
            <p:nvPr/>
          </p:nvCxnSpPr>
          <p:spPr>
            <a:xfrm>
              <a:off x="4787167" y="5034311"/>
              <a:ext cx="5971617" cy="0"/>
            </a:xfrm>
            <a:prstGeom prst="straightConnector1">
              <a:avLst/>
            </a:prstGeom>
            <a:noFill/>
            <a:ln w="57150" cap="flat">
              <a:solidFill>
                <a:schemeClr val="tx1">
                  <a:lumMod val="50000"/>
                  <a:lumOff val="50000"/>
                </a:schemeClr>
              </a:solidFill>
              <a:prstDash val="solid"/>
              <a:miter/>
              <a:tailEnd type="arrow"/>
            </a:ln>
          </p:spPr>
        </p:cxnSp>
        <p:cxnSp>
          <p:nvCxnSpPr>
            <p:cNvPr id="15" name="Gerade Verbindung 7"/>
            <p:cNvCxnSpPr/>
            <p:nvPr/>
          </p:nvCxnSpPr>
          <p:spPr>
            <a:xfrm>
              <a:off x="4644868" y="3937132"/>
              <a:ext cx="5970977" cy="0"/>
            </a:xfrm>
            <a:prstGeom prst="straightConnector1">
              <a:avLst/>
            </a:prstGeom>
            <a:noFill/>
            <a:ln w="19046" cap="flat">
              <a:solidFill>
                <a:schemeClr val="tx1">
                  <a:lumMod val="50000"/>
                  <a:lumOff val="50000"/>
                </a:schemeClr>
              </a:solidFill>
              <a:prstDash val="solid"/>
              <a:miter/>
            </a:ln>
          </p:spPr>
        </p:cxnSp>
        <p:cxnSp>
          <p:nvCxnSpPr>
            <p:cNvPr id="16" name="Gerade Verbindung 11"/>
            <p:cNvCxnSpPr/>
            <p:nvPr/>
          </p:nvCxnSpPr>
          <p:spPr>
            <a:xfrm flipV="1">
              <a:off x="6842948" y="2707556"/>
              <a:ext cx="0" cy="2350849"/>
            </a:xfrm>
            <a:prstGeom prst="straightConnector1">
              <a:avLst/>
            </a:prstGeom>
            <a:noFill/>
            <a:ln w="19046" cap="flat">
              <a:solidFill>
                <a:schemeClr val="tx1">
                  <a:lumMod val="50000"/>
                  <a:lumOff val="50000"/>
                </a:schemeClr>
              </a:solidFill>
              <a:prstDash val="solid"/>
              <a:miter/>
            </a:ln>
          </p:spPr>
        </p:cxnSp>
        <p:sp>
          <p:nvSpPr>
            <p:cNvPr id="17" name="Freihandform 9"/>
            <p:cNvSpPr/>
            <p:nvPr/>
          </p:nvSpPr>
          <p:spPr>
            <a:xfrm>
              <a:off x="5038243" y="2707556"/>
              <a:ext cx="4480130" cy="1209129"/>
            </a:xfrm>
            <a:custGeom>
              <a:avLst/>
              <a:gdLst>
                <a:gd name="f0" fmla="val 10800000"/>
                <a:gd name="f1" fmla="val 5400000"/>
                <a:gd name="f2" fmla="val 180"/>
                <a:gd name="f3" fmla="val w"/>
                <a:gd name="f4" fmla="val h"/>
                <a:gd name="f5" fmla="val 0"/>
                <a:gd name="f6" fmla="val 4248807"/>
                <a:gd name="f7" fmla="val 1222687"/>
                <a:gd name="f8" fmla="val 398736"/>
                <a:gd name="f9" fmla="val 553763"/>
                <a:gd name="f10" fmla="val 797472"/>
                <a:gd name="f11" fmla="val 1107527"/>
                <a:gd name="f12" fmla="val 1505607"/>
                <a:gd name="f13" fmla="val 1206062"/>
                <a:gd name="f14" fmla="val 2213742"/>
                <a:gd name="f15" fmla="val 1304597"/>
                <a:gd name="f16" fmla="val 3231274"/>
                <a:gd name="f17" fmla="val 947902"/>
                <a:gd name="f18" fmla="val 591207"/>
                <a:gd name="f19" fmla="+- 0 0 -90"/>
                <a:gd name="f20" fmla="*/ f3 1 4248807"/>
                <a:gd name="f21" fmla="*/ f4 1 1222687"/>
                <a:gd name="f22" fmla="val f5"/>
                <a:gd name="f23" fmla="val f6"/>
                <a:gd name="f24" fmla="val f7"/>
                <a:gd name="f25" fmla="*/ f19 f0 1"/>
                <a:gd name="f26" fmla="+- f24 0 f22"/>
                <a:gd name="f27" fmla="+- f23 0 f22"/>
                <a:gd name="f28" fmla="*/ f25 1 f2"/>
                <a:gd name="f29" fmla="*/ f27 1 4248807"/>
                <a:gd name="f30" fmla="*/ f26 1 1222687"/>
                <a:gd name="f31" fmla="*/ 0 f27 1"/>
                <a:gd name="f32" fmla="*/ 0 f26 1"/>
                <a:gd name="f33" fmla="*/ 1505607 f27 1"/>
                <a:gd name="f34" fmla="*/ 1206062 f26 1"/>
                <a:gd name="f35" fmla="*/ 4248807 f27 1"/>
                <a:gd name="f36" fmla="*/ 591207 f26 1"/>
                <a:gd name="f37" fmla="+- f28 0 f1"/>
                <a:gd name="f38" fmla="*/ f31 1 4248807"/>
                <a:gd name="f39" fmla="*/ f32 1 1222687"/>
                <a:gd name="f40" fmla="*/ f33 1 4248807"/>
                <a:gd name="f41" fmla="*/ f34 1 1222687"/>
                <a:gd name="f42" fmla="*/ f35 1 4248807"/>
                <a:gd name="f43" fmla="*/ f36 1 1222687"/>
                <a:gd name="f44" fmla="*/ f22 1 f29"/>
                <a:gd name="f45" fmla="*/ f23 1 f29"/>
                <a:gd name="f46" fmla="*/ f22 1 f30"/>
                <a:gd name="f47" fmla="*/ f24 1 f30"/>
                <a:gd name="f48" fmla="*/ f38 1 f29"/>
                <a:gd name="f49" fmla="*/ f39 1 f30"/>
                <a:gd name="f50" fmla="*/ f40 1 f29"/>
                <a:gd name="f51" fmla="*/ f41 1 f30"/>
                <a:gd name="f52" fmla="*/ f42 1 f29"/>
                <a:gd name="f53" fmla="*/ f43 1 f30"/>
                <a:gd name="f54" fmla="*/ f44 f20 1"/>
                <a:gd name="f55" fmla="*/ f45 f20 1"/>
                <a:gd name="f56" fmla="*/ f47 f21 1"/>
                <a:gd name="f57" fmla="*/ f46 f21 1"/>
                <a:gd name="f58" fmla="*/ f48 f20 1"/>
                <a:gd name="f59" fmla="*/ f49 f21 1"/>
                <a:gd name="f60" fmla="*/ f50 f20 1"/>
                <a:gd name="f61" fmla="*/ f51 f21 1"/>
                <a:gd name="f62" fmla="*/ f52 f20 1"/>
                <a:gd name="f63" fmla="*/ f53 f21 1"/>
              </a:gdLst>
              <a:ahLst/>
              <a:cxnLst>
                <a:cxn ang="3cd4">
                  <a:pos x="hc" y="t"/>
                </a:cxn>
                <a:cxn ang="0">
                  <a:pos x="r" y="vc"/>
                </a:cxn>
                <a:cxn ang="cd4">
                  <a:pos x="hc" y="b"/>
                </a:cxn>
                <a:cxn ang="cd2">
                  <a:pos x="l" y="vc"/>
                </a:cxn>
                <a:cxn ang="f37">
                  <a:pos x="f58" y="f59"/>
                </a:cxn>
                <a:cxn ang="f37">
                  <a:pos x="f60" y="f61"/>
                </a:cxn>
                <a:cxn ang="f37">
                  <a:pos x="f62" y="f63"/>
                </a:cxn>
              </a:cxnLst>
              <a:rect l="f54" t="f57" r="f55" b="f56"/>
              <a:pathLst>
                <a:path w="4248807" h="1222687">
                  <a:moveTo>
                    <a:pt x="f5" y="f5"/>
                  </a:moveTo>
                  <a:cubicBezTo>
                    <a:pt x="f8" y="f9"/>
                    <a:pt x="f10" y="f11"/>
                    <a:pt x="f12" y="f13"/>
                  </a:cubicBezTo>
                  <a:cubicBezTo>
                    <a:pt x="f14" y="f15"/>
                    <a:pt x="f16" y="f17"/>
                    <a:pt x="f6" y="f18"/>
                  </a:cubicBezTo>
                </a:path>
              </a:pathLst>
            </a:custGeom>
            <a:noFill/>
            <a:ln w="28575" cap="flat">
              <a:solidFill>
                <a:srgbClr val="42B38F"/>
              </a:solidFill>
              <a:custDash>
                <a:ds d="300000" sp="300000"/>
              </a:custDash>
              <a:miter/>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e-DE" sz="1200" b="0" i="0" u="none" strike="noStrike" kern="0" cap="none" spc="0" baseline="0">
                <a:solidFill>
                  <a:schemeClr val="tx1">
                    <a:lumMod val="65000"/>
                    <a:lumOff val="35000"/>
                  </a:schemeClr>
                </a:solidFill>
                <a:uFillTx/>
                <a:latin typeface="+mn-lt"/>
              </a:endParaRPr>
            </a:p>
          </p:txBody>
        </p:sp>
        <p:cxnSp>
          <p:nvCxnSpPr>
            <p:cNvPr id="18" name="Gerade Verbindung mit Pfeil 17"/>
            <p:cNvCxnSpPr/>
            <p:nvPr/>
          </p:nvCxnSpPr>
          <p:spPr>
            <a:xfrm flipH="1">
              <a:off x="7199638" y="2918536"/>
              <a:ext cx="528450" cy="753026"/>
            </a:xfrm>
            <a:prstGeom prst="straightConnector1">
              <a:avLst/>
            </a:prstGeom>
            <a:noFill/>
            <a:ln w="28575" cap="flat">
              <a:solidFill>
                <a:schemeClr val="tx1">
                  <a:lumMod val="50000"/>
                  <a:lumOff val="50000"/>
                </a:schemeClr>
              </a:solidFill>
              <a:prstDash val="solid"/>
              <a:miter/>
              <a:tailEnd type="arrow"/>
            </a:ln>
          </p:spPr>
        </p:cxnSp>
        <p:cxnSp>
          <p:nvCxnSpPr>
            <p:cNvPr id="19" name="Gerade Verbindung mit Pfeil 18"/>
            <p:cNvCxnSpPr/>
            <p:nvPr/>
          </p:nvCxnSpPr>
          <p:spPr>
            <a:xfrm>
              <a:off x="7282391" y="4174601"/>
              <a:ext cx="765938" cy="0"/>
            </a:xfrm>
            <a:prstGeom prst="straightConnector1">
              <a:avLst/>
            </a:prstGeom>
            <a:noFill/>
            <a:ln w="28575" cap="flat">
              <a:solidFill>
                <a:schemeClr val="tx1">
                  <a:lumMod val="50000"/>
                  <a:lumOff val="50000"/>
                </a:schemeClr>
              </a:solidFill>
              <a:prstDash val="solid"/>
              <a:miter/>
              <a:tailEnd type="arrow"/>
            </a:ln>
          </p:spPr>
        </p:cxnSp>
        <p:cxnSp>
          <p:nvCxnSpPr>
            <p:cNvPr id="20" name="Gerade Verbindung mit Pfeil 19"/>
            <p:cNvCxnSpPr/>
            <p:nvPr/>
          </p:nvCxnSpPr>
          <p:spPr>
            <a:xfrm flipH="1">
              <a:off x="5574063" y="4177207"/>
              <a:ext cx="726829" cy="0"/>
            </a:xfrm>
            <a:prstGeom prst="straightConnector1">
              <a:avLst/>
            </a:prstGeom>
            <a:noFill/>
            <a:ln w="28575" cap="flat">
              <a:solidFill>
                <a:schemeClr val="tx1">
                  <a:lumMod val="50000"/>
                  <a:lumOff val="50000"/>
                </a:schemeClr>
              </a:solidFill>
              <a:prstDash val="solid"/>
              <a:miter/>
              <a:tailEnd type="arrow"/>
            </a:ln>
          </p:spPr>
        </p:cxnSp>
        <p:sp>
          <p:nvSpPr>
            <p:cNvPr id="21" name="Textfeld 20"/>
            <p:cNvSpPr txBox="1"/>
            <p:nvPr/>
          </p:nvSpPr>
          <p:spPr>
            <a:xfrm>
              <a:off x="10421150" y="3593065"/>
              <a:ext cx="1973546" cy="633582"/>
            </a:xfrm>
            <a:prstGeom prst="rect">
              <a:avLst/>
            </a:prstGeom>
            <a:noFill/>
            <a:ln cap="flat">
              <a:noFill/>
            </a:ln>
          </p:spPr>
          <p:txBody>
            <a:bodyPr vert="horz" wrap="square" lIns="91440" tIns="45720" rIns="91440" bIns="45720" anchor="t" anchorCtr="1" compatLnSpc="1">
              <a:spAutoFit/>
            </a:bodyPr>
            <a:lstStyle/>
            <a:p>
              <a:pPr lvl="0" algn="ctr" defTabSz="457200" fontAlgn="auto" hangingPunct="1">
                <a:spcBef>
                  <a:spcPts val="0"/>
                </a:spcBef>
                <a:spcAft>
                  <a:spcPts val="0"/>
                </a:spcAft>
                <a:defRPr sz="1800" b="0" i="0" u="none" strike="noStrike" kern="0" cap="none" spc="0" baseline="0">
                  <a:solidFill>
                    <a:srgbClr val="000000"/>
                  </a:solidFill>
                  <a:uFillTx/>
                </a:defRPr>
              </a:pPr>
              <a:r>
                <a:rPr lang="de-DE" sz="1200" dirty="0">
                  <a:solidFill>
                    <a:schemeClr val="tx1">
                      <a:lumMod val="65000"/>
                      <a:lumOff val="35000"/>
                    </a:schemeClr>
                  </a:solidFill>
                  <a:latin typeface="+mn-lt"/>
                </a:rPr>
                <a:t>Minimal </a:t>
              </a:r>
            </a:p>
            <a:p>
              <a:pPr lvl="0" algn="ctr" defTabSz="457200" fontAlgn="auto" hangingPunct="1">
                <a:spcBef>
                  <a:spcPts val="0"/>
                </a:spcBef>
                <a:spcAft>
                  <a:spcPts val="0"/>
                </a:spcAft>
                <a:defRPr sz="1800" b="0" i="0" u="none" strike="noStrike" kern="0" cap="none" spc="0" baseline="0">
                  <a:solidFill>
                    <a:srgbClr val="000000"/>
                  </a:solidFill>
                  <a:uFillTx/>
                </a:defRPr>
              </a:pPr>
              <a:r>
                <a:rPr lang="de-DE" sz="1200" dirty="0">
                  <a:solidFill>
                    <a:schemeClr val="tx1">
                      <a:lumMod val="65000"/>
                      <a:lumOff val="35000"/>
                    </a:schemeClr>
                  </a:solidFill>
                  <a:latin typeface="+mn-lt"/>
                </a:rPr>
                <a:t>environmental </a:t>
              </a:r>
              <a:r>
                <a:rPr lang="de-DE" sz="1200" dirty="0" err="1">
                  <a:solidFill>
                    <a:schemeClr val="tx1">
                      <a:lumMod val="65000"/>
                      <a:lumOff val="35000"/>
                    </a:schemeClr>
                  </a:solidFill>
                  <a:latin typeface="+mn-lt"/>
                </a:rPr>
                <a:t>impact</a:t>
              </a:r>
              <a:endParaRPr lang="de-DE" sz="1200" b="0" i="0" u="none" strike="noStrike" kern="1200" cap="none" spc="0" baseline="0" dirty="0">
                <a:solidFill>
                  <a:schemeClr val="tx1">
                    <a:lumMod val="65000"/>
                    <a:lumOff val="35000"/>
                  </a:schemeClr>
                </a:solidFill>
                <a:uFillTx/>
                <a:latin typeface="+mn-lt"/>
              </a:endParaRPr>
            </a:p>
          </p:txBody>
        </p:sp>
        <p:sp>
          <p:nvSpPr>
            <p:cNvPr id="22" name="Textfeld 21"/>
            <p:cNvSpPr txBox="1"/>
            <p:nvPr/>
          </p:nvSpPr>
          <p:spPr>
            <a:xfrm>
              <a:off x="10755439" y="4844235"/>
              <a:ext cx="1590844" cy="380149"/>
            </a:xfrm>
            <a:prstGeom prst="rect">
              <a:avLst/>
            </a:prstGeom>
            <a:noFill/>
            <a:ln cap="flat">
              <a:noFill/>
            </a:ln>
          </p:spPr>
          <p:txBody>
            <a:bodyPr vert="horz" wrap="square" lIns="91440" tIns="45720" rIns="91440" bIns="45720" anchor="t" anchorCtr="1" compatLnSpc="1">
              <a:sp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200" kern="0" dirty="0" err="1">
                  <a:solidFill>
                    <a:schemeClr val="tx1">
                      <a:lumMod val="65000"/>
                      <a:lumOff val="35000"/>
                    </a:schemeClr>
                  </a:solidFill>
                  <a:latin typeface="+mn-lt"/>
                </a:rPr>
                <a:t>P</a:t>
              </a:r>
              <a:r>
                <a:rPr lang="de-DE" sz="1200" b="0" i="0" u="none" strike="noStrike" kern="1200" cap="none" spc="0" baseline="0" dirty="0" err="1">
                  <a:solidFill>
                    <a:schemeClr val="tx1">
                      <a:lumMod val="65000"/>
                      <a:lumOff val="35000"/>
                    </a:schemeClr>
                  </a:solidFill>
                  <a:uFillTx/>
                  <a:latin typeface="+mn-lt"/>
                </a:rPr>
                <a:t>ackaging</a:t>
              </a:r>
              <a:r>
                <a:rPr lang="de-DE" sz="1200" b="0" i="0" u="none" strike="noStrike" kern="1200" cap="none" spc="0" baseline="0" dirty="0">
                  <a:solidFill>
                    <a:schemeClr val="tx1">
                      <a:lumMod val="65000"/>
                      <a:lumOff val="35000"/>
                    </a:schemeClr>
                  </a:solidFill>
                  <a:uFillTx/>
                  <a:latin typeface="+mn-lt"/>
                </a:rPr>
                <a:t> </a:t>
              </a:r>
              <a:r>
                <a:rPr lang="de-DE" sz="1200" b="0" i="0" u="none" strike="noStrike" kern="1200" cap="none" spc="0" baseline="0" dirty="0" err="1">
                  <a:solidFill>
                    <a:schemeClr val="tx1">
                      <a:lumMod val="65000"/>
                      <a:lumOff val="35000"/>
                    </a:schemeClr>
                  </a:solidFill>
                  <a:uFillTx/>
                  <a:latin typeface="+mn-lt"/>
                </a:rPr>
                <a:t>weight</a:t>
              </a:r>
              <a:r>
                <a:rPr lang="de-DE" sz="1200" b="0" i="0" u="none" strike="noStrike" kern="1200" cap="none" spc="0" baseline="0" dirty="0">
                  <a:solidFill>
                    <a:schemeClr val="tx1">
                      <a:lumMod val="65000"/>
                      <a:lumOff val="35000"/>
                    </a:schemeClr>
                  </a:solidFill>
                  <a:uFillTx/>
                  <a:latin typeface="+mn-lt"/>
                </a:rPr>
                <a:t>  </a:t>
              </a:r>
            </a:p>
          </p:txBody>
        </p:sp>
        <p:sp>
          <p:nvSpPr>
            <p:cNvPr id="23" name="Textfeld 22"/>
            <p:cNvSpPr txBox="1"/>
            <p:nvPr/>
          </p:nvSpPr>
          <p:spPr>
            <a:xfrm>
              <a:off x="7327576" y="2624132"/>
              <a:ext cx="3142309" cy="345237"/>
            </a:xfrm>
            <a:prstGeom prst="rect">
              <a:avLst/>
            </a:prstGeom>
            <a:noFill/>
            <a:ln cap="flat">
              <a:noFill/>
            </a:ln>
          </p:spPr>
          <p:txBody>
            <a:bodyPr vert="horz" wrap="square" lIns="91440" tIns="45720" rIns="91440" bIns="45720" anchor="t" anchorCtr="1" compatLnSpc="1">
              <a:sp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200" b="0" i="0" u="none" strike="noStrike" kern="1200" cap="none" spc="0" baseline="0" dirty="0" err="1">
                  <a:solidFill>
                    <a:schemeClr val="tx1">
                      <a:lumMod val="65000"/>
                      <a:lumOff val="35000"/>
                    </a:schemeClr>
                  </a:solidFill>
                  <a:uFillTx/>
                  <a:latin typeface="+mn-lt"/>
                </a:rPr>
                <a:t>Optimized</a:t>
              </a:r>
              <a:r>
                <a:rPr lang="de-DE" sz="1200" b="0" i="0" u="none" strike="noStrike" kern="1200" cap="none" spc="0" baseline="0" dirty="0">
                  <a:solidFill>
                    <a:schemeClr val="tx1">
                      <a:lumMod val="65000"/>
                      <a:lumOff val="35000"/>
                    </a:schemeClr>
                  </a:solidFill>
                  <a:uFillTx/>
                  <a:latin typeface="+mn-lt"/>
                </a:rPr>
                <a:t> </a:t>
              </a:r>
              <a:r>
                <a:rPr lang="de-DE" sz="1200" b="0" i="0" u="none" strike="noStrike" kern="1200" cap="none" spc="0" baseline="0" dirty="0" err="1">
                  <a:solidFill>
                    <a:schemeClr val="tx1">
                      <a:lumMod val="65000"/>
                      <a:lumOff val="35000"/>
                    </a:schemeClr>
                  </a:solidFill>
                  <a:uFillTx/>
                  <a:latin typeface="+mn-lt"/>
                </a:rPr>
                <a:t>packaging</a:t>
              </a:r>
              <a:r>
                <a:rPr lang="de-DE" sz="1200" b="0" i="0" u="none" strike="noStrike" kern="1200" cap="none" spc="0" baseline="0" dirty="0">
                  <a:solidFill>
                    <a:schemeClr val="tx1">
                      <a:lumMod val="65000"/>
                      <a:lumOff val="35000"/>
                    </a:schemeClr>
                  </a:solidFill>
                  <a:uFillTx/>
                  <a:latin typeface="+mn-lt"/>
                </a:rPr>
                <a:t> </a:t>
              </a:r>
              <a:r>
                <a:rPr lang="de-DE" sz="1200" b="0" i="0" u="none" strike="noStrike" kern="1200" cap="none" spc="0" baseline="0" dirty="0" err="1">
                  <a:solidFill>
                    <a:schemeClr val="tx1">
                      <a:lumMod val="65000"/>
                      <a:lumOff val="35000"/>
                    </a:schemeClr>
                  </a:solidFill>
                  <a:uFillTx/>
                  <a:latin typeface="+mn-lt"/>
                </a:rPr>
                <a:t>concept</a:t>
              </a:r>
              <a:endParaRPr lang="de-DE" sz="1200" b="0" i="0" u="none" strike="noStrike" kern="1200" cap="none" spc="0" baseline="0" dirty="0">
                <a:solidFill>
                  <a:schemeClr val="tx1">
                    <a:lumMod val="65000"/>
                    <a:lumOff val="35000"/>
                  </a:schemeClr>
                </a:solidFill>
                <a:uFillTx/>
                <a:latin typeface="+mn-lt"/>
              </a:endParaRPr>
            </a:p>
          </p:txBody>
        </p:sp>
        <p:sp>
          <p:nvSpPr>
            <p:cNvPr id="24" name="Textfeld 23"/>
            <p:cNvSpPr txBox="1"/>
            <p:nvPr/>
          </p:nvSpPr>
          <p:spPr>
            <a:xfrm>
              <a:off x="3874079" y="2096292"/>
              <a:ext cx="2426813" cy="633582"/>
            </a:xfrm>
            <a:prstGeom prst="rect">
              <a:avLst/>
            </a:prstGeom>
            <a:noFill/>
            <a:ln cap="flat">
              <a:noFill/>
            </a:ln>
          </p:spPr>
          <p:txBody>
            <a:bodyPr vert="horz" wrap="square" lIns="91440" tIns="45720" rIns="91440" bIns="45720" anchor="t" anchorCtr="1" compatLnSpc="1">
              <a:spAutoFit/>
            </a:bodyPr>
            <a:lstStyle/>
            <a:p>
              <a:pPr lvl="0" algn="ctr" defTabSz="457200" fontAlgn="auto" hangingPunct="1">
                <a:spcBef>
                  <a:spcPts val="0"/>
                </a:spcBef>
                <a:spcAft>
                  <a:spcPts val="0"/>
                </a:spcAft>
                <a:defRPr sz="1800" b="0" i="0" u="none" strike="noStrike" kern="0" cap="none" spc="0" baseline="0">
                  <a:solidFill>
                    <a:srgbClr val="000000"/>
                  </a:solidFill>
                  <a:uFillTx/>
                </a:defRPr>
              </a:pPr>
              <a:r>
                <a:rPr lang="de-DE" sz="1200" dirty="0" err="1">
                  <a:solidFill>
                    <a:schemeClr val="tx1">
                      <a:lumMod val="65000"/>
                      <a:lumOff val="35000"/>
                    </a:schemeClr>
                  </a:solidFill>
                  <a:latin typeface="+mn-lt"/>
                </a:rPr>
                <a:t>Unfavorable</a:t>
              </a:r>
              <a:r>
                <a:rPr lang="de-DE" sz="1200" dirty="0">
                  <a:solidFill>
                    <a:schemeClr val="tx1">
                      <a:lumMod val="65000"/>
                      <a:lumOff val="35000"/>
                    </a:schemeClr>
                  </a:solidFill>
                  <a:latin typeface="+mn-lt"/>
                </a:rPr>
                <a:t> </a:t>
              </a:r>
            </a:p>
            <a:p>
              <a:pPr lvl="0" algn="ctr" defTabSz="457200" fontAlgn="auto" hangingPunct="1">
                <a:spcBef>
                  <a:spcPts val="0"/>
                </a:spcBef>
                <a:spcAft>
                  <a:spcPts val="0"/>
                </a:spcAft>
                <a:defRPr sz="1800" b="0" i="0" u="none" strike="noStrike" kern="0" cap="none" spc="0" baseline="0">
                  <a:solidFill>
                    <a:srgbClr val="000000"/>
                  </a:solidFill>
                  <a:uFillTx/>
                </a:defRPr>
              </a:pPr>
              <a:r>
                <a:rPr lang="de-DE" sz="1200" dirty="0">
                  <a:solidFill>
                    <a:schemeClr val="tx1">
                      <a:lumMod val="65000"/>
                      <a:lumOff val="35000"/>
                    </a:schemeClr>
                  </a:solidFill>
                  <a:latin typeface="+mn-lt"/>
                </a:rPr>
                <a:t>environmental </a:t>
              </a:r>
              <a:r>
                <a:rPr lang="de-DE" sz="1200" dirty="0" err="1">
                  <a:solidFill>
                    <a:schemeClr val="tx1">
                      <a:lumMod val="65000"/>
                      <a:lumOff val="35000"/>
                    </a:schemeClr>
                  </a:solidFill>
                  <a:latin typeface="+mn-lt"/>
                </a:rPr>
                <a:t>impact</a:t>
              </a:r>
              <a:endParaRPr lang="de-DE" sz="1200" b="0" i="0" u="none" strike="noStrike" kern="1200" cap="none" spc="0" baseline="0" dirty="0">
                <a:solidFill>
                  <a:schemeClr val="tx1">
                    <a:lumMod val="65000"/>
                    <a:lumOff val="35000"/>
                  </a:schemeClr>
                </a:solidFill>
                <a:uFillTx/>
                <a:latin typeface="+mn-lt"/>
              </a:endParaRPr>
            </a:p>
          </p:txBody>
        </p:sp>
        <p:sp>
          <p:nvSpPr>
            <p:cNvPr id="25" name="Textfeld 25"/>
            <p:cNvSpPr txBox="1"/>
            <p:nvPr/>
          </p:nvSpPr>
          <p:spPr>
            <a:xfrm>
              <a:off x="6903615" y="4196483"/>
              <a:ext cx="1523487" cy="380149"/>
            </a:xfrm>
            <a:prstGeom prst="rect">
              <a:avLst/>
            </a:prstGeom>
            <a:noFill/>
            <a:ln cap="flat">
              <a:noFill/>
            </a:ln>
          </p:spPr>
          <p:txBody>
            <a:bodyPr vert="horz" wrap="square" lIns="91440" tIns="45720" rIns="91440" bIns="45720" anchor="t" anchorCtr="1" compatLnSpc="1">
              <a:sp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200" dirty="0" err="1">
                  <a:solidFill>
                    <a:schemeClr val="tx1">
                      <a:lumMod val="65000"/>
                      <a:lumOff val="35000"/>
                    </a:schemeClr>
                  </a:solidFill>
                  <a:latin typeface="+mn-lt"/>
                </a:rPr>
                <a:t>O</a:t>
              </a:r>
              <a:r>
                <a:rPr lang="de-DE" sz="1200" b="0" i="0" u="none" strike="noStrike" kern="1200" cap="none" spc="0" baseline="0" dirty="0" err="1">
                  <a:solidFill>
                    <a:schemeClr val="tx1">
                      <a:lumMod val="65000"/>
                      <a:lumOff val="35000"/>
                    </a:schemeClr>
                  </a:solidFill>
                  <a:uFillTx/>
                  <a:latin typeface="+mn-lt"/>
                </a:rPr>
                <a:t>versized</a:t>
              </a:r>
              <a:endParaRPr lang="de-DE" sz="1200" b="0" i="0" u="none" strike="noStrike" kern="1200" cap="none" spc="0" baseline="0" dirty="0">
                <a:solidFill>
                  <a:schemeClr val="tx1">
                    <a:lumMod val="65000"/>
                    <a:lumOff val="35000"/>
                  </a:schemeClr>
                </a:solidFill>
                <a:uFillTx/>
                <a:latin typeface="+mn-lt"/>
              </a:endParaRPr>
            </a:p>
          </p:txBody>
        </p:sp>
        <p:sp>
          <p:nvSpPr>
            <p:cNvPr id="26" name="Textfeld 26"/>
            <p:cNvSpPr txBox="1"/>
            <p:nvPr/>
          </p:nvSpPr>
          <p:spPr>
            <a:xfrm>
              <a:off x="5239839" y="4174601"/>
              <a:ext cx="1426179" cy="380149"/>
            </a:xfrm>
            <a:prstGeom prst="rect">
              <a:avLst/>
            </a:prstGeom>
            <a:noFill/>
            <a:ln cap="flat">
              <a:noFill/>
            </a:ln>
          </p:spPr>
          <p:txBody>
            <a:bodyPr vert="horz" wrap="square" lIns="91440" tIns="45720" rIns="91440" bIns="45720" anchor="t" anchorCtr="1" compatLnSpc="1">
              <a:sp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200" dirty="0" err="1">
                  <a:solidFill>
                    <a:schemeClr val="tx1">
                      <a:lumMod val="65000"/>
                      <a:lumOff val="35000"/>
                    </a:schemeClr>
                  </a:solidFill>
                  <a:latin typeface="+mn-lt"/>
                </a:rPr>
                <a:t>U</a:t>
              </a:r>
              <a:r>
                <a:rPr lang="de-DE" sz="1200" b="0" i="0" u="none" strike="noStrike" kern="1200" cap="none" spc="0" baseline="0" dirty="0" err="1">
                  <a:solidFill>
                    <a:schemeClr val="tx1">
                      <a:lumMod val="65000"/>
                      <a:lumOff val="35000"/>
                    </a:schemeClr>
                  </a:solidFill>
                  <a:uFillTx/>
                  <a:latin typeface="+mn-lt"/>
                </a:rPr>
                <a:t>ndersized</a:t>
              </a:r>
              <a:endParaRPr lang="de-DE" sz="1200" b="0" i="0" u="none" strike="noStrike" kern="1200" cap="none" spc="0" baseline="0" dirty="0">
                <a:solidFill>
                  <a:schemeClr val="tx1">
                    <a:lumMod val="65000"/>
                    <a:lumOff val="35000"/>
                  </a:schemeClr>
                </a:solidFill>
                <a:uFillTx/>
                <a:latin typeface="+mn-lt"/>
              </a:endParaRPr>
            </a:p>
          </p:txBody>
        </p:sp>
        <p:sp>
          <p:nvSpPr>
            <p:cNvPr id="27" name="Rechteck 27"/>
            <p:cNvSpPr/>
            <p:nvPr/>
          </p:nvSpPr>
          <p:spPr>
            <a:xfrm>
              <a:off x="6632947" y="3736531"/>
              <a:ext cx="476512" cy="360310"/>
            </a:xfrm>
            <a:prstGeom prst="rect">
              <a:avLst/>
            </a:prstGeom>
            <a:noFill/>
            <a:ln w="38103" cap="flat">
              <a:solidFill>
                <a:srgbClr val="79B831"/>
              </a:solidFill>
              <a:prstDash val="dash"/>
              <a:miter/>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de-DE" sz="1200" b="0" i="0" u="none" strike="noStrike" kern="0" cap="none" spc="0" baseline="0">
                <a:solidFill>
                  <a:srgbClr val="00983F"/>
                </a:solidFill>
                <a:uFillTx/>
                <a:latin typeface="+mn-lt"/>
              </a:endParaRPr>
            </a:p>
          </p:txBody>
        </p:sp>
        <p:sp>
          <p:nvSpPr>
            <p:cNvPr id="28" name="Textfeld 24"/>
            <p:cNvSpPr txBox="1"/>
            <p:nvPr/>
          </p:nvSpPr>
          <p:spPr>
            <a:xfrm>
              <a:off x="5591994" y="5053295"/>
              <a:ext cx="2835110" cy="380149"/>
            </a:xfrm>
            <a:prstGeom prst="rect">
              <a:avLst/>
            </a:prstGeom>
            <a:noFill/>
            <a:ln cap="flat">
              <a:noFill/>
            </a:ln>
          </p:spPr>
          <p:txBody>
            <a:bodyPr vert="horz" wrap="square" lIns="91440" tIns="45720" rIns="91440" bIns="45720" anchor="t" anchorCtr="1" compatLnSpc="1">
              <a:spAutoFit/>
            </a:bodyPr>
            <a:lstStyle/>
            <a:p>
              <a:pPr lvl="0" algn="ctr" defTabSz="457200" fontAlgn="auto" hangingPunct="1">
                <a:spcBef>
                  <a:spcPts val="0"/>
                </a:spcBef>
                <a:spcAft>
                  <a:spcPts val="0"/>
                </a:spcAft>
                <a:defRPr sz="1800" b="0" i="0" u="none" strike="noStrike" kern="0" cap="none" spc="0" baseline="0">
                  <a:solidFill>
                    <a:srgbClr val="000000"/>
                  </a:solidFill>
                  <a:uFillTx/>
                </a:defRPr>
              </a:pPr>
              <a:r>
                <a:rPr lang="de-DE" sz="1200" dirty="0">
                  <a:solidFill>
                    <a:schemeClr val="tx1">
                      <a:lumMod val="65000"/>
                      <a:lumOff val="35000"/>
                    </a:schemeClr>
                  </a:solidFill>
                  <a:latin typeface="+mn-lt"/>
                </a:rPr>
                <a:t>Minimum </a:t>
              </a:r>
              <a:r>
                <a:rPr lang="de-DE" sz="1200" dirty="0" err="1">
                  <a:solidFill>
                    <a:schemeClr val="tx1">
                      <a:lumMod val="65000"/>
                      <a:lumOff val="35000"/>
                    </a:schemeClr>
                  </a:solidFill>
                  <a:latin typeface="+mn-lt"/>
                </a:rPr>
                <a:t>use</a:t>
              </a:r>
              <a:r>
                <a:rPr lang="de-DE" sz="1200" dirty="0">
                  <a:solidFill>
                    <a:schemeClr val="tx1">
                      <a:lumMod val="65000"/>
                      <a:lumOff val="35000"/>
                    </a:schemeClr>
                  </a:solidFill>
                  <a:latin typeface="+mn-lt"/>
                </a:rPr>
                <a:t> </a:t>
              </a:r>
              <a:r>
                <a:rPr lang="de-DE" sz="1200" dirty="0" err="1">
                  <a:solidFill>
                    <a:schemeClr val="tx1">
                      <a:lumMod val="65000"/>
                      <a:lumOff val="35000"/>
                    </a:schemeClr>
                  </a:solidFill>
                  <a:latin typeface="+mn-lt"/>
                </a:rPr>
                <a:t>of</a:t>
              </a:r>
              <a:r>
                <a:rPr lang="de-DE" sz="1200" dirty="0">
                  <a:solidFill>
                    <a:schemeClr val="tx1">
                      <a:lumMod val="65000"/>
                      <a:lumOff val="35000"/>
                    </a:schemeClr>
                  </a:solidFill>
                  <a:latin typeface="+mn-lt"/>
                </a:rPr>
                <a:t> material</a:t>
              </a:r>
              <a:endParaRPr lang="de-DE" sz="1200" b="0" i="0" u="none" strike="noStrike" kern="1200" cap="none" spc="0" baseline="0" dirty="0">
                <a:solidFill>
                  <a:schemeClr val="tx1">
                    <a:lumMod val="65000"/>
                    <a:lumOff val="35000"/>
                  </a:schemeClr>
                </a:solidFill>
                <a:uFillTx/>
                <a:latin typeface="+mn-lt"/>
              </a:endParaRPr>
            </a:p>
          </p:txBody>
        </p:sp>
      </p:grpSp>
      <p:sp>
        <p:nvSpPr>
          <p:cNvPr id="29" name="Textfeld 28">
            <a:extLst>
              <a:ext uri="{FF2B5EF4-FFF2-40B4-BE49-F238E27FC236}">
                <a16:creationId xmlns:a16="http://schemas.microsoft.com/office/drawing/2014/main" id="{347AFD7E-0A8A-45A3-B32C-DBFBF7FDD163}"/>
              </a:ext>
            </a:extLst>
          </p:cNvPr>
          <p:cNvSpPr txBox="1"/>
          <p:nvPr/>
        </p:nvSpPr>
        <p:spPr>
          <a:xfrm>
            <a:off x="2177983" y="5001543"/>
            <a:ext cx="4611730" cy="276999"/>
          </a:xfrm>
          <a:prstGeom prst="rect">
            <a:avLst/>
          </a:prstGeom>
          <a:noFill/>
        </p:spPr>
        <p:txBody>
          <a:bodyPr wrap="square" rtlCol="0">
            <a:spAutoFit/>
          </a:bodyPr>
          <a:lstStyle/>
          <a:p>
            <a:pPr algn="r"/>
            <a:r>
              <a:rPr lang="de-DE" sz="1200" dirty="0" err="1">
                <a:solidFill>
                  <a:schemeClr val="tx1">
                    <a:lumMod val="65000"/>
                    <a:lumOff val="35000"/>
                  </a:schemeClr>
                </a:solidFill>
                <a:latin typeface="+mn-lt"/>
              </a:rPr>
              <a:t>Figure</a:t>
            </a:r>
            <a:r>
              <a:rPr lang="de-DE" sz="1200" dirty="0">
                <a:solidFill>
                  <a:schemeClr val="tx1">
                    <a:lumMod val="65000"/>
                    <a:lumOff val="35000"/>
                  </a:schemeClr>
                </a:solidFill>
                <a:latin typeface="+mn-lt"/>
              </a:rPr>
              <a:t>: </a:t>
            </a:r>
            <a:r>
              <a:rPr lang="de-DE" sz="1200" dirty="0" err="1">
                <a:solidFill>
                  <a:schemeClr val="tx1">
                    <a:lumMod val="65000"/>
                    <a:lumOff val="35000"/>
                  </a:schemeClr>
                </a:solidFill>
                <a:latin typeface="+mn-lt"/>
              </a:rPr>
              <a:t>Optimized</a:t>
            </a:r>
            <a:r>
              <a:rPr lang="de-DE" sz="1200" dirty="0">
                <a:solidFill>
                  <a:schemeClr val="tx1">
                    <a:lumMod val="65000"/>
                    <a:lumOff val="35000"/>
                  </a:schemeClr>
                </a:solidFill>
                <a:latin typeface="+mn-lt"/>
              </a:rPr>
              <a:t> </a:t>
            </a:r>
            <a:r>
              <a:rPr lang="de-DE" sz="1200" dirty="0" err="1">
                <a:solidFill>
                  <a:schemeClr val="tx1">
                    <a:lumMod val="65000"/>
                    <a:lumOff val="35000"/>
                  </a:schemeClr>
                </a:solidFill>
                <a:latin typeface="+mn-lt"/>
              </a:rPr>
              <a:t>packaging</a:t>
            </a:r>
            <a:r>
              <a:rPr lang="de-DE" sz="1200" dirty="0">
                <a:solidFill>
                  <a:schemeClr val="tx1">
                    <a:lumMod val="65000"/>
                    <a:lumOff val="35000"/>
                  </a:schemeClr>
                </a:solidFill>
                <a:latin typeface="+mn-lt"/>
              </a:rPr>
              <a:t> </a:t>
            </a:r>
            <a:r>
              <a:rPr lang="de-DE" sz="1200" dirty="0" err="1">
                <a:solidFill>
                  <a:schemeClr val="tx1">
                    <a:lumMod val="65000"/>
                    <a:lumOff val="35000"/>
                  </a:schemeClr>
                </a:solidFill>
                <a:latin typeface="+mn-lt"/>
              </a:rPr>
              <a:t>concept</a:t>
            </a:r>
            <a:r>
              <a:rPr lang="de-DE" sz="1200" dirty="0">
                <a:solidFill>
                  <a:schemeClr val="tx1">
                    <a:lumMod val="65000"/>
                    <a:lumOff val="35000"/>
                  </a:schemeClr>
                </a:solidFill>
                <a:latin typeface="+mn-lt"/>
              </a:rPr>
              <a:t> (</a:t>
            </a:r>
            <a:r>
              <a:rPr lang="de-DE" sz="1200" dirty="0" err="1">
                <a:solidFill>
                  <a:schemeClr val="tx1">
                    <a:lumMod val="65000"/>
                    <a:lumOff val="35000"/>
                  </a:schemeClr>
                </a:solidFill>
                <a:latin typeface="+mn-lt"/>
              </a:rPr>
              <a:t>according</a:t>
            </a:r>
            <a:r>
              <a:rPr lang="de-DE" sz="1200" dirty="0">
                <a:solidFill>
                  <a:schemeClr val="tx1">
                    <a:lumMod val="65000"/>
                    <a:lumOff val="35000"/>
                  </a:schemeClr>
                </a:solidFill>
                <a:latin typeface="+mn-lt"/>
              </a:rPr>
              <a:t> </a:t>
            </a:r>
            <a:r>
              <a:rPr lang="de-DE" sz="1200" dirty="0" err="1">
                <a:solidFill>
                  <a:schemeClr val="tx1">
                    <a:lumMod val="65000"/>
                    <a:lumOff val="35000"/>
                  </a:schemeClr>
                </a:solidFill>
                <a:latin typeface="+mn-lt"/>
              </a:rPr>
              <a:t>to</a:t>
            </a:r>
            <a:r>
              <a:rPr lang="de-DE" sz="1200" dirty="0">
                <a:solidFill>
                  <a:schemeClr val="tx1">
                    <a:lumMod val="65000"/>
                    <a:lumOff val="35000"/>
                  </a:schemeClr>
                </a:solidFill>
                <a:latin typeface="+mn-lt"/>
              </a:rPr>
              <a:t> ISO 18602:2013)</a:t>
            </a:r>
          </a:p>
        </p:txBody>
      </p:sp>
    </p:spTree>
    <p:extLst>
      <p:ext uri="{BB962C8B-B14F-4D97-AF65-F5344CB8AC3E}">
        <p14:creationId xmlns:p14="http://schemas.microsoft.com/office/powerpoint/2010/main" val="3950643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B1DE44-9CC6-495A-9065-3171E2605781}"/>
              </a:ext>
            </a:extLst>
          </p:cNvPr>
          <p:cNvSpPr>
            <a:spLocks noGrp="1"/>
          </p:cNvSpPr>
          <p:nvPr>
            <p:ph type="title"/>
          </p:nvPr>
        </p:nvSpPr>
        <p:spPr/>
        <p:txBody>
          <a:bodyPr/>
          <a:lstStyle/>
          <a:p>
            <a:r>
              <a:rPr lang="de-DE" dirty="0"/>
              <a:t>Goal and </a:t>
            </a:r>
            <a:r>
              <a:rPr lang="de-DE" dirty="0" err="1"/>
              <a:t>Scope</a:t>
            </a:r>
            <a:r>
              <a:rPr lang="de-DE" dirty="0"/>
              <a:t>: </a:t>
            </a:r>
            <a:r>
              <a:rPr lang="de-DE" dirty="0" err="1"/>
              <a:t>Functional</a:t>
            </a:r>
            <a:r>
              <a:rPr lang="de-DE" dirty="0"/>
              <a:t> Unit</a:t>
            </a:r>
            <a:endParaRPr lang="en-GB" dirty="0"/>
          </a:p>
        </p:txBody>
      </p:sp>
      <p:sp>
        <p:nvSpPr>
          <p:cNvPr id="3" name="Inhaltsplatzhalter 2">
            <a:extLst>
              <a:ext uri="{FF2B5EF4-FFF2-40B4-BE49-F238E27FC236}">
                <a16:creationId xmlns:a16="http://schemas.microsoft.com/office/drawing/2014/main" id="{047497CB-7800-4D37-A226-B2278FD10C6D}"/>
              </a:ext>
            </a:extLst>
          </p:cNvPr>
          <p:cNvSpPr>
            <a:spLocks noGrp="1"/>
          </p:cNvSpPr>
          <p:nvPr>
            <p:ph idx="1"/>
          </p:nvPr>
        </p:nvSpPr>
        <p:spPr>
          <a:xfrm>
            <a:off x="250825" y="1057275"/>
            <a:ext cx="2209672" cy="4048125"/>
          </a:xfrm>
        </p:spPr>
        <p:txBody>
          <a:bodyPr/>
          <a:lstStyle/>
          <a:p>
            <a:pPr marL="0" indent="0">
              <a:buNone/>
            </a:pPr>
            <a:r>
              <a:rPr lang="en-GB" dirty="0">
                <a:solidFill>
                  <a:schemeClr val="tx1">
                    <a:lumMod val="65000"/>
                    <a:lumOff val="35000"/>
                  </a:schemeClr>
                </a:solidFill>
              </a:rPr>
              <a:t>Requirements to packaging materials for sensitive food, pharmaceutical, and technical products are important</a:t>
            </a:r>
          </a:p>
          <a:p>
            <a:pPr marL="0" indent="0">
              <a:buNone/>
            </a:pPr>
            <a:endParaRPr lang="en-GB" dirty="0">
              <a:solidFill>
                <a:schemeClr val="tx1">
                  <a:lumMod val="65000"/>
                  <a:lumOff val="35000"/>
                </a:schemeClr>
              </a:solidFill>
            </a:endParaRPr>
          </a:p>
          <a:p>
            <a:pPr marL="0" indent="0">
              <a:buNone/>
            </a:pPr>
            <a:r>
              <a:rPr lang="en-GB" dirty="0">
                <a:solidFill>
                  <a:schemeClr val="tx1">
                    <a:lumMod val="65000"/>
                    <a:lumOff val="35000"/>
                  </a:schemeClr>
                </a:solidFill>
              </a:rPr>
              <a:t>Protection as the primary function of packaging </a:t>
            </a:r>
          </a:p>
          <a:p>
            <a:endParaRPr lang="en-GB" dirty="0"/>
          </a:p>
        </p:txBody>
      </p:sp>
      <p:sp>
        <p:nvSpPr>
          <p:cNvPr id="4" name="Fußzeilenplatzhalter 3">
            <a:extLst>
              <a:ext uri="{FF2B5EF4-FFF2-40B4-BE49-F238E27FC236}">
                <a16:creationId xmlns:a16="http://schemas.microsoft.com/office/drawing/2014/main" id="{EDFF2775-10E4-4C7F-829B-0F0AB5666A73}"/>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5FAF037B-DB50-4B13-ADDC-649FB3AF7787}"/>
              </a:ext>
            </a:extLst>
          </p:cNvPr>
          <p:cNvSpPr>
            <a:spLocks noGrp="1"/>
          </p:cNvSpPr>
          <p:nvPr>
            <p:ph type="sldNum" sz="quarter" idx="11"/>
          </p:nvPr>
        </p:nvSpPr>
        <p:spPr/>
        <p:txBody>
          <a:bodyPr/>
          <a:lstStyle/>
          <a:p>
            <a:pPr>
              <a:defRPr/>
            </a:pPr>
            <a:fld id="{3E5630D3-3DA3-455C-A380-9841F777A6B6}" type="slidenum">
              <a:rPr lang="it-IT" altLang="it-IT" smtClean="0"/>
              <a:pPr>
                <a:defRPr/>
              </a:pPr>
              <a:t>17</a:t>
            </a:fld>
            <a:endParaRPr lang="it-IT" altLang="it-IT" dirty="0"/>
          </a:p>
        </p:txBody>
      </p:sp>
      <p:grpSp>
        <p:nvGrpSpPr>
          <p:cNvPr id="6" name="Group 113">
            <a:extLst>
              <a:ext uri="{FF2B5EF4-FFF2-40B4-BE49-F238E27FC236}">
                <a16:creationId xmlns:a16="http://schemas.microsoft.com/office/drawing/2014/main" id="{830D7B7A-338E-45F9-B49A-580DCBE4CAAF}"/>
              </a:ext>
            </a:extLst>
          </p:cNvPr>
          <p:cNvGrpSpPr>
            <a:grpSpLocks/>
          </p:cNvGrpSpPr>
          <p:nvPr/>
        </p:nvGrpSpPr>
        <p:grpSpPr bwMode="auto">
          <a:xfrm>
            <a:off x="2707688" y="1057276"/>
            <a:ext cx="5979111" cy="4048124"/>
            <a:chOff x="960" y="1297"/>
            <a:chExt cx="3725" cy="2525"/>
          </a:xfrm>
        </p:grpSpPr>
        <p:sp>
          <p:nvSpPr>
            <p:cNvPr id="7" name="Rectangle 8">
              <a:extLst>
                <a:ext uri="{FF2B5EF4-FFF2-40B4-BE49-F238E27FC236}">
                  <a16:creationId xmlns:a16="http://schemas.microsoft.com/office/drawing/2014/main" id="{38BAE893-7E4F-4BF5-874E-06BC2D980E6C}"/>
                </a:ext>
              </a:extLst>
            </p:cNvPr>
            <p:cNvSpPr>
              <a:spLocks noChangeArrowheads="1"/>
            </p:cNvSpPr>
            <p:nvPr/>
          </p:nvSpPr>
          <p:spPr bwMode="auto">
            <a:xfrm>
              <a:off x="1417" y="1375"/>
              <a:ext cx="3248" cy="2135"/>
            </a:xfrm>
            <a:prstGeom prst="rect">
              <a:avLst/>
            </a:prstGeom>
            <a:solidFill>
              <a:srgbClr val="FFFFFF"/>
            </a:solidFill>
            <a:ln w="9525">
              <a:noFill/>
              <a:miter lim="800000"/>
              <a:headEnd/>
              <a:tailEnd/>
            </a:ln>
          </p:spPr>
          <p:txBody>
            <a:bodyPr/>
            <a:lstStyle/>
            <a:p>
              <a:pPr eaLnBrk="0" hangingPunct="0">
                <a:defRPr/>
              </a:pPr>
              <a:endParaRPr lang="en-US">
                <a:latin typeface="+mn-lt"/>
              </a:endParaRPr>
            </a:p>
          </p:txBody>
        </p:sp>
        <p:sp>
          <p:nvSpPr>
            <p:cNvPr id="8" name="Rectangle 11">
              <a:extLst>
                <a:ext uri="{FF2B5EF4-FFF2-40B4-BE49-F238E27FC236}">
                  <a16:creationId xmlns:a16="http://schemas.microsoft.com/office/drawing/2014/main" id="{C3FF0B18-7C97-4D4F-8115-ADF3552A77E4}"/>
                </a:ext>
              </a:extLst>
            </p:cNvPr>
            <p:cNvSpPr>
              <a:spLocks noChangeArrowheads="1"/>
            </p:cNvSpPr>
            <p:nvPr/>
          </p:nvSpPr>
          <p:spPr bwMode="auto">
            <a:xfrm>
              <a:off x="1338" y="1339"/>
              <a:ext cx="3248" cy="2137"/>
            </a:xfrm>
            <a:prstGeom prst="rect">
              <a:avLst/>
            </a:prstGeom>
            <a:noFill/>
            <a:ln w="11113">
              <a:solidFill>
                <a:srgbClr val="808080"/>
              </a:solidFill>
              <a:miter lim="800000"/>
              <a:headEnd/>
              <a:tailEnd/>
            </a:ln>
          </p:spPr>
          <p:txBody>
            <a:bodyPr/>
            <a:lstStyle/>
            <a:p>
              <a:pPr eaLnBrk="0" hangingPunct="0">
                <a:defRPr/>
              </a:pPr>
              <a:endParaRPr lang="en-US">
                <a:latin typeface="+mn-lt"/>
              </a:endParaRPr>
            </a:p>
          </p:txBody>
        </p:sp>
        <p:sp>
          <p:nvSpPr>
            <p:cNvPr id="9" name="Line 12">
              <a:extLst>
                <a:ext uri="{FF2B5EF4-FFF2-40B4-BE49-F238E27FC236}">
                  <a16:creationId xmlns:a16="http://schemas.microsoft.com/office/drawing/2014/main" id="{463656C5-3694-4F47-B894-AE5FB78708EE}"/>
                </a:ext>
              </a:extLst>
            </p:cNvPr>
            <p:cNvSpPr>
              <a:spLocks noChangeShapeType="1"/>
            </p:cNvSpPr>
            <p:nvPr/>
          </p:nvSpPr>
          <p:spPr bwMode="auto">
            <a:xfrm>
              <a:off x="1338" y="1339"/>
              <a:ext cx="1" cy="2137"/>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10" name="Line 13">
              <a:extLst>
                <a:ext uri="{FF2B5EF4-FFF2-40B4-BE49-F238E27FC236}">
                  <a16:creationId xmlns:a16="http://schemas.microsoft.com/office/drawing/2014/main" id="{4793A530-28C2-47B4-8957-124654F38F62}"/>
                </a:ext>
              </a:extLst>
            </p:cNvPr>
            <p:cNvSpPr>
              <a:spLocks noChangeShapeType="1"/>
            </p:cNvSpPr>
            <p:nvPr/>
          </p:nvSpPr>
          <p:spPr bwMode="auto">
            <a:xfrm>
              <a:off x="1316" y="3475"/>
              <a:ext cx="48" cy="1"/>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11" name="Line 14">
              <a:extLst>
                <a:ext uri="{FF2B5EF4-FFF2-40B4-BE49-F238E27FC236}">
                  <a16:creationId xmlns:a16="http://schemas.microsoft.com/office/drawing/2014/main" id="{4605E69A-F22C-4E2A-B9A7-FE56541E0440}"/>
                </a:ext>
              </a:extLst>
            </p:cNvPr>
            <p:cNvSpPr>
              <a:spLocks noChangeShapeType="1"/>
            </p:cNvSpPr>
            <p:nvPr/>
          </p:nvSpPr>
          <p:spPr bwMode="auto">
            <a:xfrm>
              <a:off x="1316" y="3048"/>
              <a:ext cx="48" cy="0"/>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12" name="Line 15">
              <a:extLst>
                <a:ext uri="{FF2B5EF4-FFF2-40B4-BE49-F238E27FC236}">
                  <a16:creationId xmlns:a16="http://schemas.microsoft.com/office/drawing/2014/main" id="{ED6EC800-564D-4EF1-9C4A-CEEFD0709BC9}"/>
                </a:ext>
              </a:extLst>
            </p:cNvPr>
            <p:cNvSpPr>
              <a:spLocks noChangeShapeType="1"/>
            </p:cNvSpPr>
            <p:nvPr/>
          </p:nvSpPr>
          <p:spPr bwMode="auto">
            <a:xfrm>
              <a:off x="1316" y="2621"/>
              <a:ext cx="48" cy="1"/>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13" name="Line 16">
              <a:extLst>
                <a:ext uri="{FF2B5EF4-FFF2-40B4-BE49-F238E27FC236}">
                  <a16:creationId xmlns:a16="http://schemas.microsoft.com/office/drawing/2014/main" id="{82A9E235-5F3F-4DD7-B61A-C44822FC34E6}"/>
                </a:ext>
              </a:extLst>
            </p:cNvPr>
            <p:cNvSpPr>
              <a:spLocks noChangeShapeType="1"/>
            </p:cNvSpPr>
            <p:nvPr/>
          </p:nvSpPr>
          <p:spPr bwMode="auto">
            <a:xfrm>
              <a:off x="1316" y="2193"/>
              <a:ext cx="48" cy="1"/>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14" name="Line 17">
              <a:extLst>
                <a:ext uri="{FF2B5EF4-FFF2-40B4-BE49-F238E27FC236}">
                  <a16:creationId xmlns:a16="http://schemas.microsoft.com/office/drawing/2014/main" id="{F00E977A-B0D9-4100-9A03-228C0089D0BC}"/>
                </a:ext>
              </a:extLst>
            </p:cNvPr>
            <p:cNvSpPr>
              <a:spLocks noChangeShapeType="1"/>
            </p:cNvSpPr>
            <p:nvPr/>
          </p:nvSpPr>
          <p:spPr bwMode="auto">
            <a:xfrm>
              <a:off x="1316" y="1767"/>
              <a:ext cx="48" cy="1"/>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15" name="Line 18">
              <a:extLst>
                <a:ext uri="{FF2B5EF4-FFF2-40B4-BE49-F238E27FC236}">
                  <a16:creationId xmlns:a16="http://schemas.microsoft.com/office/drawing/2014/main" id="{B905FC01-972E-41B5-8DCF-05FFC59D05B6}"/>
                </a:ext>
              </a:extLst>
            </p:cNvPr>
            <p:cNvSpPr>
              <a:spLocks noChangeShapeType="1"/>
            </p:cNvSpPr>
            <p:nvPr/>
          </p:nvSpPr>
          <p:spPr bwMode="auto">
            <a:xfrm>
              <a:off x="1316" y="1339"/>
              <a:ext cx="48" cy="1"/>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16" name="Line 19">
              <a:extLst>
                <a:ext uri="{FF2B5EF4-FFF2-40B4-BE49-F238E27FC236}">
                  <a16:creationId xmlns:a16="http://schemas.microsoft.com/office/drawing/2014/main" id="{48BC0B3C-37EA-47C2-9AEC-950DC1F248E8}"/>
                </a:ext>
              </a:extLst>
            </p:cNvPr>
            <p:cNvSpPr>
              <a:spLocks noChangeShapeType="1"/>
            </p:cNvSpPr>
            <p:nvPr/>
          </p:nvSpPr>
          <p:spPr bwMode="auto">
            <a:xfrm>
              <a:off x="1338" y="3475"/>
              <a:ext cx="3248" cy="1"/>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17" name="Line 20">
              <a:extLst>
                <a:ext uri="{FF2B5EF4-FFF2-40B4-BE49-F238E27FC236}">
                  <a16:creationId xmlns:a16="http://schemas.microsoft.com/office/drawing/2014/main" id="{F6A1164F-5DB8-47B0-9242-2B18023716F1}"/>
                </a:ext>
              </a:extLst>
            </p:cNvPr>
            <p:cNvSpPr>
              <a:spLocks noChangeShapeType="1"/>
            </p:cNvSpPr>
            <p:nvPr/>
          </p:nvSpPr>
          <p:spPr bwMode="auto">
            <a:xfrm flipV="1">
              <a:off x="1338" y="3453"/>
              <a:ext cx="1" cy="43"/>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18" name="Line 21">
              <a:extLst>
                <a:ext uri="{FF2B5EF4-FFF2-40B4-BE49-F238E27FC236}">
                  <a16:creationId xmlns:a16="http://schemas.microsoft.com/office/drawing/2014/main" id="{F79FAD20-1F6C-48F5-8882-0D39F05D8DF3}"/>
                </a:ext>
              </a:extLst>
            </p:cNvPr>
            <p:cNvSpPr>
              <a:spLocks noChangeShapeType="1"/>
            </p:cNvSpPr>
            <p:nvPr/>
          </p:nvSpPr>
          <p:spPr bwMode="auto">
            <a:xfrm flipV="1">
              <a:off x="2150" y="3453"/>
              <a:ext cx="1" cy="43"/>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19" name="Line 22">
              <a:extLst>
                <a:ext uri="{FF2B5EF4-FFF2-40B4-BE49-F238E27FC236}">
                  <a16:creationId xmlns:a16="http://schemas.microsoft.com/office/drawing/2014/main" id="{832D2CBC-AA55-4697-B25B-CCDA39360568}"/>
                </a:ext>
              </a:extLst>
            </p:cNvPr>
            <p:cNvSpPr>
              <a:spLocks noChangeShapeType="1"/>
            </p:cNvSpPr>
            <p:nvPr/>
          </p:nvSpPr>
          <p:spPr bwMode="auto">
            <a:xfrm flipV="1">
              <a:off x="2963" y="3453"/>
              <a:ext cx="1" cy="43"/>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20" name="Line 23">
              <a:extLst>
                <a:ext uri="{FF2B5EF4-FFF2-40B4-BE49-F238E27FC236}">
                  <a16:creationId xmlns:a16="http://schemas.microsoft.com/office/drawing/2014/main" id="{B5EF71D5-8A51-47A4-AA00-236048A4B471}"/>
                </a:ext>
              </a:extLst>
            </p:cNvPr>
            <p:cNvSpPr>
              <a:spLocks noChangeShapeType="1"/>
            </p:cNvSpPr>
            <p:nvPr/>
          </p:nvSpPr>
          <p:spPr bwMode="auto">
            <a:xfrm flipV="1">
              <a:off x="3776" y="3453"/>
              <a:ext cx="2" cy="43"/>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21" name="Line 24">
              <a:extLst>
                <a:ext uri="{FF2B5EF4-FFF2-40B4-BE49-F238E27FC236}">
                  <a16:creationId xmlns:a16="http://schemas.microsoft.com/office/drawing/2014/main" id="{027D358B-920B-4263-BFBC-3A359A5690F7}"/>
                </a:ext>
              </a:extLst>
            </p:cNvPr>
            <p:cNvSpPr>
              <a:spLocks noChangeShapeType="1"/>
            </p:cNvSpPr>
            <p:nvPr/>
          </p:nvSpPr>
          <p:spPr bwMode="auto">
            <a:xfrm flipV="1">
              <a:off x="4588" y="3453"/>
              <a:ext cx="1" cy="43"/>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22" name="Freeform 25">
              <a:extLst>
                <a:ext uri="{FF2B5EF4-FFF2-40B4-BE49-F238E27FC236}">
                  <a16:creationId xmlns:a16="http://schemas.microsoft.com/office/drawing/2014/main" id="{05448230-2136-4F4D-8215-7B6794D3CBA3}"/>
                </a:ext>
              </a:extLst>
            </p:cNvPr>
            <p:cNvSpPr>
              <a:spLocks/>
            </p:cNvSpPr>
            <p:nvPr/>
          </p:nvSpPr>
          <p:spPr bwMode="auto">
            <a:xfrm>
              <a:off x="3182" y="2897"/>
              <a:ext cx="50" cy="46"/>
            </a:xfrm>
            <a:custGeom>
              <a:avLst/>
              <a:gdLst/>
              <a:ahLst/>
              <a:cxnLst>
                <a:cxn ang="0">
                  <a:pos x="53" y="0"/>
                </a:cxn>
                <a:cxn ang="0">
                  <a:pos x="104" y="107"/>
                </a:cxn>
                <a:cxn ang="0">
                  <a:pos x="0" y="107"/>
                </a:cxn>
                <a:cxn ang="0">
                  <a:pos x="53" y="0"/>
                </a:cxn>
              </a:cxnLst>
              <a:rect l="0" t="0" r="r" b="b"/>
              <a:pathLst>
                <a:path w="104" h="107">
                  <a:moveTo>
                    <a:pt x="53" y="0"/>
                  </a:moveTo>
                  <a:lnTo>
                    <a:pt x="104" y="107"/>
                  </a:lnTo>
                  <a:lnTo>
                    <a:pt x="0" y="107"/>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23" name="Freeform 26">
              <a:extLst>
                <a:ext uri="{FF2B5EF4-FFF2-40B4-BE49-F238E27FC236}">
                  <a16:creationId xmlns:a16="http://schemas.microsoft.com/office/drawing/2014/main" id="{FE6E1903-19A1-4A4B-AD57-64073F7674FB}"/>
                </a:ext>
              </a:extLst>
            </p:cNvPr>
            <p:cNvSpPr>
              <a:spLocks/>
            </p:cNvSpPr>
            <p:nvPr/>
          </p:nvSpPr>
          <p:spPr bwMode="auto">
            <a:xfrm>
              <a:off x="3182" y="2617"/>
              <a:ext cx="50" cy="45"/>
            </a:xfrm>
            <a:custGeom>
              <a:avLst/>
              <a:gdLst/>
              <a:ahLst/>
              <a:cxnLst>
                <a:cxn ang="0">
                  <a:pos x="53" y="0"/>
                </a:cxn>
                <a:cxn ang="0">
                  <a:pos x="104" y="106"/>
                </a:cxn>
                <a:cxn ang="0">
                  <a:pos x="0" y="106"/>
                </a:cxn>
                <a:cxn ang="0">
                  <a:pos x="53" y="0"/>
                </a:cxn>
              </a:cxnLst>
              <a:rect l="0" t="0" r="r" b="b"/>
              <a:pathLst>
                <a:path w="104" h="106">
                  <a:moveTo>
                    <a:pt x="53" y="0"/>
                  </a:moveTo>
                  <a:lnTo>
                    <a:pt x="104" y="106"/>
                  </a:lnTo>
                  <a:lnTo>
                    <a:pt x="0" y="106"/>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24" name="Freeform 27">
              <a:extLst>
                <a:ext uri="{FF2B5EF4-FFF2-40B4-BE49-F238E27FC236}">
                  <a16:creationId xmlns:a16="http://schemas.microsoft.com/office/drawing/2014/main" id="{DECDBC43-34AF-487F-A1B0-308CD4795C3B}"/>
                </a:ext>
              </a:extLst>
            </p:cNvPr>
            <p:cNvSpPr>
              <a:spLocks/>
            </p:cNvSpPr>
            <p:nvPr/>
          </p:nvSpPr>
          <p:spPr bwMode="auto">
            <a:xfrm>
              <a:off x="2859" y="2641"/>
              <a:ext cx="48" cy="44"/>
            </a:xfrm>
            <a:custGeom>
              <a:avLst/>
              <a:gdLst/>
              <a:ahLst/>
              <a:cxnLst>
                <a:cxn ang="0">
                  <a:pos x="53" y="0"/>
                </a:cxn>
                <a:cxn ang="0">
                  <a:pos x="102" y="106"/>
                </a:cxn>
                <a:cxn ang="0">
                  <a:pos x="0" y="106"/>
                </a:cxn>
                <a:cxn ang="0">
                  <a:pos x="53" y="0"/>
                </a:cxn>
              </a:cxnLst>
              <a:rect l="0" t="0" r="r" b="b"/>
              <a:pathLst>
                <a:path w="102" h="106">
                  <a:moveTo>
                    <a:pt x="53" y="0"/>
                  </a:moveTo>
                  <a:lnTo>
                    <a:pt x="102" y="106"/>
                  </a:lnTo>
                  <a:lnTo>
                    <a:pt x="0" y="106"/>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25" name="Freeform 28">
              <a:extLst>
                <a:ext uri="{FF2B5EF4-FFF2-40B4-BE49-F238E27FC236}">
                  <a16:creationId xmlns:a16="http://schemas.microsoft.com/office/drawing/2014/main" id="{E9760B4F-CEBE-4D8C-85A5-791BE98436A3}"/>
                </a:ext>
              </a:extLst>
            </p:cNvPr>
            <p:cNvSpPr>
              <a:spLocks/>
            </p:cNvSpPr>
            <p:nvPr/>
          </p:nvSpPr>
          <p:spPr bwMode="auto">
            <a:xfrm>
              <a:off x="3105" y="2641"/>
              <a:ext cx="48" cy="44"/>
            </a:xfrm>
            <a:custGeom>
              <a:avLst/>
              <a:gdLst/>
              <a:ahLst/>
              <a:cxnLst>
                <a:cxn ang="0">
                  <a:pos x="49" y="0"/>
                </a:cxn>
                <a:cxn ang="0">
                  <a:pos x="100" y="106"/>
                </a:cxn>
                <a:cxn ang="0">
                  <a:pos x="0" y="106"/>
                </a:cxn>
                <a:cxn ang="0">
                  <a:pos x="49" y="0"/>
                </a:cxn>
              </a:cxnLst>
              <a:rect l="0" t="0" r="r" b="b"/>
              <a:pathLst>
                <a:path w="100" h="106">
                  <a:moveTo>
                    <a:pt x="49" y="0"/>
                  </a:moveTo>
                  <a:lnTo>
                    <a:pt x="100" y="106"/>
                  </a:lnTo>
                  <a:lnTo>
                    <a:pt x="0" y="106"/>
                  </a:lnTo>
                  <a:lnTo>
                    <a:pt x="49"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26" name="Freeform 29">
              <a:extLst>
                <a:ext uri="{FF2B5EF4-FFF2-40B4-BE49-F238E27FC236}">
                  <a16:creationId xmlns:a16="http://schemas.microsoft.com/office/drawing/2014/main" id="{3911D903-FB81-4DC2-A9B2-E7436D4E28D6}"/>
                </a:ext>
              </a:extLst>
            </p:cNvPr>
            <p:cNvSpPr>
              <a:spLocks/>
            </p:cNvSpPr>
            <p:nvPr/>
          </p:nvSpPr>
          <p:spPr bwMode="auto">
            <a:xfrm>
              <a:off x="2859" y="2511"/>
              <a:ext cx="48" cy="51"/>
            </a:xfrm>
            <a:custGeom>
              <a:avLst/>
              <a:gdLst/>
              <a:ahLst/>
              <a:cxnLst>
                <a:cxn ang="0">
                  <a:pos x="53" y="0"/>
                </a:cxn>
                <a:cxn ang="0">
                  <a:pos x="102" y="108"/>
                </a:cxn>
                <a:cxn ang="0">
                  <a:pos x="0" y="108"/>
                </a:cxn>
                <a:cxn ang="0">
                  <a:pos x="53" y="0"/>
                </a:cxn>
              </a:cxnLst>
              <a:rect l="0" t="0" r="r" b="b"/>
              <a:pathLst>
                <a:path w="102" h="108">
                  <a:moveTo>
                    <a:pt x="53" y="0"/>
                  </a:moveTo>
                  <a:lnTo>
                    <a:pt x="102" y="108"/>
                  </a:lnTo>
                  <a:lnTo>
                    <a:pt x="0" y="108"/>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27" name="Freeform 30">
              <a:extLst>
                <a:ext uri="{FF2B5EF4-FFF2-40B4-BE49-F238E27FC236}">
                  <a16:creationId xmlns:a16="http://schemas.microsoft.com/office/drawing/2014/main" id="{388994B8-4116-4740-97D9-E9ABBE685DC0}"/>
                </a:ext>
              </a:extLst>
            </p:cNvPr>
            <p:cNvSpPr>
              <a:spLocks/>
            </p:cNvSpPr>
            <p:nvPr/>
          </p:nvSpPr>
          <p:spPr bwMode="auto">
            <a:xfrm>
              <a:off x="3105" y="2511"/>
              <a:ext cx="48" cy="51"/>
            </a:xfrm>
            <a:custGeom>
              <a:avLst/>
              <a:gdLst/>
              <a:ahLst/>
              <a:cxnLst>
                <a:cxn ang="0">
                  <a:pos x="49" y="0"/>
                </a:cxn>
                <a:cxn ang="0">
                  <a:pos x="100" y="108"/>
                </a:cxn>
                <a:cxn ang="0">
                  <a:pos x="0" y="108"/>
                </a:cxn>
                <a:cxn ang="0">
                  <a:pos x="49" y="0"/>
                </a:cxn>
              </a:cxnLst>
              <a:rect l="0" t="0" r="r" b="b"/>
              <a:pathLst>
                <a:path w="100" h="108">
                  <a:moveTo>
                    <a:pt x="49" y="0"/>
                  </a:moveTo>
                  <a:lnTo>
                    <a:pt x="100" y="108"/>
                  </a:lnTo>
                  <a:lnTo>
                    <a:pt x="0" y="108"/>
                  </a:lnTo>
                  <a:lnTo>
                    <a:pt x="49"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28" name="Freeform 31">
              <a:extLst>
                <a:ext uri="{FF2B5EF4-FFF2-40B4-BE49-F238E27FC236}">
                  <a16:creationId xmlns:a16="http://schemas.microsoft.com/office/drawing/2014/main" id="{ABEB323C-9A2E-4D0C-A2A8-95FA6F0444EC}"/>
                </a:ext>
              </a:extLst>
            </p:cNvPr>
            <p:cNvSpPr>
              <a:spLocks/>
            </p:cNvSpPr>
            <p:nvPr/>
          </p:nvSpPr>
          <p:spPr bwMode="auto">
            <a:xfrm>
              <a:off x="3508" y="2726"/>
              <a:ext cx="48" cy="45"/>
            </a:xfrm>
            <a:custGeom>
              <a:avLst/>
              <a:gdLst/>
              <a:ahLst/>
              <a:cxnLst>
                <a:cxn ang="0">
                  <a:pos x="49" y="0"/>
                </a:cxn>
                <a:cxn ang="0">
                  <a:pos x="102" y="105"/>
                </a:cxn>
                <a:cxn ang="0">
                  <a:pos x="0" y="105"/>
                </a:cxn>
                <a:cxn ang="0">
                  <a:pos x="49" y="0"/>
                </a:cxn>
              </a:cxnLst>
              <a:rect l="0" t="0" r="r" b="b"/>
              <a:pathLst>
                <a:path w="102" h="105">
                  <a:moveTo>
                    <a:pt x="49" y="0"/>
                  </a:moveTo>
                  <a:lnTo>
                    <a:pt x="102" y="105"/>
                  </a:lnTo>
                  <a:lnTo>
                    <a:pt x="0" y="105"/>
                  </a:lnTo>
                  <a:lnTo>
                    <a:pt x="49"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29" name="Freeform 32">
              <a:extLst>
                <a:ext uri="{FF2B5EF4-FFF2-40B4-BE49-F238E27FC236}">
                  <a16:creationId xmlns:a16="http://schemas.microsoft.com/office/drawing/2014/main" id="{E38AC0AA-B7A2-4D32-A8D0-28E0F1492B36}"/>
                </a:ext>
              </a:extLst>
            </p:cNvPr>
            <p:cNvSpPr>
              <a:spLocks/>
            </p:cNvSpPr>
            <p:nvPr/>
          </p:nvSpPr>
          <p:spPr bwMode="auto">
            <a:xfrm>
              <a:off x="3508" y="2342"/>
              <a:ext cx="48" cy="44"/>
            </a:xfrm>
            <a:custGeom>
              <a:avLst/>
              <a:gdLst/>
              <a:ahLst/>
              <a:cxnLst>
                <a:cxn ang="0">
                  <a:pos x="49" y="0"/>
                </a:cxn>
                <a:cxn ang="0">
                  <a:pos x="102" y="104"/>
                </a:cxn>
                <a:cxn ang="0">
                  <a:pos x="0" y="104"/>
                </a:cxn>
                <a:cxn ang="0">
                  <a:pos x="49" y="0"/>
                </a:cxn>
              </a:cxnLst>
              <a:rect l="0" t="0" r="r" b="b"/>
              <a:pathLst>
                <a:path w="102" h="104">
                  <a:moveTo>
                    <a:pt x="49" y="0"/>
                  </a:moveTo>
                  <a:lnTo>
                    <a:pt x="102" y="104"/>
                  </a:lnTo>
                  <a:lnTo>
                    <a:pt x="0" y="104"/>
                  </a:lnTo>
                  <a:lnTo>
                    <a:pt x="49"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30" name="Freeform 33">
              <a:extLst>
                <a:ext uri="{FF2B5EF4-FFF2-40B4-BE49-F238E27FC236}">
                  <a16:creationId xmlns:a16="http://schemas.microsoft.com/office/drawing/2014/main" id="{9322D363-C1D2-44DC-860C-CA860CAA394E}"/>
                </a:ext>
              </a:extLst>
            </p:cNvPr>
            <p:cNvSpPr>
              <a:spLocks/>
            </p:cNvSpPr>
            <p:nvPr/>
          </p:nvSpPr>
          <p:spPr bwMode="auto">
            <a:xfrm>
              <a:off x="3784" y="2436"/>
              <a:ext cx="48" cy="45"/>
            </a:xfrm>
            <a:custGeom>
              <a:avLst/>
              <a:gdLst/>
              <a:ahLst/>
              <a:cxnLst>
                <a:cxn ang="0">
                  <a:pos x="51" y="0"/>
                </a:cxn>
                <a:cxn ang="0">
                  <a:pos x="98" y="106"/>
                </a:cxn>
                <a:cxn ang="0">
                  <a:pos x="0" y="106"/>
                </a:cxn>
                <a:cxn ang="0">
                  <a:pos x="51" y="0"/>
                </a:cxn>
              </a:cxnLst>
              <a:rect l="0" t="0" r="r" b="b"/>
              <a:pathLst>
                <a:path w="98" h="106">
                  <a:moveTo>
                    <a:pt x="51" y="0"/>
                  </a:moveTo>
                  <a:lnTo>
                    <a:pt x="98" y="106"/>
                  </a:lnTo>
                  <a:lnTo>
                    <a:pt x="0" y="106"/>
                  </a:lnTo>
                  <a:lnTo>
                    <a:pt x="51"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31" name="Freeform 34">
              <a:extLst>
                <a:ext uri="{FF2B5EF4-FFF2-40B4-BE49-F238E27FC236}">
                  <a16:creationId xmlns:a16="http://schemas.microsoft.com/office/drawing/2014/main" id="{8BF06821-00BE-495C-8CC9-535F195464C0}"/>
                </a:ext>
              </a:extLst>
            </p:cNvPr>
            <p:cNvSpPr>
              <a:spLocks/>
            </p:cNvSpPr>
            <p:nvPr/>
          </p:nvSpPr>
          <p:spPr bwMode="auto">
            <a:xfrm>
              <a:off x="4183" y="2436"/>
              <a:ext cx="48" cy="45"/>
            </a:xfrm>
            <a:custGeom>
              <a:avLst/>
              <a:gdLst/>
              <a:ahLst/>
              <a:cxnLst>
                <a:cxn ang="0">
                  <a:pos x="51" y="0"/>
                </a:cxn>
                <a:cxn ang="0">
                  <a:pos x="100" y="106"/>
                </a:cxn>
                <a:cxn ang="0">
                  <a:pos x="0" y="106"/>
                </a:cxn>
                <a:cxn ang="0">
                  <a:pos x="51" y="0"/>
                </a:cxn>
              </a:cxnLst>
              <a:rect l="0" t="0" r="r" b="b"/>
              <a:pathLst>
                <a:path w="100" h="106">
                  <a:moveTo>
                    <a:pt x="51" y="0"/>
                  </a:moveTo>
                  <a:lnTo>
                    <a:pt x="100" y="106"/>
                  </a:lnTo>
                  <a:lnTo>
                    <a:pt x="0" y="106"/>
                  </a:lnTo>
                  <a:lnTo>
                    <a:pt x="51"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32" name="Freeform 35">
              <a:extLst>
                <a:ext uri="{FF2B5EF4-FFF2-40B4-BE49-F238E27FC236}">
                  <a16:creationId xmlns:a16="http://schemas.microsoft.com/office/drawing/2014/main" id="{A7CDE413-A649-4E56-B4D8-4FB79618863D}"/>
                </a:ext>
              </a:extLst>
            </p:cNvPr>
            <p:cNvSpPr>
              <a:spLocks/>
            </p:cNvSpPr>
            <p:nvPr/>
          </p:nvSpPr>
          <p:spPr bwMode="auto">
            <a:xfrm>
              <a:off x="3784" y="2002"/>
              <a:ext cx="48" cy="44"/>
            </a:xfrm>
            <a:custGeom>
              <a:avLst/>
              <a:gdLst/>
              <a:ahLst/>
              <a:cxnLst>
                <a:cxn ang="0">
                  <a:pos x="51" y="0"/>
                </a:cxn>
                <a:cxn ang="0">
                  <a:pos x="98" y="105"/>
                </a:cxn>
                <a:cxn ang="0">
                  <a:pos x="0" y="105"/>
                </a:cxn>
                <a:cxn ang="0">
                  <a:pos x="51" y="0"/>
                </a:cxn>
              </a:cxnLst>
              <a:rect l="0" t="0" r="r" b="b"/>
              <a:pathLst>
                <a:path w="98" h="105">
                  <a:moveTo>
                    <a:pt x="51" y="0"/>
                  </a:moveTo>
                  <a:lnTo>
                    <a:pt x="98" y="105"/>
                  </a:lnTo>
                  <a:lnTo>
                    <a:pt x="0" y="105"/>
                  </a:lnTo>
                  <a:lnTo>
                    <a:pt x="51"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33" name="Freeform 36">
              <a:extLst>
                <a:ext uri="{FF2B5EF4-FFF2-40B4-BE49-F238E27FC236}">
                  <a16:creationId xmlns:a16="http://schemas.microsoft.com/office/drawing/2014/main" id="{C42B861B-DAE2-450B-A10F-872F912F0BA4}"/>
                </a:ext>
              </a:extLst>
            </p:cNvPr>
            <p:cNvSpPr>
              <a:spLocks/>
            </p:cNvSpPr>
            <p:nvPr/>
          </p:nvSpPr>
          <p:spPr bwMode="auto">
            <a:xfrm>
              <a:off x="4183" y="2002"/>
              <a:ext cx="48" cy="44"/>
            </a:xfrm>
            <a:custGeom>
              <a:avLst/>
              <a:gdLst/>
              <a:ahLst/>
              <a:cxnLst>
                <a:cxn ang="0">
                  <a:pos x="51" y="0"/>
                </a:cxn>
                <a:cxn ang="0">
                  <a:pos x="100" y="105"/>
                </a:cxn>
                <a:cxn ang="0">
                  <a:pos x="0" y="105"/>
                </a:cxn>
                <a:cxn ang="0">
                  <a:pos x="51" y="0"/>
                </a:cxn>
              </a:cxnLst>
              <a:rect l="0" t="0" r="r" b="b"/>
              <a:pathLst>
                <a:path w="100" h="105">
                  <a:moveTo>
                    <a:pt x="51" y="0"/>
                  </a:moveTo>
                  <a:lnTo>
                    <a:pt x="100" y="105"/>
                  </a:lnTo>
                  <a:lnTo>
                    <a:pt x="0" y="105"/>
                  </a:lnTo>
                  <a:lnTo>
                    <a:pt x="51"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34" name="Freeform 37">
              <a:extLst>
                <a:ext uri="{FF2B5EF4-FFF2-40B4-BE49-F238E27FC236}">
                  <a16:creationId xmlns:a16="http://schemas.microsoft.com/office/drawing/2014/main" id="{9FD22110-0702-4085-BEB5-C61BE8D3FA8A}"/>
                </a:ext>
              </a:extLst>
            </p:cNvPr>
            <p:cNvSpPr>
              <a:spLocks/>
            </p:cNvSpPr>
            <p:nvPr/>
          </p:nvSpPr>
          <p:spPr bwMode="auto">
            <a:xfrm>
              <a:off x="3164" y="2726"/>
              <a:ext cx="49" cy="45"/>
            </a:xfrm>
            <a:custGeom>
              <a:avLst/>
              <a:gdLst/>
              <a:ahLst/>
              <a:cxnLst>
                <a:cxn ang="0">
                  <a:pos x="53" y="0"/>
                </a:cxn>
                <a:cxn ang="0">
                  <a:pos x="104" y="105"/>
                </a:cxn>
                <a:cxn ang="0">
                  <a:pos x="0" y="105"/>
                </a:cxn>
                <a:cxn ang="0">
                  <a:pos x="53" y="0"/>
                </a:cxn>
              </a:cxnLst>
              <a:rect l="0" t="0" r="r" b="b"/>
              <a:pathLst>
                <a:path w="104" h="105">
                  <a:moveTo>
                    <a:pt x="53" y="0"/>
                  </a:moveTo>
                  <a:lnTo>
                    <a:pt x="104" y="105"/>
                  </a:lnTo>
                  <a:lnTo>
                    <a:pt x="0" y="105"/>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35" name="Freeform 38">
              <a:extLst>
                <a:ext uri="{FF2B5EF4-FFF2-40B4-BE49-F238E27FC236}">
                  <a16:creationId xmlns:a16="http://schemas.microsoft.com/office/drawing/2014/main" id="{D69FC0BA-FF48-40EF-B6ED-0F457A2CFC26}"/>
                </a:ext>
              </a:extLst>
            </p:cNvPr>
            <p:cNvSpPr>
              <a:spLocks/>
            </p:cNvSpPr>
            <p:nvPr/>
          </p:nvSpPr>
          <p:spPr bwMode="auto">
            <a:xfrm>
              <a:off x="3547" y="2726"/>
              <a:ext cx="49" cy="45"/>
            </a:xfrm>
            <a:custGeom>
              <a:avLst/>
              <a:gdLst/>
              <a:ahLst/>
              <a:cxnLst>
                <a:cxn ang="0">
                  <a:pos x="51" y="0"/>
                </a:cxn>
                <a:cxn ang="0">
                  <a:pos x="101" y="105"/>
                </a:cxn>
                <a:cxn ang="0">
                  <a:pos x="0" y="105"/>
                </a:cxn>
                <a:cxn ang="0">
                  <a:pos x="51" y="0"/>
                </a:cxn>
              </a:cxnLst>
              <a:rect l="0" t="0" r="r" b="b"/>
              <a:pathLst>
                <a:path w="101" h="105">
                  <a:moveTo>
                    <a:pt x="51" y="0"/>
                  </a:moveTo>
                  <a:lnTo>
                    <a:pt x="101" y="105"/>
                  </a:lnTo>
                  <a:lnTo>
                    <a:pt x="0" y="105"/>
                  </a:lnTo>
                  <a:lnTo>
                    <a:pt x="51"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36" name="Freeform 39">
              <a:extLst>
                <a:ext uri="{FF2B5EF4-FFF2-40B4-BE49-F238E27FC236}">
                  <a16:creationId xmlns:a16="http://schemas.microsoft.com/office/drawing/2014/main" id="{B196BA12-823F-4D0F-9522-0FBF28677C93}"/>
                </a:ext>
              </a:extLst>
            </p:cNvPr>
            <p:cNvSpPr>
              <a:spLocks/>
            </p:cNvSpPr>
            <p:nvPr/>
          </p:nvSpPr>
          <p:spPr bwMode="auto">
            <a:xfrm>
              <a:off x="3164" y="2137"/>
              <a:ext cx="49" cy="45"/>
            </a:xfrm>
            <a:custGeom>
              <a:avLst/>
              <a:gdLst/>
              <a:ahLst/>
              <a:cxnLst>
                <a:cxn ang="0">
                  <a:pos x="53" y="0"/>
                </a:cxn>
                <a:cxn ang="0">
                  <a:pos x="104" y="105"/>
                </a:cxn>
                <a:cxn ang="0">
                  <a:pos x="0" y="105"/>
                </a:cxn>
                <a:cxn ang="0">
                  <a:pos x="53" y="0"/>
                </a:cxn>
              </a:cxnLst>
              <a:rect l="0" t="0" r="r" b="b"/>
              <a:pathLst>
                <a:path w="104" h="105">
                  <a:moveTo>
                    <a:pt x="53" y="0"/>
                  </a:moveTo>
                  <a:lnTo>
                    <a:pt x="104" y="105"/>
                  </a:lnTo>
                  <a:lnTo>
                    <a:pt x="0" y="105"/>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37" name="Freeform 40">
              <a:extLst>
                <a:ext uri="{FF2B5EF4-FFF2-40B4-BE49-F238E27FC236}">
                  <a16:creationId xmlns:a16="http://schemas.microsoft.com/office/drawing/2014/main" id="{D80F190A-5A2C-472E-91E5-83551DA72F93}"/>
                </a:ext>
              </a:extLst>
            </p:cNvPr>
            <p:cNvSpPr>
              <a:spLocks/>
            </p:cNvSpPr>
            <p:nvPr/>
          </p:nvSpPr>
          <p:spPr bwMode="auto">
            <a:xfrm>
              <a:off x="3547" y="2137"/>
              <a:ext cx="49" cy="45"/>
            </a:xfrm>
            <a:custGeom>
              <a:avLst/>
              <a:gdLst/>
              <a:ahLst/>
              <a:cxnLst>
                <a:cxn ang="0">
                  <a:pos x="51" y="0"/>
                </a:cxn>
                <a:cxn ang="0">
                  <a:pos x="101" y="105"/>
                </a:cxn>
                <a:cxn ang="0">
                  <a:pos x="0" y="105"/>
                </a:cxn>
                <a:cxn ang="0">
                  <a:pos x="51" y="0"/>
                </a:cxn>
              </a:cxnLst>
              <a:rect l="0" t="0" r="r" b="b"/>
              <a:pathLst>
                <a:path w="101" h="105">
                  <a:moveTo>
                    <a:pt x="51" y="0"/>
                  </a:moveTo>
                  <a:lnTo>
                    <a:pt x="101" y="105"/>
                  </a:lnTo>
                  <a:lnTo>
                    <a:pt x="0" y="105"/>
                  </a:lnTo>
                  <a:lnTo>
                    <a:pt x="51"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38" name="Freeform 41">
              <a:extLst>
                <a:ext uri="{FF2B5EF4-FFF2-40B4-BE49-F238E27FC236}">
                  <a16:creationId xmlns:a16="http://schemas.microsoft.com/office/drawing/2014/main" id="{C9057D82-69B2-4D8B-82D0-C98181972B5E}"/>
                </a:ext>
              </a:extLst>
            </p:cNvPr>
            <p:cNvSpPr>
              <a:spLocks/>
            </p:cNvSpPr>
            <p:nvPr/>
          </p:nvSpPr>
          <p:spPr bwMode="auto">
            <a:xfrm>
              <a:off x="2694" y="3025"/>
              <a:ext cx="48" cy="45"/>
            </a:xfrm>
            <a:custGeom>
              <a:avLst/>
              <a:gdLst/>
              <a:ahLst/>
              <a:cxnLst>
                <a:cxn ang="0">
                  <a:pos x="53" y="0"/>
                </a:cxn>
                <a:cxn ang="0">
                  <a:pos x="102" y="108"/>
                </a:cxn>
                <a:cxn ang="0">
                  <a:pos x="0" y="108"/>
                </a:cxn>
                <a:cxn ang="0">
                  <a:pos x="53" y="0"/>
                </a:cxn>
              </a:cxnLst>
              <a:rect l="0" t="0" r="r" b="b"/>
              <a:pathLst>
                <a:path w="102" h="108">
                  <a:moveTo>
                    <a:pt x="53" y="0"/>
                  </a:moveTo>
                  <a:lnTo>
                    <a:pt x="102" y="108"/>
                  </a:lnTo>
                  <a:lnTo>
                    <a:pt x="0" y="108"/>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39" name="Freeform 42">
              <a:extLst>
                <a:ext uri="{FF2B5EF4-FFF2-40B4-BE49-F238E27FC236}">
                  <a16:creationId xmlns:a16="http://schemas.microsoft.com/office/drawing/2014/main" id="{11200218-2D8E-457D-AD74-186914BECF18}"/>
                </a:ext>
              </a:extLst>
            </p:cNvPr>
            <p:cNvSpPr>
              <a:spLocks/>
            </p:cNvSpPr>
            <p:nvPr/>
          </p:nvSpPr>
          <p:spPr bwMode="auto">
            <a:xfrm>
              <a:off x="3182" y="3025"/>
              <a:ext cx="50" cy="45"/>
            </a:xfrm>
            <a:custGeom>
              <a:avLst/>
              <a:gdLst/>
              <a:ahLst/>
              <a:cxnLst>
                <a:cxn ang="0">
                  <a:pos x="53" y="0"/>
                </a:cxn>
                <a:cxn ang="0">
                  <a:pos x="104" y="108"/>
                </a:cxn>
                <a:cxn ang="0">
                  <a:pos x="0" y="108"/>
                </a:cxn>
                <a:cxn ang="0">
                  <a:pos x="53" y="0"/>
                </a:cxn>
              </a:cxnLst>
              <a:rect l="0" t="0" r="r" b="b"/>
              <a:pathLst>
                <a:path w="104" h="108">
                  <a:moveTo>
                    <a:pt x="53" y="0"/>
                  </a:moveTo>
                  <a:lnTo>
                    <a:pt x="104" y="108"/>
                  </a:lnTo>
                  <a:lnTo>
                    <a:pt x="0" y="108"/>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40" name="Freeform 43">
              <a:extLst>
                <a:ext uri="{FF2B5EF4-FFF2-40B4-BE49-F238E27FC236}">
                  <a16:creationId xmlns:a16="http://schemas.microsoft.com/office/drawing/2014/main" id="{350B0EAC-E0D1-4AC2-B4CB-E60BADB8D96B}"/>
                </a:ext>
              </a:extLst>
            </p:cNvPr>
            <p:cNvSpPr>
              <a:spLocks/>
            </p:cNvSpPr>
            <p:nvPr/>
          </p:nvSpPr>
          <p:spPr bwMode="auto">
            <a:xfrm>
              <a:off x="2694" y="2641"/>
              <a:ext cx="48" cy="44"/>
            </a:xfrm>
            <a:custGeom>
              <a:avLst/>
              <a:gdLst/>
              <a:ahLst/>
              <a:cxnLst>
                <a:cxn ang="0">
                  <a:pos x="53" y="0"/>
                </a:cxn>
                <a:cxn ang="0">
                  <a:pos x="102" y="106"/>
                </a:cxn>
                <a:cxn ang="0">
                  <a:pos x="0" y="106"/>
                </a:cxn>
                <a:cxn ang="0">
                  <a:pos x="53" y="0"/>
                </a:cxn>
              </a:cxnLst>
              <a:rect l="0" t="0" r="r" b="b"/>
              <a:pathLst>
                <a:path w="102" h="106">
                  <a:moveTo>
                    <a:pt x="53" y="0"/>
                  </a:moveTo>
                  <a:lnTo>
                    <a:pt x="102" y="106"/>
                  </a:lnTo>
                  <a:lnTo>
                    <a:pt x="0" y="106"/>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41" name="Freeform 44">
              <a:extLst>
                <a:ext uri="{FF2B5EF4-FFF2-40B4-BE49-F238E27FC236}">
                  <a16:creationId xmlns:a16="http://schemas.microsoft.com/office/drawing/2014/main" id="{133D46F7-2105-4DCD-911E-B2B217E9CB36}"/>
                </a:ext>
              </a:extLst>
            </p:cNvPr>
            <p:cNvSpPr>
              <a:spLocks/>
            </p:cNvSpPr>
            <p:nvPr/>
          </p:nvSpPr>
          <p:spPr bwMode="auto">
            <a:xfrm>
              <a:off x="3182" y="2641"/>
              <a:ext cx="50" cy="44"/>
            </a:xfrm>
            <a:custGeom>
              <a:avLst/>
              <a:gdLst/>
              <a:ahLst/>
              <a:cxnLst>
                <a:cxn ang="0">
                  <a:pos x="53" y="0"/>
                </a:cxn>
                <a:cxn ang="0">
                  <a:pos x="104" y="106"/>
                </a:cxn>
                <a:cxn ang="0">
                  <a:pos x="0" y="106"/>
                </a:cxn>
                <a:cxn ang="0">
                  <a:pos x="53" y="0"/>
                </a:cxn>
              </a:cxnLst>
              <a:rect l="0" t="0" r="r" b="b"/>
              <a:pathLst>
                <a:path w="104" h="106">
                  <a:moveTo>
                    <a:pt x="53" y="0"/>
                  </a:moveTo>
                  <a:lnTo>
                    <a:pt x="104" y="106"/>
                  </a:lnTo>
                  <a:lnTo>
                    <a:pt x="0" y="106"/>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42" name="Freeform 45">
              <a:extLst>
                <a:ext uri="{FF2B5EF4-FFF2-40B4-BE49-F238E27FC236}">
                  <a16:creationId xmlns:a16="http://schemas.microsoft.com/office/drawing/2014/main" id="{20419C57-78E6-47B8-829C-DF0B26A0E5D0}"/>
                </a:ext>
              </a:extLst>
            </p:cNvPr>
            <p:cNvSpPr>
              <a:spLocks/>
            </p:cNvSpPr>
            <p:nvPr/>
          </p:nvSpPr>
          <p:spPr bwMode="auto">
            <a:xfrm>
              <a:off x="2859" y="2395"/>
              <a:ext cx="48" cy="45"/>
            </a:xfrm>
            <a:custGeom>
              <a:avLst/>
              <a:gdLst/>
              <a:ahLst/>
              <a:cxnLst>
                <a:cxn ang="0">
                  <a:pos x="53" y="0"/>
                </a:cxn>
                <a:cxn ang="0">
                  <a:pos x="102" y="106"/>
                </a:cxn>
                <a:cxn ang="0">
                  <a:pos x="0" y="106"/>
                </a:cxn>
                <a:cxn ang="0">
                  <a:pos x="53" y="0"/>
                </a:cxn>
              </a:cxnLst>
              <a:rect l="0" t="0" r="r" b="b"/>
              <a:pathLst>
                <a:path w="102" h="106">
                  <a:moveTo>
                    <a:pt x="53" y="0"/>
                  </a:moveTo>
                  <a:lnTo>
                    <a:pt x="102" y="106"/>
                  </a:lnTo>
                  <a:lnTo>
                    <a:pt x="0" y="106"/>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43" name="Freeform 46">
              <a:extLst>
                <a:ext uri="{FF2B5EF4-FFF2-40B4-BE49-F238E27FC236}">
                  <a16:creationId xmlns:a16="http://schemas.microsoft.com/office/drawing/2014/main" id="{EA45AF4B-159B-4BCD-9133-D9999A8B8875}"/>
                </a:ext>
              </a:extLst>
            </p:cNvPr>
            <p:cNvSpPr>
              <a:spLocks/>
            </p:cNvSpPr>
            <p:nvPr/>
          </p:nvSpPr>
          <p:spPr bwMode="auto">
            <a:xfrm>
              <a:off x="3082" y="2395"/>
              <a:ext cx="48" cy="45"/>
            </a:xfrm>
            <a:custGeom>
              <a:avLst/>
              <a:gdLst/>
              <a:ahLst/>
              <a:cxnLst>
                <a:cxn ang="0">
                  <a:pos x="53" y="0"/>
                </a:cxn>
                <a:cxn ang="0">
                  <a:pos x="100" y="106"/>
                </a:cxn>
                <a:cxn ang="0">
                  <a:pos x="0" y="106"/>
                </a:cxn>
                <a:cxn ang="0">
                  <a:pos x="53" y="0"/>
                </a:cxn>
              </a:cxnLst>
              <a:rect l="0" t="0" r="r" b="b"/>
              <a:pathLst>
                <a:path w="100" h="106">
                  <a:moveTo>
                    <a:pt x="53" y="0"/>
                  </a:moveTo>
                  <a:lnTo>
                    <a:pt x="100" y="106"/>
                  </a:lnTo>
                  <a:lnTo>
                    <a:pt x="0" y="106"/>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44" name="Freeform 47">
              <a:extLst>
                <a:ext uri="{FF2B5EF4-FFF2-40B4-BE49-F238E27FC236}">
                  <a16:creationId xmlns:a16="http://schemas.microsoft.com/office/drawing/2014/main" id="{F41A6848-AA1F-4490-8FA7-07CF4C972136}"/>
                </a:ext>
              </a:extLst>
            </p:cNvPr>
            <p:cNvSpPr>
              <a:spLocks/>
            </p:cNvSpPr>
            <p:nvPr/>
          </p:nvSpPr>
          <p:spPr bwMode="auto">
            <a:xfrm>
              <a:off x="2859" y="2002"/>
              <a:ext cx="48" cy="44"/>
            </a:xfrm>
            <a:custGeom>
              <a:avLst/>
              <a:gdLst/>
              <a:ahLst/>
              <a:cxnLst>
                <a:cxn ang="0">
                  <a:pos x="53" y="0"/>
                </a:cxn>
                <a:cxn ang="0">
                  <a:pos x="102" y="105"/>
                </a:cxn>
                <a:cxn ang="0">
                  <a:pos x="0" y="105"/>
                </a:cxn>
                <a:cxn ang="0">
                  <a:pos x="53" y="0"/>
                </a:cxn>
              </a:cxnLst>
              <a:rect l="0" t="0" r="r" b="b"/>
              <a:pathLst>
                <a:path w="102" h="105">
                  <a:moveTo>
                    <a:pt x="53" y="0"/>
                  </a:moveTo>
                  <a:lnTo>
                    <a:pt x="102" y="105"/>
                  </a:lnTo>
                  <a:lnTo>
                    <a:pt x="0" y="105"/>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45" name="Freeform 48">
              <a:extLst>
                <a:ext uri="{FF2B5EF4-FFF2-40B4-BE49-F238E27FC236}">
                  <a16:creationId xmlns:a16="http://schemas.microsoft.com/office/drawing/2014/main" id="{32A11ABD-2245-4CDF-88F6-6E97A8CFE028}"/>
                </a:ext>
              </a:extLst>
            </p:cNvPr>
            <p:cNvSpPr>
              <a:spLocks/>
            </p:cNvSpPr>
            <p:nvPr/>
          </p:nvSpPr>
          <p:spPr bwMode="auto">
            <a:xfrm>
              <a:off x="3082" y="2002"/>
              <a:ext cx="48" cy="44"/>
            </a:xfrm>
            <a:custGeom>
              <a:avLst/>
              <a:gdLst/>
              <a:ahLst/>
              <a:cxnLst>
                <a:cxn ang="0">
                  <a:pos x="53" y="0"/>
                </a:cxn>
                <a:cxn ang="0">
                  <a:pos x="100" y="105"/>
                </a:cxn>
                <a:cxn ang="0">
                  <a:pos x="0" y="105"/>
                </a:cxn>
                <a:cxn ang="0">
                  <a:pos x="53" y="0"/>
                </a:cxn>
              </a:cxnLst>
              <a:rect l="0" t="0" r="r" b="b"/>
              <a:pathLst>
                <a:path w="100" h="105">
                  <a:moveTo>
                    <a:pt x="53" y="0"/>
                  </a:moveTo>
                  <a:lnTo>
                    <a:pt x="100" y="105"/>
                  </a:lnTo>
                  <a:lnTo>
                    <a:pt x="0" y="105"/>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46" name="Freeform 49">
              <a:extLst>
                <a:ext uri="{FF2B5EF4-FFF2-40B4-BE49-F238E27FC236}">
                  <a16:creationId xmlns:a16="http://schemas.microsoft.com/office/drawing/2014/main" id="{9A354939-E4A0-4535-9C09-566CAB2B7D88}"/>
                </a:ext>
              </a:extLst>
            </p:cNvPr>
            <p:cNvSpPr>
              <a:spLocks/>
            </p:cNvSpPr>
            <p:nvPr/>
          </p:nvSpPr>
          <p:spPr bwMode="auto">
            <a:xfrm>
              <a:off x="3032" y="2302"/>
              <a:ext cx="48" cy="43"/>
            </a:xfrm>
            <a:custGeom>
              <a:avLst/>
              <a:gdLst/>
              <a:ahLst/>
              <a:cxnLst>
                <a:cxn ang="0">
                  <a:pos x="47" y="0"/>
                </a:cxn>
                <a:cxn ang="0">
                  <a:pos x="100" y="104"/>
                </a:cxn>
                <a:cxn ang="0">
                  <a:pos x="0" y="104"/>
                </a:cxn>
                <a:cxn ang="0">
                  <a:pos x="47" y="0"/>
                </a:cxn>
              </a:cxnLst>
              <a:rect l="0" t="0" r="r" b="b"/>
              <a:pathLst>
                <a:path w="100" h="104">
                  <a:moveTo>
                    <a:pt x="47" y="0"/>
                  </a:moveTo>
                  <a:lnTo>
                    <a:pt x="100" y="104"/>
                  </a:lnTo>
                  <a:lnTo>
                    <a:pt x="0" y="104"/>
                  </a:lnTo>
                  <a:lnTo>
                    <a:pt x="47"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47" name="Freeform 50">
              <a:extLst>
                <a:ext uri="{FF2B5EF4-FFF2-40B4-BE49-F238E27FC236}">
                  <a16:creationId xmlns:a16="http://schemas.microsoft.com/office/drawing/2014/main" id="{89BD793A-1B19-40ED-A5B8-681BBF3F2817}"/>
                </a:ext>
              </a:extLst>
            </p:cNvPr>
            <p:cNvSpPr>
              <a:spLocks/>
            </p:cNvSpPr>
            <p:nvPr/>
          </p:nvSpPr>
          <p:spPr bwMode="auto">
            <a:xfrm>
              <a:off x="3290" y="2302"/>
              <a:ext cx="47" cy="43"/>
            </a:xfrm>
            <a:custGeom>
              <a:avLst/>
              <a:gdLst/>
              <a:ahLst/>
              <a:cxnLst>
                <a:cxn ang="0">
                  <a:pos x="51" y="0"/>
                </a:cxn>
                <a:cxn ang="0">
                  <a:pos x="100" y="104"/>
                </a:cxn>
                <a:cxn ang="0">
                  <a:pos x="0" y="104"/>
                </a:cxn>
                <a:cxn ang="0">
                  <a:pos x="51" y="0"/>
                </a:cxn>
              </a:cxnLst>
              <a:rect l="0" t="0" r="r" b="b"/>
              <a:pathLst>
                <a:path w="100" h="104">
                  <a:moveTo>
                    <a:pt x="51" y="0"/>
                  </a:moveTo>
                  <a:lnTo>
                    <a:pt x="100" y="104"/>
                  </a:lnTo>
                  <a:lnTo>
                    <a:pt x="0" y="104"/>
                  </a:lnTo>
                  <a:lnTo>
                    <a:pt x="51"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48" name="Freeform 51">
              <a:extLst>
                <a:ext uri="{FF2B5EF4-FFF2-40B4-BE49-F238E27FC236}">
                  <a16:creationId xmlns:a16="http://schemas.microsoft.com/office/drawing/2014/main" id="{D8410595-2AF8-4107-90F1-8A040F455793}"/>
                </a:ext>
              </a:extLst>
            </p:cNvPr>
            <p:cNvSpPr>
              <a:spLocks/>
            </p:cNvSpPr>
            <p:nvPr/>
          </p:nvSpPr>
          <p:spPr bwMode="auto">
            <a:xfrm>
              <a:off x="3032" y="1968"/>
              <a:ext cx="48" cy="45"/>
            </a:xfrm>
            <a:custGeom>
              <a:avLst/>
              <a:gdLst/>
              <a:ahLst/>
              <a:cxnLst>
                <a:cxn ang="0">
                  <a:pos x="47" y="0"/>
                </a:cxn>
                <a:cxn ang="0">
                  <a:pos x="100" y="105"/>
                </a:cxn>
                <a:cxn ang="0">
                  <a:pos x="0" y="105"/>
                </a:cxn>
                <a:cxn ang="0">
                  <a:pos x="47" y="0"/>
                </a:cxn>
              </a:cxnLst>
              <a:rect l="0" t="0" r="r" b="b"/>
              <a:pathLst>
                <a:path w="100" h="105">
                  <a:moveTo>
                    <a:pt x="47" y="0"/>
                  </a:moveTo>
                  <a:lnTo>
                    <a:pt x="100" y="105"/>
                  </a:lnTo>
                  <a:lnTo>
                    <a:pt x="0" y="105"/>
                  </a:lnTo>
                  <a:lnTo>
                    <a:pt x="47"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49" name="Freeform 52">
              <a:extLst>
                <a:ext uri="{FF2B5EF4-FFF2-40B4-BE49-F238E27FC236}">
                  <a16:creationId xmlns:a16="http://schemas.microsoft.com/office/drawing/2014/main" id="{CD78764B-842B-4F07-A013-FB92430F9E8B}"/>
                </a:ext>
              </a:extLst>
            </p:cNvPr>
            <p:cNvSpPr>
              <a:spLocks/>
            </p:cNvSpPr>
            <p:nvPr/>
          </p:nvSpPr>
          <p:spPr bwMode="auto">
            <a:xfrm>
              <a:off x="3290" y="1968"/>
              <a:ext cx="47" cy="45"/>
            </a:xfrm>
            <a:custGeom>
              <a:avLst/>
              <a:gdLst/>
              <a:ahLst/>
              <a:cxnLst>
                <a:cxn ang="0">
                  <a:pos x="51" y="0"/>
                </a:cxn>
                <a:cxn ang="0">
                  <a:pos x="100" y="105"/>
                </a:cxn>
                <a:cxn ang="0">
                  <a:pos x="0" y="105"/>
                </a:cxn>
                <a:cxn ang="0">
                  <a:pos x="51" y="0"/>
                </a:cxn>
              </a:cxnLst>
              <a:rect l="0" t="0" r="r" b="b"/>
              <a:pathLst>
                <a:path w="100" h="105">
                  <a:moveTo>
                    <a:pt x="51" y="0"/>
                  </a:moveTo>
                  <a:lnTo>
                    <a:pt x="100" y="105"/>
                  </a:lnTo>
                  <a:lnTo>
                    <a:pt x="0" y="105"/>
                  </a:lnTo>
                  <a:lnTo>
                    <a:pt x="51"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50" name="Freeform 53">
              <a:extLst>
                <a:ext uri="{FF2B5EF4-FFF2-40B4-BE49-F238E27FC236}">
                  <a16:creationId xmlns:a16="http://schemas.microsoft.com/office/drawing/2014/main" id="{A96CC833-5A41-4D80-92CE-07BB495149DC}"/>
                </a:ext>
              </a:extLst>
            </p:cNvPr>
            <p:cNvSpPr>
              <a:spLocks/>
            </p:cNvSpPr>
            <p:nvPr/>
          </p:nvSpPr>
          <p:spPr bwMode="auto">
            <a:xfrm>
              <a:off x="2813" y="2897"/>
              <a:ext cx="48" cy="50"/>
            </a:xfrm>
            <a:custGeom>
              <a:avLst/>
              <a:gdLst/>
              <a:ahLst/>
              <a:cxnLst>
                <a:cxn ang="0">
                  <a:pos x="48" y="0"/>
                </a:cxn>
                <a:cxn ang="0">
                  <a:pos x="99" y="117"/>
                </a:cxn>
                <a:cxn ang="0">
                  <a:pos x="0" y="117"/>
                </a:cxn>
                <a:cxn ang="0">
                  <a:pos x="48" y="0"/>
                </a:cxn>
              </a:cxnLst>
              <a:rect l="0" t="0" r="r" b="b"/>
              <a:pathLst>
                <a:path w="99" h="117">
                  <a:moveTo>
                    <a:pt x="48" y="0"/>
                  </a:moveTo>
                  <a:lnTo>
                    <a:pt x="99" y="117"/>
                  </a:lnTo>
                  <a:lnTo>
                    <a:pt x="0" y="117"/>
                  </a:lnTo>
                  <a:lnTo>
                    <a:pt x="48"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51" name="Freeform 54">
              <a:extLst>
                <a:ext uri="{FF2B5EF4-FFF2-40B4-BE49-F238E27FC236}">
                  <a16:creationId xmlns:a16="http://schemas.microsoft.com/office/drawing/2014/main" id="{AFA54A63-27AC-4BEF-98A2-A61E7CE81F22}"/>
                </a:ext>
              </a:extLst>
            </p:cNvPr>
            <p:cNvSpPr>
              <a:spLocks/>
            </p:cNvSpPr>
            <p:nvPr/>
          </p:nvSpPr>
          <p:spPr bwMode="auto">
            <a:xfrm>
              <a:off x="3182" y="2897"/>
              <a:ext cx="50" cy="46"/>
            </a:xfrm>
            <a:custGeom>
              <a:avLst/>
              <a:gdLst/>
              <a:ahLst/>
              <a:cxnLst>
                <a:cxn ang="0">
                  <a:pos x="53" y="0"/>
                </a:cxn>
                <a:cxn ang="0">
                  <a:pos x="104" y="107"/>
                </a:cxn>
                <a:cxn ang="0">
                  <a:pos x="0" y="107"/>
                </a:cxn>
                <a:cxn ang="0">
                  <a:pos x="53" y="0"/>
                </a:cxn>
              </a:cxnLst>
              <a:rect l="0" t="0" r="r" b="b"/>
              <a:pathLst>
                <a:path w="104" h="107">
                  <a:moveTo>
                    <a:pt x="53" y="0"/>
                  </a:moveTo>
                  <a:lnTo>
                    <a:pt x="104" y="107"/>
                  </a:lnTo>
                  <a:lnTo>
                    <a:pt x="0" y="107"/>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52" name="Freeform 55">
              <a:extLst>
                <a:ext uri="{FF2B5EF4-FFF2-40B4-BE49-F238E27FC236}">
                  <a16:creationId xmlns:a16="http://schemas.microsoft.com/office/drawing/2014/main" id="{67A5A71B-A3E3-4248-A839-ADABB278C454}"/>
                </a:ext>
              </a:extLst>
            </p:cNvPr>
            <p:cNvSpPr>
              <a:spLocks/>
            </p:cNvSpPr>
            <p:nvPr/>
          </p:nvSpPr>
          <p:spPr bwMode="auto">
            <a:xfrm>
              <a:off x="2813" y="2499"/>
              <a:ext cx="48" cy="1"/>
            </a:xfrm>
            <a:custGeom>
              <a:avLst/>
              <a:gdLst/>
              <a:ahLst/>
              <a:cxnLst>
                <a:cxn ang="0">
                  <a:pos x="48" y="0"/>
                </a:cxn>
                <a:cxn ang="0">
                  <a:pos x="99" y="0"/>
                </a:cxn>
                <a:cxn ang="0">
                  <a:pos x="0" y="0"/>
                </a:cxn>
                <a:cxn ang="0">
                  <a:pos x="48" y="0"/>
                </a:cxn>
              </a:cxnLst>
              <a:rect l="0" t="0" r="r" b="b"/>
              <a:pathLst>
                <a:path w="99">
                  <a:moveTo>
                    <a:pt x="48" y="0"/>
                  </a:moveTo>
                  <a:lnTo>
                    <a:pt x="99" y="0"/>
                  </a:lnTo>
                  <a:lnTo>
                    <a:pt x="0" y="0"/>
                  </a:lnTo>
                  <a:lnTo>
                    <a:pt x="48"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53" name="Freeform 56">
              <a:extLst>
                <a:ext uri="{FF2B5EF4-FFF2-40B4-BE49-F238E27FC236}">
                  <a16:creationId xmlns:a16="http://schemas.microsoft.com/office/drawing/2014/main" id="{4F4492FA-512F-4BC6-A245-EA0711F8524F}"/>
                </a:ext>
              </a:extLst>
            </p:cNvPr>
            <p:cNvSpPr>
              <a:spLocks/>
            </p:cNvSpPr>
            <p:nvPr/>
          </p:nvSpPr>
          <p:spPr bwMode="auto">
            <a:xfrm>
              <a:off x="3182" y="2499"/>
              <a:ext cx="50" cy="46"/>
            </a:xfrm>
            <a:custGeom>
              <a:avLst/>
              <a:gdLst/>
              <a:ahLst/>
              <a:cxnLst>
                <a:cxn ang="0">
                  <a:pos x="53" y="0"/>
                </a:cxn>
                <a:cxn ang="0">
                  <a:pos x="104" y="107"/>
                </a:cxn>
                <a:cxn ang="0">
                  <a:pos x="0" y="107"/>
                </a:cxn>
                <a:cxn ang="0">
                  <a:pos x="53" y="0"/>
                </a:cxn>
              </a:cxnLst>
              <a:rect l="0" t="0" r="r" b="b"/>
              <a:pathLst>
                <a:path w="104" h="107">
                  <a:moveTo>
                    <a:pt x="53" y="0"/>
                  </a:moveTo>
                  <a:lnTo>
                    <a:pt x="104" y="107"/>
                  </a:lnTo>
                  <a:lnTo>
                    <a:pt x="0" y="107"/>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54" name="Freeform 57">
              <a:extLst>
                <a:ext uri="{FF2B5EF4-FFF2-40B4-BE49-F238E27FC236}">
                  <a16:creationId xmlns:a16="http://schemas.microsoft.com/office/drawing/2014/main" id="{BCA3C87C-8A85-4B60-BD14-981D7D9D4ED6}"/>
                </a:ext>
              </a:extLst>
            </p:cNvPr>
            <p:cNvSpPr>
              <a:spLocks/>
            </p:cNvSpPr>
            <p:nvPr/>
          </p:nvSpPr>
          <p:spPr bwMode="auto">
            <a:xfrm>
              <a:off x="3003" y="2897"/>
              <a:ext cx="49" cy="46"/>
            </a:xfrm>
            <a:custGeom>
              <a:avLst/>
              <a:gdLst/>
              <a:ahLst/>
              <a:cxnLst>
                <a:cxn ang="0">
                  <a:pos x="51" y="0"/>
                </a:cxn>
                <a:cxn ang="0">
                  <a:pos x="104" y="107"/>
                </a:cxn>
                <a:cxn ang="0">
                  <a:pos x="0" y="107"/>
                </a:cxn>
                <a:cxn ang="0">
                  <a:pos x="51" y="0"/>
                </a:cxn>
              </a:cxnLst>
              <a:rect l="0" t="0" r="r" b="b"/>
              <a:pathLst>
                <a:path w="104" h="107">
                  <a:moveTo>
                    <a:pt x="51" y="0"/>
                  </a:moveTo>
                  <a:lnTo>
                    <a:pt x="104" y="107"/>
                  </a:lnTo>
                  <a:lnTo>
                    <a:pt x="0" y="107"/>
                  </a:lnTo>
                  <a:lnTo>
                    <a:pt x="51"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55" name="Freeform 58">
              <a:extLst>
                <a:ext uri="{FF2B5EF4-FFF2-40B4-BE49-F238E27FC236}">
                  <a16:creationId xmlns:a16="http://schemas.microsoft.com/office/drawing/2014/main" id="{4BE88F79-246E-473B-B63E-C244D6B06550}"/>
                </a:ext>
              </a:extLst>
            </p:cNvPr>
            <p:cNvSpPr>
              <a:spLocks/>
            </p:cNvSpPr>
            <p:nvPr/>
          </p:nvSpPr>
          <p:spPr bwMode="auto">
            <a:xfrm>
              <a:off x="3400" y="2897"/>
              <a:ext cx="48" cy="46"/>
            </a:xfrm>
            <a:custGeom>
              <a:avLst/>
              <a:gdLst/>
              <a:ahLst/>
              <a:cxnLst>
                <a:cxn ang="0">
                  <a:pos x="53" y="0"/>
                </a:cxn>
                <a:cxn ang="0">
                  <a:pos x="104" y="107"/>
                </a:cxn>
                <a:cxn ang="0">
                  <a:pos x="0" y="107"/>
                </a:cxn>
                <a:cxn ang="0">
                  <a:pos x="53" y="0"/>
                </a:cxn>
              </a:cxnLst>
              <a:rect l="0" t="0" r="r" b="b"/>
              <a:pathLst>
                <a:path w="104" h="107">
                  <a:moveTo>
                    <a:pt x="53" y="0"/>
                  </a:moveTo>
                  <a:lnTo>
                    <a:pt x="104" y="107"/>
                  </a:lnTo>
                  <a:lnTo>
                    <a:pt x="0" y="107"/>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56" name="Freeform 59">
              <a:extLst>
                <a:ext uri="{FF2B5EF4-FFF2-40B4-BE49-F238E27FC236}">
                  <a16:creationId xmlns:a16="http://schemas.microsoft.com/office/drawing/2014/main" id="{A48929B5-200E-4CF5-9BEC-A5EB8DB463AA}"/>
                </a:ext>
              </a:extLst>
            </p:cNvPr>
            <p:cNvSpPr>
              <a:spLocks/>
            </p:cNvSpPr>
            <p:nvPr/>
          </p:nvSpPr>
          <p:spPr bwMode="auto">
            <a:xfrm>
              <a:off x="3003" y="2395"/>
              <a:ext cx="49" cy="45"/>
            </a:xfrm>
            <a:custGeom>
              <a:avLst/>
              <a:gdLst/>
              <a:ahLst/>
              <a:cxnLst>
                <a:cxn ang="0">
                  <a:pos x="51" y="0"/>
                </a:cxn>
                <a:cxn ang="0">
                  <a:pos x="104" y="106"/>
                </a:cxn>
                <a:cxn ang="0">
                  <a:pos x="0" y="106"/>
                </a:cxn>
                <a:cxn ang="0">
                  <a:pos x="51" y="0"/>
                </a:cxn>
              </a:cxnLst>
              <a:rect l="0" t="0" r="r" b="b"/>
              <a:pathLst>
                <a:path w="104" h="106">
                  <a:moveTo>
                    <a:pt x="51" y="0"/>
                  </a:moveTo>
                  <a:lnTo>
                    <a:pt x="104" y="106"/>
                  </a:lnTo>
                  <a:lnTo>
                    <a:pt x="0" y="106"/>
                  </a:lnTo>
                  <a:lnTo>
                    <a:pt x="51"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57" name="Freeform 60">
              <a:extLst>
                <a:ext uri="{FF2B5EF4-FFF2-40B4-BE49-F238E27FC236}">
                  <a16:creationId xmlns:a16="http://schemas.microsoft.com/office/drawing/2014/main" id="{FC465B36-56B1-4234-AF2E-A3BA1D31ADE3}"/>
                </a:ext>
              </a:extLst>
            </p:cNvPr>
            <p:cNvSpPr>
              <a:spLocks/>
            </p:cNvSpPr>
            <p:nvPr/>
          </p:nvSpPr>
          <p:spPr bwMode="auto">
            <a:xfrm>
              <a:off x="3400" y="2395"/>
              <a:ext cx="48" cy="45"/>
            </a:xfrm>
            <a:custGeom>
              <a:avLst/>
              <a:gdLst/>
              <a:ahLst/>
              <a:cxnLst>
                <a:cxn ang="0">
                  <a:pos x="53" y="0"/>
                </a:cxn>
                <a:cxn ang="0">
                  <a:pos x="104" y="106"/>
                </a:cxn>
                <a:cxn ang="0">
                  <a:pos x="0" y="106"/>
                </a:cxn>
                <a:cxn ang="0">
                  <a:pos x="53" y="0"/>
                </a:cxn>
              </a:cxnLst>
              <a:rect l="0" t="0" r="r" b="b"/>
              <a:pathLst>
                <a:path w="104" h="106">
                  <a:moveTo>
                    <a:pt x="53" y="0"/>
                  </a:moveTo>
                  <a:lnTo>
                    <a:pt x="104" y="106"/>
                  </a:lnTo>
                  <a:lnTo>
                    <a:pt x="0" y="106"/>
                  </a:lnTo>
                  <a:lnTo>
                    <a:pt x="53" y="0"/>
                  </a:lnTo>
                  <a:close/>
                </a:path>
              </a:pathLst>
            </a:custGeom>
            <a:solidFill>
              <a:srgbClr val="E6E6E6"/>
            </a:solidFill>
            <a:ln w="11113">
              <a:solidFill>
                <a:srgbClr val="E6E6E6"/>
              </a:solidFill>
              <a:prstDash val="solid"/>
              <a:round/>
              <a:headEnd/>
              <a:tailEnd/>
            </a:ln>
          </p:spPr>
          <p:txBody>
            <a:bodyPr/>
            <a:lstStyle/>
            <a:p>
              <a:pPr eaLnBrk="0" hangingPunct="0">
                <a:defRPr/>
              </a:pPr>
              <a:endParaRPr lang="en-US">
                <a:latin typeface="+mn-lt"/>
              </a:endParaRPr>
            </a:p>
          </p:txBody>
        </p:sp>
        <p:sp>
          <p:nvSpPr>
            <p:cNvPr id="58" name="Rectangle 61">
              <a:extLst>
                <a:ext uri="{FF2B5EF4-FFF2-40B4-BE49-F238E27FC236}">
                  <a16:creationId xmlns:a16="http://schemas.microsoft.com/office/drawing/2014/main" id="{6DB60226-484D-400F-B9FB-7B271BFE644C}"/>
                </a:ext>
              </a:extLst>
            </p:cNvPr>
            <p:cNvSpPr>
              <a:spLocks noChangeArrowheads="1"/>
            </p:cNvSpPr>
            <p:nvPr/>
          </p:nvSpPr>
          <p:spPr bwMode="auto">
            <a:xfrm>
              <a:off x="1073" y="3432"/>
              <a:ext cx="186"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0,01</a:t>
              </a:r>
              <a:endParaRPr lang="de-DE">
                <a:latin typeface="+mn-lt"/>
              </a:endParaRPr>
            </a:p>
          </p:txBody>
        </p:sp>
        <p:sp>
          <p:nvSpPr>
            <p:cNvPr id="59" name="Rectangle 62">
              <a:extLst>
                <a:ext uri="{FF2B5EF4-FFF2-40B4-BE49-F238E27FC236}">
                  <a16:creationId xmlns:a16="http://schemas.microsoft.com/office/drawing/2014/main" id="{43BEBBE3-C9A0-4585-8098-606824B2F2FD}"/>
                </a:ext>
              </a:extLst>
            </p:cNvPr>
            <p:cNvSpPr>
              <a:spLocks noChangeArrowheads="1"/>
            </p:cNvSpPr>
            <p:nvPr/>
          </p:nvSpPr>
          <p:spPr bwMode="auto">
            <a:xfrm>
              <a:off x="1154" y="3004"/>
              <a:ext cx="132"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0,1</a:t>
              </a:r>
              <a:endParaRPr lang="de-DE">
                <a:latin typeface="+mn-lt"/>
              </a:endParaRPr>
            </a:p>
          </p:txBody>
        </p:sp>
        <p:sp>
          <p:nvSpPr>
            <p:cNvPr id="60" name="Rectangle 63">
              <a:extLst>
                <a:ext uri="{FF2B5EF4-FFF2-40B4-BE49-F238E27FC236}">
                  <a16:creationId xmlns:a16="http://schemas.microsoft.com/office/drawing/2014/main" id="{F80A4157-63FF-41CC-B6FA-543B3AA55554}"/>
                </a:ext>
              </a:extLst>
            </p:cNvPr>
            <p:cNvSpPr>
              <a:spLocks noChangeArrowheads="1"/>
            </p:cNvSpPr>
            <p:nvPr/>
          </p:nvSpPr>
          <p:spPr bwMode="auto">
            <a:xfrm>
              <a:off x="1219" y="2578"/>
              <a:ext cx="53"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1</a:t>
              </a:r>
              <a:endParaRPr lang="de-DE">
                <a:latin typeface="+mn-lt"/>
              </a:endParaRPr>
            </a:p>
          </p:txBody>
        </p:sp>
        <p:sp>
          <p:nvSpPr>
            <p:cNvPr id="61" name="Rectangle 64">
              <a:extLst>
                <a:ext uri="{FF2B5EF4-FFF2-40B4-BE49-F238E27FC236}">
                  <a16:creationId xmlns:a16="http://schemas.microsoft.com/office/drawing/2014/main" id="{B0980292-CD63-4B9D-8797-A3FFD60279A2}"/>
                </a:ext>
              </a:extLst>
            </p:cNvPr>
            <p:cNvSpPr>
              <a:spLocks noChangeArrowheads="1"/>
            </p:cNvSpPr>
            <p:nvPr/>
          </p:nvSpPr>
          <p:spPr bwMode="auto">
            <a:xfrm>
              <a:off x="1165" y="2149"/>
              <a:ext cx="107"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10</a:t>
              </a:r>
              <a:endParaRPr lang="de-DE">
                <a:latin typeface="+mn-lt"/>
              </a:endParaRPr>
            </a:p>
          </p:txBody>
        </p:sp>
        <p:sp>
          <p:nvSpPr>
            <p:cNvPr id="62" name="Rectangle 65">
              <a:extLst>
                <a:ext uri="{FF2B5EF4-FFF2-40B4-BE49-F238E27FC236}">
                  <a16:creationId xmlns:a16="http://schemas.microsoft.com/office/drawing/2014/main" id="{DC48A0A4-B156-4168-A141-B9FA66E0B61E}"/>
                </a:ext>
              </a:extLst>
            </p:cNvPr>
            <p:cNvSpPr>
              <a:spLocks noChangeArrowheads="1"/>
            </p:cNvSpPr>
            <p:nvPr/>
          </p:nvSpPr>
          <p:spPr bwMode="auto">
            <a:xfrm>
              <a:off x="1125" y="1723"/>
              <a:ext cx="160"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100</a:t>
              </a:r>
              <a:endParaRPr lang="de-DE">
                <a:latin typeface="+mn-lt"/>
              </a:endParaRPr>
            </a:p>
          </p:txBody>
        </p:sp>
        <p:sp>
          <p:nvSpPr>
            <p:cNvPr id="63" name="Rectangle 66">
              <a:extLst>
                <a:ext uri="{FF2B5EF4-FFF2-40B4-BE49-F238E27FC236}">
                  <a16:creationId xmlns:a16="http://schemas.microsoft.com/office/drawing/2014/main" id="{F64EDADC-D0DC-470F-B995-B82CEC71ABAB}"/>
                </a:ext>
              </a:extLst>
            </p:cNvPr>
            <p:cNvSpPr>
              <a:spLocks noChangeArrowheads="1"/>
            </p:cNvSpPr>
            <p:nvPr/>
          </p:nvSpPr>
          <p:spPr bwMode="auto">
            <a:xfrm>
              <a:off x="1090" y="1297"/>
              <a:ext cx="214"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1000</a:t>
              </a:r>
              <a:endParaRPr lang="de-DE">
                <a:latin typeface="+mn-lt"/>
              </a:endParaRPr>
            </a:p>
          </p:txBody>
        </p:sp>
        <p:sp>
          <p:nvSpPr>
            <p:cNvPr id="64" name="Rectangle 67">
              <a:extLst>
                <a:ext uri="{FF2B5EF4-FFF2-40B4-BE49-F238E27FC236}">
                  <a16:creationId xmlns:a16="http://schemas.microsoft.com/office/drawing/2014/main" id="{8693415C-9814-4AF5-AA44-43CCD407C414}"/>
                </a:ext>
              </a:extLst>
            </p:cNvPr>
            <p:cNvSpPr>
              <a:spLocks noChangeArrowheads="1"/>
            </p:cNvSpPr>
            <p:nvPr/>
          </p:nvSpPr>
          <p:spPr bwMode="auto">
            <a:xfrm>
              <a:off x="1319" y="3543"/>
              <a:ext cx="186"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0,01</a:t>
              </a:r>
              <a:endParaRPr lang="de-DE">
                <a:latin typeface="+mn-lt"/>
              </a:endParaRPr>
            </a:p>
          </p:txBody>
        </p:sp>
        <p:sp>
          <p:nvSpPr>
            <p:cNvPr id="65" name="Rectangle 68">
              <a:extLst>
                <a:ext uri="{FF2B5EF4-FFF2-40B4-BE49-F238E27FC236}">
                  <a16:creationId xmlns:a16="http://schemas.microsoft.com/office/drawing/2014/main" id="{015868F1-738A-4F5A-B533-DC89E6B5F995}"/>
                </a:ext>
              </a:extLst>
            </p:cNvPr>
            <p:cNvSpPr>
              <a:spLocks noChangeArrowheads="1"/>
            </p:cNvSpPr>
            <p:nvPr/>
          </p:nvSpPr>
          <p:spPr bwMode="auto">
            <a:xfrm>
              <a:off x="2153" y="3543"/>
              <a:ext cx="132"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0,1</a:t>
              </a:r>
              <a:endParaRPr lang="de-DE">
                <a:latin typeface="+mn-lt"/>
              </a:endParaRPr>
            </a:p>
          </p:txBody>
        </p:sp>
        <p:sp>
          <p:nvSpPr>
            <p:cNvPr id="66" name="Rectangle 69">
              <a:extLst>
                <a:ext uri="{FF2B5EF4-FFF2-40B4-BE49-F238E27FC236}">
                  <a16:creationId xmlns:a16="http://schemas.microsoft.com/office/drawing/2014/main" id="{C2C13758-3657-48E2-B3BF-78A7FD4C89C2}"/>
                </a:ext>
              </a:extLst>
            </p:cNvPr>
            <p:cNvSpPr>
              <a:spLocks noChangeArrowheads="1"/>
            </p:cNvSpPr>
            <p:nvPr/>
          </p:nvSpPr>
          <p:spPr bwMode="auto">
            <a:xfrm>
              <a:off x="2973" y="3543"/>
              <a:ext cx="53"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1</a:t>
              </a:r>
              <a:endParaRPr lang="de-DE">
                <a:latin typeface="+mn-lt"/>
              </a:endParaRPr>
            </a:p>
          </p:txBody>
        </p:sp>
        <p:sp>
          <p:nvSpPr>
            <p:cNvPr id="67" name="Rectangle 70">
              <a:extLst>
                <a:ext uri="{FF2B5EF4-FFF2-40B4-BE49-F238E27FC236}">
                  <a16:creationId xmlns:a16="http://schemas.microsoft.com/office/drawing/2014/main" id="{AF60FCD6-BE58-4FE9-9C0E-640DDD98F289}"/>
                </a:ext>
              </a:extLst>
            </p:cNvPr>
            <p:cNvSpPr>
              <a:spLocks noChangeArrowheads="1"/>
            </p:cNvSpPr>
            <p:nvPr/>
          </p:nvSpPr>
          <p:spPr bwMode="auto">
            <a:xfrm>
              <a:off x="3734" y="3543"/>
              <a:ext cx="107"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10</a:t>
              </a:r>
              <a:endParaRPr lang="de-DE">
                <a:latin typeface="+mn-lt"/>
              </a:endParaRPr>
            </a:p>
          </p:txBody>
        </p:sp>
        <p:sp>
          <p:nvSpPr>
            <p:cNvPr id="68" name="Rectangle 71">
              <a:extLst>
                <a:ext uri="{FF2B5EF4-FFF2-40B4-BE49-F238E27FC236}">
                  <a16:creationId xmlns:a16="http://schemas.microsoft.com/office/drawing/2014/main" id="{41009D36-E247-4AFA-8EE8-18AA9CF6C2B6}"/>
                </a:ext>
              </a:extLst>
            </p:cNvPr>
            <p:cNvSpPr>
              <a:spLocks noChangeArrowheads="1"/>
            </p:cNvSpPr>
            <p:nvPr/>
          </p:nvSpPr>
          <p:spPr bwMode="auto">
            <a:xfrm>
              <a:off x="4525" y="3543"/>
              <a:ext cx="160"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100</a:t>
              </a:r>
              <a:endParaRPr lang="de-DE">
                <a:latin typeface="+mn-lt"/>
              </a:endParaRPr>
            </a:p>
          </p:txBody>
        </p:sp>
        <p:sp>
          <p:nvSpPr>
            <p:cNvPr id="69" name="Rectangle 72">
              <a:extLst>
                <a:ext uri="{FF2B5EF4-FFF2-40B4-BE49-F238E27FC236}">
                  <a16:creationId xmlns:a16="http://schemas.microsoft.com/office/drawing/2014/main" id="{CA06313A-6082-420C-B920-0BE04EBF3E9D}"/>
                </a:ext>
              </a:extLst>
            </p:cNvPr>
            <p:cNvSpPr>
              <a:spLocks noChangeArrowheads="1"/>
            </p:cNvSpPr>
            <p:nvPr/>
          </p:nvSpPr>
          <p:spPr bwMode="auto">
            <a:xfrm>
              <a:off x="1726" y="3695"/>
              <a:ext cx="2224"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Aft>
                  <a:spcPct val="40000"/>
                </a:spcAft>
                <a:buClr>
                  <a:schemeClr val="tx2"/>
                </a:buClr>
                <a:buFont typeface="Wingdings" panose="05000000000000000000" pitchFamily="2" charset="2"/>
                <a:defRPr>
                  <a:solidFill>
                    <a:schemeClr val="tx1"/>
                  </a:solidFill>
                  <a:latin typeface="Frutiger LT Com 55 Roman" panose="020B0503030504020204" pitchFamily="34" charset="0"/>
                </a:defRPr>
              </a:lvl1pPr>
              <a:lvl2pPr marL="742950" indent="-285750" eaLnBrk="0" hangingPunct="0">
                <a:spcAft>
                  <a:spcPct val="40000"/>
                </a:spcAft>
                <a:buClr>
                  <a:schemeClr val="tx2"/>
                </a:buClr>
                <a:buFont typeface="Wingdings" panose="05000000000000000000" pitchFamily="2" charset="2"/>
                <a:buChar char="n"/>
                <a:defRPr>
                  <a:solidFill>
                    <a:schemeClr val="tx1"/>
                  </a:solidFill>
                  <a:latin typeface="Frutiger LT Com 55 Roman" panose="020B0503030504020204" pitchFamily="34" charset="0"/>
                </a:defRPr>
              </a:lvl2pPr>
              <a:lvl3pPr marL="1143000" indent="-228600" eaLnBrk="0" hangingPunct="0">
                <a:spcAft>
                  <a:spcPct val="40000"/>
                </a:spcAft>
                <a:buClr>
                  <a:schemeClr val="bg2"/>
                </a:buClr>
                <a:buFont typeface="Wingdings" panose="05000000000000000000" pitchFamily="2" charset="2"/>
                <a:buChar char="n"/>
                <a:defRPr>
                  <a:solidFill>
                    <a:schemeClr val="tx1"/>
                  </a:solidFill>
                  <a:latin typeface="Frutiger LT Com 55 Roman" panose="020B0503030504020204" pitchFamily="34" charset="0"/>
                </a:defRPr>
              </a:lvl3pPr>
              <a:lvl4pPr marL="1600200" indent="-228600" eaLnBrk="0" hangingPunct="0">
                <a:spcAft>
                  <a:spcPct val="40000"/>
                </a:spcAft>
                <a:buClr>
                  <a:schemeClr val="bg2"/>
                </a:buClr>
                <a:buFont typeface="Wingdings" panose="05000000000000000000" pitchFamily="2" charset="2"/>
                <a:buChar char="n"/>
                <a:defRPr>
                  <a:solidFill>
                    <a:schemeClr val="tx1"/>
                  </a:solidFill>
                  <a:latin typeface="Frutiger LT Com 55 Roman" panose="020B0503030504020204" pitchFamily="34" charset="0"/>
                </a:defRPr>
              </a:lvl4pPr>
              <a:lvl5pPr marL="2057400" indent="-228600" eaLnBrk="0" hangingPunct="0">
                <a:spcAft>
                  <a:spcPct val="40000"/>
                </a:spcAft>
                <a:buClr>
                  <a:schemeClr val="bg2"/>
                </a:buClr>
                <a:buFont typeface="Wingdings" panose="05000000000000000000" pitchFamily="2" charset="2"/>
                <a:buChar char="n"/>
                <a:defRPr>
                  <a:solidFill>
                    <a:schemeClr val="tx1"/>
                  </a:solidFill>
                  <a:latin typeface="Frutiger LT Com 55 Roman" panose="020B0503030504020204" pitchFamily="34" charset="0"/>
                </a:defRPr>
              </a:lvl5pPr>
              <a:lvl6pPr marL="2514600" indent="-228600" eaLnBrk="0" fontAlgn="base" hangingPunct="0">
                <a:spcBef>
                  <a:spcPct val="0"/>
                </a:spcBef>
                <a:spcAft>
                  <a:spcPct val="40000"/>
                </a:spcAft>
                <a:buClr>
                  <a:schemeClr val="bg2"/>
                </a:buClr>
                <a:buFont typeface="Wingdings" panose="05000000000000000000" pitchFamily="2" charset="2"/>
                <a:buChar char="n"/>
                <a:defRPr>
                  <a:solidFill>
                    <a:schemeClr val="tx1"/>
                  </a:solidFill>
                  <a:latin typeface="Frutiger LT Com 55 Roman" panose="020B0503030504020204" pitchFamily="34" charset="0"/>
                </a:defRPr>
              </a:lvl6pPr>
              <a:lvl7pPr marL="2971800" indent="-228600" eaLnBrk="0" fontAlgn="base" hangingPunct="0">
                <a:spcBef>
                  <a:spcPct val="0"/>
                </a:spcBef>
                <a:spcAft>
                  <a:spcPct val="40000"/>
                </a:spcAft>
                <a:buClr>
                  <a:schemeClr val="bg2"/>
                </a:buClr>
                <a:buFont typeface="Wingdings" panose="05000000000000000000" pitchFamily="2" charset="2"/>
                <a:buChar char="n"/>
                <a:defRPr>
                  <a:solidFill>
                    <a:schemeClr val="tx1"/>
                  </a:solidFill>
                  <a:latin typeface="Frutiger LT Com 55 Roman" panose="020B0503030504020204" pitchFamily="34" charset="0"/>
                </a:defRPr>
              </a:lvl7pPr>
              <a:lvl8pPr marL="3429000" indent="-228600" eaLnBrk="0" fontAlgn="base" hangingPunct="0">
                <a:spcBef>
                  <a:spcPct val="0"/>
                </a:spcBef>
                <a:spcAft>
                  <a:spcPct val="40000"/>
                </a:spcAft>
                <a:buClr>
                  <a:schemeClr val="bg2"/>
                </a:buClr>
                <a:buFont typeface="Wingdings" panose="05000000000000000000" pitchFamily="2" charset="2"/>
                <a:buChar char="n"/>
                <a:defRPr>
                  <a:solidFill>
                    <a:schemeClr val="tx1"/>
                  </a:solidFill>
                  <a:latin typeface="Frutiger LT Com 55 Roman" panose="020B0503030504020204" pitchFamily="34" charset="0"/>
                </a:defRPr>
              </a:lvl8pPr>
              <a:lvl9pPr marL="3886200" indent="-228600" eaLnBrk="0" fontAlgn="base" hangingPunct="0">
                <a:spcBef>
                  <a:spcPct val="0"/>
                </a:spcBef>
                <a:spcAft>
                  <a:spcPct val="40000"/>
                </a:spcAft>
                <a:buClr>
                  <a:schemeClr val="bg2"/>
                </a:buClr>
                <a:buFont typeface="Wingdings" panose="05000000000000000000" pitchFamily="2" charset="2"/>
                <a:buChar char="n"/>
                <a:defRPr>
                  <a:solidFill>
                    <a:schemeClr val="tx1"/>
                  </a:solidFill>
                  <a:latin typeface="Frutiger LT Com 55 Roman" panose="020B0503030504020204" pitchFamily="34" charset="0"/>
                </a:defRPr>
              </a:lvl9pPr>
            </a:lstStyle>
            <a:p>
              <a:pPr eaLnBrk="1" hangingPunct="1">
                <a:spcAft>
                  <a:spcPct val="0"/>
                </a:spcAft>
                <a:buClrTx/>
                <a:buFontTx/>
                <a:buNone/>
              </a:pPr>
              <a:r>
                <a:rPr lang="de-DE" altLang="de-DE" sz="975" b="1" dirty="0" err="1">
                  <a:solidFill>
                    <a:srgbClr val="000000"/>
                  </a:solidFill>
                  <a:latin typeface="Frutiger 45 Light" panose="020B0300000000000000" pitchFamily="34" charset="0"/>
                </a:rPr>
                <a:t>Water</a:t>
              </a:r>
              <a:r>
                <a:rPr lang="de-DE" altLang="de-DE" sz="975" b="1" dirty="0">
                  <a:solidFill>
                    <a:srgbClr val="000000"/>
                  </a:solidFill>
                  <a:latin typeface="Frutiger 45 Light" panose="020B0300000000000000" pitchFamily="34" charset="0"/>
                </a:rPr>
                <a:t> </a:t>
              </a:r>
              <a:r>
                <a:rPr lang="de-DE" altLang="de-DE" sz="975" b="1" dirty="0" err="1">
                  <a:solidFill>
                    <a:srgbClr val="000000"/>
                  </a:solidFill>
                  <a:latin typeface="Frutiger 45 Light" panose="020B0300000000000000" pitchFamily="34" charset="0"/>
                </a:rPr>
                <a:t>vapour</a:t>
              </a:r>
              <a:r>
                <a:rPr lang="de-DE" altLang="de-DE" sz="975" b="1" dirty="0">
                  <a:solidFill>
                    <a:srgbClr val="000000"/>
                  </a:solidFill>
                  <a:latin typeface="Frutiger 45 Light" panose="020B0300000000000000" pitchFamily="34" charset="0"/>
                </a:rPr>
                <a:t> </a:t>
              </a:r>
              <a:r>
                <a:rPr lang="de-DE" altLang="de-DE" sz="975" b="1" dirty="0" err="1">
                  <a:solidFill>
                    <a:srgbClr val="000000"/>
                  </a:solidFill>
                  <a:latin typeface="Frutiger 45 Light" panose="020B0300000000000000" pitchFamily="34" charset="0"/>
                </a:rPr>
                <a:t>permeability</a:t>
              </a:r>
              <a:r>
                <a:rPr lang="de-DE" altLang="de-DE" sz="975" b="1" dirty="0">
                  <a:solidFill>
                    <a:srgbClr val="000000"/>
                  </a:solidFill>
                  <a:latin typeface="Frutiger 45 Light" panose="020B0300000000000000" pitchFamily="34" charset="0"/>
                </a:rPr>
                <a:t> [g / m² d] 85%</a:t>
              </a:r>
              <a:r>
                <a:rPr lang="de-DE" altLang="de-DE" sz="975" b="1" dirty="0">
                  <a:solidFill>
                    <a:srgbClr val="000000"/>
                  </a:solidFill>
                  <a:latin typeface="Frutiger 45 Light" panose="020B0300000000000000" pitchFamily="34" charset="0"/>
                  <a:sym typeface="Wingdings" panose="05000000000000000000" pitchFamily="2" charset="2"/>
                </a:rPr>
                <a:t> 0% RH</a:t>
              </a:r>
              <a:endParaRPr lang="de-DE" altLang="de-DE" dirty="0">
                <a:latin typeface="Frutiger 45 Light" panose="020B0300000000000000" pitchFamily="34" charset="0"/>
              </a:endParaRPr>
            </a:p>
          </p:txBody>
        </p:sp>
        <p:sp>
          <p:nvSpPr>
            <p:cNvPr id="70" name="Rectangle 73">
              <a:extLst>
                <a:ext uri="{FF2B5EF4-FFF2-40B4-BE49-F238E27FC236}">
                  <a16:creationId xmlns:a16="http://schemas.microsoft.com/office/drawing/2014/main" id="{6FCB56D4-58DC-4F54-914D-7A73D2E8D3B2}"/>
                </a:ext>
              </a:extLst>
            </p:cNvPr>
            <p:cNvSpPr>
              <a:spLocks noChangeArrowheads="1"/>
            </p:cNvSpPr>
            <p:nvPr/>
          </p:nvSpPr>
          <p:spPr bwMode="auto">
            <a:xfrm rot="16200000">
              <a:off x="91" y="2255"/>
              <a:ext cx="186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Aft>
                  <a:spcPct val="40000"/>
                </a:spcAft>
                <a:buClr>
                  <a:schemeClr val="tx2"/>
                </a:buClr>
                <a:buFont typeface="Wingdings" panose="05000000000000000000" pitchFamily="2" charset="2"/>
                <a:defRPr>
                  <a:solidFill>
                    <a:schemeClr val="tx1"/>
                  </a:solidFill>
                  <a:latin typeface="Frutiger LT Com 55 Roman" panose="020B0503030504020204" pitchFamily="34" charset="0"/>
                </a:defRPr>
              </a:lvl1pPr>
              <a:lvl2pPr marL="742950" indent="-285750" eaLnBrk="0" hangingPunct="0">
                <a:spcAft>
                  <a:spcPct val="40000"/>
                </a:spcAft>
                <a:buClr>
                  <a:schemeClr val="tx2"/>
                </a:buClr>
                <a:buFont typeface="Wingdings" panose="05000000000000000000" pitchFamily="2" charset="2"/>
                <a:buChar char="n"/>
                <a:defRPr>
                  <a:solidFill>
                    <a:schemeClr val="tx1"/>
                  </a:solidFill>
                  <a:latin typeface="Frutiger LT Com 55 Roman" panose="020B0503030504020204" pitchFamily="34" charset="0"/>
                </a:defRPr>
              </a:lvl2pPr>
              <a:lvl3pPr marL="1143000" indent="-228600" eaLnBrk="0" hangingPunct="0">
                <a:spcAft>
                  <a:spcPct val="40000"/>
                </a:spcAft>
                <a:buClr>
                  <a:schemeClr val="bg2"/>
                </a:buClr>
                <a:buFont typeface="Wingdings" panose="05000000000000000000" pitchFamily="2" charset="2"/>
                <a:buChar char="n"/>
                <a:defRPr>
                  <a:solidFill>
                    <a:schemeClr val="tx1"/>
                  </a:solidFill>
                  <a:latin typeface="Frutiger LT Com 55 Roman" panose="020B0503030504020204" pitchFamily="34" charset="0"/>
                </a:defRPr>
              </a:lvl3pPr>
              <a:lvl4pPr marL="1600200" indent="-228600" eaLnBrk="0" hangingPunct="0">
                <a:spcAft>
                  <a:spcPct val="40000"/>
                </a:spcAft>
                <a:buClr>
                  <a:schemeClr val="bg2"/>
                </a:buClr>
                <a:buFont typeface="Wingdings" panose="05000000000000000000" pitchFamily="2" charset="2"/>
                <a:buChar char="n"/>
                <a:defRPr>
                  <a:solidFill>
                    <a:schemeClr val="tx1"/>
                  </a:solidFill>
                  <a:latin typeface="Frutiger LT Com 55 Roman" panose="020B0503030504020204" pitchFamily="34" charset="0"/>
                </a:defRPr>
              </a:lvl4pPr>
              <a:lvl5pPr marL="2057400" indent="-228600" eaLnBrk="0" hangingPunct="0">
                <a:spcAft>
                  <a:spcPct val="40000"/>
                </a:spcAft>
                <a:buClr>
                  <a:schemeClr val="bg2"/>
                </a:buClr>
                <a:buFont typeface="Wingdings" panose="05000000000000000000" pitchFamily="2" charset="2"/>
                <a:buChar char="n"/>
                <a:defRPr>
                  <a:solidFill>
                    <a:schemeClr val="tx1"/>
                  </a:solidFill>
                  <a:latin typeface="Frutiger LT Com 55 Roman" panose="020B0503030504020204" pitchFamily="34" charset="0"/>
                </a:defRPr>
              </a:lvl5pPr>
              <a:lvl6pPr marL="2514600" indent="-228600" eaLnBrk="0" fontAlgn="base" hangingPunct="0">
                <a:spcBef>
                  <a:spcPct val="0"/>
                </a:spcBef>
                <a:spcAft>
                  <a:spcPct val="40000"/>
                </a:spcAft>
                <a:buClr>
                  <a:schemeClr val="bg2"/>
                </a:buClr>
                <a:buFont typeface="Wingdings" panose="05000000000000000000" pitchFamily="2" charset="2"/>
                <a:buChar char="n"/>
                <a:defRPr>
                  <a:solidFill>
                    <a:schemeClr val="tx1"/>
                  </a:solidFill>
                  <a:latin typeface="Frutiger LT Com 55 Roman" panose="020B0503030504020204" pitchFamily="34" charset="0"/>
                </a:defRPr>
              </a:lvl6pPr>
              <a:lvl7pPr marL="2971800" indent="-228600" eaLnBrk="0" fontAlgn="base" hangingPunct="0">
                <a:spcBef>
                  <a:spcPct val="0"/>
                </a:spcBef>
                <a:spcAft>
                  <a:spcPct val="40000"/>
                </a:spcAft>
                <a:buClr>
                  <a:schemeClr val="bg2"/>
                </a:buClr>
                <a:buFont typeface="Wingdings" panose="05000000000000000000" pitchFamily="2" charset="2"/>
                <a:buChar char="n"/>
                <a:defRPr>
                  <a:solidFill>
                    <a:schemeClr val="tx1"/>
                  </a:solidFill>
                  <a:latin typeface="Frutiger LT Com 55 Roman" panose="020B0503030504020204" pitchFamily="34" charset="0"/>
                </a:defRPr>
              </a:lvl7pPr>
              <a:lvl8pPr marL="3429000" indent="-228600" eaLnBrk="0" fontAlgn="base" hangingPunct="0">
                <a:spcBef>
                  <a:spcPct val="0"/>
                </a:spcBef>
                <a:spcAft>
                  <a:spcPct val="40000"/>
                </a:spcAft>
                <a:buClr>
                  <a:schemeClr val="bg2"/>
                </a:buClr>
                <a:buFont typeface="Wingdings" panose="05000000000000000000" pitchFamily="2" charset="2"/>
                <a:buChar char="n"/>
                <a:defRPr>
                  <a:solidFill>
                    <a:schemeClr val="tx1"/>
                  </a:solidFill>
                  <a:latin typeface="Frutiger LT Com 55 Roman" panose="020B0503030504020204" pitchFamily="34" charset="0"/>
                </a:defRPr>
              </a:lvl8pPr>
              <a:lvl9pPr marL="3886200" indent="-228600" eaLnBrk="0" fontAlgn="base" hangingPunct="0">
                <a:spcBef>
                  <a:spcPct val="0"/>
                </a:spcBef>
                <a:spcAft>
                  <a:spcPct val="40000"/>
                </a:spcAft>
                <a:buClr>
                  <a:schemeClr val="bg2"/>
                </a:buClr>
                <a:buFont typeface="Wingdings" panose="05000000000000000000" pitchFamily="2" charset="2"/>
                <a:buChar char="n"/>
                <a:defRPr>
                  <a:solidFill>
                    <a:schemeClr val="tx1"/>
                  </a:solidFill>
                  <a:latin typeface="Frutiger LT Com 55 Roman" panose="020B0503030504020204" pitchFamily="34" charset="0"/>
                </a:defRPr>
              </a:lvl9pPr>
            </a:lstStyle>
            <a:p>
              <a:pPr eaLnBrk="1" hangingPunct="1">
                <a:spcAft>
                  <a:spcPct val="0"/>
                </a:spcAft>
                <a:buClrTx/>
                <a:buFontTx/>
                <a:buNone/>
              </a:pPr>
              <a:r>
                <a:rPr lang="de-DE" altLang="de-DE" sz="975" b="1" dirty="0">
                  <a:solidFill>
                    <a:srgbClr val="000000"/>
                  </a:solidFill>
                  <a:latin typeface="Frutiger 45 Light" panose="020B0300000000000000" pitchFamily="34" charset="0"/>
                </a:rPr>
                <a:t>Oxygen </a:t>
              </a:r>
              <a:r>
                <a:rPr lang="de-DE" altLang="de-DE" sz="975" b="1" dirty="0" err="1">
                  <a:solidFill>
                    <a:srgbClr val="000000"/>
                  </a:solidFill>
                  <a:latin typeface="Frutiger 45 Light" panose="020B0300000000000000" pitchFamily="34" charset="0"/>
                </a:rPr>
                <a:t>permeability</a:t>
              </a:r>
              <a:r>
                <a:rPr lang="de-DE" altLang="de-DE" sz="975" b="1" dirty="0">
                  <a:solidFill>
                    <a:srgbClr val="000000"/>
                  </a:solidFill>
                  <a:latin typeface="Frutiger 45 Light" panose="020B0300000000000000" pitchFamily="34" charset="0"/>
                </a:rPr>
                <a:t> [cm³ (STP)/ m² d bar]</a:t>
              </a:r>
              <a:endParaRPr lang="de-DE" altLang="de-DE" dirty="0">
                <a:latin typeface="Frutiger 45 Light" panose="020B0300000000000000" pitchFamily="34" charset="0"/>
              </a:endParaRPr>
            </a:p>
          </p:txBody>
        </p:sp>
        <p:sp>
          <p:nvSpPr>
            <p:cNvPr id="71" name="Rectangle 74">
              <a:extLst>
                <a:ext uri="{FF2B5EF4-FFF2-40B4-BE49-F238E27FC236}">
                  <a16:creationId xmlns:a16="http://schemas.microsoft.com/office/drawing/2014/main" id="{2F5BD4A0-8B2D-4CCC-A76E-167C869000CB}"/>
                </a:ext>
              </a:extLst>
            </p:cNvPr>
            <p:cNvSpPr>
              <a:spLocks noChangeArrowheads="1"/>
            </p:cNvSpPr>
            <p:nvPr/>
          </p:nvSpPr>
          <p:spPr bwMode="auto">
            <a:xfrm>
              <a:off x="3797" y="2026"/>
              <a:ext cx="408" cy="445"/>
            </a:xfrm>
            <a:prstGeom prst="rect">
              <a:avLst/>
            </a:prstGeom>
            <a:solidFill>
              <a:srgbClr val="FF0000"/>
            </a:solidFill>
            <a:ln w="1588">
              <a:solidFill>
                <a:srgbClr val="000000"/>
              </a:solidFill>
              <a:miter lim="800000"/>
              <a:headEnd/>
              <a:tailEnd/>
            </a:ln>
          </p:spPr>
          <p:txBody>
            <a:bodyPr/>
            <a:lstStyle/>
            <a:p>
              <a:pPr eaLnBrk="0" hangingPunct="0">
                <a:defRPr/>
              </a:pPr>
              <a:endParaRPr lang="en-US">
                <a:latin typeface="+mn-lt"/>
              </a:endParaRPr>
            </a:p>
          </p:txBody>
        </p:sp>
        <p:sp>
          <p:nvSpPr>
            <p:cNvPr id="72" name="Rectangle 76">
              <a:extLst>
                <a:ext uri="{FF2B5EF4-FFF2-40B4-BE49-F238E27FC236}">
                  <a16:creationId xmlns:a16="http://schemas.microsoft.com/office/drawing/2014/main" id="{E65F07D8-F0A5-4474-961E-18561196FEBF}"/>
                </a:ext>
              </a:extLst>
            </p:cNvPr>
            <p:cNvSpPr>
              <a:spLocks noChangeArrowheads="1"/>
            </p:cNvSpPr>
            <p:nvPr/>
          </p:nvSpPr>
          <p:spPr bwMode="auto">
            <a:xfrm>
              <a:off x="4042" y="2513"/>
              <a:ext cx="462" cy="127"/>
            </a:xfrm>
            <a:prstGeom prst="rect">
              <a:avLst/>
            </a:prstGeom>
            <a:noFill/>
            <a:ln w="9525">
              <a:noFill/>
              <a:miter lim="800000"/>
              <a:headEnd/>
              <a:tailEnd/>
            </a:ln>
          </p:spPr>
          <p:txBody>
            <a:bodyPr wrap="none" lIns="0" tIns="0" rIns="0" bIns="0">
              <a:spAutoFit/>
            </a:bodyPr>
            <a:lstStyle/>
            <a:p>
              <a:pPr>
                <a:defRPr/>
              </a:pPr>
              <a:r>
                <a:rPr lang="de-DE" sz="975" err="1">
                  <a:solidFill>
                    <a:srgbClr val="000000"/>
                  </a:solidFill>
                  <a:latin typeface="+mn-lt"/>
                </a:rPr>
                <a:t>meat</a:t>
              </a:r>
              <a:r>
                <a:rPr lang="de-DE" sz="975">
                  <a:solidFill>
                    <a:srgbClr val="000000"/>
                  </a:solidFill>
                  <a:latin typeface="+mn-lt"/>
                </a:rPr>
                <a:t>/MAP</a:t>
              </a:r>
              <a:endParaRPr lang="de-DE">
                <a:latin typeface="+mn-lt"/>
              </a:endParaRPr>
            </a:p>
          </p:txBody>
        </p:sp>
        <p:sp>
          <p:nvSpPr>
            <p:cNvPr id="73" name="Rectangle 77">
              <a:extLst>
                <a:ext uri="{FF2B5EF4-FFF2-40B4-BE49-F238E27FC236}">
                  <a16:creationId xmlns:a16="http://schemas.microsoft.com/office/drawing/2014/main" id="{D508B35A-D2D0-428E-AD17-F1DF5E18B74D}"/>
                </a:ext>
              </a:extLst>
            </p:cNvPr>
            <p:cNvSpPr>
              <a:spLocks noChangeArrowheads="1"/>
            </p:cNvSpPr>
            <p:nvPr/>
          </p:nvSpPr>
          <p:spPr bwMode="auto">
            <a:xfrm>
              <a:off x="3063" y="1984"/>
              <a:ext cx="280" cy="362"/>
            </a:xfrm>
            <a:prstGeom prst="rect">
              <a:avLst/>
            </a:prstGeom>
            <a:solidFill>
              <a:srgbClr val="FFFF00"/>
            </a:solidFill>
            <a:ln w="1588">
              <a:solidFill>
                <a:srgbClr val="000000"/>
              </a:solidFill>
              <a:miter lim="800000"/>
              <a:headEnd/>
              <a:tailEnd/>
            </a:ln>
          </p:spPr>
          <p:txBody>
            <a:bodyPr/>
            <a:lstStyle/>
            <a:p>
              <a:pPr eaLnBrk="0" hangingPunct="0">
                <a:defRPr/>
              </a:pPr>
              <a:endParaRPr lang="en-US">
                <a:latin typeface="+mn-lt"/>
              </a:endParaRPr>
            </a:p>
          </p:txBody>
        </p:sp>
        <p:sp>
          <p:nvSpPr>
            <p:cNvPr id="74" name="Rectangle 78">
              <a:extLst>
                <a:ext uri="{FF2B5EF4-FFF2-40B4-BE49-F238E27FC236}">
                  <a16:creationId xmlns:a16="http://schemas.microsoft.com/office/drawing/2014/main" id="{86E25DF4-98B2-4369-A97A-4BE343ED5E3A}"/>
                </a:ext>
              </a:extLst>
            </p:cNvPr>
            <p:cNvSpPr>
              <a:spLocks noChangeArrowheads="1"/>
            </p:cNvSpPr>
            <p:nvPr/>
          </p:nvSpPr>
          <p:spPr bwMode="auto">
            <a:xfrm>
              <a:off x="2883" y="2018"/>
              <a:ext cx="241" cy="431"/>
            </a:xfrm>
            <a:prstGeom prst="rect">
              <a:avLst/>
            </a:prstGeom>
            <a:solidFill>
              <a:srgbClr val="00FF00"/>
            </a:solidFill>
            <a:ln w="1588">
              <a:solidFill>
                <a:srgbClr val="000000"/>
              </a:solidFill>
              <a:miter lim="800000"/>
              <a:headEnd/>
              <a:tailEnd/>
            </a:ln>
          </p:spPr>
          <p:txBody>
            <a:bodyPr/>
            <a:lstStyle/>
            <a:p>
              <a:pPr eaLnBrk="0" hangingPunct="0">
                <a:defRPr/>
              </a:pPr>
              <a:endParaRPr lang="en-US">
                <a:latin typeface="+mn-lt"/>
              </a:endParaRPr>
            </a:p>
          </p:txBody>
        </p:sp>
        <p:sp>
          <p:nvSpPr>
            <p:cNvPr id="75" name="Rectangle 79">
              <a:extLst>
                <a:ext uri="{FF2B5EF4-FFF2-40B4-BE49-F238E27FC236}">
                  <a16:creationId xmlns:a16="http://schemas.microsoft.com/office/drawing/2014/main" id="{B465CC29-3F6D-4AA0-AB81-38B124482266}"/>
                </a:ext>
              </a:extLst>
            </p:cNvPr>
            <p:cNvSpPr>
              <a:spLocks noChangeArrowheads="1"/>
            </p:cNvSpPr>
            <p:nvPr/>
          </p:nvSpPr>
          <p:spPr bwMode="auto">
            <a:xfrm>
              <a:off x="3199" y="2161"/>
              <a:ext cx="398" cy="625"/>
            </a:xfrm>
            <a:prstGeom prst="rect">
              <a:avLst/>
            </a:prstGeom>
            <a:solidFill>
              <a:srgbClr val="808000"/>
            </a:solidFill>
            <a:ln w="1588">
              <a:solidFill>
                <a:srgbClr val="000000"/>
              </a:solidFill>
              <a:miter lim="800000"/>
              <a:headEnd/>
              <a:tailEnd/>
            </a:ln>
          </p:spPr>
          <p:txBody>
            <a:bodyPr/>
            <a:lstStyle/>
            <a:p>
              <a:pPr eaLnBrk="0" hangingPunct="0">
                <a:defRPr/>
              </a:pPr>
              <a:endParaRPr lang="en-US">
                <a:latin typeface="+mn-lt"/>
              </a:endParaRPr>
            </a:p>
          </p:txBody>
        </p:sp>
        <p:sp>
          <p:nvSpPr>
            <p:cNvPr id="76" name="Rectangle 80">
              <a:extLst>
                <a:ext uri="{FF2B5EF4-FFF2-40B4-BE49-F238E27FC236}">
                  <a16:creationId xmlns:a16="http://schemas.microsoft.com/office/drawing/2014/main" id="{B79FFC3E-0500-458E-9539-7771B1E1B706}"/>
                </a:ext>
              </a:extLst>
            </p:cNvPr>
            <p:cNvSpPr>
              <a:spLocks noChangeArrowheads="1"/>
            </p:cNvSpPr>
            <p:nvPr/>
          </p:nvSpPr>
          <p:spPr bwMode="auto">
            <a:xfrm>
              <a:off x="2959" y="2407"/>
              <a:ext cx="467" cy="540"/>
            </a:xfrm>
            <a:prstGeom prst="rect">
              <a:avLst/>
            </a:prstGeom>
            <a:solidFill>
              <a:srgbClr val="FFFFFF"/>
            </a:solidFill>
            <a:ln w="1588">
              <a:solidFill>
                <a:srgbClr val="000000"/>
              </a:solidFill>
              <a:miter lim="800000"/>
              <a:headEnd/>
              <a:tailEnd/>
            </a:ln>
          </p:spPr>
          <p:txBody>
            <a:bodyPr/>
            <a:lstStyle/>
            <a:p>
              <a:pPr eaLnBrk="0" hangingPunct="0">
                <a:defRPr/>
              </a:pPr>
              <a:endParaRPr lang="en-US">
                <a:latin typeface="+mn-lt"/>
              </a:endParaRPr>
            </a:p>
          </p:txBody>
        </p:sp>
        <p:sp>
          <p:nvSpPr>
            <p:cNvPr id="77" name="Rectangle 81">
              <a:extLst>
                <a:ext uri="{FF2B5EF4-FFF2-40B4-BE49-F238E27FC236}">
                  <a16:creationId xmlns:a16="http://schemas.microsoft.com/office/drawing/2014/main" id="{017D562F-C6C9-4590-99A2-05934DEB2473}"/>
                </a:ext>
              </a:extLst>
            </p:cNvPr>
            <p:cNvSpPr>
              <a:spLocks noChangeArrowheads="1"/>
            </p:cNvSpPr>
            <p:nvPr/>
          </p:nvSpPr>
          <p:spPr bwMode="auto">
            <a:xfrm>
              <a:off x="2719" y="2661"/>
              <a:ext cx="517" cy="391"/>
            </a:xfrm>
            <a:prstGeom prst="rect">
              <a:avLst/>
            </a:prstGeom>
            <a:solidFill>
              <a:srgbClr val="FF00FF"/>
            </a:solidFill>
            <a:ln w="1588">
              <a:solidFill>
                <a:srgbClr val="000000"/>
              </a:solidFill>
              <a:miter lim="800000"/>
              <a:headEnd/>
              <a:tailEnd/>
            </a:ln>
          </p:spPr>
          <p:txBody>
            <a:bodyPr/>
            <a:lstStyle/>
            <a:p>
              <a:pPr eaLnBrk="0" hangingPunct="0">
                <a:defRPr/>
              </a:pPr>
              <a:endParaRPr lang="en-US">
                <a:latin typeface="+mn-lt"/>
              </a:endParaRPr>
            </a:p>
          </p:txBody>
        </p:sp>
        <p:sp>
          <p:nvSpPr>
            <p:cNvPr id="78" name="Rectangle 82">
              <a:extLst>
                <a:ext uri="{FF2B5EF4-FFF2-40B4-BE49-F238E27FC236}">
                  <a16:creationId xmlns:a16="http://schemas.microsoft.com/office/drawing/2014/main" id="{12D4F115-6A89-4205-B32A-BEF5E6EA5475}"/>
                </a:ext>
              </a:extLst>
            </p:cNvPr>
            <p:cNvSpPr>
              <a:spLocks noChangeArrowheads="1"/>
            </p:cNvSpPr>
            <p:nvPr/>
          </p:nvSpPr>
          <p:spPr bwMode="auto">
            <a:xfrm>
              <a:off x="2845" y="2519"/>
              <a:ext cx="400" cy="424"/>
            </a:xfrm>
            <a:prstGeom prst="rect">
              <a:avLst/>
            </a:prstGeom>
            <a:solidFill>
              <a:srgbClr val="00FFFF"/>
            </a:solidFill>
            <a:ln w="1588">
              <a:solidFill>
                <a:srgbClr val="000000"/>
              </a:solidFill>
              <a:miter lim="800000"/>
              <a:headEnd/>
              <a:tailEnd/>
            </a:ln>
          </p:spPr>
          <p:txBody>
            <a:bodyPr/>
            <a:lstStyle/>
            <a:p>
              <a:pPr eaLnBrk="0" hangingPunct="0">
                <a:defRPr/>
              </a:pPr>
              <a:endParaRPr lang="en-US">
                <a:latin typeface="+mn-lt"/>
              </a:endParaRPr>
            </a:p>
          </p:txBody>
        </p:sp>
        <p:sp>
          <p:nvSpPr>
            <p:cNvPr id="79" name="Rectangle 83">
              <a:extLst>
                <a:ext uri="{FF2B5EF4-FFF2-40B4-BE49-F238E27FC236}">
                  <a16:creationId xmlns:a16="http://schemas.microsoft.com/office/drawing/2014/main" id="{99FAC153-8176-4F0F-8D5A-72B44170246B}"/>
                </a:ext>
              </a:extLst>
            </p:cNvPr>
            <p:cNvSpPr>
              <a:spLocks noChangeArrowheads="1"/>
            </p:cNvSpPr>
            <p:nvPr/>
          </p:nvSpPr>
          <p:spPr bwMode="auto">
            <a:xfrm>
              <a:off x="3208" y="1688"/>
              <a:ext cx="368"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ketchup,</a:t>
              </a:r>
              <a:endParaRPr lang="de-DE">
                <a:latin typeface="+mn-lt"/>
              </a:endParaRPr>
            </a:p>
          </p:txBody>
        </p:sp>
        <p:sp>
          <p:nvSpPr>
            <p:cNvPr id="80" name="Rectangle 84">
              <a:extLst>
                <a:ext uri="{FF2B5EF4-FFF2-40B4-BE49-F238E27FC236}">
                  <a16:creationId xmlns:a16="http://schemas.microsoft.com/office/drawing/2014/main" id="{8B0655F6-792E-4CC9-9B7F-2D1685AC50F7}"/>
                </a:ext>
              </a:extLst>
            </p:cNvPr>
            <p:cNvSpPr>
              <a:spLocks noChangeArrowheads="1"/>
            </p:cNvSpPr>
            <p:nvPr/>
          </p:nvSpPr>
          <p:spPr bwMode="auto">
            <a:xfrm>
              <a:off x="3248" y="1795"/>
              <a:ext cx="283"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sauces</a:t>
              </a:r>
              <a:endParaRPr lang="de-DE">
                <a:latin typeface="+mn-lt"/>
              </a:endParaRPr>
            </a:p>
          </p:txBody>
        </p:sp>
        <p:sp>
          <p:nvSpPr>
            <p:cNvPr id="81" name="Rectangle 86">
              <a:extLst>
                <a:ext uri="{FF2B5EF4-FFF2-40B4-BE49-F238E27FC236}">
                  <a16:creationId xmlns:a16="http://schemas.microsoft.com/office/drawing/2014/main" id="{D351C7CE-EAA4-4258-A046-DFAB6C3F2060}"/>
                </a:ext>
              </a:extLst>
            </p:cNvPr>
            <p:cNvSpPr>
              <a:spLocks noChangeArrowheads="1"/>
            </p:cNvSpPr>
            <p:nvPr/>
          </p:nvSpPr>
          <p:spPr bwMode="auto">
            <a:xfrm>
              <a:off x="3427" y="1916"/>
              <a:ext cx="211"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nuts,</a:t>
              </a:r>
              <a:endParaRPr lang="de-DE">
                <a:latin typeface="+mn-lt"/>
              </a:endParaRPr>
            </a:p>
          </p:txBody>
        </p:sp>
        <p:sp>
          <p:nvSpPr>
            <p:cNvPr id="82" name="Rectangle 87">
              <a:extLst>
                <a:ext uri="{FF2B5EF4-FFF2-40B4-BE49-F238E27FC236}">
                  <a16:creationId xmlns:a16="http://schemas.microsoft.com/office/drawing/2014/main" id="{E65B5A39-DBA1-4C24-9A7D-4B3BECEBF957}"/>
                </a:ext>
              </a:extLst>
            </p:cNvPr>
            <p:cNvSpPr>
              <a:spLocks noChangeArrowheads="1"/>
            </p:cNvSpPr>
            <p:nvPr/>
          </p:nvSpPr>
          <p:spPr bwMode="auto">
            <a:xfrm>
              <a:off x="3421" y="2014"/>
              <a:ext cx="278"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snacks</a:t>
              </a:r>
              <a:endParaRPr lang="de-DE">
                <a:latin typeface="+mn-lt"/>
              </a:endParaRPr>
            </a:p>
          </p:txBody>
        </p:sp>
        <p:sp>
          <p:nvSpPr>
            <p:cNvPr id="83" name="Rectangle 89">
              <a:extLst>
                <a:ext uri="{FF2B5EF4-FFF2-40B4-BE49-F238E27FC236}">
                  <a16:creationId xmlns:a16="http://schemas.microsoft.com/office/drawing/2014/main" id="{C8990D80-B388-4424-B935-0CC95C29D51D}"/>
                </a:ext>
              </a:extLst>
            </p:cNvPr>
            <p:cNvSpPr>
              <a:spLocks noChangeArrowheads="1"/>
            </p:cNvSpPr>
            <p:nvPr/>
          </p:nvSpPr>
          <p:spPr bwMode="auto">
            <a:xfrm>
              <a:off x="2286" y="2105"/>
              <a:ext cx="388" cy="127"/>
            </a:xfrm>
            <a:prstGeom prst="rect">
              <a:avLst/>
            </a:prstGeom>
            <a:noFill/>
            <a:ln w="9525">
              <a:noFill/>
              <a:miter lim="800000"/>
              <a:headEnd/>
              <a:tailEnd/>
            </a:ln>
          </p:spPr>
          <p:txBody>
            <a:bodyPr wrap="none" lIns="0" tIns="0" rIns="0" bIns="0">
              <a:spAutoFit/>
            </a:bodyPr>
            <a:lstStyle/>
            <a:p>
              <a:pPr>
                <a:defRPr/>
              </a:pPr>
              <a:r>
                <a:rPr lang="de-DE" sz="975" err="1">
                  <a:solidFill>
                    <a:srgbClr val="000000"/>
                  </a:solidFill>
                  <a:latin typeface="+mn-lt"/>
                </a:rPr>
                <a:t>Edible</a:t>
              </a:r>
              <a:r>
                <a:rPr lang="de-DE" sz="975">
                  <a:solidFill>
                    <a:srgbClr val="000000"/>
                  </a:solidFill>
                  <a:latin typeface="+mn-lt"/>
                </a:rPr>
                <a:t> </a:t>
              </a:r>
              <a:r>
                <a:rPr lang="de-DE" sz="975" err="1">
                  <a:solidFill>
                    <a:srgbClr val="000000"/>
                  </a:solidFill>
                  <a:latin typeface="+mn-lt"/>
                </a:rPr>
                <a:t>oil</a:t>
              </a:r>
              <a:endParaRPr lang="de-DE">
                <a:latin typeface="+mn-lt"/>
              </a:endParaRPr>
            </a:p>
          </p:txBody>
        </p:sp>
        <p:sp>
          <p:nvSpPr>
            <p:cNvPr id="84" name="Rectangle 90">
              <a:extLst>
                <a:ext uri="{FF2B5EF4-FFF2-40B4-BE49-F238E27FC236}">
                  <a16:creationId xmlns:a16="http://schemas.microsoft.com/office/drawing/2014/main" id="{58584593-1850-4164-860A-31D24931FD7B}"/>
                </a:ext>
              </a:extLst>
            </p:cNvPr>
            <p:cNvSpPr>
              <a:spLocks noChangeArrowheads="1"/>
            </p:cNvSpPr>
            <p:nvPr/>
          </p:nvSpPr>
          <p:spPr bwMode="auto">
            <a:xfrm>
              <a:off x="3724" y="2713"/>
              <a:ext cx="385"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UHT milk</a:t>
              </a:r>
              <a:endParaRPr lang="de-DE">
                <a:latin typeface="+mn-lt"/>
              </a:endParaRPr>
            </a:p>
          </p:txBody>
        </p:sp>
        <p:sp>
          <p:nvSpPr>
            <p:cNvPr id="85" name="Rectangle 91">
              <a:extLst>
                <a:ext uri="{FF2B5EF4-FFF2-40B4-BE49-F238E27FC236}">
                  <a16:creationId xmlns:a16="http://schemas.microsoft.com/office/drawing/2014/main" id="{217C31F6-52CB-40C1-8228-FFA06D19914B}"/>
                </a:ext>
              </a:extLst>
            </p:cNvPr>
            <p:cNvSpPr>
              <a:spLocks noChangeArrowheads="1"/>
            </p:cNvSpPr>
            <p:nvPr/>
          </p:nvSpPr>
          <p:spPr bwMode="auto">
            <a:xfrm>
              <a:off x="3724" y="2923"/>
              <a:ext cx="660" cy="127"/>
            </a:xfrm>
            <a:prstGeom prst="rect">
              <a:avLst/>
            </a:prstGeom>
            <a:noFill/>
            <a:ln w="9525">
              <a:noFill/>
              <a:miter lim="800000"/>
              <a:headEnd/>
              <a:tailEnd/>
            </a:ln>
          </p:spPr>
          <p:txBody>
            <a:bodyPr wrap="none" lIns="0" tIns="0" rIns="0" bIns="0">
              <a:spAutoFit/>
            </a:bodyPr>
            <a:lstStyle/>
            <a:p>
              <a:pPr>
                <a:defRPr/>
              </a:pPr>
              <a:r>
                <a:rPr lang="en-GB" sz="975">
                  <a:solidFill>
                    <a:srgbClr val="000000"/>
                  </a:solidFill>
                  <a:latin typeface="+mn-lt"/>
                </a:rPr>
                <a:t>Vacuum coffee </a:t>
              </a:r>
              <a:endParaRPr lang="en-GB">
                <a:latin typeface="+mn-lt"/>
              </a:endParaRPr>
            </a:p>
          </p:txBody>
        </p:sp>
        <p:sp>
          <p:nvSpPr>
            <p:cNvPr id="86" name="Rectangle 92">
              <a:extLst>
                <a:ext uri="{FF2B5EF4-FFF2-40B4-BE49-F238E27FC236}">
                  <a16:creationId xmlns:a16="http://schemas.microsoft.com/office/drawing/2014/main" id="{1B4A6F68-AA4D-4672-9B6A-C1DC4C73BBA6}"/>
                </a:ext>
              </a:extLst>
            </p:cNvPr>
            <p:cNvSpPr>
              <a:spLocks noChangeArrowheads="1"/>
            </p:cNvSpPr>
            <p:nvPr/>
          </p:nvSpPr>
          <p:spPr bwMode="auto">
            <a:xfrm>
              <a:off x="3724" y="3134"/>
              <a:ext cx="195"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beer</a:t>
              </a:r>
              <a:endParaRPr lang="de-DE">
                <a:latin typeface="+mn-lt"/>
              </a:endParaRPr>
            </a:p>
          </p:txBody>
        </p:sp>
        <p:sp>
          <p:nvSpPr>
            <p:cNvPr id="87" name="Rectangle 95">
              <a:extLst>
                <a:ext uri="{FF2B5EF4-FFF2-40B4-BE49-F238E27FC236}">
                  <a16:creationId xmlns:a16="http://schemas.microsoft.com/office/drawing/2014/main" id="{928F1A6E-30E3-486A-AED1-60CC37CB5CD4}"/>
                </a:ext>
              </a:extLst>
            </p:cNvPr>
            <p:cNvSpPr>
              <a:spLocks noChangeArrowheads="1"/>
            </p:cNvSpPr>
            <p:nvPr/>
          </p:nvSpPr>
          <p:spPr bwMode="auto">
            <a:xfrm>
              <a:off x="2860" y="3095"/>
              <a:ext cx="737" cy="380"/>
            </a:xfrm>
            <a:prstGeom prst="rect">
              <a:avLst/>
            </a:prstGeom>
            <a:noFill/>
            <a:ln w="9525">
              <a:noFill/>
              <a:miter lim="800000"/>
              <a:headEnd/>
              <a:tailEnd/>
            </a:ln>
          </p:spPr>
          <p:txBody>
            <a:bodyPr lIns="0" tIns="0" rIns="0" bIns="0">
              <a:spAutoFit/>
            </a:bodyPr>
            <a:lstStyle/>
            <a:p>
              <a:pPr>
                <a:defRPr/>
              </a:pPr>
              <a:r>
                <a:rPr lang="de-DE" sz="975">
                  <a:solidFill>
                    <a:srgbClr val="000000"/>
                  </a:solidFill>
                  <a:latin typeface="+mn-lt"/>
                </a:rPr>
                <a:t>Special </a:t>
              </a:r>
              <a:r>
                <a:rPr lang="de-DE" sz="975" err="1">
                  <a:solidFill>
                    <a:srgbClr val="000000"/>
                  </a:solidFill>
                  <a:latin typeface="+mn-lt"/>
                </a:rPr>
                <a:t>food</a:t>
              </a:r>
              <a:r>
                <a:rPr lang="de-DE" sz="975">
                  <a:solidFill>
                    <a:srgbClr val="000000"/>
                  </a:solidFill>
                  <a:latin typeface="+mn-lt"/>
                </a:rPr>
                <a:t>,</a:t>
              </a:r>
            </a:p>
            <a:p>
              <a:pPr>
                <a:defRPr/>
              </a:pPr>
              <a:r>
                <a:rPr lang="de-DE" sz="975" err="1">
                  <a:solidFill>
                    <a:srgbClr val="000000"/>
                  </a:solidFill>
                  <a:latin typeface="+mn-lt"/>
                </a:rPr>
                <a:t>infusions</a:t>
              </a:r>
              <a:r>
                <a:rPr lang="de-DE" sz="975">
                  <a:solidFill>
                    <a:srgbClr val="000000"/>
                  </a:solidFill>
                  <a:latin typeface="+mn-lt"/>
                </a:rPr>
                <a:t>, </a:t>
              </a:r>
              <a:r>
                <a:rPr lang="de-DE" sz="975" err="1">
                  <a:solidFill>
                    <a:srgbClr val="000000"/>
                  </a:solidFill>
                  <a:latin typeface="+mn-lt"/>
                </a:rPr>
                <a:t>baby</a:t>
              </a:r>
              <a:r>
                <a:rPr lang="de-DE" sz="975">
                  <a:solidFill>
                    <a:srgbClr val="000000"/>
                  </a:solidFill>
                  <a:latin typeface="+mn-lt"/>
                </a:rPr>
                <a:t> </a:t>
              </a:r>
              <a:r>
                <a:rPr lang="de-DE" sz="975" err="1">
                  <a:solidFill>
                    <a:srgbClr val="000000"/>
                  </a:solidFill>
                  <a:latin typeface="+mn-lt"/>
                </a:rPr>
                <a:t>food</a:t>
              </a:r>
              <a:endParaRPr lang="de-DE" sz="975">
                <a:solidFill>
                  <a:srgbClr val="000000"/>
                </a:solidFill>
                <a:latin typeface="+mn-lt"/>
              </a:endParaRPr>
            </a:p>
          </p:txBody>
        </p:sp>
        <p:sp>
          <p:nvSpPr>
            <p:cNvPr id="88" name="Rectangle 99">
              <a:extLst>
                <a:ext uri="{FF2B5EF4-FFF2-40B4-BE49-F238E27FC236}">
                  <a16:creationId xmlns:a16="http://schemas.microsoft.com/office/drawing/2014/main" id="{F6651E39-49BA-4160-87ED-F6888AECE5BC}"/>
                </a:ext>
              </a:extLst>
            </p:cNvPr>
            <p:cNvSpPr>
              <a:spLocks noChangeArrowheads="1"/>
            </p:cNvSpPr>
            <p:nvPr/>
          </p:nvSpPr>
          <p:spPr bwMode="auto">
            <a:xfrm>
              <a:off x="2066" y="2506"/>
              <a:ext cx="588"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Instant </a:t>
              </a:r>
              <a:r>
                <a:rPr lang="de-DE" sz="975" err="1">
                  <a:solidFill>
                    <a:srgbClr val="000000"/>
                  </a:solidFill>
                  <a:latin typeface="+mn-lt"/>
                </a:rPr>
                <a:t>coffee</a:t>
              </a:r>
              <a:endParaRPr lang="de-DE">
                <a:latin typeface="+mn-lt"/>
              </a:endParaRPr>
            </a:p>
          </p:txBody>
        </p:sp>
        <p:sp>
          <p:nvSpPr>
            <p:cNvPr id="89" name="Line 100">
              <a:extLst>
                <a:ext uri="{FF2B5EF4-FFF2-40B4-BE49-F238E27FC236}">
                  <a16:creationId xmlns:a16="http://schemas.microsoft.com/office/drawing/2014/main" id="{826FBC6A-757C-487D-9BF8-F3F0C2085AAC}"/>
                </a:ext>
              </a:extLst>
            </p:cNvPr>
            <p:cNvSpPr>
              <a:spLocks noChangeShapeType="1"/>
            </p:cNvSpPr>
            <p:nvPr/>
          </p:nvSpPr>
          <p:spPr bwMode="auto">
            <a:xfrm>
              <a:off x="2764" y="2176"/>
              <a:ext cx="280" cy="0"/>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90" name="Line 101">
              <a:extLst>
                <a:ext uri="{FF2B5EF4-FFF2-40B4-BE49-F238E27FC236}">
                  <a16:creationId xmlns:a16="http://schemas.microsoft.com/office/drawing/2014/main" id="{320E92E7-1EE9-4CC5-9A2F-69E1A0160F2C}"/>
                </a:ext>
              </a:extLst>
            </p:cNvPr>
            <p:cNvSpPr>
              <a:spLocks noChangeShapeType="1"/>
            </p:cNvSpPr>
            <p:nvPr/>
          </p:nvSpPr>
          <p:spPr bwMode="auto">
            <a:xfrm flipH="1" flipV="1">
              <a:off x="3378" y="2827"/>
              <a:ext cx="343" cy="155"/>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91" name="Line 102">
              <a:extLst>
                <a:ext uri="{FF2B5EF4-FFF2-40B4-BE49-F238E27FC236}">
                  <a16:creationId xmlns:a16="http://schemas.microsoft.com/office/drawing/2014/main" id="{56F9082E-EB63-448D-95E4-2E0BB2C1F414}"/>
                </a:ext>
              </a:extLst>
            </p:cNvPr>
            <p:cNvSpPr>
              <a:spLocks noChangeShapeType="1"/>
            </p:cNvSpPr>
            <p:nvPr/>
          </p:nvSpPr>
          <p:spPr bwMode="auto">
            <a:xfrm flipH="1" flipV="1">
              <a:off x="2904" y="2986"/>
              <a:ext cx="119" cy="112"/>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92" name="Rectangle 109">
              <a:extLst>
                <a:ext uri="{FF2B5EF4-FFF2-40B4-BE49-F238E27FC236}">
                  <a16:creationId xmlns:a16="http://schemas.microsoft.com/office/drawing/2014/main" id="{80455CB5-4333-4664-98E0-E2D830D3C847}"/>
                </a:ext>
              </a:extLst>
            </p:cNvPr>
            <p:cNvSpPr>
              <a:spLocks noChangeArrowheads="1"/>
            </p:cNvSpPr>
            <p:nvPr/>
          </p:nvSpPr>
          <p:spPr bwMode="auto">
            <a:xfrm>
              <a:off x="1463" y="3214"/>
              <a:ext cx="1201" cy="253"/>
            </a:xfrm>
            <a:prstGeom prst="rect">
              <a:avLst/>
            </a:prstGeom>
            <a:noFill/>
            <a:ln w="9525">
              <a:noFill/>
              <a:miter lim="800000"/>
              <a:headEnd/>
              <a:tailEnd/>
            </a:ln>
          </p:spPr>
          <p:txBody>
            <a:bodyPr lIns="0" tIns="0" rIns="0" bIns="0">
              <a:spAutoFit/>
            </a:bodyPr>
            <a:lstStyle/>
            <a:p>
              <a:pPr>
                <a:defRPr/>
              </a:pPr>
              <a:r>
                <a:rPr lang="de-DE" sz="975" err="1">
                  <a:solidFill>
                    <a:srgbClr val="000000"/>
                  </a:solidFill>
                  <a:latin typeface="+mn-lt"/>
                </a:rPr>
                <a:t>vacuum</a:t>
              </a:r>
              <a:r>
                <a:rPr lang="de-DE" sz="975">
                  <a:solidFill>
                    <a:srgbClr val="000000"/>
                  </a:solidFill>
                  <a:latin typeface="+mn-lt"/>
                </a:rPr>
                <a:t> </a:t>
              </a:r>
              <a:r>
                <a:rPr lang="de-DE" sz="975" err="1">
                  <a:solidFill>
                    <a:srgbClr val="000000"/>
                  </a:solidFill>
                  <a:latin typeface="+mn-lt"/>
                </a:rPr>
                <a:t>isolation</a:t>
              </a:r>
              <a:r>
                <a:rPr lang="de-DE" sz="975">
                  <a:solidFill>
                    <a:srgbClr val="000000"/>
                  </a:solidFill>
                  <a:latin typeface="+mn-lt"/>
                </a:rPr>
                <a:t> </a:t>
              </a:r>
              <a:r>
                <a:rPr lang="de-DE" sz="975" err="1">
                  <a:solidFill>
                    <a:srgbClr val="000000"/>
                  </a:solidFill>
                  <a:latin typeface="+mn-lt"/>
                </a:rPr>
                <a:t>panels</a:t>
              </a:r>
              <a:r>
                <a:rPr lang="de-DE" sz="975">
                  <a:solidFill>
                    <a:srgbClr val="000000"/>
                  </a:solidFill>
                  <a:latin typeface="+mn-lt"/>
                </a:rPr>
                <a:t>, flexible </a:t>
              </a:r>
              <a:r>
                <a:rPr lang="de-DE" sz="975" err="1">
                  <a:solidFill>
                    <a:srgbClr val="000000"/>
                  </a:solidFill>
                  <a:latin typeface="+mn-lt"/>
                </a:rPr>
                <a:t>displays</a:t>
              </a:r>
              <a:endParaRPr lang="de-DE" sz="975">
                <a:solidFill>
                  <a:srgbClr val="000000"/>
                </a:solidFill>
                <a:latin typeface="+mn-lt"/>
              </a:endParaRPr>
            </a:p>
          </p:txBody>
        </p:sp>
        <p:sp>
          <p:nvSpPr>
            <p:cNvPr id="93" name="Rectangle 110">
              <a:extLst>
                <a:ext uri="{FF2B5EF4-FFF2-40B4-BE49-F238E27FC236}">
                  <a16:creationId xmlns:a16="http://schemas.microsoft.com/office/drawing/2014/main" id="{D67A7AEA-E203-4A56-AB4B-4A0FF4B2421F}"/>
                </a:ext>
              </a:extLst>
            </p:cNvPr>
            <p:cNvSpPr>
              <a:spLocks noChangeArrowheads="1"/>
            </p:cNvSpPr>
            <p:nvPr/>
          </p:nvSpPr>
          <p:spPr bwMode="auto">
            <a:xfrm>
              <a:off x="1666" y="3261"/>
              <a:ext cx="0" cy="234"/>
            </a:xfrm>
            <a:prstGeom prst="rect">
              <a:avLst/>
            </a:prstGeom>
            <a:noFill/>
            <a:ln w="9525">
              <a:noFill/>
              <a:miter lim="800000"/>
              <a:headEnd/>
              <a:tailEnd/>
            </a:ln>
          </p:spPr>
          <p:txBody>
            <a:bodyPr wrap="none" lIns="0" tIns="0" rIns="0" bIns="0">
              <a:spAutoFit/>
            </a:bodyPr>
            <a:lstStyle/>
            <a:p>
              <a:pPr>
                <a:defRPr/>
              </a:pPr>
              <a:endParaRPr lang="de-DE">
                <a:latin typeface="+mn-lt"/>
              </a:endParaRPr>
            </a:p>
          </p:txBody>
        </p:sp>
        <p:sp>
          <p:nvSpPr>
            <p:cNvPr id="94" name="Freeform 112">
              <a:extLst>
                <a:ext uri="{FF2B5EF4-FFF2-40B4-BE49-F238E27FC236}">
                  <a16:creationId xmlns:a16="http://schemas.microsoft.com/office/drawing/2014/main" id="{DB9BF680-18BE-4B4D-891E-1FF5057604B7}"/>
                </a:ext>
              </a:extLst>
            </p:cNvPr>
            <p:cNvSpPr>
              <a:spLocks/>
            </p:cNvSpPr>
            <p:nvPr/>
          </p:nvSpPr>
          <p:spPr bwMode="auto">
            <a:xfrm>
              <a:off x="1173" y="3506"/>
              <a:ext cx="109" cy="81"/>
            </a:xfrm>
            <a:custGeom>
              <a:avLst/>
              <a:gdLst/>
              <a:ahLst/>
              <a:cxnLst>
                <a:cxn ang="0">
                  <a:pos x="0" y="199"/>
                </a:cxn>
                <a:cxn ang="0">
                  <a:pos x="229" y="105"/>
                </a:cxn>
                <a:cxn ang="0">
                  <a:pos x="157" y="0"/>
                </a:cxn>
                <a:cxn ang="0">
                  <a:pos x="0" y="199"/>
                </a:cxn>
              </a:cxnLst>
              <a:rect l="0" t="0" r="r" b="b"/>
              <a:pathLst>
                <a:path w="229" h="199">
                  <a:moveTo>
                    <a:pt x="0" y="199"/>
                  </a:moveTo>
                  <a:lnTo>
                    <a:pt x="229" y="105"/>
                  </a:lnTo>
                  <a:lnTo>
                    <a:pt x="157" y="0"/>
                  </a:lnTo>
                  <a:lnTo>
                    <a:pt x="0" y="199"/>
                  </a:lnTo>
                  <a:close/>
                </a:path>
              </a:pathLst>
            </a:custGeom>
            <a:solidFill>
              <a:srgbClr val="000000"/>
            </a:solidFill>
            <a:ln w="23813">
              <a:solidFill>
                <a:srgbClr val="000000"/>
              </a:solidFill>
              <a:prstDash val="solid"/>
              <a:round/>
              <a:headEnd/>
              <a:tailEnd/>
            </a:ln>
          </p:spPr>
          <p:txBody>
            <a:bodyPr/>
            <a:lstStyle/>
            <a:p>
              <a:pPr eaLnBrk="0" hangingPunct="0">
                <a:defRPr/>
              </a:pPr>
              <a:endParaRPr lang="en-US">
                <a:latin typeface="+mn-lt"/>
              </a:endParaRPr>
            </a:p>
          </p:txBody>
        </p:sp>
        <p:sp>
          <p:nvSpPr>
            <p:cNvPr id="95" name="Line 113">
              <a:extLst>
                <a:ext uri="{FF2B5EF4-FFF2-40B4-BE49-F238E27FC236}">
                  <a16:creationId xmlns:a16="http://schemas.microsoft.com/office/drawing/2014/main" id="{E726A47C-AEA6-48C8-B6BF-01E2C4E3D19C}"/>
                </a:ext>
              </a:extLst>
            </p:cNvPr>
            <p:cNvSpPr>
              <a:spLocks noChangeShapeType="1"/>
            </p:cNvSpPr>
            <p:nvPr/>
          </p:nvSpPr>
          <p:spPr bwMode="auto">
            <a:xfrm flipH="1">
              <a:off x="1233" y="3412"/>
              <a:ext cx="202" cy="141"/>
            </a:xfrm>
            <a:prstGeom prst="line">
              <a:avLst/>
            </a:prstGeom>
            <a:noFill/>
            <a:ln w="23813">
              <a:solidFill>
                <a:srgbClr val="000000"/>
              </a:solidFill>
              <a:round/>
              <a:headEnd/>
              <a:tailEnd/>
            </a:ln>
          </p:spPr>
          <p:txBody>
            <a:bodyPr/>
            <a:lstStyle/>
            <a:p>
              <a:pPr eaLnBrk="0" hangingPunct="0">
                <a:defRPr/>
              </a:pPr>
              <a:endParaRPr lang="en-US">
                <a:latin typeface="+mn-lt"/>
              </a:endParaRPr>
            </a:p>
          </p:txBody>
        </p:sp>
        <p:sp>
          <p:nvSpPr>
            <p:cNvPr id="96" name="Line 124">
              <a:extLst>
                <a:ext uri="{FF2B5EF4-FFF2-40B4-BE49-F238E27FC236}">
                  <a16:creationId xmlns:a16="http://schemas.microsoft.com/office/drawing/2014/main" id="{C2846600-B6BC-4EFB-874A-ED43F26212B1}"/>
                </a:ext>
              </a:extLst>
            </p:cNvPr>
            <p:cNvSpPr>
              <a:spLocks noChangeShapeType="1"/>
            </p:cNvSpPr>
            <p:nvPr/>
          </p:nvSpPr>
          <p:spPr bwMode="auto">
            <a:xfrm>
              <a:off x="2783" y="2594"/>
              <a:ext cx="164" cy="118"/>
            </a:xfrm>
            <a:prstGeom prst="line">
              <a:avLst/>
            </a:prstGeom>
            <a:noFill/>
            <a:ln w="11113">
              <a:solidFill>
                <a:srgbClr val="000000"/>
              </a:solidFill>
              <a:round/>
              <a:headEnd/>
              <a:tailEnd/>
            </a:ln>
          </p:spPr>
          <p:txBody>
            <a:bodyPr/>
            <a:lstStyle/>
            <a:p>
              <a:pPr eaLnBrk="0" hangingPunct="0">
                <a:defRPr/>
              </a:pPr>
              <a:endParaRPr lang="en-US">
                <a:latin typeface="+mn-lt"/>
              </a:endParaRPr>
            </a:p>
          </p:txBody>
        </p:sp>
        <p:sp>
          <p:nvSpPr>
            <p:cNvPr id="97" name="Line 126">
              <a:extLst>
                <a:ext uri="{FF2B5EF4-FFF2-40B4-BE49-F238E27FC236}">
                  <a16:creationId xmlns:a16="http://schemas.microsoft.com/office/drawing/2014/main" id="{30A907C6-64C5-49B0-8D2C-45EB30F9AA14}"/>
                </a:ext>
              </a:extLst>
            </p:cNvPr>
            <p:cNvSpPr>
              <a:spLocks noChangeShapeType="1"/>
            </p:cNvSpPr>
            <p:nvPr/>
          </p:nvSpPr>
          <p:spPr bwMode="auto">
            <a:xfrm>
              <a:off x="4068" y="2375"/>
              <a:ext cx="175" cy="158"/>
            </a:xfrm>
            <a:prstGeom prst="line">
              <a:avLst/>
            </a:prstGeom>
            <a:noFill/>
            <a:ln w="11113">
              <a:solidFill>
                <a:srgbClr val="000000"/>
              </a:solidFill>
              <a:round/>
              <a:headEnd/>
              <a:tailEnd/>
            </a:ln>
          </p:spPr>
          <p:txBody>
            <a:bodyPr/>
            <a:lstStyle/>
            <a:p>
              <a:pPr eaLnBrk="0" hangingPunct="0">
                <a:defRPr/>
              </a:pPr>
              <a:endParaRPr lang="en-US">
                <a:latin typeface="+mn-lt"/>
              </a:endParaRPr>
            </a:p>
          </p:txBody>
        </p:sp>
        <p:sp>
          <p:nvSpPr>
            <p:cNvPr id="98" name="Rectangle 127">
              <a:extLst>
                <a:ext uri="{FF2B5EF4-FFF2-40B4-BE49-F238E27FC236}">
                  <a16:creationId xmlns:a16="http://schemas.microsoft.com/office/drawing/2014/main" id="{5616937B-6F4B-4667-B7C0-940009A9BFB1}"/>
                </a:ext>
              </a:extLst>
            </p:cNvPr>
            <p:cNvSpPr>
              <a:spLocks noChangeArrowheads="1"/>
            </p:cNvSpPr>
            <p:nvPr/>
          </p:nvSpPr>
          <p:spPr bwMode="auto">
            <a:xfrm>
              <a:off x="2935" y="1677"/>
              <a:ext cx="242" cy="432"/>
            </a:xfrm>
            <a:prstGeom prst="rect">
              <a:avLst/>
            </a:prstGeom>
            <a:solidFill>
              <a:srgbClr val="008080"/>
            </a:solidFill>
            <a:ln w="1588">
              <a:solidFill>
                <a:srgbClr val="000000"/>
              </a:solidFill>
              <a:miter lim="800000"/>
              <a:headEnd/>
              <a:tailEnd/>
            </a:ln>
          </p:spPr>
          <p:txBody>
            <a:bodyPr/>
            <a:lstStyle/>
            <a:p>
              <a:pPr eaLnBrk="0" hangingPunct="0">
                <a:defRPr/>
              </a:pPr>
              <a:endParaRPr lang="en-US">
                <a:latin typeface="+mn-lt"/>
              </a:endParaRPr>
            </a:p>
          </p:txBody>
        </p:sp>
        <p:sp>
          <p:nvSpPr>
            <p:cNvPr id="99" name="Rectangle 128">
              <a:extLst>
                <a:ext uri="{FF2B5EF4-FFF2-40B4-BE49-F238E27FC236}">
                  <a16:creationId xmlns:a16="http://schemas.microsoft.com/office/drawing/2014/main" id="{96426A58-3D14-4CF5-A53A-B1DEACD13235}"/>
                </a:ext>
              </a:extLst>
            </p:cNvPr>
            <p:cNvSpPr>
              <a:spLocks noChangeArrowheads="1"/>
            </p:cNvSpPr>
            <p:nvPr/>
          </p:nvSpPr>
          <p:spPr bwMode="auto">
            <a:xfrm>
              <a:off x="2350" y="1765"/>
              <a:ext cx="313" cy="136"/>
            </a:xfrm>
            <a:prstGeom prst="rect">
              <a:avLst/>
            </a:prstGeom>
            <a:noFill/>
            <a:ln w="9525">
              <a:noFill/>
              <a:miter lim="800000"/>
              <a:headEnd/>
              <a:tailEnd/>
            </a:ln>
          </p:spPr>
          <p:txBody>
            <a:bodyPr wrap="none" lIns="0" tIns="0" rIns="0" bIns="0">
              <a:spAutoFit/>
            </a:bodyPr>
            <a:lstStyle/>
            <a:p>
              <a:pPr>
                <a:defRPr/>
              </a:pPr>
              <a:r>
                <a:rPr lang="de-DE" sz="1050">
                  <a:latin typeface="+mn-lt"/>
                </a:rPr>
                <a:t>tablets</a:t>
              </a:r>
            </a:p>
          </p:txBody>
        </p:sp>
        <p:sp>
          <p:nvSpPr>
            <p:cNvPr id="100" name="Rectangle 129">
              <a:extLst>
                <a:ext uri="{FF2B5EF4-FFF2-40B4-BE49-F238E27FC236}">
                  <a16:creationId xmlns:a16="http://schemas.microsoft.com/office/drawing/2014/main" id="{EA6BC858-E46A-4A90-92BC-477CBC2D8CE9}"/>
                </a:ext>
              </a:extLst>
            </p:cNvPr>
            <p:cNvSpPr>
              <a:spLocks noChangeArrowheads="1"/>
            </p:cNvSpPr>
            <p:nvPr/>
          </p:nvSpPr>
          <p:spPr bwMode="auto">
            <a:xfrm>
              <a:off x="2341" y="1872"/>
              <a:ext cx="331" cy="127"/>
            </a:xfrm>
            <a:prstGeom prst="rect">
              <a:avLst/>
            </a:prstGeom>
            <a:noFill/>
            <a:ln w="9525">
              <a:noFill/>
              <a:miter lim="800000"/>
              <a:headEnd/>
              <a:tailEnd/>
            </a:ln>
          </p:spPr>
          <p:txBody>
            <a:bodyPr wrap="none" lIns="0" tIns="0" rIns="0" bIns="0">
              <a:spAutoFit/>
            </a:bodyPr>
            <a:lstStyle/>
            <a:p>
              <a:pPr>
                <a:defRPr/>
              </a:pPr>
              <a:r>
                <a:rPr lang="de-DE" sz="975">
                  <a:solidFill>
                    <a:srgbClr val="000000"/>
                  </a:solidFill>
                  <a:latin typeface="+mn-lt"/>
                </a:rPr>
                <a:t>(blister)</a:t>
              </a:r>
              <a:endParaRPr lang="de-DE">
                <a:latin typeface="+mn-lt"/>
              </a:endParaRPr>
            </a:p>
          </p:txBody>
        </p:sp>
        <p:sp>
          <p:nvSpPr>
            <p:cNvPr id="101" name="Line 130">
              <a:extLst>
                <a:ext uri="{FF2B5EF4-FFF2-40B4-BE49-F238E27FC236}">
                  <a16:creationId xmlns:a16="http://schemas.microsoft.com/office/drawing/2014/main" id="{2A3EBB9F-CB39-4F9A-86BC-E91D6169E159}"/>
                </a:ext>
              </a:extLst>
            </p:cNvPr>
            <p:cNvSpPr>
              <a:spLocks noChangeShapeType="1"/>
            </p:cNvSpPr>
            <p:nvPr/>
          </p:nvSpPr>
          <p:spPr bwMode="auto">
            <a:xfrm>
              <a:off x="2705" y="1873"/>
              <a:ext cx="280" cy="1"/>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102" name="Line 131">
              <a:extLst>
                <a:ext uri="{FF2B5EF4-FFF2-40B4-BE49-F238E27FC236}">
                  <a16:creationId xmlns:a16="http://schemas.microsoft.com/office/drawing/2014/main" id="{64E634D6-A11C-4379-A49D-020DBD388A08}"/>
                </a:ext>
              </a:extLst>
            </p:cNvPr>
            <p:cNvSpPr>
              <a:spLocks noChangeShapeType="1"/>
            </p:cNvSpPr>
            <p:nvPr/>
          </p:nvSpPr>
          <p:spPr bwMode="auto">
            <a:xfrm flipV="1">
              <a:off x="3425" y="2107"/>
              <a:ext cx="136" cy="181"/>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103" name="Line 132">
              <a:extLst>
                <a:ext uri="{FF2B5EF4-FFF2-40B4-BE49-F238E27FC236}">
                  <a16:creationId xmlns:a16="http://schemas.microsoft.com/office/drawing/2014/main" id="{21D7C549-F995-492A-B943-4B719BC37F00}"/>
                </a:ext>
              </a:extLst>
            </p:cNvPr>
            <p:cNvSpPr>
              <a:spLocks noChangeShapeType="1"/>
            </p:cNvSpPr>
            <p:nvPr/>
          </p:nvSpPr>
          <p:spPr bwMode="auto">
            <a:xfrm flipV="1">
              <a:off x="3177" y="1912"/>
              <a:ext cx="122" cy="161"/>
            </a:xfrm>
            <a:prstGeom prst="line">
              <a:avLst/>
            </a:prstGeom>
            <a:noFill/>
            <a:ln w="1588">
              <a:solidFill>
                <a:srgbClr val="000000"/>
              </a:solidFill>
              <a:round/>
              <a:headEnd/>
              <a:tailEnd/>
            </a:ln>
          </p:spPr>
          <p:txBody>
            <a:bodyPr/>
            <a:lstStyle/>
            <a:p>
              <a:pPr eaLnBrk="0" hangingPunct="0">
                <a:defRPr/>
              </a:pPr>
              <a:endParaRPr lang="en-US">
                <a:latin typeface="+mn-lt"/>
              </a:endParaRPr>
            </a:p>
          </p:txBody>
        </p:sp>
        <p:sp>
          <p:nvSpPr>
            <p:cNvPr id="104" name="Freeform 133">
              <a:extLst>
                <a:ext uri="{FF2B5EF4-FFF2-40B4-BE49-F238E27FC236}">
                  <a16:creationId xmlns:a16="http://schemas.microsoft.com/office/drawing/2014/main" id="{516F0860-1DA0-468B-8B5A-A0B6DEDB5B65}"/>
                </a:ext>
              </a:extLst>
            </p:cNvPr>
            <p:cNvSpPr>
              <a:spLocks/>
            </p:cNvSpPr>
            <p:nvPr/>
          </p:nvSpPr>
          <p:spPr bwMode="auto">
            <a:xfrm>
              <a:off x="3303" y="2632"/>
              <a:ext cx="1" cy="288"/>
            </a:xfrm>
            <a:custGeom>
              <a:avLst/>
              <a:gdLst/>
              <a:ahLst/>
              <a:cxnLst>
                <a:cxn ang="0">
                  <a:pos x="0" y="0"/>
                </a:cxn>
                <a:cxn ang="0">
                  <a:pos x="0" y="346"/>
                </a:cxn>
                <a:cxn ang="0">
                  <a:pos x="0" y="692"/>
                </a:cxn>
              </a:cxnLst>
              <a:rect l="0" t="0" r="r" b="b"/>
              <a:pathLst>
                <a:path h="692">
                  <a:moveTo>
                    <a:pt x="0" y="0"/>
                  </a:moveTo>
                  <a:lnTo>
                    <a:pt x="0" y="346"/>
                  </a:lnTo>
                  <a:lnTo>
                    <a:pt x="0" y="692"/>
                  </a:lnTo>
                </a:path>
              </a:pathLst>
            </a:custGeom>
            <a:noFill/>
            <a:ln w="41275">
              <a:solidFill>
                <a:srgbClr val="000000"/>
              </a:solidFill>
              <a:prstDash val="solid"/>
              <a:round/>
              <a:headEnd/>
              <a:tailEnd/>
            </a:ln>
          </p:spPr>
          <p:txBody>
            <a:bodyPr/>
            <a:lstStyle/>
            <a:p>
              <a:pPr eaLnBrk="0" hangingPunct="0">
                <a:defRPr/>
              </a:pPr>
              <a:endParaRPr lang="en-US">
                <a:latin typeface="+mn-lt"/>
              </a:endParaRPr>
            </a:p>
          </p:txBody>
        </p:sp>
        <p:sp>
          <p:nvSpPr>
            <p:cNvPr id="105" name="Freeform 134">
              <a:extLst>
                <a:ext uri="{FF2B5EF4-FFF2-40B4-BE49-F238E27FC236}">
                  <a16:creationId xmlns:a16="http://schemas.microsoft.com/office/drawing/2014/main" id="{4A951698-EBC0-4637-A67F-A375218B0F5D}"/>
                </a:ext>
              </a:extLst>
            </p:cNvPr>
            <p:cNvSpPr>
              <a:spLocks/>
            </p:cNvSpPr>
            <p:nvPr/>
          </p:nvSpPr>
          <p:spPr bwMode="auto">
            <a:xfrm>
              <a:off x="3544" y="2397"/>
              <a:ext cx="1" cy="352"/>
            </a:xfrm>
            <a:custGeom>
              <a:avLst/>
              <a:gdLst/>
              <a:ahLst/>
              <a:cxnLst>
                <a:cxn ang="0">
                  <a:pos x="0" y="0"/>
                </a:cxn>
                <a:cxn ang="0">
                  <a:pos x="0" y="417"/>
                </a:cxn>
                <a:cxn ang="0">
                  <a:pos x="0" y="833"/>
                </a:cxn>
              </a:cxnLst>
              <a:rect l="0" t="0" r="r" b="b"/>
              <a:pathLst>
                <a:path h="833">
                  <a:moveTo>
                    <a:pt x="0" y="0"/>
                  </a:moveTo>
                  <a:lnTo>
                    <a:pt x="0" y="417"/>
                  </a:lnTo>
                  <a:lnTo>
                    <a:pt x="0" y="833"/>
                  </a:lnTo>
                </a:path>
              </a:pathLst>
            </a:custGeom>
            <a:noFill/>
            <a:ln w="41275">
              <a:solidFill>
                <a:srgbClr val="000000"/>
              </a:solidFill>
              <a:prstDash val="solid"/>
              <a:round/>
              <a:headEnd/>
              <a:tailEnd/>
            </a:ln>
          </p:spPr>
          <p:txBody>
            <a:bodyPr/>
            <a:lstStyle/>
            <a:p>
              <a:pPr eaLnBrk="0" hangingPunct="0">
                <a:defRPr/>
              </a:pPr>
              <a:endParaRPr lang="en-US">
                <a:latin typeface="+mn-lt"/>
              </a:endParaRPr>
            </a:p>
          </p:txBody>
        </p:sp>
        <p:sp>
          <p:nvSpPr>
            <p:cNvPr id="106" name="Line 135">
              <a:extLst>
                <a:ext uri="{FF2B5EF4-FFF2-40B4-BE49-F238E27FC236}">
                  <a16:creationId xmlns:a16="http://schemas.microsoft.com/office/drawing/2014/main" id="{45E3F561-2EAE-43E0-8A43-98FF5EAED28A}"/>
                </a:ext>
              </a:extLst>
            </p:cNvPr>
            <p:cNvSpPr>
              <a:spLocks noChangeShapeType="1"/>
            </p:cNvSpPr>
            <p:nvPr/>
          </p:nvSpPr>
          <p:spPr bwMode="auto">
            <a:xfrm>
              <a:off x="3303" y="2885"/>
              <a:ext cx="414" cy="274"/>
            </a:xfrm>
            <a:prstGeom prst="line">
              <a:avLst/>
            </a:prstGeom>
            <a:noFill/>
            <a:ln w="11113">
              <a:solidFill>
                <a:srgbClr val="000000"/>
              </a:solidFill>
              <a:round/>
              <a:headEnd/>
              <a:tailEnd/>
            </a:ln>
          </p:spPr>
          <p:txBody>
            <a:bodyPr/>
            <a:lstStyle/>
            <a:p>
              <a:pPr eaLnBrk="0" hangingPunct="0">
                <a:defRPr/>
              </a:pPr>
              <a:endParaRPr lang="en-US">
                <a:latin typeface="+mn-lt"/>
              </a:endParaRPr>
            </a:p>
          </p:txBody>
        </p:sp>
        <p:sp>
          <p:nvSpPr>
            <p:cNvPr id="107" name="Line 136">
              <a:extLst>
                <a:ext uri="{FF2B5EF4-FFF2-40B4-BE49-F238E27FC236}">
                  <a16:creationId xmlns:a16="http://schemas.microsoft.com/office/drawing/2014/main" id="{2CA0E1C1-3CEF-446E-8B26-6C2BC097EF06}"/>
                </a:ext>
              </a:extLst>
            </p:cNvPr>
            <p:cNvSpPr>
              <a:spLocks noChangeShapeType="1"/>
            </p:cNvSpPr>
            <p:nvPr/>
          </p:nvSpPr>
          <p:spPr bwMode="auto">
            <a:xfrm>
              <a:off x="3566" y="2573"/>
              <a:ext cx="155" cy="155"/>
            </a:xfrm>
            <a:prstGeom prst="line">
              <a:avLst/>
            </a:prstGeom>
            <a:noFill/>
            <a:ln w="11113">
              <a:solidFill>
                <a:srgbClr val="000000"/>
              </a:solidFill>
              <a:round/>
              <a:headEnd/>
              <a:tailEnd/>
            </a:ln>
          </p:spPr>
          <p:txBody>
            <a:bodyPr/>
            <a:lstStyle/>
            <a:p>
              <a:pPr eaLnBrk="0" hangingPunct="0">
                <a:defRPr/>
              </a:pPr>
              <a:endParaRPr lang="en-US">
                <a:latin typeface="+mn-lt"/>
              </a:endParaRPr>
            </a:p>
          </p:txBody>
        </p:sp>
      </p:grpSp>
    </p:spTree>
    <p:extLst>
      <p:ext uri="{BB962C8B-B14F-4D97-AF65-F5344CB8AC3E}">
        <p14:creationId xmlns:p14="http://schemas.microsoft.com/office/powerpoint/2010/main" val="34563674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C34D84-029D-4C85-9C43-A6CAFF76F937}"/>
              </a:ext>
            </a:extLst>
          </p:cNvPr>
          <p:cNvSpPr>
            <a:spLocks noGrp="1"/>
          </p:cNvSpPr>
          <p:nvPr>
            <p:ph type="title"/>
          </p:nvPr>
        </p:nvSpPr>
        <p:spPr/>
        <p:txBody>
          <a:bodyPr/>
          <a:lstStyle/>
          <a:p>
            <a:r>
              <a:rPr lang="de-DE" dirty="0"/>
              <a:t>Goal and </a:t>
            </a:r>
            <a:r>
              <a:rPr lang="de-DE" dirty="0" err="1"/>
              <a:t>Scope</a:t>
            </a:r>
            <a:r>
              <a:rPr lang="de-DE" dirty="0"/>
              <a:t>: System </a:t>
            </a:r>
            <a:r>
              <a:rPr lang="de-DE" dirty="0" err="1"/>
              <a:t>boundries</a:t>
            </a:r>
            <a:endParaRPr lang="en-GB" dirty="0"/>
          </a:p>
        </p:txBody>
      </p:sp>
      <p:sp>
        <p:nvSpPr>
          <p:cNvPr id="3" name="Inhaltsplatzhalter 2">
            <a:extLst>
              <a:ext uri="{FF2B5EF4-FFF2-40B4-BE49-F238E27FC236}">
                <a16:creationId xmlns:a16="http://schemas.microsoft.com/office/drawing/2014/main" id="{92D5B18A-2ECB-42CD-9550-B861677535B0}"/>
              </a:ext>
            </a:extLst>
          </p:cNvPr>
          <p:cNvSpPr>
            <a:spLocks noGrp="1"/>
          </p:cNvSpPr>
          <p:nvPr>
            <p:ph idx="1"/>
          </p:nvPr>
        </p:nvSpPr>
        <p:spPr/>
        <p:txBody>
          <a:bodyPr/>
          <a:lstStyle/>
          <a:p>
            <a:endParaRPr lang="en-GB" dirty="0"/>
          </a:p>
        </p:txBody>
      </p:sp>
      <p:sp>
        <p:nvSpPr>
          <p:cNvPr id="4" name="Fußzeilenplatzhalter 3">
            <a:extLst>
              <a:ext uri="{FF2B5EF4-FFF2-40B4-BE49-F238E27FC236}">
                <a16:creationId xmlns:a16="http://schemas.microsoft.com/office/drawing/2014/main" id="{4797C2AE-B6A4-4096-9A96-7A8BEDA42E19}"/>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DEADFDA5-D97B-4DF5-A571-4A0EE83813CC}"/>
              </a:ext>
            </a:extLst>
          </p:cNvPr>
          <p:cNvSpPr>
            <a:spLocks noGrp="1"/>
          </p:cNvSpPr>
          <p:nvPr>
            <p:ph type="sldNum" sz="quarter" idx="11"/>
          </p:nvPr>
        </p:nvSpPr>
        <p:spPr/>
        <p:txBody>
          <a:bodyPr/>
          <a:lstStyle/>
          <a:p>
            <a:pPr>
              <a:defRPr/>
            </a:pPr>
            <a:fld id="{3E5630D3-3DA3-455C-A380-9841F777A6B6}" type="slidenum">
              <a:rPr lang="it-IT" altLang="it-IT" smtClean="0"/>
              <a:pPr>
                <a:defRPr/>
              </a:pPr>
              <a:t>18</a:t>
            </a:fld>
            <a:endParaRPr lang="it-IT" altLang="it-IT" dirty="0"/>
          </a:p>
        </p:txBody>
      </p:sp>
      <p:grpSp>
        <p:nvGrpSpPr>
          <p:cNvPr id="6" name="Gruppieren 5">
            <a:extLst>
              <a:ext uri="{FF2B5EF4-FFF2-40B4-BE49-F238E27FC236}">
                <a16:creationId xmlns:a16="http://schemas.microsoft.com/office/drawing/2014/main" id="{AECC5934-2128-4E50-A664-5C235888BF42}"/>
              </a:ext>
            </a:extLst>
          </p:cNvPr>
          <p:cNvGrpSpPr/>
          <p:nvPr/>
        </p:nvGrpSpPr>
        <p:grpSpPr>
          <a:xfrm>
            <a:off x="460243" y="1562469"/>
            <a:ext cx="8226558" cy="3333945"/>
            <a:chOff x="1097280" y="2862524"/>
            <a:chExt cx="10277104" cy="3550968"/>
          </a:xfrm>
        </p:grpSpPr>
        <p:sp>
          <p:nvSpPr>
            <p:cNvPr id="7" name="Abgerundetes Rechteck 5">
              <a:extLst>
                <a:ext uri="{FF2B5EF4-FFF2-40B4-BE49-F238E27FC236}">
                  <a16:creationId xmlns:a16="http://schemas.microsoft.com/office/drawing/2014/main" id="{B3226729-D6C9-41C6-B74E-12B4536136BB}"/>
                </a:ext>
              </a:extLst>
            </p:cNvPr>
            <p:cNvSpPr/>
            <p:nvPr/>
          </p:nvSpPr>
          <p:spPr>
            <a:xfrm>
              <a:off x="5248215" y="3416060"/>
              <a:ext cx="1934579" cy="1428556"/>
            </a:xfrm>
            <a:prstGeom prst="round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de-DE" dirty="0"/>
                <a:t>Gate </a:t>
              </a:r>
              <a:r>
                <a:rPr lang="de-DE" dirty="0" err="1"/>
                <a:t>to</a:t>
              </a:r>
              <a:r>
                <a:rPr lang="de-DE" dirty="0"/>
                <a:t> Gate</a:t>
              </a:r>
            </a:p>
          </p:txBody>
        </p:sp>
        <p:sp>
          <p:nvSpPr>
            <p:cNvPr id="8" name="Abgerundetes Rechteck 6">
              <a:extLst>
                <a:ext uri="{FF2B5EF4-FFF2-40B4-BE49-F238E27FC236}">
                  <a16:creationId xmlns:a16="http://schemas.microsoft.com/office/drawing/2014/main" id="{FEA78140-6FD4-4176-B053-C0DF3989C1CB}"/>
                </a:ext>
              </a:extLst>
            </p:cNvPr>
            <p:cNvSpPr/>
            <p:nvPr/>
          </p:nvSpPr>
          <p:spPr>
            <a:xfrm>
              <a:off x="1466489" y="3416060"/>
              <a:ext cx="5716304" cy="1428556"/>
            </a:xfrm>
            <a:prstGeom prst="round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de-DE" dirty="0" err="1"/>
                <a:t>Cradle</a:t>
              </a:r>
              <a:r>
                <a:rPr lang="de-DE" dirty="0"/>
                <a:t> </a:t>
              </a:r>
              <a:r>
                <a:rPr lang="de-DE" dirty="0" err="1"/>
                <a:t>to</a:t>
              </a:r>
              <a:r>
                <a:rPr lang="de-DE" dirty="0"/>
                <a:t> Gate</a:t>
              </a:r>
            </a:p>
          </p:txBody>
        </p:sp>
        <p:sp>
          <p:nvSpPr>
            <p:cNvPr id="9" name="Chevron 7">
              <a:extLst>
                <a:ext uri="{FF2B5EF4-FFF2-40B4-BE49-F238E27FC236}">
                  <a16:creationId xmlns:a16="http://schemas.microsoft.com/office/drawing/2014/main" id="{ACBD71D5-039A-4044-9825-6F4D3C89CFFD}"/>
                </a:ext>
              </a:extLst>
            </p:cNvPr>
            <p:cNvSpPr/>
            <p:nvPr/>
          </p:nvSpPr>
          <p:spPr>
            <a:xfrm>
              <a:off x="1097280" y="3933645"/>
              <a:ext cx="2268000" cy="707366"/>
            </a:xfrm>
            <a:prstGeom prst="chevron">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1600" dirty="0">
                  <a:solidFill>
                    <a:schemeClr val="tx1"/>
                  </a:solidFill>
                </a:rPr>
                <a:t>Raw material</a:t>
              </a:r>
            </a:p>
          </p:txBody>
        </p:sp>
        <p:sp>
          <p:nvSpPr>
            <p:cNvPr id="10" name="Chevron 8">
              <a:extLst>
                <a:ext uri="{FF2B5EF4-FFF2-40B4-BE49-F238E27FC236}">
                  <a16:creationId xmlns:a16="http://schemas.microsoft.com/office/drawing/2014/main" id="{98FB0A29-DB56-4361-B8C9-59D9E56C8475}"/>
                </a:ext>
              </a:extLst>
            </p:cNvPr>
            <p:cNvSpPr/>
            <p:nvPr/>
          </p:nvSpPr>
          <p:spPr>
            <a:xfrm>
              <a:off x="3091722" y="3933645"/>
              <a:ext cx="2268000" cy="707366"/>
            </a:xfrm>
            <a:prstGeom prst="chevron">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1600" dirty="0">
                  <a:solidFill>
                    <a:schemeClr val="tx1"/>
                  </a:solidFill>
                </a:rPr>
                <a:t>Processing</a:t>
              </a:r>
            </a:p>
          </p:txBody>
        </p:sp>
        <p:sp>
          <p:nvSpPr>
            <p:cNvPr id="11" name="Chevron 9">
              <a:extLst>
                <a:ext uri="{FF2B5EF4-FFF2-40B4-BE49-F238E27FC236}">
                  <a16:creationId xmlns:a16="http://schemas.microsoft.com/office/drawing/2014/main" id="{73FAE972-6683-4C99-993B-E71FAE70DEAC}"/>
                </a:ext>
              </a:extLst>
            </p:cNvPr>
            <p:cNvSpPr/>
            <p:nvPr/>
          </p:nvSpPr>
          <p:spPr>
            <a:xfrm>
              <a:off x="5097521" y="3933645"/>
              <a:ext cx="2268000" cy="707366"/>
            </a:xfrm>
            <a:prstGeom prst="chevron">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1600" dirty="0" err="1">
                  <a:solidFill>
                    <a:schemeClr val="tx1"/>
                  </a:solidFill>
                </a:rPr>
                <a:t>Production</a:t>
              </a:r>
              <a:endParaRPr lang="de-DE" sz="1600" dirty="0">
                <a:solidFill>
                  <a:schemeClr val="tx1"/>
                </a:solidFill>
              </a:endParaRPr>
            </a:p>
          </p:txBody>
        </p:sp>
        <p:sp>
          <p:nvSpPr>
            <p:cNvPr id="12" name="Abgerundetes Rechteck 10">
              <a:extLst>
                <a:ext uri="{FF2B5EF4-FFF2-40B4-BE49-F238E27FC236}">
                  <a16:creationId xmlns:a16="http://schemas.microsoft.com/office/drawing/2014/main" id="{99608918-63F1-415C-BCAC-BF4EAFBC22BC}"/>
                </a:ext>
              </a:extLst>
            </p:cNvPr>
            <p:cNvSpPr/>
            <p:nvPr/>
          </p:nvSpPr>
          <p:spPr>
            <a:xfrm>
              <a:off x="7838536" y="3416060"/>
              <a:ext cx="2950235" cy="1428556"/>
            </a:xfrm>
            <a:prstGeom prst="round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de-DE" dirty="0"/>
                <a:t>Gate </a:t>
              </a:r>
              <a:r>
                <a:rPr lang="de-DE" dirty="0" err="1"/>
                <a:t>to</a:t>
              </a:r>
              <a:r>
                <a:rPr lang="de-DE" dirty="0"/>
                <a:t> Grave</a:t>
              </a:r>
            </a:p>
          </p:txBody>
        </p:sp>
        <p:sp>
          <p:nvSpPr>
            <p:cNvPr id="13" name="Chevron 11">
              <a:extLst>
                <a:ext uri="{FF2B5EF4-FFF2-40B4-BE49-F238E27FC236}">
                  <a16:creationId xmlns:a16="http://schemas.microsoft.com/office/drawing/2014/main" id="{FF7B129C-A26F-4203-B860-6DD21FF7638F}"/>
                </a:ext>
              </a:extLst>
            </p:cNvPr>
            <p:cNvSpPr/>
            <p:nvPr/>
          </p:nvSpPr>
          <p:spPr>
            <a:xfrm>
              <a:off x="7111932" y="3933645"/>
              <a:ext cx="2268000" cy="707366"/>
            </a:xfrm>
            <a:prstGeom prst="chevron">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1600" dirty="0">
                  <a:solidFill>
                    <a:srgbClr val="FF0000"/>
                  </a:solidFill>
                </a:rPr>
                <a:t>Use Phase</a:t>
              </a:r>
            </a:p>
          </p:txBody>
        </p:sp>
        <p:sp>
          <p:nvSpPr>
            <p:cNvPr id="14" name="Chevron 12">
              <a:extLst>
                <a:ext uri="{FF2B5EF4-FFF2-40B4-BE49-F238E27FC236}">
                  <a16:creationId xmlns:a16="http://schemas.microsoft.com/office/drawing/2014/main" id="{CBC74F22-AF24-4537-8C7D-C8B41A677F8C}"/>
                </a:ext>
              </a:extLst>
            </p:cNvPr>
            <p:cNvSpPr/>
            <p:nvPr/>
          </p:nvSpPr>
          <p:spPr>
            <a:xfrm>
              <a:off x="9106384" y="3933645"/>
              <a:ext cx="2268000" cy="707366"/>
            </a:xfrm>
            <a:prstGeom prst="chevron">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1600" dirty="0">
                  <a:solidFill>
                    <a:srgbClr val="FF0000"/>
                  </a:solidFill>
                </a:rPr>
                <a:t>End-</a:t>
              </a:r>
              <a:r>
                <a:rPr lang="de-DE" sz="1600" dirty="0" err="1">
                  <a:solidFill>
                    <a:srgbClr val="FF0000"/>
                  </a:solidFill>
                </a:rPr>
                <a:t>of</a:t>
              </a:r>
              <a:r>
                <a:rPr lang="de-DE" sz="1600" dirty="0">
                  <a:solidFill>
                    <a:srgbClr val="FF0000"/>
                  </a:solidFill>
                </a:rPr>
                <a:t>-</a:t>
              </a:r>
              <a:r>
                <a:rPr lang="de-DE" sz="1600" dirty="0" err="1">
                  <a:solidFill>
                    <a:srgbClr val="FF0000"/>
                  </a:solidFill>
                </a:rPr>
                <a:t>life</a:t>
              </a:r>
              <a:endParaRPr lang="de-DE" sz="1600" dirty="0">
                <a:solidFill>
                  <a:srgbClr val="FF0000"/>
                </a:solidFill>
              </a:endParaRPr>
            </a:p>
          </p:txBody>
        </p:sp>
        <p:sp>
          <p:nvSpPr>
            <p:cNvPr id="15" name="Chevron 13">
              <a:extLst>
                <a:ext uri="{FF2B5EF4-FFF2-40B4-BE49-F238E27FC236}">
                  <a16:creationId xmlns:a16="http://schemas.microsoft.com/office/drawing/2014/main" id="{D45E50D1-D277-4B57-8203-B303E4610ED7}"/>
                </a:ext>
              </a:extLst>
            </p:cNvPr>
            <p:cNvSpPr/>
            <p:nvPr/>
          </p:nvSpPr>
          <p:spPr>
            <a:xfrm>
              <a:off x="9106384" y="5163786"/>
              <a:ext cx="2268000" cy="707366"/>
            </a:xfrm>
            <a:prstGeom prst="chevron">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1600" dirty="0">
                  <a:solidFill>
                    <a:srgbClr val="FF0000"/>
                  </a:solidFill>
                </a:rPr>
                <a:t>Recycling</a:t>
              </a:r>
            </a:p>
          </p:txBody>
        </p:sp>
        <p:sp>
          <p:nvSpPr>
            <p:cNvPr id="16" name="Textfeld 14">
              <a:extLst>
                <a:ext uri="{FF2B5EF4-FFF2-40B4-BE49-F238E27FC236}">
                  <a16:creationId xmlns:a16="http://schemas.microsoft.com/office/drawing/2014/main" id="{D6143BB3-CF08-4074-A000-ED8C3A1D7B70}"/>
                </a:ext>
              </a:extLst>
            </p:cNvPr>
            <p:cNvSpPr txBox="1"/>
            <p:nvPr/>
          </p:nvSpPr>
          <p:spPr>
            <a:xfrm>
              <a:off x="8362587" y="5255166"/>
              <a:ext cx="626138" cy="369332"/>
            </a:xfrm>
            <a:prstGeom prst="rect">
              <a:avLst/>
            </a:prstGeom>
            <a:noFill/>
          </p:spPr>
          <p:txBody>
            <a:bodyPr wrap="square"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a:t>.....</a:t>
              </a:r>
            </a:p>
          </p:txBody>
        </p:sp>
        <p:sp>
          <p:nvSpPr>
            <p:cNvPr id="17" name="Textfeld 15">
              <a:extLst>
                <a:ext uri="{FF2B5EF4-FFF2-40B4-BE49-F238E27FC236}">
                  <a16:creationId xmlns:a16="http://schemas.microsoft.com/office/drawing/2014/main" id="{C27AB4C2-CEBC-4E83-BDF4-126DFA9D85CA}"/>
                </a:ext>
              </a:extLst>
            </p:cNvPr>
            <p:cNvSpPr txBox="1"/>
            <p:nvPr/>
          </p:nvSpPr>
          <p:spPr>
            <a:xfrm>
              <a:off x="4465813" y="6020118"/>
              <a:ext cx="2503760" cy="393374"/>
            </a:xfrm>
            <a:prstGeom prst="rect">
              <a:avLst/>
            </a:prstGeom>
            <a:noFill/>
          </p:spPr>
          <p:txBody>
            <a:bodyPr wrap="square"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dirty="0" err="1"/>
                <a:t>Cradle</a:t>
              </a:r>
              <a:r>
                <a:rPr lang="de-DE" dirty="0"/>
                <a:t> </a:t>
              </a:r>
              <a:r>
                <a:rPr lang="de-DE" dirty="0" err="1"/>
                <a:t>to</a:t>
              </a:r>
              <a:r>
                <a:rPr lang="de-DE" dirty="0"/>
                <a:t> </a:t>
              </a:r>
              <a:r>
                <a:rPr lang="de-DE" dirty="0" err="1"/>
                <a:t>Cradle</a:t>
              </a:r>
              <a:endParaRPr lang="de-DE" dirty="0"/>
            </a:p>
          </p:txBody>
        </p:sp>
        <p:sp>
          <p:nvSpPr>
            <p:cNvPr id="18" name="Textfeld 16">
              <a:extLst>
                <a:ext uri="{FF2B5EF4-FFF2-40B4-BE49-F238E27FC236}">
                  <a16:creationId xmlns:a16="http://schemas.microsoft.com/office/drawing/2014/main" id="{845F6263-5561-4E75-B7B1-D551AC7663C2}"/>
                </a:ext>
              </a:extLst>
            </p:cNvPr>
            <p:cNvSpPr txBox="1"/>
            <p:nvPr/>
          </p:nvSpPr>
          <p:spPr>
            <a:xfrm>
              <a:off x="4514901" y="2862524"/>
              <a:ext cx="2405584" cy="393374"/>
            </a:xfrm>
            <a:prstGeom prst="rect">
              <a:avLst/>
            </a:prstGeom>
            <a:noFill/>
          </p:spPr>
          <p:txBody>
            <a:bodyPr wrap="square"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dirty="0" err="1"/>
                <a:t>Cradle</a:t>
              </a:r>
              <a:r>
                <a:rPr lang="de-DE" dirty="0"/>
                <a:t> </a:t>
              </a:r>
              <a:r>
                <a:rPr lang="de-DE" dirty="0" err="1"/>
                <a:t>to</a:t>
              </a:r>
              <a:r>
                <a:rPr lang="de-DE" dirty="0"/>
                <a:t> Grave</a:t>
              </a:r>
            </a:p>
          </p:txBody>
        </p:sp>
        <p:sp>
          <p:nvSpPr>
            <p:cNvPr id="19" name="180-Grad-Pfeil 17">
              <a:extLst>
                <a:ext uri="{FF2B5EF4-FFF2-40B4-BE49-F238E27FC236}">
                  <a16:creationId xmlns:a16="http://schemas.microsoft.com/office/drawing/2014/main" id="{2CD2EDF1-D528-47E9-97B3-A15F05E2D20A}"/>
                </a:ext>
              </a:extLst>
            </p:cNvPr>
            <p:cNvSpPr/>
            <p:nvPr/>
          </p:nvSpPr>
          <p:spPr>
            <a:xfrm>
              <a:off x="2147976" y="3239871"/>
              <a:ext cx="7231956" cy="176188"/>
            </a:xfrm>
            <a:prstGeom prst="uturnArrow">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solidFill>
                  <a:schemeClr val="tx1"/>
                </a:solidFill>
              </a:endParaRPr>
            </a:p>
          </p:txBody>
        </p:sp>
        <p:sp>
          <p:nvSpPr>
            <p:cNvPr id="20" name="180-Grad-Pfeil 18">
              <a:extLst>
                <a:ext uri="{FF2B5EF4-FFF2-40B4-BE49-F238E27FC236}">
                  <a16:creationId xmlns:a16="http://schemas.microsoft.com/office/drawing/2014/main" id="{08B4529A-FA97-43F7-AC8E-668FFB53181A}"/>
                </a:ext>
              </a:extLst>
            </p:cNvPr>
            <p:cNvSpPr/>
            <p:nvPr/>
          </p:nvSpPr>
          <p:spPr>
            <a:xfrm flipV="1">
              <a:off x="2147976" y="5868268"/>
              <a:ext cx="8174315" cy="196097"/>
            </a:xfrm>
            <a:prstGeom prst="uturnArrow">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solidFill>
                  <a:schemeClr val="tx1"/>
                </a:solidFill>
              </a:endParaRPr>
            </a:p>
          </p:txBody>
        </p:sp>
        <p:sp>
          <p:nvSpPr>
            <p:cNvPr id="21" name="Pfeil nach oben 19">
              <a:extLst>
                <a:ext uri="{FF2B5EF4-FFF2-40B4-BE49-F238E27FC236}">
                  <a16:creationId xmlns:a16="http://schemas.microsoft.com/office/drawing/2014/main" id="{66721BFC-F41C-4652-816A-978350D0A6C4}"/>
                </a:ext>
              </a:extLst>
            </p:cNvPr>
            <p:cNvSpPr/>
            <p:nvPr/>
          </p:nvSpPr>
          <p:spPr>
            <a:xfrm>
              <a:off x="2124075" y="4889438"/>
              <a:ext cx="97631" cy="978408"/>
            </a:xfrm>
            <a:prstGeom prst="upArrow">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grpSp>
      <p:sp>
        <p:nvSpPr>
          <p:cNvPr id="22" name="Rechteck 21">
            <a:extLst>
              <a:ext uri="{FF2B5EF4-FFF2-40B4-BE49-F238E27FC236}">
                <a16:creationId xmlns:a16="http://schemas.microsoft.com/office/drawing/2014/main" id="{28D90282-D1D0-4CBD-920B-5F1E6F5553C2}"/>
              </a:ext>
            </a:extLst>
          </p:cNvPr>
          <p:cNvSpPr/>
          <p:nvPr/>
        </p:nvSpPr>
        <p:spPr>
          <a:xfrm>
            <a:off x="324465" y="1973883"/>
            <a:ext cx="5153344" cy="1565730"/>
          </a:xfrm>
          <a:prstGeom prst="rect">
            <a:avLst/>
          </a:prstGeom>
          <a:noFill/>
          <a:ln>
            <a:solidFill>
              <a:srgbClr val="00B8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420750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3A6E5E-183B-4C63-A608-07E980C69F6B}"/>
              </a:ext>
            </a:extLst>
          </p:cNvPr>
          <p:cNvSpPr>
            <a:spLocks noGrp="1"/>
          </p:cNvSpPr>
          <p:nvPr>
            <p:ph type="title"/>
          </p:nvPr>
        </p:nvSpPr>
        <p:spPr/>
        <p:txBody>
          <a:bodyPr/>
          <a:lstStyle/>
          <a:p>
            <a:r>
              <a:rPr lang="de-DE" dirty="0"/>
              <a:t>Life Cycle </a:t>
            </a:r>
            <a:r>
              <a:rPr lang="de-DE" dirty="0" err="1"/>
              <a:t>Inventory</a:t>
            </a:r>
            <a:r>
              <a:rPr lang="de-DE" dirty="0"/>
              <a:t>: Template</a:t>
            </a:r>
          </a:p>
        </p:txBody>
      </p:sp>
      <p:sp>
        <p:nvSpPr>
          <p:cNvPr id="4" name="Fußzeilenplatzhalter 3">
            <a:extLst>
              <a:ext uri="{FF2B5EF4-FFF2-40B4-BE49-F238E27FC236}">
                <a16:creationId xmlns:a16="http://schemas.microsoft.com/office/drawing/2014/main" id="{28BCA4F4-3B34-458C-A49D-DD9700C872C9}"/>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488584D7-4A2B-405E-80F1-3701D57E5121}"/>
              </a:ext>
            </a:extLst>
          </p:cNvPr>
          <p:cNvSpPr>
            <a:spLocks noGrp="1"/>
          </p:cNvSpPr>
          <p:nvPr>
            <p:ph type="sldNum" sz="quarter" idx="11"/>
          </p:nvPr>
        </p:nvSpPr>
        <p:spPr/>
        <p:txBody>
          <a:bodyPr/>
          <a:lstStyle/>
          <a:p>
            <a:pPr>
              <a:defRPr/>
            </a:pPr>
            <a:fld id="{3E5630D3-3DA3-455C-A380-9841F777A6B6}" type="slidenum">
              <a:rPr lang="it-IT" altLang="it-IT" smtClean="0"/>
              <a:pPr>
                <a:defRPr/>
              </a:pPr>
              <a:t>19</a:t>
            </a:fld>
            <a:endParaRPr lang="it-IT" altLang="it-IT" dirty="0"/>
          </a:p>
        </p:txBody>
      </p:sp>
      <p:pic>
        <p:nvPicPr>
          <p:cNvPr id="6" name="Grafik 5">
            <a:extLst>
              <a:ext uri="{FF2B5EF4-FFF2-40B4-BE49-F238E27FC236}">
                <a16:creationId xmlns:a16="http://schemas.microsoft.com/office/drawing/2014/main" id="{5BA58FD9-8D15-48BA-885A-5494B20D63BB}"/>
              </a:ext>
            </a:extLst>
          </p:cNvPr>
          <p:cNvPicPr>
            <a:picLocks noChangeAspect="1"/>
          </p:cNvPicPr>
          <p:nvPr/>
        </p:nvPicPr>
        <p:blipFill>
          <a:blip r:embed="rId2"/>
          <a:stretch>
            <a:fillRect/>
          </a:stretch>
        </p:blipFill>
        <p:spPr>
          <a:xfrm>
            <a:off x="250825" y="781039"/>
            <a:ext cx="5950323" cy="2919290"/>
          </a:xfrm>
          <a:prstGeom prst="rect">
            <a:avLst/>
          </a:prstGeom>
        </p:spPr>
      </p:pic>
      <p:pic>
        <p:nvPicPr>
          <p:cNvPr id="9" name="Grafik 8">
            <a:extLst>
              <a:ext uri="{FF2B5EF4-FFF2-40B4-BE49-F238E27FC236}">
                <a16:creationId xmlns:a16="http://schemas.microsoft.com/office/drawing/2014/main" id="{F3974093-9D34-4381-99CB-9BEBC20347D8}"/>
              </a:ext>
            </a:extLst>
          </p:cNvPr>
          <p:cNvPicPr>
            <a:picLocks noChangeAspect="1"/>
          </p:cNvPicPr>
          <p:nvPr/>
        </p:nvPicPr>
        <p:blipFill>
          <a:blip r:embed="rId3"/>
          <a:stretch>
            <a:fillRect/>
          </a:stretch>
        </p:blipFill>
        <p:spPr>
          <a:xfrm>
            <a:off x="2834753" y="3003464"/>
            <a:ext cx="5950324" cy="2179943"/>
          </a:xfrm>
          <a:prstGeom prst="rect">
            <a:avLst/>
          </a:prstGeom>
        </p:spPr>
      </p:pic>
      <p:sp>
        <p:nvSpPr>
          <p:cNvPr id="10" name="Textfeld 9">
            <a:extLst>
              <a:ext uri="{FF2B5EF4-FFF2-40B4-BE49-F238E27FC236}">
                <a16:creationId xmlns:a16="http://schemas.microsoft.com/office/drawing/2014/main" id="{9DA7B9D2-69B1-4E6A-91A8-553D44D4D222}"/>
              </a:ext>
            </a:extLst>
          </p:cNvPr>
          <p:cNvSpPr txBox="1"/>
          <p:nvPr/>
        </p:nvSpPr>
        <p:spPr>
          <a:xfrm>
            <a:off x="6372225" y="1640519"/>
            <a:ext cx="2314575" cy="923330"/>
          </a:xfrm>
          <a:prstGeom prst="rect">
            <a:avLst/>
          </a:prstGeom>
          <a:noFill/>
        </p:spPr>
        <p:txBody>
          <a:bodyPr wrap="square" rtlCol="0">
            <a:spAutoFit/>
          </a:bodyPr>
          <a:lstStyle/>
          <a:p>
            <a:pPr algn="r"/>
            <a:r>
              <a:rPr lang="de-DE" dirty="0">
                <a:latin typeface="+mn-lt"/>
              </a:rPr>
              <a:t>Template </a:t>
            </a:r>
            <a:r>
              <a:rPr lang="de-DE" dirty="0" err="1">
                <a:latin typeface="+mn-lt"/>
              </a:rPr>
              <a:t>for</a:t>
            </a:r>
            <a:r>
              <a:rPr lang="de-DE" dirty="0">
                <a:latin typeface="+mn-lt"/>
              </a:rPr>
              <a:t> </a:t>
            </a:r>
            <a:r>
              <a:rPr lang="de-DE" dirty="0" err="1">
                <a:latin typeface="+mn-lt"/>
              </a:rPr>
              <a:t>collecting</a:t>
            </a:r>
            <a:r>
              <a:rPr lang="de-DE" dirty="0">
                <a:latin typeface="+mn-lt"/>
              </a:rPr>
              <a:t> </a:t>
            </a:r>
            <a:r>
              <a:rPr lang="de-DE" dirty="0" err="1">
                <a:latin typeface="+mn-lt"/>
              </a:rPr>
              <a:t>data</a:t>
            </a:r>
            <a:r>
              <a:rPr lang="de-DE" dirty="0">
                <a:latin typeface="+mn-lt"/>
              </a:rPr>
              <a:t> </a:t>
            </a:r>
            <a:r>
              <a:rPr lang="de-DE" dirty="0" err="1">
                <a:latin typeface="+mn-lt"/>
              </a:rPr>
              <a:t>with</a:t>
            </a:r>
            <a:r>
              <a:rPr lang="de-DE" dirty="0">
                <a:latin typeface="+mn-lt"/>
              </a:rPr>
              <a:t> </a:t>
            </a:r>
            <a:r>
              <a:rPr lang="de-DE" dirty="0" err="1">
                <a:latin typeface="+mn-lt"/>
              </a:rPr>
              <a:t>inputs</a:t>
            </a:r>
            <a:r>
              <a:rPr lang="de-DE" dirty="0">
                <a:latin typeface="+mn-lt"/>
              </a:rPr>
              <a:t> and </a:t>
            </a:r>
            <a:r>
              <a:rPr lang="de-DE" dirty="0" err="1">
                <a:latin typeface="+mn-lt"/>
              </a:rPr>
              <a:t>outputs</a:t>
            </a:r>
            <a:endParaRPr lang="en-GB" dirty="0">
              <a:latin typeface="+mn-lt"/>
            </a:endParaRPr>
          </a:p>
        </p:txBody>
      </p:sp>
      <p:sp>
        <p:nvSpPr>
          <p:cNvPr id="11" name="Textfeld 10">
            <a:extLst>
              <a:ext uri="{FF2B5EF4-FFF2-40B4-BE49-F238E27FC236}">
                <a16:creationId xmlns:a16="http://schemas.microsoft.com/office/drawing/2014/main" id="{2DCA60EA-EF77-4A15-A450-FDDF9F564BC3}"/>
              </a:ext>
            </a:extLst>
          </p:cNvPr>
          <p:cNvSpPr txBox="1"/>
          <p:nvPr/>
        </p:nvSpPr>
        <p:spPr>
          <a:xfrm>
            <a:off x="504825" y="4271785"/>
            <a:ext cx="2329928" cy="646331"/>
          </a:xfrm>
          <a:prstGeom prst="rect">
            <a:avLst/>
          </a:prstGeom>
          <a:noFill/>
        </p:spPr>
        <p:txBody>
          <a:bodyPr wrap="square" rtlCol="0">
            <a:spAutoFit/>
          </a:bodyPr>
          <a:lstStyle/>
          <a:p>
            <a:r>
              <a:rPr lang="de-DE" dirty="0">
                <a:latin typeface="+mn-lt"/>
              </a:rPr>
              <a:t>Flow </a:t>
            </a:r>
            <a:r>
              <a:rPr lang="de-DE" dirty="0" err="1">
                <a:latin typeface="+mn-lt"/>
              </a:rPr>
              <a:t>chart</a:t>
            </a:r>
            <a:r>
              <a:rPr lang="de-DE" dirty="0">
                <a:latin typeface="+mn-lt"/>
              </a:rPr>
              <a:t> </a:t>
            </a:r>
            <a:r>
              <a:rPr lang="de-DE" dirty="0" err="1">
                <a:latin typeface="+mn-lt"/>
              </a:rPr>
              <a:t>of</a:t>
            </a:r>
            <a:r>
              <a:rPr lang="de-DE" dirty="0">
                <a:latin typeface="+mn-lt"/>
              </a:rPr>
              <a:t> </a:t>
            </a:r>
            <a:r>
              <a:rPr lang="de-DE" dirty="0" err="1">
                <a:latin typeface="+mn-lt"/>
              </a:rPr>
              <a:t>the</a:t>
            </a:r>
            <a:r>
              <a:rPr lang="de-DE" dirty="0">
                <a:latin typeface="+mn-lt"/>
              </a:rPr>
              <a:t> </a:t>
            </a:r>
            <a:r>
              <a:rPr lang="de-DE" dirty="0" err="1">
                <a:latin typeface="+mn-lt"/>
              </a:rPr>
              <a:t>inputs</a:t>
            </a:r>
            <a:r>
              <a:rPr lang="de-DE" dirty="0">
                <a:latin typeface="+mn-lt"/>
              </a:rPr>
              <a:t> and </a:t>
            </a:r>
            <a:r>
              <a:rPr lang="de-DE" dirty="0" err="1">
                <a:latin typeface="+mn-lt"/>
              </a:rPr>
              <a:t>outputs</a:t>
            </a:r>
            <a:endParaRPr lang="en-GB" dirty="0">
              <a:latin typeface="+mn-lt"/>
            </a:endParaRPr>
          </a:p>
        </p:txBody>
      </p:sp>
      <p:sp>
        <p:nvSpPr>
          <p:cNvPr id="12" name="Pfeil: nach rechts 11">
            <a:extLst>
              <a:ext uri="{FF2B5EF4-FFF2-40B4-BE49-F238E27FC236}">
                <a16:creationId xmlns:a16="http://schemas.microsoft.com/office/drawing/2014/main" id="{3F6078C9-328D-4B19-9DBB-30495E305B5B}"/>
              </a:ext>
            </a:extLst>
          </p:cNvPr>
          <p:cNvSpPr/>
          <p:nvPr/>
        </p:nvSpPr>
        <p:spPr>
          <a:xfrm>
            <a:off x="609601" y="3952689"/>
            <a:ext cx="1946702" cy="281492"/>
          </a:xfrm>
          <a:prstGeom prst="rightArrow">
            <a:avLst/>
          </a:prstGeom>
          <a:solidFill>
            <a:srgbClr val="79B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Pfeil: nach rechts 12">
            <a:extLst>
              <a:ext uri="{FF2B5EF4-FFF2-40B4-BE49-F238E27FC236}">
                <a16:creationId xmlns:a16="http://schemas.microsoft.com/office/drawing/2014/main" id="{F4D8CFEF-C956-4D60-A7A6-B9E6EF8598F5}"/>
              </a:ext>
            </a:extLst>
          </p:cNvPr>
          <p:cNvSpPr/>
          <p:nvPr/>
        </p:nvSpPr>
        <p:spPr>
          <a:xfrm rot="10800000">
            <a:off x="6372224" y="1196411"/>
            <a:ext cx="2247899" cy="281492"/>
          </a:xfrm>
          <a:prstGeom prst="rightArrow">
            <a:avLst/>
          </a:prstGeom>
          <a:solidFill>
            <a:srgbClr val="79B8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38436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88C27D-2666-4F67-8CBD-A2E1A65D706C}"/>
              </a:ext>
            </a:extLst>
          </p:cNvPr>
          <p:cNvSpPr>
            <a:spLocks noGrp="1"/>
          </p:cNvSpPr>
          <p:nvPr>
            <p:ph type="ctrTitle"/>
          </p:nvPr>
        </p:nvSpPr>
        <p:spPr/>
        <p:txBody>
          <a:bodyPr/>
          <a:lstStyle/>
          <a:p>
            <a:r>
              <a:rPr lang="de-DE" dirty="0"/>
              <a:t>Agenda</a:t>
            </a:r>
            <a:endParaRPr lang="en-GB" dirty="0"/>
          </a:p>
        </p:txBody>
      </p:sp>
      <p:sp>
        <p:nvSpPr>
          <p:cNvPr id="3" name="Untertitel 2">
            <a:extLst>
              <a:ext uri="{FF2B5EF4-FFF2-40B4-BE49-F238E27FC236}">
                <a16:creationId xmlns:a16="http://schemas.microsoft.com/office/drawing/2014/main" id="{F15A9687-3806-4DFA-BC7E-E58A5E0614A8}"/>
              </a:ext>
            </a:extLst>
          </p:cNvPr>
          <p:cNvSpPr>
            <a:spLocks noGrp="1"/>
          </p:cNvSpPr>
          <p:nvPr>
            <p:ph type="subTitle" idx="1"/>
          </p:nvPr>
        </p:nvSpPr>
        <p:spPr/>
        <p:txBody>
          <a:bodyPr/>
          <a:lstStyle/>
          <a:p>
            <a:pPr marL="342900" indent="-342900">
              <a:buFont typeface="+mj-lt"/>
              <a:buAutoNum type="arabicPeriod"/>
            </a:pPr>
            <a:r>
              <a:rPr lang="en-GB" dirty="0"/>
              <a:t>Introduction to </a:t>
            </a:r>
            <a:r>
              <a:rPr lang="en-GB" dirty="0" err="1"/>
              <a:t>BioSupPack</a:t>
            </a:r>
            <a:r>
              <a:rPr lang="en-GB" dirty="0"/>
              <a:t> and the institutes working on the sustainability assessment</a:t>
            </a:r>
          </a:p>
          <a:p>
            <a:pPr marL="342900" indent="-342900">
              <a:buFont typeface="+mj-lt"/>
              <a:buAutoNum type="arabicPeriod"/>
            </a:pPr>
            <a:r>
              <a:rPr lang="en-GB" dirty="0"/>
              <a:t>Basics of sustainability assessments</a:t>
            </a:r>
          </a:p>
          <a:p>
            <a:pPr marL="342900" indent="-342900">
              <a:buFont typeface="+mj-lt"/>
              <a:buAutoNum type="arabicPeriod"/>
            </a:pPr>
            <a:r>
              <a:rPr lang="en-GB" dirty="0"/>
              <a:t>Life Cycle Assessment (LCA) </a:t>
            </a:r>
          </a:p>
          <a:p>
            <a:pPr marL="342900" indent="-342900">
              <a:buFont typeface="+mj-lt"/>
              <a:buAutoNum type="arabicPeriod"/>
            </a:pPr>
            <a:r>
              <a:rPr lang="en-GB" dirty="0"/>
              <a:t>Life Cycle Costing (LCC) </a:t>
            </a:r>
          </a:p>
          <a:p>
            <a:pPr marL="342900" indent="-342900">
              <a:buFont typeface="+mj-lt"/>
              <a:buAutoNum type="arabicPeriod"/>
            </a:pPr>
            <a:r>
              <a:rPr lang="en-GB" dirty="0"/>
              <a:t>Social Life Cycle Assessment (</a:t>
            </a:r>
            <a:r>
              <a:rPr lang="en-GB" dirty="0" err="1"/>
              <a:t>sLCA</a:t>
            </a:r>
            <a:r>
              <a:rPr lang="en-GB" dirty="0"/>
              <a:t>) </a:t>
            </a:r>
          </a:p>
          <a:p>
            <a:pPr marL="342900" indent="-342900">
              <a:buFont typeface="+mj-lt"/>
              <a:buAutoNum type="arabicPeriod"/>
            </a:pPr>
            <a:r>
              <a:rPr lang="en-GB" dirty="0"/>
              <a:t>Outlook</a:t>
            </a:r>
          </a:p>
          <a:p>
            <a:pPr marL="342900" indent="-342900">
              <a:buFont typeface="+mj-lt"/>
              <a:buAutoNum type="arabicPeriod"/>
            </a:pPr>
            <a:r>
              <a:rPr lang="en-GB" dirty="0"/>
              <a:t>Questions</a:t>
            </a:r>
          </a:p>
        </p:txBody>
      </p:sp>
      <p:sp>
        <p:nvSpPr>
          <p:cNvPr id="4" name="Fußzeilenplatzhalter 3">
            <a:extLst>
              <a:ext uri="{FF2B5EF4-FFF2-40B4-BE49-F238E27FC236}">
                <a16:creationId xmlns:a16="http://schemas.microsoft.com/office/drawing/2014/main" id="{81E117E2-77D4-4E55-9D12-FD041D9A2B26}"/>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480CEA4D-34B9-4FD6-9678-6D5BEEE56F20}"/>
              </a:ext>
            </a:extLst>
          </p:cNvPr>
          <p:cNvSpPr>
            <a:spLocks noGrp="1"/>
          </p:cNvSpPr>
          <p:nvPr>
            <p:ph type="sldNum" sz="quarter" idx="11"/>
          </p:nvPr>
        </p:nvSpPr>
        <p:spPr/>
        <p:txBody>
          <a:bodyPr/>
          <a:lstStyle/>
          <a:p>
            <a:pPr>
              <a:defRPr/>
            </a:pPr>
            <a:fld id="{73E87769-A704-4D01-9220-AD46A1FEA1EA}" type="slidenum">
              <a:rPr lang="it-IT" altLang="it-IT" smtClean="0"/>
              <a:pPr>
                <a:defRPr/>
              </a:pPr>
              <a:t>2</a:t>
            </a:fld>
            <a:endParaRPr lang="it-IT" altLang="it-IT" dirty="0"/>
          </a:p>
        </p:txBody>
      </p:sp>
    </p:spTree>
    <p:extLst>
      <p:ext uri="{BB962C8B-B14F-4D97-AF65-F5344CB8AC3E}">
        <p14:creationId xmlns:p14="http://schemas.microsoft.com/office/powerpoint/2010/main" val="6680811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0DE08F-3C7B-42C2-BDB5-E63644E9D797}"/>
              </a:ext>
            </a:extLst>
          </p:cNvPr>
          <p:cNvSpPr>
            <a:spLocks noGrp="1"/>
          </p:cNvSpPr>
          <p:nvPr>
            <p:ph type="title"/>
          </p:nvPr>
        </p:nvSpPr>
        <p:spPr>
          <a:xfrm>
            <a:off x="250825" y="98425"/>
            <a:ext cx="7091008" cy="358775"/>
          </a:xfrm>
        </p:spPr>
        <p:txBody>
          <a:bodyPr/>
          <a:lstStyle/>
          <a:p>
            <a:r>
              <a:rPr lang="de-DE" dirty="0"/>
              <a:t>Impact </a:t>
            </a:r>
            <a:r>
              <a:rPr lang="de-DE" dirty="0" err="1"/>
              <a:t>assessment</a:t>
            </a:r>
            <a:r>
              <a:rPr lang="de-DE" dirty="0"/>
              <a:t>: </a:t>
            </a:r>
            <a:r>
              <a:rPr lang="de-DE" dirty="0" err="1"/>
              <a:t>Categories</a:t>
            </a:r>
            <a:r>
              <a:rPr lang="de-DE" dirty="0"/>
              <a:t> on </a:t>
            </a:r>
            <a:r>
              <a:rPr lang="de-DE" dirty="0" err="1"/>
              <a:t>the</a:t>
            </a:r>
            <a:r>
              <a:rPr lang="de-DE" dirty="0"/>
              <a:t> </a:t>
            </a:r>
            <a:r>
              <a:rPr lang="de-DE" dirty="0" err="1"/>
              <a:t>example</a:t>
            </a:r>
            <a:r>
              <a:rPr lang="de-DE" dirty="0"/>
              <a:t> </a:t>
            </a:r>
            <a:r>
              <a:rPr lang="de-DE" dirty="0" err="1"/>
              <a:t>of</a:t>
            </a:r>
            <a:r>
              <a:rPr lang="de-DE" dirty="0"/>
              <a:t> </a:t>
            </a:r>
            <a:r>
              <a:rPr lang="de-DE" dirty="0" err="1"/>
              <a:t>the</a:t>
            </a:r>
            <a:r>
              <a:rPr lang="de-DE" dirty="0"/>
              <a:t> recipe </a:t>
            </a:r>
            <a:r>
              <a:rPr lang="de-DE" dirty="0" err="1"/>
              <a:t>method</a:t>
            </a:r>
            <a:endParaRPr lang="en-GB" dirty="0"/>
          </a:p>
        </p:txBody>
      </p:sp>
      <p:sp>
        <p:nvSpPr>
          <p:cNvPr id="4" name="Fußzeilenplatzhalter 3">
            <a:extLst>
              <a:ext uri="{FF2B5EF4-FFF2-40B4-BE49-F238E27FC236}">
                <a16:creationId xmlns:a16="http://schemas.microsoft.com/office/drawing/2014/main" id="{3E6FDD0A-FCA8-496B-A571-E74E18EC0FA4}"/>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176F2CB0-3758-427D-9FBD-D6F6A117527C}"/>
              </a:ext>
            </a:extLst>
          </p:cNvPr>
          <p:cNvSpPr>
            <a:spLocks noGrp="1"/>
          </p:cNvSpPr>
          <p:nvPr>
            <p:ph type="sldNum" sz="quarter" idx="11"/>
          </p:nvPr>
        </p:nvSpPr>
        <p:spPr/>
        <p:txBody>
          <a:bodyPr/>
          <a:lstStyle/>
          <a:p>
            <a:pPr>
              <a:defRPr/>
            </a:pPr>
            <a:fld id="{3E5630D3-3DA3-455C-A380-9841F777A6B6}" type="slidenum">
              <a:rPr lang="it-IT" altLang="it-IT" smtClean="0"/>
              <a:pPr>
                <a:defRPr/>
              </a:pPr>
              <a:t>20</a:t>
            </a:fld>
            <a:endParaRPr lang="it-IT" altLang="it-IT" dirty="0"/>
          </a:p>
        </p:txBody>
      </p:sp>
      <mc:AlternateContent xmlns:mc="http://schemas.openxmlformats.org/markup-compatibility/2006" xmlns:a14="http://schemas.microsoft.com/office/drawing/2010/main">
        <mc:Choice Requires="a14">
          <p:graphicFrame>
            <p:nvGraphicFramePr>
              <p:cNvPr id="9" name="Diagramm 8">
                <a:extLst>
                  <a:ext uri="{FF2B5EF4-FFF2-40B4-BE49-F238E27FC236}">
                    <a16:creationId xmlns:a16="http://schemas.microsoft.com/office/drawing/2014/main" id="{68E8EA57-4436-4CEC-92D4-012E0892DB50}"/>
                  </a:ext>
                </a:extLst>
              </p:cNvPr>
              <p:cNvGraphicFramePr/>
              <p:nvPr>
                <p:extLst>
                  <p:ext uri="{D42A27DB-BD31-4B8C-83A1-F6EECF244321}">
                    <p14:modId xmlns:p14="http://schemas.microsoft.com/office/powerpoint/2010/main" val="910562429"/>
                  </p:ext>
                </p:extLst>
              </p:nvPr>
            </p:nvGraphicFramePr>
            <p:xfrm>
              <a:off x="457200" y="665825"/>
              <a:ext cx="8229600" cy="46316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mc:Choice>
        <mc:Fallback xmlns="">
          <p:graphicFrame>
            <p:nvGraphicFramePr>
              <p:cNvPr id="9" name="Diagramm 8">
                <a:extLst>
                  <a:ext uri="{FF2B5EF4-FFF2-40B4-BE49-F238E27FC236}">
                    <a16:creationId xmlns:a16="http://schemas.microsoft.com/office/drawing/2014/main" id="{68E8EA57-4436-4CEC-92D4-012E0892DB50}"/>
                  </a:ext>
                </a:extLst>
              </p:cNvPr>
              <p:cNvGraphicFramePr/>
              <p:nvPr>
                <p:extLst>
                  <p:ext uri="{D42A27DB-BD31-4B8C-83A1-F6EECF244321}">
                    <p14:modId xmlns:p14="http://schemas.microsoft.com/office/powerpoint/2010/main" val="910562429"/>
                  </p:ext>
                </p:extLst>
              </p:nvPr>
            </p:nvGraphicFramePr>
            <p:xfrm>
              <a:off x="457200" y="665825"/>
              <a:ext cx="8229600" cy="463166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mc:Fallback>
      </mc:AlternateContent>
      <p:cxnSp>
        <p:nvCxnSpPr>
          <p:cNvPr id="13" name="Gerade Verbindung mit Pfeil 12">
            <a:extLst>
              <a:ext uri="{FF2B5EF4-FFF2-40B4-BE49-F238E27FC236}">
                <a16:creationId xmlns:a16="http://schemas.microsoft.com/office/drawing/2014/main" id="{11A7A0D9-3DD2-44BF-B562-36632924B584}"/>
              </a:ext>
            </a:extLst>
          </p:cNvPr>
          <p:cNvCxnSpPr>
            <a:cxnSpLocks/>
          </p:cNvCxnSpPr>
          <p:nvPr/>
        </p:nvCxnSpPr>
        <p:spPr>
          <a:xfrm flipV="1">
            <a:off x="6327058" y="1541207"/>
            <a:ext cx="685800" cy="786221"/>
          </a:xfrm>
          <a:prstGeom prst="straightConnector1">
            <a:avLst/>
          </a:prstGeom>
          <a:ln>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Gerade Verbindung mit Pfeil 14">
            <a:extLst>
              <a:ext uri="{FF2B5EF4-FFF2-40B4-BE49-F238E27FC236}">
                <a16:creationId xmlns:a16="http://schemas.microsoft.com/office/drawing/2014/main" id="{4D01A7CE-6B1C-4ADD-A7A1-F9DE35EF6382}"/>
              </a:ext>
            </a:extLst>
          </p:cNvPr>
          <p:cNvCxnSpPr>
            <a:cxnSpLocks/>
          </p:cNvCxnSpPr>
          <p:nvPr/>
        </p:nvCxnSpPr>
        <p:spPr>
          <a:xfrm flipV="1">
            <a:off x="6327058" y="2255733"/>
            <a:ext cx="685800" cy="766277"/>
          </a:xfrm>
          <a:prstGeom prst="straightConnector1">
            <a:avLst/>
          </a:prstGeom>
          <a:ln>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Gerade Verbindung mit Pfeil 15">
            <a:extLst>
              <a:ext uri="{FF2B5EF4-FFF2-40B4-BE49-F238E27FC236}">
                <a16:creationId xmlns:a16="http://schemas.microsoft.com/office/drawing/2014/main" id="{B99C3258-83D0-4DC9-AB2F-B4FC3A2A5B60}"/>
              </a:ext>
            </a:extLst>
          </p:cNvPr>
          <p:cNvCxnSpPr>
            <a:cxnSpLocks/>
          </p:cNvCxnSpPr>
          <p:nvPr/>
        </p:nvCxnSpPr>
        <p:spPr>
          <a:xfrm flipV="1">
            <a:off x="6216445" y="2327428"/>
            <a:ext cx="796413" cy="1409109"/>
          </a:xfrm>
          <a:prstGeom prst="straightConnector1">
            <a:avLst/>
          </a:prstGeom>
          <a:ln>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Gerade Verbindung mit Pfeil 9">
            <a:extLst>
              <a:ext uri="{FF2B5EF4-FFF2-40B4-BE49-F238E27FC236}">
                <a16:creationId xmlns:a16="http://schemas.microsoft.com/office/drawing/2014/main" id="{D01A9B8E-64BD-42FC-A2D9-D824D58F3190}"/>
              </a:ext>
            </a:extLst>
          </p:cNvPr>
          <p:cNvCxnSpPr>
            <a:cxnSpLocks/>
          </p:cNvCxnSpPr>
          <p:nvPr/>
        </p:nvCxnSpPr>
        <p:spPr>
          <a:xfrm>
            <a:off x="4271852" y="1435439"/>
            <a:ext cx="600293" cy="0"/>
          </a:xfrm>
          <a:prstGeom prst="straightConnector1">
            <a:avLst/>
          </a:prstGeom>
          <a:ln>
            <a:solidFill>
              <a:schemeClr val="accent3">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91137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3DD33B-E30A-41F4-9492-797D6AF22E68}"/>
              </a:ext>
            </a:extLst>
          </p:cNvPr>
          <p:cNvSpPr>
            <a:spLocks noGrp="1"/>
          </p:cNvSpPr>
          <p:nvPr>
            <p:ph type="title"/>
          </p:nvPr>
        </p:nvSpPr>
        <p:spPr/>
        <p:txBody>
          <a:bodyPr/>
          <a:lstStyle/>
          <a:p>
            <a:r>
              <a:rPr lang="de-DE" dirty="0"/>
              <a:t>Impact </a:t>
            </a:r>
            <a:r>
              <a:rPr lang="de-DE" dirty="0" err="1"/>
              <a:t>assessment</a:t>
            </a:r>
            <a:r>
              <a:rPr lang="de-DE" dirty="0"/>
              <a:t>: Downstream </a:t>
            </a:r>
            <a:r>
              <a:rPr lang="de-DE" dirty="0" err="1"/>
              <a:t>purification</a:t>
            </a:r>
            <a:r>
              <a:rPr lang="de-DE" dirty="0"/>
              <a:t> solvent</a:t>
            </a:r>
            <a:endParaRPr lang="en-GB" dirty="0"/>
          </a:p>
        </p:txBody>
      </p:sp>
      <p:sp>
        <p:nvSpPr>
          <p:cNvPr id="4" name="Fußzeilenplatzhalter 3">
            <a:extLst>
              <a:ext uri="{FF2B5EF4-FFF2-40B4-BE49-F238E27FC236}">
                <a16:creationId xmlns:a16="http://schemas.microsoft.com/office/drawing/2014/main" id="{5564B849-3FCF-469D-85D2-4CC20E5297A6}"/>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097D7292-41C5-4D33-81F1-30887B80D796}"/>
              </a:ext>
            </a:extLst>
          </p:cNvPr>
          <p:cNvSpPr>
            <a:spLocks noGrp="1"/>
          </p:cNvSpPr>
          <p:nvPr>
            <p:ph type="sldNum" sz="quarter" idx="11"/>
          </p:nvPr>
        </p:nvSpPr>
        <p:spPr/>
        <p:txBody>
          <a:bodyPr/>
          <a:lstStyle/>
          <a:p>
            <a:pPr>
              <a:defRPr/>
            </a:pPr>
            <a:fld id="{3E5630D3-3DA3-455C-A380-9841F777A6B6}" type="slidenum">
              <a:rPr lang="it-IT" altLang="it-IT" smtClean="0"/>
              <a:pPr>
                <a:defRPr/>
              </a:pPr>
              <a:t>21</a:t>
            </a:fld>
            <a:endParaRPr lang="it-IT" altLang="it-IT" dirty="0"/>
          </a:p>
        </p:txBody>
      </p:sp>
      <p:graphicFrame>
        <p:nvGraphicFramePr>
          <p:cNvPr id="6" name="Diagramm 5">
            <a:extLst>
              <a:ext uri="{FF2B5EF4-FFF2-40B4-BE49-F238E27FC236}">
                <a16:creationId xmlns:a16="http://schemas.microsoft.com/office/drawing/2014/main" id="{00000000-0008-0000-0300-000003000000}"/>
              </a:ext>
            </a:extLst>
          </p:cNvPr>
          <p:cNvGraphicFramePr>
            <a:graphicFrameLocks/>
          </p:cNvGraphicFramePr>
          <p:nvPr>
            <p:extLst>
              <p:ext uri="{D42A27DB-BD31-4B8C-83A1-F6EECF244321}">
                <p14:modId xmlns:p14="http://schemas.microsoft.com/office/powerpoint/2010/main" val="3226186149"/>
              </p:ext>
            </p:extLst>
          </p:nvPr>
        </p:nvGraphicFramePr>
        <p:xfrm>
          <a:off x="649480" y="974220"/>
          <a:ext cx="8037320" cy="4127619"/>
        </p:xfrm>
        <a:graphic>
          <a:graphicData uri="http://schemas.openxmlformats.org/drawingml/2006/chart">
            <c:chart xmlns:c="http://schemas.openxmlformats.org/drawingml/2006/chart" xmlns:r="http://schemas.openxmlformats.org/officeDocument/2006/relationships" r:id="rId2"/>
          </a:graphicData>
        </a:graphic>
      </p:graphicFrame>
      <p:pic>
        <p:nvPicPr>
          <p:cNvPr id="9" name="Grafik 8">
            <a:extLst>
              <a:ext uri="{FF2B5EF4-FFF2-40B4-BE49-F238E27FC236}">
                <a16:creationId xmlns:a16="http://schemas.microsoft.com/office/drawing/2014/main" id="{2727D2CF-2ABF-408B-B24F-7319CC0DBF6B}"/>
              </a:ext>
            </a:extLst>
          </p:cNvPr>
          <p:cNvPicPr>
            <a:picLocks noChangeAspect="1"/>
          </p:cNvPicPr>
          <p:nvPr/>
        </p:nvPicPr>
        <p:blipFill>
          <a:blip r:embed="rId3"/>
          <a:stretch>
            <a:fillRect/>
          </a:stretch>
        </p:blipFill>
        <p:spPr>
          <a:xfrm>
            <a:off x="1464867" y="2716935"/>
            <a:ext cx="2904628" cy="1649966"/>
          </a:xfrm>
          <a:prstGeom prst="rect">
            <a:avLst/>
          </a:prstGeom>
        </p:spPr>
      </p:pic>
      <p:pic>
        <p:nvPicPr>
          <p:cNvPr id="10" name="Grafik 9">
            <a:extLst>
              <a:ext uri="{FF2B5EF4-FFF2-40B4-BE49-F238E27FC236}">
                <a16:creationId xmlns:a16="http://schemas.microsoft.com/office/drawing/2014/main" id="{5B18E771-F21C-4E37-9DD1-7152165756F6}"/>
              </a:ext>
            </a:extLst>
          </p:cNvPr>
          <p:cNvPicPr>
            <a:picLocks noChangeAspect="1"/>
          </p:cNvPicPr>
          <p:nvPr/>
        </p:nvPicPr>
        <p:blipFill rotWithShape="1">
          <a:blip r:embed="rId3"/>
          <a:srcRect l="22288"/>
          <a:stretch/>
        </p:blipFill>
        <p:spPr>
          <a:xfrm>
            <a:off x="3230310" y="2716169"/>
            <a:ext cx="2257260" cy="1649966"/>
          </a:xfrm>
          <a:prstGeom prst="rect">
            <a:avLst/>
          </a:prstGeom>
        </p:spPr>
      </p:pic>
      <p:pic>
        <p:nvPicPr>
          <p:cNvPr id="12" name="Grafik 11">
            <a:extLst>
              <a:ext uri="{FF2B5EF4-FFF2-40B4-BE49-F238E27FC236}">
                <a16:creationId xmlns:a16="http://schemas.microsoft.com/office/drawing/2014/main" id="{83924F14-3CB3-4DE3-9128-775DC70F09DC}"/>
              </a:ext>
            </a:extLst>
          </p:cNvPr>
          <p:cNvPicPr>
            <a:picLocks noChangeAspect="1"/>
          </p:cNvPicPr>
          <p:nvPr/>
        </p:nvPicPr>
        <p:blipFill rotWithShape="1">
          <a:blip r:embed="rId3"/>
          <a:srcRect l="22288" t="8929"/>
          <a:stretch/>
        </p:blipFill>
        <p:spPr>
          <a:xfrm>
            <a:off x="1632247" y="1615155"/>
            <a:ext cx="4920953" cy="1502636"/>
          </a:xfrm>
          <a:prstGeom prst="rect">
            <a:avLst/>
          </a:prstGeom>
        </p:spPr>
      </p:pic>
      <p:pic>
        <p:nvPicPr>
          <p:cNvPr id="13" name="Grafik 12">
            <a:extLst>
              <a:ext uri="{FF2B5EF4-FFF2-40B4-BE49-F238E27FC236}">
                <a16:creationId xmlns:a16="http://schemas.microsoft.com/office/drawing/2014/main" id="{60ADC09E-4EF3-4494-B610-EAFD5D604051}"/>
              </a:ext>
            </a:extLst>
          </p:cNvPr>
          <p:cNvPicPr>
            <a:picLocks noChangeAspect="1"/>
          </p:cNvPicPr>
          <p:nvPr/>
        </p:nvPicPr>
        <p:blipFill rotWithShape="1">
          <a:blip r:embed="rId3"/>
          <a:srcRect t="-1" b="-6994"/>
          <a:stretch/>
        </p:blipFill>
        <p:spPr>
          <a:xfrm>
            <a:off x="1464867" y="3134883"/>
            <a:ext cx="3785685" cy="1765364"/>
          </a:xfrm>
          <a:prstGeom prst="rect">
            <a:avLst/>
          </a:prstGeom>
        </p:spPr>
      </p:pic>
      <p:sp>
        <p:nvSpPr>
          <p:cNvPr id="14" name="Rechteck 13">
            <a:extLst>
              <a:ext uri="{FF2B5EF4-FFF2-40B4-BE49-F238E27FC236}">
                <a16:creationId xmlns:a16="http://schemas.microsoft.com/office/drawing/2014/main" id="{62446AFA-5A07-4E13-A5A0-0B7805118EB9}"/>
              </a:ext>
            </a:extLst>
          </p:cNvPr>
          <p:cNvSpPr/>
          <p:nvPr/>
        </p:nvSpPr>
        <p:spPr>
          <a:xfrm>
            <a:off x="1717705" y="4657458"/>
            <a:ext cx="3532847" cy="2022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461036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3DD33B-E30A-41F4-9492-797D6AF22E68}"/>
              </a:ext>
            </a:extLst>
          </p:cNvPr>
          <p:cNvSpPr>
            <a:spLocks noGrp="1"/>
          </p:cNvSpPr>
          <p:nvPr>
            <p:ph type="title"/>
          </p:nvPr>
        </p:nvSpPr>
        <p:spPr/>
        <p:txBody>
          <a:bodyPr/>
          <a:lstStyle/>
          <a:p>
            <a:r>
              <a:rPr lang="de-DE" dirty="0"/>
              <a:t>Impact </a:t>
            </a:r>
            <a:r>
              <a:rPr lang="de-DE" dirty="0" err="1"/>
              <a:t>assessment</a:t>
            </a:r>
            <a:r>
              <a:rPr lang="de-DE" dirty="0"/>
              <a:t>: Downstream </a:t>
            </a:r>
            <a:r>
              <a:rPr lang="de-DE" dirty="0" err="1"/>
              <a:t>purification</a:t>
            </a:r>
            <a:r>
              <a:rPr lang="de-DE" dirty="0"/>
              <a:t> solvent</a:t>
            </a:r>
            <a:endParaRPr lang="en-GB" dirty="0"/>
          </a:p>
        </p:txBody>
      </p:sp>
      <p:sp>
        <p:nvSpPr>
          <p:cNvPr id="4" name="Fußzeilenplatzhalter 3">
            <a:extLst>
              <a:ext uri="{FF2B5EF4-FFF2-40B4-BE49-F238E27FC236}">
                <a16:creationId xmlns:a16="http://schemas.microsoft.com/office/drawing/2014/main" id="{5564B849-3FCF-469D-85D2-4CC20E5297A6}"/>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097D7292-41C5-4D33-81F1-30887B80D796}"/>
              </a:ext>
            </a:extLst>
          </p:cNvPr>
          <p:cNvSpPr>
            <a:spLocks noGrp="1"/>
          </p:cNvSpPr>
          <p:nvPr>
            <p:ph type="sldNum" sz="quarter" idx="11"/>
          </p:nvPr>
        </p:nvSpPr>
        <p:spPr/>
        <p:txBody>
          <a:bodyPr/>
          <a:lstStyle/>
          <a:p>
            <a:pPr>
              <a:defRPr/>
            </a:pPr>
            <a:fld id="{3E5630D3-3DA3-455C-A380-9841F777A6B6}" type="slidenum">
              <a:rPr lang="it-IT" altLang="it-IT" smtClean="0"/>
              <a:pPr>
                <a:defRPr/>
              </a:pPr>
              <a:t>22</a:t>
            </a:fld>
            <a:endParaRPr lang="it-IT" altLang="it-IT" dirty="0"/>
          </a:p>
        </p:txBody>
      </p:sp>
      <p:graphicFrame>
        <p:nvGraphicFramePr>
          <p:cNvPr id="6" name="Diagramm 5">
            <a:extLst>
              <a:ext uri="{FF2B5EF4-FFF2-40B4-BE49-F238E27FC236}">
                <a16:creationId xmlns:a16="http://schemas.microsoft.com/office/drawing/2014/main" id="{00000000-0008-0000-0300-000003000000}"/>
              </a:ext>
            </a:extLst>
          </p:cNvPr>
          <p:cNvGraphicFramePr>
            <a:graphicFrameLocks/>
          </p:cNvGraphicFramePr>
          <p:nvPr/>
        </p:nvGraphicFramePr>
        <p:xfrm>
          <a:off x="649480" y="974220"/>
          <a:ext cx="6973369" cy="37601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838159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EE0804-F045-48E2-A21C-D0DC0B8C97B8}"/>
              </a:ext>
            </a:extLst>
          </p:cNvPr>
          <p:cNvSpPr>
            <a:spLocks noGrp="1"/>
          </p:cNvSpPr>
          <p:nvPr>
            <p:ph type="title"/>
          </p:nvPr>
        </p:nvSpPr>
        <p:spPr/>
        <p:txBody>
          <a:bodyPr/>
          <a:lstStyle/>
          <a:p>
            <a:r>
              <a:rPr lang="de-DE" dirty="0"/>
              <a:t>Interpretation </a:t>
            </a:r>
            <a:endParaRPr lang="en-GB" dirty="0"/>
          </a:p>
        </p:txBody>
      </p:sp>
      <p:sp>
        <p:nvSpPr>
          <p:cNvPr id="3" name="Inhaltsplatzhalter 2">
            <a:extLst>
              <a:ext uri="{FF2B5EF4-FFF2-40B4-BE49-F238E27FC236}">
                <a16:creationId xmlns:a16="http://schemas.microsoft.com/office/drawing/2014/main" id="{D1E60AAE-EDCF-4AFA-81CB-E31151EDB227}"/>
              </a:ext>
            </a:extLst>
          </p:cNvPr>
          <p:cNvSpPr>
            <a:spLocks noGrp="1"/>
          </p:cNvSpPr>
          <p:nvPr>
            <p:ph idx="1"/>
          </p:nvPr>
        </p:nvSpPr>
        <p:spPr/>
        <p:txBody>
          <a:bodyPr/>
          <a:lstStyle/>
          <a:p>
            <a:pPr marL="0" indent="0">
              <a:buNone/>
            </a:pPr>
            <a:r>
              <a:rPr lang="de-DE" b="1" dirty="0">
                <a:solidFill>
                  <a:schemeClr val="tx1"/>
                </a:solidFill>
              </a:rPr>
              <a:t>In </a:t>
            </a:r>
            <a:r>
              <a:rPr lang="de-DE" b="1" dirty="0" err="1">
                <a:solidFill>
                  <a:schemeClr val="tx1"/>
                </a:solidFill>
              </a:rPr>
              <a:t>general</a:t>
            </a:r>
            <a:r>
              <a:rPr lang="de-DE" b="1" dirty="0">
                <a:solidFill>
                  <a:schemeClr val="tx1"/>
                </a:solidFill>
              </a:rPr>
              <a:t>:</a:t>
            </a:r>
            <a:endParaRPr lang="en-GB" b="1" dirty="0">
              <a:solidFill>
                <a:schemeClr val="tx1"/>
              </a:solidFill>
            </a:endParaRPr>
          </a:p>
          <a:p>
            <a:r>
              <a:rPr lang="en-GB" dirty="0">
                <a:solidFill>
                  <a:schemeClr val="tx1"/>
                </a:solidFill>
              </a:rPr>
              <a:t>The interpretation phase evaluates LCA results and assesses data quality</a:t>
            </a:r>
          </a:p>
          <a:p>
            <a:r>
              <a:rPr lang="en-GB" dirty="0">
                <a:solidFill>
                  <a:schemeClr val="tx1"/>
                </a:solidFill>
              </a:rPr>
              <a:t>Environmental hot spots of solvents, processes, and packaging are identified</a:t>
            </a:r>
          </a:p>
          <a:p>
            <a:r>
              <a:rPr lang="en-GB" dirty="0">
                <a:solidFill>
                  <a:schemeClr val="tx1"/>
                </a:solidFill>
              </a:rPr>
              <a:t>Focus on impact reduction potential and decision support</a:t>
            </a:r>
            <a:endParaRPr lang="de-DE" dirty="0">
              <a:solidFill>
                <a:schemeClr val="tx1"/>
              </a:solidFill>
            </a:endParaRPr>
          </a:p>
          <a:p>
            <a:pPr marL="0" indent="0">
              <a:buNone/>
            </a:pPr>
            <a:r>
              <a:rPr lang="en-GB" b="1" dirty="0">
                <a:solidFill>
                  <a:schemeClr val="tx1"/>
                </a:solidFill>
              </a:rPr>
              <a:t>For the solvent example:</a:t>
            </a:r>
          </a:p>
          <a:p>
            <a:r>
              <a:rPr lang="en-GB" dirty="0">
                <a:solidFill>
                  <a:schemeClr val="tx1"/>
                </a:solidFill>
              </a:rPr>
              <a:t>Green solvents/SAS (1,3-dioxolane, ammonium laurate) are environmentally preferable to chloroform</a:t>
            </a:r>
          </a:p>
          <a:p>
            <a:r>
              <a:rPr lang="en-GB" b="1" dirty="0">
                <a:solidFill>
                  <a:schemeClr val="tx1"/>
                </a:solidFill>
              </a:rPr>
              <a:t>But: </a:t>
            </a:r>
            <a:r>
              <a:rPr lang="en-GB" dirty="0">
                <a:solidFill>
                  <a:schemeClr val="tx1"/>
                </a:solidFill>
              </a:rPr>
              <a:t>Both environmental and technical aspects must be considered</a:t>
            </a:r>
          </a:p>
          <a:p>
            <a:r>
              <a:rPr lang="en-GB" dirty="0">
                <a:solidFill>
                  <a:schemeClr val="tx1"/>
                </a:solidFill>
              </a:rPr>
              <a:t>Ammonium laurate: environmentally more favourable</a:t>
            </a:r>
          </a:p>
          <a:p>
            <a:r>
              <a:rPr lang="en-GB" dirty="0">
                <a:solidFill>
                  <a:schemeClr val="tx1"/>
                </a:solidFill>
              </a:rPr>
              <a:t>1,3-dioxolane: technically more favourable due to:</a:t>
            </a:r>
          </a:p>
          <a:p>
            <a:pPr lvl="1"/>
            <a:r>
              <a:rPr lang="en-GB" dirty="0">
                <a:solidFill>
                  <a:schemeClr val="tx1"/>
                </a:solidFill>
              </a:rPr>
              <a:t>Higher solubility and process performance</a:t>
            </a:r>
          </a:p>
          <a:p>
            <a:pPr lvl="1"/>
            <a:r>
              <a:rPr lang="en-GB" dirty="0">
                <a:solidFill>
                  <a:schemeClr val="tx1"/>
                </a:solidFill>
              </a:rPr>
              <a:t>Lower viscosity → easier handling</a:t>
            </a:r>
          </a:p>
        </p:txBody>
      </p:sp>
      <p:sp>
        <p:nvSpPr>
          <p:cNvPr id="4" name="Fußzeilenplatzhalter 3">
            <a:extLst>
              <a:ext uri="{FF2B5EF4-FFF2-40B4-BE49-F238E27FC236}">
                <a16:creationId xmlns:a16="http://schemas.microsoft.com/office/drawing/2014/main" id="{D283D87E-13C6-4D62-A82C-9C916EC99D67}"/>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E7E2A2DD-62E7-4A5E-802A-83EE4C8EB909}"/>
              </a:ext>
            </a:extLst>
          </p:cNvPr>
          <p:cNvSpPr>
            <a:spLocks noGrp="1"/>
          </p:cNvSpPr>
          <p:nvPr>
            <p:ph type="sldNum" sz="quarter" idx="11"/>
          </p:nvPr>
        </p:nvSpPr>
        <p:spPr/>
        <p:txBody>
          <a:bodyPr/>
          <a:lstStyle/>
          <a:p>
            <a:pPr>
              <a:defRPr/>
            </a:pPr>
            <a:fld id="{3E5630D3-3DA3-455C-A380-9841F777A6B6}" type="slidenum">
              <a:rPr lang="it-IT" altLang="it-IT" smtClean="0"/>
              <a:pPr>
                <a:defRPr/>
              </a:pPr>
              <a:t>23</a:t>
            </a:fld>
            <a:endParaRPr lang="it-IT" altLang="it-IT" dirty="0"/>
          </a:p>
        </p:txBody>
      </p:sp>
    </p:spTree>
    <p:extLst>
      <p:ext uri="{BB962C8B-B14F-4D97-AF65-F5344CB8AC3E}">
        <p14:creationId xmlns:p14="http://schemas.microsoft.com/office/powerpoint/2010/main" val="32875726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40A65F-6A47-4061-97F8-A717D5AAB0F3}"/>
              </a:ext>
            </a:extLst>
          </p:cNvPr>
          <p:cNvSpPr>
            <a:spLocks noGrp="1"/>
          </p:cNvSpPr>
          <p:nvPr>
            <p:ph type="ctrTitle"/>
          </p:nvPr>
        </p:nvSpPr>
        <p:spPr/>
        <p:txBody>
          <a:bodyPr>
            <a:normAutofit fontScale="90000"/>
          </a:bodyPr>
          <a:lstStyle/>
          <a:p>
            <a:pPr marL="0" indent="0">
              <a:buNone/>
            </a:pPr>
            <a:r>
              <a:rPr lang="en-GB" dirty="0">
                <a:solidFill>
                  <a:schemeClr val="tx1"/>
                </a:solidFill>
              </a:rPr>
              <a:t>Life Cycle </a:t>
            </a:r>
            <a:r>
              <a:rPr lang="en-GB" dirty="0" err="1">
                <a:solidFill>
                  <a:schemeClr val="tx1"/>
                </a:solidFill>
              </a:rPr>
              <a:t>COsting</a:t>
            </a:r>
            <a:r>
              <a:rPr lang="en-GB" dirty="0">
                <a:solidFill>
                  <a:schemeClr val="tx1"/>
                </a:solidFill>
              </a:rPr>
              <a:t> assessment</a:t>
            </a:r>
            <a:br>
              <a:rPr lang="en-GB" dirty="0">
                <a:solidFill>
                  <a:schemeClr val="tx1"/>
                </a:solidFill>
              </a:rPr>
            </a:br>
            <a:r>
              <a:rPr lang="en-GB" dirty="0">
                <a:solidFill>
                  <a:schemeClr val="tx1"/>
                </a:solidFill>
              </a:rPr>
              <a:t>LCC</a:t>
            </a:r>
          </a:p>
        </p:txBody>
      </p:sp>
      <p:sp>
        <p:nvSpPr>
          <p:cNvPr id="3" name="Untertitel 2">
            <a:extLst>
              <a:ext uri="{FF2B5EF4-FFF2-40B4-BE49-F238E27FC236}">
                <a16:creationId xmlns:a16="http://schemas.microsoft.com/office/drawing/2014/main" id="{000F7C42-163E-4815-BC05-96C414298707}"/>
              </a:ext>
            </a:extLst>
          </p:cNvPr>
          <p:cNvSpPr>
            <a:spLocks noGrp="1"/>
          </p:cNvSpPr>
          <p:nvPr>
            <p:ph type="subTitle" idx="1"/>
          </p:nvPr>
        </p:nvSpPr>
        <p:spPr>
          <a:xfrm>
            <a:off x="2518288" y="3937905"/>
            <a:ext cx="4107423" cy="982928"/>
          </a:xfrm>
        </p:spPr>
        <p:txBody>
          <a:bodyPr/>
          <a:lstStyle/>
          <a:p>
            <a:r>
              <a:rPr lang="de-DE" dirty="0">
                <a:solidFill>
                  <a:srgbClr val="79B831"/>
                </a:solidFill>
              </a:rPr>
              <a:t>Dimitrios Ladakis</a:t>
            </a:r>
          </a:p>
          <a:p>
            <a:r>
              <a:rPr lang="de-DE" dirty="0">
                <a:solidFill>
                  <a:srgbClr val="79B831"/>
                </a:solidFill>
              </a:rPr>
              <a:t> </a:t>
            </a:r>
            <a:r>
              <a:rPr lang="de-DE" dirty="0" err="1">
                <a:solidFill>
                  <a:srgbClr val="79B831"/>
                </a:solidFill>
              </a:rPr>
              <a:t>Agricultural</a:t>
            </a:r>
            <a:r>
              <a:rPr lang="de-DE" dirty="0">
                <a:solidFill>
                  <a:srgbClr val="79B831"/>
                </a:solidFill>
              </a:rPr>
              <a:t> University </a:t>
            </a:r>
            <a:r>
              <a:rPr lang="de-DE" dirty="0" err="1">
                <a:solidFill>
                  <a:srgbClr val="79B831"/>
                </a:solidFill>
              </a:rPr>
              <a:t>of</a:t>
            </a:r>
            <a:r>
              <a:rPr lang="de-DE" dirty="0">
                <a:solidFill>
                  <a:srgbClr val="79B831"/>
                </a:solidFill>
              </a:rPr>
              <a:t> Athens </a:t>
            </a:r>
            <a:endParaRPr lang="en-GB" dirty="0"/>
          </a:p>
        </p:txBody>
      </p:sp>
    </p:spTree>
    <p:extLst>
      <p:ext uri="{BB962C8B-B14F-4D97-AF65-F5344CB8AC3E}">
        <p14:creationId xmlns:p14="http://schemas.microsoft.com/office/powerpoint/2010/main" val="10329008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BE8EB-4B26-06EA-5804-A677CB9B83E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F187B22-22DC-1601-DEDA-B4113CAA17C6}"/>
              </a:ext>
            </a:extLst>
          </p:cNvPr>
          <p:cNvSpPr>
            <a:spLocks noGrp="1"/>
          </p:cNvSpPr>
          <p:nvPr>
            <p:ph type="title"/>
          </p:nvPr>
        </p:nvSpPr>
        <p:spPr>
          <a:xfrm>
            <a:off x="250825" y="179612"/>
            <a:ext cx="6607175" cy="358775"/>
          </a:xfrm>
        </p:spPr>
        <p:txBody>
          <a:bodyPr/>
          <a:lstStyle/>
          <a:p>
            <a:r>
              <a:rPr lang="en-GB" dirty="0"/>
              <a:t>Methodological Framework for Life Cycle Costing (LCC)</a:t>
            </a:r>
          </a:p>
        </p:txBody>
      </p:sp>
      <p:sp>
        <p:nvSpPr>
          <p:cNvPr id="4" name="Fußzeilenplatzhalter 3">
            <a:extLst>
              <a:ext uri="{FF2B5EF4-FFF2-40B4-BE49-F238E27FC236}">
                <a16:creationId xmlns:a16="http://schemas.microsoft.com/office/drawing/2014/main" id="{3C3FCBCB-5D3A-A7B6-1396-98DCA936191E}"/>
              </a:ext>
            </a:extLst>
          </p:cNvPr>
          <p:cNvSpPr>
            <a:spLocks noGrp="1"/>
          </p:cNvSpPr>
          <p:nvPr>
            <p:ph type="ftr" sz="quarter" idx="10"/>
          </p:nvPr>
        </p:nvSpPr>
        <p:spPr/>
        <p:txBody>
          <a:bodyPr/>
          <a:lstStyle/>
          <a:p>
            <a:pPr>
              <a:defRPr/>
            </a:pPr>
            <a:r>
              <a:rPr lang="en-US" dirty="0"/>
              <a:t>External Training: Sustainability assessment</a:t>
            </a:r>
            <a:endParaRPr lang="it-IT" dirty="0"/>
          </a:p>
        </p:txBody>
      </p:sp>
      <p:graphicFrame>
        <p:nvGraphicFramePr>
          <p:cNvPr id="15" name="Diagramm 5">
            <a:extLst>
              <a:ext uri="{FF2B5EF4-FFF2-40B4-BE49-F238E27FC236}">
                <a16:creationId xmlns:a16="http://schemas.microsoft.com/office/drawing/2014/main" id="{3DBC7EBE-57B9-04E6-36E2-12BE9F32EFF6}"/>
              </a:ext>
            </a:extLst>
          </p:cNvPr>
          <p:cNvGraphicFramePr/>
          <p:nvPr>
            <p:extLst>
              <p:ext uri="{D42A27DB-BD31-4B8C-83A1-F6EECF244321}">
                <p14:modId xmlns:p14="http://schemas.microsoft.com/office/powerpoint/2010/main" val="3107543928"/>
              </p:ext>
            </p:extLst>
          </p:nvPr>
        </p:nvGraphicFramePr>
        <p:xfrm>
          <a:off x="250825" y="529936"/>
          <a:ext cx="8539402" cy="48733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liennummernplatzhalter 4">
            <a:extLst>
              <a:ext uri="{FF2B5EF4-FFF2-40B4-BE49-F238E27FC236}">
                <a16:creationId xmlns:a16="http://schemas.microsoft.com/office/drawing/2014/main" id="{E3931199-38BC-36D4-9CB5-E1D2BCAE99E0}"/>
              </a:ext>
            </a:extLst>
          </p:cNvPr>
          <p:cNvSpPr>
            <a:spLocks noGrp="1"/>
          </p:cNvSpPr>
          <p:nvPr>
            <p:ph type="sldNum" sz="quarter" idx="11"/>
          </p:nvPr>
        </p:nvSpPr>
        <p:spPr/>
        <p:txBody>
          <a:bodyPr/>
          <a:lstStyle/>
          <a:p>
            <a:pPr>
              <a:defRPr/>
            </a:pPr>
            <a:fld id="{3E5630D3-3DA3-455C-A380-9841F777A6B6}" type="slidenum">
              <a:rPr lang="it-IT" altLang="it-IT" smtClean="0"/>
              <a:pPr>
                <a:defRPr/>
              </a:pPr>
              <a:t>25</a:t>
            </a:fld>
            <a:endParaRPr lang="it-IT" altLang="it-IT" dirty="0"/>
          </a:p>
        </p:txBody>
      </p:sp>
      <p:pic>
        <p:nvPicPr>
          <p:cNvPr id="20" name="Graphic 19" descr="Exponential Graph with solid fill">
            <a:extLst>
              <a:ext uri="{FF2B5EF4-FFF2-40B4-BE49-F238E27FC236}">
                <a16:creationId xmlns:a16="http://schemas.microsoft.com/office/drawing/2014/main" id="{F95FC52A-7D31-8931-02F0-D22E3EDEA4B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63561" y="4655598"/>
            <a:ext cx="612000" cy="474783"/>
          </a:xfrm>
          <a:prstGeom prst="rect">
            <a:avLst/>
          </a:prstGeom>
        </p:spPr>
      </p:pic>
      <p:pic>
        <p:nvPicPr>
          <p:cNvPr id="12" name="Graphic 11" descr="Blueprint with solid fill">
            <a:extLst>
              <a:ext uri="{FF2B5EF4-FFF2-40B4-BE49-F238E27FC236}">
                <a16:creationId xmlns:a16="http://schemas.microsoft.com/office/drawing/2014/main" id="{0DD07CBB-652B-0910-12F6-604B0E87DEF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84946" y="811279"/>
            <a:ext cx="504000" cy="451415"/>
          </a:xfrm>
          <a:prstGeom prst="rect">
            <a:avLst/>
          </a:prstGeom>
        </p:spPr>
      </p:pic>
      <p:pic>
        <p:nvPicPr>
          <p:cNvPr id="14" name="Graphic 13" descr="Triangle Ruler with solid fill">
            <a:extLst>
              <a:ext uri="{FF2B5EF4-FFF2-40B4-BE49-F238E27FC236}">
                <a16:creationId xmlns:a16="http://schemas.microsoft.com/office/drawing/2014/main" id="{83B944CF-B5F1-2F5B-EC57-5503086ED4FD}"/>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22766" y="1625232"/>
            <a:ext cx="510451" cy="396000"/>
          </a:xfrm>
          <a:prstGeom prst="rect">
            <a:avLst/>
          </a:prstGeom>
        </p:spPr>
      </p:pic>
      <p:pic>
        <p:nvPicPr>
          <p:cNvPr id="16" name="Graphic 15" descr="Gears with solid fill">
            <a:extLst>
              <a:ext uri="{FF2B5EF4-FFF2-40B4-BE49-F238E27FC236}">
                <a16:creationId xmlns:a16="http://schemas.microsoft.com/office/drawing/2014/main" id="{2F10E0CA-B275-1C2D-4F8C-C89D2F291CA4}"/>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978191" y="2359345"/>
            <a:ext cx="576000" cy="446855"/>
          </a:xfrm>
          <a:prstGeom prst="rect">
            <a:avLst/>
          </a:prstGeom>
        </p:spPr>
      </p:pic>
      <p:pic>
        <p:nvPicPr>
          <p:cNvPr id="17" name="Graphic 16" descr="Calculator with solid fill">
            <a:extLst>
              <a:ext uri="{FF2B5EF4-FFF2-40B4-BE49-F238E27FC236}">
                <a16:creationId xmlns:a16="http://schemas.microsoft.com/office/drawing/2014/main" id="{671F8B97-6B2E-5268-4520-0353AEBAAA42}"/>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945728" y="3139993"/>
            <a:ext cx="576000" cy="446855"/>
          </a:xfrm>
          <a:prstGeom prst="rect">
            <a:avLst/>
          </a:prstGeom>
        </p:spPr>
      </p:pic>
      <p:pic>
        <p:nvPicPr>
          <p:cNvPr id="23" name="Graphic 22" descr="Continuous Improvement with solid fill">
            <a:extLst>
              <a:ext uri="{FF2B5EF4-FFF2-40B4-BE49-F238E27FC236}">
                <a16:creationId xmlns:a16="http://schemas.microsoft.com/office/drawing/2014/main" id="{C4461285-E697-45F1-AD1E-29CD3F35E9A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80171" y="3759062"/>
            <a:ext cx="738332" cy="738332"/>
          </a:xfrm>
          <a:prstGeom prst="rect">
            <a:avLst/>
          </a:prstGeom>
        </p:spPr>
      </p:pic>
    </p:spTree>
    <p:extLst>
      <p:ext uri="{BB962C8B-B14F-4D97-AF65-F5344CB8AC3E}">
        <p14:creationId xmlns:p14="http://schemas.microsoft.com/office/powerpoint/2010/main" val="22238735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B2A083-030E-6974-F80C-D3C3CD8A20A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D020591-9980-FFE6-535E-251EE54EEFD7}"/>
              </a:ext>
            </a:extLst>
          </p:cNvPr>
          <p:cNvSpPr>
            <a:spLocks noGrp="1"/>
          </p:cNvSpPr>
          <p:nvPr>
            <p:ph type="title"/>
          </p:nvPr>
        </p:nvSpPr>
        <p:spPr/>
        <p:txBody>
          <a:bodyPr/>
          <a:lstStyle/>
          <a:p>
            <a:r>
              <a:rPr lang="en-GB" dirty="0"/>
              <a:t>Process Design</a:t>
            </a:r>
          </a:p>
        </p:txBody>
      </p:sp>
      <p:sp>
        <p:nvSpPr>
          <p:cNvPr id="4" name="Fußzeilenplatzhalter 3">
            <a:extLst>
              <a:ext uri="{FF2B5EF4-FFF2-40B4-BE49-F238E27FC236}">
                <a16:creationId xmlns:a16="http://schemas.microsoft.com/office/drawing/2014/main" id="{ABE7B025-9615-13A4-54A7-BF548565BCD0}"/>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3FF03BCE-9F02-2E51-39EC-F7463B60C411}"/>
              </a:ext>
            </a:extLst>
          </p:cNvPr>
          <p:cNvSpPr>
            <a:spLocks noGrp="1"/>
          </p:cNvSpPr>
          <p:nvPr>
            <p:ph type="sldNum" sz="quarter" idx="11"/>
          </p:nvPr>
        </p:nvSpPr>
        <p:spPr/>
        <p:txBody>
          <a:bodyPr/>
          <a:lstStyle/>
          <a:p>
            <a:pPr>
              <a:defRPr/>
            </a:pPr>
            <a:fld id="{3E5630D3-3DA3-455C-A380-9841F777A6B6}" type="slidenum">
              <a:rPr lang="it-IT" altLang="it-IT" smtClean="0"/>
              <a:pPr>
                <a:defRPr/>
              </a:pPr>
              <a:t>26</a:t>
            </a:fld>
            <a:endParaRPr lang="it-IT" altLang="it-IT" dirty="0"/>
          </a:p>
        </p:txBody>
      </p:sp>
      <p:pic>
        <p:nvPicPr>
          <p:cNvPr id="10" name="Picture 9">
            <a:extLst>
              <a:ext uri="{FF2B5EF4-FFF2-40B4-BE49-F238E27FC236}">
                <a16:creationId xmlns:a16="http://schemas.microsoft.com/office/drawing/2014/main" id="{A4ED3243-7762-1A63-F50C-FCF154C180B3}"/>
              </a:ext>
            </a:extLst>
          </p:cNvPr>
          <p:cNvPicPr>
            <a:picLocks noChangeAspect="1"/>
          </p:cNvPicPr>
          <p:nvPr/>
        </p:nvPicPr>
        <p:blipFill>
          <a:blip r:embed="rId3"/>
          <a:srcRect t="23219" b="10074"/>
          <a:stretch>
            <a:fillRect/>
          </a:stretch>
        </p:blipFill>
        <p:spPr>
          <a:xfrm>
            <a:off x="309897" y="1121330"/>
            <a:ext cx="8524204" cy="3707043"/>
          </a:xfrm>
          <a:prstGeom prst="rect">
            <a:avLst/>
          </a:prstGeom>
        </p:spPr>
      </p:pic>
    </p:spTree>
    <p:extLst>
      <p:ext uri="{BB962C8B-B14F-4D97-AF65-F5344CB8AC3E}">
        <p14:creationId xmlns:p14="http://schemas.microsoft.com/office/powerpoint/2010/main" val="9482561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1467F-6103-6A96-89DB-4CAE9A8C5AC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06A0B05-E0E5-1E5A-3CD5-541072765E64}"/>
              </a:ext>
            </a:extLst>
          </p:cNvPr>
          <p:cNvSpPr>
            <a:spLocks noGrp="1"/>
          </p:cNvSpPr>
          <p:nvPr>
            <p:ph type="title"/>
          </p:nvPr>
        </p:nvSpPr>
        <p:spPr/>
        <p:txBody>
          <a:bodyPr/>
          <a:lstStyle/>
          <a:p>
            <a:r>
              <a:rPr lang="en-GB" dirty="0"/>
              <a:t>Process Design</a:t>
            </a:r>
          </a:p>
        </p:txBody>
      </p:sp>
      <p:sp>
        <p:nvSpPr>
          <p:cNvPr id="4" name="Fußzeilenplatzhalter 3">
            <a:extLst>
              <a:ext uri="{FF2B5EF4-FFF2-40B4-BE49-F238E27FC236}">
                <a16:creationId xmlns:a16="http://schemas.microsoft.com/office/drawing/2014/main" id="{D5312467-6751-B72A-CD65-2D5BA5AAD08B}"/>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155FDE30-5C16-3FB2-0FCD-CEE89FECE745}"/>
              </a:ext>
            </a:extLst>
          </p:cNvPr>
          <p:cNvSpPr>
            <a:spLocks noGrp="1"/>
          </p:cNvSpPr>
          <p:nvPr>
            <p:ph type="sldNum" sz="quarter" idx="11"/>
          </p:nvPr>
        </p:nvSpPr>
        <p:spPr/>
        <p:txBody>
          <a:bodyPr/>
          <a:lstStyle/>
          <a:p>
            <a:pPr>
              <a:defRPr/>
            </a:pPr>
            <a:fld id="{3E5630D3-3DA3-455C-A380-9841F777A6B6}" type="slidenum">
              <a:rPr lang="it-IT" altLang="it-IT" smtClean="0"/>
              <a:pPr>
                <a:defRPr/>
              </a:pPr>
              <a:t>27</a:t>
            </a:fld>
            <a:endParaRPr lang="it-IT" altLang="it-IT" dirty="0"/>
          </a:p>
        </p:txBody>
      </p:sp>
      <p:pic>
        <p:nvPicPr>
          <p:cNvPr id="3" name="Picture 2">
            <a:extLst>
              <a:ext uri="{FF2B5EF4-FFF2-40B4-BE49-F238E27FC236}">
                <a16:creationId xmlns:a16="http://schemas.microsoft.com/office/drawing/2014/main" id="{FC91044B-7D0C-CB4A-B167-CED0B88FE16F}"/>
              </a:ext>
            </a:extLst>
          </p:cNvPr>
          <p:cNvPicPr>
            <a:picLocks noChangeAspect="1"/>
          </p:cNvPicPr>
          <p:nvPr/>
        </p:nvPicPr>
        <p:blipFill rotWithShape="1">
          <a:blip r:embed="rId3"/>
          <a:srcRect r="16354"/>
          <a:stretch/>
        </p:blipFill>
        <p:spPr>
          <a:xfrm>
            <a:off x="4826151" y="624690"/>
            <a:ext cx="3050157" cy="1623044"/>
          </a:xfrm>
          <a:prstGeom prst="rect">
            <a:avLst/>
          </a:prstGeom>
          <a:effectLst>
            <a:outerShdw blurRad="50800" dist="38100" dir="5400000" algn="t" rotWithShape="0">
              <a:prstClr val="black">
                <a:alpha val="40000"/>
              </a:prstClr>
            </a:outerShdw>
          </a:effectLst>
        </p:spPr>
      </p:pic>
      <p:pic>
        <p:nvPicPr>
          <p:cNvPr id="6" name="Picture 5">
            <a:extLst>
              <a:ext uri="{FF2B5EF4-FFF2-40B4-BE49-F238E27FC236}">
                <a16:creationId xmlns:a16="http://schemas.microsoft.com/office/drawing/2014/main" id="{96F1490A-38EB-004D-CFA7-608B9EB38CB9}"/>
              </a:ext>
            </a:extLst>
          </p:cNvPr>
          <p:cNvPicPr>
            <a:picLocks noChangeAspect="1"/>
          </p:cNvPicPr>
          <p:nvPr/>
        </p:nvPicPr>
        <p:blipFill>
          <a:blip r:embed="rId4"/>
          <a:stretch>
            <a:fillRect/>
          </a:stretch>
        </p:blipFill>
        <p:spPr>
          <a:xfrm>
            <a:off x="5256313" y="2330868"/>
            <a:ext cx="3718176" cy="1722005"/>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7" name="Rectangle 6">
            <a:extLst>
              <a:ext uri="{FF2B5EF4-FFF2-40B4-BE49-F238E27FC236}">
                <a16:creationId xmlns:a16="http://schemas.microsoft.com/office/drawing/2014/main" id="{46DE6CC8-2685-AF7F-ABAF-2140FFD6162E}"/>
              </a:ext>
            </a:extLst>
          </p:cNvPr>
          <p:cNvSpPr/>
          <p:nvPr/>
        </p:nvSpPr>
        <p:spPr>
          <a:xfrm>
            <a:off x="6219243" y="2674795"/>
            <a:ext cx="809830" cy="994579"/>
          </a:xfrm>
          <a:prstGeom prst="rect">
            <a:avLst/>
          </a:prstGeom>
          <a:noFill/>
          <a:ln>
            <a:solidFill>
              <a:srgbClr val="FF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8" name="TextBox 7">
            <a:extLst>
              <a:ext uri="{FF2B5EF4-FFF2-40B4-BE49-F238E27FC236}">
                <a16:creationId xmlns:a16="http://schemas.microsoft.com/office/drawing/2014/main" id="{136814C1-E937-C051-0756-0F0AF7816BD7}"/>
              </a:ext>
            </a:extLst>
          </p:cNvPr>
          <p:cNvSpPr txBox="1"/>
          <p:nvPr/>
        </p:nvSpPr>
        <p:spPr>
          <a:xfrm>
            <a:off x="2898670" y="2243179"/>
            <a:ext cx="1978036" cy="307777"/>
          </a:xfrm>
          <a:prstGeom prst="rect">
            <a:avLst/>
          </a:prstGeom>
          <a:noFill/>
        </p:spPr>
        <p:txBody>
          <a:bodyPr wrap="square">
            <a:spAutoFit/>
          </a:bodyPr>
          <a:lstStyle/>
          <a:p>
            <a:r>
              <a:rPr lang="en-US" sz="1400" dirty="0"/>
              <a:t>PHB downstream</a:t>
            </a:r>
          </a:p>
        </p:txBody>
      </p:sp>
      <p:pic>
        <p:nvPicPr>
          <p:cNvPr id="9" name="Picture 8">
            <a:extLst>
              <a:ext uri="{FF2B5EF4-FFF2-40B4-BE49-F238E27FC236}">
                <a16:creationId xmlns:a16="http://schemas.microsoft.com/office/drawing/2014/main" id="{A1F8051B-D868-502A-AFC5-321A2E985755}"/>
              </a:ext>
            </a:extLst>
          </p:cNvPr>
          <p:cNvPicPr>
            <a:picLocks noChangeAspect="1"/>
          </p:cNvPicPr>
          <p:nvPr/>
        </p:nvPicPr>
        <p:blipFill>
          <a:blip r:embed="rId5"/>
          <a:stretch>
            <a:fillRect/>
          </a:stretch>
        </p:blipFill>
        <p:spPr>
          <a:xfrm>
            <a:off x="436418" y="654292"/>
            <a:ext cx="3837409" cy="2085966"/>
          </a:xfrm>
          <a:prstGeom prst="rect">
            <a:avLst/>
          </a:prstGeom>
        </p:spPr>
      </p:pic>
      <p:pic>
        <p:nvPicPr>
          <p:cNvPr id="10" name="Picture 9">
            <a:extLst>
              <a:ext uri="{FF2B5EF4-FFF2-40B4-BE49-F238E27FC236}">
                <a16:creationId xmlns:a16="http://schemas.microsoft.com/office/drawing/2014/main" id="{F8A06D5F-F7BC-13B8-4D22-61213B794FD4}"/>
              </a:ext>
            </a:extLst>
          </p:cNvPr>
          <p:cNvPicPr>
            <a:picLocks noChangeAspect="1"/>
          </p:cNvPicPr>
          <p:nvPr/>
        </p:nvPicPr>
        <p:blipFill>
          <a:blip r:embed="rId6"/>
          <a:stretch>
            <a:fillRect/>
          </a:stretch>
        </p:blipFill>
        <p:spPr>
          <a:xfrm>
            <a:off x="-11353" y="2929560"/>
            <a:ext cx="4509980" cy="1902328"/>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11" name="Rectangle 10">
            <a:extLst>
              <a:ext uri="{FF2B5EF4-FFF2-40B4-BE49-F238E27FC236}">
                <a16:creationId xmlns:a16="http://schemas.microsoft.com/office/drawing/2014/main" id="{CD6E51D8-6FB3-FD62-8A1C-E4C385B7578D}"/>
              </a:ext>
            </a:extLst>
          </p:cNvPr>
          <p:cNvSpPr/>
          <p:nvPr/>
        </p:nvSpPr>
        <p:spPr>
          <a:xfrm>
            <a:off x="2114927" y="2915848"/>
            <a:ext cx="1978036" cy="727139"/>
          </a:xfrm>
          <a:prstGeom prst="rect">
            <a:avLst/>
          </a:prstGeom>
          <a:noFill/>
          <a:ln w="38100">
            <a:solidFill>
              <a:srgbClr val="FF000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2" name="TextBox 11">
            <a:extLst>
              <a:ext uri="{FF2B5EF4-FFF2-40B4-BE49-F238E27FC236}">
                <a16:creationId xmlns:a16="http://schemas.microsoft.com/office/drawing/2014/main" id="{681355E5-B51A-1CEB-F65F-FFE92737ACA7}"/>
              </a:ext>
            </a:extLst>
          </p:cNvPr>
          <p:cNvSpPr txBox="1"/>
          <p:nvPr/>
        </p:nvSpPr>
        <p:spPr>
          <a:xfrm>
            <a:off x="6740932" y="2247734"/>
            <a:ext cx="1334796" cy="307777"/>
          </a:xfrm>
          <a:prstGeom prst="rect">
            <a:avLst/>
          </a:prstGeom>
          <a:noFill/>
        </p:spPr>
        <p:txBody>
          <a:bodyPr wrap="square">
            <a:spAutoFit/>
          </a:bodyPr>
          <a:lstStyle/>
          <a:p>
            <a:r>
              <a:rPr lang="en-US" sz="1400" dirty="0"/>
              <a:t>Green solvent </a:t>
            </a:r>
          </a:p>
        </p:txBody>
      </p:sp>
      <p:sp>
        <p:nvSpPr>
          <p:cNvPr id="13" name="TextBox 12">
            <a:extLst>
              <a:ext uri="{FF2B5EF4-FFF2-40B4-BE49-F238E27FC236}">
                <a16:creationId xmlns:a16="http://schemas.microsoft.com/office/drawing/2014/main" id="{2710911F-5BDB-D7EF-E000-4B5F91D9901C}"/>
              </a:ext>
            </a:extLst>
          </p:cNvPr>
          <p:cNvSpPr txBox="1"/>
          <p:nvPr/>
        </p:nvSpPr>
        <p:spPr>
          <a:xfrm>
            <a:off x="1804260" y="790771"/>
            <a:ext cx="1978036" cy="307777"/>
          </a:xfrm>
          <a:prstGeom prst="rect">
            <a:avLst/>
          </a:prstGeom>
          <a:noFill/>
        </p:spPr>
        <p:txBody>
          <a:bodyPr wrap="square">
            <a:spAutoFit/>
          </a:bodyPr>
          <a:lstStyle/>
          <a:p>
            <a:r>
              <a:rPr lang="en-US" sz="1400" dirty="0"/>
              <a:t>Pretreatment </a:t>
            </a:r>
          </a:p>
        </p:txBody>
      </p:sp>
      <p:sp>
        <p:nvSpPr>
          <p:cNvPr id="14" name="TextBox 13">
            <a:extLst>
              <a:ext uri="{FF2B5EF4-FFF2-40B4-BE49-F238E27FC236}">
                <a16:creationId xmlns:a16="http://schemas.microsoft.com/office/drawing/2014/main" id="{7BA7639B-03D5-EA7C-922D-F7D99F0392E6}"/>
              </a:ext>
            </a:extLst>
          </p:cNvPr>
          <p:cNvSpPr txBox="1"/>
          <p:nvPr/>
        </p:nvSpPr>
        <p:spPr>
          <a:xfrm>
            <a:off x="4330898" y="898660"/>
            <a:ext cx="1978036" cy="307777"/>
          </a:xfrm>
          <a:prstGeom prst="rect">
            <a:avLst/>
          </a:prstGeom>
          <a:noFill/>
        </p:spPr>
        <p:txBody>
          <a:bodyPr wrap="square">
            <a:spAutoFit/>
          </a:bodyPr>
          <a:lstStyle/>
          <a:p>
            <a:r>
              <a:rPr lang="en-US" sz="1400" dirty="0"/>
              <a:t>Fermentation</a:t>
            </a:r>
          </a:p>
        </p:txBody>
      </p:sp>
      <p:pic>
        <p:nvPicPr>
          <p:cNvPr id="15" name="Picture 14">
            <a:extLst>
              <a:ext uri="{FF2B5EF4-FFF2-40B4-BE49-F238E27FC236}">
                <a16:creationId xmlns:a16="http://schemas.microsoft.com/office/drawing/2014/main" id="{20B49784-565B-F270-B63C-282A694D5DBE}"/>
              </a:ext>
            </a:extLst>
          </p:cNvPr>
          <p:cNvPicPr>
            <a:picLocks noChangeAspect="1"/>
          </p:cNvPicPr>
          <p:nvPr/>
        </p:nvPicPr>
        <p:blipFill>
          <a:blip r:embed="rId7">
            <a:biLevel thresh="75000"/>
            <a:extLst>
              <a:ext uri="{BEBA8EAE-BF5A-486C-A8C5-ECC9F3942E4B}">
                <a14:imgProps xmlns:a14="http://schemas.microsoft.com/office/drawing/2010/main">
                  <a14:imgLayer r:embed="rId8">
                    <a14:imgEffect>
                      <a14:colorTemperature colorTemp="7200"/>
                    </a14:imgEffect>
                    <a14:imgEffect>
                      <a14:saturation sat="200000"/>
                    </a14:imgEffect>
                    <a14:imgEffect>
                      <a14:brightnessContrast bright="-20000"/>
                    </a14:imgEffect>
                  </a14:imgLayer>
                </a14:imgProps>
              </a:ext>
            </a:extLst>
          </a:blip>
          <a:stretch>
            <a:fillRect/>
          </a:stretch>
        </p:blipFill>
        <p:spPr>
          <a:xfrm>
            <a:off x="4464509" y="3994546"/>
            <a:ext cx="4441386" cy="1398104"/>
          </a:xfrm>
          <a:prstGeom prst="rect">
            <a:avLst/>
          </a:prstGeom>
          <a:effectLst>
            <a:outerShdw blurRad="50800" dist="38100" dir="2700000" algn="tl" rotWithShape="0">
              <a:prstClr val="black">
                <a:alpha val="40000"/>
              </a:prstClr>
            </a:outerShdw>
          </a:effectLst>
        </p:spPr>
      </p:pic>
      <p:sp>
        <p:nvSpPr>
          <p:cNvPr id="16" name="TextBox 15">
            <a:extLst>
              <a:ext uri="{FF2B5EF4-FFF2-40B4-BE49-F238E27FC236}">
                <a16:creationId xmlns:a16="http://schemas.microsoft.com/office/drawing/2014/main" id="{29334416-FE63-A3EA-9E13-6E48AAD9FBDD}"/>
              </a:ext>
            </a:extLst>
          </p:cNvPr>
          <p:cNvSpPr txBox="1"/>
          <p:nvPr/>
        </p:nvSpPr>
        <p:spPr>
          <a:xfrm>
            <a:off x="1248629" y="4831888"/>
            <a:ext cx="2056108" cy="307777"/>
          </a:xfrm>
          <a:prstGeom prst="rect">
            <a:avLst/>
          </a:prstGeom>
          <a:noFill/>
        </p:spPr>
        <p:txBody>
          <a:bodyPr wrap="square">
            <a:spAutoFit/>
          </a:bodyPr>
          <a:lstStyle/>
          <a:p>
            <a:r>
              <a:rPr lang="en-US" sz="1400" dirty="0"/>
              <a:t>Chloroform solvent </a:t>
            </a:r>
          </a:p>
        </p:txBody>
      </p:sp>
      <p:sp>
        <p:nvSpPr>
          <p:cNvPr id="17" name="TextBox 16">
            <a:extLst>
              <a:ext uri="{FF2B5EF4-FFF2-40B4-BE49-F238E27FC236}">
                <a16:creationId xmlns:a16="http://schemas.microsoft.com/office/drawing/2014/main" id="{4F99C819-75C6-290D-7781-83D091AF3706}"/>
              </a:ext>
            </a:extLst>
          </p:cNvPr>
          <p:cNvSpPr txBox="1"/>
          <p:nvPr/>
        </p:nvSpPr>
        <p:spPr>
          <a:xfrm>
            <a:off x="6145737" y="5308798"/>
            <a:ext cx="1922142" cy="307777"/>
          </a:xfrm>
          <a:prstGeom prst="rect">
            <a:avLst/>
          </a:prstGeom>
          <a:noFill/>
        </p:spPr>
        <p:txBody>
          <a:bodyPr wrap="square">
            <a:spAutoFit/>
          </a:bodyPr>
          <a:lstStyle/>
          <a:p>
            <a:r>
              <a:rPr lang="en-US" sz="1400" dirty="0"/>
              <a:t>Ammonium laurate</a:t>
            </a:r>
          </a:p>
        </p:txBody>
      </p:sp>
    </p:spTree>
    <p:extLst>
      <p:ext uri="{BB962C8B-B14F-4D97-AF65-F5344CB8AC3E}">
        <p14:creationId xmlns:p14="http://schemas.microsoft.com/office/powerpoint/2010/main" val="2491395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0D28F-B6FD-F6F9-0477-0CD590508ED6}"/>
              </a:ext>
            </a:extLst>
          </p:cNvPr>
          <p:cNvSpPr>
            <a:spLocks noGrp="1"/>
          </p:cNvSpPr>
          <p:nvPr>
            <p:ph type="title"/>
          </p:nvPr>
        </p:nvSpPr>
        <p:spPr/>
        <p:txBody>
          <a:bodyPr/>
          <a:lstStyle/>
          <a:p>
            <a:r>
              <a:rPr lang="en-US" dirty="0"/>
              <a:t>Aspen plus </a:t>
            </a:r>
            <a:endParaRPr lang="en-GB" dirty="0"/>
          </a:p>
        </p:txBody>
      </p:sp>
      <p:sp>
        <p:nvSpPr>
          <p:cNvPr id="4" name="Footer Placeholder 3">
            <a:extLst>
              <a:ext uri="{FF2B5EF4-FFF2-40B4-BE49-F238E27FC236}">
                <a16:creationId xmlns:a16="http://schemas.microsoft.com/office/drawing/2014/main" id="{67F9B05C-03A3-D16D-1101-4303CD0F2572}"/>
              </a:ext>
            </a:extLst>
          </p:cNvPr>
          <p:cNvSpPr>
            <a:spLocks noGrp="1"/>
          </p:cNvSpPr>
          <p:nvPr>
            <p:ph type="ftr" sz="quarter" idx="10"/>
          </p:nvPr>
        </p:nvSpPr>
        <p:spPr/>
        <p:txBody>
          <a:bodyPr/>
          <a:lstStyle/>
          <a:p>
            <a:pPr>
              <a:defRPr/>
            </a:pPr>
            <a:r>
              <a:rPr lang="en-US"/>
              <a:t>External Training: Sustainability assessment</a:t>
            </a:r>
            <a:endParaRPr lang="it-IT" dirty="0"/>
          </a:p>
        </p:txBody>
      </p:sp>
      <p:sp>
        <p:nvSpPr>
          <p:cNvPr id="5" name="Slide Number Placeholder 4">
            <a:extLst>
              <a:ext uri="{FF2B5EF4-FFF2-40B4-BE49-F238E27FC236}">
                <a16:creationId xmlns:a16="http://schemas.microsoft.com/office/drawing/2014/main" id="{7D67499B-49E3-EA17-AF76-537229278F36}"/>
              </a:ext>
            </a:extLst>
          </p:cNvPr>
          <p:cNvSpPr>
            <a:spLocks noGrp="1"/>
          </p:cNvSpPr>
          <p:nvPr>
            <p:ph type="sldNum" sz="quarter" idx="11"/>
          </p:nvPr>
        </p:nvSpPr>
        <p:spPr/>
        <p:txBody>
          <a:bodyPr/>
          <a:lstStyle/>
          <a:p>
            <a:pPr>
              <a:defRPr/>
            </a:pPr>
            <a:fld id="{3E5630D3-3DA3-455C-A380-9841F777A6B6}" type="slidenum">
              <a:rPr lang="it-IT" altLang="it-IT" smtClean="0"/>
              <a:pPr>
                <a:defRPr/>
              </a:pPr>
              <a:t>28</a:t>
            </a:fld>
            <a:endParaRPr lang="it-IT" altLang="it-IT" dirty="0"/>
          </a:p>
        </p:txBody>
      </p:sp>
      <p:pic>
        <p:nvPicPr>
          <p:cNvPr id="6" name="Picture 5">
            <a:extLst>
              <a:ext uri="{FF2B5EF4-FFF2-40B4-BE49-F238E27FC236}">
                <a16:creationId xmlns:a16="http://schemas.microsoft.com/office/drawing/2014/main" id="{9BFE1961-F848-02E9-07EE-56A687151B52}"/>
              </a:ext>
            </a:extLst>
          </p:cNvPr>
          <p:cNvPicPr>
            <a:picLocks noChangeAspect="1"/>
          </p:cNvPicPr>
          <p:nvPr/>
        </p:nvPicPr>
        <p:blipFill>
          <a:blip r:embed="rId2"/>
          <a:stretch>
            <a:fillRect/>
          </a:stretch>
        </p:blipFill>
        <p:spPr>
          <a:xfrm>
            <a:off x="41715" y="822037"/>
            <a:ext cx="8983817" cy="4202545"/>
          </a:xfrm>
          <a:prstGeom prst="rect">
            <a:avLst/>
          </a:prstGeom>
        </p:spPr>
      </p:pic>
    </p:spTree>
    <p:extLst>
      <p:ext uri="{BB962C8B-B14F-4D97-AF65-F5344CB8AC3E}">
        <p14:creationId xmlns:p14="http://schemas.microsoft.com/office/powerpoint/2010/main" val="25519924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06306-7C1B-9A4E-36CC-01742ECA2899}"/>
              </a:ext>
            </a:extLst>
          </p:cNvPr>
          <p:cNvSpPr>
            <a:spLocks noGrp="1"/>
          </p:cNvSpPr>
          <p:nvPr>
            <p:ph type="title"/>
          </p:nvPr>
        </p:nvSpPr>
        <p:spPr/>
        <p:txBody>
          <a:bodyPr/>
          <a:lstStyle/>
          <a:p>
            <a:r>
              <a:rPr lang="en-GB" dirty="0"/>
              <a:t>Equipment Sizing </a:t>
            </a:r>
          </a:p>
        </p:txBody>
      </p:sp>
      <p:sp>
        <p:nvSpPr>
          <p:cNvPr id="4" name="Footer Placeholder 3">
            <a:extLst>
              <a:ext uri="{FF2B5EF4-FFF2-40B4-BE49-F238E27FC236}">
                <a16:creationId xmlns:a16="http://schemas.microsoft.com/office/drawing/2014/main" id="{529EF6CE-515E-BC45-BBAF-D60406CF735A}"/>
              </a:ext>
            </a:extLst>
          </p:cNvPr>
          <p:cNvSpPr>
            <a:spLocks noGrp="1"/>
          </p:cNvSpPr>
          <p:nvPr>
            <p:ph type="ftr" sz="quarter" idx="10"/>
          </p:nvPr>
        </p:nvSpPr>
        <p:spPr/>
        <p:txBody>
          <a:bodyPr/>
          <a:lstStyle/>
          <a:p>
            <a:pPr>
              <a:defRPr/>
            </a:pPr>
            <a:r>
              <a:rPr lang="en-US"/>
              <a:t>External Training: Sustainability assessment</a:t>
            </a:r>
            <a:endParaRPr lang="it-IT" dirty="0"/>
          </a:p>
        </p:txBody>
      </p:sp>
      <p:sp>
        <p:nvSpPr>
          <p:cNvPr id="5" name="Slide Number Placeholder 4">
            <a:extLst>
              <a:ext uri="{FF2B5EF4-FFF2-40B4-BE49-F238E27FC236}">
                <a16:creationId xmlns:a16="http://schemas.microsoft.com/office/drawing/2014/main" id="{9E8A4ECF-28EB-C9E0-0123-1C483149441A}"/>
              </a:ext>
            </a:extLst>
          </p:cNvPr>
          <p:cNvSpPr>
            <a:spLocks noGrp="1"/>
          </p:cNvSpPr>
          <p:nvPr>
            <p:ph type="sldNum" sz="quarter" idx="11"/>
          </p:nvPr>
        </p:nvSpPr>
        <p:spPr/>
        <p:txBody>
          <a:bodyPr/>
          <a:lstStyle/>
          <a:p>
            <a:pPr>
              <a:defRPr/>
            </a:pPr>
            <a:fld id="{3E5630D3-3DA3-455C-A380-9841F777A6B6}" type="slidenum">
              <a:rPr lang="it-IT" altLang="it-IT" smtClean="0"/>
              <a:pPr>
                <a:defRPr/>
              </a:pPr>
              <a:t>29</a:t>
            </a:fld>
            <a:endParaRPr lang="it-IT" altLang="it-IT" dirty="0"/>
          </a:p>
        </p:txBody>
      </p:sp>
      <p:sp>
        <p:nvSpPr>
          <p:cNvPr id="7" name="TextBox 6">
            <a:extLst>
              <a:ext uri="{FF2B5EF4-FFF2-40B4-BE49-F238E27FC236}">
                <a16:creationId xmlns:a16="http://schemas.microsoft.com/office/drawing/2014/main" id="{72312903-0311-3D6C-0B3D-C6FE0CA66CFD}"/>
              </a:ext>
            </a:extLst>
          </p:cNvPr>
          <p:cNvSpPr txBox="1"/>
          <p:nvPr/>
        </p:nvSpPr>
        <p:spPr>
          <a:xfrm>
            <a:off x="250825" y="820779"/>
            <a:ext cx="5436466" cy="707886"/>
          </a:xfrm>
          <a:prstGeom prst="rect">
            <a:avLst/>
          </a:prstGeom>
          <a:noFill/>
        </p:spPr>
        <p:txBody>
          <a:bodyPr wrap="square">
            <a:spAutoFit/>
          </a:bodyPr>
          <a:lstStyle/>
          <a:p>
            <a:pPr>
              <a:buNone/>
            </a:pPr>
            <a:r>
              <a:rPr lang="en-GB" sz="2000" b="1" dirty="0">
                <a:solidFill>
                  <a:srgbClr val="595959"/>
                </a:solidFill>
                <a:latin typeface="+mj-lt"/>
                <a:ea typeface="+mj-ea"/>
                <a:cs typeface="+mj-cs"/>
              </a:rPr>
              <a:t>Determination of the Characteristic Equipment Size per Plant Production Capacity</a:t>
            </a:r>
            <a:endParaRPr lang="el-GR" sz="2000" b="1" dirty="0">
              <a:solidFill>
                <a:srgbClr val="595959"/>
              </a:solidFill>
              <a:latin typeface="+mj-lt"/>
              <a:ea typeface="+mj-ea"/>
              <a:cs typeface="+mj-cs"/>
            </a:endParaRPr>
          </a:p>
        </p:txBody>
      </p:sp>
      <p:sp>
        <p:nvSpPr>
          <p:cNvPr id="8" name="Rectangle 1">
            <a:extLst>
              <a:ext uri="{FF2B5EF4-FFF2-40B4-BE49-F238E27FC236}">
                <a16:creationId xmlns:a16="http://schemas.microsoft.com/office/drawing/2014/main" id="{F6DBB8AC-6E29-0894-826B-DFB5962086C3}"/>
              </a:ext>
            </a:extLst>
          </p:cNvPr>
          <p:cNvSpPr>
            <a:spLocks noChangeArrowheads="1"/>
          </p:cNvSpPr>
          <p:nvPr/>
        </p:nvSpPr>
        <p:spPr bwMode="auto">
          <a:xfrm>
            <a:off x="704007" y="1604889"/>
            <a:ext cx="7199457" cy="3262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GR" altLang="en-GR" sz="1600" b="1" i="0" u="none" strike="noStrike" cap="none" normalizeH="0" baseline="0" dirty="0">
                <a:ln>
                  <a:noFill/>
                </a:ln>
                <a:solidFill>
                  <a:srgbClr val="595959"/>
                </a:solidFill>
                <a:effectLst/>
                <a:latin typeface="+mn-lt"/>
              </a:rPr>
              <a:t>Definition of plant production capacity</a:t>
            </a:r>
            <a:r>
              <a:rPr kumimoji="0" lang="en-GR" altLang="en-GR" sz="1600" b="0" i="0" u="none" strike="noStrike" cap="none" normalizeH="0" baseline="0" dirty="0">
                <a:ln>
                  <a:noFill/>
                </a:ln>
                <a:solidFill>
                  <a:srgbClr val="595959"/>
                </a:solidFill>
                <a:effectLst/>
                <a:latin typeface="+mn-lt"/>
              </a:rPr>
              <a:t> </a:t>
            </a:r>
            <a:r>
              <a:rPr kumimoji="0" lang="en-GR" altLang="en-GR" sz="1400" b="0" i="0" u="none" strike="noStrike" cap="none" normalizeH="0" baseline="0" dirty="0">
                <a:ln>
                  <a:noFill/>
                </a:ln>
                <a:solidFill>
                  <a:srgbClr val="595959"/>
                </a:solidFill>
                <a:effectLst/>
                <a:latin typeface="+mn-lt"/>
              </a:rPr>
              <a:t>(e.g., ton/year, kg/h) and conversion to mass and volumetric flow rates under steady-state operation.</a:t>
            </a:r>
            <a:endParaRPr kumimoji="0" lang="el-GR" altLang="en-GR" sz="1400" b="0" i="0" u="none" strike="noStrike" cap="none" normalizeH="0" baseline="0" dirty="0">
              <a:ln>
                <a:noFill/>
              </a:ln>
              <a:solidFill>
                <a:srgbClr val="595959"/>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R" altLang="en-GR" sz="1400" b="0" i="0" u="none" strike="noStrike" cap="none" normalizeH="0" baseline="0" dirty="0">
              <a:ln>
                <a:noFill/>
              </a:ln>
              <a:solidFill>
                <a:srgbClr val="595959"/>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R" altLang="en-GR" sz="1600" b="1" i="0" u="none" strike="noStrike" cap="none" normalizeH="0" baseline="0" dirty="0">
                <a:ln>
                  <a:noFill/>
                </a:ln>
                <a:solidFill>
                  <a:srgbClr val="595959"/>
                </a:solidFill>
                <a:effectLst/>
                <a:latin typeface="+mn-lt"/>
              </a:rPr>
              <a:t>Identification of the governing design parameter</a:t>
            </a:r>
            <a:r>
              <a:rPr kumimoji="0" lang="en-GR" altLang="en-GR" sz="1600" b="0" i="0" u="none" strike="noStrike" cap="none" normalizeH="0" baseline="0" dirty="0">
                <a:ln>
                  <a:noFill/>
                </a:ln>
                <a:solidFill>
                  <a:srgbClr val="595959"/>
                </a:solidFill>
                <a:effectLst/>
                <a:latin typeface="+mn-lt"/>
              </a:rPr>
              <a:t> </a:t>
            </a:r>
            <a:r>
              <a:rPr kumimoji="0" lang="en-GR" altLang="en-GR" sz="1400" b="0" i="0" u="none" strike="noStrike" cap="none" normalizeH="0" baseline="0" dirty="0">
                <a:ln>
                  <a:noFill/>
                </a:ln>
                <a:solidFill>
                  <a:srgbClr val="595959"/>
                </a:solidFill>
                <a:effectLst/>
                <a:latin typeface="+mn-lt"/>
              </a:rPr>
              <a:t>for each unit (e.g., reactor volume, heat transfer area, pump flow rate, column diameter).</a:t>
            </a:r>
            <a:endParaRPr kumimoji="0" lang="el-GR" altLang="en-GR" sz="1400" b="0" i="0" u="none" strike="noStrike" cap="none" normalizeH="0" baseline="0" dirty="0">
              <a:ln>
                <a:noFill/>
              </a:ln>
              <a:solidFill>
                <a:srgbClr val="595959"/>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R" altLang="en-GR" sz="1400" b="0" i="0" u="none" strike="noStrike" cap="none" normalizeH="0" baseline="0" dirty="0">
              <a:ln>
                <a:noFill/>
              </a:ln>
              <a:solidFill>
                <a:srgbClr val="595959"/>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R" altLang="en-GR" sz="1600" b="1" i="0" u="none" strike="noStrike" cap="none" normalizeH="0" baseline="0" dirty="0">
                <a:ln>
                  <a:noFill/>
                </a:ln>
                <a:solidFill>
                  <a:srgbClr val="595959"/>
                </a:solidFill>
                <a:effectLst/>
                <a:latin typeface="+mn-lt"/>
              </a:rPr>
              <a:t>Application of fundamental design equations</a:t>
            </a:r>
            <a:r>
              <a:rPr kumimoji="0" lang="en-GR" altLang="en-GR" sz="1600" b="0" i="0" u="none" strike="noStrike" cap="none" normalizeH="0" baseline="0" dirty="0">
                <a:ln>
                  <a:noFill/>
                </a:ln>
                <a:solidFill>
                  <a:srgbClr val="595959"/>
                </a:solidFill>
                <a:effectLst/>
                <a:latin typeface="+mn-lt"/>
              </a:rPr>
              <a:t> </a:t>
            </a:r>
            <a:r>
              <a:rPr kumimoji="0" lang="en-GR" altLang="en-GR" sz="1400" b="0" i="0" u="none" strike="noStrike" cap="none" normalizeH="0" baseline="0" dirty="0">
                <a:ln>
                  <a:noFill/>
                </a:ln>
                <a:solidFill>
                  <a:srgbClr val="595959"/>
                </a:solidFill>
                <a:effectLst/>
                <a:latin typeface="+mn-lt"/>
              </a:rPr>
              <a:t>(residence time, heat transfer, mass transfer, hydraulic relations) to calculate the base equipment size.</a:t>
            </a:r>
            <a:endParaRPr kumimoji="0" lang="el-GR" altLang="en-GR" sz="1400" b="0" i="0" u="none" strike="noStrike" cap="none" normalizeH="0" baseline="0" dirty="0">
              <a:ln>
                <a:noFill/>
              </a:ln>
              <a:solidFill>
                <a:srgbClr val="595959"/>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GR" altLang="en-GR" sz="1600" b="0" i="0" u="none" strike="noStrike" cap="none" normalizeH="0" baseline="0" dirty="0">
              <a:ln>
                <a:noFill/>
              </a:ln>
              <a:solidFill>
                <a:srgbClr val="595959"/>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GR" altLang="en-GR" sz="1600" b="1" i="0" u="none" strike="noStrike" cap="none" normalizeH="0" baseline="0" dirty="0">
                <a:ln>
                  <a:noFill/>
                </a:ln>
                <a:solidFill>
                  <a:srgbClr val="595959"/>
                </a:solidFill>
                <a:effectLst/>
                <a:latin typeface="+mn-lt"/>
              </a:rPr>
              <a:t>Adjustment for scale-up constraints</a:t>
            </a:r>
            <a:r>
              <a:rPr kumimoji="0" lang="en-GR" altLang="en-GR" sz="1600" b="0" i="0" u="none" strike="noStrike" cap="none" normalizeH="0" baseline="0" dirty="0">
                <a:ln>
                  <a:noFill/>
                </a:ln>
                <a:solidFill>
                  <a:srgbClr val="595959"/>
                </a:solidFill>
                <a:effectLst/>
                <a:latin typeface="+mn-lt"/>
              </a:rPr>
              <a:t>, </a:t>
            </a:r>
            <a:r>
              <a:rPr kumimoji="0" lang="en-GR" altLang="en-GR" sz="1400" b="0" i="0" u="none" strike="noStrike" cap="none" normalizeH="0" baseline="0" dirty="0">
                <a:ln>
                  <a:noFill/>
                </a:ln>
                <a:solidFill>
                  <a:srgbClr val="595959"/>
                </a:solidFill>
                <a:effectLst/>
                <a:latin typeface="+mn-lt"/>
              </a:rPr>
              <a:t>including mixing efficiency, heat removal limitations, mass transfer performance, and safety margins.</a:t>
            </a:r>
            <a:endParaRPr kumimoji="0" lang="el-GR" altLang="en-GR" sz="1400" b="0" i="0" u="none" strike="noStrike" cap="none" normalizeH="0" baseline="0" dirty="0">
              <a:ln>
                <a:noFill/>
              </a:ln>
              <a:solidFill>
                <a:srgbClr val="595959"/>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l-GR" altLang="en-GR" sz="1400" b="0" i="0" u="none" strike="noStrike" cap="none" normalizeH="0" baseline="0" dirty="0">
              <a:ln>
                <a:noFill/>
              </a:ln>
              <a:solidFill>
                <a:srgbClr val="595959"/>
              </a:solidFill>
              <a:effectLst/>
              <a:latin typeface="+mn-lt"/>
            </a:endParaRPr>
          </a:p>
          <a:p>
            <a:pPr lvl="0">
              <a:buFontTx/>
              <a:buChar char="•"/>
            </a:pPr>
            <a:r>
              <a:rPr lang="en-GB" sz="1600" b="1" dirty="0">
                <a:solidFill>
                  <a:srgbClr val="595959"/>
                </a:solidFill>
                <a:latin typeface="+mn-lt"/>
              </a:rPr>
              <a:t>Linking characteristic size to cost estimation</a:t>
            </a:r>
            <a:r>
              <a:rPr lang="en-GB" sz="1400" dirty="0">
                <a:solidFill>
                  <a:srgbClr val="595959"/>
                </a:solidFill>
                <a:latin typeface="+mn-lt"/>
              </a:rPr>
              <a:t>, using scaling laws (e.g., six-tenths rule) for CAPEX and utility demand estimation in TEA.</a:t>
            </a:r>
            <a:endParaRPr kumimoji="0" lang="en-GR" altLang="en-GR" sz="1400" b="0" i="0" u="none" strike="noStrike" cap="none" normalizeH="0" baseline="0" dirty="0">
              <a:ln>
                <a:noFill/>
              </a:ln>
              <a:solidFill>
                <a:srgbClr val="595959"/>
              </a:solidFill>
              <a:effectLst/>
              <a:latin typeface="+mn-lt"/>
            </a:endParaRPr>
          </a:p>
        </p:txBody>
      </p:sp>
    </p:spTree>
    <p:extLst>
      <p:ext uri="{BB962C8B-B14F-4D97-AF65-F5344CB8AC3E}">
        <p14:creationId xmlns:p14="http://schemas.microsoft.com/office/powerpoint/2010/main" val="30474786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
            <a:extLst>
              <a:ext uri="{FF2B5EF4-FFF2-40B4-BE49-F238E27FC236}">
                <a16:creationId xmlns:a16="http://schemas.microsoft.com/office/drawing/2014/main" id="{D5D63A9F-D5AD-4658-AEC9-DFB995E62A42}"/>
              </a:ext>
            </a:extLst>
          </p:cNvPr>
          <p:cNvSpPr>
            <a:spLocks noGrp="1"/>
          </p:cNvSpPr>
          <p:nvPr>
            <p:ph type="title"/>
          </p:nvPr>
        </p:nvSpPr>
        <p:spPr/>
        <p:txBody>
          <a:bodyPr/>
          <a:lstStyle/>
          <a:p>
            <a:pPr marL="0" indent="0">
              <a:buNone/>
            </a:pPr>
            <a:r>
              <a:rPr lang="de-DE" dirty="0" err="1"/>
              <a:t>Ongoing</a:t>
            </a:r>
            <a:r>
              <a:rPr lang="de-DE" dirty="0"/>
              <a:t> </a:t>
            </a:r>
            <a:r>
              <a:rPr lang="de-DE" dirty="0" err="1"/>
              <a:t>research</a:t>
            </a:r>
            <a:r>
              <a:rPr lang="de-DE" dirty="0"/>
              <a:t> </a:t>
            </a:r>
            <a:r>
              <a:rPr lang="de-DE" dirty="0" err="1"/>
              <a:t>project</a:t>
            </a:r>
            <a:r>
              <a:rPr lang="de-DE" dirty="0"/>
              <a:t> - </a:t>
            </a:r>
            <a:r>
              <a:rPr lang="de-DE" dirty="0" err="1"/>
              <a:t>BioSupPack</a:t>
            </a:r>
            <a:endParaRPr lang="de-DE" dirty="0"/>
          </a:p>
        </p:txBody>
      </p:sp>
      <p:sp>
        <p:nvSpPr>
          <p:cNvPr id="3" name="Inhaltsplatzhalter 2">
            <a:extLst>
              <a:ext uri="{FF2B5EF4-FFF2-40B4-BE49-F238E27FC236}">
                <a16:creationId xmlns:a16="http://schemas.microsoft.com/office/drawing/2014/main" id="{C5578F49-5BA6-4398-9D3A-AD23C39EB54D}"/>
              </a:ext>
            </a:extLst>
          </p:cNvPr>
          <p:cNvSpPr>
            <a:spLocks noGrp="1"/>
          </p:cNvSpPr>
          <p:nvPr>
            <p:ph idx="10"/>
          </p:nvPr>
        </p:nvSpPr>
        <p:spPr>
          <a:xfrm>
            <a:off x="802600" y="1225453"/>
            <a:ext cx="7543800" cy="3352800"/>
          </a:xfrm>
        </p:spPr>
        <p:txBody>
          <a:bodyPr>
            <a:normAutofit fontScale="92500" lnSpcReduction="10000"/>
          </a:bodyPr>
          <a:lstStyle/>
          <a:p>
            <a:pPr marL="0" indent="0">
              <a:lnSpc>
                <a:spcPct val="125000"/>
              </a:lnSpc>
              <a:buNone/>
            </a:pPr>
            <a:r>
              <a:rPr lang="de-DE" sz="2200" b="1" dirty="0">
                <a:solidFill>
                  <a:srgbClr val="42B38F"/>
                </a:solidFill>
                <a:latin typeface="+mj-lt"/>
                <a:ea typeface="+mj-ea"/>
                <a:cs typeface="+mj-cs"/>
              </a:rPr>
              <a:t>Goals:</a:t>
            </a:r>
          </a:p>
          <a:p>
            <a:pPr>
              <a:lnSpc>
                <a:spcPct val="125000"/>
              </a:lnSpc>
            </a:pPr>
            <a:r>
              <a:rPr lang="en-GB" dirty="0">
                <a:solidFill>
                  <a:schemeClr val="tx1">
                    <a:lumMod val="65000"/>
                    <a:lumOff val="35000"/>
                  </a:schemeClr>
                </a:solidFill>
              </a:rPr>
              <a:t>Use of the bio-based raw material brewer's grains with up to &gt;85 %, incl. upscaling of production</a:t>
            </a:r>
          </a:p>
          <a:p>
            <a:pPr>
              <a:lnSpc>
                <a:spcPct val="125000"/>
              </a:lnSpc>
            </a:pPr>
            <a:r>
              <a:rPr lang="en-GB" dirty="0">
                <a:solidFill>
                  <a:schemeClr val="tx1">
                    <a:lumMod val="65000"/>
                    <a:lumOff val="35000"/>
                  </a:schemeClr>
                </a:solidFill>
              </a:rPr>
              <a:t>Integrating plasma technology throughout the value chain </a:t>
            </a:r>
          </a:p>
          <a:p>
            <a:pPr lvl="0">
              <a:lnSpc>
                <a:spcPct val="125000"/>
              </a:lnSpc>
            </a:pPr>
            <a:r>
              <a:rPr lang="en-GB" dirty="0">
                <a:solidFill>
                  <a:schemeClr val="tx1">
                    <a:lumMod val="65000"/>
                    <a:lumOff val="35000"/>
                  </a:schemeClr>
                </a:solidFill>
              </a:rPr>
              <a:t>Establishing a system for identifying and sorting the developed packaging solutions</a:t>
            </a:r>
          </a:p>
          <a:p>
            <a:pPr>
              <a:lnSpc>
                <a:spcPct val="125000"/>
              </a:lnSpc>
            </a:pPr>
            <a:r>
              <a:rPr lang="en-GB" dirty="0">
                <a:solidFill>
                  <a:schemeClr val="tx1">
                    <a:lumMod val="65000"/>
                    <a:lumOff val="35000"/>
                  </a:schemeClr>
                </a:solidFill>
              </a:rPr>
              <a:t>Assess compliance with EU standards and sustainability aspects</a:t>
            </a:r>
          </a:p>
          <a:p>
            <a:pPr lvl="0">
              <a:lnSpc>
                <a:spcPct val="125000"/>
              </a:lnSpc>
            </a:pPr>
            <a:r>
              <a:rPr lang="en-GB" dirty="0">
                <a:solidFill>
                  <a:schemeClr val="tx1">
                    <a:lumMod val="65000"/>
                    <a:lumOff val="35000"/>
                  </a:schemeClr>
                </a:solidFill>
              </a:rPr>
              <a:t>Ensure recyclability</a:t>
            </a:r>
          </a:p>
          <a:p>
            <a:pPr lvl="0">
              <a:lnSpc>
                <a:spcPct val="125000"/>
              </a:lnSpc>
            </a:pPr>
            <a:r>
              <a:rPr lang="en-GB" dirty="0">
                <a:solidFill>
                  <a:schemeClr val="tx1">
                    <a:lumMod val="65000"/>
                    <a:lumOff val="35000"/>
                  </a:schemeClr>
                </a:solidFill>
              </a:rPr>
              <a:t>Investigating consumer perceptions </a:t>
            </a:r>
          </a:p>
          <a:p>
            <a:pPr lvl="0">
              <a:lnSpc>
                <a:spcPct val="125000"/>
              </a:lnSpc>
            </a:pPr>
            <a:r>
              <a:rPr lang="en-GB" dirty="0">
                <a:solidFill>
                  <a:schemeClr val="tx1">
                    <a:lumMod val="65000"/>
                    <a:lumOff val="35000"/>
                  </a:schemeClr>
                </a:solidFill>
              </a:rPr>
              <a:t>Establish new value chains</a:t>
            </a:r>
          </a:p>
          <a:p>
            <a:pPr>
              <a:lnSpc>
                <a:spcPct val="125000"/>
              </a:lnSpc>
            </a:pPr>
            <a:endParaRPr lang="de-DE" dirty="0">
              <a:sym typeface="Wingdings" panose="05000000000000000000" pitchFamily="2" charset="2"/>
            </a:endParaRPr>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3667125"/>
            <a:ext cx="4613252" cy="2114550"/>
          </a:xfrm>
          <a:prstGeom prst="rect">
            <a:avLst/>
          </a:prstGeom>
          <a:effectLst>
            <a:softEdge rad="31750"/>
          </a:effectLst>
        </p:spPr>
      </p:pic>
      <p:sp>
        <p:nvSpPr>
          <p:cNvPr id="9" name="Textfeld 8"/>
          <p:cNvSpPr txBox="1"/>
          <p:nvPr/>
        </p:nvSpPr>
        <p:spPr>
          <a:xfrm>
            <a:off x="8407740" y="5541876"/>
            <a:ext cx="921963" cy="173124"/>
          </a:xfrm>
          <a:prstGeom prst="rect">
            <a:avLst/>
          </a:prstGeom>
          <a:noFill/>
        </p:spPr>
        <p:txBody>
          <a:bodyPr wrap="square" rtlCol="0">
            <a:spAutoFit/>
          </a:bodyPr>
          <a:lstStyle/>
          <a:p>
            <a:pPr lvl="0"/>
            <a:r>
              <a:rPr lang="de-DE" sz="525" dirty="0">
                <a:solidFill>
                  <a:prstClr val="white">
                    <a:lumMod val="50000"/>
                  </a:prstClr>
                </a:solidFill>
              </a:rPr>
              <a:t>www.biosuppack.eu</a:t>
            </a:r>
            <a:endParaRPr lang="de-DE" sz="525" dirty="0">
              <a:solidFill>
                <a:prstClr val="white">
                  <a:lumMod val="50000"/>
                </a:prstClr>
              </a:solidFill>
              <a:latin typeface="Source Sans Pro"/>
              <a:cs typeface="+mn-cs"/>
            </a:endParaRPr>
          </a:p>
        </p:txBody>
      </p:sp>
      <p:sp>
        <p:nvSpPr>
          <p:cNvPr id="10" name="Titel 1">
            <a:extLst>
              <a:ext uri="{FF2B5EF4-FFF2-40B4-BE49-F238E27FC236}">
                <a16:creationId xmlns:a16="http://schemas.microsoft.com/office/drawing/2014/main" id="{406D3D9A-22C5-4569-BF9D-050BC1899CB1}"/>
              </a:ext>
            </a:extLst>
          </p:cNvPr>
          <p:cNvSpPr txBox="1">
            <a:spLocks/>
          </p:cNvSpPr>
          <p:nvPr/>
        </p:nvSpPr>
        <p:spPr>
          <a:xfrm>
            <a:off x="712714" y="569813"/>
            <a:ext cx="7873502" cy="1088068"/>
          </a:xfrm>
          <a:prstGeom prst="rect">
            <a:avLst/>
          </a:prstGeom>
        </p:spPr>
        <p:txBody>
          <a:bodyPr>
            <a:normAutofit/>
          </a:bodyPr>
          <a:lstStyle>
            <a:lvl1pPr algn="l" defTabSz="914400" rtl="0" eaLnBrk="1" latinLnBrk="0" hangingPunct="1">
              <a:lnSpc>
                <a:spcPct val="85000"/>
              </a:lnSpc>
              <a:spcBef>
                <a:spcPct val="0"/>
              </a:spcBef>
              <a:buNone/>
              <a:defRPr sz="4000" kern="1200" spc="-50" baseline="0">
                <a:solidFill>
                  <a:schemeClr val="tx1"/>
                </a:solidFill>
                <a:latin typeface="+mj-lt"/>
                <a:ea typeface="+mj-ea"/>
                <a:cs typeface="+mj-cs"/>
              </a:defRPr>
            </a:lvl1pPr>
          </a:lstStyle>
          <a:p>
            <a:endParaRPr lang="de-DE" altLang="de-DE" sz="2700" dirty="0">
              <a:solidFill>
                <a:srgbClr val="000000"/>
              </a:solidFill>
            </a:endParaRPr>
          </a:p>
          <a:p>
            <a:endParaRPr lang="de-DE" altLang="de-DE" sz="2700" dirty="0">
              <a:solidFill>
                <a:srgbClr val="000000"/>
              </a:solidFill>
            </a:endParaRPr>
          </a:p>
        </p:txBody>
      </p:sp>
    </p:spTree>
    <p:extLst>
      <p:ext uri="{BB962C8B-B14F-4D97-AF65-F5344CB8AC3E}">
        <p14:creationId xmlns:p14="http://schemas.microsoft.com/office/powerpoint/2010/main" val="2443829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B9219AA-94A5-1235-7805-EDB1533A95D4}"/>
              </a:ext>
            </a:extLst>
          </p:cNvPr>
          <p:cNvSpPr>
            <a:spLocks noGrp="1"/>
          </p:cNvSpPr>
          <p:nvPr>
            <p:ph type="title"/>
          </p:nvPr>
        </p:nvSpPr>
        <p:spPr>
          <a:xfrm>
            <a:off x="250825" y="98425"/>
            <a:ext cx="6607175" cy="358775"/>
          </a:xfrm>
        </p:spPr>
        <p:txBody>
          <a:bodyPr/>
          <a:lstStyle/>
          <a:p>
            <a:pPr marL="0" indent="0">
              <a:buNone/>
            </a:pPr>
            <a:r>
              <a:rPr lang="en-GB" dirty="0"/>
              <a:t>Purchased Equipment Cost </a:t>
            </a:r>
            <a:r>
              <a:rPr lang="en-US" dirty="0"/>
              <a:t> </a:t>
            </a:r>
          </a:p>
        </p:txBody>
      </p:sp>
      <p:sp>
        <p:nvSpPr>
          <p:cNvPr id="4" name="Footer Placeholder 3">
            <a:extLst>
              <a:ext uri="{FF2B5EF4-FFF2-40B4-BE49-F238E27FC236}">
                <a16:creationId xmlns:a16="http://schemas.microsoft.com/office/drawing/2014/main" id="{33CCBD07-71C6-0007-A14B-E213559B2B83}"/>
              </a:ext>
            </a:extLst>
          </p:cNvPr>
          <p:cNvSpPr>
            <a:spLocks noGrp="1"/>
          </p:cNvSpPr>
          <p:nvPr>
            <p:ph type="ftr" sz="quarter" idx="10"/>
          </p:nvPr>
        </p:nvSpPr>
        <p:spPr>
          <a:xfrm>
            <a:off x="3086100" y="5297488"/>
            <a:ext cx="2971800" cy="303212"/>
          </a:xfrm>
        </p:spPr>
        <p:txBody>
          <a:bodyPr anchor="ctr">
            <a:normAutofit/>
          </a:bodyPr>
          <a:lstStyle/>
          <a:p>
            <a:pPr>
              <a:spcAft>
                <a:spcPts val="600"/>
              </a:spcAft>
              <a:defRPr/>
            </a:pPr>
            <a:r>
              <a:rPr lang="en-US" sz="1100">
                <a:solidFill>
                  <a:srgbClr val="595959"/>
                </a:solidFill>
              </a:rPr>
              <a:t>External Training: Sustainability assessment</a:t>
            </a:r>
            <a:endParaRPr lang="it-IT" sz="1100">
              <a:solidFill>
                <a:srgbClr val="595959"/>
              </a:solidFill>
            </a:endParaRPr>
          </a:p>
        </p:txBody>
      </p:sp>
      <p:sp>
        <p:nvSpPr>
          <p:cNvPr id="5" name="Slide Number Placeholder 4">
            <a:extLst>
              <a:ext uri="{FF2B5EF4-FFF2-40B4-BE49-F238E27FC236}">
                <a16:creationId xmlns:a16="http://schemas.microsoft.com/office/drawing/2014/main" id="{3610D2C1-3A35-7CB9-A4DD-7EC385FFA4CB}"/>
              </a:ext>
            </a:extLst>
          </p:cNvPr>
          <p:cNvSpPr>
            <a:spLocks noGrp="1"/>
          </p:cNvSpPr>
          <p:nvPr>
            <p:ph type="sldNum" sz="quarter" idx="11"/>
          </p:nvPr>
        </p:nvSpPr>
        <p:spPr>
          <a:xfrm>
            <a:off x="6553200" y="5297488"/>
            <a:ext cx="2133600" cy="303212"/>
          </a:xfrm>
        </p:spPr>
        <p:txBody>
          <a:bodyPr wrap="square" anchor="ctr">
            <a:normAutofit/>
          </a:bodyPr>
          <a:lstStyle/>
          <a:p>
            <a:pPr>
              <a:spcAft>
                <a:spcPts val="600"/>
              </a:spcAft>
              <a:defRPr/>
            </a:pPr>
            <a:fld id="{3E5630D3-3DA3-455C-A380-9841F777A6B6}" type="slidenum">
              <a:rPr lang="it-IT" altLang="it-IT" smtClean="0">
                <a:solidFill>
                  <a:srgbClr val="595959"/>
                </a:solidFill>
              </a:rPr>
              <a:pPr>
                <a:spcAft>
                  <a:spcPts val="600"/>
                </a:spcAft>
                <a:defRPr/>
              </a:pPr>
              <a:t>30</a:t>
            </a:fld>
            <a:endParaRPr lang="it-IT" altLang="it-IT">
              <a:solidFill>
                <a:srgbClr val="595959"/>
              </a:solidFill>
            </a:endParaRPr>
          </a:p>
        </p:txBody>
      </p:sp>
      <p:graphicFrame>
        <p:nvGraphicFramePr>
          <p:cNvPr id="6" name="Table 5">
            <a:extLst>
              <a:ext uri="{FF2B5EF4-FFF2-40B4-BE49-F238E27FC236}">
                <a16:creationId xmlns:a16="http://schemas.microsoft.com/office/drawing/2014/main" id="{B89178D3-F841-551A-BB36-8A46BCE37461}"/>
              </a:ext>
            </a:extLst>
          </p:cNvPr>
          <p:cNvGraphicFramePr>
            <a:graphicFrameLocks noGrp="1"/>
          </p:cNvGraphicFramePr>
          <p:nvPr>
            <p:extLst>
              <p:ext uri="{D42A27DB-BD31-4B8C-83A1-F6EECF244321}">
                <p14:modId xmlns:p14="http://schemas.microsoft.com/office/powerpoint/2010/main" val="1809944853"/>
              </p:ext>
            </p:extLst>
          </p:nvPr>
        </p:nvGraphicFramePr>
        <p:xfrm>
          <a:off x="134940" y="1708494"/>
          <a:ext cx="4866827" cy="3536123"/>
        </p:xfrm>
        <a:graphic>
          <a:graphicData uri="http://schemas.openxmlformats.org/drawingml/2006/table">
            <a:tbl>
              <a:tblPr firstRow="1" bandRow="1">
                <a:solidFill>
                  <a:srgbClr val="F7F7F7"/>
                </a:solidFill>
              </a:tblPr>
              <a:tblGrid>
                <a:gridCol w="1069590">
                  <a:extLst>
                    <a:ext uri="{9D8B030D-6E8A-4147-A177-3AD203B41FA5}">
                      <a16:colId xmlns:a16="http://schemas.microsoft.com/office/drawing/2014/main" val="1260924277"/>
                    </a:ext>
                  </a:extLst>
                </a:gridCol>
                <a:gridCol w="781454">
                  <a:extLst>
                    <a:ext uri="{9D8B030D-6E8A-4147-A177-3AD203B41FA5}">
                      <a16:colId xmlns:a16="http://schemas.microsoft.com/office/drawing/2014/main" val="3137510404"/>
                    </a:ext>
                  </a:extLst>
                </a:gridCol>
                <a:gridCol w="589209">
                  <a:extLst>
                    <a:ext uri="{9D8B030D-6E8A-4147-A177-3AD203B41FA5}">
                      <a16:colId xmlns:a16="http://schemas.microsoft.com/office/drawing/2014/main" val="1375841433"/>
                    </a:ext>
                  </a:extLst>
                </a:gridCol>
                <a:gridCol w="437140">
                  <a:extLst>
                    <a:ext uri="{9D8B030D-6E8A-4147-A177-3AD203B41FA5}">
                      <a16:colId xmlns:a16="http://schemas.microsoft.com/office/drawing/2014/main" val="1473446871"/>
                    </a:ext>
                  </a:extLst>
                </a:gridCol>
                <a:gridCol w="380311">
                  <a:extLst>
                    <a:ext uri="{9D8B030D-6E8A-4147-A177-3AD203B41FA5}">
                      <a16:colId xmlns:a16="http://schemas.microsoft.com/office/drawing/2014/main" val="261950839"/>
                    </a:ext>
                  </a:extLst>
                </a:gridCol>
                <a:gridCol w="438022">
                  <a:extLst>
                    <a:ext uri="{9D8B030D-6E8A-4147-A177-3AD203B41FA5}">
                      <a16:colId xmlns:a16="http://schemas.microsoft.com/office/drawing/2014/main" val="152747553"/>
                    </a:ext>
                  </a:extLst>
                </a:gridCol>
                <a:gridCol w="438022">
                  <a:extLst>
                    <a:ext uri="{9D8B030D-6E8A-4147-A177-3AD203B41FA5}">
                      <a16:colId xmlns:a16="http://schemas.microsoft.com/office/drawing/2014/main" val="1325189881"/>
                    </a:ext>
                  </a:extLst>
                </a:gridCol>
                <a:gridCol w="733079">
                  <a:extLst>
                    <a:ext uri="{9D8B030D-6E8A-4147-A177-3AD203B41FA5}">
                      <a16:colId xmlns:a16="http://schemas.microsoft.com/office/drawing/2014/main" val="2930200253"/>
                    </a:ext>
                  </a:extLst>
                </a:gridCol>
              </a:tblGrid>
              <a:tr h="377673">
                <a:tc>
                  <a:txBody>
                    <a:bodyPr/>
                    <a:lstStyle/>
                    <a:p>
                      <a:pPr>
                        <a:buNone/>
                      </a:pPr>
                      <a:r>
                        <a:rPr lang="en-GB" sz="700" b="1" cap="all" spc="60" dirty="0">
                          <a:solidFill>
                            <a:schemeClr val="tx1"/>
                          </a:solidFill>
                        </a:rPr>
                        <a:t>Equipment Type</a:t>
                      </a:r>
                    </a:p>
                  </a:txBody>
                  <a:tcPr marL="61394" marR="61394" marT="61394" marB="61394" anchor="ctr">
                    <a:lnL w="12700" cmpd="sng">
                      <a:noFill/>
                    </a:lnL>
                    <a:lnR w="12700" cmpd="sng">
                      <a:noFill/>
                    </a:lnR>
                    <a:lnT w="12700" cmpd="sng">
                      <a:noFill/>
                    </a:lnT>
                    <a:lnB w="38100" cmpd="sng">
                      <a:noFill/>
                    </a:lnB>
                    <a:noFill/>
                  </a:tcPr>
                </a:tc>
                <a:tc>
                  <a:txBody>
                    <a:bodyPr/>
                    <a:lstStyle/>
                    <a:p>
                      <a:pPr>
                        <a:buNone/>
                      </a:pPr>
                      <a:r>
                        <a:rPr lang="en-GB" sz="700" b="1" cap="all" spc="60" dirty="0">
                          <a:solidFill>
                            <a:schemeClr val="tx1"/>
                          </a:solidFill>
                        </a:rPr>
                        <a:t>Capacity Variable (Q)</a:t>
                      </a:r>
                    </a:p>
                  </a:txBody>
                  <a:tcPr marL="61394" marR="61394" marT="61394" marB="61394" anchor="ctr">
                    <a:lnL w="12700" cmpd="sng">
                      <a:noFill/>
                    </a:lnL>
                    <a:lnR w="12700" cmpd="sng">
                      <a:noFill/>
                    </a:lnR>
                    <a:lnT w="12700" cmpd="sng">
                      <a:noFill/>
                    </a:lnT>
                    <a:lnB w="38100" cmpd="sng">
                      <a:noFill/>
                    </a:lnB>
                    <a:noFill/>
                  </a:tcPr>
                </a:tc>
                <a:tc>
                  <a:txBody>
                    <a:bodyPr/>
                    <a:lstStyle/>
                    <a:p>
                      <a:pPr>
                        <a:buNone/>
                      </a:pPr>
                      <a:r>
                        <a:rPr lang="en-GB" sz="700" b="1" cap="all" spc="60" dirty="0">
                          <a:solidFill>
                            <a:schemeClr val="tx1"/>
                          </a:solidFill>
                        </a:rPr>
                        <a:t>Valid Range</a:t>
                      </a:r>
                    </a:p>
                  </a:txBody>
                  <a:tcPr marL="61394" marR="61394" marT="61394" marB="61394" anchor="ctr">
                    <a:lnL w="12700" cmpd="sng">
                      <a:noFill/>
                    </a:lnL>
                    <a:lnR w="12700" cmpd="sng">
                      <a:noFill/>
                    </a:lnR>
                    <a:lnT w="12700" cmpd="sng">
                      <a:noFill/>
                    </a:lnT>
                    <a:lnB w="38100" cmpd="sng">
                      <a:noFill/>
                    </a:lnB>
                    <a:noFill/>
                  </a:tcPr>
                </a:tc>
                <a:tc>
                  <a:txBody>
                    <a:bodyPr/>
                    <a:lstStyle/>
                    <a:p>
                      <a:pPr>
                        <a:buNone/>
                      </a:pPr>
                      <a:r>
                        <a:rPr lang="en-GB" sz="700" b="1" cap="all" spc="60">
                          <a:solidFill>
                            <a:schemeClr val="tx1"/>
                          </a:solidFill>
                        </a:rPr>
                        <a:t>Base Year (USD)</a:t>
                      </a:r>
                    </a:p>
                  </a:txBody>
                  <a:tcPr marL="61394" marR="61394" marT="61394" marB="61394" anchor="ctr">
                    <a:lnL w="12700" cmpd="sng">
                      <a:noFill/>
                    </a:lnL>
                    <a:lnR w="12700" cmpd="sng">
                      <a:noFill/>
                    </a:lnR>
                    <a:lnT w="12700" cmpd="sng">
                      <a:noFill/>
                    </a:lnT>
                    <a:lnB w="38100" cmpd="sng">
                      <a:noFill/>
                    </a:lnB>
                    <a:noFill/>
                  </a:tcPr>
                </a:tc>
                <a:tc>
                  <a:txBody>
                    <a:bodyPr/>
                    <a:lstStyle/>
                    <a:p>
                      <a:pPr>
                        <a:buNone/>
                      </a:pPr>
                      <a:r>
                        <a:rPr lang="en-GB" sz="700" b="1" cap="all" spc="60">
                          <a:solidFill>
                            <a:schemeClr val="tx1"/>
                          </a:solidFill>
                        </a:rPr>
                        <a:t>K₁</a:t>
                      </a:r>
                    </a:p>
                  </a:txBody>
                  <a:tcPr marL="61394" marR="61394" marT="61394" marB="61394" anchor="ctr">
                    <a:lnL w="12700" cmpd="sng">
                      <a:noFill/>
                    </a:lnL>
                    <a:lnR w="12700" cmpd="sng">
                      <a:noFill/>
                    </a:lnR>
                    <a:lnT w="12700" cmpd="sng">
                      <a:noFill/>
                    </a:lnT>
                    <a:lnB w="38100" cmpd="sng">
                      <a:noFill/>
                    </a:lnB>
                    <a:noFill/>
                  </a:tcPr>
                </a:tc>
                <a:tc>
                  <a:txBody>
                    <a:bodyPr/>
                    <a:lstStyle/>
                    <a:p>
                      <a:pPr>
                        <a:buNone/>
                      </a:pPr>
                      <a:r>
                        <a:rPr lang="en-GB" sz="700" b="1" cap="all" spc="60" dirty="0">
                          <a:solidFill>
                            <a:schemeClr val="tx1"/>
                          </a:solidFill>
                        </a:rPr>
                        <a:t>K₂</a:t>
                      </a:r>
                    </a:p>
                  </a:txBody>
                  <a:tcPr marL="61394" marR="61394" marT="61394" marB="61394" anchor="ctr">
                    <a:lnL w="12700" cmpd="sng">
                      <a:noFill/>
                    </a:lnL>
                    <a:lnR w="12700" cmpd="sng">
                      <a:noFill/>
                    </a:lnR>
                    <a:lnT w="12700" cmpd="sng">
                      <a:noFill/>
                    </a:lnT>
                    <a:lnB w="38100" cmpd="sng">
                      <a:noFill/>
                    </a:lnB>
                    <a:noFill/>
                  </a:tcPr>
                </a:tc>
                <a:tc>
                  <a:txBody>
                    <a:bodyPr/>
                    <a:lstStyle/>
                    <a:p>
                      <a:pPr>
                        <a:buNone/>
                      </a:pPr>
                      <a:r>
                        <a:rPr lang="en-GB" sz="700" b="1" cap="all" spc="60" dirty="0">
                          <a:solidFill>
                            <a:schemeClr val="tx1"/>
                          </a:solidFill>
                        </a:rPr>
                        <a:t>K₃</a:t>
                      </a:r>
                    </a:p>
                  </a:txBody>
                  <a:tcPr marL="61394" marR="61394" marT="61394" marB="61394" anchor="ctr">
                    <a:lnL w="12700" cmpd="sng">
                      <a:noFill/>
                    </a:lnL>
                    <a:lnR w="12700" cmpd="sng">
                      <a:noFill/>
                    </a:lnR>
                    <a:lnT w="12700" cmpd="sng">
                      <a:noFill/>
                    </a:lnT>
                    <a:lnB w="38100" cmpd="sng">
                      <a:noFill/>
                    </a:lnB>
                    <a:noFill/>
                  </a:tcPr>
                </a:tc>
                <a:tc>
                  <a:txBody>
                    <a:bodyPr/>
                    <a:lstStyle/>
                    <a:p>
                      <a:pPr>
                        <a:buNone/>
                      </a:pPr>
                      <a:r>
                        <a:rPr lang="en-GB" sz="700" b="1" cap="all" spc="60" dirty="0">
                          <a:solidFill>
                            <a:schemeClr val="tx1"/>
                          </a:solidFill>
                        </a:rPr>
                        <a:t>Primary Reference</a:t>
                      </a:r>
                    </a:p>
                  </a:txBody>
                  <a:tcPr marL="61394" marR="61394" marT="61394" marB="61394" anchor="ctr">
                    <a:lnL w="12700" cmpd="sng">
                      <a:noFill/>
                    </a:lnL>
                    <a:lnR w="12700" cmpd="sng">
                      <a:noFill/>
                    </a:lnR>
                    <a:lnT w="12700" cmpd="sng">
                      <a:noFill/>
                    </a:lnT>
                    <a:lnB w="38100" cmpd="sng">
                      <a:noFill/>
                    </a:lnB>
                    <a:noFill/>
                  </a:tcPr>
                </a:tc>
                <a:extLst>
                  <a:ext uri="{0D108BD9-81ED-4DB2-BD59-A6C34878D82A}">
                    <a16:rowId xmlns:a16="http://schemas.microsoft.com/office/drawing/2014/main" val="1121879122"/>
                  </a:ext>
                </a:extLst>
              </a:tr>
              <a:tr h="389651">
                <a:tc>
                  <a:txBody>
                    <a:bodyPr/>
                    <a:lstStyle/>
                    <a:p>
                      <a:pPr>
                        <a:buNone/>
                      </a:pPr>
                      <a:r>
                        <a:rPr lang="en-GB" sz="900" b="1" cap="none" spc="0">
                          <a:solidFill>
                            <a:schemeClr val="tx1"/>
                          </a:solidFill>
                        </a:rPr>
                        <a:t>Stirred Tank Bioreactor / Reactor (CS)</a:t>
                      </a:r>
                      <a:endParaRPr lang="en-GB" sz="900" cap="none" spc="0">
                        <a:solidFill>
                          <a:schemeClr val="tx1"/>
                        </a:solidFill>
                      </a:endParaRPr>
                    </a:p>
                  </a:txBody>
                  <a:tcPr marL="24404" marR="24404" marT="12202" marB="40930" anchor="ctr">
                    <a:lnL w="12700" cmpd="sng">
                      <a:noFill/>
                      <a:prstDash val="solid"/>
                    </a:lnL>
                    <a:lnR w="12700" cmpd="sng">
                      <a:noFill/>
                      <a:prstDash val="solid"/>
                    </a:lnR>
                    <a:lnT w="38100" cmpd="sng">
                      <a:noFill/>
                    </a:lnT>
                    <a:lnB w="12700" cmpd="sng">
                      <a:noFill/>
                      <a:prstDash val="solid"/>
                    </a:lnB>
                    <a:solidFill>
                      <a:srgbClr val="F7F7F7"/>
                    </a:solidFill>
                  </a:tcPr>
                </a:tc>
                <a:tc>
                  <a:txBody>
                    <a:bodyPr/>
                    <a:lstStyle/>
                    <a:p>
                      <a:pPr>
                        <a:buNone/>
                      </a:pPr>
                      <a:r>
                        <a:rPr lang="en-GB" sz="900" cap="none" spc="0">
                          <a:solidFill>
                            <a:schemeClr val="tx1"/>
                          </a:solidFill>
                        </a:rPr>
                        <a:t>Vessel Volume (m³)</a:t>
                      </a:r>
                    </a:p>
                  </a:txBody>
                  <a:tcPr marL="24404" marR="24404" marT="12202" marB="40930" anchor="ctr">
                    <a:lnL w="12700" cmpd="sng">
                      <a:noFill/>
                      <a:prstDash val="solid"/>
                    </a:lnL>
                    <a:lnR w="12700" cmpd="sng">
                      <a:noFill/>
                      <a:prstDash val="solid"/>
                    </a:lnR>
                    <a:lnT w="38100" cmpd="sng">
                      <a:noFill/>
                    </a:lnT>
                    <a:lnB w="12700" cmpd="sng">
                      <a:noFill/>
                      <a:prstDash val="solid"/>
                    </a:lnB>
                    <a:solidFill>
                      <a:srgbClr val="F7F7F7"/>
                    </a:solidFill>
                  </a:tcPr>
                </a:tc>
                <a:tc>
                  <a:txBody>
                    <a:bodyPr/>
                    <a:lstStyle/>
                    <a:p>
                      <a:pPr>
                        <a:buNone/>
                      </a:pPr>
                      <a:r>
                        <a:rPr lang="en-GB" sz="900" cap="none" spc="0">
                          <a:solidFill>
                            <a:schemeClr val="tx1"/>
                          </a:solidFill>
                        </a:rPr>
                        <a:t>1 – 500 m³</a:t>
                      </a:r>
                    </a:p>
                  </a:txBody>
                  <a:tcPr marL="24404" marR="24404" marT="12202" marB="40930" anchor="ctr">
                    <a:lnL w="12700" cmpd="sng">
                      <a:noFill/>
                      <a:prstDash val="solid"/>
                    </a:lnL>
                    <a:lnR w="12700" cmpd="sng">
                      <a:noFill/>
                      <a:prstDash val="solid"/>
                    </a:lnR>
                    <a:lnT w="38100" cmpd="sng">
                      <a:noFill/>
                    </a:lnT>
                    <a:lnB w="12700" cmpd="sng">
                      <a:noFill/>
                      <a:prstDash val="solid"/>
                    </a:lnB>
                    <a:solidFill>
                      <a:srgbClr val="F7F7F7"/>
                    </a:solidFill>
                  </a:tcPr>
                </a:tc>
                <a:tc>
                  <a:txBody>
                    <a:bodyPr/>
                    <a:lstStyle/>
                    <a:p>
                      <a:pPr>
                        <a:buNone/>
                      </a:pPr>
                      <a:r>
                        <a:rPr lang="en-GR" sz="900" cap="none" spc="0">
                          <a:solidFill>
                            <a:schemeClr val="tx1"/>
                          </a:solidFill>
                        </a:rPr>
                        <a:t>2001</a:t>
                      </a:r>
                    </a:p>
                  </a:txBody>
                  <a:tcPr marL="24404" marR="24404" marT="12202" marB="40930" anchor="ctr">
                    <a:lnL w="12700" cmpd="sng">
                      <a:noFill/>
                      <a:prstDash val="solid"/>
                    </a:lnL>
                    <a:lnR w="12700" cmpd="sng">
                      <a:noFill/>
                      <a:prstDash val="solid"/>
                    </a:lnR>
                    <a:lnT w="38100" cmpd="sng">
                      <a:noFill/>
                    </a:lnT>
                    <a:lnB w="12700" cmpd="sng">
                      <a:noFill/>
                      <a:prstDash val="solid"/>
                    </a:lnB>
                    <a:solidFill>
                      <a:srgbClr val="F7F7F7"/>
                    </a:solidFill>
                  </a:tcPr>
                </a:tc>
                <a:tc>
                  <a:txBody>
                    <a:bodyPr/>
                    <a:lstStyle/>
                    <a:p>
                      <a:pPr>
                        <a:buNone/>
                      </a:pPr>
                      <a:endParaRPr lang="en-GR" sz="900" cap="none" spc="0" dirty="0">
                        <a:solidFill>
                          <a:schemeClr val="tx1"/>
                        </a:solidFill>
                      </a:endParaRPr>
                    </a:p>
                  </a:txBody>
                  <a:tcPr marL="24404" marR="24404" marT="12202" marB="40930" anchor="ctr">
                    <a:lnL w="12700" cmpd="sng">
                      <a:noFill/>
                      <a:prstDash val="solid"/>
                    </a:lnL>
                    <a:lnR w="12700" cmpd="sng">
                      <a:noFill/>
                      <a:prstDash val="solid"/>
                    </a:lnR>
                    <a:lnT w="38100" cmpd="sng">
                      <a:noFill/>
                    </a:lnT>
                    <a:lnB w="12700" cmpd="sng">
                      <a:noFill/>
                      <a:prstDash val="solid"/>
                    </a:lnB>
                    <a:solidFill>
                      <a:srgbClr val="F7F7F7"/>
                    </a:solidFill>
                  </a:tcPr>
                </a:tc>
                <a:tc>
                  <a:txBody>
                    <a:bodyPr/>
                    <a:lstStyle/>
                    <a:p>
                      <a:pPr>
                        <a:buNone/>
                      </a:pPr>
                      <a:endParaRPr lang="en-GR" sz="900" cap="none" spc="0" dirty="0">
                        <a:solidFill>
                          <a:schemeClr val="tx1"/>
                        </a:solidFill>
                      </a:endParaRPr>
                    </a:p>
                  </a:txBody>
                  <a:tcPr marL="24404" marR="24404" marT="12202" marB="40930" anchor="ctr">
                    <a:lnL w="12700" cmpd="sng">
                      <a:noFill/>
                      <a:prstDash val="solid"/>
                    </a:lnL>
                    <a:lnR w="12700" cmpd="sng">
                      <a:noFill/>
                      <a:prstDash val="solid"/>
                    </a:lnR>
                    <a:lnT w="38100" cmpd="sng">
                      <a:noFill/>
                    </a:lnT>
                    <a:lnB w="12700" cmpd="sng">
                      <a:noFill/>
                      <a:prstDash val="solid"/>
                    </a:lnB>
                    <a:solidFill>
                      <a:srgbClr val="F7F7F7"/>
                    </a:solidFill>
                  </a:tcPr>
                </a:tc>
                <a:tc>
                  <a:txBody>
                    <a:bodyPr/>
                    <a:lstStyle/>
                    <a:p>
                      <a:pPr>
                        <a:buNone/>
                      </a:pPr>
                      <a:endParaRPr lang="en-GR" sz="900" cap="none" spc="0">
                        <a:solidFill>
                          <a:schemeClr val="tx1"/>
                        </a:solidFill>
                      </a:endParaRPr>
                    </a:p>
                  </a:txBody>
                  <a:tcPr marL="24404" marR="24404" marT="12202" marB="40930" anchor="ctr">
                    <a:lnL w="12700" cmpd="sng">
                      <a:noFill/>
                      <a:prstDash val="solid"/>
                    </a:lnL>
                    <a:lnR w="12700" cmpd="sng">
                      <a:noFill/>
                      <a:prstDash val="solid"/>
                    </a:lnR>
                    <a:lnT w="38100" cmpd="sng">
                      <a:noFill/>
                    </a:lnT>
                    <a:lnB w="12700" cmpd="sng">
                      <a:noFill/>
                      <a:prstDash val="solid"/>
                    </a:lnB>
                    <a:solidFill>
                      <a:srgbClr val="F7F7F7"/>
                    </a:solidFill>
                  </a:tcPr>
                </a:tc>
                <a:tc>
                  <a:txBody>
                    <a:bodyPr/>
                    <a:lstStyle/>
                    <a:p>
                      <a:pPr>
                        <a:buNone/>
                      </a:pPr>
                      <a:r>
                        <a:rPr lang="en-GB" sz="900" cap="none" spc="0" dirty="0">
                          <a:solidFill>
                            <a:schemeClr val="tx1"/>
                          </a:solidFill>
                        </a:rPr>
                        <a:t>Turton et al., 2018</a:t>
                      </a:r>
                    </a:p>
                  </a:txBody>
                  <a:tcPr marL="24404" marR="24404" marT="12202" marB="40930" anchor="ctr">
                    <a:lnL w="12700" cmpd="sng">
                      <a:noFill/>
                      <a:prstDash val="solid"/>
                    </a:lnL>
                    <a:lnR w="12700" cmpd="sng">
                      <a:noFill/>
                      <a:prstDash val="solid"/>
                    </a:lnR>
                    <a:lnT w="38100" cmpd="sng">
                      <a:noFill/>
                    </a:lnT>
                    <a:lnB w="12700" cmpd="sng">
                      <a:noFill/>
                      <a:prstDash val="solid"/>
                    </a:lnB>
                    <a:solidFill>
                      <a:srgbClr val="F7F7F7"/>
                    </a:solidFill>
                  </a:tcPr>
                </a:tc>
                <a:extLst>
                  <a:ext uri="{0D108BD9-81ED-4DB2-BD59-A6C34878D82A}">
                    <a16:rowId xmlns:a16="http://schemas.microsoft.com/office/drawing/2014/main" val="2019382327"/>
                  </a:ext>
                </a:extLst>
              </a:tr>
              <a:tr h="389651">
                <a:tc>
                  <a:txBody>
                    <a:bodyPr/>
                    <a:lstStyle/>
                    <a:p>
                      <a:pPr>
                        <a:buNone/>
                      </a:pPr>
                      <a:r>
                        <a:rPr lang="en-GB" sz="900" b="1" cap="none" spc="0">
                          <a:solidFill>
                            <a:schemeClr val="tx1"/>
                          </a:solidFill>
                        </a:rPr>
                        <a:t>Storage Tank (Carbon Steel, vertical)</a:t>
                      </a:r>
                      <a:endParaRPr lang="en-GB" sz="900" cap="none" spc="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r>
                        <a:rPr lang="en-GB" sz="900" cap="none" spc="0" dirty="0">
                          <a:solidFill>
                            <a:schemeClr val="tx1"/>
                          </a:solidFill>
                        </a:rPr>
                        <a:t>Vessel Volume (m³)</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r>
                        <a:rPr lang="en-GB" sz="900" cap="none" spc="0">
                          <a:solidFill>
                            <a:schemeClr val="tx1"/>
                          </a:solidFill>
                        </a:rPr>
                        <a:t>10 – 10,000 m³</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r>
                        <a:rPr lang="en-GR" sz="900" cap="none" spc="0">
                          <a:solidFill>
                            <a:schemeClr val="tx1"/>
                          </a:solidFill>
                        </a:rPr>
                        <a:t>2001</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endParaRPr lang="en-GR" sz="900" cap="none" spc="0" dirty="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endParaRPr lang="en-GR" sz="900" cap="none" spc="0" dirty="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endParaRPr lang="en-GR" sz="900" cap="none" spc="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r>
                        <a:rPr lang="en-GB" sz="900" cap="none" spc="0" dirty="0">
                          <a:solidFill>
                            <a:schemeClr val="tx1"/>
                          </a:solidFill>
                        </a:rPr>
                        <a:t>Peters &amp; </a:t>
                      </a:r>
                      <a:r>
                        <a:rPr lang="en-GB" sz="900" cap="none" spc="0" dirty="0" err="1">
                          <a:solidFill>
                            <a:schemeClr val="tx1"/>
                          </a:solidFill>
                        </a:rPr>
                        <a:t>Timmerhaus</a:t>
                      </a:r>
                      <a:r>
                        <a:rPr lang="en-GB" sz="900" cap="none" spc="0" dirty="0">
                          <a:solidFill>
                            <a:schemeClr val="tx1"/>
                          </a:solidFill>
                        </a:rPr>
                        <a:t>, 2003</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extLst>
                  <a:ext uri="{0D108BD9-81ED-4DB2-BD59-A6C34878D82A}">
                    <a16:rowId xmlns:a16="http://schemas.microsoft.com/office/drawing/2014/main" val="2531333184"/>
                  </a:ext>
                </a:extLst>
              </a:tr>
              <a:tr h="282509">
                <a:tc>
                  <a:txBody>
                    <a:bodyPr/>
                    <a:lstStyle/>
                    <a:p>
                      <a:pPr>
                        <a:buNone/>
                      </a:pPr>
                      <a:r>
                        <a:rPr lang="en-GB" sz="900" b="1" cap="none" spc="0">
                          <a:solidFill>
                            <a:schemeClr val="tx1"/>
                          </a:solidFill>
                        </a:rPr>
                        <a:t>Rotary Dryer</a:t>
                      </a:r>
                      <a:endParaRPr lang="en-GB" sz="900" cap="none" spc="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r>
                        <a:rPr lang="en-GB" sz="900" cap="none" spc="0">
                          <a:solidFill>
                            <a:schemeClr val="tx1"/>
                          </a:solidFill>
                        </a:rPr>
                        <a:t>Heat Duty (kW)</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r>
                        <a:rPr lang="en-GB" sz="900" cap="none" spc="0">
                          <a:solidFill>
                            <a:schemeClr val="tx1"/>
                          </a:solidFill>
                        </a:rPr>
                        <a:t>100 – 20,000 kW</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r>
                        <a:rPr lang="en-GR" sz="900" cap="none" spc="0">
                          <a:solidFill>
                            <a:schemeClr val="tx1"/>
                          </a:solidFill>
                        </a:rPr>
                        <a:t>2001</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endParaRPr lang="en-GR" sz="900" cap="none" spc="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endParaRPr lang="en-GR" sz="900" cap="none" spc="0" dirty="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endParaRPr lang="en-GR" sz="900" cap="none" spc="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r>
                        <a:rPr lang="en-GB" sz="900" cap="none" spc="0" dirty="0">
                          <a:solidFill>
                            <a:schemeClr val="tx1"/>
                          </a:solidFill>
                        </a:rPr>
                        <a:t>Towler &amp; Sinnott, 2013</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extLst>
                  <a:ext uri="{0D108BD9-81ED-4DB2-BD59-A6C34878D82A}">
                    <a16:rowId xmlns:a16="http://schemas.microsoft.com/office/drawing/2014/main" val="2707960546"/>
                  </a:ext>
                </a:extLst>
              </a:tr>
              <a:tr h="389651">
                <a:tc>
                  <a:txBody>
                    <a:bodyPr/>
                    <a:lstStyle/>
                    <a:p>
                      <a:pPr>
                        <a:buNone/>
                      </a:pPr>
                      <a:r>
                        <a:rPr lang="en-GB" sz="900" b="1" cap="none" spc="0">
                          <a:solidFill>
                            <a:schemeClr val="tx1"/>
                          </a:solidFill>
                        </a:rPr>
                        <a:t>Spray Dryer</a:t>
                      </a:r>
                      <a:endParaRPr lang="en-GB" sz="900" cap="none" spc="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r>
                        <a:rPr lang="en-GB" sz="900" cap="none" spc="0">
                          <a:solidFill>
                            <a:schemeClr val="tx1"/>
                          </a:solidFill>
                        </a:rPr>
                        <a:t>Evaporation Rate (kg/h)</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r>
                        <a:rPr lang="en-GB" sz="900" cap="none" spc="0">
                          <a:solidFill>
                            <a:schemeClr val="tx1"/>
                          </a:solidFill>
                        </a:rPr>
                        <a:t>50 – 10,000 kg/h</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r>
                        <a:rPr lang="en-GR" sz="900" cap="none" spc="0">
                          <a:solidFill>
                            <a:schemeClr val="tx1"/>
                          </a:solidFill>
                        </a:rPr>
                        <a:t>2001</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endParaRPr lang="en-GR" sz="900" cap="none" spc="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endParaRPr lang="en-GR" sz="900" cap="none" spc="0" dirty="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endParaRPr lang="en-GR" sz="900" cap="none" spc="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r>
                        <a:rPr lang="en-GB" sz="900" cap="none" spc="0" dirty="0">
                          <a:solidFill>
                            <a:schemeClr val="tx1"/>
                          </a:solidFill>
                        </a:rPr>
                        <a:t>Towler &amp; Sinnott, 2013</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extLst>
                  <a:ext uri="{0D108BD9-81ED-4DB2-BD59-A6C34878D82A}">
                    <a16:rowId xmlns:a16="http://schemas.microsoft.com/office/drawing/2014/main" val="820708336"/>
                  </a:ext>
                </a:extLst>
              </a:tr>
              <a:tr h="282509">
                <a:tc>
                  <a:txBody>
                    <a:bodyPr/>
                    <a:lstStyle/>
                    <a:p>
                      <a:pPr>
                        <a:buNone/>
                      </a:pPr>
                      <a:r>
                        <a:rPr lang="en-GB" sz="900" b="1" cap="none" spc="0">
                          <a:solidFill>
                            <a:schemeClr val="tx1"/>
                          </a:solidFill>
                        </a:rPr>
                        <a:t>Agitated Vessel / Mixer</a:t>
                      </a:r>
                      <a:endParaRPr lang="en-GB" sz="900" cap="none" spc="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r>
                        <a:rPr lang="en-GB" sz="900" cap="none" spc="0">
                          <a:solidFill>
                            <a:schemeClr val="tx1"/>
                          </a:solidFill>
                        </a:rPr>
                        <a:t>Vessel Volume (m³)</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r>
                        <a:rPr lang="en-GB" sz="900" cap="none" spc="0">
                          <a:solidFill>
                            <a:schemeClr val="tx1"/>
                          </a:solidFill>
                        </a:rPr>
                        <a:t>0.5 – 200 m³</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r>
                        <a:rPr lang="en-GR" sz="900" cap="none" spc="0">
                          <a:solidFill>
                            <a:schemeClr val="tx1"/>
                          </a:solidFill>
                        </a:rPr>
                        <a:t>2001</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endParaRPr lang="en-GR" sz="900" cap="none" spc="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endParaRPr lang="en-GR" sz="900" cap="none" spc="0" dirty="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endParaRPr lang="en-GR" sz="900" cap="none" spc="0" dirty="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r>
                        <a:rPr lang="en-GB" sz="900" cap="none" spc="0" dirty="0">
                          <a:solidFill>
                            <a:schemeClr val="tx1"/>
                          </a:solidFill>
                        </a:rPr>
                        <a:t>Turton et al., 2018</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extLst>
                  <a:ext uri="{0D108BD9-81ED-4DB2-BD59-A6C34878D82A}">
                    <a16:rowId xmlns:a16="http://schemas.microsoft.com/office/drawing/2014/main" val="284818156"/>
                  </a:ext>
                </a:extLst>
              </a:tr>
              <a:tr h="282509">
                <a:tc>
                  <a:txBody>
                    <a:bodyPr/>
                    <a:lstStyle/>
                    <a:p>
                      <a:pPr>
                        <a:buNone/>
                      </a:pPr>
                      <a:r>
                        <a:rPr lang="en-GB" sz="900" b="1" cap="none" spc="0">
                          <a:solidFill>
                            <a:schemeClr val="tx1"/>
                          </a:solidFill>
                        </a:rPr>
                        <a:t>Shell &amp; Tube Heat Exchanger (CS)</a:t>
                      </a:r>
                      <a:endParaRPr lang="en-GB" sz="900" cap="none" spc="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r>
                        <a:rPr lang="en-GB" sz="900" cap="none" spc="0">
                          <a:solidFill>
                            <a:schemeClr val="tx1"/>
                          </a:solidFill>
                        </a:rPr>
                        <a:t>Heat Transfer Area (m²)</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r>
                        <a:rPr lang="en-GB" sz="900" cap="none" spc="0">
                          <a:solidFill>
                            <a:schemeClr val="tx1"/>
                          </a:solidFill>
                        </a:rPr>
                        <a:t>10 – 1000 m²</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r>
                        <a:rPr lang="en-GR" sz="900" cap="none" spc="0">
                          <a:solidFill>
                            <a:schemeClr val="tx1"/>
                          </a:solidFill>
                        </a:rPr>
                        <a:t>2001</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endParaRPr lang="en-GR" sz="900" cap="none" spc="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endParaRPr lang="en-GR" sz="900" cap="none" spc="0" dirty="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endParaRPr lang="en-GR" sz="900" cap="none" spc="0" dirty="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r>
                        <a:rPr lang="en-GB" sz="900" cap="none" spc="0" dirty="0">
                          <a:solidFill>
                            <a:schemeClr val="tx1"/>
                          </a:solidFill>
                        </a:rPr>
                        <a:t>Towler &amp; Sinnott, 2013</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extLst>
                  <a:ext uri="{0D108BD9-81ED-4DB2-BD59-A6C34878D82A}">
                    <a16:rowId xmlns:a16="http://schemas.microsoft.com/office/drawing/2014/main" val="1240266807"/>
                  </a:ext>
                </a:extLst>
              </a:tr>
              <a:tr h="282509">
                <a:tc>
                  <a:txBody>
                    <a:bodyPr/>
                    <a:lstStyle/>
                    <a:p>
                      <a:pPr>
                        <a:buNone/>
                      </a:pPr>
                      <a:r>
                        <a:rPr lang="en-GB" sz="900" b="1" cap="none" spc="0">
                          <a:solidFill>
                            <a:schemeClr val="tx1"/>
                          </a:solidFill>
                        </a:rPr>
                        <a:t>Centrifugal Pump</a:t>
                      </a:r>
                      <a:endParaRPr lang="en-GB" sz="900" cap="none" spc="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r>
                        <a:rPr lang="en-GB" sz="900" cap="none" spc="0">
                          <a:solidFill>
                            <a:schemeClr val="tx1"/>
                          </a:solidFill>
                        </a:rPr>
                        <a:t>Flow Rate (m³/h)</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r>
                        <a:rPr lang="en-GB" sz="900" cap="none" spc="0">
                          <a:solidFill>
                            <a:schemeClr val="tx1"/>
                          </a:solidFill>
                        </a:rPr>
                        <a:t>1 – 500 m³/h</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r>
                        <a:rPr lang="en-GR" sz="900" cap="none" spc="0">
                          <a:solidFill>
                            <a:schemeClr val="tx1"/>
                          </a:solidFill>
                        </a:rPr>
                        <a:t>2001</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endParaRPr lang="en-GR" sz="900" cap="none" spc="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endParaRPr lang="en-GR" sz="900" cap="none" spc="0" dirty="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endParaRPr lang="en-GR" sz="900" cap="none" spc="0" dirty="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tc>
                  <a:txBody>
                    <a:bodyPr/>
                    <a:lstStyle/>
                    <a:p>
                      <a:pPr>
                        <a:buNone/>
                      </a:pPr>
                      <a:r>
                        <a:rPr lang="en-GB" sz="900" cap="none" spc="0" dirty="0">
                          <a:solidFill>
                            <a:schemeClr val="tx1"/>
                          </a:solidFill>
                        </a:rPr>
                        <a:t>Turton et al., 2018</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rgbClr val="F7F7F7"/>
                    </a:solidFill>
                  </a:tcPr>
                </a:tc>
                <a:extLst>
                  <a:ext uri="{0D108BD9-81ED-4DB2-BD59-A6C34878D82A}">
                    <a16:rowId xmlns:a16="http://schemas.microsoft.com/office/drawing/2014/main" val="3001329416"/>
                  </a:ext>
                </a:extLst>
              </a:tr>
              <a:tr h="389651">
                <a:tc>
                  <a:txBody>
                    <a:bodyPr/>
                    <a:lstStyle/>
                    <a:p>
                      <a:pPr>
                        <a:buNone/>
                      </a:pPr>
                      <a:r>
                        <a:rPr lang="en-GB" sz="900" b="1" cap="none" spc="0">
                          <a:solidFill>
                            <a:schemeClr val="tx1"/>
                          </a:solidFill>
                        </a:rPr>
                        <a:t>Distillation Column (tower shell only)</a:t>
                      </a:r>
                      <a:endParaRPr lang="en-GB" sz="900" cap="none" spc="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r>
                        <a:rPr lang="en-GB" sz="900" cap="none" spc="0">
                          <a:solidFill>
                            <a:schemeClr val="tx1"/>
                          </a:solidFill>
                        </a:rPr>
                        <a:t>Column Diameter (m)</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r>
                        <a:rPr lang="en-GB" sz="900" cap="none" spc="0">
                          <a:solidFill>
                            <a:schemeClr val="tx1"/>
                          </a:solidFill>
                        </a:rPr>
                        <a:t>0.5 – 4 m</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r>
                        <a:rPr lang="en-GR" sz="900" cap="none" spc="0">
                          <a:solidFill>
                            <a:schemeClr val="tx1"/>
                          </a:solidFill>
                        </a:rPr>
                        <a:t>2001</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endParaRPr lang="en-GR" sz="900" cap="none" spc="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endParaRPr lang="en-GR" sz="900" cap="none" spc="0" dirty="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endParaRPr lang="en-GR" sz="900" cap="none" spc="0" dirty="0">
                        <a:solidFill>
                          <a:schemeClr val="tx1"/>
                        </a:solidFill>
                      </a:endParaRP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tc>
                  <a:txBody>
                    <a:bodyPr/>
                    <a:lstStyle/>
                    <a:p>
                      <a:pPr>
                        <a:buNone/>
                      </a:pPr>
                      <a:r>
                        <a:rPr lang="en-GB" sz="900" cap="none" spc="0" dirty="0">
                          <a:solidFill>
                            <a:schemeClr val="tx1"/>
                          </a:solidFill>
                        </a:rPr>
                        <a:t>Peters &amp; </a:t>
                      </a:r>
                      <a:r>
                        <a:rPr lang="en-GB" sz="900" cap="none" spc="0" dirty="0" err="1">
                          <a:solidFill>
                            <a:schemeClr val="tx1"/>
                          </a:solidFill>
                        </a:rPr>
                        <a:t>Timmerhaus</a:t>
                      </a:r>
                      <a:r>
                        <a:rPr lang="en-GB" sz="900" cap="none" spc="0" dirty="0">
                          <a:solidFill>
                            <a:schemeClr val="tx1"/>
                          </a:solidFill>
                        </a:rPr>
                        <a:t>, 2003</a:t>
                      </a:r>
                    </a:p>
                  </a:txBody>
                  <a:tcPr marL="24404" marR="24404" marT="12202" marB="40930" anchor="ctr">
                    <a:lnL w="12700" cmpd="sng">
                      <a:noFill/>
                      <a:prstDash val="solid"/>
                    </a:lnL>
                    <a:lnR w="12700" cmpd="sng">
                      <a:noFill/>
                      <a:prstDash val="solid"/>
                    </a:lnR>
                    <a:lnT w="12700" cmpd="sng">
                      <a:noFill/>
                      <a:prstDash val="solid"/>
                    </a:lnT>
                    <a:lnB w="12700" cmpd="sng">
                      <a:noFill/>
                      <a:prstDash val="solid"/>
                    </a:lnB>
                    <a:solidFill>
                      <a:schemeClr val="bg1">
                        <a:lumMod val="85000"/>
                      </a:schemeClr>
                    </a:solidFill>
                  </a:tcPr>
                </a:tc>
                <a:extLst>
                  <a:ext uri="{0D108BD9-81ED-4DB2-BD59-A6C34878D82A}">
                    <a16:rowId xmlns:a16="http://schemas.microsoft.com/office/drawing/2014/main" val="1429600521"/>
                  </a:ext>
                </a:extLst>
              </a:tr>
            </a:tbl>
          </a:graphicData>
        </a:graphic>
      </p:graphicFrame>
      <p:sp>
        <p:nvSpPr>
          <p:cNvPr id="9" name="TextBox 8">
            <a:extLst>
              <a:ext uri="{FF2B5EF4-FFF2-40B4-BE49-F238E27FC236}">
                <a16:creationId xmlns:a16="http://schemas.microsoft.com/office/drawing/2014/main" id="{3A50269E-1A76-43AC-DE7B-154ADD8D2DDF}"/>
              </a:ext>
            </a:extLst>
          </p:cNvPr>
          <p:cNvSpPr txBox="1"/>
          <p:nvPr/>
        </p:nvSpPr>
        <p:spPr>
          <a:xfrm>
            <a:off x="770448" y="1317070"/>
            <a:ext cx="3879276" cy="338554"/>
          </a:xfrm>
          <a:prstGeom prst="rect">
            <a:avLst/>
          </a:prstGeom>
          <a:noFill/>
        </p:spPr>
        <p:txBody>
          <a:bodyPr wrap="square">
            <a:spAutoFit/>
          </a:bodyPr>
          <a:lstStyle/>
          <a:p>
            <a:r>
              <a:rPr lang="en-GB" sz="1600" dirty="0">
                <a:solidFill>
                  <a:srgbClr val="595959"/>
                </a:solidFill>
                <a:latin typeface="+mn-lt"/>
              </a:rPr>
              <a:t>log</a:t>
            </a:r>
            <a:r>
              <a:rPr lang="en-GB" sz="1600" baseline="-25000" dirty="0">
                <a:solidFill>
                  <a:srgbClr val="595959"/>
                </a:solidFill>
                <a:latin typeface="+mn-lt"/>
              </a:rPr>
              <a:t>10</a:t>
            </a:r>
            <a:r>
              <a:rPr lang="en-GB" sz="1600" dirty="0">
                <a:solidFill>
                  <a:srgbClr val="595959"/>
                </a:solidFill>
                <a:latin typeface="+mn-lt"/>
              </a:rPr>
              <a:t> (Cp )=K</a:t>
            </a:r>
            <a:r>
              <a:rPr lang="en-GB" sz="1600" baseline="-25000" dirty="0">
                <a:solidFill>
                  <a:srgbClr val="595959"/>
                </a:solidFill>
                <a:latin typeface="+mn-lt"/>
              </a:rPr>
              <a:t>1</a:t>
            </a:r>
            <a:r>
              <a:rPr lang="en-GB" sz="1600" dirty="0">
                <a:solidFill>
                  <a:srgbClr val="595959"/>
                </a:solidFill>
                <a:latin typeface="+mn-lt"/>
              </a:rPr>
              <a:t> +K</a:t>
            </a:r>
            <a:r>
              <a:rPr lang="en-GB" sz="1600" baseline="-25000" dirty="0">
                <a:solidFill>
                  <a:srgbClr val="595959"/>
                </a:solidFill>
                <a:latin typeface="+mn-lt"/>
              </a:rPr>
              <a:t>2</a:t>
            </a:r>
            <a:r>
              <a:rPr lang="en-GB" sz="1600" dirty="0">
                <a:solidFill>
                  <a:srgbClr val="595959"/>
                </a:solidFill>
                <a:latin typeface="+mn-lt"/>
              </a:rPr>
              <a:t> log</a:t>
            </a:r>
            <a:r>
              <a:rPr lang="en-GB" sz="1600" baseline="-25000" dirty="0">
                <a:solidFill>
                  <a:srgbClr val="595959"/>
                </a:solidFill>
                <a:latin typeface="+mn-lt"/>
              </a:rPr>
              <a:t>10</a:t>
            </a:r>
            <a:r>
              <a:rPr lang="en-GB" sz="1600" dirty="0">
                <a:solidFill>
                  <a:srgbClr val="595959"/>
                </a:solidFill>
                <a:latin typeface="+mn-lt"/>
              </a:rPr>
              <a:t> (Q)+K</a:t>
            </a:r>
            <a:r>
              <a:rPr lang="en-GB" sz="1600" baseline="-25000" dirty="0">
                <a:solidFill>
                  <a:srgbClr val="595959"/>
                </a:solidFill>
                <a:latin typeface="+mn-lt"/>
              </a:rPr>
              <a:t>3</a:t>
            </a:r>
            <a:r>
              <a:rPr lang="en-GB" sz="1600" dirty="0">
                <a:solidFill>
                  <a:srgbClr val="595959"/>
                </a:solidFill>
                <a:latin typeface="+mn-lt"/>
              </a:rPr>
              <a:t> [log</a:t>
            </a:r>
            <a:r>
              <a:rPr lang="en-GB" sz="1600" baseline="-25000" dirty="0">
                <a:solidFill>
                  <a:srgbClr val="595959"/>
                </a:solidFill>
                <a:latin typeface="+mn-lt"/>
              </a:rPr>
              <a:t>10</a:t>
            </a:r>
            <a:r>
              <a:rPr lang="en-GB" sz="1600" dirty="0">
                <a:solidFill>
                  <a:srgbClr val="595959"/>
                </a:solidFill>
                <a:latin typeface="+mn-lt"/>
              </a:rPr>
              <a:t> (Q)]</a:t>
            </a:r>
            <a:r>
              <a:rPr lang="en-GB" sz="1600" baseline="30000" dirty="0">
                <a:solidFill>
                  <a:srgbClr val="595959"/>
                </a:solidFill>
                <a:latin typeface="+mn-lt"/>
              </a:rPr>
              <a:t>2</a:t>
            </a:r>
          </a:p>
        </p:txBody>
      </p:sp>
      <p:sp>
        <p:nvSpPr>
          <p:cNvPr id="12" name="TextBox 11">
            <a:extLst>
              <a:ext uri="{FF2B5EF4-FFF2-40B4-BE49-F238E27FC236}">
                <a16:creationId xmlns:a16="http://schemas.microsoft.com/office/drawing/2014/main" id="{DB6401D1-01B0-5240-54B1-5DC1C0A21486}"/>
              </a:ext>
            </a:extLst>
          </p:cNvPr>
          <p:cNvSpPr txBox="1"/>
          <p:nvPr/>
        </p:nvSpPr>
        <p:spPr>
          <a:xfrm>
            <a:off x="134940" y="772364"/>
            <a:ext cx="4581144" cy="338554"/>
          </a:xfrm>
          <a:prstGeom prst="rect">
            <a:avLst/>
          </a:prstGeom>
          <a:noFill/>
        </p:spPr>
        <p:txBody>
          <a:bodyPr wrap="square">
            <a:spAutoFit/>
          </a:bodyPr>
          <a:lstStyle/>
          <a:p>
            <a:r>
              <a:rPr lang="en-GB" sz="1600" dirty="0">
                <a:solidFill>
                  <a:srgbClr val="595959"/>
                </a:solidFill>
                <a:latin typeface="+mn-lt"/>
              </a:rPr>
              <a:t>The general log-polynomial correlation is applied:</a:t>
            </a:r>
          </a:p>
        </p:txBody>
      </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66DCEBB4-E802-44FF-6036-D055070380AB}"/>
                  </a:ext>
                </a:extLst>
              </p:cNvPr>
              <p:cNvSpPr txBox="1"/>
              <p:nvPr/>
            </p:nvSpPr>
            <p:spPr>
              <a:xfrm>
                <a:off x="5264724" y="1665328"/>
                <a:ext cx="3879276" cy="3337196"/>
              </a:xfrm>
              <a:prstGeom prst="rect">
                <a:avLst/>
              </a:prstGeom>
              <a:noFill/>
            </p:spPr>
            <p:txBody>
              <a:bodyPr wrap="square">
                <a:spAutoFit/>
              </a:bodyPr>
              <a:lstStyle/>
              <a:p>
                <a:pPr>
                  <a:buNone/>
                </a:pPr>
                <a:r>
                  <a:rPr lang="en-GB" b="1" dirty="0">
                    <a:solidFill>
                      <a:srgbClr val="595959"/>
                    </a:solidFill>
                    <a:latin typeface="+mn-lt"/>
                  </a:rPr>
                  <a:t>CEPCI </a:t>
                </a:r>
                <a:r>
                  <a:rPr lang="en-GB" dirty="0">
                    <a:solidFill>
                      <a:srgbClr val="595959"/>
                    </a:solidFill>
                    <a:latin typeface="+mn-lt"/>
                  </a:rPr>
                  <a:t>Adjustment</a:t>
                </a:r>
              </a:p>
              <a:p>
                <a:pPr>
                  <a:buNone/>
                </a:pPr>
                <a14:m>
                  <m:oMathPara xmlns:m="http://schemas.openxmlformats.org/officeDocument/2006/math">
                    <m:oMathParaPr>
                      <m:jc m:val="centerGroup"/>
                    </m:oMathParaPr>
                    <m:oMath xmlns:m="http://schemas.openxmlformats.org/officeDocument/2006/math">
                      <m:sSub>
                        <m:sSubPr>
                          <m:ctrlPr>
                            <a:rPr lang="ar-AE" i="1">
                              <a:solidFill>
                                <a:srgbClr val="595959"/>
                              </a:solidFill>
                              <a:latin typeface="Cambria Math" panose="02040503050406030204" pitchFamily="18" charset="0"/>
                            </a:rPr>
                          </m:ctrlPr>
                        </m:sSubPr>
                        <m:e>
                          <m:r>
                            <a:rPr lang="ar-AE" i="1">
                              <a:solidFill>
                                <a:srgbClr val="595959"/>
                              </a:solidFill>
                              <a:latin typeface="Cambria Math" panose="02040503050406030204" pitchFamily="18" charset="0"/>
                            </a:rPr>
                            <m:t>𝐶</m:t>
                          </m:r>
                        </m:e>
                        <m:sub>
                          <m:r>
                            <a:rPr lang="ar-AE" i="1">
                              <a:solidFill>
                                <a:srgbClr val="595959"/>
                              </a:solidFill>
                              <a:latin typeface="Cambria Math" panose="02040503050406030204" pitchFamily="18" charset="0"/>
                            </a:rPr>
                            <m:t>𝑐𝑢𝑟𝑟𝑒𝑛𝑡</m:t>
                          </m:r>
                        </m:sub>
                      </m:sSub>
                      <m:r>
                        <a:rPr lang="ar-AE" i="0">
                          <a:solidFill>
                            <a:srgbClr val="595959"/>
                          </a:solidFill>
                          <a:latin typeface="Cambria Math" panose="02040503050406030204" pitchFamily="18" charset="0"/>
                        </a:rPr>
                        <m:t>=</m:t>
                      </m:r>
                      <m:sSub>
                        <m:sSubPr>
                          <m:ctrlPr>
                            <a:rPr lang="ar-AE" i="1">
                              <a:solidFill>
                                <a:srgbClr val="595959"/>
                              </a:solidFill>
                              <a:latin typeface="Cambria Math" panose="02040503050406030204" pitchFamily="18" charset="0"/>
                            </a:rPr>
                          </m:ctrlPr>
                        </m:sSubPr>
                        <m:e>
                          <m:r>
                            <a:rPr lang="ar-AE" i="1">
                              <a:solidFill>
                                <a:srgbClr val="595959"/>
                              </a:solidFill>
                              <a:latin typeface="Cambria Math" panose="02040503050406030204" pitchFamily="18" charset="0"/>
                            </a:rPr>
                            <m:t>𝐶</m:t>
                          </m:r>
                        </m:e>
                        <m:sub>
                          <m:r>
                            <a:rPr lang="ar-AE" i="1">
                              <a:solidFill>
                                <a:srgbClr val="595959"/>
                              </a:solidFill>
                              <a:latin typeface="Cambria Math" panose="02040503050406030204" pitchFamily="18" charset="0"/>
                            </a:rPr>
                            <m:t>𝑏𝑎𝑠𝑒</m:t>
                          </m:r>
                        </m:sub>
                      </m:sSub>
                      <m:r>
                        <a:rPr lang="ar-AE" i="0">
                          <a:solidFill>
                            <a:srgbClr val="595959"/>
                          </a:solidFill>
                          <a:latin typeface="Cambria Math" panose="02040503050406030204" pitchFamily="18" charset="0"/>
                        </a:rPr>
                        <m:t>⋅</m:t>
                      </m:r>
                      <m:f>
                        <m:fPr>
                          <m:ctrlPr>
                            <a:rPr lang="ar-AE" i="1">
                              <a:solidFill>
                                <a:srgbClr val="595959"/>
                              </a:solidFill>
                              <a:latin typeface="Cambria Math" panose="02040503050406030204" pitchFamily="18" charset="0"/>
                            </a:rPr>
                          </m:ctrlPr>
                        </m:fPr>
                        <m:num>
                          <m:r>
                            <a:rPr lang="ar-AE" i="1">
                              <a:solidFill>
                                <a:srgbClr val="595959"/>
                              </a:solidFill>
                              <a:latin typeface="Cambria Math" panose="02040503050406030204" pitchFamily="18" charset="0"/>
                            </a:rPr>
                            <m:t>𝐶𝐸𝑃𝐶</m:t>
                          </m:r>
                          <m:sSub>
                            <m:sSubPr>
                              <m:ctrlPr>
                                <a:rPr lang="ar-AE" i="1">
                                  <a:solidFill>
                                    <a:srgbClr val="595959"/>
                                  </a:solidFill>
                                  <a:latin typeface="Cambria Math" panose="02040503050406030204" pitchFamily="18" charset="0"/>
                                </a:rPr>
                              </m:ctrlPr>
                            </m:sSubPr>
                            <m:e>
                              <m:r>
                                <a:rPr lang="ar-AE" i="1">
                                  <a:solidFill>
                                    <a:srgbClr val="595959"/>
                                  </a:solidFill>
                                  <a:latin typeface="Cambria Math" panose="02040503050406030204" pitchFamily="18" charset="0"/>
                                </a:rPr>
                                <m:t>𝐼</m:t>
                              </m:r>
                            </m:e>
                            <m:sub>
                              <m:r>
                                <a:rPr lang="ar-AE" i="1">
                                  <a:solidFill>
                                    <a:srgbClr val="595959"/>
                                  </a:solidFill>
                                  <a:latin typeface="Cambria Math" panose="02040503050406030204" pitchFamily="18" charset="0"/>
                                </a:rPr>
                                <m:t>𝑐𝑢𝑟𝑟𝑒𝑛𝑡</m:t>
                              </m:r>
                            </m:sub>
                          </m:sSub>
                        </m:num>
                        <m:den>
                          <m:r>
                            <a:rPr lang="ar-AE" i="1">
                              <a:solidFill>
                                <a:srgbClr val="595959"/>
                              </a:solidFill>
                              <a:latin typeface="Cambria Math" panose="02040503050406030204" pitchFamily="18" charset="0"/>
                            </a:rPr>
                            <m:t>𝐶𝐸𝑃𝐶</m:t>
                          </m:r>
                          <m:sSub>
                            <m:sSubPr>
                              <m:ctrlPr>
                                <a:rPr lang="ar-AE" i="1">
                                  <a:solidFill>
                                    <a:srgbClr val="595959"/>
                                  </a:solidFill>
                                  <a:latin typeface="Cambria Math" panose="02040503050406030204" pitchFamily="18" charset="0"/>
                                </a:rPr>
                              </m:ctrlPr>
                            </m:sSubPr>
                            <m:e>
                              <m:r>
                                <a:rPr lang="ar-AE" i="1">
                                  <a:solidFill>
                                    <a:srgbClr val="595959"/>
                                  </a:solidFill>
                                  <a:latin typeface="Cambria Math" panose="02040503050406030204" pitchFamily="18" charset="0"/>
                                </a:rPr>
                                <m:t>𝐼</m:t>
                              </m:r>
                            </m:e>
                            <m:sub>
                              <m:r>
                                <a:rPr lang="ar-AE" i="1">
                                  <a:solidFill>
                                    <a:srgbClr val="595959"/>
                                  </a:solidFill>
                                  <a:latin typeface="Cambria Math" panose="02040503050406030204" pitchFamily="18" charset="0"/>
                                </a:rPr>
                                <m:t>𝑏𝑎𝑠𝑒</m:t>
                              </m:r>
                            </m:sub>
                          </m:sSub>
                        </m:den>
                      </m:f>
                    </m:oMath>
                  </m:oMathPara>
                </a14:m>
                <a:endParaRPr lang="ar-AE" dirty="0">
                  <a:solidFill>
                    <a:srgbClr val="595959"/>
                  </a:solidFill>
                  <a:latin typeface="+mn-lt"/>
                </a:endParaRPr>
              </a:p>
              <a:p>
                <a:pPr>
                  <a:buNone/>
                </a:pPr>
                <a:endParaRPr lang="el-GR" dirty="0">
                  <a:solidFill>
                    <a:srgbClr val="595959"/>
                  </a:solidFill>
                  <a:latin typeface="+mn-lt"/>
                </a:endParaRPr>
              </a:p>
              <a:p>
                <a:pPr>
                  <a:buNone/>
                </a:pPr>
                <a:endParaRPr lang="el-GR" dirty="0">
                  <a:solidFill>
                    <a:srgbClr val="595959"/>
                  </a:solidFill>
                  <a:latin typeface="+mn-lt"/>
                </a:endParaRPr>
              </a:p>
              <a:p>
                <a:pPr>
                  <a:buNone/>
                </a:pPr>
                <a:endParaRPr lang="el-GR" dirty="0">
                  <a:solidFill>
                    <a:srgbClr val="595959"/>
                  </a:solidFill>
                  <a:latin typeface="+mn-lt"/>
                </a:endParaRPr>
              </a:p>
              <a:p>
                <a:pPr>
                  <a:buNone/>
                </a:pPr>
                <a:r>
                  <a:rPr lang="en-GB" dirty="0">
                    <a:solidFill>
                      <a:srgbClr val="595959"/>
                    </a:solidFill>
                    <a:latin typeface="+mn-lt"/>
                  </a:rPr>
                  <a:t>Where CEPCI reflects:</a:t>
                </a:r>
              </a:p>
              <a:p>
                <a:pPr>
                  <a:buFont typeface="Arial" panose="020B0604020202020204" pitchFamily="34" charset="0"/>
                  <a:buChar char="•"/>
                </a:pPr>
                <a:r>
                  <a:rPr lang="en-GB" sz="1400" dirty="0">
                    <a:solidFill>
                      <a:srgbClr val="595959"/>
                    </a:solidFill>
                    <a:latin typeface="+mn-lt"/>
                  </a:rPr>
                  <a:t>Equipment index</a:t>
                </a:r>
              </a:p>
              <a:p>
                <a:pPr>
                  <a:buFont typeface="Arial" panose="020B0604020202020204" pitchFamily="34" charset="0"/>
                  <a:buChar char="•"/>
                </a:pPr>
                <a:r>
                  <a:rPr lang="en-GB" sz="1400" dirty="0">
                    <a:solidFill>
                      <a:srgbClr val="595959"/>
                    </a:solidFill>
                    <a:latin typeface="+mn-lt"/>
                  </a:rPr>
                  <a:t>Labor index</a:t>
                </a:r>
              </a:p>
              <a:p>
                <a:pPr>
                  <a:buFont typeface="Arial" panose="020B0604020202020204" pitchFamily="34" charset="0"/>
                  <a:buChar char="•"/>
                </a:pPr>
                <a:r>
                  <a:rPr lang="en-GB" sz="1400" dirty="0">
                    <a:solidFill>
                      <a:srgbClr val="595959"/>
                    </a:solidFill>
                    <a:latin typeface="+mn-lt"/>
                  </a:rPr>
                  <a:t>Structural steel index</a:t>
                </a:r>
              </a:p>
              <a:p>
                <a:pPr>
                  <a:buFont typeface="Arial" panose="020B0604020202020204" pitchFamily="34" charset="0"/>
                  <a:buChar char="•"/>
                </a:pPr>
                <a:r>
                  <a:rPr lang="en-GB" sz="1400" dirty="0">
                    <a:solidFill>
                      <a:srgbClr val="595959"/>
                    </a:solidFill>
                    <a:latin typeface="+mn-lt"/>
                  </a:rPr>
                  <a:t>Engineering services index</a:t>
                </a:r>
              </a:p>
              <a:p>
                <a:pPr>
                  <a:buNone/>
                </a:pPr>
                <a:r>
                  <a:rPr lang="en-GB" sz="1400" dirty="0">
                    <a:solidFill>
                      <a:srgbClr val="595959"/>
                    </a:solidFill>
                    <a:latin typeface="+mn-lt"/>
                  </a:rPr>
                  <a:t>Source: Chemical Engineering Magazine (annual CEPCI report)</a:t>
                </a:r>
              </a:p>
            </p:txBody>
          </p:sp>
        </mc:Choice>
        <mc:Fallback xmlns="">
          <p:sp>
            <p:nvSpPr>
              <p:cNvPr id="15" name="TextBox 14">
                <a:extLst>
                  <a:ext uri="{FF2B5EF4-FFF2-40B4-BE49-F238E27FC236}">
                    <a16:creationId xmlns:a16="http://schemas.microsoft.com/office/drawing/2014/main" id="{66DCEBB4-E802-44FF-6036-D055070380AB}"/>
                  </a:ext>
                </a:extLst>
              </p:cNvPr>
              <p:cNvSpPr txBox="1">
                <a:spLocks noRot="1" noChangeAspect="1" noMove="1" noResize="1" noEditPoints="1" noAdjustHandles="1" noChangeArrowheads="1" noChangeShapeType="1" noTextEdit="1"/>
              </p:cNvSpPr>
              <p:nvPr/>
            </p:nvSpPr>
            <p:spPr>
              <a:xfrm>
                <a:off x="5264724" y="1665328"/>
                <a:ext cx="3879276" cy="3337196"/>
              </a:xfrm>
              <a:prstGeom prst="rect">
                <a:avLst/>
              </a:prstGeom>
              <a:blipFill>
                <a:blip r:embed="rId2"/>
                <a:stretch>
                  <a:fillRect l="-1307" t="-758" b="-758"/>
                </a:stretch>
              </a:blipFill>
            </p:spPr>
            <p:txBody>
              <a:bodyPr/>
              <a:lstStyle/>
              <a:p>
                <a:r>
                  <a:rPr lang="en-GB">
                    <a:noFill/>
                  </a:rPr>
                  <a:t> </a:t>
                </a:r>
              </a:p>
            </p:txBody>
          </p:sp>
        </mc:Fallback>
      </mc:AlternateContent>
    </p:spTree>
    <p:extLst>
      <p:ext uri="{BB962C8B-B14F-4D97-AF65-F5344CB8AC3E}">
        <p14:creationId xmlns:p14="http://schemas.microsoft.com/office/powerpoint/2010/main" val="38084754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F1FE1-FFE3-06B8-870E-C2EF848922B0}"/>
              </a:ext>
            </a:extLst>
          </p:cNvPr>
          <p:cNvSpPr>
            <a:spLocks noGrp="1"/>
          </p:cNvSpPr>
          <p:nvPr>
            <p:ph type="title"/>
          </p:nvPr>
        </p:nvSpPr>
        <p:spPr/>
        <p:txBody>
          <a:bodyPr/>
          <a:lstStyle/>
          <a:p>
            <a:r>
              <a:rPr lang="en-GB" dirty="0"/>
              <a:t>Cost of Manufacturing (COM)</a:t>
            </a:r>
          </a:p>
        </p:txBody>
      </p:sp>
      <p:sp>
        <p:nvSpPr>
          <p:cNvPr id="4" name="Footer Placeholder 3">
            <a:extLst>
              <a:ext uri="{FF2B5EF4-FFF2-40B4-BE49-F238E27FC236}">
                <a16:creationId xmlns:a16="http://schemas.microsoft.com/office/drawing/2014/main" id="{B8AE1DBD-9A01-9F80-C7BB-AE6C3B6E2377}"/>
              </a:ext>
            </a:extLst>
          </p:cNvPr>
          <p:cNvSpPr>
            <a:spLocks noGrp="1"/>
          </p:cNvSpPr>
          <p:nvPr>
            <p:ph type="ftr" sz="quarter" idx="10"/>
          </p:nvPr>
        </p:nvSpPr>
        <p:spPr/>
        <p:txBody>
          <a:bodyPr/>
          <a:lstStyle/>
          <a:p>
            <a:pPr>
              <a:defRPr/>
            </a:pPr>
            <a:r>
              <a:rPr lang="en-US"/>
              <a:t>External Training: Sustainability assessment</a:t>
            </a:r>
            <a:endParaRPr lang="it-IT" dirty="0"/>
          </a:p>
        </p:txBody>
      </p:sp>
      <p:sp>
        <p:nvSpPr>
          <p:cNvPr id="5" name="Slide Number Placeholder 4">
            <a:extLst>
              <a:ext uri="{FF2B5EF4-FFF2-40B4-BE49-F238E27FC236}">
                <a16:creationId xmlns:a16="http://schemas.microsoft.com/office/drawing/2014/main" id="{AD469D5E-8F7A-5D27-2D25-CE089E3DA7F6}"/>
              </a:ext>
            </a:extLst>
          </p:cNvPr>
          <p:cNvSpPr>
            <a:spLocks noGrp="1"/>
          </p:cNvSpPr>
          <p:nvPr>
            <p:ph type="sldNum" sz="quarter" idx="11"/>
          </p:nvPr>
        </p:nvSpPr>
        <p:spPr/>
        <p:txBody>
          <a:bodyPr/>
          <a:lstStyle/>
          <a:p>
            <a:pPr>
              <a:defRPr/>
            </a:pPr>
            <a:fld id="{3E5630D3-3DA3-455C-A380-9841F777A6B6}" type="slidenum">
              <a:rPr lang="it-IT" altLang="it-IT" smtClean="0"/>
              <a:pPr>
                <a:defRPr/>
              </a:pPr>
              <a:t>31</a:t>
            </a:fld>
            <a:endParaRPr lang="it-IT" altLang="it-IT" dirty="0"/>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904BCC5-B67F-B7A7-0836-42FDB2CE6071}"/>
                  </a:ext>
                </a:extLst>
              </p:cNvPr>
              <p:cNvSpPr txBox="1"/>
              <p:nvPr/>
            </p:nvSpPr>
            <p:spPr>
              <a:xfrm>
                <a:off x="86233" y="703264"/>
                <a:ext cx="7265543" cy="1135824"/>
              </a:xfrm>
              <a:prstGeom prst="rect">
                <a:avLst/>
              </a:prstGeom>
              <a:noFill/>
            </p:spPr>
            <p:txBody>
              <a:bodyPr wrap="square">
                <a:spAutoFit/>
              </a:bodyPr>
              <a:lstStyle/>
              <a:p>
                <a:r>
                  <a:rPr lang="en-GB" sz="1400" b="1" dirty="0">
                    <a:latin typeface="+mn-lt"/>
                    <a:cs typeface="+mj-cs"/>
                  </a:rPr>
                  <a:t>Fixed Capital Investment (FCI)</a:t>
                </a:r>
                <a:endParaRPr lang="el-GR" sz="1400" b="1" dirty="0">
                  <a:latin typeface="+mn-lt"/>
                  <a:cs typeface="+mj-cs"/>
                </a:endParaRPr>
              </a:p>
              <a:p>
                <a:endParaRPr lang="en-GB" sz="1400" b="1" dirty="0">
                  <a:latin typeface="+mn-lt"/>
                  <a:cs typeface="+mj-cs"/>
                </a:endParaRPr>
              </a:p>
              <a:p>
                <a:r>
                  <a:rPr lang="en-GB" sz="1400" b="1" dirty="0">
                    <a:latin typeface="+mn-lt"/>
                    <a:cs typeface="+mj-cs"/>
                  </a:rPr>
                  <a:t>Lang Factor Method</a:t>
                </a:r>
                <a14:m>
                  <m:oMath xmlns:m="http://schemas.openxmlformats.org/officeDocument/2006/math">
                    <m:r>
                      <a:rPr lang="el-GR" sz="1400" b="1" i="1" smtClean="0">
                        <a:latin typeface="Cambria Math" panose="02040503050406030204" pitchFamily="18" charset="0"/>
                        <a:cs typeface="+mj-cs"/>
                      </a:rPr>
                      <m:t>. </m:t>
                    </m:r>
                    <m:r>
                      <a:rPr lang="el-GR" sz="1400" b="0" i="1" smtClean="0">
                        <a:latin typeface="Cambria Math" panose="02040503050406030204" pitchFamily="18" charset="0"/>
                        <a:cs typeface="+mj-cs"/>
                      </a:rPr>
                      <m:t>     </m:t>
                    </m:r>
                    <m:r>
                      <a:rPr lang="en-GB" sz="1400" i="1">
                        <a:latin typeface="Cambria Math" panose="02040503050406030204" pitchFamily="18" charset="0"/>
                        <a:cs typeface="+mj-cs"/>
                      </a:rPr>
                      <m:t>𝐹𝐶𝐼</m:t>
                    </m:r>
                    <m:r>
                      <a:rPr lang="en-GB" sz="1400">
                        <a:latin typeface="Cambria Math" panose="02040503050406030204" pitchFamily="18" charset="0"/>
                        <a:cs typeface="+mj-cs"/>
                      </a:rPr>
                      <m:t>=</m:t>
                    </m:r>
                    <m:sSub>
                      <m:sSubPr>
                        <m:ctrlPr>
                          <a:rPr lang="ar-AE" sz="1400" i="1">
                            <a:latin typeface="Cambria Math" panose="02040503050406030204" pitchFamily="18" charset="0"/>
                            <a:cs typeface="+mj-cs"/>
                          </a:rPr>
                        </m:ctrlPr>
                      </m:sSubPr>
                      <m:e>
                        <m:r>
                          <a:rPr lang="ar-AE" sz="1400" i="1">
                            <a:latin typeface="Cambria Math" panose="02040503050406030204" pitchFamily="18" charset="0"/>
                            <a:cs typeface="+mj-cs"/>
                          </a:rPr>
                          <m:t>𝑓</m:t>
                        </m:r>
                      </m:e>
                      <m:sub>
                        <m:r>
                          <a:rPr lang="ar-AE" sz="1400" i="1">
                            <a:latin typeface="Cambria Math" panose="02040503050406030204" pitchFamily="18" charset="0"/>
                            <a:cs typeface="+mj-cs"/>
                          </a:rPr>
                          <m:t>𝐿</m:t>
                        </m:r>
                      </m:sub>
                    </m:sSub>
                    <m:r>
                      <a:rPr lang="ar-AE" sz="1400">
                        <a:latin typeface="Cambria Math" panose="02040503050406030204" pitchFamily="18" charset="0"/>
                        <a:cs typeface="+mj-cs"/>
                      </a:rPr>
                      <m:t>⋅</m:t>
                    </m:r>
                    <m:nary>
                      <m:naryPr>
                        <m:chr m:val="∑"/>
                        <m:grow m:val="on"/>
                        <m:subHide m:val="on"/>
                        <m:supHide m:val="on"/>
                        <m:ctrlPr>
                          <a:rPr lang="ar-AE" sz="1400" i="1">
                            <a:latin typeface="Cambria Math" panose="02040503050406030204" pitchFamily="18" charset="0"/>
                            <a:cs typeface="+mj-cs"/>
                          </a:rPr>
                        </m:ctrlPr>
                      </m:naryPr>
                      <m:sub/>
                      <m:sup/>
                      <m:e>
                        <m:sSub>
                          <m:sSubPr>
                            <m:ctrlPr>
                              <a:rPr lang="ar-AE" sz="1400" i="1">
                                <a:latin typeface="Cambria Math" panose="02040503050406030204" pitchFamily="18" charset="0"/>
                                <a:cs typeface="+mj-cs"/>
                              </a:rPr>
                            </m:ctrlPr>
                          </m:sSubPr>
                          <m:e>
                            <m:r>
                              <a:rPr lang="ar-AE" sz="1400" i="1">
                                <a:latin typeface="Cambria Math" panose="02040503050406030204" pitchFamily="18" charset="0"/>
                                <a:cs typeface="+mj-cs"/>
                              </a:rPr>
                              <m:t>𝐶</m:t>
                            </m:r>
                          </m:e>
                          <m:sub>
                            <m:r>
                              <a:rPr lang="ar-AE" sz="1400" i="1">
                                <a:latin typeface="Cambria Math" panose="02040503050406030204" pitchFamily="18" charset="0"/>
                                <a:cs typeface="+mj-cs"/>
                              </a:rPr>
                              <m:t>𝑝</m:t>
                            </m:r>
                          </m:sub>
                        </m:sSub>
                      </m:e>
                    </m:nary>
                  </m:oMath>
                </a14:m>
                <a:r>
                  <a:rPr lang="el-GR" sz="1400" dirty="0">
                    <a:latin typeface="+mn-lt"/>
                    <a:cs typeface="+mj-cs"/>
                  </a:rPr>
                  <a:t>  </a:t>
                </a:r>
                <a:r>
                  <a:rPr lang="en-GB" sz="1400" dirty="0">
                    <a:latin typeface="+mn-lt"/>
                    <a:cs typeface="+mj-cs"/>
                  </a:rPr>
                  <a:t>where:</a:t>
                </a:r>
                <a:r>
                  <a:rPr lang="el-GR" sz="1400" dirty="0">
                    <a:latin typeface="+mn-lt"/>
                    <a:cs typeface="+mj-cs"/>
                  </a:rPr>
                  <a:t>  </a:t>
                </a:r>
                <a14:m>
                  <m:oMath xmlns:m="http://schemas.openxmlformats.org/officeDocument/2006/math">
                    <m:r>
                      <a:rPr lang="en-GB" sz="1400" i="1">
                        <a:latin typeface="Cambria Math" panose="02040503050406030204" pitchFamily="18" charset="0"/>
                        <a:cs typeface="+mj-cs"/>
                      </a:rPr>
                      <m:t>𝑓</m:t>
                    </m:r>
                  </m:oMath>
                </a14:m>
                <a:r>
                  <a:rPr lang="en-GB" sz="1400" dirty="0">
                    <a:latin typeface="+mn-lt"/>
                    <a:cs typeface="+mj-cs"/>
                  </a:rPr>
                  <a:t>≈ 3–5 depending on plant complexity.</a:t>
                </a:r>
              </a:p>
              <a:p>
                <a:endParaRPr lang="ar-AE" sz="1400" dirty="0">
                  <a:latin typeface="+mn-lt"/>
                  <a:cs typeface="+mj-cs"/>
                </a:endParaRPr>
              </a:p>
            </p:txBody>
          </p:sp>
        </mc:Choice>
        <mc:Fallback xmlns="">
          <p:sp>
            <p:nvSpPr>
              <p:cNvPr id="7" name="TextBox 6">
                <a:extLst>
                  <a:ext uri="{FF2B5EF4-FFF2-40B4-BE49-F238E27FC236}">
                    <a16:creationId xmlns:a16="http://schemas.microsoft.com/office/drawing/2014/main" id="{9904BCC5-B67F-B7A7-0836-42FDB2CE6071}"/>
                  </a:ext>
                </a:extLst>
              </p:cNvPr>
              <p:cNvSpPr txBox="1">
                <a:spLocks noRot="1" noChangeAspect="1" noMove="1" noResize="1" noEditPoints="1" noAdjustHandles="1" noChangeArrowheads="1" noChangeShapeType="1" noTextEdit="1"/>
              </p:cNvSpPr>
              <p:nvPr/>
            </p:nvSpPr>
            <p:spPr>
              <a:xfrm>
                <a:off x="86233" y="703264"/>
                <a:ext cx="7265543" cy="1135824"/>
              </a:xfrm>
              <a:prstGeom prst="rect">
                <a:avLst/>
              </a:prstGeom>
              <a:blipFill>
                <a:blip r:embed="rId2"/>
                <a:stretch>
                  <a:fillRect l="-175" t="-31111" b="-8111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4F054D39-BC7C-415E-18D9-6118CFA4D2D7}"/>
                  </a:ext>
                </a:extLst>
              </p:cNvPr>
              <p:cNvSpPr txBox="1"/>
              <p:nvPr/>
            </p:nvSpPr>
            <p:spPr>
              <a:xfrm>
                <a:off x="859537" y="2095120"/>
                <a:ext cx="6830568" cy="2923877"/>
              </a:xfrm>
              <a:prstGeom prst="rect">
                <a:avLst/>
              </a:prstGeom>
              <a:noFill/>
            </p:spPr>
            <p:txBody>
              <a:bodyPr wrap="square" rtlCol="0">
                <a:spAutoFit/>
              </a:bodyPr>
              <a:lstStyle/>
              <a:p>
                <a:pPr algn="ctr"/>
                <a:r>
                  <a:rPr lang="en-GB" sz="1600" b="1" dirty="0">
                    <a:latin typeface="+mn-lt"/>
                  </a:rPr>
                  <a:t>Cost of Manufacturing (COM)</a:t>
                </a:r>
              </a:p>
              <a:p>
                <a:pPr algn="ctr"/>
                <a:r>
                  <a:rPr lang="en-GB" sz="1600" dirty="0">
                    <a:latin typeface="+mn-lt"/>
                  </a:rPr>
                  <a:t>The Cost of Manufacturing is calculated </a:t>
                </a:r>
                <a:r>
                  <a:rPr lang="el-GR" sz="1600" dirty="0">
                    <a:latin typeface="+mn-lt"/>
                  </a:rPr>
                  <a:t>(</a:t>
                </a:r>
                <a:r>
                  <a:rPr lang="en-GB" sz="1600" dirty="0">
                    <a:latin typeface="+mn-lt"/>
                  </a:rPr>
                  <a:t>classical chemical engineering approach</a:t>
                </a:r>
                <a:r>
                  <a:rPr lang="el-GR" sz="1600" dirty="0">
                    <a:latin typeface="+mn-lt"/>
                  </a:rPr>
                  <a:t>)</a:t>
                </a:r>
                <a:r>
                  <a:rPr lang="en-GB" sz="1600" dirty="0">
                    <a:latin typeface="+mn-lt"/>
                  </a:rPr>
                  <a:t>:</a:t>
                </a:r>
                <a:endParaRPr lang="el-GR" sz="1600" dirty="0">
                  <a:latin typeface="+mn-lt"/>
                </a:endParaRPr>
              </a:p>
              <a:p>
                <a:pPr algn="ctr"/>
                <a:endParaRPr lang="en-GB" sz="1600" dirty="0">
                  <a:latin typeface="+mn-lt"/>
                </a:endParaRPr>
              </a:p>
              <a:p>
                <a:pPr algn="ctr"/>
                <a14:m>
                  <m:oMathPara xmlns:m="http://schemas.openxmlformats.org/officeDocument/2006/math">
                    <m:oMathParaPr>
                      <m:jc m:val="centerGroup"/>
                    </m:oMathParaPr>
                    <m:oMath xmlns:m="http://schemas.openxmlformats.org/officeDocument/2006/math">
                      <m:r>
                        <a:rPr lang="en-GB" sz="1600" i="1">
                          <a:latin typeface="Cambria Math" panose="02040503050406030204" pitchFamily="18" charset="0"/>
                        </a:rPr>
                        <m:t>𝐶𝑂𝑀</m:t>
                      </m:r>
                      <m:r>
                        <a:rPr lang="en-GB" sz="1600">
                          <a:latin typeface="Cambria Math" panose="02040503050406030204" pitchFamily="18" charset="0"/>
                        </a:rPr>
                        <m:t>=0.18⋅</m:t>
                      </m:r>
                      <m:r>
                        <a:rPr lang="en-GB" sz="1600" i="1">
                          <a:latin typeface="Cambria Math" panose="02040503050406030204" pitchFamily="18" charset="0"/>
                        </a:rPr>
                        <m:t>𝐹𝐶𝐼</m:t>
                      </m:r>
                      <m:r>
                        <a:rPr lang="en-GB" sz="1600">
                          <a:latin typeface="Cambria Math" panose="02040503050406030204" pitchFamily="18" charset="0"/>
                        </a:rPr>
                        <m:t>+2.73⋅</m:t>
                      </m:r>
                      <m:r>
                        <a:rPr lang="en-GB" sz="1600" i="1">
                          <a:latin typeface="Cambria Math" panose="02040503050406030204" pitchFamily="18" charset="0"/>
                        </a:rPr>
                        <m:t>𝐶𝑂𝐿</m:t>
                      </m:r>
                      <m:r>
                        <a:rPr lang="en-GB" sz="1600">
                          <a:latin typeface="Cambria Math" panose="02040503050406030204" pitchFamily="18" charset="0"/>
                        </a:rPr>
                        <m:t>+1.23⋅</m:t>
                      </m:r>
                      <m:d>
                        <m:dPr>
                          <m:ctrlPr>
                            <a:rPr lang="ar-AE" sz="1600" i="1">
                              <a:latin typeface="Cambria Math" panose="02040503050406030204" pitchFamily="18" charset="0"/>
                            </a:rPr>
                          </m:ctrlPr>
                        </m:dPr>
                        <m:e>
                          <m:r>
                            <a:rPr lang="ar-AE" sz="1600" i="1">
                              <a:latin typeface="Cambria Math" panose="02040503050406030204" pitchFamily="18" charset="0"/>
                            </a:rPr>
                            <m:t>𝐶𝑈𝑇</m:t>
                          </m:r>
                          <m:r>
                            <a:rPr lang="ar-AE" sz="1600">
                              <a:latin typeface="Cambria Math" panose="02040503050406030204" pitchFamily="18" charset="0"/>
                            </a:rPr>
                            <m:t>+</m:t>
                          </m:r>
                          <m:r>
                            <a:rPr lang="ar-AE" sz="1600" i="1">
                              <a:latin typeface="Cambria Math" panose="02040503050406030204" pitchFamily="18" charset="0"/>
                            </a:rPr>
                            <m:t>𝐶𝑊𝑇</m:t>
                          </m:r>
                          <m:r>
                            <a:rPr lang="ar-AE" sz="1600">
                              <a:latin typeface="Cambria Math" panose="02040503050406030204" pitchFamily="18" charset="0"/>
                            </a:rPr>
                            <m:t>+</m:t>
                          </m:r>
                          <m:r>
                            <a:rPr lang="ar-AE" sz="1600" i="1">
                              <a:latin typeface="Cambria Math" panose="02040503050406030204" pitchFamily="18" charset="0"/>
                            </a:rPr>
                            <m:t>𝐶𝑅𝑀</m:t>
                          </m:r>
                        </m:e>
                      </m:d>
                    </m:oMath>
                  </m:oMathPara>
                </a14:m>
                <a:endParaRPr lang="ar-AE" sz="1600" dirty="0">
                  <a:latin typeface="+mn-lt"/>
                </a:endParaRPr>
              </a:p>
              <a:p>
                <a:pPr algn="ctr"/>
                <a:endParaRPr lang="el-GR" sz="1600" dirty="0">
                  <a:latin typeface="+mn-lt"/>
                </a:endParaRPr>
              </a:p>
              <a:p>
                <a:r>
                  <a:rPr lang="en-GB" sz="1200" dirty="0">
                    <a:latin typeface="+mn-lt"/>
                  </a:rPr>
                  <a:t>Where:</a:t>
                </a:r>
              </a:p>
              <a:p>
                <a:r>
                  <a:rPr lang="en-GB" sz="1200" dirty="0">
                    <a:latin typeface="+mn-lt"/>
                  </a:rPr>
                  <a:t>FCI = Fixed Capital Investment</a:t>
                </a:r>
              </a:p>
              <a:p>
                <a:r>
                  <a:rPr lang="en-GB" sz="1200" dirty="0">
                    <a:latin typeface="+mn-lt"/>
                  </a:rPr>
                  <a:t>COL = Cost of Labor</a:t>
                </a:r>
              </a:p>
              <a:p>
                <a:r>
                  <a:rPr lang="en-GB" sz="1200" dirty="0">
                    <a:latin typeface="+mn-lt"/>
                  </a:rPr>
                  <a:t>CUT = Cost of Utilities</a:t>
                </a:r>
              </a:p>
              <a:p>
                <a:r>
                  <a:rPr lang="en-GB" sz="1200" dirty="0">
                    <a:latin typeface="+mn-lt"/>
                  </a:rPr>
                  <a:t>CWT = Cost of Waste Treatment</a:t>
                </a:r>
              </a:p>
              <a:p>
                <a:r>
                  <a:rPr lang="en-GB" sz="1200" dirty="0">
                    <a:latin typeface="+mn-lt"/>
                  </a:rPr>
                  <a:t>CRM = Cost of Raw Materials</a:t>
                </a:r>
              </a:p>
              <a:p>
                <a:pPr algn="ctr"/>
                <a:endParaRPr lang="en-GB" sz="1600" dirty="0">
                  <a:latin typeface="+mn-lt"/>
                </a:endParaRPr>
              </a:p>
            </p:txBody>
          </p:sp>
        </mc:Choice>
        <mc:Fallback xmlns="">
          <p:sp>
            <p:nvSpPr>
              <p:cNvPr id="9" name="TextBox 8">
                <a:extLst>
                  <a:ext uri="{FF2B5EF4-FFF2-40B4-BE49-F238E27FC236}">
                    <a16:creationId xmlns:a16="http://schemas.microsoft.com/office/drawing/2014/main" id="{4F054D39-BC7C-415E-18D9-6118CFA4D2D7}"/>
                  </a:ext>
                </a:extLst>
              </p:cNvPr>
              <p:cNvSpPr txBox="1">
                <a:spLocks noRot="1" noChangeAspect="1" noMove="1" noResize="1" noEditPoints="1" noAdjustHandles="1" noChangeArrowheads="1" noChangeShapeType="1" noTextEdit="1"/>
              </p:cNvSpPr>
              <p:nvPr/>
            </p:nvSpPr>
            <p:spPr>
              <a:xfrm>
                <a:off x="859537" y="2095120"/>
                <a:ext cx="6830568" cy="2923877"/>
              </a:xfrm>
              <a:prstGeom prst="rect">
                <a:avLst/>
              </a:prstGeom>
              <a:blipFill>
                <a:blip r:embed="rId3"/>
                <a:stretch>
                  <a:fillRect t="-866"/>
                </a:stretch>
              </a:blipFill>
            </p:spPr>
            <p:txBody>
              <a:bodyPr/>
              <a:lstStyle/>
              <a:p>
                <a:r>
                  <a:rPr lang="en-GB">
                    <a:noFill/>
                  </a:rPr>
                  <a:t> </a:t>
                </a:r>
              </a:p>
            </p:txBody>
          </p:sp>
        </mc:Fallback>
      </mc:AlternateContent>
    </p:spTree>
    <p:extLst>
      <p:ext uri="{BB962C8B-B14F-4D97-AF65-F5344CB8AC3E}">
        <p14:creationId xmlns:p14="http://schemas.microsoft.com/office/powerpoint/2010/main" val="36467556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50A0C-50C5-9232-A47D-DB85BF4401E5}"/>
              </a:ext>
            </a:extLst>
          </p:cNvPr>
          <p:cNvSpPr>
            <a:spLocks noGrp="1"/>
          </p:cNvSpPr>
          <p:nvPr>
            <p:ph type="title"/>
          </p:nvPr>
        </p:nvSpPr>
        <p:spPr/>
        <p:txBody>
          <a:bodyPr/>
          <a:lstStyle/>
          <a:p>
            <a:r>
              <a:rPr lang="en-GB" dirty="0"/>
              <a:t>Minimum Selling Price (MSP)</a:t>
            </a:r>
          </a:p>
        </p:txBody>
      </p:sp>
      <p:sp>
        <p:nvSpPr>
          <p:cNvPr id="4" name="Footer Placeholder 3">
            <a:extLst>
              <a:ext uri="{FF2B5EF4-FFF2-40B4-BE49-F238E27FC236}">
                <a16:creationId xmlns:a16="http://schemas.microsoft.com/office/drawing/2014/main" id="{044CD7EF-6211-16B2-CC59-057ED0C866A6}"/>
              </a:ext>
            </a:extLst>
          </p:cNvPr>
          <p:cNvSpPr>
            <a:spLocks noGrp="1"/>
          </p:cNvSpPr>
          <p:nvPr>
            <p:ph type="ftr" sz="quarter" idx="10"/>
          </p:nvPr>
        </p:nvSpPr>
        <p:spPr/>
        <p:txBody>
          <a:bodyPr/>
          <a:lstStyle/>
          <a:p>
            <a:pPr>
              <a:defRPr/>
            </a:pPr>
            <a:r>
              <a:rPr lang="en-US"/>
              <a:t>External Training: Sustainability assessment</a:t>
            </a:r>
            <a:endParaRPr lang="it-IT" dirty="0"/>
          </a:p>
        </p:txBody>
      </p:sp>
      <p:sp>
        <p:nvSpPr>
          <p:cNvPr id="5" name="Slide Number Placeholder 4">
            <a:extLst>
              <a:ext uri="{FF2B5EF4-FFF2-40B4-BE49-F238E27FC236}">
                <a16:creationId xmlns:a16="http://schemas.microsoft.com/office/drawing/2014/main" id="{B7C9651F-EC3A-7018-A4C3-6A2A2D2D1E97}"/>
              </a:ext>
            </a:extLst>
          </p:cNvPr>
          <p:cNvSpPr>
            <a:spLocks noGrp="1"/>
          </p:cNvSpPr>
          <p:nvPr>
            <p:ph type="sldNum" sz="quarter" idx="11"/>
          </p:nvPr>
        </p:nvSpPr>
        <p:spPr/>
        <p:txBody>
          <a:bodyPr/>
          <a:lstStyle/>
          <a:p>
            <a:pPr>
              <a:defRPr/>
            </a:pPr>
            <a:fld id="{3E5630D3-3DA3-455C-A380-9841F777A6B6}" type="slidenum">
              <a:rPr lang="it-IT" altLang="it-IT" smtClean="0"/>
              <a:pPr>
                <a:defRPr/>
              </a:pPr>
              <a:t>32</a:t>
            </a:fld>
            <a:endParaRPr lang="it-IT" altLang="it-IT" dirty="0"/>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F02386AB-A376-9DAA-42CF-21E2B1B42280}"/>
                  </a:ext>
                </a:extLst>
              </p:cNvPr>
              <p:cNvSpPr txBox="1"/>
              <p:nvPr/>
            </p:nvSpPr>
            <p:spPr>
              <a:xfrm>
                <a:off x="1909951" y="832183"/>
                <a:ext cx="5324095" cy="3919406"/>
              </a:xfrm>
              <a:prstGeom prst="rect">
                <a:avLst/>
              </a:prstGeom>
              <a:noFill/>
            </p:spPr>
            <p:txBody>
              <a:bodyPr wrap="square">
                <a:spAutoFit/>
              </a:bodyPr>
              <a:lstStyle/>
              <a:p>
                <a:pPr>
                  <a:buNone/>
                </a:pPr>
                <a:r>
                  <a:rPr lang="en-GB" b="1" dirty="0">
                    <a:latin typeface="+mn-lt"/>
                    <a:cs typeface="+mj-cs"/>
                  </a:rPr>
                  <a:t>Minimum Selling Price (MSP)</a:t>
                </a:r>
              </a:p>
              <a:p>
                <a:pPr>
                  <a:buNone/>
                </a:pPr>
                <a:endParaRPr lang="en-GB" b="1" dirty="0">
                  <a:latin typeface="+mn-lt"/>
                  <a:cs typeface="+mj-cs"/>
                </a:endParaRPr>
              </a:p>
              <a:p>
                <a:pPr>
                  <a:buNone/>
                </a:pPr>
                <a:r>
                  <a:rPr lang="en-GB" dirty="0">
                    <a:latin typeface="+mn-lt"/>
                    <a:cs typeface="+mj-cs"/>
                  </a:rPr>
                  <a:t>MSP is defined such that:</a:t>
                </a:r>
              </a:p>
              <a:p>
                <a:pPr>
                  <a:buNone/>
                </a:pPr>
                <a:endParaRPr lang="en-GB" dirty="0">
                  <a:latin typeface="+mn-lt"/>
                  <a:cs typeface="+mj-cs"/>
                </a:endParaRPr>
              </a:p>
              <a:p>
                <a:pPr>
                  <a:buNone/>
                </a:pPr>
                <a14:m>
                  <m:oMathPara xmlns:m="http://schemas.openxmlformats.org/officeDocument/2006/math">
                    <m:oMathParaPr>
                      <m:jc m:val="centerGroup"/>
                    </m:oMathParaPr>
                    <m:oMath xmlns:m="http://schemas.openxmlformats.org/officeDocument/2006/math">
                      <m:r>
                        <a:rPr lang="en-GB" i="1">
                          <a:latin typeface="Cambria Math" panose="02040503050406030204" pitchFamily="18" charset="0"/>
                          <a:cs typeface="+mj-cs"/>
                        </a:rPr>
                        <m:t>𝑁𝑃𝑉</m:t>
                      </m:r>
                      <m:r>
                        <a:rPr lang="en-GB" i="0">
                          <a:latin typeface="Cambria Math" panose="02040503050406030204" pitchFamily="18" charset="0"/>
                          <a:cs typeface="+mj-cs"/>
                        </a:rPr>
                        <m:t>=</m:t>
                      </m:r>
                      <m:nary>
                        <m:naryPr>
                          <m:chr m:val="∑"/>
                          <m:grow m:val="on"/>
                          <m:ctrlPr>
                            <a:rPr lang="ar-AE" i="1">
                              <a:latin typeface="Cambria Math" panose="02040503050406030204" pitchFamily="18" charset="0"/>
                              <a:cs typeface="+mj-cs"/>
                            </a:rPr>
                          </m:ctrlPr>
                        </m:naryPr>
                        <m:sub>
                          <m:r>
                            <a:rPr lang="ar-AE" i="1">
                              <a:latin typeface="Cambria Math" panose="02040503050406030204" pitchFamily="18" charset="0"/>
                              <a:cs typeface="+mj-cs"/>
                            </a:rPr>
                            <m:t>𝑡</m:t>
                          </m:r>
                          <m:r>
                            <a:rPr lang="ar-AE" i="0">
                              <a:latin typeface="Cambria Math" panose="02040503050406030204" pitchFamily="18" charset="0"/>
                              <a:cs typeface="+mj-cs"/>
                            </a:rPr>
                            <m:t>=0</m:t>
                          </m:r>
                        </m:sub>
                        <m:sup>
                          <m:r>
                            <a:rPr lang="ar-AE" i="1">
                              <a:latin typeface="Cambria Math" panose="02040503050406030204" pitchFamily="18" charset="0"/>
                              <a:cs typeface="+mj-cs"/>
                            </a:rPr>
                            <m:t>𝑁</m:t>
                          </m:r>
                        </m:sup>
                        <m:e>
                          <m:f>
                            <m:fPr>
                              <m:ctrlPr>
                                <a:rPr lang="ar-AE" i="1">
                                  <a:latin typeface="Cambria Math" panose="02040503050406030204" pitchFamily="18" charset="0"/>
                                  <a:cs typeface="+mj-cs"/>
                                </a:rPr>
                              </m:ctrlPr>
                            </m:fPr>
                            <m:num>
                              <m:r>
                                <a:rPr lang="ar-AE" i="1">
                                  <a:latin typeface="Cambria Math" panose="02040503050406030204" pitchFamily="18" charset="0"/>
                                  <a:cs typeface="+mj-cs"/>
                                </a:rPr>
                                <m:t>𝐶</m:t>
                              </m:r>
                              <m:sSub>
                                <m:sSubPr>
                                  <m:ctrlPr>
                                    <a:rPr lang="ar-AE" i="1">
                                      <a:latin typeface="Cambria Math" panose="02040503050406030204" pitchFamily="18" charset="0"/>
                                      <a:cs typeface="+mj-cs"/>
                                    </a:rPr>
                                  </m:ctrlPr>
                                </m:sSubPr>
                                <m:e>
                                  <m:r>
                                    <a:rPr lang="ar-AE" i="1">
                                      <a:latin typeface="Cambria Math" panose="02040503050406030204" pitchFamily="18" charset="0"/>
                                      <a:cs typeface="+mj-cs"/>
                                    </a:rPr>
                                    <m:t>𝐹</m:t>
                                  </m:r>
                                </m:e>
                                <m:sub>
                                  <m:r>
                                    <a:rPr lang="ar-AE" i="1">
                                      <a:latin typeface="Cambria Math" panose="02040503050406030204" pitchFamily="18" charset="0"/>
                                      <a:cs typeface="+mj-cs"/>
                                    </a:rPr>
                                    <m:t>𝑡</m:t>
                                  </m:r>
                                </m:sub>
                              </m:sSub>
                            </m:num>
                            <m:den>
                              <m:d>
                                <m:dPr>
                                  <m:endChr m:val=""/>
                                  <m:ctrlPr>
                                    <a:rPr lang="ar-AE" i="1">
                                      <a:latin typeface="Cambria Math" panose="02040503050406030204" pitchFamily="18" charset="0"/>
                                      <a:cs typeface="+mj-cs"/>
                                    </a:rPr>
                                  </m:ctrlPr>
                                </m:dPr>
                                <m:e>
                                  <m:r>
                                    <a:rPr lang="ar-AE" i="0">
                                      <a:latin typeface="Cambria Math" panose="02040503050406030204" pitchFamily="18" charset="0"/>
                                      <a:cs typeface="+mj-cs"/>
                                    </a:rPr>
                                    <m:t>1+</m:t>
                                  </m:r>
                                  <m:r>
                                    <a:rPr lang="ar-AE" i="1">
                                      <a:latin typeface="Cambria Math" panose="02040503050406030204" pitchFamily="18" charset="0"/>
                                      <a:cs typeface="+mj-cs"/>
                                    </a:rPr>
                                    <m:t>𝑟</m:t>
                                  </m:r>
                                  <m:sSup>
                                    <m:sSupPr>
                                      <m:ctrlPr>
                                        <a:rPr lang="ar-AE" i="1">
                                          <a:latin typeface="Cambria Math" panose="02040503050406030204" pitchFamily="18" charset="0"/>
                                          <a:cs typeface="+mj-cs"/>
                                        </a:rPr>
                                      </m:ctrlPr>
                                    </m:sSupPr>
                                    <m:e>
                                      <m:d>
                                        <m:dPr>
                                          <m:begChr m:val=""/>
                                          <m:endChr m:val=""/>
                                          <m:ctrlPr>
                                            <a:rPr lang="ar-AE" i="1">
                                              <a:latin typeface="Cambria Math" panose="02040503050406030204" pitchFamily="18" charset="0"/>
                                              <a:cs typeface="+mj-cs"/>
                                            </a:rPr>
                                          </m:ctrlPr>
                                        </m:dPr>
                                        <m:e>
                                          <m:r>
                                            <a:rPr lang="ar-AE" i="0">
                                              <a:latin typeface="Cambria Math" panose="02040503050406030204" pitchFamily="18" charset="0"/>
                                              <a:cs typeface="+mj-cs"/>
                                            </a:rPr>
                                            <m:t>)</m:t>
                                          </m:r>
                                        </m:e>
                                      </m:d>
                                    </m:e>
                                    <m:sup>
                                      <m:r>
                                        <a:rPr lang="ar-AE" i="1">
                                          <a:latin typeface="Cambria Math" panose="02040503050406030204" pitchFamily="18" charset="0"/>
                                          <a:cs typeface="+mj-cs"/>
                                        </a:rPr>
                                        <m:t>𝑡</m:t>
                                      </m:r>
                                    </m:sup>
                                  </m:sSup>
                                </m:e>
                              </m:d>
                            </m:den>
                          </m:f>
                        </m:e>
                      </m:nary>
                      <m:r>
                        <a:rPr lang="ar-AE" i="0">
                          <a:latin typeface="Cambria Math" panose="02040503050406030204" pitchFamily="18" charset="0"/>
                          <a:cs typeface="+mj-cs"/>
                        </a:rPr>
                        <m:t>=0</m:t>
                      </m:r>
                    </m:oMath>
                  </m:oMathPara>
                </a14:m>
                <a:endParaRPr lang="ar-AE" dirty="0">
                  <a:latin typeface="+mn-lt"/>
                  <a:cs typeface="+mj-cs"/>
                </a:endParaRPr>
              </a:p>
              <a:p>
                <a:pPr>
                  <a:buNone/>
                </a:pPr>
                <a:endParaRPr lang="en-GB" dirty="0">
                  <a:latin typeface="+mn-lt"/>
                  <a:cs typeface="+mj-cs"/>
                </a:endParaRPr>
              </a:p>
              <a:p>
                <a:pPr>
                  <a:buNone/>
                </a:pPr>
                <a:r>
                  <a:rPr lang="en-GB" dirty="0">
                    <a:latin typeface="+mn-lt"/>
                    <a:cs typeface="+mj-cs"/>
                  </a:rPr>
                  <a:t>Solving for product price yields:</a:t>
                </a:r>
              </a:p>
              <a:p>
                <a:pPr>
                  <a:buNone/>
                </a:pPr>
                <a:endParaRPr lang="en-GB" dirty="0">
                  <a:latin typeface="+mn-lt"/>
                  <a:cs typeface="+mj-cs"/>
                </a:endParaRPr>
              </a:p>
              <a:p>
                <a:pPr>
                  <a:buNone/>
                </a:pPr>
                <a14:m>
                  <m:oMathPara xmlns:m="http://schemas.openxmlformats.org/officeDocument/2006/math">
                    <m:oMathParaPr>
                      <m:jc m:val="centerGroup"/>
                    </m:oMathParaPr>
                    <m:oMath xmlns:m="http://schemas.openxmlformats.org/officeDocument/2006/math">
                      <m:r>
                        <a:rPr lang="en-GB" i="1">
                          <a:latin typeface="Cambria Math" panose="02040503050406030204" pitchFamily="18" charset="0"/>
                          <a:cs typeface="+mj-cs"/>
                        </a:rPr>
                        <m:t>𝑀𝑆𝑃</m:t>
                      </m:r>
                      <m:r>
                        <a:rPr lang="en-GB" i="0">
                          <a:latin typeface="Cambria Math" panose="02040503050406030204" pitchFamily="18" charset="0"/>
                          <a:cs typeface="+mj-cs"/>
                        </a:rPr>
                        <m:t>=</m:t>
                      </m:r>
                      <m:f>
                        <m:fPr>
                          <m:ctrlPr>
                            <a:rPr lang="ar-AE" i="1">
                              <a:latin typeface="Cambria Math" panose="02040503050406030204" pitchFamily="18" charset="0"/>
                              <a:cs typeface="+mj-cs"/>
                            </a:rPr>
                          </m:ctrlPr>
                        </m:fPr>
                        <m:num>
                          <m:r>
                            <a:rPr lang="ar-AE" i="1">
                              <a:latin typeface="Cambria Math" panose="02040503050406030204" pitchFamily="18" charset="0"/>
                              <a:cs typeface="+mj-cs"/>
                            </a:rPr>
                            <m:t>𝐶𝐴𝑃𝐸</m:t>
                          </m:r>
                          <m:sSub>
                            <m:sSubPr>
                              <m:ctrlPr>
                                <a:rPr lang="ar-AE" i="1">
                                  <a:latin typeface="Cambria Math" panose="02040503050406030204" pitchFamily="18" charset="0"/>
                                  <a:cs typeface="+mj-cs"/>
                                </a:rPr>
                              </m:ctrlPr>
                            </m:sSubPr>
                            <m:e>
                              <m:r>
                                <a:rPr lang="ar-AE" i="1">
                                  <a:latin typeface="Cambria Math" panose="02040503050406030204" pitchFamily="18" charset="0"/>
                                  <a:cs typeface="+mj-cs"/>
                                </a:rPr>
                                <m:t>𝑋</m:t>
                              </m:r>
                            </m:e>
                            <m:sub>
                              <m:r>
                                <a:rPr lang="ar-AE" i="1">
                                  <a:latin typeface="Cambria Math" panose="02040503050406030204" pitchFamily="18" charset="0"/>
                                  <a:cs typeface="+mj-cs"/>
                                </a:rPr>
                                <m:t>𝑎𝑛𝑛𝑢𝑎𝑙</m:t>
                              </m:r>
                            </m:sub>
                          </m:sSub>
                          <m:r>
                            <a:rPr lang="ar-AE" i="0">
                              <a:latin typeface="Cambria Math" panose="02040503050406030204" pitchFamily="18" charset="0"/>
                              <a:cs typeface="+mj-cs"/>
                            </a:rPr>
                            <m:t>+</m:t>
                          </m:r>
                          <m:r>
                            <a:rPr lang="ar-AE" i="1">
                              <a:latin typeface="Cambria Math" panose="02040503050406030204" pitchFamily="18" charset="0"/>
                              <a:cs typeface="+mj-cs"/>
                            </a:rPr>
                            <m:t>𝑂𝑃𝐸𝑋</m:t>
                          </m:r>
                          <m:r>
                            <a:rPr lang="ar-AE" i="0">
                              <a:latin typeface="Cambria Math" panose="02040503050406030204" pitchFamily="18" charset="0"/>
                              <a:cs typeface="+mj-cs"/>
                            </a:rPr>
                            <m:t>+</m:t>
                          </m:r>
                          <m:r>
                            <a:rPr lang="ar-AE" i="1">
                              <a:latin typeface="Cambria Math" panose="02040503050406030204" pitchFamily="18" charset="0"/>
                              <a:cs typeface="+mj-cs"/>
                            </a:rPr>
                            <m:t>𝑃𝑟𝑜𝑓𝑖</m:t>
                          </m:r>
                          <m:sSub>
                            <m:sSubPr>
                              <m:ctrlPr>
                                <a:rPr lang="ar-AE" i="1">
                                  <a:latin typeface="Cambria Math" panose="02040503050406030204" pitchFamily="18" charset="0"/>
                                  <a:cs typeface="+mj-cs"/>
                                </a:rPr>
                              </m:ctrlPr>
                            </m:sSubPr>
                            <m:e>
                              <m:r>
                                <a:rPr lang="ar-AE" i="1">
                                  <a:latin typeface="Cambria Math" panose="02040503050406030204" pitchFamily="18" charset="0"/>
                                  <a:cs typeface="+mj-cs"/>
                                </a:rPr>
                                <m:t>𝑡</m:t>
                              </m:r>
                            </m:e>
                            <m:sub>
                              <m:r>
                                <a:rPr lang="ar-AE" i="1">
                                  <a:latin typeface="Cambria Math" panose="02040503050406030204" pitchFamily="18" charset="0"/>
                                  <a:cs typeface="+mj-cs"/>
                                </a:rPr>
                                <m:t>𝑡𝑎𝑟𝑔𝑒𝑡</m:t>
                              </m:r>
                            </m:sub>
                          </m:sSub>
                        </m:num>
                        <m:den>
                          <m:sSub>
                            <m:sSubPr>
                              <m:ctrlPr>
                                <a:rPr lang="ar-AE" i="1">
                                  <a:latin typeface="Cambria Math" panose="02040503050406030204" pitchFamily="18" charset="0"/>
                                  <a:cs typeface="+mj-cs"/>
                                </a:rPr>
                              </m:ctrlPr>
                            </m:sSubPr>
                            <m:e>
                              <m:r>
                                <a:rPr lang="ar-AE" i="1">
                                  <a:latin typeface="Cambria Math" panose="02040503050406030204" pitchFamily="18" charset="0"/>
                                  <a:cs typeface="+mj-cs"/>
                                </a:rPr>
                                <m:t>𝑃</m:t>
                              </m:r>
                            </m:e>
                            <m:sub>
                              <m:r>
                                <a:rPr lang="ar-AE" i="1">
                                  <a:latin typeface="Cambria Math" panose="02040503050406030204" pitchFamily="18" charset="0"/>
                                  <a:cs typeface="+mj-cs"/>
                                </a:rPr>
                                <m:t>𝑎𝑛𝑛𝑢𝑎𝑙</m:t>
                              </m:r>
                            </m:sub>
                          </m:sSub>
                        </m:den>
                      </m:f>
                    </m:oMath>
                  </m:oMathPara>
                </a14:m>
                <a:endParaRPr lang="ar-AE" dirty="0">
                  <a:latin typeface="+mn-lt"/>
                  <a:cs typeface="+mj-cs"/>
                </a:endParaRPr>
              </a:p>
            </p:txBody>
          </p:sp>
        </mc:Choice>
        <mc:Fallback xmlns="">
          <p:sp>
            <p:nvSpPr>
              <p:cNvPr id="7" name="TextBox 6">
                <a:extLst>
                  <a:ext uri="{FF2B5EF4-FFF2-40B4-BE49-F238E27FC236}">
                    <a16:creationId xmlns:a16="http://schemas.microsoft.com/office/drawing/2014/main" id="{F02386AB-A376-9DAA-42CF-21E2B1B42280}"/>
                  </a:ext>
                </a:extLst>
              </p:cNvPr>
              <p:cNvSpPr txBox="1">
                <a:spLocks noRot="1" noChangeAspect="1" noMove="1" noResize="1" noEditPoints="1" noAdjustHandles="1" noChangeArrowheads="1" noChangeShapeType="1" noTextEdit="1"/>
              </p:cNvSpPr>
              <p:nvPr/>
            </p:nvSpPr>
            <p:spPr>
              <a:xfrm>
                <a:off x="1909951" y="832183"/>
                <a:ext cx="5324095" cy="3919406"/>
              </a:xfrm>
              <a:prstGeom prst="rect">
                <a:avLst/>
              </a:prstGeom>
              <a:blipFill>
                <a:blip r:embed="rId2"/>
                <a:stretch>
                  <a:fillRect l="-952" t="-26537" b="-44013"/>
                </a:stretch>
              </a:blipFill>
            </p:spPr>
            <p:txBody>
              <a:bodyPr/>
              <a:lstStyle/>
              <a:p>
                <a:r>
                  <a:rPr lang="en-GB">
                    <a:noFill/>
                  </a:rPr>
                  <a:t> </a:t>
                </a:r>
              </a:p>
            </p:txBody>
          </p:sp>
        </mc:Fallback>
      </mc:AlternateContent>
    </p:spTree>
    <p:extLst>
      <p:ext uri="{BB962C8B-B14F-4D97-AF65-F5344CB8AC3E}">
        <p14:creationId xmlns:p14="http://schemas.microsoft.com/office/powerpoint/2010/main" val="20071573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866D2-FCEF-6A3E-FD20-BCAD830220E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641F9D2-A602-3B44-1540-F80758820964}"/>
              </a:ext>
            </a:extLst>
          </p:cNvPr>
          <p:cNvSpPr>
            <a:spLocks noGrp="1"/>
          </p:cNvSpPr>
          <p:nvPr>
            <p:ph type="title"/>
          </p:nvPr>
        </p:nvSpPr>
        <p:spPr>
          <a:xfrm>
            <a:off x="230654" y="94129"/>
            <a:ext cx="6607175" cy="358775"/>
          </a:xfrm>
        </p:spPr>
        <p:txBody>
          <a:bodyPr vert="horz" wrap="square" lIns="91440" tIns="45720" rIns="91440" bIns="45720" numCol="1" anchor="ctr" anchorCtr="0" compatLnSpc="1">
            <a:prstTxWarp prst="textNoShape">
              <a:avLst/>
            </a:prstTxWarp>
            <a:normAutofit/>
          </a:bodyPr>
          <a:lstStyle/>
          <a:p>
            <a:pPr marL="0" indent="0">
              <a:lnSpc>
                <a:spcPct val="90000"/>
              </a:lnSpc>
              <a:buNone/>
            </a:pPr>
            <a:r>
              <a:rPr lang="en-GB" dirty="0"/>
              <a:t>Total Life Cycle Cost LCC</a:t>
            </a:r>
          </a:p>
        </p:txBody>
      </p:sp>
      <p:pic>
        <p:nvPicPr>
          <p:cNvPr id="1026" name="Picture 2" descr="Integration of techno-economic and life cycle assessment: Defining and  applying integration types for chemical technology development -  ScienceDirect">
            <a:extLst>
              <a:ext uri="{FF2B5EF4-FFF2-40B4-BE49-F238E27FC236}">
                <a16:creationId xmlns:a16="http://schemas.microsoft.com/office/drawing/2014/main" id="{56A0C014-60AA-A662-D510-35E947EA7EA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30654" y="976332"/>
            <a:ext cx="4354668" cy="2471274"/>
          </a:xfrm>
          <a:prstGeom prst="rect">
            <a:avLst/>
          </a:prstGeom>
          <a:solidFill>
            <a:srgbClr val="FFFFFF"/>
          </a:solidFill>
        </p:spPr>
      </p:pic>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63D59FBD-5A51-3D6E-690A-B095683BEB5C}"/>
                  </a:ext>
                </a:extLst>
              </p:cNvPr>
              <p:cNvSpPr txBox="1"/>
              <p:nvPr/>
            </p:nvSpPr>
            <p:spPr bwMode="auto">
              <a:xfrm>
                <a:off x="4713593" y="653889"/>
                <a:ext cx="4248472" cy="3116161"/>
              </a:xfrm>
              <a:prstGeom prst="rect">
                <a:avLst/>
              </a:prstGeom>
              <a:noFill/>
              <a:ln>
                <a:noFill/>
              </a:ln>
            </p:spPr>
            <p:txBody>
              <a:bodyPr vert="horz" wrap="square" lIns="91440" tIns="45720" rIns="91440" bIns="45720" numCol="1" anchor="t" anchorCtr="0" compatLnSpc="1">
                <a:prstTxWarp prst="textNoShape">
                  <a:avLst/>
                </a:prstTxWarp>
                <a:normAutofit fontScale="92500" lnSpcReduction="10000"/>
              </a:bodyPr>
              <a:lstStyle/>
              <a:p>
                <a:pPr>
                  <a:spcBef>
                    <a:spcPct val="20000"/>
                  </a:spcBef>
                </a:pPr>
                <a:r>
                  <a:rPr lang="en-GB" sz="1400" dirty="0">
                    <a:solidFill>
                      <a:srgbClr val="595959"/>
                    </a:solidFill>
                    <a:latin typeface="+mn-lt"/>
                    <a:cs typeface="+mn-cs"/>
                  </a:rPr>
                  <a:t>Environmental </a:t>
                </a:r>
                <a:r>
                  <a:rPr lang="en-GB" sz="1400" dirty="0" err="1">
                    <a:solidFill>
                      <a:srgbClr val="595959"/>
                    </a:solidFill>
                    <a:latin typeface="+mn-lt"/>
                    <a:cs typeface="+mn-cs"/>
                  </a:rPr>
                  <a:t>Impacts→Monetized</a:t>
                </a:r>
                <a:r>
                  <a:rPr lang="en-GB" sz="1400" dirty="0">
                    <a:solidFill>
                      <a:srgbClr val="595959"/>
                    </a:solidFill>
                    <a:latin typeface="+mn-lt"/>
                    <a:cs typeface="+mn-cs"/>
                  </a:rPr>
                  <a:t> Environmental Externalities and integrate them with techno-economic outputs to determine the </a:t>
                </a:r>
                <a:r>
                  <a:rPr lang="en-GB" sz="1400" b="1" dirty="0">
                    <a:solidFill>
                      <a:srgbClr val="595959"/>
                    </a:solidFill>
                    <a:latin typeface="+mn-lt"/>
                    <a:cs typeface="+mn-cs"/>
                  </a:rPr>
                  <a:t>total life cycle cost</a:t>
                </a:r>
                <a:r>
                  <a:rPr lang="en-GB" sz="1400" dirty="0">
                    <a:solidFill>
                      <a:srgbClr val="595959"/>
                    </a:solidFill>
                    <a:latin typeface="+mn-lt"/>
                    <a:cs typeface="+mn-cs"/>
                  </a:rPr>
                  <a:t>.</a:t>
                </a:r>
              </a:p>
              <a:p>
                <a:pPr marL="255588" indent="-255588">
                  <a:spcBef>
                    <a:spcPct val="20000"/>
                  </a:spcBef>
                  <a:buFont typeface="Arial" panose="020B0604020202020204" pitchFamily="34" charset="0"/>
                  <a:buChar char="•"/>
                </a:pPr>
                <a:r>
                  <a:rPr lang="en-GB" sz="1400" dirty="0">
                    <a:solidFill>
                      <a:srgbClr val="595959"/>
                    </a:solidFill>
                    <a:latin typeface="+mn-lt"/>
                    <a:cs typeface="+mn-cs"/>
                  </a:rPr>
                  <a:t>The central equation of the integrated framework is:</a:t>
                </a:r>
              </a:p>
              <a:p>
                <a:pPr marL="255588" indent="-255588">
                  <a:spcBef>
                    <a:spcPct val="20000"/>
                  </a:spcBef>
                  <a:buFont typeface="Arial" panose="020B0604020202020204" pitchFamily="34" charset="0"/>
                  <a:buChar char="•"/>
                </a:pPr>
                <a:endParaRPr lang="en-GB" sz="1400" dirty="0">
                  <a:solidFill>
                    <a:srgbClr val="595959"/>
                  </a:solidFill>
                  <a:latin typeface="+mn-lt"/>
                  <a:cs typeface="+mn-cs"/>
                </a:endParaRPr>
              </a:p>
              <a:p>
                <a:pPr marL="255588" indent="-255588">
                  <a:spcBef>
                    <a:spcPct val="20000"/>
                  </a:spcBef>
                  <a:buFont typeface="Arial" panose="020B0604020202020204" pitchFamily="34" charset="0"/>
                  <a:buChar char="•"/>
                </a:pPr>
                <a14:m>
                  <m:oMath xmlns:m="http://schemas.openxmlformats.org/officeDocument/2006/math">
                    <m:borderBox>
                      <m:borderBoxPr>
                        <m:ctrlPr>
                          <a:rPr lang="en-GB" sz="1400" i="1">
                            <a:solidFill>
                              <a:srgbClr val="595959"/>
                            </a:solidFill>
                            <a:latin typeface="Cambria Math" panose="02040503050406030204" pitchFamily="18" charset="0"/>
                            <a:cs typeface="+mn-cs"/>
                          </a:rPr>
                        </m:ctrlPr>
                      </m:borderBoxPr>
                      <m:e>
                        <m:r>
                          <a:rPr lang="en-GB" sz="1400" i="1">
                            <a:solidFill>
                              <a:srgbClr val="595959"/>
                            </a:solidFill>
                            <a:latin typeface="Cambria Math" panose="02040503050406030204" pitchFamily="18" charset="0"/>
                            <a:cs typeface="+mn-cs"/>
                          </a:rPr>
                          <m:t>𝐿𝐶𝐶</m:t>
                        </m:r>
                        <m:r>
                          <a:rPr lang="en-GB" sz="1400" i="0">
                            <a:solidFill>
                              <a:srgbClr val="595959"/>
                            </a:solidFill>
                            <a:latin typeface="Cambria Math" panose="02040503050406030204" pitchFamily="18" charset="0"/>
                            <a:cs typeface="+mn-cs"/>
                          </a:rPr>
                          <m:t>=</m:t>
                        </m:r>
                        <m:r>
                          <a:rPr lang="en-GB" sz="1400" i="1">
                            <a:solidFill>
                              <a:srgbClr val="595959"/>
                            </a:solidFill>
                            <a:latin typeface="Cambria Math" panose="02040503050406030204" pitchFamily="18" charset="0"/>
                            <a:cs typeface="+mn-cs"/>
                          </a:rPr>
                          <m:t>𝐶𝑂𝑀</m:t>
                        </m:r>
                        <m:r>
                          <a:rPr lang="el-GR" sz="1400" b="0" i="1" baseline="-25000" smtClean="0">
                            <a:solidFill>
                              <a:srgbClr val="595959"/>
                            </a:solidFill>
                            <a:latin typeface="Cambria Math" panose="02040503050406030204" pitchFamily="18" charset="0"/>
                            <a:cs typeface="+mn-cs"/>
                          </a:rPr>
                          <m:t>1</m:t>
                        </m:r>
                        <m:r>
                          <a:rPr lang="en-GB" sz="1400" i="0">
                            <a:solidFill>
                              <a:srgbClr val="595959"/>
                            </a:solidFill>
                            <a:latin typeface="Cambria Math" panose="02040503050406030204" pitchFamily="18" charset="0"/>
                            <a:cs typeface="+mn-cs"/>
                          </a:rPr>
                          <m:t>+</m:t>
                        </m:r>
                        <m:r>
                          <a:rPr lang="en-GB" sz="1400" i="1">
                            <a:solidFill>
                              <a:srgbClr val="595959"/>
                            </a:solidFill>
                            <a:latin typeface="Cambria Math" panose="02040503050406030204" pitchFamily="18" charset="0"/>
                          </a:rPr>
                          <m:t>𝐶𝑂𝑀</m:t>
                        </m:r>
                        <m:r>
                          <a:rPr lang="en-US" sz="1400" b="0" i="1" baseline="-25000" smtClean="0">
                            <a:solidFill>
                              <a:srgbClr val="595959"/>
                            </a:solidFill>
                            <a:latin typeface="Cambria Math" panose="02040503050406030204" pitchFamily="18" charset="0"/>
                          </a:rPr>
                          <m:t>2</m:t>
                        </m:r>
                        <m:r>
                          <a:rPr lang="en-US" sz="1400" b="0" i="1" smtClean="0">
                            <a:solidFill>
                              <a:srgbClr val="595959"/>
                            </a:solidFill>
                            <a:latin typeface="Cambria Math" panose="02040503050406030204" pitchFamily="18" charset="0"/>
                          </a:rPr>
                          <m:t>…+</m:t>
                        </m:r>
                        <m:r>
                          <a:rPr lang="en-GB" sz="1400" i="1">
                            <a:solidFill>
                              <a:srgbClr val="595959"/>
                            </a:solidFill>
                            <a:latin typeface="Cambria Math" panose="02040503050406030204" pitchFamily="18" charset="0"/>
                          </a:rPr>
                          <m:t>𝐶𝑂𝑀</m:t>
                        </m:r>
                        <m:r>
                          <a:rPr lang="en-US" sz="1400" b="0" i="1" baseline="-25000" smtClean="0">
                            <a:solidFill>
                              <a:srgbClr val="595959"/>
                            </a:solidFill>
                            <a:latin typeface="Cambria Math" panose="02040503050406030204" pitchFamily="18" charset="0"/>
                          </a:rPr>
                          <m:t>𝑛</m:t>
                        </m:r>
                        <m:r>
                          <a:rPr lang="en-US" sz="1400" b="0" i="1" smtClean="0">
                            <a:solidFill>
                              <a:srgbClr val="595959"/>
                            </a:solidFill>
                            <a:latin typeface="Cambria Math" panose="02040503050406030204" pitchFamily="18" charset="0"/>
                          </a:rPr>
                          <m:t>+</m:t>
                        </m:r>
                        <m:r>
                          <a:rPr lang="en-GB" sz="1400" i="1">
                            <a:solidFill>
                              <a:srgbClr val="595959"/>
                            </a:solidFill>
                            <a:latin typeface="Cambria Math" panose="02040503050406030204" pitchFamily="18" charset="0"/>
                            <a:cs typeface="+mn-cs"/>
                          </a:rPr>
                          <m:t>𝐸𝐸𝐶</m:t>
                        </m:r>
                      </m:e>
                    </m:borderBox>
                  </m:oMath>
                </a14:m>
                <a:endParaRPr lang="en-GB" sz="1400" dirty="0">
                  <a:solidFill>
                    <a:srgbClr val="595959"/>
                  </a:solidFill>
                  <a:latin typeface="+mn-lt"/>
                  <a:cs typeface="+mn-cs"/>
                </a:endParaRPr>
              </a:p>
              <a:p>
                <a:pPr marL="255588" indent="-255588">
                  <a:spcBef>
                    <a:spcPct val="20000"/>
                  </a:spcBef>
                  <a:buFont typeface="Arial" panose="020B0604020202020204" pitchFamily="34" charset="0"/>
                  <a:buChar char="•"/>
                </a:pPr>
                <a:r>
                  <a:rPr lang="en-GB" sz="1400" dirty="0">
                    <a:solidFill>
                      <a:srgbClr val="595959"/>
                    </a:solidFill>
                    <a:latin typeface="+mn-lt"/>
                    <a:cs typeface="+mn-cs"/>
                  </a:rPr>
                  <a:t>or alternatively:</a:t>
                </a:r>
              </a:p>
              <a:p>
                <a:pPr marL="255588" indent="-255588">
                  <a:spcBef>
                    <a:spcPct val="20000"/>
                  </a:spcBef>
                  <a:buFont typeface="Arial" panose="020B0604020202020204" pitchFamily="34" charset="0"/>
                  <a:buChar char="•"/>
                </a:pPr>
                <a14:m>
                  <m:oMath xmlns:m="http://schemas.openxmlformats.org/officeDocument/2006/math">
                    <m:borderBox>
                      <m:borderBoxPr>
                        <m:ctrlPr>
                          <a:rPr lang="en-GB" sz="1400" i="1">
                            <a:solidFill>
                              <a:srgbClr val="595959"/>
                            </a:solidFill>
                            <a:latin typeface="Cambria Math" panose="02040503050406030204" pitchFamily="18" charset="0"/>
                            <a:cs typeface="+mn-cs"/>
                          </a:rPr>
                        </m:ctrlPr>
                      </m:borderBoxPr>
                      <m:e>
                        <m:r>
                          <a:rPr lang="en-GB" sz="1400" i="1">
                            <a:solidFill>
                              <a:srgbClr val="595959"/>
                            </a:solidFill>
                            <a:latin typeface="Cambria Math" panose="02040503050406030204" pitchFamily="18" charset="0"/>
                            <a:cs typeface="+mn-cs"/>
                          </a:rPr>
                          <m:t>𝐿𝐶𝐶</m:t>
                        </m:r>
                        <m:r>
                          <a:rPr lang="en-GB" sz="1400" i="0">
                            <a:solidFill>
                              <a:srgbClr val="595959"/>
                            </a:solidFill>
                            <a:latin typeface="Cambria Math" panose="02040503050406030204" pitchFamily="18" charset="0"/>
                            <a:cs typeface="+mn-cs"/>
                          </a:rPr>
                          <m:t>=</m:t>
                        </m:r>
                        <m:r>
                          <a:rPr lang="en-GB" sz="1400" i="1">
                            <a:solidFill>
                              <a:srgbClr val="595959"/>
                            </a:solidFill>
                            <a:latin typeface="Cambria Math" panose="02040503050406030204" pitchFamily="18" charset="0"/>
                            <a:cs typeface="+mn-cs"/>
                          </a:rPr>
                          <m:t>𝑀𝑆𝑃</m:t>
                        </m:r>
                        <m:r>
                          <a:rPr lang="el-GR" sz="1400" i="1" baseline="-25000">
                            <a:solidFill>
                              <a:srgbClr val="595959"/>
                            </a:solidFill>
                            <a:latin typeface="Cambria Math" panose="02040503050406030204" pitchFamily="18" charset="0"/>
                          </a:rPr>
                          <m:t>1</m:t>
                        </m:r>
                        <m:r>
                          <a:rPr lang="en-GB" sz="1400">
                            <a:solidFill>
                              <a:srgbClr val="595959"/>
                            </a:solidFill>
                            <a:latin typeface="Cambria Math" panose="02040503050406030204" pitchFamily="18" charset="0"/>
                          </a:rPr>
                          <m:t>+</m:t>
                        </m:r>
                        <m:r>
                          <a:rPr lang="en-US" sz="1400" b="0" i="1" smtClean="0">
                            <a:solidFill>
                              <a:srgbClr val="595959"/>
                            </a:solidFill>
                            <a:latin typeface="Cambria Math" panose="02040503050406030204" pitchFamily="18" charset="0"/>
                          </a:rPr>
                          <m:t>𝑀𝑆𝑃</m:t>
                        </m:r>
                        <m:r>
                          <a:rPr lang="en-US" sz="1400" b="0" i="1" baseline="-25000" smtClean="0">
                            <a:solidFill>
                              <a:srgbClr val="595959"/>
                            </a:solidFill>
                            <a:latin typeface="Cambria Math" panose="02040503050406030204" pitchFamily="18" charset="0"/>
                          </a:rPr>
                          <m:t>2</m:t>
                        </m:r>
                        <m:r>
                          <a:rPr lang="en-US" sz="1400" i="1">
                            <a:solidFill>
                              <a:srgbClr val="595959"/>
                            </a:solidFill>
                            <a:latin typeface="Cambria Math" panose="02040503050406030204" pitchFamily="18" charset="0"/>
                          </a:rPr>
                          <m:t>…+</m:t>
                        </m:r>
                        <m:r>
                          <a:rPr lang="en-US" sz="1400" b="0" i="1" smtClean="0">
                            <a:solidFill>
                              <a:srgbClr val="595959"/>
                            </a:solidFill>
                            <a:latin typeface="Cambria Math" panose="02040503050406030204" pitchFamily="18" charset="0"/>
                          </a:rPr>
                          <m:t>𝑀𝑆𝑃</m:t>
                        </m:r>
                        <m:r>
                          <a:rPr lang="en-US" sz="1400" i="1" baseline="-25000">
                            <a:solidFill>
                              <a:srgbClr val="595959"/>
                            </a:solidFill>
                            <a:latin typeface="Cambria Math" panose="02040503050406030204" pitchFamily="18" charset="0"/>
                          </a:rPr>
                          <m:t>𝑛</m:t>
                        </m:r>
                        <m:r>
                          <a:rPr lang="en-GB" sz="1400" i="0">
                            <a:solidFill>
                              <a:srgbClr val="595959"/>
                            </a:solidFill>
                            <a:latin typeface="Cambria Math" panose="02040503050406030204" pitchFamily="18" charset="0"/>
                            <a:cs typeface="+mn-cs"/>
                          </a:rPr>
                          <m:t>+</m:t>
                        </m:r>
                        <m:r>
                          <a:rPr lang="en-GB" sz="1400" i="1">
                            <a:solidFill>
                              <a:srgbClr val="595959"/>
                            </a:solidFill>
                            <a:latin typeface="Cambria Math" panose="02040503050406030204" pitchFamily="18" charset="0"/>
                            <a:cs typeface="+mn-cs"/>
                          </a:rPr>
                          <m:t>𝐸𝐸𝐶</m:t>
                        </m:r>
                      </m:e>
                    </m:borderBox>
                  </m:oMath>
                </a14:m>
                <a:endParaRPr lang="en-GB" sz="1400" dirty="0">
                  <a:solidFill>
                    <a:srgbClr val="595959"/>
                  </a:solidFill>
                  <a:latin typeface="+mn-lt"/>
                  <a:cs typeface="+mn-cs"/>
                </a:endParaRPr>
              </a:p>
              <a:p>
                <a:pPr marL="255588" indent="-255588">
                  <a:spcBef>
                    <a:spcPct val="20000"/>
                  </a:spcBef>
                  <a:buFont typeface="Arial" panose="020B0604020202020204" pitchFamily="34" charset="0"/>
                  <a:buChar char="•"/>
                </a:pPr>
                <a:endParaRPr lang="en-GB" sz="1400" dirty="0">
                  <a:solidFill>
                    <a:srgbClr val="595959"/>
                  </a:solidFill>
                  <a:latin typeface="+mn-lt"/>
                  <a:cs typeface="+mn-cs"/>
                </a:endParaRPr>
              </a:p>
              <a:p>
                <a:pPr marL="255588" indent="-255588">
                  <a:spcBef>
                    <a:spcPct val="20000"/>
                  </a:spcBef>
                  <a:buFont typeface="Arial" panose="020B0604020202020204" pitchFamily="34" charset="0"/>
                  <a:buChar char="•"/>
                </a:pPr>
                <a:r>
                  <a:rPr lang="en-GB" sz="1400" dirty="0">
                    <a:solidFill>
                      <a:srgbClr val="595959"/>
                    </a:solidFill>
                    <a:latin typeface="+mn-lt"/>
                    <a:cs typeface="+mn-cs"/>
                  </a:rPr>
                  <a:t>Where:</a:t>
                </a:r>
              </a:p>
              <a:p>
                <a:pPr marL="255588" indent="-255588">
                  <a:spcBef>
                    <a:spcPct val="20000"/>
                  </a:spcBef>
                  <a:buFont typeface="Arial" panose="020B0604020202020204" pitchFamily="34" charset="0"/>
                  <a:buChar char="•"/>
                </a:pPr>
                <a14:m>
                  <m:oMath xmlns:m="http://schemas.openxmlformats.org/officeDocument/2006/math">
                    <m:r>
                      <a:rPr lang="en-GB" sz="1400" i="1">
                        <a:solidFill>
                          <a:srgbClr val="595959"/>
                        </a:solidFill>
                        <a:latin typeface="Cambria Math" panose="02040503050406030204" pitchFamily="18" charset="0"/>
                        <a:cs typeface="+mn-cs"/>
                      </a:rPr>
                      <m:t>𝐶𝑂𝑀</m:t>
                    </m:r>
                  </m:oMath>
                </a14:m>
                <a:r>
                  <a:rPr lang="en-GB" sz="1400" dirty="0">
                    <a:solidFill>
                      <a:srgbClr val="595959"/>
                    </a:solidFill>
                    <a:latin typeface="+mn-lt"/>
                    <a:cs typeface="+mn-cs"/>
                  </a:rPr>
                  <a:t>= Cost of Manufacturing (€/functional unit)</a:t>
                </a:r>
              </a:p>
              <a:p>
                <a:pPr marL="255588" indent="-255588">
                  <a:spcBef>
                    <a:spcPct val="20000"/>
                  </a:spcBef>
                  <a:buFont typeface="Arial" panose="020B0604020202020204" pitchFamily="34" charset="0"/>
                  <a:buChar char="•"/>
                </a:pPr>
                <a14:m>
                  <m:oMath xmlns:m="http://schemas.openxmlformats.org/officeDocument/2006/math">
                    <m:r>
                      <a:rPr lang="en-GB" sz="1400" i="1">
                        <a:solidFill>
                          <a:srgbClr val="595959"/>
                        </a:solidFill>
                        <a:latin typeface="Cambria Math" panose="02040503050406030204" pitchFamily="18" charset="0"/>
                        <a:cs typeface="+mn-cs"/>
                      </a:rPr>
                      <m:t>𝑀𝑆𝑃</m:t>
                    </m:r>
                  </m:oMath>
                </a14:m>
                <a:r>
                  <a:rPr lang="en-GB" sz="1400" dirty="0">
                    <a:solidFill>
                      <a:srgbClr val="595959"/>
                    </a:solidFill>
                    <a:latin typeface="+mn-lt"/>
                    <a:cs typeface="+mn-cs"/>
                  </a:rPr>
                  <a:t>= Minimum Selling Price (€/functional unit)</a:t>
                </a:r>
              </a:p>
              <a:p>
                <a:pPr marL="255588" indent="-255588">
                  <a:spcBef>
                    <a:spcPct val="20000"/>
                  </a:spcBef>
                  <a:buFont typeface="Arial" panose="020B0604020202020204" pitchFamily="34" charset="0"/>
                  <a:buChar char="•"/>
                </a:pPr>
                <a14:m>
                  <m:oMath xmlns:m="http://schemas.openxmlformats.org/officeDocument/2006/math">
                    <m:r>
                      <a:rPr lang="en-GB" sz="1400" i="1">
                        <a:solidFill>
                          <a:srgbClr val="595959"/>
                        </a:solidFill>
                        <a:latin typeface="Cambria Math" panose="02040503050406030204" pitchFamily="18" charset="0"/>
                        <a:cs typeface="+mn-cs"/>
                      </a:rPr>
                      <m:t>𝐸𝐸𝐶</m:t>
                    </m:r>
                  </m:oMath>
                </a14:m>
                <a:r>
                  <a:rPr lang="en-GB" sz="1400" dirty="0">
                    <a:solidFill>
                      <a:srgbClr val="595959"/>
                    </a:solidFill>
                    <a:latin typeface="+mn-lt"/>
                    <a:cs typeface="+mn-cs"/>
                  </a:rPr>
                  <a:t>= Environmental Externality Cost (€/functional unit)</a:t>
                </a:r>
              </a:p>
            </p:txBody>
          </p:sp>
        </mc:Choice>
        <mc:Fallback xmlns="">
          <p:sp>
            <p:nvSpPr>
              <p:cNvPr id="19" name="TextBox 18">
                <a:extLst>
                  <a:ext uri="{FF2B5EF4-FFF2-40B4-BE49-F238E27FC236}">
                    <a16:creationId xmlns:a16="http://schemas.microsoft.com/office/drawing/2014/main" id="{63D59FBD-5A51-3D6E-690A-B095683BEB5C}"/>
                  </a:ext>
                </a:extLst>
              </p:cNvPr>
              <p:cNvSpPr txBox="1">
                <a:spLocks noRot="1" noChangeAspect="1" noMove="1" noResize="1" noEditPoints="1" noAdjustHandles="1" noChangeArrowheads="1" noChangeShapeType="1" noTextEdit="1"/>
              </p:cNvSpPr>
              <p:nvPr/>
            </p:nvSpPr>
            <p:spPr bwMode="auto">
              <a:xfrm>
                <a:off x="4713593" y="653889"/>
                <a:ext cx="4248472" cy="3116161"/>
              </a:xfrm>
              <a:prstGeom prst="rect">
                <a:avLst/>
              </a:prstGeom>
              <a:blipFill>
                <a:blip r:embed="rId4"/>
                <a:stretch>
                  <a:fillRect l="-299" t="-813" r="-299"/>
                </a:stretch>
              </a:blipFill>
              <a:ln>
                <a:noFill/>
              </a:ln>
            </p:spPr>
            <p:txBody>
              <a:bodyPr/>
              <a:lstStyle/>
              <a:p>
                <a:r>
                  <a:rPr lang="en-GB">
                    <a:noFill/>
                  </a:rPr>
                  <a:t> </a:t>
                </a:r>
              </a:p>
            </p:txBody>
          </p:sp>
        </mc:Fallback>
      </mc:AlternateContent>
      <p:sp>
        <p:nvSpPr>
          <p:cNvPr id="4" name="Fußzeilenplatzhalter 3">
            <a:extLst>
              <a:ext uri="{FF2B5EF4-FFF2-40B4-BE49-F238E27FC236}">
                <a16:creationId xmlns:a16="http://schemas.microsoft.com/office/drawing/2014/main" id="{E583CFB7-F7BF-7620-E093-FAF939838046}"/>
              </a:ext>
            </a:extLst>
          </p:cNvPr>
          <p:cNvSpPr>
            <a:spLocks noGrp="1"/>
          </p:cNvSpPr>
          <p:nvPr>
            <p:ph type="ftr" sz="quarter" idx="10"/>
          </p:nvPr>
        </p:nvSpPr>
        <p:spPr>
          <a:xfrm>
            <a:off x="3086100" y="5297488"/>
            <a:ext cx="2971800" cy="303212"/>
          </a:xfrm>
        </p:spPr>
        <p:txBody>
          <a:bodyPr vert="horz" lIns="91440" tIns="45720" rIns="91440" bIns="45720" rtlCol="0" anchor="ctr">
            <a:normAutofit/>
          </a:bodyPr>
          <a:lstStyle/>
          <a:p>
            <a:pPr>
              <a:spcAft>
                <a:spcPts val="600"/>
              </a:spcAft>
              <a:defRPr/>
            </a:pPr>
            <a:r>
              <a:rPr lang="en-US" sz="1100"/>
              <a:t>External Training: Sustainability assessment</a:t>
            </a:r>
            <a:endParaRPr lang="it-IT" sz="1100"/>
          </a:p>
        </p:txBody>
      </p:sp>
      <p:sp>
        <p:nvSpPr>
          <p:cNvPr id="5" name="Foliennummernplatzhalter 4">
            <a:extLst>
              <a:ext uri="{FF2B5EF4-FFF2-40B4-BE49-F238E27FC236}">
                <a16:creationId xmlns:a16="http://schemas.microsoft.com/office/drawing/2014/main" id="{E429BC3D-5454-CF74-EDC3-134F93E4223F}"/>
              </a:ext>
            </a:extLst>
          </p:cNvPr>
          <p:cNvSpPr>
            <a:spLocks noGrp="1"/>
          </p:cNvSpPr>
          <p:nvPr>
            <p:ph type="sldNum" sz="quarter" idx="11"/>
          </p:nvPr>
        </p:nvSpPr>
        <p:spPr>
          <a:xfrm>
            <a:off x="6553200" y="5297488"/>
            <a:ext cx="2133600" cy="303212"/>
          </a:xfrm>
        </p:spPr>
        <p:txBody>
          <a:bodyPr vert="horz" wrap="square" lIns="91440" tIns="45720" rIns="91440" bIns="45720" numCol="1" anchor="ctr" anchorCtr="0" compatLnSpc="1">
            <a:prstTxWarp prst="textNoShape">
              <a:avLst/>
            </a:prstTxWarp>
            <a:normAutofit/>
          </a:bodyPr>
          <a:lstStyle/>
          <a:p>
            <a:pPr>
              <a:spcAft>
                <a:spcPts val="600"/>
              </a:spcAft>
              <a:defRPr/>
            </a:pPr>
            <a:fld id="{3E5630D3-3DA3-455C-A380-9841F777A6B6}" type="slidenum">
              <a:rPr lang="it-IT" altLang="it-IT" kern="1200">
                <a:latin typeface="Arial" panose="020B0604020202020204" pitchFamily="34" charset="0"/>
                <a:ea typeface="+mn-ea"/>
                <a:cs typeface="Arial" panose="020B0604020202020204" pitchFamily="34" charset="0"/>
              </a:rPr>
              <a:pPr>
                <a:spcAft>
                  <a:spcPts val="600"/>
                </a:spcAft>
                <a:defRPr/>
              </a:pPr>
              <a:t>33</a:t>
            </a:fld>
            <a:endParaRPr lang="it-IT" altLang="it-IT" kern="1200">
              <a:latin typeface="Arial" panose="020B0604020202020204" pitchFamily="34" charset="0"/>
              <a:ea typeface="+mn-ea"/>
              <a:cs typeface="Arial" panose="020B0604020202020204" pitchFamily="34" charset="0"/>
            </a:endParaRPr>
          </a:p>
        </p:txBody>
      </p:sp>
      <p:cxnSp>
        <p:nvCxnSpPr>
          <p:cNvPr id="6" name="Straight Arrow Connector 5">
            <a:extLst>
              <a:ext uri="{FF2B5EF4-FFF2-40B4-BE49-F238E27FC236}">
                <a16:creationId xmlns:a16="http://schemas.microsoft.com/office/drawing/2014/main" id="{AE915ED7-EF41-1342-CADD-102C7978AECF}"/>
              </a:ext>
            </a:extLst>
          </p:cNvPr>
          <p:cNvCxnSpPr/>
          <p:nvPr/>
        </p:nvCxnSpPr>
        <p:spPr>
          <a:xfrm>
            <a:off x="535019" y="870249"/>
            <a:ext cx="0" cy="7231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01429237-FF14-481A-F495-CB2DCC312A94}"/>
              </a:ext>
            </a:extLst>
          </p:cNvPr>
          <p:cNvCxnSpPr/>
          <p:nvPr/>
        </p:nvCxnSpPr>
        <p:spPr>
          <a:xfrm>
            <a:off x="4257613" y="870249"/>
            <a:ext cx="0" cy="7231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DFA19C0E-D254-F481-D107-90F251D17954}"/>
              </a:ext>
            </a:extLst>
          </p:cNvPr>
          <p:cNvCxnSpPr/>
          <p:nvPr/>
        </p:nvCxnSpPr>
        <p:spPr>
          <a:xfrm>
            <a:off x="1149101" y="870249"/>
            <a:ext cx="0" cy="7231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9" name="Table 8">
            <a:extLst>
              <a:ext uri="{FF2B5EF4-FFF2-40B4-BE49-F238E27FC236}">
                <a16:creationId xmlns:a16="http://schemas.microsoft.com/office/drawing/2014/main" id="{E061511D-0B48-D00B-0DEC-EFE5C3683CB7}"/>
              </a:ext>
            </a:extLst>
          </p:cNvPr>
          <p:cNvGraphicFramePr>
            <a:graphicFrameLocks noGrp="1"/>
          </p:cNvGraphicFramePr>
          <p:nvPr>
            <p:extLst>
              <p:ext uri="{D42A27DB-BD31-4B8C-83A1-F6EECF244321}">
                <p14:modId xmlns:p14="http://schemas.microsoft.com/office/powerpoint/2010/main" val="4092282690"/>
              </p:ext>
            </p:extLst>
          </p:nvPr>
        </p:nvGraphicFramePr>
        <p:xfrm>
          <a:off x="2273677" y="3598789"/>
          <a:ext cx="3967872" cy="1713939"/>
        </p:xfrm>
        <a:graphic>
          <a:graphicData uri="http://schemas.openxmlformats.org/drawingml/2006/table">
            <a:tbl>
              <a:tblPr>
                <a:tableStyleId>{5C22544A-7EE6-4342-B048-85BDC9FD1C3A}</a:tableStyleId>
              </a:tblPr>
              <a:tblGrid>
                <a:gridCol w="1489814">
                  <a:extLst>
                    <a:ext uri="{9D8B030D-6E8A-4147-A177-3AD203B41FA5}">
                      <a16:colId xmlns:a16="http://schemas.microsoft.com/office/drawing/2014/main" val="2067654451"/>
                    </a:ext>
                  </a:extLst>
                </a:gridCol>
                <a:gridCol w="1481448">
                  <a:extLst>
                    <a:ext uri="{9D8B030D-6E8A-4147-A177-3AD203B41FA5}">
                      <a16:colId xmlns:a16="http://schemas.microsoft.com/office/drawing/2014/main" val="36144482"/>
                    </a:ext>
                  </a:extLst>
                </a:gridCol>
                <a:gridCol w="996610">
                  <a:extLst>
                    <a:ext uri="{9D8B030D-6E8A-4147-A177-3AD203B41FA5}">
                      <a16:colId xmlns:a16="http://schemas.microsoft.com/office/drawing/2014/main" val="618338042"/>
                    </a:ext>
                  </a:extLst>
                </a:gridCol>
              </a:tblGrid>
              <a:tr h="91041">
                <a:tc>
                  <a:txBody>
                    <a:bodyPr/>
                    <a:lstStyle/>
                    <a:p>
                      <a:pPr algn="ctr" fontAlgn="b">
                        <a:buNone/>
                      </a:pPr>
                      <a:r>
                        <a:rPr lang="en-GB" sz="800" b="1" u="none" strike="noStrike" dirty="0">
                          <a:effectLst/>
                          <a:latin typeface="+mn-lt"/>
                          <a:cs typeface="Times New Roman" panose="02020603050405020304" pitchFamily="18" charset="0"/>
                        </a:rPr>
                        <a:t>Impact Category</a:t>
                      </a:r>
                      <a:endParaRPr lang="en-GB" sz="800" b="1"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ctr" fontAlgn="b">
                        <a:buNone/>
                      </a:pPr>
                      <a:r>
                        <a:rPr lang="en-GB" sz="800" b="1" u="none" strike="noStrike" dirty="0">
                          <a:effectLst/>
                          <a:latin typeface="+mn-lt"/>
                          <a:cs typeface="Times New Roman" panose="02020603050405020304" pitchFamily="18" charset="0"/>
                        </a:rPr>
                        <a:t>Unit</a:t>
                      </a:r>
                      <a:endParaRPr lang="en-GB" sz="800" b="1"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ctr" fontAlgn="b">
                        <a:buNone/>
                      </a:pPr>
                      <a:r>
                        <a:rPr lang="en-GB" sz="800" b="1" u="none" strike="noStrike" dirty="0">
                          <a:effectLst/>
                          <a:latin typeface="+mn-lt"/>
                          <a:cs typeface="Times New Roman" panose="02020603050405020304" pitchFamily="18" charset="0"/>
                        </a:rPr>
                        <a:t>Monetary Value</a:t>
                      </a:r>
                      <a:endParaRPr lang="en-GB" sz="800" b="1" i="0" u="none" strike="noStrike" dirty="0">
                        <a:solidFill>
                          <a:srgbClr val="000000"/>
                        </a:solidFill>
                        <a:effectLst/>
                        <a:latin typeface="+mn-lt"/>
                        <a:cs typeface="Times New Roman" panose="02020603050405020304" pitchFamily="18" charset="0"/>
                      </a:endParaRPr>
                    </a:p>
                  </a:txBody>
                  <a:tcPr marL="9525" marR="9525" marT="9525" marB="0" anchor="b"/>
                </a:tc>
                <a:extLst>
                  <a:ext uri="{0D108BD9-81ED-4DB2-BD59-A6C34878D82A}">
                    <a16:rowId xmlns:a16="http://schemas.microsoft.com/office/drawing/2014/main" val="2908004886"/>
                  </a:ext>
                </a:extLst>
              </a:tr>
              <a:tr h="91041">
                <a:tc>
                  <a:txBody>
                    <a:bodyPr/>
                    <a:lstStyle/>
                    <a:p>
                      <a:pPr algn="l" fontAlgn="b">
                        <a:buNone/>
                      </a:pPr>
                      <a:r>
                        <a:rPr lang="en-GB" sz="700" u="none" strike="noStrike" dirty="0">
                          <a:effectLst/>
                          <a:latin typeface="+mn-lt"/>
                          <a:cs typeface="Times New Roman" panose="02020603050405020304" pitchFamily="18" charset="0"/>
                        </a:rPr>
                        <a:t>Climate Change</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l" fontAlgn="b">
                        <a:buNone/>
                      </a:pPr>
                      <a:r>
                        <a:rPr lang="en-GB" sz="700" u="none" strike="noStrike" dirty="0">
                          <a:effectLst/>
                          <a:latin typeface="+mn-lt"/>
                          <a:cs typeface="Times New Roman" panose="02020603050405020304" pitchFamily="18" charset="0"/>
                        </a:rPr>
                        <a:t>kg CO2-eq</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ctr" fontAlgn="b">
                        <a:buNone/>
                      </a:pPr>
                      <a:r>
                        <a:rPr lang="en-GR" sz="700" u="none" strike="noStrike" dirty="0">
                          <a:effectLst/>
                          <a:latin typeface="+mn-lt"/>
                          <a:cs typeface="Times New Roman" panose="02020603050405020304" pitchFamily="18" charset="0"/>
                        </a:rPr>
                        <a:t>0.0566</a:t>
                      </a:r>
                      <a:endParaRPr lang="en-GR" sz="700" b="0" i="0" u="none" strike="noStrike" dirty="0">
                        <a:solidFill>
                          <a:srgbClr val="000000"/>
                        </a:solidFill>
                        <a:effectLst/>
                        <a:latin typeface="+mn-lt"/>
                        <a:cs typeface="Times New Roman" panose="02020603050405020304" pitchFamily="18" charset="0"/>
                      </a:endParaRPr>
                    </a:p>
                  </a:txBody>
                  <a:tcPr marL="9525" marR="9525" marT="9525" marB="0" anchor="b"/>
                </a:tc>
                <a:extLst>
                  <a:ext uri="{0D108BD9-81ED-4DB2-BD59-A6C34878D82A}">
                    <a16:rowId xmlns:a16="http://schemas.microsoft.com/office/drawing/2014/main" val="2196703023"/>
                  </a:ext>
                </a:extLst>
              </a:tr>
              <a:tr h="91041">
                <a:tc>
                  <a:txBody>
                    <a:bodyPr/>
                    <a:lstStyle/>
                    <a:p>
                      <a:pPr algn="l" fontAlgn="b">
                        <a:buNone/>
                      </a:pPr>
                      <a:r>
                        <a:rPr lang="en-GB" sz="700" u="none" strike="noStrike" dirty="0">
                          <a:effectLst/>
                          <a:latin typeface="+mn-lt"/>
                          <a:cs typeface="Times New Roman" panose="02020603050405020304" pitchFamily="18" charset="0"/>
                        </a:rPr>
                        <a:t>Stratospheric Ozone Depletion</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l" fontAlgn="b">
                        <a:buNone/>
                      </a:pPr>
                      <a:r>
                        <a:rPr lang="en-GB" sz="700" u="none" strike="noStrike" dirty="0">
                          <a:effectLst/>
                          <a:latin typeface="+mn-lt"/>
                          <a:cs typeface="Times New Roman" panose="02020603050405020304" pitchFamily="18" charset="0"/>
                        </a:rPr>
                        <a:t>€/kg CFC-11 eq.</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ctr" fontAlgn="b">
                        <a:buNone/>
                      </a:pPr>
                      <a:r>
                        <a:rPr lang="en-GR" sz="700" u="none" strike="noStrike" dirty="0">
                          <a:effectLst/>
                          <a:latin typeface="+mn-lt"/>
                          <a:cs typeface="Times New Roman" panose="02020603050405020304" pitchFamily="18" charset="0"/>
                        </a:rPr>
                        <a:t>30</a:t>
                      </a:r>
                      <a:endParaRPr lang="en-GR" sz="700" b="0" i="0" u="none" strike="noStrike" dirty="0">
                        <a:solidFill>
                          <a:srgbClr val="000000"/>
                        </a:solidFill>
                        <a:effectLst/>
                        <a:latin typeface="+mn-lt"/>
                        <a:cs typeface="Times New Roman" panose="02020603050405020304" pitchFamily="18" charset="0"/>
                      </a:endParaRPr>
                    </a:p>
                  </a:txBody>
                  <a:tcPr marL="9525" marR="9525" marT="9525" marB="0" anchor="b"/>
                </a:tc>
                <a:extLst>
                  <a:ext uri="{0D108BD9-81ED-4DB2-BD59-A6C34878D82A}">
                    <a16:rowId xmlns:a16="http://schemas.microsoft.com/office/drawing/2014/main" val="1553846921"/>
                  </a:ext>
                </a:extLst>
              </a:tr>
              <a:tr h="91041">
                <a:tc>
                  <a:txBody>
                    <a:bodyPr/>
                    <a:lstStyle/>
                    <a:p>
                      <a:pPr algn="l" fontAlgn="b">
                        <a:buNone/>
                      </a:pPr>
                      <a:r>
                        <a:rPr lang="en-GB" sz="700" u="none" strike="noStrike">
                          <a:effectLst/>
                          <a:latin typeface="+mn-lt"/>
                          <a:cs typeface="Times New Roman" panose="02020603050405020304" pitchFamily="18" charset="0"/>
                        </a:rPr>
                        <a:t>Human Toxicity</a:t>
                      </a:r>
                      <a:endParaRPr lang="en-GB" sz="700" b="0" i="0" u="none" strike="noStrike">
                        <a:solidFill>
                          <a:srgbClr val="000000"/>
                        </a:solidFill>
                        <a:effectLst/>
                        <a:latin typeface="+mn-lt"/>
                        <a:cs typeface="Times New Roman" panose="02020603050405020304" pitchFamily="18" charset="0"/>
                      </a:endParaRPr>
                    </a:p>
                  </a:txBody>
                  <a:tcPr marL="9525" marR="9525" marT="9525" marB="0" anchor="b"/>
                </a:tc>
                <a:tc>
                  <a:txBody>
                    <a:bodyPr/>
                    <a:lstStyle/>
                    <a:p>
                      <a:pPr algn="l" fontAlgn="b">
                        <a:buNone/>
                      </a:pPr>
                      <a:r>
                        <a:rPr lang="en-GB" sz="700" u="none" strike="noStrike" dirty="0">
                          <a:effectLst/>
                          <a:latin typeface="+mn-lt"/>
                          <a:cs typeface="Times New Roman" panose="02020603050405020304" pitchFamily="18" charset="0"/>
                        </a:rPr>
                        <a:t>€/kg DCB-</a:t>
                      </a:r>
                      <a:r>
                        <a:rPr lang="en-GB" sz="700" u="none" strike="noStrike" dirty="0" err="1">
                          <a:effectLst/>
                          <a:latin typeface="+mn-lt"/>
                          <a:cs typeface="Times New Roman" panose="02020603050405020304" pitchFamily="18" charset="0"/>
                        </a:rPr>
                        <a:t>eq</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ctr" fontAlgn="b">
                        <a:buNone/>
                      </a:pPr>
                      <a:r>
                        <a:rPr lang="en-GR" sz="700" u="none" strike="noStrike" dirty="0">
                          <a:effectLst/>
                          <a:latin typeface="+mn-lt"/>
                          <a:cs typeface="Times New Roman" panose="02020603050405020304" pitchFamily="18" charset="0"/>
                        </a:rPr>
                        <a:t>0.0991</a:t>
                      </a:r>
                      <a:endParaRPr lang="en-GR" sz="700" b="0" i="0" u="none" strike="noStrike" dirty="0">
                        <a:solidFill>
                          <a:srgbClr val="000000"/>
                        </a:solidFill>
                        <a:effectLst/>
                        <a:latin typeface="+mn-lt"/>
                        <a:cs typeface="Times New Roman" panose="02020603050405020304" pitchFamily="18" charset="0"/>
                      </a:endParaRPr>
                    </a:p>
                  </a:txBody>
                  <a:tcPr marL="9525" marR="9525" marT="9525" marB="0" anchor="b"/>
                </a:tc>
                <a:extLst>
                  <a:ext uri="{0D108BD9-81ED-4DB2-BD59-A6C34878D82A}">
                    <a16:rowId xmlns:a16="http://schemas.microsoft.com/office/drawing/2014/main" val="2725994553"/>
                  </a:ext>
                </a:extLst>
              </a:tr>
              <a:tr h="91041">
                <a:tc>
                  <a:txBody>
                    <a:bodyPr/>
                    <a:lstStyle/>
                    <a:p>
                      <a:pPr algn="l" fontAlgn="b">
                        <a:buNone/>
                      </a:pPr>
                      <a:r>
                        <a:rPr lang="en-GB" sz="700" u="none" strike="noStrike">
                          <a:effectLst/>
                          <a:latin typeface="+mn-lt"/>
                          <a:cs typeface="Times New Roman" panose="02020603050405020304" pitchFamily="18" charset="0"/>
                        </a:rPr>
                        <a:t>Photochemical oxidant formation</a:t>
                      </a:r>
                      <a:endParaRPr lang="en-GB" sz="700" b="0" i="0" u="none" strike="noStrike">
                        <a:solidFill>
                          <a:srgbClr val="000000"/>
                        </a:solidFill>
                        <a:effectLst/>
                        <a:latin typeface="+mn-lt"/>
                        <a:cs typeface="Times New Roman" panose="02020603050405020304" pitchFamily="18" charset="0"/>
                      </a:endParaRPr>
                    </a:p>
                  </a:txBody>
                  <a:tcPr marL="9525" marR="9525" marT="9525" marB="0" anchor="b"/>
                </a:tc>
                <a:tc>
                  <a:txBody>
                    <a:bodyPr/>
                    <a:lstStyle/>
                    <a:p>
                      <a:pPr algn="l" fontAlgn="b">
                        <a:buNone/>
                      </a:pPr>
                      <a:r>
                        <a:rPr lang="en-GB" sz="700" u="none" strike="noStrike" dirty="0">
                          <a:effectLst/>
                          <a:latin typeface="+mn-lt"/>
                          <a:cs typeface="Times New Roman" panose="02020603050405020304" pitchFamily="18" charset="0"/>
                        </a:rPr>
                        <a:t>€/kg NMVOC-</a:t>
                      </a:r>
                      <a:r>
                        <a:rPr lang="en-GB" sz="700" u="none" strike="noStrike" dirty="0" err="1">
                          <a:effectLst/>
                          <a:latin typeface="+mn-lt"/>
                          <a:cs typeface="Times New Roman" panose="02020603050405020304" pitchFamily="18" charset="0"/>
                        </a:rPr>
                        <a:t>eq</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ctr" fontAlgn="b">
                        <a:buNone/>
                      </a:pPr>
                      <a:r>
                        <a:rPr lang="en-GR" sz="700" u="none" strike="noStrike" dirty="0">
                          <a:effectLst/>
                          <a:latin typeface="+mn-lt"/>
                          <a:cs typeface="Times New Roman" panose="02020603050405020304" pitchFamily="18" charset="0"/>
                        </a:rPr>
                        <a:t>1.15</a:t>
                      </a:r>
                      <a:endParaRPr lang="en-GR" sz="700" b="0" i="0" u="none" strike="noStrike" dirty="0">
                        <a:solidFill>
                          <a:srgbClr val="000000"/>
                        </a:solidFill>
                        <a:effectLst/>
                        <a:latin typeface="+mn-lt"/>
                        <a:cs typeface="Times New Roman" panose="02020603050405020304" pitchFamily="18" charset="0"/>
                      </a:endParaRPr>
                    </a:p>
                  </a:txBody>
                  <a:tcPr marL="9525" marR="9525" marT="9525" marB="0" anchor="b"/>
                </a:tc>
                <a:extLst>
                  <a:ext uri="{0D108BD9-81ED-4DB2-BD59-A6C34878D82A}">
                    <a16:rowId xmlns:a16="http://schemas.microsoft.com/office/drawing/2014/main" val="341398805"/>
                  </a:ext>
                </a:extLst>
              </a:tr>
              <a:tr h="109800">
                <a:tc>
                  <a:txBody>
                    <a:bodyPr/>
                    <a:lstStyle/>
                    <a:p>
                      <a:pPr algn="l" fontAlgn="b">
                        <a:buNone/>
                      </a:pPr>
                      <a:r>
                        <a:rPr lang="en-GB" sz="700" u="none" strike="noStrike" dirty="0">
                          <a:effectLst/>
                          <a:latin typeface="+mn-lt"/>
                          <a:cs typeface="Times New Roman" panose="02020603050405020304" pitchFamily="18" charset="0"/>
                        </a:rPr>
                        <a:t>Fine Particulate Matter Formation</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l" fontAlgn="b">
                        <a:buNone/>
                      </a:pPr>
                      <a:r>
                        <a:rPr lang="en-GB" sz="700" u="none" strike="noStrike" dirty="0">
                          <a:effectLst/>
                          <a:latin typeface="+mn-lt"/>
                          <a:cs typeface="Times New Roman" panose="02020603050405020304" pitchFamily="18" charset="0"/>
                        </a:rPr>
                        <a:t>€/kg PM2.5 eq. or kg PM10 eq.</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ctr" fontAlgn="b">
                        <a:buNone/>
                      </a:pPr>
                      <a:r>
                        <a:rPr lang="en-GR" sz="700" u="none" strike="noStrike" dirty="0">
                          <a:effectLst/>
                          <a:latin typeface="+mn-lt"/>
                          <a:cs typeface="Times New Roman" panose="02020603050405020304" pitchFamily="18" charset="0"/>
                        </a:rPr>
                        <a:t>39.2</a:t>
                      </a:r>
                      <a:endParaRPr lang="en-GR" sz="700" b="0" i="0" u="none" strike="noStrike" dirty="0">
                        <a:solidFill>
                          <a:srgbClr val="000000"/>
                        </a:solidFill>
                        <a:effectLst/>
                        <a:latin typeface="+mn-lt"/>
                        <a:cs typeface="Times New Roman" panose="02020603050405020304" pitchFamily="18" charset="0"/>
                      </a:endParaRPr>
                    </a:p>
                  </a:txBody>
                  <a:tcPr marL="9525" marR="9525" marT="9525" marB="0" anchor="b"/>
                </a:tc>
                <a:extLst>
                  <a:ext uri="{0D108BD9-81ED-4DB2-BD59-A6C34878D82A}">
                    <a16:rowId xmlns:a16="http://schemas.microsoft.com/office/drawing/2014/main" val="3722452807"/>
                  </a:ext>
                </a:extLst>
              </a:tr>
              <a:tr h="142076">
                <a:tc>
                  <a:txBody>
                    <a:bodyPr/>
                    <a:lstStyle/>
                    <a:p>
                      <a:pPr algn="l" fontAlgn="b">
                        <a:buNone/>
                      </a:pPr>
                      <a:r>
                        <a:rPr lang="en-GB" sz="700" u="none" strike="noStrike">
                          <a:effectLst/>
                          <a:latin typeface="+mn-lt"/>
                          <a:cs typeface="Times New Roman" panose="02020603050405020304" pitchFamily="18" charset="0"/>
                        </a:rPr>
                        <a:t>Ionizing Radiation</a:t>
                      </a:r>
                      <a:endParaRPr lang="en-GB" sz="700" b="0" i="0" u="none" strike="noStrike">
                        <a:solidFill>
                          <a:srgbClr val="000000"/>
                        </a:solidFill>
                        <a:effectLst/>
                        <a:latin typeface="+mn-lt"/>
                        <a:cs typeface="Times New Roman" panose="02020603050405020304" pitchFamily="18" charset="0"/>
                      </a:endParaRPr>
                    </a:p>
                  </a:txBody>
                  <a:tcPr marL="9525" marR="9525" marT="9525" marB="0" anchor="b"/>
                </a:tc>
                <a:tc>
                  <a:txBody>
                    <a:bodyPr/>
                    <a:lstStyle/>
                    <a:p>
                      <a:pPr algn="l" fontAlgn="b">
                        <a:buNone/>
                      </a:pPr>
                      <a:r>
                        <a:rPr lang="en-GB" sz="700" u="none" strike="noStrike" dirty="0">
                          <a:effectLst/>
                          <a:latin typeface="+mn-lt"/>
                          <a:cs typeface="Times New Roman" panose="02020603050405020304" pitchFamily="18" charset="0"/>
                        </a:rPr>
                        <a:t>€/Bq C-60 eq. to air or </a:t>
                      </a:r>
                      <a:r>
                        <a:rPr lang="en-GB" sz="700" u="none" strike="noStrike" dirty="0" err="1">
                          <a:effectLst/>
                          <a:latin typeface="+mn-lt"/>
                          <a:cs typeface="Times New Roman" panose="02020603050405020304" pitchFamily="18" charset="0"/>
                        </a:rPr>
                        <a:t>kBq</a:t>
                      </a:r>
                      <a:r>
                        <a:rPr lang="en-GB" sz="700" u="none" strike="noStrike" dirty="0">
                          <a:effectLst/>
                          <a:latin typeface="+mn-lt"/>
                          <a:cs typeface="Times New Roman" panose="02020603050405020304" pitchFamily="18" charset="0"/>
                        </a:rPr>
                        <a:t> U232 eq.</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ctr" fontAlgn="b">
                        <a:buNone/>
                      </a:pPr>
                      <a:r>
                        <a:rPr lang="en-GR" sz="700" u="none" strike="noStrike" dirty="0">
                          <a:effectLst/>
                          <a:latin typeface="+mn-lt"/>
                          <a:cs typeface="Times New Roman" panose="02020603050405020304" pitchFamily="18" charset="0"/>
                        </a:rPr>
                        <a:t>0.0461</a:t>
                      </a:r>
                      <a:endParaRPr lang="en-GR" sz="700" b="0" i="0" u="none" strike="noStrike" dirty="0">
                        <a:solidFill>
                          <a:srgbClr val="000000"/>
                        </a:solidFill>
                        <a:effectLst/>
                        <a:latin typeface="+mn-lt"/>
                        <a:cs typeface="Times New Roman" panose="02020603050405020304" pitchFamily="18" charset="0"/>
                      </a:endParaRPr>
                    </a:p>
                  </a:txBody>
                  <a:tcPr marL="9525" marR="9525" marT="9525" marB="0" anchor="b"/>
                </a:tc>
                <a:extLst>
                  <a:ext uri="{0D108BD9-81ED-4DB2-BD59-A6C34878D82A}">
                    <a16:rowId xmlns:a16="http://schemas.microsoft.com/office/drawing/2014/main" val="830415968"/>
                  </a:ext>
                </a:extLst>
              </a:tr>
              <a:tr h="91041">
                <a:tc>
                  <a:txBody>
                    <a:bodyPr/>
                    <a:lstStyle/>
                    <a:p>
                      <a:pPr algn="l" fontAlgn="b">
                        <a:buNone/>
                      </a:pPr>
                      <a:r>
                        <a:rPr lang="en-GB" sz="700" u="none" strike="noStrike">
                          <a:effectLst/>
                          <a:latin typeface="+mn-lt"/>
                          <a:cs typeface="Times New Roman" panose="02020603050405020304" pitchFamily="18" charset="0"/>
                        </a:rPr>
                        <a:t>Acidification</a:t>
                      </a:r>
                      <a:endParaRPr lang="en-GB" sz="700" b="0" i="0" u="none" strike="noStrike">
                        <a:solidFill>
                          <a:srgbClr val="000000"/>
                        </a:solidFill>
                        <a:effectLst/>
                        <a:latin typeface="+mn-lt"/>
                        <a:cs typeface="Times New Roman" panose="02020603050405020304" pitchFamily="18" charset="0"/>
                      </a:endParaRPr>
                    </a:p>
                  </a:txBody>
                  <a:tcPr marL="9525" marR="9525" marT="9525" marB="0" anchor="b"/>
                </a:tc>
                <a:tc>
                  <a:txBody>
                    <a:bodyPr/>
                    <a:lstStyle/>
                    <a:p>
                      <a:pPr algn="l" fontAlgn="b">
                        <a:buNone/>
                      </a:pPr>
                      <a:r>
                        <a:rPr lang="en-GB" sz="700" u="none" strike="noStrike" dirty="0">
                          <a:effectLst/>
                          <a:latin typeface="+mn-lt"/>
                          <a:cs typeface="Times New Roman" panose="02020603050405020304" pitchFamily="18" charset="0"/>
                        </a:rPr>
                        <a:t>€/kg SO2-eq</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ctr" fontAlgn="b">
                        <a:buNone/>
                      </a:pPr>
                      <a:r>
                        <a:rPr lang="en-GR" sz="700" u="none" strike="noStrike" dirty="0">
                          <a:effectLst/>
                          <a:latin typeface="+mn-lt"/>
                          <a:cs typeface="Times New Roman" panose="02020603050405020304" pitchFamily="18" charset="0"/>
                        </a:rPr>
                        <a:t>4.970</a:t>
                      </a:r>
                      <a:endParaRPr lang="en-GR" sz="700" b="0" i="0" u="none" strike="noStrike" dirty="0">
                        <a:solidFill>
                          <a:srgbClr val="000000"/>
                        </a:solidFill>
                        <a:effectLst/>
                        <a:latin typeface="+mn-lt"/>
                        <a:cs typeface="Times New Roman" panose="02020603050405020304" pitchFamily="18" charset="0"/>
                      </a:endParaRPr>
                    </a:p>
                  </a:txBody>
                  <a:tcPr marL="9525" marR="9525" marT="9525" marB="0" anchor="b"/>
                </a:tc>
                <a:extLst>
                  <a:ext uri="{0D108BD9-81ED-4DB2-BD59-A6C34878D82A}">
                    <a16:rowId xmlns:a16="http://schemas.microsoft.com/office/drawing/2014/main" val="3443785181"/>
                  </a:ext>
                </a:extLst>
              </a:tr>
              <a:tr h="91041">
                <a:tc>
                  <a:txBody>
                    <a:bodyPr/>
                    <a:lstStyle/>
                    <a:p>
                      <a:pPr algn="l" fontAlgn="b">
                        <a:buNone/>
                      </a:pPr>
                      <a:r>
                        <a:rPr lang="en-GB" sz="700" u="none" strike="noStrike">
                          <a:effectLst/>
                          <a:latin typeface="+mn-lt"/>
                          <a:cs typeface="Times New Roman" panose="02020603050405020304" pitchFamily="18" charset="0"/>
                        </a:rPr>
                        <a:t>Freshwater eutrophication</a:t>
                      </a:r>
                      <a:endParaRPr lang="en-GB" sz="700" b="0" i="0" u="none" strike="noStrike">
                        <a:solidFill>
                          <a:srgbClr val="000000"/>
                        </a:solidFill>
                        <a:effectLst/>
                        <a:latin typeface="+mn-lt"/>
                        <a:cs typeface="Times New Roman" panose="02020603050405020304" pitchFamily="18" charset="0"/>
                      </a:endParaRPr>
                    </a:p>
                  </a:txBody>
                  <a:tcPr marL="9525" marR="9525" marT="9525" marB="0" anchor="b"/>
                </a:tc>
                <a:tc>
                  <a:txBody>
                    <a:bodyPr/>
                    <a:lstStyle/>
                    <a:p>
                      <a:pPr algn="l" fontAlgn="b">
                        <a:buNone/>
                      </a:pPr>
                      <a:r>
                        <a:rPr lang="en-GB" sz="700" u="none" strike="noStrike" dirty="0">
                          <a:effectLst/>
                          <a:latin typeface="+mn-lt"/>
                          <a:cs typeface="Times New Roman" panose="02020603050405020304" pitchFamily="18" charset="0"/>
                        </a:rPr>
                        <a:t>€/kg P-</a:t>
                      </a:r>
                      <a:r>
                        <a:rPr lang="en-GB" sz="700" u="none" strike="noStrike" dirty="0" err="1">
                          <a:effectLst/>
                          <a:latin typeface="+mn-lt"/>
                          <a:cs typeface="Times New Roman" panose="02020603050405020304" pitchFamily="18" charset="0"/>
                        </a:rPr>
                        <a:t>eq</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ctr" fontAlgn="b">
                        <a:buNone/>
                      </a:pPr>
                      <a:r>
                        <a:rPr lang="en-GR" sz="700" u="none" strike="noStrike" dirty="0">
                          <a:effectLst/>
                          <a:latin typeface="+mn-lt"/>
                          <a:cs typeface="Times New Roman" panose="02020603050405020304" pitchFamily="18" charset="0"/>
                        </a:rPr>
                        <a:t>1.86</a:t>
                      </a:r>
                      <a:endParaRPr lang="en-GR" sz="700" b="0" i="0" u="none" strike="noStrike" dirty="0">
                        <a:solidFill>
                          <a:srgbClr val="000000"/>
                        </a:solidFill>
                        <a:effectLst/>
                        <a:latin typeface="+mn-lt"/>
                        <a:cs typeface="Times New Roman" panose="02020603050405020304" pitchFamily="18" charset="0"/>
                      </a:endParaRPr>
                    </a:p>
                  </a:txBody>
                  <a:tcPr marL="9525" marR="9525" marT="9525" marB="0" anchor="b"/>
                </a:tc>
                <a:extLst>
                  <a:ext uri="{0D108BD9-81ED-4DB2-BD59-A6C34878D82A}">
                    <a16:rowId xmlns:a16="http://schemas.microsoft.com/office/drawing/2014/main" val="1024824587"/>
                  </a:ext>
                </a:extLst>
              </a:tr>
              <a:tr h="151447">
                <a:tc>
                  <a:txBody>
                    <a:bodyPr/>
                    <a:lstStyle/>
                    <a:p>
                      <a:pPr algn="l" fontAlgn="b">
                        <a:buNone/>
                      </a:pPr>
                      <a:r>
                        <a:rPr lang="en-GB" sz="700" u="none" strike="noStrike">
                          <a:effectLst/>
                          <a:latin typeface="+mn-lt"/>
                          <a:cs typeface="Times New Roman" panose="02020603050405020304" pitchFamily="18" charset="0"/>
                        </a:rPr>
                        <a:t>Marine eutrophication</a:t>
                      </a:r>
                      <a:endParaRPr lang="en-GB" sz="700" b="0" i="0" u="none" strike="noStrike">
                        <a:solidFill>
                          <a:srgbClr val="000000"/>
                        </a:solidFill>
                        <a:effectLst/>
                        <a:latin typeface="+mn-lt"/>
                        <a:cs typeface="Times New Roman" panose="02020603050405020304" pitchFamily="18" charset="0"/>
                      </a:endParaRPr>
                    </a:p>
                  </a:txBody>
                  <a:tcPr marL="9525" marR="9525" marT="9525" marB="0" anchor="b"/>
                </a:tc>
                <a:tc>
                  <a:txBody>
                    <a:bodyPr/>
                    <a:lstStyle/>
                    <a:p>
                      <a:pPr algn="l" fontAlgn="b">
                        <a:buNone/>
                      </a:pPr>
                      <a:r>
                        <a:rPr lang="en-GB" sz="700" u="none" strike="noStrike" dirty="0">
                          <a:effectLst/>
                          <a:latin typeface="+mn-lt"/>
                          <a:cs typeface="Times New Roman" panose="02020603050405020304" pitchFamily="18" charset="0"/>
                        </a:rPr>
                        <a:t>€/kg N-</a:t>
                      </a:r>
                      <a:r>
                        <a:rPr lang="en-GB" sz="700" u="none" strike="noStrike" dirty="0" err="1">
                          <a:effectLst/>
                          <a:latin typeface="+mn-lt"/>
                          <a:cs typeface="Times New Roman" panose="02020603050405020304" pitchFamily="18" charset="0"/>
                        </a:rPr>
                        <a:t>eq</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ctr" fontAlgn="b">
                        <a:buNone/>
                      </a:pPr>
                      <a:r>
                        <a:rPr lang="en-GR" sz="700" u="none" strike="noStrike" dirty="0">
                          <a:effectLst/>
                          <a:latin typeface="+mn-lt"/>
                          <a:cs typeface="Times New Roman" panose="02020603050405020304" pitchFamily="18" charset="0"/>
                        </a:rPr>
                        <a:t>3.11</a:t>
                      </a:r>
                      <a:endParaRPr lang="en-GR" sz="700" b="0" i="0" u="none" strike="noStrike" dirty="0">
                        <a:solidFill>
                          <a:srgbClr val="000000"/>
                        </a:solidFill>
                        <a:effectLst/>
                        <a:latin typeface="+mn-lt"/>
                        <a:cs typeface="Times New Roman" panose="02020603050405020304" pitchFamily="18" charset="0"/>
                      </a:endParaRPr>
                    </a:p>
                  </a:txBody>
                  <a:tcPr marL="9525" marR="9525" marT="9525" marB="0" anchor="b"/>
                </a:tc>
                <a:extLst>
                  <a:ext uri="{0D108BD9-81ED-4DB2-BD59-A6C34878D82A}">
                    <a16:rowId xmlns:a16="http://schemas.microsoft.com/office/drawing/2014/main" val="1445221997"/>
                  </a:ext>
                </a:extLst>
              </a:tr>
              <a:tr h="91041">
                <a:tc>
                  <a:txBody>
                    <a:bodyPr/>
                    <a:lstStyle/>
                    <a:p>
                      <a:pPr algn="l" fontAlgn="b">
                        <a:buNone/>
                      </a:pPr>
                      <a:r>
                        <a:rPr lang="en-GB" sz="700" u="none" strike="noStrike">
                          <a:effectLst/>
                          <a:latin typeface="+mn-lt"/>
                          <a:cs typeface="Times New Roman" panose="02020603050405020304" pitchFamily="18" charset="0"/>
                        </a:rPr>
                        <a:t>Terrestrial ecotoxicity</a:t>
                      </a:r>
                      <a:endParaRPr lang="en-GB" sz="700" b="0" i="0" u="none" strike="noStrike">
                        <a:solidFill>
                          <a:srgbClr val="000000"/>
                        </a:solidFill>
                        <a:effectLst/>
                        <a:latin typeface="+mn-lt"/>
                        <a:cs typeface="Times New Roman" panose="02020603050405020304" pitchFamily="18" charset="0"/>
                      </a:endParaRPr>
                    </a:p>
                  </a:txBody>
                  <a:tcPr marL="9525" marR="9525" marT="9525" marB="0" anchor="b"/>
                </a:tc>
                <a:tc>
                  <a:txBody>
                    <a:bodyPr/>
                    <a:lstStyle/>
                    <a:p>
                      <a:pPr algn="l" fontAlgn="b">
                        <a:buNone/>
                      </a:pPr>
                      <a:r>
                        <a:rPr lang="en-GB" sz="700" u="none" strike="noStrike" dirty="0">
                          <a:effectLst/>
                          <a:latin typeface="+mn-lt"/>
                          <a:cs typeface="Times New Roman" panose="02020603050405020304" pitchFamily="18" charset="0"/>
                        </a:rPr>
                        <a:t>€/kg 1,4-DB eq.</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ctr" fontAlgn="b">
                        <a:buNone/>
                      </a:pPr>
                      <a:r>
                        <a:rPr lang="en-GR" sz="700" u="none" strike="noStrike" dirty="0">
                          <a:effectLst/>
                          <a:latin typeface="+mn-lt"/>
                          <a:cs typeface="Times New Roman" panose="02020603050405020304" pitchFamily="18" charset="0"/>
                        </a:rPr>
                        <a:t>8.69</a:t>
                      </a:r>
                      <a:endParaRPr lang="en-GR" sz="700" b="0" i="0" u="none" strike="noStrike" dirty="0">
                        <a:solidFill>
                          <a:srgbClr val="000000"/>
                        </a:solidFill>
                        <a:effectLst/>
                        <a:latin typeface="+mn-lt"/>
                        <a:cs typeface="Times New Roman" panose="02020603050405020304" pitchFamily="18" charset="0"/>
                      </a:endParaRPr>
                    </a:p>
                  </a:txBody>
                  <a:tcPr marL="9525" marR="9525" marT="9525" marB="0" anchor="b"/>
                </a:tc>
                <a:extLst>
                  <a:ext uri="{0D108BD9-81ED-4DB2-BD59-A6C34878D82A}">
                    <a16:rowId xmlns:a16="http://schemas.microsoft.com/office/drawing/2014/main" val="3386153470"/>
                  </a:ext>
                </a:extLst>
              </a:tr>
              <a:tr h="91041">
                <a:tc>
                  <a:txBody>
                    <a:bodyPr/>
                    <a:lstStyle/>
                    <a:p>
                      <a:pPr algn="l" fontAlgn="b">
                        <a:buNone/>
                      </a:pPr>
                      <a:r>
                        <a:rPr lang="en-GB" sz="700" u="none" strike="noStrike">
                          <a:effectLst/>
                          <a:latin typeface="+mn-lt"/>
                          <a:cs typeface="Times New Roman" panose="02020603050405020304" pitchFamily="18" charset="0"/>
                        </a:rPr>
                        <a:t>Freshwater ecotoxicity</a:t>
                      </a:r>
                      <a:endParaRPr lang="en-GB" sz="700" b="0" i="0" u="none" strike="noStrike">
                        <a:solidFill>
                          <a:srgbClr val="000000"/>
                        </a:solidFill>
                        <a:effectLst/>
                        <a:latin typeface="+mn-lt"/>
                        <a:cs typeface="Times New Roman" panose="02020603050405020304" pitchFamily="18" charset="0"/>
                      </a:endParaRPr>
                    </a:p>
                  </a:txBody>
                  <a:tcPr marL="9525" marR="9525" marT="9525" marB="0" anchor="b"/>
                </a:tc>
                <a:tc>
                  <a:txBody>
                    <a:bodyPr/>
                    <a:lstStyle/>
                    <a:p>
                      <a:pPr algn="l" fontAlgn="b">
                        <a:buNone/>
                      </a:pPr>
                      <a:r>
                        <a:rPr lang="en-GB" sz="700" u="none" strike="noStrike" dirty="0">
                          <a:effectLst/>
                          <a:latin typeface="+mn-lt"/>
                          <a:cs typeface="Times New Roman" panose="02020603050405020304" pitchFamily="18" charset="0"/>
                        </a:rPr>
                        <a:t>€/kg 1,4-DB eq.</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ctr" fontAlgn="b">
                        <a:buNone/>
                      </a:pPr>
                      <a:r>
                        <a:rPr lang="en-GR" sz="700" u="none" strike="noStrike" dirty="0">
                          <a:effectLst/>
                          <a:latin typeface="+mn-lt"/>
                          <a:cs typeface="Times New Roman" panose="02020603050405020304" pitchFamily="18" charset="0"/>
                        </a:rPr>
                        <a:t>0.0361</a:t>
                      </a:r>
                      <a:endParaRPr lang="en-GR" sz="700" b="0" i="0" u="none" strike="noStrike" dirty="0">
                        <a:solidFill>
                          <a:srgbClr val="000000"/>
                        </a:solidFill>
                        <a:effectLst/>
                        <a:latin typeface="+mn-lt"/>
                        <a:cs typeface="Times New Roman" panose="02020603050405020304" pitchFamily="18" charset="0"/>
                      </a:endParaRPr>
                    </a:p>
                  </a:txBody>
                  <a:tcPr marL="9525" marR="9525" marT="9525" marB="0" anchor="b"/>
                </a:tc>
                <a:extLst>
                  <a:ext uri="{0D108BD9-81ED-4DB2-BD59-A6C34878D82A}">
                    <a16:rowId xmlns:a16="http://schemas.microsoft.com/office/drawing/2014/main" val="331359612"/>
                  </a:ext>
                </a:extLst>
              </a:tr>
              <a:tr h="91041">
                <a:tc>
                  <a:txBody>
                    <a:bodyPr/>
                    <a:lstStyle/>
                    <a:p>
                      <a:pPr algn="l" fontAlgn="b">
                        <a:buNone/>
                      </a:pPr>
                      <a:r>
                        <a:rPr lang="en-GB" sz="700" u="none" strike="noStrike">
                          <a:effectLst/>
                          <a:latin typeface="+mn-lt"/>
                          <a:cs typeface="Times New Roman" panose="02020603050405020304" pitchFamily="18" charset="0"/>
                        </a:rPr>
                        <a:t>Marine ecotoxicity</a:t>
                      </a:r>
                      <a:endParaRPr lang="en-GB" sz="700" b="0" i="0" u="none" strike="noStrike">
                        <a:solidFill>
                          <a:srgbClr val="000000"/>
                        </a:solidFill>
                        <a:effectLst/>
                        <a:latin typeface="+mn-lt"/>
                        <a:cs typeface="Times New Roman" panose="02020603050405020304" pitchFamily="18" charset="0"/>
                      </a:endParaRPr>
                    </a:p>
                  </a:txBody>
                  <a:tcPr marL="9525" marR="9525" marT="9525" marB="0" anchor="b"/>
                </a:tc>
                <a:tc>
                  <a:txBody>
                    <a:bodyPr/>
                    <a:lstStyle/>
                    <a:p>
                      <a:pPr algn="l" fontAlgn="b">
                        <a:buNone/>
                      </a:pPr>
                      <a:r>
                        <a:rPr lang="en-GB" sz="700" u="none" strike="noStrike" dirty="0">
                          <a:effectLst/>
                          <a:latin typeface="+mn-lt"/>
                          <a:cs typeface="Times New Roman" panose="02020603050405020304" pitchFamily="18" charset="0"/>
                        </a:rPr>
                        <a:t>€/kg 1,4-DB eq.</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ctr" fontAlgn="b">
                        <a:buNone/>
                      </a:pPr>
                      <a:r>
                        <a:rPr lang="en-GR" sz="700" u="none" strike="noStrike" dirty="0">
                          <a:effectLst/>
                          <a:latin typeface="+mn-lt"/>
                          <a:cs typeface="Times New Roman" panose="02020603050405020304" pitchFamily="18" charset="0"/>
                        </a:rPr>
                        <a:t>0.0074</a:t>
                      </a:r>
                      <a:endParaRPr lang="en-GR" sz="700" b="0" i="0" u="none" strike="noStrike" dirty="0">
                        <a:solidFill>
                          <a:srgbClr val="000000"/>
                        </a:solidFill>
                        <a:effectLst/>
                        <a:latin typeface="+mn-lt"/>
                        <a:cs typeface="Times New Roman" panose="02020603050405020304" pitchFamily="18" charset="0"/>
                      </a:endParaRPr>
                    </a:p>
                  </a:txBody>
                  <a:tcPr marL="9525" marR="9525" marT="9525" marB="0" anchor="b"/>
                </a:tc>
                <a:extLst>
                  <a:ext uri="{0D108BD9-81ED-4DB2-BD59-A6C34878D82A}">
                    <a16:rowId xmlns:a16="http://schemas.microsoft.com/office/drawing/2014/main" val="1104334836"/>
                  </a:ext>
                </a:extLst>
              </a:tr>
              <a:tr h="126921">
                <a:tc>
                  <a:txBody>
                    <a:bodyPr/>
                    <a:lstStyle/>
                    <a:p>
                      <a:pPr algn="l" fontAlgn="b">
                        <a:buNone/>
                      </a:pPr>
                      <a:r>
                        <a:rPr lang="en-GB" sz="700" u="none" strike="noStrike" dirty="0">
                          <a:effectLst/>
                          <a:latin typeface="+mn-lt"/>
                          <a:cs typeface="Times New Roman" panose="02020603050405020304" pitchFamily="18" charset="0"/>
                        </a:rPr>
                        <a:t>Land use</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l" fontAlgn="b">
                        <a:buNone/>
                      </a:pPr>
                      <a:r>
                        <a:rPr lang="en-GB" sz="700" u="none" strike="noStrike" dirty="0">
                          <a:effectLst/>
                          <a:latin typeface="+mn-lt"/>
                          <a:cs typeface="Times New Roman" panose="02020603050405020304" pitchFamily="18" charset="0"/>
                        </a:rPr>
                        <a:t>€/Annual crop </a:t>
                      </a:r>
                      <a:r>
                        <a:rPr lang="en-GB" sz="700" u="none" strike="noStrike" dirty="0" err="1">
                          <a:effectLst/>
                          <a:latin typeface="+mn-lt"/>
                          <a:cs typeface="Times New Roman" panose="02020603050405020304" pitchFamily="18" charset="0"/>
                        </a:rPr>
                        <a:t>eq</a:t>
                      </a:r>
                      <a:r>
                        <a:rPr lang="en-GB" sz="700" u="none" strike="noStrike" dirty="0">
                          <a:effectLst/>
                          <a:latin typeface="+mn-lt"/>
                          <a:cs typeface="Times New Roman" panose="02020603050405020304" pitchFamily="18" charset="0"/>
                        </a:rPr>
                        <a:t>.·y or m2·y</a:t>
                      </a:r>
                      <a:endParaRPr lang="en-GB" sz="700" b="0" i="0" u="none" strike="noStrike" dirty="0">
                        <a:solidFill>
                          <a:srgbClr val="000000"/>
                        </a:solidFill>
                        <a:effectLst/>
                        <a:latin typeface="+mn-lt"/>
                        <a:cs typeface="Times New Roman" panose="02020603050405020304" pitchFamily="18" charset="0"/>
                      </a:endParaRPr>
                    </a:p>
                  </a:txBody>
                  <a:tcPr marL="9525" marR="9525" marT="9525" marB="0" anchor="b"/>
                </a:tc>
                <a:tc>
                  <a:txBody>
                    <a:bodyPr/>
                    <a:lstStyle/>
                    <a:p>
                      <a:pPr algn="ctr" fontAlgn="b">
                        <a:buNone/>
                      </a:pPr>
                      <a:r>
                        <a:rPr lang="en-GR" sz="700" u="none" strike="noStrike" dirty="0">
                          <a:effectLst/>
                          <a:latin typeface="+mn-lt"/>
                          <a:cs typeface="Times New Roman" panose="02020603050405020304" pitchFamily="18" charset="0"/>
                        </a:rPr>
                        <a:t>0.0845</a:t>
                      </a:r>
                      <a:endParaRPr lang="en-GR" sz="700" b="0" i="0" u="none" strike="noStrike" dirty="0">
                        <a:solidFill>
                          <a:srgbClr val="000000"/>
                        </a:solidFill>
                        <a:effectLst/>
                        <a:latin typeface="+mn-lt"/>
                        <a:cs typeface="Times New Roman" panose="02020603050405020304" pitchFamily="18" charset="0"/>
                      </a:endParaRPr>
                    </a:p>
                  </a:txBody>
                  <a:tcPr marL="9525" marR="9525" marT="9525" marB="0" anchor="b"/>
                </a:tc>
                <a:extLst>
                  <a:ext uri="{0D108BD9-81ED-4DB2-BD59-A6C34878D82A}">
                    <a16:rowId xmlns:a16="http://schemas.microsoft.com/office/drawing/2014/main" val="334420418"/>
                  </a:ext>
                </a:extLst>
              </a:tr>
            </a:tbl>
          </a:graphicData>
        </a:graphic>
      </p:graphicFrame>
      <p:sp>
        <p:nvSpPr>
          <p:cNvPr id="10" name="TextBox 9">
            <a:extLst>
              <a:ext uri="{FF2B5EF4-FFF2-40B4-BE49-F238E27FC236}">
                <a16:creationId xmlns:a16="http://schemas.microsoft.com/office/drawing/2014/main" id="{2F437F75-714F-043F-5E06-825CF91A801C}"/>
              </a:ext>
            </a:extLst>
          </p:cNvPr>
          <p:cNvSpPr txBox="1"/>
          <p:nvPr/>
        </p:nvSpPr>
        <p:spPr>
          <a:xfrm rot="18865020">
            <a:off x="801034" y="3767653"/>
            <a:ext cx="1983791" cy="707886"/>
          </a:xfrm>
          <a:prstGeom prst="rect">
            <a:avLst/>
          </a:prstGeom>
          <a:noFill/>
        </p:spPr>
        <p:txBody>
          <a:bodyPr wrap="square" rtlCol="0">
            <a:spAutoFit/>
          </a:bodyPr>
          <a:lstStyle/>
          <a:p>
            <a:r>
              <a:rPr lang="en-GB" sz="2000" dirty="0">
                <a:solidFill>
                  <a:srgbClr val="FF0000"/>
                </a:solidFill>
                <a:latin typeface="+mn-lt"/>
              </a:rPr>
              <a:t>Environmental Prices</a:t>
            </a:r>
          </a:p>
        </p:txBody>
      </p:sp>
    </p:spTree>
    <p:extLst>
      <p:ext uri="{BB962C8B-B14F-4D97-AF65-F5344CB8AC3E}">
        <p14:creationId xmlns:p14="http://schemas.microsoft.com/office/powerpoint/2010/main" val="2768555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26DFB43-D784-E1B0-BFFB-1425E269D5C3}"/>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Slide Number Placeholder 4">
            <a:extLst>
              <a:ext uri="{FF2B5EF4-FFF2-40B4-BE49-F238E27FC236}">
                <a16:creationId xmlns:a16="http://schemas.microsoft.com/office/drawing/2014/main" id="{73D801BF-0FEE-AFC5-1E9E-F73D71D8FE6A}"/>
              </a:ext>
            </a:extLst>
          </p:cNvPr>
          <p:cNvSpPr>
            <a:spLocks noGrp="1"/>
          </p:cNvSpPr>
          <p:nvPr>
            <p:ph type="sldNum" sz="quarter" idx="11"/>
          </p:nvPr>
        </p:nvSpPr>
        <p:spPr/>
        <p:txBody>
          <a:bodyPr/>
          <a:lstStyle/>
          <a:p>
            <a:pPr>
              <a:defRPr/>
            </a:pPr>
            <a:fld id="{3E5630D3-3DA3-455C-A380-9841F777A6B6}" type="slidenum">
              <a:rPr lang="it-IT" altLang="it-IT" smtClean="0"/>
              <a:pPr>
                <a:defRPr/>
              </a:pPr>
              <a:t>34</a:t>
            </a:fld>
            <a:endParaRPr lang="it-IT" altLang="it-IT" dirty="0"/>
          </a:p>
        </p:txBody>
      </p:sp>
      <p:graphicFrame>
        <p:nvGraphicFramePr>
          <p:cNvPr id="6" name="Chart 5">
            <a:extLst>
              <a:ext uri="{FF2B5EF4-FFF2-40B4-BE49-F238E27FC236}">
                <a16:creationId xmlns:a16="http://schemas.microsoft.com/office/drawing/2014/main" id="{9B34E869-D15C-025D-1232-0F3B4123A4E3}"/>
              </a:ext>
            </a:extLst>
          </p:cNvPr>
          <p:cNvGraphicFramePr>
            <a:graphicFrameLocks/>
          </p:cNvGraphicFramePr>
          <p:nvPr>
            <p:extLst>
              <p:ext uri="{D42A27DB-BD31-4B8C-83A1-F6EECF244321}">
                <p14:modId xmlns:p14="http://schemas.microsoft.com/office/powerpoint/2010/main" val="3617985374"/>
              </p:ext>
            </p:extLst>
          </p:nvPr>
        </p:nvGraphicFramePr>
        <p:xfrm>
          <a:off x="4535930" y="1094081"/>
          <a:ext cx="4480560" cy="3474720"/>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8AE34969-200D-DAC5-4E0D-9B74DEEC03E8}"/>
              </a:ext>
            </a:extLst>
          </p:cNvPr>
          <p:cNvSpPr txBox="1"/>
          <p:nvPr/>
        </p:nvSpPr>
        <p:spPr>
          <a:xfrm>
            <a:off x="110841" y="840303"/>
            <a:ext cx="4584560" cy="307777"/>
          </a:xfrm>
          <a:prstGeom prst="rect">
            <a:avLst/>
          </a:prstGeom>
          <a:noFill/>
        </p:spPr>
        <p:txBody>
          <a:bodyPr wrap="square">
            <a:spAutoFit/>
          </a:bodyPr>
          <a:lstStyle/>
          <a:p>
            <a:pPr algn="ctr" rtl="0">
              <a:defRPr sz="1400" b="1" i="0" u="none" strike="noStrike" kern="1200" baseline="0">
                <a:solidFill>
                  <a:prstClr val="black"/>
                </a:solidFill>
                <a:latin typeface="Times New Roman" panose="02020603050405020304" pitchFamily="18" charset="0"/>
                <a:ea typeface="+mn-ea"/>
                <a:cs typeface="Times New Roman" panose="02020603050405020304" pitchFamily="18" charset="0"/>
              </a:defRPr>
            </a:pPr>
            <a:r>
              <a:rPr lang="en-US" dirty="0">
                <a:latin typeface="+mn-lt"/>
              </a:rPr>
              <a:t>Cost of manufacturing-Downstream</a:t>
            </a:r>
          </a:p>
        </p:txBody>
      </p:sp>
      <p:sp>
        <p:nvSpPr>
          <p:cNvPr id="8" name="TextBox 7">
            <a:extLst>
              <a:ext uri="{FF2B5EF4-FFF2-40B4-BE49-F238E27FC236}">
                <a16:creationId xmlns:a16="http://schemas.microsoft.com/office/drawing/2014/main" id="{3C486681-12C3-BE29-BF7D-E0682353F366}"/>
              </a:ext>
            </a:extLst>
          </p:cNvPr>
          <p:cNvSpPr txBox="1"/>
          <p:nvPr/>
        </p:nvSpPr>
        <p:spPr>
          <a:xfrm>
            <a:off x="4431930" y="793370"/>
            <a:ext cx="4584560" cy="307777"/>
          </a:xfrm>
          <a:prstGeom prst="rect">
            <a:avLst/>
          </a:prstGeom>
          <a:noFill/>
        </p:spPr>
        <p:txBody>
          <a:bodyPr wrap="square">
            <a:spAutoFit/>
          </a:bodyPr>
          <a:lstStyle/>
          <a:p>
            <a:pPr algn="ctr" rtl="0">
              <a:defRPr sz="1400" b="1" i="0" u="none" strike="noStrike" kern="1200" baseline="0">
                <a:solidFill>
                  <a:prstClr val="black"/>
                </a:solidFill>
                <a:latin typeface="Times New Roman" panose="02020603050405020304" pitchFamily="18" charset="0"/>
                <a:ea typeface="+mn-ea"/>
                <a:cs typeface="Times New Roman" panose="02020603050405020304" pitchFamily="18" charset="0"/>
              </a:defRPr>
            </a:pPr>
            <a:r>
              <a:rPr lang="en-US" dirty="0">
                <a:latin typeface="+mn-lt"/>
              </a:rPr>
              <a:t>Total Cost of manufacturing</a:t>
            </a:r>
          </a:p>
        </p:txBody>
      </p:sp>
      <p:graphicFrame>
        <p:nvGraphicFramePr>
          <p:cNvPr id="9" name="Chart 8">
            <a:extLst>
              <a:ext uri="{FF2B5EF4-FFF2-40B4-BE49-F238E27FC236}">
                <a16:creationId xmlns:a16="http://schemas.microsoft.com/office/drawing/2014/main" id="{2C506A88-BEE7-0863-3611-2DB9C18A2338}"/>
              </a:ext>
            </a:extLst>
          </p:cNvPr>
          <p:cNvGraphicFramePr>
            <a:graphicFrameLocks/>
          </p:cNvGraphicFramePr>
          <p:nvPr>
            <p:extLst>
              <p:ext uri="{D42A27DB-BD31-4B8C-83A1-F6EECF244321}">
                <p14:modId xmlns:p14="http://schemas.microsoft.com/office/powerpoint/2010/main" val="1148190097"/>
              </p:ext>
            </p:extLst>
          </p:nvPr>
        </p:nvGraphicFramePr>
        <p:xfrm>
          <a:off x="36576" y="1101147"/>
          <a:ext cx="4658825" cy="3467654"/>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3">
            <a:extLst>
              <a:ext uri="{FF2B5EF4-FFF2-40B4-BE49-F238E27FC236}">
                <a16:creationId xmlns:a16="http://schemas.microsoft.com/office/drawing/2014/main" id="{A426057F-63B4-6914-F4D3-1E43C23E7412}"/>
              </a:ext>
            </a:extLst>
          </p:cNvPr>
          <p:cNvSpPr txBox="1">
            <a:spLocks/>
          </p:cNvSpPr>
          <p:nvPr/>
        </p:nvSpPr>
        <p:spPr>
          <a:xfrm>
            <a:off x="1097694" y="4926219"/>
            <a:ext cx="6876471" cy="37126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800" dirty="0">
                <a:solidFill>
                  <a:srgbClr val="357DA8"/>
                </a:solidFill>
                <a:latin typeface="+mn-lt"/>
                <a:ea typeface="Verdana" panose="020B0604030504040204" pitchFamily="34" charset="0"/>
                <a:cs typeface="Verdana" panose="020B0604030504040204" pitchFamily="34" charset="0"/>
              </a:rPr>
              <a:t>LCC=Cost of Manufacture (COM) + Cost of Externalities</a:t>
            </a:r>
            <a:endParaRPr lang="en-US" sz="1800" dirty="0">
              <a:latin typeface="+mn-lt"/>
            </a:endParaRPr>
          </a:p>
        </p:txBody>
      </p:sp>
      <p:sp>
        <p:nvSpPr>
          <p:cNvPr id="11" name="Titolo 1">
            <a:extLst>
              <a:ext uri="{FF2B5EF4-FFF2-40B4-BE49-F238E27FC236}">
                <a16:creationId xmlns:a16="http://schemas.microsoft.com/office/drawing/2014/main" id="{A1A36333-77A5-E295-F53E-28B818AA99DB}"/>
              </a:ext>
            </a:extLst>
          </p:cNvPr>
          <p:cNvSpPr>
            <a:spLocks noGrp="1"/>
          </p:cNvSpPr>
          <p:nvPr>
            <p:ph type="title"/>
          </p:nvPr>
        </p:nvSpPr>
        <p:spPr>
          <a:xfrm>
            <a:off x="250825" y="98425"/>
            <a:ext cx="6607175" cy="358775"/>
          </a:xfrm>
        </p:spPr>
        <p:txBody>
          <a:bodyPr/>
          <a:lstStyle/>
          <a:p>
            <a:r>
              <a:rPr lang="en-US" dirty="0">
                <a:ea typeface="Calibri"/>
                <a:cs typeface="Calibri"/>
              </a:rPr>
              <a:t>Sustainability assessments</a:t>
            </a:r>
            <a:endParaRPr lang="it-IT" altLang="it-IT" dirty="0"/>
          </a:p>
        </p:txBody>
      </p:sp>
    </p:spTree>
    <p:extLst>
      <p:ext uri="{BB962C8B-B14F-4D97-AF65-F5344CB8AC3E}">
        <p14:creationId xmlns:p14="http://schemas.microsoft.com/office/powerpoint/2010/main" val="37537239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EFD937-6992-75AC-F0D7-4235B204ADB7}"/>
            </a:ext>
          </a:extLst>
        </p:cNvPr>
        <p:cNvGrpSpPr/>
        <p:nvPr/>
      </p:nvGrpSpPr>
      <p:grpSpPr>
        <a:xfrm>
          <a:off x="0" y="0"/>
          <a:ext cx="0" cy="0"/>
          <a:chOff x="0" y="0"/>
          <a:chExt cx="0" cy="0"/>
        </a:xfrm>
      </p:grpSpPr>
      <p:sp>
        <p:nvSpPr>
          <p:cNvPr id="14338" name="Titolo 1">
            <a:extLst>
              <a:ext uri="{FF2B5EF4-FFF2-40B4-BE49-F238E27FC236}">
                <a16:creationId xmlns:a16="http://schemas.microsoft.com/office/drawing/2014/main" id="{03B2DE08-C28D-D631-8794-8529FE94A5F0}"/>
              </a:ext>
            </a:extLst>
          </p:cNvPr>
          <p:cNvSpPr>
            <a:spLocks noGrp="1"/>
          </p:cNvSpPr>
          <p:nvPr>
            <p:ph type="title"/>
          </p:nvPr>
        </p:nvSpPr>
        <p:spPr/>
        <p:txBody>
          <a:bodyPr/>
          <a:lstStyle/>
          <a:p>
            <a:r>
              <a:rPr lang="en-US" dirty="0">
                <a:ea typeface="Calibri"/>
                <a:cs typeface="Calibri"/>
              </a:rPr>
              <a:t>Sustainability assessments</a:t>
            </a:r>
            <a:endParaRPr lang="it-IT" altLang="it-IT" dirty="0"/>
          </a:p>
        </p:txBody>
      </p:sp>
      <p:sp>
        <p:nvSpPr>
          <p:cNvPr id="14341" name="Segnaposto numero diapositiva 4">
            <a:extLst>
              <a:ext uri="{FF2B5EF4-FFF2-40B4-BE49-F238E27FC236}">
                <a16:creationId xmlns:a16="http://schemas.microsoft.com/office/drawing/2014/main" id="{B10CAF01-E95F-19B8-2E5C-B876F26754C4}"/>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D590E1F-2F8A-4B11-80C1-B5A5342BBDE1}" type="slidenum">
              <a:rPr lang="it-IT" altLang="it-IT">
                <a:solidFill>
                  <a:srgbClr val="898989"/>
                </a:solidFill>
              </a:rPr>
              <a:pPr/>
              <a:t>35</a:t>
            </a:fld>
            <a:endParaRPr lang="it-IT" altLang="it-IT">
              <a:solidFill>
                <a:srgbClr val="898989"/>
              </a:solidFill>
            </a:endParaRPr>
          </a:p>
        </p:txBody>
      </p:sp>
      <p:graphicFrame>
        <p:nvGraphicFramePr>
          <p:cNvPr id="2" name="Chart 1">
            <a:extLst>
              <a:ext uri="{FF2B5EF4-FFF2-40B4-BE49-F238E27FC236}">
                <a16:creationId xmlns:a16="http://schemas.microsoft.com/office/drawing/2014/main" id="{1EF59D47-76CE-2F17-FC51-27C41E9EA2B1}"/>
              </a:ext>
            </a:extLst>
          </p:cNvPr>
          <p:cNvGraphicFramePr>
            <a:graphicFrameLocks/>
          </p:cNvGraphicFramePr>
          <p:nvPr>
            <p:extLst>
              <p:ext uri="{D42A27DB-BD31-4B8C-83A1-F6EECF244321}">
                <p14:modId xmlns:p14="http://schemas.microsoft.com/office/powerpoint/2010/main" val="3867943528"/>
              </p:ext>
            </p:extLst>
          </p:nvPr>
        </p:nvGraphicFramePr>
        <p:xfrm>
          <a:off x="250825" y="641249"/>
          <a:ext cx="4190107" cy="261405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a:extLst>
              <a:ext uri="{FF2B5EF4-FFF2-40B4-BE49-F238E27FC236}">
                <a16:creationId xmlns:a16="http://schemas.microsoft.com/office/drawing/2014/main" id="{82BC238C-30FB-E22A-5F11-AD84CD0A5D04}"/>
              </a:ext>
            </a:extLst>
          </p:cNvPr>
          <p:cNvGraphicFramePr>
            <a:graphicFrameLocks/>
          </p:cNvGraphicFramePr>
          <p:nvPr>
            <p:extLst>
              <p:ext uri="{D42A27DB-BD31-4B8C-83A1-F6EECF244321}">
                <p14:modId xmlns:p14="http://schemas.microsoft.com/office/powerpoint/2010/main" val="2359452957"/>
              </p:ext>
            </p:extLst>
          </p:nvPr>
        </p:nvGraphicFramePr>
        <p:xfrm>
          <a:off x="4523354" y="647150"/>
          <a:ext cx="4242815" cy="2608156"/>
        </p:xfrm>
        <a:graphic>
          <a:graphicData uri="http://schemas.openxmlformats.org/drawingml/2006/chart">
            <c:chart xmlns:c="http://schemas.openxmlformats.org/drawingml/2006/chart" xmlns:r="http://schemas.openxmlformats.org/officeDocument/2006/relationships" r:id="rId3"/>
          </a:graphicData>
        </a:graphic>
      </p:graphicFrame>
      <p:cxnSp>
        <p:nvCxnSpPr>
          <p:cNvPr id="8" name="Straight Connector 7">
            <a:extLst>
              <a:ext uri="{FF2B5EF4-FFF2-40B4-BE49-F238E27FC236}">
                <a16:creationId xmlns:a16="http://schemas.microsoft.com/office/drawing/2014/main" id="{B3AF4896-C5E3-2487-7580-BF895C6D0258}"/>
              </a:ext>
            </a:extLst>
          </p:cNvPr>
          <p:cNvCxnSpPr>
            <a:cxnSpLocks/>
          </p:cNvCxnSpPr>
          <p:nvPr/>
        </p:nvCxnSpPr>
        <p:spPr>
          <a:xfrm>
            <a:off x="6553200" y="1735073"/>
            <a:ext cx="0" cy="1097280"/>
          </a:xfrm>
          <a:prstGeom prst="line">
            <a:avLst/>
          </a:prstGeom>
          <a:ln w="28575">
            <a:solidFill>
              <a:srgbClr val="C00000"/>
            </a:solidFill>
            <a:prstDash val="dash"/>
            <a:headEnd type="none" w="med" len="med"/>
            <a:tailEnd type="triangle" w="med" len="med"/>
          </a:ln>
        </p:spPr>
        <p:style>
          <a:lnRef idx="1">
            <a:schemeClr val="accent2"/>
          </a:lnRef>
          <a:fillRef idx="0">
            <a:schemeClr val="accent2"/>
          </a:fillRef>
          <a:effectRef idx="0">
            <a:schemeClr val="accent2"/>
          </a:effectRef>
          <a:fontRef idx="minor">
            <a:schemeClr val="tx1"/>
          </a:fontRef>
        </p:style>
      </p:cxnSp>
      <p:graphicFrame>
        <p:nvGraphicFramePr>
          <p:cNvPr id="3" name="Chart 2">
            <a:extLst>
              <a:ext uri="{FF2B5EF4-FFF2-40B4-BE49-F238E27FC236}">
                <a16:creationId xmlns:a16="http://schemas.microsoft.com/office/drawing/2014/main" id="{B459CB24-1957-466D-88E6-2F4F15AA58D9}"/>
              </a:ext>
            </a:extLst>
          </p:cNvPr>
          <p:cNvGraphicFramePr>
            <a:graphicFrameLocks/>
          </p:cNvGraphicFramePr>
          <p:nvPr>
            <p:extLst>
              <p:ext uri="{D42A27DB-BD31-4B8C-83A1-F6EECF244321}">
                <p14:modId xmlns:p14="http://schemas.microsoft.com/office/powerpoint/2010/main" val="387417927"/>
              </p:ext>
            </p:extLst>
          </p:nvPr>
        </p:nvGraphicFramePr>
        <p:xfrm>
          <a:off x="75094" y="3308862"/>
          <a:ext cx="4260218" cy="205871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Chart 3">
            <a:extLst>
              <a:ext uri="{FF2B5EF4-FFF2-40B4-BE49-F238E27FC236}">
                <a16:creationId xmlns:a16="http://schemas.microsoft.com/office/drawing/2014/main" id="{7D01D0D5-C6A4-858F-3238-421B95586127}"/>
              </a:ext>
            </a:extLst>
          </p:cNvPr>
          <p:cNvGraphicFramePr>
            <a:graphicFrameLocks/>
          </p:cNvGraphicFramePr>
          <p:nvPr>
            <p:extLst>
              <p:ext uri="{D42A27DB-BD31-4B8C-83A1-F6EECF244321}">
                <p14:modId xmlns:p14="http://schemas.microsoft.com/office/powerpoint/2010/main" val="3887323232"/>
              </p:ext>
            </p:extLst>
          </p:nvPr>
        </p:nvGraphicFramePr>
        <p:xfrm>
          <a:off x="4523354" y="3079410"/>
          <a:ext cx="4351489" cy="2393975"/>
        </p:xfrm>
        <a:graphic>
          <a:graphicData uri="http://schemas.openxmlformats.org/drawingml/2006/chart">
            <c:chart xmlns:c="http://schemas.openxmlformats.org/drawingml/2006/chart" xmlns:r="http://schemas.openxmlformats.org/officeDocument/2006/relationships" r:id="rId5"/>
          </a:graphicData>
        </a:graphic>
      </p:graphicFrame>
      <p:sp>
        <p:nvSpPr>
          <p:cNvPr id="7" name="Footer Placeholder 3">
            <a:extLst>
              <a:ext uri="{FF2B5EF4-FFF2-40B4-BE49-F238E27FC236}">
                <a16:creationId xmlns:a16="http://schemas.microsoft.com/office/drawing/2014/main" id="{A8AB4518-87E6-3816-0B91-9CC569DEEE02}"/>
              </a:ext>
            </a:extLst>
          </p:cNvPr>
          <p:cNvSpPr>
            <a:spLocks noGrp="1"/>
          </p:cNvSpPr>
          <p:nvPr>
            <p:ph type="ftr" sz="quarter" idx="10"/>
          </p:nvPr>
        </p:nvSpPr>
        <p:spPr>
          <a:xfrm>
            <a:off x="3054927" y="5367580"/>
            <a:ext cx="3034145" cy="303212"/>
          </a:xfrm>
        </p:spPr>
        <p:txBody>
          <a:bodyPr/>
          <a:lstStyle/>
          <a:p>
            <a:pPr>
              <a:defRPr/>
            </a:pPr>
            <a:r>
              <a:rPr lang="en-US" dirty="0"/>
              <a:t>External Training: Sustainability assessment</a:t>
            </a:r>
            <a:endParaRPr lang="it-IT" dirty="0"/>
          </a:p>
        </p:txBody>
      </p:sp>
    </p:spTree>
    <p:extLst>
      <p:ext uri="{BB962C8B-B14F-4D97-AF65-F5344CB8AC3E}">
        <p14:creationId xmlns:p14="http://schemas.microsoft.com/office/powerpoint/2010/main" val="3440274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40A65F-6A47-4061-97F8-A717D5AAB0F3}"/>
              </a:ext>
            </a:extLst>
          </p:cNvPr>
          <p:cNvSpPr>
            <a:spLocks noGrp="1"/>
          </p:cNvSpPr>
          <p:nvPr>
            <p:ph type="ctrTitle"/>
          </p:nvPr>
        </p:nvSpPr>
        <p:spPr/>
        <p:txBody>
          <a:bodyPr>
            <a:normAutofit/>
          </a:bodyPr>
          <a:lstStyle/>
          <a:p>
            <a:r>
              <a:rPr lang="en-GB" sz="3200" dirty="0"/>
              <a:t>Social life cycle assessment </a:t>
            </a:r>
            <a:r>
              <a:rPr lang="en-GB" sz="3200" dirty="0" err="1"/>
              <a:t>slca</a:t>
            </a:r>
            <a:endParaRPr lang="en-GB" sz="3200" dirty="0"/>
          </a:p>
        </p:txBody>
      </p:sp>
      <p:sp>
        <p:nvSpPr>
          <p:cNvPr id="3" name="Untertitel 2">
            <a:extLst>
              <a:ext uri="{FF2B5EF4-FFF2-40B4-BE49-F238E27FC236}">
                <a16:creationId xmlns:a16="http://schemas.microsoft.com/office/drawing/2014/main" id="{000F7C42-163E-4815-BC05-96C414298707}"/>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11680858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838433-755F-45C0-B35A-6BB7B6A410FE}"/>
              </a:ext>
            </a:extLst>
          </p:cNvPr>
          <p:cNvSpPr>
            <a:spLocks noGrp="1"/>
          </p:cNvSpPr>
          <p:nvPr>
            <p:ph type="title"/>
          </p:nvPr>
        </p:nvSpPr>
        <p:spPr/>
        <p:txBody>
          <a:bodyPr/>
          <a:lstStyle/>
          <a:p>
            <a:r>
              <a:rPr lang="de-DE" dirty="0" err="1"/>
              <a:t>Social</a:t>
            </a:r>
            <a:r>
              <a:rPr lang="de-DE" dirty="0"/>
              <a:t> LCA</a:t>
            </a:r>
            <a:endParaRPr lang="en-GB" dirty="0"/>
          </a:p>
        </p:txBody>
      </p:sp>
      <p:sp>
        <p:nvSpPr>
          <p:cNvPr id="4" name="Fußzeilenplatzhalter 3">
            <a:extLst>
              <a:ext uri="{FF2B5EF4-FFF2-40B4-BE49-F238E27FC236}">
                <a16:creationId xmlns:a16="http://schemas.microsoft.com/office/drawing/2014/main" id="{829F71B8-2D90-4684-A37C-8529DCF1767C}"/>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8D430097-0583-43CE-867A-E57EF9C9AAFE}"/>
              </a:ext>
            </a:extLst>
          </p:cNvPr>
          <p:cNvSpPr>
            <a:spLocks noGrp="1"/>
          </p:cNvSpPr>
          <p:nvPr>
            <p:ph type="sldNum" sz="quarter" idx="11"/>
          </p:nvPr>
        </p:nvSpPr>
        <p:spPr/>
        <p:txBody>
          <a:bodyPr/>
          <a:lstStyle/>
          <a:p>
            <a:pPr>
              <a:defRPr/>
            </a:pPr>
            <a:fld id="{3E5630D3-3DA3-455C-A380-9841F777A6B6}" type="slidenum">
              <a:rPr lang="it-IT" altLang="it-IT" smtClean="0"/>
              <a:pPr>
                <a:defRPr/>
              </a:pPr>
              <a:t>37</a:t>
            </a:fld>
            <a:endParaRPr lang="it-IT" altLang="it-IT" dirty="0"/>
          </a:p>
        </p:txBody>
      </p:sp>
      <p:graphicFrame>
        <p:nvGraphicFramePr>
          <p:cNvPr id="6" name="Diagramm 5">
            <a:extLst>
              <a:ext uri="{FF2B5EF4-FFF2-40B4-BE49-F238E27FC236}">
                <a16:creationId xmlns:a16="http://schemas.microsoft.com/office/drawing/2014/main" id="{1EB401E1-6F7F-4521-83B0-17477782C03D}"/>
              </a:ext>
            </a:extLst>
          </p:cNvPr>
          <p:cNvGraphicFramePr/>
          <p:nvPr>
            <p:extLst>
              <p:ext uri="{D42A27DB-BD31-4B8C-83A1-F6EECF244321}">
                <p14:modId xmlns:p14="http://schemas.microsoft.com/office/powerpoint/2010/main" val="3883228353"/>
              </p:ext>
            </p:extLst>
          </p:nvPr>
        </p:nvGraphicFramePr>
        <p:xfrm>
          <a:off x="250825" y="825500"/>
          <a:ext cx="8435975"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Grafik 11" descr="Glühbirne">
            <a:extLst>
              <a:ext uri="{FF2B5EF4-FFF2-40B4-BE49-F238E27FC236}">
                <a16:creationId xmlns:a16="http://schemas.microsoft.com/office/drawing/2014/main" id="{3207E2D1-78E8-4B59-9A09-CB2C1E298A0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90525" y="4133850"/>
            <a:ext cx="502444" cy="502444"/>
          </a:xfrm>
          <a:prstGeom prst="rect">
            <a:avLst/>
          </a:prstGeom>
        </p:spPr>
      </p:pic>
      <p:pic>
        <p:nvPicPr>
          <p:cNvPr id="14" name="Grafik 13" descr="Bücher">
            <a:extLst>
              <a:ext uri="{FF2B5EF4-FFF2-40B4-BE49-F238E27FC236}">
                <a16:creationId xmlns:a16="http://schemas.microsoft.com/office/drawing/2014/main" id="{CB677F62-2B74-46F2-879B-C21F70408A7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71526" y="3378200"/>
            <a:ext cx="502444" cy="502444"/>
          </a:xfrm>
          <a:prstGeom prst="rect">
            <a:avLst/>
          </a:prstGeom>
        </p:spPr>
      </p:pic>
      <p:pic>
        <p:nvPicPr>
          <p:cNvPr id="16" name="Grafik 15" descr="Pulsierendes Herz">
            <a:extLst>
              <a:ext uri="{FF2B5EF4-FFF2-40B4-BE49-F238E27FC236}">
                <a16:creationId xmlns:a16="http://schemas.microsoft.com/office/drawing/2014/main" id="{6A2D39B8-3D59-4E8F-AF24-81802D28C6F4}"/>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64394" y="2632074"/>
            <a:ext cx="502445" cy="502445"/>
          </a:xfrm>
          <a:prstGeom prst="rect">
            <a:avLst/>
          </a:prstGeom>
        </p:spPr>
      </p:pic>
      <p:pic>
        <p:nvPicPr>
          <p:cNvPr id="18" name="Grafik 17" descr="Geschäftswachstum">
            <a:extLst>
              <a:ext uri="{FF2B5EF4-FFF2-40B4-BE49-F238E27FC236}">
                <a16:creationId xmlns:a16="http://schemas.microsoft.com/office/drawing/2014/main" id="{EC8392AE-8B80-49C1-A5D8-CAF541F30EEE}"/>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90525" y="1120772"/>
            <a:ext cx="502446" cy="502446"/>
          </a:xfrm>
          <a:prstGeom prst="rect">
            <a:avLst/>
          </a:prstGeom>
        </p:spPr>
      </p:pic>
      <p:pic>
        <p:nvPicPr>
          <p:cNvPr id="20" name="Grafik 19" descr="Kreise mit Pfeilen">
            <a:extLst>
              <a:ext uri="{FF2B5EF4-FFF2-40B4-BE49-F238E27FC236}">
                <a16:creationId xmlns:a16="http://schemas.microsoft.com/office/drawing/2014/main" id="{2BDD02B4-B4F9-4842-8D79-E38772828087}"/>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43744" y="1839119"/>
            <a:ext cx="530226" cy="530226"/>
          </a:xfrm>
          <a:prstGeom prst="rect">
            <a:avLst/>
          </a:prstGeom>
        </p:spPr>
      </p:pic>
    </p:spTree>
    <p:extLst>
      <p:ext uri="{BB962C8B-B14F-4D97-AF65-F5344CB8AC3E}">
        <p14:creationId xmlns:p14="http://schemas.microsoft.com/office/powerpoint/2010/main" val="519657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How</a:t>
            </a:r>
            <a:r>
              <a:rPr lang="de-DE" dirty="0"/>
              <a:t> </a:t>
            </a:r>
            <a:r>
              <a:rPr lang="de-DE" dirty="0" err="1"/>
              <a:t>are</a:t>
            </a:r>
            <a:r>
              <a:rPr lang="de-DE" dirty="0"/>
              <a:t> social LCAs </a:t>
            </a:r>
            <a:r>
              <a:rPr lang="de-DE" dirty="0" err="1"/>
              <a:t>done</a:t>
            </a:r>
            <a:r>
              <a:rPr lang="de-DE" dirty="0"/>
              <a:t>?</a:t>
            </a:r>
            <a:endParaRPr lang="en-US" dirty="0"/>
          </a:p>
        </p:txBody>
      </p:sp>
      <p:sp>
        <p:nvSpPr>
          <p:cNvPr id="4" name="Fußzeilenplatzhalter 3"/>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p:cNvSpPr>
            <a:spLocks noGrp="1"/>
          </p:cNvSpPr>
          <p:nvPr>
            <p:ph type="sldNum" sz="quarter" idx="11"/>
          </p:nvPr>
        </p:nvSpPr>
        <p:spPr/>
        <p:txBody>
          <a:bodyPr/>
          <a:lstStyle/>
          <a:p>
            <a:pPr>
              <a:defRPr/>
            </a:pPr>
            <a:r>
              <a:rPr lang="it-IT" altLang="it-IT" dirty="0"/>
              <a:t>7</a:t>
            </a:r>
          </a:p>
        </p:txBody>
      </p:sp>
      <p:grpSp>
        <p:nvGrpSpPr>
          <p:cNvPr id="9" name="Gruppieren 8"/>
          <p:cNvGrpSpPr/>
          <p:nvPr/>
        </p:nvGrpSpPr>
        <p:grpSpPr>
          <a:xfrm>
            <a:off x="961832" y="1294905"/>
            <a:ext cx="6590873" cy="297061"/>
            <a:chOff x="961832" y="1529077"/>
            <a:chExt cx="6590873" cy="297061"/>
          </a:xfrm>
        </p:grpSpPr>
        <p:sp>
          <p:nvSpPr>
            <p:cNvPr id="119" name="Pfeil: 180-Grad 1">
              <a:extLst>
                <a:ext uri="{FF2B5EF4-FFF2-40B4-BE49-F238E27FC236}">
                  <a16:creationId xmlns:a16="http://schemas.microsoft.com/office/drawing/2014/main" id="{45388BEC-D58B-4759-AF6E-E3BB29AEBA6A}"/>
                </a:ext>
              </a:extLst>
            </p:cNvPr>
            <p:cNvSpPr/>
            <p:nvPr/>
          </p:nvSpPr>
          <p:spPr>
            <a:xfrm flipH="1">
              <a:off x="5125069" y="1688317"/>
              <a:ext cx="2427635" cy="137821"/>
            </a:xfrm>
            <a:prstGeom prst="uturnArrow">
              <a:avLst/>
            </a:prstGeom>
            <a:solidFill>
              <a:sysClr val="window" lastClr="FFFFFF">
                <a:lumMod val="50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20" name="Pfeil: 180-Grad 31">
              <a:extLst>
                <a:ext uri="{FF2B5EF4-FFF2-40B4-BE49-F238E27FC236}">
                  <a16:creationId xmlns:a16="http://schemas.microsoft.com/office/drawing/2014/main" id="{550FB104-7EF6-43E8-97CE-6212380EE120}"/>
                </a:ext>
              </a:extLst>
            </p:cNvPr>
            <p:cNvSpPr/>
            <p:nvPr/>
          </p:nvSpPr>
          <p:spPr>
            <a:xfrm flipH="1">
              <a:off x="2998438" y="1611882"/>
              <a:ext cx="4554267" cy="188926"/>
            </a:xfrm>
            <a:prstGeom prst="uturnArrow">
              <a:avLst/>
            </a:prstGeom>
            <a:solidFill>
              <a:sysClr val="window" lastClr="FFFFFF">
                <a:lumMod val="50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sp>
          <p:nvSpPr>
            <p:cNvPr id="121" name="Pfeil: 180-Grad 32">
              <a:extLst>
                <a:ext uri="{FF2B5EF4-FFF2-40B4-BE49-F238E27FC236}">
                  <a16:creationId xmlns:a16="http://schemas.microsoft.com/office/drawing/2014/main" id="{A32DAA39-964D-4795-8157-9C9F8F5F944C}"/>
                </a:ext>
              </a:extLst>
            </p:cNvPr>
            <p:cNvSpPr/>
            <p:nvPr/>
          </p:nvSpPr>
          <p:spPr>
            <a:xfrm flipH="1">
              <a:off x="961832" y="1529077"/>
              <a:ext cx="6590873" cy="172364"/>
            </a:xfrm>
            <a:prstGeom prst="uturnArrow">
              <a:avLst/>
            </a:prstGeom>
            <a:solidFill>
              <a:sysClr val="window" lastClr="FFFFFF">
                <a:lumMod val="50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10" name="Gruppieren 9"/>
          <p:cNvGrpSpPr/>
          <p:nvPr/>
        </p:nvGrpSpPr>
        <p:grpSpPr>
          <a:xfrm>
            <a:off x="1759316" y="1540110"/>
            <a:ext cx="2380280" cy="3211920"/>
            <a:chOff x="1759316" y="1774282"/>
            <a:chExt cx="2380280" cy="3211920"/>
          </a:xfrm>
        </p:grpSpPr>
        <p:grpSp>
          <p:nvGrpSpPr>
            <p:cNvPr id="6" name="Gruppieren 5"/>
            <p:cNvGrpSpPr/>
            <p:nvPr/>
          </p:nvGrpSpPr>
          <p:grpSpPr>
            <a:xfrm>
              <a:off x="1759316" y="1774282"/>
              <a:ext cx="2380280" cy="3211920"/>
              <a:chOff x="1759316" y="1774282"/>
              <a:chExt cx="2380280" cy="3211920"/>
            </a:xfrm>
          </p:grpSpPr>
          <p:sp>
            <p:nvSpPr>
              <p:cNvPr id="94" name="Textfeld 93">
                <a:extLst>
                  <a:ext uri="{FF2B5EF4-FFF2-40B4-BE49-F238E27FC236}">
                    <a16:creationId xmlns:a16="http://schemas.microsoft.com/office/drawing/2014/main" id="{D3C44CC6-6C82-4A5D-9413-D3989986DB89}"/>
                  </a:ext>
                </a:extLst>
              </p:cNvPr>
              <p:cNvSpPr txBox="1"/>
              <p:nvPr/>
            </p:nvSpPr>
            <p:spPr>
              <a:xfrm>
                <a:off x="2254540" y="3201098"/>
                <a:ext cx="1885056" cy="17851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sng" strike="noStrike" kern="0" cap="none" spc="0" normalizeH="0" baseline="0" noProof="0" dirty="0">
                    <a:ln>
                      <a:noFill/>
                    </a:ln>
                    <a:solidFill>
                      <a:schemeClr val="tx1">
                        <a:lumMod val="65000"/>
                        <a:lumOff val="35000"/>
                      </a:schemeClr>
                    </a:solidFill>
                    <a:effectLst/>
                    <a:uLnTx/>
                    <a:uFillTx/>
                    <a:latin typeface="Calibri" panose="020F0502020204030204"/>
                    <a:cs typeface="+mn-cs"/>
                  </a:rPr>
                  <a:t>Data </a:t>
                </a:r>
                <a:r>
                  <a:rPr kumimoji="0" lang="en-GB" sz="1400" b="0" i="0" u="sng" strike="noStrike" kern="0" cap="none" spc="0" normalizeH="0" baseline="0" noProof="0" dirty="0">
                    <a:ln>
                      <a:noFill/>
                    </a:ln>
                    <a:solidFill>
                      <a:schemeClr val="tx1">
                        <a:lumMod val="65000"/>
                        <a:lumOff val="35000"/>
                      </a:schemeClr>
                    </a:solidFill>
                    <a:effectLst/>
                    <a:uLnTx/>
                    <a:uFillTx/>
                    <a:latin typeface="Calibri" panose="020F0502020204030204"/>
                    <a:cs typeface="+mn-cs"/>
                  </a:rPr>
                  <a:t>collection</a:t>
                </a:r>
                <a:r>
                  <a:rPr kumimoji="0" lang="en-GB"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mn-cs"/>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Data collection</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Data categorization</a:t>
                </a:r>
              </a:p>
              <a:p>
                <a:pPr marL="0" marR="0" lvl="0" indent="0" defTabSz="914400" eaLnBrk="1" fontAlgn="auto" latinLnBrk="0" hangingPunct="1">
                  <a:lnSpc>
                    <a:spcPct val="100000"/>
                  </a:lnSpc>
                  <a:spcBef>
                    <a:spcPts val="0"/>
                  </a:spcBef>
                  <a:spcAft>
                    <a:spcPts val="0"/>
                  </a:spcAft>
                  <a:buClrTx/>
                  <a:buSzTx/>
                  <a:buFontTx/>
                  <a:buNone/>
                  <a:tabLst/>
                  <a:defRPr/>
                </a:pPr>
                <a:r>
                  <a:rPr lang="en-GB" sz="1400" kern="0" dirty="0">
                    <a:solidFill>
                      <a:schemeClr val="tx1">
                        <a:lumMod val="65000"/>
                        <a:lumOff val="35000"/>
                      </a:schemeClr>
                    </a:solidFill>
                    <a:latin typeface="Calibri" panose="020F0502020204030204"/>
                    <a:cs typeface="Calibri"/>
                  </a:rPr>
                  <a:t>- Allocation</a:t>
                </a:r>
              </a:p>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endParaRPr>
              </a:p>
            </p:txBody>
          </p:sp>
          <p:sp>
            <p:nvSpPr>
              <p:cNvPr id="104" name="Pfeil: nach rechts 3">
                <a:extLst>
                  <a:ext uri="{FF2B5EF4-FFF2-40B4-BE49-F238E27FC236}">
                    <a16:creationId xmlns:a16="http://schemas.microsoft.com/office/drawing/2014/main" id="{F354FCC0-BD47-4F1D-B33C-8BC4B283C804}"/>
                  </a:ext>
                </a:extLst>
              </p:cNvPr>
              <p:cNvSpPr/>
              <p:nvPr/>
            </p:nvSpPr>
            <p:spPr>
              <a:xfrm>
                <a:off x="1759316" y="2019644"/>
                <a:ext cx="403432" cy="338795"/>
              </a:xfrm>
              <a:prstGeom prst="rightArrow">
                <a:avLst/>
              </a:prstGeom>
              <a:solidFill>
                <a:sysClr val="window" lastClr="FFFFFF">
                  <a:lumMod val="50000"/>
                </a:sysClr>
              </a:solidFill>
              <a:ln w="12700" cap="flat" cmpd="sng" algn="ctr">
                <a:solidFill>
                  <a:sysClr val="windowText" lastClr="000000">
                    <a:lumMod val="75000"/>
                    <a:lumOff val="2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tx1">
                      <a:lumMod val="65000"/>
                      <a:lumOff val="35000"/>
                    </a:schemeClr>
                  </a:solidFill>
                  <a:effectLst/>
                  <a:uLnTx/>
                  <a:uFillTx/>
                  <a:latin typeface="Calibri" panose="020F0502020204030204"/>
                  <a:ea typeface="+mn-ea"/>
                  <a:cs typeface="+mn-cs"/>
                </a:endParaRPr>
              </a:p>
            </p:txBody>
          </p:sp>
          <p:sp>
            <p:nvSpPr>
              <p:cNvPr id="106" name="Ellipse 105">
                <a:extLst>
                  <a:ext uri="{FF2B5EF4-FFF2-40B4-BE49-F238E27FC236}">
                    <a16:creationId xmlns:a16="http://schemas.microsoft.com/office/drawing/2014/main" id="{3B48B327-D5D9-4151-8B47-A3E4446B4DFD}"/>
                  </a:ext>
                </a:extLst>
              </p:cNvPr>
              <p:cNvSpPr/>
              <p:nvPr/>
            </p:nvSpPr>
            <p:spPr>
              <a:xfrm>
                <a:off x="2699499" y="1820143"/>
                <a:ext cx="704028" cy="735434"/>
              </a:xfrm>
              <a:prstGeom prst="ellipse">
                <a:avLst/>
              </a:prstGeom>
              <a:no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tx1">
                      <a:lumMod val="65000"/>
                      <a:lumOff val="35000"/>
                    </a:schemeClr>
                  </a:solidFill>
                  <a:effectLst/>
                  <a:uLnTx/>
                  <a:uFillTx/>
                  <a:latin typeface="Calibri" panose="020F0502020204030204"/>
                  <a:ea typeface="+mn-ea"/>
                  <a:cs typeface="+mn-cs"/>
                </a:endParaRPr>
              </a:p>
            </p:txBody>
          </p:sp>
          <p:sp>
            <p:nvSpPr>
              <p:cNvPr id="112" name="Ellipse 111">
                <a:extLst>
                  <a:ext uri="{FF2B5EF4-FFF2-40B4-BE49-F238E27FC236}">
                    <a16:creationId xmlns:a16="http://schemas.microsoft.com/office/drawing/2014/main" id="{5C268244-1016-4E86-8FFC-AD0D579F4AC5}"/>
                  </a:ext>
                </a:extLst>
              </p:cNvPr>
              <p:cNvSpPr/>
              <p:nvPr/>
            </p:nvSpPr>
            <p:spPr>
              <a:xfrm>
                <a:off x="3189749" y="1774282"/>
                <a:ext cx="279634" cy="299751"/>
              </a:xfrm>
              <a:prstGeom prst="ellipse">
                <a:avLst/>
              </a:prstGeom>
              <a:solidFill>
                <a:sysClr val="window" lastClr="FFFFFF">
                  <a:lumMod val="65000"/>
                </a:sysClr>
              </a:solidFill>
              <a:ln w="12700" cap="flat" cmpd="sng" algn="ctr">
                <a:solidFill>
                  <a:sysClr val="window" lastClr="FFFFFF">
                    <a:lumMod val="50000"/>
                  </a:sysClr>
                </a:solid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a:ln>
                      <a:noFill/>
                    </a:ln>
                    <a:solidFill>
                      <a:schemeClr val="bg1"/>
                    </a:solidFill>
                    <a:effectLst/>
                    <a:uLnTx/>
                    <a:uFillTx/>
                    <a:latin typeface="Calibri" panose="020F0502020204030204"/>
                    <a:ea typeface="+mn-ea"/>
                    <a:cs typeface="Calibri"/>
                  </a:rPr>
                  <a:t>2</a:t>
                </a:r>
                <a:endParaRPr kumimoji="0" lang="de-DE" sz="1800" b="0" i="0" u="none" strike="noStrike" kern="0" cap="none" spc="0" normalizeH="0" baseline="0" noProof="0" dirty="0">
                  <a:ln>
                    <a:noFill/>
                  </a:ln>
                  <a:solidFill>
                    <a:schemeClr val="bg1"/>
                  </a:solidFill>
                  <a:effectLst/>
                  <a:uLnTx/>
                  <a:uFillTx/>
                  <a:latin typeface="Calibri" panose="020F0502020204030204"/>
                  <a:ea typeface="+mn-ea"/>
                  <a:cs typeface="+mn-cs"/>
                </a:endParaRPr>
              </a:p>
            </p:txBody>
          </p:sp>
          <p:pic>
            <p:nvPicPr>
              <p:cNvPr id="118" name="Grafik 31" descr="Platte mit einfarbiger Füllung">
                <a:extLst>
                  <a:ext uri="{FF2B5EF4-FFF2-40B4-BE49-F238E27FC236}">
                    <a16:creationId xmlns:a16="http://schemas.microsoft.com/office/drawing/2014/main" id="{37EA2048-4322-45D1-AB78-A5322F8416F4}"/>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800161" y="1919510"/>
                <a:ext cx="497566" cy="535049"/>
              </a:xfrm>
              <a:prstGeom prst="rect">
                <a:avLst/>
              </a:prstGeom>
            </p:spPr>
          </p:pic>
        </p:grpSp>
        <p:sp>
          <p:nvSpPr>
            <p:cNvPr id="98" name="Textfeld 97">
              <a:extLst>
                <a:ext uri="{FF2B5EF4-FFF2-40B4-BE49-F238E27FC236}">
                  <a16:creationId xmlns:a16="http://schemas.microsoft.com/office/drawing/2014/main" id="{BC25997A-690F-46BD-8E64-B702E4704CB2}"/>
                </a:ext>
              </a:extLst>
            </p:cNvPr>
            <p:cNvSpPr txBox="1"/>
            <p:nvPr/>
          </p:nvSpPr>
          <p:spPr>
            <a:xfrm>
              <a:off x="2044146" y="2699102"/>
              <a:ext cx="209545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dirty="0">
                  <a:ln>
                    <a:noFill/>
                  </a:ln>
                  <a:solidFill>
                    <a:schemeClr val="tx1">
                      <a:lumMod val="65000"/>
                      <a:lumOff val="35000"/>
                    </a:schemeClr>
                  </a:solidFill>
                  <a:effectLst/>
                  <a:uLnTx/>
                  <a:uFillTx/>
                  <a:latin typeface="Calibri" panose="020F0502020204030204"/>
                  <a:cs typeface="+mn-cs"/>
                </a:rPr>
                <a:t>Social Life Cycle Inventory</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1" i="0" u="none" strike="noStrike" kern="0" cap="none" spc="0" normalizeH="0" baseline="0" noProof="0" dirty="0">
                <a:ln>
                  <a:noFill/>
                </a:ln>
                <a:solidFill>
                  <a:schemeClr val="tx1">
                    <a:lumMod val="65000"/>
                    <a:lumOff val="35000"/>
                  </a:schemeClr>
                </a:solidFill>
                <a:effectLst/>
                <a:uLnTx/>
                <a:uFillTx/>
                <a:latin typeface="Calibri" panose="020F0502020204030204"/>
                <a:cs typeface="+mn-cs"/>
              </a:endParaRPr>
            </a:p>
          </p:txBody>
        </p:sp>
      </p:grpSp>
      <p:grpSp>
        <p:nvGrpSpPr>
          <p:cNvPr id="3" name="Gruppieren 2"/>
          <p:cNvGrpSpPr/>
          <p:nvPr/>
        </p:nvGrpSpPr>
        <p:grpSpPr>
          <a:xfrm>
            <a:off x="256957" y="1540110"/>
            <a:ext cx="1885056" cy="2626941"/>
            <a:chOff x="256957" y="1774282"/>
            <a:chExt cx="1885056" cy="2626941"/>
          </a:xfrm>
        </p:grpSpPr>
        <p:sp>
          <p:nvSpPr>
            <p:cNvPr id="105" name="Ellipse 104">
              <a:extLst>
                <a:ext uri="{FF2B5EF4-FFF2-40B4-BE49-F238E27FC236}">
                  <a16:creationId xmlns:a16="http://schemas.microsoft.com/office/drawing/2014/main" id="{927B7516-BE50-4696-A432-36107641F936}"/>
                </a:ext>
              </a:extLst>
            </p:cNvPr>
            <p:cNvSpPr/>
            <p:nvPr/>
          </p:nvSpPr>
          <p:spPr>
            <a:xfrm>
              <a:off x="603072" y="1820143"/>
              <a:ext cx="704028" cy="735434"/>
            </a:xfrm>
            <a:prstGeom prst="ellipse">
              <a:avLst/>
            </a:prstGeom>
            <a:no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tx1">
                    <a:lumMod val="65000"/>
                    <a:lumOff val="35000"/>
                  </a:schemeClr>
                </a:solidFill>
                <a:effectLst/>
                <a:uLnTx/>
                <a:uFillTx/>
                <a:latin typeface="Calibri" panose="020F0502020204030204"/>
                <a:ea typeface="+mn-ea"/>
                <a:cs typeface="+mn-cs"/>
              </a:endParaRPr>
            </a:p>
          </p:txBody>
        </p:sp>
        <p:sp>
          <p:nvSpPr>
            <p:cNvPr id="111" name="Ellipse 110">
              <a:extLst>
                <a:ext uri="{FF2B5EF4-FFF2-40B4-BE49-F238E27FC236}">
                  <a16:creationId xmlns:a16="http://schemas.microsoft.com/office/drawing/2014/main" id="{BC481E0E-DED9-4CC8-AD92-1AC84707FB35}"/>
                </a:ext>
              </a:extLst>
            </p:cNvPr>
            <p:cNvSpPr/>
            <p:nvPr/>
          </p:nvSpPr>
          <p:spPr>
            <a:xfrm>
              <a:off x="1093321" y="1774282"/>
              <a:ext cx="279634" cy="292108"/>
            </a:xfrm>
            <a:prstGeom prst="ellipse">
              <a:avLst/>
            </a:prstGeom>
            <a:solidFill>
              <a:sysClr val="window" lastClr="FFFFFF">
                <a:lumMod val="65000"/>
              </a:sysClr>
            </a:solidFill>
            <a:ln w="12700" cap="flat" cmpd="sng" algn="ctr">
              <a:solidFill>
                <a:sysClr val="window" lastClr="FFFFFF">
                  <a:lumMod val="50000"/>
                </a:sysClr>
              </a:solid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a:ln>
                    <a:noFill/>
                  </a:ln>
                  <a:solidFill>
                    <a:schemeClr val="bg1"/>
                  </a:solidFill>
                  <a:effectLst/>
                  <a:uLnTx/>
                  <a:uFillTx/>
                  <a:latin typeface="Calibri" panose="020F0502020204030204"/>
                  <a:ea typeface="+mn-ea"/>
                  <a:cs typeface="Calibri"/>
                </a:rPr>
                <a:t>1</a:t>
              </a:r>
              <a:endParaRPr kumimoji="0" lang="de-DE" sz="1800" b="0" i="0" u="none" strike="noStrike" kern="0" cap="none" spc="0" normalizeH="0" baseline="0" noProof="0">
                <a:ln>
                  <a:noFill/>
                </a:ln>
                <a:solidFill>
                  <a:schemeClr val="bg1"/>
                </a:solidFill>
                <a:effectLst/>
                <a:uLnTx/>
                <a:uFillTx/>
                <a:latin typeface="Calibri" panose="020F0502020204030204"/>
                <a:ea typeface="+mn-ea"/>
                <a:cs typeface="+mn-cs"/>
              </a:endParaRPr>
            </a:p>
          </p:txBody>
        </p:sp>
        <p:pic>
          <p:nvPicPr>
            <p:cNvPr id="115" name="Grafik 28" descr="Volltreffer mit einfarbiger Füllung">
              <a:extLst>
                <a:ext uri="{FF2B5EF4-FFF2-40B4-BE49-F238E27FC236}">
                  <a16:creationId xmlns:a16="http://schemas.microsoft.com/office/drawing/2014/main" id="{6A0C522B-AB19-462A-B17D-CBE483C3B0E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67147" y="1881292"/>
              <a:ext cx="585372" cy="603841"/>
            </a:xfrm>
            <a:prstGeom prst="rect">
              <a:avLst/>
            </a:prstGeom>
          </p:spPr>
        </p:pic>
        <p:sp>
          <p:nvSpPr>
            <p:cNvPr id="97" name="Textfeld 96">
              <a:extLst>
                <a:ext uri="{FF2B5EF4-FFF2-40B4-BE49-F238E27FC236}">
                  <a16:creationId xmlns:a16="http://schemas.microsoft.com/office/drawing/2014/main" id="{0886C27F-458B-466E-AB7E-87A73C49D04F}"/>
                </a:ext>
              </a:extLst>
            </p:cNvPr>
            <p:cNvSpPr txBox="1"/>
            <p:nvPr/>
          </p:nvSpPr>
          <p:spPr>
            <a:xfrm>
              <a:off x="271590" y="2688979"/>
              <a:ext cx="1660029" cy="37945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GB" b="1" kern="0" dirty="0">
                  <a:solidFill>
                    <a:schemeClr val="tx1">
                      <a:lumMod val="65000"/>
                      <a:lumOff val="35000"/>
                    </a:schemeClr>
                  </a:solidFill>
                  <a:latin typeface="Calibri" panose="020F0502020204030204"/>
                  <a:cs typeface="+mn-cs"/>
                </a:rPr>
                <a:t>Goal and Scope</a:t>
              </a:r>
              <a:endParaRPr kumimoji="0" lang="en-GB" sz="1800" b="1" i="0" u="none" strike="noStrike" kern="0" cap="none" spc="0" normalizeH="0" baseline="0" dirty="0">
                <a:ln>
                  <a:noFill/>
                </a:ln>
                <a:solidFill>
                  <a:schemeClr val="tx1">
                    <a:lumMod val="65000"/>
                    <a:lumOff val="35000"/>
                  </a:schemeClr>
                </a:solidFill>
                <a:effectLst/>
                <a:uLnTx/>
                <a:uFillTx/>
                <a:latin typeface="Calibri" panose="020F0502020204030204"/>
                <a:cs typeface="+mn-cs"/>
              </a:endParaRPr>
            </a:p>
          </p:txBody>
        </p:sp>
        <p:sp>
          <p:nvSpPr>
            <p:cNvPr id="101" name="Textfeld 100">
              <a:extLst>
                <a:ext uri="{FF2B5EF4-FFF2-40B4-BE49-F238E27FC236}">
                  <a16:creationId xmlns:a16="http://schemas.microsoft.com/office/drawing/2014/main" id="{3E43E763-5399-4067-A0F5-2FFBE4C05A26}"/>
                </a:ext>
              </a:extLst>
            </p:cNvPr>
            <p:cNvSpPr txBox="1"/>
            <p:nvPr/>
          </p:nvSpPr>
          <p:spPr>
            <a:xfrm>
              <a:off x="256957" y="3231672"/>
              <a:ext cx="1885056"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sng" strike="noStrike" kern="0" cap="none" spc="0" normalizeH="0" baseline="0" noProof="0" dirty="0">
                  <a:ln>
                    <a:noFill/>
                  </a:ln>
                  <a:solidFill>
                    <a:schemeClr val="tx1">
                      <a:lumMod val="65000"/>
                      <a:lumOff val="35000"/>
                    </a:schemeClr>
                  </a:solidFill>
                  <a:effectLst/>
                  <a:uLnTx/>
                  <a:uFillTx/>
                  <a:latin typeface="Calibri" panose="020F0502020204030204"/>
                  <a:cs typeface="+mn-cs"/>
                </a:rPr>
                <a:t>Definition</a:t>
              </a: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mn-cs"/>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Goal</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dirty="0">
                  <a:ln>
                    <a:noFill/>
                  </a:ln>
                  <a:solidFill>
                    <a:schemeClr val="tx1">
                      <a:lumMod val="65000"/>
                      <a:lumOff val="35000"/>
                    </a:schemeClr>
                  </a:solidFill>
                  <a:effectLst/>
                  <a:uLnTx/>
                  <a:uFillTx/>
                  <a:latin typeface="Calibri" panose="020F0502020204030204"/>
                  <a:cs typeface="Calibri"/>
                </a:rPr>
                <a:t>- Functional Unit</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dirty="0">
                  <a:ln>
                    <a:noFill/>
                  </a:ln>
                  <a:solidFill>
                    <a:schemeClr val="tx1">
                      <a:lumMod val="65000"/>
                      <a:lumOff val="35000"/>
                    </a:schemeClr>
                  </a:solidFill>
                  <a:effectLst/>
                  <a:uLnTx/>
                  <a:uFillTx/>
                  <a:latin typeface="Calibri" panose="020F0502020204030204"/>
                  <a:cs typeface="Calibri"/>
                </a:rPr>
                <a:t>- System boundary(s)</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dirty="0">
                  <a:ln>
                    <a:noFill/>
                  </a:ln>
                  <a:solidFill>
                    <a:schemeClr val="tx1">
                      <a:lumMod val="65000"/>
                      <a:lumOff val="35000"/>
                    </a:schemeClr>
                  </a:solidFill>
                  <a:effectLst/>
                  <a:uLnTx/>
                  <a:uFillTx/>
                  <a:latin typeface="Calibri" panose="020F0502020204030204"/>
                  <a:cs typeface="Calibri"/>
                </a:rPr>
                <a:t>- Data requirements</a:t>
              </a:r>
            </a:p>
          </p:txBody>
        </p:sp>
      </p:grpSp>
      <p:grpSp>
        <p:nvGrpSpPr>
          <p:cNvPr id="7" name="Gruppieren 6"/>
          <p:cNvGrpSpPr/>
          <p:nvPr/>
        </p:nvGrpSpPr>
        <p:grpSpPr>
          <a:xfrm>
            <a:off x="4011318" y="1540110"/>
            <a:ext cx="2484401" cy="3057828"/>
            <a:chOff x="4011318" y="1774282"/>
            <a:chExt cx="2484401" cy="3057828"/>
          </a:xfrm>
        </p:grpSpPr>
        <p:sp>
          <p:nvSpPr>
            <p:cNvPr id="107" name="Ellipse 106">
              <a:extLst>
                <a:ext uri="{FF2B5EF4-FFF2-40B4-BE49-F238E27FC236}">
                  <a16:creationId xmlns:a16="http://schemas.microsoft.com/office/drawing/2014/main" id="{3417F4B7-78AD-4E9F-8A1C-CA49EE5BDEAF}"/>
                </a:ext>
              </a:extLst>
            </p:cNvPr>
            <p:cNvSpPr/>
            <p:nvPr/>
          </p:nvSpPr>
          <p:spPr>
            <a:xfrm>
              <a:off x="4838913" y="1820143"/>
              <a:ext cx="704028" cy="735434"/>
            </a:xfrm>
            <a:prstGeom prst="ellipse">
              <a:avLst/>
            </a:prstGeom>
            <a:no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tx1">
                    <a:lumMod val="65000"/>
                    <a:lumOff val="35000"/>
                  </a:schemeClr>
                </a:solidFill>
                <a:effectLst/>
                <a:uLnTx/>
                <a:uFillTx/>
                <a:latin typeface="Calibri" panose="020F0502020204030204"/>
                <a:ea typeface="+mn-ea"/>
                <a:cs typeface="+mn-cs"/>
              </a:endParaRPr>
            </a:p>
          </p:txBody>
        </p:sp>
        <p:sp>
          <p:nvSpPr>
            <p:cNvPr id="109" name="Pfeil: nach rechts 17">
              <a:extLst>
                <a:ext uri="{FF2B5EF4-FFF2-40B4-BE49-F238E27FC236}">
                  <a16:creationId xmlns:a16="http://schemas.microsoft.com/office/drawing/2014/main" id="{0B9D21F3-EDE1-466C-A28C-9E2C48A7D0CA}"/>
                </a:ext>
              </a:extLst>
            </p:cNvPr>
            <p:cNvSpPr/>
            <p:nvPr/>
          </p:nvSpPr>
          <p:spPr>
            <a:xfrm>
              <a:off x="4011318" y="2019643"/>
              <a:ext cx="403432" cy="338795"/>
            </a:xfrm>
            <a:prstGeom prst="rightArrow">
              <a:avLst/>
            </a:prstGeom>
            <a:solidFill>
              <a:sysClr val="window" lastClr="FFFFFF">
                <a:lumMod val="50000"/>
              </a:sysClr>
            </a:solidFill>
            <a:ln w="12700" cap="flat" cmpd="sng" algn="ctr">
              <a:solidFill>
                <a:sysClr val="windowText" lastClr="000000">
                  <a:lumMod val="75000"/>
                  <a:lumOff val="2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tx1">
                    <a:lumMod val="65000"/>
                    <a:lumOff val="35000"/>
                  </a:schemeClr>
                </a:solidFill>
                <a:effectLst/>
                <a:uLnTx/>
                <a:uFillTx/>
                <a:latin typeface="Calibri" panose="020F0502020204030204"/>
                <a:ea typeface="+mn-ea"/>
                <a:cs typeface="+mn-cs"/>
              </a:endParaRPr>
            </a:p>
          </p:txBody>
        </p:sp>
        <p:sp>
          <p:nvSpPr>
            <p:cNvPr id="113" name="Ellipse 112">
              <a:extLst>
                <a:ext uri="{FF2B5EF4-FFF2-40B4-BE49-F238E27FC236}">
                  <a16:creationId xmlns:a16="http://schemas.microsoft.com/office/drawing/2014/main" id="{F6D5ADCD-782C-4F50-8CBB-5CE807724351}"/>
                </a:ext>
              </a:extLst>
            </p:cNvPr>
            <p:cNvSpPr/>
            <p:nvPr/>
          </p:nvSpPr>
          <p:spPr>
            <a:xfrm>
              <a:off x="5329163" y="1774282"/>
              <a:ext cx="279634" cy="299751"/>
            </a:xfrm>
            <a:prstGeom prst="ellipse">
              <a:avLst/>
            </a:prstGeom>
            <a:solidFill>
              <a:sysClr val="window" lastClr="FFFFFF">
                <a:lumMod val="65000"/>
              </a:sysClr>
            </a:solidFill>
            <a:ln w="12700" cap="flat" cmpd="sng" algn="ctr">
              <a:solidFill>
                <a:sysClr val="window" lastClr="FFFFFF">
                  <a:lumMod val="50000"/>
                </a:sysClr>
              </a:solid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a:ln>
                    <a:noFill/>
                  </a:ln>
                  <a:solidFill>
                    <a:schemeClr val="bg1"/>
                  </a:solidFill>
                  <a:effectLst/>
                  <a:uLnTx/>
                  <a:uFillTx/>
                  <a:latin typeface="Calibri" panose="020F0502020204030204"/>
                  <a:ea typeface="+mn-ea"/>
                  <a:cs typeface="Calibri"/>
                </a:rPr>
                <a:t>3</a:t>
              </a:r>
              <a:endParaRPr kumimoji="0" lang="de-DE" sz="1800" b="0" i="0" u="none" strike="noStrike" kern="0" cap="none" spc="0" normalizeH="0" baseline="0" noProof="0" dirty="0">
                <a:ln>
                  <a:noFill/>
                </a:ln>
                <a:solidFill>
                  <a:schemeClr val="bg1"/>
                </a:solidFill>
                <a:effectLst/>
                <a:uLnTx/>
                <a:uFillTx/>
                <a:latin typeface="Calibri" panose="020F0502020204030204"/>
                <a:ea typeface="+mn-ea"/>
                <a:cs typeface="+mn-cs"/>
              </a:endParaRPr>
            </a:p>
          </p:txBody>
        </p:sp>
        <p:pic>
          <p:nvPicPr>
            <p:cNvPr id="116" name="Grafik 29" descr="Recherche mit einfarbiger Füllung">
              <a:extLst>
                <a:ext uri="{FF2B5EF4-FFF2-40B4-BE49-F238E27FC236}">
                  <a16:creationId xmlns:a16="http://schemas.microsoft.com/office/drawing/2014/main" id="{E3DDCFE5-9B69-41BF-ADF2-5890A2C4BC4B}"/>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4948355" y="1919510"/>
              <a:ext cx="519518" cy="535049"/>
            </a:xfrm>
            <a:prstGeom prst="rect">
              <a:avLst/>
            </a:prstGeom>
          </p:spPr>
        </p:pic>
        <p:sp>
          <p:nvSpPr>
            <p:cNvPr id="99" name="Textfeld 98">
              <a:extLst>
                <a:ext uri="{FF2B5EF4-FFF2-40B4-BE49-F238E27FC236}">
                  <a16:creationId xmlns:a16="http://schemas.microsoft.com/office/drawing/2014/main" id="{319C1EFB-697D-4682-B862-8F53C7A18958}"/>
                </a:ext>
              </a:extLst>
            </p:cNvPr>
            <p:cNvSpPr txBox="1"/>
            <p:nvPr/>
          </p:nvSpPr>
          <p:spPr>
            <a:xfrm>
              <a:off x="4362867" y="2699102"/>
              <a:ext cx="202523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dirty="0">
                  <a:ln>
                    <a:noFill/>
                  </a:ln>
                  <a:solidFill>
                    <a:schemeClr val="tx1">
                      <a:lumMod val="65000"/>
                      <a:lumOff val="35000"/>
                    </a:schemeClr>
                  </a:solidFill>
                  <a:effectLst/>
                  <a:uLnTx/>
                  <a:uFillTx/>
                  <a:latin typeface="Calibri" panose="020F0502020204030204"/>
                  <a:cs typeface="+mn-cs"/>
                </a:rPr>
                <a:t>Social Impact assessment</a:t>
              </a:r>
            </a:p>
          </p:txBody>
        </p:sp>
        <p:sp>
          <p:nvSpPr>
            <p:cNvPr id="102" name="Textfeld 101">
              <a:extLst>
                <a:ext uri="{FF2B5EF4-FFF2-40B4-BE49-F238E27FC236}">
                  <a16:creationId xmlns:a16="http://schemas.microsoft.com/office/drawing/2014/main" id="{6F9B6690-FC27-45C7-AB8A-500839BD8B44}"/>
                </a:ext>
              </a:extLst>
            </p:cNvPr>
            <p:cNvSpPr txBox="1"/>
            <p:nvPr/>
          </p:nvSpPr>
          <p:spPr>
            <a:xfrm>
              <a:off x="4266757" y="3231672"/>
              <a:ext cx="2228962" cy="16004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400" b="0" i="0" u="sng" strike="noStrike" kern="0" cap="none" spc="0" normalizeH="0" baseline="0" dirty="0">
                  <a:ln>
                    <a:noFill/>
                  </a:ln>
                  <a:solidFill>
                    <a:schemeClr val="tx1">
                      <a:lumMod val="65000"/>
                      <a:lumOff val="35000"/>
                    </a:schemeClr>
                  </a:solidFill>
                  <a:effectLst/>
                  <a:uLnTx/>
                  <a:uFillTx/>
                  <a:latin typeface="Calibri" panose="020F0502020204030204"/>
                  <a:cs typeface="+mn-cs"/>
                </a:rPr>
                <a:t>Social</a:t>
              </a:r>
              <a:r>
                <a:rPr kumimoji="0" lang="en-GB" sz="1400" b="0" i="0" u="sng" strike="noStrike" kern="0" cap="none" spc="0" normalizeH="0" dirty="0">
                  <a:ln>
                    <a:noFill/>
                  </a:ln>
                  <a:solidFill>
                    <a:schemeClr val="tx1">
                      <a:lumMod val="65000"/>
                      <a:lumOff val="35000"/>
                    </a:schemeClr>
                  </a:solidFill>
                  <a:effectLst/>
                  <a:uLnTx/>
                  <a:uFillTx/>
                  <a:latin typeface="Calibri" panose="020F0502020204030204"/>
                  <a:cs typeface="+mn-cs"/>
                </a:rPr>
                <a:t> impacts</a:t>
              </a:r>
              <a:r>
                <a:rPr kumimoji="0" lang="en-GB" sz="1400" b="0" i="0" u="sng" strike="noStrike" kern="0" cap="none" spc="0" normalizeH="0" baseline="0" dirty="0">
                  <a:ln>
                    <a:noFill/>
                  </a:ln>
                  <a:solidFill>
                    <a:schemeClr val="tx1">
                      <a:lumMod val="65000"/>
                      <a:lumOff val="35000"/>
                    </a:schemeClr>
                  </a:solidFill>
                  <a:effectLst/>
                  <a:uLnTx/>
                  <a:uFillTx/>
                  <a:latin typeface="Calibri" panose="020F0502020204030204"/>
                  <a:cs typeface="+mn-cs"/>
                </a:rPr>
                <a:t>: </a:t>
              </a:r>
            </a:p>
            <a:p>
              <a:pPr marR="0" lvl="0" defTabSz="914400" eaLnBrk="1" fontAlgn="auto" latinLnBrk="0" hangingPunct="1">
                <a:lnSpc>
                  <a:spcPct val="100000"/>
                </a:lnSpc>
                <a:spcBef>
                  <a:spcPts val="0"/>
                </a:spcBef>
                <a:spcAft>
                  <a:spcPts val="0"/>
                </a:spcAft>
                <a:buClrTx/>
                <a:buSzTx/>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Definition </a:t>
              </a:r>
              <a:r>
                <a:rPr kumimoji="0" lang="en-US" sz="1400" b="0" i="0" u="none" strike="noStrike" kern="0" cap="none" spc="0" normalizeH="0" baseline="0" dirty="0">
                  <a:ln>
                    <a:noFill/>
                  </a:ln>
                  <a:solidFill>
                    <a:schemeClr val="tx1">
                      <a:lumMod val="65000"/>
                      <a:lumOff val="35000"/>
                    </a:schemeClr>
                  </a:solidFill>
                  <a:effectLst/>
                  <a:uLnTx/>
                  <a:uFillTx/>
                  <a:latin typeface="Calibri" panose="020F0502020204030204"/>
                  <a:cs typeface="Calibri"/>
                </a:rPr>
                <a:t>Social</a:t>
              </a: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Impact </a:t>
              </a:r>
            </a:p>
            <a:p>
              <a:pPr marR="0" lvl="0" defTabSz="914400" eaLnBrk="1" fontAlgn="auto" latinLnBrk="0" hangingPunct="1">
                <a:lnSpc>
                  <a:spcPct val="100000"/>
                </a:lnSpc>
                <a:spcBef>
                  <a:spcPts val="0"/>
                </a:spcBef>
                <a:spcAft>
                  <a:spcPts val="0"/>
                </a:spcAft>
                <a:buClrTx/>
                <a:buSzTx/>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a:t>
              </a:r>
              <a:r>
                <a:rPr kumimoji="0" lang="en-GB" sz="1400" b="0" i="0" u="none" strike="noStrike" kern="0" cap="none" spc="0" normalizeH="0" baseline="0" dirty="0">
                  <a:ln>
                    <a:noFill/>
                  </a:ln>
                  <a:solidFill>
                    <a:schemeClr val="tx1">
                      <a:lumMod val="65000"/>
                      <a:lumOff val="35000"/>
                    </a:schemeClr>
                  </a:solidFill>
                  <a:effectLst/>
                  <a:uLnTx/>
                  <a:uFillTx/>
                  <a:latin typeface="Calibri" panose="020F0502020204030204"/>
                  <a:cs typeface="Calibri"/>
                </a:rPr>
                <a:t>category</a:t>
              </a:r>
            </a:p>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a:t>
              </a:r>
              <a:r>
                <a:rPr kumimoji="0" lang="de-DE" sz="1400" b="0" i="0" u="none" strike="noStrike" kern="0" cap="none" spc="0" normalizeH="0" baseline="0" noProof="0" dirty="0" err="1">
                  <a:ln>
                    <a:noFill/>
                  </a:ln>
                  <a:solidFill>
                    <a:schemeClr val="tx1">
                      <a:lumMod val="65000"/>
                      <a:lumOff val="35000"/>
                    </a:schemeClr>
                  </a:solidFill>
                  <a:effectLst/>
                  <a:uLnTx/>
                  <a:uFillTx/>
                  <a:latin typeface="Calibri" panose="020F0502020204030204"/>
                  <a:cs typeface="Calibri"/>
                </a:rPr>
                <a:t>Social</a:t>
              </a: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Impact </a:t>
              </a:r>
              <a:r>
                <a:rPr kumimoji="0" lang="en-GB" sz="1400" b="0" i="0" u="none" strike="noStrike" kern="0" cap="none" spc="0" normalizeH="0" baseline="0" dirty="0">
                  <a:ln>
                    <a:noFill/>
                  </a:ln>
                  <a:solidFill>
                    <a:schemeClr val="tx1">
                      <a:lumMod val="65000"/>
                      <a:lumOff val="35000"/>
                    </a:schemeClr>
                  </a:solidFill>
                  <a:effectLst/>
                  <a:uLnTx/>
                  <a:uFillTx/>
                  <a:latin typeface="Calibri" panose="020F0502020204030204"/>
                  <a:cs typeface="Calibri"/>
                </a:rPr>
                <a:t>assessment</a:t>
              </a:r>
            </a:p>
            <a:p>
              <a:pPr marL="0" marR="0" lvl="0" indent="0"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a:t>
              </a:r>
              <a:r>
                <a:rPr lang="de-DE" sz="1400" kern="0" dirty="0" err="1">
                  <a:solidFill>
                    <a:schemeClr val="tx1">
                      <a:lumMod val="65000"/>
                      <a:lumOff val="35000"/>
                    </a:schemeClr>
                  </a:solidFill>
                  <a:latin typeface="Calibri" panose="020F0502020204030204"/>
                  <a:cs typeface="Calibri"/>
                </a:rPr>
                <a:t>Social</a:t>
              </a:r>
              <a:r>
                <a:rPr lang="de-DE" sz="1400" kern="0" dirty="0">
                  <a:solidFill>
                    <a:schemeClr val="tx1">
                      <a:lumMod val="65000"/>
                      <a:lumOff val="35000"/>
                    </a:schemeClr>
                  </a:solidFill>
                  <a:latin typeface="Calibri" panose="020F0502020204030204"/>
                  <a:cs typeface="Calibri"/>
                </a:rPr>
                <a:t> </a:t>
              </a: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Impact </a:t>
              </a:r>
              <a:r>
                <a:rPr kumimoji="0" lang="en-GB" sz="1400" b="0" i="0" u="none" strike="noStrike" kern="0" cap="none" spc="0" normalizeH="0" baseline="0" dirty="0">
                  <a:ln>
                    <a:noFill/>
                  </a:ln>
                  <a:solidFill>
                    <a:schemeClr val="tx1">
                      <a:lumMod val="65000"/>
                      <a:lumOff val="35000"/>
                    </a:schemeClr>
                  </a:solidFill>
                  <a:effectLst/>
                  <a:uLnTx/>
                  <a:uFillTx/>
                  <a:latin typeface="Calibri" panose="020F0502020204030204"/>
                  <a:cs typeface="Calibri"/>
                </a:rPr>
                <a:t>classification</a:t>
              </a:r>
            </a:p>
            <a:p>
              <a:pPr marR="0" lvl="0" defTabSz="914400" eaLnBrk="1" fontAlgn="auto" latinLnBrk="0" hangingPunct="1">
                <a:lnSpc>
                  <a:spcPct val="100000"/>
                </a:lnSpc>
                <a:spcBef>
                  <a:spcPts val="0"/>
                </a:spcBef>
                <a:spcAft>
                  <a:spcPts val="0"/>
                </a:spcAft>
                <a:buClrTx/>
                <a:buSzTx/>
                <a:tabLst/>
                <a:defRPr/>
              </a:pP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a:t>
              </a:r>
              <a:r>
                <a:rPr kumimoji="0" lang="de-DE" sz="1400" b="0" i="0" u="none" strike="noStrike" kern="0" cap="none" spc="0" normalizeH="0" baseline="0" noProof="0" dirty="0" err="1">
                  <a:ln>
                    <a:noFill/>
                  </a:ln>
                  <a:solidFill>
                    <a:schemeClr val="tx1">
                      <a:lumMod val="65000"/>
                      <a:lumOff val="35000"/>
                    </a:schemeClr>
                  </a:solidFill>
                  <a:effectLst/>
                  <a:uLnTx/>
                  <a:uFillTx/>
                  <a:latin typeface="Calibri" panose="020F0502020204030204"/>
                  <a:cs typeface="Calibri"/>
                </a:rPr>
                <a:t>Social</a:t>
              </a: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a:t>
              </a:r>
              <a:r>
                <a:rPr kumimoji="0" lang="en-GB" sz="1400" b="0" i="0" u="none" strike="noStrike" kern="0" cap="none" spc="0" normalizeH="0" baseline="0" dirty="0">
                  <a:ln>
                    <a:noFill/>
                  </a:ln>
                  <a:solidFill>
                    <a:schemeClr val="tx1">
                      <a:lumMod val="65000"/>
                      <a:lumOff val="35000"/>
                    </a:schemeClr>
                  </a:solidFill>
                  <a:effectLst/>
                  <a:uLnTx/>
                  <a:uFillTx/>
                  <a:latin typeface="Calibri" panose="020F0502020204030204"/>
                  <a:cs typeface="Calibri"/>
                </a:rPr>
                <a:t>Impact</a:t>
              </a:r>
              <a:r>
                <a:rPr kumimoji="0" lang="de-DE" sz="1400" b="0" i="0" u="none" strike="noStrike" kern="0" cap="none" spc="0" normalizeH="0" baseline="0" noProof="0" dirty="0">
                  <a:ln>
                    <a:noFill/>
                  </a:ln>
                  <a:solidFill>
                    <a:schemeClr val="tx1">
                      <a:lumMod val="65000"/>
                      <a:lumOff val="35000"/>
                    </a:schemeClr>
                  </a:solidFill>
                  <a:effectLst/>
                  <a:uLnTx/>
                  <a:uFillTx/>
                  <a:latin typeface="Calibri" panose="020F0502020204030204"/>
                  <a:cs typeface="Calibri"/>
                </a:rPr>
                <a:t>   </a:t>
              </a:r>
            </a:p>
            <a:p>
              <a:pPr marR="0" lvl="0" defTabSz="914400" eaLnBrk="1" fontAlgn="auto" latinLnBrk="0" hangingPunct="1">
                <a:lnSpc>
                  <a:spcPct val="100000"/>
                </a:lnSpc>
                <a:spcBef>
                  <a:spcPts val="0"/>
                </a:spcBef>
                <a:spcAft>
                  <a:spcPts val="0"/>
                </a:spcAft>
                <a:buClrTx/>
                <a:buSzTx/>
                <a:tabLst/>
                <a:defRPr/>
              </a:pPr>
              <a:r>
                <a:rPr lang="de-DE" sz="1400" kern="0" dirty="0">
                  <a:solidFill>
                    <a:schemeClr val="tx1">
                      <a:lumMod val="65000"/>
                      <a:lumOff val="35000"/>
                    </a:schemeClr>
                  </a:solidFill>
                  <a:latin typeface="Calibri" panose="020F0502020204030204"/>
                  <a:cs typeface="Calibri"/>
                </a:rPr>
                <a:t>  </a:t>
              </a:r>
              <a:r>
                <a:rPr kumimoji="0" lang="en-GB" sz="1400" b="0" i="0" u="none" strike="noStrike" kern="0" cap="none" spc="0" normalizeH="0" baseline="0" dirty="0">
                  <a:ln>
                    <a:noFill/>
                  </a:ln>
                  <a:solidFill>
                    <a:schemeClr val="tx1">
                      <a:lumMod val="65000"/>
                      <a:lumOff val="35000"/>
                    </a:schemeClr>
                  </a:solidFill>
                  <a:effectLst/>
                  <a:uLnTx/>
                  <a:uFillTx/>
                  <a:latin typeface="Calibri" panose="020F0502020204030204"/>
                  <a:cs typeface="Calibri"/>
                </a:rPr>
                <a:t>characterization</a:t>
              </a:r>
            </a:p>
          </p:txBody>
        </p:sp>
      </p:grpSp>
      <p:grpSp>
        <p:nvGrpSpPr>
          <p:cNvPr id="8" name="Gruppieren 7"/>
          <p:cNvGrpSpPr/>
          <p:nvPr/>
        </p:nvGrpSpPr>
        <p:grpSpPr>
          <a:xfrm>
            <a:off x="6341455" y="1540110"/>
            <a:ext cx="2510388" cy="3057829"/>
            <a:chOff x="6341455" y="1774282"/>
            <a:chExt cx="2510388" cy="3057829"/>
          </a:xfrm>
        </p:grpSpPr>
        <p:sp>
          <p:nvSpPr>
            <p:cNvPr id="108" name="Ellipse 107">
              <a:extLst>
                <a:ext uri="{FF2B5EF4-FFF2-40B4-BE49-F238E27FC236}">
                  <a16:creationId xmlns:a16="http://schemas.microsoft.com/office/drawing/2014/main" id="{7DB051EC-8A66-4B52-A9C6-A747EEC5A533}"/>
                </a:ext>
              </a:extLst>
            </p:cNvPr>
            <p:cNvSpPr/>
            <p:nvPr/>
          </p:nvSpPr>
          <p:spPr>
            <a:xfrm>
              <a:off x="7192289" y="1820142"/>
              <a:ext cx="704028" cy="735434"/>
            </a:xfrm>
            <a:prstGeom prst="ellipse">
              <a:avLst/>
            </a:prstGeom>
            <a:noFill/>
            <a:ln w="12700" cap="flat" cmpd="sng" algn="ctr">
              <a:solidFill>
                <a:sysClr val="window" lastClr="FFFFFF">
                  <a:lumMod val="50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tx1">
                    <a:lumMod val="65000"/>
                    <a:lumOff val="35000"/>
                  </a:schemeClr>
                </a:solidFill>
                <a:effectLst/>
                <a:uLnTx/>
                <a:uFillTx/>
                <a:latin typeface="Calibri" panose="020F0502020204030204"/>
                <a:ea typeface="+mn-ea"/>
                <a:cs typeface="+mn-cs"/>
              </a:endParaRPr>
            </a:p>
          </p:txBody>
        </p:sp>
        <p:sp>
          <p:nvSpPr>
            <p:cNvPr id="110" name="Pfeil: nach rechts 18">
              <a:extLst>
                <a:ext uri="{FF2B5EF4-FFF2-40B4-BE49-F238E27FC236}">
                  <a16:creationId xmlns:a16="http://schemas.microsoft.com/office/drawing/2014/main" id="{CFB5DCFB-F2BC-40C0-B6D2-51590D8ED8F9}"/>
                </a:ext>
              </a:extLst>
            </p:cNvPr>
            <p:cNvSpPr/>
            <p:nvPr/>
          </p:nvSpPr>
          <p:spPr>
            <a:xfrm>
              <a:off x="6341455" y="2019643"/>
              <a:ext cx="403432" cy="338795"/>
            </a:xfrm>
            <a:prstGeom prst="rightArrow">
              <a:avLst/>
            </a:prstGeom>
            <a:solidFill>
              <a:sysClr val="window" lastClr="FFFFFF">
                <a:lumMod val="50000"/>
              </a:sysClr>
            </a:solidFill>
            <a:ln w="12700" cap="flat" cmpd="sng" algn="ctr">
              <a:solidFill>
                <a:sysClr val="windowText" lastClr="000000">
                  <a:lumMod val="75000"/>
                  <a:lumOff val="2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chemeClr val="tx1">
                    <a:lumMod val="65000"/>
                    <a:lumOff val="35000"/>
                  </a:schemeClr>
                </a:solidFill>
                <a:effectLst/>
                <a:uLnTx/>
                <a:uFillTx/>
                <a:latin typeface="Calibri" panose="020F0502020204030204"/>
                <a:ea typeface="+mn-ea"/>
                <a:cs typeface="+mn-cs"/>
              </a:endParaRPr>
            </a:p>
          </p:txBody>
        </p:sp>
        <p:sp>
          <p:nvSpPr>
            <p:cNvPr id="114" name="Ellipse 113">
              <a:extLst>
                <a:ext uri="{FF2B5EF4-FFF2-40B4-BE49-F238E27FC236}">
                  <a16:creationId xmlns:a16="http://schemas.microsoft.com/office/drawing/2014/main" id="{CFE7A477-11FA-4D20-B2D6-9CF3032EA849}"/>
                </a:ext>
              </a:extLst>
            </p:cNvPr>
            <p:cNvSpPr/>
            <p:nvPr/>
          </p:nvSpPr>
          <p:spPr>
            <a:xfrm>
              <a:off x="7686164" y="1774282"/>
              <a:ext cx="279634" cy="299751"/>
            </a:xfrm>
            <a:prstGeom prst="ellipse">
              <a:avLst/>
            </a:prstGeom>
            <a:solidFill>
              <a:sysClr val="window" lastClr="FFFFFF">
                <a:lumMod val="65000"/>
              </a:sysClr>
            </a:solidFill>
            <a:ln w="12700" cap="flat" cmpd="sng" algn="ctr">
              <a:solidFill>
                <a:sysClr val="window" lastClr="FFFFFF">
                  <a:lumMod val="50000"/>
                </a:sysClr>
              </a:solidFill>
              <a:prstDash val="solid"/>
              <a:miter lim="800000"/>
            </a:ln>
            <a:effectLst/>
          </p:spPr>
          <p:txBody>
            <a:bodyPr lIns="91440" tIns="45720" rIns="91440" bIns="4572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a:ln>
                    <a:noFill/>
                  </a:ln>
                  <a:solidFill>
                    <a:schemeClr val="bg1"/>
                  </a:solidFill>
                  <a:effectLst/>
                  <a:uLnTx/>
                  <a:uFillTx/>
                  <a:latin typeface="Calibri" panose="020F0502020204030204"/>
                  <a:ea typeface="+mn-ea"/>
                  <a:cs typeface="Calibri"/>
                </a:rPr>
                <a:t>4</a:t>
              </a:r>
              <a:endParaRPr kumimoji="0" lang="de-DE" sz="1800" b="0" i="0" u="none" strike="noStrike" kern="0" cap="none" spc="0" normalizeH="0" baseline="0" noProof="0" dirty="0">
                <a:ln>
                  <a:noFill/>
                </a:ln>
                <a:solidFill>
                  <a:schemeClr val="bg1"/>
                </a:solidFill>
                <a:effectLst/>
                <a:uLnTx/>
                <a:uFillTx/>
                <a:latin typeface="Calibri" panose="020F0502020204030204"/>
                <a:ea typeface="+mn-ea"/>
                <a:cs typeface="+mn-cs"/>
              </a:endParaRPr>
            </a:p>
          </p:txBody>
        </p:sp>
        <p:pic>
          <p:nvPicPr>
            <p:cNvPr id="117" name="Grafik 30" descr="Präsentation mit Checkliste mit einfarbiger Füllung">
              <a:extLst>
                <a:ext uri="{FF2B5EF4-FFF2-40B4-BE49-F238E27FC236}">
                  <a16:creationId xmlns:a16="http://schemas.microsoft.com/office/drawing/2014/main" id="{10F075A2-FAA9-4A90-9A22-B5B1611A2F64}"/>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7303893" y="1927154"/>
              <a:ext cx="512201" cy="527406"/>
            </a:xfrm>
            <a:prstGeom prst="rect">
              <a:avLst/>
            </a:prstGeom>
          </p:spPr>
        </p:pic>
        <p:sp>
          <p:nvSpPr>
            <p:cNvPr id="100" name="Textfeld 99">
              <a:extLst>
                <a:ext uri="{FF2B5EF4-FFF2-40B4-BE49-F238E27FC236}">
                  <a16:creationId xmlns:a16="http://schemas.microsoft.com/office/drawing/2014/main" id="{EFDE82AA-59E7-45BC-9AC8-CBEDE59CFBF4}"/>
                </a:ext>
              </a:extLst>
            </p:cNvPr>
            <p:cNvSpPr txBox="1"/>
            <p:nvPr/>
          </p:nvSpPr>
          <p:spPr>
            <a:xfrm>
              <a:off x="6807130" y="2715916"/>
              <a:ext cx="155764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800" b="1" i="0" u="none" strike="noStrike" kern="0" cap="none" spc="0" normalizeH="0" baseline="0" noProof="0" dirty="0">
                  <a:ln>
                    <a:noFill/>
                  </a:ln>
                  <a:solidFill>
                    <a:schemeClr val="tx1">
                      <a:lumMod val="65000"/>
                      <a:lumOff val="35000"/>
                    </a:schemeClr>
                  </a:solidFill>
                  <a:effectLst/>
                  <a:uLnTx/>
                  <a:uFillTx/>
                  <a:latin typeface="Calibri" panose="020F0502020204030204"/>
                  <a:cs typeface="+mn-cs"/>
                </a:rPr>
                <a:t>Interpretation</a:t>
              </a:r>
            </a:p>
          </p:txBody>
        </p:sp>
        <p:sp>
          <p:nvSpPr>
            <p:cNvPr id="103" name="Textfeld 102">
              <a:extLst>
                <a:ext uri="{FF2B5EF4-FFF2-40B4-BE49-F238E27FC236}">
                  <a16:creationId xmlns:a16="http://schemas.microsoft.com/office/drawing/2014/main" id="{AB53EC85-0CA5-449E-89ED-99620AAF4608}"/>
                </a:ext>
              </a:extLst>
            </p:cNvPr>
            <p:cNvSpPr txBox="1"/>
            <p:nvPr/>
          </p:nvSpPr>
          <p:spPr>
            <a:xfrm>
              <a:off x="6622880" y="3231673"/>
              <a:ext cx="2228963" cy="16004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u="sng" kern="0" dirty="0">
                  <a:solidFill>
                    <a:schemeClr val="tx1">
                      <a:lumMod val="65000"/>
                      <a:lumOff val="35000"/>
                    </a:schemeClr>
                  </a:solidFill>
                  <a:latin typeface="Calibri" panose="020F0502020204030204"/>
                  <a:cs typeface="+mn-cs"/>
                </a:rPr>
                <a:t>Evaluation: </a:t>
              </a:r>
            </a:p>
            <a:p>
              <a:pPr marL="0" marR="0" lvl="0" indent="0" defTabSz="914400" eaLnBrk="1" fontAlgn="auto" latinLnBrk="0" hangingPunct="1">
                <a:lnSpc>
                  <a:spcPct val="100000"/>
                </a:lnSpc>
                <a:spcBef>
                  <a:spcPts val="0"/>
                </a:spcBef>
                <a:spcAft>
                  <a:spcPts val="0"/>
                </a:spcAft>
                <a:buClrTx/>
                <a:buSzTx/>
                <a:buFontTx/>
                <a:buNone/>
                <a:tabLst/>
                <a:defRPr/>
              </a:pPr>
              <a:r>
                <a:rPr lang="en-US" sz="1400" kern="0" dirty="0">
                  <a:solidFill>
                    <a:schemeClr val="tx1">
                      <a:lumMod val="65000"/>
                      <a:lumOff val="35000"/>
                    </a:schemeClr>
                  </a:solidFill>
                  <a:latin typeface="Calibri" panose="020F0502020204030204"/>
                  <a:cs typeface="+mn-cs"/>
                </a:rPr>
                <a:t>- Parameter evaluation</a:t>
              </a:r>
            </a:p>
            <a:p>
              <a:pPr marL="0" marR="0" lvl="0" indent="0" defTabSz="914400" eaLnBrk="1" fontAlgn="auto" latinLnBrk="0" hangingPunct="1">
                <a:lnSpc>
                  <a:spcPct val="100000"/>
                </a:lnSpc>
                <a:spcBef>
                  <a:spcPts val="0"/>
                </a:spcBef>
                <a:spcAft>
                  <a:spcPts val="0"/>
                </a:spcAft>
                <a:buClrTx/>
                <a:buSzTx/>
                <a:buFontTx/>
                <a:buNone/>
                <a:tabLst/>
                <a:defRPr/>
              </a:pPr>
              <a:r>
                <a:rPr lang="en-US" sz="1400" kern="0" dirty="0">
                  <a:solidFill>
                    <a:schemeClr val="tx1">
                      <a:lumMod val="65000"/>
                      <a:lumOff val="35000"/>
                    </a:schemeClr>
                  </a:solidFill>
                  <a:latin typeface="Calibri" panose="020F0502020204030204"/>
                  <a:cs typeface="+mn-cs"/>
                </a:rPr>
                <a:t>- Conclusions</a:t>
              </a:r>
            </a:p>
            <a:p>
              <a:pPr marR="0" lvl="0" defTabSz="914400" eaLnBrk="1" fontAlgn="auto" latinLnBrk="0" hangingPunct="1">
                <a:lnSpc>
                  <a:spcPct val="100000"/>
                </a:lnSpc>
                <a:spcBef>
                  <a:spcPts val="0"/>
                </a:spcBef>
                <a:spcAft>
                  <a:spcPts val="0"/>
                </a:spcAft>
                <a:buClrTx/>
                <a:buSzTx/>
                <a:tabLst/>
                <a:defRPr/>
              </a:pPr>
              <a:r>
                <a:rPr lang="en-US" sz="1400" kern="0" dirty="0">
                  <a:solidFill>
                    <a:schemeClr val="tx1">
                      <a:lumMod val="65000"/>
                      <a:lumOff val="35000"/>
                    </a:schemeClr>
                  </a:solidFill>
                  <a:latin typeface="Calibri" panose="020F0502020204030204"/>
                  <a:cs typeface="+mn-cs"/>
                </a:rPr>
                <a:t>- Completeness, Sensitivity, </a:t>
              </a:r>
            </a:p>
            <a:p>
              <a:pPr marR="0" lvl="0" defTabSz="914400" eaLnBrk="1" fontAlgn="auto" latinLnBrk="0" hangingPunct="1">
                <a:lnSpc>
                  <a:spcPct val="100000"/>
                </a:lnSpc>
                <a:spcBef>
                  <a:spcPts val="0"/>
                </a:spcBef>
                <a:spcAft>
                  <a:spcPts val="0"/>
                </a:spcAft>
                <a:buClrTx/>
                <a:buSzTx/>
                <a:tabLst/>
                <a:defRPr/>
              </a:pPr>
              <a:r>
                <a:rPr lang="en-US" sz="1400" kern="0" dirty="0">
                  <a:solidFill>
                    <a:schemeClr val="tx1">
                      <a:lumMod val="65000"/>
                      <a:lumOff val="35000"/>
                    </a:schemeClr>
                  </a:solidFill>
                  <a:latin typeface="Calibri" panose="020F0502020204030204"/>
                  <a:cs typeface="+mn-cs"/>
                </a:rPr>
                <a:t>   Consistency check</a:t>
              </a:r>
            </a:p>
            <a:p>
              <a:pPr marR="0" lvl="0" defTabSz="914400" eaLnBrk="1" fontAlgn="auto" latinLnBrk="0" hangingPunct="1">
                <a:lnSpc>
                  <a:spcPct val="100000"/>
                </a:lnSpc>
                <a:spcBef>
                  <a:spcPts val="0"/>
                </a:spcBef>
                <a:spcAft>
                  <a:spcPts val="0"/>
                </a:spcAft>
                <a:buClrTx/>
                <a:buSzTx/>
                <a:tabLst/>
                <a:defRPr/>
              </a:pPr>
              <a:r>
                <a:rPr lang="en-US" sz="1400" kern="0" dirty="0">
                  <a:solidFill>
                    <a:schemeClr val="tx1">
                      <a:lumMod val="65000"/>
                      <a:lumOff val="35000"/>
                    </a:schemeClr>
                  </a:solidFill>
                  <a:latin typeface="Calibri" panose="020F0502020204030204"/>
                  <a:cs typeface="+mn-cs"/>
                </a:rPr>
                <a:t>- Recommendations for</a:t>
              </a:r>
            </a:p>
            <a:p>
              <a:pPr marR="0" lvl="0" defTabSz="914400" eaLnBrk="1" fontAlgn="auto" latinLnBrk="0" hangingPunct="1">
                <a:lnSpc>
                  <a:spcPct val="100000"/>
                </a:lnSpc>
                <a:spcBef>
                  <a:spcPts val="0"/>
                </a:spcBef>
                <a:spcAft>
                  <a:spcPts val="0"/>
                </a:spcAft>
                <a:buClrTx/>
                <a:buSzTx/>
                <a:tabLst/>
                <a:defRPr/>
              </a:pPr>
              <a:r>
                <a:rPr lang="en-US" sz="1400" kern="0" dirty="0">
                  <a:solidFill>
                    <a:schemeClr val="tx1">
                      <a:lumMod val="65000"/>
                      <a:lumOff val="35000"/>
                    </a:schemeClr>
                  </a:solidFill>
                  <a:latin typeface="Calibri" panose="020F0502020204030204"/>
                  <a:cs typeface="+mn-cs"/>
                </a:rPr>
                <a:t>   action</a:t>
              </a:r>
              <a:endParaRPr kumimoji="0" lang="de-DE" sz="1400" b="0" i="0" strike="noStrike" kern="0" cap="none" spc="0" normalizeH="0" baseline="0" noProof="0" dirty="0">
                <a:ln>
                  <a:noFill/>
                </a:ln>
                <a:solidFill>
                  <a:schemeClr val="tx1">
                    <a:lumMod val="65000"/>
                    <a:lumOff val="35000"/>
                  </a:schemeClr>
                </a:solidFill>
                <a:effectLst/>
                <a:uLnTx/>
                <a:uFillTx/>
                <a:latin typeface="Calibri" panose="020F0502020204030204"/>
                <a:cs typeface="Calibri"/>
              </a:endParaRPr>
            </a:p>
          </p:txBody>
        </p:sp>
      </p:grpSp>
      <p:sp>
        <p:nvSpPr>
          <p:cNvPr id="39" name="Inhaltsplatzhalter 2"/>
          <p:cNvSpPr>
            <a:spLocks noGrp="1"/>
          </p:cNvSpPr>
          <p:nvPr>
            <p:ph idx="1"/>
          </p:nvPr>
        </p:nvSpPr>
        <p:spPr>
          <a:xfrm>
            <a:off x="250824" y="844199"/>
            <a:ext cx="8113949" cy="405721"/>
          </a:xfrm>
        </p:spPr>
        <p:txBody>
          <a:bodyPr/>
          <a:lstStyle/>
          <a:p>
            <a:pPr marL="0" indent="0">
              <a:buNone/>
            </a:pPr>
            <a:r>
              <a:rPr lang="en-US" b="1" dirty="0"/>
              <a:t>4 Phases of S-LCA according to DIN EN ISO 14075</a:t>
            </a:r>
          </a:p>
        </p:txBody>
      </p:sp>
      <p:sp>
        <p:nvSpPr>
          <p:cNvPr id="38" name="Inhaltsplatzhalter 2"/>
          <p:cNvSpPr txBox="1">
            <a:spLocks/>
          </p:cNvSpPr>
          <p:nvPr/>
        </p:nvSpPr>
        <p:spPr bwMode="auto">
          <a:xfrm>
            <a:off x="2254540" y="4499848"/>
            <a:ext cx="6632286" cy="675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55588" indent="-255588"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1pPr>
            <a:lvl2pPr marL="555625" indent="-212725" algn="l" rtl="0" eaLnBrk="0" fontAlgn="base" hangingPunct="0">
              <a:spcBef>
                <a:spcPct val="20000"/>
              </a:spcBef>
              <a:spcAft>
                <a:spcPct val="0"/>
              </a:spcAft>
              <a:buFont typeface="Wingdings" pitchFamily="2" charset="2"/>
              <a:buChar char="q"/>
              <a:defRPr kern="1200">
                <a:solidFill>
                  <a:srgbClr val="595959"/>
                </a:solidFill>
                <a:latin typeface="+mn-lt"/>
                <a:ea typeface="+mn-ea"/>
                <a:cs typeface="+mn-cs"/>
              </a:defRPr>
            </a:lvl2pPr>
            <a:lvl3pPr marL="855663" indent="-169863" algn="l" rtl="0" eaLnBrk="0" fontAlgn="base" hangingPunct="0">
              <a:spcBef>
                <a:spcPct val="20000"/>
              </a:spcBef>
              <a:spcAft>
                <a:spcPct val="0"/>
              </a:spcAft>
              <a:buFont typeface="Courier New" pitchFamily="49" charset="0"/>
              <a:buChar char="o"/>
              <a:defRPr kern="1200">
                <a:solidFill>
                  <a:srgbClr val="595959"/>
                </a:solidFill>
                <a:latin typeface="+mn-lt"/>
                <a:ea typeface="+mn-ea"/>
                <a:cs typeface="+mn-cs"/>
              </a:defRPr>
            </a:lvl3pPr>
            <a:lvl4pPr marL="1198563" indent="-169863"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4pPr>
            <a:lvl5pPr marL="1541463" indent="-169863"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5pPr>
            <a:lvl6pPr marL="1885874"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61"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47"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33"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1400" dirty="0"/>
              <a:t>Impact categories represent important social aspects (= </a:t>
            </a:r>
            <a:r>
              <a:rPr lang="en-GB" sz="1400" dirty="0"/>
              <a:t>element of an organization’s  activities or products that interacts or can interact with human well-being of any interested party which can cause a social impact</a:t>
            </a:r>
            <a:r>
              <a:rPr lang="en-US" sz="1400" dirty="0"/>
              <a:t>) </a:t>
            </a:r>
            <a:endParaRPr lang="en-US" sz="1400" dirty="0">
              <a:solidFill>
                <a:schemeClr val="tx1">
                  <a:lumMod val="65000"/>
                  <a:lumOff val="35000"/>
                </a:schemeClr>
              </a:solidFill>
            </a:endParaRPr>
          </a:p>
        </p:txBody>
      </p:sp>
      <p:sp>
        <p:nvSpPr>
          <p:cNvPr id="41" name="Inhaltsplatzhalter 2"/>
          <p:cNvSpPr txBox="1">
            <a:spLocks/>
          </p:cNvSpPr>
          <p:nvPr/>
        </p:nvSpPr>
        <p:spPr bwMode="auto">
          <a:xfrm>
            <a:off x="359087" y="4489157"/>
            <a:ext cx="1680795" cy="675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55588" indent="-255588"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1pPr>
            <a:lvl2pPr marL="555625" indent="-212725" algn="l" rtl="0" eaLnBrk="0" fontAlgn="base" hangingPunct="0">
              <a:spcBef>
                <a:spcPct val="20000"/>
              </a:spcBef>
              <a:spcAft>
                <a:spcPct val="0"/>
              </a:spcAft>
              <a:buFont typeface="Wingdings" pitchFamily="2" charset="2"/>
              <a:buChar char="q"/>
              <a:defRPr kern="1200">
                <a:solidFill>
                  <a:srgbClr val="595959"/>
                </a:solidFill>
                <a:latin typeface="+mn-lt"/>
                <a:ea typeface="+mn-ea"/>
                <a:cs typeface="+mn-cs"/>
              </a:defRPr>
            </a:lvl2pPr>
            <a:lvl3pPr marL="855663" indent="-169863" algn="l" rtl="0" eaLnBrk="0" fontAlgn="base" hangingPunct="0">
              <a:spcBef>
                <a:spcPct val="20000"/>
              </a:spcBef>
              <a:spcAft>
                <a:spcPct val="0"/>
              </a:spcAft>
              <a:buFont typeface="Courier New" pitchFamily="49" charset="0"/>
              <a:buChar char="o"/>
              <a:defRPr kern="1200">
                <a:solidFill>
                  <a:srgbClr val="595959"/>
                </a:solidFill>
                <a:latin typeface="+mn-lt"/>
                <a:ea typeface="+mn-ea"/>
                <a:cs typeface="+mn-cs"/>
              </a:defRPr>
            </a:lvl3pPr>
            <a:lvl4pPr marL="1198563" indent="-169863"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4pPr>
            <a:lvl5pPr marL="1541463" indent="-169863" algn="l" rtl="0" eaLnBrk="0" fontAlgn="base" hangingPunct="0">
              <a:spcBef>
                <a:spcPct val="20000"/>
              </a:spcBef>
              <a:spcAft>
                <a:spcPct val="0"/>
              </a:spcAft>
              <a:buFont typeface="Arial" panose="020B0604020202020204" pitchFamily="34" charset="0"/>
              <a:buChar char="»"/>
              <a:defRPr kern="1200">
                <a:solidFill>
                  <a:srgbClr val="595959"/>
                </a:solidFill>
                <a:latin typeface="+mn-lt"/>
                <a:ea typeface="+mn-ea"/>
                <a:cs typeface="+mn-cs"/>
              </a:defRPr>
            </a:lvl5pPr>
            <a:lvl6pPr marL="1885874"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61"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47"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33" indent="-171443" algn="l" defTabSz="68577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1400" dirty="0"/>
              <a:t>Crucial for the significance</a:t>
            </a:r>
            <a:endParaRPr lang="en-US" sz="1400" dirty="0">
              <a:solidFill>
                <a:schemeClr val="tx1">
                  <a:lumMod val="65000"/>
                  <a:lumOff val="35000"/>
                </a:schemeClr>
              </a:solidFill>
            </a:endParaRPr>
          </a:p>
        </p:txBody>
      </p:sp>
      <p:cxnSp>
        <p:nvCxnSpPr>
          <p:cNvPr id="42" name="Gerade Verbindung mit Pfeil 41"/>
          <p:cNvCxnSpPr>
            <a:cxnSpLocks/>
            <a:stCxn id="101" idx="2"/>
            <a:endCxn id="41" idx="0"/>
          </p:cNvCxnSpPr>
          <p:nvPr/>
        </p:nvCxnSpPr>
        <p:spPr>
          <a:xfrm>
            <a:off x="1199485" y="4167051"/>
            <a:ext cx="0" cy="322106"/>
          </a:xfrm>
          <a:prstGeom prst="straightConnector1">
            <a:avLst/>
          </a:prstGeom>
          <a:ln w="38100">
            <a:solidFill>
              <a:srgbClr val="42B38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9823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42"/>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4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xit"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8" grpId="1"/>
      <p:bldP spid="41" grpId="0"/>
      <p:bldP spid="41"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045948-BC2B-4C35-8663-CBA5C5FD1632}"/>
              </a:ext>
            </a:extLst>
          </p:cNvPr>
          <p:cNvSpPr>
            <a:spLocks noGrp="1"/>
          </p:cNvSpPr>
          <p:nvPr>
            <p:ph type="title"/>
          </p:nvPr>
        </p:nvSpPr>
        <p:spPr/>
        <p:txBody>
          <a:bodyPr/>
          <a:lstStyle/>
          <a:p>
            <a:r>
              <a:rPr lang="de-DE" dirty="0"/>
              <a:t>G</a:t>
            </a:r>
            <a:r>
              <a:rPr lang="en-GB" dirty="0" err="1"/>
              <a:t>oal</a:t>
            </a:r>
            <a:r>
              <a:rPr lang="en-GB" dirty="0"/>
              <a:t> and Scope</a:t>
            </a:r>
          </a:p>
        </p:txBody>
      </p:sp>
      <p:sp>
        <p:nvSpPr>
          <p:cNvPr id="3" name="Inhaltsplatzhalter 2">
            <a:extLst>
              <a:ext uri="{FF2B5EF4-FFF2-40B4-BE49-F238E27FC236}">
                <a16:creationId xmlns:a16="http://schemas.microsoft.com/office/drawing/2014/main" id="{8238D1E2-8E7F-4E2F-B87A-C49806D833D3}"/>
              </a:ext>
            </a:extLst>
          </p:cNvPr>
          <p:cNvSpPr>
            <a:spLocks noGrp="1"/>
          </p:cNvSpPr>
          <p:nvPr>
            <p:ph idx="1"/>
          </p:nvPr>
        </p:nvSpPr>
        <p:spPr/>
        <p:txBody>
          <a:bodyPr/>
          <a:lstStyle/>
          <a:p>
            <a:r>
              <a:rPr lang="en-GB" dirty="0"/>
              <a:t>Define purpose &amp; target audience of the study</a:t>
            </a:r>
          </a:p>
          <a:p>
            <a:r>
              <a:rPr lang="en-GB" dirty="0"/>
              <a:t>Select social aspects (e.g. human rights)</a:t>
            </a:r>
          </a:p>
          <a:p>
            <a:r>
              <a:rPr lang="en-GB" dirty="0"/>
              <a:t>Determine system boundaries (cradle-to-gate, cradle-to-grave, etc.)</a:t>
            </a:r>
          </a:p>
          <a:p>
            <a:endParaRPr lang="de-DE" dirty="0"/>
          </a:p>
          <a:p>
            <a:endParaRPr lang="de-DE" dirty="0"/>
          </a:p>
          <a:p>
            <a:endParaRPr lang="de-DE" dirty="0"/>
          </a:p>
          <a:p>
            <a:endParaRPr lang="en-GB" dirty="0"/>
          </a:p>
          <a:p>
            <a:endParaRPr lang="en-GB" dirty="0"/>
          </a:p>
          <a:p>
            <a:r>
              <a:rPr lang="en-GB" dirty="0"/>
              <a:t>Data sources: Company reports, supplier audits, NGO databases, surveys, SHDB</a:t>
            </a:r>
          </a:p>
          <a:p>
            <a:r>
              <a:rPr lang="en-GB" dirty="0"/>
              <a:t>Importance: Provides the foundation for impact assessment → identifies hotspots and areas for improvement</a:t>
            </a:r>
          </a:p>
          <a:p>
            <a:r>
              <a:rPr lang="en-GB" dirty="0"/>
              <a:t>Additional note: Data can be quantitative or qualitative, depending on availability</a:t>
            </a:r>
          </a:p>
        </p:txBody>
      </p:sp>
      <p:sp>
        <p:nvSpPr>
          <p:cNvPr id="4" name="Fußzeilenplatzhalter 3">
            <a:extLst>
              <a:ext uri="{FF2B5EF4-FFF2-40B4-BE49-F238E27FC236}">
                <a16:creationId xmlns:a16="http://schemas.microsoft.com/office/drawing/2014/main" id="{30EB93E8-745C-4EB2-AA9A-2A8E295B6A17}"/>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0BC3F2ED-0B62-469D-AE32-D8EE3BF371DB}"/>
              </a:ext>
            </a:extLst>
          </p:cNvPr>
          <p:cNvSpPr>
            <a:spLocks noGrp="1"/>
          </p:cNvSpPr>
          <p:nvPr>
            <p:ph type="sldNum" sz="quarter" idx="11"/>
          </p:nvPr>
        </p:nvSpPr>
        <p:spPr/>
        <p:txBody>
          <a:bodyPr/>
          <a:lstStyle/>
          <a:p>
            <a:pPr>
              <a:defRPr/>
            </a:pPr>
            <a:fld id="{3E5630D3-3DA3-455C-A380-9841F777A6B6}" type="slidenum">
              <a:rPr lang="it-IT" altLang="it-IT" smtClean="0"/>
              <a:pPr>
                <a:defRPr/>
              </a:pPr>
              <a:t>39</a:t>
            </a:fld>
            <a:endParaRPr lang="it-IT" altLang="it-IT" dirty="0"/>
          </a:p>
        </p:txBody>
      </p:sp>
      <p:grpSp>
        <p:nvGrpSpPr>
          <p:cNvPr id="8" name="Gruppieren 7">
            <a:extLst>
              <a:ext uri="{FF2B5EF4-FFF2-40B4-BE49-F238E27FC236}">
                <a16:creationId xmlns:a16="http://schemas.microsoft.com/office/drawing/2014/main" id="{9DE53DD9-128F-4D4B-8D5D-9292AA8C8A4E}"/>
              </a:ext>
            </a:extLst>
          </p:cNvPr>
          <p:cNvGrpSpPr/>
          <p:nvPr/>
        </p:nvGrpSpPr>
        <p:grpSpPr>
          <a:xfrm>
            <a:off x="1228722" y="2229733"/>
            <a:ext cx="6245943" cy="1426429"/>
            <a:chOff x="1097280" y="2862524"/>
            <a:chExt cx="10277104" cy="2781449"/>
          </a:xfrm>
        </p:grpSpPr>
        <p:sp>
          <p:nvSpPr>
            <p:cNvPr id="9" name="Abgerundetes Rechteck 5">
              <a:extLst>
                <a:ext uri="{FF2B5EF4-FFF2-40B4-BE49-F238E27FC236}">
                  <a16:creationId xmlns:a16="http://schemas.microsoft.com/office/drawing/2014/main" id="{E5DCF2F5-A15A-445C-9390-A4F516BB329C}"/>
                </a:ext>
              </a:extLst>
            </p:cNvPr>
            <p:cNvSpPr/>
            <p:nvPr/>
          </p:nvSpPr>
          <p:spPr>
            <a:xfrm>
              <a:off x="5453203" y="3416061"/>
              <a:ext cx="1799721" cy="1428556"/>
            </a:xfrm>
            <a:prstGeom prst="round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de-DE" sz="1200" dirty="0"/>
                <a:t>Gate </a:t>
              </a:r>
              <a:r>
                <a:rPr lang="de-DE" sz="1200" dirty="0" err="1"/>
                <a:t>to</a:t>
              </a:r>
              <a:r>
                <a:rPr lang="de-DE" sz="1200" dirty="0"/>
                <a:t> Gate</a:t>
              </a:r>
            </a:p>
          </p:txBody>
        </p:sp>
        <p:sp>
          <p:nvSpPr>
            <p:cNvPr id="10" name="Abgerundetes Rechteck 6">
              <a:extLst>
                <a:ext uri="{FF2B5EF4-FFF2-40B4-BE49-F238E27FC236}">
                  <a16:creationId xmlns:a16="http://schemas.microsoft.com/office/drawing/2014/main" id="{F58C930D-2602-4E93-8EC4-B74CFFB90153}"/>
                </a:ext>
              </a:extLst>
            </p:cNvPr>
            <p:cNvSpPr/>
            <p:nvPr/>
          </p:nvSpPr>
          <p:spPr>
            <a:xfrm>
              <a:off x="1466490" y="3416060"/>
              <a:ext cx="2950235" cy="1428556"/>
            </a:xfrm>
            <a:prstGeom prst="round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de-DE" sz="1200" dirty="0" err="1"/>
                <a:t>Cradle</a:t>
              </a:r>
              <a:r>
                <a:rPr lang="de-DE" sz="1200" dirty="0"/>
                <a:t> </a:t>
              </a:r>
              <a:r>
                <a:rPr lang="de-DE" sz="1200" dirty="0" err="1"/>
                <a:t>to</a:t>
              </a:r>
              <a:r>
                <a:rPr lang="de-DE" sz="1200" dirty="0"/>
                <a:t> Gate</a:t>
              </a:r>
            </a:p>
          </p:txBody>
        </p:sp>
        <p:sp>
          <p:nvSpPr>
            <p:cNvPr id="11" name="Chevron 7">
              <a:extLst>
                <a:ext uri="{FF2B5EF4-FFF2-40B4-BE49-F238E27FC236}">
                  <a16:creationId xmlns:a16="http://schemas.microsoft.com/office/drawing/2014/main" id="{49005E96-6CC7-4330-A20E-3B73D5AC48CF}"/>
                </a:ext>
              </a:extLst>
            </p:cNvPr>
            <p:cNvSpPr/>
            <p:nvPr/>
          </p:nvSpPr>
          <p:spPr>
            <a:xfrm>
              <a:off x="1097280" y="3933645"/>
              <a:ext cx="2268000" cy="707366"/>
            </a:xfrm>
            <a:prstGeom prst="chevron">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1200" dirty="0">
                  <a:solidFill>
                    <a:schemeClr val="tx1"/>
                  </a:solidFill>
                </a:rPr>
                <a:t>Raw material</a:t>
              </a:r>
            </a:p>
          </p:txBody>
        </p:sp>
        <p:sp>
          <p:nvSpPr>
            <p:cNvPr id="12" name="Chevron 8">
              <a:extLst>
                <a:ext uri="{FF2B5EF4-FFF2-40B4-BE49-F238E27FC236}">
                  <a16:creationId xmlns:a16="http://schemas.microsoft.com/office/drawing/2014/main" id="{0DFD30F2-5C9D-4A2F-A76A-3FE94DEE0A38}"/>
                </a:ext>
              </a:extLst>
            </p:cNvPr>
            <p:cNvSpPr/>
            <p:nvPr/>
          </p:nvSpPr>
          <p:spPr>
            <a:xfrm>
              <a:off x="3091722" y="3933645"/>
              <a:ext cx="2268000" cy="707366"/>
            </a:xfrm>
            <a:prstGeom prst="chevron">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1200" dirty="0">
                  <a:solidFill>
                    <a:schemeClr val="tx1"/>
                  </a:solidFill>
                </a:rPr>
                <a:t>Processing</a:t>
              </a:r>
            </a:p>
          </p:txBody>
        </p:sp>
        <p:sp>
          <p:nvSpPr>
            <p:cNvPr id="13" name="Chevron 9">
              <a:extLst>
                <a:ext uri="{FF2B5EF4-FFF2-40B4-BE49-F238E27FC236}">
                  <a16:creationId xmlns:a16="http://schemas.microsoft.com/office/drawing/2014/main" id="{A9F36C59-1ECD-4DB9-ACCA-DF731A822F4D}"/>
                </a:ext>
              </a:extLst>
            </p:cNvPr>
            <p:cNvSpPr/>
            <p:nvPr/>
          </p:nvSpPr>
          <p:spPr>
            <a:xfrm>
              <a:off x="5097521" y="3933645"/>
              <a:ext cx="2268000" cy="707366"/>
            </a:xfrm>
            <a:prstGeom prst="chevron">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1200" dirty="0" err="1">
                  <a:solidFill>
                    <a:schemeClr val="tx1"/>
                  </a:solidFill>
                </a:rPr>
                <a:t>Production</a:t>
              </a:r>
              <a:endParaRPr lang="de-DE" sz="1200" dirty="0">
                <a:solidFill>
                  <a:schemeClr val="tx1"/>
                </a:solidFill>
              </a:endParaRPr>
            </a:p>
          </p:txBody>
        </p:sp>
        <p:sp>
          <p:nvSpPr>
            <p:cNvPr id="14" name="Abgerundetes Rechteck 10">
              <a:extLst>
                <a:ext uri="{FF2B5EF4-FFF2-40B4-BE49-F238E27FC236}">
                  <a16:creationId xmlns:a16="http://schemas.microsoft.com/office/drawing/2014/main" id="{FA6CEC96-AD72-4F01-993B-EE23B3F96205}"/>
                </a:ext>
              </a:extLst>
            </p:cNvPr>
            <p:cNvSpPr/>
            <p:nvPr/>
          </p:nvSpPr>
          <p:spPr>
            <a:xfrm>
              <a:off x="7838536" y="3416060"/>
              <a:ext cx="2950235" cy="1428556"/>
            </a:xfrm>
            <a:prstGeom prst="round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de-DE" sz="1200" dirty="0"/>
                <a:t>Gate </a:t>
              </a:r>
              <a:r>
                <a:rPr lang="de-DE" sz="1200" dirty="0" err="1"/>
                <a:t>to</a:t>
              </a:r>
              <a:r>
                <a:rPr lang="de-DE" sz="1200" dirty="0"/>
                <a:t> Grave</a:t>
              </a:r>
            </a:p>
          </p:txBody>
        </p:sp>
        <p:sp>
          <p:nvSpPr>
            <p:cNvPr id="15" name="Chevron 11">
              <a:extLst>
                <a:ext uri="{FF2B5EF4-FFF2-40B4-BE49-F238E27FC236}">
                  <a16:creationId xmlns:a16="http://schemas.microsoft.com/office/drawing/2014/main" id="{44DB21BB-87FD-4D62-AD78-1BBF1F58A371}"/>
                </a:ext>
              </a:extLst>
            </p:cNvPr>
            <p:cNvSpPr/>
            <p:nvPr/>
          </p:nvSpPr>
          <p:spPr>
            <a:xfrm>
              <a:off x="7111932" y="3933645"/>
              <a:ext cx="2268000" cy="707366"/>
            </a:xfrm>
            <a:prstGeom prst="chevron">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1200" dirty="0">
                  <a:solidFill>
                    <a:schemeClr val="tx1"/>
                  </a:solidFill>
                </a:rPr>
                <a:t>Use Phase</a:t>
              </a:r>
            </a:p>
          </p:txBody>
        </p:sp>
        <p:sp>
          <p:nvSpPr>
            <p:cNvPr id="16" name="Chevron 12">
              <a:extLst>
                <a:ext uri="{FF2B5EF4-FFF2-40B4-BE49-F238E27FC236}">
                  <a16:creationId xmlns:a16="http://schemas.microsoft.com/office/drawing/2014/main" id="{922A3F3B-1CCE-4C19-BC66-2499E25DD089}"/>
                </a:ext>
              </a:extLst>
            </p:cNvPr>
            <p:cNvSpPr/>
            <p:nvPr/>
          </p:nvSpPr>
          <p:spPr>
            <a:xfrm>
              <a:off x="9106384" y="3933645"/>
              <a:ext cx="2268000" cy="707366"/>
            </a:xfrm>
            <a:prstGeom prst="chevron">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de-DE" sz="1200" dirty="0">
                  <a:solidFill>
                    <a:schemeClr val="tx1"/>
                  </a:solidFill>
                </a:rPr>
                <a:t>End-</a:t>
              </a:r>
              <a:r>
                <a:rPr lang="de-DE" sz="1200" dirty="0" err="1">
                  <a:solidFill>
                    <a:schemeClr val="tx1"/>
                  </a:solidFill>
                </a:rPr>
                <a:t>of</a:t>
              </a:r>
              <a:r>
                <a:rPr lang="de-DE" sz="1200" dirty="0">
                  <a:solidFill>
                    <a:schemeClr val="tx1"/>
                  </a:solidFill>
                </a:rPr>
                <a:t>-</a:t>
              </a:r>
              <a:r>
                <a:rPr lang="de-DE" sz="1200" dirty="0" err="1">
                  <a:solidFill>
                    <a:schemeClr val="tx1"/>
                  </a:solidFill>
                </a:rPr>
                <a:t>life</a:t>
              </a:r>
              <a:endParaRPr lang="de-DE" sz="1200" dirty="0">
                <a:solidFill>
                  <a:schemeClr val="tx1"/>
                </a:solidFill>
              </a:endParaRPr>
            </a:p>
          </p:txBody>
        </p:sp>
        <p:sp>
          <p:nvSpPr>
            <p:cNvPr id="19" name="Textfeld 15">
              <a:extLst>
                <a:ext uri="{FF2B5EF4-FFF2-40B4-BE49-F238E27FC236}">
                  <a16:creationId xmlns:a16="http://schemas.microsoft.com/office/drawing/2014/main" id="{59483B32-7CAE-4A41-B03B-CEE34FB2A2D0}"/>
                </a:ext>
              </a:extLst>
            </p:cNvPr>
            <p:cNvSpPr txBox="1"/>
            <p:nvPr/>
          </p:nvSpPr>
          <p:spPr>
            <a:xfrm>
              <a:off x="4608172" y="5219177"/>
              <a:ext cx="2503760" cy="424796"/>
            </a:xfrm>
            <a:prstGeom prst="rect">
              <a:avLst/>
            </a:prstGeom>
            <a:noFill/>
          </p:spPr>
          <p:txBody>
            <a:bodyPr wrap="square"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1200" dirty="0" err="1"/>
                <a:t>Cradle</a:t>
              </a:r>
              <a:r>
                <a:rPr lang="de-DE" sz="1200" dirty="0"/>
                <a:t> </a:t>
              </a:r>
              <a:r>
                <a:rPr lang="de-DE" sz="1200" dirty="0" err="1"/>
                <a:t>to</a:t>
              </a:r>
              <a:r>
                <a:rPr lang="de-DE" sz="1200" dirty="0"/>
                <a:t> </a:t>
              </a:r>
              <a:r>
                <a:rPr lang="de-DE" sz="1200" dirty="0" err="1"/>
                <a:t>Cradle</a:t>
              </a:r>
              <a:endParaRPr lang="de-DE" sz="1200" dirty="0"/>
            </a:p>
          </p:txBody>
        </p:sp>
        <p:sp>
          <p:nvSpPr>
            <p:cNvPr id="20" name="Textfeld 16">
              <a:extLst>
                <a:ext uri="{FF2B5EF4-FFF2-40B4-BE49-F238E27FC236}">
                  <a16:creationId xmlns:a16="http://schemas.microsoft.com/office/drawing/2014/main" id="{108C075B-F88A-4B1F-9DC2-C7F0032FF40D}"/>
                </a:ext>
              </a:extLst>
            </p:cNvPr>
            <p:cNvSpPr txBox="1"/>
            <p:nvPr/>
          </p:nvSpPr>
          <p:spPr>
            <a:xfrm>
              <a:off x="4514901" y="2862524"/>
              <a:ext cx="2405583" cy="424796"/>
            </a:xfrm>
            <a:prstGeom prst="rect">
              <a:avLst/>
            </a:prstGeom>
            <a:noFill/>
          </p:spPr>
          <p:txBody>
            <a:bodyPr wrap="square"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e-DE" sz="1200" dirty="0" err="1"/>
                <a:t>Cradle</a:t>
              </a:r>
              <a:r>
                <a:rPr lang="de-DE" sz="1200" dirty="0"/>
                <a:t> </a:t>
              </a:r>
              <a:r>
                <a:rPr lang="de-DE" sz="1200" dirty="0" err="1"/>
                <a:t>to</a:t>
              </a:r>
              <a:r>
                <a:rPr lang="de-DE" sz="1200" dirty="0"/>
                <a:t> Grave</a:t>
              </a:r>
            </a:p>
          </p:txBody>
        </p:sp>
        <p:sp>
          <p:nvSpPr>
            <p:cNvPr id="21" name="180-Grad-Pfeil 17">
              <a:extLst>
                <a:ext uri="{FF2B5EF4-FFF2-40B4-BE49-F238E27FC236}">
                  <a16:creationId xmlns:a16="http://schemas.microsoft.com/office/drawing/2014/main" id="{D5517228-D1F1-4971-89D5-A84E7EB2FA0D}"/>
                </a:ext>
              </a:extLst>
            </p:cNvPr>
            <p:cNvSpPr/>
            <p:nvPr/>
          </p:nvSpPr>
          <p:spPr>
            <a:xfrm>
              <a:off x="2147976" y="3239871"/>
              <a:ext cx="7231956" cy="176188"/>
            </a:xfrm>
            <a:prstGeom prst="uturnArrow">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sz="1200">
                <a:solidFill>
                  <a:schemeClr val="tx1"/>
                </a:solidFill>
              </a:endParaRPr>
            </a:p>
          </p:txBody>
        </p:sp>
        <p:sp>
          <p:nvSpPr>
            <p:cNvPr id="22" name="180-Grad-Pfeil 18">
              <a:extLst>
                <a:ext uri="{FF2B5EF4-FFF2-40B4-BE49-F238E27FC236}">
                  <a16:creationId xmlns:a16="http://schemas.microsoft.com/office/drawing/2014/main" id="{94B539DC-CB68-4086-98E5-09CF78B7CE19}"/>
                </a:ext>
              </a:extLst>
            </p:cNvPr>
            <p:cNvSpPr/>
            <p:nvPr/>
          </p:nvSpPr>
          <p:spPr>
            <a:xfrm flipH="1" flipV="1">
              <a:off x="1672105" y="4795167"/>
              <a:ext cx="8942414" cy="424010"/>
            </a:xfrm>
            <a:prstGeom prst="uturnArrow">
              <a:avLst>
                <a:gd name="adj1" fmla="val 14826"/>
                <a:gd name="adj2" fmla="val 25000"/>
                <a:gd name="adj3" fmla="val 25000"/>
                <a:gd name="adj4" fmla="val 43750"/>
                <a:gd name="adj5" fmla="val 75000"/>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sz="1200">
                <a:solidFill>
                  <a:schemeClr val="tx1"/>
                </a:solidFill>
              </a:endParaRPr>
            </a:p>
          </p:txBody>
        </p:sp>
      </p:grpSp>
      <p:sp>
        <p:nvSpPr>
          <p:cNvPr id="6" name="Rechteck 5">
            <a:extLst>
              <a:ext uri="{FF2B5EF4-FFF2-40B4-BE49-F238E27FC236}">
                <a16:creationId xmlns:a16="http://schemas.microsoft.com/office/drawing/2014/main" id="{C5389020-1833-4A4F-A280-24B3FD7FF416}"/>
              </a:ext>
            </a:extLst>
          </p:cNvPr>
          <p:cNvSpPr/>
          <p:nvPr/>
        </p:nvSpPr>
        <p:spPr>
          <a:xfrm>
            <a:off x="1228722" y="2229733"/>
            <a:ext cx="3809543" cy="1282588"/>
          </a:xfrm>
          <a:prstGeom prst="rect">
            <a:avLst/>
          </a:prstGeom>
          <a:noFill/>
          <a:ln>
            <a:solidFill>
              <a:srgbClr val="00B84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43320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7317" y="1678452"/>
            <a:ext cx="976572" cy="963868"/>
          </a:xfrm>
          <a:prstGeom prst="rect">
            <a:avLst/>
          </a:prstGeom>
        </p:spPr>
      </p:pic>
      <p:sp>
        <p:nvSpPr>
          <p:cNvPr id="18" name="Gerader Verbinder 3"/>
          <p:cNvSpPr/>
          <p:nvPr/>
        </p:nvSpPr>
        <p:spPr>
          <a:xfrm rot="2932128">
            <a:off x="1885574" y="1552259"/>
            <a:ext cx="810000" cy="1586641"/>
          </a:xfrm>
          <a:custGeom>
            <a:avLst/>
            <a:gdLst/>
            <a:ahLst/>
            <a:cxnLst/>
            <a:rect l="0" t="0" r="0" b="0"/>
            <a:pathLst>
              <a:path>
                <a:moveTo>
                  <a:pt x="104762" y="1023501"/>
                </a:moveTo>
                <a:arcTo wR="1591352" hR="1591352" stAng="12054358" swAng="1700078"/>
              </a:path>
            </a:pathLst>
          </a:custGeom>
          <a:noFill/>
          <a:ln>
            <a:solidFill>
              <a:srgbClr val="002060"/>
            </a:solidFill>
            <a:tailEnd type="arrow"/>
          </a:ln>
        </p:spPr>
        <p:style>
          <a:lnRef idx="1">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36" name="Geschweifte Klammer rechts 35"/>
          <p:cNvSpPr/>
          <p:nvPr/>
        </p:nvSpPr>
        <p:spPr>
          <a:xfrm>
            <a:off x="7543800" y="1664626"/>
            <a:ext cx="351708" cy="311997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defTabSz="342900" eaLnBrk="1" fontAlgn="auto" hangingPunct="1">
              <a:spcBef>
                <a:spcPts val="0"/>
              </a:spcBef>
              <a:spcAft>
                <a:spcPts val="0"/>
              </a:spcAft>
              <a:defRPr/>
            </a:pPr>
            <a:endParaRPr lang="de-DE" sz="1350">
              <a:solidFill>
                <a:prstClr val="black"/>
              </a:solidFill>
              <a:latin typeface="Source Sans Pro"/>
            </a:endParaRPr>
          </a:p>
        </p:txBody>
      </p:sp>
      <p:sp>
        <p:nvSpPr>
          <p:cNvPr id="37" name="Abgerundetes Rechteck 36"/>
          <p:cNvSpPr/>
          <p:nvPr/>
        </p:nvSpPr>
        <p:spPr>
          <a:xfrm>
            <a:off x="7878741" y="2972552"/>
            <a:ext cx="1400683" cy="49034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de-DE" sz="1050">
                <a:solidFill>
                  <a:prstClr val="black"/>
                </a:solidFill>
              </a:rPr>
              <a:t>Assessment of </a:t>
            </a:r>
            <a:r>
              <a:rPr lang="de-DE" sz="1050" err="1">
                <a:solidFill>
                  <a:prstClr val="black"/>
                </a:solidFill>
              </a:rPr>
              <a:t>conformity</a:t>
            </a:r>
            <a:r>
              <a:rPr lang="de-DE" sz="1050">
                <a:solidFill>
                  <a:prstClr val="black"/>
                </a:solidFill>
              </a:rPr>
              <a:t> </a:t>
            </a:r>
            <a:r>
              <a:rPr lang="de-DE" sz="1050" err="1">
                <a:solidFill>
                  <a:prstClr val="black"/>
                </a:solidFill>
              </a:rPr>
              <a:t>and</a:t>
            </a:r>
            <a:r>
              <a:rPr lang="de-DE" sz="1050">
                <a:solidFill>
                  <a:prstClr val="black"/>
                </a:solidFill>
              </a:rPr>
              <a:t> </a:t>
            </a:r>
            <a:r>
              <a:rPr lang="de-DE" sz="1050" err="1">
                <a:solidFill>
                  <a:prstClr val="black"/>
                </a:solidFill>
              </a:rPr>
              <a:t>sustainability</a:t>
            </a:r>
            <a:endParaRPr lang="de-DE" sz="1050">
              <a:solidFill>
                <a:prstClr val="black"/>
              </a:solidFill>
            </a:endParaRPr>
          </a:p>
        </p:txBody>
      </p:sp>
      <p:sp>
        <p:nvSpPr>
          <p:cNvPr id="33" name="Textfeld 32"/>
          <p:cNvSpPr txBox="1"/>
          <p:nvPr/>
        </p:nvSpPr>
        <p:spPr>
          <a:xfrm>
            <a:off x="8253934" y="4893391"/>
            <a:ext cx="1019035" cy="173124"/>
          </a:xfrm>
          <a:prstGeom prst="rect">
            <a:avLst/>
          </a:prstGeom>
          <a:noFill/>
        </p:spPr>
        <p:txBody>
          <a:bodyPr wrap="square" rtlCol="0">
            <a:spAutoFit/>
          </a:bodyPr>
          <a:lstStyle/>
          <a:p>
            <a:pPr defTabSz="342900" eaLnBrk="1" fontAlgn="auto" hangingPunct="1">
              <a:spcBef>
                <a:spcPts val="0"/>
              </a:spcBef>
              <a:spcAft>
                <a:spcPts val="0"/>
              </a:spcAft>
              <a:defRPr/>
            </a:pPr>
            <a:r>
              <a:rPr lang="de-DE" sz="525">
                <a:solidFill>
                  <a:prstClr val="white">
                    <a:lumMod val="50000"/>
                  </a:prstClr>
                </a:solidFill>
                <a:latin typeface="Source Sans Pro"/>
                <a:cs typeface="+mn-cs"/>
              </a:rPr>
              <a:t>www.plastikverarbeiter.de</a:t>
            </a:r>
          </a:p>
        </p:txBody>
      </p:sp>
      <p:sp>
        <p:nvSpPr>
          <p:cNvPr id="34" name="Textfeld 33"/>
          <p:cNvSpPr txBox="1"/>
          <p:nvPr/>
        </p:nvSpPr>
        <p:spPr>
          <a:xfrm>
            <a:off x="8253934" y="4818371"/>
            <a:ext cx="827289" cy="173124"/>
          </a:xfrm>
          <a:prstGeom prst="rect">
            <a:avLst/>
          </a:prstGeom>
          <a:noFill/>
        </p:spPr>
        <p:txBody>
          <a:bodyPr wrap="square" rtlCol="0">
            <a:spAutoFit/>
          </a:bodyPr>
          <a:lstStyle/>
          <a:p>
            <a:pPr defTabSz="342900" eaLnBrk="1" fontAlgn="auto" hangingPunct="1">
              <a:spcBef>
                <a:spcPts val="0"/>
              </a:spcBef>
              <a:spcAft>
                <a:spcPts val="0"/>
              </a:spcAft>
              <a:defRPr/>
            </a:pPr>
            <a:r>
              <a:rPr lang="de-DE" sz="525">
                <a:solidFill>
                  <a:prstClr val="white">
                    <a:lumMod val="50000"/>
                  </a:prstClr>
                </a:solidFill>
                <a:latin typeface="Source Sans Pro"/>
                <a:cs typeface="+mn-cs"/>
              </a:rPr>
              <a:t>www.biertreber.de</a:t>
            </a:r>
          </a:p>
        </p:txBody>
      </p:sp>
      <p:sp>
        <p:nvSpPr>
          <p:cNvPr id="38" name="Textfeld 37"/>
          <p:cNvSpPr txBox="1"/>
          <p:nvPr/>
        </p:nvSpPr>
        <p:spPr>
          <a:xfrm>
            <a:off x="8168454" y="4817155"/>
            <a:ext cx="275877" cy="173124"/>
          </a:xfrm>
          <a:prstGeom prst="rect">
            <a:avLst/>
          </a:prstGeom>
          <a:noFill/>
        </p:spPr>
        <p:txBody>
          <a:bodyPr wrap="square" rtlCol="0">
            <a:spAutoFit/>
          </a:bodyPr>
          <a:lstStyle/>
          <a:p>
            <a:pPr defTabSz="342900" eaLnBrk="1" fontAlgn="auto" hangingPunct="1">
              <a:spcBef>
                <a:spcPts val="0"/>
              </a:spcBef>
              <a:spcAft>
                <a:spcPts val="0"/>
              </a:spcAft>
              <a:defRPr/>
            </a:pPr>
            <a:r>
              <a:rPr lang="de-DE" sz="525">
                <a:solidFill>
                  <a:prstClr val="white">
                    <a:lumMod val="50000"/>
                  </a:prstClr>
                </a:solidFill>
                <a:latin typeface="Source Sans Pro"/>
                <a:cs typeface="+mn-cs"/>
              </a:rPr>
              <a:t>[1]</a:t>
            </a:r>
          </a:p>
        </p:txBody>
      </p:sp>
      <p:sp>
        <p:nvSpPr>
          <p:cNvPr id="40" name="Textfeld 39"/>
          <p:cNvSpPr txBox="1"/>
          <p:nvPr/>
        </p:nvSpPr>
        <p:spPr>
          <a:xfrm>
            <a:off x="8168454" y="4892175"/>
            <a:ext cx="275877" cy="173124"/>
          </a:xfrm>
          <a:prstGeom prst="rect">
            <a:avLst/>
          </a:prstGeom>
          <a:noFill/>
        </p:spPr>
        <p:txBody>
          <a:bodyPr wrap="square" rtlCol="0">
            <a:spAutoFit/>
          </a:bodyPr>
          <a:lstStyle/>
          <a:p>
            <a:pPr defTabSz="342900" eaLnBrk="1" fontAlgn="auto" hangingPunct="1">
              <a:spcBef>
                <a:spcPts val="0"/>
              </a:spcBef>
              <a:spcAft>
                <a:spcPts val="0"/>
              </a:spcAft>
              <a:defRPr/>
            </a:pPr>
            <a:r>
              <a:rPr lang="de-DE" sz="525">
                <a:solidFill>
                  <a:prstClr val="white">
                    <a:lumMod val="50000"/>
                  </a:prstClr>
                </a:solidFill>
                <a:latin typeface="Source Sans Pro"/>
                <a:cs typeface="+mn-cs"/>
              </a:rPr>
              <a:t>[2]</a:t>
            </a:r>
          </a:p>
        </p:txBody>
      </p:sp>
      <p:sp>
        <p:nvSpPr>
          <p:cNvPr id="26" name="Rectangle 108">
            <a:extLst>
              <a:ext uri="{FF2B5EF4-FFF2-40B4-BE49-F238E27FC236}">
                <a16:creationId xmlns:a16="http://schemas.microsoft.com/office/drawing/2014/main" id="{832D26F2-046F-4622-964D-5ED159B45973}"/>
              </a:ext>
            </a:extLst>
          </p:cNvPr>
          <p:cNvSpPr/>
          <p:nvPr/>
        </p:nvSpPr>
        <p:spPr>
          <a:xfrm>
            <a:off x="2423178" y="5105431"/>
            <a:ext cx="5946531" cy="281616"/>
          </a:xfrm>
          <a:prstGeom prst="rect">
            <a:avLst/>
          </a:prstGeom>
          <a:noFill/>
          <a:ln cap="flat">
            <a:noFill/>
            <a:prstDash val="solid"/>
          </a:ln>
        </p:spPr>
        <p:txBody>
          <a:bodyPr vert="horz" wrap="square" lIns="68580" tIns="34290" rIns="68580" bIns="34290" anchor="t" anchorCtr="0" compatLnSpc="1">
            <a:spAutoFit/>
          </a:bodyPr>
          <a:lstStyle/>
          <a:p>
            <a:pPr marR="1060610">
              <a:lnSpc>
                <a:spcPct val="92000"/>
              </a:lnSpc>
              <a:defRPr sz="1800" b="0" i="0" u="none" strike="noStrike" kern="0" cap="none" spc="0" baseline="0">
                <a:solidFill>
                  <a:srgbClr val="000000"/>
                </a:solidFill>
                <a:uFillTx/>
              </a:defRPr>
            </a:pPr>
            <a:r>
              <a:rPr lang="es-ES" sz="750">
                <a:solidFill>
                  <a:schemeClr val="bg1"/>
                </a:solidFill>
                <a:latin typeface="+mj-lt"/>
                <a:ea typeface="Calibri" pitchFamily="34"/>
              </a:rPr>
              <a:t>This project has received funding from the Bio Based Industries Joint Undertaking under the European </a:t>
            </a:r>
            <a:br>
              <a:rPr lang="es-ES" sz="750">
                <a:solidFill>
                  <a:schemeClr val="bg1"/>
                </a:solidFill>
                <a:latin typeface="+mj-lt"/>
                <a:ea typeface="Calibri" pitchFamily="34"/>
              </a:rPr>
            </a:br>
            <a:r>
              <a:rPr lang="es-ES" sz="750">
                <a:solidFill>
                  <a:schemeClr val="bg1"/>
                </a:solidFill>
                <a:latin typeface="+mj-lt"/>
                <a:ea typeface="Calibri" pitchFamily="34"/>
              </a:rPr>
              <a:t>Union’s Horizon 2020 research and innovation programme under grant agreement No</a:t>
            </a:r>
            <a:r>
              <a:rPr lang="es-ES" sz="750">
                <a:solidFill>
                  <a:srgbClr val="343433"/>
                </a:solidFill>
                <a:latin typeface="+mj-lt"/>
                <a:ea typeface="Calibri" pitchFamily="34"/>
              </a:rPr>
              <a:t>. </a:t>
            </a:r>
            <a:r>
              <a:rPr lang="es-ES" sz="750" b="1">
                <a:solidFill>
                  <a:schemeClr val="bg1"/>
                </a:solidFill>
                <a:latin typeface="+mj-lt"/>
                <a:ea typeface="Calibri" pitchFamily="34"/>
              </a:rPr>
              <a:t>101023685</a:t>
            </a:r>
            <a:endParaRPr lang="es-ES" sz="750">
              <a:solidFill>
                <a:schemeClr val="bg1"/>
              </a:solidFill>
              <a:latin typeface="+mj-lt"/>
              <a:ea typeface="Calibri" pitchFamily="34"/>
            </a:endParaRPr>
          </a:p>
        </p:txBody>
      </p:sp>
      <p:grpSp>
        <p:nvGrpSpPr>
          <p:cNvPr id="5" name="Gruppieren 4"/>
          <p:cNvGrpSpPr/>
          <p:nvPr/>
        </p:nvGrpSpPr>
        <p:grpSpPr>
          <a:xfrm>
            <a:off x="338966" y="1656758"/>
            <a:ext cx="7371493" cy="3277029"/>
            <a:chOff x="451955" y="1828011"/>
            <a:chExt cx="9700796" cy="4369371"/>
          </a:xfrm>
        </p:grpSpPr>
        <p:pic>
          <p:nvPicPr>
            <p:cNvPr id="9" name="Grafik 8"/>
            <p:cNvPicPr>
              <a:picLocks noChangeAspect="1"/>
            </p:cNvPicPr>
            <p:nvPr/>
          </p:nvPicPr>
          <p:blipFill rotWithShape="1">
            <a:blip r:embed="rId4" cstate="hqprint">
              <a:extLst>
                <a:ext uri="{28A0092B-C50C-407E-A947-70E740481C1C}">
                  <a14:useLocalDpi xmlns:a14="http://schemas.microsoft.com/office/drawing/2010/main" val="0"/>
                </a:ext>
              </a:extLst>
            </a:blip>
            <a:srcRect l="15032" r="13517"/>
            <a:stretch/>
          </p:blipFill>
          <p:spPr>
            <a:xfrm>
              <a:off x="7154886" y="1838501"/>
              <a:ext cx="1286148" cy="1276160"/>
            </a:xfrm>
            <a:prstGeom prst="ellipse">
              <a:avLst/>
            </a:prstGeom>
            <a:ln>
              <a:noFill/>
            </a:ln>
            <a:effectLst/>
          </p:spPr>
        </p:pic>
        <p:grpSp>
          <p:nvGrpSpPr>
            <p:cNvPr id="4" name="Gruppieren 3"/>
            <p:cNvGrpSpPr/>
            <p:nvPr/>
          </p:nvGrpSpPr>
          <p:grpSpPr>
            <a:xfrm>
              <a:off x="451955" y="1828011"/>
              <a:ext cx="9700796" cy="4369371"/>
              <a:chOff x="451955" y="1828011"/>
              <a:chExt cx="9700796" cy="4369371"/>
            </a:xfrm>
          </p:grpSpPr>
          <p:pic>
            <p:nvPicPr>
              <p:cNvPr id="30" name="Grafik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30284" y="3995957"/>
                <a:ext cx="666099" cy="849430"/>
              </a:xfrm>
              <a:prstGeom prst="rect">
                <a:avLst/>
              </a:prstGeom>
            </p:spPr>
          </p:pic>
          <p:sp>
            <p:nvSpPr>
              <p:cNvPr id="14" name="Abgerundetes Rechteck 13"/>
              <p:cNvSpPr/>
              <p:nvPr/>
            </p:nvSpPr>
            <p:spPr>
              <a:xfrm>
                <a:off x="8285174" y="2130139"/>
                <a:ext cx="1867577" cy="65379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defRPr/>
                </a:pPr>
                <a:r>
                  <a:rPr lang="de-DE" sz="1050" err="1">
                    <a:solidFill>
                      <a:prstClr val="black"/>
                    </a:solidFill>
                    <a:latin typeface="Source Sans Pro"/>
                  </a:rPr>
                  <a:t>Recycled</a:t>
                </a:r>
                <a:r>
                  <a:rPr lang="de-DE" sz="1050">
                    <a:solidFill>
                      <a:prstClr val="black"/>
                    </a:solidFill>
                    <a:latin typeface="Source Sans Pro"/>
                  </a:rPr>
                  <a:t> PHA </a:t>
                </a:r>
                <a:r>
                  <a:rPr lang="de-DE" sz="1050" err="1">
                    <a:solidFill>
                      <a:prstClr val="black"/>
                    </a:solidFill>
                    <a:latin typeface="Source Sans Pro"/>
                  </a:rPr>
                  <a:t>materials</a:t>
                </a:r>
                <a:endParaRPr lang="de-DE" sz="1050">
                  <a:solidFill>
                    <a:prstClr val="black"/>
                  </a:solidFill>
                  <a:latin typeface="Source Sans Pro"/>
                </a:endParaRPr>
              </a:p>
            </p:txBody>
          </p:sp>
          <p:sp>
            <p:nvSpPr>
              <p:cNvPr id="15" name="Abgerundetes Rechteck 14"/>
              <p:cNvSpPr/>
              <p:nvPr/>
            </p:nvSpPr>
            <p:spPr>
              <a:xfrm>
                <a:off x="451955" y="2270002"/>
                <a:ext cx="1028046" cy="33670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de-DE" sz="1050" err="1">
                    <a:solidFill>
                      <a:prstClr val="black"/>
                    </a:solidFill>
                  </a:rPr>
                  <a:t>Brewer's</a:t>
                </a:r>
                <a:r>
                  <a:rPr lang="de-DE" sz="1050">
                    <a:solidFill>
                      <a:prstClr val="black"/>
                    </a:solidFill>
                  </a:rPr>
                  <a:t> </a:t>
                </a:r>
                <a:r>
                  <a:rPr lang="de-DE" sz="1050" err="1">
                    <a:solidFill>
                      <a:prstClr val="black"/>
                    </a:solidFill>
                  </a:rPr>
                  <a:t>grains</a:t>
                </a:r>
                <a:endParaRPr lang="de-DE" sz="1050">
                  <a:solidFill>
                    <a:prstClr val="black"/>
                  </a:solidFill>
                </a:endParaRPr>
              </a:p>
            </p:txBody>
          </p:sp>
          <p:sp>
            <p:nvSpPr>
              <p:cNvPr id="19" name="Gerader Verbinder 3"/>
              <p:cNvSpPr/>
              <p:nvPr/>
            </p:nvSpPr>
            <p:spPr>
              <a:xfrm rot="16200000" flipH="1">
                <a:off x="6623080" y="2209038"/>
                <a:ext cx="1080000" cy="2088000"/>
              </a:xfrm>
              <a:custGeom>
                <a:avLst/>
                <a:gdLst/>
                <a:ahLst/>
                <a:cxnLst/>
                <a:rect l="0" t="0" r="0" b="0"/>
                <a:pathLst>
                  <a:path>
                    <a:moveTo>
                      <a:pt x="104762" y="1023501"/>
                    </a:moveTo>
                    <a:arcTo wR="1591352" hR="1591352" stAng="12054358" swAng="1700078"/>
                  </a:path>
                </a:pathLst>
              </a:custGeom>
              <a:noFill/>
              <a:ln>
                <a:solidFill>
                  <a:srgbClr val="002060"/>
                </a:solidFill>
                <a:tailEnd type="arrow"/>
              </a:ln>
            </p:spPr>
            <p:style>
              <a:lnRef idx="1">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31" name="Abgerundetes Rechteck 30"/>
              <p:cNvSpPr/>
              <p:nvPr/>
            </p:nvSpPr>
            <p:spPr>
              <a:xfrm>
                <a:off x="1513322" y="4744243"/>
                <a:ext cx="1336598" cy="51789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defRPr/>
                </a:pPr>
                <a:r>
                  <a:rPr lang="de-DE" sz="1050">
                    <a:solidFill>
                      <a:prstClr val="black"/>
                    </a:solidFill>
                    <a:latin typeface="Source Sans Pro"/>
                  </a:rPr>
                  <a:t>PHA-</a:t>
                </a:r>
                <a:r>
                  <a:rPr lang="de-DE" sz="1050" err="1">
                    <a:solidFill>
                      <a:prstClr val="black"/>
                    </a:solidFill>
                    <a:latin typeface="Source Sans Pro"/>
                  </a:rPr>
                  <a:t>selective</a:t>
                </a:r>
                <a:r>
                  <a:rPr lang="de-DE" sz="1050">
                    <a:solidFill>
                      <a:prstClr val="black"/>
                    </a:solidFill>
                    <a:latin typeface="Source Sans Pro"/>
                  </a:rPr>
                  <a:t> </a:t>
                </a:r>
                <a:r>
                  <a:rPr lang="de-DE" sz="1050" err="1">
                    <a:solidFill>
                      <a:prstClr val="black"/>
                    </a:solidFill>
                    <a:latin typeface="Source Sans Pro"/>
                  </a:rPr>
                  <a:t>enzymes</a:t>
                </a:r>
                <a:endParaRPr lang="de-DE" sz="1050">
                  <a:solidFill>
                    <a:prstClr val="black"/>
                  </a:solidFill>
                  <a:latin typeface="Source Sans Pro"/>
                </a:endParaRPr>
              </a:p>
            </p:txBody>
          </p:sp>
          <p:sp>
            <p:nvSpPr>
              <p:cNvPr id="32" name="Abgerundetes Rechteck 31"/>
              <p:cNvSpPr/>
              <p:nvPr/>
            </p:nvSpPr>
            <p:spPr>
              <a:xfrm>
                <a:off x="1737015" y="3909301"/>
                <a:ext cx="471655" cy="24207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defRPr/>
                </a:pPr>
                <a:r>
                  <a:rPr lang="de-DE" sz="750">
                    <a:solidFill>
                      <a:prstClr val="black"/>
                    </a:solidFill>
                    <a:latin typeface="Source Sans Pro"/>
                  </a:rPr>
                  <a:t>PHA</a:t>
                </a:r>
              </a:p>
            </p:txBody>
          </p:sp>
          <p:pic>
            <p:nvPicPr>
              <p:cNvPr id="11" name="Grafik 10"/>
              <p:cNvPicPr>
                <a:picLocks noChangeAspect="1"/>
              </p:cNvPicPr>
              <p:nvPr/>
            </p:nvPicPr>
            <p:blipFill rotWithShape="1">
              <a:blip r:embed="rId6">
                <a:extLst>
                  <a:ext uri="{28A0092B-C50C-407E-A947-70E740481C1C}">
                    <a14:useLocalDpi xmlns:a14="http://schemas.microsoft.com/office/drawing/2010/main" val="0"/>
                  </a:ext>
                </a:extLst>
              </a:blip>
              <a:srcRect l="38310" t="4167" r="2199" b="2623"/>
              <a:stretch/>
            </p:blipFill>
            <p:spPr>
              <a:xfrm>
                <a:off x="6945042" y="3772848"/>
                <a:ext cx="2879403" cy="2237000"/>
              </a:xfrm>
              <a:prstGeom prst="rect">
                <a:avLst/>
              </a:prstGeom>
            </p:spPr>
          </p:pic>
          <p:sp>
            <p:nvSpPr>
              <p:cNvPr id="12" name="Textfeld 11"/>
              <p:cNvSpPr txBox="1"/>
              <p:nvPr/>
            </p:nvSpPr>
            <p:spPr>
              <a:xfrm>
                <a:off x="8818854" y="5828050"/>
                <a:ext cx="1088703" cy="369332"/>
              </a:xfrm>
              <a:prstGeom prst="rect">
                <a:avLst/>
              </a:prstGeom>
              <a:noFill/>
            </p:spPr>
            <p:txBody>
              <a:bodyPr wrap="square" rtlCol="0">
                <a:spAutoFit/>
              </a:bodyPr>
              <a:lstStyle/>
              <a:p>
                <a:pPr defTabSz="342900" eaLnBrk="1" fontAlgn="auto" hangingPunct="1">
                  <a:spcBef>
                    <a:spcPts val="0"/>
                  </a:spcBef>
                  <a:spcAft>
                    <a:spcPts val="0"/>
                  </a:spcAft>
                  <a:defRPr/>
                </a:pPr>
                <a:r>
                  <a:rPr lang="de-DE" sz="600">
                    <a:solidFill>
                      <a:prstClr val="white">
                        <a:lumMod val="50000"/>
                      </a:prstClr>
                    </a:solidFill>
                    <a:latin typeface="Source Sans Pro"/>
                    <a:cs typeface="+mn-cs"/>
                  </a:rPr>
                  <a:t>www.biosuppack.eu</a:t>
                </a:r>
              </a:p>
            </p:txBody>
          </p:sp>
          <p:sp>
            <p:nvSpPr>
              <p:cNvPr id="35" name="Textfeld 34"/>
              <p:cNvSpPr txBox="1"/>
              <p:nvPr/>
            </p:nvSpPr>
            <p:spPr>
              <a:xfrm>
                <a:off x="8096475" y="2942791"/>
                <a:ext cx="363051" cy="246221"/>
              </a:xfrm>
              <a:prstGeom prst="rect">
                <a:avLst/>
              </a:prstGeom>
              <a:noFill/>
            </p:spPr>
            <p:txBody>
              <a:bodyPr wrap="square" rtlCol="0">
                <a:spAutoFit/>
              </a:bodyPr>
              <a:lstStyle/>
              <a:p>
                <a:pPr defTabSz="342900" eaLnBrk="1" fontAlgn="auto" hangingPunct="1">
                  <a:spcBef>
                    <a:spcPts val="0"/>
                  </a:spcBef>
                  <a:spcAft>
                    <a:spcPts val="0"/>
                  </a:spcAft>
                  <a:defRPr/>
                </a:pPr>
                <a:r>
                  <a:rPr lang="de-DE" sz="600">
                    <a:solidFill>
                      <a:prstClr val="white">
                        <a:lumMod val="50000"/>
                      </a:prstClr>
                    </a:solidFill>
                    <a:latin typeface="Source Sans Pro"/>
                    <a:cs typeface="+mn-cs"/>
                  </a:rPr>
                  <a:t>[2]</a:t>
                </a:r>
              </a:p>
            </p:txBody>
          </p:sp>
          <p:sp>
            <p:nvSpPr>
              <p:cNvPr id="41" name="Textfeld 40"/>
              <p:cNvSpPr txBox="1"/>
              <p:nvPr/>
            </p:nvSpPr>
            <p:spPr>
              <a:xfrm>
                <a:off x="2367359" y="2948433"/>
                <a:ext cx="363051" cy="246221"/>
              </a:xfrm>
              <a:prstGeom prst="rect">
                <a:avLst/>
              </a:prstGeom>
              <a:noFill/>
            </p:spPr>
            <p:txBody>
              <a:bodyPr wrap="square" rtlCol="0">
                <a:spAutoFit/>
              </a:bodyPr>
              <a:lstStyle/>
              <a:p>
                <a:pPr defTabSz="342900" eaLnBrk="1" fontAlgn="auto" hangingPunct="1">
                  <a:spcBef>
                    <a:spcPts val="0"/>
                  </a:spcBef>
                  <a:spcAft>
                    <a:spcPts val="0"/>
                  </a:spcAft>
                  <a:defRPr/>
                </a:pPr>
                <a:r>
                  <a:rPr lang="de-DE" sz="600">
                    <a:solidFill>
                      <a:prstClr val="white">
                        <a:lumMod val="50000"/>
                      </a:prstClr>
                    </a:solidFill>
                    <a:latin typeface="Source Sans Pro"/>
                    <a:cs typeface="+mn-cs"/>
                  </a:rPr>
                  <a:t>[1]</a:t>
                </a:r>
              </a:p>
            </p:txBody>
          </p:sp>
          <p:graphicFrame>
            <p:nvGraphicFramePr>
              <p:cNvPr id="3" name="Diagramm 2"/>
              <p:cNvGraphicFramePr/>
              <p:nvPr/>
            </p:nvGraphicFramePr>
            <p:xfrm>
              <a:off x="1431125" y="1828011"/>
              <a:ext cx="6727952" cy="415015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grpSp>
      <p:sp>
        <p:nvSpPr>
          <p:cNvPr id="28" name="Titel 1">
            <a:extLst>
              <a:ext uri="{FF2B5EF4-FFF2-40B4-BE49-F238E27FC236}">
                <a16:creationId xmlns:a16="http://schemas.microsoft.com/office/drawing/2014/main" id="{518CB1D8-AB4A-4FD4-B5D8-2C32D81A3B4E}"/>
              </a:ext>
            </a:extLst>
          </p:cNvPr>
          <p:cNvSpPr>
            <a:spLocks noGrp="1"/>
          </p:cNvSpPr>
          <p:nvPr>
            <p:ph type="title"/>
          </p:nvPr>
        </p:nvSpPr>
        <p:spPr/>
        <p:txBody>
          <a:bodyPr/>
          <a:lstStyle/>
          <a:p>
            <a:pPr marL="0" indent="0"/>
            <a:r>
              <a:rPr lang="de-DE" dirty="0"/>
              <a:t> </a:t>
            </a:r>
            <a:r>
              <a:rPr lang="de-DE" dirty="0" err="1"/>
              <a:t>Ongoing</a:t>
            </a:r>
            <a:r>
              <a:rPr lang="de-DE" dirty="0"/>
              <a:t> </a:t>
            </a:r>
            <a:r>
              <a:rPr lang="de-DE" dirty="0" err="1"/>
              <a:t>research</a:t>
            </a:r>
            <a:r>
              <a:rPr lang="de-DE" dirty="0"/>
              <a:t> </a:t>
            </a:r>
            <a:r>
              <a:rPr lang="de-DE" dirty="0" err="1"/>
              <a:t>project</a:t>
            </a:r>
            <a:r>
              <a:rPr lang="de-DE" dirty="0"/>
              <a:t> - </a:t>
            </a:r>
            <a:r>
              <a:rPr lang="de-DE" dirty="0" err="1"/>
              <a:t>BioSupPack</a:t>
            </a:r>
            <a:endParaRPr lang="de-DE" dirty="0"/>
          </a:p>
        </p:txBody>
      </p:sp>
      <p:sp>
        <p:nvSpPr>
          <p:cNvPr id="2" name="Inhaltsplatzhalter 1">
            <a:extLst>
              <a:ext uri="{FF2B5EF4-FFF2-40B4-BE49-F238E27FC236}">
                <a16:creationId xmlns:a16="http://schemas.microsoft.com/office/drawing/2014/main" id="{621CC892-08F6-4C5E-864E-EB8853B9C223}"/>
              </a:ext>
            </a:extLst>
          </p:cNvPr>
          <p:cNvSpPr>
            <a:spLocks noGrp="1"/>
          </p:cNvSpPr>
          <p:nvPr>
            <p:ph idx="1"/>
          </p:nvPr>
        </p:nvSpPr>
        <p:spPr/>
        <p:txBody>
          <a:bodyPr/>
          <a:lstStyle/>
          <a:p>
            <a:endParaRPr lang="en-GB" dirty="0"/>
          </a:p>
        </p:txBody>
      </p:sp>
    </p:spTree>
    <p:extLst>
      <p:ext uri="{BB962C8B-B14F-4D97-AF65-F5344CB8AC3E}">
        <p14:creationId xmlns:p14="http://schemas.microsoft.com/office/powerpoint/2010/main" val="828911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Inhaltsplatzhalter 5">
            <a:extLst>
              <a:ext uri="{FF2B5EF4-FFF2-40B4-BE49-F238E27FC236}">
                <a16:creationId xmlns:a16="http://schemas.microsoft.com/office/drawing/2014/main" id="{A3944B87-BD98-4CAA-889C-F73CB1D4C7A4}"/>
              </a:ext>
            </a:extLst>
          </p:cNvPr>
          <p:cNvGraphicFramePr>
            <a:graphicFrameLocks noGrp="1"/>
          </p:cNvGraphicFramePr>
          <p:nvPr>
            <p:ph idx="1"/>
            <p:extLst>
              <p:ext uri="{D42A27DB-BD31-4B8C-83A1-F6EECF244321}">
                <p14:modId xmlns:p14="http://schemas.microsoft.com/office/powerpoint/2010/main" val="1694811394"/>
              </p:ext>
            </p:extLst>
          </p:nvPr>
        </p:nvGraphicFramePr>
        <p:xfrm>
          <a:off x="250825" y="646300"/>
          <a:ext cx="8664576" cy="4511040"/>
        </p:xfrm>
        <a:graphic>
          <a:graphicData uri="http://schemas.openxmlformats.org/drawingml/2006/table">
            <a:tbl>
              <a:tblPr firstRow="1" bandRow="1">
                <a:tableStyleId>{F5AB1C69-6EDB-4FF4-983F-18BD219EF322}</a:tableStyleId>
              </a:tblPr>
              <a:tblGrid>
                <a:gridCol w="1062586">
                  <a:extLst>
                    <a:ext uri="{9D8B030D-6E8A-4147-A177-3AD203B41FA5}">
                      <a16:colId xmlns:a16="http://schemas.microsoft.com/office/drawing/2014/main" val="3497384569"/>
                    </a:ext>
                  </a:extLst>
                </a:gridCol>
                <a:gridCol w="1313411">
                  <a:extLst>
                    <a:ext uri="{9D8B030D-6E8A-4147-A177-3AD203B41FA5}">
                      <a16:colId xmlns:a16="http://schemas.microsoft.com/office/drawing/2014/main" val="40759593"/>
                    </a:ext>
                  </a:extLst>
                </a:gridCol>
                <a:gridCol w="1828800">
                  <a:extLst>
                    <a:ext uri="{9D8B030D-6E8A-4147-A177-3AD203B41FA5}">
                      <a16:colId xmlns:a16="http://schemas.microsoft.com/office/drawing/2014/main" val="1769450487"/>
                    </a:ext>
                  </a:extLst>
                </a:gridCol>
                <a:gridCol w="1712422">
                  <a:extLst>
                    <a:ext uri="{9D8B030D-6E8A-4147-A177-3AD203B41FA5}">
                      <a16:colId xmlns:a16="http://schemas.microsoft.com/office/drawing/2014/main" val="2661408268"/>
                    </a:ext>
                  </a:extLst>
                </a:gridCol>
                <a:gridCol w="2747357">
                  <a:extLst>
                    <a:ext uri="{9D8B030D-6E8A-4147-A177-3AD203B41FA5}">
                      <a16:colId xmlns:a16="http://schemas.microsoft.com/office/drawing/2014/main" val="2614744530"/>
                    </a:ext>
                  </a:extLst>
                </a:gridCol>
              </a:tblGrid>
              <a:tr h="370840">
                <a:tc>
                  <a:txBody>
                    <a:bodyPr/>
                    <a:lstStyle/>
                    <a:p>
                      <a:r>
                        <a:rPr lang="de-DE" sz="1300" dirty="0"/>
                        <a:t>Stakeholder</a:t>
                      </a:r>
                      <a:endParaRPr lang="en-GB" sz="1300" dirty="0"/>
                    </a:p>
                  </a:txBody>
                  <a:tcPr/>
                </a:tc>
                <a:tc>
                  <a:txBody>
                    <a:bodyPr/>
                    <a:lstStyle/>
                    <a:p>
                      <a:r>
                        <a:rPr lang="en-GB" sz="1300" noProof="0"/>
                        <a:t>Impact categories</a:t>
                      </a:r>
                    </a:p>
                  </a:txBody>
                  <a:tcPr/>
                </a:tc>
                <a:tc gridSpan="2">
                  <a:txBody>
                    <a:bodyPr/>
                    <a:lstStyle/>
                    <a:p>
                      <a:r>
                        <a:rPr lang="en-GB" sz="1300" noProof="0"/>
                        <a:t>Subcategories</a:t>
                      </a:r>
                    </a:p>
                  </a:txBody>
                  <a:tcPr/>
                </a:tc>
                <a:tc hMerge="1">
                  <a:txBody>
                    <a:bodyPr/>
                    <a:lstStyle/>
                    <a:p>
                      <a:endParaRPr lang="en-GB" dirty="0"/>
                    </a:p>
                  </a:txBody>
                  <a:tcPr/>
                </a:tc>
                <a:tc>
                  <a:txBody>
                    <a:bodyPr/>
                    <a:lstStyle/>
                    <a:p>
                      <a:r>
                        <a:rPr lang="en-GB" sz="1300" noProof="0" dirty="0"/>
                        <a:t>Indicator examples</a:t>
                      </a:r>
                    </a:p>
                  </a:txBody>
                  <a:tcPr/>
                </a:tc>
                <a:extLst>
                  <a:ext uri="{0D108BD9-81ED-4DB2-BD59-A6C34878D82A}">
                    <a16:rowId xmlns:a16="http://schemas.microsoft.com/office/drawing/2014/main" val="2569235716"/>
                  </a:ext>
                </a:extLst>
              </a:tr>
              <a:tr h="350837">
                <a:tc>
                  <a:txBody>
                    <a:bodyPr/>
                    <a:lstStyle/>
                    <a:p>
                      <a:r>
                        <a:rPr lang="en-GB" sz="1300" noProof="0"/>
                        <a:t>Local community</a:t>
                      </a:r>
                    </a:p>
                  </a:txBody>
                  <a:tcPr/>
                </a:tc>
                <a:tc>
                  <a:txBody>
                    <a:bodyPr/>
                    <a:lstStyle/>
                    <a:p>
                      <a:r>
                        <a:rPr lang="en-GB" sz="1300" noProof="0"/>
                        <a:t>Labor rights/Decent work</a:t>
                      </a:r>
                    </a:p>
                  </a:txBody>
                  <a:tcPr/>
                </a:tc>
                <a:tc>
                  <a:txBody>
                    <a:bodyPr/>
                    <a:lstStyle/>
                    <a:p>
                      <a:pPr marL="285750" indent="-285750">
                        <a:buFontTx/>
                        <a:buChar char="-"/>
                      </a:pPr>
                      <a:r>
                        <a:rPr lang="en-GB" sz="1300" noProof="0"/>
                        <a:t>Forced labor</a:t>
                      </a:r>
                    </a:p>
                    <a:p>
                      <a:pPr marL="285750" indent="-285750">
                        <a:buFontTx/>
                        <a:buChar char="-"/>
                      </a:pPr>
                      <a:r>
                        <a:rPr lang="en-GB" sz="1300" noProof="0"/>
                        <a:t>Excessive working time</a:t>
                      </a:r>
                    </a:p>
                    <a:p>
                      <a:pPr marL="285750" indent="-285750">
                        <a:buFontTx/>
                        <a:buChar char="-"/>
                      </a:pPr>
                      <a:r>
                        <a:rPr lang="en-GB" sz="1300" noProof="0"/>
                        <a:t>Poverty</a:t>
                      </a:r>
                    </a:p>
                    <a:p>
                      <a:pPr marL="285750" indent="-285750">
                        <a:buFontTx/>
                        <a:buChar char="-"/>
                      </a:pPr>
                      <a:r>
                        <a:rPr lang="en-GB" sz="1300" noProof="0"/>
                        <a:t>Freedom of association</a:t>
                      </a:r>
                    </a:p>
                    <a:p>
                      <a:pPr marL="285750" indent="-285750">
                        <a:buFontTx/>
                        <a:buChar char="-"/>
                      </a:pPr>
                      <a:r>
                        <a:rPr lang="en-GB" sz="1300" noProof="0"/>
                        <a:t>Wage assessment</a:t>
                      </a:r>
                    </a:p>
                  </a:txBody>
                  <a:tcPr/>
                </a:tc>
                <a:tc>
                  <a:txBody>
                    <a:bodyPr/>
                    <a:lstStyle/>
                    <a:p>
                      <a:pPr marL="285750" marR="0" lvl="0" indent="-285750" algn="l" defTabSz="685773" rtl="0" eaLnBrk="1" fontAlgn="auto" latinLnBrk="0" hangingPunct="1">
                        <a:lnSpc>
                          <a:spcPct val="100000"/>
                        </a:lnSpc>
                        <a:spcBef>
                          <a:spcPts val="0"/>
                        </a:spcBef>
                        <a:spcAft>
                          <a:spcPts val="0"/>
                        </a:spcAft>
                        <a:buClrTx/>
                        <a:buSzTx/>
                        <a:buFontTx/>
                        <a:buChar char="-"/>
                        <a:tabLst/>
                        <a:defRPr/>
                      </a:pPr>
                      <a:r>
                        <a:rPr lang="en-GB" sz="1300" noProof="0"/>
                        <a:t>Migrant labor</a:t>
                      </a:r>
                    </a:p>
                    <a:p>
                      <a:pPr marL="285750" indent="-285750">
                        <a:buFontTx/>
                        <a:buChar char="-"/>
                      </a:pPr>
                      <a:r>
                        <a:rPr lang="en-GB" sz="1300" noProof="0"/>
                        <a:t>Unemployment</a:t>
                      </a:r>
                    </a:p>
                    <a:p>
                      <a:pPr marL="285750" indent="-285750">
                        <a:buFontTx/>
                        <a:buChar char="-"/>
                      </a:pPr>
                      <a:r>
                        <a:rPr lang="en-GB" sz="1300" noProof="0"/>
                        <a:t>Child labor</a:t>
                      </a:r>
                    </a:p>
                    <a:p>
                      <a:pPr marL="285750" indent="-285750">
                        <a:buFontTx/>
                        <a:buChar char="-"/>
                      </a:pPr>
                      <a:r>
                        <a:rPr lang="en-GB" sz="1300" noProof="0"/>
                        <a:t>Labor laws </a:t>
                      </a:r>
                    </a:p>
                    <a:p>
                      <a:pPr marL="285750" indent="-285750">
                        <a:buFontTx/>
                        <a:buChar char="-"/>
                      </a:pPr>
                      <a:r>
                        <a:rPr lang="en-GB" sz="1300" noProof="0"/>
                        <a:t>Discrimination</a:t>
                      </a:r>
                    </a:p>
                    <a:p>
                      <a:pPr marL="285750" indent="-285750">
                        <a:buFontTx/>
                        <a:buChar char="-"/>
                      </a:pPr>
                      <a:r>
                        <a:rPr lang="en-GB" sz="1300" noProof="0"/>
                        <a:t>Social benefits</a:t>
                      </a:r>
                    </a:p>
                  </a:txBody>
                  <a:tcPr/>
                </a:tc>
                <a:tc>
                  <a:txBody>
                    <a:bodyPr/>
                    <a:lstStyle/>
                    <a:p>
                      <a:pPr marL="285750" indent="-285750">
                        <a:buFontTx/>
                        <a:buChar char="-"/>
                      </a:pPr>
                      <a:r>
                        <a:rPr lang="en-GB" sz="1300" dirty="0"/>
                        <a:t>Risk of Child Labour in sector (qualitative)</a:t>
                      </a:r>
                    </a:p>
                    <a:p>
                      <a:pPr marL="285750" indent="-285750">
                        <a:buFontTx/>
                        <a:buChar char="-"/>
                      </a:pPr>
                      <a:r>
                        <a:rPr lang="en-GB" sz="1300" dirty="0"/>
                        <a:t>Risk of forced labour by sector</a:t>
                      </a:r>
                    </a:p>
                    <a:p>
                      <a:pPr marL="285750" indent="-285750">
                        <a:buFontTx/>
                        <a:buChar char="-"/>
                      </a:pPr>
                      <a:r>
                        <a:rPr lang="en-GB" sz="1300" dirty="0"/>
                        <a:t>Characterization of International Labour Organization’s Forced Labour regional Estimates</a:t>
                      </a:r>
                    </a:p>
                  </a:txBody>
                  <a:tcPr/>
                </a:tc>
                <a:extLst>
                  <a:ext uri="{0D108BD9-81ED-4DB2-BD59-A6C34878D82A}">
                    <a16:rowId xmlns:a16="http://schemas.microsoft.com/office/drawing/2014/main" val="3219580576"/>
                  </a:ext>
                </a:extLst>
              </a:tr>
              <a:tr h="370840">
                <a:tc>
                  <a:txBody>
                    <a:bodyPr/>
                    <a:lstStyle/>
                    <a:p>
                      <a:r>
                        <a:rPr lang="en-GB" sz="1300" noProof="0" dirty="0"/>
                        <a:t>Workers, Consumers</a:t>
                      </a:r>
                    </a:p>
                  </a:txBody>
                  <a:tcPr/>
                </a:tc>
                <a:tc>
                  <a:txBody>
                    <a:bodyPr/>
                    <a:lstStyle/>
                    <a:p>
                      <a:r>
                        <a:rPr lang="en-GB" sz="1300" noProof="0"/>
                        <a:t>Human rights</a:t>
                      </a:r>
                    </a:p>
                  </a:txBody>
                  <a:tcPr/>
                </a:tc>
                <a:tc>
                  <a:txBody>
                    <a:bodyPr/>
                    <a:lstStyle/>
                    <a:p>
                      <a:pPr marL="285750" indent="-285750">
                        <a:buFontTx/>
                        <a:buChar char="-"/>
                      </a:pPr>
                      <a:r>
                        <a:rPr lang="en-GB" sz="1300" noProof="0"/>
                        <a:t>Indigenous rights</a:t>
                      </a:r>
                    </a:p>
                    <a:p>
                      <a:pPr marL="285750" indent="-285750">
                        <a:buFontTx/>
                        <a:buChar char="-"/>
                      </a:pPr>
                      <a:r>
                        <a:rPr lang="en-GB" sz="1300" noProof="0"/>
                        <a:t>Human health issues</a:t>
                      </a:r>
                    </a:p>
                  </a:txBody>
                  <a:tcPr/>
                </a:tc>
                <a:tc>
                  <a:txBody>
                    <a:bodyPr/>
                    <a:lstStyle/>
                    <a:p>
                      <a:pPr marL="285750" indent="-285750">
                        <a:buFontTx/>
                        <a:buChar char="-"/>
                      </a:pPr>
                      <a:r>
                        <a:rPr lang="en-GB" sz="1300" noProof="0"/>
                        <a:t>Gender equallty</a:t>
                      </a:r>
                    </a:p>
                    <a:p>
                      <a:pPr marL="285750" indent="-285750">
                        <a:buFontTx/>
                        <a:buChar char="-"/>
                      </a:pPr>
                      <a:r>
                        <a:rPr lang="en-GB" sz="1300" noProof="0"/>
                        <a:t>High confilicts</a:t>
                      </a:r>
                    </a:p>
                  </a:txBody>
                  <a:tcPr/>
                </a:tc>
                <a:tc>
                  <a:txBody>
                    <a:bodyPr/>
                    <a:lstStyle/>
                    <a:p>
                      <a:pPr marL="285750" indent="-285750">
                        <a:buFontTx/>
                        <a:buChar char="-"/>
                      </a:pPr>
                      <a:r>
                        <a:rPr lang="en-GB" sz="1300" dirty="0"/>
                        <a:t>Characterization of Indigenous population</a:t>
                      </a:r>
                      <a:endParaRPr lang="de-DE" sz="1300" dirty="0"/>
                    </a:p>
                  </a:txBody>
                  <a:tcPr/>
                </a:tc>
                <a:extLst>
                  <a:ext uri="{0D108BD9-81ED-4DB2-BD59-A6C34878D82A}">
                    <a16:rowId xmlns:a16="http://schemas.microsoft.com/office/drawing/2014/main" val="1080220589"/>
                  </a:ext>
                </a:extLst>
              </a:tr>
              <a:tr h="370840">
                <a:tc>
                  <a:txBody>
                    <a:bodyPr/>
                    <a:lstStyle/>
                    <a:p>
                      <a:pPr marL="0" marR="0" lvl="0" indent="0" algn="l" defTabSz="685773" rtl="0" eaLnBrk="1" fontAlgn="auto" latinLnBrk="0" hangingPunct="1">
                        <a:lnSpc>
                          <a:spcPct val="100000"/>
                        </a:lnSpc>
                        <a:spcBef>
                          <a:spcPts val="0"/>
                        </a:spcBef>
                        <a:spcAft>
                          <a:spcPts val="0"/>
                        </a:spcAft>
                        <a:buClrTx/>
                        <a:buSzTx/>
                        <a:buFontTx/>
                        <a:buNone/>
                        <a:tabLst/>
                        <a:defRPr/>
                      </a:pPr>
                      <a:r>
                        <a:rPr lang="de-DE" sz="1300" dirty="0"/>
                        <a:t>Society</a:t>
                      </a:r>
                      <a:endParaRPr lang="en-GB" sz="1300" dirty="0"/>
                    </a:p>
                    <a:p>
                      <a:endParaRPr lang="en-GB" sz="1300" dirty="0"/>
                    </a:p>
                  </a:txBody>
                  <a:tcPr/>
                </a:tc>
                <a:tc>
                  <a:txBody>
                    <a:bodyPr/>
                    <a:lstStyle/>
                    <a:p>
                      <a:r>
                        <a:rPr lang="en-GB" sz="1300" noProof="0"/>
                        <a:t>Health and safety</a:t>
                      </a:r>
                    </a:p>
                  </a:txBody>
                  <a:tcPr/>
                </a:tc>
                <a:tc>
                  <a:txBody>
                    <a:bodyPr/>
                    <a:lstStyle/>
                    <a:p>
                      <a:pPr marL="285750" indent="-285750">
                        <a:buFontTx/>
                        <a:buChar char="-"/>
                      </a:pPr>
                      <a:r>
                        <a:rPr lang="en-GB" sz="1300" noProof="0"/>
                        <a:t>Injuries and Fatalities</a:t>
                      </a:r>
                    </a:p>
                  </a:txBody>
                  <a:tcPr/>
                </a:tc>
                <a:tc>
                  <a:txBody>
                    <a:bodyPr/>
                    <a:lstStyle/>
                    <a:p>
                      <a:pPr marL="285750" marR="0" lvl="0" indent="-285750" algn="l" defTabSz="685773" rtl="0" eaLnBrk="1" fontAlgn="auto" latinLnBrk="0" hangingPunct="1">
                        <a:lnSpc>
                          <a:spcPct val="100000"/>
                        </a:lnSpc>
                        <a:spcBef>
                          <a:spcPts val="0"/>
                        </a:spcBef>
                        <a:spcAft>
                          <a:spcPts val="0"/>
                        </a:spcAft>
                        <a:buClrTx/>
                        <a:buSzTx/>
                        <a:buFontTx/>
                        <a:buChar char="-"/>
                        <a:tabLst/>
                        <a:defRPr/>
                      </a:pPr>
                      <a:r>
                        <a:rPr lang="en-GB" sz="1300" noProof="0"/>
                        <a:t>Toxics and Hazards</a:t>
                      </a:r>
                    </a:p>
                  </a:txBody>
                  <a:tcPr/>
                </a:tc>
                <a:tc>
                  <a:txBody>
                    <a:bodyPr/>
                    <a:lstStyle/>
                    <a:p>
                      <a:pPr marL="285750" marR="0" lvl="0" indent="-285750" algn="l" defTabSz="685773" rtl="0" eaLnBrk="1" fontAlgn="auto" latinLnBrk="0" hangingPunct="1">
                        <a:lnSpc>
                          <a:spcPct val="100000"/>
                        </a:lnSpc>
                        <a:spcBef>
                          <a:spcPts val="0"/>
                        </a:spcBef>
                        <a:spcAft>
                          <a:spcPts val="0"/>
                        </a:spcAft>
                        <a:buClrTx/>
                        <a:buSzTx/>
                        <a:buFontTx/>
                        <a:buChar char="-"/>
                        <a:tabLst/>
                        <a:defRPr/>
                      </a:pPr>
                      <a:r>
                        <a:rPr lang="en-GB" sz="1300" dirty="0"/>
                        <a:t>Risk of fatal injuries, by sector</a:t>
                      </a:r>
                      <a:endParaRPr lang="de-DE" sz="1300" dirty="0"/>
                    </a:p>
                  </a:txBody>
                  <a:tcPr/>
                </a:tc>
                <a:extLst>
                  <a:ext uri="{0D108BD9-81ED-4DB2-BD59-A6C34878D82A}">
                    <a16:rowId xmlns:a16="http://schemas.microsoft.com/office/drawing/2014/main" val="959243611"/>
                  </a:ext>
                </a:extLst>
              </a:tr>
              <a:tr h="370840">
                <a:tc>
                  <a:txBody>
                    <a:bodyPr/>
                    <a:lstStyle/>
                    <a:p>
                      <a:r>
                        <a:rPr lang="en-GB" sz="1300" noProof="0" dirty="0"/>
                        <a:t>Value chain actors</a:t>
                      </a:r>
                    </a:p>
                  </a:txBody>
                  <a:tcPr/>
                </a:tc>
                <a:tc>
                  <a:txBody>
                    <a:bodyPr/>
                    <a:lstStyle/>
                    <a:p>
                      <a:r>
                        <a:rPr lang="en-GB" sz="1300" noProof="0" dirty="0"/>
                        <a:t>Governance</a:t>
                      </a:r>
                    </a:p>
                  </a:txBody>
                  <a:tcPr/>
                </a:tc>
                <a:tc>
                  <a:txBody>
                    <a:bodyPr/>
                    <a:lstStyle/>
                    <a:p>
                      <a:pPr marL="285750" indent="-285750">
                        <a:buFontTx/>
                        <a:buChar char="-"/>
                      </a:pPr>
                      <a:r>
                        <a:rPr lang="en-GB" sz="1300" noProof="0"/>
                        <a:t>Legal System</a:t>
                      </a:r>
                    </a:p>
                  </a:txBody>
                  <a:tcPr/>
                </a:tc>
                <a:tc>
                  <a:txBody>
                    <a:bodyPr/>
                    <a:lstStyle/>
                    <a:p>
                      <a:pPr marL="285750" marR="0" lvl="0" indent="-285750" algn="l" defTabSz="685773" rtl="0" eaLnBrk="1" fontAlgn="auto" latinLnBrk="0" hangingPunct="1">
                        <a:lnSpc>
                          <a:spcPct val="100000"/>
                        </a:lnSpc>
                        <a:spcBef>
                          <a:spcPts val="0"/>
                        </a:spcBef>
                        <a:spcAft>
                          <a:spcPts val="0"/>
                        </a:spcAft>
                        <a:buClrTx/>
                        <a:buSzTx/>
                        <a:buFontTx/>
                        <a:buChar char="-"/>
                        <a:tabLst/>
                        <a:defRPr/>
                      </a:pPr>
                      <a:r>
                        <a:rPr lang="en-GB" sz="1300" noProof="0"/>
                        <a:t>Corruption</a:t>
                      </a:r>
                    </a:p>
                  </a:txBody>
                  <a:tcPr/>
                </a:tc>
                <a:tc>
                  <a:txBody>
                    <a:bodyPr/>
                    <a:lstStyle/>
                    <a:p>
                      <a:pPr marL="285750" marR="0" lvl="0" indent="-285750" algn="l" defTabSz="685773" rtl="0" eaLnBrk="1" fontAlgn="auto" latinLnBrk="0" hangingPunct="1">
                        <a:lnSpc>
                          <a:spcPct val="100000"/>
                        </a:lnSpc>
                        <a:spcBef>
                          <a:spcPts val="0"/>
                        </a:spcBef>
                        <a:spcAft>
                          <a:spcPts val="0"/>
                        </a:spcAft>
                        <a:buClrTx/>
                        <a:buSzTx/>
                        <a:buFontTx/>
                        <a:buChar char="-"/>
                        <a:tabLst/>
                        <a:defRPr/>
                      </a:pPr>
                      <a:r>
                        <a:rPr lang="en-GB" sz="1300" dirty="0"/>
                        <a:t>Overall Risk of Corruption</a:t>
                      </a:r>
                    </a:p>
                  </a:txBody>
                  <a:tcPr/>
                </a:tc>
                <a:extLst>
                  <a:ext uri="{0D108BD9-81ED-4DB2-BD59-A6C34878D82A}">
                    <a16:rowId xmlns:a16="http://schemas.microsoft.com/office/drawing/2014/main" val="2798899113"/>
                  </a:ext>
                </a:extLst>
              </a:tr>
              <a:tr h="370840">
                <a:tc>
                  <a:txBody>
                    <a:bodyPr/>
                    <a:lstStyle/>
                    <a:p>
                      <a:r>
                        <a:rPr lang="de-DE" sz="1300" dirty="0"/>
                        <a:t>-</a:t>
                      </a:r>
                      <a:endParaRPr lang="en-GB" sz="1300" dirty="0"/>
                    </a:p>
                  </a:txBody>
                  <a:tcPr/>
                </a:tc>
                <a:tc>
                  <a:txBody>
                    <a:bodyPr/>
                    <a:lstStyle/>
                    <a:p>
                      <a:r>
                        <a:rPr lang="de-DE" sz="1300" dirty="0"/>
                        <a:t>Community</a:t>
                      </a:r>
                      <a:endParaRPr lang="en-GB" sz="1300" dirty="0"/>
                    </a:p>
                  </a:txBody>
                  <a:tcPr/>
                </a:tc>
                <a:tc>
                  <a:txBody>
                    <a:bodyPr/>
                    <a:lstStyle/>
                    <a:p>
                      <a:pPr marL="285750" indent="-285750">
                        <a:buFontTx/>
                        <a:buChar char="-"/>
                      </a:pPr>
                      <a:r>
                        <a:rPr lang="en-GB" sz="1300" noProof="0"/>
                        <a:t>Hospital beds</a:t>
                      </a:r>
                    </a:p>
                    <a:p>
                      <a:pPr marL="285750" indent="-285750">
                        <a:buFontTx/>
                        <a:buChar char="-"/>
                      </a:pPr>
                      <a:r>
                        <a:rPr lang="en-GB" sz="1300" noProof="0"/>
                        <a:t>Drinking water</a:t>
                      </a:r>
                    </a:p>
                    <a:p>
                      <a:pPr marL="285750" indent="-285750">
                        <a:buFontTx/>
                        <a:buChar char="-"/>
                      </a:pPr>
                      <a:r>
                        <a:rPr lang="en-GB" sz="1300" noProof="0"/>
                        <a:t>Children out of school</a:t>
                      </a:r>
                    </a:p>
                  </a:txBody>
                  <a:tcPr/>
                </a:tc>
                <a:tc>
                  <a:txBody>
                    <a:bodyPr/>
                    <a:lstStyle/>
                    <a:p>
                      <a:pPr marL="285750" indent="-285750">
                        <a:buFontTx/>
                        <a:buChar char="-"/>
                      </a:pPr>
                      <a:r>
                        <a:rPr lang="en-GB" sz="1300" noProof="0" dirty="0"/>
                        <a:t>Sanitation</a:t>
                      </a:r>
                    </a:p>
                    <a:p>
                      <a:pPr marL="285750" indent="-285750">
                        <a:buFontTx/>
                        <a:buChar char="-"/>
                      </a:pPr>
                      <a:r>
                        <a:rPr lang="en-GB" sz="1300" noProof="0" dirty="0"/>
                        <a:t>Smallholder vs Commercial farms</a:t>
                      </a:r>
                    </a:p>
                  </a:txBody>
                  <a:tcPr/>
                </a:tc>
                <a:tc>
                  <a:txBody>
                    <a:bodyPr/>
                    <a:lstStyle/>
                    <a:p>
                      <a:pPr marL="285750" indent="-285750">
                        <a:buFontTx/>
                        <a:buChar char="-"/>
                      </a:pPr>
                      <a:r>
                        <a:rPr lang="en-GB" sz="1300" dirty="0"/>
                        <a:t>Risk that there are too few hospital beds to support population</a:t>
                      </a:r>
                    </a:p>
                  </a:txBody>
                  <a:tcPr/>
                </a:tc>
                <a:extLst>
                  <a:ext uri="{0D108BD9-81ED-4DB2-BD59-A6C34878D82A}">
                    <a16:rowId xmlns:a16="http://schemas.microsoft.com/office/drawing/2014/main" val="682660739"/>
                  </a:ext>
                </a:extLst>
              </a:tr>
            </a:tbl>
          </a:graphicData>
        </a:graphic>
      </p:graphicFrame>
      <p:sp>
        <p:nvSpPr>
          <p:cNvPr id="2" name="Titel 1">
            <a:extLst>
              <a:ext uri="{FF2B5EF4-FFF2-40B4-BE49-F238E27FC236}">
                <a16:creationId xmlns:a16="http://schemas.microsoft.com/office/drawing/2014/main" id="{4E5633C4-3A96-4D19-B2B9-5A3C1746C6E1}"/>
              </a:ext>
            </a:extLst>
          </p:cNvPr>
          <p:cNvSpPr>
            <a:spLocks noGrp="1"/>
          </p:cNvSpPr>
          <p:nvPr>
            <p:ph type="title"/>
          </p:nvPr>
        </p:nvSpPr>
        <p:spPr/>
        <p:txBody>
          <a:bodyPr/>
          <a:lstStyle/>
          <a:p>
            <a:r>
              <a:rPr lang="de-DE" kern="0" dirty="0" err="1">
                <a:solidFill>
                  <a:schemeClr val="tx1">
                    <a:lumMod val="65000"/>
                    <a:lumOff val="35000"/>
                  </a:schemeClr>
                </a:solidFill>
              </a:rPr>
              <a:t>Social</a:t>
            </a:r>
            <a:r>
              <a:rPr lang="de-DE" kern="0" dirty="0">
                <a:solidFill>
                  <a:schemeClr val="tx1">
                    <a:lumMod val="65000"/>
                    <a:lumOff val="35000"/>
                  </a:schemeClr>
                </a:solidFill>
              </a:rPr>
              <a:t> Impact </a:t>
            </a:r>
            <a:r>
              <a:rPr lang="de-DE" kern="0" dirty="0" err="1">
                <a:solidFill>
                  <a:schemeClr val="tx1">
                    <a:lumMod val="65000"/>
                    <a:lumOff val="35000"/>
                  </a:schemeClr>
                </a:solidFill>
              </a:rPr>
              <a:t>assessment</a:t>
            </a:r>
            <a:r>
              <a:rPr lang="de-DE" kern="0" dirty="0">
                <a:solidFill>
                  <a:schemeClr val="tx1">
                    <a:lumMod val="65000"/>
                    <a:lumOff val="35000"/>
                  </a:schemeClr>
                </a:solidFill>
              </a:rPr>
              <a:t>: </a:t>
            </a:r>
            <a:r>
              <a:rPr lang="de-DE" dirty="0"/>
              <a:t>Impact </a:t>
            </a:r>
            <a:r>
              <a:rPr lang="de-DE" dirty="0" err="1"/>
              <a:t>categories</a:t>
            </a:r>
            <a:endParaRPr lang="en-GB" dirty="0"/>
          </a:p>
        </p:txBody>
      </p:sp>
      <p:sp>
        <p:nvSpPr>
          <p:cNvPr id="4" name="Fußzeilenplatzhalter 3">
            <a:extLst>
              <a:ext uri="{FF2B5EF4-FFF2-40B4-BE49-F238E27FC236}">
                <a16:creationId xmlns:a16="http://schemas.microsoft.com/office/drawing/2014/main" id="{1FACE8C9-DF22-4127-94A3-7125346BD8C3}"/>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36E9B298-DD07-411C-8943-958CC04FA531}"/>
              </a:ext>
            </a:extLst>
          </p:cNvPr>
          <p:cNvSpPr>
            <a:spLocks noGrp="1"/>
          </p:cNvSpPr>
          <p:nvPr>
            <p:ph type="sldNum" sz="quarter" idx="11"/>
          </p:nvPr>
        </p:nvSpPr>
        <p:spPr/>
        <p:txBody>
          <a:bodyPr/>
          <a:lstStyle/>
          <a:p>
            <a:pPr>
              <a:defRPr/>
            </a:pPr>
            <a:fld id="{3E5630D3-3DA3-455C-A380-9841F777A6B6}" type="slidenum">
              <a:rPr lang="it-IT" altLang="it-IT" smtClean="0"/>
              <a:pPr>
                <a:defRPr/>
              </a:pPr>
              <a:t>40</a:t>
            </a:fld>
            <a:endParaRPr lang="it-IT" altLang="it-IT" dirty="0"/>
          </a:p>
        </p:txBody>
      </p:sp>
    </p:spTree>
    <p:extLst>
      <p:ext uri="{BB962C8B-B14F-4D97-AF65-F5344CB8AC3E}">
        <p14:creationId xmlns:p14="http://schemas.microsoft.com/office/powerpoint/2010/main" val="8170309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6CD20E9-BCDB-447F-8E55-52B4F8EBEB8B}"/>
              </a:ext>
            </a:extLst>
          </p:cNvPr>
          <p:cNvSpPr>
            <a:spLocks noGrp="1"/>
          </p:cNvSpPr>
          <p:nvPr>
            <p:ph type="title"/>
          </p:nvPr>
        </p:nvSpPr>
        <p:spPr/>
        <p:txBody>
          <a:bodyPr/>
          <a:lstStyle/>
          <a:p>
            <a:r>
              <a:rPr lang="de-DE" dirty="0" err="1"/>
              <a:t>Social</a:t>
            </a:r>
            <a:r>
              <a:rPr lang="de-DE" dirty="0"/>
              <a:t> Impact Assessment </a:t>
            </a:r>
            <a:r>
              <a:rPr lang="de-DE" dirty="0" err="1"/>
              <a:t>with</a:t>
            </a:r>
            <a:r>
              <a:rPr lang="de-DE" dirty="0"/>
              <a:t> social </a:t>
            </a:r>
            <a:r>
              <a:rPr lang="de-DE" dirty="0" err="1"/>
              <a:t>hotspot</a:t>
            </a:r>
            <a:r>
              <a:rPr lang="de-DE" dirty="0"/>
              <a:t> </a:t>
            </a:r>
            <a:r>
              <a:rPr lang="de-DE" dirty="0" err="1"/>
              <a:t>data</a:t>
            </a:r>
            <a:r>
              <a:rPr lang="de-DE" dirty="0"/>
              <a:t> </a:t>
            </a:r>
            <a:r>
              <a:rPr lang="de-DE" dirty="0" err="1"/>
              <a:t>base</a:t>
            </a:r>
            <a:endParaRPr lang="en-GB" dirty="0"/>
          </a:p>
        </p:txBody>
      </p:sp>
      <p:sp>
        <p:nvSpPr>
          <p:cNvPr id="4" name="Fußzeilenplatzhalter 3">
            <a:extLst>
              <a:ext uri="{FF2B5EF4-FFF2-40B4-BE49-F238E27FC236}">
                <a16:creationId xmlns:a16="http://schemas.microsoft.com/office/drawing/2014/main" id="{F93C61A8-7A72-43A3-88B9-F79E53046632}"/>
              </a:ext>
            </a:extLst>
          </p:cNvPr>
          <p:cNvSpPr>
            <a:spLocks noGrp="1"/>
          </p:cNvSpPr>
          <p:nvPr>
            <p:ph type="ftr" sz="quarter" idx="10"/>
          </p:nvPr>
        </p:nvSpPr>
        <p:spPr>
          <a:xfrm>
            <a:off x="3054927" y="5297488"/>
            <a:ext cx="3034145" cy="303212"/>
          </a:xfrm>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ED318F33-1E15-4607-A635-BCF0C2FCBCB9}"/>
              </a:ext>
            </a:extLst>
          </p:cNvPr>
          <p:cNvSpPr>
            <a:spLocks noGrp="1"/>
          </p:cNvSpPr>
          <p:nvPr>
            <p:ph type="sldNum" sz="quarter" idx="11"/>
          </p:nvPr>
        </p:nvSpPr>
        <p:spPr/>
        <p:txBody>
          <a:bodyPr/>
          <a:lstStyle/>
          <a:p>
            <a:pPr>
              <a:defRPr/>
            </a:pPr>
            <a:fld id="{3E5630D3-3DA3-455C-A380-9841F777A6B6}" type="slidenum">
              <a:rPr lang="it-IT" altLang="it-IT" smtClean="0"/>
              <a:pPr>
                <a:defRPr/>
              </a:pPr>
              <a:t>41</a:t>
            </a:fld>
            <a:endParaRPr lang="it-IT" altLang="it-IT" dirty="0"/>
          </a:p>
        </p:txBody>
      </p:sp>
      <p:grpSp>
        <p:nvGrpSpPr>
          <p:cNvPr id="3" name="Gruppieren 2">
            <a:extLst>
              <a:ext uri="{FF2B5EF4-FFF2-40B4-BE49-F238E27FC236}">
                <a16:creationId xmlns:a16="http://schemas.microsoft.com/office/drawing/2014/main" id="{51D4710C-5BBD-4A33-A6F3-7E3481E2A92C}"/>
              </a:ext>
            </a:extLst>
          </p:cNvPr>
          <p:cNvGrpSpPr/>
          <p:nvPr/>
        </p:nvGrpSpPr>
        <p:grpSpPr>
          <a:xfrm>
            <a:off x="589395" y="3370570"/>
            <a:ext cx="8261465" cy="1784137"/>
            <a:chOff x="722946" y="2708425"/>
            <a:chExt cx="8261465" cy="1784137"/>
          </a:xfrm>
        </p:grpSpPr>
        <p:sp>
          <p:nvSpPr>
            <p:cNvPr id="12" name="Textfeld 11">
              <a:extLst>
                <a:ext uri="{FF2B5EF4-FFF2-40B4-BE49-F238E27FC236}">
                  <a16:creationId xmlns:a16="http://schemas.microsoft.com/office/drawing/2014/main" id="{32EDC247-1D16-4DB0-8AFD-ADE58B8F3B30}"/>
                </a:ext>
              </a:extLst>
            </p:cNvPr>
            <p:cNvSpPr txBox="1"/>
            <p:nvPr/>
          </p:nvSpPr>
          <p:spPr>
            <a:xfrm>
              <a:off x="4839284" y="3385627"/>
              <a:ext cx="300082" cy="369332"/>
            </a:xfrm>
            <a:prstGeom prst="rect">
              <a:avLst/>
            </a:prstGeom>
            <a:noFill/>
          </p:spPr>
          <p:txBody>
            <a:bodyPr wrap="none" rtlCol="0">
              <a:spAutoFit/>
            </a:bodyPr>
            <a:lstStyle/>
            <a:p>
              <a:r>
                <a:rPr lang="de-DE" dirty="0"/>
                <a:t>x</a:t>
              </a:r>
              <a:endParaRPr lang="en-GB" dirty="0"/>
            </a:p>
          </p:txBody>
        </p:sp>
        <p:sp>
          <p:nvSpPr>
            <p:cNvPr id="14" name="Rechteck: abgerundete Ecken 13">
              <a:extLst>
                <a:ext uri="{FF2B5EF4-FFF2-40B4-BE49-F238E27FC236}">
                  <a16:creationId xmlns:a16="http://schemas.microsoft.com/office/drawing/2014/main" id="{5C33644B-5492-49FD-8CC9-61A0EF45C817}"/>
                </a:ext>
              </a:extLst>
            </p:cNvPr>
            <p:cNvSpPr/>
            <p:nvPr/>
          </p:nvSpPr>
          <p:spPr>
            <a:xfrm>
              <a:off x="722946" y="2716997"/>
              <a:ext cx="1833677" cy="1764725"/>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nchor="ctr"/>
            <a:lstStyle/>
            <a:p>
              <a:pPr algn="ctr"/>
              <a:r>
                <a:rPr lang="en-GB" dirty="0"/>
                <a:t>Data sources like NGO data</a:t>
              </a:r>
            </a:p>
          </p:txBody>
        </p:sp>
        <p:sp>
          <p:nvSpPr>
            <p:cNvPr id="18" name="Textfeld 17">
              <a:extLst>
                <a:ext uri="{FF2B5EF4-FFF2-40B4-BE49-F238E27FC236}">
                  <a16:creationId xmlns:a16="http://schemas.microsoft.com/office/drawing/2014/main" id="{5B4F4906-BDAE-4499-8F79-428A53A4C9DB}"/>
                </a:ext>
              </a:extLst>
            </p:cNvPr>
            <p:cNvSpPr txBox="1"/>
            <p:nvPr/>
          </p:nvSpPr>
          <p:spPr>
            <a:xfrm>
              <a:off x="6906905" y="3430040"/>
              <a:ext cx="319318" cy="369332"/>
            </a:xfrm>
            <a:prstGeom prst="rect">
              <a:avLst/>
            </a:prstGeom>
            <a:noFill/>
          </p:spPr>
          <p:txBody>
            <a:bodyPr wrap="none" rtlCol="0">
              <a:spAutoFit/>
            </a:bodyPr>
            <a:lstStyle/>
            <a:p>
              <a:r>
                <a:rPr lang="de-DE" dirty="0"/>
                <a:t>=</a:t>
              </a:r>
              <a:endParaRPr lang="en-GB" dirty="0"/>
            </a:p>
          </p:txBody>
        </p:sp>
        <p:grpSp>
          <p:nvGrpSpPr>
            <p:cNvPr id="19" name="Gruppieren 18">
              <a:extLst>
                <a:ext uri="{FF2B5EF4-FFF2-40B4-BE49-F238E27FC236}">
                  <a16:creationId xmlns:a16="http://schemas.microsoft.com/office/drawing/2014/main" id="{9AB401F3-C242-471A-8A6E-E2639E9E6CAE}"/>
                </a:ext>
              </a:extLst>
            </p:cNvPr>
            <p:cNvGrpSpPr/>
            <p:nvPr/>
          </p:nvGrpSpPr>
          <p:grpSpPr>
            <a:xfrm rot="5400000">
              <a:off x="2366967" y="3105290"/>
              <a:ext cx="918132" cy="302352"/>
              <a:chOff x="4113086" y="-203677"/>
              <a:chExt cx="918132" cy="302352"/>
            </a:xfrm>
          </p:grpSpPr>
          <p:sp>
            <p:nvSpPr>
              <p:cNvPr id="20" name="Pfeil: nach rechts 19">
                <a:extLst>
                  <a:ext uri="{FF2B5EF4-FFF2-40B4-BE49-F238E27FC236}">
                    <a16:creationId xmlns:a16="http://schemas.microsoft.com/office/drawing/2014/main" id="{FDDF5A3E-D1AB-452A-94CA-F0ED56DF1962}"/>
                  </a:ext>
                </a:extLst>
              </p:cNvPr>
              <p:cNvSpPr/>
              <p:nvPr/>
            </p:nvSpPr>
            <p:spPr>
              <a:xfrm rot="16200000">
                <a:off x="4761825" y="-170718"/>
                <a:ext cx="248310" cy="290476"/>
              </a:xfrm>
              <a:prstGeom prst="rightArrow">
                <a:avLst>
                  <a:gd name="adj1" fmla="val 60000"/>
                  <a:gd name="adj2" fmla="val 50000"/>
                </a:avLst>
              </a:prstGeom>
            </p:spPr>
            <p:style>
              <a:lnRef idx="0">
                <a:schemeClr val="accent3">
                  <a:tint val="60000"/>
                  <a:hueOff val="0"/>
                  <a:satOff val="0"/>
                  <a:lumOff val="0"/>
                  <a:alphaOff val="0"/>
                </a:schemeClr>
              </a:lnRef>
              <a:fillRef idx="1">
                <a:schemeClr val="accent3">
                  <a:tint val="60000"/>
                  <a:hueOff val="0"/>
                  <a:satOff val="0"/>
                  <a:lumOff val="0"/>
                  <a:alphaOff val="0"/>
                </a:schemeClr>
              </a:fillRef>
              <a:effectRef idx="0">
                <a:schemeClr val="accent3">
                  <a:tint val="60000"/>
                  <a:hueOff val="0"/>
                  <a:satOff val="0"/>
                  <a:lumOff val="0"/>
                  <a:alphaOff val="0"/>
                </a:schemeClr>
              </a:effectRef>
              <a:fontRef idx="minor">
                <a:schemeClr val="lt1"/>
              </a:fontRef>
            </p:style>
            <p:txBody>
              <a:bodyPr/>
              <a:lstStyle/>
              <a:p>
                <a:endParaRPr lang="en-GB"/>
              </a:p>
            </p:txBody>
          </p:sp>
          <p:sp>
            <p:nvSpPr>
              <p:cNvPr id="21" name="Pfeil: nach rechts 4">
                <a:extLst>
                  <a:ext uri="{FF2B5EF4-FFF2-40B4-BE49-F238E27FC236}">
                    <a16:creationId xmlns:a16="http://schemas.microsoft.com/office/drawing/2014/main" id="{7CB71410-870E-449D-8443-E741BD2908E4}"/>
                  </a:ext>
                </a:extLst>
              </p:cNvPr>
              <p:cNvSpPr txBox="1"/>
              <p:nvPr/>
            </p:nvSpPr>
            <p:spPr>
              <a:xfrm rot="16200000">
                <a:off x="4113320" y="-203911"/>
                <a:ext cx="173817" cy="1742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GB" sz="900" kern="1200">
                  <a:solidFill>
                    <a:schemeClr val="tx1"/>
                  </a:solidFill>
                </a:endParaRPr>
              </a:p>
            </p:txBody>
          </p:sp>
        </p:grpSp>
        <p:sp>
          <p:nvSpPr>
            <p:cNvPr id="17" name="Rechteck: abgerundete Ecken 16">
              <a:extLst>
                <a:ext uri="{FF2B5EF4-FFF2-40B4-BE49-F238E27FC236}">
                  <a16:creationId xmlns:a16="http://schemas.microsoft.com/office/drawing/2014/main" id="{6D9CCF91-E04C-4400-AC45-478B48628867}"/>
                </a:ext>
              </a:extLst>
            </p:cNvPr>
            <p:cNvSpPr/>
            <p:nvPr/>
          </p:nvSpPr>
          <p:spPr>
            <a:xfrm>
              <a:off x="2977208" y="2708426"/>
              <a:ext cx="1833677" cy="1782454"/>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nchor="ctr"/>
            <a:lstStyle/>
            <a:p>
              <a:pPr algn="ctr"/>
              <a:r>
                <a:rPr lang="de-DE" dirty="0"/>
                <a:t>Raw </a:t>
              </a:r>
              <a:r>
                <a:rPr lang="en-GB" dirty="0"/>
                <a:t>values</a:t>
              </a:r>
              <a:r>
                <a:rPr lang="de-DE" dirty="0"/>
                <a:t> (per 10.000 </a:t>
              </a:r>
              <a:r>
                <a:rPr lang="en-GB" dirty="0"/>
                <a:t>employers</a:t>
              </a:r>
              <a:r>
                <a:rPr lang="de-DE" dirty="0"/>
                <a:t>)</a:t>
              </a:r>
              <a:endParaRPr lang="en-GB" dirty="0"/>
            </a:p>
          </p:txBody>
        </p:sp>
        <p:sp>
          <p:nvSpPr>
            <p:cNvPr id="24" name="Rechteck: abgerundete Ecken 23">
              <a:extLst>
                <a:ext uri="{FF2B5EF4-FFF2-40B4-BE49-F238E27FC236}">
                  <a16:creationId xmlns:a16="http://schemas.microsoft.com/office/drawing/2014/main" id="{7A6B4AF1-F131-4FDC-94E1-2EA1357BAE6C}"/>
                </a:ext>
              </a:extLst>
            </p:cNvPr>
            <p:cNvSpPr/>
            <p:nvPr/>
          </p:nvSpPr>
          <p:spPr>
            <a:xfrm>
              <a:off x="5148716" y="2708425"/>
              <a:ext cx="1833677" cy="1782455"/>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lvl="0" algn="ctr"/>
              <a:r>
                <a:rPr lang="en-GB" dirty="0"/>
                <a:t>Characterisation factors </a:t>
              </a:r>
              <a:r>
                <a:rPr lang="de-DE" dirty="0"/>
                <a:t>(e.g.</a:t>
              </a:r>
            </a:p>
            <a:p>
              <a:pPr lvl="0" algn="ctr"/>
              <a:r>
                <a:rPr lang="en-GB" dirty="0"/>
                <a:t>low risk </a:t>
              </a:r>
              <a:r>
                <a:rPr lang="de-DE" dirty="0"/>
                <a:t>= 0.1</a:t>
              </a:r>
            </a:p>
            <a:p>
              <a:pPr lvl="0" algn="ctr"/>
              <a:r>
                <a:rPr lang="de-DE" dirty="0"/>
                <a:t> medium </a:t>
              </a:r>
              <a:r>
                <a:rPr lang="en-GB" dirty="0"/>
                <a:t>risk</a:t>
              </a:r>
              <a:r>
                <a:rPr lang="de-DE" dirty="0"/>
                <a:t> = 1; </a:t>
              </a:r>
              <a:r>
                <a:rPr lang="en-GB" dirty="0"/>
                <a:t>very high risk </a:t>
              </a:r>
              <a:r>
                <a:rPr lang="de-DE" dirty="0"/>
                <a:t>=  10)</a:t>
              </a:r>
              <a:endParaRPr lang="en-GB" dirty="0"/>
            </a:p>
            <a:p>
              <a:endParaRPr lang="en-GB" dirty="0"/>
            </a:p>
          </p:txBody>
        </p:sp>
        <p:sp>
          <p:nvSpPr>
            <p:cNvPr id="26" name="Rechteck: abgerundete Ecken 25">
              <a:extLst>
                <a:ext uri="{FF2B5EF4-FFF2-40B4-BE49-F238E27FC236}">
                  <a16:creationId xmlns:a16="http://schemas.microsoft.com/office/drawing/2014/main" id="{D369244C-7F99-464D-A9AE-BF46D33366BC}"/>
                </a:ext>
              </a:extLst>
            </p:cNvPr>
            <p:cNvSpPr/>
            <p:nvPr/>
          </p:nvSpPr>
          <p:spPr>
            <a:xfrm>
              <a:off x="7150734" y="2716342"/>
              <a:ext cx="1833677" cy="1776220"/>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nchor="ctr"/>
            <a:lstStyle/>
            <a:p>
              <a:pPr algn="ctr"/>
              <a:r>
                <a:rPr lang="de-DE" dirty="0"/>
                <a:t>Impact </a:t>
              </a:r>
              <a:r>
                <a:rPr lang="en-GB" dirty="0"/>
                <a:t>assessment results in medium risk hours</a:t>
              </a:r>
            </a:p>
          </p:txBody>
        </p:sp>
      </p:grpSp>
      <p:graphicFrame>
        <p:nvGraphicFramePr>
          <p:cNvPr id="9" name="Diagramm 8">
            <a:extLst>
              <a:ext uri="{FF2B5EF4-FFF2-40B4-BE49-F238E27FC236}">
                <a16:creationId xmlns:a16="http://schemas.microsoft.com/office/drawing/2014/main" id="{E018378D-7145-45E9-A3F5-BA5809E2DCA8}"/>
              </a:ext>
            </a:extLst>
          </p:cNvPr>
          <p:cNvGraphicFramePr/>
          <p:nvPr>
            <p:extLst>
              <p:ext uri="{D42A27DB-BD31-4B8C-83A1-F6EECF244321}">
                <p14:modId xmlns:p14="http://schemas.microsoft.com/office/powerpoint/2010/main" val="888333499"/>
              </p:ext>
            </p:extLst>
          </p:nvPr>
        </p:nvGraphicFramePr>
        <p:xfrm>
          <a:off x="1166582" y="944840"/>
          <a:ext cx="4159274" cy="23063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2" name="Diagramm 21">
            <a:extLst>
              <a:ext uri="{FF2B5EF4-FFF2-40B4-BE49-F238E27FC236}">
                <a16:creationId xmlns:a16="http://schemas.microsoft.com/office/drawing/2014/main" id="{1A250EBE-0C78-413A-99F3-B78B01AF10C0}"/>
              </a:ext>
            </a:extLst>
          </p:cNvPr>
          <p:cNvGraphicFramePr/>
          <p:nvPr>
            <p:extLst>
              <p:ext uri="{D42A27DB-BD31-4B8C-83A1-F6EECF244321}">
                <p14:modId xmlns:p14="http://schemas.microsoft.com/office/powerpoint/2010/main" val="770725467"/>
              </p:ext>
            </p:extLst>
          </p:nvPr>
        </p:nvGraphicFramePr>
        <p:xfrm>
          <a:off x="4784329" y="1168212"/>
          <a:ext cx="4658749" cy="24164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5437917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F98857-6E1D-441E-B80D-2184D6DA08BE}"/>
              </a:ext>
            </a:extLst>
          </p:cNvPr>
          <p:cNvSpPr>
            <a:spLocks noGrp="1"/>
          </p:cNvSpPr>
          <p:nvPr>
            <p:ph type="title"/>
          </p:nvPr>
        </p:nvSpPr>
        <p:spPr/>
        <p:txBody>
          <a:bodyPr/>
          <a:lstStyle/>
          <a:p>
            <a:r>
              <a:rPr lang="de-DE" dirty="0"/>
              <a:t>Interpretation</a:t>
            </a:r>
            <a:endParaRPr lang="en-GB" dirty="0"/>
          </a:p>
        </p:txBody>
      </p:sp>
      <p:sp>
        <p:nvSpPr>
          <p:cNvPr id="4" name="Fußzeilenplatzhalter 3">
            <a:extLst>
              <a:ext uri="{FF2B5EF4-FFF2-40B4-BE49-F238E27FC236}">
                <a16:creationId xmlns:a16="http://schemas.microsoft.com/office/drawing/2014/main" id="{A8431E53-7F46-4164-A9AD-BFBA97D73CD7}"/>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7E33F728-48E2-4DEC-B6A1-78A6C2EFAD86}"/>
              </a:ext>
            </a:extLst>
          </p:cNvPr>
          <p:cNvSpPr>
            <a:spLocks noGrp="1"/>
          </p:cNvSpPr>
          <p:nvPr>
            <p:ph type="sldNum" sz="quarter" idx="11"/>
          </p:nvPr>
        </p:nvSpPr>
        <p:spPr/>
        <p:txBody>
          <a:bodyPr/>
          <a:lstStyle/>
          <a:p>
            <a:pPr>
              <a:defRPr/>
            </a:pPr>
            <a:fld id="{3E5630D3-3DA3-455C-A380-9841F777A6B6}" type="slidenum">
              <a:rPr lang="it-IT" altLang="it-IT" smtClean="0"/>
              <a:pPr>
                <a:defRPr/>
              </a:pPr>
              <a:t>42</a:t>
            </a:fld>
            <a:endParaRPr lang="it-IT" altLang="it-IT" dirty="0"/>
          </a:p>
        </p:txBody>
      </p:sp>
      <p:sp>
        <p:nvSpPr>
          <p:cNvPr id="8" name="Textfeld 7">
            <a:extLst>
              <a:ext uri="{FF2B5EF4-FFF2-40B4-BE49-F238E27FC236}">
                <a16:creationId xmlns:a16="http://schemas.microsoft.com/office/drawing/2014/main" id="{DBD32B42-399C-481F-A74C-466974970850}"/>
              </a:ext>
            </a:extLst>
          </p:cNvPr>
          <p:cNvSpPr txBox="1"/>
          <p:nvPr/>
        </p:nvSpPr>
        <p:spPr>
          <a:xfrm>
            <a:off x="250825" y="1912432"/>
            <a:ext cx="1657826" cy="276999"/>
          </a:xfrm>
          <a:prstGeom prst="rect">
            <a:avLst/>
          </a:prstGeom>
          <a:noFill/>
        </p:spPr>
        <p:txBody>
          <a:bodyPr wrap="none" rtlCol="0">
            <a:spAutoFit/>
          </a:bodyPr>
          <a:lstStyle/>
          <a:p>
            <a:r>
              <a:rPr lang="en-GB" sz="1200" dirty="0"/>
              <a:t>Characterisation level</a:t>
            </a:r>
          </a:p>
        </p:txBody>
      </p:sp>
      <p:sp>
        <p:nvSpPr>
          <p:cNvPr id="10" name="Textfeld 9">
            <a:extLst>
              <a:ext uri="{FF2B5EF4-FFF2-40B4-BE49-F238E27FC236}">
                <a16:creationId xmlns:a16="http://schemas.microsoft.com/office/drawing/2014/main" id="{EB8A0556-0B31-40EE-83E1-F68322226B3F}"/>
              </a:ext>
            </a:extLst>
          </p:cNvPr>
          <p:cNvSpPr txBox="1"/>
          <p:nvPr/>
        </p:nvSpPr>
        <p:spPr>
          <a:xfrm>
            <a:off x="250825" y="664147"/>
            <a:ext cx="2786340" cy="276999"/>
          </a:xfrm>
          <a:prstGeom prst="rect">
            <a:avLst/>
          </a:prstGeom>
          <a:noFill/>
        </p:spPr>
        <p:txBody>
          <a:bodyPr wrap="none" rtlCol="0">
            <a:spAutoFit/>
          </a:bodyPr>
          <a:lstStyle/>
          <a:p>
            <a:r>
              <a:rPr lang="en-GB" sz="1200" dirty="0"/>
              <a:t>Social life cycle inventory of a polymer</a:t>
            </a:r>
          </a:p>
        </p:txBody>
      </p:sp>
      <p:sp>
        <p:nvSpPr>
          <p:cNvPr id="12" name="Textfeld 11">
            <a:extLst>
              <a:ext uri="{FF2B5EF4-FFF2-40B4-BE49-F238E27FC236}">
                <a16:creationId xmlns:a16="http://schemas.microsoft.com/office/drawing/2014/main" id="{492EC72E-0014-430A-8AF8-35290B596845}"/>
              </a:ext>
            </a:extLst>
          </p:cNvPr>
          <p:cNvSpPr txBox="1"/>
          <p:nvPr/>
        </p:nvSpPr>
        <p:spPr>
          <a:xfrm>
            <a:off x="250825" y="3614715"/>
            <a:ext cx="1177374" cy="276999"/>
          </a:xfrm>
          <a:prstGeom prst="rect">
            <a:avLst/>
          </a:prstGeom>
          <a:noFill/>
        </p:spPr>
        <p:txBody>
          <a:bodyPr wrap="none" rtlCol="0">
            <a:spAutoFit/>
          </a:bodyPr>
          <a:lstStyle/>
          <a:p>
            <a:r>
              <a:rPr lang="en-GB" sz="1200" dirty="0"/>
              <a:t>Weighing level</a:t>
            </a:r>
          </a:p>
        </p:txBody>
      </p:sp>
      <p:pic>
        <p:nvPicPr>
          <p:cNvPr id="11" name="Grafik 10">
            <a:extLst>
              <a:ext uri="{FF2B5EF4-FFF2-40B4-BE49-F238E27FC236}">
                <a16:creationId xmlns:a16="http://schemas.microsoft.com/office/drawing/2014/main" id="{E6A0A509-DB6F-401D-B8BC-94456860B304}"/>
              </a:ext>
            </a:extLst>
          </p:cNvPr>
          <p:cNvPicPr>
            <a:picLocks noChangeAspect="1"/>
          </p:cNvPicPr>
          <p:nvPr/>
        </p:nvPicPr>
        <p:blipFill>
          <a:blip r:embed="rId2"/>
          <a:stretch>
            <a:fillRect/>
          </a:stretch>
        </p:blipFill>
        <p:spPr>
          <a:xfrm>
            <a:off x="250825" y="980999"/>
            <a:ext cx="8300234" cy="817635"/>
          </a:xfrm>
          <a:prstGeom prst="rect">
            <a:avLst/>
          </a:prstGeom>
        </p:spPr>
      </p:pic>
      <p:pic>
        <p:nvPicPr>
          <p:cNvPr id="13" name="Grafik 12">
            <a:extLst>
              <a:ext uri="{FF2B5EF4-FFF2-40B4-BE49-F238E27FC236}">
                <a16:creationId xmlns:a16="http://schemas.microsoft.com/office/drawing/2014/main" id="{905D8D70-EFF2-4D14-8D7E-94D82B7DE959}"/>
              </a:ext>
            </a:extLst>
          </p:cNvPr>
          <p:cNvPicPr>
            <a:picLocks noChangeAspect="1"/>
          </p:cNvPicPr>
          <p:nvPr/>
        </p:nvPicPr>
        <p:blipFill>
          <a:blip r:embed="rId3"/>
          <a:stretch>
            <a:fillRect/>
          </a:stretch>
        </p:blipFill>
        <p:spPr>
          <a:xfrm>
            <a:off x="250825" y="3916366"/>
            <a:ext cx="5465459" cy="1181279"/>
          </a:xfrm>
          <a:prstGeom prst="rect">
            <a:avLst/>
          </a:prstGeom>
        </p:spPr>
      </p:pic>
      <p:pic>
        <p:nvPicPr>
          <p:cNvPr id="14" name="Grafik 13">
            <a:extLst>
              <a:ext uri="{FF2B5EF4-FFF2-40B4-BE49-F238E27FC236}">
                <a16:creationId xmlns:a16="http://schemas.microsoft.com/office/drawing/2014/main" id="{990A5878-F6FD-4DE3-A3FB-11A42D18AF87}"/>
              </a:ext>
            </a:extLst>
          </p:cNvPr>
          <p:cNvPicPr>
            <a:picLocks noChangeAspect="1"/>
          </p:cNvPicPr>
          <p:nvPr/>
        </p:nvPicPr>
        <p:blipFill>
          <a:blip r:embed="rId4"/>
          <a:stretch>
            <a:fillRect/>
          </a:stretch>
        </p:blipFill>
        <p:spPr>
          <a:xfrm>
            <a:off x="250825" y="2223132"/>
            <a:ext cx="4572002" cy="1302437"/>
          </a:xfrm>
          <a:prstGeom prst="rect">
            <a:avLst/>
          </a:prstGeom>
        </p:spPr>
      </p:pic>
    </p:spTree>
    <p:extLst>
      <p:ext uri="{BB962C8B-B14F-4D97-AF65-F5344CB8AC3E}">
        <p14:creationId xmlns:p14="http://schemas.microsoft.com/office/powerpoint/2010/main" val="26134916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B3E8C02-D403-45AC-A153-699949B038AD}"/>
              </a:ext>
            </a:extLst>
          </p:cNvPr>
          <p:cNvSpPr>
            <a:spLocks noGrp="1"/>
          </p:cNvSpPr>
          <p:nvPr>
            <p:ph type="title"/>
          </p:nvPr>
        </p:nvSpPr>
        <p:spPr/>
        <p:txBody>
          <a:bodyPr/>
          <a:lstStyle/>
          <a:p>
            <a:r>
              <a:rPr lang="de-DE" dirty="0"/>
              <a:t>Outlook</a:t>
            </a:r>
            <a:endParaRPr lang="en-GB" dirty="0"/>
          </a:p>
        </p:txBody>
      </p:sp>
      <p:sp>
        <p:nvSpPr>
          <p:cNvPr id="3" name="Inhaltsplatzhalter 2">
            <a:extLst>
              <a:ext uri="{FF2B5EF4-FFF2-40B4-BE49-F238E27FC236}">
                <a16:creationId xmlns:a16="http://schemas.microsoft.com/office/drawing/2014/main" id="{97FF7A61-0700-489D-8F19-2748611BD8CA}"/>
              </a:ext>
            </a:extLst>
          </p:cNvPr>
          <p:cNvSpPr>
            <a:spLocks noGrp="1"/>
          </p:cNvSpPr>
          <p:nvPr>
            <p:ph idx="1"/>
          </p:nvPr>
        </p:nvSpPr>
        <p:spPr>
          <a:xfrm>
            <a:off x="250825" y="1057275"/>
            <a:ext cx="5840557" cy="4048125"/>
          </a:xfrm>
        </p:spPr>
        <p:txBody>
          <a:bodyPr/>
          <a:lstStyle/>
          <a:p>
            <a:pPr marL="0" indent="0">
              <a:buNone/>
            </a:pPr>
            <a:r>
              <a:rPr lang="en-GB" b="1" dirty="0"/>
              <a:t>Challenges &amp; Opportunities</a:t>
            </a:r>
            <a:endParaRPr lang="en-GB" dirty="0"/>
          </a:p>
          <a:p>
            <a:r>
              <a:rPr lang="en-GB" dirty="0"/>
              <a:t>Managing integration complexity</a:t>
            </a:r>
          </a:p>
          <a:p>
            <a:r>
              <a:rPr lang="en-GB" dirty="0"/>
              <a:t>Driving circular economy and supply chain decisions</a:t>
            </a:r>
          </a:p>
          <a:p>
            <a:pPr marL="0" indent="0">
              <a:buNone/>
            </a:pPr>
            <a:r>
              <a:rPr lang="en-GB" b="1" dirty="0"/>
              <a:t>Data &amp; Quality</a:t>
            </a:r>
            <a:endParaRPr lang="en-GB" dirty="0"/>
          </a:p>
          <a:p>
            <a:r>
              <a:rPr lang="en-GB" dirty="0"/>
              <a:t>Standardized, high-resolution datasets</a:t>
            </a:r>
          </a:p>
          <a:p>
            <a:r>
              <a:rPr lang="en-GB" dirty="0"/>
              <a:t>Improved reliability and comparability</a:t>
            </a:r>
          </a:p>
          <a:p>
            <a:pPr marL="0" indent="0">
              <a:buNone/>
            </a:pPr>
            <a:r>
              <a:rPr lang="en-GB" b="1" dirty="0"/>
              <a:t>Policy &amp; Industry Implications</a:t>
            </a:r>
            <a:endParaRPr lang="en-GB" dirty="0"/>
          </a:p>
          <a:p>
            <a:r>
              <a:rPr lang="en-GB" dirty="0"/>
              <a:t>Life cycle thinking embedded in regulations</a:t>
            </a:r>
          </a:p>
          <a:p>
            <a:r>
              <a:rPr lang="en-GB" dirty="0"/>
              <a:t>Proactive sustainability strategies</a:t>
            </a:r>
          </a:p>
          <a:p>
            <a:endParaRPr lang="en-GB" dirty="0"/>
          </a:p>
        </p:txBody>
      </p:sp>
      <p:sp>
        <p:nvSpPr>
          <p:cNvPr id="4" name="Fußzeilenplatzhalter 3">
            <a:extLst>
              <a:ext uri="{FF2B5EF4-FFF2-40B4-BE49-F238E27FC236}">
                <a16:creationId xmlns:a16="http://schemas.microsoft.com/office/drawing/2014/main" id="{ECBC747A-C347-4F11-BA06-805DFBCB1FD0}"/>
              </a:ext>
            </a:extLst>
          </p:cNvPr>
          <p:cNvSpPr>
            <a:spLocks noGrp="1"/>
          </p:cNvSpPr>
          <p:nvPr>
            <p:ph type="ftr" sz="quarter" idx="10"/>
          </p:nvPr>
        </p:nvSpPr>
        <p:spPr/>
        <p:txBody>
          <a:bodyPr/>
          <a:lstStyle/>
          <a:p>
            <a:pPr>
              <a:defRPr/>
            </a:pPr>
            <a:r>
              <a:rPr lang="en-US" dirty="0"/>
              <a:t>External Training: Sustainability assessment</a:t>
            </a:r>
            <a:endParaRPr lang="it-IT" dirty="0"/>
          </a:p>
        </p:txBody>
      </p:sp>
      <p:sp>
        <p:nvSpPr>
          <p:cNvPr id="5" name="Foliennummernplatzhalter 4">
            <a:extLst>
              <a:ext uri="{FF2B5EF4-FFF2-40B4-BE49-F238E27FC236}">
                <a16:creationId xmlns:a16="http://schemas.microsoft.com/office/drawing/2014/main" id="{1C54A814-E656-4D36-AEDD-B1B96EF70E00}"/>
              </a:ext>
            </a:extLst>
          </p:cNvPr>
          <p:cNvSpPr>
            <a:spLocks noGrp="1"/>
          </p:cNvSpPr>
          <p:nvPr>
            <p:ph type="sldNum" sz="quarter" idx="11"/>
          </p:nvPr>
        </p:nvSpPr>
        <p:spPr/>
        <p:txBody>
          <a:bodyPr/>
          <a:lstStyle/>
          <a:p>
            <a:pPr>
              <a:defRPr/>
            </a:pPr>
            <a:fld id="{3E5630D3-3DA3-455C-A380-9841F777A6B6}" type="slidenum">
              <a:rPr lang="it-IT" altLang="it-IT" smtClean="0"/>
              <a:pPr>
                <a:defRPr/>
              </a:pPr>
              <a:t>43</a:t>
            </a:fld>
            <a:endParaRPr lang="it-IT" altLang="it-IT" dirty="0"/>
          </a:p>
        </p:txBody>
      </p:sp>
      <p:graphicFrame>
        <p:nvGraphicFramePr>
          <p:cNvPr id="7" name="Diagramm 6">
            <a:extLst>
              <a:ext uri="{FF2B5EF4-FFF2-40B4-BE49-F238E27FC236}">
                <a16:creationId xmlns:a16="http://schemas.microsoft.com/office/drawing/2014/main" id="{73838E4C-1345-4A45-B89D-4BC1F2CAFF73}"/>
              </a:ext>
            </a:extLst>
          </p:cNvPr>
          <p:cNvGraphicFramePr/>
          <p:nvPr>
            <p:extLst>
              <p:ext uri="{D42A27DB-BD31-4B8C-83A1-F6EECF244321}">
                <p14:modId xmlns:p14="http://schemas.microsoft.com/office/powerpoint/2010/main" val="2775174983"/>
              </p:ext>
            </p:extLst>
          </p:nvPr>
        </p:nvGraphicFramePr>
        <p:xfrm>
          <a:off x="4829175" y="1057276"/>
          <a:ext cx="4133850" cy="34480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8" name="Gruppieren 7">
            <a:extLst>
              <a:ext uri="{FF2B5EF4-FFF2-40B4-BE49-F238E27FC236}">
                <a16:creationId xmlns:a16="http://schemas.microsoft.com/office/drawing/2014/main" id="{436A6330-D073-42B8-9FEF-95C754FF6A7C}"/>
              </a:ext>
            </a:extLst>
          </p:cNvPr>
          <p:cNvGrpSpPr/>
          <p:nvPr/>
        </p:nvGrpSpPr>
        <p:grpSpPr>
          <a:xfrm>
            <a:off x="6120432" y="2676426"/>
            <a:ext cx="1551335" cy="710084"/>
            <a:chOff x="970294" y="497311"/>
            <a:chExt cx="1174086" cy="587043"/>
          </a:xfrm>
          <a:solidFill>
            <a:srgbClr val="6BA42C"/>
          </a:solidFill>
        </p:grpSpPr>
        <p:sp>
          <p:nvSpPr>
            <p:cNvPr id="9" name="Rechteck: abgerundete Ecken 8">
              <a:extLst>
                <a:ext uri="{FF2B5EF4-FFF2-40B4-BE49-F238E27FC236}">
                  <a16:creationId xmlns:a16="http://schemas.microsoft.com/office/drawing/2014/main" id="{7129D423-AA91-49F2-92B1-718C4034878D}"/>
                </a:ext>
              </a:extLst>
            </p:cNvPr>
            <p:cNvSpPr/>
            <p:nvPr/>
          </p:nvSpPr>
          <p:spPr>
            <a:xfrm>
              <a:off x="970294" y="497311"/>
              <a:ext cx="1174086" cy="587043"/>
            </a:xfrm>
            <a:prstGeom prst="roundRect">
              <a:avLst>
                <a:gd name="adj" fmla="val 10000"/>
              </a:avLst>
            </a:prstGeom>
            <a:grpFill/>
          </p:spPr>
          <p:style>
            <a:lnRef idx="2">
              <a:schemeClr val="lt1">
                <a:hueOff val="0"/>
                <a:satOff val="0"/>
                <a:lumOff val="0"/>
                <a:alphaOff val="0"/>
              </a:schemeClr>
            </a:lnRef>
            <a:fillRef idx="1">
              <a:schemeClr val="accent3">
                <a:shade val="50000"/>
                <a:hueOff val="0"/>
                <a:satOff val="0"/>
                <a:lumOff val="0"/>
                <a:alphaOff val="0"/>
              </a:schemeClr>
            </a:fillRef>
            <a:effectRef idx="0">
              <a:schemeClr val="accent3">
                <a:shade val="50000"/>
                <a:hueOff val="0"/>
                <a:satOff val="0"/>
                <a:lumOff val="0"/>
                <a:alphaOff val="0"/>
              </a:schemeClr>
            </a:effectRef>
            <a:fontRef idx="minor">
              <a:schemeClr val="lt1"/>
            </a:fontRef>
          </p:style>
          <p:txBody>
            <a:bodyPr/>
            <a:lstStyle/>
            <a:p>
              <a:endParaRPr lang="en-GB"/>
            </a:p>
          </p:txBody>
        </p:sp>
        <p:sp>
          <p:nvSpPr>
            <p:cNvPr id="10" name="Rechteck: abgerundete Ecken 4">
              <a:extLst>
                <a:ext uri="{FF2B5EF4-FFF2-40B4-BE49-F238E27FC236}">
                  <a16:creationId xmlns:a16="http://schemas.microsoft.com/office/drawing/2014/main" id="{4E2FA9C6-4260-4E6D-85E7-52457C1D5CD8}"/>
                </a:ext>
              </a:extLst>
            </p:cNvPr>
            <p:cNvSpPr txBox="1"/>
            <p:nvPr/>
          </p:nvSpPr>
          <p:spPr>
            <a:xfrm>
              <a:off x="987488" y="514505"/>
              <a:ext cx="1139698" cy="55265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de-DE" sz="3200" kern="1200" dirty="0"/>
                <a:t>LCSA</a:t>
              </a:r>
              <a:endParaRPr lang="en-GB" sz="2500" kern="1200" dirty="0"/>
            </a:p>
          </p:txBody>
        </p:sp>
      </p:grpSp>
      <p:sp>
        <p:nvSpPr>
          <p:cNvPr id="11" name="Rechteck 10">
            <a:extLst>
              <a:ext uri="{FF2B5EF4-FFF2-40B4-BE49-F238E27FC236}">
                <a16:creationId xmlns:a16="http://schemas.microsoft.com/office/drawing/2014/main" id="{66115CF8-C285-4D4E-A5F1-44590574E1E1}"/>
              </a:ext>
            </a:extLst>
          </p:cNvPr>
          <p:cNvSpPr/>
          <p:nvPr/>
        </p:nvSpPr>
        <p:spPr>
          <a:xfrm>
            <a:off x="1231901" y="4695400"/>
            <a:ext cx="6521450" cy="369332"/>
          </a:xfrm>
          <a:prstGeom prst="rect">
            <a:avLst/>
          </a:prstGeom>
        </p:spPr>
        <p:txBody>
          <a:bodyPr wrap="square">
            <a:spAutoFit/>
          </a:bodyPr>
          <a:lstStyle/>
          <a:p>
            <a:pPr marL="0" indent="0">
              <a:buNone/>
            </a:pPr>
            <a:r>
              <a:rPr lang="en-GB" dirty="0">
                <a:solidFill>
                  <a:schemeClr val="accent3">
                    <a:lumMod val="50000"/>
                  </a:schemeClr>
                </a:solidFill>
                <a:latin typeface="+mn-lt"/>
              </a:rPr>
              <a:t>Combine LCA, LCC, and </a:t>
            </a:r>
            <a:r>
              <a:rPr lang="en-GB" dirty="0" err="1">
                <a:solidFill>
                  <a:schemeClr val="accent3">
                    <a:lumMod val="50000"/>
                  </a:schemeClr>
                </a:solidFill>
                <a:latin typeface="+mn-lt"/>
              </a:rPr>
              <a:t>sLCA</a:t>
            </a:r>
            <a:r>
              <a:rPr lang="en-GB" dirty="0">
                <a:solidFill>
                  <a:schemeClr val="accent3">
                    <a:lumMod val="50000"/>
                  </a:schemeClr>
                </a:solidFill>
                <a:latin typeface="+mn-lt"/>
              </a:rPr>
              <a:t> for a holistic sustainability assessment </a:t>
            </a:r>
          </a:p>
        </p:txBody>
      </p:sp>
      <p:pic>
        <p:nvPicPr>
          <p:cNvPr id="13" name="Grafik 12" descr="Kreise mit Pfeilen">
            <a:extLst>
              <a:ext uri="{FF2B5EF4-FFF2-40B4-BE49-F238E27FC236}">
                <a16:creationId xmlns:a16="http://schemas.microsoft.com/office/drawing/2014/main" id="{DAC06EE0-027E-4A7F-BA99-475926B070D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23900" y="4626066"/>
            <a:ext cx="508000" cy="508000"/>
          </a:xfrm>
          <a:prstGeom prst="rect">
            <a:avLst/>
          </a:prstGeom>
        </p:spPr>
      </p:pic>
    </p:spTree>
    <p:extLst>
      <p:ext uri="{BB962C8B-B14F-4D97-AF65-F5344CB8AC3E}">
        <p14:creationId xmlns:p14="http://schemas.microsoft.com/office/powerpoint/2010/main" val="18545481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E0B6A1-B167-410D-BD91-0E94B3DE5378}"/>
              </a:ext>
            </a:extLst>
          </p:cNvPr>
          <p:cNvSpPr>
            <a:spLocks noGrp="1"/>
          </p:cNvSpPr>
          <p:nvPr>
            <p:ph type="ctrTitle"/>
          </p:nvPr>
        </p:nvSpPr>
        <p:spPr/>
        <p:txBody>
          <a:bodyPr/>
          <a:lstStyle/>
          <a:p>
            <a:r>
              <a:rPr lang="de-DE" dirty="0"/>
              <a:t>Any Questions?</a:t>
            </a:r>
            <a:endParaRPr lang="en-GB" dirty="0"/>
          </a:p>
        </p:txBody>
      </p:sp>
      <p:sp>
        <p:nvSpPr>
          <p:cNvPr id="3" name="Untertitel 2">
            <a:extLst>
              <a:ext uri="{FF2B5EF4-FFF2-40B4-BE49-F238E27FC236}">
                <a16:creationId xmlns:a16="http://schemas.microsoft.com/office/drawing/2014/main" id="{C017A581-09FD-4B15-8B77-C421E88BF0D7}"/>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12503096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References</a:t>
            </a:r>
            <a:endParaRPr lang="en-US" dirty="0"/>
          </a:p>
        </p:txBody>
      </p:sp>
      <p:sp>
        <p:nvSpPr>
          <p:cNvPr id="3" name="Inhaltsplatzhalter 2"/>
          <p:cNvSpPr>
            <a:spLocks noGrp="1"/>
          </p:cNvSpPr>
          <p:nvPr>
            <p:ph idx="1"/>
          </p:nvPr>
        </p:nvSpPr>
        <p:spPr>
          <a:xfrm>
            <a:off x="250825" y="752482"/>
            <a:ext cx="8642350" cy="4048125"/>
          </a:xfrm>
        </p:spPr>
        <p:txBody>
          <a:bodyPr/>
          <a:lstStyle/>
          <a:p>
            <a:r>
              <a:rPr lang="en-US" sz="1200" dirty="0">
                <a:ea typeface="+mn-lt"/>
                <a:cs typeface="+mn-lt"/>
              </a:rPr>
              <a:t>DIN ISO 14040, </a:t>
            </a:r>
            <a:r>
              <a:rPr lang="en-US" sz="1200" i="1" dirty="0">
                <a:ea typeface="+mn-lt"/>
                <a:cs typeface="+mn-lt"/>
              </a:rPr>
              <a:t>Environmental management - Life cycle assessment - Principles and framework </a:t>
            </a:r>
            <a:r>
              <a:rPr lang="en-US" sz="1200" dirty="0">
                <a:ea typeface="+mn-lt"/>
                <a:cs typeface="+mn-lt"/>
              </a:rPr>
              <a:t>(ISO 14040:2021-02)</a:t>
            </a:r>
            <a:endParaRPr lang="en-US" sz="1200" dirty="0"/>
          </a:p>
          <a:p>
            <a:r>
              <a:rPr lang="en-US" sz="1200" dirty="0"/>
              <a:t>DIN ISO 18602, </a:t>
            </a:r>
            <a:r>
              <a:rPr lang="en-US" sz="1200" i="1" dirty="0"/>
              <a:t>Packaging and the environment - Optimization of the packaging system </a:t>
            </a:r>
            <a:r>
              <a:rPr lang="en-US" sz="1200" dirty="0"/>
              <a:t>(ISO 18602:2013)</a:t>
            </a:r>
          </a:p>
          <a:p>
            <a:r>
              <a:rPr lang="en-US" sz="1200" dirty="0"/>
              <a:t>DIN ISO 14075, </a:t>
            </a:r>
            <a:r>
              <a:rPr lang="en-GB" sz="1200" dirty="0"/>
              <a:t>Environmental management — Principles and framework for social life cycle assessment (ISO 14075:2024)</a:t>
            </a:r>
          </a:p>
          <a:p>
            <a:endParaRPr lang="en-US" sz="1200" dirty="0"/>
          </a:p>
        </p:txBody>
      </p:sp>
      <p:sp>
        <p:nvSpPr>
          <p:cNvPr id="4" name="Fußzeilenplatzhalter 3"/>
          <p:cNvSpPr>
            <a:spLocks noGrp="1"/>
          </p:cNvSpPr>
          <p:nvPr>
            <p:ph type="ftr" sz="quarter" idx="10"/>
          </p:nvPr>
        </p:nvSpPr>
        <p:spPr/>
        <p:txBody>
          <a:bodyPr/>
          <a:lstStyle/>
          <a:p>
            <a:pPr>
              <a:defRPr/>
            </a:pPr>
            <a:r>
              <a:rPr lang="en-US" dirty="0"/>
              <a:t>External Training: Sustainability assessment</a:t>
            </a:r>
            <a:endParaRPr lang="it-IT" dirty="0"/>
          </a:p>
        </p:txBody>
      </p:sp>
    </p:spTree>
    <p:extLst>
      <p:ext uri="{BB962C8B-B14F-4D97-AF65-F5344CB8AC3E}">
        <p14:creationId xmlns:p14="http://schemas.microsoft.com/office/powerpoint/2010/main" val="1281156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3F8D6B14-9749-407C-9210-FB2A711CD98B}"/>
              </a:ext>
            </a:extLst>
          </p:cNvPr>
          <p:cNvSpPr>
            <a:spLocks noGrp="1"/>
          </p:cNvSpPr>
          <p:nvPr>
            <p:ph idx="1"/>
          </p:nvPr>
        </p:nvSpPr>
        <p:spPr>
          <a:xfrm>
            <a:off x="5875364" y="1704965"/>
            <a:ext cx="2728887" cy="1357553"/>
          </a:xfrm>
        </p:spPr>
        <p:txBody>
          <a:bodyPr>
            <a:normAutofit/>
          </a:bodyPr>
          <a:lstStyle/>
          <a:p>
            <a:r>
              <a:rPr lang="de-DE" dirty="0"/>
              <a:t>The </a:t>
            </a:r>
            <a:r>
              <a:rPr lang="de-DE" dirty="0" err="1"/>
              <a:t>Sustainable</a:t>
            </a:r>
            <a:r>
              <a:rPr lang="de-DE" dirty="0"/>
              <a:t> </a:t>
            </a:r>
            <a:r>
              <a:rPr lang="de-DE" dirty="0" err="1"/>
              <a:t>Packaging</a:t>
            </a:r>
            <a:r>
              <a:rPr lang="de-DE" dirty="0"/>
              <a:t> Institute (SPI) </a:t>
            </a:r>
            <a:r>
              <a:rPr lang="de-DE" dirty="0" err="1"/>
              <a:t>teaches</a:t>
            </a:r>
            <a:r>
              <a:rPr lang="de-DE" dirty="0"/>
              <a:t> &amp; </a:t>
            </a:r>
            <a:r>
              <a:rPr lang="de-DE" dirty="0" err="1"/>
              <a:t>researches</a:t>
            </a:r>
            <a:r>
              <a:rPr lang="de-DE" dirty="0"/>
              <a:t> in </a:t>
            </a:r>
            <a:r>
              <a:rPr lang="de-DE" dirty="0" err="1"/>
              <a:t>six</a:t>
            </a:r>
            <a:r>
              <a:rPr lang="de-DE" dirty="0"/>
              <a:t> </a:t>
            </a:r>
            <a:r>
              <a:rPr lang="de-DE" dirty="0" err="1"/>
              <a:t>thematic</a:t>
            </a:r>
            <a:r>
              <a:rPr lang="de-DE" dirty="0"/>
              <a:t> </a:t>
            </a:r>
            <a:r>
              <a:rPr lang="de-DE" dirty="0" err="1"/>
              <a:t>areas</a:t>
            </a:r>
            <a:endParaRPr lang="de-DE" dirty="0"/>
          </a:p>
        </p:txBody>
      </p:sp>
      <p:pic>
        <p:nvPicPr>
          <p:cNvPr id="18" name="Picture 2" descr="Bildergebnis für stadt sigmaringen">
            <a:extLst>
              <a:ext uri="{FF2B5EF4-FFF2-40B4-BE49-F238E27FC236}">
                <a16:creationId xmlns:a16="http://schemas.microsoft.com/office/drawing/2014/main" id="{0B01A35E-5F4B-4350-ABD7-34D649EE3EA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454"/>
          <a:stretch/>
        </p:blipFill>
        <p:spPr bwMode="auto">
          <a:xfrm>
            <a:off x="3050006" y="3062518"/>
            <a:ext cx="2523662" cy="19440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Bildergebnis für stadt sigmaringen karte">
            <a:extLst>
              <a:ext uri="{FF2B5EF4-FFF2-40B4-BE49-F238E27FC236}">
                <a16:creationId xmlns:a16="http://schemas.microsoft.com/office/drawing/2014/main" id="{DF28F6B6-DEBF-4B46-A039-EC1901E6D09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679" r="17648"/>
          <a:stretch/>
        </p:blipFill>
        <p:spPr bwMode="auto">
          <a:xfrm>
            <a:off x="338092" y="3000431"/>
            <a:ext cx="1938278" cy="1998000"/>
          </a:xfrm>
          <a:prstGeom prst="rect">
            <a:avLst/>
          </a:prstGeom>
          <a:noFill/>
          <a:extLst>
            <a:ext uri="{909E8E84-426E-40DD-AFC4-6F175D3DCCD1}">
              <a14:hiddenFill xmlns:a14="http://schemas.microsoft.com/office/drawing/2010/main">
                <a:solidFill>
                  <a:srgbClr val="FFFFFF"/>
                </a:solidFill>
              </a14:hiddenFill>
            </a:ext>
          </a:extLst>
        </p:spPr>
      </p:pic>
      <p:sp>
        <p:nvSpPr>
          <p:cNvPr id="28" name="Inhaltsplatzhalter 2">
            <a:extLst>
              <a:ext uri="{FF2B5EF4-FFF2-40B4-BE49-F238E27FC236}">
                <a16:creationId xmlns:a16="http://schemas.microsoft.com/office/drawing/2014/main" id="{415D3188-DA6D-4E07-B60A-FEBAEC1A6A3C}"/>
              </a:ext>
            </a:extLst>
          </p:cNvPr>
          <p:cNvSpPr txBox="1">
            <a:spLocks/>
          </p:cNvSpPr>
          <p:nvPr/>
        </p:nvSpPr>
        <p:spPr>
          <a:xfrm>
            <a:off x="5926540" y="3260092"/>
            <a:ext cx="2912134" cy="1525652"/>
          </a:xfrm>
          <a:prstGeom prst="rect">
            <a:avLst/>
          </a:prstGeom>
        </p:spPr>
        <p:txBody>
          <a:bodyPr vert="horz" lIns="0" tIns="34290" rIns="0" bIns="34290" rtlCol="0">
            <a:normAutofit/>
          </a:bodyPr>
          <a:lstStyle>
            <a:lvl1pPr marL="176213" indent="-176213" algn="l" defTabSz="914400" rtl="0" eaLnBrk="1" latinLnBrk="0" hangingPunct="1">
              <a:lnSpc>
                <a:spcPct val="114000"/>
              </a:lnSpc>
              <a:spcBef>
                <a:spcPts val="1200"/>
              </a:spcBef>
              <a:spcAft>
                <a:spcPts val="200"/>
              </a:spcAft>
              <a:buClr>
                <a:schemeClr val="tx1"/>
              </a:buClr>
              <a:buSzPct val="100000"/>
              <a:buFont typeface="Arial" panose="020B0604020202020204" pitchFamily="34" charset="0"/>
              <a:buChar char="•"/>
              <a:defRPr sz="2400" kern="1200" baseline="0">
                <a:solidFill>
                  <a:schemeClr val="tx1"/>
                </a:solidFill>
                <a:latin typeface="Source Sans Pro" panose="020B0503030403020204" pitchFamily="34" charset="0"/>
                <a:ea typeface="+mn-ea"/>
                <a:cs typeface="+mn-cs"/>
              </a:defRPr>
            </a:lvl1pPr>
            <a:lvl2pPr marL="384048" indent="-182880" algn="l" defTabSz="914400" rtl="0" eaLnBrk="1" latinLnBrk="0" hangingPunct="1">
              <a:lnSpc>
                <a:spcPct val="114000"/>
              </a:lnSpc>
              <a:spcBef>
                <a:spcPts val="200"/>
              </a:spcBef>
              <a:spcAft>
                <a:spcPts val="400"/>
              </a:spcAft>
              <a:buClr>
                <a:schemeClr val="tx1"/>
              </a:buClr>
              <a:buFont typeface="Arial" panose="020B0604020202020204" pitchFamily="34" charset="0"/>
              <a:buChar char="•"/>
              <a:defRPr sz="2200" kern="1200" baseline="0">
                <a:solidFill>
                  <a:schemeClr val="tx1"/>
                </a:solidFill>
                <a:latin typeface="Source Sans Pro" panose="020B0503030403020204" pitchFamily="34" charset="0"/>
                <a:ea typeface="+mn-ea"/>
                <a:cs typeface="+mn-cs"/>
              </a:defRPr>
            </a:lvl2pPr>
            <a:lvl3pPr marL="566928" indent="-182880" algn="l" defTabSz="914400" rtl="0" eaLnBrk="1" latinLnBrk="0" hangingPunct="1">
              <a:lnSpc>
                <a:spcPct val="114000"/>
              </a:lnSpc>
              <a:spcBef>
                <a:spcPts val="200"/>
              </a:spcBef>
              <a:spcAft>
                <a:spcPts val="400"/>
              </a:spcAft>
              <a:buClr>
                <a:schemeClr val="tx1"/>
              </a:buClr>
              <a:buFont typeface="Arial" panose="020B0604020202020204" pitchFamily="34" charset="0"/>
              <a:buChar char="•"/>
              <a:defRPr sz="2000" kern="1200" baseline="0">
                <a:solidFill>
                  <a:schemeClr val="tx1"/>
                </a:solidFill>
                <a:latin typeface="Source Sans Pro" panose="020B0503030403020204" pitchFamily="34" charset="0"/>
                <a:ea typeface="+mn-ea"/>
                <a:cs typeface="+mn-cs"/>
              </a:defRPr>
            </a:lvl3pPr>
            <a:lvl4pPr marL="749808" indent="-182880" algn="l" defTabSz="914400" rtl="0" eaLnBrk="1" latinLnBrk="0" hangingPunct="1">
              <a:lnSpc>
                <a:spcPct val="114000"/>
              </a:lnSpc>
              <a:spcBef>
                <a:spcPts val="200"/>
              </a:spcBef>
              <a:spcAft>
                <a:spcPts val="400"/>
              </a:spcAft>
              <a:buClr>
                <a:schemeClr val="tx1"/>
              </a:buClr>
              <a:buFont typeface="Arial" panose="020B0604020202020204" pitchFamily="34" charset="0"/>
              <a:buChar char="•"/>
              <a:defRPr sz="1800" kern="1200" baseline="0">
                <a:solidFill>
                  <a:schemeClr val="tx1"/>
                </a:solidFill>
                <a:latin typeface="Source Sans Pro" panose="020B0503030403020204" pitchFamily="34" charset="0"/>
                <a:ea typeface="+mn-ea"/>
                <a:cs typeface="+mn-cs"/>
              </a:defRPr>
            </a:lvl4pPr>
            <a:lvl5pPr marL="932688" indent="-182880" algn="l" defTabSz="914400" rtl="0" eaLnBrk="1" latinLnBrk="0" hangingPunct="1">
              <a:lnSpc>
                <a:spcPct val="114000"/>
              </a:lnSpc>
              <a:spcBef>
                <a:spcPts val="200"/>
              </a:spcBef>
              <a:spcAft>
                <a:spcPts val="400"/>
              </a:spcAft>
              <a:buClr>
                <a:schemeClr val="tx1"/>
              </a:buClr>
              <a:buFont typeface="Arial" panose="020B0604020202020204" pitchFamily="34" charset="0"/>
              <a:buChar char="•"/>
              <a:defRPr sz="1600" kern="1200" baseline="0">
                <a:solidFill>
                  <a:schemeClr val="tx1"/>
                </a:solidFill>
                <a:latin typeface="Source Sans Pro" panose="020B0503030403020204" pitchFamily="34" charset="0"/>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de-DE" sz="1800" dirty="0"/>
              <a:t>The </a:t>
            </a:r>
            <a:r>
              <a:rPr lang="de-DE" sz="1800" dirty="0" err="1"/>
              <a:t>institute</a:t>
            </a:r>
            <a:r>
              <a:rPr lang="de-DE" sz="1800" dirty="0"/>
              <a:t> </a:t>
            </a:r>
            <a:r>
              <a:rPr lang="de-DE" sz="1800" dirty="0" err="1"/>
              <a:t>has</a:t>
            </a:r>
            <a:r>
              <a:rPr lang="de-DE" sz="1800" dirty="0"/>
              <a:t> a </a:t>
            </a:r>
            <a:r>
              <a:rPr lang="de-DE" sz="1800" dirty="0" err="1"/>
              <a:t>research</a:t>
            </a:r>
            <a:r>
              <a:rPr lang="de-DE" sz="1800" dirty="0"/>
              <a:t> </a:t>
            </a:r>
            <a:r>
              <a:rPr lang="de-DE" sz="1800" dirty="0" err="1"/>
              <a:t>focus</a:t>
            </a:r>
            <a:r>
              <a:rPr lang="de-DE" sz="1800" dirty="0"/>
              <a:t> on „</a:t>
            </a:r>
            <a:r>
              <a:rPr lang="de-DE" sz="1800" b="1" dirty="0" err="1"/>
              <a:t>sustainable</a:t>
            </a:r>
            <a:r>
              <a:rPr lang="de-DE" sz="1800" b="1" dirty="0"/>
              <a:t> </a:t>
            </a:r>
            <a:r>
              <a:rPr lang="de-DE" sz="1800" b="1" dirty="0" err="1"/>
              <a:t>packaging</a:t>
            </a:r>
            <a:r>
              <a:rPr lang="de-DE" sz="1800" b="1" dirty="0"/>
              <a:t> </a:t>
            </a:r>
            <a:r>
              <a:rPr lang="de-DE" sz="1800" b="1" dirty="0" err="1"/>
              <a:t>concepts</a:t>
            </a:r>
            <a:r>
              <a:rPr lang="de-DE" sz="1800" dirty="0"/>
              <a:t>"</a:t>
            </a:r>
          </a:p>
        </p:txBody>
      </p:sp>
      <p:sp>
        <p:nvSpPr>
          <p:cNvPr id="4" name="Textfeld 3"/>
          <p:cNvSpPr txBox="1"/>
          <p:nvPr/>
        </p:nvSpPr>
        <p:spPr>
          <a:xfrm>
            <a:off x="3408992" y="1344021"/>
            <a:ext cx="2466372" cy="923330"/>
          </a:xfrm>
          <a:prstGeom prst="rect">
            <a:avLst/>
          </a:prstGeom>
          <a:noFill/>
        </p:spPr>
        <p:txBody>
          <a:bodyPr wrap="square" rtlCol="0">
            <a:spAutoFit/>
          </a:bodyPr>
          <a:lstStyle/>
          <a:p>
            <a:pPr lvl="0">
              <a:defRPr/>
            </a:pPr>
            <a:r>
              <a:rPr lang="de-DE" b="1" dirty="0">
                <a:solidFill>
                  <a:prstClr val="black"/>
                </a:solidFill>
              </a:rPr>
              <a:t>Forschungsfabrik</a:t>
            </a:r>
          </a:p>
          <a:p>
            <a:pPr lvl="0">
              <a:defRPr/>
            </a:pPr>
            <a:r>
              <a:rPr lang="de-DE" b="1" dirty="0">
                <a:solidFill>
                  <a:prstClr val="black"/>
                </a:solidFill>
              </a:rPr>
              <a:t>Startup - Zentrum</a:t>
            </a:r>
          </a:p>
          <a:p>
            <a:pPr lvl="0">
              <a:defRPr/>
            </a:pPr>
            <a:r>
              <a:rPr lang="de-DE" b="1" dirty="0">
                <a:solidFill>
                  <a:prstClr val="black"/>
                </a:solidFill>
              </a:rPr>
              <a:t>Akademie</a:t>
            </a:r>
          </a:p>
        </p:txBody>
      </p:sp>
      <p:pic>
        <p:nvPicPr>
          <p:cNvPr id="9" name="Picture 2" descr="Logo">
            <a:extLst>
              <a:ext uri="{FF2B5EF4-FFF2-40B4-BE49-F238E27FC236}">
                <a16:creationId xmlns:a16="http://schemas.microsoft.com/office/drawing/2014/main" id="{C20603C9-80C7-464F-9A69-B0B6847C7C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8674" y="1060685"/>
            <a:ext cx="1558724" cy="486054"/>
          </a:xfrm>
          <a:prstGeom prst="rect">
            <a:avLst/>
          </a:prstGeom>
          <a:noFill/>
          <a:extLst>
            <a:ext uri="{909E8E84-426E-40DD-AFC4-6F175D3DCCD1}">
              <a14:hiddenFill xmlns:a14="http://schemas.microsoft.com/office/drawing/2010/main">
                <a:solidFill>
                  <a:srgbClr val="FFFFFF"/>
                </a:solidFill>
              </a14:hiddenFill>
            </a:ext>
          </a:extLst>
        </p:spPr>
      </p:pic>
      <p:pic>
        <p:nvPicPr>
          <p:cNvPr id="11" name="Grafik 10">
            <a:extLst>
              <a:ext uri="{FF2B5EF4-FFF2-40B4-BE49-F238E27FC236}">
                <a16:creationId xmlns:a16="http://schemas.microsoft.com/office/drawing/2014/main" id="{9E910F3C-05CF-45E6-B6AD-9FF1C3D664F6}"/>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98029" y="1072579"/>
            <a:ext cx="2670608" cy="1424324"/>
          </a:xfrm>
          <a:prstGeom prst="rect">
            <a:avLst/>
          </a:prstGeom>
        </p:spPr>
      </p:pic>
      <p:sp>
        <p:nvSpPr>
          <p:cNvPr id="6" name="Textfeld 5"/>
          <p:cNvSpPr txBox="1"/>
          <p:nvPr/>
        </p:nvSpPr>
        <p:spPr>
          <a:xfrm>
            <a:off x="2332441" y="2346464"/>
            <a:ext cx="1221971" cy="161583"/>
          </a:xfrm>
          <a:prstGeom prst="rect">
            <a:avLst/>
          </a:prstGeom>
          <a:noFill/>
        </p:spPr>
        <p:txBody>
          <a:bodyPr wrap="square" rtlCol="0">
            <a:spAutoFit/>
          </a:bodyPr>
          <a:lstStyle/>
          <a:p>
            <a:r>
              <a:rPr lang="de-DE" sz="450" dirty="0">
                <a:solidFill>
                  <a:schemeClr val="bg1">
                    <a:lumMod val="75000"/>
                  </a:schemeClr>
                </a:solidFill>
              </a:rPr>
              <a:t>www.innocamp-sigmaringen.de</a:t>
            </a:r>
          </a:p>
        </p:txBody>
      </p:sp>
      <p:sp>
        <p:nvSpPr>
          <p:cNvPr id="12" name="Titel 1">
            <a:extLst>
              <a:ext uri="{FF2B5EF4-FFF2-40B4-BE49-F238E27FC236}">
                <a16:creationId xmlns:a16="http://schemas.microsoft.com/office/drawing/2014/main" id="{8715CBDB-CEF1-4E6D-9849-1A1CC4C32FCA}"/>
              </a:ext>
            </a:extLst>
          </p:cNvPr>
          <p:cNvSpPr txBox="1">
            <a:spLocks/>
          </p:cNvSpPr>
          <p:nvPr/>
        </p:nvSpPr>
        <p:spPr bwMode="auto">
          <a:xfrm>
            <a:off x="250825" y="98425"/>
            <a:ext cx="66071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341313" indent="-341313" algn="l" rtl="0" eaLnBrk="0" fontAlgn="base" hangingPunct="0">
              <a:spcBef>
                <a:spcPct val="0"/>
              </a:spcBef>
              <a:spcAft>
                <a:spcPct val="0"/>
              </a:spcAft>
              <a:buClr>
                <a:srgbClr val="42B38F"/>
              </a:buClr>
              <a:buFont typeface="Calibri" panose="020F0502020204030204" pitchFamily="34" charset="0"/>
              <a:buNone/>
              <a:defRPr b="1" kern="1200">
                <a:solidFill>
                  <a:srgbClr val="595959"/>
                </a:solidFill>
                <a:latin typeface="+mj-lt"/>
                <a:ea typeface="+mj-ea"/>
                <a:cs typeface="+mj-cs"/>
              </a:defRPr>
            </a:lvl1pPr>
            <a:lvl2pPr marL="341313" indent="-341313" algn="l" rtl="0" eaLnBrk="0" fontAlgn="base" hangingPunct="0">
              <a:spcBef>
                <a:spcPct val="0"/>
              </a:spcBef>
              <a:spcAft>
                <a:spcPct val="0"/>
              </a:spcAft>
              <a:buClr>
                <a:srgbClr val="42B38F"/>
              </a:buClr>
              <a:buFont typeface="Calibri" panose="020F0502020204030204" pitchFamily="34" charset="0"/>
              <a:buAutoNum type="arabicPeriod"/>
              <a:defRPr b="1">
                <a:solidFill>
                  <a:srgbClr val="595959"/>
                </a:solidFill>
                <a:latin typeface="Calibri" pitchFamily="34" charset="0"/>
              </a:defRPr>
            </a:lvl2pPr>
            <a:lvl3pPr marL="341313" indent="-341313" algn="l" rtl="0" eaLnBrk="0" fontAlgn="base" hangingPunct="0">
              <a:spcBef>
                <a:spcPct val="0"/>
              </a:spcBef>
              <a:spcAft>
                <a:spcPct val="0"/>
              </a:spcAft>
              <a:buClr>
                <a:srgbClr val="42B38F"/>
              </a:buClr>
              <a:buFont typeface="Calibri" panose="020F0502020204030204" pitchFamily="34" charset="0"/>
              <a:buAutoNum type="arabicPeriod"/>
              <a:defRPr b="1">
                <a:solidFill>
                  <a:srgbClr val="595959"/>
                </a:solidFill>
                <a:latin typeface="Calibri" pitchFamily="34" charset="0"/>
              </a:defRPr>
            </a:lvl3pPr>
            <a:lvl4pPr marL="341313" indent="-341313" algn="l" rtl="0" eaLnBrk="0" fontAlgn="base" hangingPunct="0">
              <a:spcBef>
                <a:spcPct val="0"/>
              </a:spcBef>
              <a:spcAft>
                <a:spcPct val="0"/>
              </a:spcAft>
              <a:buClr>
                <a:srgbClr val="42B38F"/>
              </a:buClr>
              <a:buFont typeface="Calibri" panose="020F0502020204030204" pitchFamily="34" charset="0"/>
              <a:buAutoNum type="arabicPeriod"/>
              <a:defRPr b="1">
                <a:solidFill>
                  <a:srgbClr val="595959"/>
                </a:solidFill>
                <a:latin typeface="Calibri" pitchFamily="34" charset="0"/>
              </a:defRPr>
            </a:lvl4pPr>
            <a:lvl5pPr marL="341313" indent="-341313" algn="l" rtl="0" eaLnBrk="0" fontAlgn="base" hangingPunct="0">
              <a:spcBef>
                <a:spcPct val="0"/>
              </a:spcBef>
              <a:spcAft>
                <a:spcPct val="0"/>
              </a:spcAft>
              <a:buClr>
                <a:srgbClr val="42B38F"/>
              </a:buClr>
              <a:buFont typeface="Calibri" panose="020F0502020204030204" pitchFamily="34" charset="0"/>
              <a:buAutoNum type="arabicPeriod"/>
              <a:defRPr b="1">
                <a:solidFill>
                  <a:srgbClr val="595959"/>
                </a:solidFill>
                <a:latin typeface="Calibri" pitchFamily="34" charset="0"/>
              </a:defRPr>
            </a:lvl5pPr>
            <a:lvl6pPr marL="685773" indent="-342887" algn="l" rtl="0" fontAlgn="base">
              <a:spcBef>
                <a:spcPct val="0"/>
              </a:spcBef>
              <a:spcAft>
                <a:spcPct val="0"/>
              </a:spcAft>
              <a:buFont typeface="Calibri" pitchFamily="34" charset="0"/>
              <a:buAutoNum type="arabicPeriod"/>
              <a:defRPr sz="1500" b="1">
                <a:solidFill>
                  <a:srgbClr val="595959"/>
                </a:solidFill>
                <a:latin typeface="Calibri" pitchFamily="34" charset="0"/>
              </a:defRPr>
            </a:lvl6pPr>
            <a:lvl7pPr marL="1028659" indent="-342887" algn="l" rtl="0" fontAlgn="base">
              <a:spcBef>
                <a:spcPct val="0"/>
              </a:spcBef>
              <a:spcAft>
                <a:spcPct val="0"/>
              </a:spcAft>
              <a:buFont typeface="Calibri" pitchFamily="34" charset="0"/>
              <a:buAutoNum type="arabicPeriod"/>
              <a:defRPr sz="1500" b="1">
                <a:solidFill>
                  <a:srgbClr val="595959"/>
                </a:solidFill>
                <a:latin typeface="Calibri" pitchFamily="34" charset="0"/>
              </a:defRPr>
            </a:lvl7pPr>
            <a:lvl8pPr marL="1371545" indent="-342887" algn="l" rtl="0" fontAlgn="base">
              <a:spcBef>
                <a:spcPct val="0"/>
              </a:spcBef>
              <a:spcAft>
                <a:spcPct val="0"/>
              </a:spcAft>
              <a:buFont typeface="Calibri" pitchFamily="34" charset="0"/>
              <a:buAutoNum type="arabicPeriod"/>
              <a:defRPr sz="1500" b="1">
                <a:solidFill>
                  <a:srgbClr val="595959"/>
                </a:solidFill>
                <a:latin typeface="Calibri" pitchFamily="34" charset="0"/>
              </a:defRPr>
            </a:lvl8pPr>
            <a:lvl9pPr marL="1714432" indent="-342887" algn="l" rtl="0" fontAlgn="base">
              <a:spcBef>
                <a:spcPct val="0"/>
              </a:spcBef>
              <a:spcAft>
                <a:spcPct val="0"/>
              </a:spcAft>
              <a:buFont typeface="Calibri" pitchFamily="34" charset="0"/>
              <a:buAutoNum type="arabicPeriod"/>
              <a:defRPr sz="1500" b="1">
                <a:solidFill>
                  <a:srgbClr val="595959"/>
                </a:solidFill>
                <a:latin typeface="Calibri" pitchFamily="34" charset="0"/>
              </a:defRPr>
            </a:lvl9pPr>
          </a:lstStyle>
          <a:p>
            <a:r>
              <a:rPr lang="de-DE"/>
              <a:t>Albstadt-Sigmaringen University‘s Sustainable Packaging institute</a:t>
            </a:r>
            <a:endParaRPr lang="de-DE" dirty="0"/>
          </a:p>
        </p:txBody>
      </p:sp>
    </p:spTree>
    <p:extLst>
      <p:ext uri="{BB962C8B-B14F-4D97-AF65-F5344CB8AC3E}">
        <p14:creationId xmlns:p14="http://schemas.microsoft.com/office/powerpoint/2010/main" val="4039947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350A52-C852-47C0-9586-EEC04C8B6E63}"/>
              </a:ext>
            </a:extLst>
          </p:cNvPr>
          <p:cNvSpPr>
            <a:spLocks noGrp="1"/>
          </p:cNvSpPr>
          <p:nvPr>
            <p:ph type="title"/>
          </p:nvPr>
        </p:nvSpPr>
        <p:spPr/>
        <p:txBody>
          <a:bodyPr/>
          <a:lstStyle/>
          <a:p>
            <a:r>
              <a:rPr lang="de-DE" dirty="0"/>
              <a:t>Albstadt-Sigmaringen </a:t>
            </a:r>
            <a:r>
              <a:rPr lang="de-DE" dirty="0" err="1"/>
              <a:t>University‘s</a:t>
            </a:r>
            <a:r>
              <a:rPr lang="de-DE" dirty="0"/>
              <a:t> </a:t>
            </a:r>
            <a:r>
              <a:rPr lang="de-DE" dirty="0" err="1"/>
              <a:t>Sustainable</a:t>
            </a:r>
            <a:r>
              <a:rPr lang="de-DE" dirty="0"/>
              <a:t> </a:t>
            </a:r>
            <a:r>
              <a:rPr lang="de-DE" dirty="0" err="1"/>
              <a:t>Packaging</a:t>
            </a:r>
            <a:r>
              <a:rPr lang="de-DE" dirty="0"/>
              <a:t> </a:t>
            </a:r>
            <a:r>
              <a:rPr lang="de-DE" dirty="0" err="1"/>
              <a:t>institute</a:t>
            </a:r>
            <a:endParaRPr lang="de-DE" dirty="0"/>
          </a:p>
        </p:txBody>
      </p:sp>
      <p:pic>
        <p:nvPicPr>
          <p:cNvPr id="19" name="Grafik 18">
            <a:extLst>
              <a:ext uri="{FF2B5EF4-FFF2-40B4-BE49-F238E27FC236}">
                <a16:creationId xmlns:a16="http://schemas.microsoft.com/office/drawing/2014/main" id="{DD8593B1-CC4D-47DC-B1EB-583E10854BEC}"/>
              </a:ext>
            </a:extLst>
          </p:cNvPr>
          <p:cNvPicPr>
            <a:picLocks noChangeAspect="1"/>
          </p:cNvPicPr>
          <p:nvPr/>
        </p:nvPicPr>
        <p:blipFill>
          <a:blip r:embed="rId3"/>
          <a:stretch>
            <a:fillRect/>
          </a:stretch>
        </p:blipFill>
        <p:spPr>
          <a:xfrm>
            <a:off x="398206" y="1166306"/>
            <a:ext cx="9144000" cy="4001820"/>
          </a:xfrm>
          <a:prstGeom prst="rect">
            <a:avLst/>
          </a:prstGeom>
        </p:spPr>
      </p:pic>
    </p:spTree>
    <p:extLst>
      <p:ext uri="{BB962C8B-B14F-4D97-AF65-F5344CB8AC3E}">
        <p14:creationId xmlns:p14="http://schemas.microsoft.com/office/powerpoint/2010/main" val="3708105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191ED8-AF90-4406-8BF0-58DB7FC5D463}"/>
              </a:ext>
            </a:extLst>
          </p:cNvPr>
          <p:cNvSpPr>
            <a:spLocks noGrp="1"/>
          </p:cNvSpPr>
          <p:nvPr>
            <p:ph type="title"/>
          </p:nvPr>
        </p:nvSpPr>
        <p:spPr/>
        <p:txBody>
          <a:bodyPr/>
          <a:lstStyle/>
          <a:p>
            <a:pPr marL="0" indent="0">
              <a:buNone/>
            </a:pPr>
            <a:r>
              <a:rPr lang="de-DE" dirty="0" err="1"/>
              <a:t>Agricultural</a:t>
            </a:r>
            <a:r>
              <a:rPr lang="de-DE" dirty="0"/>
              <a:t> University </a:t>
            </a:r>
            <a:r>
              <a:rPr lang="de-DE" dirty="0" err="1"/>
              <a:t>of</a:t>
            </a:r>
            <a:r>
              <a:rPr lang="de-DE" dirty="0"/>
              <a:t> Athens</a:t>
            </a:r>
            <a:endParaRPr lang="en-GB" dirty="0"/>
          </a:p>
        </p:txBody>
      </p:sp>
      <p:sp>
        <p:nvSpPr>
          <p:cNvPr id="5" name="TextBox 4">
            <a:extLst>
              <a:ext uri="{FF2B5EF4-FFF2-40B4-BE49-F238E27FC236}">
                <a16:creationId xmlns:a16="http://schemas.microsoft.com/office/drawing/2014/main" id="{A903F5F8-9447-DDB9-F822-36CA62F7672E}"/>
              </a:ext>
            </a:extLst>
          </p:cNvPr>
          <p:cNvSpPr txBox="1"/>
          <p:nvPr/>
        </p:nvSpPr>
        <p:spPr>
          <a:xfrm>
            <a:off x="5679459" y="863263"/>
            <a:ext cx="3354096" cy="420564"/>
          </a:xfrm>
          <a:prstGeom prst="rect">
            <a:avLst/>
          </a:prstGeom>
          <a:noFill/>
        </p:spPr>
        <p:txBody>
          <a:bodyPr wrap="square">
            <a:spAutoFit/>
          </a:bodyPr>
          <a:lstStyle/>
          <a:p>
            <a:pPr algn="ctr" defTabSz="609630"/>
            <a:r>
              <a:rPr lang="en-US" sz="2133" b="1" dirty="0">
                <a:solidFill>
                  <a:srgbClr val="17726D"/>
                </a:solidFill>
                <a:latin typeface="Times New Roman" panose="02020603050405020304" pitchFamily="18" charset="0"/>
                <a:ea typeface="Verdana"/>
                <a:cs typeface="Times New Roman" panose="02020603050405020304" pitchFamily="18" charset="0"/>
                <a:sym typeface="Verdana"/>
              </a:rPr>
              <a:t>Research interests</a:t>
            </a:r>
            <a:endParaRPr lang="en-US" sz="2133" dirty="0">
              <a:solidFill>
                <a:srgbClr val="17726D"/>
              </a:solidFill>
              <a:latin typeface="Times New Roman" panose="02020603050405020304" pitchFamily="18" charset="0"/>
              <a:cs typeface="Times New Roman" panose="02020603050405020304" pitchFamily="18" charset="0"/>
            </a:endParaRPr>
          </a:p>
        </p:txBody>
      </p:sp>
      <p:grpSp>
        <p:nvGrpSpPr>
          <p:cNvPr id="6" name="Ομάδα 9">
            <a:extLst>
              <a:ext uri="{FF2B5EF4-FFF2-40B4-BE49-F238E27FC236}">
                <a16:creationId xmlns:a16="http://schemas.microsoft.com/office/drawing/2014/main" id="{2EBB0A4D-56BF-2AAF-2C29-E99991FC7079}"/>
              </a:ext>
            </a:extLst>
          </p:cNvPr>
          <p:cNvGrpSpPr/>
          <p:nvPr/>
        </p:nvGrpSpPr>
        <p:grpSpPr>
          <a:xfrm>
            <a:off x="194651" y="643792"/>
            <a:ext cx="4322682" cy="2932263"/>
            <a:chOff x="-167687" y="562348"/>
            <a:chExt cx="3925554" cy="2760448"/>
          </a:xfrm>
        </p:grpSpPr>
        <p:pic>
          <p:nvPicPr>
            <p:cNvPr id="7" name="Google Shape;140;p1">
              <a:extLst>
                <a:ext uri="{FF2B5EF4-FFF2-40B4-BE49-F238E27FC236}">
                  <a16:creationId xmlns:a16="http://schemas.microsoft.com/office/drawing/2014/main" id="{8FAF7760-1734-0015-2ED4-F3B1AD8B5857}"/>
                </a:ext>
              </a:extLst>
            </p:cNvPr>
            <p:cNvPicPr preferRelativeResize="0">
              <a:picLocks/>
            </p:cNvPicPr>
            <p:nvPr/>
          </p:nvPicPr>
          <p:blipFill rotWithShape="1">
            <a:blip r:embed="rId2">
              <a:alphaModFix/>
            </a:blip>
            <a:srcRect t="18383" r="-450" b="13597"/>
            <a:stretch/>
          </p:blipFill>
          <p:spPr>
            <a:xfrm>
              <a:off x="-167687" y="783808"/>
              <a:ext cx="3740083" cy="1956259"/>
            </a:xfrm>
            <a:prstGeom prst="rect">
              <a:avLst/>
            </a:prstGeom>
            <a:solidFill>
              <a:srgbClr val="F2F2F2"/>
            </a:solidFill>
            <a:ln>
              <a:noFill/>
            </a:ln>
          </p:spPr>
        </p:pic>
        <p:pic>
          <p:nvPicPr>
            <p:cNvPr id="8" name="Google Shape;154;p2" descr="http://www2.aua.gr/sites/all/themes/themecornflex/images/AgriculturalUniversityOfAthens100px.png">
              <a:extLst>
                <a:ext uri="{FF2B5EF4-FFF2-40B4-BE49-F238E27FC236}">
                  <a16:creationId xmlns:a16="http://schemas.microsoft.com/office/drawing/2014/main" id="{F1EAA02A-B314-694D-7CE0-ACE9194C2236}"/>
                </a:ext>
              </a:extLst>
            </p:cNvPr>
            <p:cNvPicPr preferRelativeResize="0"/>
            <p:nvPr/>
          </p:nvPicPr>
          <p:blipFill rotWithShape="1">
            <a:blip r:embed="rId3">
              <a:alphaModFix/>
            </a:blip>
            <a:srcRect l="1" r="-28060"/>
            <a:stretch/>
          </p:blipFill>
          <p:spPr>
            <a:xfrm>
              <a:off x="-167687" y="562348"/>
              <a:ext cx="2324420" cy="442920"/>
            </a:xfrm>
            <a:prstGeom prst="rect">
              <a:avLst/>
            </a:prstGeom>
            <a:noFill/>
            <a:ln>
              <a:noFill/>
            </a:ln>
          </p:spPr>
        </p:pic>
        <p:sp>
          <p:nvSpPr>
            <p:cNvPr id="9" name="Google Shape;153;p2">
              <a:extLst>
                <a:ext uri="{FF2B5EF4-FFF2-40B4-BE49-F238E27FC236}">
                  <a16:creationId xmlns:a16="http://schemas.microsoft.com/office/drawing/2014/main" id="{B3BBA76B-7683-5EA6-2398-35DA97292FB5}"/>
                </a:ext>
              </a:extLst>
            </p:cNvPr>
            <p:cNvSpPr txBox="1"/>
            <p:nvPr/>
          </p:nvSpPr>
          <p:spPr>
            <a:xfrm>
              <a:off x="-167687" y="2760133"/>
              <a:ext cx="3925554" cy="562663"/>
            </a:xfrm>
            <a:prstGeom prst="rect">
              <a:avLst/>
            </a:prstGeom>
            <a:solidFill>
              <a:srgbClr val="FFFFFF">
                <a:alpha val="20784"/>
              </a:srgbClr>
            </a:solidFill>
            <a:ln>
              <a:noFill/>
            </a:ln>
          </p:spPr>
          <p:txBody>
            <a:bodyPr spcFirstLastPara="1" wrap="square" lIns="95036" tIns="47505" rIns="95036" bIns="47505" anchor="t" anchorCtr="0">
              <a:noAutofit/>
            </a:bodyPr>
            <a:lstStyle/>
            <a:p>
              <a:pPr marL="99014" lvl="1" defTabSz="609630">
                <a:spcBef>
                  <a:spcPts val="400"/>
                </a:spcBef>
              </a:pPr>
              <a:r>
                <a:rPr lang="en-US" sz="1200" b="1" dirty="0">
                  <a:solidFill>
                    <a:srgbClr val="262626"/>
                  </a:solidFill>
                  <a:latin typeface="Verdana"/>
                  <a:ea typeface="Verdana"/>
                  <a:cs typeface="Verdana"/>
                  <a:sym typeface="Verdana"/>
                </a:rPr>
                <a:t>Agricultural University of Athens</a:t>
              </a:r>
              <a:endParaRPr sz="1200" dirty="0">
                <a:solidFill>
                  <a:prstClr val="black"/>
                </a:solidFill>
                <a:latin typeface="Calibri"/>
              </a:endParaRPr>
            </a:p>
            <a:p>
              <a:pPr marL="99014" lvl="1" defTabSz="609630">
                <a:spcBef>
                  <a:spcPts val="400"/>
                </a:spcBef>
              </a:pPr>
              <a:r>
                <a:rPr lang="en-US" sz="1200" dirty="0">
                  <a:solidFill>
                    <a:srgbClr val="262626"/>
                  </a:solidFill>
                  <a:latin typeface="Verdana"/>
                  <a:ea typeface="Verdana"/>
                  <a:cs typeface="Verdana"/>
                  <a:sym typeface="Verdana"/>
                </a:rPr>
                <a:t>Department of Food Science and Human Nutrition</a:t>
              </a:r>
              <a:endParaRPr sz="1200" dirty="0">
                <a:solidFill>
                  <a:prstClr val="black"/>
                </a:solidFill>
                <a:latin typeface="Calibri"/>
              </a:endParaRPr>
            </a:p>
          </p:txBody>
        </p:sp>
      </p:grpSp>
      <p:pic>
        <p:nvPicPr>
          <p:cNvPr id="11" name="Picture 10">
            <a:extLst>
              <a:ext uri="{FF2B5EF4-FFF2-40B4-BE49-F238E27FC236}">
                <a16:creationId xmlns:a16="http://schemas.microsoft.com/office/drawing/2014/main" id="{213C2C60-7724-C9FD-2FD4-9ADFCF47BA77}"/>
              </a:ext>
            </a:extLst>
          </p:cNvPr>
          <p:cNvPicPr>
            <a:picLocks noChangeAspect="1"/>
          </p:cNvPicPr>
          <p:nvPr/>
        </p:nvPicPr>
        <p:blipFill>
          <a:blip r:embed="rId4"/>
          <a:srcRect l="13784" r="15087"/>
          <a:stretch>
            <a:fillRect/>
          </a:stretch>
        </p:blipFill>
        <p:spPr>
          <a:xfrm>
            <a:off x="5047674" y="1947364"/>
            <a:ext cx="3588259" cy="3609154"/>
          </a:xfrm>
          <a:prstGeom prst="rect">
            <a:avLst/>
          </a:prstGeom>
        </p:spPr>
      </p:pic>
      <p:sp>
        <p:nvSpPr>
          <p:cNvPr id="13" name="TextBox 12">
            <a:extLst>
              <a:ext uri="{FF2B5EF4-FFF2-40B4-BE49-F238E27FC236}">
                <a16:creationId xmlns:a16="http://schemas.microsoft.com/office/drawing/2014/main" id="{57277D4C-E1AD-C999-3DC9-3EDF6EBAA438}"/>
              </a:ext>
            </a:extLst>
          </p:cNvPr>
          <p:cNvSpPr txBox="1"/>
          <p:nvPr/>
        </p:nvSpPr>
        <p:spPr>
          <a:xfrm>
            <a:off x="2192481" y="3951467"/>
            <a:ext cx="2324852" cy="882293"/>
          </a:xfrm>
          <a:prstGeom prst="rect">
            <a:avLst/>
          </a:prstGeom>
          <a:noFill/>
        </p:spPr>
        <p:txBody>
          <a:bodyPr wrap="square">
            <a:spAutoFit/>
          </a:bodyPr>
          <a:lstStyle/>
          <a:p>
            <a:pPr marL="0" lvl="1" indent="0" defTabSz="609630">
              <a:spcBef>
                <a:spcPts val="400"/>
              </a:spcBef>
            </a:pPr>
            <a:r>
              <a:rPr lang="en-US" sz="1200" dirty="0">
                <a:solidFill>
                  <a:srgbClr val="262626"/>
                </a:solidFill>
                <a:latin typeface="Verdana"/>
                <a:ea typeface="Verdana"/>
                <a:cs typeface="Verdana"/>
                <a:sym typeface="Verdana"/>
              </a:rPr>
              <a:t>Group of Food Bioprocesses Engineering &amp; Circular Bioeconomy</a:t>
            </a:r>
            <a:endParaRPr lang="en-US" sz="1200" dirty="0">
              <a:solidFill>
                <a:srgbClr val="262626"/>
              </a:solidFill>
              <a:latin typeface="Verdana"/>
              <a:ea typeface="Verdana"/>
              <a:cs typeface="Verdana"/>
            </a:endParaRPr>
          </a:p>
          <a:p>
            <a:pPr marL="0" lvl="1" indent="0" defTabSz="609630">
              <a:spcBef>
                <a:spcPts val="400"/>
              </a:spcBef>
            </a:pPr>
            <a:r>
              <a:rPr lang="en-US" sz="1200" dirty="0">
                <a:solidFill>
                  <a:srgbClr val="0000CC"/>
                </a:solidFill>
                <a:latin typeface="Verdana"/>
                <a:ea typeface="Verdana"/>
                <a:cs typeface="Verdana"/>
                <a:sym typeface="Verdana"/>
              </a:rPr>
              <a:t>https://</a:t>
            </a:r>
            <a:r>
              <a:rPr lang="en-US" sz="1200" dirty="0" err="1">
                <a:solidFill>
                  <a:srgbClr val="0000CC"/>
                </a:solidFill>
                <a:latin typeface="Verdana"/>
                <a:ea typeface="Verdana"/>
                <a:cs typeface="Verdana"/>
                <a:sym typeface="Verdana"/>
              </a:rPr>
              <a:t>becb.aua.gr</a:t>
            </a:r>
            <a:r>
              <a:rPr lang="en-US" sz="1200" dirty="0">
                <a:solidFill>
                  <a:srgbClr val="0000CC"/>
                </a:solidFill>
                <a:latin typeface="Verdana"/>
                <a:ea typeface="Verdana"/>
                <a:cs typeface="Verdana"/>
                <a:sym typeface="Verdana"/>
              </a:rPr>
              <a:t>/</a:t>
            </a:r>
            <a:r>
              <a:rPr lang="en-US" sz="1200" dirty="0">
                <a:solidFill>
                  <a:srgbClr val="262626"/>
                </a:solidFill>
                <a:latin typeface="Verdana"/>
                <a:ea typeface="Verdana"/>
                <a:cs typeface="Verdana"/>
                <a:sym typeface="Verdana"/>
              </a:rPr>
              <a:t> </a:t>
            </a:r>
          </a:p>
        </p:txBody>
      </p:sp>
      <p:pic>
        <p:nvPicPr>
          <p:cNvPr id="14" name="Picture 36">
            <a:extLst>
              <a:ext uri="{FF2B5EF4-FFF2-40B4-BE49-F238E27FC236}">
                <a16:creationId xmlns:a16="http://schemas.microsoft.com/office/drawing/2014/main" id="{FAE49DF5-5DB2-BE74-AE93-C67F25061894}"/>
              </a:ext>
            </a:extLst>
          </p:cNvPr>
          <p:cNvPicPr>
            <a:picLocks noChangeAspect="1"/>
          </p:cNvPicPr>
          <p:nvPr/>
        </p:nvPicPr>
        <p:blipFill>
          <a:blip r:embed="rId5"/>
          <a:stretch>
            <a:fillRect/>
          </a:stretch>
        </p:blipFill>
        <p:spPr>
          <a:xfrm>
            <a:off x="120466" y="3565664"/>
            <a:ext cx="2072015" cy="1711742"/>
          </a:xfrm>
          <a:prstGeom prst="rect">
            <a:avLst/>
          </a:prstGeom>
        </p:spPr>
      </p:pic>
      <p:sp>
        <p:nvSpPr>
          <p:cNvPr id="15" name="Oval 14">
            <a:extLst>
              <a:ext uri="{FF2B5EF4-FFF2-40B4-BE49-F238E27FC236}">
                <a16:creationId xmlns:a16="http://schemas.microsoft.com/office/drawing/2014/main" id="{334C97DD-3538-ACB2-0118-41E8C0790858}"/>
              </a:ext>
            </a:extLst>
          </p:cNvPr>
          <p:cNvSpPr/>
          <p:nvPr/>
        </p:nvSpPr>
        <p:spPr>
          <a:xfrm>
            <a:off x="4591518" y="1498250"/>
            <a:ext cx="4501823" cy="4216750"/>
          </a:xfrm>
          <a:prstGeom prst="ellipse">
            <a:avLst/>
          </a:prstGeom>
          <a:noFill/>
          <a:ln w="57150">
            <a:solidFill>
              <a:srgbClr val="00B84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30C91287-5D64-DC3A-BC15-67B7B434F63D}"/>
              </a:ext>
            </a:extLst>
          </p:cNvPr>
          <p:cNvSpPr/>
          <p:nvPr/>
        </p:nvSpPr>
        <p:spPr>
          <a:xfrm>
            <a:off x="4946462" y="1412246"/>
            <a:ext cx="1070264" cy="92283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pic>
        <p:nvPicPr>
          <p:cNvPr id="25" name="Picture 24">
            <a:extLst>
              <a:ext uri="{FF2B5EF4-FFF2-40B4-BE49-F238E27FC236}">
                <a16:creationId xmlns:a16="http://schemas.microsoft.com/office/drawing/2014/main" id="{AD421583-84F6-1C23-12EA-7DA5557EC767}"/>
              </a:ext>
            </a:extLst>
          </p:cNvPr>
          <p:cNvPicPr>
            <a:picLocks noChangeAspect="1"/>
          </p:cNvPicPr>
          <p:nvPr/>
        </p:nvPicPr>
        <p:blipFill>
          <a:blip r:embed="rId6"/>
          <a:srcRect l="18115" r="18853"/>
          <a:stretch>
            <a:fillRect/>
          </a:stretch>
        </p:blipFill>
        <p:spPr>
          <a:xfrm>
            <a:off x="4333549" y="832612"/>
            <a:ext cx="1805878" cy="1910021"/>
          </a:xfrm>
          <a:prstGeom prst="rect">
            <a:avLst/>
          </a:prstGeom>
        </p:spPr>
      </p:pic>
    </p:spTree>
    <p:extLst>
      <p:ext uri="{BB962C8B-B14F-4D97-AF65-F5344CB8AC3E}">
        <p14:creationId xmlns:p14="http://schemas.microsoft.com/office/powerpoint/2010/main" val="3185092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5736867" y="1"/>
            <a:ext cx="3407133" cy="57149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de-DE" sz="1350">
              <a:solidFill>
                <a:prstClr val="white"/>
              </a:solidFill>
              <a:latin typeface="Source Sans Pro"/>
            </a:endParaRPr>
          </a:p>
        </p:txBody>
      </p:sp>
      <p:pic>
        <p:nvPicPr>
          <p:cNvPr id="3" name="Inhaltsplatzhalter 14"/>
          <p:cNvPicPr>
            <a:picLocks noChangeAspect="1"/>
          </p:cNvPicPr>
          <p:nvPr/>
        </p:nvPicPr>
        <p:blipFill rotWithShape="1">
          <a:blip r:embed="rId3"/>
          <a:srcRect l="8826" r="7113"/>
          <a:stretch/>
        </p:blipFill>
        <p:spPr>
          <a:xfrm>
            <a:off x="-424876" y="1"/>
            <a:ext cx="6161744" cy="5714999"/>
          </a:xfrm>
          <a:prstGeom prst="rect">
            <a:avLst/>
          </a:prstGeom>
        </p:spPr>
      </p:pic>
      <p:sp>
        <p:nvSpPr>
          <p:cNvPr id="4" name="Titel 1">
            <a:extLst>
              <a:ext uri="{FF2B5EF4-FFF2-40B4-BE49-F238E27FC236}">
                <a16:creationId xmlns:a16="http://schemas.microsoft.com/office/drawing/2014/main" id="{B7FD23A2-4C77-4D78-9C64-02D3CFB127F4}"/>
              </a:ext>
            </a:extLst>
          </p:cNvPr>
          <p:cNvSpPr txBox="1">
            <a:spLocks/>
          </p:cNvSpPr>
          <p:nvPr/>
        </p:nvSpPr>
        <p:spPr>
          <a:xfrm>
            <a:off x="6374958" y="1546384"/>
            <a:ext cx="2331720" cy="2311490"/>
          </a:xfrm>
          <a:prstGeom prst="rect">
            <a:avLst/>
          </a:prstGeom>
        </p:spPr>
        <p:txBody>
          <a:bodyPr vert="horz" lIns="68580" tIns="34290" rIns="68580" bIns="34290" rtlCol="0" anchor="b">
            <a:normAutofit/>
          </a:bodyPr>
          <a:lstStyle>
            <a:lvl1pPr algn="l" defTabSz="914400" rtl="0" eaLnBrk="1" latinLnBrk="0" hangingPunct="1">
              <a:lnSpc>
                <a:spcPct val="85000"/>
              </a:lnSpc>
              <a:spcBef>
                <a:spcPct val="0"/>
              </a:spcBef>
              <a:buNone/>
              <a:defRPr sz="4800" kern="1200" spc="-50" baseline="0">
                <a:solidFill>
                  <a:schemeClr val="tx1"/>
                </a:solidFill>
                <a:latin typeface="+mj-lt"/>
                <a:ea typeface="+mj-ea"/>
                <a:cs typeface="+mj-cs"/>
              </a:defRPr>
            </a:lvl1pPr>
          </a:lstStyle>
          <a:p>
            <a:pPr defTabSz="685800" fontAlgn="auto">
              <a:spcAft>
                <a:spcPts val="0"/>
              </a:spcAft>
            </a:pPr>
            <a:r>
              <a:rPr lang="de-DE" sz="3300" spc="-38" dirty="0" err="1">
                <a:solidFill>
                  <a:prstClr val="white"/>
                </a:solidFill>
                <a:latin typeface="Source Sans Pro"/>
              </a:rPr>
              <a:t>Shaping</a:t>
            </a:r>
            <a:r>
              <a:rPr lang="de-DE" sz="3300" spc="-38" dirty="0">
                <a:solidFill>
                  <a:prstClr val="white"/>
                </a:solidFill>
                <a:latin typeface="Source Sans Pro"/>
              </a:rPr>
              <a:t>  a </a:t>
            </a:r>
            <a:r>
              <a:rPr lang="de-DE" sz="3300" spc="-38" dirty="0" err="1">
                <a:solidFill>
                  <a:prstClr val="white"/>
                </a:solidFill>
                <a:latin typeface="Source Sans Pro"/>
              </a:rPr>
              <a:t>more</a:t>
            </a:r>
            <a:r>
              <a:rPr lang="de-DE" sz="3300" spc="-38" dirty="0">
                <a:solidFill>
                  <a:prstClr val="white"/>
                </a:solidFill>
                <a:latin typeface="Source Sans Pro"/>
              </a:rPr>
              <a:t> </a:t>
            </a:r>
            <a:r>
              <a:rPr lang="de-DE" sz="3300" spc="-38" dirty="0" err="1">
                <a:solidFill>
                  <a:prstClr val="white"/>
                </a:solidFill>
                <a:latin typeface="Source Sans Pro"/>
              </a:rPr>
              <a:t>sustainable</a:t>
            </a:r>
            <a:r>
              <a:rPr lang="de-DE" sz="3300" spc="-38" dirty="0">
                <a:solidFill>
                  <a:prstClr val="white"/>
                </a:solidFill>
                <a:latin typeface="Source Sans Pro"/>
              </a:rPr>
              <a:t> </a:t>
            </a:r>
            <a:r>
              <a:rPr lang="de-DE" sz="3300" spc="-38" dirty="0" err="1">
                <a:solidFill>
                  <a:prstClr val="white"/>
                </a:solidFill>
                <a:latin typeface="Source Sans Pro"/>
              </a:rPr>
              <a:t>future</a:t>
            </a:r>
            <a:r>
              <a:rPr lang="de-DE" sz="3300" spc="-38" dirty="0">
                <a:solidFill>
                  <a:prstClr val="white"/>
                </a:solidFill>
                <a:latin typeface="Source Sans Pro"/>
              </a:rPr>
              <a:t> </a:t>
            </a:r>
            <a:r>
              <a:rPr lang="de-DE" sz="3300" spc="-38" dirty="0" err="1">
                <a:solidFill>
                  <a:prstClr val="white"/>
                </a:solidFill>
                <a:latin typeface="Source Sans Pro"/>
              </a:rPr>
              <a:t>together</a:t>
            </a:r>
            <a:r>
              <a:rPr lang="de-DE" sz="3300" spc="-38" dirty="0">
                <a:solidFill>
                  <a:prstClr val="white"/>
                </a:solidFill>
                <a:latin typeface="Source Sans Pro"/>
              </a:rPr>
              <a:t> </a:t>
            </a:r>
          </a:p>
        </p:txBody>
      </p:sp>
    </p:spTree>
    <p:extLst>
      <p:ext uri="{BB962C8B-B14F-4D97-AF65-F5344CB8AC3E}">
        <p14:creationId xmlns:p14="http://schemas.microsoft.com/office/powerpoint/2010/main" val="2275277243"/>
      </p:ext>
    </p:extLst>
  </p:cSld>
  <p:clrMapOvr>
    <a:masterClrMapping/>
  </p:clrMapOvr>
</p:sld>
</file>

<file path=ppt/theme/theme1.xml><?xml version="1.0" encoding="utf-8"?>
<a:theme xmlns:a="http://schemas.openxmlformats.org/drawingml/2006/main" name="Personalizza struttur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Sho-DIAG">
      <a:dk1>
        <a:sysClr val="windowText" lastClr="000000"/>
      </a:dk1>
      <a:lt1>
        <a:sysClr val="window" lastClr="FFFFFF"/>
      </a:lt1>
      <a:dk2>
        <a:srgbClr val="292D38"/>
      </a:dk2>
      <a:lt2>
        <a:srgbClr val="F1F2F2"/>
      </a:lt2>
      <a:accent1>
        <a:srgbClr val="414651"/>
      </a:accent1>
      <a:accent2>
        <a:srgbClr val="DC365B"/>
      </a:accent2>
      <a:accent3>
        <a:srgbClr val="CBCBCA"/>
      </a:accent3>
      <a:accent4>
        <a:srgbClr val="FFC000"/>
      </a:accent4>
      <a:accent5>
        <a:srgbClr val="DC365B"/>
      </a:accent5>
      <a:accent6>
        <a:srgbClr val="DC365B"/>
      </a:accent6>
      <a:hlink>
        <a:srgbClr val="DC365B"/>
      </a:hlink>
      <a:folHlink>
        <a:srgbClr val="DC365B"/>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f7f1471-ff71-4fbb-8f01-daf14c559031">
      <Terms xmlns="http://schemas.microsoft.com/office/infopath/2007/PartnerControls"/>
    </lcf76f155ced4ddcb4097134ff3c332f>
    <TaxCatchAll xmlns="8d2aa6cf-e25e-41c5-8c2a-2ffef38bfeb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609F331069BE204FBD7FA1548F8BEA94" ma:contentTypeVersion="15" ma:contentTypeDescription="Crear nuevo documento." ma:contentTypeScope="" ma:versionID="45bf0b98fa396b72abb97e81b54ae5b0">
  <xsd:schema xmlns:xsd="http://www.w3.org/2001/XMLSchema" xmlns:xs="http://www.w3.org/2001/XMLSchema" xmlns:p="http://schemas.microsoft.com/office/2006/metadata/properties" xmlns:ns2="ef7f1471-ff71-4fbb-8f01-daf14c559031" xmlns:ns3="8d2aa6cf-e25e-41c5-8c2a-2ffef38bfeb9" targetNamespace="http://schemas.microsoft.com/office/2006/metadata/properties" ma:root="true" ma:fieldsID="62aff11b926335c1503290d7d4321e27" ns2:_="" ns3:_="">
    <xsd:import namespace="ef7f1471-ff71-4fbb-8f01-daf14c559031"/>
    <xsd:import namespace="8d2aa6cf-e25e-41c5-8c2a-2ffef38bfeb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7f1471-ff71-4fbb-8f01-daf14c5590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Etiquetas de imagen" ma:readOnly="false" ma:fieldId="{5cf76f15-5ced-4ddc-b409-7134ff3c332f}" ma:taxonomyMulti="true" ma:sspId="6a36a150-6b0f-415d-91d8-457b6ff5e719"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d2aa6cf-e25e-41c5-8c2a-2ffef38bfeb9" elementFormDefault="qualified">
    <xsd:import namespace="http://schemas.microsoft.com/office/2006/documentManagement/types"/>
    <xsd:import namespace="http://schemas.microsoft.com/office/infopath/2007/PartnerControls"/>
    <xsd:element name="SharedWithUsers" ma:index="17"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Detalles de uso compartido" ma:internalName="SharedWithDetails" ma:readOnly="true">
      <xsd:simpleType>
        <xsd:restriction base="dms:Note">
          <xsd:maxLength value="255"/>
        </xsd:restriction>
      </xsd:simpleType>
    </xsd:element>
    <xsd:element name="TaxCatchAll" ma:index="21" nillable="true" ma:displayName="Taxonomy Catch All Column" ma:hidden="true" ma:list="{4e69a43e-cf48-4489-8439-de8aebb7658f}" ma:internalName="TaxCatchAll" ma:showField="CatchAllData" ma:web="8d2aa6cf-e25e-41c5-8c2a-2ffef38bfeb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7A59008-8877-4426-A8BA-1AB21069EF05}">
  <ds:schemaRefs>
    <ds:schemaRef ds:uri="http://schemas.microsoft.com/sharepoint/v3/contenttype/forms"/>
  </ds:schemaRefs>
</ds:datastoreItem>
</file>

<file path=customXml/itemProps2.xml><?xml version="1.0" encoding="utf-8"?>
<ds:datastoreItem xmlns:ds="http://schemas.openxmlformats.org/officeDocument/2006/customXml" ds:itemID="{CFFBF8E0-44D4-4771-9166-758F9AFFFD9F}">
  <ds:schemaRefs>
    <ds:schemaRef ds:uri="http://schemas.microsoft.com/office/2006/documentManagement/types"/>
    <ds:schemaRef ds:uri="http://purl.org/dc/elements/1.1/"/>
    <ds:schemaRef ds:uri="http://schemas.microsoft.com/office/2006/metadata/properties"/>
    <ds:schemaRef ds:uri="http://purl.org/dc/terms/"/>
    <ds:schemaRef ds:uri="http://purl.org/dc/dcmitype/"/>
    <ds:schemaRef ds:uri="ef7f1471-ff71-4fbb-8f01-daf14c559031"/>
    <ds:schemaRef ds:uri="http://schemas.openxmlformats.org/package/2006/metadata/core-properties"/>
    <ds:schemaRef ds:uri="http://schemas.microsoft.com/office/infopath/2007/PartnerControls"/>
    <ds:schemaRef ds:uri="8d2aa6cf-e25e-41c5-8c2a-2ffef38bfeb9"/>
    <ds:schemaRef ds:uri="http://www.w3.org/XML/1998/namespace"/>
  </ds:schemaRefs>
</ds:datastoreItem>
</file>

<file path=customXml/itemProps3.xml><?xml version="1.0" encoding="utf-8"?>
<ds:datastoreItem xmlns:ds="http://schemas.openxmlformats.org/officeDocument/2006/customXml" ds:itemID="{C3463148-60BF-4138-A48C-E4F257E99B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7f1471-ff71-4fbb-8f01-daf14c559031"/>
    <ds:schemaRef ds:uri="8d2aa6cf-e25e-41c5-8c2a-2ffef38bfe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8120</TotalTime>
  <Words>3715</Words>
  <Application>Microsoft Macintosh PowerPoint</Application>
  <PresentationFormat>On-screen Show (16:10)</PresentationFormat>
  <Paragraphs>708</Paragraphs>
  <Slides>45</Slides>
  <Notes>23</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45</vt:i4>
      </vt:variant>
    </vt:vector>
  </HeadingPairs>
  <TitlesOfParts>
    <vt:vector size="59" baseType="lpstr">
      <vt:lpstr>Arial</vt:lpstr>
      <vt:lpstr>Calibri</vt:lpstr>
      <vt:lpstr>Calibri Light</vt:lpstr>
      <vt:lpstr>Cambria Math</vt:lpstr>
      <vt:lpstr>Courier New</vt:lpstr>
      <vt:lpstr>Frutiger 45 Light</vt:lpstr>
      <vt:lpstr>Open Sans</vt:lpstr>
      <vt:lpstr>Source Sans Pro</vt:lpstr>
      <vt:lpstr>The Hand Bold (Body)</vt:lpstr>
      <vt:lpstr>Times New Roman</vt:lpstr>
      <vt:lpstr>Verdana</vt:lpstr>
      <vt:lpstr>Wingdings</vt:lpstr>
      <vt:lpstr>Personalizza struttura</vt:lpstr>
      <vt:lpstr>Custom Design</vt:lpstr>
      <vt:lpstr>Sustainability assessment of packaging</vt:lpstr>
      <vt:lpstr>Agenda</vt:lpstr>
      <vt:lpstr>Ongoing research project - BioSupPack</vt:lpstr>
      <vt:lpstr> Ongoing research project - BioSupPack</vt:lpstr>
      <vt:lpstr>PowerPoint Presentation</vt:lpstr>
      <vt:lpstr>PowerPoint Presentation</vt:lpstr>
      <vt:lpstr>Albstadt-Sigmaringen University‘s Sustainable Packaging institute</vt:lpstr>
      <vt:lpstr>Agricultural University of Athens</vt:lpstr>
      <vt:lpstr>PowerPoint Presentation</vt:lpstr>
      <vt:lpstr>Sustainabilty assessment Basics</vt:lpstr>
      <vt:lpstr>Why are sustainability assessments important?</vt:lpstr>
      <vt:lpstr>Why are sustainbility assessments important?</vt:lpstr>
      <vt:lpstr>Life Cycle assessment LCA</vt:lpstr>
      <vt:lpstr>How are sustainability assements done in general?</vt:lpstr>
      <vt:lpstr>Goal and Scope</vt:lpstr>
      <vt:lpstr>Goal and Scope: Functional unit</vt:lpstr>
      <vt:lpstr>Goal and Scope: Functional Unit</vt:lpstr>
      <vt:lpstr>Goal and Scope: System boundries</vt:lpstr>
      <vt:lpstr>Life Cycle Inventory: Template</vt:lpstr>
      <vt:lpstr>Impact assessment: Categories on the example of the recipe method</vt:lpstr>
      <vt:lpstr>Impact assessment: Downstream purification solvent</vt:lpstr>
      <vt:lpstr>Impact assessment: Downstream purification solvent</vt:lpstr>
      <vt:lpstr>Interpretation </vt:lpstr>
      <vt:lpstr>Life Cycle COsting assessment LCC</vt:lpstr>
      <vt:lpstr>Methodological Framework for Life Cycle Costing (LCC)</vt:lpstr>
      <vt:lpstr>Process Design</vt:lpstr>
      <vt:lpstr>Process Design</vt:lpstr>
      <vt:lpstr>Aspen plus </vt:lpstr>
      <vt:lpstr>Equipment Sizing </vt:lpstr>
      <vt:lpstr>Purchased Equipment Cost  </vt:lpstr>
      <vt:lpstr>Cost of Manufacturing (COM)</vt:lpstr>
      <vt:lpstr>Minimum Selling Price (MSP)</vt:lpstr>
      <vt:lpstr>Total Life Cycle Cost LCC</vt:lpstr>
      <vt:lpstr>Sustainability assessments</vt:lpstr>
      <vt:lpstr>Sustainability assessments</vt:lpstr>
      <vt:lpstr>Social life cycle assessment slca</vt:lpstr>
      <vt:lpstr>Social LCA</vt:lpstr>
      <vt:lpstr>How are social LCAs done?</vt:lpstr>
      <vt:lpstr>Goal and Scope</vt:lpstr>
      <vt:lpstr>Social Impact assessment: Impact categories</vt:lpstr>
      <vt:lpstr>Social Impact Assessment with social hotspot data base</vt:lpstr>
      <vt:lpstr>Interpretation</vt:lpstr>
      <vt:lpstr>Outlook</vt:lpstr>
      <vt:lpstr>Any Questions?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BIOSUPPACK ppt template</dc:title>
  <dc:creator>ENCO</dc:creator>
  <cp:lastModifiedBy>Dimitrios Ladakis</cp:lastModifiedBy>
  <cp:revision>984</cp:revision>
  <dcterms:created xsi:type="dcterms:W3CDTF">2015-10-27T16:57:11Z</dcterms:created>
  <dcterms:modified xsi:type="dcterms:W3CDTF">2026-03-03T07:51:30Z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0x010100609F331069BE204FBD7FA1548F8BEA94</vt:lpwstr>
  </property>
</Properties>
</file>