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5143500" cx="9144000"/>
  <p:notesSz cx="6858000" cy="9144000"/>
  <p:embeddedFontLst>
    <p:embeddedFont>
      <p:font typeface="Play"/>
      <p:regular r:id="rId32"/>
      <p:bold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Play-bold.fntdata"/><Relationship Id="rId10" Type="http://schemas.openxmlformats.org/officeDocument/2006/relationships/slide" Target="slides/slide4.xml"/><Relationship Id="rId32" Type="http://schemas.openxmlformats.org/officeDocument/2006/relationships/font" Target="fonts/Play-regular.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cc3e4971bc_6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cc3e4971bc_6_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cc3e4971bc_6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g3cc3e4971bc_6_19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cc3e4971bc_6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3cc3e4971bc_6_20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cc3e4971bc_6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g3cc3e4971bc_6_20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cc3e4971bc_6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3cc3e4971bc_6_2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cc3e4971bc_6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3cc3e4971bc_6_2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cc3e4971bc_6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g3cc3e4971bc_6_2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cc3e4971bc_6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g3cc3e4971bc_6_23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cc3e4971bc_6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g3cc3e4971bc_6_2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cc3e4971bc_6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g3cc3e4971bc_6_2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cc3e4971bc_6_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g3cc3e4971bc_6_2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cc3e4971bc_6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g3cc3e4971bc_6_8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cc3e4971bc_6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g3cc3e4971bc_6_25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cc3e4971bc_6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3cc3e4971bc_6_26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cc3e4971bc_6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g3cc3e4971bc_6_26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cc3e4971bc_6_2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g3cc3e4971bc_6_26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cc3e4971bc_6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cc3e4971bc_6_27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cc3e4971bc_6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g3cc3e4971bc_6_27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cc3e4971bc_6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3cc3e4971bc_6_10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cc3e4971bc_6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3cc3e4971bc_6_1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cc3e4971bc_6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3cc3e4971bc_6_1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cc3e4971bc_6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3cc3e4971bc_6_1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cc3e4971bc_6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g3cc3e4971bc_6_1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cc3e4971bc_6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3cc3e4971bc_6_1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cc3e4971bc_6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3cc3e4971bc_6_19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Play"/>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8" name="Google Shape;58;p14"/>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59" name="Google Shape;59;p14"/>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4"/>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4"/>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5"/>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5"/>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16"/>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9" name="Google Shape;69;p1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2" name="Shape 72"/>
        <p:cNvGrpSpPr/>
        <p:nvPr/>
      </p:nvGrpSpPr>
      <p:grpSpPr>
        <a:xfrm>
          <a:off x="0" y="0"/>
          <a:ext cx="0" cy="0"/>
          <a:chOff x="0" y="0"/>
          <a:chExt cx="0" cy="0"/>
        </a:xfrm>
      </p:grpSpPr>
      <p:sp>
        <p:nvSpPr>
          <p:cNvPr id="73" name="Google Shape;73;p17"/>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7"/>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7"/>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7"/>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7" name="Shape 77"/>
        <p:cNvGrpSpPr/>
        <p:nvPr/>
      </p:nvGrpSpPr>
      <p:grpSpPr>
        <a:xfrm>
          <a:off x="0" y="0"/>
          <a:ext cx="0" cy="0"/>
          <a:chOff x="0" y="0"/>
          <a:chExt cx="0" cy="0"/>
        </a:xfrm>
      </p:grpSpPr>
      <p:sp>
        <p:nvSpPr>
          <p:cNvPr id="78" name="Google Shape;78;p18"/>
          <p:cNvSpPr txBox="1"/>
          <p:nvPr>
            <p:ph type="title"/>
          </p:nvPr>
        </p:nvSpPr>
        <p:spPr>
          <a:xfrm>
            <a:off x="623888" y="1282304"/>
            <a:ext cx="7886700" cy="213955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Play"/>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18"/>
          <p:cNvSpPr txBox="1"/>
          <p:nvPr>
            <p:ph idx="1" type="body"/>
          </p:nvPr>
        </p:nvSpPr>
        <p:spPr>
          <a:xfrm>
            <a:off x="623888" y="3442098"/>
            <a:ext cx="7886700" cy="112514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757575"/>
              </a:buClr>
              <a:buSzPts val="1800"/>
              <a:buNone/>
              <a:defRPr sz="1800">
                <a:solidFill>
                  <a:srgbClr val="757575"/>
                </a:solidFill>
              </a:defRPr>
            </a:lvl1pPr>
            <a:lvl2pPr indent="-228600" lvl="1" marL="914400" algn="l">
              <a:lnSpc>
                <a:spcPct val="90000"/>
              </a:lnSpc>
              <a:spcBef>
                <a:spcPts val="375"/>
              </a:spcBef>
              <a:spcAft>
                <a:spcPts val="0"/>
              </a:spcAft>
              <a:buClr>
                <a:srgbClr val="757575"/>
              </a:buClr>
              <a:buSzPts val="1500"/>
              <a:buNone/>
              <a:defRPr sz="1500">
                <a:solidFill>
                  <a:srgbClr val="757575"/>
                </a:solidFill>
              </a:defRPr>
            </a:lvl2pPr>
            <a:lvl3pPr indent="-228600" lvl="2" marL="1371600" algn="l">
              <a:lnSpc>
                <a:spcPct val="90000"/>
              </a:lnSpc>
              <a:spcBef>
                <a:spcPts val="375"/>
              </a:spcBef>
              <a:spcAft>
                <a:spcPts val="0"/>
              </a:spcAft>
              <a:buClr>
                <a:srgbClr val="757575"/>
              </a:buClr>
              <a:buSzPts val="1350"/>
              <a:buNone/>
              <a:defRPr sz="1350">
                <a:solidFill>
                  <a:srgbClr val="757575"/>
                </a:solidFill>
              </a:defRPr>
            </a:lvl3pPr>
            <a:lvl4pPr indent="-228600" lvl="3" marL="1828800" algn="l">
              <a:lnSpc>
                <a:spcPct val="90000"/>
              </a:lnSpc>
              <a:spcBef>
                <a:spcPts val="375"/>
              </a:spcBef>
              <a:spcAft>
                <a:spcPts val="0"/>
              </a:spcAft>
              <a:buClr>
                <a:srgbClr val="757575"/>
              </a:buClr>
              <a:buSzPts val="1200"/>
              <a:buNone/>
              <a:defRPr sz="1200">
                <a:solidFill>
                  <a:srgbClr val="757575"/>
                </a:solidFill>
              </a:defRPr>
            </a:lvl4pPr>
            <a:lvl5pPr indent="-228600" lvl="4" marL="2286000" algn="l">
              <a:lnSpc>
                <a:spcPct val="90000"/>
              </a:lnSpc>
              <a:spcBef>
                <a:spcPts val="375"/>
              </a:spcBef>
              <a:spcAft>
                <a:spcPts val="0"/>
              </a:spcAft>
              <a:buClr>
                <a:srgbClr val="757575"/>
              </a:buClr>
              <a:buSzPts val="1200"/>
              <a:buNone/>
              <a:defRPr sz="1200">
                <a:solidFill>
                  <a:srgbClr val="757575"/>
                </a:solidFill>
              </a:defRPr>
            </a:lvl5pPr>
            <a:lvl6pPr indent="-228600" lvl="5" marL="2743200" algn="l">
              <a:lnSpc>
                <a:spcPct val="90000"/>
              </a:lnSpc>
              <a:spcBef>
                <a:spcPts val="375"/>
              </a:spcBef>
              <a:spcAft>
                <a:spcPts val="0"/>
              </a:spcAft>
              <a:buClr>
                <a:srgbClr val="757575"/>
              </a:buClr>
              <a:buSzPts val="1200"/>
              <a:buNone/>
              <a:defRPr sz="1200">
                <a:solidFill>
                  <a:srgbClr val="757575"/>
                </a:solidFill>
              </a:defRPr>
            </a:lvl6pPr>
            <a:lvl7pPr indent="-228600" lvl="6" marL="3200400" algn="l">
              <a:lnSpc>
                <a:spcPct val="90000"/>
              </a:lnSpc>
              <a:spcBef>
                <a:spcPts val="375"/>
              </a:spcBef>
              <a:spcAft>
                <a:spcPts val="0"/>
              </a:spcAft>
              <a:buClr>
                <a:srgbClr val="757575"/>
              </a:buClr>
              <a:buSzPts val="1200"/>
              <a:buNone/>
              <a:defRPr sz="1200">
                <a:solidFill>
                  <a:srgbClr val="757575"/>
                </a:solidFill>
              </a:defRPr>
            </a:lvl7pPr>
            <a:lvl8pPr indent="-228600" lvl="7" marL="3657600" algn="l">
              <a:lnSpc>
                <a:spcPct val="90000"/>
              </a:lnSpc>
              <a:spcBef>
                <a:spcPts val="375"/>
              </a:spcBef>
              <a:spcAft>
                <a:spcPts val="0"/>
              </a:spcAft>
              <a:buClr>
                <a:srgbClr val="757575"/>
              </a:buClr>
              <a:buSzPts val="1200"/>
              <a:buNone/>
              <a:defRPr sz="1200">
                <a:solidFill>
                  <a:srgbClr val="757575"/>
                </a:solidFill>
              </a:defRPr>
            </a:lvl8pPr>
            <a:lvl9pPr indent="-228600" lvl="8" marL="4114800" algn="l">
              <a:lnSpc>
                <a:spcPct val="90000"/>
              </a:lnSpc>
              <a:spcBef>
                <a:spcPts val="375"/>
              </a:spcBef>
              <a:spcAft>
                <a:spcPts val="0"/>
              </a:spcAft>
              <a:buClr>
                <a:srgbClr val="757575"/>
              </a:buClr>
              <a:buSzPts val="1200"/>
              <a:buNone/>
              <a:defRPr sz="1200">
                <a:solidFill>
                  <a:srgbClr val="757575"/>
                </a:solidFill>
              </a:defRPr>
            </a:lvl9pPr>
          </a:lstStyle>
          <a:p/>
        </p:txBody>
      </p:sp>
      <p:sp>
        <p:nvSpPr>
          <p:cNvPr id="80" name="Google Shape;80;p1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3" name="Shape 83"/>
        <p:cNvGrpSpPr/>
        <p:nvPr/>
      </p:nvGrpSpPr>
      <p:grpSpPr>
        <a:xfrm>
          <a:off x="0" y="0"/>
          <a:ext cx="0" cy="0"/>
          <a:chOff x="0" y="0"/>
          <a:chExt cx="0" cy="0"/>
        </a:xfrm>
      </p:grpSpPr>
      <p:sp>
        <p:nvSpPr>
          <p:cNvPr id="84" name="Google Shape;84;p19"/>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19"/>
          <p:cNvSpPr txBox="1"/>
          <p:nvPr>
            <p:ph idx="1" type="body"/>
          </p:nvPr>
        </p:nvSpPr>
        <p:spPr>
          <a:xfrm>
            <a:off x="628650" y="1369219"/>
            <a:ext cx="38862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6" name="Google Shape;86;p19"/>
          <p:cNvSpPr txBox="1"/>
          <p:nvPr>
            <p:ph idx="2" type="body"/>
          </p:nvPr>
        </p:nvSpPr>
        <p:spPr>
          <a:xfrm>
            <a:off x="4629150" y="1369219"/>
            <a:ext cx="38862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7" name="Google Shape;87;p1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1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0" name="Shape 90"/>
        <p:cNvGrpSpPr/>
        <p:nvPr/>
      </p:nvGrpSpPr>
      <p:grpSpPr>
        <a:xfrm>
          <a:off x="0" y="0"/>
          <a:ext cx="0" cy="0"/>
          <a:chOff x="0" y="0"/>
          <a:chExt cx="0" cy="0"/>
        </a:xfrm>
      </p:grpSpPr>
      <p:sp>
        <p:nvSpPr>
          <p:cNvPr id="91" name="Google Shape;91;p20"/>
          <p:cNvSpPr txBox="1"/>
          <p:nvPr>
            <p:ph type="title"/>
          </p:nvPr>
        </p:nvSpPr>
        <p:spPr>
          <a:xfrm>
            <a:off x="629841"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20"/>
          <p:cNvSpPr txBox="1"/>
          <p:nvPr>
            <p:ph idx="1" type="body"/>
          </p:nvPr>
        </p:nvSpPr>
        <p:spPr>
          <a:xfrm>
            <a:off x="629842" y="1260872"/>
            <a:ext cx="3868340" cy="6179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93" name="Google Shape;93;p20"/>
          <p:cNvSpPr txBox="1"/>
          <p:nvPr>
            <p:ph idx="2" type="body"/>
          </p:nvPr>
        </p:nvSpPr>
        <p:spPr>
          <a:xfrm>
            <a:off x="629842" y="1878806"/>
            <a:ext cx="3868340" cy="276344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4" name="Google Shape;94;p20"/>
          <p:cNvSpPr txBox="1"/>
          <p:nvPr>
            <p:ph idx="3" type="body"/>
          </p:nvPr>
        </p:nvSpPr>
        <p:spPr>
          <a:xfrm>
            <a:off x="4629150" y="1260872"/>
            <a:ext cx="3887391" cy="6179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95" name="Google Shape;95;p20"/>
          <p:cNvSpPr txBox="1"/>
          <p:nvPr>
            <p:ph idx="4" type="body"/>
          </p:nvPr>
        </p:nvSpPr>
        <p:spPr>
          <a:xfrm>
            <a:off x="4629150" y="1878806"/>
            <a:ext cx="3887391" cy="276344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6" name="Google Shape;96;p20"/>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0"/>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20"/>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629841" y="342900"/>
            <a:ext cx="2949178" cy="12001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1" name="Google Shape;101;p21"/>
          <p:cNvSpPr txBox="1"/>
          <p:nvPr>
            <p:ph idx="1" type="body"/>
          </p:nvPr>
        </p:nvSpPr>
        <p:spPr>
          <a:xfrm>
            <a:off x="3887391" y="740569"/>
            <a:ext cx="4629150" cy="3655219"/>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102" name="Google Shape;102;p21"/>
          <p:cNvSpPr txBox="1"/>
          <p:nvPr>
            <p:ph idx="2" type="body"/>
          </p:nvPr>
        </p:nvSpPr>
        <p:spPr>
          <a:xfrm>
            <a:off x="629841" y="1543050"/>
            <a:ext cx="2949178" cy="285869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103" name="Google Shape;103;p21"/>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1"/>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1"/>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629841" y="342900"/>
            <a:ext cx="2949178" cy="12001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8" name="Google Shape;108;p22"/>
          <p:cNvSpPr/>
          <p:nvPr>
            <p:ph idx="2" type="pic"/>
          </p:nvPr>
        </p:nvSpPr>
        <p:spPr>
          <a:xfrm>
            <a:off x="3887391" y="740569"/>
            <a:ext cx="4629150" cy="3655219"/>
          </a:xfrm>
          <a:prstGeom prst="rect">
            <a:avLst/>
          </a:prstGeom>
          <a:noFill/>
          <a:ln>
            <a:noFill/>
          </a:ln>
        </p:spPr>
      </p:sp>
      <p:sp>
        <p:nvSpPr>
          <p:cNvPr id="109" name="Google Shape;109;p22"/>
          <p:cNvSpPr txBox="1"/>
          <p:nvPr>
            <p:ph idx="1" type="body"/>
          </p:nvPr>
        </p:nvSpPr>
        <p:spPr>
          <a:xfrm>
            <a:off x="629841" y="1543050"/>
            <a:ext cx="2949178" cy="285869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110" name="Google Shape;110;p22"/>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22"/>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2"/>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5" name="Google Shape;115;p23"/>
          <p:cNvSpPr txBox="1"/>
          <p:nvPr>
            <p:ph idx="1" type="body"/>
          </p:nvPr>
        </p:nvSpPr>
        <p:spPr>
          <a:xfrm rot="5400000">
            <a:off x="2940248" y="-942379"/>
            <a:ext cx="3263504"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6" name="Google Shape;116;p23"/>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3"/>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2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5350073" y="1467446"/>
            <a:ext cx="4358879"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24"/>
          <p:cNvSpPr txBox="1"/>
          <p:nvPr>
            <p:ph idx="1" type="body"/>
          </p:nvPr>
        </p:nvSpPr>
        <p:spPr>
          <a:xfrm rot="5400000">
            <a:off x="1349573" y="-447079"/>
            <a:ext cx="4358879"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2" name="Google Shape;122;p24"/>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24"/>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24"/>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Play"/>
              <a:buNone/>
              <a:defRPr b="0" i="0" sz="33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9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rgbClr val="757575"/>
                </a:solidFill>
                <a:latin typeface="Arial"/>
                <a:ea typeface="Arial"/>
                <a:cs typeface="Arial"/>
                <a:sym typeface="Arial"/>
              </a:defRPr>
            </a:lvl1pPr>
            <a:lvl2pPr indent="0" lvl="1" marL="0" marR="0" rtl="0" algn="r">
              <a:spcBef>
                <a:spcPts val="0"/>
              </a:spcBef>
              <a:buNone/>
              <a:defRPr b="0" i="0" sz="900" u="none" cap="none" strike="noStrike">
                <a:solidFill>
                  <a:srgbClr val="757575"/>
                </a:solidFill>
                <a:latin typeface="Arial"/>
                <a:ea typeface="Arial"/>
                <a:cs typeface="Arial"/>
                <a:sym typeface="Arial"/>
              </a:defRPr>
            </a:lvl2pPr>
            <a:lvl3pPr indent="0" lvl="2" marL="0" marR="0" rtl="0" algn="r">
              <a:spcBef>
                <a:spcPts val="0"/>
              </a:spcBef>
              <a:buNone/>
              <a:defRPr b="0" i="0" sz="900" u="none" cap="none" strike="noStrike">
                <a:solidFill>
                  <a:srgbClr val="757575"/>
                </a:solidFill>
                <a:latin typeface="Arial"/>
                <a:ea typeface="Arial"/>
                <a:cs typeface="Arial"/>
                <a:sym typeface="Arial"/>
              </a:defRPr>
            </a:lvl3pPr>
            <a:lvl4pPr indent="0" lvl="3" marL="0" marR="0" rtl="0" algn="r">
              <a:spcBef>
                <a:spcPts val="0"/>
              </a:spcBef>
              <a:buNone/>
              <a:defRPr b="0" i="0" sz="900" u="none" cap="none" strike="noStrike">
                <a:solidFill>
                  <a:srgbClr val="757575"/>
                </a:solidFill>
                <a:latin typeface="Arial"/>
                <a:ea typeface="Arial"/>
                <a:cs typeface="Arial"/>
                <a:sym typeface="Arial"/>
              </a:defRPr>
            </a:lvl4pPr>
            <a:lvl5pPr indent="0" lvl="4" marL="0" marR="0" rtl="0" algn="r">
              <a:spcBef>
                <a:spcPts val="0"/>
              </a:spcBef>
              <a:buNone/>
              <a:defRPr b="0" i="0" sz="900" u="none" cap="none" strike="noStrike">
                <a:solidFill>
                  <a:srgbClr val="757575"/>
                </a:solidFill>
                <a:latin typeface="Arial"/>
                <a:ea typeface="Arial"/>
                <a:cs typeface="Arial"/>
                <a:sym typeface="Arial"/>
              </a:defRPr>
            </a:lvl5pPr>
            <a:lvl6pPr indent="0" lvl="5" marL="0" marR="0" rtl="0" algn="r">
              <a:spcBef>
                <a:spcPts val="0"/>
              </a:spcBef>
              <a:buNone/>
              <a:defRPr b="0" i="0" sz="900" u="none" cap="none" strike="noStrike">
                <a:solidFill>
                  <a:srgbClr val="757575"/>
                </a:solidFill>
                <a:latin typeface="Arial"/>
                <a:ea typeface="Arial"/>
                <a:cs typeface="Arial"/>
                <a:sym typeface="Arial"/>
              </a:defRPr>
            </a:lvl6pPr>
            <a:lvl7pPr indent="0" lvl="6" marL="0" marR="0" rtl="0" algn="r">
              <a:spcBef>
                <a:spcPts val="0"/>
              </a:spcBef>
              <a:buNone/>
              <a:defRPr b="0" i="0" sz="900" u="none" cap="none" strike="noStrike">
                <a:solidFill>
                  <a:srgbClr val="757575"/>
                </a:solidFill>
                <a:latin typeface="Arial"/>
                <a:ea typeface="Arial"/>
                <a:cs typeface="Arial"/>
                <a:sym typeface="Arial"/>
              </a:defRPr>
            </a:lvl7pPr>
            <a:lvl8pPr indent="0" lvl="7" marL="0" marR="0" rtl="0" algn="r">
              <a:spcBef>
                <a:spcPts val="0"/>
              </a:spcBef>
              <a:buNone/>
              <a:defRPr b="0" i="0" sz="900" u="none" cap="none" strike="noStrike">
                <a:solidFill>
                  <a:srgbClr val="757575"/>
                </a:solidFill>
                <a:latin typeface="Arial"/>
                <a:ea typeface="Arial"/>
                <a:cs typeface="Arial"/>
                <a:sym typeface="Arial"/>
              </a:defRPr>
            </a:lvl8pPr>
            <a:lvl9pPr indent="0" lvl="8" marL="0" marR="0" rtl="0" algn="r">
              <a:spcBef>
                <a:spcPts val="0"/>
              </a:spcBef>
              <a:buNone/>
              <a:defRPr b="0" i="0" sz="9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jpg"/><Relationship Id="rId5"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6.jp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61.png"/><Relationship Id="rId6" Type="http://schemas.openxmlformats.org/officeDocument/2006/relationships/image" Target="../media/image4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51.png"/><Relationship Id="rId4" Type="http://schemas.openxmlformats.org/officeDocument/2006/relationships/image" Target="../media/image39.png"/><Relationship Id="rId5" Type="http://schemas.openxmlformats.org/officeDocument/2006/relationships/image" Target="../media/image54.png"/><Relationship Id="rId6" Type="http://schemas.openxmlformats.org/officeDocument/2006/relationships/image" Target="../media/image56.png"/><Relationship Id="rId7" Type="http://schemas.openxmlformats.org/officeDocument/2006/relationships/image" Target="../media/image5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62.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42.png"/><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hyperlink" Target="https://doi.org/10.16997/wpcc.91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doi.org/10.1215/0961754X-1630424"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hyperlink" Target="https://doi.org/10.5281/zenodo.6535460" TargetMode="Externa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50.jpg"/><Relationship Id="rId4" Type="http://schemas.openxmlformats.org/officeDocument/2006/relationships/hyperlink" Target="https://doi.org/10.17613/jg2as-4642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8.png"/><Relationship Id="rId4" Type="http://schemas.openxmlformats.org/officeDocument/2006/relationships/hyperlink" Target="https://copim.pubpub.org/" TargetMode="External"/><Relationship Id="rId5" Type="http://schemas.openxmlformats.org/officeDocument/2006/relationships/image" Target="../media/image3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6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58.png"/><Relationship Id="rId4" Type="http://schemas.openxmlformats.org/officeDocument/2006/relationships/hyperlink" Target="https://blog.scholarled.org/lost-in-translation-revisiting-notions-of-community-and-scholar-led-publishing-in-international-context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5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59.png"/><Relationship Id="rId4" Type="http://schemas.openxmlformats.org/officeDocument/2006/relationships/image" Target="../media/image65.png"/><Relationship Id="rId5" Type="http://schemas.openxmlformats.org/officeDocument/2006/relationships/image" Target="../media/image6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hyperlink" Target="https://copim.pub/" TargetMode="External"/><Relationship Id="rId5" Type="http://schemas.openxmlformats.org/officeDocument/2006/relationships/image" Target="../media/image2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21.jpg"/><Relationship Id="rId5" Type="http://schemas.openxmlformats.org/officeDocument/2006/relationships/image" Target="../media/image11.jpg"/><Relationship Id="rId6"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18.png"/><Relationship Id="rId5" Type="http://schemas.openxmlformats.org/officeDocument/2006/relationships/image" Target="../media/image5.png"/><Relationship Id="rId6" Type="http://schemas.openxmlformats.org/officeDocument/2006/relationships/image" Target="../media/image2.jpg"/><Relationship Id="rId7" Type="http://schemas.openxmlformats.org/officeDocument/2006/relationships/hyperlink" Target="https://doi.org/10.5281/zenodo.15490313" TargetMode="External"/><Relationship Id="rId8" Type="http://schemas.openxmlformats.org/officeDocument/2006/relationships/image" Target="../media/image7.png"/></Relationships>
</file>

<file path=ppt/slides/_rels/slide8.xml.rels><?xml version="1.0" encoding="UTF-8" standalone="yes"?><Relationships xmlns="http://schemas.openxmlformats.org/package/2006/relationships"><Relationship Id="rId20" Type="http://schemas.openxmlformats.org/officeDocument/2006/relationships/image" Target="../media/image36.png"/><Relationship Id="rId11" Type="http://schemas.openxmlformats.org/officeDocument/2006/relationships/image" Target="../media/image26.jpg"/><Relationship Id="rId22" Type="http://schemas.openxmlformats.org/officeDocument/2006/relationships/image" Target="../media/image27.png"/><Relationship Id="rId10" Type="http://schemas.openxmlformats.org/officeDocument/2006/relationships/image" Target="../media/image19.gif"/><Relationship Id="rId21" Type="http://schemas.openxmlformats.org/officeDocument/2006/relationships/image" Target="../media/image49.png"/><Relationship Id="rId13" Type="http://schemas.openxmlformats.org/officeDocument/2006/relationships/image" Target="../media/image32.png"/><Relationship Id="rId12" Type="http://schemas.openxmlformats.org/officeDocument/2006/relationships/image" Target="../media/image38.png"/><Relationship Id="rId23" Type="http://schemas.openxmlformats.org/officeDocument/2006/relationships/image" Target="../media/image40.png"/><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24.png"/><Relationship Id="rId9" Type="http://schemas.openxmlformats.org/officeDocument/2006/relationships/image" Target="../media/image23.jpg"/><Relationship Id="rId15" Type="http://schemas.openxmlformats.org/officeDocument/2006/relationships/image" Target="../media/image63.png"/><Relationship Id="rId14" Type="http://schemas.openxmlformats.org/officeDocument/2006/relationships/image" Target="../media/image25.png"/><Relationship Id="rId17" Type="http://schemas.openxmlformats.org/officeDocument/2006/relationships/image" Target="../media/image29.png"/><Relationship Id="rId16" Type="http://schemas.openxmlformats.org/officeDocument/2006/relationships/image" Target="../media/image33.png"/><Relationship Id="rId5" Type="http://schemas.openxmlformats.org/officeDocument/2006/relationships/image" Target="../media/image28.png"/><Relationship Id="rId19" Type="http://schemas.openxmlformats.org/officeDocument/2006/relationships/image" Target="../media/image31.png"/><Relationship Id="rId6" Type="http://schemas.openxmlformats.org/officeDocument/2006/relationships/image" Target="../media/image13.jpg"/><Relationship Id="rId18" Type="http://schemas.openxmlformats.org/officeDocument/2006/relationships/image" Target="../media/image34.jpg"/><Relationship Id="rId7" Type="http://schemas.openxmlformats.org/officeDocument/2006/relationships/image" Target="../media/image17.png"/><Relationship Id="rId8"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5"/>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en">
                <a:solidFill>
                  <a:srgbClr val="888888"/>
                </a:solidFill>
                <a:latin typeface="Calibri"/>
                <a:ea typeface="Calibri"/>
                <a:cs typeface="Calibri"/>
                <a:sym typeface="Calibri"/>
              </a:rPr>
              <a:t>25 February 2026</a:t>
            </a:r>
            <a:endParaRPr>
              <a:solidFill>
                <a:srgbClr val="888888"/>
              </a:solidFill>
              <a:latin typeface="Calibri"/>
              <a:ea typeface="Calibri"/>
              <a:cs typeface="Calibri"/>
              <a:sym typeface="Calibri"/>
            </a:endParaRPr>
          </a:p>
        </p:txBody>
      </p:sp>
      <p:sp>
        <p:nvSpPr>
          <p:cNvPr id="130" name="Google Shape;130;p2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
                <a:solidFill>
                  <a:srgbClr val="888888"/>
                </a:solidFill>
                <a:latin typeface="Calibri"/>
                <a:ea typeface="Calibri"/>
                <a:cs typeface="Calibri"/>
                <a:sym typeface="Calibri"/>
              </a:rPr>
              <a:t>‹#›</a:t>
            </a:fld>
            <a:endParaRPr>
              <a:solidFill>
                <a:srgbClr val="888888"/>
              </a:solidFill>
              <a:latin typeface="Calibri"/>
              <a:ea typeface="Calibri"/>
              <a:cs typeface="Calibri"/>
              <a:sym typeface="Calibri"/>
            </a:endParaRPr>
          </a:p>
        </p:txBody>
      </p:sp>
      <p:sp>
        <p:nvSpPr>
          <p:cNvPr id="131" name="Google Shape;131;p25"/>
          <p:cNvSpPr/>
          <p:nvPr/>
        </p:nvSpPr>
        <p:spPr>
          <a:xfrm flipH="1">
            <a:off x="0" y="0"/>
            <a:ext cx="4629420" cy="5143230"/>
          </a:xfrm>
          <a:custGeom>
            <a:rect b="b" l="l" r="r" t="t"/>
            <a:pathLst>
              <a:path extrusionOk="0" h="6858000" w="6172782">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EB801D">
              <a:alpha val="5098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013">
              <a:solidFill>
                <a:schemeClr val="dk1"/>
              </a:solidFill>
              <a:latin typeface="Arial"/>
              <a:ea typeface="Arial"/>
              <a:cs typeface="Arial"/>
              <a:sym typeface="Arial"/>
            </a:endParaRPr>
          </a:p>
        </p:txBody>
      </p:sp>
      <p:sp>
        <p:nvSpPr>
          <p:cNvPr id="132" name="Google Shape;132;p25"/>
          <p:cNvSpPr/>
          <p:nvPr/>
        </p:nvSpPr>
        <p:spPr>
          <a:xfrm>
            <a:off x="0" y="0"/>
            <a:ext cx="4517910" cy="5143230"/>
          </a:xfrm>
          <a:custGeom>
            <a:rect b="b" l="l" r="r" t="t"/>
            <a:pathLst>
              <a:path extrusionOk="0" h="6858000" w="6024154">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013">
              <a:solidFill>
                <a:schemeClr val="dk1"/>
              </a:solidFill>
              <a:latin typeface="Arial"/>
              <a:ea typeface="Arial"/>
              <a:cs typeface="Arial"/>
              <a:sym typeface="Arial"/>
            </a:endParaRPr>
          </a:p>
        </p:txBody>
      </p:sp>
      <p:sp>
        <p:nvSpPr>
          <p:cNvPr id="133" name="Google Shape;133;p25"/>
          <p:cNvSpPr/>
          <p:nvPr/>
        </p:nvSpPr>
        <p:spPr>
          <a:xfrm>
            <a:off x="237447" y="2780945"/>
            <a:ext cx="3196514" cy="13663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t/>
            </a:r>
            <a:endParaRPr sz="1800">
              <a:solidFill>
                <a:srgbClr val="000000"/>
              </a:solidFill>
              <a:latin typeface="Calibri"/>
              <a:ea typeface="Calibri"/>
              <a:cs typeface="Calibri"/>
              <a:sym typeface="Calibri"/>
            </a:endParaRPr>
          </a:p>
          <a:p>
            <a:pPr indent="0" lvl="0" marL="0" marR="0" rtl="0" algn="l">
              <a:lnSpc>
                <a:spcPct val="90000"/>
              </a:lnSpc>
              <a:spcBef>
                <a:spcPts val="751"/>
              </a:spcBef>
              <a:spcAft>
                <a:spcPts val="0"/>
              </a:spcAft>
              <a:buNone/>
            </a:pPr>
            <a:r>
              <a:rPr lang="en" sz="1800">
                <a:solidFill>
                  <a:srgbClr val="000000"/>
                </a:solidFill>
                <a:latin typeface="Arial"/>
                <a:ea typeface="Arial"/>
                <a:cs typeface="Arial"/>
                <a:sym typeface="Arial"/>
              </a:rPr>
              <a:t>Joe Deville &amp; Janneke Adema</a:t>
            </a:r>
            <a:endParaRPr/>
          </a:p>
          <a:p>
            <a:pPr indent="0" lvl="0" marL="0" marR="0" rtl="0" algn="l">
              <a:lnSpc>
                <a:spcPct val="90000"/>
              </a:lnSpc>
              <a:spcBef>
                <a:spcPts val="751"/>
              </a:spcBef>
              <a:spcAft>
                <a:spcPts val="0"/>
              </a:spcAft>
              <a:buNone/>
            </a:pPr>
            <a:r>
              <a:t/>
            </a:r>
            <a:endParaRPr sz="1013">
              <a:solidFill>
                <a:srgbClr val="000000"/>
              </a:solidFill>
              <a:latin typeface="Calibri"/>
              <a:ea typeface="Calibri"/>
              <a:cs typeface="Calibri"/>
              <a:sym typeface="Calibri"/>
            </a:endParaRPr>
          </a:p>
          <a:p>
            <a:pPr indent="0" lvl="0" marL="0" marR="0" rtl="0" algn="l">
              <a:lnSpc>
                <a:spcPct val="90000"/>
              </a:lnSpc>
              <a:spcBef>
                <a:spcPts val="751"/>
              </a:spcBef>
              <a:spcAft>
                <a:spcPts val="0"/>
              </a:spcAft>
              <a:buNone/>
            </a:pPr>
            <a:r>
              <a:rPr lang="en" sz="1013">
                <a:solidFill>
                  <a:srgbClr val="000000"/>
                </a:solidFill>
                <a:latin typeface="Arial"/>
                <a:ea typeface="Arial"/>
                <a:cs typeface="Arial"/>
                <a:sym typeface="Arial"/>
              </a:rPr>
              <a:t>Copim </a:t>
            </a:r>
            <a:r>
              <a:rPr lang="en" sz="1013"/>
              <a:t>C</a:t>
            </a:r>
            <a:r>
              <a:rPr lang="en" sz="1013">
                <a:solidFill>
                  <a:srgbClr val="000000"/>
                </a:solidFill>
                <a:latin typeface="Arial"/>
                <a:ea typeface="Arial"/>
                <a:cs typeface="Arial"/>
                <a:sym typeface="Arial"/>
              </a:rPr>
              <a:t>onference</a:t>
            </a:r>
            <a:endParaRPr/>
          </a:p>
          <a:p>
            <a:pPr indent="0" lvl="0" marL="0" marR="0" rtl="0" algn="l">
              <a:lnSpc>
                <a:spcPct val="90000"/>
              </a:lnSpc>
              <a:spcBef>
                <a:spcPts val="751"/>
              </a:spcBef>
              <a:spcAft>
                <a:spcPts val="0"/>
              </a:spcAft>
              <a:buNone/>
            </a:pPr>
            <a:r>
              <a:rPr lang="en" sz="1013">
                <a:solidFill>
                  <a:srgbClr val="000000"/>
                </a:solidFill>
                <a:latin typeface="Arial"/>
                <a:ea typeface="Arial"/>
                <a:cs typeface="Arial"/>
                <a:sym typeface="Arial"/>
              </a:rPr>
              <a:t>26 &amp; 27 February 2026</a:t>
            </a:r>
            <a:endParaRPr/>
          </a:p>
          <a:p>
            <a:pPr indent="0" lvl="0" marL="0" marR="0" rtl="0" algn="l">
              <a:lnSpc>
                <a:spcPct val="90000"/>
              </a:lnSpc>
              <a:spcBef>
                <a:spcPts val="751"/>
              </a:spcBef>
              <a:spcAft>
                <a:spcPts val="0"/>
              </a:spcAft>
              <a:buNone/>
            </a:pPr>
            <a:r>
              <a:t/>
            </a:r>
            <a:endParaRPr sz="1800">
              <a:solidFill>
                <a:srgbClr val="000000"/>
              </a:solidFill>
              <a:latin typeface="Calibri"/>
              <a:ea typeface="Calibri"/>
              <a:cs typeface="Calibri"/>
              <a:sym typeface="Calibri"/>
            </a:endParaRPr>
          </a:p>
          <a:p>
            <a:pPr indent="0" lvl="0" marL="0" marR="0" rtl="0" algn="l">
              <a:lnSpc>
                <a:spcPct val="90000"/>
              </a:lnSpc>
              <a:spcBef>
                <a:spcPts val="751"/>
              </a:spcBef>
              <a:spcAft>
                <a:spcPts val="0"/>
              </a:spcAft>
              <a:buNone/>
            </a:pPr>
            <a:r>
              <a:rPr lang="en" sz="1800">
                <a:solidFill>
                  <a:srgbClr val="000000"/>
                </a:solidFill>
                <a:latin typeface="Arial"/>
                <a:ea typeface="Arial"/>
                <a:cs typeface="Arial"/>
                <a:sym typeface="Arial"/>
              </a:rPr>
              <a:t>All slides CC BY</a:t>
            </a:r>
            <a:endParaRPr sz="1013">
              <a:solidFill>
                <a:schemeClr val="dk1"/>
              </a:solidFill>
              <a:latin typeface="Arial"/>
              <a:ea typeface="Arial"/>
              <a:cs typeface="Arial"/>
              <a:sym typeface="Arial"/>
            </a:endParaRPr>
          </a:p>
        </p:txBody>
      </p:sp>
      <p:sp>
        <p:nvSpPr>
          <p:cNvPr id="134" name="Google Shape;134;p25"/>
          <p:cNvSpPr/>
          <p:nvPr/>
        </p:nvSpPr>
        <p:spPr>
          <a:xfrm>
            <a:off x="212435" y="303498"/>
            <a:ext cx="3669052" cy="139617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chemeClr val="dk1"/>
                </a:solidFill>
                <a:latin typeface="Arial"/>
                <a:ea typeface="Arial"/>
                <a:cs typeface="Arial"/>
                <a:sym typeface="Arial"/>
              </a:rPr>
              <a:t>Building Platforms, Practice, and Theory</a:t>
            </a:r>
            <a:r>
              <a:rPr lang="en" sz="2400">
                <a:solidFill>
                  <a:schemeClr val="dk1"/>
                </a:solidFill>
                <a:latin typeface="Arial"/>
                <a:ea typeface="Arial"/>
                <a:cs typeface="Arial"/>
                <a:sym typeface="Arial"/>
              </a:rPr>
              <a:t> Copim’s Interventions into Open Book Publishing</a:t>
            </a:r>
            <a:endParaRPr sz="2700">
              <a:solidFill>
                <a:srgbClr val="000000"/>
              </a:solidFill>
              <a:latin typeface="Arial"/>
              <a:ea typeface="Arial"/>
              <a:cs typeface="Arial"/>
              <a:sym typeface="Arial"/>
            </a:endParaRPr>
          </a:p>
        </p:txBody>
      </p:sp>
      <p:pic>
        <p:nvPicPr>
          <p:cNvPr descr="Logo&#10;&#10;Description automatically generated with medium confidence" id="135" name="Google Shape;135;p25"/>
          <p:cNvPicPr preferRelativeResize="0"/>
          <p:nvPr/>
        </p:nvPicPr>
        <p:blipFill rotWithShape="1">
          <a:blip r:embed="rId3">
            <a:alphaModFix/>
          </a:blip>
          <a:srcRect b="0" l="0" r="0" t="0"/>
          <a:stretch/>
        </p:blipFill>
        <p:spPr>
          <a:xfrm>
            <a:off x="7361323" y="4515966"/>
            <a:ext cx="1525507" cy="484288"/>
          </a:xfrm>
          <a:prstGeom prst="rect">
            <a:avLst/>
          </a:prstGeom>
          <a:noFill/>
          <a:ln>
            <a:noFill/>
          </a:ln>
        </p:spPr>
      </p:pic>
      <p:sp>
        <p:nvSpPr>
          <p:cNvPr id="136" name="Google Shape;136;p25"/>
          <p:cNvSpPr/>
          <p:nvPr/>
        </p:nvSpPr>
        <p:spPr>
          <a:xfrm>
            <a:off x="3153721" y="4621188"/>
            <a:ext cx="2293532" cy="27384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013">
                <a:solidFill>
                  <a:srgbClr val="000000"/>
                </a:solidFill>
                <a:latin typeface="Arial"/>
                <a:ea typeface="Arial"/>
                <a:cs typeface="Arial"/>
                <a:sym typeface="Arial"/>
              </a:rPr>
              <a:t>The Copim Open Book Futures project is funded by</a:t>
            </a:r>
            <a:endParaRPr sz="1013">
              <a:solidFill>
                <a:srgbClr val="000000"/>
              </a:solidFill>
              <a:latin typeface="Arial"/>
              <a:ea typeface="Arial"/>
              <a:cs typeface="Arial"/>
              <a:sym typeface="Arial"/>
            </a:endParaRPr>
          </a:p>
        </p:txBody>
      </p:sp>
      <p:pic>
        <p:nvPicPr>
          <p:cNvPr descr="Logo&#10;&#10;Description automatically generated" id="137" name="Google Shape;137;p25"/>
          <p:cNvPicPr preferRelativeResize="0"/>
          <p:nvPr/>
        </p:nvPicPr>
        <p:blipFill rotWithShape="1">
          <a:blip r:embed="rId4">
            <a:alphaModFix/>
          </a:blip>
          <a:srcRect b="0" l="0" r="0" t="0"/>
          <a:stretch/>
        </p:blipFill>
        <p:spPr>
          <a:xfrm>
            <a:off x="5515382" y="4515967"/>
            <a:ext cx="1709682" cy="493229"/>
          </a:xfrm>
          <a:prstGeom prst="rect">
            <a:avLst/>
          </a:prstGeom>
          <a:noFill/>
          <a:ln>
            <a:noFill/>
          </a:ln>
        </p:spPr>
      </p:pic>
      <p:pic>
        <p:nvPicPr>
          <p:cNvPr id="138" name="Google Shape;138;p25"/>
          <p:cNvPicPr preferRelativeResize="0"/>
          <p:nvPr/>
        </p:nvPicPr>
        <p:blipFill rotWithShape="1">
          <a:blip r:embed="rId5">
            <a:alphaModFix/>
          </a:blip>
          <a:srcRect b="0" l="0" r="0" t="0"/>
          <a:stretch/>
        </p:blipFill>
        <p:spPr>
          <a:xfrm>
            <a:off x="6907152" y="143246"/>
            <a:ext cx="1885950" cy="86740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CDED"/>
        </a:solidFill>
      </p:bgPr>
    </p:bg>
    <p:spTree>
      <p:nvGrpSpPr>
        <p:cNvPr id="260" name="Shape 260"/>
        <p:cNvGrpSpPr/>
        <p:nvPr/>
      </p:nvGrpSpPr>
      <p:grpSpPr>
        <a:xfrm>
          <a:off x="0" y="0"/>
          <a:ext cx="0" cy="0"/>
          <a:chOff x="0" y="0"/>
          <a:chExt cx="0" cy="0"/>
        </a:xfrm>
      </p:grpSpPr>
      <p:pic>
        <p:nvPicPr>
          <p:cNvPr descr="Screenshot of the OBC website translated into German" id="261" name="Google Shape;261;p34"/>
          <p:cNvPicPr preferRelativeResize="0"/>
          <p:nvPr/>
        </p:nvPicPr>
        <p:blipFill rotWithShape="1">
          <a:blip r:embed="rId3">
            <a:alphaModFix/>
          </a:blip>
          <a:srcRect b="0" l="0" r="0" t="0"/>
          <a:stretch/>
        </p:blipFill>
        <p:spPr>
          <a:xfrm>
            <a:off x="1981172" y="0"/>
            <a:ext cx="5181656"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2D5"/>
        </a:solidFill>
      </p:bgPr>
    </p:bg>
    <p:spTree>
      <p:nvGrpSpPr>
        <p:cNvPr id="265" name="Shape 265"/>
        <p:cNvGrpSpPr/>
        <p:nvPr/>
      </p:nvGrpSpPr>
      <p:grpSpPr>
        <a:xfrm>
          <a:off x="0" y="0"/>
          <a:ext cx="0" cy="0"/>
          <a:chOff x="0" y="0"/>
          <a:chExt cx="0" cy="0"/>
        </a:xfrm>
      </p:grpSpPr>
      <p:pic>
        <p:nvPicPr>
          <p:cNvPr descr="Picture of the manifesto booklet signed by what would become the ScholarLed consortium" id="266" name="Google Shape;266;p35"/>
          <p:cNvPicPr preferRelativeResize="0"/>
          <p:nvPr/>
        </p:nvPicPr>
        <p:blipFill rotWithShape="1">
          <a:blip r:embed="rId3">
            <a:alphaModFix/>
          </a:blip>
          <a:srcRect b="4193" l="0" r="4688" t="3413"/>
          <a:stretch/>
        </p:blipFill>
        <p:spPr>
          <a:xfrm>
            <a:off x="417368" y="262036"/>
            <a:ext cx="3289678" cy="4257230"/>
          </a:xfrm>
          <a:prstGeom prst="rect">
            <a:avLst/>
          </a:prstGeom>
          <a:noFill/>
          <a:ln>
            <a:noFill/>
          </a:ln>
        </p:spPr>
      </p:pic>
      <p:pic>
        <p:nvPicPr>
          <p:cNvPr descr="Landing Page" id="267" name="Google Shape;267;p35"/>
          <p:cNvPicPr preferRelativeResize="0"/>
          <p:nvPr/>
        </p:nvPicPr>
        <p:blipFill rotWithShape="1">
          <a:blip r:embed="rId4">
            <a:alphaModFix/>
          </a:blip>
          <a:srcRect b="0" l="0" r="0" t="0"/>
          <a:stretch/>
        </p:blipFill>
        <p:spPr>
          <a:xfrm>
            <a:off x="4483078" y="2130357"/>
            <a:ext cx="3975122" cy="882787"/>
          </a:xfrm>
          <a:prstGeom prst="rect">
            <a:avLst/>
          </a:prstGeom>
          <a:noFill/>
          <a:ln>
            <a:noFill/>
          </a:ln>
        </p:spPr>
      </p:pic>
      <p:sp>
        <p:nvSpPr>
          <p:cNvPr id="268" name="Google Shape;268;p35"/>
          <p:cNvSpPr/>
          <p:nvPr/>
        </p:nvSpPr>
        <p:spPr>
          <a:xfrm>
            <a:off x="417368" y="4613260"/>
            <a:ext cx="3289678" cy="259124"/>
          </a:xfrm>
          <a:prstGeom prst="rect">
            <a:avLst/>
          </a:prstGeom>
          <a:solidFill>
            <a:srgbClr val="1F5C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050">
                <a:solidFill>
                  <a:schemeClr val="lt1"/>
                </a:solidFill>
                <a:latin typeface="Arial"/>
                <a:ea typeface="Arial"/>
                <a:cs typeface="Arial"/>
                <a:sym typeface="Arial"/>
              </a:rPr>
              <a:t>Output of the NPFOABD project, June 2018</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F2CF">
            <a:alpha val="98823"/>
          </a:srgbClr>
        </a:solidFill>
      </p:bgPr>
    </p:bg>
    <p:spTree>
      <p:nvGrpSpPr>
        <p:cNvPr id="272" name="Shape 272"/>
        <p:cNvGrpSpPr/>
        <p:nvPr/>
      </p:nvGrpSpPr>
      <p:grpSpPr>
        <a:xfrm>
          <a:off x="0" y="0"/>
          <a:ext cx="0" cy="0"/>
          <a:chOff x="0" y="0"/>
          <a:chExt cx="0" cy="0"/>
        </a:xfrm>
      </p:grpSpPr>
      <p:sp>
        <p:nvSpPr>
          <p:cNvPr id="273" name="Google Shape;273;p36"/>
          <p:cNvSpPr txBox="1"/>
          <p:nvPr>
            <p:ph type="title"/>
          </p:nvPr>
        </p:nvSpPr>
        <p:spPr>
          <a:xfrm>
            <a:off x="108019" y="661308"/>
            <a:ext cx="1974668" cy="1910443"/>
          </a:xfrm>
          <a:prstGeom prst="rect">
            <a:avLst/>
          </a:prstGeom>
          <a:noFill/>
          <a:ln>
            <a:noFill/>
          </a:ln>
        </p:spPr>
        <p:txBody>
          <a:bodyPr anchorCtr="0" anchor="ctr" bIns="34275" lIns="68575" spcFirstLastPara="1" rIns="68575" wrap="square" tIns="34275">
            <a:normAutofit fontScale="90000"/>
          </a:bodyPr>
          <a:lstStyle/>
          <a:p>
            <a:pPr indent="0" lvl="0" marL="0" rtl="0" algn="ctr">
              <a:lnSpc>
                <a:spcPct val="90000"/>
              </a:lnSpc>
              <a:spcBef>
                <a:spcPts val="0"/>
              </a:spcBef>
              <a:spcAft>
                <a:spcPts val="0"/>
              </a:spcAft>
              <a:buClr>
                <a:schemeClr val="dk1"/>
              </a:buClr>
              <a:buSzPct val="100000"/>
              <a:buFont typeface="Arial"/>
              <a:buNone/>
            </a:pPr>
            <a:r>
              <a:rPr lang="en" sz="2700">
                <a:latin typeface="Arial"/>
                <a:ea typeface="Arial"/>
                <a:cs typeface="Arial"/>
                <a:sym typeface="Arial"/>
              </a:rPr>
              <a:t>Scaling Small</a:t>
            </a:r>
            <a:br>
              <a:rPr lang="en" sz="2700">
                <a:latin typeface="Arial"/>
                <a:ea typeface="Arial"/>
                <a:cs typeface="Arial"/>
                <a:sym typeface="Arial"/>
              </a:rPr>
            </a:br>
            <a:r>
              <a:rPr lang="en" sz="2700">
                <a:latin typeface="Arial"/>
                <a:ea typeface="Arial"/>
                <a:cs typeface="Arial"/>
                <a:sym typeface="Arial"/>
              </a:rPr>
              <a:t>&amp;</a:t>
            </a:r>
            <a:br>
              <a:rPr lang="en" sz="2700">
                <a:latin typeface="Arial"/>
                <a:ea typeface="Arial"/>
                <a:cs typeface="Arial"/>
                <a:sym typeface="Arial"/>
              </a:rPr>
            </a:br>
            <a:r>
              <a:rPr lang="en" sz="2700">
                <a:latin typeface="Arial"/>
                <a:ea typeface="Arial"/>
                <a:cs typeface="Arial"/>
                <a:sym typeface="Arial"/>
              </a:rPr>
              <a:t>Bibliodiversity</a:t>
            </a:r>
            <a:endParaRPr sz="2700">
              <a:latin typeface="Arial"/>
              <a:ea typeface="Arial"/>
              <a:cs typeface="Arial"/>
              <a:sym typeface="Arial"/>
            </a:endParaRPr>
          </a:p>
        </p:txBody>
      </p:sp>
      <p:pic>
        <p:nvPicPr>
          <p:cNvPr descr="Front page of the scaling small article written by Adema and Moore" id="274" name="Google Shape;274;p36"/>
          <p:cNvPicPr preferRelativeResize="0"/>
          <p:nvPr>
            <p:ph idx="1" type="body"/>
          </p:nvPr>
        </p:nvPicPr>
        <p:blipFill rotWithShape="1">
          <a:blip r:embed="rId3">
            <a:alphaModFix/>
          </a:blip>
          <a:srcRect b="0" l="0" r="0" t="0"/>
          <a:stretch/>
        </p:blipFill>
        <p:spPr>
          <a:xfrm>
            <a:off x="2248047" y="117075"/>
            <a:ext cx="2323953" cy="3164930"/>
          </a:xfrm>
          <a:prstGeom prst="rect">
            <a:avLst/>
          </a:prstGeom>
          <a:noFill/>
          <a:ln>
            <a:noFill/>
          </a:ln>
        </p:spPr>
      </p:pic>
      <p:pic>
        <p:nvPicPr>
          <p:cNvPr descr="Front page of the Bibliodiversity in Practice paper written by Lucy Barnes and Rupert Gatti" id="275" name="Google Shape;275;p36"/>
          <p:cNvPicPr preferRelativeResize="0"/>
          <p:nvPr/>
        </p:nvPicPr>
        <p:blipFill rotWithShape="1">
          <a:blip r:embed="rId4">
            <a:alphaModFix/>
          </a:blip>
          <a:srcRect b="0" l="0" r="0" t="0"/>
          <a:stretch/>
        </p:blipFill>
        <p:spPr>
          <a:xfrm>
            <a:off x="4823256" y="145410"/>
            <a:ext cx="2197984" cy="3108259"/>
          </a:xfrm>
          <a:prstGeom prst="rect">
            <a:avLst/>
          </a:prstGeom>
          <a:noFill/>
          <a:ln>
            <a:noFill/>
          </a:ln>
          <a:effectLst>
            <a:outerShdw blurRad="63500" sx="102000" rotWithShape="0" algn="ctr" sy="102000">
              <a:srgbClr val="AEAEAE">
                <a:alpha val="56078"/>
              </a:srgbClr>
            </a:outerShdw>
          </a:effectLst>
        </p:spPr>
      </p:pic>
      <p:pic>
        <p:nvPicPr>
          <p:cNvPr descr="Screenshot of the banner of the Copim key reads blogpost on bibliodiversity" id="276" name="Google Shape;276;p36"/>
          <p:cNvPicPr preferRelativeResize="0"/>
          <p:nvPr/>
        </p:nvPicPr>
        <p:blipFill rotWithShape="1">
          <a:blip r:embed="rId5">
            <a:alphaModFix/>
          </a:blip>
          <a:srcRect b="0" l="0" r="0" t="0"/>
          <a:stretch/>
        </p:blipFill>
        <p:spPr>
          <a:xfrm>
            <a:off x="4823255" y="3369911"/>
            <a:ext cx="3928890" cy="1599844"/>
          </a:xfrm>
          <a:prstGeom prst="rect">
            <a:avLst/>
          </a:prstGeom>
          <a:noFill/>
          <a:ln>
            <a:noFill/>
          </a:ln>
        </p:spPr>
      </p:pic>
      <p:pic>
        <p:nvPicPr>
          <p:cNvPr descr="Screenshot of the banner of the Copim key reads blogpost on scale" id="277" name="Google Shape;277;p36"/>
          <p:cNvPicPr preferRelativeResize="0"/>
          <p:nvPr/>
        </p:nvPicPr>
        <p:blipFill rotWithShape="1">
          <a:blip r:embed="rId6">
            <a:alphaModFix/>
          </a:blip>
          <a:srcRect b="0" l="0" r="0" t="0"/>
          <a:stretch/>
        </p:blipFill>
        <p:spPr>
          <a:xfrm>
            <a:off x="526107" y="3369911"/>
            <a:ext cx="4045893" cy="159984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descr="Screenshot from the Thoth website showcasing text outlining their governance" id="282" name="Google Shape;282;p37"/>
          <p:cNvPicPr preferRelativeResize="0"/>
          <p:nvPr/>
        </p:nvPicPr>
        <p:blipFill rotWithShape="1">
          <a:blip r:embed="rId3">
            <a:alphaModFix/>
          </a:blip>
          <a:srcRect b="0" l="0" r="0" t="0"/>
          <a:stretch/>
        </p:blipFill>
        <p:spPr>
          <a:xfrm>
            <a:off x="4696303" y="1427940"/>
            <a:ext cx="4132618" cy="3706100"/>
          </a:xfrm>
          <a:prstGeom prst="rect">
            <a:avLst/>
          </a:prstGeom>
          <a:noFill/>
          <a:ln>
            <a:noFill/>
          </a:ln>
        </p:spPr>
      </p:pic>
      <p:pic>
        <p:nvPicPr>
          <p:cNvPr descr="Thoth logo" id="283" name="Google Shape;283;p37"/>
          <p:cNvPicPr preferRelativeResize="0"/>
          <p:nvPr>
            <p:ph idx="1" type="body"/>
          </p:nvPr>
        </p:nvPicPr>
        <p:blipFill rotWithShape="1">
          <a:blip r:embed="rId4">
            <a:alphaModFix/>
          </a:blip>
          <a:srcRect b="0" l="0" r="0" t="0"/>
          <a:stretch/>
        </p:blipFill>
        <p:spPr>
          <a:xfrm>
            <a:off x="4696303" y="13982"/>
            <a:ext cx="4138498" cy="1427940"/>
          </a:xfrm>
          <a:prstGeom prst="rect">
            <a:avLst/>
          </a:prstGeom>
          <a:noFill/>
          <a:ln>
            <a:noFill/>
          </a:ln>
        </p:spPr>
      </p:pic>
      <p:pic>
        <p:nvPicPr>
          <p:cNvPr descr="Graph showing the governance model of the OBC" id="284" name="Google Shape;284;p37"/>
          <p:cNvPicPr preferRelativeResize="0"/>
          <p:nvPr/>
        </p:nvPicPr>
        <p:blipFill rotWithShape="1">
          <a:blip r:embed="rId5">
            <a:alphaModFix/>
          </a:blip>
          <a:srcRect b="0" l="0" r="0" t="12555"/>
          <a:stretch/>
        </p:blipFill>
        <p:spPr>
          <a:xfrm>
            <a:off x="89995" y="1525314"/>
            <a:ext cx="4376852" cy="1802682"/>
          </a:xfrm>
          <a:prstGeom prst="rect">
            <a:avLst/>
          </a:prstGeom>
          <a:noFill/>
          <a:ln>
            <a:noFill/>
          </a:ln>
        </p:spPr>
      </p:pic>
      <p:pic>
        <p:nvPicPr>
          <p:cNvPr descr="OBC logo" id="285" name="Google Shape;285;p37"/>
          <p:cNvPicPr preferRelativeResize="0"/>
          <p:nvPr/>
        </p:nvPicPr>
        <p:blipFill rotWithShape="1">
          <a:blip r:embed="rId6">
            <a:alphaModFix/>
          </a:blip>
          <a:srcRect b="0" l="0" r="0" t="0"/>
          <a:stretch/>
        </p:blipFill>
        <p:spPr>
          <a:xfrm>
            <a:off x="89995" y="285345"/>
            <a:ext cx="2724150" cy="857250"/>
          </a:xfrm>
          <a:prstGeom prst="rect">
            <a:avLst/>
          </a:prstGeom>
          <a:noFill/>
          <a:ln>
            <a:noFill/>
          </a:ln>
        </p:spPr>
      </p:pic>
      <p:pic>
        <p:nvPicPr>
          <p:cNvPr id="286" name="Google Shape;286;p37"/>
          <p:cNvPicPr preferRelativeResize="0"/>
          <p:nvPr/>
        </p:nvPicPr>
        <p:blipFill rotWithShape="1">
          <a:blip r:embed="rId7">
            <a:alphaModFix/>
          </a:blip>
          <a:srcRect b="0" l="0" r="0" t="0"/>
          <a:stretch/>
        </p:blipFill>
        <p:spPr>
          <a:xfrm>
            <a:off x="0" y="3745216"/>
            <a:ext cx="4690423" cy="64154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E5F8"/>
        </a:solidFill>
      </p:bgPr>
    </p:bg>
    <p:spTree>
      <p:nvGrpSpPr>
        <p:cNvPr id="290" name="Shape 290"/>
        <p:cNvGrpSpPr/>
        <p:nvPr/>
      </p:nvGrpSpPr>
      <p:grpSpPr>
        <a:xfrm>
          <a:off x="0" y="0"/>
          <a:ext cx="0" cy="0"/>
          <a:chOff x="0" y="0"/>
          <a:chExt cx="0" cy="0"/>
        </a:xfrm>
      </p:grpSpPr>
      <p:pic>
        <p:nvPicPr>
          <p:cNvPr descr="Two screenshots of Times Higher Ed website showing articles on ‘humanities and arts degrees deisappearing in parts of the UK’ and ‘Attacks on Critical Race Theory Threaten Democracy’." id="291" name="Google Shape;291;p38"/>
          <p:cNvPicPr preferRelativeResize="0"/>
          <p:nvPr/>
        </p:nvPicPr>
        <p:blipFill rotWithShape="1">
          <a:blip r:embed="rId3">
            <a:alphaModFix/>
          </a:blip>
          <a:srcRect b="0" l="0" r="0" t="0"/>
          <a:stretch/>
        </p:blipFill>
        <p:spPr>
          <a:xfrm>
            <a:off x="283624" y="0"/>
            <a:ext cx="6211924" cy="5143500"/>
          </a:xfrm>
          <a:prstGeom prst="rect">
            <a:avLst/>
          </a:prstGeom>
          <a:noFill/>
          <a:ln>
            <a:noFill/>
          </a:ln>
        </p:spPr>
      </p:pic>
      <p:pic>
        <p:nvPicPr>
          <p:cNvPr descr="A screenshot of a computer&#10;&#10;AI-generated content may be incorrect." id="292" name="Google Shape;292;p38"/>
          <p:cNvPicPr preferRelativeResize="0"/>
          <p:nvPr/>
        </p:nvPicPr>
        <p:blipFill rotWithShape="1">
          <a:blip r:embed="rId4">
            <a:alphaModFix/>
          </a:blip>
          <a:srcRect b="0" l="0" r="0" t="0"/>
          <a:stretch/>
        </p:blipFill>
        <p:spPr>
          <a:xfrm>
            <a:off x="3901966" y="2411342"/>
            <a:ext cx="5462751" cy="201483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2D5"/>
        </a:solidFill>
      </p:bgPr>
    </p:bg>
    <p:spTree>
      <p:nvGrpSpPr>
        <p:cNvPr id="296" name="Shape 296"/>
        <p:cNvGrpSpPr/>
        <p:nvPr/>
      </p:nvGrpSpPr>
      <p:grpSpPr>
        <a:xfrm>
          <a:off x="0" y="0"/>
          <a:ext cx="0" cy="0"/>
          <a:chOff x="0" y="0"/>
          <a:chExt cx="0" cy="0"/>
        </a:xfrm>
      </p:grpSpPr>
      <p:pic>
        <p:nvPicPr>
          <p:cNvPr descr="Logos of members of the wider Copim community" id="297" name="Google Shape;297;p39"/>
          <p:cNvPicPr preferRelativeResize="0"/>
          <p:nvPr>
            <p:ph idx="1" type="body"/>
          </p:nvPr>
        </p:nvPicPr>
        <p:blipFill rotWithShape="1">
          <a:blip r:embed="rId3">
            <a:alphaModFix/>
          </a:blip>
          <a:srcRect b="0" l="0" r="0" t="0"/>
          <a:stretch/>
        </p:blipFill>
        <p:spPr>
          <a:xfrm>
            <a:off x="1789517" y="2815815"/>
            <a:ext cx="5216688" cy="2166932"/>
          </a:xfrm>
          <a:prstGeom prst="rect">
            <a:avLst/>
          </a:prstGeom>
          <a:noFill/>
          <a:ln>
            <a:noFill/>
          </a:ln>
        </p:spPr>
      </p:pic>
      <p:pic>
        <p:nvPicPr>
          <p:cNvPr descr="Logos of members of the wider Copim community" id="298" name="Google Shape;298;p39"/>
          <p:cNvPicPr preferRelativeResize="0"/>
          <p:nvPr/>
        </p:nvPicPr>
        <p:blipFill rotWithShape="1">
          <a:blip r:embed="rId4">
            <a:alphaModFix/>
          </a:blip>
          <a:srcRect b="0" l="0" r="0" t="0"/>
          <a:stretch/>
        </p:blipFill>
        <p:spPr>
          <a:xfrm>
            <a:off x="1703628" y="160753"/>
            <a:ext cx="5302577" cy="25717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CDED"/>
        </a:solidFill>
      </p:bgPr>
    </p:bg>
    <p:spTree>
      <p:nvGrpSpPr>
        <p:cNvPr id="302" name="Shape 302"/>
        <p:cNvGrpSpPr/>
        <p:nvPr/>
      </p:nvGrpSpPr>
      <p:grpSpPr>
        <a:xfrm>
          <a:off x="0" y="0"/>
          <a:ext cx="0" cy="0"/>
          <a:chOff x="0" y="0"/>
          <a:chExt cx="0" cy="0"/>
        </a:xfrm>
      </p:grpSpPr>
      <p:sp>
        <p:nvSpPr>
          <p:cNvPr id="303" name="Google Shape;303;p40"/>
          <p:cNvSpPr txBox="1"/>
          <p:nvPr>
            <p:ph type="title"/>
          </p:nvPr>
        </p:nvSpPr>
        <p:spPr>
          <a:xfrm>
            <a:off x="4958251" y="1150829"/>
            <a:ext cx="3144261" cy="1504951"/>
          </a:xfrm>
          <a:prstGeom prst="rect">
            <a:avLst/>
          </a:prstGeom>
          <a:noFill/>
          <a:ln>
            <a:noFill/>
          </a:ln>
        </p:spPr>
        <p:txBody>
          <a:bodyPr anchorCtr="0" anchor="b" bIns="34275" lIns="68575" spcFirstLastPara="1" rIns="68575" wrap="square" tIns="34275">
            <a:normAutofit/>
          </a:bodyPr>
          <a:lstStyle/>
          <a:p>
            <a:pPr indent="0" lvl="0" marL="0" rtl="0" algn="ctr">
              <a:lnSpc>
                <a:spcPct val="130000"/>
              </a:lnSpc>
              <a:spcBef>
                <a:spcPts val="0"/>
              </a:spcBef>
              <a:spcAft>
                <a:spcPts val="0"/>
              </a:spcAft>
              <a:buClr>
                <a:srgbClr val="000000"/>
              </a:buClr>
              <a:buSzPts val="3300"/>
              <a:buFont typeface="Arial"/>
              <a:buNone/>
            </a:pPr>
            <a:r>
              <a:rPr lang="en">
                <a:solidFill>
                  <a:srgbClr val="000000"/>
                </a:solidFill>
                <a:latin typeface="Arial"/>
                <a:ea typeface="Arial"/>
                <a:cs typeface="Arial"/>
                <a:sym typeface="Arial"/>
              </a:rPr>
              <a:t>Scaling Small</a:t>
            </a:r>
            <a:endParaRPr/>
          </a:p>
        </p:txBody>
      </p:sp>
      <p:pic>
        <p:nvPicPr>
          <p:cNvPr descr="Front page of the scaling small article written by Adema and Moore" id="304" name="Google Shape;304;p40"/>
          <p:cNvPicPr preferRelativeResize="0"/>
          <p:nvPr>
            <p:ph idx="1" type="body"/>
          </p:nvPr>
        </p:nvPicPr>
        <p:blipFill rotWithShape="1">
          <a:blip r:embed="rId3">
            <a:alphaModFix/>
          </a:blip>
          <a:srcRect b="0" l="0" r="0" t="0"/>
          <a:stretch/>
        </p:blipFill>
        <p:spPr>
          <a:xfrm>
            <a:off x="520262" y="219177"/>
            <a:ext cx="3375942" cy="4705146"/>
          </a:xfrm>
          <a:prstGeom prst="rect">
            <a:avLst/>
          </a:prstGeom>
          <a:noFill/>
          <a:ln>
            <a:noFill/>
          </a:ln>
        </p:spPr>
      </p:pic>
      <p:sp>
        <p:nvSpPr>
          <p:cNvPr id="305" name="Google Shape;305;p40"/>
          <p:cNvSpPr txBox="1"/>
          <p:nvPr/>
        </p:nvSpPr>
        <p:spPr>
          <a:xfrm>
            <a:off x="4386756" y="3519418"/>
            <a:ext cx="4757245"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600">
                <a:solidFill>
                  <a:srgbClr val="0A0A0A"/>
                </a:solidFill>
                <a:latin typeface="Arial"/>
                <a:ea typeface="Arial"/>
                <a:cs typeface="Arial"/>
                <a:sym typeface="Arial"/>
              </a:rPr>
              <a:t>Adema, J. &amp; Moore, S. A., (2021) “Scaling Small; Or How to Envision New Relationalities for Knowledge Production”, Westminster Papers in Communication and Culture 16(1), 27-45. doi: </a:t>
            </a:r>
            <a:r>
              <a:rPr lang="en" sz="1600" u="sng">
                <a:solidFill>
                  <a:srgbClr val="D62E00"/>
                </a:solidFill>
                <a:latin typeface="Arial"/>
                <a:ea typeface="Arial"/>
                <a:cs typeface="Arial"/>
                <a:sym typeface="Arial"/>
                <a:hlinkClick r:id="rId4">
                  <a:extLst>
                    <a:ext uri="{A12FA001-AC4F-418D-AE19-62706E023703}">
                      <ahyp:hlinkClr val="tx"/>
                    </a:ext>
                  </a:extLst>
                </a:hlinkClick>
              </a:rPr>
              <a:t>https://doi.org/10.16997/wpcc.918</a:t>
            </a:r>
            <a:endParaRPr sz="160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F2CF"/>
        </a:solidFill>
      </p:bgPr>
    </p:bg>
    <p:spTree>
      <p:nvGrpSpPr>
        <p:cNvPr id="309" name="Shape 309"/>
        <p:cNvGrpSpPr/>
        <p:nvPr/>
      </p:nvGrpSpPr>
      <p:grpSpPr>
        <a:xfrm>
          <a:off x="0" y="0"/>
          <a:ext cx="0" cy="0"/>
          <a:chOff x="0" y="0"/>
          <a:chExt cx="0" cy="0"/>
        </a:xfrm>
      </p:grpSpPr>
      <p:sp>
        <p:nvSpPr>
          <p:cNvPr id="310" name="Google Shape;310;p41"/>
          <p:cNvSpPr txBox="1"/>
          <p:nvPr>
            <p:ph type="title"/>
          </p:nvPr>
        </p:nvSpPr>
        <p:spPr>
          <a:xfrm>
            <a:off x="508439" y="413972"/>
            <a:ext cx="8205951" cy="4398453"/>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Clr>
                <a:schemeClr val="dk1"/>
              </a:buClr>
              <a:buSzPts val="1650"/>
              <a:buFont typeface="Play"/>
              <a:buNone/>
            </a:pPr>
            <a:br>
              <a:rPr lang="en" sz="1650"/>
            </a:br>
            <a:r>
              <a:rPr lang="en" sz="2400">
                <a:latin typeface="Arial"/>
                <a:ea typeface="Arial"/>
                <a:cs typeface="Arial"/>
                <a:sym typeface="Arial"/>
              </a:rPr>
              <a:t>“Scalability is possible only if project elements do not form transformative relationships that might change the project as elements are added. But transformative relationships are the medium for the emergence of diversity. Scalability projects banish meaningful diversity, which is to say, diversity that might change things.”</a:t>
            </a:r>
            <a:br>
              <a:rPr lang="en" sz="2400">
                <a:latin typeface="Arial"/>
                <a:ea typeface="Arial"/>
                <a:cs typeface="Arial"/>
                <a:sym typeface="Arial"/>
              </a:rPr>
            </a:br>
            <a:br>
              <a:rPr lang="en" sz="2400">
                <a:latin typeface="Arial"/>
                <a:ea typeface="Arial"/>
                <a:cs typeface="Arial"/>
                <a:sym typeface="Arial"/>
              </a:rPr>
            </a:br>
            <a:r>
              <a:rPr lang="en" sz="2025">
                <a:latin typeface="Arial"/>
                <a:ea typeface="Arial"/>
                <a:cs typeface="Arial"/>
                <a:sym typeface="Arial"/>
              </a:rPr>
              <a:t>Anna Tsing. 2012. “On Nonscalability. The Living World Is Not Amenable to Precision-Nested Scales.” </a:t>
            </a:r>
            <a:r>
              <a:rPr i="1" lang="en" sz="2025">
                <a:latin typeface="Arial"/>
                <a:ea typeface="Arial"/>
                <a:cs typeface="Arial"/>
                <a:sym typeface="Arial"/>
              </a:rPr>
              <a:t>Common Knowledge </a:t>
            </a:r>
            <a:r>
              <a:rPr lang="en" sz="2025">
                <a:latin typeface="Arial"/>
                <a:ea typeface="Arial"/>
                <a:cs typeface="Arial"/>
                <a:sym typeface="Arial"/>
              </a:rPr>
              <a:t>18 (3): 507. </a:t>
            </a:r>
            <a:r>
              <a:rPr lang="en" sz="2025" u="sng">
                <a:solidFill>
                  <a:schemeClr val="hlink"/>
                </a:solidFill>
                <a:latin typeface="Arial"/>
                <a:ea typeface="Arial"/>
                <a:cs typeface="Arial"/>
                <a:sym typeface="Arial"/>
                <a:hlinkClick r:id="rId3"/>
              </a:rPr>
              <a:t>https://doi.org/10.1215/0961754X-1630424</a:t>
            </a:r>
            <a:r>
              <a:rPr lang="en" sz="2025">
                <a:latin typeface="Arial"/>
                <a:ea typeface="Arial"/>
                <a:cs typeface="Arial"/>
                <a:sym typeface="Arial"/>
              </a:rPr>
              <a:t>.</a:t>
            </a:r>
            <a:br>
              <a:rPr lang="en" sz="2400">
                <a:latin typeface="Arial"/>
                <a:ea typeface="Arial"/>
                <a:cs typeface="Arial"/>
                <a:sym typeface="Arial"/>
              </a:rPr>
            </a:br>
            <a:endParaRPr sz="2400">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2D5"/>
        </a:solidFill>
      </p:bgPr>
    </p:bg>
    <p:spTree>
      <p:nvGrpSpPr>
        <p:cNvPr id="314" name="Shape 314"/>
        <p:cNvGrpSpPr/>
        <p:nvPr/>
      </p:nvGrpSpPr>
      <p:grpSpPr>
        <a:xfrm>
          <a:off x="0" y="0"/>
          <a:ext cx="0" cy="0"/>
          <a:chOff x="0" y="0"/>
          <a:chExt cx="0" cy="0"/>
        </a:xfrm>
      </p:grpSpPr>
      <p:sp>
        <p:nvSpPr>
          <p:cNvPr id="315" name="Google Shape;315;p42"/>
          <p:cNvSpPr txBox="1"/>
          <p:nvPr>
            <p:ph type="title"/>
          </p:nvPr>
        </p:nvSpPr>
        <p:spPr>
          <a:xfrm>
            <a:off x="3499945" y="286453"/>
            <a:ext cx="5031956" cy="994172"/>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Arial"/>
              <a:buNone/>
            </a:pPr>
            <a:r>
              <a:rPr b="1" lang="en">
                <a:latin typeface="Arial"/>
                <a:ea typeface="Arial"/>
                <a:cs typeface="Arial"/>
                <a:sym typeface="Arial"/>
              </a:rPr>
              <a:t>Who or what is COPIM’s community?</a:t>
            </a:r>
            <a:br>
              <a:rPr lang="en"/>
            </a:br>
            <a:endParaRPr/>
          </a:p>
        </p:txBody>
      </p:sp>
      <p:sp>
        <p:nvSpPr>
          <p:cNvPr id="316" name="Google Shape;316;p42"/>
          <p:cNvSpPr txBox="1"/>
          <p:nvPr>
            <p:ph idx="1" type="body"/>
          </p:nvPr>
        </p:nvSpPr>
        <p:spPr>
          <a:xfrm>
            <a:off x="3499945" y="1190472"/>
            <a:ext cx="5476382" cy="4106742"/>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lnSpc>
                <a:spcPct val="90000"/>
              </a:lnSpc>
              <a:spcBef>
                <a:spcPts val="0"/>
              </a:spcBef>
              <a:spcAft>
                <a:spcPts val="0"/>
              </a:spcAft>
              <a:buClr>
                <a:schemeClr val="dk1"/>
              </a:buClr>
              <a:buSzPct val="100000"/>
              <a:buNone/>
            </a:pPr>
            <a:r>
              <a:rPr lang="en" sz="2550">
                <a:latin typeface="Arial"/>
                <a:ea typeface="Arial"/>
                <a:cs typeface="Arial"/>
                <a:sym typeface="Arial"/>
              </a:rPr>
              <a:t>“Defining a community by identifying the groups it is made up might help determine a community’s interconnections and relationalities and can also help make more visible the inequalities within communities, for example around labour input: who puts in the work and who benefits from it?</a:t>
            </a:r>
            <a:endParaRPr/>
          </a:p>
          <a:p>
            <a:pPr indent="0" lvl="0" marL="0" rtl="0" algn="l">
              <a:lnSpc>
                <a:spcPct val="90000"/>
              </a:lnSpc>
              <a:spcBef>
                <a:spcPts val="750"/>
              </a:spcBef>
              <a:spcAft>
                <a:spcPts val="0"/>
              </a:spcAft>
              <a:buClr>
                <a:schemeClr val="dk1"/>
              </a:buClr>
              <a:buSzPct val="100000"/>
              <a:buNone/>
            </a:pPr>
            <a:r>
              <a:rPr lang="en" sz="2550">
                <a:latin typeface="Arial"/>
                <a:ea typeface="Arial"/>
                <a:cs typeface="Arial"/>
                <a:sym typeface="Arial"/>
              </a:rPr>
              <a:t>Establishing who this community is that we are supporting through our work at COPIM whilst at the same time bringing this community about through our ongoing development, research, advocacy, and collaborations, is therefore essential. As is exploring how best to involve this yet undefined and perhaps in some ways always contingent community in our governance structures.”</a:t>
            </a:r>
            <a:endParaRPr/>
          </a:p>
          <a:p>
            <a:pPr indent="0" lvl="0" marL="0" rtl="0" algn="l">
              <a:lnSpc>
                <a:spcPct val="90000"/>
              </a:lnSpc>
              <a:spcBef>
                <a:spcPts val="750"/>
              </a:spcBef>
              <a:spcAft>
                <a:spcPts val="0"/>
              </a:spcAft>
              <a:buClr>
                <a:schemeClr val="dk1"/>
              </a:buClr>
              <a:buSzPct val="100000"/>
              <a:buNone/>
            </a:pPr>
            <a:r>
              <a:t/>
            </a:r>
            <a:endParaRPr sz="1350">
              <a:latin typeface="Arial"/>
              <a:ea typeface="Arial"/>
              <a:cs typeface="Arial"/>
              <a:sym typeface="Arial"/>
            </a:endParaRPr>
          </a:p>
          <a:p>
            <a:pPr indent="0" lvl="0" marL="0" rtl="0" algn="l">
              <a:lnSpc>
                <a:spcPct val="90000"/>
              </a:lnSpc>
              <a:spcBef>
                <a:spcPts val="750"/>
              </a:spcBef>
              <a:spcAft>
                <a:spcPts val="0"/>
              </a:spcAft>
              <a:buClr>
                <a:schemeClr val="dk1"/>
              </a:buClr>
              <a:buSzPct val="100000"/>
              <a:buNone/>
            </a:pPr>
            <a:r>
              <a:rPr lang="en" sz="2175">
                <a:latin typeface="Arial"/>
                <a:ea typeface="Arial"/>
                <a:cs typeface="Arial"/>
                <a:sym typeface="Arial"/>
              </a:rPr>
              <a:t>Hart, P., Adema, J., &amp; COPIM. (2022). Towards Better Practices for the Community Governance of Open Infrastructures (1.0). Zenodo. </a:t>
            </a:r>
            <a:endParaRPr/>
          </a:p>
          <a:p>
            <a:pPr indent="0" lvl="0" marL="0" rtl="0" algn="l">
              <a:lnSpc>
                <a:spcPct val="90000"/>
              </a:lnSpc>
              <a:spcBef>
                <a:spcPts val="750"/>
              </a:spcBef>
              <a:spcAft>
                <a:spcPts val="0"/>
              </a:spcAft>
              <a:buClr>
                <a:schemeClr val="dk1"/>
              </a:buClr>
              <a:buSzPct val="100000"/>
              <a:buNone/>
            </a:pPr>
            <a:r>
              <a:rPr lang="en" sz="2175" u="sng">
                <a:solidFill>
                  <a:schemeClr val="hlink"/>
                </a:solidFill>
                <a:latin typeface="Arial"/>
                <a:ea typeface="Arial"/>
                <a:cs typeface="Arial"/>
                <a:sym typeface="Arial"/>
                <a:hlinkClick r:id="rId3"/>
              </a:rPr>
              <a:t>https://doi.org/10.5281/zenodo.6535460</a:t>
            </a:r>
            <a:endParaRPr sz="2175">
              <a:latin typeface="Arial"/>
              <a:ea typeface="Arial"/>
              <a:cs typeface="Arial"/>
              <a:sym typeface="Arial"/>
            </a:endParaRPr>
          </a:p>
        </p:txBody>
      </p:sp>
      <p:pic>
        <p:nvPicPr>
          <p:cNvPr descr="Front page of the Copim report Towards Better Practices for the Community Governance of Open Infrastructures written by Patrick Hart, Janneke Adema and COPIM" id="317" name="Google Shape;317;p42"/>
          <p:cNvPicPr preferRelativeResize="0"/>
          <p:nvPr/>
        </p:nvPicPr>
        <p:blipFill rotWithShape="1">
          <a:blip r:embed="rId4">
            <a:alphaModFix/>
          </a:blip>
          <a:srcRect b="0" l="0" r="0" t="0"/>
          <a:stretch/>
        </p:blipFill>
        <p:spPr>
          <a:xfrm>
            <a:off x="167674" y="518379"/>
            <a:ext cx="3148070" cy="4106742"/>
          </a:xfrm>
          <a:prstGeom prst="rect">
            <a:avLst/>
          </a:prstGeom>
          <a:noFill/>
          <a:ln>
            <a:noFill/>
          </a:ln>
          <a:effectLst>
            <a:outerShdw blurRad="63500" sx="102000" rotWithShape="0" algn="ctr" sy="102000">
              <a:srgbClr val="000000">
                <a:alpha val="4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CDED"/>
        </a:solidFill>
      </p:bgPr>
    </p:bg>
    <p:spTree>
      <p:nvGrpSpPr>
        <p:cNvPr id="321" name="Shape 321"/>
        <p:cNvGrpSpPr/>
        <p:nvPr/>
      </p:nvGrpSpPr>
      <p:grpSpPr>
        <a:xfrm>
          <a:off x="0" y="0"/>
          <a:ext cx="0" cy="0"/>
          <a:chOff x="0" y="0"/>
          <a:chExt cx="0" cy="0"/>
        </a:xfrm>
      </p:grpSpPr>
      <p:pic>
        <p:nvPicPr>
          <p:cNvPr descr="Front page of the Publishing Activism within/without a toxic university booklet, written by the Radical Open Access Collective" id="322" name="Google Shape;322;p43"/>
          <p:cNvPicPr preferRelativeResize="0"/>
          <p:nvPr>
            <p:ph idx="1" type="body"/>
          </p:nvPr>
        </p:nvPicPr>
        <p:blipFill rotWithShape="1">
          <a:blip r:embed="rId3">
            <a:alphaModFix/>
          </a:blip>
          <a:srcRect b="0" l="0" r="0" t="0"/>
          <a:stretch/>
        </p:blipFill>
        <p:spPr>
          <a:xfrm>
            <a:off x="289113" y="166194"/>
            <a:ext cx="3396077" cy="4811110"/>
          </a:xfrm>
          <a:prstGeom prst="rect">
            <a:avLst/>
          </a:prstGeom>
          <a:noFill/>
          <a:ln>
            <a:noFill/>
          </a:ln>
        </p:spPr>
      </p:pic>
      <p:sp>
        <p:nvSpPr>
          <p:cNvPr id="323" name="Google Shape;323;p43"/>
          <p:cNvSpPr txBox="1"/>
          <p:nvPr/>
        </p:nvSpPr>
        <p:spPr>
          <a:xfrm>
            <a:off x="4026118" y="1071338"/>
            <a:ext cx="4828769" cy="30008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2700">
                <a:solidFill>
                  <a:srgbClr val="000000"/>
                </a:solidFill>
                <a:latin typeface="Arial"/>
                <a:ea typeface="Arial"/>
                <a:cs typeface="Arial"/>
                <a:sym typeface="Arial"/>
              </a:rPr>
              <a:t>Radical Open Access Collective. (2025). Publishing Activism within/without a Toxic University. Post Office Press (POP) and Open Humanities Press. </a:t>
            </a:r>
            <a:r>
              <a:rPr lang="en" sz="2700" u="sng">
                <a:solidFill>
                  <a:srgbClr val="000000"/>
                </a:solidFill>
                <a:latin typeface="Arial"/>
                <a:ea typeface="Arial"/>
                <a:cs typeface="Arial"/>
                <a:sym typeface="Arial"/>
                <a:hlinkClick r:id="rId4">
                  <a:extLst>
                    <a:ext uri="{A12FA001-AC4F-418D-AE19-62706E023703}">
                      <ahyp:hlinkClr val="tx"/>
                    </a:ext>
                  </a:extLst>
                </a:hlinkClick>
              </a:rPr>
              <a:t>https://doi.org/10.17613/jg2as-46424</a:t>
            </a:r>
            <a:r>
              <a:rPr lang="en" sz="2700">
                <a:solidFill>
                  <a:srgbClr val="000000"/>
                </a:solidFill>
                <a:latin typeface="Arial"/>
                <a:ea typeface="Arial"/>
                <a:cs typeface="Arial"/>
                <a:sym typeface="Arial"/>
              </a:rPr>
              <a:t> </a:t>
            </a:r>
            <a:endParaRPr sz="270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descr="Community-led Open Publishing Infrastructures for Monographs (COPIM)" id="143" name="Google Shape;143;p26"/>
          <p:cNvPicPr preferRelativeResize="0"/>
          <p:nvPr/>
        </p:nvPicPr>
        <p:blipFill rotWithShape="1">
          <a:blip r:embed="rId3">
            <a:alphaModFix/>
          </a:blip>
          <a:srcRect b="0" l="0" r="0" t="0"/>
          <a:stretch/>
        </p:blipFill>
        <p:spPr>
          <a:xfrm>
            <a:off x="1196640" y="249480"/>
            <a:ext cx="2280150" cy="1048680"/>
          </a:xfrm>
          <a:prstGeom prst="rect">
            <a:avLst/>
          </a:prstGeom>
          <a:noFill/>
          <a:ln>
            <a:noFill/>
          </a:ln>
        </p:spPr>
      </p:pic>
      <p:sp>
        <p:nvSpPr>
          <p:cNvPr id="144" name="Google Shape;144;p26"/>
          <p:cNvSpPr/>
          <p:nvPr/>
        </p:nvSpPr>
        <p:spPr>
          <a:xfrm>
            <a:off x="521640" y="2207750"/>
            <a:ext cx="3630420" cy="621966"/>
          </a:xfrm>
          <a:prstGeom prst="rect">
            <a:avLst/>
          </a:prstGeom>
          <a:solidFill>
            <a:srgbClr val="3F3F3F"/>
          </a:solidFill>
          <a:ln cap="flat" cmpd="sng" w="25400">
            <a:solidFill>
              <a:srgbClr val="3F3F3F"/>
            </a:solidFill>
            <a:prstDash val="solid"/>
            <a:round/>
            <a:headEnd len="sm" w="sm" type="none"/>
            <a:tailEnd len="sm" w="sm" type="none"/>
          </a:ln>
        </p:spPr>
        <p:txBody>
          <a:bodyPr anchorCtr="0" anchor="ctr" bIns="33750" lIns="67500" spcFirstLastPara="1" rIns="67500" wrap="square" tIns="33750">
            <a:noAutofit/>
          </a:bodyPr>
          <a:lstStyle/>
          <a:p>
            <a:pPr indent="0" lvl="0" marL="0" marR="0" rtl="0" algn="ctr">
              <a:spcBef>
                <a:spcPts val="0"/>
              </a:spcBef>
              <a:spcAft>
                <a:spcPts val="0"/>
              </a:spcAft>
              <a:buNone/>
            </a:pPr>
            <a:r>
              <a:rPr lang="en" sz="1600">
                <a:solidFill>
                  <a:schemeClr val="lt1"/>
                </a:solidFill>
                <a:latin typeface="Arial"/>
                <a:ea typeface="Arial"/>
                <a:cs typeface="Arial"/>
                <a:sym typeface="Arial"/>
              </a:rPr>
              <a:t>3.5 year project, funded by Research England &amp; Arcadia; Nov 2019 – April 2023 </a:t>
            </a:r>
            <a:endParaRPr sz="1600">
              <a:solidFill>
                <a:srgbClr val="FFFFFF"/>
              </a:solidFill>
              <a:latin typeface="Arial"/>
              <a:ea typeface="Arial"/>
              <a:cs typeface="Arial"/>
              <a:sym typeface="Arial"/>
            </a:endParaRPr>
          </a:p>
        </p:txBody>
      </p:sp>
      <p:sp>
        <p:nvSpPr>
          <p:cNvPr id="145" name="Google Shape;145;p26"/>
          <p:cNvSpPr/>
          <p:nvPr/>
        </p:nvSpPr>
        <p:spPr>
          <a:xfrm>
            <a:off x="521640" y="2999386"/>
            <a:ext cx="3630420" cy="1675403"/>
          </a:xfrm>
          <a:prstGeom prst="rect">
            <a:avLst/>
          </a:prstGeom>
          <a:noFill/>
          <a:ln cap="flat" cmpd="sng" w="9525">
            <a:solidFill>
              <a:srgbClr val="3F3F3F"/>
            </a:solidFill>
            <a:prstDash val="solid"/>
            <a:round/>
            <a:headEnd len="sm" w="sm" type="none"/>
            <a:tailEnd len="sm" w="sm" type="none"/>
          </a:ln>
        </p:spPr>
        <p:txBody>
          <a:bodyPr anchorCtr="0" anchor="ctr" bIns="33750" lIns="67500" spcFirstLastPara="1" rIns="67500" wrap="square" tIns="33750">
            <a:noAutofit/>
          </a:bodyPr>
          <a:lstStyle/>
          <a:p>
            <a:pPr indent="0" lvl="0" marL="0" marR="0" rtl="0" algn="ctr">
              <a:spcBef>
                <a:spcPts val="0"/>
              </a:spcBef>
              <a:spcAft>
                <a:spcPts val="0"/>
              </a:spcAft>
              <a:buNone/>
            </a:pPr>
            <a:r>
              <a:rPr lang="en" sz="1500">
                <a:solidFill>
                  <a:srgbClr val="3F3F3F"/>
                </a:solidFill>
                <a:latin typeface="Arial"/>
                <a:ea typeface="Arial"/>
                <a:cs typeface="Arial"/>
                <a:sym typeface="Arial"/>
              </a:rPr>
              <a:t>Addressing “</a:t>
            </a:r>
            <a:r>
              <a:rPr b="1" lang="en" sz="1500">
                <a:solidFill>
                  <a:srgbClr val="3F3F3F"/>
                </a:solidFill>
                <a:latin typeface="Arial"/>
                <a:ea typeface="Arial"/>
                <a:cs typeface="Arial"/>
                <a:sym typeface="Arial"/>
              </a:rPr>
              <a:t>the key technological, structural, and organisational hurdles</a:t>
            </a:r>
            <a:r>
              <a:rPr lang="en" sz="1500">
                <a:solidFill>
                  <a:srgbClr val="3F3F3F"/>
                </a:solidFill>
                <a:latin typeface="Arial"/>
                <a:ea typeface="Arial"/>
                <a:cs typeface="Arial"/>
                <a:sym typeface="Arial"/>
              </a:rPr>
              <a:t>—around funding, production, dissemination, discovery, reuse, and archiving—</a:t>
            </a:r>
            <a:r>
              <a:rPr b="1" lang="en" sz="1500">
                <a:solidFill>
                  <a:srgbClr val="3F3F3F"/>
                </a:solidFill>
                <a:latin typeface="Arial"/>
                <a:ea typeface="Arial"/>
                <a:cs typeface="Arial"/>
                <a:sym typeface="Arial"/>
              </a:rPr>
              <a:t>which are standing in the way of the wider adoption and impact of Open Access books</a:t>
            </a:r>
            <a:r>
              <a:rPr lang="en" sz="1500">
                <a:solidFill>
                  <a:srgbClr val="3F3F3F"/>
                </a:solidFill>
                <a:latin typeface="Arial"/>
                <a:ea typeface="Arial"/>
                <a:cs typeface="Arial"/>
                <a:sym typeface="Arial"/>
              </a:rPr>
              <a:t>”</a:t>
            </a:r>
            <a:endParaRPr/>
          </a:p>
        </p:txBody>
      </p:sp>
      <p:sp>
        <p:nvSpPr>
          <p:cNvPr id="146" name="Google Shape;146;p26"/>
          <p:cNvSpPr/>
          <p:nvPr/>
        </p:nvSpPr>
        <p:spPr>
          <a:xfrm>
            <a:off x="50220" y="4755510"/>
            <a:ext cx="4572990" cy="345158"/>
          </a:xfrm>
          <a:prstGeom prst="rect">
            <a:avLst/>
          </a:prstGeom>
          <a:noFill/>
          <a:ln>
            <a:noFill/>
          </a:ln>
        </p:spPr>
        <p:txBody>
          <a:bodyPr anchorCtr="0" anchor="t" bIns="33750" lIns="67500" spcFirstLastPara="1" rIns="67500" wrap="square" tIns="33750">
            <a:noAutofit/>
          </a:bodyPr>
          <a:lstStyle/>
          <a:p>
            <a:pPr indent="0" lvl="0" marL="0" marR="0" rtl="0" algn="ctr">
              <a:spcBef>
                <a:spcPts val="0"/>
              </a:spcBef>
              <a:spcAft>
                <a:spcPts val="0"/>
              </a:spcAft>
              <a:buNone/>
            </a:pPr>
            <a:r>
              <a:rPr b="1" lang="en" sz="1800" u="sng">
                <a:solidFill>
                  <a:schemeClr val="accent2"/>
                </a:solidFill>
                <a:latin typeface="Arial"/>
                <a:ea typeface="Arial"/>
                <a:cs typeface="Arial"/>
                <a:sym typeface="Arial"/>
                <a:hlinkClick r:id="rId4">
                  <a:extLst>
                    <a:ext uri="{A12FA001-AC4F-418D-AE19-62706E023703}">
                      <ahyp:hlinkClr val="tx"/>
                    </a:ext>
                  </a:extLst>
                </a:hlinkClick>
              </a:rPr>
              <a:t>https://copim.pubpub.org/</a:t>
            </a:r>
            <a:r>
              <a:rPr b="1" lang="en" sz="1800">
                <a:solidFill>
                  <a:schemeClr val="accent2"/>
                </a:solidFill>
                <a:latin typeface="Arial"/>
                <a:ea typeface="Arial"/>
                <a:cs typeface="Arial"/>
                <a:sym typeface="Arial"/>
              </a:rPr>
              <a:t>  </a:t>
            </a:r>
            <a:endParaRPr/>
          </a:p>
        </p:txBody>
      </p:sp>
      <p:sp>
        <p:nvSpPr>
          <p:cNvPr id="147" name="Google Shape;147;p26"/>
          <p:cNvSpPr/>
          <p:nvPr/>
        </p:nvSpPr>
        <p:spPr>
          <a:xfrm>
            <a:off x="521640" y="1467830"/>
            <a:ext cx="3630420" cy="522764"/>
          </a:xfrm>
          <a:prstGeom prst="rect">
            <a:avLst/>
          </a:prstGeom>
          <a:solidFill>
            <a:srgbClr val="3F3F3F"/>
          </a:solidFill>
          <a:ln cap="flat" cmpd="sng" w="25400">
            <a:solidFill>
              <a:srgbClr val="3F3F3F"/>
            </a:solidFill>
            <a:prstDash val="solid"/>
            <a:round/>
            <a:headEnd len="sm" w="sm" type="none"/>
            <a:tailEnd len="sm" w="sm" type="none"/>
          </a:ln>
        </p:spPr>
        <p:txBody>
          <a:bodyPr anchorCtr="0" anchor="ctr" bIns="33750" lIns="67500" spcFirstLastPara="1" rIns="67500" wrap="square" tIns="33750">
            <a:noAutofit/>
          </a:bodyPr>
          <a:lstStyle/>
          <a:p>
            <a:pPr indent="0" lvl="0" marL="0" marR="0" rtl="0" algn="ctr">
              <a:spcBef>
                <a:spcPts val="0"/>
              </a:spcBef>
              <a:spcAft>
                <a:spcPts val="0"/>
              </a:spcAft>
              <a:buNone/>
            </a:pPr>
            <a:r>
              <a:rPr b="1" lang="en" sz="1013">
                <a:solidFill>
                  <a:schemeClr val="accent2"/>
                </a:solidFill>
                <a:latin typeface="Arial"/>
                <a:ea typeface="Arial"/>
                <a:cs typeface="Arial"/>
                <a:sym typeface="Arial"/>
              </a:rPr>
              <a:t>C</a:t>
            </a:r>
            <a:r>
              <a:rPr lang="en" sz="1013">
                <a:solidFill>
                  <a:schemeClr val="lt1"/>
                </a:solidFill>
                <a:latin typeface="Arial"/>
                <a:ea typeface="Arial"/>
                <a:cs typeface="Arial"/>
                <a:sym typeface="Arial"/>
              </a:rPr>
              <a:t>ommunity-led </a:t>
            </a:r>
            <a:r>
              <a:rPr lang="en" sz="1013">
                <a:solidFill>
                  <a:schemeClr val="accent2"/>
                </a:solidFill>
                <a:latin typeface="Arial"/>
                <a:ea typeface="Arial"/>
                <a:cs typeface="Arial"/>
                <a:sym typeface="Arial"/>
              </a:rPr>
              <a:t>O</a:t>
            </a:r>
            <a:r>
              <a:rPr lang="en" sz="1013">
                <a:solidFill>
                  <a:schemeClr val="lt1"/>
                </a:solidFill>
                <a:latin typeface="Arial"/>
                <a:ea typeface="Arial"/>
                <a:cs typeface="Arial"/>
                <a:sym typeface="Arial"/>
              </a:rPr>
              <a:t>pen </a:t>
            </a:r>
            <a:r>
              <a:rPr lang="en" sz="1013">
                <a:solidFill>
                  <a:schemeClr val="accent2"/>
                </a:solidFill>
                <a:latin typeface="Arial"/>
                <a:ea typeface="Arial"/>
                <a:cs typeface="Arial"/>
                <a:sym typeface="Arial"/>
              </a:rPr>
              <a:t>P</a:t>
            </a:r>
            <a:r>
              <a:rPr lang="en" sz="1013">
                <a:solidFill>
                  <a:schemeClr val="lt1"/>
                </a:solidFill>
                <a:latin typeface="Arial"/>
                <a:ea typeface="Arial"/>
                <a:cs typeface="Arial"/>
                <a:sym typeface="Arial"/>
              </a:rPr>
              <a:t>ublication </a:t>
            </a:r>
            <a:br>
              <a:rPr lang="en" sz="1013">
                <a:solidFill>
                  <a:schemeClr val="lt1"/>
                </a:solidFill>
                <a:latin typeface="Arial"/>
                <a:ea typeface="Arial"/>
                <a:cs typeface="Arial"/>
                <a:sym typeface="Arial"/>
              </a:rPr>
            </a:br>
            <a:r>
              <a:rPr lang="en" sz="1013">
                <a:solidFill>
                  <a:schemeClr val="accent2"/>
                </a:solidFill>
                <a:latin typeface="Arial"/>
                <a:ea typeface="Arial"/>
                <a:cs typeface="Arial"/>
                <a:sym typeface="Arial"/>
              </a:rPr>
              <a:t>I</a:t>
            </a:r>
            <a:r>
              <a:rPr lang="en" sz="1013">
                <a:solidFill>
                  <a:schemeClr val="lt1"/>
                </a:solidFill>
                <a:latin typeface="Arial"/>
                <a:ea typeface="Arial"/>
                <a:cs typeface="Arial"/>
                <a:sym typeface="Arial"/>
              </a:rPr>
              <a:t>nfrastructures for </a:t>
            </a:r>
            <a:r>
              <a:rPr lang="en" sz="1013">
                <a:solidFill>
                  <a:schemeClr val="accent2"/>
                </a:solidFill>
                <a:latin typeface="Arial"/>
                <a:ea typeface="Arial"/>
                <a:cs typeface="Arial"/>
                <a:sym typeface="Arial"/>
              </a:rPr>
              <a:t>M</a:t>
            </a:r>
            <a:r>
              <a:rPr lang="en" sz="1013">
                <a:solidFill>
                  <a:schemeClr val="lt1"/>
                </a:solidFill>
                <a:latin typeface="Arial"/>
                <a:ea typeface="Arial"/>
                <a:cs typeface="Arial"/>
                <a:sym typeface="Arial"/>
              </a:rPr>
              <a:t>onographs</a:t>
            </a:r>
            <a:endParaRPr sz="1800">
              <a:solidFill>
                <a:srgbClr val="FFFFFF"/>
              </a:solidFill>
              <a:latin typeface="Arial"/>
              <a:ea typeface="Arial"/>
              <a:cs typeface="Arial"/>
              <a:sym typeface="Arial"/>
            </a:endParaRPr>
          </a:p>
        </p:txBody>
      </p:sp>
      <p:grpSp>
        <p:nvGrpSpPr>
          <p:cNvPr descr="Photo of the COPIM project members at the launch of the COPIM project in Coventry." id="148" name="Google Shape;148;p26"/>
          <p:cNvGrpSpPr/>
          <p:nvPr/>
        </p:nvGrpSpPr>
        <p:grpSpPr>
          <a:xfrm>
            <a:off x="4623210" y="249480"/>
            <a:ext cx="4216139" cy="4781939"/>
            <a:chOff x="6164280" y="332640"/>
            <a:chExt cx="5621518" cy="6375918"/>
          </a:xfrm>
        </p:grpSpPr>
        <p:grpSp>
          <p:nvGrpSpPr>
            <p:cNvPr id="149" name="Google Shape;149;p26"/>
            <p:cNvGrpSpPr/>
            <p:nvPr/>
          </p:nvGrpSpPr>
          <p:grpSpPr>
            <a:xfrm>
              <a:off x="6164280" y="332640"/>
              <a:ext cx="5621518" cy="5900412"/>
              <a:chOff x="6164280" y="332640"/>
              <a:chExt cx="5621518" cy="5900412"/>
            </a:xfrm>
          </p:grpSpPr>
          <p:pic>
            <p:nvPicPr>
              <p:cNvPr id="150" name="Google Shape;150;p26"/>
              <p:cNvPicPr preferRelativeResize="0"/>
              <p:nvPr/>
            </p:nvPicPr>
            <p:blipFill rotWithShape="1">
              <a:blip r:embed="rId5">
                <a:alphaModFix/>
              </a:blip>
              <a:srcRect b="24207" l="0" r="13784" t="0"/>
              <a:stretch/>
            </p:blipFill>
            <p:spPr>
              <a:xfrm>
                <a:off x="6164280" y="332640"/>
                <a:ext cx="5621518" cy="5900412"/>
              </a:xfrm>
              <a:prstGeom prst="rect">
                <a:avLst/>
              </a:prstGeom>
              <a:noFill/>
              <a:ln cap="flat" cmpd="sng" w="9525">
                <a:solidFill>
                  <a:srgbClr val="151462"/>
                </a:solidFill>
                <a:prstDash val="solid"/>
                <a:round/>
                <a:headEnd len="sm" w="sm" type="none"/>
                <a:tailEnd len="sm" w="sm" type="none"/>
              </a:ln>
            </p:spPr>
          </p:pic>
          <p:pic>
            <p:nvPicPr>
              <p:cNvPr id="151" name="Google Shape;151;p26"/>
              <p:cNvPicPr preferRelativeResize="0"/>
              <p:nvPr/>
            </p:nvPicPr>
            <p:blipFill rotWithShape="1">
              <a:blip r:embed="rId5">
                <a:alphaModFix/>
              </a:blip>
              <a:srcRect b="12410" l="0" r="13784" t="40307"/>
              <a:stretch/>
            </p:blipFill>
            <p:spPr>
              <a:xfrm>
                <a:off x="6164280" y="2552131"/>
                <a:ext cx="5621518" cy="3680921"/>
              </a:xfrm>
              <a:prstGeom prst="rect">
                <a:avLst/>
              </a:prstGeom>
              <a:noFill/>
              <a:ln cap="flat" cmpd="sng" w="9525">
                <a:solidFill>
                  <a:srgbClr val="151462"/>
                </a:solidFill>
                <a:prstDash val="solid"/>
                <a:round/>
                <a:headEnd len="sm" w="sm" type="none"/>
                <a:tailEnd len="sm" w="sm" type="none"/>
              </a:ln>
            </p:spPr>
          </p:pic>
        </p:grpSp>
        <p:sp>
          <p:nvSpPr>
            <p:cNvPr id="152" name="Google Shape;152;p26"/>
            <p:cNvSpPr/>
            <p:nvPr/>
          </p:nvSpPr>
          <p:spPr>
            <a:xfrm>
              <a:off x="6164280" y="6340680"/>
              <a:ext cx="5621518" cy="367878"/>
            </a:xfrm>
            <a:prstGeom prst="rect">
              <a:avLst/>
            </a:prstGeom>
            <a:noFill/>
            <a:ln>
              <a:noFill/>
            </a:ln>
          </p:spPr>
          <p:txBody>
            <a:bodyPr anchorCtr="0" anchor="ctr" bIns="33750" lIns="67500" spcFirstLastPara="1" rIns="67500" wrap="square" tIns="33750">
              <a:noAutofit/>
            </a:bodyPr>
            <a:lstStyle/>
            <a:p>
              <a:pPr indent="0" lvl="0" marL="0" marR="0" rtl="0" algn="ctr">
                <a:spcBef>
                  <a:spcPts val="0"/>
                </a:spcBef>
                <a:spcAft>
                  <a:spcPts val="0"/>
                </a:spcAft>
                <a:buNone/>
              </a:pPr>
              <a:r>
                <a:rPr lang="en" sz="1500">
                  <a:solidFill>
                    <a:srgbClr val="3F3F3F"/>
                  </a:solidFill>
                  <a:latin typeface="Arial"/>
                  <a:ea typeface="Arial"/>
                  <a:cs typeface="Arial"/>
                  <a:sym typeface="Arial"/>
                </a:rPr>
                <a:t>First in person COPIM meeting, 10</a:t>
              </a:r>
              <a:r>
                <a:rPr baseline="30000" lang="en" sz="1500">
                  <a:solidFill>
                    <a:srgbClr val="3F3F3F"/>
                  </a:solidFill>
                  <a:latin typeface="Arial"/>
                  <a:ea typeface="Arial"/>
                  <a:cs typeface="Arial"/>
                  <a:sym typeface="Arial"/>
                </a:rPr>
                <a:t>th</a:t>
              </a:r>
              <a:r>
                <a:rPr lang="en" sz="1500">
                  <a:solidFill>
                    <a:srgbClr val="3F3F3F"/>
                  </a:solidFill>
                  <a:latin typeface="Arial"/>
                  <a:ea typeface="Arial"/>
                  <a:cs typeface="Arial"/>
                  <a:sym typeface="Arial"/>
                </a:rPr>
                <a:t> January 2020</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descr="Screenshot of an article in the journal New Formations written by Adema and Moore focusing on editorial labour titled ‘just one day of unsructured autonomous time’" id="328" name="Google Shape;328;p44"/>
          <p:cNvPicPr preferRelativeResize="0"/>
          <p:nvPr>
            <p:ph idx="1" type="body"/>
          </p:nvPr>
        </p:nvPicPr>
        <p:blipFill rotWithShape="1">
          <a:blip r:embed="rId3">
            <a:alphaModFix/>
          </a:blip>
          <a:srcRect b="0" l="0" r="0" t="0"/>
          <a:stretch/>
        </p:blipFill>
        <p:spPr>
          <a:xfrm>
            <a:off x="-135717" y="203544"/>
            <a:ext cx="9279717" cy="450034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FFCC"/>
        </a:solidFill>
      </p:bgPr>
    </p:bg>
    <p:spTree>
      <p:nvGrpSpPr>
        <p:cNvPr id="332" name="Shape 332"/>
        <p:cNvGrpSpPr/>
        <p:nvPr/>
      </p:nvGrpSpPr>
      <p:grpSpPr>
        <a:xfrm>
          <a:off x="0" y="0"/>
          <a:ext cx="0" cy="0"/>
          <a:chOff x="0" y="0"/>
          <a:chExt cx="0" cy="0"/>
        </a:xfrm>
      </p:grpSpPr>
      <p:pic>
        <p:nvPicPr>
          <p:cNvPr descr="A diagram of different approached to community-led scholarly publishing by Toby Steiner " id="333" name="Google Shape;333;p45"/>
          <p:cNvPicPr preferRelativeResize="0"/>
          <p:nvPr>
            <p:ph idx="1" type="body"/>
          </p:nvPr>
        </p:nvPicPr>
        <p:blipFill rotWithShape="1">
          <a:blip r:embed="rId3">
            <a:alphaModFix/>
          </a:blip>
          <a:srcRect b="0" l="0" r="0" t="0"/>
          <a:stretch/>
        </p:blipFill>
        <p:spPr>
          <a:xfrm>
            <a:off x="3094109" y="1484143"/>
            <a:ext cx="5472646" cy="3262312"/>
          </a:xfrm>
          <a:prstGeom prst="rect">
            <a:avLst/>
          </a:prstGeom>
          <a:noFill/>
          <a:ln>
            <a:noFill/>
          </a:ln>
        </p:spPr>
      </p:pic>
      <p:sp>
        <p:nvSpPr>
          <p:cNvPr id="334" name="Google Shape;334;p45"/>
          <p:cNvSpPr txBox="1"/>
          <p:nvPr/>
        </p:nvSpPr>
        <p:spPr>
          <a:xfrm>
            <a:off x="161598" y="283814"/>
            <a:ext cx="2736148" cy="240065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500">
                <a:solidFill>
                  <a:schemeClr val="dk1"/>
                </a:solidFill>
                <a:latin typeface="Arial"/>
                <a:ea typeface="Arial"/>
                <a:cs typeface="Arial"/>
                <a:sym typeface="Arial"/>
              </a:rPr>
              <a:t>Steiner, T. (2023, 4 July). Lost in translation? Revisiting notions of community- and scholar-led publishing in international contexts. ScholarLed Blog. </a:t>
            </a:r>
            <a:r>
              <a:rPr lang="en" sz="1500" u="sng">
                <a:solidFill>
                  <a:schemeClr val="dk1"/>
                </a:solidFill>
                <a:latin typeface="Arial"/>
                <a:ea typeface="Arial"/>
                <a:cs typeface="Arial"/>
                <a:sym typeface="Arial"/>
                <a:hlinkClick r:id="rId4">
                  <a:extLst>
                    <a:ext uri="{A12FA001-AC4F-418D-AE19-62706E023703}">
                      <ahyp:hlinkClr val="tx"/>
                    </a:ext>
                  </a:extLst>
                </a:hlinkClick>
              </a:rPr>
              <a:t>https://blog.scholarled.org/lost-in-translation-revisiting-notions-of-community-and-scholar-led-publishing-in-international-contexts/</a:t>
            </a:r>
            <a:endParaRPr sz="1500">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F2CF"/>
        </a:solidFill>
      </p:bgPr>
    </p:bg>
    <p:spTree>
      <p:nvGrpSpPr>
        <p:cNvPr id="338" name="Shape 338"/>
        <p:cNvGrpSpPr/>
        <p:nvPr/>
      </p:nvGrpSpPr>
      <p:grpSpPr>
        <a:xfrm>
          <a:off x="0" y="0"/>
          <a:ext cx="0" cy="0"/>
          <a:chOff x="0" y="0"/>
          <a:chExt cx="0" cy="0"/>
        </a:xfrm>
      </p:grpSpPr>
      <p:pic>
        <p:nvPicPr>
          <p:cNvPr descr="Overview of the panel on scholar-led presses at the second day of the Copim conference" id="339" name="Google Shape;339;p46"/>
          <p:cNvPicPr preferRelativeResize="0"/>
          <p:nvPr>
            <p:ph idx="1" type="body"/>
          </p:nvPr>
        </p:nvPicPr>
        <p:blipFill rotWithShape="1">
          <a:blip r:embed="rId3">
            <a:alphaModFix/>
          </a:blip>
          <a:srcRect b="0" l="0" r="0" t="0"/>
          <a:stretch/>
        </p:blipFill>
        <p:spPr>
          <a:xfrm>
            <a:off x="168802" y="1257152"/>
            <a:ext cx="8806397" cy="262919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pic>
        <p:nvPicPr>
          <p:cNvPr descr="Graph of the OBC governance model" id="344" name="Google Shape;344;p47"/>
          <p:cNvPicPr preferRelativeResize="0"/>
          <p:nvPr>
            <p:ph idx="1" type="body"/>
          </p:nvPr>
        </p:nvPicPr>
        <p:blipFill rotWithShape="1">
          <a:blip r:embed="rId3">
            <a:alphaModFix/>
          </a:blip>
          <a:srcRect b="0" l="0" r="0" t="0"/>
          <a:stretch/>
        </p:blipFill>
        <p:spPr>
          <a:xfrm>
            <a:off x="888823" y="-159204"/>
            <a:ext cx="7366355" cy="5143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pic>
        <p:nvPicPr>
          <p:cNvPr descr="Logo of the OJC" id="349" name="Google Shape;349;p48"/>
          <p:cNvPicPr preferRelativeResize="0"/>
          <p:nvPr>
            <p:ph idx="1" type="body"/>
          </p:nvPr>
        </p:nvPicPr>
        <p:blipFill rotWithShape="1">
          <a:blip r:embed="rId3">
            <a:alphaModFix/>
          </a:blip>
          <a:srcRect b="0" l="0" r="0" t="0"/>
          <a:stretch/>
        </p:blipFill>
        <p:spPr>
          <a:xfrm>
            <a:off x="331203" y="273844"/>
            <a:ext cx="3255324" cy="3263504"/>
          </a:xfrm>
          <a:prstGeom prst="rect">
            <a:avLst/>
          </a:prstGeom>
          <a:noFill/>
          <a:ln>
            <a:noFill/>
          </a:ln>
        </p:spPr>
      </p:pic>
      <p:pic>
        <p:nvPicPr>
          <p:cNvPr descr="Image of the OJC Publisher’s Board with head shots of its members" id="350" name="Google Shape;350;p48"/>
          <p:cNvPicPr preferRelativeResize="0"/>
          <p:nvPr/>
        </p:nvPicPr>
        <p:blipFill rotWithShape="1">
          <a:blip r:embed="rId4">
            <a:alphaModFix/>
          </a:blip>
          <a:srcRect b="0" l="0" r="0" t="0"/>
          <a:stretch/>
        </p:blipFill>
        <p:spPr>
          <a:xfrm>
            <a:off x="3586527" y="72383"/>
            <a:ext cx="3031361" cy="4998734"/>
          </a:xfrm>
          <a:prstGeom prst="rect">
            <a:avLst/>
          </a:prstGeom>
          <a:noFill/>
          <a:ln>
            <a:noFill/>
          </a:ln>
        </p:spPr>
      </p:pic>
      <p:pic>
        <p:nvPicPr>
          <p:cNvPr descr="Image of the OJC Library Board with head shots of its members" id="351" name="Google Shape;351;p48"/>
          <p:cNvPicPr preferRelativeResize="0"/>
          <p:nvPr/>
        </p:nvPicPr>
        <p:blipFill rotWithShape="1">
          <a:blip r:embed="rId5">
            <a:alphaModFix/>
          </a:blip>
          <a:srcRect b="0" l="0" r="0" t="0"/>
          <a:stretch/>
        </p:blipFill>
        <p:spPr>
          <a:xfrm>
            <a:off x="6426201" y="144767"/>
            <a:ext cx="2594867" cy="504797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2D5"/>
        </a:solidFill>
      </p:bgPr>
    </p:bg>
    <p:spTree>
      <p:nvGrpSpPr>
        <p:cNvPr id="355" name="Shape 355"/>
        <p:cNvGrpSpPr/>
        <p:nvPr/>
      </p:nvGrpSpPr>
      <p:grpSpPr>
        <a:xfrm>
          <a:off x="0" y="0"/>
          <a:ext cx="0" cy="0"/>
          <a:chOff x="0" y="0"/>
          <a:chExt cx="0" cy="0"/>
        </a:xfrm>
      </p:grpSpPr>
      <p:sp>
        <p:nvSpPr>
          <p:cNvPr id="356" name="Google Shape;356;p49"/>
          <p:cNvSpPr txBox="1"/>
          <p:nvPr>
            <p:ph idx="1" type="body"/>
          </p:nvPr>
        </p:nvSpPr>
        <p:spPr>
          <a:xfrm>
            <a:off x="628650" y="1211963"/>
            <a:ext cx="7886700" cy="3263504"/>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200"/>
              <a:buNone/>
            </a:pPr>
            <a:r>
              <a:rPr lang="en" sz="3200">
                <a:latin typeface="Arial"/>
                <a:ea typeface="Arial"/>
                <a:cs typeface="Arial"/>
                <a:sym typeface="Arial"/>
              </a:rPr>
              <a:t>How can we do (even) more to ensure that we formally include and acknowledge scholars as active stakeholders in the governance of the publishing infrastructures, communities, and platforms we are building?</a:t>
            </a:r>
            <a:endParaRPr sz="320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7"/>
          <p:cNvSpPr/>
          <p:nvPr/>
        </p:nvSpPr>
        <p:spPr>
          <a:xfrm>
            <a:off x="521640" y="1599750"/>
            <a:ext cx="3630420" cy="676620"/>
          </a:xfrm>
          <a:prstGeom prst="rect">
            <a:avLst/>
          </a:prstGeom>
          <a:solidFill>
            <a:srgbClr val="3F3F3F"/>
          </a:solidFill>
          <a:ln cap="flat" cmpd="sng" w="25400">
            <a:solidFill>
              <a:srgbClr val="3F3F3F"/>
            </a:solidFill>
            <a:prstDash val="solid"/>
            <a:round/>
            <a:headEnd len="sm" w="sm" type="none"/>
            <a:tailEnd len="sm" w="sm" type="none"/>
          </a:ln>
        </p:spPr>
        <p:txBody>
          <a:bodyPr anchorCtr="0" anchor="ctr" bIns="33750" lIns="67500" spcFirstLastPara="1" rIns="67500" wrap="square" tIns="33750">
            <a:noAutofit/>
          </a:bodyPr>
          <a:lstStyle/>
          <a:p>
            <a:pPr indent="0" lvl="0" marL="0" marR="0" rtl="0" algn="ctr">
              <a:spcBef>
                <a:spcPts val="0"/>
              </a:spcBef>
              <a:spcAft>
                <a:spcPts val="0"/>
              </a:spcAft>
              <a:buNone/>
            </a:pPr>
            <a:r>
              <a:rPr lang="en" sz="1800">
                <a:solidFill>
                  <a:schemeClr val="lt1"/>
                </a:solidFill>
                <a:latin typeface="Arial"/>
                <a:ea typeface="Arial"/>
                <a:cs typeface="Arial"/>
                <a:sym typeface="Arial"/>
              </a:rPr>
              <a:t>3 year project, funded by Arcadia &amp; Research England; ending April 2026 </a:t>
            </a:r>
            <a:endParaRPr sz="1800">
              <a:solidFill>
                <a:srgbClr val="FFFFFF"/>
              </a:solidFill>
              <a:latin typeface="Arial"/>
              <a:ea typeface="Arial"/>
              <a:cs typeface="Arial"/>
              <a:sym typeface="Arial"/>
            </a:endParaRPr>
          </a:p>
        </p:txBody>
      </p:sp>
      <p:sp>
        <p:nvSpPr>
          <p:cNvPr id="158" name="Google Shape;158;p27"/>
          <p:cNvSpPr/>
          <p:nvPr/>
        </p:nvSpPr>
        <p:spPr>
          <a:xfrm>
            <a:off x="521640" y="2531520"/>
            <a:ext cx="3630420" cy="1968840"/>
          </a:xfrm>
          <a:prstGeom prst="rect">
            <a:avLst/>
          </a:prstGeom>
          <a:noFill/>
          <a:ln cap="flat" cmpd="sng" w="9525">
            <a:solidFill>
              <a:srgbClr val="3F3F3F"/>
            </a:solidFill>
            <a:prstDash val="solid"/>
            <a:round/>
            <a:headEnd len="sm" w="sm" type="none"/>
            <a:tailEnd len="sm" w="sm" type="none"/>
          </a:ln>
        </p:spPr>
        <p:txBody>
          <a:bodyPr anchorCtr="0" anchor="ctr" bIns="33750" lIns="67500" spcFirstLastPara="1" rIns="67500" wrap="square" tIns="33750">
            <a:noAutofit/>
          </a:bodyPr>
          <a:lstStyle/>
          <a:p>
            <a:pPr indent="0" lvl="0" marL="0" marR="0" rtl="0" algn="ctr">
              <a:spcBef>
                <a:spcPts val="0"/>
              </a:spcBef>
              <a:spcAft>
                <a:spcPts val="0"/>
              </a:spcAft>
              <a:buNone/>
            </a:pPr>
            <a:r>
              <a:rPr lang="en" sz="1500">
                <a:solidFill>
                  <a:srgbClr val="3F3F3F"/>
                </a:solidFill>
                <a:latin typeface="Arial"/>
                <a:ea typeface="Arial"/>
                <a:cs typeface="Arial"/>
                <a:sym typeface="Arial"/>
              </a:rPr>
              <a:t>Deeping the impact of COPIM and demonstrating how open access books can be more </a:t>
            </a:r>
            <a:r>
              <a:rPr b="1" lang="en" sz="1500">
                <a:solidFill>
                  <a:srgbClr val="3F3F3F"/>
                </a:solidFill>
                <a:latin typeface="Arial"/>
                <a:ea typeface="Arial"/>
                <a:cs typeface="Arial"/>
                <a:sym typeface="Arial"/>
              </a:rPr>
              <a:t>fairly and sustainably funded, widely distributed</a:t>
            </a:r>
            <a:r>
              <a:rPr lang="en" sz="1500">
                <a:solidFill>
                  <a:srgbClr val="3F3F3F"/>
                </a:solidFill>
                <a:latin typeface="Arial"/>
                <a:ea typeface="Arial"/>
                <a:cs typeface="Arial"/>
                <a:sym typeface="Arial"/>
              </a:rPr>
              <a:t>, more </a:t>
            </a:r>
            <a:r>
              <a:rPr b="1" lang="en" sz="1500">
                <a:solidFill>
                  <a:srgbClr val="3F3F3F"/>
                </a:solidFill>
                <a:latin typeface="Arial"/>
                <a:ea typeface="Arial"/>
                <a:cs typeface="Arial"/>
                <a:sym typeface="Arial"/>
              </a:rPr>
              <a:t>durably archived</a:t>
            </a:r>
            <a:r>
              <a:rPr lang="en" sz="1500">
                <a:solidFill>
                  <a:srgbClr val="3F3F3F"/>
                </a:solidFill>
                <a:latin typeface="Arial"/>
                <a:ea typeface="Arial"/>
                <a:cs typeface="Arial"/>
                <a:sym typeface="Arial"/>
              </a:rPr>
              <a:t>, more </a:t>
            </a:r>
            <a:r>
              <a:rPr b="1" lang="en" sz="1500">
                <a:solidFill>
                  <a:srgbClr val="3F3F3F"/>
                </a:solidFill>
                <a:latin typeface="Arial"/>
                <a:ea typeface="Arial"/>
                <a:cs typeface="Arial"/>
                <a:sym typeface="Arial"/>
              </a:rPr>
              <a:t>accessible</a:t>
            </a:r>
            <a:r>
              <a:rPr lang="en" sz="1500">
                <a:solidFill>
                  <a:srgbClr val="3F3F3F"/>
                </a:solidFill>
                <a:latin typeface="Arial"/>
                <a:ea typeface="Arial"/>
                <a:cs typeface="Arial"/>
                <a:sym typeface="Arial"/>
              </a:rPr>
              <a:t>, and more </a:t>
            </a:r>
            <a:r>
              <a:rPr b="1" lang="en" sz="1500">
                <a:solidFill>
                  <a:srgbClr val="3F3F3F"/>
                </a:solidFill>
                <a:latin typeface="Arial"/>
                <a:ea typeface="Arial"/>
                <a:cs typeface="Arial"/>
                <a:sym typeface="Arial"/>
              </a:rPr>
              <a:t>experimental</a:t>
            </a:r>
            <a:r>
              <a:rPr lang="en" sz="1500">
                <a:solidFill>
                  <a:srgbClr val="3F3F3F"/>
                </a:solidFill>
                <a:latin typeface="Arial"/>
                <a:ea typeface="Arial"/>
                <a:cs typeface="Arial"/>
                <a:sym typeface="Arial"/>
              </a:rPr>
              <a:t> in both form and content than other kinds of scholarly books</a:t>
            </a:r>
            <a:endParaRPr/>
          </a:p>
        </p:txBody>
      </p:sp>
      <p:pic>
        <p:nvPicPr>
          <p:cNvPr id="159" name="Google Shape;159;p27"/>
          <p:cNvPicPr preferRelativeResize="0"/>
          <p:nvPr/>
        </p:nvPicPr>
        <p:blipFill rotWithShape="1">
          <a:blip r:embed="rId3">
            <a:alphaModFix/>
          </a:blip>
          <a:srcRect b="0" l="0" r="0" t="0"/>
          <a:stretch/>
        </p:blipFill>
        <p:spPr>
          <a:xfrm>
            <a:off x="0" y="0"/>
            <a:ext cx="4690170" cy="1541430"/>
          </a:xfrm>
          <a:prstGeom prst="rect">
            <a:avLst/>
          </a:prstGeom>
          <a:noFill/>
          <a:ln>
            <a:noFill/>
          </a:ln>
        </p:spPr>
      </p:pic>
      <p:sp>
        <p:nvSpPr>
          <p:cNvPr id="160" name="Google Shape;160;p27"/>
          <p:cNvSpPr/>
          <p:nvPr/>
        </p:nvSpPr>
        <p:spPr>
          <a:xfrm>
            <a:off x="2286900" y="4755510"/>
            <a:ext cx="4572990" cy="345158"/>
          </a:xfrm>
          <a:prstGeom prst="rect">
            <a:avLst/>
          </a:prstGeom>
          <a:noFill/>
          <a:ln>
            <a:noFill/>
          </a:ln>
        </p:spPr>
        <p:txBody>
          <a:bodyPr anchorCtr="0" anchor="t" bIns="33750" lIns="67500" spcFirstLastPara="1" rIns="67500" wrap="square" tIns="33750">
            <a:noAutofit/>
          </a:bodyPr>
          <a:lstStyle/>
          <a:p>
            <a:pPr indent="0" lvl="0" marL="0" marR="0" rtl="0" algn="ctr">
              <a:spcBef>
                <a:spcPts val="0"/>
              </a:spcBef>
              <a:spcAft>
                <a:spcPts val="0"/>
              </a:spcAft>
              <a:buNone/>
            </a:pPr>
            <a:r>
              <a:rPr b="1" lang="en" sz="1800" u="sng">
                <a:solidFill>
                  <a:schemeClr val="accent2"/>
                </a:solidFill>
                <a:latin typeface="Arial"/>
                <a:ea typeface="Arial"/>
                <a:cs typeface="Arial"/>
                <a:sym typeface="Arial"/>
                <a:hlinkClick r:id="rId4">
                  <a:extLst>
                    <a:ext uri="{A12FA001-AC4F-418D-AE19-62706E023703}">
                      <ahyp:hlinkClr val="tx"/>
                    </a:ext>
                  </a:extLst>
                </a:hlinkClick>
              </a:rPr>
              <a:t>https://copim.pub/</a:t>
            </a:r>
            <a:r>
              <a:rPr b="1" lang="en" sz="1800">
                <a:solidFill>
                  <a:schemeClr val="accent2"/>
                </a:solidFill>
                <a:latin typeface="Arial"/>
                <a:ea typeface="Arial"/>
                <a:cs typeface="Arial"/>
                <a:sym typeface="Arial"/>
              </a:rPr>
              <a:t> </a:t>
            </a:r>
            <a:r>
              <a:rPr b="1" lang="en" sz="1800">
                <a:solidFill>
                  <a:srgbClr val="E71E85"/>
                </a:solidFill>
                <a:latin typeface="Arial"/>
                <a:ea typeface="Arial"/>
                <a:cs typeface="Arial"/>
                <a:sym typeface="Arial"/>
              </a:rPr>
              <a:t> </a:t>
            </a:r>
            <a:endParaRPr b="1" sz="1800">
              <a:solidFill>
                <a:srgbClr val="000000"/>
              </a:solidFill>
              <a:latin typeface="Arial"/>
              <a:ea typeface="Arial"/>
              <a:cs typeface="Arial"/>
              <a:sym typeface="Arial"/>
            </a:endParaRPr>
          </a:p>
        </p:txBody>
      </p:sp>
      <p:pic>
        <p:nvPicPr>
          <p:cNvPr descr="Photo of Open Book Futures members taken at the first in-person OBF meeting in Manchester" id="161" name="Google Shape;161;p27"/>
          <p:cNvPicPr preferRelativeResize="0"/>
          <p:nvPr/>
        </p:nvPicPr>
        <p:blipFill rotWithShape="1">
          <a:blip r:embed="rId5">
            <a:alphaModFix/>
          </a:blip>
          <a:srcRect b="0" l="0" r="0" t="0"/>
          <a:stretch/>
        </p:blipFill>
        <p:spPr>
          <a:xfrm>
            <a:off x="4732692" y="1027040"/>
            <a:ext cx="3889668" cy="3161414"/>
          </a:xfrm>
          <a:prstGeom prst="rect">
            <a:avLst/>
          </a:prstGeom>
          <a:noFill/>
          <a:ln>
            <a:noFill/>
          </a:ln>
        </p:spPr>
      </p:pic>
      <p:sp>
        <p:nvSpPr>
          <p:cNvPr id="162" name="Google Shape;162;p27"/>
          <p:cNvSpPr/>
          <p:nvPr/>
        </p:nvSpPr>
        <p:spPr>
          <a:xfrm>
            <a:off x="4623210" y="4316029"/>
            <a:ext cx="4216139" cy="275909"/>
          </a:xfrm>
          <a:prstGeom prst="rect">
            <a:avLst/>
          </a:prstGeom>
          <a:noFill/>
          <a:ln>
            <a:noFill/>
          </a:ln>
        </p:spPr>
        <p:txBody>
          <a:bodyPr anchorCtr="0" anchor="ctr" bIns="33750" lIns="67500" spcFirstLastPara="1" rIns="67500" wrap="square" tIns="33750">
            <a:noAutofit/>
          </a:bodyPr>
          <a:lstStyle/>
          <a:p>
            <a:pPr indent="0" lvl="0" marL="0" marR="0" rtl="0" algn="ctr">
              <a:spcBef>
                <a:spcPts val="0"/>
              </a:spcBef>
              <a:spcAft>
                <a:spcPts val="0"/>
              </a:spcAft>
              <a:buNone/>
            </a:pPr>
            <a:r>
              <a:rPr lang="en" sz="1500">
                <a:solidFill>
                  <a:srgbClr val="3F3F3F"/>
                </a:solidFill>
                <a:latin typeface="Calibri"/>
                <a:ea typeface="Calibri"/>
                <a:cs typeface="Calibri"/>
                <a:sym typeface="Calibri"/>
              </a:rPr>
              <a:t>In person OBF meeting, 20</a:t>
            </a:r>
            <a:r>
              <a:rPr baseline="30000" lang="en" sz="1500">
                <a:solidFill>
                  <a:srgbClr val="3F3F3F"/>
                </a:solidFill>
                <a:latin typeface="Calibri"/>
                <a:ea typeface="Calibri"/>
                <a:cs typeface="Calibri"/>
                <a:sym typeface="Calibri"/>
              </a:rPr>
              <a:t>th</a:t>
            </a:r>
            <a:r>
              <a:rPr lang="en" sz="1500">
                <a:solidFill>
                  <a:srgbClr val="3F3F3F"/>
                </a:solidFill>
                <a:latin typeface="Calibri"/>
                <a:ea typeface="Calibri"/>
                <a:cs typeface="Calibri"/>
                <a:sym typeface="Calibri"/>
              </a:rPr>
              <a:t> March 2024</a:t>
            </a:r>
            <a:endParaRPr sz="1500">
              <a:solidFill>
                <a:srgbClr val="3F3F3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descr="Community-led Open Publishing Infrastructures for Monographs (COPIM)" id="167" name="Google Shape;167;p28"/>
          <p:cNvPicPr preferRelativeResize="0"/>
          <p:nvPr/>
        </p:nvPicPr>
        <p:blipFill rotWithShape="1">
          <a:blip r:embed="rId3">
            <a:alphaModFix/>
          </a:blip>
          <a:srcRect b="0" l="0" r="0" t="0"/>
          <a:stretch/>
        </p:blipFill>
        <p:spPr>
          <a:xfrm>
            <a:off x="1596690" y="1592505"/>
            <a:ext cx="3827418" cy="1760295"/>
          </a:xfrm>
          <a:prstGeom prst="rect">
            <a:avLst/>
          </a:prstGeom>
          <a:noFill/>
          <a:ln>
            <a:noFill/>
          </a:ln>
        </p:spPr>
      </p:pic>
      <p:sp>
        <p:nvSpPr>
          <p:cNvPr id="168" name="Google Shape;168;p28"/>
          <p:cNvSpPr txBox="1"/>
          <p:nvPr/>
        </p:nvSpPr>
        <p:spPr>
          <a:xfrm>
            <a:off x="5424108" y="1592505"/>
            <a:ext cx="3771900" cy="182357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1250">
                <a:solidFill>
                  <a:schemeClr val="dk1"/>
                </a:solidFill>
                <a:latin typeface="Arial"/>
                <a:ea typeface="Arial"/>
                <a:cs typeface="Arial"/>
                <a:sym typeface="Arial"/>
              </a:rPr>
              <a: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AE2D5"/>
        </a:solidFill>
      </p:bgPr>
    </p:bg>
    <p:spTree>
      <p:nvGrpSpPr>
        <p:cNvPr id="172" name="Shape 172"/>
        <p:cNvGrpSpPr/>
        <p:nvPr/>
      </p:nvGrpSpPr>
      <p:grpSpPr>
        <a:xfrm>
          <a:off x="0" y="0"/>
          <a:ext cx="0" cy="0"/>
          <a:chOff x="0" y="0"/>
          <a:chExt cx="0" cy="0"/>
        </a:xfrm>
      </p:grpSpPr>
      <p:pic>
        <p:nvPicPr>
          <p:cNvPr descr="Photo of Gary Hall in front of a slide with the Radical Open Access Conference logo and Rupert Gatti seated at a table on the right" id="173" name="Google Shape;173;p29"/>
          <p:cNvPicPr preferRelativeResize="0"/>
          <p:nvPr/>
        </p:nvPicPr>
        <p:blipFill rotWithShape="1">
          <a:blip r:embed="rId3">
            <a:alphaModFix/>
          </a:blip>
          <a:srcRect b="0" l="0" r="0" t="0"/>
          <a:stretch/>
        </p:blipFill>
        <p:spPr>
          <a:xfrm>
            <a:off x="239184" y="182317"/>
            <a:ext cx="4232326" cy="2211911"/>
          </a:xfrm>
          <a:prstGeom prst="rect">
            <a:avLst/>
          </a:prstGeom>
          <a:noFill/>
          <a:ln>
            <a:noFill/>
          </a:ln>
        </p:spPr>
      </p:pic>
      <p:pic>
        <p:nvPicPr>
          <p:cNvPr descr="Photo showing seated around a table Joe Deville and Eileen Joe with Phoenix Andrews on screen." id="174" name="Google Shape;174;p29"/>
          <p:cNvPicPr preferRelativeResize="0"/>
          <p:nvPr/>
        </p:nvPicPr>
        <p:blipFill rotWithShape="1">
          <a:blip r:embed="rId4">
            <a:alphaModFix/>
          </a:blip>
          <a:srcRect b="0" l="0" r="6469" t="29864"/>
          <a:stretch/>
        </p:blipFill>
        <p:spPr>
          <a:xfrm>
            <a:off x="4706878" y="2571750"/>
            <a:ext cx="4188985" cy="2345099"/>
          </a:xfrm>
          <a:prstGeom prst="rect">
            <a:avLst/>
          </a:prstGeom>
          <a:noFill/>
          <a:ln>
            <a:noFill/>
          </a:ln>
        </p:spPr>
      </p:pic>
      <p:pic>
        <p:nvPicPr>
          <p:cNvPr id="175" name="Google Shape;175;p29"/>
          <p:cNvPicPr preferRelativeResize="0"/>
          <p:nvPr/>
        </p:nvPicPr>
        <p:blipFill rotWithShape="1">
          <a:blip r:embed="rId5">
            <a:alphaModFix/>
          </a:blip>
          <a:srcRect b="0" l="-286" r="286" t="24371"/>
          <a:stretch/>
        </p:blipFill>
        <p:spPr>
          <a:xfrm>
            <a:off x="319816" y="2571750"/>
            <a:ext cx="4151693" cy="2345099"/>
          </a:xfrm>
          <a:prstGeom prst="rect">
            <a:avLst/>
          </a:prstGeom>
          <a:noFill/>
          <a:ln>
            <a:noFill/>
          </a:ln>
        </p:spPr>
      </p:pic>
      <p:sp>
        <p:nvSpPr>
          <p:cNvPr id="176" name="Google Shape;176;p29"/>
          <p:cNvSpPr/>
          <p:nvPr/>
        </p:nvSpPr>
        <p:spPr>
          <a:xfrm>
            <a:off x="239184" y="2571750"/>
            <a:ext cx="4232326" cy="2345099"/>
          </a:xfrm>
          <a:prstGeom prst="rect">
            <a:avLst/>
          </a:prstGeom>
          <a:solidFill>
            <a:schemeClr val="accent1"/>
          </a:solidFill>
          <a:ln cap="flat" cmpd="sng" w="19050">
            <a:solidFill>
              <a:srgbClr val="082836"/>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250">
                <a:solidFill>
                  <a:schemeClr val="lt1"/>
                </a:solidFill>
                <a:latin typeface="Arial"/>
                <a:ea typeface="Arial"/>
                <a:cs typeface="Arial"/>
                <a:sym typeface="Arial"/>
              </a:rPr>
              <a:t>A diverse genealogy</a:t>
            </a:r>
            <a:endParaRPr/>
          </a:p>
          <a:p>
            <a:pPr indent="0" lvl="0" marL="0" marR="0" rtl="0" algn="l">
              <a:spcBef>
                <a:spcPts val="0"/>
              </a:spcBef>
              <a:spcAft>
                <a:spcPts val="0"/>
              </a:spcAft>
              <a:buNone/>
            </a:pPr>
            <a:r>
              <a:t/>
            </a:r>
            <a:endParaRPr sz="1400">
              <a:solidFill>
                <a:schemeClr val="lt1"/>
              </a:solidFill>
              <a:latin typeface="Arial"/>
              <a:ea typeface="Arial"/>
              <a:cs typeface="Arial"/>
              <a:sym typeface="Arial"/>
            </a:endParaRPr>
          </a:p>
          <a:p>
            <a:pPr indent="0" lvl="0" marL="0" marR="0" rtl="0" algn="l">
              <a:spcBef>
                <a:spcPts val="0"/>
              </a:spcBef>
              <a:spcAft>
                <a:spcPts val="0"/>
              </a:spcAft>
              <a:buNone/>
            </a:pPr>
            <a:r>
              <a:rPr lang="en" sz="1400">
                <a:solidFill>
                  <a:schemeClr val="lt1"/>
                </a:solidFill>
                <a:latin typeface="Arial"/>
                <a:ea typeface="Arial"/>
                <a:cs typeface="Arial"/>
                <a:sym typeface="Arial"/>
              </a:rPr>
              <a:t>Artefacts from the archive, including the Radical Open Access conference, 2015 and the final workshop of the New Platforms for Open Access Book Distribution project, 2018</a:t>
            </a:r>
            <a:endParaRPr/>
          </a:p>
          <a:p>
            <a:pPr indent="0" lvl="0" marL="0" marR="0" rtl="0" algn="l">
              <a:spcBef>
                <a:spcPts val="0"/>
              </a:spcBef>
              <a:spcAft>
                <a:spcPts val="0"/>
              </a:spcAft>
              <a:buNone/>
            </a:pPr>
            <a:r>
              <a:t/>
            </a:r>
            <a:endParaRPr sz="1400">
              <a:solidFill>
                <a:schemeClr val="lt1"/>
              </a:solidFill>
              <a:latin typeface="Arial"/>
              <a:ea typeface="Arial"/>
              <a:cs typeface="Arial"/>
              <a:sym typeface="Arial"/>
            </a:endParaRPr>
          </a:p>
          <a:p>
            <a:pPr indent="0" lvl="0" marL="0" marR="0" rtl="0" algn="l">
              <a:spcBef>
                <a:spcPts val="0"/>
              </a:spcBef>
              <a:spcAft>
                <a:spcPts val="0"/>
              </a:spcAft>
              <a:buNone/>
            </a:pPr>
            <a:r>
              <a:rPr lang="en" sz="1400">
                <a:solidFill>
                  <a:schemeClr val="lt1"/>
                </a:solidFill>
                <a:latin typeface="Arial"/>
                <a:ea typeface="Arial"/>
                <a:cs typeface="Arial"/>
                <a:sym typeface="Arial"/>
              </a:rPr>
              <a:t>Clockwise, from left to right: Gary Hall, Rupert Gatti, Janneke Adema, Phoenix Andrews, Eileen Joy, me</a:t>
            </a:r>
            <a:endParaRPr/>
          </a:p>
        </p:txBody>
      </p:sp>
      <p:pic>
        <p:nvPicPr>
          <p:cNvPr descr="Photo of Janneke Adema in front of a slide showcasing a publication written by Adema and Hall, The Political Nature of the Book, published in the journal New Formations" id="177" name="Google Shape;177;p29"/>
          <p:cNvPicPr preferRelativeResize="0"/>
          <p:nvPr/>
        </p:nvPicPr>
        <p:blipFill rotWithShape="1">
          <a:blip r:embed="rId6">
            <a:alphaModFix/>
          </a:blip>
          <a:srcRect b="0" l="0" r="0" t="16646"/>
          <a:stretch/>
        </p:blipFill>
        <p:spPr>
          <a:xfrm>
            <a:off x="4672492" y="182317"/>
            <a:ext cx="4232324" cy="221191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F2CF"/>
        </a:solidFill>
      </p:bgPr>
    </p:bg>
    <p:spTree>
      <p:nvGrpSpPr>
        <p:cNvPr id="181" name="Shape 181"/>
        <p:cNvGrpSpPr/>
        <p:nvPr/>
      </p:nvGrpSpPr>
      <p:grpSpPr>
        <a:xfrm>
          <a:off x="0" y="0"/>
          <a:ext cx="0" cy="0"/>
          <a:chOff x="0" y="0"/>
          <a:chExt cx="0" cy="0"/>
        </a:xfrm>
      </p:grpSpPr>
      <p:pic>
        <p:nvPicPr>
          <p:cNvPr descr="Picture of the manifesto booklet signed by what would become the ScholarLed consortium" id="182" name="Google Shape;182;p30"/>
          <p:cNvPicPr preferRelativeResize="0"/>
          <p:nvPr/>
        </p:nvPicPr>
        <p:blipFill rotWithShape="1">
          <a:blip r:embed="rId3">
            <a:alphaModFix/>
          </a:blip>
          <a:srcRect b="4193" l="0" r="4688" t="3413"/>
          <a:stretch/>
        </p:blipFill>
        <p:spPr>
          <a:xfrm>
            <a:off x="417368" y="262036"/>
            <a:ext cx="3289678" cy="4257230"/>
          </a:xfrm>
          <a:prstGeom prst="rect">
            <a:avLst/>
          </a:prstGeom>
          <a:noFill/>
          <a:ln>
            <a:noFill/>
          </a:ln>
        </p:spPr>
      </p:pic>
      <p:sp>
        <p:nvSpPr>
          <p:cNvPr id="183" name="Google Shape;183;p30"/>
          <p:cNvSpPr txBox="1"/>
          <p:nvPr/>
        </p:nvSpPr>
        <p:spPr>
          <a:xfrm>
            <a:off x="4374356" y="725090"/>
            <a:ext cx="4248150" cy="36933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800">
                <a:solidFill>
                  <a:schemeClr val="dk1"/>
                </a:solidFill>
                <a:latin typeface="Arial"/>
                <a:ea typeface="Arial"/>
                <a:cs typeface="Arial"/>
                <a:sym typeface="Arial"/>
              </a:rPr>
              <a:t>“the aim is to explore the potential of working together. This includes developing systems and practices that allow presses to provide each other with forms of mutual support, ranging from pooled expertise, to shared on- and offline infrastructures”</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en" sz="1800">
                <a:solidFill>
                  <a:schemeClr val="dk1"/>
                </a:solidFill>
                <a:latin typeface="Arial"/>
                <a:ea typeface="Arial"/>
                <a:cs typeface="Arial"/>
                <a:sym typeface="Arial"/>
              </a:rPr>
              <a:t>“what [we] share […] is a commitment to opening up scholarly research to diverse readerships, to resisting the marketization of academic knowledge production, and to working collectively rather than in competition”</a:t>
            </a:r>
            <a:endParaRPr/>
          </a:p>
        </p:txBody>
      </p:sp>
      <p:sp>
        <p:nvSpPr>
          <p:cNvPr id="184" name="Google Shape;184;p30"/>
          <p:cNvSpPr/>
          <p:nvPr/>
        </p:nvSpPr>
        <p:spPr>
          <a:xfrm>
            <a:off x="417368" y="4613260"/>
            <a:ext cx="3289678" cy="259124"/>
          </a:xfrm>
          <a:prstGeom prst="rect">
            <a:avLst/>
          </a:prstGeom>
          <a:solidFill>
            <a:srgbClr val="1F5C9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050">
                <a:solidFill>
                  <a:schemeClr val="lt1"/>
                </a:solidFill>
                <a:latin typeface="Arial"/>
                <a:ea typeface="Arial"/>
                <a:cs typeface="Arial"/>
                <a:sym typeface="Arial"/>
              </a:rPr>
              <a:t>Output of the NPFOABD project, June 2018</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grpSp>
        <p:nvGrpSpPr>
          <p:cNvPr id="189" name="Google Shape;189;p31"/>
          <p:cNvGrpSpPr/>
          <p:nvPr/>
        </p:nvGrpSpPr>
        <p:grpSpPr>
          <a:xfrm>
            <a:off x="6930456" y="311356"/>
            <a:ext cx="2233369" cy="1520288"/>
            <a:chOff x="8052480" y="3644640"/>
            <a:chExt cx="3767040" cy="2564280"/>
          </a:xfrm>
        </p:grpSpPr>
        <p:sp>
          <p:nvSpPr>
            <p:cNvPr id="190" name="Google Shape;190;p31"/>
            <p:cNvSpPr/>
            <p:nvPr/>
          </p:nvSpPr>
          <p:spPr>
            <a:xfrm>
              <a:off x="8052480" y="3644640"/>
              <a:ext cx="3368520" cy="2564280"/>
            </a:xfrm>
            <a:prstGeom prst="rect">
              <a:avLst/>
            </a:pr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Experimental Publishing Compendium" id="191" name="Google Shape;191;p31"/>
            <p:cNvPicPr preferRelativeResize="0"/>
            <p:nvPr/>
          </p:nvPicPr>
          <p:blipFill rotWithShape="1">
            <a:blip r:embed="rId3">
              <a:alphaModFix/>
            </a:blip>
            <a:srcRect b="33006" l="0" r="0" t="0"/>
            <a:stretch/>
          </p:blipFill>
          <p:spPr>
            <a:xfrm>
              <a:off x="8328240" y="4326480"/>
              <a:ext cx="3491280" cy="1202400"/>
            </a:xfrm>
            <a:prstGeom prst="rect">
              <a:avLst/>
            </a:prstGeom>
            <a:noFill/>
            <a:ln>
              <a:noFill/>
            </a:ln>
          </p:spPr>
        </p:pic>
      </p:grpSp>
      <p:grpSp>
        <p:nvGrpSpPr>
          <p:cNvPr id="192" name="Google Shape;192;p31"/>
          <p:cNvGrpSpPr/>
          <p:nvPr/>
        </p:nvGrpSpPr>
        <p:grpSpPr>
          <a:xfrm>
            <a:off x="4765172" y="311356"/>
            <a:ext cx="1997098" cy="1520288"/>
            <a:chOff x="8328240" y="332840"/>
            <a:chExt cx="3368520" cy="2564280"/>
          </a:xfrm>
        </p:grpSpPr>
        <p:pic>
          <p:nvPicPr>
            <p:cNvPr descr="Opening the Future" id="193" name="Google Shape;193;p31"/>
            <p:cNvPicPr preferRelativeResize="0"/>
            <p:nvPr/>
          </p:nvPicPr>
          <p:blipFill rotWithShape="1">
            <a:blip r:embed="rId4">
              <a:alphaModFix/>
            </a:blip>
            <a:srcRect b="0" l="0" r="0" t="0"/>
            <a:stretch/>
          </p:blipFill>
          <p:spPr>
            <a:xfrm>
              <a:off x="8625720" y="859860"/>
              <a:ext cx="2541240" cy="1395720"/>
            </a:xfrm>
            <a:prstGeom prst="rect">
              <a:avLst/>
            </a:prstGeom>
            <a:noFill/>
            <a:ln>
              <a:noFill/>
            </a:ln>
          </p:spPr>
        </p:pic>
        <p:sp>
          <p:nvSpPr>
            <p:cNvPr id="194" name="Google Shape;194;p31"/>
            <p:cNvSpPr/>
            <p:nvPr/>
          </p:nvSpPr>
          <p:spPr>
            <a:xfrm>
              <a:off x="8328240" y="332840"/>
              <a:ext cx="3368520" cy="2564280"/>
            </a:xfrm>
            <a:prstGeom prst="rect">
              <a:avLst/>
            </a:pr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95" name="Google Shape;195;p31"/>
          <p:cNvGrpSpPr/>
          <p:nvPr/>
        </p:nvGrpSpPr>
        <p:grpSpPr>
          <a:xfrm>
            <a:off x="4765171" y="2023784"/>
            <a:ext cx="4162382" cy="1520288"/>
            <a:chOff x="752040" y="3644640"/>
            <a:chExt cx="7020720" cy="2564280"/>
          </a:xfrm>
        </p:grpSpPr>
        <p:sp>
          <p:nvSpPr>
            <p:cNvPr id="196" name="Google Shape;196;p31"/>
            <p:cNvSpPr/>
            <p:nvPr/>
          </p:nvSpPr>
          <p:spPr>
            <a:xfrm>
              <a:off x="752040" y="3644640"/>
              <a:ext cx="3368520" cy="2564280"/>
            </a:xfrm>
            <a:prstGeom prst="rect">
              <a:avLst/>
            </a:pr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7" name="Google Shape;197;p31"/>
            <p:cNvSpPr/>
            <p:nvPr/>
          </p:nvSpPr>
          <p:spPr>
            <a:xfrm>
              <a:off x="4404240" y="3644640"/>
              <a:ext cx="3368520" cy="2564280"/>
            </a:xfrm>
            <a:prstGeom prst="rect">
              <a:avLst/>
            </a:pr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A black background with a black square&#10;&#10;Description automatically generated with medium confidence" id="198" name="Google Shape;198;p31"/>
            <p:cNvPicPr preferRelativeResize="0"/>
            <p:nvPr/>
          </p:nvPicPr>
          <p:blipFill rotWithShape="1">
            <a:blip r:embed="rId5">
              <a:alphaModFix/>
            </a:blip>
            <a:srcRect b="0" l="0" r="0" t="0"/>
            <a:stretch/>
          </p:blipFill>
          <p:spPr>
            <a:xfrm>
              <a:off x="1712520" y="3898800"/>
              <a:ext cx="1434600" cy="1434600"/>
            </a:xfrm>
            <a:prstGeom prst="rect">
              <a:avLst/>
            </a:prstGeom>
            <a:noFill/>
            <a:ln>
              <a:noFill/>
            </a:ln>
          </p:spPr>
        </p:pic>
        <p:sp>
          <p:nvSpPr>
            <p:cNvPr id="199" name="Google Shape;199;p31"/>
            <p:cNvSpPr/>
            <p:nvPr/>
          </p:nvSpPr>
          <p:spPr>
            <a:xfrm>
              <a:off x="983520" y="5448961"/>
              <a:ext cx="2892961" cy="660051"/>
            </a:xfrm>
            <a:prstGeom prst="rect">
              <a:avLst/>
            </a:prstGeom>
            <a:noFill/>
            <a:ln>
              <a:noFill/>
            </a:ln>
          </p:spPr>
          <p:txBody>
            <a:bodyPr anchorCtr="0" anchor="t" bIns="33750" lIns="67500" spcFirstLastPara="1" rIns="67500" wrap="square" tIns="33750">
              <a:noAutofit/>
            </a:bodyPr>
            <a:lstStyle/>
            <a:p>
              <a:pPr indent="0" lvl="0" marL="0" marR="0" rtl="0" algn="ctr">
                <a:spcBef>
                  <a:spcPts val="0"/>
                </a:spcBef>
                <a:spcAft>
                  <a:spcPts val="0"/>
                </a:spcAft>
                <a:buNone/>
              </a:pPr>
              <a:r>
                <a:rPr lang="en" sz="1050">
                  <a:solidFill>
                    <a:schemeClr val="dk1"/>
                  </a:solidFill>
                  <a:latin typeface="Arial"/>
                  <a:ea typeface="Arial"/>
                  <a:cs typeface="Arial"/>
                  <a:sym typeface="Arial"/>
                </a:rPr>
                <a:t>Copim Accessibility Working group</a:t>
              </a:r>
              <a:endParaRPr sz="1050">
                <a:solidFill>
                  <a:srgbClr val="000000"/>
                </a:solidFill>
                <a:latin typeface="Arial"/>
                <a:ea typeface="Arial"/>
                <a:cs typeface="Arial"/>
                <a:sym typeface="Arial"/>
              </a:endParaRPr>
            </a:p>
          </p:txBody>
        </p:sp>
        <p:pic>
          <p:nvPicPr>
            <p:cNvPr descr="A black and white icon of a folder&#10;&#10;Description automatically generated" id="200" name="Google Shape;200;p31"/>
            <p:cNvPicPr preferRelativeResize="0"/>
            <p:nvPr/>
          </p:nvPicPr>
          <p:blipFill rotWithShape="1">
            <a:blip r:embed="rId6">
              <a:alphaModFix/>
            </a:blip>
            <a:srcRect b="0" l="0" r="0" t="0"/>
            <a:stretch/>
          </p:blipFill>
          <p:spPr>
            <a:xfrm>
              <a:off x="5375880" y="3894120"/>
              <a:ext cx="1439280" cy="1439280"/>
            </a:xfrm>
            <a:prstGeom prst="rect">
              <a:avLst/>
            </a:prstGeom>
            <a:noFill/>
            <a:ln>
              <a:noFill/>
            </a:ln>
          </p:spPr>
        </p:pic>
        <p:sp>
          <p:nvSpPr>
            <p:cNvPr id="201" name="Google Shape;201;p31"/>
            <p:cNvSpPr/>
            <p:nvPr/>
          </p:nvSpPr>
          <p:spPr>
            <a:xfrm>
              <a:off x="4527721" y="5454719"/>
              <a:ext cx="3132721" cy="660051"/>
            </a:xfrm>
            <a:prstGeom prst="rect">
              <a:avLst/>
            </a:prstGeom>
            <a:noFill/>
            <a:ln>
              <a:noFill/>
            </a:ln>
          </p:spPr>
          <p:txBody>
            <a:bodyPr anchorCtr="0" anchor="t" bIns="33750" lIns="67500" spcFirstLastPara="1" rIns="67500" wrap="square" tIns="33750">
              <a:noAutofit/>
            </a:bodyPr>
            <a:lstStyle/>
            <a:p>
              <a:pPr indent="0" lvl="0" marL="0" marR="0" rtl="0" algn="ctr">
                <a:spcBef>
                  <a:spcPts val="0"/>
                </a:spcBef>
                <a:spcAft>
                  <a:spcPts val="0"/>
                </a:spcAft>
                <a:buNone/>
              </a:pPr>
              <a:r>
                <a:rPr lang="en" sz="1050">
                  <a:solidFill>
                    <a:schemeClr val="dk1"/>
                  </a:solidFill>
                  <a:latin typeface="Arial"/>
                  <a:ea typeface="Arial"/>
                  <a:cs typeface="Arial"/>
                  <a:sym typeface="Arial"/>
                </a:rPr>
                <a:t>Copim Archiving and Digital Preservation Group</a:t>
              </a:r>
              <a:endParaRPr sz="1050">
                <a:solidFill>
                  <a:srgbClr val="000000"/>
                </a:solidFill>
                <a:latin typeface="Arial"/>
                <a:ea typeface="Arial"/>
                <a:cs typeface="Arial"/>
                <a:sym typeface="Arial"/>
              </a:endParaRPr>
            </a:p>
          </p:txBody>
        </p:sp>
      </p:grpSp>
      <p:grpSp>
        <p:nvGrpSpPr>
          <p:cNvPr descr="Slide showing logos of the different organisations and platforms connected to and outcomes of the COPIM and Open Book Futures projects." id="202" name="Google Shape;202;p31"/>
          <p:cNvGrpSpPr/>
          <p:nvPr/>
        </p:nvGrpSpPr>
        <p:grpSpPr>
          <a:xfrm>
            <a:off x="200069" y="183386"/>
            <a:ext cx="8743863" cy="4796184"/>
            <a:chOff x="266759" y="244514"/>
            <a:chExt cx="11658484" cy="6394912"/>
          </a:xfrm>
        </p:grpSpPr>
        <p:sp>
          <p:nvSpPr>
            <p:cNvPr id="203" name="Google Shape;203;p31"/>
            <p:cNvSpPr/>
            <p:nvPr/>
          </p:nvSpPr>
          <p:spPr>
            <a:xfrm>
              <a:off x="6375401" y="6118726"/>
              <a:ext cx="5549842" cy="5207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050">
                  <a:solidFill>
                    <a:schemeClr val="lt1"/>
                  </a:solidFill>
                  <a:latin typeface="Arial"/>
                  <a:ea typeface="Arial"/>
                  <a:cs typeface="Arial"/>
                  <a:sym typeface="Arial"/>
                </a:rPr>
                <a:t>Reused and adapted, under a CC-BY license, from Stern, Sanders &amp; Steiner (2025). </a:t>
              </a:r>
              <a:r>
                <a:rPr lang="en" sz="1050" u="sng">
                  <a:solidFill>
                    <a:schemeClr val="lt1"/>
                  </a:solidFill>
                  <a:latin typeface="Arial"/>
                  <a:ea typeface="Arial"/>
                  <a:cs typeface="Arial"/>
                  <a:sym typeface="Arial"/>
                  <a:hlinkClick r:id="rId7">
                    <a:extLst>
                      <a:ext uri="{A12FA001-AC4F-418D-AE19-62706E023703}">
                        <ahyp:hlinkClr val="tx"/>
                      </a:ext>
                    </a:extLst>
                  </a:hlinkClick>
                </a:rPr>
                <a:t>https://doi.org/10.5281/zenodo.15490313</a:t>
              </a:r>
              <a:r>
                <a:rPr lang="en" sz="1050">
                  <a:solidFill>
                    <a:schemeClr val="lt1"/>
                  </a:solidFill>
                  <a:latin typeface="Arial"/>
                  <a:ea typeface="Arial"/>
                  <a:cs typeface="Arial"/>
                  <a:sym typeface="Arial"/>
                </a:rPr>
                <a:t>  </a:t>
              </a:r>
              <a:endParaRPr/>
            </a:p>
          </p:txBody>
        </p:sp>
        <p:pic>
          <p:nvPicPr>
            <p:cNvPr id="204" name="Google Shape;204;p31"/>
            <p:cNvPicPr preferRelativeResize="0"/>
            <p:nvPr/>
          </p:nvPicPr>
          <p:blipFill rotWithShape="1">
            <a:blip r:embed="rId8">
              <a:alphaModFix/>
            </a:blip>
            <a:srcRect b="2547" l="13148" r="12406" t="2627"/>
            <a:stretch/>
          </p:blipFill>
          <p:spPr>
            <a:xfrm rot="-5400000">
              <a:off x="-59352" y="570625"/>
              <a:ext cx="6394912" cy="5742690"/>
            </a:xfrm>
            <a:prstGeom prst="rect">
              <a:avLst/>
            </a:prstGeom>
            <a:noFill/>
            <a:ln>
              <a:noFill/>
            </a:ln>
          </p:spPr>
        </p:pic>
        <p:sp>
          <p:nvSpPr>
            <p:cNvPr id="205" name="Google Shape;205;p31"/>
            <p:cNvSpPr/>
            <p:nvPr/>
          </p:nvSpPr>
          <p:spPr>
            <a:xfrm rot="10800000">
              <a:off x="6142383" y="6244839"/>
              <a:ext cx="235156" cy="268473"/>
            </a:xfrm>
            <a:prstGeom prst="rightArrow">
              <a:avLst>
                <a:gd fmla="val 50000" name="adj1"/>
                <a:gd fmla="val 50000" name="adj2"/>
              </a:avLst>
            </a:prstGeom>
            <a:solidFill>
              <a:srgbClr val="15608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13">
                <a:solidFill>
                  <a:schemeClr val="lt1"/>
                </a:solidFill>
                <a:latin typeface="Arial"/>
                <a:ea typeface="Arial"/>
                <a:cs typeface="Arial"/>
                <a:sym typeface="Arial"/>
              </a:endParaRPr>
            </a:p>
          </p:txBody>
        </p:sp>
      </p:grpSp>
      <p:pic>
        <p:nvPicPr>
          <p:cNvPr descr="Community-led Open Publishing Infrastructures for Monographs (COPIM)" id="206" name="Google Shape;206;p31"/>
          <p:cNvPicPr preferRelativeResize="0"/>
          <p:nvPr/>
        </p:nvPicPr>
        <p:blipFill rotWithShape="1">
          <a:blip r:embed="rId9">
            <a:alphaModFix/>
          </a:blip>
          <a:srcRect b="0" l="0" r="0" t="0"/>
          <a:stretch/>
        </p:blipFill>
        <p:spPr>
          <a:xfrm>
            <a:off x="6243156" y="3684468"/>
            <a:ext cx="1038226" cy="47749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grpSp>
        <p:nvGrpSpPr>
          <p:cNvPr descr="Slide with the Open Book Collective logo on top and logos of the press members of the OBC" id="211" name="Google Shape;211;p32"/>
          <p:cNvGrpSpPr/>
          <p:nvPr/>
        </p:nvGrpSpPr>
        <p:grpSpPr>
          <a:xfrm>
            <a:off x="193944" y="897565"/>
            <a:ext cx="8536023" cy="3979907"/>
            <a:chOff x="258592" y="1196752"/>
            <a:chExt cx="11381364" cy="5306543"/>
          </a:xfrm>
        </p:grpSpPr>
        <p:grpSp>
          <p:nvGrpSpPr>
            <p:cNvPr id="212" name="Google Shape;212;p32"/>
            <p:cNvGrpSpPr/>
            <p:nvPr/>
          </p:nvGrpSpPr>
          <p:grpSpPr>
            <a:xfrm>
              <a:off x="6606677" y="4293096"/>
              <a:ext cx="5033279" cy="2210199"/>
              <a:chOff x="6606677" y="1158308"/>
              <a:chExt cx="5033279" cy="2210199"/>
            </a:xfrm>
          </p:grpSpPr>
          <p:pic>
            <p:nvPicPr>
              <p:cNvPr descr="A close-up of logos&#10;&#10;Description automatically generated" id="213" name="Google Shape;213;p32"/>
              <p:cNvPicPr preferRelativeResize="0"/>
              <p:nvPr/>
            </p:nvPicPr>
            <p:blipFill rotWithShape="1">
              <a:blip r:embed="rId3">
                <a:alphaModFix/>
              </a:blip>
              <a:srcRect b="0" l="45020" r="0" t="14179"/>
              <a:stretch/>
            </p:blipFill>
            <p:spPr>
              <a:xfrm>
                <a:off x="10242719" y="2076391"/>
                <a:ext cx="1250782" cy="702449"/>
              </a:xfrm>
              <a:prstGeom prst="rect">
                <a:avLst/>
              </a:prstGeom>
              <a:noFill/>
              <a:ln>
                <a:noFill/>
              </a:ln>
            </p:spPr>
          </p:pic>
          <p:pic>
            <p:nvPicPr>
              <p:cNvPr descr="A cartoon monkey with a hat&#10;&#10;Description automatically generated" id="214" name="Google Shape;214;p32"/>
              <p:cNvPicPr preferRelativeResize="0"/>
              <p:nvPr/>
            </p:nvPicPr>
            <p:blipFill rotWithShape="1">
              <a:blip r:embed="rId4">
                <a:alphaModFix/>
              </a:blip>
              <a:srcRect b="0" l="0" r="0" t="0"/>
              <a:stretch/>
            </p:blipFill>
            <p:spPr>
              <a:xfrm>
                <a:off x="8693645" y="1158308"/>
                <a:ext cx="2007096" cy="594083"/>
              </a:xfrm>
              <a:prstGeom prst="rect">
                <a:avLst/>
              </a:prstGeom>
              <a:noFill/>
              <a:ln>
                <a:noFill/>
              </a:ln>
            </p:spPr>
          </p:pic>
          <p:pic>
            <p:nvPicPr>
              <p:cNvPr descr="A red square with white letters&#10;&#10;Description automatically generated" id="215" name="Google Shape;215;p32"/>
              <p:cNvPicPr preferRelativeResize="0"/>
              <p:nvPr/>
            </p:nvPicPr>
            <p:blipFill rotWithShape="1">
              <a:blip r:embed="rId5">
                <a:alphaModFix/>
              </a:blip>
              <a:srcRect b="0" l="0" r="0" t="0"/>
              <a:stretch/>
            </p:blipFill>
            <p:spPr>
              <a:xfrm>
                <a:off x="6761691" y="1621578"/>
                <a:ext cx="769337" cy="769337"/>
              </a:xfrm>
              <a:prstGeom prst="rect">
                <a:avLst/>
              </a:prstGeom>
              <a:noFill/>
              <a:ln>
                <a:noFill/>
              </a:ln>
            </p:spPr>
          </p:pic>
          <p:cxnSp>
            <p:nvCxnSpPr>
              <p:cNvPr id="216" name="Google Shape;216;p32"/>
              <p:cNvCxnSpPr/>
              <p:nvPr/>
            </p:nvCxnSpPr>
            <p:spPr>
              <a:xfrm>
                <a:off x="11639956" y="1430765"/>
                <a:ext cx="0" cy="1463784"/>
              </a:xfrm>
              <a:prstGeom prst="straightConnector1">
                <a:avLst/>
              </a:prstGeom>
              <a:noFill/>
              <a:ln cap="flat" cmpd="sng" w="25400">
                <a:solidFill>
                  <a:srgbClr val="E30086"/>
                </a:solidFill>
                <a:prstDash val="solid"/>
                <a:miter lim="800000"/>
                <a:headEnd len="sm" w="sm" type="none"/>
                <a:tailEnd len="sm" w="sm" type="none"/>
              </a:ln>
            </p:spPr>
          </p:cxnSp>
          <p:cxnSp>
            <p:nvCxnSpPr>
              <p:cNvPr id="217" name="Google Shape;217;p32"/>
              <p:cNvCxnSpPr/>
              <p:nvPr/>
            </p:nvCxnSpPr>
            <p:spPr>
              <a:xfrm>
                <a:off x="6611348" y="2889688"/>
                <a:ext cx="5028608" cy="0"/>
              </a:xfrm>
              <a:prstGeom prst="straightConnector1">
                <a:avLst/>
              </a:prstGeom>
              <a:noFill/>
              <a:ln cap="flat" cmpd="sng" w="25400">
                <a:solidFill>
                  <a:srgbClr val="E30086"/>
                </a:solidFill>
                <a:prstDash val="solid"/>
                <a:miter lim="800000"/>
                <a:headEnd len="sm" w="sm" type="none"/>
                <a:tailEnd len="sm" w="sm" type="none"/>
              </a:ln>
            </p:spPr>
          </p:cxnSp>
          <p:sp>
            <p:nvSpPr>
              <p:cNvPr id="218" name="Google Shape;218;p32"/>
              <p:cNvSpPr txBox="1"/>
              <p:nvPr/>
            </p:nvSpPr>
            <p:spPr>
              <a:xfrm>
                <a:off x="6606677" y="3037562"/>
                <a:ext cx="5028608" cy="3309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1013">
                    <a:solidFill>
                      <a:srgbClr val="151462"/>
                    </a:solidFill>
                    <a:latin typeface="Arial"/>
                    <a:ea typeface="Arial"/>
                    <a:cs typeface="Arial"/>
                    <a:sym typeface="Arial"/>
                  </a:rPr>
                  <a:t>OA Book Publishing Service Providers</a:t>
                </a:r>
                <a:endParaRPr i="1" sz="1013">
                  <a:solidFill>
                    <a:srgbClr val="151462"/>
                  </a:solidFill>
                  <a:latin typeface="Arial"/>
                  <a:ea typeface="Arial"/>
                  <a:cs typeface="Arial"/>
                  <a:sym typeface="Arial"/>
                </a:endParaRPr>
              </a:p>
            </p:txBody>
          </p:sp>
        </p:grpSp>
        <p:grpSp>
          <p:nvGrpSpPr>
            <p:cNvPr id="219" name="Google Shape;219;p32"/>
            <p:cNvGrpSpPr/>
            <p:nvPr/>
          </p:nvGrpSpPr>
          <p:grpSpPr>
            <a:xfrm>
              <a:off x="529246" y="4510589"/>
              <a:ext cx="5075833" cy="1954770"/>
              <a:chOff x="529246" y="3856871"/>
              <a:chExt cx="5075833" cy="1954770"/>
            </a:xfrm>
          </p:grpSpPr>
          <p:grpSp>
            <p:nvGrpSpPr>
              <p:cNvPr id="220" name="Google Shape;220;p32"/>
              <p:cNvGrpSpPr/>
              <p:nvPr/>
            </p:nvGrpSpPr>
            <p:grpSpPr>
              <a:xfrm>
                <a:off x="529246" y="3856871"/>
                <a:ext cx="5075833" cy="1475000"/>
                <a:chOff x="529246" y="3856871"/>
                <a:chExt cx="5075833" cy="1475000"/>
              </a:xfrm>
            </p:grpSpPr>
            <p:pic>
              <p:nvPicPr>
                <p:cNvPr descr="A black and white sign with white text&#10;&#10;Description automatically generated" id="221" name="Google Shape;221;p32"/>
                <p:cNvPicPr preferRelativeResize="0"/>
                <p:nvPr/>
              </p:nvPicPr>
              <p:blipFill rotWithShape="1">
                <a:blip r:embed="rId6">
                  <a:alphaModFix/>
                </a:blip>
                <a:srcRect b="0" l="0" r="0" t="0"/>
                <a:stretch/>
              </p:blipFill>
              <p:spPr>
                <a:xfrm>
                  <a:off x="837863" y="4008957"/>
                  <a:ext cx="1449417" cy="468965"/>
                </a:xfrm>
                <a:prstGeom prst="rect">
                  <a:avLst/>
                </a:prstGeom>
                <a:noFill/>
                <a:ln>
                  <a:noFill/>
                </a:ln>
              </p:spPr>
            </p:pic>
            <p:pic>
              <p:nvPicPr>
                <p:cNvPr descr="A blue text on a black background&#10;&#10;AI-generated content may be incorrect." id="222" name="Google Shape;222;p32"/>
                <p:cNvPicPr preferRelativeResize="0"/>
                <p:nvPr/>
              </p:nvPicPr>
              <p:blipFill rotWithShape="1">
                <a:blip r:embed="rId7">
                  <a:alphaModFix/>
                </a:blip>
                <a:srcRect b="0" l="0" r="0" t="0"/>
                <a:stretch/>
              </p:blipFill>
              <p:spPr>
                <a:xfrm>
                  <a:off x="2660248" y="3856871"/>
                  <a:ext cx="2144964" cy="487161"/>
                </a:xfrm>
                <a:prstGeom prst="rect">
                  <a:avLst/>
                </a:prstGeom>
                <a:noFill/>
                <a:ln>
                  <a:noFill/>
                </a:ln>
              </p:spPr>
            </p:pic>
            <p:pic>
              <p:nvPicPr>
                <p:cNvPr descr="A blue circle with white letters&#10;&#10;AI-generated content may be incorrect." id="223" name="Google Shape;223;p32"/>
                <p:cNvPicPr preferRelativeResize="0"/>
                <p:nvPr/>
              </p:nvPicPr>
              <p:blipFill rotWithShape="1">
                <a:blip r:embed="rId8">
                  <a:alphaModFix/>
                </a:blip>
                <a:srcRect b="0" l="0" r="0" t="0"/>
                <a:stretch/>
              </p:blipFill>
              <p:spPr>
                <a:xfrm>
                  <a:off x="3676615" y="4441980"/>
                  <a:ext cx="680147" cy="680147"/>
                </a:xfrm>
                <a:prstGeom prst="rect">
                  <a:avLst/>
                </a:prstGeom>
                <a:noFill/>
                <a:ln>
                  <a:noFill/>
                </a:ln>
              </p:spPr>
            </p:pic>
            <p:pic>
              <p:nvPicPr>
                <p:cNvPr descr="A logo of a company&#10;&#10;AI-generated content may be incorrect." id="224" name="Google Shape;224;p32"/>
                <p:cNvPicPr preferRelativeResize="0"/>
                <p:nvPr/>
              </p:nvPicPr>
              <p:blipFill rotWithShape="1">
                <a:blip r:embed="rId9">
                  <a:alphaModFix/>
                </a:blip>
                <a:srcRect b="0" l="0" r="0" t="0"/>
                <a:stretch/>
              </p:blipFill>
              <p:spPr>
                <a:xfrm>
                  <a:off x="529246" y="4702601"/>
                  <a:ext cx="2309016" cy="354049"/>
                </a:xfrm>
                <a:prstGeom prst="rect">
                  <a:avLst/>
                </a:prstGeom>
                <a:noFill/>
                <a:ln>
                  <a:noFill/>
                </a:ln>
              </p:spPr>
            </p:pic>
            <p:cxnSp>
              <p:nvCxnSpPr>
                <p:cNvPr id="225" name="Google Shape;225;p32"/>
                <p:cNvCxnSpPr/>
                <p:nvPr/>
              </p:nvCxnSpPr>
              <p:spPr>
                <a:xfrm>
                  <a:off x="5599074" y="3868087"/>
                  <a:ext cx="0" cy="1463784"/>
                </a:xfrm>
                <a:prstGeom prst="straightConnector1">
                  <a:avLst/>
                </a:prstGeom>
                <a:noFill/>
                <a:ln cap="flat" cmpd="sng" w="25400">
                  <a:solidFill>
                    <a:srgbClr val="E30086"/>
                  </a:solidFill>
                  <a:prstDash val="solid"/>
                  <a:miter lim="800000"/>
                  <a:headEnd len="sm" w="sm" type="none"/>
                  <a:tailEnd len="sm" w="sm" type="none"/>
                </a:ln>
              </p:spPr>
            </p:cxnSp>
            <p:cxnSp>
              <p:nvCxnSpPr>
                <p:cNvPr id="226" name="Google Shape;226;p32"/>
                <p:cNvCxnSpPr/>
                <p:nvPr/>
              </p:nvCxnSpPr>
              <p:spPr>
                <a:xfrm>
                  <a:off x="576471" y="5331871"/>
                  <a:ext cx="5028608" cy="0"/>
                </a:xfrm>
                <a:prstGeom prst="straightConnector1">
                  <a:avLst/>
                </a:prstGeom>
                <a:noFill/>
                <a:ln cap="flat" cmpd="sng" w="25400">
                  <a:solidFill>
                    <a:srgbClr val="E30086"/>
                  </a:solidFill>
                  <a:prstDash val="solid"/>
                  <a:miter lim="800000"/>
                  <a:headEnd len="sm" w="sm" type="none"/>
                  <a:tailEnd len="sm" w="sm" type="none"/>
                </a:ln>
              </p:spPr>
            </p:cxnSp>
          </p:grpSp>
          <p:sp>
            <p:nvSpPr>
              <p:cNvPr id="227" name="Google Shape;227;p32"/>
              <p:cNvSpPr txBox="1"/>
              <p:nvPr/>
            </p:nvSpPr>
            <p:spPr>
              <a:xfrm>
                <a:off x="553611" y="5480696"/>
                <a:ext cx="5028608" cy="3309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1013">
                    <a:solidFill>
                      <a:srgbClr val="151462"/>
                    </a:solidFill>
                    <a:latin typeface="Arial"/>
                    <a:ea typeface="Arial"/>
                    <a:cs typeface="Arial"/>
                    <a:sym typeface="Arial"/>
                  </a:rPr>
                  <a:t>Independent Presses</a:t>
                </a:r>
                <a:endParaRPr i="1" sz="1013">
                  <a:solidFill>
                    <a:srgbClr val="151462"/>
                  </a:solidFill>
                  <a:latin typeface="Arial"/>
                  <a:ea typeface="Arial"/>
                  <a:cs typeface="Arial"/>
                  <a:sym typeface="Arial"/>
                </a:endParaRPr>
              </a:p>
            </p:txBody>
          </p:sp>
        </p:grpSp>
        <p:grpSp>
          <p:nvGrpSpPr>
            <p:cNvPr id="228" name="Google Shape;228;p32"/>
            <p:cNvGrpSpPr/>
            <p:nvPr/>
          </p:nvGrpSpPr>
          <p:grpSpPr>
            <a:xfrm>
              <a:off x="6055946" y="1883288"/>
              <a:ext cx="5584010" cy="1930300"/>
              <a:chOff x="6055946" y="4092002"/>
              <a:chExt cx="5584010" cy="1930300"/>
            </a:xfrm>
          </p:grpSpPr>
          <p:cxnSp>
            <p:nvCxnSpPr>
              <p:cNvPr id="229" name="Google Shape;229;p32"/>
              <p:cNvCxnSpPr/>
              <p:nvPr/>
            </p:nvCxnSpPr>
            <p:spPr>
              <a:xfrm>
                <a:off x="6611348" y="5572598"/>
                <a:ext cx="5028608" cy="0"/>
              </a:xfrm>
              <a:prstGeom prst="straightConnector1">
                <a:avLst/>
              </a:prstGeom>
              <a:noFill/>
              <a:ln cap="flat" cmpd="sng" w="25400">
                <a:solidFill>
                  <a:srgbClr val="E30086"/>
                </a:solidFill>
                <a:prstDash val="solid"/>
                <a:miter lim="800000"/>
                <a:headEnd len="sm" w="sm" type="none"/>
                <a:tailEnd len="sm" w="sm" type="none"/>
              </a:ln>
            </p:spPr>
          </p:cxnSp>
          <p:cxnSp>
            <p:nvCxnSpPr>
              <p:cNvPr id="230" name="Google Shape;230;p32"/>
              <p:cNvCxnSpPr/>
              <p:nvPr/>
            </p:nvCxnSpPr>
            <p:spPr>
              <a:xfrm>
                <a:off x="11635287" y="4118560"/>
                <a:ext cx="0" cy="1463784"/>
              </a:xfrm>
              <a:prstGeom prst="straightConnector1">
                <a:avLst/>
              </a:prstGeom>
              <a:noFill/>
              <a:ln cap="flat" cmpd="sng" w="25400">
                <a:solidFill>
                  <a:srgbClr val="E30086"/>
                </a:solidFill>
                <a:prstDash val="solid"/>
                <a:miter lim="800000"/>
                <a:headEnd len="sm" w="sm" type="none"/>
                <a:tailEnd len="sm" w="sm" type="none"/>
              </a:ln>
            </p:spPr>
          </p:cxnSp>
          <p:grpSp>
            <p:nvGrpSpPr>
              <p:cNvPr id="231" name="Google Shape;231;p32"/>
              <p:cNvGrpSpPr/>
              <p:nvPr/>
            </p:nvGrpSpPr>
            <p:grpSpPr>
              <a:xfrm>
                <a:off x="6055946" y="4092002"/>
                <a:ext cx="5566542" cy="1930300"/>
                <a:chOff x="6055946" y="4092002"/>
                <a:chExt cx="5566542" cy="1930300"/>
              </a:xfrm>
            </p:grpSpPr>
            <p:pic>
              <p:nvPicPr>
                <p:cNvPr descr="A blue text on a white background&#10;&#10;Description automatically generated with medium confidence" id="232" name="Google Shape;232;p32"/>
                <p:cNvPicPr preferRelativeResize="0"/>
                <p:nvPr/>
              </p:nvPicPr>
              <p:blipFill rotWithShape="1">
                <a:blip r:embed="rId10">
                  <a:alphaModFix/>
                </a:blip>
                <a:srcRect b="0" l="0" r="0" t="0"/>
                <a:stretch/>
              </p:blipFill>
              <p:spPr>
                <a:xfrm>
                  <a:off x="6055946" y="4810362"/>
                  <a:ext cx="1595337" cy="468965"/>
                </a:xfrm>
                <a:prstGeom prst="rect">
                  <a:avLst/>
                </a:prstGeom>
                <a:noFill/>
                <a:ln>
                  <a:noFill/>
                </a:ln>
              </p:spPr>
            </p:pic>
            <p:pic>
              <p:nvPicPr>
                <p:cNvPr id="233" name="Google Shape;233;p32"/>
                <p:cNvPicPr preferRelativeResize="0"/>
                <p:nvPr/>
              </p:nvPicPr>
              <p:blipFill rotWithShape="1">
                <a:blip r:embed="rId11">
                  <a:alphaModFix/>
                </a:blip>
                <a:srcRect b="0" l="0" r="0" t="0"/>
                <a:stretch/>
              </p:blipFill>
              <p:spPr>
                <a:xfrm>
                  <a:off x="8687859" y="4223666"/>
                  <a:ext cx="1371715" cy="288170"/>
                </a:xfrm>
                <a:prstGeom prst="rect">
                  <a:avLst/>
                </a:prstGeom>
                <a:noFill/>
                <a:ln>
                  <a:noFill/>
                </a:ln>
              </p:spPr>
            </p:pic>
            <p:pic>
              <p:nvPicPr>
                <p:cNvPr descr="A picture containing font, graphics, screenshot, text&#10;&#10;Description automatically generated" id="234" name="Google Shape;234;p32"/>
                <p:cNvPicPr preferRelativeResize="0"/>
                <p:nvPr/>
              </p:nvPicPr>
              <p:blipFill rotWithShape="1">
                <a:blip r:embed="rId12">
                  <a:alphaModFix/>
                </a:blip>
                <a:srcRect b="0" l="0" r="0" t="0"/>
                <a:stretch/>
              </p:blipFill>
              <p:spPr>
                <a:xfrm>
                  <a:off x="6130573" y="4143140"/>
                  <a:ext cx="2273853" cy="407476"/>
                </a:xfrm>
                <a:prstGeom prst="rect">
                  <a:avLst/>
                </a:prstGeom>
                <a:noFill/>
                <a:ln>
                  <a:noFill/>
                </a:ln>
              </p:spPr>
            </p:pic>
            <p:pic>
              <p:nvPicPr>
                <p:cNvPr descr="A red and green background with white text&#10;&#10;Description automatically generated with low confidence" id="235" name="Google Shape;235;p32"/>
                <p:cNvPicPr preferRelativeResize="0"/>
                <p:nvPr/>
              </p:nvPicPr>
              <p:blipFill rotWithShape="1">
                <a:blip r:embed="rId13">
                  <a:alphaModFix/>
                </a:blip>
                <a:srcRect b="0" l="0" r="0" t="0"/>
                <a:stretch/>
              </p:blipFill>
              <p:spPr>
                <a:xfrm>
                  <a:off x="7752184" y="4763187"/>
                  <a:ext cx="788644" cy="588271"/>
                </a:xfrm>
                <a:prstGeom prst="rect">
                  <a:avLst/>
                </a:prstGeom>
                <a:noFill/>
                <a:ln>
                  <a:noFill/>
                </a:ln>
              </p:spPr>
            </p:pic>
            <p:pic>
              <p:nvPicPr>
                <p:cNvPr descr="A red dot in a black background&#10;&#10;Description automatically generated with low confidence" id="236" name="Google Shape;236;p32"/>
                <p:cNvPicPr preferRelativeResize="0"/>
                <p:nvPr/>
              </p:nvPicPr>
              <p:blipFill rotWithShape="1">
                <a:blip r:embed="rId14">
                  <a:alphaModFix/>
                </a:blip>
                <a:srcRect b="0" l="0" r="0" t="0"/>
                <a:stretch/>
              </p:blipFill>
              <p:spPr>
                <a:xfrm>
                  <a:off x="10399859" y="4092002"/>
                  <a:ext cx="948025" cy="473859"/>
                </a:xfrm>
                <a:prstGeom prst="rect">
                  <a:avLst/>
                </a:prstGeom>
                <a:noFill/>
                <a:ln>
                  <a:noFill/>
                </a:ln>
              </p:spPr>
            </p:pic>
            <p:pic>
              <p:nvPicPr>
                <p:cNvPr id="237" name="Google Shape;237;p32"/>
                <p:cNvPicPr preferRelativeResize="0"/>
                <p:nvPr/>
              </p:nvPicPr>
              <p:blipFill rotWithShape="1">
                <a:blip r:embed="rId15">
                  <a:alphaModFix/>
                </a:blip>
                <a:srcRect b="0" l="0" r="0" t="0"/>
                <a:stretch/>
              </p:blipFill>
              <p:spPr>
                <a:xfrm>
                  <a:off x="8721340" y="4852173"/>
                  <a:ext cx="2775260" cy="351341"/>
                </a:xfrm>
                <a:prstGeom prst="rect">
                  <a:avLst/>
                </a:prstGeom>
                <a:noFill/>
                <a:ln>
                  <a:noFill/>
                </a:ln>
              </p:spPr>
            </p:pic>
            <p:sp>
              <p:nvSpPr>
                <p:cNvPr id="238" name="Google Shape;238;p32"/>
                <p:cNvSpPr txBox="1"/>
                <p:nvPr/>
              </p:nvSpPr>
              <p:spPr>
                <a:xfrm>
                  <a:off x="6593881" y="5691357"/>
                  <a:ext cx="5028607" cy="3309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1013">
                      <a:solidFill>
                        <a:srgbClr val="151462"/>
                      </a:solidFill>
                      <a:latin typeface="Arial"/>
                      <a:ea typeface="Arial"/>
                      <a:cs typeface="Arial"/>
                      <a:sym typeface="Arial"/>
                    </a:rPr>
                    <a:t>ScholarLed Presses</a:t>
                  </a:r>
                  <a:endParaRPr i="1" sz="1013">
                    <a:solidFill>
                      <a:srgbClr val="151462"/>
                    </a:solidFill>
                    <a:latin typeface="Arial"/>
                    <a:ea typeface="Arial"/>
                    <a:cs typeface="Arial"/>
                    <a:sym typeface="Arial"/>
                  </a:endParaRPr>
                </a:p>
              </p:txBody>
            </p:sp>
          </p:grpSp>
        </p:grpSp>
        <p:grpSp>
          <p:nvGrpSpPr>
            <p:cNvPr id="239" name="Google Shape;239;p32"/>
            <p:cNvGrpSpPr/>
            <p:nvPr/>
          </p:nvGrpSpPr>
          <p:grpSpPr>
            <a:xfrm>
              <a:off x="360060" y="1196752"/>
              <a:ext cx="5238875" cy="2646777"/>
              <a:chOff x="360060" y="3373627"/>
              <a:chExt cx="5238875" cy="2646777"/>
            </a:xfrm>
          </p:grpSpPr>
          <p:cxnSp>
            <p:nvCxnSpPr>
              <p:cNvPr id="240" name="Google Shape;240;p32"/>
              <p:cNvCxnSpPr/>
              <p:nvPr/>
            </p:nvCxnSpPr>
            <p:spPr>
              <a:xfrm>
                <a:off x="5598935" y="4127120"/>
                <a:ext cx="0" cy="1463784"/>
              </a:xfrm>
              <a:prstGeom prst="straightConnector1">
                <a:avLst/>
              </a:prstGeom>
              <a:noFill/>
              <a:ln cap="flat" cmpd="sng" w="25400">
                <a:solidFill>
                  <a:srgbClr val="E30086"/>
                </a:solidFill>
                <a:prstDash val="solid"/>
                <a:miter lim="800000"/>
                <a:headEnd len="sm" w="sm" type="none"/>
                <a:tailEnd len="sm" w="sm" type="none"/>
              </a:ln>
            </p:spPr>
          </p:cxnSp>
          <p:grpSp>
            <p:nvGrpSpPr>
              <p:cNvPr id="241" name="Google Shape;241;p32"/>
              <p:cNvGrpSpPr/>
              <p:nvPr/>
            </p:nvGrpSpPr>
            <p:grpSpPr>
              <a:xfrm>
                <a:off x="360060" y="3373627"/>
                <a:ext cx="5236691" cy="2646777"/>
                <a:chOff x="360060" y="710745"/>
                <a:chExt cx="5236691" cy="2646777"/>
              </a:xfrm>
            </p:grpSpPr>
            <p:pic>
              <p:nvPicPr>
                <p:cNvPr descr="A black background with yellow text&#10;&#10;Description automatically generated" id="242" name="Google Shape;242;p32"/>
                <p:cNvPicPr preferRelativeResize="0"/>
                <p:nvPr/>
              </p:nvPicPr>
              <p:blipFill rotWithShape="1">
                <a:blip r:embed="rId16">
                  <a:alphaModFix/>
                </a:blip>
                <a:srcRect b="0" l="0" r="82019" t="0"/>
                <a:stretch/>
              </p:blipFill>
              <p:spPr>
                <a:xfrm>
                  <a:off x="2012869" y="1195244"/>
                  <a:ext cx="482731" cy="719202"/>
                </a:xfrm>
                <a:prstGeom prst="rect">
                  <a:avLst/>
                </a:prstGeom>
                <a:noFill/>
                <a:ln>
                  <a:noFill/>
                </a:ln>
              </p:spPr>
            </p:pic>
            <p:pic>
              <p:nvPicPr>
                <p:cNvPr descr="Blue text on a black background&#10;&#10;Description automatically generated" id="243" name="Google Shape;243;p32"/>
                <p:cNvPicPr preferRelativeResize="0"/>
                <p:nvPr/>
              </p:nvPicPr>
              <p:blipFill rotWithShape="1">
                <a:blip r:embed="rId17">
                  <a:alphaModFix/>
                </a:blip>
                <a:srcRect b="0" l="0" r="0" t="0"/>
                <a:stretch/>
              </p:blipFill>
              <p:spPr>
                <a:xfrm>
                  <a:off x="360060" y="1348136"/>
                  <a:ext cx="1415460" cy="468965"/>
                </a:xfrm>
                <a:prstGeom prst="rect">
                  <a:avLst/>
                </a:prstGeom>
                <a:noFill/>
                <a:ln>
                  <a:noFill/>
                </a:ln>
              </p:spPr>
            </p:pic>
            <p:pic>
              <p:nvPicPr>
                <p:cNvPr descr="A logo with red text&#10;&#10;Description automatically generated" id="244" name="Google Shape;244;p32"/>
                <p:cNvPicPr preferRelativeResize="0"/>
                <p:nvPr/>
              </p:nvPicPr>
              <p:blipFill rotWithShape="1">
                <a:blip r:embed="rId18">
                  <a:alphaModFix/>
                </a:blip>
                <a:srcRect b="0" l="0" r="0" t="0"/>
                <a:stretch/>
              </p:blipFill>
              <p:spPr>
                <a:xfrm>
                  <a:off x="3872155" y="2144302"/>
                  <a:ext cx="1490715" cy="523723"/>
                </a:xfrm>
                <a:prstGeom prst="rect">
                  <a:avLst/>
                </a:prstGeom>
                <a:noFill/>
                <a:ln>
                  <a:noFill/>
                </a:ln>
              </p:spPr>
            </p:pic>
            <p:pic>
              <p:nvPicPr>
                <p:cNvPr descr="A black background with yellow text&#10;&#10;Description automatically generated" id="245" name="Google Shape;245;p32"/>
                <p:cNvPicPr preferRelativeResize="0"/>
                <p:nvPr/>
              </p:nvPicPr>
              <p:blipFill rotWithShape="1">
                <a:blip r:embed="rId19">
                  <a:alphaModFix/>
                </a:blip>
                <a:srcRect b="0" l="20339" r="0" t="0"/>
                <a:stretch/>
              </p:blipFill>
              <p:spPr>
                <a:xfrm>
                  <a:off x="2544694" y="710745"/>
                  <a:ext cx="2831226" cy="951390"/>
                </a:xfrm>
                <a:prstGeom prst="rect">
                  <a:avLst/>
                </a:prstGeom>
                <a:noFill/>
                <a:ln>
                  <a:noFill/>
                </a:ln>
              </p:spPr>
            </p:pic>
            <p:pic>
              <p:nvPicPr>
                <p:cNvPr descr="A red and white rectangular sign with black text&#10;&#10;Description automatically generated" id="246" name="Google Shape;246;p32"/>
                <p:cNvPicPr preferRelativeResize="0"/>
                <p:nvPr/>
              </p:nvPicPr>
              <p:blipFill rotWithShape="1">
                <a:blip r:embed="rId20">
                  <a:alphaModFix/>
                </a:blip>
                <a:srcRect b="0" l="0" r="0" t="0"/>
                <a:stretch/>
              </p:blipFill>
              <p:spPr>
                <a:xfrm>
                  <a:off x="2728510" y="2178057"/>
                  <a:ext cx="956892" cy="443360"/>
                </a:xfrm>
                <a:prstGeom prst="rect">
                  <a:avLst/>
                </a:prstGeom>
                <a:noFill/>
                <a:ln>
                  <a:noFill/>
                </a:ln>
              </p:spPr>
            </p:pic>
            <p:cxnSp>
              <p:nvCxnSpPr>
                <p:cNvPr id="247" name="Google Shape;247;p32"/>
                <p:cNvCxnSpPr/>
                <p:nvPr/>
              </p:nvCxnSpPr>
              <p:spPr>
                <a:xfrm>
                  <a:off x="568143" y="2914650"/>
                  <a:ext cx="5028608" cy="0"/>
                </a:xfrm>
                <a:prstGeom prst="straightConnector1">
                  <a:avLst/>
                </a:prstGeom>
                <a:noFill/>
                <a:ln cap="flat" cmpd="sng" w="25400">
                  <a:solidFill>
                    <a:srgbClr val="E30086"/>
                  </a:solidFill>
                  <a:prstDash val="solid"/>
                  <a:miter lim="800000"/>
                  <a:headEnd len="sm" w="sm" type="none"/>
                  <a:tailEnd len="sm" w="sm" type="none"/>
                </a:ln>
              </p:spPr>
            </p:cxnSp>
            <p:sp>
              <p:nvSpPr>
                <p:cNvPr id="248" name="Google Shape;248;p32"/>
                <p:cNvSpPr txBox="1"/>
                <p:nvPr/>
              </p:nvSpPr>
              <p:spPr>
                <a:xfrm>
                  <a:off x="568143" y="3026577"/>
                  <a:ext cx="5028608" cy="33094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1013">
                      <a:solidFill>
                        <a:srgbClr val="151462"/>
                      </a:solidFill>
                      <a:latin typeface="Arial"/>
                      <a:ea typeface="Arial"/>
                      <a:cs typeface="Arial"/>
                      <a:sym typeface="Arial"/>
                    </a:rPr>
                    <a:t>University Presses</a:t>
                  </a:r>
                  <a:endParaRPr i="1" sz="1013">
                    <a:solidFill>
                      <a:srgbClr val="151462"/>
                    </a:solidFill>
                    <a:latin typeface="Arial"/>
                    <a:ea typeface="Arial"/>
                    <a:cs typeface="Arial"/>
                    <a:sym typeface="Arial"/>
                  </a:endParaRPr>
                </a:p>
              </p:txBody>
            </p:sp>
          </p:grpSp>
        </p:grpSp>
        <p:pic>
          <p:nvPicPr>
            <p:cNvPr id="249" name="Google Shape;249;p32"/>
            <p:cNvPicPr preferRelativeResize="0"/>
            <p:nvPr/>
          </p:nvPicPr>
          <p:blipFill rotWithShape="1">
            <a:blip r:embed="rId21">
              <a:alphaModFix/>
            </a:blip>
            <a:srcRect b="0" l="0" r="0" t="0"/>
            <a:stretch/>
          </p:blipFill>
          <p:spPr>
            <a:xfrm>
              <a:off x="258592" y="2657118"/>
              <a:ext cx="2309016" cy="450306"/>
            </a:xfrm>
            <a:prstGeom prst="rect">
              <a:avLst/>
            </a:prstGeom>
            <a:noFill/>
            <a:ln>
              <a:noFill/>
            </a:ln>
          </p:spPr>
        </p:pic>
        <p:pic>
          <p:nvPicPr>
            <p:cNvPr id="250" name="Google Shape;250;p32"/>
            <p:cNvPicPr preferRelativeResize="0"/>
            <p:nvPr/>
          </p:nvPicPr>
          <p:blipFill rotWithShape="1">
            <a:blip r:embed="rId22">
              <a:alphaModFix/>
            </a:blip>
            <a:srcRect b="0" l="0" r="0" t="0"/>
            <a:stretch/>
          </p:blipFill>
          <p:spPr>
            <a:xfrm>
              <a:off x="8290538" y="5373216"/>
              <a:ext cx="1805726" cy="444378"/>
            </a:xfrm>
            <a:prstGeom prst="rect">
              <a:avLst/>
            </a:prstGeom>
            <a:noFill/>
            <a:ln>
              <a:noFill/>
            </a:ln>
          </p:spPr>
        </p:pic>
      </p:grpSp>
      <p:pic>
        <p:nvPicPr>
          <p:cNvPr descr="Blue text on a black background&#10;&#10;AI-generated content may be incorrect." id="251" name="Google Shape;251;p32"/>
          <p:cNvPicPr preferRelativeResize="0"/>
          <p:nvPr/>
        </p:nvPicPr>
        <p:blipFill rotWithShape="1">
          <a:blip r:embed="rId23">
            <a:alphaModFix/>
          </a:blip>
          <a:srcRect b="0" l="0" r="0" t="0"/>
          <a:stretch/>
        </p:blipFill>
        <p:spPr>
          <a:xfrm>
            <a:off x="3385694" y="382444"/>
            <a:ext cx="2312531" cy="69217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descr="Screenshot of the OBC Collective catalogue landing page" id="256" name="Google Shape;256;p33"/>
          <p:cNvPicPr preferRelativeResize="0"/>
          <p:nvPr/>
        </p:nvPicPr>
        <p:blipFill rotWithShape="1">
          <a:blip r:embed="rId3">
            <a:alphaModFix/>
          </a:blip>
          <a:srcRect b="0" l="0" r="0" t="0"/>
          <a:stretch/>
        </p:blipFill>
        <p:spPr>
          <a:xfrm>
            <a:off x="1" y="1"/>
            <a:ext cx="9171278" cy="531795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