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2" r:id="rId8"/>
    <p:sldId id="264" r:id="rId9"/>
  </p:sldIdLst>
  <p:sldSz cx="25199975" cy="35999738"/>
  <p:notesSz cx="6858000" cy="9144000"/>
  <p:embeddedFontLst>
    <p:embeddedFont>
      <p:font typeface="DM Sans" pitchFamily="2" charset="77"/>
      <p:regular r:id="rId11"/>
      <p:bold r:id="rId12"/>
      <p:italic r:id="rId13"/>
      <p:boldItalic r:id="rId14"/>
    </p:embeddedFont>
    <p:embeddedFont>
      <p:font typeface="DM Sans SemiBold" pitchFamily="2" charset="77"/>
      <p:regular r:id="rId15"/>
      <p:bold r:id="rId16"/>
      <p:italic r:id="rId17"/>
      <p:boldItalic r:id="rId18"/>
    </p:embeddedFont>
    <p:embeddedFont>
      <p:font typeface="Helvetica Neue" panose="02000503000000020004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339">
          <p15:clr>
            <a:srgbClr val="747775"/>
          </p15:clr>
        </p15:guide>
        <p15:guide id="2" pos="7937">
          <p15:clr>
            <a:srgbClr val="747775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u938523nW97tjjrg65a4Zmya0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/>
    <p:restoredTop sz="94733"/>
  </p:normalViewPr>
  <p:slideViewPr>
    <p:cSldViewPr snapToGrid="0">
      <p:cViewPr>
        <p:scale>
          <a:sx n="42" d="100"/>
          <a:sy n="42" d="100"/>
        </p:scale>
        <p:origin x="1560" y="-1920"/>
      </p:cViewPr>
      <p:guideLst>
        <p:guide orient="horz" pos="11339"/>
        <p:guide pos="79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8" Type="http://customschemas.google.com/relationships/presentationmetadata" Target="meta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528888" y="685800"/>
            <a:ext cx="18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2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16110afc18_0_3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" name="Google Shape;97;g316110afc18_0_3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16110afc18_0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g316110afc18_0_4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16110afc1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7" name="Google Shape;167;g316110afc1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16110afc18_0_4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2" name="Google Shape;202;g316110afc18_0_4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16110afc18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7" name="Google Shape;237;g316110afc18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16110afc18_0_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7" name="Google Shape;307;g316110afc18_0_5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16110afc18_0_6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8850" y="685800"/>
            <a:ext cx="2400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7" name="Google Shape;377;g316110afc18_0_6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16110afc18_0_691"/>
          <p:cNvSpPr txBox="1">
            <a:spLocks noGrp="1"/>
          </p:cNvSpPr>
          <p:nvPr>
            <p:ph type="ctrTitle"/>
          </p:nvPr>
        </p:nvSpPr>
        <p:spPr>
          <a:xfrm>
            <a:off x="859039" y="5211374"/>
            <a:ext cx="23481900" cy="143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9pPr>
          </a:lstStyle>
          <a:p>
            <a:endParaRPr/>
          </a:p>
        </p:txBody>
      </p:sp>
      <p:sp>
        <p:nvSpPr>
          <p:cNvPr id="11" name="Google Shape;11;g316110afc18_0_691"/>
          <p:cNvSpPr txBox="1">
            <a:spLocks noGrp="1"/>
          </p:cNvSpPr>
          <p:nvPr>
            <p:ph type="subTitle" idx="1"/>
          </p:nvPr>
        </p:nvSpPr>
        <p:spPr>
          <a:xfrm>
            <a:off x="859016" y="19836395"/>
            <a:ext cx="23481900" cy="55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9pPr>
          </a:lstStyle>
          <a:p>
            <a:endParaRPr/>
          </a:p>
        </p:txBody>
      </p:sp>
      <p:sp>
        <p:nvSpPr>
          <p:cNvPr id="12" name="Google Shape;12;g316110afc18_0_691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316110afc18_0_726"/>
          <p:cNvSpPr txBox="1">
            <a:spLocks noGrp="1"/>
          </p:cNvSpPr>
          <p:nvPr>
            <p:ph type="title" hasCustomPrompt="1"/>
          </p:nvPr>
        </p:nvSpPr>
        <p:spPr>
          <a:xfrm>
            <a:off x="859016" y="7741907"/>
            <a:ext cx="23481900" cy="137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9pPr>
          </a:lstStyle>
          <a:p>
            <a:r>
              <a:t>xx%</a:t>
            </a:r>
          </a:p>
        </p:txBody>
      </p:sp>
      <p:sp>
        <p:nvSpPr>
          <p:cNvPr id="46" name="Google Shape;46;g316110afc18_0_726"/>
          <p:cNvSpPr txBox="1">
            <a:spLocks noGrp="1"/>
          </p:cNvSpPr>
          <p:nvPr>
            <p:ph type="body" idx="1"/>
          </p:nvPr>
        </p:nvSpPr>
        <p:spPr>
          <a:xfrm>
            <a:off x="859016" y="22062817"/>
            <a:ext cx="23481900" cy="910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7048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g316110afc18_0_726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16110afc18_0_730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16110afc18_0_7"/>
          <p:cNvSpPr txBox="1">
            <a:spLocks noGrp="1"/>
          </p:cNvSpPr>
          <p:nvPr>
            <p:ph type="ctrTitle"/>
          </p:nvPr>
        </p:nvSpPr>
        <p:spPr>
          <a:xfrm>
            <a:off x="859039" y="5211374"/>
            <a:ext cx="23482200" cy="143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700"/>
              <a:buNone/>
              <a:defRPr sz="21700"/>
            </a:lvl9pPr>
          </a:lstStyle>
          <a:p>
            <a:endParaRPr/>
          </a:p>
        </p:txBody>
      </p:sp>
      <p:sp>
        <p:nvSpPr>
          <p:cNvPr id="56" name="Google Shape;56;g316110afc18_0_7"/>
          <p:cNvSpPr txBox="1">
            <a:spLocks noGrp="1"/>
          </p:cNvSpPr>
          <p:nvPr>
            <p:ph type="subTitle" idx="1"/>
          </p:nvPr>
        </p:nvSpPr>
        <p:spPr>
          <a:xfrm>
            <a:off x="859016" y="19836395"/>
            <a:ext cx="23482200" cy="554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 sz="11700"/>
            </a:lvl9pPr>
          </a:lstStyle>
          <a:p>
            <a:endParaRPr/>
          </a:p>
        </p:txBody>
      </p:sp>
      <p:sp>
        <p:nvSpPr>
          <p:cNvPr id="57" name="Google Shape;57;g316110afc18_0_7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16110afc18_0_11"/>
          <p:cNvSpPr txBox="1">
            <a:spLocks noGrp="1"/>
          </p:cNvSpPr>
          <p:nvPr>
            <p:ph type="title"/>
          </p:nvPr>
        </p:nvSpPr>
        <p:spPr>
          <a:xfrm>
            <a:off x="859016" y="15054068"/>
            <a:ext cx="23482200" cy="58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60" name="Google Shape;60;g316110afc18_0_11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16110afc18_0_14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2200" cy="40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g316110afc18_0_14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234822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7048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g316110afc18_0_14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16110afc18_0_18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2200" cy="40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g316110afc18_0_18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110235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 sz="58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68" name="Google Shape;68;g316110afc18_0_18"/>
          <p:cNvSpPr txBox="1">
            <a:spLocks noGrp="1"/>
          </p:cNvSpPr>
          <p:nvPr>
            <p:ph type="body" idx="2"/>
          </p:nvPr>
        </p:nvSpPr>
        <p:spPr>
          <a:xfrm>
            <a:off x="13317638" y="8066317"/>
            <a:ext cx="110235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 sz="58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69" name="Google Shape;69;g316110afc18_0_18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16110afc18_0_23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2200" cy="40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g316110afc18_0_23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16110afc18_0_26"/>
          <p:cNvSpPr txBox="1">
            <a:spLocks noGrp="1"/>
          </p:cNvSpPr>
          <p:nvPr>
            <p:ph type="title"/>
          </p:nvPr>
        </p:nvSpPr>
        <p:spPr>
          <a:xfrm>
            <a:off x="859016" y="3888714"/>
            <a:ext cx="7738500" cy="52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endParaRPr/>
          </a:p>
        </p:txBody>
      </p:sp>
      <p:sp>
        <p:nvSpPr>
          <p:cNvPr id="75" name="Google Shape;75;g316110afc18_0_26"/>
          <p:cNvSpPr txBox="1">
            <a:spLocks noGrp="1"/>
          </p:cNvSpPr>
          <p:nvPr>
            <p:ph type="body" idx="1"/>
          </p:nvPr>
        </p:nvSpPr>
        <p:spPr>
          <a:xfrm>
            <a:off x="859016" y="9725984"/>
            <a:ext cx="7738500" cy="22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76" name="Google Shape;76;g316110afc18_0_26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16110afc18_0_30"/>
          <p:cNvSpPr txBox="1">
            <a:spLocks noGrp="1"/>
          </p:cNvSpPr>
          <p:nvPr>
            <p:ph type="title"/>
          </p:nvPr>
        </p:nvSpPr>
        <p:spPr>
          <a:xfrm>
            <a:off x="1351083" y="3150656"/>
            <a:ext cx="17549100" cy="286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9pPr>
          </a:lstStyle>
          <a:p>
            <a:endParaRPr/>
          </a:p>
        </p:txBody>
      </p:sp>
      <p:sp>
        <p:nvSpPr>
          <p:cNvPr id="79" name="Google Shape;79;g316110afc18_0_30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16110afc18_0_33"/>
          <p:cNvSpPr/>
          <p:nvPr/>
        </p:nvSpPr>
        <p:spPr>
          <a:xfrm>
            <a:off x="12600000" y="-875"/>
            <a:ext cx="12600000" cy="360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81275" tIns="381275" rIns="381275" bIns="381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g316110afc18_0_33"/>
          <p:cNvSpPr txBox="1">
            <a:spLocks noGrp="1"/>
          </p:cNvSpPr>
          <p:nvPr>
            <p:ph type="title"/>
          </p:nvPr>
        </p:nvSpPr>
        <p:spPr>
          <a:xfrm>
            <a:off x="731693" y="8631146"/>
            <a:ext cx="11148000" cy="103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9pPr>
          </a:lstStyle>
          <a:p>
            <a:endParaRPr/>
          </a:p>
        </p:txBody>
      </p:sp>
      <p:sp>
        <p:nvSpPr>
          <p:cNvPr id="83" name="Google Shape;83;g316110afc18_0_33"/>
          <p:cNvSpPr txBox="1">
            <a:spLocks noGrp="1"/>
          </p:cNvSpPr>
          <p:nvPr>
            <p:ph type="subTitle" idx="1"/>
          </p:nvPr>
        </p:nvSpPr>
        <p:spPr>
          <a:xfrm>
            <a:off x="731693" y="19619073"/>
            <a:ext cx="11148000" cy="86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700"/>
              <a:buNone/>
              <a:defRPr sz="8700"/>
            </a:lvl9pPr>
          </a:lstStyle>
          <a:p>
            <a:endParaRPr/>
          </a:p>
        </p:txBody>
      </p:sp>
      <p:sp>
        <p:nvSpPr>
          <p:cNvPr id="84" name="Google Shape;84;g316110afc18_0_33"/>
          <p:cNvSpPr txBox="1">
            <a:spLocks noGrp="1"/>
          </p:cNvSpPr>
          <p:nvPr>
            <p:ph type="body" idx="2"/>
          </p:nvPr>
        </p:nvSpPr>
        <p:spPr>
          <a:xfrm>
            <a:off x="13612795" y="5067892"/>
            <a:ext cx="10574400" cy="258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457200" lvl="0" indent="-7048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g316110afc18_0_33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16110afc18_0_695"/>
          <p:cNvSpPr txBox="1">
            <a:spLocks noGrp="1"/>
          </p:cNvSpPr>
          <p:nvPr>
            <p:ph type="title"/>
          </p:nvPr>
        </p:nvSpPr>
        <p:spPr>
          <a:xfrm>
            <a:off x="859016" y="15054068"/>
            <a:ext cx="23481900" cy="58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15" name="Google Shape;15;g316110afc18_0_695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16110afc18_0_39"/>
          <p:cNvSpPr txBox="1">
            <a:spLocks noGrp="1"/>
          </p:cNvSpPr>
          <p:nvPr>
            <p:ph type="body" idx="1"/>
          </p:nvPr>
        </p:nvSpPr>
        <p:spPr>
          <a:xfrm>
            <a:off x="859016" y="29610324"/>
            <a:ext cx="16532100" cy="42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g316110afc18_0_39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16110afc18_0_42"/>
          <p:cNvSpPr txBox="1">
            <a:spLocks noGrp="1"/>
          </p:cNvSpPr>
          <p:nvPr>
            <p:ph type="title" hasCustomPrompt="1"/>
          </p:nvPr>
        </p:nvSpPr>
        <p:spPr>
          <a:xfrm>
            <a:off x="859016" y="7741907"/>
            <a:ext cx="23482200" cy="13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0"/>
              <a:buNone/>
              <a:defRPr sz="50000"/>
            </a:lvl9pPr>
          </a:lstStyle>
          <a:p>
            <a:r>
              <a:t>xx%</a:t>
            </a:r>
          </a:p>
        </p:txBody>
      </p:sp>
      <p:sp>
        <p:nvSpPr>
          <p:cNvPr id="91" name="Google Shape;91;g316110afc18_0_42"/>
          <p:cNvSpPr txBox="1">
            <a:spLocks noGrp="1"/>
          </p:cNvSpPr>
          <p:nvPr>
            <p:ph type="body" idx="1"/>
          </p:nvPr>
        </p:nvSpPr>
        <p:spPr>
          <a:xfrm>
            <a:off x="859016" y="22062817"/>
            <a:ext cx="23482200" cy="91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7048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g316110afc18_0_42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16110afc18_0_46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g316110afc18_0_698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1900" cy="4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g316110afc18_0_698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234819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7048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g316110afc18_0_698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316110afc18_0_702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1900" cy="4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g316110afc18_0_702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110232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 sz="58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23" name="Google Shape;23;g316110afc18_0_702"/>
          <p:cNvSpPr txBox="1">
            <a:spLocks noGrp="1"/>
          </p:cNvSpPr>
          <p:nvPr>
            <p:ph type="body" idx="2"/>
          </p:nvPr>
        </p:nvSpPr>
        <p:spPr>
          <a:xfrm>
            <a:off x="13317638" y="8066317"/>
            <a:ext cx="110232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 sz="58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24" name="Google Shape;24;g316110afc18_0_702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16110afc18_0_707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1900" cy="4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7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g316110afc18_0_707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316110afc18_0_710"/>
          <p:cNvSpPr txBox="1">
            <a:spLocks noGrp="1"/>
          </p:cNvSpPr>
          <p:nvPr>
            <p:ph type="title"/>
          </p:nvPr>
        </p:nvSpPr>
        <p:spPr>
          <a:xfrm>
            <a:off x="859016" y="3888714"/>
            <a:ext cx="7738500" cy="52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endParaRPr/>
          </a:p>
        </p:txBody>
      </p:sp>
      <p:sp>
        <p:nvSpPr>
          <p:cNvPr id="30" name="Google Shape;30;g316110afc18_0_710"/>
          <p:cNvSpPr txBox="1">
            <a:spLocks noGrp="1"/>
          </p:cNvSpPr>
          <p:nvPr>
            <p:ph type="body" idx="1"/>
          </p:nvPr>
        </p:nvSpPr>
        <p:spPr>
          <a:xfrm>
            <a:off x="859016" y="9725984"/>
            <a:ext cx="7738500" cy="22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lvl="0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marL="914400" lvl="1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2pPr>
            <a:lvl3pPr marL="1371600" lvl="2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3pPr>
            <a:lvl4pPr marL="1828800" lvl="3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4pPr>
            <a:lvl5pPr marL="2286000" lvl="4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5pPr>
            <a:lvl6pPr marL="2743200" lvl="5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6pPr>
            <a:lvl7pPr marL="3200400" lvl="6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7pPr>
            <a:lvl8pPr marL="3657600" lvl="7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○"/>
              <a:defRPr sz="5000"/>
            </a:lvl8pPr>
            <a:lvl9pPr marL="4114800" lvl="8" indent="-5461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000"/>
              <a:buChar char="■"/>
              <a:defRPr sz="5000"/>
            </a:lvl9pPr>
          </a:lstStyle>
          <a:p>
            <a:endParaRPr/>
          </a:p>
        </p:txBody>
      </p:sp>
      <p:sp>
        <p:nvSpPr>
          <p:cNvPr id="31" name="Google Shape;31;g316110afc18_0_710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316110afc18_0_714"/>
          <p:cNvSpPr txBox="1">
            <a:spLocks noGrp="1"/>
          </p:cNvSpPr>
          <p:nvPr>
            <p:ph type="title"/>
          </p:nvPr>
        </p:nvSpPr>
        <p:spPr>
          <a:xfrm>
            <a:off x="1351083" y="3150656"/>
            <a:ext cx="17549100" cy="286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9pPr>
          </a:lstStyle>
          <a:p>
            <a:endParaRPr/>
          </a:p>
        </p:txBody>
      </p:sp>
      <p:sp>
        <p:nvSpPr>
          <p:cNvPr id="34" name="Google Shape;34;g316110afc18_0_714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316110afc18_0_717"/>
          <p:cNvSpPr/>
          <p:nvPr/>
        </p:nvSpPr>
        <p:spPr>
          <a:xfrm>
            <a:off x="12600000" y="-875"/>
            <a:ext cx="12600000" cy="3600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381275" tIns="381275" rIns="381275" bIns="381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g316110afc18_0_717"/>
          <p:cNvSpPr txBox="1">
            <a:spLocks noGrp="1"/>
          </p:cNvSpPr>
          <p:nvPr>
            <p:ph type="title"/>
          </p:nvPr>
        </p:nvSpPr>
        <p:spPr>
          <a:xfrm>
            <a:off x="731693" y="8631146"/>
            <a:ext cx="11148300" cy="103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500"/>
              <a:buNone/>
              <a:defRPr sz="17500"/>
            </a:lvl9pPr>
          </a:lstStyle>
          <a:p>
            <a:endParaRPr/>
          </a:p>
        </p:txBody>
      </p:sp>
      <p:sp>
        <p:nvSpPr>
          <p:cNvPr id="38" name="Google Shape;38;g316110afc18_0_717"/>
          <p:cNvSpPr txBox="1">
            <a:spLocks noGrp="1"/>
          </p:cNvSpPr>
          <p:nvPr>
            <p:ph type="subTitle" idx="1"/>
          </p:nvPr>
        </p:nvSpPr>
        <p:spPr>
          <a:xfrm>
            <a:off x="731693" y="19619073"/>
            <a:ext cx="11148300" cy="8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9pPr>
          </a:lstStyle>
          <a:p>
            <a:endParaRPr/>
          </a:p>
        </p:txBody>
      </p:sp>
      <p:sp>
        <p:nvSpPr>
          <p:cNvPr id="39" name="Google Shape;39;g316110afc18_0_717"/>
          <p:cNvSpPr txBox="1">
            <a:spLocks noGrp="1"/>
          </p:cNvSpPr>
          <p:nvPr>
            <p:ph type="body" idx="2"/>
          </p:nvPr>
        </p:nvSpPr>
        <p:spPr>
          <a:xfrm>
            <a:off x="13612795" y="5067892"/>
            <a:ext cx="10574400" cy="258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457200" lvl="0" indent="-7048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7500"/>
              <a:buChar char="●"/>
              <a:defRPr/>
            </a:lvl1pPr>
            <a:lvl2pPr marL="914400" lvl="1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2pPr>
            <a:lvl3pPr marL="1371600" lvl="2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3pPr>
            <a:lvl4pPr marL="1828800" lvl="3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4pPr>
            <a:lvl5pPr marL="2286000" lvl="4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5pPr>
            <a:lvl6pPr marL="2743200" lvl="5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6pPr>
            <a:lvl7pPr marL="3200400" lvl="6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●"/>
              <a:defRPr/>
            </a:lvl7pPr>
            <a:lvl8pPr marL="3657600" lvl="7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○"/>
              <a:defRPr/>
            </a:lvl8pPr>
            <a:lvl9pPr marL="4114800" lvl="8" indent="-596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58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g316110afc18_0_717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16110afc18_0_723"/>
          <p:cNvSpPr txBox="1">
            <a:spLocks noGrp="1"/>
          </p:cNvSpPr>
          <p:nvPr>
            <p:ph type="body" idx="1"/>
          </p:nvPr>
        </p:nvSpPr>
        <p:spPr>
          <a:xfrm>
            <a:off x="859016" y="29610324"/>
            <a:ext cx="16532100" cy="4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g316110afc18_0_723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16110afc18_0_687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1900" cy="40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g316110afc18_0_687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234819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marR="0" lvl="0" indent="-704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Font typeface="Arial"/>
              <a:buChar char="●"/>
              <a:defRPr sz="7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●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●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g316110afc18_0_687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300" cy="27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16110afc18_0_3"/>
          <p:cNvSpPr txBox="1">
            <a:spLocks noGrp="1"/>
          </p:cNvSpPr>
          <p:nvPr>
            <p:ph type="title"/>
          </p:nvPr>
        </p:nvSpPr>
        <p:spPr>
          <a:xfrm>
            <a:off x="859016" y="3114786"/>
            <a:ext cx="23482200" cy="40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700"/>
              <a:buFont typeface="Arial"/>
              <a:buNone/>
              <a:defRPr sz="1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g316110afc18_0_3"/>
          <p:cNvSpPr txBox="1">
            <a:spLocks noGrp="1"/>
          </p:cNvSpPr>
          <p:nvPr>
            <p:ph type="body" idx="1"/>
          </p:nvPr>
        </p:nvSpPr>
        <p:spPr>
          <a:xfrm>
            <a:off x="859016" y="8066317"/>
            <a:ext cx="23482200" cy="2391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t" anchorCtr="0">
            <a:normAutofit/>
          </a:bodyPr>
          <a:lstStyle>
            <a:lvl1pPr marL="457200" marR="0" lvl="0" indent="-704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Font typeface="Arial"/>
              <a:buChar char="●"/>
              <a:defRPr sz="7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●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●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○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596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800"/>
              <a:buFont typeface="Arial"/>
              <a:buChar char="■"/>
              <a:defRPr sz="5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g316110afc18_0_3"/>
          <p:cNvSpPr txBox="1">
            <a:spLocks noGrp="1"/>
          </p:cNvSpPr>
          <p:nvPr>
            <p:ph type="sldNum" idx="12"/>
          </p:nvPr>
        </p:nvSpPr>
        <p:spPr>
          <a:xfrm>
            <a:off x="23349293" y="32638438"/>
            <a:ext cx="15120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275" tIns="381275" rIns="381275" bIns="38127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6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4.png"/><Relationship Id="rId4" Type="http://schemas.openxmlformats.org/officeDocument/2006/relationships/image" Target="../media/image2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897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16110afc18_0_390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g316110afc18_0_390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CE52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" name="Google Shape;101;g316110afc18_0_390"/>
          <p:cNvGrpSpPr/>
          <p:nvPr/>
        </p:nvGrpSpPr>
        <p:grpSpPr>
          <a:xfrm>
            <a:off x="6379463" y="990000"/>
            <a:ext cx="12387076" cy="933775"/>
            <a:chOff x="900000" y="990000"/>
            <a:chExt cx="12387076" cy="933775"/>
          </a:xfrm>
        </p:grpSpPr>
        <p:pic>
          <p:nvPicPr>
            <p:cNvPr id="102" name="Google Shape;102;g316110afc18_0_39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133153" y="990000"/>
              <a:ext cx="5153923" cy="9337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g316110afc18_0_39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4" name="Google Shape;104;g316110afc18_0_390"/>
          <p:cNvSpPr txBox="1"/>
          <p:nvPr/>
        </p:nvSpPr>
        <p:spPr>
          <a:xfrm>
            <a:off x="900000" y="2705275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r>
              <a:rPr lang="it-IT" sz="6500" b="0" i="0" u="none" strike="noStrike" cap="none" dirty="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Dal documento alla scena: il progetto MAT e la costruzione di un sistema archivistico per il teatro contemporaneo</a:t>
            </a:r>
            <a:endParaRPr sz="65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05" name="Google Shape;105;g316110afc18_0_390"/>
          <p:cNvSpPr txBox="1"/>
          <p:nvPr/>
        </p:nvSpPr>
        <p:spPr>
          <a:xfrm>
            <a:off x="900000" y="4820575"/>
            <a:ext cx="234000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Arianna Frattali – Università degli Studi di Milano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Ilaria Lepore – Università di Roma La Sapienza</a:t>
            </a:r>
            <a:endParaRPr sz="35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7" name="Google Shape;107;g316110afc18_0_390"/>
          <p:cNvSpPr txBox="1"/>
          <p:nvPr/>
        </p:nvSpPr>
        <p:spPr>
          <a:xfrm>
            <a:off x="899999" y="7333525"/>
            <a:ext cx="3574029" cy="475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 </a:t>
            </a:r>
            <a:r>
              <a:rPr lang="en-US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PRESUPPOSTI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08" name="Google Shape;108;g316110afc18_0_390"/>
          <p:cNvSpPr txBox="1"/>
          <p:nvPr/>
        </p:nvSpPr>
        <p:spPr>
          <a:xfrm>
            <a:off x="900000" y="8311425"/>
            <a:ext cx="5307600" cy="43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Natura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effimera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documento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Eterogenità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documento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Dispersione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della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documentazione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sul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territorio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Assenza di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una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rete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documentaria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unificata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09" name="Google Shape;109;g316110afc18_0_390"/>
          <p:cNvSpPr txBox="1"/>
          <p:nvPr/>
        </p:nvSpPr>
        <p:spPr>
          <a:xfrm>
            <a:off x="7517935" y="7339862"/>
            <a:ext cx="24693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OBIETTIVI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10" name="Google Shape;110;g316110afc18_0_390"/>
          <p:cNvSpPr txBox="1"/>
          <p:nvPr/>
        </p:nvSpPr>
        <p:spPr>
          <a:xfrm>
            <a:off x="7226025" y="8311425"/>
            <a:ext cx="5154000" cy="43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Char char="●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Preservare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la natura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effimera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documento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lang="en-US" sz="3000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Char char="●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Ridefinire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le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categorie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storiografiche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metodologiche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documento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lang="en-US" sz="3000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1" name="Google Shape;111;g316110afc18_0_390"/>
          <p:cNvSpPr/>
          <p:nvPr/>
        </p:nvSpPr>
        <p:spPr>
          <a:xfrm>
            <a:off x="12953925" y="18326175"/>
            <a:ext cx="12305400" cy="14441700"/>
          </a:xfrm>
          <a:prstGeom prst="rect">
            <a:avLst/>
          </a:prstGeom>
          <a:solidFill>
            <a:srgbClr val="CE52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316110afc18_0_390"/>
          <p:cNvSpPr txBox="1"/>
          <p:nvPr/>
        </p:nvSpPr>
        <p:spPr>
          <a:xfrm>
            <a:off x="13525523" y="20092576"/>
            <a:ext cx="10774500" cy="86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DM Sans"/>
              <a:buChar char="●"/>
            </a:pP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Il Progetto MAT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nasce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con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l’obiettivo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riconfigurare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l’archivio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come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infrastruttura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dinamica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 di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conoscenza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,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ricerca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produzione</a:t>
            </a:r>
            <a:endParaRPr lang="en-US" sz="3400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DM Sans"/>
              <a:buChar char="●"/>
            </a:pP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Al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centro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del Progetto vi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è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la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costruzione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una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piattaforma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digitale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che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integri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pubblici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privati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,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fondi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personali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,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documentazione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iconografica</a:t>
            </a:r>
            <a:r>
              <a:rPr lang="en-US" sz="34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400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audiovisiva</a:t>
            </a:r>
            <a:endParaRPr lang="en-US" sz="3400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DM Sans"/>
              <a:buChar char="●"/>
            </a:pP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Esso propone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una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rete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nazionale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dello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spettacolo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in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grado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restituire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la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complessità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dei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processi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creativi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produttivi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che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accompagnano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l’evento</a:t>
            </a:r>
            <a:r>
              <a:rPr lang="en-US" sz="34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sz="34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3" name="Google Shape;113;g316110afc18_0_390"/>
          <p:cNvSpPr txBox="1"/>
          <p:nvPr/>
        </p:nvSpPr>
        <p:spPr>
          <a:xfrm>
            <a:off x="13525500" y="18212615"/>
            <a:ext cx="107745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80000"/>
              </a:lnSpc>
              <a:buSzPts val="3500"/>
            </a:pPr>
            <a:r>
              <a:rPr lang="it-IT" dirty="0"/>
              <a:t>, ricerca e produzione, capace di connettere patrimonio storico, pratiche artistiche e innovazione digitale. </a:t>
            </a:r>
            <a:endParaRPr sz="35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14" name="Google Shape;114;g316110afc18_0_390"/>
          <p:cNvSpPr txBox="1"/>
          <p:nvPr/>
        </p:nvSpPr>
        <p:spPr>
          <a:xfrm>
            <a:off x="13525500" y="29184674"/>
            <a:ext cx="107745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[</a:t>
            </a:r>
            <a:r>
              <a:rPr lang="en-US" sz="25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Scopri</a:t>
            </a:r>
            <a:r>
              <a:rPr lang="en-US" sz="2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5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gli</a:t>
            </a:r>
            <a:r>
              <a:rPr lang="en-US" sz="2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5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  <a:r>
              <a:rPr lang="en-US" sz="2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: http://</a:t>
            </a:r>
            <a:r>
              <a:rPr lang="en-US" sz="2500" b="0" i="0" u="none" strike="noStrike" cap="none" dirty="0" err="1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www.mat.changes.unimi.it</a:t>
            </a:r>
            <a:r>
              <a:rPr lang="en-US" sz="2500" b="0" i="0" u="none" strike="noStrike" cap="none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]</a:t>
            </a:r>
            <a:endParaRPr sz="25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5" name="Google Shape;115;g316110afc18_0_390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316110afc18_0_390"/>
          <p:cNvSpPr txBox="1"/>
          <p:nvPr/>
        </p:nvSpPr>
        <p:spPr>
          <a:xfrm>
            <a:off x="900000" y="23550850"/>
            <a:ext cx="11480100" cy="53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DM Sans"/>
              <a:buChar char="●"/>
            </a:pPr>
            <a:r>
              <a:rPr lang="en-US" sz="34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Modello</a:t>
            </a:r>
            <a:r>
              <a:rPr lang="en-US" sz="34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operativo</a:t>
            </a:r>
            <a:r>
              <a:rPr lang="en-US" sz="34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Progetto</a:t>
            </a: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DM Sans"/>
              <a:buChar char="●"/>
            </a:pPr>
            <a:r>
              <a:rPr lang="en-US" sz="34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Architettura</a:t>
            </a:r>
            <a:r>
              <a:rPr lang="en-US" sz="34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4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digitale</a:t>
            </a: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Prospettive di cooperazione con iniziative affini (</a:t>
            </a:r>
            <a:r>
              <a:rPr lang="it-IT" sz="3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ITArchives</a:t>
            </a:r>
            <a:r>
              <a:rPr lang="it-IT" sz="3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e CHANGES)</a:t>
            </a: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7" name="Google Shape;117;g316110afc18_0_390"/>
          <p:cNvSpPr txBox="1"/>
          <p:nvPr/>
        </p:nvSpPr>
        <p:spPr>
          <a:xfrm>
            <a:off x="900000" y="22707300"/>
            <a:ext cx="11753100" cy="60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OGGETTO DELL’INTERVENTO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18" name="Google Shape;118;g316110afc18_0_390"/>
          <p:cNvSpPr txBox="1"/>
          <p:nvPr/>
        </p:nvSpPr>
        <p:spPr>
          <a:xfrm>
            <a:off x="900000" y="29427300"/>
            <a:ext cx="11480100" cy="5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[</a:t>
            </a:r>
            <a:r>
              <a:rPr lang="en-US" sz="25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Scopri</a:t>
            </a:r>
            <a:r>
              <a:rPr lang="en-US" sz="25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5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ITArchives</a:t>
            </a:r>
            <a:r>
              <a:rPr lang="en-US" sz="25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: http://</a:t>
            </a:r>
            <a:r>
              <a:rPr lang="en-US" sz="25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www.itarchives.changes.unimi.it</a:t>
            </a:r>
            <a:r>
              <a:rPr lang="en-US" sz="25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]</a:t>
            </a:r>
            <a:endParaRPr sz="2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19" name="Google Shape;119;g316110afc18_0_390"/>
          <p:cNvSpPr txBox="1"/>
          <p:nvPr/>
        </p:nvSpPr>
        <p:spPr>
          <a:xfrm>
            <a:off x="899999" y="13020549"/>
            <a:ext cx="5974933" cy="671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ARCHIVIO PERFORMATIVO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20" name="Google Shape;120;g316110afc18_0_390"/>
          <p:cNvSpPr txBox="1"/>
          <p:nvPr/>
        </p:nvSpPr>
        <p:spPr>
          <a:xfrm>
            <a:off x="900000" y="13926575"/>
            <a:ext cx="8167800" cy="20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Conservazione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dati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Esperienze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immersive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Percorsi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tematici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Possibilità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di re-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enactement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virtuale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21" name="Google Shape;121;g316110afc18_0_3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0000" y="16986650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16110afc18_0_390"/>
          <p:cNvSpPr txBox="1"/>
          <p:nvPr/>
        </p:nvSpPr>
        <p:spPr>
          <a:xfrm>
            <a:off x="2576400" y="16757488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TECNOLOGIE SEMANTICHE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23" name="Google Shape;123;g316110afc18_0_3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0000" y="1855532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316110afc18_0_390"/>
          <p:cNvSpPr txBox="1"/>
          <p:nvPr/>
        </p:nvSpPr>
        <p:spPr>
          <a:xfrm>
            <a:off x="2576400" y="18326163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STRUMENTI DI GEOLOCALIZZAZIONE GIS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25" name="Google Shape;125;g316110afc18_0_39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0000" y="20123238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g316110afc18_0_390"/>
          <p:cNvSpPr txBox="1"/>
          <p:nvPr/>
        </p:nvSpPr>
        <p:spPr>
          <a:xfrm>
            <a:off x="2576400" y="19894075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MODELLI DI METADATAZIONE INTEROPERABILI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27" name="Google Shape;127;g316110afc18_0_390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28" name="Google Shape;128;g316110afc18_0_390"/>
          <p:cNvPicPr preferRelativeResize="0"/>
          <p:nvPr/>
        </p:nvPicPr>
        <p:blipFill rotWithShape="1">
          <a:blip r:embed="rId6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316110afc18_0_390"/>
          <p:cNvSpPr txBox="1"/>
          <p:nvPr/>
        </p:nvSpPr>
        <p:spPr>
          <a:xfrm>
            <a:off x="31779254" y="51457837"/>
            <a:ext cx="30480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LOGO</a:t>
            </a:r>
            <a:endParaRPr sz="5300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AEFA624-A9C8-1165-FBD2-B83DC9393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25" y="6945598"/>
            <a:ext cx="11930817" cy="1096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3E887D3-DCF8-5B92-3F89-379936EDC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742" y="34218424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5245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16110afc18_0_423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CE52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316110afc18_0_423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" name="Google Shape;136;g316110afc18_0_423"/>
          <p:cNvGrpSpPr/>
          <p:nvPr/>
        </p:nvGrpSpPr>
        <p:grpSpPr>
          <a:xfrm>
            <a:off x="6898350" y="957450"/>
            <a:ext cx="11349302" cy="966425"/>
            <a:chOff x="900000" y="957450"/>
            <a:chExt cx="11349302" cy="966425"/>
          </a:xfrm>
        </p:grpSpPr>
        <p:pic>
          <p:nvPicPr>
            <p:cNvPr id="137" name="Google Shape;137;g316110afc18_0_4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154975" y="957450"/>
              <a:ext cx="4094327" cy="966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g316110afc18_0_42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9" name="Google Shape;139;g316110afc18_0_423"/>
          <p:cNvSpPr txBox="1"/>
          <p:nvPr/>
        </p:nvSpPr>
        <p:spPr>
          <a:xfrm>
            <a:off x="900000" y="2705275"/>
            <a:ext cx="23400000" cy="21297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SzPts val="6500"/>
            </a:pPr>
            <a:r>
              <a:rPr lang="it-IT" sz="6000" b="1" dirty="0">
                <a:latin typeface="DM Sans" pitchFamily="2" charset="77"/>
              </a:rPr>
              <a:t>Dal documento alla scena: il progetto MAT e la costruzione di un ecosistema archivistico per il teatro contemporaneo</a:t>
            </a:r>
            <a:endParaRPr lang="it-IT" sz="6000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endParaRPr sz="65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40" name="Google Shape;140;g316110afc18_0_423"/>
          <p:cNvSpPr txBox="1"/>
          <p:nvPr/>
        </p:nvSpPr>
        <p:spPr>
          <a:xfrm>
            <a:off x="145800" y="4889861"/>
            <a:ext cx="23400000" cy="1239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  <a:endParaRPr sz="3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2" name="Google Shape;142;g316110afc18_0_423"/>
          <p:cNvSpPr txBox="1"/>
          <p:nvPr/>
        </p:nvSpPr>
        <p:spPr>
          <a:xfrm>
            <a:off x="899952" y="7277377"/>
            <a:ext cx="4553743" cy="1049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COME NASCE</a:t>
            </a:r>
            <a:endParaRPr sz="3400" b="1" i="0" u="none" strike="noStrike" cap="none" dirty="0">
              <a:solidFill>
                <a:srgbClr val="FDFDFD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43" name="Google Shape;143;g316110afc18_0_423"/>
          <p:cNvSpPr txBox="1"/>
          <p:nvPr/>
        </p:nvSpPr>
        <p:spPr>
          <a:xfrm>
            <a:off x="900000" y="8311425"/>
            <a:ext cx="5307600" cy="43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</a:pPr>
            <a:r>
              <a:rPr lang="it-IT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Si tratta di una delle 5 unità di ricerca  del progetto </a:t>
            </a:r>
            <a:r>
              <a:rPr lang="it-IT" sz="3000" b="1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ITArchives</a:t>
            </a:r>
            <a:r>
              <a:rPr lang="it-IT" sz="3000" b="1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 – </a:t>
            </a:r>
            <a:r>
              <a:rPr lang="it-IT" sz="3000" b="1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Italian</a:t>
            </a:r>
            <a:r>
              <a:rPr lang="it-IT" sz="3000" b="1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 Theater Archives  </a:t>
            </a:r>
            <a:r>
              <a:rPr lang="it-IT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nato nell’ambito dello </a:t>
            </a:r>
            <a:r>
              <a:rPr lang="it-IT" sz="3000" b="1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Spoke 2 del Partenariato esteso PNRR CHANGE</a:t>
            </a:r>
            <a:r>
              <a:rPr lang="it-IT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S dedicato alla valorizzazione del patrimonio culturale immateriale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4" name="Google Shape;144;g316110afc18_0_423"/>
          <p:cNvSpPr txBox="1"/>
          <p:nvPr/>
        </p:nvSpPr>
        <p:spPr>
          <a:xfrm>
            <a:off x="7226024" y="7145231"/>
            <a:ext cx="3035575" cy="890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IL GRUPPO</a:t>
            </a:r>
            <a:endParaRPr sz="3400" b="1" i="0" u="none" strike="noStrike" cap="none" dirty="0">
              <a:solidFill>
                <a:srgbClr val="FDFDFD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45" name="Google Shape;145;g316110afc18_0_423"/>
          <p:cNvSpPr txBox="1"/>
          <p:nvPr/>
        </p:nvSpPr>
        <p:spPr>
          <a:xfrm>
            <a:off x="7226024" y="8311424"/>
            <a:ext cx="5307599" cy="5339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Char char="●"/>
            </a:pPr>
            <a:r>
              <a:rPr lang="en-US" sz="3000" b="0" i="0" u="none" strike="noStrike" cap="none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Dott.ssa</a:t>
            </a:r>
            <a:r>
              <a:rPr lang="en-US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 Arianna Frattali (</a:t>
            </a:r>
            <a:r>
              <a:rPr lang="en-US" sz="3000" b="0" i="0" u="none" strike="noStrike" cap="none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ricercatrice</a:t>
            </a:r>
            <a:r>
              <a:rPr lang="en-US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Char char="●"/>
            </a:pPr>
            <a:r>
              <a:rPr lang="en-US" sz="3000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Dott.ssa</a:t>
            </a: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 Ilaria Lepore (</a:t>
            </a:r>
            <a:r>
              <a:rPr lang="en-US" sz="3000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ricercatrice</a:t>
            </a: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Char char="●"/>
            </a:pPr>
            <a:r>
              <a:rPr lang="it-IT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Prof. Luca Andrea Ludovico (Team Leader)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Char char="●"/>
            </a:pPr>
            <a:r>
              <a:rPr lang="it-IT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Dott.ssa Alice Biancardi  (Web Design)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Char char="●"/>
            </a:pPr>
            <a:r>
              <a:rPr lang="it-IT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Dott.  </a:t>
            </a:r>
            <a:r>
              <a:rPr lang="it-IT" sz="3000" dirty="0" err="1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Mael</a:t>
            </a:r>
            <a:r>
              <a:rPr lang="it-IT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 Vittorio Vena (implementazione e database)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7" name="Google Shape;147;g316110afc18_0_423"/>
          <p:cNvSpPr txBox="1"/>
          <p:nvPr/>
        </p:nvSpPr>
        <p:spPr>
          <a:xfrm>
            <a:off x="13525523" y="20064867"/>
            <a:ext cx="10774500" cy="86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84200" lvl="0" indent="-571500"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600" dirty="0">
                <a:latin typeface="DM Sans" pitchFamily="2" charset="77"/>
              </a:rPr>
              <a:t>MAT si inserisce in una più ampia strategia di ricognizione critica e cartografia culturale che mira a integrare una prospettiva estensiva e dinamica rispetto alla nozione di archivio teatrale.</a:t>
            </a:r>
          </a:p>
          <a:p>
            <a:pPr marL="584200" lvl="0" indent="-571500"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600" dirty="0">
                <a:latin typeface="DM Sans" pitchFamily="2" charset="77"/>
              </a:rPr>
              <a:t>L’archivio non è concepito come un deposito statico di documenti, ma come uno spazio vivo di produzione e trasmissione della memoria, che include tanto i fondi storici quanto le realtà attive – compagnie, teatri, scuole, artisti – che costruiscono consapevolmente la propria documentazione</a:t>
            </a:r>
            <a:r>
              <a:rPr lang="it-IT" dirty="0"/>
              <a:t>.</a:t>
            </a: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48" name="Google Shape;148;g316110afc18_0_423"/>
          <p:cNvSpPr txBox="1"/>
          <p:nvPr/>
        </p:nvSpPr>
        <p:spPr>
          <a:xfrm>
            <a:off x="13525500" y="19149875"/>
            <a:ext cx="107745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L’ARCHIVIO COME SPAZIO DINAMICO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49" name="Google Shape;149;g316110afc18_0_423"/>
          <p:cNvSpPr txBox="1"/>
          <p:nvPr/>
        </p:nvSpPr>
        <p:spPr>
          <a:xfrm>
            <a:off x="13525500" y="29184674"/>
            <a:ext cx="107745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50" name="Google Shape;150;g316110afc18_0_423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316110afc18_0_423"/>
          <p:cNvSpPr txBox="1"/>
          <p:nvPr/>
        </p:nvSpPr>
        <p:spPr>
          <a:xfrm>
            <a:off x="900000" y="23550849"/>
            <a:ext cx="11480100" cy="7542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84200" lvl="0" indent="-571500"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600" dirty="0">
                <a:latin typeface="DM Sans" pitchFamily="2" charset="77"/>
              </a:rPr>
              <a:t>un’indagine teorica delle diverse possibilità di rappresentazione della memoria teatrale come patrimonio culturale immateriale, ridiscutendo dal punto di vista metodologico la relazione tra processo creativo e processo di conservazione e la tensione tra effimero e persistenza</a:t>
            </a:r>
          </a:p>
          <a:p>
            <a:pPr marL="584200" lvl="0" indent="-571500" algn="just"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endParaRPr lang="it-IT" sz="3600" dirty="0">
              <a:latin typeface="DM Sans" pitchFamily="2" charset="77"/>
            </a:endParaRPr>
          </a:p>
          <a:p>
            <a:pPr marL="584200" lvl="0" indent="-571500"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600" dirty="0">
                <a:latin typeface="DM Sans" pitchFamily="2" charset="77"/>
              </a:rPr>
              <a:t>un ecosistema digitale in grado di fornire una mappa georeferenziata che renda visibili i diversi soggetti archivistici connessi alle arti performative</a:t>
            </a:r>
            <a:endParaRPr sz="3600" b="0" i="0" u="none" strike="noStrike" cap="none" dirty="0">
              <a:solidFill>
                <a:schemeClr val="dk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sp>
        <p:nvSpPr>
          <p:cNvPr id="152" name="Google Shape;152;g316110afc18_0_423"/>
          <p:cNvSpPr txBox="1"/>
          <p:nvPr/>
        </p:nvSpPr>
        <p:spPr>
          <a:xfrm>
            <a:off x="899952" y="22659337"/>
            <a:ext cx="117531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CONFIGURAZIONE DI MAT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54" name="Google Shape;154;g316110afc18_0_423"/>
          <p:cNvSpPr txBox="1"/>
          <p:nvPr/>
        </p:nvSpPr>
        <p:spPr>
          <a:xfrm>
            <a:off x="900000" y="13020550"/>
            <a:ext cx="43197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DATA COLLECTION</a:t>
            </a:r>
            <a:endParaRPr sz="3400" b="1" i="0" u="none" strike="noStrike" cap="none" dirty="0">
              <a:solidFill>
                <a:srgbClr val="FDFDFD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55" name="Google Shape;155;g316110afc18_0_423"/>
          <p:cNvSpPr txBox="1"/>
          <p:nvPr/>
        </p:nvSpPr>
        <p:spPr>
          <a:xfrm>
            <a:off x="900000" y="13926574"/>
            <a:ext cx="8167800" cy="2785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SOGGETTI CONSERVATORI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SOGGETTI PRODUTTORI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FONDI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PERSONE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FONTI</a:t>
            </a:r>
            <a:endParaRPr sz="3000" b="0" i="0" u="none" strike="noStrike" cap="none" dirty="0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158" name="Google Shape;158;g316110afc18_0_4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41818" y="1726367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316110afc18_0_423"/>
          <p:cNvSpPr txBox="1"/>
          <p:nvPr/>
        </p:nvSpPr>
        <p:spPr>
          <a:xfrm>
            <a:off x="2576400" y="17249925"/>
            <a:ext cx="6491400" cy="264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ROMA E MILANO</a:t>
            </a:r>
            <a:r>
              <a:rPr lang="en-US" sz="3400" b="0" i="0" u="none" strike="noStrike" cap="none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: DUE POLI FONDAMENTALI NELLA GEOGRAFIA NAZIONALE DEL TEATRO</a:t>
            </a:r>
            <a:endParaRPr sz="3400" b="0" i="0" u="none" strike="noStrike" cap="none" dirty="0">
              <a:solidFill>
                <a:srgbClr val="FDFDFD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60" name="Google Shape;160;g316110afc18_0_4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0000" y="20123238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g316110afc18_0_423"/>
          <p:cNvSpPr txBox="1"/>
          <p:nvPr/>
        </p:nvSpPr>
        <p:spPr>
          <a:xfrm>
            <a:off x="2576400" y="19734845"/>
            <a:ext cx="6491400" cy="18335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rgbClr val="FDFDFD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SOTTOSEZIONI PER ESPLORARE UNA RETE VIVA E STRATIFICATA DI LUOGHI</a:t>
            </a:r>
            <a:endParaRPr sz="3400" b="0" i="0" u="none" strike="noStrike" cap="none" dirty="0">
              <a:solidFill>
                <a:srgbClr val="FDFDFD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62" name="Google Shape;162;g316110afc18_0_423"/>
          <p:cNvPicPr preferRelativeResize="0"/>
          <p:nvPr/>
        </p:nvPicPr>
        <p:blipFill rotWithShape="1">
          <a:blip r:embed="rId6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316110afc18_0_423"/>
          <p:cNvSpPr txBox="1"/>
          <p:nvPr/>
        </p:nvSpPr>
        <p:spPr>
          <a:xfrm>
            <a:off x="32094486" y="51493926"/>
            <a:ext cx="30480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O</a:t>
            </a:r>
            <a:endParaRPr sz="5300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64" name="Google Shape;164;g316110afc18_0_423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FDFDFD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FDFDFD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" name="Immagine 2" descr="Immagine che contiene testo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47C3261E-3D99-10FE-B0D2-564D264A64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3925" y="6986019"/>
            <a:ext cx="12246049" cy="10687543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5017BF57-BAE0-B982-F026-8E76AE62C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5974" y="34254513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897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16110afc18_0_456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16110afc18_0_456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5FA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16110afc18_0_456"/>
          <p:cNvSpPr txBox="1"/>
          <p:nvPr/>
        </p:nvSpPr>
        <p:spPr>
          <a:xfrm>
            <a:off x="900000" y="2705275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SzPts val="6500"/>
            </a:pPr>
            <a:r>
              <a:rPr lang="it-IT" sz="6000" b="1" dirty="0">
                <a:latin typeface="DM Sans" pitchFamily="2" charset="77"/>
              </a:rPr>
              <a:t>Dal documento alla scena: il progetto MAT e la costruzione di un ecosistema archivistico per il teatro contemporaneo</a:t>
            </a:r>
            <a:r>
              <a:rPr lang="it-IT" b="1" dirty="0"/>
              <a:t>.</a:t>
            </a:r>
            <a:endParaRPr lang="it-IT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endParaRPr sz="65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72" name="Google Shape;172;g316110afc18_0_456"/>
          <p:cNvSpPr txBox="1"/>
          <p:nvPr/>
        </p:nvSpPr>
        <p:spPr>
          <a:xfrm>
            <a:off x="900000" y="4820575"/>
            <a:ext cx="234000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4" name="Google Shape;174;g316110afc18_0_456"/>
          <p:cNvSpPr txBox="1"/>
          <p:nvPr/>
        </p:nvSpPr>
        <p:spPr>
          <a:xfrm>
            <a:off x="900000" y="7299962"/>
            <a:ext cx="5577000" cy="828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GEOLOCALIZZAZIONE</a:t>
            </a:r>
            <a:r>
              <a:rPr lang="en-US" sz="3400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 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75" name="Google Shape;175;g316110afc18_0_456"/>
          <p:cNvSpPr txBox="1"/>
          <p:nvPr/>
        </p:nvSpPr>
        <p:spPr>
          <a:xfrm>
            <a:off x="900000" y="8311424"/>
            <a:ext cx="5307600" cy="6014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Consente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contestualizzare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territorialmente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gli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Mostra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concentrazioni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assenze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squilibri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nella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distribuzione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del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patrimonio</a:t>
            </a:r>
            <a:r>
              <a:rPr lang="en-US" sz="30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teatrale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La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mappa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non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fotografa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solo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ciò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che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esiste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ma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suggerisce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ciò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che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manca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ciò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che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potrebbe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essere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attivato</a:t>
            </a:r>
            <a:endParaRPr lang="en-US"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6" name="Google Shape;176;g316110afc18_0_456"/>
          <p:cNvSpPr txBox="1"/>
          <p:nvPr/>
        </p:nvSpPr>
        <p:spPr>
          <a:xfrm>
            <a:off x="7226025" y="7333524"/>
            <a:ext cx="5153998" cy="27274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LA VISUALIZZAZIONE SPAZIALE SUPPORTA</a:t>
            </a:r>
            <a:r>
              <a:rPr lang="en-US" sz="3400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: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77" name="Google Shape;177;g316110afc18_0_456"/>
          <p:cNvSpPr txBox="1"/>
          <p:nvPr/>
        </p:nvSpPr>
        <p:spPr>
          <a:xfrm>
            <a:off x="7226025" y="8957938"/>
            <a:ext cx="5154000" cy="3870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Char char="●"/>
            </a:pP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Ricerca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storica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comparata</a:t>
            </a:r>
            <a:endParaRPr lang="en-US"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Char char="●"/>
            </a:pP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Progettazione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politiche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culturali</a:t>
            </a:r>
            <a:endParaRPr lang="en-US"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Char char="●"/>
            </a:pP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Strategie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di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reti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tra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archivi</a:t>
            </a:r>
            <a:r>
              <a:rPr lang="en-US" sz="30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e </a:t>
            </a:r>
            <a:r>
              <a:rPr lang="en-US" sz="30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territori</a:t>
            </a:r>
            <a:endParaRPr sz="30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78" name="Google Shape;178;g316110afc18_0_456"/>
          <p:cNvSpPr/>
          <p:nvPr/>
        </p:nvSpPr>
        <p:spPr>
          <a:xfrm>
            <a:off x="12953925" y="18326175"/>
            <a:ext cx="12305400" cy="14441700"/>
          </a:xfrm>
          <a:prstGeom prst="rect">
            <a:avLst/>
          </a:prstGeom>
          <a:solidFill>
            <a:srgbClr val="5FA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g316110afc18_0_456"/>
          <p:cNvSpPr txBox="1"/>
          <p:nvPr/>
        </p:nvSpPr>
        <p:spPr>
          <a:xfrm>
            <a:off x="13525523" y="20092576"/>
            <a:ext cx="10774500" cy="6911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MAT – Mappa degli Archivi del Teatro è una piattaforma digitale dedicata alla ricognizione e alla visualizzazione degli Archivi teatrali nelle aree di MILANO e ROMA</a:t>
            </a:r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4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 progetto integra archivi, soggetti conservatori, soggetti produttori, persone e luoghi superando la frammentazione tradizione del patrimonio teatrale italiano</a:t>
            </a:r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 panose="020B0604020202020204" pitchFamily="34" charset="0"/>
              <a:buChar char="•"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La mappa rende visibile ciò che normalmente resta disperso e invisibile</a:t>
            </a:r>
            <a:r>
              <a:rPr lang="it-IT" sz="34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, trasformando l’archivio in un sistema relazionale</a:t>
            </a: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0" name="Google Shape;180;g316110afc18_0_456"/>
          <p:cNvSpPr txBox="1"/>
          <p:nvPr/>
        </p:nvSpPr>
        <p:spPr>
          <a:xfrm>
            <a:off x="13525500" y="18555326"/>
            <a:ext cx="10774500" cy="1338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LA MAPPATURA COME INFRASTRUTTURA DI CONOSCENZA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182" name="Google Shape;182;g316110afc18_0_456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g316110afc18_0_456"/>
          <p:cNvSpPr txBox="1"/>
          <p:nvPr/>
        </p:nvSpPr>
        <p:spPr>
          <a:xfrm>
            <a:off x="900000" y="23550849"/>
            <a:ext cx="11480100" cy="8046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3600" dirty="0">
                <a:latin typeface="DM Sans" pitchFamily="2" charset="77"/>
              </a:rPr>
              <a:t>La concentrazione degli archivi teatrali a Roma e Milano riflette </a:t>
            </a:r>
            <a:r>
              <a:rPr lang="it-IT" sz="3600" b="1" dirty="0">
                <a:latin typeface="DM Sans" pitchFamily="2" charset="77"/>
              </a:rPr>
              <a:t>dinamiche storiche, istituzionali e produttive</a:t>
            </a:r>
            <a:r>
              <a:rPr lang="it-IT" sz="3600" dirty="0">
                <a:latin typeface="DM Sans" pitchFamily="2" charset="77"/>
              </a:rPr>
              <a:t>, ma rischia di naturalizzare una gerarchia centro/periferia.</a:t>
            </a:r>
          </a:p>
          <a:p>
            <a:pPr lvl="0"/>
            <a:r>
              <a:rPr lang="it-IT" sz="3600" dirty="0">
                <a:latin typeface="DM Sans" pitchFamily="2" charset="77"/>
              </a:rPr>
              <a:t>La mappa rende visibili non solo i poli centrali, ma anche le </a:t>
            </a:r>
            <a:r>
              <a:rPr lang="it-IT" sz="3600" b="1" dirty="0">
                <a:latin typeface="DM Sans" pitchFamily="2" charset="77"/>
              </a:rPr>
              <a:t>zone d’ombra</a:t>
            </a:r>
            <a:r>
              <a:rPr lang="it-IT" sz="3600" dirty="0">
                <a:latin typeface="DM Sans" pitchFamily="2" charset="77"/>
              </a:rPr>
              <a:t>: assenze, discontinuità, archivi non istituzionalizzati.</a:t>
            </a:r>
          </a:p>
          <a:p>
            <a:pPr lvl="0"/>
            <a:r>
              <a:rPr lang="it-IT" sz="3600" dirty="0">
                <a:latin typeface="DM Sans" pitchFamily="2" charset="77"/>
              </a:rPr>
              <a:t>La geolocalizzazione permette di pensare il territorio nazionale come </a:t>
            </a:r>
            <a:r>
              <a:rPr lang="it-IT" sz="3600" b="1" dirty="0">
                <a:latin typeface="DM Sans" pitchFamily="2" charset="77"/>
              </a:rPr>
              <a:t>rete policentrica</a:t>
            </a:r>
            <a:r>
              <a:rPr lang="it-IT" sz="3600" dirty="0">
                <a:latin typeface="DM Sans" pitchFamily="2" charset="77"/>
              </a:rPr>
              <a:t>, anziché come sistema gerarchico.</a:t>
            </a:r>
          </a:p>
          <a:p>
            <a:pPr lvl="0"/>
            <a:r>
              <a:rPr lang="it-IT" sz="3600" dirty="0">
                <a:latin typeface="DM Sans" pitchFamily="2" charset="77"/>
              </a:rPr>
              <a:t>L’atto del mappare apre a una visione </a:t>
            </a:r>
            <a:r>
              <a:rPr lang="it-IT" sz="3600" b="1" dirty="0">
                <a:latin typeface="DM Sans" pitchFamily="2" charset="77"/>
              </a:rPr>
              <a:t>critica della distribuzione della memoria teatrale</a:t>
            </a:r>
            <a:r>
              <a:rPr lang="it-IT" sz="3600" dirty="0">
                <a:latin typeface="DM Sans" pitchFamily="2" charset="77"/>
              </a:rPr>
              <a:t> e delle sue condizioni di accesso.</a:t>
            </a:r>
          </a:p>
          <a:p>
            <a:pPr marL="457200" marR="0" lvl="0" indent="-444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DM Sans"/>
              <a:buChar char="●"/>
            </a:pP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84" name="Google Shape;184;g316110afc18_0_456"/>
          <p:cNvSpPr txBox="1"/>
          <p:nvPr/>
        </p:nvSpPr>
        <p:spPr>
          <a:xfrm>
            <a:off x="899952" y="22487838"/>
            <a:ext cx="117531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CENTRO, PERIFERIA E VISIBILITÀ ARCHIVISTICA</a:t>
            </a:r>
          </a:p>
        </p:txBody>
      </p:sp>
      <p:pic>
        <p:nvPicPr>
          <p:cNvPr id="188" name="Google Shape;188;g316110afc18_0_4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6986650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316110afc18_0_456"/>
          <p:cNvSpPr txBox="1"/>
          <p:nvPr/>
        </p:nvSpPr>
        <p:spPr>
          <a:xfrm>
            <a:off x="2576400" y="16757488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MAPPA </a:t>
            </a:r>
            <a:r>
              <a:rPr lang="it-IT" sz="340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COME</a:t>
            </a:r>
            <a:r>
              <a:rPr lang="it-IT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 DISPOSITIVO EPISTEMICO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90" name="Google Shape;190;g316110afc18_0_4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855532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g316110afc18_0_456"/>
          <p:cNvSpPr txBox="1"/>
          <p:nvPr/>
        </p:nvSpPr>
        <p:spPr>
          <a:xfrm>
            <a:off x="2576400" y="18513731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MAPPA COME </a:t>
            </a:r>
            <a:r>
              <a:rPr lang="it-IT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CAMPO RELAZIONALE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192" name="Google Shape;192;g316110afc18_0_4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20123238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g316110afc18_0_456"/>
          <p:cNvSpPr txBox="1"/>
          <p:nvPr/>
        </p:nvSpPr>
        <p:spPr>
          <a:xfrm>
            <a:off x="2576400" y="19894074"/>
            <a:ext cx="6491400" cy="1861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MAPPA COME </a:t>
            </a:r>
            <a:r>
              <a:rPr lang="it-IT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SCRITTURA SPAZIALE </a:t>
            </a: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DELLA STORIA DEL TEATRO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grpSp>
        <p:nvGrpSpPr>
          <p:cNvPr id="194" name="Google Shape;194;g316110afc18_0_456"/>
          <p:cNvGrpSpPr/>
          <p:nvPr/>
        </p:nvGrpSpPr>
        <p:grpSpPr>
          <a:xfrm>
            <a:off x="7050425" y="968800"/>
            <a:ext cx="11045147" cy="954975"/>
            <a:chOff x="900000" y="968800"/>
            <a:chExt cx="11045147" cy="954975"/>
          </a:xfrm>
        </p:grpSpPr>
        <p:pic>
          <p:nvPicPr>
            <p:cNvPr id="195" name="Google Shape;195;g316110afc18_0_45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154975" y="968800"/>
              <a:ext cx="3790172" cy="933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6" name="Google Shape;196;g316110afc18_0_456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7" name="Google Shape;197;g316110afc18_0_456"/>
          <p:cNvPicPr preferRelativeResize="0"/>
          <p:nvPr/>
        </p:nvPicPr>
        <p:blipFill rotWithShape="1">
          <a:blip r:embed="rId6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g316110afc18_0_456"/>
          <p:cNvSpPr txBox="1"/>
          <p:nvPr/>
        </p:nvSpPr>
        <p:spPr>
          <a:xfrm>
            <a:off x="32094487" y="51530963"/>
            <a:ext cx="3048000" cy="10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300" dirty="0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O</a:t>
            </a:r>
            <a:endParaRPr sz="5300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199" name="Google Shape;199;g316110afc18_0_456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" name="Immagine 2" descr="Immagine che contiene testo, schermata, mappa&#10;&#10;Il contenuto generato dall'IA potrebbe non essere corretto.">
            <a:extLst>
              <a:ext uri="{FF2B5EF4-FFF2-40B4-BE49-F238E27FC236}">
                <a16:creationId xmlns:a16="http://schemas.microsoft.com/office/drawing/2014/main" id="{6F9762C9-62A2-452C-29E8-B9A27F2EBC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19952" y="7350200"/>
            <a:ext cx="11754548" cy="9383250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324A9CB9-5563-ACF8-361D-53FA7A6EE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5199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 – Mappa degli Archivi del Teatro (ITArchives)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è una piattaforma digitale dedicata alla ricognizione e alla visualizzazione degli archivi teatrali nelle aree di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Milano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Roma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113BF9D-50AC-4399-A092-2A2009A6F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25199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 – Mappa degli Archivi del Teatro (ITArchives)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è una piattaforma digitale dedicata alla ricognizione e alla visualizzazione degli archivi teatrali nelle aree di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Milano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Roma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2F666BB-6C04-83E2-95F2-2A9E00DC1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25199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 – Mappa degli Archivi del Teatro (ITArchives)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è una piattaforma digitale dedicata alla ricognizione e alla visualizzazione degli archivi teatrali nelle aree di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Milano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 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Roma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C503FB9-28A1-8B6D-4F49-E3B434DB1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51999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 – Mappa degli Archivi del Teatro (ITArchives)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è una piattaforma digitale dedicata alla ricognizione e alla visualizzazione degli archivi teatrali nelle aree di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Milano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Roma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Il progetto integra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archivi, soggetti conservatori, fondi, persone e luoghi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superando la frammentazione tradizionale del patrimonio teatrale.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 mappa non è un semplice strumento descrittivo, ma un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dispositivo critico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che restituisce la complessità delle reti teatrali e documentarie.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5BB78D0-B42C-706E-0F41-992F2F081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251999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MAT – Mappa degli Archivi del Teatro (ITArchives)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è una piattaforma digitale dedicata alla ricognizione e alla visualizzazione degli archivi teatrali nelle aree di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Milano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Roma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Il progetto integra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archivi, soggetti conservatori, fondi, persone e luoghi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superando la frammentazione tradizionale del patrimonio teatrale.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La mappa non è un semplice strumento descrittivo, ma un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dispositivo critico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che restituisce la complessità delle reti teatrali e documentarie.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E28A319-363A-8881-DD81-B713FC24B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251999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La geolocalizzazione permette di pensare il territorio nazionale come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rete policentrica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, anziché come sistema gerarchico.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DB66460F-A72D-FD88-6E41-675F340E2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457200"/>
            <a:ext cx="251999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La concentrazione degli archivi teatrali a Roma e Milano riflette </a:t>
            </a:r>
            <a:r>
              <a:rPr kumimoji="0" lang="it-IT" altLang="it-IT" sz="18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dinamiche storiche, istituzionali e produttive</a:t>
            </a:r>
            <a:r>
              <a:rPr kumimoji="0" lang="it-IT" altLang="it-IT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-webkit-standard"/>
              </a:rPr>
              <a:t>, ma rischia di naturalizzare una gerarchia centro/periferia</a:t>
            </a:r>
            <a:endParaRPr kumimoji="0" lang="it-IT" alt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7" name="Picture 9">
            <a:extLst>
              <a:ext uri="{FF2B5EF4-FFF2-40B4-BE49-F238E27FC236}">
                <a16:creationId xmlns:a16="http://schemas.microsoft.com/office/drawing/2014/main" id="{1761999C-D959-6D1C-651C-75033E6C1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5925" y="34360600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897"/>
        </a:solidFill>
        <a:effectLst/>
      </p:bgPr>
    </p:bg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16110afc18_0_489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g316110afc18_0_489"/>
          <p:cNvPicPr preferRelativeResize="0"/>
          <p:nvPr/>
        </p:nvPicPr>
        <p:blipFill rotWithShape="1">
          <a:blip r:embed="rId3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g316110afc18_0_489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5FA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316110afc18_0_489"/>
          <p:cNvSpPr txBox="1"/>
          <p:nvPr/>
        </p:nvSpPr>
        <p:spPr>
          <a:xfrm>
            <a:off x="900000" y="2705275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90000"/>
              </a:lnSpc>
              <a:buSzPts val="6500"/>
            </a:pPr>
            <a:r>
              <a:rPr lang="it-IT" sz="6000" b="1" dirty="0">
                <a:latin typeface="DM Sans" pitchFamily="2" charset="77"/>
              </a:rPr>
              <a:t>Dal documento alla scena: il progetto MAT e la costruzione di un ecosistema archivistico per il teatro contemporaneo</a:t>
            </a:r>
            <a:endParaRPr sz="60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08" name="Google Shape;208;g316110afc18_0_489"/>
          <p:cNvSpPr txBox="1"/>
          <p:nvPr/>
        </p:nvSpPr>
        <p:spPr>
          <a:xfrm>
            <a:off x="900000" y="4820575"/>
            <a:ext cx="234000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14" name="Google Shape;214;g316110afc18_0_489"/>
          <p:cNvSpPr/>
          <p:nvPr/>
        </p:nvSpPr>
        <p:spPr>
          <a:xfrm>
            <a:off x="12953925" y="18905900"/>
            <a:ext cx="12305400" cy="13861975"/>
          </a:xfrm>
          <a:prstGeom prst="rect">
            <a:avLst/>
          </a:prstGeom>
          <a:solidFill>
            <a:srgbClr val="CE52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g316110afc18_0_489"/>
          <p:cNvSpPr txBox="1"/>
          <p:nvPr/>
        </p:nvSpPr>
        <p:spPr>
          <a:xfrm>
            <a:off x="13525523" y="20092576"/>
            <a:ext cx="10774500" cy="86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44500">
              <a:buClr>
                <a:schemeClr val="lt1"/>
              </a:buClr>
              <a:buSzPts val="3400"/>
              <a:buFont typeface="DM Sans"/>
              <a:buChar char="●"/>
            </a:pP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La mappa non si limita a rappresentare gli archivi, ma ne suggerisce </a:t>
            </a:r>
            <a:r>
              <a:rPr lang="it-IT" sz="3600" b="1" dirty="0">
                <a:solidFill>
                  <a:schemeClr val="bg1"/>
                </a:solidFill>
                <a:latin typeface="DM Sans" pitchFamily="2" charset="77"/>
              </a:rPr>
              <a:t>possibili riattivazioni</a:t>
            </a: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: percorsi di ricerca, pratiche artistiche, progetti educativi</a:t>
            </a:r>
          </a:p>
          <a:p>
            <a:pPr marL="457200" indent="-444500">
              <a:buClr>
                <a:schemeClr val="lt1"/>
              </a:buClr>
              <a:buSzPts val="3400"/>
              <a:buFont typeface="DM Sans"/>
              <a:buChar char="●"/>
            </a:pP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La geolocalizzazione favorisce un uso </a:t>
            </a:r>
            <a:r>
              <a:rPr lang="it-IT" sz="3600" b="1" dirty="0">
                <a:solidFill>
                  <a:schemeClr val="bg1"/>
                </a:solidFill>
                <a:latin typeface="DM Sans" pitchFamily="2" charset="77"/>
              </a:rPr>
              <a:t>situato</a:t>
            </a: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 dell’archivio, legato ai contesti sociali e culturali in cui i materiali sono prodotti e conservati</a:t>
            </a:r>
          </a:p>
          <a:p>
            <a:pPr marL="457200" indent="-444500">
              <a:buClr>
                <a:schemeClr val="lt1"/>
              </a:buClr>
              <a:buSzPts val="3400"/>
              <a:buFont typeface="DM Sans"/>
              <a:buChar char="●"/>
            </a:pP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In questa prospettiva, l’archivio teatrale si configura come </a:t>
            </a:r>
            <a:r>
              <a:rPr lang="it-IT" sz="3600" b="1" dirty="0">
                <a:solidFill>
                  <a:schemeClr val="bg1"/>
                </a:solidFill>
                <a:latin typeface="DM Sans" pitchFamily="2" charset="77"/>
              </a:rPr>
              <a:t>spazio performativo latente</a:t>
            </a: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, attivabile nel presente</a:t>
            </a:r>
            <a:r>
              <a:rPr lang="it-IT" dirty="0"/>
              <a:t>.</a:t>
            </a:r>
          </a:p>
          <a:p>
            <a:pPr marL="457200" lvl="0" indent="-444500">
              <a:buClr>
                <a:schemeClr val="lt1"/>
              </a:buClr>
              <a:buSzPts val="3400"/>
              <a:buFont typeface="DM Sans"/>
              <a:buChar char="●"/>
            </a:pPr>
            <a:r>
              <a:rPr lang="it-IT" sz="3600" dirty="0">
                <a:solidFill>
                  <a:schemeClr val="bg1"/>
                </a:solidFill>
                <a:latin typeface="DM Sans" pitchFamily="2" charset="77"/>
              </a:rPr>
              <a:t>La mappa diventa così un </a:t>
            </a:r>
            <a:r>
              <a:rPr lang="it-IT" sz="3600" b="1" dirty="0">
                <a:solidFill>
                  <a:schemeClr val="bg1"/>
                </a:solidFill>
                <a:latin typeface="DM Sans" pitchFamily="2" charset="77"/>
              </a:rPr>
              <a:t>ponte tra memoria, territorio e pratica</a:t>
            </a:r>
            <a:endParaRPr sz="3600" b="0" i="0" u="none" strike="noStrike" cap="none" dirty="0">
              <a:solidFill>
                <a:schemeClr val="bg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sp>
        <p:nvSpPr>
          <p:cNvPr id="216" name="Google Shape;216;g316110afc18_0_489"/>
          <p:cNvSpPr txBox="1"/>
          <p:nvPr/>
        </p:nvSpPr>
        <p:spPr>
          <a:xfrm>
            <a:off x="13525500" y="19149875"/>
            <a:ext cx="107745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DALLA MAPPA ALL’ATTIVAZIONE</a:t>
            </a:r>
            <a:endParaRPr sz="3500" b="1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17" name="Google Shape;217;g316110afc18_0_489"/>
          <p:cNvSpPr txBox="1"/>
          <p:nvPr/>
        </p:nvSpPr>
        <p:spPr>
          <a:xfrm>
            <a:off x="13525500" y="29184674"/>
            <a:ext cx="107745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18" name="Google Shape;218;g316110afc18_0_489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g316110afc18_0_489"/>
          <p:cNvSpPr txBox="1"/>
          <p:nvPr/>
        </p:nvSpPr>
        <p:spPr>
          <a:xfrm>
            <a:off x="900000" y="23550849"/>
            <a:ext cx="11480100" cy="703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600" dirty="0">
                <a:latin typeface="DM Sans" pitchFamily="2" charset="77"/>
              </a:rPr>
              <a:t>L’archivio non è solo ciò che conserva il passato, ma ciò che rende possibile </a:t>
            </a:r>
            <a:r>
              <a:rPr lang="it-IT" sz="3600" b="1" dirty="0">
                <a:latin typeface="DM Sans" pitchFamily="2" charset="77"/>
              </a:rPr>
              <a:t>nuove azioni </a:t>
            </a:r>
            <a:r>
              <a:rPr lang="it-IT" sz="3600" dirty="0">
                <a:latin typeface="DM Sans" pitchFamily="2" charset="77"/>
              </a:rPr>
              <a:t>nel presente 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600" b="1" dirty="0">
                <a:latin typeface="DM Sans" pitchFamily="2" charset="77"/>
              </a:rPr>
              <a:t>Il re-</a:t>
            </a:r>
            <a:r>
              <a:rPr lang="it-IT" sz="3600" b="1" dirty="0" err="1">
                <a:latin typeface="DM Sans" pitchFamily="2" charset="77"/>
              </a:rPr>
              <a:t>enactment</a:t>
            </a:r>
            <a:r>
              <a:rPr lang="it-IT" sz="3600" b="1" dirty="0">
                <a:latin typeface="DM Sans" pitchFamily="2" charset="77"/>
              </a:rPr>
              <a:t> non ricostruisce il passato, ma lo riattiva criticamente</a:t>
            </a:r>
            <a:r>
              <a:rPr lang="it-IT" sz="3600" dirty="0">
                <a:latin typeface="DM Sans" pitchFamily="2" charset="77"/>
              </a:rPr>
              <a:t>, rendendo visibili le fratture, i vuoti e le condizioni di trasmissione della memoria performativa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600" b="1" dirty="0">
                <a:latin typeface="DM Sans" pitchFamily="2" charset="77"/>
              </a:rPr>
              <a:t>Nel re-</a:t>
            </a:r>
            <a:r>
              <a:rPr lang="it-IT" sz="3600" b="1" dirty="0" err="1">
                <a:latin typeface="DM Sans" pitchFamily="2" charset="77"/>
              </a:rPr>
              <a:t>enactment</a:t>
            </a:r>
            <a:r>
              <a:rPr lang="it-IT" sz="3600" b="1" dirty="0">
                <a:latin typeface="DM Sans" pitchFamily="2" charset="77"/>
              </a:rPr>
              <a:t> l’archivio diventa performativo</a:t>
            </a:r>
            <a:r>
              <a:rPr lang="it-IT" sz="3600" dirty="0">
                <a:latin typeface="DM Sans" pitchFamily="2" charset="77"/>
              </a:rPr>
              <a:t>: il documento prende forma attraverso il corpo e l’azione presente, mettendo in crisi la separazione tra conservazione e pratica</a:t>
            </a:r>
          </a:p>
          <a:p>
            <a:pPr marL="12700">
              <a:buClr>
                <a:schemeClr val="dk1"/>
              </a:buClr>
              <a:buSzPts val="3400"/>
            </a:pPr>
            <a:endParaRPr sz="3600" b="0" i="0" u="none" strike="noStrike" cap="none" dirty="0">
              <a:solidFill>
                <a:schemeClr val="dk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sp>
        <p:nvSpPr>
          <p:cNvPr id="220" name="Google Shape;220;g316110afc18_0_489"/>
          <p:cNvSpPr txBox="1"/>
          <p:nvPr/>
        </p:nvSpPr>
        <p:spPr>
          <a:xfrm>
            <a:off x="930686" y="22582650"/>
            <a:ext cx="117531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80000"/>
              </a:lnSpc>
              <a:buSzPts val="3500"/>
            </a:pPr>
            <a:r>
              <a:rPr lang="it-IT" sz="36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ARCHIVI, POTENZIALIT</a:t>
            </a:r>
            <a:r>
              <a:rPr lang="it-IT" sz="3600" b="1" dirty="0">
                <a:latin typeface="DM Sans" pitchFamily="2" charset="77"/>
              </a:rPr>
              <a:t>À, PRATICHE</a:t>
            </a:r>
            <a:r>
              <a:rPr lang="it-IT" sz="3600" b="1" dirty="0"/>
              <a:t> </a:t>
            </a:r>
            <a:endParaRPr sz="36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22" name="Google Shape;222;g316110afc18_0_489"/>
          <p:cNvSpPr txBox="1"/>
          <p:nvPr/>
        </p:nvSpPr>
        <p:spPr>
          <a:xfrm>
            <a:off x="899999" y="7195363"/>
            <a:ext cx="8167799" cy="75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MAPPA E ARCHIVI VIVENTI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23" name="Google Shape;223;g316110afc18_0_489"/>
          <p:cNvSpPr txBox="1"/>
          <p:nvPr/>
        </p:nvSpPr>
        <p:spPr>
          <a:xfrm>
            <a:off x="930685" y="8207124"/>
            <a:ext cx="9181503" cy="10431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19100"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it-IT" sz="3200" dirty="0">
                <a:latin typeface="DM Sans" pitchFamily="2" charset="77"/>
              </a:rPr>
              <a:t>La mappa non organizza solo fondi documentari, ma sostiene una concezione dell’archivio come sistema aperto e in divenire: un </a:t>
            </a:r>
            <a:r>
              <a:rPr lang="it-IT" sz="3200" b="1" dirty="0">
                <a:latin typeface="DM Sans" pitchFamily="2" charset="77"/>
              </a:rPr>
              <a:t>archivio vivente</a:t>
            </a:r>
            <a:r>
              <a:rPr lang="it-IT" sz="3200" dirty="0">
                <a:latin typeface="DM Sans" pitchFamily="2" charset="77"/>
              </a:rPr>
              <a:t>, capace di accogliere pratiche, saperi incarnati e processi di trasmissione che eccedono il documento</a:t>
            </a:r>
          </a:p>
          <a:p>
            <a:pPr marL="457200" indent="-419100"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it-IT" sz="3200" dirty="0">
                <a:latin typeface="DM Sans" pitchFamily="2" charset="77"/>
              </a:rPr>
              <a:t>La geolocalizzazione rende possibile una lettura situata della memoria teatrale, in cui il </a:t>
            </a:r>
            <a:r>
              <a:rPr lang="it-IT" sz="3200" b="1" dirty="0">
                <a:latin typeface="DM Sans" pitchFamily="2" charset="77"/>
              </a:rPr>
              <a:t>re-</a:t>
            </a:r>
            <a:r>
              <a:rPr lang="it-IT" sz="3200" b="1" dirty="0" err="1">
                <a:latin typeface="DM Sans" pitchFamily="2" charset="77"/>
              </a:rPr>
              <a:t>enactment</a:t>
            </a:r>
            <a:r>
              <a:rPr lang="it-IT" sz="3200" dirty="0">
                <a:latin typeface="DM Sans" pitchFamily="2" charset="77"/>
              </a:rPr>
              <a:t> non è mera riproduzione del passato, ma riattivazione critica legata ai luoghi, alle comunità e ai contesti in cui quella memoria è stata prodotta e può nuovamente agire</a:t>
            </a:r>
          </a:p>
          <a:p>
            <a:pPr marL="457200" indent="-419100"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it-IT" sz="3200" dirty="0">
                <a:latin typeface="DM Sans" pitchFamily="2" charset="77"/>
              </a:rPr>
              <a:t>In questa prospettiva, la mappa opera come dispositivo di passaggio: dalla rappresentazione degli archivi alla loro </a:t>
            </a:r>
            <a:r>
              <a:rPr lang="it-IT" sz="3200" b="1" dirty="0">
                <a:latin typeface="DM Sans" pitchFamily="2" charset="77"/>
              </a:rPr>
              <a:t>attivazione performativa</a:t>
            </a:r>
            <a:r>
              <a:rPr lang="it-IT" sz="3200" dirty="0">
                <a:latin typeface="DM Sans" pitchFamily="2" charset="77"/>
              </a:rPr>
              <a:t>, trasformando il patrimonio teatrale in un campo di possibilità per nuove pratiche artistiche, di ricerca e di trasmissione</a:t>
            </a:r>
            <a:endParaRPr lang="it-IT" sz="3200" dirty="0">
              <a:solidFill>
                <a:schemeClr val="dk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  <a:p>
            <a:pPr marL="38100">
              <a:buClr>
                <a:schemeClr val="dk1"/>
              </a:buClr>
              <a:buSzPts val="3000"/>
            </a:pPr>
            <a:endParaRPr lang="it-IT" sz="3200" dirty="0">
              <a:latin typeface="DM Sans" pitchFamily="2" charset="77"/>
            </a:endParaRPr>
          </a:p>
        </p:txBody>
      </p:sp>
      <p:pic>
        <p:nvPicPr>
          <p:cNvPr id="224" name="Google Shape;224;g316110afc18_0_48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8021" y="19759813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316110afc18_0_489"/>
          <p:cNvSpPr txBox="1"/>
          <p:nvPr/>
        </p:nvSpPr>
        <p:spPr>
          <a:xfrm>
            <a:off x="2576400" y="19528971"/>
            <a:ext cx="8701200" cy="1208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GEOLOCALIZZAZIONE E RE-ENACTEMENT COME PRATICHE SITUATE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grpSp>
        <p:nvGrpSpPr>
          <p:cNvPr id="230" name="Google Shape;230;g316110afc18_0_489"/>
          <p:cNvGrpSpPr/>
          <p:nvPr/>
        </p:nvGrpSpPr>
        <p:grpSpPr>
          <a:xfrm>
            <a:off x="6542963" y="990000"/>
            <a:ext cx="12060068" cy="933775"/>
            <a:chOff x="900000" y="990000"/>
            <a:chExt cx="12060068" cy="933775"/>
          </a:xfrm>
        </p:grpSpPr>
        <p:pic>
          <p:nvPicPr>
            <p:cNvPr id="231" name="Google Shape;231;g316110afc18_0_48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" name="Google Shape;232;g316110afc18_0_48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169975" y="990000"/>
              <a:ext cx="4790093" cy="9337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4" name="Google Shape;234;g316110afc18_0_489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DB5757B-D918-3A0F-5D96-331ED1045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315" y="7039340"/>
            <a:ext cx="14847660" cy="1144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DE4CA313-8CEA-4D52-8640-8133850E2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1135975" y="34427100"/>
            <a:ext cx="4064000" cy="12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897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16110afc18_0_522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g316110afc18_0_522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316110afc18_0_522"/>
          <p:cNvSpPr txBox="1"/>
          <p:nvPr/>
        </p:nvSpPr>
        <p:spPr>
          <a:xfrm>
            <a:off x="900000" y="2705275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SzPts val="6500"/>
            </a:pPr>
            <a:r>
              <a:rPr lang="it-IT" sz="6000" b="1" dirty="0">
                <a:latin typeface="DM Sans" pitchFamily="2" charset="77"/>
              </a:rPr>
              <a:t>Dal documento alla scena: il progetto MAT e la costruzione di un ecosistema archivistico per il teatro contemporaneo</a:t>
            </a:r>
            <a:endParaRPr lang="it-IT" sz="6000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endParaRPr sz="65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42" name="Google Shape;242;g316110afc18_0_522"/>
          <p:cNvSpPr txBox="1"/>
          <p:nvPr/>
        </p:nvSpPr>
        <p:spPr>
          <a:xfrm>
            <a:off x="900000" y="4820575"/>
            <a:ext cx="234000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48" name="Google Shape;248;g316110afc18_0_522"/>
          <p:cNvSpPr/>
          <p:nvPr/>
        </p:nvSpPr>
        <p:spPr>
          <a:xfrm>
            <a:off x="12953925" y="18326175"/>
            <a:ext cx="12305400" cy="14441700"/>
          </a:xfrm>
          <a:prstGeom prst="rect">
            <a:avLst/>
          </a:prstGeom>
          <a:solidFill>
            <a:srgbClr val="5FA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316110afc18_0_522"/>
          <p:cNvSpPr txBox="1"/>
          <p:nvPr/>
        </p:nvSpPr>
        <p:spPr>
          <a:xfrm>
            <a:off x="13525523" y="20092575"/>
            <a:ext cx="10774500" cy="108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3200" dirty="0">
                <a:latin typeface="DM Sans" pitchFamily="2" charset="77"/>
              </a:rPr>
              <a:t>→ La piattaforma consente diversi livelli di consultazione: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esplorazione diretta della </a:t>
            </a:r>
            <a:r>
              <a:rPr lang="it-IT" sz="3200" b="1" dirty="0">
                <a:latin typeface="DM Sans" pitchFamily="2" charset="77"/>
              </a:rPr>
              <a:t>mappa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ricerca per </a:t>
            </a:r>
            <a:r>
              <a:rPr lang="it-IT" sz="3200" b="1" dirty="0">
                <a:latin typeface="DM Sans" pitchFamily="2" charset="77"/>
              </a:rPr>
              <a:t>soggetti, fondi, persone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accesso alle </a:t>
            </a:r>
            <a:r>
              <a:rPr lang="it-IT" sz="3200" b="1" dirty="0">
                <a:latin typeface="DM Sans" pitchFamily="2" charset="77"/>
              </a:rPr>
              <a:t>schede descrittive</a:t>
            </a:r>
            <a:r>
              <a:rPr lang="it-IT" sz="3200" dirty="0">
                <a:latin typeface="DM Sans" pitchFamily="2" charset="77"/>
              </a:rPr>
              <a:t> degli archivi</a:t>
            </a:r>
          </a:p>
          <a:p>
            <a:pPr lvl="0"/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dirty="0">
                <a:latin typeface="DM Sans" pitchFamily="2" charset="77"/>
              </a:rPr>
              <a:t>→ La navigazione permette di passare: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dal territorio al singolo archivio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dal singolo fondo al contesto geografico e istituzionale</a:t>
            </a:r>
          </a:p>
          <a:p>
            <a:pPr lvl="0"/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dirty="0">
                <a:latin typeface="DM Sans" pitchFamily="2" charset="77"/>
              </a:rPr>
              <a:t>→ La mappa favorisce una lettura </a:t>
            </a:r>
            <a:r>
              <a:rPr lang="it-IT" sz="3200" b="1" dirty="0">
                <a:latin typeface="DM Sans" pitchFamily="2" charset="77"/>
              </a:rPr>
              <a:t>comparativa e relazionale</a:t>
            </a:r>
            <a:r>
              <a:rPr lang="it-IT" sz="3200" dirty="0">
                <a:latin typeface="DM Sans" pitchFamily="2" charset="77"/>
              </a:rPr>
              <a:t>, utile per: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ricerca storica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progettazione culturale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3200" dirty="0">
                <a:latin typeface="DM Sans" pitchFamily="2" charset="77"/>
              </a:rPr>
              <a:t>valorizzazione del patrimonio</a:t>
            </a:r>
          </a:p>
          <a:p>
            <a:endParaRPr lang="it-IT" sz="3200" dirty="0">
              <a:latin typeface="DM Sans" pitchFamily="2" charset="77"/>
            </a:endParaRPr>
          </a:p>
          <a:p>
            <a:r>
              <a:rPr lang="it-IT" sz="3200" dirty="0">
                <a:latin typeface="DM Sans" pitchFamily="2" charset="77"/>
              </a:rPr>
              <a:t>→ La piattaforma è pensata come </a:t>
            </a:r>
            <a:r>
              <a:rPr lang="it-IT" sz="3200" b="1" dirty="0">
                <a:latin typeface="DM Sans" pitchFamily="2" charset="77"/>
              </a:rPr>
              <a:t>strumento di orientamento</a:t>
            </a:r>
            <a:r>
              <a:rPr lang="it-IT" sz="3200" dirty="0">
                <a:latin typeface="DM Sans" pitchFamily="2" charset="77"/>
              </a:rPr>
              <a:t>, non come sostituto della consultazione archivistica diretta </a:t>
            </a:r>
            <a:endParaRPr sz="3200" b="0" i="0" u="none" strike="noStrike" cap="none" dirty="0">
              <a:solidFill>
                <a:schemeClr val="dk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sp>
        <p:nvSpPr>
          <p:cNvPr id="250" name="Google Shape;250;g316110afc18_0_522"/>
          <p:cNvSpPr txBox="1"/>
          <p:nvPr/>
        </p:nvSpPr>
        <p:spPr>
          <a:xfrm>
            <a:off x="13525500" y="19149875"/>
            <a:ext cx="107745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COME SI CONSULTA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52" name="Google Shape;252;g316110afc18_0_522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g316110afc18_0_522"/>
          <p:cNvSpPr txBox="1"/>
          <p:nvPr/>
        </p:nvSpPr>
        <p:spPr>
          <a:xfrm>
            <a:off x="900000" y="23797325"/>
            <a:ext cx="11480100" cy="7143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200" dirty="0">
                <a:latin typeface="DM Sans" pitchFamily="2" charset="77"/>
              </a:rPr>
              <a:t>La mappa è costruita tramite </a:t>
            </a:r>
            <a:r>
              <a:rPr lang="it-IT" sz="3200" b="1" dirty="0">
                <a:latin typeface="DM Sans" pitchFamily="2" charset="77"/>
              </a:rPr>
              <a:t>sistemi GIS open source</a:t>
            </a:r>
            <a:r>
              <a:rPr lang="it-IT" sz="3200" dirty="0">
                <a:latin typeface="DM Sans" pitchFamily="2" charset="77"/>
              </a:rPr>
              <a:t>, che permettono la geolocalizzazione puntuale degli archivi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200" dirty="0">
                <a:latin typeface="DM Sans" pitchFamily="2" charset="77"/>
              </a:rPr>
              <a:t>I dati sono organizzati secondo </a:t>
            </a:r>
            <a:r>
              <a:rPr lang="it-IT" sz="3200" b="1" dirty="0">
                <a:latin typeface="DM Sans" pitchFamily="2" charset="77"/>
              </a:rPr>
              <a:t>criteri archivistici standard</a:t>
            </a:r>
            <a:r>
              <a:rPr lang="it-IT" sz="3200" dirty="0">
                <a:latin typeface="DM Sans" pitchFamily="2" charset="77"/>
              </a:rPr>
              <a:t>, adattati alla specificità del documento teatrale e performativo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200" dirty="0">
                <a:latin typeface="DM Sans" pitchFamily="2" charset="77"/>
              </a:rPr>
              <a:t>L’interfaccia è progettata per una </a:t>
            </a:r>
            <a:r>
              <a:rPr lang="it-IT" sz="3200" b="1" dirty="0">
                <a:latin typeface="DM Sans" pitchFamily="2" charset="77"/>
              </a:rPr>
              <a:t>navigazione intuitiva</a:t>
            </a:r>
            <a:r>
              <a:rPr lang="it-IT" sz="3200" dirty="0">
                <a:latin typeface="DM Sans" pitchFamily="2" charset="77"/>
              </a:rPr>
              <a:t>, accessibile anche a utenti non specialisti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r>
              <a:rPr lang="it-IT" sz="3200" dirty="0">
                <a:latin typeface="DM Sans" pitchFamily="2" charset="77"/>
              </a:rPr>
              <a:t>Ogni  punto sulla mappa è associato a una </a:t>
            </a:r>
            <a:r>
              <a:rPr lang="it-IT" sz="3200" b="1" dirty="0">
                <a:latin typeface="DM Sans" pitchFamily="2" charset="77"/>
              </a:rPr>
              <a:t>scheda descrittiva</a:t>
            </a:r>
            <a:r>
              <a:rPr lang="it-IT" sz="3200" dirty="0">
                <a:latin typeface="DM Sans" pitchFamily="2" charset="77"/>
              </a:rPr>
              <a:t>, contenente: informazioni istituzionali; tipologia di materiali; riferimenti storici e funzionali</a:t>
            </a: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endParaRPr lang="it-IT" sz="3200" dirty="0">
              <a:latin typeface="DM Sans" pitchFamily="2" charset="77"/>
            </a:endParaRPr>
          </a:p>
          <a:p>
            <a:pPr marL="457200" indent="-444500">
              <a:buClr>
                <a:schemeClr val="dk1"/>
              </a:buClr>
              <a:buSzPts val="3400"/>
              <a:buFont typeface="DM Sans"/>
              <a:buChar char="●"/>
            </a:pPr>
            <a:endParaRPr lang="it-IT" sz="3200" dirty="0">
              <a:latin typeface="DM Sans" pitchFamily="2" charset="77"/>
            </a:endParaRPr>
          </a:p>
        </p:txBody>
      </p:sp>
      <p:sp>
        <p:nvSpPr>
          <p:cNvPr id="254" name="Google Shape;254;g316110afc18_0_522"/>
          <p:cNvSpPr txBox="1"/>
          <p:nvPr/>
        </p:nvSpPr>
        <p:spPr>
          <a:xfrm>
            <a:off x="900000" y="22608150"/>
            <a:ext cx="11753100" cy="7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TECNICHE E STRUMENTI (</a:t>
            </a:r>
            <a:r>
              <a:rPr lang="en-US" sz="3500" b="1" dirty="0" err="1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dati</a:t>
            </a: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, </a:t>
            </a:r>
            <a:r>
              <a:rPr lang="en-US" sz="3500" b="1" dirty="0" err="1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mappa</a:t>
            </a: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, </a:t>
            </a:r>
            <a:r>
              <a:rPr lang="en-US" sz="3500" b="1" dirty="0" err="1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interfaccia</a:t>
            </a:r>
            <a:r>
              <a:rPr lang="en-US" sz="35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)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56" name="Google Shape;256;g316110afc18_0_522"/>
          <p:cNvSpPr txBox="1"/>
          <p:nvPr/>
        </p:nvSpPr>
        <p:spPr>
          <a:xfrm>
            <a:off x="899999" y="12627600"/>
            <a:ext cx="10856571" cy="9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COSTRUZIONE DELLA PIATTAFORMA 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257" name="Google Shape;257;g316110afc18_0_522"/>
          <p:cNvSpPr txBox="1"/>
          <p:nvPr/>
        </p:nvSpPr>
        <p:spPr>
          <a:xfrm>
            <a:off x="900000" y="13487274"/>
            <a:ext cx="10856570" cy="3265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en-US" sz="32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La </a:t>
            </a:r>
            <a:r>
              <a:rPr lang="en-US" sz="32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struttura</a:t>
            </a:r>
            <a:r>
              <a:rPr lang="en-US" sz="32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è</a:t>
            </a:r>
            <a:r>
              <a:rPr lang="en-US" sz="32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basata</a:t>
            </a:r>
            <a:r>
              <a:rPr lang="en-US" sz="32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su</a:t>
            </a:r>
            <a:r>
              <a:rPr lang="en-US" sz="32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un </a:t>
            </a:r>
            <a:r>
              <a:rPr lang="en-US" sz="3200" b="1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database </a:t>
            </a:r>
            <a:r>
              <a:rPr lang="en-US" sz="3200" b="1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relazionale</a:t>
            </a:r>
            <a:endParaRPr lang="en-US" sz="3200" b="1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457200" lvl="0" indent="-419100"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it-IT" sz="3200" dirty="0">
                <a:latin typeface="DM Sans" pitchFamily="2" charset="77"/>
              </a:rPr>
              <a:t>La mappa georeferenziata costituisce il </a:t>
            </a:r>
            <a:r>
              <a:rPr lang="it-IT" sz="3200" b="1" dirty="0">
                <a:latin typeface="DM Sans" pitchFamily="2" charset="77"/>
              </a:rPr>
              <a:t>livello di accesso primario</a:t>
            </a:r>
            <a:r>
              <a:rPr lang="it-IT" sz="3200" dirty="0">
                <a:latin typeface="DM Sans" pitchFamily="2" charset="77"/>
              </a:rPr>
              <a:t>, integrando descrizione archivistica e dimensione territoriale </a:t>
            </a:r>
          </a:p>
          <a:p>
            <a:pPr marL="457200" lvl="0" indent="-419100">
              <a:buClr>
                <a:schemeClr val="dk1"/>
              </a:buClr>
              <a:buSzPts val="3000"/>
              <a:buFont typeface="DM Sans"/>
              <a:buAutoNum type="arabicPeriod"/>
            </a:pPr>
            <a:r>
              <a:rPr lang="it-IT" sz="3200" dirty="0">
                <a:latin typeface="DM Sans" pitchFamily="2" charset="77"/>
              </a:rPr>
              <a:t>La piattaforma nasce come </a:t>
            </a:r>
            <a:r>
              <a:rPr lang="it-IT" sz="3200" b="1" dirty="0">
                <a:latin typeface="DM Sans" pitchFamily="2" charset="77"/>
              </a:rPr>
              <a:t>infrastruttura aperta</a:t>
            </a:r>
            <a:r>
              <a:rPr lang="it-IT" sz="3200" dirty="0">
                <a:latin typeface="DM Sans" pitchFamily="2" charset="77"/>
              </a:rPr>
              <a:t>, non come progetto chiuso</a:t>
            </a:r>
          </a:p>
          <a:p>
            <a:pPr marL="38100" lvl="0">
              <a:buClr>
                <a:schemeClr val="dk1"/>
              </a:buClr>
              <a:buSzPts val="3000"/>
            </a:pPr>
            <a:endParaRPr sz="3200" b="0" i="0" u="none" strike="noStrike" cap="none" dirty="0">
              <a:solidFill>
                <a:schemeClr val="dk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pic>
        <p:nvPicPr>
          <p:cNvPr id="258" name="Google Shape;258;g316110afc18_0_5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6986650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g316110afc18_0_522"/>
          <p:cNvSpPr txBox="1"/>
          <p:nvPr/>
        </p:nvSpPr>
        <p:spPr>
          <a:xfrm>
            <a:off x="2576400" y="16757488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INTEROPERABILITA’ </a:t>
            </a:r>
            <a:r>
              <a:rPr lang="en-US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CON ALTRI SISTEMI ARCHIVISTICI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260" name="Google Shape;260;g316110afc18_0_5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855532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g316110afc18_0_522"/>
          <p:cNvSpPr txBox="1"/>
          <p:nvPr/>
        </p:nvSpPr>
        <p:spPr>
          <a:xfrm>
            <a:off x="2576399" y="18326162"/>
            <a:ext cx="8135144" cy="1766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SCALABILITA’ </a:t>
            </a:r>
            <a:r>
              <a:rPr lang="en-US" sz="3400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(POSSIBILITA’ DI ESTENSIONE TERRITORIALE E TEMATICA)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262" name="Google Shape;262;g316110afc18_0_5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2017772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316110afc18_0_522"/>
          <p:cNvSpPr txBox="1"/>
          <p:nvPr/>
        </p:nvSpPr>
        <p:spPr>
          <a:xfrm>
            <a:off x="2576400" y="20193600"/>
            <a:ext cx="6491400" cy="11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AGGIORNABILITA’ </a:t>
            </a:r>
            <a:r>
              <a:rPr lang="it-IT" sz="3400" b="0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DEI DATI</a:t>
            </a:r>
            <a:endParaRPr sz="34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grpSp>
        <p:nvGrpSpPr>
          <p:cNvPr id="264" name="Google Shape;264;g316110afc18_0_522"/>
          <p:cNvGrpSpPr/>
          <p:nvPr/>
        </p:nvGrpSpPr>
        <p:grpSpPr>
          <a:xfrm>
            <a:off x="6250550" y="990000"/>
            <a:ext cx="12758309" cy="933900"/>
            <a:chOff x="900000" y="990000"/>
            <a:chExt cx="12758309" cy="933900"/>
          </a:xfrm>
        </p:grpSpPr>
        <p:pic>
          <p:nvPicPr>
            <p:cNvPr id="265" name="Google Shape;265;g316110afc18_0_52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" name="Google Shape;266;g316110afc18_0_52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154975" y="990000"/>
              <a:ext cx="5503334" cy="9339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7" name="Google Shape;267;g316110afc18_0_522"/>
          <p:cNvPicPr preferRelativeResize="0"/>
          <p:nvPr/>
        </p:nvPicPr>
        <p:blipFill rotWithShape="1">
          <a:blip r:embed="rId6">
            <a:alphaModFix/>
          </a:blip>
          <a:srcRect t="3575" b="3565"/>
          <a:stretch/>
        </p:blipFill>
        <p:spPr>
          <a:xfrm>
            <a:off x="143547" y="33924100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g316110afc18_0_522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" name="Immagine 2" descr="Immagine che contiene testo, schermata, Sito Web, Pagina Web&#10;&#10;Il contenuto generato dall'IA potrebbe non essere corretto.">
            <a:extLst>
              <a:ext uri="{FF2B5EF4-FFF2-40B4-BE49-F238E27FC236}">
                <a16:creationId xmlns:a16="http://schemas.microsoft.com/office/drawing/2014/main" id="{92F59F40-B29F-969B-8455-5EB8734D12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1537" y="6973787"/>
            <a:ext cx="11647925" cy="5497162"/>
          </a:xfrm>
          <a:prstGeom prst="rect">
            <a:avLst/>
          </a:prstGeom>
        </p:spPr>
      </p:pic>
      <p:pic>
        <p:nvPicPr>
          <p:cNvPr id="5" name="Immagine 4" descr="Immagine che contiene testo, schermata, rosso, design&#10;&#10;Il contenuto generato dall'IA potrebbe non essere corretto.">
            <a:extLst>
              <a:ext uri="{FF2B5EF4-FFF2-40B4-BE49-F238E27FC236}">
                <a16:creationId xmlns:a16="http://schemas.microsoft.com/office/drawing/2014/main" id="{FEBEA8C3-CADA-74D6-C561-7466E8D297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06625" y="9823393"/>
            <a:ext cx="5581650" cy="8483713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E29500D5-F685-E880-2007-68C6988C9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5975" y="34061400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5245"/>
        </a:solid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16110afc18_0_588"/>
          <p:cNvSpPr/>
          <p:nvPr/>
        </p:nvSpPr>
        <p:spPr>
          <a:xfrm>
            <a:off x="0" y="32768100"/>
            <a:ext cx="25259400" cy="13125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16110afc18_0_588"/>
          <p:cNvSpPr/>
          <p:nvPr/>
        </p:nvSpPr>
        <p:spPr>
          <a:xfrm>
            <a:off x="0" y="0"/>
            <a:ext cx="25259400" cy="65265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316110afc18_0_588"/>
          <p:cNvSpPr txBox="1"/>
          <p:nvPr/>
        </p:nvSpPr>
        <p:spPr>
          <a:xfrm>
            <a:off x="900000" y="2705275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SzPts val="6500"/>
            </a:pPr>
            <a:r>
              <a:rPr lang="it-IT" sz="6000" b="1" dirty="0">
                <a:latin typeface="DM Sans" pitchFamily="2" charset="77"/>
              </a:rPr>
              <a:t>Dal documento alla scena: il progetto MAT e la costruzione di un ecosistema archivistico per il teatro contemporaneo</a:t>
            </a:r>
            <a:endParaRPr lang="it-IT" sz="6000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endParaRPr sz="6500" b="0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312" name="Google Shape;312;g316110afc18_0_588"/>
          <p:cNvSpPr txBox="1"/>
          <p:nvPr/>
        </p:nvSpPr>
        <p:spPr>
          <a:xfrm>
            <a:off x="900000" y="4820575"/>
            <a:ext cx="23400000" cy="11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18" name="Google Shape;318;g316110afc18_0_588"/>
          <p:cNvSpPr/>
          <p:nvPr/>
        </p:nvSpPr>
        <p:spPr>
          <a:xfrm>
            <a:off x="12953925" y="18326175"/>
            <a:ext cx="12305400" cy="144417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g316110afc18_0_588"/>
          <p:cNvSpPr/>
          <p:nvPr/>
        </p:nvSpPr>
        <p:spPr>
          <a:xfrm>
            <a:off x="0" y="22304651"/>
            <a:ext cx="12954000" cy="10463574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g316110afc18_0_588"/>
          <p:cNvSpPr txBox="1"/>
          <p:nvPr/>
        </p:nvSpPr>
        <p:spPr>
          <a:xfrm>
            <a:off x="900000" y="24532361"/>
            <a:ext cx="11480100" cy="770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">
              <a:buClr>
                <a:schemeClr val="dk1"/>
              </a:buClr>
              <a:buSzPts val="3400"/>
            </a:pPr>
            <a:r>
              <a:rPr lang="it-IT" sz="3200" dirty="0">
                <a:latin typeface="DM Sans" pitchFamily="2" charset="77"/>
              </a:rPr>
              <a:t>Il collegamento tra la scheda del fondo Palli e i materiali digitalizzati presenti in piattaforma consente di superare una consultazione puramente descrittiva, attivando una </a:t>
            </a:r>
            <a:r>
              <a:rPr lang="it-IT" sz="3200" b="1" dirty="0" err="1">
                <a:latin typeface="DM Sans" pitchFamily="2" charset="77"/>
              </a:rPr>
              <a:t>ri</a:t>
            </a:r>
            <a:r>
              <a:rPr lang="it-IT" sz="3200" b="1" dirty="0">
                <a:latin typeface="DM Sans" pitchFamily="2" charset="77"/>
              </a:rPr>
              <a:t>-mediazione immersiva</a:t>
            </a:r>
            <a:r>
              <a:rPr lang="it-IT" sz="3200" dirty="0">
                <a:latin typeface="DM Sans" pitchFamily="2" charset="77"/>
              </a:rPr>
              <a:t> dei documenti scenografici. Attraverso l’integrazione con </a:t>
            </a:r>
            <a:r>
              <a:rPr lang="it-IT" sz="3200" b="1" dirty="0" err="1">
                <a:latin typeface="DM Sans" pitchFamily="2" charset="77"/>
              </a:rPr>
              <a:t>VRChat</a:t>
            </a:r>
            <a:r>
              <a:rPr lang="it-IT" sz="3200" dirty="0">
                <a:latin typeface="DM Sans" pitchFamily="2" charset="77"/>
              </a:rPr>
              <a:t>, bozzetti, modelli e materiali progettuali vengono trasformati in </a:t>
            </a:r>
            <a:r>
              <a:rPr lang="it-IT" sz="3200" b="1" dirty="0">
                <a:latin typeface="DM Sans" pitchFamily="2" charset="77"/>
              </a:rPr>
              <a:t>ambienti tridimensionali esplorabili</a:t>
            </a:r>
            <a:r>
              <a:rPr lang="it-IT" sz="3200" dirty="0">
                <a:latin typeface="DM Sans" pitchFamily="2" charset="77"/>
              </a:rPr>
              <a:t>, restituendo la dimensione spaziale e percettiva della scenografia. Questa modalità di fruizione apre alla possibilità di </a:t>
            </a:r>
            <a:r>
              <a:rPr lang="it-IT" sz="3200" b="1" dirty="0">
                <a:latin typeface="DM Sans" pitchFamily="2" charset="77"/>
              </a:rPr>
              <a:t>riattivare il materiale scenografico</a:t>
            </a:r>
            <a:r>
              <a:rPr lang="it-IT" sz="3200" dirty="0">
                <a:latin typeface="DM Sans" pitchFamily="2" charset="77"/>
              </a:rPr>
              <a:t> non solo come fonte storica, ma come spazio praticabile, favorendo processi di studio, reinterpretazione e re-</a:t>
            </a:r>
            <a:r>
              <a:rPr lang="it-IT" sz="3200" dirty="0" err="1">
                <a:latin typeface="DM Sans" pitchFamily="2" charset="77"/>
              </a:rPr>
              <a:t>enactment</a:t>
            </a:r>
            <a:r>
              <a:rPr lang="it-IT" sz="3200" dirty="0">
                <a:latin typeface="DM Sans" pitchFamily="2" charset="77"/>
              </a:rPr>
              <a:t> in cui l’archivio diventa un luogo abitabile e performativo.</a:t>
            </a:r>
          </a:p>
          <a:p>
            <a:pPr marL="127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</a:pPr>
            <a:endParaRPr sz="3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24" name="Google Shape;324;g316110afc18_0_588"/>
          <p:cNvSpPr txBox="1"/>
          <p:nvPr/>
        </p:nvSpPr>
        <p:spPr>
          <a:xfrm>
            <a:off x="900000" y="22608149"/>
            <a:ext cx="11753100" cy="1620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DAL FONDO ALL’AMBIENTE: 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ABITARE L’ARCHIVIO SCENOGRAFICO 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it-IT" sz="3500" b="1" i="0" u="none" strike="noStrike" cap="none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(UN ESEMPIO)</a:t>
            </a:r>
            <a:endParaRPr sz="35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328" name="Google Shape;328;g316110afc18_0_5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6986650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g316110afc18_0_588"/>
          <p:cNvSpPr txBox="1"/>
          <p:nvPr/>
        </p:nvSpPr>
        <p:spPr>
          <a:xfrm>
            <a:off x="2576400" y="16757488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dirty="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DALLA SCHEDA ARCHIVISTICA ALLO SPAZIO ESPERIENZIALE </a:t>
            </a:r>
            <a:endParaRPr sz="34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330" name="Google Shape;330;g316110afc18_0_5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18555325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g316110afc18_0_588"/>
          <p:cNvSpPr txBox="1"/>
          <p:nvPr/>
        </p:nvSpPr>
        <p:spPr>
          <a:xfrm>
            <a:off x="2576400" y="18326163"/>
            <a:ext cx="6491400" cy="12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it-IT" sz="3400" b="0" i="0" u="none" strike="noStrike" cap="none" dirty="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IL DOCUMENTO NON SI CONSULTA SOLTANTO, MA SI ATTRAVERSA</a:t>
            </a:r>
            <a:endParaRPr sz="34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pic>
        <p:nvPicPr>
          <p:cNvPr id="332" name="Google Shape;332;g316110afc18_0_5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0000" y="20123238"/>
            <a:ext cx="929054" cy="7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316110afc18_0_588"/>
          <p:cNvSpPr txBox="1"/>
          <p:nvPr/>
        </p:nvSpPr>
        <p:spPr>
          <a:xfrm>
            <a:off x="2576400" y="20334948"/>
            <a:ext cx="6491400" cy="1573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0" i="0" u="none" strike="noStrike" cap="none" dirty="0">
                <a:solidFill>
                  <a:schemeClr val="lt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LA SCENOGRAFIA: DA TRACCIA STORICA A AMBIENTE RIATTIVABILE</a:t>
            </a:r>
            <a:endParaRPr sz="34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grpSp>
        <p:nvGrpSpPr>
          <p:cNvPr id="334" name="Google Shape;334;g316110afc18_0_588"/>
          <p:cNvGrpSpPr/>
          <p:nvPr/>
        </p:nvGrpSpPr>
        <p:grpSpPr>
          <a:xfrm>
            <a:off x="5499700" y="990000"/>
            <a:ext cx="14259999" cy="933775"/>
            <a:chOff x="900000" y="990000"/>
            <a:chExt cx="14259999" cy="933775"/>
          </a:xfrm>
        </p:grpSpPr>
        <p:pic>
          <p:nvPicPr>
            <p:cNvPr id="335" name="Google Shape;335;g316110afc18_0_58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154974" y="990000"/>
              <a:ext cx="7005025" cy="9337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g316110afc18_0_58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7" name="Google Shape;337;g316110afc18_0_588"/>
          <p:cNvPicPr preferRelativeResize="0"/>
          <p:nvPr/>
        </p:nvPicPr>
        <p:blipFill rotWithShape="1">
          <a:blip r:embed="rId6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316110afc18_0_588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Missione 4 Componente 2 Investimento 1.3, finanziato dall’Unione europea – NextGenerationEU)</a:t>
            </a:r>
            <a:endParaRPr sz="2400" b="0" i="0" u="none" strike="noStrike" cap="none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pic>
        <p:nvPicPr>
          <p:cNvPr id="3" name="Immagine 2" descr="Immagine che contiene testo, schermata, software, Software multimediale&#10;&#10;Il contenuto generato dall'IA potrebbe non essere corretto.">
            <a:extLst>
              <a:ext uri="{FF2B5EF4-FFF2-40B4-BE49-F238E27FC236}">
                <a16:creationId xmlns:a16="http://schemas.microsoft.com/office/drawing/2014/main" id="{C526DCC9-6E9E-A58F-C870-F1E77B94E3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200" y="7999313"/>
            <a:ext cx="10392485" cy="7088811"/>
          </a:xfrm>
          <a:prstGeom prst="rect">
            <a:avLst/>
          </a:prstGeom>
        </p:spPr>
      </p:pic>
      <p:pic>
        <p:nvPicPr>
          <p:cNvPr id="5" name="Immagine 4" descr="Immagine che contiene schermata, testo, design&#10;&#10;Il contenuto generato dall'IA potrebbe non essere corretto.">
            <a:extLst>
              <a:ext uri="{FF2B5EF4-FFF2-40B4-BE49-F238E27FC236}">
                <a16:creationId xmlns:a16="http://schemas.microsoft.com/office/drawing/2014/main" id="{9BBC4C24-D24C-1634-F739-637F5FBA3B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49326" y="7307999"/>
            <a:ext cx="8644274" cy="12487917"/>
          </a:xfrm>
          <a:prstGeom prst="rect">
            <a:avLst/>
          </a:prstGeom>
        </p:spPr>
      </p:pic>
      <p:pic>
        <p:nvPicPr>
          <p:cNvPr id="7" name="Immagine 6" descr="Immagine che contiene testo, schermata, software, Pagina Web&#10;&#10;Il contenuto generato dall'IA potrebbe non essere corretto.">
            <a:extLst>
              <a:ext uri="{FF2B5EF4-FFF2-40B4-BE49-F238E27FC236}">
                <a16:creationId xmlns:a16="http://schemas.microsoft.com/office/drawing/2014/main" id="{905069FD-E69B-24DD-2A48-004D06F0FA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49326" y="20334948"/>
            <a:ext cx="9296474" cy="11165052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B08393D5-5574-77CF-D6BE-A3CFDB913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1600" y="34396569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C897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16110afc18_0_654"/>
          <p:cNvSpPr/>
          <p:nvPr/>
        </p:nvSpPr>
        <p:spPr>
          <a:xfrm>
            <a:off x="0" y="32768100"/>
            <a:ext cx="25259400" cy="1293300"/>
          </a:xfrm>
          <a:prstGeom prst="rect">
            <a:avLst/>
          </a:prstGeom>
          <a:solidFill>
            <a:srgbClr val="F2C8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g316110afc18_0_654"/>
          <p:cNvSpPr/>
          <p:nvPr/>
        </p:nvSpPr>
        <p:spPr>
          <a:xfrm>
            <a:off x="0" y="0"/>
            <a:ext cx="25259400" cy="6040350"/>
          </a:xfrm>
          <a:prstGeom prst="rect">
            <a:avLst/>
          </a:prstGeom>
          <a:solidFill>
            <a:srgbClr val="CE52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g316110afc18_0_654"/>
          <p:cNvSpPr txBox="1"/>
          <p:nvPr/>
        </p:nvSpPr>
        <p:spPr>
          <a:xfrm>
            <a:off x="929700" y="2137330"/>
            <a:ext cx="23400000" cy="19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90000"/>
              </a:lnSpc>
              <a:buSzPts val="6500"/>
            </a:pPr>
            <a:r>
              <a:rPr lang="it-IT" sz="6000" b="1" dirty="0">
                <a:solidFill>
                  <a:schemeClr val="bg1"/>
                </a:solidFill>
                <a:latin typeface="DM Sans" pitchFamily="2" charset="77"/>
              </a:rPr>
              <a:t>Dal documento alla scena: il progetto MAT e la costruzione di un ecosistema archivistico per il teatro contemporaneo</a:t>
            </a:r>
            <a:endParaRPr lang="it-IT" sz="6000" dirty="0">
              <a:solidFill>
                <a:schemeClr val="bg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500"/>
              <a:buFont typeface="Arial"/>
              <a:buNone/>
            </a:pPr>
            <a:endParaRPr sz="6500" b="0" i="0" u="none" strike="noStrike" cap="none" dirty="0">
              <a:solidFill>
                <a:schemeClr val="lt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382" name="Google Shape;382;g316110afc18_0_654"/>
          <p:cNvSpPr txBox="1"/>
          <p:nvPr/>
        </p:nvSpPr>
        <p:spPr>
          <a:xfrm>
            <a:off x="1170910" y="4270160"/>
            <a:ext cx="23400000" cy="1548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bg1"/>
                </a:solidFill>
                <a:latin typeface="DM Sans"/>
                <a:ea typeface="DM Sans"/>
                <a:cs typeface="DM Sans"/>
                <a:sym typeface="DM Sans"/>
              </a:rPr>
              <a:t>Arianna Frattali Università degli Studi di Milano</a:t>
            </a:r>
          </a:p>
          <a:p>
            <a:pPr lvl="0" algn="ctr">
              <a:lnSpc>
                <a:spcPct val="80000"/>
              </a:lnSpc>
              <a:buSzPts val="3500"/>
            </a:pPr>
            <a:r>
              <a:rPr lang="it-IT" sz="3500" dirty="0">
                <a:solidFill>
                  <a:schemeClr val="bg1"/>
                </a:solidFill>
                <a:latin typeface="DM Sans"/>
                <a:ea typeface="DM Sans"/>
                <a:cs typeface="DM Sans"/>
                <a:sym typeface="DM Sans"/>
              </a:rPr>
              <a:t>Ilaria Lepore Università di Roma La Sapienza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endParaRPr sz="3500" b="0" i="0" u="none" strike="noStrike" cap="none" dirty="0">
              <a:solidFill>
                <a:schemeClr val="lt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384" name="Google Shape;384;g316110afc18_0_654"/>
          <p:cNvSpPr txBox="1"/>
          <p:nvPr/>
        </p:nvSpPr>
        <p:spPr>
          <a:xfrm>
            <a:off x="629065" y="8095278"/>
            <a:ext cx="8074667" cy="625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lang="en-US" sz="3400" b="1" dirty="0">
                <a:solidFill>
                  <a:schemeClr val="dk1"/>
                </a:solidFill>
                <a:latin typeface="DM Sans SemiBold"/>
                <a:ea typeface="DM Sans SemiBold"/>
                <a:cs typeface="DM Sans SemiBold"/>
                <a:sym typeface="DM Sans SemiBold"/>
              </a:rPr>
              <a:t>RIFERIMENTI TEORICI PRINCIPALI</a:t>
            </a:r>
            <a:endParaRPr sz="3400" b="1" i="0" u="none" strike="noStrike" cap="none" dirty="0">
              <a:solidFill>
                <a:schemeClr val="dk1"/>
              </a:solidFill>
              <a:latin typeface="DM Sans SemiBold"/>
              <a:ea typeface="DM Sans SemiBold"/>
              <a:cs typeface="DM Sans SemiBold"/>
              <a:sym typeface="DM Sans SemiBold"/>
            </a:endParaRPr>
          </a:p>
        </p:txBody>
      </p:sp>
      <p:sp>
        <p:nvSpPr>
          <p:cNvPr id="388" name="Google Shape;388;g316110afc18_0_654"/>
          <p:cNvSpPr/>
          <p:nvPr/>
        </p:nvSpPr>
        <p:spPr>
          <a:xfrm>
            <a:off x="12953925" y="18326175"/>
            <a:ext cx="12305400" cy="144417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g316110afc18_0_654"/>
          <p:cNvSpPr txBox="1"/>
          <p:nvPr/>
        </p:nvSpPr>
        <p:spPr>
          <a:xfrm>
            <a:off x="13139923" y="20269968"/>
            <a:ext cx="12246125" cy="11826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it-IT" sz="3200" dirty="0">
              <a:latin typeface="DM Sans" pitchFamily="2" charset="77"/>
            </a:endParaRPr>
          </a:p>
          <a:p>
            <a:endParaRPr lang="it-IT" sz="3200" dirty="0">
              <a:latin typeface="DM Sans" pitchFamily="2" charset="77"/>
            </a:endParaRPr>
          </a:p>
          <a:p>
            <a:r>
              <a:rPr lang="it-IT" sz="3200" b="1" dirty="0">
                <a:latin typeface="DM Sans" pitchFamily="2" charset="77"/>
              </a:rPr>
              <a:t>VERSO UNA MAMORIA ATTIVA</a:t>
            </a:r>
          </a:p>
          <a:p>
            <a:endParaRPr lang="it-IT" sz="3200" dirty="0">
              <a:latin typeface="DM Sans" pitchFamily="2" charset="77"/>
            </a:endParaRPr>
          </a:p>
          <a:p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dirty="0">
                <a:latin typeface="DM Sans" pitchFamily="2" charset="77"/>
              </a:rPr>
              <a:t>La ricerca contemporanea concepisce l’archivio teatrale non come deposito statico, ma come </a:t>
            </a:r>
            <a:r>
              <a:rPr lang="it-IT" sz="3200" b="1" dirty="0">
                <a:latin typeface="DM Sans" pitchFamily="2" charset="77"/>
              </a:rPr>
              <a:t>dispositivo dinamico</a:t>
            </a:r>
            <a:r>
              <a:rPr lang="it-IT" sz="3200" dirty="0">
                <a:latin typeface="DM Sans" pitchFamily="2" charset="77"/>
              </a:rPr>
              <a:t>, capace di produrre conoscenza, pratiche e nuove forme di memoria.</a:t>
            </a:r>
          </a:p>
          <a:p>
            <a:pPr lvl="0"/>
            <a:r>
              <a:rPr lang="it-IT" sz="3200" dirty="0">
                <a:latin typeface="DM Sans" pitchFamily="2" charset="77"/>
              </a:rPr>
              <a:t>Documentazione, corpo, spazio e tecnologia concorrono a definire </a:t>
            </a:r>
            <a:r>
              <a:rPr lang="it-IT" sz="3200" b="1" dirty="0">
                <a:latin typeface="DM Sans" pitchFamily="2" charset="77"/>
              </a:rPr>
              <a:t>archivi viventi</a:t>
            </a:r>
            <a:r>
              <a:rPr lang="it-IT" sz="3200" dirty="0">
                <a:latin typeface="DM Sans" pitchFamily="2" charset="77"/>
              </a:rPr>
              <a:t>, in cui il sapere performativo si trasmette attraverso riattivazioni, processi e pratiche situate.</a:t>
            </a:r>
          </a:p>
          <a:p>
            <a:pPr lvl="0"/>
            <a:r>
              <a:rPr lang="it-IT" sz="3200" dirty="0">
                <a:latin typeface="DM Sans" pitchFamily="2" charset="77"/>
              </a:rPr>
              <a:t>Il </a:t>
            </a:r>
            <a:r>
              <a:rPr lang="it-IT" sz="3200" b="1" dirty="0">
                <a:latin typeface="DM Sans" pitchFamily="2" charset="77"/>
              </a:rPr>
              <a:t>re-</a:t>
            </a:r>
            <a:r>
              <a:rPr lang="it-IT" sz="3200" b="1" dirty="0" err="1">
                <a:latin typeface="DM Sans" pitchFamily="2" charset="77"/>
              </a:rPr>
              <a:t>enactment</a:t>
            </a:r>
            <a:r>
              <a:rPr lang="it-IT" sz="3200" dirty="0">
                <a:latin typeface="DM Sans" pitchFamily="2" charset="77"/>
              </a:rPr>
              <a:t> emerge come modalità critica di relazione con l’archivio: non riproduzione del passato, ma negoziazione tra memoria, presenza e trasformazione.</a:t>
            </a:r>
          </a:p>
          <a:p>
            <a:pPr lvl="0"/>
            <a:r>
              <a:rPr lang="it-IT" sz="3200" dirty="0">
                <a:latin typeface="DM Sans" pitchFamily="2" charset="77"/>
              </a:rPr>
              <a:t>In questa prospettiva, l’archivio diventa un </a:t>
            </a:r>
            <a:r>
              <a:rPr lang="it-IT" sz="3200" b="1" dirty="0">
                <a:latin typeface="DM Sans" pitchFamily="2" charset="77"/>
              </a:rPr>
              <a:t>luogo di potenzialità</a:t>
            </a:r>
            <a:r>
              <a:rPr lang="it-IT" sz="3200" dirty="0">
                <a:latin typeface="DM Sans" pitchFamily="2" charset="77"/>
              </a:rPr>
              <a:t>, in cui conservazione e creazione operano insieme.</a:t>
            </a:r>
          </a:p>
          <a:p>
            <a:pPr marL="457200" lvl="0" indent="-444500">
              <a:buClr>
                <a:schemeClr val="lt1"/>
              </a:buClr>
              <a:buSzPts val="3400"/>
              <a:buFont typeface="DM Sans"/>
              <a:buChar char="●"/>
            </a:pPr>
            <a:endParaRPr sz="3200" b="0" i="0" u="none" strike="noStrike" cap="none" dirty="0">
              <a:solidFill>
                <a:schemeClr val="lt1"/>
              </a:solidFill>
              <a:latin typeface="DM Sans" pitchFamily="2" charset="77"/>
              <a:ea typeface="DM Sans"/>
              <a:cs typeface="DM Sans"/>
              <a:sym typeface="DM Sans"/>
            </a:endParaRPr>
          </a:p>
        </p:txBody>
      </p:sp>
      <p:sp>
        <p:nvSpPr>
          <p:cNvPr id="392" name="Google Shape;392;g316110afc18_0_654"/>
          <p:cNvSpPr/>
          <p:nvPr/>
        </p:nvSpPr>
        <p:spPr>
          <a:xfrm>
            <a:off x="0" y="22030925"/>
            <a:ext cx="12954000" cy="10737300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1" name="Google Shape;401;g316110afc18_0_654"/>
          <p:cNvGrpSpPr/>
          <p:nvPr/>
        </p:nvGrpSpPr>
        <p:grpSpPr>
          <a:xfrm>
            <a:off x="6646938" y="990000"/>
            <a:ext cx="11852126" cy="933900"/>
            <a:chOff x="900000" y="990000"/>
            <a:chExt cx="11852126" cy="933900"/>
          </a:xfrm>
        </p:grpSpPr>
        <p:pic>
          <p:nvPicPr>
            <p:cNvPr id="402" name="Google Shape;402;g316110afc18_0_65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900000" y="990001"/>
              <a:ext cx="6492985" cy="9337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g316110afc18_0_65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154985" y="990000"/>
              <a:ext cx="4597141" cy="9339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7" name="Google Shape;407;g316110afc18_0_654"/>
          <p:cNvPicPr preferRelativeResize="0"/>
          <p:nvPr/>
        </p:nvPicPr>
        <p:blipFill rotWithShape="1">
          <a:blip r:embed="rId5">
            <a:alphaModFix/>
          </a:blip>
          <a:srcRect t="3575" b="3565"/>
          <a:stretch/>
        </p:blipFill>
        <p:spPr>
          <a:xfrm>
            <a:off x="0" y="34080469"/>
            <a:ext cx="25200000" cy="1919531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g316110afc18_0_654"/>
          <p:cNvSpPr txBox="1"/>
          <p:nvPr/>
        </p:nvSpPr>
        <p:spPr>
          <a:xfrm>
            <a:off x="1600200" y="33133925"/>
            <a:ext cx="21945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(Progetto PE 0000020 CHANGES, - CUP [...], PNRR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Missione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4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Componente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2 Investimento 1.3,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finanziato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dall’Unione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europea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–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NextGenerationEU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)</a:t>
            </a:r>
            <a:endParaRPr sz="2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6486A7-0D9E-7AC4-A332-D684E862DE08}"/>
              </a:ext>
            </a:extLst>
          </p:cNvPr>
          <p:cNvSpPr txBox="1"/>
          <p:nvPr/>
        </p:nvSpPr>
        <p:spPr>
          <a:xfrm>
            <a:off x="900000" y="9701024"/>
            <a:ext cx="9924519" cy="15081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latin typeface="DM Sans" pitchFamily="2" charset="77"/>
              </a:rPr>
              <a:t>Area internazionale</a:t>
            </a:r>
          </a:p>
          <a:p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>
                <a:latin typeface="DM Sans" pitchFamily="2" charset="77"/>
              </a:rPr>
              <a:t>The Archive and the </a:t>
            </a:r>
            <a:r>
              <a:rPr lang="it-IT" sz="3200" b="1" dirty="0" err="1">
                <a:latin typeface="DM Sans" pitchFamily="2" charset="77"/>
              </a:rPr>
              <a:t>Repertoire</a:t>
            </a:r>
            <a:r>
              <a:rPr lang="it-IT" sz="3200" dirty="0">
                <a:latin typeface="DM Sans" pitchFamily="2" charset="77"/>
              </a:rPr>
              <a:t> – Diana Taylor</a:t>
            </a:r>
          </a:p>
          <a:p>
            <a:pPr lvl="0"/>
            <a:r>
              <a:rPr lang="it-IT" sz="3200" b="1" dirty="0" err="1">
                <a:latin typeface="DM Sans" pitchFamily="2" charset="77"/>
              </a:rPr>
              <a:t>Performing</a:t>
            </a:r>
            <a:r>
              <a:rPr lang="it-IT" sz="3200" b="1" dirty="0">
                <a:latin typeface="DM Sans" pitchFamily="2" charset="77"/>
              </a:rPr>
              <a:t> </a:t>
            </a:r>
            <a:r>
              <a:rPr lang="it-IT" sz="3200" b="1" dirty="0" err="1">
                <a:latin typeface="DM Sans" pitchFamily="2" charset="77"/>
              </a:rPr>
              <a:t>Remains</a:t>
            </a:r>
            <a:r>
              <a:rPr lang="it-IT" sz="3200" dirty="0">
                <a:latin typeface="DM Sans" pitchFamily="2" charset="77"/>
              </a:rPr>
              <a:t> – Rebecca Schneider</a:t>
            </a:r>
          </a:p>
          <a:p>
            <a:pPr lvl="0"/>
            <a:r>
              <a:rPr lang="it-IT" sz="3200" b="1" dirty="0" err="1">
                <a:latin typeface="DM Sans" pitchFamily="2" charset="77"/>
              </a:rPr>
              <a:t>Reactivations</a:t>
            </a:r>
            <a:r>
              <a:rPr lang="it-IT" sz="3200" dirty="0">
                <a:latin typeface="DM Sans" pitchFamily="2" charset="77"/>
              </a:rPr>
              <a:t> – Philip </a:t>
            </a:r>
            <a:r>
              <a:rPr lang="it-IT" sz="3200" dirty="0" err="1">
                <a:latin typeface="DM Sans" pitchFamily="2" charset="77"/>
              </a:rPr>
              <a:t>Auslander</a:t>
            </a:r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 err="1">
                <a:latin typeface="DM Sans" pitchFamily="2" charset="77"/>
              </a:rPr>
              <a:t>Performing</a:t>
            </a:r>
            <a:r>
              <a:rPr lang="it-IT" sz="3200" b="1" dirty="0">
                <a:latin typeface="DM Sans" pitchFamily="2" charset="77"/>
              </a:rPr>
              <a:t> the Archive</a:t>
            </a:r>
            <a:r>
              <a:rPr lang="it-IT" sz="3200" dirty="0">
                <a:latin typeface="DM Sans" pitchFamily="2" charset="77"/>
              </a:rPr>
              <a:t> – Simone </a:t>
            </a:r>
            <a:r>
              <a:rPr lang="it-IT" sz="3200" dirty="0" err="1">
                <a:latin typeface="DM Sans" pitchFamily="2" charset="77"/>
              </a:rPr>
              <a:t>Osthoff</a:t>
            </a:r>
            <a:endParaRPr lang="it-IT" sz="3200" dirty="0">
              <a:latin typeface="DM Sans" pitchFamily="2" charset="77"/>
            </a:endParaRPr>
          </a:p>
          <a:p>
            <a:pPr lvl="0"/>
            <a:endParaRPr lang="it-IT" sz="3200" dirty="0">
              <a:latin typeface="DM Sans" pitchFamily="2" charset="77"/>
            </a:endParaRPr>
          </a:p>
          <a:p>
            <a:r>
              <a:rPr lang="it-IT" sz="3200" b="1" dirty="0">
                <a:latin typeface="DM Sans" pitchFamily="2" charset="77"/>
              </a:rPr>
              <a:t>Area francese</a:t>
            </a:r>
          </a:p>
          <a:p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 err="1">
                <a:latin typeface="DM Sans" pitchFamily="2" charset="77"/>
              </a:rPr>
              <a:t>Performing</a:t>
            </a:r>
            <a:r>
              <a:rPr lang="it-IT" sz="3200" b="1" dirty="0">
                <a:latin typeface="DM Sans" pitchFamily="2" charset="77"/>
              </a:rPr>
              <a:t> Archives / Archives of Performance</a:t>
            </a:r>
            <a:r>
              <a:rPr lang="it-IT" sz="3200" dirty="0">
                <a:latin typeface="DM Sans" pitchFamily="2" charset="77"/>
              </a:rPr>
              <a:t> – G. </a:t>
            </a:r>
            <a:r>
              <a:rPr lang="it-IT" sz="3200" dirty="0" err="1">
                <a:latin typeface="DM Sans" pitchFamily="2" charset="77"/>
              </a:rPr>
              <a:t>Borggreen</a:t>
            </a:r>
            <a:r>
              <a:rPr lang="it-IT" sz="3200" dirty="0">
                <a:latin typeface="DM Sans" pitchFamily="2" charset="77"/>
              </a:rPr>
              <a:t>, </a:t>
            </a:r>
            <a:r>
              <a:rPr lang="it-IT" sz="3200" dirty="0" err="1">
                <a:latin typeface="DM Sans" pitchFamily="2" charset="77"/>
              </a:rPr>
              <a:t>R</a:t>
            </a:r>
            <a:r>
              <a:rPr lang="it-IT" sz="3200" dirty="0">
                <a:latin typeface="DM Sans" pitchFamily="2" charset="77"/>
              </a:rPr>
              <a:t>. Gade (</a:t>
            </a:r>
            <a:r>
              <a:rPr lang="it-IT" sz="3200" dirty="0" err="1">
                <a:latin typeface="DM Sans" pitchFamily="2" charset="77"/>
              </a:rPr>
              <a:t>eds</a:t>
            </a:r>
            <a:r>
              <a:rPr lang="it-IT" sz="3200" dirty="0">
                <a:latin typeface="DM Sans" pitchFamily="2" charset="77"/>
              </a:rPr>
              <a:t>.)</a:t>
            </a:r>
          </a:p>
          <a:p>
            <a:pPr lvl="0"/>
            <a:r>
              <a:rPr lang="it-IT" sz="3200" b="1" dirty="0" err="1">
                <a:latin typeface="DM Sans" pitchFamily="2" charset="77"/>
              </a:rPr>
              <a:t>Organiser</a:t>
            </a:r>
            <a:r>
              <a:rPr lang="it-IT" sz="3200" b="1" dirty="0">
                <a:latin typeface="DM Sans" pitchFamily="2" charset="77"/>
              </a:rPr>
              <a:t> et </a:t>
            </a:r>
            <a:r>
              <a:rPr lang="it-IT" sz="3200" b="1" dirty="0" err="1">
                <a:latin typeface="DM Sans" pitchFamily="2" charset="77"/>
              </a:rPr>
              <a:t>conserver</a:t>
            </a:r>
            <a:r>
              <a:rPr lang="it-IT" sz="3200" b="1" dirty="0">
                <a:latin typeface="DM Sans" pitchFamily="2" charset="77"/>
              </a:rPr>
              <a:t> la </a:t>
            </a:r>
            <a:r>
              <a:rPr lang="it-IT" sz="3200" b="1" dirty="0" err="1">
                <a:latin typeface="DM Sans" pitchFamily="2" charset="77"/>
              </a:rPr>
              <a:t>mémoire</a:t>
            </a:r>
            <a:r>
              <a:rPr lang="it-IT" sz="3200" b="1" dirty="0">
                <a:latin typeface="DM Sans" pitchFamily="2" charset="77"/>
              </a:rPr>
              <a:t> de l’</a:t>
            </a:r>
            <a:r>
              <a:rPr lang="it-IT" sz="3200" b="1" dirty="0" err="1">
                <a:latin typeface="DM Sans" pitchFamily="2" charset="77"/>
              </a:rPr>
              <a:t>éphémère</a:t>
            </a:r>
            <a:r>
              <a:rPr lang="it-IT" sz="3200" dirty="0">
                <a:latin typeface="DM Sans" pitchFamily="2" charset="77"/>
              </a:rPr>
              <a:t> – Christian </a:t>
            </a:r>
            <a:r>
              <a:rPr lang="it-IT" sz="3200" dirty="0" err="1">
                <a:latin typeface="DM Sans" pitchFamily="2" charset="77"/>
              </a:rPr>
              <a:t>Bardiot</a:t>
            </a:r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 err="1">
                <a:latin typeface="DM Sans" pitchFamily="2" charset="77"/>
              </a:rPr>
              <a:t>Archiver</a:t>
            </a:r>
            <a:r>
              <a:rPr lang="it-IT" sz="3200" b="1" dirty="0">
                <a:latin typeface="DM Sans" pitchFamily="2" charset="77"/>
              </a:rPr>
              <a:t> le </a:t>
            </a:r>
            <a:r>
              <a:rPr lang="it-IT" sz="3200" b="1" dirty="0" err="1">
                <a:latin typeface="DM Sans" pitchFamily="2" charset="77"/>
              </a:rPr>
              <a:t>temps</a:t>
            </a:r>
            <a:r>
              <a:rPr lang="it-IT" sz="3200" b="1" dirty="0">
                <a:latin typeface="DM Sans" pitchFamily="2" charset="77"/>
              </a:rPr>
              <a:t> </a:t>
            </a:r>
            <a:r>
              <a:rPr lang="it-IT" sz="3200" b="1" dirty="0" err="1">
                <a:latin typeface="DM Sans" pitchFamily="2" charset="77"/>
              </a:rPr>
              <a:t>présent</a:t>
            </a:r>
            <a:r>
              <a:rPr lang="it-IT" sz="3200" dirty="0">
                <a:latin typeface="DM Sans" pitchFamily="2" charset="77"/>
              </a:rPr>
              <a:t> – </a:t>
            </a:r>
            <a:r>
              <a:rPr lang="it-IT" sz="3200" dirty="0" err="1">
                <a:latin typeface="DM Sans" pitchFamily="2" charset="77"/>
              </a:rPr>
              <a:t>Fillieux</a:t>
            </a:r>
            <a:r>
              <a:rPr lang="it-IT" sz="3200" dirty="0">
                <a:latin typeface="DM Sans" pitchFamily="2" charset="77"/>
              </a:rPr>
              <a:t>, François, </a:t>
            </a:r>
            <a:r>
              <a:rPr lang="it-IT" sz="3200" dirty="0" err="1">
                <a:latin typeface="DM Sans" pitchFamily="2" charset="77"/>
              </a:rPr>
              <a:t>Hiraux</a:t>
            </a:r>
            <a:r>
              <a:rPr lang="it-IT" sz="3200" dirty="0">
                <a:latin typeface="DM Sans" pitchFamily="2" charset="77"/>
              </a:rPr>
              <a:t> (</a:t>
            </a:r>
            <a:r>
              <a:rPr lang="it-IT" sz="3200" dirty="0" err="1">
                <a:latin typeface="DM Sans" pitchFamily="2" charset="77"/>
              </a:rPr>
              <a:t>dirs</a:t>
            </a:r>
            <a:r>
              <a:rPr lang="it-IT" sz="3200" dirty="0">
                <a:latin typeface="DM Sans" pitchFamily="2" charset="77"/>
              </a:rPr>
              <a:t>.)</a:t>
            </a:r>
          </a:p>
          <a:p>
            <a:pPr lvl="0"/>
            <a:endParaRPr lang="it-IT" sz="3200" dirty="0">
              <a:latin typeface="DM Sans" pitchFamily="2" charset="77"/>
            </a:endParaRPr>
          </a:p>
          <a:p>
            <a:r>
              <a:rPr lang="it-IT" sz="3200" b="1" dirty="0">
                <a:latin typeface="DM Sans" pitchFamily="2" charset="77"/>
              </a:rPr>
              <a:t>Area italiana</a:t>
            </a:r>
          </a:p>
          <a:p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>
                <a:latin typeface="DM Sans" pitchFamily="2" charset="77"/>
              </a:rPr>
              <a:t>Memoria del teatro e patrimonio teatrale</a:t>
            </a:r>
            <a:r>
              <a:rPr lang="it-IT" sz="3200" dirty="0">
                <a:latin typeface="DM Sans" pitchFamily="2" charset="77"/>
              </a:rPr>
              <a:t> – Stefano Locatelli</a:t>
            </a:r>
          </a:p>
          <a:p>
            <a:pPr lvl="0"/>
            <a:r>
              <a:rPr lang="it-IT" sz="3200" b="1" dirty="0">
                <a:latin typeface="DM Sans" pitchFamily="2" charset="77"/>
              </a:rPr>
              <a:t>Le muse in archivio</a:t>
            </a:r>
            <a:r>
              <a:rPr lang="it-IT" sz="3200" dirty="0">
                <a:latin typeface="DM Sans" pitchFamily="2" charset="77"/>
              </a:rPr>
              <a:t> – Mineo, Pescini, Rossi (</a:t>
            </a:r>
            <a:r>
              <a:rPr lang="it-IT" sz="3200" dirty="0" err="1">
                <a:latin typeface="DM Sans" pitchFamily="2" charset="77"/>
              </a:rPr>
              <a:t>eds</a:t>
            </a:r>
            <a:r>
              <a:rPr lang="it-IT" sz="3200" dirty="0">
                <a:latin typeface="DM Sans" pitchFamily="2" charset="77"/>
              </a:rPr>
              <a:t>.)</a:t>
            </a:r>
          </a:p>
          <a:p>
            <a:pPr lvl="0"/>
            <a:r>
              <a:rPr lang="it-IT" sz="3200" b="1" dirty="0" err="1">
                <a:latin typeface="DM Sans" pitchFamily="2" charset="77"/>
              </a:rPr>
              <a:t>Creation</a:t>
            </a:r>
            <a:r>
              <a:rPr lang="it-IT" sz="3200" b="1" dirty="0">
                <a:latin typeface="DM Sans" pitchFamily="2" charset="77"/>
              </a:rPr>
              <a:t> </a:t>
            </a:r>
            <a:r>
              <a:rPr lang="it-IT" sz="3200" b="1" dirty="0" err="1">
                <a:latin typeface="DM Sans" pitchFamily="2" charset="77"/>
              </a:rPr>
              <a:t>remains</a:t>
            </a:r>
            <a:r>
              <a:rPr lang="it-IT" sz="3200" dirty="0">
                <a:latin typeface="DM Sans" pitchFamily="2" charset="77"/>
              </a:rPr>
              <a:t> – Simone Dragone</a:t>
            </a:r>
          </a:p>
          <a:p>
            <a:pPr lvl="0"/>
            <a:r>
              <a:rPr lang="it-IT" sz="3200" b="1" dirty="0">
                <a:latin typeface="DM Sans" pitchFamily="2" charset="77"/>
              </a:rPr>
              <a:t>Il re-</a:t>
            </a:r>
            <a:r>
              <a:rPr lang="it-IT" sz="3200" b="1" dirty="0" err="1">
                <a:latin typeface="DM Sans" pitchFamily="2" charset="77"/>
              </a:rPr>
              <a:t>enactment</a:t>
            </a:r>
            <a:r>
              <a:rPr lang="it-IT" sz="3200" b="1" dirty="0">
                <a:latin typeface="DM Sans" pitchFamily="2" charset="77"/>
              </a:rPr>
              <a:t> nella scena contemporanea</a:t>
            </a:r>
            <a:r>
              <a:rPr lang="it-IT" sz="3200" dirty="0">
                <a:latin typeface="DM Sans" pitchFamily="2" charset="77"/>
              </a:rPr>
              <a:t> – Roberta Ferraresi</a:t>
            </a:r>
          </a:p>
          <a:p>
            <a:pPr lvl="0"/>
            <a:r>
              <a:rPr lang="it-IT" sz="3200" b="1" dirty="0">
                <a:latin typeface="DM Sans" pitchFamily="2" charset="77"/>
              </a:rPr>
              <a:t>Leggere uno spettacolo multimediale</a:t>
            </a:r>
            <a:r>
              <a:rPr lang="it-IT" sz="3200" dirty="0">
                <a:latin typeface="DM Sans" pitchFamily="2" charset="77"/>
              </a:rPr>
              <a:t> – Anna Maria Monteverdi</a:t>
            </a:r>
          </a:p>
          <a:p>
            <a:pPr lvl="0"/>
            <a:r>
              <a:rPr lang="it-IT" sz="3200" b="1" dirty="0" err="1">
                <a:latin typeface="DM Sans" pitchFamily="2" charset="77"/>
              </a:rPr>
              <a:t>Performing</a:t>
            </a:r>
            <a:r>
              <a:rPr lang="it-IT" sz="3200" b="1" dirty="0">
                <a:latin typeface="DM Sans" pitchFamily="2" charset="77"/>
              </a:rPr>
              <a:t> </a:t>
            </a:r>
            <a:r>
              <a:rPr lang="it-IT" sz="3200" b="1" dirty="0" err="1">
                <a:latin typeface="DM Sans" pitchFamily="2" charset="77"/>
              </a:rPr>
              <a:t>Arts</a:t>
            </a:r>
            <a:r>
              <a:rPr lang="it-IT" sz="3200" b="1" dirty="0">
                <a:latin typeface="DM Sans" pitchFamily="2" charset="77"/>
              </a:rPr>
              <a:t> Archives. Dal database al knowledge base</a:t>
            </a:r>
            <a:r>
              <a:rPr lang="it-IT" sz="3200" dirty="0">
                <a:latin typeface="DM Sans" pitchFamily="2" charset="77"/>
              </a:rPr>
              <a:t> – Donatella </a:t>
            </a:r>
            <a:r>
              <a:rPr lang="it-IT" sz="3200" dirty="0" err="1">
                <a:latin typeface="DM Sans" pitchFamily="2" charset="77"/>
              </a:rPr>
              <a:t>Gavrilovich</a:t>
            </a:r>
            <a:endParaRPr lang="it-IT" sz="3200" dirty="0">
              <a:latin typeface="DM Sans" pitchFamily="2" charset="77"/>
            </a:endParaRPr>
          </a:p>
          <a:p>
            <a:pPr lvl="0"/>
            <a:r>
              <a:rPr lang="it-IT" sz="3200" b="1" dirty="0">
                <a:latin typeface="DM Sans" pitchFamily="2" charset="77"/>
              </a:rPr>
              <a:t>Archivi dello spettacolo attraverso la realtà aumentata</a:t>
            </a:r>
            <a:r>
              <a:rPr lang="it-IT" sz="3200" dirty="0">
                <a:latin typeface="DM Sans" pitchFamily="2" charset="77"/>
              </a:rPr>
              <a:t> – Maria Grazia Berlangieri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C716662-732F-E7AB-750F-3D7E722C0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83307" y="6559053"/>
            <a:ext cx="9387603" cy="8944117"/>
          </a:xfrm>
          <a:prstGeom prst="rect">
            <a:avLst/>
          </a:prstGeom>
        </p:spPr>
      </p:pic>
      <p:pic>
        <p:nvPicPr>
          <p:cNvPr id="6" name="Immagine 5" descr="Immagine che contiene interno, tenda, Teatro, Sipario&#10;&#10;Il contenuto generato dall'IA potrebbe non essere corretto.">
            <a:extLst>
              <a:ext uri="{FF2B5EF4-FFF2-40B4-BE49-F238E27FC236}">
                <a16:creationId xmlns:a16="http://schemas.microsoft.com/office/drawing/2014/main" id="{BC50624D-EDAA-3122-EBF0-F9A5CB71C2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73000" y="15536677"/>
            <a:ext cx="7772400" cy="4273772"/>
          </a:xfrm>
          <a:prstGeom prst="rect">
            <a:avLst/>
          </a:prstGeom>
        </p:spPr>
      </p:pic>
      <p:pic>
        <p:nvPicPr>
          <p:cNvPr id="8" name="Immagine 7" descr="Immagine che contiene acqua, arte&#10;&#10;Il contenuto generato dall'IA potrebbe non essere corretto.">
            <a:extLst>
              <a:ext uri="{FF2B5EF4-FFF2-40B4-BE49-F238E27FC236}">
                <a16:creationId xmlns:a16="http://schemas.microsoft.com/office/drawing/2014/main" id="{4A20DEE9-F1C5-D36D-7827-F9EA3EC721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79064" y="6217055"/>
            <a:ext cx="7620000" cy="5080000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15A30192-A4E8-8749-56EB-DC12FCCBE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1600" y="34396569"/>
            <a:ext cx="4064000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2270</Words>
  <Application>Microsoft Macintosh PowerPoint</Application>
  <PresentationFormat>Personalizzato</PresentationFormat>
  <Paragraphs>193</Paragraphs>
  <Slides>7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-webkit-standard</vt:lpstr>
      <vt:lpstr>Helvetica Neue</vt:lpstr>
      <vt:lpstr>DM Sans SemiBold</vt:lpstr>
      <vt:lpstr>DM Sans</vt:lpstr>
      <vt:lpstr>Arial</vt:lpstr>
      <vt:lpstr>Simple Light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Arianna Frattali</cp:lastModifiedBy>
  <cp:revision>7</cp:revision>
  <dcterms:modified xsi:type="dcterms:W3CDTF">2026-01-08T17:40:40Z</dcterms:modified>
</cp:coreProperties>
</file>