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67" r:id="rId5"/>
    <p:sldMasterId id="2147483648" r:id="rId6"/>
  </p:sldMasterIdLst>
  <p:notesMasterIdLst>
    <p:notesMasterId r:id="rId11"/>
  </p:notesMasterIdLst>
  <p:handoutMasterIdLst>
    <p:handoutMasterId r:id="rId12"/>
  </p:handoutMasterIdLst>
  <p:sldIdLst>
    <p:sldId id="410" r:id="rId7"/>
    <p:sldId id="528" r:id="rId8"/>
    <p:sldId id="539" r:id="rId9"/>
    <p:sldId id="538" r:id="rId10"/>
  </p:sldIdLst>
  <p:sldSz cx="9144000" cy="5143500" type="screen16x9"/>
  <p:notesSz cx="7104063" cy="10234613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a Backhaus" initials="KB" lastIdx="35" clrIdx="0"/>
  <p:cmAuthor id="2" name="Tanja" initials="T" lastIdx="26" clrIdx="1"/>
  <p:cmAuthor id="3" name="Theresa Habermann" initials="TH" lastIdx="70" clrIdx="2">
    <p:extLst>
      <p:ext uri="{19B8F6BF-5375-455C-9EA6-DF929625EA0E}">
        <p15:presenceInfo xmlns:p15="http://schemas.microsoft.com/office/powerpoint/2012/main" userId="S-1-5-21-1412035194-624093972-2819595877-8130" providerId="AD"/>
      </p:ext>
    </p:extLst>
  </p:cmAuthor>
  <p:cmAuthor id="4" name="Hans-Peter Ende" initials="HPE" lastIdx="25" clrIdx="3">
    <p:extLst>
      <p:ext uri="{19B8F6BF-5375-455C-9EA6-DF929625EA0E}">
        <p15:presenceInfo xmlns:p15="http://schemas.microsoft.com/office/powerpoint/2012/main" userId="S-1-5-21-1412035194-624093972-2819595877-1450" providerId="AD"/>
      </p:ext>
    </p:extLst>
  </p:cmAuthor>
  <p:cmAuthor id="5" name="schneider" initials="s" lastIdx="6" clrIdx="4">
    <p:extLst>
      <p:ext uri="{19B8F6BF-5375-455C-9EA6-DF929625EA0E}">
        <p15:presenceInfo xmlns:p15="http://schemas.microsoft.com/office/powerpoint/2012/main" userId="S-1-5-21-1412035194-624093972-2819595877-40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BFBFA"/>
    <a:srgbClr val="647629"/>
    <a:srgbClr val="2C7B33"/>
    <a:srgbClr val="515955"/>
    <a:srgbClr val="3AAE6C"/>
    <a:srgbClr val="366C62"/>
    <a:srgbClr val="252F2A"/>
    <a:srgbClr val="009999"/>
    <a:srgbClr val="9DAE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37" autoAdjust="0"/>
    <p:restoredTop sz="94404" autoAdjust="0"/>
  </p:normalViewPr>
  <p:slideViewPr>
    <p:cSldViewPr snapToObjects="1" showGuides="1">
      <p:cViewPr varScale="1">
        <p:scale>
          <a:sx n="149" d="100"/>
          <a:sy n="149" d="100"/>
        </p:scale>
        <p:origin x="594" y="114"/>
      </p:cViewPr>
      <p:guideLst>
        <p:guide orient="horz" pos="53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98" d="100"/>
          <a:sy n="98" d="100"/>
        </p:scale>
        <p:origin x="3516" y="84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47132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Leibniz-Zentrum für Agrarlandschaftsforschung (ZALF) e. V.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6125443" y="0"/>
            <a:ext cx="976975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110CBE3-79A1-BD49-A232-ED9679BD0A0C}" type="datetimeFigureOut">
              <a:rPr lang="de-DE" smtClean="0">
                <a:latin typeface="Segoe UI" panose="020B0502040204020203" pitchFamily="34" charset="0"/>
                <a:cs typeface="Segoe UI" panose="020B0502040204020203" pitchFamily="34" charset="0"/>
              </a:rPr>
              <a:t>12.02.2026</a:t>
            </a:fld>
            <a:endParaRPr lang="de-DE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Überschriftenplatzhalter 1">
            <a:extLst>
              <a:ext uri="{FF2B5EF4-FFF2-40B4-BE49-F238E27FC236}">
                <a16:creationId xmlns="" xmlns:a16="http://schemas.microsoft.com/office/drawing/2014/main" id="{0DA37D9C-55C1-4B43-ACB7-FBD2C834E8C5}"/>
              </a:ext>
            </a:extLst>
          </p:cNvPr>
          <p:cNvSpPr txBox="1">
            <a:spLocks/>
          </p:cNvSpPr>
          <p:nvPr/>
        </p:nvSpPr>
        <p:spPr>
          <a:xfrm>
            <a:off x="5454118" y="0"/>
            <a:ext cx="75484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Druck: </a:t>
            </a:r>
          </a:p>
        </p:txBody>
      </p:sp>
    </p:spTree>
    <p:extLst>
      <p:ext uri="{BB962C8B-B14F-4D97-AF65-F5344CB8AC3E}">
        <p14:creationId xmlns:p14="http://schemas.microsoft.com/office/powerpoint/2010/main" val="31235123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EC2F23E-9A37-9047-9935-0749BC47649A}" type="datetimeFigureOut">
              <a:rPr lang="de-DE" smtClean="0"/>
              <a:t>12.02.2026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ADED08D-112A-2946-AA43-9F60F132A8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77441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3854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7763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4258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4173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850B0CB5-C46E-401E-B66D-B8873D9DB5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F301D-5FAD-45A8-B8BE-91AA176BBFE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2204715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slide_no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1" b="45785"/>
          <a:stretch/>
        </p:blipFill>
        <p:spPr>
          <a:xfrm>
            <a:off x="0" y="1089025"/>
            <a:ext cx="9144000" cy="279399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90272" y="-217"/>
            <a:ext cx="1087040" cy="1087040"/>
          </a:xfrm>
          <a:prstGeom prst="rect">
            <a:avLst/>
          </a:prstGeom>
        </p:spPr>
      </p:pic>
      <p:sp>
        <p:nvSpPr>
          <p:cNvPr id="11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31540" y="1391102"/>
            <a:ext cx="8316924" cy="856612"/>
          </a:xfrm>
        </p:spPr>
        <p:txBody>
          <a:bodyPr lIns="0" r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 sz="220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Title Version 1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Photo</a:t>
            </a:r>
            <a:r>
              <a:rPr lang="de-DE" dirty="0"/>
              <a:t>, </a:t>
            </a:r>
            <a:r>
              <a:rPr lang="de-DE" dirty="0" err="1"/>
              <a:t>two-line</a:t>
            </a:r>
            <a:r>
              <a:rPr lang="de-DE" dirty="0"/>
              <a:t> title)</a:t>
            </a:r>
          </a:p>
          <a:p>
            <a:pPr lvl="0"/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31540" y="3527425"/>
            <a:ext cx="658873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]</a:t>
            </a:r>
          </a:p>
        </p:txBody>
      </p:sp>
      <p:sp>
        <p:nvSpPr>
          <p:cNvPr id="16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791580" y="4745707"/>
            <a:ext cx="790575" cy="181768"/>
          </a:xfrm>
        </p:spPr>
        <p:txBody>
          <a:bodyPr lIns="0" tIns="0" rIns="0"/>
          <a:lstStyle>
            <a:lvl1pPr marL="0" indent="0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DD.MM.YYYY</a:t>
            </a:r>
          </a:p>
        </p:txBody>
      </p:sp>
      <p:sp>
        <p:nvSpPr>
          <p:cNvPr id="18" name="Titel 1"/>
          <p:cNvSpPr txBox="1">
            <a:spLocks/>
          </p:cNvSpPr>
          <p:nvPr userDrawn="1"/>
        </p:nvSpPr>
        <p:spPr>
          <a:xfrm>
            <a:off x="431540" y="404219"/>
            <a:ext cx="4649864" cy="278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400" dirty="0">
                <a:solidFill>
                  <a:srgbClr val="000000"/>
                </a:solidFill>
              </a:rPr>
              <a:t>Leibniz </a:t>
            </a:r>
            <a:r>
              <a:rPr lang="de-DE" sz="1400" dirty="0" err="1">
                <a:solidFill>
                  <a:srgbClr val="000000"/>
                </a:solidFill>
              </a:rPr>
              <a:t>Centre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for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Agricultural</a:t>
            </a:r>
            <a:r>
              <a:rPr lang="de-DE" sz="1400" baseline="0" dirty="0">
                <a:solidFill>
                  <a:srgbClr val="000000"/>
                </a:solidFill>
              </a:rPr>
              <a:t> </a:t>
            </a:r>
            <a:r>
              <a:rPr lang="de-DE" sz="1400" baseline="0" dirty="0" err="1">
                <a:solidFill>
                  <a:srgbClr val="000000"/>
                </a:solidFill>
              </a:rPr>
              <a:t>Landscape</a:t>
            </a:r>
            <a:r>
              <a:rPr lang="de-DE" sz="1400" baseline="0" dirty="0">
                <a:solidFill>
                  <a:srgbClr val="000000"/>
                </a:solidFill>
              </a:rPr>
              <a:t> Research (ZALF)</a:t>
            </a:r>
            <a:endParaRPr lang="de-DE" sz="1800" kern="1200" dirty="0">
              <a:solidFill>
                <a:srgbClr val="000000"/>
              </a:solidFill>
              <a:latin typeface="+mn-lt"/>
              <a:ea typeface="+mj-ea"/>
              <a:cs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662755938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slide_with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1" b="45785"/>
          <a:stretch/>
        </p:blipFill>
        <p:spPr>
          <a:xfrm>
            <a:off x="0" y="1089025"/>
            <a:ext cx="9144000" cy="279399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90272" y="-217"/>
            <a:ext cx="1087040" cy="1087040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31540" y="1391102"/>
            <a:ext cx="4138613" cy="1298696"/>
          </a:xfrm>
        </p:spPr>
        <p:txBody>
          <a:bodyPr lIns="0" r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 sz="220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Title Version 1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Photo</a:t>
            </a:r>
            <a:r>
              <a:rPr lang="de-DE" dirty="0"/>
              <a:t>, </a:t>
            </a:r>
            <a:r>
              <a:rPr lang="de-DE" dirty="0" err="1"/>
              <a:t>three-line</a:t>
            </a:r>
            <a:r>
              <a:rPr lang="de-DE" dirty="0"/>
              <a:t> title)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31540" y="3527425"/>
            <a:ext cx="413861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]</a:t>
            </a:r>
          </a:p>
        </p:txBody>
      </p:sp>
      <p:sp>
        <p:nvSpPr>
          <p:cNvPr id="20" name="Titel 1"/>
          <p:cNvSpPr txBox="1">
            <a:spLocks/>
          </p:cNvSpPr>
          <p:nvPr userDrawn="1"/>
        </p:nvSpPr>
        <p:spPr>
          <a:xfrm>
            <a:off x="431540" y="4745707"/>
            <a:ext cx="441504" cy="19191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baseline="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050" dirty="0">
                <a:solidFill>
                  <a:schemeClr val="tx1"/>
                </a:solidFill>
              </a:rPr>
              <a:t>Date:</a:t>
            </a:r>
            <a:endParaRPr lang="de-DE" sz="800" dirty="0">
              <a:solidFill>
                <a:schemeClr val="tx1"/>
              </a:solidFill>
              <a:ea typeface="+mn-ea"/>
              <a:cs typeface="Open Sans Regular"/>
            </a:endParaRPr>
          </a:p>
        </p:txBody>
      </p:sp>
      <p:sp>
        <p:nvSpPr>
          <p:cNvPr id="24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791580" y="4745707"/>
            <a:ext cx="790575" cy="181768"/>
          </a:xfrm>
        </p:spPr>
        <p:txBody>
          <a:bodyPr lIns="0" tIns="0" rIns="0"/>
          <a:lstStyle>
            <a:lvl1pPr marL="0" indent="0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DD.MM.YYYY</a:t>
            </a:r>
          </a:p>
        </p:txBody>
      </p:sp>
      <p:sp>
        <p:nvSpPr>
          <p:cNvPr id="16" name="Titel 1"/>
          <p:cNvSpPr txBox="1">
            <a:spLocks/>
          </p:cNvSpPr>
          <p:nvPr userDrawn="1"/>
        </p:nvSpPr>
        <p:spPr>
          <a:xfrm>
            <a:off x="431540" y="404219"/>
            <a:ext cx="4649864" cy="278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400" dirty="0">
                <a:solidFill>
                  <a:srgbClr val="000000"/>
                </a:solidFill>
              </a:rPr>
              <a:t>Leibniz </a:t>
            </a:r>
            <a:r>
              <a:rPr lang="de-DE" sz="1400" dirty="0" err="1">
                <a:solidFill>
                  <a:srgbClr val="000000"/>
                </a:solidFill>
              </a:rPr>
              <a:t>Centre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for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Agricultural</a:t>
            </a:r>
            <a:r>
              <a:rPr lang="de-DE" sz="1400" baseline="0" dirty="0">
                <a:solidFill>
                  <a:srgbClr val="000000"/>
                </a:solidFill>
              </a:rPr>
              <a:t> </a:t>
            </a:r>
            <a:r>
              <a:rPr lang="de-DE" sz="1400" baseline="0" dirty="0" err="1">
                <a:solidFill>
                  <a:srgbClr val="000000"/>
                </a:solidFill>
              </a:rPr>
              <a:t>Landscape</a:t>
            </a:r>
            <a:r>
              <a:rPr lang="de-DE" sz="1400" baseline="0" dirty="0">
                <a:solidFill>
                  <a:srgbClr val="000000"/>
                </a:solidFill>
              </a:rPr>
              <a:t> Research (ZALF)</a:t>
            </a:r>
            <a:endParaRPr lang="de-DE" sz="1800" kern="1200" dirty="0">
              <a:solidFill>
                <a:srgbClr val="000000"/>
              </a:solidFill>
              <a:latin typeface="+mn-lt"/>
              <a:ea typeface="+mj-ea"/>
              <a:cs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615640991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>
        <p15:guide id="3" pos="5488">
          <p15:clr>
            <a:srgbClr val="FBAE40"/>
          </p15:clr>
        </p15:guide>
        <p15:guide id="6" pos="3016" userDrawn="1">
          <p15:clr>
            <a:srgbClr val="FBAE40"/>
          </p15:clr>
        </p15:guide>
        <p15:guide id="7" orient="horz" pos="1212" userDrawn="1">
          <p15:clr>
            <a:srgbClr val="FBAE40"/>
          </p15:clr>
        </p15:guide>
        <p15:guide id="10" orient="horz" pos="275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27"/>
          <p:cNvSpPr>
            <a:spLocks noGrp="1"/>
          </p:cNvSpPr>
          <p:nvPr>
            <p:ph type="pic" sz="quarter" idx="14" hasCustomPrompt="1"/>
          </p:nvPr>
        </p:nvSpPr>
        <p:spPr>
          <a:xfrm>
            <a:off x="5118787" y="1059582"/>
            <a:ext cx="3784600" cy="24003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16" name="Textplatzhalter 40"/>
          <p:cNvSpPr>
            <a:spLocks noGrp="1"/>
          </p:cNvSpPr>
          <p:nvPr>
            <p:ph type="body" sz="quarter" idx="21" hasCustomPrompt="1"/>
          </p:nvPr>
        </p:nvSpPr>
        <p:spPr>
          <a:xfrm>
            <a:off x="223324" y="105964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e-DE" dirty="0" err="1"/>
              <a:t>headline</a:t>
            </a:r>
            <a:r>
              <a:rPr lang="de-DE" dirty="0"/>
              <a:t>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17" name="Textplatzhalter 43"/>
          <p:cNvSpPr>
            <a:spLocks noGrp="1"/>
          </p:cNvSpPr>
          <p:nvPr>
            <p:ph type="body" sz="quarter" idx="23" hasCustomPrompt="1"/>
          </p:nvPr>
        </p:nvSpPr>
        <p:spPr>
          <a:xfrm>
            <a:off x="5118787" y="3510747"/>
            <a:ext cx="3784600" cy="311150"/>
          </a:xfrm>
        </p:spPr>
        <p:txBody>
          <a:bodyPr lIns="0" tIns="0"/>
          <a:lstStyle>
            <a:lvl1pPr marL="0" indent="0"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caption</a:t>
            </a:r>
            <a:r>
              <a:rPr lang="de-DE" dirty="0"/>
              <a:t>, Segoe UI, 12pt</a:t>
            </a:r>
          </a:p>
        </p:txBody>
      </p:sp>
      <p:sp>
        <p:nvSpPr>
          <p:cNvPr id="18" name="Textplatzhalt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223324" y="2450297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, Segoe UI, 16pt</a:t>
            </a:r>
          </a:p>
        </p:txBody>
      </p:sp>
      <p:sp>
        <p:nvSpPr>
          <p:cNvPr id="19" name="Textplatzhalter 40"/>
          <p:cNvSpPr>
            <a:spLocks noGrp="1"/>
          </p:cNvSpPr>
          <p:nvPr>
            <p:ph type="body" sz="quarter" idx="22" hasCustomPrompt="1"/>
          </p:nvPr>
        </p:nvSpPr>
        <p:spPr>
          <a:xfrm>
            <a:off x="223324" y="176449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, Segoe UI, 16pt</a:t>
            </a:r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EB2F8E32-630E-4E61-8F2E-E181B018742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8E9B98B9-A8BF-4AE1-837A-DA922CF9D24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899445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 with partner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2"/>
          <p:cNvSpPr>
            <a:spLocks noGrp="1"/>
          </p:cNvSpPr>
          <p:nvPr>
            <p:ph sz="quarter" idx="17" hasCustomPrompt="1"/>
          </p:nvPr>
        </p:nvSpPr>
        <p:spPr>
          <a:xfrm>
            <a:off x="223324" y="4540220"/>
            <a:ext cx="1009650" cy="476249"/>
          </a:xfrm>
          <a:noFill/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sz="quarter" idx="18" hasCustomPrompt="1"/>
          </p:nvPr>
        </p:nvSpPr>
        <p:spPr>
          <a:xfrm>
            <a:off x="1423474" y="4540220"/>
            <a:ext cx="1009650" cy="476249"/>
          </a:xfrm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9" name="Inhaltsplatzhalter 2"/>
          <p:cNvSpPr>
            <a:spLocks noGrp="1"/>
          </p:cNvSpPr>
          <p:nvPr>
            <p:ph sz="quarter" idx="19" hasCustomPrompt="1"/>
          </p:nvPr>
        </p:nvSpPr>
        <p:spPr>
          <a:xfrm>
            <a:off x="2604574" y="4540220"/>
            <a:ext cx="1009650" cy="476249"/>
          </a:xfrm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21" name="Bildplatzhalter 27">
            <a:extLst>
              <a:ext uri="{FF2B5EF4-FFF2-40B4-BE49-F238E27FC236}">
                <a16:creationId xmlns="" xmlns:a16="http://schemas.microsoft.com/office/drawing/2014/main" id="{D4E403AD-DF6B-4008-8FA8-4BA5A0169A2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18787" y="1059582"/>
            <a:ext cx="3784600" cy="24003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22" name="Textplatzhalter 40">
            <a:extLst>
              <a:ext uri="{FF2B5EF4-FFF2-40B4-BE49-F238E27FC236}">
                <a16:creationId xmlns="" xmlns:a16="http://schemas.microsoft.com/office/drawing/2014/main" id="{BF5B707E-605C-4FC7-B351-EA02D83EE9E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23324" y="105964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e-DE" dirty="0" err="1"/>
              <a:t>headline</a:t>
            </a:r>
            <a:r>
              <a:rPr lang="de-DE" dirty="0"/>
              <a:t>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23" name="Textplatzhalter 43">
            <a:extLst>
              <a:ext uri="{FF2B5EF4-FFF2-40B4-BE49-F238E27FC236}">
                <a16:creationId xmlns="" xmlns:a16="http://schemas.microsoft.com/office/drawing/2014/main" id="{6C124B60-56E9-4F4A-87C7-15297D5F69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18787" y="3510747"/>
            <a:ext cx="3784600" cy="311150"/>
          </a:xfrm>
        </p:spPr>
        <p:txBody>
          <a:bodyPr lIns="0" tIns="0"/>
          <a:lstStyle>
            <a:lvl1pPr marL="0" indent="0"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caption</a:t>
            </a:r>
            <a:r>
              <a:rPr lang="de-DE" dirty="0"/>
              <a:t>, Segoe UI, 12pt</a:t>
            </a:r>
          </a:p>
        </p:txBody>
      </p:sp>
      <p:sp>
        <p:nvSpPr>
          <p:cNvPr id="24" name="Textplatzhalter 45">
            <a:extLst>
              <a:ext uri="{FF2B5EF4-FFF2-40B4-BE49-F238E27FC236}">
                <a16:creationId xmlns="" xmlns:a16="http://schemas.microsoft.com/office/drawing/2014/main" id="{08C60E19-2A7C-4903-8654-7BD8B4141D6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23324" y="2450297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, Segoe UI, 16pt</a:t>
            </a:r>
          </a:p>
        </p:txBody>
      </p:sp>
      <p:sp>
        <p:nvSpPr>
          <p:cNvPr id="25" name="Textplatzhalter 40">
            <a:extLst>
              <a:ext uri="{FF2B5EF4-FFF2-40B4-BE49-F238E27FC236}">
                <a16:creationId xmlns="" xmlns:a16="http://schemas.microsoft.com/office/drawing/2014/main" id="{8EB58AD0-9316-4EAA-B481-F726E6D0756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23324" y="176449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, Segoe UI, 16pt</a:t>
            </a:r>
          </a:p>
        </p:txBody>
      </p:sp>
    </p:spTree>
    <p:extLst>
      <p:ext uri="{BB962C8B-B14F-4D97-AF65-F5344CB8AC3E}">
        <p14:creationId xmlns:p14="http://schemas.microsoft.com/office/powerpoint/2010/main" val="1547912345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is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.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="" xmlns:a16="http://schemas.microsoft.com/office/drawing/2014/main" id="{208D8C20-E3B3-40C2-B640-EEC85124DD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285"/>
          <a:stretch/>
        </p:blipFill>
        <p:spPr>
          <a:xfrm>
            <a:off x="1" y="4479962"/>
            <a:ext cx="9143999" cy="663538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E9B98B9-A8BF-4AE1-837A-DA922CF9D24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971600" y="4680949"/>
            <a:ext cx="658873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[Email], [Tel.nr.]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267089" y="4680949"/>
            <a:ext cx="668507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Contact</a:t>
            </a:r>
            <a:r>
              <a:rPr lang="de-DE" dirty="0"/>
              <a:t>: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262" y="1803382"/>
            <a:ext cx="5915476" cy="15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830257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3389" y="288154"/>
            <a:ext cx="6862762" cy="280087"/>
          </a:xfrm>
        </p:spPr>
        <p:txBody>
          <a:bodyPr lIns="0" tIns="0" bIns="0" anchor="b" anchorCtr="0"/>
          <a:lstStyle>
            <a:lvl1pPr marL="0" indent="0">
              <a:buNone/>
              <a:defRPr sz="2200" baseline="0">
                <a:solidFill>
                  <a:schemeClr val="bg2"/>
                </a:solidFill>
                <a:latin typeface="+mn-lt"/>
                <a:cs typeface="Open Sans Bold"/>
              </a:defRPr>
            </a:lvl1pPr>
          </a:lstStyle>
          <a:p>
            <a:pPr lvl="0"/>
            <a:r>
              <a:rPr lang="de-DE" dirty="0">
                <a:latin typeface="+mn-lt"/>
              </a:rPr>
              <a:t>Page title, Segoe UI, 22pt</a:t>
            </a:r>
            <a:endParaRPr lang="de-DE" dirty="0"/>
          </a:p>
        </p:txBody>
      </p:sp>
      <p:sp>
        <p:nvSpPr>
          <p:cNvPr id="33" name="Bildplatzhalter 27"/>
          <p:cNvSpPr>
            <a:spLocks noGrp="1"/>
          </p:cNvSpPr>
          <p:nvPr>
            <p:ph type="pic" sz="quarter" idx="14" hasCustomPrompt="1"/>
          </p:nvPr>
        </p:nvSpPr>
        <p:spPr>
          <a:xfrm>
            <a:off x="4921250" y="1225485"/>
            <a:ext cx="3784600" cy="240036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41" name="Textplatzhalter 40"/>
          <p:cNvSpPr>
            <a:spLocks noGrp="1"/>
          </p:cNvSpPr>
          <p:nvPr>
            <p:ph type="body" sz="quarter" idx="21" hasCustomPrompt="1"/>
          </p:nvPr>
        </p:nvSpPr>
        <p:spPr>
          <a:xfrm>
            <a:off x="433388" y="1225550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rgbClr val="000000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Header,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44" name="Textplatzhalter 43"/>
          <p:cNvSpPr>
            <a:spLocks noGrp="1"/>
          </p:cNvSpPr>
          <p:nvPr>
            <p:ph type="body" sz="quarter" idx="23" hasCustomPrompt="1"/>
          </p:nvPr>
        </p:nvSpPr>
        <p:spPr>
          <a:xfrm>
            <a:off x="4921250" y="3676650"/>
            <a:ext cx="3784600" cy="311150"/>
          </a:xfrm>
        </p:spPr>
        <p:txBody>
          <a:bodyPr lIns="0" tIns="0"/>
          <a:lstStyle>
            <a:lvl1pPr marL="0" indent="0">
              <a:buNone/>
              <a:defRPr sz="100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/>
              <a:t>Caption, Segoe UI, 10pt</a:t>
            </a:r>
          </a:p>
        </p:txBody>
      </p:sp>
      <p:sp>
        <p:nvSpPr>
          <p:cNvPr id="46" name="Textplatzhalt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433388" y="2616200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/>
              <a:t>List, Segoe UI, 16pt</a:t>
            </a:r>
          </a:p>
        </p:txBody>
      </p:sp>
      <p:sp>
        <p:nvSpPr>
          <p:cNvPr id="47" name="Textplatzhalter 40"/>
          <p:cNvSpPr>
            <a:spLocks noGrp="1"/>
          </p:cNvSpPr>
          <p:nvPr>
            <p:ph type="body" sz="quarter" idx="22" hasCustomPrompt="1"/>
          </p:nvPr>
        </p:nvSpPr>
        <p:spPr>
          <a:xfrm>
            <a:off x="433388" y="1930400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rgbClr val="000000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Text, Segoe UI, 16pt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DE"/>
              <a:t>Page </a:t>
            </a:r>
            <a:fld id="{FACA0C35-8676-41D7-9211-221F81F964E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Textplatzhalter 2"/>
          <p:cNvSpPr txBox="1">
            <a:spLocks/>
          </p:cNvSpPr>
          <p:nvPr userDrawn="1"/>
        </p:nvSpPr>
        <p:spPr>
          <a:xfrm>
            <a:off x="7933040" y="4700520"/>
            <a:ext cx="892186" cy="190800"/>
          </a:xfrm>
          <a:prstGeom prst="rect">
            <a:avLst/>
          </a:prstGeom>
        </p:spPr>
        <p:txBody>
          <a:bodyPr vert="horz" lIns="91440" tIns="4572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None/>
              <a:defRPr sz="800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Open Sans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24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20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10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050" dirty="0">
                <a:solidFill>
                  <a:schemeClr val="bg1">
                    <a:lumMod val="65000"/>
                  </a:schemeClr>
                </a:solidFill>
              </a:rPr>
              <a:t>www.zalf.de</a:t>
            </a:r>
          </a:p>
        </p:txBody>
      </p:sp>
    </p:spTree>
    <p:extLst>
      <p:ext uri="{BB962C8B-B14F-4D97-AF65-F5344CB8AC3E}">
        <p14:creationId xmlns:p14="http://schemas.microsoft.com/office/powerpoint/2010/main" val="120672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FC4CD06C-9EE6-4411-A016-B41291196D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3994" y="4672005"/>
            <a:ext cx="597902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2BF301D-5FAD-45A8-B8BE-91AA176BBFE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693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ransition spd="med">
    <p:fad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8281" y="990592"/>
            <a:ext cx="8853616" cy="3533783"/>
          </a:xfrm>
          <a:prstGeom prst="rect">
            <a:avLst/>
          </a:prstGeom>
        </p:spPr>
        <p:txBody>
          <a:bodyPr vert="horz" lIns="91440" tIns="45720" rIns="9144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="" xmlns:a16="http://schemas.microsoft.com/office/drawing/2014/main" id="{208D8C20-E3B3-40C2-B640-EEC85124DD7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" y="0"/>
            <a:ext cx="9143999" cy="842962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AF6C91C6-7308-4DBA-946D-ADA463765BA9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8403993" y="4672005"/>
            <a:ext cx="597903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E9B98B9-A8BF-4AE1-837A-DA922CF9D24B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84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32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58" r:id="rId3"/>
    <p:sldLayoutId id="2147483663" r:id="rId4"/>
    <p:sldLayoutId id="2147483670" r:id="rId5"/>
    <p:sldLayoutId id="2147483671" r:id="rId6"/>
  </p:sldLayoutIdLst>
  <p:transition spd="med">
    <p:fade/>
  </p:transition>
  <p:hf hdr="0" ftr="0" dt="0"/>
  <p:txStyles>
    <p:titleStyle>
      <a:lvl1pPr algn="l" defTabSz="4572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Open Sans bold"/>
        </a:defRPr>
      </a:lvl1pPr>
    </p:titleStyle>
    <p:bodyStyle>
      <a:lvl1pPr marL="17780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Open Sans Regular"/>
        </a:defRPr>
      </a:lvl1pPr>
      <a:lvl2pPr marL="361950" indent="-18415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Open Sans Regular"/>
        </a:defRPr>
      </a:lvl2pPr>
      <a:lvl3pPr marL="5397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Open Sans Regular"/>
        </a:defRPr>
      </a:lvl3pPr>
      <a:lvl4pPr marL="7175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Open Sans Regular"/>
        </a:defRPr>
      </a:lvl4pPr>
      <a:lvl5pPr marL="8953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Open Sans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2"/>
          </p:nvPr>
        </p:nvSpPr>
        <p:spPr>
          <a:xfrm>
            <a:off x="287524" y="1455626"/>
            <a:ext cx="8461191" cy="856612"/>
          </a:xfrm>
        </p:spPr>
        <p:txBody>
          <a:bodyPr/>
          <a:lstStyle/>
          <a:p>
            <a:pPr algn="ctr"/>
            <a:r>
              <a:rPr lang="de-DE" sz="4800" i="1" dirty="0"/>
              <a:t>„</a:t>
            </a:r>
            <a:r>
              <a:rPr lang="de-DE" sz="4800" i="1" dirty="0" err="1"/>
              <a:t>MonksHillLab</a:t>
            </a:r>
            <a:r>
              <a:rPr lang="de-DE" sz="4800" i="1" dirty="0"/>
              <a:t>“ </a:t>
            </a:r>
            <a:r>
              <a:rPr lang="de-DE" sz="4800"/>
              <a:t>Sessions </a:t>
            </a:r>
            <a:r>
              <a:rPr lang="de-DE" sz="4800" smtClean="0"/>
              <a:t>9: </a:t>
            </a:r>
            <a:r>
              <a:rPr lang="de-DE" sz="4800" dirty="0" err="1" smtClean="0"/>
              <a:t>How</a:t>
            </a:r>
            <a:r>
              <a:rPr lang="de-DE" sz="4800" dirty="0" smtClean="0"/>
              <a:t> </a:t>
            </a:r>
            <a:r>
              <a:rPr lang="de-DE" sz="4800" dirty="0" err="1" smtClean="0"/>
              <a:t>to</a:t>
            </a:r>
            <a:r>
              <a:rPr lang="de-DE" sz="4800" dirty="0" smtClean="0"/>
              <a:t> </a:t>
            </a:r>
            <a:r>
              <a:rPr lang="de-DE" sz="4800" dirty="0" err="1" smtClean="0"/>
              <a:t>write</a:t>
            </a:r>
            <a:r>
              <a:rPr lang="de-DE" sz="4800" dirty="0" smtClean="0"/>
              <a:t> </a:t>
            </a:r>
            <a:r>
              <a:rPr lang="de-DE" sz="4800" dirty="0" err="1" smtClean="0"/>
              <a:t>thesis</a:t>
            </a:r>
            <a:r>
              <a:rPr lang="de-DE" sz="4800" dirty="0" smtClean="0"/>
              <a:t> </a:t>
            </a:r>
            <a:r>
              <a:rPr lang="de-DE" sz="4800" dirty="0" err="1" smtClean="0"/>
              <a:t>brackets</a:t>
            </a:r>
            <a:r>
              <a:rPr lang="de-DE" sz="4800" dirty="0" smtClean="0"/>
              <a:t> I“</a:t>
            </a:r>
            <a:endParaRPr lang="de-DE" sz="480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Mathias </a:t>
            </a:r>
            <a:r>
              <a:rPr lang="de-DE" dirty="0" smtClean="0"/>
              <a:t>Hoffmann, Maren </a:t>
            </a:r>
            <a:r>
              <a:rPr lang="de-DE" dirty="0" err="1" smtClean="0"/>
              <a:t>Dubbert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07173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/>
                </a:solidFill>
              </a:rPr>
              <a:t>Thesis </a:t>
            </a:r>
            <a:r>
              <a:rPr lang="de-DE" dirty="0" err="1" smtClean="0">
                <a:solidFill>
                  <a:schemeClr val="bg1"/>
                </a:solidFill>
              </a:rPr>
              <a:t>brackets</a:t>
            </a:r>
            <a:r>
              <a:rPr lang="de-DE" dirty="0" smtClean="0">
                <a:solidFill>
                  <a:schemeClr val="bg1"/>
                </a:solidFill>
              </a:rPr>
              <a:t>: Paper </a:t>
            </a:r>
            <a:r>
              <a:rPr lang="de-DE" dirty="0" err="1" smtClean="0">
                <a:solidFill>
                  <a:schemeClr val="bg1"/>
                </a:solidFill>
              </a:rPr>
              <a:t>roulette</a:t>
            </a:r>
            <a:r>
              <a:rPr lang="de-DE" dirty="0" smtClean="0">
                <a:solidFill>
                  <a:schemeClr val="bg1"/>
                </a:solidFill>
              </a:rPr>
              <a:t>!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/>
              <a:t>Starter Task: 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="" xmlns:a16="http://schemas.microsoft.com/office/drawing/2014/main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8" y="1280589"/>
            <a:ext cx="4932547" cy="438150"/>
          </a:xfrm>
        </p:spPr>
        <p:txBody>
          <a:bodyPr/>
          <a:lstStyle/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Draw 2 to 3 paper topics from the jar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Develop a overarching story for “your” papers during the next 15 min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The 3 person with the highest number throwing a dice will present for 5 min their thesis outline</a:t>
            </a:r>
            <a:endParaRPr lang="en-US" sz="1400" dirty="0"/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b="1" i="1" dirty="0" err="1" smtClean="0"/>
              <a:t>Whats</a:t>
            </a:r>
            <a:r>
              <a:rPr lang="en-US" sz="1400" b="1" i="1" dirty="0" smtClean="0"/>
              <a:t> important?</a:t>
            </a:r>
          </a:p>
          <a:p>
            <a:pPr marL="647700" lvl="1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b="1" i="1" dirty="0" smtClean="0"/>
              <a:t>Its NOT:</a:t>
            </a:r>
            <a:r>
              <a:rPr lang="en-US" sz="1400" dirty="0" smtClean="0"/>
              <a:t> the sum of the paper topics</a:t>
            </a:r>
          </a:p>
          <a:p>
            <a:pPr marL="647700" lvl="1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b="1" i="1" dirty="0" smtClean="0"/>
              <a:t>Its:</a:t>
            </a:r>
            <a:r>
              <a:rPr lang="en-US" sz="1400" dirty="0" smtClean="0"/>
              <a:t> a overarching topic/theme/idea which integrates the 3 papers</a:t>
            </a:r>
          </a:p>
          <a:p>
            <a:pPr>
              <a:spcBef>
                <a:spcPts val="1800"/>
              </a:spcBef>
            </a:pPr>
            <a:endParaRPr lang="en-US" sz="1400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  <p:sp>
        <p:nvSpPr>
          <p:cNvPr id="35" name="Rechteck 34"/>
          <p:cNvSpPr/>
          <p:nvPr/>
        </p:nvSpPr>
        <p:spPr>
          <a:xfrm>
            <a:off x="5439573" y="4315006"/>
            <a:ext cx="32311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 smtClean="0"/>
              <a:t>Figure </a:t>
            </a:r>
            <a:r>
              <a:rPr lang="en-US" sz="1000" dirty="0"/>
              <a:t>created </a:t>
            </a:r>
            <a:r>
              <a:rPr lang="en-US" sz="1000" dirty="0" smtClean="0"/>
              <a:t>on 19.01.2026 using </a:t>
            </a:r>
            <a:r>
              <a:rPr lang="en-US" sz="1000" dirty="0"/>
              <a:t>Google Gemini (Version 2.5 Flash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4"/>
          <a:srcRect b="10172"/>
          <a:stretch/>
        </p:blipFill>
        <p:spPr>
          <a:xfrm>
            <a:off x="5148064" y="874368"/>
            <a:ext cx="3816424" cy="3428230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33389" y="4515061"/>
            <a:ext cx="48946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</a:rPr>
              <a:t>Keep in </a:t>
            </a:r>
            <a:r>
              <a:rPr lang="en-US" sz="1100" b="1" dirty="0" smtClean="0">
                <a:solidFill>
                  <a:srgbClr val="C00000"/>
                </a:solidFill>
              </a:rPr>
              <a:t>mind: </a:t>
            </a:r>
            <a:r>
              <a:rPr lang="en-US" sz="1100" b="1" dirty="0">
                <a:solidFill>
                  <a:srgbClr val="C00000"/>
                </a:solidFill>
              </a:rPr>
              <a:t>not your papers but the overarching story is evaluated!</a:t>
            </a:r>
          </a:p>
          <a:p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12872267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/>
                </a:solidFill>
              </a:rPr>
              <a:t>Thesis </a:t>
            </a:r>
            <a:r>
              <a:rPr lang="de-DE" dirty="0" err="1" smtClean="0">
                <a:solidFill>
                  <a:schemeClr val="bg1"/>
                </a:solidFill>
              </a:rPr>
              <a:t>brackets</a:t>
            </a:r>
            <a:r>
              <a:rPr lang="de-DE" dirty="0" smtClean="0">
                <a:solidFill>
                  <a:schemeClr val="bg1"/>
                </a:solidFill>
              </a:rPr>
              <a:t>: Paper </a:t>
            </a:r>
            <a:r>
              <a:rPr lang="de-DE" dirty="0" err="1" smtClean="0">
                <a:solidFill>
                  <a:schemeClr val="bg1"/>
                </a:solidFill>
              </a:rPr>
              <a:t>roulette</a:t>
            </a:r>
            <a:r>
              <a:rPr lang="de-DE" dirty="0" smtClean="0">
                <a:solidFill>
                  <a:schemeClr val="bg1"/>
                </a:solidFill>
              </a:rPr>
              <a:t>!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/>
              <a:t>Starter Task: 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="" xmlns:a16="http://schemas.microsoft.com/office/drawing/2014/main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8" y="1280589"/>
            <a:ext cx="4932547" cy="438150"/>
          </a:xfrm>
        </p:spPr>
        <p:txBody>
          <a:bodyPr/>
          <a:lstStyle/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Draw 2 to 3 paper topics from the jar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Develop a overarching story for “your” papers during the next 15 min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The 3 person with the highest number throwing a dice will present for 5 min their thesis outline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Discuss the presented thesis brackets outlines!</a:t>
            </a:r>
            <a:endParaRPr lang="en-US" sz="1400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  <p:sp>
        <p:nvSpPr>
          <p:cNvPr id="35" name="Rechteck 34"/>
          <p:cNvSpPr/>
          <p:nvPr/>
        </p:nvSpPr>
        <p:spPr>
          <a:xfrm>
            <a:off x="5439573" y="4315006"/>
            <a:ext cx="32311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 smtClean="0"/>
              <a:t>Figure </a:t>
            </a:r>
            <a:r>
              <a:rPr lang="en-US" sz="1000" dirty="0"/>
              <a:t>created </a:t>
            </a:r>
            <a:r>
              <a:rPr lang="en-US" sz="1000" dirty="0" smtClean="0"/>
              <a:t>on 19.01.2026 using </a:t>
            </a:r>
            <a:r>
              <a:rPr lang="en-US" sz="1000" dirty="0"/>
              <a:t>Google Gemini (Version 2.5 Flash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4"/>
          <a:srcRect b="10172"/>
          <a:stretch/>
        </p:blipFill>
        <p:spPr>
          <a:xfrm>
            <a:off x="5148064" y="874368"/>
            <a:ext cx="3816424" cy="3428230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863588" y="3777728"/>
            <a:ext cx="48946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What to take from this?</a:t>
            </a:r>
            <a:endParaRPr lang="en-US" sz="2400" b="1" dirty="0">
              <a:solidFill>
                <a:srgbClr val="C00000"/>
              </a:solidFill>
            </a:endParaRPr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7988743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</a:rPr>
              <a:t>Witing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your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thesis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brackets</a:t>
            </a:r>
            <a:r>
              <a:rPr lang="de-DE" dirty="0" smtClean="0">
                <a:solidFill>
                  <a:schemeClr val="bg1"/>
                </a:solidFill>
              </a:rPr>
              <a:t>: </a:t>
            </a:r>
            <a:r>
              <a:rPr lang="de-DE" dirty="0" err="1" smtClean="0">
                <a:solidFill>
                  <a:schemeClr val="bg1"/>
                </a:solidFill>
              </a:rPr>
              <a:t>tipps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and</a:t>
            </a:r>
            <a:r>
              <a:rPr lang="de-DE" dirty="0" smtClean="0">
                <a:solidFill>
                  <a:schemeClr val="bg1"/>
                </a:solidFill>
              </a:rPr>
              <a:t> tricks!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 smtClean="0"/>
              <a:t>Tipps </a:t>
            </a:r>
            <a:r>
              <a:rPr lang="de-DE" dirty="0" err="1" smtClean="0"/>
              <a:t>and</a:t>
            </a:r>
            <a:r>
              <a:rPr lang="de-DE" dirty="0" smtClean="0"/>
              <a:t> Tricks: 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="" xmlns:a16="http://schemas.microsoft.com/office/drawing/2014/main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358960"/>
            <a:ext cx="4644516" cy="438150"/>
          </a:xfrm>
        </p:spPr>
        <p:txBody>
          <a:bodyPr/>
          <a:lstStyle/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Start simple but get complex/</a:t>
            </a:r>
            <a:r>
              <a:rPr lang="en-US" sz="1400" dirty="0" err="1">
                <a:sym typeface="Wingdings" panose="05000000000000000000" pitchFamily="2" charset="2"/>
              </a:rPr>
              <a:t>indepth</a:t>
            </a:r>
            <a:r>
              <a:rPr lang="en-US" sz="1400" dirty="0">
                <a:sym typeface="Wingdings" panose="05000000000000000000" pitchFamily="2" charset="2"/>
              </a:rPr>
              <a:t> soon</a:t>
            </a:r>
            <a:endParaRPr lang="en-US" sz="1400" dirty="0"/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Make a flow chart early showing not only the reader but more importantly you what the thesis structure will be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Don’t be afraid to leave papers out if not fitting or change paper chronology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Develop own figures for your thesis brackets (make them yourself not copy and adapt from others </a:t>
            </a:r>
            <a:r>
              <a:rPr lang="en-US" sz="1400" dirty="0" smtClean="0">
                <a:sym typeface="Wingdings" panose="05000000000000000000" pitchFamily="2" charset="2"/>
              </a:rPr>
              <a:t> your thesis your work/your style)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400" dirty="0" err="1" smtClean="0">
                <a:sym typeface="Wingdings" panose="05000000000000000000" pitchFamily="2" charset="2"/>
              </a:rPr>
              <a:t>Dont</a:t>
            </a:r>
            <a:r>
              <a:rPr lang="en-US" sz="1400" dirty="0" smtClean="0">
                <a:sym typeface="Wingdings" panose="05000000000000000000" pitchFamily="2" charset="2"/>
              </a:rPr>
              <a:t> know what to write? There is always something and if it is only the acknowledgement, figures, </a:t>
            </a:r>
            <a:r>
              <a:rPr lang="en-US" sz="1400" dirty="0" err="1" smtClean="0">
                <a:sym typeface="Wingdings" panose="05000000000000000000" pitchFamily="2" charset="2"/>
              </a:rPr>
              <a:t>formalia</a:t>
            </a:r>
            <a:r>
              <a:rPr lang="en-US" sz="1400" dirty="0" smtClean="0">
                <a:sym typeface="Wingdings" panose="05000000000000000000" pitchFamily="2" charset="2"/>
              </a:rPr>
              <a:t>!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4" y="87474"/>
            <a:ext cx="698054" cy="684647"/>
          </a:xfrm>
          <a:prstGeom prst="rect">
            <a:avLst/>
          </a:prstGeom>
        </p:spPr>
      </p:pic>
      <p:sp>
        <p:nvSpPr>
          <p:cNvPr id="35" name="Rechteck 34"/>
          <p:cNvSpPr/>
          <p:nvPr/>
        </p:nvSpPr>
        <p:spPr>
          <a:xfrm>
            <a:off x="5439573" y="4315006"/>
            <a:ext cx="32311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 smtClean="0"/>
              <a:t>Figure </a:t>
            </a:r>
            <a:r>
              <a:rPr lang="en-US" sz="1000" dirty="0"/>
              <a:t>created </a:t>
            </a:r>
            <a:r>
              <a:rPr lang="en-US" sz="1000" dirty="0" smtClean="0"/>
              <a:t>on 19.01.2026 using </a:t>
            </a:r>
            <a:r>
              <a:rPr lang="en-US" sz="1000" dirty="0"/>
              <a:t>Google Gemini (Version 2.5 Flash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4"/>
          <a:srcRect b="10172"/>
          <a:stretch/>
        </p:blipFill>
        <p:spPr>
          <a:xfrm>
            <a:off x="5148064" y="874368"/>
            <a:ext cx="3816424" cy="3428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0869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ZALF_PPT_2020">
      <a:dk1>
        <a:sysClr val="windowText" lastClr="000000"/>
      </a:dk1>
      <a:lt1>
        <a:srgbClr val="FFFFFF"/>
      </a:lt1>
      <a:dk2>
        <a:srgbClr val="38463F"/>
      </a:dk2>
      <a:lt2>
        <a:srgbClr val="91A878"/>
      </a:lt2>
      <a:accent1>
        <a:srgbClr val="60ACAC"/>
      </a:accent1>
      <a:accent2>
        <a:srgbClr val="9DAE21"/>
      </a:accent2>
      <a:accent3>
        <a:srgbClr val="3AAE6C"/>
      </a:accent3>
      <a:accent4>
        <a:srgbClr val="356259"/>
      </a:accent4>
      <a:accent5>
        <a:srgbClr val="252F2A"/>
      </a:accent5>
      <a:accent6>
        <a:srgbClr val="7E9862"/>
      </a:accent6>
      <a:hlink>
        <a:srgbClr val="3AAE6C"/>
      </a:hlink>
      <a:folHlink>
        <a:srgbClr val="3AAE6C"/>
      </a:folHlink>
    </a:clrScheme>
    <a:fontScheme name="Benutzerdefiniert 1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ZALF_PPT_2020">
      <a:dk1>
        <a:sysClr val="windowText" lastClr="000000"/>
      </a:dk1>
      <a:lt1>
        <a:srgbClr val="FFFFFF"/>
      </a:lt1>
      <a:dk2>
        <a:srgbClr val="38463F"/>
      </a:dk2>
      <a:lt2>
        <a:srgbClr val="91A878"/>
      </a:lt2>
      <a:accent1>
        <a:srgbClr val="60ACAC"/>
      </a:accent1>
      <a:accent2>
        <a:srgbClr val="9DAE21"/>
      </a:accent2>
      <a:accent3>
        <a:srgbClr val="3AAE6C"/>
      </a:accent3>
      <a:accent4>
        <a:srgbClr val="356259"/>
      </a:accent4>
      <a:accent5>
        <a:srgbClr val="252F2A"/>
      </a:accent5>
      <a:accent6>
        <a:srgbClr val="7E9862"/>
      </a:accent6>
      <a:hlink>
        <a:srgbClr val="3AAE6C"/>
      </a:hlink>
      <a:folHlink>
        <a:srgbClr val="3AAE6C"/>
      </a:folHlink>
    </a:clrScheme>
    <a:fontScheme name="Segoe UI Vorlag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5">
            <a:alpha val="80000"/>
          </a:schemeClr>
        </a:solidFill>
        <a:ln>
          <a:noFill/>
        </a:ln>
      </a:spPr>
      <a:bodyPr rtlCol="0" anchor="t"/>
      <a:lstStyle>
        <a:defPPr algn="l" defTabSz="914400">
          <a:defRPr sz="1600" dirty="0" smtClean="0">
            <a:solidFill>
              <a:schemeClr val="bg1"/>
            </a:solidFill>
            <a:latin typeface="Segoe UI" panose="020B0502040204020203" pitchFamily="34" charset="0"/>
            <a:cs typeface="Segoe UI" panose="020B0502040204020203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5">
              <a:alpha val="80000"/>
            </a:schemeClr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UI Vorlag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haredContentType xmlns="Microsoft.SharePoint.Taxonomy.ContentTypeSync" SourceId="8825f212-ac93-4429-a4da-3de05a17fb3c" ContentTypeId="0x0101008FFAAF7EF1943B44A1838E9336CBD5D103" PreviousValue="true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ZALFDokumentSortiert" ma:contentTypeID="0x0101008FFAAF7EF1943B44A1838E9336CBD5D10300E19999747C81F64B8E7B7766490C0291" ma:contentTypeVersion="272" ma:contentTypeDescription="erbt von ZALFDokument + Sortierung Feld" ma:contentTypeScope="" ma:versionID="b4d986c2c24ef706441a9dfbd6c6f048">
  <xsd:schema xmlns:xsd="http://www.w3.org/2001/XMLSchema" xmlns:xs="http://www.w3.org/2001/XMLSchema" xmlns:p="http://schemas.microsoft.com/office/2006/metadata/properties" xmlns:ns2="cef5e963-5a32-4926-b99c-c2a523f2f1f9" xmlns:ns3="869f4e91-6d04-4314-a048-254ebaf942cc" targetNamespace="http://schemas.microsoft.com/office/2006/metadata/properties" ma:root="true" ma:fieldsID="36a923ef66ad10fed709abceeba55b9a" ns2:_="" ns3:_="">
    <xsd:import namespace="cef5e963-5a32-4926-b99c-c2a523f2f1f9"/>
    <xsd:import namespace="869f4e91-6d04-4314-a048-254ebaf942cc"/>
    <xsd:element name="properties">
      <xsd:complexType>
        <xsd:sequence>
          <xsd:element name="documentManagement">
            <xsd:complexType>
              <xsd:all>
                <xsd:element ref="ns2:Sortierung" minOccurs="0"/>
                <xsd:element ref="ns2:SchlagworteZALF" minOccurs="0"/>
                <xsd:element ref="ns2:KeywordsZALF" minOccurs="0"/>
                <xsd:element ref="ns2:DokumentKategorieZALF" minOccurs="0"/>
                <xsd:element ref="ns2:DokumentSprache"/>
                <xsd:element ref="ns2:KeywordsZALF_x003a_Term" minOccurs="0"/>
                <xsd:element ref="ns2:KeywordsZALF_x003a_ShortName" minOccurs="0"/>
                <xsd:element ref="ns2:KeywordsZALF_x003a_KurzName" minOccurs="0"/>
                <xsd:element ref="ns2:KeywordsZALF_x003a_Begriff" minOccurs="0"/>
                <xsd:element ref="ns2:TaxCatchAllLabel" minOccurs="0"/>
                <xsd:element ref="ns2:g279002bde4745f3b5d37784b2d551e7" minOccurs="0"/>
                <xsd:element ref="ns2:SchlagworteZALF_x003a_Synonyme" minOccurs="0"/>
                <xsd:element ref="ns2:SchlagworteZALF_x003a_Begriff" minOccurs="0"/>
                <xsd:element ref="ns2:SchlagworteZALF_x003a_ShortName" minOccurs="0"/>
                <xsd:element ref="ns2:SchlagworteZALF_x003a_KurzName" minOccurs="0"/>
                <xsd:element ref="ns2:SchlagworteZALF_x003a_Term" minOccurs="0"/>
                <xsd:element ref="ns2:SchlagworteZALF_x003a_Synonyms" minOccurs="0"/>
                <xsd:element ref="ns2:TaxCatchAll" minOccurs="0"/>
                <xsd:element ref="ns2:DokumentKategorieZALF_x003a_KurzName" minOccurs="0"/>
                <xsd:element ref="ns2:DokumentKategorieZALF_x003a_Synonyms" minOccurs="0"/>
                <xsd:element ref="ns2:DokumentKategorieZALF_x003a_Begriff" minOccurs="0"/>
                <xsd:element ref="ns2:DokumentKategorieZALF_x003a_Term" minOccurs="0"/>
                <xsd:element ref="ns2:DokumentKategorieZALF_x003a_Synonyme" minOccurs="0"/>
                <xsd:element ref="ns2:DokumentKategorieZALF_x003a_ShortName" minOccurs="0"/>
                <xsd:element ref="ns3:lcf76f155ced4ddcb4097134ff3c332f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f5e963-5a32-4926-b99c-c2a523f2f1f9" elementFormDefault="qualified">
    <xsd:import namespace="http://schemas.microsoft.com/office/2006/documentManagement/types"/>
    <xsd:import namespace="http://schemas.microsoft.com/office/infopath/2007/PartnerControls"/>
    <xsd:element name="Sortierung" ma:index="2" nillable="true" ma:displayName="Sortierung" ma:decimals="0" ma:internalName="Sortierung" ma:percentage="FALSE">
      <xsd:simpleType>
        <xsd:restriction base="dms:Number"/>
      </xsd:simpleType>
    </xsd:element>
    <xsd:element name="SchlagworteZALF" ma:index="3" nillable="true" ma:displayName="SchlagworteZALF" ma:description="ZALF Schlagworte für Suche, Sprachauswahl Deutsch" ma:list="{8e683bbc-3032-4834-ac03-3094c54b61f4}" ma:internalName="SchlagworteZALF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" ma:index="4" nillable="true" ma:displayName="KeywordsZALF" ma:description="ZALF search keywords, language selection English" ma:list="{8e683bbc-3032-4834-ac03-3094c54b61f4}" ma:internalName="KeywordsZALF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kumentKategorieZALF" ma:index="5" nillable="true" ma:displayName="DokumentKategorieZALF" ma:description="ZALF Dokumentkategorien, Sprachauswahl Deutsch" ma:list="{50f39882-4acf-469f-97e7-f83d99cc2204}" ma:internalName="DokumentKategorieZALF" ma:readOnly="false" ma:showField="Begriff" ma:web="6817f082-15cd-45a2-885e-0c0203180f69">
      <xsd:simpleType>
        <xsd:restriction base="dms:Lookup"/>
      </xsd:simpleType>
    </xsd:element>
    <xsd:element name="DokumentSprache" ma:index="6" ma:displayName="DokumentSprache" ma:default="Deutsch" ma:description="Das Dokument liegt in dieser Sprache vor." ma:format="Dropdown" ma:internalName="DokumentSprache" ma:readOnly="false">
      <xsd:simpleType>
        <xsd:restriction base="dms:Choice">
          <xsd:enumeration value="Deutsch"/>
          <xsd:enumeration value="Englisch"/>
          <xsd:enumeration value="Deutsch &amp; Englisch"/>
        </xsd:restriction>
      </xsd:simpleType>
    </xsd:element>
    <xsd:element name="KeywordsZALF_x003a_Term" ma:index="13" nillable="true" ma:displayName="KeywordsZALF:Term" ma:list="{8e683bbc-3032-4834-ac03-3094c54b61f4}" ma:internalName="KeywordsZALF_x003A_Term" ma:readOnly="true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ShortName" ma:index="14" nillable="true" ma:displayName="KeywordsZALF:ShortName" ma:list="{8e683bbc-3032-4834-ac03-3094c54b61f4}" ma:internalName="KeywordsZALF_x003A_ShortName" ma:readOnly="true" ma:showField="Short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KurzName" ma:index="15" nillable="true" ma:displayName="KeywordsZALF:KurzName" ma:list="{8e683bbc-3032-4834-ac03-3094c54b61f4}" ma:internalName="KeywordsZALF_x003A_KurzName" ma:readOnly="true" ma:showField="Kurz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Begriff" ma:index="16" nillable="true" ma:displayName="KeywordsZALF:Begriff" ma:list="{8e683bbc-3032-4834-ac03-3094c54b61f4}" ma:internalName="KeywordsZALF_x003A_Begriff" ma:readOnly="true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8" nillable="true" ma:displayName="Taxonomy Catch All Column1" ma:hidden="true" ma:list="{80545d91-c751-4af5-ae07-be7bab08fab5}" ma:internalName="TaxCatchAllLabel" ma:readOnly="true" ma:showField="CatchAllDataLabel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g279002bde4745f3b5d37784b2d551e7" ma:index="19" nillable="true" ma:taxonomy="true" ma:internalName="g279002bde4745f3b5d37784b2d551e7" ma:taxonomyFieldName="Zielort" ma:displayName="Zielort" ma:default="" ma:fieldId="{0279002b-de47-45f3-b5d3-7784b2d551e7}" ma:taxonomyMulti="true" ma:sspId="8825f212-ac93-4429-a4da-3de05a17fb3c" ma:termSetId="5516ef6e-0b56-42e7-84b8-90b237c9514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chlagworteZALF_x003a_Synonyme" ma:index="20" nillable="true" ma:displayName="SchlagworteZALF:Synonyme" ma:list="{8e683bbc-3032-4834-ac03-3094c54b61f4}" ma:internalName="SchlagworteZALF_x003A_Synonyme" ma:readOnly="true" ma:showField="Synony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Begriff" ma:index="21" nillable="true" ma:displayName="SchlagworteZALF:Begriff" ma:list="{8e683bbc-3032-4834-ac03-3094c54b61f4}" ma:internalName="SchlagworteZALF_x003A_Begriff" ma:readOnly="true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ShortName" ma:index="22" nillable="true" ma:displayName="SchlagworteZALF:ShortName" ma:list="{8e683bbc-3032-4834-ac03-3094c54b61f4}" ma:internalName="SchlagworteZALF_x003A_ShortName" ma:readOnly="true" ma:showField="Short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KurzName" ma:index="23" nillable="true" ma:displayName="SchlagworteZALF:KurzName" ma:list="{8e683bbc-3032-4834-ac03-3094c54b61f4}" ma:internalName="SchlagworteZALF_x003A_KurzName" ma:readOnly="true" ma:showField="Kurz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Term" ma:index="24" nillable="true" ma:displayName="SchlagworteZALF:Term" ma:list="{8e683bbc-3032-4834-ac03-3094c54b61f4}" ma:internalName="SchlagworteZALF_x003A_Term" ma:readOnly="true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Synonyms" ma:index="25" nillable="true" ma:displayName="SchlagworteZALF:Synonyms" ma:list="{8e683bbc-3032-4834-ac03-3094c54b61f4}" ma:internalName="SchlagworteZALF_x003A_Synonyms" ma:readOnly="true" ma:showField="Synonyms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26" nillable="true" ma:displayName="Taxonomy Catch All Column" ma:hidden="true" ma:list="{80545d91-c751-4af5-ae07-be7bab08fab5}" ma:internalName="TaxCatchAll" ma:showField="CatchAllData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kumentKategorieZALF_x003a_KurzName" ma:index="27" nillable="true" ma:displayName="DokumentKategorieZALF:KurzName" ma:list="{50f39882-4acf-469f-97e7-f83d99cc2204}" ma:internalName="DokumentKategorieZALF_x003A_KurzName" ma:readOnly="true" ma:showField="KurzName" ma:web="6817f082-15cd-45a2-885e-0c0203180f69">
      <xsd:simpleType>
        <xsd:restriction base="dms:Lookup"/>
      </xsd:simpleType>
    </xsd:element>
    <xsd:element name="DokumentKategorieZALF_x003a_Synonyms" ma:index="28" nillable="true" ma:displayName="DokumentKategorieZALF:Synonyms" ma:list="{50f39882-4acf-469f-97e7-f83d99cc2204}" ma:internalName="DokumentKategorieZALF_x003A_Synonyms" ma:readOnly="true" ma:showField="Synonyms" ma:web="6817f082-15cd-45a2-885e-0c0203180f69">
      <xsd:simpleType>
        <xsd:restriction base="dms:Lookup"/>
      </xsd:simpleType>
    </xsd:element>
    <xsd:element name="DokumentKategorieZALF_x003a_Begriff" ma:index="29" nillable="true" ma:displayName="DokumentKategorieZALF:Begriff" ma:list="{50f39882-4acf-469f-97e7-f83d99cc2204}" ma:internalName="DokumentKategorieZALF_x003A_Begriff" ma:readOnly="true" ma:showField="Begriff" ma:web="6817f082-15cd-45a2-885e-0c0203180f69">
      <xsd:simpleType>
        <xsd:restriction base="dms:Lookup"/>
      </xsd:simpleType>
    </xsd:element>
    <xsd:element name="DokumentKategorieZALF_x003a_Term" ma:index="30" nillable="true" ma:displayName="DokumentKategorieZALF:Term" ma:list="{50f39882-4acf-469f-97e7-f83d99cc2204}" ma:internalName="DokumentKategorieZALF_x003A_Term" ma:readOnly="true" ma:showField="Term" ma:web="6817f082-15cd-45a2-885e-0c0203180f69">
      <xsd:simpleType>
        <xsd:restriction base="dms:Lookup"/>
      </xsd:simpleType>
    </xsd:element>
    <xsd:element name="DokumentKategorieZALF_x003a_Synonyme" ma:index="31" nillable="true" ma:displayName="DokumentKategorieZALF:Synonyme" ma:list="{50f39882-4acf-469f-97e7-f83d99cc2204}" ma:internalName="DokumentKategorieZALF_x003A_Synonyme" ma:readOnly="true" ma:showField="Synonyme" ma:web="6817f082-15cd-45a2-885e-0c0203180f69">
      <xsd:simpleType>
        <xsd:restriction base="dms:Lookup"/>
      </xsd:simpleType>
    </xsd:element>
    <xsd:element name="DokumentKategorieZALF_x003a_ShortName" ma:index="32" nillable="true" ma:displayName="DokumentKategorieZALF:ShortName" ma:list="{50f39882-4acf-469f-97e7-f83d99cc2204}" ma:internalName="DokumentKategorieZALF_x003A_ShortName" ma:readOnly="true" ma:showField="ShortName" ma:web="6817f082-15cd-45a2-885e-0c0203180f69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f4e91-6d04-4314-a048-254ebaf942cc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34" nillable="true" ma:taxonomy="true" ma:internalName="lcf76f155ced4ddcb4097134ff3c332f" ma:taxonomyFieldName="MediaServiceImageTags" ma:displayName="Bildmarkierungen" ma:readOnly="false" ma:fieldId="{5cf76f15-5ced-4ddc-b409-7134ff3c332f}" ma:taxonomyMulti="true" ma:sspId="8825f212-ac93-4429-a4da-3de05a17fb3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9" ma:displayName="Inhaltstyp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rtierung xmlns="cef5e963-5a32-4926-b99c-c2a523f2f1f9" xsi:nil="true"/>
    <KeywordsZALF xmlns="cef5e963-5a32-4926-b99c-c2a523f2f1f9" xsi:nil="true"/>
    <DokumentSprache xmlns="cef5e963-5a32-4926-b99c-c2a523f2f1f9">Englisch</DokumentSprache>
    <g279002bde4745f3b5d37784b2d551e7 xmlns="cef5e963-5a32-4926-b99c-c2a523f2f1f9">
      <Terms xmlns="http://schemas.microsoft.com/office/infopath/2007/PartnerControls">
        <TermInfo xmlns="http://schemas.microsoft.com/office/infopath/2007/PartnerControls">
          <TermName xmlns="http://schemas.microsoft.com/office/infopath/2007/PartnerControls">Dokumentencenter</TermName>
          <TermId xmlns="http://schemas.microsoft.com/office/infopath/2007/PartnerControls">bc07e51b-8fbd-4ce7-bbff-5e128e18a345</TermId>
        </TermInfo>
        <TermInfo xmlns="http://schemas.microsoft.com/office/infopath/2007/PartnerControls">
          <TermName xmlns="http://schemas.microsoft.com/office/infopath/2007/PartnerControls"> Presse- ＆ Öffentlichkeitsarbeit</TermName>
          <TermId xmlns="http://schemas.microsoft.com/office/infopath/2007/PartnerControls">72396bba-feab-4209-9eac-00fcbaf4408f</TermId>
        </TermInfo>
        <TermInfo xmlns="http://schemas.microsoft.com/office/infopath/2007/PartnerControls">
          <TermName xmlns="http://schemas.microsoft.com/office/infopath/2007/PartnerControls"> Logos ＆ Vorlagen</TermName>
          <TermId xmlns="http://schemas.microsoft.com/office/infopath/2007/PartnerControls">7be4955d-9f5d-434d-994d-9343b4e630f9</TermId>
        </TermInfo>
      </Terms>
    </g279002bde4745f3b5d37784b2d551e7>
    <DokumentKategorieZALF xmlns="cef5e963-5a32-4926-b99c-c2a523f2f1f9">40</DokumentKategorieZALF>
    <TaxCatchAll xmlns="cef5e963-5a32-4926-b99c-c2a523f2f1f9">
      <Value>36</Value>
      <Value>44</Value>
      <Value>43</Value>
    </TaxCatchAll>
    <SchlagworteZALF xmlns="cef5e963-5a32-4926-b99c-c2a523f2f1f9">
      <Value>605</Value>
    </SchlagworteZALF>
    <lcf76f155ced4ddcb4097134ff3c332f xmlns="869f4e91-6d04-4314-a048-254ebaf942c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8D3CC11-2040-4A51-B060-E2AEC26B9D6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86CA1A2-268A-45F1-8299-808FCF208145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6D7E3223-BD42-45BF-AD79-B2B375AF1C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f5e963-5a32-4926-b99c-c2a523f2f1f9"/>
    <ds:schemaRef ds:uri="869f4e91-6d04-4314-a048-254ebaf942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760DCDFF-0E60-40F6-B80C-ACA09FB343D7}">
  <ds:schemaRefs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cef5e963-5a32-4926-b99c-c2a523f2f1f9"/>
    <ds:schemaRef ds:uri="http://schemas.microsoft.com/office/infopath/2007/PartnerControls"/>
    <ds:schemaRef ds:uri="http://purl.org/dc/terms/"/>
    <ds:schemaRef ds:uri="869f4e91-6d04-4314-a048-254ebaf942cc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302</Words>
  <Application>Microsoft Office PowerPoint</Application>
  <PresentationFormat>Bildschirmpräsentation (16:9)</PresentationFormat>
  <Paragraphs>28</Paragraphs>
  <Slides>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4</vt:i4>
      </vt:variant>
    </vt:vector>
  </HeadingPairs>
  <TitlesOfParts>
    <vt:vector size="14" baseType="lpstr">
      <vt:lpstr>Arial</vt:lpstr>
      <vt:lpstr>Calibri</vt:lpstr>
      <vt:lpstr>Open Sans Bold</vt:lpstr>
      <vt:lpstr>Open Sans Bold</vt:lpstr>
      <vt:lpstr>Open Sans Regular</vt:lpstr>
      <vt:lpstr>Segoe UI</vt:lpstr>
      <vt:lpstr>Segoe UI Semibold</vt:lpstr>
      <vt:lpstr>Wingdings</vt:lpstr>
      <vt:lpstr>Benutzerdefiniertes Design</vt:lpstr>
      <vt:lpstr>Office-Design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(template)</dc:title>
  <dc:creator>Novamondo</dc:creator>
  <cp:lastModifiedBy>INET</cp:lastModifiedBy>
  <cp:revision>1041</cp:revision>
  <cp:lastPrinted>2024-05-03T10:09:50Z</cp:lastPrinted>
  <dcterms:created xsi:type="dcterms:W3CDTF">2016-02-03T16:44:18Z</dcterms:created>
  <dcterms:modified xsi:type="dcterms:W3CDTF">2026-02-12T19:10:40Z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0x0101008FFAAF7EF1943B44A1838E9336CBD5D10300E19999747C81F64B8E7B7766490C0291</vt:lpwstr>
  </property>
  <property fmtid="{D5CDD505-2E9C-101B-9397-08002B2CF9AE}" pid="3" name="Zielort">
    <vt:lpwstr>43;#Dokumentencenter|bc07e51b-8fbd-4ce7-bbff-5e128e18a345;#44;# Presse- ＆ Öffentlichkeitsarbeit|72396bba-feab-4209-9eac-00fcbaf4408f;#36;# Logos ＆ Vorlagen|7be4955d-9f5d-434d-994d-9343b4e630f9</vt:lpwstr>
  </property>
</Properties>
</file>