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3"/>
  </p:notesMasterIdLst>
  <p:handoutMasterIdLst>
    <p:handoutMasterId r:id="rId14"/>
  </p:handoutMasterIdLst>
  <p:sldIdLst>
    <p:sldId id="410" r:id="rId7"/>
    <p:sldId id="528" r:id="rId8"/>
    <p:sldId id="532" r:id="rId9"/>
    <p:sldId id="544" r:id="rId10"/>
    <p:sldId id="542" r:id="rId11"/>
    <p:sldId id="545" r:id="rId12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F57"/>
    <a:srgbClr val="345A54"/>
    <a:srgbClr val="000000"/>
    <a:srgbClr val="FBFBFA"/>
    <a:srgbClr val="647629"/>
    <a:srgbClr val="2C7B33"/>
    <a:srgbClr val="515955"/>
    <a:srgbClr val="3AAE6C"/>
    <a:srgbClr val="366C62"/>
    <a:srgbClr val="252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594" y="114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12.02.2026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="" xmlns:a16="http://schemas.microsoft.com/office/drawing/2014/main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12.02.2026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34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459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2401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007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="" xmlns:a16="http://schemas.microsoft.com/office/drawing/2014/main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="" xmlns:a16="http://schemas.microsoft.com/office/drawing/2014/main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="" xmlns:a16="http://schemas.microsoft.com/office/drawing/2014/main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="" xmlns:a16="http://schemas.microsoft.com/office/drawing/2014/main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="" xmlns:a16="http://schemas.microsoft.com/office/drawing/2014/main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131590"/>
            <a:ext cx="8316924" cy="856612"/>
          </a:xfrm>
        </p:spPr>
        <p:txBody>
          <a:bodyPr/>
          <a:lstStyle/>
          <a:p>
            <a:pPr algn="ctr"/>
            <a:r>
              <a:rPr lang="de-DE" sz="4800" i="1" dirty="0" smtClean="0"/>
              <a:t>„</a:t>
            </a:r>
            <a:r>
              <a:rPr lang="de-DE" sz="4800" i="1" dirty="0" err="1" smtClean="0"/>
              <a:t>MonksHillLab</a:t>
            </a:r>
            <a:r>
              <a:rPr lang="de-DE" sz="4800" i="1" dirty="0" smtClean="0"/>
              <a:t>“ </a:t>
            </a:r>
            <a:r>
              <a:rPr lang="de-DE" sz="4800" smtClean="0"/>
              <a:t>Sessions </a:t>
            </a:r>
            <a:r>
              <a:rPr lang="de-DE" sz="4800" smtClean="0"/>
              <a:t>8: </a:t>
            </a:r>
            <a:r>
              <a:rPr lang="de-DE" sz="4800" dirty="0" err="1" smtClean="0"/>
              <a:t>How</a:t>
            </a:r>
            <a:r>
              <a:rPr lang="de-DE" sz="4800" dirty="0" smtClean="0"/>
              <a:t> </a:t>
            </a:r>
            <a:r>
              <a:rPr lang="de-DE" sz="4800" dirty="0" err="1" smtClean="0"/>
              <a:t>to</a:t>
            </a:r>
            <a:r>
              <a:rPr lang="de-DE" sz="4800" dirty="0" smtClean="0"/>
              <a:t> </a:t>
            </a:r>
            <a:r>
              <a:rPr lang="de-DE" sz="4800" dirty="0" err="1" smtClean="0"/>
              <a:t>write</a:t>
            </a:r>
            <a:r>
              <a:rPr lang="de-DE" sz="4800" dirty="0" smtClean="0"/>
              <a:t> a </a:t>
            </a:r>
            <a:r>
              <a:rPr lang="de-DE" sz="4800" dirty="0" err="1" smtClean="0"/>
              <a:t>research</a:t>
            </a:r>
            <a:r>
              <a:rPr lang="de-DE" sz="4800" dirty="0" smtClean="0"/>
              <a:t> </a:t>
            </a:r>
            <a:r>
              <a:rPr lang="de-DE" sz="4800" dirty="0" err="1" smtClean="0"/>
              <a:t>proposal</a:t>
            </a:r>
            <a:r>
              <a:rPr lang="de-DE" sz="4800" dirty="0" smtClean="0"/>
              <a:t> I“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</a:t>
            </a:r>
            <a:r>
              <a:rPr lang="de-DE" dirty="0" smtClean="0"/>
              <a:t>Hoffmann, Maren </a:t>
            </a:r>
            <a:r>
              <a:rPr lang="de-DE" dirty="0" err="1" smtClean="0"/>
              <a:t>Dubbert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 rot="20835761">
            <a:off x="7344307" y="303498"/>
            <a:ext cx="601179" cy="528191"/>
          </a:xfrm>
          <a:prstGeom prst="rect">
            <a:avLst/>
          </a:prstGeom>
          <a:solidFill>
            <a:srgbClr val="345A54"/>
          </a:solidFill>
          <a:ln>
            <a:solidFill>
              <a:srgbClr val="39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75" y="329981"/>
            <a:ext cx="486042" cy="47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Replacing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broken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coffee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maschine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I: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5436603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coffee machine is </a:t>
            </a:r>
            <a:r>
              <a:rPr lang="en-US" sz="1400" dirty="0" smtClean="0"/>
              <a:t>broken (oh </a:t>
            </a:r>
            <a:r>
              <a:rPr lang="en-US" sz="1400" dirty="0" err="1" smtClean="0"/>
              <a:t>nooo</a:t>
            </a:r>
            <a:r>
              <a:rPr lang="en-US" sz="1400" dirty="0" smtClean="0"/>
              <a:t>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It </a:t>
            </a:r>
            <a:r>
              <a:rPr lang="en-US" sz="1400" dirty="0"/>
              <a:t>won't make </a:t>
            </a:r>
            <a:r>
              <a:rPr lang="en-US" sz="1400" dirty="0" smtClean="0"/>
              <a:t>coffee, hence we need a new one.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 will form three </a:t>
            </a:r>
            <a:r>
              <a:rPr lang="en-US" sz="1400" dirty="0" err="1" smtClean="0"/>
              <a:t>commitees</a:t>
            </a:r>
            <a:r>
              <a:rPr lang="en-US" sz="1400" dirty="0" smtClean="0"/>
              <a:t> </a:t>
            </a:r>
            <a:r>
              <a:rPr lang="en-US" sz="1400" dirty="0" err="1" smtClean="0"/>
              <a:t>whos</a:t>
            </a:r>
            <a:r>
              <a:rPr lang="en-US" sz="1400" dirty="0" smtClean="0"/>
              <a:t> task it is to choose one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Form 3 groups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Discuss for 5 min which machine from the list to choose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One of each group presents/argues choice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1500" y="3551323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Why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did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choose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as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did</a:t>
            </a:r>
            <a:r>
              <a:rPr lang="de-DE" sz="2800" b="1" i="1" dirty="0" smtClean="0">
                <a:solidFill>
                  <a:srgbClr val="C00000"/>
                </a:solidFill>
              </a:rPr>
              <a:t>?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0" r="14301"/>
          <a:stretch/>
        </p:blipFill>
        <p:spPr>
          <a:xfrm>
            <a:off x="6121741" y="967941"/>
            <a:ext cx="2663388" cy="3105265"/>
          </a:xfrm>
          <a:prstGeom prst="rect">
            <a:avLst/>
          </a:prstGeom>
        </p:spPr>
      </p:pic>
      <p:sp>
        <p:nvSpPr>
          <p:cNvPr id="11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3401" y="4162519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might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this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has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to</a:t>
            </a:r>
            <a:r>
              <a:rPr lang="de-DE" sz="2800" b="1" i="1" dirty="0" smtClean="0">
                <a:solidFill>
                  <a:srgbClr val="C00000"/>
                </a:solidFill>
              </a:rPr>
              <a:t> do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with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todays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topic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  <a:endParaRPr lang="de-DE" sz="2800" b="1" i="1" dirty="0">
              <a:solidFill>
                <a:srgbClr val="C0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What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kind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funders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exist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579128"/>
              </p:ext>
            </p:extLst>
          </p:nvPr>
        </p:nvGraphicFramePr>
        <p:xfrm>
          <a:off x="271255" y="919464"/>
          <a:ext cx="6096000" cy="4053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465"/>
                <a:gridCol w="2124236"/>
                <a:gridCol w="2191299"/>
              </a:tblGrid>
              <a:tr h="24813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Funder Type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Core Motivation &amp; Asks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Examples</a:t>
                      </a:r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DFG (Basic Science) "How does the world work?"</a:t>
                      </a:r>
                      <a:endParaRPr lang="de-D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dirty="0" smtClean="0"/>
                        <a:t>Seeks scientific excellence, methodological rigor, and fundamental breakthroughs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Individual Grants</a:t>
                      </a:r>
                    </a:p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Research Units  </a:t>
                      </a:r>
                    </a:p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Priority Programs</a:t>
                      </a:r>
                      <a:endParaRPr lang="de-DE" sz="9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Federal Ministries (Applied Research) "How does this solve a specific problem?"</a:t>
                      </a:r>
                      <a:endParaRPr lang="de-D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dirty="0" smtClean="0"/>
                        <a:t>Seeks tangible societal, economic, or environmental impact.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/>
                        <a:t>BMFTR: Energy, Tech, Health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/>
                        <a:t>BMEL: Environment, Climate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/>
                        <a:t>BMZ: Global Development</a:t>
                      </a:r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EU Horizon Europe (Strategic &amp; International) "How does this advance EU policy and competitiveness?"</a:t>
                      </a:r>
                      <a:endParaRPr lang="de-D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Requires international consortia and alignment with EU strategic goals.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Climate, Energy &amp; Mobility Food, </a:t>
                      </a:r>
                      <a:r>
                        <a:rPr lang="en-US" sz="900" dirty="0" err="1" smtClean="0"/>
                        <a:t>Bioeconomy</a:t>
                      </a:r>
                      <a:endParaRPr lang="en-US" sz="900" dirty="0" smtClean="0"/>
                    </a:p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Digital, Industry &amp; Space</a:t>
                      </a:r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GIZ (International Cooperation) "Can this be implemented in our development projects?"</a:t>
                      </a:r>
                      <a:endParaRPr lang="de-D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Focuses on practical solutions and capacity building for sustainable development worldwide.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/>
                        <a:t>Development Projects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/>
                        <a:t>Technical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dirty="0" smtClean="0"/>
                        <a:t>Cooperation</a:t>
                      </a:r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Foundations / Others (Mission-Driven) "Does this align perfectly with our specific mission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Often funds high-risk ideas or overlooked topics.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DBU (Environment) Volkswagen Foundation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Leibniz Association (Internal)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Daimler Benz</a:t>
                      </a:r>
                      <a:r>
                        <a:rPr lang="en-US" sz="900" baseline="0" dirty="0" smtClean="0"/>
                        <a:t> Foundation</a:t>
                      </a:r>
                      <a:endParaRPr lang="en-US" sz="900" dirty="0" smtClean="0"/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/>
                        <a:t>ZALF (Internal)</a:t>
                      </a:r>
                      <a:endParaRPr lang="de-DE" sz="9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…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…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663741" y="3598784"/>
            <a:ext cx="4176464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else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  <a:endParaRPr lang="de-DE" sz="2800" b="1" i="1" dirty="0">
              <a:solidFill>
                <a:srgbClr val="C0000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12" y="917532"/>
            <a:ext cx="2590322" cy="2590322"/>
          </a:xfrm>
          <a:prstGeom prst="rect">
            <a:avLst/>
          </a:prstGeom>
        </p:spPr>
      </p:pic>
      <p:sp>
        <p:nvSpPr>
          <p:cNvPr id="14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72000" y="4108492"/>
            <a:ext cx="6568571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Lets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train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this</a:t>
            </a:r>
            <a:r>
              <a:rPr lang="de-DE" sz="2800" b="1" i="1" dirty="0">
                <a:solidFill>
                  <a:srgbClr val="C00000"/>
                </a:solidFill>
              </a:rPr>
              <a:t> </a:t>
            </a:r>
            <a:r>
              <a:rPr lang="de-DE" sz="2800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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081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285584"/>
            <a:ext cx="6862762" cy="280087"/>
          </a:xfrm>
        </p:spPr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Matchmaking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research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proposals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I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 II: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5436603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Each of you send a short proposal Idea. You will now get the idea of a peer and: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Use 5min to read and present idea for 1 min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As group we argue where the idea would fit best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28454" y="3162346"/>
            <a:ext cx="4678652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Where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does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it</a:t>
            </a:r>
            <a:r>
              <a:rPr lang="de-DE" sz="2800" b="1" i="1" dirty="0" smtClean="0">
                <a:solidFill>
                  <a:srgbClr val="C00000"/>
                </a:solidFill>
              </a:rPr>
              <a:t> fit? DFG, EU,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Foundation</a:t>
            </a:r>
            <a:r>
              <a:rPr lang="de-DE" sz="2800" b="1" i="1" dirty="0" smtClean="0">
                <a:solidFill>
                  <a:srgbClr val="C00000"/>
                </a:solidFill>
              </a:rPr>
              <a:t>, GIZ?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838" y="967941"/>
            <a:ext cx="3348144" cy="3348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79089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000" dirty="0" err="1">
                <a:solidFill>
                  <a:schemeClr val="bg1"/>
                </a:solidFill>
              </a:rPr>
              <a:t>Matchmaking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for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research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proposals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smtClean="0">
                <a:solidFill>
                  <a:schemeClr val="bg1"/>
                </a:solidFill>
              </a:rPr>
              <a:t>II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1134" y="902594"/>
            <a:ext cx="5850359" cy="438150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9657" y="1236947"/>
            <a:ext cx="9166879" cy="438150"/>
          </a:xfrm>
        </p:spPr>
        <p:txBody>
          <a:bodyPr/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b="1" i="1" dirty="0" smtClean="0"/>
              <a:t>Proposal Idea I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 smtClean="0"/>
              <a:t>Funder</a:t>
            </a:r>
            <a:r>
              <a:rPr lang="en-US" sz="1100" dirty="0"/>
              <a:t>: </a:t>
            </a:r>
            <a:r>
              <a:rPr lang="en-US" sz="1100" dirty="0" smtClean="0"/>
              <a:t>…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 smtClean="0"/>
              <a:t>Why</a:t>
            </a:r>
            <a:r>
              <a:rPr lang="en-US" sz="1100" dirty="0"/>
              <a:t>: </a:t>
            </a:r>
            <a:r>
              <a:rPr lang="en-US" sz="1100" dirty="0" smtClean="0"/>
              <a:t>…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b="1" i="1" dirty="0"/>
              <a:t>Proposal Idea </a:t>
            </a:r>
            <a:r>
              <a:rPr lang="en-US" sz="1100" b="1" i="1" dirty="0" smtClean="0"/>
              <a:t>II</a:t>
            </a:r>
            <a:endParaRPr lang="en-US" sz="1100" b="1" i="1" dirty="0"/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Funder: …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Why: </a:t>
            </a:r>
            <a:r>
              <a:rPr lang="en-US" sz="1100" dirty="0" smtClean="0"/>
              <a:t>…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b="1" i="1" dirty="0"/>
              <a:t>Proposal Idea </a:t>
            </a:r>
            <a:r>
              <a:rPr lang="en-US" sz="1100" b="1" i="1" dirty="0" smtClean="0"/>
              <a:t>III</a:t>
            </a:r>
            <a:endParaRPr lang="en-US" sz="1100" b="1" i="1" dirty="0"/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Funder: …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Why: …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b="1" i="1" dirty="0"/>
              <a:t>Proposal Idea </a:t>
            </a:r>
            <a:r>
              <a:rPr lang="en-US" sz="1100" b="1" i="1" dirty="0" smtClean="0"/>
              <a:t>IV</a:t>
            </a:r>
            <a:endParaRPr lang="en-US" sz="1100" b="1" i="1" dirty="0"/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Funder: …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Why: …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b="1" i="1" dirty="0"/>
              <a:t>Proposal Idea </a:t>
            </a:r>
            <a:r>
              <a:rPr lang="en-US" sz="1100" b="1" i="1" dirty="0" smtClean="0"/>
              <a:t>V</a:t>
            </a:r>
            <a:endParaRPr lang="en-US" sz="1100" b="1" i="1" dirty="0"/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Funder: …</a:t>
            </a:r>
          </a:p>
          <a:p>
            <a:pPr marL="590550" lvl="1" indent="-228600">
              <a:spcBef>
                <a:spcPts val="600"/>
              </a:spcBef>
            </a:pPr>
            <a:r>
              <a:rPr lang="en-US" sz="1100" dirty="0"/>
              <a:t>Why: …</a:t>
            </a:r>
          </a:p>
          <a:p>
            <a:pPr lvl="1" indent="0">
              <a:spcBef>
                <a:spcPts val="600"/>
              </a:spcBef>
              <a:buNone/>
            </a:pPr>
            <a:endParaRPr lang="en-US" sz="1100" dirty="0" smtClean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7200292" y="1112266"/>
            <a:ext cx="132921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9900" b="0" cap="none" spc="0" dirty="0" smtClean="0">
                <a:ln w="0"/>
                <a:solidFill>
                  <a:srgbClr val="395F5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de-DE" sz="19900" b="0" cap="none" spc="0" dirty="0">
              <a:ln w="0"/>
              <a:solidFill>
                <a:srgbClr val="395F5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1395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000" dirty="0">
                <a:solidFill>
                  <a:schemeClr val="bg1"/>
                </a:solidFill>
              </a:rPr>
              <a:t>General Tipps </a:t>
            </a:r>
            <a:r>
              <a:rPr lang="de-DE" sz="2000" dirty="0" err="1">
                <a:solidFill>
                  <a:schemeClr val="bg1"/>
                </a:solidFill>
              </a:rPr>
              <a:t>and</a:t>
            </a:r>
            <a:r>
              <a:rPr lang="de-DE" sz="2000" dirty="0">
                <a:solidFill>
                  <a:schemeClr val="bg1"/>
                </a:solidFill>
              </a:rPr>
              <a:t> tricks? </a:t>
            </a:r>
            <a:r>
              <a:rPr lang="de-DE" sz="2000" dirty="0" err="1">
                <a:solidFill>
                  <a:schemeClr val="bg1"/>
                </a:solidFill>
              </a:rPr>
              <a:t>Questions</a:t>
            </a:r>
            <a:r>
              <a:rPr lang="de-DE" sz="20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9657" y="1236947"/>
            <a:ext cx="8806839" cy="438150"/>
          </a:xfrm>
        </p:spPr>
        <p:txBody>
          <a:bodyPr/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Find </a:t>
            </a:r>
            <a:r>
              <a:rPr lang="en-US" sz="1100" dirty="0"/>
              <a:t>the Match Before You </a:t>
            </a:r>
            <a:r>
              <a:rPr lang="en-US" sz="1100" dirty="0" smtClean="0"/>
              <a:t>Write. (Before </a:t>
            </a:r>
            <a:r>
              <a:rPr lang="en-US" sz="1100" dirty="0"/>
              <a:t>writing a single word, identify 2-3 specific potential funders or calls. Read their mission statements and previously funded projects. Your proposal must sound like it was written for </a:t>
            </a:r>
            <a:r>
              <a:rPr lang="en-US" sz="1100" dirty="0" smtClean="0"/>
              <a:t>them)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Stick to the funders template(s)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Start with the budget. It defines what you can do (don’t inflate/ don’t promise to much for to few; anticipate cuttings)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The </a:t>
            </a:r>
            <a:r>
              <a:rPr lang="en-US" sz="1100" dirty="0"/>
              <a:t>Title and Abstract are Your Sales </a:t>
            </a:r>
            <a:r>
              <a:rPr lang="en-US" sz="1100" dirty="0" smtClean="0"/>
              <a:t>Pitch (In </a:t>
            </a:r>
            <a:r>
              <a:rPr lang="en-US" sz="1100" dirty="0"/>
              <a:t>60 seconds, a reviewer must understand: What is the problem? What is the gap? What will you do? Why does it matter to THEM? Use the funder's </a:t>
            </a:r>
            <a:r>
              <a:rPr lang="en-US" sz="1100" dirty="0" smtClean="0"/>
              <a:t>buzzwords)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Frame </a:t>
            </a:r>
            <a:r>
              <a:rPr lang="en-US" sz="1100" dirty="0"/>
              <a:t>the Gap as a Critical Problem, Not Just a Lack of </a:t>
            </a:r>
            <a:r>
              <a:rPr lang="en-US" sz="1100" dirty="0" smtClean="0"/>
              <a:t>Data (Bad </a:t>
            </a:r>
            <a:r>
              <a:rPr lang="en-US" sz="1100" dirty="0"/>
              <a:t>Gap: "The effect of X on Y is not well understood."· Good Gap: "While we know X does Y in condition A, it is unknown if this holds in the critical context of B, which is essential for predicting Z. This gap prevents us from solving [the funder's problem</a:t>
            </a:r>
            <a:r>
              <a:rPr lang="en-US" sz="1100" dirty="0" smtClean="0"/>
              <a:t>].“)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Objectives </a:t>
            </a:r>
            <a:r>
              <a:rPr lang="en-US" sz="1100" dirty="0"/>
              <a:t>are Your Promise; Methods are Your Proof.· </a:t>
            </a:r>
            <a:r>
              <a:rPr lang="en-US" sz="1100" dirty="0" smtClean="0"/>
              <a:t>(Structure </a:t>
            </a:r>
            <a:r>
              <a:rPr lang="en-US" sz="1100" dirty="0"/>
              <a:t>your work package around 3-4 clear, specific objectives. For each objective, justify your methodological choice. Why this method? Why this analysis? This builds </a:t>
            </a:r>
            <a:r>
              <a:rPr lang="en-US" sz="1100" dirty="0" smtClean="0"/>
              <a:t>confidence)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Sell </a:t>
            </a:r>
            <a:r>
              <a:rPr lang="en-US" sz="1100" dirty="0"/>
              <a:t>Your Team as the Right </a:t>
            </a:r>
            <a:r>
              <a:rPr lang="en-US" sz="1100" dirty="0" smtClean="0"/>
              <a:t>People (Don't </a:t>
            </a:r>
            <a:r>
              <a:rPr lang="en-US" sz="1100" dirty="0"/>
              <a:t>just list names and publications. Briefly explain why this team, with these specific skills, is uniquely qualified to execute this specific </a:t>
            </a:r>
            <a:r>
              <a:rPr lang="en-US" sz="1100" dirty="0" smtClean="0"/>
              <a:t>project) 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Impact </a:t>
            </a:r>
            <a:r>
              <a:rPr lang="en-US" sz="1100" dirty="0"/>
              <a:t>is Not an Afterthought.· Action: Weave impact throughout the proposal. For a ministry: "This finding will allow policymakers to..." For the DFG: "This result will challenge the current paradigm by</a:t>
            </a:r>
            <a:r>
              <a:rPr lang="en-US" sz="1100" dirty="0" smtClean="0"/>
              <a:t>...“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100" dirty="0" smtClean="0"/>
              <a:t>Get </a:t>
            </a:r>
            <a:r>
              <a:rPr lang="en-US" sz="1100" dirty="0"/>
              <a:t>a Non-Expert to Read It.· </a:t>
            </a:r>
            <a:r>
              <a:rPr lang="en-US" sz="1100" dirty="0" smtClean="0"/>
              <a:t>(If </a:t>
            </a:r>
            <a:r>
              <a:rPr lang="en-US" sz="1100" dirty="0"/>
              <a:t>a colleague from a different field can't understand your core argument, it's not clear enough. Simplify the language, not the </a:t>
            </a:r>
            <a:r>
              <a:rPr lang="en-US" sz="1100" dirty="0" smtClean="0"/>
              <a:t>science)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474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0DCDFF-0E60-40F6-B80C-ACA09FB343D7}">
  <ds:schemaRefs>
    <ds:schemaRef ds:uri="869f4e91-6d04-4314-a048-254ebaf942cc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cef5e963-5a32-4926-b99c-c2a523f2f1f9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774</Words>
  <Application>Microsoft Office PowerPoint</Application>
  <PresentationFormat>Bildschirmpräsentation (16:9)</PresentationFormat>
  <Paragraphs>78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1064</cp:revision>
  <cp:lastPrinted>2024-05-03T10:09:50Z</cp:lastPrinted>
  <dcterms:created xsi:type="dcterms:W3CDTF">2016-02-03T16:44:18Z</dcterms:created>
  <dcterms:modified xsi:type="dcterms:W3CDTF">2026-02-12T19:10:23Z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