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">
  <p:sldMasterIdLst>
    <p:sldMasterId id="2147483667" r:id="rId5"/>
    <p:sldMasterId id="2147483648" r:id="rId6"/>
  </p:sldMasterIdLst>
  <p:notesMasterIdLst>
    <p:notesMasterId r:id="rId13"/>
  </p:notesMasterIdLst>
  <p:handoutMasterIdLst>
    <p:handoutMasterId r:id="rId14"/>
  </p:handoutMasterIdLst>
  <p:sldIdLst>
    <p:sldId id="410" r:id="rId7"/>
    <p:sldId id="528" r:id="rId8"/>
    <p:sldId id="536" r:id="rId9"/>
    <p:sldId id="537" r:id="rId10"/>
    <p:sldId id="529" r:id="rId11"/>
    <p:sldId id="532" r:id="rId12"/>
  </p:sldIdLst>
  <p:sldSz cx="9144000" cy="5143500" type="screen16x9"/>
  <p:notesSz cx="7104063" cy="10234613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31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ristina Backhaus" initials="KB" lastIdx="35" clrIdx="0"/>
  <p:cmAuthor id="2" name="Tanja" initials="T" lastIdx="26" clrIdx="1"/>
  <p:cmAuthor id="3" name="Theresa Habermann" initials="TH" lastIdx="70" clrIdx="2">
    <p:extLst>
      <p:ext uri="{19B8F6BF-5375-455C-9EA6-DF929625EA0E}">
        <p15:presenceInfo xmlns:p15="http://schemas.microsoft.com/office/powerpoint/2012/main" userId="S-1-5-21-1412035194-624093972-2819595877-8130" providerId="AD"/>
      </p:ext>
    </p:extLst>
  </p:cmAuthor>
  <p:cmAuthor id="4" name="Hans-Peter Ende" initials="HPE" lastIdx="25" clrIdx="3">
    <p:extLst>
      <p:ext uri="{19B8F6BF-5375-455C-9EA6-DF929625EA0E}">
        <p15:presenceInfo xmlns:p15="http://schemas.microsoft.com/office/powerpoint/2012/main" userId="S-1-5-21-1412035194-624093972-2819595877-1450" providerId="AD"/>
      </p:ext>
    </p:extLst>
  </p:cmAuthor>
  <p:cmAuthor id="5" name="schneider" initials="s" lastIdx="6" clrIdx="4">
    <p:extLst>
      <p:ext uri="{19B8F6BF-5375-455C-9EA6-DF929625EA0E}">
        <p15:presenceInfo xmlns:p15="http://schemas.microsoft.com/office/powerpoint/2012/main" userId="S-1-5-21-1412035194-624093972-2819595877-407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BFBFA"/>
    <a:srgbClr val="647629"/>
    <a:srgbClr val="2C7B33"/>
    <a:srgbClr val="515955"/>
    <a:srgbClr val="3AAE6C"/>
    <a:srgbClr val="366C62"/>
    <a:srgbClr val="252F2A"/>
    <a:srgbClr val="009999"/>
    <a:srgbClr val="9DAE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37" autoAdjust="0"/>
    <p:restoredTop sz="94404" autoAdjust="0"/>
  </p:normalViewPr>
  <p:slideViewPr>
    <p:cSldViewPr snapToObjects="1" showGuides="1">
      <p:cViewPr varScale="1">
        <p:scale>
          <a:sx n="213" d="100"/>
          <a:sy n="213" d="100"/>
        </p:scale>
        <p:origin x="444" y="162"/>
      </p:cViewPr>
      <p:guideLst>
        <p:guide orient="horz" pos="531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Objects="1">
      <p:cViewPr varScale="1">
        <p:scale>
          <a:sx n="98" d="100"/>
          <a:sy n="98" d="100"/>
        </p:scale>
        <p:origin x="3516" y="84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1.xml"/><Relationship Id="rId15" Type="http://schemas.openxmlformats.org/officeDocument/2006/relationships/commentAuthors" Target="commentAuthors.xml"/><Relationship Id="rId10" Type="http://schemas.openxmlformats.org/officeDocument/2006/relationships/slide" Target="slides/slide4.xml"/><Relationship Id="rId19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447132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r>
              <a:rPr lang="de-DE" dirty="0">
                <a:latin typeface="Segoe UI" panose="020B0502040204020203" pitchFamily="34" charset="0"/>
                <a:cs typeface="Segoe UI" panose="020B0502040204020203" pitchFamily="34" charset="0"/>
              </a:rPr>
              <a:t>Leibniz-Zentrum für Agrarlandschaftsforschung (ZALF) e. V.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6125443" y="0"/>
            <a:ext cx="976975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4110CBE3-79A1-BD49-A232-ED9679BD0A0C}" type="datetimeFigureOut">
              <a:rPr lang="de-DE" smtClean="0">
                <a:latin typeface="Segoe UI" panose="020B0502040204020203" pitchFamily="34" charset="0"/>
                <a:cs typeface="Segoe UI" panose="020B0502040204020203" pitchFamily="34" charset="0"/>
              </a:rPr>
              <a:t>09.01.2026</a:t>
            </a:fld>
            <a:endParaRPr lang="de-DE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Überschriftenplatzhalter 1">
            <a:extLst>
              <a:ext uri="{FF2B5EF4-FFF2-40B4-BE49-F238E27FC236}">
                <a16:creationId xmlns:a16="http://schemas.microsoft.com/office/drawing/2014/main" xmlns="" id="{0DA37D9C-55C1-4B43-ACB7-FBD2C834E8C5}"/>
              </a:ext>
            </a:extLst>
          </p:cNvPr>
          <p:cNvSpPr txBox="1">
            <a:spLocks/>
          </p:cNvSpPr>
          <p:nvPr/>
        </p:nvSpPr>
        <p:spPr>
          <a:xfrm>
            <a:off x="5454118" y="0"/>
            <a:ext cx="75484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defPPr>
              <a:defRPr lang="de-DE"/>
            </a:defPPr>
            <a:lvl1pPr marL="0" algn="l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dirty="0">
                <a:latin typeface="Segoe UI" panose="020B0502040204020203" pitchFamily="34" charset="0"/>
                <a:cs typeface="Segoe UI" panose="020B0502040204020203" pitchFamily="34" charset="0"/>
              </a:rPr>
              <a:t>Druck: </a:t>
            </a:r>
          </a:p>
        </p:txBody>
      </p:sp>
    </p:spTree>
    <p:extLst>
      <p:ext uri="{BB962C8B-B14F-4D97-AF65-F5344CB8AC3E}">
        <p14:creationId xmlns:p14="http://schemas.microsoft.com/office/powerpoint/2010/main" val="312351230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6EC2F23E-9A37-9047-9935-0749BC47649A}" type="datetimeFigureOut">
              <a:rPr lang="de-DE" smtClean="0"/>
              <a:t>09.01.2026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8ADED08D-112A-2946-AA43-9F60F132A8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177441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538548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077635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275413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0278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432567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5349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xmlns="" id="{850B0CB5-C46E-401E-B66D-B8873D9DB5B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BF301D-5FAD-45A8-B8BE-91AA176BBFE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2204715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slide_no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1" b="45785"/>
          <a:stretch/>
        </p:blipFill>
        <p:spPr>
          <a:xfrm>
            <a:off x="0" y="1089025"/>
            <a:ext cx="9144000" cy="2793999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90272" y="-217"/>
            <a:ext cx="1087040" cy="1087040"/>
          </a:xfrm>
          <a:prstGeom prst="rect">
            <a:avLst/>
          </a:prstGeom>
        </p:spPr>
      </p:pic>
      <p:sp>
        <p:nvSpPr>
          <p:cNvPr id="11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431540" y="1391102"/>
            <a:ext cx="8316924" cy="856612"/>
          </a:xfrm>
        </p:spPr>
        <p:txBody>
          <a:bodyPr lIns="0" r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anose="05000000000000000000" pitchFamily="2" charset="2"/>
              <a:buNone/>
              <a:tabLst/>
              <a:defRPr sz="2200" baseline="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anose="05000000000000000000" pitchFamily="2" charset="2"/>
              <a:buNone/>
              <a:tabLst/>
              <a:defRPr/>
            </a:pPr>
            <a:r>
              <a:rPr lang="de-DE" dirty="0"/>
              <a:t>Title Version 1 </a:t>
            </a:r>
            <a:br>
              <a:rPr lang="de-DE" dirty="0"/>
            </a:br>
            <a:r>
              <a:rPr lang="de-DE" dirty="0"/>
              <a:t>(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Photo</a:t>
            </a:r>
            <a:r>
              <a:rPr lang="de-DE" dirty="0"/>
              <a:t>, </a:t>
            </a:r>
            <a:r>
              <a:rPr lang="de-DE" dirty="0" err="1"/>
              <a:t>two-line</a:t>
            </a:r>
            <a:r>
              <a:rPr lang="de-DE" dirty="0"/>
              <a:t> title)</a:t>
            </a:r>
          </a:p>
          <a:p>
            <a:pPr lvl="0"/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13" hasCustomPrompt="1"/>
          </p:nvPr>
        </p:nvSpPr>
        <p:spPr>
          <a:xfrm>
            <a:off x="431540" y="3527425"/>
            <a:ext cx="6588732" cy="231061"/>
          </a:xfrm>
        </p:spPr>
        <p:txBody>
          <a:bodyPr lIns="0" tIns="0" rIns="0" anchor="b"/>
          <a:lstStyle>
            <a:lvl1pPr marL="0" indent="0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[</a:t>
            </a:r>
            <a:r>
              <a:rPr lang="de-DE" dirty="0" err="1"/>
              <a:t>acad</a:t>
            </a:r>
            <a:r>
              <a:rPr lang="de-DE" dirty="0"/>
              <a:t>. title][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name</a:t>
            </a:r>
            <a:r>
              <a:rPr lang="de-DE" dirty="0"/>
              <a:t>][last </a:t>
            </a:r>
            <a:r>
              <a:rPr lang="de-DE" dirty="0" err="1"/>
              <a:t>name</a:t>
            </a:r>
            <a:r>
              <a:rPr lang="de-DE" dirty="0"/>
              <a:t>], [</a:t>
            </a:r>
            <a:r>
              <a:rPr lang="de-DE" dirty="0" err="1"/>
              <a:t>job</a:t>
            </a:r>
            <a:r>
              <a:rPr lang="de-DE" dirty="0"/>
              <a:t> </a:t>
            </a:r>
            <a:r>
              <a:rPr lang="de-DE" dirty="0" err="1"/>
              <a:t>position</a:t>
            </a:r>
            <a:r>
              <a:rPr lang="de-DE" dirty="0"/>
              <a:t>]</a:t>
            </a:r>
          </a:p>
        </p:txBody>
      </p:sp>
      <p:sp>
        <p:nvSpPr>
          <p:cNvPr id="16" name="Textplatzhalt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791580" y="4745707"/>
            <a:ext cx="790575" cy="181768"/>
          </a:xfrm>
        </p:spPr>
        <p:txBody>
          <a:bodyPr lIns="0" tIns="0" rIns="0"/>
          <a:lstStyle>
            <a:lvl1pPr marL="0" indent="0">
              <a:buNone/>
              <a:defRPr sz="105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DD.MM.YYYY</a:t>
            </a:r>
          </a:p>
        </p:txBody>
      </p:sp>
      <p:sp>
        <p:nvSpPr>
          <p:cNvPr id="18" name="Titel 1"/>
          <p:cNvSpPr txBox="1">
            <a:spLocks/>
          </p:cNvSpPr>
          <p:nvPr userDrawn="1"/>
        </p:nvSpPr>
        <p:spPr>
          <a:xfrm>
            <a:off x="431540" y="404219"/>
            <a:ext cx="4649864" cy="27816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bg2"/>
                </a:solidFill>
                <a:latin typeface="+mn-lt"/>
                <a:ea typeface="+mj-ea"/>
                <a:cs typeface="Open Sans bold"/>
              </a:defRPr>
            </a:lvl1pPr>
          </a:lstStyle>
          <a:p>
            <a:r>
              <a:rPr lang="de-DE" sz="1400" dirty="0">
                <a:solidFill>
                  <a:srgbClr val="000000"/>
                </a:solidFill>
              </a:rPr>
              <a:t>Leibniz </a:t>
            </a:r>
            <a:r>
              <a:rPr lang="de-DE" sz="1400" dirty="0" err="1">
                <a:solidFill>
                  <a:srgbClr val="000000"/>
                </a:solidFill>
              </a:rPr>
              <a:t>Centre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err="1">
                <a:solidFill>
                  <a:srgbClr val="000000"/>
                </a:solidFill>
              </a:rPr>
              <a:t>for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err="1">
                <a:solidFill>
                  <a:srgbClr val="000000"/>
                </a:solidFill>
              </a:rPr>
              <a:t>Agricultural</a:t>
            </a:r>
            <a:r>
              <a:rPr lang="de-DE" sz="1400" baseline="0" dirty="0">
                <a:solidFill>
                  <a:srgbClr val="000000"/>
                </a:solidFill>
              </a:rPr>
              <a:t> </a:t>
            </a:r>
            <a:r>
              <a:rPr lang="de-DE" sz="1400" baseline="0" dirty="0" err="1">
                <a:solidFill>
                  <a:srgbClr val="000000"/>
                </a:solidFill>
              </a:rPr>
              <a:t>Landscape</a:t>
            </a:r>
            <a:r>
              <a:rPr lang="de-DE" sz="1400" baseline="0" dirty="0">
                <a:solidFill>
                  <a:srgbClr val="000000"/>
                </a:solidFill>
              </a:rPr>
              <a:t> Research (ZALF)</a:t>
            </a:r>
            <a:endParaRPr lang="de-DE" sz="1800" kern="1200" dirty="0">
              <a:solidFill>
                <a:srgbClr val="000000"/>
              </a:solidFill>
              <a:latin typeface="+mn-lt"/>
              <a:ea typeface="+mj-ea"/>
              <a:cs typeface="Open Sans Regular"/>
            </a:endParaRPr>
          </a:p>
        </p:txBody>
      </p:sp>
    </p:spTree>
    <p:extLst>
      <p:ext uri="{BB962C8B-B14F-4D97-AF65-F5344CB8AC3E}">
        <p14:creationId xmlns:p14="http://schemas.microsoft.com/office/powerpoint/2010/main" val="662755938"/>
      </p:ext>
    </p:extLst>
  </p:cSld>
  <p:clrMapOvr>
    <a:masterClrMapping/>
  </p:clrMapOvr>
  <p:transition spd="med"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slide_with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1" b="45785"/>
          <a:stretch/>
        </p:blipFill>
        <p:spPr>
          <a:xfrm>
            <a:off x="0" y="1089025"/>
            <a:ext cx="9144000" cy="2793999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90272" y="-217"/>
            <a:ext cx="1087040" cy="1087040"/>
          </a:xfrm>
          <a:prstGeom prst="rect">
            <a:avLst/>
          </a:prstGeom>
        </p:spPr>
      </p:pic>
      <p:sp>
        <p:nvSpPr>
          <p:cNvPr id="4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431540" y="1391102"/>
            <a:ext cx="4138613" cy="1298696"/>
          </a:xfrm>
        </p:spPr>
        <p:txBody>
          <a:bodyPr lIns="0" r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anose="05000000000000000000" pitchFamily="2" charset="2"/>
              <a:buNone/>
              <a:tabLst/>
              <a:defRPr sz="2200" baseline="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anose="05000000000000000000" pitchFamily="2" charset="2"/>
              <a:buNone/>
              <a:tabLst/>
              <a:defRPr/>
            </a:pPr>
            <a:r>
              <a:rPr lang="de-DE" dirty="0"/>
              <a:t>Title Version 1 </a:t>
            </a:r>
            <a:br>
              <a:rPr lang="de-DE" dirty="0"/>
            </a:br>
            <a:r>
              <a:rPr lang="de-DE" dirty="0"/>
              <a:t>(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Photo</a:t>
            </a:r>
            <a:r>
              <a:rPr lang="de-DE" dirty="0"/>
              <a:t>, </a:t>
            </a:r>
            <a:r>
              <a:rPr lang="de-DE" dirty="0" err="1"/>
              <a:t>three-line</a:t>
            </a:r>
            <a:r>
              <a:rPr lang="de-DE" dirty="0"/>
              <a:t> title)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 hasCustomPrompt="1"/>
          </p:nvPr>
        </p:nvSpPr>
        <p:spPr>
          <a:xfrm>
            <a:off x="431540" y="3527425"/>
            <a:ext cx="4138612" cy="231061"/>
          </a:xfrm>
        </p:spPr>
        <p:txBody>
          <a:bodyPr lIns="0" tIns="0" rIns="0" anchor="b"/>
          <a:lstStyle>
            <a:lvl1pPr marL="0" indent="0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[</a:t>
            </a:r>
            <a:r>
              <a:rPr lang="de-DE" dirty="0" err="1"/>
              <a:t>acad</a:t>
            </a:r>
            <a:r>
              <a:rPr lang="de-DE" dirty="0"/>
              <a:t>. title][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name</a:t>
            </a:r>
            <a:r>
              <a:rPr lang="de-DE" dirty="0"/>
              <a:t>][last </a:t>
            </a:r>
            <a:r>
              <a:rPr lang="de-DE" dirty="0" err="1"/>
              <a:t>name</a:t>
            </a:r>
            <a:r>
              <a:rPr lang="de-DE" dirty="0"/>
              <a:t>], [</a:t>
            </a:r>
            <a:r>
              <a:rPr lang="de-DE" dirty="0" err="1"/>
              <a:t>job</a:t>
            </a:r>
            <a:r>
              <a:rPr lang="de-DE" dirty="0"/>
              <a:t> </a:t>
            </a:r>
            <a:r>
              <a:rPr lang="de-DE" dirty="0" err="1"/>
              <a:t>position</a:t>
            </a:r>
            <a:r>
              <a:rPr lang="de-DE" dirty="0"/>
              <a:t>]</a:t>
            </a:r>
          </a:p>
        </p:txBody>
      </p:sp>
      <p:sp>
        <p:nvSpPr>
          <p:cNvPr id="20" name="Titel 1"/>
          <p:cNvSpPr txBox="1">
            <a:spLocks/>
          </p:cNvSpPr>
          <p:nvPr userDrawn="1"/>
        </p:nvSpPr>
        <p:spPr>
          <a:xfrm>
            <a:off x="431540" y="4745707"/>
            <a:ext cx="441504" cy="19191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baseline="0">
                <a:solidFill>
                  <a:schemeClr val="bg2"/>
                </a:solidFill>
                <a:latin typeface="+mn-lt"/>
                <a:ea typeface="+mj-ea"/>
                <a:cs typeface="Open Sans bold"/>
              </a:defRPr>
            </a:lvl1pPr>
          </a:lstStyle>
          <a:p>
            <a:r>
              <a:rPr lang="de-DE" sz="1050" dirty="0">
                <a:solidFill>
                  <a:schemeClr val="tx1"/>
                </a:solidFill>
              </a:rPr>
              <a:t>Date:</a:t>
            </a:r>
            <a:endParaRPr lang="de-DE" sz="800" dirty="0">
              <a:solidFill>
                <a:schemeClr val="tx1"/>
              </a:solidFill>
              <a:ea typeface="+mn-ea"/>
              <a:cs typeface="Open Sans Regular"/>
            </a:endParaRPr>
          </a:p>
        </p:txBody>
      </p:sp>
      <p:sp>
        <p:nvSpPr>
          <p:cNvPr id="24" name="Textplatzhalt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791580" y="4745707"/>
            <a:ext cx="790575" cy="181768"/>
          </a:xfrm>
        </p:spPr>
        <p:txBody>
          <a:bodyPr lIns="0" tIns="0" rIns="0"/>
          <a:lstStyle>
            <a:lvl1pPr marL="0" indent="0">
              <a:buNone/>
              <a:defRPr sz="105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DD.MM.YYYY</a:t>
            </a:r>
          </a:p>
        </p:txBody>
      </p:sp>
      <p:sp>
        <p:nvSpPr>
          <p:cNvPr id="16" name="Titel 1"/>
          <p:cNvSpPr txBox="1">
            <a:spLocks/>
          </p:cNvSpPr>
          <p:nvPr userDrawn="1"/>
        </p:nvSpPr>
        <p:spPr>
          <a:xfrm>
            <a:off x="431540" y="404219"/>
            <a:ext cx="4649864" cy="27816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bg2"/>
                </a:solidFill>
                <a:latin typeface="+mn-lt"/>
                <a:ea typeface="+mj-ea"/>
                <a:cs typeface="Open Sans bold"/>
              </a:defRPr>
            </a:lvl1pPr>
          </a:lstStyle>
          <a:p>
            <a:r>
              <a:rPr lang="de-DE" sz="1400" dirty="0">
                <a:solidFill>
                  <a:srgbClr val="000000"/>
                </a:solidFill>
              </a:rPr>
              <a:t>Leibniz </a:t>
            </a:r>
            <a:r>
              <a:rPr lang="de-DE" sz="1400" dirty="0" err="1">
                <a:solidFill>
                  <a:srgbClr val="000000"/>
                </a:solidFill>
              </a:rPr>
              <a:t>Centre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err="1">
                <a:solidFill>
                  <a:srgbClr val="000000"/>
                </a:solidFill>
              </a:rPr>
              <a:t>for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err="1">
                <a:solidFill>
                  <a:srgbClr val="000000"/>
                </a:solidFill>
              </a:rPr>
              <a:t>Agricultural</a:t>
            </a:r>
            <a:r>
              <a:rPr lang="de-DE" sz="1400" baseline="0" dirty="0">
                <a:solidFill>
                  <a:srgbClr val="000000"/>
                </a:solidFill>
              </a:rPr>
              <a:t> </a:t>
            </a:r>
            <a:r>
              <a:rPr lang="de-DE" sz="1400" baseline="0" dirty="0" err="1">
                <a:solidFill>
                  <a:srgbClr val="000000"/>
                </a:solidFill>
              </a:rPr>
              <a:t>Landscape</a:t>
            </a:r>
            <a:r>
              <a:rPr lang="de-DE" sz="1400" baseline="0" dirty="0">
                <a:solidFill>
                  <a:srgbClr val="000000"/>
                </a:solidFill>
              </a:rPr>
              <a:t> Research (ZALF)</a:t>
            </a:r>
            <a:endParaRPr lang="de-DE" sz="1800" kern="1200" dirty="0">
              <a:solidFill>
                <a:srgbClr val="000000"/>
              </a:solidFill>
              <a:latin typeface="+mn-lt"/>
              <a:ea typeface="+mj-ea"/>
              <a:cs typeface="Open Sans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615640991"/>
      </p:ext>
    </p:extLst>
  </p:cSld>
  <p:clrMapOvr>
    <a:masterClrMapping/>
  </p:clrMapOvr>
  <p:transition spd="med">
    <p:fade/>
  </p:transition>
  <p:extLst>
    <p:ext uri="{DCECCB84-F9BA-43D5-87BE-67443E8EF086}">
      <p15:sldGuideLst xmlns:p15="http://schemas.microsoft.com/office/powerpoint/2012/main">
        <p15:guide id="3" pos="5488">
          <p15:clr>
            <a:srgbClr val="FBAE40"/>
          </p15:clr>
        </p15:guide>
        <p15:guide id="6" pos="3016" userDrawn="1">
          <p15:clr>
            <a:srgbClr val="FBAE40"/>
          </p15:clr>
        </p15:guide>
        <p15:guide id="7" orient="horz" pos="1212" userDrawn="1">
          <p15:clr>
            <a:srgbClr val="FBAE40"/>
          </p15:clr>
        </p15:guide>
        <p15:guide id="10" orient="horz" pos="2754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Bildplatzhalter 27"/>
          <p:cNvSpPr>
            <a:spLocks noGrp="1"/>
          </p:cNvSpPr>
          <p:nvPr>
            <p:ph type="pic" sz="quarter" idx="14" hasCustomPrompt="1"/>
          </p:nvPr>
        </p:nvSpPr>
        <p:spPr>
          <a:xfrm>
            <a:off x="5118787" y="1059582"/>
            <a:ext cx="3784600" cy="240036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err="1"/>
              <a:t>picture</a:t>
            </a:r>
            <a:endParaRPr lang="de-DE" dirty="0"/>
          </a:p>
        </p:txBody>
      </p:sp>
      <p:sp>
        <p:nvSpPr>
          <p:cNvPr id="16" name="Textplatzhalter 40"/>
          <p:cNvSpPr>
            <a:spLocks noGrp="1"/>
          </p:cNvSpPr>
          <p:nvPr>
            <p:ph type="body" sz="quarter" idx="21" hasCustomPrompt="1"/>
          </p:nvPr>
        </p:nvSpPr>
        <p:spPr>
          <a:xfrm>
            <a:off x="223324" y="1059647"/>
            <a:ext cx="4194175" cy="438150"/>
          </a:xfrm>
        </p:spPr>
        <p:txBody>
          <a:bodyPr lIns="0" tIns="0"/>
          <a:lstStyle>
            <a:lvl1pPr marL="0" indent="0">
              <a:buNone/>
              <a:defRPr sz="16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de-DE" dirty="0" err="1"/>
              <a:t>headline</a:t>
            </a:r>
            <a:r>
              <a:rPr lang="de-DE" dirty="0"/>
              <a:t>, Segoe UI </a:t>
            </a:r>
            <a:r>
              <a:rPr lang="de-DE" dirty="0" err="1"/>
              <a:t>Semibold</a:t>
            </a:r>
            <a:r>
              <a:rPr lang="de-DE" dirty="0"/>
              <a:t>, 16pt</a:t>
            </a:r>
          </a:p>
        </p:txBody>
      </p:sp>
      <p:sp>
        <p:nvSpPr>
          <p:cNvPr id="17" name="Textplatzhalter 43"/>
          <p:cNvSpPr>
            <a:spLocks noGrp="1"/>
          </p:cNvSpPr>
          <p:nvPr>
            <p:ph type="body" sz="quarter" idx="23" hasCustomPrompt="1"/>
          </p:nvPr>
        </p:nvSpPr>
        <p:spPr>
          <a:xfrm>
            <a:off x="5118787" y="3510747"/>
            <a:ext cx="3784600" cy="311150"/>
          </a:xfrm>
        </p:spPr>
        <p:txBody>
          <a:bodyPr lIns="0" tIns="0"/>
          <a:lstStyle>
            <a:lvl1pPr marL="0" indent="0">
              <a:buNone/>
              <a:defRPr sz="11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err="1"/>
              <a:t>caption</a:t>
            </a:r>
            <a:r>
              <a:rPr lang="de-DE" dirty="0"/>
              <a:t>, Segoe UI, 12pt</a:t>
            </a:r>
          </a:p>
        </p:txBody>
      </p:sp>
      <p:sp>
        <p:nvSpPr>
          <p:cNvPr id="18" name="Textplatzhalter 45"/>
          <p:cNvSpPr>
            <a:spLocks noGrp="1"/>
          </p:cNvSpPr>
          <p:nvPr>
            <p:ph type="body" sz="quarter" idx="24" hasCustomPrompt="1"/>
          </p:nvPr>
        </p:nvSpPr>
        <p:spPr>
          <a:xfrm>
            <a:off x="223324" y="2450297"/>
            <a:ext cx="4194175" cy="1371600"/>
          </a:xfrm>
        </p:spPr>
        <p:txBody>
          <a:bodyPr lIns="0" tIns="0"/>
          <a:lstStyle>
            <a:lvl1pPr>
              <a:defRPr sz="16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err="1"/>
              <a:t>bullet</a:t>
            </a:r>
            <a:r>
              <a:rPr lang="de-DE" dirty="0"/>
              <a:t> </a:t>
            </a:r>
            <a:r>
              <a:rPr lang="de-DE" dirty="0" err="1"/>
              <a:t>points</a:t>
            </a:r>
            <a:r>
              <a:rPr lang="de-DE" dirty="0"/>
              <a:t>, Segoe UI, 16pt</a:t>
            </a:r>
          </a:p>
        </p:txBody>
      </p:sp>
      <p:sp>
        <p:nvSpPr>
          <p:cNvPr id="19" name="Textplatzhalter 40"/>
          <p:cNvSpPr>
            <a:spLocks noGrp="1"/>
          </p:cNvSpPr>
          <p:nvPr>
            <p:ph type="body" sz="quarter" idx="22" hasCustomPrompt="1"/>
          </p:nvPr>
        </p:nvSpPr>
        <p:spPr>
          <a:xfrm>
            <a:off x="223324" y="1764497"/>
            <a:ext cx="4194175" cy="438150"/>
          </a:xfrm>
        </p:spPr>
        <p:txBody>
          <a:bodyPr lIns="0" tIns="0"/>
          <a:lstStyle>
            <a:lvl1pPr marL="0" indent="0">
              <a:buNone/>
              <a:defRPr sz="16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field</a:t>
            </a:r>
            <a:r>
              <a:rPr lang="de-DE" dirty="0"/>
              <a:t>, Segoe UI, 16pt</a:t>
            </a:r>
          </a:p>
        </p:txBody>
      </p:sp>
      <p:sp>
        <p:nvSpPr>
          <p:cNvPr id="11" name="Titelplatzhalter 1"/>
          <p:cNvSpPr>
            <a:spLocks noGrp="1"/>
          </p:cNvSpPr>
          <p:nvPr>
            <p:ph type="title"/>
          </p:nvPr>
        </p:nvSpPr>
        <p:spPr>
          <a:xfrm>
            <a:off x="233236" y="61139"/>
            <a:ext cx="7209265" cy="720684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xmlns="" id="{EB2F8E32-630E-4E61-8F2E-E181B018742E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8E9B98B9-A8BF-4AE1-837A-DA922CF9D24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3899445"/>
      </p:ext>
    </p:extLst>
  </p:cSld>
  <p:clrMapOvr>
    <a:masterClrMapping/>
  </p:clrMapOvr>
  <p:transition spd="med"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slide with partner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nhaltsplatzhalter 2"/>
          <p:cNvSpPr>
            <a:spLocks noGrp="1"/>
          </p:cNvSpPr>
          <p:nvPr>
            <p:ph sz="quarter" idx="17" hasCustomPrompt="1"/>
          </p:nvPr>
        </p:nvSpPr>
        <p:spPr>
          <a:xfrm>
            <a:off x="223324" y="4540220"/>
            <a:ext cx="1009650" cy="476249"/>
          </a:xfrm>
          <a:noFill/>
        </p:spPr>
        <p:txBody>
          <a:bodyPr/>
          <a:lstStyle>
            <a:lvl1pPr marL="0" indent="0" algn="l">
              <a:buNone/>
              <a:defRPr sz="7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dirty="0" err="1"/>
              <a:t>Placeholder</a:t>
            </a:r>
            <a:r>
              <a:rPr lang="de-DE" dirty="0"/>
              <a:t> Partnerlogos</a:t>
            </a:r>
          </a:p>
        </p:txBody>
      </p:sp>
      <p:sp>
        <p:nvSpPr>
          <p:cNvPr id="11" name="Inhaltsplatzhalter 2"/>
          <p:cNvSpPr>
            <a:spLocks noGrp="1"/>
          </p:cNvSpPr>
          <p:nvPr>
            <p:ph sz="quarter" idx="18" hasCustomPrompt="1"/>
          </p:nvPr>
        </p:nvSpPr>
        <p:spPr>
          <a:xfrm>
            <a:off x="1423474" y="4540220"/>
            <a:ext cx="1009650" cy="476249"/>
          </a:xfrm>
        </p:spPr>
        <p:txBody>
          <a:bodyPr/>
          <a:lstStyle>
            <a:lvl1pPr marL="0" indent="0" algn="l">
              <a:buNone/>
              <a:defRPr sz="7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dirty="0" err="1"/>
              <a:t>Placeholder</a:t>
            </a:r>
            <a:r>
              <a:rPr lang="de-DE" dirty="0"/>
              <a:t> Partnerlogos</a:t>
            </a:r>
          </a:p>
        </p:txBody>
      </p:sp>
      <p:sp>
        <p:nvSpPr>
          <p:cNvPr id="19" name="Inhaltsplatzhalter 2"/>
          <p:cNvSpPr>
            <a:spLocks noGrp="1"/>
          </p:cNvSpPr>
          <p:nvPr>
            <p:ph sz="quarter" idx="19" hasCustomPrompt="1"/>
          </p:nvPr>
        </p:nvSpPr>
        <p:spPr>
          <a:xfrm>
            <a:off x="2604574" y="4540220"/>
            <a:ext cx="1009650" cy="476249"/>
          </a:xfrm>
        </p:spPr>
        <p:txBody>
          <a:bodyPr/>
          <a:lstStyle>
            <a:lvl1pPr marL="0" indent="0" algn="l">
              <a:buNone/>
              <a:defRPr sz="7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dirty="0" err="1"/>
              <a:t>Placeholder</a:t>
            </a:r>
            <a:r>
              <a:rPr lang="de-DE" dirty="0"/>
              <a:t> Partnerlogos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233236" y="61139"/>
            <a:ext cx="7209265" cy="720684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21" name="Bildplatzhalter 27">
            <a:extLst>
              <a:ext uri="{FF2B5EF4-FFF2-40B4-BE49-F238E27FC236}">
                <a16:creationId xmlns:a16="http://schemas.microsoft.com/office/drawing/2014/main" xmlns="" id="{D4E403AD-DF6B-4008-8FA8-4BA5A0169A2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118787" y="1059582"/>
            <a:ext cx="3784600" cy="240036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err="1"/>
              <a:t>picture</a:t>
            </a:r>
            <a:endParaRPr lang="de-DE" dirty="0"/>
          </a:p>
        </p:txBody>
      </p:sp>
      <p:sp>
        <p:nvSpPr>
          <p:cNvPr id="22" name="Textplatzhalter 40">
            <a:extLst>
              <a:ext uri="{FF2B5EF4-FFF2-40B4-BE49-F238E27FC236}">
                <a16:creationId xmlns:a16="http://schemas.microsoft.com/office/drawing/2014/main" xmlns="" id="{BF5B707E-605C-4FC7-B351-EA02D83EE9E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23324" y="1059647"/>
            <a:ext cx="4194175" cy="438150"/>
          </a:xfrm>
        </p:spPr>
        <p:txBody>
          <a:bodyPr lIns="0" tIns="0"/>
          <a:lstStyle>
            <a:lvl1pPr marL="0" indent="0">
              <a:buNone/>
              <a:defRPr sz="16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de-DE" dirty="0" err="1"/>
              <a:t>headline</a:t>
            </a:r>
            <a:r>
              <a:rPr lang="de-DE" dirty="0"/>
              <a:t>, Segoe UI </a:t>
            </a:r>
            <a:r>
              <a:rPr lang="de-DE" dirty="0" err="1"/>
              <a:t>Semibold</a:t>
            </a:r>
            <a:r>
              <a:rPr lang="de-DE" dirty="0"/>
              <a:t>, 16pt</a:t>
            </a:r>
          </a:p>
        </p:txBody>
      </p:sp>
      <p:sp>
        <p:nvSpPr>
          <p:cNvPr id="23" name="Textplatzhalter 43">
            <a:extLst>
              <a:ext uri="{FF2B5EF4-FFF2-40B4-BE49-F238E27FC236}">
                <a16:creationId xmlns:a16="http://schemas.microsoft.com/office/drawing/2014/main" xmlns="" id="{6C124B60-56E9-4F4A-87C7-15297D5F691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118787" y="3510747"/>
            <a:ext cx="3784600" cy="311150"/>
          </a:xfrm>
        </p:spPr>
        <p:txBody>
          <a:bodyPr lIns="0" tIns="0"/>
          <a:lstStyle>
            <a:lvl1pPr marL="0" indent="0">
              <a:buNone/>
              <a:defRPr sz="11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err="1"/>
              <a:t>caption</a:t>
            </a:r>
            <a:r>
              <a:rPr lang="de-DE" dirty="0"/>
              <a:t>, Segoe UI, 12pt</a:t>
            </a:r>
          </a:p>
        </p:txBody>
      </p:sp>
      <p:sp>
        <p:nvSpPr>
          <p:cNvPr id="24" name="Textplatzhalter 45">
            <a:extLst>
              <a:ext uri="{FF2B5EF4-FFF2-40B4-BE49-F238E27FC236}">
                <a16:creationId xmlns:a16="http://schemas.microsoft.com/office/drawing/2014/main" xmlns="" id="{08C60E19-2A7C-4903-8654-7BD8B4141D6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23324" y="2450297"/>
            <a:ext cx="4194175" cy="1371600"/>
          </a:xfrm>
        </p:spPr>
        <p:txBody>
          <a:bodyPr lIns="0" tIns="0"/>
          <a:lstStyle>
            <a:lvl1pPr>
              <a:defRPr sz="16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err="1"/>
              <a:t>bullet</a:t>
            </a:r>
            <a:r>
              <a:rPr lang="de-DE" dirty="0"/>
              <a:t> </a:t>
            </a:r>
            <a:r>
              <a:rPr lang="de-DE" dirty="0" err="1"/>
              <a:t>points</a:t>
            </a:r>
            <a:r>
              <a:rPr lang="de-DE" dirty="0"/>
              <a:t>, Segoe UI, 16pt</a:t>
            </a:r>
          </a:p>
        </p:txBody>
      </p:sp>
      <p:sp>
        <p:nvSpPr>
          <p:cNvPr id="25" name="Textplatzhalter 40">
            <a:extLst>
              <a:ext uri="{FF2B5EF4-FFF2-40B4-BE49-F238E27FC236}">
                <a16:creationId xmlns:a16="http://schemas.microsoft.com/office/drawing/2014/main" xmlns="" id="{8EB58AD0-9316-4EAA-B481-F726E6D0756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23324" y="1764497"/>
            <a:ext cx="4194175" cy="438150"/>
          </a:xfrm>
        </p:spPr>
        <p:txBody>
          <a:bodyPr lIns="0" tIns="0"/>
          <a:lstStyle>
            <a:lvl1pPr marL="0" indent="0">
              <a:buNone/>
              <a:defRPr sz="16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field</a:t>
            </a:r>
            <a:r>
              <a:rPr lang="de-DE" dirty="0"/>
              <a:t>, Segoe UI, 16pt</a:t>
            </a:r>
          </a:p>
        </p:txBody>
      </p:sp>
    </p:spTree>
    <p:extLst>
      <p:ext uri="{BB962C8B-B14F-4D97-AF65-F5344CB8AC3E}">
        <p14:creationId xmlns:p14="http://schemas.microsoft.com/office/powerpoint/2010/main" val="1547912345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is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err="1"/>
              <a:t>Thank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attention</a:t>
            </a:r>
            <a:r>
              <a:rPr lang="de-DE" dirty="0"/>
              <a:t>.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xmlns="" id="{208D8C20-E3B3-40C2-B640-EEC85124DD7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1285"/>
          <a:stretch/>
        </p:blipFill>
        <p:spPr>
          <a:xfrm>
            <a:off x="1" y="4479962"/>
            <a:ext cx="9143999" cy="663538"/>
          </a:xfrm>
          <a:prstGeom prst="rect">
            <a:avLst/>
          </a:prstGeom>
        </p:spPr>
      </p:pic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E9B98B9-A8BF-4AE1-837A-DA922CF9D24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extplatzhalter 5"/>
          <p:cNvSpPr>
            <a:spLocks noGrp="1"/>
          </p:cNvSpPr>
          <p:nvPr>
            <p:ph type="body" sz="quarter" idx="13" hasCustomPrompt="1"/>
          </p:nvPr>
        </p:nvSpPr>
        <p:spPr>
          <a:xfrm>
            <a:off x="971600" y="4680949"/>
            <a:ext cx="6588732" cy="231061"/>
          </a:xfrm>
        </p:spPr>
        <p:txBody>
          <a:bodyPr lIns="0" tIns="0" rIns="0" anchor="b"/>
          <a:lstStyle>
            <a:lvl1pPr marL="0" indent="0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[</a:t>
            </a:r>
            <a:r>
              <a:rPr lang="de-DE" dirty="0" err="1"/>
              <a:t>acad</a:t>
            </a:r>
            <a:r>
              <a:rPr lang="de-DE" dirty="0"/>
              <a:t>. title][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name</a:t>
            </a:r>
            <a:r>
              <a:rPr lang="de-DE" dirty="0"/>
              <a:t>][last </a:t>
            </a:r>
            <a:r>
              <a:rPr lang="de-DE" dirty="0" err="1"/>
              <a:t>name</a:t>
            </a:r>
            <a:r>
              <a:rPr lang="de-DE" dirty="0"/>
              <a:t>], [Email], [Tel.nr.]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 hasCustomPrompt="1"/>
          </p:nvPr>
        </p:nvSpPr>
        <p:spPr>
          <a:xfrm>
            <a:off x="267089" y="4680949"/>
            <a:ext cx="668507" cy="231061"/>
          </a:xfrm>
        </p:spPr>
        <p:txBody>
          <a:bodyPr lIns="0" tIns="0" rIns="0" anchor="b"/>
          <a:lstStyle>
            <a:lvl1pPr marL="0" indent="0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err="1"/>
              <a:t>Contact</a:t>
            </a:r>
            <a:r>
              <a:rPr lang="de-DE" dirty="0"/>
              <a:t>:</a:t>
            </a:r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4262" y="1803382"/>
            <a:ext cx="5915476" cy="155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830257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3389" y="288154"/>
            <a:ext cx="6862762" cy="280087"/>
          </a:xfrm>
        </p:spPr>
        <p:txBody>
          <a:bodyPr lIns="0" tIns="0" bIns="0" anchor="b" anchorCtr="0"/>
          <a:lstStyle>
            <a:lvl1pPr marL="0" indent="0">
              <a:buNone/>
              <a:defRPr sz="2200" baseline="0">
                <a:solidFill>
                  <a:schemeClr val="bg2"/>
                </a:solidFill>
                <a:latin typeface="+mn-lt"/>
                <a:cs typeface="Open Sans Bold"/>
              </a:defRPr>
            </a:lvl1pPr>
          </a:lstStyle>
          <a:p>
            <a:pPr lvl="0"/>
            <a:r>
              <a:rPr lang="de-DE" dirty="0">
                <a:latin typeface="+mn-lt"/>
              </a:rPr>
              <a:t>Page title, Segoe UI, 22pt</a:t>
            </a:r>
            <a:endParaRPr lang="de-DE" dirty="0"/>
          </a:p>
        </p:txBody>
      </p:sp>
      <p:sp>
        <p:nvSpPr>
          <p:cNvPr id="33" name="Bildplatzhalter 27"/>
          <p:cNvSpPr>
            <a:spLocks noGrp="1"/>
          </p:cNvSpPr>
          <p:nvPr>
            <p:ph type="pic" sz="quarter" idx="14" hasCustomPrompt="1"/>
          </p:nvPr>
        </p:nvSpPr>
        <p:spPr>
          <a:xfrm>
            <a:off x="4921250" y="1225485"/>
            <a:ext cx="3784600" cy="2400365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de-DE" dirty="0"/>
              <a:t>Picture</a:t>
            </a:r>
          </a:p>
        </p:txBody>
      </p:sp>
      <p:sp>
        <p:nvSpPr>
          <p:cNvPr id="41" name="Textplatzhalter 40"/>
          <p:cNvSpPr>
            <a:spLocks noGrp="1"/>
          </p:cNvSpPr>
          <p:nvPr>
            <p:ph type="body" sz="quarter" idx="21" hasCustomPrompt="1"/>
          </p:nvPr>
        </p:nvSpPr>
        <p:spPr>
          <a:xfrm>
            <a:off x="433388" y="1225550"/>
            <a:ext cx="4194175" cy="438150"/>
          </a:xfrm>
        </p:spPr>
        <p:txBody>
          <a:bodyPr lIns="0" tIns="0"/>
          <a:lstStyle>
            <a:lvl1pPr marL="0" indent="0">
              <a:buNone/>
              <a:defRPr sz="1600" baseline="0">
                <a:solidFill>
                  <a:srgbClr val="000000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Header, Segoe UI </a:t>
            </a:r>
            <a:r>
              <a:rPr lang="de-DE" dirty="0" err="1"/>
              <a:t>Semibold</a:t>
            </a:r>
            <a:r>
              <a:rPr lang="de-DE" dirty="0"/>
              <a:t>, 16pt</a:t>
            </a:r>
          </a:p>
        </p:txBody>
      </p:sp>
      <p:sp>
        <p:nvSpPr>
          <p:cNvPr id="44" name="Textplatzhalter 43"/>
          <p:cNvSpPr>
            <a:spLocks noGrp="1"/>
          </p:cNvSpPr>
          <p:nvPr>
            <p:ph type="body" sz="quarter" idx="23" hasCustomPrompt="1"/>
          </p:nvPr>
        </p:nvSpPr>
        <p:spPr>
          <a:xfrm>
            <a:off x="4921250" y="3676650"/>
            <a:ext cx="3784600" cy="311150"/>
          </a:xfrm>
        </p:spPr>
        <p:txBody>
          <a:bodyPr lIns="0" tIns="0"/>
          <a:lstStyle>
            <a:lvl1pPr marL="0" indent="0">
              <a:buNone/>
              <a:defRPr sz="100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dirty="0"/>
              <a:t>Caption, Segoe UI, 10pt</a:t>
            </a:r>
          </a:p>
        </p:txBody>
      </p:sp>
      <p:sp>
        <p:nvSpPr>
          <p:cNvPr id="46" name="Textplatzhalter 45"/>
          <p:cNvSpPr>
            <a:spLocks noGrp="1"/>
          </p:cNvSpPr>
          <p:nvPr>
            <p:ph type="body" sz="quarter" idx="24" hasCustomPrompt="1"/>
          </p:nvPr>
        </p:nvSpPr>
        <p:spPr>
          <a:xfrm>
            <a:off x="433388" y="2616200"/>
            <a:ext cx="4194175" cy="1371600"/>
          </a:xfrm>
        </p:spPr>
        <p:txBody>
          <a:bodyPr lIns="0" tIns="0"/>
          <a:lstStyle>
            <a:lvl1pPr>
              <a:defRPr sz="16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dirty="0"/>
              <a:t>List, Segoe UI, 16pt</a:t>
            </a:r>
          </a:p>
        </p:txBody>
      </p:sp>
      <p:sp>
        <p:nvSpPr>
          <p:cNvPr id="47" name="Textplatzhalter 40"/>
          <p:cNvSpPr>
            <a:spLocks noGrp="1"/>
          </p:cNvSpPr>
          <p:nvPr>
            <p:ph type="body" sz="quarter" idx="22" hasCustomPrompt="1"/>
          </p:nvPr>
        </p:nvSpPr>
        <p:spPr>
          <a:xfrm>
            <a:off x="433388" y="1930400"/>
            <a:ext cx="4194175" cy="438150"/>
          </a:xfrm>
        </p:spPr>
        <p:txBody>
          <a:bodyPr lIns="0" tIns="0"/>
          <a:lstStyle>
            <a:lvl1pPr marL="0" indent="0">
              <a:buNone/>
              <a:defRPr sz="1600" baseline="0">
                <a:solidFill>
                  <a:srgbClr val="000000"/>
                </a:solidFill>
                <a:latin typeface="+mn-lt"/>
              </a:defRPr>
            </a:lvl1pPr>
          </a:lstStyle>
          <a:p>
            <a:pPr lvl="0"/>
            <a:r>
              <a:rPr lang="de-DE" dirty="0"/>
              <a:t>Text, Segoe UI, 16pt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de-DE"/>
              <a:t>Page </a:t>
            </a:r>
            <a:fld id="{FACA0C35-8676-41D7-9211-221F81F964E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Textplatzhalter 2"/>
          <p:cNvSpPr txBox="1">
            <a:spLocks/>
          </p:cNvSpPr>
          <p:nvPr userDrawn="1"/>
        </p:nvSpPr>
        <p:spPr>
          <a:xfrm>
            <a:off x="7933040" y="4700520"/>
            <a:ext cx="892186" cy="190800"/>
          </a:xfrm>
          <a:prstGeom prst="rect">
            <a:avLst/>
          </a:prstGeom>
        </p:spPr>
        <p:txBody>
          <a:bodyPr vert="horz" lIns="91440" tIns="45720" rIns="91440" bIns="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4BA046"/>
              </a:buClr>
              <a:buSzPct val="100000"/>
              <a:buFont typeface="Wingdings" panose="05000000000000000000" pitchFamily="2" charset="2"/>
              <a:buNone/>
              <a:defRPr sz="800" kern="120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Open Sans Regular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4BA046"/>
              </a:buClr>
              <a:buSzPct val="100000"/>
              <a:buFont typeface="Wingdings" panose="05000000000000000000" pitchFamily="2" charset="2"/>
              <a:buChar char="§"/>
              <a:defRPr sz="2400" kern="1200">
                <a:solidFill>
                  <a:schemeClr val="bg2"/>
                </a:solidFill>
                <a:latin typeface="+mn-lt"/>
                <a:ea typeface="+mn-ea"/>
                <a:cs typeface="Open Sans Regular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4BA046"/>
              </a:buClr>
              <a:buSzPct val="100000"/>
              <a:buFont typeface="Wingdings" panose="05000000000000000000" pitchFamily="2" charset="2"/>
              <a:buChar char="§"/>
              <a:defRPr sz="2000" kern="1200">
                <a:solidFill>
                  <a:schemeClr val="bg2"/>
                </a:solidFill>
                <a:latin typeface="+mn-lt"/>
                <a:ea typeface="+mn-ea"/>
                <a:cs typeface="Open Sans Regular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4BA046"/>
              </a:buClr>
              <a:buSzPct val="100000"/>
              <a:buFont typeface="Wingdings" panose="05000000000000000000" pitchFamily="2" charset="2"/>
              <a:buChar char="§"/>
              <a:defRPr sz="1600" kern="1200">
                <a:solidFill>
                  <a:schemeClr val="bg2"/>
                </a:solidFill>
                <a:latin typeface="+mn-lt"/>
                <a:ea typeface="+mn-ea"/>
                <a:cs typeface="Open Sans Regular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4BA046"/>
              </a:buClr>
              <a:buSzPct val="100000"/>
              <a:buFont typeface="Wingdings" panose="05000000000000000000" pitchFamily="2" charset="2"/>
              <a:buChar char="§"/>
              <a:defRPr sz="1000" kern="1200">
                <a:solidFill>
                  <a:schemeClr val="bg2"/>
                </a:solidFill>
                <a:latin typeface="+mn-lt"/>
                <a:ea typeface="+mn-ea"/>
                <a:cs typeface="Open Sans Regular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sz="1050" dirty="0">
                <a:solidFill>
                  <a:schemeClr val="bg1">
                    <a:lumMod val="65000"/>
                  </a:schemeClr>
                </a:solidFill>
              </a:rPr>
              <a:t>www.zalf.de</a:t>
            </a:r>
          </a:p>
        </p:txBody>
      </p:sp>
    </p:spTree>
    <p:extLst>
      <p:ext uri="{BB962C8B-B14F-4D97-AF65-F5344CB8AC3E}">
        <p14:creationId xmlns:p14="http://schemas.microsoft.com/office/powerpoint/2010/main" val="120672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xmlns="" id="{FC4CD06C-9EE6-4411-A016-B41291196D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3994" y="4672005"/>
            <a:ext cx="597902" cy="2746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2BF301D-5FAD-45A8-B8BE-91AA176BBFE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26937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ransition spd="med">
    <p:fad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33236" y="61139"/>
            <a:ext cx="7209265" cy="720684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48281" y="990592"/>
            <a:ext cx="8853616" cy="3533783"/>
          </a:xfrm>
          <a:prstGeom prst="rect">
            <a:avLst/>
          </a:prstGeom>
        </p:spPr>
        <p:txBody>
          <a:bodyPr vert="horz" lIns="91440" tIns="45720" rIns="9144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xmlns="" id="{208D8C20-E3B3-40C2-B640-EEC85124DD7C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" y="0"/>
            <a:ext cx="9143999" cy="842962"/>
          </a:xfrm>
          <a:prstGeom prst="rect">
            <a:avLst/>
          </a:prstGeom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xmlns="" id="{AF6C91C6-7308-4DBA-946D-ADA463765BA9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8403993" y="4672005"/>
            <a:ext cx="597903" cy="2746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E9B98B9-A8BF-4AE1-837A-DA922CF9D24B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841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329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58" r:id="rId3"/>
    <p:sldLayoutId id="2147483663" r:id="rId4"/>
    <p:sldLayoutId id="2147483670" r:id="rId5"/>
    <p:sldLayoutId id="2147483671" r:id="rId6"/>
  </p:sldLayoutIdLst>
  <p:transition spd="med">
    <p:fade/>
  </p:transition>
  <p:hf hdr="0" ftr="0" dt="0"/>
  <p:txStyles>
    <p:titleStyle>
      <a:lvl1pPr algn="l" defTabSz="457200" rtl="0" eaLnBrk="1" latinLnBrk="0" hangingPunct="1">
        <a:spcBef>
          <a:spcPct val="0"/>
        </a:spcBef>
        <a:buNone/>
        <a:defRPr sz="1800" kern="1200">
          <a:solidFill>
            <a:schemeClr val="bg1"/>
          </a:solidFill>
          <a:latin typeface="+mj-lt"/>
          <a:ea typeface="+mj-ea"/>
          <a:cs typeface="Open Sans bold"/>
        </a:defRPr>
      </a:lvl1pPr>
    </p:titleStyle>
    <p:bodyStyle>
      <a:lvl1pPr marL="177800" indent="-177800" algn="l" defTabSz="457200" rtl="0" eaLnBrk="1" latinLnBrk="0" hangingPunct="1">
        <a:spcBef>
          <a:spcPct val="20000"/>
        </a:spcBef>
        <a:buClr>
          <a:schemeClr val="bg2"/>
        </a:buClr>
        <a:buSzPct val="10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Open Sans Regular"/>
        </a:defRPr>
      </a:lvl1pPr>
      <a:lvl2pPr marL="361950" indent="-184150" algn="l" defTabSz="457200" rtl="0" eaLnBrk="1" latinLnBrk="0" hangingPunct="1">
        <a:spcBef>
          <a:spcPct val="20000"/>
        </a:spcBef>
        <a:buClr>
          <a:schemeClr val="bg2"/>
        </a:buClr>
        <a:buSzPct val="10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Open Sans Regular"/>
        </a:defRPr>
      </a:lvl2pPr>
      <a:lvl3pPr marL="539750" indent="-177800" algn="l" defTabSz="457200" rtl="0" eaLnBrk="1" latinLnBrk="0" hangingPunct="1">
        <a:spcBef>
          <a:spcPct val="20000"/>
        </a:spcBef>
        <a:buClr>
          <a:schemeClr val="bg2"/>
        </a:buClr>
        <a:buSzPct val="10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Open Sans Regular"/>
        </a:defRPr>
      </a:lvl3pPr>
      <a:lvl4pPr marL="717550" indent="-177800" algn="l" defTabSz="457200" rtl="0" eaLnBrk="1" latinLnBrk="0" hangingPunct="1">
        <a:spcBef>
          <a:spcPct val="20000"/>
        </a:spcBef>
        <a:buClr>
          <a:schemeClr val="bg2"/>
        </a:buClr>
        <a:buSzPct val="10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Open Sans Regular"/>
        </a:defRPr>
      </a:lvl4pPr>
      <a:lvl5pPr marL="895350" indent="-177800" algn="l" defTabSz="457200" rtl="0" eaLnBrk="1" latinLnBrk="0" hangingPunct="1">
        <a:spcBef>
          <a:spcPct val="20000"/>
        </a:spcBef>
        <a:buClr>
          <a:schemeClr val="bg2"/>
        </a:buClr>
        <a:buSzPct val="100000"/>
        <a:buFont typeface="Wingdings" panose="05000000000000000000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Open Sans Regular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9"/>
          <p:cNvSpPr>
            <a:spLocks noGrp="1"/>
          </p:cNvSpPr>
          <p:nvPr>
            <p:ph type="body" sz="quarter" idx="12"/>
          </p:nvPr>
        </p:nvSpPr>
        <p:spPr>
          <a:xfrm>
            <a:off x="431540" y="1743658"/>
            <a:ext cx="8316924" cy="856612"/>
          </a:xfrm>
        </p:spPr>
        <p:txBody>
          <a:bodyPr/>
          <a:lstStyle/>
          <a:p>
            <a:pPr algn="ctr"/>
            <a:r>
              <a:rPr lang="de-DE" sz="4800" i="1" dirty="0"/>
              <a:t>„</a:t>
            </a:r>
            <a:r>
              <a:rPr lang="de-DE" sz="4800" i="1" dirty="0" err="1"/>
              <a:t>MonksHillLab</a:t>
            </a:r>
            <a:r>
              <a:rPr lang="de-DE" sz="4800" i="1" dirty="0"/>
              <a:t>“ </a:t>
            </a:r>
            <a:r>
              <a:rPr lang="de-DE" sz="4800" dirty="0"/>
              <a:t>Sessions </a:t>
            </a:r>
            <a:r>
              <a:rPr lang="de-DE" sz="4800" dirty="0"/>
              <a:t>7</a:t>
            </a:r>
            <a:r>
              <a:rPr lang="de-DE" sz="4800" dirty="0" smtClean="0"/>
              <a:t>: GHG </a:t>
            </a:r>
            <a:r>
              <a:rPr lang="de-DE" sz="4800" dirty="0" err="1" smtClean="0"/>
              <a:t>Flux</a:t>
            </a:r>
            <a:r>
              <a:rPr lang="de-DE" sz="4800" dirty="0" smtClean="0"/>
              <a:t> </a:t>
            </a:r>
            <a:r>
              <a:rPr lang="de-DE" sz="4800" dirty="0" err="1" smtClean="0"/>
              <a:t>Calculation</a:t>
            </a:r>
            <a:r>
              <a:rPr lang="de-DE" sz="4800" dirty="0" smtClean="0"/>
              <a:t> I“</a:t>
            </a:r>
            <a:endParaRPr lang="de-DE" sz="4800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Mathias Hoffmann</a:t>
            </a:r>
          </a:p>
        </p:txBody>
      </p:sp>
    </p:spTree>
    <p:extLst>
      <p:ext uri="{BB962C8B-B14F-4D97-AF65-F5344CB8AC3E}">
        <p14:creationId xmlns:p14="http://schemas.microsoft.com/office/powerpoint/2010/main" val="299071736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xmlns="" id="{A86D60D4-53C4-6854-EFED-C4ED239021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bg1"/>
                </a:solidFill>
              </a:rPr>
              <a:t>GHG </a:t>
            </a:r>
            <a:r>
              <a:rPr lang="de-DE" dirty="0" err="1" smtClean="0">
                <a:solidFill>
                  <a:schemeClr val="bg1"/>
                </a:solidFill>
              </a:rPr>
              <a:t>Flux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calculation</a:t>
            </a:r>
            <a:r>
              <a:rPr lang="de-DE" dirty="0" smtClean="0">
                <a:solidFill>
                  <a:schemeClr val="bg1"/>
                </a:solidFill>
              </a:rPr>
              <a:t>: </a:t>
            </a:r>
            <a:r>
              <a:rPr lang="de-DE" dirty="0" err="1" smtClean="0">
                <a:solidFill>
                  <a:schemeClr val="bg1"/>
                </a:solidFill>
              </a:rPr>
              <a:t>lets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re-invent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the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wheel</a:t>
            </a:r>
            <a:r>
              <a:rPr lang="de-DE" dirty="0" smtClean="0">
                <a:solidFill>
                  <a:schemeClr val="bg1"/>
                </a:solidFill>
              </a:rPr>
              <a:t>!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xmlns="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51520" y="967941"/>
            <a:ext cx="5850359" cy="438150"/>
          </a:xfrm>
        </p:spPr>
        <p:txBody>
          <a:bodyPr/>
          <a:lstStyle/>
          <a:p>
            <a:r>
              <a:rPr lang="de-DE" dirty="0"/>
              <a:t>Starter Task: 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xmlns="" id="{CC4811C5-F5CA-7D8B-0913-FAED1F904F4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3529" y="1528144"/>
            <a:ext cx="4644516" cy="438150"/>
          </a:xfrm>
        </p:spPr>
        <p:txBody>
          <a:bodyPr/>
          <a:lstStyle/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Split in 3 groups and develop within the next 15min a algorithm (theoretically) to calculate the flux for the right side chamber measurement</a:t>
            </a:r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Present your algorithm to all participants and test bit together on the example flux</a:t>
            </a:r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6144" y="87474"/>
            <a:ext cx="698054" cy="684647"/>
          </a:xfrm>
          <a:prstGeom prst="rect">
            <a:avLst/>
          </a:prstGeom>
        </p:spPr>
      </p:pic>
      <p:grpSp>
        <p:nvGrpSpPr>
          <p:cNvPr id="20" name="Gruppieren 19"/>
          <p:cNvGrpSpPr/>
          <p:nvPr/>
        </p:nvGrpSpPr>
        <p:grpSpPr>
          <a:xfrm>
            <a:off x="5946296" y="1060748"/>
            <a:ext cx="2735138" cy="2735138"/>
            <a:chOff x="5946296" y="1060748"/>
            <a:chExt cx="2735138" cy="2735138"/>
          </a:xfrm>
        </p:grpSpPr>
        <p:cxnSp>
          <p:nvCxnSpPr>
            <p:cNvPr id="15" name="Gerade Verbindung mit Pfeil 14"/>
            <p:cNvCxnSpPr/>
            <p:nvPr/>
          </p:nvCxnSpPr>
          <p:spPr>
            <a:xfrm flipV="1">
              <a:off x="5946296" y="1060748"/>
              <a:ext cx="0" cy="2735138"/>
            </a:xfrm>
            <a:prstGeom prst="straightConnector1">
              <a:avLst/>
            </a:prstGeom>
            <a:ln>
              <a:solidFill>
                <a:schemeClr val="tx1">
                  <a:alpha val="8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mit Pfeil 18"/>
            <p:cNvCxnSpPr/>
            <p:nvPr/>
          </p:nvCxnSpPr>
          <p:spPr>
            <a:xfrm rot="5400000" flipV="1">
              <a:off x="7313865" y="2428317"/>
              <a:ext cx="0" cy="2735138"/>
            </a:xfrm>
            <a:prstGeom prst="straightConnector1">
              <a:avLst/>
            </a:prstGeom>
            <a:ln>
              <a:solidFill>
                <a:schemeClr val="tx1">
                  <a:alpha val="8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Ellipse 17"/>
            <p:cNvSpPr/>
            <p:nvPr/>
          </p:nvSpPr>
          <p:spPr>
            <a:xfrm>
              <a:off x="6300192" y="3399842"/>
              <a:ext cx="72008" cy="72008"/>
            </a:xfrm>
            <a:prstGeom prst="ellipse">
              <a:avLst/>
            </a:prstGeom>
            <a:solidFill>
              <a:srgbClr val="C00000">
                <a:alpha val="80000"/>
              </a:srgb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l" defTabSz="914400"/>
              <a:endParaRPr lang="de-DE" sz="16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1" name="Ellipse 20"/>
            <p:cNvSpPr/>
            <p:nvPr/>
          </p:nvSpPr>
          <p:spPr>
            <a:xfrm>
              <a:off x="6492501" y="3393927"/>
              <a:ext cx="72008" cy="72008"/>
            </a:xfrm>
            <a:prstGeom prst="ellipse">
              <a:avLst/>
            </a:prstGeom>
            <a:solidFill>
              <a:srgbClr val="C00000">
                <a:alpha val="80000"/>
              </a:srgb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l" defTabSz="914400"/>
              <a:endParaRPr lang="de-DE" sz="16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2" name="Ellipse 21"/>
            <p:cNvSpPr/>
            <p:nvPr/>
          </p:nvSpPr>
          <p:spPr>
            <a:xfrm>
              <a:off x="6677000" y="3330885"/>
              <a:ext cx="72008" cy="72008"/>
            </a:xfrm>
            <a:prstGeom prst="ellipse">
              <a:avLst/>
            </a:prstGeom>
            <a:solidFill>
              <a:srgbClr val="C00000">
                <a:alpha val="80000"/>
              </a:srgb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l" defTabSz="914400"/>
              <a:endParaRPr lang="de-DE" sz="16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3" name="Ellipse 22"/>
            <p:cNvSpPr/>
            <p:nvPr/>
          </p:nvSpPr>
          <p:spPr>
            <a:xfrm>
              <a:off x="6814302" y="3099727"/>
              <a:ext cx="72008" cy="72008"/>
            </a:xfrm>
            <a:prstGeom prst="ellipse">
              <a:avLst/>
            </a:prstGeom>
            <a:solidFill>
              <a:srgbClr val="C00000">
                <a:alpha val="80000"/>
              </a:srgb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l" defTabSz="914400"/>
              <a:endParaRPr lang="de-DE" sz="16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4" name="Ellipse 23"/>
            <p:cNvSpPr/>
            <p:nvPr/>
          </p:nvSpPr>
          <p:spPr>
            <a:xfrm>
              <a:off x="6909792" y="2859782"/>
              <a:ext cx="72008" cy="72008"/>
            </a:xfrm>
            <a:prstGeom prst="ellipse">
              <a:avLst/>
            </a:prstGeom>
            <a:solidFill>
              <a:srgbClr val="C00000">
                <a:alpha val="80000"/>
              </a:srgb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l" defTabSz="914400"/>
              <a:endParaRPr lang="de-DE" sz="16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5" name="Ellipse 24"/>
            <p:cNvSpPr/>
            <p:nvPr/>
          </p:nvSpPr>
          <p:spPr>
            <a:xfrm>
              <a:off x="7062192" y="3014666"/>
              <a:ext cx="72008" cy="72008"/>
            </a:xfrm>
            <a:prstGeom prst="ellipse">
              <a:avLst/>
            </a:prstGeom>
            <a:solidFill>
              <a:srgbClr val="C00000">
                <a:alpha val="80000"/>
              </a:srgb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l" defTabSz="914400"/>
              <a:endParaRPr lang="de-DE" sz="16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6" name="Ellipse 25"/>
            <p:cNvSpPr/>
            <p:nvPr/>
          </p:nvSpPr>
          <p:spPr>
            <a:xfrm>
              <a:off x="7205853" y="3144033"/>
              <a:ext cx="72008" cy="72008"/>
            </a:xfrm>
            <a:prstGeom prst="ellipse">
              <a:avLst/>
            </a:prstGeom>
            <a:solidFill>
              <a:srgbClr val="C00000">
                <a:alpha val="80000"/>
              </a:srgb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l" defTabSz="914400"/>
              <a:endParaRPr lang="de-DE" sz="16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7" name="Ellipse 26"/>
            <p:cNvSpPr/>
            <p:nvPr/>
          </p:nvSpPr>
          <p:spPr>
            <a:xfrm>
              <a:off x="7366992" y="3086674"/>
              <a:ext cx="72008" cy="72008"/>
            </a:xfrm>
            <a:prstGeom prst="ellipse">
              <a:avLst/>
            </a:prstGeom>
            <a:solidFill>
              <a:srgbClr val="C00000">
                <a:alpha val="80000"/>
              </a:srgb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l" defTabSz="914400"/>
              <a:endParaRPr lang="de-DE" sz="16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8" name="Ellipse 27"/>
            <p:cNvSpPr/>
            <p:nvPr/>
          </p:nvSpPr>
          <p:spPr>
            <a:xfrm>
              <a:off x="8134638" y="2766419"/>
              <a:ext cx="72008" cy="72008"/>
            </a:xfrm>
            <a:prstGeom prst="ellipse">
              <a:avLst/>
            </a:prstGeom>
            <a:solidFill>
              <a:srgbClr val="C00000">
                <a:alpha val="80000"/>
              </a:srgb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l" defTabSz="914400"/>
              <a:endParaRPr lang="de-DE" sz="16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9" name="Ellipse 28"/>
            <p:cNvSpPr/>
            <p:nvPr/>
          </p:nvSpPr>
          <p:spPr>
            <a:xfrm>
              <a:off x="8295777" y="2709060"/>
              <a:ext cx="72008" cy="72008"/>
            </a:xfrm>
            <a:prstGeom prst="ellipse">
              <a:avLst/>
            </a:prstGeom>
            <a:solidFill>
              <a:srgbClr val="C00000">
                <a:alpha val="80000"/>
              </a:srgb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l" defTabSz="914400"/>
              <a:endParaRPr lang="de-DE" sz="16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0" name="Ellipse 29"/>
            <p:cNvSpPr/>
            <p:nvPr/>
          </p:nvSpPr>
          <p:spPr>
            <a:xfrm>
              <a:off x="7812360" y="2859782"/>
              <a:ext cx="72008" cy="72008"/>
            </a:xfrm>
            <a:prstGeom prst="ellipse">
              <a:avLst/>
            </a:prstGeom>
            <a:solidFill>
              <a:srgbClr val="C00000">
                <a:alpha val="80000"/>
              </a:srgb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l" defTabSz="914400"/>
              <a:endParaRPr lang="de-DE" sz="16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1" name="Ellipse 30"/>
            <p:cNvSpPr/>
            <p:nvPr/>
          </p:nvSpPr>
          <p:spPr>
            <a:xfrm>
              <a:off x="7973499" y="2802423"/>
              <a:ext cx="72008" cy="72008"/>
            </a:xfrm>
            <a:prstGeom prst="ellipse">
              <a:avLst/>
            </a:prstGeom>
            <a:solidFill>
              <a:srgbClr val="C00000">
                <a:alpha val="80000"/>
              </a:srgb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l" defTabSz="914400"/>
              <a:endParaRPr lang="de-DE" sz="16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2" name="Ellipse 31"/>
            <p:cNvSpPr/>
            <p:nvPr/>
          </p:nvSpPr>
          <p:spPr>
            <a:xfrm>
              <a:off x="7510653" y="3008155"/>
              <a:ext cx="72008" cy="72008"/>
            </a:xfrm>
            <a:prstGeom prst="ellipse">
              <a:avLst/>
            </a:prstGeom>
            <a:solidFill>
              <a:srgbClr val="C00000">
                <a:alpha val="80000"/>
              </a:srgb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l" defTabSz="914400"/>
              <a:endParaRPr lang="de-DE" sz="16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3" name="Ellipse 32"/>
            <p:cNvSpPr/>
            <p:nvPr/>
          </p:nvSpPr>
          <p:spPr>
            <a:xfrm>
              <a:off x="7671792" y="2950796"/>
              <a:ext cx="72008" cy="72008"/>
            </a:xfrm>
            <a:prstGeom prst="ellipse">
              <a:avLst/>
            </a:prstGeom>
            <a:solidFill>
              <a:srgbClr val="C00000">
                <a:alpha val="80000"/>
              </a:srgb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l" defTabSz="914400"/>
              <a:endParaRPr lang="de-DE" sz="16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4" name="Ellipse 33"/>
            <p:cNvSpPr/>
            <p:nvPr/>
          </p:nvSpPr>
          <p:spPr>
            <a:xfrm>
              <a:off x="6147391" y="3519998"/>
              <a:ext cx="72008" cy="72008"/>
            </a:xfrm>
            <a:prstGeom prst="ellipse">
              <a:avLst/>
            </a:prstGeom>
            <a:solidFill>
              <a:srgbClr val="C00000">
                <a:alpha val="80000"/>
              </a:srgb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l" defTabSz="914400"/>
              <a:endParaRPr lang="de-DE" sz="16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36" name="Textplatzhalter 6">
            <a:extLst>
              <a:ext uri="{FF2B5EF4-FFF2-40B4-BE49-F238E27FC236}">
                <a16:creationId xmlns:a16="http://schemas.microsoft.com/office/drawing/2014/main" xmlns="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 rot="16200000">
            <a:off x="4606618" y="2256023"/>
            <a:ext cx="2016224" cy="438150"/>
          </a:xfrm>
        </p:spPr>
        <p:txBody>
          <a:bodyPr/>
          <a:lstStyle/>
          <a:p>
            <a:pPr algn="ctr"/>
            <a:r>
              <a:rPr lang="de-DE" sz="1200" i="1" dirty="0" smtClean="0"/>
              <a:t>Target GHG </a:t>
            </a:r>
            <a:r>
              <a:rPr lang="de-DE" sz="1200" i="1" dirty="0" err="1" smtClean="0"/>
              <a:t>con</a:t>
            </a:r>
            <a:r>
              <a:rPr lang="de-DE" sz="1200" i="1" dirty="0" smtClean="0"/>
              <a:t>. (in e.g., </a:t>
            </a:r>
            <a:r>
              <a:rPr lang="de-DE" sz="1200" i="1" dirty="0" err="1" smtClean="0"/>
              <a:t>ppt</a:t>
            </a:r>
            <a:r>
              <a:rPr lang="de-DE" sz="1200" i="1" dirty="0" smtClean="0"/>
              <a:t>, ppm, ppb)</a:t>
            </a:r>
            <a:endParaRPr lang="de-DE" sz="1200" i="1" dirty="0"/>
          </a:p>
        </p:txBody>
      </p:sp>
      <p:sp>
        <p:nvSpPr>
          <p:cNvPr id="38" name="Textplatzhalter 6">
            <a:extLst>
              <a:ext uri="{FF2B5EF4-FFF2-40B4-BE49-F238E27FC236}">
                <a16:creationId xmlns:a16="http://schemas.microsoft.com/office/drawing/2014/main" xmlns="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351561" y="3867894"/>
            <a:ext cx="2016224" cy="438150"/>
          </a:xfrm>
        </p:spPr>
        <p:txBody>
          <a:bodyPr/>
          <a:lstStyle/>
          <a:p>
            <a:pPr algn="ctr"/>
            <a:r>
              <a:rPr lang="de-DE" sz="1200" i="1" dirty="0" err="1" smtClean="0"/>
              <a:t>Chamber</a:t>
            </a:r>
            <a:r>
              <a:rPr lang="de-DE" sz="1200" i="1" dirty="0" smtClean="0"/>
              <a:t> </a:t>
            </a:r>
            <a:r>
              <a:rPr lang="de-DE" sz="1200" i="1" dirty="0" err="1" smtClean="0"/>
              <a:t>closure</a:t>
            </a:r>
            <a:r>
              <a:rPr lang="de-DE" sz="1200" i="1" dirty="0" smtClean="0"/>
              <a:t> time</a:t>
            </a:r>
            <a:endParaRPr lang="de-DE" sz="1200" i="1" dirty="0"/>
          </a:p>
        </p:txBody>
      </p:sp>
    </p:spTree>
    <p:extLst>
      <p:ext uri="{BB962C8B-B14F-4D97-AF65-F5344CB8AC3E}">
        <p14:creationId xmlns:p14="http://schemas.microsoft.com/office/powerpoint/2010/main" val="128722671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xmlns="" id="{A86D60D4-53C4-6854-EFED-C4ED239021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bg1"/>
                </a:solidFill>
              </a:rPr>
              <a:t>GHG </a:t>
            </a:r>
            <a:r>
              <a:rPr lang="de-DE" dirty="0" err="1" smtClean="0">
                <a:solidFill>
                  <a:schemeClr val="bg1"/>
                </a:solidFill>
              </a:rPr>
              <a:t>Flux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calculation</a:t>
            </a:r>
            <a:r>
              <a:rPr lang="de-DE" dirty="0" smtClean="0">
                <a:solidFill>
                  <a:schemeClr val="bg1"/>
                </a:solidFill>
              </a:rPr>
              <a:t>: </a:t>
            </a:r>
            <a:r>
              <a:rPr lang="de-DE" dirty="0" err="1" smtClean="0">
                <a:solidFill>
                  <a:schemeClr val="bg1"/>
                </a:solidFill>
              </a:rPr>
              <a:t>lets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re-invent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the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wheel</a:t>
            </a:r>
            <a:r>
              <a:rPr lang="de-DE" dirty="0" smtClean="0">
                <a:solidFill>
                  <a:schemeClr val="bg1"/>
                </a:solidFill>
              </a:rPr>
              <a:t>!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xmlns="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51520" y="967941"/>
            <a:ext cx="5850359" cy="438150"/>
          </a:xfrm>
        </p:spPr>
        <p:txBody>
          <a:bodyPr/>
          <a:lstStyle/>
          <a:p>
            <a:r>
              <a:rPr lang="de-DE" dirty="0"/>
              <a:t>Starter Task: 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xmlns="" id="{CC4811C5-F5CA-7D8B-0913-FAED1F904F4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3529" y="1528144"/>
            <a:ext cx="4644516" cy="438150"/>
          </a:xfrm>
        </p:spPr>
        <p:txBody>
          <a:bodyPr/>
          <a:lstStyle/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Split in 3 groups and develop within the next 15min a algorithm (theoretically) to calculate the flux for the right side chamber measurement</a:t>
            </a:r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Present your algorithm to all participants and test together on the example flux</a:t>
            </a:r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Test presented algorithms together for the shown examples on the right</a:t>
            </a:r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6144" y="87474"/>
            <a:ext cx="698054" cy="684647"/>
          </a:xfrm>
          <a:prstGeom prst="rect">
            <a:avLst/>
          </a:prstGeom>
        </p:spPr>
      </p:pic>
      <p:cxnSp>
        <p:nvCxnSpPr>
          <p:cNvPr id="15" name="Gerade Verbindung mit Pfeil 14"/>
          <p:cNvCxnSpPr/>
          <p:nvPr/>
        </p:nvCxnSpPr>
        <p:spPr>
          <a:xfrm flipV="1">
            <a:off x="5853308" y="1013103"/>
            <a:ext cx="0" cy="1222970"/>
          </a:xfrm>
          <a:prstGeom prst="straightConnector1">
            <a:avLst/>
          </a:prstGeom>
          <a:ln>
            <a:solidFill>
              <a:schemeClr val="tx1">
                <a:alpha val="8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/>
          <p:cNvCxnSpPr/>
          <p:nvPr/>
        </p:nvCxnSpPr>
        <p:spPr>
          <a:xfrm rot="5400000" flipV="1">
            <a:off x="6555095" y="1534287"/>
            <a:ext cx="0" cy="1403573"/>
          </a:xfrm>
          <a:prstGeom prst="straightConnector1">
            <a:avLst/>
          </a:prstGeom>
          <a:ln>
            <a:solidFill>
              <a:schemeClr val="tx1">
                <a:alpha val="8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Ellipse 17"/>
          <p:cNvSpPr/>
          <p:nvPr/>
        </p:nvSpPr>
        <p:spPr>
          <a:xfrm>
            <a:off x="6034915" y="2058989"/>
            <a:ext cx="36952" cy="32197"/>
          </a:xfrm>
          <a:prstGeom prst="ellipse">
            <a:avLst/>
          </a:prstGeom>
          <a:solidFill>
            <a:srgbClr val="C0000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Ellipse 20"/>
          <p:cNvSpPr/>
          <p:nvPr/>
        </p:nvSpPr>
        <p:spPr>
          <a:xfrm>
            <a:off x="6133600" y="2056344"/>
            <a:ext cx="36952" cy="32197"/>
          </a:xfrm>
          <a:prstGeom prst="ellipse">
            <a:avLst/>
          </a:prstGeom>
          <a:solidFill>
            <a:srgbClr val="C0000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" name="Ellipse 21"/>
          <p:cNvSpPr/>
          <p:nvPr/>
        </p:nvSpPr>
        <p:spPr>
          <a:xfrm>
            <a:off x="6228279" y="2028156"/>
            <a:ext cx="36952" cy="32197"/>
          </a:xfrm>
          <a:prstGeom prst="ellipse">
            <a:avLst/>
          </a:prstGeom>
          <a:solidFill>
            <a:srgbClr val="C0000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Ellipse 22"/>
          <p:cNvSpPr/>
          <p:nvPr/>
        </p:nvSpPr>
        <p:spPr>
          <a:xfrm>
            <a:off x="6305668" y="2032884"/>
            <a:ext cx="36952" cy="32197"/>
          </a:xfrm>
          <a:prstGeom prst="ellipse">
            <a:avLst/>
          </a:prstGeom>
          <a:solidFill>
            <a:srgbClr val="C0000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Ellipse 23"/>
          <p:cNvSpPr/>
          <p:nvPr/>
        </p:nvSpPr>
        <p:spPr>
          <a:xfrm>
            <a:off x="6386624" y="2026792"/>
            <a:ext cx="36952" cy="32197"/>
          </a:xfrm>
          <a:prstGeom prst="ellipse">
            <a:avLst/>
          </a:prstGeom>
          <a:solidFill>
            <a:srgbClr val="C0000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5" name="Ellipse 24"/>
          <p:cNvSpPr/>
          <p:nvPr/>
        </p:nvSpPr>
        <p:spPr>
          <a:xfrm>
            <a:off x="6454624" y="2011336"/>
            <a:ext cx="36952" cy="32197"/>
          </a:xfrm>
          <a:prstGeom prst="ellipse">
            <a:avLst/>
          </a:prstGeom>
          <a:solidFill>
            <a:srgbClr val="C0000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Ellipse 25"/>
          <p:cNvSpPr/>
          <p:nvPr/>
        </p:nvSpPr>
        <p:spPr>
          <a:xfrm>
            <a:off x="6499667" y="1944608"/>
            <a:ext cx="36952" cy="32197"/>
          </a:xfrm>
          <a:prstGeom prst="ellipse">
            <a:avLst/>
          </a:prstGeom>
          <a:solidFill>
            <a:srgbClr val="C0000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Ellipse 26"/>
          <p:cNvSpPr/>
          <p:nvPr/>
        </p:nvSpPr>
        <p:spPr>
          <a:xfrm>
            <a:off x="6582357" y="1883852"/>
            <a:ext cx="36952" cy="32197"/>
          </a:xfrm>
          <a:prstGeom prst="ellipse">
            <a:avLst/>
          </a:prstGeom>
          <a:solidFill>
            <a:srgbClr val="C0000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8" name="Ellipse 27"/>
          <p:cNvSpPr/>
          <p:nvPr/>
        </p:nvSpPr>
        <p:spPr>
          <a:xfrm>
            <a:off x="6959005" y="1540357"/>
            <a:ext cx="36952" cy="32197"/>
          </a:xfrm>
          <a:prstGeom prst="ellipse">
            <a:avLst/>
          </a:prstGeom>
          <a:solidFill>
            <a:srgbClr val="C0000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9" name="Ellipse 28"/>
          <p:cNvSpPr/>
          <p:nvPr/>
        </p:nvSpPr>
        <p:spPr>
          <a:xfrm>
            <a:off x="7037471" y="1493414"/>
            <a:ext cx="36952" cy="32197"/>
          </a:xfrm>
          <a:prstGeom prst="ellipse">
            <a:avLst/>
          </a:prstGeom>
          <a:solidFill>
            <a:srgbClr val="C0000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0" name="Ellipse 29"/>
          <p:cNvSpPr/>
          <p:nvPr/>
        </p:nvSpPr>
        <p:spPr>
          <a:xfrm>
            <a:off x="6792991" y="1670614"/>
            <a:ext cx="36952" cy="32197"/>
          </a:xfrm>
          <a:prstGeom prst="ellipse">
            <a:avLst/>
          </a:prstGeom>
          <a:solidFill>
            <a:srgbClr val="C0000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Ellipse 30"/>
          <p:cNvSpPr/>
          <p:nvPr/>
        </p:nvSpPr>
        <p:spPr>
          <a:xfrm>
            <a:off x="6876535" y="1605999"/>
            <a:ext cx="36952" cy="32197"/>
          </a:xfrm>
          <a:prstGeom prst="ellipse">
            <a:avLst/>
          </a:prstGeom>
          <a:solidFill>
            <a:srgbClr val="C0000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2" name="Ellipse 31"/>
          <p:cNvSpPr/>
          <p:nvPr/>
        </p:nvSpPr>
        <p:spPr>
          <a:xfrm>
            <a:off x="6647988" y="1812547"/>
            <a:ext cx="36952" cy="32197"/>
          </a:xfrm>
          <a:prstGeom prst="ellipse">
            <a:avLst/>
          </a:prstGeom>
          <a:solidFill>
            <a:srgbClr val="C0000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3" name="Ellipse 32"/>
          <p:cNvSpPr/>
          <p:nvPr/>
        </p:nvSpPr>
        <p:spPr>
          <a:xfrm>
            <a:off x="6720631" y="1757028"/>
            <a:ext cx="36952" cy="32197"/>
          </a:xfrm>
          <a:prstGeom prst="ellipse">
            <a:avLst/>
          </a:prstGeom>
          <a:solidFill>
            <a:srgbClr val="C0000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4" name="Ellipse 33"/>
          <p:cNvSpPr/>
          <p:nvPr/>
        </p:nvSpPr>
        <p:spPr>
          <a:xfrm>
            <a:off x="5949542" y="2069119"/>
            <a:ext cx="36952" cy="32197"/>
          </a:xfrm>
          <a:prstGeom prst="ellipse">
            <a:avLst/>
          </a:prstGeom>
          <a:solidFill>
            <a:srgbClr val="C0000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6" name="Textplatzhalter 6">
            <a:extLst>
              <a:ext uri="{FF2B5EF4-FFF2-40B4-BE49-F238E27FC236}">
                <a16:creationId xmlns:a16="http://schemas.microsoft.com/office/drawing/2014/main" xmlns="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 rot="16200000">
            <a:off x="4462656" y="2130150"/>
            <a:ext cx="2016224" cy="438150"/>
          </a:xfrm>
        </p:spPr>
        <p:txBody>
          <a:bodyPr/>
          <a:lstStyle/>
          <a:p>
            <a:pPr algn="ctr"/>
            <a:r>
              <a:rPr lang="de-DE" sz="1200" i="1" dirty="0" smtClean="0"/>
              <a:t>Target GHG </a:t>
            </a:r>
            <a:r>
              <a:rPr lang="de-DE" sz="1200" i="1" dirty="0" err="1" smtClean="0"/>
              <a:t>con</a:t>
            </a:r>
            <a:r>
              <a:rPr lang="de-DE" sz="1200" i="1" dirty="0" smtClean="0"/>
              <a:t>. (in e.g., </a:t>
            </a:r>
            <a:r>
              <a:rPr lang="de-DE" sz="1200" i="1" dirty="0" err="1" smtClean="0"/>
              <a:t>ppt</a:t>
            </a:r>
            <a:r>
              <a:rPr lang="de-DE" sz="1200" i="1" dirty="0" smtClean="0"/>
              <a:t>, ppm, ppb)</a:t>
            </a:r>
            <a:endParaRPr lang="de-DE" sz="1200" i="1" dirty="0"/>
          </a:p>
        </p:txBody>
      </p:sp>
      <p:sp>
        <p:nvSpPr>
          <p:cNvPr id="38" name="Textplatzhalter 6">
            <a:extLst>
              <a:ext uri="{FF2B5EF4-FFF2-40B4-BE49-F238E27FC236}">
                <a16:creationId xmlns:a16="http://schemas.microsoft.com/office/drawing/2014/main" xmlns="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351561" y="3867894"/>
            <a:ext cx="2016224" cy="438150"/>
          </a:xfrm>
        </p:spPr>
        <p:txBody>
          <a:bodyPr/>
          <a:lstStyle/>
          <a:p>
            <a:pPr algn="ctr"/>
            <a:r>
              <a:rPr lang="de-DE" sz="1200" i="1" dirty="0" err="1" smtClean="0"/>
              <a:t>Chamber</a:t>
            </a:r>
            <a:r>
              <a:rPr lang="de-DE" sz="1200" i="1" dirty="0" smtClean="0"/>
              <a:t> </a:t>
            </a:r>
            <a:r>
              <a:rPr lang="de-DE" sz="1200" i="1" dirty="0" err="1" smtClean="0"/>
              <a:t>closure</a:t>
            </a:r>
            <a:r>
              <a:rPr lang="de-DE" sz="1200" i="1" dirty="0" smtClean="0"/>
              <a:t> time</a:t>
            </a:r>
            <a:endParaRPr lang="de-DE" sz="1200" i="1" dirty="0"/>
          </a:p>
        </p:txBody>
      </p:sp>
      <p:cxnSp>
        <p:nvCxnSpPr>
          <p:cNvPr id="37" name="Gerade Verbindung mit Pfeil 36"/>
          <p:cNvCxnSpPr/>
          <p:nvPr/>
        </p:nvCxnSpPr>
        <p:spPr>
          <a:xfrm flipV="1">
            <a:off x="5857055" y="2451479"/>
            <a:ext cx="0" cy="1222970"/>
          </a:xfrm>
          <a:prstGeom prst="straightConnector1">
            <a:avLst/>
          </a:prstGeom>
          <a:ln>
            <a:solidFill>
              <a:schemeClr val="tx1">
                <a:alpha val="8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Gerade Verbindung mit Pfeil 38"/>
          <p:cNvCxnSpPr/>
          <p:nvPr/>
        </p:nvCxnSpPr>
        <p:spPr>
          <a:xfrm rot="5400000" flipV="1">
            <a:off x="6558842" y="2972663"/>
            <a:ext cx="0" cy="1403573"/>
          </a:xfrm>
          <a:prstGeom prst="straightConnector1">
            <a:avLst/>
          </a:prstGeom>
          <a:ln>
            <a:solidFill>
              <a:schemeClr val="tx1">
                <a:alpha val="8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Ellipse 39"/>
          <p:cNvSpPr/>
          <p:nvPr/>
        </p:nvSpPr>
        <p:spPr>
          <a:xfrm>
            <a:off x="6043491" y="3383596"/>
            <a:ext cx="36952" cy="32197"/>
          </a:xfrm>
          <a:prstGeom prst="ellipse">
            <a:avLst/>
          </a:prstGeom>
          <a:solidFill>
            <a:srgbClr val="7030A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1" name="Ellipse 40"/>
          <p:cNvSpPr/>
          <p:nvPr/>
        </p:nvSpPr>
        <p:spPr>
          <a:xfrm>
            <a:off x="6131342" y="3192401"/>
            <a:ext cx="36952" cy="32197"/>
          </a:xfrm>
          <a:prstGeom prst="ellipse">
            <a:avLst/>
          </a:prstGeom>
          <a:solidFill>
            <a:srgbClr val="7030A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Ellipse 41"/>
          <p:cNvSpPr/>
          <p:nvPr/>
        </p:nvSpPr>
        <p:spPr>
          <a:xfrm>
            <a:off x="6213550" y="2967794"/>
            <a:ext cx="36952" cy="32197"/>
          </a:xfrm>
          <a:prstGeom prst="ellipse">
            <a:avLst/>
          </a:prstGeom>
          <a:solidFill>
            <a:srgbClr val="7030A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3" name="Ellipse 42"/>
          <p:cNvSpPr/>
          <p:nvPr/>
        </p:nvSpPr>
        <p:spPr>
          <a:xfrm>
            <a:off x="6302484" y="2868480"/>
            <a:ext cx="36952" cy="32197"/>
          </a:xfrm>
          <a:prstGeom prst="ellipse">
            <a:avLst/>
          </a:prstGeom>
          <a:solidFill>
            <a:srgbClr val="7030A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4" name="Ellipse 43"/>
          <p:cNvSpPr/>
          <p:nvPr/>
        </p:nvSpPr>
        <p:spPr>
          <a:xfrm>
            <a:off x="6353097" y="2946154"/>
            <a:ext cx="36952" cy="32197"/>
          </a:xfrm>
          <a:prstGeom prst="ellipse">
            <a:avLst/>
          </a:prstGeom>
          <a:solidFill>
            <a:srgbClr val="7030A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5" name="Ellipse 44"/>
          <p:cNvSpPr/>
          <p:nvPr/>
        </p:nvSpPr>
        <p:spPr>
          <a:xfrm>
            <a:off x="6436148" y="2975130"/>
            <a:ext cx="36952" cy="32197"/>
          </a:xfrm>
          <a:prstGeom prst="ellipse">
            <a:avLst/>
          </a:prstGeom>
          <a:solidFill>
            <a:srgbClr val="7030A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6" name="Ellipse 45"/>
          <p:cNvSpPr/>
          <p:nvPr/>
        </p:nvSpPr>
        <p:spPr>
          <a:xfrm>
            <a:off x="6528346" y="2959033"/>
            <a:ext cx="36952" cy="32197"/>
          </a:xfrm>
          <a:prstGeom prst="ellipse">
            <a:avLst/>
          </a:prstGeom>
          <a:solidFill>
            <a:srgbClr val="7030A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7" name="Ellipse 46"/>
          <p:cNvSpPr/>
          <p:nvPr/>
        </p:nvSpPr>
        <p:spPr>
          <a:xfrm>
            <a:off x="6611036" y="2933386"/>
            <a:ext cx="36952" cy="32197"/>
          </a:xfrm>
          <a:prstGeom prst="ellipse">
            <a:avLst/>
          </a:prstGeom>
          <a:solidFill>
            <a:srgbClr val="7030A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8" name="Ellipse 47"/>
          <p:cNvSpPr/>
          <p:nvPr/>
        </p:nvSpPr>
        <p:spPr>
          <a:xfrm>
            <a:off x="7008516" y="2611304"/>
            <a:ext cx="36952" cy="32197"/>
          </a:xfrm>
          <a:prstGeom prst="ellipse">
            <a:avLst/>
          </a:prstGeom>
          <a:solidFill>
            <a:srgbClr val="7030A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9" name="Ellipse 48"/>
          <p:cNvSpPr/>
          <p:nvPr/>
        </p:nvSpPr>
        <p:spPr>
          <a:xfrm>
            <a:off x="7087655" y="2899593"/>
            <a:ext cx="36952" cy="32197"/>
          </a:xfrm>
          <a:prstGeom prst="ellipse">
            <a:avLst/>
          </a:prstGeom>
          <a:solidFill>
            <a:srgbClr val="7030A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0" name="Ellipse 49"/>
          <p:cNvSpPr/>
          <p:nvPr/>
        </p:nvSpPr>
        <p:spPr>
          <a:xfrm>
            <a:off x="6839583" y="2899593"/>
            <a:ext cx="36952" cy="32197"/>
          </a:xfrm>
          <a:prstGeom prst="ellipse">
            <a:avLst/>
          </a:prstGeom>
          <a:solidFill>
            <a:srgbClr val="7030A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1" name="Ellipse 50"/>
          <p:cNvSpPr/>
          <p:nvPr/>
        </p:nvSpPr>
        <p:spPr>
          <a:xfrm>
            <a:off x="6922274" y="2899593"/>
            <a:ext cx="36952" cy="32197"/>
          </a:xfrm>
          <a:prstGeom prst="ellipse">
            <a:avLst/>
          </a:prstGeom>
          <a:solidFill>
            <a:srgbClr val="7030A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2" name="Ellipse 51"/>
          <p:cNvSpPr/>
          <p:nvPr/>
        </p:nvSpPr>
        <p:spPr>
          <a:xfrm>
            <a:off x="6684758" y="2931790"/>
            <a:ext cx="36952" cy="32197"/>
          </a:xfrm>
          <a:prstGeom prst="ellipse">
            <a:avLst/>
          </a:prstGeom>
          <a:solidFill>
            <a:srgbClr val="7030A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3" name="Ellipse 52"/>
          <p:cNvSpPr/>
          <p:nvPr/>
        </p:nvSpPr>
        <p:spPr>
          <a:xfrm>
            <a:off x="6767449" y="2935597"/>
            <a:ext cx="36952" cy="32197"/>
          </a:xfrm>
          <a:prstGeom prst="ellipse">
            <a:avLst/>
          </a:prstGeom>
          <a:solidFill>
            <a:srgbClr val="7030A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4" name="Ellipse 53"/>
          <p:cNvSpPr/>
          <p:nvPr/>
        </p:nvSpPr>
        <p:spPr>
          <a:xfrm>
            <a:off x="5960250" y="3551090"/>
            <a:ext cx="36952" cy="32197"/>
          </a:xfrm>
          <a:prstGeom prst="ellipse">
            <a:avLst/>
          </a:prstGeom>
          <a:solidFill>
            <a:srgbClr val="7030A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56" name="Gerade Verbindung mit Pfeil 55"/>
          <p:cNvCxnSpPr/>
          <p:nvPr/>
        </p:nvCxnSpPr>
        <p:spPr>
          <a:xfrm flipV="1">
            <a:off x="7424607" y="2459872"/>
            <a:ext cx="0" cy="1222970"/>
          </a:xfrm>
          <a:prstGeom prst="straightConnector1">
            <a:avLst/>
          </a:prstGeom>
          <a:ln>
            <a:solidFill>
              <a:schemeClr val="tx1">
                <a:alpha val="8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Gerade Verbindung mit Pfeil 56"/>
          <p:cNvCxnSpPr/>
          <p:nvPr/>
        </p:nvCxnSpPr>
        <p:spPr>
          <a:xfrm rot="5400000" flipV="1">
            <a:off x="8126394" y="2981056"/>
            <a:ext cx="0" cy="1403573"/>
          </a:xfrm>
          <a:prstGeom prst="straightConnector1">
            <a:avLst/>
          </a:prstGeom>
          <a:ln>
            <a:solidFill>
              <a:schemeClr val="tx1">
                <a:alpha val="8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Ellipse 57"/>
          <p:cNvSpPr/>
          <p:nvPr/>
        </p:nvSpPr>
        <p:spPr>
          <a:xfrm>
            <a:off x="7624690" y="3206435"/>
            <a:ext cx="36952" cy="32197"/>
          </a:xfrm>
          <a:prstGeom prst="ellipse">
            <a:avLst/>
          </a:prstGeom>
          <a:solidFill>
            <a:srgbClr val="C0000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9" name="Ellipse 58"/>
          <p:cNvSpPr/>
          <p:nvPr/>
        </p:nvSpPr>
        <p:spPr>
          <a:xfrm>
            <a:off x="7704899" y="3452688"/>
            <a:ext cx="36952" cy="32197"/>
          </a:xfrm>
          <a:prstGeom prst="ellipse">
            <a:avLst/>
          </a:prstGeom>
          <a:solidFill>
            <a:srgbClr val="C0000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0" name="Ellipse 59"/>
          <p:cNvSpPr/>
          <p:nvPr/>
        </p:nvSpPr>
        <p:spPr>
          <a:xfrm>
            <a:off x="7782186" y="3296776"/>
            <a:ext cx="36952" cy="32197"/>
          </a:xfrm>
          <a:prstGeom prst="ellipse">
            <a:avLst/>
          </a:prstGeom>
          <a:solidFill>
            <a:srgbClr val="C0000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1" name="Ellipse 60"/>
          <p:cNvSpPr/>
          <p:nvPr/>
        </p:nvSpPr>
        <p:spPr>
          <a:xfrm>
            <a:off x="7870036" y="3371566"/>
            <a:ext cx="36952" cy="32197"/>
          </a:xfrm>
          <a:prstGeom prst="ellipse">
            <a:avLst/>
          </a:prstGeom>
          <a:solidFill>
            <a:srgbClr val="C0000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2" name="Ellipse 61"/>
          <p:cNvSpPr/>
          <p:nvPr/>
        </p:nvSpPr>
        <p:spPr>
          <a:xfrm>
            <a:off x="7932125" y="3160204"/>
            <a:ext cx="36952" cy="32197"/>
          </a:xfrm>
          <a:prstGeom prst="ellipse">
            <a:avLst/>
          </a:prstGeom>
          <a:solidFill>
            <a:srgbClr val="C0000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3" name="Ellipse 62"/>
          <p:cNvSpPr/>
          <p:nvPr/>
        </p:nvSpPr>
        <p:spPr>
          <a:xfrm>
            <a:off x="8007862" y="3456818"/>
            <a:ext cx="36952" cy="32197"/>
          </a:xfrm>
          <a:prstGeom prst="ellipse">
            <a:avLst/>
          </a:prstGeom>
          <a:solidFill>
            <a:srgbClr val="C0000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4" name="Ellipse 63"/>
          <p:cNvSpPr/>
          <p:nvPr/>
        </p:nvSpPr>
        <p:spPr>
          <a:xfrm>
            <a:off x="8058449" y="3287655"/>
            <a:ext cx="36952" cy="32197"/>
          </a:xfrm>
          <a:prstGeom prst="ellipse">
            <a:avLst/>
          </a:prstGeom>
          <a:solidFill>
            <a:srgbClr val="C0000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5" name="Ellipse 64"/>
          <p:cNvSpPr/>
          <p:nvPr/>
        </p:nvSpPr>
        <p:spPr>
          <a:xfrm>
            <a:off x="8153656" y="3084307"/>
            <a:ext cx="36952" cy="32197"/>
          </a:xfrm>
          <a:prstGeom prst="ellipse">
            <a:avLst/>
          </a:prstGeom>
          <a:solidFill>
            <a:srgbClr val="C0000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6" name="Ellipse 65"/>
          <p:cNvSpPr/>
          <p:nvPr/>
        </p:nvSpPr>
        <p:spPr>
          <a:xfrm>
            <a:off x="8521476" y="3062964"/>
            <a:ext cx="36952" cy="32197"/>
          </a:xfrm>
          <a:prstGeom prst="ellipse">
            <a:avLst/>
          </a:prstGeom>
          <a:solidFill>
            <a:srgbClr val="C0000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7" name="Ellipse 66"/>
          <p:cNvSpPr/>
          <p:nvPr/>
        </p:nvSpPr>
        <p:spPr>
          <a:xfrm>
            <a:off x="8662445" y="3280808"/>
            <a:ext cx="36952" cy="32197"/>
          </a:xfrm>
          <a:prstGeom prst="ellipse">
            <a:avLst/>
          </a:prstGeom>
          <a:solidFill>
            <a:srgbClr val="C0000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8" name="Ellipse 67"/>
          <p:cNvSpPr/>
          <p:nvPr/>
        </p:nvSpPr>
        <p:spPr>
          <a:xfrm>
            <a:off x="8374765" y="3229083"/>
            <a:ext cx="36952" cy="32197"/>
          </a:xfrm>
          <a:prstGeom prst="ellipse">
            <a:avLst/>
          </a:prstGeom>
          <a:solidFill>
            <a:srgbClr val="C0000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9" name="Ellipse 68"/>
          <p:cNvSpPr/>
          <p:nvPr/>
        </p:nvSpPr>
        <p:spPr>
          <a:xfrm>
            <a:off x="8484524" y="3350560"/>
            <a:ext cx="36952" cy="32197"/>
          </a:xfrm>
          <a:prstGeom prst="ellipse">
            <a:avLst/>
          </a:prstGeom>
          <a:solidFill>
            <a:srgbClr val="C0000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0" name="Ellipse 69"/>
          <p:cNvSpPr/>
          <p:nvPr/>
        </p:nvSpPr>
        <p:spPr>
          <a:xfrm>
            <a:off x="8227618" y="3398869"/>
            <a:ext cx="36952" cy="32197"/>
          </a:xfrm>
          <a:prstGeom prst="ellipse">
            <a:avLst/>
          </a:prstGeom>
          <a:solidFill>
            <a:srgbClr val="C0000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1" name="Ellipse 70"/>
          <p:cNvSpPr/>
          <p:nvPr/>
        </p:nvSpPr>
        <p:spPr>
          <a:xfrm>
            <a:off x="8313987" y="2975131"/>
            <a:ext cx="36952" cy="32197"/>
          </a:xfrm>
          <a:prstGeom prst="ellipse">
            <a:avLst/>
          </a:prstGeom>
          <a:solidFill>
            <a:srgbClr val="C0000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2" name="Ellipse 71"/>
          <p:cNvSpPr/>
          <p:nvPr/>
        </p:nvSpPr>
        <p:spPr>
          <a:xfrm>
            <a:off x="7527802" y="3511105"/>
            <a:ext cx="36952" cy="32197"/>
          </a:xfrm>
          <a:prstGeom prst="ellipse">
            <a:avLst/>
          </a:prstGeom>
          <a:solidFill>
            <a:srgbClr val="C0000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74" name="Gerade Verbindung mit Pfeil 73"/>
          <p:cNvCxnSpPr/>
          <p:nvPr/>
        </p:nvCxnSpPr>
        <p:spPr>
          <a:xfrm rot="5400000" flipV="1">
            <a:off x="8125299" y="292217"/>
            <a:ext cx="0" cy="1405764"/>
          </a:xfrm>
          <a:prstGeom prst="straightConnector1">
            <a:avLst/>
          </a:prstGeom>
          <a:ln>
            <a:solidFill>
              <a:schemeClr val="tx1">
                <a:alpha val="8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Gerade Verbindung mit Pfeil 74"/>
          <p:cNvCxnSpPr/>
          <p:nvPr/>
        </p:nvCxnSpPr>
        <p:spPr>
          <a:xfrm rot="10800000" flipV="1">
            <a:off x="7422417" y="995099"/>
            <a:ext cx="0" cy="1250718"/>
          </a:xfrm>
          <a:prstGeom prst="straightConnector1">
            <a:avLst/>
          </a:prstGeom>
          <a:ln>
            <a:solidFill>
              <a:schemeClr val="tx1">
                <a:alpha val="8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Ellipse 75"/>
          <p:cNvSpPr/>
          <p:nvPr/>
        </p:nvSpPr>
        <p:spPr>
          <a:xfrm rot="5400000">
            <a:off x="7619319" y="1108840"/>
            <a:ext cx="32928" cy="37010"/>
          </a:xfrm>
          <a:prstGeom prst="ellipse">
            <a:avLst/>
          </a:prstGeom>
          <a:solidFill>
            <a:srgbClr val="00B05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7" name="Ellipse 76"/>
          <p:cNvSpPr/>
          <p:nvPr/>
        </p:nvSpPr>
        <p:spPr>
          <a:xfrm rot="5400000">
            <a:off x="7726744" y="1121482"/>
            <a:ext cx="32928" cy="37010"/>
          </a:xfrm>
          <a:prstGeom prst="ellipse">
            <a:avLst/>
          </a:prstGeom>
          <a:solidFill>
            <a:srgbClr val="00B05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8" name="Ellipse 77"/>
          <p:cNvSpPr/>
          <p:nvPr/>
        </p:nvSpPr>
        <p:spPr>
          <a:xfrm rot="5400000">
            <a:off x="7816132" y="1158590"/>
            <a:ext cx="32928" cy="37010"/>
          </a:xfrm>
          <a:prstGeom prst="ellipse">
            <a:avLst/>
          </a:prstGeom>
          <a:solidFill>
            <a:srgbClr val="00B05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9" name="Ellipse 78"/>
          <p:cNvSpPr/>
          <p:nvPr/>
        </p:nvSpPr>
        <p:spPr>
          <a:xfrm rot="5400000">
            <a:off x="7898053" y="1235863"/>
            <a:ext cx="32928" cy="37010"/>
          </a:xfrm>
          <a:prstGeom prst="ellipse">
            <a:avLst/>
          </a:prstGeom>
          <a:solidFill>
            <a:srgbClr val="00B05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0" name="Ellipse 79"/>
          <p:cNvSpPr/>
          <p:nvPr/>
        </p:nvSpPr>
        <p:spPr>
          <a:xfrm rot="5400000">
            <a:off x="7965104" y="1310171"/>
            <a:ext cx="32928" cy="37010"/>
          </a:xfrm>
          <a:prstGeom prst="ellipse">
            <a:avLst/>
          </a:prstGeom>
          <a:solidFill>
            <a:srgbClr val="00B05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1" name="Ellipse 80"/>
          <p:cNvSpPr/>
          <p:nvPr/>
        </p:nvSpPr>
        <p:spPr>
          <a:xfrm rot="5400000">
            <a:off x="8017761" y="1391920"/>
            <a:ext cx="32928" cy="37010"/>
          </a:xfrm>
          <a:prstGeom prst="ellipse">
            <a:avLst/>
          </a:prstGeom>
          <a:solidFill>
            <a:srgbClr val="00B05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2" name="Ellipse 81"/>
          <p:cNvSpPr/>
          <p:nvPr/>
        </p:nvSpPr>
        <p:spPr>
          <a:xfrm rot="5400000">
            <a:off x="8095396" y="1530102"/>
            <a:ext cx="32928" cy="37010"/>
          </a:xfrm>
          <a:prstGeom prst="ellipse">
            <a:avLst/>
          </a:prstGeom>
          <a:solidFill>
            <a:srgbClr val="00B05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3" name="Ellipse 82"/>
          <p:cNvSpPr/>
          <p:nvPr/>
        </p:nvSpPr>
        <p:spPr>
          <a:xfrm rot="5400000">
            <a:off x="8192649" y="1635645"/>
            <a:ext cx="32928" cy="37010"/>
          </a:xfrm>
          <a:prstGeom prst="ellipse">
            <a:avLst/>
          </a:prstGeom>
          <a:solidFill>
            <a:srgbClr val="00B05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4" name="Ellipse 83"/>
          <p:cNvSpPr/>
          <p:nvPr/>
        </p:nvSpPr>
        <p:spPr>
          <a:xfrm rot="5400000">
            <a:off x="8716378" y="1839341"/>
            <a:ext cx="32928" cy="37010"/>
          </a:xfrm>
          <a:prstGeom prst="ellipse">
            <a:avLst/>
          </a:prstGeom>
          <a:solidFill>
            <a:srgbClr val="00B05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6" name="Ellipse 85"/>
          <p:cNvSpPr/>
          <p:nvPr/>
        </p:nvSpPr>
        <p:spPr>
          <a:xfrm rot="5400000">
            <a:off x="8522392" y="1821695"/>
            <a:ext cx="32928" cy="37010"/>
          </a:xfrm>
          <a:prstGeom prst="ellipse">
            <a:avLst/>
          </a:prstGeom>
          <a:solidFill>
            <a:srgbClr val="00B05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7" name="Ellipse 86"/>
          <p:cNvSpPr/>
          <p:nvPr/>
        </p:nvSpPr>
        <p:spPr>
          <a:xfrm rot="5400000">
            <a:off x="8622797" y="1855220"/>
            <a:ext cx="32928" cy="37010"/>
          </a:xfrm>
          <a:prstGeom prst="ellipse">
            <a:avLst/>
          </a:prstGeom>
          <a:solidFill>
            <a:srgbClr val="00B05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8" name="Ellipse 87"/>
          <p:cNvSpPr/>
          <p:nvPr/>
        </p:nvSpPr>
        <p:spPr>
          <a:xfrm rot="5400000">
            <a:off x="8283138" y="1754987"/>
            <a:ext cx="32928" cy="37010"/>
          </a:xfrm>
          <a:prstGeom prst="ellipse">
            <a:avLst/>
          </a:prstGeom>
          <a:solidFill>
            <a:srgbClr val="00B05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9" name="Ellipse 88"/>
          <p:cNvSpPr/>
          <p:nvPr/>
        </p:nvSpPr>
        <p:spPr>
          <a:xfrm rot="5400000">
            <a:off x="8403482" y="1794042"/>
            <a:ext cx="32928" cy="37010"/>
          </a:xfrm>
          <a:prstGeom prst="ellipse">
            <a:avLst/>
          </a:prstGeom>
          <a:solidFill>
            <a:srgbClr val="00B05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0" name="Ellipse 89"/>
          <p:cNvSpPr/>
          <p:nvPr/>
        </p:nvSpPr>
        <p:spPr>
          <a:xfrm rot="5400000">
            <a:off x="7529245" y="1085014"/>
            <a:ext cx="32928" cy="37010"/>
          </a:xfrm>
          <a:prstGeom prst="ellipse">
            <a:avLst/>
          </a:prstGeom>
          <a:solidFill>
            <a:srgbClr val="00B05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889688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xmlns="" id="{A86D60D4-53C4-6854-EFED-C4ED239021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bg1"/>
                </a:solidFill>
              </a:rPr>
              <a:t>GHG </a:t>
            </a:r>
            <a:r>
              <a:rPr lang="de-DE" dirty="0" err="1" smtClean="0">
                <a:solidFill>
                  <a:schemeClr val="bg1"/>
                </a:solidFill>
              </a:rPr>
              <a:t>Flux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calculation</a:t>
            </a:r>
            <a:r>
              <a:rPr lang="de-DE" dirty="0" smtClean="0">
                <a:solidFill>
                  <a:schemeClr val="bg1"/>
                </a:solidFill>
              </a:rPr>
              <a:t>: </a:t>
            </a:r>
            <a:r>
              <a:rPr lang="de-DE" dirty="0" err="1" smtClean="0">
                <a:solidFill>
                  <a:schemeClr val="bg1"/>
                </a:solidFill>
              </a:rPr>
              <a:t>lets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re-invent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the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wheel</a:t>
            </a:r>
            <a:r>
              <a:rPr lang="de-DE" dirty="0" smtClean="0">
                <a:solidFill>
                  <a:schemeClr val="bg1"/>
                </a:solidFill>
              </a:rPr>
              <a:t>!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xmlns="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51520" y="967941"/>
            <a:ext cx="5850359" cy="438150"/>
          </a:xfrm>
        </p:spPr>
        <p:txBody>
          <a:bodyPr/>
          <a:lstStyle/>
          <a:p>
            <a:r>
              <a:rPr lang="de-DE" dirty="0"/>
              <a:t>Starter Task: 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xmlns="" id="{CC4811C5-F5CA-7D8B-0913-FAED1F904F4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3529" y="1528144"/>
            <a:ext cx="4644516" cy="438150"/>
          </a:xfrm>
        </p:spPr>
        <p:txBody>
          <a:bodyPr/>
          <a:lstStyle/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Split in 3 groups and develop within the next 15min a algorithm (theoretically) to calculate the flux for the right side chamber measurement</a:t>
            </a:r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Present your algorithm to all participants and test together on the example flux</a:t>
            </a:r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Test presented algorithms together for the shown examples on the right</a:t>
            </a:r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6144" y="87474"/>
            <a:ext cx="698054" cy="684647"/>
          </a:xfrm>
          <a:prstGeom prst="rect">
            <a:avLst/>
          </a:prstGeom>
        </p:spPr>
      </p:pic>
      <p:cxnSp>
        <p:nvCxnSpPr>
          <p:cNvPr id="15" name="Gerade Verbindung mit Pfeil 14"/>
          <p:cNvCxnSpPr/>
          <p:nvPr/>
        </p:nvCxnSpPr>
        <p:spPr>
          <a:xfrm flipV="1">
            <a:off x="5853308" y="1013103"/>
            <a:ext cx="0" cy="1222970"/>
          </a:xfrm>
          <a:prstGeom prst="straightConnector1">
            <a:avLst/>
          </a:prstGeom>
          <a:ln>
            <a:solidFill>
              <a:schemeClr val="tx1">
                <a:alpha val="8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/>
          <p:cNvCxnSpPr/>
          <p:nvPr/>
        </p:nvCxnSpPr>
        <p:spPr>
          <a:xfrm rot="5400000" flipV="1">
            <a:off x="6555095" y="1534287"/>
            <a:ext cx="0" cy="1403573"/>
          </a:xfrm>
          <a:prstGeom prst="straightConnector1">
            <a:avLst/>
          </a:prstGeom>
          <a:ln>
            <a:solidFill>
              <a:schemeClr val="tx1">
                <a:alpha val="8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Ellipse 17"/>
          <p:cNvSpPr/>
          <p:nvPr/>
        </p:nvSpPr>
        <p:spPr>
          <a:xfrm>
            <a:off x="6034915" y="2058989"/>
            <a:ext cx="36952" cy="32197"/>
          </a:xfrm>
          <a:prstGeom prst="ellipse">
            <a:avLst/>
          </a:prstGeom>
          <a:solidFill>
            <a:srgbClr val="C0000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Ellipse 20"/>
          <p:cNvSpPr/>
          <p:nvPr/>
        </p:nvSpPr>
        <p:spPr>
          <a:xfrm>
            <a:off x="6133600" y="2056344"/>
            <a:ext cx="36952" cy="32197"/>
          </a:xfrm>
          <a:prstGeom prst="ellipse">
            <a:avLst/>
          </a:prstGeom>
          <a:solidFill>
            <a:srgbClr val="C0000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" name="Ellipse 21"/>
          <p:cNvSpPr/>
          <p:nvPr/>
        </p:nvSpPr>
        <p:spPr>
          <a:xfrm>
            <a:off x="6228279" y="2028156"/>
            <a:ext cx="36952" cy="32197"/>
          </a:xfrm>
          <a:prstGeom prst="ellipse">
            <a:avLst/>
          </a:prstGeom>
          <a:solidFill>
            <a:srgbClr val="C0000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Ellipse 22"/>
          <p:cNvSpPr/>
          <p:nvPr/>
        </p:nvSpPr>
        <p:spPr>
          <a:xfrm>
            <a:off x="6305668" y="2032884"/>
            <a:ext cx="36952" cy="32197"/>
          </a:xfrm>
          <a:prstGeom prst="ellipse">
            <a:avLst/>
          </a:prstGeom>
          <a:solidFill>
            <a:srgbClr val="C0000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Ellipse 23"/>
          <p:cNvSpPr/>
          <p:nvPr/>
        </p:nvSpPr>
        <p:spPr>
          <a:xfrm>
            <a:off x="6386624" y="2026792"/>
            <a:ext cx="36952" cy="32197"/>
          </a:xfrm>
          <a:prstGeom prst="ellipse">
            <a:avLst/>
          </a:prstGeom>
          <a:solidFill>
            <a:srgbClr val="C0000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5" name="Ellipse 24"/>
          <p:cNvSpPr/>
          <p:nvPr/>
        </p:nvSpPr>
        <p:spPr>
          <a:xfrm>
            <a:off x="6454624" y="2011336"/>
            <a:ext cx="36952" cy="32197"/>
          </a:xfrm>
          <a:prstGeom prst="ellipse">
            <a:avLst/>
          </a:prstGeom>
          <a:solidFill>
            <a:srgbClr val="C0000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Ellipse 25"/>
          <p:cNvSpPr/>
          <p:nvPr/>
        </p:nvSpPr>
        <p:spPr>
          <a:xfrm>
            <a:off x="6499667" y="1944608"/>
            <a:ext cx="36952" cy="32197"/>
          </a:xfrm>
          <a:prstGeom prst="ellipse">
            <a:avLst/>
          </a:prstGeom>
          <a:solidFill>
            <a:srgbClr val="C0000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Ellipse 26"/>
          <p:cNvSpPr/>
          <p:nvPr/>
        </p:nvSpPr>
        <p:spPr>
          <a:xfrm>
            <a:off x="6582357" y="1883852"/>
            <a:ext cx="36952" cy="32197"/>
          </a:xfrm>
          <a:prstGeom prst="ellipse">
            <a:avLst/>
          </a:prstGeom>
          <a:solidFill>
            <a:srgbClr val="C0000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8" name="Ellipse 27"/>
          <p:cNvSpPr/>
          <p:nvPr/>
        </p:nvSpPr>
        <p:spPr>
          <a:xfrm>
            <a:off x="6959005" y="1540357"/>
            <a:ext cx="36952" cy="32197"/>
          </a:xfrm>
          <a:prstGeom prst="ellipse">
            <a:avLst/>
          </a:prstGeom>
          <a:solidFill>
            <a:srgbClr val="C0000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9" name="Ellipse 28"/>
          <p:cNvSpPr/>
          <p:nvPr/>
        </p:nvSpPr>
        <p:spPr>
          <a:xfrm>
            <a:off x="7037471" y="1493414"/>
            <a:ext cx="36952" cy="32197"/>
          </a:xfrm>
          <a:prstGeom prst="ellipse">
            <a:avLst/>
          </a:prstGeom>
          <a:solidFill>
            <a:srgbClr val="C0000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0" name="Ellipse 29"/>
          <p:cNvSpPr/>
          <p:nvPr/>
        </p:nvSpPr>
        <p:spPr>
          <a:xfrm>
            <a:off x="6792991" y="1670614"/>
            <a:ext cx="36952" cy="32197"/>
          </a:xfrm>
          <a:prstGeom prst="ellipse">
            <a:avLst/>
          </a:prstGeom>
          <a:solidFill>
            <a:srgbClr val="C0000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Ellipse 30"/>
          <p:cNvSpPr/>
          <p:nvPr/>
        </p:nvSpPr>
        <p:spPr>
          <a:xfrm>
            <a:off x="6876535" y="1605999"/>
            <a:ext cx="36952" cy="32197"/>
          </a:xfrm>
          <a:prstGeom prst="ellipse">
            <a:avLst/>
          </a:prstGeom>
          <a:solidFill>
            <a:srgbClr val="C0000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2" name="Ellipse 31"/>
          <p:cNvSpPr/>
          <p:nvPr/>
        </p:nvSpPr>
        <p:spPr>
          <a:xfrm>
            <a:off x="6647988" y="1812547"/>
            <a:ext cx="36952" cy="32197"/>
          </a:xfrm>
          <a:prstGeom prst="ellipse">
            <a:avLst/>
          </a:prstGeom>
          <a:solidFill>
            <a:srgbClr val="C0000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3" name="Ellipse 32"/>
          <p:cNvSpPr/>
          <p:nvPr/>
        </p:nvSpPr>
        <p:spPr>
          <a:xfrm>
            <a:off x="6720631" y="1757028"/>
            <a:ext cx="36952" cy="32197"/>
          </a:xfrm>
          <a:prstGeom prst="ellipse">
            <a:avLst/>
          </a:prstGeom>
          <a:solidFill>
            <a:srgbClr val="C0000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4" name="Ellipse 33"/>
          <p:cNvSpPr/>
          <p:nvPr/>
        </p:nvSpPr>
        <p:spPr>
          <a:xfrm>
            <a:off x="5949542" y="2069119"/>
            <a:ext cx="36952" cy="32197"/>
          </a:xfrm>
          <a:prstGeom prst="ellipse">
            <a:avLst/>
          </a:prstGeom>
          <a:solidFill>
            <a:srgbClr val="C0000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6" name="Textplatzhalter 6">
            <a:extLst>
              <a:ext uri="{FF2B5EF4-FFF2-40B4-BE49-F238E27FC236}">
                <a16:creationId xmlns:a16="http://schemas.microsoft.com/office/drawing/2014/main" xmlns="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 rot="16200000">
            <a:off x="4462656" y="2130150"/>
            <a:ext cx="2016224" cy="438150"/>
          </a:xfrm>
        </p:spPr>
        <p:txBody>
          <a:bodyPr/>
          <a:lstStyle/>
          <a:p>
            <a:pPr algn="ctr"/>
            <a:r>
              <a:rPr lang="de-DE" sz="1200" i="1" dirty="0" smtClean="0"/>
              <a:t>Target GHG </a:t>
            </a:r>
            <a:r>
              <a:rPr lang="de-DE" sz="1200" i="1" dirty="0" err="1" smtClean="0"/>
              <a:t>con</a:t>
            </a:r>
            <a:r>
              <a:rPr lang="de-DE" sz="1200" i="1" dirty="0" smtClean="0"/>
              <a:t>. (in e.g., </a:t>
            </a:r>
            <a:r>
              <a:rPr lang="de-DE" sz="1200" i="1" dirty="0" err="1" smtClean="0"/>
              <a:t>ppt</a:t>
            </a:r>
            <a:r>
              <a:rPr lang="de-DE" sz="1200" i="1" dirty="0" smtClean="0"/>
              <a:t>, ppm, ppb)</a:t>
            </a:r>
            <a:endParaRPr lang="de-DE" sz="1200" i="1" dirty="0"/>
          </a:p>
        </p:txBody>
      </p:sp>
      <p:sp>
        <p:nvSpPr>
          <p:cNvPr id="38" name="Textplatzhalter 6">
            <a:extLst>
              <a:ext uri="{FF2B5EF4-FFF2-40B4-BE49-F238E27FC236}">
                <a16:creationId xmlns:a16="http://schemas.microsoft.com/office/drawing/2014/main" xmlns="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351561" y="3867894"/>
            <a:ext cx="2016224" cy="438150"/>
          </a:xfrm>
        </p:spPr>
        <p:txBody>
          <a:bodyPr/>
          <a:lstStyle/>
          <a:p>
            <a:pPr algn="ctr"/>
            <a:r>
              <a:rPr lang="de-DE" sz="1200" i="1" dirty="0" err="1" smtClean="0"/>
              <a:t>Chamber</a:t>
            </a:r>
            <a:r>
              <a:rPr lang="de-DE" sz="1200" i="1" dirty="0" smtClean="0"/>
              <a:t> </a:t>
            </a:r>
            <a:r>
              <a:rPr lang="de-DE" sz="1200" i="1" dirty="0" err="1" smtClean="0"/>
              <a:t>closure</a:t>
            </a:r>
            <a:r>
              <a:rPr lang="de-DE" sz="1200" i="1" dirty="0" smtClean="0"/>
              <a:t> time</a:t>
            </a:r>
            <a:endParaRPr lang="de-DE" sz="1200" i="1" dirty="0"/>
          </a:p>
        </p:txBody>
      </p:sp>
      <p:cxnSp>
        <p:nvCxnSpPr>
          <p:cNvPr id="37" name="Gerade Verbindung mit Pfeil 36"/>
          <p:cNvCxnSpPr/>
          <p:nvPr/>
        </p:nvCxnSpPr>
        <p:spPr>
          <a:xfrm flipV="1">
            <a:off x="5857055" y="2451479"/>
            <a:ext cx="0" cy="1222970"/>
          </a:xfrm>
          <a:prstGeom prst="straightConnector1">
            <a:avLst/>
          </a:prstGeom>
          <a:ln>
            <a:solidFill>
              <a:schemeClr val="tx1">
                <a:alpha val="8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Gerade Verbindung mit Pfeil 38"/>
          <p:cNvCxnSpPr/>
          <p:nvPr/>
        </p:nvCxnSpPr>
        <p:spPr>
          <a:xfrm rot="5400000" flipV="1">
            <a:off x="6558842" y="2972663"/>
            <a:ext cx="0" cy="1403573"/>
          </a:xfrm>
          <a:prstGeom prst="straightConnector1">
            <a:avLst/>
          </a:prstGeom>
          <a:ln>
            <a:solidFill>
              <a:schemeClr val="tx1">
                <a:alpha val="8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Ellipse 39"/>
          <p:cNvSpPr/>
          <p:nvPr/>
        </p:nvSpPr>
        <p:spPr>
          <a:xfrm>
            <a:off x="6043491" y="3383596"/>
            <a:ext cx="36952" cy="32197"/>
          </a:xfrm>
          <a:prstGeom prst="ellipse">
            <a:avLst/>
          </a:prstGeom>
          <a:solidFill>
            <a:srgbClr val="7030A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1" name="Ellipse 40"/>
          <p:cNvSpPr/>
          <p:nvPr/>
        </p:nvSpPr>
        <p:spPr>
          <a:xfrm>
            <a:off x="6131342" y="3192401"/>
            <a:ext cx="36952" cy="32197"/>
          </a:xfrm>
          <a:prstGeom prst="ellipse">
            <a:avLst/>
          </a:prstGeom>
          <a:solidFill>
            <a:srgbClr val="7030A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Ellipse 41"/>
          <p:cNvSpPr/>
          <p:nvPr/>
        </p:nvSpPr>
        <p:spPr>
          <a:xfrm>
            <a:off x="6213550" y="2967794"/>
            <a:ext cx="36952" cy="32197"/>
          </a:xfrm>
          <a:prstGeom prst="ellipse">
            <a:avLst/>
          </a:prstGeom>
          <a:solidFill>
            <a:srgbClr val="7030A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3" name="Ellipse 42"/>
          <p:cNvSpPr/>
          <p:nvPr/>
        </p:nvSpPr>
        <p:spPr>
          <a:xfrm>
            <a:off x="6302484" y="2868480"/>
            <a:ext cx="36952" cy="32197"/>
          </a:xfrm>
          <a:prstGeom prst="ellipse">
            <a:avLst/>
          </a:prstGeom>
          <a:solidFill>
            <a:srgbClr val="7030A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4" name="Ellipse 43"/>
          <p:cNvSpPr/>
          <p:nvPr/>
        </p:nvSpPr>
        <p:spPr>
          <a:xfrm>
            <a:off x="6353097" y="2946154"/>
            <a:ext cx="36952" cy="32197"/>
          </a:xfrm>
          <a:prstGeom prst="ellipse">
            <a:avLst/>
          </a:prstGeom>
          <a:solidFill>
            <a:srgbClr val="7030A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5" name="Ellipse 44"/>
          <p:cNvSpPr/>
          <p:nvPr/>
        </p:nvSpPr>
        <p:spPr>
          <a:xfrm>
            <a:off x="6436148" y="2975130"/>
            <a:ext cx="36952" cy="32197"/>
          </a:xfrm>
          <a:prstGeom prst="ellipse">
            <a:avLst/>
          </a:prstGeom>
          <a:solidFill>
            <a:srgbClr val="7030A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6" name="Ellipse 45"/>
          <p:cNvSpPr/>
          <p:nvPr/>
        </p:nvSpPr>
        <p:spPr>
          <a:xfrm>
            <a:off x="6528346" y="2959033"/>
            <a:ext cx="36952" cy="32197"/>
          </a:xfrm>
          <a:prstGeom prst="ellipse">
            <a:avLst/>
          </a:prstGeom>
          <a:solidFill>
            <a:srgbClr val="7030A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7" name="Ellipse 46"/>
          <p:cNvSpPr/>
          <p:nvPr/>
        </p:nvSpPr>
        <p:spPr>
          <a:xfrm>
            <a:off x="6611036" y="2933386"/>
            <a:ext cx="36952" cy="32197"/>
          </a:xfrm>
          <a:prstGeom prst="ellipse">
            <a:avLst/>
          </a:prstGeom>
          <a:solidFill>
            <a:srgbClr val="7030A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8" name="Ellipse 47"/>
          <p:cNvSpPr/>
          <p:nvPr/>
        </p:nvSpPr>
        <p:spPr>
          <a:xfrm>
            <a:off x="7008516" y="2611304"/>
            <a:ext cx="36952" cy="32197"/>
          </a:xfrm>
          <a:prstGeom prst="ellipse">
            <a:avLst/>
          </a:prstGeom>
          <a:solidFill>
            <a:srgbClr val="7030A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9" name="Ellipse 48"/>
          <p:cNvSpPr/>
          <p:nvPr/>
        </p:nvSpPr>
        <p:spPr>
          <a:xfrm>
            <a:off x="7087655" y="2899593"/>
            <a:ext cx="36952" cy="32197"/>
          </a:xfrm>
          <a:prstGeom prst="ellipse">
            <a:avLst/>
          </a:prstGeom>
          <a:solidFill>
            <a:srgbClr val="7030A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0" name="Ellipse 49"/>
          <p:cNvSpPr/>
          <p:nvPr/>
        </p:nvSpPr>
        <p:spPr>
          <a:xfrm>
            <a:off x="6839583" y="2899593"/>
            <a:ext cx="36952" cy="32197"/>
          </a:xfrm>
          <a:prstGeom prst="ellipse">
            <a:avLst/>
          </a:prstGeom>
          <a:solidFill>
            <a:srgbClr val="7030A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1" name="Ellipse 50"/>
          <p:cNvSpPr/>
          <p:nvPr/>
        </p:nvSpPr>
        <p:spPr>
          <a:xfrm>
            <a:off x="6922274" y="2899593"/>
            <a:ext cx="36952" cy="32197"/>
          </a:xfrm>
          <a:prstGeom prst="ellipse">
            <a:avLst/>
          </a:prstGeom>
          <a:solidFill>
            <a:srgbClr val="7030A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2" name="Ellipse 51"/>
          <p:cNvSpPr/>
          <p:nvPr/>
        </p:nvSpPr>
        <p:spPr>
          <a:xfrm>
            <a:off x="6684758" y="2931790"/>
            <a:ext cx="36952" cy="32197"/>
          </a:xfrm>
          <a:prstGeom prst="ellipse">
            <a:avLst/>
          </a:prstGeom>
          <a:solidFill>
            <a:srgbClr val="7030A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3" name="Ellipse 52"/>
          <p:cNvSpPr/>
          <p:nvPr/>
        </p:nvSpPr>
        <p:spPr>
          <a:xfrm>
            <a:off x="6767449" y="2935597"/>
            <a:ext cx="36952" cy="32197"/>
          </a:xfrm>
          <a:prstGeom prst="ellipse">
            <a:avLst/>
          </a:prstGeom>
          <a:solidFill>
            <a:srgbClr val="7030A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4" name="Ellipse 53"/>
          <p:cNvSpPr/>
          <p:nvPr/>
        </p:nvSpPr>
        <p:spPr>
          <a:xfrm>
            <a:off x="5960250" y="3551090"/>
            <a:ext cx="36952" cy="32197"/>
          </a:xfrm>
          <a:prstGeom prst="ellipse">
            <a:avLst/>
          </a:prstGeom>
          <a:solidFill>
            <a:srgbClr val="7030A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56" name="Gerade Verbindung mit Pfeil 55"/>
          <p:cNvCxnSpPr/>
          <p:nvPr/>
        </p:nvCxnSpPr>
        <p:spPr>
          <a:xfrm flipV="1">
            <a:off x="7424607" y="2459872"/>
            <a:ext cx="0" cy="1222970"/>
          </a:xfrm>
          <a:prstGeom prst="straightConnector1">
            <a:avLst/>
          </a:prstGeom>
          <a:ln>
            <a:solidFill>
              <a:schemeClr val="tx1">
                <a:alpha val="8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Gerade Verbindung mit Pfeil 56"/>
          <p:cNvCxnSpPr/>
          <p:nvPr/>
        </p:nvCxnSpPr>
        <p:spPr>
          <a:xfrm rot="5400000" flipV="1">
            <a:off x="8126394" y="2981056"/>
            <a:ext cx="0" cy="1403573"/>
          </a:xfrm>
          <a:prstGeom prst="straightConnector1">
            <a:avLst/>
          </a:prstGeom>
          <a:ln>
            <a:solidFill>
              <a:schemeClr val="tx1">
                <a:alpha val="8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Ellipse 57"/>
          <p:cNvSpPr/>
          <p:nvPr/>
        </p:nvSpPr>
        <p:spPr>
          <a:xfrm>
            <a:off x="7624690" y="3206435"/>
            <a:ext cx="36952" cy="32197"/>
          </a:xfrm>
          <a:prstGeom prst="ellipse">
            <a:avLst/>
          </a:prstGeom>
          <a:solidFill>
            <a:srgbClr val="C0000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9" name="Ellipse 58"/>
          <p:cNvSpPr/>
          <p:nvPr/>
        </p:nvSpPr>
        <p:spPr>
          <a:xfrm>
            <a:off x="7704899" y="3452688"/>
            <a:ext cx="36952" cy="32197"/>
          </a:xfrm>
          <a:prstGeom prst="ellipse">
            <a:avLst/>
          </a:prstGeom>
          <a:solidFill>
            <a:srgbClr val="C0000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0" name="Ellipse 59"/>
          <p:cNvSpPr/>
          <p:nvPr/>
        </p:nvSpPr>
        <p:spPr>
          <a:xfrm>
            <a:off x="7782186" y="3296776"/>
            <a:ext cx="36952" cy="32197"/>
          </a:xfrm>
          <a:prstGeom prst="ellipse">
            <a:avLst/>
          </a:prstGeom>
          <a:solidFill>
            <a:srgbClr val="C0000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1" name="Ellipse 60"/>
          <p:cNvSpPr/>
          <p:nvPr/>
        </p:nvSpPr>
        <p:spPr>
          <a:xfrm>
            <a:off x="7870036" y="3371566"/>
            <a:ext cx="36952" cy="32197"/>
          </a:xfrm>
          <a:prstGeom prst="ellipse">
            <a:avLst/>
          </a:prstGeom>
          <a:solidFill>
            <a:srgbClr val="C0000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2" name="Ellipse 61"/>
          <p:cNvSpPr/>
          <p:nvPr/>
        </p:nvSpPr>
        <p:spPr>
          <a:xfrm>
            <a:off x="7932125" y="3160204"/>
            <a:ext cx="36952" cy="32197"/>
          </a:xfrm>
          <a:prstGeom prst="ellipse">
            <a:avLst/>
          </a:prstGeom>
          <a:solidFill>
            <a:srgbClr val="C0000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3" name="Ellipse 62"/>
          <p:cNvSpPr/>
          <p:nvPr/>
        </p:nvSpPr>
        <p:spPr>
          <a:xfrm>
            <a:off x="8007862" y="3456818"/>
            <a:ext cx="36952" cy="32197"/>
          </a:xfrm>
          <a:prstGeom prst="ellipse">
            <a:avLst/>
          </a:prstGeom>
          <a:solidFill>
            <a:srgbClr val="C0000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4" name="Ellipse 63"/>
          <p:cNvSpPr/>
          <p:nvPr/>
        </p:nvSpPr>
        <p:spPr>
          <a:xfrm>
            <a:off x="8058449" y="3287655"/>
            <a:ext cx="36952" cy="32197"/>
          </a:xfrm>
          <a:prstGeom prst="ellipse">
            <a:avLst/>
          </a:prstGeom>
          <a:solidFill>
            <a:srgbClr val="C0000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5" name="Ellipse 64"/>
          <p:cNvSpPr/>
          <p:nvPr/>
        </p:nvSpPr>
        <p:spPr>
          <a:xfrm>
            <a:off x="8153656" y="3084307"/>
            <a:ext cx="36952" cy="32197"/>
          </a:xfrm>
          <a:prstGeom prst="ellipse">
            <a:avLst/>
          </a:prstGeom>
          <a:solidFill>
            <a:srgbClr val="C0000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6" name="Ellipse 65"/>
          <p:cNvSpPr/>
          <p:nvPr/>
        </p:nvSpPr>
        <p:spPr>
          <a:xfrm>
            <a:off x="8521476" y="3062964"/>
            <a:ext cx="36952" cy="32197"/>
          </a:xfrm>
          <a:prstGeom prst="ellipse">
            <a:avLst/>
          </a:prstGeom>
          <a:solidFill>
            <a:srgbClr val="C0000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7" name="Ellipse 66"/>
          <p:cNvSpPr/>
          <p:nvPr/>
        </p:nvSpPr>
        <p:spPr>
          <a:xfrm>
            <a:off x="8662445" y="3280808"/>
            <a:ext cx="36952" cy="32197"/>
          </a:xfrm>
          <a:prstGeom prst="ellipse">
            <a:avLst/>
          </a:prstGeom>
          <a:solidFill>
            <a:srgbClr val="C0000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8" name="Ellipse 67"/>
          <p:cNvSpPr/>
          <p:nvPr/>
        </p:nvSpPr>
        <p:spPr>
          <a:xfrm>
            <a:off x="8374765" y="3229083"/>
            <a:ext cx="36952" cy="32197"/>
          </a:xfrm>
          <a:prstGeom prst="ellipse">
            <a:avLst/>
          </a:prstGeom>
          <a:solidFill>
            <a:srgbClr val="C0000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9" name="Ellipse 68"/>
          <p:cNvSpPr/>
          <p:nvPr/>
        </p:nvSpPr>
        <p:spPr>
          <a:xfrm>
            <a:off x="8484524" y="3350560"/>
            <a:ext cx="36952" cy="32197"/>
          </a:xfrm>
          <a:prstGeom prst="ellipse">
            <a:avLst/>
          </a:prstGeom>
          <a:solidFill>
            <a:srgbClr val="C0000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0" name="Ellipse 69"/>
          <p:cNvSpPr/>
          <p:nvPr/>
        </p:nvSpPr>
        <p:spPr>
          <a:xfrm>
            <a:off x="8227618" y="3398869"/>
            <a:ext cx="36952" cy="32197"/>
          </a:xfrm>
          <a:prstGeom prst="ellipse">
            <a:avLst/>
          </a:prstGeom>
          <a:solidFill>
            <a:srgbClr val="C0000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1" name="Ellipse 70"/>
          <p:cNvSpPr/>
          <p:nvPr/>
        </p:nvSpPr>
        <p:spPr>
          <a:xfrm>
            <a:off x="8313987" y="2975131"/>
            <a:ext cx="36952" cy="32197"/>
          </a:xfrm>
          <a:prstGeom prst="ellipse">
            <a:avLst/>
          </a:prstGeom>
          <a:solidFill>
            <a:srgbClr val="C0000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2" name="Ellipse 71"/>
          <p:cNvSpPr/>
          <p:nvPr/>
        </p:nvSpPr>
        <p:spPr>
          <a:xfrm>
            <a:off x="7527802" y="3511105"/>
            <a:ext cx="36952" cy="32197"/>
          </a:xfrm>
          <a:prstGeom prst="ellipse">
            <a:avLst/>
          </a:prstGeom>
          <a:solidFill>
            <a:srgbClr val="C0000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74" name="Gerade Verbindung mit Pfeil 73"/>
          <p:cNvCxnSpPr/>
          <p:nvPr/>
        </p:nvCxnSpPr>
        <p:spPr>
          <a:xfrm rot="5400000" flipV="1">
            <a:off x="8125299" y="292217"/>
            <a:ext cx="0" cy="1405764"/>
          </a:xfrm>
          <a:prstGeom prst="straightConnector1">
            <a:avLst/>
          </a:prstGeom>
          <a:ln>
            <a:solidFill>
              <a:schemeClr val="tx1">
                <a:alpha val="8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Gerade Verbindung mit Pfeil 74"/>
          <p:cNvCxnSpPr/>
          <p:nvPr/>
        </p:nvCxnSpPr>
        <p:spPr>
          <a:xfrm rot="10800000" flipV="1">
            <a:off x="7422417" y="995099"/>
            <a:ext cx="0" cy="1250718"/>
          </a:xfrm>
          <a:prstGeom prst="straightConnector1">
            <a:avLst/>
          </a:prstGeom>
          <a:ln>
            <a:solidFill>
              <a:schemeClr val="tx1">
                <a:alpha val="8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Ellipse 75"/>
          <p:cNvSpPr/>
          <p:nvPr/>
        </p:nvSpPr>
        <p:spPr>
          <a:xfrm rot="5400000">
            <a:off x="7619319" y="1108840"/>
            <a:ext cx="32928" cy="37010"/>
          </a:xfrm>
          <a:prstGeom prst="ellipse">
            <a:avLst/>
          </a:prstGeom>
          <a:solidFill>
            <a:srgbClr val="00B05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7" name="Ellipse 76"/>
          <p:cNvSpPr/>
          <p:nvPr/>
        </p:nvSpPr>
        <p:spPr>
          <a:xfrm rot="5400000">
            <a:off x="7726744" y="1121482"/>
            <a:ext cx="32928" cy="37010"/>
          </a:xfrm>
          <a:prstGeom prst="ellipse">
            <a:avLst/>
          </a:prstGeom>
          <a:solidFill>
            <a:srgbClr val="00B05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8" name="Ellipse 77"/>
          <p:cNvSpPr/>
          <p:nvPr/>
        </p:nvSpPr>
        <p:spPr>
          <a:xfrm rot="5400000">
            <a:off x="7816132" y="1158590"/>
            <a:ext cx="32928" cy="37010"/>
          </a:xfrm>
          <a:prstGeom prst="ellipse">
            <a:avLst/>
          </a:prstGeom>
          <a:solidFill>
            <a:srgbClr val="00B05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9" name="Ellipse 78"/>
          <p:cNvSpPr/>
          <p:nvPr/>
        </p:nvSpPr>
        <p:spPr>
          <a:xfrm rot="5400000">
            <a:off x="7898053" y="1235863"/>
            <a:ext cx="32928" cy="37010"/>
          </a:xfrm>
          <a:prstGeom prst="ellipse">
            <a:avLst/>
          </a:prstGeom>
          <a:solidFill>
            <a:srgbClr val="00B05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0" name="Ellipse 79"/>
          <p:cNvSpPr/>
          <p:nvPr/>
        </p:nvSpPr>
        <p:spPr>
          <a:xfrm rot="5400000">
            <a:off x="7965104" y="1310171"/>
            <a:ext cx="32928" cy="37010"/>
          </a:xfrm>
          <a:prstGeom prst="ellipse">
            <a:avLst/>
          </a:prstGeom>
          <a:solidFill>
            <a:srgbClr val="00B05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1" name="Ellipse 80"/>
          <p:cNvSpPr/>
          <p:nvPr/>
        </p:nvSpPr>
        <p:spPr>
          <a:xfrm rot="5400000">
            <a:off x="8017761" y="1391920"/>
            <a:ext cx="32928" cy="37010"/>
          </a:xfrm>
          <a:prstGeom prst="ellipse">
            <a:avLst/>
          </a:prstGeom>
          <a:solidFill>
            <a:srgbClr val="00B05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2" name="Ellipse 81"/>
          <p:cNvSpPr/>
          <p:nvPr/>
        </p:nvSpPr>
        <p:spPr>
          <a:xfrm rot="5400000">
            <a:off x="8095396" y="1530102"/>
            <a:ext cx="32928" cy="37010"/>
          </a:xfrm>
          <a:prstGeom prst="ellipse">
            <a:avLst/>
          </a:prstGeom>
          <a:solidFill>
            <a:srgbClr val="00B05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3" name="Ellipse 82"/>
          <p:cNvSpPr/>
          <p:nvPr/>
        </p:nvSpPr>
        <p:spPr>
          <a:xfrm rot="5400000">
            <a:off x="8192649" y="1635645"/>
            <a:ext cx="32928" cy="37010"/>
          </a:xfrm>
          <a:prstGeom prst="ellipse">
            <a:avLst/>
          </a:prstGeom>
          <a:solidFill>
            <a:srgbClr val="00B05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4" name="Ellipse 83"/>
          <p:cNvSpPr/>
          <p:nvPr/>
        </p:nvSpPr>
        <p:spPr>
          <a:xfrm rot="5400000">
            <a:off x="8716378" y="1839341"/>
            <a:ext cx="32928" cy="37010"/>
          </a:xfrm>
          <a:prstGeom prst="ellipse">
            <a:avLst/>
          </a:prstGeom>
          <a:solidFill>
            <a:srgbClr val="00B05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6" name="Ellipse 85"/>
          <p:cNvSpPr/>
          <p:nvPr/>
        </p:nvSpPr>
        <p:spPr>
          <a:xfrm rot="5400000">
            <a:off x="8522392" y="1821695"/>
            <a:ext cx="32928" cy="37010"/>
          </a:xfrm>
          <a:prstGeom prst="ellipse">
            <a:avLst/>
          </a:prstGeom>
          <a:solidFill>
            <a:srgbClr val="00B05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7" name="Ellipse 86"/>
          <p:cNvSpPr/>
          <p:nvPr/>
        </p:nvSpPr>
        <p:spPr>
          <a:xfrm rot="5400000">
            <a:off x="8622797" y="1855220"/>
            <a:ext cx="32928" cy="37010"/>
          </a:xfrm>
          <a:prstGeom prst="ellipse">
            <a:avLst/>
          </a:prstGeom>
          <a:solidFill>
            <a:srgbClr val="00B05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8" name="Ellipse 87"/>
          <p:cNvSpPr/>
          <p:nvPr/>
        </p:nvSpPr>
        <p:spPr>
          <a:xfrm rot="5400000">
            <a:off x="8283138" y="1754987"/>
            <a:ext cx="32928" cy="37010"/>
          </a:xfrm>
          <a:prstGeom prst="ellipse">
            <a:avLst/>
          </a:prstGeom>
          <a:solidFill>
            <a:srgbClr val="00B05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9" name="Ellipse 88"/>
          <p:cNvSpPr/>
          <p:nvPr/>
        </p:nvSpPr>
        <p:spPr>
          <a:xfrm rot="5400000">
            <a:off x="8403482" y="1794042"/>
            <a:ext cx="32928" cy="37010"/>
          </a:xfrm>
          <a:prstGeom prst="ellipse">
            <a:avLst/>
          </a:prstGeom>
          <a:solidFill>
            <a:srgbClr val="00B05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0" name="Ellipse 89"/>
          <p:cNvSpPr/>
          <p:nvPr/>
        </p:nvSpPr>
        <p:spPr>
          <a:xfrm rot="5400000">
            <a:off x="7529245" y="1085014"/>
            <a:ext cx="32928" cy="37010"/>
          </a:xfrm>
          <a:prstGeom prst="ellipse">
            <a:avLst/>
          </a:prstGeom>
          <a:solidFill>
            <a:srgbClr val="00B050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1" name="Textplatzhalter 6">
            <a:extLst>
              <a:ext uri="{FF2B5EF4-FFF2-40B4-BE49-F238E27FC236}">
                <a16:creationId xmlns:a16="http://schemas.microsoft.com/office/drawing/2014/main" xmlns="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26611" y="3663613"/>
            <a:ext cx="4176464" cy="438150"/>
          </a:xfrm>
        </p:spPr>
        <p:txBody>
          <a:bodyPr/>
          <a:lstStyle/>
          <a:p>
            <a:pPr algn="ctr"/>
            <a:r>
              <a:rPr lang="de-DE" sz="4000" b="1" i="1" dirty="0" err="1" smtClean="0">
                <a:solidFill>
                  <a:srgbClr val="C00000"/>
                </a:solidFill>
              </a:rPr>
              <a:t>What</a:t>
            </a:r>
            <a:r>
              <a:rPr lang="de-DE" sz="4000" b="1" i="1" dirty="0" smtClean="0">
                <a:solidFill>
                  <a:srgbClr val="C00000"/>
                </a:solidFill>
              </a:rPr>
              <a:t> </a:t>
            </a:r>
            <a:r>
              <a:rPr lang="de-DE" sz="4000" b="1" i="1" dirty="0" err="1" smtClean="0">
                <a:solidFill>
                  <a:srgbClr val="C00000"/>
                </a:solidFill>
              </a:rPr>
              <a:t>does</a:t>
            </a:r>
            <a:r>
              <a:rPr lang="de-DE" sz="4000" b="1" i="1" dirty="0" smtClean="0">
                <a:solidFill>
                  <a:srgbClr val="C00000"/>
                </a:solidFill>
              </a:rPr>
              <a:t> </a:t>
            </a:r>
            <a:r>
              <a:rPr lang="de-DE" sz="4000" b="1" i="1" dirty="0" err="1" smtClean="0">
                <a:solidFill>
                  <a:srgbClr val="C00000"/>
                </a:solidFill>
              </a:rPr>
              <a:t>that</a:t>
            </a:r>
            <a:r>
              <a:rPr lang="de-DE" sz="4000" b="1" i="1" dirty="0" smtClean="0">
                <a:solidFill>
                  <a:srgbClr val="C00000"/>
                </a:solidFill>
              </a:rPr>
              <a:t> </a:t>
            </a:r>
            <a:r>
              <a:rPr lang="de-DE" sz="4000" b="1" i="1" dirty="0" err="1" smtClean="0">
                <a:solidFill>
                  <a:srgbClr val="C00000"/>
                </a:solidFill>
              </a:rPr>
              <a:t>mean</a:t>
            </a:r>
            <a:r>
              <a:rPr lang="de-DE" sz="4000" b="1" i="1" dirty="0" smtClean="0">
                <a:solidFill>
                  <a:srgbClr val="C00000"/>
                </a:solidFill>
              </a:rPr>
              <a:t>?</a:t>
            </a:r>
            <a:endParaRPr lang="de-DE" sz="4000" b="1" i="1" dirty="0">
              <a:solidFill>
                <a:srgbClr val="C00000"/>
              </a:solidFill>
            </a:endParaRPr>
          </a:p>
        </p:txBody>
      </p:sp>
      <p:sp>
        <p:nvSpPr>
          <p:cNvPr id="92" name="Textplatzhalter 6">
            <a:extLst>
              <a:ext uri="{FF2B5EF4-FFF2-40B4-BE49-F238E27FC236}">
                <a16:creationId xmlns:a16="http://schemas.microsoft.com/office/drawing/2014/main" xmlns="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056824" y="1013103"/>
            <a:ext cx="1094460" cy="438150"/>
          </a:xfrm>
        </p:spPr>
        <p:txBody>
          <a:bodyPr/>
          <a:lstStyle/>
          <a:p>
            <a:pPr algn="ctr"/>
            <a:r>
              <a:rPr lang="de-DE" sz="2000" b="1" i="1" dirty="0" err="1" smtClean="0">
                <a:solidFill>
                  <a:srgbClr val="C00000"/>
                </a:solidFill>
              </a:rPr>
              <a:t>R</a:t>
            </a:r>
            <a:r>
              <a:rPr lang="de-DE" sz="2000" b="1" i="1" baseline="-25000" dirty="0" err="1" smtClean="0">
                <a:solidFill>
                  <a:srgbClr val="C00000"/>
                </a:solidFill>
              </a:rPr>
              <a:t>eco</a:t>
            </a:r>
            <a:endParaRPr lang="de-DE" sz="2000" b="1" i="1" baseline="-25000" dirty="0">
              <a:solidFill>
                <a:srgbClr val="C00000"/>
              </a:solidFill>
            </a:endParaRPr>
          </a:p>
        </p:txBody>
      </p:sp>
      <p:sp>
        <p:nvSpPr>
          <p:cNvPr id="93" name="Textplatzhalter 6">
            <a:extLst>
              <a:ext uri="{FF2B5EF4-FFF2-40B4-BE49-F238E27FC236}">
                <a16:creationId xmlns:a16="http://schemas.microsoft.com/office/drawing/2014/main" xmlns="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670916" y="1910895"/>
            <a:ext cx="1094460" cy="438150"/>
          </a:xfrm>
        </p:spPr>
        <p:txBody>
          <a:bodyPr/>
          <a:lstStyle/>
          <a:p>
            <a:pPr algn="ctr"/>
            <a:r>
              <a:rPr lang="de-DE" sz="2000" b="1" i="1" dirty="0" smtClean="0">
                <a:solidFill>
                  <a:srgbClr val="00B050"/>
                </a:solidFill>
              </a:rPr>
              <a:t>GPP</a:t>
            </a:r>
            <a:endParaRPr lang="de-DE" sz="2000" b="1" i="1" baseline="-25000" dirty="0">
              <a:solidFill>
                <a:srgbClr val="00B050"/>
              </a:solidFill>
            </a:endParaRPr>
          </a:p>
        </p:txBody>
      </p:sp>
      <p:sp>
        <p:nvSpPr>
          <p:cNvPr id="94" name="Textplatzhalter 6">
            <a:extLst>
              <a:ext uri="{FF2B5EF4-FFF2-40B4-BE49-F238E27FC236}">
                <a16:creationId xmlns:a16="http://schemas.microsoft.com/office/drawing/2014/main" xmlns="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014884" y="2409986"/>
            <a:ext cx="1094460" cy="438150"/>
          </a:xfrm>
        </p:spPr>
        <p:txBody>
          <a:bodyPr/>
          <a:lstStyle/>
          <a:p>
            <a:pPr algn="ctr"/>
            <a:r>
              <a:rPr lang="de-DE" sz="2000" b="1" i="1" dirty="0" smtClean="0">
                <a:solidFill>
                  <a:srgbClr val="7030A0"/>
                </a:solidFill>
              </a:rPr>
              <a:t>CH</a:t>
            </a:r>
            <a:r>
              <a:rPr lang="de-DE" sz="2000" b="1" i="1" baseline="-25000" dirty="0" smtClean="0">
                <a:solidFill>
                  <a:srgbClr val="7030A0"/>
                </a:solidFill>
              </a:rPr>
              <a:t>4</a:t>
            </a:r>
            <a:endParaRPr lang="de-DE" sz="2000" b="1" i="1" baseline="-25000" dirty="0">
              <a:solidFill>
                <a:srgbClr val="7030A0"/>
              </a:solidFill>
            </a:endParaRPr>
          </a:p>
        </p:txBody>
      </p:sp>
      <p:sp>
        <p:nvSpPr>
          <p:cNvPr id="95" name="Textplatzhalter 6">
            <a:extLst>
              <a:ext uri="{FF2B5EF4-FFF2-40B4-BE49-F238E27FC236}">
                <a16:creationId xmlns:a16="http://schemas.microsoft.com/office/drawing/2014/main" xmlns="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670916" y="2403592"/>
            <a:ext cx="1094460" cy="438150"/>
          </a:xfrm>
        </p:spPr>
        <p:txBody>
          <a:bodyPr/>
          <a:lstStyle/>
          <a:p>
            <a:pPr algn="ctr"/>
            <a:r>
              <a:rPr lang="de-DE" sz="2000" b="1" i="1" dirty="0" smtClean="0">
                <a:solidFill>
                  <a:srgbClr val="7030A0"/>
                </a:solidFill>
              </a:rPr>
              <a:t>N</a:t>
            </a:r>
            <a:r>
              <a:rPr lang="de-DE" sz="2000" b="1" i="1" baseline="-25000" dirty="0" smtClean="0">
                <a:solidFill>
                  <a:srgbClr val="7030A0"/>
                </a:solidFill>
              </a:rPr>
              <a:t>2</a:t>
            </a:r>
            <a:r>
              <a:rPr lang="de-DE" sz="2000" b="1" i="1" dirty="0" smtClean="0">
                <a:solidFill>
                  <a:srgbClr val="7030A0"/>
                </a:solidFill>
              </a:rPr>
              <a:t>O</a:t>
            </a:r>
            <a:endParaRPr lang="de-DE" sz="2000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41862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xmlns="" id="{A86D60D4-53C4-6854-EFED-C4ED239021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err="1" smtClean="0">
                <a:solidFill>
                  <a:schemeClr val="bg1"/>
                </a:solidFill>
              </a:rPr>
              <a:t>Existing</a:t>
            </a:r>
            <a:r>
              <a:rPr lang="de-DE" dirty="0" smtClean="0">
                <a:solidFill>
                  <a:schemeClr val="bg1"/>
                </a:solidFill>
              </a:rPr>
              <a:t> R </a:t>
            </a:r>
            <a:r>
              <a:rPr lang="de-DE" dirty="0" err="1" smtClean="0">
                <a:solidFill>
                  <a:schemeClr val="bg1"/>
                </a:solidFill>
              </a:rPr>
              <a:t>scripts</a:t>
            </a:r>
            <a:r>
              <a:rPr lang="de-DE" dirty="0" smtClean="0">
                <a:solidFill>
                  <a:schemeClr val="bg1"/>
                </a:solidFill>
              </a:rPr>
              <a:t> at ZALF ECO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xmlns="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51520" y="967941"/>
            <a:ext cx="5850359" cy="438150"/>
          </a:xfrm>
        </p:spPr>
        <p:txBody>
          <a:bodyPr/>
          <a:lstStyle/>
          <a:p>
            <a:r>
              <a:rPr lang="de-DE" dirty="0" err="1" smtClean="0"/>
              <a:t>Flux</a:t>
            </a:r>
            <a:r>
              <a:rPr lang="de-DE" dirty="0" smtClean="0"/>
              <a:t> </a:t>
            </a:r>
            <a:r>
              <a:rPr lang="de-DE" dirty="0" err="1" smtClean="0"/>
              <a:t>Calculation</a:t>
            </a:r>
            <a:r>
              <a:rPr lang="de-DE" dirty="0" smtClean="0"/>
              <a:t>:</a:t>
            </a: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xmlns="" id="{CC4811C5-F5CA-7D8B-0913-FAED1F904F4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3529" y="1342574"/>
            <a:ext cx="4752527" cy="438150"/>
          </a:xfrm>
        </p:spPr>
        <p:txBody>
          <a:bodyPr/>
          <a:lstStyle/>
          <a:p>
            <a:pPr marL="285750" indent="-285750" algn="just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ET Flux calculation (high frequency gas analyzer data)</a:t>
            </a:r>
          </a:p>
          <a:p>
            <a:pPr marL="285750" indent="-285750" algn="just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400" dirty="0" err="1" smtClean="0"/>
              <a:t>R</a:t>
            </a:r>
            <a:r>
              <a:rPr lang="en-US" sz="1400" baseline="-25000" dirty="0" err="1" smtClean="0"/>
              <a:t>eco</a:t>
            </a:r>
            <a:r>
              <a:rPr lang="en-US" sz="1400" dirty="0" smtClean="0"/>
              <a:t> flux calculation</a:t>
            </a:r>
            <a:r>
              <a:rPr lang="en-US" sz="1400" dirty="0"/>
              <a:t> (high frequency </a:t>
            </a:r>
            <a:r>
              <a:rPr lang="en-US" sz="1400" dirty="0" smtClean="0"/>
              <a:t>gas analyzer </a:t>
            </a:r>
            <a:r>
              <a:rPr lang="en-US" sz="1400" dirty="0"/>
              <a:t>data</a:t>
            </a:r>
            <a:r>
              <a:rPr lang="en-US" sz="1400" dirty="0" smtClean="0"/>
              <a:t>)</a:t>
            </a:r>
          </a:p>
          <a:p>
            <a:pPr marL="285750" indent="-285750" algn="just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NEE </a:t>
            </a:r>
            <a:r>
              <a:rPr lang="en-US" sz="1400" dirty="0"/>
              <a:t>flux calculation (high frequency </a:t>
            </a:r>
            <a:r>
              <a:rPr lang="en-US" sz="1400" dirty="0" smtClean="0"/>
              <a:t>gas analyzer </a:t>
            </a:r>
            <a:r>
              <a:rPr lang="en-US" sz="1400" dirty="0"/>
              <a:t>data</a:t>
            </a:r>
            <a:r>
              <a:rPr lang="en-US" sz="1400" dirty="0" smtClean="0"/>
              <a:t>)</a:t>
            </a:r>
          </a:p>
          <a:p>
            <a:pPr marL="285750" indent="-285750" algn="just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CH</a:t>
            </a:r>
            <a:r>
              <a:rPr lang="en-US" sz="1400" baseline="-25000" dirty="0" smtClean="0"/>
              <a:t>4 </a:t>
            </a:r>
            <a:r>
              <a:rPr lang="en-US" sz="1400" dirty="0" smtClean="0"/>
              <a:t>flux calculation (low frequency GC and high </a:t>
            </a:r>
            <a:r>
              <a:rPr lang="en-US" sz="1400" dirty="0"/>
              <a:t>frequency </a:t>
            </a:r>
            <a:r>
              <a:rPr lang="en-US" sz="1400" dirty="0" smtClean="0"/>
              <a:t>gas analyzer </a:t>
            </a:r>
            <a:r>
              <a:rPr lang="en-US" sz="1400" dirty="0"/>
              <a:t>data</a:t>
            </a:r>
            <a:r>
              <a:rPr lang="en-US" sz="1400" dirty="0" smtClean="0"/>
              <a:t>)</a:t>
            </a:r>
          </a:p>
          <a:p>
            <a:pPr marL="285750" indent="-285750" algn="just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N</a:t>
            </a:r>
            <a:r>
              <a:rPr lang="en-US" sz="1400" baseline="-25000" dirty="0" smtClean="0"/>
              <a:t>2</a:t>
            </a:r>
            <a:r>
              <a:rPr lang="en-US" sz="1400" dirty="0" smtClean="0"/>
              <a:t>O </a:t>
            </a:r>
            <a:r>
              <a:rPr lang="en-US" sz="1400" dirty="0"/>
              <a:t>Flux </a:t>
            </a:r>
            <a:r>
              <a:rPr lang="en-US" sz="1400" dirty="0" smtClean="0"/>
              <a:t>calculation (</a:t>
            </a:r>
            <a:r>
              <a:rPr lang="en-US" sz="1400" dirty="0"/>
              <a:t>low frequency GC and high frequency gas analyzer data)</a:t>
            </a:r>
          </a:p>
          <a:p>
            <a:pPr algn="just">
              <a:spcBef>
                <a:spcPts val="1800"/>
              </a:spcBef>
            </a:pPr>
            <a:endParaRPr lang="en-US" sz="1400" dirty="0"/>
          </a:p>
          <a:p>
            <a:pPr>
              <a:spcBef>
                <a:spcPts val="1800"/>
              </a:spcBef>
            </a:pPr>
            <a:endParaRPr lang="de-DE" sz="1400" dirty="0"/>
          </a:p>
        </p:txBody>
      </p:sp>
      <p:sp>
        <p:nvSpPr>
          <p:cNvPr id="10" name="Textplatzhalter 6">
            <a:extLst>
              <a:ext uri="{FF2B5EF4-FFF2-40B4-BE49-F238E27FC236}">
                <a16:creationId xmlns:a16="http://schemas.microsoft.com/office/drawing/2014/main" xmlns="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51520" y="3941170"/>
            <a:ext cx="5850359" cy="438150"/>
          </a:xfrm>
        </p:spPr>
        <p:txBody>
          <a:bodyPr/>
          <a:lstStyle/>
          <a:p>
            <a:r>
              <a:rPr lang="de-DE" dirty="0" smtClean="0"/>
              <a:t>Gap </a:t>
            </a:r>
            <a:r>
              <a:rPr lang="de-DE" dirty="0" err="1" smtClean="0"/>
              <a:t>filling</a:t>
            </a:r>
            <a:r>
              <a:rPr lang="de-DE" dirty="0" smtClean="0"/>
              <a:t>:</a:t>
            </a:r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6144" y="87474"/>
            <a:ext cx="698054" cy="684647"/>
          </a:xfrm>
          <a:prstGeom prst="rect">
            <a:avLst/>
          </a:prstGeom>
        </p:spPr>
      </p:pic>
      <p:sp>
        <p:nvSpPr>
          <p:cNvPr id="12" name="Textplatzhalter 7">
            <a:extLst>
              <a:ext uri="{FF2B5EF4-FFF2-40B4-BE49-F238E27FC236}">
                <a16:creationId xmlns:a16="http://schemas.microsoft.com/office/drawing/2014/main" xmlns="" id="{CC4811C5-F5CA-7D8B-0913-FAED1F904F4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3529" y="4313951"/>
            <a:ext cx="4644515" cy="438150"/>
          </a:xfrm>
        </p:spPr>
        <p:txBody>
          <a:bodyPr/>
          <a:lstStyle/>
          <a:p>
            <a:pPr marL="285750" indent="-285750" algn="just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One single random forest script adapted to each GHG above</a:t>
            </a:r>
          </a:p>
          <a:p>
            <a:pPr>
              <a:spcBef>
                <a:spcPts val="1800"/>
              </a:spcBef>
            </a:pPr>
            <a:endParaRPr lang="de-DE" sz="1400" dirty="0"/>
          </a:p>
        </p:txBody>
      </p:sp>
      <p:sp>
        <p:nvSpPr>
          <p:cNvPr id="6" name="Abgerundetes Rechteck 5"/>
          <p:cNvSpPr/>
          <p:nvPr/>
        </p:nvSpPr>
        <p:spPr>
          <a:xfrm>
            <a:off x="6706144" y="1253059"/>
            <a:ext cx="1332148" cy="310579"/>
          </a:xfrm>
          <a:prstGeom prst="roundRect">
            <a:avLst/>
          </a:prstGeom>
          <a:solidFill>
            <a:schemeClr val="accent5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xmlns="" id="{A86D60D4-53C4-6854-EFED-C4ED239021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527536" y="1210489"/>
            <a:ext cx="1790292" cy="280087"/>
          </a:xfrm>
        </p:spPr>
        <p:txBody>
          <a:bodyPr/>
          <a:lstStyle/>
          <a:p>
            <a:pPr algn="ctr"/>
            <a:r>
              <a:rPr lang="de-DE" sz="1000" b="1" dirty="0" smtClean="0">
                <a:solidFill>
                  <a:schemeClr val="bg1"/>
                </a:solidFill>
              </a:rPr>
              <a:t>CO</a:t>
            </a:r>
            <a:r>
              <a:rPr lang="de-DE" sz="1000" b="1" baseline="-25000" dirty="0" smtClean="0">
                <a:solidFill>
                  <a:schemeClr val="bg1"/>
                </a:solidFill>
              </a:rPr>
              <a:t>2 </a:t>
            </a:r>
            <a:r>
              <a:rPr lang="de-DE" sz="1000" b="1" dirty="0" smtClean="0">
                <a:solidFill>
                  <a:schemeClr val="bg1"/>
                </a:solidFill>
              </a:rPr>
              <a:t>(VMW+EM; MH)</a:t>
            </a:r>
            <a:endParaRPr lang="de-DE" sz="1000" b="1" dirty="0">
              <a:solidFill>
                <a:schemeClr val="bg1"/>
              </a:solidFill>
            </a:endParaRPr>
          </a:p>
        </p:txBody>
      </p:sp>
      <p:cxnSp>
        <p:nvCxnSpPr>
          <p:cNvPr id="14" name="Gerader Verbinder 13"/>
          <p:cNvCxnSpPr/>
          <p:nvPr/>
        </p:nvCxnSpPr>
        <p:spPr>
          <a:xfrm>
            <a:off x="7372218" y="1023578"/>
            <a:ext cx="50464" cy="3672408"/>
          </a:xfrm>
          <a:prstGeom prst="line">
            <a:avLst/>
          </a:prstGeom>
          <a:ln>
            <a:solidFill>
              <a:srgbClr val="C0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platzhalter 4">
            <a:extLst>
              <a:ext uri="{FF2B5EF4-FFF2-40B4-BE49-F238E27FC236}">
                <a16:creationId xmlns:a16="http://schemas.microsoft.com/office/drawing/2014/main" xmlns="" id="{A86D60D4-53C4-6854-EFED-C4ED239021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155885" y="860183"/>
            <a:ext cx="1224136" cy="280087"/>
          </a:xfrm>
        </p:spPr>
        <p:txBody>
          <a:bodyPr/>
          <a:lstStyle/>
          <a:p>
            <a:pPr algn="ctr"/>
            <a:r>
              <a:rPr lang="de-DE" sz="1200" b="1" dirty="0" err="1" smtClean="0">
                <a:solidFill>
                  <a:schemeClr val="tx1"/>
                </a:solidFill>
              </a:rPr>
              <a:t>Flux</a:t>
            </a:r>
            <a:r>
              <a:rPr lang="de-DE" sz="1200" b="1" dirty="0" smtClean="0">
                <a:solidFill>
                  <a:schemeClr val="tx1"/>
                </a:solidFill>
              </a:rPr>
              <a:t> </a:t>
            </a:r>
            <a:r>
              <a:rPr lang="de-DE" sz="1200" b="1" dirty="0" err="1" smtClean="0">
                <a:solidFill>
                  <a:schemeClr val="tx1"/>
                </a:solidFill>
              </a:rPr>
              <a:t>calculation</a:t>
            </a:r>
            <a:endParaRPr lang="de-DE" sz="1200" b="1" dirty="0">
              <a:solidFill>
                <a:schemeClr val="tx1"/>
              </a:solidFill>
            </a:endParaRP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xmlns="" id="{A86D60D4-53C4-6854-EFED-C4ED239021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433804" y="860182"/>
            <a:ext cx="1224136" cy="280087"/>
          </a:xfrm>
        </p:spPr>
        <p:txBody>
          <a:bodyPr/>
          <a:lstStyle/>
          <a:p>
            <a:pPr algn="ctr"/>
            <a:r>
              <a:rPr lang="de-DE" sz="1200" b="1" dirty="0" err="1" smtClean="0">
                <a:solidFill>
                  <a:schemeClr val="tx1"/>
                </a:solidFill>
              </a:rPr>
              <a:t>Flux</a:t>
            </a:r>
            <a:r>
              <a:rPr lang="de-DE" sz="1200" b="1" dirty="0" smtClean="0">
                <a:solidFill>
                  <a:schemeClr val="tx1"/>
                </a:solidFill>
              </a:rPr>
              <a:t> </a:t>
            </a:r>
            <a:r>
              <a:rPr lang="de-DE" sz="1200" b="1" dirty="0" err="1" smtClean="0">
                <a:solidFill>
                  <a:schemeClr val="tx1"/>
                </a:solidFill>
              </a:rPr>
              <a:t>gap</a:t>
            </a:r>
            <a:r>
              <a:rPr lang="de-DE" sz="1200" b="1" dirty="0" smtClean="0">
                <a:solidFill>
                  <a:schemeClr val="tx1"/>
                </a:solidFill>
              </a:rPr>
              <a:t> </a:t>
            </a:r>
            <a:r>
              <a:rPr lang="de-DE" sz="1200" b="1" dirty="0" err="1" smtClean="0">
                <a:solidFill>
                  <a:schemeClr val="tx1"/>
                </a:solidFill>
              </a:rPr>
              <a:t>filling</a:t>
            </a:r>
            <a:endParaRPr lang="de-DE" sz="1200" b="1" dirty="0">
              <a:solidFill>
                <a:schemeClr val="tx1"/>
              </a:solidFill>
            </a:endParaRP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xmlns="" id="{A86D60D4-53C4-6854-EFED-C4ED239021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76900" y="1244301"/>
            <a:ext cx="1224136" cy="280087"/>
          </a:xfrm>
        </p:spPr>
        <p:txBody>
          <a:bodyPr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2015</a:t>
            </a:r>
            <a:endParaRPr lang="de-DE" sz="1200" b="1" dirty="0">
              <a:solidFill>
                <a:schemeClr val="tx1"/>
              </a:solidFill>
            </a:endParaRPr>
          </a:p>
        </p:txBody>
      </p:sp>
      <p:sp>
        <p:nvSpPr>
          <p:cNvPr id="20" name="Abgerundetes Rechteck 19"/>
          <p:cNvSpPr/>
          <p:nvPr/>
        </p:nvSpPr>
        <p:spPr>
          <a:xfrm>
            <a:off x="5868144" y="1912411"/>
            <a:ext cx="1332148" cy="310579"/>
          </a:xfrm>
          <a:prstGeom prst="roundRect">
            <a:avLst/>
          </a:prstGeom>
          <a:solidFill>
            <a:schemeClr val="accent5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platzhalter 4">
            <a:extLst>
              <a:ext uri="{FF2B5EF4-FFF2-40B4-BE49-F238E27FC236}">
                <a16:creationId xmlns:a16="http://schemas.microsoft.com/office/drawing/2014/main" xmlns="" id="{A86D60D4-53C4-6854-EFED-C4ED239021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79987" y="1898145"/>
            <a:ext cx="1224136" cy="280087"/>
          </a:xfrm>
        </p:spPr>
        <p:txBody>
          <a:bodyPr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2022</a:t>
            </a:r>
            <a:endParaRPr lang="de-DE" sz="1200" b="1" dirty="0">
              <a:solidFill>
                <a:schemeClr val="tx1"/>
              </a:solidFill>
            </a:endParaRPr>
          </a:p>
        </p:txBody>
      </p:sp>
      <p:sp>
        <p:nvSpPr>
          <p:cNvPr id="22" name="Textplatzhalter 4">
            <a:extLst>
              <a:ext uri="{FF2B5EF4-FFF2-40B4-BE49-F238E27FC236}">
                <a16:creationId xmlns:a16="http://schemas.microsoft.com/office/drawing/2014/main" xmlns="" id="{A86D60D4-53C4-6854-EFED-C4ED239021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977004" y="1874695"/>
            <a:ext cx="1224136" cy="280087"/>
          </a:xfrm>
        </p:spPr>
        <p:txBody>
          <a:bodyPr/>
          <a:lstStyle/>
          <a:p>
            <a:pPr algn="ctr"/>
            <a:r>
              <a:rPr lang="de-DE" sz="1000" b="1" dirty="0" smtClean="0">
                <a:solidFill>
                  <a:schemeClr val="bg1"/>
                </a:solidFill>
              </a:rPr>
              <a:t>ET</a:t>
            </a:r>
            <a:r>
              <a:rPr lang="de-DE" sz="1000" b="1" baseline="-25000" dirty="0" smtClean="0">
                <a:solidFill>
                  <a:schemeClr val="bg1"/>
                </a:solidFill>
              </a:rPr>
              <a:t>    </a:t>
            </a:r>
            <a:r>
              <a:rPr lang="de-DE" sz="1000" b="1" dirty="0" smtClean="0">
                <a:solidFill>
                  <a:schemeClr val="bg1"/>
                </a:solidFill>
              </a:rPr>
              <a:t> (VMW; AD)</a:t>
            </a:r>
            <a:endParaRPr lang="de-DE" sz="1000" b="1" dirty="0">
              <a:solidFill>
                <a:schemeClr val="bg1"/>
              </a:solidFill>
            </a:endParaRPr>
          </a:p>
        </p:txBody>
      </p:sp>
      <p:sp>
        <p:nvSpPr>
          <p:cNvPr id="23" name="Abgerundetes Rechteck 22"/>
          <p:cNvSpPr/>
          <p:nvPr/>
        </p:nvSpPr>
        <p:spPr>
          <a:xfrm>
            <a:off x="7603186" y="1912411"/>
            <a:ext cx="1332148" cy="310579"/>
          </a:xfrm>
          <a:prstGeom prst="roundRect">
            <a:avLst/>
          </a:prstGeom>
          <a:solidFill>
            <a:schemeClr val="accent5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Textplatzhalter 4">
            <a:extLst>
              <a:ext uri="{FF2B5EF4-FFF2-40B4-BE49-F238E27FC236}">
                <a16:creationId xmlns:a16="http://schemas.microsoft.com/office/drawing/2014/main" xmlns="" id="{A86D60D4-53C4-6854-EFED-C4ED239021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712046" y="1874695"/>
            <a:ext cx="1224136" cy="280087"/>
          </a:xfrm>
        </p:spPr>
        <p:txBody>
          <a:bodyPr/>
          <a:lstStyle/>
          <a:p>
            <a:pPr algn="ctr"/>
            <a:r>
              <a:rPr lang="de-DE" sz="1000" b="1" dirty="0" smtClean="0">
                <a:solidFill>
                  <a:schemeClr val="bg1"/>
                </a:solidFill>
              </a:rPr>
              <a:t>ET</a:t>
            </a:r>
            <a:r>
              <a:rPr lang="de-DE" sz="1000" b="1" baseline="-25000" dirty="0" smtClean="0">
                <a:solidFill>
                  <a:schemeClr val="bg1"/>
                </a:solidFill>
              </a:rPr>
              <a:t>    </a:t>
            </a:r>
            <a:r>
              <a:rPr lang="de-DE" sz="1000" b="1" dirty="0" smtClean="0">
                <a:solidFill>
                  <a:schemeClr val="bg1"/>
                </a:solidFill>
              </a:rPr>
              <a:t> (RF; AD)</a:t>
            </a:r>
            <a:endParaRPr lang="de-DE" sz="1000" b="1" dirty="0">
              <a:solidFill>
                <a:schemeClr val="bg1"/>
              </a:solidFill>
            </a:endParaRPr>
          </a:p>
        </p:txBody>
      </p:sp>
      <p:cxnSp>
        <p:nvCxnSpPr>
          <p:cNvPr id="25" name="Gerade Verbindung mit Pfeil 24"/>
          <p:cNvCxnSpPr>
            <a:stCxn id="6" idx="2"/>
            <a:endCxn id="20" idx="0"/>
          </p:cNvCxnSpPr>
          <p:nvPr/>
        </p:nvCxnSpPr>
        <p:spPr>
          <a:xfrm flipH="1">
            <a:off x="6534218" y="1563638"/>
            <a:ext cx="838000" cy="34877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mit Pfeil 26"/>
          <p:cNvCxnSpPr>
            <a:stCxn id="20" idx="3"/>
            <a:endCxn id="23" idx="1"/>
          </p:cNvCxnSpPr>
          <p:nvPr/>
        </p:nvCxnSpPr>
        <p:spPr>
          <a:xfrm>
            <a:off x="7200292" y="2067701"/>
            <a:ext cx="40289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Abgerundetes Rechteck 30"/>
          <p:cNvSpPr/>
          <p:nvPr/>
        </p:nvSpPr>
        <p:spPr>
          <a:xfrm>
            <a:off x="5868992" y="2468765"/>
            <a:ext cx="1332148" cy="310579"/>
          </a:xfrm>
          <a:prstGeom prst="roundRect">
            <a:avLst/>
          </a:prstGeom>
          <a:solidFill>
            <a:schemeClr val="accent5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2" name="Textplatzhalter 4">
            <a:extLst>
              <a:ext uri="{FF2B5EF4-FFF2-40B4-BE49-F238E27FC236}">
                <a16:creationId xmlns:a16="http://schemas.microsoft.com/office/drawing/2014/main" xmlns="" id="{A86D60D4-53C4-6854-EFED-C4ED239021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977852" y="2431049"/>
            <a:ext cx="1224136" cy="280087"/>
          </a:xfrm>
        </p:spPr>
        <p:txBody>
          <a:bodyPr/>
          <a:lstStyle/>
          <a:p>
            <a:pPr algn="ctr"/>
            <a:r>
              <a:rPr lang="de-DE" sz="1000" b="1" dirty="0" smtClean="0">
                <a:solidFill>
                  <a:schemeClr val="bg1"/>
                </a:solidFill>
              </a:rPr>
              <a:t>CO</a:t>
            </a:r>
            <a:r>
              <a:rPr lang="de-DE" sz="1000" b="1" baseline="-25000" dirty="0" smtClean="0">
                <a:solidFill>
                  <a:schemeClr val="bg1"/>
                </a:solidFill>
              </a:rPr>
              <a:t>2    </a:t>
            </a:r>
            <a:r>
              <a:rPr lang="de-DE" sz="1000" b="1" dirty="0" smtClean="0">
                <a:solidFill>
                  <a:schemeClr val="bg1"/>
                </a:solidFill>
              </a:rPr>
              <a:t> (VMW; AD)</a:t>
            </a:r>
            <a:endParaRPr lang="de-DE" sz="1000" b="1" dirty="0">
              <a:solidFill>
                <a:schemeClr val="bg1"/>
              </a:solidFill>
            </a:endParaRPr>
          </a:p>
        </p:txBody>
      </p:sp>
      <p:sp>
        <p:nvSpPr>
          <p:cNvPr id="33" name="Abgerundetes Rechteck 32"/>
          <p:cNvSpPr/>
          <p:nvPr/>
        </p:nvSpPr>
        <p:spPr>
          <a:xfrm>
            <a:off x="7604034" y="2468765"/>
            <a:ext cx="1332148" cy="310579"/>
          </a:xfrm>
          <a:prstGeom prst="roundRect">
            <a:avLst/>
          </a:prstGeom>
          <a:solidFill>
            <a:schemeClr val="accent5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4" name="Textplatzhalter 4">
            <a:extLst>
              <a:ext uri="{FF2B5EF4-FFF2-40B4-BE49-F238E27FC236}">
                <a16:creationId xmlns:a16="http://schemas.microsoft.com/office/drawing/2014/main" xmlns="" id="{A86D60D4-53C4-6854-EFED-C4ED239021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712894" y="2431049"/>
            <a:ext cx="1224136" cy="280087"/>
          </a:xfrm>
        </p:spPr>
        <p:txBody>
          <a:bodyPr/>
          <a:lstStyle/>
          <a:p>
            <a:pPr algn="ctr"/>
            <a:r>
              <a:rPr lang="de-DE" sz="1000" b="1" dirty="0">
                <a:solidFill>
                  <a:schemeClr val="bg1"/>
                </a:solidFill>
              </a:rPr>
              <a:t>CO</a:t>
            </a:r>
            <a:r>
              <a:rPr lang="de-DE" sz="1000" b="1" baseline="-25000" dirty="0">
                <a:solidFill>
                  <a:schemeClr val="bg1"/>
                </a:solidFill>
              </a:rPr>
              <a:t>2    </a:t>
            </a:r>
            <a:r>
              <a:rPr lang="de-DE" sz="1000" b="1" dirty="0" smtClean="0">
                <a:solidFill>
                  <a:schemeClr val="bg1"/>
                </a:solidFill>
              </a:rPr>
              <a:t> (RF; AD)</a:t>
            </a:r>
            <a:endParaRPr lang="de-DE" sz="1000" b="1" dirty="0">
              <a:solidFill>
                <a:schemeClr val="bg1"/>
              </a:solidFill>
            </a:endParaRPr>
          </a:p>
        </p:txBody>
      </p:sp>
      <p:cxnSp>
        <p:nvCxnSpPr>
          <p:cNvPr id="35" name="Gerade Verbindung mit Pfeil 34"/>
          <p:cNvCxnSpPr>
            <a:stCxn id="31" idx="3"/>
            <a:endCxn id="33" idx="1"/>
          </p:cNvCxnSpPr>
          <p:nvPr/>
        </p:nvCxnSpPr>
        <p:spPr>
          <a:xfrm>
            <a:off x="7201140" y="2624055"/>
            <a:ext cx="40289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platzhalter 4">
            <a:extLst>
              <a:ext uri="{FF2B5EF4-FFF2-40B4-BE49-F238E27FC236}">
                <a16:creationId xmlns:a16="http://schemas.microsoft.com/office/drawing/2014/main" xmlns="" id="{A86D60D4-53C4-6854-EFED-C4ED239021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76900" y="2440816"/>
            <a:ext cx="1224136" cy="280087"/>
          </a:xfrm>
        </p:spPr>
        <p:txBody>
          <a:bodyPr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2024</a:t>
            </a:r>
            <a:endParaRPr lang="de-DE" sz="1200" b="1" dirty="0">
              <a:solidFill>
                <a:schemeClr val="tx1"/>
              </a:solidFill>
            </a:endParaRPr>
          </a:p>
        </p:txBody>
      </p:sp>
      <p:cxnSp>
        <p:nvCxnSpPr>
          <p:cNvPr id="37" name="Gerade Verbindung mit Pfeil 36"/>
          <p:cNvCxnSpPr>
            <a:stCxn id="20" idx="2"/>
            <a:endCxn id="31" idx="0"/>
          </p:cNvCxnSpPr>
          <p:nvPr/>
        </p:nvCxnSpPr>
        <p:spPr>
          <a:xfrm>
            <a:off x="6534218" y="2222990"/>
            <a:ext cx="848" cy="24577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/>
          <p:cNvCxnSpPr/>
          <p:nvPr/>
        </p:nvCxnSpPr>
        <p:spPr>
          <a:xfrm>
            <a:off x="8276790" y="2220064"/>
            <a:ext cx="848" cy="24577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Abgerundetes Rechteck 40"/>
          <p:cNvSpPr/>
          <p:nvPr/>
        </p:nvSpPr>
        <p:spPr>
          <a:xfrm>
            <a:off x="5869840" y="3008367"/>
            <a:ext cx="1332148" cy="310579"/>
          </a:xfrm>
          <a:prstGeom prst="roundRect">
            <a:avLst/>
          </a:prstGeom>
          <a:solidFill>
            <a:schemeClr val="accent5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Textplatzhalter 4">
            <a:extLst>
              <a:ext uri="{FF2B5EF4-FFF2-40B4-BE49-F238E27FC236}">
                <a16:creationId xmlns:a16="http://schemas.microsoft.com/office/drawing/2014/main" xmlns="" id="{A86D60D4-53C4-6854-EFED-C4ED239021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978700" y="2970651"/>
            <a:ext cx="1224136" cy="280087"/>
          </a:xfrm>
        </p:spPr>
        <p:txBody>
          <a:bodyPr/>
          <a:lstStyle/>
          <a:p>
            <a:pPr algn="ctr"/>
            <a:r>
              <a:rPr lang="de-DE" sz="1000" b="1" dirty="0" smtClean="0">
                <a:solidFill>
                  <a:schemeClr val="bg1"/>
                </a:solidFill>
              </a:rPr>
              <a:t>CH</a:t>
            </a:r>
            <a:r>
              <a:rPr lang="de-DE" sz="1000" b="1" baseline="-25000" dirty="0" smtClean="0">
                <a:solidFill>
                  <a:schemeClr val="bg1"/>
                </a:solidFill>
              </a:rPr>
              <a:t>4    </a:t>
            </a:r>
            <a:r>
              <a:rPr lang="de-DE" sz="1000" b="1" dirty="0" smtClean="0">
                <a:solidFill>
                  <a:schemeClr val="bg1"/>
                </a:solidFill>
              </a:rPr>
              <a:t> (VMW; AD)</a:t>
            </a:r>
            <a:endParaRPr lang="de-DE" sz="1000" b="1" dirty="0">
              <a:solidFill>
                <a:schemeClr val="bg1"/>
              </a:solidFill>
            </a:endParaRPr>
          </a:p>
        </p:txBody>
      </p:sp>
      <p:sp>
        <p:nvSpPr>
          <p:cNvPr id="43" name="Abgerundetes Rechteck 42"/>
          <p:cNvSpPr/>
          <p:nvPr/>
        </p:nvSpPr>
        <p:spPr>
          <a:xfrm>
            <a:off x="7604882" y="3008367"/>
            <a:ext cx="1332148" cy="310579"/>
          </a:xfrm>
          <a:prstGeom prst="roundRect">
            <a:avLst/>
          </a:prstGeom>
          <a:solidFill>
            <a:schemeClr val="accent5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4" name="Textplatzhalter 4">
            <a:extLst>
              <a:ext uri="{FF2B5EF4-FFF2-40B4-BE49-F238E27FC236}">
                <a16:creationId xmlns:a16="http://schemas.microsoft.com/office/drawing/2014/main" xmlns="" id="{A86D60D4-53C4-6854-EFED-C4ED239021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713742" y="2970651"/>
            <a:ext cx="1224136" cy="280087"/>
          </a:xfrm>
        </p:spPr>
        <p:txBody>
          <a:bodyPr/>
          <a:lstStyle/>
          <a:p>
            <a:pPr algn="ctr"/>
            <a:r>
              <a:rPr lang="de-DE" sz="1000" b="1" dirty="0">
                <a:solidFill>
                  <a:schemeClr val="bg1"/>
                </a:solidFill>
              </a:rPr>
              <a:t>CH</a:t>
            </a:r>
            <a:r>
              <a:rPr lang="de-DE" sz="1000" b="1" baseline="-25000" dirty="0">
                <a:solidFill>
                  <a:schemeClr val="bg1"/>
                </a:solidFill>
              </a:rPr>
              <a:t>4</a:t>
            </a:r>
            <a:r>
              <a:rPr lang="de-DE" sz="1000" b="1" baseline="-25000" dirty="0" smtClean="0">
                <a:solidFill>
                  <a:schemeClr val="bg1"/>
                </a:solidFill>
              </a:rPr>
              <a:t>    </a:t>
            </a:r>
            <a:r>
              <a:rPr lang="de-DE" sz="1000" b="1" dirty="0" smtClean="0">
                <a:solidFill>
                  <a:schemeClr val="bg1"/>
                </a:solidFill>
              </a:rPr>
              <a:t> (RF; AD)</a:t>
            </a:r>
            <a:endParaRPr lang="de-DE" sz="1000" b="1" dirty="0">
              <a:solidFill>
                <a:schemeClr val="bg1"/>
              </a:solidFill>
            </a:endParaRPr>
          </a:p>
        </p:txBody>
      </p:sp>
      <p:cxnSp>
        <p:nvCxnSpPr>
          <p:cNvPr id="45" name="Gerade Verbindung mit Pfeil 44"/>
          <p:cNvCxnSpPr>
            <a:stCxn id="41" idx="3"/>
            <a:endCxn id="43" idx="1"/>
          </p:cNvCxnSpPr>
          <p:nvPr/>
        </p:nvCxnSpPr>
        <p:spPr>
          <a:xfrm>
            <a:off x="7201988" y="3163657"/>
            <a:ext cx="40289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Abgerundetes Rechteck 45"/>
          <p:cNvSpPr/>
          <p:nvPr/>
        </p:nvSpPr>
        <p:spPr>
          <a:xfrm>
            <a:off x="5868144" y="3538367"/>
            <a:ext cx="1332148" cy="310579"/>
          </a:xfrm>
          <a:prstGeom prst="roundRect">
            <a:avLst/>
          </a:prstGeom>
          <a:solidFill>
            <a:schemeClr val="accent5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7" name="Textplatzhalter 4">
            <a:extLst>
              <a:ext uri="{FF2B5EF4-FFF2-40B4-BE49-F238E27FC236}">
                <a16:creationId xmlns:a16="http://schemas.microsoft.com/office/drawing/2014/main" xmlns="" id="{A86D60D4-53C4-6854-EFED-C4ED239021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977004" y="3500651"/>
            <a:ext cx="1224136" cy="280087"/>
          </a:xfrm>
        </p:spPr>
        <p:txBody>
          <a:bodyPr/>
          <a:lstStyle/>
          <a:p>
            <a:pPr algn="ctr"/>
            <a:r>
              <a:rPr lang="de-DE" sz="1000" b="1" dirty="0" smtClean="0">
                <a:solidFill>
                  <a:schemeClr val="bg1"/>
                </a:solidFill>
              </a:rPr>
              <a:t>N</a:t>
            </a:r>
            <a:r>
              <a:rPr lang="de-DE" sz="1000" b="1" baseline="-25000" dirty="0" smtClean="0">
                <a:solidFill>
                  <a:schemeClr val="bg1"/>
                </a:solidFill>
              </a:rPr>
              <a:t>2</a:t>
            </a:r>
            <a:r>
              <a:rPr lang="de-DE" sz="1000" b="1" dirty="0" smtClean="0">
                <a:solidFill>
                  <a:schemeClr val="bg1"/>
                </a:solidFill>
              </a:rPr>
              <a:t>O</a:t>
            </a:r>
            <a:r>
              <a:rPr lang="de-DE" sz="1000" b="1" baseline="-25000" dirty="0" smtClean="0">
                <a:solidFill>
                  <a:schemeClr val="bg1"/>
                </a:solidFill>
              </a:rPr>
              <a:t>    </a:t>
            </a:r>
            <a:r>
              <a:rPr lang="de-DE" sz="1000" b="1" dirty="0" smtClean="0">
                <a:solidFill>
                  <a:schemeClr val="bg1"/>
                </a:solidFill>
              </a:rPr>
              <a:t> (VMW; AD)</a:t>
            </a:r>
            <a:endParaRPr lang="de-DE" sz="1000" b="1" dirty="0">
              <a:solidFill>
                <a:schemeClr val="bg1"/>
              </a:solidFill>
            </a:endParaRPr>
          </a:p>
        </p:txBody>
      </p:sp>
      <p:sp>
        <p:nvSpPr>
          <p:cNvPr id="48" name="Abgerundetes Rechteck 47"/>
          <p:cNvSpPr/>
          <p:nvPr/>
        </p:nvSpPr>
        <p:spPr>
          <a:xfrm>
            <a:off x="7603186" y="3538367"/>
            <a:ext cx="1332148" cy="310579"/>
          </a:xfrm>
          <a:prstGeom prst="roundRect">
            <a:avLst/>
          </a:prstGeom>
          <a:solidFill>
            <a:schemeClr val="accent5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9" name="Textplatzhalter 4">
            <a:extLst>
              <a:ext uri="{FF2B5EF4-FFF2-40B4-BE49-F238E27FC236}">
                <a16:creationId xmlns:a16="http://schemas.microsoft.com/office/drawing/2014/main" xmlns="" id="{A86D60D4-53C4-6854-EFED-C4ED239021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712046" y="3500651"/>
            <a:ext cx="1224136" cy="280087"/>
          </a:xfrm>
        </p:spPr>
        <p:txBody>
          <a:bodyPr/>
          <a:lstStyle/>
          <a:p>
            <a:pPr algn="ctr"/>
            <a:r>
              <a:rPr lang="de-DE" sz="1000" b="1" dirty="0" smtClean="0">
                <a:solidFill>
                  <a:schemeClr val="bg1"/>
                </a:solidFill>
              </a:rPr>
              <a:t>?</a:t>
            </a:r>
            <a:endParaRPr lang="de-DE" sz="1000" b="1" dirty="0">
              <a:solidFill>
                <a:schemeClr val="bg1"/>
              </a:solidFill>
            </a:endParaRPr>
          </a:p>
        </p:txBody>
      </p:sp>
      <p:cxnSp>
        <p:nvCxnSpPr>
          <p:cNvPr id="50" name="Gerade Verbindung mit Pfeil 49"/>
          <p:cNvCxnSpPr>
            <a:stCxn id="46" idx="3"/>
            <a:endCxn id="48" idx="1"/>
          </p:cNvCxnSpPr>
          <p:nvPr/>
        </p:nvCxnSpPr>
        <p:spPr>
          <a:xfrm>
            <a:off x="7200292" y="3693657"/>
            <a:ext cx="40289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platzhalter 4">
            <a:extLst>
              <a:ext uri="{FF2B5EF4-FFF2-40B4-BE49-F238E27FC236}">
                <a16:creationId xmlns:a16="http://schemas.microsoft.com/office/drawing/2014/main" xmlns="" id="{A86D60D4-53C4-6854-EFED-C4ED239021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326214" y="3050949"/>
            <a:ext cx="523984" cy="280087"/>
          </a:xfrm>
        </p:spPr>
        <p:txBody>
          <a:bodyPr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2016/2025</a:t>
            </a:r>
            <a:endParaRPr lang="de-DE" sz="1200" b="1" dirty="0">
              <a:solidFill>
                <a:schemeClr val="tx1"/>
              </a:solidFill>
            </a:endParaRPr>
          </a:p>
        </p:txBody>
      </p:sp>
      <p:sp>
        <p:nvSpPr>
          <p:cNvPr id="52" name="Textplatzhalter 4">
            <a:extLst>
              <a:ext uri="{FF2B5EF4-FFF2-40B4-BE49-F238E27FC236}">
                <a16:creationId xmlns:a16="http://schemas.microsoft.com/office/drawing/2014/main" xmlns="" id="{A86D60D4-53C4-6854-EFED-C4ED239021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79987" y="3510253"/>
            <a:ext cx="1224136" cy="280087"/>
          </a:xfrm>
        </p:spPr>
        <p:txBody>
          <a:bodyPr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2025</a:t>
            </a:r>
            <a:endParaRPr lang="de-DE" sz="1200" b="1" dirty="0">
              <a:solidFill>
                <a:schemeClr val="tx1"/>
              </a:solidFill>
            </a:endParaRPr>
          </a:p>
        </p:txBody>
      </p:sp>
      <p:cxnSp>
        <p:nvCxnSpPr>
          <p:cNvPr id="53" name="Gerade Verbindung mit Pfeil 52"/>
          <p:cNvCxnSpPr/>
          <p:nvPr/>
        </p:nvCxnSpPr>
        <p:spPr>
          <a:xfrm>
            <a:off x="6531861" y="2773565"/>
            <a:ext cx="848" cy="24577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Gerade Verbindung mit Pfeil 53"/>
          <p:cNvCxnSpPr/>
          <p:nvPr/>
        </p:nvCxnSpPr>
        <p:spPr>
          <a:xfrm>
            <a:off x="6534218" y="3315206"/>
            <a:ext cx="848" cy="24577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Gerade Verbindung mit Pfeil 54"/>
          <p:cNvCxnSpPr/>
          <p:nvPr/>
        </p:nvCxnSpPr>
        <p:spPr>
          <a:xfrm>
            <a:off x="8284669" y="2780405"/>
            <a:ext cx="848" cy="24577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Gerade Verbindung mit Pfeil 55"/>
          <p:cNvCxnSpPr/>
          <p:nvPr/>
        </p:nvCxnSpPr>
        <p:spPr>
          <a:xfrm>
            <a:off x="8285931" y="3315206"/>
            <a:ext cx="848" cy="24577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Abgerundetes Rechteck 58"/>
          <p:cNvSpPr/>
          <p:nvPr/>
        </p:nvSpPr>
        <p:spPr>
          <a:xfrm>
            <a:off x="5865787" y="4242531"/>
            <a:ext cx="1332148" cy="310579"/>
          </a:xfrm>
          <a:prstGeom prst="roundRect">
            <a:avLst/>
          </a:prstGeom>
          <a:solidFill>
            <a:schemeClr val="accent5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0" name="Abgerundetes Rechteck 59"/>
          <p:cNvSpPr/>
          <p:nvPr/>
        </p:nvSpPr>
        <p:spPr>
          <a:xfrm>
            <a:off x="7592064" y="4242531"/>
            <a:ext cx="1332148" cy="310579"/>
          </a:xfrm>
          <a:prstGeom prst="roundRect">
            <a:avLst/>
          </a:prstGeom>
          <a:solidFill>
            <a:schemeClr val="accent5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/>
            <a:endParaRPr lang="de-DE" sz="16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1" name="Textplatzhalter 4">
            <a:extLst>
              <a:ext uri="{FF2B5EF4-FFF2-40B4-BE49-F238E27FC236}">
                <a16:creationId xmlns:a16="http://schemas.microsoft.com/office/drawing/2014/main" xmlns="" id="{A86D60D4-53C4-6854-EFED-C4ED239021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939884" y="4210287"/>
            <a:ext cx="1224136" cy="280087"/>
          </a:xfrm>
        </p:spPr>
        <p:txBody>
          <a:bodyPr/>
          <a:lstStyle/>
          <a:p>
            <a:pPr algn="ctr"/>
            <a:r>
              <a:rPr lang="de-DE" sz="1000" b="1" dirty="0" smtClean="0">
                <a:solidFill>
                  <a:schemeClr val="bg1"/>
                </a:solidFill>
              </a:rPr>
              <a:t>N</a:t>
            </a:r>
            <a:r>
              <a:rPr lang="de-DE" sz="1000" b="1" baseline="-25000" dirty="0" smtClean="0">
                <a:solidFill>
                  <a:schemeClr val="bg1"/>
                </a:solidFill>
              </a:rPr>
              <a:t>2</a:t>
            </a:r>
            <a:r>
              <a:rPr lang="de-DE" sz="1000" b="1" dirty="0" smtClean="0">
                <a:solidFill>
                  <a:schemeClr val="bg1"/>
                </a:solidFill>
              </a:rPr>
              <a:t>O</a:t>
            </a:r>
            <a:r>
              <a:rPr lang="de-DE" sz="1000" b="1" baseline="-25000" dirty="0" smtClean="0">
                <a:solidFill>
                  <a:schemeClr val="bg1"/>
                </a:solidFill>
              </a:rPr>
              <a:t>    </a:t>
            </a:r>
            <a:r>
              <a:rPr lang="de-DE" sz="1000" b="1" dirty="0" smtClean="0">
                <a:solidFill>
                  <a:schemeClr val="bg1"/>
                </a:solidFill>
              </a:rPr>
              <a:t> (LR; AD)</a:t>
            </a:r>
            <a:endParaRPr lang="de-DE" sz="1000" b="1" dirty="0">
              <a:solidFill>
                <a:schemeClr val="bg1"/>
              </a:solidFill>
            </a:endParaRPr>
          </a:p>
        </p:txBody>
      </p:sp>
      <p:sp>
        <p:nvSpPr>
          <p:cNvPr id="62" name="Textplatzhalter 4">
            <a:extLst>
              <a:ext uri="{FF2B5EF4-FFF2-40B4-BE49-F238E27FC236}">
                <a16:creationId xmlns:a16="http://schemas.microsoft.com/office/drawing/2014/main" xmlns="" id="{A86D60D4-53C4-6854-EFED-C4ED239021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704515" y="4210286"/>
            <a:ext cx="1224136" cy="280087"/>
          </a:xfrm>
        </p:spPr>
        <p:txBody>
          <a:bodyPr/>
          <a:lstStyle/>
          <a:p>
            <a:pPr algn="ctr"/>
            <a:r>
              <a:rPr lang="de-DE" sz="1000" b="1" dirty="0" smtClean="0">
                <a:solidFill>
                  <a:schemeClr val="bg1"/>
                </a:solidFill>
              </a:rPr>
              <a:t>N</a:t>
            </a:r>
            <a:r>
              <a:rPr lang="de-DE" sz="1000" b="1" baseline="-25000" dirty="0" smtClean="0">
                <a:solidFill>
                  <a:schemeClr val="bg1"/>
                </a:solidFill>
              </a:rPr>
              <a:t>2</a:t>
            </a:r>
            <a:r>
              <a:rPr lang="de-DE" sz="1000" b="1" dirty="0" smtClean="0">
                <a:solidFill>
                  <a:schemeClr val="bg1"/>
                </a:solidFill>
              </a:rPr>
              <a:t>O</a:t>
            </a:r>
            <a:r>
              <a:rPr lang="de-DE" sz="1000" b="1" baseline="-25000" dirty="0" smtClean="0">
                <a:solidFill>
                  <a:schemeClr val="bg1"/>
                </a:solidFill>
              </a:rPr>
              <a:t>    </a:t>
            </a:r>
            <a:r>
              <a:rPr lang="de-DE" sz="1000" b="1" dirty="0" smtClean="0">
                <a:solidFill>
                  <a:schemeClr val="bg1"/>
                </a:solidFill>
              </a:rPr>
              <a:t> (LI; AD)</a:t>
            </a:r>
            <a:endParaRPr lang="de-DE" sz="1000" b="1" dirty="0">
              <a:solidFill>
                <a:schemeClr val="bg1"/>
              </a:solidFill>
            </a:endParaRPr>
          </a:p>
        </p:txBody>
      </p:sp>
      <p:cxnSp>
        <p:nvCxnSpPr>
          <p:cNvPr id="63" name="Gerade Verbindung mit Pfeil 62"/>
          <p:cNvCxnSpPr/>
          <p:nvPr/>
        </p:nvCxnSpPr>
        <p:spPr>
          <a:xfrm>
            <a:off x="7189170" y="4397820"/>
            <a:ext cx="40289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rader Verbinder 63"/>
          <p:cNvCxnSpPr/>
          <p:nvPr/>
        </p:nvCxnSpPr>
        <p:spPr>
          <a:xfrm>
            <a:off x="5416357" y="4081977"/>
            <a:ext cx="3656143" cy="1941"/>
          </a:xfrm>
          <a:prstGeom prst="line">
            <a:avLst/>
          </a:prstGeom>
          <a:ln>
            <a:solidFill>
              <a:srgbClr val="C0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Textplatzhalter 4">
            <a:extLst>
              <a:ext uri="{FF2B5EF4-FFF2-40B4-BE49-F238E27FC236}">
                <a16:creationId xmlns:a16="http://schemas.microsoft.com/office/drawing/2014/main" xmlns="" id="{A86D60D4-53C4-6854-EFED-C4ED239021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89748" y="4210287"/>
            <a:ext cx="1224136" cy="280087"/>
          </a:xfrm>
        </p:spPr>
        <p:txBody>
          <a:bodyPr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2021</a:t>
            </a:r>
            <a:endParaRPr lang="de-DE" sz="1200" b="1" dirty="0">
              <a:solidFill>
                <a:schemeClr val="tx1"/>
              </a:solidFill>
            </a:endParaRPr>
          </a:p>
        </p:txBody>
      </p:sp>
      <p:sp>
        <p:nvSpPr>
          <p:cNvPr id="68" name="Textplatzhalter 4">
            <a:extLst>
              <a:ext uri="{FF2B5EF4-FFF2-40B4-BE49-F238E27FC236}">
                <a16:creationId xmlns:a16="http://schemas.microsoft.com/office/drawing/2014/main" xmlns="" id="{A86D60D4-53C4-6854-EFED-C4ED239021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82531" y="876633"/>
            <a:ext cx="1224136" cy="280087"/>
          </a:xfrm>
        </p:spPr>
        <p:txBody>
          <a:bodyPr/>
          <a:lstStyle/>
          <a:p>
            <a:pPr algn="ctr"/>
            <a:r>
              <a:rPr lang="de-DE" sz="1200" b="1" dirty="0" smtClean="0">
                <a:solidFill>
                  <a:srgbClr val="C00000"/>
                </a:solidFill>
              </a:rPr>
              <a:t>IRGA</a:t>
            </a:r>
            <a:endParaRPr lang="de-DE" sz="1200" b="1" dirty="0">
              <a:solidFill>
                <a:srgbClr val="C00000"/>
              </a:solidFill>
            </a:endParaRPr>
          </a:p>
        </p:txBody>
      </p:sp>
      <p:sp>
        <p:nvSpPr>
          <p:cNvPr id="69" name="Textplatzhalter 4">
            <a:extLst>
              <a:ext uri="{FF2B5EF4-FFF2-40B4-BE49-F238E27FC236}">
                <a16:creationId xmlns:a16="http://schemas.microsoft.com/office/drawing/2014/main" xmlns="" id="{A86D60D4-53C4-6854-EFED-C4ED239021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51840" y="3999611"/>
            <a:ext cx="1224136" cy="280087"/>
          </a:xfrm>
        </p:spPr>
        <p:txBody>
          <a:bodyPr/>
          <a:lstStyle/>
          <a:p>
            <a:pPr algn="ctr"/>
            <a:r>
              <a:rPr lang="de-DE" sz="1200" b="1" dirty="0" smtClean="0">
                <a:solidFill>
                  <a:srgbClr val="C00000"/>
                </a:solidFill>
              </a:rPr>
              <a:t>GC/GCMS</a:t>
            </a:r>
            <a:endParaRPr lang="de-DE" sz="1200" b="1" dirty="0">
              <a:solidFill>
                <a:srgbClr val="C00000"/>
              </a:solidFill>
            </a:endParaRPr>
          </a:p>
        </p:txBody>
      </p:sp>
      <p:sp>
        <p:nvSpPr>
          <p:cNvPr id="70" name="Textplatzhalter 6">
            <a:extLst>
              <a:ext uri="{FF2B5EF4-FFF2-40B4-BE49-F238E27FC236}">
                <a16:creationId xmlns:a16="http://schemas.microsoft.com/office/drawing/2014/main" xmlns="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76074" y="1932255"/>
            <a:ext cx="7681866" cy="1628725"/>
          </a:xfrm>
          <a:solidFill>
            <a:schemeClr val="bg1">
              <a:alpha val="51000"/>
            </a:schemeClr>
          </a:solidFill>
          <a:ln>
            <a:solidFill>
              <a:srgbClr val="C00000"/>
            </a:solidFill>
          </a:ln>
        </p:spPr>
        <p:txBody>
          <a:bodyPr/>
          <a:lstStyle/>
          <a:p>
            <a:pPr algn="ctr"/>
            <a:r>
              <a:rPr lang="de-DE" sz="9600" b="1" i="1" dirty="0" err="1" smtClean="0">
                <a:solidFill>
                  <a:srgbClr val="C00000"/>
                </a:solidFill>
              </a:rPr>
              <a:t>Lets</a:t>
            </a:r>
            <a:r>
              <a:rPr lang="de-DE" sz="9600" b="1" i="1" dirty="0" smtClean="0">
                <a:solidFill>
                  <a:srgbClr val="C00000"/>
                </a:solidFill>
              </a:rPr>
              <a:t> </a:t>
            </a:r>
            <a:r>
              <a:rPr lang="de-DE" sz="9600" b="1" i="1" dirty="0" err="1" smtClean="0">
                <a:solidFill>
                  <a:srgbClr val="C00000"/>
                </a:solidFill>
              </a:rPr>
              <a:t>practice</a:t>
            </a:r>
            <a:r>
              <a:rPr lang="de-DE" sz="9600" b="1" i="1" dirty="0" smtClean="0">
                <a:solidFill>
                  <a:srgbClr val="C00000"/>
                </a:solidFill>
              </a:rPr>
              <a:t>!</a:t>
            </a:r>
            <a:endParaRPr lang="de-DE" sz="96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149234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xmlns="" id="{A86D60D4-53C4-6854-EFED-C4ED239021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>
                <a:solidFill>
                  <a:schemeClr val="bg1"/>
                </a:solidFill>
              </a:rPr>
              <a:t>Tipps and tricks: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xmlns="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51520" y="967941"/>
            <a:ext cx="5850359" cy="438150"/>
          </a:xfrm>
        </p:spPr>
        <p:txBody>
          <a:bodyPr/>
          <a:lstStyle/>
          <a:p>
            <a:r>
              <a:rPr lang="de-DE" dirty="0" err="1"/>
              <a:t>What</a:t>
            </a:r>
            <a:r>
              <a:rPr lang="de-DE" dirty="0"/>
              <a:t>?: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xmlns="" id="{CC4811C5-F5CA-7D8B-0913-FAED1F904F4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3529" y="1275606"/>
            <a:ext cx="4106422" cy="438150"/>
          </a:xfrm>
        </p:spPr>
        <p:txBody>
          <a:bodyPr/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b="1" i="1" dirty="0" smtClean="0"/>
              <a:t>“99% rule</a:t>
            </a:r>
            <a:r>
              <a:rPr lang="en-US" sz="1400" b="1" i="1" dirty="0"/>
              <a:t>”: </a:t>
            </a:r>
            <a:r>
              <a:rPr lang="en-US" sz="1400" dirty="0" smtClean="0"/>
              <a:t>in 99.9% its not the script which is the issue but your raw data</a:t>
            </a:r>
            <a:endParaRPr lang="en-US" sz="1400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b="1" i="1" dirty="0" smtClean="0"/>
              <a:t>“It doesn’t work is not a diagnose”: </a:t>
            </a:r>
            <a:r>
              <a:rPr lang="en-US" sz="1400" dirty="0" smtClean="0"/>
              <a:t>It doesn’t work </a:t>
            </a:r>
            <a:r>
              <a:rPr lang="en-US" sz="1400" dirty="0" err="1" smtClean="0"/>
              <a:t>doesnt</a:t>
            </a:r>
            <a:r>
              <a:rPr lang="en-US" sz="1400" dirty="0" smtClean="0"/>
              <a:t> not help to diagnose the issue. Best follow the trouble shoot list below and further develop it for you</a:t>
            </a:r>
            <a:endParaRPr lang="en-US" sz="1400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b="1" i="1" dirty="0" smtClean="0"/>
              <a:t>“Trouble shoot list”: </a:t>
            </a:r>
          </a:p>
          <a:p>
            <a:pPr marL="64770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Wrong time format/column format/column number/NAs in data</a:t>
            </a:r>
          </a:p>
          <a:p>
            <a:pPr marL="64770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Consecutive Record Number (avoids ID identification)</a:t>
            </a:r>
          </a:p>
          <a:p>
            <a:pPr marL="64770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Data issues due to sensor malfunction</a:t>
            </a:r>
          </a:p>
          <a:p>
            <a:pPr marL="64770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Settings not adapted to data (e.g. measurement length)</a:t>
            </a:r>
          </a:p>
          <a:p>
            <a:pPr marL="64770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Etc.</a:t>
            </a:r>
          </a:p>
          <a:p>
            <a:pPr marL="64770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pPr marL="64770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endParaRPr lang="en-US" sz="1400" dirty="0"/>
          </a:p>
          <a:p>
            <a:pPr>
              <a:spcBef>
                <a:spcPts val="1800"/>
              </a:spcBef>
            </a:pPr>
            <a:endParaRPr lang="en-US" sz="1400" dirty="0"/>
          </a:p>
          <a:p>
            <a:pPr>
              <a:spcBef>
                <a:spcPts val="1800"/>
              </a:spcBef>
            </a:pPr>
            <a:endParaRPr lang="de-DE" sz="1400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6144" y="87474"/>
            <a:ext cx="698054" cy="684647"/>
          </a:xfrm>
          <a:prstGeom prst="rect">
            <a:avLst/>
          </a:prstGeom>
        </p:spPr>
      </p:pic>
      <p:sp>
        <p:nvSpPr>
          <p:cNvPr id="9" name="Rechteck 8"/>
          <p:cNvSpPr/>
          <p:nvPr/>
        </p:nvSpPr>
        <p:spPr>
          <a:xfrm>
            <a:off x="5076056" y="4297223"/>
            <a:ext cx="33201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000" dirty="0" smtClean="0"/>
              <a:t>Figure </a:t>
            </a:r>
            <a:r>
              <a:rPr lang="en-US" sz="1000" dirty="0"/>
              <a:t>created </a:t>
            </a:r>
            <a:r>
              <a:rPr lang="en-US" sz="1000" dirty="0" smtClean="0"/>
              <a:t>on 30.11.2025 using </a:t>
            </a:r>
            <a:r>
              <a:rPr lang="en-US" sz="1000" dirty="0"/>
              <a:t>Google Gemini (Version 2.5 Flash</a:t>
            </a:r>
            <a:r>
              <a:rPr lang="en-US" sz="1000" dirty="0" smtClean="0"/>
              <a:t>)</a:t>
            </a:r>
            <a:endParaRPr lang="en-US" sz="10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01" r="17100" b="50700"/>
          <a:stretch/>
        </p:blipFill>
        <p:spPr>
          <a:xfrm>
            <a:off x="4696152" y="1200188"/>
            <a:ext cx="4019984" cy="2980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81636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nutzerdefiniertes Design">
  <a:themeElements>
    <a:clrScheme name="ZALF_PPT_2020">
      <a:dk1>
        <a:sysClr val="windowText" lastClr="000000"/>
      </a:dk1>
      <a:lt1>
        <a:srgbClr val="FFFFFF"/>
      </a:lt1>
      <a:dk2>
        <a:srgbClr val="38463F"/>
      </a:dk2>
      <a:lt2>
        <a:srgbClr val="91A878"/>
      </a:lt2>
      <a:accent1>
        <a:srgbClr val="60ACAC"/>
      </a:accent1>
      <a:accent2>
        <a:srgbClr val="9DAE21"/>
      </a:accent2>
      <a:accent3>
        <a:srgbClr val="3AAE6C"/>
      </a:accent3>
      <a:accent4>
        <a:srgbClr val="356259"/>
      </a:accent4>
      <a:accent5>
        <a:srgbClr val="252F2A"/>
      </a:accent5>
      <a:accent6>
        <a:srgbClr val="7E9862"/>
      </a:accent6>
      <a:hlink>
        <a:srgbClr val="3AAE6C"/>
      </a:hlink>
      <a:folHlink>
        <a:srgbClr val="3AAE6C"/>
      </a:folHlink>
    </a:clrScheme>
    <a:fontScheme name="Benutzerdefiniert 1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Design">
  <a:themeElements>
    <a:clrScheme name="ZALF_PPT_2020">
      <a:dk1>
        <a:sysClr val="windowText" lastClr="000000"/>
      </a:dk1>
      <a:lt1>
        <a:srgbClr val="FFFFFF"/>
      </a:lt1>
      <a:dk2>
        <a:srgbClr val="38463F"/>
      </a:dk2>
      <a:lt2>
        <a:srgbClr val="91A878"/>
      </a:lt2>
      <a:accent1>
        <a:srgbClr val="60ACAC"/>
      </a:accent1>
      <a:accent2>
        <a:srgbClr val="9DAE21"/>
      </a:accent2>
      <a:accent3>
        <a:srgbClr val="3AAE6C"/>
      </a:accent3>
      <a:accent4>
        <a:srgbClr val="356259"/>
      </a:accent4>
      <a:accent5>
        <a:srgbClr val="252F2A"/>
      </a:accent5>
      <a:accent6>
        <a:srgbClr val="7E9862"/>
      </a:accent6>
      <a:hlink>
        <a:srgbClr val="3AAE6C"/>
      </a:hlink>
      <a:folHlink>
        <a:srgbClr val="3AAE6C"/>
      </a:folHlink>
    </a:clrScheme>
    <a:fontScheme name="Segoe UI Vorlage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5">
            <a:alpha val="80000"/>
          </a:schemeClr>
        </a:solidFill>
        <a:ln>
          <a:noFill/>
        </a:ln>
      </a:spPr>
      <a:bodyPr rtlCol="0" anchor="t"/>
      <a:lstStyle>
        <a:defPPr algn="l" defTabSz="914400">
          <a:defRPr sz="1600" dirty="0" smtClean="0">
            <a:solidFill>
              <a:schemeClr val="bg1"/>
            </a:solidFill>
            <a:latin typeface="Segoe UI" panose="020B0502040204020203" pitchFamily="34" charset="0"/>
            <a:cs typeface="Segoe UI" panose="020B0502040204020203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5">
              <a:alpha val="80000"/>
            </a:schemeClr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egoe UI Vorlage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ortierung xmlns="cef5e963-5a32-4926-b99c-c2a523f2f1f9" xsi:nil="true"/>
    <KeywordsZALF xmlns="cef5e963-5a32-4926-b99c-c2a523f2f1f9" xsi:nil="true"/>
    <DokumentSprache xmlns="cef5e963-5a32-4926-b99c-c2a523f2f1f9">Englisch</DokumentSprache>
    <g279002bde4745f3b5d37784b2d551e7 xmlns="cef5e963-5a32-4926-b99c-c2a523f2f1f9">
      <Terms xmlns="http://schemas.microsoft.com/office/infopath/2007/PartnerControls">
        <TermInfo xmlns="http://schemas.microsoft.com/office/infopath/2007/PartnerControls">
          <TermName xmlns="http://schemas.microsoft.com/office/infopath/2007/PartnerControls">Dokumentencenter</TermName>
          <TermId xmlns="http://schemas.microsoft.com/office/infopath/2007/PartnerControls">bc07e51b-8fbd-4ce7-bbff-5e128e18a345</TermId>
        </TermInfo>
        <TermInfo xmlns="http://schemas.microsoft.com/office/infopath/2007/PartnerControls">
          <TermName xmlns="http://schemas.microsoft.com/office/infopath/2007/PartnerControls"> Presse- ＆ Öffentlichkeitsarbeit</TermName>
          <TermId xmlns="http://schemas.microsoft.com/office/infopath/2007/PartnerControls">72396bba-feab-4209-9eac-00fcbaf4408f</TermId>
        </TermInfo>
        <TermInfo xmlns="http://schemas.microsoft.com/office/infopath/2007/PartnerControls">
          <TermName xmlns="http://schemas.microsoft.com/office/infopath/2007/PartnerControls"> Logos ＆ Vorlagen</TermName>
          <TermId xmlns="http://schemas.microsoft.com/office/infopath/2007/PartnerControls">7be4955d-9f5d-434d-994d-9343b4e630f9</TermId>
        </TermInfo>
      </Terms>
    </g279002bde4745f3b5d37784b2d551e7>
    <DokumentKategorieZALF xmlns="cef5e963-5a32-4926-b99c-c2a523f2f1f9">40</DokumentKategorieZALF>
    <TaxCatchAll xmlns="cef5e963-5a32-4926-b99c-c2a523f2f1f9">
      <Value>36</Value>
      <Value>44</Value>
      <Value>43</Value>
    </TaxCatchAll>
    <SchlagworteZALF xmlns="cef5e963-5a32-4926-b99c-c2a523f2f1f9">
      <Value>605</Value>
    </SchlagworteZALF>
    <lcf76f155ced4ddcb4097134ff3c332f xmlns="869f4e91-6d04-4314-a048-254ebaf942cc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ZALFDokumentSortiert" ma:contentTypeID="0x0101008FFAAF7EF1943B44A1838E9336CBD5D10300E19999747C81F64B8E7B7766490C0291" ma:contentTypeVersion="272" ma:contentTypeDescription="erbt von ZALFDokument + Sortierung Feld" ma:contentTypeScope="" ma:versionID="b4d986c2c24ef706441a9dfbd6c6f048">
  <xsd:schema xmlns:xsd="http://www.w3.org/2001/XMLSchema" xmlns:xs="http://www.w3.org/2001/XMLSchema" xmlns:p="http://schemas.microsoft.com/office/2006/metadata/properties" xmlns:ns2="cef5e963-5a32-4926-b99c-c2a523f2f1f9" xmlns:ns3="869f4e91-6d04-4314-a048-254ebaf942cc" targetNamespace="http://schemas.microsoft.com/office/2006/metadata/properties" ma:root="true" ma:fieldsID="36a923ef66ad10fed709abceeba55b9a" ns2:_="" ns3:_="">
    <xsd:import namespace="cef5e963-5a32-4926-b99c-c2a523f2f1f9"/>
    <xsd:import namespace="869f4e91-6d04-4314-a048-254ebaf942cc"/>
    <xsd:element name="properties">
      <xsd:complexType>
        <xsd:sequence>
          <xsd:element name="documentManagement">
            <xsd:complexType>
              <xsd:all>
                <xsd:element ref="ns2:Sortierung" minOccurs="0"/>
                <xsd:element ref="ns2:SchlagworteZALF" minOccurs="0"/>
                <xsd:element ref="ns2:KeywordsZALF" minOccurs="0"/>
                <xsd:element ref="ns2:DokumentKategorieZALF" minOccurs="0"/>
                <xsd:element ref="ns2:DokumentSprache"/>
                <xsd:element ref="ns2:KeywordsZALF_x003a_Term" minOccurs="0"/>
                <xsd:element ref="ns2:KeywordsZALF_x003a_ShortName" minOccurs="0"/>
                <xsd:element ref="ns2:KeywordsZALF_x003a_KurzName" minOccurs="0"/>
                <xsd:element ref="ns2:KeywordsZALF_x003a_Begriff" minOccurs="0"/>
                <xsd:element ref="ns2:TaxCatchAllLabel" minOccurs="0"/>
                <xsd:element ref="ns2:g279002bde4745f3b5d37784b2d551e7" minOccurs="0"/>
                <xsd:element ref="ns2:SchlagworteZALF_x003a_Synonyme" minOccurs="0"/>
                <xsd:element ref="ns2:SchlagworteZALF_x003a_Begriff" minOccurs="0"/>
                <xsd:element ref="ns2:SchlagworteZALF_x003a_ShortName" minOccurs="0"/>
                <xsd:element ref="ns2:SchlagworteZALF_x003a_KurzName" minOccurs="0"/>
                <xsd:element ref="ns2:SchlagworteZALF_x003a_Term" minOccurs="0"/>
                <xsd:element ref="ns2:SchlagworteZALF_x003a_Synonyms" minOccurs="0"/>
                <xsd:element ref="ns2:TaxCatchAll" minOccurs="0"/>
                <xsd:element ref="ns2:DokumentKategorieZALF_x003a_KurzName" minOccurs="0"/>
                <xsd:element ref="ns2:DokumentKategorieZALF_x003a_Synonyms" minOccurs="0"/>
                <xsd:element ref="ns2:DokumentKategorieZALF_x003a_Begriff" minOccurs="0"/>
                <xsd:element ref="ns2:DokumentKategorieZALF_x003a_Term" minOccurs="0"/>
                <xsd:element ref="ns2:DokumentKategorieZALF_x003a_Synonyme" minOccurs="0"/>
                <xsd:element ref="ns2:DokumentKategorieZALF_x003a_ShortName" minOccurs="0"/>
                <xsd:element ref="ns3:lcf76f155ced4ddcb4097134ff3c332f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f5e963-5a32-4926-b99c-c2a523f2f1f9" elementFormDefault="qualified">
    <xsd:import namespace="http://schemas.microsoft.com/office/2006/documentManagement/types"/>
    <xsd:import namespace="http://schemas.microsoft.com/office/infopath/2007/PartnerControls"/>
    <xsd:element name="Sortierung" ma:index="2" nillable="true" ma:displayName="Sortierung" ma:decimals="0" ma:internalName="Sortierung" ma:percentage="FALSE">
      <xsd:simpleType>
        <xsd:restriction base="dms:Number"/>
      </xsd:simpleType>
    </xsd:element>
    <xsd:element name="SchlagworteZALF" ma:index="3" nillable="true" ma:displayName="SchlagworteZALF" ma:description="ZALF Schlagworte für Suche, Sprachauswahl Deutsch" ma:list="{8e683bbc-3032-4834-ac03-3094c54b61f4}" ma:internalName="SchlagworteZALF" ma:showField="Begriff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KeywordsZALF" ma:index="4" nillable="true" ma:displayName="KeywordsZALF" ma:description="ZALF search keywords, language selection English" ma:list="{8e683bbc-3032-4834-ac03-3094c54b61f4}" ma:internalName="KeywordsZALF" ma:showField="Term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DokumentKategorieZALF" ma:index="5" nillable="true" ma:displayName="DokumentKategorieZALF" ma:description="ZALF Dokumentkategorien, Sprachauswahl Deutsch" ma:list="{50f39882-4acf-469f-97e7-f83d99cc2204}" ma:internalName="DokumentKategorieZALF" ma:readOnly="false" ma:showField="Begriff" ma:web="6817f082-15cd-45a2-885e-0c0203180f69">
      <xsd:simpleType>
        <xsd:restriction base="dms:Lookup"/>
      </xsd:simpleType>
    </xsd:element>
    <xsd:element name="DokumentSprache" ma:index="6" ma:displayName="DokumentSprache" ma:default="Deutsch" ma:description="Das Dokument liegt in dieser Sprache vor." ma:format="Dropdown" ma:internalName="DokumentSprache" ma:readOnly="false">
      <xsd:simpleType>
        <xsd:restriction base="dms:Choice">
          <xsd:enumeration value="Deutsch"/>
          <xsd:enumeration value="Englisch"/>
          <xsd:enumeration value="Deutsch &amp; Englisch"/>
        </xsd:restriction>
      </xsd:simpleType>
    </xsd:element>
    <xsd:element name="KeywordsZALF_x003a_Term" ma:index="13" nillable="true" ma:displayName="KeywordsZALF:Term" ma:list="{8e683bbc-3032-4834-ac03-3094c54b61f4}" ma:internalName="KeywordsZALF_x003A_Term" ma:readOnly="true" ma:showField="Term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KeywordsZALF_x003a_ShortName" ma:index="14" nillable="true" ma:displayName="KeywordsZALF:ShortName" ma:list="{8e683bbc-3032-4834-ac03-3094c54b61f4}" ma:internalName="KeywordsZALF_x003A_ShortName" ma:readOnly="true" ma:showField="ShortName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KeywordsZALF_x003a_KurzName" ma:index="15" nillable="true" ma:displayName="KeywordsZALF:KurzName" ma:list="{8e683bbc-3032-4834-ac03-3094c54b61f4}" ma:internalName="KeywordsZALF_x003A_KurzName" ma:readOnly="true" ma:showField="KurzName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KeywordsZALF_x003a_Begriff" ma:index="16" nillable="true" ma:displayName="KeywordsZALF:Begriff" ma:list="{8e683bbc-3032-4834-ac03-3094c54b61f4}" ma:internalName="KeywordsZALF_x003A_Begriff" ma:readOnly="true" ma:showField="Begriff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8" nillable="true" ma:displayName="Taxonomy Catch All Column1" ma:hidden="true" ma:list="{80545d91-c751-4af5-ae07-be7bab08fab5}" ma:internalName="TaxCatchAllLabel" ma:readOnly="true" ma:showField="CatchAllDataLabel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g279002bde4745f3b5d37784b2d551e7" ma:index="19" nillable="true" ma:taxonomy="true" ma:internalName="g279002bde4745f3b5d37784b2d551e7" ma:taxonomyFieldName="Zielort" ma:displayName="Zielort" ma:default="" ma:fieldId="{0279002b-de47-45f3-b5d3-7784b2d551e7}" ma:taxonomyMulti="true" ma:sspId="8825f212-ac93-4429-a4da-3de05a17fb3c" ma:termSetId="5516ef6e-0b56-42e7-84b8-90b237c9514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chlagworteZALF_x003a_Synonyme" ma:index="20" nillable="true" ma:displayName="SchlagworteZALF:Synonyme" ma:list="{8e683bbc-3032-4834-ac03-3094c54b61f4}" ma:internalName="SchlagworteZALF_x003A_Synonyme" ma:readOnly="true" ma:showField="Synonyme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chlagworteZALF_x003a_Begriff" ma:index="21" nillable="true" ma:displayName="SchlagworteZALF:Begriff" ma:list="{8e683bbc-3032-4834-ac03-3094c54b61f4}" ma:internalName="SchlagworteZALF_x003A_Begriff" ma:readOnly="true" ma:showField="Begriff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chlagworteZALF_x003a_ShortName" ma:index="22" nillable="true" ma:displayName="SchlagworteZALF:ShortName" ma:list="{8e683bbc-3032-4834-ac03-3094c54b61f4}" ma:internalName="SchlagworteZALF_x003A_ShortName" ma:readOnly="true" ma:showField="ShortName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chlagworteZALF_x003a_KurzName" ma:index="23" nillable="true" ma:displayName="SchlagworteZALF:KurzName" ma:list="{8e683bbc-3032-4834-ac03-3094c54b61f4}" ma:internalName="SchlagworteZALF_x003A_KurzName" ma:readOnly="true" ma:showField="KurzName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chlagworteZALF_x003a_Term" ma:index="24" nillable="true" ma:displayName="SchlagworteZALF:Term" ma:list="{8e683bbc-3032-4834-ac03-3094c54b61f4}" ma:internalName="SchlagworteZALF_x003A_Term" ma:readOnly="true" ma:showField="Term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chlagworteZALF_x003a_Synonyms" ma:index="25" nillable="true" ma:displayName="SchlagworteZALF:Synonyms" ma:list="{8e683bbc-3032-4834-ac03-3094c54b61f4}" ma:internalName="SchlagworteZALF_x003A_Synonyms" ma:readOnly="true" ma:showField="Synonyms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" ma:index="26" nillable="true" ma:displayName="Taxonomy Catch All Column" ma:hidden="true" ma:list="{80545d91-c751-4af5-ae07-be7bab08fab5}" ma:internalName="TaxCatchAll" ma:showField="CatchAllData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DokumentKategorieZALF_x003a_KurzName" ma:index="27" nillable="true" ma:displayName="DokumentKategorieZALF:KurzName" ma:list="{50f39882-4acf-469f-97e7-f83d99cc2204}" ma:internalName="DokumentKategorieZALF_x003A_KurzName" ma:readOnly="true" ma:showField="KurzName" ma:web="6817f082-15cd-45a2-885e-0c0203180f69">
      <xsd:simpleType>
        <xsd:restriction base="dms:Lookup"/>
      </xsd:simpleType>
    </xsd:element>
    <xsd:element name="DokumentKategorieZALF_x003a_Synonyms" ma:index="28" nillable="true" ma:displayName="DokumentKategorieZALF:Synonyms" ma:list="{50f39882-4acf-469f-97e7-f83d99cc2204}" ma:internalName="DokumentKategorieZALF_x003A_Synonyms" ma:readOnly="true" ma:showField="Synonyms" ma:web="6817f082-15cd-45a2-885e-0c0203180f69">
      <xsd:simpleType>
        <xsd:restriction base="dms:Lookup"/>
      </xsd:simpleType>
    </xsd:element>
    <xsd:element name="DokumentKategorieZALF_x003a_Begriff" ma:index="29" nillable="true" ma:displayName="DokumentKategorieZALF:Begriff" ma:list="{50f39882-4acf-469f-97e7-f83d99cc2204}" ma:internalName="DokumentKategorieZALF_x003A_Begriff" ma:readOnly="true" ma:showField="Begriff" ma:web="6817f082-15cd-45a2-885e-0c0203180f69">
      <xsd:simpleType>
        <xsd:restriction base="dms:Lookup"/>
      </xsd:simpleType>
    </xsd:element>
    <xsd:element name="DokumentKategorieZALF_x003a_Term" ma:index="30" nillable="true" ma:displayName="DokumentKategorieZALF:Term" ma:list="{50f39882-4acf-469f-97e7-f83d99cc2204}" ma:internalName="DokumentKategorieZALF_x003A_Term" ma:readOnly="true" ma:showField="Term" ma:web="6817f082-15cd-45a2-885e-0c0203180f69">
      <xsd:simpleType>
        <xsd:restriction base="dms:Lookup"/>
      </xsd:simpleType>
    </xsd:element>
    <xsd:element name="DokumentKategorieZALF_x003a_Synonyme" ma:index="31" nillable="true" ma:displayName="DokumentKategorieZALF:Synonyme" ma:list="{50f39882-4acf-469f-97e7-f83d99cc2204}" ma:internalName="DokumentKategorieZALF_x003A_Synonyme" ma:readOnly="true" ma:showField="Synonyme" ma:web="6817f082-15cd-45a2-885e-0c0203180f69">
      <xsd:simpleType>
        <xsd:restriction base="dms:Lookup"/>
      </xsd:simpleType>
    </xsd:element>
    <xsd:element name="DokumentKategorieZALF_x003a_ShortName" ma:index="32" nillable="true" ma:displayName="DokumentKategorieZALF:ShortName" ma:list="{50f39882-4acf-469f-97e7-f83d99cc2204}" ma:internalName="DokumentKategorieZALF_x003A_ShortName" ma:readOnly="true" ma:showField="ShortName" ma:web="6817f082-15cd-45a2-885e-0c0203180f69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f4e91-6d04-4314-a048-254ebaf942cc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34" nillable="true" ma:taxonomy="true" ma:internalName="lcf76f155ced4ddcb4097134ff3c332f" ma:taxonomyFieldName="MediaServiceImageTags" ma:displayName="Bildmarkierungen" ma:readOnly="false" ma:fieldId="{5cf76f15-5ced-4ddc-b409-7134ff3c332f}" ma:taxonomyMulti="true" ma:sspId="8825f212-ac93-4429-a4da-3de05a17fb3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3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3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9" ma:displayName="Inhaltstyp"/>
        <xsd:element ref="dc:title" minOccurs="0" maxOccurs="1" ma:index="1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haredContentType xmlns="Microsoft.SharePoint.Taxonomy.ContentTypeSync" SourceId="8825f212-ac93-4429-a4da-3de05a17fb3c" ContentTypeId="0x0101008FFAAF7EF1943B44A1838E9336CBD5D103" PreviousValue="true"/>
</file>

<file path=customXml/itemProps1.xml><?xml version="1.0" encoding="utf-8"?>
<ds:datastoreItem xmlns:ds="http://schemas.openxmlformats.org/officeDocument/2006/customXml" ds:itemID="{58D3CC11-2040-4A51-B060-E2AEC26B9D6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60DCDFF-0E60-40F6-B80C-ACA09FB343D7}">
  <ds:schemaRefs>
    <ds:schemaRef ds:uri="http://schemas.microsoft.com/office/2006/documentManagement/types"/>
    <ds:schemaRef ds:uri="869f4e91-6d04-4314-a048-254ebaf942cc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cef5e963-5a32-4926-b99c-c2a523f2f1f9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6D7E3223-BD42-45BF-AD79-B2B375AF1C3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ef5e963-5a32-4926-b99c-c2a523f2f1f9"/>
    <ds:schemaRef ds:uri="869f4e91-6d04-4314-a048-254ebaf942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886CA1A2-268A-45F1-8299-808FCF208145}">
  <ds:schemaRefs>
    <ds:schemaRef ds:uri="Microsoft.SharePoint.Taxonomy.ContentTypeSyn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513</Words>
  <Application>Microsoft Office PowerPoint</Application>
  <PresentationFormat>Bildschirmpräsentation (16:9)</PresentationFormat>
  <Paragraphs>75</Paragraphs>
  <Slides>6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6</vt:i4>
      </vt:variant>
    </vt:vector>
  </HeadingPairs>
  <TitlesOfParts>
    <vt:vector size="16" baseType="lpstr">
      <vt:lpstr>Arial</vt:lpstr>
      <vt:lpstr>Calibri</vt:lpstr>
      <vt:lpstr>Open Sans bold</vt:lpstr>
      <vt:lpstr>Open Sans bold</vt:lpstr>
      <vt:lpstr>Open Sans Regular</vt:lpstr>
      <vt:lpstr>Segoe UI</vt:lpstr>
      <vt:lpstr>Segoe UI Semibold</vt:lpstr>
      <vt:lpstr>Wingdings</vt:lpstr>
      <vt:lpstr>Benutzerdefiniertes Design</vt:lpstr>
      <vt:lpstr>Office-Design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(template)</dc:title>
  <dc:creator>Novamondo</dc:creator>
  <cp:lastModifiedBy>INET</cp:lastModifiedBy>
  <cp:revision>1021</cp:revision>
  <cp:lastPrinted>2024-05-03T10:09:50Z</cp:lastPrinted>
  <dcterms:created xsi:type="dcterms:W3CDTF">2016-02-03T16:44:18Z</dcterms:created>
  <dcterms:modified xsi:type="dcterms:W3CDTF">2026-01-09T11:07:44Z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0x0101008FFAAF7EF1943B44A1838E9336CBD5D10300E19999747C81F64B8E7B7766490C0291</vt:lpwstr>
  </property>
  <property fmtid="{D5CDD505-2E9C-101B-9397-08002B2CF9AE}" pid="3" name="Zielort">
    <vt:lpwstr>43;#Dokumentencenter|bc07e51b-8fbd-4ce7-bbff-5e128e18a345;#44;# Presse- ＆ Öffentlichkeitsarbeit|72396bba-feab-4209-9eac-00fcbaf4408f;#36;# Logos ＆ Vorlagen|7be4955d-9f5d-434d-994d-9343b4e630f9</vt:lpwstr>
  </property>
</Properties>
</file>