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67" r:id="rId5"/>
    <p:sldMasterId id="2147483648" r:id="rId6"/>
  </p:sldMasterIdLst>
  <p:notesMasterIdLst>
    <p:notesMasterId r:id="rId12"/>
  </p:notesMasterIdLst>
  <p:handoutMasterIdLst>
    <p:handoutMasterId r:id="rId13"/>
  </p:handoutMasterIdLst>
  <p:sldIdLst>
    <p:sldId id="410" r:id="rId7"/>
    <p:sldId id="528" r:id="rId8"/>
    <p:sldId id="529" r:id="rId9"/>
    <p:sldId id="533" r:id="rId10"/>
    <p:sldId id="532" r:id="rId11"/>
  </p:sldIdLst>
  <p:sldSz cx="9144000" cy="5143500" type="screen16x9"/>
  <p:notesSz cx="7104063" cy="10234613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31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istina Backhaus" initials="KB" lastIdx="35" clrIdx="0"/>
  <p:cmAuthor id="2" name="Tanja" initials="T" lastIdx="26" clrIdx="1"/>
  <p:cmAuthor id="3" name="Theresa Habermann" initials="TH" lastIdx="70" clrIdx="2">
    <p:extLst>
      <p:ext uri="{19B8F6BF-5375-455C-9EA6-DF929625EA0E}">
        <p15:presenceInfo xmlns:p15="http://schemas.microsoft.com/office/powerpoint/2012/main" userId="S-1-5-21-1412035194-624093972-2819595877-8130" providerId="AD"/>
      </p:ext>
    </p:extLst>
  </p:cmAuthor>
  <p:cmAuthor id="4" name="Hans-Peter Ende" initials="HPE" lastIdx="25" clrIdx="3">
    <p:extLst>
      <p:ext uri="{19B8F6BF-5375-455C-9EA6-DF929625EA0E}">
        <p15:presenceInfo xmlns:p15="http://schemas.microsoft.com/office/powerpoint/2012/main" userId="S-1-5-21-1412035194-624093972-2819595877-1450" providerId="AD"/>
      </p:ext>
    </p:extLst>
  </p:cmAuthor>
  <p:cmAuthor id="5" name="schneider" initials="s" lastIdx="6" clrIdx="4">
    <p:extLst>
      <p:ext uri="{19B8F6BF-5375-455C-9EA6-DF929625EA0E}">
        <p15:presenceInfo xmlns:p15="http://schemas.microsoft.com/office/powerpoint/2012/main" userId="S-1-5-21-1412035194-624093972-2819595877-40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BFBFA"/>
    <a:srgbClr val="647629"/>
    <a:srgbClr val="2C7B33"/>
    <a:srgbClr val="515955"/>
    <a:srgbClr val="3AAE6C"/>
    <a:srgbClr val="366C62"/>
    <a:srgbClr val="252F2A"/>
    <a:srgbClr val="009999"/>
    <a:srgbClr val="9DAE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37" autoAdjust="0"/>
    <p:restoredTop sz="94404" autoAdjust="0"/>
  </p:normalViewPr>
  <p:slideViewPr>
    <p:cSldViewPr snapToObjects="1" showGuides="1">
      <p:cViewPr varScale="1">
        <p:scale>
          <a:sx n="149" d="100"/>
          <a:sy n="149" d="100"/>
        </p:scale>
        <p:origin x="594" y="114"/>
      </p:cViewPr>
      <p:guideLst>
        <p:guide orient="horz" pos="53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Objects="1">
      <p:cViewPr varScale="1">
        <p:scale>
          <a:sx n="98" d="100"/>
          <a:sy n="98" d="100"/>
        </p:scale>
        <p:origin x="3516" y="84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47132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  <a:t>Leibniz-Zentrum für Agrarlandschaftsforschung (ZALF) e. V.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6125443" y="0"/>
            <a:ext cx="976975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4110CBE3-79A1-BD49-A232-ED9679BD0A0C}" type="datetimeFigureOut">
              <a:rPr lang="de-DE" smtClean="0">
                <a:latin typeface="Segoe UI" panose="020B0502040204020203" pitchFamily="34" charset="0"/>
                <a:cs typeface="Segoe UI" panose="020B0502040204020203" pitchFamily="34" charset="0"/>
              </a:rPr>
              <a:t>26.11.2025</a:t>
            </a:fld>
            <a:endParaRPr lang="de-DE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Überschriftenplatzhalter 1">
            <a:extLst>
              <a:ext uri="{FF2B5EF4-FFF2-40B4-BE49-F238E27FC236}">
                <a16:creationId xmlns:a16="http://schemas.microsoft.com/office/drawing/2014/main" xmlns="" id="{0DA37D9C-55C1-4B43-ACB7-FBD2C834E8C5}"/>
              </a:ext>
            </a:extLst>
          </p:cNvPr>
          <p:cNvSpPr txBox="1">
            <a:spLocks/>
          </p:cNvSpPr>
          <p:nvPr/>
        </p:nvSpPr>
        <p:spPr>
          <a:xfrm>
            <a:off x="5454118" y="0"/>
            <a:ext cx="75484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defPPr>
              <a:defRPr lang="de-DE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  <a:t>Druck: </a:t>
            </a:r>
          </a:p>
        </p:txBody>
      </p:sp>
    </p:spTree>
    <p:extLst>
      <p:ext uri="{BB962C8B-B14F-4D97-AF65-F5344CB8AC3E}">
        <p14:creationId xmlns:p14="http://schemas.microsoft.com/office/powerpoint/2010/main" val="31235123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6EC2F23E-9A37-9047-9935-0749BC47649A}" type="datetimeFigureOut">
              <a:rPr lang="de-DE" smtClean="0"/>
              <a:t>26.11.2025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8ADED08D-112A-2946-AA43-9F60F132A8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77441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3854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7763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3256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4389B43-A126-3FD9-0126-7F76FCF8D2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xmlns="" id="{1496B8A6-7D39-6244-6B6E-1765C33E0E4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xmlns="" id="{0DAFA7D6-9FB6-D823-C7DF-0B9A29B76C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493296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5349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850B0CB5-C46E-401E-B66D-B8873D9DB5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BF301D-5FAD-45A8-B8BE-91AA176BBFE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2204715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slide_no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1" b="45785"/>
          <a:stretch/>
        </p:blipFill>
        <p:spPr>
          <a:xfrm>
            <a:off x="0" y="1089025"/>
            <a:ext cx="9144000" cy="2793999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90272" y="-217"/>
            <a:ext cx="1087040" cy="1087040"/>
          </a:xfrm>
          <a:prstGeom prst="rect">
            <a:avLst/>
          </a:prstGeom>
        </p:spPr>
      </p:pic>
      <p:sp>
        <p:nvSpPr>
          <p:cNvPr id="11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31540" y="1391102"/>
            <a:ext cx="8316924" cy="856612"/>
          </a:xfrm>
        </p:spPr>
        <p:txBody>
          <a:bodyPr lIns="0" r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 sz="220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Title Version 1 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Photo</a:t>
            </a:r>
            <a:r>
              <a:rPr lang="de-DE" dirty="0"/>
              <a:t>, </a:t>
            </a:r>
            <a:r>
              <a:rPr lang="de-DE" dirty="0" err="1"/>
              <a:t>two-line</a:t>
            </a:r>
            <a:r>
              <a:rPr lang="de-DE" dirty="0"/>
              <a:t> title)</a:t>
            </a:r>
          </a:p>
          <a:p>
            <a:pPr lvl="0"/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31540" y="3527425"/>
            <a:ext cx="6588732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[</a:t>
            </a:r>
            <a:r>
              <a:rPr lang="de-DE" dirty="0" err="1"/>
              <a:t>acad</a:t>
            </a:r>
            <a:r>
              <a:rPr lang="de-DE" dirty="0"/>
              <a:t>. title][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r>
              <a:rPr lang="de-DE" dirty="0"/>
              <a:t>][last </a:t>
            </a:r>
            <a:r>
              <a:rPr lang="de-DE" dirty="0" err="1"/>
              <a:t>name</a:t>
            </a:r>
            <a:r>
              <a:rPr lang="de-DE" dirty="0"/>
              <a:t>], [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position</a:t>
            </a:r>
            <a:r>
              <a:rPr lang="de-DE" dirty="0"/>
              <a:t>]</a:t>
            </a:r>
          </a:p>
        </p:txBody>
      </p:sp>
      <p:sp>
        <p:nvSpPr>
          <p:cNvPr id="16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791580" y="4745707"/>
            <a:ext cx="790575" cy="181768"/>
          </a:xfrm>
        </p:spPr>
        <p:txBody>
          <a:bodyPr lIns="0" tIns="0" rIns="0"/>
          <a:lstStyle>
            <a:lvl1pPr marL="0" indent="0">
              <a:buNone/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DD.MM.YYYY</a:t>
            </a:r>
          </a:p>
        </p:txBody>
      </p:sp>
      <p:sp>
        <p:nvSpPr>
          <p:cNvPr id="18" name="Titel 1"/>
          <p:cNvSpPr txBox="1">
            <a:spLocks/>
          </p:cNvSpPr>
          <p:nvPr userDrawn="1"/>
        </p:nvSpPr>
        <p:spPr>
          <a:xfrm>
            <a:off x="431540" y="404219"/>
            <a:ext cx="4649864" cy="278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2"/>
                </a:solidFill>
                <a:latin typeface="+mn-lt"/>
                <a:ea typeface="+mj-ea"/>
                <a:cs typeface="Open Sans bold"/>
              </a:defRPr>
            </a:lvl1pPr>
          </a:lstStyle>
          <a:p>
            <a:r>
              <a:rPr lang="de-DE" sz="1400" dirty="0">
                <a:solidFill>
                  <a:srgbClr val="000000"/>
                </a:solidFill>
              </a:rPr>
              <a:t>Leibniz </a:t>
            </a:r>
            <a:r>
              <a:rPr lang="de-DE" sz="1400" dirty="0" err="1">
                <a:solidFill>
                  <a:srgbClr val="000000"/>
                </a:solidFill>
              </a:rPr>
              <a:t>Centre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for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Agricultural</a:t>
            </a:r>
            <a:r>
              <a:rPr lang="de-DE" sz="1400" baseline="0" dirty="0">
                <a:solidFill>
                  <a:srgbClr val="000000"/>
                </a:solidFill>
              </a:rPr>
              <a:t> </a:t>
            </a:r>
            <a:r>
              <a:rPr lang="de-DE" sz="1400" baseline="0" dirty="0" err="1">
                <a:solidFill>
                  <a:srgbClr val="000000"/>
                </a:solidFill>
              </a:rPr>
              <a:t>Landscape</a:t>
            </a:r>
            <a:r>
              <a:rPr lang="de-DE" sz="1400" baseline="0" dirty="0">
                <a:solidFill>
                  <a:srgbClr val="000000"/>
                </a:solidFill>
              </a:rPr>
              <a:t> Research (ZALF)</a:t>
            </a:r>
            <a:endParaRPr lang="de-DE" sz="1800" kern="1200" dirty="0">
              <a:solidFill>
                <a:srgbClr val="000000"/>
              </a:solidFill>
              <a:latin typeface="+mn-lt"/>
              <a:ea typeface="+mj-ea"/>
              <a:cs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662755938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slide_with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1" b="45785"/>
          <a:stretch/>
        </p:blipFill>
        <p:spPr>
          <a:xfrm>
            <a:off x="0" y="1089025"/>
            <a:ext cx="9144000" cy="2793999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90272" y="-217"/>
            <a:ext cx="1087040" cy="1087040"/>
          </a:xfrm>
          <a:prstGeom prst="rect">
            <a:avLst/>
          </a:prstGeom>
        </p:spPr>
      </p:pic>
      <p:sp>
        <p:nvSpPr>
          <p:cNvPr id="4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31540" y="1391102"/>
            <a:ext cx="4138613" cy="1298696"/>
          </a:xfrm>
        </p:spPr>
        <p:txBody>
          <a:bodyPr lIns="0" r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 sz="220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Title Version 1 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Photo</a:t>
            </a:r>
            <a:r>
              <a:rPr lang="de-DE" dirty="0"/>
              <a:t>, </a:t>
            </a:r>
            <a:r>
              <a:rPr lang="de-DE" dirty="0" err="1"/>
              <a:t>three-line</a:t>
            </a:r>
            <a:r>
              <a:rPr lang="de-DE" dirty="0"/>
              <a:t> title)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31540" y="3527425"/>
            <a:ext cx="4138612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[</a:t>
            </a:r>
            <a:r>
              <a:rPr lang="de-DE" dirty="0" err="1"/>
              <a:t>acad</a:t>
            </a:r>
            <a:r>
              <a:rPr lang="de-DE" dirty="0"/>
              <a:t>. title][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r>
              <a:rPr lang="de-DE" dirty="0"/>
              <a:t>][last </a:t>
            </a:r>
            <a:r>
              <a:rPr lang="de-DE" dirty="0" err="1"/>
              <a:t>name</a:t>
            </a:r>
            <a:r>
              <a:rPr lang="de-DE" dirty="0"/>
              <a:t>], [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position</a:t>
            </a:r>
            <a:r>
              <a:rPr lang="de-DE" dirty="0"/>
              <a:t>]</a:t>
            </a:r>
          </a:p>
        </p:txBody>
      </p:sp>
      <p:sp>
        <p:nvSpPr>
          <p:cNvPr id="20" name="Titel 1"/>
          <p:cNvSpPr txBox="1">
            <a:spLocks/>
          </p:cNvSpPr>
          <p:nvPr userDrawn="1"/>
        </p:nvSpPr>
        <p:spPr>
          <a:xfrm>
            <a:off x="431540" y="4745707"/>
            <a:ext cx="441504" cy="19191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baseline="0">
                <a:solidFill>
                  <a:schemeClr val="bg2"/>
                </a:solidFill>
                <a:latin typeface="+mn-lt"/>
                <a:ea typeface="+mj-ea"/>
                <a:cs typeface="Open Sans bold"/>
              </a:defRPr>
            </a:lvl1pPr>
          </a:lstStyle>
          <a:p>
            <a:r>
              <a:rPr lang="de-DE" sz="1050" dirty="0">
                <a:solidFill>
                  <a:schemeClr val="tx1"/>
                </a:solidFill>
              </a:rPr>
              <a:t>Date:</a:t>
            </a:r>
            <a:endParaRPr lang="de-DE" sz="800" dirty="0">
              <a:solidFill>
                <a:schemeClr val="tx1"/>
              </a:solidFill>
              <a:ea typeface="+mn-ea"/>
              <a:cs typeface="Open Sans Regular"/>
            </a:endParaRPr>
          </a:p>
        </p:txBody>
      </p:sp>
      <p:sp>
        <p:nvSpPr>
          <p:cNvPr id="24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791580" y="4745707"/>
            <a:ext cx="790575" cy="181768"/>
          </a:xfrm>
        </p:spPr>
        <p:txBody>
          <a:bodyPr lIns="0" tIns="0" rIns="0"/>
          <a:lstStyle>
            <a:lvl1pPr marL="0" indent="0">
              <a:buNone/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DD.MM.YYYY</a:t>
            </a:r>
          </a:p>
        </p:txBody>
      </p:sp>
      <p:sp>
        <p:nvSpPr>
          <p:cNvPr id="16" name="Titel 1"/>
          <p:cNvSpPr txBox="1">
            <a:spLocks/>
          </p:cNvSpPr>
          <p:nvPr userDrawn="1"/>
        </p:nvSpPr>
        <p:spPr>
          <a:xfrm>
            <a:off x="431540" y="404219"/>
            <a:ext cx="4649864" cy="278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2"/>
                </a:solidFill>
                <a:latin typeface="+mn-lt"/>
                <a:ea typeface="+mj-ea"/>
                <a:cs typeface="Open Sans bold"/>
              </a:defRPr>
            </a:lvl1pPr>
          </a:lstStyle>
          <a:p>
            <a:r>
              <a:rPr lang="de-DE" sz="1400" dirty="0">
                <a:solidFill>
                  <a:srgbClr val="000000"/>
                </a:solidFill>
              </a:rPr>
              <a:t>Leibniz </a:t>
            </a:r>
            <a:r>
              <a:rPr lang="de-DE" sz="1400" dirty="0" err="1">
                <a:solidFill>
                  <a:srgbClr val="000000"/>
                </a:solidFill>
              </a:rPr>
              <a:t>Centre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for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Agricultural</a:t>
            </a:r>
            <a:r>
              <a:rPr lang="de-DE" sz="1400" baseline="0" dirty="0">
                <a:solidFill>
                  <a:srgbClr val="000000"/>
                </a:solidFill>
              </a:rPr>
              <a:t> </a:t>
            </a:r>
            <a:r>
              <a:rPr lang="de-DE" sz="1400" baseline="0" dirty="0" err="1">
                <a:solidFill>
                  <a:srgbClr val="000000"/>
                </a:solidFill>
              </a:rPr>
              <a:t>Landscape</a:t>
            </a:r>
            <a:r>
              <a:rPr lang="de-DE" sz="1400" baseline="0" dirty="0">
                <a:solidFill>
                  <a:srgbClr val="000000"/>
                </a:solidFill>
              </a:rPr>
              <a:t> Research (ZALF)</a:t>
            </a:r>
            <a:endParaRPr lang="de-DE" sz="1800" kern="1200" dirty="0">
              <a:solidFill>
                <a:srgbClr val="000000"/>
              </a:solidFill>
              <a:latin typeface="+mn-lt"/>
              <a:ea typeface="+mj-ea"/>
              <a:cs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615640991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>
        <p15:guide id="3" pos="5488">
          <p15:clr>
            <a:srgbClr val="FBAE40"/>
          </p15:clr>
        </p15:guide>
        <p15:guide id="6" pos="3016" userDrawn="1">
          <p15:clr>
            <a:srgbClr val="FBAE40"/>
          </p15:clr>
        </p15:guide>
        <p15:guide id="7" orient="horz" pos="1212" userDrawn="1">
          <p15:clr>
            <a:srgbClr val="FBAE40"/>
          </p15:clr>
        </p15:guide>
        <p15:guide id="10" orient="horz" pos="2754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27"/>
          <p:cNvSpPr>
            <a:spLocks noGrp="1"/>
          </p:cNvSpPr>
          <p:nvPr>
            <p:ph type="pic" sz="quarter" idx="14" hasCustomPrompt="1"/>
          </p:nvPr>
        </p:nvSpPr>
        <p:spPr>
          <a:xfrm>
            <a:off x="5118787" y="1059582"/>
            <a:ext cx="3784600" cy="240036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16" name="Textplatzhalter 40"/>
          <p:cNvSpPr>
            <a:spLocks noGrp="1"/>
          </p:cNvSpPr>
          <p:nvPr>
            <p:ph type="body" sz="quarter" idx="21" hasCustomPrompt="1"/>
          </p:nvPr>
        </p:nvSpPr>
        <p:spPr>
          <a:xfrm>
            <a:off x="223324" y="105964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de-DE" dirty="0" err="1"/>
              <a:t>headline</a:t>
            </a:r>
            <a:r>
              <a:rPr lang="de-DE" dirty="0"/>
              <a:t>, Segoe UI </a:t>
            </a:r>
            <a:r>
              <a:rPr lang="de-DE" dirty="0" err="1"/>
              <a:t>Semibold</a:t>
            </a:r>
            <a:r>
              <a:rPr lang="de-DE" dirty="0"/>
              <a:t>, 16pt</a:t>
            </a:r>
          </a:p>
        </p:txBody>
      </p:sp>
      <p:sp>
        <p:nvSpPr>
          <p:cNvPr id="17" name="Textplatzhalter 43"/>
          <p:cNvSpPr>
            <a:spLocks noGrp="1"/>
          </p:cNvSpPr>
          <p:nvPr>
            <p:ph type="body" sz="quarter" idx="23" hasCustomPrompt="1"/>
          </p:nvPr>
        </p:nvSpPr>
        <p:spPr>
          <a:xfrm>
            <a:off x="5118787" y="3510747"/>
            <a:ext cx="3784600" cy="311150"/>
          </a:xfrm>
        </p:spPr>
        <p:txBody>
          <a:bodyPr lIns="0" tIns="0"/>
          <a:lstStyle>
            <a:lvl1pPr marL="0" indent="0">
              <a:buNone/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caption</a:t>
            </a:r>
            <a:r>
              <a:rPr lang="de-DE" dirty="0"/>
              <a:t>, Segoe UI, 12pt</a:t>
            </a:r>
          </a:p>
        </p:txBody>
      </p:sp>
      <p:sp>
        <p:nvSpPr>
          <p:cNvPr id="18" name="Textplatzhalt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223324" y="2450297"/>
            <a:ext cx="4194175" cy="1371600"/>
          </a:xfrm>
        </p:spPr>
        <p:txBody>
          <a:bodyPr lIns="0" tIns="0"/>
          <a:lstStyle>
            <a:lvl1pPr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bullet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, Segoe UI, 16pt</a:t>
            </a:r>
          </a:p>
        </p:txBody>
      </p:sp>
      <p:sp>
        <p:nvSpPr>
          <p:cNvPr id="19" name="Textplatzhalter 40"/>
          <p:cNvSpPr>
            <a:spLocks noGrp="1"/>
          </p:cNvSpPr>
          <p:nvPr>
            <p:ph type="body" sz="quarter" idx="22" hasCustomPrompt="1"/>
          </p:nvPr>
        </p:nvSpPr>
        <p:spPr>
          <a:xfrm>
            <a:off x="223324" y="176449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, Segoe UI, 16pt</a:t>
            </a:r>
          </a:p>
        </p:txBody>
      </p:sp>
      <p:sp>
        <p:nvSpPr>
          <p:cNvPr id="11" name="Titelplatzhalter 1"/>
          <p:cNvSpPr>
            <a:spLocks noGrp="1"/>
          </p:cNvSpPr>
          <p:nvPr>
            <p:ph type="title"/>
          </p:nvPr>
        </p:nvSpPr>
        <p:spPr>
          <a:xfrm>
            <a:off x="233236" y="61139"/>
            <a:ext cx="7209265" cy="72068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EB2F8E32-630E-4E61-8F2E-E181B018742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8E9B98B9-A8BF-4AE1-837A-DA922CF9D24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3899445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 with partner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2"/>
          <p:cNvSpPr>
            <a:spLocks noGrp="1"/>
          </p:cNvSpPr>
          <p:nvPr>
            <p:ph sz="quarter" idx="17" hasCustomPrompt="1"/>
          </p:nvPr>
        </p:nvSpPr>
        <p:spPr>
          <a:xfrm>
            <a:off x="223324" y="4540220"/>
            <a:ext cx="1009650" cy="476249"/>
          </a:xfrm>
          <a:noFill/>
        </p:spPr>
        <p:txBody>
          <a:bodyPr/>
          <a:lstStyle>
            <a:lvl1pPr marL="0" indent="0" algn="l">
              <a:buNone/>
              <a:defRPr sz="7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 err="1"/>
              <a:t>Placeholder</a:t>
            </a:r>
            <a:r>
              <a:rPr lang="de-DE" dirty="0"/>
              <a:t> Partnerlogos</a:t>
            </a:r>
          </a:p>
        </p:txBody>
      </p:sp>
      <p:sp>
        <p:nvSpPr>
          <p:cNvPr id="11" name="Inhaltsplatzhalter 2"/>
          <p:cNvSpPr>
            <a:spLocks noGrp="1"/>
          </p:cNvSpPr>
          <p:nvPr>
            <p:ph sz="quarter" idx="18" hasCustomPrompt="1"/>
          </p:nvPr>
        </p:nvSpPr>
        <p:spPr>
          <a:xfrm>
            <a:off x="1423474" y="4540220"/>
            <a:ext cx="1009650" cy="476249"/>
          </a:xfrm>
        </p:spPr>
        <p:txBody>
          <a:bodyPr/>
          <a:lstStyle>
            <a:lvl1pPr marL="0" indent="0" algn="l">
              <a:buNone/>
              <a:defRPr sz="7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 err="1"/>
              <a:t>Placeholder</a:t>
            </a:r>
            <a:r>
              <a:rPr lang="de-DE" dirty="0"/>
              <a:t> Partnerlogos</a:t>
            </a:r>
          </a:p>
        </p:txBody>
      </p:sp>
      <p:sp>
        <p:nvSpPr>
          <p:cNvPr id="19" name="Inhaltsplatzhalter 2"/>
          <p:cNvSpPr>
            <a:spLocks noGrp="1"/>
          </p:cNvSpPr>
          <p:nvPr>
            <p:ph sz="quarter" idx="19" hasCustomPrompt="1"/>
          </p:nvPr>
        </p:nvSpPr>
        <p:spPr>
          <a:xfrm>
            <a:off x="2604574" y="4540220"/>
            <a:ext cx="1009650" cy="476249"/>
          </a:xfrm>
        </p:spPr>
        <p:txBody>
          <a:bodyPr/>
          <a:lstStyle>
            <a:lvl1pPr marL="0" indent="0" algn="l">
              <a:buNone/>
              <a:defRPr sz="7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 err="1"/>
              <a:t>Placeholder</a:t>
            </a:r>
            <a:r>
              <a:rPr lang="de-DE" dirty="0"/>
              <a:t> Partnerlogos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233236" y="61139"/>
            <a:ext cx="7209265" cy="72068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21" name="Bildplatzhalter 27">
            <a:extLst>
              <a:ext uri="{FF2B5EF4-FFF2-40B4-BE49-F238E27FC236}">
                <a16:creationId xmlns:a16="http://schemas.microsoft.com/office/drawing/2014/main" xmlns="" id="{D4E403AD-DF6B-4008-8FA8-4BA5A0169A2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118787" y="1059582"/>
            <a:ext cx="3784600" cy="240036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22" name="Textplatzhalter 40">
            <a:extLst>
              <a:ext uri="{FF2B5EF4-FFF2-40B4-BE49-F238E27FC236}">
                <a16:creationId xmlns:a16="http://schemas.microsoft.com/office/drawing/2014/main" xmlns="" id="{BF5B707E-605C-4FC7-B351-EA02D83EE9E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23324" y="105964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de-DE" dirty="0" err="1"/>
              <a:t>headline</a:t>
            </a:r>
            <a:r>
              <a:rPr lang="de-DE" dirty="0"/>
              <a:t>, Segoe UI </a:t>
            </a:r>
            <a:r>
              <a:rPr lang="de-DE" dirty="0" err="1"/>
              <a:t>Semibold</a:t>
            </a:r>
            <a:r>
              <a:rPr lang="de-DE" dirty="0"/>
              <a:t>, 16pt</a:t>
            </a:r>
          </a:p>
        </p:txBody>
      </p:sp>
      <p:sp>
        <p:nvSpPr>
          <p:cNvPr id="23" name="Textplatzhalter 43">
            <a:extLst>
              <a:ext uri="{FF2B5EF4-FFF2-40B4-BE49-F238E27FC236}">
                <a16:creationId xmlns:a16="http://schemas.microsoft.com/office/drawing/2014/main" xmlns="" id="{6C124B60-56E9-4F4A-87C7-15297D5F691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118787" y="3510747"/>
            <a:ext cx="3784600" cy="311150"/>
          </a:xfrm>
        </p:spPr>
        <p:txBody>
          <a:bodyPr lIns="0" tIns="0"/>
          <a:lstStyle>
            <a:lvl1pPr marL="0" indent="0">
              <a:buNone/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caption</a:t>
            </a:r>
            <a:r>
              <a:rPr lang="de-DE" dirty="0"/>
              <a:t>, Segoe UI, 12pt</a:t>
            </a:r>
          </a:p>
        </p:txBody>
      </p:sp>
      <p:sp>
        <p:nvSpPr>
          <p:cNvPr id="24" name="Textplatzhalter 45">
            <a:extLst>
              <a:ext uri="{FF2B5EF4-FFF2-40B4-BE49-F238E27FC236}">
                <a16:creationId xmlns:a16="http://schemas.microsoft.com/office/drawing/2014/main" xmlns="" id="{08C60E19-2A7C-4903-8654-7BD8B4141D6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23324" y="2450297"/>
            <a:ext cx="4194175" cy="1371600"/>
          </a:xfrm>
        </p:spPr>
        <p:txBody>
          <a:bodyPr lIns="0" tIns="0"/>
          <a:lstStyle>
            <a:lvl1pPr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bullet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, Segoe UI, 16pt</a:t>
            </a:r>
          </a:p>
        </p:txBody>
      </p:sp>
      <p:sp>
        <p:nvSpPr>
          <p:cNvPr id="25" name="Textplatzhalter 40">
            <a:extLst>
              <a:ext uri="{FF2B5EF4-FFF2-40B4-BE49-F238E27FC236}">
                <a16:creationId xmlns:a16="http://schemas.microsoft.com/office/drawing/2014/main" xmlns="" id="{8EB58AD0-9316-4EAA-B481-F726E6D0756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23324" y="176449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, Segoe UI, 16pt</a:t>
            </a:r>
          </a:p>
        </p:txBody>
      </p:sp>
    </p:spTree>
    <p:extLst>
      <p:ext uri="{BB962C8B-B14F-4D97-AF65-F5344CB8AC3E}">
        <p14:creationId xmlns:p14="http://schemas.microsoft.com/office/powerpoint/2010/main" val="1547912345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is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attention</a:t>
            </a:r>
            <a:r>
              <a:rPr lang="de-DE" dirty="0"/>
              <a:t>.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208D8C20-E3B3-40C2-B640-EEC85124DD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285"/>
          <a:stretch/>
        </p:blipFill>
        <p:spPr>
          <a:xfrm>
            <a:off x="1" y="4479962"/>
            <a:ext cx="9143999" cy="663538"/>
          </a:xfrm>
          <a:prstGeom prst="rect">
            <a:avLst/>
          </a:prstGeom>
        </p:spPr>
      </p:pic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E9B98B9-A8BF-4AE1-837A-DA922CF9D24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971600" y="4680949"/>
            <a:ext cx="6588732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[</a:t>
            </a:r>
            <a:r>
              <a:rPr lang="de-DE" dirty="0" err="1"/>
              <a:t>acad</a:t>
            </a:r>
            <a:r>
              <a:rPr lang="de-DE" dirty="0"/>
              <a:t>. title][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r>
              <a:rPr lang="de-DE" dirty="0"/>
              <a:t>][last </a:t>
            </a:r>
            <a:r>
              <a:rPr lang="de-DE" dirty="0" err="1"/>
              <a:t>name</a:t>
            </a:r>
            <a:r>
              <a:rPr lang="de-DE" dirty="0"/>
              <a:t>], [Email], [Tel.nr.]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267089" y="4680949"/>
            <a:ext cx="668507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err="1"/>
              <a:t>Contact</a:t>
            </a:r>
            <a:r>
              <a:rPr lang="de-DE" dirty="0"/>
              <a:t>: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262" y="1803382"/>
            <a:ext cx="5915476" cy="155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830257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3389" y="288154"/>
            <a:ext cx="6862762" cy="280087"/>
          </a:xfrm>
        </p:spPr>
        <p:txBody>
          <a:bodyPr lIns="0" tIns="0" bIns="0" anchor="b" anchorCtr="0"/>
          <a:lstStyle>
            <a:lvl1pPr marL="0" indent="0">
              <a:buNone/>
              <a:defRPr sz="2200" baseline="0">
                <a:solidFill>
                  <a:schemeClr val="bg2"/>
                </a:solidFill>
                <a:latin typeface="+mn-lt"/>
                <a:cs typeface="Open Sans Bold"/>
              </a:defRPr>
            </a:lvl1pPr>
          </a:lstStyle>
          <a:p>
            <a:pPr lvl="0"/>
            <a:r>
              <a:rPr lang="de-DE" dirty="0">
                <a:latin typeface="+mn-lt"/>
              </a:rPr>
              <a:t>Page title, Segoe UI, 22pt</a:t>
            </a:r>
            <a:endParaRPr lang="de-DE" dirty="0"/>
          </a:p>
        </p:txBody>
      </p:sp>
      <p:sp>
        <p:nvSpPr>
          <p:cNvPr id="33" name="Bildplatzhalter 27"/>
          <p:cNvSpPr>
            <a:spLocks noGrp="1"/>
          </p:cNvSpPr>
          <p:nvPr>
            <p:ph type="pic" sz="quarter" idx="14" hasCustomPrompt="1"/>
          </p:nvPr>
        </p:nvSpPr>
        <p:spPr>
          <a:xfrm>
            <a:off x="4921250" y="1225485"/>
            <a:ext cx="3784600" cy="240036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41" name="Textplatzhalter 40"/>
          <p:cNvSpPr>
            <a:spLocks noGrp="1"/>
          </p:cNvSpPr>
          <p:nvPr>
            <p:ph type="body" sz="quarter" idx="21" hasCustomPrompt="1"/>
          </p:nvPr>
        </p:nvSpPr>
        <p:spPr>
          <a:xfrm>
            <a:off x="433388" y="1225550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rgbClr val="000000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Header, Segoe UI </a:t>
            </a:r>
            <a:r>
              <a:rPr lang="de-DE" dirty="0" err="1"/>
              <a:t>Semibold</a:t>
            </a:r>
            <a:r>
              <a:rPr lang="de-DE" dirty="0"/>
              <a:t>, 16pt</a:t>
            </a:r>
          </a:p>
        </p:txBody>
      </p:sp>
      <p:sp>
        <p:nvSpPr>
          <p:cNvPr id="44" name="Textplatzhalter 43"/>
          <p:cNvSpPr>
            <a:spLocks noGrp="1"/>
          </p:cNvSpPr>
          <p:nvPr>
            <p:ph type="body" sz="quarter" idx="23" hasCustomPrompt="1"/>
          </p:nvPr>
        </p:nvSpPr>
        <p:spPr>
          <a:xfrm>
            <a:off x="4921250" y="3676650"/>
            <a:ext cx="3784600" cy="311150"/>
          </a:xfrm>
        </p:spPr>
        <p:txBody>
          <a:bodyPr lIns="0" tIns="0"/>
          <a:lstStyle>
            <a:lvl1pPr marL="0" indent="0">
              <a:buNone/>
              <a:defRPr sz="100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/>
              <a:t>Caption, Segoe UI, 10pt</a:t>
            </a:r>
          </a:p>
        </p:txBody>
      </p:sp>
      <p:sp>
        <p:nvSpPr>
          <p:cNvPr id="46" name="Textplatzhalt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433388" y="2616200"/>
            <a:ext cx="4194175" cy="1371600"/>
          </a:xfrm>
        </p:spPr>
        <p:txBody>
          <a:bodyPr lIns="0" tIns="0"/>
          <a:lstStyle>
            <a:lvl1pPr>
              <a:defRPr sz="16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/>
              <a:t>List, Segoe UI, 16pt</a:t>
            </a:r>
          </a:p>
        </p:txBody>
      </p:sp>
      <p:sp>
        <p:nvSpPr>
          <p:cNvPr id="47" name="Textplatzhalter 40"/>
          <p:cNvSpPr>
            <a:spLocks noGrp="1"/>
          </p:cNvSpPr>
          <p:nvPr>
            <p:ph type="body" sz="quarter" idx="22" hasCustomPrompt="1"/>
          </p:nvPr>
        </p:nvSpPr>
        <p:spPr>
          <a:xfrm>
            <a:off x="433388" y="1930400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rgbClr val="000000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Text, Segoe UI, 16pt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DE"/>
              <a:t>Page </a:t>
            </a:r>
            <a:fld id="{FACA0C35-8676-41D7-9211-221F81F964E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Textplatzhalter 2"/>
          <p:cNvSpPr txBox="1">
            <a:spLocks/>
          </p:cNvSpPr>
          <p:nvPr userDrawn="1"/>
        </p:nvSpPr>
        <p:spPr>
          <a:xfrm>
            <a:off x="7933040" y="4700520"/>
            <a:ext cx="892186" cy="190800"/>
          </a:xfrm>
          <a:prstGeom prst="rect">
            <a:avLst/>
          </a:prstGeom>
        </p:spPr>
        <p:txBody>
          <a:bodyPr vert="horz" lIns="91440" tIns="45720" rIns="9144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None/>
              <a:defRPr sz="800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Open Sans Regular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24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20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16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10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050" dirty="0">
                <a:solidFill>
                  <a:schemeClr val="bg1">
                    <a:lumMod val="65000"/>
                  </a:schemeClr>
                </a:solidFill>
              </a:rPr>
              <a:t>www.zalf.de</a:t>
            </a:r>
          </a:p>
        </p:txBody>
      </p:sp>
    </p:spTree>
    <p:extLst>
      <p:ext uri="{BB962C8B-B14F-4D97-AF65-F5344CB8AC3E}">
        <p14:creationId xmlns:p14="http://schemas.microsoft.com/office/powerpoint/2010/main" val="120672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FC4CD06C-9EE6-4411-A016-B41291196D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3994" y="4672005"/>
            <a:ext cx="597902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2BF301D-5FAD-45A8-B8BE-91AA176BBFE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6937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ransition spd="med">
    <p:fad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33236" y="61139"/>
            <a:ext cx="7209265" cy="72068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8281" y="990592"/>
            <a:ext cx="8853616" cy="3533783"/>
          </a:xfrm>
          <a:prstGeom prst="rect">
            <a:avLst/>
          </a:prstGeom>
        </p:spPr>
        <p:txBody>
          <a:bodyPr vert="horz" lIns="91440" tIns="45720" rIns="9144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208D8C20-E3B3-40C2-B640-EEC85124DD7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" y="0"/>
            <a:ext cx="9143999" cy="842962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AF6C91C6-7308-4DBA-946D-ADA463765BA9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8403993" y="4672005"/>
            <a:ext cx="597903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E9B98B9-A8BF-4AE1-837A-DA922CF9D24B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84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329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58" r:id="rId3"/>
    <p:sldLayoutId id="2147483663" r:id="rId4"/>
    <p:sldLayoutId id="2147483670" r:id="rId5"/>
    <p:sldLayoutId id="2147483671" r:id="rId6"/>
  </p:sldLayoutIdLst>
  <p:transition spd="med">
    <p:fade/>
  </p:transition>
  <p:hf hdr="0" ftr="0" dt="0"/>
  <p:txStyles>
    <p:titleStyle>
      <a:lvl1pPr algn="l" defTabSz="457200" rtl="0" eaLnBrk="1" latinLnBrk="0" hangingPunct="1">
        <a:spcBef>
          <a:spcPct val="0"/>
        </a:spcBef>
        <a:buNone/>
        <a:defRPr sz="1800" kern="1200">
          <a:solidFill>
            <a:schemeClr val="bg1"/>
          </a:solidFill>
          <a:latin typeface="+mj-lt"/>
          <a:ea typeface="+mj-ea"/>
          <a:cs typeface="Open Sans bold"/>
        </a:defRPr>
      </a:lvl1pPr>
    </p:titleStyle>
    <p:bodyStyle>
      <a:lvl1pPr marL="17780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Open Sans Regular"/>
        </a:defRPr>
      </a:lvl1pPr>
      <a:lvl2pPr marL="361950" indent="-18415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Open Sans Regular"/>
        </a:defRPr>
      </a:lvl2pPr>
      <a:lvl3pPr marL="53975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Open Sans Regular"/>
        </a:defRPr>
      </a:lvl3pPr>
      <a:lvl4pPr marL="71755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Open Sans Regular"/>
        </a:defRPr>
      </a:lvl4pPr>
      <a:lvl5pPr marL="89535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Open Sans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2"/>
          </p:nvPr>
        </p:nvSpPr>
        <p:spPr>
          <a:xfrm>
            <a:off x="431540" y="1887674"/>
            <a:ext cx="8316924" cy="856612"/>
          </a:xfrm>
        </p:spPr>
        <p:txBody>
          <a:bodyPr/>
          <a:lstStyle/>
          <a:p>
            <a:pPr algn="ctr"/>
            <a:r>
              <a:rPr lang="de-DE" sz="4800" i="1" dirty="0"/>
              <a:t>„</a:t>
            </a:r>
            <a:r>
              <a:rPr lang="de-DE" sz="4800" i="1" dirty="0" err="1"/>
              <a:t>MonksHillLab</a:t>
            </a:r>
            <a:r>
              <a:rPr lang="de-DE" sz="4800" i="1" dirty="0"/>
              <a:t>“ </a:t>
            </a:r>
            <a:r>
              <a:rPr lang="de-DE" sz="4800" dirty="0"/>
              <a:t>Sessions </a:t>
            </a:r>
            <a:r>
              <a:rPr lang="de-DE" sz="4800" dirty="0" smtClean="0"/>
              <a:t>5: Work </a:t>
            </a:r>
            <a:r>
              <a:rPr lang="de-DE" sz="4800" dirty="0" err="1" smtClean="0"/>
              <a:t>Organization</a:t>
            </a:r>
            <a:r>
              <a:rPr lang="de-DE" sz="4800" dirty="0" smtClean="0"/>
              <a:t> I</a:t>
            </a:r>
            <a:r>
              <a:rPr lang="de-DE" sz="4800" dirty="0"/>
              <a:t>“</a:t>
            </a:r>
            <a:endParaRPr lang="de-DE" sz="480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Mathias Hoffmann</a:t>
            </a:r>
          </a:p>
        </p:txBody>
      </p:sp>
    </p:spTree>
    <p:extLst>
      <p:ext uri="{BB962C8B-B14F-4D97-AF65-F5344CB8AC3E}">
        <p14:creationId xmlns:p14="http://schemas.microsoft.com/office/powerpoint/2010/main" val="2990717363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err="1">
                <a:solidFill>
                  <a:schemeClr val="bg1"/>
                </a:solidFill>
              </a:rPr>
              <a:t>How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to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prepare</a:t>
            </a:r>
            <a:r>
              <a:rPr lang="de-DE" dirty="0">
                <a:solidFill>
                  <a:schemeClr val="bg1"/>
                </a:solidFill>
              </a:rPr>
              <a:t> DNA-</a:t>
            </a:r>
            <a:r>
              <a:rPr lang="de-DE" dirty="0" err="1">
                <a:solidFill>
                  <a:schemeClr val="bg1"/>
                </a:solidFill>
              </a:rPr>
              <a:t>Extraction</a:t>
            </a:r>
            <a:r>
              <a:rPr lang="de-DE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de-DE" dirty="0"/>
              <a:t>Starter Task: 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xmlns="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1528144"/>
            <a:ext cx="4644516" cy="438150"/>
          </a:xfrm>
        </p:spPr>
        <p:txBody>
          <a:bodyPr/>
          <a:lstStyle/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1 Volunteer for a simple lab task (please take lab coat)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151620" y="3183818"/>
            <a:ext cx="4176464" cy="438150"/>
          </a:xfrm>
        </p:spPr>
        <p:txBody>
          <a:bodyPr/>
          <a:lstStyle/>
          <a:p>
            <a:pPr algn="ctr"/>
            <a:r>
              <a:rPr lang="de-DE" sz="4000" b="1" i="1" dirty="0" err="1">
                <a:solidFill>
                  <a:srgbClr val="C00000"/>
                </a:solidFill>
              </a:rPr>
              <a:t>Lesson</a:t>
            </a:r>
            <a:r>
              <a:rPr lang="de-DE" sz="4000" b="1" i="1" dirty="0">
                <a:solidFill>
                  <a:srgbClr val="C00000"/>
                </a:solidFill>
              </a:rPr>
              <a:t> </a:t>
            </a:r>
            <a:r>
              <a:rPr lang="de-DE" sz="4000" b="1" i="1" dirty="0" err="1">
                <a:solidFill>
                  <a:srgbClr val="C00000"/>
                </a:solidFill>
              </a:rPr>
              <a:t>learned</a:t>
            </a:r>
            <a:r>
              <a:rPr lang="de-DE" sz="4000" b="1" i="1" dirty="0">
                <a:solidFill>
                  <a:srgbClr val="C00000"/>
                </a:solidFill>
              </a:rPr>
              <a:t>?</a:t>
            </a:r>
          </a:p>
        </p:txBody>
      </p:sp>
      <p:pic>
        <p:nvPicPr>
          <p:cNvPr id="2050" name="Picture 2" descr="DNA Extraction - Let's Talk Science">
            <a:extLst>
              <a:ext uri="{FF2B5EF4-FFF2-40B4-BE49-F238E27FC236}">
                <a16:creationId xmlns:a16="http://schemas.microsoft.com/office/drawing/2014/main" xmlns="" id="{957DEF7A-477F-CB71-EE11-FAF80F8414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835" y="1187016"/>
            <a:ext cx="3291830" cy="3291830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platzhalter 7">
            <a:extLst>
              <a:ext uri="{FF2B5EF4-FFF2-40B4-BE49-F238E27FC236}">
                <a16:creationId xmlns:a16="http://schemas.microsoft.com/office/drawing/2014/main" xmlns="" id="{90234851-45A5-116E-CA96-C8354FA48C04}"/>
              </a:ext>
            </a:extLst>
          </p:cNvPr>
          <p:cNvSpPr txBox="1">
            <a:spLocks/>
          </p:cNvSpPr>
          <p:nvPr/>
        </p:nvSpPr>
        <p:spPr>
          <a:xfrm>
            <a:off x="330652" y="1885543"/>
            <a:ext cx="4644516" cy="438150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defRPr sz="1600" kern="1200" baseline="0">
                <a:solidFill>
                  <a:srgbClr val="000000"/>
                </a:solidFill>
                <a:latin typeface="+mn-lt"/>
                <a:ea typeface="+mn-ea"/>
                <a:cs typeface="Open Sans Regular"/>
              </a:defRPr>
            </a:lvl1pPr>
            <a:lvl2pPr marL="361950" indent="-18415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2pPr>
            <a:lvl3pPr marL="5397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3pPr>
            <a:lvl4pPr marL="7175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4pPr>
            <a:lvl5pPr marL="8953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b="1" dirty="0"/>
              <a:t>TASK: </a:t>
            </a:r>
            <a:r>
              <a:rPr lang="en-US" sz="1400" dirty="0"/>
              <a:t>you have 20 sample tubes from 5 sites (each 4 repetitions) please label them accordingly</a:t>
            </a:r>
          </a:p>
        </p:txBody>
      </p:sp>
      <p:sp>
        <p:nvSpPr>
          <p:cNvPr id="4" name="Textplatzhalter 7">
            <a:extLst>
              <a:ext uri="{FF2B5EF4-FFF2-40B4-BE49-F238E27FC236}">
                <a16:creationId xmlns:a16="http://schemas.microsoft.com/office/drawing/2014/main" xmlns="" id="{E3AFFBB2-6118-A106-08E8-676E68B21E42}"/>
              </a:ext>
            </a:extLst>
          </p:cNvPr>
          <p:cNvSpPr txBox="1">
            <a:spLocks/>
          </p:cNvSpPr>
          <p:nvPr/>
        </p:nvSpPr>
        <p:spPr>
          <a:xfrm>
            <a:off x="313511" y="1885543"/>
            <a:ext cx="4644516" cy="438150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defRPr sz="1600" kern="1200" baseline="0">
                <a:solidFill>
                  <a:srgbClr val="000000"/>
                </a:solidFill>
                <a:latin typeface="+mn-lt"/>
                <a:ea typeface="+mn-ea"/>
                <a:cs typeface="Open Sans Regular"/>
              </a:defRPr>
            </a:lvl1pPr>
            <a:lvl2pPr marL="361950" indent="-18415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2pPr>
            <a:lvl3pPr marL="5397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3pPr>
            <a:lvl4pPr marL="7175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4pPr>
            <a:lvl5pPr marL="8953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b="1" dirty="0"/>
              <a:t>TASK: </a:t>
            </a:r>
            <a:r>
              <a:rPr lang="en-US" sz="1400" dirty="0"/>
              <a:t>take 4 glassware and add a different colored liquid into each (max. 20ml)</a:t>
            </a:r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xmlns="" id="{FE0C3338-ACAB-B62B-1025-3BFDA62D5D40}"/>
              </a:ext>
            </a:extLst>
          </p:cNvPr>
          <p:cNvSpPr txBox="1">
            <a:spLocks/>
          </p:cNvSpPr>
          <p:nvPr/>
        </p:nvSpPr>
        <p:spPr>
          <a:xfrm>
            <a:off x="323529" y="1885543"/>
            <a:ext cx="4644516" cy="438150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defRPr sz="1600" kern="1200" baseline="0">
                <a:solidFill>
                  <a:srgbClr val="000000"/>
                </a:solidFill>
                <a:latin typeface="+mn-lt"/>
                <a:ea typeface="+mn-ea"/>
                <a:cs typeface="Open Sans Regular"/>
              </a:defRPr>
            </a:lvl1pPr>
            <a:lvl2pPr marL="361950" indent="-18415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2pPr>
            <a:lvl3pPr marL="5397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3pPr>
            <a:lvl4pPr marL="7175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4pPr>
            <a:lvl5pPr marL="8953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b="1" dirty="0"/>
              <a:t>TASK: </a:t>
            </a:r>
            <a:r>
              <a:rPr lang="en-US" sz="1400" dirty="0"/>
              <a:t>write a protocol add names of samples and color of liquids used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xmlns="" id="{38D1A1DB-72F3-9840-334D-CA2E3AFA3DC3}"/>
              </a:ext>
            </a:extLst>
          </p:cNvPr>
          <p:cNvSpPr txBox="1">
            <a:spLocks/>
          </p:cNvSpPr>
          <p:nvPr/>
        </p:nvSpPr>
        <p:spPr>
          <a:xfrm>
            <a:off x="313511" y="1896360"/>
            <a:ext cx="4644516" cy="438150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defRPr sz="1600" kern="1200" baseline="0">
                <a:solidFill>
                  <a:srgbClr val="000000"/>
                </a:solidFill>
                <a:latin typeface="+mn-lt"/>
                <a:ea typeface="+mn-ea"/>
                <a:cs typeface="Open Sans Regular"/>
              </a:defRPr>
            </a:lvl1pPr>
            <a:lvl2pPr marL="361950" indent="-18415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2pPr>
            <a:lvl3pPr marL="5397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3pPr>
            <a:lvl4pPr marL="7175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4pPr>
            <a:lvl5pPr marL="8953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b="1" dirty="0"/>
              <a:t>TASK: </a:t>
            </a:r>
            <a:r>
              <a:rPr lang="en-US" sz="1400" dirty="0"/>
              <a:t>place your 20 samples into the rack </a:t>
            </a:r>
            <a:r>
              <a:rPr lang="en-US" sz="1400" dirty="0" err="1"/>
              <a:t>orderd</a:t>
            </a:r>
            <a:r>
              <a:rPr lang="en-US" sz="1400" dirty="0"/>
              <a:t> by site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xmlns="" id="{00200761-C3D5-D12D-60BC-FAD2FB7AAAB3}"/>
              </a:ext>
            </a:extLst>
          </p:cNvPr>
          <p:cNvSpPr txBox="1">
            <a:spLocks/>
          </p:cNvSpPr>
          <p:nvPr/>
        </p:nvSpPr>
        <p:spPr>
          <a:xfrm>
            <a:off x="320822" y="1896360"/>
            <a:ext cx="4644516" cy="438150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defRPr sz="1600" kern="1200" baseline="0">
                <a:solidFill>
                  <a:srgbClr val="000000"/>
                </a:solidFill>
                <a:latin typeface="+mn-lt"/>
                <a:ea typeface="+mn-ea"/>
                <a:cs typeface="Open Sans Regular"/>
              </a:defRPr>
            </a:lvl1pPr>
            <a:lvl2pPr marL="361950" indent="-18415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2pPr>
            <a:lvl3pPr marL="5397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3pPr>
            <a:lvl4pPr marL="7175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4pPr>
            <a:lvl5pPr marL="8953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b="1" dirty="0"/>
              <a:t>TASK: </a:t>
            </a:r>
            <a:r>
              <a:rPr lang="en-US" sz="1400" dirty="0"/>
              <a:t>add 500 microliter of each color to half of your sampling tubes</a:t>
            </a: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xmlns="" id="{5BA38C99-6610-83AB-137F-982420594232}"/>
              </a:ext>
            </a:extLst>
          </p:cNvPr>
          <p:cNvSpPr txBox="1">
            <a:spLocks/>
          </p:cNvSpPr>
          <p:nvPr/>
        </p:nvSpPr>
        <p:spPr>
          <a:xfrm>
            <a:off x="327945" y="1894943"/>
            <a:ext cx="4644516" cy="438150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defRPr sz="1600" kern="1200" baseline="0">
                <a:solidFill>
                  <a:srgbClr val="000000"/>
                </a:solidFill>
                <a:latin typeface="+mn-lt"/>
                <a:ea typeface="+mn-ea"/>
                <a:cs typeface="Open Sans Regular"/>
              </a:defRPr>
            </a:lvl1pPr>
            <a:lvl2pPr marL="361950" indent="-18415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2pPr>
            <a:lvl3pPr marL="5397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3pPr>
            <a:lvl4pPr marL="7175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4pPr>
            <a:lvl5pPr marL="8953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b="1" dirty="0"/>
              <a:t>TASK: </a:t>
            </a:r>
            <a:r>
              <a:rPr lang="en-US" sz="1400" dirty="0"/>
              <a:t>place your 20 samples into the rack </a:t>
            </a:r>
            <a:r>
              <a:rPr lang="en-US" sz="1400" dirty="0" err="1"/>
              <a:t>reorderd</a:t>
            </a:r>
            <a:r>
              <a:rPr lang="en-US" sz="1400" dirty="0"/>
              <a:t> by repetition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xmlns="" id="{C31929BD-9B3C-BD01-2DCD-4274A20331B9}"/>
              </a:ext>
            </a:extLst>
          </p:cNvPr>
          <p:cNvSpPr txBox="1">
            <a:spLocks/>
          </p:cNvSpPr>
          <p:nvPr/>
        </p:nvSpPr>
        <p:spPr>
          <a:xfrm>
            <a:off x="330652" y="1885543"/>
            <a:ext cx="4644516" cy="438150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defRPr sz="1600" kern="1200" baseline="0">
                <a:solidFill>
                  <a:srgbClr val="000000"/>
                </a:solidFill>
                <a:latin typeface="+mn-lt"/>
                <a:ea typeface="+mn-ea"/>
                <a:cs typeface="Open Sans Regular"/>
              </a:defRPr>
            </a:lvl1pPr>
            <a:lvl2pPr marL="361950" indent="-18415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2pPr>
            <a:lvl3pPr marL="5397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3pPr>
            <a:lvl4pPr marL="7175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4pPr>
            <a:lvl5pPr marL="8953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b="1" dirty="0"/>
              <a:t>TASK: </a:t>
            </a:r>
            <a:r>
              <a:rPr lang="en-US" sz="1400" dirty="0"/>
              <a:t>add 500 microliter of each color to the other half of your sampling tubes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2267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6" grpId="0"/>
      <p:bldP spid="6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Task </a:t>
            </a:r>
            <a:r>
              <a:rPr lang="de-DE" dirty="0" err="1">
                <a:solidFill>
                  <a:schemeClr val="bg1"/>
                </a:solidFill>
              </a:rPr>
              <a:t>list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evaluation</a:t>
            </a:r>
            <a:r>
              <a:rPr lang="de-DE" dirty="0">
                <a:solidFill>
                  <a:schemeClr val="bg1"/>
                </a:solidFill>
              </a:rPr>
              <a:t>! („The Eisenhower </a:t>
            </a:r>
            <a:r>
              <a:rPr lang="de-DE" dirty="0" err="1">
                <a:solidFill>
                  <a:schemeClr val="bg1"/>
                </a:solidFill>
              </a:rPr>
              <a:t>Matric</a:t>
            </a:r>
            <a:r>
              <a:rPr lang="de-DE" dirty="0">
                <a:solidFill>
                  <a:schemeClr val="bg1"/>
                </a:solidFill>
              </a:rPr>
              <a:t>“)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de-DE" dirty="0"/>
              <a:t>Task: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xmlns="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1270990"/>
            <a:ext cx="2952327" cy="438150"/>
          </a:xfrm>
        </p:spPr>
        <p:txBody>
          <a:bodyPr/>
          <a:lstStyle/>
          <a:p>
            <a:pPr marL="285750" indent="-285750" algn="just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Each one reads his/her list and numbers task from one till last</a:t>
            </a:r>
          </a:p>
          <a:p>
            <a:pPr marL="285750" indent="-285750" algn="just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Session </a:t>
            </a:r>
            <a:r>
              <a:rPr lang="en-US" sz="1400" dirty="0" err="1" smtClean="0"/>
              <a:t>leader+group</a:t>
            </a:r>
            <a:r>
              <a:rPr lang="en-US" sz="1400" dirty="0" smtClean="0"/>
              <a:t> </a:t>
            </a:r>
            <a:r>
              <a:rPr lang="en-US" sz="1400" dirty="0"/>
              <a:t>think and add task if needed</a:t>
            </a:r>
          </a:p>
          <a:p>
            <a:pPr>
              <a:spcBef>
                <a:spcPts val="1800"/>
              </a:spcBef>
            </a:pPr>
            <a:endParaRPr lang="de-DE" sz="1400" dirty="0"/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2490121"/>
            <a:ext cx="5850359" cy="438150"/>
          </a:xfrm>
        </p:spPr>
        <p:txBody>
          <a:bodyPr/>
          <a:lstStyle/>
          <a:p>
            <a:r>
              <a:rPr lang="de-DE" dirty="0" err="1"/>
              <a:t>Expectation</a:t>
            </a:r>
            <a:r>
              <a:rPr lang="de-DE" dirty="0"/>
              <a:t>?: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xmlns="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2781672"/>
            <a:ext cx="2952327" cy="438150"/>
          </a:xfrm>
        </p:spPr>
        <p:txBody>
          <a:bodyPr/>
          <a:lstStyle/>
          <a:p>
            <a:pPr marL="285750" indent="-285750" algn="just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Are tasks real executable tasks or to broad (e.g. “</a:t>
            </a:r>
            <a:r>
              <a:rPr lang="en-US" sz="1400" i="1" dirty="0"/>
              <a:t>finish PhD</a:t>
            </a:r>
            <a:r>
              <a:rPr lang="en-US" sz="1400" dirty="0"/>
              <a:t>”) to narrow (e.g., </a:t>
            </a:r>
            <a:r>
              <a:rPr lang="en-US" sz="1400" i="1" dirty="0"/>
              <a:t>“order one tiny low cost sensor I need to </a:t>
            </a:r>
            <a:r>
              <a:rPr lang="en-US" sz="1400" i="1" dirty="0" smtClean="0"/>
              <a:t>construct </a:t>
            </a:r>
            <a:r>
              <a:rPr lang="en-US" sz="1400" i="1" dirty="0" err="1"/>
              <a:t>fith</a:t>
            </a:r>
            <a:r>
              <a:rPr lang="en-US" sz="1400" i="1" dirty="0"/>
              <a:t> chamber of 6 for my field site implementation”)</a:t>
            </a:r>
          </a:p>
          <a:p>
            <a:pPr>
              <a:spcBef>
                <a:spcPts val="1800"/>
              </a:spcBef>
            </a:pPr>
            <a:endParaRPr lang="en-US" sz="1400" dirty="0"/>
          </a:p>
          <a:p>
            <a:pPr>
              <a:spcBef>
                <a:spcPts val="1800"/>
              </a:spcBef>
            </a:pPr>
            <a:endParaRPr lang="de-DE" sz="1400" dirty="0"/>
          </a:p>
        </p:txBody>
      </p:sp>
      <p:pic>
        <p:nvPicPr>
          <p:cNvPr id="1026" name="Picture 2" descr="Urgent vs Important: The Eisenhower Matrix - Idea to Value">
            <a:extLst>
              <a:ext uri="{FF2B5EF4-FFF2-40B4-BE49-F238E27FC236}">
                <a16:creationId xmlns:a16="http://schemas.microsoft.com/office/drawing/2014/main" xmlns="" id="{5C91F551-A759-AC34-FF7C-1C1ACAFC28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3" t="5602" r="1569" b="2400"/>
          <a:stretch>
            <a:fillRect/>
          </a:stretch>
        </p:blipFill>
        <p:spPr bwMode="auto">
          <a:xfrm>
            <a:off x="3671900" y="1104765"/>
            <a:ext cx="5345967" cy="2867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14923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28D377D-9A9B-B8AB-F50A-C154850DE8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907E99BB-2A73-6710-6D0A-ABF57433EC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Task </a:t>
            </a:r>
            <a:r>
              <a:rPr lang="de-DE" dirty="0" err="1">
                <a:solidFill>
                  <a:schemeClr val="bg1"/>
                </a:solidFill>
              </a:rPr>
              <a:t>list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evaluation</a:t>
            </a:r>
            <a:r>
              <a:rPr lang="de-DE" dirty="0">
                <a:solidFill>
                  <a:schemeClr val="bg1"/>
                </a:solidFill>
              </a:rPr>
              <a:t>!</a:t>
            </a:r>
          </a:p>
        </p:txBody>
      </p:sp>
      <p:pic>
        <p:nvPicPr>
          <p:cNvPr id="1026" name="Picture 2" descr="Urgent vs Important: The Eisenhower Matrix - Idea to Value">
            <a:extLst>
              <a:ext uri="{FF2B5EF4-FFF2-40B4-BE49-F238E27FC236}">
                <a16:creationId xmlns:a16="http://schemas.microsoft.com/office/drawing/2014/main" xmlns="" id="{BEBA4B1A-9D23-A816-AA33-FB8CA375E9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3" t="5602" r="1569" b="2400"/>
          <a:stretch>
            <a:fillRect/>
          </a:stretch>
        </p:blipFill>
        <p:spPr bwMode="auto">
          <a:xfrm>
            <a:off x="2100313" y="1135061"/>
            <a:ext cx="7020780" cy="3766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platzhalter 6">
            <a:extLst>
              <a:ext uri="{FF2B5EF4-FFF2-40B4-BE49-F238E27FC236}">
                <a16:creationId xmlns:a16="http://schemas.microsoft.com/office/drawing/2014/main" xmlns="" id="{C147411E-5FD1-28A0-0FB2-BFE2EF50880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de-DE" dirty="0"/>
              <a:t>Legend:</a:t>
            </a:r>
          </a:p>
        </p:txBody>
      </p:sp>
      <p:sp>
        <p:nvSpPr>
          <p:cNvPr id="16" name="Textplatzhalter 7">
            <a:extLst>
              <a:ext uri="{FF2B5EF4-FFF2-40B4-BE49-F238E27FC236}">
                <a16:creationId xmlns:a16="http://schemas.microsoft.com/office/drawing/2014/main" xmlns="" id="{A7E43F3B-B79E-5A9B-9B1F-9B9C24BD533D}"/>
              </a:ext>
            </a:extLst>
          </p:cNvPr>
          <p:cNvSpPr txBox="1">
            <a:spLocks/>
          </p:cNvSpPr>
          <p:nvPr/>
        </p:nvSpPr>
        <p:spPr>
          <a:xfrm>
            <a:off x="323529" y="1270990"/>
            <a:ext cx="2952327" cy="438150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defRPr sz="1600" kern="1200" baseline="0">
                <a:solidFill>
                  <a:srgbClr val="000000"/>
                </a:solidFill>
                <a:latin typeface="+mn-lt"/>
                <a:ea typeface="+mn-ea"/>
                <a:cs typeface="Open Sans Regular"/>
              </a:defRPr>
            </a:lvl1pPr>
            <a:lvl2pPr marL="361950" indent="-18415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2pPr>
            <a:lvl3pPr marL="5397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3pPr>
            <a:lvl4pPr marL="7175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4pPr>
            <a:lvl5pPr marL="8953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ECR 1</a:t>
            </a:r>
            <a:endParaRPr lang="en-US" sz="1400" dirty="0"/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ECR 2</a:t>
            </a:r>
            <a:endParaRPr lang="en-US" sz="1400" dirty="0"/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ECR 3</a:t>
            </a:r>
            <a:endParaRPr lang="en-US" sz="1400" dirty="0"/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ECR 4</a:t>
            </a:r>
            <a:endParaRPr lang="en-US" sz="1400" dirty="0"/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ECR 5</a:t>
            </a:r>
            <a:endParaRPr lang="en-US" sz="1400" dirty="0"/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ECR 6</a:t>
            </a:r>
            <a:endParaRPr lang="en-US" sz="1400" dirty="0"/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ECR 7</a:t>
            </a:r>
            <a:endParaRPr lang="en-US" sz="1400" dirty="0"/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ECR 8</a:t>
            </a:r>
            <a:endParaRPr lang="en-US" sz="1400" dirty="0"/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ECR 9</a:t>
            </a:r>
            <a:endParaRPr lang="en-US" sz="1400" dirty="0"/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ECR </a:t>
            </a:r>
            <a:r>
              <a:rPr lang="en-US" sz="1400" dirty="0" smtClean="0"/>
              <a:t>10</a:t>
            </a:r>
            <a:endParaRPr lang="en-US" sz="1400" dirty="0"/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ECR </a:t>
            </a:r>
            <a:r>
              <a:rPr lang="en-US" sz="1400" dirty="0" smtClean="0"/>
              <a:t>1</a:t>
            </a:r>
            <a:endParaRPr lang="en-US" sz="1400" dirty="0"/>
          </a:p>
          <a:p>
            <a:pPr>
              <a:spcBef>
                <a:spcPts val="1800"/>
              </a:spcBef>
            </a:pPr>
            <a:endParaRPr lang="de-DE" sz="1400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xmlns="" id="{6E0604EA-3EC5-14EE-B7EC-165F8BFCF203}"/>
              </a:ext>
            </a:extLst>
          </p:cNvPr>
          <p:cNvSpPr/>
          <p:nvPr/>
        </p:nvSpPr>
        <p:spPr>
          <a:xfrm>
            <a:off x="1367644" y="1270990"/>
            <a:ext cx="180020" cy="187939"/>
          </a:xfrm>
          <a:prstGeom prst="ellipse">
            <a:avLst/>
          </a:prstGeom>
          <a:solidFill>
            <a:srgbClr val="C00000">
              <a:alpha val="8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xmlns="" id="{AB07A499-90ED-B384-B8B4-19EAE0961C94}"/>
              </a:ext>
            </a:extLst>
          </p:cNvPr>
          <p:cNvSpPr/>
          <p:nvPr/>
        </p:nvSpPr>
        <p:spPr>
          <a:xfrm>
            <a:off x="1366410" y="1581358"/>
            <a:ext cx="180020" cy="187939"/>
          </a:xfrm>
          <a:prstGeom prst="ellipse">
            <a:avLst/>
          </a:prstGeom>
          <a:solidFill>
            <a:srgbClr val="FFC000">
              <a:alpha val="8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xmlns="" id="{428A4DAC-D6FC-0589-C93E-7D1972961080}"/>
              </a:ext>
            </a:extLst>
          </p:cNvPr>
          <p:cNvSpPr/>
          <p:nvPr/>
        </p:nvSpPr>
        <p:spPr>
          <a:xfrm>
            <a:off x="1369656" y="1880590"/>
            <a:ext cx="180020" cy="187939"/>
          </a:xfrm>
          <a:prstGeom prst="ellipse">
            <a:avLst/>
          </a:prstGeom>
          <a:solidFill>
            <a:srgbClr val="FFFF00">
              <a:alpha val="8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xmlns="" id="{4C438A1F-442C-4722-4D40-C0FBC8B30714}"/>
              </a:ext>
            </a:extLst>
          </p:cNvPr>
          <p:cNvSpPr/>
          <p:nvPr/>
        </p:nvSpPr>
        <p:spPr>
          <a:xfrm>
            <a:off x="1366410" y="2151454"/>
            <a:ext cx="180020" cy="187939"/>
          </a:xfrm>
          <a:prstGeom prst="ellipse">
            <a:avLst/>
          </a:prstGeom>
          <a:solidFill>
            <a:srgbClr val="92D050">
              <a:alpha val="8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xmlns="" id="{34F099A9-58BF-971C-1816-B1C3DDC0EA31}"/>
              </a:ext>
            </a:extLst>
          </p:cNvPr>
          <p:cNvSpPr/>
          <p:nvPr/>
        </p:nvSpPr>
        <p:spPr>
          <a:xfrm>
            <a:off x="1369656" y="2456031"/>
            <a:ext cx="180020" cy="187939"/>
          </a:xfrm>
          <a:prstGeom prst="ellipse">
            <a:avLst/>
          </a:prstGeom>
          <a:solidFill>
            <a:srgbClr val="00B050">
              <a:alpha val="8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xmlns="" id="{38EB9614-DA3A-E0F2-E14A-44E6A53241F7}"/>
              </a:ext>
            </a:extLst>
          </p:cNvPr>
          <p:cNvSpPr/>
          <p:nvPr/>
        </p:nvSpPr>
        <p:spPr>
          <a:xfrm>
            <a:off x="1369656" y="2739085"/>
            <a:ext cx="180020" cy="187939"/>
          </a:xfrm>
          <a:prstGeom prst="ellipse">
            <a:avLst/>
          </a:prstGeom>
          <a:solidFill>
            <a:srgbClr val="00B0F0">
              <a:alpha val="8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xmlns="" id="{60C808AC-D3FD-34ED-4CB8-CE4956F4769C}"/>
              </a:ext>
            </a:extLst>
          </p:cNvPr>
          <p:cNvSpPr/>
          <p:nvPr/>
        </p:nvSpPr>
        <p:spPr>
          <a:xfrm>
            <a:off x="1366410" y="3031472"/>
            <a:ext cx="180020" cy="187939"/>
          </a:xfrm>
          <a:prstGeom prst="ellipse">
            <a:avLst/>
          </a:prstGeom>
          <a:solidFill>
            <a:srgbClr val="002060">
              <a:alpha val="8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xmlns="" id="{5D45A685-9C04-388E-5171-8D94F11AABD3}"/>
              </a:ext>
            </a:extLst>
          </p:cNvPr>
          <p:cNvSpPr/>
          <p:nvPr/>
        </p:nvSpPr>
        <p:spPr>
          <a:xfrm>
            <a:off x="1370916" y="3314526"/>
            <a:ext cx="180020" cy="187939"/>
          </a:xfrm>
          <a:prstGeom prst="ellipse">
            <a:avLst/>
          </a:prstGeom>
          <a:solidFill>
            <a:srgbClr val="7030A0">
              <a:alpha val="8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xmlns="" id="{C171C5C8-BB72-A9F8-29E5-490C5E8FEEA9}"/>
              </a:ext>
            </a:extLst>
          </p:cNvPr>
          <p:cNvSpPr/>
          <p:nvPr/>
        </p:nvSpPr>
        <p:spPr>
          <a:xfrm>
            <a:off x="1366410" y="3597580"/>
            <a:ext cx="180020" cy="187939"/>
          </a:xfrm>
          <a:prstGeom prst="ellipse">
            <a:avLst/>
          </a:prstGeom>
          <a:solidFill>
            <a:srgbClr val="FBFBFA">
              <a:alpha val="8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xmlns="" id="{4511F19E-5FB9-DFF3-E035-9D2B14625A5E}"/>
              </a:ext>
            </a:extLst>
          </p:cNvPr>
          <p:cNvSpPr/>
          <p:nvPr/>
        </p:nvSpPr>
        <p:spPr>
          <a:xfrm>
            <a:off x="1370916" y="3891167"/>
            <a:ext cx="180020" cy="187939"/>
          </a:xfrm>
          <a:prstGeom prst="ellipse">
            <a:avLst/>
          </a:prstGeom>
          <a:solidFill>
            <a:srgbClr val="000000">
              <a:alpha val="8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xmlns="" id="{32DB4A13-6226-A006-ECE6-F88DA6C7CA12}"/>
              </a:ext>
            </a:extLst>
          </p:cNvPr>
          <p:cNvSpPr/>
          <p:nvPr/>
        </p:nvSpPr>
        <p:spPr>
          <a:xfrm>
            <a:off x="1366410" y="4182948"/>
            <a:ext cx="180020" cy="187939"/>
          </a:xfrm>
          <a:prstGeom prst="ellipse">
            <a:avLst/>
          </a:prstGeom>
          <a:solidFill>
            <a:schemeClr val="bg1">
              <a:lumMod val="75000"/>
              <a:alpha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Textplatzhalter 6">
            <a:extLst>
              <a:ext uri="{FF2B5EF4-FFF2-40B4-BE49-F238E27FC236}">
                <a16:creationId xmlns:a16="http://schemas.microsoft.com/office/drawing/2014/main" xmlns="" id="{47AC3753-4116-A080-2254-F0559C377FD2}"/>
              </a:ext>
            </a:extLst>
          </p:cNvPr>
          <p:cNvSpPr txBox="1">
            <a:spLocks/>
          </p:cNvSpPr>
          <p:nvPr/>
        </p:nvSpPr>
        <p:spPr>
          <a:xfrm>
            <a:off x="1970856" y="939589"/>
            <a:ext cx="588842" cy="438150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defRPr sz="1600" kern="1200" baseline="0">
                <a:solidFill>
                  <a:srgbClr val="000000"/>
                </a:solidFill>
                <a:latin typeface="+mj-lt"/>
                <a:ea typeface="+mn-ea"/>
                <a:cs typeface="Open Sans Regular"/>
              </a:defRPr>
            </a:lvl1pPr>
            <a:lvl2pPr marL="361950" indent="-18415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2pPr>
            <a:lvl3pPr marL="5397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3pPr>
            <a:lvl4pPr marL="7175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4pPr>
            <a:lvl5pPr marL="8953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Task:</a:t>
            </a:r>
          </a:p>
        </p:txBody>
      </p:sp>
      <p:sp>
        <p:nvSpPr>
          <p:cNvPr id="29" name="Textplatzhalter 6">
            <a:extLst>
              <a:ext uri="{FF2B5EF4-FFF2-40B4-BE49-F238E27FC236}">
                <a16:creationId xmlns:a16="http://schemas.microsoft.com/office/drawing/2014/main" xmlns="" id="{6724EF2C-3AC7-C03D-43B5-A7E6C11BD1BD}"/>
              </a:ext>
            </a:extLst>
          </p:cNvPr>
          <p:cNvSpPr txBox="1">
            <a:spLocks/>
          </p:cNvSpPr>
          <p:nvPr/>
        </p:nvSpPr>
        <p:spPr>
          <a:xfrm>
            <a:off x="1943708" y="1263523"/>
            <a:ext cx="324037" cy="317835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defRPr sz="1600" kern="1200" baseline="0">
                <a:solidFill>
                  <a:srgbClr val="000000"/>
                </a:solidFill>
                <a:latin typeface="+mj-lt"/>
                <a:ea typeface="+mn-ea"/>
                <a:cs typeface="Open Sans Regular"/>
              </a:defRPr>
            </a:lvl1pPr>
            <a:lvl2pPr marL="361950" indent="-18415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2pPr>
            <a:lvl3pPr marL="5397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3pPr>
            <a:lvl4pPr marL="7175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4pPr>
            <a:lvl5pPr marL="8953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/>
              <a:t>1</a:t>
            </a:r>
          </a:p>
        </p:txBody>
      </p:sp>
      <p:sp>
        <p:nvSpPr>
          <p:cNvPr id="30" name="Textplatzhalter 6">
            <a:extLst>
              <a:ext uri="{FF2B5EF4-FFF2-40B4-BE49-F238E27FC236}">
                <a16:creationId xmlns:a16="http://schemas.microsoft.com/office/drawing/2014/main" xmlns="" id="{33A4389E-3334-22AB-794C-766870374E0C}"/>
              </a:ext>
            </a:extLst>
          </p:cNvPr>
          <p:cNvSpPr txBox="1">
            <a:spLocks/>
          </p:cNvSpPr>
          <p:nvPr/>
        </p:nvSpPr>
        <p:spPr>
          <a:xfrm>
            <a:off x="1952771" y="1516409"/>
            <a:ext cx="324037" cy="317835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defRPr sz="1600" kern="1200" baseline="0">
                <a:solidFill>
                  <a:srgbClr val="000000"/>
                </a:solidFill>
                <a:latin typeface="+mj-lt"/>
                <a:ea typeface="+mn-ea"/>
                <a:cs typeface="Open Sans Regular"/>
              </a:defRPr>
            </a:lvl1pPr>
            <a:lvl2pPr marL="361950" indent="-18415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2pPr>
            <a:lvl3pPr marL="5397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3pPr>
            <a:lvl4pPr marL="7175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4pPr>
            <a:lvl5pPr marL="8953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/>
              <a:t>2</a:t>
            </a:r>
          </a:p>
        </p:txBody>
      </p:sp>
      <p:sp>
        <p:nvSpPr>
          <p:cNvPr id="31" name="Textplatzhalter 6">
            <a:extLst>
              <a:ext uri="{FF2B5EF4-FFF2-40B4-BE49-F238E27FC236}">
                <a16:creationId xmlns:a16="http://schemas.microsoft.com/office/drawing/2014/main" xmlns="" id="{283ED627-05EE-4756-43AC-CBDB9C544897}"/>
              </a:ext>
            </a:extLst>
          </p:cNvPr>
          <p:cNvSpPr txBox="1">
            <a:spLocks/>
          </p:cNvSpPr>
          <p:nvPr/>
        </p:nvSpPr>
        <p:spPr>
          <a:xfrm>
            <a:off x="1945533" y="1761831"/>
            <a:ext cx="324037" cy="317835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defRPr sz="1600" kern="1200" baseline="0">
                <a:solidFill>
                  <a:srgbClr val="000000"/>
                </a:solidFill>
                <a:latin typeface="+mj-lt"/>
                <a:ea typeface="+mn-ea"/>
                <a:cs typeface="Open Sans Regular"/>
              </a:defRPr>
            </a:lvl1pPr>
            <a:lvl2pPr marL="361950" indent="-18415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2pPr>
            <a:lvl3pPr marL="5397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3pPr>
            <a:lvl4pPr marL="7175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4pPr>
            <a:lvl5pPr marL="8953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/>
              <a:t>3</a:t>
            </a:r>
          </a:p>
        </p:txBody>
      </p:sp>
      <p:sp>
        <p:nvSpPr>
          <p:cNvPr id="32" name="Textplatzhalter 6">
            <a:extLst>
              <a:ext uri="{FF2B5EF4-FFF2-40B4-BE49-F238E27FC236}">
                <a16:creationId xmlns:a16="http://schemas.microsoft.com/office/drawing/2014/main" xmlns="" id="{56B3ACFB-CF34-9D15-87C2-0F6530CF950F}"/>
              </a:ext>
            </a:extLst>
          </p:cNvPr>
          <p:cNvSpPr txBox="1">
            <a:spLocks/>
          </p:cNvSpPr>
          <p:nvPr/>
        </p:nvSpPr>
        <p:spPr>
          <a:xfrm>
            <a:off x="1938295" y="1992536"/>
            <a:ext cx="324037" cy="317835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defRPr sz="1600" kern="1200" baseline="0">
                <a:solidFill>
                  <a:srgbClr val="000000"/>
                </a:solidFill>
                <a:latin typeface="+mj-lt"/>
                <a:ea typeface="+mn-ea"/>
                <a:cs typeface="Open Sans Regular"/>
              </a:defRPr>
            </a:lvl1pPr>
            <a:lvl2pPr marL="361950" indent="-18415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2pPr>
            <a:lvl3pPr marL="5397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3pPr>
            <a:lvl4pPr marL="7175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4pPr>
            <a:lvl5pPr marL="8953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/>
              <a:t>4</a:t>
            </a:r>
          </a:p>
        </p:txBody>
      </p:sp>
      <p:sp>
        <p:nvSpPr>
          <p:cNvPr id="33" name="Textplatzhalter 6">
            <a:extLst>
              <a:ext uri="{FF2B5EF4-FFF2-40B4-BE49-F238E27FC236}">
                <a16:creationId xmlns:a16="http://schemas.microsoft.com/office/drawing/2014/main" xmlns="" id="{C034009A-4D5A-AD9F-3935-54A6577A7817}"/>
              </a:ext>
            </a:extLst>
          </p:cNvPr>
          <p:cNvSpPr txBox="1">
            <a:spLocks/>
          </p:cNvSpPr>
          <p:nvPr/>
        </p:nvSpPr>
        <p:spPr>
          <a:xfrm>
            <a:off x="2231998" y="1278346"/>
            <a:ext cx="324037" cy="317835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defRPr sz="1600" kern="1200" baseline="0">
                <a:solidFill>
                  <a:srgbClr val="000000"/>
                </a:solidFill>
                <a:latin typeface="+mj-lt"/>
                <a:ea typeface="+mn-ea"/>
                <a:cs typeface="Open Sans Regular"/>
              </a:defRPr>
            </a:lvl1pPr>
            <a:lvl2pPr marL="361950" indent="-18415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2pPr>
            <a:lvl3pPr marL="5397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3pPr>
            <a:lvl4pPr marL="7175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4pPr>
            <a:lvl5pPr marL="8953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/>
              <a:t>5</a:t>
            </a:r>
          </a:p>
        </p:txBody>
      </p:sp>
      <p:sp>
        <p:nvSpPr>
          <p:cNvPr id="34" name="Textplatzhalter 6">
            <a:extLst>
              <a:ext uri="{FF2B5EF4-FFF2-40B4-BE49-F238E27FC236}">
                <a16:creationId xmlns:a16="http://schemas.microsoft.com/office/drawing/2014/main" xmlns="" id="{D7916145-1C36-8587-3948-0B19300183EC}"/>
              </a:ext>
            </a:extLst>
          </p:cNvPr>
          <p:cNvSpPr txBox="1">
            <a:spLocks/>
          </p:cNvSpPr>
          <p:nvPr/>
        </p:nvSpPr>
        <p:spPr>
          <a:xfrm>
            <a:off x="2228336" y="1530254"/>
            <a:ext cx="324037" cy="317835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defRPr sz="1600" kern="1200" baseline="0">
                <a:solidFill>
                  <a:srgbClr val="000000"/>
                </a:solidFill>
                <a:latin typeface="+mj-lt"/>
                <a:ea typeface="+mn-ea"/>
                <a:cs typeface="Open Sans Regular"/>
              </a:defRPr>
            </a:lvl1pPr>
            <a:lvl2pPr marL="361950" indent="-18415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2pPr>
            <a:lvl3pPr marL="5397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3pPr>
            <a:lvl4pPr marL="7175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4pPr>
            <a:lvl5pPr marL="8953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/>
              <a:t>6</a:t>
            </a:r>
          </a:p>
        </p:txBody>
      </p:sp>
      <p:sp>
        <p:nvSpPr>
          <p:cNvPr id="35" name="Textplatzhalter 6">
            <a:extLst>
              <a:ext uri="{FF2B5EF4-FFF2-40B4-BE49-F238E27FC236}">
                <a16:creationId xmlns:a16="http://schemas.microsoft.com/office/drawing/2014/main" xmlns="" id="{4D1D30A0-B34B-1D22-5A2C-4CB3B727C5AF}"/>
              </a:ext>
            </a:extLst>
          </p:cNvPr>
          <p:cNvSpPr txBox="1">
            <a:spLocks/>
          </p:cNvSpPr>
          <p:nvPr/>
        </p:nvSpPr>
        <p:spPr>
          <a:xfrm>
            <a:off x="2232648" y="1768771"/>
            <a:ext cx="324037" cy="317835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defRPr sz="1600" kern="1200" baseline="0">
                <a:solidFill>
                  <a:srgbClr val="000000"/>
                </a:solidFill>
                <a:latin typeface="+mj-lt"/>
                <a:ea typeface="+mn-ea"/>
                <a:cs typeface="Open Sans Regular"/>
              </a:defRPr>
            </a:lvl1pPr>
            <a:lvl2pPr marL="361950" indent="-18415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2pPr>
            <a:lvl3pPr marL="5397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3pPr>
            <a:lvl4pPr marL="7175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4pPr>
            <a:lvl5pPr marL="8953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/>
              <a:t>7</a:t>
            </a:r>
          </a:p>
        </p:txBody>
      </p:sp>
      <p:sp>
        <p:nvSpPr>
          <p:cNvPr id="36" name="Textplatzhalter 6">
            <a:extLst>
              <a:ext uri="{FF2B5EF4-FFF2-40B4-BE49-F238E27FC236}">
                <a16:creationId xmlns:a16="http://schemas.microsoft.com/office/drawing/2014/main" xmlns="" id="{27FD106B-40AE-F8E4-44A6-87F01E90E1E3}"/>
              </a:ext>
            </a:extLst>
          </p:cNvPr>
          <p:cNvSpPr txBox="1">
            <a:spLocks/>
          </p:cNvSpPr>
          <p:nvPr/>
        </p:nvSpPr>
        <p:spPr>
          <a:xfrm>
            <a:off x="2228336" y="1996724"/>
            <a:ext cx="324037" cy="317835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defRPr sz="1600" kern="1200" baseline="0">
                <a:solidFill>
                  <a:srgbClr val="000000"/>
                </a:solidFill>
                <a:latin typeface="+mj-lt"/>
                <a:ea typeface="+mn-ea"/>
                <a:cs typeface="Open Sans Regular"/>
              </a:defRPr>
            </a:lvl1pPr>
            <a:lvl2pPr marL="361950" indent="-18415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2pPr>
            <a:lvl3pPr marL="5397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3pPr>
            <a:lvl4pPr marL="7175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4pPr>
            <a:lvl5pPr marL="895350" indent="-1778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Open Sans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/>
              <a:t>8</a:t>
            </a:r>
          </a:p>
        </p:txBody>
      </p:sp>
      <p:pic>
        <p:nvPicPr>
          <p:cNvPr id="37" name="Grafik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59338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Tipps and tricks: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de-DE" dirty="0" err="1"/>
              <a:t>What</a:t>
            </a:r>
            <a:r>
              <a:rPr lang="de-DE" dirty="0"/>
              <a:t>?: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xmlns="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1275606"/>
            <a:ext cx="4106422" cy="438150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i="1" dirty="0"/>
              <a:t>“Template everything rule”: </a:t>
            </a:r>
            <a:r>
              <a:rPr lang="en-US" sz="1400" dirty="0"/>
              <a:t>each reoccurring (&gt;3x) task gets a template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i="1" dirty="0"/>
              <a:t>“15min misery rule”: </a:t>
            </a:r>
            <a:r>
              <a:rPr lang="en-US" sz="1400" dirty="0"/>
              <a:t>do admin stuff for 15 min a day and finish within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i="1" dirty="0"/>
              <a:t>“&lt;30 min do directly rule”: </a:t>
            </a:r>
            <a:r>
              <a:rPr lang="en-US" sz="1400" dirty="0"/>
              <a:t>id it takes less that 30 min do it right away and finish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i="1" dirty="0"/>
              <a:t>“Parking lot system”: </a:t>
            </a:r>
            <a:r>
              <a:rPr lang="en-US" sz="1400" dirty="0"/>
              <a:t>separate new ideas from </a:t>
            </a:r>
            <a:r>
              <a:rPr lang="en-US" sz="1400" dirty="0" err="1"/>
              <a:t>todo</a:t>
            </a:r>
            <a:r>
              <a:rPr lang="en-US" sz="1400" dirty="0"/>
              <a:t> list and “park” them for later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i="1" dirty="0"/>
              <a:t>“Handoff protocol”: </a:t>
            </a:r>
            <a:r>
              <a:rPr lang="en-US" sz="1400" dirty="0"/>
              <a:t>delegate tasks by showing 1x, overview 1x, and then leave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i="1" dirty="0"/>
              <a:t>“Equipment resurrection date”: </a:t>
            </a:r>
            <a:r>
              <a:rPr lang="en-US" sz="1400" dirty="0"/>
              <a:t>maintain/clean/organize equipment once a month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i="1" dirty="0"/>
              <a:t>“Todo list rule”: </a:t>
            </a:r>
            <a:r>
              <a:rPr lang="en-US" sz="1400" dirty="0"/>
              <a:t>keep a list up to date but also list things done from that list for motivation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endParaRPr lang="en-US" sz="1400" dirty="0"/>
          </a:p>
          <a:p>
            <a:pPr>
              <a:spcBef>
                <a:spcPts val="1800"/>
              </a:spcBef>
            </a:pPr>
            <a:endParaRPr lang="en-US" sz="1400" dirty="0"/>
          </a:p>
          <a:p>
            <a:pPr>
              <a:spcBef>
                <a:spcPts val="1800"/>
              </a:spcBef>
            </a:pPr>
            <a:endParaRPr lang="de-DE" sz="140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052" y="1095586"/>
            <a:ext cx="3579862" cy="3579862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5076056" y="4297223"/>
            <a:ext cx="33201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00" dirty="0" smtClean="0"/>
              <a:t>Figure </a:t>
            </a:r>
            <a:r>
              <a:rPr lang="en-US" sz="1000" dirty="0"/>
              <a:t>created </a:t>
            </a:r>
            <a:r>
              <a:rPr lang="en-US" sz="1000" dirty="0" smtClean="0"/>
              <a:t>on </a:t>
            </a:r>
            <a:r>
              <a:rPr lang="en-US" sz="1000" dirty="0" smtClean="0"/>
              <a:t>26.11.2025 </a:t>
            </a:r>
            <a:r>
              <a:rPr lang="en-US" sz="1000" dirty="0" smtClean="0"/>
              <a:t>using </a:t>
            </a:r>
            <a:r>
              <a:rPr lang="en-US" sz="1000" dirty="0"/>
              <a:t>Google Gemini (Version 2.5 Flash</a:t>
            </a:r>
            <a:r>
              <a:rPr lang="en-US" sz="1000" dirty="0" smtClean="0"/>
              <a:t>)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770816363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Benutzerdefiniertes Design">
  <a:themeElements>
    <a:clrScheme name="ZALF_PPT_2020">
      <a:dk1>
        <a:sysClr val="windowText" lastClr="000000"/>
      </a:dk1>
      <a:lt1>
        <a:srgbClr val="FFFFFF"/>
      </a:lt1>
      <a:dk2>
        <a:srgbClr val="38463F"/>
      </a:dk2>
      <a:lt2>
        <a:srgbClr val="91A878"/>
      </a:lt2>
      <a:accent1>
        <a:srgbClr val="60ACAC"/>
      </a:accent1>
      <a:accent2>
        <a:srgbClr val="9DAE21"/>
      </a:accent2>
      <a:accent3>
        <a:srgbClr val="3AAE6C"/>
      </a:accent3>
      <a:accent4>
        <a:srgbClr val="356259"/>
      </a:accent4>
      <a:accent5>
        <a:srgbClr val="252F2A"/>
      </a:accent5>
      <a:accent6>
        <a:srgbClr val="7E9862"/>
      </a:accent6>
      <a:hlink>
        <a:srgbClr val="3AAE6C"/>
      </a:hlink>
      <a:folHlink>
        <a:srgbClr val="3AAE6C"/>
      </a:folHlink>
    </a:clrScheme>
    <a:fontScheme name="Benutzerdefiniert 1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Design">
  <a:themeElements>
    <a:clrScheme name="ZALF_PPT_2020">
      <a:dk1>
        <a:sysClr val="windowText" lastClr="000000"/>
      </a:dk1>
      <a:lt1>
        <a:srgbClr val="FFFFFF"/>
      </a:lt1>
      <a:dk2>
        <a:srgbClr val="38463F"/>
      </a:dk2>
      <a:lt2>
        <a:srgbClr val="91A878"/>
      </a:lt2>
      <a:accent1>
        <a:srgbClr val="60ACAC"/>
      </a:accent1>
      <a:accent2>
        <a:srgbClr val="9DAE21"/>
      </a:accent2>
      <a:accent3>
        <a:srgbClr val="3AAE6C"/>
      </a:accent3>
      <a:accent4>
        <a:srgbClr val="356259"/>
      </a:accent4>
      <a:accent5>
        <a:srgbClr val="252F2A"/>
      </a:accent5>
      <a:accent6>
        <a:srgbClr val="7E9862"/>
      </a:accent6>
      <a:hlink>
        <a:srgbClr val="3AAE6C"/>
      </a:hlink>
      <a:folHlink>
        <a:srgbClr val="3AAE6C"/>
      </a:folHlink>
    </a:clrScheme>
    <a:fontScheme name="Segoe UI Vorlage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5">
            <a:alpha val="80000"/>
          </a:schemeClr>
        </a:solidFill>
        <a:ln>
          <a:noFill/>
        </a:ln>
      </a:spPr>
      <a:bodyPr rtlCol="0" anchor="t"/>
      <a:lstStyle>
        <a:defPPr algn="l" defTabSz="914400">
          <a:defRPr sz="1600" dirty="0" smtClean="0">
            <a:solidFill>
              <a:schemeClr val="bg1"/>
            </a:solidFill>
            <a:latin typeface="Segoe UI" panose="020B0502040204020203" pitchFamily="34" charset="0"/>
            <a:cs typeface="Segoe UI" panose="020B0502040204020203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5">
              <a:alpha val="80000"/>
            </a:schemeClr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 UI Vorlage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haredContentType xmlns="Microsoft.SharePoint.Taxonomy.ContentTypeSync" SourceId="8825f212-ac93-4429-a4da-3de05a17fb3c" ContentTypeId="0x0101008FFAAF7EF1943B44A1838E9336CBD5D103" PreviousValue="true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ortierung xmlns="cef5e963-5a32-4926-b99c-c2a523f2f1f9" xsi:nil="true"/>
    <KeywordsZALF xmlns="cef5e963-5a32-4926-b99c-c2a523f2f1f9" xsi:nil="true"/>
    <DokumentSprache xmlns="cef5e963-5a32-4926-b99c-c2a523f2f1f9">Englisch</DokumentSprache>
    <g279002bde4745f3b5d37784b2d551e7 xmlns="cef5e963-5a32-4926-b99c-c2a523f2f1f9">
      <Terms xmlns="http://schemas.microsoft.com/office/infopath/2007/PartnerControls">
        <TermInfo xmlns="http://schemas.microsoft.com/office/infopath/2007/PartnerControls">
          <TermName xmlns="http://schemas.microsoft.com/office/infopath/2007/PartnerControls">Dokumentencenter</TermName>
          <TermId xmlns="http://schemas.microsoft.com/office/infopath/2007/PartnerControls">bc07e51b-8fbd-4ce7-bbff-5e128e18a345</TermId>
        </TermInfo>
        <TermInfo xmlns="http://schemas.microsoft.com/office/infopath/2007/PartnerControls">
          <TermName xmlns="http://schemas.microsoft.com/office/infopath/2007/PartnerControls"> Presse- ＆ Öffentlichkeitsarbeit</TermName>
          <TermId xmlns="http://schemas.microsoft.com/office/infopath/2007/PartnerControls">72396bba-feab-4209-9eac-00fcbaf4408f</TermId>
        </TermInfo>
        <TermInfo xmlns="http://schemas.microsoft.com/office/infopath/2007/PartnerControls">
          <TermName xmlns="http://schemas.microsoft.com/office/infopath/2007/PartnerControls"> Logos ＆ Vorlagen</TermName>
          <TermId xmlns="http://schemas.microsoft.com/office/infopath/2007/PartnerControls">7be4955d-9f5d-434d-994d-9343b4e630f9</TermId>
        </TermInfo>
      </Terms>
    </g279002bde4745f3b5d37784b2d551e7>
    <DokumentKategorieZALF xmlns="cef5e963-5a32-4926-b99c-c2a523f2f1f9">40</DokumentKategorieZALF>
    <TaxCatchAll xmlns="cef5e963-5a32-4926-b99c-c2a523f2f1f9">
      <Value>36</Value>
      <Value>44</Value>
      <Value>43</Value>
    </TaxCatchAll>
    <SchlagworteZALF xmlns="cef5e963-5a32-4926-b99c-c2a523f2f1f9">
      <Value>605</Value>
    </SchlagworteZALF>
    <lcf76f155ced4ddcb4097134ff3c332f xmlns="869f4e91-6d04-4314-a048-254ebaf942cc">
      <Terms xmlns="http://schemas.microsoft.com/office/infopath/2007/PartnerControls"/>
    </lcf76f155ced4ddcb4097134ff3c332f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ZALFDokumentSortiert" ma:contentTypeID="0x0101008FFAAF7EF1943B44A1838E9336CBD5D10300E19999747C81F64B8E7B7766490C0291" ma:contentTypeVersion="272" ma:contentTypeDescription="erbt von ZALFDokument + Sortierung Feld" ma:contentTypeScope="" ma:versionID="b4d986c2c24ef706441a9dfbd6c6f048">
  <xsd:schema xmlns:xsd="http://www.w3.org/2001/XMLSchema" xmlns:xs="http://www.w3.org/2001/XMLSchema" xmlns:p="http://schemas.microsoft.com/office/2006/metadata/properties" xmlns:ns2="cef5e963-5a32-4926-b99c-c2a523f2f1f9" xmlns:ns3="869f4e91-6d04-4314-a048-254ebaf942cc" targetNamespace="http://schemas.microsoft.com/office/2006/metadata/properties" ma:root="true" ma:fieldsID="36a923ef66ad10fed709abceeba55b9a" ns2:_="" ns3:_="">
    <xsd:import namespace="cef5e963-5a32-4926-b99c-c2a523f2f1f9"/>
    <xsd:import namespace="869f4e91-6d04-4314-a048-254ebaf942cc"/>
    <xsd:element name="properties">
      <xsd:complexType>
        <xsd:sequence>
          <xsd:element name="documentManagement">
            <xsd:complexType>
              <xsd:all>
                <xsd:element ref="ns2:Sortierung" minOccurs="0"/>
                <xsd:element ref="ns2:SchlagworteZALF" minOccurs="0"/>
                <xsd:element ref="ns2:KeywordsZALF" minOccurs="0"/>
                <xsd:element ref="ns2:DokumentKategorieZALF" minOccurs="0"/>
                <xsd:element ref="ns2:DokumentSprache"/>
                <xsd:element ref="ns2:KeywordsZALF_x003a_Term" minOccurs="0"/>
                <xsd:element ref="ns2:KeywordsZALF_x003a_ShortName" minOccurs="0"/>
                <xsd:element ref="ns2:KeywordsZALF_x003a_KurzName" minOccurs="0"/>
                <xsd:element ref="ns2:KeywordsZALF_x003a_Begriff" minOccurs="0"/>
                <xsd:element ref="ns2:TaxCatchAllLabel" minOccurs="0"/>
                <xsd:element ref="ns2:g279002bde4745f3b5d37784b2d551e7" minOccurs="0"/>
                <xsd:element ref="ns2:SchlagworteZALF_x003a_Synonyme" minOccurs="0"/>
                <xsd:element ref="ns2:SchlagworteZALF_x003a_Begriff" minOccurs="0"/>
                <xsd:element ref="ns2:SchlagworteZALF_x003a_ShortName" minOccurs="0"/>
                <xsd:element ref="ns2:SchlagworteZALF_x003a_KurzName" minOccurs="0"/>
                <xsd:element ref="ns2:SchlagworteZALF_x003a_Term" minOccurs="0"/>
                <xsd:element ref="ns2:SchlagworteZALF_x003a_Synonyms" minOccurs="0"/>
                <xsd:element ref="ns2:TaxCatchAll" minOccurs="0"/>
                <xsd:element ref="ns2:DokumentKategorieZALF_x003a_KurzName" minOccurs="0"/>
                <xsd:element ref="ns2:DokumentKategorieZALF_x003a_Synonyms" minOccurs="0"/>
                <xsd:element ref="ns2:DokumentKategorieZALF_x003a_Begriff" minOccurs="0"/>
                <xsd:element ref="ns2:DokumentKategorieZALF_x003a_Term" minOccurs="0"/>
                <xsd:element ref="ns2:DokumentKategorieZALF_x003a_Synonyme" minOccurs="0"/>
                <xsd:element ref="ns2:DokumentKategorieZALF_x003a_ShortName" minOccurs="0"/>
                <xsd:element ref="ns3:lcf76f155ced4ddcb4097134ff3c332f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f5e963-5a32-4926-b99c-c2a523f2f1f9" elementFormDefault="qualified">
    <xsd:import namespace="http://schemas.microsoft.com/office/2006/documentManagement/types"/>
    <xsd:import namespace="http://schemas.microsoft.com/office/infopath/2007/PartnerControls"/>
    <xsd:element name="Sortierung" ma:index="2" nillable="true" ma:displayName="Sortierung" ma:decimals="0" ma:internalName="Sortierung" ma:percentage="FALSE">
      <xsd:simpleType>
        <xsd:restriction base="dms:Number"/>
      </xsd:simpleType>
    </xsd:element>
    <xsd:element name="SchlagworteZALF" ma:index="3" nillable="true" ma:displayName="SchlagworteZALF" ma:description="ZALF Schlagworte für Suche, Sprachauswahl Deutsch" ma:list="{8e683bbc-3032-4834-ac03-3094c54b61f4}" ma:internalName="SchlagworteZALF" ma:showField="Begriff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" ma:index="4" nillable="true" ma:displayName="KeywordsZALF" ma:description="ZALF search keywords, language selection English" ma:list="{8e683bbc-3032-4834-ac03-3094c54b61f4}" ma:internalName="KeywordsZALF" ma:showField="Term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okumentKategorieZALF" ma:index="5" nillable="true" ma:displayName="DokumentKategorieZALF" ma:description="ZALF Dokumentkategorien, Sprachauswahl Deutsch" ma:list="{50f39882-4acf-469f-97e7-f83d99cc2204}" ma:internalName="DokumentKategorieZALF" ma:readOnly="false" ma:showField="Begriff" ma:web="6817f082-15cd-45a2-885e-0c0203180f69">
      <xsd:simpleType>
        <xsd:restriction base="dms:Lookup"/>
      </xsd:simpleType>
    </xsd:element>
    <xsd:element name="DokumentSprache" ma:index="6" ma:displayName="DokumentSprache" ma:default="Deutsch" ma:description="Das Dokument liegt in dieser Sprache vor." ma:format="Dropdown" ma:internalName="DokumentSprache" ma:readOnly="false">
      <xsd:simpleType>
        <xsd:restriction base="dms:Choice">
          <xsd:enumeration value="Deutsch"/>
          <xsd:enumeration value="Englisch"/>
          <xsd:enumeration value="Deutsch &amp; Englisch"/>
        </xsd:restriction>
      </xsd:simpleType>
    </xsd:element>
    <xsd:element name="KeywordsZALF_x003a_Term" ma:index="13" nillable="true" ma:displayName="KeywordsZALF:Term" ma:list="{8e683bbc-3032-4834-ac03-3094c54b61f4}" ma:internalName="KeywordsZALF_x003A_Term" ma:readOnly="true" ma:showField="Term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_x003a_ShortName" ma:index="14" nillable="true" ma:displayName="KeywordsZALF:ShortName" ma:list="{8e683bbc-3032-4834-ac03-3094c54b61f4}" ma:internalName="KeywordsZALF_x003A_ShortName" ma:readOnly="true" ma:showField="Short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_x003a_KurzName" ma:index="15" nillable="true" ma:displayName="KeywordsZALF:KurzName" ma:list="{8e683bbc-3032-4834-ac03-3094c54b61f4}" ma:internalName="KeywordsZALF_x003A_KurzName" ma:readOnly="true" ma:showField="Kurz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_x003a_Begriff" ma:index="16" nillable="true" ma:displayName="KeywordsZALF:Begriff" ma:list="{8e683bbc-3032-4834-ac03-3094c54b61f4}" ma:internalName="KeywordsZALF_x003A_Begriff" ma:readOnly="true" ma:showField="Begriff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8" nillable="true" ma:displayName="Taxonomy Catch All Column1" ma:hidden="true" ma:list="{80545d91-c751-4af5-ae07-be7bab08fab5}" ma:internalName="TaxCatchAllLabel" ma:readOnly="true" ma:showField="CatchAllDataLabel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g279002bde4745f3b5d37784b2d551e7" ma:index="19" nillable="true" ma:taxonomy="true" ma:internalName="g279002bde4745f3b5d37784b2d551e7" ma:taxonomyFieldName="Zielort" ma:displayName="Zielort" ma:default="" ma:fieldId="{0279002b-de47-45f3-b5d3-7784b2d551e7}" ma:taxonomyMulti="true" ma:sspId="8825f212-ac93-4429-a4da-3de05a17fb3c" ma:termSetId="5516ef6e-0b56-42e7-84b8-90b237c9514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chlagworteZALF_x003a_Synonyme" ma:index="20" nillable="true" ma:displayName="SchlagworteZALF:Synonyme" ma:list="{8e683bbc-3032-4834-ac03-3094c54b61f4}" ma:internalName="SchlagworteZALF_x003A_Synonyme" ma:readOnly="true" ma:showField="Synony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Begriff" ma:index="21" nillable="true" ma:displayName="SchlagworteZALF:Begriff" ma:list="{8e683bbc-3032-4834-ac03-3094c54b61f4}" ma:internalName="SchlagworteZALF_x003A_Begriff" ma:readOnly="true" ma:showField="Begriff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ShortName" ma:index="22" nillable="true" ma:displayName="SchlagworteZALF:ShortName" ma:list="{8e683bbc-3032-4834-ac03-3094c54b61f4}" ma:internalName="SchlagworteZALF_x003A_ShortName" ma:readOnly="true" ma:showField="Short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KurzName" ma:index="23" nillable="true" ma:displayName="SchlagworteZALF:KurzName" ma:list="{8e683bbc-3032-4834-ac03-3094c54b61f4}" ma:internalName="SchlagworteZALF_x003A_KurzName" ma:readOnly="true" ma:showField="Kurz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Term" ma:index="24" nillable="true" ma:displayName="SchlagworteZALF:Term" ma:list="{8e683bbc-3032-4834-ac03-3094c54b61f4}" ma:internalName="SchlagworteZALF_x003A_Term" ma:readOnly="true" ma:showField="Term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Synonyms" ma:index="25" nillable="true" ma:displayName="SchlagworteZALF:Synonyms" ma:list="{8e683bbc-3032-4834-ac03-3094c54b61f4}" ma:internalName="SchlagworteZALF_x003A_Synonyms" ma:readOnly="true" ma:showField="Synonyms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" ma:index="26" nillable="true" ma:displayName="Taxonomy Catch All Column" ma:hidden="true" ma:list="{80545d91-c751-4af5-ae07-be7bab08fab5}" ma:internalName="TaxCatchAll" ma:showField="CatchAllData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okumentKategorieZALF_x003a_KurzName" ma:index="27" nillable="true" ma:displayName="DokumentKategorieZALF:KurzName" ma:list="{50f39882-4acf-469f-97e7-f83d99cc2204}" ma:internalName="DokumentKategorieZALF_x003A_KurzName" ma:readOnly="true" ma:showField="KurzName" ma:web="6817f082-15cd-45a2-885e-0c0203180f69">
      <xsd:simpleType>
        <xsd:restriction base="dms:Lookup"/>
      </xsd:simpleType>
    </xsd:element>
    <xsd:element name="DokumentKategorieZALF_x003a_Synonyms" ma:index="28" nillable="true" ma:displayName="DokumentKategorieZALF:Synonyms" ma:list="{50f39882-4acf-469f-97e7-f83d99cc2204}" ma:internalName="DokumentKategorieZALF_x003A_Synonyms" ma:readOnly="true" ma:showField="Synonyms" ma:web="6817f082-15cd-45a2-885e-0c0203180f69">
      <xsd:simpleType>
        <xsd:restriction base="dms:Lookup"/>
      </xsd:simpleType>
    </xsd:element>
    <xsd:element name="DokumentKategorieZALF_x003a_Begriff" ma:index="29" nillable="true" ma:displayName="DokumentKategorieZALF:Begriff" ma:list="{50f39882-4acf-469f-97e7-f83d99cc2204}" ma:internalName="DokumentKategorieZALF_x003A_Begriff" ma:readOnly="true" ma:showField="Begriff" ma:web="6817f082-15cd-45a2-885e-0c0203180f69">
      <xsd:simpleType>
        <xsd:restriction base="dms:Lookup"/>
      </xsd:simpleType>
    </xsd:element>
    <xsd:element name="DokumentKategorieZALF_x003a_Term" ma:index="30" nillable="true" ma:displayName="DokumentKategorieZALF:Term" ma:list="{50f39882-4acf-469f-97e7-f83d99cc2204}" ma:internalName="DokumentKategorieZALF_x003A_Term" ma:readOnly="true" ma:showField="Term" ma:web="6817f082-15cd-45a2-885e-0c0203180f69">
      <xsd:simpleType>
        <xsd:restriction base="dms:Lookup"/>
      </xsd:simpleType>
    </xsd:element>
    <xsd:element name="DokumentKategorieZALF_x003a_Synonyme" ma:index="31" nillable="true" ma:displayName="DokumentKategorieZALF:Synonyme" ma:list="{50f39882-4acf-469f-97e7-f83d99cc2204}" ma:internalName="DokumentKategorieZALF_x003A_Synonyme" ma:readOnly="true" ma:showField="Synonyme" ma:web="6817f082-15cd-45a2-885e-0c0203180f69">
      <xsd:simpleType>
        <xsd:restriction base="dms:Lookup"/>
      </xsd:simpleType>
    </xsd:element>
    <xsd:element name="DokumentKategorieZALF_x003a_ShortName" ma:index="32" nillable="true" ma:displayName="DokumentKategorieZALF:ShortName" ma:list="{50f39882-4acf-469f-97e7-f83d99cc2204}" ma:internalName="DokumentKategorieZALF_x003A_ShortName" ma:readOnly="true" ma:showField="ShortName" ma:web="6817f082-15cd-45a2-885e-0c0203180f69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f4e91-6d04-4314-a048-254ebaf942cc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34" nillable="true" ma:taxonomy="true" ma:internalName="lcf76f155ced4ddcb4097134ff3c332f" ma:taxonomyFieldName="MediaServiceImageTags" ma:displayName="Bildmarkierungen" ma:readOnly="false" ma:fieldId="{5cf76f15-5ced-4ddc-b409-7134ff3c332f}" ma:taxonomyMulti="true" ma:sspId="8825f212-ac93-4429-a4da-3de05a17fb3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9" ma:displayName="Inhaltstyp"/>
        <xsd:element ref="dc:title" minOccurs="0" maxOccurs="1" ma:index="1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86CA1A2-268A-45F1-8299-808FCF208145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58D3CC11-2040-4A51-B060-E2AEC26B9D6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60DCDFF-0E60-40F6-B80C-ACA09FB343D7}">
  <ds:schemaRefs>
    <ds:schemaRef ds:uri="http://schemas.microsoft.com/office/2006/documentManagement/types"/>
    <ds:schemaRef ds:uri="http://schemas.microsoft.com/office/infopath/2007/PartnerControls"/>
    <ds:schemaRef ds:uri="cef5e963-5a32-4926-b99c-c2a523f2f1f9"/>
    <ds:schemaRef ds:uri="869f4e91-6d04-4314-a048-254ebaf942cc"/>
    <ds:schemaRef ds:uri="http://purl.org/dc/elements/1.1/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6D7E3223-BD42-45BF-AD79-B2B375AF1C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f5e963-5a32-4926-b99c-c2a523f2f1f9"/>
    <ds:schemaRef ds:uri="869f4e91-6d04-4314-a048-254ebaf942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386</Words>
  <Application>Microsoft Office PowerPoint</Application>
  <PresentationFormat>Bildschirmpräsentation (16:9)</PresentationFormat>
  <Paragraphs>55</Paragraphs>
  <Slides>5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5</vt:i4>
      </vt:variant>
    </vt:vector>
  </HeadingPairs>
  <TitlesOfParts>
    <vt:vector size="15" baseType="lpstr">
      <vt:lpstr>Arial</vt:lpstr>
      <vt:lpstr>Calibri</vt:lpstr>
      <vt:lpstr>Open Sans Bold</vt:lpstr>
      <vt:lpstr>Open Sans Bold</vt:lpstr>
      <vt:lpstr>Open Sans Regular</vt:lpstr>
      <vt:lpstr>Segoe UI</vt:lpstr>
      <vt:lpstr>Segoe UI Semibold</vt:lpstr>
      <vt:lpstr>Wingdings</vt:lpstr>
      <vt:lpstr>Benutzerdefiniertes Design</vt:lpstr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(template)</dc:title>
  <dc:creator>Novamondo</dc:creator>
  <cp:lastModifiedBy>INET</cp:lastModifiedBy>
  <cp:revision>1003</cp:revision>
  <cp:lastPrinted>2024-05-03T10:09:50Z</cp:lastPrinted>
  <dcterms:created xsi:type="dcterms:W3CDTF">2016-02-03T16:44:18Z</dcterms:created>
  <dcterms:modified xsi:type="dcterms:W3CDTF">2025-11-26T20:54:26Z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0x0101008FFAAF7EF1943B44A1838E9336CBD5D10300E19999747C81F64B8E7B7766490C0291</vt:lpwstr>
  </property>
  <property fmtid="{D5CDD505-2E9C-101B-9397-08002B2CF9AE}" pid="3" name="Zielort">
    <vt:lpwstr>43;#Dokumentencenter|bc07e51b-8fbd-4ce7-bbff-5e128e18a345;#44;# Presse- ＆ Öffentlichkeitsarbeit|72396bba-feab-4209-9eac-00fcbaf4408f;#36;# Logos ＆ Vorlagen|7be4955d-9f5d-434d-994d-9343b4e630f9</vt:lpwstr>
  </property>
</Properties>
</file>