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67" r:id="rId5"/>
    <p:sldMasterId id="2147483648" r:id="rId6"/>
  </p:sldMasterIdLst>
  <p:notesMasterIdLst>
    <p:notesMasterId r:id="rId14"/>
  </p:notesMasterIdLst>
  <p:handoutMasterIdLst>
    <p:handoutMasterId r:id="rId15"/>
  </p:handoutMasterIdLst>
  <p:sldIdLst>
    <p:sldId id="410" r:id="rId7"/>
    <p:sldId id="528" r:id="rId8"/>
    <p:sldId id="534" r:id="rId9"/>
    <p:sldId id="535" r:id="rId10"/>
    <p:sldId id="536" r:id="rId11"/>
    <p:sldId id="537" r:id="rId12"/>
    <p:sldId id="532" r:id="rId13"/>
  </p:sldIdLst>
  <p:sldSz cx="9144000" cy="5143500" type="screen16x9"/>
  <p:notesSz cx="7104063" cy="10234613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31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a Backhaus" initials="KB" lastIdx="35" clrIdx="0"/>
  <p:cmAuthor id="2" name="Tanja" initials="T" lastIdx="26" clrIdx="1"/>
  <p:cmAuthor id="3" name="Theresa Habermann" initials="TH" lastIdx="70" clrIdx="2">
    <p:extLst>
      <p:ext uri="{19B8F6BF-5375-455C-9EA6-DF929625EA0E}">
        <p15:presenceInfo xmlns:p15="http://schemas.microsoft.com/office/powerpoint/2012/main" userId="S-1-5-21-1412035194-624093972-2819595877-8130" providerId="AD"/>
      </p:ext>
    </p:extLst>
  </p:cmAuthor>
  <p:cmAuthor id="4" name="Hans-Peter Ende" initials="HPE" lastIdx="25" clrIdx="3">
    <p:extLst>
      <p:ext uri="{19B8F6BF-5375-455C-9EA6-DF929625EA0E}">
        <p15:presenceInfo xmlns:p15="http://schemas.microsoft.com/office/powerpoint/2012/main" userId="S-1-5-21-1412035194-624093972-2819595877-1450" providerId="AD"/>
      </p:ext>
    </p:extLst>
  </p:cmAuthor>
  <p:cmAuthor id="5" name="schneider" initials="s" lastIdx="6" clrIdx="4">
    <p:extLst>
      <p:ext uri="{19B8F6BF-5375-455C-9EA6-DF929625EA0E}">
        <p15:presenceInfo xmlns:p15="http://schemas.microsoft.com/office/powerpoint/2012/main" userId="S-1-5-21-1412035194-624093972-2819595877-40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BFBFA"/>
    <a:srgbClr val="647629"/>
    <a:srgbClr val="2C7B33"/>
    <a:srgbClr val="515955"/>
    <a:srgbClr val="3AAE6C"/>
    <a:srgbClr val="366C62"/>
    <a:srgbClr val="252F2A"/>
    <a:srgbClr val="009999"/>
    <a:srgbClr val="9DAE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37" autoAdjust="0"/>
    <p:restoredTop sz="94404" autoAdjust="0"/>
  </p:normalViewPr>
  <p:slideViewPr>
    <p:cSldViewPr snapToObjects="1" showGuides="1">
      <p:cViewPr varScale="1">
        <p:scale>
          <a:sx n="213" d="100"/>
          <a:sy n="213" d="100"/>
        </p:scale>
        <p:origin x="444" y="162"/>
      </p:cViewPr>
      <p:guideLst>
        <p:guide orient="horz" pos="53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Objects="1">
      <p:cViewPr varScale="1">
        <p:scale>
          <a:sx n="98" d="100"/>
          <a:sy n="98" d="100"/>
        </p:scale>
        <p:origin x="3516" y="84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Mappe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Mappe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C00000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  <a:effectLst/>
            </c:spPr>
          </c:dPt>
          <c:cat>
            <c:strRef>
              <c:f>Tabelle1!$C$24:$C$26</c:f>
              <c:strCache>
                <c:ptCount val="3"/>
                <c:pt idx="0">
                  <c:v>Control</c:v>
                </c:pt>
                <c:pt idx="1">
                  <c:v>Fertilizer A</c:v>
                </c:pt>
                <c:pt idx="2">
                  <c:v>Fertilizer B</c:v>
                </c:pt>
              </c:strCache>
            </c:strRef>
          </c:cat>
          <c:val>
            <c:numRef>
              <c:f>Tabelle1!$D$24:$D$26</c:f>
              <c:numCache>
                <c:formatCode>General</c:formatCode>
                <c:ptCount val="3"/>
                <c:pt idx="0">
                  <c:v>450</c:v>
                </c:pt>
                <c:pt idx="1">
                  <c:v>550</c:v>
                </c:pt>
                <c:pt idx="2">
                  <c:v>720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8233824"/>
        <c:axId val="438230688"/>
      </c:barChart>
      <c:catAx>
        <c:axId val="4382338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Treatment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38230688"/>
        <c:crosses val="autoZero"/>
        <c:auto val="1"/>
        <c:lblAlgn val="ctr"/>
        <c:lblOffset val="100"/>
        <c:noMultiLvlLbl val="0"/>
      </c:catAx>
      <c:valAx>
        <c:axId val="43823068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Dry biomass harvest in g m2</a:t>
                </a:r>
              </a:p>
            </c:rich>
          </c:tx>
          <c:layout>
            <c:manualLayout>
              <c:xMode val="edge"/>
              <c:yMode val="edge"/>
              <c:x val="1.9444444444444445E-2"/>
              <c:y val="0.1477004957713619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38233824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727122824054266"/>
          <c:y val="0.17080504092895099"/>
          <c:w val="0.78221104770695427"/>
          <c:h val="0.69533967193444013"/>
        </c:manualLayout>
      </c:layout>
      <c:scatterChart>
        <c:scatterStyle val="lineMarker"/>
        <c:varyColors val="0"/>
        <c:ser>
          <c:idx val="2"/>
          <c:order val="0"/>
          <c:tx>
            <c:v>Control</c:v>
          </c:tx>
          <c:spPr>
            <a:ln w="19050" cap="rnd">
              <a:solidFill>
                <a:srgbClr val="C00000"/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Tabelle1!$F$3:$F$7</c:f>
              <c:numCache>
                <c:formatCode>General</c:formatCode>
                <c:ptCount val="5"/>
                <c:pt idx="0">
                  <c:v>30</c:v>
                </c:pt>
                <c:pt idx="1">
                  <c:v>45</c:v>
                </c:pt>
                <c:pt idx="2">
                  <c:v>60</c:v>
                </c:pt>
                <c:pt idx="3">
                  <c:v>75</c:v>
                </c:pt>
                <c:pt idx="4">
                  <c:v>90</c:v>
                </c:pt>
              </c:numCache>
            </c:numRef>
          </c:xVal>
          <c:yVal>
            <c:numRef>
              <c:f>Tabelle1!$G$3:$G$7</c:f>
              <c:numCache>
                <c:formatCode>General</c:formatCode>
                <c:ptCount val="5"/>
                <c:pt idx="0">
                  <c:v>0.65</c:v>
                </c:pt>
                <c:pt idx="1">
                  <c:v>0.72</c:v>
                </c:pt>
                <c:pt idx="2">
                  <c:v>0.78</c:v>
                </c:pt>
                <c:pt idx="3">
                  <c:v>0.7</c:v>
                </c:pt>
                <c:pt idx="4">
                  <c:v>0.65</c:v>
                </c:pt>
              </c:numCache>
            </c:numRef>
          </c:yVal>
          <c:smooth val="0"/>
        </c:ser>
        <c:ser>
          <c:idx val="1"/>
          <c:order val="1"/>
          <c:tx>
            <c:v>Fertilizer B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Tabelle1!$F$13:$F$17</c:f>
              <c:numCache>
                <c:formatCode>General</c:formatCode>
                <c:ptCount val="5"/>
                <c:pt idx="0">
                  <c:v>30</c:v>
                </c:pt>
                <c:pt idx="1">
                  <c:v>45</c:v>
                </c:pt>
                <c:pt idx="2">
                  <c:v>60</c:v>
                </c:pt>
                <c:pt idx="3">
                  <c:v>75</c:v>
                </c:pt>
                <c:pt idx="4">
                  <c:v>90</c:v>
                </c:pt>
              </c:numCache>
            </c:numRef>
          </c:xVal>
          <c:yVal>
            <c:numRef>
              <c:f>Tabelle1!$G$13:$G$17</c:f>
              <c:numCache>
                <c:formatCode>General</c:formatCode>
                <c:ptCount val="5"/>
                <c:pt idx="0">
                  <c:v>0.75</c:v>
                </c:pt>
                <c:pt idx="1">
                  <c:v>0.88</c:v>
                </c:pt>
                <c:pt idx="2">
                  <c:v>0.94</c:v>
                </c:pt>
                <c:pt idx="3">
                  <c:v>0.81</c:v>
                </c:pt>
                <c:pt idx="4">
                  <c:v>0.68</c:v>
                </c:pt>
              </c:numCache>
            </c:numRef>
          </c:yVal>
          <c:smooth val="0"/>
        </c:ser>
        <c:ser>
          <c:idx val="0"/>
          <c:order val="2"/>
          <c:tx>
            <c:v>Fertilizer A</c:v>
          </c:tx>
          <c:spPr>
            <a:ln w="19050" cap="rnd">
              <a:solidFill>
                <a:srgbClr val="FFC000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rgbClr val="FFC000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Tabelle1!$F$8:$F$12</c:f>
              <c:numCache>
                <c:formatCode>General</c:formatCode>
                <c:ptCount val="5"/>
                <c:pt idx="0">
                  <c:v>30</c:v>
                </c:pt>
                <c:pt idx="1">
                  <c:v>45</c:v>
                </c:pt>
                <c:pt idx="2">
                  <c:v>60</c:v>
                </c:pt>
                <c:pt idx="3">
                  <c:v>75</c:v>
                </c:pt>
                <c:pt idx="4">
                  <c:v>90</c:v>
                </c:pt>
              </c:numCache>
            </c:numRef>
          </c:xVal>
          <c:yVal>
            <c:numRef>
              <c:f>Tabelle1!$G$8:$G$12</c:f>
              <c:numCache>
                <c:formatCode>General</c:formatCode>
                <c:ptCount val="5"/>
                <c:pt idx="0">
                  <c:v>0.72</c:v>
                </c:pt>
                <c:pt idx="1">
                  <c:v>0.84</c:v>
                </c:pt>
                <c:pt idx="2">
                  <c:v>0.88</c:v>
                </c:pt>
                <c:pt idx="3">
                  <c:v>0.92</c:v>
                </c:pt>
                <c:pt idx="4">
                  <c:v>0.94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8938688"/>
        <c:axId val="448939864"/>
      </c:scatterChart>
      <c:valAx>
        <c:axId val="448938688"/>
        <c:scaling>
          <c:orientation val="minMax"/>
          <c:max val="90"/>
          <c:min val="3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DOM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48939864"/>
        <c:crosses val="autoZero"/>
        <c:crossBetween val="midCat"/>
      </c:valAx>
      <c:valAx>
        <c:axId val="44893986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NDVI</a:t>
                </a:r>
              </a:p>
            </c:rich>
          </c:tx>
          <c:layout>
            <c:manualLayout>
              <c:xMode val="edge"/>
              <c:yMode val="edge"/>
              <c:x val="1.6281033717443941E-2"/>
              <c:y val="0.408290346335321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48938688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13416469162985004"/>
          <c:y val="0.69948792298494"/>
          <c:w val="0.77132454862596733"/>
          <c:h val="0.1836747287053791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47132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Leibniz-Zentrum für Agrarlandschaftsforschung (ZALF) e. V.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6125443" y="0"/>
            <a:ext cx="976975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4110CBE3-79A1-BD49-A232-ED9679BD0A0C}" type="datetimeFigureOut">
              <a:rPr lang="de-DE" smtClean="0">
                <a:latin typeface="Segoe UI" panose="020B0502040204020203" pitchFamily="34" charset="0"/>
                <a:cs typeface="Segoe UI" panose="020B0502040204020203" pitchFamily="34" charset="0"/>
              </a:rPr>
              <a:t>26.11.2025</a:t>
            </a:fld>
            <a:endParaRPr lang="de-DE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Überschriftenplatzhalter 1">
            <a:extLst>
              <a:ext uri="{FF2B5EF4-FFF2-40B4-BE49-F238E27FC236}">
                <a16:creationId xmlns:a16="http://schemas.microsoft.com/office/drawing/2014/main" xmlns="" id="{0DA37D9C-55C1-4B43-ACB7-FBD2C834E8C5}"/>
              </a:ext>
            </a:extLst>
          </p:cNvPr>
          <p:cNvSpPr txBox="1">
            <a:spLocks/>
          </p:cNvSpPr>
          <p:nvPr/>
        </p:nvSpPr>
        <p:spPr>
          <a:xfrm>
            <a:off x="5454118" y="0"/>
            <a:ext cx="75484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defPPr>
              <a:defRPr lang="de-DE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Druck: </a:t>
            </a:r>
          </a:p>
        </p:txBody>
      </p:sp>
    </p:spTree>
    <p:extLst>
      <p:ext uri="{BB962C8B-B14F-4D97-AF65-F5344CB8AC3E}">
        <p14:creationId xmlns:p14="http://schemas.microsoft.com/office/powerpoint/2010/main" val="31235123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6EC2F23E-9A37-9047-9935-0749BC47649A}" type="datetimeFigureOut">
              <a:rPr lang="de-DE" smtClean="0"/>
              <a:t>26.11.2025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8ADED08D-112A-2946-AA43-9F60F132A8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77441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3854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7763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90632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4389B43-A126-3FD9-0126-7F76FCF8D2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xmlns="" id="{1496B8A6-7D39-6244-6B6E-1765C33E0E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xmlns="" id="{0DAFA7D6-9FB6-D823-C7DF-0B9A29B76C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46542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4389B43-A126-3FD9-0126-7F76FCF8D2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xmlns="" id="{1496B8A6-7D39-6244-6B6E-1765C33E0E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xmlns="" id="{0DAFA7D6-9FB6-D823-C7DF-0B9A29B76C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89078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4389B43-A126-3FD9-0126-7F76FCF8D2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xmlns="" id="{1496B8A6-7D39-6244-6B6E-1765C33E0E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xmlns="" id="{0DAFA7D6-9FB6-D823-C7DF-0B9A29B76C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8222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5349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850B0CB5-C46E-401E-B66D-B8873D9DB5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F301D-5FAD-45A8-B8BE-91AA176BBFE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22047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slide_no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1" b="45785"/>
          <a:stretch/>
        </p:blipFill>
        <p:spPr>
          <a:xfrm>
            <a:off x="0" y="1089025"/>
            <a:ext cx="9144000" cy="279399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90272" y="-217"/>
            <a:ext cx="1087040" cy="1087040"/>
          </a:xfrm>
          <a:prstGeom prst="rect">
            <a:avLst/>
          </a:prstGeom>
        </p:spPr>
      </p:pic>
      <p:sp>
        <p:nvSpPr>
          <p:cNvPr id="11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31540" y="1391102"/>
            <a:ext cx="8316924" cy="856612"/>
          </a:xfrm>
        </p:spPr>
        <p:txBody>
          <a:bodyPr lIns="0" r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 sz="220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Title Version 1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Photo</a:t>
            </a:r>
            <a:r>
              <a:rPr lang="de-DE" dirty="0"/>
              <a:t>, </a:t>
            </a:r>
            <a:r>
              <a:rPr lang="de-DE" dirty="0" err="1"/>
              <a:t>two-line</a:t>
            </a:r>
            <a:r>
              <a:rPr lang="de-DE" dirty="0"/>
              <a:t> title)</a:t>
            </a:r>
          </a:p>
          <a:p>
            <a:pPr lvl="0"/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31540" y="3527425"/>
            <a:ext cx="6588732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acad</a:t>
            </a:r>
            <a:r>
              <a:rPr lang="de-DE" dirty="0"/>
              <a:t>. title][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][last </a:t>
            </a:r>
            <a:r>
              <a:rPr lang="de-DE" dirty="0" err="1"/>
              <a:t>name</a:t>
            </a:r>
            <a:r>
              <a:rPr lang="de-DE" dirty="0"/>
              <a:t>], [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position</a:t>
            </a:r>
            <a:r>
              <a:rPr lang="de-DE" dirty="0"/>
              <a:t>]</a:t>
            </a:r>
          </a:p>
        </p:txBody>
      </p:sp>
      <p:sp>
        <p:nvSpPr>
          <p:cNvPr id="16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791580" y="4745707"/>
            <a:ext cx="790575" cy="181768"/>
          </a:xfrm>
        </p:spPr>
        <p:txBody>
          <a:bodyPr lIns="0" tIns="0" rIns="0"/>
          <a:lstStyle>
            <a:lvl1pPr marL="0" indent="0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DD.MM.YYYY</a:t>
            </a:r>
          </a:p>
        </p:txBody>
      </p:sp>
      <p:sp>
        <p:nvSpPr>
          <p:cNvPr id="18" name="Titel 1"/>
          <p:cNvSpPr txBox="1">
            <a:spLocks/>
          </p:cNvSpPr>
          <p:nvPr userDrawn="1"/>
        </p:nvSpPr>
        <p:spPr>
          <a:xfrm>
            <a:off x="431540" y="404219"/>
            <a:ext cx="4649864" cy="278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2"/>
                </a:solidFill>
                <a:latin typeface="+mn-lt"/>
                <a:ea typeface="+mj-ea"/>
                <a:cs typeface="Open Sans bold"/>
              </a:defRPr>
            </a:lvl1pPr>
          </a:lstStyle>
          <a:p>
            <a:r>
              <a:rPr lang="de-DE" sz="1400" dirty="0">
                <a:solidFill>
                  <a:srgbClr val="000000"/>
                </a:solidFill>
              </a:rPr>
              <a:t>Leibniz </a:t>
            </a:r>
            <a:r>
              <a:rPr lang="de-DE" sz="1400" dirty="0" err="1">
                <a:solidFill>
                  <a:srgbClr val="000000"/>
                </a:solidFill>
              </a:rPr>
              <a:t>Centre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for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Agricultural</a:t>
            </a:r>
            <a:r>
              <a:rPr lang="de-DE" sz="1400" baseline="0" dirty="0">
                <a:solidFill>
                  <a:srgbClr val="000000"/>
                </a:solidFill>
              </a:rPr>
              <a:t> </a:t>
            </a:r>
            <a:r>
              <a:rPr lang="de-DE" sz="1400" baseline="0" dirty="0" err="1">
                <a:solidFill>
                  <a:srgbClr val="000000"/>
                </a:solidFill>
              </a:rPr>
              <a:t>Landscape</a:t>
            </a:r>
            <a:r>
              <a:rPr lang="de-DE" sz="1400" baseline="0" dirty="0">
                <a:solidFill>
                  <a:srgbClr val="000000"/>
                </a:solidFill>
              </a:rPr>
              <a:t> Research (ZALF)</a:t>
            </a:r>
            <a:endParaRPr lang="de-DE" sz="1800" kern="1200" dirty="0">
              <a:solidFill>
                <a:srgbClr val="000000"/>
              </a:solidFill>
              <a:latin typeface="+mn-lt"/>
              <a:ea typeface="+mj-ea"/>
              <a:cs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66275593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slide_with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1" b="45785"/>
          <a:stretch/>
        </p:blipFill>
        <p:spPr>
          <a:xfrm>
            <a:off x="0" y="1089025"/>
            <a:ext cx="9144000" cy="279399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90272" y="-217"/>
            <a:ext cx="1087040" cy="1087040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31540" y="1391102"/>
            <a:ext cx="4138613" cy="1298696"/>
          </a:xfrm>
        </p:spPr>
        <p:txBody>
          <a:bodyPr lIns="0" r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 sz="220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Title Version 1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Photo</a:t>
            </a:r>
            <a:r>
              <a:rPr lang="de-DE" dirty="0"/>
              <a:t>, </a:t>
            </a:r>
            <a:r>
              <a:rPr lang="de-DE" dirty="0" err="1"/>
              <a:t>three-line</a:t>
            </a:r>
            <a:r>
              <a:rPr lang="de-DE" dirty="0"/>
              <a:t> title)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31540" y="3527425"/>
            <a:ext cx="4138612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acad</a:t>
            </a:r>
            <a:r>
              <a:rPr lang="de-DE" dirty="0"/>
              <a:t>. title][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][last </a:t>
            </a:r>
            <a:r>
              <a:rPr lang="de-DE" dirty="0" err="1"/>
              <a:t>name</a:t>
            </a:r>
            <a:r>
              <a:rPr lang="de-DE" dirty="0"/>
              <a:t>], [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position</a:t>
            </a:r>
            <a:r>
              <a:rPr lang="de-DE" dirty="0"/>
              <a:t>]</a:t>
            </a:r>
          </a:p>
        </p:txBody>
      </p:sp>
      <p:sp>
        <p:nvSpPr>
          <p:cNvPr id="20" name="Titel 1"/>
          <p:cNvSpPr txBox="1">
            <a:spLocks/>
          </p:cNvSpPr>
          <p:nvPr userDrawn="1"/>
        </p:nvSpPr>
        <p:spPr>
          <a:xfrm>
            <a:off x="431540" y="4745707"/>
            <a:ext cx="441504" cy="19191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baseline="0">
                <a:solidFill>
                  <a:schemeClr val="bg2"/>
                </a:solidFill>
                <a:latin typeface="+mn-lt"/>
                <a:ea typeface="+mj-ea"/>
                <a:cs typeface="Open Sans bold"/>
              </a:defRPr>
            </a:lvl1pPr>
          </a:lstStyle>
          <a:p>
            <a:r>
              <a:rPr lang="de-DE" sz="1050" dirty="0">
                <a:solidFill>
                  <a:schemeClr val="tx1"/>
                </a:solidFill>
              </a:rPr>
              <a:t>Date:</a:t>
            </a:r>
            <a:endParaRPr lang="de-DE" sz="800" dirty="0">
              <a:solidFill>
                <a:schemeClr val="tx1"/>
              </a:solidFill>
              <a:ea typeface="+mn-ea"/>
              <a:cs typeface="Open Sans Regular"/>
            </a:endParaRPr>
          </a:p>
        </p:txBody>
      </p:sp>
      <p:sp>
        <p:nvSpPr>
          <p:cNvPr id="24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791580" y="4745707"/>
            <a:ext cx="790575" cy="181768"/>
          </a:xfrm>
        </p:spPr>
        <p:txBody>
          <a:bodyPr lIns="0" tIns="0" rIns="0"/>
          <a:lstStyle>
            <a:lvl1pPr marL="0" indent="0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DD.MM.YYYY</a:t>
            </a:r>
          </a:p>
        </p:txBody>
      </p:sp>
      <p:sp>
        <p:nvSpPr>
          <p:cNvPr id="16" name="Titel 1"/>
          <p:cNvSpPr txBox="1">
            <a:spLocks/>
          </p:cNvSpPr>
          <p:nvPr userDrawn="1"/>
        </p:nvSpPr>
        <p:spPr>
          <a:xfrm>
            <a:off x="431540" y="404219"/>
            <a:ext cx="4649864" cy="278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2"/>
                </a:solidFill>
                <a:latin typeface="+mn-lt"/>
                <a:ea typeface="+mj-ea"/>
                <a:cs typeface="Open Sans bold"/>
              </a:defRPr>
            </a:lvl1pPr>
          </a:lstStyle>
          <a:p>
            <a:r>
              <a:rPr lang="de-DE" sz="1400" dirty="0">
                <a:solidFill>
                  <a:srgbClr val="000000"/>
                </a:solidFill>
              </a:rPr>
              <a:t>Leibniz </a:t>
            </a:r>
            <a:r>
              <a:rPr lang="de-DE" sz="1400" dirty="0" err="1">
                <a:solidFill>
                  <a:srgbClr val="000000"/>
                </a:solidFill>
              </a:rPr>
              <a:t>Centre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for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Agricultural</a:t>
            </a:r>
            <a:r>
              <a:rPr lang="de-DE" sz="1400" baseline="0" dirty="0">
                <a:solidFill>
                  <a:srgbClr val="000000"/>
                </a:solidFill>
              </a:rPr>
              <a:t> </a:t>
            </a:r>
            <a:r>
              <a:rPr lang="de-DE" sz="1400" baseline="0" dirty="0" err="1">
                <a:solidFill>
                  <a:srgbClr val="000000"/>
                </a:solidFill>
              </a:rPr>
              <a:t>Landscape</a:t>
            </a:r>
            <a:r>
              <a:rPr lang="de-DE" sz="1400" baseline="0" dirty="0">
                <a:solidFill>
                  <a:srgbClr val="000000"/>
                </a:solidFill>
              </a:rPr>
              <a:t> Research (ZALF)</a:t>
            </a:r>
            <a:endParaRPr lang="de-DE" sz="1800" kern="1200" dirty="0">
              <a:solidFill>
                <a:srgbClr val="000000"/>
              </a:solidFill>
              <a:latin typeface="+mn-lt"/>
              <a:ea typeface="+mj-ea"/>
              <a:cs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6156409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3" pos="5488">
          <p15:clr>
            <a:srgbClr val="FBAE40"/>
          </p15:clr>
        </p15:guide>
        <p15:guide id="6" pos="3016" userDrawn="1">
          <p15:clr>
            <a:srgbClr val="FBAE40"/>
          </p15:clr>
        </p15:guide>
        <p15:guide id="7" orient="horz" pos="1212" userDrawn="1">
          <p15:clr>
            <a:srgbClr val="FBAE40"/>
          </p15:clr>
        </p15:guide>
        <p15:guide id="10" orient="horz" pos="275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27"/>
          <p:cNvSpPr>
            <a:spLocks noGrp="1"/>
          </p:cNvSpPr>
          <p:nvPr>
            <p:ph type="pic" sz="quarter" idx="14" hasCustomPrompt="1"/>
          </p:nvPr>
        </p:nvSpPr>
        <p:spPr>
          <a:xfrm>
            <a:off x="5118787" y="1059582"/>
            <a:ext cx="3784600" cy="24003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16" name="Textplatzhalter 40"/>
          <p:cNvSpPr>
            <a:spLocks noGrp="1"/>
          </p:cNvSpPr>
          <p:nvPr>
            <p:ph type="body" sz="quarter" idx="21" hasCustomPrompt="1"/>
          </p:nvPr>
        </p:nvSpPr>
        <p:spPr>
          <a:xfrm>
            <a:off x="223324" y="105964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de-DE" dirty="0" err="1"/>
              <a:t>headline</a:t>
            </a:r>
            <a:r>
              <a:rPr lang="de-DE" dirty="0"/>
              <a:t>, Segoe UI </a:t>
            </a:r>
            <a:r>
              <a:rPr lang="de-DE" dirty="0" err="1"/>
              <a:t>Semibold</a:t>
            </a:r>
            <a:r>
              <a:rPr lang="de-DE" dirty="0"/>
              <a:t>, 16pt</a:t>
            </a:r>
          </a:p>
        </p:txBody>
      </p:sp>
      <p:sp>
        <p:nvSpPr>
          <p:cNvPr id="17" name="Textplatzhalter 43"/>
          <p:cNvSpPr>
            <a:spLocks noGrp="1"/>
          </p:cNvSpPr>
          <p:nvPr>
            <p:ph type="body" sz="quarter" idx="23" hasCustomPrompt="1"/>
          </p:nvPr>
        </p:nvSpPr>
        <p:spPr>
          <a:xfrm>
            <a:off x="5118787" y="3510747"/>
            <a:ext cx="3784600" cy="311150"/>
          </a:xfrm>
        </p:spPr>
        <p:txBody>
          <a:bodyPr lIns="0" tIns="0"/>
          <a:lstStyle>
            <a:lvl1pPr marL="0" indent="0">
              <a:buNone/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caption</a:t>
            </a:r>
            <a:r>
              <a:rPr lang="de-DE" dirty="0"/>
              <a:t>, Segoe UI, 12pt</a:t>
            </a:r>
          </a:p>
        </p:txBody>
      </p:sp>
      <p:sp>
        <p:nvSpPr>
          <p:cNvPr id="18" name="Textplatzhalt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223324" y="2450297"/>
            <a:ext cx="4194175" cy="1371600"/>
          </a:xfrm>
        </p:spPr>
        <p:txBody>
          <a:bodyPr lIns="0" tIns="0"/>
          <a:lstStyle>
            <a:lvl1pPr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, Segoe UI, 16pt</a:t>
            </a:r>
          </a:p>
        </p:txBody>
      </p:sp>
      <p:sp>
        <p:nvSpPr>
          <p:cNvPr id="19" name="Textplatzhalter 40"/>
          <p:cNvSpPr>
            <a:spLocks noGrp="1"/>
          </p:cNvSpPr>
          <p:nvPr>
            <p:ph type="body" sz="quarter" idx="22" hasCustomPrompt="1"/>
          </p:nvPr>
        </p:nvSpPr>
        <p:spPr>
          <a:xfrm>
            <a:off x="223324" y="176449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, Segoe UI, 16pt</a:t>
            </a:r>
          </a:p>
        </p:txBody>
      </p:sp>
      <p:sp>
        <p:nvSpPr>
          <p:cNvPr id="11" name="Titelplatzhalter 1"/>
          <p:cNvSpPr>
            <a:spLocks noGrp="1"/>
          </p:cNvSpPr>
          <p:nvPr>
            <p:ph type="title"/>
          </p:nvPr>
        </p:nvSpPr>
        <p:spPr>
          <a:xfrm>
            <a:off x="233236" y="61139"/>
            <a:ext cx="7209265" cy="7206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EB2F8E32-630E-4E61-8F2E-E181B018742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8E9B98B9-A8BF-4AE1-837A-DA922CF9D24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389944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 with partner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2"/>
          <p:cNvSpPr>
            <a:spLocks noGrp="1"/>
          </p:cNvSpPr>
          <p:nvPr>
            <p:ph sz="quarter" idx="17" hasCustomPrompt="1"/>
          </p:nvPr>
        </p:nvSpPr>
        <p:spPr>
          <a:xfrm>
            <a:off x="223324" y="4540220"/>
            <a:ext cx="1009650" cy="476249"/>
          </a:xfrm>
          <a:noFill/>
        </p:spPr>
        <p:txBody>
          <a:bodyPr/>
          <a:lstStyle>
            <a:lvl1pPr marL="0" indent="0" algn="l">
              <a:buNone/>
              <a:defRPr sz="7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err="1"/>
              <a:t>Placeholder</a:t>
            </a:r>
            <a:r>
              <a:rPr lang="de-DE" dirty="0"/>
              <a:t> Partnerlogos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sz="quarter" idx="18" hasCustomPrompt="1"/>
          </p:nvPr>
        </p:nvSpPr>
        <p:spPr>
          <a:xfrm>
            <a:off x="1423474" y="4540220"/>
            <a:ext cx="1009650" cy="476249"/>
          </a:xfrm>
        </p:spPr>
        <p:txBody>
          <a:bodyPr/>
          <a:lstStyle>
            <a:lvl1pPr marL="0" indent="0" algn="l">
              <a:buNone/>
              <a:defRPr sz="7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err="1"/>
              <a:t>Placeholder</a:t>
            </a:r>
            <a:r>
              <a:rPr lang="de-DE" dirty="0"/>
              <a:t> Partnerlogos</a:t>
            </a:r>
          </a:p>
        </p:txBody>
      </p:sp>
      <p:sp>
        <p:nvSpPr>
          <p:cNvPr id="19" name="Inhaltsplatzhalter 2"/>
          <p:cNvSpPr>
            <a:spLocks noGrp="1"/>
          </p:cNvSpPr>
          <p:nvPr>
            <p:ph sz="quarter" idx="19" hasCustomPrompt="1"/>
          </p:nvPr>
        </p:nvSpPr>
        <p:spPr>
          <a:xfrm>
            <a:off x="2604574" y="4540220"/>
            <a:ext cx="1009650" cy="476249"/>
          </a:xfrm>
        </p:spPr>
        <p:txBody>
          <a:bodyPr/>
          <a:lstStyle>
            <a:lvl1pPr marL="0" indent="0" algn="l">
              <a:buNone/>
              <a:defRPr sz="7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err="1"/>
              <a:t>Placeholder</a:t>
            </a:r>
            <a:r>
              <a:rPr lang="de-DE" dirty="0"/>
              <a:t> Partnerlogos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233236" y="61139"/>
            <a:ext cx="7209265" cy="7206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21" name="Bildplatzhalter 27">
            <a:extLst>
              <a:ext uri="{FF2B5EF4-FFF2-40B4-BE49-F238E27FC236}">
                <a16:creationId xmlns:a16="http://schemas.microsoft.com/office/drawing/2014/main" xmlns="" id="{D4E403AD-DF6B-4008-8FA8-4BA5A0169A2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118787" y="1059582"/>
            <a:ext cx="3784600" cy="24003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22" name="Textplatzhalter 40">
            <a:extLst>
              <a:ext uri="{FF2B5EF4-FFF2-40B4-BE49-F238E27FC236}">
                <a16:creationId xmlns:a16="http://schemas.microsoft.com/office/drawing/2014/main" xmlns="" id="{BF5B707E-605C-4FC7-B351-EA02D83EE9E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23324" y="105964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de-DE" dirty="0" err="1"/>
              <a:t>headline</a:t>
            </a:r>
            <a:r>
              <a:rPr lang="de-DE" dirty="0"/>
              <a:t>, Segoe UI </a:t>
            </a:r>
            <a:r>
              <a:rPr lang="de-DE" dirty="0" err="1"/>
              <a:t>Semibold</a:t>
            </a:r>
            <a:r>
              <a:rPr lang="de-DE" dirty="0"/>
              <a:t>, 16pt</a:t>
            </a:r>
          </a:p>
        </p:txBody>
      </p:sp>
      <p:sp>
        <p:nvSpPr>
          <p:cNvPr id="23" name="Textplatzhalter 43">
            <a:extLst>
              <a:ext uri="{FF2B5EF4-FFF2-40B4-BE49-F238E27FC236}">
                <a16:creationId xmlns:a16="http://schemas.microsoft.com/office/drawing/2014/main" xmlns="" id="{6C124B60-56E9-4F4A-87C7-15297D5F691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118787" y="3510747"/>
            <a:ext cx="3784600" cy="311150"/>
          </a:xfrm>
        </p:spPr>
        <p:txBody>
          <a:bodyPr lIns="0" tIns="0"/>
          <a:lstStyle>
            <a:lvl1pPr marL="0" indent="0">
              <a:buNone/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caption</a:t>
            </a:r>
            <a:r>
              <a:rPr lang="de-DE" dirty="0"/>
              <a:t>, Segoe UI, 12pt</a:t>
            </a:r>
          </a:p>
        </p:txBody>
      </p:sp>
      <p:sp>
        <p:nvSpPr>
          <p:cNvPr id="24" name="Textplatzhalter 45">
            <a:extLst>
              <a:ext uri="{FF2B5EF4-FFF2-40B4-BE49-F238E27FC236}">
                <a16:creationId xmlns:a16="http://schemas.microsoft.com/office/drawing/2014/main" xmlns="" id="{08C60E19-2A7C-4903-8654-7BD8B4141D6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23324" y="2450297"/>
            <a:ext cx="4194175" cy="1371600"/>
          </a:xfrm>
        </p:spPr>
        <p:txBody>
          <a:bodyPr lIns="0" tIns="0"/>
          <a:lstStyle>
            <a:lvl1pPr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, Segoe UI, 16pt</a:t>
            </a:r>
          </a:p>
        </p:txBody>
      </p:sp>
      <p:sp>
        <p:nvSpPr>
          <p:cNvPr id="25" name="Textplatzhalter 40">
            <a:extLst>
              <a:ext uri="{FF2B5EF4-FFF2-40B4-BE49-F238E27FC236}">
                <a16:creationId xmlns:a16="http://schemas.microsoft.com/office/drawing/2014/main" xmlns="" id="{8EB58AD0-9316-4EAA-B481-F726E6D0756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23324" y="176449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, Segoe UI, 16pt</a:t>
            </a:r>
          </a:p>
        </p:txBody>
      </p:sp>
    </p:spTree>
    <p:extLst>
      <p:ext uri="{BB962C8B-B14F-4D97-AF65-F5344CB8AC3E}">
        <p14:creationId xmlns:p14="http://schemas.microsoft.com/office/powerpoint/2010/main" val="154791234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is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.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208D8C20-E3B3-40C2-B640-EEC85124DD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285"/>
          <a:stretch/>
        </p:blipFill>
        <p:spPr>
          <a:xfrm>
            <a:off x="1" y="4479962"/>
            <a:ext cx="9143999" cy="663538"/>
          </a:xfrm>
          <a:prstGeom prst="rect">
            <a:avLst/>
          </a:prstGeom>
        </p:spPr>
      </p:pic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E9B98B9-A8BF-4AE1-837A-DA922CF9D24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971600" y="4680949"/>
            <a:ext cx="6588732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acad</a:t>
            </a:r>
            <a:r>
              <a:rPr lang="de-DE" dirty="0"/>
              <a:t>. title][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][last </a:t>
            </a:r>
            <a:r>
              <a:rPr lang="de-DE" dirty="0" err="1"/>
              <a:t>name</a:t>
            </a:r>
            <a:r>
              <a:rPr lang="de-DE" dirty="0"/>
              <a:t>], [Email], [Tel.nr.]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267089" y="4680949"/>
            <a:ext cx="668507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Contact</a:t>
            </a:r>
            <a:r>
              <a:rPr lang="de-DE" dirty="0"/>
              <a:t>: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262" y="1803382"/>
            <a:ext cx="5915476" cy="155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8302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3389" y="288154"/>
            <a:ext cx="6862762" cy="280087"/>
          </a:xfrm>
        </p:spPr>
        <p:txBody>
          <a:bodyPr lIns="0" tIns="0" bIns="0" anchor="b" anchorCtr="0"/>
          <a:lstStyle>
            <a:lvl1pPr marL="0" indent="0">
              <a:buNone/>
              <a:defRPr sz="2200" baseline="0">
                <a:solidFill>
                  <a:schemeClr val="bg2"/>
                </a:solidFill>
                <a:latin typeface="+mn-lt"/>
                <a:cs typeface="Open Sans Bold"/>
              </a:defRPr>
            </a:lvl1pPr>
          </a:lstStyle>
          <a:p>
            <a:pPr lvl="0"/>
            <a:r>
              <a:rPr lang="de-DE" dirty="0">
                <a:latin typeface="+mn-lt"/>
              </a:rPr>
              <a:t>Page title, Segoe UI, 22pt</a:t>
            </a:r>
            <a:endParaRPr lang="de-DE" dirty="0"/>
          </a:p>
        </p:txBody>
      </p:sp>
      <p:sp>
        <p:nvSpPr>
          <p:cNvPr id="33" name="Bildplatzhalter 27"/>
          <p:cNvSpPr>
            <a:spLocks noGrp="1"/>
          </p:cNvSpPr>
          <p:nvPr>
            <p:ph type="pic" sz="quarter" idx="14" hasCustomPrompt="1"/>
          </p:nvPr>
        </p:nvSpPr>
        <p:spPr>
          <a:xfrm>
            <a:off x="4921250" y="1225485"/>
            <a:ext cx="3784600" cy="240036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41" name="Textplatzhalter 40"/>
          <p:cNvSpPr>
            <a:spLocks noGrp="1"/>
          </p:cNvSpPr>
          <p:nvPr>
            <p:ph type="body" sz="quarter" idx="21" hasCustomPrompt="1"/>
          </p:nvPr>
        </p:nvSpPr>
        <p:spPr>
          <a:xfrm>
            <a:off x="433388" y="1225550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rgbClr val="000000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Header, Segoe UI </a:t>
            </a:r>
            <a:r>
              <a:rPr lang="de-DE" dirty="0" err="1"/>
              <a:t>Semibold</a:t>
            </a:r>
            <a:r>
              <a:rPr lang="de-DE" dirty="0"/>
              <a:t>, 16pt</a:t>
            </a:r>
          </a:p>
        </p:txBody>
      </p:sp>
      <p:sp>
        <p:nvSpPr>
          <p:cNvPr id="44" name="Textplatzhalter 43"/>
          <p:cNvSpPr>
            <a:spLocks noGrp="1"/>
          </p:cNvSpPr>
          <p:nvPr>
            <p:ph type="body" sz="quarter" idx="23" hasCustomPrompt="1"/>
          </p:nvPr>
        </p:nvSpPr>
        <p:spPr>
          <a:xfrm>
            <a:off x="4921250" y="3676650"/>
            <a:ext cx="3784600" cy="311150"/>
          </a:xfrm>
        </p:spPr>
        <p:txBody>
          <a:bodyPr lIns="0" tIns="0"/>
          <a:lstStyle>
            <a:lvl1pPr marL="0" indent="0">
              <a:buNone/>
              <a:defRPr sz="100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/>
              <a:t>Caption, Segoe UI, 10pt</a:t>
            </a:r>
          </a:p>
        </p:txBody>
      </p:sp>
      <p:sp>
        <p:nvSpPr>
          <p:cNvPr id="46" name="Textplatzhalt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433388" y="2616200"/>
            <a:ext cx="4194175" cy="1371600"/>
          </a:xfrm>
        </p:spPr>
        <p:txBody>
          <a:bodyPr lIns="0" tIns="0"/>
          <a:lstStyle>
            <a:lvl1pPr>
              <a:defRPr sz="16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/>
              <a:t>List, Segoe UI, 16pt</a:t>
            </a:r>
          </a:p>
        </p:txBody>
      </p:sp>
      <p:sp>
        <p:nvSpPr>
          <p:cNvPr id="47" name="Textplatzhalter 40"/>
          <p:cNvSpPr>
            <a:spLocks noGrp="1"/>
          </p:cNvSpPr>
          <p:nvPr>
            <p:ph type="body" sz="quarter" idx="22" hasCustomPrompt="1"/>
          </p:nvPr>
        </p:nvSpPr>
        <p:spPr>
          <a:xfrm>
            <a:off x="433388" y="1930400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rgbClr val="000000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Text, Segoe UI, 16pt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DE"/>
              <a:t>Page </a:t>
            </a:r>
            <a:fld id="{FACA0C35-8676-41D7-9211-221F81F964E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Textplatzhalter 2"/>
          <p:cNvSpPr txBox="1">
            <a:spLocks/>
          </p:cNvSpPr>
          <p:nvPr userDrawn="1"/>
        </p:nvSpPr>
        <p:spPr>
          <a:xfrm>
            <a:off x="7933040" y="4700520"/>
            <a:ext cx="892186" cy="190800"/>
          </a:xfrm>
          <a:prstGeom prst="rect">
            <a:avLst/>
          </a:prstGeom>
        </p:spPr>
        <p:txBody>
          <a:bodyPr vert="horz" lIns="91440" tIns="45720" rIns="9144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None/>
              <a:defRPr sz="800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Open Sans Regular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24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20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10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050" dirty="0">
                <a:solidFill>
                  <a:schemeClr val="bg1">
                    <a:lumMod val="65000"/>
                  </a:schemeClr>
                </a:solidFill>
              </a:rPr>
              <a:t>www.zalf.de</a:t>
            </a:r>
          </a:p>
        </p:txBody>
      </p:sp>
    </p:spTree>
    <p:extLst>
      <p:ext uri="{BB962C8B-B14F-4D97-AF65-F5344CB8AC3E}">
        <p14:creationId xmlns:p14="http://schemas.microsoft.com/office/powerpoint/2010/main" val="120672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FC4CD06C-9EE6-4411-A016-B41291196D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3994" y="4672005"/>
            <a:ext cx="597902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2BF301D-5FAD-45A8-B8BE-91AA176BBFE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6937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33236" y="61139"/>
            <a:ext cx="7209265" cy="7206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8281" y="990592"/>
            <a:ext cx="8853616" cy="3533783"/>
          </a:xfrm>
          <a:prstGeom prst="rect">
            <a:avLst/>
          </a:prstGeom>
        </p:spPr>
        <p:txBody>
          <a:bodyPr vert="horz" lIns="91440" tIns="45720" rIns="9144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208D8C20-E3B3-40C2-B640-EEC85124DD7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" y="0"/>
            <a:ext cx="9143999" cy="842962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AF6C91C6-7308-4DBA-946D-ADA463765BA9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8403993" y="4672005"/>
            <a:ext cx="597903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E9B98B9-A8BF-4AE1-837A-DA922CF9D24B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84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32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58" r:id="rId3"/>
    <p:sldLayoutId id="2147483663" r:id="rId4"/>
    <p:sldLayoutId id="2147483670" r:id="rId5"/>
    <p:sldLayoutId id="2147483671" r:id="rId6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+mj-lt"/>
          <a:ea typeface="+mj-ea"/>
          <a:cs typeface="Open Sans bold"/>
        </a:defRPr>
      </a:lvl1pPr>
    </p:titleStyle>
    <p:bodyStyle>
      <a:lvl1pPr marL="17780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Open Sans Regular"/>
        </a:defRPr>
      </a:lvl1pPr>
      <a:lvl2pPr marL="361950" indent="-18415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Open Sans Regular"/>
        </a:defRPr>
      </a:lvl2pPr>
      <a:lvl3pPr marL="53975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Open Sans Regular"/>
        </a:defRPr>
      </a:lvl3pPr>
      <a:lvl4pPr marL="71755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Open Sans Regular"/>
        </a:defRPr>
      </a:lvl4pPr>
      <a:lvl5pPr marL="89535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Open Sans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2"/>
          </p:nvPr>
        </p:nvSpPr>
        <p:spPr>
          <a:xfrm>
            <a:off x="441306" y="1563638"/>
            <a:ext cx="8316924" cy="856612"/>
          </a:xfrm>
        </p:spPr>
        <p:txBody>
          <a:bodyPr/>
          <a:lstStyle/>
          <a:p>
            <a:pPr algn="ctr"/>
            <a:r>
              <a:rPr lang="de-DE" sz="4800" i="1" dirty="0"/>
              <a:t>„</a:t>
            </a:r>
            <a:r>
              <a:rPr lang="de-DE" sz="4800" i="1" dirty="0" err="1"/>
              <a:t>MonksHillLab</a:t>
            </a:r>
            <a:r>
              <a:rPr lang="de-DE" sz="4800" i="1" dirty="0"/>
              <a:t>“ </a:t>
            </a:r>
            <a:r>
              <a:rPr lang="de-DE" sz="4800" dirty="0"/>
              <a:t>Sessions </a:t>
            </a:r>
            <a:r>
              <a:rPr lang="de-DE" sz="4800" dirty="0" smtClean="0"/>
              <a:t>4: Scientific </a:t>
            </a:r>
            <a:r>
              <a:rPr lang="de-DE" sz="4800" dirty="0" err="1" smtClean="0"/>
              <a:t>Figures</a:t>
            </a:r>
            <a:r>
              <a:rPr lang="de-DE" sz="4800" dirty="0" smtClean="0"/>
              <a:t> I</a:t>
            </a:r>
            <a:r>
              <a:rPr lang="de-DE" sz="4800" dirty="0"/>
              <a:t>“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Mathias Hoffmann</a:t>
            </a:r>
          </a:p>
        </p:txBody>
      </p:sp>
    </p:spTree>
    <p:extLst>
      <p:ext uri="{BB962C8B-B14F-4D97-AF65-F5344CB8AC3E}">
        <p14:creationId xmlns:p14="http://schemas.microsoft.com/office/powerpoint/2010/main" val="29907173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bg1"/>
                </a:solidFill>
              </a:rPr>
              <a:t>Pictionary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for</a:t>
            </a:r>
            <a:r>
              <a:rPr lang="de-DE" dirty="0" smtClean="0">
                <a:solidFill>
                  <a:schemeClr val="bg1"/>
                </a:solidFill>
              </a:rPr>
              <a:t> Science?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/>
              <a:t>Starter </a:t>
            </a:r>
            <a:r>
              <a:rPr lang="de-DE" dirty="0" smtClean="0"/>
              <a:t>Task 1: 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1528144"/>
            <a:ext cx="4644516" cy="438150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2 Volunteers </a:t>
            </a:r>
            <a:r>
              <a:rPr lang="en-US" sz="1400" dirty="0"/>
              <a:t>for a simple </a:t>
            </a:r>
            <a:r>
              <a:rPr lang="en-US" sz="1400" dirty="0" smtClean="0"/>
              <a:t>drawing task: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both leaving seminar room, getting instructions and than draw something 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other need to guess what you draw</a:t>
            </a:r>
            <a:endParaRPr lang="en-US" sz="1400" dirty="0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57555" y="3435846"/>
            <a:ext cx="4176464" cy="438150"/>
          </a:xfrm>
        </p:spPr>
        <p:txBody>
          <a:bodyPr/>
          <a:lstStyle/>
          <a:p>
            <a:pPr algn="ctr"/>
            <a:r>
              <a:rPr lang="de-DE" sz="4000" b="1" i="1" dirty="0" err="1">
                <a:solidFill>
                  <a:srgbClr val="C00000"/>
                </a:solidFill>
              </a:rPr>
              <a:t>Lesson</a:t>
            </a:r>
            <a:r>
              <a:rPr lang="de-DE" sz="4000" b="1" i="1" dirty="0">
                <a:solidFill>
                  <a:srgbClr val="C00000"/>
                </a:solidFill>
              </a:rPr>
              <a:t> </a:t>
            </a:r>
            <a:r>
              <a:rPr lang="de-DE" sz="4000" b="1" i="1" dirty="0" err="1">
                <a:solidFill>
                  <a:srgbClr val="C00000"/>
                </a:solidFill>
              </a:rPr>
              <a:t>learned</a:t>
            </a:r>
            <a:r>
              <a:rPr lang="de-DE" sz="4000" b="1" i="1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14" name="Rechteck 13"/>
          <p:cNvSpPr/>
          <p:nvPr/>
        </p:nvSpPr>
        <p:spPr>
          <a:xfrm>
            <a:off x="5076056" y="4297223"/>
            <a:ext cx="33201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dirty="0" smtClean="0"/>
              <a:t>Figure </a:t>
            </a:r>
            <a:r>
              <a:rPr lang="en-US" sz="1000" dirty="0"/>
              <a:t>created </a:t>
            </a:r>
            <a:r>
              <a:rPr lang="en-US" sz="1000" dirty="0" smtClean="0"/>
              <a:t>on 25.11.2025 using </a:t>
            </a:r>
            <a:r>
              <a:rPr lang="en-US" sz="1000" dirty="0"/>
              <a:t>Google Gemini (Version 2.5 Flash</a:t>
            </a:r>
            <a:r>
              <a:rPr lang="en-US" sz="1000" dirty="0" smtClean="0"/>
              <a:t>)</a:t>
            </a:r>
            <a:endParaRPr lang="en-US" sz="1000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6335" y="1066117"/>
            <a:ext cx="3219822" cy="321982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872267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bg1"/>
                </a:solidFill>
              </a:rPr>
              <a:t>Pictionary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for</a:t>
            </a:r>
            <a:r>
              <a:rPr lang="de-DE" dirty="0" smtClean="0">
                <a:solidFill>
                  <a:schemeClr val="bg1"/>
                </a:solidFill>
              </a:rPr>
              <a:t> Science?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/>
              <a:t>Starter </a:t>
            </a:r>
            <a:r>
              <a:rPr lang="de-DE" dirty="0" smtClean="0"/>
              <a:t>Task 2: 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1528144"/>
            <a:ext cx="4644516" cy="438150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Imaging the following: 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you collected the right side data set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You want to make a figure for a paper best capturing its essence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Use paper </a:t>
            </a:r>
            <a:r>
              <a:rPr lang="en-US" sz="1400" dirty="0" err="1"/>
              <a:t>infront</a:t>
            </a:r>
            <a:r>
              <a:rPr lang="en-US" sz="1400" dirty="0"/>
              <a:t> of you to draw a figure for that data within the next </a:t>
            </a:r>
            <a:r>
              <a:rPr lang="en-US" sz="1400" b="1" i="1" dirty="0"/>
              <a:t>4 minutes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Present your figure to the other, reasoning your decision for it</a:t>
            </a: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501801"/>
              </p:ext>
            </p:extLst>
          </p:nvPr>
        </p:nvGraphicFramePr>
        <p:xfrm>
          <a:off x="5112060" y="1183406"/>
          <a:ext cx="3505200" cy="304800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762000"/>
                <a:gridCol w="762000"/>
                <a:gridCol w="762000"/>
                <a:gridCol w="12192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>
                          <a:effectLst/>
                        </a:rPr>
                        <a:t>Treatment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DOM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NDVI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Dry </a:t>
                      </a:r>
                      <a:r>
                        <a:rPr lang="de-DE" sz="1000" u="none" strike="noStrike" dirty="0" err="1">
                          <a:effectLst/>
                        </a:rPr>
                        <a:t>biomass</a:t>
                      </a:r>
                      <a:r>
                        <a:rPr lang="de-DE" sz="1000" u="none" strike="noStrike" dirty="0">
                          <a:effectLst/>
                        </a:rPr>
                        <a:t> (g/m</a:t>
                      </a:r>
                      <a:r>
                        <a:rPr lang="de-DE" sz="1000" u="none" strike="noStrike" baseline="30000" dirty="0">
                          <a:effectLst/>
                        </a:rPr>
                        <a:t>2</a:t>
                      </a:r>
                      <a:r>
                        <a:rPr lang="de-DE" sz="1000" u="none" strike="noStrike" dirty="0">
                          <a:effectLst/>
                        </a:rPr>
                        <a:t>)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>
                          <a:effectLst/>
                        </a:rPr>
                        <a:t>Control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30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0.65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100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>
                          <a:effectLst/>
                        </a:rPr>
                        <a:t>Control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45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0.72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200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>
                          <a:effectLst/>
                        </a:rPr>
                        <a:t>Control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60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0.78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300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>
                          <a:effectLst/>
                        </a:rPr>
                        <a:t>Control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75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0.70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380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>
                          <a:effectLst/>
                        </a:rPr>
                        <a:t>Control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90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0.65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450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>
                          <a:effectLst/>
                        </a:rPr>
                        <a:t>Fertilizer A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30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0.72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120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>
                          <a:effectLst/>
                        </a:rPr>
                        <a:t>Fertilizer A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45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0.84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280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>
                          <a:effectLst/>
                        </a:rPr>
                        <a:t>Fertilizer A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60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0.88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340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>
                          <a:effectLst/>
                        </a:rPr>
                        <a:t>Fertilizer A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75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0.92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400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>
                          <a:effectLst/>
                        </a:rPr>
                        <a:t>Fertilizer A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90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0.94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550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>
                          <a:effectLst/>
                        </a:rPr>
                        <a:t>Fertilizer B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30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0.75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140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>
                          <a:effectLst/>
                        </a:rPr>
                        <a:t>Fertilizer B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45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0.88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350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>
                          <a:effectLst/>
                        </a:rPr>
                        <a:t>Fertilizer B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60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0.94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580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>
                          <a:effectLst/>
                        </a:rPr>
                        <a:t>Fertilizer B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75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0.81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640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err="1">
                          <a:effectLst/>
                        </a:rPr>
                        <a:t>Fertilizer</a:t>
                      </a:r>
                      <a:r>
                        <a:rPr lang="de-DE" sz="1000" u="none" strike="noStrike" dirty="0">
                          <a:effectLst/>
                        </a:rPr>
                        <a:t> B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90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0.68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720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30341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28D377D-9A9B-B8AB-F50A-C154850DE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907E99BB-2A73-6710-6D0A-ABF57433EC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bg1"/>
                </a:solidFill>
              </a:rPr>
              <a:t>How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to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make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Figures</a:t>
            </a:r>
            <a:r>
              <a:rPr lang="de-DE" dirty="0" smtClean="0">
                <a:solidFill>
                  <a:schemeClr val="bg1"/>
                </a:solidFill>
              </a:rPr>
              <a:t>: </a:t>
            </a:r>
            <a:r>
              <a:rPr lang="de-DE" b="1" i="1" dirty="0" err="1" smtClean="0">
                <a:solidFill>
                  <a:schemeClr val="bg1"/>
                </a:solidFill>
              </a:rPr>
              <a:t>Strategy</a:t>
            </a:r>
            <a:endParaRPr lang="de-DE" b="1" i="1" dirty="0">
              <a:solidFill>
                <a:schemeClr val="bg1"/>
              </a:solidFill>
            </a:endParaRPr>
          </a:p>
        </p:txBody>
      </p:sp>
      <p:sp>
        <p:nvSpPr>
          <p:cNvPr id="15" name="Textplatzhalter 6">
            <a:extLst>
              <a:ext uri="{FF2B5EF4-FFF2-40B4-BE49-F238E27FC236}">
                <a16:creationId xmlns:a16="http://schemas.microsoft.com/office/drawing/2014/main" xmlns="" id="{C147411E-5FD1-28A0-0FB2-BFE2EF50880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en-US" dirty="0"/>
              <a:t>What point/purpose does the figure serves?</a:t>
            </a:r>
          </a:p>
          <a:p>
            <a:endParaRPr lang="de-DE" dirty="0"/>
          </a:p>
        </p:txBody>
      </p:sp>
      <p:graphicFrame>
        <p:nvGraphicFramePr>
          <p:cNvPr id="37" name="Diagramm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3220859"/>
              </p:ext>
            </p:extLst>
          </p:nvPr>
        </p:nvGraphicFramePr>
        <p:xfrm>
          <a:off x="7380820" y="1406091"/>
          <a:ext cx="1763688" cy="2127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8" name="Diagramm 3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1850354"/>
              </p:ext>
            </p:extLst>
          </p:nvPr>
        </p:nvGraphicFramePr>
        <p:xfrm>
          <a:off x="4464496" y="1155530"/>
          <a:ext cx="3120195" cy="2176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9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734019" y="3700565"/>
            <a:ext cx="4176464" cy="438150"/>
          </a:xfrm>
        </p:spPr>
        <p:txBody>
          <a:bodyPr/>
          <a:lstStyle/>
          <a:p>
            <a:pPr algn="ctr"/>
            <a:r>
              <a:rPr lang="de-DE" sz="4000" b="1" i="1" dirty="0" smtClean="0">
                <a:solidFill>
                  <a:srgbClr val="C00000"/>
                </a:solidFill>
              </a:rPr>
              <a:t>Suggestion Task 2</a:t>
            </a:r>
            <a:endParaRPr lang="de-DE" sz="4000" b="1" i="1" dirty="0">
              <a:solidFill>
                <a:srgbClr val="C00000"/>
              </a:solidFill>
            </a:endParaRPr>
          </a:p>
        </p:txBody>
      </p:sp>
      <p:sp>
        <p:nvSpPr>
          <p:cNvPr id="40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1528144"/>
            <a:ext cx="4140967" cy="438150"/>
          </a:xfrm>
        </p:spPr>
        <p:txBody>
          <a:bodyPr/>
          <a:lstStyle/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Scientific figures are </a:t>
            </a:r>
            <a:r>
              <a:rPr lang="en-US" sz="1400" dirty="0" smtClean="0"/>
              <a:t>to </a:t>
            </a:r>
            <a:r>
              <a:rPr lang="en-US" sz="1400" dirty="0"/>
              <a:t>illustrate, introduce, and/or </a:t>
            </a:r>
            <a:r>
              <a:rPr lang="en-US" sz="1400" dirty="0" smtClean="0"/>
              <a:t>emphasize ideas/data </a:t>
            </a:r>
            <a:r>
              <a:rPr lang="en-US" sz="1400" dirty="0"/>
              <a:t>that are </a:t>
            </a:r>
            <a:r>
              <a:rPr lang="en-US" sz="1400" dirty="0" smtClean="0"/>
              <a:t>difficult </a:t>
            </a:r>
            <a:r>
              <a:rPr lang="en-US" sz="1400" dirty="0"/>
              <a:t>or lengthy to explain via </a:t>
            </a:r>
            <a:r>
              <a:rPr lang="en-US" sz="1400" dirty="0" smtClean="0"/>
              <a:t>text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K</a:t>
            </a:r>
            <a:r>
              <a:rPr lang="en-US" sz="1400" dirty="0" smtClean="0"/>
              <a:t>ey </a:t>
            </a:r>
            <a:r>
              <a:rPr lang="en-US" sz="1400" dirty="0"/>
              <a:t>considerations when designing a </a:t>
            </a:r>
            <a:r>
              <a:rPr lang="en-US" sz="1400" dirty="0" smtClean="0"/>
              <a:t>figure</a:t>
            </a:r>
            <a:r>
              <a:rPr lang="en-US" sz="1400" dirty="0"/>
              <a:t>: </a:t>
            </a:r>
            <a:endParaRPr lang="en-US" sz="1400" dirty="0" smtClean="0"/>
          </a:p>
          <a:p>
            <a:pPr marL="64770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(</a:t>
            </a:r>
            <a:r>
              <a:rPr lang="en-US" sz="1400" dirty="0"/>
              <a:t>1) identify </a:t>
            </a:r>
            <a:r>
              <a:rPr lang="en-US" sz="1400" dirty="0" smtClean="0"/>
              <a:t>the </a:t>
            </a:r>
            <a:r>
              <a:rPr lang="en-US" sz="1400" b="1" i="1" dirty="0" smtClean="0"/>
              <a:t>message </a:t>
            </a:r>
          </a:p>
          <a:p>
            <a:pPr marL="64770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(</a:t>
            </a:r>
            <a:r>
              <a:rPr lang="en-US" sz="1400" dirty="0"/>
              <a:t>2) consider the </a:t>
            </a:r>
            <a:r>
              <a:rPr lang="en-US" sz="1400" b="1" i="1" dirty="0"/>
              <a:t>audience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85857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7" grpId="0">
        <p:bldAsOne/>
      </p:bldGraphic>
      <p:bldGraphic spid="38" grpId="0">
        <p:bldAsOne/>
      </p:bldGraphic>
      <p:bldP spid="3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28D377D-9A9B-B8AB-F50A-C154850DE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907E99BB-2A73-6710-6D0A-ABF57433EC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bg1"/>
                </a:solidFill>
              </a:rPr>
              <a:t>How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to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make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Figures</a:t>
            </a:r>
            <a:r>
              <a:rPr lang="de-DE" dirty="0" smtClean="0">
                <a:solidFill>
                  <a:schemeClr val="bg1"/>
                </a:solidFill>
              </a:rPr>
              <a:t>: </a:t>
            </a:r>
            <a:r>
              <a:rPr lang="de-DE" b="1" i="1" dirty="0" err="1" smtClean="0">
                <a:solidFill>
                  <a:schemeClr val="bg1"/>
                </a:solidFill>
              </a:rPr>
              <a:t>Execution</a:t>
            </a:r>
            <a:endParaRPr lang="de-DE" b="1" i="1" dirty="0">
              <a:solidFill>
                <a:schemeClr val="bg1"/>
              </a:solidFill>
            </a:endParaRPr>
          </a:p>
        </p:txBody>
      </p:sp>
      <p:sp>
        <p:nvSpPr>
          <p:cNvPr id="15" name="Textplatzhalter 6">
            <a:extLst>
              <a:ext uri="{FF2B5EF4-FFF2-40B4-BE49-F238E27FC236}">
                <a16:creationId xmlns:a16="http://schemas.microsoft.com/office/drawing/2014/main" xmlns="" id="{C147411E-5FD1-28A0-0FB2-BFE2EF50880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en-US" dirty="0"/>
              <a:t>Is the figure understandable (standalone)?</a:t>
            </a:r>
          </a:p>
          <a:p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059582"/>
            <a:ext cx="4376392" cy="3528392"/>
          </a:xfrm>
          <a:prstGeom prst="rect">
            <a:avLst/>
          </a:prstGeom>
        </p:spPr>
      </p:pic>
      <p:sp>
        <p:nvSpPr>
          <p:cNvPr id="7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15147" y="1311610"/>
            <a:ext cx="4140967" cy="438150"/>
          </a:xfrm>
        </p:spPr>
        <p:txBody>
          <a:bodyPr/>
          <a:lstStyle/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i="1" dirty="0" smtClean="0"/>
              <a:t>Visual Hierarchy:</a:t>
            </a:r>
          </a:p>
          <a:p>
            <a:pPr marL="64770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I</a:t>
            </a:r>
            <a:r>
              <a:rPr lang="en-US" sz="1400" dirty="0" smtClean="0"/>
              <a:t>s first </a:t>
            </a:r>
            <a:r>
              <a:rPr lang="en-US" sz="1400" dirty="0"/>
              <a:t>thing </a:t>
            </a:r>
            <a:r>
              <a:rPr lang="en-US" sz="1400" dirty="0" smtClean="0"/>
              <a:t>eye </a:t>
            </a:r>
            <a:r>
              <a:rPr lang="en-US" sz="1400" dirty="0"/>
              <a:t>is drawn </a:t>
            </a:r>
            <a:r>
              <a:rPr lang="en-US" sz="1400" dirty="0" smtClean="0"/>
              <a:t>most important? </a:t>
            </a:r>
          </a:p>
          <a:p>
            <a:pPr marL="64770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Does </a:t>
            </a:r>
            <a:r>
              <a:rPr lang="en-US" sz="1400" dirty="0"/>
              <a:t>the use of color, size, or position guide my attention logically</a:t>
            </a:r>
            <a:r>
              <a:rPr lang="en-US" sz="1400" dirty="0" smtClean="0"/>
              <a:t>?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i="1" dirty="0" smtClean="0"/>
              <a:t>Clarity </a:t>
            </a:r>
            <a:r>
              <a:rPr lang="en-US" sz="1400" b="1" i="1" dirty="0"/>
              <a:t>of </a:t>
            </a:r>
            <a:r>
              <a:rPr lang="en-US" sz="1400" b="1" i="1" dirty="0" smtClean="0"/>
              <a:t>Elements:</a:t>
            </a:r>
          </a:p>
          <a:p>
            <a:pPr marL="64770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Remove all that </a:t>
            </a:r>
            <a:r>
              <a:rPr lang="en-US" sz="1400" dirty="0"/>
              <a:t>doesn't </a:t>
            </a:r>
            <a:r>
              <a:rPr lang="en-US" sz="1400" dirty="0" smtClean="0"/>
              <a:t>support message.</a:t>
            </a:r>
          </a:p>
          <a:p>
            <a:pPr marL="64770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Are points/lines/bars </a:t>
            </a:r>
            <a:r>
              <a:rPr lang="en-US" sz="1400" dirty="0"/>
              <a:t>easy to </a:t>
            </a:r>
            <a:r>
              <a:rPr lang="en-US" sz="1400" dirty="0" smtClean="0"/>
              <a:t>distinguish?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i="1" dirty="0" smtClean="0"/>
              <a:t>Chart </a:t>
            </a:r>
            <a:r>
              <a:rPr lang="en-US" sz="1400" b="1" i="1" dirty="0"/>
              <a:t>Choice </a:t>
            </a:r>
            <a:r>
              <a:rPr lang="en-US" sz="1400" b="1" i="1" dirty="0" smtClean="0"/>
              <a:t>Logic:</a:t>
            </a:r>
          </a:p>
          <a:p>
            <a:pPr marL="64770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Would </a:t>
            </a:r>
            <a:r>
              <a:rPr lang="en-US" sz="1400" dirty="0"/>
              <a:t>a different chart type tell the same story more </a:t>
            </a:r>
            <a:r>
              <a:rPr lang="en-US" sz="1400" dirty="0" smtClean="0"/>
              <a:t>simply?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i="1" dirty="0" smtClean="0"/>
              <a:t>The </a:t>
            </a:r>
            <a:r>
              <a:rPr lang="en-US" sz="1400" b="1" i="1" dirty="0"/>
              <a:t>"So What?" </a:t>
            </a:r>
            <a:r>
              <a:rPr lang="en-US" sz="1400" b="1" i="1" dirty="0" smtClean="0"/>
              <a:t>Test:</a:t>
            </a:r>
          </a:p>
          <a:p>
            <a:pPr marL="64770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Can </a:t>
            </a:r>
            <a:r>
              <a:rPr lang="en-US" sz="1400" dirty="0"/>
              <a:t>you state the figure's one-sentence takeaway just by looking at it? </a:t>
            </a:r>
            <a:endParaRPr lang="en-US" sz="1400" b="1" i="1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48799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28D377D-9A9B-B8AB-F50A-C154850DE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907E99BB-2A73-6710-6D0A-ABF57433EC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bg1"/>
                </a:solidFill>
              </a:rPr>
              <a:t>How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to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make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Figures</a:t>
            </a:r>
            <a:r>
              <a:rPr lang="de-DE" dirty="0" smtClean="0">
                <a:solidFill>
                  <a:schemeClr val="bg1"/>
                </a:solidFill>
              </a:rPr>
              <a:t>: </a:t>
            </a:r>
            <a:r>
              <a:rPr lang="de-DE" b="1" i="1" dirty="0" err="1" smtClean="0">
                <a:solidFill>
                  <a:schemeClr val="bg1"/>
                </a:solidFill>
              </a:rPr>
              <a:t>Credebility</a:t>
            </a:r>
            <a:endParaRPr lang="de-DE" b="1" i="1" dirty="0">
              <a:solidFill>
                <a:schemeClr val="bg1"/>
              </a:solidFill>
            </a:endParaRPr>
          </a:p>
        </p:txBody>
      </p:sp>
      <p:sp>
        <p:nvSpPr>
          <p:cNvPr id="15" name="Textplatzhalter 6">
            <a:extLst>
              <a:ext uri="{FF2B5EF4-FFF2-40B4-BE49-F238E27FC236}">
                <a16:creationId xmlns:a16="http://schemas.microsoft.com/office/drawing/2014/main" xmlns="" id="{C147411E-5FD1-28A0-0FB2-BFE2EF50880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en-US" dirty="0"/>
              <a:t>Does the figure meets scientific standard?</a:t>
            </a:r>
          </a:p>
          <a:p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023578"/>
            <a:ext cx="3241525" cy="3760169"/>
          </a:xfrm>
          <a:prstGeom prst="rect">
            <a:avLst/>
          </a:prstGeom>
        </p:spPr>
      </p:pic>
      <p:sp>
        <p:nvSpPr>
          <p:cNvPr id="7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1528144"/>
            <a:ext cx="4140967" cy="438150"/>
          </a:xfrm>
        </p:spPr>
        <p:txBody>
          <a:bodyPr/>
          <a:lstStyle/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i="1" dirty="0" smtClean="0"/>
              <a:t>Axes </a:t>
            </a:r>
            <a:r>
              <a:rPr lang="en-US" sz="1400" b="1" i="1" dirty="0"/>
              <a:t>&amp; </a:t>
            </a:r>
            <a:r>
              <a:rPr lang="en-US" sz="1400" b="1" i="1" dirty="0" smtClean="0"/>
              <a:t>Scales:</a:t>
            </a:r>
          </a:p>
          <a:p>
            <a:pPr marL="64770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Are axes </a:t>
            </a:r>
            <a:r>
              <a:rPr lang="en-US" sz="1400" dirty="0"/>
              <a:t>properly labeled </a:t>
            </a:r>
            <a:r>
              <a:rPr lang="en-US" sz="1400" dirty="0" smtClean="0"/>
              <a:t>(quantity /unit?)</a:t>
            </a:r>
          </a:p>
          <a:p>
            <a:pPr marL="64770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Is scale appropriate/consistent </a:t>
            </a:r>
            <a:r>
              <a:rPr lang="en-US" sz="1400" dirty="0"/>
              <a:t>(no misleading log/linear mixes</a:t>
            </a:r>
            <a:r>
              <a:rPr lang="en-US" sz="1400" dirty="0" smtClean="0"/>
              <a:t>)?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i="1" dirty="0" smtClean="0"/>
              <a:t>Statistical Integrity:</a:t>
            </a:r>
          </a:p>
          <a:p>
            <a:pPr marL="64770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Are </a:t>
            </a:r>
            <a:r>
              <a:rPr lang="en-US" sz="1400" dirty="0"/>
              <a:t>error bars clearly defined (SD, SEM, CI)?   </a:t>
            </a:r>
          </a:p>
          <a:p>
            <a:pPr marL="64770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Is significance marked correctly?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i="1" dirty="0" smtClean="0"/>
              <a:t>Data Representation:</a:t>
            </a:r>
          </a:p>
          <a:p>
            <a:pPr marL="64770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Is </a:t>
            </a:r>
            <a:r>
              <a:rPr lang="en-US" sz="1400" dirty="0"/>
              <a:t>the data presented fully and honestly (no misleading cropping of axes)? </a:t>
            </a:r>
            <a:endParaRPr lang="en-US" sz="1400" dirty="0" smtClean="0"/>
          </a:p>
          <a:p>
            <a:pPr marL="64770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Are </a:t>
            </a:r>
            <a:r>
              <a:rPr lang="en-US" sz="1400" dirty="0"/>
              <a:t>all data </a:t>
            </a:r>
            <a:r>
              <a:rPr lang="en-US" sz="1400" dirty="0" smtClean="0"/>
              <a:t>points/shown; is </a:t>
            </a:r>
            <a:r>
              <a:rPr lang="en-US" sz="1400" dirty="0"/>
              <a:t>the aggregation method clear?</a:t>
            </a:r>
            <a:endParaRPr lang="en-US" sz="1400" b="1" i="1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42568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Tipps and tricks: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 err="1"/>
              <a:t>What</a:t>
            </a:r>
            <a:r>
              <a:rPr lang="de-DE" dirty="0"/>
              <a:t>?: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8" y="1275606"/>
            <a:ext cx="5220579" cy="438150"/>
          </a:xfrm>
        </p:spPr>
        <p:txBody>
          <a:bodyPr/>
          <a:lstStyle/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i="1" dirty="0" smtClean="0"/>
              <a:t>“Strategy first”: </a:t>
            </a:r>
            <a:r>
              <a:rPr lang="en-US" sz="1400" dirty="0" smtClean="0"/>
              <a:t>before you </a:t>
            </a:r>
            <a:r>
              <a:rPr lang="en-US" sz="1400" dirty="0"/>
              <a:t>draw a single line, write down the one-sentence story the figure must tell</a:t>
            </a:r>
            <a:r>
              <a:rPr lang="en-US" sz="1400" dirty="0" smtClean="0"/>
              <a:t>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i="1" dirty="0"/>
              <a:t>"Multi-Panel Mandate“: </a:t>
            </a:r>
            <a:r>
              <a:rPr lang="en-US" sz="1400" dirty="0"/>
              <a:t>If your figure's story has both a "process" and an "outcome," it needs more than one panel. Don't try to be a hero with a single, overcomplicated plot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i="1" dirty="0" smtClean="0"/>
              <a:t>"Stand-Alone Rule”: </a:t>
            </a:r>
            <a:r>
              <a:rPr lang="en-US" sz="1400" dirty="0" smtClean="0"/>
              <a:t>Can </a:t>
            </a:r>
            <a:r>
              <a:rPr lang="en-US" sz="1400" dirty="0"/>
              <a:t>someone unfamiliar with your work understand its main point in 10 seconds without your </a:t>
            </a:r>
            <a:r>
              <a:rPr lang="en-US" sz="1400" dirty="0" smtClean="0"/>
              <a:t>explanation?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i="1" dirty="0" smtClean="0"/>
              <a:t>"</a:t>
            </a:r>
            <a:r>
              <a:rPr lang="en-US" sz="1400" b="1" i="1" dirty="0"/>
              <a:t>Credibility Checklist</a:t>
            </a:r>
            <a:r>
              <a:rPr lang="en-US" sz="1400" b="1" i="1" dirty="0" smtClean="0"/>
              <a:t>": </a:t>
            </a:r>
            <a:r>
              <a:rPr lang="en-US" sz="1400" dirty="0" smtClean="0"/>
              <a:t>Axes/Units</a:t>
            </a:r>
            <a:r>
              <a:rPr lang="en-US" sz="1400" dirty="0"/>
              <a:t>, </a:t>
            </a:r>
            <a:r>
              <a:rPr lang="en-US" sz="1400" dirty="0" smtClean="0"/>
              <a:t>Error </a:t>
            </a:r>
            <a:r>
              <a:rPr lang="en-US" sz="1400" dirty="0"/>
              <a:t>Bars Defined, </a:t>
            </a:r>
            <a:r>
              <a:rPr lang="en-US" sz="1400" dirty="0" smtClean="0"/>
              <a:t>Honest </a:t>
            </a:r>
            <a:r>
              <a:rPr lang="en-US" sz="1400" dirty="0" err="1" smtClean="0"/>
              <a:t>Scaling,ect</a:t>
            </a:r>
            <a:r>
              <a:rPr lang="en-US" sz="1400" dirty="0" smtClean="0"/>
              <a:t>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i="1" dirty="0" smtClean="0"/>
              <a:t>"</a:t>
            </a:r>
            <a:r>
              <a:rPr lang="en-US" sz="1400" b="1" i="1" dirty="0"/>
              <a:t>Palette Lock</a:t>
            </a:r>
            <a:r>
              <a:rPr lang="en-US" sz="1400" b="1" i="1" dirty="0" smtClean="0"/>
              <a:t>": </a:t>
            </a:r>
            <a:r>
              <a:rPr lang="en-US" sz="1400" dirty="0" smtClean="0"/>
              <a:t>Define </a:t>
            </a:r>
            <a:r>
              <a:rPr lang="en-US" sz="1400" dirty="0"/>
              <a:t>a simple, accessible color palette (max 5 colors) for your entire paper/project and stick to it religiously across all figures</a:t>
            </a:r>
            <a:r>
              <a:rPr lang="en-US" sz="1400" dirty="0" smtClean="0"/>
              <a:t>.</a:t>
            </a:r>
            <a:endParaRPr lang="en-US" sz="1400" dirty="0"/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endParaRPr lang="en-US" sz="1400" dirty="0"/>
          </a:p>
          <a:p>
            <a:pPr>
              <a:spcBef>
                <a:spcPts val="1800"/>
              </a:spcBef>
            </a:pPr>
            <a:endParaRPr lang="en-US" sz="1400" dirty="0"/>
          </a:p>
          <a:p>
            <a:pPr>
              <a:spcBef>
                <a:spcPts val="1800"/>
              </a:spcBef>
            </a:pPr>
            <a:endParaRPr lang="de-DE" sz="1400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148" y="879562"/>
            <a:ext cx="3122079" cy="3122079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6012161" y="3889965"/>
            <a:ext cx="28443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dirty="0" smtClean="0"/>
              <a:t>Figure </a:t>
            </a:r>
            <a:r>
              <a:rPr lang="en-US" sz="1000" dirty="0"/>
              <a:t>created </a:t>
            </a:r>
            <a:r>
              <a:rPr lang="en-US" sz="1000" dirty="0" smtClean="0"/>
              <a:t>on 25.11.2025 using </a:t>
            </a:r>
            <a:r>
              <a:rPr lang="en-US" sz="1000" dirty="0"/>
              <a:t>Google Gemini (Version 2.5 Flash</a:t>
            </a:r>
            <a:r>
              <a:rPr lang="en-US" sz="1000" dirty="0" smtClean="0"/>
              <a:t>)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7708163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ZALF_PPT_2020">
      <a:dk1>
        <a:sysClr val="windowText" lastClr="000000"/>
      </a:dk1>
      <a:lt1>
        <a:srgbClr val="FFFFFF"/>
      </a:lt1>
      <a:dk2>
        <a:srgbClr val="38463F"/>
      </a:dk2>
      <a:lt2>
        <a:srgbClr val="91A878"/>
      </a:lt2>
      <a:accent1>
        <a:srgbClr val="60ACAC"/>
      </a:accent1>
      <a:accent2>
        <a:srgbClr val="9DAE21"/>
      </a:accent2>
      <a:accent3>
        <a:srgbClr val="3AAE6C"/>
      </a:accent3>
      <a:accent4>
        <a:srgbClr val="356259"/>
      </a:accent4>
      <a:accent5>
        <a:srgbClr val="252F2A"/>
      </a:accent5>
      <a:accent6>
        <a:srgbClr val="7E9862"/>
      </a:accent6>
      <a:hlink>
        <a:srgbClr val="3AAE6C"/>
      </a:hlink>
      <a:folHlink>
        <a:srgbClr val="3AAE6C"/>
      </a:folHlink>
    </a:clrScheme>
    <a:fontScheme name="Benutzerdefiniert 1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Design">
  <a:themeElements>
    <a:clrScheme name="ZALF_PPT_2020">
      <a:dk1>
        <a:sysClr val="windowText" lastClr="000000"/>
      </a:dk1>
      <a:lt1>
        <a:srgbClr val="FFFFFF"/>
      </a:lt1>
      <a:dk2>
        <a:srgbClr val="38463F"/>
      </a:dk2>
      <a:lt2>
        <a:srgbClr val="91A878"/>
      </a:lt2>
      <a:accent1>
        <a:srgbClr val="60ACAC"/>
      </a:accent1>
      <a:accent2>
        <a:srgbClr val="9DAE21"/>
      </a:accent2>
      <a:accent3>
        <a:srgbClr val="3AAE6C"/>
      </a:accent3>
      <a:accent4>
        <a:srgbClr val="356259"/>
      </a:accent4>
      <a:accent5>
        <a:srgbClr val="252F2A"/>
      </a:accent5>
      <a:accent6>
        <a:srgbClr val="7E9862"/>
      </a:accent6>
      <a:hlink>
        <a:srgbClr val="3AAE6C"/>
      </a:hlink>
      <a:folHlink>
        <a:srgbClr val="3AAE6C"/>
      </a:folHlink>
    </a:clrScheme>
    <a:fontScheme name="Segoe UI Vorlag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5">
            <a:alpha val="80000"/>
          </a:schemeClr>
        </a:solidFill>
        <a:ln>
          <a:noFill/>
        </a:ln>
      </a:spPr>
      <a:bodyPr rtlCol="0" anchor="t"/>
      <a:lstStyle>
        <a:defPPr algn="l" defTabSz="914400">
          <a:defRPr sz="1600" dirty="0" smtClean="0">
            <a:solidFill>
              <a:schemeClr val="bg1"/>
            </a:solidFill>
            <a:latin typeface="Segoe UI" panose="020B0502040204020203" pitchFamily="34" charset="0"/>
            <a:cs typeface="Segoe UI" panose="020B0502040204020203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5">
              <a:alpha val="80000"/>
            </a:schemeClr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 UI Vorlag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ortierung xmlns="cef5e963-5a32-4926-b99c-c2a523f2f1f9" xsi:nil="true"/>
    <KeywordsZALF xmlns="cef5e963-5a32-4926-b99c-c2a523f2f1f9" xsi:nil="true"/>
    <DokumentSprache xmlns="cef5e963-5a32-4926-b99c-c2a523f2f1f9">Englisch</DokumentSprache>
    <g279002bde4745f3b5d37784b2d551e7 xmlns="cef5e963-5a32-4926-b99c-c2a523f2f1f9">
      <Terms xmlns="http://schemas.microsoft.com/office/infopath/2007/PartnerControls">
        <TermInfo xmlns="http://schemas.microsoft.com/office/infopath/2007/PartnerControls">
          <TermName xmlns="http://schemas.microsoft.com/office/infopath/2007/PartnerControls">Dokumentencenter</TermName>
          <TermId xmlns="http://schemas.microsoft.com/office/infopath/2007/PartnerControls">bc07e51b-8fbd-4ce7-bbff-5e128e18a345</TermId>
        </TermInfo>
        <TermInfo xmlns="http://schemas.microsoft.com/office/infopath/2007/PartnerControls">
          <TermName xmlns="http://schemas.microsoft.com/office/infopath/2007/PartnerControls"> Presse- ＆ Öffentlichkeitsarbeit</TermName>
          <TermId xmlns="http://schemas.microsoft.com/office/infopath/2007/PartnerControls">72396bba-feab-4209-9eac-00fcbaf4408f</TermId>
        </TermInfo>
        <TermInfo xmlns="http://schemas.microsoft.com/office/infopath/2007/PartnerControls">
          <TermName xmlns="http://schemas.microsoft.com/office/infopath/2007/PartnerControls"> Logos ＆ Vorlagen</TermName>
          <TermId xmlns="http://schemas.microsoft.com/office/infopath/2007/PartnerControls">7be4955d-9f5d-434d-994d-9343b4e630f9</TermId>
        </TermInfo>
      </Terms>
    </g279002bde4745f3b5d37784b2d551e7>
    <DokumentKategorieZALF xmlns="cef5e963-5a32-4926-b99c-c2a523f2f1f9">40</DokumentKategorieZALF>
    <TaxCatchAll xmlns="cef5e963-5a32-4926-b99c-c2a523f2f1f9">
      <Value>36</Value>
      <Value>44</Value>
      <Value>43</Value>
    </TaxCatchAll>
    <SchlagworteZALF xmlns="cef5e963-5a32-4926-b99c-c2a523f2f1f9">
      <Value>605</Value>
    </SchlagworteZALF>
    <lcf76f155ced4ddcb4097134ff3c332f xmlns="869f4e91-6d04-4314-a048-254ebaf942cc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ZALFDokumentSortiert" ma:contentTypeID="0x0101008FFAAF7EF1943B44A1838E9336CBD5D10300E19999747C81F64B8E7B7766490C0291" ma:contentTypeVersion="272" ma:contentTypeDescription="erbt von ZALFDokument + Sortierung Feld" ma:contentTypeScope="" ma:versionID="b4d986c2c24ef706441a9dfbd6c6f048">
  <xsd:schema xmlns:xsd="http://www.w3.org/2001/XMLSchema" xmlns:xs="http://www.w3.org/2001/XMLSchema" xmlns:p="http://schemas.microsoft.com/office/2006/metadata/properties" xmlns:ns2="cef5e963-5a32-4926-b99c-c2a523f2f1f9" xmlns:ns3="869f4e91-6d04-4314-a048-254ebaf942cc" targetNamespace="http://schemas.microsoft.com/office/2006/metadata/properties" ma:root="true" ma:fieldsID="36a923ef66ad10fed709abceeba55b9a" ns2:_="" ns3:_="">
    <xsd:import namespace="cef5e963-5a32-4926-b99c-c2a523f2f1f9"/>
    <xsd:import namespace="869f4e91-6d04-4314-a048-254ebaf942cc"/>
    <xsd:element name="properties">
      <xsd:complexType>
        <xsd:sequence>
          <xsd:element name="documentManagement">
            <xsd:complexType>
              <xsd:all>
                <xsd:element ref="ns2:Sortierung" minOccurs="0"/>
                <xsd:element ref="ns2:SchlagworteZALF" minOccurs="0"/>
                <xsd:element ref="ns2:KeywordsZALF" minOccurs="0"/>
                <xsd:element ref="ns2:DokumentKategorieZALF" minOccurs="0"/>
                <xsd:element ref="ns2:DokumentSprache"/>
                <xsd:element ref="ns2:KeywordsZALF_x003a_Term" minOccurs="0"/>
                <xsd:element ref="ns2:KeywordsZALF_x003a_ShortName" minOccurs="0"/>
                <xsd:element ref="ns2:KeywordsZALF_x003a_KurzName" minOccurs="0"/>
                <xsd:element ref="ns2:KeywordsZALF_x003a_Begriff" minOccurs="0"/>
                <xsd:element ref="ns2:TaxCatchAllLabel" minOccurs="0"/>
                <xsd:element ref="ns2:g279002bde4745f3b5d37784b2d551e7" minOccurs="0"/>
                <xsd:element ref="ns2:SchlagworteZALF_x003a_Synonyme" minOccurs="0"/>
                <xsd:element ref="ns2:SchlagworteZALF_x003a_Begriff" minOccurs="0"/>
                <xsd:element ref="ns2:SchlagworteZALF_x003a_ShortName" minOccurs="0"/>
                <xsd:element ref="ns2:SchlagworteZALF_x003a_KurzName" minOccurs="0"/>
                <xsd:element ref="ns2:SchlagworteZALF_x003a_Term" minOccurs="0"/>
                <xsd:element ref="ns2:SchlagworteZALF_x003a_Synonyms" minOccurs="0"/>
                <xsd:element ref="ns2:TaxCatchAll" minOccurs="0"/>
                <xsd:element ref="ns2:DokumentKategorieZALF_x003a_KurzName" minOccurs="0"/>
                <xsd:element ref="ns2:DokumentKategorieZALF_x003a_Synonyms" minOccurs="0"/>
                <xsd:element ref="ns2:DokumentKategorieZALF_x003a_Begriff" minOccurs="0"/>
                <xsd:element ref="ns2:DokumentKategorieZALF_x003a_Term" minOccurs="0"/>
                <xsd:element ref="ns2:DokumentKategorieZALF_x003a_Synonyme" minOccurs="0"/>
                <xsd:element ref="ns2:DokumentKategorieZALF_x003a_ShortName" minOccurs="0"/>
                <xsd:element ref="ns3:lcf76f155ced4ddcb4097134ff3c332f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f5e963-5a32-4926-b99c-c2a523f2f1f9" elementFormDefault="qualified">
    <xsd:import namespace="http://schemas.microsoft.com/office/2006/documentManagement/types"/>
    <xsd:import namespace="http://schemas.microsoft.com/office/infopath/2007/PartnerControls"/>
    <xsd:element name="Sortierung" ma:index="2" nillable="true" ma:displayName="Sortierung" ma:decimals="0" ma:internalName="Sortierung" ma:percentage="FALSE">
      <xsd:simpleType>
        <xsd:restriction base="dms:Number"/>
      </xsd:simpleType>
    </xsd:element>
    <xsd:element name="SchlagworteZALF" ma:index="3" nillable="true" ma:displayName="SchlagworteZALF" ma:description="ZALF Schlagworte für Suche, Sprachauswahl Deutsch" ma:list="{8e683bbc-3032-4834-ac03-3094c54b61f4}" ma:internalName="SchlagworteZALF" ma:showField="Begriff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" ma:index="4" nillable="true" ma:displayName="KeywordsZALF" ma:description="ZALF search keywords, language selection English" ma:list="{8e683bbc-3032-4834-ac03-3094c54b61f4}" ma:internalName="KeywordsZALF" ma:showField="Term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okumentKategorieZALF" ma:index="5" nillable="true" ma:displayName="DokumentKategorieZALF" ma:description="ZALF Dokumentkategorien, Sprachauswahl Deutsch" ma:list="{50f39882-4acf-469f-97e7-f83d99cc2204}" ma:internalName="DokumentKategorieZALF" ma:readOnly="false" ma:showField="Begriff" ma:web="6817f082-15cd-45a2-885e-0c0203180f69">
      <xsd:simpleType>
        <xsd:restriction base="dms:Lookup"/>
      </xsd:simpleType>
    </xsd:element>
    <xsd:element name="DokumentSprache" ma:index="6" ma:displayName="DokumentSprache" ma:default="Deutsch" ma:description="Das Dokument liegt in dieser Sprache vor." ma:format="Dropdown" ma:internalName="DokumentSprache" ma:readOnly="false">
      <xsd:simpleType>
        <xsd:restriction base="dms:Choice">
          <xsd:enumeration value="Deutsch"/>
          <xsd:enumeration value="Englisch"/>
          <xsd:enumeration value="Deutsch &amp; Englisch"/>
        </xsd:restriction>
      </xsd:simpleType>
    </xsd:element>
    <xsd:element name="KeywordsZALF_x003a_Term" ma:index="13" nillable="true" ma:displayName="KeywordsZALF:Term" ma:list="{8e683bbc-3032-4834-ac03-3094c54b61f4}" ma:internalName="KeywordsZALF_x003A_Term" ma:readOnly="true" ma:showField="Term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_x003a_ShortName" ma:index="14" nillable="true" ma:displayName="KeywordsZALF:ShortName" ma:list="{8e683bbc-3032-4834-ac03-3094c54b61f4}" ma:internalName="KeywordsZALF_x003A_ShortName" ma:readOnly="true" ma:showField="Short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_x003a_KurzName" ma:index="15" nillable="true" ma:displayName="KeywordsZALF:KurzName" ma:list="{8e683bbc-3032-4834-ac03-3094c54b61f4}" ma:internalName="KeywordsZALF_x003A_KurzName" ma:readOnly="true" ma:showField="Kurz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_x003a_Begriff" ma:index="16" nillable="true" ma:displayName="KeywordsZALF:Begriff" ma:list="{8e683bbc-3032-4834-ac03-3094c54b61f4}" ma:internalName="KeywordsZALF_x003A_Begriff" ma:readOnly="true" ma:showField="Begriff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8" nillable="true" ma:displayName="Taxonomy Catch All Column1" ma:hidden="true" ma:list="{80545d91-c751-4af5-ae07-be7bab08fab5}" ma:internalName="TaxCatchAllLabel" ma:readOnly="true" ma:showField="CatchAllDataLabel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g279002bde4745f3b5d37784b2d551e7" ma:index="19" nillable="true" ma:taxonomy="true" ma:internalName="g279002bde4745f3b5d37784b2d551e7" ma:taxonomyFieldName="Zielort" ma:displayName="Zielort" ma:default="" ma:fieldId="{0279002b-de47-45f3-b5d3-7784b2d551e7}" ma:taxonomyMulti="true" ma:sspId="8825f212-ac93-4429-a4da-3de05a17fb3c" ma:termSetId="5516ef6e-0b56-42e7-84b8-90b237c9514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chlagworteZALF_x003a_Synonyme" ma:index="20" nillable="true" ma:displayName="SchlagworteZALF:Synonyme" ma:list="{8e683bbc-3032-4834-ac03-3094c54b61f4}" ma:internalName="SchlagworteZALF_x003A_Synonyme" ma:readOnly="true" ma:showField="Synony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Begriff" ma:index="21" nillable="true" ma:displayName="SchlagworteZALF:Begriff" ma:list="{8e683bbc-3032-4834-ac03-3094c54b61f4}" ma:internalName="SchlagworteZALF_x003A_Begriff" ma:readOnly="true" ma:showField="Begriff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ShortName" ma:index="22" nillable="true" ma:displayName="SchlagworteZALF:ShortName" ma:list="{8e683bbc-3032-4834-ac03-3094c54b61f4}" ma:internalName="SchlagworteZALF_x003A_ShortName" ma:readOnly="true" ma:showField="Short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KurzName" ma:index="23" nillable="true" ma:displayName="SchlagworteZALF:KurzName" ma:list="{8e683bbc-3032-4834-ac03-3094c54b61f4}" ma:internalName="SchlagworteZALF_x003A_KurzName" ma:readOnly="true" ma:showField="Kurz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Term" ma:index="24" nillable="true" ma:displayName="SchlagworteZALF:Term" ma:list="{8e683bbc-3032-4834-ac03-3094c54b61f4}" ma:internalName="SchlagworteZALF_x003A_Term" ma:readOnly="true" ma:showField="Term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Synonyms" ma:index="25" nillable="true" ma:displayName="SchlagworteZALF:Synonyms" ma:list="{8e683bbc-3032-4834-ac03-3094c54b61f4}" ma:internalName="SchlagworteZALF_x003A_Synonyms" ma:readOnly="true" ma:showField="Synonyms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26" nillable="true" ma:displayName="Taxonomy Catch All Column" ma:hidden="true" ma:list="{80545d91-c751-4af5-ae07-be7bab08fab5}" ma:internalName="TaxCatchAll" ma:showField="CatchAllData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okumentKategorieZALF_x003a_KurzName" ma:index="27" nillable="true" ma:displayName="DokumentKategorieZALF:KurzName" ma:list="{50f39882-4acf-469f-97e7-f83d99cc2204}" ma:internalName="DokumentKategorieZALF_x003A_KurzName" ma:readOnly="true" ma:showField="KurzName" ma:web="6817f082-15cd-45a2-885e-0c0203180f69">
      <xsd:simpleType>
        <xsd:restriction base="dms:Lookup"/>
      </xsd:simpleType>
    </xsd:element>
    <xsd:element name="DokumentKategorieZALF_x003a_Synonyms" ma:index="28" nillable="true" ma:displayName="DokumentKategorieZALF:Synonyms" ma:list="{50f39882-4acf-469f-97e7-f83d99cc2204}" ma:internalName="DokumentKategorieZALF_x003A_Synonyms" ma:readOnly="true" ma:showField="Synonyms" ma:web="6817f082-15cd-45a2-885e-0c0203180f69">
      <xsd:simpleType>
        <xsd:restriction base="dms:Lookup"/>
      </xsd:simpleType>
    </xsd:element>
    <xsd:element name="DokumentKategorieZALF_x003a_Begriff" ma:index="29" nillable="true" ma:displayName="DokumentKategorieZALF:Begriff" ma:list="{50f39882-4acf-469f-97e7-f83d99cc2204}" ma:internalName="DokumentKategorieZALF_x003A_Begriff" ma:readOnly="true" ma:showField="Begriff" ma:web="6817f082-15cd-45a2-885e-0c0203180f69">
      <xsd:simpleType>
        <xsd:restriction base="dms:Lookup"/>
      </xsd:simpleType>
    </xsd:element>
    <xsd:element name="DokumentKategorieZALF_x003a_Term" ma:index="30" nillable="true" ma:displayName="DokumentKategorieZALF:Term" ma:list="{50f39882-4acf-469f-97e7-f83d99cc2204}" ma:internalName="DokumentKategorieZALF_x003A_Term" ma:readOnly="true" ma:showField="Term" ma:web="6817f082-15cd-45a2-885e-0c0203180f69">
      <xsd:simpleType>
        <xsd:restriction base="dms:Lookup"/>
      </xsd:simpleType>
    </xsd:element>
    <xsd:element name="DokumentKategorieZALF_x003a_Synonyme" ma:index="31" nillable="true" ma:displayName="DokumentKategorieZALF:Synonyme" ma:list="{50f39882-4acf-469f-97e7-f83d99cc2204}" ma:internalName="DokumentKategorieZALF_x003A_Synonyme" ma:readOnly="true" ma:showField="Synonyme" ma:web="6817f082-15cd-45a2-885e-0c0203180f69">
      <xsd:simpleType>
        <xsd:restriction base="dms:Lookup"/>
      </xsd:simpleType>
    </xsd:element>
    <xsd:element name="DokumentKategorieZALF_x003a_ShortName" ma:index="32" nillable="true" ma:displayName="DokumentKategorieZALF:ShortName" ma:list="{50f39882-4acf-469f-97e7-f83d99cc2204}" ma:internalName="DokumentKategorieZALF_x003A_ShortName" ma:readOnly="true" ma:showField="ShortName" ma:web="6817f082-15cd-45a2-885e-0c0203180f69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f4e91-6d04-4314-a048-254ebaf942cc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34" nillable="true" ma:taxonomy="true" ma:internalName="lcf76f155ced4ddcb4097134ff3c332f" ma:taxonomyFieldName="MediaServiceImageTags" ma:displayName="Bildmarkierungen" ma:readOnly="false" ma:fieldId="{5cf76f15-5ced-4ddc-b409-7134ff3c332f}" ma:taxonomyMulti="true" ma:sspId="8825f212-ac93-4429-a4da-3de05a17fb3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9" ma:displayName="Inhaltstyp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haredContentType xmlns="Microsoft.SharePoint.Taxonomy.ContentTypeSync" SourceId="8825f212-ac93-4429-a4da-3de05a17fb3c" ContentTypeId="0x0101008FFAAF7EF1943B44A1838E9336CBD5D103" PreviousValue="true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60DCDFF-0E60-40F6-B80C-ACA09FB343D7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cef5e963-5a32-4926-b99c-c2a523f2f1f9"/>
    <ds:schemaRef ds:uri="869f4e91-6d04-4314-a048-254ebaf942cc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D7E3223-BD42-45BF-AD79-B2B375AF1C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f5e963-5a32-4926-b99c-c2a523f2f1f9"/>
    <ds:schemaRef ds:uri="869f4e91-6d04-4314-a048-254ebaf942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86CA1A2-268A-45F1-8299-808FCF208145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58D3CC11-2040-4A51-B060-E2AEC26B9D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580</Words>
  <Application>Microsoft Office PowerPoint</Application>
  <PresentationFormat>Bildschirmpräsentation (16:9)</PresentationFormat>
  <Paragraphs>124</Paragraphs>
  <Slides>7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7</vt:i4>
      </vt:variant>
    </vt:vector>
  </HeadingPairs>
  <TitlesOfParts>
    <vt:vector size="17" baseType="lpstr">
      <vt:lpstr>Arial</vt:lpstr>
      <vt:lpstr>Calibri</vt:lpstr>
      <vt:lpstr>Open Sans Bold</vt:lpstr>
      <vt:lpstr>Open Sans Bold</vt:lpstr>
      <vt:lpstr>Open Sans Regular</vt:lpstr>
      <vt:lpstr>Segoe UI</vt:lpstr>
      <vt:lpstr>Segoe UI Semibold</vt:lpstr>
      <vt:lpstr>Wingdings</vt:lpstr>
      <vt:lpstr>Benutzerdefiniertes Design</vt:lpstr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(template)</dc:title>
  <dc:creator>Novamondo</dc:creator>
  <cp:lastModifiedBy>INET</cp:lastModifiedBy>
  <cp:revision>1027</cp:revision>
  <cp:lastPrinted>2024-05-03T10:09:50Z</cp:lastPrinted>
  <dcterms:created xsi:type="dcterms:W3CDTF">2016-02-03T16:44:18Z</dcterms:created>
  <dcterms:modified xsi:type="dcterms:W3CDTF">2025-11-26T20:40:10Z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0x0101008FFAAF7EF1943B44A1838E9336CBD5D10300E19999747C81F64B8E7B7766490C0291</vt:lpwstr>
  </property>
  <property fmtid="{D5CDD505-2E9C-101B-9397-08002B2CF9AE}" pid="3" name="Zielort">
    <vt:lpwstr>43;#Dokumentencenter|bc07e51b-8fbd-4ce7-bbff-5e128e18a345;#44;# Presse- ＆ Öffentlichkeitsarbeit|72396bba-feab-4209-9eac-00fcbaf4408f;#36;# Logos ＆ Vorlagen|7be4955d-9f5d-434d-994d-9343b4e630f9</vt:lpwstr>
  </property>
</Properties>
</file>