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3"/>
  </p:notesMasterIdLst>
  <p:handoutMasterIdLst>
    <p:handoutMasterId r:id="rId14"/>
  </p:handoutMasterIdLst>
  <p:sldIdLst>
    <p:sldId id="410" r:id="rId7"/>
    <p:sldId id="528" r:id="rId8"/>
    <p:sldId id="529" r:id="rId9"/>
    <p:sldId id="532" r:id="rId10"/>
    <p:sldId id="530" r:id="rId11"/>
    <p:sldId id="531" r:id="rId12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7629"/>
    <a:srgbClr val="000000"/>
    <a:srgbClr val="FBFBFA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594" y="120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25.11.2025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:a16="http://schemas.microsoft.com/office/drawing/2014/main" xmlns="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25.11.2025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3256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8058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6555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:a16="http://schemas.microsoft.com/office/drawing/2014/main" xmlns="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:a16="http://schemas.microsoft.com/office/drawing/2014/main" xmlns="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:a16="http://schemas.microsoft.com/office/drawing/2014/main" xmlns="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:a16="http://schemas.microsoft.com/office/drawing/2014/main" xmlns="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:a16="http://schemas.microsoft.com/office/drawing/2014/main" xmlns="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dcomic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563638"/>
            <a:ext cx="8316924" cy="856612"/>
          </a:xfrm>
        </p:spPr>
        <p:txBody>
          <a:bodyPr/>
          <a:lstStyle/>
          <a:p>
            <a:pPr algn="ctr"/>
            <a:r>
              <a:rPr lang="de-DE" sz="4800" i="1" dirty="0"/>
              <a:t>„</a:t>
            </a:r>
            <a:r>
              <a:rPr lang="de-DE" sz="4800" i="1" dirty="0" err="1"/>
              <a:t>MonksHillLab</a:t>
            </a:r>
            <a:r>
              <a:rPr lang="de-DE" sz="4800" i="1" dirty="0"/>
              <a:t>“ </a:t>
            </a:r>
            <a:r>
              <a:rPr lang="de-DE" sz="4800" dirty="0"/>
              <a:t>Sessions </a:t>
            </a:r>
            <a:r>
              <a:rPr lang="de-DE" sz="4800" dirty="0" smtClean="0"/>
              <a:t>3: </a:t>
            </a:r>
            <a:r>
              <a:rPr lang="de-DE" sz="4800" dirty="0" err="1"/>
              <a:t>How</a:t>
            </a:r>
            <a:r>
              <a:rPr lang="de-DE" sz="4800" dirty="0"/>
              <a:t> </a:t>
            </a:r>
            <a:r>
              <a:rPr lang="de-DE" sz="4800" dirty="0" err="1"/>
              <a:t>to</a:t>
            </a:r>
            <a:r>
              <a:rPr lang="de-DE" sz="4800" dirty="0"/>
              <a:t> </a:t>
            </a:r>
            <a:r>
              <a:rPr lang="de-DE" sz="4800" dirty="0" err="1" smtClean="0"/>
              <a:t>write</a:t>
            </a:r>
            <a:r>
              <a:rPr lang="de-DE" sz="4800" dirty="0" smtClean="0"/>
              <a:t> </a:t>
            </a:r>
            <a:r>
              <a:rPr lang="de-DE" sz="4800" dirty="0" err="1" smtClean="0"/>
              <a:t>scientifically</a:t>
            </a:r>
            <a:r>
              <a:rPr lang="de-DE" sz="4800" dirty="0" smtClean="0"/>
              <a:t> I</a:t>
            </a:r>
            <a:r>
              <a:rPr lang="de-DE" sz="4800" dirty="0"/>
              <a:t>“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Mathias Hoffmann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How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make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coffee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Starter Task: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1 Person describes how to make 7 cups of </a:t>
            </a:r>
            <a:r>
              <a:rPr lang="en-US" sz="1400" dirty="0" err="1" smtClean="0"/>
              <a:t>coffe</a:t>
            </a:r>
            <a:r>
              <a:rPr lang="en-US" sz="1400" dirty="0" smtClean="0"/>
              <a:t> using the coffee maker</a:t>
            </a: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Discuss at end what that might have to do with scientific writing</a:t>
            </a: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2" t="13851" r="30747" b="15831"/>
          <a:stretch/>
        </p:blipFill>
        <p:spPr>
          <a:xfrm>
            <a:off x="6660232" y="1131590"/>
            <a:ext cx="1918300" cy="3421832"/>
          </a:xfrm>
          <a:prstGeom prst="rect">
            <a:avLst/>
          </a:prstGeom>
        </p:spPr>
      </p:pic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39652" y="3291830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 smtClean="0">
                <a:solidFill>
                  <a:srgbClr val="C00000"/>
                </a:solidFill>
              </a:rPr>
              <a:t>Lesson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learned</a:t>
            </a:r>
            <a:r>
              <a:rPr lang="de-DE" sz="4000" b="1" i="1" dirty="0" smtClean="0">
                <a:solidFill>
                  <a:srgbClr val="C00000"/>
                </a:solidFill>
              </a:rPr>
              <a:t>?</a:t>
            </a:r>
            <a:endParaRPr lang="de-DE" sz="4000" b="1" i="1" dirty="0">
              <a:solidFill>
                <a:srgbClr val="C0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Writing </a:t>
            </a:r>
            <a:r>
              <a:rPr lang="de-DE" dirty="0" err="1" smtClean="0">
                <a:solidFill>
                  <a:schemeClr val="bg1"/>
                </a:solidFill>
              </a:rPr>
              <a:t>task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evaluation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Task: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Going through paragraphs step by step (first person responsible followed by </a:t>
            </a:r>
            <a:r>
              <a:rPr lang="en-US" sz="1400" dirty="0" err="1" smtClean="0"/>
              <a:t>all+Mathias</a:t>
            </a:r>
            <a:r>
              <a:rPr lang="en-US" sz="1400" dirty="0" smtClean="0"/>
              <a:t>)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19" y="2166707"/>
            <a:ext cx="5850359" cy="438150"/>
          </a:xfrm>
        </p:spPr>
        <p:txBody>
          <a:bodyPr/>
          <a:lstStyle/>
          <a:p>
            <a:r>
              <a:rPr lang="de-DE" dirty="0" err="1" smtClean="0"/>
              <a:t>Expectation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604857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Check for internal structure, precision and language, as well as </a:t>
            </a:r>
            <a:r>
              <a:rPr lang="en-US" sz="1400" dirty="0" err="1" smtClean="0"/>
              <a:t>formalia</a:t>
            </a:r>
            <a:r>
              <a:rPr lang="en-US" sz="1400" dirty="0" smtClean="0"/>
              <a:t>!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4968044" y="1131590"/>
            <a:ext cx="4005681" cy="2304256"/>
            <a:chOff x="3707904" y="1131590"/>
            <a:chExt cx="5265822" cy="2304256"/>
          </a:xfrm>
        </p:grpSpPr>
        <p:sp>
          <p:nvSpPr>
            <p:cNvPr id="12" name="Rechteck 11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  <p:sp>
        <p:nvSpPr>
          <p:cNvPr id="14" name="Rechteck 13"/>
          <p:cNvSpPr/>
          <p:nvPr/>
        </p:nvSpPr>
        <p:spPr>
          <a:xfrm>
            <a:off x="5585961" y="3451230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492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Issue</a:t>
            </a:r>
            <a:r>
              <a:rPr lang="de-DE" dirty="0" smtClean="0">
                <a:solidFill>
                  <a:schemeClr val="bg1"/>
                </a:solidFill>
              </a:rPr>
              <a:t> I. Internal </a:t>
            </a:r>
            <a:r>
              <a:rPr lang="de-DE" dirty="0" err="1" smtClean="0">
                <a:solidFill>
                  <a:schemeClr val="bg1"/>
                </a:solidFill>
              </a:rPr>
              <a:t>Structure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Common issue: Text lacks clear organization and is thus difficult to follow!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19" y="2166707"/>
            <a:ext cx="5850359" cy="438150"/>
          </a:xfrm>
        </p:spPr>
        <p:txBody>
          <a:bodyPr/>
          <a:lstStyle/>
          <a:p>
            <a:r>
              <a:rPr lang="de-DE" dirty="0" err="1" smtClean="0"/>
              <a:t>Expectation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604857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Logical flow of thoughts/arguments/information (each sentence 1 to 2 sentences)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Make transitions (linking sentences and avoid jumps of ideas)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Tip: write bullet point skeleton of paragraph first and structure before writing the section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5364088" y="1131590"/>
            <a:ext cx="3609637" cy="3096344"/>
            <a:chOff x="3707904" y="1131590"/>
            <a:chExt cx="5265822" cy="2304256"/>
          </a:xfrm>
        </p:grpSpPr>
        <p:sp>
          <p:nvSpPr>
            <p:cNvPr id="13" name="Rechteck 12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  <p:sp>
        <p:nvSpPr>
          <p:cNvPr id="15" name="Rechteck 14"/>
          <p:cNvSpPr/>
          <p:nvPr/>
        </p:nvSpPr>
        <p:spPr>
          <a:xfrm>
            <a:off x="5585961" y="4246954"/>
            <a:ext cx="34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3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Issue</a:t>
            </a:r>
            <a:r>
              <a:rPr lang="de-DE" dirty="0" smtClean="0">
                <a:solidFill>
                  <a:schemeClr val="bg1"/>
                </a:solidFill>
              </a:rPr>
              <a:t> II. Language/Precision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40675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Common issue: vague and </a:t>
            </a:r>
            <a:r>
              <a:rPr lang="en-US" sz="1400" dirty="0" err="1" smtClean="0"/>
              <a:t>ambigious</a:t>
            </a:r>
            <a:r>
              <a:rPr lang="en-US" sz="1400" dirty="0" smtClean="0"/>
              <a:t> wording; redundancy (partially due to bas structure); low information density!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2283718"/>
            <a:ext cx="5850359" cy="438150"/>
          </a:xfrm>
        </p:spPr>
        <p:txBody>
          <a:bodyPr/>
          <a:lstStyle/>
          <a:p>
            <a:r>
              <a:rPr lang="de-DE" dirty="0" err="1" smtClean="0"/>
              <a:t>Expectation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721868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Use simple and direct language (we don’t write </a:t>
            </a:r>
            <a:r>
              <a:rPr lang="en-US" sz="1400" dirty="0" err="1" smtClean="0"/>
              <a:t>prosa</a:t>
            </a:r>
            <a:r>
              <a:rPr lang="en-US" sz="1400" dirty="0" smtClean="0"/>
              <a:t>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Define terms and abbreviations once and stick to them (avoid </a:t>
            </a:r>
            <a:r>
              <a:rPr lang="en-US" sz="1400" dirty="0" err="1" smtClean="0"/>
              <a:t>synonymes</a:t>
            </a:r>
            <a:r>
              <a:rPr lang="en-US" sz="1400" dirty="0" smtClean="0"/>
              <a:t>) and avoid fill words or repetitions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Tip: reread (or let someone else reread) after drafting and misinterpret each vague/unprecise phrase/sentence in bad faith </a:t>
            </a:r>
            <a:r>
              <a:rPr lang="en-US" sz="1400" dirty="0" smtClean="0">
                <a:sym typeface="Wingdings" panose="05000000000000000000" pitchFamily="2" charset="2"/>
              </a:rPr>
              <a:t> than replace with precise </a:t>
            </a:r>
            <a:r>
              <a:rPr lang="en-US" sz="1400" dirty="0" err="1" smtClean="0">
                <a:sym typeface="Wingdings" panose="05000000000000000000" pitchFamily="2" charset="2"/>
              </a:rPr>
              <a:t>unambigious</a:t>
            </a:r>
            <a:r>
              <a:rPr lang="en-US" sz="1400" dirty="0" smtClean="0">
                <a:sym typeface="Wingdings" panose="05000000000000000000" pitchFamily="2" charset="2"/>
              </a:rPr>
              <a:t> sentence/phrase</a:t>
            </a:r>
            <a:endParaRPr lang="en-US" sz="1400" dirty="0" smtClean="0"/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00092" y="1445868"/>
            <a:ext cx="3600400" cy="438150"/>
          </a:xfrm>
        </p:spPr>
        <p:txBody>
          <a:bodyPr/>
          <a:lstStyle/>
          <a:p>
            <a:pPr algn="ctr"/>
            <a:r>
              <a:rPr lang="de-DE" sz="1200" b="1" i="1" u="sng" dirty="0" err="1" smtClean="0">
                <a:solidFill>
                  <a:srgbClr val="C00000"/>
                </a:solidFill>
              </a:rPr>
              <a:t>Example</a:t>
            </a:r>
            <a:r>
              <a:rPr lang="de-DE" sz="1200" b="1" i="1" u="sng" dirty="0" smtClean="0">
                <a:solidFill>
                  <a:srgbClr val="C00000"/>
                </a:solidFill>
              </a:rPr>
              <a:t> 1:</a:t>
            </a:r>
          </a:p>
          <a:p>
            <a:pPr algn="ctr"/>
            <a:r>
              <a:rPr lang="de-DE" sz="1200" dirty="0" smtClean="0">
                <a:solidFill>
                  <a:srgbClr val="C00000"/>
                </a:solidFill>
              </a:rPr>
              <a:t>“</a:t>
            </a:r>
            <a:r>
              <a:rPr lang="en-US" sz="1200" dirty="0">
                <a:solidFill>
                  <a:srgbClr val="C00000"/>
                </a:solidFill>
              </a:rPr>
              <a:t>Microclimate loggers (TOMST, TMS-4, Czech Republic) were installed 10 cm deep inside the </a:t>
            </a:r>
            <a:r>
              <a:rPr lang="en-US" sz="1200" dirty="0" smtClean="0">
                <a:solidFill>
                  <a:srgbClr val="C00000"/>
                </a:solidFill>
              </a:rPr>
              <a:t>frame…</a:t>
            </a:r>
            <a:r>
              <a:rPr lang="de-DE" sz="1200" dirty="0" smtClean="0">
                <a:solidFill>
                  <a:srgbClr val="C00000"/>
                </a:solidFill>
              </a:rPr>
              <a:t>“</a:t>
            </a:r>
            <a:endParaRPr lang="de-DE" sz="1200" dirty="0">
              <a:solidFill>
                <a:srgbClr val="C00000"/>
              </a:solidFill>
            </a:endParaRP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00092" y="2542570"/>
            <a:ext cx="3600400" cy="438150"/>
          </a:xfrm>
        </p:spPr>
        <p:txBody>
          <a:bodyPr/>
          <a:lstStyle/>
          <a:p>
            <a:pPr algn="ctr"/>
            <a:r>
              <a:rPr lang="de-DE" sz="1200" b="1" i="1" u="sng" dirty="0" err="1" smtClean="0">
                <a:solidFill>
                  <a:srgbClr val="C00000"/>
                </a:solidFill>
              </a:rPr>
              <a:t>Example</a:t>
            </a:r>
            <a:r>
              <a:rPr lang="de-DE" sz="1200" b="1" i="1" u="sng" dirty="0" smtClean="0">
                <a:solidFill>
                  <a:srgbClr val="C00000"/>
                </a:solidFill>
              </a:rPr>
              <a:t> 2:</a:t>
            </a:r>
          </a:p>
          <a:p>
            <a:pPr algn="ctr"/>
            <a:r>
              <a:rPr lang="de-DE" sz="1200" dirty="0" smtClean="0">
                <a:solidFill>
                  <a:srgbClr val="C00000"/>
                </a:solidFill>
              </a:rPr>
              <a:t>“</a:t>
            </a:r>
            <a:r>
              <a:rPr lang="en-US" sz="1200" dirty="0">
                <a:solidFill>
                  <a:srgbClr val="C00000"/>
                </a:solidFill>
              </a:rPr>
              <a:t>During the experiment, every pot was  measured once per week for a 24 hours cycle, without repeating the same combination of drought timing group and </a:t>
            </a:r>
            <a:r>
              <a:rPr lang="en-US" sz="1200" dirty="0" err="1">
                <a:solidFill>
                  <a:srgbClr val="C00000"/>
                </a:solidFill>
              </a:rPr>
              <a:t>ASi</a:t>
            </a:r>
            <a:r>
              <a:rPr lang="en-US" sz="1200" dirty="0">
                <a:solidFill>
                  <a:srgbClr val="C00000"/>
                </a:solidFill>
              </a:rPr>
              <a:t> treatment within the same cycle, in a randomly assigned chamber.  However, during each drought period, the pots belonging to the drought-treated group were measured continuously throughout the drought </a:t>
            </a:r>
            <a:r>
              <a:rPr lang="en-US" sz="1200" dirty="0" smtClean="0">
                <a:solidFill>
                  <a:srgbClr val="C00000"/>
                </a:solidFill>
              </a:rPr>
              <a:t>period…</a:t>
            </a:r>
            <a:r>
              <a:rPr lang="de-DE" sz="1200" dirty="0" smtClean="0">
                <a:solidFill>
                  <a:srgbClr val="C00000"/>
                </a:solidFill>
              </a:rPr>
              <a:t>“</a:t>
            </a:r>
            <a:endParaRPr lang="de-DE" sz="1200" dirty="0">
              <a:solidFill>
                <a:srgbClr val="C0000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0224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Issue</a:t>
            </a:r>
            <a:r>
              <a:rPr lang="de-DE" dirty="0" smtClean="0">
                <a:solidFill>
                  <a:schemeClr val="bg1"/>
                </a:solidFill>
              </a:rPr>
              <a:t> III. </a:t>
            </a:r>
            <a:r>
              <a:rPr lang="de-DE" dirty="0" err="1" smtClean="0">
                <a:solidFill>
                  <a:schemeClr val="bg1"/>
                </a:solidFill>
              </a:rPr>
              <a:t>Formalia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Style/requirements not met (too informal/not aligned with academic standards)</a:t>
            </a:r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19" y="2166707"/>
            <a:ext cx="5850359" cy="438150"/>
          </a:xfrm>
        </p:spPr>
        <p:txBody>
          <a:bodyPr/>
          <a:lstStyle/>
          <a:p>
            <a:r>
              <a:rPr lang="de-DE" dirty="0" err="1" smtClean="0"/>
              <a:t>Expectation</a:t>
            </a:r>
            <a:r>
              <a:rPr lang="de-DE" dirty="0" smtClean="0"/>
              <a:t>?:</a:t>
            </a:r>
            <a:endParaRPr lang="de-DE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2604857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Follow </a:t>
            </a:r>
            <a:r>
              <a:rPr lang="en-US" sz="1400" dirty="0" err="1" smtClean="0"/>
              <a:t>formalia</a:t>
            </a:r>
            <a:r>
              <a:rPr lang="en-US" sz="1400" dirty="0" smtClean="0"/>
              <a:t> strictly (journal/reference formatting, word count limits/use of abbreviations/terminology!)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err="1" smtClean="0"/>
              <a:t>Allways</a:t>
            </a:r>
            <a:r>
              <a:rPr lang="en-US" sz="1400" dirty="0" smtClean="0"/>
              <a:t> ground statements in evidence (cite or show data)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Tip: compare your </a:t>
            </a:r>
            <a:r>
              <a:rPr lang="en-US" sz="1400" dirty="0" err="1" smtClean="0"/>
              <a:t>darft</a:t>
            </a:r>
            <a:r>
              <a:rPr lang="en-US" sz="1400" dirty="0" smtClean="0"/>
              <a:t> against </a:t>
            </a:r>
            <a:r>
              <a:rPr lang="en-US" sz="1400" dirty="0" err="1" smtClean="0"/>
              <a:t>r´target</a:t>
            </a:r>
            <a:r>
              <a:rPr lang="en-US" sz="1400" dirty="0" smtClean="0"/>
              <a:t> journal articles </a:t>
            </a:r>
            <a:r>
              <a:rPr lang="en-US" sz="1400" dirty="0" smtClean="0">
                <a:sym typeface="Wingdings" panose="05000000000000000000" pitchFamily="2" charset="2"/>
              </a:rPr>
              <a:t> adjust style, terminology and structure accordingly!</a:t>
            </a:r>
            <a:endParaRPr lang="en-US" sz="1400" dirty="0" smtClean="0"/>
          </a:p>
          <a:p>
            <a:pPr>
              <a:spcBef>
                <a:spcPts val="1800"/>
              </a:spcBef>
            </a:pPr>
            <a:endParaRPr lang="en-US" sz="1400" dirty="0" smtClean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292080" y="1947632"/>
            <a:ext cx="3564396" cy="438150"/>
          </a:xfrm>
        </p:spPr>
        <p:txBody>
          <a:bodyPr/>
          <a:lstStyle/>
          <a:p>
            <a:pPr algn="ctr"/>
            <a:r>
              <a:rPr lang="de-DE" sz="2000" b="1" i="1" dirty="0" smtClean="0">
                <a:solidFill>
                  <a:srgbClr val="C00000"/>
                </a:solidFill>
              </a:rPr>
              <a:t>This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requires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no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thinking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only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discipline</a:t>
            </a:r>
            <a:r>
              <a:rPr lang="de-DE" sz="2000" b="1" i="1" dirty="0" smtClean="0">
                <a:solidFill>
                  <a:srgbClr val="C00000"/>
                </a:solidFill>
              </a:rPr>
              <a:t>.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Mistakes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here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make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the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reader</a:t>
            </a:r>
            <a:r>
              <a:rPr lang="de-DE" sz="2000" b="1" i="1" dirty="0" smtClean="0">
                <a:solidFill>
                  <a:srgbClr val="C00000"/>
                </a:solidFill>
              </a:rPr>
              <a:t>/</a:t>
            </a:r>
            <a:r>
              <a:rPr lang="de-DE" sz="2000" b="1" i="1" dirty="0" err="1" smtClean="0">
                <a:solidFill>
                  <a:srgbClr val="C00000"/>
                </a:solidFill>
              </a:rPr>
              <a:t>reviewer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thinking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dont</a:t>
            </a:r>
            <a:r>
              <a:rPr lang="de-DE" sz="2000" b="1" i="1" dirty="0" smtClean="0">
                <a:solidFill>
                  <a:srgbClr val="C00000"/>
                </a:solidFill>
              </a:rPr>
              <a:t> care.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Its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the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part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of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wtiting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are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u="sng" dirty="0" err="1" smtClean="0">
                <a:solidFill>
                  <a:srgbClr val="C00000"/>
                </a:solidFill>
              </a:rPr>
              <a:t>expected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to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master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without</a:t>
            </a:r>
            <a:r>
              <a:rPr lang="de-DE" sz="2000" b="1" i="1" dirty="0" smtClean="0">
                <a:solidFill>
                  <a:srgbClr val="C00000"/>
                </a:solidFill>
              </a:rPr>
              <a:t> </a:t>
            </a:r>
            <a:r>
              <a:rPr lang="de-DE" sz="2000" b="1" i="1" dirty="0" err="1" smtClean="0">
                <a:solidFill>
                  <a:srgbClr val="C00000"/>
                </a:solidFill>
              </a:rPr>
              <a:t>help</a:t>
            </a:r>
            <a:r>
              <a:rPr lang="de-DE" sz="2000" b="1" i="1" dirty="0" smtClean="0">
                <a:solidFill>
                  <a:srgbClr val="C00000"/>
                </a:solidFill>
              </a:rPr>
              <a:t>!</a:t>
            </a:r>
            <a:endParaRPr lang="de-DE" sz="2000" b="1" i="1" dirty="0">
              <a:solidFill>
                <a:srgbClr val="C0000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48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60DCDFF-0E60-40F6-B80C-ACA09FB343D7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cef5e963-5a32-4926-b99c-c2a523f2f1f9"/>
    <ds:schemaRef ds:uri="869f4e91-6d04-4314-a048-254ebaf942cc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483</Words>
  <Application>Microsoft Office PowerPoint</Application>
  <PresentationFormat>Bildschirmpräsentation (16:9)</PresentationFormat>
  <Paragraphs>42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1000</cp:revision>
  <cp:lastPrinted>2024-05-03T10:09:50Z</cp:lastPrinted>
  <dcterms:created xsi:type="dcterms:W3CDTF">2016-02-03T16:44:18Z</dcterms:created>
  <dcterms:modified xsi:type="dcterms:W3CDTF">2025-11-25T17:44:47Z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