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2"/>
  </p:notesMasterIdLst>
  <p:handoutMasterIdLst>
    <p:handoutMasterId r:id="rId13"/>
  </p:handoutMasterIdLst>
  <p:sldIdLst>
    <p:sldId id="410" r:id="rId7"/>
    <p:sldId id="528" r:id="rId8"/>
    <p:sldId id="542" r:id="rId9"/>
    <p:sldId id="543" r:id="rId10"/>
    <p:sldId id="532" r:id="rId11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FBFA"/>
    <a:srgbClr val="647629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49" d="100"/>
          <a:sy n="149" d="100"/>
        </p:scale>
        <p:origin x="390" y="114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21.11.2025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="" xmlns:a16="http://schemas.microsoft.com/office/drawing/2014/main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21.11.2025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2401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696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="" xmlns:a16="http://schemas.microsoft.com/office/drawing/2014/main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="" xmlns:a16="http://schemas.microsoft.com/office/drawing/2014/main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="" xmlns:a16="http://schemas.microsoft.com/office/drawing/2014/main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="" xmlns:a16="http://schemas.microsoft.com/office/drawing/2014/main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="" xmlns:a16="http://schemas.microsoft.com/office/drawing/2014/main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131590"/>
            <a:ext cx="8316924" cy="856612"/>
          </a:xfrm>
        </p:spPr>
        <p:txBody>
          <a:bodyPr/>
          <a:lstStyle/>
          <a:p>
            <a:pPr algn="ctr"/>
            <a:r>
              <a:rPr lang="de-DE" sz="4800" i="1" dirty="0" smtClean="0"/>
              <a:t>„</a:t>
            </a:r>
            <a:r>
              <a:rPr lang="de-DE" sz="4800" i="1" dirty="0" err="1" smtClean="0"/>
              <a:t>MonksHillLab</a:t>
            </a:r>
            <a:r>
              <a:rPr lang="de-DE" sz="4800" i="1" dirty="0" smtClean="0"/>
              <a:t>“ </a:t>
            </a:r>
            <a:r>
              <a:rPr lang="de-DE" sz="4800" dirty="0" smtClean="0"/>
              <a:t>Sessions </a:t>
            </a:r>
            <a:r>
              <a:rPr lang="de-DE" sz="4800" dirty="0" smtClean="0"/>
              <a:t>2: </a:t>
            </a:r>
            <a:r>
              <a:rPr lang="de-DE" sz="4800" dirty="0" err="1" smtClean="0"/>
              <a:t>How</a:t>
            </a:r>
            <a:r>
              <a:rPr lang="de-DE" sz="4800" dirty="0" smtClean="0"/>
              <a:t> </a:t>
            </a:r>
            <a:r>
              <a:rPr lang="de-DE" sz="4800" dirty="0" err="1" smtClean="0"/>
              <a:t>to</a:t>
            </a:r>
            <a:r>
              <a:rPr lang="de-DE" sz="4800" dirty="0" smtClean="0"/>
              <a:t> </a:t>
            </a:r>
            <a:r>
              <a:rPr lang="de-DE" sz="4800" dirty="0" err="1" smtClean="0"/>
              <a:t>organize</a:t>
            </a:r>
            <a:r>
              <a:rPr lang="de-DE" sz="4800" dirty="0" smtClean="0"/>
              <a:t> </a:t>
            </a:r>
            <a:r>
              <a:rPr lang="de-DE" sz="4800" dirty="0" err="1" smtClean="0"/>
              <a:t>your</a:t>
            </a:r>
            <a:r>
              <a:rPr lang="de-DE" sz="4800" dirty="0" smtClean="0"/>
              <a:t> </a:t>
            </a:r>
            <a:r>
              <a:rPr lang="de-DE" sz="4800" dirty="0" err="1" smtClean="0"/>
              <a:t>supervisory</a:t>
            </a:r>
            <a:r>
              <a:rPr lang="de-DE" sz="4800" dirty="0" smtClean="0"/>
              <a:t> </a:t>
            </a:r>
            <a:r>
              <a:rPr lang="de-DE" sz="4800" dirty="0" err="1" smtClean="0"/>
              <a:t>meetings</a:t>
            </a:r>
            <a:r>
              <a:rPr lang="de-DE" sz="4800" dirty="0" smtClean="0"/>
              <a:t> I“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</a:t>
            </a:r>
            <a:r>
              <a:rPr lang="de-DE" dirty="0" smtClean="0"/>
              <a:t>Hoffmann, Maren </a:t>
            </a:r>
            <a:r>
              <a:rPr lang="de-DE" dirty="0" err="1" smtClean="0"/>
              <a:t>Dubbert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Murders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mysteries</a:t>
            </a:r>
            <a:r>
              <a:rPr lang="de-DE" dirty="0" smtClean="0">
                <a:solidFill>
                  <a:schemeClr val="bg1"/>
                </a:solidFill>
              </a:rPr>
              <a:t>!? The </a:t>
            </a:r>
            <a:r>
              <a:rPr lang="de-DE" dirty="0" err="1" smtClean="0">
                <a:solidFill>
                  <a:schemeClr val="bg1"/>
                </a:solidFill>
              </a:rPr>
              <a:t>broken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coffee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maschine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5436603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dirty="0"/>
              <a:t>coffee machine is </a:t>
            </a:r>
            <a:r>
              <a:rPr lang="en-US" sz="1400" dirty="0" smtClean="0"/>
              <a:t>broken (oh </a:t>
            </a:r>
            <a:r>
              <a:rPr lang="en-US" sz="1400" dirty="0" err="1" smtClean="0"/>
              <a:t>nooo</a:t>
            </a:r>
            <a:r>
              <a:rPr lang="en-US" sz="1400" dirty="0" smtClean="0"/>
              <a:t>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It </a:t>
            </a:r>
            <a:r>
              <a:rPr lang="en-US" sz="1400" dirty="0"/>
              <a:t>won't make coffee. I know the issue. Your goal is to find it. </a:t>
            </a:r>
            <a:endParaRPr lang="en-US" sz="14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 </a:t>
            </a:r>
            <a:r>
              <a:rPr lang="en-US" sz="1400" dirty="0"/>
              <a:t>cannot ask me questions. You </a:t>
            </a:r>
            <a:r>
              <a:rPr lang="en-US" sz="1400" dirty="0" smtClean="0"/>
              <a:t>can, however, state </a:t>
            </a:r>
            <a:r>
              <a:rPr lang="en-US" sz="1400" dirty="0"/>
              <a:t>theories and </a:t>
            </a:r>
            <a:r>
              <a:rPr lang="en-US" sz="1400" dirty="0" smtClean="0"/>
              <a:t>tests and I will answer by giving test results.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E.g., </a:t>
            </a:r>
            <a:r>
              <a:rPr lang="en-US" sz="1400" b="1" i="1" dirty="0" smtClean="0"/>
              <a:t>We theorize </a:t>
            </a:r>
            <a:r>
              <a:rPr lang="en-US" sz="1400" dirty="0" smtClean="0"/>
              <a:t>the </a:t>
            </a:r>
            <a:r>
              <a:rPr lang="en-US" sz="1400" dirty="0" err="1" smtClean="0"/>
              <a:t>maschine</a:t>
            </a:r>
            <a:r>
              <a:rPr lang="en-US" sz="1400" dirty="0" smtClean="0"/>
              <a:t> is plugged and the power light is on. </a:t>
            </a:r>
            <a:r>
              <a:rPr lang="en-US" sz="1400" b="1" i="1" dirty="0" smtClean="0"/>
              <a:t>We well test this by </a:t>
            </a:r>
            <a:r>
              <a:rPr lang="en-US" sz="1400" dirty="0" smtClean="0"/>
              <a:t>checking the </a:t>
            </a:r>
            <a:r>
              <a:rPr lang="en-US" sz="1400" dirty="0" err="1" smtClean="0"/>
              <a:t>poewer</a:t>
            </a:r>
            <a:r>
              <a:rPr lang="en-US" sz="1400" dirty="0" smtClean="0"/>
              <a:t> cable!” 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1500" y="3930541"/>
            <a:ext cx="6568571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did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you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observed</a:t>
            </a:r>
            <a:r>
              <a:rPr lang="de-DE" sz="2800" b="1" i="1" dirty="0" smtClean="0">
                <a:solidFill>
                  <a:srgbClr val="C00000"/>
                </a:solidFill>
              </a:rPr>
              <a:t>?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0" r="14301"/>
          <a:stretch/>
        </p:blipFill>
        <p:spPr>
          <a:xfrm>
            <a:off x="5940152" y="1080873"/>
            <a:ext cx="2880320" cy="3358188"/>
          </a:xfrm>
          <a:prstGeom prst="rect">
            <a:avLst/>
          </a:prstGeom>
        </p:spPr>
      </p:pic>
      <p:sp>
        <p:nvSpPr>
          <p:cNvPr id="11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9142" y="4490744"/>
            <a:ext cx="6568571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might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this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has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to</a:t>
            </a:r>
            <a:r>
              <a:rPr lang="de-DE" sz="2800" b="1" i="1" dirty="0" smtClean="0">
                <a:solidFill>
                  <a:srgbClr val="C00000"/>
                </a:solidFill>
              </a:rPr>
              <a:t> do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with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topic</a:t>
            </a:r>
            <a:r>
              <a:rPr lang="de-DE" sz="2800" b="1" i="1" dirty="0" smtClean="0">
                <a:solidFill>
                  <a:srgbClr val="C00000"/>
                </a:solidFill>
              </a:rPr>
              <a:t>?</a:t>
            </a:r>
            <a:endParaRPr lang="de-DE" sz="2800" b="1" i="1" dirty="0">
              <a:solidFill>
                <a:srgbClr val="C0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1"/>
                </a:solidFill>
              </a:rPr>
              <a:t>The 3-Part Communication </a:t>
            </a:r>
            <a:r>
              <a:rPr lang="en-US" sz="2000" dirty="0" smtClean="0">
                <a:solidFill>
                  <a:schemeClr val="bg1"/>
                </a:solidFill>
              </a:rPr>
              <a:t>Protocol!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1134" y="1185792"/>
            <a:ext cx="5850359" cy="438150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9658" y="1476592"/>
            <a:ext cx="3460072" cy="43815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b="1" i="1" dirty="0" smtClean="0"/>
              <a:t>Briefing:  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This is about [Project Name]." </a:t>
            </a:r>
            <a:endParaRPr lang="en-US" sz="1200" dirty="0" smtClean="0"/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We are focusing on [Specific Component/Issue]."  </a:t>
            </a:r>
            <a:endParaRPr lang="en-US" sz="1200" dirty="0" smtClean="0"/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The goal of this talk is to [Get a Decision/Action</a:t>
            </a:r>
            <a:r>
              <a:rPr lang="en-US" sz="1200" dirty="0" smtClean="0"/>
              <a:t>]."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b="1" i="1" dirty="0" smtClean="0"/>
              <a:t>Diagnosis: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"The </a:t>
            </a:r>
            <a:r>
              <a:rPr lang="en-US" sz="1200" dirty="0"/>
              <a:t>problem is [Clear Description]."  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I have checked [X, Y, Z]." </a:t>
            </a:r>
            <a:endParaRPr lang="en-US" sz="1200" dirty="0" smtClean="0"/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The most likely cause is [My Hypothesis</a:t>
            </a:r>
            <a:r>
              <a:rPr lang="en-US" sz="1200" dirty="0" smtClean="0"/>
              <a:t>].“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b="1" i="1" dirty="0" err="1" smtClean="0"/>
              <a:t>Proposaed</a:t>
            </a:r>
            <a:r>
              <a:rPr lang="en-US" sz="1200" b="1" i="1" dirty="0" smtClean="0"/>
              <a:t> Solution/Call of action: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I propose we [Specific Solution</a:t>
            </a:r>
            <a:r>
              <a:rPr lang="en-US" sz="1200" dirty="0" smtClean="0"/>
              <a:t>].“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"</a:t>
            </a:r>
            <a:r>
              <a:rPr lang="en-US" sz="1200" dirty="0"/>
              <a:t>Do you approve</a:t>
            </a:r>
            <a:r>
              <a:rPr lang="en-US" sz="1200" dirty="0" smtClean="0"/>
              <a:t>?"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66431" y="3574378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sp>
        <p:nvSpPr>
          <p:cNvPr id="11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1860" y="4105073"/>
            <a:ext cx="6568571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Lets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train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this</a:t>
            </a:r>
            <a:r>
              <a:rPr lang="de-DE" sz="2800" b="1" i="1" dirty="0">
                <a:solidFill>
                  <a:srgbClr val="C00000"/>
                </a:solidFill>
              </a:rPr>
              <a:t> </a:t>
            </a:r>
            <a:r>
              <a:rPr lang="de-DE" sz="2800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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3707904" y="1131590"/>
            <a:ext cx="5265822" cy="2304256"/>
            <a:chOff x="3707904" y="1131590"/>
            <a:chExt cx="5265822" cy="2304256"/>
          </a:xfrm>
        </p:grpSpPr>
        <p:sp>
          <p:nvSpPr>
            <p:cNvPr id="12" name="Rechteck 11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013950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How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organize</a:t>
            </a:r>
            <a:r>
              <a:rPr lang="de-DE" dirty="0" smtClean="0">
                <a:solidFill>
                  <a:schemeClr val="bg1"/>
                </a:solidFill>
              </a:rPr>
              <a:t> a </a:t>
            </a:r>
            <a:r>
              <a:rPr lang="de-DE" dirty="0" err="1" smtClean="0">
                <a:solidFill>
                  <a:schemeClr val="bg1"/>
                </a:solidFill>
              </a:rPr>
              <a:t>supervisory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meeting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1134" y="1185792"/>
            <a:ext cx="5850359" cy="438150"/>
          </a:xfrm>
        </p:spPr>
        <p:txBody>
          <a:bodyPr/>
          <a:lstStyle/>
          <a:p>
            <a:r>
              <a:rPr lang="de-DE" dirty="0" smtClean="0"/>
              <a:t>Roadmap: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9658" y="1476592"/>
            <a:ext cx="3460072" cy="43815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dirty="0" smtClean="0"/>
              <a:t>The </a:t>
            </a:r>
            <a:r>
              <a:rPr lang="en-US" sz="1200" b="1" i="1" dirty="0"/>
              <a:t>Pre-Meeting </a:t>
            </a:r>
            <a:r>
              <a:rPr lang="en-US" sz="1200" b="1" i="1" dirty="0" smtClean="0"/>
              <a:t>E-mail </a:t>
            </a:r>
            <a:r>
              <a:rPr lang="en-US" sz="1200" dirty="0" smtClean="0"/>
              <a:t>(your insurance against being forgotten)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1 – 2 days prior to meeting including agenda!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Gives you time/forces you to be prepared</a:t>
            </a:r>
          </a:p>
          <a:p>
            <a:pPr marL="704850" lvl="1" indent="-342900">
              <a:spcBef>
                <a:spcPts val="600"/>
              </a:spcBef>
            </a:pPr>
            <a:r>
              <a:rPr lang="en-US" sz="1200" dirty="0" smtClean="0"/>
              <a:t>Gives supervisor to actually think about your issue/project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dirty="0" smtClean="0"/>
              <a:t>Start meeting by restating purpose (</a:t>
            </a:r>
            <a:r>
              <a:rPr lang="en-US" sz="1200" b="1" i="1" dirty="0" smtClean="0"/>
              <a:t>3-Sentence-Briefing-Concept</a:t>
            </a:r>
            <a:r>
              <a:rPr lang="en-US" sz="1200" dirty="0" smtClean="0"/>
              <a:t>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dirty="0" smtClean="0"/>
              <a:t>Prepare </a:t>
            </a:r>
            <a:r>
              <a:rPr lang="en-US" sz="1200" b="1" i="1" dirty="0" smtClean="0"/>
              <a:t>decision log </a:t>
            </a:r>
            <a:r>
              <a:rPr lang="en-US" sz="1200" dirty="0" smtClean="0"/>
              <a:t>(avoids he-said-she said-situation)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dirty="0" smtClean="0"/>
              <a:t>Send a 3-sentence </a:t>
            </a:r>
            <a:r>
              <a:rPr lang="en-US" sz="1200" b="1" i="1" dirty="0" smtClean="0"/>
              <a:t>summary</a:t>
            </a:r>
            <a:r>
              <a:rPr lang="en-US" sz="1200" dirty="0" smtClean="0"/>
              <a:t> after meeting </a:t>
            </a:r>
            <a:r>
              <a:rPr lang="en-US" sz="1200" b="1" i="1" dirty="0" smtClean="0"/>
              <a:t>per E-mail</a:t>
            </a:r>
            <a:r>
              <a:rPr lang="en-US" sz="1200" dirty="0" smtClean="0"/>
              <a:t>!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200" b="1" i="1" dirty="0" smtClean="0"/>
              <a:t>Schedule </a:t>
            </a:r>
            <a:r>
              <a:rPr lang="en-US" sz="1200" b="1" i="1" dirty="0"/>
              <a:t>the Next Meeting </a:t>
            </a:r>
            <a:r>
              <a:rPr lang="en-US" sz="1200" dirty="0"/>
              <a:t>Before You Leave</a:t>
            </a:r>
            <a:endParaRPr lang="en-US" sz="1200" dirty="0" smtClean="0"/>
          </a:p>
          <a:p>
            <a:pPr>
              <a:spcBef>
                <a:spcPts val="600"/>
              </a:spcBef>
            </a:pPr>
            <a:endParaRPr lang="en-US" sz="1400" dirty="0" smtClean="0"/>
          </a:p>
        </p:txBody>
      </p:sp>
      <p:sp>
        <p:nvSpPr>
          <p:cNvPr id="14" name="Rechteck 13"/>
          <p:cNvSpPr/>
          <p:nvPr/>
        </p:nvSpPr>
        <p:spPr>
          <a:xfrm>
            <a:off x="5542167" y="3742445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sp>
        <p:nvSpPr>
          <p:cNvPr id="4" name="Rechteck 3"/>
          <p:cNvSpPr/>
          <p:nvPr/>
        </p:nvSpPr>
        <p:spPr>
          <a:xfrm>
            <a:off x="229658" y="894992"/>
            <a:ext cx="8480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1" dirty="0" smtClean="0">
                <a:solidFill>
                  <a:srgbClr val="C00000"/>
                </a:solidFill>
              </a:rPr>
              <a:t>You </a:t>
            </a:r>
            <a:r>
              <a:rPr lang="en-US" sz="1400" b="1" dirty="0">
                <a:solidFill>
                  <a:srgbClr val="C00000"/>
                </a:solidFill>
              </a:rPr>
              <a:t>are the CEO of your PhD. Your job is to drive the agenda and propose </a:t>
            </a:r>
            <a:r>
              <a:rPr lang="en-US" sz="1400" b="1" dirty="0" smtClean="0">
                <a:solidFill>
                  <a:srgbClr val="C00000"/>
                </a:solidFill>
              </a:rPr>
              <a:t>solutions!</a:t>
            </a:r>
            <a:endParaRPr lang="en-US" sz="1400" b="1" dirty="0">
              <a:solidFill>
                <a:srgbClr val="C0000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3689730" y="1362263"/>
            <a:ext cx="5265822" cy="2304256"/>
            <a:chOff x="3707904" y="1131590"/>
            <a:chExt cx="5265822" cy="2304256"/>
          </a:xfrm>
        </p:grpSpPr>
        <p:sp>
          <p:nvSpPr>
            <p:cNvPr id="11" name="Rechteck 10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180128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What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can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change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improve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DE" dirty="0">
              <a:solidFill>
                <a:schemeClr val="bg1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511714"/>
              </p:ext>
            </p:extLst>
          </p:nvPr>
        </p:nvGraphicFramePr>
        <p:xfrm>
          <a:off x="271253" y="919464"/>
          <a:ext cx="8549218" cy="301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979"/>
                <a:gridCol w="2979094"/>
                <a:gridCol w="3073145"/>
              </a:tblGrid>
              <a:tr h="24813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What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PhD</a:t>
                      </a:r>
                      <a:r>
                        <a:rPr lang="de-DE" sz="1400" baseline="0" dirty="0" smtClean="0"/>
                        <a:t> 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Supervisor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„</a:t>
                      </a:r>
                      <a:r>
                        <a:rPr lang="de-DE" dirty="0" err="1" smtClean="0"/>
                        <a:t>Availability</a:t>
                      </a:r>
                      <a:r>
                        <a:rPr lang="de-DE" dirty="0" smtClean="0"/>
                        <a:t>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</a:t>
                      </a:r>
                      <a:r>
                        <a:rPr lang="de-DE" sz="1100" baseline="0" dirty="0" smtClean="0"/>
                        <a:t> m </a:t>
                      </a:r>
                      <a:r>
                        <a:rPr lang="de-DE" sz="1100" baseline="0" dirty="0" err="1" smtClean="0"/>
                        <a:t>proactive</a:t>
                      </a:r>
                      <a:r>
                        <a:rPr lang="de-DE" sz="1100" baseline="0" dirty="0" smtClean="0"/>
                        <a:t> in </a:t>
                      </a:r>
                      <a:r>
                        <a:rPr lang="de-DE" sz="1100" baseline="0" dirty="0" err="1" smtClean="0"/>
                        <a:t>organizing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the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entire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meeting</a:t>
                      </a:r>
                      <a:r>
                        <a:rPr lang="de-DE" sz="1100" baseline="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I am </a:t>
                      </a:r>
                      <a:r>
                        <a:rPr lang="de-DE" sz="1100" dirty="0" err="1" smtClean="0"/>
                        <a:t>available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guidance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responod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to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requests</a:t>
                      </a:r>
                      <a:r>
                        <a:rPr lang="de-DE" sz="1100" dirty="0" smtClean="0"/>
                        <a:t> in a </a:t>
                      </a:r>
                      <a:r>
                        <a:rPr lang="de-DE" sz="1100" dirty="0" err="1" smtClean="0"/>
                        <a:t>timely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manner</a:t>
                      </a:r>
                      <a:r>
                        <a:rPr lang="de-DE" sz="1100" dirty="0" smtClean="0"/>
                        <a:t>!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„</a:t>
                      </a:r>
                      <a:r>
                        <a:rPr lang="de-DE" dirty="0" err="1" smtClean="0"/>
                        <a:t>Reliability</a:t>
                      </a:r>
                      <a:r>
                        <a:rPr lang="de-DE" dirty="0" smtClean="0"/>
                        <a:t>“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m </a:t>
                      </a:r>
                      <a:r>
                        <a:rPr lang="de-DE" sz="1100" dirty="0" err="1" smtClean="0"/>
                        <a:t>there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when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the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meeting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is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sheduled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on time/</a:t>
                      </a:r>
                      <a:r>
                        <a:rPr lang="de-DE" sz="1100" baseline="0" dirty="0" err="1" smtClean="0"/>
                        <a:t>prepared</a:t>
                      </a:r>
                      <a:r>
                        <a:rPr lang="de-DE" sz="1100" baseline="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</a:t>
                      </a:r>
                      <a:r>
                        <a:rPr lang="de-DE" sz="1100" dirty="0" err="1" smtClean="0"/>
                        <a:t>keep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the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date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free</a:t>
                      </a:r>
                      <a:r>
                        <a:rPr lang="de-DE" sz="1100" dirty="0" smtClean="0"/>
                        <a:t> (</a:t>
                      </a:r>
                      <a:r>
                        <a:rPr lang="de-DE" sz="1100" dirty="0" err="1" smtClean="0"/>
                        <a:t>if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possible</a:t>
                      </a:r>
                      <a:r>
                        <a:rPr lang="de-DE" sz="1100" dirty="0" smtClean="0"/>
                        <a:t>)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stick </a:t>
                      </a:r>
                      <a:r>
                        <a:rPr lang="de-DE" sz="1100" dirty="0" err="1" smtClean="0"/>
                        <a:t>to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made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meeting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plans</a:t>
                      </a:r>
                      <a:r>
                        <a:rPr lang="de-DE" sz="110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de-DE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375756" y="4180257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4000" b="1" i="1" dirty="0" err="1" smtClean="0">
                <a:solidFill>
                  <a:srgbClr val="C00000"/>
                </a:solidFill>
              </a:rPr>
              <a:t>else</a:t>
            </a:r>
            <a:r>
              <a:rPr lang="de-DE" sz="4000" b="1" i="1" dirty="0" smtClean="0">
                <a:solidFill>
                  <a:srgbClr val="C00000"/>
                </a:solidFill>
              </a:rPr>
              <a:t>?</a:t>
            </a:r>
            <a:endParaRPr lang="de-DE" sz="4000" b="1" i="1" dirty="0">
              <a:solidFill>
                <a:srgbClr val="C0000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0DCDFF-0E60-40F6-B80C-ACA09FB343D7}">
  <ds:schemaRefs>
    <ds:schemaRef ds:uri="cef5e963-5a32-4926-b99c-c2a523f2f1f9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869f4e91-6d04-4314-a048-254ebaf942cc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Bildschirmpräsentation (16:9)</PresentationFormat>
  <Paragraphs>55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1046</cp:revision>
  <cp:lastPrinted>2024-05-03T10:09:50Z</cp:lastPrinted>
  <dcterms:created xsi:type="dcterms:W3CDTF">2016-02-03T16:44:18Z</dcterms:created>
  <dcterms:modified xsi:type="dcterms:W3CDTF">2025-11-21T21:23:01Z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